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6" r:id="rId2"/>
    <p:sldId id="257" r:id="rId3"/>
    <p:sldId id="258" r:id="rId4"/>
    <p:sldId id="259" r:id="rId5"/>
    <p:sldId id="277" r:id="rId6"/>
    <p:sldId id="260" r:id="rId7"/>
    <p:sldId id="261" r:id="rId8"/>
    <p:sldId id="262" r:id="rId9"/>
    <p:sldId id="278" r:id="rId10"/>
    <p:sldId id="263" r:id="rId11"/>
    <p:sldId id="279" r:id="rId12"/>
    <p:sldId id="264" r:id="rId13"/>
    <p:sldId id="280" r:id="rId14"/>
    <p:sldId id="281" r:id="rId15"/>
    <p:sldId id="265" r:id="rId16"/>
    <p:sldId id="266" r:id="rId17"/>
    <p:sldId id="282" r:id="rId18"/>
    <p:sldId id="267" r:id="rId19"/>
    <p:sldId id="268" r:id="rId20"/>
    <p:sldId id="283" r:id="rId21"/>
    <p:sldId id="284" r:id="rId22"/>
    <p:sldId id="269" r:id="rId23"/>
    <p:sldId id="285" r:id="rId24"/>
    <p:sldId id="270" r:id="rId25"/>
    <p:sldId id="271" r:id="rId26"/>
    <p:sldId id="286" r:id="rId27"/>
    <p:sldId id="272" r:id="rId28"/>
    <p:sldId id="273" r:id="rId29"/>
    <p:sldId id="287" r:id="rId30"/>
    <p:sldId id="288" r:id="rId31"/>
    <p:sldId id="274" r:id="rId32"/>
    <p:sldId id="289" r:id="rId33"/>
    <p:sldId id="275" r:id="rId34"/>
    <p:sldId id="290" r:id="rId35"/>
    <p:sldId id="276"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53" autoAdjust="0"/>
  </p:normalViewPr>
  <p:slideViewPr>
    <p:cSldViewPr>
      <p:cViewPr varScale="1">
        <p:scale>
          <a:sx n="119" d="100"/>
          <a:sy n="119" d="100"/>
        </p:scale>
        <p:origin x="6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53B59-68DE-4411-9619-A6E6DB807CFC}" type="datetimeFigureOut">
              <a:rPr lang="zh-CN" altLang="en-US" smtClean="0"/>
              <a:t>2024/9/26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14FF9-14D9-4A06-9B54-D4C47B14BA45}" type="slidenum">
              <a:rPr lang="zh-CN" altLang="en-US" smtClean="0"/>
              <a:t>‹#›</a:t>
            </a:fld>
            <a:endParaRPr lang="zh-CN" altLang="en-US"/>
          </a:p>
        </p:txBody>
      </p:sp>
    </p:spTree>
    <p:extLst>
      <p:ext uri="{BB962C8B-B14F-4D97-AF65-F5344CB8AC3E}">
        <p14:creationId xmlns:p14="http://schemas.microsoft.com/office/powerpoint/2010/main" val="30680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不会重点考</a:t>
            </a:r>
          </a:p>
        </p:txBody>
      </p:sp>
      <p:sp>
        <p:nvSpPr>
          <p:cNvPr id="4" name="灯片编号占位符 3"/>
          <p:cNvSpPr>
            <a:spLocks noGrp="1"/>
          </p:cNvSpPr>
          <p:nvPr>
            <p:ph type="sldNum" sz="quarter" idx="5"/>
          </p:nvPr>
        </p:nvSpPr>
        <p:spPr/>
        <p:txBody>
          <a:bodyPr/>
          <a:lstStyle/>
          <a:p>
            <a:fld id="{B2114FF9-14D9-4A06-9B54-D4C47B14BA45}" type="slidenum">
              <a:rPr lang="zh-CN" altLang="en-US" smtClean="0"/>
              <a:t>2</a:t>
            </a:fld>
            <a:endParaRPr lang="zh-CN" altLang="en-US"/>
          </a:p>
        </p:txBody>
      </p:sp>
    </p:spTree>
    <p:extLst>
      <p:ext uri="{BB962C8B-B14F-4D97-AF65-F5344CB8AC3E}">
        <p14:creationId xmlns:p14="http://schemas.microsoft.com/office/powerpoint/2010/main" val="320844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用不到，不管</a:t>
            </a:r>
          </a:p>
        </p:txBody>
      </p:sp>
      <p:sp>
        <p:nvSpPr>
          <p:cNvPr id="4" name="灯片编号占位符 3"/>
          <p:cNvSpPr>
            <a:spLocks noGrp="1"/>
          </p:cNvSpPr>
          <p:nvPr>
            <p:ph type="sldNum" sz="quarter" idx="5"/>
          </p:nvPr>
        </p:nvSpPr>
        <p:spPr/>
        <p:txBody>
          <a:bodyPr/>
          <a:lstStyle/>
          <a:p>
            <a:fld id="{B2114FF9-14D9-4A06-9B54-D4C47B14BA45}" type="slidenum">
              <a:rPr lang="zh-CN" altLang="en-US" smtClean="0"/>
              <a:t>19</a:t>
            </a:fld>
            <a:endParaRPr lang="zh-CN" altLang="en-US"/>
          </a:p>
        </p:txBody>
      </p:sp>
    </p:spTree>
    <p:extLst>
      <p:ext uri="{BB962C8B-B14F-4D97-AF65-F5344CB8AC3E}">
        <p14:creationId xmlns:p14="http://schemas.microsoft.com/office/powerpoint/2010/main" val="96289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extLst>
      <p:ext uri="{BB962C8B-B14F-4D97-AF65-F5344CB8AC3E}">
        <p14:creationId xmlns:p14="http://schemas.microsoft.com/office/powerpoint/2010/main" val="131827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3C471F-1AF0-4563-8B68-807EA8F13A40}"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1ADDF5C-EC18-4FE4-AFE7-CE8C0C7FFBBA}"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C471F-1AF0-4563-8B68-807EA8F13A4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21ADDF5C-EC18-4FE4-AFE7-CE8C0C7FFBBA}" type="datetimeFigureOut">
              <a:rPr lang="zh-CN" altLang="en-US" smtClean="0"/>
              <a:t>2024/9/26</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D3C471F-1AF0-4563-8B68-807EA8F13A4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2.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9</a:t>
            </a:r>
            <a:r>
              <a:rPr lang="zh-CN" altLang="en-US" b="0" i="0" u="none" strike="noStrike" kern="1800" baseline="0">
                <a:latin typeface="方正大标宋简体"/>
              </a:rPr>
              <a:t>章  </a:t>
            </a:r>
            <a:r>
              <a:rPr lang="en-US" altLang="zh-CN" b="0" i="0" u="none" strike="noStrike" kern="1800" baseline="0">
                <a:latin typeface="方正大标宋简体"/>
              </a:rPr>
              <a:t>PHP</a:t>
            </a:r>
            <a:r>
              <a:rPr lang="zh-CN" altLang="en-US" b="0" i="0" u="none" strike="noStrike" kern="1800" baseline="0">
                <a:latin typeface="方正大标宋简体"/>
              </a:rPr>
              <a:t>常用函数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在编程的过程中，我们常常要做一些同样的操作，因此我们有时候就会常常编写一个执行相同功能的函数。进过长期的基类收集，</a:t>
            </a:r>
            <a:r>
              <a:rPr lang="en-US" altLang="zh-CN" b="0" i="0" u="none" strike="noStrike" baseline="0">
                <a:latin typeface="Times New Roman"/>
              </a:rPr>
              <a:t>PHP</a:t>
            </a:r>
            <a:r>
              <a:rPr lang="zh-CN" altLang="en-US" b="0" i="0" u="none" strike="noStrike" baseline="0">
                <a:latin typeface="Times New Roman"/>
              </a:rPr>
              <a:t>就把最常用的函数集成到了系统。这样就可以通过阅读相关文档来了解到这些函数以及使用方法，然后就可以直接调用这些函数了。这为程序编写节省了很可观的时间。前面我们以已经学习过一些系统函数，本章我们接着学习一些常用的系统函数。</a:t>
            </a:r>
          </a:p>
        </p:txBody>
      </p:sp>
    </p:spTree>
    <p:extLst>
      <p:ext uri="{BB962C8B-B14F-4D97-AF65-F5344CB8AC3E}">
        <p14:creationId xmlns:p14="http://schemas.microsoft.com/office/powerpoint/2010/main" val="3299647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2.getdate()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972816"/>
          </a:xfrm>
        </p:spPr>
        <p:txBody>
          <a:bodyPr>
            <a:normAutofit fontScale="92500"/>
          </a:bodyPr>
          <a:lstStyle/>
          <a:p>
            <a:pPr marR="0" lvl="0" rtl="0"/>
            <a:r>
              <a:rPr lang="en-US" altLang="zh-CN" b="0" i="0" u="none" strike="noStrike" baseline="0" dirty="0" err="1">
                <a:latin typeface="Times New Roman"/>
              </a:rPr>
              <a:t>getdate</a:t>
            </a:r>
            <a:r>
              <a:rPr lang="en-US" altLang="zh-CN" b="0" i="0" u="none" strike="noStrike" baseline="0" dirty="0">
                <a:latin typeface="Times New Roman"/>
              </a:rPr>
              <a:t>()</a:t>
            </a:r>
            <a:r>
              <a:rPr lang="zh-CN" altLang="en-US" b="0" i="0" u="none" strike="noStrike" baseline="0" dirty="0">
                <a:latin typeface="Times New Roman"/>
              </a:rPr>
              <a:t>的作用同样是取得日期和时间信息，不同的是它可以返回更加多的项目，而且不仅可以取得当前时间信息，而且可以取得一个</a:t>
            </a:r>
            <a:r>
              <a:rPr lang="en-US" altLang="zh-CN" b="0" i="0" u="none" strike="noStrike" baseline="0" dirty="0">
                <a:latin typeface="Times New Roman"/>
              </a:rPr>
              <a:t>UNIX</a:t>
            </a:r>
            <a:r>
              <a:rPr lang="zh-CN" altLang="en-US" b="0" i="0" u="none" strike="noStrike" baseline="0" dirty="0">
                <a:latin typeface="Times New Roman"/>
              </a:rPr>
              <a:t>时间戳的时间信息，它的语法如图所示。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21372602"/>
              </p:ext>
            </p:extLst>
          </p:nvPr>
        </p:nvGraphicFramePr>
        <p:xfrm>
          <a:off x="2123728" y="3717032"/>
          <a:ext cx="3816424" cy="2862318"/>
        </p:xfrm>
        <a:graphic>
          <a:graphicData uri="http://schemas.openxmlformats.org/presentationml/2006/ole">
            <mc:AlternateContent xmlns:mc="http://schemas.openxmlformats.org/markup-compatibility/2006">
              <mc:Choice xmlns:v="urn:schemas-microsoft-com:vml" Requires="v">
                <p:oleObj name="Visio" r:id="rId2" imgW="1676160" imgH="1258648" progId="Visio.Drawing.11">
                  <p:embed/>
                </p:oleObj>
              </mc:Choice>
              <mc:Fallback>
                <p:oleObj name="Visio" r:id="rId2" imgW="1676160" imgH="125864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17032"/>
                        <a:ext cx="3816424" cy="2862318"/>
                      </a:xfrm>
                      <a:prstGeom prst="rect">
                        <a:avLst/>
                      </a:prstGeom>
                      <a:noFill/>
                    </p:spPr>
                  </p:pic>
                </p:oleObj>
              </mc:Fallback>
            </mc:AlternateContent>
          </a:graphicData>
        </a:graphic>
      </p:graphicFrame>
    </p:spTree>
    <p:extLst>
      <p:ext uri="{BB962C8B-B14F-4D97-AF65-F5344CB8AC3E}">
        <p14:creationId xmlns:p14="http://schemas.microsoft.com/office/powerpoint/2010/main" val="392240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2.getdate()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900808"/>
          </a:xfrm>
        </p:spPr>
        <p:txBody>
          <a:bodyPr>
            <a:normAutofit fontScale="55000" lnSpcReduction="20000"/>
          </a:bodyPr>
          <a:lstStyle/>
          <a:p>
            <a:pPr marR="0" lvl="0" rtl="0"/>
            <a:r>
              <a:rPr lang="en-US" altLang="zh-CN" b="0" i="0" u="none" strike="noStrike" baseline="0" dirty="0" err="1">
                <a:latin typeface="Times New Roman"/>
              </a:rPr>
              <a:t>getdate</a:t>
            </a:r>
            <a:r>
              <a:rPr lang="en-US" altLang="zh-CN" b="0" i="0" u="none" strike="noStrike" baseline="0" dirty="0">
                <a:latin typeface="Times New Roman"/>
              </a:rPr>
              <a:t>()</a:t>
            </a:r>
            <a:r>
              <a:rPr lang="zh-CN" altLang="en-US" b="0" i="0" u="none" strike="noStrike" baseline="0" dirty="0">
                <a:latin typeface="Times New Roman"/>
              </a:rPr>
              <a:t>在没有参数的情况下返回当前时间信息的数组，在接受参数的情况下返回</a:t>
            </a:r>
            <a:r>
              <a:rPr lang="en-US" altLang="zh-CN" b="0" i="0" u="none" strike="noStrike" baseline="0" dirty="0">
                <a:latin typeface="Times New Roman"/>
              </a:rPr>
              <a:t>UNIX</a:t>
            </a:r>
            <a:r>
              <a:rPr lang="zh-CN" altLang="en-US" b="0" i="0" u="none" strike="noStrike" baseline="0" dirty="0">
                <a:latin typeface="Times New Roman"/>
              </a:rPr>
              <a:t>时间戳的详细信息数组。数组的元素名称及对应描述如表所示。</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getdate</a:t>
            </a:r>
            <a:r>
              <a:rPr lang="en-US" altLang="zh-CN" b="0" i="0" u="none" strike="noStrike" baseline="0" dirty="0">
                <a:latin typeface="Times New Roman"/>
              </a:rPr>
              <a:t>()</a:t>
            </a:r>
            <a:r>
              <a:rPr lang="zh-CN" altLang="en-US" b="0" i="0" u="none" strike="noStrike" baseline="0" dirty="0">
                <a:latin typeface="Times New Roman"/>
              </a:rPr>
              <a:t>获取当前时间日期返回的数组信息和被赋值</a:t>
            </a:r>
            <a:r>
              <a:rPr lang="en-US" altLang="zh-CN" b="0" i="0" u="none" strike="noStrike" baseline="0" dirty="0">
                <a:latin typeface="Times New Roman"/>
              </a:rPr>
              <a:t>UNIX</a:t>
            </a:r>
            <a:r>
              <a:rPr lang="zh-CN" altLang="en-US" b="0" i="0" u="none" strike="noStrike" baseline="0" dirty="0">
                <a:latin typeface="Times New Roman"/>
              </a:rPr>
              <a:t>时间戳时返回的数组信息。</a:t>
            </a:r>
          </a:p>
          <a:p>
            <a:pPr marR="0" lvl="0" rtl="0"/>
            <a:r>
              <a:rPr lang="en-US" altLang="zh-CN" b="0" i="0" u="none" strike="noStrike" baseline="0" dirty="0">
                <a:latin typeface="Times New Roman"/>
              </a:rPr>
              <a:t>(2)</a:t>
            </a:r>
            <a:r>
              <a:rPr lang="zh-CN" altLang="en-US" b="0" i="0" u="none" strike="noStrike" baseline="0" dirty="0">
                <a:latin typeface="Times New Roman"/>
              </a:rPr>
              <a:t>演示一个使用</a:t>
            </a:r>
            <a:r>
              <a:rPr lang="en-US" altLang="zh-CN" b="0" i="0" u="none" strike="noStrike" baseline="0" dirty="0" err="1">
                <a:latin typeface="Times New Roman"/>
              </a:rPr>
              <a:t>getdate</a:t>
            </a:r>
            <a:r>
              <a:rPr lang="en-US" altLang="zh-CN" b="0" i="0" u="none" strike="noStrike" baseline="0" dirty="0">
                <a:latin typeface="Times New Roman"/>
              </a:rPr>
              <a:t>()</a:t>
            </a:r>
            <a:r>
              <a:rPr lang="zh-CN" altLang="en-US" b="0" i="0" u="none" strike="noStrike" baseline="0" dirty="0">
                <a:latin typeface="Times New Roman"/>
              </a:rPr>
              <a:t>取得时间信息并以符合我们习惯的时间格式输出。</a:t>
            </a:r>
          </a:p>
        </p:txBody>
      </p:sp>
      <p:graphicFrame>
        <p:nvGraphicFramePr>
          <p:cNvPr id="4" name="表格 3"/>
          <p:cNvGraphicFramePr>
            <a:graphicFrameLocks noGrp="1"/>
          </p:cNvGraphicFramePr>
          <p:nvPr>
            <p:extLst>
              <p:ext uri="{D42A27DB-BD31-4B8C-83A1-F6EECF244321}">
                <p14:modId xmlns:p14="http://schemas.microsoft.com/office/powerpoint/2010/main" val="67433778"/>
              </p:ext>
            </p:extLst>
          </p:nvPr>
        </p:nvGraphicFramePr>
        <p:xfrm>
          <a:off x="899592" y="3068964"/>
          <a:ext cx="7560840" cy="3312360"/>
        </p:xfrm>
        <a:graphic>
          <a:graphicData uri="http://schemas.openxmlformats.org/drawingml/2006/table">
            <a:tbl>
              <a:tblPr firstRow="1" firstCol="1" bandRow="1">
                <a:tableStyleId>{5C22544A-7EE6-4342-B048-85BDC9FD1C3A}</a:tableStyleId>
              </a:tblPr>
              <a:tblGrid>
                <a:gridCol w="2652741">
                  <a:extLst>
                    <a:ext uri="{9D8B030D-6E8A-4147-A177-3AD203B41FA5}">
                      <a16:colId xmlns:a16="http://schemas.microsoft.com/office/drawing/2014/main" val="20000"/>
                    </a:ext>
                  </a:extLst>
                </a:gridCol>
                <a:gridCol w="4908099">
                  <a:extLst>
                    <a:ext uri="{9D8B030D-6E8A-4147-A177-3AD203B41FA5}">
                      <a16:colId xmlns:a16="http://schemas.microsoft.com/office/drawing/2014/main" val="20001"/>
                    </a:ext>
                  </a:extLst>
                </a:gridCol>
              </a:tblGrid>
              <a:tr h="276030">
                <a:tc>
                  <a:txBody>
                    <a:bodyPr/>
                    <a:lstStyle/>
                    <a:p>
                      <a:pPr>
                        <a:lnSpc>
                          <a:spcPts val="1100"/>
                        </a:lnSpc>
                        <a:spcAft>
                          <a:spcPts val="0"/>
                        </a:spcAft>
                      </a:pPr>
                      <a:r>
                        <a:rPr lang="zh-CN" sz="1200" dirty="0">
                          <a:effectLst/>
                        </a:rPr>
                        <a:t>元素名称</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76030">
                <a:tc>
                  <a:txBody>
                    <a:bodyPr/>
                    <a:lstStyle/>
                    <a:p>
                      <a:pPr>
                        <a:lnSpc>
                          <a:spcPts val="1100"/>
                        </a:lnSpc>
                        <a:spcAft>
                          <a:spcPts val="0"/>
                        </a:spcAft>
                      </a:pPr>
                      <a:r>
                        <a:rPr lang="en-US" sz="1200">
                          <a:effectLst/>
                        </a:rPr>
                        <a:t>seconds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秒的数字表示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76030">
                <a:tc>
                  <a:txBody>
                    <a:bodyPr/>
                    <a:lstStyle/>
                    <a:p>
                      <a:pPr>
                        <a:lnSpc>
                          <a:spcPts val="1100"/>
                        </a:lnSpc>
                        <a:spcAft>
                          <a:spcPts val="0"/>
                        </a:spcAft>
                      </a:pPr>
                      <a:r>
                        <a:rPr lang="en-US" sz="1200">
                          <a:effectLst/>
                        </a:rPr>
                        <a:t>minutes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分钟的数字表示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76030">
                <a:tc>
                  <a:txBody>
                    <a:bodyPr/>
                    <a:lstStyle/>
                    <a:p>
                      <a:pPr>
                        <a:lnSpc>
                          <a:spcPts val="1100"/>
                        </a:lnSpc>
                        <a:spcAft>
                          <a:spcPts val="0"/>
                        </a:spcAft>
                      </a:pPr>
                      <a:r>
                        <a:rPr lang="en-US" sz="1200">
                          <a:effectLst/>
                        </a:rPr>
                        <a:t>hours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小时的数字表示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76030">
                <a:tc>
                  <a:txBody>
                    <a:bodyPr/>
                    <a:lstStyle/>
                    <a:p>
                      <a:pPr>
                        <a:lnSpc>
                          <a:spcPts val="1100"/>
                        </a:lnSpc>
                        <a:spcAft>
                          <a:spcPts val="0"/>
                        </a:spcAft>
                      </a:pPr>
                      <a:r>
                        <a:rPr lang="en-US" sz="1200">
                          <a:effectLst/>
                        </a:rPr>
                        <a:t>mday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月份中第几天的数字表示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76030">
                <a:tc>
                  <a:txBody>
                    <a:bodyPr/>
                    <a:lstStyle/>
                    <a:p>
                      <a:pPr>
                        <a:lnSpc>
                          <a:spcPts val="1100"/>
                        </a:lnSpc>
                        <a:spcAft>
                          <a:spcPts val="0"/>
                        </a:spcAft>
                      </a:pPr>
                      <a:r>
                        <a:rPr lang="en-US" sz="1200">
                          <a:effectLst/>
                        </a:rPr>
                        <a:t>wday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星期中第几天的数字表示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76030">
                <a:tc>
                  <a:txBody>
                    <a:bodyPr/>
                    <a:lstStyle/>
                    <a:p>
                      <a:pPr>
                        <a:lnSpc>
                          <a:spcPts val="1100"/>
                        </a:lnSpc>
                        <a:spcAft>
                          <a:spcPts val="0"/>
                        </a:spcAft>
                      </a:pPr>
                      <a:r>
                        <a:rPr lang="en-US" sz="1200">
                          <a:effectLst/>
                        </a:rPr>
                        <a:t>mon</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月份的数字表示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76030">
                <a:tc>
                  <a:txBody>
                    <a:bodyPr/>
                    <a:lstStyle/>
                    <a:p>
                      <a:pPr>
                        <a:lnSpc>
                          <a:spcPts val="1100"/>
                        </a:lnSpc>
                        <a:spcAft>
                          <a:spcPts val="0"/>
                        </a:spcAft>
                      </a:pPr>
                      <a:r>
                        <a:rPr lang="en-US" sz="1200">
                          <a:effectLst/>
                        </a:rPr>
                        <a:t>year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4</a:t>
                      </a:r>
                      <a:r>
                        <a:rPr lang="zh-CN" sz="1200">
                          <a:effectLst/>
                        </a:rPr>
                        <a:t>位数字表示的完整年份</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76030">
                <a:tc>
                  <a:txBody>
                    <a:bodyPr/>
                    <a:lstStyle/>
                    <a:p>
                      <a:pPr>
                        <a:lnSpc>
                          <a:spcPts val="1100"/>
                        </a:lnSpc>
                        <a:spcAft>
                          <a:spcPts val="0"/>
                        </a:spcAft>
                      </a:pPr>
                      <a:r>
                        <a:rPr lang="en-US" sz="1200">
                          <a:effectLst/>
                        </a:rPr>
                        <a:t>yday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一年中第几天的数字表示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76030">
                <a:tc>
                  <a:txBody>
                    <a:bodyPr/>
                    <a:lstStyle/>
                    <a:p>
                      <a:pPr>
                        <a:lnSpc>
                          <a:spcPts val="1100"/>
                        </a:lnSpc>
                        <a:spcAft>
                          <a:spcPts val="0"/>
                        </a:spcAft>
                      </a:pPr>
                      <a:r>
                        <a:rPr lang="en-US" sz="1200">
                          <a:effectLst/>
                        </a:rPr>
                        <a:t>weekday</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星期几的完整文本表示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76030">
                <a:tc>
                  <a:txBody>
                    <a:bodyPr/>
                    <a:lstStyle/>
                    <a:p>
                      <a:pPr>
                        <a:lnSpc>
                          <a:spcPts val="1100"/>
                        </a:lnSpc>
                        <a:spcAft>
                          <a:spcPts val="0"/>
                        </a:spcAft>
                      </a:pPr>
                      <a:r>
                        <a:rPr lang="en-US" sz="1200">
                          <a:effectLst/>
                        </a:rPr>
                        <a:t>month</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月份的完整文本表示</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276030">
                <a:tc>
                  <a:txBody>
                    <a:bodyPr/>
                    <a:lstStyle/>
                    <a:p>
                      <a:pPr>
                        <a:lnSpc>
                          <a:spcPts val="11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自从</a:t>
                      </a:r>
                      <a:r>
                        <a:rPr lang="en-US" sz="1200" dirty="0">
                          <a:effectLst/>
                        </a:rPr>
                        <a:t>Unix</a:t>
                      </a:r>
                      <a:r>
                        <a:rPr lang="zh-CN" sz="1200" dirty="0">
                          <a:effectLst/>
                        </a:rPr>
                        <a:t>纪元开始至今的秒数</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5532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9.1.3  </a:t>
            </a:r>
            <a:r>
              <a:rPr lang="zh-CN" altLang="en-US" b="0" i="0" u="none" strike="noStrike" kern="1800" baseline="0">
                <a:latin typeface="方正大标宋简体"/>
              </a:rPr>
              <a:t>日期和时间格式输出</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12776"/>
          </a:xfrm>
        </p:spPr>
        <p:txBody>
          <a:bodyPr>
            <a:normAutofit fontScale="70000" lnSpcReduction="20000"/>
          </a:bodyPr>
          <a:lstStyle/>
          <a:p>
            <a:pPr marR="0" lvl="0" rtl="0"/>
            <a:r>
              <a:rPr lang="zh-CN" altLang="en-US" b="0" i="0" u="none" strike="noStrike" baseline="0" dirty="0">
                <a:latin typeface="Times New Roman"/>
              </a:rPr>
              <a:t>当日期和时间保存在计算机的时候可以使用</a:t>
            </a:r>
            <a:r>
              <a:rPr lang="en-US" altLang="zh-CN" b="0" i="0" u="none" strike="noStrike" baseline="0" dirty="0">
                <a:latin typeface="Times New Roman"/>
              </a:rPr>
              <a:t>UNIX</a:t>
            </a:r>
            <a:r>
              <a:rPr lang="zh-CN" altLang="en-US" b="0" i="0" u="none" strike="noStrike" baseline="0" dirty="0">
                <a:latin typeface="Times New Roman"/>
              </a:rPr>
              <a:t>时间戳的形式，但是</a:t>
            </a:r>
            <a:r>
              <a:rPr lang="en-US" altLang="zh-CN" b="0" i="0" u="none" strike="noStrike" baseline="0" dirty="0">
                <a:latin typeface="Times New Roman"/>
              </a:rPr>
              <a:t>UNIX</a:t>
            </a:r>
            <a:r>
              <a:rPr lang="zh-CN" altLang="en-US" b="0" i="0" u="none" strike="noStrike" baseline="0" dirty="0">
                <a:latin typeface="Times New Roman"/>
              </a:rPr>
              <a:t>时间戳的可读性很差。虽然我们可以通过一些计算来使的结果更加容易阅读，但这不是最简便的方法。在</a:t>
            </a:r>
            <a:r>
              <a:rPr lang="en-US" altLang="zh-CN" b="0" i="0" u="none" strike="noStrike" baseline="0" dirty="0" err="1">
                <a:latin typeface="Times New Roman"/>
              </a:rPr>
              <a:t>PHP</a:t>
            </a:r>
            <a:r>
              <a:rPr lang="zh-CN" altLang="en-US" b="0" i="0" u="none" strike="noStrike" baseline="0" dirty="0">
                <a:latin typeface="Times New Roman"/>
              </a:rPr>
              <a:t>中我们可以使用</a:t>
            </a:r>
            <a:r>
              <a:rPr lang="en-US" altLang="zh-CN" b="0" i="0" u="none" strike="noStrike" baseline="0" dirty="0">
                <a:latin typeface="Times New Roman"/>
              </a:rPr>
              <a:t>date()</a:t>
            </a:r>
            <a:r>
              <a:rPr lang="zh-CN" altLang="en-US" b="0" i="0" u="none" strike="noStrike" baseline="0" dirty="0">
                <a:latin typeface="Times New Roman"/>
              </a:rPr>
              <a:t>非常容易地格式化一个日期时间信息，它的语法如图所示。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98251769"/>
              </p:ext>
            </p:extLst>
          </p:nvPr>
        </p:nvGraphicFramePr>
        <p:xfrm>
          <a:off x="1979712" y="2996952"/>
          <a:ext cx="4896544" cy="3104617"/>
        </p:xfrm>
        <a:graphic>
          <a:graphicData uri="http://schemas.openxmlformats.org/presentationml/2006/ole">
            <mc:AlternateContent xmlns:mc="http://schemas.openxmlformats.org/markup-compatibility/2006">
              <mc:Choice xmlns:v="urn:schemas-microsoft-com:vml" Requires="v">
                <p:oleObj name="Visio" r:id="rId2" imgW="2238840" imgH="1422550" progId="Visio.Drawing.11">
                  <p:embed/>
                </p:oleObj>
              </mc:Choice>
              <mc:Fallback>
                <p:oleObj name="Visio" r:id="rId2" imgW="2238840" imgH="142255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996952"/>
                        <a:ext cx="4896544" cy="3104617"/>
                      </a:xfrm>
                      <a:prstGeom prst="rect">
                        <a:avLst/>
                      </a:prstGeom>
                      <a:noFill/>
                    </p:spPr>
                  </p:pic>
                </p:oleObj>
              </mc:Fallback>
            </mc:AlternateContent>
          </a:graphicData>
        </a:graphic>
      </p:graphicFrame>
    </p:spTree>
    <p:extLst>
      <p:ext uri="{BB962C8B-B14F-4D97-AF65-F5344CB8AC3E}">
        <p14:creationId xmlns:p14="http://schemas.microsoft.com/office/powerpoint/2010/main" val="398588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9.1.3  </a:t>
            </a:r>
            <a:r>
              <a:rPr lang="zh-CN" altLang="en-US" b="0" i="0" u="none" strike="noStrike" kern="1800" baseline="0">
                <a:latin typeface="方正大标宋简体"/>
              </a:rPr>
              <a:t>日期和时间格式输出</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2674640" cy="4709120"/>
          </a:xfrm>
        </p:spPr>
        <p:txBody>
          <a:bodyPr>
            <a:normAutofit fontScale="55000" lnSpcReduction="20000"/>
          </a:bodyPr>
          <a:lstStyle/>
          <a:p>
            <a:pPr marR="0" lvl="0" rtl="0"/>
            <a:r>
              <a:rPr lang="en-US" altLang="zh-CN" b="0" i="0" u="none" strike="noStrike" baseline="0" dirty="0">
                <a:latin typeface="Times New Roman"/>
              </a:rPr>
              <a:t>date()</a:t>
            </a:r>
            <a:r>
              <a:rPr lang="zh-CN" altLang="en-US" b="0" i="0" u="none" strike="noStrike" baseline="0" dirty="0">
                <a:latin typeface="Times New Roman"/>
              </a:rPr>
              <a:t>将</a:t>
            </a:r>
            <a:r>
              <a:rPr lang="en-US" altLang="zh-CN" b="0" i="0" u="none" strike="noStrike" baseline="0" dirty="0">
                <a:latin typeface="Times New Roman"/>
              </a:rPr>
              <a:t>UNIX</a:t>
            </a:r>
            <a:r>
              <a:rPr lang="zh-CN" altLang="en-US" b="0" i="0" u="none" strike="noStrike" baseline="0" dirty="0">
                <a:latin typeface="Times New Roman"/>
              </a:rPr>
              <a:t>时间戳按照给定格式字串的形式返回。如果没有给出时间戳则使用本地当前时间。</a:t>
            </a:r>
            <a:r>
              <a:rPr lang="en-US" altLang="zh-CN" b="0" i="0" u="none" strike="noStrike" baseline="0" dirty="0">
                <a:latin typeface="Times New Roman"/>
              </a:rPr>
              <a:t>date()</a:t>
            </a:r>
            <a:r>
              <a:rPr lang="zh-CN" altLang="en-US" b="0" i="0" u="none" strike="noStrike" baseline="0" dirty="0">
                <a:latin typeface="Times New Roman"/>
              </a:rPr>
              <a:t>的格式化是使用特定的字符来约束的，这些特定的字符以及描述如表所示。</a:t>
            </a:r>
          </a:p>
          <a:p>
            <a:pPr marR="0" lvl="0" rtl="0"/>
            <a:r>
              <a:rPr lang="zh-CN" altLang="en-US" b="0" i="0" u="none" strike="noStrike" baseline="0" dirty="0">
                <a:latin typeface="Times New Roman"/>
              </a:rPr>
              <a:t>表中就列出了所有指定的格式化字符，读者不要见这么大一个表就害怕了。这是完全没有必要的列出这个表的目的在于让读者有个参考，常用的只有不多的几个，在多次使用后就会记住。</a:t>
            </a:r>
          </a:p>
        </p:txBody>
      </p:sp>
      <p:graphicFrame>
        <p:nvGraphicFramePr>
          <p:cNvPr id="4" name="表格 3"/>
          <p:cNvGraphicFramePr>
            <a:graphicFrameLocks noGrp="1"/>
          </p:cNvGraphicFramePr>
          <p:nvPr>
            <p:extLst>
              <p:ext uri="{D42A27DB-BD31-4B8C-83A1-F6EECF244321}">
                <p14:modId xmlns:p14="http://schemas.microsoft.com/office/powerpoint/2010/main" val="1035777696"/>
              </p:ext>
            </p:extLst>
          </p:nvPr>
        </p:nvGraphicFramePr>
        <p:xfrm>
          <a:off x="3097484" y="1412776"/>
          <a:ext cx="5362948" cy="5106035"/>
        </p:xfrm>
        <a:graphic>
          <a:graphicData uri="http://schemas.openxmlformats.org/drawingml/2006/table">
            <a:tbl>
              <a:tblPr firstRow="1" firstCol="1" bandRow="1">
                <a:tableStyleId>{5C22544A-7EE6-4342-B048-85BDC9FD1C3A}</a:tableStyleId>
              </a:tblPr>
              <a:tblGrid>
                <a:gridCol w="851806">
                  <a:extLst>
                    <a:ext uri="{9D8B030D-6E8A-4147-A177-3AD203B41FA5}">
                      <a16:colId xmlns:a16="http://schemas.microsoft.com/office/drawing/2014/main" val="20000"/>
                    </a:ext>
                  </a:extLst>
                </a:gridCol>
                <a:gridCol w="4511142">
                  <a:extLst>
                    <a:ext uri="{9D8B030D-6E8A-4147-A177-3AD203B41FA5}">
                      <a16:colId xmlns:a16="http://schemas.microsoft.com/office/drawing/2014/main" val="20001"/>
                    </a:ext>
                  </a:extLst>
                </a:gridCol>
              </a:tblGrid>
              <a:tr h="104987">
                <a:tc>
                  <a:txBody>
                    <a:bodyPr/>
                    <a:lstStyle/>
                    <a:p>
                      <a:pPr>
                        <a:lnSpc>
                          <a:spcPts val="1100"/>
                        </a:lnSpc>
                        <a:spcAft>
                          <a:spcPts val="0"/>
                        </a:spcAft>
                      </a:pPr>
                      <a:r>
                        <a:rPr lang="zh-CN" sz="1200" dirty="0">
                          <a:effectLst/>
                        </a:rPr>
                        <a:t>特定字符</a:t>
                      </a:r>
                      <a:endParaRPr lang="zh-CN" sz="1200" dirty="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功能描述</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0"/>
                  </a:ext>
                </a:extLst>
              </a:tr>
              <a:tr h="104987">
                <a:tc gridSpan="2">
                  <a:txBody>
                    <a:bodyPr/>
                    <a:lstStyle/>
                    <a:p>
                      <a:pPr algn="ctr">
                        <a:lnSpc>
                          <a:spcPts val="1100"/>
                        </a:lnSpc>
                        <a:spcAft>
                          <a:spcPts val="0"/>
                        </a:spcAft>
                      </a:pPr>
                      <a:r>
                        <a:rPr lang="zh-CN" sz="1200">
                          <a:effectLst/>
                        </a:rPr>
                        <a:t>日</a:t>
                      </a:r>
                      <a:endParaRPr lang="zh-CN" sz="1200">
                        <a:effectLst/>
                        <a:latin typeface="Times New Roman"/>
                        <a:ea typeface="宋体"/>
                      </a:endParaRPr>
                    </a:p>
                  </a:txBody>
                  <a:tcPr marL="51539" marR="51539" marT="0" marB="0" anchor="ctr"/>
                </a:tc>
                <a:tc hMerge="1">
                  <a:txBody>
                    <a:bodyPr/>
                    <a:lstStyle/>
                    <a:p>
                      <a:endParaRPr lang="zh-CN" altLang="en-US"/>
                    </a:p>
                  </a:txBody>
                  <a:tcPr/>
                </a:tc>
                <a:extLst>
                  <a:ext uri="{0D108BD9-81ED-4DB2-BD59-A6C34878D82A}">
                    <a16:rowId xmlns:a16="http://schemas.microsoft.com/office/drawing/2014/main" val="10001"/>
                  </a:ext>
                </a:extLst>
              </a:tr>
              <a:tr h="104987">
                <a:tc>
                  <a:txBody>
                    <a:bodyPr/>
                    <a:lstStyle/>
                    <a:p>
                      <a:pPr>
                        <a:lnSpc>
                          <a:spcPts val="1100"/>
                        </a:lnSpc>
                        <a:spcAft>
                          <a:spcPts val="0"/>
                        </a:spcAft>
                      </a:pPr>
                      <a:r>
                        <a:rPr lang="en-US" sz="1200" dirty="0">
                          <a:effectLst/>
                        </a:rPr>
                        <a:t>d</a:t>
                      </a:r>
                      <a:endParaRPr lang="zh-CN" sz="1200" dirty="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月份中的第几天，有前导零的</a:t>
                      </a:r>
                      <a:r>
                        <a:rPr lang="en-US" sz="1200">
                          <a:effectLst/>
                        </a:rPr>
                        <a:t>2</a:t>
                      </a:r>
                      <a:r>
                        <a:rPr lang="zh-CN" sz="1200">
                          <a:effectLst/>
                        </a:rPr>
                        <a:t>位数字</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2"/>
                  </a:ext>
                </a:extLst>
              </a:tr>
              <a:tr h="104987">
                <a:tc>
                  <a:txBody>
                    <a:bodyPr/>
                    <a:lstStyle/>
                    <a:p>
                      <a:pPr>
                        <a:lnSpc>
                          <a:spcPts val="1100"/>
                        </a:lnSpc>
                        <a:spcAft>
                          <a:spcPts val="0"/>
                        </a:spcAft>
                      </a:pPr>
                      <a:r>
                        <a:rPr lang="en-US" sz="1200">
                          <a:effectLst/>
                        </a:rPr>
                        <a:t>D</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星期中的第几天，文本表示，</a:t>
                      </a:r>
                      <a:r>
                        <a:rPr lang="en-US" sz="1200">
                          <a:effectLst/>
                        </a:rPr>
                        <a:t>3</a:t>
                      </a:r>
                      <a:r>
                        <a:rPr lang="zh-CN" sz="1200">
                          <a:effectLst/>
                        </a:rPr>
                        <a:t>个字母</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3"/>
                  </a:ext>
                </a:extLst>
              </a:tr>
              <a:tr h="104987">
                <a:tc>
                  <a:txBody>
                    <a:bodyPr/>
                    <a:lstStyle/>
                    <a:p>
                      <a:pPr>
                        <a:lnSpc>
                          <a:spcPts val="1100"/>
                        </a:lnSpc>
                        <a:spcAft>
                          <a:spcPts val="0"/>
                        </a:spcAft>
                      </a:pPr>
                      <a:r>
                        <a:rPr lang="en-US" sz="1200">
                          <a:effectLst/>
                        </a:rPr>
                        <a:t>j</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月份中的第几天，没有前导零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4"/>
                  </a:ext>
                </a:extLst>
              </a:tr>
              <a:tr h="104987">
                <a:tc>
                  <a:txBody>
                    <a:bodyPr/>
                    <a:lstStyle/>
                    <a:p>
                      <a:pPr>
                        <a:lnSpc>
                          <a:spcPts val="1100"/>
                        </a:lnSpc>
                        <a:spcAft>
                          <a:spcPts val="0"/>
                        </a:spcAft>
                      </a:pPr>
                      <a:r>
                        <a:rPr lang="en-US" sz="1200">
                          <a:effectLst/>
                        </a:rPr>
                        <a:t>l</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星期几，完整的文本格式</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5"/>
                  </a:ext>
                </a:extLst>
              </a:tr>
              <a:tr h="104987">
                <a:tc>
                  <a:txBody>
                    <a:bodyPr/>
                    <a:lstStyle/>
                    <a:p>
                      <a:pPr>
                        <a:lnSpc>
                          <a:spcPts val="1100"/>
                        </a:lnSpc>
                        <a:spcAft>
                          <a:spcPts val="0"/>
                        </a:spcAft>
                      </a:pPr>
                      <a:r>
                        <a:rPr lang="en-US" sz="1200">
                          <a:effectLst/>
                        </a:rPr>
                        <a:t>N</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ISO-8601</a:t>
                      </a:r>
                      <a:r>
                        <a:rPr lang="zh-CN" sz="1200">
                          <a:effectLst/>
                        </a:rPr>
                        <a:t>格式数字表示的星期中的第几天</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6"/>
                  </a:ext>
                </a:extLst>
              </a:tr>
              <a:tr h="104987">
                <a:tc>
                  <a:txBody>
                    <a:bodyPr/>
                    <a:lstStyle/>
                    <a:p>
                      <a:pPr>
                        <a:lnSpc>
                          <a:spcPts val="1100"/>
                        </a:lnSpc>
                        <a:spcAft>
                          <a:spcPts val="0"/>
                        </a:spcAft>
                      </a:pPr>
                      <a:r>
                        <a:rPr lang="en-US" sz="1200">
                          <a:effectLst/>
                        </a:rPr>
                        <a:t>S</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每月天数后面的英文后缀，</a:t>
                      </a:r>
                      <a:r>
                        <a:rPr lang="en-US" sz="1200">
                          <a:effectLst/>
                        </a:rPr>
                        <a:t>2</a:t>
                      </a:r>
                      <a:r>
                        <a:rPr lang="zh-CN" sz="1200">
                          <a:effectLst/>
                        </a:rPr>
                        <a:t>个字符</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7"/>
                  </a:ext>
                </a:extLst>
              </a:tr>
              <a:tr h="104987">
                <a:tc>
                  <a:txBody>
                    <a:bodyPr/>
                    <a:lstStyle/>
                    <a:p>
                      <a:pPr>
                        <a:lnSpc>
                          <a:spcPts val="1100"/>
                        </a:lnSpc>
                        <a:spcAft>
                          <a:spcPts val="0"/>
                        </a:spcAft>
                      </a:pPr>
                      <a:r>
                        <a:rPr lang="en-US" sz="1200">
                          <a:effectLst/>
                        </a:rPr>
                        <a:t>w</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星期中的第几天，数字表示</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8"/>
                  </a:ext>
                </a:extLst>
              </a:tr>
              <a:tr h="104987">
                <a:tc>
                  <a:txBody>
                    <a:bodyPr/>
                    <a:lstStyle/>
                    <a:p>
                      <a:pPr>
                        <a:lnSpc>
                          <a:spcPts val="1100"/>
                        </a:lnSpc>
                        <a:spcAft>
                          <a:spcPts val="0"/>
                        </a:spcAft>
                      </a:pPr>
                      <a:r>
                        <a:rPr lang="en-US" sz="1200">
                          <a:effectLst/>
                        </a:rPr>
                        <a:t>z</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年份中的第几天</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09"/>
                  </a:ext>
                </a:extLst>
              </a:tr>
              <a:tr h="104987">
                <a:tc gridSpan="2">
                  <a:txBody>
                    <a:bodyPr/>
                    <a:lstStyle/>
                    <a:p>
                      <a:pPr algn="ctr">
                        <a:lnSpc>
                          <a:spcPts val="1100"/>
                        </a:lnSpc>
                        <a:spcAft>
                          <a:spcPts val="0"/>
                        </a:spcAft>
                      </a:pPr>
                      <a:r>
                        <a:rPr lang="zh-CN" sz="1200" dirty="0">
                          <a:effectLst/>
                        </a:rPr>
                        <a:t>星期</a:t>
                      </a:r>
                      <a:endParaRPr lang="zh-CN" sz="1200" dirty="0">
                        <a:effectLst/>
                        <a:latin typeface="Times New Roman"/>
                        <a:ea typeface="宋体"/>
                      </a:endParaRPr>
                    </a:p>
                  </a:txBody>
                  <a:tcPr marL="51539" marR="51539" marT="0" marB="0" anchor="ctr"/>
                </a:tc>
                <a:tc hMerge="1">
                  <a:txBody>
                    <a:bodyPr/>
                    <a:lstStyle/>
                    <a:p>
                      <a:endParaRPr lang="zh-CN" altLang="en-US"/>
                    </a:p>
                  </a:txBody>
                  <a:tcPr/>
                </a:tc>
                <a:extLst>
                  <a:ext uri="{0D108BD9-81ED-4DB2-BD59-A6C34878D82A}">
                    <a16:rowId xmlns:a16="http://schemas.microsoft.com/office/drawing/2014/main" val="10010"/>
                  </a:ext>
                </a:extLst>
              </a:tr>
              <a:tr h="104987">
                <a:tc>
                  <a:txBody>
                    <a:bodyPr/>
                    <a:lstStyle/>
                    <a:p>
                      <a:pPr>
                        <a:lnSpc>
                          <a:spcPts val="1100"/>
                        </a:lnSpc>
                        <a:spcAft>
                          <a:spcPts val="0"/>
                        </a:spcAft>
                      </a:pPr>
                      <a:r>
                        <a:rPr lang="en-US" sz="1200">
                          <a:effectLst/>
                        </a:rPr>
                        <a:t>W</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ISO-8601</a:t>
                      </a:r>
                      <a:r>
                        <a:rPr lang="zh-CN" sz="1200">
                          <a:effectLst/>
                        </a:rPr>
                        <a:t>格式年份中的第几周，每周从星期一开始</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1"/>
                  </a:ext>
                </a:extLst>
              </a:tr>
              <a:tr h="104987">
                <a:tc gridSpan="2">
                  <a:txBody>
                    <a:bodyPr/>
                    <a:lstStyle/>
                    <a:p>
                      <a:pPr algn="ctr">
                        <a:lnSpc>
                          <a:spcPts val="1100"/>
                        </a:lnSpc>
                        <a:spcAft>
                          <a:spcPts val="0"/>
                        </a:spcAft>
                      </a:pPr>
                      <a:r>
                        <a:rPr lang="zh-CN" sz="1200">
                          <a:effectLst/>
                        </a:rPr>
                        <a:t>月</a:t>
                      </a:r>
                      <a:endParaRPr lang="zh-CN" sz="1200">
                        <a:effectLst/>
                        <a:latin typeface="Times New Roman"/>
                        <a:ea typeface="宋体"/>
                      </a:endParaRPr>
                    </a:p>
                  </a:txBody>
                  <a:tcPr marL="51539" marR="51539" marT="0" marB="0" anchor="ctr"/>
                </a:tc>
                <a:tc hMerge="1">
                  <a:txBody>
                    <a:bodyPr/>
                    <a:lstStyle/>
                    <a:p>
                      <a:endParaRPr lang="zh-CN" altLang="en-US"/>
                    </a:p>
                  </a:txBody>
                  <a:tcPr/>
                </a:tc>
                <a:extLst>
                  <a:ext uri="{0D108BD9-81ED-4DB2-BD59-A6C34878D82A}">
                    <a16:rowId xmlns:a16="http://schemas.microsoft.com/office/drawing/2014/main" val="10012"/>
                  </a:ext>
                </a:extLst>
              </a:tr>
              <a:tr h="104987">
                <a:tc>
                  <a:txBody>
                    <a:bodyPr/>
                    <a:lstStyle/>
                    <a:p>
                      <a:pPr>
                        <a:lnSpc>
                          <a:spcPts val="1100"/>
                        </a:lnSpc>
                        <a:spcAft>
                          <a:spcPts val="0"/>
                        </a:spcAft>
                      </a:pPr>
                      <a:r>
                        <a:rPr lang="en-US" sz="1200">
                          <a:effectLst/>
                        </a:rPr>
                        <a:t>F</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月份，完整的文本格式</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3"/>
                  </a:ext>
                </a:extLst>
              </a:tr>
              <a:tr h="104987">
                <a:tc>
                  <a:txBody>
                    <a:bodyPr/>
                    <a:lstStyle/>
                    <a:p>
                      <a:pPr>
                        <a:lnSpc>
                          <a:spcPts val="1100"/>
                        </a:lnSpc>
                        <a:spcAft>
                          <a:spcPts val="0"/>
                        </a:spcAft>
                      </a:pPr>
                      <a:r>
                        <a:rPr lang="en-US" sz="1200">
                          <a:effectLst/>
                        </a:rPr>
                        <a:t>m</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数字表示的月份，有前导零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4"/>
                  </a:ext>
                </a:extLst>
              </a:tr>
              <a:tr h="104987">
                <a:tc>
                  <a:txBody>
                    <a:bodyPr/>
                    <a:lstStyle/>
                    <a:p>
                      <a:pPr>
                        <a:lnSpc>
                          <a:spcPts val="1100"/>
                        </a:lnSpc>
                        <a:spcAft>
                          <a:spcPts val="0"/>
                        </a:spcAft>
                      </a:pPr>
                      <a:r>
                        <a:rPr lang="en-US" sz="1200">
                          <a:effectLst/>
                        </a:rPr>
                        <a:t>M</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三个字母缩写表示的月份</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5"/>
                  </a:ext>
                </a:extLst>
              </a:tr>
              <a:tr h="104987">
                <a:tc>
                  <a:txBody>
                    <a:bodyPr/>
                    <a:lstStyle/>
                    <a:p>
                      <a:pPr>
                        <a:lnSpc>
                          <a:spcPts val="1100"/>
                        </a:lnSpc>
                        <a:spcAft>
                          <a:spcPts val="0"/>
                        </a:spcAft>
                      </a:pPr>
                      <a:r>
                        <a:rPr lang="en-US" sz="1200">
                          <a:effectLst/>
                        </a:rPr>
                        <a:t>n</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数字表示的月份，没有前导零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6"/>
                  </a:ext>
                </a:extLst>
              </a:tr>
              <a:tr h="104987">
                <a:tc>
                  <a:txBody>
                    <a:bodyPr/>
                    <a:lstStyle/>
                    <a:p>
                      <a:pPr>
                        <a:lnSpc>
                          <a:spcPts val="1100"/>
                        </a:lnSpc>
                        <a:spcAft>
                          <a:spcPts val="0"/>
                        </a:spcAft>
                      </a:pPr>
                      <a:r>
                        <a:rPr lang="en-US" sz="1200">
                          <a:effectLst/>
                        </a:rPr>
                        <a:t>t</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给定月份所应有的天数</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7"/>
                  </a:ext>
                </a:extLst>
              </a:tr>
              <a:tr h="104987">
                <a:tc gridSpan="2">
                  <a:txBody>
                    <a:bodyPr/>
                    <a:lstStyle/>
                    <a:p>
                      <a:pPr algn="ctr">
                        <a:lnSpc>
                          <a:spcPts val="1100"/>
                        </a:lnSpc>
                        <a:spcAft>
                          <a:spcPts val="0"/>
                        </a:spcAft>
                      </a:pPr>
                      <a:r>
                        <a:rPr lang="zh-CN" sz="1200">
                          <a:effectLst/>
                        </a:rPr>
                        <a:t>年</a:t>
                      </a:r>
                      <a:endParaRPr lang="zh-CN" sz="1200">
                        <a:effectLst/>
                        <a:latin typeface="Times New Roman"/>
                        <a:ea typeface="宋体"/>
                      </a:endParaRPr>
                    </a:p>
                  </a:txBody>
                  <a:tcPr marL="51539" marR="51539" marT="0" marB="0" anchor="ctr"/>
                </a:tc>
                <a:tc hMerge="1">
                  <a:txBody>
                    <a:bodyPr/>
                    <a:lstStyle/>
                    <a:p>
                      <a:endParaRPr lang="zh-CN" altLang="en-US"/>
                    </a:p>
                  </a:txBody>
                  <a:tcPr/>
                </a:tc>
                <a:extLst>
                  <a:ext uri="{0D108BD9-81ED-4DB2-BD59-A6C34878D82A}">
                    <a16:rowId xmlns:a16="http://schemas.microsoft.com/office/drawing/2014/main" val="10018"/>
                  </a:ext>
                </a:extLst>
              </a:tr>
              <a:tr h="104987">
                <a:tc>
                  <a:txBody>
                    <a:bodyPr/>
                    <a:lstStyle/>
                    <a:p>
                      <a:pPr>
                        <a:lnSpc>
                          <a:spcPts val="1100"/>
                        </a:lnSpc>
                        <a:spcAft>
                          <a:spcPts val="0"/>
                        </a:spcAft>
                      </a:pPr>
                      <a:r>
                        <a:rPr lang="en-US" sz="1200">
                          <a:effectLst/>
                        </a:rPr>
                        <a:t>L</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是否为闰年，闰年为</a:t>
                      </a:r>
                      <a:r>
                        <a:rPr lang="en-US" sz="1200">
                          <a:effectLst/>
                        </a:rPr>
                        <a:t>1</a:t>
                      </a:r>
                      <a:r>
                        <a:rPr lang="zh-CN" sz="1200">
                          <a:effectLst/>
                        </a:rPr>
                        <a:t>，否则为</a:t>
                      </a:r>
                      <a:r>
                        <a:rPr lang="en-US" sz="1200">
                          <a:effectLst/>
                        </a:rPr>
                        <a:t>0</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19"/>
                  </a:ext>
                </a:extLst>
              </a:tr>
              <a:tr h="209973">
                <a:tc>
                  <a:txBody>
                    <a:bodyPr/>
                    <a:lstStyle/>
                    <a:p>
                      <a:pPr>
                        <a:lnSpc>
                          <a:spcPts val="1100"/>
                        </a:lnSpc>
                        <a:spcAft>
                          <a:spcPts val="0"/>
                        </a:spcAft>
                      </a:pPr>
                      <a:r>
                        <a:rPr lang="en-US" sz="1200">
                          <a:effectLst/>
                        </a:rPr>
                        <a:t>o</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ISO-8601</a:t>
                      </a:r>
                      <a:r>
                        <a:rPr lang="zh-CN" sz="1200">
                          <a:effectLst/>
                        </a:rPr>
                        <a:t>格式年份数字。这和</a:t>
                      </a:r>
                      <a:r>
                        <a:rPr lang="en-US" sz="1200">
                          <a:effectLst/>
                        </a:rPr>
                        <a:t>Y</a:t>
                      </a:r>
                      <a:r>
                        <a:rPr lang="zh-CN" sz="1200">
                          <a:effectLst/>
                        </a:rPr>
                        <a:t>的值相同，如果星期数（</a:t>
                      </a:r>
                      <a:r>
                        <a:rPr lang="en-US" sz="1200">
                          <a:effectLst/>
                        </a:rPr>
                        <a:t>W</a:t>
                      </a:r>
                      <a:r>
                        <a:rPr lang="zh-CN" sz="1200">
                          <a:effectLst/>
                        </a:rPr>
                        <a:t>）属于前一年或下一年，则用那一年</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0"/>
                  </a:ext>
                </a:extLst>
              </a:tr>
              <a:tr h="104987">
                <a:tc>
                  <a:txBody>
                    <a:bodyPr/>
                    <a:lstStyle/>
                    <a:p>
                      <a:pPr>
                        <a:lnSpc>
                          <a:spcPts val="1100"/>
                        </a:lnSpc>
                        <a:spcAft>
                          <a:spcPts val="0"/>
                        </a:spcAft>
                      </a:pPr>
                      <a:r>
                        <a:rPr lang="en-US" sz="1200">
                          <a:effectLst/>
                        </a:rPr>
                        <a:t>Y</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4</a:t>
                      </a:r>
                      <a:r>
                        <a:rPr lang="zh-CN" sz="1200">
                          <a:effectLst/>
                        </a:rPr>
                        <a:t>位数字完整表示的年份</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1"/>
                  </a:ext>
                </a:extLst>
              </a:tr>
              <a:tr h="104987">
                <a:tc>
                  <a:txBody>
                    <a:bodyPr/>
                    <a:lstStyle/>
                    <a:p>
                      <a:pPr>
                        <a:lnSpc>
                          <a:spcPts val="1100"/>
                        </a:lnSpc>
                        <a:spcAft>
                          <a:spcPts val="0"/>
                        </a:spcAft>
                      </a:pPr>
                      <a:r>
                        <a:rPr lang="en-US" sz="1200">
                          <a:effectLst/>
                        </a:rPr>
                        <a:t>y</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2</a:t>
                      </a:r>
                      <a:r>
                        <a:rPr lang="zh-CN" sz="1200">
                          <a:effectLst/>
                        </a:rPr>
                        <a:t>位数字表示的年份</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2"/>
                  </a:ext>
                </a:extLst>
              </a:tr>
              <a:tr h="104987">
                <a:tc gridSpan="2">
                  <a:txBody>
                    <a:bodyPr/>
                    <a:lstStyle/>
                    <a:p>
                      <a:pPr algn="ctr">
                        <a:lnSpc>
                          <a:spcPts val="1100"/>
                        </a:lnSpc>
                        <a:spcAft>
                          <a:spcPts val="0"/>
                        </a:spcAft>
                      </a:pPr>
                      <a:r>
                        <a:rPr lang="zh-CN" sz="1200">
                          <a:effectLst/>
                        </a:rPr>
                        <a:t>时间</a:t>
                      </a:r>
                      <a:endParaRPr lang="zh-CN" sz="1200">
                        <a:effectLst/>
                        <a:latin typeface="Times New Roman"/>
                        <a:ea typeface="宋体"/>
                      </a:endParaRPr>
                    </a:p>
                  </a:txBody>
                  <a:tcPr marL="51539" marR="51539" marT="0" marB="0" anchor="ctr"/>
                </a:tc>
                <a:tc hMerge="1">
                  <a:txBody>
                    <a:bodyPr/>
                    <a:lstStyle/>
                    <a:p>
                      <a:endParaRPr lang="zh-CN" altLang="en-US"/>
                    </a:p>
                  </a:txBody>
                  <a:tcPr/>
                </a:tc>
                <a:extLst>
                  <a:ext uri="{0D108BD9-81ED-4DB2-BD59-A6C34878D82A}">
                    <a16:rowId xmlns:a16="http://schemas.microsoft.com/office/drawing/2014/main" val="10023"/>
                  </a:ext>
                </a:extLst>
              </a:tr>
              <a:tr h="104987">
                <a:tc>
                  <a:txBody>
                    <a:bodyPr/>
                    <a:lstStyle/>
                    <a:p>
                      <a:pPr>
                        <a:lnSpc>
                          <a:spcPts val="1100"/>
                        </a:lnSpc>
                        <a:spcAft>
                          <a:spcPts val="0"/>
                        </a:spcAft>
                      </a:pPr>
                      <a:r>
                        <a:rPr lang="en-US" sz="1200">
                          <a:effectLst/>
                        </a:rPr>
                        <a:t>a</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小写的上午和下午值</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4"/>
                  </a:ext>
                </a:extLst>
              </a:tr>
              <a:tr h="104987">
                <a:tc>
                  <a:txBody>
                    <a:bodyPr/>
                    <a:lstStyle/>
                    <a:p>
                      <a:pPr>
                        <a:lnSpc>
                          <a:spcPts val="1100"/>
                        </a:lnSpc>
                        <a:spcAft>
                          <a:spcPts val="0"/>
                        </a:spcAft>
                      </a:pPr>
                      <a:r>
                        <a:rPr lang="en-US" sz="1200">
                          <a:effectLst/>
                        </a:rPr>
                        <a:t>A</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大写的上午和下午值</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5"/>
                  </a:ext>
                </a:extLst>
              </a:tr>
              <a:tr h="104987">
                <a:tc>
                  <a:txBody>
                    <a:bodyPr/>
                    <a:lstStyle/>
                    <a:p>
                      <a:pPr>
                        <a:lnSpc>
                          <a:spcPts val="1100"/>
                        </a:lnSpc>
                        <a:spcAft>
                          <a:spcPts val="0"/>
                        </a:spcAft>
                      </a:pPr>
                      <a:r>
                        <a:rPr lang="en-US" sz="1200">
                          <a:effectLst/>
                        </a:rPr>
                        <a:t>B</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en-US" sz="1200">
                          <a:effectLst/>
                        </a:rPr>
                        <a:t>Swatch Internet </a:t>
                      </a:r>
                      <a:r>
                        <a:rPr lang="zh-CN" sz="1200">
                          <a:effectLst/>
                        </a:rPr>
                        <a:t>标准时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6"/>
                  </a:ext>
                </a:extLst>
              </a:tr>
              <a:tr h="104987">
                <a:tc>
                  <a:txBody>
                    <a:bodyPr/>
                    <a:lstStyle/>
                    <a:p>
                      <a:pPr>
                        <a:lnSpc>
                          <a:spcPts val="1100"/>
                        </a:lnSpc>
                        <a:spcAft>
                          <a:spcPts val="0"/>
                        </a:spcAft>
                      </a:pPr>
                      <a:r>
                        <a:rPr lang="en-US" sz="1200">
                          <a:effectLst/>
                        </a:rPr>
                        <a:t>g</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小时，</a:t>
                      </a:r>
                      <a:r>
                        <a:rPr lang="en-US" sz="1200">
                          <a:effectLst/>
                        </a:rPr>
                        <a:t>12</a:t>
                      </a:r>
                      <a:r>
                        <a:rPr lang="zh-CN" sz="1200">
                          <a:effectLst/>
                        </a:rPr>
                        <a:t>小时格式，没有前导零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7"/>
                  </a:ext>
                </a:extLst>
              </a:tr>
              <a:tr h="104987">
                <a:tc>
                  <a:txBody>
                    <a:bodyPr/>
                    <a:lstStyle/>
                    <a:p>
                      <a:pPr>
                        <a:lnSpc>
                          <a:spcPts val="1100"/>
                        </a:lnSpc>
                        <a:spcAft>
                          <a:spcPts val="0"/>
                        </a:spcAft>
                      </a:pPr>
                      <a:r>
                        <a:rPr lang="en-US" sz="1200">
                          <a:effectLst/>
                        </a:rPr>
                        <a:t>G</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小时，</a:t>
                      </a:r>
                      <a:r>
                        <a:rPr lang="en-US" sz="1200">
                          <a:effectLst/>
                        </a:rPr>
                        <a:t>24</a:t>
                      </a:r>
                      <a:r>
                        <a:rPr lang="zh-CN" sz="1200">
                          <a:effectLst/>
                        </a:rPr>
                        <a:t>小时格式，没有前导零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8"/>
                  </a:ext>
                </a:extLst>
              </a:tr>
              <a:tr h="104987">
                <a:tc>
                  <a:txBody>
                    <a:bodyPr/>
                    <a:lstStyle/>
                    <a:p>
                      <a:pPr>
                        <a:lnSpc>
                          <a:spcPts val="1100"/>
                        </a:lnSpc>
                        <a:spcAft>
                          <a:spcPts val="0"/>
                        </a:spcAft>
                      </a:pPr>
                      <a:r>
                        <a:rPr lang="en-US" sz="1200">
                          <a:effectLst/>
                        </a:rPr>
                        <a:t>h</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小时，</a:t>
                      </a:r>
                      <a:r>
                        <a:rPr lang="en-US" sz="1200">
                          <a:effectLst/>
                        </a:rPr>
                        <a:t>12</a:t>
                      </a:r>
                      <a:r>
                        <a:rPr lang="zh-CN" sz="1200">
                          <a:effectLst/>
                        </a:rPr>
                        <a:t>小时格式，有前导零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29"/>
                  </a:ext>
                </a:extLst>
              </a:tr>
              <a:tr h="104987">
                <a:tc>
                  <a:txBody>
                    <a:bodyPr/>
                    <a:lstStyle/>
                    <a:p>
                      <a:pPr>
                        <a:lnSpc>
                          <a:spcPts val="1100"/>
                        </a:lnSpc>
                        <a:spcAft>
                          <a:spcPts val="0"/>
                        </a:spcAft>
                      </a:pPr>
                      <a:r>
                        <a:rPr lang="en-US" sz="1200">
                          <a:effectLst/>
                        </a:rPr>
                        <a:t>H</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小时，</a:t>
                      </a:r>
                      <a:r>
                        <a:rPr lang="en-US" sz="1200">
                          <a:effectLst/>
                        </a:rPr>
                        <a:t>24</a:t>
                      </a:r>
                      <a:r>
                        <a:rPr lang="zh-CN" sz="1200">
                          <a:effectLst/>
                        </a:rPr>
                        <a:t>小时格式，有前导零</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30"/>
                  </a:ext>
                </a:extLst>
              </a:tr>
              <a:tr h="104987">
                <a:tc>
                  <a:txBody>
                    <a:bodyPr/>
                    <a:lstStyle/>
                    <a:p>
                      <a:pPr>
                        <a:lnSpc>
                          <a:spcPts val="1100"/>
                        </a:lnSpc>
                        <a:spcAft>
                          <a:spcPts val="0"/>
                        </a:spcAft>
                      </a:pPr>
                      <a:r>
                        <a:rPr lang="en-US" sz="1200">
                          <a:effectLst/>
                        </a:rPr>
                        <a:t>i</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a:effectLst/>
                        </a:rPr>
                        <a:t>有前导零的分钟数</a:t>
                      </a:r>
                      <a:endParaRPr lang="zh-CN" sz="1200">
                        <a:effectLst/>
                        <a:latin typeface="Times New Roman"/>
                        <a:ea typeface="宋体"/>
                      </a:endParaRPr>
                    </a:p>
                  </a:txBody>
                  <a:tcPr marL="51539" marR="51539" marT="0" marB="0" anchor="ctr"/>
                </a:tc>
                <a:extLst>
                  <a:ext uri="{0D108BD9-81ED-4DB2-BD59-A6C34878D82A}">
                    <a16:rowId xmlns:a16="http://schemas.microsoft.com/office/drawing/2014/main" val="10031"/>
                  </a:ext>
                </a:extLst>
              </a:tr>
              <a:tr h="104987">
                <a:tc>
                  <a:txBody>
                    <a:bodyPr/>
                    <a:lstStyle/>
                    <a:p>
                      <a:pPr>
                        <a:lnSpc>
                          <a:spcPts val="1100"/>
                        </a:lnSpc>
                        <a:spcAft>
                          <a:spcPts val="0"/>
                        </a:spcAft>
                      </a:pPr>
                      <a:r>
                        <a:rPr lang="en-US" sz="1200">
                          <a:effectLst/>
                        </a:rPr>
                        <a:t>s</a:t>
                      </a:r>
                      <a:endParaRPr lang="zh-CN" sz="1200">
                        <a:effectLst/>
                        <a:latin typeface="Times New Roman"/>
                        <a:ea typeface="宋体"/>
                      </a:endParaRPr>
                    </a:p>
                  </a:txBody>
                  <a:tcPr marL="51539" marR="51539" marT="0" marB="0" anchor="ctr"/>
                </a:tc>
                <a:tc>
                  <a:txBody>
                    <a:bodyPr/>
                    <a:lstStyle/>
                    <a:p>
                      <a:pPr>
                        <a:lnSpc>
                          <a:spcPts val="1100"/>
                        </a:lnSpc>
                        <a:spcAft>
                          <a:spcPts val="0"/>
                        </a:spcAft>
                      </a:pPr>
                      <a:r>
                        <a:rPr lang="zh-CN" sz="1200" dirty="0">
                          <a:effectLst/>
                        </a:rPr>
                        <a:t>秒数，有前导零</a:t>
                      </a:r>
                      <a:endParaRPr lang="zh-CN" sz="1200" dirty="0">
                        <a:effectLst/>
                        <a:latin typeface="Times New Roman"/>
                        <a:ea typeface="宋体"/>
                      </a:endParaRPr>
                    </a:p>
                  </a:txBody>
                  <a:tcPr marL="51539" marR="51539" marT="0" marB="0" anchor="ctr"/>
                </a:tc>
                <a:extLst>
                  <a:ext uri="{0D108BD9-81ED-4DB2-BD59-A6C34878D82A}">
                    <a16:rowId xmlns:a16="http://schemas.microsoft.com/office/drawing/2014/main" val="10032"/>
                  </a:ext>
                </a:extLst>
              </a:tr>
            </a:tbl>
          </a:graphicData>
        </a:graphic>
      </p:graphicFrame>
    </p:spTree>
    <p:extLst>
      <p:ext uri="{BB962C8B-B14F-4D97-AF65-F5344CB8AC3E}">
        <p14:creationId xmlns:p14="http://schemas.microsoft.com/office/powerpoint/2010/main" val="411756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9.1.3  </a:t>
            </a:r>
            <a:r>
              <a:rPr lang="zh-CN" altLang="en-US" b="0" i="0" u="none" strike="noStrike" kern="1800" baseline="0">
                <a:latin typeface="方正大标宋简体"/>
              </a:rPr>
              <a:t>日期和时间格式输出</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a:latin typeface="Times New Roman"/>
              </a:rPr>
              <a:t>date()</a:t>
            </a:r>
            <a:r>
              <a:rPr lang="zh-CN" altLang="en-US" b="0" i="0" u="none" strike="noStrike" baseline="0" dirty="0">
                <a:latin typeface="Times New Roman"/>
              </a:rPr>
              <a:t>格式化当前时间并输出。</a:t>
            </a:r>
          </a:p>
          <a:p>
            <a:pPr marR="0" lvl="0" rtl="0"/>
            <a:r>
              <a:rPr lang="en-US" altLang="zh-CN" b="0" i="0" u="none" strike="noStrike" baseline="0" dirty="0">
                <a:latin typeface="Times New Roman"/>
              </a:rPr>
              <a:t>(2)</a:t>
            </a:r>
            <a:r>
              <a:rPr lang="zh-CN" altLang="en-US" b="0" i="0" u="none" strike="noStrike" baseline="0" dirty="0">
                <a:latin typeface="Times New Roman"/>
              </a:rPr>
              <a:t>演示使用</a:t>
            </a:r>
            <a:r>
              <a:rPr lang="en-US" altLang="zh-CN" b="0" i="0" u="none" strike="noStrike" baseline="0" dirty="0">
                <a:latin typeface="Times New Roman"/>
              </a:rPr>
              <a:t>date()</a:t>
            </a:r>
            <a:r>
              <a:rPr lang="zh-CN" altLang="en-US" b="0" i="0" u="none" strike="noStrike" baseline="0" dirty="0">
                <a:latin typeface="Times New Roman"/>
              </a:rPr>
              <a:t>判断年份是不是闰年并使用判断语句输出提示。</a:t>
            </a:r>
          </a:p>
          <a:p>
            <a:pPr marR="0" lvl="0" rtl="0"/>
            <a:r>
              <a:rPr lang="en-US" altLang="zh-CN" b="0" i="0" u="none" strike="noStrike" baseline="0" dirty="0">
                <a:latin typeface="Times New Roman"/>
              </a:rPr>
              <a:t>(3)</a:t>
            </a:r>
            <a:r>
              <a:rPr lang="zh-CN" altLang="en-US" b="0" i="0" u="none" strike="noStrike" baseline="0" dirty="0">
                <a:latin typeface="Times New Roman"/>
              </a:rPr>
              <a:t>使用</a:t>
            </a:r>
            <a:r>
              <a:rPr lang="en-US" altLang="zh-CN" b="0" i="0" u="none" strike="noStrike" baseline="0" dirty="0">
                <a:latin typeface="Times New Roman"/>
              </a:rPr>
              <a:t>date()</a:t>
            </a:r>
            <a:r>
              <a:rPr lang="zh-CN" altLang="en-US" b="0" i="0" u="none" strike="noStrike" baseline="0" dirty="0">
                <a:latin typeface="Times New Roman"/>
              </a:rPr>
              <a:t>和</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得到未来的日期。</a:t>
            </a:r>
          </a:p>
        </p:txBody>
      </p:sp>
    </p:spTree>
    <p:extLst>
      <p:ext uri="{BB962C8B-B14F-4D97-AF65-F5344CB8AC3E}">
        <p14:creationId xmlns:p14="http://schemas.microsoft.com/office/powerpoint/2010/main" val="282568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9.1.4  </a:t>
            </a:r>
            <a:r>
              <a:rPr lang="zh-CN" altLang="en-US" b="0" i="0" u="none" strike="noStrike" kern="1800" baseline="0">
                <a:latin typeface="方正大标宋简体"/>
              </a:rPr>
              <a:t>使用</a:t>
            </a:r>
            <a:r>
              <a:rPr lang="en-US" altLang="zh-CN" b="0" i="0" u="none" strike="noStrike" kern="1800" baseline="0">
                <a:latin typeface="方正大标宋简体"/>
              </a:rPr>
              <a:t>date_default_timezone_set()</a:t>
            </a:r>
            <a:r>
              <a:rPr lang="zh-CN" altLang="en-US" b="0" i="0" u="none" strike="noStrike" kern="1800" baseline="0">
                <a:latin typeface="方正大标宋简体"/>
              </a:rPr>
              <a:t>设置默认时区</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a:latin typeface="Times New Roman"/>
              </a:rPr>
              <a:t>我们知道不同的国家和地区都有自己的本地时间，</a:t>
            </a:r>
            <a:r>
              <a:rPr lang="en-US" altLang="zh-CN" b="0" i="0" u="none" strike="noStrike" baseline="0" dirty="0" err="1">
                <a:latin typeface="Times New Roman"/>
              </a:rPr>
              <a:t>PHP</a:t>
            </a:r>
            <a:r>
              <a:rPr lang="zh-CN" altLang="en-US" b="0" i="0" u="none" strike="noStrike" baseline="0" dirty="0">
                <a:latin typeface="Times New Roman"/>
              </a:rPr>
              <a:t>的默认时区是通用协调时即</a:t>
            </a:r>
            <a:r>
              <a:rPr lang="en-US" altLang="zh-CN" b="0" i="0" u="none" strike="noStrike" baseline="0" dirty="0" err="1">
                <a:latin typeface="Times New Roman"/>
              </a:rPr>
              <a:t>UTC</a:t>
            </a:r>
            <a:r>
              <a:rPr lang="zh-CN" altLang="en-US" b="0" i="0" u="none" strike="noStrike" baseline="0" dirty="0">
                <a:latin typeface="Times New Roman"/>
              </a:rPr>
              <a:t>时间。而北京正好位于时区的东八区，因此时间领先于</a:t>
            </a:r>
            <a:r>
              <a:rPr lang="en-US" altLang="zh-CN" b="0" i="0" u="none" strike="noStrike" baseline="0" dirty="0" err="1">
                <a:latin typeface="Times New Roman"/>
              </a:rPr>
              <a:t>UTC</a:t>
            </a:r>
            <a:r>
              <a:rPr lang="zh-CN" altLang="en-US" b="0" i="0" u="none" strike="noStrike" baseline="0" dirty="0">
                <a:latin typeface="Times New Roman"/>
              </a:rPr>
              <a:t>时间</a:t>
            </a:r>
            <a:r>
              <a:rPr lang="en-US" altLang="zh-CN" b="0" i="0" u="none" strike="noStrike" baseline="0" dirty="0">
                <a:latin typeface="Times New Roman"/>
              </a:rPr>
              <a:t>8</a:t>
            </a:r>
            <a:r>
              <a:rPr lang="zh-CN" altLang="en-US" b="0" i="0" u="none" strike="noStrike" baseline="0" dirty="0">
                <a:latin typeface="Times New Roman"/>
              </a:rPr>
              <a:t>小时。因此我们使用</a:t>
            </a:r>
            <a:r>
              <a:rPr lang="en-US" altLang="zh-CN" b="0" i="0" u="none" strike="noStrike" baseline="0" dirty="0">
                <a:latin typeface="Times New Roman"/>
              </a:rPr>
              <a:t>date()</a:t>
            </a:r>
            <a:r>
              <a:rPr lang="zh-CN" altLang="en-US" b="0" i="0" u="none" strike="noStrike" baseline="0" dirty="0">
                <a:latin typeface="Times New Roman"/>
              </a:rPr>
              <a:t>等函数取得的日期会和北京时间相差</a:t>
            </a:r>
            <a:r>
              <a:rPr lang="en-US" altLang="zh-CN" b="0" i="0" u="none" strike="noStrike" baseline="0" dirty="0">
                <a:latin typeface="Times New Roman"/>
              </a:rPr>
              <a:t>8</a:t>
            </a:r>
            <a:r>
              <a:rPr lang="zh-CN" altLang="en-US" b="0" i="0" u="none" strike="noStrike" baseline="0" dirty="0">
                <a:latin typeface="Times New Roman"/>
              </a:rPr>
              <a:t>小时。这时我们就可以使用</a:t>
            </a:r>
            <a:r>
              <a:rPr lang="en-US" altLang="zh-CN" b="0" i="0" u="none" strike="noStrike" baseline="0" dirty="0" err="1">
                <a:latin typeface="Times New Roman"/>
              </a:rPr>
              <a:t>date_default_timezone_set</a:t>
            </a:r>
            <a:r>
              <a:rPr lang="en-US" altLang="zh-CN" b="0" i="0" u="none" strike="noStrike" baseline="0" dirty="0">
                <a:latin typeface="Times New Roman"/>
              </a:rPr>
              <a:t>()</a:t>
            </a:r>
            <a:r>
              <a:rPr lang="zh-CN" altLang="en-US" b="0" i="0" u="none" strike="noStrike" baseline="0" dirty="0">
                <a:latin typeface="Times New Roman"/>
              </a:rPr>
              <a:t>来更改默认时区。</a:t>
            </a:r>
          </a:p>
          <a:p>
            <a:pPr marR="0" lvl="0" rtl="0"/>
            <a:r>
              <a:rPr lang="en-US" altLang="zh-CN" b="0" i="0" u="none" strike="noStrike" baseline="0" dirty="0" err="1">
                <a:latin typeface="Times New Roman"/>
              </a:rPr>
              <a:t>date_default_timezone_set</a:t>
            </a:r>
            <a:r>
              <a:rPr lang="en-US" altLang="zh-CN" b="0" i="0" u="none" strike="noStrike" baseline="0" dirty="0">
                <a:latin typeface="Times New Roman"/>
              </a:rPr>
              <a:t>()</a:t>
            </a:r>
            <a:r>
              <a:rPr lang="zh-CN" altLang="en-US" b="0" i="0" u="none" strike="noStrike" baseline="0" dirty="0">
                <a:latin typeface="Times New Roman"/>
              </a:rPr>
              <a:t>只可以接受一个代表默认时区的字符串代码，字符串“</a:t>
            </a:r>
            <a:r>
              <a:rPr lang="en-US" altLang="zh-CN" b="0" i="0" u="none" strike="noStrike" baseline="0" dirty="0" err="1">
                <a:latin typeface="Times New Roman"/>
              </a:rPr>
              <a:t>PRC</a:t>
            </a:r>
            <a:r>
              <a:rPr lang="zh-CN" altLang="en-US" b="0" i="0" u="none" strike="noStrike" baseline="0" dirty="0">
                <a:latin typeface="Times New Roman"/>
              </a:rPr>
              <a:t>”表示的就是中华人民共和国。</a:t>
            </a:r>
          </a:p>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date_default_timezone_set</a:t>
            </a:r>
            <a:r>
              <a:rPr lang="en-US" altLang="zh-CN" b="0" i="0" u="none" strike="noStrike" baseline="0" dirty="0">
                <a:latin typeface="Times New Roman"/>
              </a:rPr>
              <a:t>()</a:t>
            </a:r>
            <a:r>
              <a:rPr lang="zh-CN" altLang="en-US" b="0" i="0" u="none" strike="noStrike" baseline="0" dirty="0">
                <a:latin typeface="Times New Roman"/>
              </a:rPr>
              <a:t>设置默认时区。</a:t>
            </a:r>
          </a:p>
        </p:txBody>
      </p:sp>
    </p:spTree>
    <p:extLst>
      <p:ext uri="{BB962C8B-B14F-4D97-AF65-F5344CB8AC3E}">
        <p14:creationId xmlns:p14="http://schemas.microsoft.com/office/powerpoint/2010/main" val="37502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9.1.5  </a:t>
            </a:r>
            <a:r>
              <a:rPr lang="zh-CN" altLang="en-US" b="0" i="0" u="none" strike="noStrike" kern="1800" baseline="0">
                <a:latin typeface="方正大标宋简体"/>
              </a:rPr>
              <a:t>使用</a:t>
            </a:r>
            <a:r>
              <a:rPr lang="en-US" altLang="zh-CN" b="0" i="0" u="none" strike="noStrike" kern="1800" baseline="0">
                <a:latin typeface="方正大标宋简体"/>
              </a:rPr>
              <a:t>microtime()</a:t>
            </a:r>
            <a:r>
              <a:rPr lang="zh-CN" altLang="en-US" b="0" i="0" u="none" strike="noStrike" kern="1800" baseline="0">
                <a:latin typeface="方正大标宋简体"/>
              </a:rPr>
              <a:t>计算程序执行时间</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76872"/>
          </a:xfrm>
        </p:spPr>
        <p:txBody>
          <a:bodyPr>
            <a:normAutofit fontScale="77500" lnSpcReduction="20000"/>
          </a:bodyPr>
          <a:lstStyle/>
          <a:p>
            <a:pPr marR="0" lvl="0" rtl="0"/>
            <a:r>
              <a:rPr lang="zh-CN" altLang="en-US" b="0" i="0" u="none" strike="noStrike" baseline="0" dirty="0">
                <a:latin typeface="Times New Roman"/>
              </a:rPr>
              <a:t>在程序世界里，通常判断一个程序的级别可以从执行相同的操作花费的时间来比较。而这些差别都是微秒级的，因此检测出这微小的差别我们就要学习一个新的日期时间函数</a:t>
            </a:r>
            <a:r>
              <a:rPr lang="en-US" altLang="zh-CN" b="0" i="0" u="none" strike="noStrike" baseline="0" dirty="0" err="1">
                <a:latin typeface="Times New Roman"/>
              </a:rPr>
              <a:t>microtime</a:t>
            </a:r>
            <a:r>
              <a:rPr lang="en-US" altLang="zh-CN" b="0" i="0" u="none" strike="noStrike" baseline="0" dirty="0">
                <a:latin typeface="Times New Roman"/>
              </a:rPr>
              <a:t>()</a:t>
            </a:r>
            <a:r>
              <a:rPr lang="zh-CN" altLang="en-US" b="0" i="0" u="none" strike="noStrike" baseline="0" dirty="0">
                <a:latin typeface="Times New Roman"/>
              </a:rPr>
              <a:t>，它的语法如图所示。</a:t>
            </a:r>
          </a:p>
          <a:p>
            <a:pPr marR="0" lvl="0" rtl="0"/>
            <a:r>
              <a:rPr lang="en-US" altLang="zh-CN" b="0" i="0" u="none" strike="noStrike" baseline="0" dirty="0" err="1">
                <a:latin typeface="Times New Roman"/>
              </a:rPr>
              <a:t>microtime</a:t>
            </a:r>
            <a:r>
              <a:rPr lang="en-US" altLang="zh-CN" b="0" i="0" u="none" strike="noStrike" baseline="0" dirty="0">
                <a:latin typeface="Times New Roman"/>
              </a:rPr>
              <a:t>()</a:t>
            </a:r>
            <a:r>
              <a:rPr lang="zh-CN" altLang="en-US" b="0" i="0" u="none" strike="noStrike" baseline="0" dirty="0">
                <a:latin typeface="Times New Roman"/>
              </a:rPr>
              <a:t>默认返回一个由微秒数和</a:t>
            </a:r>
            <a:r>
              <a:rPr lang="en-US" altLang="zh-CN" b="0" i="0" u="none" strike="noStrike" baseline="0" dirty="0">
                <a:latin typeface="Times New Roman"/>
              </a:rPr>
              <a:t>UNIX</a:t>
            </a:r>
            <a:r>
              <a:rPr lang="zh-CN" altLang="en-US" b="0" i="0" u="none" strike="noStrike" baseline="0" dirty="0">
                <a:latin typeface="Times New Roman"/>
              </a:rPr>
              <a:t>时间戳组成的数组，如果可选参数被设置为</a:t>
            </a:r>
            <a:r>
              <a:rPr lang="en-US" altLang="zh-CN" b="0" i="0" u="none" strike="noStrike" baseline="0" dirty="0">
                <a:latin typeface="Times New Roman"/>
              </a:rPr>
              <a:t>TRUE</a:t>
            </a:r>
            <a:r>
              <a:rPr lang="zh-CN" altLang="en-US" b="0" i="0" u="none" strike="noStrike" baseline="0" dirty="0">
                <a:latin typeface="Times New Roman"/>
              </a:rPr>
              <a:t>，函数将返回一个</a:t>
            </a:r>
            <a:r>
              <a:rPr lang="en-US" altLang="zh-CN" b="0" i="0" u="none" strike="noStrike" baseline="0" dirty="0">
                <a:latin typeface="Times New Roman"/>
              </a:rPr>
              <a:t>UNIX</a:t>
            </a:r>
            <a:r>
              <a:rPr lang="zh-CN" altLang="en-US" b="0" i="0" u="none" strike="noStrike" baseline="0" dirty="0">
                <a:latin typeface="Times New Roman"/>
              </a:rPr>
              <a:t>时间戳的浮点数。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04376933"/>
              </p:ext>
            </p:extLst>
          </p:nvPr>
        </p:nvGraphicFramePr>
        <p:xfrm>
          <a:off x="1907704" y="4005064"/>
          <a:ext cx="4392488" cy="2527185"/>
        </p:xfrm>
        <a:graphic>
          <a:graphicData uri="http://schemas.openxmlformats.org/presentationml/2006/ole">
            <mc:AlternateContent xmlns:mc="http://schemas.openxmlformats.org/markup-compatibility/2006">
              <mc:Choice xmlns:v="urn:schemas-microsoft-com:vml" Requires="v">
                <p:oleObj name="Visio" r:id="rId2" imgW="2083590" imgH="1195567" progId="Visio.Drawing.11">
                  <p:embed/>
                </p:oleObj>
              </mc:Choice>
              <mc:Fallback>
                <p:oleObj name="Visio" r:id="rId2" imgW="2083590" imgH="119556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05064"/>
                        <a:ext cx="4392488" cy="2527185"/>
                      </a:xfrm>
                      <a:prstGeom prst="rect">
                        <a:avLst/>
                      </a:prstGeom>
                      <a:noFill/>
                    </p:spPr>
                  </p:pic>
                </p:oleObj>
              </mc:Fallback>
            </mc:AlternateContent>
          </a:graphicData>
        </a:graphic>
      </p:graphicFrame>
    </p:spTree>
    <p:extLst>
      <p:ext uri="{BB962C8B-B14F-4D97-AF65-F5344CB8AC3E}">
        <p14:creationId xmlns:p14="http://schemas.microsoft.com/office/powerpoint/2010/main" val="2536012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9.1.5  </a:t>
            </a:r>
            <a:r>
              <a:rPr lang="zh-CN" altLang="en-US" b="0" i="0" u="none" strike="noStrike" kern="1800" baseline="0">
                <a:latin typeface="方正大标宋简体"/>
              </a:rPr>
              <a:t>使用</a:t>
            </a:r>
            <a:r>
              <a:rPr lang="en-US" altLang="zh-CN" b="0" i="0" u="none" strike="noStrike" kern="1800" baseline="0">
                <a:latin typeface="方正大标宋简体"/>
              </a:rPr>
              <a:t>microtime()</a:t>
            </a:r>
            <a:r>
              <a:rPr lang="zh-CN" altLang="en-US" b="0" i="0" u="none" strike="noStrike" kern="1800" baseline="0">
                <a:latin typeface="方正大标宋简体"/>
              </a:rPr>
              <a:t>计算程序执行时间</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microtime</a:t>
            </a:r>
            <a:r>
              <a:rPr lang="en-US" altLang="zh-CN" b="0" i="0" u="none" strike="noStrike" baseline="0" dirty="0">
                <a:latin typeface="Times New Roman"/>
              </a:rPr>
              <a:t>()</a:t>
            </a:r>
            <a:r>
              <a:rPr lang="zh-CN" altLang="en-US" b="0" i="0" u="none" strike="noStrike" baseline="0" dirty="0">
                <a:latin typeface="Times New Roman"/>
              </a:rPr>
              <a:t>在无参数和参数被设置为“</a:t>
            </a:r>
            <a:r>
              <a:rPr lang="en-US" altLang="zh-CN" b="0" i="0" u="none" strike="noStrike" baseline="0" dirty="0">
                <a:latin typeface="Times New Roman"/>
              </a:rPr>
              <a:t>TRUE</a:t>
            </a:r>
            <a:r>
              <a:rPr lang="zh-CN" altLang="en-US" b="0" i="0" u="none" strike="noStrike" baseline="0" dirty="0">
                <a:latin typeface="Times New Roman"/>
              </a:rPr>
              <a:t>”时的输出。</a:t>
            </a:r>
          </a:p>
          <a:p>
            <a:pPr marR="0" lvl="0" rtl="0"/>
            <a:r>
              <a:rPr lang="en-US" altLang="zh-CN" b="0" i="0" u="none" strike="noStrike" baseline="0" dirty="0">
                <a:latin typeface="Times New Roman"/>
              </a:rPr>
              <a:t>(2)</a:t>
            </a:r>
            <a:r>
              <a:rPr lang="zh-CN" altLang="en-US" b="0" i="0" u="none" strike="noStrike" baseline="0" dirty="0">
                <a:latin typeface="Times New Roman"/>
              </a:rPr>
              <a:t>演示使用</a:t>
            </a:r>
            <a:r>
              <a:rPr lang="en-US" altLang="zh-CN" b="0" i="0" u="none" strike="noStrike" baseline="0" dirty="0" err="1">
                <a:latin typeface="Times New Roman"/>
              </a:rPr>
              <a:t>microtime</a:t>
            </a:r>
            <a:r>
              <a:rPr lang="en-US" altLang="zh-CN" b="0" i="0" u="none" strike="noStrike" baseline="0" dirty="0">
                <a:latin typeface="Times New Roman"/>
              </a:rPr>
              <a:t>()</a:t>
            </a:r>
            <a:r>
              <a:rPr lang="zh-CN" altLang="en-US" b="0" i="0" u="none" strike="noStrike" baseline="0" dirty="0">
                <a:latin typeface="Times New Roman"/>
              </a:rPr>
              <a:t>计算程序执行时间。</a:t>
            </a:r>
          </a:p>
        </p:txBody>
      </p:sp>
    </p:spTree>
    <p:extLst>
      <p:ext uri="{BB962C8B-B14F-4D97-AF65-F5344CB8AC3E}">
        <p14:creationId xmlns:p14="http://schemas.microsoft.com/office/powerpoint/2010/main" val="344731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  </a:t>
            </a:r>
            <a:r>
              <a:rPr lang="zh-CN" altLang="en-US" b="0" i="0" u="none" strike="noStrike" kern="1800" baseline="0">
                <a:latin typeface="方正大标宋简体"/>
              </a:rPr>
              <a:t>数学函数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数学计算在程序的运用也是非常多的，例如找出一组数字中的最大和最小的数、正弦、正切、余弦以及数字的四舍五入、产生随机数这些操作，这些操作</a:t>
            </a:r>
            <a:r>
              <a:rPr lang="en-US" altLang="zh-CN" b="0" i="0" u="none" strike="noStrike" baseline="0">
                <a:latin typeface="Times New Roman"/>
              </a:rPr>
              <a:t>PHP</a:t>
            </a:r>
            <a:r>
              <a:rPr lang="zh-CN" altLang="en-US" b="0" i="0" u="none" strike="noStrike" baseline="0">
                <a:latin typeface="Times New Roman"/>
              </a:rPr>
              <a:t>都提供了相应的函数，本节中我就来学习几个常用的数学函数。</a:t>
            </a:r>
          </a:p>
        </p:txBody>
      </p:sp>
    </p:spTree>
    <p:extLst>
      <p:ext uri="{BB962C8B-B14F-4D97-AF65-F5344CB8AC3E}">
        <p14:creationId xmlns:p14="http://schemas.microsoft.com/office/powerpoint/2010/main" val="220988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9.2.1  </a:t>
            </a:r>
            <a:r>
              <a:rPr lang="zh-CN" altLang="en-US" b="0" i="0" u="none" strike="noStrike" kern="1800" baseline="0">
                <a:latin typeface="方正大标宋简体"/>
              </a:rPr>
              <a:t>进制间的转换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468760"/>
          </a:xfrm>
        </p:spPr>
        <p:txBody>
          <a:bodyPr>
            <a:normAutofit fontScale="85000" lnSpcReduction="20000"/>
          </a:bodyPr>
          <a:lstStyle/>
          <a:p>
            <a:pPr marR="0" lvl="0" rtl="0"/>
            <a:r>
              <a:rPr lang="zh-CN" altLang="en-US" b="0" i="0" u="none" strike="noStrike" baseline="0" dirty="0">
                <a:latin typeface="Times New Roman"/>
              </a:rPr>
              <a:t>我们知道计算机使用的是进制数，有的时候我们需要把一个数转换为其他进制的数，这就需要使用到转换进制的函数，常用的进制间转换的函数及功能描述如表所示。</a:t>
            </a:r>
          </a:p>
        </p:txBody>
      </p:sp>
      <p:graphicFrame>
        <p:nvGraphicFramePr>
          <p:cNvPr id="4" name="表格 3"/>
          <p:cNvGraphicFramePr>
            <a:graphicFrameLocks noGrp="1"/>
          </p:cNvGraphicFramePr>
          <p:nvPr>
            <p:extLst>
              <p:ext uri="{D42A27DB-BD31-4B8C-83A1-F6EECF244321}">
                <p14:modId xmlns:p14="http://schemas.microsoft.com/office/powerpoint/2010/main" val="336029631"/>
              </p:ext>
            </p:extLst>
          </p:nvPr>
        </p:nvGraphicFramePr>
        <p:xfrm>
          <a:off x="899592" y="3068962"/>
          <a:ext cx="7488832" cy="3240356"/>
        </p:xfrm>
        <a:graphic>
          <a:graphicData uri="http://schemas.openxmlformats.org/drawingml/2006/table">
            <a:tbl>
              <a:tblPr firstRow="1" firstCol="1" bandRow="1">
                <a:tableStyleId>{5C22544A-7EE6-4342-B048-85BDC9FD1C3A}</a:tableStyleId>
              </a:tblPr>
              <a:tblGrid>
                <a:gridCol w="374441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462908">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功能描述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62908">
                <a:tc>
                  <a:txBody>
                    <a:bodyPr/>
                    <a:lstStyle/>
                    <a:p>
                      <a:pPr>
                        <a:lnSpc>
                          <a:spcPts val="1100"/>
                        </a:lnSpc>
                        <a:spcAft>
                          <a:spcPts val="0"/>
                        </a:spcAft>
                      </a:pPr>
                      <a:r>
                        <a:rPr lang="en-US" sz="1200">
                          <a:effectLst/>
                        </a:rPr>
                        <a:t>decbin()</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将十进制数转换为二进制数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62908">
                <a:tc>
                  <a:txBody>
                    <a:bodyPr/>
                    <a:lstStyle/>
                    <a:p>
                      <a:pPr>
                        <a:lnSpc>
                          <a:spcPts val="1100"/>
                        </a:lnSpc>
                        <a:spcAft>
                          <a:spcPts val="0"/>
                        </a:spcAft>
                      </a:pPr>
                      <a:r>
                        <a:rPr lang="en-US" sz="1200">
                          <a:effectLst/>
                        </a:rPr>
                        <a:t>decoct()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将十进制数转换为八进制数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62908">
                <a:tc>
                  <a:txBody>
                    <a:bodyPr/>
                    <a:lstStyle/>
                    <a:p>
                      <a:pPr>
                        <a:lnSpc>
                          <a:spcPts val="1100"/>
                        </a:lnSpc>
                        <a:spcAft>
                          <a:spcPts val="0"/>
                        </a:spcAft>
                      </a:pPr>
                      <a:r>
                        <a:rPr lang="en-US" sz="1200">
                          <a:effectLst/>
                        </a:rPr>
                        <a:t>dechex()</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将十进制数转换为十六进制数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62908">
                <a:tc>
                  <a:txBody>
                    <a:bodyPr/>
                    <a:lstStyle/>
                    <a:p>
                      <a:pPr>
                        <a:lnSpc>
                          <a:spcPts val="1100"/>
                        </a:lnSpc>
                        <a:spcAft>
                          <a:spcPts val="0"/>
                        </a:spcAft>
                      </a:pPr>
                      <a:r>
                        <a:rPr lang="en-US" sz="1200">
                          <a:effectLst/>
                        </a:rPr>
                        <a:t>bindec()</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将二进制数转换为十进制数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62908">
                <a:tc>
                  <a:txBody>
                    <a:bodyPr/>
                    <a:lstStyle/>
                    <a:p>
                      <a:pPr>
                        <a:lnSpc>
                          <a:spcPts val="1100"/>
                        </a:lnSpc>
                        <a:spcAft>
                          <a:spcPts val="0"/>
                        </a:spcAft>
                      </a:pPr>
                      <a:r>
                        <a:rPr lang="en-US" sz="1200">
                          <a:effectLst/>
                        </a:rPr>
                        <a:t>hexdec()</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将十六进制数转换为十进制数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62908">
                <a:tc>
                  <a:txBody>
                    <a:bodyPr/>
                    <a:lstStyle/>
                    <a:p>
                      <a:pPr>
                        <a:lnSpc>
                          <a:spcPts val="1100"/>
                        </a:lnSpc>
                        <a:spcAft>
                          <a:spcPts val="0"/>
                        </a:spcAft>
                      </a:pPr>
                      <a:r>
                        <a:rPr lang="en-US" sz="1200">
                          <a:effectLst/>
                        </a:rPr>
                        <a:t>base_convert()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任意进制间数字的转换</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950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  </a:t>
            </a:r>
            <a:r>
              <a:rPr lang="zh-CN" altLang="en-US" b="0" i="0" u="none" strike="noStrike" kern="1800" baseline="0">
                <a:latin typeface="方正大标宋简体"/>
              </a:rPr>
              <a:t>时间和日期处理函数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时间是生活中必不可少的，在</a:t>
            </a:r>
            <a:r>
              <a:rPr lang="en-US" altLang="zh-CN" b="0" i="0" u="none" strike="noStrike" baseline="0">
                <a:latin typeface="Times New Roman"/>
              </a:rPr>
              <a:t>PHP</a:t>
            </a:r>
            <a:r>
              <a:rPr lang="zh-CN" altLang="en-US" b="0" i="0" u="none" strike="noStrike" baseline="0">
                <a:latin typeface="Times New Roman"/>
              </a:rPr>
              <a:t>中也是一样的，时间有时候要存储起来记录某件事情，或者要在浏览器中展示出来，这就需要使用到一些时间和日期的处理函数。本节我们就来常用的时间和日期处理函数。</a:t>
            </a:r>
          </a:p>
        </p:txBody>
      </p:sp>
    </p:spTree>
    <p:extLst>
      <p:ext uri="{BB962C8B-B14F-4D97-AF65-F5344CB8AC3E}">
        <p14:creationId xmlns:p14="http://schemas.microsoft.com/office/powerpoint/2010/main" val="181538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9.2.1  </a:t>
            </a:r>
            <a:r>
              <a:rPr lang="zh-CN" altLang="en-US" b="0" i="0" u="none" strike="noStrike" kern="1800" baseline="0">
                <a:latin typeface="方正大标宋简体"/>
              </a:rPr>
              <a:t>进制间的转换</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decbin</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decoct()</a:t>
            </a:r>
            <a:r>
              <a:rPr lang="zh-CN" altLang="en-US" b="0" i="0" u="none" strike="noStrike" baseline="0" dirty="0">
                <a:latin typeface="Times New Roman"/>
              </a:rPr>
              <a:t>、</a:t>
            </a:r>
            <a:r>
              <a:rPr lang="en-US" altLang="zh-CN" b="0" i="0" u="none" strike="noStrike" baseline="0" dirty="0" err="1">
                <a:latin typeface="Times New Roman"/>
              </a:rPr>
              <a:t>dechex</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bindec</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hexdec</a:t>
            </a:r>
            <a:r>
              <a:rPr lang="en-US" altLang="zh-CN" b="0" i="0" u="none" strike="noStrike" baseline="0" dirty="0">
                <a:latin typeface="Times New Roman"/>
              </a:rPr>
              <a:t>()</a:t>
            </a:r>
            <a:r>
              <a:rPr lang="zh-CN" altLang="en-US" b="0" i="0" u="none" strike="noStrike" baseline="0" dirty="0">
                <a:latin typeface="Times New Roman"/>
              </a:rPr>
              <a:t>的使用方法以及输出结果。</a:t>
            </a:r>
          </a:p>
        </p:txBody>
      </p:sp>
    </p:spTree>
    <p:extLst>
      <p:ext uri="{BB962C8B-B14F-4D97-AF65-F5344CB8AC3E}">
        <p14:creationId xmlns:p14="http://schemas.microsoft.com/office/powerpoint/2010/main" val="391549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9.2.1  </a:t>
            </a:r>
            <a:r>
              <a:rPr lang="zh-CN" altLang="en-US" b="0" i="0" u="none" strike="noStrike" kern="1800" baseline="0">
                <a:latin typeface="方正大标宋简体"/>
              </a:rPr>
              <a:t>进制间的转换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756792"/>
          </a:xfrm>
        </p:spPr>
        <p:txBody>
          <a:bodyPr>
            <a:normAutofit fontScale="92500"/>
          </a:bodyPr>
          <a:lstStyle/>
          <a:p>
            <a:pPr marR="0" lvl="0" rtl="0"/>
            <a:r>
              <a:rPr lang="zh-CN" altLang="en-US" b="0" i="0" u="none" strike="noStrike" baseline="0" dirty="0">
                <a:latin typeface="Times New Roman"/>
              </a:rPr>
              <a:t>函数</a:t>
            </a:r>
            <a:r>
              <a:rPr lang="en-US" altLang="zh-CN" b="0" i="0" u="none" strike="noStrike" baseline="0" dirty="0" err="1">
                <a:latin typeface="Times New Roman"/>
              </a:rPr>
              <a:t>base_convert</a:t>
            </a:r>
            <a:r>
              <a:rPr lang="en-US" altLang="zh-CN" b="0" i="0" u="none" strike="noStrike" baseline="0" dirty="0">
                <a:latin typeface="Times New Roman"/>
              </a:rPr>
              <a:t>()</a:t>
            </a:r>
            <a:r>
              <a:rPr lang="zh-CN" altLang="en-US" b="0" i="0" u="none" strike="noStrike" baseline="0" dirty="0">
                <a:latin typeface="Times New Roman"/>
              </a:rPr>
              <a:t>可以进行任意进制间数值的转换，它的语法如图所示。</a:t>
            </a:r>
          </a:p>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base_convert</a:t>
            </a:r>
            <a:r>
              <a:rPr lang="en-US" altLang="zh-CN" b="0" i="0" u="none" strike="noStrike" baseline="0" dirty="0">
                <a:latin typeface="Times New Roman"/>
              </a:rPr>
              <a:t>()</a:t>
            </a:r>
            <a:r>
              <a:rPr lang="zh-CN" altLang="en-US" b="0" i="0" u="none" strike="noStrike" baseline="0" dirty="0">
                <a:latin typeface="Times New Roman"/>
              </a:rPr>
              <a:t>来转换对应的数值。</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6075569"/>
              </p:ext>
            </p:extLst>
          </p:nvPr>
        </p:nvGraphicFramePr>
        <p:xfrm>
          <a:off x="1043608" y="3501008"/>
          <a:ext cx="6192688" cy="2769508"/>
        </p:xfrm>
        <a:graphic>
          <a:graphicData uri="http://schemas.openxmlformats.org/presentationml/2006/ole">
            <mc:AlternateContent xmlns:mc="http://schemas.openxmlformats.org/markup-compatibility/2006">
              <mc:Choice xmlns:v="urn:schemas-microsoft-com:vml" Requires="v">
                <p:oleObj name="Visio" r:id="rId2" imgW="3431700" imgH="1528762" progId="Visio.Drawing.11">
                  <p:embed/>
                </p:oleObj>
              </mc:Choice>
              <mc:Fallback>
                <p:oleObj name="Visio" r:id="rId2" imgW="3431700" imgH="152876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01008"/>
                        <a:ext cx="6192688" cy="2769508"/>
                      </a:xfrm>
                      <a:prstGeom prst="rect">
                        <a:avLst/>
                      </a:prstGeom>
                      <a:noFill/>
                    </p:spPr>
                  </p:pic>
                </p:oleObj>
              </mc:Fallback>
            </mc:AlternateContent>
          </a:graphicData>
        </a:graphic>
      </p:graphicFrame>
    </p:spTree>
    <p:extLst>
      <p:ext uri="{BB962C8B-B14F-4D97-AF65-F5344CB8AC3E}">
        <p14:creationId xmlns:p14="http://schemas.microsoft.com/office/powerpoint/2010/main" val="111908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9.2.2  </a:t>
            </a:r>
            <a:r>
              <a:rPr lang="zh-CN" altLang="en-US" b="0" i="0" u="none" strike="noStrike" kern="1800" baseline="0">
                <a:latin typeface="方正大标宋简体"/>
              </a:rPr>
              <a:t>生成随机数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62500" lnSpcReduction="20000"/>
          </a:bodyPr>
          <a:lstStyle/>
          <a:p>
            <a:pPr marR="0" lvl="0" rtl="0"/>
            <a:r>
              <a:rPr lang="zh-CN" altLang="en-US" b="0" i="0" u="none" strike="noStrike" baseline="0" dirty="0">
                <a:latin typeface="Times New Roman"/>
              </a:rPr>
              <a:t>随机数在实际应用也是一个不可忽略的部分，就像我们最常见的验证码就是使用的随机数，还有概率类游戏，例如丢骰子游戏也需要使用到随机数。在</a:t>
            </a:r>
            <a:r>
              <a:rPr lang="en-US" altLang="zh-CN" b="0" i="0" u="none" strike="noStrike" baseline="0" dirty="0" err="1">
                <a:latin typeface="Times New Roman"/>
              </a:rPr>
              <a:t>PHP</a:t>
            </a:r>
            <a:r>
              <a:rPr lang="zh-CN" altLang="en-US" b="0" i="0" u="none" strike="noStrike" baseline="0" dirty="0">
                <a:latin typeface="Times New Roman"/>
              </a:rPr>
              <a:t>中我们可以使用</a:t>
            </a:r>
            <a:r>
              <a:rPr lang="en-US" altLang="zh-CN" b="0" i="0" u="none" strike="noStrike" baseline="0" dirty="0">
                <a:latin typeface="Times New Roman"/>
              </a:rPr>
              <a:t>rand()</a:t>
            </a:r>
            <a:r>
              <a:rPr lang="zh-CN" altLang="en-US" b="0" i="0" u="none" strike="noStrike" baseline="0" dirty="0">
                <a:latin typeface="Times New Roman"/>
              </a:rPr>
              <a:t>和</a:t>
            </a:r>
            <a:r>
              <a:rPr lang="en-US" altLang="zh-CN" b="0" i="0" u="none" strike="noStrike" baseline="0" dirty="0" err="1">
                <a:latin typeface="Times New Roman"/>
              </a:rPr>
              <a:t>mt_rand</a:t>
            </a:r>
            <a:r>
              <a:rPr lang="en-US" altLang="zh-CN" b="0" i="0" u="none" strike="noStrike" baseline="0" dirty="0">
                <a:latin typeface="Times New Roman"/>
              </a:rPr>
              <a:t>()</a:t>
            </a:r>
            <a:r>
              <a:rPr lang="zh-CN" altLang="en-US" b="0" i="0" u="none" strike="noStrike" baseline="0" dirty="0">
                <a:latin typeface="Times New Roman"/>
              </a:rPr>
              <a:t>生产一个随机整数。它们的语法很类似，可以没有参数或者接受两个参数，如图所示。</a:t>
            </a:r>
          </a:p>
          <a:p>
            <a:pPr marR="0" lvl="0" rtl="0"/>
            <a:r>
              <a:rPr lang="en-US" altLang="zh-CN" b="0" i="0" u="none" strike="noStrike" baseline="0" dirty="0">
                <a:latin typeface="Times New Roman"/>
              </a:rPr>
              <a:t>rand()</a:t>
            </a:r>
            <a:r>
              <a:rPr lang="zh-CN" altLang="en-US" b="0" i="0" u="none" strike="noStrike" baseline="0" dirty="0">
                <a:latin typeface="Times New Roman"/>
              </a:rPr>
              <a:t>和</a:t>
            </a:r>
            <a:r>
              <a:rPr lang="en-US" altLang="zh-CN" b="0" i="0" u="none" strike="noStrike" baseline="0" dirty="0" err="1">
                <a:latin typeface="Times New Roman"/>
              </a:rPr>
              <a:t>mt_rand</a:t>
            </a:r>
            <a:r>
              <a:rPr lang="en-US" altLang="zh-CN" b="0" i="0" u="none" strike="noStrike" baseline="0" dirty="0">
                <a:latin typeface="Times New Roman"/>
              </a:rPr>
              <a:t>()</a:t>
            </a:r>
            <a:r>
              <a:rPr lang="zh-CN" altLang="en-US" b="0" i="0" u="none" strike="noStrike" baseline="0" dirty="0">
                <a:latin typeface="Times New Roman"/>
              </a:rPr>
              <a:t>的最主要的不同点是它们使用的产生随机数的算法是不同，可以生成的随机数范围不同。我们可以使用</a:t>
            </a:r>
            <a:r>
              <a:rPr lang="en-US" altLang="zh-CN" b="0" i="0" u="none" strike="noStrike" baseline="0" dirty="0" err="1">
                <a:latin typeface="Times New Roman"/>
              </a:rPr>
              <a:t>getrandmax</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mt_getrandmax</a:t>
            </a:r>
            <a:r>
              <a:rPr lang="en-US" altLang="zh-CN" b="0" i="0" u="none" strike="noStrike" baseline="0" dirty="0">
                <a:latin typeface="Times New Roman"/>
              </a:rPr>
              <a:t>()</a:t>
            </a:r>
            <a:r>
              <a:rPr lang="zh-CN" altLang="en-US" b="0" i="0" u="none" strike="noStrike" baseline="0" dirty="0">
                <a:latin typeface="Times New Roman"/>
              </a:rPr>
              <a:t>取得对应函数可以生成的最大随机数。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4733884"/>
              </p:ext>
            </p:extLst>
          </p:nvPr>
        </p:nvGraphicFramePr>
        <p:xfrm>
          <a:off x="1295636" y="3861048"/>
          <a:ext cx="6552728" cy="2472401"/>
        </p:xfrm>
        <a:graphic>
          <a:graphicData uri="http://schemas.openxmlformats.org/presentationml/2006/ole">
            <mc:AlternateContent xmlns:mc="http://schemas.openxmlformats.org/markup-compatibility/2006">
              <mc:Choice xmlns:v="urn:schemas-microsoft-com:vml" Requires="v">
                <p:oleObj name="Visio" r:id="rId2" imgW="3610170" imgH="1363243" progId="Visio.Drawing.11">
                  <p:embed/>
                </p:oleObj>
              </mc:Choice>
              <mc:Fallback>
                <p:oleObj name="Visio" r:id="rId2" imgW="3610170" imgH="136324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3861048"/>
                        <a:ext cx="6552728" cy="2472401"/>
                      </a:xfrm>
                      <a:prstGeom prst="rect">
                        <a:avLst/>
                      </a:prstGeom>
                      <a:noFill/>
                    </p:spPr>
                  </p:pic>
                </p:oleObj>
              </mc:Fallback>
            </mc:AlternateContent>
          </a:graphicData>
        </a:graphic>
      </p:graphicFrame>
    </p:spTree>
    <p:extLst>
      <p:ext uri="{BB962C8B-B14F-4D97-AF65-F5344CB8AC3E}">
        <p14:creationId xmlns:p14="http://schemas.microsoft.com/office/powerpoint/2010/main" val="239919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9.2.2  </a:t>
            </a:r>
            <a:r>
              <a:rPr lang="zh-CN" altLang="en-US" b="0" i="0" u="none" strike="noStrike" kern="1800" baseline="0">
                <a:latin typeface="方正大标宋简体"/>
              </a:rPr>
              <a:t>生成随机数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a:latin typeface="Times New Roman"/>
              </a:rPr>
              <a:t>rand()</a:t>
            </a:r>
            <a:r>
              <a:rPr lang="zh-CN" altLang="en-US" b="0" i="0" u="none" strike="noStrike" baseline="0" dirty="0">
                <a:latin typeface="Times New Roman"/>
              </a:rPr>
              <a:t>和</a:t>
            </a:r>
            <a:r>
              <a:rPr lang="en-US" altLang="zh-CN" b="0" i="0" u="none" strike="noStrike" baseline="0" dirty="0" err="1">
                <a:latin typeface="Times New Roman"/>
              </a:rPr>
              <a:t>me_rand</a:t>
            </a:r>
            <a:r>
              <a:rPr lang="en-US" altLang="zh-CN" b="0" i="0" u="none" strike="noStrike" baseline="0" dirty="0">
                <a:latin typeface="Times New Roman"/>
              </a:rPr>
              <a:t>()</a:t>
            </a:r>
            <a:r>
              <a:rPr lang="zh-CN" altLang="en-US" b="0" i="0" u="none" strike="noStrike" baseline="0" dirty="0">
                <a:latin typeface="Times New Roman"/>
              </a:rPr>
              <a:t>生成随机数，以及使用</a:t>
            </a:r>
            <a:r>
              <a:rPr lang="en-US" altLang="zh-CN" b="0" i="0" u="none" strike="noStrike" baseline="0" dirty="0" err="1">
                <a:latin typeface="Times New Roman"/>
              </a:rPr>
              <a:t>getrandmax</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mt_getrandmax</a:t>
            </a:r>
            <a:r>
              <a:rPr lang="en-US" altLang="zh-CN" b="0" i="0" u="none" strike="noStrike" baseline="0" dirty="0">
                <a:latin typeface="Times New Roman"/>
              </a:rPr>
              <a:t>()</a:t>
            </a:r>
            <a:r>
              <a:rPr lang="zh-CN" altLang="en-US" b="0" i="0" u="none" strike="noStrike" baseline="0" dirty="0">
                <a:latin typeface="Times New Roman"/>
              </a:rPr>
              <a:t>获取函数可以生成随机数的最大值。</a:t>
            </a:r>
          </a:p>
          <a:p>
            <a:pPr marR="0" lvl="0" rtl="0"/>
            <a:r>
              <a:rPr lang="en-US" altLang="zh-CN" b="0" i="0" u="none" strike="noStrike" baseline="0" dirty="0">
                <a:latin typeface="Times New Roman"/>
              </a:rPr>
              <a:t>(2)</a:t>
            </a:r>
            <a:r>
              <a:rPr lang="zh-CN" altLang="en-US" b="0" i="0" u="none" strike="noStrike" baseline="0" dirty="0">
                <a:latin typeface="Times New Roman"/>
              </a:rPr>
              <a:t>利用生成的随机数判断该做什么事。</a:t>
            </a:r>
          </a:p>
        </p:txBody>
      </p:sp>
    </p:spTree>
    <p:extLst>
      <p:ext uri="{BB962C8B-B14F-4D97-AF65-F5344CB8AC3E}">
        <p14:creationId xmlns:p14="http://schemas.microsoft.com/office/powerpoint/2010/main" val="348735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9.2.3  </a:t>
            </a:r>
            <a:r>
              <a:rPr lang="zh-CN" altLang="en-US" b="0" i="0" u="none" strike="noStrike" kern="1800" baseline="0">
                <a:latin typeface="方正大标宋简体"/>
              </a:rPr>
              <a:t>近似数处理函数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12776"/>
          </a:xfrm>
        </p:spPr>
        <p:txBody>
          <a:bodyPr/>
          <a:lstStyle/>
          <a:p>
            <a:pPr marR="0" lvl="0" rtl="0"/>
            <a:r>
              <a:rPr lang="zh-CN" altLang="en-US" b="0" i="0" u="none" strike="noStrike" baseline="0" dirty="0">
                <a:latin typeface="Times New Roman"/>
              </a:rPr>
              <a:t>近似数处理函数通常就是执行四舍五入或者舍去法求整的操作，</a:t>
            </a:r>
            <a:r>
              <a:rPr lang="en-US" altLang="zh-CN" b="0" i="0" u="none" strike="noStrike" baseline="0" dirty="0" err="1">
                <a:latin typeface="Times New Roman"/>
              </a:rPr>
              <a:t>PHP</a:t>
            </a:r>
            <a:r>
              <a:rPr lang="zh-CN" altLang="en-US" b="0" i="0" u="none" strike="noStrike" baseline="0" dirty="0">
                <a:latin typeface="Times New Roman"/>
              </a:rPr>
              <a:t>中常用的近似数处理函数如表所示。</a:t>
            </a:r>
          </a:p>
        </p:txBody>
      </p:sp>
      <p:graphicFrame>
        <p:nvGraphicFramePr>
          <p:cNvPr id="4" name="表格 3"/>
          <p:cNvGraphicFramePr>
            <a:graphicFrameLocks noGrp="1"/>
          </p:cNvGraphicFramePr>
          <p:nvPr>
            <p:extLst>
              <p:ext uri="{D42A27DB-BD31-4B8C-83A1-F6EECF244321}">
                <p14:modId xmlns:p14="http://schemas.microsoft.com/office/powerpoint/2010/main" val="4030753792"/>
              </p:ext>
            </p:extLst>
          </p:nvPr>
        </p:nvGraphicFramePr>
        <p:xfrm>
          <a:off x="827584" y="3212976"/>
          <a:ext cx="7488832" cy="2952330"/>
        </p:xfrm>
        <a:graphic>
          <a:graphicData uri="http://schemas.openxmlformats.org/drawingml/2006/table">
            <a:tbl>
              <a:tblPr firstRow="1" firstCol="1" bandRow="1">
                <a:tableStyleId>{5C22544A-7EE6-4342-B048-85BDC9FD1C3A}</a:tableStyleId>
              </a:tblPr>
              <a:tblGrid>
                <a:gridCol w="374441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492055">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功能描述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92055">
                <a:tc>
                  <a:txBody>
                    <a:bodyPr/>
                    <a:lstStyle/>
                    <a:p>
                      <a:pPr>
                        <a:lnSpc>
                          <a:spcPts val="1100"/>
                        </a:lnSpc>
                        <a:spcAft>
                          <a:spcPts val="0"/>
                        </a:spcAft>
                      </a:pPr>
                      <a:r>
                        <a:rPr lang="en-US" sz="1200">
                          <a:effectLst/>
                        </a:rPr>
                        <a:t>abs()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取得数值的绝对值</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92055">
                <a:tc>
                  <a:txBody>
                    <a:bodyPr/>
                    <a:lstStyle/>
                    <a:p>
                      <a:pPr>
                        <a:lnSpc>
                          <a:spcPts val="1100"/>
                        </a:lnSpc>
                        <a:spcAft>
                          <a:spcPts val="0"/>
                        </a:spcAft>
                      </a:pPr>
                      <a:r>
                        <a:rPr lang="en-US" sz="1200">
                          <a:effectLst/>
                        </a:rPr>
                        <a:t>ceil()</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进一法取整</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92055">
                <a:tc>
                  <a:txBody>
                    <a:bodyPr/>
                    <a:lstStyle/>
                    <a:p>
                      <a:pPr>
                        <a:lnSpc>
                          <a:spcPts val="1100"/>
                        </a:lnSpc>
                        <a:spcAft>
                          <a:spcPts val="0"/>
                        </a:spcAft>
                      </a:pPr>
                      <a:r>
                        <a:rPr lang="en-US" sz="1200">
                          <a:effectLst/>
                        </a:rPr>
                        <a:t>floor()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舍去法取整</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92055">
                <a:tc>
                  <a:txBody>
                    <a:bodyPr/>
                    <a:lstStyle/>
                    <a:p>
                      <a:pPr>
                        <a:lnSpc>
                          <a:spcPts val="1100"/>
                        </a:lnSpc>
                        <a:spcAft>
                          <a:spcPts val="0"/>
                        </a:spcAft>
                      </a:pPr>
                      <a:r>
                        <a:rPr lang="en-US" sz="1200">
                          <a:effectLst/>
                        </a:rPr>
                        <a:t>fmod()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返回除法的浮点数余数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92055">
                <a:tc>
                  <a:txBody>
                    <a:bodyPr/>
                    <a:lstStyle/>
                    <a:p>
                      <a:pPr>
                        <a:lnSpc>
                          <a:spcPts val="1100"/>
                        </a:lnSpc>
                        <a:spcAft>
                          <a:spcPts val="0"/>
                        </a:spcAft>
                      </a:pPr>
                      <a:r>
                        <a:rPr lang="en-US" sz="1200">
                          <a:effectLst/>
                        </a:rPr>
                        <a:t>round()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对浮点数四舍五入法取整</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10293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1.ceil()</a:t>
            </a:r>
            <a:r>
              <a:rPr lang="zh-CN" altLang="en-US" b="0" i="0" u="none" strike="noStrike" kern="1800" baseline="0">
                <a:latin typeface="方正大标宋简体"/>
              </a:rPr>
              <a:t>、</a:t>
            </a:r>
            <a:r>
              <a:rPr lang="en-US" altLang="zh-CN" b="0" i="0" u="none" strike="noStrike" kern="1800" baseline="0">
                <a:latin typeface="方正大标宋简体"/>
              </a:rPr>
              <a:t>floor()</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260848"/>
          </a:xfrm>
        </p:spPr>
        <p:txBody>
          <a:bodyPr>
            <a:normAutofit fontScale="92500" lnSpcReduction="10000"/>
          </a:bodyPr>
          <a:lstStyle/>
          <a:p>
            <a:pPr marR="0" lvl="0" rtl="0"/>
            <a:r>
              <a:rPr lang="en-US" altLang="zh-CN" b="0" i="0" u="none" strike="noStrike" baseline="0" dirty="0">
                <a:latin typeface="Times New Roman"/>
              </a:rPr>
              <a:t>ceil()</a:t>
            </a:r>
            <a:r>
              <a:rPr lang="zh-CN" altLang="en-US" b="0" i="0" u="none" strike="noStrike" baseline="0" dirty="0">
                <a:latin typeface="Times New Roman"/>
              </a:rPr>
              <a:t>和</a:t>
            </a:r>
            <a:r>
              <a:rPr lang="en-US" altLang="zh-CN" b="0" i="0" u="none" strike="noStrike" baseline="0" dirty="0">
                <a:latin typeface="Times New Roman"/>
              </a:rPr>
              <a:t>floor()</a:t>
            </a:r>
            <a:r>
              <a:rPr lang="zh-CN" altLang="en-US" b="0" i="0" u="none" strike="noStrike" baseline="0" dirty="0">
                <a:latin typeface="Times New Roman"/>
              </a:rPr>
              <a:t>的语法比较类似，如图所示。</a:t>
            </a:r>
          </a:p>
          <a:p>
            <a:pPr marR="0" lvl="0" rtl="0"/>
            <a:r>
              <a:rPr lang="en-US" altLang="zh-CN" b="0" i="0" u="none" strike="noStrike" baseline="0" dirty="0">
                <a:latin typeface="Times New Roman"/>
              </a:rPr>
              <a:t>ceil()</a:t>
            </a:r>
            <a:r>
              <a:rPr lang="zh-CN" altLang="en-US" b="0" i="0" u="none" strike="noStrike" baseline="0" dirty="0">
                <a:latin typeface="Times New Roman"/>
              </a:rPr>
              <a:t>会返回一个不小于传入参数的浮点型数值值，</a:t>
            </a:r>
            <a:r>
              <a:rPr lang="en-US" altLang="zh-CN" b="0" i="0" u="none" strike="noStrike" baseline="0" dirty="0">
                <a:latin typeface="Times New Roman"/>
              </a:rPr>
              <a:t>floor()</a:t>
            </a:r>
            <a:r>
              <a:rPr lang="zh-CN" altLang="en-US" b="0" i="0" u="none" strike="noStrike" baseline="0" dirty="0">
                <a:latin typeface="Times New Roman"/>
              </a:rPr>
              <a:t>会返回一个不大于传入参数的浮点型数值。也就是说</a:t>
            </a:r>
            <a:r>
              <a:rPr lang="en-US" altLang="zh-CN" b="0" i="0" u="none" strike="noStrike" baseline="0" dirty="0">
                <a:latin typeface="Times New Roman"/>
              </a:rPr>
              <a:t>ceil()</a:t>
            </a:r>
            <a:r>
              <a:rPr lang="zh-CN" altLang="en-US" b="0" i="0" u="none" strike="noStrike" baseline="0" dirty="0">
                <a:latin typeface="Times New Roman"/>
              </a:rPr>
              <a:t>的参数只要有小数位就会给整数位加</a:t>
            </a:r>
            <a:r>
              <a:rPr lang="en-US" altLang="zh-CN" b="0" i="0" u="none" strike="noStrike" baseline="0" dirty="0">
                <a:latin typeface="Times New Roman"/>
              </a:rPr>
              <a:t>1</a:t>
            </a:r>
            <a:r>
              <a:rPr lang="zh-CN" altLang="en-US" b="0" i="0" u="none" strike="noStrike" baseline="0" dirty="0">
                <a:latin typeface="Times New Roman"/>
              </a:rPr>
              <a:t>，</a:t>
            </a:r>
            <a:r>
              <a:rPr lang="en-US" altLang="zh-CN" b="0" i="0" u="none" strike="noStrike" baseline="0" dirty="0">
                <a:latin typeface="Times New Roman"/>
              </a:rPr>
              <a:t>floor()</a:t>
            </a:r>
            <a:r>
              <a:rPr lang="zh-CN" altLang="en-US" b="0" i="0" u="none" strike="noStrike" baseline="0" dirty="0">
                <a:latin typeface="Times New Roman"/>
              </a:rPr>
              <a:t>会把小数位舍去。</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39504225"/>
              </p:ext>
            </p:extLst>
          </p:nvPr>
        </p:nvGraphicFramePr>
        <p:xfrm>
          <a:off x="1547664" y="3933056"/>
          <a:ext cx="4896544" cy="2369295"/>
        </p:xfrm>
        <a:graphic>
          <a:graphicData uri="http://schemas.openxmlformats.org/presentationml/2006/ole">
            <mc:AlternateContent xmlns:mc="http://schemas.openxmlformats.org/markup-compatibility/2006">
              <mc:Choice xmlns:v="urn:schemas-microsoft-com:vml" Requires="v">
                <p:oleObj name="Visio" r:id="rId2" imgW="2957040" imgH="1426593" progId="Visio.Drawing.11">
                  <p:embed/>
                </p:oleObj>
              </mc:Choice>
              <mc:Fallback>
                <p:oleObj name="Visio" r:id="rId2" imgW="2957040" imgH="142659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933056"/>
                        <a:ext cx="4896544" cy="2369295"/>
                      </a:xfrm>
                      <a:prstGeom prst="rect">
                        <a:avLst/>
                      </a:prstGeom>
                      <a:noFill/>
                    </p:spPr>
                  </p:pic>
                </p:oleObj>
              </mc:Fallback>
            </mc:AlternateContent>
          </a:graphicData>
        </a:graphic>
      </p:graphicFrame>
    </p:spTree>
    <p:extLst>
      <p:ext uri="{BB962C8B-B14F-4D97-AF65-F5344CB8AC3E}">
        <p14:creationId xmlns:p14="http://schemas.microsoft.com/office/powerpoint/2010/main" val="1512220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1.ceil()</a:t>
            </a:r>
            <a:r>
              <a:rPr lang="zh-CN" altLang="en-US" b="0" i="0" u="none" strike="noStrike" kern="1800" baseline="0">
                <a:latin typeface="方正大标宋简体"/>
              </a:rPr>
              <a:t>、</a:t>
            </a:r>
            <a:r>
              <a:rPr lang="en-US" altLang="zh-CN" b="0" i="0" u="none" strike="noStrike" kern="1800" baseline="0">
                <a:latin typeface="方正大标宋简体"/>
              </a:rPr>
              <a:t>floor()</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ceil()</a:t>
            </a:r>
            <a:r>
              <a:rPr lang="zh-CN" altLang="en-US" b="0" i="0" u="none" strike="noStrike" baseline="0" dirty="0">
                <a:latin typeface="Times New Roman"/>
              </a:rPr>
              <a:t>和</a:t>
            </a:r>
            <a:r>
              <a:rPr lang="en-US" altLang="zh-CN" b="0" i="0" u="none" strike="noStrike" baseline="0" dirty="0">
                <a:latin typeface="Times New Roman"/>
              </a:rPr>
              <a:t>floor()</a:t>
            </a:r>
            <a:r>
              <a:rPr lang="zh-CN" altLang="en-US" b="0" i="0" u="none" strike="noStrike" baseline="0" dirty="0">
                <a:latin typeface="Times New Roman"/>
              </a:rPr>
              <a:t>的用法以及返回的值。</a:t>
            </a:r>
          </a:p>
        </p:txBody>
      </p:sp>
    </p:spTree>
    <p:extLst>
      <p:ext uri="{BB962C8B-B14F-4D97-AF65-F5344CB8AC3E}">
        <p14:creationId xmlns:p14="http://schemas.microsoft.com/office/powerpoint/2010/main" val="412525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2.round()</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684784"/>
          </a:xfrm>
        </p:spPr>
        <p:txBody>
          <a:bodyPr>
            <a:normAutofit fontScale="77500" lnSpcReduction="20000"/>
          </a:bodyPr>
          <a:lstStyle/>
          <a:p>
            <a:pPr marR="0" lvl="0" rtl="0"/>
            <a:r>
              <a:rPr lang="en-US" altLang="zh-CN" b="0" i="0" u="none" strike="noStrike" baseline="0" dirty="0">
                <a:latin typeface="Times New Roman"/>
              </a:rPr>
              <a:t>round()</a:t>
            </a:r>
            <a:r>
              <a:rPr lang="zh-CN" altLang="en-US" b="0" i="0" u="none" strike="noStrike" baseline="0" dirty="0">
                <a:latin typeface="Times New Roman"/>
              </a:rPr>
              <a:t>使用四舍五入法对浮点数取整，语法如图所示。</a:t>
            </a:r>
          </a:p>
          <a:p>
            <a:pPr marR="0" lvl="0" rtl="0"/>
            <a:r>
              <a:rPr lang="en-US" altLang="zh-CN" b="0" i="0" u="none" strike="noStrike" baseline="0" dirty="0">
                <a:latin typeface="Times New Roman"/>
              </a:rPr>
              <a:t>round()</a:t>
            </a:r>
            <a:r>
              <a:rPr lang="zh-CN" altLang="en-US" b="0" i="0" u="none" strike="noStrike" baseline="0" dirty="0">
                <a:latin typeface="Times New Roman"/>
              </a:rPr>
              <a:t>接受一个浮点型数值，返回一个由</a:t>
            </a:r>
            <a:r>
              <a:rPr lang="en-US" altLang="zh-CN" b="0" i="0" u="none" strike="noStrike" baseline="0" dirty="0">
                <a:latin typeface="Times New Roman"/>
              </a:rPr>
              <a:t>$precision</a:t>
            </a:r>
            <a:r>
              <a:rPr lang="zh-CN" altLang="en-US" b="0" i="0" u="none" strike="noStrike" baseline="0" dirty="0">
                <a:latin typeface="Times New Roman"/>
              </a:rPr>
              <a:t>控制的精度的浮点型数值，</a:t>
            </a:r>
            <a:r>
              <a:rPr lang="en-US" altLang="zh-CN" b="0" i="0" u="none" strike="noStrike" baseline="0" dirty="0">
                <a:latin typeface="Times New Roman"/>
              </a:rPr>
              <a:t>$precision</a:t>
            </a:r>
            <a:r>
              <a:rPr lang="zh-CN" altLang="en-US" b="0" i="0" u="none" strike="noStrike" baseline="0" dirty="0">
                <a:latin typeface="Times New Roman"/>
              </a:rPr>
              <a:t>可以为正数负数或者</a:t>
            </a:r>
            <a:r>
              <a:rPr lang="en-US" altLang="zh-CN" b="0" i="0" u="none" strike="noStrike" baseline="0" dirty="0">
                <a:latin typeface="Times New Roman"/>
              </a:rPr>
              <a:t>0</a:t>
            </a:r>
            <a:r>
              <a:rPr lang="zh-CN" altLang="en-US" b="0" i="0" u="none" strike="noStrike" baseline="0" dirty="0">
                <a:latin typeface="Times New Roman"/>
              </a:rPr>
              <a:t>。</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round()</a:t>
            </a:r>
            <a:r>
              <a:rPr lang="zh-CN" altLang="en-US" b="0" i="0" u="none" strike="noStrike" baseline="0" dirty="0">
                <a:latin typeface="Times New Roman"/>
              </a:rPr>
              <a:t>的各种使用形式对结果的影响。</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69196367"/>
              </p:ext>
            </p:extLst>
          </p:nvPr>
        </p:nvGraphicFramePr>
        <p:xfrm>
          <a:off x="1979712" y="3501008"/>
          <a:ext cx="4104456" cy="3103369"/>
        </p:xfrm>
        <a:graphic>
          <a:graphicData uri="http://schemas.openxmlformats.org/presentationml/2006/ole">
            <mc:AlternateContent xmlns:mc="http://schemas.openxmlformats.org/markup-compatibility/2006">
              <mc:Choice xmlns:v="urn:schemas-microsoft-com:vml" Requires="v">
                <p:oleObj name="Visio" r:id="rId2" imgW="1949130" imgH="1477274" progId="Visio.Drawing.11">
                  <p:embed/>
                </p:oleObj>
              </mc:Choice>
              <mc:Fallback>
                <p:oleObj name="Visio" r:id="rId2" imgW="1949130" imgH="147727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501008"/>
                        <a:ext cx="4104456" cy="3103369"/>
                      </a:xfrm>
                      <a:prstGeom prst="rect">
                        <a:avLst/>
                      </a:prstGeom>
                      <a:noFill/>
                    </p:spPr>
                  </p:pic>
                </p:oleObj>
              </mc:Fallback>
            </mc:AlternateContent>
          </a:graphicData>
        </a:graphic>
      </p:graphicFrame>
    </p:spTree>
    <p:extLst>
      <p:ext uri="{BB962C8B-B14F-4D97-AF65-F5344CB8AC3E}">
        <p14:creationId xmlns:p14="http://schemas.microsoft.com/office/powerpoint/2010/main" val="371555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9.2.4  </a:t>
            </a:r>
            <a:r>
              <a:rPr lang="zh-CN" altLang="en-US" b="0" i="0" u="none" strike="noStrike" kern="1800" baseline="0">
                <a:latin typeface="方正大标宋简体"/>
              </a:rPr>
              <a:t>查找最大值和最小值</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625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中找出最大值和最小值，可以自己创建一个函数，我们也做过比较两个数大小的函数。在系统中提供了</a:t>
            </a:r>
            <a:r>
              <a:rPr lang="en-US" altLang="zh-CN" b="0" i="0" u="none" strike="noStrike" baseline="0" dirty="0">
                <a:latin typeface="Times New Roman"/>
              </a:rPr>
              <a:t>min()</a:t>
            </a:r>
            <a:r>
              <a:rPr lang="zh-CN" altLang="en-US" b="0" i="0" u="none" strike="noStrike" baseline="0" dirty="0">
                <a:latin typeface="Times New Roman"/>
              </a:rPr>
              <a:t>和</a:t>
            </a:r>
            <a:r>
              <a:rPr lang="en-US" altLang="zh-CN" b="0" i="0" u="none" strike="noStrike" baseline="0" dirty="0">
                <a:latin typeface="Times New Roman"/>
              </a:rPr>
              <a:t>max()</a:t>
            </a:r>
            <a:r>
              <a:rPr lang="zh-CN" altLang="en-US" b="0" i="0" u="none" strike="noStrike" baseline="0" dirty="0">
                <a:latin typeface="Times New Roman"/>
              </a:rPr>
              <a:t>来判断多个参数的最大值和最小值，它们的语法类似，都可以接受一个或者多个参数返回其中最大或者最小的值，</a:t>
            </a:r>
            <a:r>
              <a:rPr lang="en-US" altLang="zh-CN" b="0" i="0" u="none" strike="noStrike" baseline="0" dirty="0">
                <a:latin typeface="Times New Roman"/>
              </a:rPr>
              <a:t>min()</a:t>
            </a:r>
            <a:r>
              <a:rPr lang="zh-CN" altLang="en-US" b="0" i="0" u="none" strike="noStrike" baseline="0" dirty="0">
                <a:latin typeface="Times New Roman"/>
              </a:rPr>
              <a:t>如图所示。</a:t>
            </a:r>
          </a:p>
          <a:p>
            <a:pPr marR="0" lvl="0" rtl="0"/>
            <a:r>
              <a:rPr lang="en-US" altLang="zh-CN" b="0" i="0" u="none" strike="noStrike" baseline="0" dirty="0">
                <a:latin typeface="Times New Roman"/>
              </a:rPr>
              <a:t>min()</a:t>
            </a:r>
            <a:r>
              <a:rPr lang="zh-CN" altLang="en-US" b="0" i="0" u="none" strike="noStrike" baseline="0" dirty="0">
                <a:latin typeface="Times New Roman"/>
              </a:rPr>
              <a:t>会返回参数中最小的值，如果仅有一个参数且为数组，</a:t>
            </a:r>
            <a:r>
              <a:rPr lang="en-US" altLang="zh-CN" b="0" i="0" u="none" strike="noStrike" baseline="0" dirty="0">
                <a:latin typeface="Times New Roman"/>
              </a:rPr>
              <a:t>min()</a:t>
            </a:r>
            <a:r>
              <a:rPr lang="zh-CN" altLang="en-US" b="0" i="0" u="none" strike="noStrike" baseline="0" dirty="0">
                <a:latin typeface="Times New Roman"/>
              </a:rPr>
              <a:t>返回该数组中最小的值。如果给出了两个或更多参数，</a:t>
            </a:r>
            <a:r>
              <a:rPr lang="en-US" altLang="zh-CN" b="0" i="0" u="none" strike="noStrike" baseline="0" dirty="0">
                <a:latin typeface="Times New Roman"/>
              </a:rPr>
              <a:t>min()</a:t>
            </a:r>
            <a:r>
              <a:rPr lang="zh-CN" altLang="en-US" b="0" i="0" u="none" strike="noStrike" baseline="0" dirty="0">
                <a:latin typeface="Times New Roman"/>
              </a:rPr>
              <a:t>会返回这些值中最小的一个。</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65856791"/>
              </p:ext>
            </p:extLst>
          </p:nvPr>
        </p:nvGraphicFramePr>
        <p:xfrm>
          <a:off x="2555776" y="3717032"/>
          <a:ext cx="4032448" cy="2325831"/>
        </p:xfrm>
        <a:graphic>
          <a:graphicData uri="http://schemas.openxmlformats.org/presentationml/2006/ole">
            <mc:AlternateContent xmlns:mc="http://schemas.openxmlformats.org/markup-compatibility/2006">
              <mc:Choice xmlns:v="urn:schemas-microsoft-com:vml" Requires="v">
                <p:oleObj name="Visio" r:id="rId2" imgW="2539350" imgH="1465682" progId="Visio.Drawing.11">
                  <p:embed/>
                </p:oleObj>
              </mc:Choice>
              <mc:Fallback>
                <p:oleObj name="Visio" r:id="rId2" imgW="2539350" imgH="146568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717032"/>
                        <a:ext cx="4032448" cy="2325831"/>
                      </a:xfrm>
                      <a:prstGeom prst="rect">
                        <a:avLst/>
                      </a:prstGeom>
                      <a:noFill/>
                    </p:spPr>
                  </p:pic>
                </p:oleObj>
              </mc:Fallback>
            </mc:AlternateContent>
          </a:graphicData>
        </a:graphic>
      </p:graphicFrame>
    </p:spTree>
    <p:extLst>
      <p:ext uri="{BB962C8B-B14F-4D97-AF65-F5344CB8AC3E}">
        <p14:creationId xmlns:p14="http://schemas.microsoft.com/office/powerpoint/2010/main" val="120145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9.2.4  </a:t>
            </a:r>
            <a:r>
              <a:rPr lang="zh-CN" altLang="en-US" b="0" i="0" u="none" strike="noStrike" kern="1800" baseline="0">
                <a:latin typeface="方正大标宋简体"/>
              </a:rPr>
              <a:t>查找最大值和最小值</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min()</a:t>
            </a:r>
            <a:r>
              <a:rPr lang="zh-CN" altLang="en-US" b="0" i="0" u="none" strike="noStrike" baseline="0" dirty="0">
                <a:latin typeface="Times New Roman"/>
              </a:rPr>
              <a:t>的使用方法以及比较特殊的值会返回的结果。</a:t>
            </a:r>
          </a:p>
          <a:p>
            <a:pPr marR="0" lvl="0" rtl="0"/>
            <a:r>
              <a:rPr lang="zh-CN" altLang="en-US" b="0" i="0" u="none" strike="noStrike" baseline="0" dirty="0">
                <a:latin typeface="Times New Roman"/>
              </a:rPr>
              <a:t>结合上面的代码和运行结果我们总结一下</a:t>
            </a:r>
            <a:r>
              <a:rPr lang="en-US" altLang="zh-CN" b="0" i="0" u="none" strike="noStrike" baseline="0" dirty="0">
                <a:latin typeface="Times New Roman"/>
              </a:rPr>
              <a:t>min()</a:t>
            </a:r>
            <a:r>
              <a:rPr lang="zh-CN" altLang="en-US" b="0" i="0" u="none" strike="noStrike" baseline="0" dirty="0">
                <a:latin typeface="Times New Roman"/>
              </a:rPr>
              <a:t>的运行特点：</a:t>
            </a:r>
          </a:p>
          <a:p>
            <a:pPr marR="0" lvl="0" rtl="0"/>
            <a:r>
              <a:rPr lang="zh-CN" altLang="en-US" b="0" i="0" u="none" strike="noStrike" baseline="0" dirty="0">
                <a:latin typeface="Times New Roman"/>
              </a:rPr>
              <a:t>如果参数均为数字，则返回最小的数字。</a:t>
            </a:r>
          </a:p>
          <a:p>
            <a:pPr marR="0" lvl="0" rtl="0"/>
            <a:r>
              <a:rPr lang="zh-CN" altLang="en-US" b="0" i="0" u="none" strike="noStrike" baseline="0" dirty="0">
                <a:latin typeface="Times New Roman"/>
              </a:rPr>
              <a:t>如果参数为一个数组，则返回数组中最小元素的值。</a:t>
            </a:r>
          </a:p>
          <a:p>
            <a:pPr marR="0" lvl="0" rtl="0"/>
            <a:r>
              <a:rPr lang="zh-CN" altLang="en-US" b="0" i="0" u="none" strike="noStrike" baseline="0" dirty="0">
                <a:latin typeface="Times New Roman"/>
              </a:rPr>
              <a:t>如果参数为一个数组和一个数值比较，则返回数值。</a:t>
            </a:r>
          </a:p>
          <a:p>
            <a:pPr marR="0" lvl="0" rtl="0"/>
            <a:r>
              <a:rPr lang="zh-CN" altLang="en-US" b="0" i="0" u="none" strike="noStrike" baseline="0" dirty="0">
                <a:latin typeface="Times New Roman"/>
              </a:rPr>
              <a:t>如果参数为多个参数个数相等的数组，则从左向右依次比较各数组对应的元素，返回比较元素最小的数组。</a:t>
            </a:r>
          </a:p>
          <a:p>
            <a:pPr marR="0" lvl="0" rtl="0"/>
            <a:r>
              <a:rPr lang="zh-CN" altLang="en-US" b="0" i="0" u="none" strike="noStrike" baseline="0" dirty="0">
                <a:latin typeface="Times New Roman"/>
              </a:rPr>
              <a:t>如果参数为两个或者多个长度不同的数组，返回元素个数少的数组。</a:t>
            </a:r>
          </a:p>
          <a:p>
            <a:pPr marR="0" lvl="0" rtl="0"/>
            <a:r>
              <a:rPr lang="zh-CN" altLang="en-US" b="0" i="0" u="none" strike="noStrike" baseline="0" dirty="0">
                <a:latin typeface="Times New Roman"/>
              </a:rPr>
              <a:t>字符串参数会被认为是</a:t>
            </a:r>
            <a:r>
              <a:rPr lang="en-US" altLang="zh-CN" b="0" i="0" u="none" strike="noStrike" baseline="0" dirty="0">
                <a:latin typeface="Times New Roman"/>
              </a:rPr>
              <a:t>0</a:t>
            </a:r>
            <a:r>
              <a:rPr lang="zh-CN" altLang="en-US" b="0" i="0" u="none" strike="noStrike" baseline="0" dirty="0">
                <a:latin typeface="Times New Roman"/>
              </a:rPr>
              <a:t>，如果所有参数值的相同返回靠左参数。</a:t>
            </a:r>
          </a:p>
        </p:txBody>
      </p:sp>
    </p:spTree>
    <p:extLst>
      <p:ext uri="{BB962C8B-B14F-4D97-AF65-F5344CB8AC3E}">
        <p14:creationId xmlns:p14="http://schemas.microsoft.com/office/powerpoint/2010/main" val="27115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9.1.1  UNIX</a:t>
            </a:r>
            <a:r>
              <a:rPr lang="zh-CN" altLang="en-US" b="0" i="0" u="none" strike="noStrike" kern="1800" baseline="0">
                <a:latin typeface="方正大标宋简体"/>
              </a:rPr>
              <a:t>时间戳</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a:latin typeface="Times New Roman"/>
              </a:rPr>
              <a:t>Unix</a:t>
            </a:r>
            <a:r>
              <a:rPr lang="zh-CN" altLang="en-US" b="0" i="0" u="none" strike="noStrike" baseline="0">
                <a:latin typeface="Times New Roman"/>
              </a:rPr>
              <a:t>时间戳，或称</a:t>
            </a:r>
            <a:r>
              <a:rPr lang="en-US" altLang="zh-CN" b="0" i="0" u="none" strike="noStrike" baseline="0">
                <a:latin typeface="Times New Roman"/>
              </a:rPr>
              <a:t>Unix</a:t>
            </a:r>
            <a:r>
              <a:rPr lang="zh-CN" altLang="en-US" b="0" i="0" u="none" strike="noStrike" baseline="0">
                <a:latin typeface="Times New Roman"/>
              </a:rPr>
              <a:t>时间，是一种时间表示方式。它定义为从格林威治时间</a:t>
            </a:r>
            <a:r>
              <a:rPr lang="en-US" altLang="zh-CN" b="0" i="0" u="none" strike="noStrike" baseline="0">
                <a:latin typeface="Times New Roman"/>
              </a:rPr>
              <a:t>1970</a:t>
            </a:r>
            <a:r>
              <a:rPr lang="zh-CN" altLang="en-US" b="0" i="0" u="none" strike="noStrike" baseline="0">
                <a:latin typeface="Times New Roman"/>
              </a:rPr>
              <a:t>年</a:t>
            </a:r>
            <a:r>
              <a:rPr lang="en-US" altLang="zh-CN" b="0" i="0" u="none" strike="noStrike" baseline="0">
                <a:latin typeface="Times New Roman"/>
              </a:rPr>
              <a:t>01</a:t>
            </a:r>
            <a:r>
              <a:rPr lang="zh-CN" altLang="en-US" b="0" i="0" u="none" strike="noStrike" baseline="0">
                <a:latin typeface="Times New Roman"/>
              </a:rPr>
              <a:t>月</a:t>
            </a:r>
            <a:r>
              <a:rPr lang="en-US" altLang="zh-CN" b="0" i="0" u="none" strike="noStrike" baseline="0">
                <a:latin typeface="Times New Roman"/>
              </a:rPr>
              <a:t>01</a:t>
            </a:r>
            <a:r>
              <a:rPr lang="zh-CN" altLang="en-US" b="0" i="0" u="none" strike="noStrike" baseline="0">
                <a:latin typeface="Times New Roman"/>
              </a:rPr>
              <a:t>日</a:t>
            </a:r>
            <a:r>
              <a:rPr lang="en-US" altLang="zh-CN" b="0" i="0" u="none" strike="noStrike" baseline="0">
                <a:latin typeface="Times New Roman"/>
              </a:rPr>
              <a:t>00</a:t>
            </a:r>
            <a:r>
              <a:rPr lang="zh-CN" altLang="en-US" b="0" i="0" u="none" strike="noStrike" baseline="0">
                <a:latin typeface="Times New Roman"/>
              </a:rPr>
              <a:t>时</a:t>
            </a:r>
            <a:r>
              <a:rPr lang="en-US" altLang="zh-CN" b="0" i="0" u="none" strike="noStrike" baseline="0">
                <a:latin typeface="Times New Roman"/>
              </a:rPr>
              <a:t>00</a:t>
            </a:r>
            <a:r>
              <a:rPr lang="zh-CN" altLang="en-US" b="0" i="0" u="none" strike="noStrike" baseline="0">
                <a:latin typeface="Times New Roman"/>
              </a:rPr>
              <a:t>分</a:t>
            </a:r>
            <a:r>
              <a:rPr lang="en-US" altLang="zh-CN" b="0" i="0" u="none" strike="noStrike" baseline="0">
                <a:latin typeface="Times New Roman"/>
              </a:rPr>
              <a:t>00</a:t>
            </a:r>
            <a:r>
              <a:rPr lang="zh-CN" altLang="en-US" b="0" i="0" u="none" strike="noStrike" baseline="0">
                <a:latin typeface="Times New Roman"/>
              </a:rPr>
              <a:t>秒起至现在的总秒数。</a:t>
            </a:r>
            <a:r>
              <a:rPr lang="en-US" altLang="zh-CN" b="0" i="0" u="none" strike="noStrike" baseline="0">
                <a:latin typeface="Times New Roman"/>
              </a:rPr>
              <a:t>Unix</a:t>
            </a:r>
            <a:r>
              <a:rPr lang="zh-CN" altLang="en-US" b="0" i="0" u="none" strike="noStrike" baseline="0">
                <a:latin typeface="Times New Roman"/>
              </a:rPr>
              <a:t>时间戳不仅被使用在</a:t>
            </a:r>
            <a:r>
              <a:rPr lang="en-US" altLang="zh-CN" b="0" i="0" u="none" strike="noStrike" baseline="0">
                <a:latin typeface="Times New Roman"/>
              </a:rPr>
              <a:t>Unix</a:t>
            </a:r>
            <a:r>
              <a:rPr lang="zh-CN" altLang="en-US" b="0" i="0" u="none" strike="noStrike" baseline="0">
                <a:latin typeface="Times New Roman"/>
              </a:rPr>
              <a:t>系统，也在许多其他操作系统中被广泛采用。</a:t>
            </a:r>
          </a:p>
          <a:p>
            <a:pPr marR="0" lvl="0" rtl="0"/>
            <a:r>
              <a:rPr lang="zh-CN" altLang="en-US" b="0" i="0" u="none" strike="noStrike" baseline="0">
                <a:latin typeface="Times New Roman"/>
              </a:rPr>
              <a:t>目前相当一部分操作系统使用</a:t>
            </a:r>
            <a:r>
              <a:rPr lang="en-US" altLang="zh-CN" b="0" i="0" u="none" strike="noStrike" baseline="0">
                <a:latin typeface="Times New Roman"/>
              </a:rPr>
              <a:t>32</a:t>
            </a:r>
            <a:r>
              <a:rPr lang="zh-CN" altLang="en-US" b="0" i="0" u="none" strike="noStrike" baseline="0">
                <a:latin typeface="Times New Roman"/>
              </a:rPr>
              <a:t>位二进制数字表示时间。此类系统的</a:t>
            </a:r>
            <a:r>
              <a:rPr lang="en-US" altLang="zh-CN" b="0" i="0" u="none" strike="noStrike" baseline="0">
                <a:latin typeface="Times New Roman"/>
              </a:rPr>
              <a:t>Unix</a:t>
            </a:r>
            <a:r>
              <a:rPr lang="zh-CN" altLang="en-US" b="0" i="0" u="none" strike="noStrike" baseline="0">
                <a:latin typeface="Times New Roman"/>
              </a:rPr>
              <a:t>时间戳最多可以使用到格林威治时间</a:t>
            </a:r>
            <a:r>
              <a:rPr lang="en-US" altLang="zh-CN" b="0" i="0" u="none" strike="noStrike" baseline="0">
                <a:latin typeface="Times New Roman"/>
              </a:rPr>
              <a:t>2038</a:t>
            </a:r>
            <a:r>
              <a:rPr lang="zh-CN" altLang="en-US" b="0" i="0" u="none" strike="noStrike" baseline="0">
                <a:latin typeface="Times New Roman"/>
              </a:rPr>
              <a:t>年</a:t>
            </a:r>
            <a:r>
              <a:rPr lang="en-US" altLang="zh-CN" b="0" i="0" u="none" strike="noStrike" baseline="0">
                <a:latin typeface="Times New Roman"/>
              </a:rPr>
              <a:t>01</a:t>
            </a:r>
            <a:r>
              <a:rPr lang="zh-CN" altLang="en-US" b="0" i="0" u="none" strike="noStrike" baseline="0">
                <a:latin typeface="Times New Roman"/>
              </a:rPr>
              <a:t>月</a:t>
            </a:r>
            <a:r>
              <a:rPr lang="en-US" altLang="zh-CN" b="0" i="0" u="none" strike="noStrike" baseline="0">
                <a:latin typeface="Times New Roman"/>
              </a:rPr>
              <a:t>19</a:t>
            </a:r>
            <a:r>
              <a:rPr lang="zh-CN" altLang="en-US" b="0" i="0" u="none" strike="noStrike" baseline="0">
                <a:latin typeface="Times New Roman"/>
              </a:rPr>
              <a:t>日</a:t>
            </a:r>
            <a:r>
              <a:rPr lang="en-US" altLang="zh-CN" b="0" i="0" u="none" strike="noStrike" baseline="0">
                <a:latin typeface="Times New Roman"/>
              </a:rPr>
              <a:t>03</a:t>
            </a:r>
            <a:r>
              <a:rPr lang="zh-CN" altLang="en-US" b="0" i="0" u="none" strike="noStrike" baseline="0">
                <a:latin typeface="Times New Roman"/>
              </a:rPr>
              <a:t>时</a:t>
            </a:r>
            <a:r>
              <a:rPr lang="en-US" altLang="zh-CN" b="0" i="0" u="none" strike="noStrike" baseline="0">
                <a:latin typeface="Times New Roman"/>
              </a:rPr>
              <a:t>14</a:t>
            </a:r>
            <a:r>
              <a:rPr lang="zh-CN" altLang="en-US" b="0" i="0" u="none" strike="noStrike" baseline="0">
                <a:latin typeface="Times New Roman"/>
              </a:rPr>
              <a:t>分</a:t>
            </a:r>
            <a:r>
              <a:rPr lang="en-US" altLang="zh-CN" b="0" i="0" u="none" strike="noStrike" baseline="0">
                <a:latin typeface="Times New Roman"/>
              </a:rPr>
              <a:t>07</a:t>
            </a:r>
            <a:r>
              <a:rPr lang="zh-CN" altLang="en-US" b="0" i="0" u="none" strike="noStrike" baseline="0">
                <a:latin typeface="Times New Roman"/>
              </a:rPr>
              <a:t>秒（二进制：</a:t>
            </a:r>
            <a:r>
              <a:rPr lang="en-US" altLang="zh-CN" b="0" i="0" u="none" strike="noStrike" baseline="0">
                <a:latin typeface="Times New Roman"/>
              </a:rPr>
              <a:t>01111111 11111111 11111111 11111111</a:t>
            </a:r>
            <a:r>
              <a:rPr lang="zh-CN" altLang="en-US" b="0" i="0" u="none" strike="noStrike" baseline="0">
                <a:latin typeface="Times New Roman"/>
              </a:rPr>
              <a:t>）。其后一秒，二进制数字会变为</a:t>
            </a:r>
            <a:r>
              <a:rPr lang="en-US" altLang="zh-CN" b="0" i="0" u="none" strike="noStrike" baseline="0">
                <a:latin typeface="Times New Roman"/>
              </a:rPr>
              <a:t>10000000 00000000 00000000 00000000</a:t>
            </a:r>
            <a:r>
              <a:rPr lang="zh-CN" altLang="en-US" b="0" i="0" u="none" strike="noStrike" baseline="0">
                <a:latin typeface="Times New Roman"/>
              </a:rPr>
              <a:t>，发生溢出错误，造成系统将时间误解为</a:t>
            </a:r>
            <a:r>
              <a:rPr lang="en-US" altLang="zh-CN" b="0" i="0" u="none" strike="noStrike" baseline="0">
                <a:latin typeface="Times New Roman"/>
              </a:rPr>
              <a:t>1901</a:t>
            </a:r>
            <a:r>
              <a:rPr lang="zh-CN" altLang="en-US" b="0" i="0" u="none" strike="noStrike" baseline="0">
                <a:latin typeface="Times New Roman"/>
              </a:rPr>
              <a:t>年</a:t>
            </a:r>
            <a:r>
              <a:rPr lang="en-US" altLang="zh-CN" b="0" i="0" u="none" strike="noStrike" baseline="0">
                <a:latin typeface="Times New Roman"/>
              </a:rPr>
              <a:t>12</a:t>
            </a:r>
            <a:r>
              <a:rPr lang="zh-CN" altLang="en-US" b="0" i="0" u="none" strike="noStrike" baseline="0">
                <a:latin typeface="Times New Roman"/>
              </a:rPr>
              <a:t>月</a:t>
            </a:r>
            <a:r>
              <a:rPr lang="en-US" altLang="zh-CN" b="0" i="0" u="none" strike="noStrike" baseline="0">
                <a:latin typeface="Times New Roman"/>
              </a:rPr>
              <a:t>13</a:t>
            </a:r>
            <a:r>
              <a:rPr lang="zh-CN" altLang="en-US" b="0" i="0" u="none" strike="noStrike" baseline="0">
                <a:latin typeface="Times New Roman"/>
              </a:rPr>
              <a:t>日</a:t>
            </a:r>
            <a:r>
              <a:rPr lang="en-US" altLang="zh-CN" b="0" i="0" u="none" strike="noStrike" baseline="0">
                <a:latin typeface="Times New Roman"/>
              </a:rPr>
              <a:t>20</a:t>
            </a:r>
            <a:r>
              <a:rPr lang="zh-CN" altLang="en-US" b="0" i="0" u="none" strike="noStrike" baseline="0">
                <a:latin typeface="Times New Roman"/>
              </a:rPr>
              <a:t>时</a:t>
            </a:r>
            <a:r>
              <a:rPr lang="en-US" altLang="zh-CN" b="0" i="0" u="none" strike="noStrike" baseline="0">
                <a:latin typeface="Times New Roman"/>
              </a:rPr>
              <a:t>45</a:t>
            </a:r>
            <a:r>
              <a:rPr lang="zh-CN" altLang="en-US" b="0" i="0" u="none" strike="noStrike" baseline="0">
                <a:latin typeface="Times New Roman"/>
              </a:rPr>
              <a:t>分</a:t>
            </a:r>
            <a:r>
              <a:rPr lang="en-US" altLang="zh-CN" b="0" i="0" u="none" strike="noStrike" baseline="0">
                <a:latin typeface="Times New Roman"/>
              </a:rPr>
              <a:t>52</a:t>
            </a:r>
            <a:r>
              <a:rPr lang="zh-CN" altLang="en-US" b="0" i="0" u="none" strike="noStrike" baseline="0">
                <a:latin typeface="Times New Roman"/>
              </a:rPr>
              <a:t>秒。这很可能会引起软件故障，甚至是系统瘫痪。使用</a:t>
            </a:r>
            <a:r>
              <a:rPr lang="en-US" altLang="zh-CN" b="0" i="0" u="none" strike="noStrike" baseline="0">
                <a:latin typeface="Times New Roman"/>
              </a:rPr>
              <a:t>64</a:t>
            </a:r>
            <a:r>
              <a:rPr lang="zh-CN" altLang="en-US" b="0" i="0" u="none" strike="noStrike" baseline="0">
                <a:latin typeface="Times New Roman"/>
              </a:rPr>
              <a:t>位二进制数字表示时间的系统，最多可以使用到格林威治时间</a:t>
            </a:r>
            <a:r>
              <a:rPr lang="en-US" altLang="zh-CN" b="0" i="0" u="none" strike="noStrike" baseline="0">
                <a:latin typeface="Times New Roman"/>
              </a:rPr>
              <a:t>292277026596</a:t>
            </a:r>
            <a:r>
              <a:rPr lang="zh-CN" altLang="en-US" b="0" i="0" u="none" strike="noStrike" baseline="0">
                <a:latin typeface="Times New Roman"/>
              </a:rPr>
              <a:t>年</a:t>
            </a:r>
            <a:r>
              <a:rPr lang="en-US" altLang="zh-CN" b="0" i="0" u="none" strike="noStrike" baseline="0">
                <a:latin typeface="Times New Roman"/>
              </a:rPr>
              <a:t>12</a:t>
            </a:r>
            <a:r>
              <a:rPr lang="zh-CN" altLang="en-US" b="0" i="0" u="none" strike="noStrike" baseline="0">
                <a:latin typeface="Times New Roman"/>
              </a:rPr>
              <a:t>月</a:t>
            </a:r>
            <a:r>
              <a:rPr lang="en-US" altLang="zh-CN" b="0" i="0" u="none" strike="noStrike" baseline="0">
                <a:latin typeface="Times New Roman"/>
              </a:rPr>
              <a:t>04</a:t>
            </a:r>
            <a:r>
              <a:rPr lang="zh-CN" altLang="en-US" b="0" i="0" u="none" strike="noStrike" baseline="0">
                <a:latin typeface="Times New Roman"/>
              </a:rPr>
              <a:t>日</a:t>
            </a:r>
            <a:r>
              <a:rPr lang="en-US" altLang="zh-CN" b="0" i="0" u="none" strike="noStrike" baseline="0">
                <a:latin typeface="Times New Roman"/>
              </a:rPr>
              <a:t>15</a:t>
            </a:r>
            <a:r>
              <a:rPr lang="zh-CN" altLang="en-US" b="0" i="0" u="none" strike="noStrike" baseline="0">
                <a:latin typeface="Times New Roman"/>
              </a:rPr>
              <a:t>时</a:t>
            </a:r>
            <a:r>
              <a:rPr lang="en-US" altLang="zh-CN" b="0" i="0" u="none" strike="noStrike" baseline="0">
                <a:latin typeface="Times New Roman"/>
              </a:rPr>
              <a:t>30</a:t>
            </a:r>
            <a:r>
              <a:rPr lang="zh-CN" altLang="en-US" b="0" i="0" u="none" strike="noStrike" baseline="0">
                <a:latin typeface="Times New Roman"/>
              </a:rPr>
              <a:t>分</a:t>
            </a:r>
            <a:r>
              <a:rPr lang="en-US" altLang="zh-CN" b="0" i="0" u="none" strike="noStrike" baseline="0">
                <a:latin typeface="Times New Roman"/>
              </a:rPr>
              <a:t>08</a:t>
            </a:r>
            <a:r>
              <a:rPr lang="zh-CN" altLang="en-US" b="0" i="0" u="none" strike="noStrike" baseline="0">
                <a:latin typeface="Times New Roman"/>
              </a:rPr>
              <a:t>秒，则基本不会遇到这类溢出问题。</a:t>
            </a:r>
          </a:p>
        </p:txBody>
      </p:sp>
    </p:spTree>
    <p:extLst>
      <p:ext uri="{BB962C8B-B14F-4D97-AF65-F5344CB8AC3E}">
        <p14:creationId xmlns:p14="http://schemas.microsoft.com/office/powerpoint/2010/main" val="1233404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9.2.4  </a:t>
            </a:r>
            <a:r>
              <a:rPr lang="zh-CN" altLang="en-US" b="0" i="0" u="none" strike="noStrike" kern="1800" baseline="0">
                <a:latin typeface="方正大标宋简体"/>
              </a:rPr>
              <a:t>查找最大值和最小值</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332856"/>
          </a:xfrm>
        </p:spPr>
        <p:txBody>
          <a:bodyPr>
            <a:normAutofit fontScale="40000" lnSpcReduction="20000"/>
          </a:bodyPr>
          <a:lstStyle/>
          <a:p>
            <a:pPr marR="0" lvl="0" rtl="0"/>
            <a:r>
              <a:rPr lang="en-US" altLang="zh-CN" b="0" i="0" u="none" strike="noStrike" baseline="0" dirty="0">
                <a:latin typeface="Times New Roman"/>
              </a:rPr>
              <a:t>max()</a:t>
            </a:r>
            <a:r>
              <a:rPr lang="zh-CN" altLang="en-US" b="0" i="0" u="none" strike="noStrike" baseline="0" dirty="0">
                <a:latin typeface="Times New Roman"/>
              </a:rPr>
              <a:t>语法如图所示。</a:t>
            </a:r>
          </a:p>
          <a:p>
            <a:pPr marR="0" lvl="0" rtl="0"/>
            <a:r>
              <a:rPr lang="en-US" altLang="zh-CN" b="0" i="0" u="none" strike="noStrike" baseline="0" dirty="0">
                <a:latin typeface="Times New Roman"/>
              </a:rPr>
              <a:t>max()</a:t>
            </a:r>
            <a:r>
              <a:rPr lang="zh-CN" altLang="en-US" b="0" i="0" u="none" strike="noStrike" baseline="0" dirty="0">
                <a:latin typeface="Times New Roman"/>
              </a:rPr>
              <a:t>会返回参数中最大的值，如果仅有一个参数且为数组，</a:t>
            </a:r>
            <a:r>
              <a:rPr lang="en-US" altLang="zh-CN" b="0" i="0" u="none" strike="noStrike" baseline="0" dirty="0">
                <a:latin typeface="Times New Roman"/>
              </a:rPr>
              <a:t>max()</a:t>
            </a:r>
            <a:r>
              <a:rPr lang="zh-CN" altLang="en-US" b="0" i="0" u="none" strike="noStrike" baseline="0" dirty="0">
                <a:latin typeface="Times New Roman"/>
              </a:rPr>
              <a:t>返回该数组中最大的值。如果给出了两个或更多参数，</a:t>
            </a:r>
            <a:r>
              <a:rPr lang="en-US" altLang="zh-CN" b="0" i="0" u="none" strike="noStrike" baseline="0" dirty="0">
                <a:latin typeface="Times New Roman"/>
              </a:rPr>
              <a:t>max()</a:t>
            </a:r>
            <a:r>
              <a:rPr lang="zh-CN" altLang="en-US" b="0" i="0" u="none" strike="noStrike" baseline="0" dirty="0">
                <a:latin typeface="Times New Roman"/>
              </a:rPr>
              <a:t>会返回这些值中最大的一个。</a:t>
            </a:r>
          </a:p>
          <a:p>
            <a:pPr marR="0" lvl="0" rtl="0"/>
            <a:r>
              <a:rPr lang="en-US" altLang="zh-CN" b="0" i="0" u="none" strike="noStrike" baseline="0" dirty="0">
                <a:latin typeface="Times New Roman"/>
              </a:rPr>
              <a:t>max()</a:t>
            </a:r>
            <a:r>
              <a:rPr lang="zh-CN" altLang="en-US" b="0" i="0" u="none" strike="noStrike" baseline="0" dirty="0">
                <a:latin typeface="Times New Roman"/>
              </a:rPr>
              <a:t>也有类似</a:t>
            </a:r>
            <a:r>
              <a:rPr lang="en-US" altLang="zh-CN" b="0" i="0" u="none" strike="noStrike" baseline="0" dirty="0">
                <a:latin typeface="Times New Roman"/>
              </a:rPr>
              <a:t>min()</a:t>
            </a:r>
            <a:r>
              <a:rPr lang="zh-CN" altLang="en-US" b="0" i="0" u="none" strike="noStrike" baseline="0" dirty="0">
                <a:latin typeface="Times New Roman"/>
              </a:rPr>
              <a:t>的运行特点：</a:t>
            </a:r>
          </a:p>
          <a:p>
            <a:pPr marR="0" lvl="0" rtl="0"/>
            <a:r>
              <a:rPr lang="zh-CN" altLang="en-US" b="0" i="0" u="none" strike="noStrike" baseline="0" dirty="0">
                <a:latin typeface="Times New Roman"/>
              </a:rPr>
              <a:t>如果参数均为数字，则返回最大的数字。</a:t>
            </a:r>
          </a:p>
          <a:p>
            <a:pPr marR="0" lvl="0" rtl="0"/>
            <a:r>
              <a:rPr lang="zh-CN" altLang="en-US" b="0" i="0" u="none" strike="noStrike" baseline="0" dirty="0">
                <a:latin typeface="Times New Roman"/>
              </a:rPr>
              <a:t>如果参数为一个数组，则返回数组中最大元素的值。</a:t>
            </a:r>
          </a:p>
          <a:p>
            <a:pPr marR="0" lvl="0" rtl="0"/>
            <a:r>
              <a:rPr lang="zh-CN" altLang="en-US" b="0" i="0" u="none" strike="noStrike" baseline="0" dirty="0">
                <a:latin typeface="Times New Roman"/>
              </a:rPr>
              <a:t>如果参数为一个数组和一个数值比较，则返回数组。</a:t>
            </a:r>
          </a:p>
          <a:p>
            <a:pPr marR="0" lvl="0" rtl="0"/>
            <a:r>
              <a:rPr lang="zh-CN" altLang="en-US" b="0" i="0" u="none" strike="noStrike" baseline="0" dirty="0">
                <a:latin typeface="Times New Roman"/>
              </a:rPr>
              <a:t>如果参数为多个参数个数相等的数组，则从左向右依次比较各数组对应的元素，返回比较元素最大的数组。</a:t>
            </a:r>
          </a:p>
          <a:p>
            <a:pPr marR="0" lvl="0" rtl="0"/>
            <a:r>
              <a:rPr lang="zh-CN" altLang="en-US" b="0" i="0" u="none" strike="noStrike" baseline="0" dirty="0">
                <a:latin typeface="Times New Roman"/>
              </a:rPr>
              <a:t>如果参数为两个或者多个长度不同的数组，返回元素个数多的数组。</a:t>
            </a:r>
          </a:p>
          <a:p>
            <a:pPr marR="0" lvl="0" rtl="0"/>
            <a:r>
              <a:rPr lang="zh-CN" altLang="en-US" b="0" i="0" u="none" strike="noStrike" baseline="0" dirty="0">
                <a:latin typeface="Times New Roman"/>
              </a:rPr>
              <a:t>字符串参数会被认为是</a:t>
            </a:r>
            <a:r>
              <a:rPr lang="en-US" altLang="zh-CN" b="0" i="0" u="none" strike="noStrike" baseline="0" dirty="0">
                <a:latin typeface="Times New Roman"/>
              </a:rPr>
              <a:t>0</a:t>
            </a:r>
            <a:r>
              <a:rPr lang="zh-CN" altLang="en-US" b="0" i="0" u="none" strike="noStrike" baseline="0" dirty="0">
                <a:latin typeface="Times New Roman"/>
              </a:rPr>
              <a:t>，如果所有参数值的相同则返回靠左的参数。</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max()</a:t>
            </a:r>
            <a:r>
              <a:rPr lang="zh-CN" altLang="en-US" b="0" i="0" u="none" strike="noStrike" baseline="0" dirty="0">
                <a:latin typeface="Times New Roman"/>
              </a:rPr>
              <a:t>的使用方法以及比较特殊的值会返回的结果。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39760708"/>
              </p:ext>
            </p:extLst>
          </p:nvPr>
        </p:nvGraphicFramePr>
        <p:xfrm>
          <a:off x="2051720" y="3789040"/>
          <a:ext cx="4680520" cy="2699626"/>
        </p:xfrm>
        <a:graphic>
          <a:graphicData uri="http://schemas.openxmlformats.org/presentationml/2006/ole">
            <mc:AlternateContent xmlns:mc="http://schemas.openxmlformats.org/markup-compatibility/2006">
              <mc:Choice xmlns:v="urn:schemas-microsoft-com:vml" Requires="v">
                <p:oleObj name="Visio" r:id="rId2" imgW="2544480" imgH="1465682" progId="Visio.Drawing.11">
                  <p:embed/>
                </p:oleObj>
              </mc:Choice>
              <mc:Fallback>
                <p:oleObj name="Visio" r:id="rId2" imgW="2544480" imgH="146568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789040"/>
                        <a:ext cx="4680520" cy="2699626"/>
                      </a:xfrm>
                      <a:prstGeom prst="rect">
                        <a:avLst/>
                      </a:prstGeom>
                      <a:noFill/>
                    </p:spPr>
                  </p:pic>
                </p:oleObj>
              </mc:Fallback>
            </mc:AlternateContent>
          </a:graphicData>
        </a:graphic>
      </p:graphicFrame>
    </p:spTree>
    <p:extLst>
      <p:ext uri="{BB962C8B-B14F-4D97-AF65-F5344CB8AC3E}">
        <p14:creationId xmlns:p14="http://schemas.microsoft.com/office/powerpoint/2010/main" val="609374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9.2.5</a:t>
            </a:r>
            <a:r>
              <a:rPr lang="zh-CN" altLang="en-US" b="0" i="0" u="none" strike="noStrike" kern="1800" baseline="0">
                <a:latin typeface="方正大标宋简体"/>
              </a:rPr>
              <a:t>  数学计算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96752"/>
          </a:xfrm>
        </p:spPr>
        <p:txBody>
          <a:bodyPr>
            <a:normAutofit fontScale="92500" lnSpcReduction="10000"/>
          </a:bodyPr>
          <a:lstStyle/>
          <a:p>
            <a:pPr marR="0" lvl="0" rtl="0"/>
            <a:r>
              <a:rPr lang="zh-CN" altLang="en-US" b="0" i="0" u="none" strike="noStrike" baseline="0" dirty="0">
                <a:latin typeface="Times New Roman"/>
              </a:rPr>
              <a:t>在数学中我们常用的计算有求绝对值、求平方根、指数、对数这些计算，</a:t>
            </a:r>
            <a:r>
              <a:rPr lang="en-US" altLang="zh-CN" b="0" i="0" u="none" strike="noStrike" baseline="0" dirty="0" err="1">
                <a:latin typeface="Times New Roman"/>
              </a:rPr>
              <a:t>PHP</a:t>
            </a:r>
            <a:r>
              <a:rPr lang="zh-CN" altLang="en-US" b="0" i="0" u="none" strike="noStrike" baseline="0" dirty="0">
                <a:latin typeface="Times New Roman"/>
              </a:rPr>
              <a:t>都为我们提供了相应的函数，常用的如表所示。</a:t>
            </a:r>
          </a:p>
        </p:txBody>
      </p:sp>
      <p:graphicFrame>
        <p:nvGraphicFramePr>
          <p:cNvPr id="4" name="表格 3"/>
          <p:cNvGraphicFramePr>
            <a:graphicFrameLocks noGrp="1"/>
          </p:cNvGraphicFramePr>
          <p:nvPr>
            <p:extLst>
              <p:ext uri="{D42A27DB-BD31-4B8C-83A1-F6EECF244321}">
                <p14:modId xmlns:p14="http://schemas.microsoft.com/office/powerpoint/2010/main" val="3549332749"/>
              </p:ext>
            </p:extLst>
          </p:nvPr>
        </p:nvGraphicFramePr>
        <p:xfrm>
          <a:off x="899592" y="3068958"/>
          <a:ext cx="7488832" cy="3168354"/>
        </p:xfrm>
        <a:graphic>
          <a:graphicData uri="http://schemas.openxmlformats.org/drawingml/2006/table">
            <a:tbl>
              <a:tblPr firstRow="1" firstCol="1" bandRow="1">
                <a:tableStyleId>{5C22544A-7EE6-4342-B048-85BDC9FD1C3A}</a:tableStyleId>
              </a:tblPr>
              <a:tblGrid>
                <a:gridCol w="374441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528059">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功能描述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28059">
                <a:tc>
                  <a:txBody>
                    <a:bodyPr/>
                    <a:lstStyle/>
                    <a:p>
                      <a:pPr>
                        <a:lnSpc>
                          <a:spcPts val="1100"/>
                        </a:lnSpc>
                        <a:spcAft>
                          <a:spcPts val="0"/>
                        </a:spcAft>
                      </a:pPr>
                      <a:r>
                        <a:rPr lang="en-US" sz="1200">
                          <a:effectLst/>
                        </a:rPr>
                        <a:t>abs()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求绝对值</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28059">
                <a:tc>
                  <a:txBody>
                    <a:bodyPr/>
                    <a:lstStyle/>
                    <a:p>
                      <a:pPr>
                        <a:lnSpc>
                          <a:spcPts val="1100"/>
                        </a:lnSpc>
                        <a:spcAft>
                          <a:spcPts val="0"/>
                        </a:spcAft>
                      </a:pPr>
                      <a:r>
                        <a:rPr lang="en-US" sz="1200">
                          <a:effectLst/>
                        </a:rPr>
                        <a:t>sqrt()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求平方根</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28059">
                <a:tc>
                  <a:txBody>
                    <a:bodyPr/>
                    <a:lstStyle/>
                    <a:p>
                      <a:pPr>
                        <a:lnSpc>
                          <a:spcPts val="1100"/>
                        </a:lnSpc>
                        <a:spcAft>
                          <a:spcPts val="0"/>
                        </a:spcAft>
                      </a:pPr>
                      <a:r>
                        <a:rPr lang="en-US" sz="1200">
                          <a:effectLst/>
                        </a:rPr>
                        <a:t>pow()</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指数表达式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28059">
                <a:tc>
                  <a:txBody>
                    <a:bodyPr/>
                    <a:lstStyle/>
                    <a:p>
                      <a:pPr>
                        <a:lnSpc>
                          <a:spcPts val="1100"/>
                        </a:lnSpc>
                        <a:spcAft>
                          <a:spcPts val="0"/>
                        </a:spcAft>
                      </a:pPr>
                      <a:r>
                        <a:rPr lang="en-US" sz="1200">
                          <a:effectLst/>
                        </a:rPr>
                        <a:t>fmod()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返回除法的浮点余数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28059">
                <a:tc>
                  <a:txBody>
                    <a:bodyPr/>
                    <a:lstStyle/>
                    <a:p>
                      <a:pPr>
                        <a:lnSpc>
                          <a:spcPts val="1100"/>
                        </a:lnSpc>
                        <a:spcAft>
                          <a:spcPts val="0"/>
                        </a:spcAft>
                      </a:pPr>
                      <a:r>
                        <a:rPr lang="en-US" sz="1200">
                          <a:effectLst/>
                        </a:rPr>
                        <a:t>log()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自然对数</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768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9.2.5</a:t>
            </a:r>
            <a:r>
              <a:rPr lang="zh-CN" altLang="en-US" b="0" i="0" u="none" strike="noStrike" kern="1800" baseline="0">
                <a:latin typeface="方正大标宋简体"/>
              </a:rPr>
              <a:t>  数学计算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676672"/>
          </a:xfrm>
        </p:spPr>
        <p:txBody>
          <a:bodyPr>
            <a:normAutofit fontScale="62500" lnSpcReduction="20000"/>
          </a:bodyPr>
          <a:lstStyle/>
          <a:p>
            <a:pPr marR="0" lvl="0" rtl="0"/>
            <a:r>
              <a:rPr lang="zh-CN" altLang="en-US" b="0" i="0" u="none" strike="noStrike" baseline="0" dirty="0">
                <a:latin typeface="Times New Roman"/>
              </a:rPr>
              <a:t>它们的语法如图所示。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）演示表中函数的使用及其输出。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03602066"/>
              </p:ext>
            </p:extLst>
          </p:nvPr>
        </p:nvGraphicFramePr>
        <p:xfrm>
          <a:off x="1199407" y="2348880"/>
          <a:ext cx="6745186" cy="4184044"/>
        </p:xfrm>
        <a:graphic>
          <a:graphicData uri="http://schemas.openxmlformats.org/presentationml/2006/ole">
            <mc:AlternateContent xmlns:mc="http://schemas.openxmlformats.org/markup-compatibility/2006">
              <mc:Choice xmlns:v="urn:schemas-microsoft-com:vml" Requires="v">
                <p:oleObj name="Visio" r:id="rId2" imgW="5069250" imgH="3144059" progId="Visio.Drawing.11">
                  <p:embed/>
                </p:oleObj>
              </mc:Choice>
              <mc:Fallback>
                <p:oleObj name="Visio" r:id="rId2" imgW="5069250" imgH="314405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07" y="2348880"/>
                        <a:ext cx="6745186" cy="4184044"/>
                      </a:xfrm>
                      <a:prstGeom prst="rect">
                        <a:avLst/>
                      </a:prstGeom>
                      <a:noFill/>
                    </p:spPr>
                  </p:pic>
                </p:oleObj>
              </mc:Fallback>
            </mc:AlternateContent>
          </a:graphicData>
        </a:graphic>
      </p:graphicFrame>
    </p:spTree>
    <p:extLst>
      <p:ext uri="{BB962C8B-B14F-4D97-AF65-F5344CB8AC3E}">
        <p14:creationId xmlns:p14="http://schemas.microsoft.com/office/powerpoint/2010/main" val="1629060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9.2.6  </a:t>
            </a:r>
            <a:r>
              <a:rPr lang="zh-CN" altLang="en-US" b="0" i="0" u="none" strike="noStrike" kern="1800" baseline="0">
                <a:latin typeface="方正大标宋简体"/>
              </a:rPr>
              <a:t>数值判断</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468760"/>
          </a:xfrm>
        </p:spPr>
        <p:txBody>
          <a:bodyPr>
            <a:normAutofit lnSpcReduction="1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的数学函数中使用</a:t>
            </a:r>
            <a:r>
              <a:rPr lang="en-US" altLang="zh-CN" b="0" i="0" u="none" strike="noStrike" baseline="0" dirty="0" err="1">
                <a:latin typeface="Times New Roman"/>
              </a:rPr>
              <a:t>is_nan</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is_finite</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is_infinite</a:t>
            </a:r>
            <a:r>
              <a:rPr lang="en-US" altLang="zh-CN" b="0" i="0" u="none" strike="noStrike" baseline="0" dirty="0">
                <a:latin typeface="Times New Roman"/>
              </a:rPr>
              <a:t>()</a:t>
            </a:r>
            <a:r>
              <a:rPr lang="zh-CN" altLang="en-US" b="0" i="0" u="none" strike="noStrike" baseline="0" dirty="0">
                <a:latin typeface="Times New Roman"/>
              </a:rPr>
              <a:t>来判断数值，它们的描述如表所示。</a:t>
            </a:r>
          </a:p>
        </p:txBody>
      </p:sp>
      <p:graphicFrame>
        <p:nvGraphicFramePr>
          <p:cNvPr id="4" name="表格 3"/>
          <p:cNvGraphicFramePr>
            <a:graphicFrameLocks noGrp="1"/>
          </p:cNvGraphicFramePr>
          <p:nvPr>
            <p:extLst>
              <p:ext uri="{D42A27DB-BD31-4B8C-83A1-F6EECF244321}">
                <p14:modId xmlns:p14="http://schemas.microsoft.com/office/powerpoint/2010/main" val="2826195401"/>
              </p:ext>
            </p:extLst>
          </p:nvPr>
        </p:nvGraphicFramePr>
        <p:xfrm>
          <a:off x="1043608" y="2996952"/>
          <a:ext cx="6912768" cy="1872208"/>
        </p:xfrm>
        <a:graphic>
          <a:graphicData uri="http://schemas.openxmlformats.org/drawingml/2006/table">
            <a:tbl>
              <a:tblPr firstRow="1" firstCol="1" bandRow="1">
                <a:tableStyleId>{5C22544A-7EE6-4342-B048-85BDC9FD1C3A}</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468052">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功能描述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68052">
                <a:tc>
                  <a:txBody>
                    <a:bodyPr/>
                    <a:lstStyle/>
                    <a:p>
                      <a:pPr>
                        <a:lnSpc>
                          <a:spcPts val="1100"/>
                        </a:lnSpc>
                        <a:spcAft>
                          <a:spcPts val="0"/>
                        </a:spcAft>
                      </a:pPr>
                      <a:r>
                        <a:rPr lang="en-US" sz="1200">
                          <a:effectLst/>
                        </a:rPr>
                        <a:t>is_nan()</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判断参数是否为一个非数值</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68052">
                <a:tc>
                  <a:txBody>
                    <a:bodyPr/>
                    <a:lstStyle/>
                    <a:p>
                      <a:pPr>
                        <a:lnSpc>
                          <a:spcPts val="1100"/>
                        </a:lnSpc>
                        <a:spcAft>
                          <a:spcPts val="0"/>
                        </a:spcAft>
                      </a:pPr>
                      <a:r>
                        <a:rPr lang="en-US" sz="1200">
                          <a:effectLst/>
                        </a:rPr>
                        <a:t>is_finite()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判断参数是否为一个有限值</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68052">
                <a:tc>
                  <a:txBody>
                    <a:bodyPr/>
                    <a:lstStyle/>
                    <a:p>
                      <a:pPr>
                        <a:lnSpc>
                          <a:spcPts val="1100"/>
                        </a:lnSpc>
                        <a:spcAft>
                          <a:spcPts val="0"/>
                        </a:spcAft>
                      </a:pPr>
                      <a:r>
                        <a:rPr lang="en-US" sz="1200">
                          <a:effectLst/>
                        </a:rPr>
                        <a:t>is_infinite()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判断参数是否为一个无限值</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478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9.2.6  </a:t>
            </a:r>
            <a:r>
              <a:rPr lang="zh-CN" altLang="en-US" b="0" i="0" u="none" strike="noStrike" kern="1800" baseline="0">
                <a:latin typeface="方正大标宋简体"/>
              </a:rPr>
              <a:t>数值判断</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76872"/>
          </a:xfrm>
        </p:spPr>
        <p:txBody>
          <a:bodyPr>
            <a:normAutofit fontScale="77500" lnSpcReduction="20000"/>
          </a:bodyPr>
          <a:lstStyle/>
          <a:p>
            <a:pPr marR="0" lvl="0" rtl="0"/>
            <a:r>
              <a:rPr lang="zh-CN" altLang="en-US" b="0" i="0" u="none" strike="noStrike" baseline="0" dirty="0">
                <a:latin typeface="Times New Roman"/>
              </a:rPr>
              <a:t>它们的语法都类似，都接受一个浮点类型的参数，如图所示。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）演示联合使用</a:t>
            </a:r>
            <a:r>
              <a:rPr lang="en-US" altLang="zh-CN" b="0" i="0" u="none" strike="noStrike" baseline="0" dirty="0" err="1">
                <a:latin typeface="Times New Roman"/>
              </a:rPr>
              <a:t>is_nan</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is_finite</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is_infinite</a:t>
            </a:r>
            <a:r>
              <a:rPr lang="en-US" altLang="zh-CN" b="0" i="0" u="none" strike="noStrike" baseline="0" dirty="0">
                <a:latin typeface="Times New Roman"/>
              </a:rPr>
              <a:t>()</a:t>
            </a:r>
            <a:r>
              <a:rPr lang="zh-CN" altLang="en-US" b="0" i="0" u="none" strike="noStrike" baseline="0" dirty="0">
                <a:latin typeface="Times New Roman"/>
              </a:rPr>
              <a:t>判断数值。</a:t>
            </a:r>
          </a:p>
          <a:p>
            <a:pPr marR="0" lvl="0" rtl="0"/>
            <a:r>
              <a:rPr lang="zh-CN" altLang="en-US" b="0" i="0" u="none" strike="noStrike" baseline="0" dirty="0">
                <a:latin typeface="Times New Roman"/>
              </a:rPr>
              <a:t>由于</a:t>
            </a:r>
            <a:r>
              <a:rPr lang="en-US" altLang="zh-CN" b="0" i="0" u="none" strike="noStrike" baseline="0" dirty="0" err="1">
                <a:latin typeface="Times New Roman"/>
              </a:rPr>
              <a:t>pow</a:t>
            </a:r>
            <a:r>
              <a:rPr lang="en-US" altLang="zh-CN" b="0" i="0" u="none" strike="noStrike" baseline="0" dirty="0">
                <a:latin typeface="Times New Roman"/>
              </a:rPr>
              <a:t>(1000,10000)</a:t>
            </a:r>
            <a:r>
              <a:rPr lang="zh-CN" altLang="en-US" b="0" i="0" u="none" strike="noStrike" baseline="0" dirty="0">
                <a:latin typeface="Times New Roman"/>
              </a:rPr>
              <a:t>的值是一个接近无限大的值因此被显示为“</a:t>
            </a:r>
            <a:r>
              <a:rPr lang="en-US" altLang="zh-CN" b="0" i="0" u="none" strike="noStrike" baseline="0" dirty="0">
                <a:latin typeface="Times New Roman"/>
              </a:rPr>
              <a:t>INF</a:t>
            </a:r>
            <a:r>
              <a:rPr lang="zh-CN" altLang="en-US" b="0" i="0" u="none" strike="noStrike" baseline="0" dirty="0">
                <a:latin typeface="Times New Roman"/>
              </a:rPr>
              <a:t>”，类似的“</a:t>
            </a:r>
            <a:r>
              <a:rPr lang="en-US" altLang="zh-CN" b="0" i="0" u="none" strike="noStrike" baseline="0" dirty="0">
                <a:latin typeface="Times New Roman"/>
              </a:rPr>
              <a:t>NAN</a:t>
            </a:r>
            <a:r>
              <a:rPr lang="zh-CN" altLang="en-US" b="0" i="0" u="none" strike="noStrike" baseline="0" dirty="0">
                <a:latin typeface="Times New Roman"/>
              </a:rPr>
              <a:t>”是一个常量，表示不是一个数字（</a:t>
            </a:r>
            <a:r>
              <a:rPr lang="en-US" altLang="zh-CN" b="0" i="0" u="none" strike="noStrike" baseline="0" dirty="0">
                <a:latin typeface="Times New Roman"/>
              </a:rPr>
              <a:t>not a number</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76509693"/>
              </p:ext>
            </p:extLst>
          </p:nvPr>
        </p:nvGraphicFramePr>
        <p:xfrm>
          <a:off x="971600" y="4077072"/>
          <a:ext cx="6552728" cy="2143416"/>
        </p:xfrm>
        <a:graphic>
          <a:graphicData uri="http://schemas.openxmlformats.org/presentationml/2006/ole">
            <mc:AlternateContent xmlns:mc="http://schemas.openxmlformats.org/markup-compatibility/2006">
              <mc:Choice xmlns:v="urn:schemas-microsoft-com:vml" Requires="v">
                <p:oleObj name="Visio" r:id="rId2" imgW="4075650" imgH="1330625" progId="Visio.Drawing.11">
                  <p:embed/>
                </p:oleObj>
              </mc:Choice>
              <mc:Fallback>
                <p:oleObj name="Visio" r:id="rId2" imgW="4075650" imgH="133062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77072"/>
                        <a:ext cx="6552728" cy="2143416"/>
                      </a:xfrm>
                      <a:prstGeom prst="rect">
                        <a:avLst/>
                      </a:prstGeom>
                      <a:noFill/>
                    </p:spPr>
                  </p:pic>
                </p:oleObj>
              </mc:Fallback>
            </mc:AlternateContent>
          </a:graphicData>
        </a:graphic>
      </p:graphicFrame>
    </p:spTree>
    <p:extLst>
      <p:ext uri="{BB962C8B-B14F-4D97-AF65-F5344CB8AC3E}">
        <p14:creationId xmlns:p14="http://schemas.microsoft.com/office/powerpoint/2010/main" val="2644848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9.3  </a:t>
            </a:r>
            <a:r>
              <a:rPr lang="zh-CN" altLang="en-US" b="0" i="0" u="none" strike="noStrike" kern="1800" baseline="0">
                <a:latin typeface="方正大标宋简体"/>
              </a:rPr>
              <a:t>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本章主要学习了系统函数中的时间日期的处理函数和数学相关的处理函数。当然把所有的函数都讲解一遍显然是不现实的，本章中我们挑出最最常用的一些函数做了讲解。虽然使用非常简单，但是需要注意的细节如果不给读者讲解是很容易把读者引入错误中去的。本章希望读者做到的就是在可以使用到这些函数的地方应该想到使用它们而不是去自己写一个函数。</a:t>
            </a:r>
          </a:p>
        </p:txBody>
      </p:sp>
    </p:spTree>
    <p:extLst>
      <p:ext uri="{BB962C8B-B14F-4D97-AF65-F5344CB8AC3E}">
        <p14:creationId xmlns:p14="http://schemas.microsoft.com/office/powerpoint/2010/main" val="72221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将日期和时间转换为</a:t>
            </a:r>
            <a:r>
              <a:rPr lang="en-US" altLang="zh-CN" b="0" i="0" u="none" strike="noStrike" kern="1800" baseline="0">
                <a:latin typeface="方正大标宋简体"/>
              </a:rPr>
              <a:t>UNIX</a:t>
            </a:r>
            <a:r>
              <a:rPr lang="zh-CN" altLang="en-US" b="0" i="0" u="none" strike="noStrike" kern="1800" baseline="0">
                <a:latin typeface="方正大标宋简体"/>
              </a:rPr>
              <a:t>时间戳</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828800"/>
          </a:xfrm>
        </p:spPr>
        <p:txBody>
          <a:bodyPr>
            <a:normAutofit fontScale="85000" lnSpcReduction="20000"/>
          </a:bodyPr>
          <a:lstStyle/>
          <a:p>
            <a:pPr marR="0" lvl="0" rtl="0"/>
            <a:r>
              <a:rPr lang="zh-CN" altLang="en-US" b="0" i="0" u="none" strike="noStrike" baseline="0" dirty="0">
                <a:latin typeface="Times New Roman"/>
              </a:rPr>
              <a:t>使用</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可以将时间转换为</a:t>
            </a:r>
            <a:r>
              <a:rPr lang="en-US" altLang="zh-CN" b="0" i="0" u="none" strike="noStrike" baseline="0" dirty="0">
                <a:latin typeface="Times New Roman"/>
              </a:rPr>
              <a:t>UNIX</a:t>
            </a:r>
            <a:r>
              <a:rPr lang="zh-CN" altLang="en-US" b="0" i="0" u="none" strike="noStrike" baseline="0" dirty="0">
                <a:latin typeface="Times New Roman"/>
              </a:rPr>
              <a:t>时间戳，它的语法如图所示。</a:t>
            </a:r>
          </a:p>
          <a:p>
            <a:pPr marR="0" lvl="0" rtl="0"/>
            <a:r>
              <a:rPr lang="zh-CN" altLang="en-US" b="0" i="0" u="none" strike="noStrike" baseline="0" dirty="0">
                <a:latin typeface="Times New Roman"/>
              </a:rPr>
              <a:t>在</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中所有的参数都是可以从右向左省略的，被省略的时间会被设置为本地的日期和时间，如果输入的参数非法，函数会返回</a:t>
            </a:r>
            <a:r>
              <a:rPr lang="en-US" altLang="zh-CN" b="0" i="0" u="none" strike="noStrike" baseline="0" dirty="0">
                <a:latin typeface="Times New Roman"/>
              </a:rPr>
              <a:t>FALSE</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47598722"/>
              </p:ext>
            </p:extLst>
          </p:nvPr>
        </p:nvGraphicFramePr>
        <p:xfrm>
          <a:off x="897891" y="3861048"/>
          <a:ext cx="7348218" cy="1944216"/>
        </p:xfrm>
        <a:graphic>
          <a:graphicData uri="http://schemas.openxmlformats.org/presentationml/2006/ole">
            <mc:AlternateContent xmlns:mc="http://schemas.openxmlformats.org/markup-compatibility/2006">
              <mc:Choice xmlns:v="urn:schemas-microsoft-com:vml" Requires="v">
                <p:oleObj name="Visio" r:id="rId2" imgW="4570290" imgH="1209046" progId="Visio.Drawing.11">
                  <p:embed/>
                </p:oleObj>
              </mc:Choice>
              <mc:Fallback>
                <p:oleObj name="Visio" r:id="rId2" imgW="4570290" imgH="120904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1" y="3861048"/>
                        <a:ext cx="7348218" cy="1944216"/>
                      </a:xfrm>
                      <a:prstGeom prst="rect">
                        <a:avLst/>
                      </a:prstGeom>
                      <a:noFill/>
                    </p:spPr>
                  </p:pic>
                </p:oleObj>
              </mc:Fallback>
            </mc:AlternateContent>
          </a:graphicData>
        </a:graphic>
      </p:graphicFrame>
    </p:spTree>
    <p:extLst>
      <p:ext uri="{BB962C8B-B14F-4D97-AF65-F5344CB8AC3E}">
        <p14:creationId xmlns:p14="http://schemas.microsoft.com/office/powerpoint/2010/main" val="218105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将日期和时间转换为</a:t>
            </a:r>
            <a:r>
              <a:rPr lang="en-US" altLang="zh-CN" b="0" i="0" u="none" strike="noStrike" kern="1800" baseline="0">
                <a:latin typeface="方正大标宋简体"/>
              </a:rPr>
              <a:t>UNIX</a:t>
            </a:r>
            <a:r>
              <a:rPr lang="zh-CN" altLang="en-US" b="0" i="0" u="none" strike="noStrike" kern="1800" baseline="0">
                <a:latin typeface="方正大标宋简体"/>
              </a:rPr>
              <a:t>时间戳</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取得本地时间戳和将时间格式为</a:t>
            </a:r>
            <a:r>
              <a:rPr lang="en-US" altLang="zh-CN" b="0" i="0" u="none" strike="noStrike" baseline="0" dirty="0">
                <a:latin typeface="Times New Roman"/>
              </a:rPr>
              <a:t>UNIX</a:t>
            </a:r>
            <a:r>
              <a:rPr lang="zh-CN" altLang="en-US" b="0" i="0" u="none" strike="noStrike" baseline="0" dirty="0">
                <a:latin typeface="Times New Roman"/>
              </a:rPr>
              <a:t>时间戳。</a:t>
            </a:r>
          </a:p>
          <a:p>
            <a:pPr marR="0" lvl="0" rtl="0"/>
            <a:r>
              <a:rPr lang="zh-CN" altLang="en-US" b="0" i="0" u="none" strike="noStrike" baseline="0" dirty="0">
                <a:latin typeface="Times New Roman"/>
              </a:rPr>
              <a:t>在使用</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的时候有一个需要注意它会自动计算超出范围的输入的正确值，并不会发生错误。</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mktime</a:t>
            </a:r>
            <a:r>
              <a:rPr lang="en-US" altLang="zh-CN" b="0" i="0" u="none" strike="noStrike" baseline="0" dirty="0">
                <a:latin typeface="Times New Roman"/>
              </a:rPr>
              <a:t>()</a:t>
            </a:r>
            <a:r>
              <a:rPr lang="zh-CN" altLang="en-US" b="0" i="0" u="none" strike="noStrike" baseline="0" dirty="0">
                <a:latin typeface="Times New Roman"/>
              </a:rPr>
              <a:t>函数会自动计算越界的参数和输入非法参数程序会出现的情况。</a:t>
            </a:r>
          </a:p>
        </p:txBody>
      </p:sp>
    </p:spTree>
    <p:extLst>
      <p:ext uri="{BB962C8B-B14F-4D97-AF65-F5344CB8AC3E}">
        <p14:creationId xmlns:p14="http://schemas.microsoft.com/office/powerpoint/2010/main" val="408230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en-US" altLang="zh-CN" b="0" i="0" u="none" strike="noStrike" kern="1800" baseline="0">
                <a:latin typeface="Times New Roman"/>
              </a:rPr>
              <a:t>.</a:t>
            </a:r>
            <a:r>
              <a:rPr lang="zh-CN" altLang="en-US" b="0" i="0" u="none" strike="noStrike" kern="1800" baseline="0">
                <a:latin typeface="方正大标宋简体"/>
              </a:rPr>
              <a:t>计算时间差</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UNIX</a:t>
            </a:r>
            <a:r>
              <a:rPr lang="zh-CN" altLang="en-US" b="0" i="0" u="none" strike="noStrike" baseline="0" dirty="0">
                <a:latin typeface="Times New Roman"/>
              </a:rPr>
              <a:t>时间戳的优势就在于通用性，不会因为国家或者地区的不同而出现不兼容的情况。而由于它是表示秒数，虽然看起来很头疼但是，用于计算时间差就非常方便。</a:t>
            </a:r>
          </a:p>
          <a:p>
            <a:pPr marR="0" lvl="0" rtl="0"/>
            <a:r>
              <a:rPr lang="en-US" altLang="zh-CN" b="0" i="0" u="none" strike="noStrike" baseline="0" dirty="0">
                <a:latin typeface="Times New Roman"/>
              </a:rPr>
              <a:t>(1)</a:t>
            </a:r>
            <a:r>
              <a:rPr lang="zh-CN" altLang="en-US" b="0" i="0" u="none" strike="noStrike" baseline="0" dirty="0">
                <a:latin typeface="Times New Roman"/>
              </a:rPr>
              <a:t>演示一个人从出生到现在一共过了多长时间。</a:t>
            </a:r>
          </a:p>
        </p:txBody>
      </p:sp>
    </p:spTree>
    <p:extLst>
      <p:ext uri="{BB962C8B-B14F-4D97-AF65-F5344CB8AC3E}">
        <p14:creationId xmlns:p14="http://schemas.microsoft.com/office/powerpoint/2010/main" val="207734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9.1.2  </a:t>
            </a:r>
            <a:r>
              <a:rPr lang="zh-CN" altLang="en-US" b="0" i="0" u="none" strike="noStrike" kern="1800" baseline="0">
                <a:latin typeface="方正大标宋简体"/>
              </a:rPr>
              <a:t>获取时间</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提供了多种获取日期和时间的函数，除了我们前面认识的</a:t>
            </a:r>
            <a:r>
              <a:rPr lang="en-US" altLang="zh-CN" b="0" i="0" u="none" strike="noStrike" baseline="0">
                <a:latin typeface="Times New Roman"/>
              </a:rPr>
              <a:t>mktime()</a:t>
            </a:r>
            <a:r>
              <a:rPr lang="zh-CN" altLang="en-US" b="0" i="0" u="none" strike="noStrike" baseline="0">
                <a:latin typeface="Times New Roman"/>
              </a:rPr>
              <a:t>和</a:t>
            </a:r>
            <a:r>
              <a:rPr lang="en-US" altLang="zh-CN" b="0" i="0" u="none" strike="noStrike" baseline="0">
                <a:latin typeface="Times New Roman"/>
              </a:rPr>
              <a:t>time()</a:t>
            </a:r>
            <a:r>
              <a:rPr lang="zh-CN" altLang="en-US" b="0" i="0" u="none" strike="noStrike" baseline="0">
                <a:latin typeface="Times New Roman"/>
              </a:rPr>
              <a:t>之外。还可以使用</a:t>
            </a:r>
            <a:r>
              <a:rPr lang="en-US" altLang="zh-CN" b="0" i="0" u="none" strike="noStrike" baseline="0">
                <a:latin typeface="Times New Roman"/>
              </a:rPr>
              <a:t>getdate()</a:t>
            </a:r>
            <a:r>
              <a:rPr lang="zh-CN" altLang="en-US" b="0" i="0" u="none" strike="noStrike" baseline="0">
                <a:latin typeface="Times New Roman"/>
              </a:rPr>
              <a:t>获取当前的时间信息，使用</a:t>
            </a:r>
            <a:r>
              <a:rPr lang="en-US" altLang="zh-CN" b="0" i="0" u="none" strike="noStrike" baseline="0">
                <a:latin typeface="Times New Roman"/>
              </a:rPr>
              <a:t>gettimeofday()</a:t>
            </a:r>
            <a:r>
              <a:rPr lang="zh-CN" altLang="en-US" b="0" i="0" u="none" strike="noStrike" baseline="0">
                <a:latin typeface="Times New Roman"/>
              </a:rPr>
              <a:t>获取某一天中的具体时间。</a:t>
            </a:r>
          </a:p>
        </p:txBody>
      </p:sp>
    </p:spTree>
    <p:extLst>
      <p:ext uri="{BB962C8B-B14F-4D97-AF65-F5344CB8AC3E}">
        <p14:creationId xmlns:p14="http://schemas.microsoft.com/office/powerpoint/2010/main" val="62913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1.gettimeofday()</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468760"/>
          </a:xfrm>
        </p:spPr>
        <p:txBody>
          <a:bodyPr>
            <a:normAutofit/>
          </a:bodyPr>
          <a:lstStyle/>
          <a:p>
            <a:pPr marR="0" lvl="0" rtl="0"/>
            <a:r>
              <a:rPr lang="en-US" altLang="zh-CN" b="0" i="0" u="none" strike="noStrike" baseline="0" dirty="0" err="1">
                <a:latin typeface="Times New Roman"/>
              </a:rPr>
              <a:t>gettimeofday</a:t>
            </a:r>
            <a:r>
              <a:rPr lang="en-US" altLang="zh-CN" b="0" i="0" u="none" strike="noStrike" baseline="0" dirty="0">
                <a:latin typeface="Times New Roman"/>
              </a:rPr>
              <a:t>()</a:t>
            </a:r>
            <a:r>
              <a:rPr lang="zh-CN" altLang="en-US" b="0" i="0" u="none" strike="noStrike" baseline="0" dirty="0">
                <a:latin typeface="Times New Roman"/>
              </a:rPr>
              <a:t>可以获取某一天中的具体时间，它可以接受一个可选参数，语法如图所示。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44702573"/>
              </p:ext>
            </p:extLst>
          </p:nvPr>
        </p:nvGraphicFramePr>
        <p:xfrm>
          <a:off x="1691680" y="3140968"/>
          <a:ext cx="5601335" cy="2952328"/>
        </p:xfrm>
        <a:graphic>
          <a:graphicData uri="http://schemas.openxmlformats.org/presentationml/2006/ole">
            <mc:AlternateContent xmlns:mc="http://schemas.openxmlformats.org/markup-compatibility/2006">
              <mc:Choice xmlns:v="urn:schemas-microsoft-com:vml" Requires="v">
                <p:oleObj name="Visio" r:id="rId2" imgW="2640330" imgH="1393705" progId="Visio.Drawing.11">
                  <p:embed/>
                </p:oleObj>
              </mc:Choice>
              <mc:Fallback>
                <p:oleObj name="Visio" r:id="rId2" imgW="2640330" imgH="139370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40968"/>
                        <a:ext cx="5601335" cy="2952328"/>
                      </a:xfrm>
                      <a:prstGeom prst="rect">
                        <a:avLst/>
                      </a:prstGeom>
                      <a:noFill/>
                    </p:spPr>
                  </p:pic>
                </p:oleObj>
              </mc:Fallback>
            </mc:AlternateContent>
          </a:graphicData>
        </a:graphic>
      </p:graphicFrame>
    </p:spTree>
    <p:extLst>
      <p:ext uri="{BB962C8B-B14F-4D97-AF65-F5344CB8AC3E}">
        <p14:creationId xmlns:p14="http://schemas.microsoft.com/office/powerpoint/2010/main" val="288105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1.gettimeofday()</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684784"/>
          </a:xfrm>
        </p:spPr>
        <p:txBody>
          <a:bodyPr>
            <a:normAutofit fontScale="70000" lnSpcReduction="20000"/>
          </a:bodyPr>
          <a:lstStyle/>
          <a:p>
            <a:pPr marR="0" lvl="0" rtl="0"/>
            <a:r>
              <a:rPr lang="en-US" altLang="zh-CN" b="0" i="0" u="none" strike="noStrike" baseline="0" dirty="0" err="1">
                <a:latin typeface="Times New Roman"/>
              </a:rPr>
              <a:t>gettimeofday</a:t>
            </a:r>
            <a:r>
              <a:rPr lang="en-US" altLang="zh-CN" b="0" i="0" u="none" strike="noStrike" baseline="0" dirty="0">
                <a:latin typeface="Times New Roman"/>
              </a:rPr>
              <a:t>()</a:t>
            </a:r>
            <a:r>
              <a:rPr lang="zh-CN" altLang="en-US" b="0" i="0" u="none" strike="noStrike" baseline="0" dirty="0">
                <a:latin typeface="Times New Roman"/>
              </a:rPr>
              <a:t>默认返回的是一个包含四个元素的数组，如果可选参数被设置为</a:t>
            </a:r>
            <a:r>
              <a:rPr lang="en-US" altLang="zh-CN" b="0" i="0" u="none" strike="noStrike" baseline="0" dirty="0">
                <a:latin typeface="Times New Roman"/>
              </a:rPr>
              <a:t>TRUE</a:t>
            </a:r>
            <a:r>
              <a:rPr lang="zh-CN" altLang="en-US" b="0" i="0" u="none" strike="noStrike" baseline="0" dirty="0">
                <a:latin typeface="Times New Roman"/>
              </a:rPr>
              <a:t>，函数会返回一个浮点数。</a:t>
            </a:r>
            <a:r>
              <a:rPr lang="en-US" altLang="zh-CN" b="0" i="0" u="none" strike="noStrike" baseline="0" dirty="0" err="1">
                <a:latin typeface="Times New Roman"/>
              </a:rPr>
              <a:t>gettimeofday</a:t>
            </a:r>
            <a:r>
              <a:rPr lang="en-US" altLang="zh-CN" b="0" i="0" u="none" strike="noStrike" baseline="0" dirty="0">
                <a:latin typeface="Times New Roman"/>
              </a:rPr>
              <a:t>()</a:t>
            </a:r>
            <a:r>
              <a:rPr lang="zh-CN" altLang="en-US" b="0" i="0" u="none" strike="noStrike" baseline="0" dirty="0">
                <a:latin typeface="Times New Roman"/>
              </a:rPr>
              <a:t>返回的数组元素名及对应的描述如表所示。</a:t>
            </a:r>
          </a:p>
          <a:p>
            <a:pPr marR="0" lvl="0" rtl="0"/>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gettimeofday</a:t>
            </a:r>
            <a:r>
              <a:rPr lang="en-US" altLang="zh-CN" b="0" i="0" u="none" strike="noStrike" baseline="0" dirty="0">
                <a:latin typeface="Times New Roman"/>
              </a:rPr>
              <a:t>()</a:t>
            </a:r>
            <a:r>
              <a:rPr lang="zh-CN" altLang="en-US" b="0" i="0" u="none" strike="noStrike" baseline="0" dirty="0">
                <a:latin typeface="Times New Roman"/>
              </a:rPr>
              <a:t>获取当前时间并输出返回的数组信息。</a:t>
            </a:r>
          </a:p>
        </p:txBody>
      </p:sp>
      <p:graphicFrame>
        <p:nvGraphicFramePr>
          <p:cNvPr id="4" name="表格 3"/>
          <p:cNvGraphicFramePr>
            <a:graphicFrameLocks noGrp="1"/>
          </p:cNvGraphicFramePr>
          <p:nvPr>
            <p:extLst>
              <p:ext uri="{D42A27DB-BD31-4B8C-83A1-F6EECF244321}">
                <p14:modId xmlns:p14="http://schemas.microsoft.com/office/powerpoint/2010/main" val="3350302535"/>
              </p:ext>
            </p:extLst>
          </p:nvPr>
        </p:nvGraphicFramePr>
        <p:xfrm>
          <a:off x="467544" y="3429000"/>
          <a:ext cx="7992888" cy="2880320"/>
        </p:xfrm>
        <a:graphic>
          <a:graphicData uri="http://schemas.openxmlformats.org/drawingml/2006/table">
            <a:tbl>
              <a:tblPr firstRow="1" firstCol="1" bandRow="1">
                <a:tableStyleId>{5C22544A-7EE6-4342-B048-85BDC9FD1C3A}</a:tableStyleId>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576064">
                <a:tc>
                  <a:txBody>
                    <a:bodyPr/>
                    <a:lstStyle/>
                    <a:p>
                      <a:pPr>
                        <a:lnSpc>
                          <a:spcPts val="1100"/>
                        </a:lnSpc>
                        <a:spcAft>
                          <a:spcPts val="0"/>
                        </a:spcAft>
                      </a:pPr>
                      <a:r>
                        <a:rPr lang="zh-CN" sz="1200" dirty="0">
                          <a:effectLst/>
                        </a:rPr>
                        <a:t>数组元素名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76064">
                <a:tc>
                  <a:txBody>
                    <a:bodyPr/>
                    <a:lstStyle/>
                    <a:p>
                      <a:pPr>
                        <a:lnSpc>
                          <a:spcPts val="1100"/>
                        </a:lnSpc>
                        <a:spcAft>
                          <a:spcPts val="0"/>
                        </a:spcAft>
                      </a:pPr>
                      <a:r>
                        <a:rPr lang="en-US" sz="1200">
                          <a:effectLst/>
                        </a:rPr>
                        <a:t>sec</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自</a:t>
                      </a:r>
                      <a:r>
                        <a:rPr lang="en-US" sz="1200">
                          <a:effectLst/>
                        </a:rPr>
                        <a:t>Unix</a:t>
                      </a:r>
                      <a:r>
                        <a:rPr lang="zh-CN" sz="1200">
                          <a:effectLst/>
                        </a:rPr>
                        <a:t>纪元起的秒数</a:t>
                      </a:r>
                      <a:r>
                        <a:rPr lang="en-US" sz="1200">
                          <a:effectLst/>
                        </a:rPr>
                        <a:t>(UNIX</a:t>
                      </a:r>
                      <a:r>
                        <a:rPr lang="zh-CN" sz="1200">
                          <a:effectLst/>
                        </a:rPr>
                        <a:t>时间戳</a:t>
                      </a:r>
                      <a:r>
                        <a:rPr lang="en-US" sz="1200">
                          <a:effectLst/>
                        </a:rPr>
                        <a:t>)</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76064">
                <a:tc>
                  <a:txBody>
                    <a:bodyPr/>
                    <a:lstStyle/>
                    <a:p>
                      <a:pPr>
                        <a:lnSpc>
                          <a:spcPts val="1100"/>
                        </a:lnSpc>
                        <a:spcAft>
                          <a:spcPts val="0"/>
                        </a:spcAft>
                      </a:pPr>
                      <a:r>
                        <a:rPr lang="en-US" sz="1200">
                          <a:effectLst/>
                        </a:rPr>
                        <a:t>usec</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此时微秒数，</a:t>
                      </a:r>
                      <a:r>
                        <a:rPr lang="en-US" sz="1200">
                          <a:effectLst/>
                        </a:rPr>
                        <a:t>1000000</a:t>
                      </a:r>
                      <a:r>
                        <a:rPr lang="zh-CN" sz="1200">
                          <a:effectLst/>
                        </a:rPr>
                        <a:t>微秒</a:t>
                      </a:r>
                      <a:r>
                        <a:rPr lang="en-US" sz="1200">
                          <a:effectLst/>
                        </a:rPr>
                        <a:t>=1</a:t>
                      </a:r>
                      <a:r>
                        <a:rPr lang="zh-CN" sz="1200">
                          <a:effectLst/>
                        </a:rPr>
                        <a:t>秒</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76064">
                <a:tc>
                  <a:txBody>
                    <a:bodyPr/>
                    <a:lstStyle/>
                    <a:p>
                      <a:pPr>
                        <a:lnSpc>
                          <a:spcPts val="1100"/>
                        </a:lnSpc>
                        <a:spcAft>
                          <a:spcPts val="0"/>
                        </a:spcAft>
                      </a:pPr>
                      <a:r>
                        <a:rPr lang="en-US" sz="1200">
                          <a:effectLst/>
                        </a:rPr>
                        <a:t>minuteswest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与格林威治时间相差的分钟数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76064">
                <a:tc>
                  <a:txBody>
                    <a:bodyPr/>
                    <a:lstStyle/>
                    <a:p>
                      <a:pPr>
                        <a:lnSpc>
                          <a:spcPts val="1100"/>
                        </a:lnSpc>
                        <a:spcAft>
                          <a:spcPts val="0"/>
                        </a:spcAft>
                      </a:pPr>
                      <a:r>
                        <a:rPr lang="en-US" sz="1200">
                          <a:effectLst/>
                        </a:rPr>
                        <a:t>dsttime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夏令时修正类型</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4934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19</TotalTime>
  <Words>3294</Words>
  <Application>Microsoft Office PowerPoint</Application>
  <PresentationFormat>全屏显示(4:3)</PresentationFormat>
  <Paragraphs>256</Paragraphs>
  <Slides>35</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4" baseType="lpstr">
      <vt:lpstr>等线</vt:lpstr>
      <vt:lpstr>方正大标宋简体</vt:lpstr>
      <vt:lpstr>Arial</vt:lpstr>
      <vt:lpstr>Calibri</vt:lpstr>
      <vt:lpstr>Cambria</vt:lpstr>
      <vt:lpstr>Times New Roman</vt:lpstr>
      <vt:lpstr>Wingdings 2</vt:lpstr>
      <vt:lpstr>行云流水</vt:lpstr>
      <vt:lpstr>Visio</vt:lpstr>
      <vt:lpstr>第9章  PHP常用函数</vt:lpstr>
      <vt:lpstr>9.1  时间和日期处理函数</vt:lpstr>
      <vt:lpstr>9.1.1  UNIX时间戳</vt:lpstr>
      <vt:lpstr>1.将日期和时间转换为UNIX时间戳</vt:lpstr>
      <vt:lpstr>1.将日期和时间转换为UNIX时间戳</vt:lpstr>
      <vt:lpstr>2.计算时间差</vt:lpstr>
      <vt:lpstr>9.1.2  获取时间</vt:lpstr>
      <vt:lpstr>1.gettimeofday()</vt:lpstr>
      <vt:lpstr>1.gettimeofday()</vt:lpstr>
      <vt:lpstr>2.getdate()</vt:lpstr>
      <vt:lpstr>2.getdate()</vt:lpstr>
      <vt:lpstr>9.1.3  日期和时间格式输出</vt:lpstr>
      <vt:lpstr>9.1.3  日期和时间格式输出</vt:lpstr>
      <vt:lpstr>9.1.3  日期和时间格式输出</vt:lpstr>
      <vt:lpstr>9.1.4  使用date_default_timezone_set()设置默认时区</vt:lpstr>
      <vt:lpstr>9.1.5  使用microtime()计算程序执行时间</vt:lpstr>
      <vt:lpstr>9.1.5  使用microtime()计算程序执行时间</vt:lpstr>
      <vt:lpstr>9.2  数学函数</vt:lpstr>
      <vt:lpstr>9.2.1  进制间的转换</vt:lpstr>
      <vt:lpstr>9.2.1  进制间的转换</vt:lpstr>
      <vt:lpstr>9.2.1  进制间的转换</vt:lpstr>
      <vt:lpstr>9.2.2  生成随机数</vt:lpstr>
      <vt:lpstr>9.2.2  生成随机数</vt:lpstr>
      <vt:lpstr>9.2.3  近似数处理函数</vt:lpstr>
      <vt:lpstr>1.ceil()、floor()</vt:lpstr>
      <vt:lpstr>1.ceil()、floor()</vt:lpstr>
      <vt:lpstr>2.round()</vt:lpstr>
      <vt:lpstr>9.2.4  查找最大值和最小值</vt:lpstr>
      <vt:lpstr>9.2.4  查找最大值和最小值</vt:lpstr>
      <vt:lpstr>9.2.4  查找最大值和最小值</vt:lpstr>
      <vt:lpstr>9.2.5  数学计算</vt:lpstr>
      <vt:lpstr>9.2.5  数学计算</vt:lpstr>
      <vt:lpstr>9.2.6  数值判断</vt:lpstr>
      <vt:lpstr>9.2.6  数值判断</vt:lpstr>
      <vt:lpstr>9.3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PHP常用函数</dc:title>
  <dc:creator>yztx1</dc:creator>
  <cp:lastModifiedBy>博 陈</cp:lastModifiedBy>
  <cp:revision>10</cp:revision>
  <dcterms:created xsi:type="dcterms:W3CDTF">2012-10-30T07:18:36Z</dcterms:created>
  <dcterms:modified xsi:type="dcterms:W3CDTF">2024-09-26T12:05:58Z</dcterms:modified>
</cp:coreProperties>
</file>