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2" r:id="rId2"/>
    <p:sldId id="303" r:id="rId3"/>
  </p:sldIdLst>
  <p:sldSz cx="10566400" cy="7924800"/>
  <p:notesSz cx="14389100" cy="7924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5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9" autoAdjust="0"/>
  </p:normalViewPr>
  <p:slideViewPr>
    <p:cSldViewPr>
      <p:cViewPr varScale="1">
        <p:scale>
          <a:sx n="94" d="100"/>
          <a:sy n="94" d="100"/>
        </p:scale>
        <p:origin x="1683" y="57"/>
      </p:cViewPr>
      <p:guideLst>
        <p:guide orient="horz" pos="2880"/>
        <p:guide pos="15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35700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150225" y="0"/>
            <a:ext cx="6235700" cy="3968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3A99F-8D1D-4B43-9E9A-254256F5E120}" type="datetimeFigureOut">
              <a:rPr lang="zh-CN" altLang="en-US" smtClean="0"/>
              <a:t>2023/2/9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411788" y="990600"/>
            <a:ext cx="3565525" cy="2674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438275" y="3813175"/>
            <a:ext cx="11512550" cy="3121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527925"/>
            <a:ext cx="6235700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150225" y="7527925"/>
            <a:ext cx="6235700" cy="3968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395A-745F-4D3C-8A1A-CE9E20A06F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82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3109" y="2456691"/>
            <a:ext cx="8988574" cy="16642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86218" y="4437888"/>
            <a:ext cx="7402355" cy="1981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326"/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10</a:t>
            </a:r>
            <a:r>
              <a:rPr lang="en-US" altLang="zh-CN" sz="881" spc="59">
                <a:solidFill>
                  <a:srgbClr val="FF9966"/>
                </a:solidFill>
                <a:latin typeface="Arial"/>
                <a:cs typeface="Arial"/>
              </a:rPr>
              <a:t>/5/</a:t>
            </a:r>
            <a:r>
              <a:rPr lang="en-US" altLang="zh-CN" sz="881" spc="84">
                <a:solidFill>
                  <a:srgbClr val="FF9966"/>
                </a:solidFill>
                <a:latin typeface="Arial"/>
                <a:cs typeface="Arial"/>
              </a:rPr>
              <a:t>2</a:t>
            </a:r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01</a:t>
            </a:r>
            <a:r>
              <a:rPr lang="en-US" altLang="zh-CN" sz="881" spc="-7">
                <a:solidFill>
                  <a:srgbClr val="FF9966"/>
                </a:solidFill>
                <a:latin typeface="Arial"/>
                <a:cs typeface="Arial"/>
              </a:rPr>
              <a:t>8</a:t>
            </a:r>
            <a:endParaRPr lang="zh-CN" altLang="en-US" sz="881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9326"/>
            <a:r>
              <a:rPr lang="zh-CN" altLang="en-US" sz="881" spc="-4">
                <a:solidFill>
                  <a:srgbClr val="FF9966"/>
                </a:solidFill>
                <a:latin typeface="Adobe 黑体 Std R"/>
                <a:cs typeface="Adobe 黑体 Std R"/>
              </a:rPr>
              <a:t>华中科技大学</a:t>
            </a:r>
            <a:endParaRPr lang="zh-CN" altLang="en-US" sz="881">
              <a:latin typeface="Adobe 黑体 Std R"/>
              <a:cs typeface="Adobe 黑体 Std R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0197"/>
            <a:fld id="{81D60167-4931-47E6-BA6A-407CBD079E47}" type="slidenum">
              <a:rPr lang="en-US" altLang="zh-CN" sz="881" spc="-7" smtClean="0">
                <a:solidFill>
                  <a:srgbClr val="FF9966"/>
                </a:solidFill>
                <a:latin typeface="Arial"/>
                <a:cs typeface="Arial"/>
              </a:rPr>
              <a:pPr marL="80197"/>
              <a:t>‹#›</a:t>
            </a:fld>
            <a:endParaRPr lang="zh-CN" altLang="en-US" sz="881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326"/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10</a:t>
            </a:r>
            <a:r>
              <a:rPr lang="en-US" altLang="zh-CN" sz="881" spc="59">
                <a:solidFill>
                  <a:srgbClr val="FF9966"/>
                </a:solidFill>
                <a:latin typeface="Arial"/>
                <a:cs typeface="Arial"/>
              </a:rPr>
              <a:t>/5/</a:t>
            </a:r>
            <a:r>
              <a:rPr lang="en-US" altLang="zh-CN" sz="881" spc="84">
                <a:solidFill>
                  <a:srgbClr val="FF9966"/>
                </a:solidFill>
                <a:latin typeface="Arial"/>
                <a:cs typeface="Arial"/>
              </a:rPr>
              <a:t>2</a:t>
            </a:r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01</a:t>
            </a:r>
            <a:r>
              <a:rPr lang="en-US" altLang="zh-CN" sz="881" spc="-7">
                <a:solidFill>
                  <a:srgbClr val="FF9966"/>
                </a:solidFill>
                <a:latin typeface="Arial"/>
                <a:cs typeface="Arial"/>
              </a:rPr>
              <a:t>8</a:t>
            </a:r>
            <a:endParaRPr lang="zh-CN" altLang="en-US" sz="881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9326"/>
            <a:r>
              <a:rPr lang="zh-CN" altLang="en-US" sz="881" spc="-4">
                <a:solidFill>
                  <a:srgbClr val="FF9966"/>
                </a:solidFill>
                <a:latin typeface="Adobe 黑体 Std R"/>
                <a:cs typeface="Adobe 黑体 Std R"/>
              </a:rPr>
              <a:t>华中科技大学</a:t>
            </a:r>
            <a:endParaRPr lang="zh-CN" altLang="en-US" sz="881">
              <a:latin typeface="Adobe 黑体 Std R"/>
              <a:cs typeface="Adobe 黑体 Std R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0197"/>
            <a:fld id="{81D60167-4931-47E6-BA6A-407CBD079E47}" type="slidenum">
              <a:rPr lang="en-US" altLang="zh-CN" sz="881" spc="-7" smtClean="0">
                <a:solidFill>
                  <a:srgbClr val="FF9966"/>
                </a:solidFill>
                <a:latin typeface="Arial"/>
                <a:cs typeface="Arial"/>
              </a:rPr>
              <a:pPr marL="80197"/>
              <a:t>‹#›</a:t>
            </a:fld>
            <a:endParaRPr lang="zh-CN" altLang="en-US" sz="881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0574607" cy="792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7" name="bk object 17"/>
          <p:cNvSpPr/>
          <p:nvPr/>
        </p:nvSpPr>
        <p:spPr>
          <a:xfrm>
            <a:off x="0" y="3"/>
            <a:ext cx="10574606" cy="1187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8" name="bk object 18"/>
          <p:cNvSpPr/>
          <p:nvPr/>
        </p:nvSpPr>
        <p:spPr>
          <a:xfrm>
            <a:off x="5087913" y="3"/>
            <a:ext cx="5486693" cy="692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9" name="bk object 19"/>
          <p:cNvSpPr/>
          <p:nvPr/>
        </p:nvSpPr>
        <p:spPr>
          <a:xfrm>
            <a:off x="1" y="3"/>
            <a:ext cx="10255805" cy="1268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0" name="bk object 20"/>
          <p:cNvSpPr/>
          <p:nvPr/>
        </p:nvSpPr>
        <p:spPr>
          <a:xfrm>
            <a:off x="1" y="3"/>
            <a:ext cx="10500095" cy="1192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0574606" cy="7920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2" name="bk object 22"/>
          <p:cNvSpPr/>
          <p:nvPr/>
        </p:nvSpPr>
        <p:spPr>
          <a:xfrm>
            <a:off x="6361104" y="1941576"/>
            <a:ext cx="1161650" cy="4754880"/>
          </a:xfrm>
          <a:custGeom>
            <a:avLst/>
            <a:gdLst/>
            <a:ahLst/>
            <a:cxnLst/>
            <a:rect l="l" t="t" r="r" b="b"/>
            <a:pathLst>
              <a:path w="1581911" h="4754880">
                <a:moveTo>
                  <a:pt x="1433702" y="0"/>
                </a:moveTo>
                <a:lnTo>
                  <a:pt x="140762" y="184"/>
                </a:lnTo>
                <a:lnTo>
                  <a:pt x="98683" y="8492"/>
                </a:lnTo>
                <a:lnTo>
                  <a:pt x="61799" y="27821"/>
                </a:lnTo>
                <a:lnTo>
                  <a:pt x="31951" y="56328"/>
                </a:lnTo>
                <a:lnTo>
                  <a:pt x="10978" y="92175"/>
                </a:lnTo>
                <a:lnTo>
                  <a:pt x="720" y="133522"/>
                </a:lnTo>
                <a:lnTo>
                  <a:pt x="0" y="148209"/>
                </a:lnTo>
                <a:lnTo>
                  <a:pt x="184" y="4614117"/>
                </a:lnTo>
                <a:lnTo>
                  <a:pt x="8492" y="4656196"/>
                </a:lnTo>
                <a:lnTo>
                  <a:pt x="27821" y="4693080"/>
                </a:lnTo>
                <a:lnTo>
                  <a:pt x="56328" y="4722928"/>
                </a:lnTo>
                <a:lnTo>
                  <a:pt x="92175" y="4743901"/>
                </a:lnTo>
                <a:lnTo>
                  <a:pt x="133522" y="4754159"/>
                </a:lnTo>
                <a:lnTo>
                  <a:pt x="148208" y="4754880"/>
                </a:lnTo>
                <a:lnTo>
                  <a:pt x="1441149" y="4754695"/>
                </a:lnTo>
                <a:lnTo>
                  <a:pt x="1483228" y="4746387"/>
                </a:lnTo>
                <a:lnTo>
                  <a:pt x="1520112" y="4727058"/>
                </a:lnTo>
                <a:lnTo>
                  <a:pt x="1549960" y="4698551"/>
                </a:lnTo>
                <a:lnTo>
                  <a:pt x="1570933" y="4662704"/>
                </a:lnTo>
                <a:lnTo>
                  <a:pt x="1581191" y="4621357"/>
                </a:lnTo>
                <a:lnTo>
                  <a:pt x="1581911" y="4606671"/>
                </a:lnTo>
                <a:lnTo>
                  <a:pt x="1581727" y="140762"/>
                </a:lnTo>
                <a:lnTo>
                  <a:pt x="1573419" y="98683"/>
                </a:lnTo>
                <a:lnTo>
                  <a:pt x="1554090" y="61799"/>
                </a:lnTo>
                <a:lnTo>
                  <a:pt x="1525583" y="31951"/>
                </a:lnTo>
                <a:lnTo>
                  <a:pt x="1489736" y="10978"/>
                </a:lnTo>
                <a:lnTo>
                  <a:pt x="1448389" y="720"/>
                </a:lnTo>
                <a:lnTo>
                  <a:pt x="1433702" y="0"/>
                </a:lnTo>
                <a:close/>
              </a:path>
            </a:pathLst>
          </a:custGeom>
          <a:solidFill>
            <a:srgbClr val="91C5F7"/>
          </a:solid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3" name="bk object 23"/>
          <p:cNvSpPr/>
          <p:nvPr/>
        </p:nvSpPr>
        <p:spPr>
          <a:xfrm>
            <a:off x="3876647" y="1941576"/>
            <a:ext cx="2415070" cy="4754880"/>
          </a:xfrm>
          <a:custGeom>
            <a:avLst/>
            <a:gdLst/>
            <a:ahLst/>
            <a:cxnLst/>
            <a:rect l="l" t="t" r="r" b="b"/>
            <a:pathLst>
              <a:path w="3288792" h="4754880">
                <a:moveTo>
                  <a:pt x="2980563" y="0"/>
                </a:moveTo>
                <a:lnTo>
                  <a:pt x="308228" y="0"/>
                </a:lnTo>
                <a:lnTo>
                  <a:pt x="282956" y="1022"/>
                </a:lnTo>
                <a:lnTo>
                  <a:pt x="234174" y="8960"/>
                </a:lnTo>
                <a:lnTo>
                  <a:pt x="188273" y="24229"/>
                </a:lnTo>
                <a:lnTo>
                  <a:pt x="145889" y="46191"/>
                </a:lnTo>
                <a:lnTo>
                  <a:pt x="107657" y="74212"/>
                </a:lnTo>
                <a:lnTo>
                  <a:pt x="74212" y="107657"/>
                </a:lnTo>
                <a:lnTo>
                  <a:pt x="46191" y="145889"/>
                </a:lnTo>
                <a:lnTo>
                  <a:pt x="24229" y="188273"/>
                </a:lnTo>
                <a:lnTo>
                  <a:pt x="8960" y="234174"/>
                </a:lnTo>
                <a:lnTo>
                  <a:pt x="1022" y="282956"/>
                </a:lnTo>
                <a:lnTo>
                  <a:pt x="0" y="308228"/>
                </a:lnTo>
                <a:lnTo>
                  <a:pt x="0" y="4446651"/>
                </a:lnTo>
                <a:lnTo>
                  <a:pt x="4035" y="4496635"/>
                </a:lnTo>
                <a:lnTo>
                  <a:pt x="15718" y="4544055"/>
                </a:lnTo>
                <a:lnTo>
                  <a:pt x="34413" y="4588277"/>
                </a:lnTo>
                <a:lnTo>
                  <a:pt x="59484" y="4628665"/>
                </a:lnTo>
                <a:lnTo>
                  <a:pt x="90297" y="4664583"/>
                </a:lnTo>
                <a:lnTo>
                  <a:pt x="126214" y="4695395"/>
                </a:lnTo>
                <a:lnTo>
                  <a:pt x="166602" y="4720466"/>
                </a:lnTo>
                <a:lnTo>
                  <a:pt x="210824" y="4739161"/>
                </a:lnTo>
                <a:lnTo>
                  <a:pt x="258244" y="4750844"/>
                </a:lnTo>
                <a:lnTo>
                  <a:pt x="308228" y="4754880"/>
                </a:lnTo>
                <a:lnTo>
                  <a:pt x="2980563" y="4754880"/>
                </a:lnTo>
                <a:lnTo>
                  <a:pt x="3030547" y="4750844"/>
                </a:lnTo>
                <a:lnTo>
                  <a:pt x="3077967" y="4739161"/>
                </a:lnTo>
                <a:lnTo>
                  <a:pt x="3122189" y="4720466"/>
                </a:lnTo>
                <a:lnTo>
                  <a:pt x="3162577" y="4695395"/>
                </a:lnTo>
                <a:lnTo>
                  <a:pt x="3198494" y="4664583"/>
                </a:lnTo>
                <a:lnTo>
                  <a:pt x="3229307" y="4628665"/>
                </a:lnTo>
                <a:lnTo>
                  <a:pt x="3254378" y="4588277"/>
                </a:lnTo>
                <a:lnTo>
                  <a:pt x="3273073" y="4544055"/>
                </a:lnTo>
                <a:lnTo>
                  <a:pt x="3284756" y="4496635"/>
                </a:lnTo>
                <a:lnTo>
                  <a:pt x="3288791" y="4446651"/>
                </a:lnTo>
                <a:lnTo>
                  <a:pt x="3288791" y="308228"/>
                </a:lnTo>
                <a:lnTo>
                  <a:pt x="3284756" y="258244"/>
                </a:lnTo>
                <a:lnTo>
                  <a:pt x="3273073" y="210824"/>
                </a:lnTo>
                <a:lnTo>
                  <a:pt x="3254378" y="166602"/>
                </a:lnTo>
                <a:lnTo>
                  <a:pt x="3229307" y="126214"/>
                </a:lnTo>
                <a:lnTo>
                  <a:pt x="3198495" y="90297"/>
                </a:lnTo>
                <a:lnTo>
                  <a:pt x="3162577" y="59484"/>
                </a:lnTo>
                <a:lnTo>
                  <a:pt x="3122189" y="34413"/>
                </a:lnTo>
                <a:lnTo>
                  <a:pt x="3077967" y="15718"/>
                </a:lnTo>
                <a:lnTo>
                  <a:pt x="3030547" y="4035"/>
                </a:lnTo>
                <a:lnTo>
                  <a:pt x="2980563" y="0"/>
                </a:lnTo>
                <a:close/>
              </a:path>
            </a:pathLst>
          </a:custGeom>
          <a:solidFill>
            <a:srgbClr val="91C5F7"/>
          </a:solid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4" name="bk object 24"/>
          <p:cNvSpPr/>
          <p:nvPr/>
        </p:nvSpPr>
        <p:spPr>
          <a:xfrm>
            <a:off x="1338474" y="1941576"/>
            <a:ext cx="2467669" cy="4754880"/>
          </a:xfrm>
          <a:custGeom>
            <a:avLst/>
            <a:gdLst/>
            <a:ahLst/>
            <a:cxnLst/>
            <a:rect l="l" t="t" r="r" b="b"/>
            <a:pathLst>
              <a:path w="3360420" h="4754880">
                <a:moveTo>
                  <a:pt x="3045460" y="0"/>
                </a:moveTo>
                <a:lnTo>
                  <a:pt x="314959" y="0"/>
                </a:lnTo>
                <a:lnTo>
                  <a:pt x="289122" y="1043"/>
                </a:lnTo>
                <a:lnTo>
                  <a:pt x="239257" y="9151"/>
                </a:lnTo>
                <a:lnTo>
                  <a:pt x="192345" y="24745"/>
                </a:lnTo>
                <a:lnTo>
                  <a:pt x="149033" y="47178"/>
                </a:lnTo>
                <a:lnTo>
                  <a:pt x="109970" y="75802"/>
                </a:lnTo>
                <a:lnTo>
                  <a:pt x="75802" y="109970"/>
                </a:lnTo>
                <a:lnTo>
                  <a:pt x="47178" y="149033"/>
                </a:lnTo>
                <a:lnTo>
                  <a:pt x="24745" y="192345"/>
                </a:lnTo>
                <a:lnTo>
                  <a:pt x="9151" y="239257"/>
                </a:lnTo>
                <a:lnTo>
                  <a:pt x="1043" y="289122"/>
                </a:lnTo>
                <a:lnTo>
                  <a:pt x="0" y="314960"/>
                </a:lnTo>
                <a:lnTo>
                  <a:pt x="0" y="4439920"/>
                </a:lnTo>
                <a:lnTo>
                  <a:pt x="4121" y="4491018"/>
                </a:lnTo>
                <a:lnTo>
                  <a:pt x="16052" y="4539487"/>
                </a:lnTo>
                <a:lnTo>
                  <a:pt x="35147" y="4584680"/>
                </a:lnTo>
                <a:lnTo>
                  <a:pt x="60756" y="4625949"/>
                </a:lnTo>
                <a:lnTo>
                  <a:pt x="92233" y="4662646"/>
                </a:lnTo>
                <a:lnTo>
                  <a:pt x="128930" y="4694123"/>
                </a:lnTo>
                <a:lnTo>
                  <a:pt x="170199" y="4719732"/>
                </a:lnTo>
                <a:lnTo>
                  <a:pt x="215392" y="4738827"/>
                </a:lnTo>
                <a:lnTo>
                  <a:pt x="263861" y="4750758"/>
                </a:lnTo>
                <a:lnTo>
                  <a:pt x="314959" y="4754880"/>
                </a:lnTo>
                <a:lnTo>
                  <a:pt x="3045460" y="4754880"/>
                </a:lnTo>
                <a:lnTo>
                  <a:pt x="3096558" y="4750758"/>
                </a:lnTo>
                <a:lnTo>
                  <a:pt x="3145028" y="4738827"/>
                </a:lnTo>
                <a:lnTo>
                  <a:pt x="3190220" y="4719732"/>
                </a:lnTo>
                <a:lnTo>
                  <a:pt x="3231489" y="4694123"/>
                </a:lnTo>
                <a:lnTo>
                  <a:pt x="3268186" y="4662646"/>
                </a:lnTo>
                <a:lnTo>
                  <a:pt x="3299663" y="4625949"/>
                </a:lnTo>
                <a:lnTo>
                  <a:pt x="3325272" y="4584680"/>
                </a:lnTo>
                <a:lnTo>
                  <a:pt x="3344367" y="4539487"/>
                </a:lnTo>
                <a:lnTo>
                  <a:pt x="3356298" y="4491018"/>
                </a:lnTo>
                <a:lnTo>
                  <a:pt x="3360420" y="4439920"/>
                </a:lnTo>
                <a:lnTo>
                  <a:pt x="3360420" y="314960"/>
                </a:lnTo>
                <a:lnTo>
                  <a:pt x="3356298" y="263861"/>
                </a:lnTo>
                <a:lnTo>
                  <a:pt x="3344367" y="215391"/>
                </a:lnTo>
                <a:lnTo>
                  <a:pt x="3325272" y="170199"/>
                </a:lnTo>
                <a:lnTo>
                  <a:pt x="3299663" y="128930"/>
                </a:lnTo>
                <a:lnTo>
                  <a:pt x="3268186" y="92233"/>
                </a:lnTo>
                <a:lnTo>
                  <a:pt x="3231489" y="60756"/>
                </a:lnTo>
                <a:lnTo>
                  <a:pt x="3190220" y="35147"/>
                </a:lnTo>
                <a:lnTo>
                  <a:pt x="3145028" y="16052"/>
                </a:lnTo>
                <a:lnTo>
                  <a:pt x="3096558" y="4121"/>
                </a:lnTo>
                <a:lnTo>
                  <a:pt x="3045460" y="0"/>
                </a:lnTo>
                <a:close/>
              </a:path>
            </a:pathLst>
          </a:custGeom>
          <a:solidFill>
            <a:srgbClr val="91C5F7"/>
          </a:solid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5" name="bk object 25"/>
          <p:cNvSpPr/>
          <p:nvPr/>
        </p:nvSpPr>
        <p:spPr>
          <a:xfrm>
            <a:off x="1329520" y="1231395"/>
            <a:ext cx="581945" cy="7543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6" name="bk object 26"/>
          <p:cNvSpPr/>
          <p:nvPr/>
        </p:nvSpPr>
        <p:spPr>
          <a:xfrm>
            <a:off x="1607064" y="1255779"/>
            <a:ext cx="2314349" cy="6827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739" y="1822704"/>
            <a:ext cx="4600035" cy="5230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46019" y="1822704"/>
            <a:ext cx="4600035" cy="52303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326"/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10</a:t>
            </a:r>
            <a:r>
              <a:rPr lang="en-US" altLang="zh-CN" sz="881" spc="59">
                <a:solidFill>
                  <a:srgbClr val="FF9966"/>
                </a:solidFill>
                <a:latin typeface="Arial"/>
                <a:cs typeface="Arial"/>
              </a:rPr>
              <a:t>/5/</a:t>
            </a:r>
            <a:r>
              <a:rPr lang="en-US" altLang="zh-CN" sz="881" spc="84">
                <a:solidFill>
                  <a:srgbClr val="FF9966"/>
                </a:solidFill>
                <a:latin typeface="Arial"/>
                <a:cs typeface="Arial"/>
              </a:rPr>
              <a:t>2</a:t>
            </a:r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01</a:t>
            </a:r>
            <a:r>
              <a:rPr lang="en-US" altLang="zh-CN" sz="881" spc="-7">
                <a:solidFill>
                  <a:srgbClr val="FF9966"/>
                </a:solidFill>
                <a:latin typeface="Arial"/>
                <a:cs typeface="Arial"/>
              </a:rPr>
              <a:t>8</a:t>
            </a:r>
            <a:endParaRPr lang="zh-CN" altLang="en-US" sz="881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9326"/>
            <a:r>
              <a:rPr lang="zh-CN" altLang="en-US" sz="881" spc="-4">
                <a:solidFill>
                  <a:srgbClr val="FF9966"/>
                </a:solidFill>
                <a:latin typeface="Adobe 黑体 Std R"/>
                <a:cs typeface="Adobe 黑体 Std R"/>
              </a:rPr>
              <a:t>华中科技大学</a:t>
            </a:r>
            <a:endParaRPr lang="zh-CN" altLang="en-US" sz="881">
              <a:latin typeface="Adobe 黑体 Std R"/>
              <a:cs typeface="Adobe 黑体 Std R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0197"/>
            <a:fld id="{81D60167-4931-47E6-BA6A-407CBD079E47}" type="slidenum">
              <a:rPr lang="en-US" altLang="zh-CN" sz="881" spc="-7" smtClean="0">
                <a:solidFill>
                  <a:srgbClr val="FF9966"/>
                </a:solidFill>
                <a:latin typeface="Arial"/>
                <a:cs typeface="Arial"/>
              </a:rPr>
              <a:pPr marL="80197"/>
              <a:t>‹#›</a:t>
            </a:fld>
            <a:endParaRPr lang="zh-CN" altLang="en-US" sz="881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326"/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10</a:t>
            </a:r>
            <a:r>
              <a:rPr lang="en-US" altLang="zh-CN" sz="881" spc="59">
                <a:solidFill>
                  <a:srgbClr val="FF9966"/>
                </a:solidFill>
                <a:latin typeface="Arial"/>
                <a:cs typeface="Arial"/>
              </a:rPr>
              <a:t>/5/</a:t>
            </a:r>
            <a:r>
              <a:rPr lang="en-US" altLang="zh-CN" sz="881" spc="84">
                <a:solidFill>
                  <a:srgbClr val="FF9966"/>
                </a:solidFill>
                <a:latin typeface="Arial"/>
                <a:cs typeface="Arial"/>
              </a:rPr>
              <a:t>2</a:t>
            </a:r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01</a:t>
            </a:r>
            <a:r>
              <a:rPr lang="en-US" altLang="zh-CN" sz="881" spc="-7">
                <a:solidFill>
                  <a:srgbClr val="FF9966"/>
                </a:solidFill>
                <a:latin typeface="Arial"/>
                <a:cs typeface="Arial"/>
              </a:rPr>
              <a:t>8</a:t>
            </a:r>
            <a:endParaRPr lang="zh-CN" altLang="en-US" sz="881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9326"/>
            <a:r>
              <a:rPr lang="zh-CN" altLang="en-US" sz="881" spc="-4">
                <a:solidFill>
                  <a:srgbClr val="FF9966"/>
                </a:solidFill>
                <a:latin typeface="Adobe 黑体 Std R"/>
                <a:cs typeface="Adobe 黑体 Std R"/>
              </a:rPr>
              <a:t>华中科技大学</a:t>
            </a:r>
            <a:endParaRPr lang="zh-CN" altLang="en-US" sz="881">
              <a:latin typeface="Adobe 黑体 Std R"/>
              <a:cs typeface="Adobe 黑体 Std R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0197"/>
            <a:fld id="{81D60167-4931-47E6-BA6A-407CBD079E47}" type="slidenum">
              <a:rPr lang="en-US" altLang="zh-CN" sz="881" spc="-7" smtClean="0">
                <a:solidFill>
                  <a:srgbClr val="FF9966"/>
                </a:solidFill>
                <a:latin typeface="Arial"/>
                <a:cs typeface="Arial"/>
              </a:rPr>
              <a:pPr marL="80197"/>
              <a:t>‹#›</a:t>
            </a:fld>
            <a:endParaRPr lang="zh-CN" altLang="en-US" sz="881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0574607" cy="7920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7" name="bk object 17"/>
          <p:cNvSpPr/>
          <p:nvPr/>
        </p:nvSpPr>
        <p:spPr>
          <a:xfrm>
            <a:off x="0" y="3"/>
            <a:ext cx="10574606" cy="1187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8" name="bk object 18"/>
          <p:cNvSpPr/>
          <p:nvPr/>
        </p:nvSpPr>
        <p:spPr>
          <a:xfrm>
            <a:off x="5087913" y="3"/>
            <a:ext cx="5486693" cy="692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9" name="bk object 19"/>
          <p:cNvSpPr/>
          <p:nvPr/>
        </p:nvSpPr>
        <p:spPr>
          <a:xfrm>
            <a:off x="1" y="3"/>
            <a:ext cx="10255805" cy="12683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0" name="bk object 20"/>
          <p:cNvSpPr/>
          <p:nvPr/>
        </p:nvSpPr>
        <p:spPr>
          <a:xfrm>
            <a:off x="1" y="3"/>
            <a:ext cx="10500095" cy="1192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0574606" cy="7920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9326"/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10</a:t>
            </a:r>
            <a:r>
              <a:rPr lang="en-US" altLang="zh-CN" sz="881" spc="59">
                <a:solidFill>
                  <a:srgbClr val="FF9966"/>
                </a:solidFill>
                <a:latin typeface="Arial"/>
                <a:cs typeface="Arial"/>
              </a:rPr>
              <a:t>/5/</a:t>
            </a:r>
            <a:r>
              <a:rPr lang="en-US" altLang="zh-CN" sz="881" spc="84">
                <a:solidFill>
                  <a:srgbClr val="FF9966"/>
                </a:solidFill>
                <a:latin typeface="Arial"/>
                <a:cs typeface="Arial"/>
              </a:rPr>
              <a:t>2</a:t>
            </a:r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01</a:t>
            </a:r>
            <a:r>
              <a:rPr lang="en-US" altLang="zh-CN" sz="881" spc="-7">
                <a:solidFill>
                  <a:srgbClr val="FF9966"/>
                </a:solidFill>
                <a:latin typeface="Arial"/>
                <a:cs typeface="Arial"/>
              </a:rPr>
              <a:t>8</a:t>
            </a:r>
            <a:endParaRPr lang="zh-CN" altLang="en-US" sz="881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9326"/>
            <a:r>
              <a:rPr lang="zh-CN" altLang="en-US" sz="881" spc="-4">
                <a:solidFill>
                  <a:srgbClr val="FF9966"/>
                </a:solidFill>
                <a:latin typeface="Adobe 黑体 Std R"/>
                <a:cs typeface="Adobe 黑体 Std R"/>
              </a:rPr>
              <a:t>华中科技大学</a:t>
            </a:r>
            <a:endParaRPr lang="zh-CN" altLang="en-US" sz="881">
              <a:latin typeface="Adobe 黑体 Std R"/>
              <a:cs typeface="Adobe 黑体 Std R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80197"/>
            <a:fld id="{81D60167-4931-47E6-BA6A-407CBD079E47}" type="slidenum">
              <a:rPr lang="en-US" altLang="zh-CN" sz="881" spc="-7" smtClean="0">
                <a:solidFill>
                  <a:srgbClr val="FF9966"/>
                </a:solidFill>
                <a:latin typeface="Arial"/>
                <a:cs typeface="Arial"/>
              </a:rPr>
              <a:pPr marL="80197"/>
              <a:t>‹#›</a:t>
            </a:fld>
            <a:endParaRPr lang="zh-CN" altLang="en-US" sz="881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0574606" cy="1187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7" name="bk object 17"/>
          <p:cNvSpPr/>
          <p:nvPr/>
        </p:nvSpPr>
        <p:spPr>
          <a:xfrm>
            <a:off x="5087913" y="3"/>
            <a:ext cx="5486693" cy="6927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8" name="bk object 18"/>
          <p:cNvSpPr/>
          <p:nvPr/>
        </p:nvSpPr>
        <p:spPr>
          <a:xfrm>
            <a:off x="1" y="3"/>
            <a:ext cx="10255805" cy="1268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19" name="bk object 19"/>
          <p:cNvSpPr/>
          <p:nvPr/>
        </p:nvSpPr>
        <p:spPr>
          <a:xfrm>
            <a:off x="1" y="3"/>
            <a:ext cx="10500095" cy="11928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0574606" cy="79202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2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5402" y="372109"/>
            <a:ext cx="8703990" cy="53419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1529" y="2501265"/>
            <a:ext cx="6811737" cy="28710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9349" y="7576416"/>
            <a:ext cx="548607" cy="1991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9326"/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10</a:t>
            </a:r>
            <a:r>
              <a:rPr lang="en-US" altLang="zh-CN" sz="881" spc="59">
                <a:solidFill>
                  <a:srgbClr val="FF9966"/>
                </a:solidFill>
                <a:latin typeface="Arial"/>
                <a:cs typeface="Arial"/>
              </a:rPr>
              <a:t>/5/</a:t>
            </a:r>
            <a:r>
              <a:rPr lang="en-US" altLang="zh-CN" sz="881" spc="84">
                <a:solidFill>
                  <a:srgbClr val="FF9966"/>
                </a:solidFill>
                <a:latin typeface="Arial"/>
                <a:cs typeface="Arial"/>
              </a:rPr>
              <a:t>2</a:t>
            </a:r>
            <a:r>
              <a:rPr lang="en-US" altLang="zh-CN" sz="881" spc="-15">
                <a:solidFill>
                  <a:srgbClr val="FF9966"/>
                </a:solidFill>
                <a:latin typeface="Arial"/>
                <a:cs typeface="Arial"/>
              </a:rPr>
              <a:t>01</a:t>
            </a:r>
            <a:r>
              <a:rPr lang="en-US" altLang="zh-CN" sz="881" spc="-7">
                <a:solidFill>
                  <a:srgbClr val="FF9966"/>
                </a:solidFill>
                <a:latin typeface="Arial"/>
                <a:cs typeface="Arial"/>
              </a:rPr>
              <a:t>8</a:t>
            </a:r>
            <a:endParaRPr lang="zh-CN" altLang="en-US" sz="881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41046" y="7576416"/>
            <a:ext cx="690127" cy="1991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9326"/>
            <a:r>
              <a:rPr lang="zh-CN" altLang="en-US" sz="881" spc="-4">
                <a:solidFill>
                  <a:srgbClr val="FF9966"/>
                </a:solidFill>
                <a:latin typeface="Adobe 黑体 Std R"/>
                <a:cs typeface="Adobe 黑体 Std R"/>
              </a:rPr>
              <a:t>华中科技大学</a:t>
            </a:r>
            <a:endParaRPr lang="zh-CN" altLang="en-US" sz="881">
              <a:latin typeface="Adobe 黑体 Std R"/>
              <a:cs typeface="Adobe 黑体 Std R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3507" y="7576416"/>
            <a:ext cx="160407" cy="1991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80197"/>
            <a:fld id="{81D60167-4931-47E6-BA6A-407CBD079E47}" type="slidenum">
              <a:rPr lang="en-US" altLang="zh-CN" sz="881" spc="-7" smtClean="0">
                <a:solidFill>
                  <a:srgbClr val="FF9966"/>
                </a:solidFill>
                <a:latin typeface="Arial"/>
                <a:cs typeface="Arial"/>
              </a:rPr>
              <a:pPr marL="80197"/>
              <a:t>‹#›</a:t>
            </a:fld>
            <a:endParaRPr lang="zh-CN" altLang="en-US" sz="881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671423" rtl="0" eaLnBrk="1" latinLnBrk="0" hangingPunct="1">
        <a:lnSpc>
          <a:spcPct val="90000"/>
        </a:lnSpc>
        <a:spcBef>
          <a:spcPct val="0"/>
        </a:spcBef>
        <a:buNone/>
        <a:defRPr sz="32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856" indent="-167856" algn="l" defTabSz="671423" rtl="0" eaLnBrk="1" latinLnBrk="0" hangingPunct="1">
        <a:lnSpc>
          <a:spcPct val="90000"/>
        </a:lnSpc>
        <a:spcBef>
          <a:spcPts val="734"/>
        </a:spcBef>
        <a:buFont typeface="Arial" panose="020B0604020202020204" pitchFamily="34" charset="0"/>
        <a:buChar char="•"/>
        <a:defRPr sz="2056" kern="1200">
          <a:solidFill>
            <a:schemeClr val="tx1"/>
          </a:solidFill>
          <a:latin typeface="+mn-lt"/>
          <a:ea typeface="+mn-ea"/>
          <a:cs typeface="+mn-cs"/>
        </a:defRPr>
      </a:lvl1pPr>
      <a:lvl2pPr marL="503568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2" kern="1200">
          <a:solidFill>
            <a:schemeClr val="tx1"/>
          </a:solidFill>
          <a:latin typeface="+mn-lt"/>
          <a:ea typeface="+mn-ea"/>
          <a:cs typeface="+mn-cs"/>
        </a:defRPr>
      </a:lvl2pPr>
      <a:lvl3pPr marL="839280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9" kern="1200">
          <a:solidFill>
            <a:schemeClr val="tx1"/>
          </a:solidFill>
          <a:latin typeface="+mn-lt"/>
          <a:ea typeface="+mn-ea"/>
          <a:cs typeface="+mn-cs"/>
        </a:defRPr>
      </a:lvl3pPr>
      <a:lvl4pPr marL="1174992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510703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1846415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182127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517839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2853551" indent="-167856" algn="l" defTabSz="671423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1pPr>
      <a:lvl2pPr marL="335712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2pPr>
      <a:lvl3pPr marL="671423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3pPr>
      <a:lvl4pPr marL="1007136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4pPr>
      <a:lvl5pPr marL="1342847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5pPr>
      <a:lvl6pPr marL="1678559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6pPr>
      <a:lvl7pPr marL="2014271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7pPr>
      <a:lvl8pPr marL="2349983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8pPr>
      <a:lvl9pPr marL="2685695" algn="l" defTabSz="671423" rtl="0" eaLnBrk="1" latinLnBrk="0" hangingPunct="1">
        <a:defRPr sz="1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2600" y="381000"/>
            <a:ext cx="8703990" cy="534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26">
              <a:lnSpc>
                <a:spcPts val="3088"/>
              </a:lnSpc>
            </a:pPr>
            <a:r>
              <a:rPr sz="2643" b="1" spc="209" dirty="0" err="1">
                <a:solidFill>
                  <a:srgbClr val="0E6E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电路理论课程</a:t>
            </a:r>
            <a:r>
              <a:rPr lang="zh-CN" altLang="en-US" sz="2643" b="1" spc="209" dirty="0">
                <a:solidFill>
                  <a:srgbClr val="0E6E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信息</a:t>
            </a:r>
            <a:endParaRPr sz="2643" b="1" dirty="0"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01600" y="1981200"/>
            <a:ext cx="10210800" cy="464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47" tIns="33574" rIns="67147" bIns="3357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7675">
              <a:lnSpc>
                <a:spcPct val="150000"/>
              </a:lnSpc>
              <a:buNone/>
            </a:pPr>
            <a:r>
              <a:rPr lang="zh-CN" altLang="en-US" sz="2643" dirty="0">
                <a:solidFill>
                  <a:srgbClr val="FF0000"/>
                </a:solidFill>
              </a:rPr>
              <a:t>成绩评定标准：</a:t>
            </a:r>
            <a:endParaRPr lang="en-US" altLang="zh-CN" sz="2643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350" dirty="0"/>
              <a:t>课程成绩（</a:t>
            </a:r>
            <a:r>
              <a:rPr lang="en-US" altLang="zh-CN" sz="2350" dirty="0"/>
              <a:t>100%</a:t>
            </a:r>
            <a:r>
              <a:rPr lang="zh-CN" altLang="en-US" sz="2350" dirty="0"/>
              <a:t>）</a:t>
            </a:r>
            <a:r>
              <a:rPr lang="en-US" altLang="zh-CN" sz="2350" dirty="0"/>
              <a:t>= </a:t>
            </a:r>
            <a:r>
              <a:rPr lang="zh-CN" altLang="en-US" sz="2350" dirty="0"/>
              <a:t>平时成绩（</a:t>
            </a:r>
            <a:r>
              <a:rPr lang="en-US" altLang="zh-CN" sz="2350" dirty="0"/>
              <a:t>30%</a:t>
            </a:r>
            <a:r>
              <a:rPr lang="zh-CN" altLang="en-US" sz="2350" dirty="0"/>
              <a:t>）</a:t>
            </a:r>
            <a:r>
              <a:rPr lang="en-US" altLang="zh-CN" sz="2350" dirty="0"/>
              <a:t>+ </a:t>
            </a:r>
            <a:r>
              <a:rPr lang="zh-CN" altLang="en-US" sz="2350" dirty="0"/>
              <a:t>期末考试成绩（</a:t>
            </a:r>
            <a:r>
              <a:rPr lang="en-US" altLang="zh-CN" sz="2350" dirty="0"/>
              <a:t>70%</a:t>
            </a:r>
            <a:r>
              <a:rPr lang="zh-CN" altLang="en-US" sz="2350" dirty="0"/>
              <a:t>）</a:t>
            </a:r>
            <a:endParaRPr lang="en-US" altLang="zh-CN" sz="2350" dirty="0"/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350" dirty="0"/>
              <a:t>平时成绩（</a:t>
            </a:r>
            <a:r>
              <a:rPr lang="en-US" altLang="zh-CN" sz="2350" dirty="0"/>
              <a:t>30%</a:t>
            </a:r>
            <a:r>
              <a:rPr lang="zh-CN" altLang="en-US" sz="2350" dirty="0"/>
              <a:t>）</a:t>
            </a:r>
            <a:r>
              <a:rPr lang="en-US" altLang="zh-CN" sz="2350" dirty="0"/>
              <a:t>= </a:t>
            </a:r>
            <a:r>
              <a:rPr lang="zh-CN" altLang="en-US" sz="2350" dirty="0"/>
              <a:t>书面作业成绩（</a:t>
            </a:r>
            <a:r>
              <a:rPr lang="en-US" altLang="zh-CN" sz="2350" dirty="0"/>
              <a:t>20%</a:t>
            </a:r>
            <a:r>
              <a:rPr lang="zh-CN" altLang="en-US" sz="2350" dirty="0"/>
              <a:t>）</a:t>
            </a:r>
            <a:r>
              <a:rPr lang="en-US" altLang="zh-CN" sz="2350" dirty="0"/>
              <a:t>+ MOOC</a:t>
            </a:r>
            <a:r>
              <a:rPr lang="zh-CN" altLang="en-US" sz="2350" dirty="0"/>
              <a:t>学习成绩（</a:t>
            </a:r>
            <a:r>
              <a:rPr lang="en-US" altLang="zh-CN" sz="2350" dirty="0"/>
              <a:t>10%</a:t>
            </a:r>
            <a:r>
              <a:rPr lang="zh-CN" altLang="en-US" sz="2350" dirty="0"/>
              <a:t>）</a:t>
            </a:r>
            <a:endParaRPr lang="en-US" altLang="zh-CN" sz="2350" dirty="0"/>
          </a:p>
          <a:p>
            <a:pPr lvl="2">
              <a:lnSpc>
                <a:spcPct val="150000"/>
              </a:lnSpc>
            </a:pPr>
            <a:r>
              <a:rPr lang="zh-CN" altLang="en-US" sz="2056" b="1" dirty="0">
                <a:solidFill>
                  <a:srgbClr val="0070C0"/>
                </a:solidFill>
              </a:rPr>
              <a:t>期末考试要求</a:t>
            </a:r>
            <a:r>
              <a:rPr lang="zh-CN" altLang="en-US" sz="2056" b="1" dirty="0"/>
              <a:t>：</a:t>
            </a:r>
            <a:r>
              <a:rPr lang="en-US" altLang="zh-CN" sz="2056" b="1" dirty="0"/>
              <a:t>150</a:t>
            </a:r>
            <a:r>
              <a:rPr lang="zh-CN" altLang="en-US" sz="2056" b="1" dirty="0"/>
              <a:t>分钟闭卷考试，</a:t>
            </a:r>
            <a:r>
              <a:rPr lang="en-US" altLang="zh-CN" sz="2056" b="1" dirty="0"/>
              <a:t>10</a:t>
            </a:r>
            <a:r>
              <a:rPr lang="zh-CN" altLang="en-US" sz="2056" b="1" dirty="0"/>
              <a:t>道计算大题。</a:t>
            </a:r>
            <a:endParaRPr lang="en-US" altLang="zh-CN" sz="2056" b="1" dirty="0"/>
          </a:p>
          <a:p>
            <a:pPr lvl="2">
              <a:lnSpc>
                <a:spcPct val="150000"/>
              </a:lnSpc>
            </a:pPr>
            <a:r>
              <a:rPr lang="zh-CN" altLang="en-US" sz="2056" b="1" dirty="0">
                <a:solidFill>
                  <a:srgbClr val="0070C0"/>
                </a:solidFill>
              </a:rPr>
              <a:t>书面作业要求</a:t>
            </a:r>
            <a:r>
              <a:rPr lang="zh-CN" altLang="en-US" sz="2056" b="1" dirty="0"/>
              <a:t>：每章</a:t>
            </a:r>
            <a:r>
              <a:rPr lang="en-US" altLang="zh-CN" sz="2056" b="1" dirty="0"/>
              <a:t>1</a:t>
            </a:r>
            <a:r>
              <a:rPr lang="zh-CN" altLang="en-US" sz="2056" b="1" dirty="0"/>
              <a:t>次交书面作业。按学校规定，缺交书面作业次数超过</a:t>
            </a:r>
            <a:r>
              <a:rPr lang="en-US" altLang="zh-CN" sz="2056" b="1" dirty="0"/>
              <a:t>1/3</a:t>
            </a:r>
            <a:r>
              <a:rPr lang="zh-CN" altLang="en-US" sz="2056" b="1" dirty="0"/>
              <a:t>者，不能参加期末考试（以助教统计为准，不接受补交）。</a:t>
            </a:r>
            <a:endParaRPr lang="en-US" altLang="zh-CN" sz="2056" b="1" dirty="0"/>
          </a:p>
          <a:p>
            <a:pPr lvl="2">
              <a:lnSpc>
                <a:spcPct val="150000"/>
              </a:lnSpc>
            </a:pPr>
            <a:r>
              <a:rPr lang="en-US" altLang="zh-CN" sz="2056" b="1" dirty="0">
                <a:solidFill>
                  <a:srgbClr val="0070C0"/>
                </a:solidFill>
              </a:rPr>
              <a:t>MOOC</a:t>
            </a:r>
            <a:r>
              <a:rPr lang="zh-CN" altLang="en-US" sz="2056" b="1" dirty="0">
                <a:solidFill>
                  <a:srgbClr val="0070C0"/>
                </a:solidFill>
              </a:rPr>
              <a:t>学习要求</a:t>
            </a:r>
            <a:r>
              <a:rPr lang="zh-CN" altLang="en-US" sz="2056" b="1" dirty="0"/>
              <a:t>：见下页。</a:t>
            </a:r>
            <a:endParaRPr lang="en-US" altLang="zh-CN" sz="2056" b="1" dirty="0"/>
          </a:p>
          <a:p>
            <a:pPr lvl="1">
              <a:lnSpc>
                <a:spcPct val="150000"/>
              </a:lnSpc>
            </a:pPr>
            <a:endParaRPr lang="en-US" altLang="zh-CN" sz="2350" dirty="0"/>
          </a:p>
        </p:txBody>
      </p:sp>
    </p:spTree>
    <p:extLst>
      <p:ext uri="{BB962C8B-B14F-4D97-AF65-F5344CB8AC3E}">
        <p14:creationId xmlns:p14="http://schemas.microsoft.com/office/powerpoint/2010/main" val="22024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2600" y="381000"/>
            <a:ext cx="8703990" cy="5341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26">
              <a:lnSpc>
                <a:spcPts val="3088"/>
              </a:lnSpc>
            </a:pPr>
            <a:r>
              <a:rPr sz="2643" b="1" spc="209" dirty="0" err="1">
                <a:solidFill>
                  <a:srgbClr val="0E6E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电路理论</a:t>
            </a:r>
            <a:r>
              <a:rPr lang="en-US" altLang="zh-CN" sz="2643" b="1" spc="209" dirty="0" err="1">
                <a:solidFill>
                  <a:srgbClr val="0E6E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MOOC</a:t>
            </a:r>
            <a:r>
              <a:rPr sz="2643" b="1" spc="209" dirty="0" err="1">
                <a:solidFill>
                  <a:srgbClr val="0E6E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课程</a:t>
            </a:r>
            <a:r>
              <a:rPr lang="zh-CN" altLang="en-US" sz="2643" b="1" spc="209" dirty="0">
                <a:solidFill>
                  <a:srgbClr val="0E6EC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dobe 黑体 Std R"/>
              </a:rPr>
              <a:t>信息</a:t>
            </a:r>
            <a:endParaRPr sz="2643" b="1" dirty="0">
              <a:latin typeface="微软雅黑" panose="020B0503020204020204" pitchFamily="34" charset="-122"/>
              <a:ea typeface="微软雅黑" panose="020B0503020204020204" pitchFamily="34" charset="-122"/>
              <a:cs typeface="Adobe 黑体 Std R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03096" y="3469042"/>
            <a:ext cx="9960208" cy="4161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147" tIns="33574" rIns="67147" bIns="33574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账号使用真实姓名和学号</a:t>
            </a:r>
            <a:r>
              <a:rPr lang="zh-CN" altLang="en-US" sz="2400" dirty="0"/>
              <a:t>，以保证期末导出数据时，助教可检索到本人</a:t>
            </a:r>
            <a:r>
              <a:rPr lang="en-US" altLang="zh-CN" sz="2400" dirty="0"/>
              <a:t>MOOC</a:t>
            </a:r>
            <a:r>
              <a:rPr lang="zh-CN" altLang="en-US" sz="2400" dirty="0"/>
              <a:t>成绩。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教学视频、课件、测验、考试已全部发布。</a:t>
            </a:r>
            <a:r>
              <a:rPr lang="zh-CN" altLang="en-US" sz="2400" dirty="0">
                <a:solidFill>
                  <a:srgbClr val="FF0000"/>
                </a:solidFill>
              </a:rPr>
              <a:t>测验、考试都有提交截止日期，错过了就不能再提交，请务必注意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MOOC</a:t>
            </a:r>
            <a:r>
              <a:rPr lang="zh-CN" altLang="en-US" sz="2400" dirty="0">
                <a:solidFill>
                  <a:srgbClr val="FF0000"/>
                </a:solidFill>
              </a:rPr>
              <a:t>成绩评定：课程总分</a:t>
            </a:r>
            <a:r>
              <a:rPr lang="en-US" altLang="zh-CN" sz="2400" dirty="0">
                <a:solidFill>
                  <a:srgbClr val="FF0000"/>
                </a:solidFill>
              </a:rPr>
              <a:t>100</a:t>
            </a:r>
            <a:r>
              <a:rPr lang="zh-CN" altLang="en-US" sz="2400" dirty="0">
                <a:solidFill>
                  <a:srgbClr val="FF0000"/>
                </a:solidFill>
              </a:rPr>
              <a:t>分，包含以下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个部分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第</a:t>
            </a:r>
            <a:r>
              <a:rPr lang="en-US" altLang="zh-CN" sz="2000" dirty="0"/>
              <a:t>1-5</a:t>
            </a:r>
            <a:r>
              <a:rPr lang="zh-CN" altLang="en-US" sz="2000" dirty="0"/>
              <a:t>章、第</a:t>
            </a:r>
            <a:r>
              <a:rPr lang="en-US" altLang="zh-CN" sz="2000" dirty="0"/>
              <a:t>7-16</a:t>
            </a:r>
            <a:r>
              <a:rPr lang="zh-CN" altLang="en-US" sz="2000" dirty="0"/>
              <a:t>章的单元测验（共</a:t>
            </a:r>
            <a:r>
              <a:rPr lang="en-US" altLang="zh-CN" sz="2000" dirty="0"/>
              <a:t>15</a:t>
            </a:r>
            <a:r>
              <a:rPr lang="zh-CN" altLang="en-US" sz="2000" dirty="0"/>
              <a:t>个）占</a:t>
            </a:r>
            <a:r>
              <a:rPr lang="en-US" altLang="zh-CN" sz="2000" dirty="0">
                <a:solidFill>
                  <a:srgbClr val="FF0000"/>
                </a:solidFill>
              </a:rPr>
              <a:t>40%</a:t>
            </a:r>
            <a:r>
              <a:rPr lang="zh-CN" altLang="en-US" sz="2000" dirty="0"/>
              <a:t>。每章</a:t>
            </a:r>
            <a:r>
              <a:rPr lang="en-US" altLang="zh-CN" sz="2000" dirty="0"/>
              <a:t>1</a:t>
            </a:r>
            <a:r>
              <a:rPr lang="zh-CN" altLang="en-US" sz="2000" dirty="0"/>
              <a:t>个单元测验，不包含电路仿真的单元测验。单元测验在左边菜单栏中的测验与作业模块内。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期末考试占</a:t>
            </a:r>
            <a:r>
              <a:rPr lang="en-US" altLang="zh-CN" sz="2000" dirty="0">
                <a:solidFill>
                  <a:srgbClr val="FF0000"/>
                </a:solidFill>
              </a:rPr>
              <a:t>50%</a:t>
            </a:r>
            <a:r>
              <a:rPr lang="zh-CN" altLang="en-US" sz="2000" dirty="0"/>
              <a:t>。期末考试在左边菜单栏中的考试模块内，同在该模块内的</a:t>
            </a:r>
            <a:r>
              <a:rPr lang="en-US" altLang="zh-CN" sz="2000" dirty="0"/>
              <a:t>4</a:t>
            </a:r>
            <a:r>
              <a:rPr lang="zh-CN" altLang="en-US" sz="2000" dirty="0"/>
              <a:t>个单元考试不计入总成绩，作为自测与模拟考试。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/>
              <a:t>课堂讨论占</a:t>
            </a:r>
            <a:r>
              <a:rPr lang="en-US" altLang="zh-CN" sz="2000" dirty="0">
                <a:solidFill>
                  <a:srgbClr val="FF0000"/>
                </a:solidFill>
              </a:rPr>
              <a:t>10%</a:t>
            </a:r>
            <a:r>
              <a:rPr lang="zh-CN" altLang="en-US" sz="2000" dirty="0"/>
              <a:t>。只统计在课堂交流区回答的问题，回答问题</a:t>
            </a:r>
            <a:r>
              <a:rPr lang="en-US" altLang="zh-CN" sz="2000" dirty="0"/>
              <a:t>8</a:t>
            </a:r>
            <a:r>
              <a:rPr lang="zh-CN" altLang="en-US" sz="2000" dirty="0"/>
              <a:t>个及以上得本部分的满分。课堂交流区在在左边菜单栏中的讨论区模块内。</a:t>
            </a:r>
            <a:endParaRPr lang="en-US" altLang="zh-CN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8EC99E0-84DC-41CA-86D9-4037B907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884714"/>
            <a:ext cx="4538894" cy="24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8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Words>313</Words>
  <Application>Microsoft Office PowerPoint</Application>
  <PresentationFormat>自定义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Adobe 黑体 Std R</vt:lpstr>
      <vt:lpstr>等线</vt:lpstr>
      <vt:lpstr>微软雅黑</vt:lpstr>
      <vt:lpstr>Arial</vt:lpstr>
      <vt:lpstr>Calibri</vt:lpstr>
      <vt:lpstr>Wingdings</vt:lpstr>
      <vt:lpstr>Office Theme</vt:lpstr>
      <vt:lpstr>电路理论课程信息</vt:lpstr>
      <vt:lpstr>电路理论MOOC课程信息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</dc:creator>
  <cp:lastModifiedBy>y</cp:lastModifiedBy>
  <cp:revision>88</cp:revision>
  <dcterms:created xsi:type="dcterms:W3CDTF">2019-01-30T11:06:22Z</dcterms:created>
  <dcterms:modified xsi:type="dcterms:W3CDTF">2023-02-09T12:12:02Z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LastSaved">
    <vt:filetime>2019-01-30T00:00:00Z</vt:filetime>
  </property>
</Properties>
</file>