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4"/>
  </p:notesMasterIdLst>
  <p:handoutMasterIdLst>
    <p:handoutMasterId r:id="rId5"/>
  </p:handoutMasterIdLst>
  <p:sldIdLst>
    <p:sldId id="503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95">
          <p15:clr>
            <a:srgbClr val="A4A3A4"/>
          </p15:clr>
        </p15:guide>
        <p15:guide id="3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BED"/>
    <a:srgbClr val="FF0000"/>
    <a:srgbClr val="008000"/>
    <a:srgbClr val="00FF00"/>
    <a:srgbClr val="00B050"/>
    <a:srgbClr val="85DB45"/>
    <a:srgbClr val="000000"/>
    <a:srgbClr val="FFFFFF"/>
    <a:srgbClr val="99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1" autoAdjust="0"/>
    <p:restoredTop sz="94660"/>
  </p:normalViewPr>
  <p:slideViewPr>
    <p:cSldViewPr>
      <p:cViewPr varScale="1">
        <p:scale>
          <a:sx n="109" d="100"/>
          <a:sy n="109" d="100"/>
        </p:scale>
        <p:origin x="1794" y="108"/>
      </p:cViewPr>
      <p:guideLst>
        <p:guide orient="horz" pos="4319"/>
        <p:guide pos="295"/>
        <p:guide pos="54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210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F6E9063-13D9-4D41-BE8B-31A16B9715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600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B7F2-678B-4071-A5FF-A45673D17054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85377-0F68-4FDE-9F15-A309DD9487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17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85377-0F68-4FDE-9F15-A309DD9487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5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0" descr="bg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00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A320C-4EC7-4D54-9275-C08A508CC7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96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88913"/>
            <a:ext cx="2090737" cy="59372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19813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027FC-F775-4C96-8732-C36CE23BC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90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3924300" cy="8366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7394E-E3C2-4160-B409-C414627C5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83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0879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3749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522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241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2817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055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8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3B6D7-B605-4A5E-AC05-0A341F277D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30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2288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56990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68740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400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7366-091B-473D-875A-F8E8DB26F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6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AD128-4A6D-4D8C-82E4-6A35387142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32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B1794-C10F-41FA-848E-245B387B98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63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FB01-E693-4172-9F82-C1DF231E5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18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49F2B-6EBC-46BA-A165-0C3C1E246A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4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8B5D1-F668-4005-AC39-D78893CFA5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4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C9195-4B73-4A8D-9924-60DD83495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37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hyperlink" Target="http://www.nordridesign.com/" TargetMode="Externa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20" Type="http://schemas.openxmlformats.org/officeDocument/2006/relationships/hyperlink" Target="http://www.nordri.net/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19" Type="http://schemas.openxmlformats.org/officeDocument/2006/relationships/hyperlink" Target="http://www.nordridesign.cn/" TargetMode="Externa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://creativecommons.org/licenses/by-nc/2.5/cn/legalcode" TargetMode="External"/><Relationship Id="rId22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7" descr="bg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3924300" cy="8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个人基本信息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7FB0679-BDDA-4B03-BC40-E65BDB965A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华文细黑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1333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51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52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53" name="Rectangle 13">
            <a:hlinkClick r:id="rId14"/>
          </p:cNvPr>
          <p:cNvSpPr>
            <a:spLocks noChangeArrowheads="1"/>
          </p:cNvSpPr>
          <p:nvPr userDrawn="1"/>
        </p:nvSpPr>
        <p:spPr bwMode="auto">
          <a:xfrm>
            <a:off x="1331913" y="3860800"/>
            <a:ext cx="5146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200">
                <a:ea typeface="华文细黑" pitchFamily="2" charset="-122"/>
              </a:rPr>
              <a:t>本作品采用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知识共享署名</a:t>
            </a:r>
            <a:r>
              <a:rPr lang="en-US" altLang="zh-CN" sz="1200" b="1">
                <a:solidFill>
                  <a:srgbClr val="003366"/>
                </a:solidFill>
                <a:ea typeface="华文细黑" pitchFamily="2" charset="-122"/>
              </a:rPr>
              <a:t>-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非商业性使用 </a:t>
            </a:r>
            <a:r>
              <a:rPr lang="en-US" altLang="zh-CN" sz="1200" b="1">
                <a:solidFill>
                  <a:srgbClr val="003366"/>
                </a:solidFill>
                <a:ea typeface="华文细黑" pitchFamily="2" charset="-122"/>
              </a:rPr>
              <a:t>2.5 </a:t>
            </a:r>
            <a:r>
              <a:rPr lang="zh-CN" altLang="en-US" sz="1200" b="1">
                <a:solidFill>
                  <a:srgbClr val="003366"/>
                </a:solidFill>
                <a:ea typeface="华文细黑" pitchFamily="2" charset="-122"/>
              </a:rPr>
              <a:t>中国大陆许可协议</a:t>
            </a:r>
            <a:r>
              <a:rPr lang="zh-CN" altLang="en-US" sz="1200">
                <a:ea typeface="华文细黑" pitchFamily="2" charset="-122"/>
              </a:rPr>
              <a:t>进行许可。</a:t>
            </a:r>
            <a:r>
              <a:rPr lang="zh-CN" altLang="en-US" sz="1200" i="1">
                <a:ea typeface="华文细黑" pitchFamily="2" charset="-122"/>
              </a:rPr>
              <a:t> </a:t>
            </a:r>
          </a:p>
        </p:txBody>
      </p:sp>
      <p:pic>
        <p:nvPicPr>
          <p:cNvPr id="2054" name="Picture 6" descr="png-0056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347913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 descr="png-000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347913"/>
            <a:ext cx="7207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6" name="Group 8"/>
          <p:cNvGrpSpPr>
            <a:grpSpLocks/>
          </p:cNvGrpSpPr>
          <p:nvPr userDrawn="1"/>
        </p:nvGrpSpPr>
        <p:grpSpPr bwMode="auto">
          <a:xfrm>
            <a:off x="4211638" y="2347913"/>
            <a:ext cx="720725" cy="647700"/>
            <a:chOff x="3923" y="2102"/>
            <a:chExt cx="454" cy="447"/>
          </a:xfrm>
        </p:grpSpPr>
        <p:pic>
          <p:nvPicPr>
            <p:cNvPr id="2070" name="Picture 9" descr="soft7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>
              <a:off x="3923" y="2102"/>
              <a:ext cx="45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1" name="Picture 10" descr="soft7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882"/>
            <a:stretch>
              <a:fillRect/>
            </a:stretch>
          </p:blipFill>
          <p:spPr bwMode="auto">
            <a:xfrm rot="1178135">
              <a:off x="3997" y="2212"/>
              <a:ext cx="36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7" name="Rectangle 11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1333500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专业交流</a:t>
            </a:r>
          </a:p>
        </p:txBody>
      </p:sp>
      <p:sp>
        <p:nvSpPr>
          <p:cNvPr id="2058" name="Rectangle 12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3492500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模板超市</a:t>
            </a:r>
          </a:p>
        </p:txBody>
      </p:sp>
      <p:sp>
        <p:nvSpPr>
          <p:cNvPr id="2059" name="Rectangle 13">
            <a:hlinkClick r:id="rId19"/>
          </p:cNvPr>
          <p:cNvSpPr>
            <a:spLocks noChangeArrowheads="1"/>
          </p:cNvSpPr>
          <p:nvPr userDrawn="1"/>
        </p:nvSpPr>
        <p:spPr bwMode="auto">
          <a:xfrm>
            <a:off x="5653088" y="3068638"/>
            <a:ext cx="2159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 b="1">
                <a:solidFill>
                  <a:srgbClr val="5F5F5F"/>
                </a:solidFill>
                <a:ea typeface="华文细黑" pitchFamily="2" charset="-122"/>
              </a:rPr>
              <a:t>设计服务</a:t>
            </a:r>
          </a:p>
        </p:txBody>
      </p:sp>
      <p:sp>
        <p:nvSpPr>
          <p:cNvPr id="2060" name="Rectangle 7"/>
          <p:cNvSpPr>
            <a:spLocks noChangeArrowheads="1"/>
          </p:cNvSpPr>
          <p:nvPr userDrawn="1"/>
        </p:nvSpPr>
        <p:spPr bwMode="auto">
          <a:xfrm>
            <a:off x="1331913" y="2060575"/>
            <a:ext cx="6480175" cy="215900"/>
          </a:xfrm>
          <a:prstGeom prst="rect">
            <a:avLst/>
          </a:prstGeom>
          <a:solidFill>
            <a:srgbClr val="EAEAEA"/>
          </a:solidFill>
          <a:ln w="6350" algn="ctr">
            <a:solidFill>
              <a:srgbClr val="5F5F5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altLang="zh-CN" sz="1000">
                <a:ea typeface="华文细黑" pitchFamily="2" charset="-122"/>
              </a:rPr>
              <a:t>NordriDesign</a:t>
            </a:r>
            <a:r>
              <a:rPr lang="zh-CN" altLang="en-US" sz="1000">
                <a:ea typeface="华文细黑" pitchFamily="2" charset="-122"/>
              </a:rPr>
              <a:t>中国专业</a:t>
            </a:r>
            <a:r>
              <a:rPr lang="en-US" altLang="zh-CN" sz="1000">
                <a:ea typeface="华文细黑" pitchFamily="2" charset="-122"/>
              </a:rPr>
              <a:t>PowerPoint</a:t>
            </a:r>
            <a:r>
              <a:rPr lang="zh-CN" altLang="en-US" sz="1000">
                <a:ea typeface="华文细黑" pitchFamily="2" charset="-122"/>
              </a:rPr>
              <a:t>媒体设计与开发</a:t>
            </a:r>
            <a:endParaRPr lang="zh-CN" altLang="en-US" sz="100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2061" name="Rectangle 15"/>
          <p:cNvSpPr>
            <a:spLocks noChangeArrowheads="1"/>
          </p:cNvSpPr>
          <p:nvPr userDrawn="1"/>
        </p:nvSpPr>
        <p:spPr bwMode="auto">
          <a:xfrm>
            <a:off x="1331913" y="4192588"/>
            <a:ext cx="648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本作品的提供是以适用知识共享组织的公共许可（ 简称“</a:t>
            </a:r>
            <a:r>
              <a:rPr lang="en-US" altLang="zh-CN" sz="1000">
                <a:solidFill>
                  <a:srgbClr val="111111"/>
                </a:solidFill>
                <a:ea typeface="华文细黑" pitchFamily="2" charset="-122"/>
              </a:rPr>
              <a:t>CCPL” </a:t>
            </a: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或 “许可”） 条款为前提的。本作品受著作权法以及其他相关法律的保护。对本作品的使用不得超越本许可授权的范围。</a:t>
            </a:r>
          </a:p>
          <a:p>
            <a:pPr>
              <a:lnSpc>
                <a:spcPct val="120000"/>
              </a:lnSpc>
            </a:pPr>
            <a:r>
              <a:rPr lang="zh-CN" altLang="en-US" sz="1000">
                <a:solidFill>
                  <a:srgbClr val="111111"/>
                </a:solidFill>
                <a:ea typeface="华文细黑" pitchFamily="2" charset="-122"/>
              </a:rPr>
              <a:t>如您行使本许可授予的使用本作品的权利，就表明您接受并同意遵守本许可的条款。在您接受这些条款和规定的前提下，许可人授予您本许可所包括的权利。 </a:t>
            </a:r>
          </a:p>
        </p:txBody>
      </p:sp>
      <p:sp>
        <p:nvSpPr>
          <p:cNvPr id="2062" name="Rectangle 7">
            <a:hlinkClick r:id="rId20"/>
          </p:cNvPr>
          <p:cNvSpPr>
            <a:spLocks noChangeArrowheads="1"/>
          </p:cNvSpPr>
          <p:nvPr userDrawn="1"/>
        </p:nvSpPr>
        <p:spPr bwMode="auto">
          <a:xfrm>
            <a:off x="3492500" y="2276475"/>
            <a:ext cx="2160588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63" name="Rectangle 7">
            <a:hlinkClick r:id="rId13"/>
          </p:cNvPr>
          <p:cNvSpPr>
            <a:spLocks noChangeArrowheads="1"/>
          </p:cNvSpPr>
          <p:nvPr userDrawn="1"/>
        </p:nvSpPr>
        <p:spPr bwMode="auto">
          <a:xfrm>
            <a:off x="5653088" y="2276475"/>
            <a:ext cx="2159000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64" name="Rectangle 7">
            <a:hlinkClick r:id="rId19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331913" y="2276475"/>
            <a:ext cx="2160587" cy="115093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5F5F5F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zh-CN" altLang="zh-CN" sz="1400" b="1">
              <a:solidFill>
                <a:srgbClr val="5F5F5F"/>
              </a:solidFill>
              <a:ea typeface="华文细黑" pitchFamily="2" charset="-122"/>
            </a:endParaRPr>
          </a:p>
        </p:txBody>
      </p:sp>
      <p:sp>
        <p:nvSpPr>
          <p:cNvPr id="2065" name="Text Box 19">
            <a:hlinkClick r:id="rId14"/>
          </p:cNvPr>
          <p:cNvSpPr txBox="1">
            <a:spLocks noChangeArrowheads="1"/>
          </p:cNvSpPr>
          <p:nvPr userDrawn="1"/>
        </p:nvSpPr>
        <p:spPr bwMode="auto">
          <a:xfrm>
            <a:off x="1331913" y="5056188"/>
            <a:ext cx="1079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000" b="1">
                <a:solidFill>
                  <a:srgbClr val="003366"/>
                </a:solidFill>
                <a:ea typeface="华文细黑" pitchFamily="2" charset="-122"/>
              </a:rPr>
              <a:t>查看全部</a:t>
            </a:r>
            <a:r>
              <a:rPr lang="en-US" altLang="zh-CN" sz="1000" b="1">
                <a:solidFill>
                  <a:srgbClr val="003366"/>
                </a:solidFill>
                <a:latin typeface="华文细黑" pitchFamily="2" charset="-122"/>
                <a:ea typeface="华文细黑" pitchFamily="2" charset="-122"/>
              </a:rPr>
              <a:t>…</a:t>
            </a:r>
            <a:endParaRPr lang="en-US" altLang="zh-CN" sz="1000" b="1">
              <a:solidFill>
                <a:srgbClr val="003366"/>
              </a:solidFill>
              <a:ea typeface="华文细黑" pitchFamily="2" charset="-122"/>
            </a:endParaRPr>
          </a:p>
        </p:txBody>
      </p:sp>
      <p:grpSp>
        <p:nvGrpSpPr>
          <p:cNvPr id="2066" name="Group 20"/>
          <p:cNvGrpSpPr>
            <a:grpSpLocks/>
          </p:cNvGrpSpPr>
          <p:nvPr userDrawn="1"/>
        </p:nvGrpSpPr>
        <p:grpSpPr bwMode="auto">
          <a:xfrm>
            <a:off x="1331913" y="1125538"/>
            <a:ext cx="4321175" cy="576262"/>
            <a:chOff x="612" y="799"/>
            <a:chExt cx="3402" cy="454"/>
          </a:xfrm>
        </p:grpSpPr>
        <p:pic>
          <p:nvPicPr>
            <p:cNvPr id="2067" name="Picture 12" descr="cc"/>
            <p:cNvPicPr>
              <a:picLocks noChangeAspect="1" noChangeArrowheads="1"/>
            </p:cNvPicPr>
            <p:nvPr userDrawn="1"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799"/>
              <a:ext cx="1588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" name="Picture 9" descr="logo"/>
            <p:cNvPicPr>
              <a:picLocks noChangeAspect="1" noChangeArrowheads="1"/>
            </p:cNvPicPr>
            <p:nvPr userDrawn="1"/>
          </p:nvPicPr>
          <p:blipFill>
            <a:blip r:embed="rId22" cstate="print">
              <a:lum bright="-12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845"/>
              <a:ext cx="1361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Line 23"/>
            <p:cNvSpPr>
              <a:spLocks noChangeShapeType="1"/>
            </p:cNvSpPr>
            <p:nvPr userDrawn="1"/>
          </p:nvSpPr>
          <p:spPr bwMode="auto">
            <a:xfrm>
              <a:off x="2200" y="799"/>
              <a:ext cx="0" cy="4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27191420@qq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992566" cy="836612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ea typeface="微软雅黑" pitchFamily="34" charset="-122"/>
              </a:rPr>
              <a:t>课后习题</a:t>
            </a:r>
            <a:endParaRPr lang="zh-CN" altLang="en-US" sz="3000" dirty="0"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826" y="1012485"/>
            <a:ext cx="914469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结合授课内容和自身的理解，请尝试阐述傅里叶变换与傅里叶系数的物理含义，可以上网查阅相关的资料。</a:t>
            </a:r>
            <a:endParaRPr lang="en-US" altLang="zh-CN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484784"/>
            <a:ext cx="4680520" cy="26354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504" y="4980036"/>
            <a:ext cx="903617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编写程序（建议</a:t>
            </a:r>
            <a:r>
              <a:rPr lang="en-US" altLang="zh-CN" b="1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）对以上图像（自行转换为灰度图）展开傅里叶变换，提取傅里叶变换图像（将频率原点移至图像中心），并形成实验报告。</a:t>
            </a:r>
            <a:endParaRPr lang="en-US" altLang="zh-CN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708" y="5713908"/>
            <a:ext cx="9036174" cy="1099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上述作业请在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2024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25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前，将</a:t>
            </a:r>
            <a:r>
              <a:rPr lang="en-US" altLang="zh-CN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格式的电子档（</a:t>
            </a:r>
            <a:r>
              <a:rPr lang="zh-CN" altLang="en-US" b="1" u="sng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附姓名</a:t>
            </a:r>
            <a:r>
              <a:rPr lang="en-US" altLang="zh-CN" b="1" u="sng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u="sng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班级</a:t>
            </a:r>
            <a:r>
              <a:rPr lang="en-US" altLang="zh-CN" b="1" u="sng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u="sng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b="1" u="sng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u="sng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电子签名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）以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班级的形式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发送至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27191420@qq.com</a:t>
            </a:r>
            <a:r>
              <a:rPr lang="zh-CN" altLang="en-US" b="1" kern="0" dirty="0">
                <a:latin typeface="微软雅黑" pitchFamily="34" charset="-122"/>
                <a:ea typeface="微软雅黑" pitchFamily="34" charset="-122"/>
              </a:rPr>
              <a:t>（本人），文件格式为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“姓名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班级</a:t>
            </a:r>
            <a:r>
              <a:rPr lang="en-US" altLang="zh-CN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学号”。</a:t>
            </a:r>
            <a:endParaRPr lang="en-US" altLang="zh-CN" b="1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ECCD45-7D6F-4CEC-A2AD-A6AEC59A6FF8}"/>
              </a:ext>
            </a:extLst>
          </p:cNvPr>
          <p:cNvSpPr/>
          <p:nvPr/>
        </p:nvSpPr>
        <p:spPr>
          <a:xfrm>
            <a:off x="121381" y="4221088"/>
            <a:ext cx="9036174" cy="75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编写程序（建议</a:t>
            </a:r>
            <a:r>
              <a:rPr lang="en-US" altLang="zh-CN" b="1" kern="0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Matlab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）对以上图像（自行转换为灰度图）展开（</a:t>
            </a:r>
            <a:r>
              <a:rPr lang="en-US" altLang="zh-CN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）顺时针旋转</a:t>
            </a:r>
            <a:r>
              <a:rPr lang="en-US" altLang="zh-CN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度；（</a:t>
            </a:r>
            <a:r>
              <a:rPr lang="en-US" altLang="zh-CN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）基于最近邻和双线性插值将图像分别放大</a:t>
            </a:r>
            <a:r>
              <a:rPr lang="en-US" altLang="zh-CN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倍和</a:t>
            </a:r>
            <a:r>
              <a:rPr lang="en-US" altLang="zh-CN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倍，并形成实验报告。</a:t>
            </a:r>
            <a:endParaRPr lang="en-US" altLang="zh-CN" b="1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0254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256B9B"/>
      </a:accent1>
      <a:accent2>
        <a:srgbClr val="003366"/>
      </a:accent2>
      <a:accent3>
        <a:srgbClr val="FFFFFF"/>
      </a:accent3>
      <a:accent4>
        <a:srgbClr val="000000"/>
      </a:accent4>
      <a:accent5>
        <a:srgbClr val="ACBACB"/>
      </a:accent5>
      <a:accent6>
        <a:srgbClr val="002D5C"/>
      </a:accent6>
      <a:hlink>
        <a:srgbClr val="0066CC"/>
      </a:hlink>
      <a:folHlink>
        <a:srgbClr val="808080"/>
      </a:folHlink>
    </a:clrScheme>
    <a:fontScheme name="默认设计模板">
      <a:majorFont>
        <a:latin typeface="Arial"/>
        <a:ea typeface="华文细黑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256B9B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CBACB"/>
        </a:accent5>
        <a:accent6>
          <a:srgbClr val="002D5C"/>
        </a:accent6>
        <a:hlink>
          <a:srgbClr val="0066C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ordriDesign">
  <a:themeElements>
    <a:clrScheme name="Nordri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399"/>
      </a:hlink>
      <a:folHlink>
        <a:srgbClr val="3366CC"/>
      </a:folHlink>
    </a:clrScheme>
    <a:fontScheme name="Nordri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33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A62BC"/>
        </a:accent1>
        <a:accent2>
          <a:srgbClr val="22458A"/>
        </a:accent2>
        <a:accent3>
          <a:srgbClr val="FFFFFF"/>
        </a:accent3>
        <a:accent4>
          <a:srgbClr val="000000"/>
        </a:accent4>
        <a:accent5>
          <a:srgbClr val="ACB7DA"/>
        </a:accent5>
        <a:accent6>
          <a:srgbClr val="1E3E7D"/>
        </a:accent6>
        <a:hlink>
          <a:srgbClr val="00000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14539</TotalTime>
  <Words>168</Words>
  <Application>Microsoft Office PowerPoint</Application>
  <PresentationFormat>全屏显示(4:3)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华文细黑</vt:lpstr>
      <vt:lpstr>宋体</vt:lpstr>
      <vt:lpstr>微软雅黑</vt:lpstr>
      <vt:lpstr>Arial</vt:lpstr>
      <vt:lpstr>Calibri</vt:lpstr>
      <vt:lpstr>默认设计模板</vt:lpstr>
      <vt:lpstr>NordriDesign</vt:lpstr>
      <vt:lpstr>课后习题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NordriDesign原创免费模板</dc:title>
  <dc:creator>nordridesign</dc:creator>
  <cp:keywords>nordridesign,ppt</cp:keywords>
  <dc:description>Nordridesign.com</dc:description>
  <cp:lastModifiedBy>user</cp:lastModifiedBy>
  <cp:revision>1309</cp:revision>
  <dcterms:created xsi:type="dcterms:W3CDTF">2009-03-18T12:50:38Z</dcterms:created>
  <dcterms:modified xsi:type="dcterms:W3CDTF">2024-09-16T02:33:45Z</dcterms:modified>
</cp:coreProperties>
</file>