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mp4" ContentType="video/mp4"/>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34"/>
  </p:notesMasterIdLst>
  <p:handoutMasterIdLst>
    <p:handoutMasterId r:id="rId35"/>
  </p:handoutMasterIdLst>
  <p:sldIdLst>
    <p:sldId id="263" r:id="rId3"/>
    <p:sldId id="438" r:id="rId4"/>
    <p:sldId id="439" r:id="rId5"/>
    <p:sldId id="443" r:id="rId6"/>
    <p:sldId id="440" r:id="rId7"/>
    <p:sldId id="441" r:id="rId8"/>
    <p:sldId id="506" r:id="rId9"/>
    <p:sldId id="505" r:id="rId10"/>
    <p:sldId id="442" r:id="rId11"/>
    <p:sldId id="444" r:id="rId12"/>
    <p:sldId id="447" r:id="rId13"/>
    <p:sldId id="445" r:id="rId14"/>
    <p:sldId id="502" r:id="rId15"/>
    <p:sldId id="446" r:id="rId16"/>
    <p:sldId id="448" r:id="rId17"/>
    <p:sldId id="508" r:id="rId18"/>
    <p:sldId id="449" r:id="rId19"/>
    <p:sldId id="450" r:id="rId20"/>
    <p:sldId id="451" r:id="rId21"/>
    <p:sldId id="452" r:id="rId22"/>
    <p:sldId id="453" r:id="rId23"/>
    <p:sldId id="454" r:id="rId24"/>
    <p:sldId id="455" r:id="rId25"/>
    <p:sldId id="456" r:id="rId26"/>
    <p:sldId id="481" r:id="rId27"/>
    <p:sldId id="488" r:id="rId28"/>
    <p:sldId id="489" r:id="rId29"/>
    <p:sldId id="490" r:id="rId30"/>
    <p:sldId id="491" r:id="rId31"/>
    <p:sldId id="499" r:id="rId32"/>
    <p:sldId id="258"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4319">
          <p15:clr>
            <a:srgbClr val="A4A3A4"/>
          </p15:clr>
        </p15:guide>
        <p15:guide id="2" pos="295">
          <p15:clr>
            <a:srgbClr val="A4A3A4"/>
          </p15:clr>
        </p15:guide>
        <p15:guide id="3" pos="54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3BED"/>
    <a:srgbClr val="FF0000"/>
    <a:srgbClr val="008000"/>
    <a:srgbClr val="00FF00"/>
    <a:srgbClr val="00B050"/>
    <a:srgbClr val="85DB45"/>
    <a:srgbClr val="000000"/>
    <a:srgbClr val="FFFFFF"/>
    <a:srgbClr val="99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1" autoAdjust="0"/>
    <p:restoredTop sz="94660"/>
  </p:normalViewPr>
  <p:slideViewPr>
    <p:cSldViewPr>
      <p:cViewPr varScale="1">
        <p:scale>
          <a:sx n="73" d="100"/>
          <a:sy n="73" d="100"/>
        </p:scale>
        <p:origin x="44" y="728"/>
      </p:cViewPr>
      <p:guideLst>
        <p:guide orient="horz" pos="4319"/>
        <p:guide pos="295"/>
        <p:guide pos="5420"/>
      </p:guideLst>
    </p:cSldViewPr>
  </p:slideViewPr>
  <p:notesTextViewPr>
    <p:cViewPr>
      <p:scale>
        <a:sx n="100" d="100"/>
        <a:sy n="100" d="100"/>
      </p:scale>
      <p:origin x="0" y="0"/>
    </p:cViewPr>
  </p:notesTextViewPr>
  <p:notesViewPr>
    <p:cSldViewPr>
      <p:cViewPr varScale="1">
        <p:scale>
          <a:sx n="66" d="100"/>
          <a:sy n="66" d="100"/>
        </p:scale>
        <p:origin x="-21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22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122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22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F6E9063-13D9-4D41-BE8B-31A16B9715C8}" type="slidenum">
              <a:rPr lang="en-US" altLang="zh-CN"/>
              <a:pPr>
                <a:defRPr/>
              </a:pPr>
              <a:t>‹#›</a:t>
            </a:fld>
            <a:endParaRPr lang="en-US" altLang="zh-CN"/>
          </a:p>
        </p:txBody>
      </p:sp>
    </p:spTree>
    <p:extLst>
      <p:ext uri="{BB962C8B-B14F-4D97-AF65-F5344CB8AC3E}">
        <p14:creationId xmlns:p14="http://schemas.microsoft.com/office/powerpoint/2010/main" val="651600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9CB7F2-678B-4071-A5FF-A45673D17054}" type="datetimeFigureOut">
              <a:rPr lang="zh-CN" altLang="en-US" smtClean="0"/>
              <a:t>2024/11/8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A85377-0F68-4FDE-9F15-A309DD9487A3}" type="slidenum">
              <a:rPr lang="zh-CN" altLang="en-US" smtClean="0"/>
              <a:t>‹#›</a:t>
            </a:fld>
            <a:endParaRPr lang="zh-CN" altLang="en-US"/>
          </a:p>
        </p:txBody>
      </p:sp>
    </p:spTree>
    <p:extLst>
      <p:ext uri="{BB962C8B-B14F-4D97-AF65-F5344CB8AC3E}">
        <p14:creationId xmlns:p14="http://schemas.microsoft.com/office/powerpoint/2010/main" val="163517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阈值分割是图像分割方法的一种</a:t>
            </a:r>
          </a:p>
        </p:txBody>
      </p:sp>
      <p:sp>
        <p:nvSpPr>
          <p:cNvPr id="4" name="灯片编号占位符 3"/>
          <p:cNvSpPr>
            <a:spLocks noGrp="1"/>
          </p:cNvSpPr>
          <p:nvPr>
            <p:ph type="sldNum" sz="quarter" idx="10"/>
          </p:nvPr>
        </p:nvSpPr>
        <p:spPr/>
        <p:txBody>
          <a:bodyPr/>
          <a:lstStyle/>
          <a:p>
            <a:fld id="{28A85377-0F68-4FDE-9F15-A309DD9487A3}" type="slidenum">
              <a:rPr lang="zh-CN" altLang="en-US" smtClean="0"/>
              <a:t>1</a:t>
            </a:fld>
            <a:endParaRPr lang="zh-CN" altLang="en-US"/>
          </a:p>
        </p:txBody>
      </p:sp>
    </p:spTree>
    <p:extLst>
      <p:ext uri="{BB962C8B-B14F-4D97-AF65-F5344CB8AC3E}">
        <p14:creationId xmlns:p14="http://schemas.microsoft.com/office/powerpoint/2010/main" val="1396125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fai</a:t>
            </a:r>
            <a:endParaRPr lang="zh-CN" altLang="en-US" dirty="0"/>
          </a:p>
        </p:txBody>
      </p:sp>
      <p:sp>
        <p:nvSpPr>
          <p:cNvPr id="4" name="灯片编号占位符 3"/>
          <p:cNvSpPr>
            <a:spLocks noGrp="1"/>
          </p:cNvSpPr>
          <p:nvPr>
            <p:ph type="sldNum" sz="quarter" idx="10"/>
          </p:nvPr>
        </p:nvSpPr>
        <p:spPr/>
        <p:txBody>
          <a:bodyPr/>
          <a:lstStyle/>
          <a:p>
            <a:fld id="{28A85377-0F68-4FDE-9F15-A309DD9487A3}" type="slidenum">
              <a:rPr lang="zh-CN" altLang="en-US" smtClean="0"/>
              <a:t>10</a:t>
            </a:fld>
            <a:endParaRPr lang="zh-CN" altLang="en-US"/>
          </a:p>
        </p:txBody>
      </p:sp>
    </p:spTree>
    <p:extLst>
      <p:ext uri="{BB962C8B-B14F-4D97-AF65-F5344CB8AC3E}">
        <p14:creationId xmlns:p14="http://schemas.microsoft.com/office/powerpoint/2010/main" val="365157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这个里面的</a:t>
            </a:r>
            <a:r>
              <a:rPr lang="en-US" altLang="zh-CN" dirty="0"/>
              <a:t>1/N</a:t>
            </a:r>
            <a:r>
              <a:rPr lang="zh-CN" altLang="en-US" dirty="0"/>
              <a:t>，其实是起到积分公式中</a:t>
            </a:r>
            <a:r>
              <a:rPr lang="en-US" altLang="zh-CN" dirty="0"/>
              <a:t>dt</a:t>
            </a:r>
            <a:r>
              <a:rPr lang="zh-CN" altLang="en-US" dirty="0"/>
              <a:t>的作用，也就是平滑作用。当</a:t>
            </a:r>
            <a:r>
              <a:rPr lang="en-US" altLang="zh-CN" dirty="0"/>
              <a:t>N</a:t>
            </a:r>
            <a:r>
              <a:rPr lang="zh-CN" altLang="en-US" dirty="0"/>
              <a:t>足够大的，就无限接近连续积分。</a:t>
            </a:r>
          </a:p>
        </p:txBody>
      </p:sp>
      <p:sp>
        <p:nvSpPr>
          <p:cNvPr id="4" name="灯片编号占位符 3"/>
          <p:cNvSpPr>
            <a:spLocks noGrp="1"/>
          </p:cNvSpPr>
          <p:nvPr>
            <p:ph type="sldNum" sz="quarter" idx="5"/>
          </p:nvPr>
        </p:nvSpPr>
        <p:spPr/>
        <p:txBody>
          <a:bodyPr/>
          <a:lstStyle/>
          <a:p>
            <a:fld id="{28A85377-0F68-4FDE-9F15-A309DD9487A3}" type="slidenum">
              <a:rPr lang="zh-CN" altLang="en-US" smtClean="0"/>
              <a:t>12</a:t>
            </a:fld>
            <a:endParaRPr lang="zh-CN" altLang="en-US"/>
          </a:p>
        </p:txBody>
      </p:sp>
    </p:spTree>
    <p:extLst>
      <p:ext uri="{BB962C8B-B14F-4D97-AF65-F5344CB8AC3E}">
        <p14:creationId xmlns:p14="http://schemas.microsoft.com/office/powerpoint/2010/main" val="3052698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30" descr="bg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00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4A320C-4EC7-4D54-9275-C08A508CC79F}" type="slidenum">
              <a:rPr lang="en-US" altLang="zh-CN"/>
              <a:pPr>
                <a:defRPr/>
              </a:pPr>
              <a:t>‹#›</a:t>
            </a:fld>
            <a:endParaRPr lang="en-US" altLang="zh-CN"/>
          </a:p>
        </p:txBody>
      </p:sp>
    </p:spTree>
    <p:extLst>
      <p:ext uri="{BB962C8B-B14F-4D97-AF65-F5344CB8AC3E}">
        <p14:creationId xmlns:p14="http://schemas.microsoft.com/office/powerpoint/2010/main" val="263963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188913"/>
            <a:ext cx="2090737"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188913"/>
            <a:ext cx="6119813" cy="59372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4027FC-F775-4C96-8732-C36CE23BC983}" type="slidenum">
              <a:rPr lang="en-US" altLang="zh-CN"/>
              <a:pPr>
                <a:defRPr/>
              </a:pPr>
              <a:t>‹#›</a:t>
            </a:fld>
            <a:endParaRPr lang="en-US" altLang="zh-CN"/>
          </a:p>
        </p:txBody>
      </p:sp>
    </p:spTree>
    <p:extLst>
      <p:ext uri="{BB962C8B-B14F-4D97-AF65-F5344CB8AC3E}">
        <p14:creationId xmlns:p14="http://schemas.microsoft.com/office/powerpoint/2010/main" val="3512901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88913"/>
            <a:ext cx="3924300" cy="83661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A7394E-E3C2-4160-B409-C414627C5468}" type="slidenum">
              <a:rPr lang="en-US" altLang="zh-CN"/>
              <a:pPr>
                <a:defRPr/>
              </a:pPr>
              <a:t>‹#›</a:t>
            </a:fld>
            <a:endParaRPr lang="en-US" altLang="zh-CN"/>
          </a:p>
        </p:txBody>
      </p:sp>
    </p:spTree>
    <p:extLst>
      <p:ext uri="{BB962C8B-B14F-4D97-AF65-F5344CB8AC3E}">
        <p14:creationId xmlns:p14="http://schemas.microsoft.com/office/powerpoint/2010/main" val="3048833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0879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3749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05225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2415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281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09055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80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B3B6D7-B605-4A5E-AC05-0A341F277D1B}" type="slidenum">
              <a:rPr lang="en-US" altLang="zh-CN"/>
              <a:pPr>
                <a:defRPr/>
              </a:pPr>
              <a:t>‹#›</a:t>
            </a:fld>
            <a:endParaRPr lang="en-US" altLang="zh-CN"/>
          </a:p>
        </p:txBody>
      </p:sp>
    </p:spTree>
    <p:extLst>
      <p:ext uri="{BB962C8B-B14F-4D97-AF65-F5344CB8AC3E}">
        <p14:creationId xmlns:p14="http://schemas.microsoft.com/office/powerpoint/2010/main" val="2520830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92288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56990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68740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4008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247366-091B-473D-875A-F8E8DB26FF86}" type="slidenum">
              <a:rPr lang="en-US" altLang="zh-CN"/>
              <a:pPr>
                <a:defRPr/>
              </a:pPr>
              <a:t>‹#›</a:t>
            </a:fld>
            <a:endParaRPr lang="en-US" altLang="zh-CN"/>
          </a:p>
        </p:txBody>
      </p:sp>
    </p:spTree>
    <p:extLst>
      <p:ext uri="{BB962C8B-B14F-4D97-AF65-F5344CB8AC3E}">
        <p14:creationId xmlns:p14="http://schemas.microsoft.com/office/powerpoint/2010/main" val="34826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9CAD128-4A6D-4D8C-82E4-6A3538714252}" type="slidenum">
              <a:rPr lang="en-US" altLang="zh-CN"/>
              <a:pPr>
                <a:defRPr/>
              </a:pPr>
              <a:t>‹#›</a:t>
            </a:fld>
            <a:endParaRPr lang="en-US" altLang="zh-CN"/>
          </a:p>
        </p:txBody>
      </p:sp>
    </p:spTree>
    <p:extLst>
      <p:ext uri="{BB962C8B-B14F-4D97-AF65-F5344CB8AC3E}">
        <p14:creationId xmlns:p14="http://schemas.microsoft.com/office/powerpoint/2010/main" val="402432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7FB1794-C10F-41FA-848E-245B387B987C}" type="slidenum">
              <a:rPr lang="en-US" altLang="zh-CN"/>
              <a:pPr>
                <a:defRPr/>
              </a:pPr>
              <a:t>‹#›</a:t>
            </a:fld>
            <a:endParaRPr lang="en-US" altLang="zh-CN"/>
          </a:p>
        </p:txBody>
      </p:sp>
    </p:spTree>
    <p:extLst>
      <p:ext uri="{BB962C8B-B14F-4D97-AF65-F5344CB8AC3E}">
        <p14:creationId xmlns:p14="http://schemas.microsoft.com/office/powerpoint/2010/main" val="296663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426FB01-E693-4172-9F82-C1DF231E5A69}" type="slidenum">
              <a:rPr lang="en-US" altLang="zh-CN"/>
              <a:pPr>
                <a:defRPr/>
              </a:pPr>
              <a:t>‹#›</a:t>
            </a:fld>
            <a:endParaRPr lang="en-US" altLang="zh-CN"/>
          </a:p>
        </p:txBody>
      </p:sp>
    </p:spTree>
    <p:extLst>
      <p:ext uri="{BB962C8B-B14F-4D97-AF65-F5344CB8AC3E}">
        <p14:creationId xmlns:p14="http://schemas.microsoft.com/office/powerpoint/2010/main" val="401218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1A49F2B-6EBC-46BA-A165-0C3C1E246A2A}" type="slidenum">
              <a:rPr lang="en-US" altLang="zh-CN"/>
              <a:pPr>
                <a:defRPr/>
              </a:pPr>
              <a:t>‹#›</a:t>
            </a:fld>
            <a:endParaRPr lang="en-US" altLang="zh-CN"/>
          </a:p>
        </p:txBody>
      </p:sp>
    </p:spTree>
    <p:extLst>
      <p:ext uri="{BB962C8B-B14F-4D97-AF65-F5344CB8AC3E}">
        <p14:creationId xmlns:p14="http://schemas.microsoft.com/office/powerpoint/2010/main" val="139047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88B5D1-F668-4005-AC39-D78893CFA59F}" type="slidenum">
              <a:rPr lang="en-US" altLang="zh-CN"/>
              <a:pPr>
                <a:defRPr/>
              </a:pPr>
              <a:t>‹#›</a:t>
            </a:fld>
            <a:endParaRPr lang="en-US" altLang="zh-CN"/>
          </a:p>
        </p:txBody>
      </p:sp>
    </p:spTree>
    <p:extLst>
      <p:ext uri="{BB962C8B-B14F-4D97-AF65-F5344CB8AC3E}">
        <p14:creationId xmlns:p14="http://schemas.microsoft.com/office/powerpoint/2010/main" val="265940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4DC9195-4B73-4A8D-9924-60DD83495250}" type="slidenum">
              <a:rPr lang="en-US" altLang="zh-CN"/>
              <a:pPr>
                <a:defRPr/>
              </a:pPr>
              <a:t>‹#›</a:t>
            </a:fld>
            <a:endParaRPr lang="en-US" altLang="zh-CN"/>
          </a:p>
        </p:txBody>
      </p:sp>
    </p:spTree>
    <p:extLst>
      <p:ext uri="{BB962C8B-B14F-4D97-AF65-F5344CB8AC3E}">
        <p14:creationId xmlns:p14="http://schemas.microsoft.com/office/powerpoint/2010/main" val="42743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hyperlink" Target="http://www.nordridesign.com/" TargetMode="External"/><Relationship Id="rId18" Type="http://schemas.openxmlformats.org/officeDocument/2006/relationships/image" Target="../media/image6.png"/><Relationship Id="rId3" Type="http://schemas.openxmlformats.org/officeDocument/2006/relationships/slideLayout" Target="../slideLayouts/slideLayout15.xml"/><Relationship Id="rId21" Type="http://schemas.openxmlformats.org/officeDocument/2006/relationships/image" Target="../media/image7.png"/><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20" Type="http://schemas.openxmlformats.org/officeDocument/2006/relationships/hyperlink" Target="http://www.nordri.net/"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19" Type="http://schemas.openxmlformats.org/officeDocument/2006/relationships/hyperlink" Target="http://www.nordridesign.cn/" TargetMode="Externa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hyperlink" Target="http://creativecommons.org/licenses/by-nc/2.5/cn/legalcode" TargetMode="External"/><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7"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23850" y="188913"/>
            <a:ext cx="3924300"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个人基本信息</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7FB0679-BDDA-4B03-BC40-E65BDB965AC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Arial" charset="0"/>
          <a:ea typeface="华文细黑" pitchFamily="2" charset="-122"/>
        </a:defRPr>
      </a:lvl2pPr>
      <a:lvl3pPr algn="l" rtl="0" eaLnBrk="0" fontAlgn="base" hangingPunct="0">
        <a:spcBef>
          <a:spcPct val="0"/>
        </a:spcBef>
        <a:spcAft>
          <a:spcPct val="0"/>
        </a:spcAft>
        <a:defRPr sz="2400" b="1">
          <a:solidFill>
            <a:schemeClr val="tx1"/>
          </a:solidFill>
          <a:latin typeface="Arial" charset="0"/>
          <a:ea typeface="华文细黑" pitchFamily="2" charset="-122"/>
        </a:defRPr>
      </a:lvl3pPr>
      <a:lvl4pPr algn="l" rtl="0" eaLnBrk="0" fontAlgn="base" hangingPunct="0">
        <a:spcBef>
          <a:spcPct val="0"/>
        </a:spcBef>
        <a:spcAft>
          <a:spcPct val="0"/>
        </a:spcAft>
        <a:defRPr sz="2400" b="1">
          <a:solidFill>
            <a:schemeClr val="tx1"/>
          </a:solidFill>
          <a:latin typeface="Arial" charset="0"/>
          <a:ea typeface="华文细黑" pitchFamily="2" charset="-122"/>
        </a:defRPr>
      </a:lvl4pPr>
      <a:lvl5pPr algn="l" rtl="0" eaLnBrk="0" fontAlgn="base" hangingPunct="0">
        <a:spcBef>
          <a:spcPct val="0"/>
        </a:spcBef>
        <a:spcAft>
          <a:spcPct val="0"/>
        </a:spcAft>
        <a:defRPr sz="2400" b="1">
          <a:solidFill>
            <a:schemeClr val="tx1"/>
          </a:solidFill>
          <a:latin typeface="Arial" charset="0"/>
          <a:ea typeface="华文细黑" pitchFamily="2" charset="-122"/>
        </a:defRPr>
      </a:lvl5pPr>
      <a:lvl6pPr marL="457200" algn="l" rtl="0" fontAlgn="base">
        <a:spcBef>
          <a:spcPct val="0"/>
        </a:spcBef>
        <a:spcAft>
          <a:spcPct val="0"/>
        </a:spcAft>
        <a:defRPr sz="2400" b="1">
          <a:solidFill>
            <a:schemeClr val="tx1"/>
          </a:solidFill>
          <a:latin typeface="Arial" charset="0"/>
          <a:ea typeface="华文细黑" pitchFamily="2" charset="-122"/>
        </a:defRPr>
      </a:lvl6pPr>
      <a:lvl7pPr marL="914400" algn="l" rtl="0" fontAlgn="base">
        <a:spcBef>
          <a:spcPct val="0"/>
        </a:spcBef>
        <a:spcAft>
          <a:spcPct val="0"/>
        </a:spcAft>
        <a:defRPr sz="2400" b="1">
          <a:solidFill>
            <a:schemeClr val="tx1"/>
          </a:solidFill>
          <a:latin typeface="Arial" charset="0"/>
          <a:ea typeface="华文细黑" pitchFamily="2" charset="-122"/>
        </a:defRPr>
      </a:lvl7pPr>
      <a:lvl8pPr marL="1371600" algn="l" rtl="0" fontAlgn="base">
        <a:spcBef>
          <a:spcPct val="0"/>
        </a:spcBef>
        <a:spcAft>
          <a:spcPct val="0"/>
        </a:spcAft>
        <a:defRPr sz="2400" b="1">
          <a:solidFill>
            <a:schemeClr val="tx1"/>
          </a:solidFill>
          <a:latin typeface="Arial" charset="0"/>
          <a:ea typeface="华文细黑" pitchFamily="2" charset="-122"/>
        </a:defRPr>
      </a:lvl8pPr>
      <a:lvl9pPr marL="1828800" algn="l" rtl="0" fontAlgn="base">
        <a:spcBef>
          <a:spcPct val="0"/>
        </a:spcBef>
        <a:spcAft>
          <a:spcPct val="0"/>
        </a:spcAft>
        <a:defRPr sz="2400" b="1">
          <a:solidFill>
            <a:schemeClr val="tx1"/>
          </a:solidFill>
          <a:latin typeface="Arial" charset="0"/>
          <a:ea typeface="华文细黑"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hlinkClick r:id="rId13"/>
          </p:cNvPr>
          <p:cNvSpPr>
            <a:spLocks noChangeArrowheads="1"/>
          </p:cNvSpPr>
          <p:nvPr userDrawn="1"/>
        </p:nvSpPr>
        <p:spPr bwMode="auto">
          <a:xfrm>
            <a:off x="1333500"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51" name="Rectangle 7">
            <a:hlinkClick r:id="rId13"/>
          </p:cNvPr>
          <p:cNvSpPr>
            <a:spLocks noChangeArrowheads="1"/>
          </p:cNvSpPr>
          <p:nvPr userDrawn="1"/>
        </p:nvSpPr>
        <p:spPr bwMode="auto">
          <a:xfrm>
            <a:off x="3492500"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52" name="Rectangle 7">
            <a:hlinkClick r:id="rId13"/>
          </p:cNvPr>
          <p:cNvSpPr>
            <a:spLocks noChangeArrowheads="1"/>
          </p:cNvSpPr>
          <p:nvPr userDrawn="1"/>
        </p:nvSpPr>
        <p:spPr bwMode="auto">
          <a:xfrm>
            <a:off x="5653088" y="2276475"/>
            <a:ext cx="2159000" cy="1150938"/>
          </a:xfrm>
          <a:prstGeom prst="rect">
            <a:avLst/>
          </a:prstGeom>
          <a:solidFill>
            <a:schemeClr val="bg1"/>
          </a:solidFill>
          <a:ln w="6350" algn="ctr">
            <a:solidFill>
              <a:srgbClr val="5F5F5F"/>
            </a:solidFill>
            <a:prstDash val="dash"/>
            <a:miter lim="800000"/>
            <a:headEnd/>
            <a:tailEnd/>
          </a:ln>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53" name="Rectangle 13">
            <a:hlinkClick r:id="rId14"/>
          </p:cNvPr>
          <p:cNvSpPr>
            <a:spLocks noChangeArrowheads="1"/>
          </p:cNvSpPr>
          <p:nvPr userDrawn="1"/>
        </p:nvSpPr>
        <p:spPr bwMode="auto">
          <a:xfrm>
            <a:off x="1331913" y="3860800"/>
            <a:ext cx="5146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200">
                <a:ea typeface="华文细黑" pitchFamily="2" charset="-122"/>
              </a:rPr>
              <a:t>本作品采用</a:t>
            </a:r>
            <a:r>
              <a:rPr lang="zh-CN" altLang="en-US" sz="1200" b="1">
                <a:solidFill>
                  <a:srgbClr val="003366"/>
                </a:solidFill>
                <a:ea typeface="华文细黑" pitchFamily="2" charset="-122"/>
              </a:rPr>
              <a:t>知识共享署名</a:t>
            </a:r>
            <a:r>
              <a:rPr lang="en-US" altLang="zh-CN" sz="1200" b="1">
                <a:solidFill>
                  <a:srgbClr val="003366"/>
                </a:solidFill>
                <a:ea typeface="华文细黑" pitchFamily="2" charset="-122"/>
              </a:rPr>
              <a:t>-</a:t>
            </a:r>
            <a:r>
              <a:rPr lang="zh-CN" altLang="en-US" sz="1200" b="1">
                <a:solidFill>
                  <a:srgbClr val="003366"/>
                </a:solidFill>
                <a:ea typeface="华文细黑" pitchFamily="2" charset="-122"/>
              </a:rPr>
              <a:t>非商业性使用 </a:t>
            </a:r>
            <a:r>
              <a:rPr lang="en-US" altLang="zh-CN" sz="1200" b="1">
                <a:solidFill>
                  <a:srgbClr val="003366"/>
                </a:solidFill>
                <a:ea typeface="华文细黑" pitchFamily="2" charset="-122"/>
              </a:rPr>
              <a:t>2.5 </a:t>
            </a:r>
            <a:r>
              <a:rPr lang="zh-CN" altLang="en-US" sz="1200" b="1">
                <a:solidFill>
                  <a:srgbClr val="003366"/>
                </a:solidFill>
                <a:ea typeface="华文细黑" pitchFamily="2" charset="-122"/>
              </a:rPr>
              <a:t>中国大陆许可协议</a:t>
            </a:r>
            <a:r>
              <a:rPr lang="zh-CN" altLang="en-US" sz="1200">
                <a:ea typeface="华文细黑" pitchFamily="2" charset="-122"/>
              </a:rPr>
              <a:t>进行许可。</a:t>
            </a:r>
            <a:r>
              <a:rPr lang="zh-CN" altLang="en-US" sz="1200" i="1">
                <a:ea typeface="华文细黑" pitchFamily="2" charset="-122"/>
              </a:rPr>
              <a:t> </a:t>
            </a:r>
          </a:p>
        </p:txBody>
      </p:sp>
      <p:pic>
        <p:nvPicPr>
          <p:cNvPr id="2054" name="Picture 6" descr="png-0056"/>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6372225" y="2347913"/>
            <a:ext cx="7207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descr="png-000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052638" y="2347913"/>
            <a:ext cx="7207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6" name="Group 8"/>
          <p:cNvGrpSpPr>
            <a:grpSpLocks/>
          </p:cNvGrpSpPr>
          <p:nvPr userDrawn="1"/>
        </p:nvGrpSpPr>
        <p:grpSpPr bwMode="auto">
          <a:xfrm>
            <a:off x="4211638" y="2347913"/>
            <a:ext cx="720725" cy="647700"/>
            <a:chOff x="3923" y="2102"/>
            <a:chExt cx="454" cy="447"/>
          </a:xfrm>
        </p:grpSpPr>
        <p:pic>
          <p:nvPicPr>
            <p:cNvPr id="2070" name="Picture 9" descr="soft7"/>
            <p:cNvPicPr>
              <a:picLocks noChangeAspect="1" noChangeArrowheads="1"/>
            </p:cNvPicPr>
            <p:nvPr/>
          </p:nvPicPr>
          <p:blipFill>
            <a:blip r:embed="rId17" cstate="print">
              <a:extLst>
                <a:ext uri="{28A0092B-C50C-407E-A947-70E740481C1C}">
                  <a14:useLocalDpi xmlns:a14="http://schemas.microsoft.com/office/drawing/2010/main" val="0"/>
                </a:ext>
              </a:extLst>
            </a:blip>
            <a:srcRect b="19882"/>
            <a:stretch>
              <a:fillRect/>
            </a:stretch>
          </p:blipFill>
          <p:spPr bwMode="auto">
            <a:xfrm>
              <a:off x="3923" y="2102"/>
              <a:ext cx="454"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10" descr="soft7"/>
            <p:cNvPicPr>
              <a:picLocks noChangeAspect="1" noChangeArrowheads="1"/>
            </p:cNvPicPr>
            <p:nvPr/>
          </p:nvPicPr>
          <p:blipFill>
            <a:blip r:embed="rId18" cstate="print">
              <a:extLst>
                <a:ext uri="{28A0092B-C50C-407E-A947-70E740481C1C}">
                  <a14:useLocalDpi xmlns:a14="http://schemas.microsoft.com/office/drawing/2010/main" val="0"/>
                </a:ext>
              </a:extLst>
            </a:blip>
            <a:srcRect b="19882"/>
            <a:stretch>
              <a:fillRect/>
            </a:stretch>
          </p:blipFill>
          <p:spPr bwMode="auto">
            <a:xfrm rot="1178135">
              <a:off x="3997" y="2212"/>
              <a:ext cx="36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7" name="Rectangle 11">
            <a:hlinkClick r:id="rId19"/>
          </p:cNvPr>
          <p:cNvSpPr>
            <a:spLocks noChangeArrowheads="1"/>
          </p:cNvSpPr>
          <p:nvPr userDrawn="1"/>
        </p:nvSpPr>
        <p:spPr bwMode="auto">
          <a:xfrm>
            <a:off x="1333500" y="3068638"/>
            <a:ext cx="2159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200" b="1">
                <a:solidFill>
                  <a:srgbClr val="5F5F5F"/>
                </a:solidFill>
                <a:ea typeface="华文细黑" pitchFamily="2" charset="-122"/>
              </a:rPr>
              <a:t>专业交流</a:t>
            </a:r>
          </a:p>
        </p:txBody>
      </p:sp>
      <p:sp>
        <p:nvSpPr>
          <p:cNvPr id="2058" name="Rectangle 12">
            <a:hlinkClick r:id="rId19"/>
          </p:cNvPr>
          <p:cNvSpPr>
            <a:spLocks noChangeArrowheads="1"/>
          </p:cNvSpPr>
          <p:nvPr userDrawn="1"/>
        </p:nvSpPr>
        <p:spPr bwMode="auto">
          <a:xfrm>
            <a:off x="3492500" y="3068638"/>
            <a:ext cx="2159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200" b="1">
                <a:solidFill>
                  <a:srgbClr val="5F5F5F"/>
                </a:solidFill>
                <a:ea typeface="华文细黑" pitchFamily="2" charset="-122"/>
              </a:rPr>
              <a:t>模板超市</a:t>
            </a:r>
          </a:p>
        </p:txBody>
      </p:sp>
      <p:sp>
        <p:nvSpPr>
          <p:cNvPr id="2059" name="Rectangle 13">
            <a:hlinkClick r:id="rId19"/>
          </p:cNvPr>
          <p:cNvSpPr>
            <a:spLocks noChangeArrowheads="1"/>
          </p:cNvSpPr>
          <p:nvPr userDrawn="1"/>
        </p:nvSpPr>
        <p:spPr bwMode="auto">
          <a:xfrm>
            <a:off x="5653088" y="3068638"/>
            <a:ext cx="2159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200" b="1">
                <a:solidFill>
                  <a:srgbClr val="5F5F5F"/>
                </a:solidFill>
                <a:ea typeface="华文细黑" pitchFamily="2" charset="-122"/>
              </a:rPr>
              <a:t>设计服务</a:t>
            </a:r>
          </a:p>
        </p:txBody>
      </p:sp>
      <p:sp>
        <p:nvSpPr>
          <p:cNvPr id="2060" name="Rectangle 7"/>
          <p:cNvSpPr>
            <a:spLocks noChangeArrowheads="1"/>
          </p:cNvSpPr>
          <p:nvPr userDrawn="1"/>
        </p:nvSpPr>
        <p:spPr bwMode="auto">
          <a:xfrm>
            <a:off x="1331913" y="2060575"/>
            <a:ext cx="6480175" cy="215900"/>
          </a:xfrm>
          <a:prstGeom prst="rect">
            <a:avLst/>
          </a:prstGeom>
          <a:solidFill>
            <a:srgbClr val="EAEAEA"/>
          </a:solidFill>
          <a:ln w="6350" algn="ctr">
            <a:solidFill>
              <a:srgbClr val="5F5F5F"/>
            </a:solidFill>
            <a:prstDash val="dash"/>
            <a:miter lim="800000"/>
            <a:headEnd/>
            <a:tailEnd/>
          </a:ln>
        </p:spPr>
        <p:txBody>
          <a:bodyPr wrap="none" anchor="ctr"/>
          <a:lstStyle/>
          <a:p>
            <a:pPr algn="ctr">
              <a:lnSpc>
                <a:spcPct val="150000"/>
              </a:lnSpc>
            </a:pPr>
            <a:r>
              <a:rPr lang="en-US" altLang="zh-CN" sz="1000">
                <a:ea typeface="华文细黑" pitchFamily="2" charset="-122"/>
              </a:rPr>
              <a:t>NordriDesign</a:t>
            </a:r>
            <a:r>
              <a:rPr lang="zh-CN" altLang="en-US" sz="1000">
                <a:ea typeface="华文细黑" pitchFamily="2" charset="-122"/>
              </a:rPr>
              <a:t>中国专业</a:t>
            </a:r>
            <a:r>
              <a:rPr lang="en-US" altLang="zh-CN" sz="1000">
                <a:ea typeface="华文细黑" pitchFamily="2" charset="-122"/>
              </a:rPr>
              <a:t>PowerPoint</a:t>
            </a:r>
            <a:r>
              <a:rPr lang="zh-CN" altLang="en-US" sz="1000">
                <a:ea typeface="华文细黑" pitchFamily="2" charset="-122"/>
              </a:rPr>
              <a:t>媒体设计与开发</a:t>
            </a:r>
            <a:endParaRPr lang="zh-CN" altLang="en-US" sz="1000">
              <a:latin typeface="华文细黑" pitchFamily="2" charset="-122"/>
              <a:ea typeface="华文细黑" pitchFamily="2" charset="-122"/>
            </a:endParaRPr>
          </a:p>
        </p:txBody>
      </p:sp>
      <p:sp>
        <p:nvSpPr>
          <p:cNvPr id="2061" name="Rectangle 15"/>
          <p:cNvSpPr>
            <a:spLocks noChangeArrowheads="1"/>
          </p:cNvSpPr>
          <p:nvPr userDrawn="1"/>
        </p:nvSpPr>
        <p:spPr bwMode="auto">
          <a:xfrm>
            <a:off x="1331913" y="4192588"/>
            <a:ext cx="64801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sz="1000">
                <a:solidFill>
                  <a:srgbClr val="111111"/>
                </a:solidFill>
                <a:ea typeface="华文细黑" pitchFamily="2" charset="-122"/>
              </a:rPr>
              <a:t>本作品的提供是以适用知识共享组织的公共许可（ 简称“</a:t>
            </a:r>
            <a:r>
              <a:rPr lang="en-US" altLang="zh-CN" sz="1000">
                <a:solidFill>
                  <a:srgbClr val="111111"/>
                </a:solidFill>
                <a:ea typeface="华文细黑" pitchFamily="2" charset="-122"/>
              </a:rPr>
              <a:t>CCPL” </a:t>
            </a:r>
            <a:r>
              <a:rPr lang="zh-CN" altLang="en-US" sz="1000">
                <a:solidFill>
                  <a:srgbClr val="111111"/>
                </a:solidFill>
                <a:ea typeface="华文细黑" pitchFamily="2" charset="-122"/>
              </a:rPr>
              <a:t>或 “许可”） 条款为前提的。本作品受著作权法以及其他相关法律的保护。对本作品的使用不得超越本许可授权的范围。</a:t>
            </a:r>
          </a:p>
          <a:p>
            <a:pPr>
              <a:lnSpc>
                <a:spcPct val="120000"/>
              </a:lnSpc>
            </a:pPr>
            <a:r>
              <a:rPr lang="zh-CN" altLang="en-US" sz="1000">
                <a:solidFill>
                  <a:srgbClr val="111111"/>
                </a:solidFill>
                <a:ea typeface="华文细黑" pitchFamily="2" charset="-122"/>
              </a:rPr>
              <a:t>如您行使本许可授予的使用本作品的权利，就表明您接受并同意遵守本许可的条款。在您接受这些条款和规定的前提下，许可人授予您本许可所包括的权利。 </a:t>
            </a:r>
          </a:p>
        </p:txBody>
      </p:sp>
      <p:sp>
        <p:nvSpPr>
          <p:cNvPr id="2062" name="Rectangle 7">
            <a:hlinkClick r:id="rId20"/>
          </p:cNvPr>
          <p:cNvSpPr>
            <a:spLocks noChangeArrowheads="1"/>
          </p:cNvSpPr>
          <p:nvPr userDrawn="1"/>
        </p:nvSpPr>
        <p:spPr bwMode="auto">
          <a:xfrm>
            <a:off x="3492500" y="2276475"/>
            <a:ext cx="2160588" cy="1150938"/>
          </a:xfrm>
          <a:prstGeom prst="rect">
            <a:avLst/>
          </a:prstGeom>
          <a:solidFill>
            <a:schemeClr val="bg1">
              <a:alpha val="0"/>
            </a:schemeClr>
          </a:solidFill>
          <a:ln>
            <a:noFill/>
          </a:ln>
          <a:extLst>
            <a:ext uri="{91240B29-F687-4F45-9708-019B960494DF}">
              <a14:hiddenLine xmlns:a14="http://schemas.microsoft.com/office/drawing/2010/main" w="6350" algn="ctr">
                <a:solidFill>
                  <a:srgbClr val="5F5F5F"/>
                </a:solidFill>
                <a:prstDash val="dash"/>
                <a:miter lim="800000"/>
                <a:headEnd/>
                <a:tailEnd/>
              </a14:hiddenLine>
            </a:ext>
          </a:extLst>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63" name="Rectangle 7">
            <a:hlinkClick r:id="rId13"/>
          </p:cNvPr>
          <p:cNvSpPr>
            <a:spLocks noChangeArrowheads="1"/>
          </p:cNvSpPr>
          <p:nvPr userDrawn="1"/>
        </p:nvSpPr>
        <p:spPr bwMode="auto">
          <a:xfrm>
            <a:off x="5653088" y="2276475"/>
            <a:ext cx="2159000" cy="1150938"/>
          </a:xfrm>
          <a:prstGeom prst="rect">
            <a:avLst/>
          </a:prstGeom>
          <a:solidFill>
            <a:schemeClr val="bg1">
              <a:alpha val="0"/>
            </a:schemeClr>
          </a:solidFill>
          <a:ln>
            <a:noFill/>
          </a:ln>
          <a:extLst>
            <a:ext uri="{91240B29-F687-4F45-9708-019B960494DF}">
              <a14:hiddenLine xmlns:a14="http://schemas.microsoft.com/office/drawing/2010/main" w="6350" algn="ctr">
                <a:solidFill>
                  <a:srgbClr val="5F5F5F"/>
                </a:solidFill>
                <a:prstDash val="dash"/>
                <a:miter lim="800000"/>
                <a:headEnd/>
                <a:tailEnd/>
              </a14:hiddenLine>
            </a:ext>
          </a:extLst>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64" name="Rectangle 7">
            <a:hlinkClick r:id="rId19"/>
            <a:hlinkHover r:id="" action="ppaction://noaction" highlightClick="1"/>
          </p:cNvPr>
          <p:cNvSpPr>
            <a:spLocks noChangeArrowheads="1"/>
          </p:cNvSpPr>
          <p:nvPr userDrawn="1"/>
        </p:nvSpPr>
        <p:spPr bwMode="auto">
          <a:xfrm>
            <a:off x="1331913" y="2276475"/>
            <a:ext cx="2160587" cy="1150938"/>
          </a:xfrm>
          <a:prstGeom prst="rect">
            <a:avLst/>
          </a:prstGeom>
          <a:solidFill>
            <a:schemeClr val="bg1">
              <a:alpha val="0"/>
            </a:schemeClr>
          </a:solidFill>
          <a:ln>
            <a:noFill/>
          </a:ln>
          <a:extLst>
            <a:ext uri="{91240B29-F687-4F45-9708-019B960494DF}">
              <a14:hiddenLine xmlns:a14="http://schemas.microsoft.com/office/drawing/2010/main" w="6350" algn="ctr">
                <a:solidFill>
                  <a:srgbClr val="5F5F5F"/>
                </a:solidFill>
                <a:prstDash val="dash"/>
                <a:miter lim="800000"/>
                <a:headEnd/>
                <a:tailEnd/>
              </a14:hiddenLine>
            </a:ext>
          </a:extLst>
        </p:spPr>
        <p:txBody>
          <a:bodyPr wrap="none" anchor="ctr"/>
          <a:lstStyle/>
          <a:p>
            <a:pPr>
              <a:lnSpc>
                <a:spcPct val="150000"/>
              </a:lnSpc>
            </a:pPr>
            <a:endParaRPr lang="zh-CN" altLang="zh-CN" sz="1400" b="1">
              <a:solidFill>
                <a:srgbClr val="5F5F5F"/>
              </a:solidFill>
              <a:ea typeface="华文细黑" pitchFamily="2" charset="-122"/>
            </a:endParaRPr>
          </a:p>
        </p:txBody>
      </p:sp>
      <p:sp>
        <p:nvSpPr>
          <p:cNvPr id="2065" name="Text Box 19">
            <a:hlinkClick r:id="rId14"/>
          </p:cNvPr>
          <p:cNvSpPr txBox="1">
            <a:spLocks noChangeArrowheads="1"/>
          </p:cNvSpPr>
          <p:nvPr userDrawn="1"/>
        </p:nvSpPr>
        <p:spPr bwMode="auto">
          <a:xfrm>
            <a:off x="1331913" y="5056188"/>
            <a:ext cx="1079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000" b="1">
                <a:solidFill>
                  <a:srgbClr val="003366"/>
                </a:solidFill>
                <a:ea typeface="华文细黑" pitchFamily="2" charset="-122"/>
              </a:rPr>
              <a:t>查看全部</a:t>
            </a:r>
            <a:r>
              <a:rPr lang="en-US" altLang="zh-CN" sz="1000" b="1">
                <a:solidFill>
                  <a:srgbClr val="003366"/>
                </a:solidFill>
                <a:latin typeface="华文细黑" pitchFamily="2" charset="-122"/>
                <a:ea typeface="华文细黑" pitchFamily="2" charset="-122"/>
              </a:rPr>
              <a:t>…</a:t>
            </a:r>
            <a:endParaRPr lang="en-US" altLang="zh-CN" sz="1000" b="1">
              <a:solidFill>
                <a:srgbClr val="003366"/>
              </a:solidFill>
              <a:ea typeface="华文细黑" pitchFamily="2" charset="-122"/>
            </a:endParaRPr>
          </a:p>
        </p:txBody>
      </p:sp>
      <p:grpSp>
        <p:nvGrpSpPr>
          <p:cNvPr id="2066" name="Group 20"/>
          <p:cNvGrpSpPr>
            <a:grpSpLocks/>
          </p:cNvGrpSpPr>
          <p:nvPr userDrawn="1"/>
        </p:nvGrpSpPr>
        <p:grpSpPr bwMode="auto">
          <a:xfrm>
            <a:off x="1331913" y="1125538"/>
            <a:ext cx="4321175" cy="576262"/>
            <a:chOff x="612" y="799"/>
            <a:chExt cx="3402" cy="454"/>
          </a:xfrm>
        </p:grpSpPr>
        <p:pic>
          <p:nvPicPr>
            <p:cNvPr id="2067" name="Picture 12" descr="cc"/>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2426" y="799"/>
              <a:ext cx="158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9" descr="logo"/>
            <p:cNvPicPr>
              <a:picLocks noChangeAspect="1" noChangeArrowheads="1"/>
            </p:cNvPicPr>
            <p:nvPr userDrawn="1"/>
          </p:nvPicPr>
          <p:blipFill>
            <a:blip r:embed="rId22" cstate="print">
              <a:lum bright="-12000"/>
              <a:grayscl/>
              <a:extLst>
                <a:ext uri="{28A0092B-C50C-407E-A947-70E740481C1C}">
                  <a14:useLocalDpi xmlns:a14="http://schemas.microsoft.com/office/drawing/2010/main" val="0"/>
                </a:ext>
              </a:extLst>
            </a:blip>
            <a:srcRect/>
            <a:stretch>
              <a:fillRect/>
            </a:stretch>
          </p:blipFill>
          <p:spPr bwMode="auto">
            <a:xfrm>
              <a:off x="612" y="845"/>
              <a:ext cx="136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Line 23"/>
            <p:cNvSpPr>
              <a:spLocks noChangeShapeType="1"/>
            </p:cNvSpPr>
            <p:nvPr userDrawn="1"/>
          </p:nvSpPr>
          <p:spPr bwMode="auto">
            <a:xfrm>
              <a:off x="2200" y="799"/>
              <a:ext cx="0" cy="454"/>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ng_Xiao@hus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21.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21.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2.png"/><Relationship Id="rId7"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25.wmf"/><Relationship Id="rId11" Type="http://schemas.openxmlformats.org/officeDocument/2006/relationships/image" Target="../media/image34.png"/><Relationship Id="rId5" Type="http://schemas.openxmlformats.org/officeDocument/2006/relationships/oleObject" Target="../embeddings/oleObject7.bin"/><Relationship Id="rId10" Type="http://schemas.openxmlformats.org/officeDocument/2006/relationships/image" Target="../media/image31.png"/><Relationship Id="rId4" Type="http://schemas.openxmlformats.org/officeDocument/2006/relationships/image" Target="../media/image33.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9.png"/><Relationship Id="rId7"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9.bin"/><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3.png"/><Relationship Id="rId7"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5.wmf"/><Relationship Id="rId5" Type="http://schemas.openxmlformats.org/officeDocument/2006/relationships/image" Target="../media/image37.wmf"/><Relationship Id="rId10"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47.w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54.png"/><Relationship Id="rId7" Type="http://schemas.openxmlformats.org/officeDocument/2006/relationships/image" Target="../media/image50.wmf"/><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49.wmf"/><Relationship Id="rId10" Type="http://schemas.openxmlformats.org/officeDocument/2006/relationships/image" Target="../media/image52.png"/><Relationship Id="rId4" Type="http://schemas.openxmlformats.org/officeDocument/2006/relationships/oleObject" Target="../embeddings/oleObject16.bin"/><Relationship Id="rId9" Type="http://schemas.openxmlformats.org/officeDocument/2006/relationships/image" Target="../media/image51.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24.bin"/><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55.wmf"/><Relationship Id="rId14" Type="http://schemas.openxmlformats.org/officeDocument/2006/relationships/image" Target="../media/image58.gif"/></Relationships>
</file>

<file path=ppt/slides/_rels/slide25.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60.wmf"/><Relationship Id="rId4" Type="http://schemas.openxmlformats.org/officeDocument/2006/relationships/oleObject" Target="../embeddings/oleObject26.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4.w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6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99592" y="4077072"/>
            <a:ext cx="7344816"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3500" b="1" dirty="0">
                <a:ea typeface="微软雅黑" pitchFamily="34" charset="-122"/>
              </a:rPr>
              <a:t>肖 阳</a:t>
            </a:r>
            <a:r>
              <a:rPr lang="zh-CN" altLang="en-US" sz="2400" b="1" dirty="0">
                <a:ea typeface="微软雅黑" pitchFamily="34" charset="-122"/>
              </a:rPr>
              <a:t>（教授）</a:t>
            </a:r>
            <a:endParaRPr lang="en-US" altLang="zh-CN" sz="2400" b="1" dirty="0">
              <a:ea typeface="微软雅黑" pitchFamily="34" charset="-122"/>
            </a:endParaRPr>
          </a:p>
          <a:p>
            <a:pPr algn="ctr" eaLnBrk="1" hangingPunct="1"/>
            <a:r>
              <a:rPr lang="en-US" altLang="zh-CN" sz="2200" b="1" dirty="0">
                <a:ea typeface="微软雅黑" pitchFamily="34" charset="-122"/>
                <a:hlinkClick r:id="rId3"/>
              </a:rPr>
              <a:t>Yang_Xiao@hust.edu.cn</a:t>
            </a:r>
            <a:endParaRPr lang="en-US" altLang="zh-CN" sz="2200" b="1" dirty="0">
              <a:ea typeface="微软雅黑" pitchFamily="34" charset="-122"/>
            </a:endParaRPr>
          </a:p>
          <a:p>
            <a:pPr algn="ctr" eaLnBrk="1" hangingPunct="1"/>
            <a:endParaRPr lang="en-US" altLang="zh-CN" sz="2200" b="1" dirty="0">
              <a:ea typeface="微软雅黑" pitchFamily="34" charset="-122"/>
            </a:endParaRPr>
          </a:p>
          <a:p>
            <a:pPr algn="ctr" eaLnBrk="1" hangingPunct="1"/>
            <a:r>
              <a:rPr lang="zh-CN" altLang="en-US" sz="3200" b="1" dirty="0">
                <a:ea typeface="微软雅黑" pitchFamily="34" charset="-122"/>
              </a:rPr>
              <a:t>华中科技大学人工智能与自动化学院</a:t>
            </a:r>
            <a:endParaRPr lang="en-US" altLang="zh-CN" sz="3200" b="1" dirty="0">
              <a:ea typeface="微软雅黑" pitchFamily="34" charset="-122"/>
            </a:endParaRPr>
          </a:p>
        </p:txBody>
      </p:sp>
      <p:sp>
        <p:nvSpPr>
          <p:cNvPr id="5" name="Text Box 2"/>
          <p:cNvSpPr txBox="1">
            <a:spLocks noChangeArrowheads="1"/>
          </p:cNvSpPr>
          <p:nvPr/>
        </p:nvSpPr>
        <p:spPr bwMode="auto">
          <a:xfrm>
            <a:off x="-1435107" y="1700808"/>
            <a:ext cx="7344816"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zh-CN" altLang="en-US" sz="5000" b="1" dirty="0">
                <a:ea typeface="微软雅黑" pitchFamily="34" charset="-122"/>
              </a:rPr>
              <a:t>图像处理与分析</a:t>
            </a:r>
            <a:endParaRPr lang="en-US" altLang="zh-CN" sz="5000" b="1" dirty="0">
              <a:ea typeface="微软雅黑" pitchFamily="34" charset="-122"/>
            </a:endParaRPr>
          </a:p>
          <a:p>
            <a:pPr algn="ctr" eaLnBrk="1" hangingPunct="1"/>
            <a:endParaRPr lang="en-US" altLang="zh-CN" sz="1000" b="1" dirty="0">
              <a:ea typeface="微软雅黑" pitchFamily="34" charset="-122"/>
            </a:endParaRPr>
          </a:p>
          <a:p>
            <a:pPr algn="ctr" eaLnBrk="1" hangingPunct="1"/>
            <a:r>
              <a:rPr lang="zh-CN" altLang="en-US" sz="3400" b="1" dirty="0">
                <a:ea typeface="微软雅黑" pitchFamily="34" charset="-122"/>
              </a:rPr>
              <a:t>（第</a:t>
            </a:r>
            <a:r>
              <a:rPr lang="en-US" altLang="zh-CN" sz="3400" b="1" dirty="0">
                <a:ea typeface="微软雅黑" pitchFamily="34" charset="-122"/>
              </a:rPr>
              <a:t>3</a:t>
            </a:r>
            <a:r>
              <a:rPr lang="zh-CN" altLang="en-US" sz="3400" b="1" dirty="0">
                <a:ea typeface="微软雅黑" pitchFamily="34" charset="-122"/>
              </a:rPr>
              <a:t>章</a:t>
            </a:r>
            <a:r>
              <a:rPr lang="en-US" altLang="zh-CN" sz="3400" b="1" dirty="0">
                <a:ea typeface="微软雅黑" pitchFamily="34" charset="-122"/>
              </a:rPr>
              <a:t>-</a:t>
            </a:r>
            <a:r>
              <a:rPr lang="zh-CN" altLang="en-US" sz="3400" b="1" dirty="0">
                <a:ea typeface="微软雅黑" pitchFamily="34" charset="-122"/>
              </a:rPr>
              <a:t>图像变换）</a:t>
            </a:r>
            <a:endParaRPr lang="en-US" altLang="zh-CN" sz="3400" b="1" dirty="0">
              <a:ea typeface="微软雅黑"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7" y="1"/>
            <a:ext cx="2987824" cy="709683"/>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一维傅里叶变换</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23850" y="1268760"/>
                <a:ext cx="8064574" cy="5256584"/>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根据欧拉公式：</a:t>
                </a:r>
                <a14:m>
                  <m:oMath xmlns:m="http://schemas.openxmlformats.org/officeDocument/2006/math">
                    <m:r>
                      <a:rPr lang="en-US" altLang="zh-CN" sz="2400" b="1" i="1" ker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𝒋</m:t>
                        </m:r>
                        <m:r>
                          <a:rPr lang="en-US" altLang="zh-CN" sz="2400" b="1" i="1" kern="0">
                            <a:solidFill>
                              <a:srgbClr val="000000"/>
                            </a:solidFill>
                            <a:latin typeface="Cambria Math" panose="02040503050406030204" pitchFamily="18" charset="0"/>
                            <a:ea typeface="微软雅黑" panose="020B0503020204020204" pitchFamily="34" charset="-122"/>
                          </a:rPr>
                          <m:t>𝟐</m:t>
                        </m:r>
                        <m:r>
                          <a:rPr lang="zh-CN" altLang="en-US" sz="2400" b="1" i="1" kern="0">
                            <a:solidFill>
                              <a:srgbClr val="000000"/>
                            </a:solidFill>
                            <a:latin typeface="Cambria Math" panose="02040503050406030204" pitchFamily="18" charset="0"/>
                            <a:ea typeface="微软雅黑" panose="020B0503020204020204" pitchFamily="34" charset="-122"/>
                          </a:rPr>
                          <m:t>𝝅</m:t>
                        </m:r>
                        <m:r>
                          <a:rPr lang="en-US" altLang="zh-CN" sz="2400" b="1" i="1" kern="0">
                            <a:solidFill>
                              <a:srgbClr val="000000"/>
                            </a:solidFill>
                            <a:latin typeface="Cambria Math" panose="02040503050406030204" pitchFamily="18" charset="0"/>
                            <a:ea typeface="微软雅黑" panose="020B0503020204020204" pitchFamily="34" charset="-122"/>
                          </a:rPr>
                          <m:t>𝒖𝒙</m:t>
                        </m:r>
                      </m:e>
                    </m:d>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𝒄𝒐𝒔</m:t>
                    </m:r>
                    <m:r>
                      <a:rPr lang="en-US" altLang="zh-CN" sz="2400" b="1" i="1" kern="0">
                        <a:solidFill>
                          <a:srgbClr val="000000"/>
                        </a:solidFill>
                        <a:latin typeface="Cambria Math" panose="02040503050406030204" pitchFamily="18" charset="0"/>
                        <a:ea typeface="微软雅黑" panose="020B0503020204020204" pitchFamily="34" charset="-122"/>
                      </a:rPr>
                      <m:t>𝟐</m:t>
                    </m:r>
                    <m:r>
                      <a:rPr lang="zh-CN" altLang="en-US" sz="2400" b="1" i="1" kern="0">
                        <a:solidFill>
                          <a:srgbClr val="000000"/>
                        </a:solidFill>
                        <a:latin typeface="Cambria Math" panose="02040503050406030204" pitchFamily="18" charset="0"/>
                        <a:ea typeface="微软雅黑" panose="020B0503020204020204" pitchFamily="34" charset="-122"/>
                      </a:rPr>
                      <m:t>𝝅</m:t>
                    </m:r>
                    <m:r>
                      <a:rPr lang="en-US" altLang="zh-CN" sz="2400" b="1" i="1" kern="0">
                        <a:solidFill>
                          <a:srgbClr val="000000"/>
                        </a:solidFill>
                        <a:latin typeface="Cambria Math" panose="02040503050406030204" pitchFamily="18" charset="0"/>
                        <a:ea typeface="微软雅黑" panose="020B0503020204020204" pitchFamily="34" charset="-122"/>
                      </a:rPr>
                      <m:t>𝒖𝒙</m:t>
                    </m:r>
                    <m:r>
                      <a:rPr lang="en-US" altLang="zh-CN" sz="2400" b="1" i="0" kern="0" smtClea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𝒋𝒔</m:t>
                    </m:r>
                    <m:r>
                      <a:rPr lang="en-US" altLang="zh-CN" sz="2400" b="1" i="1" kern="0" smtClean="0">
                        <a:solidFill>
                          <a:srgbClr val="000000"/>
                        </a:solidFill>
                        <a:latin typeface="Cambria Math" panose="02040503050406030204" pitchFamily="18" charset="0"/>
                        <a:ea typeface="微软雅黑" panose="020B0503020204020204" pitchFamily="34" charset="-122"/>
                      </a:rPr>
                      <m:t>𝒊𝒏</m:t>
                    </m:r>
                    <m:r>
                      <a:rPr lang="en-US" altLang="zh-CN" sz="2400" b="1" i="1" kern="0">
                        <a:solidFill>
                          <a:srgbClr val="000000"/>
                        </a:solidFill>
                        <a:latin typeface="Cambria Math" panose="02040503050406030204" pitchFamily="18" charset="0"/>
                        <a:ea typeface="微软雅黑" panose="020B0503020204020204" pitchFamily="34" charset="-122"/>
                      </a:rPr>
                      <m:t>𝟐</m:t>
                    </m:r>
                    <m:r>
                      <a:rPr lang="zh-CN" altLang="en-US" sz="2400" b="1" i="1" kern="0">
                        <a:solidFill>
                          <a:srgbClr val="000000"/>
                        </a:solidFill>
                        <a:latin typeface="Cambria Math" panose="02040503050406030204" pitchFamily="18" charset="0"/>
                        <a:ea typeface="微软雅黑" panose="020B0503020204020204" pitchFamily="34" charset="-122"/>
                      </a:rPr>
                      <m:t>𝝅</m:t>
                    </m:r>
                    <m:r>
                      <a:rPr lang="en-US" altLang="zh-CN" sz="2400" b="1" i="1" kern="0">
                        <a:solidFill>
                          <a:srgbClr val="000000"/>
                        </a:solidFill>
                        <a:latin typeface="Cambria Math" panose="02040503050406030204" pitchFamily="18" charset="0"/>
                        <a:ea typeface="微软雅黑" panose="020B0503020204020204" pitchFamily="34" charset="-122"/>
                      </a:rPr>
                      <m:t>𝒖𝒙</m:t>
                    </m:r>
                  </m:oMath>
                </a14:m>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傅里叶变换系数可以写成如下式的复数和极坐标形式</a:t>
                </a:r>
                <a:r>
                  <a:rPr lang="en-US" altLang="zh-CN" sz="2400" b="1" kern="0" dirty="0">
                    <a:solidFill>
                      <a:srgbClr val="000000"/>
                    </a:solidFill>
                    <a:latin typeface="微软雅黑" panose="020B0503020204020204" pitchFamily="34" charset="-122"/>
                    <a:ea typeface="微软雅黑" panose="020B0503020204020204" pitchFamily="34" charset="-122"/>
                  </a:rPr>
                  <a:t>:</a:t>
                </a:r>
              </a:p>
              <a:p>
                <a:pPr marL="0" indent="0" algn="ctr" eaLnBrk="1" hangingPunct="1">
                  <a:lnSpc>
                    <a:spcPct val="120000"/>
                  </a:lnSpc>
                  <a:spcBef>
                    <a:spcPct val="0"/>
                  </a:spcBef>
                  <a:buFontTx/>
                  <a:buNone/>
                </a:pPr>
                <a14:m>
                  <m:oMathPara xmlns:m="http://schemas.openxmlformats.org/officeDocument/2006/math">
                    <m:oMathParaPr>
                      <m:jc m:val="centerGroup"/>
                    </m:oMathParaPr>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𝑹</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𝒋𝑰</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m:t>
                      </m:r>
                      <m:d>
                        <m:dPr>
                          <m:begChr m:val="|"/>
                          <m:endChr m:val="|"/>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e>
                      </m:d>
                      <m:r>
                        <a:rPr lang="en-US" altLang="zh-CN" sz="2400" b="1" i="1" kern="0" smtClean="0">
                          <a:solidFill>
                            <a:srgbClr val="000000"/>
                          </a:solidFill>
                          <a:latin typeface="Cambria Math" panose="02040503050406030204" pitchFamily="18" charset="0"/>
                          <a:ea typeface="微软雅黑" panose="020B0503020204020204" pitchFamily="34" charset="-122"/>
                        </a:rPr>
                        <m:t>𝒆𝒙𝒑</m:t>
                      </m:r>
                      <m:d>
                        <m:dPr>
                          <m:begChr m:val="["/>
                          <m:endChr m:val="]"/>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𝒋</m:t>
                          </m:r>
                          <m:r>
                            <a:rPr lang="en-US" altLang="zh-CN" sz="2400" b="1" i="1" kern="0">
                              <a:solidFill>
                                <a:srgbClr val="000000"/>
                              </a:solidFill>
                              <a:latin typeface="Cambria Math" panose="02040503050406030204" pitchFamily="18" charset="0"/>
                              <a:ea typeface="Cambria Math" panose="02040503050406030204" pitchFamily="18" charset="0"/>
                            </a:rPr>
                            <m:t>∅</m:t>
                          </m:r>
                          <m:d>
                            <m:dPr>
                              <m:ctrlPr>
                                <a:rPr lang="en-US" altLang="zh-CN" sz="2400" b="1" i="1" kern="0">
                                  <a:solidFill>
                                    <a:srgbClr val="000000"/>
                                  </a:solidFill>
                                  <a:latin typeface="Cambria Math" panose="02040503050406030204" pitchFamily="18" charset="0"/>
                                  <a:ea typeface="Cambria Math" panose="02040503050406030204" pitchFamily="18" charset="0"/>
                                </a:rPr>
                              </m:ctrlPr>
                            </m:dPr>
                            <m:e>
                              <m:r>
                                <a:rPr lang="en-US" altLang="zh-CN" sz="2400" b="1" i="1" kern="0">
                                  <a:solidFill>
                                    <a:srgbClr val="000000"/>
                                  </a:solidFill>
                                  <a:latin typeface="Cambria Math" panose="02040503050406030204" pitchFamily="18" charset="0"/>
                                  <a:ea typeface="Cambria Math" panose="02040503050406030204" pitchFamily="18" charset="0"/>
                                </a:rPr>
                                <m:t>𝒖</m:t>
                              </m:r>
                            </m:e>
                          </m:d>
                        </m:e>
                      </m:d>
                    </m:oMath>
                  </m:oMathPara>
                </a14:m>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其中：</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傅里叶谱（幅值函数）为：</a:t>
                </a:r>
                <a14:m>
                  <m:oMath xmlns:m="http://schemas.openxmlformats.org/officeDocument/2006/math">
                    <m:d>
                      <m:dPr>
                        <m:begChr m:val="|"/>
                        <m:endChr m:val="|"/>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𝑭</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𝒖</m:t>
                            </m:r>
                          </m:e>
                        </m:d>
                      </m:e>
                    </m:d>
                    <m:r>
                      <a:rPr lang="en-US" altLang="zh-CN" sz="2400" b="1" i="1" kern="0" smtClean="0">
                        <a:solidFill>
                          <a:srgbClr val="000000"/>
                        </a:solidFill>
                        <a:latin typeface="Cambria Math" panose="02040503050406030204" pitchFamily="18" charset="0"/>
                        <a:ea typeface="微软雅黑" panose="020B0503020204020204" pitchFamily="34" charset="-122"/>
                      </a:rPr>
                      <m:t>=</m:t>
                    </m:r>
                    <m:sSup>
                      <m:sSupPr>
                        <m:ctrlPr>
                          <a:rPr lang="en-US" altLang="zh-CN" sz="2400" b="1" i="1" kern="0" smtClean="0">
                            <a:solidFill>
                              <a:srgbClr val="000000"/>
                            </a:solidFill>
                            <a:latin typeface="Cambria Math" panose="02040503050406030204" pitchFamily="18" charset="0"/>
                            <a:ea typeface="微软雅黑" panose="020B0503020204020204" pitchFamily="34" charset="-122"/>
                          </a:rPr>
                        </m:ctrlPr>
                      </m:sSupPr>
                      <m:e>
                        <m:d>
                          <m:dPr>
                            <m:begChr m:val="["/>
                            <m:endChr m:val="]"/>
                            <m:ctrlPr>
                              <a:rPr lang="en-US" altLang="zh-CN" sz="2400" b="1" i="1" kern="0">
                                <a:solidFill>
                                  <a:srgbClr val="000000"/>
                                </a:solidFill>
                                <a:latin typeface="Cambria Math" panose="02040503050406030204" pitchFamily="18" charset="0"/>
                                <a:ea typeface="微软雅黑" panose="020B0503020204020204" pitchFamily="34" charset="-122"/>
                              </a:rPr>
                            </m:ctrlPr>
                          </m:dPr>
                          <m:e>
                            <m:sSup>
                              <m:sSupPr>
                                <m:ctrlPr>
                                  <a:rPr lang="en-US" altLang="zh-CN" sz="2400" b="1" i="1" kern="0">
                                    <a:solidFill>
                                      <a:srgbClr val="000000"/>
                                    </a:solidFill>
                                    <a:latin typeface="Cambria Math" panose="02040503050406030204" pitchFamily="18" charset="0"/>
                                    <a:ea typeface="微软雅黑" panose="020B0503020204020204" pitchFamily="34" charset="-122"/>
                                  </a:rPr>
                                </m:ctrlPr>
                              </m:sSupPr>
                              <m:e>
                                <m:r>
                                  <a:rPr lang="en-US" altLang="zh-CN" sz="2400" b="1" i="1" kern="0">
                                    <a:solidFill>
                                      <a:srgbClr val="000000"/>
                                    </a:solidFill>
                                    <a:latin typeface="Cambria Math" panose="02040503050406030204" pitchFamily="18" charset="0"/>
                                    <a:ea typeface="微软雅黑" panose="020B0503020204020204" pitchFamily="34" charset="-122"/>
                                  </a:rPr>
                                  <m:t>𝑹</m:t>
                                </m:r>
                              </m:e>
                              <m:sup>
                                <m:r>
                                  <a:rPr lang="en-US" altLang="zh-CN" sz="2400" b="1" i="1" kern="0">
                                    <a:solidFill>
                                      <a:srgbClr val="000000"/>
                                    </a:solidFill>
                                    <a:latin typeface="Cambria Math" panose="02040503050406030204" pitchFamily="18" charset="0"/>
                                    <a:ea typeface="微软雅黑" panose="020B0503020204020204" pitchFamily="34" charset="-122"/>
                                  </a:rPr>
                                  <m:t>𝟐</m:t>
                                </m:r>
                              </m:sup>
                            </m:sSup>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𝒖</m:t>
                                </m:r>
                              </m:e>
                            </m:d>
                            <m:r>
                              <a:rPr lang="en-US" altLang="zh-CN" sz="2400" b="1" i="1" kern="0">
                                <a:solidFill>
                                  <a:srgbClr val="000000"/>
                                </a:solidFill>
                                <a:latin typeface="Cambria Math" panose="02040503050406030204" pitchFamily="18" charset="0"/>
                                <a:ea typeface="微软雅黑" panose="020B0503020204020204" pitchFamily="34" charset="-122"/>
                              </a:rPr>
                              <m:t>+</m:t>
                            </m:r>
                            <m:sSup>
                              <m:sSupPr>
                                <m:ctrlPr>
                                  <a:rPr lang="en-US" altLang="zh-CN" sz="2400" b="1" i="1" kern="0">
                                    <a:solidFill>
                                      <a:srgbClr val="000000"/>
                                    </a:solidFill>
                                    <a:latin typeface="Cambria Math" panose="02040503050406030204" pitchFamily="18" charset="0"/>
                                    <a:ea typeface="微软雅黑" panose="020B0503020204020204" pitchFamily="34" charset="-122"/>
                                  </a:rPr>
                                </m:ctrlPr>
                              </m:sSupPr>
                              <m:e>
                                <m:r>
                                  <a:rPr lang="en-US" altLang="zh-CN" sz="2400" b="1" i="1" kern="0">
                                    <a:solidFill>
                                      <a:srgbClr val="000000"/>
                                    </a:solidFill>
                                    <a:latin typeface="Cambria Math" panose="02040503050406030204" pitchFamily="18" charset="0"/>
                                    <a:ea typeface="微软雅黑" panose="020B0503020204020204" pitchFamily="34" charset="-122"/>
                                  </a:rPr>
                                  <m:t>𝑰</m:t>
                                </m:r>
                              </m:e>
                              <m:sup>
                                <m:r>
                                  <a:rPr lang="en-US" altLang="zh-CN" sz="2400" b="1" i="1" kern="0">
                                    <a:solidFill>
                                      <a:srgbClr val="000000"/>
                                    </a:solidFill>
                                    <a:latin typeface="Cambria Math" panose="02040503050406030204" pitchFamily="18" charset="0"/>
                                    <a:ea typeface="微软雅黑" panose="020B0503020204020204" pitchFamily="34" charset="-122"/>
                                  </a:rPr>
                                  <m:t>𝟐</m:t>
                                </m:r>
                              </m:sup>
                            </m:sSup>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𝒖</m:t>
                                </m:r>
                              </m:e>
                            </m:d>
                          </m:e>
                        </m:d>
                      </m:e>
                      <m:sup>
                        <m:r>
                          <a:rPr lang="en-US" altLang="zh-CN" sz="2400" b="1" i="1" kern="0" smtClean="0">
                            <a:solidFill>
                              <a:srgbClr val="000000"/>
                            </a:solidFill>
                            <a:latin typeface="Cambria Math" panose="02040503050406030204" pitchFamily="18" charset="0"/>
                            <a:ea typeface="微软雅黑" panose="020B0503020204020204" pitchFamily="34" charset="-122"/>
                          </a:rPr>
                          <m:t>𝟏</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𝟐</m:t>
                        </m:r>
                      </m:sup>
                    </m:sSup>
                  </m:oMath>
                </a14:m>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18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相位角为：</a:t>
                </a:r>
                <a14:m>
                  <m:oMath xmlns:m="http://schemas.openxmlformats.org/officeDocument/2006/math">
                    <m:r>
                      <a:rPr lang="en-US" altLang="zh-CN" sz="2400" b="1" i="1" kern="0">
                        <a:solidFill>
                          <a:srgbClr val="000000"/>
                        </a:solidFill>
                        <a:latin typeface="Cambria Math" panose="02040503050406030204" pitchFamily="18" charset="0"/>
                        <a:ea typeface="Cambria Math" panose="02040503050406030204" pitchFamily="18" charset="0"/>
                      </a:rPr>
                      <m:t>∅</m:t>
                    </m:r>
                    <m:d>
                      <m:dPr>
                        <m:ctrlPr>
                          <a:rPr lang="en-US" altLang="zh-CN" sz="2400" b="1" i="1" kern="0">
                            <a:solidFill>
                              <a:srgbClr val="000000"/>
                            </a:solidFill>
                            <a:latin typeface="Cambria Math" panose="02040503050406030204" pitchFamily="18" charset="0"/>
                            <a:ea typeface="Cambria Math" panose="02040503050406030204" pitchFamily="18" charset="0"/>
                          </a:rPr>
                        </m:ctrlPr>
                      </m:dPr>
                      <m:e>
                        <m:r>
                          <a:rPr lang="en-US" altLang="zh-CN" sz="2400" b="1" i="1" kern="0">
                            <a:solidFill>
                              <a:srgbClr val="000000"/>
                            </a:solidFill>
                            <a:latin typeface="Cambria Math" panose="02040503050406030204" pitchFamily="18" charset="0"/>
                            <a:ea typeface="Cambria Math" panose="02040503050406030204" pitchFamily="18" charset="0"/>
                          </a:rPr>
                          <m:t>𝒖</m:t>
                        </m:r>
                      </m:e>
                    </m:d>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𝒂𝒓𝒄𝒕𝒂𝒏</m:t>
                    </m:r>
                    <m:d>
                      <m:dPr>
                        <m:begChr m:val="["/>
                        <m:endChr m:val="]"/>
                        <m:ctrlPr>
                          <a:rPr lang="en-US" altLang="zh-CN" sz="2400" b="1" i="1" kern="0" smtClean="0">
                            <a:solidFill>
                              <a:srgbClr val="000000"/>
                            </a:solidFill>
                            <a:latin typeface="Cambria Math" panose="02040503050406030204" pitchFamily="18" charset="0"/>
                            <a:ea typeface="Cambria Math" panose="02040503050406030204" pitchFamily="18" charset="0"/>
                          </a:rPr>
                        </m:ctrlPr>
                      </m:dPr>
                      <m:e>
                        <m:f>
                          <m:fPr>
                            <m:type m:val="skw"/>
                            <m:ctrlPr>
                              <a:rPr lang="en-US" altLang="zh-CN" sz="2400" b="1" i="1" kern="0" smtClean="0">
                                <a:solidFill>
                                  <a:srgbClr val="000000"/>
                                </a:solidFill>
                                <a:latin typeface="Cambria Math" panose="02040503050406030204" pitchFamily="18" charset="0"/>
                                <a:ea typeface="Cambria Math" panose="02040503050406030204" pitchFamily="18" charset="0"/>
                              </a:rPr>
                            </m:ctrlPr>
                          </m:fPr>
                          <m:num>
                            <m:r>
                              <a:rPr lang="en-US" altLang="zh-CN" sz="2400" b="1" i="1" kern="0" smtClean="0">
                                <a:solidFill>
                                  <a:srgbClr val="000000"/>
                                </a:solidFill>
                                <a:latin typeface="Cambria Math" panose="02040503050406030204" pitchFamily="18" charset="0"/>
                                <a:ea typeface="Cambria Math" panose="02040503050406030204" pitchFamily="18" charset="0"/>
                              </a:rPr>
                              <m:t>𝑰</m:t>
                            </m:r>
                            <m:d>
                              <m:dPr>
                                <m:ctrlPr>
                                  <a:rPr lang="en-US" altLang="zh-CN" sz="2400" b="1" i="1" kern="0" smtClean="0">
                                    <a:solidFill>
                                      <a:srgbClr val="000000"/>
                                    </a:solidFill>
                                    <a:latin typeface="Cambria Math" panose="02040503050406030204" pitchFamily="18" charset="0"/>
                                    <a:ea typeface="Cambria Math" panose="02040503050406030204" pitchFamily="18" charset="0"/>
                                  </a:rPr>
                                </m:ctrlPr>
                              </m:dPr>
                              <m:e>
                                <m:r>
                                  <a:rPr lang="en-US" altLang="zh-CN" sz="2400" b="1" i="1" kern="0" smtClean="0">
                                    <a:solidFill>
                                      <a:srgbClr val="000000"/>
                                    </a:solidFill>
                                    <a:latin typeface="Cambria Math" panose="02040503050406030204" pitchFamily="18" charset="0"/>
                                    <a:ea typeface="Cambria Math" panose="02040503050406030204" pitchFamily="18" charset="0"/>
                                  </a:rPr>
                                  <m:t>𝒖</m:t>
                                </m:r>
                              </m:e>
                            </m:d>
                          </m:num>
                          <m:den>
                            <m:r>
                              <a:rPr lang="en-US" altLang="zh-CN" sz="2400" b="1" i="1" kern="0" smtClean="0">
                                <a:solidFill>
                                  <a:srgbClr val="000000"/>
                                </a:solidFill>
                                <a:latin typeface="Cambria Math" panose="02040503050406030204" pitchFamily="18" charset="0"/>
                                <a:ea typeface="Cambria Math" panose="02040503050406030204" pitchFamily="18" charset="0"/>
                              </a:rPr>
                              <m:t>𝑹</m:t>
                            </m:r>
                            <m:d>
                              <m:dPr>
                                <m:ctrlPr>
                                  <a:rPr lang="en-US" altLang="zh-CN" sz="2400" b="1" i="1" kern="0" smtClean="0">
                                    <a:solidFill>
                                      <a:srgbClr val="000000"/>
                                    </a:solidFill>
                                    <a:latin typeface="Cambria Math" panose="02040503050406030204" pitchFamily="18" charset="0"/>
                                    <a:ea typeface="Cambria Math" panose="02040503050406030204" pitchFamily="18" charset="0"/>
                                  </a:rPr>
                                </m:ctrlPr>
                              </m:dPr>
                              <m:e>
                                <m:r>
                                  <a:rPr lang="en-US" altLang="zh-CN" sz="2400" b="1" i="1" kern="0" smtClean="0">
                                    <a:solidFill>
                                      <a:srgbClr val="000000"/>
                                    </a:solidFill>
                                    <a:latin typeface="Cambria Math" panose="02040503050406030204" pitchFamily="18" charset="0"/>
                                    <a:ea typeface="Cambria Math" panose="02040503050406030204" pitchFamily="18" charset="0"/>
                                  </a:rPr>
                                  <m:t>𝒖</m:t>
                                </m:r>
                              </m:e>
                            </m:d>
                          </m:den>
                        </m:f>
                      </m:e>
                    </m:d>
                  </m:oMath>
                </a14:m>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en-US" altLang="zh-CN" sz="18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功率谱为：</a:t>
                </a:r>
                <a14:m>
                  <m:oMath xmlns:m="http://schemas.openxmlformats.org/officeDocument/2006/math">
                    <m:r>
                      <a:rPr lang="en-US" altLang="zh-CN" sz="2400" b="1" i="1" kern="0" smtClean="0">
                        <a:solidFill>
                          <a:srgbClr val="000000"/>
                        </a:solidFill>
                        <a:latin typeface="Cambria Math" panose="02040503050406030204" pitchFamily="18" charset="0"/>
                        <a:ea typeface="Cambria Math" panose="02040503050406030204" pitchFamily="18" charset="0"/>
                      </a:rPr>
                      <m:t>𝑷</m:t>
                    </m:r>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𝒖</m:t>
                    </m:r>
                    <m:r>
                      <a:rPr lang="en-US" altLang="zh-CN" sz="2400" b="1" i="1" ker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m:t>
                    </m:r>
                    <m:sSup>
                      <m:sSupPr>
                        <m:ctrlPr>
                          <a:rPr lang="en-US" altLang="zh-CN" sz="2400" b="1" i="1" kern="0" smtClean="0">
                            <a:solidFill>
                              <a:srgbClr val="000000"/>
                            </a:solidFill>
                            <a:latin typeface="Cambria Math" panose="02040503050406030204" pitchFamily="18" charset="0"/>
                            <a:ea typeface="Cambria Math" panose="02040503050406030204" pitchFamily="18" charset="0"/>
                          </a:rPr>
                        </m:ctrlPr>
                      </m:sSupPr>
                      <m:e>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𝑭</m:t>
                        </m:r>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𝒖</m:t>
                        </m:r>
                        <m:r>
                          <a:rPr lang="en-US" altLang="zh-CN" sz="2400" b="1" i="1" kern="0">
                            <a:solidFill>
                              <a:srgbClr val="000000"/>
                            </a:solidFill>
                            <a:latin typeface="Cambria Math" panose="02040503050406030204" pitchFamily="18" charset="0"/>
                            <a:ea typeface="微软雅黑" panose="020B0503020204020204" pitchFamily="34" charset="-122"/>
                          </a:rPr>
                          <m:t>)|</m:t>
                        </m:r>
                        <m:r>
                          <m:rPr>
                            <m:nor/>
                          </m:rPr>
                          <a:rPr lang="zh-CN" altLang="en-US" sz="2400" b="1" kern="0" dirty="0">
                            <a:solidFill>
                              <a:srgbClr val="000000"/>
                            </a:solidFill>
                            <a:latin typeface="微软雅黑" panose="020B0503020204020204" pitchFamily="34" charset="-122"/>
                            <a:ea typeface="微软雅黑" panose="020B0503020204020204" pitchFamily="34" charset="-122"/>
                          </a:rPr>
                          <m:t> </m:t>
                        </m:r>
                      </m:e>
                      <m:sup>
                        <m:r>
                          <a:rPr lang="en-US" altLang="zh-CN" sz="2400" b="1" i="1" kern="0" smtClean="0">
                            <a:solidFill>
                              <a:srgbClr val="000000"/>
                            </a:solidFill>
                            <a:latin typeface="Cambria Math" panose="02040503050406030204" pitchFamily="18" charset="0"/>
                            <a:ea typeface="Cambria Math" panose="02040503050406030204" pitchFamily="18" charset="0"/>
                          </a:rPr>
                          <m:t>𝟐</m:t>
                        </m:r>
                      </m:sup>
                    </m:sSup>
                  </m:oMath>
                </a14:m>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23850" y="1268760"/>
                <a:ext cx="8064574" cy="5256584"/>
              </a:xfrm>
              <a:prstGeom prst="rect">
                <a:avLst/>
              </a:prstGeom>
              <a:blipFill rotWithShape="0">
                <a:blip r:embed="rId3"/>
                <a:stretch>
                  <a:fillRect l="-1134" t="-232"/>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1936016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一维傅里叶变换</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23850" y="1340768"/>
                <a:ext cx="8568630" cy="2253484"/>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由于实际问题的时间或空间函数的区间是</a:t>
                </a:r>
                <a:r>
                  <a:rPr lang="zh-CN" altLang="en-US" sz="2400" b="1" kern="0" dirty="0">
                    <a:solidFill>
                      <a:srgbClr val="FF0000"/>
                    </a:solidFill>
                    <a:latin typeface="微软雅黑" panose="020B0503020204020204" pitchFamily="34" charset="-122"/>
                    <a:ea typeface="微软雅黑" panose="020B0503020204020204" pitchFamily="34" charset="-122"/>
                  </a:rPr>
                  <a:t>有限的</a:t>
                </a:r>
                <a:r>
                  <a:rPr lang="zh-CN" altLang="en-US" sz="2400" b="1" kern="0" dirty="0">
                    <a:solidFill>
                      <a:srgbClr val="000000"/>
                    </a:solidFill>
                    <a:latin typeface="微软雅黑" panose="020B0503020204020204" pitchFamily="34" charset="-122"/>
                    <a:ea typeface="微软雅黑" panose="020B0503020204020204" pitchFamily="34" charset="-122"/>
                  </a:rPr>
                  <a:t>，或者是频谱有</a:t>
                </a:r>
                <a:r>
                  <a:rPr lang="zh-CN" altLang="en-US" sz="2400" b="1" kern="0" dirty="0">
                    <a:solidFill>
                      <a:srgbClr val="FF0000"/>
                    </a:solidFill>
                    <a:latin typeface="微软雅黑" panose="020B0503020204020204" pitchFamily="34" charset="-122"/>
                    <a:ea typeface="微软雅黑" panose="020B0503020204020204" pitchFamily="34" charset="-122"/>
                  </a:rPr>
                  <a:t>截止频率</a:t>
                </a:r>
                <a:r>
                  <a:rPr lang="zh-CN" altLang="en-US" sz="2400" b="1" kern="0" dirty="0">
                    <a:solidFill>
                      <a:srgbClr val="000000"/>
                    </a:solidFill>
                    <a:latin typeface="微软雅黑" panose="020B0503020204020204" pitchFamily="34" charset="-122"/>
                    <a:ea typeface="微软雅黑" panose="020B0503020204020204" pitchFamily="34" charset="-122"/>
                  </a:rPr>
                  <a:t>，至少在横坐标超过一定范围时，函数值已趋于</a:t>
                </a:r>
                <a:r>
                  <a:rPr lang="en-US" altLang="zh-CN" sz="2400" b="1" kern="0" dirty="0">
                    <a:solidFill>
                      <a:srgbClr val="000000"/>
                    </a:solidFill>
                    <a:latin typeface="微软雅黑" panose="020B0503020204020204" pitchFamily="34" charset="-122"/>
                    <a:ea typeface="微软雅黑" panose="020B0503020204020204" pitchFamily="34" charset="-122"/>
                  </a:rPr>
                  <a:t>0</a:t>
                </a:r>
                <a:r>
                  <a:rPr lang="zh-CN" altLang="en-US" sz="2400" b="1" kern="0" dirty="0">
                    <a:solidFill>
                      <a:srgbClr val="000000"/>
                    </a:solidFill>
                    <a:latin typeface="微软雅黑" panose="020B0503020204020204" pitchFamily="34" charset="-122"/>
                    <a:ea typeface="微软雅黑" panose="020B0503020204020204" pitchFamily="34" charset="-122"/>
                  </a:rPr>
                  <a:t>而可以忽略不计。将</a:t>
                </a:r>
                <a14:m>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e>
                    </m:d>
                  </m:oMath>
                </a14:m>
                <a:r>
                  <a:rPr lang="zh-CN" altLang="en-US" sz="2400" b="1" kern="0" dirty="0">
                    <a:solidFill>
                      <a:srgbClr val="000000"/>
                    </a:solidFill>
                    <a:latin typeface="微软雅黑" panose="020B0503020204020204" pitchFamily="34" charset="-122"/>
                    <a:ea typeface="微软雅黑" panose="020B0503020204020204" pitchFamily="34" charset="-122"/>
                  </a:rPr>
                  <a:t>和</a:t>
                </a:r>
                <a14:m>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oMath>
                </a14:m>
                <a:r>
                  <a:rPr lang="zh-CN" altLang="en-US" sz="2400" b="1" kern="0" dirty="0">
                    <a:solidFill>
                      <a:srgbClr val="000000"/>
                    </a:solidFill>
                    <a:latin typeface="微软雅黑" panose="020B0503020204020204" pitchFamily="34" charset="-122"/>
                    <a:ea typeface="微软雅黑" panose="020B0503020204020204" pitchFamily="34" charset="-122"/>
                  </a:rPr>
                  <a:t>的有效宽度同样</a:t>
                </a:r>
                <a:r>
                  <a:rPr lang="zh-CN" altLang="en-US" sz="2400" b="1" kern="0" dirty="0">
                    <a:solidFill>
                      <a:schemeClr val="tx1"/>
                    </a:solidFill>
                    <a:latin typeface="微软雅黑" panose="020B0503020204020204" pitchFamily="34" charset="-122"/>
                    <a:ea typeface="微软雅黑" panose="020B0503020204020204" pitchFamily="34" charset="-122"/>
                  </a:rPr>
                  <a:t>等分为</a:t>
                </a:r>
                <a14:m>
                  <m:oMath xmlns:m="http://schemas.openxmlformats.org/officeDocument/2006/math">
                    <m:r>
                      <a:rPr lang="en-US" altLang="zh-CN" sz="2400" b="1" i="1" kern="0" smtClean="0">
                        <a:solidFill>
                          <a:schemeClr val="tx1"/>
                        </a:solidFill>
                        <a:latin typeface="Cambria Math" panose="02040503050406030204" pitchFamily="18" charset="0"/>
                        <a:ea typeface="微软雅黑" panose="020B0503020204020204" pitchFamily="34" charset="-122"/>
                      </a:rPr>
                      <m:t>𝑵</m:t>
                    </m:r>
                  </m:oMath>
                </a14:m>
                <a:r>
                  <a:rPr lang="zh-CN" altLang="en-US" sz="2400" b="1" kern="0" dirty="0">
                    <a:solidFill>
                      <a:schemeClr val="tx1"/>
                    </a:solidFill>
                    <a:latin typeface="微软雅黑" panose="020B0503020204020204" pitchFamily="34" charset="-122"/>
                    <a:ea typeface="微软雅黑" panose="020B0503020204020204" pitchFamily="34" charset="-122"/>
                  </a:rPr>
                  <a:t>个小间隔，</a:t>
                </a:r>
                <a:r>
                  <a:rPr lang="zh-CN" altLang="en-US" sz="2400" b="1" kern="0" dirty="0">
                    <a:solidFill>
                      <a:srgbClr val="000000"/>
                    </a:solidFill>
                    <a:latin typeface="微软雅黑" panose="020B0503020204020204" pitchFamily="34" charset="-122"/>
                    <a:ea typeface="微软雅黑" panose="020B0503020204020204" pitchFamily="34" charset="-122"/>
                  </a:rPr>
                  <a:t>对连续傅里叶变换进行近似的数值计算，得到</a:t>
                </a:r>
                <a:r>
                  <a:rPr lang="zh-CN" altLang="en-US" sz="2400" b="1" kern="0" dirty="0">
                    <a:solidFill>
                      <a:srgbClr val="FF0000"/>
                    </a:solidFill>
                    <a:latin typeface="微软雅黑" panose="020B0503020204020204" pitchFamily="34" charset="-122"/>
                    <a:ea typeface="微软雅黑" panose="020B0503020204020204" pitchFamily="34" charset="-122"/>
                  </a:rPr>
                  <a:t>离散傅里叶变换</a:t>
                </a:r>
                <a:r>
                  <a:rPr lang="zh-CN" altLang="en-US" sz="2400" b="1" kern="0" dirty="0">
                    <a:solidFill>
                      <a:srgbClr val="000000"/>
                    </a:solidFill>
                    <a:latin typeface="微软雅黑" panose="020B0503020204020204" pitchFamily="34" charset="-122"/>
                    <a:ea typeface="微软雅黑" panose="020B0503020204020204" pitchFamily="34" charset="-122"/>
                  </a:rPr>
                  <a:t>定义。</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24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23850" y="1340768"/>
                <a:ext cx="8568630" cy="2253484"/>
              </a:xfrm>
              <a:prstGeom prst="rect">
                <a:avLst/>
              </a:prstGeom>
              <a:blipFill rotWithShape="0">
                <a:blip r:embed="rId3"/>
                <a:stretch>
                  <a:fillRect l="-1067" t="-541" b="-5946"/>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Object 4"/>
          <p:cNvGraphicFramePr>
            <a:graphicFrameLocks noGrp="1" noChangeAspect="1"/>
          </p:cNvGraphicFramePr>
          <p:nvPr>
            <p:ph idx="1"/>
          </p:nvPr>
        </p:nvGraphicFramePr>
        <p:xfrm>
          <a:off x="2341661" y="4481785"/>
          <a:ext cx="4246563" cy="2187575"/>
        </p:xfrm>
        <a:graphic>
          <a:graphicData uri="http://schemas.openxmlformats.org/presentationml/2006/ole">
            <mc:AlternateContent xmlns:mc="http://schemas.openxmlformats.org/markup-compatibility/2006">
              <mc:Choice xmlns:v="urn:schemas-microsoft-com:vml" Requires="v">
                <p:oleObj name="Microsoft Drawing" r:id="rId4" imgW="2120900" imgH="1092200" progId="MSDraw">
                  <p:embed/>
                </p:oleObj>
              </mc:Choice>
              <mc:Fallback>
                <p:oleObj name="Microsoft Drawing" r:id="rId4" imgW="2120900" imgH="1092200" progId="MSDraw">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661" y="4481785"/>
                        <a:ext cx="4246563" cy="2187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矩形 1"/>
              <p:cNvSpPr/>
              <p:nvPr/>
            </p:nvSpPr>
            <p:spPr>
              <a:xfrm>
                <a:off x="2222693" y="3789040"/>
                <a:ext cx="4484497" cy="497957"/>
              </a:xfrm>
              <a:prstGeom prst="rect">
                <a:avLst/>
              </a:prstGeom>
            </p:spPr>
            <p:txBody>
              <a:bodyPr wrap="none">
                <a:spAutoFit/>
              </a:bodyPr>
              <a:lstStyle/>
              <a:p>
                <a:pPr>
                  <a:lnSpc>
                    <a:spcPct val="120000"/>
                  </a:lnSpc>
                </a:pPr>
                <a:r>
                  <a:rPr lang="zh-CN" altLang="en-US" sz="2400" b="1" kern="0" dirty="0">
                    <a:solidFill>
                      <a:srgbClr val="000000"/>
                    </a:solidFill>
                    <a:latin typeface="微软雅黑" pitchFamily="34" charset="-122"/>
                    <a:ea typeface="微软雅黑" pitchFamily="34" charset="-122"/>
                  </a:rPr>
                  <a:t>对一个连续函数</a:t>
                </a:r>
                <a14:m>
                  <m:oMath xmlns:m="http://schemas.openxmlformats.org/officeDocument/2006/math">
                    <m:r>
                      <a:rPr lang="en-US" altLang="zh-CN" sz="2400" b="1" i="1" kern="0">
                        <a:solidFill>
                          <a:srgbClr val="000000"/>
                        </a:solidFill>
                        <a:latin typeface="Cambria Math" panose="02040503050406030204" pitchFamily="18" charset="0"/>
                        <a:ea typeface="微软雅黑" panose="020B0503020204020204" pitchFamily="34" charset="-122"/>
                      </a:rPr>
                      <m:t>𝒇</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𝒙</m:t>
                        </m:r>
                      </m:e>
                    </m:d>
                  </m:oMath>
                </a14:m>
                <a:r>
                  <a:rPr lang="zh-CN" altLang="en-US" sz="2400" b="1" kern="0" dirty="0">
                    <a:solidFill>
                      <a:srgbClr val="000000"/>
                    </a:solidFill>
                    <a:latin typeface="微软雅黑" pitchFamily="34" charset="-122"/>
                    <a:ea typeface="微软雅黑" pitchFamily="34" charset="-122"/>
                  </a:rPr>
                  <a:t>等间隔采样</a:t>
                </a:r>
              </a:p>
            </p:txBody>
          </p:sp>
        </mc:Choice>
        <mc:Fallback xmlns="">
          <p:sp>
            <p:nvSpPr>
              <p:cNvPr id="2" name="矩形 1"/>
              <p:cNvSpPr>
                <a:spLocks noRot="1" noChangeAspect="1" noMove="1" noResize="1" noEditPoints="1" noAdjustHandles="1" noChangeArrowheads="1" noChangeShapeType="1" noTextEdit="1"/>
              </p:cNvSpPr>
              <p:nvPr/>
            </p:nvSpPr>
            <p:spPr>
              <a:xfrm>
                <a:off x="2222693" y="3789040"/>
                <a:ext cx="4484497" cy="497957"/>
              </a:xfrm>
              <a:prstGeom prst="rect">
                <a:avLst/>
              </a:prstGeom>
              <a:blipFill rotWithShape="0">
                <a:blip r:embed="rId6"/>
                <a:stretch>
                  <a:fillRect l="-2177" t="-2469" r="-1224" b="-28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487024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一维傅里叶变换</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80862" y="1463548"/>
                <a:ext cx="8064574" cy="2253484"/>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一维离散傅立叶变换与逆变换：</a:t>
                </a:r>
                <a:endParaRPr lang="zh-CN" altLang="en-US" sz="800" kern="0" dirty="0">
                  <a:solidFill>
                    <a:srgbClr val="000000"/>
                  </a:solidFill>
                </a:endParaRPr>
              </a:p>
              <a:p>
                <a:pPr marL="0" indent="0" eaLnBrk="1" hangingPunct="1">
                  <a:lnSpc>
                    <a:spcPct val="120000"/>
                  </a:lnSpc>
                  <a:spcBef>
                    <a:spcPct val="0"/>
                  </a:spcBef>
                  <a:buFontTx/>
                  <a:buNone/>
                </a:pPr>
                <a14:m>
                  <m:oMathPara xmlns:m="http://schemas.openxmlformats.org/officeDocument/2006/math">
                    <m:oMathParaPr>
                      <m:jc m:val="centerGroup"/>
                    </m:oMathParaPr>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𝒖</m:t>
                          </m:r>
                        </m:e>
                      </m:d>
                      <m:r>
                        <a:rPr lang="en-US" altLang="zh-CN" sz="2400" b="1" i="1" kern="0">
                          <a:solidFill>
                            <a:srgbClr val="000000"/>
                          </a:solidFill>
                          <a:latin typeface="Cambria Math" panose="02040503050406030204" pitchFamily="18" charset="0"/>
                          <a:ea typeface="微软雅黑" panose="020B0503020204020204" pitchFamily="34" charset="-122"/>
                        </a:rPr>
                        <m:t>=</m:t>
                      </m:r>
                      <m:f>
                        <m:fPr>
                          <m:ctrlPr>
                            <a:rPr lang="en-US" altLang="zh-CN" sz="2400" b="1" i="1" kern="0" smtClean="0">
                              <a:solidFill>
                                <a:srgbClr val="000000"/>
                              </a:solidFill>
                              <a:latin typeface="Cambria Math" panose="02040503050406030204" pitchFamily="18" charset="0"/>
                              <a:ea typeface="微软雅黑" panose="020B0503020204020204" pitchFamily="34" charset="-122"/>
                            </a:rPr>
                          </m:ctrlPr>
                        </m:fPr>
                        <m:num>
                          <m:r>
                            <a:rPr lang="en-US" altLang="zh-CN" sz="2400" b="1" i="1" kern="0" smtClean="0">
                              <a:solidFill>
                                <a:srgbClr val="000000"/>
                              </a:solidFill>
                              <a:latin typeface="Cambria Math" panose="02040503050406030204" pitchFamily="18" charset="0"/>
                              <a:ea typeface="微软雅黑" panose="020B0503020204020204" pitchFamily="34" charset="-122"/>
                            </a:rPr>
                            <m:t>𝟏</m:t>
                          </m:r>
                        </m:num>
                        <m:den>
                          <m:r>
                            <a:rPr lang="en-US" altLang="zh-CN" sz="2400" b="1" i="1" kern="0" smtClean="0">
                              <a:solidFill>
                                <a:srgbClr val="000000"/>
                              </a:solidFill>
                              <a:latin typeface="Cambria Math" panose="02040503050406030204" pitchFamily="18" charset="0"/>
                              <a:ea typeface="微软雅黑" panose="020B0503020204020204" pitchFamily="34" charset="-122"/>
                            </a:rPr>
                            <m:t>𝑵</m:t>
                          </m:r>
                        </m:den>
                      </m:f>
                      <m:nary>
                        <m:naryPr>
                          <m:chr m:val="∑"/>
                          <m:ctrlPr>
                            <a:rPr lang="en-US" altLang="zh-CN" sz="2400" b="1" i="1" kern="0" smtClean="0">
                              <a:solidFill>
                                <a:srgbClr val="000000"/>
                              </a:solidFill>
                              <a:latin typeface="Cambria Math" panose="02040503050406030204" pitchFamily="18" charset="0"/>
                              <a:ea typeface="微软雅黑" panose="020B0503020204020204" pitchFamily="34" charset="-122"/>
                            </a:rPr>
                          </m:ctrlPr>
                        </m:naryPr>
                        <m:sub>
                          <m:r>
                            <m:rPr>
                              <m:brk m:alnAt="23"/>
                            </m:rPr>
                            <a:rPr lang="en-US" altLang="zh-CN" sz="2400" b="1" i="1" kern="0" smtClean="0">
                              <a:solidFill>
                                <a:srgbClr val="000000"/>
                              </a:solidFill>
                              <a:latin typeface="Cambria Math" panose="02040503050406030204" pitchFamily="18" charset="0"/>
                              <a:ea typeface="微软雅黑" panose="020B0503020204020204" pitchFamily="34" charset="-122"/>
                            </a:rPr>
                            <m:t>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𝟎</m:t>
                          </m:r>
                        </m:sub>
                        <m:sup>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𝟏</m:t>
                          </m:r>
                        </m:sup>
                        <m:e>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e>
                          </m:d>
                          <m:r>
                            <a:rPr lang="en-US" altLang="zh-CN" sz="2400" b="1" i="1" kern="0" smtClea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𝒋</m:t>
                              </m:r>
                              <m:r>
                                <a:rPr lang="en-US" altLang="zh-CN" sz="2400" b="1" i="1" kern="0" smtClean="0">
                                  <a:solidFill>
                                    <a:srgbClr val="000000"/>
                                  </a:solidFill>
                                  <a:latin typeface="Cambria Math" panose="02040503050406030204" pitchFamily="18" charset="0"/>
                                  <a:ea typeface="微软雅黑" panose="020B0503020204020204" pitchFamily="34" charset="-122"/>
                                </a:rPr>
                                <m:t>𝟐</m:t>
                              </m:r>
                              <m:r>
                                <a:rPr lang="zh-CN" altLang="en-US" sz="2400" b="1" i="1" kern="0" smtClean="0">
                                  <a:solidFill>
                                    <a:srgbClr val="000000"/>
                                  </a:solidFill>
                                  <a:latin typeface="Cambria Math" panose="02040503050406030204" pitchFamily="18" charset="0"/>
                                  <a:ea typeface="微软雅黑" panose="020B0503020204020204" pitchFamily="34" charset="-122"/>
                                </a:rPr>
                                <m:t>𝝅</m:t>
                              </m:r>
                              <m:r>
                                <a:rPr lang="en-US" altLang="zh-CN" sz="2400" b="1" i="1" kern="0" smtClean="0">
                                  <a:solidFill>
                                    <a:srgbClr val="000000"/>
                                  </a:solidFill>
                                  <a:latin typeface="Cambria Math" panose="02040503050406030204" pitchFamily="18" charset="0"/>
                                  <a:ea typeface="微软雅黑" panose="020B0503020204020204" pitchFamily="34" charset="-122"/>
                                </a:rPr>
                                <m:t>𝒖𝒙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𝑵</m:t>
                              </m:r>
                            </m:e>
                          </m:d>
                          <m:r>
                            <a:rPr lang="en-US" altLang="zh-CN" sz="2400" b="1" i="1" kern="0" smtClean="0">
                              <a:solidFill>
                                <a:srgbClr val="000000"/>
                              </a:solidFill>
                              <a:latin typeface="Cambria Math" panose="02040503050406030204" pitchFamily="18" charset="0"/>
                              <a:ea typeface="微软雅黑" panose="020B0503020204020204" pitchFamily="34" charset="-122"/>
                            </a:rPr>
                            <m:t>, </m:t>
                          </m:r>
                          <m:r>
                            <a:rPr lang="en-US" altLang="zh-CN" sz="2400" b="1" i="1" kern="0" smtClean="0">
                              <a:solidFill>
                                <a:srgbClr val="000000"/>
                              </a:solidFill>
                              <a:latin typeface="Cambria Math" panose="02040503050406030204" pitchFamily="18" charset="0"/>
                              <a:ea typeface="微软雅黑" panose="020B0503020204020204" pitchFamily="34" charset="-122"/>
                            </a:rPr>
                            <m:t>𝒖</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𝟎</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𝟏</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Cambria Math" panose="02040503050406030204" pitchFamily="18" charset="0"/>
                            </a:rPr>
                            <m:t>𝑵</m:t>
                          </m:r>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𝟏</m:t>
                          </m:r>
                        </m:e>
                      </m:nary>
                    </m:oMath>
                  </m:oMathPara>
                </a14:m>
                <a:endParaRPr lang="en-US" altLang="zh-CN" sz="2400" kern="0" dirty="0">
                  <a:solidFill>
                    <a:srgbClr val="000000"/>
                  </a:solidFill>
                </a:endParaRPr>
              </a:p>
              <a:p>
                <a:pPr marL="0" indent="0" eaLnBrk="1" hangingPunct="1">
                  <a:lnSpc>
                    <a:spcPct val="120000"/>
                  </a:lnSpc>
                  <a:spcBef>
                    <a:spcPct val="0"/>
                  </a:spcBef>
                  <a:buFontTx/>
                  <a:buNone/>
                </a:pPr>
                <a:endParaRPr lang="zh-CN" altLang="en-US" sz="24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80862" y="1463548"/>
                <a:ext cx="8064574" cy="2253484"/>
              </a:xfrm>
              <a:prstGeom prst="rect">
                <a:avLst/>
              </a:prstGeom>
              <a:blipFill rotWithShape="0">
                <a:blip r:embed="rId3"/>
                <a:stretch>
                  <a:fillRect l="-1134" t="-541"/>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395858" y="3839812"/>
                <a:ext cx="8064574" cy="2253484"/>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一维离散傅立叶逆变换：</a:t>
                </a:r>
                <a:endParaRPr lang="zh-CN" altLang="en-US" sz="800" kern="0" dirty="0">
                  <a:solidFill>
                    <a:srgbClr val="000000"/>
                  </a:solidFill>
                </a:endParaRPr>
              </a:p>
              <a:p>
                <a:pPr marL="0" indent="0" eaLnBrk="1" hangingPunct="1">
                  <a:lnSpc>
                    <a:spcPct val="120000"/>
                  </a:lnSpc>
                  <a:spcBef>
                    <a:spcPct val="0"/>
                  </a:spcBef>
                  <a:buFontTx/>
                  <a:buNone/>
                </a:pPr>
                <a14:m>
                  <m:oMathPara xmlns:m="http://schemas.openxmlformats.org/officeDocument/2006/math">
                    <m:oMathParaPr>
                      <m:jc m:val="centerGroup"/>
                    </m:oMathParaPr>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e>
                      </m:d>
                      <m:r>
                        <a:rPr lang="en-US" altLang="zh-CN" sz="2400" b="1" i="1" kern="0">
                          <a:solidFill>
                            <a:srgbClr val="000000"/>
                          </a:solidFill>
                          <a:latin typeface="Cambria Math" panose="02040503050406030204" pitchFamily="18" charset="0"/>
                          <a:ea typeface="微软雅黑" panose="020B0503020204020204" pitchFamily="34" charset="-122"/>
                        </a:rPr>
                        <m:t>=</m:t>
                      </m:r>
                      <m:nary>
                        <m:naryPr>
                          <m:chr m:val="∑"/>
                          <m:ctrlPr>
                            <a:rPr lang="en-US" altLang="zh-CN" sz="2400" b="1" i="1" kern="0" smtClean="0">
                              <a:solidFill>
                                <a:srgbClr val="000000"/>
                              </a:solidFill>
                              <a:latin typeface="Cambria Math" panose="02040503050406030204" pitchFamily="18" charset="0"/>
                              <a:ea typeface="微软雅黑" panose="020B0503020204020204" pitchFamily="34" charset="-122"/>
                            </a:rPr>
                          </m:ctrlPr>
                        </m:naryPr>
                        <m:sub>
                          <m:r>
                            <m:rPr>
                              <m:brk m:alnAt="23"/>
                            </m:rPr>
                            <a:rPr lang="en-US" altLang="zh-CN" sz="2400" b="1" i="1" kern="0" smtClean="0">
                              <a:solidFill>
                                <a:srgbClr val="000000"/>
                              </a:solidFill>
                              <a:latin typeface="Cambria Math" panose="02040503050406030204" pitchFamily="18" charset="0"/>
                              <a:ea typeface="微软雅黑" panose="020B0503020204020204" pitchFamily="34" charset="-122"/>
                            </a:rPr>
                            <m:t>𝒖</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𝟎</m:t>
                          </m:r>
                        </m:sub>
                        <m:sup>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𝟏</m:t>
                          </m:r>
                        </m:sup>
                        <m:e>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𝒋</m:t>
                              </m:r>
                              <m:r>
                                <a:rPr lang="en-US" altLang="zh-CN" sz="2400" b="1" i="1" kern="0" smtClean="0">
                                  <a:solidFill>
                                    <a:srgbClr val="000000"/>
                                  </a:solidFill>
                                  <a:latin typeface="Cambria Math" panose="02040503050406030204" pitchFamily="18" charset="0"/>
                                  <a:ea typeface="微软雅黑" panose="020B0503020204020204" pitchFamily="34" charset="-122"/>
                                </a:rPr>
                                <m:t>𝟐</m:t>
                              </m:r>
                              <m:r>
                                <a:rPr lang="zh-CN" altLang="en-US" sz="2400" b="1" i="1" kern="0" smtClean="0">
                                  <a:solidFill>
                                    <a:srgbClr val="000000"/>
                                  </a:solidFill>
                                  <a:latin typeface="Cambria Math" panose="02040503050406030204" pitchFamily="18" charset="0"/>
                                  <a:ea typeface="微软雅黑" panose="020B0503020204020204" pitchFamily="34" charset="-122"/>
                                </a:rPr>
                                <m:t>𝝅</m:t>
                              </m:r>
                              <m:r>
                                <a:rPr lang="en-US" altLang="zh-CN" sz="2400" b="1" i="1" kern="0" smtClean="0">
                                  <a:solidFill>
                                    <a:srgbClr val="000000"/>
                                  </a:solidFill>
                                  <a:latin typeface="Cambria Math" panose="02040503050406030204" pitchFamily="18" charset="0"/>
                                  <a:ea typeface="微软雅黑" panose="020B0503020204020204" pitchFamily="34" charset="-122"/>
                                </a:rPr>
                                <m:t>𝒖𝒙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𝑵</m:t>
                              </m:r>
                            </m:e>
                          </m:d>
                          <m:r>
                            <a:rPr lang="en-US" altLang="zh-CN" sz="2400" b="1" i="1" kern="0" smtClean="0">
                              <a:solidFill>
                                <a:srgbClr val="000000"/>
                              </a:solidFill>
                              <a:latin typeface="Cambria Math" panose="02040503050406030204" pitchFamily="18" charset="0"/>
                              <a:ea typeface="微软雅黑" panose="020B0503020204020204" pitchFamily="34" charset="-122"/>
                            </a:rPr>
                            <m:t>, </m:t>
                          </m:r>
                          <m:r>
                            <a:rPr lang="en-US" altLang="zh-CN" sz="2400" b="1" i="1" kern="0" smtClean="0">
                              <a:solidFill>
                                <a:srgbClr val="000000"/>
                              </a:solidFill>
                              <a:latin typeface="Cambria Math" panose="02040503050406030204" pitchFamily="18" charset="0"/>
                              <a:ea typeface="微软雅黑" panose="020B0503020204020204" pitchFamily="34" charset="-122"/>
                            </a:rPr>
                            <m:t>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𝟎</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𝟏</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Cambria Math" panose="02040503050406030204" pitchFamily="18" charset="0"/>
                            </a:rPr>
                            <m:t>𝑵</m:t>
                          </m:r>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𝟏</m:t>
                          </m:r>
                        </m:e>
                      </m:nary>
                    </m:oMath>
                  </m:oMathPara>
                </a14:m>
                <a:endParaRPr lang="en-US" altLang="zh-CN" sz="2400" kern="0" dirty="0">
                  <a:solidFill>
                    <a:srgbClr val="000000"/>
                  </a:solidFill>
                </a:endParaRPr>
              </a:p>
              <a:p>
                <a:pPr marL="0" indent="0" eaLnBrk="1" hangingPunct="1">
                  <a:lnSpc>
                    <a:spcPct val="120000"/>
                  </a:lnSpc>
                  <a:spcBef>
                    <a:spcPct val="0"/>
                  </a:spcBef>
                  <a:buFontTx/>
                  <a:buNone/>
                </a:pPr>
                <a:endParaRPr lang="zh-CN" altLang="en-US" sz="24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395858" y="3839812"/>
                <a:ext cx="8064574" cy="2253484"/>
              </a:xfrm>
              <a:prstGeom prst="rect">
                <a:avLst/>
              </a:prstGeom>
              <a:blipFill rotWithShape="0">
                <a:blip r:embed="rId4"/>
                <a:stretch>
                  <a:fillRect l="-1209" t="-541"/>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4717595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一维傅里叶变换</a:t>
            </a:r>
          </a:p>
        </p:txBody>
      </p:sp>
      <p:pic>
        <p:nvPicPr>
          <p:cNvPr id="2" name="图片 1"/>
          <p:cNvPicPr>
            <a:picLocks noChangeAspect="1"/>
          </p:cNvPicPr>
          <p:nvPr/>
        </p:nvPicPr>
        <p:blipFill>
          <a:blip r:embed="rId2"/>
          <a:stretch>
            <a:fillRect/>
          </a:stretch>
        </p:blipFill>
        <p:spPr>
          <a:xfrm>
            <a:off x="1907704" y="1286375"/>
            <a:ext cx="5341178" cy="5561866"/>
          </a:xfrm>
          <a:prstGeom prst="rect">
            <a:avLst/>
          </a:prstGeom>
        </p:spPr>
      </p:pic>
    </p:spTree>
    <p:extLst>
      <p:ext uri="{BB962C8B-B14F-4D97-AF65-F5344CB8AC3E}">
        <p14:creationId xmlns:p14="http://schemas.microsoft.com/office/powerpoint/2010/main" val="42273366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23850" y="1607564"/>
                <a:ext cx="8064574" cy="2253484"/>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None/>
                </a:pPr>
                <a:r>
                  <a:rPr lang="zh-CN" altLang="en-US" sz="2400" b="1" kern="0" dirty="0">
                    <a:solidFill>
                      <a:srgbClr val="000000"/>
                    </a:solidFill>
                    <a:latin typeface="微软雅黑" panose="020B0503020204020204" pitchFamily="34" charset="-122"/>
                    <a:ea typeface="微软雅黑" panose="020B0503020204020204" pitchFamily="34" charset="-122"/>
                  </a:rPr>
                  <a:t>二维离散傅立叶变换：对于</a:t>
                </a:r>
                <a14:m>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𝑵</m:t>
                    </m:r>
                    <m:r>
                      <m:rPr>
                        <m:nor/>
                      </m:rPr>
                      <a:rPr lang="zh-CN" altLang="en-US" sz="2400" b="1" kern="0" dirty="0">
                        <a:solidFill>
                          <a:srgbClr val="000000"/>
                        </a:solidFill>
                        <a:latin typeface="微软雅黑" panose="020B0503020204020204" pitchFamily="34" charset="-122"/>
                        <a:ea typeface="微软雅黑" panose="020B0503020204020204" pitchFamily="34" charset="-122"/>
                      </a:rPr>
                      <m:t>图像</m:t>
                    </m:r>
                  </m:oMath>
                </a14:m>
                <a:endParaRPr lang="en-US" altLang="zh-CN" sz="2400" b="1" i="1" kern="0" dirty="0">
                  <a:solidFill>
                    <a:srgbClr val="000000"/>
                  </a:solidFill>
                  <a:latin typeface="Cambria Math" panose="02040503050406030204" pitchFamily="18" charset="0"/>
                  <a:ea typeface="Cambria Math" panose="02040503050406030204" pitchFamily="18" charset="0"/>
                </a:endParaRPr>
              </a:p>
              <a:p>
                <a:pPr marL="0" indent="0" eaLnBrk="1" hangingPunct="1">
                  <a:lnSpc>
                    <a:spcPct val="120000"/>
                  </a:lnSpc>
                  <a:spcBef>
                    <a:spcPct val="0"/>
                  </a:spcBef>
                  <a:buFontTx/>
                  <a:buNone/>
                </a:pPr>
                <a14:m>
                  <m:oMathPara xmlns:m="http://schemas.openxmlformats.org/officeDocument/2006/math">
                    <m:oMathParaPr>
                      <m:jc m:val="centerGroup"/>
                    </m:oMathParaPr>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𝒗</m:t>
                          </m:r>
                        </m:e>
                      </m:d>
                      <m:r>
                        <a:rPr lang="en-US" altLang="zh-CN" sz="2400" b="1" i="1" kern="0">
                          <a:solidFill>
                            <a:srgbClr val="000000"/>
                          </a:solidFill>
                          <a:latin typeface="Cambria Math" panose="02040503050406030204" pitchFamily="18" charset="0"/>
                          <a:ea typeface="微软雅黑" panose="020B0503020204020204" pitchFamily="34" charset="-122"/>
                        </a:rPr>
                        <m:t>=</m:t>
                      </m:r>
                      <m:f>
                        <m:fPr>
                          <m:ctrlPr>
                            <a:rPr lang="en-US" altLang="zh-CN" sz="2400" b="1" i="1" kern="0" smtClean="0">
                              <a:solidFill>
                                <a:srgbClr val="000000"/>
                              </a:solidFill>
                              <a:latin typeface="Cambria Math" panose="02040503050406030204" pitchFamily="18" charset="0"/>
                              <a:ea typeface="微软雅黑" panose="020B0503020204020204" pitchFamily="34" charset="-122"/>
                            </a:rPr>
                          </m:ctrlPr>
                        </m:fPr>
                        <m:num>
                          <m:r>
                            <a:rPr lang="en-US" altLang="zh-CN" sz="2400" b="1" i="1" kern="0" smtClean="0">
                              <a:solidFill>
                                <a:srgbClr val="000000"/>
                              </a:solidFill>
                              <a:latin typeface="Cambria Math" panose="02040503050406030204" pitchFamily="18" charset="0"/>
                              <a:ea typeface="微软雅黑" panose="020B0503020204020204" pitchFamily="34" charset="-122"/>
                            </a:rPr>
                            <m:t>𝟏</m:t>
                          </m:r>
                        </m:num>
                        <m:den>
                          <m:r>
                            <a:rPr lang="en-US" altLang="zh-CN" sz="2400" b="1" i="1" kern="0" smtClean="0">
                              <a:solidFill>
                                <a:srgbClr val="000000"/>
                              </a:solidFill>
                              <a:latin typeface="Cambria Math" panose="02040503050406030204" pitchFamily="18" charset="0"/>
                              <a:ea typeface="微软雅黑" panose="020B0503020204020204" pitchFamily="34" charset="-122"/>
                            </a:rPr>
                            <m:t>𝑵𝑵</m:t>
                          </m:r>
                        </m:den>
                      </m:f>
                      <m:nary>
                        <m:naryPr>
                          <m:chr m:val="∑"/>
                          <m:ctrlPr>
                            <a:rPr lang="en-US" altLang="zh-CN" sz="2400" b="1" i="1" kern="0" smtClean="0">
                              <a:solidFill>
                                <a:srgbClr val="000000"/>
                              </a:solidFill>
                              <a:latin typeface="Cambria Math" panose="02040503050406030204" pitchFamily="18" charset="0"/>
                              <a:ea typeface="微软雅黑" panose="020B0503020204020204" pitchFamily="34" charset="-122"/>
                            </a:rPr>
                          </m:ctrlPr>
                        </m:naryPr>
                        <m:sub>
                          <m:r>
                            <m:rPr>
                              <m:brk m:alnAt="23"/>
                            </m:rPr>
                            <a:rPr lang="en-US" altLang="zh-CN" sz="2400" b="1" i="1" kern="0" smtClean="0">
                              <a:solidFill>
                                <a:srgbClr val="000000"/>
                              </a:solidFill>
                              <a:latin typeface="Cambria Math" panose="02040503050406030204" pitchFamily="18" charset="0"/>
                              <a:ea typeface="微软雅黑" panose="020B0503020204020204" pitchFamily="34" charset="-122"/>
                            </a:rPr>
                            <m:t>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𝟎</m:t>
                          </m:r>
                        </m:sub>
                        <m:sup>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𝟏</m:t>
                          </m:r>
                        </m:sup>
                        <m:e>
                          <m:nary>
                            <m:naryPr>
                              <m:chr m:val="∑"/>
                              <m:ctrlPr>
                                <a:rPr lang="en-US" altLang="zh-CN" sz="2400" b="1" i="1" kern="0">
                                  <a:solidFill>
                                    <a:srgbClr val="000000"/>
                                  </a:solidFill>
                                  <a:latin typeface="Cambria Math" panose="02040503050406030204" pitchFamily="18" charset="0"/>
                                  <a:ea typeface="微软雅黑" panose="020B0503020204020204" pitchFamily="34" charset="-122"/>
                                </a:rPr>
                              </m:ctrlPr>
                            </m:naryPr>
                            <m:sub>
                              <m:r>
                                <a:rPr lang="en-US" altLang="zh-CN" sz="2400" b="1" i="1" kern="0" smtClean="0">
                                  <a:solidFill>
                                    <a:srgbClr val="000000"/>
                                  </a:solidFill>
                                  <a:latin typeface="Cambria Math" panose="02040503050406030204" pitchFamily="18" charset="0"/>
                                  <a:ea typeface="微软雅黑" panose="020B0503020204020204" pitchFamily="34" charset="-122"/>
                                </a:rPr>
                                <m:t>𝒚</m:t>
                              </m:r>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𝟎</m:t>
                              </m:r>
                            </m:sub>
                            <m:sup>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𝟏</m:t>
                              </m:r>
                            </m:sup>
                            <m:e>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𝒚</m:t>
                                  </m:r>
                                </m:e>
                              </m:d>
                              <m:r>
                                <a:rPr lang="en-US" altLang="zh-CN" sz="2400" b="1" i="1" ker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𝒋</m:t>
                                  </m:r>
                                  <m:r>
                                    <a:rPr lang="en-US" altLang="zh-CN" sz="2400" b="1" i="1" kern="0">
                                      <a:solidFill>
                                        <a:srgbClr val="000000"/>
                                      </a:solidFill>
                                      <a:latin typeface="Cambria Math" panose="02040503050406030204" pitchFamily="18" charset="0"/>
                                      <a:ea typeface="微软雅黑" panose="020B0503020204020204" pitchFamily="34" charset="-122"/>
                                    </a:rPr>
                                    <m:t>𝟐</m:t>
                                  </m:r>
                                  <m:r>
                                    <a:rPr lang="zh-CN" altLang="en-US" sz="2400" b="1" i="1" kern="0">
                                      <a:solidFill>
                                        <a:srgbClr val="000000"/>
                                      </a:solidFill>
                                      <a:latin typeface="Cambria Math" panose="02040503050406030204" pitchFamily="18" charset="0"/>
                                      <a:ea typeface="微软雅黑" panose="020B0503020204020204" pitchFamily="34" charset="-122"/>
                                    </a:rPr>
                                    <m:t>𝝅</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f>
                                        <m:fPr>
                                          <m:ctrlPr>
                                            <a:rPr lang="en-US" altLang="zh-CN" sz="2400" b="1" i="1" kern="0" smtClean="0">
                                              <a:solidFill>
                                                <a:srgbClr val="000000"/>
                                              </a:solidFill>
                                              <a:latin typeface="Cambria Math" panose="02040503050406030204" pitchFamily="18" charset="0"/>
                                              <a:ea typeface="微软雅黑" panose="020B0503020204020204" pitchFamily="34" charset="-122"/>
                                            </a:rPr>
                                          </m:ctrlPr>
                                        </m:fPr>
                                        <m:num>
                                          <m:r>
                                            <a:rPr lang="en-US" altLang="zh-CN" sz="2400" b="1" i="1" kern="0" smtClean="0">
                                              <a:solidFill>
                                                <a:srgbClr val="000000"/>
                                              </a:solidFill>
                                              <a:latin typeface="Cambria Math" panose="02040503050406030204" pitchFamily="18" charset="0"/>
                                              <a:ea typeface="微软雅黑" panose="020B0503020204020204" pitchFamily="34" charset="-122"/>
                                            </a:rPr>
                                            <m:t>𝒖𝒙</m:t>
                                          </m:r>
                                        </m:num>
                                        <m:den>
                                          <m:r>
                                            <a:rPr lang="en-US" altLang="zh-CN" sz="2400" b="1" i="1" kern="0" smtClean="0">
                                              <a:solidFill>
                                                <a:srgbClr val="000000"/>
                                              </a:solidFill>
                                              <a:latin typeface="Cambria Math" panose="02040503050406030204" pitchFamily="18" charset="0"/>
                                              <a:ea typeface="微软雅黑" panose="020B0503020204020204" pitchFamily="34" charset="-122"/>
                                            </a:rPr>
                                            <m:t>𝑵</m:t>
                                          </m:r>
                                        </m:den>
                                      </m:f>
                                      <m:r>
                                        <a:rPr lang="en-US" altLang="zh-CN" sz="2400" b="1" i="1" kern="0" smtClean="0">
                                          <a:solidFill>
                                            <a:srgbClr val="000000"/>
                                          </a:solidFill>
                                          <a:latin typeface="Cambria Math" panose="02040503050406030204" pitchFamily="18" charset="0"/>
                                          <a:ea typeface="微软雅黑" panose="020B0503020204020204" pitchFamily="34" charset="-122"/>
                                        </a:rPr>
                                        <m:t>+</m:t>
                                      </m:r>
                                      <m:f>
                                        <m:fPr>
                                          <m:ctrlPr>
                                            <a:rPr lang="en-US" altLang="zh-CN" sz="2400" b="1" i="1" kern="0">
                                              <a:solidFill>
                                                <a:srgbClr val="000000"/>
                                              </a:solidFill>
                                              <a:latin typeface="Cambria Math" panose="02040503050406030204" pitchFamily="18" charset="0"/>
                                              <a:ea typeface="微软雅黑" panose="020B0503020204020204" pitchFamily="34" charset="-122"/>
                                            </a:rPr>
                                          </m:ctrlPr>
                                        </m:fPr>
                                        <m:num>
                                          <m:r>
                                            <a:rPr lang="en-US" altLang="zh-CN" sz="2400" b="1" i="1" kern="0" smtClean="0">
                                              <a:solidFill>
                                                <a:srgbClr val="000000"/>
                                              </a:solidFill>
                                              <a:latin typeface="Cambria Math" panose="02040503050406030204" pitchFamily="18" charset="0"/>
                                              <a:ea typeface="微软雅黑" panose="020B0503020204020204" pitchFamily="34" charset="-122"/>
                                            </a:rPr>
                                            <m:t>𝒗𝒚</m:t>
                                          </m:r>
                                        </m:num>
                                        <m:den>
                                          <m:r>
                                            <a:rPr lang="en-US" altLang="zh-CN" sz="2400" b="1" i="1" kern="0" smtClean="0">
                                              <a:solidFill>
                                                <a:srgbClr val="000000"/>
                                              </a:solidFill>
                                              <a:latin typeface="Cambria Math" panose="02040503050406030204" pitchFamily="18" charset="0"/>
                                              <a:ea typeface="微软雅黑" panose="020B0503020204020204" pitchFamily="34" charset="-122"/>
                                            </a:rPr>
                                            <m:t>𝑵</m:t>
                                          </m:r>
                                        </m:den>
                                      </m:f>
                                    </m:e>
                                  </m:d>
                                </m:e>
                              </m:d>
                            </m:e>
                          </m:nary>
                        </m:e>
                      </m:nary>
                    </m:oMath>
                  </m:oMathPara>
                </a14:m>
                <a:endParaRPr lang="en-US" altLang="zh-CN" sz="2400" kern="0" dirty="0">
                  <a:solidFill>
                    <a:srgbClr val="000000"/>
                  </a:solidFill>
                </a:endParaRPr>
              </a:p>
              <a:p>
                <a:pPr marL="0" indent="0" eaLnBrk="1" hangingPunct="1">
                  <a:lnSpc>
                    <a:spcPct val="120000"/>
                  </a:lnSpc>
                  <a:spcBef>
                    <a:spcPct val="0"/>
                  </a:spcBef>
                  <a:buFontTx/>
                  <a:buNone/>
                </a:pPr>
                <a:endParaRPr lang="zh-CN" altLang="en-US" sz="24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23850" y="1607564"/>
                <a:ext cx="8064574" cy="2253484"/>
              </a:xfrm>
              <a:prstGeom prst="rect">
                <a:avLst/>
              </a:prstGeom>
              <a:blipFill rotWithShape="0">
                <a:blip r:embed="rId2"/>
                <a:stretch>
                  <a:fillRect l="-1134" t="-542"/>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287846" y="3983828"/>
                <a:ext cx="8064574" cy="2253484"/>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None/>
                </a:pPr>
                <a:r>
                  <a:rPr lang="zh-CN" altLang="en-US" sz="2400" b="1" kern="0" dirty="0">
                    <a:solidFill>
                      <a:srgbClr val="000000"/>
                    </a:solidFill>
                    <a:latin typeface="微软雅黑" panose="020B0503020204020204" pitchFamily="34" charset="-122"/>
                    <a:ea typeface="微软雅黑" panose="020B0503020204020204" pitchFamily="34" charset="-122"/>
                  </a:rPr>
                  <a:t>二维离散傅立叶逆变换：对于</a:t>
                </a:r>
                <a14:m>
                  <m:oMath xmlns:m="http://schemas.openxmlformats.org/officeDocument/2006/math">
                    <m:r>
                      <a:rPr lang="en-US" altLang="zh-CN" sz="2400" b="1" i="1" kern="0" smtClean="0">
                        <a:solidFill>
                          <a:srgbClr val="000000"/>
                        </a:solidFill>
                        <a:latin typeface="Cambria Math" panose="02040503050406030204" pitchFamily="18" charset="0"/>
                        <a:ea typeface="Cambria Math" panose="02040503050406030204" pitchFamily="18" charset="0"/>
                      </a:rPr>
                      <m:t>𝑵</m:t>
                    </m:r>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𝑵</m:t>
                    </m:r>
                    <m:r>
                      <m:rPr>
                        <m:nor/>
                      </m:rPr>
                      <a:rPr lang="zh-CN" altLang="en-US" sz="2400" b="1" kern="0" dirty="0">
                        <a:solidFill>
                          <a:srgbClr val="000000"/>
                        </a:solidFill>
                        <a:latin typeface="微软雅黑" panose="020B0503020204020204" pitchFamily="34" charset="-122"/>
                        <a:ea typeface="微软雅黑" panose="020B0503020204020204" pitchFamily="34" charset="-122"/>
                      </a:rPr>
                      <m:t>图像</m:t>
                    </m:r>
                  </m:oMath>
                </a14:m>
                <a:endParaRPr lang="en-US" altLang="zh-CN" sz="2400" b="1" i="1" kern="0" dirty="0">
                  <a:solidFill>
                    <a:srgbClr val="000000"/>
                  </a:solidFill>
                  <a:latin typeface="Cambria Math" panose="02040503050406030204" pitchFamily="18" charset="0"/>
                  <a:ea typeface="Cambria Math" panose="02040503050406030204" pitchFamily="18" charset="0"/>
                </a:endParaRPr>
              </a:p>
              <a:p>
                <a:pPr marL="0" indent="0" eaLnBrk="1" hangingPunct="1">
                  <a:lnSpc>
                    <a:spcPct val="120000"/>
                  </a:lnSpc>
                  <a:spcBef>
                    <a:spcPct val="0"/>
                  </a:spcBef>
                  <a:buFontTx/>
                  <a:buNone/>
                </a:pPr>
                <a14:m>
                  <m:oMathPara xmlns:m="http://schemas.openxmlformats.org/officeDocument/2006/math">
                    <m:oMathParaPr>
                      <m:jc m:val="centerGroup"/>
                    </m:oMathParaPr>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𝒚</m:t>
                          </m:r>
                        </m:e>
                      </m:d>
                      <m:r>
                        <a:rPr lang="en-US" altLang="zh-CN" sz="2400" b="1" i="1" kern="0">
                          <a:solidFill>
                            <a:srgbClr val="000000"/>
                          </a:solidFill>
                          <a:latin typeface="Cambria Math" panose="02040503050406030204" pitchFamily="18" charset="0"/>
                          <a:ea typeface="微软雅黑" panose="020B0503020204020204" pitchFamily="34" charset="-122"/>
                        </a:rPr>
                        <m:t>=</m:t>
                      </m:r>
                      <m:nary>
                        <m:naryPr>
                          <m:chr m:val="∑"/>
                          <m:ctrlPr>
                            <a:rPr lang="en-US" altLang="zh-CN" sz="2400" b="1" i="1" kern="0" smtClean="0">
                              <a:solidFill>
                                <a:srgbClr val="000000"/>
                              </a:solidFill>
                              <a:latin typeface="Cambria Math" panose="02040503050406030204" pitchFamily="18" charset="0"/>
                              <a:ea typeface="微软雅黑" panose="020B0503020204020204" pitchFamily="34" charset="-122"/>
                            </a:rPr>
                          </m:ctrlPr>
                        </m:naryPr>
                        <m:sub>
                          <m:r>
                            <m:rPr>
                              <m:brk m:alnAt="23"/>
                            </m:rPr>
                            <a:rPr lang="en-US" altLang="zh-CN" sz="2400" b="1" i="1" kern="0" smtClean="0">
                              <a:solidFill>
                                <a:srgbClr val="000000"/>
                              </a:solidFill>
                              <a:latin typeface="Cambria Math" panose="02040503050406030204" pitchFamily="18" charset="0"/>
                              <a:ea typeface="微软雅黑" panose="020B0503020204020204" pitchFamily="34" charset="-122"/>
                            </a:rPr>
                            <m:t>𝒖</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𝟎</m:t>
                          </m:r>
                        </m:sub>
                        <m:sup>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𝟏</m:t>
                          </m:r>
                        </m:sup>
                        <m:e>
                          <m:nary>
                            <m:naryPr>
                              <m:chr m:val="∑"/>
                              <m:ctrlPr>
                                <a:rPr lang="en-US" altLang="zh-CN" sz="2400" b="1" i="1" kern="0">
                                  <a:solidFill>
                                    <a:srgbClr val="000000"/>
                                  </a:solidFill>
                                  <a:latin typeface="Cambria Math" panose="02040503050406030204" pitchFamily="18" charset="0"/>
                                  <a:ea typeface="微软雅黑" panose="020B0503020204020204" pitchFamily="34" charset="-122"/>
                                </a:rPr>
                              </m:ctrlPr>
                            </m:naryPr>
                            <m:sub>
                              <m:r>
                                <a:rPr lang="en-US" altLang="zh-CN" sz="2400" b="1" i="1" kern="0" smtClean="0">
                                  <a:solidFill>
                                    <a:srgbClr val="000000"/>
                                  </a:solidFill>
                                  <a:latin typeface="Cambria Math" panose="02040503050406030204" pitchFamily="18" charset="0"/>
                                  <a:ea typeface="微软雅黑" panose="020B0503020204020204" pitchFamily="34" charset="-122"/>
                                </a:rPr>
                                <m:t>𝒗</m:t>
                              </m:r>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𝟎</m:t>
                              </m:r>
                            </m:sub>
                            <m:sup>
                              <m:r>
                                <a:rPr lang="en-US" altLang="zh-CN" sz="2400" b="1" i="1" kern="0" smtClean="0">
                                  <a:solidFill>
                                    <a:srgbClr val="000000"/>
                                  </a:solidFill>
                                  <a:latin typeface="Cambria Math" panose="02040503050406030204" pitchFamily="18" charset="0"/>
                                  <a:ea typeface="微软雅黑" panose="020B0503020204020204" pitchFamily="34" charset="-122"/>
                                </a:rPr>
                                <m:t>𝑵</m:t>
                              </m:r>
                              <m:r>
                                <a:rPr lang="en-US" altLang="zh-CN" sz="2400" b="1" i="1" kern="0">
                                  <a:solidFill>
                                    <a:srgbClr val="000000"/>
                                  </a:solidFill>
                                  <a:latin typeface="Cambria Math" panose="02040503050406030204" pitchFamily="18" charset="0"/>
                                  <a:ea typeface="微软雅黑" panose="020B0503020204020204" pitchFamily="34" charset="-122"/>
                                </a:rPr>
                                <m:t>−</m:t>
                              </m:r>
                              <m:r>
                                <a:rPr lang="en-US" altLang="zh-CN" sz="2400" b="1" i="1" kern="0">
                                  <a:solidFill>
                                    <a:srgbClr val="000000"/>
                                  </a:solidFill>
                                  <a:latin typeface="Cambria Math" panose="02040503050406030204" pitchFamily="18" charset="0"/>
                                  <a:ea typeface="微软雅黑" panose="020B0503020204020204" pitchFamily="34" charset="-122"/>
                                </a:rPr>
                                <m:t>𝟏</m:t>
                              </m:r>
                            </m:sup>
                            <m:e>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𝒗</m:t>
                                  </m:r>
                                </m:e>
                              </m:d>
                              <m:r>
                                <a:rPr lang="en-US" altLang="zh-CN" sz="2400" b="1" i="1" ker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a:solidFill>
                                        <a:srgbClr val="000000"/>
                                      </a:solidFill>
                                      <a:latin typeface="Cambria Math" panose="02040503050406030204" pitchFamily="18" charset="0"/>
                                      <a:ea typeface="微软雅黑" panose="020B0503020204020204" pitchFamily="34" charset="-122"/>
                                    </a:rPr>
                                  </m:ctrlPr>
                                </m:dPr>
                                <m:e>
                                  <m:r>
                                    <a:rPr lang="en-US" altLang="zh-CN" sz="2400" b="1" i="1" kern="0">
                                      <a:solidFill>
                                        <a:srgbClr val="000000"/>
                                      </a:solidFill>
                                      <a:latin typeface="Cambria Math" panose="02040503050406030204" pitchFamily="18" charset="0"/>
                                      <a:ea typeface="微软雅黑" panose="020B0503020204020204" pitchFamily="34" charset="-122"/>
                                    </a:rPr>
                                    <m:t>𝒋</m:t>
                                  </m:r>
                                  <m:r>
                                    <a:rPr lang="en-US" altLang="zh-CN" sz="2400" b="1" i="1" kern="0">
                                      <a:solidFill>
                                        <a:srgbClr val="000000"/>
                                      </a:solidFill>
                                      <a:latin typeface="Cambria Math" panose="02040503050406030204" pitchFamily="18" charset="0"/>
                                      <a:ea typeface="微软雅黑" panose="020B0503020204020204" pitchFamily="34" charset="-122"/>
                                    </a:rPr>
                                    <m:t>𝟐</m:t>
                                  </m:r>
                                  <m:r>
                                    <a:rPr lang="zh-CN" altLang="en-US" sz="2400" b="1" i="1" kern="0">
                                      <a:solidFill>
                                        <a:srgbClr val="000000"/>
                                      </a:solidFill>
                                      <a:latin typeface="Cambria Math" panose="02040503050406030204" pitchFamily="18" charset="0"/>
                                      <a:ea typeface="微软雅黑" panose="020B0503020204020204" pitchFamily="34" charset="-122"/>
                                    </a:rPr>
                                    <m:t>𝝅</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f>
                                        <m:fPr>
                                          <m:ctrlPr>
                                            <a:rPr lang="en-US" altLang="zh-CN" sz="2400" b="1" i="1" kern="0" smtClean="0">
                                              <a:solidFill>
                                                <a:srgbClr val="000000"/>
                                              </a:solidFill>
                                              <a:latin typeface="Cambria Math" panose="02040503050406030204" pitchFamily="18" charset="0"/>
                                              <a:ea typeface="微软雅黑" panose="020B0503020204020204" pitchFamily="34" charset="-122"/>
                                            </a:rPr>
                                          </m:ctrlPr>
                                        </m:fPr>
                                        <m:num>
                                          <m:r>
                                            <a:rPr lang="en-US" altLang="zh-CN" sz="2400" b="1" i="1" kern="0" smtClean="0">
                                              <a:solidFill>
                                                <a:srgbClr val="000000"/>
                                              </a:solidFill>
                                              <a:latin typeface="Cambria Math" panose="02040503050406030204" pitchFamily="18" charset="0"/>
                                              <a:ea typeface="微软雅黑" panose="020B0503020204020204" pitchFamily="34" charset="-122"/>
                                            </a:rPr>
                                            <m:t>𝒖𝒙</m:t>
                                          </m:r>
                                        </m:num>
                                        <m:den>
                                          <m:r>
                                            <a:rPr lang="en-US" altLang="zh-CN" sz="2400" b="1" i="1" kern="0" smtClean="0">
                                              <a:solidFill>
                                                <a:srgbClr val="000000"/>
                                              </a:solidFill>
                                              <a:latin typeface="Cambria Math" panose="02040503050406030204" pitchFamily="18" charset="0"/>
                                              <a:ea typeface="微软雅黑" panose="020B0503020204020204" pitchFamily="34" charset="-122"/>
                                            </a:rPr>
                                            <m:t>𝑵</m:t>
                                          </m:r>
                                        </m:den>
                                      </m:f>
                                      <m:r>
                                        <a:rPr lang="en-US" altLang="zh-CN" sz="2400" b="1" i="1" kern="0" smtClean="0">
                                          <a:solidFill>
                                            <a:srgbClr val="000000"/>
                                          </a:solidFill>
                                          <a:latin typeface="Cambria Math" panose="02040503050406030204" pitchFamily="18" charset="0"/>
                                          <a:ea typeface="微软雅黑" panose="020B0503020204020204" pitchFamily="34" charset="-122"/>
                                        </a:rPr>
                                        <m:t>+</m:t>
                                      </m:r>
                                      <m:f>
                                        <m:fPr>
                                          <m:ctrlPr>
                                            <a:rPr lang="en-US" altLang="zh-CN" sz="2400" b="1" i="1" kern="0">
                                              <a:solidFill>
                                                <a:srgbClr val="000000"/>
                                              </a:solidFill>
                                              <a:latin typeface="Cambria Math" panose="02040503050406030204" pitchFamily="18" charset="0"/>
                                              <a:ea typeface="微软雅黑" panose="020B0503020204020204" pitchFamily="34" charset="-122"/>
                                            </a:rPr>
                                          </m:ctrlPr>
                                        </m:fPr>
                                        <m:num>
                                          <m:r>
                                            <a:rPr lang="en-US" altLang="zh-CN" sz="2400" b="1" i="1" kern="0" smtClean="0">
                                              <a:solidFill>
                                                <a:srgbClr val="000000"/>
                                              </a:solidFill>
                                              <a:latin typeface="Cambria Math" panose="02040503050406030204" pitchFamily="18" charset="0"/>
                                              <a:ea typeface="微软雅黑" panose="020B0503020204020204" pitchFamily="34" charset="-122"/>
                                            </a:rPr>
                                            <m:t>𝒗𝒚</m:t>
                                          </m:r>
                                        </m:num>
                                        <m:den>
                                          <m:r>
                                            <a:rPr lang="en-US" altLang="zh-CN" sz="2400" b="1" i="1" kern="0" smtClean="0">
                                              <a:solidFill>
                                                <a:srgbClr val="000000"/>
                                              </a:solidFill>
                                              <a:latin typeface="Cambria Math" panose="02040503050406030204" pitchFamily="18" charset="0"/>
                                              <a:ea typeface="微软雅黑" panose="020B0503020204020204" pitchFamily="34" charset="-122"/>
                                            </a:rPr>
                                            <m:t>𝑵</m:t>
                                          </m:r>
                                        </m:den>
                                      </m:f>
                                    </m:e>
                                  </m:d>
                                </m:e>
                              </m:d>
                            </m:e>
                          </m:nary>
                        </m:e>
                      </m:nary>
                    </m:oMath>
                  </m:oMathPara>
                </a14:m>
                <a:endParaRPr lang="en-US" altLang="zh-CN" sz="2400" kern="0" dirty="0">
                  <a:solidFill>
                    <a:srgbClr val="000000"/>
                  </a:solidFill>
                </a:endParaRPr>
              </a:p>
              <a:p>
                <a:pPr marL="0" indent="0" eaLnBrk="1" hangingPunct="1">
                  <a:lnSpc>
                    <a:spcPct val="120000"/>
                  </a:lnSpc>
                  <a:spcBef>
                    <a:spcPct val="0"/>
                  </a:spcBef>
                  <a:buFontTx/>
                  <a:buNone/>
                </a:pPr>
                <a:endParaRPr lang="zh-CN" altLang="en-US" sz="24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287846" y="3983828"/>
                <a:ext cx="8064574" cy="2253484"/>
              </a:xfrm>
              <a:prstGeom prst="rect">
                <a:avLst/>
              </a:prstGeom>
              <a:blipFill rotWithShape="0">
                <a:blip r:embed="rId3"/>
                <a:stretch>
                  <a:fillRect l="-1134" t="-542"/>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7489782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a:t>
            </a: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r="50065"/>
          <a:stretch/>
        </p:blipFill>
        <p:spPr>
          <a:xfrm>
            <a:off x="179512" y="1766011"/>
            <a:ext cx="3806481" cy="3823229"/>
          </a:xfrm>
          <a:prstGeom prst="rect">
            <a:avLst/>
          </a:prstGeom>
        </p:spPr>
      </p:pic>
      <p:sp>
        <p:nvSpPr>
          <p:cNvPr id="3" name="矩形 2"/>
          <p:cNvSpPr/>
          <p:nvPr/>
        </p:nvSpPr>
        <p:spPr>
          <a:xfrm>
            <a:off x="1177681" y="5589240"/>
            <a:ext cx="1569660"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二维图像</a:t>
            </a:r>
            <a:endParaRPr lang="zh-CN" altLang="en-US" sz="2700" dirty="0"/>
          </a:p>
        </p:txBody>
      </p:sp>
      <p:sp>
        <p:nvSpPr>
          <p:cNvPr id="8" name="矩形 7"/>
          <p:cNvSpPr/>
          <p:nvPr/>
        </p:nvSpPr>
        <p:spPr>
          <a:xfrm>
            <a:off x="5436096" y="5589240"/>
            <a:ext cx="3300904"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二维离散傅里叶变换</a:t>
            </a:r>
            <a:endParaRPr lang="zh-CN" altLang="en-US" sz="2700" dirty="0"/>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49999"/>
          <a:stretch/>
        </p:blipFill>
        <p:spPr>
          <a:xfrm>
            <a:off x="5148064" y="1766011"/>
            <a:ext cx="3811541" cy="3823229"/>
          </a:xfrm>
          <a:prstGeom prst="rect">
            <a:avLst/>
          </a:prstGeom>
        </p:spPr>
      </p:pic>
    </p:spTree>
    <p:extLst>
      <p:ext uri="{BB962C8B-B14F-4D97-AF65-F5344CB8AC3E}">
        <p14:creationId xmlns:p14="http://schemas.microsoft.com/office/powerpoint/2010/main" val="12784715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340768"/>
            <a:ext cx="2821606"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1</a:t>
            </a:r>
            <a:r>
              <a:rPr lang="zh-CN" altLang="en-US" sz="2700" b="1" kern="0" dirty="0">
                <a:solidFill>
                  <a:srgbClr val="000000"/>
                </a:solidFill>
                <a:latin typeface="微软雅黑" pitchFamily="34" charset="-122"/>
                <a:ea typeface="微软雅黑" pitchFamily="34" charset="-122"/>
              </a:rPr>
              <a:t>：可分离性</a:t>
            </a:r>
            <a:endParaRPr lang="zh-CN" altLang="en-US" sz="2700" dirty="0"/>
          </a:p>
        </p:txBody>
      </p:sp>
      <p:graphicFrame>
        <p:nvGraphicFramePr>
          <p:cNvPr id="7" name="Object 6"/>
          <p:cNvGraphicFramePr>
            <a:graphicFrameLocks noChangeAspect="1"/>
          </p:cNvGraphicFramePr>
          <p:nvPr/>
        </p:nvGraphicFramePr>
        <p:xfrm>
          <a:off x="819150" y="2227263"/>
          <a:ext cx="4062413" cy="762000"/>
        </p:xfrm>
        <a:graphic>
          <a:graphicData uri="http://schemas.openxmlformats.org/presentationml/2006/ole">
            <mc:AlternateContent xmlns:mc="http://schemas.openxmlformats.org/markup-compatibility/2006">
              <mc:Choice xmlns:v="urn:schemas-microsoft-com:vml" Requires="v">
                <p:oleObj name="Equation" r:id="rId2" imgW="2031840" imgH="380880" progId="Equation.DSMT4">
                  <p:embed/>
                </p:oleObj>
              </mc:Choice>
              <mc:Fallback>
                <p:oleObj name="Equation" r:id="rId2" imgW="2031840" imgH="380880" progId="Equation.DSMT4">
                  <p:embed/>
                  <p:pic>
                    <p:nvPicPr>
                      <p:cNvPr id="7" name="Object 6"/>
                      <p:cNvPicPr>
                        <a:picLocks noChangeAspect="1" noChangeArrowheads="1"/>
                      </p:cNvPicPr>
                      <p:nvPr/>
                    </p:nvPicPr>
                    <p:blipFill>
                      <a:blip r:embed="rId3"/>
                      <a:srcRect/>
                      <a:stretch>
                        <a:fillRect/>
                      </a:stretch>
                    </p:blipFill>
                    <p:spPr bwMode="auto">
                      <a:xfrm>
                        <a:off x="819150" y="2227263"/>
                        <a:ext cx="4062413"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nvGraphicFramePr>
        <p:xfrm>
          <a:off x="531615" y="3344648"/>
          <a:ext cx="4629150" cy="838200"/>
        </p:xfrm>
        <a:graphic>
          <a:graphicData uri="http://schemas.openxmlformats.org/presentationml/2006/ole">
            <mc:AlternateContent xmlns:mc="http://schemas.openxmlformats.org/markup-compatibility/2006">
              <mc:Choice xmlns:v="urn:schemas-microsoft-com:vml" Requires="v">
                <p:oleObj name="公式" r:id="rId4" imgW="2260600" imgH="419100" progId="Equation.3">
                  <p:embed/>
                </p:oleObj>
              </mc:Choice>
              <mc:Fallback>
                <p:oleObj name="公式" r:id="rId4" imgW="2260600" imgH="419100" progId="Equation.3">
                  <p:embed/>
                  <p:pic>
                    <p:nvPicPr>
                      <p:cNvPr id="10" name="Object 5"/>
                      <p:cNvPicPr>
                        <a:picLocks noChangeAspect="1" noChangeArrowheads="1"/>
                      </p:cNvPicPr>
                      <p:nvPr/>
                    </p:nvPicPr>
                    <p:blipFill>
                      <a:blip r:embed="rId5">
                        <a:extLst>
                          <a:ext uri="{28A0092B-C50C-407E-A947-70E740481C1C}">
                            <a14:useLocalDpi xmlns:a14="http://schemas.microsoft.com/office/drawing/2010/main" val="0"/>
                          </a:ext>
                        </a:extLst>
                      </a:blip>
                      <a:srcRect l="-797" r="-1593"/>
                      <a:stretch>
                        <a:fillRect/>
                      </a:stretch>
                    </p:blipFill>
                    <p:spPr bwMode="auto">
                      <a:xfrm>
                        <a:off x="531615" y="3344648"/>
                        <a:ext cx="46291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5436096" y="2601240"/>
            <a:ext cx="3240360" cy="507831"/>
          </a:xfrm>
          <a:prstGeom prst="rect">
            <a:avLst/>
          </a:prstGeom>
        </p:spPr>
        <p:txBody>
          <a:bodyPr wrap="square">
            <a:spAutoFit/>
          </a:bodyPr>
          <a:lstStyle/>
          <a:p>
            <a:pPr algn="ctr">
              <a:spcBef>
                <a:spcPct val="40000"/>
              </a:spcBef>
              <a:buClr>
                <a:srgbClr val="FFFF00"/>
              </a:buClr>
              <a:buFont typeface="Wingdings" panose="05000000000000000000" pitchFamily="2" charset="2"/>
              <a:buNone/>
            </a:pPr>
            <a:r>
              <a:rPr lang="zh-CN" altLang="zh-CN" b="1" dirty="0">
                <a:latin typeface="微软雅黑" panose="020B0503020204020204" pitchFamily="34" charset="-122"/>
                <a:ea typeface="微软雅黑" panose="020B0503020204020204" pitchFamily="34" charset="-122"/>
                <a:sym typeface="Symbol" panose="05050102010706020507" pitchFamily="18" charset="2"/>
              </a:rPr>
              <a:t> </a:t>
            </a:r>
            <a:r>
              <a:rPr lang="zh-CN" altLang="zh-CN" sz="2700" b="1" dirty="0">
                <a:latin typeface="微软雅黑" panose="020B0503020204020204" pitchFamily="34" charset="-122"/>
                <a:ea typeface="微软雅黑" panose="020B0503020204020204" pitchFamily="34" charset="-122"/>
                <a:sym typeface="Symbol" panose="05050102010706020507" pitchFamily="18" charset="2"/>
              </a:rPr>
              <a:t>1次</a:t>
            </a:r>
            <a:r>
              <a:rPr lang="zh-CN" altLang="zh-CN" sz="2700" b="1" dirty="0">
                <a:latin typeface="微软雅黑" panose="020B0503020204020204" pitchFamily="34" charset="-122"/>
                <a:ea typeface="微软雅黑" panose="020B0503020204020204" pitchFamily="34" charset="-122"/>
                <a:sym typeface="Wingdings" panose="05000000000000000000" pitchFamily="2" charset="2"/>
              </a:rPr>
              <a:t>2-D </a:t>
            </a:r>
            <a:r>
              <a:rPr lang="zh-CN" altLang="zh-CN" sz="2700" b="1" dirty="0">
                <a:latin typeface="微软雅黑" panose="020B0503020204020204" pitchFamily="34" charset="-122"/>
                <a:ea typeface="微软雅黑" panose="020B0503020204020204" pitchFamily="34" charset="-122"/>
                <a:sym typeface="Symbol" panose="05050102010706020507" pitchFamily="18" charset="2"/>
              </a:rPr>
              <a:t></a:t>
            </a:r>
            <a:r>
              <a:rPr lang="zh-CN" altLang="zh-CN" sz="2700" b="1" dirty="0">
                <a:latin typeface="微软雅黑" panose="020B0503020204020204" pitchFamily="34" charset="-122"/>
                <a:ea typeface="微软雅黑" panose="020B0503020204020204" pitchFamily="34" charset="-122"/>
                <a:sym typeface="Wingdings" panose="05000000000000000000" pitchFamily="2" charset="2"/>
              </a:rPr>
              <a:t> </a:t>
            </a:r>
            <a:r>
              <a:rPr lang="zh-CN" altLang="zh-CN" sz="2700" b="1" dirty="0">
                <a:latin typeface="微软雅黑" panose="020B0503020204020204" pitchFamily="34" charset="-122"/>
                <a:ea typeface="微软雅黑" panose="020B0503020204020204" pitchFamily="34" charset="-122"/>
                <a:sym typeface="Symbol" panose="05050102010706020507" pitchFamily="18" charset="2"/>
              </a:rPr>
              <a:t>2次1</a:t>
            </a:r>
            <a:r>
              <a:rPr lang="zh-CN" altLang="en-US" sz="27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700" b="1" dirty="0">
                <a:latin typeface="微软雅黑" panose="020B0503020204020204" pitchFamily="34" charset="-122"/>
                <a:ea typeface="微软雅黑" panose="020B0503020204020204" pitchFamily="34" charset="-122"/>
                <a:sym typeface="Symbol" panose="05050102010706020507" pitchFamily="18" charset="2"/>
              </a:rPr>
              <a:t>D</a:t>
            </a:r>
          </a:p>
        </p:txBody>
      </p:sp>
      <p:graphicFrame>
        <p:nvGraphicFramePr>
          <p:cNvPr id="11" name="Object 4"/>
          <p:cNvGraphicFramePr>
            <a:graphicFrameLocks noChangeAspect="1"/>
          </p:cNvGraphicFramePr>
          <p:nvPr/>
        </p:nvGraphicFramePr>
        <p:xfrm>
          <a:off x="323850" y="4653497"/>
          <a:ext cx="8531792" cy="1799839"/>
        </p:xfrm>
        <a:graphic>
          <a:graphicData uri="http://schemas.openxmlformats.org/presentationml/2006/ole">
            <mc:AlternateContent xmlns:mc="http://schemas.openxmlformats.org/markup-compatibility/2006">
              <mc:Choice xmlns:v="urn:schemas-microsoft-com:vml" Requires="v">
                <p:oleObj name="Microsoft Drawing" r:id="rId6" imgW="4635500" imgH="977900" progId="MSDraw">
                  <p:embed/>
                </p:oleObj>
              </mc:Choice>
              <mc:Fallback>
                <p:oleObj name="Microsoft Drawing" r:id="rId6" imgW="4635500" imgH="977900" progId="MSDraw">
                  <p:embed/>
                  <p:pic>
                    <p:nvPicPr>
                      <p:cNvPr id="11"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4653497"/>
                        <a:ext cx="8531792" cy="1799839"/>
                      </a:xfrm>
                      <a:prstGeom prst="rect">
                        <a:avLst/>
                      </a:prstGeom>
                      <a:solidFill>
                        <a:srgbClr val="FFFF66"/>
                      </a:solidFill>
                      <a:ln>
                        <a:noFill/>
                      </a:ln>
                      <a:effectLst/>
                    </p:spPr>
                  </p:pic>
                </p:oleObj>
              </mc:Fallback>
            </mc:AlternateContent>
          </a:graphicData>
        </a:graphic>
      </p:graphicFrame>
    </p:spTree>
    <p:extLst>
      <p:ext uri="{BB962C8B-B14F-4D97-AF65-F5344CB8AC3E}">
        <p14:creationId xmlns:p14="http://schemas.microsoft.com/office/powerpoint/2010/main" val="692960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340768"/>
            <a:ext cx="2821606"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1</a:t>
            </a:r>
            <a:r>
              <a:rPr lang="zh-CN" altLang="en-US" sz="2700" b="1" kern="0" dirty="0">
                <a:solidFill>
                  <a:srgbClr val="000000"/>
                </a:solidFill>
                <a:latin typeface="微软雅黑" pitchFamily="34" charset="-122"/>
                <a:ea typeface="微软雅黑" pitchFamily="34" charset="-122"/>
              </a:rPr>
              <a:t>：可分离性</a:t>
            </a:r>
            <a:endParaRPr lang="zh-CN" altLang="en-US" sz="2700" dirty="0"/>
          </a:p>
        </p:txBody>
      </p:sp>
      <p:graphicFrame>
        <p:nvGraphicFramePr>
          <p:cNvPr id="7" name="Object 6"/>
          <p:cNvGraphicFramePr>
            <a:graphicFrameLocks noChangeAspect="1"/>
          </p:cNvGraphicFramePr>
          <p:nvPr>
            <p:extLst>
              <p:ext uri="{D42A27DB-BD31-4B8C-83A1-F6EECF244321}">
                <p14:modId xmlns:p14="http://schemas.microsoft.com/office/powerpoint/2010/main" val="3237991924"/>
              </p:ext>
            </p:extLst>
          </p:nvPr>
        </p:nvGraphicFramePr>
        <p:xfrm>
          <a:off x="819150" y="2227263"/>
          <a:ext cx="4062413" cy="762000"/>
        </p:xfrm>
        <a:graphic>
          <a:graphicData uri="http://schemas.openxmlformats.org/presentationml/2006/ole">
            <mc:AlternateContent xmlns:mc="http://schemas.openxmlformats.org/markup-compatibility/2006">
              <mc:Choice xmlns:v="urn:schemas-microsoft-com:vml" Requires="v">
                <p:oleObj name="Equation" r:id="rId2" imgW="2031840" imgH="380880" progId="Equation.DSMT4">
                  <p:embed/>
                </p:oleObj>
              </mc:Choice>
              <mc:Fallback>
                <p:oleObj name="Equation" r:id="rId2" imgW="2031840" imgH="380880" progId="Equation.DSMT4">
                  <p:embed/>
                  <p:pic>
                    <p:nvPicPr>
                      <p:cNvPr id="0" name=""/>
                      <p:cNvPicPr>
                        <a:picLocks noChangeAspect="1" noChangeArrowheads="1"/>
                      </p:cNvPicPr>
                      <p:nvPr/>
                    </p:nvPicPr>
                    <p:blipFill>
                      <a:blip r:embed="rId3"/>
                      <a:srcRect/>
                      <a:stretch>
                        <a:fillRect/>
                      </a:stretch>
                    </p:blipFill>
                    <p:spPr bwMode="auto">
                      <a:xfrm>
                        <a:off x="819150" y="2227263"/>
                        <a:ext cx="4062413" cy="762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1638418920"/>
              </p:ext>
            </p:extLst>
          </p:nvPr>
        </p:nvGraphicFramePr>
        <p:xfrm>
          <a:off x="531615" y="3344648"/>
          <a:ext cx="4629150" cy="838200"/>
        </p:xfrm>
        <a:graphic>
          <a:graphicData uri="http://schemas.openxmlformats.org/presentationml/2006/ole">
            <mc:AlternateContent xmlns:mc="http://schemas.openxmlformats.org/markup-compatibility/2006">
              <mc:Choice xmlns:v="urn:schemas-microsoft-com:vml" Requires="v">
                <p:oleObj name="公式" r:id="rId4" imgW="2260600" imgH="419100" progId="Equation.3">
                  <p:embed/>
                </p:oleObj>
              </mc:Choice>
              <mc:Fallback>
                <p:oleObj name="公式" r:id="rId4" imgW="22606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l="-797" r="-1593"/>
                      <a:stretch>
                        <a:fillRect/>
                      </a:stretch>
                    </p:blipFill>
                    <p:spPr bwMode="auto">
                      <a:xfrm>
                        <a:off x="531615" y="3344648"/>
                        <a:ext cx="46291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5436096" y="2601240"/>
            <a:ext cx="3240360" cy="1089529"/>
          </a:xfrm>
          <a:prstGeom prst="rect">
            <a:avLst/>
          </a:prstGeom>
        </p:spPr>
        <p:txBody>
          <a:bodyPr wrap="square">
            <a:spAutoFit/>
          </a:bodyPr>
          <a:lstStyle/>
          <a:p>
            <a:pPr algn="ctr">
              <a:spcBef>
                <a:spcPct val="40000"/>
              </a:spcBef>
              <a:buClr>
                <a:srgbClr val="FFFF00"/>
              </a:buClr>
              <a:buFont typeface="Wingdings" panose="05000000000000000000" pitchFamily="2" charset="2"/>
              <a:buNone/>
            </a:pPr>
            <a:r>
              <a:rPr lang="zh-CN" altLang="zh-CN" b="1" dirty="0">
                <a:latin typeface="微软雅黑" panose="020B0503020204020204" pitchFamily="34" charset="-122"/>
                <a:ea typeface="微软雅黑" panose="020B0503020204020204" pitchFamily="34" charset="-122"/>
                <a:sym typeface="Symbol" panose="05050102010706020507" pitchFamily="18" charset="2"/>
              </a:rPr>
              <a:t> </a:t>
            </a:r>
            <a:r>
              <a:rPr lang="zh-CN" altLang="zh-CN" sz="2700" b="1" dirty="0">
                <a:latin typeface="微软雅黑" panose="020B0503020204020204" pitchFamily="34" charset="-122"/>
                <a:ea typeface="微软雅黑" panose="020B0503020204020204" pitchFamily="34" charset="-122"/>
                <a:sym typeface="Symbol" panose="05050102010706020507" pitchFamily="18" charset="2"/>
              </a:rPr>
              <a:t>1次</a:t>
            </a:r>
            <a:r>
              <a:rPr lang="zh-CN" altLang="zh-CN" sz="2700" b="1" dirty="0">
                <a:latin typeface="微软雅黑" panose="020B0503020204020204" pitchFamily="34" charset="-122"/>
                <a:ea typeface="微软雅黑" panose="020B0503020204020204" pitchFamily="34" charset="-122"/>
                <a:sym typeface="Wingdings" panose="05000000000000000000" pitchFamily="2" charset="2"/>
              </a:rPr>
              <a:t>2-D </a:t>
            </a:r>
            <a:r>
              <a:rPr lang="zh-CN" altLang="zh-CN" sz="2700" b="1" dirty="0">
                <a:latin typeface="微软雅黑" panose="020B0503020204020204" pitchFamily="34" charset="-122"/>
                <a:ea typeface="微软雅黑" panose="020B0503020204020204" pitchFamily="34" charset="-122"/>
                <a:sym typeface="Symbol" panose="05050102010706020507" pitchFamily="18" charset="2"/>
              </a:rPr>
              <a:t></a:t>
            </a:r>
            <a:r>
              <a:rPr lang="zh-CN" altLang="zh-CN" sz="2700" b="1" dirty="0">
                <a:latin typeface="微软雅黑" panose="020B0503020204020204" pitchFamily="34" charset="-122"/>
                <a:ea typeface="微软雅黑" panose="020B0503020204020204" pitchFamily="34" charset="-122"/>
                <a:sym typeface="Wingdings" panose="05000000000000000000" pitchFamily="2" charset="2"/>
              </a:rPr>
              <a:t> </a:t>
            </a:r>
            <a:r>
              <a:rPr lang="zh-CN" altLang="zh-CN" sz="2700" b="1" dirty="0">
                <a:latin typeface="微软雅黑" panose="020B0503020204020204" pitchFamily="34" charset="-122"/>
                <a:ea typeface="微软雅黑" panose="020B0503020204020204" pitchFamily="34" charset="-122"/>
                <a:sym typeface="Symbol" panose="05050102010706020507" pitchFamily="18" charset="2"/>
              </a:rPr>
              <a:t>2次1</a:t>
            </a:r>
            <a:r>
              <a:rPr lang="zh-CN" altLang="en-US" sz="27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700" b="1" dirty="0">
                <a:latin typeface="微软雅黑" panose="020B0503020204020204" pitchFamily="34" charset="-122"/>
                <a:ea typeface="微软雅黑" panose="020B0503020204020204" pitchFamily="34" charset="-122"/>
                <a:sym typeface="Symbol" panose="05050102010706020507" pitchFamily="18" charset="2"/>
              </a:rPr>
              <a:t>D</a:t>
            </a:r>
          </a:p>
          <a:p>
            <a:pPr algn="ctr">
              <a:spcBef>
                <a:spcPct val="40000"/>
              </a:spcBef>
              <a:buClr>
                <a:srgbClr val="FFFF00"/>
              </a:buClr>
              <a:buFont typeface="Wingdings" panose="05000000000000000000" pitchFamily="2" charset="2"/>
              <a:buNone/>
            </a:pPr>
            <a:r>
              <a:rPr lang="en-US" altLang="zh-CN" sz="2700" b="1" i="1" dirty="0">
                <a:latin typeface="微软雅黑" panose="020B0503020204020204" pitchFamily="34" charset="-122"/>
                <a:ea typeface="微软雅黑" panose="020B0503020204020204" pitchFamily="34" charset="-122"/>
              </a:rPr>
              <a:t>O</a:t>
            </a:r>
            <a:r>
              <a:rPr lang="en-US" altLang="zh-CN" sz="2700" b="1" dirty="0">
                <a:latin typeface="微软雅黑" panose="020B0503020204020204" pitchFamily="34" charset="-122"/>
                <a:ea typeface="微软雅黑" panose="020B0503020204020204" pitchFamily="34" charset="-122"/>
              </a:rPr>
              <a:t>(</a:t>
            </a:r>
            <a:r>
              <a:rPr lang="en-US" altLang="zh-CN" sz="2700" b="1" i="1" dirty="0">
                <a:latin typeface="微软雅黑" panose="020B0503020204020204" pitchFamily="34" charset="-122"/>
                <a:ea typeface="微软雅黑" panose="020B0503020204020204" pitchFamily="34" charset="-122"/>
              </a:rPr>
              <a:t>N </a:t>
            </a:r>
            <a:r>
              <a:rPr lang="en-US" altLang="zh-CN" sz="2700" b="1" baseline="30000" dirty="0">
                <a:latin typeface="微软雅黑" panose="020B0503020204020204" pitchFamily="34" charset="-122"/>
                <a:ea typeface="微软雅黑" panose="020B0503020204020204" pitchFamily="34" charset="-122"/>
              </a:rPr>
              <a:t>4</a:t>
            </a:r>
            <a:r>
              <a:rPr lang="en-US" altLang="zh-CN" sz="2700" b="1" dirty="0">
                <a:latin typeface="微软雅黑" panose="020B0503020204020204" pitchFamily="34" charset="-122"/>
                <a:ea typeface="微软雅黑" panose="020B0503020204020204" pitchFamily="34" charset="-122"/>
              </a:rPr>
              <a:t>)</a:t>
            </a:r>
            <a:r>
              <a:rPr lang="zh-CN" altLang="en-US" sz="2700" b="1" dirty="0">
                <a:latin typeface="微软雅黑" panose="020B0503020204020204" pitchFamily="34" charset="-122"/>
                <a:ea typeface="微软雅黑" panose="020B0503020204020204" pitchFamily="34" charset="-122"/>
              </a:rPr>
              <a:t>减为</a:t>
            </a:r>
            <a:r>
              <a:rPr lang="en-US" altLang="zh-CN" sz="2700" b="1" i="1" dirty="0">
                <a:latin typeface="微软雅黑" panose="020B0503020204020204" pitchFamily="34" charset="-122"/>
                <a:ea typeface="微软雅黑" panose="020B0503020204020204" pitchFamily="34" charset="-122"/>
              </a:rPr>
              <a:t>O</a:t>
            </a:r>
            <a:r>
              <a:rPr lang="en-US" altLang="zh-CN" sz="2700" b="1" dirty="0">
                <a:latin typeface="微软雅黑" panose="020B0503020204020204" pitchFamily="34" charset="-122"/>
                <a:ea typeface="微软雅黑" panose="020B0503020204020204" pitchFamily="34" charset="-122"/>
              </a:rPr>
              <a:t>(</a:t>
            </a:r>
            <a:r>
              <a:rPr lang="en-US" altLang="zh-CN" sz="2700" b="1" i="1">
                <a:latin typeface="微软雅黑" panose="020B0503020204020204" pitchFamily="34" charset="-122"/>
                <a:ea typeface="微软雅黑" panose="020B0503020204020204" pitchFamily="34" charset="-122"/>
              </a:rPr>
              <a:t>N </a:t>
            </a:r>
            <a:r>
              <a:rPr lang="en-US" altLang="zh-CN" sz="2700" b="1" i="1" baseline="30000" dirty="0">
                <a:latin typeface="微软雅黑" panose="020B0503020204020204" pitchFamily="34" charset="-122"/>
                <a:ea typeface="微软雅黑" panose="020B0503020204020204" pitchFamily="34" charset="-122"/>
              </a:rPr>
              <a:t>3</a:t>
            </a:r>
            <a:r>
              <a:rPr lang="en-US" altLang="zh-CN" sz="2700" b="1">
                <a:latin typeface="微软雅黑" panose="020B0503020204020204" pitchFamily="34" charset="-122"/>
                <a:ea typeface="微软雅黑" panose="020B0503020204020204" pitchFamily="34" charset="-122"/>
              </a:rPr>
              <a:t>)</a:t>
            </a:r>
            <a:r>
              <a:rPr lang="zh-CN" altLang="en-US" sz="2700" b="1" dirty="0">
                <a:latin typeface="微软雅黑" panose="020B0503020204020204" pitchFamily="34" charset="-122"/>
                <a:ea typeface="微软雅黑" panose="020B0503020204020204" pitchFamily="34" charset="-122"/>
                <a:sym typeface="Wingdings" panose="05000000000000000000" pitchFamily="2" charset="2"/>
              </a:rPr>
              <a:t> </a:t>
            </a:r>
            <a:endParaRPr lang="zh-CN" altLang="en-US" sz="2700" b="1" dirty="0">
              <a:latin typeface="微软雅黑" panose="020B0503020204020204" pitchFamily="34" charset="-122"/>
              <a:ea typeface="微软雅黑" panose="020B0503020204020204" pitchFamily="34" charset="-122"/>
            </a:endParaRPr>
          </a:p>
        </p:txBody>
      </p:sp>
      <p:graphicFrame>
        <p:nvGraphicFramePr>
          <p:cNvPr id="11" name="Object 4"/>
          <p:cNvGraphicFramePr>
            <a:graphicFrameLocks noChangeAspect="1"/>
          </p:cNvGraphicFramePr>
          <p:nvPr>
            <p:extLst>
              <p:ext uri="{D42A27DB-BD31-4B8C-83A1-F6EECF244321}">
                <p14:modId xmlns:p14="http://schemas.microsoft.com/office/powerpoint/2010/main" val="347221405"/>
              </p:ext>
            </p:extLst>
          </p:nvPr>
        </p:nvGraphicFramePr>
        <p:xfrm>
          <a:off x="323850" y="4653497"/>
          <a:ext cx="8531792" cy="1799839"/>
        </p:xfrm>
        <a:graphic>
          <a:graphicData uri="http://schemas.openxmlformats.org/presentationml/2006/ole">
            <mc:AlternateContent xmlns:mc="http://schemas.openxmlformats.org/markup-compatibility/2006">
              <mc:Choice xmlns:v="urn:schemas-microsoft-com:vml" Requires="v">
                <p:oleObj name="Microsoft Drawing" r:id="rId6" imgW="4635500" imgH="977900" progId="MSDraw">
                  <p:embed/>
                </p:oleObj>
              </mc:Choice>
              <mc:Fallback>
                <p:oleObj name="Microsoft Drawing" r:id="rId6" imgW="4635500" imgH="977900" progId="MSDraw">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4653497"/>
                        <a:ext cx="8531792" cy="1799839"/>
                      </a:xfrm>
                      <a:prstGeom prst="rect">
                        <a:avLst/>
                      </a:prstGeom>
                      <a:solidFill>
                        <a:srgbClr val="FFFF66"/>
                      </a:solidFill>
                      <a:ln>
                        <a:noFill/>
                      </a:ln>
                      <a:effectLst/>
                    </p:spPr>
                  </p:pic>
                </p:oleObj>
              </mc:Fallback>
            </mc:AlternateContent>
          </a:graphicData>
        </a:graphic>
      </p:graphicFrame>
    </p:spTree>
    <p:extLst>
      <p:ext uri="{BB962C8B-B14F-4D97-AF65-F5344CB8AC3E}">
        <p14:creationId xmlns:p14="http://schemas.microsoft.com/office/powerpoint/2010/main" val="30043308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340768"/>
            <a:ext cx="2475358"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2</a:t>
            </a:r>
            <a:r>
              <a:rPr lang="zh-CN" altLang="en-US" sz="2700" b="1" kern="0" dirty="0">
                <a:solidFill>
                  <a:srgbClr val="000000"/>
                </a:solidFill>
                <a:latin typeface="微软雅黑" pitchFamily="34" charset="-122"/>
                <a:ea typeface="微软雅黑" pitchFamily="34" charset="-122"/>
              </a:rPr>
              <a:t>：平移性</a:t>
            </a:r>
            <a:endParaRPr lang="zh-CN" altLang="en-US" sz="2700" dirty="0"/>
          </a:p>
        </p:txBody>
      </p:sp>
      <p:graphicFrame>
        <p:nvGraphicFramePr>
          <p:cNvPr id="2" name="对象 1"/>
          <p:cNvGraphicFramePr>
            <a:graphicFrameLocks noChangeAspect="1"/>
          </p:cNvGraphicFramePr>
          <p:nvPr>
            <p:extLst>
              <p:ext uri="{D42A27DB-BD31-4B8C-83A1-F6EECF244321}">
                <p14:modId xmlns:p14="http://schemas.microsoft.com/office/powerpoint/2010/main" val="712799182"/>
              </p:ext>
            </p:extLst>
          </p:nvPr>
        </p:nvGraphicFramePr>
        <p:xfrm>
          <a:off x="827584" y="4960691"/>
          <a:ext cx="7188201" cy="533400"/>
        </p:xfrm>
        <a:graphic>
          <a:graphicData uri="http://schemas.openxmlformats.org/presentationml/2006/ole">
            <mc:AlternateContent xmlns:mc="http://schemas.openxmlformats.org/markup-compatibility/2006">
              <mc:Choice xmlns:v="urn:schemas-microsoft-com:vml" Requires="v">
                <p:oleObj name="Equation" r:id="rId2" imgW="7188120" imgH="533160" progId="Equation.DSMT4">
                  <p:embed/>
                </p:oleObj>
              </mc:Choice>
              <mc:Fallback>
                <p:oleObj name="Equation" r:id="rId2" imgW="7188120" imgH="533160" progId="Equation.DSMT4">
                  <p:embed/>
                  <p:pic>
                    <p:nvPicPr>
                      <p:cNvPr id="0" name=""/>
                      <p:cNvPicPr/>
                      <p:nvPr/>
                    </p:nvPicPr>
                    <p:blipFill>
                      <a:blip r:embed="rId3"/>
                      <a:stretch>
                        <a:fillRect/>
                      </a:stretch>
                    </p:blipFill>
                    <p:spPr>
                      <a:xfrm>
                        <a:off x="827584" y="4960691"/>
                        <a:ext cx="7188201" cy="533400"/>
                      </a:xfrm>
                      <a:prstGeom prst="rect">
                        <a:avLst/>
                      </a:prstGeom>
                    </p:spPr>
                  </p:pic>
                </p:oleObj>
              </mc:Fallback>
            </mc:AlternateContent>
          </a:graphicData>
        </a:graphic>
      </p:graphicFrame>
      <p:sp>
        <p:nvSpPr>
          <p:cNvPr id="9" name="矩形 8"/>
          <p:cNvSpPr/>
          <p:nvPr/>
        </p:nvSpPr>
        <p:spPr>
          <a:xfrm>
            <a:off x="395536" y="2132689"/>
            <a:ext cx="1915909"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空域平移：</a:t>
            </a:r>
            <a:endParaRPr lang="zh-CN" altLang="en-US" sz="2700" dirty="0"/>
          </a:p>
        </p:txBody>
      </p:sp>
      <p:graphicFrame>
        <p:nvGraphicFramePr>
          <p:cNvPr id="12" name="对象 11"/>
          <p:cNvGraphicFramePr>
            <a:graphicFrameLocks noChangeAspect="1"/>
          </p:cNvGraphicFramePr>
          <p:nvPr>
            <p:extLst>
              <p:ext uri="{D42A27DB-BD31-4B8C-83A1-F6EECF244321}">
                <p14:modId xmlns:p14="http://schemas.microsoft.com/office/powerpoint/2010/main" val="384910853"/>
              </p:ext>
            </p:extLst>
          </p:nvPr>
        </p:nvGraphicFramePr>
        <p:xfrm>
          <a:off x="827584" y="2859758"/>
          <a:ext cx="7391400" cy="533400"/>
        </p:xfrm>
        <a:graphic>
          <a:graphicData uri="http://schemas.openxmlformats.org/presentationml/2006/ole">
            <mc:AlternateContent xmlns:mc="http://schemas.openxmlformats.org/markup-compatibility/2006">
              <mc:Choice xmlns:v="urn:schemas-microsoft-com:vml" Requires="v">
                <p:oleObj name="Equation" r:id="rId4" imgW="7391160" imgH="533160" progId="Equation.DSMT4">
                  <p:embed/>
                </p:oleObj>
              </mc:Choice>
              <mc:Fallback>
                <p:oleObj name="Equation" r:id="rId4" imgW="7391160" imgH="533160" progId="Equation.DSMT4">
                  <p:embed/>
                  <p:pic>
                    <p:nvPicPr>
                      <p:cNvPr id="0" name=""/>
                      <p:cNvPicPr/>
                      <p:nvPr/>
                    </p:nvPicPr>
                    <p:blipFill>
                      <a:blip r:embed="rId5"/>
                      <a:stretch>
                        <a:fillRect/>
                      </a:stretch>
                    </p:blipFill>
                    <p:spPr>
                      <a:xfrm>
                        <a:off x="827584" y="2859758"/>
                        <a:ext cx="7391400" cy="533400"/>
                      </a:xfrm>
                      <a:prstGeom prst="rect">
                        <a:avLst/>
                      </a:prstGeom>
                    </p:spPr>
                  </p:pic>
                </p:oleObj>
              </mc:Fallback>
            </mc:AlternateContent>
          </a:graphicData>
        </a:graphic>
      </p:graphicFrame>
      <p:sp>
        <p:nvSpPr>
          <p:cNvPr id="13" name="矩形 12"/>
          <p:cNvSpPr/>
          <p:nvPr/>
        </p:nvSpPr>
        <p:spPr>
          <a:xfrm>
            <a:off x="365701" y="3946542"/>
            <a:ext cx="1915909"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频域平移：</a:t>
            </a:r>
            <a:endParaRPr lang="zh-CN" altLang="en-US" sz="2700" dirty="0"/>
          </a:p>
        </p:txBody>
      </p:sp>
    </p:spTree>
    <p:extLst>
      <p:ext uri="{BB962C8B-B14F-4D97-AF65-F5344CB8AC3E}">
        <p14:creationId xmlns:p14="http://schemas.microsoft.com/office/powerpoint/2010/main" val="240752812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196752"/>
            <a:ext cx="2475358"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2</a:t>
            </a:r>
            <a:r>
              <a:rPr lang="zh-CN" altLang="en-US" sz="2700" b="1" kern="0" dirty="0">
                <a:solidFill>
                  <a:srgbClr val="000000"/>
                </a:solidFill>
                <a:latin typeface="微软雅黑" pitchFamily="34" charset="-122"/>
                <a:ea typeface="微软雅黑" pitchFamily="34" charset="-122"/>
              </a:rPr>
              <a:t>：平移性</a:t>
            </a:r>
            <a:endParaRPr lang="zh-CN" altLang="en-US" sz="2700" dirty="0"/>
          </a:p>
        </p:txBody>
      </p:sp>
      <mc:AlternateContent xmlns:mc="http://schemas.openxmlformats.org/markup-compatibility/2006" xmlns:a14="http://schemas.microsoft.com/office/drawing/2010/main">
        <mc:Choice Requires="a14">
          <p:sp>
            <p:nvSpPr>
              <p:cNvPr id="9" name="矩形 8"/>
              <p:cNvSpPr/>
              <p:nvPr/>
            </p:nvSpPr>
            <p:spPr>
              <a:xfrm>
                <a:off x="395536" y="1841049"/>
                <a:ext cx="3709092" cy="477054"/>
              </a:xfrm>
              <a:prstGeom prst="rect">
                <a:avLst/>
              </a:prstGeom>
            </p:spPr>
            <p:txBody>
              <a:bodyPr wrap="none">
                <a:spAutoFit/>
              </a:bodyPr>
              <a:lstStyle/>
              <a:p>
                <a:r>
                  <a:rPr lang="zh-CN" altLang="en-US" sz="2500" b="1" kern="0" dirty="0">
                    <a:solidFill>
                      <a:srgbClr val="000000"/>
                    </a:solidFill>
                    <a:latin typeface="微软雅黑" pitchFamily="34" charset="-122"/>
                    <a:ea typeface="微软雅黑" pitchFamily="34" charset="-122"/>
                  </a:rPr>
                  <a:t>当</a:t>
                </a:r>
                <a14:m>
                  <m:oMath xmlns:m="http://schemas.openxmlformats.org/officeDocument/2006/math">
                    <m:sSub>
                      <m:sSubPr>
                        <m:ctrlPr>
                          <a:rPr lang="en-US" altLang="zh-CN" sz="2500" b="1" i="1" kern="0" smtClean="0">
                            <a:solidFill>
                              <a:srgbClr val="000000"/>
                            </a:solidFill>
                            <a:latin typeface="Cambria Math" panose="02040503050406030204" pitchFamily="18" charset="0"/>
                            <a:ea typeface="微软雅黑" pitchFamily="34" charset="-122"/>
                          </a:rPr>
                        </m:ctrlPr>
                      </m:sSubPr>
                      <m:e>
                        <m:r>
                          <a:rPr lang="en-US" altLang="zh-CN" sz="2500" b="1" i="1" kern="0" smtClean="0">
                            <a:solidFill>
                              <a:srgbClr val="000000"/>
                            </a:solidFill>
                            <a:latin typeface="Cambria Math" panose="02040503050406030204" pitchFamily="18" charset="0"/>
                            <a:ea typeface="微软雅黑" pitchFamily="34" charset="-122"/>
                          </a:rPr>
                          <m:t>𝒖</m:t>
                        </m:r>
                      </m:e>
                      <m:sub>
                        <m:r>
                          <a:rPr lang="en-US" altLang="zh-CN" sz="2500" b="1" i="1" kern="0" smtClean="0">
                            <a:solidFill>
                              <a:srgbClr val="000000"/>
                            </a:solidFill>
                            <a:latin typeface="Cambria Math" panose="02040503050406030204" pitchFamily="18" charset="0"/>
                            <a:ea typeface="微软雅黑" pitchFamily="34" charset="-122"/>
                          </a:rPr>
                          <m:t>𝟎</m:t>
                        </m:r>
                      </m:sub>
                    </m:sSub>
                    <m:r>
                      <a:rPr lang="en-US" altLang="zh-CN" sz="2500" b="1" i="1" kern="0" smtClean="0">
                        <a:solidFill>
                          <a:srgbClr val="000000"/>
                        </a:solidFill>
                        <a:latin typeface="Cambria Math" panose="02040503050406030204" pitchFamily="18" charset="0"/>
                        <a:ea typeface="微软雅黑" pitchFamily="34" charset="-122"/>
                      </a:rPr>
                      <m:t>=</m:t>
                    </m:r>
                    <m:sSub>
                      <m:sSubPr>
                        <m:ctrlPr>
                          <a:rPr lang="en-US" altLang="zh-CN" sz="2500" b="1" i="1" kern="0" smtClean="0">
                            <a:solidFill>
                              <a:srgbClr val="000000"/>
                            </a:solidFill>
                            <a:latin typeface="Cambria Math" panose="02040503050406030204" pitchFamily="18" charset="0"/>
                            <a:ea typeface="微软雅黑" pitchFamily="34" charset="-122"/>
                          </a:rPr>
                        </m:ctrlPr>
                      </m:sSubPr>
                      <m:e>
                        <m:r>
                          <a:rPr lang="en-US" altLang="zh-CN" sz="2500" b="1" i="1" kern="0">
                            <a:solidFill>
                              <a:srgbClr val="000000"/>
                            </a:solidFill>
                            <a:latin typeface="Cambria Math" panose="02040503050406030204" pitchFamily="18" charset="0"/>
                            <a:ea typeface="微软雅黑" pitchFamily="34" charset="-122"/>
                          </a:rPr>
                          <m:t>𝒗</m:t>
                        </m:r>
                        <m:r>
                          <m:rPr>
                            <m:nor/>
                          </m:rPr>
                          <a:rPr lang="zh-CN" altLang="en-US" sz="2500" dirty="0"/>
                          <m:t> </m:t>
                        </m:r>
                      </m:e>
                      <m:sub>
                        <m:r>
                          <a:rPr lang="en-US" altLang="zh-CN" sz="2500" b="1" i="1" kern="0" smtClean="0">
                            <a:solidFill>
                              <a:srgbClr val="000000"/>
                            </a:solidFill>
                            <a:latin typeface="Cambria Math" panose="02040503050406030204" pitchFamily="18" charset="0"/>
                            <a:ea typeface="微软雅黑" pitchFamily="34" charset="-122"/>
                          </a:rPr>
                          <m:t>𝟎</m:t>
                        </m:r>
                      </m:sub>
                    </m:sSub>
                    <m:r>
                      <a:rPr lang="en-US" altLang="zh-CN" sz="2500" b="1" i="1" kern="0" smtClean="0">
                        <a:solidFill>
                          <a:srgbClr val="000000"/>
                        </a:solidFill>
                        <a:latin typeface="Cambria Math" panose="02040503050406030204" pitchFamily="18" charset="0"/>
                        <a:ea typeface="微软雅黑" pitchFamily="34" charset="-122"/>
                      </a:rPr>
                      <m:t>=</m:t>
                    </m:r>
                    <m:f>
                      <m:fPr>
                        <m:type m:val="lin"/>
                        <m:ctrlPr>
                          <a:rPr lang="en-US" altLang="zh-CN" sz="2500" b="1" i="1" kern="0" smtClean="0">
                            <a:solidFill>
                              <a:srgbClr val="000000"/>
                            </a:solidFill>
                            <a:latin typeface="Cambria Math" panose="02040503050406030204" pitchFamily="18" charset="0"/>
                            <a:ea typeface="微软雅黑" pitchFamily="34" charset="-122"/>
                          </a:rPr>
                        </m:ctrlPr>
                      </m:fPr>
                      <m:num>
                        <m:r>
                          <a:rPr lang="en-US" altLang="zh-CN" sz="2500" b="1" i="1" kern="0" smtClean="0">
                            <a:solidFill>
                              <a:srgbClr val="000000"/>
                            </a:solidFill>
                            <a:latin typeface="Cambria Math" panose="02040503050406030204" pitchFamily="18" charset="0"/>
                            <a:ea typeface="微软雅黑" pitchFamily="34" charset="-122"/>
                          </a:rPr>
                          <m:t>𝑵</m:t>
                        </m:r>
                      </m:num>
                      <m:den>
                        <m:r>
                          <a:rPr lang="en-US" altLang="zh-CN" sz="2500" b="1" i="1" kern="0" smtClean="0">
                            <a:solidFill>
                              <a:srgbClr val="000000"/>
                            </a:solidFill>
                            <a:latin typeface="Cambria Math" panose="02040503050406030204" pitchFamily="18" charset="0"/>
                            <a:ea typeface="微软雅黑" pitchFamily="34" charset="-122"/>
                          </a:rPr>
                          <m:t>𝟐</m:t>
                        </m:r>
                      </m:den>
                    </m:f>
                  </m:oMath>
                </a14:m>
                <a:r>
                  <a:rPr lang="zh-CN" altLang="en-US" sz="2500" b="1" dirty="0">
                    <a:latin typeface="微软雅黑" panose="020B0503020204020204" pitchFamily="34" charset="-122"/>
                    <a:ea typeface="微软雅黑" panose="020B0503020204020204" pitchFamily="34" charset="-122"/>
                  </a:rPr>
                  <a:t>时有：</a:t>
                </a:r>
              </a:p>
            </p:txBody>
          </p:sp>
        </mc:Choice>
        <mc:Fallback xmlns="">
          <p:sp>
            <p:nvSpPr>
              <p:cNvPr id="9" name="矩形 8"/>
              <p:cNvSpPr>
                <a:spLocks noRot="1" noChangeAspect="1" noMove="1" noResize="1" noEditPoints="1" noAdjustHandles="1" noChangeArrowheads="1" noChangeShapeType="1" noTextEdit="1"/>
              </p:cNvSpPr>
              <p:nvPr/>
            </p:nvSpPr>
            <p:spPr>
              <a:xfrm>
                <a:off x="395536" y="1841049"/>
                <a:ext cx="3709092" cy="477054"/>
              </a:xfrm>
              <a:prstGeom prst="rect">
                <a:avLst/>
              </a:prstGeom>
              <a:blipFill rotWithShape="0">
                <a:blip r:embed="rId3"/>
                <a:stretch>
                  <a:fillRect l="-2796" t="-123077" r="-1645" b="-1910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67544" y="3573016"/>
                <a:ext cx="8640960" cy="861774"/>
              </a:xfrm>
              <a:prstGeom prst="rect">
                <a:avLst/>
              </a:prstGeom>
            </p:spPr>
            <p:txBody>
              <a:bodyPr wrap="square">
                <a:spAutoFit/>
              </a:bodyPr>
              <a:lstStyle/>
              <a:p>
                <a:r>
                  <a:rPr lang="zh-CN" altLang="en-US" sz="2500" b="1" kern="0" dirty="0">
                    <a:solidFill>
                      <a:srgbClr val="000000"/>
                    </a:solidFill>
                    <a:latin typeface="微软雅黑" pitchFamily="34" charset="-122"/>
                    <a:ea typeface="微软雅黑" pitchFamily="34" charset="-122"/>
                  </a:rPr>
                  <a:t>可以简单地用</a:t>
                </a:r>
                <a14:m>
                  <m:oMath xmlns:m="http://schemas.openxmlformats.org/officeDocument/2006/math">
                    <m:sSup>
                      <m:sSupPr>
                        <m:ctrlPr>
                          <a:rPr lang="en-US" altLang="zh-CN" sz="2500" b="1" i="1" kern="0" smtClean="0">
                            <a:solidFill>
                              <a:srgbClr val="000000"/>
                            </a:solidFill>
                            <a:latin typeface="Cambria Math" panose="02040503050406030204" pitchFamily="18" charset="0"/>
                            <a:ea typeface="微软雅黑" pitchFamily="34" charset="-122"/>
                          </a:rPr>
                        </m:ctrlPr>
                      </m:sSupPr>
                      <m:e>
                        <m:d>
                          <m:dPr>
                            <m:ctrlPr>
                              <a:rPr lang="en-US" altLang="zh-CN" sz="2500" b="1" i="1" kern="0">
                                <a:solidFill>
                                  <a:srgbClr val="000000"/>
                                </a:solidFill>
                                <a:latin typeface="Cambria Math" panose="02040503050406030204" pitchFamily="18" charset="0"/>
                                <a:ea typeface="微软雅黑" pitchFamily="34" charset="-122"/>
                              </a:rPr>
                            </m:ctrlPr>
                          </m:dPr>
                          <m:e>
                            <m:r>
                              <a:rPr lang="en-US" altLang="zh-CN" sz="2500" b="1" i="1" kern="0">
                                <a:solidFill>
                                  <a:srgbClr val="000000"/>
                                </a:solidFill>
                                <a:latin typeface="Cambria Math" panose="02040503050406030204" pitchFamily="18" charset="0"/>
                                <a:ea typeface="微软雅黑" pitchFamily="34" charset="-122"/>
                              </a:rPr>
                              <m:t>−</m:t>
                            </m:r>
                            <m:r>
                              <a:rPr lang="en-US" altLang="zh-CN" sz="2500" b="1" i="1" kern="0">
                                <a:solidFill>
                                  <a:srgbClr val="000000"/>
                                </a:solidFill>
                                <a:latin typeface="Cambria Math" panose="02040503050406030204" pitchFamily="18" charset="0"/>
                                <a:ea typeface="微软雅黑" pitchFamily="34" charset="-122"/>
                              </a:rPr>
                              <m:t>𝟏</m:t>
                            </m:r>
                          </m:e>
                        </m:d>
                      </m:e>
                      <m:sup>
                        <m:r>
                          <a:rPr lang="en-US" altLang="zh-CN" sz="2500" b="1" i="1" kern="0" smtClean="0">
                            <a:solidFill>
                              <a:srgbClr val="000000"/>
                            </a:solidFill>
                            <a:latin typeface="Cambria Math" panose="02040503050406030204" pitchFamily="18" charset="0"/>
                            <a:ea typeface="微软雅黑" pitchFamily="34" charset="-122"/>
                          </a:rPr>
                          <m:t>𝒙</m:t>
                        </m:r>
                        <m:r>
                          <a:rPr lang="en-US" altLang="zh-CN" sz="2500" b="1" i="1" kern="0" smtClean="0">
                            <a:solidFill>
                              <a:srgbClr val="000000"/>
                            </a:solidFill>
                            <a:latin typeface="Cambria Math" panose="02040503050406030204" pitchFamily="18" charset="0"/>
                            <a:ea typeface="微软雅黑" pitchFamily="34" charset="-122"/>
                          </a:rPr>
                          <m:t>+</m:t>
                        </m:r>
                        <m:r>
                          <a:rPr lang="en-US" altLang="zh-CN" sz="2500" b="1" i="1" kern="0" smtClean="0">
                            <a:solidFill>
                              <a:srgbClr val="000000"/>
                            </a:solidFill>
                            <a:latin typeface="Cambria Math" panose="02040503050406030204" pitchFamily="18" charset="0"/>
                            <a:ea typeface="微软雅黑" pitchFamily="34" charset="-122"/>
                          </a:rPr>
                          <m:t>𝒚</m:t>
                        </m:r>
                      </m:sup>
                    </m:sSup>
                  </m:oMath>
                </a14:m>
                <a:r>
                  <a:rPr lang="zh-CN" altLang="en-US" sz="2500" dirty="0"/>
                  <a:t> </a:t>
                </a:r>
                <a:r>
                  <a:rPr lang="zh-CN" altLang="en-US" sz="2500" b="1" kern="0" dirty="0">
                    <a:solidFill>
                      <a:srgbClr val="000000"/>
                    </a:solidFill>
                    <a:latin typeface="微软雅黑" pitchFamily="34" charset="-122"/>
                    <a:ea typeface="微软雅黑" pitchFamily="34" charset="-122"/>
                  </a:rPr>
                  <a:t>乘以</a:t>
                </a:r>
                <a14:m>
                  <m:oMath xmlns:m="http://schemas.openxmlformats.org/officeDocument/2006/math">
                    <m:r>
                      <a:rPr lang="en-US" altLang="zh-CN" sz="2500" b="0" i="1" smtClean="0">
                        <a:latin typeface="Cambria Math" panose="02040503050406030204" pitchFamily="18" charset="0"/>
                      </a:rPr>
                      <m:t>𝑓</m:t>
                    </m:r>
                    <m:d>
                      <m:dPr>
                        <m:ctrlPr>
                          <a:rPr lang="en-US" altLang="zh-CN" sz="2500" b="0" i="1" smtClean="0">
                            <a:latin typeface="Cambria Math" panose="02040503050406030204" pitchFamily="18" charset="0"/>
                          </a:rPr>
                        </m:ctrlPr>
                      </m:dPr>
                      <m:e>
                        <m:r>
                          <a:rPr lang="en-US" altLang="zh-CN" sz="2500" b="0" i="1" smtClean="0">
                            <a:latin typeface="Cambria Math" panose="02040503050406030204" pitchFamily="18" charset="0"/>
                          </a:rPr>
                          <m:t>𝑥</m:t>
                        </m:r>
                        <m:r>
                          <a:rPr lang="en-US" altLang="zh-CN" sz="2500" b="0" i="1" smtClean="0">
                            <a:latin typeface="Cambria Math" panose="02040503050406030204" pitchFamily="18" charset="0"/>
                          </a:rPr>
                          <m:t>,</m:t>
                        </m:r>
                        <m:r>
                          <a:rPr lang="en-US" altLang="zh-CN" sz="2500" b="0" i="1" smtClean="0">
                            <a:latin typeface="Cambria Math" panose="02040503050406030204" pitchFamily="18" charset="0"/>
                          </a:rPr>
                          <m:t>𝑦</m:t>
                        </m:r>
                      </m:e>
                    </m:d>
                  </m:oMath>
                </a14:m>
                <a:r>
                  <a:rPr lang="en-US" altLang="zh-CN" sz="2500" b="1" dirty="0">
                    <a:latin typeface="微软雅黑" panose="020B0503020204020204" pitchFamily="34" charset="-122"/>
                    <a:ea typeface="微软雅黑" panose="020B0503020204020204" pitchFamily="34" charset="-122"/>
                  </a:rPr>
                  <a:t>,</a:t>
                </a:r>
                <a:r>
                  <a:rPr lang="zh-CN" altLang="en-US" sz="2500" b="1" dirty="0">
                    <a:latin typeface="微软雅黑" panose="020B0503020204020204" pitchFamily="34" charset="-122"/>
                    <a:ea typeface="微软雅黑" panose="020B0503020204020204" pitchFamily="34" charset="-122"/>
                  </a:rPr>
                  <a:t>将其的傅里叶变换的原点移到相应</a:t>
                </a:r>
                <a14:m>
                  <m:oMath xmlns:m="http://schemas.openxmlformats.org/officeDocument/2006/math">
                    <m:r>
                      <a:rPr lang="en-US" altLang="zh-CN" sz="2500" b="1" i="1" smtClean="0">
                        <a:latin typeface="Cambria Math" panose="02040503050406030204" pitchFamily="18" charset="0"/>
                        <a:ea typeface="微软雅黑" panose="020B0503020204020204" pitchFamily="34" charset="-122"/>
                      </a:rPr>
                      <m:t>𝑵</m:t>
                    </m:r>
                    <m:r>
                      <a:rPr lang="en-US" altLang="zh-CN" sz="2500" b="1" i="1" smtClean="0">
                        <a:latin typeface="Cambria Math" panose="02040503050406030204" pitchFamily="18" charset="0"/>
                        <a:ea typeface="Cambria Math" panose="02040503050406030204" pitchFamily="18" charset="0"/>
                      </a:rPr>
                      <m:t>×</m:t>
                    </m:r>
                    <m:r>
                      <a:rPr lang="en-US" altLang="zh-CN" sz="2500" b="1" i="1" smtClean="0">
                        <a:latin typeface="Cambria Math" panose="02040503050406030204" pitchFamily="18" charset="0"/>
                        <a:ea typeface="Cambria Math" panose="02040503050406030204" pitchFamily="18" charset="0"/>
                      </a:rPr>
                      <m:t>𝑵</m:t>
                    </m:r>
                  </m:oMath>
                </a14:m>
                <a:r>
                  <a:rPr lang="zh-CN" altLang="en-US" sz="2500" b="1" dirty="0">
                    <a:latin typeface="微软雅黑" panose="020B0503020204020204" pitchFamily="34" charset="-122"/>
                    <a:ea typeface="微软雅黑" panose="020B0503020204020204" pitchFamily="34" charset="-122"/>
                  </a:rPr>
                  <a:t>频率方阵的中心。</a:t>
                </a:r>
              </a:p>
            </p:txBody>
          </p:sp>
        </mc:Choice>
        <mc:Fallback xmlns="">
          <p:sp>
            <p:nvSpPr>
              <p:cNvPr id="13" name="矩形 12"/>
              <p:cNvSpPr>
                <a:spLocks noRot="1" noChangeAspect="1" noMove="1" noResize="1" noEditPoints="1" noAdjustHandles="1" noChangeArrowheads="1" noChangeShapeType="1" noTextEdit="1"/>
              </p:cNvSpPr>
              <p:nvPr/>
            </p:nvSpPr>
            <p:spPr>
              <a:xfrm>
                <a:off x="467544" y="3573016"/>
                <a:ext cx="8640960" cy="861774"/>
              </a:xfrm>
              <a:prstGeom prst="rect">
                <a:avLst/>
              </a:prstGeom>
              <a:blipFill rotWithShape="0">
                <a:blip r:embed="rId4"/>
                <a:stretch>
                  <a:fillRect l="-1200" t="-4965" b="-17021"/>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59927397"/>
              </p:ext>
            </p:extLst>
          </p:nvPr>
        </p:nvGraphicFramePr>
        <p:xfrm>
          <a:off x="1547664" y="2420888"/>
          <a:ext cx="5981700" cy="571500"/>
        </p:xfrm>
        <a:graphic>
          <a:graphicData uri="http://schemas.openxmlformats.org/presentationml/2006/ole">
            <mc:AlternateContent xmlns:mc="http://schemas.openxmlformats.org/markup-compatibility/2006">
              <mc:Choice xmlns:v="urn:schemas-microsoft-com:vml" Requires="v">
                <p:oleObj name="Equation" r:id="rId5" imgW="5981400" imgH="571320" progId="Equation.DSMT4">
                  <p:embed/>
                </p:oleObj>
              </mc:Choice>
              <mc:Fallback>
                <p:oleObj name="Equation" r:id="rId5" imgW="5981400" imgH="571320" progId="Equation.DSMT4">
                  <p:embed/>
                  <p:pic>
                    <p:nvPicPr>
                      <p:cNvPr id="0" name=""/>
                      <p:cNvPicPr/>
                      <p:nvPr/>
                    </p:nvPicPr>
                    <p:blipFill>
                      <a:blip r:embed="rId6"/>
                      <a:stretch>
                        <a:fillRect/>
                      </a:stretch>
                    </p:blipFill>
                    <p:spPr>
                      <a:xfrm>
                        <a:off x="1547664" y="2420888"/>
                        <a:ext cx="5981700" cy="5715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96558446"/>
              </p:ext>
            </p:extLst>
          </p:nvPr>
        </p:nvGraphicFramePr>
        <p:xfrm>
          <a:off x="1813396" y="3026916"/>
          <a:ext cx="5422900" cy="546100"/>
        </p:xfrm>
        <a:graphic>
          <a:graphicData uri="http://schemas.openxmlformats.org/presentationml/2006/ole">
            <mc:AlternateContent xmlns:mc="http://schemas.openxmlformats.org/markup-compatibility/2006">
              <mc:Choice xmlns:v="urn:schemas-microsoft-com:vml" Requires="v">
                <p:oleObj name="Equation" r:id="rId7" imgW="5422680" imgH="545760" progId="Equation.DSMT4">
                  <p:embed/>
                </p:oleObj>
              </mc:Choice>
              <mc:Fallback>
                <p:oleObj name="Equation" r:id="rId7" imgW="5422680" imgH="545760" progId="Equation.DSMT4">
                  <p:embed/>
                  <p:pic>
                    <p:nvPicPr>
                      <p:cNvPr id="0" name=""/>
                      <p:cNvPicPr/>
                      <p:nvPr/>
                    </p:nvPicPr>
                    <p:blipFill>
                      <a:blip r:embed="rId8"/>
                      <a:stretch>
                        <a:fillRect/>
                      </a:stretch>
                    </p:blipFill>
                    <p:spPr>
                      <a:xfrm>
                        <a:off x="1813396" y="3026916"/>
                        <a:ext cx="5422900" cy="546100"/>
                      </a:xfrm>
                      <a:prstGeom prst="rect">
                        <a:avLst/>
                      </a:prstGeom>
                    </p:spPr>
                  </p:pic>
                </p:oleObj>
              </mc:Fallback>
            </mc:AlternateContent>
          </a:graphicData>
        </a:graphic>
      </p:graphicFrame>
      <p:pic>
        <p:nvPicPr>
          <p:cNvPr id="7" name="图片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560" y="4581128"/>
            <a:ext cx="1800200" cy="1758335"/>
          </a:xfrm>
          <a:prstGeom prst="rect">
            <a:avLst/>
          </a:prstGeom>
        </p:spPr>
      </p:pic>
      <p:pic>
        <p:nvPicPr>
          <p:cNvPr id="8" name="图片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5896" y="4581128"/>
            <a:ext cx="1781377" cy="1767460"/>
          </a:xfrm>
          <a:prstGeom prst="rect">
            <a:avLst/>
          </a:prstGeom>
        </p:spPr>
      </p:pic>
      <p:pic>
        <p:nvPicPr>
          <p:cNvPr id="10" name="图片 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51222" y="4581128"/>
            <a:ext cx="1809210" cy="1767460"/>
          </a:xfrm>
          <a:prstGeom prst="rect">
            <a:avLst/>
          </a:prstGeom>
        </p:spPr>
      </p:pic>
      <p:sp>
        <p:nvSpPr>
          <p:cNvPr id="14" name="矩形 13"/>
          <p:cNvSpPr/>
          <p:nvPr/>
        </p:nvSpPr>
        <p:spPr>
          <a:xfrm>
            <a:off x="779964" y="6339463"/>
            <a:ext cx="1415772" cy="461665"/>
          </a:xfrm>
          <a:prstGeom prst="rect">
            <a:avLst/>
          </a:prstGeom>
        </p:spPr>
        <p:txBody>
          <a:bodyPr wrap="none">
            <a:spAutoFit/>
          </a:bodyPr>
          <a:lstStyle/>
          <a:p>
            <a:r>
              <a:rPr lang="zh-CN" altLang="en-US" sz="2400" b="1" kern="0" dirty="0">
                <a:solidFill>
                  <a:srgbClr val="000000"/>
                </a:solidFill>
                <a:latin typeface="微软雅黑" pitchFamily="34" charset="-122"/>
                <a:ea typeface="微软雅黑" pitchFamily="34" charset="-122"/>
              </a:rPr>
              <a:t>简单图像</a:t>
            </a:r>
            <a:endParaRPr lang="zh-CN" altLang="en-US" sz="2400" dirty="0"/>
          </a:p>
        </p:txBody>
      </p:sp>
      <p:sp>
        <p:nvSpPr>
          <p:cNvPr id="15" name="矩形 14"/>
          <p:cNvSpPr/>
          <p:nvPr/>
        </p:nvSpPr>
        <p:spPr>
          <a:xfrm>
            <a:off x="3221266" y="6348588"/>
            <a:ext cx="2646878" cy="461665"/>
          </a:xfrm>
          <a:prstGeom prst="rect">
            <a:avLst/>
          </a:prstGeom>
        </p:spPr>
        <p:txBody>
          <a:bodyPr wrap="none">
            <a:spAutoFit/>
          </a:bodyPr>
          <a:lstStyle/>
          <a:p>
            <a:r>
              <a:rPr lang="zh-CN" altLang="en-US" sz="2400" b="1" kern="0" dirty="0">
                <a:solidFill>
                  <a:srgbClr val="000000"/>
                </a:solidFill>
                <a:latin typeface="微软雅黑" pitchFamily="34" charset="-122"/>
                <a:ea typeface="微软雅黑" pitchFamily="34" charset="-122"/>
              </a:rPr>
              <a:t>无平移的傅里叶谱</a:t>
            </a:r>
            <a:endParaRPr lang="zh-CN" altLang="en-US" sz="2400" dirty="0"/>
          </a:p>
        </p:txBody>
      </p:sp>
      <p:sp>
        <p:nvSpPr>
          <p:cNvPr id="16" name="矩形 15"/>
          <p:cNvSpPr/>
          <p:nvPr/>
        </p:nvSpPr>
        <p:spPr>
          <a:xfrm>
            <a:off x="6156176" y="6348588"/>
            <a:ext cx="2954655" cy="461665"/>
          </a:xfrm>
          <a:prstGeom prst="rect">
            <a:avLst/>
          </a:prstGeom>
        </p:spPr>
        <p:txBody>
          <a:bodyPr wrap="none">
            <a:spAutoFit/>
          </a:bodyPr>
          <a:lstStyle/>
          <a:p>
            <a:r>
              <a:rPr lang="zh-CN" altLang="en-US" sz="2400" b="1" kern="0" dirty="0">
                <a:solidFill>
                  <a:srgbClr val="000000"/>
                </a:solidFill>
                <a:latin typeface="微软雅黑" pitchFamily="34" charset="-122"/>
                <a:ea typeface="微软雅黑" pitchFamily="34" charset="-122"/>
              </a:rPr>
              <a:t>中心平移的傅里叶谱</a:t>
            </a:r>
            <a:endParaRPr lang="zh-CN" altLang="en-US" sz="2400" dirty="0"/>
          </a:p>
        </p:txBody>
      </p:sp>
    </p:spTree>
    <p:extLst>
      <p:ext uri="{BB962C8B-B14F-4D97-AF65-F5344CB8AC3E}">
        <p14:creationId xmlns:p14="http://schemas.microsoft.com/office/powerpoint/2010/main" val="20724631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教学提纲</a:t>
            </a:r>
          </a:p>
        </p:txBody>
      </p:sp>
      <p:sp>
        <p:nvSpPr>
          <p:cNvPr id="5123" name="Rectangle 3"/>
          <p:cNvSpPr>
            <a:spLocks noGrp="1" noChangeArrowheads="1"/>
          </p:cNvSpPr>
          <p:nvPr>
            <p:ph type="body" idx="1"/>
          </p:nvPr>
        </p:nvSpPr>
        <p:spPr bwMode="auto">
          <a:xfrm>
            <a:off x="457200" y="1556172"/>
            <a:ext cx="8618538" cy="4465116"/>
          </a:xfrm>
          <a:no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40000"/>
              </a:lnSpc>
              <a:spcBef>
                <a:spcPct val="0"/>
              </a:spcBef>
            </a:pPr>
            <a:r>
              <a:rPr lang="zh-CN" altLang="en-US" sz="3000" b="1" dirty="0">
                <a:solidFill>
                  <a:srgbClr val="000000"/>
                </a:solidFill>
                <a:latin typeface="微软雅黑" pitchFamily="34" charset="-122"/>
                <a:ea typeface="微软雅黑" pitchFamily="34" charset="-122"/>
              </a:rPr>
              <a:t>概述</a:t>
            </a:r>
            <a:endParaRPr lang="en-US" altLang="zh-CN" sz="3000" b="1" dirty="0">
              <a:solidFill>
                <a:srgbClr val="000000"/>
              </a:solidFill>
              <a:latin typeface="微软雅黑" pitchFamily="34" charset="-122"/>
              <a:ea typeface="微软雅黑" pitchFamily="34" charset="-122"/>
            </a:endParaRPr>
          </a:p>
          <a:p>
            <a:pPr eaLnBrk="1" hangingPunct="1">
              <a:lnSpc>
                <a:spcPct val="140000"/>
              </a:lnSpc>
              <a:spcBef>
                <a:spcPct val="0"/>
              </a:spcBef>
            </a:pPr>
            <a:r>
              <a:rPr lang="zh-CN" altLang="en-US" sz="3000" b="1" dirty="0">
                <a:solidFill>
                  <a:srgbClr val="000000"/>
                </a:solidFill>
                <a:latin typeface="微软雅黑" pitchFamily="34" charset="-122"/>
                <a:ea typeface="微软雅黑" pitchFamily="34" charset="-122"/>
              </a:rPr>
              <a:t>傅里叶变换</a:t>
            </a:r>
            <a:endParaRPr lang="en-US" altLang="zh-CN" sz="3000" b="1" dirty="0">
              <a:solidFill>
                <a:srgbClr val="000000"/>
              </a:solidFill>
              <a:latin typeface="微软雅黑" pitchFamily="34" charset="-122"/>
              <a:ea typeface="微软雅黑" pitchFamily="34" charset="-122"/>
            </a:endParaRPr>
          </a:p>
          <a:p>
            <a:pPr eaLnBrk="1" hangingPunct="1">
              <a:lnSpc>
                <a:spcPct val="140000"/>
              </a:lnSpc>
              <a:spcBef>
                <a:spcPct val="0"/>
              </a:spcBef>
            </a:pPr>
            <a:r>
              <a:rPr lang="zh-CN" altLang="en-US" sz="3000" b="1" dirty="0">
                <a:solidFill>
                  <a:srgbClr val="000000"/>
                </a:solidFill>
                <a:latin typeface="微软雅黑" pitchFamily="34" charset="-122"/>
                <a:ea typeface="微软雅黑" pitchFamily="34" charset="-122"/>
              </a:rPr>
              <a:t>可分离和正交变换</a:t>
            </a:r>
            <a:endParaRPr lang="en-US" altLang="zh-CN" sz="3000" b="1" dirty="0">
              <a:solidFill>
                <a:srgbClr val="000000"/>
              </a:solidFill>
              <a:latin typeface="微软雅黑" pitchFamily="34" charset="-122"/>
              <a:ea typeface="微软雅黑" pitchFamily="34" charset="-122"/>
            </a:endParaRPr>
          </a:p>
          <a:p>
            <a:pPr eaLnBrk="1" hangingPunct="1">
              <a:lnSpc>
                <a:spcPct val="140000"/>
              </a:lnSpc>
              <a:spcBef>
                <a:spcPct val="0"/>
              </a:spcBef>
            </a:pPr>
            <a:r>
              <a:rPr lang="zh-CN" altLang="en-US" sz="3000" b="1" dirty="0">
                <a:solidFill>
                  <a:schemeClr val="bg2"/>
                </a:solidFill>
                <a:latin typeface="微软雅黑" pitchFamily="34" charset="-122"/>
                <a:ea typeface="微软雅黑" pitchFamily="34" charset="-122"/>
              </a:rPr>
              <a:t>沃尔什变换</a:t>
            </a:r>
            <a:endParaRPr lang="en-US" altLang="zh-CN" sz="3000" b="1" dirty="0">
              <a:solidFill>
                <a:schemeClr val="bg2"/>
              </a:solidFill>
              <a:latin typeface="微软雅黑" pitchFamily="34" charset="-122"/>
              <a:ea typeface="微软雅黑" pitchFamily="34" charset="-122"/>
            </a:endParaRPr>
          </a:p>
          <a:p>
            <a:pPr eaLnBrk="1" hangingPunct="1">
              <a:lnSpc>
                <a:spcPct val="140000"/>
              </a:lnSpc>
              <a:spcBef>
                <a:spcPct val="0"/>
              </a:spcBef>
            </a:pPr>
            <a:r>
              <a:rPr lang="zh-CN" altLang="en-US" sz="3000" b="1" dirty="0">
                <a:solidFill>
                  <a:schemeClr val="bg2"/>
                </a:solidFill>
                <a:latin typeface="微软雅黑" pitchFamily="34" charset="-122"/>
                <a:ea typeface="微软雅黑" pitchFamily="34" charset="-122"/>
              </a:rPr>
              <a:t>哈达玛变换</a:t>
            </a:r>
            <a:endParaRPr lang="en-US" altLang="zh-CN" sz="3000" b="1" dirty="0">
              <a:solidFill>
                <a:schemeClr val="bg2"/>
              </a:solidFill>
              <a:latin typeface="微软雅黑" pitchFamily="34" charset="-122"/>
              <a:ea typeface="微软雅黑" pitchFamily="34" charset="-122"/>
            </a:endParaRPr>
          </a:p>
          <a:p>
            <a:pPr eaLnBrk="1" hangingPunct="1">
              <a:lnSpc>
                <a:spcPct val="140000"/>
              </a:lnSpc>
              <a:spcBef>
                <a:spcPct val="0"/>
              </a:spcBef>
            </a:pPr>
            <a:r>
              <a:rPr lang="zh-CN" altLang="en-US" sz="3000" b="1" dirty="0">
                <a:solidFill>
                  <a:srgbClr val="000000"/>
                </a:solidFill>
                <a:latin typeface="微软雅黑" pitchFamily="34" charset="-122"/>
                <a:ea typeface="微软雅黑" pitchFamily="34" charset="-122"/>
              </a:rPr>
              <a:t>离散余弦变换</a:t>
            </a:r>
            <a:endParaRPr lang="en-US" altLang="zh-CN" sz="3000" b="1" dirty="0">
              <a:solidFill>
                <a:srgbClr val="000000"/>
              </a:solidFill>
              <a:latin typeface="微软雅黑" pitchFamily="34" charset="-122"/>
              <a:ea typeface="微软雅黑" pitchFamily="34" charset="-122"/>
            </a:endParaRPr>
          </a:p>
          <a:p>
            <a:pPr eaLnBrk="1" hangingPunct="1">
              <a:lnSpc>
                <a:spcPct val="140000"/>
              </a:lnSpc>
              <a:spcBef>
                <a:spcPct val="0"/>
              </a:spcBef>
            </a:pPr>
            <a:r>
              <a:rPr lang="zh-CN" altLang="en-US" sz="3000" b="1" dirty="0">
                <a:solidFill>
                  <a:schemeClr val="bg2"/>
                </a:solidFill>
                <a:latin typeface="微软雅黑" pitchFamily="34" charset="-122"/>
                <a:ea typeface="微软雅黑" pitchFamily="34" charset="-122"/>
              </a:rPr>
              <a:t>霍特林变换</a:t>
            </a:r>
          </a:p>
          <a:p>
            <a:pPr marL="0" indent="0" eaLnBrk="1" hangingPunct="1">
              <a:lnSpc>
                <a:spcPct val="120000"/>
              </a:lnSpc>
              <a:spcBef>
                <a:spcPct val="0"/>
              </a:spcBef>
              <a:buFontTx/>
              <a:buNone/>
            </a:pPr>
            <a:endParaRPr lang="zh-CN" altLang="en-US" sz="26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r>
              <a:rPr lang="zh-CN" altLang="en-US" sz="2400" dirty="0">
                <a:solidFill>
                  <a:srgbClr val="000000"/>
                </a:solidFill>
              </a:rPr>
              <a:t>	</a:t>
            </a:r>
          </a:p>
          <a:p>
            <a:pPr marL="0" indent="0" eaLnBrk="1" hangingPunct="1">
              <a:lnSpc>
                <a:spcPct val="120000"/>
              </a:lnSpc>
              <a:spcBef>
                <a:spcPct val="0"/>
              </a:spcBef>
              <a:buFontTx/>
              <a:buNone/>
            </a:pPr>
            <a:endParaRPr lang="zh-CN" altLang="en-US" sz="2400" dirty="0">
              <a:solidFill>
                <a:srgbClr val="000000"/>
              </a:solidFill>
            </a:endParaRPr>
          </a:p>
          <a:p>
            <a:pPr marL="0" indent="0" eaLnBrk="1" hangingPunct="1">
              <a:lnSpc>
                <a:spcPct val="120000"/>
              </a:lnSpc>
              <a:spcBef>
                <a:spcPct val="0"/>
              </a:spcBef>
              <a:buFontTx/>
              <a:buNone/>
            </a:pPr>
            <a:endParaRPr lang="zh-CN" altLang="en-US" sz="14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dirty="0">
              <a:solidFill>
                <a:srgbClr val="000000"/>
              </a:solidFill>
            </a:endParaRPr>
          </a:p>
          <a:p>
            <a:pPr marL="0" indent="0" eaLnBrk="1" hangingPunct="1">
              <a:lnSpc>
                <a:spcPct val="120000"/>
              </a:lnSpc>
              <a:spcBef>
                <a:spcPct val="0"/>
              </a:spcBef>
              <a:buFontTx/>
              <a:buNone/>
            </a:pPr>
            <a:endParaRPr lang="zh-CN" altLang="en-US" sz="800" dirty="0">
              <a:solidFill>
                <a:srgbClr val="000000"/>
              </a:solidFill>
            </a:endParaRPr>
          </a:p>
          <a:p>
            <a:pPr marL="0" indent="0" eaLnBrk="1" hangingPunct="1">
              <a:lnSpc>
                <a:spcPct val="80000"/>
              </a:lnSpc>
            </a:pPr>
            <a:endParaRPr lang="en-US" altLang="zh-CN" sz="1000" dirty="0">
              <a:solidFill>
                <a:srgbClr val="000000"/>
              </a:solidFill>
            </a:endParaRPr>
          </a:p>
        </p:txBody>
      </p:sp>
    </p:spTree>
    <p:extLst>
      <p:ext uri="{BB962C8B-B14F-4D97-AF65-F5344CB8AC3E}">
        <p14:creationId xmlns:p14="http://schemas.microsoft.com/office/powerpoint/2010/main" val="2965079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fade">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fade">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fade">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fade">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fade">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fade">
                                      <p:cBhvr>
                                        <p:cTn id="32" dur="500"/>
                                        <p:tgtEl>
                                          <p:spTgt spid="51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fade">
                                      <p:cBhvr>
                                        <p:cTn id="3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340768"/>
            <a:ext cx="4552849"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3</a:t>
            </a:r>
            <a:r>
              <a:rPr lang="zh-CN" altLang="en-US" sz="2700" b="1" kern="0" dirty="0">
                <a:solidFill>
                  <a:srgbClr val="000000"/>
                </a:solidFill>
                <a:latin typeface="微软雅黑" pitchFamily="34" charset="-122"/>
                <a:ea typeface="微软雅黑" pitchFamily="34" charset="-122"/>
              </a:rPr>
              <a:t>：周期性和共轭对称性</a:t>
            </a:r>
            <a:endParaRPr lang="zh-CN" altLang="en-US" sz="2700" dirty="0"/>
          </a:p>
        </p:txBody>
      </p:sp>
      <mc:AlternateContent xmlns:mc="http://schemas.openxmlformats.org/markup-compatibility/2006" xmlns:a14="http://schemas.microsoft.com/office/drawing/2010/main">
        <mc:Choice Requires="a14">
          <p:sp>
            <p:nvSpPr>
              <p:cNvPr id="9" name="矩形 8"/>
              <p:cNvSpPr/>
              <p:nvPr/>
            </p:nvSpPr>
            <p:spPr>
              <a:xfrm>
                <a:off x="323528" y="2276872"/>
                <a:ext cx="8757526"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离散的傅里叶变换和它的反变换具有周期为</a:t>
                </a:r>
                <a14:m>
                  <m:oMath xmlns:m="http://schemas.openxmlformats.org/officeDocument/2006/math">
                    <m:r>
                      <a:rPr lang="en-US" altLang="zh-CN" sz="2700" b="1" i="1" kern="0" smtClean="0">
                        <a:solidFill>
                          <a:srgbClr val="000000"/>
                        </a:solidFill>
                        <a:latin typeface="Cambria Math" panose="02040503050406030204" pitchFamily="18" charset="0"/>
                        <a:ea typeface="微软雅黑" pitchFamily="34" charset="-122"/>
                      </a:rPr>
                      <m:t>𝑵</m:t>
                    </m:r>
                  </m:oMath>
                </a14:m>
                <a:r>
                  <a:rPr lang="zh-CN" altLang="en-US" sz="2700" b="1" kern="0" dirty="0">
                    <a:solidFill>
                      <a:srgbClr val="000000"/>
                    </a:solidFill>
                    <a:latin typeface="微软雅黑" pitchFamily="34" charset="-122"/>
                    <a:ea typeface="微软雅黑" pitchFamily="34" charset="-122"/>
                  </a:rPr>
                  <a:t>的周期性：</a:t>
                </a:r>
                <a:endParaRPr lang="en-US" altLang="zh-CN" sz="2700" b="1" kern="0" dirty="0">
                  <a:solidFill>
                    <a:srgbClr val="000000"/>
                  </a:solidFill>
                  <a:latin typeface="微软雅黑" pitchFamily="34" charset="-122"/>
                  <a:ea typeface="微软雅黑"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323528" y="2276872"/>
                <a:ext cx="8757526" cy="507831"/>
              </a:xfrm>
              <a:prstGeom prst="rect">
                <a:avLst/>
              </a:prstGeom>
              <a:blipFill rotWithShape="0">
                <a:blip r:embed="rId3"/>
                <a:stretch>
                  <a:fillRect l="-1322" t="-10843" b="-313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28677" y="4283870"/>
                <a:ext cx="9195851" cy="513282"/>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如果</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𝑦</m:t>
                        </m:r>
                      </m:e>
                    </m:d>
                  </m:oMath>
                </a14:m>
                <a:r>
                  <a:rPr lang="zh-CN" altLang="en-US" sz="2700" b="1" kern="0" dirty="0">
                    <a:solidFill>
                      <a:srgbClr val="000000"/>
                    </a:solidFill>
                    <a:latin typeface="微软雅黑" pitchFamily="34" charset="-122"/>
                    <a:ea typeface="微软雅黑" pitchFamily="34" charset="-122"/>
                  </a:rPr>
                  <a:t>是实函数，则它的傅里叶变换具有共轭对称性：</a:t>
                </a:r>
                <a:endParaRPr lang="zh-CN" altLang="en-US" sz="2700" dirty="0"/>
              </a:p>
            </p:txBody>
          </p:sp>
        </mc:Choice>
        <mc:Fallback xmlns="">
          <p:sp>
            <p:nvSpPr>
              <p:cNvPr id="13" name="矩形 12"/>
              <p:cNvSpPr>
                <a:spLocks noRot="1" noChangeAspect="1" noMove="1" noResize="1" noEditPoints="1" noAdjustHandles="1" noChangeArrowheads="1" noChangeShapeType="1" noTextEdit="1"/>
              </p:cNvSpPr>
              <p:nvPr/>
            </p:nvSpPr>
            <p:spPr>
              <a:xfrm>
                <a:off x="128677" y="4283870"/>
                <a:ext cx="9195851" cy="513282"/>
              </a:xfrm>
              <a:prstGeom prst="rect">
                <a:avLst/>
              </a:prstGeom>
              <a:blipFill rotWithShape="0">
                <a:blip r:embed="rId4"/>
                <a:stretch>
                  <a:fillRect l="-1259" t="-9524" b="-30952"/>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1661347490"/>
              </p:ext>
            </p:extLst>
          </p:nvPr>
        </p:nvGraphicFramePr>
        <p:xfrm>
          <a:off x="886916" y="3319140"/>
          <a:ext cx="7429500" cy="469900"/>
        </p:xfrm>
        <a:graphic>
          <a:graphicData uri="http://schemas.openxmlformats.org/presentationml/2006/ole">
            <mc:AlternateContent xmlns:mc="http://schemas.openxmlformats.org/markup-compatibility/2006">
              <mc:Choice xmlns:v="urn:schemas-microsoft-com:vml" Requires="v">
                <p:oleObj name="Equation" r:id="rId5" imgW="7429320" imgH="469800" progId="Equation.DSMT4">
                  <p:embed/>
                </p:oleObj>
              </mc:Choice>
              <mc:Fallback>
                <p:oleObj name="Equation" r:id="rId5" imgW="7429320" imgH="469800" progId="Equation.DSMT4">
                  <p:embed/>
                  <p:pic>
                    <p:nvPicPr>
                      <p:cNvPr id="0" name=""/>
                      <p:cNvPicPr/>
                      <p:nvPr/>
                    </p:nvPicPr>
                    <p:blipFill>
                      <a:blip r:embed="rId6"/>
                      <a:stretch>
                        <a:fillRect/>
                      </a:stretch>
                    </p:blipFill>
                    <p:spPr>
                      <a:xfrm>
                        <a:off x="886916" y="3319140"/>
                        <a:ext cx="7429500" cy="4699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37410587"/>
              </p:ext>
            </p:extLst>
          </p:nvPr>
        </p:nvGraphicFramePr>
        <p:xfrm>
          <a:off x="2987824" y="5373216"/>
          <a:ext cx="2895600" cy="495300"/>
        </p:xfrm>
        <a:graphic>
          <a:graphicData uri="http://schemas.openxmlformats.org/presentationml/2006/ole">
            <mc:AlternateContent xmlns:mc="http://schemas.openxmlformats.org/markup-compatibility/2006">
              <mc:Choice xmlns:v="urn:schemas-microsoft-com:vml" Requires="v">
                <p:oleObj name="Equation" r:id="rId7" imgW="2895480" imgH="495000" progId="Equation.DSMT4">
                  <p:embed/>
                </p:oleObj>
              </mc:Choice>
              <mc:Fallback>
                <p:oleObj name="Equation" r:id="rId7" imgW="2895480" imgH="495000" progId="Equation.DSMT4">
                  <p:embed/>
                  <p:pic>
                    <p:nvPicPr>
                      <p:cNvPr id="0" name=""/>
                      <p:cNvPicPr/>
                      <p:nvPr/>
                    </p:nvPicPr>
                    <p:blipFill>
                      <a:blip r:embed="rId8"/>
                      <a:stretch>
                        <a:fillRect/>
                      </a:stretch>
                    </p:blipFill>
                    <p:spPr>
                      <a:xfrm>
                        <a:off x="2987824" y="5373216"/>
                        <a:ext cx="2895600" cy="495300"/>
                      </a:xfrm>
                      <a:prstGeom prst="rect">
                        <a:avLst/>
                      </a:prstGeom>
                    </p:spPr>
                  </p:pic>
                </p:oleObj>
              </mc:Fallback>
            </mc:AlternateContent>
          </a:graphicData>
        </a:graphic>
      </p:graphicFrame>
    </p:spTree>
    <p:extLst>
      <p:ext uri="{BB962C8B-B14F-4D97-AF65-F5344CB8AC3E}">
        <p14:creationId xmlns:p14="http://schemas.microsoft.com/office/powerpoint/2010/main" val="380975979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340768"/>
            <a:ext cx="2821606"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4</a:t>
            </a:r>
            <a:r>
              <a:rPr lang="zh-CN" altLang="en-US" sz="2700" b="1" kern="0" dirty="0">
                <a:solidFill>
                  <a:srgbClr val="000000"/>
                </a:solidFill>
                <a:latin typeface="微软雅黑" pitchFamily="34" charset="-122"/>
                <a:ea typeface="微软雅黑" pitchFamily="34" charset="-122"/>
              </a:rPr>
              <a:t>：旋转性质</a:t>
            </a:r>
            <a:endParaRPr lang="zh-CN" altLang="en-US" sz="2700" dirty="0"/>
          </a:p>
        </p:txBody>
      </p:sp>
      <mc:AlternateContent xmlns:mc="http://schemas.openxmlformats.org/markup-compatibility/2006" xmlns:a14="http://schemas.microsoft.com/office/drawing/2010/main">
        <mc:Choice Requires="a14">
          <p:sp>
            <p:nvSpPr>
              <p:cNvPr id="13" name="矩形 12"/>
              <p:cNvSpPr/>
              <p:nvPr/>
            </p:nvSpPr>
            <p:spPr>
              <a:xfrm>
                <a:off x="395536" y="3068960"/>
                <a:ext cx="7736092" cy="513282"/>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如果</a:t>
                </a:r>
                <a14:m>
                  <m:oMath xmlns:m="http://schemas.openxmlformats.org/officeDocument/2006/math">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𝑦</m:t>
                        </m:r>
                      </m:e>
                    </m:d>
                  </m:oMath>
                </a14:m>
                <a:r>
                  <a:rPr lang="zh-CN" altLang="en-US" sz="2700" b="1" kern="0" dirty="0">
                    <a:solidFill>
                      <a:srgbClr val="000000"/>
                    </a:solidFill>
                    <a:latin typeface="微软雅黑" pitchFamily="34" charset="-122"/>
                    <a:ea typeface="微软雅黑" pitchFamily="34" charset="-122"/>
                  </a:rPr>
                  <a:t>被旋转</a:t>
                </a:r>
                <a14:m>
                  <m:oMath xmlns:m="http://schemas.openxmlformats.org/officeDocument/2006/math">
                    <m:sSub>
                      <m:sSubPr>
                        <m:ctrlPr>
                          <a:rPr lang="en-US" altLang="zh-CN" sz="2700" b="1" i="1" kern="0" smtClean="0">
                            <a:solidFill>
                              <a:srgbClr val="000000"/>
                            </a:solidFill>
                            <a:latin typeface="Cambria Math" panose="02040503050406030204" pitchFamily="18" charset="0"/>
                            <a:ea typeface="微软雅黑" pitchFamily="34" charset="-122"/>
                          </a:rPr>
                        </m:ctrlPr>
                      </m:sSubPr>
                      <m:e>
                        <m:r>
                          <a:rPr lang="zh-CN" altLang="en-US" sz="2700" b="1" i="1" kern="0">
                            <a:solidFill>
                              <a:srgbClr val="000000"/>
                            </a:solidFill>
                            <a:latin typeface="Cambria Math" panose="02040503050406030204" pitchFamily="18" charset="0"/>
                            <a:ea typeface="微软雅黑" pitchFamily="34" charset="-122"/>
                          </a:rPr>
                          <m:t>𝜽</m:t>
                        </m:r>
                      </m:e>
                      <m:sub>
                        <m:r>
                          <a:rPr lang="en-US" altLang="zh-CN" sz="2700" b="1" i="1" kern="0" smtClean="0">
                            <a:solidFill>
                              <a:srgbClr val="000000"/>
                            </a:solidFill>
                            <a:latin typeface="Cambria Math" panose="02040503050406030204" pitchFamily="18" charset="0"/>
                            <a:ea typeface="微软雅黑" pitchFamily="34" charset="-122"/>
                          </a:rPr>
                          <m:t>𝟎</m:t>
                        </m:r>
                      </m:sub>
                    </m:sSub>
                  </m:oMath>
                </a14:m>
                <a:r>
                  <a:rPr lang="zh-CN" altLang="en-US" sz="2700" b="1" kern="0" dirty="0">
                    <a:solidFill>
                      <a:srgbClr val="000000"/>
                    </a:solidFill>
                    <a:latin typeface="微软雅黑" pitchFamily="34" charset="-122"/>
                    <a:ea typeface="微软雅黑" pitchFamily="34" charset="-122"/>
                  </a:rPr>
                  <a:t>，则</a:t>
                </a:r>
                <a14:m>
                  <m:oMath xmlns:m="http://schemas.openxmlformats.org/officeDocument/2006/math">
                    <m:r>
                      <a:rPr lang="en-US" altLang="zh-CN" sz="2400" b="0" i="1" smtClean="0">
                        <a:latin typeface="Cambria Math" panose="02040503050406030204" pitchFamily="18" charset="0"/>
                      </a:rPr>
                      <m:t>𝐹</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𝑢</m:t>
                        </m:r>
                        <m:r>
                          <a:rPr lang="en-US" altLang="zh-CN" sz="2400" i="1">
                            <a:latin typeface="Cambria Math" panose="02040503050406030204" pitchFamily="18" charset="0"/>
                          </a:rPr>
                          <m:t>,</m:t>
                        </m:r>
                        <m:r>
                          <a:rPr lang="en-US" altLang="zh-CN" sz="2400" b="0" i="1" smtClean="0">
                            <a:latin typeface="Cambria Math" panose="02040503050406030204" pitchFamily="18" charset="0"/>
                          </a:rPr>
                          <m:t>𝑣</m:t>
                        </m:r>
                      </m:e>
                    </m:d>
                  </m:oMath>
                </a14:m>
                <a:r>
                  <a:rPr lang="zh-CN" altLang="en-US" sz="2700" b="1" kern="0" dirty="0">
                    <a:solidFill>
                      <a:srgbClr val="000000"/>
                    </a:solidFill>
                    <a:latin typeface="微软雅黑" pitchFamily="34" charset="-122"/>
                    <a:ea typeface="微软雅黑" pitchFamily="34" charset="-122"/>
                  </a:rPr>
                  <a:t>被旋转同一角度：</a:t>
                </a:r>
                <a:endParaRPr lang="zh-CN" altLang="en-US" sz="2700" dirty="0"/>
              </a:p>
            </p:txBody>
          </p:sp>
        </mc:Choice>
        <mc:Fallback xmlns="">
          <p:sp>
            <p:nvSpPr>
              <p:cNvPr id="13" name="矩形 12"/>
              <p:cNvSpPr>
                <a:spLocks noRot="1" noChangeAspect="1" noMove="1" noResize="1" noEditPoints="1" noAdjustHandles="1" noChangeArrowheads="1" noChangeShapeType="1" noTextEdit="1"/>
              </p:cNvSpPr>
              <p:nvPr/>
            </p:nvSpPr>
            <p:spPr>
              <a:xfrm>
                <a:off x="395536" y="3068960"/>
                <a:ext cx="7736092" cy="513282"/>
              </a:xfrm>
              <a:prstGeom prst="rect">
                <a:avLst/>
              </a:prstGeom>
              <a:blipFill rotWithShape="0">
                <a:blip r:embed="rId3"/>
                <a:stretch>
                  <a:fillRect l="-1497" t="-8235" r="-236" b="-30588"/>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3939584570"/>
              </p:ext>
            </p:extLst>
          </p:nvPr>
        </p:nvGraphicFramePr>
        <p:xfrm>
          <a:off x="2327275" y="3721100"/>
          <a:ext cx="3873500" cy="482600"/>
        </p:xfrm>
        <a:graphic>
          <a:graphicData uri="http://schemas.openxmlformats.org/presentationml/2006/ole">
            <mc:AlternateContent xmlns:mc="http://schemas.openxmlformats.org/markup-compatibility/2006">
              <mc:Choice xmlns:v="urn:schemas-microsoft-com:vml" Requires="v">
                <p:oleObj name="Equation" r:id="rId4" imgW="3873240" imgH="482400" progId="Equation.DSMT4">
                  <p:embed/>
                </p:oleObj>
              </mc:Choice>
              <mc:Fallback>
                <p:oleObj name="Equation" r:id="rId4" imgW="3873240" imgH="482400" progId="Equation.DSMT4">
                  <p:embed/>
                  <p:pic>
                    <p:nvPicPr>
                      <p:cNvPr id="0" name=""/>
                      <p:cNvPicPr/>
                      <p:nvPr/>
                    </p:nvPicPr>
                    <p:blipFill>
                      <a:blip r:embed="rId5"/>
                      <a:stretch>
                        <a:fillRect/>
                      </a:stretch>
                    </p:blipFill>
                    <p:spPr>
                      <a:xfrm>
                        <a:off x="2327275" y="3721100"/>
                        <a:ext cx="3873500" cy="482600"/>
                      </a:xfrm>
                      <a:prstGeom prst="rect">
                        <a:avLst/>
                      </a:prstGeom>
                    </p:spPr>
                  </p:pic>
                </p:oleObj>
              </mc:Fallback>
            </mc:AlternateContent>
          </a:graphicData>
        </a:graphic>
      </p:graphicFrame>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87" y="4584429"/>
            <a:ext cx="1368152" cy="1355600"/>
          </a:xfrm>
          <a:prstGeom prst="rect">
            <a:avLst/>
          </a:prstGeom>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4450" y="4581128"/>
            <a:ext cx="1380704" cy="1355600"/>
          </a:xfrm>
          <a:prstGeom prst="rect">
            <a:avLst/>
          </a:prstGeom>
        </p:spPr>
      </p:pic>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6056" y="4581128"/>
            <a:ext cx="1368152" cy="1355600"/>
          </a:xfrm>
          <a:prstGeom prst="rect">
            <a:avLst/>
          </a:prstGeom>
        </p:spPr>
      </p:pic>
      <p:pic>
        <p:nvPicPr>
          <p:cNvPr id="10" name="图片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08304" y="4581128"/>
            <a:ext cx="1355600" cy="1355600"/>
          </a:xfrm>
          <a:prstGeom prst="rect">
            <a:avLst/>
          </a:prstGeom>
        </p:spPr>
      </p:pic>
      <p:sp>
        <p:nvSpPr>
          <p:cNvPr id="14" name="矩形 13"/>
          <p:cNvSpPr/>
          <p:nvPr/>
        </p:nvSpPr>
        <p:spPr>
          <a:xfrm>
            <a:off x="586309" y="5936728"/>
            <a:ext cx="1107996" cy="369332"/>
          </a:xfrm>
          <a:prstGeom prst="rect">
            <a:avLst/>
          </a:prstGeom>
        </p:spPr>
        <p:txBody>
          <a:bodyPr wrap="none">
            <a:spAutoFit/>
          </a:bodyPr>
          <a:lstStyle/>
          <a:p>
            <a:r>
              <a:rPr lang="zh-CN" altLang="en-US" b="1" kern="0" dirty="0">
                <a:solidFill>
                  <a:srgbClr val="000000"/>
                </a:solidFill>
                <a:latin typeface="微软雅黑" pitchFamily="34" charset="-122"/>
                <a:ea typeface="微软雅黑" pitchFamily="34" charset="-122"/>
              </a:rPr>
              <a:t>简单图像</a:t>
            </a:r>
            <a:endParaRPr lang="zh-CN" altLang="en-US" dirty="0"/>
          </a:p>
        </p:txBody>
      </p:sp>
      <p:sp>
        <p:nvSpPr>
          <p:cNvPr id="15" name="矩形 14"/>
          <p:cNvSpPr/>
          <p:nvPr/>
        </p:nvSpPr>
        <p:spPr>
          <a:xfrm>
            <a:off x="2735208" y="5936728"/>
            <a:ext cx="1107996" cy="369332"/>
          </a:xfrm>
          <a:prstGeom prst="rect">
            <a:avLst/>
          </a:prstGeom>
        </p:spPr>
        <p:txBody>
          <a:bodyPr wrap="none">
            <a:spAutoFit/>
          </a:bodyPr>
          <a:lstStyle/>
          <a:p>
            <a:r>
              <a:rPr lang="zh-CN" altLang="en-US" b="1" kern="0" dirty="0">
                <a:solidFill>
                  <a:srgbClr val="000000"/>
                </a:solidFill>
                <a:latin typeface="微软雅黑" pitchFamily="34" charset="-122"/>
                <a:ea typeface="微软雅黑" pitchFamily="34" charset="-122"/>
              </a:rPr>
              <a:t>傅里叶谱</a:t>
            </a:r>
            <a:endParaRPr lang="zh-CN" altLang="en-US" dirty="0"/>
          </a:p>
        </p:txBody>
      </p:sp>
      <p:sp>
        <p:nvSpPr>
          <p:cNvPr id="16" name="矩形 15"/>
          <p:cNvSpPr/>
          <p:nvPr/>
        </p:nvSpPr>
        <p:spPr>
          <a:xfrm>
            <a:off x="5121257" y="5936728"/>
            <a:ext cx="1338828" cy="369332"/>
          </a:xfrm>
          <a:prstGeom prst="rect">
            <a:avLst/>
          </a:prstGeom>
        </p:spPr>
        <p:txBody>
          <a:bodyPr wrap="none">
            <a:spAutoFit/>
          </a:bodyPr>
          <a:lstStyle/>
          <a:p>
            <a:r>
              <a:rPr lang="zh-CN" altLang="en-US" b="1" kern="0" dirty="0">
                <a:solidFill>
                  <a:srgbClr val="000000"/>
                </a:solidFill>
                <a:latin typeface="微软雅黑" pitchFamily="34" charset="-122"/>
                <a:ea typeface="微软雅黑" pitchFamily="34" charset="-122"/>
              </a:rPr>
              <a:t>旋转后图像</a:t>
            </a:r>
            <a:endParaRPr lang="zh-CN" altLang="en-US" dirty="0"/>
          </a:p>
        </p:txBody>
      </p:sp>
      <p:sp>
        <p:nvSpPr>
          <p:cNvPr id="17" name="矩形 16"/>
          <p:cNvSpPr/>
          <p:nvPr/>
        </p:nvSpPr>
        <p:spPr>
          <a:xfrm>
            <a:off x="7308304" y="5936728"/>
            <a:ext cx="1338828" cy="646331"/>
          </a:xfrm>
          <a:prstGeom prst="rect">
            <a:avLst/>
          </a:prstGeom>
        </p:spPr>
        <p:txBody>
          <a:bodyPr wrap="none">
            <a:spAutoFit/>
          </a:bodyPr>
          <a:lstStyle/>
          <a:p>
            <a:r>
              <a:rPr lang="zh-CN" altLang="en-US" b="1" kern="0" dirty="0">
                <a:solidFill>
                  <a:srgbClr val="000000"/>
                </a:solidFill>
                <a:latin typeface="微软雅黑" pitchFamily="34" charset="-122"/>
                <a:ea typeface="微软雅黑" pitchFamily="34" charset="-122"/>
              </a:rPr>
              <a:t>旋转后图像</a:t>
            </a:r>
            <a:endParaRPr lang="en-US" altLang="zh-CN" b="1" kern="0" dirty="0">
              <a:solidFill>
                <a:srgbClr val="000000"/>
              </a:solidFill>
              <a:latin typeface="微软雅黑" pitchFamily="34" charset="-122"/>
              <a:ea typeface="微软雅黑" pitchFamily="34" charset="-122"/>
            </a:endParaRPr>
          </a:p>
          <a:p>
            <a:r>
              <a:rPr lang="zh-CN" altLang="en-US" b="1" kern="0" dirty="0">
                <a:solidFill>
                  <a:srgbClr val="000000"/>
                </a:solidFill>
                <a:latin typeface="微软雅黑" pitchFamily="34" charset="-122"/>
                <a:ea typeface="微软雅黑" pitchFamily="34" charset="-122"/>
              </a:rPr>
              <a:t>的傅里叶谱</a:t>
            </a:r>
            <a:endParaRPr lang="zh-CN" altLang="en-US" dirty="0"/>
          </a:p>
        </p:txBody>
      </p:sp>
      <p:sp>
        <p:nvSpPr>
          <p:cNvPr id="19" name="矩形 18"/>
          <p:cNvSpPr/>
          <p:nvPr/>
        </p:nvSpPr>
        <p:spPr>
          <a:xfrm>
            <a:off x="369502" y="2099008"/>
            <a:ext cx="2954655"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在极坐标系下有：</a:t>
            </a:r>
            <a:endParaRPr lang="zh-CN" altLang="en-US" sz="2700" dirty="0"/>
          </a:p>
        </p:txBody>
      </p:sp>
      <p:graphicFrame>
        <p:nvGraphicFramePr>
          <p:cNvPr id="20" name="对象 19"/>
          <p:cNvGraphicFramePr>
            <a:graphicFrameLocks noChangeAspect="1"/>
          </p:cNvGraphicFramePr>
          <p:nvPr>
            <p:extLst>
              <p:ext uri="{D42A27DB-BD31-4B8C-83A1-F6EECF244321}">
                <p14:modId xmlns:p14="http://schemas.microsoft.com/office/powerpoint/2010/main" val="1231128574"/>
              </p:ext>
            </p:extLst>
          </p:nvPr>
        </p:nvGraphicFramePr>
        <p:xfrm>
          <a:off x="3419872" y="2118847"/>
          <a:ext cx="4038600" cy="469900"/>
        </p:xfrm>
        <a:graphic>
          <a:graphicData uri="http://schemas.openxmlformats.org/presentationml/2006/ole">
            <mc:AlternateContent xmlns:mc="http://schemas.openxmlformats.org/markup-compatibility/2006">
              <mc:Choice xmlns:v="urn:schemas-microsoft-com:vml" Requires="v">
                <p:oleObj name="Equation" r:id="rId10" imgW="4038480" imgH="469800" progId="Equation.DSMT4">
                  <p:embed/>
                </p:oleObj>
              </mc:Choice>
              <mc:Fallback>
                <p:oleObj name="Equation" r:id="rId10" imgW="4038480" imgH="469800" progId="Equation.DSMT4">
                  <p:embed/>
                  <p:pic>
                    <p:nvPicPr>
                      <p:cNvPr id="0" name=""/>
                      <p:cNvPicPr/>
                      <p:nvPr/>
                    </p:nvPicPr>
                    <p:blipFill>
                      <a:blip r:embed="rId11"/>
                      <a:stretch>
                        <a:fillRect/>
                      </a:stretch>
                    </p:blipFill>
                    <p:spPr>
                      <a:xfrm>
                        <a:off x="3419872" y="2118847"/>
                        <a:ext cx="4038600" cy="469900"/>
                      </a:xfrm>
                      <a:prstGeom prst="rect">
                        <a:avLst/>
                      </a:prstGeom>
                    </p:spPr>
                  </p:pic>
                </p:oleObj>
              </mc:Fallback>
            </mc:AlternateContent>
          </a:graphicData>
        </a:graphic>
      </p:graphicFrame>
    </p:spTree>
    <p:extLst>
      <p:ext uri="{BB962C8B-B14F-4D97-AF65-F5344CB8AC3E}">
        <p14:creationId xmlns:p14="http://schemas.microsoft.com/office/powerpoint/2010/main" val="41361826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340768"/>
            <a:ext cx="2475358"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5</a:t>
            </a:r>
            <a:r>
              <a:rPr lang="zh-CN" altLang="en-US" sz="2700" b="1" kern="0" dirty="0">
                <a:solidFill>
                  <a:srgbClr val="000000"/>
                </a:solidFill>
                <a:latin typeface="微软雅黑" pitchFamily="34" charset="-122"/>
                <a:ea typeface="微软雅黑" pitchFamily="34" charset="-122"/>
              </a:rPr>
              <a:t>：分配率</a:t>
            </a:r>
            <a:endParaRPr lang="zh-CN" altLang="en-US" sz="2700" dirty="0"/>
          </a:p>
        </p:txBody>
      </p:sp>
      <p:graphicFrame>
        <p:nvGraphicFramePr>
          <p:cNvPr id="7" name="对象 6"/>
          <p:cNvGraphicFramePr>
            <a:graphicFrameLocks noChangeAspect="1"/>
          </p:cNvGraphicFramePr>
          <p:nvPr>
            <p:extLst>
              <p:ext uri="{D42A27DB-BD31-4B8C-83A1-F6EECF244321}">
                <p14:modId xmlns:p14="http://schemas.microsoft.com/office/powerpoint/2010/main" val="154403113"/>
              </p:ext>
            </p:extLst>
          </p:nvPr>
        </p:nvGraphicFramePr>
        <p:xfrm>
          <a:off x="1352004" y="2492896"/>
          <a:ext cx="5956300" cy="469900"/>
        </p:xfrm>
        <a:graphic>
          <a:graphicData uri="http://schemas.openxmlformats.org/presentationml/2006/ole">
            <mc:AlternateContent xmlns:mc="http://schemas.openxmlformats.org/markup-compatibility/2006">
              <mc:Choice xmlns:v="urn:schemas-microsoft-com:vml" Requires="v">
                <p:oleObj name="Equation" r:id="rId2" imgW="5956200" imgH="469800" progId="Equation.DSMT4">
                  <p:embed/>
                </p:oleObj>
              </mc:Choice>
              <mc:Fallback>
                <p:oleObj name="Equation" r:id="rId2" imgW="5956200" imgH="469800" progId="Equation.DSMT4">
                  <p:embed/>
                  <p:pic>
                    <p:nvPicPr>
                      <p:cNvPr id="0" name=""/>
                      <p:cNvPicPr/>
                      <p:nvPr/>
                    </p:nvPicPr>
                    <p:blipFill>
                      <a:blip r:embed="rId3"/>
                      <a:stretch>
                        <a:fillRect/>
                      </a:stretch>
                    </p:blipFill>
                    <p:spPr>
                      <a:xfrm>
                        <a:off x="1352004" y="2492896"/>
                        <a:ext cx="5956300" cy="469900"/>
                      </a:xfrm>
                      <a:prstGeom prst="rect">
                        <a:avLst/>
                      </a:prstGeom>
                    </p:spPr>
                  </p:pic>
                </p:oleObj>
              </mc:Fallback>
            </mc:AlternateContent>
          </a:graphicData>
        </a:graphic>
      </p:graphicFrame>
      <p:sp>
        <p:nvSpPr>
          <p:cNvPr id="18" name="矩形 17"/>
          <p:cNvSpPr/>
          <p:nvPr/>
        </p:nvSpPr>
        <p:spPr>
          <a:xfrm>
            <a:off x="418844" y="3692192"/>
            <a:ext cx="2821606"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6</a:t>
            </a:r>
            <a:r>
              <a:rPr lang="zh-CN" altLang="en-US" sz="2700" b="1" kern="0" dirty="0">
                <a:solidFill>
                  <a:srgbClr val="000000"/>
                </a:solidFill>
                <a:latin typeface="微软雅黑" pitchFamily="34" charset="-122"/>
                <a:ea typeface="微软雅黑" pitchFamily="34" charset="-122"/>
              </a:rPr>
              <a:t>：尺度缩放</a:t>
            </a:r>
            <a:endParaRPr lang="zh-CN" altLang="en-US" sz="2700" dirty="0"/>
          </a:p>
        </p:txBody>
      </p:sp>
      <p:graphicFrame>
        <p:nvGraphicFramePr>
          <p:cNvPr id="11" name="对象 10"/>
          <p:cNvGraphicFramePr>
            <a:graphicFrameLocks noChangeAspect="1"/>
          </p:cNvGraphicFramePr>
          <p:nvPr>
            <p:extLst>
              <p:ext uri="{D42A27DB-BD31-4B8C-83A1-F6EECF244321}">
                <p14:modId xmlns:p14="http://schemas.microsoft.com/office/powerpoint/2010/main" val="3560700902"/>
              </p:ext>
            </p:extLst>
          </p:nvPr>
        </p:nvGraphicFramePr>
        <p:xfrm>
          <a:off x="2901404" y="4571439"/>
          <a:ext cx="2857500" cy="469900"/>
        </p:xfrm>
        <a:graphic>
          <a:graphicData uri="http://schemas.openxmlformats.org/presentationml/2006/ole">
            <mc:AlternateContent xmlns:mc="http://schemas.openxmlformats.org/markup-compatibility/2006">
              <mc:Choice xmlns:v="urn:schemas-microsoft-com:vml" Requires="v">
                <p:oleObj name="Equation" r:id="rId4" imgW="2857320" imgH="469800" progId="Equation.DSMT4">
                  <p:embed/>
                </p:oleObj>
              </mc:Choice>
              <mc:Fallback>
                <p:oleObj name="Equation" r:id="rId4" imgW="2857320" imgH="469800" progId="Equation.DSMT4">
                  <p:embed/>
                  <p:pic>
                    <p:nvPicPr>
                      <p:cNvPr id="0" name=""/>
                      <p:cNvPicPr/>
                      <p:nvPr/>
                    </p:nvPicPr>
                    <p:blipFill>
                      <a:blip r:embed="rId5"/>
                      <a:stretch>
                        <a:fillRect/>
                      </a:stretch>
                    </p:blipFill>
                    <p:spPr>
                      <a:xfrm>
                        <a:off x="2901404" y="4571439"/>
                        <a:ext cx="2857500" cy="4699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349466331"/>
              </p:ext>
            </p:extLst>
          </p:nvPr>
        </p:nvGraphicFramePr>
        <p:xfrm>
          <a:off x="2507704" y="5517232"/>
          <a:ext cx="3644900" cy="952500"/>
        </p:xfrm>
        <a:graphic>
          <a:graphicData uri="http://schemas.openxmlformats.org/presentationml/2006/ole">
            <mc:AlternateContent xmlns:mc="http://schemas.openxmlformats.org/markup-compatibility/2006">
              <mc:Choice xmlns:v="urn:schemas-microsoft-com:vml" Requires="v">
                <p:oleObj name="Equation" r:id="rId6" imgW="3644640" imgH="952200" progId="Equation.DSMT4">
                  <p:embed/>
                </p:oleObj>
              </mc:Choice>
              <mc:Fallback>
                <p:oleObj name="Equation" r:id="rId6" imgW="3644640" imgH="952200" progId="Equation.DSMT4">
                  <p:embed/>
                  <p:pic>
                    <p:nvPicPr>
                      <p:cNvPr id="0" name=""/>
                      <p:cNvPicPr/>
                      <p:nvPr/>
                    </p:nvPicPr>
                    <p:blipFill>
                      <a:blip r:embed="rId7"/>
                      <a:stretch>
                        <a:fillRect/>
                      </a:stretch>
                    </p:blipFill>
                    <p:spPr>
                      <a:xfrm>
                        <a:off x="2507704" y="5517232"/>
                        <a:ext cx="3644900" cy="952500"/>
                      </a:xfrm>
                      <a:prstGeom prst="rect">
                        <a:avLst/>
                      </a:prstGeom>
                    </p:spPr>
                  </p:pic>
                </p:oleObj>
              </mc:Fallback>
            </mc:AlternateContent>
          </a:graphicData>
        </a:graphic>
      </p:graphicFrame>
    </p:spTree>
    <p:extLst>
      <p:ext uri="{BB962C8B-B14F-4D97-AF65-F5344CB8AC3E}">
        <p14:creationId xmlns:p14="http://schemas.microsoft.com/office/powerpoint/2010/main" val="6168435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mc:AlternateContent xmlns:mc="http://schemas.openxmlformats.org/markup-compatibility/2006" xmlns:a14="http://schemas.microsoft.com/office/drawing/2010/main">
        <mc:Choice Requires="a14">
          <p:sp>
            <p:nvSpPr>
              <p:cNvPr id="3" name="矩形 2"/>
              <p:cNvSpPr/>
              <p:nvPr/>
            </p:nvSpPr>
            <p:spPr>
              <a:xfrm>
                <a:off x="395536" y="1196752"/>
                <a:ext cx="5603265"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7</a:t>
                </a:r>
                <a:r>
                  <a:rPr lang="zh-CN" altLang="en-US" sz="2700" b="1" kern="0" dirty="0">
                    <a:solidFill>
                      <a:srgbClr val="000000"/>
                    </a:solidFill>
                    <a:latin typeface="微软雅黑" pitchFamily="34" charset="-122"/>
                    <a:ea typeface="微软雅黑" pitchFamily="34" charset="-122"/>
                  </a:rPr>
                  <a:t>：</a:t>
                </a:r>
                <a14:m>
                  <m:oMath xmlns:m="http://schemas.openxmlformats.org/officeDocument/2006/math">
                    <m:r>
                      <a:rPr lang="en-US" altLang="zh-CN" sz="2700" b="1" i="1" kern="0" smtClean="0">
                        <a:solidFill>
                          <a:srgbClr val="000000"/>
                        </a:solidFill>
                        <a:latin typeface="Cambria Math" panose="02040503050406030204" pitchFamily="18" charset="0"/>
                        <a:ea typeface="微软雅黑" pitchFamily="34" charset="-122"/>
                      </a:rPr>
                      <m:t>𝑭</m:t>
                    </m:r>
                    <m:d>
                      <m:dPr>
                        <m:ctrlPr>
                          <a:rPr lang="en-US" altLang="zh-CN" sz="2700" b="1" i="1" kern="0" smtClean="0">
                            <a:solidFill>
                              <a:srgbClr val="000000"/>
                            </a:solidFill>
                            <a:latin typeface="Cambria Math" panose="02040503050406030204" pitchFamily="18" charset="0"/>
                            <a:ea typeface="微软雅黑" pitchFamily="34" charset="-122"/>
                          </a:rPr>
                        </m:ctrlPr>
                      </m:dPr>
                      <m:e>
                        <m:r>
                          <a:rPr lang="en-US" altLang="zh-CN" sz="2700" b="1" i="1" kern="0">
                            <a:solidFill>
                              <a:srgbClr val="000000"/>
                            </a:solidFill>
                            <a:latin typeface="Cambria Math" panose="02040503050406030204" pitchFamily="18" charset="0"/>
                            <a:ea typeface="微软雅黑" pitchFamily="34" charset="-122"/>
                          </a:rPr>
                          <m:t>𝟎</m:t>
                        </m:r>
                        <m:r>
                          <a:rPr lang="en-US" altLang="zh-CN" sz="2700" b="1" i="1" kern="0">
                            <a:solidFill>
                              <a:srgbClr val="000000"/>
                            </a:solidFill>
                            <a:latin typeface="Cambria Math" panose="02040503050406030204" pitchFamily="18" charset="0"/>
                            <a:ea typeface="微软雅黑" pitchFamily="34" charset="-122"/>
                          </a:rPr>
                          <m:t>,</m:t>
                        </m:r>
                        <m:r>
                          <a:rPr lang="en-US" altLang="zh-CN" sz="2700" b="1" i="1" kern="0">
                            <a:solidFill>
                              <a:srgbClr val="000000"/>
                            </a:solidFill>
                            <a:latin typeface="Cambria Math" panose="02040503050406030204" pitchFamily="18" charset="0"/>
                            <a:ea typeface="微软雅黑" pitchFamily="34" charset="-122"/>
                          </a:rPr>
                          <m:t>𝟎</m:t>
                        </m:r>
                      </m:e>
                    </m:d>
                  </m:oMath>
                </a14:m>
                <a:r>
                  <a:rPr lang="zh-CN" altLang="en-US" sz="2700" b="1" kern="0" dirty="0">
                    <a:solidFill>
                      <a:srgbClr val="000000"/>
                    </a:solidFill>
                    <a:latin typeface="微软雅黑" pitchFamily="34" charset="-122"/>
                    <a:ea typeface="微软雅黑" pitchFamily="34" charset="-122"/>
                  </a:rPr>
                  <a:t>与图像均值的关系：</a:t>
                </a:r>
              </a:p>
            </p:txBody>
          </p:sp>
        </mc:Choice>
        <mc:Fallback xmlns="">
          <p:sp>
            <p:nvSpPr>
              <p:cNvPr id="3" name="矩形 2"/>
              <p:cNvSpPr>
                <a:spLocks noRot="1" noChangeAspect="1" noMove="1" noResize="1" noEditPoints="1" noAdjustHandles="1" noChangeArrowheads="1" noChangeShapeType="1" noTextEdit="1"/>
              </p:cNvSpPr>
              <p:nvPr/>
            </p:nvSpPr>
            <p:spPr>
              <a:xfrm>
                <a:off x="395536" y="1196752"/>
                <a:ext cx="5603265" cy="507831"/>
              </a:xfrm>
              <a:prstGeom prst="rect">
                <a:avLst/>
              </a:prstGeom>
              <a:blipFill rotWithShape="0">
                <a:blip r:embed="rId3"/>
                <a:stretch>
                  <a:fillRect l="-2067" t="-9524" r="-871" b="-30952"/>
                </a:stretch>
              </a:blipFill>
            </p:spPr>
            <p:txBody>
              <a:bodyPr/>
              <a:lstStyle/>
              <a:p>
                <a:r>
                  <a:rPr lang="zh-CN" altLang="en-US">
                    <a:noFill/>
                  </a:rPr>
                  <a:t> </a:t>
                </a:r>
              </a:p>
            </p:txBody>
          </p:sp>
        </mc:Fallback>
      </mc:AlternateContent>
      <p:sp>
        <p:nvSpPr>
          <p:cNvPr id="8" name="矩形 7"/>
          <p:cNvSpPr/>
          <p:nvPr/>
        </p:nvSpPr>
        <p:spPr>
          <a:xfrm>
            <a:off x="405025" y="1844824"/>
            <a:ext cx="3993401"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二维图像灰度均值定义：</a:t>
            </a:r>
            <a:endParaRPr lang="zh-CN" altLang="en-US" sz="2700" dirty="0"/>
          </a:p>
        </p:txBody>
      </p:sp>
      <p:graphicFrame>
        <p:nvGraphicFramePr>
          <p:cNvPr id="2" name="对象 1"/>
          <p:cNvGraphicFramePr>
            <a:graphicFrameLocks noChangeAspect="1"/>
          </p:cNvGraphicFramePr>
          <p:nvPr>
            <p:extLst>
              <p:ext uri="{D42A27DB-BD31-4B8C-83A1-F6EECF244321}">
                <p14:modId xmlns:p14="http://schemas.microsoft.com/office/powerpoint/2010/main" val="2085086711"/>
              </p:ext>
            </p:extLst>
          </p:nvPr>
        </p:nvGraphicFramePr>
        <p:xfrm>
          <a:off x="4339351" y="1655498"/>
          <a:ext cx="3759200" cy="939800"/>
        </p:xfrm>
        <a:graphic>
          <a:graphicData uri="http://schemas.openxmlformats.org/presentationml/2006/ole">
            <mc:AlternateContent xmlns:mc="http://schemas.openxmlformats.org/markup-compatibility/2006">
              <mc:Choice xmlns:v="urn:schemas-microsoft-com:vml" Requires="v">
                <p:oleObj name="Equation" r:id="rId4" imgW="3759120" imgH="939600" progId="Equation.DSMT4">
                  <p:embed/>
                </p:oleObj>
              </mc:Choice>
              <mc:Fallback>
                <p:oleObj name="Equation" r:id="rId4" imgW="3759120" imgH="939600" progId="Equation.DSMT4">
                  <p:embed/>
                  <p:pic>
                    <p:nvPicPr>
                      <p:cNvPr id="0" name=""/>
                      <p:cNvPicPr/>
                      <p:nvPr/>
                    </p:nvPicPr>
                    <p:blipFill>
                      <a:blip r:embed="rId5"/>
                      <a:stretch>
                        <a:fillRect/>
                      </a:stretch>
                    </p:blipFill>
                    <p:spPr>
                      <a:xfrm>
                        <a:off x="4339351" y="1655498"/>
                        <a:ext cx="3759200" cy="939800"/>
                      </a:xfrm>
                      <a:prstGeom prst="rect">
                        <a:avLst/>
                      </a:prstGeom>
                    </p:spPr>
                  </p:pic>
                </p:oleObj>
              </mc:Fallback>
            </mc:AlternateContent>
          </a:graphicData>
        </a:graphic>
      </p:graphicFrame>
      <p:sp>
        <p:nvSpPr>
          <p:cNvPr id="10" name="矩形 9"/>
          <p:cNvSpPr/>
          <p:nvPr/>
        </p:nvSpPr>
        <p:spPr>
          <a:xfrm>
            <a:off x="410052" y="2962191"/>
            <a:ext cx="1569660"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同时有：</a:t>
            </a:r>
            <a:endParaRPr lang="zh-CN" altLang="en-US" sz="2700" dirty="0"/>
          </a:p>
        </p:txBody>
      </p:sp>
      <p:graphicFrame>
        <p:nvGraphicFramePr>
          <p:cNvPr id="5" name="对象 4"/>
          <p:cNvGraphicFramePr>
            <a:graphicFrameLocks noChangeAspect="1"/>
          </p:cNvGraphicFramePr>
          <p:nvPr>
            <p:extLst>
              <p:ext uri="{D42A27DB-BD31-4B8C-83A1-F6EECF244321}">
                <p14:modId xmlns:p14="http://schemas.microsoft.com/office/powerpoint/2010/main" val="1786008407"/>
              </p:ext>
            </p:extLst>
          </p:nvPr>
        </p:nvGraphicFramePr>
        <p:xfrm>
          <a:off x="2047875" y="2781300"/>
          <a:ext cx="3733800" cy="939800"/>
        </p:xfrm>
        <a:graphic>
          <a:graphicData uri="http://schemas.openxmlformats.org/presentationml/2006/ole">
            <mc:AlternateContent xmlns:mc="http://schemas.openxmlformats.org/markup-compatibility/2006">
              <mc:Choice xmlns:v="urn:schemas-microsoft-com:vml" Requires="v">
                <p:oleObj name="Equation" r:id="rId6" imgW="3733560" imgH="939600" progId="Equation.DSMT4">
                  <p:embed/>
                </p:oleObj>
              </mc:Choice>
              <mc:Fallback>
                <p:oleObj name="Equation" r:id="rId6" imgW="3733560" imgH="939600" progId="Equation.DSMT4">
                  <p:embed/>
                  <p:pic>
                    <p:nvPicPr>
                      <p:cNvPr id="0" name=""/>
                      <p:cNvPicPr/>
                      <p:nvPr/>
                    </p:nvPicPr>
                    <p:blipFill>
                      <a:blip r:embed="rId7"/>
                      <a:stretch>
                        <a:fillRect/>
                      </a:stretch>
                    </p:blipFill>
                    <p:spPr>
                      <a:xfrm>
                        <a:off x="2047875" y="2781300"/>
                        <a:ext cx="3733800" cy="939800"/>
                      </a:xfrm>
                      <a:prstGeom prst="rect">
                        <a:avLst/>
                      </a:prstGeom>
                    </p:spPr>
                  </p:pic>
                </p:oleObj>
              </mc:Fallback>
            </mc:AlternateContent>
          </a:graphicData>
        </a:graphic>
      </p:graphicFrame>
      <p:sp>
        <p:nvSpPr>
          <p:cNvPr id="13" name="矩形 12"/>
          <p:cNvSpPr/>
          <p:nvPr/>
        </p:nvSpPr>
        <p:spPr>
          <a:xfrm>
            <a:off x="410052" y="4293096"/>
            <a:ext cx="1569660"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因此有：</a:t>
            </a:r>
            <a:endParaRPr lang="zh-CN" altLang="en-US" sz="2700" dirty="0"/>
          </a:p>
        </p:txBody>
      </p:sp>
      <p:graphicFrame>
        <p:nvGraphicFramePr>
          <p:cNvPr id="14" name="对象 13"/>
          <p:cNvGraphicFramePr>
            <a:graphicFrameLocks noChangeAspect="1"/>
          </p:cNvGraphicFramePr>
          <p:nvPr>
            <p:extLst>
              <p:ext uri="{D42A27DB-BD31-4B8C-83A1-F6EECF244321}">
                <p14:modId xmlns:p14="http://schemas.microsoft.com/office/powerpoint/2010/main" val="4167808542"/>
              </p:ext>
            </p:extLst>
          </p:nvPr>
        </p:nvGraphicFramePr>
        <p:xfrm>
          <a:off x="2822575" y="4292600"/>
          <a:ext cx="2413000" cy="508000"/>
        </p:xfrm>
        <a:graphic>
          <a:graphicData uri="http://schemas.openxmlformats.org/presentationml/2006/ole">
            <mc:AlternateContent xmlns:mc="http://schemas.openxmlformats.org/markup-compatibility/2006">
              <mc:Choice xmlns:v="urn:schemas-microsoft-com:vml" Requires="v">
                <p:oleObj name="Equation" r:id="rId8" imgW="2412720" imgH="507960" progId="Equation.DSMT4">
                  <p:embed/>
                </p:oleObj>
              </mc:Choice>
              <mc:Fallback>
                <p:oleObj name="Equation" r:id="rId8" imgW="2412720" imgH="507960" progId="Equation.DSMT4">
                  <p:embed/>
                  <p:pic>
                    <p:nvPicPr>
                      <p:cNvPr id="0" name=""/>
                      <p:cNvPicPr/>
                      <p:nvPr/>
                    </p:nvPicPr>
                    <p:blipFill>
                      <a:blip r:embed="rId9"/>
                      <a:stretch>
                        <a:fillRect/>
                      </a:stretch>
                    </p:blipFill>
                    <p:spPr>
                      <a:xfrm>
                        <a:off x="2822575" y="4292600"/>
                        <a:ext cx="2413000" cy="5080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5" name="矩形 14"/>
              <p:cNvSpPr/>
              <p:nvPr/>
            </p:nvSpPr>
            <p:spPr>
              <a:xfrm>
                <a:off x="414141" y="5370085"/>
                <a:ext cx="4697568"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即</a:t>
                </a:r>
                <a14:m>
                  <m:oMath xmlns:m="http://schemas.openxmlformats.org/officeDocument/2006/math">
                    <m:r>
                      <a:rPr lang="en-US" altLang="zh-CN" sz="2700" b="1" kern="0">
                        <a:solidFill>
                          <a:srgbClr val="000000"/>
                        </a:solidFill>
                        <a:latin typeface="Cambria Math" panose="02040503050406030204" pitchFamily="18" charset="0"/>
                        <a:ea typeface="微软雅黑" pitchFamily="34" charset="-122"/>
                      </a:rPr>
                      <m:t>𝑭</m:t>
                    </m:r>
                    <m:d>
                      <m:dPr>
                        <m:ctrlPr>
                          <a:rPr lang="en-US" altLang="zh-CN" sz="2700" b="1" i="1" kern="0">
                            <a:solidFill>
                              <a:srgbClr val="000000"/>
                            </a:solidFill>
                            <a:latin typeface="Cambria Math" panose="02040503050406030204" pitchFamily="18" charset="0"/>
                            <a:ea typeface="微软雅黑" pitchFamily="34" charset="-122"/>
                          </a:rPr>
                        </m:ctrlPr>
                      </m:dPr>
                      <m:e>
                        <m:r>
                          <a:rPr lang="en-US" altLang="zh-CN" sz="2700" b="1" kern="0">
                            <a:solidFill>
                              <a:srgbClr val="000000"/>
                            </a:solidFill>
                            <a:latin typeface="Cambria Math" panose="02040503050406030204" pitchFamily="18" charset="0"/>
                            <a:ea typeface="微软雅黑" pitchFamily="34" charset="-122"/>
                          </a:rPr>
                          <m:t>𝟎</m:t>
                        </m:r>
                        <m:r>
                          <a:rPr lang="en-US" altLang="zh-CN" sz="2700" b="1" kern="0">
                            <a:solidFill>
                              <a:srgbClr val="000000"/>
                            </a:solidFill>
                            <a:latin typeface="Cambria Math" panose="02040503050406030204" pitchFamily="18" charset="0"/>
                            <a:ea typeface="微软雅黑" pitchFamily="34" charset="-122"/>
                          </a:rPr>
                          <m:t>,</m:t>
                        </m:r>
                        <m:r>
                          <a:rPr lang="en-US" altLang="zh-CN" sz="2700" b="1" kern="0">
                            <a:solidFill>
                              <a:srgbClr val="000000"/>
                            </a:solidFill>
                            <a:latin typeface="Cambria Math" panose="02040503050406030204" pitchFamily="18" charset="0"/>
                            <a:ea typeface="微软雅黑" pitchFamily="34" charset="-122"/>
                          </a:rPr>
                          <m:t>𝟎</m:t>
                        </m:r>
                      </m:e>
                    </m:d>
                  </m:oMath>
                </a14:m>
                <a:r>
                  <a:rPr lang="zh-CN" altLang="en-US" sz="2700" b="1" kern="0" dirty="0">
                    <a:solidFill>
                      <a:srgbClr val="000000"/>
                    </a:solidFill>
                    <a:latin typeface="微软雅黑" pitchFamily="34" charset="-122"/>
                    <a:ea typeface="微软雅黑" pitchFamily="34" charset="-122"/>
                  </a:rPr>
                  <a:t>等于图像灰度均值。</a:t>
                </a:r>
              </a:p>
            </p:txBody>
          </p:sp>
        </mc:Choice>
        <mc:Fallback xmlns="">
          <p:sp>
            <p:nvSpPr>
              <p:cNvPr id="15" name="矩形 14"/>
              <p:cNvSpPr>
                <a:spLocks noRot="1" noChangeAspect="1" noMove="1" noResize="1" noEditPoints="1" noAdjustHandles="1" noChangeArrowheads="1" noChangeShapeType="1" noTextEdit="1"/>
              </p:cNvSpPr>
              <p:nvPr/>
            </p:nvSpPr>
            <p:spPr>
              <a:xfrm>
                <a:off x="414141" y="5370085"/>
                <a:ext cx="4697568" cy="507831"/>
              </a:xfrm>
              <a:prstGeom prst="rect">
                <a:avLst/>
              </a:prstGeom>
              <a:blipFill>
                <a:blip r:embed="rId10"/>
                <a:stretch>
                  <a:fillRect l="-2464" t="-10843" r="-1167" b="-313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77092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二维傅里叶变换性质</a:t>
            </a:r>
          </a:p>
        </p:txBody>
      </p:sp>
      <p:sp>
        <p:nvSpPr>
          <p:cNvPr id="3" name="矩形 2"/>
          <p:cNvSpPr/>
          <p:nvPr/>
        </p:nvSpPr>
        <p:spPr>
          <a:xfrm>
            <a:off x="395536" y="1196752"/>
            <a:ext cx="4206601"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性质</a:t>
            </a:r>
            <a:r>
              <a:rPr lang="en-US" altLang="zh-CN" sz="2700" b="1" kern="0" dirty="0">
                <a:solidFill>
                  <a:srgbClr val="000000"/>
                </a:solidFill>
                <a:latin typeface="微软雅黑" pitchFamily="34" charset="-122"/>
                <a:ea typeface="微软雅黑" pitchFamily="34" charset="-122"/>
              </a:rPr>
              <a:t>8</a:t>
            </a:r>
            <a:r>
              <a:rPr lang="zh-CN" altLang="en-US" sz="2700" b="1" kern="0" dirty="0">
                <a:solidFill>
                  <a:srgbClr val="000000"/>
                </a:solidFill>
                <a:latin typeface="微软雅黑" pitchFamily="34" charset="-122"/>
                <a:ea typeface="微软雅黑" pitchFamily="34" charset="-122"/>
              </a:rPr>
              <a:t>：卷积与相关定理：</a:t>
            </a:r>
          </a:p>
        </p:txBody>
      </p:sp>
      <p:sp>
        <p:nvSpPr>
          <p:cNvPr id="13" name="矩形 12"/>
          <p:cNvSpPr/>
          <p:nvPr/>
        </p:nvSpPr>
        <p:spPr>
          <a:xfrm>
            <a:off x="179512" y="4721369"/>
            <a:ext cx="2262158"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对于二维有：</a:t>
            </a:r>
            <a:endParaRPr lang="zh-CN" altLang="en-US" sz="2700" dirty="0"/>
          </a:p>
        </p:txBody>
      </p:sp>
      <p:graphicFrame>
        <p:nvGraphicFramePr>
          <p:cNvPr id="11" name="Object 6"/>
          <p:cNvGraphicFramePr>
            <a:graphicFrameLocks noChangeAspect="1"/>
          </p:cNvGraphicFramePr>
          <p:nvPr>
            <p:extLst>
              <p:ext uri="{D42A27DB-BD31-4B8C-83A1-F6EECF244321}">
                <p14:modId xmlns:p14="http://schemas.microsoft.com/office/powerpoint/2010/main" val="2283098436"/>
              </p:ext>
            </p:extLst>
          </p:nvPr>
        </p:nvGraphicFramePr>
        <p:xfrm>
          <a:off x="971600" y="3552627"/>
          <a:ext cx="3315986" cy="452437"/>
        </p:xfrm>
        <a:graphic>
          <a:graphicData uri="http://schemas.openxmlformats.org/presentationml/2006/ole">
            <mc:AlternateContent xmlns:mc="http://schemas.openxmlformats.org/markup-compatibility/2006">
              <mc:Choice xmlns:v="urn:schemas-microsoft-com:vml" Requires="v">
                <p:oleObj name="Equation" r:id="rId2" imgW="1397000" imgH="190500" progId="Equation.DSMT4">
                  <p:embed/>
                </p:oleObj>
              </mc:Choice>
              <mc:Fallback>
                <p:oleObj name="Equation" r:id="rId2" imgW="1397000" imgH="1905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552627"/>
                        <a:ext cx="3315986" cy="452437"/>
                      </a:xfrm>
                      <a:prstGeom prst="rect">
                        <a:avLst/>
                      </a:prstGeom>
                      <a:solidFill>
                        <a:schemeClr val="bg1"/>
                      </a:solidFill>
                      <a:ln>
                        <a:noFill/>
                      </a:ln>
                      <a:effec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4199219883"/>
              </p:ext>
            </p:extLst>
          </p:nvPr>
        </p:nvGraphicFramePr>
        <p:xfrm>
          <a:off x="4928421" y="3552627"/>
          <a:ext cx="3315987" cy="452437"/>
        </p:xfrm>
        <a:graphic>
          <a:graphicData uri="http://schemas.openxmlformats.org/presentationml/2006/ole">
            <mc:AlternateContent xmlns:mc="http://schemas.openxmlformats.org/markup-compatibility/2006">
              <mc:Choice xmlns:v="urn:schemas-microsoft-com:vml" Requires="v">
                <p:oleObj name="公式" r:id="rId4" imgW="1397000" imgH="190500" progId="Equation.3">
                  <p:embed/>
                </p:oleObj>
              </mc:Choice>
              <mc:Fallback>
                <p:oleObj name="公式" r:id="rId4" imgW="1397000" imgH="190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8421" y="3552627"/>
                        <a:ext cx="3315987" cy="452437"/>
                      </a:xfrm>
                      <a:prstGeom prst="rect">
                        <a:avLst/>
                      </a:prstGeom>
                      <a:solidFill>
                        <a:schemeClr val="bg1"/>
                      </a:solid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84472185"/>
              </p:ext>
            </p:extLst>
          </p:nvPr>
        </p:nvGraphicFramePr>
        <p:xfrm>
          <a:off x="-21208" y="2032457"/>
          <a:ext cx="4521200" cy="977900"/>
        </p:xfrm>
        <a:graphic>
          <a:graphicData uri="http://schemas.openxmlformats.org/presentationml/2006/ole">
            <mc:AlternateContent xmlns:mc="http://schemas.openxmlformats.org/markup-compatibility/2006">
              <mc:Choice xmlns:v="urn:schemas-microsoft-com:vml" Requires="v">
                <p:oleObj name="Equation" r:id="rId6" imgW="4520880" imgH="977760" progId="Equation.DSMT4">
                  <p:embed/>
                </p:oleObj>
              </mc:Choice>
              <mc:Fallback>
                <p:oleObj name="Equation" r:id="rId6" imgW="4520880" imgH="977760" progId="Equation.DSMT4">
                  <p:embed/>
                  <p:pic>
                    <p:nvPicPr>
                      <p:cNvPr id="0" name=""/>
                      <p:cNvPicPr/>
                      <p:nvPr/>
                    </p:nvPicPr>
                    <p:blipFill>
                      <a:blip r:embed="rId7"/>
                      <a:stretch>
                        <a:fillRect/>
                      </a:stretch>
                    </p:blipFill>
                    <p:spPr>
                      <a:xfrm>
                        <a:off x="-21208" y="2032457"/>
                        <a:ext cx="4521200" cy="977900"/>
                      </a:xfrm>
                      <a:prstGeom prst="rect">
                        <a:avLst/>
                      </a:prstGeom>
                    </p:spPr>
                  </p:pic>
                </p:oleObj>
              </mc:Fallback>
            </mc:AlternateContent>
          </a:graphicData>
        </a:graphic>
      </p:graphicFrame>
      <p:graphicFrame>
        <p:nvGraphicFramePr>
          <p:cNvPr id="16" name="Object 3"/>
          <p:cNvGraphicFramePr>
            <a:graphicFrameLocks noChangeAspect="1"/>
          </p:cNvGraphicFramePr>
          <p:nvPr>
            <p:extLst>
              <p:ext uri="{D42A27DB-BD31-4B8C-83A1-F6EECF244321}">
                <p14:modId xmlns:p14="http://schemas.microsoft.com/office/powerpoint/2010/main" val="3380116520"/>
              </p:ext>
            </p:extLst>
          </p:nvPr>
        </p:nvGraphicFramePr>
        <p:xfrm>
          <a:off x="3275856" y="5695776"/>
          <a:ext cx="3886200" cy="400050"/>
        </p:xfrm>
        <a:graphic>
          <a:graphicData uri="http://schemas.openxmlformats.org/presentationml/2006/ole">
            <mc:AlternateContent xmlns:mc="http://schemas.openxmlformats.org/markup-compatibility/2006">
              <mc:Choice xmlns:v="urn:schemas-microsoft-com:vml" Requires="v">
                <p:oleObj name="公式" r:id="rId8" imgW="1854200" imgH="190500" progId="Equation.3">
                  <p:embed/>
                </p:oleObj>
              </mc:Choice>
              <mc:Fallback>
                <p:oleObj name="公式" r:id="rId8" imgW="1854200" imgH="190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5856" y="5695776"/>
                        <a:ext cx="3886200"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4"/>
          <p:cNvGraphicFramePr>
            <a:graphicFrameLocks noChangeAspect="1"/>
          </p:cNvGraphicFramePr>
          <p:nvPr>
            <p:extLst>
              <p:ext uri="{D42A27DB-BD31-4B8C-83A1-F6EECF244321}">
                <p14:modId xmlns:p14="http://schemas.microsoft.com/office/powerpoint/2010/main" val="2129906696"/>
              </p:ext>
            </p:extLst>
          </p:nvPr>
        </p:nvGraphicFramePr>
        <p:xfrm>
          <a:off x="3275856" y="6414913"/>
          <a:ext cx="3886200" cy="398463"/>
        </p:xfrm>
        <a:graphic>
          <a:graphicData uri="http://schemas.openxmlformats.org/presentationml/2006/ole">
            <mc:AlternateContent xmlns:mc="http://schemas.openxmlformats.org/markup-compatibility/2006">
              <mc:Choice xmlns:v="urn:schemas-microsoft-com:vml" Requires="v">
                <p:oleObj name="公式" r:id="rId10" imgW="1854200" imgH="190500" progId="Equation.3">
                  <p:embed/>
                </p:oleObj>
              </mc:Choice>
              <mc:Fallback>
                <p:oleObj name="公式" r:id="rId10" imgW="1854200" imgH="190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5856" y="6414913"/>
                        <a:ext cx="3886200" cy="398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8"/>
          <p:cNvGraphicFramePr>
            <a:graphicFrameLocks noChangeAspect="1"/>
          </p:cNvGraphicFramePr>
          <p:nvPr>
            <p:extLst>
              <p:ext uri="{D42A27DB-BD31-4B8C-83A1-F6EECF244321}">
                <p14:modId xmlns:p14="http://schemas.microsoft.com/office/powerpoint/2010/main" val="2163800976"/>
              </p:ext>
            </p:extLst>
          </p:nvPr>
        </p:nvGraphicFramePr>
        <p:xfrm>
          <a:off x="2483768" y="4543251"/>
          <a:ext cx="5513388" cy="860425"/>
        </p:xfrm>
        <a:graphic>
          <a:graphicData uri="http://schemas.openxmlformats.org/presentationml/2006/ole">
            <mc:AlternateContent xmlns:mc="http://schemas.openxmlformats.org/markup-compatibility/2006">
              <mc:Choice xmlns:v="urn:schemas-microsoft-com:vml" Requires="v">
                <p:oleObj name="公式" r:id="rId12" imgW="2755900" imgH="431800" progId="Equation.3">
                  <p:embed/>
                </p:oleObj>
              </mc:Choice>
              <mc:Fallback>
                <p:oleObj name="公式" r:id="rId12" imgW="2755900" imgH="431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3768" y="4543251"/>
                        <a:ext cx="5513388" cy="860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99993" y="1878470"/>
            <a:ext cx="4644008" cy="1339618"/>
          </a:xfrm>
          <a:prstGeom prst="rect">
            <a:avLst/>
          </a:prstGeom>
        </p:spPr>
      </p:pic>
    </p:spTree>
    <p:extLst>
      <p:ext uri="{BB962C8B-B14F-4D97-AF65-F5344CB8AC3E}">
        <p14:creationId xmlns:p14="http://schemas.microsoft.com/office/powerpoint/2010/main" val="24594159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傅里叶变换</a:t>
            </a:r>
            <a:r>
              <a:rPr lang="en-US" altLang="zh-CN" sz="6000" dirty="0">
                <a:ea typeface="微软雅黑" pitchFamily="34" charset="-122"/>
              </a:rPr>
              <a:t>— </a:t>
            </a:r>
            <a:r>
              <a:rPr lang="zh-CN" altLang="en-US" sz="3000" dirty="0">
                <a:ea typeface="微软雅黑" pitchFamily="34" charset="-122"/>
              </a:rPr>
              <a:t>快速傅里叶变换</a:t>
            </a:r>
          </a:p>
        </p:txBody>
      </p:sp>
      <mc:AlternateContent xmlns:mc="http://schemas.openxmlformats.org/markup-compatibility/2006" xmlns:a14="http://schemas.microsoft.com/office/drawing/2010/main">
        <mc:Choice Requires="a14">
          <p:sp>
            <p:nvSpPr>
              <p:cNvPr id="5" name="矩形 4"/>
              <p:cNvSpPr/>
              <p:nvPr/>
            </p:nvSpPr>
            <p:spPr>
              <a:xfrm>
                <a:off x="323529" y="1412776"/>
                <a:ext cx="8820472" cy="4959050"/>
              </a:xfrm>
              <a:prstGeom prst="rect">
                <a:avLst/>
              </a:prstGeom>
            </p:spPr>
            <p:txBody>
              <a:bodyPr wrap="square">
                <a:spAutoFit/>
              </a:bodyPr>
              <a:lstStyle/>
              <a:p>
                <a:pPr>
                  <a:lnSpc>
                    <a:spcPct val="125000"/>
                  </a:lnSpc>
                </a:pPr>
                <a:r>
                  <a:rPr lang="zh-CN" altLang="en-US" sz="2700" b="1" kern="0" dirty="0">
                    <a:latin typeface="微软雅黑" pitchFamily="34" charset="-122"/>
                    <a:ea typeface="微软雅黑" pitchFamily="34" charset="-122"/>
                  </a:rPr>
                  <a:t>在</a:t>
                </a:r>
                <a:r>
                  <a:rPr lang="en-US" altLang="zh-CN" sz="2700" b="1" kern="0" dirty="0">
                    <a:latin typeface="微软雅黑" pitchFamily="34" charset="-122"/>
                    <a:ea typeface="微软雅黑" pitchFamily="34" charset="-122"/>
                  </a:rPr>
                  <a:t>MATLAB</a:t>
                </a:r>
                <a:r>
                  <a:rPr lang="zh-CN" altLang="en-US" sz="2700" b="1" kern="0" dirty="0">
                    <a:latin typeface="微软雅黑" pitchFamily="34" charset="-122"/>
                    <a:ea typeface="微软雅黑" pitchFamily="34" charset="-122"/>
                  </a:rPr>
                  <a:t>中，</a:t>
                </a:r>
                <a:endParaRPr lang="en-US" altLang="zh-CN" sz="2700" b="1" kern="0" dirty="0">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chemeClr val="tx1"/>
                    </a:solidFill>
                    <a:latin typeface="微软雅黑" pitchFamily="34" charset="-122"/>
                    <a:ea typeface="微软雅黑" pitchFamily="34" charset="-122"/>
                  </a:rPr>
                  <a:t>函数</a:t>
                </a:r>
                <a:r>
                  <a:rPr lang="en-US" altLang="zh-CN" sz="2700" b="1" kern="0" dirty="0" err="1">
                    <a:solidFill>
                      <a:schemeClr val="tx1"/>
                    </a:solidFill>
                    <a:latin typeface="微软雅黑" pitchFamily="34" charset="-122"/>
                    <a:ea typeface="微软雅黑" pitchFamily="34" charset="-122"/>
                  </a:rPr>
                  <a:t>fft</a:t>
                </a:r>
                <a:r>
                  <a:rPr lang="zh-CN" altLang="en-US" sz="2700" b="1" kern="0" dirty="0">
                    <a:latin typeface="微软雅黑" pitchFamily="34" charset="-122"/>
                    <a:ea typeface="微软雅黑" pitchFamily="34" charset="-122"/>
                  </a:rPr>
                  <a:t>：用于进行一维离散傅里叶变换（</a:t>
                </a:r>
                <a:r>
                  <a:rPr lang="en-US" altLang="zh-CN" sz="2700" b="1" kern="0" dirty="0">
                    <a:latin typeface="微软雅黑" pitchFamily="34" charset="-122"/>
                    <a:ea typeface="微软雅黑" pitchFamily="34" charset="-122"/>
                  </a:rPr>
                  <a:t>DFT</a:t>
                </a:r>
                <a:r>
                  <a:rPr lang="zh-CN" altLang="en-US" sz="2700" b="1" kern="0" dirty="0">
                    <a:latin typeface="微软雅黑" pitchFamily="34" charset="-122"/>
                    <a:ea typeface="微软雅黑" pitchFamily="34" charset="-122"/>
                  </a:rPr>
                  <a:t>）</a:t>
                </a:r>
                <a:endParaRPr lang="en-US" altLang="zh-CN" sz="2700" b="1" kern="0" dirty="0">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chemeClr val="tx1"/>
                    </a:solidFill>
                    <a:latin typeface="微软雅黑" pitchFamily="34" charset="-122"/>
                    <a:ea typeface="微软雅黑" pitchFamily="34" charset="-122"/>
                  </a:rPr>
                  <a:t>函数</a:t>
                </a:r>
                <a:r>
                  <a:rPr lang="en-US" altLang="zh-CN" sz="2700" b="1" kern="0" dirty="0">
                    <a:solidFill>
                      <a:schemeClr val="tx1"/>
                    </a:solidFill>
                    <a:latin typeface="微软雅黑" pitchFamily="34" charset="-122"/>
                    <a:ea typeface="微软雅黑" pitchFamily="34" charset="-122"/>
                  </a:rPr>
                  <a:t>fft2</a:t>
                </a:r>
                <a:r>
                  <a:rPr lang="zh-CN" altLang="en-US" sz="2700" b="1" kern="0" dirty="0">
                    <a:solidFill>
                      <a:schemeClr val="tx1"/>
                    </a:solidFill>
                    <a:latin typeface="微软雅黑" pitchFamily="34" charset="-122"/>
                    <a:ea typeface="微软雅黑" pitchFamily="34" charset="-122"/>
                  </a:rPr>
                  <a:t>：用于进行二维</a:t>
                </a:r>
                <a:r>
                  <a:rPr lang="en-US" altLang="zh-CN" sz="2700" b="1" kern="0" dirty="0">
                    <a:solidFill>
                      <a:schemeClr val="tx1"/>
                    </a:solidFill>
                    <a:latin typeface="微软雅黑" pitchFamily="34" charset="-122"/>
                    <a:ea typeface="微软雅黑" pitchFamily="34" charset="-122"/>
                  </a:rPr>
                  <a:t>DFT</a:t>
                </a:r>
              </a:p>
              <a:p>
                <a:pPr marL="457200" indent="-457200">
                  <a:lnSpc>
                    <a:spcPct val="125000"/>
                  </a:lnSpc>
                  <a:buFont typeface="Arial" panose="020B0604020202020204" pitchFamily="34" charset="0"/>
                  <a:buChar char="•"/>
                </a:pPr>
                <a:r>
                  <a:rPr lang="zh-CN" altLang="en-US" sz="2700" b="1" kern="0" dirty="0">
                    <a:latin typeface="微软雅黑" pitchFamily="34" charset="-122"/>
                    <a:ea typeface="微软雅黑" pitchFamily="34" charset="-122"/>
                  </a:rPr>
                  <a:t>函数</a:t>
                </a:r>
                <a:r>
                  <a:rPr lang="en-US" altLang="zh-CN" sz="2700" b="1" kern="0" dirty="0" err="1">
                    <a:latin typeface="微软雅黑" pitchFamily="34" charset="-122"/>
                    <a:ea typeface="微软雅黑" pitchFamily="34" charset="-122"/>
                  </a:rPr>
                  <a:t>fftn</a:t>
                </a:r>
                <a:r>
                  <a:rPr lang="zh-CN" altLang="en-US" sz="2700" b="1" kern="0" dirty="0">
                    <a:latin typeface="微软雅黑" pitchFamily="34" charset="-122"/>
                    <a:ea typeface="微软雅黑" pitchFamily="34" charset="-122"/>
                  </a:rPr>
                  <a:t>：用于进行</a:t>
                </a:r>
                <a14:m>
                  <m:oMath xmlns:m="http://schemas.openxmlformats.org/officeDocument/2006/math">
                    <m:r>
                      <a:rPr lang="en-US" altLang="zh-CN" sz="2700" b="1" i="1" kern="0" dirty="0">
                        <a:solidFill>
                          <a:srgbClr val="000000"/>
                        </a:solidFill>
                        <a:latin typeface="Cambria Math" panose="02040503050406030204" pitchFamily="18" charset="0"/>
                        <a:ea typeface="微软雅黑" pitchFamily="34" charset="-122"/>
                      </a:rPr>
                      <m:t>𝑵</m:t>
                    </m:r>
                  </m:oMath>
                </a14:m>
                <a:r>
                  <a:rPr lang="zh-CN" altLang="en-US" sz="2700" b="1" kern="0" dirty="0">
                    <a:solidFill>
                      <a:schemeClr val="tx1"/>
                    </a:solidFill>
                    <a:latin typeface="微软雅黑" pitchFamily="34" charset="-122"/>
                    <a:ea typeface="微软雅黑" pitchFamily="34" charset="-122"/>
                  </a:rPr>
                  <a:t>维</a:t>
                </a:r>
                <a:r>
                  <a:rPr lang="en-US" altLang="zh-CN" sz="2700" b="1" kern="0" dirty="0">
                    <a:solidFill>
                      <a:schemeClr val="tx1"/>
                    </a:solidFill>
                    <a:latin typeface="微软雅黑" pitchFamily="34" charset="-122"/>
                    <a:ea typeface="微软雅黑" pitchFamily="34" charset="-122"/>
                  </a:rPr>
                  <a:t>DFT</a:t>
                </a:r>
              </a:p>
              <a:p>
                <a:pPr>
                  <a:lnSpc>
                    <a:spcPct val="125000"/>
                  </a:lnSpc>
                </a:pPr>
                <a:r>
                  <a:rPr lang="zh-CN" altLang="en-US" sz="2700" b="1" kern="0" dirty="0">
                    <a:latin typeface="微软雅黑" pitchFamily="34" charset="-122"/>
                    <a:ea typeface="微软雅黑" pitchFamily="34" charset="-122"/>
                  </a:rPr>
                  <a:t>另外</a:t>
                </a:r>
                <a:endParaRPr lang="en-US" altLang="zh-CN" sz="2700" b="1" kern="0" dirty="0">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chemeClr val="tx1"/>
                    </a:solidFill>
                    <a:latin typeface="微软雅黑" pitchFamily="34" charset="-122"/>
                    <a:ea typeface="微软雅黑" pitchFamily="34" charset="-122"/>
                  </a:rPr>
                  <a:t>函数</a:t>
                </a:r>
                <a:r>
                  <a:rPr lang="en-US" altLang="zh-CN" sz="2700" b="1" kern="0" dirty="0" err="1">
                    <a:solidFill>
                      <a:schemeClr val="tx1"/>
                    </a:solidFill>
                    <a:latin typeface="微软雅黑" pitchFamily="34" charset="-122"/>
                    <a:ea typeface="微软雅黑" pitchFamily="34" charset="-122"/>
                  </a:rPr>
                  <a:t>ifft</a:t>
                </a:r>
                <a:r>
                  <a:rPr lang="zh-CN" altLang="en-US" sz="2700" b="1" kern="0" dirty="0">
                    <a:solidFill>
                      <a:schemeClr val="tx1"/>
                    </a:solidFill>
                    <a:latin typeface="微软雅黑" pitchFamily="34" charset="-122"/>
                    <a:ea typeface="微软雅黑" pitchFamily="34" charset="-122"/>
                  </a:rPr>
                  <a:t>：用于进行一维</a:t>
                </a:r>
                <a:r>
                  <a:rPr lang="en-US" altLang="zh-CN" sz="2700" b="1" kern="0" dirty="0">
                    <a:solidFill>
                      <a:schemeClr val="tx1"/>
                    </a:solidFill>
                    <a:latin typeface="微软雅黑" pitchFamily="34" charset="-122"/>
                    <a:ea typeface="微软雅黑" pitchFamily="34" charset="-122"/>
                  </a:rPr>
                  <a:t>DFT</a:t>
                </a:r>
                <a:r>
                  <a:rPr lang="zh-CN" altLang="en-US" sz="2700" b="1" kern="0" dirty="0">
                    <a:solidFill>
                      <a:schemeClr val="tx1"/>
                    </a:solidFill>
                    <a:latin typeface="微软雅黑" pitchFamily="34" charset="-122"/>
                    <a:ea typeface="微软雅黑" pitchFamily="34" charset="-122"/>
                  </a:rPr>
                  <a:t>的快速傅里叶反变换</a:t>
                </a:r>
                <a:endParaRPr lang="en-US" altLang="zh-CN" sz="2700" b="1" kern="0" dirty="0">
                  <a:solidFill>
                    <a:schemeClr val="tx1"/>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latin typeface="微软雅黑" pitchFamily="34" charset="-122"/>
                    <a:ea typeface="微软雅黑" pitchFamily="34" charset="-122"/>
                  </a:rPr>
                  <a:t>函数</a:t>
                </a:r>
                <a:r>
                  <a:rPr lang="en-US" altLang="zh-CN" sz="2700" b="1" kern="0" dirty="0">
                    <a:latin typeface="微软雅黑" pitchFamily="34" charset="-122"/>
                    <a:ea typeface="微软雅黑" pitchFamily="34" charset="-122"/>
                  </a:rPr>
                  <a:t>ifft2</a:t>
                </a:r>
                <a:r>
                  <a:rPr lang="zh-CN" altLang="en-US" sz="2700" b="1" kern="0" dirty="0">
                    <a:latin typeface="微软雅黑" pitchFamily="34" charset="-122"/>
                    <a:ea typeface="微软雅黑" pitchFamily="34" charset="-122"/>
                  </a:rPr>
                  <a:t>：用于进行二维</a:t>
                </a:r>
                <a:r>
                  <a:rPr lang="en-US" altLang="zh-CN" sz="2700" b="1" kern="0" dirty="0">
                    <a:latin typeface="微软雅黑" pitchFamily="34" charset="-122"/>
                    <a:ea typeface="微软雅黑" pitchFamily="34" charset="-122"/>
                  </a:rPr>
                  <a:t>DFT</a:t>
                </a:r>
                <a:r>
                  <a:rPr lang="zh-CN" altLang="en-US" sz="2700" b="1" kern="0" dirty="0">
                    <a:latin typeface="微软雅黑" pitchFamily="34" charset="-122"/>
                    <a:ea typeface="微软雅黑" pitchFamily="34" charset="-122"/>
                  </a:rPr>
                  <a:t>的快速傅里叶反变换</a:t>
                </a:r>
                <a:endParaRPr lang="en-US" altLang="zh-CN" sz="2700" b="1" kern="0" dirty="0">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chemeClr val="tx1"/>
                    </a:solidFill>
                    <a:latin typeface="微软雅黑" pitchFamily="34" charset="-122"/>
                    <a:ea typeface="微软雅黑" pitchFamily="34" charset="-122"/>
                  </a:rPr>
                  <a:t>函数</a:t>
                </a:r>
                <a:r>
                  <a:rPr lang="en-US" altLang="zh-CN" sz="2700" b="1" kern="0" dirty="0" err="1">
                    <a:solidFill>
                      <a:schemeClr val="tx1"/>
                    </a:solidFill>
                    <a:latin typeface="微软雅黑" pitchFamily="34" charset="-122"/>
                    <a:ea typeface="微软雅黑" pitchFamily="34" charset="-122"/>
                  </a:rPr>
                  <a:t>ifftn</a:t>
                </a:r>
                <a:r>
                  <a:rPr lang="zh-CN" altLang="en-US" sz="2700" b="1" kern="0" dirty="0">
                    <a:solidFill>
                      <a:schemeClr val="tx1"/>
                    </a:solidFill>
                    <a:latin typeface="微软雅黑" pitchFamily="34" charset="-122"/>
                    <a:ea typeface="微软雅黑" pitchFamily="34" charset="-122"/>
                  </a:rPr>
                  <a:t>：用于进行</a:t>
                </a:r>
                <a14:m>
                  <m:oMath xmlns:m="http://schemas.openxmlformats.org/officeDocument/2006/math">
                    <m:r>
                      <a:rPr lang="en-US" altLang="zh-CN" sz="2700" b="1" i="1" kern="0" dirty="0">
                        <a:solidFill>
                          <a:srgbClr val="000000"/>
                        </a:solidFill>
                        <a:latin typeface="Cambria Math" panose="02040503050406030204" pitchFamily="18" charset="0"/>
                        <a:ea typeface="微软雅黑" pitchFamily="34" charset="-122"/>
                      </a:rPr>
                      <m:t>𝑵</m:t>
                    </m:r>
                  </m:oMath>
                </a14:m>
                <a:r>
                  <a:rPr lang="zh-CN" altLang="en-US" sz="2700" b="1" kern="0" dirty="0">
                    <a:solidFill>
                      <a:schemeClr val="tx1"/>
                    </a:solidFill>
                    <a:latin typeface="微软雅黑" pitchFamily="34" charset="-122"/>
                    <a:ea typeface="微软雅黑" pitchFamily="34" charset="-122"/>
                  </a:rPr>
                  <a:t>维</a:t>
                </a:r>
                <a:r>
                  <a:rPr lang="en-US" altLang="zh-CN" sz="2700" b="1" kern="0" dirty="0">
                    <a:solidFill>
                      <a:schemeClr val="tx1"/>
                    </a:solidFill>
                    <a:latin typeface="微软雅黑" pitchFamily="34" charset="-122"/>
                    <a:ea typeface="微软雅黑" pitchFamily="34" charset="-122"/>
                  </a:rPr>
                  <a:t>DFT</a:t>
                </a:r>
                <a:r>
                  <a:rPr lang="zh-CN" altLang="en-US" sz="2700" b="1" kern="0" dirty="0">
                    <a:solidFill>
                      <a:schemeClr val="tx1"/>
                    </a:solidFill>
                    <a:latin typeface="微软雅黑" pitchFamily="34" charset="-122"/>
                    <a:ea typeface="微软雅黑" pitchFamily="34" charset="-122"/>
                  </a:rPr>
                  <a:t>的快速傅里叶反变换</a:t>
                </a:r>
                <a:endParaRPr lang="en-US" altLang="zh-CN" sz="2700" b="1" kern="0" dirty="0">
                  <a:solidFill>
                    <a:schemeClr val="tx1"/>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endParaRPr lang="en-US" altLang="zh-CN" sz="1000" b="1" kern="0" dirty="0">
                  <a:solidFill>
                    <a:schemeClr val="tx1"/>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endParaRPr lang="en-US" altLang="zh-CN" sz="2700" b="1" kern="0" dirty="0">
                  <a:latin typeface="微软雅黑" pitchFamily="34" charset="-122"/>
                  <a:ea typeface="微软雅黑"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323529" y="1412776"/>
                <a:ext cx="8820472" cy="4959050"/>
              </a:xfrm>
              <a:prstGeom prst="rect">
                <a:avLst/>
              </a:prstGeom>
              <a:blipFill rotWithShape="0">
                <a:blip r:embed="rId2"/>
                <a:stretch>
                  <a:fillRect l="-1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953071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离散余弦变换</a:t>
            </a:r>
            <a:endParaRPr lang="zh-CN" altLang="en-US" sz="3000" dirty="0">
              <a:ea typeface="微软雅黑" pitchFamily="34" charset="-122"/>
            </a:endParaRPr>
          </a:p>
        </p:txBody>
      </p:sp>
      <p:sp>
        <p:nvSpPr>
          <p:cNvPr id="9" name="矩形 8"/>
          <p:cNvSpPr/>
          <p:nvPr/>
        </p:nvSpPr>
        <p:spPr>
          <a:xfrm>
            <a:off x="-11919" y="1268760"/>
            <a:ext cx="9155920" cy="2169825"/>
          </a:xfrm>
          <a:prstGeom prst="rect">
            <a:avLst/>
          </a:prstGeom>
        </p:spPr>
        <p:txBody>
          <a:bodyPr wrap="square">
            <a:spAutoFit/>
          </a:bodyPr>
          <a:lstStyle/>
          <a:p>
            <a:pPr>
              <a:lnSpc>
                <a:spcPct val="125000"/>
              </a:lnSpc>
            </a:pPr>
            <a:r>
              <a:rPr lang="zh-CN" altLang="en-US" sz="2700" b="1" kern="0" dirty="0">
                <a:solidFill>
                  <a:srgbClr val="000000"/>
                </a:solidFill>
                <a:latin typeface="微软雅黑" pitchFamily="34" charset="-122"/>
                <a:ea typeface="微软雅黑" pitchFamily="34" charset="-122"/>
              </a:rPr>
              <a:t>离散余弦变换（</a:t>
            </a:r>
            <a:r>
              <a:rPr lang="en-US" altLang="zh-CN" sz="2700" b="1" kern="0" dirty="0">
                <a:solidFill>
                  <a:srgbClr val="000000"/>
                </a:solidFill>
                <a:latin typeface="微软雅黑" pitchFamily="34" charset="-122"/>
                <a:ea typeface="微软雅黑" pitchFamily="34" charset="-122"/>
              </a:rPr>
              <a:t>Discrete Cosine Transform - DCT</a:t>
            </a:r>
            <a:r>
              <a:rPr lang="zh-CN" altLang="en-US" sz="2700" b="1" kern="0" dirty="0">
                <a:solidFill>
                  <a:srgbClr val="000000"/>
                </a:solidFill>
                <a:latin typeface="微软雅黑" pitchFamily="34" charset="-122"/>
                <a:ea typeface="微软雅黑" pitchFamily="34" charset="-122"/>
              </a:rPr>
              <a:t>）是傅里叶变换的一种特殊情况。在傅里叶级数展开式中，被展开的函数是实偶函数时，其傅里叶级数中</a:t>
            </a:r>
            <a:r>
              <a:rPr lang="zh-CN" altLang="en-US" sz="2700" b="1" kern="0" dirty="0">
                <a:solidFill>
                  <a:srgbClr val="FF0000"/>
                </a:solidFill>
                <a:latin typeface="微软雅黑" pitchFamily="34" charset="-122"/>
                <a:ea typeface="微软雅黑" pitchFamily="34" charset="-122"/>
              </a:rPr>
              <a:t>只包含余弦项</a:t>
            </a:r>
            <a:r>
              <a:rPr lang="zh-CN" altLang="en-US" sz="2700" b="1" kern="0" dirty="0">
                <a:solidFill>
                  <a:srgbClr val="000000"/>
                </a:solidFill>
                <a:latin typeface="微软雅黑" pitchFamily="34" charset="-122"/>
                <a:ea typeface="微软雅黑" pitchFamily="34" charset="-122"/>
              </a:rPr>
              <a:t>，称之为余弦变换。</a:t>
            </a:r>
          </a:p>
        </p:txBody>
      </p:sp>
      <p:sp>
        <p:nvSpPr>
          <p:cNvPr id="3" name="矩形 2"/>
          <p:cNvSpPr/>
          <p:nvPr/>
        </p:nvSpPr>
        <p:spPr>
          <a:xfrm>
            <a:off x="0" y="3501008"/>
            <a:ext cx="4977645" cy="507831"/>
          </a:xfrm>
          <a:prstGeom prst="rect">
            <a:avLst/>
          </a:prstGeom>
        </p:spPr>
        <p:txBody>
          <a:bodyPr wrap="none">
            <a:spAutoFit/>
          </a:bodyPr>
          <a:lstStyle/>
          <a:p>
            <a:r>
              <a:rPr lang="en-US" altLang="zh-CN" sz="2700" b="1" kern="0" dirty="0">
                <a:solidFill>
                  <a:srgbClr val="000000"/>
                </a:solidFill>
                <a:latin typeface="微软雅黑" pitchFamily="34" charset="-122"/>
                <a:ea typeface="微软雅黑" pitchFamily="34" charset="-122"/>
              </a:rPr>
              <a:t>1-D</a:t>
            </a:r>
            <a:r>
              <a:rPr lang="zh-CN" altLang="en-US" sz="2700" b="1" kern="0" dirty="0">
                <a:solidFill>
                  <a:srgbClr val="000000"/>
                </a:solidFill>
                <a:latin typeface="微软雅黑" pitchFamily="34" charset="-122"/>
                <a:ea typeface="微软雅黑" pitchFamily="34" charset="-122"/>
              </a:rPr>
              <a:t>离散余弦变换及其反变换：</a:t>
            </a:r>
            <a:endParaRPr lang="zh-CN" altLang="en-US" sz="2700" dirty="0"/>
          </a:p>
        </p:txBody>
      </p:sp>
      <p:graphicFrame>
        <p:nvGraphicFramePr>
          <p:cNvPr id="4" name="对象 3"/>
          <p:cNvGraphicFramePr>
            <a:graphicFrameLocks noChangeAspect="1"/>
          </p:cNvGraphicFramePr>
          <p:nvPr>
            <p:extLst>
              <p:ext uri="{D42A27DB-BD31-4B8C-83A1-F6EECF244321}">
                <p14:modId xmlns:p14="http://schemas.microsoft.com/office/powerpoint/2010/main" val="2427967322"/>
              </p:ext>
            </p:extLst>
          </p:nvPr>
        </p:nvGraphicFramePr>
        <p:xfrm>
          <a:off x="836116" y="4365104"/>
          <a:ext cx="7480300" cy="1016000"/>
        </p:xfrm>
        <a:graphic>
          <a:graphicData uri="http://schemas.openxmlformats.org/presentationml/2006/ole">
            <mc:AlternateContent xmlns:mc="http://schemas.openxmlformats.org/markup-compatibility/2006">
              <mc:Choice xmlns:v="urn:schemas-microsoft-com:vml" Requires="v">
                <p:oleObj name="Equation" r:id="rId2" imgW="7480080" imgH="1015920" progId="Equation.DSMT4">
                  <p:embed/>
                </p:oleObj>
              </mc:Choice>
              <mc:Fallback>
                <p:oleObj name="Equation" r:id="rId2" imgW="7480080" imgH="1015920" progId="Equation.DSMT4">
                  <p:embed/>
                  <p:pic>
                    <p:nvPicPr>
                      <p:cNvPr id="0" name=""/>
                      <p:cNvPicPr/>
                      <p:nvPr/>
                    </p:nvPicPr>
                    <p:blipFill>
                      <a:blip r:embed="rId3"/>
                      <a:stretch>
                        <a:fillRect/>
                      </a:stretch>
                    </p:blipFill>
                    <p:spPr>
                      <a:xfrm>
                        <a:off x="836116" y="4365104"/>
                        <a:ext cx="7480300" cy="1016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7173007"/>
              </p:ext>
            </p:extLst>
          </p:nvPr>
        </p:nvGraphicFramePr>
        <p:xfrm>
          <a:off x="825891" y="5589240"/>
          <a:ext cx="7480300" cy="1016000"/>
        </p:xfrm>
        <a:graphic>
          <a:graphicData uri="http://schemas.openxmlformats.org/presentationml/2006/ole">
            <mc:AlternateContent xmlns:mc="http://schemas.openxmlformats.org/markup-compatibility/2006">
              <mc:Choice xmlns:v="urn:schemas-microsoft-com:vml" Requires="v">
                <p:oleObj name="Equation" r:id="rId4" imgW="7480080" imgH="1015920" progId="Equation.DSMT4">
                  <p:embed/>
                </p:oleObj>
              </mc:Choice>
              <mc:Fallback>
                <p:oleObj name="Equation" r:id="rId4" imgW="7480080" imgH="1015920" progId="Equation.DSMT4">
                  <p:embed/>
                  <p:pic>
                    <p:nvPicPr>
                      <p:cNvPr id="0" name=""/>
                      <p:cNvPicPr/>
                      <p:nvPr/>
                    </p:nvPicPr>
                    <p:blipFill>
                      <a:blip r:embed="rId5"/>
                      <a:stretch>
                        <a:fillRect/>
                      </a:stretch>
                    </p:blipFill>
                    <p:spPr>
                      <a:xfrm>
                        <a:off x="825891" y="5589240"/>
                        <a:ext cx="7480300" cy="10160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82888738"/>
              </p:ext>
            </p:extLst>
          </p:nvPr>
        </p:nvGraphicFramePr>
        <p:xfrm>
          <a:off x="4860032" y="3140968"/>
          <a:ext cx="4136884" cy="988075"/>
        </p:xfrm>
        <a:graphic>
          <a:graphicData uri="http://schemas.openxmlformats.org/presentationml/2006/ole">
            <mc:AlternateContent xmlns:mc="http://schemas.openxmlformats.org/markup-compatibility/2006">
              <mc:Choice xmlns:v="urn:schemas-microsoft-com:vml" Requires="v">
                <p:oleObj name="Equation" r:id="rId6" imgW="4838400" imgH="1155600" progId="Equation.DSMT4">
                  <p:embed/>
                </p:oleObj>
              </mc:Choice>
              <mc:Fallback>
                <p:oleObj name="Equation" r:id="rId6" imgW="4838400" imgH="1155600" progId="Equation.DSMT4">
                  <p:embed/>
                  <p:pic>
                    <p:nvPicPr>
                      <p:cNvPr id="0" name=""/>
                      <p:cNvPicPr/>
                      <p:nvPr/>
                    </p:nvPicPr>
                    <p:blipFill>
                      <a:blip r:embed="rId7"/>
                      <a:stretch>
                        <a:fillRect/>
                      </a:stretch>
                    </p:blipFill>
                    <p:spPr>
                      <a:xfrm>
                        <a:off x="4860032" y="3140968"/>
                        <a:ext cx="4136884" cy="988075"/>
                      </a:xfrm>
                      <a:prstGeom prst="rect">
                        <a:avLst/>
                      </a:prstGeom>
                    </p:spPr>
                  </p:pic>
                </p:oleObj>
              </mc:Fallback>
            </mc:AlternateContent>
          </a:graphicData>
        </a:graphic>
      </p:graphicFrame>
      <p:sp>
        <p:nvSpPr>
          <p:cNvPr id="2" name="矩形 1"/>
          <p:cNvSpPr/>
          <p:nvPr/>
        </p:nvSpPr>
        <p:spPr>
          <a:xfrm>
            <a:off x="4716016" y="3068960"/>
            <a:ext cx="4392488" cy="115212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118350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离散余弦变换</a:t>
            </a:r>
            <a:endParaRPr lang="zh-CN" altLang="en-US" sz="3000" dirty="0">
              <a:ea typeface="微软雅黑" pitchFamily="34" charset="-122"/>
            </a:endParaRPr>
          </a:p>
        </p:txBody>
      </p:sp>
      <p:sp>
        <p:nvSpPr>
          <p:cNvPr id="3" name="矩形 2"/>
          <p:cNvSpPr/>
          <p:nvPr/>
        </p:nvSpPr>
        <p:spPr>
          <a:xfrm>
            <a:off x="0" y="1268760"/>
            <a:ext cx="4977645" cy="507831"/>
          </a:xfrm>
          <a:prstGeom prst="rect">
            <a:avLst/>
          </a:prstGeom>
        </p:spPr>
        <p:txBody>
          <a:bodyPr wrap="none">
            <a:spAutoFit/>
          </a:bodyPr>
          <a:lstStyle/>
          <a:p>
            <a:r>
              <a:rPr lang="en-US" altLang="zh-CN" sz="2700" b="1" kern="0" dirty="0">
                <a:solidFill>
                  <a:srgbClr val="000000"/>
                </a:solidFill>
                <a:latin typeface="微软雅黑" pitchFamily="34" charset="-122"/>
                <a:ea typeface="微软雅黑" pitchFamily="34" charset="-122"/>
              </a:rPr>
              <a:t>2-D</a:t>
            </a:r>
            <a:r>
              <a:rPr lang="zh-CN" altLang="en-US" sz="2700" b="1" kern="0" dirty="0">
                <a:solidFill>
                  <a:srgbClr val="000000"/>
                </a:solidFill>
                <a:latin typeface="微软雅黑" pitchFamily="34" charset="-122"/>
                <a:ea typeface="微软雅黑" pitchFamily="34" charset="-122"/>
              </a:rPr>
              <a:t>离散余弦变换及其反变换：</a:t>
            </a:r>
            <a:endParaRPr lang="zh-CN" altLang="en-US" sz="2700" dirty="0"/>
          </a:p>
        </p:txBody>
      </p:sp>
      <p:graphicFrame>
        <p:nvGraphicFramePr>
          <p:cNvPr id="4" name="对象 3"/>
          <p:cNvGraphicFramePr>
            <a:graphicFrameLocks noChangeAspect="1"/>
          </p:cNvGraphicFramePr>
          <p:nvPr>
            <p:extLst>
              <p:ext uri="{D42A27DB-BD31-4B8C-83A1-F6EECF244321}">
                <p14:modId xmlns:p14="http://schemas.microsoft.com/office/powerpoint/2010/main" val="1257395248"/>
              </p:ext>
            </p:extLst>
          </p:nvPr>
        </p:nvGraphicFramePr>
        <p:xfrm>
          <a:off x="804863" y="1876425"/>
          <a:ext cx="7543800" cy="850900"/>
        </p:xfrm>
        <a:graphic>
          <a:graphicData uri="http://schemas.openxmlformats.org/presentationml/2006/ole">
            <mc:AlternateContent xmlns:mc="http://schemas.openxmlformats.org/markup-compatibility/2006">
              <mc:Choice xmlns:v="urn:schemas-microsoft-com:vml" Requires="v">
                <p:oleObj name="Equation" r:id="rId2" imgW="7543800" imgH="850680" progId="Equation.DSMT4">
                  <p:embed/>
                </p:oleObj>
              </mc:Choice>
              <mc:Fallback>
                <p:oleObj name="Equation" r:id="rId2" imgW="7543800" imgH="850680" progId="Equation.DSMT4">
                  <p:embed/>
                  <p:pic>
                    <p:nvPicPr>
                      <p:cNvPr id="0" name=""/>
                      <p:cNvPicPr/>
                      <p:nvPr/>
                    </p:nvPicPr>
                    <p:blipFill>
                      <a:blip r:embed="rId3"/>
                      <a:stretch>
                        <a:fillRect/>
                      </a:stretch>
                    </p:blipFill>
                    <p:spPr>
                      <a:xfrm>
                        <a:off x="804863" y="1876425"/>
                        <a:ext cx="7543800" cy="850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34271542"/>
              </p:ext>
            </p:extLst>
          </p:nvPr>
        </p:nvGraphicFramePr>
        <p:xfrm>
          <a:off x="793750" y="2762250"/>
          <a:ext cx="7543800" cy="850900"/>
        </p:xfrm>
        <a:graphic>
          <a:graphicData uri="http://schemas.openxmlformats.org/presentationml/2006/ole">
            <mc:AlternateContent xmlns:mc="http://schemas.openxmlformats.org/markup-compatibility/2006">
              <mc:Choice xmlns:v="urn:schemas-microsoft-com:vml" Requires="v">
                <p:oleObj name="Equation" r:id="rId4" imgW="7543800" imgH="850680" progId="Equation.DSMT4">
                  <p:embed/>
                </p:oleObj>
              </mc:Choice>
              <mc:Fallback>
                <p:oleObj name="Equation" r:id="rId4" imgW="7543800" imgH="850680" progId="Equation.DSMT4">
                  <p:embed/>
                  <p:pic>
                    <p:nvPicPr>
                      <p:cNvPr id="0" name=""/>
                      <p:cNvPicPr/>
                      <p:nvPr/>
                    </p:nvPicPr>
                    <p:blipFill>
                      <a:blip r:embed="rId5"/>
                      <a:stretch>
                        <a:fillRect/>
                      </a:stretch>
                    </p:blipFill>
                    <p:spPr>
                      <a:xfrm>
                        <a:off x="793750" y="2762250"/>
                        <a:ext cx="7543800" cy="850900"/>
                      </a:xfrm>
                      <a:prstGeom prst="rect">
                        <a:avLst/>
                      </a:prstGeom>
                    </p:spPr>
                  </p:pic>
                </p:oleObj>
              </mc:Fallback>
            </mc:AlternateContent>
          </a:graphicData>
        </a:graphic>
      </p:graphicFrame>
      <p:cxnSp>
        <p:nvCxnSpPr>
          <p:cNvPr id="6" name="直接连接符 5"/>
          <p:cNvCxnSpPr/>
          <p:nvPr/>
        </p:nvCxnSpPr>
        <p:spPr>
          <a:xfrm>
            <a:off x="0" y="3717032"/>
            <a:ext cx="9144000" cy="0"/>
          </a:xfrm>
          <a:prstGeom prst="line">
            <a:avLst/>
          </a:prstGeom>
          <a:ln w="34925">
            <a:solidFill>
              <a:srgbClr val="FF0000"/>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8" name="对象 7"/>
          <p:cNvGraphicFramePr>
            <a:graphicFrameLocks noChangeAspect="1"/>
          </p:cNvGraphicFramePr>
          <p:nvPr>
            <p:extLst>
              <p:ext uri="{D42A27DB-BD31-4B8C-83A1-F6EECF244321}">
                <p14:modId xmlns:p14="http://schemas.microsoft.com/office/powerpoint/2010/main" val="1006563736"/>
              </p:ext>
            </p:extLst>
          </p:nvPr>
        </p:nvGraphicFramePr>
        <p:xfrm>
          <a:off x="107504" y="3932040"/>
          <a:ext cx="2921000" cy="774700"/>
        </p:xfrm>
        <a:graphic>
          <a:graphicData uri="http://schemas.openxmlformats.org/presentationml/2006/ole">
            <mc:AlternateContent xmlns:mc="http://schemas.openxmlformats.org/markup-compatibility/2006">
              <mc:Choice xmlns:v="urn:schemas-microsoft-com:vml" Requires="v">
                <p:oleObj name="Equation" r:id="rId6" imgW="2920680" imgH="774360" progId="Equation.DSMT4">
                  <p:embed/>
                </p:oleObj>
              </mc:Choice>
              <mc:Fallback>
                <p:oleObj name="Equation" r:id="rId6" imgW="2920680" imgH="774360" progId="Equation.DSMT4">
                  <p:embed/>
                  <p:pic>
                    <p:nvPicPr>
                      <p:cNvPr id="0" name=""/>
                      <p:cNvPicPr/>
                      <p:nvPr/>
                    </p:nvPicPr>
                    <p:blipFill>
                      <a:blip r:embed="rId7"/>
                      <a:stretch>
                        <a:fillRect/>
                      </a:stretch>
                    </p:blipFill>
                    <p:spPr>
                      <a:xfrm>
                        <a:off x="107504" y="3932040"/>
                        <a:ext cx="2921000" cy="7747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675289224"/>
              </p:ext>
            </p:extLst>
          </p:nvPr>
        </p:nvGraphicFramePr>
        <p:xfrm>
          <a:off x="3779912" y="3884512"/>
          <a:ext cx="4953000" cy="850900"/>
        </p:xfrm>
        <a:graphic>
          <a:graphicData uri="http://schemas.openxmlformats.org/presentationml/2006/ole">
            <mc:AlternateContent xmlns:mc="http://schemas.openxmlformats.org/markup-compatibility/2006">
              <mc:Choice xmlns:v="urn:schemas-microsoft-com:vml" Requires="v">
                <p:oleObj name="Equation" r:id="rId8" imgW="4952880" imgH="850680" progId="Equation.DSMT4">
                  <p:embed/>
                </p:oleObj>
              </mc:Choice>
              <mc:Fallback>
                <p:oleObj name="Equation" r:id="rId8" imgW="4952880" imgH="850680" progId="Equation.DSMT4">
                  <p:embed/>
                  <p:pic>
                    <p:nvPicPr>
                      <p:cNvPr id="0" name=""/>
                      <p:cNvPicPr/>
                      <p:nvPr/>
                    </p:nvPicPr>
                    <p:blipFill>
                      <a:blip r:embed="rId9"/>
                      <a:stretch>
                        <a:fillRect/>
                      </a:stretch>
                    </p:blipFill>
                    <p:spPr>
                      <a:xfrm>
                        <a:off x="3779912" y="3884512"/>
                        <a:ext cx="4953000" cy="8509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36926238"/>
              </p:ext>
            </p:extLst>
          </p:nvPr>
        </p:nvGraphicFramePr>
        <p:xfrm>
          <a:off x="107504" y="4869160"/>
          <a:ext cx="4991100" cy="850900"/>
        </p:xfrm>
        <a:graphic>
          <a:graphicData uri="http://schemas.openxmlformats.org/presentationml/2006/ole">
            <mc:AlternateContent xmlns:mc="http://schemas.openxmlformats.org/markup-compatibility/2006">
              <mc:Choice xmlns:v="urn:schemas-microsoft-com:vml" Requires="v">
                <p:oleObj name="Equation" r:id="rId10" imgW="4991040" imgH="850680" progId="Equation.DSMT4">
                  <p:embed/>
                </p:oleObj>
              </mc:Choice>
              <mc:Fallback>
                <p:oleObj name="Equation" r:id="rId10" imgW="4991040" imgH="850680" progId="Equation.DSMT4">
                  <p:embed/>
                  <p:pic>
                    <p:nvPicPr>
                      <p:cNvPr id="0" name=""/>
                      <p:cNvPicPr/>
                      <p:nvPr/>
                    </p:nvPicPr>
                    <p:blipFill>
                      <a:blip r:embed="rId11"/>
                      <a:stretch>
                        <a:fillRect/>
                      </a:stretch>
                    </p:blipFill>
                    <p:spPr>
                      <a:xfrm>
                        <a:off x="107504" y="4869160"/>
                        <a:ext cx="4991100" cy="8509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190682189"/>
              </p:ext>
            </p:extLst>
          </p:nvPr>
        </p:nvGraphicFramePr>
        <p:xfrm>
          <a:off x="119856" y="5890468"/>
          <a:ext cx="6756400" cy="850900"/>
        </p:xfrm>
        <a:graphic>
          <a:graphicData uri="http://schemas.openxmlformats.org/presentationml/2006/ole">
            <mc:AlternateContent xmlns:mc="http://schemas.openxmlformats.org/markup-compatibility/2006">
              <mc:Choice xmlns:v="urn:schemas-microsoft-com:vml" Requires="v">
                <p:oleObj name="Equation" r:id="rId12" imgW="6756120" imgH="850680" progId="Equation.DSMT4">
                  <p:embed/>
                </p:oleObj>
              </mc:Choice>
              <mc:Fallback>
                <p:oleObj name="Equation" r:id="rId12" imgW="6756120" imgH="850680" progId="Equation.DSMT4">
                  <p:embed/>
                  <p:pic>
                    <p:nvPicPr>
                      <p:cNvPr id="0" name=""/>
                      <p:cNvPicPr/>
                      <p:nvPr/>
                    </p:nvPicPr>
                    <p:blipFill>
                      <a:blip r:embed="rId13"/>
                      <a:stretch>
                        <a:fillRect/>
                      </a:stretch>
                    </p:blipFill>
                    <p:spPr>
                      <a:xfrm>
                        <a:off x="119856" y="5890468"/>
                        <a:ext cx="6756400" cy="850900"/>
                      </a:xfrm>
                      <a:prstGeom prst="rect">
                        <a:avLst/>
                      </a:prstGeom>
                    </p:spPr>
                  </p:pic>
                </p:oleObj>
              </mc:Fallback>
            </mc:AlternateContent>
          </a:graphicData>
        </a:graphic>
      </p:graphicFrame>
    </p:spTree>
    <p:extLst>
      <p:ext uri="{BB962C8B-B14F-4D97-AF65-F5344CB8AC3E}">
        <p14:creationId xmlns:p14="http://schemas.microsoft.com/office/powerpoint/2010/main" val="250144972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离散余弦变换</a:t>
            </a:r>
            <a:endParaRPr lang="zh-CN" altLang="en-US" sz="3000" dirty="0">
              <a:ea typeface="微软雅黑" pitchFamily="34" charset="-122"/>
            </a:endParaRPr>
          </a:p>
        </p:txBody>
      </p:sp>
      <p:sp>
        <p:nvSpPr>
          <p:cNvPr id="3" name="矩形 2"/>
          <p:cNvSpPr/>
          <p:nvPr/>
        </p:nvSpPr>
        <p:spPr>
          <a:xfrm>
            <a:off x="0" y="1268760"/>
            <a:ext cx="9144000" cy="5343771"/>
          </a:xfrm>
          <a:prstGeom prst="rect">
            <a:avLst/>
          </a:prstGeom>
        </p:spPr>
        <p:txBody>
          <a:bodyPr wrap="square">
            <a:spAutoFit/>
          </a:bodyPr>
          <a:lstStyle/>
          <a:p>
            <a:pPr marL="457200" indent="-457200">
              <a:lnSpc>
                <a:spcPct val="125000"/>
              </a:lnSpc>
              <a:buFont typeface="Arial" panose="020B0604020202020204" pitchFamily="34" charset="0"/>
              <a:buChar char="•"/>
            </a:pPr>
            <a:r>
              <a:rPr lang="zh-CN" altLang="en-US" sz="2700" b="1" kern="0" dirty="0">
                <a:solidFill>
                  <a:srgbClr val="000000"/>
                </a:solidFill>
                <a:latin typeface="微软雅黑" pitchFamily="34" charset="-122"/>
                <a:ea typeface="微软雅黑" pitchFamily="34" charset="-122"/>
              </a:rPr>
              <a:t>傅里叶变换需要</a:t>
            </a:r>
            <a:r>
              <a:rPr lang="zh-CN" altLang="en-US" sz="2700" b="1" kern="0" dirty="0">
                <a:solidFill>
                  <a:srgbClr val="FF0000"/>
                </a:solidFill>
                <a:latin typeface="微软雅黑" pitchFamily="34" charset="-122"/>
                <a:ea typeface="微软雅黑" pitchFamily="34" charset="-122"/>
              </a:rPr>
              <a:t>复数</a:t>
            </a:r>
            <a:r>
              <a:rPr lang="zh-CN" altLang="en-US" sz="2700" b="1" kern="0" dirty="0">
                <a:solidFill>
                  <a:srgbClr val="000000"/>
                </a:solidFill>
                <a:latin typeface="微软雅黑" pitchFamily="34" charset="-122"/>
                <a:ea typeface="微软雅黑" pitchFamily="34" charset="-122"/>
              </a:rPr>
              <a:t>的乘法和加法运算，而复数运算比实数运算要费时得多；</a:t>
            </a:r>
            <a:endParaRPr lang="en-US" altLang="zh-CN" sz="2700" b="1" kern="0" dirty="0">
              <a:solidFill>
                <a:srgbClr val="000000"/>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endParaRPr lang="en-US" altLang="zh-CN" sz="1500" b="1" kern="0" dirty="0">
              <a:solidFill>
                <a:srgbClr val="000000"/>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rgbClr val="000000"/>
                </a:solidFill>
                <a:latin typeface="微软雅黑" pitchFamily="34" charset="-122"/>
                <a:ea typeface="微软雅黑" pitchFamily="34" charset="-122"/>
              </a:rPr>
              <a:t>离散余弦变换是</a:t>
            </a:r>
            <a:r>
              <a:rPr lang="zh-CN" altLang="en-US" sz="2700" b="1" kern="0" dirty="0">
                <a:solidFill>
                  <a:srgbClr val="FF0000"/>
                </a:solidFill>
                <a:latin typeface="微软雅黑" pitchFamily="34" charset="-122"/>
                <a:ea typeface="微软雅黑" pitchFamily="34" charset="-122"/>
              </a:rPr>
              <a:t>实值变换</a:t>
            </a:r>
            <a:r>
              <a:rPr lang="zh-CN" altLang="en-US" sz="2700" b="1" kern="0" dirty="0">
                <a:solidFill>
                  <a:srgbClr val="000000"/>
                </a:solidFill>
                <a:latin typeface="微软雅黑" pitchFamily="34" charset="-122"/>
                <a:ea typeface="微软雅黑" pitchFamily="34" charset="-122"/>
              </a:rPr>
              <a:t>，计算复杂度适中，又具有可分离性，还有快速算法，变换后有很少的非零元素，所以被广泛地用在图像数据压缩编码算法中，如</a:t>
            </a:r>
            <a:r>
              <a:rPr lang="en-US" altLang="zh-CN" sz="2700" b="1" kern="0" dirty="0">
                <a:solidFill>
                  <a:srgbClr val="000000"/>
                </a:solidFill>
                <a:latin typeface="微软雅黑" pitchFamily="34" charset="-122"/>
                <a:ea typeface="微软雅黑" pitchFamily="34" charset="-122"/>
              </a:rPr>
              <a:t>JPEG</a:t>
            </a:r>
            <a:r>
              <a:rPr lang="zh-CN" altLang="en-US" sz="2700" b="1" kern="0" dirty="0">
                <a:solidFill>
                  <a:srgbClr val="000000"/>
                </a:solidFill>
                <a:latin typeface="微软雅黑" pitchFamily="34" charset="-122"/>
                <a:ea typeface="微软雅黑" pitchFamily="34" charset="-122"/>
              </a:rPr>
              <a:t>、</a:t>
            </a:r>
            <a:r>
              <a:rPr lang="en-US" altLang="zh-CN" sz="2700" b="1" kern="0" dirty="0">
                <a:solidFill>
                  <a:srgbClr val="000000"/>
                </a:solidFill>
                <a:latin typeface="微软雅黑" pitchFamily="34" charset="-122"/>
                <a:ea typeface="微软雅黑" pitchFamily="34" charset="-122"/>
              </a:rPr>
              <a:t>MPEG-1</a:t>
            </a:r>
            <a:r>
              <a:rPr lang="zh-CN" altLang="en-US" sz="2700" b="1" kern="0" dirty="0">
                <a:solidFill>
                  <a:srgbClr val="000000"/>
                </a:solidFill>
                <a:latin typeface="微软雅黑" pitchFamily="34" charset="-122"/>
                <a:ea typeface="微软雅黑" pitchFamily="34" charset="-122"/>
              </a:rPr>
              <a:t>、</a:t>
            </a:r>
            <a:r>
              <a:rPr lang="en-US" altLang="zh-CN" sz="2700" b="1" kern="0" dirty="0">
                <a:solidFill>
                  <a:srgbClr val="000000"/>
                </a:solidFill>
                <a:latin typeface="微软雅黑" pitchFamily="34" charset="-122"/>
                <a:ea typeface="微软雅黑" pitchFamily="34" charset="-122"/>
              </a:rPr>
              <a:t>MEPG-2</a:t>
            </a:r>
            <a:r>
              <a:rPr lang="zh-CN" altLang="en-US" sz="2700" b="1" kern="0" dirty="0">
                <a:solidFill>
                  <a:srgbClr val="000000"/>
                </a:solidFill>
                <a:latin typeface="微软雅黑" pitchFamily="34" charset="-122"/>
                <a:ea typeface="微软雅黑" pitchFamily="34" charset="-122"/>
              </a:rPr>
              <a:t>、和</a:t>
            </a:r>
            <a:r>
              <a:rPr lang="en-US" altLang="zh-CN" sz="2700" b="1" kern="0" dirty="0">
                <a:solidFill>
                  <a:srgbClr val="000000"/>
                </a:solidFill>
                <a:latin typeface="微软雅黑" pitchFamily="34" charset="-122"/>
                <a:ea typeface="微软雅黑" pitchFamily="34" charset="-122"/>
              </a:rPr>
              <a:t>H.261</a:t>
            </a:r>
            <a:r>
              <a:rPr lang="zh-CN" altLang="en-US" sz="2700" b="1" kern="0" dirty="0">
                <a:solidFill>
                  <a:srgbClr val="000000"/>
                </a:solidFill>
                <a:latin typeface="微软雅黑" pitchFamily="34" charset="-122"/>
                <a:ea typeface="微软雅黑" pitchFamily="34" charset="-122"/>
              </a:rPr>
              <a:t>等压缩编码国际标准都采用了离散余弦变换编码算法；</a:t>
            </a:r>
            <a:endParaRPr lang="en-US" altLang="zh-CN" sz="2700" b="1" kern="0" dirty="0">
              <a:solidFill>
                <a:srgbClr val="000000"/>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endParaRPr lang="en-US" altLang="zh-CN" sz="1500" b="1" kern="0" dirty="0">
              <a:solidFill>
                <a:srgbClr val="000000"/>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rgbClr val="000000"/>
                </a:solidFill>
                <a:latin typeface="微软雅黑" pitchFamily="34" charset="-122"/>
                <a:ea typeface="微软雅黑" pitchFamily="34" charset="-122"/>
              </a:rPr>
              <a:t>其变换核为实数的</a:t>
            </a:r>
            <a:r>
              <a:rPr lang="zh-CN" altLang="en-US" sz="2700" b="1" kern="0" dirty="0">
                <a:solidFill>
                  <a:srgbClr val="FF0000"/>
                </a:solidFill>
                <a:latin typeface="微软雅黑" pitchFamily="34" charset="-122"/>
                <a:ea typeface="微软雅黑" pitchFamily="34" charset="-122"/>
              </a:rPr>
              <a:t>余弦函数</a:t>
            </a:r>
            <a:r>
              <a:rPr lang="zh-CN" altLang="en-US" sz="2700" b="1" kern="0" dirty="0">
                <a:solidFill>
                  <a:srgbClr val="000000"/>
                </a:solidFill>
                <a:latin typeface="微软雅黑" pitchFamily="34" charset="-122"/>
                <a:ea typeface="微软雅黑" pitchFamily="34" charset="-122"/>
              </a:rPr>
              <a:t>，因而</a:t>
            </a:r>
            <a:r>
              <a:rPr lang="en-US" altLang="zh-CN" sz="2700" b="1" kern="0" dirty="0">
                <a:solidFill>
                  <a:srgbClr val="000000"/>
                </a:solidFill>
                <a:latin typeface="微软雅黑" pitchFamily="34" charset="-122"/>
                <a:ea typeface="微软雅黑" pitchFamily="34" charset="-122"/>
              </a:rPr>
              <a:t>DCT</a:t>
            </a:r>
            <a:r>
              <a:rPr lang="zh-CN" altLang="en-US" sz="2700" b="1" kern="0" dirty="0">
                <a:solidFill>
                  <a:srgbClr val="000000"/>
                </a:solidFill>
                <a:latin typeface="微软雅黑" pitchFamily="34" charset="-122"/>
                <a:ea typeface="微软雅黑" pitchFamily="34" charset="-122"/>
              </a:rPr>
              <a:t>的计算速度比</a:t>
            </a:r>
            <a:r>
              <a:rPr lang="en-US" altLang="zh-CN" sz="2700" b="1" kern="0" dirty="0">
                <a:solidFill>
                  <a:srgbClr val="000000"/>
                </a:solidFill>
                <a:latin typeface="微软雅黑" pitchFamily="34" charset="-122"/>
                <a:ea typeface="微软雅黑" pitchFamily="34" charset="-122"/>
              </a:rPr>
              <a:t>DFT</a:t>
            </a:r>
            <a:r>
              <a:rPr lang="zh-CN" altLang="en-US" sz="2700" b="1" kern="0" dirty="0">
                <a:solidFill>
                  <a:srgbClr val="000000"/>
                </a:solidFill>
                <a:latin typeface="微软雅黑" pitchFamily="34" charset="-122"/>
                <a:ea typeface="微软雅黑" pitchFamily="34" charset="-122"/>
              </a:rPr>
              <a:t>快得多。</a:t>
            </a:r>
            <a:endParaRPr lang="zh-CN" altLang="en-US" sz="2700" dirty="0"/>
          </a:p>
        </p:txBody>
      </p:sp>
    </p:spTree>
    <p:extLst>
      <p:ext uri="{BB962C8B-B14F-4D97-AF65-F5344CB8AC3E}">
        <p14:creationId xmlns:p14="http://schemas.microsoft.com/office/powerpoint/2010/main" val="359537603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992566" cy="836612"/>
          </a:xfrm>
        </p:spPr>
        <p:txBody>
          <a:bodyPr/>
          <a:lstStyle/>
          <a:p>
            <a:pPr eaLnBrk="1" hangingPunct="1"/>
            <a:r>
              <a:rPr lang="zh-CN" altLang="en-US" sz="4400" dirty="0">
                <a:ea typeface="微软雅黑" pitchFamily="34" charset="-122"/>
              </a:rPr>
              <a:t>离散余弦变换</a:t>
            </a:r>
            <a:endParaRPr lang="zh-CN" altLang="en-US" sz="3000" dirty="0">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284984"/>
            <a:ext cx="2860024" cy="300514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215" y="3284984"/>
            <a:ext cx="2998185" cy="3005141"/>
          </a:xfrm>
          <a:prstGeom prst="rect">
            <a:avLst/>
          </a:prstGeom>
        </p:spPr>
      </p:pic>
      <p:sp>
        <p:nvSpPr>
          <p:cNvPr id="5" name="矩形 4"/>
          <p:cNvSpPr/>
          <p:nvPr/>
        </p:nvSpPr>
        <p:spPr>
          <a:xfrm>
            <a:off x="1503963" y="6290125"/>
            <a:ext cx="1915909" cy="507831"/>
          </a:xfrm>
          <a:prstGeom prst="rect">
            <a:avLst/>
          </a:prstGeom>
        </p:spPr>
        <p:txBody>
          <a:bodyPr wrap="none">
            <a:spAutoFit/>
          </a:bodyPr>
          <a:lstStyle/>
          <a:p>
            <a:r>
              <a:rPr lang="zh-CN" altLang="en-US" sz="2700" b="1" kern="0" dirty="0">
                <a:solidFill>
                  <a:srgbClr val="000000"/>
                </a:solidFill>
                <a:latin typeface="微软雅黑" pitchFamily="34" charset="-122"/>
                <a:ea typeface="微软雅黑" pitchFamily="34" charset="-122"/>
              </a:rPr>
              <a:t>空间域图像</a:t>
            </a:r>
            <a:endParaRPr lang="zh-CN" altLang="en-US" sz="2700" dirty="0"/>
          </a:p>
        </p:txBody>
      </p:sp>
      <p:sp>
        <p:nvSpPr>
          <p:cNvPr id="7" name="矩形 6"/>
          <p:cNvSpPr/>
          <p:nvPr/>
        </p:nvSpPr>
        <p:spPr>
          <a:xfrm>
            <a:off x="5715352" y="6298894"/>
            <a:ext cx="1946367" cy="507831"/>
          </a:xfrm>
          <a:prstGeom prst="rect">
            <a:avLst/>
          </a:prstGeom>
        </p:spPr>
        <p:txBody>
          <a:bodyPr wrap="none">
            <a:spAutoFit/>
          </a:bodyPr>
          <a:lstStyle/>
          <a:p>
            <a:r>
              <a:rPr lang="en-US" altLang="zh-CN" sz="2700" b="1" kern="0" dirty="0">
                <a:solidFill>
                  <a:srgbClr val="000000"/>
                </a:solidFill>
                <a:latin typeface="微软雅黑" pitchFamily="34" charset="-122"/>
                <a:ea typeface="微软雅黑" pitchFamily="34" charset="-122"/>
              </a:rPr>
              <a:t>DCT</a:t>
            </a:r>
            <a:r>
              <a:rPr lang="zh-CN" altLang="en-US" sz="2700" b="1" kern="0" dirty="0">
                <a:solidFill>
                  <a:srgbClr val="000000"/>
                </a:solidFill>
                <a:latin typeface="微软雅黑" pitchFamily="34" charset="-122"/>
                <a:ea typeface="微软雅黑" pitchFamily="34" charset="-122"/>
              </a:rPr>
              <a:t>域图像</a:t>
            </a:r>
            <a:endParaRPr lang="zh-CN" altLang="en-US" sz="2700" dirty="0"/>
          </a:p>
        </p:txBody>
      </p:sp>
      <p:sp>
        <p:nvSpPr>
          <p:cNvPr id="6" name="矩形 5"/>
          <p:cNvSpPr/>
          <p:nvPr/>
        </p:nvSpPr>
        <p:spPr>
          <a:xfrm>
            <a:off x="107826" y="1124744"/>
            <a:ext cx="9000678" cy="2169825"/>
          </a:xfrm>
          <a:prstGeom prst="rect">
            <a:avLst/>
          </a:prstGeom>
        </p:spPr>
        <p:txBody>
          <a:bodyPr wrap="square">
            <a:spAutoFit/>
          </a:bodyPr>
          <a:lstStyle/>
          <a:p>
            <a:pPr marL="457200" indent="-457200">
              <a:lnSpc>
                <a:spcPct val="125000"/>
              </a:lnSpc>
              <a:buFont typeface="Arial" panose="020B0604020202020204" pitchFamily="34" charset="0"/>
              <a:buChar char="•"/>
            </a:pPr>
            <a:r>
              <a:rPr lang="en-US" altLang="zh-CN" sz="2700" b="1" kern="0" dirty="0">
                <a:solidFill>
                  <a:srgbClr val="000000"/>
                </a:solidFill>
                <a:latin typeface="微软雅黑" pitchFamily="34" charset="-122"/>
                <a:ea typeface="微软雅黑" pitchFamily="34" charset="-122"/>
              </a:rPr>
              <a:t>DCT</a:t>
            </a:r>
            <a:r>
              <a:rPr lang="zh-CN" altLang="en-US" sz="2700" b="1" kern="0" dirty="0">
                <a:solidFill>
                  <a:srgbClr val="000000"/>
                </a:solidFill>
                <a:latin typeface="微软雅黑" pitchFamily="34" charset="-122"/>
                <a:ea typeface="微软雅黑" pitchFamily="34" charset="-122"/>
              </a:rPr>
              <a:t>矩阵的</a:t>
            </a:r>
            <a:r>
              <a:rPr lang="zh-CN" altLang="en-US" sz="2700" b="1" kern="0" dirty="0">
                <a:solidFill>
                  <a:srgbClr val="FF0000"/>
                </a:solidFill>
                <a:latin typeface="微软雅黑" pitchFamily="34" charset="-122"/>
                <a:ea typeface="微软雅黑" pitchFamily="34" charset="-122"/>
              </a:rPr>
              <a:t>左上角</a:t>
            </a:r>
            <a:r>
              <a:rPr lang="zh-CN" altLang="en-US" sz="2700" b="1" kern="0" dirty="0">
                <a:solidFill>
                  <a:srgbClr val="000000"/>
                </a:solidFill>
                <a:latin typeface="微软雅黑" pitchFamily="34" charset="-122"/>
                <a:ea typeface="微软雅黑" pitchFamily="34" charset="-122"/>
              </a:rPr>
              <a:t>代表低频分量，</a:t>
            </a:r>
            <a:r>
              <a:rPr lang="zh-CN" altLang="en-US" sz="2700" b="1" kern="0" dirty="0">
                <a:solidFill>
                  <a:srgbClr val="FF0000"/>
                </a:solidFill>
                <a:latin typeface="微软雅黑" pitchFamily="34" charset="-122"/>
                <a:ea typeface="微软雅黑" pitchFamily="34" charset="-122"/>
              </a:rPr>
              <a:t>右下角</a:t>
            </a:r>
            <a:r>
              <a:rPr lang="zh-CN" altLang="en-US" sz="2700" b="1" kern="0" dirty="0">
                <a:solidFill>
                  <a:srgbClr val="000000"/>
                </a:solidFill>
                <a:latin typeface="微软雅黑" pitchFamily="34" charset="-122"/>
                <a:ea typeface="微软雅黑" pitchFamily="34" charset="-122"/>
              </a:rPr>
              <a:t>代表高频分量；</a:t>
            </a:r>
            <a:endParaRPr lang="en-US" altLang="zh-CN" sz="2700" b="1" kern="0" dirty="0">
              <a:solidFill>
                <a:srgbClr val="000000"/>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zh-CN" altLang="en-US" sz="2700" b="1" kern="0" dirty="0">
                <a:solidFill>
                  <a:srgbClr val="000000"/>
                </a:solidFill>
                <a:latin typeface="微软雅黑" pitchFamily="34" charset="-122"/>
                <a:ea typeface="微软雅黑" pitchFamily="34" charset="-122"/>
              </a:rPr>
              <a:t>由</a:t>
            </a:r>
            <a:r>
              <a:rPr lang="en-US" altLang="zh-CN" sz="2700" b="1" kern="0" dirty="0">
                <a:solidFill>
                  <a:srgbClr val="000000"/>
                </a:solidFill>
                <a:latin typeface="微软雅黑" pitchFamily="34" charset="-122"/>
                <a:ea typeface="微软雅黑" pitchFamily="34" charset="-122"/>
              </a:rPr>
              <a:t>DCT</a:t>
            </a:r>
            <a:r>
              <a:rPr lang="zh-CN" altLang="en-US" sz="2700" b="1" kern="0" dirty="0">
                <a:solidFill>
                  <a:srgbClr val="000000"/>
                </a:solidFill>
                <a:latin typeface="微软雅黑" pitchFamily="34" charset="-122"/>
                <a:ea typeface="微软雅黑" pitchFamily="34" charset="-122"/>
              </a:rPr>
              <a:t>域图像我们能够了解图像主要包含低频成份。</a:t>
            </a:r>
            <a:endParaRPr lang="en-US" altLang="zh-CN" sz="2700" b="1" kern="0" dirty="0">
              <a:solidFill>
                <a:srgbClr val="000000"/>
              </a:solidFill>
              <a:latin typeface="微软雅黑" pitchFamily="34" charset="-122"/>
              <a:ea typeface="微软雅黑" pitchFamily="34" charset="-122"/>
            </a:endParaRPr>
          </a:p>
          <a:p>
            <a:pPr marL="457200" indent="-457200">
              <a:lnSpc>
                <a:spcPct val="125000"/>
              </a:lnSpc>
              <a:buFont typeface="Arial" panose="020B0604020202020204" pitchFamily="34" charset="0"/>
              <a:buChar char="•"/>
            </a:pPr>
            <a:r>
              <a:rPr lang="en-US" altLang="zh-CN" sz="2700" b="1" kern="0" dirty="0">
                <a:solidFill>
                  <a:srgbClr val="000000"/>
                </a:solidFill>
                <a:latin typeface="微软雅黑" pitchFamily="34" charset="-122"/>
                <a:ea typeface="微软雅黑" pitchFamily="34" charset="-122"/>
              </a:rPr>
              <a:t>MATLAB</a:t>
            </a:r>
            <a:r>
              <a:rPr lang="zh-CN" altLang="en-US" sz="2700" b="1" kern="0" dirty="0">
                <a:solidFill>
                  <a:srgbClr val="000000"/>
                </a:solidFill>
                <a:latin typeface="微软雅黑" pitchFamily="34" charset="-122"/>
                <a:ea typeface="微软雅黑" pitchFamily="34" charset="-122"/>
              </a:rPr>
              <a:t>提供了</a:t>
            </a:r>
            <a:r>
              <a:rPr lang="en-US" altLang="zh-CN" sz="2700" b="1" kern="0" dirty="0">
                <a:solidFill>
                  <a:srgbClr val="FF0000"/>
                </a:solidFill>
                <a:latin typeface="微软雅黑" pitchFamily="34" charset="-122"/>
                <a:ea typeface="微软雅黑" pitchFamily="34" charset="-122"/>
              </a:rPr>
              <a:t>dct2</a:t>
            </a:r>
            <a:r>
              <a:rPr lang="zh-CN" altLang="en-US" sz="2700" b="1" kern="0" dirty="0">
                <a:solidFill>
                  <a:srgbClr val="000000"/>
                </a:solidFill>
                <a:latin typeface="微软雅黑" pitchFamily="34" charset="-122"/>
                <a:ea typeface="微软雅黑" pitchFamily="34" charset="-122"/>
              </a:rPr>
              <a:t>函数和</a:t>
            </a:r>
            <a:r>
              <a:rPr lang="en-US" altLang="zh-CN" sz="2700" b="1" kern="0" dirty="0">
                <a:solidFill>
                  <a:srgbClr val="FF0000"/>
                </a:solidFill>
                <a:latin typeface="微软雅黑" pitchFamily="34" charset="-122"/>
                <a:ea typeface="微软雅黑" pitchFamily="34" charset="-122"/>
              </a:rPr>
              <a:t>idct2</a:t>
            </a:r>
            <a:r>
              <a:rPr lang="zh-CN" altLang="en-US" sz="2700" b="1" kern="0" dirty="0">
                <a:solidFill>
                  <a:srgbClr val="000000"/>
                </a:solidFill>
                <a:latin typeface="微软雅黑" pitchFamily="34" charset="-122"/>
                <a:ea typeface="微软雅黑" pitchFamily="34" charset="-122"/>
              </a:rPr>
              <a:t>函数进行二维</a:t>
            </a:r>
            <a:r>
              <a:rPr lang="en-US" altLang="zh-CN" sz="2700" b="1" kern="0" dirty="0">
                <a:solidFill>
                  <a:srgbClr val="000000"/>
                </a:solidFill>
                <a:latin typeface="微软雅黑" pitchFamily="34" charset="-122"/>
                <a:ea typeface="微软雅黑" pitchFamily="34" charset="-122"/>
              </a:rPr>
              <a:t>DCT</a:t>
            </a:r>
            <a:r>
              <a:rPr lang="zh-CN" altLang="en-US" sz="2700" b="1" kern="0" dirty="0">
                <a:solidFill>
                  <a:srgbClr val="000000"/>
                </a:solidFill>
                <a:latin typeface="微软雅黑" pitchFamily="34" charset="-122"/>
                <a:ea typeface="微软雅黑" pitchFamily="34" charset="-122"/>
              </a:rPr>
              <a:t>变换和逆变换计算。</a:t>
            </a:r>
            <a:endParaRPr lang="en-US" altLang="zh-CN" sz="2700" b="1" kern="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2046655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概述</a:t>
            </a:r>
          </a:p>
        </p:txBody>
      </p:sp>
      <p:sp>
        <p:nvSpPr>
          <p:cNvPr id="5123" name="Rectangle 3"/>
          <p:cNvSpPr>
            <a:spLocks noGrp="1" noChangeArrowheads="1"/>
          </p:cNvSpPr>
          <p:nvPr>
            <p:ph type="body" idx="1"/>
          </p:nvPr>
        </p:nvSpPr>
        <p:spPr bwMode="auto">
          <a:xfrm>
            <a:off x="251520" y="1556172"/>
            <a:ext cx="8867328" cy="4465116"/>
          </a:xfrm>
          <a:no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lnSpc>
                <a:spcPct val="140000"/>
              </a:lnSpc>
              <a:spcBef>
                <a:spcPct val="0"/>
              </a:spcBef>
            </a:pPr>
            <a:r>
              <a:rPr lang="zh-CN" altLang="en-US" sz="2400" b="1" dirty="0">
                <a:solidFill>
                  <a:srgbClr val="000000"/>
                </a:solidFill>
                <a:latin typeface="微软雅黑" pitchFamily="34" charset="-122"/>
                <a:ea typeface="微软雅黑" pitchFamily="34" charset="-122"/>
              </a:rPr>
              <a:t>原则上，所有图像处理都是图像的变换，而本章所谓的图像变换特指数字图像经过某种数学工具的处理，把原先</a:t>
            </a:r>
            <a:r>
              <a:rPr lang="zh-CN" altLang="en-US" sz="2400" b="1" dirty="0">
                <a:solidFill>
                  <a:srgbClr val="FF0000"/>
                </a:solidFill>
                <a:latin typeface="微软雅黑" pitchFamily="34" charset="-122"/>
                <a:ea typeface="微软雅黑" pitchFamily="34" charset="-122"/>
              </a:rPr>
              <a:t>二维空间域</a:t>
            </a:r>
            <a:r>
              <a:rPr lang="zh-CN" altLang="en-US" sz="2400" b="1" dirty="0">
                <a:solidFill>
                  <a:srgbClr val="000000"/>
                </a:solidFill>
                <a:latin typeface="微软雅黑" pitchFamily="34" charset="-122"/>
                <a:ea typeface="微软雅黑" pitchFamily="34" charset="-122"/>
              </a:rPr>
              <a:t>中的数据，变换到另外一个</a:t>
            </a:r>
            <a:r>
              <a:rPr lang="zh-CN" altLang="en-US" sz="2400" b="1" dirty="0">
                <a:solidFill>
                  <a:srgbClr val="FF0000"/>
                </a:solidFill>
                <a:latin typeface="微软雅黑" pitchFamily="34" charset="-122"/>
                <a:ea typeface="微软雅黑" pitchFamily="34" charset="-122"/>
              </a:rPr>
              <a:t>“变换域”</a:t>
            </a:r>
            <a:r>
              <a:rPr lang="zh-CN" altLang="en-US" sz="2400" b="1" dirty="0">
                <a:solidFill>
                  <a:srgbClr val="000000"/>
                </a:solidFill>
                <a:latin typeface="微软雅黑" pitchFamily="34" charset="-122"/>
                <a:ea typeface="微软雅黑" pitchFamily="34" charset="-122"/>
              </a:rPr>
              <a:t>形式描述的过程。例如，傅里叶变换将时域或空域信号变换成频域的能量分布描述。</a:t>
            </a:r>
            <a:endParaRPr lang="en-US" altLang="zh-CN" sz="2400" b="1" dirty="0">
              <a:solidFill>
                <a:srgbClr val="000000"/>
              </a:solidFill>
              <a:latin typeface="微软雅黑" pitchFamily="34" charset="-122"/>
              <a:ea typeface="微软雅黑" pitchFamily="34" charset="-122"/>
            </a:endParaRPr>
          </a:p>
          <a:p>
            <a:pPr eaLnBrk="1" hangingPunct="1">
              <a:lnSpc>
                <a:spcPct val="140000"/>
              </a:lnSpc>
              <a:spcBef>
                <a:spcPct val="0"/>
              </a:spcBef>
            </a:pPr>
            <a:endParaRPr lang="en-US" altLang="zh-CN" sz="2400" b="1" dirty="0">
              <a:solidFill>
                <a:srgbClr val="000000"/>
              </a:solidFill>
              <a:latin typeface="微软雅黑" pitchFamily="34" charset="-122"/>
              <a:ea typeface="微软雅黑" pitchFamily="34" charset="-122"/>
            </a:endParaRPr>
          </a:p>
          <a:p>
            <a:pPr eaLnBrk="1" hangingPunct="1">
              <a:lnSpc>
                <a:spcPct val="140000"/>
              </a:lnSpc>
              <a:spcBef>
                <a:spcPct val="0"/>
              </a:spcBef>
            </a:pPr>
            <a:r>
              <a:rPr lang="zh-CN" altLang="en-US" sz="2400" b="1" dirty="0">
                <a:solidFill>
                  <a:srgbClr val="000000"/>
                </a:solidFill>
                <a:latin typeface="微软雅黑" pitchFamily="34" charset="-122"/>
                <a:ea typeface="微软雅黑" pitchFamily="34" charset="-122"/>
              </a:rPr>
              <a:t>任何图像信号处理都不同程度改变图像信号的</a:t>
            </a:r>
            <a:r>
              <a:rPr lang="zh-CN" altLang="en-US" sz="2400" b="1" dirty="0">
                <a:solidFill>
                  <a:srgbClr val="FF0000"/>
                </a:solidFill>
                <a:latin typeface="微软雅黑" pitchFamily="34" charset="-122"/>
                <a:ea typeface="微软雅黑" pitchFamily="34" charset="-122"/>
              </a:rPr>
              <a:t>频率成份分布</a:t>
            </a:r>
            <a:r>
              <a:rPr lang="zh-CN" altLang="en-US" sz="2400" b="1" dirty="0">
                <a:solidFill>
                  <a:srgbClr val="000000"/>
                </a:solidFill>
                <a:latin typeface="微软雅黑" pitchFamily="34" charset="-122"/>
                <a:ea typeface="微软雅黑" pitchFamily="34" charset="-122"/>
              </a:rPr>
              <a:t>，因此，对信号的频域（变换域）分析和处理是重要的技术手段，而且，有一些在空间域不容易实现的操作，可以在频域（变换域）中简单、方便地完成。</a:t>
            </a:r>
            <a:endParaRPr lang="en-US" altLang="zh-CN" sz="24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26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r>
              <a:rPr lang="zh-CN" altLang="en-US" sz="2400" dirty="0">
                <a:solidFill>
                  <a:srgbClr val="000000"/>
                </a:solidFill>
              </a:rPr>
              <a:t>	</a:t>
            </a:r>
          </a:p>
          <a:p>
            <a:pPr marL="0" indent="0" eaLnBrk="1" hangingPunct="1">
              <a:lnSpc>
                <a:spcPct val="120000"/>
              </a:lnSpc>
              <a:spcBef>
                <a:spcPct val="0"/>
              </a:spcBef>
              <a:buFontTx/>
              <a:buNone/>
            </a:pPr>
            <a:endParaRPr lang="zh-CN" altLang="en-US" sz="2400" dirty="0">
              <a:solidFill>
                <a:srgbClr val="000000"/>
              </a:solidFill>
            </a:endParaRPr>
          </a:p>
          <a:p>
            <a:pPr marL="0" indent="0" eaLnBrk="1" hangingPunct="1">
              <a:lnSpc>
                <a:spcPct val="120000"/>
              </a:lnSpc>
              <a:spcBef>
                <a:spcPct val="0"/>
              </a:spcBef>
              <a:buFontTx/>
              <a:buNone/>
            </a:pPr>
            <a:endParaRPr lang="zh-CN" altLang="en-US" sz="14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dirty="0">
              <a:solidFill>
                <a:srgbClr val="000000"/>
              </a:solidFill>
            </a:endParaRPr>
          </a:p>
          <a:p>
            <a:pPr marL="0" indent="0" eaLnBrk="1" hangingPunct="1">
              <a:lnSpc>
                <a:spcPct val="120000"/>
              </a:lnSpc>
              <a:spcBef>
                <a:spcPct val="0"/>
              </a:spcBef>
              <a:buFontTx/>
              <a:buNone/>
            </a:pPr>
            <a:endParaRPr lang="zh-CN" altLang="en-US" sz="800" dirty="0">
              <a:solidFill>
                <a:srgbClr val="000000"/>
              </a:solidFill>
            </a:endParaRPr>
          </a:p>
          <a:p>
            <a:pPr marL="0" indent="0" eaLnBrk="1" hangingPunct="1">
              <a:lnSpc>
                <a:spcPct val="80000"/>
              </a:lnSpc>
            </a:pPr>
            <a:endParaRPr lang="en-US" altLang="zh-CN" sz="1000" dirty="0">
              <a:solidFill>
                <a:srgbClr val="000000"/>
              </a:solidFill>
            </a:endParaRPr>
          </a:p>
        </p:txBody>
      </p:sp>
    </p:spTree>
    <p:extLst>
      <p:ext uri="{BB962C8B-B14F-4D97-AF65-F5344CB8AC3E}">
        <p14:creationId xmlns:p14="http://schemas.microsoft.com/office/powerpoint/2010/main" val="113665107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656"/>
            <a:ext cx="9144000" cy="6096000"/>
          </a:xfrm>
          <a:prstGeom prst="rect">
            <a:avLst/>
          </a:prstGeom>
        </p:spPr>
      </p:pic>
    </p:spTree>
    <p:extLst>
      <p:ext uri="{BB962C8B-B14F-4D97-AF65-F5344CB8AC3E}">
        <p14:creationId xmlns:p14="http://schemas.microsoft.com/office/powerpoint/2010/main" val="360907341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3" descr="b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WordArt 21"/>
          <p:cNvSpPr>
            <a:spLocks noChangeArrowheads="1" noChangeShapeType="1" noTextEdit="1"/>
          </p:cNvSpPr>
          <p:nvPr/>
        </p:nvSpPr>
        <p:spPr bwMode="auto">
          <a:xfrm>
            <a:off x="4932363" y="3500438"/>
            <a:ext cx="2952750" cy="60801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400" b="1" kern="10" normalizeH="1" dirty="0">
                <a:solidFill>
                  <a:srgbClr val="000000"/>
                </a:solidFill>
                <a:latin typeface="黑体"/>
                <a:ea typeface="黑体"/>
              </a:rPr>
              <a:t>谢谢各位同学！</a:t>
            </a:r>
          </a:p>
        </p:txBody>
      </p:sp>
      <p:sp>
        <p:nvSpPr>
          <p:cNvPr id="65540" name="WordArt 22"/>
          <p:cNvSpPr>
            <a:spLocks noChangeArrowheads="1" noChangeShapeType="1" noTextEdit="1"/>
          </p:cNvSpPr>
          <p:nvPr/>
        </p:nvSpPr>
        <p:spPr bwMode="auto">
          <a:xfrm flipV="1">
            <a:off x="4932363" y="4133850"/>
            <a:ext cx="2952750" cy="411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2400" b="1" kern="10" normalizeH="1" dirty="0">
                <a:gradFill rotWithShape="1">
                  <a:gsLst>
                    <a:gs pos="0">
                      <a:srgbClr val="000000">
                        <a:alpha val="0"/>
                      </a:srgbClr>
                    </a:gs>
                    <a:gs pos="100000">
                      <a:schemeClr val="tx1">
                        <a:alpha val="10001"/>
                      </a:schemeClr>
                    </a:gs>
                  </a:gsLst>
                  <a:lin ang="5400000" scaled="1"/>
                </a:gradFill>
                <a:latin typeface="黑体"/>
                <a:ea typeface="黑体"/>
              </a:rPr>
              <a:t>谢谢各位同学！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概述</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251520" y="1340768"/>
                <a:ext cx="8867328" cy="2088852"/>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40000"/>
                  </a:lnSpc>
                  <a:spcBef>
                    <a:spcPct val="0"/>
                  </a:spcBef>
                </a:pPr>
                <a:r>
                  <a:rPr lang="zh-CN" altLang="en-US" sz="2400" b="1" kern="0" dirty="0">
                    <a:solidFill>
                      <a:srgbClr val="000000"/>
                    </a:solidFill>
                    <a:latin typeface="微软雅黑" pitchFamily="34" charset="-122"/>
                    <a:ea typeface="微软雅黑" pitchFamily="34" charset="-122"/>
                  </a:rPr>
                  <a:t>如上所述，图像变换是讲</a:t>
                </a:r>
                <a14:m>
                  <m:oMath xmlns:m="http://schemas.openxmlformats.org/officeDocument/2006/math">
                    <m:r>
                      <a:rPr lang="en-US" altLang="zh-CN" sz="2400" b="1" i="1" kern="0" smtClean="0">
                        <a:solidFill>
                          <a:srgbClr val="000000"/>
                        </a:solidFill>
                        <a:latin typeface="Cambria Math" panose="02040503050406030204" pitchFamily="18" charset="0"/>
                        <a:ea typeface="微软雅黑" pitchFamily="34" charset="-122"/>
                      </a:rPr>
                      <m:t>𝑵</m:t>
                    </m:r>
                    <m:r>
                      <a:rPr lang="en-US" altLang="zh-CN" sz="2400" b="1" i="1" kern="0" smtClean="0">
                        <a:solidFill>
                          <a:srgbClr val="000000"/>
                        </a:solidFill>
                        <a:latin typeface="Cambria Math" panose="02040503050406030204" pitchFamily="18" charset="0"/>
                        <a:ea typeface="Cambria Math" panose="02040503050406030204" pitchFamily="18" charset="0"/>
                      </a:rPr>
                      <m:t>×</m:t>
                    </m:r>
                    <m:r>
                      <a:rPr lang="en-US" altLang="zh-CN" sz="2400" b="1" i="1" kern="0" smtClean="0">
                        <a:solidFill>
                          <a:srgbClr val="000000"/>
                        </a:solidFill>
                        <a:latin typeface="Cambria Math" panose="02040503050406030204" pitchFamily="18" charset="0"/>
                        <a:ea typeface="Cambria Math" panose="02040503050406030204" pitchFamily="18" charset="0"/>
                      </a:rPr>
                      <m:t>𝑵</m:t>
                    </m:r>
                  </m:oMath>
                </a14:m>
                <a:r>
                  <a:rPr lang="zh-CN" altLang="en-US" sz="2400" b="1" kern="0" dirty="0">
                    <a:solidFill>
                      <a:srgbClr val="000000"/>
                    </a:solidFill>
                    <a:latin typeface="微软雅黑" pitchFamily="34" charset="-122"/>
                    <a:ea typeface="微软雅黑" pitchFamily="34" charset="-122"/>
                  </a:rPr>
                  <a:t>维空间图像数据变换成另外一组</a:t>
                </a:r>
                <a:r>
                  <a:rPr lang="zh-CN" altLang="en-US" sz="2400" b="1" kern="0" dirty="0">
                    <a:solidFill>
                      <a:srgbClr val="FF0000"/>
                    </a:solidFill>
                    <a:latin typeface="微软雅黑" pitchFamily="34" charset="-122"/>
                    <a:ea typeface="微软雅黑" pitchFamily="34" charset="-122"/>
                  </a:rPr>
                  <a:t>基向量空间</a:t>
                </a:r>
                <a:r>
                  <a:rPr lang="zh-CN" altLang="en-US" sz="2400" b="1" kern="0" dirty="0">
                    <a:solidFill>
                      <a:srgbClr val="000000"/>
                    </a:solidFill>
                    <a:latin typeface="微软雅黑" pitchFamily="34" charset="-122"/>
                    <a:ea typeface="微软雅黑" pitchFamily="34" charset="-122"/>
                  </a:rPr>
                  <a:t>（通常是正交空间向量）的</a:t>
                </a:r>
                <a:r>
                  <a:rPr lang="zh-CN" altLang="en-US" sz="2400" b="1" kern="0" dirty="0">
                    <a:solidFill>
                      <a:srgbClr val="FF0000"/>
                    </a:solidFill>
                    <a:latin typeface="微软雅黑" pitchFamily="34" charset="-122"/>
                    <a:ea typeface="微软雅黑" pitchFamily="34" charset="-122"/>
                  </a:rPr>
                  <a:t>坐标参数</a:t>
                </a:r>
                <a:r>
                  <a:rPr lang="zh-CN" altLang="en-US" sz="2400" b="1" kern="0" dirty="0">
                    <a:solidFill>
                      <a:srgbClr val="000000"/>
                    </a:solidFill>
                    <a:latin typeface="微软雅黑" pitchFamily="34" charset="-122"/>
                    <a:ea typeface="微软雅黑" pitchFamily="34" charset="-122"/>
                  </a:rPr>
                  <a:t>，我们希望这些离散图像信号坐标参数更集中地代表了图像中的有效信息，或者是更便于达到某种处理目的。</a:t>
                </a:r>
                <a:endParaRPr lang="zh-CN" altLang="en-US" sz="2400" kern="0" dirty="0">
                  <a:solidFill>
                    <a:srgbClr val="000000"/>
                  </a:solidFill>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251520" y="1340768"/>
                <a:ext cx="8867328" cy="2088852"/>
              </a:xfrm>
              <a:prstGeom prst="rect">
                <a:avLst/>
              </a:prstGeom>
              <a:blipFill>
                <a:blip r:embed="rId2"/>
                <a:stretch>
                  <a:fillRect l="-1237" r="-3230" b="-6414"/>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51921" y="3933056"/>
                <a:ext cx="2046667" cy="769441"/>
              </a:xfrm>
              <a:prstGeom prst="rect">
                <a:avLst/>
              </a:prstGeom>
              <a:noFill/>
              <a:ln w="25400">
                <a:solidFill>
                  <a:srgbClr val="000000"/>
                </a:solidFill>
              </a:ln>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空域离散图像</a:t>
                </a:r>
                <a:endParaRPr lang="en-US" altLang="zh-CN" sz="2200" b="1" i="1" dirty="0">
                  <a:latin typeface="Cambria Math" panose="02040503050406030204" pitchFamily="18"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ea typeface="微软雅黑" panose="020B0503020204020204" pitchFamily="34" charset="-122"/>
                        </a:rPr>
                        <m:t>𝒇</m:t>
                      </m:r>
                      <m:d>
                        <m:dPr>
                          <m:ctrlPr>
                            <a:rPr lang="en-US" altLang="zh-CN" sz="2200" b="1" i="1" smtClean="0">
                              <a:latin typeface="Cambria Math" panose="02040503050406030204" pitchFamily="18" charset="0"/>
                              <a:ea typeface="微软雅黑" panose="020B0503020204020204" pitchFamily="34" charset="-122"/>
                            </a:rPr>
                          </m:ctrlPr>
                        </m:dPr>
                        <m:e>
                          <m:r>
                            <a:rPr lang="en-US" altLang="zh-CN" sz="2200" b="1" i="1" smtClean="0">
                              <a:latin typeface="Cambria Math" panose="02040503050406030204" pitchFamily="18" charset="0"/>
                              <a:ea typeface="微软雅黑" panose="020B0503020204020204" pitchFamily="34" charset="-122"/>
                            </a:rPr>
                            <m:t>𝒙</m:t>
                          </m:r>
                          <m:r>
                            <a:rPr lang="en-US" altLang="zh-CN" sz="2200" b="1" i="1" smtClean="0">
                              <a:latin typeface="Cambria Math" panose="02040503050406030204" pitchFamily="18" charset="0"/>
                              <a:ea typeface="微软雅黑" panose="020B0503020204020204" pitchFamily="34" charset="-122"/>
                            </a:rPr>
                            <m:t>,</m:t>
                          </m:r>
                          <m:r>
                            <a:rPr lang="en-US" altLang="zh-CN" sz="2200" b="1" i="1" smtClean="0">
                              <a:latin typeface="Cambria Math" panose="02040503050406030204" pitchFamily="18" charset="0"/>
                              <a:ea typeface="微软雅黑" panose="020B0503020204020204" pitchFamily="34" charset="-122"/>
                            </a:rPr>
                            <m:t>𝒚</m:t>
                          </m:r>
                        </m:e>
                      </m:d>
                    </m:oMath>
                  </m:oMathPara>
                </a14:m>
                <a:endParaRPr lang="zh-CN" altLang="en-US" sz="2200" b="1" dirty="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051921" y="3933056"/>
                <a:ext cx="2046667" cy="769441"/>
              </a:xfrm>
              <a:prstGeom prst="rect">
                <a:avLst/>
              </a:prstGeom>
              <a:blipFill rotWithShape="0">
                <a:blip r:embed="rId3"/>
                <a:stretch>
                  <a:fillRect t="-3846" b="-7692"/>
                </a:stretch>
              </a:blipFill>
              <a:ln w="25400">
                <a:solidFill>
                  <a:srgbClr val="000000"/>
                </a:solidFill>
              </a:ln>
            </p:spPr>
            <p:txBody>
              <a:bodyPr/>
              <a:lstStyle/>
              <a:p>
                <a:r>
                  <a:rPr lang="zh-CN" altLang="en-US">
                    <a:noFill/>
                  </a:rPr>
                  <a:t> </a:t>
                </a:r>
              </a:p>
            </p:txBody>
          </p:sp>
        </mc:Fallback>
      </mc:AlternateContent>
      <p:cxnSp>
        <p:nvCxnSpPr>
          <p:cNvPr id="7" name="直接箭头连接符 6"/>
          <p:cNvCxnSpPr>
            <a:stCxn id="6" idx="2"/>
            <a:endCxn id="8" idx="0"/>
          </p:cNvCxnSpPr>
          <p:nvPr/>
        </p:nvCxnSpPr>
        <p:spPr>
          <a:xfrm flipH="1">
            <a:off x="2072728" y="4702497"/>
            <a:ext cx="2527" cy="84551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902852" y="5548010"/>
                <a:ext cx="2339752" cy="769441"/>
              </a:xfrm>
              <a:prstGeom prst="rect">
                <a:avLst/>
              </a:prstGeom>
              <a:noFill/>
              <a:ln w="25400">
                <a:solidFill>
                  <a:srgbClr val="000000"/>
                </a:solidFill>
              </a:ln>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变换域离散图像</a:t>
                </a:r>
                <a:endParaRPr lang="en-US" altLang="zh-CN" sz="2200" b="1" i="1" dirty="0">
                  <a:latin typeface="Cambria Math" panose="02040503050406030204" pitchFamily="18"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ea typeface="微软雅黑" panose="020B0503020204020204" pitchFamily="34" charset="-122"/>
                        </a:rPr>
                        <m:t>𝑭</m:t>
                      </m:r>
                      <m:d>
                        <m:dPr>
                          <m:ctrlPr>
                            <a:rPr lang="en-US" altLang="zh-CN" sz="2200" b="1" i="1" smtClean="0">
                              <a:latin typeface="Cambria Math" panose="02040503050406030204" pitchFamily="18" charset="0"/>
                              <a:ea typeface="微软雅黑" panose="020B0503020204020204" pitchFamily="34" charset="-122"/>
                            </a:rPr>
                          </m:ctrlPr>
                        </m:dPr>
                        <m:e>
                          <m:r>
                            <a:rPr lang="en-US" altLang="zh-CN" sz="2200" b="1" i="1" smtClean="0">
                              <a:latin typeface="Cambria Math" panose="02040503050406030204" pitchFamily="18" charset="0"/>
                              <a:ea typeface="微软雅黑" panose="020B0503020204020204" pitchFamily="34" charset="-122"/>
                            </a:rPr>
                            <m:t>𝒖</m:t>
                          </m:r>
                          <m:r>
                            <a:rPr lang="en-US" altLang="zh-CN" sz="2200" b="1" i="1" smtClean="0">
                              <a:latin typeface="Cambria Math" panose="02040503050406030204" pitchFamily="18" charset="0"/>
                              <a:ea typeface="微软雅黑" panose="020B0503020204020204" pitchFamily="34" charset="-122"/>
                            </a:rPr>
                            <m:t>,</m:t>
                          </m:r>
                          <m:r>
                            <a:rPr lang="en-US" altLang="zh-CN" sz="2200" b="1" i="1" smtClean="0">
                              <a:latin typeface="Cambria Math" panose="02040503050406030204" pitchFamily="18" charset="0"/>
                              <a:ea typeface="微软雅黑" panose="020B0503020204020204" pitchFamily="34" charset="-122"/>
                            </a:rPr>
                            <m:t>𝒗</m:t>
                          </m:r>
                        </m:e>
                      </m:d>
                    </m:oMath>
                  </m:oMathPara>
                </a14:m>
                <a:endParaRPr lang="zh-CN" altLang="en-US" sz="2200" b="1" dirty="0">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02852" y="5548010"/>
                <a:ext cx="2339752" cy="769441"/>
              </a:xfrm>
              <a:prstGeom prst="rect">
                <a:avLst/>
              </a:prstGeom>
              <a:blipFill rotWithShape="0">
                <a:blip r:embed="rId4"/>
                <a:stretch>
                  <a:fillRect t="-3846"/>
                </a:stretch>
              </a:blipFill>
              <a:ln w="25400">
                <a:solidFill>
                  <a:srgbClr val="000000"/>
                </a:solidFill>
              </a:ln>
            </p:spPr>
            <p:txBody>
              <a:bodyPr/>
              <a:lstStyle/>
              <a:p>
                <a:r>
                  <a:rPr lang="zh-CN" altLang="en-US">
                    <a:noFill/>
                  </a:rPr>
                  <a:t> </a:t>
                </a:r>
              </a:p>
            </p:txBody>
          </p:sp>
        </mc:Fallback>
      </mc:AlternateContent>
      <p:sp>
        <p:nvSpPr>
          <p:cNvPr id="9" name="文本框 8"/>
          <p:cNvSpPr txBox="1"/>
          <p:nvPr/>
        </p:nvSpPr>
        <p:spPr>
          <a:xfrm>
            <a:off x="1010356" y="4899938"/>
            <a:ext cx="1031051" cy="430887"/>
          </a:xfrm>
          <a:prstGeom prst="rect">
            <a:avLst/>
          </a:prstGeom>
          <a:noFill/>
        </p:spPr>
        <p:txBody>
          <a:bodyPr wrap="none" rtlCol="0">
            <a:spAutoFit/>
          </a:bodyPr>
          <a:lstStyle/>
          <a:p>
            <a:r>
              <a:rPr lang="zh-CN" altLang="en-US" sz="2200" b="1" dirty="0">
                <a:latin typeface="微软雅黑" panose="020B0503020204020204" pitchFamily="34" charset="-122"/>
                <a:ea typeface="微软雅黑" panose="020B0503020204020204" pitchFamily="34" charset="-122"/>
              </a:rPr>
              <a:t>正变换</a:t>
            </a:r>
          </a:p>
        </p:txBody>
      </p:sp>
      <p:sp>
        <p:nvSpPr>
          <p:cNvPr id="14" name="文本框 13"/>
          <p:cNvSpPr txBox="1"/>
          <p:nvPr/>
        </p:nvSpPr>
        <p:spPr>
          <a:xfrm>
            <a:off x="3818668" y="4102332"/>
            <a:ext cx="1383373" cy="430887"/>
          </a:xfrm>
          <a:prstGeom prst="rect">
            <a:avLst/>
          </a:prstGeom>
          <a:noFill/>
          <a:ln w="25400">
            <a:solidFill>
              <a:srgbClr val="000000"/>
            </a:solidFill>
          </a:ln>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空域处理</a:t>
            </a:r>
          </a:p>
        </p:txBody>
      </p:sp>
      <p:sp>
        <p:nvSpPr>
          <p:cNvPr id="17" name="文本框 16"/>
          <p:cNvSpPr txBox="1"/>
          <p:nvPr/>
        </p:nvSpPr>
        <p:spPr>
          <a:xfrm>
            <a:off x="3731892" y="5715804"/>
            <a:ext cx="1598944" cy="430887"/>
          </a:xfrm>
          <a:prstGeom prst="rect">
            <a:avLst/>
          </a:prstGeom>
          <a:noFill/>
          <a:ln w="25400">
            <a:solidFill>
              <a:srgbClr val="000000"/>
            </a:solidFill>
          </a:ln>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变换域处理</a:t>
            </a:r>
          </a:p>
        </p:txBody>
      </p:sp>
      <p:cxnSp>
        <p:nvCxnSpPr>
          <p:cNvPr id="18" name="直接箭头连接符 17"/>
          <p:cNvCxnSpPr>
            <a:stCxn id="6" idx="3"/>
            <a:endCxn id="14" idx="1"/>
          </p:cNvCxnSpPr>
          <p:nvPr/>
        </p:nvCxnSpPr>
        <p:spPr>
          <a:xfrm flipV="1">
            <a:off x="3098588" y="4317776"/>
            <a:ext cx="720080" cy="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3"/>
            <a:endCxn id="17" idx="1"/>
          </p:cNvCxnSpPr>
          <p:nvPr/>
        </p:nvCxnSpPr>
        <p:spPr>
          <a:xfrm flipV="1">
            <a:off x="3242604" y="5931248"/>
            <a:ext cx="489288" cy="14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文本框 22"/>
              <p:cNvSpPr txBox="1"/>
              <p:nvPr/>
            </p:nvSpPr>
            <p:spPr>
              <a:xfrm>
                <a:off x="5940152" y="3949680"/>
                <a:ext cx="2232248" cy="769441"/>
              </a:xfrm>
              <a:prstGeom prst="rect">
                <a:avLst/>
              </a:prstGeom>
              <a:noFill/>
              <a:ln w="25400">
                <a:solidFill>
                  <a:srgbClr val="000000"/>
                </a:solidFill>
              </a:ln>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处理后空域图像</a:t>
                </a:r>
                <a:endParaRPr lang="en-US" altLang="zh-CN" sz="2200" b="1" i="1" dirty="0">
                  <a:latin typeface="Cambria Math" panose="02040503050406030204" pitchFamily="18"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ea typeface="微软雅黑" panose="020B0503020204020204" pitchFamily="34" charset="-122"/>
                        </a:rPr>
                        <m:t>𝒇</m:t>
                      </m:r>
                      <m:r>
                        <a:rPr lang="zh-CN" altLang="en-US" sz="2200" b="1" i="1" smtClean="0">
                          <a:latin typeface="Cambria Math" panose="02040503050406030204" pitchFamily="18" charset="0"/>
                          <a:ea typeface="微软雅黑" panose="020B0503020204020204" pitchFamily="34" charset="-122"/>
                        </a:rPr>
                        <m:t>’</m:t>
                      </m:r>
                      <m:d>
                        <m:dPr>
                          <m:ctrlPr>
                            <a:rPr lang="en-US" altLang="zh-CN" sz="2200" b="1" i="1" smtClean="0">
                              <a:latin typeface="Cambria Math" panose="02040503050406030204" pitchFamily="18" charset="0"/>
                              <a:ea typeface="微软雅黑" panose="020B0503020204020204" pitchFamily="34" charset="-122"/>
                            </a:rPr>
                          </m:ctrlPr>
                        </m:dPr>
                        <m:e>
                          <m:r>
                            <a:rPr lang="en-US" altLang="zh-CN" sz="2200" b="1" i="1" smtClean="0">
                              <a:latin typeface="Cambria Math" panose="02040503050406030204" pitchFamily="18" charset="0"/>
                              <a:ea typeface="微软雅黑" panose="020B0503020204020204" pitchFamily="34" charset="-122"/>
                            </a:rPr>
                            <m:t>𝒙</m:t>
                          </m:r>
                          <m:r>
                            <a:rPr lang="en-US" altLang="zh-CN" sz="2200" b="1" i="1" smtClean="0">
                              <a:latin typeface="Cambria Math" panose="02040503050406030204" pitchFamily="18" charset="0"/>
                              <a:ea typeface="微软雅黑" panose="020B0503020204020204" pitchFamily="34" charset="-122"/>
                            </a:rPr>
                            <m:t>,</m:t>
                          </m:r>
                          <m:r>
                            <a:rPr lang="en-US" altLang="zh-CN" sz="2200" b="1" i="1" smtClean="0">
                              <a:latin typeface="Cambria Math" panose="02040503050406030204" pitchFamily="18" charset="0"/>
                              <a:ea typeface="微软雅黑" panose="020B0503020204020204" pitchFamily="34" charset="-122"/>
                            </a:rPr>
                            <m:t>𝒚</m:t>
                          </m:r>
                        </m:e>
                      </m:d>
                    </m:oMath>
                  </m:oMathPara>
                </a14:m>
                <a:endParaRPr lang="zh-CN" altLang="en-US" sz="2200" b="1" dirty="0">
                  <a:latin typeface="微软雅黑" panose="020B0503020204020204" pitchFamily="34" charset="-122"/>
                  <a:ea typeface="微软雅黑" panose="020B0503020204020204" pitchFamily="34"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940152" y="3949680"/>
                <a:ext cx="2232248" cy="769441"/>
              </a:xfrm>
              <a:prstGeom prst="rect">
                <a:avLst/>
              </a:prstGeom>
              <a:blipFill rotWithShape="0">
                <a:blip r:embed="rId5"/>
                <a:stretch>
                  <a:fillRect l="-809" t="-3846" r="-1078" b="-7692"/>
                </a:stretch>
              </a:blipFill>
              <a:ln w="25400">
                <a:solidFill>
                  <a:srgbClr val="00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796136" y="5538213"/>
                <a:ext cx="2520280" cy="769441"/>
              </a:xfrm>
              <a:prstGeom prst="rect">
                <a:avLst/>
              </a:prstGeom>
              <a:noFill/>
              <a:ln w="25400">
                <a:solidFill>
                  <a:srgbClr val="000000"/>
                </a:solidFill>
              </a:ln>
            </p:spPr>
            <p:txBody>
              <a:bodyPr wrap="square" rtlCol="0">
                <a:spAutoFit/>
              </a:bodyPr>
              <a:lstStyle/>
              <a:p>
                <a:pPr algn="ctr"/>
                <a:r>
                  <a:rPr lang="zh-CN" altLang="en-US" sz="2200" b="1" dirty="0">
                    <a:latin typeface="微软雅黑" panose="020B0503020204020204" pitchFamily="34" charset="-122"/>
                    <a:ea typeface="微软雅黑" panose="020B0503020204020204" pitchFamily="34" charset="-122"/>
                  </a:rPr>
                  <a:t>处理后变换域图像</a:t>
                </a:r>
                <a:endParaRPr lang="en-US" altLang="zh-CN" sz="2200" b="1" i="1" dirty="0">
                  <a:latin typeface="Cambria Math" panose="02040503050406030204" pitchFamily="18"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2200" b="1" i="1" smtClean="0">
                          <a:latin typeface="Cambria Math" panose="02040503050406030204" pitchFamily="18" charset="0"/>
                          <a:ea typeface="微软雅黑" panose="020B0503020204020204" pitchFamily="34" charset="-122"/>
                        </a:rPr>
                        <m:t>𝑭</m:t>
                      </m:r>
                      <m:r>
                        <a:rPr lang="zh-CN" altLang="en-US" sz="2200" b="1" i="1" smtClean="0">
                          <a:latin typeface="Cambria Math" panose="02040503050406030204" pitchFamily="18" charset="0"/>
                          <a:ea typeface="微软雅黑" panose="020B0503020204020204" pitchFamily="34" charset="-122"/>
                        </a:rPr>
                        <m:t>’</m:t>
                      </m:r>
                      <m:d>
                        <m:dPr>
                          <m:ctrlPr>
                            <a:rPr lang="en-US" altLang="zh-CN" sz="2200" b="1" i="1" smtClean="0">
                              <a:latin typeface="Cambria Math" panose="02040503050406030204" pitchFamily="18" charset="0"/>
                              <a:ea typeface="微软雅黑" panose="020B0503020204020204" pitchFamily="34" charset="-122"/>
                            </a:rPr>
                          </m:ctrlPr>
                        </m:dPr>
                        <m:e>
                          <m:r>
                            <a:rPr lang="en-US" altLang="zh-CN" sz="2200" b="1" i="1" smtClean="0">
                              <a:latin typeface="Cambria Math" panose="02040503050406030204" pitchFamily="18" charset="0"/>
                              <a:ea typeface="微软雅黑" panose="020B0503020204020204" pitchFamily="34" charset="-122"/>
                            </a:rPr>
                            <m:t>𝒙</m:t>
                          </m:r>
                          <m:r>
                            <a:rPr lang="en-US" altLang="zh-CN" sz="2200" b="1" i="1" smtClean="0">
                              <a:latin typeface="Cambria Math" panose="02040503050406030204" pitchFamily="18" charset="0"/>
                              <a:ea typeface="微软雅黑" panose="020B0503020204020204" pitchFamily="34" charset="-122"/>
                            </a:rPr>
                            <m:t>,</m:t>
                          </m:r>
                          <m:r>
                            <a:rPr lang="en-US" altLang="zh-CN" sz="2200" b="1" i="1" smtClean="0">
                              <a:latin typeface="Cambria Math" panose="02040503050406030204" pitchFamily="18" charset="0"/>
                              <a:ea typeface="微软雅黑" panose="020B0503020204020204" pitchFamily="34" charset="-122"/>
                            </a:rPr>
                            <m:t>𝒚</m:t>
                          </m:r>
                        </m:e>
                      </m:d>
                    </m:oMath>
                  </m:oMathPara>
                </a14:m>
                <a:endParaRPr lang="zh-CN" altLang="en-US" sz="2200" b="1" dirty="0">
                  <a:latin typeface="微软雅黑" panose="020B0503020204020204" pitchFamily="34" charset="-122"/>
                  <a:ea typeface="微软雅黑" panose="020B0503020204020204" pitchFamily="34" charset="-122"/>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796136" y="5538213"/>
                <a:ext cx="2520280" cy="769441"/>
              </a:xfrm>
              <a:prstGeom prst="rect">
                <a:avLst/>
              </a:prstGeom>
              <a:blipFill rotWithShape="0">
                <a:blip r:embed="rId6"/>
                <a:stretch>
                  <a:fillRect l="-959" t="-3053" r="-719" b="-3817"/>
                </a:stretch>
              </a:blipFill>
              <a:ln w="25400">
                <a:solidFill>
                  <a:srgbClr val="000000"/>
                </a:solidFill>
              </a:ln>
            </p:spPr>
            <p:txBody>
              <a:bodyPr/>
              <a:lstStyle/>
              <a:p>
                <a:r>
                  <a:rPr lang="zh-CN" altLang="en-US">
                    <a:noFill/>
                  </a:rPr>
                  <a:t> </a:t>
                </a:r>
              </a:p>
            </p:txBody>
          </p:sp>
        </mc:Fallback>
      </mc:AlternateContent>
      <p:cxnSp>
        <p:nvCxnSpPr>
          <p:cNvPr id="25" name="直接箭头连接符 24"/>
          <p:cNvCxnSpPr>
            <a:stCxn id="24" idx="0"/>
            <a:endCxn id="23" idx="2"/>
          </p:cNvCxnSpPr>
          <p:nvPr/>
        </p:nvCxnSpPr>
        <p:spPr>
          <a:xfrm flipV="1">
            <a:off x="7056276" y="4719121"/>
            <a:ext cx="0" cy="819092"/>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118078" y="4913223"/>
            <a:ext cx="1031051" cy="430887"/>
          </a:xfrm>
          <a:prstGeom prst="rect">
            <a:avLst/>
          </a:prstGeom>
          <a:noFill/>
        </p:spPr>
        <p:txBody>
          <a:bodyPr wrap="none" rtlCol="0">
            <a:spAutoFit/>
          </a:bodyPr>
          <a:lstStyle/>
          <a:p>
            <a:r>
              <a:rPr lang="zh-CN" altLang="en-US" sz="2200" b="1" dirty="0">
                <a:latin typeface="微软雅黑" panose="020B0503020204020204" pitchFamily="34" charset="-122"/>
                <a:ea typeface="微软雅黑" panose="020B0503020204020204" pitchFamily="34" charset="-122"/>
              </a:rPr>
              <a:t>逆变换</a:t>
            </a:r>
          </a:p>
        </p:txBody>
      </p:sp>
      <p:cxnSp>
        <p:nvCxnSpPr>
          <p:cNvPr id="27" name="直接箭头连接符 26"/>
          <p:cNvCxnSpPr/>
          <p:nvPr/>
        </p:nvCxnSpPr>
        <p:spPr>
          <a:xfrm flipV="1">
            <a:off x="5227996" y="4328851"/>
            <a:ext cx="720080" cy="1"/>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5318842" y="5931247"/>
            <a:ext cx="489288" cy="14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891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4" grpId="0" animBg="1"/>
      <p:bldP spid="17" grpId="0" animBg="1"/>
      <p:bldP spid="23" grpId="0" animBg="1"/>
      <p:bldP spid="24"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傅里叶变换</a:t>
            </a:r>
          </a:p>
        </p:txBody>
      </p:sp>
      <p:sp>
        <p:nvSpPr>
          <p:cNvPr id="5" name="Rectangle 3"/>
          <p:cNvSpPr txBox="1">
            <a:spLocks noChangeArrowheads="1"/>
          </p:cNvSpPr>
          <p:nvPr/>
        </p:nvSpPr>
        <p:spPr bwMode="auto">
          <a:xfrm>
            <a:off x="251520" y="1556172"/>
            <a:ext cx="6624736" cy="4465116"/>
          </a:xfrm>
          <a:prstGeom prst="rect">
            <a:avLst/>
          </a:prstGeom>
          <a:no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40000"/>
              </a:lnSpc>
              <a:spcBef>
                <a:spcPct val="0"/>
              </a:spcBef>
            </a:pPr>
            <a:r>
              <a:rPr lang="zh-CN" altLang="en-US" sz="2400" b="1" kern="0" dirty="0">
                <a:solidFill>
                  <a:srgbClr val="000000"/>
                </a:solidFill>
                <a:latin typeface="微软雅黑" pitchFamily="34" charset="-122"/>
                <a:ea typeface="微软雅黑" pitchFamily="34" charset="-122"/>
              </a:rPr>
              <a:t>傅里叶变换是一种</a:t>
            </a:r>
            <a:r>
              <a:rPr lang="zh-CN" altLang="en-US" sz="2400" b="1" kern="0" dirty="0">
                <a:solidFill>
                  <a:srgbClr val="FF0000"/>
                </a:solidFill>
                <a:latin typeface="微软雅黑" pitchFamily="34" charset="-122"/>
                <a:ea typeface="微软雅黑" pitchFamily="34" charset="-122"/>
              </a:rPr>
              <a:t>线性的积分变换</a:t>
            </a:r>
            <a:r>
              <a:rPr lang="zh-CN" altLang="en-US" sz="2400" b="1" kern="0" dirty="0">
                <a:solidFill>
                  <a:srgbClr val="000000"/>
                </a:solidFill>
                <a:latin typeface="微软雅黑" pitchFamily="34" charset="-122"/>
                <a:ea typeface="微软雅黑" pitchFamily="34" charset="-122"/>
              </a:rPr>
              <a:t>，常在将信号在时域（或空域）和频域之间变换时使用。因其基本思想首先由法国学者</a:t>
            </a:r>
            <a:r>
              <a:rPr lang="zh-CN" altLang="en-US" sz="2400" b="1" kern="0" dirty="0">
                <a:solidFill>
                  <a:srgbClr val="FF0000"/>
                </a:solidFill>
                <a:latin typeface="微软雅黑" pitchFamily="34" charset="-122"/>
                <a:ea typeface="微软雅黑" pitchFamily="34" charset="-122"/>
              </a:rPr>
              <a:t>约瑟夫</a:t>
            </a:r>
            <a:r>
              <a:rPr lang="en-US" altLang="zh-CN" sz="2400" b="1" kern="0" dirty="0">
                <a:solidFill>
                  <a:srgbClr val="FF0000"/>
                </a:solidFill>
                <a:latin typeface="微软雅黑" pitchFamily="34" charset="-122"/>
                <a:ea typeface="微软雅黑" pitchFamily="34" charset="-122"/>
              </a:rPr>
              <a:t>·</a:t>
            </a:r>
            <a:r>
              <a:rPr lang="zh-CN" altLang="en-US" sz="2400" b="1" kern="0" dirty="0">
                <a:solidFill>
                  <a:srgbClr val="FF0000"/>
                </a:solidFill>
                <a:latin typeface="微软雅黑" pitchFamily="34" charset="-122"/>
                <a:ea typeface="微软雅黑" pitchFamily="34" charset="-122"/>
              </a:rPr>
              <a:t>傅里叶</a:t>
            </a:r>
            <a:r>
              <a:rPr lang="zh-CN" altLang="en-US" sz="2400" b="1" kern="0" dirty="0">
                <a:solidFill>
                  <a:srgbClr val="000000"/>
                </a:solidFill>
                <a:latin typeface="微软雅黑" pitchFamily="34" charset="-122"/>
                <a:ea typeface="微软雅黑" pitchFamily="34" charset="-122"/>
              </a:rPr>
              <a:t>系统地提出，所以以其名字来命名以示纪念。</a:t>
            </a:r>
            <a:endParaRPr lang="en-US" altLang="zh-CN" sz="2400" b="1" kern="0" dirty="0">
              <a:solidFill>
                <a:srgbClr val="000000"/>
              </a:solidFill>
              <a:latin typeface="微软雅黑" pitchFamily="34" charset="-122"/>
              <a:ea typeface="微软雅黑" pitchFamily="34" charset="-122"/>
            </a:endParaRPr>
          </a:p>
          <a:p>
            <a:pPr eaLnBrk="1" hangingPunct="1">
              <a:lnSpc>
                <a:spcPct val="140000"/>
              </a:lnSpc>
              <a:spcBef>
                <a:spcPct val="0"/>
              </a:spcBef>
            </a:pPr>
            <a:endParaRPr lang="en-US" altLang="zh-CN" sz="2400" b="1" kern="0" dirty="0">
              <a:solidFill>
                <a:srgbClr val="000000"/>
              </a:solidFill>
              <a:latin typeface="微软雅黑" pitchFamily="34" charset="-122"/>
              <a:ea typeface="微软雅黑" pitchFamily="34" charset="-122"/>
            </a:endParaRPr>
          </a:p>
          <a:p>
            <a:pPr eaLnBrk="1" hangingPunct="1">
              <a:lnSpc>
                <a:spcPct val="140000"/>
              </a:lnSpc>
              <a:spcBef>
                <a:spcPct val="0"/>
              </a:spcBef>
            </a:pPr>
            <a:r>
              <a:rPr lang="zh-CN" altLang="en-US" sz="2400" b="1" kern="0" dirty="0">
                <a:solidFill>
                  <a:srgbClr val="000000"/>
                </a:solidFill>
                <a:latin typeface="微软雅黑" pitchFamily="34" charset="-122"/>
                <a:ea typeface="微软雅黑" pitchFamily="34" charset="-122"/>
              </a:rPr>
              <a:t>傅里叶变换在物理学、光学、结构动力学、量子力学、数论、组合数学、概率论、统计学、信号处理、通讯、金融等领域都有着广泛的应用。例如在信号处理中，傅里叶变换的典型用途是将信号分解成</a:t>
            </a:r>
            <a:r>
              <a:rPr lang="zh-CN" altLang="en-US" sz="2400" b="1" kern="0" dirty="0">
                <a:solidFill>
                  <a:srgbClr val="FF0000"/>
                </a:solidFill>
                <a:latin typeface="微软雅黑" pitchFamily="34" charset="-122"/>
                <a:ea typeface="微软雅黑" pitchFamily="34" charset="-122"/>
              </a:rPr>
              <a:t>振幅分量</a:t>
            </a:r>
            <a:r>
              <a:rPr lang="zh-CN" altLang="en-US" sz="2400" b="1" kern="0" dirty="0">
                <a:solidFill>
                  <a:srgbClr val="000000"/>
                </a:solidFill>
                <a:latin typeface="微软雅黑" pitchFamily="34" charset="-122"/>
                <a:ea typeface="微软雅黑" pitchFamily="34" charset="-122"/>
              </a:rPr>
              <a:t>和</a:t>
            </a:r>
            <a:r>
              <a:rPr lang="zh-CN" altLang="en-US" sz="2400" b="1" kern="0" dirty="0">
                <a:solidFill>
                  <a:srgbClr val="FF0000"/>
                </a:solidFill>
                <a:latin typeface="微软雅黑" pitchFamily="34" charset="-122"/>
                <a:ea typeface="微软雅黑" pitchFamily="34" charset="-122"/>
              </a:rPr>
              <a:t>频率分量</a:t>
            </a:r>
            <a:r>
              <a:rPr lang="zh-CN" altLang="en-US" sz="2400" b="1" kern="0" dirty="0">
                <a:solidFill>
                  <a:srgbClr val="000000"/>
                </a:solidFill>
                <a:latin typeface="微软雅黑" pitchFamily="34" charset="-122"/>
                <a:ea typeface="微软雅黑" pitchFamily="34" charset="-122"/>
              </a:rPr>
              <a:t>。</a:t>
            </a:r>
            <a:r>
              <a:rPr lang="zh-CN" altLang="en-US" sz="2400" kern="0" dirty="0">
                <a:solidFill>
                  <a:srgbClr val="000000"/>
                </a:solidFill>
              </a:rPr>
              <a:t>	</a:t>
            </a:r>
          </a:p>
          <a:p>
            <a:pPr marL="0" indent="0" eaLnBrk="1" hangingPunct="1">
              <a:lnSpc>
                <a:spcPct val="120000"/>
              </a:lnSpc>
              <a:spcBef>
                <a:spcPct val="0"/>
              </a:spcBef>
              <a:buFontTx/>
              <a:buNone/>
            </a:pPr>
            <a:endParaRPr lang="zh-CN" altLang="en-US" sz="2400" kern="0" dirty="0">
              <a:solidFill>
                <a:srgbClr val="000000"/>
              </a:solidFill>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256" y="1590880"/>
            <a:ext cx="2048256" cy="2487168"/>
          </a:xfrm>
          <a:prstGeom prst="rect">
            <a:avLst/>
          </a:prstGeom>
        </p:spPr>
      </p:pic>
      <p:sp>
        <p:nvSpPr>
          <p:cNvPr id="2" name="矩形 1"/>
          <p:cNvSpPr/>
          <p:nvPr/>
        </p:nvSpPr>
        <p:spPr>
          <a:xfrm>
            <a:off x="7164288" y="4112756"/>
            <a:ext cx="1426994" cy="369332"/>
          </a:xfrm>
          <a:prstGeom prst="rect">
            <a:avLst/>
          </a:prstGeom>
        </p:spPr>
        <p:txBody>
          <a:bodyPr wrap="none">
            <a:spAutoFit/>
          </a:bodyPr>
          <a:lstStyle/>
          <a:p>
            <a:r>
              <a:rPr lang="en-US" altLang="zh-CN" b="1" kern="0" dirty="0">
                <a:solidFill>
                  <a:srgbClr val="000000"/>
                </a:solidFill>
                <a:latin typeface="微软雅黑" pitchFamily="34" charset="-122"/>
                <a:ea typeface="微软雅黑" pitchFamily="34" charset="-122"/>
              </a:rPr>
              <a:t>1768-1830</a:t>
            </a:r>
            <a:endParaRPr lang="zh-CN" altLang="en-US" dirty="0"/>
          </a:p>
        </p:txBody>
      </p:sp>
    </p:spTree>
    <p:extLst>
      <p:ext uri="{BB962C8B-B14F-4D97-AF65-F5344CB8AC3E}">
        <p14:creationId xmlns:p14="http://schemas.microsoft.com/office/powerpoint/2010/main" val="36185706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傅里叶变换</a:t>
            </a:r>
          </a:p>
        </p:txBody>
      </p:sp>
      <p:pic>
        <p:nvPicPr>
          <p:cNvPr id="2" name="Fourier Transform">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745686" y="1340768"/>
            <a:ext cx="5490610" cy="4320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3"/>
          <p:cNvSpPr txBox="1">
            <a:spLocks noChangeArrowheads="1"/>
          </p:cNvSpPr>
          <p:nvPr/>
        </p:nvSpPr>
        <p:spPr bwMode="auto">
          <a:xfrm>
            <a:off x="755576" y="5805264"/>
            <a:ext cx="7632848" cy="720700"/>
          </a:xfrm>
          <a:prstGeom prst="rect">
            <a:avLst/>
          </a:prstGeom>
          <a:no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傅里叶变换将函数的</a:t>
            </a:r>
            <a:r>
              <a:rPr lang="zh-CN" altLang="en-US" sz="2400" b="1" kern="0" dirty="0">
                <a:solidFill>
                  <a:srgbClr val="FF0000"/>
                </a:solidFill>
                <a:latin typeface="微软雅黑" panose="020B0503020204020204" pitchFamily="34" charset="-122"/>
                <a:ea typeface="微软雅黑" panose="020B0503020204020204" pitchFamily="34" charset="-122"/>
              </a:rPr>
              <a:t>时域</a:t>
            </a:r>
            <a:r>
              <a:rPr lang="zh-CN" altLang="en-US" sz="2400" b="1" kern="0" dirty="0">
                <a:solidFill>
                  <a:srgbClr val="000000"/>
                </a:solidFill>
                <a:latin typeface="微软雅黑" panose="020B0503020204020204" pitchFamily="34" charset="-122"/>
                <a:ea typeface="微软雅黑" panose="020B0503020204020204" pitchFamily="34" charset="-122"/>
              </a:rPr>
              <a:t>（红色）与</a:t>
            </a:r>
            <a:r>
              <a:rPr lang="zh-CN" altLang="en-US" sz="2400" b="1" kern="0" dirty="0">
                <a:solidFill>
                  <a:srgbClr val="033BED"/>
                </a:solidFill>
                <a:latin typeface="微软雅黑" panose="020B0503020204020204" pitchFamily="34" charset="-122"/>
                <a:ea typeface="微软雅黑" panose="020B0503020204020204" pitchFamily="34" charset="-122"/>
              </a:rPr>
              <a:t>频域</a:t>
            </a:r>
            <a:r>
              <a:rPr lang="zh-CN" altLang="en-US" sz="2400" b="1" kern="0" dirty="0">
                <a:solidFill>
                  <a:srgbClr val="000000"/>
                </a:solidFill>
                <a:latin typeface="微软雅黑" panose="020B0503020204020204" pitchFamily="34" charset="-122"/>
                <a:ea typeface="微软雅黑" panose="020B0503020204020204" pitchFamily="34" charset="-122"/>
              </a:rPr>
              <a:t>（蓝色）相关联。频谱中的不同成分频率在频域中以峰值形式表示。</a:t>
            </a: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p:spTree>
    <p:extLst>
      <p:ext uri="{BB962C8B-B14F-4D97-AF65-F5344CB8AC3E}">
        <p14:creationId xmlns:p14="http://schemas.microsoft.com/office/powerpoint/2010/main" val="408188080"/>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傅里叶变换</a:t>
            </a:r>
          </a:p>
        </p:txBody>
      </p:sp>
      <p:pic>
        <p:nvPicPr>
          <p:cNvPr id="5" name="图片 4">
            <a:extLst>
              <a:ext uri="{FF2B5EF4-FFF2-40B4-BE49-F238E27FC236}">
                <a16:creationId xmlns:a16="http://schemas.microsoft.com/office/drawing/2014/main" id="{2983F0D2-C1E2-4506-AC8E-AB968B9C817C}"/>
              </a:ext>
            </a:extLst>
          </p:cNvPr>
          <p:cNvPicPr>
            <a:picLocks noChangeAspect="1"/>
          </p:cNvPicPr>
          <p:nvPr/>
        </p:nvPicPr>
        <p:blipFill rotWithShape="1">
          <a:blip r:embed="rId2"/>
          <a:srcRect t="6633"/>
          <a:stretch/>
        </p:blipFill>
        <p:spPr>
          <a:xfrm>
            <a:off x="978024" y="1196752"/>
            <a:ext cx="7187952" cy="5612194"/>
          </a:xfrm>
          <a:prstGeom prst="rect">
            <a:avLst/>
          </a:prstGeom>
        </p:spPr>
      </p:pic>
    </p:spTree>
    <p:extLst>
      <p:ext uri="{BB962C8B-B14F-4D97-AF65-F5344CB8AC3E}">
        <p14:creationId xmlns:p14="http://schemas.microsoft.com/office/powerpoint/2010/main" val="14517026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400" dirty="0">
                <a:ea typeface="微软雅黑" pitchFamily="34" charset="-122"/>
              </a:rPr>
              <a:t>傅里叶变换</a:t>
            </a:r>
          </a:p>
        </p:txBody>
      </p:sp>
      <p:pic>
        <p:nvPicPr>
          <p:cNvPr id="4" name="图片 3">
            <a:extLst>
              <a:ext uri="{FF2B5EF4-FFF2-40B4-BE49-F238E27FC236}">
                <a16:creationId xmlns:a16="http://schemas.microsoft.com/office/drawing/2014/main" id="{E307D800-6590-44AB-A927-907C595BD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417137"/>
            <a:ext cx="8393355" cy="4616345"/>
          </a:xfrm>
          <a:prstGeom prst="rect">
            <a:avLst/>
          </a:prstGeom>
        </p:spPr>
      </p:pic>
      <p:sp>
        <p:nvSpPr>
          <p:cNvPr id="5" name="矩形 4">
            <a:extLst>
              <a:ext uri="{FF2B5EF4-FFF2-40B4-BE49-F238E27FC236}">
                <a16:creationId xmlns:a16="http://schemas.microsoft.com/office/drawing/2014/main" id="{9BDC65B8-E8C8-4FC5-9CEC-2F0D48C2B128}"/>
              </a:ext>
            </a:extLst>
          </p:cNvPr>
          <p:cNvSpPr/>
          <p:nvPr/>
        </p:nvSpPr>
        <p:spPr>
          <a:xfrm>
            <a:off x="2171343" y="6033482"/>
            <a:ext cx="4801314" cy="707886"/>
          </a:xfrm>
          <a:prstGeom prst="rect">
            <a:avLst/>
          </a:prstGeom>
        </p:spPr>
        <p:txBody>
          <a:bodyPr wrap="none">
            <a:spAutoFit/>
          </a:bodyPr>
          <a:lstStyle/>
          <a:p>
            <a:r>
              <a:rPr lang="zh-CN" altLang="en-US" sz="4000" b="1" kern="0" dirty="0">
                <a:solidFill>
                  <a:srgbClr val="000000"/>
                </a:solidFill>
                <a:latin typeface="微软雅黑" panose="020B0503020204020204" pitchFamily="34" charset="-122"/>
                <a:ea typeface="微软雅黑" panose="020B0503020204020204" pitchFamily="34" charset="-122"/>
              </a:rPr>
              <a:t>升维思考，降维打击</a:t>
            </a:r>
            <a:endParaRPr lang="zh-CN" altLang="en-US" sz="4000" dirty="0"/>
          </a:p>
        </p:txBody>
      </p:sp>
    </p:spTree>
    <p:extLst>
      <p:ext uri="{BB962C8B-B14F-4D97-AF65-F5344CB8AC3E}">
        <p14:creationId xmlns:p14="http://schemas.microsoft.com/office/powerpoint/2010/main" val="15520883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188913"/>
            <a:ext cx="7632526" cy="836612"/>
          </a:xfrm>
        </p:spPr>
        <p:txBody>
          <a:bodyPr/>
          <a:lstStyle/>
          <a:p>
            <a:pPr eaLnBrk="1" hangingPunct="1"/>
            <a:r>
              <a:rPr lang="zh-CN" altLang="en-US" sz="4400" dirty="0">
                <a:ea typeface="微软雅黑" pitchFamily="34" charset="-122"/>
              </a:rPr>
              <a:t>傅里叶变换 </a:t>
            </a:r>
            <a:r>
              <a:rPr lang="en-US" altLang="zh-CN" sz="4400" dirty="0">
                <a:ea typeface="微软雅黑" pitchFamily="34" charset="-122"/>
              </a:rPr>
              <a:t>— </a:t>
            </a:r>
            <a:r>
              <a:rPr lang="zh-CN" altLang="en-US" sz="3000" dirty="0">
                <a:ea typeface="微软雅黑" pitchFamily="34" charset="-122"/>
              </a:rPr>
              <a:t>一维傅里叶变换</a:t>
            </a:r>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23850" y="1268760"/>
                <a:ext cx="8064574" cy="720700"/>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一维傅里叶变换的定义：</a:t>
                </a:r>
                <a14:m>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m:t>
                    </m:r>
                    <m:nary>
                      <m:naryPr>
                        <m:ctrlPr>
                          <a:rPr lang="en-US" altLang="zh-CN" sz="2400" b="1" i="1" kern="0" smtClean="0">
                            <a:solidFill>
                              <a:srgbClr val="000000"/>
                            </a:solidFill>
                            <a:latin typeface="Cambria Math" panose="02040503050406030204" pitchFamily="18" charset="0"/>
                            <a:ea typeface="微软雅黑" panose="020B0503020204020204" pitchFamily="34" charset="-122"/>
                          </a:rPr>
                        </m:ctrlPr>
                      </m:naryPr>
                      <m:sub>
                        <m:r>
                          <m:rPr>
                            <m:brk m:alnAt="23"/>
                          </m:rP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Cambria Math" panose="02040503050406030204" pitchFamily="18" charset="0"/>
                          </a:rPr>
                          <m:t>∞</m:t>
                        </m:r>
                      </m:sub>
                      <m:sup>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Cambria Math" panose="02040503050406030204" pitchFamily="18" charset="0"/>
                          </a:rPr>
                          <m:t>∞</m:t>
                        </m:r>
                      </m:sup>
                      <m:e>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e>
                        </m:d>
                        <m:r>
                          <a:rPr lang="en-US" altLang="zh-CN" sz="2400" b="1" i="1" kern="0" smtClea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微软雅黑" panose="020B0503020204020204" pitchFamily="34" charset="-122"/>
                              </a:rPr>
                              <m:t>𝒋</m:t>
                            </m:r>
                            <m:r>
                              <a:rPr lang="en-US" altLang="zh-CN" sz="2400" b="1" i="1" kern="0" smtClean="0">
                                <a:solidFill>
                                  <a:srgbClr val="000000"/>
                                </a:solidFill>
                                <a:latin typeface="Cambria Math" panose="02040503050406030204" pitchFamily="18" charset="0"/>
                                <a:ea typeface="微软雅黑" panose="020B0503020204020204" pitchFamily="34" charset="-122"/>
                              </a:rPr>
                              <m:t>𝟐</m:t>
                            </m:r>
                            <m:r>
                              <a:rPr lang="zh-CN" altLang="en-US" sz="2400" b="1" i="1" kern="0" smtClean="0">
                                <a:solidFill>
                                  <a:srgbClr val="000000"/>
                                </a:solidFill>
                                <a:latin typeface="Cambria Math" panose="02040503050406030204" pitchFamily="18" charset="0"/>
                                <a:ea typeface="微软雅黑" panose="020B0503020204020204" pitchFamily="34" charset="-122"/>
                              </a:rPr>
                              <m:t>𝝅</m:t>
                            </m:r>
                            <m:r>
                              <a:rPr lang="en-US" altLang="zh-CN" sz="2400" b="1" i="1" kern="0" smtClean="0">
                                <a:solidFill>
                                  <a:srgbClr val="000000"/>
                                </a:solidFill>
                                <a:latin typeface="Cambria Math" panose="02040503050406030204" pitchFamily="18" charset="0"/>
                                <a:ea typeface="微软雅黑" panose="020B0503020204020204" pitchFamily="34" charset="-122"/>
                              </a:rPr>
                              <m:t>𝒖𝒙</m:t>
                            </m:r>
                          </m:e>
                        </m:d>
                        <m:r>
                          <a:rPr lang="en-US" altLang="zh-CN" sz="2400" b="1" i="1" kern="0" smtClean="0">
                            <a:solidFill>
                              <a:srgbClr val="000000"/>
                            </a:solidFill>
                            <a:latin typeface="Cambria Math" panose="02040503050406030204" pitchFamily="18" charset="0"/>
                            <a:ea typeface="微软雅黑" panose="020B0503020204020204" pitchFamily="34" charset="-122"/>
                          </a:rPr>
                          <m:t>𝒅𝒙</m:t>
                        </m:r>
                      </m:e>
                    </m:nary>
                  </m:oMath>
                </a14:m>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23850" y="1268760"/>
                <a:ext cx="8064574" cy="720700"/>
              </a:xfrm>
              <a:prstGeom prst="rect">
                <a:avLst/>
              </a:prstGeom>
              <a:blipFill rotWithShape="0">
                <a:blip r:embed="rId2"/>
                <a:stretch>
                  <a:fillRect l="-1134" b="-2542"/>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323850" y="2348880"/>
                <a:ext cx="8496622" cy="720700"/>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r>
                  <a:rPr lang="zh-CN" altLang="en-US" sz="2400" b="1" kern="0" dirty="0">
                    <a:solidFill>
                      <a:srgbClr val="000000"/>
                    </a:solidFill>
                    <a:latin typeface="微软雅黑" panose="020B0503020204020204" pitchFamily="34" charset="-122"/>
                    <a:ea typeface="微软雅黑" panose="020B0503020204020204" pitchFamily="34" charset="-122"/>
                  </a:rPr>
                  <a:t>一维傅里叶逆变换定义：</a:t>
                </a:r>
                <a14:m>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𝒇</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𝒙</m:t>
                        </m:r>
                      </m:e>
                    </m:d>
                    <m:r>
                      <a:rPr lang="en-US" altLang="zh-CN" sz="2400" b="1" i="1" kern="0" smtClean="0">
                        <a:solidFill>
                          <a:srgbClr val="000000"/>
                        </a:solidFill>
                        <a:latin typeface="Cambria Math" panose="02040503050406030204" pitchFamily="18" charset="0"/>
                        <a:ea typeface="微软雅黑" panose="020B0503020204020204" pitchFamily="34" charset="-122"/>
                      </a:rPr>
                      <m:t>=</m:t>
                    </m:r>
                    <m:nary>
                      <m:naryPr>
                        <m:ctrlPr>
                          <a:rPr lang="en-US" altLang="zh-CN" sz="2400" b="1" i="1" kern="0" smtClean="0">
                            <a:solidFill>
                              <a:srgbClr val="000000"/>
                            </a:solidFill>
                            <a:latin typeface="Cambria Math" panose="02040503050406030204" pitchFamily="18" charset="0"/>
                            <a:ea typeface="微软雅黑" panose="020B0503020204020204" pitchFamily="34" charset="-122"/>
                          </a:rPr>
                        </m:ctrlPr>
                      </m:naryPr>
                      <m:sub>
                        <m:r>
                          <m:rPr>
                            <m:brk m:alnAt="23"/>
                          </m:rP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Cambria Math" panose="02040503050406030204" pitchFamily="18" charset="0"/>
                          </a:rPr>
                          <m:t>∞</m:t>
                        </m:r>
                      </m:sub>
                      <m:sup>
                        <m:r>
                          <a:rPr lang="en-US" altLang="zh-CN" sz="2400" b="1" i="1" kern="0" smtClean="0">
                            <a:solidFill>
                              <a:srgbClr val="000000"/>
                            </a:solidFill>
                            <a:latin typeface="Cambria Math" panose="02040503050406030204" pitchFamily="18" charset="0"/>
                            <a:ea typeface="微软雅黑" panose="020B0503020204020204" pitchFamily="34" charset="-122"/>
                          </a:rPr>
                          <m:t>+</m:t>
                        </m:r>
                        <m:r>
                          <a:rPr lang="en-US" altLang="zh-CN" sz="2400" b="1" i="1" kern="0" smtClean="0">
                            <a:solidFill>
                              <a:srgbClr val="000000"/>
                            </a:solidFill>
                            <a:latin typeface="Cambria Math" panose="02040503050406030204" pitchFamily="18" charset="0"/>
                            <a:ea typeface="Cambria Math" panose="02040503050406030204" pitchFamily="18" charset="0"/>
                          </a:rPr>
                          <m:t>∞</m:t>
                        </m:r>
                      </m:sup>
                      <m:e>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𝒆𝒙𝒑</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𝒋</m:t>
                            </m:r>
                            <m:r>
                              <a:rPr lang="en-US" altLang="zh-CN" sz="2400" b="1" i="1" kern="0" smtClean="0">
                                <a:solidFill>
                                  <a:srgbClr val="000000"/>
                                </a:solidFill>
                                <a:latin typeface="Cambria Math" panose="02040503050406030204" pitchFamily="18" charset="0"/>
                                <a:ea typeface="微软雅黑" panose="020B0503020204020204" pitchFamily="34" charset="-122"/>
                              </a:rPr>
                              <m:t>𝟐</m:t>
                            </m:r>
                            <m:r>
                              <a:rPr lang="zh-CN" altLang="en-US" sz="2400" b="1" i="1" kern="0" smtClean="0">
                                <a:solidFill>
                                  <a:srgbClr val="000000"/>
                                </a:solidFill>
                                <a:latin typeface="Cambria Math" panose="02040503050406030204" pitchFamily="18" charset="0"/>
                                <a:ea typeface="微软雅黑" panose="020B0503020204020204" pitchFamily="34" charset="-122"/>
                              </a:rPr>
                              <m:t>𝝅</m:t>
                            </m:r>
                            <m:r>
                              <a:rPr lang="en-US" altLang="zh-CN" sz="2400" b="1" i="1" kern="0" smtClean="0">
                                <a:solidFill>
                                  <a:srgbClr val="000000"/>
                                </a:solidFill>
                                <a:latin typeface="Cambria Math" panose="02040503050406030204" pitchFamily="18" charset="0"/>
                                <a:ea typeface="微软雅黑" panose="020B0503020204020204" pitchFamily="34" charset="-122"/>
                              </a:rPr>
                              <m:t>𝒖𝒙</m:t>
                            </m:r>
                          </m:e>
                        </m:d>
                        <m:r>
                          <a:rPr lang="en-US" altLang="zh-CN" sz="2400" b="1" i="1" kern="0" smtClean="0">
                            <a:solidFill>
                              <a:srgbClr val="000000"/>
                            </a:solidFill>
                            <a:latin typeface="Cambria Math" panose="02040503050406030204" pitchFamily="18" charset="0"/>
                            <a:ea typeface="微软雅黑" panose="020B0503020204020204" pitchFamily="34" charset="-122"/>
                          </a:rPr>
                          <m:t>𝒅𝒖</m:t>
                        </m:r>
                      </m:e>
                    </m:nary>
                  </m:oMath>
                </a14:m>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323850" y="2348880"/>
                <a:ext cx="8496622" cy="720700"/>
              </a:xfrm>
              <a:prstGeom prst="rect">
                <a:avLst/>
              </a:prstGeom>
              <a:blipFill rotWithShape="0">
                <a:blip r:embed="rId3"/>
                <a:stretch>
                  <a:fillRect l="-1076" b="-1681"/>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323850" y="3284984"/>
                <a:ext cx="8496622" cy="720700"/>
              </a:xfrm>
              <a:prstGeom prst="rect">
                <a:avLst/>
              </a:prstGeom>
              <a:noFill/>
              <a:extLst>
                <a:ext uri="{909E8E84-426E-40DD-AFC4-6F175D3DCCD1}">
                  <a14:hiddenFill>
                    <a:solidFill>
                      <a:srgbClr val="3366CC"/>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ct val="0"/>
                  </a:spcBef>
                  <a:buFontTx/>
                  <a:buNone/>
                </a:pPr>
                <a14:m>
                  <m:oMath xmlns:m="http://schemas.openxmlformats.org/officeDocument/2006/math">
                    <m:r>
                      <a:rPr lang="en-US" altLang="zh-CN" sz="2400" b="1" i="1" kern="0" smtClean="0">
                        <a:solidFill>
                          <a:srgbClr val="000000"/>
                        </a:solidFill>
                        <a:latin typeface="Cambria Math" panose="02040503050406030204" pitchFamily="18" charset="0"/>
                        <a:ea typeface="微软雅黑" panose="020B0503020204020204" pitchFamily="34" charset="-122"/>
                      </a:rPr>
                      <m:t>𝑭</m:t>
                    </m:r>
                    <m:d>
                      <m:dPr>
                        <m:ctrlPr>
                          <a:rPr lang="en-US" altLang="zh-CN" sz="2400" b="1" i="1" kern="0" smtClean="0">
                            <a:solidFill>
                              <a:srgbClr val="000000"/>
                            </a:solidFill>
                            <a:latin typeface="Cambria Math" panose="02040503050406030204" pitchFamily="18" charset="0"/>
                            <a:ea typeface="微软雅黑" panose="020B0503020204020204" pitchFamily="34" charset="-122"/>
                          </a:rPr>
                        </m:ctrlPr>
                      </m:dPr>
                      <m:e>
                        <m:r>
                          <a:rPr lang="en-US" altLang="zh-CN" sz="2400" b="1" i="1" kern="0" smtClean="0">
                            <a:solidFill>
                              <a:srgbClr val="000000"/>
                            </a:solidFill>
                            <a:latin typeface="Cambria Math" panose="02040503050406030204" pitchFamily="18" charset="0"/>
                            <a:ea typeface="微软雅黑" panose="020B0503020204020204" pitchFamily="34" charset="-122"/>
                          </a:rPr>
                          <m:t>𝒖</m:t>
                        </m:r>
                      </m:e>
                    </m:d>
                    <m:r>
                      <a:rPr lang="en-US" altLang="zh-CN" sz="2400" b="1" i="1" kern="0" smtClean="0">
                        <a:solidFill>
                          <a:srgbClr val="000000"/>
                        </a:solidFill>
                        <a:latin typeface="Cambria Math" panose="02040503050406030204" pitchFamily="18" charset="0"/>
                        <a:ea typeface="微软雅黑" panose="020B0503020204020204" pitchFamily="34" charset="-122"/>
                      </a:rPr>
                      <m:t> </m:t>
                    </m:r>
                  </m:oMath>
                </a14:m>
                <a:r>
                  <a:rPr lang="zh-CN" altLang="en-US" sz="2400" b="1" kern="0" dirty="0">
                    <a:solidFill>
                      <a:srgbClr val="000000"/>
                    </a:solidFill>
                    <a:latin typeface="微软雅黑" panose="020B0503020204020204" pitchFamily="34" charset="-122"/>
                    <a:ea typeface="微软雅黑" panose="020B0503020204020204" pitchFamily="34" charset="-122"/>
                  </a:rPr>
                  <a:t>包含了正弦和余弦项的无限项的和，</a:t>
                </a:r>
                <a14:m>
                  <m:oMath xmlns:m="http://schemas.openxmlformats.org/officeDocument/2006/math">
                    <m:r>
                      <a:rPr lang="en-US" altLang="zh-CN" sz="2400" b="1" i="1" kern="0">
                        <a:solidFill>
                          <a:srgbClr val="000000"/>
                        </a:solidFill>
                        <a:latin typeface="Cambria Math" panose="02040503050406030204" pitchFamily="18" charset="0"/>
                        <a:ea typeface="微软雅黑" panose="020B0503020204020204" pitchFamily="34" charset="-122"/>
                      </a:rPr>
                      <m:t>𝒖</m:t>
                    </m:r>
                  </m:oMath>
                </a14:m>
                <a:r>
                  <a:rPr lang="zh-CN" altLang="en-US" sz="2400" b="1" kern="0" dirty="0">
                    <a:solidFill>
                      <a:srgbClr val="000000"/>
                    </a:solidFill>
                    <a:latin typeface="微软雅黑" panose="020B0503020204020204" pitchFamily="34" charset="-122"/>
                    <a:ea typeface="微软雅黑" panose="020B0503020204020204" pitchFamily="34" charset="-122"/>
                  </a:rPr>
                  <a:t>称为频率分量，它的每一个值确定了所对应的正弦</a:t>
                </a:r>
                <a:r>
                  <a:rPr lang="en-US" altLang="zh-CN" sz="2400" b="1" kern="0" dirty="0">
                    <a:solidFill>
                      <a:srgbClr val="000000"/>
                    </a:solidFill>
                    <a:latin typeface="微软雅黑" panose="020B0503020204020204" pitchFamily="34" charset="-122"/>
                    <a:ea typeface="微软雅黑" panose="020B0503020204020204" pitchFamily="34" charset="-122"/>
                  </a:rPr>
                  <a:t>-</a:t>
                </a:r>
                <a:r>
                  <a:rPr lang="zh-CN" altLang="en-US" sz="2400" b="1" kern="0" dirty="0">
                    <a:solidFill>
                      <a:srgbClr val="000000"/>
                    </a:solidFill>
                    <a:latin typeface="微软雅黑" panose="020B0503020204020204" pitchFamily="34" charset="-122"/>
                    <a:ea typeface="微软雅黑" panose="020B0503020204020204" pitchFamily="34" charset="-122"/>
                  </a:rPr>
                  <a:t>余弦对的频率。</a:t>
                </a:r>
                <a:endParaRPr lang="en-US" altLang="zh-CN"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2400" b="1" kern="0" dirty="0">
                  <a:solidFill>
                    <a:srgbClr val="000000"/>
                  </a:solidFill>
                  <a:latin typeface="微软雅黑" panose="020B0503020204020204" pitchFamily="34" charset="-122"/>
                  <a:ea typeface="微软雅黑" panose="020B0503020204020204"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1400" b="1" kern="0" dirty="0">
                  <a:solidFill>
                    <a:srgbClr val="000000"/>
                  </a:solidFill>
                  <a:latin typeface="微软雅黑" pitchFamily="34" charset="-122"/>
                  <a:ea typeface="微软雅黑" pitchFamily="34" charset="-122"/>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120000"/>
                  </a:lnSpc>
                  <a:spcBef>
                    <a:spcPct val="0"/>
                  </a:spcBef>
                  <a:buFontTx/>
                  <a:buNone/>
                </a:pPr>
                <a:endParaRPr lang="zh-CN" altLang="en-US" sz="800" kern="0" dirty="0">
                  <a:solidFill>
                    <a:srgbClr val="000000"/>
                  </a:solidFill>
                </a:endParaRPr>
              </a:p>
              <a:p>
                <a:pPr marL="0" indent="0" eaLnBrk="1" hangingPunct="1">
                  <a:lnSpc>
                    <a:spcPct val="80000"/>
                  </a:lnSpc>
                </a:pPr>
                <a:endParaRPr lang="en-US" altLang="zh-CN" sz="1000" kern="0" dirty="0">
                  <a:solidFill>
                    <a:srgbClr val="000000"/>
                  </a:solidFill>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323850" y="3284984"/>
                <a:ext cx="8496622" cy="720700"/>
              </a:xfrm>
              <a:prstGeom prst="rect">
                <a:avLst/>
              </a:prstGeom>
              <a:blipFill rotWithShape="0">
                <a:blip r:embed="rId4"/>
                <a:stretch>
                  <a:fillRect l="-1076" t="-1695" r="-72" b="-49153"/>
                </a:stretch>
              </a:blipFill>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1" name="组合 10"/>
          <p:cNvGrpSpPr/>
          <p:nvPr/>
        </p:nvGrpSpPr>
        <p:grpSpPr>
          <a:xfrm>
            <a:off x="1689349" y="4450542"/>
            <a:ext cx="5834979" cy="2218818"/>
            <a:chOff x="1547664" y="4365104"/>
            <a:chExt cx="5834979" cy="2218818"/>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64" y="4365104"/>
              <a:ext cx="5834979" cy="221455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2699792" y="6214590"/>
                  <a:ext cx="7032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kern="0">
                            <a:solidFill>
                              <a:srgbClr val="000000"/>
                            </a:solidFill>
                            <a:latin typeface="Cambria Math" panose="02040503050406030204" pitchFamily="18" charset="0"/>
                            <a:ea typeface="微软雅黑" panose="020B0503020204020204" pitchFamily="34" charset="-122"/>
                          </a:rPr>
                          <m:t>𝒇</m:t>
                        </m:r>
                        <m:d>
                          <m:dPr>
                            <m:ctrlPr>
                              <a:rPr lang="en-US" altLang="zh-CN" b="1" i="1" kern="0">
                                <a:solidFill>
                                  <a:srgbClr val="000000"/>
                                </a:solidFill>
                                <a:latin typeface="Cambria Math" panose="02040503050406030204" pitchFamily="18" charset="0"/>
                                <a:ea typeface="微软雅黑" panose="020B0503020204020204" pitchFamily="34" charset="-122"/>
                              </a:rPr>
                            </m:ctrlPr>
                          </m:dPr>
                          <m:e>
                            <m:r>
                              <a:rPr lang="en-US" altLang="zh-CN" b="1" i="1" kern="0">
                                <a:solidFill>
                                  <a:srgbClr val="000000"/>
                                </a:solidFill>
                                <a:latin typeface="Cambria Math" panose="02040503050406030204" pitchFamily="18" charset="0"/>
                                <a:ea typeface="微软雅黑" panose="020B0503020204020204" pitchFamily="34" charset="-122"/>
                              </a:rPr>
                              <m:t>𝒙</m:t>
                            </m:r>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699792" y="6214590"/>
                  <a:ext cx="703269" cy="369332"/>
                </a:xfrm>
                <a:prstGeom prst="rect">
                  <a:avLst/>
                </a:prstGeom>
                <a:blipFill rotWithShape="0">
                  <a:blip r:embed="rId6"/>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300192" y="6210327"/>
                  <a:ext cx="7369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kern="0">
                            <a:solidFill>
                              <a:srgbClr val="000000"/>
                            </a:solidFill>
                            <a:latin typeface="Cambria Math" panose="02040503050406030204" pitchFamily="18" charset="0"/>
                            <a:ea typeface="微软雅黑" panose="020B0503020204020204" pitchFamily="34" charset="-122"/>
                          </a:rPr>
                          <m:t>𝑭</m:t>
                        </m:r>
                        <m:d>
                          <m:dPr>
                            <m:ctrlPr>
                              <a:rPr lang="en-US" altLang="zh-CN" b="1" i="1" kern="0">
                                <a:solidFill>
                                  <a:srgbClr val="000000"/>
                                </a:solidFill>
                                <a:latin typeface="Cambria Math" panose="02040503050406030204" pitchFamily="18" charset="0"/>
                                <a:ea typeface="微软雅黑" panose="020B0503020204020204" pitchFamily="34" charset="-122"/>
                              </a:rPr>
                            </m:ctrlPr>
                          </m:dPr>
                          <m:e>
                            <m:r>
                              <a:rPr lang="en-US" altLang="zh-CN" b="1" i="1" kern="0">
                                <a:solidFill>
                                  <a:srgbClr val="000000"/>
                                </a:solidFill>
                                <a:latin typeface="Cambria Math" panose="02040503050406030204" pitchFamily="18" charset="0"/>
                                <a:ea typeface="微软雅黑" panose="020B0503020204020204" pitchFamily="34" charset="-122"/>
                              </a:rPr>
                              <m:t>𝒖</m:t>
                            </m:r>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6300192" y="6210327"/>
                  <a:ext cx="736932" cy="369332"/>
                </a:xfrm>
                <a:prstGeom prst="rect">
                  <a:avLst/>
                </a:prstGeom>
                <a:blipFill rotWithShape="0">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25978542"/>
      </p:ext>
    </p:extLst>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256B9B"/>
      </a:accent1>
      <a:accent2>
        <a:srgbClr val="003366"/>
      </a:accent2>
      <a:accent3>
        <a:srgbClr val="FFFFFF"/>
      </a:accent3>
      <a:accent4>
        <a:srgbClr val="000000"/>
      </a:accent4>
      <a:accent5>
        <a:srgbClr val="ACBACB"/>
      </a:accent5>
      <a:accent6>
        <a:srgbClr val="002D5C"/>
      </a:accent6>
      <a:hlink>
        <a:srgbClr val="0066CC"/>
      </a:hlink>
      <a:folHlink>
        <a:srgbClr val="808080"/>
      </a:folHlink>
    </a:clrScheme>
    <a:fontScheme name="默认设计模板">
      <a:majorFont>
        <a:latin typeface="Arial"/>
        <a:ea typeface="华文细黑"/>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969696"/>
        </a:lt2>
        <a:accent1>
          <a:srgbClr val="256B9B"/>
        </a:accent1>
        <a:accent2>
          <a:srgbClr val="003366"/>
        </a:accent2>
        <a:accent3>
          <a:srgbClr val="FFFFFF"/>
        </a:accent3>
        <a:accent4>
          <a:srgbClr val="000000"/>
        </a:accent4>
        <a:accent5>
          <a:srgbClr val="ACBACB"/>
        </a:accent5>
        <a:accent6>
          <a:srgbClr val="002D5C"/>
        </a:accent6>
        <a:hlink>
          <a:srgbClr val="0066C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
  <a:themeElements>
    <a:clrScheme name="Nordri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66CC"/>
      </a:folHlink>
    </a:clrScheme>
    <a:fontScheme name="Nordri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ordri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3366CC"/>
        </a:folHlink>
      </a:clrScheme>
      <a:clrMap bg1="lt1" tx1="dk1" bg2="lt2" tx2="dk2" accent1="accent1" accent2="accent2" accent3="accent3" accent4="accent4" accent5="accent5" accent6="accent6" hlink="hlink" folHlink="folHlink"/>
    </a:extraClrScheme>
    <a:extraClrScheme>
      <a:clrScheme name="NordriDesign 2">
        <a:dk1>
          <a:srgbClr val="000000"/>
        </a:dk1>
        <a:lt1>
          <a:srgbClr val="FFFFFF"/>
        </a:lt1>
        <a:dk2>
          <a:srgbClr val="000000"/>
        </a:dk2>
        <a:lt2>
          <a:srgbClr val="808080"/>
        </a:lt2>
        <a:accent1>
          <a:srgbClr val="2A62BC"/>
        </a:accent1>
        <a:accent2>
          <a:srgbClr val="22458A"/>
        </a:accent2>
        <a:accent3>
          <a:srgbClr val="FFFFFF"/>
        </a:accent3>
        <a:accent4>
          <a:srgbClr val="000000"/>
        </a:accent4>
        <a:accent5>
          <a:srgbClr val="ACB7DA"/>
        </a:accent5>
        <a:accent6>
          <a:srgbClr val="1E3E7D"/>
        </a:accent6>
        <a:hlink>
          <a:srgbClr val="000000"/>
        </a:hlink>
        <a:folHlink>
          <a:srgbClr val="5F5F5F"/>
        </a:folHlink>
      </a:clrScheme>
      <a:clrMap bg1="lt1" tx1="dk1" bg2="lt2" tx2="dk2" accent1="accent1" accent2="accent2" accent3="accent3" accent4="accent4" accent5="accent5" accent6="accent6" hlink="hlink" folHlink="folHlink"/>
    </a:extraClrScheme>
    <a:extraClrScheme>
      <a:clrScheme name="NordriDesign 3">
        <a:dk1>
          <a:srgbClr val="000000"/>
        </a:dk1>
        <a:lt1>
          <a:srgbClr val="FFFFFF"/>
        </a:lt1>
        <a:dk2>
          <a:srgbClr val="000000"/>
        </a:dk2>
        <a:lt2>
          <a:srgbClr val="808080"/>
        </a:lt2>
        <a:accent1>
          <a:srgbClr val="3366CC"/>
        </a:accent1>
        <a:accent2>
          <a:srgbClr val="003366"/>
        </a:accent2>
        <a:accent3>
          <a:srgbClr val="FFFFFF"/>
        </a:accent3>
        <a:accent4>
          <a:srgbClr val="000000"/>
        </a:accent4>
        <a:accent5>
          <a:srgbClr val="ADB8E2"/>
        </a:accent5>
        <a:accent6>
          <a:srgbClr val="002D5C"/>
        </a:accent6>
        <a:hlink>
          <a:srgbClr val="003366"/>
        </a:hlink>
        <a:folHlink>
          <a:srgbClr val="0066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14670</TotalTime>
  <Words>1341</Words>
  <Application>Microsoft Office PowerPoint</Application>
  <PresentationFormat>全屏显示(4:3)</PresentationFormat>
  <Paragraphs>191</Paragraphs>
  <Slides>31</Slides>
  <Notes>3</Notes>
  <HiddenSlides>1</HiddenSlides>
  <MMClips>1</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31</vt:i4>
      </vt:variant>
    </vt:vector>
  </HeadingPairs>
  <TitlesOfParts>
    <vt:vector size="43" baseType="lpstr">
      <vt:lpstr>黑体</vt:lpstr>
      <vt:lpstr>华文细黑</vt:lpstr>
      <vt:lpstr>微软雅黑</vt:lpstr>
      <vt:lpstr>Arial</vt:lpstr>
      <vt:lpstr>Calibri</vt:lpstr>
      <vt:lpstr>Cambria Math</vt:lpstr>
      <vt:lpstr>Wingdings</vt:lpstr>
      <vt:lpstr>默认设计模板</vt:lpstr>
      <vt:lpstr>NordriDesign</vt:lpstr>
      <vt:lpstr>Microsoft Drawing</vt:lpstr>
      <vt:lpstr>Equation</vt:lpstr>
      <vt:lpstr>公式</vt:lpstr>
      <vt:lpstr>PowerPoint 演示文稿</vt:lpstr>
      <vt:lpstr>教学提纲</vt:lpstr>
      <vt:lpstr>概述</vt:lpstr>
      <vt:lpstr>概述</vt:lpstr>
      <vt:lpstr>傅里叶变换</vt:lpstr>
      <vt:lpstr>傅里叶变换</vt:lpstr>
      <vt:lpstr>傅里叶变换</vt:lpstr>
      <vt:lpstr>傅里叶变换</vt:lpstr>
      <vt:lpstr>傅里叶变换 — 一维傅里叶变换</vt:lpstr>
      <vt:lpstr>傅里叶变换— 一维傅里叶变换</vt:lpstr>
      <vt:lpstr>傅里叶变换— 一维傅里叶变换</vt:lpstr>
      <vt:lpstr>傅里叶变换— 一维傅里叶变换</vt:lpstr>
      <vt:lpstr>傅里叶变换— 一维傅里叶变换</vt:lpstr>
      <vt:lpstr>傅里叶变换— 二维傅里叶变换</vt:lpstr>
      <vt:lpstr>傅里叶变换— 二维傅里叶变换</vt:lpstr>
      <vt:lpstr>傅里叶变换— 二维傅里叶变换性质</vt:lpstr>
      <vt:lpstr>傅里叶变换— 二维傅里叶变换性质</vt:lpstr>
      <vt:lpstr>傅里叶变换— 二维傅里叶变换性质</vt:lpstr>
      <vt:lpstr>傅里叶变换— 二维傅里叶变换性质</vt:lpstr>
      <vt:lpstr>傅里叶变换— 二维傅里叶变换性质</vt:lpstr>
      <vt:lpstr>傅里叶变换— 二维傅里叶变换性质</vt:lpstr>
      <vt:lpstr>傅里叶变换— 二维傅里叶变换性质</vt:lpstr>
      <vt:lpstr>傅里叶变换— 二维傅里叶变换性质</vt:lpstr>
      <vt:lpstr>傅里叶变换— 二维傅里叶变换性质</vt:lpstr>
      <vt:lpstr>傅里叶变换— 快速傅里叶变换</vt:lpstr>
      <vt:lpstr>离散余弦变换</vt:lpstr>
      <vt:lpstr>离散余弦变换</vt:lpstr>
      <vt:lpstr>离散余弦变换</vt:lpstr>
      <vt:lpstr>离散余弦变换</vt:lpstr>
      <vt:lpstr>PowerPoint 演示文稿</vt:lpstr>
      <vt:lpstr>PowerPoint 演示文稿</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NordriDesign原创免费模板</dc:title>
  <dc:creator>nordridesign</dc:creator>
  <cp:keywords>nordridesign,ppt</cp:keywords>
  <dc:description>Nordridesign.com</dc:description>
  <cp:lastModifiedBy>博 陈</cp:lastModifiedBy>
  <cp:revision>1309</cp:revision>
  <dcterms:created xsi:type="dcterms:W3CDTF">2009-03-18T12:50:38Z</dcterms:created>
  <dcterms:modified xsi:type="dcterms:W3CDTF">2024-11-08T11:39:22Z</dcterms:modified>
</cp:coreProperties>
</file>