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1906873232" r:id="rId5"/>
    <p:sldId id="1906873233" r:id="rId6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a, Shuuichirou (Shuuichirou.Morita@jp.yokogawa.com)" initials="MS(" lastIdx="0" clrIdx="0">
    <p:extLst>
      <p:ext uri="{19B8F6BF-5375-455C-9EA6-DF929625EA0E}">
        <p15:presenceInfo xmlns:p15="http://schemas.microsoft.com/office/powerpoint/2012/main" userId="S-1-5-21-1078081533-1275210071-682003330-306469" providerId="AD"/>
      </p:ext>
    </p:extLst>
  </p:cmAuthor>
  <p:cmAuthor id="2" name="Funka, Ignas (Ignas.Funka@jp.yokogawa.com)" initials="FI(" lastIdx="10" clrIdx="1">
    <p:extLst>
      <p:ext uri="{19B8F6BF-5375-455C-9EA6-DF929625EA0E}">
        <p15:presenceInfo xmlns:p15="http://schemas.microsoft.com/office/powerpoint/2012/main" userId="S-1-5-21-1078081533-1275210071-682003330-284442" providerId="AD"/>
      </p:ext>
    </p:extLst>
  </p:cmAuthor>
  <p:cmAuthor id="3" name="Naoko Ehara" initials="NE" lastIdx="1" clrIdx="2">
    <p:extLst>
      <p:ext uri="{19B8F6BF-5375-455C-9EA6-DF929625EA0E}">
        <p15:presenceInfo xmlns:p15="http://schemas.microsoft.com/office/powerpoint/2012/main" userId="S::Naoko.Ehara@sg.yokogawa.com::55bc431c-8922-4328-b22d-29dc97f23011" providerId="AD"/>
      </p:ext>
    </p:extLst>
  </p:cmAuthor>
  <p:cmAuthor id="4" name="Scott, Suzanne" initials="SS" lastIdx="24" clrIdx="3">
    <p:extLst>
      <p:ext uri="{19B8F6BF-5375-455C-9EA6-DF929625EA0E}">
        <p15:presenceInfo xmlns:p15="http://schemas.microsoft.com/office/powerpoint/2012/main" userId="S::Suzanne.Scott@kbc.global::d833ea85-b3a7-48ba-a998-5cb3ca4903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983"/>
    <a:srgbClr val="FFF100"/>
    <a:srgbClr val="8E9ABE"/>
    <a:srgbClr val="404040"/>
    <a:srgbClr val="A28F82"/>
    <a:srgbClr val="719B97"/>
    <a:srgbClr val="909D96"/>
    <a:srgbClr val="E4E4E4"/>
    <a:srgbClr val="938272"/>
    <a:srgbClr val="B9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948" y="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9204"/>
    </p:cViewPr>
  </p:sorterViewPr>
  <p:notesViewPr>
    <p:cSldViewPr snapToGrid="0">
      <p:cViewPr varScale="1">
        <p:scale>
          <a:sx n="65" d="100"/>
          <a:sy n="65" d="100"/>
        </p:scale>
        <p:origin x="281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3508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3508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r">
              <a:defRPr sz="1200"/>
            </a:lvl1pPr>
          </a:lstStyle>
          <a:p>
            <a:fld id="{6DA281B1-4885-429B-A3B3-F3F9DBB99062}" type="datetimeFigureOut">
              <a:rPr kumimoji="1" lang="ja-JP" altLang="en-US" smtClean="0"/>
              <a:t>2024/2/27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50" tIns="47325" rIns="94650" bIns="47325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650" tIns="47325" rIns="94650" bIns="4732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3507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r">
              <a:defRPr sz="1200"/>
            </a:lvl1pPr>
          </a:lstStyle>
          <a:p>
            <a:fld id="{93D08123-E701-4CE5-A538-19D15DB1F2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3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738912"/>
            <a:ext cx="12192000" cy="38830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69853" y="1142877"/>
            <a:ext cx="7049048" cy="407011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32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en-US" altLang="ja-JP"/>
              <a:t>Theme Title Here</a:t>
            </a: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69853" y="1741214"/>
            <a:ext cx="7077152" cy="1304745"/>
          </a:xfrm>
        </p:spPr>
        <p:txBody>
          <a:bodyPr anchor="t"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Presentation Title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73600" y="6705602"/>
            <a:ext cx="2844800" cy="115332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9855" y="4645429"/>
            <a:ext cx="5156829" cy="4892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67" b="1"/>
            </a:lvl1pPr>
          </a:lstStyle>
          <a:p>
            <a:pPr lvl="0"/>
            <a:r>
              <a:rPr kumimoji="1" lang="en-US" altLang="ja-JP"/>
              <a:t>Presenter Name</a:t>
            </a:r>
            <a:endParaRPr kumimoji="1" lang="ja-JP" altLang="en-US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369855" y="5100500"/>
            <a:ext cx="5156829" cy="702425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867" b="0"/>
            </a:lvl1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369855" y="5931217"/>
            <a:ext cx="5156829" cy="356288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867" b="0"/>
            </a:lvl1pPr>
          </a:lstStyle>
          <a:p>
            <a:pPr lvl="0"/>
            <a:r>
              <a:rPr kumimoji="1" lang="en-US" altLang="ja-JP"/>
              <a:t>March 23, 2016</a:t>
            </a:r>
            <a:endParaRPr kumimoji="1" lang="ja-JP" altLang="en-US"/>
          </a:p>
        </p:txBody>
      </p:sp>
      <p:pic>
        <p:nvPicPr>
          <p:cNvPr id="14" name="図 13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8864867" y="749071"/>
            <a:ext cx="3327119" cy="55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98188" y="950915"/>
            <a:ext cx="5608341" cy="6762877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sz="quarter" idx="16" hasCustomPrompt="1"/>
          </p:nvPr>
        </p:nvSpPr>
        <p:spPr>
          <a:xfrm>
            <a:off x="6267875" y="950915"/>
            <a:ext cx="5608341" cy="6762877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>
            <a:spLocks noGrp="1"/>
          </p:cNvSpPr>
          <p:nvPr>
            <p:ph type="title" hasCustomPrompt="1"/>
          </p:nvPr>
        </p:nvSpPr>
        <p:spPr>
          <a:xfrm>
            <a:off x="298190" y="91859"/>
            <a:ext cx="10599967" cy="55048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9" name="図 18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11020496" y="1"/>
            <a:ext cx="1171504" cy="7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746605"/>
            <a:ext cx="12192000" cy="38965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04887" y="2959446"/>
            <a:ext cx="8477584" cy="556055"/>
          </a:xfrm>
        </p:spPr>
        <p:txBody>
          <a:bodyPr anchor="b">
            <a:normAutofit/>
          </a:bodyPr>
          <a:lstStyle>
            <a:lvl1pPr>
              <a:defRPr sz="3733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Ending page title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404890" y="3518872"/>
            <a:ext cx="8351935" cy="1124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 marL="609570" indent="0">
              <a:buFontTx/>
              <a:buNone/>
              <a:defRPr sz="2667"/>
            </a:lvl2pPr>
            <a:lvl3pPr marL="1367298" indent="0">
              <a:buFontTx/>
              <a:buNone/>
              <a:defRPr sz="2667"/>
            </a:lvl3pPr>
            <a:lvl4pPr marL="1828709" indent="0">
              <a:buFontTx/>
              <a:buNone/>
              <a:defRPr sz="2667"/>
            </a:lvl4pPr>
            <a:lvl5pPr marL="2438278" indent="0">
              <a:buFontTx/>
              <a:buNone/>
              <a:defRPr sz="2667"/>
            </a:lvl5pPr>
          </a:lstStyle>
          <a:p>
            <a:pPr lvl="0"/>
            <a:r>
              <a:rPr kumimoji="1" lang="en-US" altLang="ja-JP"/>
              <a:t>message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5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8864883" y="761512"/>
            <a:ext cx="3327119" cy="5507917"/>
          </a:xfrm>
          <a:prstGeom prst="rect">
            <a:avLst/>
          </a:prstGeom>
        </p:spPr>
      </p:pic>
      <p:pic>
        <p:nvPicPr>
          <p:cNvPr id="9" name="図 8" descr="名称未設定-2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3" y="1700732"/>
            <a:ext cx="6785011" cy="93484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E19069-5DDB-435D-9FD1-A05E97DAC1A9}"/>
              </a:ext>
            </a:extLst>
          </p:cNvPr>
          <p:cNvSpPr/>
          <p:nvPr userDrawn="1"/>
        </p:nvSpPr>
        <p:spPr>
          <a:xfrm>
            <a:off x="394572" y="5856448"/>
            <a:ext cx="6096000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ja-JP" sz="933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933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30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762002"/>
            <a:ext cx="12192000" cy="5516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69853" y="1142878"/>
            <a:ext cx="7077152" cy="574713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Agenda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369855" y="1841502"/>
            <a:ext cx="7027333" cy="3948113"/>
          </a:xfrm>
        </p:spPr>
        <p:txBody>
          <a:bodyPr>
            <a:normAutofit/>
          </a:bodyPr>
          <a:lstStyle>
            <a:lvl1pPr marL="609570" indent="-609570">
              <a:buClr>
                <a:schemeClr val="bg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>
                <a:latin typeface="+mn-lt"/>
              </a:rPr>
              <a:t>High Lighted Contents</a:t>
            </a:r>
          </a:p>
        </p:txBody>
      </p:sp>
      <p:pic>
        <p:nvPicPr>
          <p:cNvPr id="7" name="図 6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8922960" y="866772"/>
            <a:ext cx="3269041" cy="54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738912"/>
            <a:ext cx="12192000" cy="38830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69853" y="1704146"/>
            <a:ext cx="7077152" cy="2509529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8864867" y="759580"/>
            <a:ext cx="3327119" cy="55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4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738912"/>
            <a:ext cx="12192000" cy="38830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69853" y="1704146"/>
            <a:ext cx="7077152" cy="2509529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8875378" y="759580"/>
            <a:ext cx="3327119" cy="55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8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738912"/>
            <a:ext cx="12192000" cy="38830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69853" y="1704146"/>
            <a:ext cx="7077152" cy="2509529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8875378" y="749071"/>
            <a:ext cx="3327119" cy="55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738912"/>
            <a:ext cx="12192000" cy="38830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69853" y="1704146"/>
            <a:ext cx="7077152" cy="2509529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8875378" y="749071"/>
            <a:ext cx="3327119" cy="55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738912"/>
            <a:ext cx="12192000" cy="388307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69853" y="1704146"/>
            <a:ext cx="7077152" cy="2509529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11" name="図 10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8875378" y="749071"/>
            <a:ext cx="3327119" cy="55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8190" y="91859"/>
            <a:ext cx="10599967" cy="55048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98188" y="950915"/>
            <a:ext cx="11514872" cy="6557692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3" name="図 12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11020496" y="1"/>
            <a:ext cx="1171504" cy="7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4673600" y="6645087"/>
            <a:ext cx="2844800" cy="175847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298190" y="91859"/>
            <a:ext cx="10599967" cy="55048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7" name="図 16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11020496" y="1"/>
            <a:ext cx="1171504" cy="7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6261869"/>
            <a:ext cx="12192000" cy="5961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98191" y="178950"/>
            <a:ext cx="11547823" cy="479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Master Title; Arial, Bold, 24 points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9515" y="1093575"/>
            <a:ext cx="11508260" cy="5032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ja-JP" dirty="0"/>
              <a:t>First point; Arial, 28 points</a:t>
            </a:r>
            <a:endParaRPr lang="ja-JP" altLang="en-US" dirty="0"/>
          </a:p>
          <a:p>
            <a:pPr lvl="1"/>
            <a:r>
              <a:rPr lang="en-US" altLang="ja-JP" dirty="0"/>
              <a:t>Sub point; Arial, 24 points</a:t>
            </a:r>
            <a:endParaRPr lang="ja-JP" altLang="en-US" dirty="0"/>
          </a:p>
          <a:p>
            <a:pPr lvl="2"/>
            <a:r>
              <a:rPr lang="en-US" altLang="ja-JP" dirty="0"/>
              <a:t>Other sub point; Arial, 20 points</a:t>
            </a:r>
            <a:endParaRPr lang="ja-JP" altLang="en-US" dirty="0"/>
          </a:p>
          <a:p>
            <a:pPr lvl="3"/>
            <a:r>
              <a:rPr lang="en-US" altLang="ja-JP" dirty="0"/>
              <a:t>Other sub point; Arial, 18 points</a:t>
            </a:r>
            <a:endParaRPr lang="ja-JP" altLang="en-US" dirty="0"/>
          </a:p>
          <a:p>
            <a:pPr lvl="4"/>
            <a:r>
              <a:rPr lang="en-US" altLang="ja-JP" dirty="0"/>
              <a:t>Last sub point; Arial, 16 points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22916" y="6322385"/>
            <a:ext cx="6242001" cy="328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67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| Document Number | September</a:t>
            </a:r>
            <a:r>
              <a:rPr kumimoji="1" lang="en-US" altLang="ja-JP" sz="1067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 30, 2019 | </a:t>
            </a:r>
          </a:p>
          <a:p>
            <a:pPr marL="0" marR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67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© Yokogawa</a:t>
            </a:r>
            <a:r>
              <a:rPr kumimoji="1" lang="ja-JP" altLang="en-US" sz="1067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 </a:t>
            </a:r>
            <a:r>
              <a:rPr kumimoji="1" lang="en-US" altLang="ja-JP" sz="1067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Electric Corporation</a:t>
            </a:r>
            <a:endParaRPr kumimoji="1" lang="ja-JP" altLang="en-US" sz="1067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4"/>
          </p:nvPr>
        </p:nvSpPr>
        <p:spPr>
          <a:xfrm>
            <a:off x="4673600" y="6724716"/>
            <a:ext cx="2844800" cy="801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14F4-B038-4CDD-8850-825343F583C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21"/>
          <p:cNvCxnSpPr/>
          <p:nvPr/>
        </p:nvCxnSpPr>
        <p:spPr>
          <a:xfrm>
            <a:off x="0" y="6262479"/>
            <a:ext cx="12192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00108231\Desktop\c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5" y="6469372"/>
            <a:ext cx="2181749" cy="23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00108231\Desktop\y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387" y="6438570"/>
            <a:ext cx="1706032" cy="2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4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219140" rtl="0" eaLnBrk="1" latinLnBrk="0" hangingPunct="1">
        <a:spcBef>
          <a:spcPct val="0"/>
        </a:spcBef>
        <a:buNone/>
        <a:defRPr kumimoji="1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n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1079446" indent="-469876" algn="l" defTabSz="121914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u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72084" indent="-304784" algn="l" defTabSz="121914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Ø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690" indent="-380981" algn="l" defTabSz="121914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ü"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m12.sapjam.com/groups/ii5dzfHytWIOQhMUEsmWu6/documents/nbJ8vadwwI2p4tGeDqeLoK/slide_viewer?_lightbox=true" TargetMode="External"/><Relationship Id="rId2" Type="http://schemas.openxmlformats.org/officeDocument/2006/relationships/hyperlink" Target="https://jam12.sapjam.com/groups/ii5dzfHytWIOQhMUEsmWu6/documents/TcCxlyQLl2IGuy9i4dOGJY/video_viewer?_lightbox=tru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0D7585-511D-4273-9E37-C52ECAB4A4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E5E931-5B90-4DA7-B369-329B7D22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+mn-lt"/>
                <a:cs typeface="Calibri" panose="020F0502020204030204" pitchFamily="34" charset="0"/>
              </a:rPr>
              <a:t>Next Step Details </a:t>
            </a:r>
            <a:endParaRPr lang="en-IN" sz="54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B1363-7A30-4D46-9612-E2BA97DE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91445"/>
              </p:ext>
            </p:extLst>
          </p:nvPr>
        </p:nvGraphicFramePr>
        <p:xfrm>
          <a:off x="0" y="879094"/>
          <a:ext cx="12100560" cy="4953762"/>
        </p:xfrm>
        <a:graphic>
          <a:graphicData uri="http://schemas.openxmlformats.org/drawingml/2006/table">
            <a:tbl>
              <a:tblPr firstRow="1" firstCol="1" bandRow="1"/>
              <a:tblGrid>
                <a:gridCol w="670560">
                  <a:extLst>
                    <a:ext uri="{9D8B030D-6E8A-4147-A177-3AD203B41FA5}">
                      <a16:colId xmlns:a16="http://schemas.microsoft.com/office/drawing/2014/main" val="102237353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451951829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465227598"/>
                    </a:ext>
                  </a:extLst>
                </a:gridCol>
                <a:gridCol w="6072505">
                  <a:extLst>
                    <a:ext uri="{9D8B030D-6E8A-4147-A177-3AD203B41FA5}">
                      <a16:colId xmlns:a16="http://schemas.microsoft.com/office/drawing/2014/main" val="2282923610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3506830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Ste</a:t>
                      </a:r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p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Who to do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What to do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How to do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By when to do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51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  </a:t>
                      </a: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01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Employee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Initiate Rate nomination request in PRISM tool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b="1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Discuss 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with the </a:t>
                      </a:r>
                      <a:r>
                        <a:rPr lang="en-IN" sz="1700" b="1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Manager 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&amp;</a:t>
                      </a:r>
                      <a:r>
                        <a:rPr lang="en-IN" sz="1700" b="1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identify </a:t>
                      </a:r>
                      <a:r>
                        <a:rPr lang="en-IN" sz="1700" b="1" dirty="0" err="1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Raters</a:t>
                      </a:r>
                      <a:r>
                        <a:rPr lang="en-IN" sz="1700" b="1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(</a:t>
                      </a:r>
                      <a:r>
                        <a:rPr lang="en-IN" sz="1700" b="1" u="sng" dirty="0">
                          <a:solidFill>
                            <a:srgbClr val="FF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nominate only after having a discussion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)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Login to PRISM/Performance module/Click on 360 Degree link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Add appropriate </a:t>
                      </a:r>
                      <a:r>
                        <a:rPr lang="en-IN" sz="1700" dirty="0" err="1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Raters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(4 to 6 only), and </a:t>
                      </a:r>
                      <a:r>
                        <a:rPr lang="en-IN" sz="1700" b="1" dirty="0">
                          <a:solidFill>
                            <a:srgbClr val="FF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change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the </a:t>
                      </a:r>
                      <a:r>
                        <a:rPr lang="en-IN" sz="1700" b="1" u="sng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Category</a:t>
                      </a:r>
                      <a:r>
                        <a:rPr lang="en-IN" sz="1700" b="1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of</a:t>
                      </a:r>
                      <a:r>
                        <a:rPr lang="en-IN" sz="1700" b="1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700" b="1" dirty="0" err="1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Raters</a:t>
                      </a:r>
                      <a:r>
                        <a:rPr lang="en-IN" sz="1700" b="1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to</a:t>
                      </a:r>
                      <a:r>
                        <a:rPr lang="en-IN" sz="1700" b="1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700" b="1" u="sng" dirty="0">
                          <a:solidFill>
                            <a:srgbClr val="00B0F0"/>
                          </a:solidFill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Others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.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Submit for approval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 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28</a:t>
                      </a:r>
                      <a:r>
                        <a:rPr lang="en-IN" sz="1700" baseline="300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th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Feb to 6</a:t>
                      </a:r>
                      <a:r>
                        <a:rPr lang="en-IN" sz="1700" baseline="300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th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March 2024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80989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02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Manager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Approve the request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Approve the request (since it is already discussed &amp; agreed)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en-IN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03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Employee &amp; Rater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Employees to complete the self-assessment &amp; Rater to complete 360 Degree Feedback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System sends approval notification to Employee/</a:t>
                      </a:r>
                      <a:r>
                        <a:rPr lang="en-IN" sz="1700" dirty="0" err="1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Raters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Employees to complete the self-assessment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dirty="0" err="1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Raters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to complete the 360 feedback.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 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7</a:t>
                      </a:r>
                      <a:r>
                        <a:rPr lang="en-IN" sz="1700" baseline="300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th 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March to 20</a:t>
                      </a:r>
                      <a:r>
                        <a:rPr lang="en-IN" sz="1700" baseline="300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th</a:t>
                      </a: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 March 2024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511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04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HR</a:t>
                      </a:r>
                      <a:endParaRPr lang="en-IN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Finalize the process &amp; publish the report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Finalize the process and close the process in System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buFont typeface="+mj-lt"/>
                        <a:buAutoNum type="arabicPeriod"/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Publish the report (Employees/Managers can view the report after this step)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700" dirty="0">
                          <a:effectLst/>
                          <a:latin typeface="Yu Gothic Medium" panose="020B0500000000000000" pitchFamily="34" charset="-128"/>
                          <a:ea typeface="Calibri" panose="020F0502020204030204" pitchFamily="34" charset="0"/>
                        </a:rPr>
                        <a:t>April 2024</a:t>
                      </a:r>
                      <a:endParaRPr lang="en-IN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02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1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AB5FD-1680-4F7C-9D93-59CCEC1B0C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3252CF-E0E7-4B2F-85D0-35AEA112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00FF4-A57D-4D53-8956-E9C1873F2B70}"/>
              </a:ext>
            </a:extLst>
          </p:cNvPr>
          <p:cNvSpPr txBox="1"/>
          <p:nvPr/>
        </p:nvSpPr>
        <p:spPr>
          <a:xfrm>
            <a:off x="0" y="1224678"/>
            <a:ext cx="11903970" cy="442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Other information;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800" dirty="0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At the time of nomination, kindly change the category of </a:t>
            </a:r>
            <a:r>
              <a:rPr lang="en-IN" sz="2800" dirty="0" err="1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Raters</a:t>
            </a:r>
            <a:r>
              <a:rPr lang="en-IN" sz="2800" dirty="0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 to “Other” without miss.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800" dirty="0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System allows only Employees/Managers to remind </a:t>
            </a:r>
            <a:r>
              <a:rPr lang="en-IN" sz="2800" dirty="0" err="1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Raters</a:t>
            </a:r>
            <a:r>
              <a:rPr lang="en-IN" sz="2800" dirty="0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 in PRISM Tool.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800" dirty="0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You can view the report only after completing step 4 mentioned in the table above.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800" u="sng" dirty="0">
                <a:solidFill>
                  <a:srgbClr val="0563C1"/>
                </a:solidFill>
                <a:effectLst/>
                <a:latin typeface="Yu Gothic Medium" panose="020B0500000000000000" pitchFamily="34" charset="-128"/>
                <a:ea typeface="Calibri" panose="020F0502020204030204" pitchFamily="34" charset="0"/>
                <a:hlinkClick r:id="rId2"/>
              </a:rPr>
              <a:t>Click here</a:t>
            </a:r>
            <a:r>
              <a:rPr lang="en-IN" sz="2800" dirty="0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 for the Tool Navigation e-learning tutorial and </a:t>
            </a:r>
            <a:r>
              <a:rPr lang="en-IN" sz="2800" u="sng" dirty="0">
                <a:solidFill>
                  <a:srgbClr val="0563C1"/>
                </a:solidFill>
                <a:effectLst/>
                <a:latin typeface="Yu Gothic Medium" panose="020B0500000000000000" pitchFamily="34" charset="-128"/>
                <a:ea typeface="Calibri" panose="020F0502020204030204" pitchFamily="34" charset="0"/>
                <a:hlinkClick r:id="rId3"/>
              </a:rPr>
              <a:t>Click here</a:t>
            </a:r>
            <a:r>
              <a:rPr lang="en-IN" sz="2800" dirty="0">
                <a:effectLst/>
                <a:latin typeface="Yu Gothic Medium" panose="020B0500000000000000" pitchFamily="34" charset="-128"/>
                <a:ea typeface="Calibri" panose="020F0502020204030204" pitchFamily="34" charset="0"/>
              </a:rPr>
              <a:t> for the Tool Navigation Manual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93304"/>
      </p:ext>
    </p:extLst>
  </p:cSld>
  <p:clrMapOvr>
    <a:masterClrMapping/>
  </p:clrMapOvr>
</p:sld>
</file>

<file path=ppt/theme/theme1.xml><?xml version="1.0" encoding="utf-8"?>
<a:theme xmlns:a="http://schemas.openxmlformats.org/drawingml/2006/main" name="1_CoInnovation_PPT_Template_2016_white">
  <a:themeElements>
    <a:clrScheme name="ユーザー定義 5">
      <a:dk1>
        <a:srgbClr val="000000"/>
      </a:dk1>
      <a:lt1>
        <a:srgbClr val="FFFFFF"/>
      </a:lt1>
      <a:dk2>
        <a:srgbClr val="004F9B"/>
      </a:dk2>
      <a:lt2>
        <a:srgbClr val="6683A7"/>
      </a:lt2>
      <a:accent1>
        <a:srgbClr val="00316C"/>
      </a:accent1>
      <a:accent2>
        <a:srgbClr val="F1BC1A"/>
      </a:accent2>
      <a:accent3>
        <a:srgbClr val="007E65"/>
      </a:accent3>
      <a:accent4>
        <a:srgbClr val="CE4E21"/>
      </a:accent4>
      <a:accent5>
        <a:srgbClr val="7A8E99"/>
      </a:accent5>
      <a:accent6>
        <a:srgbClr val="B7DCFF"/>
      </a:accent6>
      <a:hlink>
        <a:srgbClr val="00316C"/>
      </a:hlink>
      <a:folHlink>
        <a:srgbClr val="A5A5A5"/>
      </a:folHlink>
    </a:clrScheme>
    <a:fontScheme name="横河New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-innovating_PPT_Template_tm_w.potx" id="{B246B84E-E6B3-43BC-B3C4-1F4BA2E38CA4}" vid="{235B74FC-360F-4BC2-AED4-255999990D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575214323FA5D44B7FE5E693103E89E" ma:contentTypeVersion="2" ma:contentTypeDescription="新しいドキュメントを作成します。" ma:contentTypeScope="" ma:versionID="949dc886d9743ab9ac3d5d8c61695f57">
  <xsd:schema xmlns:xsd="http://www.w3.org/2001/XMLSchema" xmlns:xs="http://www.w3.org/2001/XMLSchema" xmlns:p="http://schemas.microsoft.com/office/2006/metadata/properties" xmlns:ns2="fd897d37-48ff-4631-9025-04278379408f" targetNamespace="http://schemas.microsoft.com/office/2006/metadata/properties" ma:root="true" ma:fieldsID="6b10b32d4ea788fff04dd5ba995e2d27" ns2:_="">
    <xsd:import namespace="fd897d37-48ff-4631-9025-0427837940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97d37-48ff-4631-9025-042783794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6D736E-62B0-4F0D-BC42-6C9A6AB2F4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897d37-48ff-4631-9025-0427837940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33EBC-13ED-452E-B5CC-E5E55E0C71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C084DE-CEF1-4F80-BD15-1C1D1067A079}">
  <ds:schemaRefs>
    <ds:schemaRef ds:uri="http://purl.org/dc/elements/1.1/"/>
    <ds:schemaRef ds:uri="http://schemas.microsoft.com/office/2006/documentManagement/types"/>
    <ds:schemaRef ds:uri="fd897d37-48ff-4631-9025-04278379408f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5db29ff9-328f-40bc-bdc5-3c7b0421d507}" enabled="1" method="Standard" siteId="{0da2a83b-13d9-4a35-965f-ec53a220ed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252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游ゴシック</vt:lpstr>
      <vt:lpstr>Yu Gothic Medium</vt:lpstr>
      <vt:lpstr>Arial</vt:lpstr>
      <vt:lpstr>Calibri</vt:lpstr>
      <vt:lpstr>Wingdings</vt:lpstr>
      <vt:lpstr>1_CoInnovation_PPT_Template_2016_white</vt:lpstr>
      <vt:lpstr>Next Step Details </vt:lpstr>
      <vt:lpstr>Other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and Development What is best;   Empower Managers  Engage People</dc:title>
  <dc:creator>Florendo, Josephine (Josephine.Florendo@yokogawa.com)</dc:creator>
  <cp:lastModifiedBy>Basavaraju, Chethana (chethana.basavaraju@yokogawa.com)</cp:lastModifiedBy>
  <cp:revision>294</cp:revision>
  <cp:lastPrinted>2023-01-27T04:04:00Z</cp:lastPrinted>
  <dcterms:created xsi:type="dcterms:W3CDTF">2020-09-09T03:29:12Z</dcterms:created>
  <dcterms:modified xsi:type="dcterms:W3CDTF">2024-02-27T03:39:06Z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2022-12-05T07:33:25Z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44b677fd-315d-43ba-bcf5-c080c5593506</vt:lpwstr>
  </property>
  <property fmtid="{D5CDD505-2E9C-101B-9397-08002B2CF9AE}" pid="8" name="MSIP_Label_69b5a962-1a7a-4bf8-819d-07a170110954_ContentBits">
    <vt:lpwstr>0</vt:lpwstr>
  </property>
</Properties>
</file>