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51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B3E59CC-C8C5-413E-B781-2FD518FC13EB}" type="datetimeFigureOut">
              <a:rPr lang="fr-FR" smtClean="0"/>
              <a:t>27/05/2023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4A753CC-04B4-4AA3-82C7-8AEBE7D58159}"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6732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B3E59CC-C8C5-413E-B781-2FD518FC13EB}" type="datetimeFigureOut">
              <a:rPr lang="fr-FR" smtClean="0"/>
              <a:t>27/05/2023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4A753CC-04B4-4AA3-82C7-8AEBE7D58159}" type="slidenum">
              <a:rPr lang="fr-FR" smtClean="0"/>
              <a:t>‹N°›</a:t>
            </a:fld>
            <a:endParaRPr lang="fr-FR"/>
          </a:p>
        </p:txBody>
      </p:sp>
    </p:spTree>
    <p:extLst>
      <p:ext uri="{BB962C8B-B14F-4D97-AF65-F5344CB8AC3E}">
        <p14:creationId xmlns:p14="http://schemas.microsoft.com/office/powerpoint/2010/main" val="2877734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B3E59CC-C8C5-413E-B781-2FD518FC13EB}" type="datetimeFigureOut">
              <a:rPr lang="fr-FR" smtClean="0"/>
              <a:t>27/05/2023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4A753CC-04B4-4AA3-82C7-8AEBE7D58159}" type="slidenum">
              <a:rPr lang="fr-FR" smtClean="0"/>
              <a:t>‹N°›</a:t>
            </a:fld>
            <a:endParaRPr lang="fr-FR"/>
          </a:p>
        </p:txBody>
      </p:sp>
    </p:spTree>
    <p:extLst>
      <p:ext uri="{BB962C8B-B14F-4D97-AF65-F5344CB8AC3E}">
        <p14:creationId xmlns:p14="http://schemas.microsoft.com/office/powerpoint/2010/main" val="3142629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B3E59CC-C8C5-413E-B781-2FD518FC13EB}" type="datetimeFigureOut">
              <a:rPr lang="fr-FR" smtClean="0"/>
              <a:t>27/05/2023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4A753CC-04B4-4AA3-82C7-8AEBE7D58159}" type="slidenum">
              <a:rPr lang="fr-FR" smtClean="0"/>
              <a:t>‹N°›</a:t>
            </a:fld>
            <a:endParaRPr lang="fr-FR"/>
          </a:p>
        </p:txBody>
      </p:sp>
    </p:spTree>
    <p:extLst>
      <p:ext uri="{BB962C8B-B14F-4D97-AF65-F5344CB8AC3E}">
        <p14:creationId xmlns:p14="http://schemas.microsoft.com/office/powerpoint/2010/main" val="137658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B3E59CC-C8C5-413E-B781-2FD518FC13EB}" type="datetimeFigureOut">
              <a:rPr lang="fr-FR" smtClean="0"/>
              <a:t>27/05/2023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4A753CC-04B4-4AA3-82C7-8AEBE7D58159}"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8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B3E59CC-C8C5-413E-B781-2FD518FC13EB}" type="datetimeFigureOut">
              <a:rPr lang="fr-FR" smtClean="0"/>
              <a:t>27/05/2023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4A753CC-04B4-4AA3-82C7-8AEBE7D58159}" type="slidenum">
              <a:rPr lang="fr-FR" smtClean="0"/>
              <a:t>‹N°›</a:t>
            </a:fld>
            <a:endParaRPr lang="fr-FR"/>
          </a:p>
        </p:txBody>
      </p:sp>
    </p:spTree>
    <p:extLst>
      <p:ext uri="{BB962C8B-B14F-4D97-AF65-F5344CB8AC3E}">
        <p14:creationId xmlns:p14="http://schemas.microsoft.com/office/powerpoint/2010/main" val="1398290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B3E59CC-C8C5-413E-B781-2FD518FC13EB}" type="datetimeFigureOut">
              <a:rPr lang="fr-FR" smtClean="0"/>
              <a:t>27/05/2023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4A753CC-04B4-4AA3-82C7-8AEBE7D58159}" type="slidenum">
              <a:rPr lang="fr-FR" smtClean="0"/>
              <a:t>‹N°›</a:t>
            </a:fld>
            <a:endParaRPr lang="fr-FR"/>
          </a:p>
        </p:txBody>
      </p:sp>
    </p:spTree>
    <p:extLst>
      <p:ext uri="{BB962C8B-B14F-4D97-AF65-F5344CB8AC3E}">
        <p14:creationId xmlns:p14="http://schemas.microsoft.com/office/powerpoint/2010/main" val="3925400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B3E59CC-C8C5-413E-B781-2FD518FC13EB}" type="datetimeFigureOut">
              <a:rPr lang="fr-FR" smtClean="0"/>
              <a:t>27/05/2023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4A753CC-04B4-4AA3-82C7-8AEBE7D58159}" type="slidenum">
              <a:rPr lang="fr-FR" smtClean="0"/>
              <a:t>‹N°›</a:t>
            </a:fld>
            <a:endParaRPr lang="fr-FR"/>
          </a:p>
        </p:txBody>
      </p:sp>
    </p:spTree>
    <p:extLst>
      <p:ext uri="{BB962C8B-B14F-4D97-AF65-F5344CB8AC3E}">
        <p14:creationId xmlns:p14="http://schemas.microsoft.com/office/powerpoint/2010/main" val="339294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B3E59CC-C8C5-413E-B781-2FD518FC13EB}" type="datetimeFigureOut">
              <a:rPr lang="fr-FR" smtClean="0"/>
              <a:t>27/05/2023</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E4A753CC-04B4-4AA3-82C7-8AEBE7D58159}" type="slidenum">
              <a:rPr lang="fr-FR" smtClean="0"/>
              <a:t>‹N°›</a:t>
            </a:fld>
            <a:endParaRPr lang="fr-FR"/>
          </a:p>
        </p:txBody>
      </p:sp>
    </p:spTree>
    <p:extLst>
      <p:ext uri="{BB962C8B-B14F-4D97-AF65-F5344CB8AC3E}">
        <p14:creationId xmlns:p14="http://schemas.microsoft.com/office/powerpoint/2010/main" val="362904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B3E59CC-C8C5-413E-B781-2FD518FC13EB}" type="datetimeFigureOut">
              <a:rPr lang="fr-FR" smtClean="0"/>
              <a:t>27/05/2023</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A753CC-04B4-4AA3-82C7-8AEBE7D58159}" type="slidenum">
              <a:rPr lang="fr-FR" smtClean="0"/>
              <a:t>‹N°›</a:t>
            </a:fld>
            <a:endParaRPr lang="fr-FR"/>
          </a:p>
        </p:txBody>
      </p:sp>
    </p:spTree>
    <p:extLst>
      <p:ext uri="{BB962C8B-B14F-4D97-AF65-F5344CB8AC3E}">
        <p14:creationId xmlns:p14="http://schemas.microsoft.com/office/powerpoint/2010/main" val="3873447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B3E59CC-C8C5-413E-B781-2FD518FC13EB}" type="datetimeFigureOut">
              <a:rPr lang="fr-FR" smtClean="0"/>
              <a:t>27/05/2023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4A753CC-04B4-4AA3-82C7-8AEBE7D58159}" type="slidenum">
              <a:rPr lang="fr-FR" smtClean="0"/>
              <a:t>‹N°›</a:t>
            </a:fld>
            <a:endParaRPr lang="fr-FR"/>
          </a:p>
        </p:txBody>
      </p:sp>
    </p:spTree>
    <p:extLst>
      <p:ext uri="{BB962C8B-B14F-4D97-AF65-F5344CB8AC3E}">
        <p14:creationId xmlns:p14="http://schemas.microsoft.com/office/powerpoint/2010/main" val="4098611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B3E59CC-C8C5-413E-B781-2FD518FC13EB}" type="datetimeFigureOut">
              <a:rPr lang="fr-FR" smtClean="0"/>
              <a:t>27/05/2023</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A753CC-04B4-4AA3-82C7-8AEBE7D58159}"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7016696"/>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29EF30-F218-6B2C-5F4D-AD8341A6F5B3}"/>
              </a:ext>
            </a:extLst>
          </p:cNvPr>
          <p:cNvSpPr>
            <a:spLocks noGrp="1"/>
          </p:cNvSpPr>
          <p:nvPr>
            <p:ph type="ctrTitle"/>
          </p:nvPr>
        </p:nvSpPr>
        <p:spPr>
          <a:xfrm>
            <a:off x="2742272" y="3353585"/>
            <a:ext cx="6707455" cy="977622"/>
          </a:xfrm>
        </p:spPr>
        <p:txBody>
          <a:bodyPr>
            <a:noAutofit/>
          </a:bodyPr>
          <a:lstStyle/>
          <a:p>
            <a:r>
              <a:rPr lang="fr-FR" sz="6000" u="sng" dirty="0">
                <a:latin typeface="Times New Roman" panose="02020603050405020304" pitchFamily="18" charset="0"/>
                <a:cs typeface="Times New Roman" panose="02020603050405020304" pitchFamily="18" charset="0"/>
              </a:rPr>
              <a:t>ACTIVITE 4</a:t>
            </a:r>
            <a:r>
              <a:rPr lang="fr-FR" sz="6000" dirty="0">
                <a:latin typeface="Times New Roman" panose="02020603050405020304" pitchFamily="18" charset="0"/>
                <a:cs typeface="Times New Roman" panose="02020603050405020304" pitchFamily="18" charset="0"/>
              </a:rPr>
              <a:t>: t-SNE</a:t>
            </a:r>
          </a:p>
        </p:txBody>
      </p:sp>
      <p:sp>
        <p:nvSpPr>
          <p:cNvPr id="3" name="Sous-titre 2">
            <a:extLst>
              <a:ext uri="{FF2B5EF4-FFF2-40B4-BE49-F238E27FC236}">
                <a16:creationId xmlns:a16="http://schemas.microsoft.com/office/drawing/2014/main" id="{594316C4-5BB1-B45C-CEF8-22CEAB86E91A}"/>
              </a:ext>
            </a:extLst>
          </p:cNvPr>
          <p:cNvSpPr>
            <a:spLocks noGrp="1"/>
          </p:cNvSpPr>
          <p:nvPr>
            <p:ph type="subTitle" idx="1"/>
          </p:nvPr>
        </p:nvSpPr>
        <p:spPr>
          <a:xfrm>
            <a:off x="4774393" y="1963997"/>
            <a:ext cx="2286283" cy="437481"/>
          </a:xfrm>
        </p:spPr>
        <p:txBody>
          <a:bodyPr>
            <a:noAutofit/>
          </a:bodyPr>
          <a:lstStyle/>
          <a:p>
            <a:r>
              <a:rPr lang="fr-FR" dirty="0">
                <a:latin typeface="Times New Roman" panose="02020603050405020304" pitchFamily="18" charset="0"/>
                <a:cs typeface="Times New Roman" panose="02020603050405020304" pitchFamily="18" charset="0"/>
              </a:rPr>
              <a:t>GROUPE N°3</a:t>
            </a:r>
          </a:p>
        </p:txBody>
      </p:sp>
      <p:pic>
        <p:nvPicPr>
          <p:cNvPr id="5" name="Image 4">
            <a:extLst>
              <a:ext uri="{FF2B5EF4-FFF2-40B4-BE49-F238E27FC236}">
                <a16:creationId xmlns:a16="http://schemas.microsoft.com/office/drawing/2014/main" id="{F1C44A40-B9DD-2AB7-5E7A-CFF7D3F13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95" y="142807"/>
            <a:ext cx="2149311" cy="2083324"/>
          </a:xfrm>
          <a:prstGeom prst="rect">
            <a:avLst/>
          </a:prstGeom>
        </p:spPr>
      </p:pic>
      <p:pic>
        <p:nvPicPr>
          <p:cNvPr id="7" name="Image 6">
            <a:extLst>
              <a:ext uri="{FF2B5EF4-FFF2-40B4-BE49-F238E27FC236}">
                <a16:creationId xmlns:a16="http://schemas.microsoft.com/office/drawing/2014/main" id="{972DF595-DEC2-74FC-B287-A1F74AC1A6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8083" y="142808"/>
            <a:ext cx="1963917" cy="2083324"/>
          </a:xfrm>
          <a:prstGeom prst="rect">
            <a:avLst/>
          </a:prstGeom>
        </p:spPr>
      </p:pic>
    </p:spTree>
    <p:extLst>
      <p:ext uri="{BB962C8B-B14F-4D97-AF65-F5344CB8AC3E}">
        <p14:creationId xmlns:p14="http://schemas.microsoft.com/office/powerpoint/2010/main" val="925953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D52D22-A571-7AF9-8E7F-5F70BF575C1D}"/>
              </a:ext>
            </a:extLst>
          </p:cNvPr>
          <p:cNvSpPr>
            <a:spLocks noGrp="1"/>
          </p:cNvSpPr>
          <p:nvPr>
            <p:ph type="title"/>
          </p:nvPr>
        </p:nvSpPr>
        <p:spPr/>
        <p:txBody>
          <a:bodyPr/>
          <a:lstStyle/>
          <a:p>
            <a:pPr algn="ctr"/>
            <a:r>
              <a:rPr lang="fr-FR" b="1" dirty="0">
                <a:solidFill>
                  <a:srgbClr val="0070C0"/>
                </a:solidFill>
                <a:latin typeface="Times New Roman" panose="02020603050405020304" pitchFamily="18" charset="0"/>
                <a:cs typeface="Times New Roman" panose="02020603050405020304" pitchFamily="18" charset="0"/>
              </a:rPr>
              <a:t>APRES EXCUTION DU CODE PRECEDANT:</a:t>
            </a:r>
          </a:p>
        </p:txBody>
      </p:sp>
      <p:pic>
        <p:nvPicPr>
          <p:cNvPr id="4" name="Image 3">
            <a:extLst>
              <a:ext uri="{FF2B5EF4-FFF2-40B4-BE49-F238E27FC236}">
                <a16:creationId xmlns:a16="http://schemas.microsoft.com/office/drawing/2014/main" id="{922F28AE-8B6A-6FDA-CC4E-F4530FFB1D86}"/>
              </a:ext>
            </a:extLst>
          </p:cNvPr>
          <p:cNvPicPr>
            <a:picLocks noChangeAspect="1"/>
          </p:cNvPicPr>
          <p:nvPr/>
        </p:nvPicPr>
        <p:blipFill>
          <a:blip r:embed="rId2"/>
          <a:stretch>
            <a:fillRect/>
          </a:stretch>
        </p:blipFill>
        <p:spPr>
          <a:xfrm>
            <a:off x="1216058" y="1939479"/>
            <a:ext cx="9539926" cy="4091161"/>
          </a:xfrm>
          <a:prstGeom prst="rect">
            <a:avLst/>
          </a:prstGeom>
        </p:spPr>
      </p:pic>
    </p:spTree>
    <p:extLst>
      <p:ext uri="{BB962C8B-B14F-4D97-AF65-F5344CB8AC3E}">
        <p14:creationId xmlns:p14="http://schemas.microsoft.com/office/powerpoint/2010/main" val="2676728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569C0D-4FF6-1CB0-BA76-35546E43611D}"/>
              </a:ext>
            </a:extLst>
          </p:cNvPr>
          <p:cNvSpPr>
            <a:spLocks noGrp="1"/>
          </p:cNvSpPr>
          <p:nvPr>
            <p:ph type="title"/>
          </p:nvPr>
        </p:nvSpPr>
        <p:spPr>
          <a:xfrm>
            <a:off x="1889131" y="776798"/>
            <a:ext cx="8763157" cy="590090"/>
          </a:xfrm>
        </p:spPr>
        <p:txBody>
          <a:bodyPr>
            <a:normAutofit fontScale="90000"/>
          </a:bodyPr>
          <a:lstStyle/>
          <a:p>
            <a:pPr algn="ctr"/>
            <a:r>
              <a:rPr lang="fr-FR" sz="4300"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VOICI UN AUTRE EXEMPLE DE CODE ILLUSTRÉ :</a:t>
            </a:r>
            <a:endParaRPr lang="fr-FR" sz="4300" b="1" dirty="0">
              <a:solidFill>
                <a:srgbClr val="0070C0"/>
              </a:solidFill>
            </a:endParaRPr>
          </a:p>
        </p:txBody>
      </p:sp>
      <p:pic>
        <p:nvPicPr>
          <p:cNvPr id="4" name="Image 3">
            <a:extLst>
              <a:ext uri="{FF2B5EF4-FFF2-40B4-BE49-F238E27FC236}">
                <a16:creationId xmlns:a16="http://schemas.microsoft.com/office/drawing/2014/main" id="{05DD811C-01F4-FCF3-B53D-AC735E312CF7}"/>
              </a:ext>
            </a:extLst>
          </p:cNvPr>
          <p:cNvPicPr>
            <a:picLocks noChangeAspect="1"/>
          </p:cNvPicPr>
          <p:nvPr/>
        </p:nvPicPr>
        <p:blipFill>
          <a:blip r:embed="rId2"/>
          <a:stretch>
            <a:fillRect/>
          </a:stretch>
        </p:blipFill>
        <p:spPr>
          <a:xfrm>
            <a:off x="1633980" y="1764499"/>
            <a:ext cx="8895760" cy="4532322"/>
          </a:xfrm>
          <a:prstGeom prst="rect">
            <a:avLst/>
          </a:prstGeom>
        </p:spPr>
      </p:pic>
    </p:spTree>
    <p:extLst>
      <p:ext uri="{BB962C8B-B14F-4D97-AF65-F5344CB8AC3E}">
        <p14:creationId xmlns:p14="http://schemas.microsoft.com/office/powerpoint/2010/main" val="3633997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5E194E-0165-ACA2-1ADB-46133D3FAAF8}"/>
              </a:ext>
            </a:extLst>
          </p:cNvPr>
          <p:cNvSpPr>
            <a:spLocks noGrp="1"/>
          </p:cNvSpPr>
          <p:nvPr>
            <p:ph type="title"/>
          </p:nvPr>
        </p:nvSpPr>
        <p:spPr>
          <a:xfrm>
            <a:off x="3288697" y="69786"/>
            <a:ext cx="5614605" cy="1450757"/>
          </a:xfrm>
        </p:spPr>
        <p:txBody>
          <a:bodyPr>
            <a:normAutofit fontScale="90000"/>
          </a:bodyPr>
          <a:lstStyle/>
          <a:p>
            <a:pPr algn="ctr"/>
            <a:r>
              <a:rPr kumimoji="0" lang="fr-FR" altLang="fr-FR" sz="4800" b="1" i="0" u="none" strike="noStrike" cap="none" normalizeH="0" baseline="0" dirty="0">
                <a:ln>
                  <a:noFill/>
                </a:ln>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DESCRIPTION DU CODE PRÉCÉDANT:</a:t>
            </a:r>
            <a:endParaRPr lang="fr-FR" b="1" dirty="0">
              <a:solidFill>
                <a:srgbClr val="0070C0"/>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44C677B-A22C-B34F-7C26-E35B657EB0C5}"/>
              </a:ext>
            </a:extLst>
          </p:cNvPr>
          <p:cNvSpPr>
            <a:spLocks noGrp="1" noChangeArrowheads="1"/>
          </p:cNvSpPr>
          <p:nvPr>
            <p:ph idx="1"/>
          </p:nvPr>
        </p:nvSpPr>
        <p:spPr bwMode="auto">
          <a:xfrm>
            <a:off x="1097279" y="2087703"/>
            <a:ext cx="9338193"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Ce code charge l’ensemble de données des chiffres manuscrits, instancie un objet </a:t>
            </a:r>
            <a:r>
              <a:rPr kumimoji="0" lang="fr-FR" altLang="fr-FR" sz="1800" b="0" i="0" u="none" strike="noStrike" cap="none" normalizeH="0" baseline="0" dirty="0">
                <a:ln>
                  <a:noFill/>
                </a:ln>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TSNE</a:t>
            </a:r>
            <a:r>
              <a:rPr kumimoji="0" lang="fr-FR" altLang="fr-FR" sz="2800" b="0" i="0" u="none" strike="noStrike" cap="none" normalizeH="0" baseline="0" dirty="0">
                <a:ln>
                  <a:noFill/>
                </a:ln>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 avec une perplexité de 30 et une valeur de </a:t>
            </a:r>
            <a:r>
              <a:rPr kumimoji="0" lang="fr-FR" altLang="fr-FR" sz="2800" b="1" i="0" u="none" strike="noStrike" cap="none" normalizeH="0" baseline="0" dirty="0" err="1">
                <a:ln>
                  <a:noFill/>
                </a:ln>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learning</a:t>
            </a:r>
            <a:r>
              <a:rPr kumimoji="0" lang="fr-FR" altLang="fr-FR" sz="2800" b="0" i="0" u="none" strike="noStrike" cap="none" normalizeH="0" baseline="0" dirty="0">
                <a:ln>
                  <a:noFill/>
                </a:ln>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 rate de 200, puis utilise cet objet pour effectuer une réduction de dimension à 2 dimensions sur les données. Les données transformées sont ensuite affichées sous forme de graphique </a:t>
            </a:r>
            <a:r>
              <a:rPr kumimoji="0" lang="fr-FR" altLang="fr-FR" sz="2800" b="1" i="0" u="none" strike="noStrike" cap="none" normalizeH="0" baseline="0" dirty="0" err="1">
                <a:ln>
                  <a:noFill/>
                </a:ln>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scatter</a:t>
            </a:r>
            <a:r>
              <a:rPr kumimoji="0" lang="fr-FR" altLang="fr-FR" sz="2800" b="0" i="0" u="none" strike="noStrike" cap="none" normalizeH="0" baseline="0" dirty="0">
                <a:ln>
                  <a:noFill/>
                </a:ln>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 plot avec les coordonnées x et y représentant les deux dimensions et la couleur des points représentant les étiquettes des données.</a:t>
            </a:r>
            <a:endParaRPr kumimoji="0" lang="fr-FR" altLang="fr-FR"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882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991F93-DABF-0DA0-0C26-E676C95A55FC}"/>
              </a:ext>
            </a:extLst>
          </p:cNvPr>
          <p:cNvSpPr>
            <a:spLocks noGrp="1"/>
          </p:cNvSpPr>
          <p:nvPr>
            <p:ph type="title"/>
          </p:nvPr>
        </p:nvSpPr>
        <p:spPr>
          <a:xfrm>
            <a:off x="1066800" y="494908"/>
            <a:ext cx="10058400" cy="775826"/>
          </a:xfrm>
        </p:spPr>
        <p:txBody>
          <a:bodyPr>
            <a:normAutofit fontScale="90000"/>
          </a:bodyPr>
          <a:lstStyle/>
          <a:p>
            <a:r>
              <a:rPr lang="fr-FR" sz="4300" b="1" dirty="0">
                <a:solidFill>
                  <a:srgbClr val="0070C0"/>
                </a:solidFill>
                <a:effectLst/>
                <a:latin typeface="Times New Roman" panose="02020603050405020304" pitchFamily="18" charset="0"/>
                <a:ea typeface="Calibri" panose="020F0502020204030204" pitchFamily="34" charset="0"/>
              </a:rPr>
              <a:t>APRÈS EXÉCUTION NOUS AURONS ÇA :</a:t>
            </a:r>
            <a:endParaRPr lang="fr-FR" sz="4300" b="1" dirty="0">
              <a:solidFill>
                <a:srgbClr val="0070C0"/>
              </a:solidFill>
            </a:endParaRPr>
          </a:p>
        </p:txBody>
      </p:sp>
      <p:pic>
        <p:nvPicPr>
          <p:cNvPr id="4" name="Image 3">
            <a:extLst>
              <a:ext uri="{FF2B5EF4-FFF2-40B4-BE49-F238E27FC236}">
                <a16:creationId xmlns:a16="http://schemas.microsoft.com/office/drawing/2014/main" id="{ADE3173C-D157-16A1-FE50-E8542490C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0340" y="1859431"/>
            <a:ext cx="6816208" cy="4503661"/>
          </a:xfrm>
          <a:prstGeom prst="rect">
            <a:avLst/>
          </a:prstGeom>
        </p:spPr>
      </p:pic>
    </p:spTree>
    <p:extLst>
      <p:ext uri="{BB962C8B-B14F-4D97-AF65-F5344CB8AC3E}">
        <p14:creationId xmlns:p14="http://schemas.microsoft.com/office/powerpoint/2010/main" val="3774621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AB1CAD-2D6F-E67A-2BCC-8F898BDF46B4}"/>
              </a:ext>
            </a:extLst>
          </p:cNvPr>
          <p:cNvSpPr>
            <a:spLocks noGrp="1"/>
          </p:cNvSpPr>
          <p:nvPr>
            <p:ph type="title"/>
          </p:nvPr>
        </p:nvSpPr>
        <p:spPr>
          <a:xfrm>
            <a:off x="1097280" y="286603"/>
            <a:ext cx="10058400" cy="1400795"/>
          </a:xfrm>
        </p:spPr>
        <p:txBody>
          <a:bodyPr>
            <a:normAutofit fontScale="90000"/>
          </a:bodyPr>
          <a:lstStyle/>
          <a:p>
            <a:pPr algn="ctr"/>
            <a:r>
              <a:rPr lang="fr-FR" sz="4300"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UN AUTRE EXEMPLE DE CODE MAIS CETTE FOIS-CI AVEC UN AUTRE TYPE DE GRAPHE :</a:t>
            </a:r>
            <a:endParaRPr lang="fr-FR" sz="4300" b="1" dirty="0">
              <a:solidFill>
                <a:srgbClr val="0070C0"/>
              </a:solidFill>
            </a:endParaRPr>
          </a:p>
        </p:txBody>
      </p:sp>
      <p:pic>
        <p:nvPicPr>
          <p:cNvPr id="4" name="Image 3">
            <a:extLst>
              <a:ext uri="{FF2B5EF4-FFF2-40B4-BE49-F238E27FC236}">
                <a16:creationId xmlns:a16="http://schemas.microsoft.com/office/drawing/2014/main" id="{13064910-F056-B75E-3387-B3D9BDBAC4DF}"/>
              </a:ext>
            </a:extLst>
          </p:cNvPr>
          <p:cNvPicPr>
            <a:picLocks noChangeAspect="1"/>
          </p:cNvPicPr>
          <p:nvPr/>
        </p:nvPicPr>
        <p:blipFill>
          <a:blip r:embed="rId2"/>
          <a:stretch>
            <a:fillRect/>
          </a:stretch>
        </p:blipFill>
        <p:spPr>
          <a:xfrm>
            <a:off x="1857081" y="1771623"/>
            <a:ext cx="8795208" cy="4295140"/>
          </a:xfrm>
          <a:prstGeom prst="rect">
            <a:avLst/>
          </a:prstGeom>
        </p:spPr>
      </p:pic>
    </p:spTree>
    <p:extLst>
      <p:ext uri="{BB962C8B-B14F-4D97-AF65-F5344CB8AC3E}">
        <p14:creationId xmlns:p14="http://schemas.microsoft.com/office/powerpoint/2010/main" val="1245838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5D3BD4-6649-51F5-AD04-7D1E7649F0F4}"/>
              </a:ext>
            </a:extLst>
          </p:cNvPr>
          <p:cNvSpPr>
            <a:spLocks noGrp="1"/>
          </p:cNvSpPr>
          <p:nvPr>
            <p:ph type="title"/>
          </p:nvPr>
        </p:nvSpPr>
        <p:spPr>
          <a:xfrm>
            <a:off x="2723089" y="556182"/>
            <a:ext cx="6557285" cy="851240"/>
          </a:xfrm>
        </p:spPr>
        <p:txBody>
          <a:bodyPr>
            <a:normAutofit fontScale="90000"/>
          </a:bodyPr>
          <a:lstStyle/>
          <a:p>
            <a:r>
              <a:rPr lang="fr-FR" sz="4300"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DESCRIPTION</a:t>
            </a:r>
            <a:r>
              <a:rPr lang="fr-FR" sz="4300" b="1" dirty="0">
                <a:effectLst/>
                <a:latin typeface="Times New Roman" panose="02020603050405020304" pitchFamily="18" charset="0"/>
                <a:ea typeface="Calibri" panose="020F0502020204030204" pitchFamily="34" charset="0"/>
                <a:cs typeface="Arial" panose="020B0604020202020204" pitchFamily="34" charset="0"/>
              </a:rPr>
              <a:t> </a:t>
            </a:r>
            <a:r>
              <a:rPr lang="fr-FR" sz="4300"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DU</a:t>
            </a:r>
            <a:r>
              <a:rPr lang="fr-FR" sz="4300" b="1" dirty="0">
                <a:effectLst/>
                <a:latin typeface="Times New Roman" panose="02020603050405020304" pitchFamily="18" charset="0"/>
                <a:ea typeface="Calibri" panose="020F0502020204030204" pitchFamily="34" charset="0"/>
                <a:cs typeface="Arial" panose="020B0604020202020204" pitchFamily="34" charset="0"/>
              </a:rPr>
              <a:t> </a:t>
            </a:r>
            <a:r>
              <a:rPr lang="fr-FR" sz="4300"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CODE</a:t>
            </a:r>
            <a:r>
              <a:rPr lang="fr-FR" sz="4300" b="1" dirty="0">
                <a:effectLst/>
                <a:latin typeface="Times New Roman" panose="02020603050405020304" pitchFamily="18" charset="0"/>
                <a:ea typeface="Calibri" panose="020F0502020204030204" pitchFamily="34" charset="0"/>
                <a:cs typeface="Arial" panose="020B0604020202020204" pitchFamily="34" charset="0"/>
              </a:rPr>
              <a:t> :</a:t>
            </a:r>
            <a:endParaRPr lang="fr-FR" sz="4300" b="1" dirty="0"/>
          </a:p>
        </p:txBody>
      </p:sp>
      <p:sp>
        <p:nvSpPr>
          <p:cNvPr id="4" name="Rectangle 1">
            <a:extLst>
              <a:ext uri="{FF2B5EF4-FFF2-40B4-BE49-F238E27FC236}">
                <a16:creationId xmlns:a16="http://schemas.microsoft.com/office/drawing/2014/main" id="{088F1892-FCF0-474E-9AF3-AEF549C1E828}"/>
              </a:ext>
            </a:extLst>
          </p:cNvPr>
          <p:cNvSpPr>
            <a:spLocks noGrp="1" noChangeArrowheads="1"/>
          </p:cNvSpPr>
          <p:nvPr>
            <p:ph idx="1"/>
          </p:nvPr>
        </p:nvSpPr>
        <p:spPr bwMode="auto">
          <a:xfrm>
            <a:off x="1097280" y="2149256"/>
            <a:ext cx="100584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Ce code charge l’ensemble de données des chiffres manuscrits, instancie un objet TSNE avec une perplexité de 30 et une valeur de </a:t>
            </a:r>
            <a:r>
              <a:rPr kumimoji="0" lang="fr-FR" altLang="fr-FR" sz="2400" b="0" i="0" u="none" strike="noStrike" cap="none" normalizeH="0" baseline="0" dirty="0" err="1">
                <a:ln>
                  <a:noFill/>
                </a:ln>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learning</a:t>
            </a:r>
            <a:r>
              <a:rPr kumimoji="0" lang="fr-FR" altLang="fr-FR" sz="2400" b="0" i="0" u="none" strike="noStrike" cap="none" normalizeH="0" baseline="0" dirty="0">
                <a:ln>
                  <a:noFill/>
                </a:ln>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 rate de 200, puis utilise cet objet pour effectuer une réduction de dimension à 2 dimensions sur les données. Les données transformées sont ensuite stockées dans un </a:t>
            </a:r>
            <a:r>
              <a:rPr kumimoji="0" lang="fr-FR" altLang="fr-FR" sz="2400" b="0" i="0" u="none" strike="noStrike" cap="none" normalizeH="0" baseline="0" dirty="0" err="1">
                <a:ln>
                  <a:noFill/>
                </a:ln>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DataFrame</a:t>
            </a:r>
            <a:r>
              <a:rPr kumimoji="0" lang="fr-FR" altLang="fr-FR" sz="2400" b="0" i="0" u="none" strike="noStrike" cap="none" normalizeH="0" baseline="0" dirty="0">
                <a:ln>
                  <a:noFill/>
                </a:ln>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 pandas avec les colonnes x et y représentant les coordonnées dans l’espace à 2 dimensions et la colonne label contenant les étiquettes des données. Enfin, le code affiche un graphique à barres des données transformées avec les coordonnées x et y représentant les deux dimensions et la couleur des barres représentant les étiquettes des données.</a:t>
            </a:r>
            <a:endPar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486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019B60-487F-CD6E-37F3-C8216F7A3961}"/>
              </a:ext>
            </a:extLst>
          </p:cNvPr>
          <p:cNvSpPr>
            <a:spLocks noGrp="1"/>
          </p:cNvSpPr>
          <p:nvPr>
            <p:ph type="title"/>
          </p:nvPr>
        </p:nvSpPr>
        <p:spPr>
          <a:xfrm>
            <a:off x="1066800" y="319603"/>
            <a:ext cx="10058400" cy="748454"/>
          </a:xfrm>
        </p:spPr>
        <p:txBody>
          <a:bodyPr>
            <a:normAutofit fontScale="90000"/>
          </a:bodyPr>
          <a:lstStyle/>
          <a:p>
            <a:r>
              <a:rPr lang="fr-FR" sz="4300"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VOILA LA SORTIE APRÈS EXÉCUTION :</a:t>
            </a:r>
            <a:endParaRPr lang="fr-FR" sz="4300" b="1" dirty="0">
              <a:solidFill>
                <a:srgbClr val="0070C0"/>
              </a:solidFill>
            </a:endParaRPr>
          </a:p>
        </p:txBody>
      </p:sp>
      <p:pic>
        <p:nvPicPr>
          <p:cNvPr id="4" name="Image 3">
            <a:extLst>
              <a:ext uri="{FF2B5EF4-FFF2-40B4-BE49-F238E27FC236}">
                <a16:creationId xmlns:a16="http://schemas.microsoft.com/office/drawing/2014/main" id="{2D543DAA-B8E3-4BD9-497B-A4364170AAF6}"/>
              </a:ext>
            </a:extLst>
          </p:cNvPr>
          <p:cNvPicPr>
            <a:picLocks noChangeAspect="1"/>
          </p:cNvPicPr>
          <p:nvPr/>
        </p:nvPicPr>
        <p:blipFill>
          <a:blip r:embed="rId2"/>
          <a:stretch>
            <a:fillRect/>
          </a:stretch>
        </p:blipFill>
        <p:spPr>
          <a:xfrm>
            <a:off x="1929384" y="1975137"/>
            <a:ext cx="7296912" cy="3995896"/>
          </a:xfrm>
          <a:prstGeom prst="rect">
            <a:avLst/>
          </a:prstGeom>
        </p:spPr>
      </p:pic>
    </p:spTree>
    <p:extLst>
      <p:ext uri="{BB962C8B-B14F-4D97-AF65-F5344CB8AC3E}">
        <p14:creationId xmlns:p14="http://schemas.microsoft.com/office/powerpoint/2010/main" val="2393332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83175B-2B3F-D0F8-EC4E-668A2719F620}"/>
              </a:ext>
            </a:extLst>
          </p:cNvPr>
          <p:cNvSpPr>
            <a:spLocks noGrp="1"/>
          </p:cNvSpPr>
          <p:nvPr>
            <p:ph type="title"/>
          </p:nvPr>
        </p:nvSpPr>
        <p:spPr>
          <a:xfrm>
            <a:off x="1097280" y="69786"/>
            <a:ext cx="10058400" cy="1450757"/>
          </a:xfrm>
        </p:spPr>
        <p:txBody>
          <a:bodyPr>
            <a:normAutofit/>
          </a:bodyPr>
          <a:lstStyle/>
          <a:p>
            <a:pPr algn="ctr"/>
            <a:r>
              <a:rPr lang="fr-FR" sz="43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LES PARAMETRES SPECIFIQUE QU’UTILISE t-SNE</a:t>
            </a:r>
            <a:endParaRPr lang="fr-FR" sz="4300" dirty="0"/>
          </a:p>
        </p:txBody>
      </p:sp>
      <p:sp>
        <p:nvSpPr>
          <p:cNvPr id="3" name="Espace réservé du contenu 2">
            <a:extLst>
              <a:ext uri="{FF2B5EF4-FFF2-40B4-BE49-F238E27FC236}">
                <a16:creationId xmlns:a16="http://schemas.microsoft.com/office/drawing/2014/main" id="{9199A4BF-AA3B-3D67-B96F-650764CFA058}"/>
              </a:ext>
            </a:extLst>
          </p:cNvPr>
          <p:cNvSpPr>
            <a:spLocks noGrp="1"/>
          </p:cNvSpPr>
          <p:nvPr>
            <p:ph idx="1"/>
          </p:nvPr>
        </p:nvSpPr>
        <p:spPr/>
        <p:txBody>
          <a:bodyPr/>
          <a:lstStyle/>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Arial" panose="020B0604020202020204" pitchFamily="34" charset="0"/>
              </a:rPr>
              <a:t>Il y a plusieurs paramètres importants à considérer lors de l'utilisation de l'algorithme t-SNE. L'un des paramètres les plus importants est la perplexité, qui est liée au nombre de voisins les plus proches utilisés dans d'autres algorithmes d'apprentissage de variétés. Les ensembles de données plus grands nécessitent généralement une perplexité plus grande. Il est recommandé de choisir une valeur entre 5 et 50. Différentes valeurs peuvent donner des résultats significativement différents.</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Arial" panose="020B0604020202020204" pitchFamily="34" charset="0"/>
              </a:rPr>
              <a:t>Un autre paramètre important est le </a:t>
            </a:r>
            <a:r>
              <a:rPr lang="fr-FR" sz="1800" dirty="0" err="1">
                <a:effectLst/>
                <a:latin typeface="Times New Roman" panose="02020603050405020304" pitchFamily="18" charset="0"/>
                <a:ea typeface="Calibri" panose="020F0502020204030204" pitchFamily="34" charset="0"/>
                <a:cs typeface="Arial" panose="020B0604020202020204" pitchFamily="34" charset="0"/>
              </a:rPr>
              <a:t>learning</a:t>
            </a:r>
            <a:r>
              <a:rPr lang="fr-FR" sz="1800" dirty="0">
                <a:effectLst/>
                <a:latin typeface="Times New Roman" panose="02020603050405020304" pitchFamily="18" charset="0"/>
                <a:ea typeface="Calibri" panose="020F0502020204030204" pitchFamily="34" charset="0"/>
                <a:cs typeface="Arial" panose="020B0604020202020204" pitchFamily="34" charset="0"/>
              </a:rPr>
              <a:t> rate. Le </a:t>
            </a:r>
            <a:r>
              <a:rPr lang="fr-FR" sz="1800" dirty="0" err="1">
                <a:effectLst/>
                <a:latin typeface="Times New Roman" panose="02020603050405020304" pitchFamily="18" charset="0"/>
                <a:ea typeface="Calibri" panose="020F0502020204030204" pitchFamily="34" charset="0"/>
                <a:cs typeface="Arial" panose="020B0604020202020204" pitchFamily="34" charset="0"/>
              </a:rPr>
              <a:t>learning</a:t>
            </a:r>
            <a:r>
              <a:rPr lang="fr-FR" sz="1800" dirty="0">
                <a:effectLst/>
                <a:latin typeface="Times New Roman" panose="02020603050405020304" pitchFamily="18" charset="0"/>
                <a:ea typeface="Calibri" panose="020F0502020204030204" pitchFamily="34" charset="0"/>
                <a:cs typeface="Arial" panose="020B0604020202020204" pitchFamily="34" charset="0"/>
              </a:rPr>
              <a:t> rate pour t-SNE est généralement compris entre 10 et 1000. Si le </a:t>
            </a:r>
            <a:r>
              <a:rPr lang="fr-FR" sz="1800" dirty="0" err="1">
                <a:effectLst/>
                <a:latin typeface="Times New Roman" panose="02020603050405020304" pitchFamily="18" charset="0"/>
                <a:ea typeface="Calibri" panose="020F0502020204030204" pitchFamily="34" charset="0"/>
                <a:cs typeface="Arial" panose="020B0604020202020204" pitchFamily="34" charset="0"/>
              </a:rPr>
              <a:t>learning</a:t>
            </a:r>
            <a:r>
              <a:rPr lang="fr-FR" sz="1800" dirty="0">
                <a:effectLst/>
                <a:latin typeface="Times New Roman" panose="02020603050405020304" pitchFamily="18" charset="0"/>
                <a:ea typeface="Calibri" panose="020F0502020204030204" pitchFamily="34" charset="0"/>
                <a:cs typeface="Arial" panose="020B0604020202020204" pitchFamily="34" charset="0"/>
              </a:rPr>
              <a:t> rate est trop élevé, les données peuvent ressembler à une « boule » avec n'importe quel point à peu près à égale distance de ses voisins les plus proches. Si le </a:t>
            </a:r>
            <a:r>
              <a:rPr lang="fr-FR" sz="1800" dirty="0" err="1">
                <a:effectLst/>
                <a:latin typeface="Times New Roman" panose="02020603050405020304" pitchFamily="18" charset="0"/>
                <a:ea typeface="Calibri" panose="020F0502020204030204" pitchFamily="34" charset="0"/>
                <a:cs typeface="Arial" panose="020B0604020202020204" pitchFamily="34" charset="0"/>
              </a:rPr>
              <a:t>learning</a:t>
            </a:r>
            <a:r>
              <a:rPr lang="fr-FR" sz="1800" dirty="0">
                <a:effectLst/>
                <a:latin typeface="Times New Roman" panose="02020603050405020304" pitchFamily="18" charset="0"/>
                <a:ea typeface="Calibri" panose="020F0502020204030204" pitchFamily="34" charset="0"/>
                <a:cs typeface="Arial" panose="020B0604020202020204" pitchFamily="34" charset="0"/>
              </a:rPr>
              <a:t> rate est trop bas, la plupart des points peuvent sembler comprimés dans un nuage dense avec peu de valeurs aberrantes.</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Arial" panose="020B0604020202020204" pitchFamily="34" charset="0"/>
              </a:rPr>
              <a:t>Il est également important de noter que t-SNE a une fonction de coût qui n'est pas convexe, c'est-à-dire qu'avec différentes initialisations, nous pouvons obtenir des résultats différents.</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78867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625E24-31E8-98B8-DA4C-4BFF339552BC}"/>
              </a:ext>
            </a:extLst>
          </p:cNvPr>
          <p:cNvSpPr>
            <a:spLocks noGrp="1"/>
          </p:cNvSpPr>
          <p:nvPr>
            <p:ph type="title"/>
          </p:nvPr>
        </p:nvSpPr>
        <p:spPr>
          <a:xfrm>
            <a:off x="1097280" y="264570"/>
            <a:ext cx="10058400" cy="793050"/>
          </a:xfrm>
        </p:spPr>
        <p:txBody>
          <a:bodyPr/>
          <a:lstStyle/>
          <a:p>
            <a:pPr algn="ctr"/>
            <a:r>
              <a:rPr lang="fr-FR" dirty="0"/>
              <a:t>Membres du groupe</a:t>
            </a:r>
          </a:p>
        </p:txBody>
      </p:sp>
      <p:sp>
        <p:nvSpPr>
          <p:cNvPr id="3" name="Espace réservé du contenu 2">
            <a:extLst>
              <a:ext uri="{FF2B5EF4-FFF2-40B4-BE49-F238E27FC236}">
                <a16:creationId xmlns:a16="http://schemas.microsoft.com/office/drawing/2014/main" id="{E85A0BA5-E52F-15CC-5FC4-7037D2622949}"/>
              </a:ext>
            </a:extLst>
          </p:cNvPr>
          <p:cNvSpPr>
            <a:spLocks noGrp="1"/>
          </p:cNvSpPr>
          <p:nvPr>
            <p:ph idx="1"/>
          </p:nvPr>
        </p:nvSpPr>
        <p:spPr>
          <a:xfrm>
            <a:off x="1097280" y="1845734"/>
            <a:ext cx="10058400" cy="3905071"/>
          </a:xfrm>
        </p:spPr>
        <p:txBody>
          <a:bodyPr>
            <a:normAutofit/>
          </a:bodyPr>
          <a:lstStyle/>
          <a:p>
            <a:pPr marL="457200" indent="-457200">
              <a:lnSpc>
                <a:spcPct val="200000"/>
              </a:lnSpc>
              <a:buFont typeface="+mj-lt"/>
              <a:buAutoNum type="arabicPeriod"/>
            </a:pPr>
            <a:r>
              <a:rPr lang="fr-FR" dirty="0"/>
              <a:t>FOURISSOU ABDELKERIM LONA-WINAMOU</a:t>
            </a:r>
          </a:p>
          <a:p>
            <a:pPr marL="457200" indent="-457200">
              <a:lnSpc>
                <a:spcPct val="200000"/>
              </a:lnSpc>
              <a:buFont typeface="+mj-lt"/>
              <a:buAutoNum type="arabicPeriod"/>
            </a:pPr>
            <a:r>
              <a:rPr lang="fr-FR" dirty="0"/>
              <a:t>MBAYTA BOURKOU ELIE</a:t>
            </a:r>
          </a:p>
          <a:p>
            <a:pPr marL="457200" indent="-457200">
              <a:lnSpc>
                <a:spcPct val="200000"/>
              </a:lnSpc>
              <a:buFont typeface="+mj-lt"/>
              <a:buAutoNum type="arabicPeriod"/>
            </a:pPr>
            <a:r>
              <a:rPr lang="fr-FR" dirty="0"/>
              <a:t>MBAIHONDOUM FRANCIS</a:t>
            </a:r>
          </a:p>
          <a:p>
            <a:pPr marL="457200" indent="-457200">
              <a:lnSpc>
                <a:spcPct val="200000"/>
              </a:lnSpc>
              <a:buFont typeface="+mj-lt"/>
              <a:buAutoNum type="arabicPeriod"/>
            </a:pPr>
            <a:r>
              <a:rPr lang="fr-FR" dirty="0"/>
              <a:t>MIBETINAN DJIMTEBAYE SUCCES</a:t>
            </a:r>
          </a:p>
          <a:p>
            <a:pPr marL="457200" indent="-457200">
              <a:lnSpc>
                <a:spcPct val="200000"/>
              </a:lnSpc>
              <a:buFont typeface="+mj-lt"/>
              <a:buAutoNum type="arabicPeriod"/>
            </a:pPr>
            <a:r>
              <a:rPr lang="fr-FR" dirty="0"/>
              <a:t>YASSINE ZAKARIA</a:t>
            </a:r>
          </a:p>
          <a:p>
            <a:endParaRPr lang="fr-FR" dirty="0"/>
          </a:p>
        </p:txBody>
      </p:sp>
    </p:spTree>
    <p:extLst>
      <p:ext uri="{BB962C8B-B14F-4D97-AF65-F5344CB8AC3E}">
        <p14:creationId xmlns:p14="http://schemas.microsoft.com/office/powerpoint/2010/main" val="482123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949DD2-6B9B-D35C-310C-90D442CA7950}"/>
              </a:ext>
            </a:extLst>
          </p:cNvPr>
          <p:cNvSpPr>
            <a:spLocks noGrp="1"/>
          </p:cNvSpPr>
          <p:nvPr>
            <p:ph type="title"/>
          </p:nvPr>
        </p:nvSpPr>
        <p:spPr>
          <a:xfrm>
            <a:off x="3469065" y="566585"/>
            <a:ext cx="4885284" cy="748454"/>
          </a:xfrm>
        </p:spPr>
        <p:txBody>
          <a:bodyPr>
            <a:normAutofit fontScale="90000"/>
          </a:bodyPr>
          <a:lstStyle/>
          <a:p>
            <a:r>
              <a:rPr lang="fr-FR" b="1" dirty="0">
                <a:solidFill>
                  <a:srgbClr val="0070C0"/>
                </a:solidFill>
                <a:latin typeface="Times New Roman" panose="02020603050405020304" pitchFamily="18" charset="0"/>
                <a:cs typeface="Times New Roman" panose="02020603050405020304" pitchFamily="18" charset="0"/>
              </a:rPr>
              <a:t>PLAN DU TRAAIL</a:t>
            </a:r>
          </a:p>
        </p:txBody>
      </p:sp>
      <p:sp>
        <p:nvSpPr>
          <p:cNvPr id="3" name="Espace réservé du contenu 2">
            <a:extLst>
              <a:ext uri="{FF2B5EF4-FFF2-40B4-BE49-F238E27FC236}">
                <a16:creationId xmlns:a16="http://schemas.microsoft.com/office/drawing/2014/main" id="{6A75FB5B-D1C9-DD41-B240-16C1C84A4810}"/>
              </a:ext>
            </a:extLst>
          </p:cNvPr>
          <p:cNvSpPr>
            <a:spLocks noGrp="1"/>
          </p:cNvSpPr>
          <p:nvPr>
            <p:ph idx="1"/>
          </p:nvPr>
        </p:nvSpPr>
        <p:spPr>
          <a:xfrm>
            <a:off x="1885361" y="1734532"/>
            <a:ext cx="8248453" cy="3808429"/>
          </a:xfrm>
        </p:spPr>
        <p:txBody>
          <a:bodyPr>
            <a:normAutofit/>
          </a:bodyPr>
          <a:lstStyle/>
          <a:p>
            <a:pPr>
              <a:lnSpc>
                <a:spcPct val="150000"/>
              </a:lnSpc>
              <a:buFont typeface="Wingdings" panose="05000000000000000000" pitchFamily="2" charset="2"/>
              <a:buChar char="Ø"/>
            </a:pPr>
            <a:r>
              <a:rPr lang="fr-FR" b="1"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C’EST QUOI L’ALGORITHME T-SNE ?</a:t>
            </a:r>
          </a:p>
          <a:p>
            <a:pPr>
              <a:lnSpc>
                <a:spcPct val="150000"/>
              </a:lnSpc>
              <a:buFont typeface="Wingdings" panose="05000000000000000000" pitchFamily="2" charset="2"/>
              <a:buChar char="Ø"/>
            </a:pPr>
            <a:r>
              <a:rPr lang="fr-FR" b="1"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DANS QUEL CAS UTILISE-T-ON CET ALGORITHME</a:t>
            </a:r>
          </a:p>
          <a:p>
            <a:pPr>
              <a:lnSpc>
                <a:spcPct val="150000"/>
              </a:lnSpc>
              <a:buFont typeface="Wingdings" panose="05000000000000000000" pitchFamily="2" charset="2"/>
              <a:buChar char="Ø"/>
            </a:pPr>
            <a:r>
              <a:rPr lang="fr-FR" b="1"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LE BUT DE CET ALGORITHME</a:t>
            </a:r>
          </a:p>
          <a:p>
            <a:pPr>
              <a:lnSpc>
                <a:spcPct val="150000"/>
              </a:lnSpc>
              <a:buFont typeface="Wingdings" panose="05000000000000000000" pitchFamily="2" charset="2"/>
              <a:buChar char="Ø"/>
            </a:pPr>
            <a:r>
              <a:rPr lang="fr-FR" b="1"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AVANTAGE ET DESAVANTAGE DE L’ALGORITHME T-SNE</a:t>
            </a:r>
          </a:p>
          <a:p>
            <a:pPr>
              <a:lnSpc>
                <a:spcPct val="150000"/>
              </a:lnSpc>
              <a:buFont typeface="Wingdings" panose="05000000000000000000" pitchFamily="2" charset="2"/>
              <a:buChar char="Ø"/>
            </a:pPr>
            <a:r>
              <a:rPr lang="fr-FR" b="1"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EXEMPLE DE CODE DE L’ALGORITHME T-SNE</a:t>
            </a:r>
          </a:p>
          <a:p>
            <a:pPr>
              <a:lnSpc>
                <a:spcPct val="150000"/>
              </a:lnSpc>
              <a:spcAft>
                <a:spcPts val="800"/>
              </a:spcAft>
              <a:buFont typeface="Wingdings" panose="05000000000000000000" pitchFamily="2" charset="2"/>
              <a:buChar char="Ø"/>
            </a:pPr>
            <a:r>
              <a:rPr lang="fr-FR"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LES PARAMETRES SPECIFIQUE DE T-SNE</a:t>
            </a:r>
            <a:endParaRPr lang="fr-FR"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9057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73A821-197E-7862-06ED-4A349FE0F561}"/>
              </a:ext>
            </a:extLst>
          </p:cNvPr>
          <p:cNvSpPr>
            <a:spLocks noGrp="1"/>
          </p:cNvSpPr>
          <p:nvPr>
            <p:ph type="title"/>
          </p:nvPr>
        </p:nvSpPr>
        <p:spPr>
          <a:xfrm>
            <a:off x="1097280" y="1168923"/>
            <a:ext cx="9950934" cy="556181"/>
          </a:xfrm>
        </p:spPr>
        <p:txBody>
          <a:bodyPr>
            <a:normAutofit fontScale="90000"/>
          </a:bodyPr>
          <a:lstStyle/>
          <a:p>
            <a:r>
              <a:rPr lang="fr-FR" sz="4800" b="1"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C’EST QUOI L’ALGORITHME T-SNE ?</a:t>
            </a:r>
            <a:br>
              <a:rPr lang="fr-FR" sz="4800" b="1" kern="0" dirty="0">
                <a:solidFill>
                  <a:srgbClr val="0070C0"/>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fr-FR" dirty="0"/>
          </a:p>
        </p:txBody>
      </p:sp>
      <p:sp>
        <p:nvSpPr>
          <p:cNvPr id="3" name="Espace réservé du contenu 2">
            <a:extLst>
              <a:ext uri="{FF2B5EF4-FFF2-40B4-BE49-F238E27FC236}">
                <a16:creationId xmlns:a16="http://schemas.microsoft.com/office/drawing/2014/main" id="{33E0B114-205E-AD71-BA34-5F12194B232C}"/>
              </a:ext>
            </a:extLst>
          </p:cNvPr>
          <p:cNvSpPr>
            <a:spLocks noGrp="1"/>
          </p:cNvSpPr>
          <p:nvPr>
            <p:ph idx="1"/>
          </p:nvPr>
        </p:nvSpPr>
        <p:spPr>
          <a:xfrm>
            <a:off x="1097280" y="1725104"/>
            <a:ext cx="10058400" cy="4143990"/>
          </a:xfrm>
        </p:spPr>
        <p:txBody>
          <a:bodyPr>
            <a:normAutofit fontScale="92500" lnSpcReduction="10000"/>
          </a:bodyPr>
          <a:lstStyle/>
          <a:p>
            <a:r>
              <a:rPr lang="fr-FR" sz="1800" b="1" u="sng" dirty="0">
                <a:solidFill>
                  <a:schemeClr val="tx1"/>
                </a:solidFill>
                <a:effectLst/>
                <a:latin typeface="Times New Roman" panose="02020603050405020304" pitchFamily="18" charset="0"/>
                <a:ea typeface="Calibri" panose="020F0502020204030204" pitchFamily="34" charset="0"/>
              </a:rPr>
              <a:t>SNE :</a:t>
            </a:r>
            <a:r>
              <a:rPr lang="fr-FR" sz="1800" dirty="0">
                <a:solidFill>
                  <a:schemeClr val="tx1"/>
                </a:solidFill>
                <a:effectLst/>
                <a:latin typeface="Times New Roman" panose="02020603050405020304" pitchFamily="18" charset="0"/>
                <a:ea typeface="Calibri" panose="020F0502020204030204" pitchFamily="34" charset="0"/>
              </a:rPr>
              <a:t> L'algorithme t-SNE (t-Distributed stochastique Neighbors </a:t>
            </a:r>
            <a:r>
              <a:rPr lang="fr-FR" sz="1800" dirty="0" err="1">
                <a:solidFill>
                  <a:schemeClr val="tx1"/>
                </a:solidFill>
                <a:latin typeface="Times New Roman" panose="02020603050405020304" pitchFamily="18" charset="0"/>
                <a:ea typeface="Calibri" panose="020F0502020204030204" pitchFamily="34" charset="0"/>
              </a:rPr>
              <a:t>E</a:t>
            </a:r>
            <a:r>
              <a:rPr lang="fr-FR" sz="1800" dirty="0" err="1">
                <a:solidFill>
                  <a:schemeClr val="tx1"/>
                </a:solidFill>
                <a:effectLst/>
                <a:latin typeface="Times New Roman" panose="02020603050405020304" pitchFamily="18" charset="0"/>
                <a:ea typeface="Calibri" panose="020F0502020204030204" pitchFamily="34" charset="0"/>
              </a:rPr>
              <a:t>mbedding</a:t>
            </a:r>
            <a:r>
              <a:rPr lang="fr-FR" sz="1800" dirty="0">
                <a:solidFill>
                  <a:schemeClr val="tx1"/>
                </a:solidFill>
                <a:effectLst/>
                <a:latin typeface="Times New Roman" panose="02020603050405020304" pitchFamily="18" charset="0"/>
                <a:ea typeface="Calibri" panose="020F0502020204030204" pitchFamily="34" charset="0"/>
              </a:rPr>
              <a:t>) est une technique de réduction de dimension pour la visualisation de données développée par </a:t>
            </a:r>
            <a:r>
              <a:rPr lang="fr-FR" sz="1800" b="1" dirty="0">
                <a:solidFill>
                  <a:schemeClr val="tx1"/>
                </a:solidFill>
                <a:effectLst/>
                <a:latin typeface="Times New Roman" panose="02020603050405020304" pitchFamily="18" charset="0"/>
                <a:ea typeface="Calibri" panose="020F0502020204030204" pitchFamily="34" charset="0"/>
              </a:rPr>
              <a:t>Geoffrey Hinton </a:t>
            </a:r>
            <a:r>
              <a:rPr lang="fr-FR" sz="1800" dirty="0">
                <a:solidFill>
                  <a:schemeClr val="tx1"/>
                </a:solidFill>
                <a:effectLst/>
                <a:latin typeface="Times New Roman" panose="02020603050405020304" pitchFamily="18" charset="0"/>
                <a:ea typeface="Calibri" panose="020F0502020204030204" pitchFamily="34" charset="0"/>
              </a:rPr>
              <a:t>et</a:t>
            </a:r>
            <a:r>
              <a:rPr lang="fr-FR" sz="1800" b="1" dirty="0">
                <a:solidFill>
                  <a:schemeClr val="tx1"/>
                </a:solidFill>
                <a:effectLst/>
                <a:latin typeface="Times New Roman" panose="02020603050405020304" pitchFamily="18" charset="0"/>
                <a:ea typeface="Calibri" panose="020F0502020204030204" pitchFamily="34" charset="0"/>
              </a:rPr>
              <a:t> Laurens van der </a:t>
            </a:r>
            <a:r>
              <a:rPr lang="fr-FR" sz="1800" b="1" dirty="0" err="1">
                <a:solidFill>
                  <a:schemeClr val="tx1"/>
                </a:solidFill>
                <a:effectLst/>
                <a:latin typeface="Times New Roman" panose="02020603050405020304" pitchFamily="18" charset="0"/>
                <a:ea typeface="Calibri" panose="020F0502020204030204" pitchFamily="34" charset="0"/>
              </a:rPr>
              <a:t>Maaten</a:t>
            </a:r>
            <a:r>
              <a:rPr lang="fr-FR" sz="1800" b="1" dirty="0">
                <a:solidFill>
                  <a:schemeClr val="tx1"/>
                </a:solidFill>
                <a:effectLst/>
                <a:latin typeface="Times New Roman" panose="02020603050405020304" pitchFamily="18" charset="0"/>
                <a:ea typeface="Calibri" panose="020F0502020204030204" pitchFamily="34" charset="0"/>
              </a:rPr>
              <a:t> </a:t>
            </a:r>
            <a:r>
              <a:rPr lang="fr-FR" sz="1800" dirty="0">
                <a:solidFill>
                  <a:schemeClr val="tx1"/>
                </a:solidFill>
                <a:effectLst/>
                <a:latin typeface="Times New Roman" panose="02020603050405020304" pitchFamily="18" charset="0"/>
                <a:ea typeface="Calibri" panose="020F0502020204030204" pitchFamily="34" charset="0"/>
              </a:rPr>
              <a:t>et publiée en 2008¹. Il s'agit d'une méthode non linéaire permettant de représenter un ensemble de points d'un espace à grande dimension dans un espace de deux ou trois dimensions. Les données peuvent ensuite être visualisées sous la forme d'un nuage de points;</a:t>
            </a:r>
          </a:p>
          <a:p>
            <a:pPr>
              <a:lnSpc>
                <a:spcPct val="107000"/>
              </a:lnSpc>
              <a:spcAft>
                <a:spcPts val="800"/>
              </a:spcAft>
            </a:pPr>
            <a:r>
              <a:rPr lang="fr-FR"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L'algorithme t-SNE consiste à faire concorder les deux densités de probabilité, en minimisant la divergence de </a:t>
            </a:r>
            <a:r>
              <a:rPr lang="fr-FR" sz="1800" b="1" dirty="0" err="1">
                <a:solidFill>
                  <a:schemeClr val="tx1"/>
                </a:solidFill>
                <a:effectLst/>
                <a:latin typeface="Times New Roman" panose="02020603050405020304" pitchFamily="18" charset="0"/>
                <a:ea typeface="Calibri" panose="020F0502020204030204" pitchFamily="34" charset="0"/>
                <a:cs typeface="Arial" panose="020B0604020202020204" pitchFamily="34" charset="0"/>
              </a:rPr>
              <a:t>Kullback-Leibler</a:t>
            </a:r>
            <a:r>
              <a:rPr lang="fr-FR"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entre les deux distributions par rapport à l'emplacement des points sur la carte.</a:t>
            </a:r>
            <a:endParaRPr lang="fr-FR"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L'algorithme t-SNE se base sur une interprétation probabiliste des proximités. Une distribution de probabilité est définie sur les paires de points de l'espace d'origine de telle sorte que des points proches l'un de l'autre ont une forte probabilité d'être choisis tandis que des points éloignés ont une faible probabilité d'être sélectionnés. Une distribution de probabilité est également définie de la même manière pour l'espace de visualisation.</a:t>
            </a:r>
            <a:endParaRPr lang="fr-FR"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L'algorithme t-SNE a été utilisée pour de nombreuses applications : analyse de la musique, recherche sur le cancer, bio-informatiques et le traitement de signaux biomédicaux. Cette méthode est souvent utilisée pour la visualisation de représentations de haut-niveau apprises par un réseau de neurones artificiel;</a:t>
            </a:r>
            <a:endParaRPr lang="fr-FR"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81091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B445E5-1299-2F72-DDA9-97A4D4EDD560}"/>
              </a:ext>
            </a:extLst>
          </p:cNvPr>
          <p:cNvSpPr>
            <a:spLocks noGrp="1"/>
          </p:cNvSpPr>
          <p:nvPr>
            <p:ph type="title"/>
          </p:nvPr>
        </p:nvSpPr>
        <p:spPr>
          <a:xfrm>
            <a:off x="1687399" y="1376313"/>
            <a:ext cx="9125146" cy="144229"/>
          </a:xfrm>
        </p:spPr>
        <p:txBody>
          <a:bodyPr>
            <a:noAutofit/>
          </a:bodyPr>
          <a:lstStyle/>
          <a:p>
            <a:pPr algn="ctr"/>
            <a:r>
              <a:rPr lang="fr-FR" sz="43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DANS QUEL CAS UTILISE-T-ON CET ALGORITHME</a:t>
            </a:r>
            <a:endParaRPr lang="fr-FR" sz="4300" dirty="0"/>
          </a:p>
        </p:txBody>
      </p:sp>
      <p:sp>
        <p:nvSpPr>
          <p:cNvPr id="3" name="Espace réservé du contenu 2">
            <a:extLst>
              <a:ext uri="{FF2B5EF4-FFF2-40B4-BE49-F238E27FC236}">
                <a16:creationId xmlns:a16="http://schemas.microsoft.com/office/drawing/2014/main" id="{6DE88AD0-CEDA-84E2-E966-72002D59BB50}"/>
              </a:ext>
            </a:extLst>
          </p:cNvPr>
          <p:cNvSpPr>
            <a:spLocks noGrp="1"/>
          </p:cNvSpPr>
          <p:nvPr>
            <p:ph idx="1"/>
          </p:nvPr>
        </p:nvSpPr>
        <p:spPr>
          <a:xfrm>
            <a:off x="1097280" y="1970202"/>
            <a:ext cx="10058400" cy="3157979"/>
          </a:xfrm>
        </p:spPr>
        <p:txBody>
          <a:bodyPr/>
          <a:lstStyle/>
          <a:p>
            <a:r>
              <a:rPr lang="fr-FR" sz="3200" dirty="0">
                <a:effectLst/>
                <a:latin typeface="Times New Roman" panose="02020603050405020304" pitchFamily="18" charset="0"/>
                <a:ea typeface="Calibri" panose="020F0502020204030204" pitchFamily="34" charset="0"/>
                <a:cs typeface="Times New Roman" panose="02020603050405020304" pitchFamily="18" charset="0"/>
              </a:rPr>
              <a:t>L'algorithme t-SNE a été utilisé pour la visualisation dans un large éventail d'applications, notamment la génomique, la recherche en sécurité informatique, le traitement du langage naturel, l'analyse de la musique, la recherche sur le cancer, la bio-informatique, l'interprétation de domaine géologique et le traitement de signaux biomédicaux.</a:t>
            </a:r>
          </a:p>
          <a:p>
            <a:endParaRPr lang="fr-FR" dirty="0"/>
          </a:p>
        </p:txBody>
      </p:sp>
    </p:spTree>
    <p:extLst>
      <p:ext uri="{BB962C8B-B14F-4D97-AF65-F5344CB8AC3E}">
        <p14:creationId xmlns:p14="http://schemas.microsoft.com/office/powerpoint/2010/main" val="52180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3BEF8-948D-CC17-425F-3DAD8ED2A103}"/>
              </a:ext>
            </a:extLst>
          </p:cNvPr>
          <p:cNvSpPr>
            <a:spLocks noGrp="1"/>
          </p:cNvSpPr>
          <p:nvPr>
            <p:ph type="title"/>
          </p:nvPr>
        </p:nvSpPr>
        <p:spPr>
          <a:xfrm>
            <a:off x="1994712" y="614679"/>
            <a:ext cx="8263536" cy="748454"/>
          </a:xfrm>
        </p:spPr>
        <p:txBody>
          <a:bodyPr>
            <a:normAutofit/>
          </a:bodyPr>
          <a:lstStyle/>
          <a:p>
            <a:r>
              <a:rPr lang="fr-FR" sz="43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LE BUT DE CET ALGORITHME</a:t>
            </a:r>
            <a:endParaRPr lang="fr-FR" sz="4300" dirty="0"/>
          </a:p>
        </p:txBody>
      </p:sp>
      <p:sp>
        <p:nvSpPr>
          <p:cNvPr id="3" name="Espace réservé du contenu 2">
            <a:extLst>
              <a:ext uri="{FF2B5EF4-FFF2-40B4-BE49-F238E27FC236}">
                <a16:creationId xmlns:a16="http://schemas.microsoft.com/office/drawing/2014/main" id="{3E12FCAE-BA60-22B6-3B30-510EA1E79135}"/>
              </a:ext>
            </a:extLst>
          </p:cNvPr>
          <p:cNvSpPr>
            <a:spLocks noGrp="1"/>
          </p:cNvSpPr>
          <p:nvPr>
            <p:ph idx="1"/>
          </p:nvPr>
        </p:nvSpPr>
        <p:spPr/>
        <p:txBody>
          <a:bodyPr>
            <a:normAutofit fontScale="92500" lnSpcReduction="10000"/>
          </a:bodyPr>
          <a:lstStyle/>
          <a:p>
            <a:pPr>
              <a:lnSpc>
                <a:spcPct val="107000"/>
              </a:lnSpc>
              <a:spcAft>
                <a:spcPts val="800"/>
              </a:spcAft>
            </a:pPr>
            <a:r>
              <a:rPr lang="fr-FR"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Le but de l'algorithme t-SNE est de visualiser des données de grande dimension en les projetant dans un espace de deux ou trois dimensions. L'algorithme tente de trouver une configuration optimale selon un critère de théorie de l'information afin de conserver la proximité entre les points pendant la transformation : deux points qui sont proches (resp. éloignés) dans l'espace d'origine doivent être proches (resp. éloignés) dans l'espace de faible dimension.</a:t>
            </a:r>
            <a:endParaRPr lang="fr-FR"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L'algorithme </a:t>
            </a:r>
            <a:r>
              <a:rPr lang="fr-FR" sz="1800" b="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t-SNE</a:t>
            </a:r>
            <a:r>
              <a:rPr lang="fr-FR"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comprend deux étapes principales. Tout d'abord, </a:t>
            </a:r>
            <a:r>
              <a:rPr lang="fr-FR" sz="1800" b="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t-SNE</a:t>
            </a:r>
            <a:r>
              <a:rPr lang="fr-FR"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construit une distribution de probabilité sur les paires d'objets de grande dimension de telle sorte que des objets similaires se voient attribuer une probabilité plus élevée tandis que des points dissimilaires se voient attribuer une probabilité plus faible. Ensuite, </a:t>
            </a:r>
            <a:r>
              <a:rPr lang="fr-FR" sz="1800" b="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t-SNE</a:t>
            </a:r>
            <a:r>
              <a:rPr lang="fr-FR"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définit une distribution de probabilité similaire sur les points de la carte en deux ou trois dimensions et minimise la divergence de </a:t>
            </a:r>
            <a:r>
              <a:rPr lang="fr-FR" sz="1800" b="1" dirty="0" err="1">
                <a:solidFill>
                  <a:schemeClr val="tx1"/>
                </a:solidFill>
                <a:effectLst/>
                <a:latin typeface="Times New Roman" panose="02020603050405020304" pitchFamily="18" charset="0"/>
                <a:ea typeface="Calibri" panose="020F0502020204030204" pitchFamily="34" charset="0"/>
                <a:cs typeface="Arial" panose="020B0604020202020204" pitchFamily="34" charset="0"/>
              </a:rPr>
              <a:t>Kullback-Leibler</a:t>
            </a:r>
            <a:r>
              <a:rPr lang="fr-FR"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entre les deux distributions par rapport à l'emplacement des points sur la carte.</a:t>
            </a:r>
            <a:endParaRPr lang="fr-FR"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Bien que l'algorithme original utilise la distance euclidienne entre les objets comme base de sa métrique de similarité, cela peut être modifié selon les besoins.</a:t>
            </a:r>
            <a:endParaRPr lang="fr-FR"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endParaRPr lang="fr-FR" dirty="0">
              <a:solidFill>
                <a:schemeClr val="tx1"/>
              </a:solidFill>
            </a:endParaRPr>
          </a:p>
        </p:txBody>
      </p:sp>
    </p:spTree>
    <p:extLst>
      <p:ext uri="{BB962C8B-B14F-4D97-AF65-F5344CB8AC3E}">
        <p14:creationId xmlns:p14="http://schemas.microsoft.com/office/powerpoint/2010/main" val="4144896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0F3BE4-2F29-BC00-FA48-EF14369BD174}"/>
              </a:ext>
            </a:extLst>
          </p:cNvPr>
          <p:cNvSpPr>
            <a:spLocks noGrp="1"/>
          </p:cNvSpPr>
          <p:nvPr>
            <p:ph type="title"/>
          </p:nvPr>
        </p:nvSpPr>
        <p:spPr>
          <a:xfrm>
            <a:off x="1097280" y="286603"/>
            <a:ext cx="10058400" cy="1212259"/>
          </a:xfrm>
        </p:spPr>
        <p:txBody>
          <a:bodyPr>
            <a:normAutofit/>
          </a:bodyPr>
          <a:lstStyle/>
          <a:p>
            <a:pPr algn="ctr"/>
            <a:r>
              <a:rPr lang="fr-FR" sz="43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AVANTAGE ET DESAVANTAGE DE L’ALGORITHME T-SNE</a:t>
            </a:r>
            <a:endParaRPr lang="fr-FR" sz="4300" dirty="0"/>
          </a:p>
        </p:txBody>
      </p:sp>
      <p:sp>
        <p:nvSpPr>
          <p:cNvPr id="3" name="Espace réservé du contenu 2">
            <a:extLst>
              <a:ext uri="{FF2B5EF4-FFF2-40B4-BE49-F238E27FC236}">
                <a16:creationId xmlns:a16="http://schemas.microsoft.com/office/drawing/2014/main" id="{E61971EE-F490-4D54-9FA2-66C076273B28}"/>
              </a:ext>
            </a:extLst>
          </p:cNvPr>
          <p:cNvSpPr>
            <a:spLocks noGrp="1"/>
          </p:cNvSpPr>
          <p:nvPr>
            <p:ph idx="1"/>
          </p:nvPr>
        </p:nvSpPr>
        <p:spPr>
          <a:xfrm>
            <a:off x="1097280" y="1845735"/>
            <a:ext cx="10058400" cy="3508690"/>
          </a:xfrm>
        </p:spPr>
        <p:txBody>
          <a:bodyPr>
            <a:noAutofit/>
          </a:bodyPr>
          <a:lstStyle/>
          <a:p>
            <a:pPr>
              <a:lnSpc>
                <a:spcPct val="107000"/>
              </a:lnSpc>
              <a:spcAft>
                <a:spcPts val="800"/>
              </a:spcAft>
            </a:pPr>
            <a:r>
              <a:rPr lang="fr-FR" dirty="0">
                <a:effectLst/>
                <a:latin typeface="Times New Roman" panose="02020603050405020304" pitchFamily="18" charset="0"/>
                <a:ea typeface="Calibri" panose="020F0502020204030204" pitchFamily="34" charset="0"/>
                <a:cs typeface="Times New Roman" panose="02020603050405020304" pitchFamily="18" charset="0"/>
              </a:rPr>
              <a:t>L'un des principaux avantages de l'algorithme t-SNE est qu'il préserve les voisinages locaux dans vos données. Cela signifie que les observations qui sont proches les unes des autres dans l'espace des caractéristiques d'entrée devraient également être proches les unes des autres dans l'espace de sortie à faible dimension.</a:t>
            </a:r>
          </a:p>
          <a:p>
            <a:pPr>
              <a:lnSpc>
                <a:spcPct val="107000"/>
              </a:lnSpc>
              <a:spcAft>
                <a:spcPts val="800"/>
              </a:spcAft>
            </a:pPr>
            <a:r>
              <a:rPr lang="fr-FR" dirty="0">
                <a:effectLst/>
                <a:latin typeface="Times New Roman" panose="02020603050405020304" pitchFamily="18" charset="0"/>
                <a:ea typeface="Calibri" panose="020F0502020204030204" pitchFamily="34" charset="0"/>
                <a:cs typeface="Times New Roman" panose="02020603050405020304" pitchFamily="18" charset="0"/>
              </a:rPr>
              <a:t>Cependant, il y a aussi des inconvénients à utiliser t-SNE. Par exemple, il est computationnellement complexe car il calcule des probabilités conditionnelles par paire pour chaque point de données et essaie de minimiser la somme de la différence des probabilités dans les dimensions supérieures et inférieures. De plus, il peut être non déterministe, ce qui signifie que différentes exécutions avec les mêmes hyperparamètres peuvent produire des résultats différents.</a:t>
            </a:r>
          </a:p>
          <a:p>
            <a:pPr marL="0" indent="0">
              <a:buNone/>
            </a:pP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0100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0A4AC9-6CB5-C303-D028-5019480A906D}"/>
              </a:ext>
            </a:extLst>
          </p:cNvPr>
          <p:cNvSpPr>
            <a:spLocks noGrp="1"/>
          </p:cNvSpPr>
          <p:nvPr>
            <p:ph type="title"/>
          </p:nvPr>
        </p:nvSpPr>
        <p:spPr>
          <a:xfrm>
            <a:off x="1066800" y="286603"/>
            <a:ext cx="10058400" cy="1174552"/>
          </a:xfrm>
        </p:spPr>
        <p:txBody>
          <a:bodyPr>
            <a:normAutofit fontScale="90000"/>
          </a:bodyPr>
          <a:lstStyle/>
          <a:p>
            <a:pPr algn="ctr"/>
            <a:r>
              <a:rPr lang="fr-FR" sz="43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EXEMPLE DE CODE DE L’ALGORITHME T-SNE</a:t>
            </a:r>
            <a:endParaRPr lang="fr-FR" sz="4300" dirty="0"/>
          </a:p>
        </p:txBody>
      </p:sp>
      <p:sp>
        <p:nvSpPr>
          <p:cNvPr id="3" name="Espace réservé du contenu 2">
            <a:extLst>
              <a:ext uri="{FF2B5EF4-FFF2-40B4-BE49-F238E27FC236}">
                <a16:creationId xmlns:a16="http://schemas.microsoft.com/office/drawing/2014/main" id="{48541BD3-FB4F-2D6A-4ED3-F498AF048536}"/>
              </a:ext>
            </a:extLst>
          </p:cNvPr>
          <p:cNvSpPr>
            <a:spLocks noGrp="1"/>
          </p:cNvSpPr>
          <p:nvPr>
            <p:ph idx="1"/>
          </p:nvPr>
        </p:nvSpPr>
        <p:spPr>
          <a:xfrm>
            <a:off x="1207729" y="5269582"/>
            <a:ext cx="10058400" cy="367646"/>
          </a:xfrm>
        </p:spPr>
        <p:txBody>
          <a:bodyPr/>
          <a:lstStyle/>
          <a:p>
            <a:r>
              <a:rPr lang="fr-FR" sz="1800" dirty="0">
                <a:effectLst/>
                <a:latin typeface="Times New Roman" panose="02020603050405020304" pitchFamily="18" charset="0"/>
                <a:ea typeface="Calibri" panose="020F0502020204030204" pitchFamily="34" charset="0"/>
              </a:rPr>
              <a:t>Ce que fait ce bout de code est la suivante :</a:t>
            </a:r>
            <a:endParaRPr lang="fr-FR" dirty="0"/>
          </a:p>
        </p:txBody>
      </p:sp>
      <p:pic>
        <p:nvPicPr>
          <p:cNvPr id="4" name="Image 3">
            <a:extLst>
              <a:ext uri="{FF2B5EF4-FFF2-40B4-BE49-F238E27FC236}">
                <a16:creationId xmlns:a16="http://schemas.microsoft.com/office/drawing/2014/main" id="{21B4FA7A-2CF4-336C-B461-B24CA6C4B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916" y="1649054"/>
            <a:ext cx="10670025" cy="3476697"/>
          </a:xfrm>
          <a:prstGeom prst="rect">
            <a:avLst/>
          </a:prstGeom>
        </p:spPr>
      </p:pic>
    </p:spTree>
    <p:extLst>
      <p:ext uri="{BB962C8B-B14F-4D97-AF65-F5344CB8AC3E}">
        <p14:creationId xmlns:p14="http://schemas.microsoft.com/office/powerpoint/2010/main" val="963047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997A95-98F2-3A49-B917-F3B3F1F749AC}"/>
              </a:ext>
            </a:extLst>
          </p:cNvPr>
          <p:cNvSpPr>
            <a:spLocks noGrp="1"/>
          </p:cNvSpPr>
          <p:nvPr>
            <p:ph type="title"/>
          </p:nvPr>
        </p:nvSpPr>
        <p:spPr>
          <a:xfrm>
            <a:off x="1408365" y="343165"/>
            <a:ext cx="8819718" cy="1297100"/>
          </a:xfrm>
        </p:spPr>
        <p:txBody>
          <a:bodyPr>
            <a:normAutofit fontScale="90000"/>
          </a:bodyPr>
          <a:lstStyle/>
          <a:p>
            <a:pPr algn="ctr"/>
            <a:r>
              <a:rPr lang="fr-FR" b="1" dirty="0">
                <a:solidFill>
                  <a:srgbClr val="0070C0"/>
                </a:solidFill>
                <a:latin typeface="Times New Roman" panose="02020603050405020304" pitchFamily="18" charset="0"/>
                <a:cs typeface="Times New Roman" panose="02020603050405020304" pitchFamily="18" charset="0"/>
              </a:rPr>
              <a:t>CE QUE FAIT LE CODE PRECEDANT</a:t>
            </a:r>
          </a:p>
        </p:txBody>
      </p:sp>
      <p:sp>
        <p:nvSpPr>
          <p:cNvPr id="5" name="Rectangle 2">
            <a:extLst>
              <a:ext uri="{FF2B5EF4-FFF2-40B4-BE49-F238E27FC236}">
                <a16:creationId xmlns:a16="http://schemas.microsoft.com/office/drawing/2014/main" id="{4695DEFF-4295-2BE5-A0C8-03879A1EEC94}"/>
              </a:ext>
            </a:extLst>
          </p:cNvPr>
          <p:cNvSpPr>
            <a:spLocks noGrp="1" noChangeArrowheads="1"/>
          </p:cNvSpPr>
          <p:nvPr>
            <p:ph idx="1"/>
          </p:nvPr>
        </p:nvSpPr>
        <p:spPr bwMode="auto">
          <a:xfrm>
            <a:off x="1097280" y="1921169"/>
            <a:ext cx="10610811"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Ce code charge l’ensemble de données des chiffres manuscrits, extrait les caractéristiques et les étiquettes, puis utilise la classe </a:t>
            </a:r>
            <a:r>
              <a:rPr kumimoji="0" lang="fr-FR" altLang="fr-FR" b="1" i="1" u="none" strike="noStrike" cap="none" normalizeH="0" baseline="0" dirty="0">
                <a:ln>
                  <a:noFill/>
                </a:ln>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TSNE</a:t>
            </a:r>
            <a:r>
              <a:rPr kumimoji="0" lang="fr-FR" altLang="fr-FR" sz="3200" b="0" i="0" u="none" strike="noStrike" cap="none" normalizeH="0" baseline="0" dirty="0">
                <a:ln>
                  <a:noFill/>
                </a:ln>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 de </a:t>
            </a:r>
            <a:r>
              <a:rPr kumimoji="0" lang="fr-FR" altLang="fr-FR" sz="3200" b="0" i="0" u="sng" strike="noStrike" cap="none" normalizeH="0" baseline="0" dirty="0" err="1">
                <a:ln>
                  <a:noFill/>
                </a:ln>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scikit-learn</a:t>
            </a:r>
            <a:r>
              <a:rPr kumimoji="0" lang="fr-FR" altLang="fr-FR" sz="3200" b="0" i="0" u="none" strike="noStrike" cap="none" normalizeH="0" baseline="0" dirty="0">
                <a:ln>
                  <a:noFill/>
                </a:ln>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 pour effectuer une réduction de dimension à 2 dimensions.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 Les données transformées sont stockées dans la variable </a:t>
            </a:r>
            <a:r>
              <a:rPr kumimoji="0" lang="fr-FR" altLang="fr-FR" sz="2800" b="1" i="1" u="none" strike="noStrike" cap="none" normalizeH="0" baseline="0" dirty="0">
                <a:ln>
                  <a:noFill/>
                </a:ln>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X_TSNE </a:t>
            </a:r>
            <a:r>
              <a:rPr kumimoji="0" lang="fr-FR" altLang="fr-FR" sz="3200" b="0" i="0" u="none" strike="noStrike" cap="none" normalizeH="0" baseline="0" dirty="0">
                <a:ln>
                  <a:noFill/>
                </a:ln>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par la suite on affiche</a:t>
            </a:r>
            <a:r>
              <a:rPr kumimoji="0" lang="fr-FR" altLang="fr-FR" sz="3200" b="1" i="1" u="none" strike="noStrike" cap="none" normalizeH="0" baseline="0" dirty="0">
                <a:ln>
                  <a:noFill/>
                </a:ln>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fr-FR" altLang="fr-FR"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3200" b="1" i="1" u="none" strike="noStrike" cap="none" normalizeH="0" baseline="0" dirty="0">
                <a:ln>
                  <a:noFill/>
                </a:ln>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Apres exécution nous avons :</a:t>
            </a:r>
            <a:endParaRPr kumimoji="0" lang="fr-FR" altLang="fr-FR"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675292"/>
      </p:ext>
    </p:extLst>
  </p:cSld>
  <p:clrMapOvr>
    <a:masterClrMapping/>
  </p:clrMapOvr>
</p:sld>
</file>

<file path=ppt/theme/theme1.xml><?xml version="1.0" encoding="utf-8"?>
<a:theme xmlns:a="http://schemas.openxmlformats.org/drawingml/2006/main" name="Rétrospective">
  <a:themeElements>
    <a:clrScheme name="Rétrospective">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155</TotalTime>
  <Words>1197</Words>
  <Application>Microsoft Office PowerPoint</Application>
  <PresentationFormat>Grand écran</PresentationFormat>
  <Paragraphs>48</Paragraphs>
  <Slides>17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Calibri</vt:lpstr>
      <vt:lpstr>Calibri Light</vt:lpstr>
      <vt:lpstr>Times New Roman</vt:lpstr>
      <vt:lpstr>Wingdings</vt:lpstr>
      <vt:lpstr>Rétrospective</vt:lpstr>
      <vt:lpstr>ACTIVITE 4: t-SNE</vt:lpstr>
      <vt:lpstr>Membres du groupe</vt:lpstr>
      <vt:lpstr>PLAN DU TRAAIL</vt:lpstr>
      <vt:lpstr>C’EST QUOI L’ALGORITHME T-SNE ? </vt:lpstr>
      <vt:lpstr>DANS QUEL CAS UTILISE-T-ON CET ALGORITHME</vt:lpstr>
      <vt:lpstr>LE BUT DE CET ALGORITHME</vt:lpstr>
      <vt:lpstr>AVANTAGE ET DESAVANTAGE DE L’ALGORITHME T-SNE</vt:lpstr>
      <vt:lpstr>EXEMPLE DE CODE DE L’ALGORITHME T-SNE</vt:lpstr>
      <vt:lpstr>CE QUE FAIT LE CODE PRECEDANT</vt:lpstr>
      <vt:lpstr>APRES EXCUTION DU CODE PRECEDANT:</vt:lpstr>
      <vt:lpstr>VOICI UN AUTRE EXEMPLE DE CODE ILLUSTRÉ :</vt:lpstr>
      <vt:lpstr>DESCRIPTION DU CODE PRÉCÉDANT:</vt:lpstr>
      <vt:lpstr>APRÈS EXÉCUTION NOUS AURONS ÇA :</vt:lpstr>
      <vt:lpstr>UN AUTRE EXEMPLE DE CODE MAIS CETTE FOIS-CI AVEC UN AUTRE TYPE DE GRAPHE :</vt:lpstr>
      <vt:lpstr>DESCRIPTION DU CODE :</vt:lpstr>
      <vt:lpstr>VOILA LA SORTIE APRÈS EXÉCUTION :</vt:lpstr>
      <vt:lpstr>LES PARAMETRES SPECIFIQUE QU’UTILISE t-SNE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ACTIVITE 4: t-SNE</dc:title>
  <dc:creator>Yassine Zakaria Ibeth</dc:creator>
  <cp:lastModifiedBy>FOURISSOU ABDELKERIM LONA-WINAMOU</cp:lastModifiedBy>
  <cp:revision>9</cp:revision>
  <dcterms:created xsi:type="dcterms:W3CDTF">2023-05-27T11:09:17Z</dcterms:created>
  <dcterms:modified xsi:type="dcterms:W3CDTF">2023-05-27T14:28:49Z</dcterms:modified>
</cp:coreProperties>
</file>