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62" r:id="rId6"/>
  </p:sldMasterIdLst>
  <p:notesMasterIdLst>
    <p:notesMasterId r:id="rId7"/>
  </p:notesMasterIdLst>
  <p:sldIdLst>
    <p:sldId id="256" r:id="rId8"/>
    <p:sldId id="257" r:id="rId9"/>
    <p:sldId id="258" r:id="rId10"/>
    <p:sldId id="259" r:id="rId11"/>
    <p:sldId id="260" r:id="rId12"/>
    <p:sldId id="261" r:id="rId13"/>
  </p:sldIdLst>
  <p:sldSz cy="68580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2976">
          <p15:clr>
            <a:srgbClr val="9AA0A6"/>
          </p15:clr>
        </p15:guide>
        <p15:guide id="4" orient="horz" pos="2256">
          <p15:clr>
            <a:srgbClr val="A4A3A4"/>
          </p15:clr>
        </p15:guide>
      </p15:sldGuideLst>
    </p:ext>
    <p:ext uri="http://customooxmlschemas.google.com/">
      <go:slidesCustomData xmlns:go="http://customooxmlschemas.google.com/" r:id="rId18" roundtripDataSignature="AMtx7mhiU2UJSU2ZIVo2/l4cYzsk5i9E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976"/>
        <p:guide pos="2256" orient="horz"/>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customschemas.google.com/relationships/presentationmetadata" Target="metadata"/><Relationship Id="rId8" Type="http://schemas.openxmlformats.org/officeDocument/2006/relationships/slide" Target="slides/slide1.xml"/><Relationship Id="rId3" Type="http://schemas.openxmlformats.org/officeDocument/2006/relationships/presProps" Target="presProps.xml"/><Relationship Id="rId21"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font" Target="fonts/Montserrat-boldItalic.fntdata"/><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font" Target="fonts/Montserrat-italic.fntdata"/><Relationship Id="rId20" Type="http://schemas.openxmlformats.org/officeDocument/2006/relationships/customXml" Target="../customXml/item2.xml"/><Relationship Id="rId11" Type="http://schemas.openxmlformats.org/officeDocument/2006/relationships/slide" Target="slides/slide4.xml"/><Relationship Id="rId1" Type="http://schemas.openxmlformats.org/officeDocument/2006/relationships/theme" Target="theme/theme1.xml"/><Relationship Id="rId6" Type="http://schemas.openxmlformats.org/officeDocument/2006/relationships/slideMaster" Target="slideMasters/slideMaster3.xml"/><Relationship Id="rId15" Type="http://schemas.openxmlformats.org/officeDocument/2006/relationships/font" Target="fonts/Montserrat-bold.fntdata"/><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0c8a120fb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c0c8a120fb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ff24bbf8d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eff24bbf8d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8f416385d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c8f416385d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ff24bbf8d_0_1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eff24bbf8d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8f416385d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c8f416385d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pic>
        <p:nvPicPr>
          <p:cNvPr id="12" name="Google Shape;12;p34"/>
          <p:cNvPicPr preferRelativeResize="0"/>
          <p:nvPr/>
        </p:nvPicPr>
        <p:blipFill rotWithShape="1">
          <a:blip r:embed="rId2">
            <a:alphaModFix/>
          </a:blip>
          <a:srcRect b="0" l="0" r="0" t="0"/>
          <a:stretch/>
        </p:blipFill>
        <p:spPr>
          <a:xfrm>
            <a:off x="1674039" y="3081534"/>
            <a:ext cx="5783223" cy="6822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
        <p:nvSpPr>
          <p:cNvPr id="65" name="Google Shape;65;p50"/>
          <p:cNvSpPr txBox="1"/>
          <p:nvPr>
            <p:ph type="title"/>
          </p:nvPr>
        </p:nvSpPr>
        <p:spPr>
          <a:xfrm>
            <a:off x="914400" y="740277"/>
            <a:ext cx="7469188"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0"/>
          <p:cNvSpPr txBox="1"/>
          <p:nvPr>
            <p:ph idx="1" type="body"/>
          </p:nvPr>
        </p:nvSpPr>
        <p:spPr>
          <a:xfrm>
            <a:off x="914400" y="4677443"/>
            <a:ext cx="7469188" cy="1251719"/>
          </a:xfrm>
          <a:prstGeom prst="rect">
            <a:avLst/>
          </a:prstGeom>
          <a:noFill/>
          <a:ln>
            <a:noFill/>
          </a:ln>
        </p:spPr>
        <p:txBody>
          <a:bodyPr anchorCtr="0" anchor="t" bIns="45700" lIns="91425" spcFirstLastPara="1" rIns="91425" wrap="square" tIns="45700">
            <a:normAutofit/>
          </a:bodyPr>
          <a:lstStyle>
            <a:lvl1pPr indent="-304800" lvl="0" marL="4572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1pPr>
            <a:lvl2pPr indent="-304800" lvl="1" marL="9144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2pPr>
            <a:lvl3pPr indent="-304800" lvl="2" marL="13716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3pPr>
            <a:lvl4pPr indent="-304800" lvl="3" marL="18288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4pPr>
            <a:lvl5pPr indent="-304800" lvl="4" marL="22860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7" name="Google Shape;67;p50"/>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69" name="Shape 69"/>
        <p:cNvGrpSpPr/>
        <p:nvPr/>
      </p:nvGrpSpPr>
      <p:grpSpPr>
        <a:xfrm>
          <a:off x="0" y="0"/>
          <a:ext cx="0" cy="0"/>
          <a:chOff x="0" y="0"/>
          <a:chExt cx="0" cy="0"/>
        </a:xfrm>
      </p:grpSpPr>
      <p:sp>
        <p:nvSpPr>
          <p:cNvPr id="70" name="Google Shape;70;p52"/>
          <p:cNvSpPr txBox="1"/>
          <p:nvPr>
            <p:ph type="title"/>
          </p:nvPr>
        </p:nvSpPr>
        <p:spPr>
          <a:xfrm>
            <a:off x="628650" y="2766219"/>
            <a:ext cx="78867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Calibri"/>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9" name="Shape 79"/>
        <p:cNvGrpSpPr/>
        <p:nvPr/>
      </p:nvGrpSpPr>
      <p:grpSpPr>
        <a:xfrm>
          <a:off x="0" y="0"/>
          <a:ext cx="0" cy="0"/>
          <a:chOff x="0" y="0"/>
          <a:chExt cx="0" cy="0"/>
        </a:xfrm>
      </p:grpSpPr>
      <p:sp>
        <p:nvSpPr>
          <p:cNvPr id="80" name="Google Shape;80;geff24bbf8d_0_202"/>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geff24bbf8d_0_202"/>
          <p:cNvSpPr txBox="1"/>
          <p:nvPr>
            <p:ph idx="1" type="body"/>
          </p:nvPr>
        </p:nvSpPr>
        <p:spPr>
          <a:xfrm>
            <a:off x="765379" y="1316730"/>
            <a:ext cx="74835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82" name="Google Shape;82;geff24bbf8d_0_202"/>
          <p:cNvSpPr txBox="1"/>
          <p:nvPr>
            <p:ph idx="2" type="body"/>
          </p:nvPr>
        </p:nvSpPr>
        <p:spPr>
          <a:xfrm>
            <a:off x="765379" y="2174875"/>
            <a:ext cx="7618200" cy="3951300"/>
          </a:xfrm>
          <a:prstGeom prst="rect">
            <a:avLst/>
          </a:prstGeom>
          <a:noFill/>
          <a:ln>
            <a:noFill/>
          </a:ln>
        </p:spPr>
        <p:txBody>
          <a:bodyPr anchorCtr="0" anchor="t" bIns="45700" lIns="91425" spcFirstLastPara="1" rIns="91425" wrap="square" tIns="45700">
            <a:normAutofit/>
          </a:bodyPr>
          <a:lstStyle>
            <a:lvl1pPr indent="-330200" lvl="0" marL="4572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rtl="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rtl="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rtl="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83" name="Google Shape;83;geff24bbf8d_0_202"/>
          <p:cNvSpPr/>
          <p:nvPr/>
        </p:nvSpPr>
        <p:spPr>
          <a:xfrm>
            <a:off x="765379" y="8047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84" name="Shape 84"/>
        <p:cNvGrpSpPr/>
        <p:nvPr/>
      </p:nvGrpSpPr>
      <p:grpSpPr>
        <a:xfrm>
          <a:off x="0" y="0"/>
          <a:ext cx="0" cy="0"/>
          <a:chOff x="0" y="0"/>
          <a:chExt cx="0" cy="0"/>
        </a:xfrm>
      </p:grpSpPr>
      <p:sp>
        <p:nvSpPr>
          <p:cNvPr id="85" name="Google Shape;85;geff24bbf8d_0_207"/>
          <p:cNvSpPr txBox="1"/>
          <p:nvPr>
            <p:ph type="title"/>
          </p:nvPr>
        </p:nvSpPr>
        <p:spPr>
          <a:xfrm>
            <a:off x="933652" y="697656"/>
            <a:ext cx="7443600" cy="5853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eff24bbf8d_0_207"/>
          <p:cNvSpPr txBox="1"/>
          <p:nvPr>
            <p:ph idx="1" type="body"/>
          </p:nvPr>
        </p:nvSpPr>
        <p:spPr>
          <a:xfrm>
            <a:off x="933651" y="1600200"/>
            <a:ext cx="7443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7" name="Google Shape;87;geff24bbf8d_0_20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eff24bbf8d_0_20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geff24bbf8d_0_20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90" name="Shape 90"/>
        <p:cNvGrpSpPr/>
        <p:nvPr/>
      </p:nvGrpSpPr>
      <p:grpSpPr>
        <a:xfrm>
          <a:off x="0" y="0"/>
          <a:ext cx="0" cy="0"/>
          <a:chOff x="0" y="0"/>
          <a:chExt cx="0" cy="0"/>
        </a:xfrm>
      </p:grpSpPr>
      <p:sp>
        <p:nvSpPr>
          <p:cNvPr id="91" name="Google Shape;91;geff24bbf8d_0_213"/>
          <p:cNvSpPr txBox="1"/>
          <p:nvPr>
            <p:ph type="title"/>
          </p:nvPr>
        </p:nvSpPr>
        <p:spPr>
          <a:xfrm>
            <a:off x="914399" y="721027"/>
            <a:ext cx="7305600" cy="4713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eff24bbf8d_0_213"/>
          <p:cNvSpPr/>
          <p:nvPr/>
        </p:nvSpPr>
        <p:spPr>
          <a:xfrm>
            <a:off x="765379" y="8047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3" name="Shape 93"/>
        <p:cNvGrpSpPr/>
        <p:nvPr/>
      </p:nvGrpSpPr>
      <p:grpSpPr>
        <a:xfrm>
          <a:off x="0" y="0"/>
          <a:ext cx="0" cy="0"/>
          <a:chOff x="0" y="0"/>
          <a:chExt cx="0" cy="0"/>
        </a:xfrm>
      </p:grpSpPr>
      <p:sp>
        <p:nvSpPr>
          <p:cNvPr id="94" name="Google Shape;94;geff24bbf8d_0_216"/>
          <p:cNvSpPr/>
          <p:nvPr>
            <p:ph idx="2" type="pic"/>
          </p:nvPr>
        </p:nvSpPr>
        <p:spPr>
          <a:xfrm>
            <a:off x="914400" y="1600199"/>
            <a:ext cx="2875200" cy="4249200"/>
          </a:xfrm>
          <a:prstGeom prst="rect">
            <a:avLst/>
          </a:prstGeom>
          <a:noFill/>
          <a:ln>
            <a:noFill/>
          </a:ln>
        </p:spPr>
      </p:sp>
      <p:sp>
        <p:nvSpPr>
          <p:cNvPr id="95" name="Google Shape;95;geff24bbf8d_0_216"/>
          <p:cNvSpPr txBox="1"/>
          <p:nvPr>
            <p:ph idx="1" type="body"/>
          </p:nvPr>
        </p:nvSpPr>
        <p:spPr>
          <a:xfrm>
            <a:off x="4158114" y="1600200"/>
            <a:ext cx="4207800" cy="2933400"/>
          </a:xfrm>
          <a:prstGeom prst="rect">
            <a:avLst/>
          </a:prstGeom>
          <a:noFill/>
          <a:ln>
            <a:noFill/>
          </a:ln>
        </p:spPr>
        <p:txBody>
          <a:bodyPr anchorCtr="0" anchor="t" bIns="45700" lIns="91425" spcFirstLastPara="1" rIns="91425" wrap="square" tIns="45700">
            <a:normAutofit/>
          </a:bodyPr>
          <a:lstStyle>
            <a:lvl1pPr indent="-330200" lvl="0" marL="457200" rtl="0" algn="l">
              <a:lnSpc>
                <a:spcPct val="100000"/>
              </a:lnSpc>
              <a:spcBef>
                <a:spcPts val="320"/>
              </a:spcBef>
              <a:spcAft>
                <a:spcPts val="0"/>
              </a:spcAft>
              <a:buClr>
                <a:schemeClr val="dk1"/>
              </a:buClr>
              <a:buSzPts val="1600"/>
              <a:buChar char="▪"/>
              <a:defRPr sz="1600">
                <a:latin typeface="Arial"/>
                <a:ea typeface="Arial"/>
                <a:cs typeface="Arial"/>
                <a:sym typeface="Arial"/>
              </a:defRPr>
            </a:lvl1pPr>
            <a:lvl2pPr indent="-330200" lvl="1" marL="914400" rtl="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rtl="0" algn="l">
              <a:lnSpc>
                <a:spcPct val="100000"/>
              </a:lnSpc>
              <a:spcBef>
                <a:spcPts val="320"/>
              </a:spcBef>
              <a:spcAft>
                <a:spcPts val="0"/>
              </a:spcAft>
              <a:buClr>
                <a:schemeClr val="dk1"/>
              </a:buClr>
              <a:buSzPts val="1600"/>
              <a:buChar char="▪"/>
              <a:defRPr sz="1600">
                <a:latin typeface="Arial"/>
                <a:ea typeface="Arial"/>
                <a:cs typeface="Arial"/>
                <a:sym typeface="Arial"/>
              </a:defRPr>
            </a:lvl3pPr>
            <a:lvl4pPr indent="-330200" lvl="3" marL="1828800" rtl="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rtl="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96" name="Google Shape;96;geff24bbf8d_0_216"/>
          <p:cNvSpPr/>
          <p:nvPr/>
        </p:nvSpPr>
        <p:spPr>
          <a:xfrm>
            <a:off x="765379" y="8047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geff24bbf8d_0_216"/>
          <p:cNvSpPr txBox="1"/>
          <p:nvPr/>
        </p:nvSpPr>
        <p:spPr>
          <a:xfrm>
            <a:off x="947124" y="748343"/>
            <a:ext cx="4870500" cy="480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SHORT BIO</a:t>
            </a:r>
            <a:endParaRPr b="0" i="0" sz="1400" u="none" cap="none" strike="noStrike">
              <a:solidFill>
                <a:srgbClr val="000000"/>
              </a:solidFill>
              <a:latin typeface="Arial"/>
              <a:ea typeface="Arial"/>
              <a:cs typeface="Arial"/>
              <a:sym typeface="Arial"/>
            </a:endParaRPr>
          </a:p>
        </p:txBody>
      </p:sp>
      <p:sp>
        <p:nvSpPr>
          <p:cNvPr id="98" name="Google Shape;98;geff24bbf8d_0_216"/>
          <p:cNvSpPr/>
          <p:nvPr/>
        </p:nvSpPr>
        <p:spPr>
          <a:xfrm>
            <a:off x="3789680" y="4672530"/>
            <a:ext cx="4576200" cy="11961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
        <p:nvSpPr>
          <p:cNvPr id="99" name="Google Shape;99;geff24bbf8d_0_216"/>
          <p:cNvSpPr txBox="1"/>
          <p:nvPr>
            <p:ph idx="3" type="body"/>
          </p:nvPr>
        </p:nvSpPr>
        <p:spPr>
          <a:xfrm>
            <a:off x="4090988" y="4792663"/>
            <a:ext cx="3868800" cy="828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400"/>
              </a:spcBef>
              <a:spcAft>
                <a:spcPts val="0"/>
              </a:spcAft>
              <a:buClr>
                <a:schemeClr val="lt1"/>
              </a:buClr>
              <a:buSzPts val="2000"/>
              <a:buNone/>
              <a:defRPr b="1" sz="2000">
                <a:solidFill>
                  <a:schemeClr val="lt1"/>
                </a:solidFill>
                <a:latin typeface="Montserrat"/>
                <a:ea typeface="Montserrat"/>
                <a:cs typeface="Montserrat"/>
                <a:sym typeface="Montserrat"/>
              </a:defRPr>
            </a:lvl1pPr>
            <a:lvl2pPr indent="-342900" lvl="1" marL="914400" rtl="0" algn="l">
              <a:lnSpc>
                <a:spcPct val="100000"/>
              </a:lnSpc>
              <a:spcBef>
                <a:spcPts val="360"/>
              </a:spcBef>
              <a:spcAft>
                <a:spcPts val="0"/>
              </a:spcAft>
              <a:buClr>
                <a:schemeClr val="lt1"/>
              </a:buClr>
              <a:buSzPts val="1800"/>
              <a:buChar char="–"/>
              <a:defRPr b="1" sz="1800">
                <a:solidFill>
                  <a:schemeClr val="lt1"/>
                </a:solidFill>
                <a:latin typeface="Montserrat"/>
                <a:ea typeface="Montserrat"/>
                <a:cs typeface="Montserrat"/>
                <a:sym typeface="Montserrat"/>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0" name="Google Shape;100;geff24bbf8d_0_216"/>
          <p:cNvSpPr/>
          <p:nvPr/>
        </p:nvSpPr>
        <p:spPr>
          <a:xfrm rot="-5400000">
            <a:off x="3493960" y="4970417"/>
            <a:ext cx="358800" cy="241800"/>
          </a:xfrm>
          <a:prstGeom prst="triangle">
            <a:avLst>
              <a:gd fmla="val 50000" name="adj"/>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1" name="Shape 101"/>
        <p:cNvGrpSpPr/>
        <p:nvPr/>
      </p:nvGrpSpPr>
      <p:grpSpPr>
        <a:xfrm>
          <a:off x="0" y="0"/>
          <a:ext cx="0" cy="0"/>
          <a:chOff x="0" y="0"/>
          <a:chExt cx="0" cy="0"/>
        </a:xfrm>
      </p:grpSpPr>
      <p:sp>
        <p:nvSpPr>
          <p:cNvPr id="102" name="Google Shape;102;geff24bbf8d_0_224"/>
          <p:cNvSpPr txBox="1"/>
          <p:nvPr>
            <p:ph idx="1" type="body"/>
          </p:nvPr>
        </p:nvSpPr>
        <p:spPr>
          <a:xfrm>
            <a:off x="3868103" y="1421810"/>
            <a:ext cx="4380600" cy="4873200"/>
          </a:xfrm>
          <a:prstGeom prst="rect">
            <a:avLst/>
          </a:prstGeom>
          <a:noFill/>
          <a:ln>
            <a:noFill/>
          </a:ln>
        </p:spPr>
        <p:txBody>
          <a:bodyPr anchorCtr="0" anchor="t" bIns="45700" lIns="91425" spcFirstLastPara="1" rIns="91425" wrap="square" tIns="45700">
            <a:normAutofit/>
          </a:bodyPr>
          <a:lstStyle>
            <a:lvl1pPr indent="-330200" lvl="0" marL="4572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pic>
        <p:nvPicPr>
          <p:cNvPr descr="caomputador.png" id="103" name="Google Shape;103;geff24bbf8d_0_224"/>
          <p:cNvPicPr preferRelativeResize="0"/>
          <p:nvPr/>
        </p:nvPicPr>
        <p:blipFill rotWithShape="1">
          <a:blip r:embed="rId2">
            <a:alphaModFix/>
          </a:blip>
          <a:srcRect b="0" l="0" r="0" t="0"/>
          <a:stretch/>
        </p:blipFill>
        <p:spPr>
          <a:xfrm>
            <a:off x="297734" y="1421810"/>
            <a:ext cx="3062891" cy="2733630"/>
          </a:xfrm>
          <a:prstGeom prst="rect">
            <a:avLst/>
          </a:prstGeom>
          <a:noFill/>
          <a:ln>
            <a:noFill/>
          </a:ln>
        </p:spPr>
      </p:pic>
      <p:pic>
        <p:nvPicPr>
          <p:cNvPr descr="chicara.png" id="104" name="Google Shape;104;geff24bbf8d_0_224"/>
          <p:cNvPicPr preferRelativeResize="0"/>
          <p:nvPr/>
        </p:nvPicPr>
        <p:blipFill rotWithShape="1">
          <a:blip r:embed="rId3">
            <a:alphaModFix/>
          </a:blip>
          <a:srcRect b="0" l="0" r="0" t="0"/>
          <a:stretch/>
        </p:blipFill>
        <p:spPr>
          <a:xfrm rot="-1323741">
            <a:off x="2055756" y="3444240"/>
            <a:ext cx="1559560" cy="1650015"/>
          </a:xfrm>
          <a:prstGeom prst="rect">
            <a:avLst/>
          </a:prstGeom>
          <a:noFill/>
          <a:ln>
            <a:noFill/>
          </a:ln>
        </p:spPr>
      </p:pic>
      <p:pic>
        <p:nvPicPr>
          <p:cNvPr descr="livros.png" id="105" name="Google Shape;105;geff24bbf8d_0_224"/>
          <p:cNvPicPr preferRelativeResize="0"/>
          <p:nvPr/>
        </p:nvPicPr>
        <p:blipFill rotWithShape="1">
          <a:blip r:embed="rId4">
            <a:alphaModFix/>
          </a:blip>
          <a:srcRect b="0" l="0" r="0" t="0"/>
          <a:stretch/>
        </p:blipFill>
        <p:spPr>
          <a:xfrm rot="1687626">
            <a:off x="648591" y="4397170"/>
            <a:ext cx="2064240" cy="1700934"/>
          </a:xfrm>
          <a:prstGeom prst="rect">
            <a:avLst/>
          </a:prstGeom>
          <a:noFill/>
          <a:ln>
            <a:noFill/>
          </a:ln>
        </p:spPr>
      </p:pic>
      <p:sp>
        <p:nvSpPr>
          <p:cNvPr id="106" name="Google Shape;106;geff24bbf8d_0_224"/>
          <p:cNvSpPr txBox="1"/>
          <p:nvPr/>
        </p:nvSpPr>
        <p:spPr>
          <a:xfrm>
            <a:off x="947123" y="736043"/>
            <a:ext cx="6801600" cy="480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REFERÊNCIAS</a:t>
            </a:r>
            <a:endParaRPr b="1" i="0" sz="2800" u="none" cap="none" strike="noStrike">
              <a:solidFill>
                <a:srgbClr val="303030"/>
              </a:solidFill>
              <a:latin typeface="Arial"/>
              <a:ea typeface="Arial"/>
              <a:cs typeface="Arial"/>
              <a:sym typeface="Arial"/>
            </a:endParaRPr>
          </a:p>
        </p:txBody>
      </p:sp>
      <p:sp>
        <p:nvSpPr>
          <p:cNvPr id="107" name="Google Shape;107;geff24bbf8d_0_224"/>
          <p:cNvSpPr/>
          <p:nvPr/>
        </p:nvSpPr>
        <p:spPr>
          <a:xfrm>
            <a:off x="765379" y="8047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8" name="Shape 108"/>
        <p:cNvGrpSpPr/>
        <p:nvPr/>
      </p:nvGrpSpPr>
      <p:grpSpPr>
        <a:xfrm>
          <a:off x="0" y="0"/>
          <a:ext cx="0" cy="0"/>
          <a:chOff x="0" y="0"/>
          <a:chExt cx="0" cy="0"/>
        </a:xfrm>
      </p:grpSpPr>
      <p:sp>
        <p:nvSpPr>
          <p:cNvPr id="109" name="Google Shape;109;geff24bbf8d_0_2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560"/>
              </a:spcBef>
              <a:spcAft>
                <a:spcPts val="0"/>
              </a:spcAft>
              <a:buClr>
                <a:srgbClr val="888888"/>
              </a:buClr>
              <a:buSzPts val="2800"/>
              <a:buNone/>
              <a:defRPr>
                <a:solidFill>
                  <a:srgbClr val="888888"/>
                </a:solidFill>
              </a:defRPr>
            </a:lvl1pPr>
            <a:lvl2pPr lvl="1" rtl="0" algn="ctr">
              <a:lnSpc>
                <a:spcPct val="100000"/>
              </a:lnSpc>
              <a:spcBef>
                <a:spcPts val="480"/>
              </a:spcBef>
              <a:spcAft>
                <a:spcPts val="0"/>
              </a:spcAft>
              <a:buClr>
                <a:srgbClr val="888888"/>
              </a:buClr>
              <a:buSzPts val="2400"/>
              <a:buNone/>
              <a:defRPr>
                <a:solidFill>
                  <a:srgbClr val="888888"/>
                </a:solidFill>
              </a:defRPr>
            </a:lvl2pPr>
            <a:lvl3pPr lvl="2" rtl="0" algn="ctr">
              <a:lnSpc>
                <a:spcPct val="100000"/>
              </a:lnSpc>
              <a:spcBef>
                <a:spcPts val="400"/>
              </a:spcBef>
              <a:spcAft>
                <a:spcPts val="0"/>
              </a:spcAft>
              <a:buClr>
                <a:srgbClr val="888888"/>
              </a:buClr>
              <a:buSzPts val="2000"/>
              <a:buNone/>
              <a:defRPr>
                <a:solidFill>
                  <a:srgbClr val="888888"/>
                </a:solidFill>
              </a:defRPr>
            </a:lvl3pPr>
            <a:lvl4pPr lvl="3" rtl="0" algn="ctr">
              <a:lnSpc>
                <a:spcPct val="100000"/>
              </a:lnSpc>
              <a:spcBef>
                <a:spcPts val="360"/>
              </a:spcBef>
              <a:spcAft>
                <a:spcPts val="0"/>
              </a:spcAft>
              <a:buClr>
                <a:srgbClr val="888888"/>
              </a:buClr>
              <a:buSzPts val="1800"/>
              <a:buNone/>
              <a:defRPr>
                <a:solidFill>
                  <a:srgbClr val="888888"/>
                </a:solidFill>
              </a:defRPr>
            </a:lvl4pPr>
            <a:lvl5pPr lvl="4" rtl="0" algn="ctr">
              <a:lnSpc>
                <a:spcPct val="100000"/>
              </a:lnSpc>
              <a:spcBef>
                <a:spcPts val="360"/>
              </a:spcBef>
              <a:spcAft>
                <a:spcPts val="0"/>
              </a:spcAft>
              <a:buClr>
                <a:srgbClr val="888888"/>
              </a:buClr>
              <a:buSzPts val="18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10" name="Google Shape;110;geff24bbf8d_0_231"/>
          <p:cNvSpPr txBox="1"/>
          <p:nvPr>
            <p:ph type="title"/>
          </p:nvPr>
        </p:nvSpPr>
        <p:spPr>
          <a:xfrm>
            <a:off x="914400" y="749902"/>
            <a:ext cx="7392300" cy="4713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eff24bbf8d_0_231"/>
          <p:cNvSpPr/>
          <p:nvPr/>
        </p:nvSpPr>
        <p:spPr>
          <a:xfrm>
            <a:off x="765379" y="8432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12" name="Shape 112"/>
        <p:cNvGrpSpPr/>
        <p:nvPr/>
      </p:nvGrpSpPr>
      <p:grpSpPr>
        <a:xfrm>
          <a:off x="0" y="0"/>
          <a:ext cx="0" cy="0"/>
          <a:chOff x="0" y="0"/>
          <a:chExt cx="0" cy="0"/>
        </a:xfrm>
      </p:grpSpPr>
      <p:sp>
        <p:nvSpPr>
          <p:cNvPr id="113" name="Google Shape;113;geff24bbf8d_0_235"/>
          <p:cNvSpPr txBox="1"/>
          <p:nvPr>
            <p:ph idx="1" type="body"/>
          </p:nvPr>
        </p:nvSpPr>
        <p:spPr>
          <a:xfrm>
            <a:off x="914400" y="1750228"/>
            <a:ext cx="7238100" cy="260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geff24bbf8d_0_235"/>
          <p:cNvSpPr txBox="1"/>
          <p:nvPr>
            <p:ph idx="2" type="body"/>
          </p:nvPr>
        </p:nvSpPr>
        <p:spPr>
          <a:xfrm>
            <a:off x="914400" y="2319338"/>
            <a:ext cx="7238100" cy="1607700"/>
          </a:xfrm>
          <a:prstGeom prst="rect">
            <a:avLst/>
          </a:prstGeom>
          <a:noFill/>
          <a:ln>
            <a:noFill/>
          </a:ln>
        </p:spPr>
        <p:txBody>
          <a:bodyPr anchorCtr="0" anchor="t" bIns="45700" lIns="91425" spcFirstLastPara="1" rIns="91425" wrap="square" tIns="45700">
            <a:normAutofit/>
          </a:bodyPr>
          <a:lstStyle>
            <a:lvl1pPr indent="-330200" lvl="0" marL="4572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5" name="Google Shape;115;geff24bbf8d_0_235"/>
          <p:cNvSpPr txBox="1"/>
          <p:nvPr>
            <p:ph idx="3" type="body"/>
          </p:nvPr>
        </p:nvSpPr>
        <p:spPr>
          <a:xfrm>
            <a:off x="914400" y="4215012"/>
            <a:ext cx="7238100" cy="260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rtl="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6" name="Google Shape;116;geff24bbf8d_0_235"/>
          <p:cNvSpPr txBox="1"/>
          <p:nvPr>
            <p:ph idx="4" type="body"/>
          </p:nvPr>
        </p:nvSpPr>
        <p:spPr>
          <a:xfrm>
            <a:off x="914400" y="4784122"/>
            <a:ext cx="7238100" cy="1607700"/>
          </a:xfrm>
          <a:prstGeom prst="rect">
            <a:avLst/>
          </a:prstGeom>
          <a:noFill/>
          <a:ln>
            <a:noFill/>
          </a:ln>
        </p:spPr>
        <p:txBody>
          <a:bodyPr anchorCtr="0" anchor="t" bIns="45700" lIns="91425" spcFirstLastPara="1" rIns="91425" wrap="square" tIns="45700">
            <a:normAutofit/>
          </a:bodyPr>
          <a:lstStyle>
            <a:lvl1pPr indent="-330200" lvl="0" marL="4572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rtl="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7" name="Google Shape;117;geff24bbf8d_0_235"/>
          <p:cNvSpPr txBox="1"/>
          <p:nvPr/>
        </p:nvSpPr>
        <p:spPr>
          <a:xfrm>
            <a:off x="947124" y="745668"/>
            <a:ext cx="4870500" cy="480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CONTEÚDO DO CURSO</a:t>
            </a:r>
            <a:endParaRPr b="0" i="0" sz="1400" u="none" cap="none" strike="noStrike">
              <a:solidFill>
                <a:srgbClr val="000000"/>
              </a:solidFill>
              <a:latin typeface="Arial"/>
              <a:ea typeface="Arial"/>
              <a:cs typeface="Arial"/>
              <a:sym typeface="Arial"/>
            </a:endParaRPr>
          </a:p>
        </p:txBody>
      </p:sp>
      <p:sp>
        <p:nvSpPr>
          <p:cNvPr id="118" name="Google Shape;118;geff24bbf8d_0_235"/>
          <p:cNvSpPr/>
          <p:nvPr/>
        </p:nvSpPr>
        <p:spPr>
          <a:xfrm>
            <a:off x="765379" y="8047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933652" y="697656"/>
            <a:ext cx="7443468" cy="58522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 type="body"/>
          </p:nvPr>
        </p:nvSpPr>
        <p:spPr>
          <a:xfrm>
            <a:off x="933651" y="1600200"/>
            <a:ext cx="7443468"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3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9" name="Shape 119"/>
        <p:cNvGrpSpPr/>
        <p:nvPr/>
      </p:nvGrpSpPr>
      <p:grpSpPr>
        <a:xfrm>
          <a:off x="0" y="0"/>
          <a:ext cx="0" cy="0"/>
          <a:chOff x="0" y="0"/>
          <a:chExt cx="0" cy="0"/>
        </a:xfrm>
      </p:grpSpPr>
      <p:sp>
        <p:nvSpPr>
          <p:cNvPr id="120" name="Google Shape;120;geff24bbf8d_0_242"/>
          <p:cNvSpPr txBox="1"/>
          <p:nvPr>
            <p:ph type="title"/>
          </p:nvPr>
        </p:nvSpPr>
        <p:spPr>
          <a:xfrm>
            <a:off x="1424539" y="2857500"/>
            <a:ext cx="62949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geff24bbf8d_0_242"/>
          <p:cNvSpPr/>
          <p:nvPr/>
        </p:nvSpPr>
        <p:spPr>
          <a:xfrm>
            <a:off x="0" y="0"/>
            <a:ext cx="9144000" cy="789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geff24bbf8d_0_245"/>
          <p:cNvSpPr txBox="1"/>
          <p:nvPr>
            <p:ph type="title"/>
          </p:nvPr>
        </p:nvSpPr>
        <p:spPr>
          <a:xfrm>
            <a:off x="914400" y="740277"/>
            <a:ext cx="7469100" cy="4713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geff24bbf8d_0_245"/>
          <p:cNvSpPr txBox="1"/>
          <p:nvPr>
            <p:ph idx="1" type="body"/>
          </p:nvPr>
        </p:nvSpPr>
        <p:spPr>
          <a:xfrm>
            <a:off x="914400" y="4677443"/>
            <a:ext cx="7469100" cy="1251600"/>
          </a:xfrm>
          <a:prstGeom prst="rect">
            <a:avLst/>
          </a:prstGeom>
          <a:noFill/>
          <a:ln>
            <a:noFill/>
          </a:ln>
        </p:spPr>
        <p:txBody>
          <a:bodyPr anchorCtr="0" anchor="t" bIns="45700" lIns="91425" spcFirstLastPara="1" rIns="91425" wrap="square" tIns="45700">
            <a:normAutofit/>
          </a:bodyPr>
          <a:lstStyle>
            <a:lvl1pPr indent="-304800" lvl="0" marL="457200" rtl="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1pPr>
            <a:lvl2pPr indent="-304800" lvl="1" marL="914400" rtl="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2pPr>
            <a:lvl3pPr indent="-304800" lvl="2" marL="1371600" rtl="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3pPr>
            <a:lvl4pPr indent="-304800" lvl="3" marL="1828800" rtl="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4pPr>
            <a:lvl5pPr indent="-304800" lvl="4" marL="2286000" rtl="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5" name="Google Shape;125;geff24bbf8d_0_245"/>
          <p:cNvSpPr/>
          <p:nvPr/>
        </p:nvSpPr>
        <p:spPr>
          <a:xfrm>
            <a:off x="765379" y="8047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26" name="Shape 12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127" name="Shape 127"/>
        <p:cNvGrpSpPr/>
        <p:nvPr/>
      </p:nvGrpSpPr>
      <p:grpSpPr>
        <a:xfrm>
          <a:off x="0" y="0"/>
          <a:ext cx="0" cy="0"/>
          <a:chOff x="0" y="0"/>
          <a:chExt cx="0" cy="0"/>
        </a:xfrm>
      </p:grpSpPr>
      <p:sp>
        <p:nvSpPr>
          <p:cNvPr id="128" name="Google Shape;128;geff24bbf8d_0_250"/>
          <p:cNvSpPr txBox="1"/>
          <p:nvPr>
            <p:ph type="title"/>
          </p:nvPr>
        </p:nvSpPr>
        <p:spPr>
          <a:xfrm>
            <a:off x="628650" y="2766219"/>
            <a:ext cx="7886700" cy="13257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2800"/>
              <a:buFont typeface="Calibri"/>
              <a:buNone/>
              <a:defRPr>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7" name="Shape 27"/>
        <p:cNvGrpSpPr/>
        <p:nvPr/>
      </p:nvGrpSpPr>
      <p:grpSpPr>
        <a:xfrm>
          <a:off x="0" y="0"/>
          <a:ext cx="0" cy="0"/>
          <a:chOff x="0" y="0"/>
          <a:chExt cx="0" cy="0"/>
        </a:xfrm>
      </p:grpSpPr>
      <p:sp>
        <p:nvSpPr>
          <p:cNvPr id="28" name="Google Shape;28;p43"/>
          <p:cNvSpPr txBox="1"/>
          <p:nvPr>
            <p:ph type="title"/>
          </p:nvPr>
        </p:nvSpPr>
        <p:spPr>
          <a:xfrm>
            <a:off x="933654" y="749165"/>
            <a:ext cx="7315197" cy="3973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765379" y="1316730"/>
            <a:ext cx="7483472"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0" name="Google Shape;30;p43"/>
          <p:cNvSpPr txBox="1"/>
          <p:nvPr>
            <p:ph idx="2" type="body"/>
          </p:nvPr>
        </p:nvSpPr>
        <p:spPr>
          <a:xfrm>
            <a:off x="765379" y="2174875"/>
            <a:ext cx="7618230" cy="3951288"/>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1" name="Google Shape;31;p43"/>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2" name="Shape 32"/>
        <p:cNvGrpSpPr/>
        <p:nvPr/>
      </p:nvGrpSpPr>
      <p:grpSpPr>
        <a:xfrm>
          <a:off x="0" y="0"/>
          <a:ext cx="0" cy="0"/>
          <a:chOff x="0" y="0"/>
          <a:chExt cx="0" cy="0"/>
        </a:xfrm>
      </p:grpSpPr>
      <p:sp>
        <p:nvSpPr>
          <p:cNvPr id="33" name="Google Shape;33;p40"/>
          <p:cNvSpPr txBox="1"/>
          <p:nvPr>
            <p:ph type="title"/>
          </p:nvPr>
        </p:nvSpPr>
        <p:spPr>
          <a:xfrm>
            <a:off x="914399" y="721027"/>
            <a:ext cx="7305575"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0"/>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8"/>
          <p:cNvSpPr/>
          <p:nvPr>
            <p:ph idx="2" type="pic"/>
          </p:nvPr>
        </p:nvSpPr>
        <p:spPr>
          <a:xfrm>
            <a:off x="914400" y="1600199"/>
            <a:ext cx="2875280" cy="4249172"/>
          </a:xfrm>
          <a:prstGeom prst="rect">
            <a:avLst/>
          </a:prstGeom>
          <a:noFill/>
          <a:ln>
            <a:noFill/>
          </a:ln>
        </p:spPr>
      </p:sp>
      <p:sp>
        <p:nvSpPr>
          <p:cNvPr id="37" name="Google Shape;37;p38"/>
          <p:cNvSpPr txBox="1"/>
          <p:nvPr>
            <p:ph idx="1" type="body"/>
          </p:nvPr>
        </p:nvSpPr>
        <p:spPr>
          <a:xfrm>
            <a:off x="4158114" y="1600200"/>
            <a:ext cx="4207871" cy="293329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38"/>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38"/>
          <p:cNvSpPr txBox="1"/>
          <p:nvPr/>
        </p:nvSpPr>
        <p:spPr>
          <a:xfrm>
            <a:off x="947124" y="748343"/>
            <a:ext cx="4870522"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SHORT BIO</a:t>
            </a:r>
            <a:endParaRPr b="0" i="0" sz="1400" u="none" cap="none" strike="noStrike">
              <a:solidFill>
                <a:srgbClr val="000000"/>
              </a:solidFill>
              <a:latin typeface="Arial"/>
              <a:ea typeface="Arial"/>
              <a:cs typeface="Arial"/>
              <a:sym typeface="Arial"/>
            </a:endParaRPr>
          </a:p>
        </p:txBody>
      </p:sp>
      <p:sp>
        <p:nvSpPr>
          <p:cNvPr id="40" name="Google Shape;40;p38"/>
          <p:cNvSpPr/>
          <p:nvPr/>
        </p:nvSpPr>
        <p:spPr>
          <a:xfrm>
            <a:off x="3789680" y="4672530"/>
            <a:ext cx="4576305" cy="119609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
        <p:nvSpPr>
          <p:cNvPr id="41" name="Google Shape;41;p38"/>
          <p:cNvSpPr txBox="1"/>
          <p:nvPr>
            <p:ph idx="3" type="body"/>
          </p:nvPr>
        </p:nvSpPr>
        <p:spPr>
          <a:xfrm>
            <a:off x="4090988" y="4792663"/>
            <a:ext cx="3868737" cy="8286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Clr>
                <a:schemeClr val="lt1"/>
              </a:buClr>
              <a:buSzPts val="2000"/>
              <a:buNone/>
              <a:defRPr b="1" sz="2000">
                <a:solidFill>
                  <a:schemeClr val="lt1"/>
                </a:solidFill>
                <a:latin typeface="Montserrat"/>
                <a:ea typeface="Montserrat"/>
                <a:cs typeface="Montserrat"/>
                <a:sym typeface="Montserrat"/>
              </a:defRPr>
            </a:lvl1pPr>
            <a:lvl2pPr indent="-342900" lvl="1" marL="914400" algn="l">
              <a:lnSpc>
                <a:spcPct val="100000"/>
              </a:lnSpc>
              <a:spcBef>
                <a:spcPts val="360"/>
              </a:spcBef>
              <a:spcAft>
                <a:spcPts val="0"/>
              </a:spcAft>
              <a:buClr>
                <a:schemeClr val="lt1"/>
              </a:buClr>
              <a:buSzPts val="1800"/>
              <a:buChar char="–"/>
              <a:defRPr b="1" sz="1800">
                <a:solidFill>
                  <a:schemeClr val="lt1"/>
                </a:solidFill>
                <a:latin typeface="Montserrat"/>
                <a:ea typeface="Montserrat"/>
                <a:cs typeface="Montserrat"/>
                <a:sym typeface="Montserrat"/>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8"/>
          <p:cNvSpPr/>
          <p:nvPr/>
        </p:nvSpPr>
        <p:spPr>
          <a:xfrm rot="-5400000">
            <a:off x="3493922" y="4970503"/>
            <a:ext cx="358752" cy="241676"/>
          </a:xfrm>
          <a:prstGeom prst="triangle">
            <a:avLst>
              <a:gd fmla="val 50000" name="adj"/>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44"/>
          <p:cNvSpPr txBox="1"/>
          <p:nvPr>
            <p:ph idx="1" type="body"/>
          </p:nvPr>
        </p:nvSpPr>
        <p:spPr>
          <a:xfrm>
            <a:off x="3868103" y="1421810"/>
            <a:ext cx="4380748" cy="4873112"/>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caomputador.png" id="45" name="Google Shape;45;p44"/>
          <p:cNvPicPr preferRelativeResize="0"/>
          <p:nvPr/>
        </p:nvPicPr>
        <p:blipFill rotWithShape="1">
          <a:blip r:embed="rId2">
            <a:alphaModFix/>
          </a:blip>
          <a:srcRect b="0" l="0" r="0" t="0"/>
          <a:stretch/>
        </p:blipFill>
        <p:spPr>
          <a:xfrm>
            <a:off x="297734" y="1421810"/>
            <a:ext cx="3062891" cy="2733630"/>
          </a:xfrm>
          <a:prstGeom prst="rect">
            <a:avLst/>
          </a:prstGeom>
          <a:noFill/>
          <a:ln>
            <a:noFill/>
          </a:ln>
        </p:spPr>
      </p:pic>
      <p:pic>
        <p:nvPicPr>
          <p:cNvPr descr="chicara.png" id="46" name="Google Shape;46;p44"/>
          <p:cNvPicPr preferRelativeResize="0"/>
          <p:nvPr/>
        </p:nvPicPr>
        <p:blipFill rotWithShape="1">
          <a:blip r:embed="rId3">
            <a:alphaModFix/>
          </a:blip>
          <a:srcRect b="0" l="0" r="0" t="0"/>
          <a:stretch/>
        </p:blipFill>
        <p:spPr>
          <a:xfrm rot="-1323741">
            <a:off x="2055756" y="3444240"/>
            <a:ext cx="1559560" cy="1650015"/>
          </a:xfrm>
          <a:prstGeom prst="rect">
            <a:avLst/>
          </a:prstGeom>
          <a:noFill/>
          <a:ln>
            <a:noFill/>
          </a:ln>
        </p:spPr>
      </p:pic>
      <p:pic>
        <p:nvPicPr>
          <p:cNvPr descr="livros.png" id="47" name="Google Shape;47;p44"/>
          <p:cNvPicPr preferRelativeResize="0"/>
          <p:nvPr/>
        </p:nvPicPr>
        <p:blipFill rotWithShape="1">
          <a:blip r:embed="rId4">
            <a:alphaModFix/>
          </a:blip>
          <a:srcRect b="0" l="0" r="0" t="0"/>
          <a:stretch/>
        </p:blipFill>
        <p:spPr>
          <a:xfrm rot="1687626">
            <a:off x="648591" y="4397170"/>
            <a:ext cx="2064240" cy="1700934"/>
          </a:xfrm>
          <a:prstGeom prst="rect">
            <a:avLst/>
          </a:prstGeom>
          <a:noFill/>
          <a:ln>
            <a:noFill/>
          </a:ln>
        </p:spPr>
      </p:pic>
      <p:sp>
        <p:nvSpPr>
          <p:cNvPr id="48" name="Google Shape;48;p44"/>
          <p:cNvSpPr txBox="1"/>
          <p:nvPr/>
        </p:nvSpPr>
        <p:spPr>
          <a:xfrm>
            <a:off x="947123" y="736043"/>
            <a:ext cx="6801557"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REFERÊNCIAS</a:t>
            </a:r>
            <a:endParaRPr b="1" i="0" sz="2800" u="none" cap="none" strike="noStrike">
              <a:solidFill>
                <a:srgbClr val="303030"/>
              </a:solidFill>
              <a:latin typeface="Arial"/>
              <a:ea typeface="Arial"/>
              <a:cs typeface="Arial"/>
              <a:sym typeface="Arial"/>
            </a:endParaRPr>
          </a:p>
        </p:txBody>
      </p:sp>
      <p:sp>
        <p:nvSpPr>
          <p:cNvPr id="49" name="Google Shape;49;p44"/>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2" name="Google Shape;52;p47"/>
          <p:cNvSpPr txBox="1"/>
          <p:nvPr>
            <p:ph type="title"/>
          </p:nvPr>
        </p:nvSpPr>
        <p:spPr>
          <a:xfrm>
            <a:off x="914400" y="749902"/>
            <a:ext cx="7392202"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7"/>
          <p:cNvSpPr/>
          <p:nvPr/>
        </p:nvSpPr>
        <p:spPr>
          <a:xfrm>
            <a:off x="765379" y="8432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4" name="Shape 54"/>
        <p:cNvGrpSpPr/>
        <p:nvPr/>
      </p:nvGrpSpPr>
      <p:grpSpPr>
        <a:xfrm>
          <a:off x="0" y="0"/>
          <a:ext cx="0" cy="0"/>
          <a:chOff x="0" y="0"/>
          <a:chExt cx="0" cy="0"/>
        </a:xfrm>
      </p:grpSpPr>
      <p:sp>
        <p:nvSpPr>
          <p:cNvPr id="55" name="Google Shape;55;p48"/>
          <p:cNvSpPr txBox="1"/>
          <p:nvPr>
            <p:ph idx="1" type="body"/>
          </p:nvPr>
        </p:nvSpPr>
        <p:spPr>
          <a:xfrm>
            <a:off x="914400" y="1750228"/>
            <a:ext cx="7238198" cy="2603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48"/>
          <p:cNvSpPr txBox="1"/>
          <p:nvPr>
            <p:ph idx="2" type="body"/>
          </p:nvPr>
        </p:nvSpPr>
        <p:spPr>
          <a:xfrm>
            <a:off x="914400" y="2319338"/>
            <a:ext cx="7238198" cy="160776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48"/>
          <p:cNvSpPr txBox="1"/>
          <p:nvPr>
            <p:ph idx="3" type="body"/>
          </p:nvPr>
        </p:nvSpPr>
        <p:spPr>
          <a:xfrm>
            <a:off x="914400" y="4215012"/>
            <a:ext cx="7238198" cy="2603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48"/>
          <p:cNvSpPr txBox="1"/>
          <p:nvPr>
            <p:ph idx="4" type="body"/>
          </p:nvPr>
        </p:nvSpPr>
        <p:spPr>
          <a:xfrm>
            <a:off x="914400" y="4784122"/>
            <a:ext cx="7238198" cy="160776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 name="Google Shape;59;p48"/>
          <p:cNvSpPr txBox="1"/>
          <p:nvPr/>
        </p:nvSpPr>
        <p:spPr>
          <a:xfrm>
            <a:off x="947124" y="745668"/>
            <a:ext cx="4870522"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CONTEÚDO DO CURSO</a:t>
            </a:r>
            <a:endParaRPr b="0" i="0" sz="1400" u="none" cap="none" strike="noStrike">
              <a:solidFill>
                <a:srgbClr val="000000"/>
              </a:solidFill>
              <a:latin typeface="Arial"/>
              <a:ea typeface="Arial"/>
              <a:cs typeface="Arial"/>
              <a:sym typeface="Arial"/>
            </a:endParaRPr>
          </a:p>
        </p:txBody>
      </p:sp>
      <p:sp>
        <p:nvSpPr>
          <p:cNvPr id="60" name="Google Shape;60;p48"/>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49"/>
          <p:cNvSpPr txBox="1"/>
          <p:nvPr>
            <p:ph type="title"/>
          </p:nvPr>
        </p:nvSpPr>
        <p:spPr>
          <a:xfrm>
            <a:off x="1424539" y="2857500"/>
            <a:ext cx="629492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9"/>
          <p:cNvSpPr/>
          <p:nvPr/>
        </p:nvSpPr>
        <p:spPr>
          <a:xfrm>
            <a:off x="0" y="0"/>
            <a:ext cx="9144000" cy="78757"/>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33"/>
          <p:cNvPicPr preferRelativeResize="0"/>
          <p:nvPr/>
        </p:nvPicPr>
        <p:blipFill rotWithShape="1">
          <a:blip r:embed="rId1">
            <a:alphaModFix/>
          </a:blip>
          <a:srcRect b="0" l="0" r="0" t="0"/>
          <a:stretch/>
        </p:blipFill>
        <p:spPr>
          <a:xfrm>
            <a:off x="1674039" y="3081534"/>
            <a:ext cx="5783223" cy="6822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37"/>
          <p:cNvSpPr txBox="1"/>
          <p:nvPr>
            <p:ph type="title"/>
          </p:nvPr>
        </p:nvSpPr>
        <p:spPr>
          <a:xfrm>
            <a:off x="933652" y="697656"/>
            <a:ext cx="7443468" cy="585229"/>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7"/>
          <p:cNvSpPr txBox="1"/>
          <p:nvPr>
            <p:ph idx="1" type="body"/>
          </p:nvPr>
        </p:nvSpPr>
        <p:spPr>
          <a:xfrm>
            <a:off x="933651" y="1600200"/>
            <a:ext cx="7443468"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7"/>
          <p:cNvSpPr/>
          <p:nvPr/>
        </p:nvSpPr>
        <p:spPr>
          <a:xfrm>
            <a:off x="0" y="0"/>
            <a:ext cx="9144000" cy="7875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 name="Google Shape;17;p37"/>
          <p:cNvPicPr preferRelativeResize="0"/>
          <p:nvPr/>
        </p:nvPicPr>
        <p:blipFill rotWithShape="1">
          <a:blip r:embed="rId1">
            <a:alphaModFix/>
          </a:blip>
          <a:srcRect b="0" l="0" r="0" t="0"/>
          <a:stretch/>
        </p:blipFill>
        <p:spPr>
          <a:xfrm>
            <a:off x="7829017" y="329329"/>
            <a:ext cx="997107" cy="272893"/>
          </a:xfrm>
          <a:prstGeom prst="rect">
            <a:avLst/>
          </a:prstGeom>
          <a:noFill/>
          <a:ln>
            <a:noFill/>
          </a:ln>
        </p:spPr>
      </p:pic>
      <p:sp>
        <p:nvSpPr>
          <p:cNvPr id="18" name="Google Shape;18;p37"/>
          <p:cNvSpPr/>
          <p:nvPr/>
        </p:nvSpPr>
        <p:spPr>
          <a:xfrm>
            <a:off x="8365985" y="6141017"/>
            <a:ext cx="789666" cy="410186"/>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37"/>
          <p:cNvSpPr/>
          <p:nvPr/>
        </p:nvSpPr>
        <p:spPr>
          <a:xfrm>
            <a:off x="8377119" y="6199266"/>
            <a:ext cx="439223" cy="277641"/>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pt-BR"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20" name="Google Shape;20;p37"/>
          <p:cNvSpPr/>
          <p:nvPr/>
        </p:nvSpPr>
        <p:spPr>
          <a:xfrm>
            <a:off x="765379" y="8432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geff24bbf8d_0_194"/>
          <p:cNvSpPr txBox="1"/>
          <p:nvPr>
            <p:ph type="title"/>
          </p:nvPr>
        </p:nvSpPr>
        <p:spPr>
          <a:xfrm>
            <a:off x="933652" y="697656"/>
            <a:ext cx="7443600" cy="5853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geff24bbf8d_0_194"/>
          <p:cNvSpPr txBox="1"/>
          <p:nvPr>
            <p:ph idx="1" type="body"/>
          </p:nvPr>
        </p:nvSpPr>
        <p:spPr>
          <a:xfrm>
            <a:off x="933651" y="1600200"/>
            <a:ext cx="7443600" cy="4526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geff24bbf8d_0_194"/>
          <p:cNvSpPr/>
          <p:nvPr/>
        </p:nvSpPr>
        <p:spPr>
          <a:xfrm>
            <a:off x="0" y="0"/>
            <a:ext cx="9144000" cy="78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5" name="Google Shape;75;geff24bbf8d_0_194"/>
          <p:cNvPicPr preferRelativeResize="0"/>
          <p:nvPr/>
        </p:nvPicPr>
        <p:blipFill rotWithShape="1">
          <a:blip r:embed="rId1">
            <a:alphaModFix/>
          </a:blip>
          <a:srcRect b="0" l="0" r="0" t="0"/>
          <a:stretch/>
        </p:blipFill>
        <p:spPr>
          <a:xfrm>
            <a:off x="7829017" y="329329"/>
            <a:ext cx="997107" cy="272894"/>
          </a:xfrm>
          <a:prstGeom prst="rect">
            <a:avLst/>
          </a:prstGeom>
          <a:noFill/>
          <a:ln>
            <a:noFill/>
          </a:ln>
        </p:spPr>
      </p:pic>
      <p:sp>
        <p:nvSpPr>
          <p:cNvPr id="76" name="Google Shape;76;geff24bbf8d_0_194"/>
          <p:cNvSpPr/>
          <p:nvPr/>
        </p:nvSpPr>
        <p:spPr>
          <a:xfrm>
            <a:off x="8365985" y="6141017"/>
            <a:ext cx="789600" cy="4101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geff24bbf8d_0_194"/>
          <p:cNvSpPr/>
          <p:nvPr/>
        </p:nvSpPr>
        <p:spPr>
          <a:xfrm>
            <a:off x="8377119" y="6199266"/>
            <a:ext cx="439200" cy="2775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pt-BR"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geff24bbf8d_0_194"/>
          <p:cNvSpPr/>
          <p:nvPr/>
        </p:nvSpPr>
        <p:spPr>
          <a:xfrm>
            <a:off x="765379" y="843279"/>
            <a:ext cx="72000" cy="284400"/>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azetadopovo.com.br/bomgourmet/produtos-ingredientes/cozimento-sous-vide-termocirculador-como-fazer/" TargetMode="External"/><Relationship Id="rId4" Type="http://schemas.openxmlformats.org/officeDocument/2006/relationships/hyperlink" Target="https://github.com/Marcelocm1995/SousVide" TargetMode="External"/><Relationship Id="rId5" Type="http://schemas.openxmlformats.org/officeDocument/2006/relationships/hyperlink" Target="https://en.wikipedia.org/wiki/Sous_v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forms.gle/S98dQH2ArqsDJQYZ7" TargetMode="External"/><Relationship Id="rId4" Type="http://schemas.openxmlformats.org/officeDocument/2006/relationships/hyperlink" Target="https://forms.gle/S98dQH2ArqsDJQYZ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forms.gle/S98dQH2ArqsDJQYZ7" TargetMode="External"/><Relationship Id="rId4" Type="http://schemas.openxmlformats.org/officeDocument/2006/relationships/hyperlink" Target="https://github.com/arnaldojr/templatena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c0c8a120fb_0_23"/>
          <p:cNvSpPr txBox="1"/>
          <p:nvPr/>
        </p:nvSpPr>
        <p:spPr>
          <a:xfrm>
            <a:off x="423575" y="1423500"/>
            <a:ext cx="84594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Nesta NAC vamos desenvolver o nosso produto </a:t>
            </a:r>
            <a:r>
              <a:rPr lang="pt-BR"/>
              <a:t>aplicando conceitos de sistemas embarcados e IoT</a:t>
            </a:r>
            <a:r>
              <a:rPr b="0" i="0" lang="pt-B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Vamos desenvolver a nossa própria versão para um termocirculador de água utilizado para preparo perfeito de carnes e peixes a vácuo com temperatura controlada, conhecido como </a:t>
            </a:r>
            <a:r>
              <a:rPr b="1" i="0" lang="pt-BR" sz="1400" u="none" cap="none" strike="noStrike">
                <a:solidFill>
                  <a:srgbClr val="000000"/>
                </a:solidFill>
              </a:rPr>
              <a:t>sous vide</a:t>
            </a:r>
            <a:r>
              <a:rPr b="0" i="0" lang="pt-B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Como inspiração podemos ver alguns produtos comerciais e outras curiosidades nos links abaixo, sugiro que vejam outros links também.</a:t>
            </a:r>
            <a:endParaRPr b="0" i="0" sz="1400" u="none" cap="none" strike="noStrike">
              <a:solidFill>
                <a:srgbClr val="000000"/>
              </a:solidFill>
              <a:latin typeface="Arial"/>
              <a:ea typeface="Arial"/>
              <a:cs typeface="Arial"/>
              <a:sym typeface="Arial"/>
            </a:endParaRPr>
          </a:p>
        </p:txBody>
      </p:sp>
      <p:sp>
        <p:nvSpPr>
          <p:cNvPr id="138" name="Google Shape;138;gc0c8a120fb_0_23"/>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NAC4</a:t>
            </a:r>
            <a:endParaRPr/>
          </a:p>
        </p:txBody>
      </p:sp>
      <p:sp>
        <p:nvSpPr>
          <p:cNvPr id="139" name="Google Shape;139;gc0c8a120fb_0_23"/>
          <p:cNvSpPr txBox="1"/>
          <p:nvPr/>
        </p:nvSpPr>
        <p:spPr>
          <a:xfrm>
            <a:off x="43700" y="5500350"/>
            <a:ext cx="845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c0c8a120fb_0_23"/>
          <p:cNvSpPr txBox="1"/>
          <p:nvPr/>
        </p:nvSpPr>
        <p:spPr>
          <a:xfrm>
            <a:off x="459750" y="4065350"/>
            <a:ext cx="82245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pt-BR" sz="1400" u="sng" cap="none" strike="noStrike">
                <a:solidFill>
                  <a:schemeClr val="hlink"/>
                </a:solidFill>
                <a:latin typeface="Arial"/>
                <a:ea typeface="Arial"/>
                <a:cs typeface="Arial"/>
                <a:sym typeface="Arial"/>
                <a:hlinkClick r:id="rId3"/>
              </a:rPr>
              <a:t>https://www.gazetadopovo.com.br/bomgourmet/produtos-ingredientes/cozimento-sous-vide-termocirculador-como-fazer/</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pt-BR" sz="1400" u="sng" cap="none" strike="noStrike">
                <a:solidFill>
                  <a:schemeClr val="hlink"/>
                </a:solidFill>
                <a:latin typeface="Arial"/>
                <a:ea typeface="Arial"/>
                <a:cs typeface="Arial"/>
                <a:sym typeface="Arial"/>
                <a:hlinkClick r:id="rId4"/>
              </a:rPr>
              <a:t>https://github.com/Marcelocm1995/SousVide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pt-BR" sz="1400" u="sng" cap="none" strike="noStrike">
                <a:solidFill>
                  <a:schemeClr val="hlink"/>
                </a:solidFill>
                <a:latin typeface="Arial"/>
                <a:ea typeface="Arial"/>
                <a:cs typeface="Arial"/>
                <a:sym typeface="Arial"/>
                <a:hlinkClick r:id="rId5"/>
              </a:rPr>
              <a:t>https://en.wikipedia.org/wiki/Sous_vide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ff24bbf8d_0_63"/>
          <p:cNvSpPr txBox="1"/>
          <p:nvPr/>
        </p:nvSpPr>
        <p:spPr>
          <a:xfrm>
            <a:off x="0" y="1271100"/>
            <a:ext cx="9144000" cy="486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rgbClr val="000000"/>
                </a:solidFill>
                <a:latin typeface="Arial"/>
                <a:ea typeface="Arial"/>
                <a:cs typeface="Arial"/>
                <a:sym typeface="Arial"/>
              </a:rPr>
              <a:t>Auto avaliação do </a:t>
            </a:r>
            <a:r>
              <a:rPr b="1" i="0" lang="pt-BR" sz="1400" u="sng" cap="none" strike="noStrike">
                <a:solidFill>
                  <a:srgbClr val="000000"/>
                </a:solidFill>
                <a:latin typeface="Arial"/>
                <a:ea typeface="Arial"/>
                <a:cs typeface="Arial"/>
                <a:sym typeface="Arial"/>
              </a:rPr>
              <a:t>PROJETO</a:t>
            </a:r>
            <a:r>
              <a:rPr b="0" i="0" lang="pt-BR" sz="1400" u="none" cap="none" strike="noStrike">
                <a:solidFill>
                  <a:srgbClr val="000000"/>
                </a:solidFill>
                <a:latin typeface="Arial"/>
                <a:ea typeface="Arial"/>
                <a:cs typeface="Arial"/>
                <a:sym typeface="Arial"/>
              </a:rPr>
              <a:t>.   </a:t>
            </a:r>
            <a:r>
              <a:rPr b="1" i="0" lang="pt-BR" sz="1400" u="sng" cap="none" strike="noStrike">
                <a:solidFill>
                  <a:srgbClr val="FF0000"/>
                </a:solidFill>
                <a:latin typeface="Arial"/>
                <a:ea typeface="Arial"/>
                <a:cs typeface="Arial"/>
                <a:sym typeface="Arial"/>
              </a:rPr>
              <a:t>FORMULÁRIO</a:t>
            </a:r>
            <a:r>
              <a:rPr b="1" lang="pt-BR" u="sng">
                <a:solidFill>
                  <a:srgbClr val="FF0000"/>
                </a:solidFill>
              </a:rPr>
              <a:t> DE ENTREGA</a:t>
            </a:r>
            <a:r>
              <a:rPr b="1" i="0" lang="pt-BR" sz="1400" u="sng" cap="none" strike="noStrike">
                <a:solidFill>
                  <a:srgbClr val="FF0000"/>
                </a:solidFill>
                <a:latin typeface="Arial"/>
                <a:ea typeface="Arial"/>
                <a:cs typeface="Arial"/>
                <a:sym typeface="Arial"/>
              </a:rPr>
              <a:t>:</a:t>
            </a:r>
            <a:r>
              <a:rPr b="0" i="0" lang="pt-BR" sz="1400" u="none" cap="none" strike="noStrike">
                <a:solidFill>
                  <a:srgbClr val="000000"/>
                </a:solidFill>
                <a:latin typeface="Arial"/>
                <a:ea typeface="Arial"/>
                <a:cs typeface="Arial"/>
                <a:sym typeface="Arial"/>
              </a:rPr>
              <a:t> </a:t>
            </a:r>
            <a:r>
              <a:rPr b="0" i="0" lang="pt-BR" sz="1400" u="sng" cap="none" strike="noStrike">
                <a:solidFill>
                  <a:schemeClr val="hlink"/>
                </a:solidFill>
                <a:latin typeface="Arial"/>
                <a:ea typeface="Arial"/>
                <a:cs typeface="Arial"/>
                <a:sym typeface="Arial"/>
                <a:hlinkClick r:id="rId3"/>
              </a:rPr>
              <a:t>https://forms.gle/S98dQH2ArqsDJQYZ7</a:t>
            </a:r>
            <a:r>
              <a:rPr b="0" i="0" lang="pt-B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					</a:t>
            </a:r>
            <a:endParaRPr/>
          </a:p>
          <a:p>
            <a:pPr indent="-317500" lvl="0" marL="457200" marR="0" rtl="0" algn="l">
              <a:lnSpc>
                <a:spcPct val="100000"/>
              </a:lnSpc>
              <a:spcBef>
                <a:spcPts val="0"/>
              </a:spcBef>
              <a:spcAft>
                <a:spcPts val="0"/>
              </a:spcAft>
              <a:buSzPts val="1400"/>
              <a:buChar char="●"/>
            </a:pPr>
            <a:r>
              <a:rPr b="1" i="0" lang="pt-BR" sz="1400" u="none" cap="none" strike="noStrike">
                <a:solidFill>
                  <a:srgbClr val="000000"/>
                </a:solidFill>
                <a:latin typeface="Arial"/>
                <a:ea typeface="Arial"/>
                <a:cs typeface="Arial"/>
                <a:sym typeface="Arial"/>
              </a:rPr>
              <a:t>O </a:t>
            </a:r>
            <a:r>
              <a:rPr b="1" i="0" lang="pt-BR" sz="1400" u="sng" cap="none" strike="noStrike">
                <a:solidFill>
                  <a:srgbClr val="000000"/>
                </a:solidFill>
                <a:latin typeface="Arial"/>
                <a:ea typeface="Arial"/>
                <a:cs typeface="Arial"/>
                <a:sym typeface="Arial"/>
              </a:rPr>
              <a:t>grupo (</a:t>
            </a:r>
            <a:r>
              <a:rPr b="1" i="0" lang="pt-BR" sz="1400" u="sng" cap="none" strike="noStrike">
                <a:solidFill>
                  <a:srgbClr val="FF0000"/>
                </a:solidFill>
                <a:latin typeface="Arial"/>
                <a:ea typeface="Arial"/>
                <a:cs typeface="Arial"/>
                <a:sym typeface="Arial"/>
              </a:rPr>
              <a:t>max </a:t>
            </a:r>
            <a:r>
              <a:rPr b="1" lang="pt-BR" u="sng">
                <a:solidFill>
                  <a:srgbClr val="FF0000"/>
                </a:solidFill>
              </a:rPr>
              <a:t>5</a:t>
            </a:r>
            <a:r>
              <a:rPr b="1" i="0" lang="pt-BR" sz="1400" u="sng" cap="none" strike="noStrike">
                <a:solidFill>
                  <a:srgbClr val="FF0000"/>
                </a:solidFill>
                <a:latin typeface="Arial"/>
                <a:ea typeface="Arial"/>
                <a:cs typeface="Arial"/>
                <a:sym typeface="Arial"/>
              </a:rPr>
              <a:t> alunos</a:t>
            </a:r>
            <a:r>
              <a:rPr b="1" i="0" lang="pt-BR" sz="1400" u="sng" cap="none" strike="noStrike">
                <a:solidFill>
                  <a:srgbClr val="000000"/>
                </a:solidFill>
                <a:latin typeface="Arial"/>
                <a:ea typeface="Arial"/>
                <a:cs typeface="Arial"/>
                <a:sym typeface="Arial"/>
              </a:rPr>
              <a:t>)</a:t>
            </a:r>
            <a:r>
              <a:rPr b="1" lang="pt-BR"/>
              <a:t>;</a:t>
            </a:r>
            <a:endParaRPr b="1"/>
          </a:p>
          <a:p>
            <a:pPr indent="0" lvl="0" marL="457200" marR="0" rtl="0" algn="l">
              <a:lnSpc>
                <a:spcPct val="100000"/>
              </a:lnSpc>
              <a:spcBef>
                <a:spcPts val="0"/>
              </a:spcBef>
              <a:spcAft>
                <a:spcPts val="0"/>
              </a:spcAft>
              <a:buNone/>
            </a:pPr>
            <a:r>
              <a:t/>
            </a:r>
            <a:endParaRPr b="1"/>
          </a:p>
          <a:p>
            <a:pPr indent="-311150" lvl="0" marL="457200" rtl="0" algn="l">
              <a:spcBef>
                <a:spcPts val="0"/>
              </a:spcBef>
              <a:spcAft>
                <a:spcPts val="0"/>
              </a:spcAft>
              <a:buClr>
                <a:schemeClr val="dk1"/>
              </a:buClr>
              <a:buSzPts val="1300"/>
              <a:buChar char="●"/>
            </a:pPr>
            <a:r>
              <a:rPr lang="pt-BR" sz="1300">
                <a:solidFill>
                  <a:schemeClr val="dk1"/>
                </a:solidFill>
              </a:rPr>
              <a:t>Cuidado com a desonestidade intelectual; </a:t>
            </a:r>
            <a:endParaRPr sz="1300">
              <a:solidFill>
                <a:schemeClr val="dk1"/>
              </a:solidFill>
            </a:endParaRPr>
          </a:p>
          <a:p>
            <a:pPr indent="-292100" lvl="1" marL="914400" rtl="0" algn="l">
              <a:spcBef>
                <a:spcPts val="0"/>
              </a:spcBef>
              <a:spcAft>
                <a:spcPts val="0"/>
              </a:spcAft>
              <a:buClr>
                <a:schemeClr val="dk1"/>
              </a:buClr>
              <a:buSzPts val="1000"/>
              <a:buChar char="○"/>
            </a:pPr>
            <a:r>
              <a:rPr b="1" lang="pt-BR" sz="1100">
                <a:solidFill>
                  <a:schemeClr val="dk1"/>
                </a:solidFill>
              </a:rPr>
              <a:t>AUTO AVALIAÇÃO:</a:t>
            </a:r>
            <a:r>
              <a:rPr lang="pt-BR" sz="1100">
                <a:solidFill>
                  <a:schemeClr val="dk1"/>
                </a:solidFill>
              </a:rPr>
              <a:t> Uma auto avaliação não compatível com o material entregue será interpretada como desonestidade intelectual;</a:t>
            </a:r>
            <a:endParaRPr sz="1150">
              <a:solidFill>
                <a:schemeClr val="dk1"/>
              </a:solidFill>
            </a:endParaRPr>
          </a:p>
          <a:p>
            <a:pPr indent="-301625" lvl="1" marL="914400" rtl="0" algn="l">
              <a:spcBef>
                <a:spcPts val="0"/>
              </a:spcBef>
              <a:spcAft>
                <a:spcPts val="0"/>
              </a:spcAft>
              <a:buClr>
                <a:schemeClr val="dk1"/>
              </a:buClr>
              <a:buSzPts val="1150"/>
              <a:buChar char="○"/>
            </a:pPr>
            <a:r>
              <a:rPr b="1" lang="pt-BR" sz="1100">
                <a:solidFill>
                  <a:schemeClr val="dk1"/>
                </a:solidFill>
              </a:rPr>
              <a:t>PLÁGIO:</a:t>
            </a:r>
            <a:r>
              <a:rPr lang="pt-BR" sz="1100">
                <a:solidFill>
                  <a:schemeClr val="dk1"/>
                </a:solidFill>
              </a:rPr>
              <a:t> Atividades que envolvem pesquisas na Internet podem ser enriquecidas com citações de várias fontes. No entanto, sempre que utilizar textos ou mesmo imagens que não sejam seus, seu trabalho deve ser acompanhado com um trecho de “referências”. Bastam os hiperlinks utilizados;</a:t>
            </a:r>
            <a:endParaRPr sz="1100">
              <a:solidFill>
                <a:schemeClr val="dk1"/>
              </a:solidFill>
            </a:endParaRPr>
          </a:p>
          <a:p>
            <a:pPr indent="-301625" lvl="1" marL="914400" rtl="0" algn="l">
              <a:spcBef>
                <a:spcPts val="0"/>
              </a:spcBef>
              <a:spcAft>
                <a:spcPts val="0"/>
              </a:spcAft>
              <a:buClr>
                <a:schemeClr val="dk1"/>
              </a:buClr>
              <a:buSzPts val="1150"/>
              <a:buChar char="○"/>
            </a:pPr>
            <a:r>
              <a:rPr b="1" lang="pt-BR" sz="1100">
                <a:solidFill>
                  <a:schemeClr val="dk1"/>
                </a:solidFill>
              </a:rPr>
              <a:t>COLA DE TRABALHOS:</a:t>
            </a:r>
            <a:r>
              <a:rPr lang="pt-BR" sz="1100">
                <a:solidFill>
                  <a:schemeClr val="dk1"/>
                </a:solidFill>
              </a:rPr>
              <a:t> Não é permitida a troca de trabalhos entre os grupos, cada grupo é responsável pelo desenvolvimento intelectual do projeto. Não copie e entregue o trabalho de outro colega e não permita ser copiado. </a:t>
            </a:r>
            <a:r>
              <a:rPr b="1" lang="pt-BR" sz="1100">
                <a:solidFill>
                  <a:schemeClr val="lt1"/>
                </a:solidFill>
                <a:highlight>
                  <a:schemeClr val="dk2"/>
                </a:highlight>
              </a:rPr>
              <a:t>Atividades duplicadas resultarão na anulação de ambas.</a:t>
            </a:r>
            <a:endParaRPr b="1" sz="1100">
              <a:solidFill>
                <a:schemeClr val="lt1"/>
              </a:solidFill>
              <a:highlight>
                <a:schemeClr val="dk2"/>
              </a:highlight>
            </a:endParaRPr>
          </a:p>
          <a:p>
            <a:pPr indent="0" lvl="0" marL="914400" rtl="0" algn="l">
              <a:spcBef>
                <a:spcPts val="0"/>
              </a:spcBef>
              <a:spcAft>
                <a:spcPts val="0"/>
              </a:spcAft>
              <a:buNone/>
            </a:pPr>
            <a:r>
              <a:t/>
            </a:r>
            <a:endParaRPr b="1" sz="1100">
              <a:solidFill>
                <a:schemeClr val="lt1"/>
              </a:solidFill>
              <a:highlight>
                <a:schemeClr val="dk2"/>
              </a:highlight>
            </a:endParaRPr>
          </a:p>
          <a:p>
            <a:pPr indent="-311150" lvl="0" marL="457200" rtl="0" algn="l">
              <a:spcBef>
                <a:spcPts val="0"/>
              </a:spcBef>
              <a:spcAft>
                <a:spcPts val="0"/>
              </a:spcAft>
              <a:buClr>
                <a:schemeClr val="dk1"/>
              </a:buClr>
              <a:buSzPts val="1300"/>
              <a:buChar char="●"/>
            </a:pPr>
            <a:r>
              <a:rPr lang="pt-BR" sz="1300">
                <a:solidFill>
                  <a:schemeClr val="dk1"/>
                </a:solidFill>
              </a:rPr>
              <a:t>O grupo deve implementar o projeto baseado na rubrica apresentada. Alterações/adaptações serão consideradas se justificadas;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pt-BR" sz="1300">
                <a:solidFill>
                  <a:schemeClr val="dk1"/>
                </a:solidFill>
              </a:rPr>
              <a:t>O grupo deve preencher o google forms de avaliação - </a:t>
            </a:r>
            <a:r>
              <a:rPr lang="pt-BR" sz="1300" u="sng">
                <a:solidFill>
                  <a:schemeClr val="hlink"/>
                </a:solidFill>
                <a:hlinkClick r:id="rId4"/>
              </a:rPr>
              <a:t>https://forms.gle/S98dQH2ArqsDJQYZ7</a:t>
            </a:r>
            <a:r>
              <a:rPr lang="pt-BR" sz="1300">
                <a:solidFill>
                  <a:schemeClr val="dk1"/>
                </a:solidFill>
              </a:rPr>
              <a:t> </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Deve ser gravado um vídeo de demonstração das funcionalidades implementadas. </a:t>
            </a:r>
            <a:r>
              <a:rPr lang="pt-BR" sz="1300" u="sng">
                <a:solidFill>
                  <a:schemeClr val="dk1"/>
                </a:solidFill>
              </a:rPr>
              <a:t>Se não apresentar o vídeo, o grupo perde metade da nota</a:t>
            </a:r>
            <a:r>
              <a:rPr lang="pt-BR" sz="1300">
                <a:solidFill>
                  <a:schemeClr val="dk1"/>
                </a:solidFill>
              </a:rPr>
              <a:t>;</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O projeto deve estar, em um repositório do github e todos os componentes do grupos devem ter commits.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eff24bbf8d_0_63"/>
          <p:cNvSpPr txBox="1"/>
          <p:nvPr>
            <p:ph type="title"/>
          </p:nvPr>
        </p:nvSpPr>
        <p:spPr>
          <a:xfrm>
            <a:off x="914404" y="721490"/>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sz="2400"/>
              <a:t>NAC - Critérios de entrega e avaliação para nota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c8f416385d_0_24"/>
          <p:cNvSpPr txBox="1"/>
          <p:nvPr/>
        </p:nvSpPr>
        <p:spPr>
          <a:xfrm>
            <a:off x="-100" y="1146375"/>
            <a:ext cx="9144000" cy="554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pt-BR" sz="1200" u="sng"/>
              <a:t>Rubrica:</a:t>
            </a:r>
            <a:r>
              <a:rPr b="0" i="0" lang="pt-BR"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1" i="0" lang="pt-BR" sz="1200" u="none" cap="none" strike="noStrike">
                <a:solidFill>
                  <a:srgbClr val="000000"/>
                </a:solidFill>
                <a:latin typeface="Arial"/>
                <a:ea typeface="Arial"/>
                <a:cs typeface="Arial"/>
                <a:sym typeface="Arial"/>
              </a:rPr>
              <a:t>R1 - NOTA </a:t>
            </a:r>
            <a:r>
              <a:rPr b="1" lang="pt-BR" sz="1200"/>
              <a:t>4</a:t>
            </a:r>
            <a:r>
              <a:rPr b="0" i="0" lang="pt-BR" sz="1200" u="none" cap="none" strike="noStrike">
                <a:solidFill>
                  <a:srgbClr val="000000"/>
                </a:solidFill>
                <a:latin typeface="Arial"/>
                <a:ea typeface="Arial"/>
                <a:cs typeface="Arial"/>
                <a:sym typeface="Arial"/>
              </a:rPr>
              <a:t>: </a:t>
            </a:r>
            <a:r>
              <a:rPr lang="pt-BR" sz="1200"/>
              <a:t>É um MVP do produto onde: </a:t>
            </a:r>
            <a:endParaRPr sz="1200"/>
          </a:p>
          <a:p>
            <a:pPr indent="457200" lvl="0" marL="0" marR="0" rtl="0" algn="l">
              <a:lnSpc>
                <a:spcPct val="100000"/>
              </a:lnSpc>
              <a:spcBef>
                <a:spcPts val="0"/>
              </a:spcBef>
              <a:spcAft>
                <a:spcPts val="0"/>
              </a:spcAft>
              <a:buClr>
                <a:schemeClr val="dk1"/>
              </a:buClr>
              <a:buSzPts val="1100"/>
              <a:buFont typeface="Arial"/>
              <a:buNone/>
            </a:pPr>
            <a:r>
              <a:rPr lang="pt-BR" sz="1200"/>
              <a:t>O</a:t>
            </a:r>
            <a:r>
              <a:rPr b="0" i="0" lang="pt-BR" sz="1200" u="none" cap="none" strike="noStrike">
                <a:solidFill>
                  <a:srgbClr val="000000"/>
                </a:solidFill>
                <a:latin typeface="Arial"/>
                <a:ea typeface="Arial"/>
                <a:cs typeface="Arial"/>
                <a:sym typeface="Arial"/>
              </a:rPr>
              <a:t> usuário seta o tempo de execução que o produto vai </a:t>
            </a:r>
            <a:r>
              <a:rPr lang="pt-BR" sz="1200"/>
              <a:t>operar </a:t>
            </a:r>
            <a:r>
              <a:rPr b="0" i="0" lang="pt-BR" sz="1200" u="none" cap="none" strike="noStrike">
                <a:solidFill>
                  <a:srgbClr val="000000"/>
                </a:solidFill>
                <a:latin typeface="Arial"/>
                <a:ea typeface="Arial"/>
                <a:cs typeface="Arial"/>
                <a:sym typeface="Arial"/>
              </a:rPr>
              <a:t>(ler as teclas de “Incrementar” e “Decrementar” e altera a variável de tempo em hora:min (obs</a:t>
            </a:r>
            <a:r>
              <a:rPr lang="pt-BR" sz="1200"/>
              <a:t>:. implemente o tempo em horas mas para testar considere alguns segundos</a:t>
            </a:r>
            <a:r>
              <a:rPr b="0" i="0" lang="pt-BR" sz="1200" u="none" cap="none" strike="noStrike">
                <a:solidFill>
                  <a:srgbClr val="000000"/>
                </a:solidFill>
                <a:latin typeface="Arial"/>
                <a:ea typeface="Arial"/>
                <a:cs typeface="Arial"/>
                <a:sym typeface="Arial"/>
              </a:rPr>
              <a:t>)).</a:t>
            </a:r>
            <a:endParaRPr sz="1200">
              <a:highlight>
                <a:schemeClr val="lt2"/>
              </a:highlight>
            </a:endParaRPr>
          </a:p>
          <a:p>
            <a:pPr indent="457200" lvl="0" marL="0" marR="0" rtl="0" algn="l">
              <a:lnSpc>
                <a:spcPct val="100000"/>
              </a:lnSpc>
              <a:spcBef>
                <a:spcPts val="0"/>
              </a:spcBef>
              <a:spcAft>
                <a:spcPts val="0"/>
              </a:spcAft>
              <a:buClr>
                <a:schemeClr val="dk1"/>
              </a:buClr>
              <a:buSzPts val="1100"/>
              <a:buFont typeface="Arial"/>
              <a:buNone/>
            </a:pPr>
            <a:r>
              <a:rPr b="0" i="0" lang="pt-BR" sz="1200" u="none" cap="none" strike="noStrike">
                <a:solidFill>
                  <a:srgbClr val="000000"/>
                </a:solidFill>
                <a:latin typeface="Arial"/>
                <a:ea typeface="Arial"/>
                <a:cs typeface="Arial"/>
                <a:sym typeface="Arial"/>
              </a:rPr>
              <a:t>Quando a tecla “</a:t>
            </a:r>
            <a:r>
              <a:rPr lang="pt-BR" sz="1200"/>
              <a:t>Play/Pause</a:t>
            </a:r>
            <a:r>
              <a:rPr b="0" i="0" lang="pt-BR" sz="1200" u="none" cap="none" strike="noStrike">
                <a:solidFill>
                  <a:srgbClr val="000000"/>
                </a:solidFill>
                <a:latin typeface="Arial"/>
                <a:ea typeface="Arial"/>
                <a:cs typeface="Arial"/>
                <a:sym typeface="Arial"/>
              </a:rPr>
              <a:t>” é pressionada, aciona as saídas da “Bomba” e “Aquecedor”. Espera o tempo setado acabar e </a:t>
            </a:r>
            <a:r>
              <a:rPr lang="pt-BR" sz="1200"/>
              <a:t>desliga</a:t>
            </a:r>
            <a:r>
              <a:rPr b="0" i="0" lang="pt-BR" sz="1200" u="none" cap="none" strike="noStrike">
                <a:solidFill>
                  <a:srgbClr val="000000"/>
                </a:solidFill>
                <a:latin typeface="Arial"/>
                <a:ea typeface="Arial"/>
                <a:cs typeface="Arial"/>
                <a:sym typeface="Arial"/>
              </a:rPr>
              <a:t> as saídas e toca o buzzer e pisca o led para indicar o fim</a:t>
            </a:r>
            <a:r>
              <a:rPr lang="pt-BR" sz="1200"/>
              <a:t> do tempo. </a:t>
            </a:r>
            <a:endParaRPr sz="1200"/>
          </a:p>
          <a:p>
            <a:pPr indent="457200" lvl="0" marL="0" marR="0" rtl="0" algn="l">
              <a:lnSpc>
                <a:spcPct val="100000"/>
              </a:lnSpc>
              <a:spcBef>
                <a:spcPts val="0"/>
              </a:spcBef>
              <a:spcAft>
                <a:spcPts val="0"/>
              </a:spcAft>
              <a:buClr>
                <a:schemeClr val="dk1"/>
              </a:buClr>
              <a:buSzPts val="1100"/>
              <a:buFont typeface="Arial"/>
              <a:buNone/>
            </a:pPr>
            <a:r>
              <a:rPr lang="pt-BR" sz="1200"/>
              <a:t>O programa retorna para o </a:t>
            </a:r>
            <a:r>
              <a:rPr lang="pt-BR" sz="1200"/>
              <a:t>início</a:t>
            </a:r>
            <a:r>
              <a:rPr lang="pt-BR" sz="1200"/>
              <a:t> do programa e aguarda o </a:t>
            </a:r>
            <a:r>
              <a:rPr lang="pt-BR" sz="1200"/>
              <a:t>usuário</a:t>
            </a:r>
            <a:r>
              <a:rPr lang="pt-BR" sz="1200"/>
              <a:t> setar um novo tempo.</a:t>
            </a:r>
            <a:endParaRPr sz="1200"/>
          </a:p>
          <a:p>
            <a:pPr indent="457200" lvl="0" marL="0" marR="0" rtl="0" algn="l">
              <a:lnSpc>
                <a:spcPct val="100000"/>
              </a:lnSpc>
              <a:spcBef>
                <a:spcPts val="0"/>
              </a:spcBef>
              <a:spcAft>
                <a:spcPts val="0"/>
              </a:spcAft>
              <a:buClr>
                <a:schemeClr val="dk1"/>
              </a:buClr>
              <a:buSzPts val="1100"/>
              <a:buFont typeface="Arial"/>
              <a:buNone/>
            </a:pPr>
            <a:r>
              <a:rPr lang="pt-BR" sz="1200"/>
              <a:t>Caso o </a:t>
            </a:r>
            <a:r>
              <a:rPr lang="pt-BR" sz="1200"/>
              <a:t>usuário</a:t>
            </a:r>
            <a:r>
              <a:rPr lang="pt-BR" sz="1200"/>
              <a:t> queira, o programa para antes do final do tempo quando a tecla </a:t>
            </a:r>
            <a:r>
              <a:rPr lang="pt-BR" sz="1200">
                <a:solidFill>
                  <a:schemeClr val="dk1"/>
                </a:solidFill>
              </a:rPr>
              <a:t>“Play/Pause” é pressionada,</a:t>
            </a:r>
            <a:r>
              <a:rPr lang="pt-BR" sz="1200"/>
              <a:t> .</a:t>
            </a:r>
            <a:endParaRPr sz="1200"/>
          </a:p>
          <a:p>
            <a:pPr indent="457200" lvl="0" marL="0" marR="0" rtl="0" algn="l">
              <a:lnSpc>
                <a:spcPct val="100000"/>
              </a:lnSpc>
              <a:spcBef>
                <a:spcPts val="0"/>
              </a:spcBef>
              <a:spcAft>
                <a:spcPts val="0"/>
              </a:spcAft>
              <a:buClr>
                <a:schemeClr val="dk1"/>
              </a:buClr>
              <a:buSzPts val="1100"/>
              <a:buFont typeface="Arial"/>
              <a:buNone/>
            </a:pPr>
            <a:r>
              <a:rPr b="0" i="0" lang="pt-BR" sz="1200" u="none" cap="none" strike="noStrike">
                <a:solidFill>
                  <a:schemeClr val="dk1"/>
                </a:solidFill>
                <a:latin typeface="Arial"/>
                <a:ea typeface="Arial"/>
                <a:cs typeface="Arial"/>
                <a:sym typeface="Arial"/>
              </a:rPr>
              <a:t>A serial deve ser utilizada para exibir as variáveis do programa (tempo setado | tempo atual | </a:t>
            </a:r>
            <a:r>
              <a:rPr lang="pt-BR" sz="1200">
                <a:solidFill>
                  <a:schemeClr val="dk1"/>
                </a:solidFill>
              </a:rPr>
              <a:t>statusPlayPause</a:t>
            </a:r>
            <a:r>
              <a:rPr b="0" i="0" lang="pt-BR" sz="1200" u="none" cap="none" strike="noStrike">
                <a:solidFill>
                  <a:schemeClr val="dk1"/>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1" i="0" lang="pt-BR" sz="1200" u="none" cap="none" strike="noStrike">
                <a:solidFill>
                  <a:srgbClr val="000000"/>
                </a:solidFill>
                <a:latin typeface="Arial"/>
                <a:ea typeface="Arial"/>
                <a:cs typeface="Arial"/>
                <a:sym typeface="Arial"/>
              </a:rPr>
              <a:t>R2 - NOTA </a:t>
            </a:r>
            <a:r>
              <a:rPr b="1" lang="pt-BR" sz="1200"/>
              <a:t>7</a:t>
            </a:r>
            <a:r>
              <a:rPr b="0" i="0" lang="pt-BR" sz="1200" u="none" cap="none" strike="noStrike">
                <a:solidFill>
                  <a:srgbClr val="000000"/>
                </a:solidFill>
                <a:latin typeface="Arial"/>
                <a:ea typeface="Arial"/>
                <a:cs typeface="Arial"/>
                <a:sym typeface="Arial"/>
              </a:rPr>
              <a:t>: Faz o R1 e:</a:t>
            </a:r>
            <a:endParaRPr sz="1200"/>
          </a:p>
          <a:p>
            <a:pPr indent="457200" lvl="0" marL="0" marR="0" rtl="0" algn="l">
              <a:lnSpc>
                <a:spcPct val="100000"/>
              </a:lnSpc>
              <a:spcBef>
                <a:spcPts val="0"/>
              </a:spcBef>
              <a:spcAft>
                <a:spcPts val="0"/>
              </a:spcAft>
              <a:buClr>
                <a:schemeClr val="dk1"/>
              </a:buClr>
              <a:buSzPts val="1100"/>
              <a:buFont typeface="Arial"/>
              <a:buNone/>
            </a:pPr>
            <a:r>
              <a:rPr lang="pt-BR" sz="1200"/>
              <a:t>Agora o </a:t>
            </a:r>
            <a:r>
              <a:rPr lang="pt-BR" sz="1200"/>
              <a:t>usuário</a:t>
            </a:r>
            <a:r>
              <a:rPr lang="pt-BR" sz="1200"/>
              <a:t> configura a </a:t>
            </a:r>
            <a:r>
              <a:rPr b="0" i="0" lang="pt-BR" sz="1200" u="none" cap="none" strike="noStrike">
                <a:solidFill>
                  <a:srgbClr val="000000"/>
                </a:solidFill>
                <a:latin typeface="Arial"/>
                <a:ea typeface="Arial"/>
                <a:cs typeface="Arial"/>
                <a:sym typeface="Arial"/>
              </a:rPr>
              <a:t> temperatura da águ</a:t>
            </a:r>
            <a:r>
              <a:rPr lang="pt-BR" sz="1200"/>
              <a:t>a e o tempo (usando as teclas </a:t>
            </a:r>
            <a:r>
              <a:rPr lang="pt-BR" sz="1200">
                <a:solidFill>
                  <a:schemeClr val="dk1"/>
                </a:solidFill>
              </a:rPr>
              <a:t>“Incrementar”,“Decrementar” e “Play/Pause” </a:t>
            </a:r>
            <a:r>
              <a:rPr lang="pt-BR" sz="1200"/>
              <a:t>)</a:t>
            </a:r>
            <a:endParaRPr sz="1200"/>
          </a:p>
          <a:p>
            <a:pPr indent="457200" lvl="0" marL="0" rtl="0" algn="l">
              <a:spcBef>
                <a:spcPts val="0"/>
              </a:spcBef>
              <a:spcAft>
                <a:spcPts val="0"/>
              </a:spcAft>
              <a:buClr>
                <a:schemeClr val="dk1"/>
              </a:buClr>
              <a:buSzPts val="1100"/>
              <a:buFont typeface="Arial"/>
              <a:buNone/>
            </a:pPr>
            <a:r>
              <a:rPr lang="pt-BR" sz="1200">
                <a:solidFill>
                  <a:schemeClr val="dk1"/>
                </a:solidFill>
              </a:rPr>
              <a:t>O display Oled é utilizado para exibir as informações de configuração de temperatura e tempo. Quando a tecla “Play/Pause” é pressionada, o programa começa a rodar e exibe o tempo atual, tempo configurado, temperatura da água e temperatura configurada.</a:t>
            </a:r>
            <a:endParaRPr sz="1200"/>
          </a:p>
          <a:p>
            <a:pPr indent="457200" lvl="0" marL="0" marR="0" rtl="0" algn="l">
              <a:lnSpc>
                <a:spcPct val="100000"/>
              </a:lnSpc>
              <a:spcBef>
                <a:spcPts val="0"/>
              </a:spcBef>
              <a:spcAft>
                <a:spcPts val="0"/>
              </a:spcAft>
              <a:buClr>
                <a:schemeClr val="dk1"/>
              </a:buClr>
              <a:buSzPts val="1100"/>
              <a:buFont typeface="Arial"/>
              <a:buNone/>
            </a:pPr>
            <a:r>
              <a:rPr lang="pt-BR" sz="1200"/>
              <a:t>O</a:t>
            </a:r>
            <a:r>
              <a:rPr b="0" i="0" lang="pt-BR" sz="1200" u="none" cap="none" strike="noStrike">
                <a:solidFill>
                  <a:srgbClr val="000000"/>
                </a:solidFill>
                <a:latin typeface="Arial"/>
                <a:ea typeface="Arial"/>
                <a:cs typeface="Arial"/>
                <a:sym typeface="Arial"/>
              </a:rPr>
              <a:t> aquecedor é </a:t>
            </a:r>
            <a:r>
              <a:rPr lang="pt-BR" sz="1200"/>
              <a:t>ligado/desligado </a:t>
            </a:r>
            <a:r>
              <a:rPr b="0" i="0" lang="pt-BR" sz="1200" u="none" cap="none" strike="noStrike">
                <a:solidFill>
                  <a:srgbClr val="000000"/>
                </a:solidFill>
                <a:latin typeface="Arial"/>
                <a:ea typeface="Arial"/>
                <a:cs typeface="Arial"/>
                <a:sym typeface="Arial"/>
              </a:rPr>
              <a:t>em função do sensor de temperatura que deve ser lido e comparado com a temperatura configurada pelo </a:t>
            </a:r>
            <a:r>
              <a:rPr lang="pt-BR" sz="1200"/>
              <a:t>usuário</a:t>
            </a:r>
            <a:r>
              <a:rPr lang="pt-BR" sz="1200"/>
              <a:t>.</a:t>
            </a:r>
            <a:endParaRPr sz="1200"/>
          </a:p>
          <a:p>
            <a:pPr indent="457200" lvl="0" marL="0" marR="0" rtl="0" algn="l">
              <a:lnSpc>
                <a:spcPct val="100000"/>
              </a:lnSpc>
              <a:spcBef>
                <a:spcPts val="0"/>
              </a:spcBef>
              <a:spcAft>
                <a:spcPts val="0"/>
              </a:spcAft>
              <a:buClr>
                <a:schemeClr val="dk1"/>
              </a:buClr>
              <a:buSzPts val="1100"/>
              <a:buFont typeface="Arial"/>
              <a:buNone/>
            </a:pPr>
            <a:r>
              <a:rPr b="0" i="0" lang="pt-BR" sz="1200" u="none" cap="none" strike="noStrike">
                <a:solidFill>
                  <a:srgbClr val="000000"/>
                </a:solidFill>
                <a:latin typeface="Arial"/>
                <a:ea typeface="Arial"/>
                <a:cs typeface="Arial"/>
                <a:sym typeface="Arial"/>
              </a:rPr>
              <a:t> A serial deve ser utilizada como um log para exibir as variáveis de estado do programa (tempo setado | tempo atual |temp. setada | temp medida | status bomba | status aquecedor </a:t>
            </a:r>
            <a:r>
              <a:rPr lang="pt-BR" sz="1200">
                <a:solidFill>
                  <a:schemeClr val="dk1"/>
                </a:solidFill>
              </a:rPr>
              <a:t> | statusPlayPause</a:t>
            </a:r>
            <a:r>
              <a:rPr b="0" i="0" lang="pt-BR"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1" i="0" lang="pt-BR" sz="1200" u="none" cap="none" strike="noStrike">
                <a:solidFill>
                  <a:srgbClr val="000000"/>
                </a:solidFill>
                <a:latin typeface="Arial"/>
                <a:ea typeface="Arial"/>
                <a:cs typeface="Arial"/>
                <a:sym typeface="Arial"/>
              </a:rPr>
              <a:t>R3 - NOTA </a:t>
            </a:r>
            <a:r>
              <a:rPr b="1" lang="pt-BR" sz="1200"/>
              <a:t>10</a:t>
            </a:r>
            <a:r>
              <a:rPr b="0" i="0" lang="pt-BR" sz="1200" u="none" cap="none" strike="noStrike">
                <a:solidFill>
                  <a:srgbClr val="000000"/>
                </a:solidFill>
                <a:latin typeface="Arial"/>
                <a:ea typeface="Arial"/>
                <a:cs typeface="Arial"/>
                <a:sym typeface="Arial"/>
              </a:rPr>
              <a:t>: Faz o R2, e</a:t>
            </a:r>
            <a:r>
              <a:rPr lang="pt-BR" sz="1200"/>
              <a:t>: </a:t>
            </a:r>
            <a:endParaRPr sz="1200"/>
          </a:p>
          <a:p>
            <a:pPr indent="457200" lvl="0" marL="0" marR="0" rtl="0" algn="l">
              <a:lnSpc>
                <a:spcPct val="100000"/>
              </a:lnSpc>
              <a:spcBef>
                <a:spcPts val="0"/>
              </a:spcBef>
              <a:spcAft>
                <a:spcPts val="0"/>
              </a:spcAft>
              <a:buClr>
                <a:schemeClr val="dk1"/>
              </a:buClr>
              <a:buSzPts val="1100"/>
              <a:buFont typeface="Arial"/>
              <a:buNone/>
            </a:pPr>
            <a:r>
              <a:rPr lang="pt-BR" sz="1200"/>
              <a:t>A informações de log do arduino são enviadas via comunicação serial para o node-red no formato Json. No node-red são enviadas via MQTT em </a:t>
            </a:r>
            <a:r>
              <a:rPr lang="pt-BR" sz="1200"/>
              <a:t>tópicos</a:t>
            </a:r>
            <a:r>
              <a:rPr lang="pt-BR" sz="1200"/>
              <a:t>. </a:t>
            </a:r>
            <a:endParaRPr sz="1200"/>
          </a:p>
          <a:p>
            <a:pPr indent="457200" lvl="0" marL="0" marR="0" rtl="0" algn="l">
              <a:lnSpc>
                <a:spcPct val="100000"/>
              </a:lnSpc>
              <a:spcBef>
                <a:spcPts val="0"/>
              </a:spcBef>
              <a:spcAft>
                <a:spcPts val="0"/>
              </a:spcAft>
              <a:buClr>
                <a:schemeClr val="dk1"/>
              </a:buClr>
              <a:buSzPts val="1100"/>
              <a:buFont typeface="Arial"/>
              <a:buNone/>
            </a:pPr>
            <a:r>
              <a:rPr lang="pt-BR" sz="1200"/>
              <a:t> O node-red (ou outra aplicação) subscreve os tópicos e </a:t>
            </a:r>
            <a:r>
              <a:rPr lang="pt-BR" sz="1200"/>
              <a:t>exibe </a:t>
            </a:r>
            <a:r>
              <a:rPr lang="pt-BR" sz="1200"/>
              <a:t>em um dashboard.</a:t>
            </a:r>
            <a:endParaRPr sz="1200"/>
          </a:p>
          <a:p>
            <a:pPr indent="457200" lvl="0" marL="0" marR="0" rtl="0" algn="l">
              <a:lnSpc>
                <a:spcPct val="100000"/>
              </a:lnSpc>
              <a:spcBef>
                <a:spcPts val="0"/>
              </a:spcBef>
              <a:spcAft>
                <a:spcPts val="0"/>
              </a:spcAft>
              <a:buClr>
                <a:schemeClr val="dk1"/>
              </a:buClr>
              <a:buSzPts val="1100"/>
              <a:buFont typeface="Arial"/>
              <a:buNone/>
            </a:pPr>
            <a:r>
              <a:t/>
            </a:r>
            <a:endParaRPr sz="1200"/>
          </a:p>
          <a:p>
            <a:pPr indent="457200" lvl="0" marL="0" rtl="0" algn="l">
              <a:spcBef>
                <a:spcPts val="0"/>
              </a:spcBef>
              <a:spcAft>
                <a:spcPts val="0"/>
              </a:spcAft>
              <a:buClr>
                <a:schemeClr val="dk1"/>
              </a:buClr>
              <a:buSzPts val="1100"/>
              <a:buFont typeface="Arial"/>
              <a:buNone/>
            </a:pPr>
            <a:r>
              <a:rPr b="1" lang="pt-BR" sz="1200">
                <a:solidFill>
                  <a:schemeClr val="dk1"/>
                </a:solidFill>
              </a:rPr>
              <a:t>R4 - bonûs NOTA 13</a:t>
            </a:r>
            <a:r>
              <a:rPr lang="pt-BR" sz="1200">
                <a:solidFill>
                  <a:schemeClr val="dk1"/>
                </a:solidFill>
              </a:rPr>
              <a:t>: Faz o R3 e:</a:t>
            </a:r>
            <a:endParaRPr sz="1200">
              <a:solidFill>
                <a:schemeClr val="dk1"/>
              </a:solidFill>
            </a:endParaRPr>
          </a:p>
          <a:p>
            <a:pPr indent="457200" lvl="0" marL="0" rtl="0" algn="l">
              <a:spcBef>
                <a:spcPts val="0"/>
              </a:spcBef>
              <a:spcAft>
                <a:spcPts val="0"/>
              </a:spcAft>
              <a:buClr>
                <a:schemeClr val="dk1"/>
              </a:buClr>
              <a:buSzPts val="1100"/>
              <a:buFont typeface="Arial"/>
              <a:buNone/>
            </a:pPr>
            <a:r>
              <a:rPr lang="pt-BR" sz="1200">
                <a:solidFill>
                  <a:schemeClr val="dk1"/>
                </a:solidFill>
              </a:rPr>
              <a:t>As informações de log são salvas em um banco de dados (da sua preferência). </a:t>
            </a:r>
            <a:endParaRPr sz="1200">
              <a:solidFill>
                <a:schemeClr val="dk1"/>
              </a:solidFill>
            </a:endParaRPr>
          </a:p>
          <a:p>
            <a:pPr indent="457200" lvl="0" marL="0" rtl="0" algn="l">
              <a:spcBef>
                <a:spcPts val="0"/>
              </a:spcBef>
              <a:spcAft>
                <a:spcPts val="0"/>
              </a:spcAft>
              <a:buClr>
                <a:schemeClr val="dk1"/>
              </a:buClr>
              <a:buSzPts val="1100"/>
              <a:buFont typeface="Arial"/>
              <a:buNone/>
            </a:pPr>
            <a:r>
              <a:rPr lang="pt-BR" sz="1200">
                <a:solidFill>
                  <a:schemeClr val="dk1"/>
                </a:solidFill>
              </a:rPr>
              <a:t>O usuário consegue setar os valores de temperatura e tempo de forma remota. </a:t>
            </a:r>
            <a:endParaRPr sz="1200">
              <a:solidFill>
                <a:schemeClr val="dk1"/>
              </a:solidFill>
            </a:endParaRPr>
          </a:p>
          <a:p>
            <a:pPr indent="457200" lvl="0" marL="0" rtl="0" algn="l">
              <a:spcBef>
                <a:spcPts val="0"/>
              </a:spcBef>
              <a:spcAft>
                <a:spcPts val="0"/>
              </a:spcAft>
              <a:buClr>
                <a:schemeClr val="dk1"/>
              </a:buClr>
              <a:buSzPts val="1100"/>
              <a:buFont typeface="Arial"/>
              <a:buNone/>
            </a:pPr>
            <a:r>
              <a:rPr lang="pt-BR" sz="1200">
                <a:solidFill>
                  <a:schemeClr val="dk1"/>
                </a:solidFill>
              </a:rPr>
              <a:t>Exibe contagem regressiva do tempo no display</a:t>
            </a:r>
            <a:endParaRPr sz="1200">
              <a:solidFill>
                <a:schemeClr val="dk1"/>
              </a:solidFill>
            </a:endParaRPr>
          </a:p>
        </p:txBody>
      </p:sp>
      <p:sp>
        <p:nvSpPr>
          <p:cNvPr id="152" name="Google Shape;152;gc8f416385d_0_24"/>
          <p:cNvSpPr txBox="1"/>
          <p:nvPr>
            <p:ph type="title"/>
          </p:nvPr>
        </p:nvSpPr>
        <p:spPr>
          <a:xfrm>
            <a:off x="933650" y="749175"/>
            <a:ext cx="77718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NAC4 -</a:t>
            </a:r>
            <a:r>
              <a:rPr lang="pt-BR" sz="2400"/>
              <a:t> Critérios de avaliação para nota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ff24bbf8d_0_189"/>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 4 </a:t>
            </a:r>
            <a:endParaRPr/>
          </a:p>
        </p:txBody>
      </p:sp>
      <p:sp>
        <p:nvSpPr>
          <p:cNvPr id="158" name="Google Shape;158;geff24bbf8d_0_189"/>
          <p:cNvSpPr txBox="1"/>
          <p:nvPr/>
        </p:nvSpPr>
        <p:spPr>
          <a:xfrm>
            <a:off x="0" y="1488025"/>
            <a:ext cx="9144000" cy="447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sz="1800">
                <a:solidFill>
                  <a:schemeClr val="dk1"/>
                </a:solidFill>
              </a:rPr>
              <a:t>Data de entrega:</a:t>
            </a:r>
            <a:endParaRPr sz="1800">
              <a:solidFill>
                <a:schemeClr val="dk1"/>
              </a:solidFill>
            </a:endParaRPr>
          </a:p>
          <a:p>
            <a:pPr indent="0" lvl="0" marL="2286000" rtl="0" algn="l">
              <a:lnSpc>
                <a:spcPct val="115000"/>
              </a:lnSpc>
              <a:spcBef>
                <a:spcPts val="0"/>
              </a:spcBef>
              <a:spcAft>
                <a:spcPts val="0"/>
              </a:spcAft>
              <a:buClr>
                <a:schemeClr val="dk1"/>
              </a:buClr>
              <a:buSzPts val="1100"/>
              <a:buFont typeface="Arial"/>
              <a:buNone/>
            </a:pPr>
            <a:r>
              <a:rPr lang="pt-BR" sz="1800">
                <a:solidFill>
                  <a:schemeClr val="dk1"/>
                </a:solidFill>
              </a:rPr>
              <a:t>4SIA - 24/10/2021</a:t>
            </a:r>
            <a:endParaRPr sz="1800">
              <a:solidFill>
                <a:schemeClr val="dk1"/>
              </a:solidFill>
            </a:endParaRPr>
          </a:p>
          <a:p>
            <a:pPr indent="0" lvl="0" marL="228600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327025" lvl="0" marL="457200" rtl="0" algn="l">
              <a:lnSpc>
                <a:spcPct val="115000"/>
              </a:lnSpc>
              <a:spcBef>
                <a:spcPts val="0"/>
              </a:spcBef>
              <a:spcAft>
                <a:spcPts val="0"/>
              </a:spcAft>
              <a:buClr>
                <a:srgbClr val="202124"/>
              </a:buClr>
              <a:buSzPts val="1550"/>
              <a:buFont typeface="Roboto"/>
              <a:buChar char="●"/>
            </a:pPr>
            <a:r>
              <a:rPr lang="pt-BR" sz="1800">
                <a:solidFill>
                  <a:schemeClr val="dk1"/>
                </a:solidFill>
              </a:rPr>
              <a:t>TRABALHOS ENTREGUES COM ATRASO:</a:t>
            </a:r>
            <a:endParaRPr sz="1800">
              <a:solidFill>
                <a:schemeClr val="dk1"/>
              </a:solidFill>
            </a:endParaRPr>
          </a:p>
          <a:p>
            <a:pPr indent="-327025" lvl="1" marL="1371600" rtl="0" algn="l">
              <a:lnSpc>
                <a:spcPct val="115000"/>
              </a:lnSpc>
              <a:spcBef>
                <a:spcPts val="0"/>
              </a:spcBef>
              <a:spcAft>
                <a:spcPts val="0"/>
              </a:spcAft>
              <a:buClr>
                <a:srgbClr val="202124"/>
              </a:buClr>
              <a:buSzPts val="1550"/>
              <a:buFont typeface="Roboto"/>
              <a:buChar char="○"/>
            </a:pPr>
            <a:r>
              <a:rPr lang="pt-BR" sz="1800">
                <a:solidFill>
                  <a:schemeClr val="dk1"/>
                </a:solidFill>
              </a:rPr>
              <a:t>DE ATÉ 3 DIAS APÓS DATA DE ENTREGA, RECEBERÃO ATÉ 90% DA NOTA. </a:t>
            </a:r>
            <a:endParaRPr sz="1800">
              <a:solidFill>
                <a:schemeClr val="dk1"/>
              </a:solidFill>
            </a:endParaRPr>
          </a:p>
          <a:p>
            <a:pPr indent="-327025" lvl="1" marL="1371600" rtl="0" algn="l">
              <a:lnSpc>
                <a:spcPct val="115000"/>
              </a:lnSpc>
              <a:spcBef>
                <a:spcPts val="0"/>
              </a:spcBef>
              <a:spcAft>
                <a:spcPts val="0"/>
              </a:spcAft>
              <a:buClr>
                <a:srgbClr val="202124"/>
              </a:buClr>
              <a:buSzPts val="1550"/>
              <a:buFont typeface="Roboto"/>
              <a:buChar char="○"/>
            </a:pPr>
            <a:r>
              <a:rPr lang="pt-BR" sz="1800">
                <a:solidFill>
                  <a:schemeClr val="dk1"/>
                </a:solidFill>
              </a:rPr>
              <a:t>DE 4 DIAS ATÉ 7 DIAS APÓS DATA DE ENTREGA, RECEBERÃO ATÉ 80% DA NOTA.</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pt-BR" sz="1800">
                <a:solidFill>
                  <a:schemeClr val="dk1"/>
                </a:solidFill>
              </a:rPr>
              <a:t>Forms de avaliação e entrega: </a:t>
            </a:r>
            <a:r>
              <a:rPr lang="pt-BR" sz="1800" u="sng">
                <a:solidFill>
                  <a:schemeClr val="hlink"/>
                </a:solidFill>
                <a:hlinkClick r:id="rId3"/>
              </a:rPr>
              <a:t>https://forms.gle/S98dQH2ArqsDJQYZ7</a:t>
            </a:r>
            <a:r>
              <a:rPr lang="pt-BR" sz="1800">
                <a:solidFill>
                  <a:schemeClr val="dk1"/>
                </a:solidFill>
              </a:rPr>
              <a:t> </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pt-BR" sz="1800">
                <a:solidFill>
                  <a:schemeClr val="dk1"/>
                </a:solidFill>
              </a:rPr>
              <a:t>Template github </a:t>
            </a:r>
            <a:r>
              <a:rPr lang="pt-BR" sz="1800">
                <a:solidFill>
                  <a:schemeClr val="dk1"/>
                </a:solidFill>
                <a:uFill>
                  <a:noFill/>
                </a:uFill>
                <a:hlinkClick r:id="rId4">
                  <a:extLst>
                    <a:ext uri="{A12FA001-AC4F-418D-AE19-62706E023703}">
                      <ahyp:hlinkClr val="tx"/>
                    </a:ext>
                  </a:extLst>
                </a:hlinkClick>
              </a:rPr>
              <a:t>https://github.com/arnaldojr/templatena</a:t>
            </a:r>
            <a:r>
              <a:rPr lang="pt-BR" sz="1800">
                <a:solidFill>
                  <a:schemeClr val="dk1"/>
                </a:solidFill>
              </a:rPr>
              <a:t>c)</a:t>
            </a:r>
            <a:endParaRPr sz="18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sz="14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c8f416385d_0_1"/>
          <p:cNvSpPr txBox="1"/>
          <p:nvPr/>
        </p:nvSpPr>
        <p:spPr>
          <a:xfrm>
            <a:off x="43700" y="1423500"/>
            <a:ext cx="883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c8f416385d_0_1"/>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Sugestão de circuito esquemático</a:t>
            </a:r>
            <a:endParaRPr/>
          </a:p>
        </p:txBody>
      </p:sp>
      <p:pic>
        <p:nvPicPr>
          <p:cNvPr id="165" name="Google Shape;165;gc8f416385d_0_1"/>
          <p:cNvPicPr preferRelativeResize="0"/>
          <p:nvPr/>
        </p:nvPicPr>
        <p:blipFill rotWithShape="1">
          <a:blip r:embed="rId3">
            <a:alphaModFix/>
          </a:blip>
          <a:srcRect b="0" l="0" r="0" t="0"/>
          <a:stretch/>
        </p:blipFill>
        <p:spPr>
          <a:xfrm>
            <a:off x="342299" y="1210950"/>
            <a:ext cx="7906539" cy="549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Opulento">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BD0005AFC9664893A9CC4424F40713" ma:contentTypeVersion="10" ma:contentTypeDescription="Create a new document." ma:contentTypeScope="" ma:versionID="3f6856bb5448cd49e0162dd66760b61b">
  <xsd:schema xmlns:xsd="http://www.w3.org/2001/XMLSchema" xmlns:xs="http://www.w3.org/2001/XMLSchema" xmlns:p="http://schemas.microsoft.com/office/2006/metadata/properties" xmlns:ns2="c1da97ad-02fe-4b5a-8bbb-dedcb0dc29e4" targetNamespace="http://schemas.microsoft.com/office/2006/metadata/properties" ma:root="true" ma:fieldsID="55e118371f154f0bdac3f6038d876f2b" ns2:_="">
    <xsd:import namespace="c1da97ad-02fe-4b5a-8bbb-dedcb0dc29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a97ad-02fe-4b5a-8bbb-dedcb0dc2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181712-9992-45F6-9DA1-28844C629D67}"/>
</file>

<file path=customXml/itemProps2.xml><?xml version="1.0" encoding="utf-8"?>
<ds:datastoreItem xmlns:ds="http://schemas.openxmlformats.org/officeDocument/2006/customXml" ds:itemID="{B0187BD5-688C-408E-839C-474061A95C8D}"/>
</file>

<file path=customXml/itemProps3.xml><?xml version="1.0" encoding="utf-8"?>
<ds:datastoreItem xmlns:ds="http://schemas.openxmlformats.org/officeDocument/2006/customXml" ds:itemID="{F5100DDC-9022-4224-9592-7FE1FDDEC70F}"/>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Antonio Selvatici</dc:creator>
  <dcterms:created xsi:type="dcterms:W3CDTF">2015-01-30T10:46:50Z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0x01010050BD0005AFC9664893A9CC4424F40713</vt:lpwstr>
  </property>
</Properties>
</file>