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2E205-4D72-40C0-8E84-50557B540F00}" v="8" dt="2024-03-17T20:15:01.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urphy" userId="2973caffe5ae45a8" providerId="LiveId" clId="{9902E205-4D72-40C0-8E84-50557B540F00}"/>
    <pc:docChg chg="custSel modSld">
      <pc:chgData name="Mike Murphy" userId="2973caffe5ae45a8" providerId="LiveId" clId="{9902E205-4D72-40C0-8E84-50557B540F00}" dt="2024-03-17T20:17:24.117" v="1797" actId="1076"/>
      <pc:docMkLst>
        <pc:docMk/>
      </pc:docMkLst>
      <pc:sldChg chg="modSp mod">
        <pc:chgData name="Mike Murphy" userId="2973caffe5ae45a8" providerId="LiveId" clId="{9902E205-4D72-40C0-8E84-50557B540F00}" dt="2024-03-15T01:49:21.273" v="1549" actId="20577"/>
        <pc:sldMkLst>
          <pc:docMk/>
          <pc:sldMk cId="250515192" sldId="256"/>
        </pc:sldMkLst>
        <pc:spChg chg="mod">
          <ac:chgData name="Mike Murphy" userId="2973caffe5ae45a8" providerId="LiveId" clId="{9902E205-4D72-40C0-8E84-50557B540F00}" dt="2024-03-15T01:49:21.273" v="1549" actId="20577"/>
          <ac:spMkLst>
            <pc:docMk/>
            <pc:sldMk cId="250515192" sldId="256"/>
            <ac:spMk id="3" creationId="{DD5DCD28-06B3-9FE0-ACC9-A6D67F4D01F3}"/>
          </ac:spMkLst>
        </pc:spChg>
      </pc:sldChg>
      <pc:sldChg chg="modSp mod">
        <pc:chgData name="Mike Murphy" userId="2973caffe5ae45a8" providerId="LiveId" clId="{9902E205-4D72-40C0-8E84-50557B540F00}" dt="2024-03-15T01:47:12.313" v="1526" actId="20577"/>
        <pc:sldMkLst>
          <pc:docMk/>
          <pc:sldMk cId="2686039877" sldId="257"/>
        </pc:sldMkLst>
        <pc:spChg chg="mod">
          <ac:chgData name="Mike Murphy" userId="2973caffe5ae45a8" providerId="LiveId" clId="{9902E205-4D72-40C0-8E84-50557B540F00}" dt="2024-03-15T01:47:12.313" v="1526" actId="20577"/>
          <ac:spMkLst>
            <pc:docMk/>
            <pc:sldMk cId="2686039877" sldId="257"/>
            <ac:spMk id="2" creationId="{845BC7BA-5912-C4AB-10F9-AF8AF42DF092}"/>
          </ac:spMkLst>
        </pc:spChg>
        <pc:spChg chg="mod">
          <ac:chgData name="Mike Murphy" userId="2973caffe5ae45a8" providerId="LiveId" clId="{9902E205-4D72-40C0-8E84-50557B540F00}" dt="2024-03-15T01:21:20.012" v="1" actId="14100"/>
          <ac:spMkLst>
            <pc:docMk/>
            <pc:sldMk cId="2686039877" sldId="257"/>
            <ac:spMk id="11" creationId="{E8F21EBF-DA74-9C61-E711-C7D06BDECF30}"/>
          </ac:spMkLst>
        </pc:spChg>
        <pc:spChg chg="mod">
          <ac:chgData name="Mike Murphy" userId="2973caffe5ae45a8" providerId="LiveId" clId="{9902E205-4D72-40C0-8E84-50557B540F00}" dt="2024-03-15T01:46:59.379" v="1507" actId="20577"/>
          <ac:spMkLst>
            <pc:docMk/>
            <pc:sldMk cId="2686039877" sldId="257"/>
            <ac:spMk id="15" creationId="{CA8623BB-6D7C-CDCA-9AFE-D7389D7D6BB2}"/>
          </ac:spMkLst>
        </pc:spChg>
      </pc:sldChg>
      <pc:sldChg chg="addSp modSp mod">
        <pc:chgData name="Mike Murphy" userId="2973caffe5ae45a8" providerId="LiveId" clId="{9902E205-4D72-40C0-8E84-50557B540F00}" dt="2024-03-15T01:42:50.329" v="1016" actId="1076"/>
        <pc:sldMkLst>
          <pc:docMk/>
          <pc:sldMk cId="3254179129" sldId="258"/>
        </pc:sldMkLst>
        <pc:spChg chg="add mod">
          <ac:chgData name="Mike Murphy" userId="2973caffe5ae45a8" providerId="LiveId" clId="{9902E205-4D72-40C0-8E84-50557B540F00}" dt="2024-03-15T01:42:50.329" v="1016" actId="1076"/>
          <ac:spMkLst>
            <pc:docMk/>
            <pc:sldMk cId="3254179129" sldId="258"/>
            <ac:spMk id="8" creationId="{BEF2F9C0-0F5D-6A17-2CBD-53CDB1FCD4B9}"/>
          </ac:spMkLst>
        </pc:spChg>
      </pc:sldChg>
      <pc:sldChg chg="addSp delSp modSp mod">
        <pc:chgData name="Mike Murphy" userId="2973caffe5ae45a8" providerId="LiveId" clId="{9902E205-4D72-40C0-8E84-50557B540F00}" dt="2024-03-15T01:54:44.079" v="1598" actId="1076"/>
        <pc:sldMkLst>
          <pc:docMk/>
          <pc:sldMk cId="1680783985" sldId="259"/>
        </pc:sldMkLst>
        <pc:spChg chg="mod">
          <ac:chgData name="Mike Murphy" userId="2973caffe5ae45a8" providerId="LiveId" clId="{9902E205-4D72-40C0-8E84-50557B540F00}" dt="2024-03-15T01:54:26.739" v="1597" actId="404"/>
          <ac:spMkLst>
            <pc:docMk/>
            <pc:sldMk cId="1680783985" sldId="259"/>
            <ac:spMk id="6" creationId="{86E2D18A-F84D-2DEF-74D7-906E7AA8FC15}"/>
          </ac:spMkLst>
        </pc:spChg>
        <pc:spChg chg="add mod">
          <ac:chgData name="Mike Murphy" userId="2973caffe5ae45a8" providerId="LiveId" clId="{9902E205-4D72-40C0-8E84-50557B540F00}" dt="2024-03-15T01:49:01.387" v="1546" actId="1076"/>
          <ac:spMkLst>
            <pc:docMk/>
            <pc:sldMk cId="1680783985" sldId="259"/>
            <ac:spMk id="11" creationId="{DA7F368C-3BEE-E409-D0FC-B415AE2EA973}"/>
          </ac:spMkLst>
        </pc:spChg>
        <pc:picChg chg="del mod">
          <ac:chgData name="Mike Murphy" userId="2973caffe5ae45a8" providerId="LiveId" clId="{9902E205-4D72-40C0-8E84-50557B540F00}" dt="2024-03-15T01:48:42.880" v="1540" actId="478"/>
          <ac:picMkLst>
            <pc:docMk/>
            <pc:sldMk cId="1680783985" sldId="259"/>
            <ac:picMk id="4" creationId="{492ECD48-4168-F606-016F-67706333CF67}"/>
          </ac:picMkLst>
        </pc:picChg>
        <pc:picChg chg="add mod">
          <ac:chgData name="Mike Murphy" userId="2973caffe5ae45a8" providerId="LiveId" clId="{9902E205-4D72-40C0-8E84-50557B540F00}" dt="2024-03-15T01:54:44.079" v="1598" actId="1076"/>
          <ac:picMkLst>
            <pc:docMk/>
            <pc:sldMk cId="1680783985" sldId="259"/>
            <ac:picMk id="13" creationId="{14310453-176C-7601-6DEE-DB0C69BA1921}"/>
          </ac:picMkLst>
        </pc:picChg>
      </pc:sldChg>
      <pc:sldChg chg="addSp modSp mod">
        <pc:chgData name="Mike Murphy" userId="2973caffe5ae45a8" providerId="LiveId" clId="{9902E205-4D72-40C0-8E84-50557B540F00}" dt="2024-03-17T20:17:24.117" v="1797" actId="1076"/>
        <pc:sldMkLst>
          <pc:docMk/>
          <pc:sldMk cId="2206336163" sldId="260"/>
        </pc:sldMkLst>
        <pc:spChg chg="add mod">
          <ac:chgData name="Mike Murphy" userId="2973caffe5ae45a8" providerId="LiveId" clId="{9902E205-4D72-40C0-8E84-50557B540F00}" dt="2024-03-17T20:17:24.117" v="1797" actId="1076"/>
          <ac:spMkLst>
            <pc:docMk/>
            <pc:sldMk cId="2206336163" sldId="260"/>
            <ac:spMk id="4" creationId="{176D30D4-4CB0-ECC8-B66A-32B6E20931A9}"/>
          </ac:spMkLst>
        </pc:spChg>
      </pc:sldChg>
      <pc:sldChg chg="addSp delSp modSp mod">
        <pc:chgData name="Mike Murphy" userId="2973caffe5ae45a8" providerId="LiveId" clId="{9902E205-4D72-40C0-8E84-50557B540F00}" dt="2024-03-15T01:45:26.210" v="1365" actId="113"/>
        <pc:sldMkLst>
          <pc:docMk/>
          <pc:sldMk cId="3890896460" sldId="261"/>
        </pc:sldMkLst>
        <pc:spChg chg="mod">
          <ac:chgData name="Mike Murphy" userId="2973caffe5ae45a8" providerId="LiveId" clId="{9902E205-4D72-40C0-8E84-50557B540F00}" dt="2024-03-15T01:36:55.666" v="59" actId="1076"/>
          <ac:spMkLst>
            <pc:docMk/>
            <pc:sldMk cId="3890896460" sldId="261"/>
            <ac:spMk id="2" creationId="{D64DFB12-D714-6789-E60D-D7884C3133B8}"/>
          </ac:spMkLst>
        </pc:spChg>
        <pc:spChg chg="del">
          <ac:chgData name="Mike Murphy" userId="2973caffe5ae45a8" providerId="LiveId" clId="{9902E205-4D72-40C0-8E84-50557B540F00}" dt="2024-03-15T01:36:15.831" v="41" actId="478"/>
          <ac:spMkLst>
            <pc:docMk/>
            <pc:sldMk cId="3890896460" sldId="261"/>
            <ac:spMk id="3" creationId="{1122C16A-3262-9FF7-2687-23F2D0C11C2F}"/>
          </ac:spMkLst>
        </pc:spChg>
        <pc:spChg chg="add mod">
          <ac:chgData name="Mike Murphy" userId="2973caffe5ae45a8" providerId="LiveId" clId="{9902E205-4D72-40C0-8E84-50557B540F00}" dt="2024-03-15T01:45:26.210" v="1365" actId="113"/>
          <ac:spMkLst>
            <pc:docMk/>
            <pc:sldMk cId="3890896460" sldId="261"/>
            <ac:spMk id="7" creationId="{BFCAD4F1-CAB7-3B54-B31A-760D738F4D08}"/>
          </ac:spMkLst>
        </pc:spChg>
        <pc:picChg chg="add mod">
          <ac:chgData name="Mike Murphy" userId="2973caffe5ae45a8" providerId="LiveId" clId="{9902E205-4D72-40C0-8E84-50557B540F00}" dt="2024-03-15T01:36:48.245" v="56" actId="1076"/>
          <ac:picMkLst>
            <pc:docMk/>
            <pc:sldMk cId="3890896460" sldId="261"/>
            <ac:picMk id="4" creationId="{8CC9AA29-C349-9241-3A5D-66BF454EB266}"/>
          </ac:picMkLst>
        </pc:picChg>
        <pc:picChg chg="add mod">
          <ac:chgData name="Mike Murphy" userId="2973caffe5ae45a8" providerId="LiveId" clId="{9902E205-4D72-40C0-8E84-50557B540F00}" dt="2024-03-15T01:36:49.200" v="57" actId="1076"/>
          <ac:picMkLst>
            <pc:docMk/>
            <pc:sldMk cId="3890896460" sldId="261"/>
            <ac:picMk id="5" creationId="{DCBD020A-99E2-0E03-9369-9E56EBF6B126}"/>
          </ac:picMkLst>
        </pc:picChg>
        <pc:picChg chg="add mod">
          <ac:chgData name="Mike Murphy" userId="2973caffe5ae45a8" providerId="LiveId" clId="{9902E205-4D72-40C0-8E84-50557B540F00}" dt="2024-03-15T01:36:50.464" v="58" actId="1076"/>
          <ac:picMkLst>
            <pc:docMk/>
            <pc:sldMk cId="3890896460" sldId="261"/>
            <ac:picMk id="6" creationId="{C33B8C76-F0D4-8AA1-D02D-739E0FC663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81D2-89D8-E980-79D3-717B6FDCF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71930D-B6FE-349C-9F3D-BBB3CA445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B8B0B-BD5C-948E-1E93-4CB6C7EC266D}"/>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5" name="Footer Placeholder 4">
            <a:extLst>
              <a:ext uri="{FF2B5EF4-FFF2-40B4-BE49-F238E27FC236}">
                <a16:creationId xmlns:a16="http://schemas.microsoft.com/office/drawing/2014/main" id="{50C0672A-8FBB-A19A-445A-CA1BA6149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1BF60-5DF6-9432-84A2-DA9681B60484}"/>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411141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9092-4C3E-2AAC-D4B2-A428ACB9A4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D185D-6AED-FE25-F03C-AD73ECC05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9EAE9-9CB9-43FE-909A-F4582ECBB3E4}"/>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5" name="Footer Placeholder 4">
            <a:extLst>
              <a:ext uri="{FF2B5EF4-FFF2-40B4-BE49-F238E27FC236}">
                <a16:creationId xmlns:a16="http://schemas.microsoft.com/office/drawing/2014/main" id="{DD2B0F7F-F900-D9F2-54D4-197687174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2BCC7-0A4C-EC8F-C6E6-244B8208315A}"/>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145818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6BF63-3B8D-7C77-F2BB-4ADA2EE43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3355DF-D514-C653-9EEE-33370305F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08388-B37A-672B-9EC6-223CDA53B323}"/>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5" name="Footer Placeholder 4">
            <a:extLst>
              <a:ext uri="{FF2B5EF4-FFF2-40B4-BE49-F238E27FC236}">
                <a16:creationId xmlns:a16="http://schemas.microsoft.com/office/drawing/2014/main" id="{6CAB8CF1-3037-0ED8-431E-696C62F32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B4411-6830-CBD9-F738-CA246664114D}"/>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122874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5B0B-E89F-606A-58C5-2DD2C0124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C3F215-914B-A4F0-3C05-50BEA78FD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88973-3A63-B001-3FAE-C9431B1577BF}"/>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5" name="Footer Placeholder 4">
            <a:extLst>
              <a:ext uri="{FF2B5EF4-FFF2-40B4-BE49-F238E27FC236}">
                <a16:creationId xmlns:a16="http://schemas.microsoft.com/office/drawing/2014/main" id="{AA9976C1-5F52-26C6-00AD-A035FF15D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F7A53-F0F1-3E06-370D-0B115BABD2DD}"/>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344402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DE78-5FDC-DBAA-53BA-A041BB4B7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179B8E-99CA-7290-1E9F-D4ECFFB6C6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CB50-6F71-D3B4-5FCC-41C85CE8AB7D}"/>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5" name="Footer Placeholder 4">
            <a:extLst>
              <a:ext uri="{FF2B5EF4-FFF2-40B4-BE49-F238E27FC236}">
                <a16:creationId xmlns:a16="http://schemas.microsoft.com/office/drawing/2014/main" id="{9A8600C2-D7D4-7780-0BDC-5DD87C7E5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C1D64-81E4-D53A-B71B-829DEB923689}"/>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74392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455E-5277-85D5-548F-C2162704C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9CA95-2459-5713-00C6-606A8FB42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12CC41-04C0-8C78-1CEC-2449272578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FCDC79-4622-443A-148A-5DA8BF4AE92C}"/>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6" name="Footer Placeholder 5">
            <a:extLst>
              <a:ext uri="{FF2B5EF4-FFF2-40B4-BE49-F238E27FC236}">
                <a16:creationId xmlns:a16="http://schemas.microsoft.com/office/drawing/2014/main" id="{F462E27D-97E0-824C-D33E-0D3BF34D8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EE5D5-60C5-1995-7C89-EAC70599F60A}"/>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19536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D38C-39AF-8EA0-EE8E-BDAF21A549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F3E992-8DF4-3E2B-5A26-FF1624382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38813-0E41-77FE-7487-E17101DCEA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93DC54-A6AD-0566-0DE3-2556091B3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4562E7-5FC1-78DB-51E5-64198FD26A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98B3EB-E90F-BC57-9D63-85446B60742E}"/>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8" name="Footer Placeholder 7">
            <a:extLst>
              <a:ext uri="{FF2B5EF4-FFF2-40B4-BE49-F238E27FC236}">
                <a16:creationId xmlns:a16="http://schemas.microsoft.com/office/drawing/2014/main" id="{6FD8208F-12B7-9299-3CCD-0AFD272D5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04CFA-E588-5BC7-BB0E-6F2CE38BE3D8}"/>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428110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832E-0178-EC88-A41E-AFB7F8D799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C9A561-754A-0F26-CCD1-C7999DF06C4B}"/>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4" name="Footer Placeholder 3">
            <a:extLst>
              <a:ext uri="{FF2B5EF4-FFF2-40B4-BE49-F238E27FC236}">
                <a16:creationId xmlns:a16="http://schemas.microsoft.com/office/drawing/2014/main" id="{A43224F3-737A-66A9-5CD7-9AD6FA23D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C31591-C5A6-9E42-CDC1-0BF08CBDD648}"/>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221181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29F9B-895A-6FA4-29EE-57020F853C2E}"/>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3" name="Footer Placeholder 2">
            <a:extLst>
              <a:ext uri="{FF2B5EF4-FFF2-40B4-BE49-F238E27FC236}">
                <a16:creationId xmlns:a16="http://schemas.microsoft.com/office/drawing/2014/main" id="{526D1C97-55DC-47ED-75FC-D55A5FEF18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C03A14-514E-CE30-0FA4-E7A8ABA742F5}"/>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82401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DA72-3327-9EFA-89BC-C2DCB41B9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9E9520-275D-5C19-FC42-6E6441528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8605F-808D-CE00-4494-8E601E972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06CE7-B4A1-DAA3-F401-A3C3639BF40E}"/>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6" name="Footer Placeholder 5">
            <a:extLst>
              <a:ext uri="{FF2B5EF4-FFF2-40B4-BE49-F238E27FC236}">
                <a16:creationId xmlns:a16="http://schemas.microsoft.com/office/drawing/2014/main" id="{1755CCE4-9F14-4803-EF78-67A2C22D5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5D2CE-C31F-FDC2-CBDE-2FFD4BF8FB5C}"/>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274190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7A95-2538-5F7D-4E5B-ACC3ED5E5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3B3B0A-CFEF-F83D-BB8E-71C927D44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E00DF0-5E80-4BA8-BB3B-8F3CFCA97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0C113-CEB0-2F39-BF56-A7FE7DCE810C}"/>
              </a:ext>
            </a:extLst>
          </p:cNvPr>
          <p:cNvSpPr>
            <a:spLocks noGrp="1"/>
          </p:cNvSpPr>
          <p:nvPr>
            <p:ph type="dt" sz="half" idx="10"/>
          </p:nvPr>
        </p:nvSpPr>
        <p:spPr/>
        <p:txBody>
          <a:bodyPr/>
          <a:lstStyle/>
          <a:p>
            <a:fld id="{FE8941B4-C068-4BB1-9425-B043D63360A9}" type="datetimeFigureOut">
              <a:rPr lang="en-US" smtClean="0"/>
              <a:t>3/16/2024</a:t>
            </a:fld>
            <a:endParaRPr lang="en-US"/>
          </a:p>
        </p:txBody>
      </p:sp>
      <p:sp>
        <p:nvSpPr>
          <p:cNvPr id="6" name="Footer Placeholder 5">
            <a:extLst>
              <a:ext uri="{FF2B5EF4-FFF2-40B4-BE49-F238E27FC236}">
                <a16:creationId xmlns:a16="http://schemas.microsoft.com/office/drawing/2014/main" id="{874A0457-1EDB-838F-F5B9-1C3C9BFC3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292BB-6C20-5169-7672-369411718F5E}"/>
              </a:ext>
            </a:extLst>
          </p:cNvPr>
          <p:cNvSpPr>
            <a:spLocks noGrp="1"/>
          </p:cNvSpPr>
          <p:nvPr>
            <p:ph type="sldNum" sz="quarter" idx="12"/>
          </p:nvPr>
        </p:nvSpPr>
        <p:spPr/>
        <p:txBody>
          <a:bodyPr/>
          <a:lstStyle/>
          <a:p>
            <a:fld id="{88AFE085-9DCB-4E31-96B1-90CFEEC56201}" type="slidenum">
              <a:rPr lang="en-US" smtClean="0"/>
              <a:t>‹#›</a:t>
            </a:fld>
            <a:endParaRPr lang="en-US"/>
          </a:p>
        </p:txBody>
      </p:sp>
    </p:spTree>
    <p:extLst>
      <p:ext uri="{BB962C8B-B14F-4D97-AF65-F5344CB8AC3E}">
        <p14:creationId xmlns:p14="http://schemas.microsoft.com/office/powerpoint/2010/main" val="325517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202CB-AB04-57E9-E8A4-6110C0547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B2D290-4761-C31A-635E-5DF011926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3CE9E-3BFC-B9F6-E04B-742B4C0FD1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8941B4-C068-4BB1-9425-B043D63360A9}" type="datetimeFigureOut">
              <a:rPr lang="en-US" smtClean="0"/>
              <a:t>3/16/2024</a:t>
            </a:fld>
            <a:endParaRPr lang="en-US"/>
          </a:p>
        </p:txBody>
      </p:sp>
      <p:sp>
        <p:nvSpPr>
          <p:cNvPr id="5" name="Footer Placeholder 4">
            <a:extLst>
              <a:ext uri="{FF2B5EF4-FFF2-40B4-BE49-F238E27FC236}">
                <a16:creationId xmlns:a16="http://schemas.microsoft.com/office/drawing/2014/main" id="{7214E4EC-7D3F-B5B8-9684-01D9B73F3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D4C8F11-3962-4A47-A566-ABB750BB3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AFE085-9DCB-4E31-96B1-90CFEEC56201}" type="slidenum">
              <a:rPr lang="en-US" smtClean="0"/>
              <a:t>‹#›</a:t>
            </a:fld>
            <a:endParaRPr lang="en-US"/>
          </a:p>
        </p:txBody>
      </p:sp>
    </p:spTree>
    <p:extLst>
      <p:ext uri="{BB962C8B-B14F-4D97-AF65-F5344CB8AC3E}">
        <p14:creationId xmlns:p14="http://schemas.microsoft.com/office/powerpoint/2010/main" val="2884166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cdc.gov/NCHS/Conditions-Contributing-to-COVID-19-Deaths-by-Stat/hk9y-quqm/about_data"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ata.cdc.gov/api/views/hk9y-quqm/rows.csv?accessType=DOWNLOA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virus&#10;&#10;Description automatically generated">
            <a:extLst>
              <a:ext uri="{FF2B5EF4-FFF2-40B4-BE49-F238E27FC236}">
                <a16:creationId xmlns:a16="http://schemas.microsoft.com/office/drawing/2014/main" id="{4469116F-2689-6632-91AA-A4D0A2BABC18}"/>
              </a:ext>
            </a:extLst>
          </p:cNvPr>
          <p:cNvPicPr>
            <a:picLocks noChangeAspect="1"/>
          </p:cNvPicPr>
          <p:nvPr/>
        </p:nvPicPr>
        <p:blipFill rotWithShape="1">
          <a:blip r:embed="rId2">
            <a:alphaModFix amt="50000"/>
          </a:blip>
          <a:srcRect t="7803" b="7928"/>
          <a:stretch/>
        </p:blipFill>
        <p:spPr>
          <a:xfrm>
            <a:off x="20" y="1"/>
            <a:ext cx="12191980" cy="6857999"/>
          </a:xfrm>
          <a:prstGeom prst="rect">
            <a:avLst/>
          </a:prstGeom>
        </p:spPr>
      </p:pic>
      <p:sp>
        <p:nvSpPr>
          <p:cNvPr id="2" name="Title 1">
            <a:extLst>
              <a:ext uri="{FF2B5EF4-FFF2-40B4-BE49-F238E27FC236}">
                <a16:creationId xmlns:a16="http://schemas.microsoft.com/office/drawing/2014/main" id="{6975C69A-C1A3-DFDA-9FB5-707201E42510}"/>
              </a:ext>
            </a:extLst>
          </p:cNvPr>
          <p:cNvSpPr>
            <a:spLocks noGrp="1"/>
          </p:cNvSpPr>
          <p:nvPr>
            <p:ph type="ctrTitle"/>
          </p:nvPr>
        </p:nvSpPr>
        <p:spPr>
          <a:xfrm>
            <a:off x="1524000" y="1122362"/>
            <a:ext cx="9144000" cy="2900518"/>
          </a:xfrm>
        </p:spPr>
        <p:txBody>
          <a:bodyPr>
            <a:normAutofit/>
          </a:bodyPr>
          <a:lstStyle/>
          <a:p>
            <a:r>
              <a:rPr lang="en-US" sz="5100" b="0" i="0">
                <a:solidFill>
                  <a:srgbClr val="FFFFFF"/>
                </a:solidFill>
                <a:effectLst/>
                <a:latin typeface="Roboto" panose="020F0502020204030204" pitchFamily="2" charset="0"/>
              </a:rPr>
              <a:t>Conditions Contributing to COVID-19 Deaths, by State and Age, Provisional 2020-2023</a:t>
            </a:r>
            <a:br>
              <a:rPr lang="en-US" sz="5100" b="0" i="0">
                <a:solidFill>
                  <a:srgbClr val="FFFFFF"/>
                </a:solidFill>
                <a:effectLst/>
                <a:latin typeface="Roboto" panose="020F0502020204030204" pitchFamily="2" charset="0"/>
              </a:rPr>
            </a:br>
            <a:endParaRPr lang="en-US" sz="5100">
              <a:solidFill>
                <a:srgbClr val="FFFFFF"/>
              </a:solidFill>
            </a:endParaRPr>
          </a:p>
        </p:txBody>
      </p:sp>
      <p:sp>
        <p:nvSpPr>
          <p:cNvPr id="3" name="Subtitle 2">
            <a:extLst>
              <a:ext uri="{FF2B5EF4-FFF2-40B4-BE49-F238E27FC236}">
                <a16:creationId xmlns:a16="http://schemas.microsoft.com/office/drawing/2014/main" id="{DD5DCD28-06B3-9FE0-ACC9-A6D67F4D01F3}"/>
              </a:ext>
            </a:extLst>
          </p:cNvPr>
          <p:cNvSpPr>
            <a:spLocks noGrp="1"/>
          </p:cNvSpPr>
          <p:nvPr>
            <p:ph type="subTitle" idx="1"/>
          </p:nvPr>
        </p:nvSpPr>
        <p:spPr>
          <a:xfrm>
            <a:off x="1524000" y="4159404"/>
            <a:ext cx="9144000" cy="1098395"/>
          </a:xfrm>
        </p:spPr>
        <p:txBody>
          <a:bodyPr>
            <a:normAutofit/>
          </a:bodyPr>
          <a:lstStyle/>
          <a:p>
            <a:r>
              <a:rPr lang="en-US" sz="1100" dirty="0">
                <a:solidFill>
                  <a:srgbClr val="FFFFFF"/>
                </a:solidFill>
              </a:rPr>
              <a:t>View:</a:t>
            </a:r>
            <a:endParaRPr lang="en-US" sz="1100" dirty="0">
              <a:solidFill>
                <a:srgbClr val="467886"/>
              </a:solidFill>
              <a:hlinkClick r:id="rId3">
                <a:extLst>
                  <a:ext uri="{A12FA001-AC4F-418D-AE19-62706E023703}">
                    <ahyp:hlinkClr xmlns:ahyp="http://schemas.microsoft.com/office/drawing/2018/hyperlinkcolor" val="tx"/>
                  </a:ext>
                </a:extLst>
              </a:hlinkClick>
            </a:endParaRPr>
          </a:p>
          <a:p>
            <a:r>
              <a:rPr lang="en-US" sz="1100" dirty="0">
                <a:hlinkClick r:id="rId3">
                  <a:extLst>
                    <a:ext uri="{A12FA001-AC4F-418D-AE19-62706E023703}">
                      <ahyp:hlinkClr xmlns:ahyp="http://schemas.microsoft.com/office/drawing/2018/hyperlinkcolor" val="tx"/>
                    </a:ext>
                  </a:extLst>
                </a:hlinkClick>
              </a:rPr>
              <a:t>https://data.cdc.gov/NCHS/Conditions-Contributing-to-COVID-19-Deaths-by-Stat/hk9y-quqm/about_data</a:t>
            </a:r>
            <a:endParaRPr lang="en-US" sz="1100" dirty="0"/>
          </a:p>
          <a:p>
            <a:r>
              <a:rPr lang="en-US" sz="1100" dirty="0">
                <a:solidFill>
                  <a:srgbClr val="FFFFFF"/>
                </a:solidFill>
              </a:rPr>
              <a:t>Download:</a:t>
            </a:r>
          </a:p>
          <a:p>
            <a:r>
              <a:rPr lang="en-US" sz="1100" dirty="0">
                <a:hlinkClick r:id="rId4">
                  <a:extLst>
                    <a:ext uri="{A12FA001-AC4F-418D-AE19-62706E023703}">
                      <ahyp:hlinkClr xmlns:ahyp="http://schemas.microsoft.com/office/drawing/2018/hyperlinkcolor" val="tx"/>
                    </a:ext>
                  </a:extLst>
                </a:hlinkClick>
              </a:rPr>
              <a:t>https://data.cdc.gov/api/views/hk9y-quqm/rows.csv?accessType=DOWNLOAD</a:t>
            </a:r>
            <a:endParaRPr lang="en-US" sz="1100" dirty="0"/>
          </a:p>
          <a:p>
            <a:endParaRPr lang="en-US" sz="1100" dirty="0">
              <a:solidFill>
                <a:srgbClr val="FFFFFF"/>
              </a:solidFill>
            </a:endParaRPr>
          </a:p>
          <a:p>
            <a:endParaRPr lang="en-US" sz="1100" dirty="0">
              <a:solidFill>
                <a:srgbClr val="FFFFFF"/>
              </a:solidFill>
            </a:endParaRPr>
          </a:p>
        </p:txBody>
      </p:sp>
    </p:spTree>
    <p:extLst>
      <p:ext uri="{BB962C8B-B14F-4D97-AF65-F5344CB8AC3E}">
        <p14:creationId xmlns:p14="http://schemas.microsoft.com/office/powerpoint/2010/main" val="2505151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8F32-9321-BFAE-DCA2-FA798BFCF435}"/>
              </a:ext>
            </a:extLst>
          </p:cNvPr>
          <p:cNvSpPr>
            <a:spLocks noGrp="1"/>
          </p:cNvSpPr>
          <p:nvPr>
            <p:ph type="title"/>
          </p:nvPr>
        </p:nvSpPr>
        <p:spPr/>
        <p:txBody>
          <a:bodyPr/>
          <a:lstStyle/>
          <a:p>
            <a:r>
              <a:rPr lang="en-US" dirty="0"/>
              <a:t>Summary of the Dataset</a:t>
            </a:r>
          </a:p>
        </p:txBody>
      </p:sp>
      <p:sp>
        <p:nvSpPr>
          <p:cNvPr id="3" name="Content Placeholder 2">
            <a:extLst>
              <a:ext uri="{FF2B5EF4-FFF2-40B4-BE49-F238E27FC236}">
                <a16:creationId xmlns:a16="http://schemas.microsoft.com/office/drawing/2014/main" id="{AE0D16EE-F500-8A3B-5B5A-5CB674295D02}"/>
              </a:ext>
            </a:extLst>
          </p:cNvPr>
          <p:cNvSpPr>
            <a:spLocks noGrp="1"/>
          </p:cNvSpPr>
          <p:nvPr>
            <p:ph idx="1"/>
          </p:nvPr>
        </p:nvSpPr>
        <p:spPr>
          <a:xfrm>
            <a:off x="838200" y="1642749"/>
            <a:ext cx="10515600" cy="512133"/>
          </a:xfrm>
        </p:spPr>
        <p:txBody>
          <a:bodyPr/>
          <a:lstStyle/>
          <a:p>
            <a:r>
              <a:rPr lang="en-US" dirty="0"/>
              <a:t>621000 observations of 14 variables</a:t>
            </a:r>
          </a:p>
          <a:p>
            <a:endParaRPr lang="en-US" dirty="0"/>
          </a:p>
        </p:txBody>
      </p:sp>
      <p:pic>
        <p:nvPicPr>
          <p:cNvPr id="7" name="Picture 6">
            <a:extLst>
              <a:ext uri="{FF2B5EF4-FFF2-40B4-BE49-F238E27FC236}">
                <a16:creationId xmlns:a16="http://schemas.microsoft.com/office/drawing/2014/main" id="{1DB67B1F-74BB-475F-7B5D-AC429E394539}"/>
              </a:ext>
            </a:extLst>
          </p:cNvPr>
          <p:cNvPicPr>
            <a:picLocks noChangeAspect="1"/>
          </p:cNvPicPr>
          <p:nvPr/>
        </p:nvPicPr>
        <p:blipFill>
          <a:blip r:embed="rId2"/>
          <a:stretch>
            <a:fillRect/>
          </a:stretch>
        </p:blipFill>
        <p:spPr>
          <a:xfrm>
            <a:off x="0" y="2154882"/>
            <a:ext cx="12192000" cy="2013150"/>
          </a:xfrm>
          <a:prstGeom prst="rect">
            <a:avLst/>
          </a:prstGeom>
        </p:spPr>
      </p:pic>
      <p:sp>
        <p:nvSpPr>
          <p:cNvPr id="8" name="TextBox 7">
            <a:extLst>
              <a:ext uri="{FF2B5EF4-FFF2-40B4-BE49-F238E27FC236}">
                <a16:creationId xmlns:a16="http://schemas.microsoft.com/office/drawing/2014/main" id="{BEF2F9C0-0F5D-6A17-2CBD-53CDB1FCD4B9}"/>
              </a:ext>
            </a:extLst>
          </p:cNvPr>
          <p:cNvSpPr txBox="1"/>
          <p:nvPr/>
        </p:nvSpPr>
        <p:spPr>
          <a:xfrm>
            <a:off x="963168" y="4416311"/>
            <a:ext cx="918472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To start we can focus on a few of the independent variables and use “COVID.19.Deaths” as the dependent variable. We can group deaths by age group, by State, and by condition.</a:t>
            </a:r>
          </a:p>
          <a:p>
            <a:r>
              <a:rPr lang="en-US" dirty="0"/>
              <a:t> </a:t>
            </a:r>
          </a:p>
        </p:txBody>
      </p:sp>
    </p:spTree>
    <p:extLst>
      <p:ext uri="{BB962C8B-B14F-4D97-AF65-F5344CB8AC3E}">
        <p14:creationId xmlns:p14="http://schemas.microsoft.com/office/powerpoint/2010/main" val="325417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FB12-D714-6789-E60D-D7884C3133B8}"/>
              </a:ext>
            </a:extLst>
          </p:cNvPr>
          <p:cNvSpPr>
            <a:spLocks noGrp="1"/>
          </p:cNvSpPr>
          <p:nvPr>
            <p:ph type="title"/>
          </p:nvPr>
        </p:nvSpPr>
        <p:spPr>
          <a:xfrm>
            <a:off x="838200" y="110399"/>
            <a:ext cx="10515600" cy="1325563"/>
          </a:xfrm>
        </p:spPr>
        <p:txBody>
          <a:bodyPr/>
          <a:lstStyle/>
          <a:p>
            <a:r>
              <a:rPr lang="en-US" dirty="0"/>
              <a:t>Exploring the Dataset</a:t>
            </a:r>
          </a:p>
        </p:txBody>
      </p:sp>
      <p:pic>
        <p:nvPicPr>
          <p:cNvPr id="4" name="Picture 3">
            <a:extLst>
              <a:ext uri="{FF2B5EF4-FFF2-40B4-BE49-F238E27FC236}">
                <a16:creationId xmlns:a16="http://schemas.microsoft.com/office/drawing/2014/main" id="{8CC9AA29-C349-9241-3A5D-66BF454EB266}"/>
              </a:ext>
            </a:extLst>
          </p:cNvPr>
          <p:cNvPicPr>
            <a:picLocks noChangeAspect="1"/>
          </p:cNvPicPr>
          <p:nvPr/>
        </p:nvPicPr>
        <p:blipFill>
          <a:blip r:embed="rId2"/>
          <a:stretch>
            <a:fillRect/>
          </a:stretch>
        </p:blipFill>
        <p:spPr>
          <a:xfrm>
            <a:off x="165464" y="2878180"/>
            <a:ext cx="3361508" cy="3361508"/>
          </a:xfrm>
          <a:prstGeom prst="rect">
            <a:avLst/>
          </a:prstGeom>
        </p:spPr>
      </p:pic>
      <p:pic>
        <p:nvPicPr>
          <p:cNvPr id="5" name="Picture 4">
            <a:extLst>
              <a:ext uri="{FF2B5EF4-FFF2-40B4-BE49-F238E27FC236}">
                <a16:creationId xmlns:a16="http://schemas.microsoft.com/office/drawing/2014/main" id="{DCBD020A-99E2-0E03-9369-9E56EBF6B126}"/>
              </a:ext>
            </a:extLst>
          </p:cNvPr>
          <p:cNvPicPr>
            <a:picLocks noChangeAspect="1"/>
          </p:cNvPicPr>
          <p:nvPr/>
        </p:nvPicPr>
        <p:blipFill>
          <a:blip r:embed="rId3"/>
          <a:stretch>
            <a:fillRect/>
          </a:stretch>
        </p:blipFill>
        <p:spPr>
          <a:xfrm>
            <a:off x="3925388" y="2984859"/>
            <a:ext cx="4197532" cy="3148149"/>
          </a:xfrm>
          <a:prstGeom prst="rect">
            <a:avLst/>
          </a:prstGeom>
        </p:spPr>
      </p:pic>
      <p:pic>
        <p:nvPicPr>
          <p:cNvPr id="6" name="Picture 5">
            <a:extLst>
              <a:ext uri="{FF2B5EF4-FFF2-40B4-BE49-F238E27FC236}">
                <a16:creationId xmlns:a16="http://schemas.microsoft.com/office/drawing/2014/main" id="{C33B8C76-F0D4-8AA1-D02D-739E0FC6635B}"/>
              </a:ext>
            </a:extLst>
          </p:cNvPr>
          <p:cNvPicPr>
            <a:picLocks noChangeAspect="1"/>
          </p:cNvPicPr>
          <p:nvPr/>
        </p:nvPicPr>
        <p:blipFill>
          <a:blip r:embed="rId4"/>
          <a:stretch>
            <a:fillRect/>
          </a:stretch>
        </p:blipFill>
        <p:spPr>
          <a:xfrm>
            <a:off x="8358051" y="1972582"/>
            <a:ext cx="3616234" cy="4520293"/>
          </a:xfrm>
          <a:prstGeom prst="rect">
            <a:avLst/>
          </a:prstGeom>
        </p:spPr>
      </p:pic>
      <p:sp>
        <p:nvSpPr>
          <p:cNvPr id="7" name="TextBox 6">
            <a:extLst>
              <a:ext uri="{FF2B5EF4-FFF2-40B4-BE49-F238E27FC236}">
                <a16:creationId xmlns:a16="http://schemas.microsoft.com/office/drawing/2014/main" id="{BFCAD4F1-CAB7-3B54-B31A-760D738F4D08}"/>
              </a:ext>
            </a:extLst>
          </p:cNvPr>
          <p:cNvSpPr txBox="1"/>
          <p:nvPr/>
        </p:nvSpPr>
        <p:spPr>
          <a:xfrm>
            <a:off x="530352" y="1240914"/>
            <a:ext cx="72359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here we can look at the subsets of data we have generated and form an exploratory question.</a:t>
            </a:r>
          </a:p>
          <a:p>
            <a:pPr marL="285750" indent="-285750">
              <a:buFont typeface="Arial" panose="020B0604020202020204" pitchFamily="34" charset="0"/>
              <a:buChar char="•"/>
            </a:pPr>
            <a:r>
              <a:rPr lang="en-US" b="1" dirty="0"/>
              <a:t>Do specific conditions happen more or less frequently based on location/State?</a:t>
            </a:r>
          </a:p>
        </p:txBody>
      </p:sp>
    </p:spTree>
    <p:extLst>
      <p:ext uri="{BB962C8B-B14F-4D97-AF65-F5344CB8AC3E}">
        <p14:creationId xmlns:p14="http://schemas.microsoft.com/office/powerpoint/2010/main" val="389089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B8D76B7-BC69-4B37-F4ED-D2195997A485}"/>
              </a:ext>
            </a:extLst>
          </p:cNvPr>
          <p:cNvPicPr>
            <a:picLocks noChangeAspect="1"/>
          </p:cNvPicPr>
          <p:nvPr/>
        </p:nvPicPr>
        <p:blipFill>
          <a:blip r:embed="rId2"/>
          <a:stretch>
            <a:fillRect/>
          </a:stretch>
        </p:blipFill>
        <p:spPr>
          <a:xfrm>
            <a:off x="6049879" y="0"/>
            <a:ext cx="5486400" cy="6858000"/>
          </a:xfrm>
          <a:prstGeom prst="rect">
            <a:avLst/>
          </a:prstGeom>
        </p:spPr>
      </p:pic>
      <p:sp>
        <p:nvSpPr>
          <p:cNvPr id="2" name="Title 1">
            <a:extLst>
              <a:ext uri="{FF2B5EF4-FFF2-40B4-BE49-F238E27FC236}">
                <a16:creationId xmlns:a16="http://schemas.microsoft.com/office/drawing/2014/main" id="{845BC7BA-5912-C4AB-10F9-AF8AF42DF092}"/>
              </a:ext>
            </a:extLst>
          </p:cNvPr>
          <p:cNvSpPr>
            <a:spLocks noGrp="1"/>
          </p:cNvSpPr>
          <p:nvPr>
            <p:ph type="title"/>
          </p:nvPr>
        </p:nvSpPr>
        <p:spPr>
          <a:xfrm>
            <a:off x="567489" y="425283"/>
            <a:ext cx="5137727" cy="1325563"/>
          </a:xfrm>
        </p:spPr>
        <p:txBody>
          <a:bodyPr>
            <a:normAutofit/>
          </a:bodyPr>
          <a:lstStyle/>
          <a:p>
            <a:pPr algn="ctr"/>
            <a:r>
              <a:rPr lang="en-US" dirty="0"/>
              <a:t>Investigating SARS-CoV-2 Comorbidities</a:t>
            </a:r>
          </a:p>
        </p:txBody>
      </p:sp>
      <p:sp>
        <p:nvSpPr>
          <p:cNvPr id="11" name="Rectangle 10">
            <a:extLst>
              <a:ext uri="{FF2B5EF4-FFF2-40B4-BE49-F238E27FC236}">
                <a16:creationId xmlns:a16="http://schemas.microsoft.com/office/drawing/2014/main" id="{E8F21EBF-DA74-9C61-E711-C7D06BDECF30}"/>
              </a:ext>
            </a:extLst>
          </p:cNvPr>
          <p:cNvSpPr/>
          <p:nvPr/>
        </p:nvSpPr>
        <p:spPr>
          <a:xfrm>
            <a:off x="10633512" y="3815490"/>
            <a:ext cx="342791" cy="38353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6B91FC-A28B-5C14-5F64-A0F55D68367F}"/>
              </a:ext>
            </a:extLst>
          </p:cNvPr>
          <p:cNvSpPr/>
          <p:nvPr/>
        </p:nvSpPr>
        <p:spPr>
          <a:xfrm>
            <a:off x="9730745" y="3815490"/>
            <a:ext cx="342791" cy="6357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5FEF79-2A30-D0D2-8FB1-76D9B8716604}"/>
              </a:ext>
            </a:extLst>
          </p:cNvPr>
          <p:cNvSpPr/>
          <p:nvPr/>
        </p:nvSpPr>
        <p:spPr>
          <a:xfrm>
            <a:off x="7106572" y="3817059"/>
            <a:ext cx="342791" cy="8887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A8623BB-6D7C-CDCA-9AFE-D7389D7D6BB2}"/>
              </a:ext>
            </a:extLst>
          </p:cNvPr>
          <p:cNvSpPr txBox="1"/>
          <p:nvPr/>
        </p:nvSpPr>
        <p:spPr>
          <a:xfrm>
            <a:off x="675796" y="1958309"/>
            <a:ext cx="450961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could look at each condition by State but let's investigate three comorbidities not commonly associated with SARS-CoV-2 (Alzheimer's disease, kidney failure, and sepsis). </a:t>
            </a:r>
          </a:p>
          <a:p>
            <a:pPr marL="285750" indent="-285750">
              <a:buFont typeface="Arial" panose="020B0604020202020204" pitchFamily="34" charset="0"/>
              <a:buChar char="•"/>
            </a:pPr>
            <a:r>
              <a:rPr lang="en-US" b="1" dirty="0"/>
              <a:t>Will there be a significant difference in Alzheimer's disease, kidney failure, and sepsis comorbidity deaths by geographic location?</a:t>
            </a:r>
          </a:p>
        </p:txBody>
      </p:sp>
    </p:spTree>
    <p:extLst>
      <p:ext uri="{BB962C8B-B14F-4D97-AF65-F5344CB8AC3E}">
        <p14:creationId xmlns:p14="http://schemas.microsoft.com/office/powerpoint/2010/main" val="268603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2D18A-F84D-2DEF-74D7-906E7AA8FC15}"/>
              </a:ext>
            </a:extLst>
          </p:cNvPr>
          <p:cNvSpPr txBox="1"/>
          <p:nvPr/>
        </p:nvSpPr>
        <p:spPr>
          <a:xfrm>
            <a:off x="821712" y="4795803"/>
            <a:ext cx="4526325" cy="2154436"/>
          </a:xfrm>
          <a:prstGeom prst="rect">
            <a:avLst/>
          </a:prstGeom>
          <a:noFill/>
        </p:spPr>
        <p:txBody>
          <a:bodyPr wrap="square" rtlCol="0">
            <a:spAutoFit/>
          </a:bodyPr>
          <a:lstStyle/>
          <a:p>
            <a:pPr marL="285750" indent="-285750">
              <a:buFont typeface="Arial" panose="020B0604020202020204" pitchFamily="34" charset="0"/>
              <a:buChar char="•"/>
            </a:pPr>
            <a:r>
              <a:rPr lang="en-US" sz="1600" dirty="0"/>
              <a:t>Here we look at the deaths by State. The plot is crowded and hard to interpret. The dataset was condensed by U.S. region to better visualize any differences based on geographic location.</a:t>
            </a:r>
          </a:p>
          <a:p>
            <a:pPr marL="285750" indent="-285750">
              <a:buFont typeface="Arial" panose="020B0604020202020204" pitchFamily="34" charset="0"/>
              <a:buChar char="•"/>
            </a:pPr>
            <a:r>
              <a:rPr lang="en-US" sz="1100" dirty="0"/>
              <a:t>Regions were determined by this map:</a:t>
            </a:r>
            <a:br>
              <a:rPr lang="en-US" sz="1100" dirty="0"/>
            </a:br>
            <a:r>
              <a:rPr lang="en-US" sz="1100" dirty="0"/>
              <a:t>https://education.nationalgeographic.org/resource/united-states-regions/</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D70F55A0-FCAC-2672-3965-C201871F3BA0}"/>
              </a:ext>
            </a:extLst>
          </p:cNvPr>
          <p:cNvPicPr>
            <a:picLocks noChangeAspect="1"/>
          </p:cNvPicPr>
          <p:nvPr/>
        </p:nvPicPr>
        <p:blipFill>
          <a:blip r:embed="rId2"/>
          <a:stretch>
            <a:fillRect/>
          </a:stretch>
        </p:blipFill>
        <p:spPr>
          <a:xfrm>
            <a:off x="6522634" y="147607"/>
            <a:ext cx="5401739" cy="3333645"/>
          </a:xfrm>
          <a:prstGeom prst="rect">
            <a:avLst/>
          </a:prstGeom>
        </p:spPr>
      </p:pic>
      <p:pic>
        <p:nvPicPr>
          <p:cNvPr id="10" name="Picture 9">
            <a:extLst>
              <a:ext uri="{FF2B5EF4-FFF2-40B4-BE49-F238E27FC236}">
                <a16:creationId xmlns:a16="http://schemas.microsoft.com/office/drawing/2014/main" id="{BFDBAC5B-EE3B-8FD2-CDA2-3F351733E210}"/>
              </a:ext>
            </a:extLst>
          </p:cNvPr>
          <p:cNvPicPr>
            <a:picLocks noChangeAspect="1"/>
          </p:cNvPicPr>
          <p:nvPr/>
        </p:nvPicPr>
        <p:blipFill>
          <a:blip r:embed="rId3"/>
          <a:stretch>
            <a:fillRect/>
          </a:stretch>
        </p:blipFill>
        <p:spPr>
          <a:xfrm>
            <a:off x="6307096" y="3593389"/>
            <a:ext cx="4940628" cy="3049073"/>
          </a:xfrm>
          <a:prstGeom prst="rect">
            <a:avLst/>
          </a:prstGeom>
        </p:spPr>
      </p:pic>
      <p:sp>
        <p:nvSpPr>
          <p:cNvPr id="11" name="Title 1">
            <a:extLst>
              <a:ext uri="{FF2B5EF4-FFF2-40B4-BE49-F238E27FC236}">
                <a16:creationId xmlns:a16="http://schemas.microsoft.com/office/drawing/2014/main" id="{DA7F368C-3BEE-E409-D0FC-B415AE2EA973}"/>
              </a:ext>
            </a:extLst>
          </p:cNvPr>
          <p:cNvSpPr>
            <a:spLocks noGrp="1"/>
          </p:cNvSpPr>
          <p:nvPr>
            <p:ph type="title"/>
          </p:nvPr>
        </p:nvSpPr>
        <p:spPr>
          <a:xfrm>
            <a:off x="531640" y="418145"/>
            <a:ext cx="5137727" cy="1325563"/>
          </a:xfrm>
        </p:spPr>
        <p:txBody>
          <a:bodyPr>
            <a:noAutofit/>
          </a:bodyPr>
          <a:lstStyle/>
          <a:p>
            <a:pPr algn="ctr"/>
            <a:r>
              <a:rPr lang="en-US" sz="3600" dirty="0"/>
              <a:t>SARS-CoV-2 Comorbidity by Location</a:t>
            </a:r>
          </a:p>
        </p:txBody>
      </p:sp>
      <p:pic>
        <p:nvPicPr>
          <p:cNvPr id="13" name="Picture 12">
            <a:extLst>
              <a:ext uri="{FF2B5EF4-FFF2-40B4-BE49-F238E27FC236}">
                <a16:creationId xmlns:a16="http://schemas.microsoft.com/office/drawing/2014/main" id="{14310453-176C-7601-6DEE-DB0C69BA1921}"/>
              </a:ext>
            </a:extLst>
          </p:cNvPr>
          <p:cNvPicPr>
            <a:picLocks noChangeAspect="1"/>
          </p:cNvPicPr>
          <p:nvPr/>
        </p:nvPicPr>
        <p:blipFill>
          <a:blip r:embed="rId4"/>
          <a:stretch>
            <a:fillRect/>
          </a:stretch>
        </p:blipFill>
        <p:spPr>
          <a:xfrm>
            <a:off x="327066" y="2030642"/>
            <a:ext cx="6195568" cy="2478227"/>
          </a:xfrm>
          <a:prstGeom prst="rect">
            <a:avLst/>
          </a:prstGeom>
        </p:spPr>
      </p:pic>
    </p:spTree>
    <p:extLst>
      <p:ext uri="{BB962C8B-B14F-4D97-AF65-F5344CB8AC3E}">
        <p14:creationId xmlns:p14="http://schemas.microsoft.com/office/powerpoint/2010/main" val="168078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6722-F831-5459-8F2A-142705F6E2B1}"/>
              </a:ext>
            </a:extLst>
          </p:cNvPr>
          <p:cNvSpPr>
            <a:spLocks noGrp="1"/>
          </p:cNvSpPr>
          <p:nvPr>
            <p:ph type="title"/>
          </p:nvPr>
        </p:nvSpPr>
        <p:spPr/>
        <p:txBody>
          <a:bodyPr/>
          <a:lstStyle/>
          <a:p>
            <a:r>
              <a:rPr lang="en-US" dirty="0"/>
              <a:t>Analysis of Variance: Comorbidity ~ Region</a:t>
            </a:r>
          </a:p>
        </p:txBody>
      </p:sp>
      <p:sp>
        <p:nvSpPr>
          <p:cNvPr id="3" name="Content Placeholder 2">
            <a:extLst>
              <a:ext uri="{FF2B5EF4-FFF2-40B4-BE49-F238E27FC236}">
                <a16:creationId xmlns:a16="http://schemas.microsoft.com/office/drawing/2014/main" id="{69B160FE-622F-C3F5-6BEC-EBA2A393623A}"/>
              </a:ext>
            </a:extLst>
          </p:cNvPr>
          <p:cNvSpPr>
            <a:spLocks noGrp="1"/>
          </p:cNvSpPr>
          <p:nvPr>
            <p:ph idx="1"/>
          </p:nvPr>
        </p:nvSpPr>
        <p:spPr>
          <a:xfrm>
            <a:off x="838200" y="1825625"/>
            <a:ext cx="3962400" cy="4351338"/>
          </a:xfrm>
        </p:spPr>
        <p:txBody>
          <a:bodyPr/>
          <a:lstStyle/>
          <a:p>
            <a:r>
              <a:rPr lang="en-US" dirty="0"/>
              <a:t>Alzheimer’s disease:</a:t>
            </a:r>
            <a:br>
              <a:rPr lang="en-US" dirty="0"/>
            </a:br>
            <a:br>
              <a:rPr lang="en-US" dirty="0"/>
            </a:br>
            <a:endParaRPr lang="en-US" dirty="0"/>
          </a:p>
          <a:p>
            <a:r>
              <a:rPr lang="en-US" dirty="0"/>
              <a:t>Renal failure: </a:t>
            </a:r>
            <a:br>
              <a:rPr lang="en-US" dirty="0"/>
            </a:br>
            <a:br>
              <a:rPr lang="en-US" dirty="0"/>
            </a:br>
            <a:endParaRPr lang="en-US" dirty="0"/>
          </a:p>
          <a:p>
            <a:r>
              <a:rPr lang="en-US" dirty="0"/>
              <a:t>Sepsis:</a:t>
            </a:r>
          </a:p>
          <a:p>
            <a:endParaRPr lang="en-US" dirty="0"/>
          </a:p>
        </p:txBody>
      </p:sp>
      <p:pic>
        <p:nvPicPr>
          <p:cNvPr id="5" name="Picture 4">
            <a:extLst>
              <a:ext uri="{FF2B5EF4-FFF2-40B4-BE49-F238E27FC236}">
                <a16:creationId xmlns:a16="http://schemas.microsoft.com/office/drawing/2014/main" id="{6B1CC0BD-8230-7877-6B88-2E3421FB73A7}"/>
              </a:ext>
            </a:extLst>
          </p:cNvPr>
          <p:cNvPicPr>
            <a:picLocks noChangeAspect="1"/>
          </p:cNvPicPr>
          <p:nvPr/>
        </p:nvPicPr>
        <p:blipFill>
          <a:blip r:embed="rId2"/>
          <a:stretch>
            <a:fillRect/>
          </a:stretch>
        </p:blipFill>
        <p:spPr>
          <a:xfrm>
            <a:off x="1142489" y="2345835"/>
            <a:ext cx="3658111" cy="533474"/>
          </a:xfrm>
          <a:prstGeom prst="rect">
            <a:avLst/>
          </a:prstGeom>
        </p:spPr>
      </p:pic>
      <p:pic>
        <p:nvPicPr>
          <p:cNvPr id="7" name="Picture 6">
            <a:extLst>
              <a:ext uri="{FF2B5EF4-FFF2-40B4-BE49-F238E27FC236}">
                <a16:creationId xmlns:a16="http://schemas.microsoft.com/office/drawing/2014/main" id="{58D09762-996A-B4ED-0EE9-919665C468B7}"/>
              </a:ext>
            </a:extLst>
          </p:cNvPr>
          <p:cNvPicPr>
            <a:picLocks noChangeAspect="1"/>
          </p:cNvPicPr>
          <p:nvPr/>
        </p:nvPicPr>
        <p:blipFill>
          <a:blip r:embed="rId3"/>
          <a:stretch>
            <a:fillRect/>
          </a:stretch>
        </p:blipFill>
        <p:spPr>
          <a:xfrm>
            <a:off x="1142489" y="3731007"/>
            <a:ext cx="3743847" cy="495369"/>
          </a:xfrm>
          <a:prstGeom prst="rect">
            <a:avLst/>
          </a:prstGeom>
        </p:spPr>
      </p:pic>
      <p:pic>
        <p:nvPicPr>
          <p:cNvPr id="9" name="Picture 8">
            <a:extLst>
              <a:ext uri="{FF2B5EF4-FFF2-40B4-BE49-F238E27FC236}">
                <a16:creationId xmlns:a16="http://schemas.microsoft.com/office/drawing/2014/main" id="{E6B80F5E-4488-E208-14E6-DDDA40EAAF8C}"/>
              </a:ext>
            </a:extLst>
          </p:cNvPr>
          <p:cNvPicPr>
            <a:picLocks noChangeAspect="1"/>
          </p:cNvPicPr>
          <p:nvPr/>
        </p:nvPicPr>
        <p:blipFill>
          <a:blip r:embed="rId4"/>
          <a:stretch>
            <a:fillRect/>
          </a:stretch>
        </p:blipFill>
        <p:spPr>
          <a:xfrm>
            <a:off x="1142489" y="4939695"/>
            <a:ext cx="3772426" cy="523948"/>
          </a:xfrm>
          <a:prstGeom prst="rect">
            <a:avLst/>
          </a:prstGeom>
        </p:spPr>
      </p:pic>
      <p:sp>
        <p:nvSpPr>
          <p:cNvPr id="4" name="TextBox 3">
            <a:extLst>
              <a:ext uri="{FF2B5EF4-FFF2-40B4-BE49-F238E27FC236}">
                <a16:creationId xmlns:a16="http://schemas.microsoft.com/office/drawing/2014/main" id="{176D30D4-4CB0-ECC8-B66A-32B6E20931A9}"/>
              </a:ext>
            </a:extLst>
          </p:cNvPr>
          <p:cNvSpPr txBox="1"/>
          <p:nvPr/>
        </p:nvSpPr>
        <p:spPr>
          <a:xfrm>
            <a:off x="6009736" y="3105510"/>
            <a:ext cx="4270076" cy="1477328"/>
          </a:xfrm>
          <a:prstGeom prst="rect">
            <a:avLst/>
          </a:prstGeom>
          <a:noFill/>
        </p:spPr>
        <p:txBody>
          <a:bodyPr wrap="square" rtlCol="0">
            <a:spAutoFit/>
          </a:bodyPr>
          <a:lstStyle/>
          <a:p>
            <a:pPr algn="ctr"/>
            <a:r>
              <a:rPr lang="en-US" dirty="0"/>
              <a:t>Based on the ANOVA, there is no significant difference in Alzheimer’s disease, renal failure, or sepsis comorbidity with SARS-CoV-2 between based on U.S. regions.</a:t>
            </a:r>
          </a:p>
        </p:txBody>
      </p:sp>
    </p:spTree>
    <p:extLst>
      <p:ext uri="{BB962C8B-B14F-4D97-AF65-F5344CB8AC3E}">
        <p14:creationId xmlns:p14="http://schemas.microsoft.com/office/powerpoint/2010/main" val="220633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1651</TotalTime>
  <Words>307</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Roboto</vt:lpstr>
      <vt:lpstr>Office Theme</vt:lpstr>
      <vt:lpstr>Conditions Contributing to COVID-19 Deaths, by State and Age, Provisional 2020-2023 </vt:lpstr>
      <vt:lpstr>Summary of the Dataset</vt:lpstr>
      <vt:lpstr>Exploring the Dataset</vt:lpstr>
      <vt:lpstr>Investigating SARS-CoV-2 Comorbidities</vt:lpstr>
      <vt:lpstr>SARS-CoV-2 Comorbidity by Location</vt:lpstr>
      <vt:lpstr>Analysis of Variance: Comorbidity ~ Region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Conditions Contributing to COVID-19 Deaths, by State and Age, Provisional 2020-2023 </dc:title>
  <dc:creator>Michael Murphy</dc:creator>
  <cp:lastModifiedBy>Michael Murphy</cp:lastModifiedBy>
  <cp:revision>1</cp:revision>
  <dcterms:created xsi:type="dcterms:W3CDTF">2024-03-14T21:41:09Z</dcterms:created>
  <dcterms:modified xsi:type="dcterms:W3CDTF">2024-03-17T20:17:24Z</dcterms:modified>
</cp:coreProperties>
</file>