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312" r:id="rId2"/>
    <p:sldId id="348" r:id="rId3"/>
    <p:sldId id="346" r:id="rId4"/>
    <p:sldId id="313" r:id="rId5"/>
    <p:sldId id="310" r:id="rId6"/>
    <p:sldId id="325" r:id="rId7"/>
    <p:sldId id="326" r:id="rId8"/>
    <p:sldId id="324" r:id="rId9"/>
    <p:sldId id="327" r:id="rId10"/>
    <p:sldId id="328" r:id="rId11"/>
  </p:sldIdLst>
  <p:sldSz cx="12192000" cy="6858000"/>
  <p:notesSz cx="7102475" cy="93884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gi Zitelli" initials="MZ" lastIdx="1" clrIdx="0"/>
  <p:cmAuthor id="1" name="Jeff May" initials="JM" lastIdx="1" clrIdx="1"/>
  <p:cmAuthor id="2" name="Guillermo García Jaeger" initials="GGJ" lastIdx="1" clrIdx="2">
    <p:extLst>
      <p:ext uri="{19B8F6BF-5375-455C-9EA6-DF929625EA0E}">
        <p15:presenceInfo xmlns:p15="http://schemas.microsoft.com/office/powerpoint/2012/main" userId="Guillermo García Jae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C2F"/>
    <a:srgbClr val="B11133"/>
    <a:srgbClr val="FEE1A6"/>
    <a:srgbClr val="707070"/>
    <a:srgbClr val="FED37D"/>
    <a:srgbClr val="127B79"/>
    <a:srgbClr val="C00000"/>
    <a:srgbClr val="C78501"/>
    <a:srgbClr val="DA9201"/>
    <a:srgbClr val="FEB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9" autoAdjust="0"/>
    <p:restoredTop sz="91312" autoAdjust="0"/>
  </p:normalViewPr>
  <p:slideViewPr>
    <p:cSldViewPr snapToObjects="1">
      <p:cViewPr varScale="1">
        <p:scale>
          <a:sx n="84" d="100"/>
          <a:sy n="84" d="100"/>
        </p:scale>
        <p:origin x="208" y="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4" d="100"/>
          <a:sy n="94" d="100"/>
        </p:scale>
        <p:origin x="4320" y="208"/>
      </p:cViewPr>
      <p:guideLst>
        <p:guide orient="horz" pos="2957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8C77E9D-F290-4576-BE55-8A2292F57F29}" type="datetimeFigureOut">
              <a:rPr lang="en-AU" smtClean="0">
                <a:latin typeface="Calibri" panose="020F0502020204030204" pitchFamily="34" charset="0"/>
                <a:cs typeface="Calibri" panose="020F0502020204030204" pitchFamily="34" charset="0"/>
              </a:rPr>
              <a:t>19/9/20</a:t>
            </a:fld>
            <a:endParaRPr lang="en-A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A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CA79F9E-1235-4125-AABA-4E9A8B9C4971}" type="slidenum">
              <a:rPr lang="en-AU" smtClean="0">
                <a:latin typeface="Calibri" panose="020F0502020204030204" pitchFamily="34" charset="0"/>
                <a:cs typeface="Calibri" panose="020F0502020204030204" pitchFamily="34" charset="0"/>
              </a:rPr>
              <a:t>‹Nº›</a:t>
            </a:fld>
            <a:endParaRPr lang="en-A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74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6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F4713445-90B6-4D31-B2A4-B21109C26886}" type="slidenum">
              <a:rPr lang="en-AU" altLang="en-US"/>
              <a:pPr/>
              <a:t>‹Nº›</a:t>
            </a:fld>
            <a:endParaRPr lang="en-AU" alt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E0D22A-2A63-4969-9F9B-7AE9B2752B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D2D919-22E4-46C1-8E26-576DDF5EB9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A9AD501E-62A1-4C8C-8C7C-AE8989330A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079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13445-90B6-4D31-B2A4-B21109C26886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292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13445-90B6-4D31-B2A4-B21109C26886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594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Guillermo.Garcia@vidal.fr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rick &amp; win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2624A-69BC-F14C-BC95-7C890CEA1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s-ES_tradnl" dirty="0"/>
          </a:p>
        </p:txBody>
      </p:sp>
      <p:sp>
        <p:nvSpPr>
          <p:cNvPr id="5" name="16 CuadroTexto">
            <a:extLst>
              <a:ext uri="{FF2B5EF4-FFF2-40B4-BE49-F238E27FC236}">
                <a16:creationId xmlns:a16="http://schemas.microsoft.com/office/drawing/2014/main" id="{B31D57EC-8398-AF4A-BEB9-E9212C4DE1CD}"/>
              </a:ext>
            </a:extLst>
          </p:cNvPr>
          <p:cNvSpPr txBox="1"/>
          <p:nvPr userDrawn="1"/>
        </p:nvSpPr>
        <p:spPr>
          <a:xfrm>
            <a:off x="9264352" y="1162582"/>
            <a:ext cx="2927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Ing. Guillermo García Jaeger</a:t>
            </a:r>
          </a:p>
          <a:p>
            <a:pPr algn="ctr"/>
            <a:r>
              <a:rPr lang="es-ES" sz="14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Guillermo.Garcia@vidal.fr</a:t>
            </a:r>
            <a:r>
              <a:rPr lang="es-ES" sz="1400" dirty="0">
                <a:solidFill>
                  <a:srgbClr val="B111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algn="ctr"/>
            <a:r>
              <a:rPr lang="es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+52 (56) 2135-3450</a:t>
            </a:r>
          </a:p>
          <a:p>
            <a:pPr algn="ctr"/>
            <a:r>
              <a:rPr lang="es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es.vidal-dis.com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26BB40-FF9B-D845-8866-BEE3AE03D2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37226"/>
            <a:ext cx="7622502" cy="57207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65CC9B9-8657-7D46-902B-FADCBC169427}"/>
              </a:ext>
            </a:extLst>
          </p:cNvPr>
          <p:cNvSpPr txBox="1"/>
          <p:nvPr userDrawn="1"/>
        </p:nvSpPr>
        <p:spPr>
          <a:xfrm>
            <a:off x="10573473" y="104172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2563" marR="0" indent="-182563" algn="l" defTabSz="72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</a:pPr>
            <a:endParaRPr kumimoji="0" lang="es-ES_tradnl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098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5EA2-5F42-4F4D-BD27-9B96D4150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s-MX" dirty="0"/>
              <a:t>Haz clic para modificar el estilo de 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1357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345" y="102414"/>
            <a:ext cx="10515600" cy="662290"/>
          </a:xfrm>
          <a:prstGeom prst="rect">
            <a:avLst/>
          </a:prstGeom>
        </p:spPr>
        <p:txBody>
          <a:bodyPr/>
          <a:lstStyle>
            <a:lvl1pPr>
              <a:defRPr sz="2400" b="1" cap="small" baseline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07368" y="1248047"/>
            <a:ext cx="11377264" cy="497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altLang="en-US" dirty="0"/>
              <a:t>Haga clic para modificar los estilos de texto del patrón</a:t>
            </a:r>
          </a:p>
          <a:p>
            <a:pPr lvl="1"/>
            <a:r>
              <a:rPr lang="es-ES" altLang="en-US" dirty="0"/>
              <a:t>Segundo nivel</a:t>
            </a:r>
          </a:p>
          <a:p>
            <a:pPr lvl="2"/>
            <a:r>
              <a:rPr lang="es-ES" altLang="en-US" dirty="0"/>
              <a:t>Tercer nivel</a:t>
            </a:r>
          </a:p>
          <a:p>
            <a:pPr lvl="3"/>
            <a:r>
              <a:rPr lang="es-ES" altLang="en-US" dirty="0"/>
              <a:t>Cuarto nivel</a:t>
            </a:r>
          </a:p>
          <a:p>
            <a:pPr lvl="4"/>
            <a:r>
              <a:rPr lang="es-ES" altLang="en-US" dirty="0"/>
              <a:t>Quinto nivel</a:t>
            </a:r>
            <a:endParaRPr lang="nl-NL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030019"/>
            <a:ext cx="12192000" cy="1588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4" name="TextBox 11"/>
          <p:cNvSpPr txBox="1">
            <a:spLocks noChangeArrowheads="1"/>
          </p:cNvSpPr>
          <p:nvPr/>
        </p:nvSpPr>
        <p:spPr bwMode="auto">
          <a:xfrm>
            <a:off x="10128448" y="937544"/>
            <a:ext cx="2063552" cy="187200"/>
          </a:xfrm>
          <a:prstGeom prst="rect">
            <a:avLst/>
          </a:prstGeom>
          <a:solidFill>
            <a:srgbClr val="B11133"/>
          </a:solidFill>
          <a:ln>
            <a:noFill/>
          </a:ln>
        </p:spPr>
        <p:txBody>
          <a:bodyPr lIns="0" tIns="0" rIns="0" bIns="0" anchor="ctr"/>
          <a:lstStyle>
            <a:lvl1pPr marL="182563" indent="-182563" defTabSz="719138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defTabSz="719138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defTabSz="719138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defTabSz="719138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defTabSz="719138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defTabSz="719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defTabSz="719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defTabSz="719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defTabSz="7191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altLang="en-US" sz="1000" b="1" cap="small" baseline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Drug Information Systems</a:t>
            </a:r>
          </a:p>
        </p:txBody>
      </p:sp>
      <p:cxnSp>
        <p:nvCxnSpPr>
          <p:cNvPr id="17" name="Straight Connector 3">
            <a:extLst>
              <a:ext uri="{FF2B5EF4-FFF2-40B4-BE49-F238E27FC236}">
                <a16:creationId xmlns:a16="http://schemas.microsoft.com/office/drawing/2014/main" id="{D572B6D8-8189-4243-A3DA-FE8CB8A04BF7}"/>
              </a:ext>
            </a:extLst>
          </p:cNvPr>
          <p:cNvCxnSpPr>
            <a:endCxn id="18" idx="2"/>
          </p:cNvCxnSpPr>
          <p:nvPr userDrawn="1"/>
        </p:nvCxnSpPr>
        <p:spPr>
          <a:xfrm>
            <a:off x="0" y="6608911"/>
            <a:ext cx="258763" cy="0"/>
          </a:xfrm>
          <a:prstGeom prst="line">
            <a:avLst/>
          </a:prstGeom>
          <a:noFill/>
          <a:ln w="19050" cap="flat" cmpd="sng" algn="ctr">
            <a:solidFill>
              <a:srgbClr val="BA0C2F"/>
            </a:solidFill>
            <a:prstDash val="solid"/>
          </a:ln>
          <a:effectLst/>
        </p:spPr>
      </p:cxnSp>
      <p:sp>
        <p:nvSpPr>
          <p:cNvPr id="18" name="Hexagon 1">
            <a:extLst>
              <a:ext uri="{FF2B5EF4-FFF2-40B4-BE49-F238E27FC236}">
                <a16:creationId xmlns:a16="http://schemas.microsoft.com/office/drawing/2014/main" id="{E600560D-FE55-7E4B-AFB0-F456544967BE}"/>
              </a:ext>
            </a:extLst>
          </p:cNvPr>
          <p:cNvSpPr/>
          <p:nvPr userDrawn="1"/>
        </p:nvSpPr>
        <p:spPr>
          <a:xfrm>
            <a:off x="258763" y="6453336"/>
            <a:ext cx="558800" cy="312737"/>
          </a:xfrm>
          <a:prstGeom prst="hexagon">
            <a:avLst/>
          </a:prstGeom>
          <a:solidFill>
            <a:srgbClr val="BA0C2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E705A-B7C6-424A-97C5-491B5988F9EB}" type="slidenum">
              <a:rPr kumimoji="0" lang="fr-FR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ectángulo: esquinas redondeadas 13">
            <a:extLst>
              <a:ext uri="{FF2B5EF4-FFF2-40B4-BE49-F238E27FC236}">
                <a16:creationId xmlns:a16="http://schemas.microsoft.com/office/drawing/2014/main" id="{5073B84E-ED8D-8445-832F-EBCD90148B42}"/>
              </a:ext>
            </a:extLst>
          </p:cNvPr>
          <p:cNvSpPr/>
          <p:nvPr userDrawn="1"/>
        </p:nvSpPr>
        <p:spPr>
          <a:xfrm>
            <a:off x="1742" y="117450"/>
            <a:ext cx="144000" cy="720000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Tijdelijke aanduiding voor titel 1">
            <a:extLst>
              <a:ext uri="{FF2B5EF4-FFF2-40B4-BE49-F238E27FC236}">
                <a16:creationId xmlns:a16="http://schemas.microsoft.com/office/drawing/2014/main" id="{4630DAA7-23BE-F94F-80AA-C9B9B38F1D7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58763" y="63307"/>
            <a:ext cx="10936156" cy="7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small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endParaRPr lang="nl-NL" altLang="en-US" sz="2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D44C2A-4498-C54A-899B-0B3CE20BFC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651" y="6392911"/>
            <a:ext cx="1208106" cy="432000"/>
          </a:xfrm>
          <a:prstGeom prst="rect">
            <a:avLst/>
          </a:prstGeom>
        </p:spPr>
      </p:pic>
      <p:sp>
        <p:nvSpPr>
          <p:cNvPr id="5" name="Marcador de título 4">
            <a:extLst>
              <a:ext uri="{FF2B5EF4-FFF2-40B4-BE49-F238E27FC236}">
                <a16:creationId xmlns:a16="http://schemas.microsoft.com/office/drawing/2014/main" id="{18B103D9-4B7B-144F-93AB-ACFBB7D5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3" y="115864"/>
            <a:ext cx="10515600" cy="71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Haz clic para modificar el estilo de título del patrón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A20A7B-A90B-8547-BD44-544562848A3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665" y="63307"/>
            <a:ext cx="661092" cy="864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15CD41-5D15-384B-A292-9634EDBF823D}"/>
              </a:ext>
            </a:extLst>
          </p:cNvPr>
          <p:cNvSpPr txBox="1"/>
          <p:nvPr userDrawn="1"/>
        </p:nvSpPr>
        <p:spPr>
          <a:xfrm>
            <a:off x="132080" y="2946400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2563" marR="0" indent="-182563" algn="l" defTabSz="72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</a:pPr>
            <a:endParaRPr kumimoji="0" lang="es-ES_tradnl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3" r:id="rId2"/>
    <p:sldLayoutId id="214748371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cap="small" baseline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rebuchet MS" pitchFamily="34" charset="0"/>
        </a:defRPr>
      </a:lvl9pPr>
    </p:titleStyle>
    <p:bodyStyle>
      <a:lvl1pPr marL="342900" indent="-342900" algn="l" defTabSz="719138" rtl="0" eaLnBrk="1" fontAlgn="base" hangingPunct="1">
        <a:spcBef>
          <a:spcPct val="20000"/>
        </a:spcBef>
        <a:spcAft>
          <a:spcPct val="0"/>
        </a:spcAft>
        <a:buClr>
          <a:srgbClr val="BA0C2F"/>
        </a:buClr>
        <a:buSzPct val="80000"/>
        <a:buFont typeface="Wingdings" pitchFamily="2" charset="2"/>
        <a:buChar char="v"/>
        <a:defRPr sz="22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525462" indent="-342900" algn="l" rtl="0" eaLnBrk="1" fontAlgn="base" hangingPunct="1">
        <a:spcBef>
          <a:spcPct val="20000"/>
        </a:spcBef>
        <a:spcAft>
          <a:spcPct val="0"/>
        </a:spcAft>
        <a:buClr>
          <a:srgbClr val="BA0C2F"/>
        </a:buClr>
        <a:buSzPct val="80000"/>
        <a:buFont typeface="Wingdings" pitchFamily="2" charset="2"/>
        <a:buChar char="ü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44525" indent="-285750" algn="l" rtl="0" eaLnBrk="1" fontAlgn="base" hangingPunct="1">
        <a:spcBef>
          <a:spcPct val="20000"/>
        </a:spcBef>
        <a:spcAft>
          <a:spcPct val="0"/>
        </a:spcAft>
        <a:buClr>
          <a:srgbClr val="BA0C2F"/>
        </a:buClr>
        <a:buSzPct val="80000"/>
        <a:buFont typeface="Wingdings" pitchFamily="2" charset="2"/>
        <a:buChar char="Ø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717550" indent="-176213" algn="l" rtl="0" eaLnBrk="1" fontAlgn="base" hangingPunct="1">
        <a:spcBef>
          <a:spcPct val="20000"/>
        </a:spcBef>
        <a:spcAft>
          <a:spcPct val="0"/>
        </a:spcAft>
        <a:buClr>
          <a:srgbClr val="BA0C2F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900113" indent="-182563" algn="l" rtl="0" eaLnBrk="1" fontAlgn="base" hangingPunct="1">
        <a:spcBef>
          <a:spcPct val="20000"/>
        </a:spcBef>
        <a:spcAft>
          <a:spcPct val="0"/>
        </a:spcAft>
        <a:buClr>
          <a:srgbClr val="BA0C2F"/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NUL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EF4FC-D4EC-1E44-A817-BFBE4EDD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ViDAL Vademecum Integrated | Infobutton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D7F78A-BCC2-E641-9FE6-1B511E076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65" y="2204864"/>
            <a:ext cx="1009570" cy="72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58CD7D-D5AB-3F4B-86B8-42FD3242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363" y="2204864"/>
            <a:ext cx="10128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BF1F5-AA0F-9742-9CA5-11771FEA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Beneficios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0BA7F2D-0435-C340-979C-E27F8A17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45" y="1484784"/>
            <a:ext cx="1102123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Revisión automática de la prescripción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Mejora la seguridad del paciente: reduciendo los errores de medicación y los reingresos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"/>
            </a:pPr>
            <a:r>
              <a:rPr 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Prevenir errores de medicación y errores humanos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"/>
            </a:pPr>
            <a:r>
              <a:rPr 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Tratamiento apropiado basado en el perfil del paciente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"/>
            </a:pPr>
            <a:r>
              <a:rPr 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Maximiza la efectividad y seguridad de los tratamientos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Apoyo a la Acreditación Hospitalaria (MMU)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Conocimiento en tiempo real de medicamentos incluidos en el formulario / Cuadro Básico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Disponer de un recurso en línea en español para consulta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Acceso a Equivalencias Extranjeras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Sustitución de medicamentos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Adapta tecnología avanzada y datos estructurados, estándar a nivel mundial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Fácil incorporación con Sistemas Hospitalarios, actual o futuro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</a:pPr>
            <a:r>
              <a:rPr 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Permite guardar e imprimir el análisis para su futura actualización</a:t>
            </a:r>
          </a:p>
          <a:p>
            <a:pPr eaLnBrk="0" hangingPunct="0">
              <a:spcBef>
                <a:spcPts val="300"/>
              </a:spcBef>
              <a:buClr>
                <a:srgbClr val="B11133"/>
              </a:buClr>
              <a:buSzPct val="100000"/>
            </a:pPr>
            <a:endParaRPr lang="es-MX" altLang="ko-KR" sz="11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6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4A4D-7F93-EB4C-8FBC-1CB24B16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Arquitectura</a:t>
            </a: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B4069EB9-01DC-E746-BAFC-28841870A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27" y="1317217"/>
            <a:ext cx="4752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3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ts val="400"/>
              </a:spcAft>
            </a:pPr>
            <a:r>
              <a:rPr lang="es-MX" sz="1800" b="1" cap="small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Módulos de Apoyo a la Decisión Clínica</a:t>
            </a:r>
          </a:p>
        </p:txBody>
      </p:sp>
      <p:sp>
        <p:nvSpPr>
          <p:cNvPr id="49" name="TextBox 5">
            <a:extLst>
              <a:ext uri="{FF2B5EF4-FFF2-40B4-BE49-F238E27FC236}">
                <a16:creationId xmlns:a16="http://schemas.microsoft.com/office/drawing/2014/main" id="{D1359CB7-2312-D744-9D81-D34B6A07F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319553"/>
            <a:ext cx="2664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3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ts val="400"/>
              </a:spcAft>
            </a:pPr>
            <a:r>
              <a:rPr lang="es-MX" sz="1800" b="1" cap="small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 de Datos</a:t>
            </a:r>
          </a:p>
        </p:txBody>
      </p:sp>
      <p:sp>
        <p:nvSpPr>
          <p:cNvPr id="50" name="TextBox 5">
            <a:extLst>
              <a:ext uri="{FF2B5EF4-FFF2-40B4-BE49-F238E27FC236}">
                <a16:creationId xmlns:a16="http://schemas.microsoft.com/office/drawing/2014/main" id="{25B50D44-CDBE-C74D-ABAC-092654BE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353" y="1319553"/>
            <a:ext cx="24514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3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ts val="400"/>
              </a:spcAft>
            </a:pPr>
            <a:r>
              <a:rPr lang="es-ES" sz="1800" b="1" cap="small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Monografías</a:t>
            </a:r>
            <a:endParaRPr lang="es-MX" sz="1800" b="1" cap="small" dirty="0">
              <a:solidFill>
                <a:srgbClr val="BA0C2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ángulo: esquinas redondeadas 27">
            <a:extLst>
              <a:ext uri="{FF2B5EF4-FFF2-40B4-BE49-F238E27FC236}">
                <a16:creationId xmlns:a16="http://schemas.microsoft.com/office/drawing/2014/main" id="{A18C762E-B6E9-7A47-B5BE-AAE2D37F8769}"/>
              </a:ext>
            </a:extLst>
          </p:cNvPr>
          <p:cNvSpPr/>
          <p:nvPr/>
        </p:nvSpPr>
        <p:spPr>
          <a:xfrm>
            <a:off x="407368" y="2131676"/>
            <a:ext cx="2664296" cy="2942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 DE CONOCIMIENTOS</a:t>
            </a:r>
            <a:endParaRPr lang="es-MX" sz="1200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2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Medicamentos Genéricos</a:t>
            </a:r>
          </a:p>
          <a:p>
            <a:pPr algn="ctr"/>
            <a:endParaRPr lang="es-MX" sz="12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Internacional</a:t>
            </a:r>
          </a:p>
          <a:p>
            <a:pPr algn="ctr"/>
            <a:r>
              <a:rPr lang="es-MX" sz="12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Español | Ingles | Francés</a:t>
            </a:r>
          </a:p>
          <a:p>
            <a:pPr algn="ctr"/>
            <a:endParaRPr lang="es-MX" sz="12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Nacional</a:t>
            </a:r>
          </a:p>
          <a:p>
            <a:pPr algn="ctr"/>
            <a:r>
              <a:rPr lang="es-MX" sz="12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Francia | España</a:t>
            </a:r>
          </a:p>
          <a:p>
            <a:pPr algn="ctr"/>
            <a:r>
              <a:rPr lang="es-MX" sz="12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México | Perú | Chile</a:t>
            </a:r>
          </a:p>
          <a:p>
            <a:pPr algn="ctr"/>
            <a:r>
              <a:rPr lang="es-MX" sz="12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Argentina | Uruguay</a:t>
            </a:r>
          </a:p>
          <a:p>
            <a:pPr algn="ctr"/>
            <a:endParaRPr lang="es-MX" sz="12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Regional</a:t>
            </a:r>
          </a:p>
          <a:p>
            <a:pPr algn="ctr"/>
            <a:r>
              <a:rPr lang="es-MX" sz="12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Latam </a:t>
            </a:r>
          </a:p>
          <a:p>
            <a:pPr algn="ctr"/>
            <a:r>
              <a:rPr lang="es-MX" sz="12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Medio Oriente (UAE-KSA)</a:t>
            </a:r>
          </a:p>
        </p:txBody>
      </p:sp>
      <p:sp>
        <p:nvSpPr>
          <p:cNvPr id="52" name="Rectángulo: esquinas redondeadas 28">
            <a:extLst>
              <a:ext uri="{FF2B5EF4-FFF2-40B4-BE49-F238E27FC236}">
                <a16:creationId xmlns:a16="http://schemas.microsoft.com/office/drawing/2014/main" id="{4E1C92F1-7805-EB47-9508-B58740BBC0FC}"/>
              </a:ext>
            </a:extLst>
          </p:cNvPr>
          <p:cNvSpPr/>
          <p:nvPr/>
        </p:nvSpPr>
        <p:spPr>
          <a:xfrm>
            <a:off x="9264352" y="2131675"/>
            <a:ext cx="2451440" cy="18013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DENOMINACIÓN GENÉRICA</a:t>
            </a:r>
            <a:endParaRPr lang="es-MX" sz="12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s-MX" sz="12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PRINCIPIO ACTIVO</a:t>
            </a:r>
            <a:endParaRPr lang="es-MX" sz="12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2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ATC</a:t>
            </a:r>
          </a:p>
          <a:p>
            <a:pPr algn="ctr"/>
            <a:endParaRPr lang="es-MX" sz="12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MONOGRAFÍA LOCAL</a:t>
            </a:r>
          </a:p>
          <a:p>
            <a:pPr algn="ctr"/>
            <a:r>
              <a:rPr lang="es-MX" sz="12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MÉXICO | ESPAÑA</a:t>
            </a:r>
            <a:endParaRPr lang="es-MX" sz="11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ángulo: esquinas redondeadas 29">
            <a:extLst>
              <a:ext uri="{FF2B5EF4-FFF2-40B4-BE49-F238E27FC236}">
                <a16:creationId xmlns:a16="http://schemas.microsoft.com/office/drawing/2014/main" id="{CFF79896-F60E-3945-AB1A-2C3E8BD38549}"/>
              </a:ext>
            </a:extLst>
          </p:cNvPr>
          <p:cNvSpPr/>
          <p:nvPr/>
        </p:nvSpPr>
        <p:spPr>
          <a:xfrm>
            <a:off x="3719727" y="2131675"/>
            <a:ext cx="4752528" cy="4189475"/>
          </a:xfrm>
          <a:prstGeom prst="roundRect">
            <a:avLst/>
          </a:prstGeom>
          <a:solidFill>
            <a:srgbClr val="FEE1A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 - MEDICAMENTO</a:t>
            </a:r>
            <a:endParaRPr lang="es-MX" sz="13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3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Interacciones medicamentosas</a:t>
            </a:r>
          </a:p>
          <a:p>
            <a:pPr algn="ctr"/>
            <a:r>
              <a:rPr lang="es-MX" sz="13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Principios Activos Redundantes</a:t>
            </a:r>
          </a:p>
          <a:p>
            <a:pPr algn="ctr"/>
            <a:r>
              <a:rPr lang="es-MX" sz="13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Incompatibilidad Fisicoquímica</a:t>
            </a:r>
          </a:p>
          <a:p>
            <a:pPr algn="ctr"/>
            <a:endParaRPr lang="es-MX" sz="13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3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 - PACIENTE</a:t>
            </a:r>
          </a:p>
          <a:p>
            <a:pPr algn="ctr"/>
            <a:r>
              <a:rPr lang="es-MX" sz="13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Contraindicaciones | Precauciones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GÉNERO – EDAD – PESO – ALTURA – SEMANAS DE EMBARAZO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LACTANCIA – ACLARAMIENTO DE CREATININA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PATOLOGÍAS CIE-10 </a:t>
            </a:r>
          </a:p>
          <a:p>
            <a:pPr algn="ctr"/>
            <a:endParaRPr lang="es-MX" sz="13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3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 - ALERGIAS</a:t>
            </a:r>
          </a:p>
          <a:p>
            <a:pPr algn="ctr"/>
            <a:r>
              <a:rPr lang="es-MX" sz="13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Clase | Molécula </a:t>
            </a:r>
          </a:p>
          <a:p>
            <a:pPr algn="ctr"/>
            <a:endParaRPr lang="es-MX" sz="13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3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 - DOSIS</a:t>
            </a:r>
          </a:p>
          <a:p>
            <a:pPr algn="ctr"/>
            <a:r>
              <a:rPr lang="es-MX" sz="13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Dosis mínima | Dosis máxima</a:t>
            </a:r>
          </a:p>
          <a:p>
            <a:pPr algn="ctr"/>
            <a:endParaRPr lang="es-MX" sz="13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s-MX" sz="13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RIESGOS ESPECIFÍCOS</a:t>
            </a:r>
          </a:p>
          <a:p>
            <a:pPr algn="ctr"/>
            <a:r>
              <a:rPr lang="es-MX" sz="13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Monitorización del paciente</a:t>
            </a:r>
          </a:p>
          <a:p>
            <a:pPr algn="ctr"/>
            <a:r>
              <a:rPr lang="es-MX" sz="13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Interacciones con Alimentos y Hierbas</a:t>
            </a:r>
          </a:p>
        </p:txBody>
      </p:sp>
      <p:grpSp>
        <p:nvGrpSpPr>
          <p:cNvPr id="54" name="Group 19">
            <a:extLst>
              <a:ext uri="{FF2B5EF4-FFF2-40B4-BE49-F238E27FC236}">
                <a16:creationId xmlns:a16="http://schemas.microsoft.com/office/drawing/2014/main" id="{C756DCF5-0201-D34B-B1B9-B780A5A359C5}"/>
              </a:ext>
            </a:extLst>
          </p:cNvPr>
          <p:cNvGrpSpPr/>
          <p:nvPr/>
        </p:nvGrpSpPr>
        <p:grpSpPr>
          <a:xfrm>
            <a:off x="407377" y="1737639"/>
            <a:ext cx="2423836" cy="45719"/>
            <a:chOff x="2581685" y="8125648"/>
            <a:chExt cx="884380" cy="45719"/>
          </a:xfrm>
        </p:grpSpPr>
        <p:cxnSp>
          <p:nvCxnSpPr>
            <p:cNvPr id="55" name="Straight Connector 17">
              <a:extLst>
                <a:ext uri="{FF2B5EF4-FFF2-40B4-BE49-F238E27FC236}">
                  <a16:creationId xmlns:a16="http://schemas.microsoft.com/office/drawing/2014/main" id="{95C14F2D-2EF4-4343-8672-5825F5F8B9D2}"/>
                </a:ext>
              </a:extLst>
            </p:cNvPr>
            <p:cNvCxnSpPr/>
            <p:nvPr/>
          </p:nvCxnSpPr>
          <p:spPr>
            <a:xfrm>
              <a:off x="2581685" y="8132288"/>
              <a:ext cx="8843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18">
              <a:extLst>
                <a:ext uri="{FF2B5EF4-FFF2-40B4-BE49-F238E27FC236}">
                  <a16:creationId xmlns:a16="http://schemas.microsoft.com/office/drawing/2014/main" id="{50AC7C61-844C-C14C-BBD5-6CE46805EC04}"/>
                </a:ext>
              </a:extLst>
            </p:cNvPr>
            <p:cNvSpPr/>
            <p:nvPr/>
          </p:nvSpPr>
          <p:spPr>
            <a:xfrm>
              <a:off x="2827021" y="8125648"/>
              <a:ext cx="393701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7" name="Group 34">
            <a:extLst>
              <a:ext uri="{FF2B5EF4-FFF2-40B4-BE49-F238E27FC236}">
                <a16:creationId xmlns:a16="http://schemas.microsoft.com/office/drawing/2014/main" id="{B3436D10-0B32-F54F-981C-43186ED5F4E0}"/>
              </a:ext>
            </a:extLst>
          </p:cNvPr>
          <p:cNvGrpSpPr/>
          <p:nvPr/>
        </p:nvGrpSpPr>
        <p:grpSpPr>
          <a:xfrm>
            <a:off x="4079776" y="1739118"/>
            <a:ext cx="3744416" cy="45719"/>
            <a:chOff x="2581682" y="8124539"/>
            <a:chExt cx="884379" cy="46828"/>
          </a:xfrm>
        </p:grpSpPr>
        <p:cxnSp>
          <p:nvCxnSpPr>
            <p:cNvPr id="58" name="Straight Connector 35">
              <a:extLst>
                <a:ext uri="{FF2B5EF4-FFF2-40B4-BE49-F238E27FC236}">
                  <a16:creationId xmlns:a16="http://schemas.microsoft.com/office/drawing/2014/main" id="{7B34D6E8-0417-034E-B826-428E306A2DCA}"/>
                </a:ext>
              </a:extLst>
            </p:cNvPr>
            <p:cNvCxnSpPr/>
            <p:nvPr/>
          </p:nvCxnSpPr>
          <p:spPr>
            <a:xfrm>
              <a:off x="2581682" y="8124539"/>
              <a:ext cx="8843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36">
              <a:extLst>
                <a:ext uri="{FF2B5EF4-FFF2-40B4-BE49-F238E27FC236}">
                  <a16:creationId xmlns:a16="http://schemas.microsoft.com/office/drawing/2014/main" id="{D45DB1C4-325C-C749-BCA3-A8904AAA56E6}"/>
                </a:ext>
              </a:extLst>
            </p:cNvPr>
            <p:cNvSpPr/>
            <p:nvPr/>
          </p:nvSpPr>
          <p:spPr>
            <a:xfrm>
              <a:off x="2827021" y="8125646"/>
              <a:ext cx="393701" cy="457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0" name="Group 43">
            <a:extLst>
              <a:ext uri="{FF2B5EF4-FFF2-40B4-BE49-F238E27FC236}">
                <a16:creationId xmlns:a16="http://schemas.microsoft.com/office/drawing/2014/main" id="{C559B919-BB3B-3647-9235-F91DFA703A5F}"/>
              </a:ext>
            </a:extLst>
          </p:cNvPr>
          <p:cNvGrpSpPr/>
          <p:nvPr/>
        </p:nvGrpSpPr>
        <p:grpSpPr>
          <a:xfrm>
            <a:off x="9488353" y="1746069"/>
            <a:ext cx="2235417" cy="45719"/>
            <a:chOff x="2581682" y="8124540"/>
            <a:chExt cx="884379" cy="46827"/>
          </a:xfrm>
        </p:grpSpPr>
        <p:cxnSp>
          <p:nvCxnSpPr>
            <p:cNvPr id="61" name="Straight Connector 44">
              <a:extLst>
                <a:ext uri="{FF2B5EF4-FFF2-40B4-BE49-F238E27FC236}">
                  <a16:creationId xmlns:a16="http://schemas.microsoft.com/office/drawing/2014/main" id="{AF3EEA99-CE51-D849-93B8-D3E01E2B0FCF}"/>
                </a:ext>
              </a:extLst>
            </p:cNvPr>
            <p:cNvCxnSpPr/>
            <p:nvPr/>
          </p:nvCxnSpPr>
          <p:spPr>
            <a:xfrm>
              <a:off x="2581682" y="8124540"/>
              <a:ext cx="8843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7EE3401E-3F73-3743-BC59-ECCE5EDA9EFB}"/>
                </a:ext>
              </a:extLst>
            </p:cNvPr>
            <p:cNvSpPr/>
            <p:nvPr/>
          </p:nvSpPr>
          <p:spPr>
            <a:xfrm>
              <a:off x="2827021" y="8125646"/>
              <a:ext cx="393701" cy="457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4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F83E9-30DC-D940-A92E-45D7F2BA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ViDAL Vademecum</a:t>
            </a:r>
          </a:p>
        </p:txBody>
      </p:sp>
      <p:sp>
        <p:nvSpPr>
          <p:cNvPr id="17" name="AutoShape 121">
            <a:extLst>
              <a:ext uri="{FF2B5EF4-FFF2-40B4-BE49-F238E27FC236}">
                <a16:creationId xmlns:a16="http://schemas.microsoft.com/office/drawing/2014/main" id="{F2C79A8D-7437-A94B-8A50-D0FA77CE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2033048"/>
            <a:ext cx="2592288" cy="3312368"/>
          </a:xfrm>
          <a:prstGeom prst="flowChartAlternateProcess">
            <a:avLst/>
          </a:prstGeom>
          <a:gradFill rotWithShape="0">
            <a:gsLst>
              <a:gs pos="0">
                <a:schemeClr val="accent6"/>
              </a:gs>
              <a:gs pos="100000">
                <a:srgbClr val="AFDEE9">
                  <a:alpha val="76862"/>
                </a:srgbClr>
              </a:gs>
            </a:gsLst>
            <a:lin ang="189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Aft>
                <a:spcPts val="0"/>
              </a:spcAft>
            </a:pP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EMA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Europa</a:t>
            </a:r>
            <a:endParaRPr lang="es-ES_tradnl" alt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>
              <a:spcAft>
                <a:spcPts val="0"/>
              </a:spcAft>
            </a:pP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FDA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Estados Unidos</a:t>
            </a:r>
            <a:endParaRPr lang="es-ES_tradnl" alt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>
              <a:spcAft>
                <a:spcPts val="0"/>
              </a:spcAft>
            </a:pP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AFSSAPS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Francia</a:t>
            </a:r>
            <a:endParaRPr lang="es-ES_tradnl" alt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>
              <a:spcAft>
                <a:spcPts val="0"/>
              </a:spcAft>
            </a:pP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AEMPS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España</a:t>
            </a: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kumimoji="0" lang="es-ES_tradnl" altLang="es-ES" i="0" u="none" strike="noStrike" cap="none" normalizeH="0" baseline="0" dirty="0">
              <a:ln>
                <a:noFill/>
              </a:ln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>
              <a:spcAft>
                <a:spcPts val="0"/>
              </a:spcAft>
            </a:pPr>
            <a:r>
              <a:rPr kumimoji="0" lang="es-ES_tradnl" altLang="es-ES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CSG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México</a:t>
            </a:r>
            <a:endParaRPr kumimoji="0" lang="es-ES_tradnl" altLang="es-ES" i="0" u="none" strike="noStrike" cap="none" normalizeH="0" baseline="0" dirty="0">
              <a:ln>
                <a:noFill/>
              </a:ln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>
              <a:spcAft>
                <a:spcPts val="0"/>
              </a:spcAft>
            </a:pP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Cofepris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México</a:t>
            </a: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eaLnBrk="0" hangingPunct="0">
              <a:spcAft>
                <a:spcPts val="0"/>
              </a:spcAft>
            </a:pPr>
            <a:r>
              <a:rPr kumimoji="0" lang="es-ES_tradnl" altLang="es-ES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ISP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Chile</a:t>
            </a:r>
            <a:r>
              <a:rPr kumimoji="0" lang="es-ES_tradnl" altLang="es-ES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eaLnBrk="0" hangingPunct="0">
              <a:spcAft>
                <a:spcPts val="0"/>
              </a:spcAft>
            </a:pP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CENABAST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Chile </a:t>
            </a:r>
            <a:endParaRPr kumimoji="0" lang="es-ES_tradnl" altLang="es-ES" i="0" u="none" strike="noStrike" cap="none" normalizeH="0" baseline="0" dirty="0">
              <a:ln>
                <a:noFill/>
              </a:ln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>
              <a:spcAft>
                <a:spcPts val="0"/>
              </a:spcAft>
            </a:pP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ANMAT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Argentina</a:t>
            </a:r>
            <a:endParaRPr lang="es-ES_tradnl" alt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>
              <a:spcAft>
                <a:spcPts val="0"/>
              </a:spcAft>
            </a:pP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DIGEMID – </a:t>
            </a: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Perú </a:t>
            </a:r>
            <a:r>
              <a:rPr lang="es-ES_tradnl" altLang="es-E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eaLnBrk="0" hangingPunct="0">
              <a:spcAft>
                <a:spcPts val="0"/>
              </a:spcAft>
            </a:pPr>
            <a:r>
              <a:rPr lang="es-ES_tradnl" altLang="es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 otros…</a:t>
            </a:r>
            <a:endParaRPr kumimoji="0" lang="es-ES_tradnl" altLang="es-ES" sz="1600" i="0" u="none" strike="noStrike" cap="none" normalizeH="0" baseline="0" dirty="0">
              <a:ln>
                <a:noFill/>
              </a:ln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7B99F357-882D-F74F-8AD0-282DFC25983C}"/>
              </a:ext>
            </a:extLst>
          </p:cNvPr>
          <p:cNvSpPr txBox="1">
            <a:spLocks/>
          </p:cNvSpPr>
          <p:nvPr/>
        </p:nvSpPr>
        <p:spPr>
          <a:xfrm>
            <a:off x="695401" y="2033048"/>
            <a:ext cx="6336704" cy="3196152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defTabSz="71913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5877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2" charset="-128"/>
                <a:cs typeface="Calibri" panose="020F0502020204030204" pitchFamily="34" charset="0"/>
              </a:defRPr>
            </a:lvl2pPr>
            <a:lvl3pPr marL="5413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A0C2F"/>
              </a:buClr>
              <a:buSzPct val="8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2" charset="-128"/>
                <a:cs typeface="Calibri" panose="020F0502020204030204" pitchFamily="34" charset="0"/>
              </a:defRPr>
            </a:lvl3pPr>
            <a:lvl4pPr marL="7175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A0C2F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2" charset="-128"/>
                <a:cs typeface="Calibri" panose="020F0502020204030204" pitchFamily="34" charset="0"/>
              </a:defRPr>
            </a:lvl4pPr>
            <a:lvl5pPr marL="90011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A0C2F"/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2" charset="-128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s-ES_tradnl" sz="2000" b="1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ViDAL Vademecum</a:t>
            </a:r>
            <a:r>
              <a:rPr lang="es-ES_tradnl" sz="2000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 la compañía líder en Iberoamérica en Informática de la salud en español, especializada en </a:t>
            </a:r>
            <a:r>
              <a:rPr lang="es-ES_tradnl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Módulos de Apoyo a la Decisión Clínica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y </a:t>
            </a:r>
            <a:r>
              <a:rPr lang="es-ES_tradnl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Bases de Datos Estructuradas de medicamentos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endParaRPr lang="es-ES_tradnl" sz="2000" spc="-1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sz="200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s-ES_tradnl" sz="2000" spc="-3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_tradnl" sz="200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s-ES_tradnl" sz="2000" spc="-3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_tradnl" sz="200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s-ES_tradnl" sz="2000" spc="-3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_tradnl" sz="200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Dato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s,</a:t>
            </a:r>
            <a:r>
              <a:rPr lang="es-ES_tradnl" sz="2000" spc="-3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 mantienen </a:t>
            </a:r>
            <a:r>
              <a:rPr lang="es-ES_tradnl" sz="200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basándos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s-ES_tradnl" sz="2000" spc="-3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_tradnl" sz="200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s-ES_tradnl" sz="2000" spc="-3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documentos y formularios </a:t>
            </a:r>
            <a:r>
              <a:rPr lang="es-ES_tradnl" sz="200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oficiale</a:t>
            </a:r>
            <a:r>
              <a:rPr lang="es-ES_tradnl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s,</a:t>
            </a:r>
            <a:r>
              <a:rPr lang="es-ES_tradnl" sz="2000" spc="-3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elaborados por las principales agencias reguladoras de medicamentos internacionales y locales</a:t>
            </a:r>
          </a:p>
        </p:txBody>
      </p:sp>
    </p:spTree>
    <p:extLst>
      <p:ext uri="{BB962C8B-B14F-4D97-AF65-F5344CB8AC3E}">
        <p14:creationId xmlns:p14="http://schemas.microsoft.com/office/powerpoint/2010/main" val="383745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3832D-46B0-E14F-9A20-76940C27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ViDAL Vademecum – Puntos Clave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52F2631-07DF-DA4A-81CC-ACF9619FF26C}"/>
              </a:ext>
            </a:extLst>
          </p:cNvPr>
          <p:cNvSpPr txBox="1">
            <a:spLocks/>
          </p:cNvSpPr>
          <p:nvPr/>
        </p:nvSpPr>
        <p:spPr>
          <a:xfrm>
            <a:off x="443372" y="1268760"/>
            <a:ext cx="11305256" cy="50336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Ø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80036"/>
              </a:buClr>
              <a:buFont typeface="Wingdings" panose="05000000000000000000" pitchFamily="2" charset="2"/>
              <a:buNone/>
            </a:pPr>
            <a:r>
              <a:rPr lang="es-E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Mejorar la práctica médica y el </a:t>
            </a:r>
            <a:r>
              <a:rPr lang="es-ES" sz="1800" b="1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uso racional</a:t>
            </a:r>
            <a:r>
              <a:rPr lang="es-E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del medicamento</a:t>
            </a:r>
          </a:p>
          <a:p>
            <a:pPr marL="0" indent="0">
              <a:buClr>
                <a:srgbClr val="C80036"/>
              </a:buClr>
              <a:buFont typeface="Wingdings" panose="05000000000000000000" pitchFamily="2" charset="2"/>
              <a:buNone/>
            </a:pPr>
            <a:r>
              <a:rPr lang="es-E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Apoyo al Análisis de la Prescripción Farmacológica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Aprendizaje académico en los riesgos y alcances de la prescripción electrónica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Práctica diaria Hospitalaria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Revisión de la idoneidad por las áreas de Farmacovigilancia </a:t>
            </a:r>
            <a:endParaRPr lang="es-ES" sz="18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Clr>
                <a:srgbClr val="C80036"/>
              </a:buClr>
              <a:buFont typeface="Wingdings" panose="05000000000000000000" pitchFamily="2" charset="2"/>
              <a:buNone/>
            </a:pPr>
            <a:r>
              <a:rPr lang="es-E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Proporcionar inteligencia médica a través de algoritmos:</a:t>
            </a:r>
            <a:endParaRPr lang="es-ES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 – Medicamento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 – Paciente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 – Alergias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 – Dosis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Riesgos Específicos</a:t>
            </a:r>
          </a:p>
          <a:p>
            <a:pPr marL="0" indent="0">
              <a:buClr>
                <a:srgbClr val="C80036"/>
              </a:buClr>
              <a:buFont typeface="Wingdings" panose="05000000000000000000" pitchFamily="2" charset="2"/>
              <a:buNone/>
            </a:pPr>
            <a:r>
              <a:rPr lang="es-E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Conocimiento farmacológico a </a:t>
            </a:r>
            <a:r>
              <a:rPr lang="es-ES" sz="1800" b="1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prescriptores</a:t>
            </a:r>
            <a:r>
              <a:rPr lang="es-E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es-ES" sz="1600" dirty="0">
              <a:solidFill>
                <a:srgbClr val="66666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Exhaustiva</a:t>
            </a: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con </a:t>
            </a:r>
            <a:r>
              <a:rPr lang="es-ES" sz="1600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todos</a:t>
            </a: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los </a:t>
            </a:r>
            <a:r>
              <a:rPr lang="es-ES" sz="1600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medicamentos</a:t>
            </a: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y </a:t>
            </a:r>
            <a:r>
              <a:rPr lang="es-ES" sz="1600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principios activos</a:t>
            </a: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(en conformidad con las regulaciones locales)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Independiente</a:t>
            </a: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de la financiación de la industria farmacéutica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Consolida</a:t>
            </a: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múltiples fuentes regulatorias… que no se hablan entre ellas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Prestigiosa</a:t>
            </a: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s-ES" sz="1600" b="1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ViDAL</a:t>
            </a:r>
            <a:r>
              <a:rPr lang="es-ES" sz="1600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" sz="1600" b="1" dirty="0">
                <a:solidFill>
                  <a:srgbClr val="BA0C2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Vademecum</a:t>
            </a:r>
            <a:r>
              <a:rPr lang="es-E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difunde información farmacológica de referencia desde 1914, desde el estudiante hasta el profesional.</a:t>
            </a:r>
          </a:p>
          <a:p>
            <a:pPr lvl="1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Español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924296-B4D5-A744-8275-88A9D622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99" y="1412776"/>
            <a:ext cx="4761001" cy="31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91320-EB69-294A-8BFB-732C1E16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Integrated – Consult - Infobutton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16E54A20-FEDA-AC43-BEBA-1A55654DF521}"/>
              </a:ext>
            </a:extLst>
          </p:cNvPr>
          <p:cNvSpPr txBox="1"/>
          <p:nvPr/>
        </p:nvSpPr>
        <p:spPr>
          <a:xfrm>
            <a:off x="5071555" y="1942421"/>
            <a:ext cx="1573495" cy="304267"/>
          </a:xfrm>
          <a:prstGeom prst="rect">
            <a:avLst/>
          </a:prstGeom>
          <a:noFill/>
        </p:spPr>
        <p:txBody>
          <a:bodyPr wrap="square" lIns="0" tIns="0" rIns="0" bIns="27004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CONSULT 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11B79CC2-5B76-BF4A-B6F0-1A49DA0CD00C}"/>
              </a:ext>
            </a:extLst>
          </p:cNvPr>
          <p:cNvSpPr txBox="1"/>
          <p:nvPr/>
        </p:nvSpPr>
        <p:spPr>
          <a:xfrm>
            <a:off x="4578552" y="2437379"/>
            <a:ext cx="2787543" cy="242711"/>
          </a:xfrm>
          <a:prstGeom prst="rect">
            <a:avLst/>
          </a:prstGeom>
          <a:noFill/>
        </p:spPr>
        <p:txBody>
          <a:bodyPr wrap="square" lIns="0" tIns="0" rIns="0" bIns="27004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Servicio WEB Independiente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E2250911-AC38-D242-9CBB-F49013F381E8}"/>
              </a:ext>
            </a:extLst>
          </p:cNvPr>
          <p:cNvSpPr txBox="1"/>
          <p:nvPr/>
        </p:nvSpPr>
        <p:spPr>
          <a:xfrm>
            <a:off x="4588796" y="3041398"/>
            <a:ext cx="2787543" cy="1689261"/>
          </a:xfrm>
          <a:prstGeom prst="rect">
            <a:avLst/>
          </a:prstGeom>
          <a:noFill/>
        </p:spPr>
        <p:txBody>
          <a:bodyPr wrap="square" lIns="0" tIns="0" rIns="0" bIns="27004" rtlCol="0">
            <a:spAutoFit/>
          </a:bodyPr>
          <a:lstStyle/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 accede directamente al sistema en línea a través de un navegador web</a:t>
            </a: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endParaRPr lang="es-ES_tradnl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Debe utilizar la función de búsqueda para encontrar información</a:t>
            </a: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endParaRPr lang="es-ES_tradnl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 información de medicamentos y del paciente se proporciona manualmente</a:t>
            </a:r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D4B14FEC-E4E8-2E4F-B376-416F172CE898}"/>
              </a:ext>
            </a:extLst>
          </p:cNvPr>
          <p:cNvCxnSpPr>
            <a:cxnSpLocks/>
          </p:cNvCxnSpPr>
          <p:nvPr/>
        </p:nvCxnSpPr>
        <p:spPr>
          <a:xfrm>
            <a:off x="5303912" y="2307421"/>
            <a:ext cx="1080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9">
            <a:extLst>
              <a:ext uri="{FF2B5EF4-FFF2-40B4-BE49-F238E27FC236}">
                <a16:creationId xmlns:a16="http://schemas.microsoft.com/office/drawing/2014/main" id="{86E6C206-AEAD-264A-BB36-0CA66DF2E75B}"/>
              </a:ext>
            </a:extLst>
          </p:cNvPr>
          <p:cNvGrpSpPr/>
          <p:nvPr/>
        </p:nvGrpSpPr>
        <p:grpSpPr>
          <a:xfrm>
            <a:off x="4588796" y="6087290"/>
            <a:ext cx="2777299" cy="60162"/>
            <a:chOff x="2581685" y="8125648"/>
            <a:chExt cx="884380" cy="45719"/>
          </a:xfrm>
        </p:grpSpPr>
        <p:cxnSp>
          <p:nvCxnSpPr>
            <p:cNvPr id="9" name="Straight Connector 17">
              <a:extLst>
                <a:ext uri="{FF2B5EF4-FFF2-40B4-BE49-F238E27FC236}">
                  <a16:creationId xmlns:a16="http://schemas.microsoft.com/office/drawing/2014/main" id="{FB616CEF-07E3-6448-90A4-2B9E9238B6E5}"/>
                </a:ext>
              </a:extLst>
            </p:cNvPr>
            <p:cNvCxnSpPr/>
            <p:nvPr/>
          </p:nvCxnSpPr>
          <p:spPr>
            <a:xfrm>
              <a:off x="2581685" y="8132288"/>
              <a:ext cx="8843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502872B7-2162-D645-9E12-FC4228763261}"/>
                </a:ext>
              </a:extLst>
            </p:cNvPr>
            <p:cNvSpPr/>
            <p:nvPr/>
          </p:nvSpPr>
          <p:spPr>
            <a:xfrm>
              <a:off x="2827021" y="8125648"/>
              <a:ext cx="393701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1" name="TextBox 30">
            <a:extLst>
              <a:ext uri="{FF2B5EF4-FFF2-40B4-BE49-F238E27FC236}">
                <a16:creationId xmlns:a16="http://schemas.microsoft.com/office/drawing/2014/main" id="{3065EE2D-7C6D-4147-9052-FC305CFCB2C7}"/>
              </a:ext>
            </a:extLst>
          </p:cNvPr>
          <p:cNvSpPr txBox="1"/>
          <p:nvPr/>
        </p:nvSpPr>
        <p:spPr>
          <a:xfrm>
            <a:off x="8337964" y="1942421"/>
            <a:ext cx="1573495" cy="304267"/>
          </a:xfrm>
          <a:prstGeom prst="rect">
            <a:avLst/>
          </a:prstGeom>
          <a:noFill/>
        </p:spPr>
        <p:txBody>
          <a:bodyPr wrap="square" lIns="0" tIns="0" rIns="0" bIns="27004" rtlCol="0">
            <a:spAutoFit/>
          </a:bodyPr>
          <a:lstStyle/>
          <a:p>
            <a:pPr algn="ctr"/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INFOBUTTON</a:t>
            </a: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9DABCEBF-6B81-EB47-B227-930AE244D454}"/>
              </a:ext>
            </a:extLst>
          </p:cNvPr>
          <p:cNvSpPr txBox="1"/>
          <p:nvPr/>
        </p:nvSpPr>
        <p:spPr>
          <a:xfrm>
            <a:off x="7844961" y="2396735"/>
            <a:ext cx="2787543" cy="458155"/>
          </a:xfrm>
          <a:prstGeom prst="rect">
            <a:avLst/>
          </a:prstGeom>
          <a:noFill/>
        </p:spPr>
        <p:txBody>
          <a:bodyPr wrap="square" lIns="0" tIns="0" rIns="0" bIns="27004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Integración Web Services</a:t>
            </a:r>
          </a:p>
          <a:p>
            <a:pPr algn="ctr"/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XML – HTML – PDF - Responsivo</a:t>
            </a: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60069A54-967D-874E-AFF4-FD79DBEA9F2A}"/>
              </a:ext>
            </a:extLst>
          </p:cNvPr>
          <p:cNvSpPr txBox="1"/>
          <p:nvPr/>
        </p:nvSpPr>
        <p:spPr>
          <a:xfrm>
            <a:off x="7844961" y="3008006"/>
            <a:ext cx="2787543" cy="2797257"/>
          </a:xfrm>
          <a:prstGeom prst="rect">
            <a:avLst/>
          </a:prstGeom>
          <a:noFill/>
        </p:spPr>
        <p:txBody>
          <a:bodyPr wrap="square" lIns="0" tIns="0" rIns="0" bIns="27004" rtlCol="0">
            <a:spAutoFit/>
          </a:bodyPr>
          <a:lstStyle/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Mismo producto en línea visible como ventana o pop-up dentro de la aplicación del proveedor</a:t>
            </a: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endParaRPr lang="es-ES_tradnl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 formato de visualización está controlado por el producto o la aplicación en línea</a:t>
            </a: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endParaRPr lang="es-ES_tradnl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Puede saltar directamente a la monografía requerida (ejemplo: botón de "más información")</a:t>
            </a: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endParaRPr lang="es-ES_tradnl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 información del paciente se encuentra previamente en el sistema del proveedor</a:t>
            </a:r>
          </a:p>
        </p:txBody>
      </p:sp>
      <p:cxnSp>
        <p:nvCxnSpPr>
          <p:cNvPr id="14" name="Straight Connector 33">
            <a:extLst>
              <a:ext uri="{FF2B5EF4-FFF2-40B4-BE49-F238E27FC236}">
                <a16:creationId xmlns:a16="http://schemas.microsoft.com/office/drawing/2014/main" id="{42771440-5BF8-5448-BED0-916A31EDF35A}"/>
              </a:ext>
            </a:extLst>
          </p:cNvPr>
          <p:cNvCxnSpPr>
            <a:cxnSpLocks/>
          </p:cNvCxnSpPr>
          <p:nvPr/>
        </p:nvCxnSpPr>
        <p:spPr>
          <a:xfrm>
            <a:off x="8337964" y="2307421"/>
            <a:ext cx="15734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4">
            <a:extLst>
              <a:ext uri="{FF2B5EF4-FFF2-40B4-BE49-F238E27FC236}">
                <a16:creationId xmlns:a16="http://schemas.microsoft.com/office/drawing/2014/main" id="{2294A499-D0A6-B54C-8CDC-9779A37F4711}"/>
              </a:ext>
            </a:extLst>
          </p:cNvPr>
          <p:cNvGrpSpPr/>
          <p:nvPr/>
        </p:nvGrpSpPr>
        <p:grpSpPr>
          <a:xfrm>
            <a:off x="7844961" y="6086458"/>
            <a:ext cx="2787543" cy="77873"/>
            <a:chOff x="2581682" y="8124539"/>
            <a:chExt cx="884379" cy="46828"/>
          </a:xfrm>
        </p:grpSpPr>
        <p:cxnSp>
          <p:nvCxnSpPr>
            <p:cNvPr id="16" name="Straight Connector 35">
              <a:extLst>
                <a:ext uri="{FF2B5EF4-FFF2-40B4-BE49-F238E27FC236}">
                  <a16:creationId xmlns:a16="http://schemas.microsoft.com/office/drawing/2014/main" id="{EC85950E-A2B4-374C-B08D-4701C9A9A1ED}"/>
                </a:ext>
              </a:extLst>
            </p:cNvPr>
            <p:cNvCxnSpPr/>
            <p:nvPr/>
          </p:nvCxnSpPr>
          <p:spPr>
            <a:xfrm>
              <a:off x="2581682" y="8124539"/>
              <a:ext cx="8843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0CB0CA78-0C54-394C-B170-8B601B15CBD0}"/>
                </a:ext>
              </a:extLst>
            </p:cNvPr>
            <p:cNvSpPr/>
            <p:nvPr/>
          </p:nvSpPr>
          <p:spPr>
            <a:xfrm>
              <a:off x="2827021" y="8125646"/>
              <a:ext cx="393701" cy="457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39">
            <a:extLst>
              <a:ext uri="{FF2B5EF4-FFF2-40B4-BE49-F238E27FC236}">
                <a16:creationId xmlns:a16="http://schemas.microsoft.com/office/drawing/2014/main" id="{79FC7678-DF18-7B48-8F00-AFA32DA4003D}"/>
              </a:ext>
            </a:extLst>
          </p:cNvPr>
          <p:cNvSpPr txBox="1"/>
          <p:nvPr/>
        </p:nvSpPr>
        <p:spPr>
          <a:xfrm>
            <a:off x="1764466" y="1942421"/>
            <a:ext cx="1573496" cy="304267"/>
          </a:xfrm>
          <a:prstGeom prst="rect">
            <a:avLst/>
          </a:prstGeom>
          <a:noFill/>
        </p:spPr>
        <p:txBody>
          <a:bodyPr wrap="square" lIns="0" tIns="0" rIns="0" bIns="27004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INTEGRATED</a:t>
            </a:r>
          </a:p>
        </p:txBody>
      </p:sp>
      <p:sp>
        <p:nvSpPr>
          <p:cNvPr id="19" name="TextBox 40">
            <a:extLst>
              <a:ext uri="{FF2B5EF4-FFF2-40B4-BE49-F238E27FC236}">
                <a16:creationId xmlns:a16="http://schemas.microsoft.com/office/drawing/2014/main" id="{33E3A49D-5378-7D44-820D-832FEBD97F4C}"/>
              </a:ext>
            </a:extLst>
          </p:cNvPr>
          <p:cNvSpPr txBox="1"/>
          <p:nvPr/>
        </p:nvSpPr>
        <p:spPr>
          <a:xfrm>
            <a:off x="1271464" y="2437379"/>
            <a:ext cx="2787544" cy="242711"/>
          </a:xfrm>
          <a:prstGeom prst="rect">
            <a:avLst/>
          </a:prstGeom>
          <a:noFill/>
        </p:spPr>
        <p:txBody>
          <a:bodyPr wrap="square" lIns="0" tIns="0" rIns="0" bIns="27004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Integración Web Services XML</a:t>
            </a:r>
          </a:p>
        </p:txBody>
      </p:sp>
      <p:sp>
        <p:nvSpPr>
          <p:cNvPr id="20" name="TextBox 41">
            <a:extLst>
              <a:ext uri="{FF2B5EF4-FFF2-40B4-BE49-F238E27FC236}">
                <a16:creationId xmlns:a16="http://schemas.microsoft.com/office/drawing/2014/main" id="{8C03E7C8-616A-1E45-974B-9B5F5D559BBF}"/>
              </a:ext>
            </a:extLst>
          </p:cNvPr>
          <p:cNvSpPr txBox="1"/>
          <p:nvPr/>
        </p:nvSpPr>
        <p:spPr>
          <a:xfrm>
            <a:off x="1271464" y="3008007"/>
            <a:ext cx="2787544" cy="2981923"/>
          </a:xfrm>
          <a:prstGeom prst="rect">
            <a:avLst/>
          </a:prstGeom>
          <a:noFill/>
        </p:spPr>
        <p:txBody>
          <a:bodyPr wrap="square" lIns="0" tIns="0" rIns="0" bIns="27004" rtlCol="0">
            <a:spAutoFit/>
          </a:bodyPr>
          <a:lstStyle/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APIs clínicas</a:t>
            </a: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endParaRPr lang="es-ES_tradnl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 elementos de datos granulares se extraen y muestran en la aplicación proveedor</a:t>
            </a: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endParaRPr lang="es-ES_tradnl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 proveedor controla el formato de visualización</a:t>
            </a: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endParaRPr lang="es-ES_tradnl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 información es concisa y contextual (por ejemplo, ventanas emergentes de detección y alertas)</a:t>
            </a: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endParaRPr lang="es-ES_tradnl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Clr>
                <a:srgbClr val="BA0C2F"/>
              </a:buClr>
              <a:buSzPct val="80000"/>
              <a:buFont typeface="Wingdings" panose="05000000000000000000" pitchFamily="2" charset="2"/>
              <a:buChar char="ü"/>
            </a:pPr>
            <a:r>
              <a:rPr lang="es-ES_tradnl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 información del paciente se encuentra previamente en el sistema del proveedor</a:t>
            </a:r>
          </a:p>
        </p:txBody>
      </p:sp>
      <p:cxnSp>
        <p:nvCxnSpPr>
          <p:cNvPr id="21" name="Straight Connector 42">
            <a:extLst>
              <a:ext uri="{FF2B5EF4-FFF2-40B4-BE49-F238E27FC236}">
                <a16:creationId xmlns:a16="http://schemas.microsoft.com/office/drawing/2014/main" id="{E7015E8A-A6FC-4D47-84B4-E7BEE6A0AFBF}"/>
              </a:ext>
            </a:extLst>
          </p:cNvPr>
          <p:cNvCxnSpPr>
            <a:cxnSpLocks/>
          </p:cNvCxnSpPr>
          <p:nvPr/>
        </p:nvCxnSpPr>
        <p:spPr>
          <a:xfrm>
            <a:off x="1847528" y="2307421"/>
            <a:ext cx="1368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43">
            <a:extLst>
              <a:ext uri="{FF2B5EF4-FFF2-40B4-BE49-F238E27FC236}">
                <a16:creationId xmlns:a16="http://schemas.microsoft.com/office/drawing/2014/main" id="{4D1A73A2-FB82-BC45-A4EC-2C7085AF2F29}"/>
              </a:ext>
            </a:extLst>
          </p:cNvPr>
          <p:cNvGrpSpPr/>
          <p:nvPr/>
        </p:nvGrpSpPr>
        <p:grpSpPr>
          <a:xfrm>
            <a:off x="1271464" y="6086461"/>
            <a:ext cx="2787543" cy="61618"/>
            <a:chOff x="2581682" y="8124540"/>
            <a:chExt cx="884379" cy="46827"/>
          </a:xfrm>
        </p:grpSpPr>
        <p:cxnSp>
          <p:nvCxnSpPr>
            <p:cNvPr id="23" name="Straight Connector 44">
              <a:extLst>
                <a:ext uri="{FF2B5EF4-FFF2-40B4-BE49-F238E27FC236}">
                  <a16:creationId xmlns:a16="http://schemas.microsoft.com/office/drawing/2014/main" id="{836EBD10-F4C5-E844-B499-47482A09885A}"/>
                </a:ext>
              </a:extLst>
            </p:cNvPr>
            <p:cNvCxnSpPr/>
            <p:nvPr/>
          </p:nvCxnSpPr>
          <p:spPr>
            <a:xfrm>
              <a:off x="2581682" y="8124540"/>
              <a:ext cx="8843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022E94F7-FE70-7244-8471-C3C7466A4B05}"/>
                </a:ext>
              </a:extLst>
            </p:cNvPr>
            <p:cNvSpPr/>
            <p:nvPr/>
          </p:nvSpPr>
          <p:spPr>
            <a:xfrm>
              <a:off x="2827021" y="8125646"/>
              <a:ext cx="393701" cy="457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F44C4083-3E1D-904A-AAF2-1D8DA3C2EC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80086"/>
            <a:ext cx="757178" cy="54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BAC5EF1-3DBB-0344-BDE9-69568934C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820" y="1280086"/>
            <a:ext cx="757178" cy="540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0A1BE7E-9147-DA4A-A4F3-EC5EAF793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22" y="1285297"/>
            <a:ext cx="75717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5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89124-66B9-1E4C-8EAD-D0F7D76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API alertas</a:t>
            </a:r>
            <a:b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xml entrada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4356B7D-FAC5-CC43-B366-D1169EC53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143" y="1268760"/>
          <a:ext cx="6959714" cy="518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6313846" imgH="4704980" progId="Excel.Sheet.12">
                  <p:embed/>
                </p:oleObj>
              </mc:Choice>
              <mc:Fallback>
                <p:oleObj name="Worksheet" r:id="rId3" imgW="6313846" imgH="4704980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4356B7D-FAC5-CC43-B366-D1169EC53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6143" y="1268760"/>
                        <a:ext cx="6959714" cy="5186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3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89124-66B9-1E4C-8EAD-D0F7D76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API alertas</a:t>
            </a:r>
            <a:b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xml entrada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9307E2A-40CE-8440-96EF-876EA43C5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241" y="1412776"/>
          <a:ext cx="7893517" cy="331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Hoja de cálculo" r:id="rId3" imgW="3416300" imgH="1435100" progId="Excel.Sheet.12">
                  <p:embed/>
                </p:oleObj>
              </mc:Choice>
              <mc:Fallback>
                <p:oleObj name="Hoja de cálculo" r:id="rId3" imgW="3416300" imgH="143510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9307E2A-40CE-8440-96EF-876EA43C5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9241" y="1412776"/>
                        <a:ext cx="7893517" cy="3315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80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5DB69-D7E8-4040-AE84-3DA35039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API alertas</a:t>
            </a:r>
            <a:b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xml respuesta (integrated)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D1F3F0-8DA0-FD48-8725-FF9BE58C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40" y="1268760"/>
            <a:ext cx="8285119" cy="50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2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5DB69-D7E8-4040-AE84-3DA35039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API alertas</a:t>
            </a:r>
            <a:b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s-MX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xml respuesta (infobutton)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932FDF-15E0-C942-B8B9-CC75B01F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209350"/>
            <a:ext cx="4016112" cy="505476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F6B53A-B243-5242-BD00-58557AE54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221948"/>
            <a:ext cx="6727946" cy="502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44751"/>
      </p:ext>
    </p:extLst>
  </p:cSld>
  <p:clrMapOvr>
    <a:masterClrMapping/>
  </p:clrMapOvr>
</p:sld>
</file>

<file path=ppt/theme/theme1.xml><?xml version="1.0" encoding="utf-8"?>
<a:theme xmlns:a="http://schemas.openxmlformats.org/drawingml/2006/main" name="ViDAL Vademecum">
  <a:themeElements>
    <a:clrScheme name="Personalizados 3">
      <a:dk1>
        <a:srgbClr val="000000"/>
      </a:dk1>
      <a:lt1>
        <a:srgbClr val="FFFFFF"/>
      </a:lt1>
      <a:dk2>
        <a:srgbClr val="000000"/>
      </a:dk2>
      <a:lt2>
        <a:srgbClr val="B90C2F"/>
      </a:lt2>
      <a:accent1>
        <a:srgbClr val="0768A9"/>
      </a:accent1>
      <a:accent2>
        <a:srgbClr val="53AA37"/>
      </a:accent2>
      <a:accent3>
        <a:srgbClr val="841425"/>
      </a:accent3>
      <a:accent4>
        <a:srgbClr val="154874"/>
      </a:accent4>
      <a:accent5>
        <a:srgbClr val="397626"/>
      </a:accent5>
      <a:accent6>
        <a:srgbClr val="E79D8C"/>
      </a:accent6>
      <a:hlink>
        <a:srgbClr val="4352FF"/>
      </a:hlink>
      <a:folHlink>
        <a:srgbClr val="B5D899"/>
      </a:folHlink>
    </a:clrScheme>
    <a:fontScheme name="Wolters Kluwer Tex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lIns="0" tIns="0" rIns="0" bIns="0">
        <a:noAutofit/>
      </a:bodyPr>
      <a:lstStyle>
        <a:defPPr marL="182563" marR="0" indent="-182563" algn="l" defTabSz="7200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 typeface="Wingdings" pitchFamily="2" charset="2"/>
          <a:buNone/>
          <a:tabLst/>
          <a:defRPr kumimoji="0" sz="2400" b="0" i="1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" id="{2C97D994-6A3B-3345-B415-64008C13E8BA}" vid="{0BC38C09-DBE6-5E4D-8761-CD91A84057E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ViDAL Vademecum</Template>
  <TotalTime>91</TotalTime>
  <Words>643</Words>
  <Application>Microsoft Macintosh PowerPoint</Application>
  <PresentationFormat>Panorámica</PresentationFormat>
  <Paragraphs>128</Paragraphs>
  <Slides>10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Helvetica Neue</vt:lpstr>
      <vt:lpstr>Trebuchet MS</vt:lpstr>
      <vt:lpstr>Wingdings</vt:lpstr>
      <vt:lpstr>ViDAL Vademecum</vt:lpstr>
      <vt:lpstr>Worksheet</vt:lpstr>
      <vt:lpstr>Hoja de cálculo</vt:lpstr>
      <vt:lpstr>ViDAL Vademecum Integrated | Infobutton</vt:lpstr>
      <vt:lpstr>Arquitectura</vt:lpstr>
      <vt:lpstr>ViDAL Vademecum</vt:lpstr>
      <vt:lpstr>ViDAL Vademecum – Puntos Clave</vt:lpstr>
      <vt:lpstr>Integrated – Consult - Infobutton</vt:lpstr>
      <vt:lpstr>API alertas xml entrada</vt:lpstr>
      <vt:lpstr>API alertas xml entrada</vt:lpstr>
      <vt:lpstr>API alertas xml respuesta (integrated)</vt:lpstr>
      <vt:lpstr>API alertas xml respuesta (infobutton)</vt:lpstr>
      <vt:lpstr>Beneficios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ATC</dc:title>
  <dc:subject/>
  <dc:creator>Guillermo Garcia Jaeger</dc:creator>
  <cp:keywords/>
  <dc:description/>
  <cp:lastModifiedBy>Guillermo García Jaeger</cp:lastModifiedBy>
  <cp:revision>26</cp:revision>
  <cp:lastPrinted>2019-11-18T00:03:36Z</cp:lastPrinted>
  <dcterms:created xsi:type="dcterms:W3CDTF">2020-06-08T15:41:31Z</dcterms:created>
  <dcterms:modified xsi:type="dcterms:W3CDTF">2020-09-20T02:23:39Z</dcterms:modified>
  <cp:category/>
</cp:coreProperties>
</file>