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6" r:id="rId4"/>
    <p:sldId id="259" r:id="rId5"/>
    <p:sldId id="261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65" r:id="rId16"/>
    <p:sldId id="277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7"/>
            <p14:sldId id="266"/>
            <p14:sldId id="259"/>
            <p14:sldId id="261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65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62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yJGD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</a:t>
            </a:r>
            <a:r>
              <a:rPr lang="pt-BR" dirty="0" err="1" smtClean="0"/>
              <a:t>ção</a:t>
            </a:r>
            <a:r>
              <a:rPr lang="pt-BR" dirty="0" smtClean="0"/>
              <a:t> ao </a:t>
            </a:r>
            <a:r>
              <a:rPr lang="pt-BR" dirty="0" smtClean="0"/>
              <a:t>algoritmo Computacional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6" b="13697"/>
          <a:stretch/>
        </p:blipFill>
        <p:spPr>
          <a:xfrm>
            <a:off x="414812" y="1322207"/>
            <a:ext cx="5432196" cy="45763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51" y="1322206"/>
            <a:ext cx="5112913" cy="45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0" b="18061"/>
          <a:stretch/>
        </p:blipFill>
        <p:spPr>
          <a:xfrm>
            <a:off x="595116" y="1297546"/>
            <a:ext cx="5187498" cy="44721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03" y="1297546"/>
            <a:ext cx="5287784" cy="44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5543"/>
            <a:ext cx="9905999" cy="49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variável é um tipo de dado armazenado em computador. Chama-se variável pois o valor contido nesse espaço de memória do computador varia com o tempo, não é um valor fixo.</a:t>
            </a:r>
          </a:p>
          <a:p>
            <a:pPr marL="0" indent="0">
              <a:buNone/>
            </a:pPr>
            <a:r>
              <a:rPr lang="pt-BR" dirty="0"/>
              <a:t>Quando se declara uma variável em um programa, está-se na verdade a definir e reservar um espaço na memória para armazenar o valor que aquela variável conterá em determinado tempo de execução do programa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Uma variável é constituída por um </a:t>
            </a:r>
            <a:r>
              <a:rPr lang="pt-B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pt-BR" dirty="0" smtClean="0"/>
              <a:t> e um </a:t>
            </a:r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Tipo de Dado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Para se declarar uma variável usa-se a seguinte sintaxe: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pt-BR" dirty="0" smtClean="0"/>
              <a:t>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tipo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Identificador</a:t>
            </a:r>
            <a:r>
              <a:rPr lang="en-US" dirty="0" smtClean="0"/>
              <a:t> – nada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pt-BR" dirty="0" smtClean="0"/>
              <a:t>é que a identificação de uma variável, por outras palavras o nome pelo qual a variável será conhecida.</a:t>
            </a:r>
          </a:p>
          <a:p>
            <a:pPr marL="0" indent="0">
              <a:buNone/>
            </a:pPr>
            <a:r>
              <a:rPr lang="pt-BR" dirty="0" smtClean="0"/>
              <a:t>Existem 6 regras para nomeação de identificadores no algoritmo, sendo elas: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Deve começar com uma letra;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Caracteres seguintes podem ser letras ou números;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Não pode utilizar nenhum símbolo, com a exceção do _;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Não pode conter espaços em branco;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Não pode conter letras com acentos;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Não pode ser uma palavra reservada;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variaveis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Tipos de Dados (Primitivos):</a:t>
            </a:r>
          </a:p>
          <a:p>
            <a:pPr lvl="1"/>
            <a:r>
              <a:rPr lang="pt-BR" dirty="0" smtClean="0"/>
              <a:t>Inteiro:		1	3	-10	0	100</a:t>
            </a:r>
          </a:p>
          <a:p>
            <a:pPr lvl="1"/>
            <a:r>
              <a:rPr lang="pt-BR" dirty="0" smtClean="0"/>
              <a:t>Real:		0.5	18.3	-77.3	15.8	3.1415</a:t>
            </a:r>
          </a:p>
          <a:p>
            <a:pPr lvl="1"/>
            <a:r>
              <a:rPr lang="pt-BR" dirty="0" smtClean="0"/>
              <a:t>Logico:		verdadeiro	falso</a:t>
            </a:r>
          </a:p>
          <a:p>
            <a:pPr lvl="1"/>
            <a:r>
              <a:rPr lang="pt-BR" dirty="0" smtClean="0"/>
              <a:t>Caractere:		</a:t>
            </a:r>
            <a:r>
              <a:rPr lang="en-US" dirty="0" smtClean="0"/>
              <a:t>“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”	“Rui Marra”	“123”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5337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459" y="2097088"/>
            <a:ext cx="9567228" cy="34907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 smtClean="0"/>
              <a:t>Modifique o algoritmo desenvolvido no </a:t>
            </a:r>
            <a:r>
              <a:rPr lang="pt-BR" dirty="0" err="1" smtClean="0"/>
              <a:t>Exercicio</a:t>
            </a:r>
            <a:r>
              <a:rPr lang="pt-BR" dirty="0" smtClean="0"/>
              <a:t> 1, de maneira a que se declare uma variável, seja atribuído a essa variável a mensagem “</a:t>
            </a:r>
            <a:r>
              <a:rPr lang="pt-BR" dirty="0" err="1" smtClean="0"/>
              <a:t>Ola</a:t>
            </a:r>
            <a:r>
              <a:rPr lang="pt-BR" dirty="0" smtClean="0"/>
              <a:t>, Mundo!” e depois de executado aparece na tela a mesma mensagem.</a:t>
            </a:r>
          </a:p>
          <a:p>
            <a:pPr marL="457200" indent="-457200">
              <a:buFont typeface="+mj-lt"/>
              <a:buAutoNum type="arabicPeriod" startAt="2"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Obs</a:t>
            </a:r>
            <a:r>
              <a:rPr lang="pt-BR" dirty="0"/>
              <a:t>: Para execução dos exercícios propostos, avance para os diapositivos seguintes e aprenda sobre </a:t>
            </a:r>
            <a:r>
              <a:rPr lang="pt-BR" dirty="0" smtClean="0"/>
              <a:t>atribuição.</a:t>
            </a:r>
            <a:endParaRPr lang="en-US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 smtClean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0" y="0"/>
            <a:ext cx="12192000" cy="6858000"/>
          </a:xfrm>
          <a:prstGeom prst="actionButtonHelp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 smtClean="0"/>
              <a:t>Exerc</a:t>
            </a:r>
            <a:r>
              <a:rPr lang="pt-BR" dirty="0"/>
              <a:t>í</a:t>
            </a:r>
            <a:r>
              <a:rPr lang="en-US" dirty="0" err="1" smtClean="0"/>
              <a:t>cios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o processo de se dar um valor, mensagem ou conteúdo a uma variável. A atribuição é feita segundo a sintaxe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Agency FB" panose="020B0503020202020204" pitchFamily="34" charset="0"/>
              </a:rPr>
              <a:t>variável &lt;- </a:t>
            </a:r>
            <a:r>
              <a:rPr lang="en-US" dirty="0" smtClean="0">
                <a:latin typeface="Agency FB" panose="020B0503020202020204" pitchFamily="34" charset="0"/>
              </a:rPr>
              <a:t>“Valor, </a:t>
            </a:r>
            <a:r>
              <a:rPr lang="en-US" dirty="0" err="1" smtClean="0">
                <a:latin typeface="Agency FB" panose="020B0503020202020204" pitchFamily="34" charset="0"/>
              </a:rPr>
              <a:t>Mensagem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ou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Conteudo</a:t>
            </a:r>
            <a:r>
              <a:rPr lang="en-US" dirty="0" smtClean="0">
                <a:latin typeface="Agency FB" panose="020B0503020202020204" pitchFamily="34" charset="0"/>
              </a:rPr>
              <a:t>”;</a:t>
            </a:r>
            <a:endParaRPr lang="pt-BR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1" y="682581"/>
            <a:ext cx="5664016" cy="5409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21" y="682581"/>
            <a:ext cx="5804347" cy="5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33" y="1686560"/>
            <a:ext cx="9567228" cy="34907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 smtClean="0"/>
              <a:t>Defina algoritmo computacional.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 smtClean="0"/>
              <a:t>Enumere algumas ferramentas que auxiliam na construção da logica de programação.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smtClean="0"/>
              <a:t>Fale sobre 2 das ferramentas enumeradas na pergunta anterior.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 smtClean="0"/>
              <a:t>Fale sobre os comandos de saída e suas diferenças.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 smtClean="0"/>
              <a:t>Observando a lista de identificadores abaixo diga quais os identificadores validos e inválidos:</a:t>
            </a: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0" y="0"/>
            <a:ext cx="12192000" cy="6858000"/>
          </a:xfrm>
          <a:prstGeom prst="actionButtonHelp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 smtClean="0"/>
              <a:t>Exerc</a:t>
            </a:r>
            <a:r>
              <a:rPr lang="pt-BR" dirty="0"/>
              <a:t>í</a:t>
            </a:r>
            <a:r>
              <a:rPr lang="en-US" dirty="0" err="1" smtClean="0"/>
              <a:t>cios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54629"/>
              </p:ext>
            </p:extLst>
          </p:nvPr>
        </p:nvGraphicFramePr>
        <p:xfrm>
          <a:off x="2238062" y="5132829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94609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333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pt-BR" dirty="0" smtClean="0"/>
                        <a:t>Nota1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2"/>
                      </a:pPr>
                      <a:r>
                        <a:rPr lang="pt-BR" dirty="0" smtClean="0"/>
                        <a:t>Média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45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pt-BR" dirty="0" err="1" smtClean="0"/>
                        <a:t>Sálario</a:t>
                      </a:r>
                      <a:r>
                        <a:rPr lang="pt-BR" dirty="0" smtClean="0"/>
                        <a:t> Bruto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4"/>
                      </a:pPr>
                      <a:r>
                        <a:rPr lang="pt-BR" dirty="0" smtClean="0"/>
                        <a:t>9dade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87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5"/>
                      </a:pPr>
                      <a:r>
                        <a:rPr lang="pt-BR" dirty="0" smtClean="0"/>
                        <a:t>Algoritmo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6"/>
                      </a:pPr>
                      <a:r>
                        <a:rPr lang="pt-BR" dirty="0" err="1" smtClean="0"/>
                        <a:t>Inicio_Algoritmo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663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 algoritmo é uma </a:t>
            </a:r>
            <a:r>
              <a:rPr lang="pt-BR" dirty="0" smtClean="0"/>
              <a:t>sequência </a:t>
            </a:r>
            <a:r>
              <a:rPr lang="pt-BR" dirty="0"/>
              <a:t>lógica de instruções </a:t>
            </a:r>
            <a:r>
              <a:rPr lang="pt-BR" dirty="0" smtClean="0"/>
              <a:t>(passos) que </a:t>
            </a:r>
            <a:r>
              <a:rPr lang="pt-BR" dirty="0"/>
              <a:t>devem ser </a:t>
            </a:r>
            <a:r>
              <a:rPr lang="pt-BR" dirty="0" smtClean="0"/>
              <a:t>seguidos corretamente por um </a:t>
            </a:r>
            <a:r>
              <a:rPr lang="pt-BR" i="1" dirty="0" smtClean="0"/>
              <a:t>modulo processador</a:t>
            </a:r>
            <a:r>
              <a:rPr lang="pt-BR" dirty="0" smtClean="0"/>
              <a:t> e respectivos </a:t>
            </a:r>
            <a:r>
              <a:rPr lang="pt-BR" i="1" dirty="0" smtClean="0"/>
              <a:t>utilizadores</a:t>
            </a:r>
            <a:r>
              <a:rPr lang="pt-BR" dirty="0" smtClean="0"/>
              <a:t> </a:t>
            </a:r>
            <a:r>
              <a:rPr lang="pt-BR" dirty="0"/>
              <a:t>para a resolução de um problema ou para a execução de uma </a:t>
            </a:r>
            <a:r>
              <a:rPr lang="pt-BR" dirty="0" smtClean="0"/>
              <a:t>tarefa.</a:t>
            </a:r>
          </a:p>
          <a:p>
            <a:pPr lvl="1"/>
            <a:r>
              <a:rPr lang="pt-BR" dirty="0" smtClean="0"/>
              <a:t>Modulo processador é tudo aquilo que pode </a:t>
            </a:r>
            <a:r>
              <a:rPr lang="pt-BR" dirty="0" err="1" smtClean="0"/>
              <a:t>efectuar</a:t>
            </a:r>
            <a:r>
              <a:rPr lang="pt-BR" dirty="0" smtClean="0"/>
              <a:t> processamento.</a:t>
            </a:r>
          </a:p>
          <a:p>
            <a:pPr lvl="1"/>
            <a:r>
              <a:rPr lang="pt-BR" dirty="0" smtClean="0"/>
              <a:t>Utilizador é a pessoa que utiliza o programa.</a:t>
            </a:r>
          </a:p>
          <a:p>
            <a:r>
              <a:rPr lang="pt-BR" dirty="0" smtClean="0"/>
              <a:t>No </a:t>
            </a:r>
            <a:r>
              <a:rPr lang="pt-BR" dirty="0"/>
              <a:t>dia-a-dia, as pessoas utilizam-se de algoritmos de maneira </a:t>
            </a:r>
            <a:r>
              <a:rPr lang="pt-BR" dirty="0" smtClean="0"/>
              <a:t>intuitiva: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dona de casa utiliza-os para preparar um </a:t>
            </a:r>
            <a:r>
              <a:rPr lang="pt-BR" dirty="0" smtClean="0"/>
              <a:t>bolo;</a:t>
            </a:r>
          </a:p>
          <a:p>
            <a:pPr lvl="1"/>
            <a:r>
              <a:rPr lang="pt-BR" dirty="0" smtClean="0"/>
              <a:t>Um condutor, </a:t>
            </a:r>
            <a:r>
              <a:rPr lang="pt-BR" dirty="0"/>
              <a:t>para a troca de um pneu </a:t>
            </a:r>
            <a:r>
              <a:rPr lang="pt-BR" dirty="0" smtClean="0"/>
              <a:t>furado;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matemático, para resolver uma </a:t>
            </a:r>
            <a:r>
              <a:rPr lang="pt-BR" dirty="0" smtClean="0"/>
              <a:t>equação;</a:t>
            </a:r>
          </a:p>
        </p:txBody>
      </p:sp>
    </p:spTree>
    <p:extLst>
      <p:ext uri="{BB962C8B-B14F-4D97-AF65-F5344CB8AC3E}">
        <p14:creationId xmlns:p14="http://schemas.microsoft.com/office/powerpoint/2010/main" val="2135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Logica de programação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Todo algoritmo computacional começa com a </a:t>
            </a:r>
            <a:r>
              <a:rPr lang="pt-BR" i="1" dirty="0" smtClean="0"/>
              <a:t>Logica de Programação</a:t>
            </a:r>
            <a:r>
              <a:rPr lang="pt-BR" dirty="0" smtClean="0"/>
              <a:t>. Para se estruturar a logica de programação existem algumas ferramentas, como: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Descrição Narrativa: utiliza linguagem natural para especificar os passos para a realização das tarefas. Não é muito utilizada</a:t>
            </a:r>
            <a:r>
              <a:rPr lang="pt-BR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Fluxograma: utiliza-se de figuras geométricas para ilustrar os passos a serem seguidos na resolução dos problemas. Diagrama de Blocos. É bastante utilizado;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04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Logica de programação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60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Diagrama de </a:t>
            </a:r>
            <a:r>
              <a:rPr lang="pt-BR" dirty="0" err="1"/>
              <a:t>Chapin</a:t>
            </a:r>
            <a:r>
              <a:rPr lang="pt-BR" dirty="0"/>
              <a:t>: conhecido também como diagrama de </a:t>
            </a:r>
            <a:r>
              <a:rPr lang="pt-BR" dirty="0" err="1"/>
              <a:t>Shneiderman</a:t>
            </a:r>
            <a:r>
              <a:rPr lang="pt-BR" dirty="0"/>
              <a:t> ou diagrama N-S. Apresenta a solução do problema por meio de um diagrama de quadros com uma visão hierárquica e estruturada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 smtClean="0"/>
              <a:t>Pseudocódigo (</a:t>
            </a:r>
            <a:r>
              <a:rPr lang="pt-BR" dirty="0" err="1" smtClean="0"/>
              <a:t>Portugol</a:t>
            </a:r>
            <a:r>
              <a:rPr lang="pt-BR" dirty="0" smtClean="0"/>
              <a:t>): </a:t>
            </a:r>
            <a:r>
              <a:rPr lang="pt-BR" dirty="0"/>
              <a:t>utiliza linguagem estruturada e se assemelha, na forma, a um programa escrito na linguagem de programação Pascal. Português estruturado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0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(</a:t>
            </a:r>
            <a:r>
              <a:rPr lang="pt-BR" dirty="0" err="1"/>
              <a:t>Portugol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41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um tipo de algoritmo que utiliza uma linguagem flexível, intermediária entre a linguagem natural e a linguagem de programação; ‘Pseudocódigo’ significa ‘falso código’; o nome se deve à proximidade que existe entre um algoritmo escrito em pseudocódigo e a maneira pela qual um programa é escrito em uma linguagem de programação.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VisualG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uma </a:t>
            </a:r>
            <a:r>
              <a:rPr lang="pt-BR" dirty="0" err="1" smtClean="0"/>
              <a:t>ferramente</a:t>
            </a:r>
            <a:r>
              <a:rPr lang="pt-BR" dirty="0" smtClean="0"/>
              <a:t> que </a:t>
            </a:r>
            <a:r>
              <a:rPr lang="pt-BR" dirty="0"/>
              <a:t>edita, interpreta e executa algoritmos com uma linguagem próxima do </a:t>
            </a:r>
            <a:r>
              <a:rPr lang="pt-BR" dirty="0" smtClean="0"/>
              <a:t>português estruturado </a:t>
            </a:r>
            <a:r>
              <a:rPr lang="pt-BR" dirty="0"/>
              <a:t>como um programa normal de computador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err="1" smtClean="0"/>
              <a:t>VisuAlg</a:t>
            </a:r>
            <a:r>
              <a:rPr lang="pt-BR" dirty="0" smtClean="0"/>
              <a:t> é a ferramenta que será utilizada no decorrer do semestre para o desenvolvimento de algoritmos. </a:t>
            </a:r>
            <a:r>
              <a:rPr lang="pt-BR" dirty="0" err="1" smtClean="0"/>
              <a:t>Accesse</a:t>
            </a:r>
            <a:r>
              <a:rPr lang="pt-BR" dirty="0" smtClean="0"/>
              <a:t> o link </a:t>
            </a:r>
            <a:r>
              <a:rPr lang="pt-BR" dirty="0" err="1" smtClean="0"/>
              <a:t>asseguir</a:t>
            </a:r>
            <a:r>
              <a:rPr lang="pt-BR" dirty="0" smtClean="0"/>
              <a:t> para baixar a ferramenta: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://goo.gl/yJGDos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VisualG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00" y="1607689"/>
            <a:ext cx="8397800" cy="4999315"/>
          </a:xfrm>
        </p:spPr>
      </p:pic>
    </p:spTree>
    <p:extLst>
      <p:ext uri="{BB962C8B-B14F-4D97-AF65-F5344CB8AC3E}">
        <p14:creationId xmlns:p14="http://schemas.microsoft.com/office/powerpoint/2010/main" val="1340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Escreva um algoritmo que quando executado apareça na tela a seguinte mensagem: </a:t>
            </a:r>
            <a:r>
              <a:rPr lang="pt-BR" dirty="0" err="1" smtClean="0"/>
              <a:t>Ola</a:t>
            </a:r>
            <a:r>
              <a:rPr lang="pt-BR" dirty="0" smtClean="0"/>
              <a:t>, Mundo!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smtClean="0"/>
              <a:t>Modifique o algoritmo, de maneira a que apareça uma segunda linha com o seu nome.</a:t>
            </a:r>
            <a:endParaRPr lang="pt-BR" dirty="0"/>
          </a:p>
          <a:p>
            <a:pPr marL="0" indent="0">
              <a:buNone/>
            </a:pPr>
            <a:r>
              <a:rPr lang="pt-BR" dirty="0" err="1" smtClean="0"/>
              <a:t>Obs</a:t>
            </a:r>
            <a:r>
              <a:rPr lang="pt-BR" dirty="0" smtClean="0"/>
              <a:t>: Para execução dos exercícios propostos, avance para </a:t>
            </a:r>
            <a:r>
              <a:rPr lang="pt-BR" dirty="0"/>
              <a:t>o</a:t>
            </a:r>
            <a:r>
              <a:rPr lang="pt-BR" dirty="0" smtClean="0"/>
              <a:t>s diapositivos seguintes e aprenda sobre comandos de saída.</a:t>
            </a:r>
            <a:endParaRPr lang="en-US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0" y="0"/>
            <a:ext cx="12192000" cy="6858000"/>
          </a:xfrm>
          <a:prstGeom prst="actionButtonHelp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</a:t>
            </a:r>
            <a:r>
              <a:rPr lang="pt-BR" dirty="0" err="1" smtClean="0"/>
              <a:t>saida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Bahnschrift Light Condensed" panose="020B0502040204020203" pitchFamily="34" charset="0"/>
              </a:rPr>
              <a:t>escreva (</a:t>
            </a:r>
            <a:r>
              <a:rPr lang="en-US" i="1" dirty="0">
                <a:latin typeface="Bahnschrift Light Condensed" panose="020B0502040204020203" pitchFamily="34" charset="0"/>
              </a:rPr>
              <a:t>“</a:t>
            </a:r>
            <a:r>
              <a:rPr lang="en-US" i="1" dirty="0" err="1">
                <a:latin typeface="Bahnschrift Light Condensed" panose="020B0502040204020203" pitchFamily="34" charset="0"/>
              </a:rPr>
              <a:t>lista</a:t>
            </a:r>
            <a:r>
              <a:rPr lang="en-US" i="1" dirty="0">
                <a:latin typeface="Bahnschrift Light Condensed" panose="020B0502040204020203" pitchFamily="34" charset="0"/>
              </a:rPr>
              <a:t> de express</a:t>
            </a:r>
            <a:r>
              <a:rPr lang="pt-BR" i="1" dirty="0" err="1">
                <a:latin typeface="Bahnschrift Light Condensed" panose="020B0502040204020203" pitchFamily="34" charset="0"/>
              </a:rPr>
              <a:t>ões</a:t>
            </a:r>
            <a:r>
              <a:rPr lang="en-US" i="1" dirty="0">
                <a:latin typeface="Bahnschrift Light Condensed" panose="020B0502040204020203" pitchFamily="34" charset="0"/>
              </a:rPr>
              <a:t>”</a:t>
            </a:r>
            <a:r>
              <a:rPr lang="pt-BR" i="1" dirty="0">
                <a:latin typeface="Bahnschrift Light Condensed" panose="020B0502040204020203" pitchFamily="34" charset="0"/>
              </a:rPr>
              <a:t>) </a:t>
            </a:r>
            <a:r>
              <a:rPr lang="pt-BR" i="1" dirty="0" smtClean="0"/>
              <a:t>- </a:t>
            </a:r>
            <a:r>
              <a:rPr lang="pt-BR" dirty="0"/>
              <a:t>Escreve no dispositivo de saída padrão o conteúdo de cada uma das expressões que compõem a </a:t>
            </a:r>
            <a:r>
              <a:rPr lang="pt-BR" i="1" dirty="0">
                <a:latin typeface="Bahnschrift Light Condensed" panose="020B0502040204020203" pitchFamily="34" charset="0"/>
              </a:rPr>
              <a:t>(</a:t>
            </a:r>
            <a:r>
              <a:rPr lang="en-US" i="1" dirty="0">
                <a:latin typeface="Bahnschrift Light Condensed" panose="020B0502040204020203" pitchFamily="34" charset="0"/>
              </a:rPr>
              <a:t>“</a:t>
            </a:r>
            <a:r>
              <a:rPr lang="en-US" i="1" dirty="0" err="1">
                <a:latin typeface="Bahnschrift Light Condensed" panose="020B0502040204020203" pitchFamily="34" charset="0"/>
              </a:rPr>
              <a:t>lista</a:t>
            </a:r>
            <a:r>
              <a:rPr lang="en-US" i="1" dirty="0">
                <a:latin typeface="Bahnschrift Light Condensed" panose="020B0502040204020203" pitchFamily="34" charset="0"/>
              </a:rPr>
              <a:t> de express</a:t>
            </a:r>
            <a:r>
              <a:rPr lang="pt-BR" i="1" dirty="0" err="1">
                <a:latin typeface="Bahnschrift Light Condensed" panose="020B0502040204020203" pitchFamily="34" charset="0"/>
              </a:rPr>
              <a:t>ões</a:t>
            </a:r>
            <a:r>
              <a:rPr lang="en-US" i="1" dirty="0">
                <a:latin typeface="Bahnschrift Light Condensed" panose="020B0502040204020203" pitchFamily="34" charset="0"/>
              </a:rPr>
              <a:t>”</a:t>
            </a:r>
            <a:r>
              <a:rPr lang="pt-BR" i="1" dirty="0">
                <a:latin typeface="Bahnschrift Light Condensed" panose="020B0502040204020203" pitchFamily="34" charset="0"/>
              </a:rPr>
              <a:t>) </a:t>
            </a:r>
            <a:r>
              <a:rPr lang="pt-BR" dirty="0" smtClean="0"/>
              <a:t>. </a:t>
            </a:r>
            <a:r>
              <a:rPr lang="pt-BR" dirty="0"/>
              <a:t>As expressões dentro desta lista devem estar separadas por vírgulas; depois de serem avaliadas, seus resultados são impressos na ordem indicada. É equivalente ao comando </a:t>
            </a:r>
            <a:r>
              <a:rPr lang="pt-BR" dirty="0" err="1"/>
              <a:t>write</a:t>
            </a:r>
            <a:r>
              <a:rPr lang="pt-BR" dirty="0"/>
              <a:t> do Pascal.</a:t>
            </a:r>
          </a:p>
          <a:p>
            <a:pPr marL="0" indent="0">
              <a:buNone/>
            </a:pPr>
            <a:r>
              <a:rPr lang="en-US" i="1" dirty="0" err="1">
                <a:latin typeface="Bahnschrift Light Condensed" panose="020B0502040204020203" pitchFamily="34" charset="0"/>
              </a:rPr>
              <a:t>escreval</a:t>
            </a:r>
            <a:r>
              <a:rPr lang="en-US" i="1" dirty="0">
                <a:latin typeface="Bahnschrift Light Condensed" panose="020B0502040204020203" pitchFamily="34" charset="0"/>
              </a:rPr>
              <a:t> </a:t>
            </a:r>
            <a:r>
              <a:rPr lang="pt-BR" i="1" dirty="0">
                <a:latin typeface="Bahnschrift Light Condensed" panose="020B0502040204020203" pitchFamily="34" charset="0"/>
              </a:rPr>
              <a:t>(</a:t>
            </a:r>
            <a:r>
              <a:rPr lang="en-US" i="1" dirty="0">
                <a:latin typeface="Bahnschrift Light Condensed" panose="020B0502040204020203" pitchFamily="34" charset="0"/>
              </a:rPr>
              <a:t>“</a:t>
            </a:r>
            <a:r>
              <a:rPr lang="en-US" i="1" dirty="0" err="1">
                <a:latin typeface="Bahnschrift Light Condensed" panose="020B0502040204020203" pitchFamily="34" charset="0"/>
              </a:rPr>
              <a:t>lista</a:t>
            </a:r>
            <a:r>
              <a:rPr lang="en-US" i="1" dirty="0">
                <a:latin typeface="Bahnschrift Light Condensed" panose="020B0502040204020203" pitchFamily="34" charset="0"/>
              </a:rPr>
              <a:t> de express</a:t>
            </a:r>
            <a:r>
              <a:rPr lang="pt-BR" i="1" dirty="0" err="1">
                <a:latin typeface="Bahnschrift Light Condensed" panose="020B0502040204020203" pitchFamily="34" charset="0"/>
              </a:rPr>
              <a:t>ões</a:t>
            </a:r>
            <a:r>
              <a:rPr lang="en-US" i="1" dirty="0">
                <a:latin typeface="Bahnschrift Light Condensed" panose="020B0502040204020203" pitchFamily="34" charset="0"/>
              </a:rPr>
              <a:t>”</a:t>
            </a:r>
            <a:r>
              <a:rPr lang="pt-BR" i="1" dirty="0">
                <a:latin typeface="Bahnschrift Light Condensed" panose="020B0502040204020203" pitchFamily="34" charset="0"/>
              </a:rPr>
              <a:t>) </a:t>
            </a:r>
            <a:r>
              <a:rPr lang="en-US" i="1" dirty="0" smtClean="0">
                <a:latin typeface="Bahnschrift Light Condensed" panose="020B0502040204020203" pitchFamily="34" charset="0"/>
              </a:rPr>
              <a:t>– </a:t>
            </a:r>
            <a:r>
              <a:rPr lang="pt-BR" dirty="0"/>
              <a:t>Idêntico ao anterior, com a única diferença que pula uma linha em seguida. É equivalente ao </a:t>
            </a:r>
            <a:r>
              <a:rPr lang="pt-BR" dirty="0" err="1"/>
              <a:t>writeln</a:t>
            </a:r>
            <a:r>
              <a:rPr lang="pt-BR" dirty="0"/>
              <a:t> do Pascal.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49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267</TotalTime>
  <Words>852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Bahnschrift Light Condensed</vt:lpstr>
      <vt:lpstr>Trebuchet MS</vt:lpstr>
      <vt:lpstr>Tw Cen MT</vt:lpstr>
      <vt:lpstr>Circuit</vt:lpstr>
      <vt:lpstr>Introdução ao algoritmo Computacional</vt:lpstr>
      <vt:lpstr>Algoritmo computacional</vt:lpstr>
      <vt:lpstr>Logica de programação</vt:lpstr>
      <vt:lpstr>Logica de programação</vt:lpstr>
      <vt:lpstr>Pseudocódigo (Portugol)</vt:lpstr>
      <vt:lpstr>VisualG</vt:lpstr>
      <vt:lpstr>VisualG</vt:lpstr>
      <vt:lpstr>exercicio</vt:lpstr>
      <vt:lpstr>Comandos de saida</vt:lpstr>
      <vt:lpstr>PowerPoint Presentation</vt:lpstr>
      <vt:lpstr>PowerPoint Presentation</vt:lpstr>
      <vt:lpstr>variaveis</vt:lpstr>
      <vt:lpstr>Variaveis</vt:lpstr>
      <vt:lpstr>variaveis</vt:lpstr>
      <vt:lpstr>Exercícios:</vt:lpstr>
      <vt:lpstr>atribuição</vt:lpstr>
      <vt:lpstr>PowerPoint Presentation</vt:lpstr>
      <vt:lpstr>Exercícios: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32</cp:revision>
  <dcterms:created xsi:type="dcterms:W3CDTF">2019-02-05T06:46:05Z</dcterms:created>
  <dcterms:modified xsi:type="dcterms:W3CDTF">2019-02-12T13:48:05Z</dcterms:modified>
</cp:coreProperties>
</file>