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79" r:id="rId4"/>
    <p:sldId id="266" r:id="rId5"/>
    <p:sldId id="259" r:id="rId6"/>
    <p:sldId id="261" r:id="rId7"/>
    <p:sldId id="267" r:id="rId8"/>
    <p:sldId id="268" r:id="rId9"/>
    <p:sldId id="280" r:id="rId10"/>
    <p:sldId id="270" r:id="rId11"/>
    <p:sldId id="26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57"/>
            <p14:sldId id="279"/>
            <p14:sldId id="266"/>
            <p14:sldId id="259"/>
            <p14:sldId id="261"/>
            <p14:sldId id="267"/>
            <p14:sldId id="268"/>
            <p14:sldId id="280"/>
            <p14:sldId id="270"/>
            <p14:sldId id="26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6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Comando de Entrada e 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0" y="0"/>
            <a:ext cx="12192000" cy="6858000"/>
          </a:xfrm>
          <a:prstGeom prst="actionButtonHelp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dirty="0" smtClean="0"/>
              <a:t> no </a:t>
            </a:r>
            <a:r>
              <a:rPr lang="en-US" dirty="0" err="1" smtClean="0"/>
              <a:t>exercicio</a:t>
            </a:r>
            <a:r>
              <a:rPr lang="en-US" dirty="0" smtClean="0"/>
              <a:t> </a:t>
            </a:r>
            <a:r>
              <a:rPr lang="en-US" dirty="0" smtClean="0"/>
              <a:t>2 para</a:t>
            </a:r>
            <a:r>
              <a:rPr lang="en-US" dirty="0" smtClean="0"/>
              <a:t>, </a:t>
            </a:r>
            <a:r>
              <a:rPr lang="en-US" dirty="0" err="1" smtClean="0"/>
              <a:t>invez</a:t>
            </a:r>
            <a:r>
              <a:rPr lang="en-US" dirty="0" smtClean="0"/>
              <a:t> da soma, </a:t>
            </a:r>
            <a:r>
              <a:rPr lang="en-US" dirty="0" err="1" smtClean="0"/>
              <a:t>executar</a:t>
            </a:r>
            <a:r>
              <a:rPr lang="en-US" dirty="0" smtClean="0"/>
              <a:t> a media dos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inseridos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idx="1"/>
          </p:nvPr>
        </p:nvSpPr>
        <p:spPr>
          <a:xfrm>
            <a:off x="949323" y="1949002"/>
            <a:ext cx="4954588" cy="46578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algoritmo "Soma"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num1, num2, media: inteiro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escreva ("Digite o 1o numero: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leia (num1)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escreva ("Digite o 2o numero: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leia (num2)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media &lt;- (num1 + num2)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escreva ("A media dos </a:t>
            </a:r>
            <a:r>
              <a:rPr lang="pt-BR" sz="1800" dirty="0" err="1">
                <a:latin typeface="Bahnschrift Condensed" panose="020B0502040204020203" pitchFamily="34" charset="0"/>
              </a:rPr>
              <a:t>numeros</a:t>
            </a:r>
            <a:r>
              <a:rPr lang="pt-BR" sz="1800" dirty="0">
                <a:latin typeface="Bahnschrift Condensed" panose="020B0502040204020203" pitchFamily="34" charset="0"/>
              </a:rPr>
              <a:t> inseridos eh ", media)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latin typeface="Bahnschrift Condensed" panose="020B0502040204020203" pitchFamily="34" charset="0"/>
              </a:rPr>
              <a:t>fimalgoritmo</a:t>
            </a:r>
            <a:endParaRPr lang="en-US" sz="1800" dirty="0">
              <a:latin typeface="Bahnschrift 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23" y="1766886"/>
            <a:ext cx="5143500" cy="332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0270" y="5418631"/>
            <a:ext cx="481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400" dirty="0" err="1"/>
              <a:t>Identifique</a:t>
            </a:r>
            <a:r>
              <a:rPr lang="en-US" sz="2400" dirty="0"/>
              <a:t> a causa da </a:t>
            </a:r>
            <a:r>
              <a:rPr lang="en-US" sz="2400" dirty="0" err="1"/>
              <a:t>mensagem</a:t>
            </a:r>
            <a:r>
              <a:rPr lang="en-US" sz="2400" dirty="0"/>
              <a:t> de </a:t>
            </a:r>
            <a:r>
              <a:rPr lang="en-US" sz="2400" dirty="0" err="1"/>
              <a:t>erro</a:t>
            </a:r>
            <a:r>
              <a:rPr lang="en-US" sz="2400" dirty="0"/>
              <a:t> e </a:t>
            </a:r>
            <a:r>
              <a:rPr lang="en-US" sz="2400" dirty="0" err="1"/>
              <a:t>corrija</a:t>
            </a:r>
            <a:r>
              <a:rPr lang="en-US" sz="2400" dirty="0"/>
              <a:t>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69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Operadores relacionais são utilizados para comparar valores, o resultado de uma expressão relacional é um valor </a:t>
            </a:r>
            <a:r>
              <a:rPr lang="pt-BR" dirty="0" smtClean="0"/>
              <a:t>booleano ou logico</a:t>
            </a:r>
            <a:r>
              <a:rPr lang="pt-BR" dirty="0"/>
              <a:t> (VERDADEIRO ou FALSO</a:t>
            </a:r>
            <a:r>
              <a:rPr lang="pt-BR" dirty="0" smtClean="0"/>
              <a:t>).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3554"/>
              </p:ext>
            </p:extLst>
          </p:nvPr>
        </p:nvGraphicFramePr>
        <p:xfrm>
          <a:off x="4357975" y="3961630"/>
          <a:ext cx="258397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3865345404"/>
                    </a:ext>
                  </a:extLst>
                </a:gridCol>
                <a:gridCol w="2032795">
                  <a:extLst>
                    <a:ext uri="{9D8B030D-6E8A-4147-A177-3AD203B41FA5}">
                      <a16:colId xmlns:a16="http://schemas.microsoft.com/office/drawing/2014/main" val="244882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Maior</a:t>
                      </a:r>
                      <a:r>
                        <a:rPr lang="en-US" dirty="0" smtClean="0"/>
                        <a:t> que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9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que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39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dirty="0" smtClean="0"/>
                        <a:t>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71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dirty="0" smtClean="0"/>
                        <a:t>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47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Igual</a:t>
                      </a:r>
                      <a:r>
                        <a:rPr lang="en-US" dirty="0" smtClean="0"/>
                        <a:t>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03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Diferente</a:t>
                      </a:r>
                      <a:r>
                        <a:rPr lang="en-US" dirty="0" smtClean="0"/>
                        <a:t> 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8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634" y="369171"/>
            <a:ext cx="2258611" cy="26444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algoritmo "</a:t>
            </a:r>
            <a:r>
              <a:rPr lang="pt-BR" sz="1800" dirty="0" err="1">
                <a:latin typeface="Bahnschrift Condensed" panose="020B0502040204020203" pitchFamily="34" charset="0"/>
              </a:rPr>
              <a:t>semnome</a:t>
            </a:r>
            <a:r>
              <a:rPr lang="pt-BR" sz="1800" dirty="0">
                <a:latin typeface="Bahnschrift Condensed" panose="020B0502040204020203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A, B, C: Inteiro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A &lt;- 2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B &lt;- 3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C &lt;- 5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escreva (A=B)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latin typeface="Bahnschrift Condensed" panose="020B0502040204020203" pitchFamily="34" charset="0"/>
              </a:rPr>
              <a:t>fimalgoritmo</a:t>
            </a:r>
            <a:endParaRPr lang="en-US" sz="1800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14" y="180380"/>
            <a:ext cx="4902826" cy="3324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2634" y="3862108"/>
            <a:ext cx="27995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hnschrift Condensed" panose="020B0502040204020203" pitchFamily="34" charset="0"/>
              </a:rPr>
              <a:t>algoritmo "</a:t>
            </a:r>
            <a:r>
              <a:rPr lang="pt-BR" dirty="0" err="1">
                <a:latin typeface="Bahnschrift Condensed" panose="020B0502040204020203" pitchFamily="34" charset="0"/>
              </a:rPr>
              <a:t>semnome</a:t>
            </a:r>
            <a:r>
              <a:rPr lang="pt-BR" dirty="0">
                <a:latin typeface="Bahnschrift Condensed" panose="020B0502040204020203" pitchFamily="34" charset="0"/>
              </a:rPr>
              <a:t>"</a:t>
            </a:r>
          </a:p>
          <a:p>
            <a:r>
              <a:rPr lang="pt-BR" dirty="0">
                <a:latin typeface="Bahnschrift Condensed" panose="020B0502040204020203" pitchFamily="34" charset="0"/>
              </a:rPr>
              <a:t>var</a:t>
            </a:r>
          </a:p>
          <a:p>
            <a:r>
              <a:rPr lang="pt-BR" dirty="0">
                <a:latin typeface="Bahnschrift Condensed" panose="020B0502040204020203" pitchFamily="34" charset="0"/>
              </a:rPr>
              <a:t>   A, B, C: Inteiro</a:t>
            </a:r>
          </a:p>
          <a:p>
            <a:r>
              <a:rPr lang="pt-BR" dirty="0">
                <a:latin typeface="Bahnschrift Condensed" panose="020B0502040204020203" pitchFamily="34" charset="0"/>
              </a:rPr>
              <a:t>inicio</a:t>
            </a:r>
          </a:p>
          <a:p>
            <a:r>
              <a:rPr lang="pt-BR" dirty="0">
                <a:latin typeface="Bahnschrift Condensed" panose="020B0502040204020203" pitchFamily="34" charset="0"/>
              </a:rPr>
              <a:t>      A &lt;- 2</a:t>
            </a:r>
          </a:p>
          <a:p>
            <a:r>
              <a:rPr lang="pt-BR" dirty="0">
                <a:latin typeface="Bahnschrift Condensed" panose="020B0502040204020203" pitchFamily="34" charset="0"/>
              </a:rPr>
              <a:t>      B &lt;- 3</a:t>
            </a:r>
          </a:p>
          <a:p>
            <a:r>
              <a:rPr lang="pt-BR" dirty="0">
                <a:latin typeface="Bahnschrift Condensed" panose="020B0502040204020203" pitchFamily="34" charset="0"/>
              </a:rPr>
              <a:t>      C &lt;- 5</a:t>
            </a:r>
          </a:p>
          <a:p>
            <a:r>
              <a:rPr lang="pt-BR" dirty="0">
                <a:latin typeface="Bahnschrift Condensed" panose="020B0502040204020203" pitchFamily="34" charset="0"/>
              </a:rPr>
              <a:t>      escreva (C=A+B)</a:t>
            </a:r>
          </a:p>
          <a:p>
            <a:r>
              <a:rPr lang="pt-BR" dirty="0" err="1">
                <a:latin typeface="Bahnschrift Condensed" panose="020B0502040204020203" pitchFamily="34" charset="0"/>
              </a:rPr>
              <a:t>fimalgoritmo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1" b="5845"/>
          <a:stretch/>
        </p:blipFill>
        <p:spPr>
          <a:xfrm>
            <a:off x="6533614" y="3573816"/>
            <a:ext cx="4902826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1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logicos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53773"/>
            <a:ext cx="9905999" cy="19648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logicos</a:t>
            </a:r>
            <a:r>
              <a:rPr lang="en-US" dirty="0" smtClean="0"/>
              <a:t> </a:t>
            </a:r>
            <a:r>
              <a:rPr lang="en-US" dirty="0" err="1" smtClean="0"/>
              <a:t>tambem</a:t>
            </a:r>
            <a:r>
              <a:rPr lang="en-US" dirty="0" smtClean="0"/>
              <a:t> </a:t>
            </a:r>
            <a:r>
              <a:rPr lang="en-US" dirty="0" err="1" smtClean="0"/>
              <a:t>retornam</a:t>
            </a:r>
            <a:r>
              <a:rPr lang="en-US" dirty="0" smtClean="0"/>
              <a:t> um valor final </a:t>
            </a:r>
            <a:r>
              <a:rPr lang="en-US" dirty="0" err="1" smtClean="0"/>
              <a:t>logico</a:t>
            </a:r>
            <a:r>
              <a:rPr lang="en-US" dirty="0" smtClean="0"/>
              <a:t>, mas </a:t>
            </a:r>
            <a:r>
              <a:rPr lang="en-US" dirty="0" err="1" smtClean="0"/>
              <a:t>eles</a:t>
            </a:r>
            <a:r>
              <a:rPr lang="en-US" dirty="0" smtClean="0"/>
              <a:t> n</a:t>
            </a:r>
            <a:r>
              <a:rPr lang="pt-BR" dirty="0" err="1" smtClean="0"/>
              <a:t>ão</a:t>
            </a:r>
            <a:r>
              <a:rPr lang="pt-BR" dirty="0" smtClean="0"/>
              <a:t> servem para comparar resultados de expressões ou números. Eles apenas servem para comparar outros resultados lógicos. Existem 3 tipos de operadores lógicos: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86937"/>
              </p:ext>
            </p:extLst>
          </p:nvPr>
        </p:nvGraphicFramePr>
        <p:xfrm>
          <a:off x="1141413" y="3341329"/>
          <a:ext cx="406400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59267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72973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09008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6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 E 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52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67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0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2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468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75329"/>
              </p:ext>
            </p:extLst>
          </p:nvPr>
        </p:nvGraphicFramePr>
        <p:xfrm>
          <a:off x="6983410" y="3341329"/>
          <a:ext cx="406400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59267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72973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09008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6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 OU 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52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67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0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2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468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57729"/>
              </p:ext>
            </p:extLst>
          </p:nvPr>
        </p:nvGraphicFramePr>
        <p:xfrm>
          <a:off x="4525818" y="5566369"/>
          <a:ext cx="343361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809">
                  <a:extLst>
                    <a:ext uri="{9D8B030D-6E8A-4147-A177-3AD203B41FA5}">
                      <a16:colId xmlns:a16="http://schemas.microsoft.com/office/drawing/2014/main" val="1100568741"/>
                    </a:ext>
                  </a:extLst>
                </a:gridCol>
                <a:gridCol w="1716809">
                  <a:extLst>
                    <a:ext uri="{9D8B030D-6E8A-4147-A177-3AD203B41FA5}">
                      <a16:colId xmlns:a16="http://schemas.microsoft.com/office/drawing/2014/main" val="41922703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2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 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6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7" y="316778"/>
            <a:ext cx="2744788" cy="18445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algoritmo "</a:t>
            </a:r>
            <a:r>
              <a:rPr lang="pt-BR" sz="1800" dirty="0" err="1">
                <a:latin typeface="Bahnschrift Condensed" panose="020B0502040204020203" pitchFamily="34" charset="0"/>
              </a:rPr>
              <a:t>semnome</a:t>
            </a:r>
            <a:r>
              <a:rPr lang="pt-BR" sz="1800" dirty="0">
                <a:latin typeface="Bahnschrift Condensed" panose="020B0502040204020203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A, B, C: Inteiro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escreva (verdadeiro e falso)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latin typeface="Bahnschrift Condensed" panose="020B0502040204020203" pitchFamily="34" charset="0"/>
              </a:rPr>
              <a:t>fimalgoritmo</a:t>
            </a:r>
            <a:endParaRPr lang="en-US" sz="1800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181" b="49317"/>
          <a:stretch/>
        </p:blipFill>
        <p:spPr>
          <a:xfrm>
            <a:off x="2801785" y="1281112"/>
            <a:ext cx="3199499" cy="1861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349688"/>
            <a:ext cx="274478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algoritmo "</a:t>
            </a:r>
            <a:r>
              <a:rPr lang="pt-BR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semnome</a:t>
            </a: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"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var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A, B, C: Inteiro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inicio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escreva (verdadeiro ou falso)</a:t>
            </a:r>
          </a:p>
          <a:p>
            <a:pPr defTabSz="914400">
              <a:buSzPct val="125000"/>
            </a:pPr>
            <a:r>
              <a:rPr lang="pt-BR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fimalgoritmo</a:t>
            </a:r>
            <a:endParaRPr lang="en-US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1785" b="56266"/>
          <a:stretch/>
        </p:blipFill>
        <p:spPr>
          <a:xfrm>
            <a:off x="8638402" y="1288597"/>
            <a:ext cx="3441191" cy="18538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667" y="4000135"/>
            <a:ext cx="274478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algoritmo "</a:t>
            </a:r>
            <a:r>
              <a:rPr lang="pt-BR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semnome</a:t>
            </a: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"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var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A, B, C: Inteiro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inicio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escreva (</a:t>
            </a:r>
            <a:r>
              <a:rPr lang="pt-BR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nao</a:t>
            </a: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 verdadeiro)</a:t>
            </a:r>
          </a:p>
          <a:p>
            <a:pPr defTabSz="914400">
              <a:buSzPct val="125000"/>
            </a:pPr>
            <a:r>
              <a:rPr lang="pt-BR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fimalgoritmo</a:t>
            </a:r>
            <a:endParaRPr lang="en-US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785" y="4629619"/>
            <a:ext cx="3199499" cy="18613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0" y="4000135"/>
            <a:ext cx="274478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algoritmo "</a:t>
            </a:r>
            <a:r>
              <a:rPr lang="pt-BR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semnome</a:t>
            </a: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"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var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A, B, C: Inteiro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inicio</a:t>
            </a:r>
          </a:p>
          <a:p>
            <a:pPr defTabSz="914400">
              <a:buSzPct val="125000"/>
            </a:pP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escreva (</a:t>
            </a:r>
            <a:r>
              <a:rPr lang="pt-BR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nao</a:t>
            </a:r>
            <a:r>
              <a:rPr lang="pt-BR" dirty="0">
                <a:solidFill>
                  <a:schemeClr val="dk1"/>
                </a:solidFill>
                <a:latin typeface="Bahnschrift Condensed" panose="020B0502040204020203" pitchFamily="34" charset="0"/>
              </a:rPr>
              <a:t> </a:t>
            </a:r>
            <a:r>
              <a:rPr lang="pt-BR" dirty="0" smtClean="0">
                <a:latin typeface="Bahnschrift Condensed" panose="020B0502040204020203" pitchFamily="34" charset="0"/>
              </a:rPr>
              <a:t>falso</a:t>
            </a:r>
            <a:r>
              <a:rPr lang="pt-BR" dirty="0" smtClean="0">
                <a:solidFill>
                  <a:schemeClr val="dk1"/>
                </a:solidFill>
                <a:latin typeface="Bahnschrift Condensed" panose="020B0502040204020203" pitchFamily="34" charset="0"/>
              </a:rPr>
              <a:t>)</a:t>
            </a:r>
            <a:endParaRPr lang="pt-BR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  <a:p>
            <a:pPr defTabSz="914400">
              <a:buSzPct val="125000"/>
            </a:pPr>
            <a:r>
              <a:rPr lang="pt-BR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fimalgoritmo</a:t>
            </a:r>
            <a:endParaRPr lang="en-US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402" y="4629618"/>
            <a:ext cx="3441191" cy="18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precedência geral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32926"/>
              </p:ext>
            </p:extLst>
          </p:nvPr>
        </p:nvGraphicFramePr>
        <p:xfrm>
          <a:off x="2854303" y="2210852"/>
          <a:ext cx="5941968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6959">
                  <a:extLst>
                    <a:ext uri="{9D8B030D-6E8A-4147-A177-3AD203B41FA5}">
                      <a16:colId xmlns:a16="http://schemas.microsoft.com/office/drawing/2014/main" val="3469705605"/>
                    </a:ext>
                  </a:extLst>
                </a:gridCol>
                <a:gridCol w="1275009">
                  <a:extLst>
                    <a:ext uri="{9D8B030D-6E8A-4147-A177-3AD203B41FA5}">
                      <a16:colId xmlns:a16="http://schemas.microsoft.com/office/drawing/2014/main" val="2225214586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Aritméticos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 )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39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058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390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-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23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Relacionais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6278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Lógicos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751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053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ÃO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2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98265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Desenvolva um algoritmo que solicite ao utilizador três valores, em que cada valor representa um lado de um triangulo e como resultado mostre se o triangulo é escaleno ou equilátero.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823" y="588113"/>
            <a:ext cx="4150217" cy="559374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algoritmo "</a:t>
            </a:r>
            <a:r>
              <a:rPr lang="pt-BR" sz="1800" dirty="0" err="1">
                <a:latin typeface="Bahnschrift Condensed" panose="020B0502040204020203" pitchFamily="34" charset="0"/>
              </a:rPr>
              <a:t>triangulos</a:t>
            </a:r>
            <a:r>
              <a:rPr lang="pt-BR" sz="1800" dirty="0">
                <a:latin typeface="Bahnschrift Condensed" panose="020B0502040204020203" pitchFamily="34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L1, L2, L3: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</a:t>
            </a:r>
            <a:r>
              <a:rPr lang="pt-BR" sz="1800" dirty="0" err="1">
                <a:latin typeface="Bahnschrift Condensed" panose="020B0502040204020203" pitchFamily="34" charset="0"/>
              </a:rPr>
              <a:t>Eq</a:t>
            </a:r>
            <a:r>
              <a:rPr lang="pt-BR" sz="1800" dirty="0">
                <a:latin typeface="Bahnschrift Condensed" panose="020B0502040204020203" pitchFamily="34" charset="0"/>
              </a:rPr>
              <a:t>, Es: Logico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escreva ("Insira o valor do 1o lado: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leia (L1)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escreva ("Insira o valor do 2o lado: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leia (L2)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escreva ("Insira o valor do 3o lado: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leia (L3)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</a:t>
            </a:r>
            <a:r>
              <a:rPr lang="pt-BR" sz="1800" dirty="0" err="1">
                <a:latin typeface="Bahnschrift Condensed" panose="020B0502040204020203" pitchFamily="34" charset="0"/>
              </a:rPr>
              <a:t>Eq</a:t>
            </a:r>
            <a:r>
              <a:rPr lang="pt-BR" sz="1800" dirty="0">
                <a:latin typeface="Bahnschrift Condensed" panose="020B0502040204020203" pitchFamily="34" charset="0"/>
              </a:rPr>
              <a:t> &lt;- (L1 = L2) e (L2 = L3)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Es &lt;- (L1 &lt;&gt; L2) e (L2 &lt;&gt; L3) e (L3 &lt;&gt; L1)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</a:t>
            </a:r>
            <a:r>
              <a:rPr lang="pt-BR" sz="1800" dirty="0" err="1">
                <a:latin typeface="Bahnschrift Condensed" panose="020B0502040204020203" pitchFamily="34" charset="0"/>
              </a:rPr>
              <a:t>escreval</a:t>
            </a:r>
            <a:r>
              <a:rPr lang="pt-BR" sz="1800" dirty="0">
                <a:latin typeface="Bahnschrift Condensed" panose="020B0502040204020203" pitchFamily="34" charset="0"/>
              </a:rPr>
              <a:t> ("O triangulo e </a:t>
            </a:r>
            <a:r>
              <a:rPr lang="pt-BR" sz="1800" dirty="0" err="1">
                <a:latin typeface="Bahnschrift Condensed" panose="020B0502040204020203" pitchFamily="34" charset="0"/>
              </a:rPr>
              <a:t>Equilatero</a:t>
            </a:r>
            <a:r>
              <a:rPr lang="pt-BR" sz="1800" dirty="0">
                <a:latin typeface="Bahnschrift Condensed" panose="020B0502040204020203" pitchFamily="34" charset="0"/>
              </a:rPr>
              <a:t>? ", </a:t>
            </a:r>
            <a:r>
              <a:rPr lang="pt-BR" sz="1800" dirty="0" err="1">
                <a:latin typeface="Bahnschrift Condensed" panose="020B0502040204020203" pitchFamily="34" charset="0"/>
              </a:rPr>
              <a:t>Eq</a:t>
            </a:r>
            <a:r>
              <a:rPr lang="pt-BR" sz="1800" dirty="0">
                <a:latin typeface="Bahnschrift Condensed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Bahnschrift Condensed" panose="020B0502040204020203" pitchFamily="34" charset="0"/>
              </a:rPr>
              <a:t>      </a:t>
            </a:r>
            <a:r>
              <a:rPr lang="pt-BR" sz="1800" dirty="0" err="1">
                <a:latin typeface="Bahnschrift Condensed" panose="020B0502040204020203" pitchFamily="34" charset="0"/>
              </a:rPr>
              <a:t>escreval</a:t>
            </a:r>
            <a:r>
              <a:rPr lang="pt-BR" sz="1800" dirty="0">
                <a:latin typeface="Bahnschrift Condensed" panose="020B0502040204020203" pitchFamily="34" charset="0"/>
              </a:rPr>
              <a:t> ("O triangulo e Escaleno?   ", 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latin typeface="Bahnschrift Condensed" panose="020B0502040204020203" pitchFamily="34" charset="0"/>
              </a:rPr>
              <a:t>fimalgoritmo</a:t>
            </a:r>
            <a:endParaRPr lang="en-US" sz="1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0" y="0"/>
            <a:ext cx="12192000" cy="6858000"/>
          </a:xfrm>
          <a:prstGeom prst="actionButtonHelp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pt-BR" dirty="0" smtClean="0"/>
              <a:t>é a ordem de precedência dos operados usados em algoritmo: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smtClean="0"/>
              <a:t>De exemplos de operadores relacionais.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Qual a principal característica do comando de entrada </a:t>
            </a:r>
            <a:r>
              <a:rPr lang="en-US" dirty="0" smtClean="0"/>
              <a:t>‘</a:t>
            </a:r>
            <a:r>
              <a:rPr lang="en-US" dirty="0" err="1" smtClean="0"/>
              <a:t>leia</a:t>
            </a:r>
            <a:r>
              <a:rPr lang="en-US" dirty="0" smtClean="0"/>
              <a:t>’, que o </a:t>
            </a:r>
            <a:r>
              <a:rPr lang="en-US" dirty="0" err="1" smtClean="0"/>
              <a:t>diferencia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atribui</a:t>
            </a:r>
            <a:r>
              <a:rPr lang="pt-BR" dirty="0" err="1" smtClean="0"/>
              <a:t>ção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atribui</a:t>
            </a:r>
            <a:r>
              <a:rPr lang="pt-BR" dirty="0" err="1" smtClean="0"/>
              <a:t>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6" y="2264513"/>
            <a:ext cx="5259388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algoritmo "</a:t>
            </a:r>
            <a:r>
              <a:rPr lang="pt-BR" dirty="0" err="1">
                <a:latin typeface="Bahnschrift Condensed" panose="020B0502040204020203" pitchFamily="34" charset="0"/>
              </a:rPr>
              <a:t>MeuNome</a:t>
            </a:r>
            <a:r>
              <a:rPr lang="pt-BR" dirty="0">
                <a:latin typeface="Bahnschrift Condensed" panose="020B0502040204020203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	Nome: Caractere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	Nome &lt;- "Rui"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	escreva ("Muito prazer ", nome)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err="1">
                <a:latin typeface="Bahnschrift Condensed" panose="020B0502040204020203" pitchFamily="34" charset="0"/>
              </a:rPr>
              <a:t>FimAlgoritmo</a:t>
            </a:r>
            <a:endParaRPr lang="pt-BR" dirty="0" smtClean="0"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425" y="1887482"/>
            <a:ext cx="63627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Observando</a:t>
            </a:r>
            <a:r>
              <a:rPr lang="en-US" dirty="0" smtClean="0"/>
              <a:t> o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anterior, </a:t>
            </a:r>
            <a:r>
              <a:rPr lang="en-US" dirty="0" err="1" smtClean="0"/>
              <a:t>percebe</a:t>
            </a:r>
            <a:r>
              <a:rPr lang="en-US" dirty="0" smtClean="0"/>
              <a:t>-se que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. </a:t>
            </a: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codigo</a:t>
            </a:r>
            <a:r>
              <a:rPr lang="en-US" dirty="0" smtClean="0"/>
              <a:t> de </a:t>
            </a:r>
            <a:r>
              <a:rPr lang="en-US" dirty="0" err="1" smtClean="0"/>
              <a:t>maneira</a:t>
            </a:r>
            <a:r>
              <a:rPr lang="en-US" dirty="0" smtClean="0"/>
              <a:t> a que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perguntado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apareça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r>
              <a:rPr lang="en-US" dirty="0" smtClean="0"/>
              <a:t>: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prazer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utilizador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Obs</a:t>
            </a:r>
            <a:r>
              <a:rPr lang="pt-BR" dirty="0"/>
              <a:t>: Para execução dos exercícios propostos, avance para os diapositivos seguintes e aprenda sobre </a:t>
            </a:r>
            <a:r>
              <a:rPr lang="pt-BR" dirty="0" smtClean="0"/>
              <a:t>comando </a:t>
            </a:r>
            <a:r>
              <a:rPr lang="pt-BR" dirty="0"/>
              <a:t>de </a:t>
            </a:r>
            <a:r>
              <a:rPr lang="pt-BR" dirty="0" smtClean="0"/>
              <a:t>entrada.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de entrada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>
                <a:latin typeface="Bahnschrift Light Condensed" panose="020B0502040204020203" pitchFamily="34" charset="0"/>
              </a:rPr>
              <a:t>leia</a:t>
            </a:r>
            <a:r>
              <a:rPr lang="en-US" i="1" dirty="0">
                <a:latin typeface="Bahnschrift Light Condensed" panose="020B0502040204020203" pitchFamily="34" charset="0"/>
              </a:rPr>
              <a:t> (</a:t>
            </a:r>
            <a:r>
              <a:rPr lang="en-US" i="1" dirty="0" err="1">
                <a:latin typeface="Bahnschrift Light Condensed" panose="020B0502040204020203" pitchFamily="34" charset="0"/>
              </a:rPr>
              <a:t>variavel</a:t>
            </a:r>
            <a:r>
              <a:rPr lang="en-US" i="1" dirty="0" smtClean="0">
                <a:latin typeface="Bahnschrift Light Condensed" panose="020B0502040204020203" pitchFamily="34" charset="0"/>
              </a:rPr>
              <a:t>)</a:t>
            </a:r>
            <a:r>
              <a:rPr lang="en-US" dirty="0" smtClean="0">
                <a:latin typeface="Bahnschrift Light Condensed" panose="020B0502040204020203" pitchFamily="34" charset="0"/>
              </a:rPr>
              <a:t> - </a:t>
            </a:r>
            <a:r>
              <a:rPr lang="pt-BR" dirty="0"/>
              <a:t>é a forma mais rudimentar de entrada de dados por parte do usuário; </a:t>
            </a:r>
            <a:r>
              <a:rPr lang="pt-BR" dirty="0" smtClean="0"/>
              <a:t>A </a:t>
            </a:r>
            <a:r>
              <a:rPr lang="pt-BR" dirty="0"/>
              <a:t>entrada de dados em português estruturado é feita exclusivamente por meio deste comando.</a:t>
            </a:r>
            <a:endParaRPr lang="pt-BR" i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de entrada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42" y="1952211"/>
            <a:ext cx="4679839" cy="34429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algoritmo "</a:t>
            </a:r>
            <a:r>
              <a:rPr lang="pt-BR" dirty="0" err="1">
                <a:latin typeface="Bahnschrift Condensed" panose="020B0502040204020203" pitchFamily="34" charset="0"/>
              </a:rPr>
              <a:t>MeuNome</a:t>
            </a:r>
            <a:r>
              <a:rPr lang="pt-BR" dirty="0" smtClean="0">
                <a:latin typeface="Bahnschrift Condensed" panose="020B0502040204020203" pitchFamily="34" charset="0"/>
              </a:rPr>
              <a:t>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 smtClean="0">
                <a:latin typeface="Bahnschrift Condensed" panose="020B0502040204020203" pitchFamily="34" charset="0"/>
              </a:rPr>
              <a:t>var</a:t>
            </a:r>
            <a:endParaRPr lang="pt-BR" dirty="0">
              <a:latin typeface="Bahnschrift Condensed" panose="020B05020402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	Nome: Caractere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Inicio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	escreva ("Digite o seu nome: 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	leia (Nome)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	escreva ("Muito prazer ", nome)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 err="1">
                <a:latin typeface="Bahnschrift Condensed" panose="020B0502040204020203" pitchFamily="34" charset="0"/>
              </a:rPr>
              <a:t>FimAlgoritmo</a:t>
            </a:r>
            <a:endParaRPr lang="pt-BR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68" y="1691828"/>
            <a:ext cx="6372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4192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que </a:t>
            </a:r>
            <a:r>
              <a:rPr lang="en-US" dirty="0" err="1" smtClean="0"/>
              <a:t>solicite</a:t>
            </a:r>
            <a:r>
              <a:rPr lang="en-US" dirty="0" smtClean="0"/>
              <a:t> do </a:t>
            </a:r>
            <a:r>
              <a:rPr lang="en-US" dirty="0" err="1" smtClean="0"/>
              <a:t>utilizador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 smtClean="0"/>
              <a:t> e </a:t>
            </a:r>
            <a:r>
              <a:rPr lang="en-US" dirty="0" err="1" smtClean="0"/>
              <a:t>apos</a:t>
            </a:r>
            <a:r>
              <a:rPr lang="en-US" dirty="0" smtClean="0"/>
              <a:t> a </a:t>
            </a:r>
            <a:r>
              <a:rPr lang="en-US" dirty="0" err="1" smtClean="0"/>
              <a:t>execu</a:t>
            </a:r>
            <a:r>
              <a:rPr lang="pt-BR" dirty="0" err="1" smtClean="0"/>
              <a:t>ção</a:t>
            </a:r>
            <a:r>
              <a:rPr lang="pt-BR" dirty="0" smtClean="0"/>
              <a:t> mostre o resultado da soma dos números </a:t>
            </a:r>
            <a:r>
              <a:rPr lang="pt-BR" dirty="0" err="1" smtClean="0"/>
              <a:t>insiridos</a:t>
            </a:r>
            <a:r>
              <a:rPr lang="pt-B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502" y="515156"/>
            <a:ext cx="4954588" cy="256289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algoritmo "Soma"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   num1, num2: inteiro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      escreva ("Digite o 1o numero: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      leia (num1)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      escreva ("Digite o 2o numero: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      leia (num2)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Bahnschrift Condensed" panose="020B0502040204020203" pitchFamily="34" charset="0"/>
              </a:rPr>
              <a:t>      escreva (num1, " +", num2, " =", num1 + num2)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Bahnschrift Condensed" panose="020B0502040204020203" pitchFamily="34" charset="0"/>
              </a:rPr>
              <a:t>fimalgoritmo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494" b="51630"/>
          <a:stretch/>
        </p:blipFill>
        <p:spPr>
          <a:xfrm>
            <a:off x="6297032" y="1470874"/>
            <a:ext cx="5397480" cy="36575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25502" y="3738896"/>
            <a:ext cx="4954588" cy="27791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algoritmo "Soma"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num1, num2, soma: inteiro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escreva ("Digite o 1o numero: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leia (num1)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escreva ("Digite o 2o numero: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leia (num2)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soma &lt;- num1 + num2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>
                <a:solidFill>
                  <a:schemeClr val="dk1"/>
                </a:solidFill>
                <a:latin typeface="Bahnschrift Condensed" panose="020B0502040204020203" pitchFamily="34" charset="0"/>
              </a:rPr>
              <a:t>      escreva (num1, " +", num2, " =", soma)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500" dirty="0" err="1">
                <a:solidFill>
                  <a:schemeClr val="dk1"/>
                </a:solidFill>
                <a:latin typeface="Bahnschrift Condensed" panose="020B0502040204020203" pitchFamily="34" charset="0"/>
              </a:rPr>
              <a:t>fimalgoritmo</a:t>
            </a:r>
            <a:endParaRPr lang="en-US" sz="1500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</a:t>
            </a:r>
            <a:r>
              <a:rPr lang="pt-BR" dirty="0" err="1" smtClean="0"/>
              <a:t>aritmeticos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60987"/>
              </p:ext>
            </p:extLst>
          </p:nvPr>
        </p:nvGraphicFramePr>
        <p:xfrm>
          <a:off x="3570153" y="2097088"/>
          <a:ext cx="5048517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388">
                  <a:extLst>
                    <a:ext uri="{9D8B030D-6E8A-4147-A177-3AD203B41FA5}">
                      <a16:colId xmlns:a16="http://schemas.microsoft.com/office/drawing/2014/main" val="6488209"/>
                    </a:ext>
                  </a:extLst>
                </a:gridCol>
                <a:gridCol w="2838133">
                  <a:extLst>
                    <a:ext uri="{9D8B030D-6E8A-4147-A177-3AD203B41FA5}">
                      <a16:colId xmlns:a16="http://schemas.microsoft.com/office/drawing/2014/main" val="2802180398"/>
                    </a:ext>
                  </a:extLst>
                </a:gridCol>
                <a:gridCol w="902227">
                  <a:extLst>
                    <a:ext uri="{9D8B030D-6E8A-4147-A177-3AD203B41FA5}">
                      <a16:colId xmlns:a16="http://schemas.microsoft.com/office/drawing/2014/main" val="2639731367"/>
                    </a:ext>
                  </a:extLst>
                </a:gridCol>
                <a:gridCol w="512769">
                  <a:extLst>
                    <a:ext uri="{9D8B030D-6E8A-4147-A177-3AD203B41FA5}">
                      <a16:colId xmlns:a16="http://schemas.microsoft.com/office/drawing/2014/main" val="2745385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&lt;-</a:t>
                      </a:r>
                      <a:r>
                        <a:rPr lang="pt-BR" baseline="0" dirty="0" smtClean="0"/>
                        <a:t>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629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 &lt;- 2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Adição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+</a:t>
                      </a:r>
                      <a:r>
                        <a:rPr lang="pt-BR" baseline="0" dirty="0" smtClean="0"/>
                        <a:t> 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52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Subtração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 –</a:t>
                      </a:r>
                      <a:r>
                        <a:rPr lang="pt-BR" baseline="0" dirty="0" smtClean="0"/>
                        <a:t> 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4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Multiplicação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 * 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50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 </a:t>
                      </a:r>
                      <a:r>
                        <a:rPr lang="en-US" baseline="0" dirty="0" smtClean="0"/>
                        <a:t>/ 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0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</a:t>
                      </a:r>
                      <a:r>
                        <a:rPr lang="pt-BR" baseline="0" dirty="0" smtClean="0"/>
                        <a:t> Inteira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\ 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0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^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Exponenciação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</a:t>
                      </a:r>
                      <a:r>
                        <a:rPr lang="pt-BR" dirty="0" smtClean="0"/>
                        <a:t>^</a:t>
                      </a:r>
                      <a:r>
                        <a:rPr lang="pt-BR" baseline="0" dirty="0" smtClean="0"/>
                        <a:t> 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% 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33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</a:t>
            </a:r>
            <a:r>
              <a:rPr lang="pt-BR" dirty="0" smtClean="0"/>
              <a:t>aritméticos (Ordem de </a:t>
            </a:r>
            <a:r>
              <a:rPr lang="pt-BR" dirty="0" err="1" smtClean="0"/>
              <a:t>precedencia</a:t>
            </a:r>
            <a:r>
              <a:rPr lang="pt-BR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689642"/>
              </p:ext>
            </p:extLst>
          </p:nvPr>
        </p:nvGraphicFramePr>
        <p:xfrm>
          <a:off x="1141413" y="3073736"/>
          <a:ext cx="4538170" cy="2206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365">
                  <a:extLst>
                    <a:ext uri="{9D8B030D-6E8A-4147-A177-3AD203B41FA5}">
                      <a16:colId xmlns:a16="http://schemas.microsoft.com/office/drawing/2014/main" val="1918518588"/>
                    </a:ext>
                  </a:extLst>
                </a:gridCol>
                <a:gridCol w="3415805">
                  <a:extLst>
                    <a:ext uri="{9D8B030D-6E8A-4147-A177-3AD203B41FA5}">
                      <a16:colId xmlns:a16="http://schemas.microsoft.com/office/drawing/2014/main" val="2802717931"/>
                    </a:ext>
                  </a:extLst>
                </a:gridCol>
              </a:tblGrid>
              <a:tr h="5516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 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Parenteses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180799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^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Exponenciação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14958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 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Multiplicação</a:t>
                      </a:r>
                      <a:r>
                        <a:rPr lang="pt-BR" baseline="0" dirty="0" smtClean="0"/>
                        <a:t> / </a:t>
                      </a:r>
                      <a:r>
                        <a:rPr lang="pt-BR" dirty="0" smtClean="0"/>
                        <a:t>Divisão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603292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Soma / </a:t>
                      </a:r>
                      <a:r>
                        <a:rPr lang="en-US" dirty="0" err="1" smtClean="0"/>
                        <a:t>Subtra</a:t>
                      </a:r>
                      <a:r>
                        <a:rPr lang="pt-BR" dirty="0" err="1" smtClean="0"/>
                        <a:t>ção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7133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87535" y="3515318"/>
            <a:ext cx="4159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3 + 2 </a:t>
            </a:r>
            <a:r>
              <a:rPr lang="en-US" sz="4000" dirty="0" smtClean="0"/>
              <a:t>/ 2 =</a:t>
            </a:r>
          </a:p>
          <a:p>
            <a:r>
              <a:rPr lang="en-US" sz="4000" dirty="0" smtClean="0"/>
              <a:t>(3 + 2) / 2 =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657</TotalTime>
  <Words>950</Words>
  <Application>Microsoft Office PowerPoint</Application>
  <PresentationFormat>Widescreen</PresentationFormat>
  <Paragraphs>233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Condensed</vt:lpstr>
      <vt:lpstr>Bahnschrift Light Condensed</vt:lpstr>
      <vt:lpstr>Trebuchet MS</vt:lpstr>
      <vt:lpstr>Tw Cen MT</vt:lpstr>
      <vt:lpstr>Circuit</vt:lpstr>
      <vt:lpstr>Comando de Entrada e Operadores</vt:lpstr>
      <vt:lpstr>Utilizando atribuições</vt:lpstr>
      <vt:lpstr>Exercicio</vt:lpstr>
      <vt:lpstr>Comando de entrada</vt:lpstr>
      <vt:lpstr>Comando de entrada</vt:lpstr>
      <vt:lpstr>Exercicio</vt:lpstr>
      <vt:lpstr>PowerPoint Presentation</vt:lpstr>
      <vt:lpstr>Operadores aritmeticos</vt:lpstr>
      <vt:lpstr>Operadores aritméticos (Ordem de precedencia)</vt:lpstr>
      <vt:lpstr>exercicio</vt:lpstr>
      <vt:lpstr>exercicio</vt:lpstr>
      <vt:lpstr>Operadores relacionais</vt:lpstr>
      <vt:lpstr>PowerPoint Presentation</vt:lpstr>
      <vt:lpstr>Operadores logicos</vt:lpstr>
      <vt:lpstr>PowerPoint Presentation</vt:lpstr>
      <vt:lpstr>Ordem de precedência geral</vt:lpstr>
      <vt:lpstr>Exercicio</vt:lpstr>
      <vt:lpstr>PowerPoint Presentation</vt:lpstr>
      <vt:lpstr>exercicio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59</cp:revision>
  <dcterms:created xsi:type="dcterms:W3CDTF">2019-02-05T06:46:05Z</dcterms:created>
  <dcterms:modified xsi:type="dcterms:W3CDTF">2019-02-14T07:04:27Z</dcterms:modified>
</cp:coreProperties>
</file>