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8"/>
            <p14:sldId id="266"/>
            <p14:sldId id="265"/>
            <p14:sldId id="259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9078" autoAdjust="0"/>
  </p:normalViewPr>
  <p:slideViewPr>
    <p:cSldViewPr snapToGrid="0" showGuides="1">
      <p:cViewPr varScale="1">
        <p:scale>
          <a:sx n="45" d="100"/>
          <a:sy n="45" d="100"/>
        </p:scale>
        <p:origin x="96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</a:t>
            </a:r>
            <a:r>
              <a:rPr lang="pt-PT" dirty="0" err="1" smtClean="0"/>
              <a:t>DetectorPesado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I: inteiro</a:t>
            </a:r>
          </a:p>
          <a:p>
            <a:r>
              <a:rPr lang="pt-PT" dirty="0" smtClean="0"/>
              <a:t>   N, Pesado: caracter</a:t>
            </a:r>
          </a:p>
          <a:p>
            <a:r>
              <a:rPr lang="pt-PT" dirty="0" smtClean="0"/>
              <a:t>   P, </a:t>
            </a:r>
            <a:r>
              <a:rPr lang="pt-PT" dirty="0" err="1" smtClean="0"/>
              <a:t>Mai</a:t>
            </a:r>
            <a:r>
              <a:rPr lang="pt-PT" dirty="0" smtClean="0"/>
              <a:t>: real</a:t>
            </a:r>
          </a:p>
          <a:p>
            <a:r>
              <a:rPr lang="pt-PT" dirty="0" smtClean="0"/>
              <a:t>Procedimento Topo ()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limpatela</a:t>
            </a:r>
            <a:endParaRPr lang="pt-PT" dirty="0" smtClean="0"/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("-------------------------------------")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 D E T E C T O R   D E   P E S A D O ")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 </a:t>
            </a:r>
            <a:r>
              <a:rPr lang="pt-PT" dirty="0" err="1" smtClean="0"/>
              <a:t>Mairo</a:t>
            </a:r>
            <a:r>
              <a:rPr lang="pt-PT" dirty="0" smtClean="0"/>
              <a:t> Peso ate agora:  ", </a:t>
            </a:r>
            <a:r>
              <a:rPr lang="pt-PT" dirty="0" err="1" smtClean="0"/>
              <a:t>Mai</a:t>
            </a:r>
            <a:r>
              <a:rPr lang="pt-PT" dirty="0" smtClean="0"/>
              <a:t>, "Kg")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("-------------------------------------")</a:t>
            </a:r>
          </a:p>
          <a:p>
            <a:r>
              <a:rPr lang="pt-PT" dirty="0" err="1" smtClean="0"/>
              <a:t>FimProcedimento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Topo()</a:t>
            </a:r>
          </a:p>
          <a:p>
            <a:r>
              <a:rPr lang="pt-PT" dirty="0" smtClean="0"/>
              <a:t>      para I &lt;- 1 ate 5 faca</a:t>
            </a:r>
          </a:p>
          <a:p>
            <a:r>
              <a:rPr lang="pt-PT" dirty="0" smtClean="0"/>
              <a:t>           escreva ("Insira o nome: ")</a:t>
            </a:r>
          </a:p>
          <a:p>
            <a:r>
              <a:rPr lang="pt-PT" dirty="0" smtClean="0"/>
              <a:t>           leia (N)</a:t>
            </a:r>
          </a:p>
          <a:p>
            <a:r>
              <a:rPr lang="pt-PT" dirty="0" smtClean="0"/>
              <a:t>           escreva ("Insira o peso de ", N, ": ")</a:t>
            </a:r>
          </a:p>
          <a:p>
            <a:r>
              <a:rPr lang="pt-PT" dirty="0" smtClean="0"/>
              <a:t>           leia (P)</a:t>
            </a:r>
          </a:p>
          <a:p>
            <a:r>
              <a:rPr lang="pt-PT" dirty="0" smtClean="0"/>
              <a:t>           se (P &gt; </a:t>
            </a:r>
            <a:r>
              <a:rPr lang="pt-PT" dirty="0" err="1" smtClean="0"/>
              <a:t>Mai</a:t>
            </a:r>
            <a:r>
              <a:rPr lang="pt-PT" dirty="0" smtClean="0"/>
              <a:t>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</a:t>
            </a:r>
            <a:r>
              <a:rPr lang="pt-PT" dirty="0" err="1" smtClean="0"/>
              <a:t>Mai</a:t>
            </a:r>
            <a:r>
              <a:rPr lang="pt-PT" dirty="0" smtClean="0"/>
              <a:t> &lt;- P</a:t>
            </a:r>
          </a:p>
          <a:p>
            <a:r>
              <a:rPr lang="pt-PT" dirty="0" smtClean="0"/>
              <a:t>              Pesado &lt;- N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     Topo ()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smtClean="0"/>
              <a:t>      Topo()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("A pessoa mais pesada foi ", Pesado, ", com ", </a:t>
            </a:r>
            <a:r>
              <a:rPr lang="pt-PT" dirty="0" err="1" smtClean="0"/>
              <a:t>Mai</a:t>
            </a:r>
            <a:r>
              <a:rPr lang="pt-PT" dirty="0" smtClean="0"/>
              <a:t>, " quilos")</a:t>
            </a:r>
          </a:p>
          <a:p>
            <a:r>
              <a:rPr lang="pt-PT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</a:t>
            </a:r>
            <a:r>
              <a:rPr lang="pt-PT" dirty="0" err="1" smtClean="0"/>
              <a:t>SomaProcedimento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X, Y: inteiro</a:t>
            </a:r>
          </a:p>
          <a:p>
            <a:r>
              <a:rPr lang="pt-PT" dirty="0" smtClean="0"/>
              <a:t>Procedimento Soma(A, B: Inteiro)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("Recebi o valor", A)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("Recebi o valor", B)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("A soma e de", A+B)</a:t>
            </a:r>
          </a:p>
          <a:p>
            <a:r>
              <a:rPr lang="pt-PT" dirty="0" err="1" smtClean="0"/>
              <a:t>FimProcedimento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X &lt;- 5</a:t>
            </a:r>
          </a:p>
          <a:p>
            <a:r>
              <a:rPr lang="pt-PT" dirty="0" smtClean="0"/>
              <a:t>      Y &lt;- 3</a:t>
            </a:r>
          </a:p>
          <a:p>
            <a:r>
              <a:rPr lang="pt-PT" dirty="0" smtClean="0"/>
              <a:t>      Soma(</a:t>
            </a:r>
            <a:r>
              <a:rPr lang="pt-PT" dirty="0" err="1" smtClean="0"/>
              <a:t>x,y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</a:t>
            </a:r>
            <a:r>
              <a:rPr lang="pt-PT" dirty="0" err="1" smtClean="0"/>
              <a:t>ParOuImparProcedimento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num: inteiro</a:t>
            </a:r>
          </a:p>
          <a:p>
            <a:r>
              <a:rPr lang="pt-PT" dirty="0" smtClean="0"/>
              <a:t>Procedimento </a:t>
            </a:r>
            <a:r>
              <a:rPr lang="pt-PT" dirty="0" err="1" smtClean="0"/>
              <a:t>ParOuImpar</a:t>
            </a:r>
            <a:r>
              <a:rPr lang="pt-PT" dirty="0" smtClean="0"/>
              <a:t>(Valor: Inteiro)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se (Valor % 2 = 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escreva (valor, " e Par!")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senao</a:t>
            </a:r>
            <a:endParaRPr lang="pt-PT" dirty="0" smtClean="0"/>
          </a:p>
          <a:p>
            <a:r>
              <a:rPr lang="pt-PT" dirty="0" smtClean="0"/>
              <a:t>           escreva (valor, " e Impar!")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err="1" smtClean="0"/>
              <a:t>FimProcedimento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um numero: ")</a:t>
            </a:r>
          </a:p>
          <a:p>
            <a:r>
              <a:rPr lang="pt-PT" dirty="0" smtClean="0"/>
              <a:t>      leia (num)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ParOuImpar</a:t>
            </a:r>
            <a:r>
              <a:rPr lang="pt-PT" dirty="0" smtClean="0"/>
              <a:t>(num)</a:t>
            </a:r>
          </a:p>
          <a:p>
            <a:r>
              <a:rPr lang="pt-PT" dirty="0" err="1" smtClean="0"/>
              <a:t>fimalgoritmo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</a:t>
            </a:r>
            <a:r>
              <a:rPr lang="pt-PT" dirty="0" err="1" smtClean="0"/>
              <a:t>Fibonacci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num, v_fib0, v_fib1, v_fib2: inteiro</a:t>
            </a:r>
          </a:p>
          <a:p>
            <a:r>
              <a:rPr lang="pt-PT" dirty="0" smtClean="0"/>
              <a:t>Procedimento </a:t>
            </a:r>
            <a:r>
              <a:rPr lang="pt-PT" dirty="0" err="1" smtClean="0"/>
              <a:t>fibonacci</a:t>
            </a:r>
            <a:r>
              <a:rPr lang="pt-PT" dirty="0" smtClean="0"/>
              <a:t> (var A, B: inteiro)</a:t>
            </a:r>
          </a:p>
          <a:p>
            <a:r>
              <a:rPr lang="pt-PT" dirty="0" smtClean="0"/>
              <a:t>var C: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C &lt;- A + B</a:t>
            </a:r>
          </a:p>
          <a:p>
            <a:r>
              <a:rPr lang="pt-PT" dirty="0" smtClean="0"/>
              <a:t>      escreva (C)</a:t>
            </a:r>
          </a:p>
          <a:p>
            <a:r>
              <a:rPr lang="pt-PT" dirty="0" smtClean="0"/>
              <a:t>      A &lt;- B</a:t>
            </a:r>
          </a:p>
          <a:p>
            <a:r>
              <a:rPr lang="pt-PT" dirty="0" smtClean="0"/>
              <a:t>      B &lt;- C</a:t>
            </a:r>
          </a:p>
          <a:p>
            <a:r>
              <a:rPr lang="pt-PT" dirty="0" err="1" smtClean="0"/>
              <a:t>fimprocedimento</a:t>
            </a:r>
            <a:endParaRPr lang="pt-PT" dirty="0" smtClean="0"/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v_fib1 &lt;- 1</a:t>
            </a:r>
          </a:p>
          <a:p>
            <a:r>
              <a:rPr lang="pt-PT" dirty="0" smtClean="0"/>
              <a:t>      escreva (v_fib0)</a:t>
            </a:r>
          </a:p>
          <a:p>
            <a:r>
              <a:rPr lang="pt-PT" dirty="0" smtClean="0"/>
              <a:t>      escreva (v_fib1)</a:t>
            </a:r>
          </a:p>
          <a:p>
            <a:r>
              <a:rPr lang="pt-PT" dirty="0" smtClean="0"/>
              <a:t>      para num &lt;- 0 ate 12 faca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fibonacci</a:t>
            </a:r>
            <a:r>
              <a:rPr lang="pt-PT" dirty="0" smtClean="0"/>
              <a:t>(v_fib0, v_fib1)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Sub-</a:t>
            </a:r>
            <a:r>
              <a:rPr lang="en-US" b="1" dirty="0" err="1" smtClean="0"/>
              <a:t>algoritmos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rotinas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754" y="740228"/>
            <a:ext cx="9905998" cy="681945"/>
          </a:xfrm>
        </p:spPr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039" y="0"/>
            <a:ext cx="4954589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algoritmo "</a:t>
            </a:r>
            <a:r>
              <a:rPr lang="pt-PT" sz="2000" dirty="0" err="1"/>
              <a:t>SomaParametrosReferencia</a:t>
            </a:r>
            <a:r>
              <a:rPr lang="pt-PT" sz="20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X, Y: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Procedimento Soma (</a:t>
            </a:r>
            <a:r>
              <a:rPr lang="pt-PT" sz="2000" dirty="0">
                <a:solidFill>
                  <a:srgbClr val="FF0000"/>
                </a:solidFill>
              </a:rPr>
              <a:t>var A, B: Inteiro</a:t>
            </a:r>
            <a:r>
              <a:rPr lang="pt-PT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A &lt;- A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B &lt;- B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A = ",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B = ",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("Soma A + B = ", A +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err="1"/>
              <a:t>FimProcedimento</a:t>
            </a:r>
            <a:endParaRPr 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X &lt;- 4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Y &lt;- 8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Soma 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X = ",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/>
              <a:t>      </a:t>
            </a:r>
            <a:r>
              <a:rPr lang="pt-PT" sz="2000" dirty="0" err="1"/>
              <a:t>escreval</a:t>
            </a:r>
            <a:r>
              <a:rPr lang="pt-PT" sz="2000" dirty="0"/>
              <a:t> ("Valor de Y = ",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err="1"/>
              <a:t>fimalgoritmo</a:t>
            </a:r>
            <a:endParaRPr lang="pt-PT" sz="2000" dirty="0"/>
          </a:p>
        </p:txBody>
      </p:sp>
      <p:sp>
        <p:nvSpPr>
          <p:cNvPr id="5" name="Rectangle 4"/>
          <p:cNvSpPr/>
          <p:nvPr/>
        </p:nvSpPr>
        <p:spPr>
          <a:xfrm>
            <a:off x="1306286" y="2162401"/>
            <a:ext cx="35922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Note que diferente da pratica anterior os parâmetros são antecedidos pela palavra ‘var’, isso identifica o procedimento neste o algoritmo como do tipo ‘</a:t>
            </a:r>
            <a:r>
              <a:rPr lang="pt-PT" sz="2400" dirty="0" smtClean="0">
                <a:solidFill>
                  <a:srgbClr val="FF0000"/>
                </a:solidFill>
              </a:rPr>
              <a:t>Passagem de </a:t>
            </a:r>
            <a:r>
              <a:rPr lang="pt-PT" sz="2400" dirty="0" err="1" smtClean="0">
                <a:solidFill>
                  <a:srgbClr val="FF0000"/>
                </a:solidFill>
              </a:rPr>
              <a:t>Parametros</a:t>
            </a:r>
            <a:r>
              <a:rPr lang="pt-PT" sz="2400" dirty="0" smtClean="0">
                <a:solidFill>
                  <a:srgbClr val="FF0000"/>
                </a:solidFill>
              </a:rPr>
              <a:t> por Referencia</a:t>
            </a:r>
            <a:r>
              <a:rPr lang="pt-PT" sz="2400" dirty="0" smtClean="0"/>
              <a:t>’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6728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33601"/>
            <a:ext cx="9905999" cy="6241370"/>
          </a:xfrm>
        </p:spPr>
        <p:txBody>
          <a:bodyPr/>
          <a:lstStyle/>
          <a:p>
            <a:r>
              <a:rPr lang="pt-PT" dirty="0"/>
              <a:t>Passagem por Valor: Ao ser efetuada uma chamada de </a:t>
            </a:r>
            <a:r>
              <a:rPr lang="pt-PT" dirty="0" err="1"/>
              <a:t>sub-algoritmo</a:t>
            </a:r>
            <a:r>
              <a:rPr lang="pt-PT" dirty="0"/>
              <a:t>, os parâmetros passados por valor são calculados e seus valores são atribuídos aos parâmetros de definição; ou seja, os valores são copiados para os parâmetros de definição. Quaisquer alterações (nos valores das variáveis passadas por valor) efetuadas dentro do </a:t>
            </a:r>
            <a:r>
              <a:rPr lang="pt-PT" dirty="0" err="1"/>
              <a:t>sub-algoritmo</a:t>
            </a:r>
            <a:r>
              <a:rPr lang="pt-PT" dirty="0"/>
              <a:t> não causam alterações nos parâmetros de </a:t>
            </a:r>
            <a:r>
              <a:rPr lang="pt-PT" dirty="0" smtClean="0"/>
              <a:t>chamada.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Passagem por Referencia: Na passagem por </a:t>
            </a:r>
            <a:r>
              <a:rPr lang="pt-PT" dirty="0" smtClean="0"/>
              <a:t>referencia, </a:t>
            </a:r>
            <a:r>
              <a:rPr lang="pt-PT" dirty="0"/>
              <a:t>ao ser efetuada uma chamada de </a:t>
            </a:r>
            <a:r>
              <a:rPr lang="pt-PT" dirty="0" err="1" smtClean="0"/>
              <a:t>sub</a:t>
            </a:r>
            <a:r>
              <a:rPr lang="pt-PT" dirty="0" err="1"/>
              <a:t>-</a:t>
            </a:r>
            <a:r>
              <a:rPr lang="pt-PT" dirty="0" err="1" smtClean="0"/>
              <a:t>algoritmo</a:t>
            </a:r>
            <a:r>
              <a:rPr lang="pt-PT" dirty="0"/>
              <a:t>, os endereços dos parâmetros de chamada são passados aos parâmetros de definição, ou seja, a própria variável de chamada é passada. Quaisquer alterações (das variáveis passadas por referência) efetuadas dentro do </a:t>
            </a:r>
            <a:r>
              <a:rPr lang="pt-PT" dirty="0" err="1"/>
              <a:t>sub-algoritmo</a:t>
            </a:r>
            <a:r>
              <a:rPr lang="pt-PT" dirty="0"/>
              <a:t> causam a alterações nos parâmetros de </a:t>
            </a:r>
            <a:r>
              <a:rPr lang="pt-PT" dirty="0" smtClean="0"/>
              <a:t>chamada.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252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PT" dirty="0"/>
              <a:t>Desenvolva um algoritmo que mostre os primeiros 15 números da sequencia </a:t>
            </a:r>
            <a:r>
              <a:rPr lang="pt-PT" dirty="0" err="1" smtClean="0"/>
              <a:t>fibonacci</a:t>
            </a:r>
            <a:r>
              <a:rPr lang="pt-PT" dirty="0" smtClean="0"/>
              <a:t>. Nota: faca uso de Procedimento.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70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Sub-algoritmos</a:t>
            </a:r>
            <a:r>
              <a:rPr lang="pt-PT" dirty="0" smtClean="0"/>
              <a:t> / rotinas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Sub-algoritmos</a:t>
            </a:r>
            <a:r>
              <a:rPr lang="pt-PT" dirty="0"/>
              <a:t> são blocos de instruções que realizam tarefas específicas. O código de um </a:t>
            </a:r>
            <a:r>
              <a:rPr lang="pt-PT" dirty="0" err="1"/>
              <a:t>sub-algoritmo</a:t>
            </a:r>
            <a:r>
              <a:rPr lang="pt-PT" dirty="0"/>
              <a:t> é carregado uma vez e pode ser executado quantas vezes for necessário. Assim, os programas tendem a ficar menores e mais organizados, uma vez que o problema pode ser dividido em tarefas </a:t>
            </a:r>
            <a:r>
              <a:rPr lang="pt-PT" dirty="0" smtClean="0"/>
              <a:t>menores.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24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Sub-algoritmos</a:t>
            </a:r>
            <a:r>
              <a:rPr lang="pt-PT" dirty="0"/>
              <a:t> / rotinas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3067"/>
            <a:ext cx="9905999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Em geral, um programa é executado linearmente, uma linha após a outra, até o fim. Entretanto, quando são utilizados </a:t>
            </a:r>
            <a:r>
              <a:rPr lang="pt-PT" dirty="0" err="1"/>
              <a:t>sub-algoritmos</a:t>
            </a:r>
            <a:r>
              <a:rPr lang="pt-PT" dirty="0"/>
              <a:t>, é possível a realização de desvios na execução natural dos programas. Assim, um programa é executado linearmente até a chamada de um </a:t>
            </a:r>
            <a:r>
              <a:rPr lang="pt-PT" dirty="0" err="1" smtClean="0"/>
              <a:t>sub-algoritmo</a:t>
            </a:r>
            <a:r>
              <a:rPr lang="pt-PT" dirty="0"/>
              <a:t>. O programa que chama um </a:t>
            </a:r>
            <a:r>
              <a:rPr lang="pt-PT" dirty="0" err="1"/>
              <a:t>sub-algoritmo</a:t>
            </a:r>
            <a:r>
              <a:rPr lang="pt-PT" dirty="0"/>
              <a:t> (“chamador”) é temporariamente suspenso e o controle é passado para o </a:t>
            </a:r>
            <a:r>
              <a:rPr lang="pt-PT" dirty="0" err="1"/>
              <a:t>sub-algoritmo</a:t>
            </a:r>
            <a:r>
              <a:rPr lang="pt-PT" dirty="0"/>
              <a:t>, que é executado. Ao terminar o </a:t>
            </a:r>
            <a:r>
              <a:rPr lang="pt-PT" dirty="0" err="1"/>
              <a:t>sub-algoritmo</a:t>
            </a:r>
            <a:r>
              <a:rPr lang="pt-PT" dirty="0"/>
              <a:t>, o controle retorna para o programa que realizou a chamada (“chamador</a:t>
            </a:r>
            <a:r>
              <a:rPr lang="pt-PT" dirty="0" smtClean="0"/>
              <a:t>”). </a:t>
            </a:r>
            <a:r>
              <a:rPr lang="pt-PT" dirty="0"/>
              <a:t>Tipos de </a:t>
            </a:r>
            <a:r>
              <a:rPr lang="pt-PT" dirty="0" err="1"/>
              <a:t>Sub-algoritmos</a:t>
            </a:r>
            <a:r>
              <a:rPr lang="pt-PT" dirty="0"/>
              <a:t>: 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Funcoes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Procedimentos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90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Sub-algoritmos</a:t>
            </a:r>
            <a:r>
              <a:rPr lang="pt-PT" dirty="0"/>
              <a:t> / </a:t>
            </a:r>
            <a:r>
              <a:rPr lang="pt-PT" dirty="0" smtClean="0"/>
              <a:t>rotinas (Procedimento)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	Procedimento </a:t>
            </a:r>
            <a:r>
              <a:rPr lang="pt-PT" dirty="0" err="1" smtClean="0"/>
              <a:t>RotinaPreparo</a:t>
            </a:r>
            <a:r>
              <a:rPr lang="pt-PT" dirty="0" smtClean="0"/>
              <a:t> ( 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Inicio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	&lt;lista de </a:t>
            </a:r>
            <a:r>
              <a:rPr lang="pt-PT" dirty="0" err="1" smtClean="0"/>
              <a:t>expressoes</a:t>
            </a:r>
            <a:r>
              <a:rPr lang="pt-PT" dirty="0" smtClean="0"/>
              <a:t>&gt;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FimProcedimento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00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552" y="212302"/>
            <a:ext cx="9905998" cy="562756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19" y="941312"/>
            <a:ext cx="5161290" cy="54802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algoritmo "</a:t>
            </a:r>
            <a:r>
              <a:rPr lang="pt-PT" sz="1800" dirty="0" err="1"/>
              <a:t>DetectorPesado</a:t>
            </a:r>
            <a:r>
              <a:rPr lang="pt-PT" sz="1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I: inteiro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N, Pesado: caracter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P, </a:t>
            </a:r>
            <a:r>
              <a:rPr lang="pt-PT" sz="1800" dirty="0" err="1"/>
              <a:t>Mai</a:t>
            </a:r>
            <a:r>
              <a:rPr lang="pt-PT" sz="1800" dirty="0"/>
              <a:t>: real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</a:t>
            </a:r>
            <a:r>
              <a:rPr lang="pt-PT" sz="1800" dirty="0" err="1"/>
              <a:t>limpatela</a:t>
            </a:r>
            <a:endParaRPr lang="pt-PT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</a:t>
            </a:r>
            <a:r>
              <a:rPr lang="pt-PT" sz="1800" dirty="0" err="1"/>
              <a:t>escreval</a:t>
            </a:r>
            <a:r>
              <a:rPr lang="pt-PT" sz="1800" dirty="0"/>
              <a:t> ("-------------------------------------")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</a:t>
            </a:r>
            <a:r>
              <a:rPr lang="pt-PT" sz="1800" dirty="0" err="1"/>
              <a:t>escreval</a:t>
            </a:r>
            <a:r>
              <a:rPr lang="pt-PT" sz="1800" dirty="0"/>
              <a:t> (" D E T E C T O R   D E   P E S A D O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</a:t>
            </a:r>
            <a:r>
              <a:rPr lang="pt-PT" sz="1800" dirty="0" err="1"/>
              <a:t>escreval</a:t>
            </a:r>
            <a:r>
              <a:rPr lang="pt-PT" sz="1800" dirty="0"/>
              <a:t> (" </a:t>
            </a:r>
            <a:r>
              <a:rPr lang="pt-PT" sz="1800" dirty="0" err="1"/>
              <a:t>Mairo</a:t>
            </a:r>
            <a:r>
              <a:rPr lang="pt-PT" sz="1800" dirty="0"/>
              <a:t> Peso ate agora:  ", </a:t>
            </a:r>
            <a:r>
              <a:rPr lang="pt-PT" sz="1800" dirty="0" err="1"/>
              <a:t>Mai</a:t>
            </a:r>
            <a:r>
              <a:rPr lang="pt-PT" sz="1800" dirty="0"/>
              <a:t>, "Kg")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</a:t>
            </a:r>
            <a:r>
              <a:rPr lang="pt-PT" sz="1800" dirty="0" err="1"/>
              <a:t>escreval</a:t>
            </a:r>
            <a:r>
              <a:rPr lang="pt-PT" sz="1800" dirty="0"/>
              <a:t> ("-------------------------------------")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para I &lt;- 1 ate 5 faca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escreva ("Insira o nome: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leia 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escreva ("Insira o peso de ", N, ":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leia (P)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se (P &gt; </a:t>
            </a:r>
            <a:r>
              <a:rPr lang="pt-PT" sz="1800" dirty="0" err="1"/>
              <a:t>Mai</a:t>
            </a:r>
            <a:r>
              <a:rPr lang="pt-PT" sz="1800" dirty="0"/>
              <a:t>) </a:t>
            </a:r>
            <a:r>
              <a:rPr lang="pt-PT" sz="1800" dirty="0" err="1"/>
              <a:t>entao</a:t>
            </a:r>
            <a:endParaRPr lang="pt-PT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   </a:t>
            </a:r>
            <a:r>
              <a:rPr lang="pt-PT" sz="1800" dirty="0" err="1"/>
              <a:t>Mai</a:t>
            </a:r>
            <a:r>
              <a:rPr lang="pt-PT" sz="1800" dirty="0"/>
              <a:t> &lt;-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   Pesado &lt;-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</a:t>
            </a:r>
            <a:r>
              <a:rPr lang="pt-PT" sz="1800" dirty="0" err="1"/>
              <a:t>fimse</a:t>
            </a:r>
            <a:endParaRPr lang="pt-PT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1800" dirty="0"/>
              <a:t>          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742709" y="941312"/>
            <a:ext cx="62068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/>
              <a:t>limpatela</a:t>
            </a:r>
            <a:endParaRPr lang="pt-PT" dirty="0"/>
          </a:p>
          <a:p>
            <a:r>
              <a:rPr lang="pt-PT" dirty="0"/>
              <a:t>           </a:t>
            </a:r>
            <a:r>
              <a:rPr lang="pt-PT" dirty="0" err="1"/>
              <a:t>escreval</a:t>
            </a:r>
            <a:r>
              <a:rPr lang="pt-PT" dirty="0"/>
              <a:t> ("-------------------------------------")</a:t>
            </a:r>
          </a:p>
          <a:p>
            <a:r>
              <a:rPr lang="pt-PT" dirty="0"/>
              <a:t>           </a:t>
            </a:r>
            <a:r>
              <a:rPr lang="pt-PT" dirty="0" err="1"/>
              <a:t>escreval</a:t>
            </a:r>
            <a:r>
              <a:rPr lang="pt-PT" dirty="0"/>
              <a:t> (" D E T E C T O R   D E   P E S A D O ")</a:t>
            </a:r>
          </a:p>
          <a:p>
            <a:r>
              <a:rPr lang="pt-PT" dirty="0"/>
              <a:t>           </a:t>
            </a:r>
            <a:r>
              <a:rPr lang="pt-PT" dirty="0" err="1"/>
              <a:t>escreval</a:t>
            </a:r>
            <a:r>
              <a:rPr lang="pt-PT" dirty="0"/>
              <a:t> (" </a:t>
            </a:r>
            <a:r>
              <a:rPr lang="pt-PT" dirty="0" err="1"/>
              <a:t>Mairo</a:t>
            </a:r>
            <a:r>
              <a:rPr lang="pt-PT" dirty="0"/>
              <a:t> Peso ate agora:  ", </a:t>
            </a:r>
            <a:r>
              <a:rPr lang="pt-PT" dirty="0" err="1"/>
              <a:t>Mai</a:t>
            </a:r>
            <a:r>
              <a:rPr lang="pt-PT" dirty="0"/>
              <a:t>, "Kg")</a:t>
            </a:r>
          </a:p>
          <a:p>
            <a:r>
              <a:rPr lang="pt-PT" dirty="0"/>
              <a:t>           </a:t>
            </a:r>
            <a:r>
              <a:rPr lang="pt-PT" dirty="0" err="1"/>
              <a:t>escreval</a:t>
            </a:r>
            <a:r>
              <a:rPr lang="pt-PT" dirty="0"/>
              <a:t> ("-------------------------------------")</a:t>
            </a:r>
          </a:p>
          <a:p>
            <a:r>
              <a:rPr lang="pt-PT" dirty="0"/>
              <a:t>      </a:t>
            </a:r>
            <a:r>
              <a:rPr lang="pt-PT" dirty="0" err="1"/>
              <a:t>fimpara</a:t>
            </a:r>
            <a:endParaRPr lang="pt-PT" dirty="0"/>
          </a:p>
          <a:p>
            <a:r>
              <a:rPr lang="pt-PT" dirty="0"/>
              <a:t>      </a:t>
            </a:r>
            <a:r>
              <a:rPr lang="pt-PT" dirty="0" err="1"/>
              <a:t>limpatela</a:t>
            </a:r>
            <a:endParaRPr lang="pt-PT" dirty="0"/>
          </a:p>
          <a:p>
            <a:r>
              <a:rPr lang="pt-PT" dirty="0"/>
              <a:t>      </a:t>
            </a:r>
            <a:r>
              <a:rPr lang="pt-PT" dirty="0" err="1"/>
              <a:t>escreval</a:t>
            </a:r>
            <a:r>
              <a:rPr lang="pt-PT" dirty="0"/>
              <a:t> ("-------------------------------------")</a:t>
            </a:r>
          </a:p>
          <a:p>
            <a:r>
              <a:rPr lang="pt-PT" dirty="0"/>
              <a:t>      </a:t>
            </a:r>
            <a:r>
              <a:rPr lang="pt-PT" dirty="0" err="1"/>
              <a:t>escreval</a:t>
            </a:r>
            <a:r>
              <a:rPr lang="pt-PT" dirty="0"/>
              <a:t> (" D E T E C T O R   D E   P E S A D O ")</a:t>
            </a:r>
          </a:p>
          <a:p>
            <a:r>
              <a:rPr lang="pt-PT" dirty="0"/>
              <a:t>      </a:t>
            </a:r>
            <a:r>
              <a:rPr lang="pt-PT" dirty="0" err="1"/>
              <a:t>escreval</a:t>
            </a:r>
            <a:r>
              <a:rPr lang="pt-PT" dirty="0"/>
              <a:t> (" </a:t>
            </a:r>
            <a:r>
              <a:rPr lang="pt-PT" dirty="0" err="1"/>
              <a:t>Mairo</a:t>
            </a:r>
            <a:r>
              <a:rPr lang="pt-PT" dirty="0"/>
              <a:t> Peso ate agora:  ", </a:t>
            </a:r>
            <a:r>
              <a:rPr lang="pt-PT" dirty="0" err="1"/>
              <a:t>Mai</a:t>
            </a:r>
            <a:r>
              <a:rPr lang="pt-PT" dirty="0"/>
              <a:t>, "Kg")</a:t>
            </a:r>
          </a:p>
          <a:p>
            <a:r>
              <a:rPr lang="pt-PT" dirty="0"/>
              <a:t>      </a:t>
            </a:r>
            <a:r>
              <a:rPr lang="pt-PT" dirty="0" err="1"/>
              <a:t>escreval</a:t>
            </a:r>
            <a:r>
              <a:rPr lang="pt-PT" dirty="0"/>
              <a:t> ("-------------------------------------")</a:t>
            </a:r>
          </a:p>
          <a:p>
            <a:r>
              <a:rPr lang="pt-PT" dirty="0"/>
              <a:t>      </a:t>
            </a:r>
            <a:r>
              <a:rPr lang="pt-PT" dirty="0" err="1"/>
              <a:t>escreval</a:t>
            </a:r>
            <a:r>
              <a:rPr lang="pt-PT" dirty="0"/>
              <a:t> ("A pessoa mais pesada foi ", Pesado, ", com ", </a:t>
            </a:r>
            <a:r>
              <a:rPr lang="pt-PT" dirty="0" err="1"/>
              <a:t>Mai</a:t>
            </a:r>
            <a:r>
              <a:rPr lang="pt-PT" dirty="0"/>
              <a:t>, " quilos")</a:t>
            </a:r>
          </a:p>
          <a:p>
            <a:r>
              <a:rPr lang="pt-PT" dirty="0" err="1"/>
              <a:t>fimalgoritmo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0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Passagem de parâmetro (por valor)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Procedimento Soma (A, B: Inteiro)</a:t>
            </a:r>
          </a:p>
          <a:p>
            <a:pPr marL="0" indent="0">
              <a:buNone/>
            </a:pPr>
            <a:r>
              <a:rPr lang="pt-PT" dirty="0" smtClean="0"/>
              <a:t>Inicio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escreval</a:t>
            </a:r>
            <a:r>
              <a:rPr lang="pt-PT" dirty="0" smtClean="0"/>
              <a:t> (“Recebi o valor”, A)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escreval</a:t>
            </a:r>
            <a:r>
              <a:rPr lang="pt-PT" dirty="0" smtClean="0"/>
              <a:t> (“Recebi o valor”, B)</a:t>
            </a:r>
          </a:p>
          <a:p>
            <a:pPr marL="0" indent="0">
              <a:buNone/>
            </a:pPr>
            <a:r>
              <a:rPr lang="pt-PT" dirty="0" err="1" smtClean="0"/>
              <a:t>FimProcedimento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6611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 smtClean="0"/>
              <a:t>Desenvolva um algoritmo que some dois </a:t>
            </a:r>
            <a:r>
              <a:rPr lang="pt-PT" dirty="0" err="1" smtClean="0"/>
              <a:t>valors</a:t>
            </a:r>
            <a:r>
              <a:rPr lang="pt-PT" dirty="0" smtClean="0"/>
              <a:t> (5 e 3), usando o procedimento do tipo passagem de valores.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Desnvolva</a:t>
            </a:r>
            <a:r>
              <a:rPr lang="pt-PT" dirty="0" smtClean="0"/>
              <a:t> um algoritmo capaz de determinar se um numero </a:t>
            </a:r>
            <a:r>
              <a:rPr lang="pt-PT" dirty="0" err="1" smtClean="0"/>
              <a:t>insirido</a:t>
            </a:r>
            <a:r>
              <a:rPr lang="pt-PT" dirty="0" smtClean="0"/>
              <a:t> pelo utilizador e par ou impar. Utilize ‘Procedimento’.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543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8214"/>
            <a:ext cx="9905998" cy="1478570"/>
          </a:xfrm>
        </p:spPr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7878"/>
            <a:ext cx="3867912" cy="496058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algoritmo "</a:t>
            </a:r>
            <a:r>
              <a:rPr lang="pt-PT" sz="1600" dirty="0" err="1"/>
              <a:t>ParOuImparProcedimento</a:t>
            </a:r>
            <a:r>
              <a:rPr lang="pt-PT" sz="16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</a:t>
            </a:r>
            <a:r>
              <a:rPr lang="pt-PT" sz="1600" dirty="0">
                <a:solidFill>
                  <a:srgbClr val="FF0000"/>
                </a:solidFill>
              </a:rPr>
              <a:t>num: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Procedimento </a:t>
            </a:r>
            <a:r>
              <a:rPr lang="pt-PT" sz="1600" dirty="0" err="1"/>
              <a:t>ParOuImpar</a:t>
            </a:r>
            <a:r>
              <a:rPr lang="pt-PT" sz="1600" dirty="0"/>
              <a:t>(</a:t>
            </a:r>
            <a:r>
              <a:rPr lang="pt-PT" sz="1600" dirty="0">
                <a:solidFill>
                  <a:srgbClr val="FF0000"/>
                </a:solidFill>
              </a:rPr>
              <a:t>Valor: Inteiro</a:t>
            </a:r>
            <a:r>
              <a:rPr lang="pt-PT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se (Valor % 2 = 0) </a:t>
            </a:r>
            <a:r>
              <a:rPr lang="pt-PT" sz="1600" dirty="0" err="1"/>
              <a:t>entao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escreva (valor, " e Par!")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</a:t>
            </a:r>
            <a:r>
              <a:rPr lang="pt-PT" sz="1600" dirty="0" err="1"/>
              <a:t>senao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  escreva (valor, " e Impar!")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</a:t>
            </a:r>
            <a:r>
              <a:rPr lang="pt-PT" sz="1600" dirty="0" err="1"/>
              <a:t>fimse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 err="1"/>
              <a:t>FimProcedimento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escreva ("Insira um numero: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leia (num)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</a:t>
            </a:r>
            <a:r>
              <a:rPr lang="pt-PT" sz="1600" dirty="0" err="1"/>
              <a:t>ParOuImpar</a:t>
            </a:r>
            <a:r>
              <a:rPr lang="pt-PT" sz="1600" dirty="0"/>
              <a:t>(num)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 err="1"/>
              <a:t>fimalgoritmo</a:t>
            </a:r>
            <a:endParaRPr lang="pt-PT" sz="1600" dirty="0"/>
          </a:p>
        </p:txBody>
      </p:sp>
      <p:sp>
        <p:nvSpPr>
          <p:cNvPr id="10" name="Rectangle 9"/>
          <p:cNvSpPr/>
          <p:nvPr/>
        </p:nvSpPr>
        <p:spPr>
          <a:xfrm>
            <a:off x="7312474" y="1288189"/>
            <a:ext cx="3734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n</a:t>
            </a:r>
            <a:r>
              <a:rPr lang="pt-PT" dirty="0" smtClean="0">
                <a:solidFill>
                  <a:srgbClr val="FF0000"/>
                </a:solidFill>
              </a:rPr>
              <a:t>um: inteiro </a:t>
            </a:r>
            <a:r>
              <a:rPr lang="pt-PT" dirty="0" smtClean="0"/>
              <a:t>e uma variável e pertence ao escopo global, podendo ser chamada em qualquer parte do algoritmo, inclusive dentro de um procedimento</a:t>
            </a:r>
            <a:endParaRPr lang="pt-PT" dirty="0"/>
          </a:p>
        </p:txBody>
      </p:sp>
      <p:sp>
        <p:nvSpPr>
          <p:cNvPr id="14" name="Rectangle 13"/>
          <p:cNvSpPr/>
          <p:nvPr/>
        </p:nvSpPr>
        <p:spPr>
          <a:xfrm>
            <a:off x="7312474" y="2976207"/>
            <a:ext cx="3734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Valor: </a:t>
            </a:r>
            <a:r>
              <a:rPr lang="pt-PT" dirty="0">
                <a:solidFill>
                  <a:srgbClr val="FF0000"/>
                </a:solidFill>
              </a:rPr>
              <a:t>I</a:t>
            </a:r>
            <a:r>
              <a:rPr lang="pt-PT" dirty="0" smtClean="0">
                <a:solidFill>
                  <a:srgbClr val="FF0000"/>
                </a:solidFill>
              </a:rPr>
              <a:t>nteiro </a:t>
            </a:r>
            <a:r>
              <a:rPr lang="pt-PT" dirty="0" smtClean="0"/>
              <a:t>e um </a:t>
            </a:r>
            <a:r>
              <a:rPr lang="pt-PT" dirty="0" err="1" smtClean="0"/>
              <a:t>parametro</a:t>
            </a:r>
            <a:r>
              <a:rPr lang="pt-PT" dirty="0" smtClean="0"/>
              <a:t> e pertence ao escopo local, podendo ser chamado </a:t>
            </a:r>
            <a:r>
              <a:rPr lang="pt-PT" dirty="0" err="1" smtClean="0"/>
              <a:t>so</a:t>
            </a:r>
            <a:r>
              <a:rPr lang="pt-PT" dirty="0" smtClean="0"/>
              <a:t> dentro do </a:t>
            </a:r>
            <a:r>
              <a:rPr lang="pt-PT" dirty="0" err="1" smtClean="0"/>
              <a:t>sub-algoritmo</a:t>
            </a:r>
            <a:r>
              <a:rPr lang="pt-PT" dirty="0" smtClean="0"/>
              <a:t> (procedimento)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629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Passagem de parâmetro (por </a:t>
            </a:r>
            <a:r>
              <a:rPr lang="pt-PT" dirty="0" smtClean="0"/>
              <a:t>Referencia)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9944"/>
            <a:ext cx="9905999" cy="489857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dirty="0" smtClean="0"/>
              <a:t>Procedimento Soma(var A, B: Inteiro)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 smtClean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A &lt;- A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B &lt;- B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err="1" smtClean="0"/>
              <a:t>Escreval</a:t>
            </a:r>
            <a:r>
              <a:rPr lang="pt-PT" dirty="0" smtClean="0"/>
              <a:t> (“Soma ==&gt;”, A +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 err="1" smtClean="0"/>
              <a:t>FimProcedimento</a:t>
            </a:r>
            <a:endParaRPr lang="pt-PT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PT" dirty="0" smtClean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X &lt;- 4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Y &lt;- 8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smtClean="0"/>
              <a:t>Soma 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	</a:t>
            </a:r>
            <a:r>
              <a:rPr lang="pt-PT" dirty="0" err="1" smtClean="0"/>
              <a:t>escreval</a:t>
            </a:r>
            <a:r>
              <a:rPr lang="pt-PT" dirty="0" smtClean="0"/>
              <a:t> 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 err="1" smtClean="0"/>
              <a:t>fimalgoritmo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270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1922</TotalTime>
  <Words>1237</Words>
  <Application>Microsoft Office PowerPoint</Application>
  <PresentationFormat>Widescreen</PresentationFormat>
  <Paragraphs>196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Sub-algoritmos ou rotinas</vt:lpstr>
      <vt:lpstr>Sub-algoritmos / rotinas</vt:lpstr>
      <vt:lpstr>Sub-algoritmos / rotinas</vt:lpstr>
      <vt:lpstr>Sub-algoritmos / rotinas (Procedimento)</vt:lpstr>
      <vt:lpstr>exemplo</vt:lpstr>
      <vt:lpstr>Passagem de parâmetro (por valor)</vt:lpstr>
      <vt:lpstr>pratica</vt:lpstr>
      <vt:lpstr>pratica</vt:lpstr>
      <vt:lpstr>Passagem de parâmetro (por Referencia)</vt:lpstr>
      <vt:lpstr>Pratica</vt:lpstr>
      <vt:lpstr>PowerPoint Presentation</vt:lpstr>
      <vt:lpstr>pratica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168</cp:revision>
  <dcterms:created xsi:type="dcterms:W3CDTF">2019-02-05T06:46:05Z</dcterms:created>
  <dcterms:modified xsi:type="dcterms:W3CDTF">2019-03-14T17:36:22Z</dcterms:modified>
</cp:coreProperties>
</file>