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8"/>
            <p14:sldId id="266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8350" autoAdjust="0"/>
  </p:normalViewPr>
  <p:slideViewPr>
    <p:cSldViewPr snapToGrid="0" showGuides="1">
      <p:cViewPr varScale="1">
        <p:scale>
          <a:sx n="65" d="100"/>
          <a:sy n="65" d="100"/>
        </p:scale>
        <p:origin x="444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"Soma"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num1, num2, soma: inteiro</a:t>
            </a:r>
          </a:p>
          <a:p>
            <a:r>
              <a:rPr lang="pt-PT" dirty="0" err="1" smtClean="0"/>
              <a:t>funcao</a:t>
            </a:r>
            <a:r>
              <a:rPr lang="pt-PT" dirty="0" smtClean="0"/>
              <a:t> </a:t>
            </a:r>
            <a:r>
              <a:rPr lang="pt-PT" dirty="0" err="1" smtClean="0"/>
              <a:t>soma_cont</a:t>
            </a:r>
            <a:r>
              <a:rPr lang="pt-PT" dirty="0" smtClean="0"/>
              <a:t> (A, B: inteiro):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retorne A + B</a:t>
            </a:r>
          </a:p>
          <a:p>
            <a:r>
              <a:rPr lang="pt-PT" dirty="0" err="1" smtClean="0"/>
              <a:t>fimfuncao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o 1o numero: ")</a:t>
            </a:r>
          </a:p>
          <a:p>
            <a:r>
              <a:rPr lang="pt-PT" dirty="0" smtClean="0"/>
              <a:t>      leia (num1)</a:t>
            </a:r>
          </a:p>
          <a:p>
            <a:r>
              <a:rPr lang="pt-PT" dirty="0" smtClean="0"/>
              <a:t>      escreva ("Insira o 2o numero: ")</a:t>
            </a:r>
          </a:p>
          <a:p>
            <a:r>
              <a:rPr lang="pt-PT" dirty="0" smtClean="0"/>
              <a:t>      leia (num2)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limpatela</a:t>
            </a:r>
            <a:endParaRPr lang="pt-PT" dirty="0" smtClean="0"/>
          </a:p>
          <a:p>
            <a:r>
              <a:rPr lang="pt-PT" dirty="0" smtClean="0"/>
              <a:t>      soma &lt;- </a:t>
            </a:r>
            <a:r>
              <a:rPr lang="pt-PT" dirty="0" err="1" smtClean="0"/>
              <a:t>soma_cont</a:t>
            </a:r>
            <a:r>
              <a:rPr lang="pt-PT" dirty="0" smtClean="0"/>
              <a:t>(num1, num2)</a:t>
            </a:r>
          </a:p>
          <a:p>
            <a:r>
              <a:rPr lang="pt-PT" dirty="0" smtClean="0"/>
              <a:t>      escreva (num1," +", num2, " =", soma)</a:t>
            </a:r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r>
              <a:rPr lang="pt-PT" dirty="0" smtClean="0"/>
              <a:t>algoritmo "</a:t>
            </a:r>
            <a:r>
              <a:rPr lang="pt-PT" dirty="0" err="1" smtClean="0"/>
              <a:t>ParOuImparFuncao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num: inteiro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res</a:t>
            </a:r>
            <a:r>
              <a:rPr lang="pt-PT" dirty="0" smtClean="0"/>
              <a:t>: caracter</a:t>
            </a:r>
          </a:p>
          <a:p>
            <a:r>
              <a:rPr lang="pt-PT" dirty="0" err="1" smtClean="0"/>
              <a:t>funcao</a:t>
            </a:r>
            <a:r>
              <a:rPr lang="pt-PT" dirty="0" smtClean="0"/>
              <a:t> </a:t>
            </a:r>
            <a:r>
              <a:rPr lang="pt-PT" dirty="0" err="1" smtClean="0"/>
              <a:t>parouimpar</a:t>
            </a:r>
            <a:r>
              <a:rPr lang="pt-PT" dirty="0" smtClean="0"/>
              <a:t>(A: inteiro): caracter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se (num % 2 = 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retorne "Par"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senao</a:t>
            </a:r>
            <a:endParaRPr lang="pt-PT" dirty="0" smtClean="0"/>
          </a:p>
          <a:p>
            <a:r>
              <a:rPr lang="pt-PT" dirty="0" smtClean="0"/>
              <a:t>           retorne "IMPAR”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err="1" smtClean="0"/>
              <a:t>fimfuncao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res</a:t>
            </a:r>
            <a:r>
              <a:rPr lang="pt-PT" dirty="0" smtClean="0"/>
              <a:t> &lt;- </a:t>
            </a:r>
            <a:r>
              <a:rPr lang="pt-PT" dirty="0" err="1" smtClean="0"/>
              <a:t>ParOuImpar</a:t>
            </a:r>
            <a:r>
              <a:rPr lang="pt-PT" dirty="0" smtClean="0"/>
              <a:t>(num)</a:t>
            </a:r>
          </a:p>
          <a:p>
            <a:r>
              <a:rPr lang="pt-PT" dirty="0" smtClean="0"/>
              <a:t>      escreva (num, " e ", </a:t>
            </a:r>
            <a:r>
              <a:rPr lang="pt-PT" dirty="0" err="1" smtClean="0"/>
              <a:t>res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fimalgoritmo</a:t>
            </a:r>
            <a:endParaRPr lang="en-US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FactorialFuncao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num, </a:t>
            </a:r>
            <a:r>
              <a:rPr lang="pt-PT" dirty="0" err="1" smtClean="0"/>
              <a:t>fact</a:t>
            </a:r>
            <a:r>
              <a:rPr lang="pt-PT" dirty="0" smtClean="0"/>
              <a:t>: inteiro</a:t>
            </a:r>
          </a:p>
          <a:p>
            <a:r>
              <a:rPr lang="pt-PT" dirty="0" err="1" smtClean="0"/>
              <a:t>funcao</a:t>
            </a:r>
            <a:r>
              <a:rPr lang="pt-PT" dirty="0" smtClean="0"/>
              <a:t> </a:t>
            </a:r>
            <a:r>
              <a:rPr lang="pt-PT" dirty="0" err="1" smtClean="0"/>
              <a:t>factor</a:t>
            </a:r>
            <a:r>
              <a:rPr lang="pt-PT" dirty="0" smtClean="0"/>
              <a:t>(</a:t>
            </a:r>
            <a:r>
              <a:rPr lang="pt-PT" dirty="0" err="1" smtClean="0"/>
              <a:t>val</a:t>
            </a:r>
            <a:r>
              <a:rPr lang="pt-PT" dirty="0" smtClean="0"/>
              <a:t>: inteiro): inteiro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C, F: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F &lt;- 1</a:t>
            </a:r>
          </a:p>
          <a:p>
            <a:r>
              <a:rPr lang="pt-PT" dirty="0" smtClean="0"/>
              <a:t>      para C &lt;- 1 ate </a:t>
            </a:r>
            <a:r>
              <a:rPr lang="pt-PT" dirty="0" err="1" smtClean="0"/>
              <a:t>val</a:t>
            </a:r>
            <a:r>
              <a:rPr lang="pt-PT" dirty="0" smtClean="0"/>
              <a:t> faca</a:t>
            </a:r>
          </a:p>
          <a:p>
            <a:r>
              <a:rPr lang="pt-PT" dirty="0" smtClean="0"/>
              <a:t>           F &lt;- F * C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smtClean="0"/>
              <a:t>      retorne F</a:t>
            </a:r>
          </a:p>
          <a:p>
            <a:r>
              <a:rPr lang="pt-PT" dirty="0" err="1" smtClean="0"/>
              <a:t>fimfuncao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fact</a:t>
            </a:r>
            <a:r>
              <a:rPr lang="pt-PT" dirty="0" smtClean="0"/>
              <a:t> &lt;- </a:t>
            </a:r>
            <a:r>
              <a:rPr lang="pt-PT" dirty="0" err="1" smtClean="0"/>
              <a:t>factor</a:t>
            </a:r>
            <a:r>
              <a:rPr lang="pt-PT" dirty="0" smtClean="0"/>
              <a:t>(num)</a:t>
            </a:r>
          </a:p>
          <a:p>
            <a:r>
              <a:rPr lang="pt-PT" dirty="0" smtClean="0"/>
              <a:t>      escreva (num, "! =", </a:t>
            </a:r>
            <a:r>
              <a:rPr lang="pt-PT" dirty="0" err="1" smtClean="0"/>
              <a:t>fact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en-US" dirty="0" smtClean="0"/>
          </a:p>
          <a:p>
            <a:r>
              <a:rPr lang="pt-PT" dirty="0" smtClean="0"/>
              <a:t>algoritmo "</a:t>
            </a:r>
            <a:r>
              <a:rPr lang="pt-PT" dirty="0" err="1" smtClean="0"/>
              <a:t>FibonacciFuncao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fib0, fib1, fib2, C: inteiro</a:t>
            </a:r>
          </a:p>
          <a:p>
            <a:r>
              <a:rPr lang="pt-PT" dirty="0" err="1" smtClean="0"/>
              <a:t>funcao</a:t>
            </a:r>
            <a:r>
              <a:rPr lang="pt-PT" dirty="0" smtClean="0"/>
              <a:t> </a:t>
            </a:r>
            <a:r>
              <a:rPr lang="pt-PT" dirty="0" err="1" smtClean="0"/>
              <a:t>fibonacci</a:t>
            </a:r>
            <a:r>
              <a:rPr lang="pt-PT" dirty="0" smtClean="0"/>
              <a:t>(var A, B: inteiro): inteiro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D: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D &lt;- A + B</a:t>
            </a:r>
          </a:p>
          <a:p>
            <a:r>
              <a:rPr lang="pt-PT" dirty="0" smtClean="0"/>
              <a:t>      A &lt;- B</a:t>
            </a:r>
          </a:p>
          <a:p>
            <a:r>
              <a:rPr lang="pt-PT" dirty="0" smtClean="0"/>
              <a:t>      B &lt;- D</a:t>
            </a:r>
          </a:p>
          <a:p>
            <a:r>
              <a:rPr lang="pt-PT" dirty="0" smtClean="0"/>
              <a:t>      retorne D</a:t>
            </a:r>
          </a:p>
          <a:p>
            <a:r>
              <a:rPr lang="pt-PT" dirty="0" err="1" smtClean="0"/>
              <a:t>fimfuncao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fib0 &lt;- 0</a:t>
            </a:r>
          </a:p>
          <a:p>
            <a:r>
              <a:rPr lang="pt-PT" dirty="0" smtClean="0"/>
              <a:t>      fib1 &lt;- 1</a:t>
            </a:r>
          </a:p>
          <a:p>
            <a:r>
              <a:rPr lang="pt-PT" dirty="0" smtClean="0"/>
              <a:t>      escreva (fib0, fib1)</a:t>
            </a:r>
          </a:p>
          <a:p>
            <a:r>
              <a:rPr lang="pt-PT" dirty="0" smtClean="0"/>
              <a:t>      C &lt;- 0</a:t>
            </a:r>
          </a:p>
          <a:p>
            <a:r>
              <a:rPr lang="pt-PT" dirty="0" smtClean="0"/>
              <a:t>      enquanto C &lt;= 12 faca</a:t>
            </a:r>
          </a:p>
          <a:p>
            <a:r>
              <a:rPr lang="pt-PT" dirty="0" smtClean="0"/>
              <a:t>               fib2 &lt;- </a:t>
            </a:r>
            <a:r>
              <a:rPr lang="pt-PT" dirty="0" err="1" smtClean="0"/>
              <a:t>fibonacci</a:t>
            </a:r>
            <a:r>
              <a:rPr lang="pt-PT" dirty="0" smtClean="0"/>
              <a:t>(fib0, fib1)</a:t>
            </a:r>
          </a:p>
          <a:p>
            <a:r>
              <a:rPr lang="pt-PT" dirty="0" smtClean="0"/>
              <a:t>               escreva(fib2)</a:t>
            </a:r>
          </a:p>
          <a:p>
            <a:r>
              <a:rPr lang="pt-PT" dirty="0" smtClean="0"/>
              <a:t>               C &lt;- C + 1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fimenquanto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AnalisadorNomes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nome: caractere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("Digite o seu nome: ")</a:t>
            </a:r>
          </a:p>
          <a:p>
            <a:r>
              <a:rPr lang="pt-PT" dirty="0" smtClean="0"/>
              <a:t>      leia (nome)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("Numero de letras do seu nome: ", </a:t>
            </a:r>
            <a:r>
              <a:rPr lang="pt-PT" dirty="0" err="1" smtClean="0"/>
              <a:t>Compr</a:t>
            </a:r>
            <a:r>
              <a:rPr lang="pt-PT" dirty="0" smtClean="0"/>
              <a:t>(nome))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("Primeira letra do seu nome: ", Copia(nome, 1, 1))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("Ultima letra do seu nome: ", Copia(nome, </a:t>
            </a:r>
            <a:r>
              <a:rPr lang="pt-PT" dirty="0" err="1" smtClean="0"/>
              <a:t>Compr</a:t>
            </a:r>
            <a:r>
              <a:rPr lang="pt-PT" dirty="0" smtClean="0"/>
              <a:t>(nome), 1))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("Seu nome em letras </a:t>
            </a:r>
            <a:r>
              <a:rPr lang="pt-PT" dirty="0" err="1" smtClean="0"/>
              <a:t>Maiusculas</a:t>
            </a:r>
            <a:r>
              <a:rPr lang="pt-PT" dirty="0" smtClean="0"/>
              <a:t>: ", </a:t>
            </a:r>
            <a:r>
              <a:rPr lang="pt-PT" dirty="0" err="1" smtClean="0"/>
              <a:t>Maiusc</a:t>
            </a:r>
            <a:r>
              <a:rPr lang="pt-PT" dirty="0" smtClean="0"/>
              <a:t>(nome))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("Seu nome em letras </a:t>
            </a:r>
            <a:r>
              <a:rPr lang="pt-PT" dirty="0" err="1" smtClean="0"/>
              <a:t>Minusculas</a:t>
            </a:r>
            <a:r>
              <a:rPr lang="pt-PT" dirty="0" smtClean="0"/>
              <a:t>: ", </a:t>
            </a:r>
            <a:r>
              <a:rPr lang="pt-PT" dirty="0" err="1" smtClean="0"/>
              <a:t>Minusc</a:t>
            </a:r>
            <a:r>
              <a:rPr lang="pt-PT" dirty="0" smtClean="0"/>
              <a:t>(nome))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</a:t>
            </a:r>
            <a:r>
              <a:rPr lang="pt-PT" dirty="0" err="1" smtClean="0"/>
              <a:t>Posicao</a:t>
            </a:r>
            <a:r>
              <a:rPr lang="pt-PT" dirty="0" smtClean="0"/>
              <a:t> da letra I: ", </a:t>
            </a:r>
            <a:r>
              <a:rPr lang="pt-PT" dirty="0" err="1" smtClean="0"/>
              <a:t>Pos</a:t>
            </a:r>
            <a:r>
              <a:rPr lang="pt-PT" dirty="0" smtClean="0"/>
              <a:t>("i", nome))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</a:t>
            </a:r>
            <a:r>
              <a:rPr lang="pt-PT" dirty="0" err="1" smtClean="0"/>
              <a:t>Codigo</a:t>
            </a:r>
            <a:r>
              <a:rPr lang="pt-PT" dirty="0" smtClean="0"/>
              <a:t> da letra A: ", </a:t>
            </a:r>
            <a:r>
              <a:rPr lang="pt-PT" dirty="0" err="1" smtClean="0"/>
              <a:t>Asc</a:t>
            </a:r>
            <a:r>
              <a:rPr lang="pt-PT" dirty="0" smtClean="0"/>
              <a:t>("A"))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("Caracter do </a:t>
            </a:r>
            <a:r>
              <a:rPr lang="pt-PT" dirty="0" err="1" smtClean="0"/>
              <a:t>codigo</a:t>
            </a:r>
            <a:r>
              <a:rPr lang="pt-PT" dirty="0" smtClean="0"/>
              <a:t>: ", </a:t>
            </a:r>
            <a:r>
              <a:rPr lang="pt-PT" dirty="0" err="1" smtClean="0"/>
              <a:t>Carac</a:t>
            </a:r>
            <a:r>
              <a:rPr lang="pt-PT" dirty="0" smtClean="0"/>
              <a:t>(67))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("")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</a:t>
            </a:r>
            <a:r>
              <a:rPr lang="pt-PT" dirty="0" err="1" smtClean="0"/>
              <a:t>Compr</a:t>
            </a:r>
            <a:r>
              <a:rPr lang="pt-PT" dirty="0" smtClean="0"/>
              <a:t>(nome) ate 1 passo -1 faca</a:t>
            </a:r>
          </a:p>
          <a:p>
            <a:r>
              <a:rPr lang="pt-PT" dirty="0" smtClean="0"/>
              <a:t>           escreva (</a:t>
            </a:r>
            <a:r>
              <a:rPr lang="pt-PT" dirty="0" err="1" smtClean="0"/>
              <a:t>Maiusc</a:t>
            </a:r>
            <a:r>
              <a:rPr lang="pt-PT" dirty="0" smtClean="0"/>
              <a:t>(Copia(nome, </a:t>
            </a:r>
            <a:r>
              <a:rPr lang="pt-PT" dirty="0" err="1" smtClean="0"/>
              <a:t>cont</a:t>
            </a:r>
            <a:r>
              <a:rPr lang="pt-PT" dirty="0" smtClean="0"/>
              <a:t>, 1)))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en-US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Sub-</a:t>
            </a:r>
            <a:r>
              <a:rPr lang="en-US" b="1" dirty="0" err="1" smtClean="0"/>
              <a:t>algoritmos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rotinas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3812" y="2401887"/>
            <a:ext cx="9905999" cy="373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pt-PT" dirty="0"/>
              <a:t>Desenvolva um algoritmo que ache o </a:t>
            </a:r>
            <a:r>
              <a:rPr lang="pt-PT" dirty="0" err="1"/>
              <a:t>factorial</a:t>
            </a:r>
            <a:r>
              <a:rPr lang="pt-PT" dirty="0"/>
              <a:t> de um numero </a:t>
            </a:r>
            <a:r>
              <a:rPr lang="pt-PT" dirty="0" err="1"/>
              <a:t>insirido</a:t>
            </a:r>
            <a:r>
              <a:rPr lang="pt-PT" dirty="0"/>
              <a:t> pelo utilizador. Nota: faca uso de </a:t>
            </a:r>
            <a:r>
              <a:rPr lang="pt-PT" dirty="0" err="1"/>
              <a:t>Funcao</a:t>
            </a:r>
            <a:r>
              <a:rPr lang="pt-PT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PT" dirty="0" smtClean="0"/>
              <a:t>Desenvolva um algoritmo que mostre os primeiros 15 números da sequencia </a:t>
            </a:r>
            <a:r>
              <a:rPr lang="pt-PT" dirty="0" err="1" smtClean="0"/>
              <a:t>fibonacci</a:t>
            </a:r>
            <a:r>
              <a:rPr lang="pt-PT" dirty="0" smtClean="0"/>
              <a:t>. Nota: faca uso de </a:t>
            </a:r>
            <a:r>
              <a:rPr lang="pt-PT" dirty="0" err="1" smtClean="0"/>
              <a:t>Funcao</a:t>
            </a:r>
            <a:r>
              <a:rPr lang="pt-PT" dirty="0" smtClean="0"/>
              <a:t>.</a:t>
            </a:r>
            <a:endParaRPr lang="pt-PT" dirty="0"/>
          </a:p>
          <a:p>
            <a:pPr marL="457200" indent="-457200">
              <a:buFont typeface="+mj-lt"/>
              <a:buAutoNum type="arabicPeriod" startAt="3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702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Funcoes</a:t>
            </a:r>
            <a:r>
              <a:rPr lang="en-US" dirty="0" smtClean="0"/>
              <a:t> pre-</a:t>
            </a:r>
            <a:r>
              <a:rPr lang="en-US" dirty="0" err="1" smtClean="0"/>
              <a:t>configuradas</a:t>
            </a:r>
            <a:r>
              <a:rPr lang="en-US" dirty="0" smtClean="0"/>
              <a:t> (</a:t>
            </a:r>
            <a:r>
              <a:rPr lang="en-US" dirty="0" err="1" smtClean="0"/>
              <a:t>Visualg</a:t>
            </a:r>
            <a:r>
              <a:rPr lang="en-US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Existem</a:t>
            </a:r>
            <a:r>
              <a:rPr lang="en-US" dirty="0" smtClean="0"/>
              <a:t>, no </a:t>
            </a:r>
            <a:r>
              <a:rPr lang="en-US" dirty="0" err="1" smtClean="0"/>
              <a:t>VisualG</a:t>
            </a:r>
            <a:r>
              <a:rPr lang="en-US" dirty="0" smtClean="0"/>
              <a:t>, </a:t>
            </a:r>
            <a:r>
              <a:rPr lang="en-US" dirty="0" err="1" smtClean="0"/>
              <a:t>funcoes</a:t>
            </a:r>
            <a:r>
              <a:rPr lang="en-US" dirty="0" smtClean="0"/>
              <a:t> pre-</a:t>
            </a:r>
            <a:r>
              <a:rPr lang="en-US" dirty="0" err="1" smtClean="0"/>
              <a:t>configuradas</a:t>
            </a:r>
            <a:r>
              <a:rPr lang="en-US" dirty="0" smtClean="0"/>
              <a:t>.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programacao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funcoes</a:t>
            </a:r>
            <a:r>
              <a:rPr lang="en-US" dirty="0" smtClean="0"/>
              <a:t> pre-</a:t>
            </a:r>
            <a:r>
              <a:rPr lang="en-US" dirty="0" err="1" smtClean="0"/>
              <a:t>configuradas</a:t>
            </a:r>
            <a:r>
              <a:rPr lang="en-US" dirty="0" smtClean="0"/>
              <a:t> para </a:t>
            </a:r>
            <a:r>
              <a:rPr lang="en-US" dirty="0" err="1" smtClean="0"/>
              <a:t>facilitar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r>
              <a:rPr lang="en-US" dirty="0" smtClean="0"/>
              <a:t>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site: </a:t>
            </a:r>
            <a:r>
              <a:rPr lang="en-US" dirty="0" err="1" smtClean="0"/>
              <a:t>caractere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Inicio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site &lt;- “</a:t>
            </a:r>
            <a:r>
              <a:rPr lang="en-US" dirty="0" err="1" smtClean="0"/>
              <a:t>CursoEmVideo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60517"/>
              </p:ext>
            </p:extLst>
          </p:nvPr>
        </p:nvGraphicFramePr>
        <p:xfrm>
          <a:off x="5720315" y="3659372"/>
          <a:ext cx="53270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548">
                  <a:extLst>
                    <a:ext uri="{9D8B030D-6E8A-4147-A177-3AD203B41FA5}">
                      <a16:colId xmlns:a16="http://schemas.microsoft.com/office/drawing/2014/main" val="1973308580"/>
                    </a:ext>
                  </a:extLst>
                </a:gridCol>
                <a:gridCol w="2663548">
                  <a:extLst>
                    <a:ext uri="{9D8B030D-6E8A-4147-A177-3AD203B41FA5}">
                      <a16:colId xmlns:a16="http://schemas.microsoft.com/office/drawing/2014/main" val="164420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Funcao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Resultado</a:t>
                      </a:r>
                      <a:endParaRPr lang="pt-P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75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Compr</a:t>
                      </a:r>
                      <a:r>
                        <a:rPr lang="en-US" dirty="0" smtClean="0"/>
                        <a:t>(site)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88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Copia</a:t>
                      </a:r>
                      <a:r>
                        <a:rPr lang="en-US" dirty="0" smtClean="0"/>
                        <a:t>(site,</a:t>
                      </a:r>
                      <a:r>
                        <a:rPr lang="en-US" baseline="0" dirty="0" smtClean="0"/>
                        <a:t> 6, 2)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41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Maiusc</a:t>
                      </a:r>
                      <a:r>
                        <a:rPr lang="en-US" dirty="0" smtClean="0"/>
                        <a:t>(site)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CURSOEMVIDEO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6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Minusc</a:t>
                      </a:r>
                      <a:r>
                        <a:rPr lang="en-US" dirty="0" smtClean="0"/>
                        <a:t>(site)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cursoemvideo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97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(“A”, site)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3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Asc</a:t>
                      </a:r>
                      <a:r>
                        <a:rPr lang="en-US" dirty="0" smtClean="0"/>
                        <a:t>(“C”)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</a:t>
                      </a:r>
                      <a:r>
                        <a:rPr lang="en-US" dirty="0" smtClean="0"/>
                        <a:t>(67)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70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6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receba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de um </a:t>
            </a:r>
            <a:r>
              <a:rPr lang="en-US" dirty="0" err="1" smtClean="0"/>
              <a:t>utilizador</a:t>
            </a:r>
            <a:r>
              <a:rPr lang="en-US" dirty="0" smtClean="0"/>
              <a:t> e </a:t>
            </a:r>
            <a:r>
              <a:rPr lang="en-US" dirty="0" err="1" smtClean="0"/>
              <a:t>mostre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, com base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funcoes</a:t>
            </a:r>
            <a:r>
              <a:rPr lang="en-US" dirty="0" smtClean="0"/>
              <a:t> </a:t>
            </a:r>
            <a:r>
              <a:rPr lang="en-US" dirty="0" err="1" smtClean="0"/>
              <a:t>estudadas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 anterior.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24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Sub-algoritmos</a:t>
            </a:r>
            <a:r>
              <a:rPr lang="pt-PT" dirty="0" smtClean="0"/>
              <a:t> / rotinas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Sub-algoritmos</a:t>
            </a:r>
            <a:r>
              <a:rPr lang="pt-PT" dirty="0"/>
              <a:t> são blocos de instruções que realizam tarefas específicas. O código de um </a:t>
            </a:r>
            <a:r>
              <a:rPr lang="pt-PT" dirty="0" err="1"/>
              <a:t>sub-algoritmo</a:t>
            </a:r>
            <a:r>
              <a:rPr lang="pt-PT" dirty="0"/>
              <a:t> é carregado uma vez e pode ser executado quantas vezes for necessário. Assim, os programas tendem a ficar menores e mais organizados, uma vez que o problema pode ser dividido em tarefas </a:t>
            </a:r>
            <a:r>
              <a:rPr lang="pt-PT" dirty="0" smtClean="0"/>
              <a:t>menores.</a:t>
            </a:r>
          </a:p>
        </p:txBody>
      </p:sp>
    </p:spTree>
    <p:extLst>
      <p:ext uri="{BB962C8B-B14F-4D97-AF65-F5344CB8AC3E}">
        <p14:creationId xmlns:p14="http://schemas.microsoft.com/office/powerpoint/2010/main" val="1624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Sub-algoritmos</a:t>
            </a:r>
            <a:r>
              <a:rPr lang="pt-PT" dirty="0"/>
              <a:t> / rotinas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3067"/>
            <a:ext cx="9905999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Em geral, um programa é executado linearmente, uma linha após a outra, até o fim. Entretanto, quando são utilizados </a:t>
            </a:r>
            <a:r>
              <a:rPr lang="pt-PT" dirty="0" err="1"/>
              <a:t>sub-algoritmos</a:t>
            </a:r>
            <a:r>
              <a:rPr lang="pt-PT" dirty="0"/>
              <a:t>, é possível a realização de desvios na execução natural dos programas. Assim, um programa é executado linearmente até a chamada de um </a:t>
            </a:r>
            <a:r>
              <a:rPr lang="pt-PT" dirty="0" err="1" smtClean="0"/>
              <a:t>sub-algoritmo</a:t>
            </a:r>
            <a:r>
              <a:rPr lang="pt-PT" dirty="0"/>
              <a:t>. O programa que chama um </a:t>
            </a:r>
            <a:r>
              <a:rPr lang="pt-PT" dirty="0" err="1"/>
              <a:t>sub-algoritmo</a:t>
            </a:r>
            <a:r>
              <a:rPr lang="pt-PT" dirty="0"/>
              <a:t> (“chamador”) é temporariamente suspenso e o controle é passado para o </a:t>
            </a:r>
            <a:r>
              <a:rPr lang="pt-PT" dirty="0" err="1"/>
              <a:t>sub-algoritmo</a:t>
            </a:r>
            <a:r>
              <a:rPr lang="pt-PT" dirty="0"/>
              <a:t>, que é executado. Ao terminar o </a:t>
            </a:r>
            <a:r>
              <a:rPr lang="pt-PT" dirty="0" err="1"/>
              <a:t>sub-algoritmo</a:t>
            </a:r>
            <a:r>
              <a:rPr lang="pt-PT" dirty="0"/>
              <a:t>, o controle retorna para o programa que realizou a chamada (“chamador</a:t>
            </a:r>
            <a:r>
              <a:rPr lang="pt-PT" dirty="0" smtClean="0"/>
              <a:t>”). </a:t>
            </a:r>
            <a:r>
              <a:rPr lang="pt-PT" dirty="0"/>
              <a:t>Tipos de </a:t>
            </a:r>
            <a:r>
              <a:rPr lang="pt-PT" dirty="0" err="1"/>
              <a:t>Sub-algoritmos</a:t>
            </a:r>
            <a:r>
              <a:rPr lang="pt-PT" dirty="0"/>
              <a:t>: 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Funcoes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Procedimentos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90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Sub-algoritmos</a:t>
            </a:r>
            <a:r>
              <a:rPr lang="pt-PT" dirty="0"/>
              <a:t> / </a:t>
            </a:r>
            <a:r>
              <a:rPr lang="pt-PT" dirty="0" smtClean="0"/>
              <a:t>rotinas (</a:t>
            </a:r>
            <a:r>
              <a:rPr lang="pt-PT" dirty="0" err="1" smtClean="0"/>
              <a:t>Funcoes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dirty="0" err="1" smtClean="0"/>
              <a:t>Funcoes</a:t>
            </a:r>
            <a:r>
              <a:rPr lang="pt-PT" dirty="0" smtClean="0"/>
              <a:t> </a:t>
            </a:r>
            <a:r>
              <a:rPr lang="pt-PT" dirty="0" err="1" smtClean="0"/>
              <a:t>RotinaPreparo</a:t>
            </a:r>
            <a:r>
              <a:rPr lang="pt-PT" dirty="0" smtClean="0"/>
              <a:t> ( ) :tipo de dados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Inicio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	&lt;lista de </a:t>
            </a:r>
            <a:r>
              <a:rPr lang="pt-PT" dirty="0" err="1" smtClean="0"/>
              <a:t>expressoes</a:t>
            </a:r>
            <a:r>
              <a:rPr lang="pt-PT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retome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FimFuncoes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00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 smtClean="0"/>
              <a:t>Desenvolva um algoritmo que some dois </a:t>
            </a:r>
            <a:r>
              <a:rPr lang="pt-PT" dirty="0" err="1" smtClean="0"/>
              <a:t>valors</a:t>
            </a:r>
            <a:r>
              <a:rPr lang="pt-PT" dirty="0" smtClean="0"/>
              <a:t> </a:t>
            </a:r>
            <a:r>
              <a:rPr lang="pt-PT" dirty="0" err="1" smtClean="0"/>
              <a:t>requesitados</a:t>
            </a:r>
            <a:r>
              <a:rPr lang="pt-PT" dirty="0" smtClean="0"/>
              <a:t> ao utilizador, usando </a:t>
            </a:r>
            <a:r>
              <a:rPr lang="pt-PT" dirty="0" err="1" smtClean="0"/>
              <a:t>funcao</a:t>
            </a:r>
            <a:r>
              <a:rPr lang="pt-PT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Desnvolva</a:t>
            </a:r>
            <a:r>
              <a:rPr lang="pt-PT" dirty="0" smtClean="0"/>
              <a:t> um algoritmo capaz de determinar se um numero </a:t>
            </a:r>
            <a:r>
              <a:rPr lang="pt-PT" dirty="0" err="1" smtClean="0"/>
              <a:t>insirido</a:t>
            </a:r>
            <a:r>
              <a:rPr lang="pt-PT" dirty="0" smtClean="0"/>
              <a:t> pelo utilizador e par ou impar. Utilize ‘</a:t>
            </a:r>
            <a:r>
              <a:rPr lang="pt-PT" dirty="0" err="1" smtClean="0"/>
              <a:t>Funcao</a:t>
            </a:r>
            <a:r>
              <a:rPr lang="pt-PT" dirty="0" smtClean="0"/>
              <a:t>’.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54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8214"/>
            <a:ext cx="9905998" cy="1478570"/>
          </a:xfrm>
        </p:spPr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241" y="1338394"/>
            <a:ext cx="4081517" cy="52638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algoritmo "</a:t>
            </a:r>
            <a:r>
              <a:rPr lang="pt-PT" sz="1600" dirty="0" err="1"/>
              <a:t>ParOuImparFuncao</a:t>
            </a:r>
            <a:r>
              <a:rPr lang="pt-PT" sz="16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num: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</a:t>
            </a:r>
            <a:r>
              <a:rPr lang="pt-PT" sz="1600" dirty="0" err="1"/>
              <a:t>res</a:t>
            </a:r>
            <a:r>
              <a:rPr lang="pt-PT" sz="1600" dirty="0"/>
              <a:t>: caracter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 smtClean="0"/>
              <a:t>funcao</a:t>
            </a:r>
            <a:r>
              <a:rPr lang="pt-PT" sz="1600" dirty="0" smtClean="0"/>
              <a:t> </a:t>
            </a:r>
            <a:r>
              <a:rPr lang="pt-PT" sz="1600" dirty="0" err="1" smtClean="0"/>
              <a:t>ParOuImpar</a:t>
            </a:r>
            <a:r>
              <a:rPr lang="pt-PT" sz="1600" dirty="0" smtClean="0"/>
              <a:t>(A</a:t>
            </a:r>
            <a:r>
              <a:rPr lang="pt-PT" sz="1600" dirty="0"/>
              <a:t>: inteiro): caracter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se (num % 2 = 0) </a:t>
            </a:r>
            <a:r>
              <a:rPr lang="pt-PT" sz="1600" dirty="0" err="1"/>
              <a:t>entao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retorne "Par"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senao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  retorne "IMPAR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fimse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/>
              <a:t>fimfuncao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escreva ("Insira um numero: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leia (num)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res</a:t>
            </a:r>
            <a:r>
              <a:rPr lang="pt-PT" sz="1600" dirty="0"/>
              <a:t> &lt;- </a:t>
            </a:r>
            <a:r>
              <a:rPr lang="pt-PT" sz="1600" dirty="0" err="1"/>
              <a:t>ParOuImpar</a:t>
            </a:r>
            <a:r>
              <a:rPr lang="pt-PT" sz="1600" dirty="0"/>
              <a:t>(num)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escreva (num, " e ", </a:t>
            </a:r>
            <a:r>
              <a:rPr lang="pt-PT" sz="1600" dirty="0" err="1"/>
              <a:t>res</a:t>
            </a:r>
            <a:r>
              <a:rPr lang="pt-PT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/>
              <a:t>fimalgoritmo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562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Passagem de parâmetro (por </a:t>
            </a:r>
            <a:r>
              <a:rPr lang="pt-PT" dirty="0" smtClean="0"/>
              <a:t>Referencia)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9944"/>
            <a:ext cx="9905999" cy="489857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Procedimento Soma(var A, B: Inteiro)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A &lt;- A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B &lt;- B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(“Soma ==&gt;”, A +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err="1" smtClean="0"/>
              <a:t>FimProcedimento</a:t>
            </a:r>
            <a:endParaRPr lang="pt-PT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X &lt;- 4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Y &lt;- 8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Soma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err="1" smtClean="0"/>
              <a:t>fimalgoritmo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27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4" y="740228"/>
            <a:ext cx="9905998" cy="681945"/>
          </a:xfrm>
        </p:spPr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039" y="0"/>
            <a:ext cx="4954589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algoritmo "</a:t>
            </a:r>
            <a:r>
              <a:rPr lang="pt-PT" sz="2000" dirty="0" err="1"/>
              <a:t>SomaParametrosReferencia</a:t>
            </a:r>
            <a:r>
              <a:rPr lang="pt-PT" sz="20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X, Y: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Procedimento Soma (</a:t>
            </a:r>
            <a:r>
              <a:rPr lang="pt-PT" sz="2000" dirty="0">
                <a:solidFill>
                  <a:srgbClr val="FF0000"/>
                </a:solidFill>
              </a:rPr>
              <a:t>var A, B: Inteiro</a:t>
            </a:r>
            <a:r>
              <a:rPr lang="pt-PT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A &lt;- A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B &lt;- B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A = ",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B = ",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("Soma A + B = ", A +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err="1"/>
              <a:t>FimProcedimento</a:t>
            </a:r>
            <a:endParaRPr 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X &lt;- 4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Y &lt;- 8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Soma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X = 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Y = ",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err="1"/>
              <a:t>fimalgoritmo</a:t>
            </a:r>
            <a:endParaRPr lang="pt-PT" sz="2000" dirty="0"/>
          </a:p>
        </p:txBody>
      </p:sp>
      <p:sp>
        <p:nvSpPr>
          <p:cNvPr id="5" name="Rectangle 4"/>
          <p:cNvSpPr/>
          <p:nvPr/>
        </p:nvSpPr>
        <p:spPr>
          <a:xfrm>
            <a:off x="1306286" y="2162401"/>
            <a:ext cx="3592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Note que diferente da pratica anterior os parâmetros são antecedidos pela palavra ‘var’, isso identifica o procedimento neste o algoritmo como do tipo ‘</a:t>
            </a:r>
            <a:r>
              <a:rPr lang="pt-PT" sz="2400" dirty="0" smtClean="0">
                <a:solidFill>
                  <a:srgbClr val="FF0000"/>
                </a:solidFill>
              </a:rPr>
              <a:t>Passagem de </a:t>
            </a:r>
            <a:r>
              <a:rPr lang="pt-PT" sz="2400" dirty="0" err="1" smtClean="0">
                <a:solidFill>
                  <a:srgbClr val="FF0000"/>
                </a:solidFill>
              </a:rPr>
              <a:t>Parametros</a:t>
            </a:r>
            <a:r>
              <a:rPr lang="pt-PT" sz="2400" dirty="0" smtClean="0">
                <a:solidFill>
                  <a:srgbClr val="FF0000"/>
                </a:solidFill>
              </a:rPr>
              <a:t> por Referencia</a:t>
            </a:r>
            <a:r>
              <a:rPr lang="pt-PT" sz="2400" dirty="0" smtClean="0"/>
              <a:t>’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6728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33601"/>
            <a:ext cx="9905999" cy="6241370"/>
          </a:xfrm>
        </p:spPr>
        <p:txBody>
          <a:bodyPr/>
          <a:lstStyle/>
          <a:p>
            <a:r>
              <a:rPr lang="pt-PT" dirty="0"/>
              <a:t>Passagem por Valor: Ao ser efetuada uma chamada de </a:t>
            </a:r>
            <a:r>
              <a:rPr lang="pt-PT" dirty="0" err="1"/>
              <a:t>sub-algoritmo</a:t>
            </a:r>
            <a:r>
              <a:rPr lang="pt-PT" dirty="0"/>
              <a:t>, os parâmetros passados por valor são calculados e seus valores são atribuídos aos parâmetros de definição; ou seja, os valores são copiados para os parâmetros de definição. Quaisquer alterações (nos valores das variáveis passadas por valor) efetuadas dentro do </a:t>
            </a:r>
            <a:r>
              <a:rPr lang="pt-PT" dirty="0" err="1"/>
              <a:t>sub-algoritmo</a:t>
            </a:r>
            <a:r>
              <a:rPr lang="pt-PT" dirty="0"/>
              <a:t> não causam alterações nos parâmetros de </a:t>
            </a:r>
            <a:r>
              <a:rPr lang="pt-PT" dirty="0" smtClean="0"/>
              <a:t>chamada.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Passagem por Referencia: Na passagem por </a:t>
            </a:r>
            <a:r>
              <a:rPr lang="pt-PT" dirty="0" smtClean="0"/>
              <a:t>referencia, </a:t>
            </a:r>
            <a:r>
              <a:rPr lang="pt-PT" dirty="0"/>
              <a:t>ao ser efetuada uma chamada de </a:t>
            </a:r>
            <a:r>
              <a:rPr lang="pt-PT" dirty="0" err="1" smtClean="0"/>
              <a:t>sub</a:t>
            </a:r>
            <a:r>
              <a:rPr lang="pt-PT" dirty="0" err="1"/>
              <a:t>-</a:t>
            </a:r>
            <a:r>
              <a:rPr lang="pt-PT" dirty="0" err="1" smtClean="0"/>
              <a:t>algoritmo</a:t>
            </a:r>
            <a:r>
              <a:rPr lang="pt-PT" dirty="0"/>
              <a:t>, os endereços dos parâmetros de chamada são passados aos parâmetros de definição, ou seja, a própria variável de chamada é passada. Quaisquer alterações (das variáveis passadas por referência) efetuadas dentro do </a:t>
            </a:r>
            <a:r>
              <a:rPr lang="pt-PT" dirty="0" err="1"/>
              <a:t>sub-algoritmo</a:t>
            </a:r>
            <a:r>
              <a:rPr lang="pt-PT" dirty="0"/>
              <a:t> causam a alterações nos parâmetros de </a:t>
            </a:r>
            <a:r>
              <a:rPr lang="pt-PT" dirty="0" smtClean="0"/>
              <a:t>chamada.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252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2259</TotalTime>
  <Words>1188</Words>
  <Application>Microsoft Office PowerPoint</Application>
  <PresentationFormat>Widescreen</PresentationFormat>
  <Paragraphs>200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Sub-algoritmos ou rotinas</vt:lpstr>
      <vt:lpstr>Sub-algoritmos / rotinas</vt:lpstr>
      <vt:lpstr>Sub-algoritmos / rotinas</vt:lpstr>
      <vt:lpstr>Sub-algoritmos / rotinas (Funcoes)</vt:lpstr>
      <vt:lpstr>pratica</vt:lpstr>
      <vt:lpstr>pratica</vt:lpstr>
      <vt:lpstr>Passagem de parâmetro (por Referencia)</vt:lpstr>
      <vt:lpstr>Pratica</vt:lpstr>
      <vt:lpstr>PowerPoint Presentation</vt:lpstr>
      <vt:lpstr>pratica</vt:lpstr>
      <vt:lpstr>Funcoes pre-configuradas (Visualg)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188</cp:revision>
  <dcterms:created xsi:type="dcterms:W3CDTF">2019-02-05T06:46:05Z</dcterms:created>
  <dcterms:modified xsi:type="dcterms:W3CDTF">2019-03-18T14:02:42Z</dcterms:modified>
</cp:coreProperties>
</file>