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429" r:id="rId2"/>
    <p:sldId id="531" r:id="rId3"/>
    <p:sldId id="431" r:id="rId4"/>
    <p:sldId id="432" r:id="rId5"/>
    <p:sldId id="433" r:id="rId6"/>
    <p:sldId id="434" r:id="rId7"/>
    <p:sldId id="435" r:id="rId8"/>
    <p:sldId id="436" r:id="rId9"/>
    <p:sldId id="532" r:id="rId10"/>
    <p:sldId id="533" r:id="rId11"/>
    <p:sldId id="534" r:id="rId12"/>
    <p:sldId id="535" r:id="rId13"/>
    <p:sldId id="536" r:id="rId14"/>
    <p:sldId id="537" r:id="rId15"/>
    <p:sldId id="441" r:id="rId16"/>
    <p:sldId id="442" r:id="rId17"/>
    <p:sldId id="443" r:id="rId18"/>
    <p:sldId id="444" r:id="rId19"/>
    <p:sldId id="445" r:id="rId20"/>
    <p:sldId id="425" r:id="rId21"/>
    <p:sldId id="426" r:id="rId22"/>
    <p:sldId id="427" r:id="rId23"/>
    <p:sldId id="428" r:id="rId24"/>
    <p:sldId id="480" r:id="rId25"/>
    <p:sldId id="481" r:id="rId26"/>
    <p:sldId id="482" r:id="rId27"/>
    <p:sldId id="483" r:id="rId28"/>
    <p:sldId id="484" r:id="rId29"/>
    <p:sldId id="485" r:id="rId30"/>
    <p:sldId id="486" r:id="rId31"/>
    <p:sldId id="487" r:id="rId32"/>
    <p:sldId id="542" r:id="rId33"/>
    <p:sldId id="492" r:id="rId34"/>
    <p:sldId id="488" r:id="rId35"/>
    <p:sldId id="489" r:id="rId36"/>
    <p:sldId id="490" r:id="rId37"/>
    <p:sldId id="491" r:id="rId38"/>
    <p:sldId id="493" r:id="rId39"/>
    <p:sldId id="446" r:id="rId40"/>
    <p:sldId id="494" r:id="rId41"/>
    <p:sldId id="495" r:id="rId42"/>
    <p:sldId id="496" r:id="rId43"/>
    <p:sldId id="497" r:id="rId44"/>
    <p:sldId id="518" r:id="rId45"/>
    <p:sldId id="519" r:id="rId46"/>
    <p:sldId id="520" r:id="rId47"/>
    <p:sldId id="515" r:id="rId48"/>
    <p:sldId id="516" r:id="rId49"/>
    <p:sldId id="517" r:id="rId50"/>
    <p:sldId id="509" r:id="rId51"/>
    <p:sldId id="514" r:id="rId52"/>
    <p:sldId id="510" r:id="rId53"/>
    <p:sldId id="503" r:id="rId54"/>
    <p:sldId id="504" r:id="rId55"/>
    <p:sldId id="505" r:id="rId56"/>
    <p:sldId id="506" r:id="rId57"/>
    <p:sldId id="507" r:id="rId58"/>
    <p:sldId id="508" r:id="rId59"/>
    <p:sldId id="498" r:id="rId60"/>
    <p:sldId id="499" r:id="rId61"/>
    <p:sldId id="500" r:id="rId62"/>
    <p:sldId id="501" r:id="rId63"/>
    <p:sldId id="502" r:id="rId64"/>
    <p:sldId id="468" r:id="rId65"/>
    <p:sldId id="469" r:id="rId66"/>
    <p:sldId id="470" r:id="rId67"/>
    <p:sldId id="471" r:id="rId68"/>
    <p:sldId id="540" r:id="rId69"/>
    <p:sldId id="541" r:id="rId70"/>
    <p:sldId id="538" r:id="rId71"/>
    <p:sldId id="539"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5859" autoAdjust="0"/>
  </p:normalViewPr>
  <p:slideViewPr>
    <p:cSldViewPr snapToGrid="0">
      <p:cViewPr varScale="1">
        <p:scale>
          <a:sx n="70" d="100"/>
          <a:sy n="70" d="100"/>
        </p:scale>
        <p:origin x="6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B9C61-D09D-DE40-87E1-CDD496D80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C447A6E-8C0A-6D4B-958A-A18765253523}">
      <dgm:prSet/>
      <dgm:spPr/>
      <dgm:t>
        <a:bodyPr/>
        <a:lstStyle/>
        <a:p>
          <a:r>
            <a:rPr lang="en-US" dirty="0"/>
            <a:t>You’re working with complex queries and reports.</a:t>
          </a:r>
          <a:endParaRPr lang="en-IN" dirty="0"/>
        </a:p>
      </dgm:t>
    </dgm:pt>
    <dgm:pt modelId="{5B973C45-EB16-984A-805A-4BDC006F850D}" type="parTrans" cxnId="{F262A5C8-2B81-F942-B35C-60A97B2C0FB2}">
      <dgm:prSet/>
      <dgm:spPr/>
      <dgm:t>
        <a:bodyPr/>
        <a:lstStyle/>
        <a:p>
          <a:endParaRPr lang="en-GB"/>
        </a:p>
      </dgm:t>
    </dgm:pt>
    <dgm:pt modelId="{930B493B-0CB9-CC4E-BC02-5E567A102120}" type="sibTrans" cxnId="{F262A5C8-2B81-F942-B35C-60A97B2C0FB2}">
      <dgm:prSet/>
      <dgm:spPr/>
      <dgm:t>
        <a:bodyPr/>
        <a:lstStyle/>
        <a:p>
          <a:endParaRPr lang="en-GB"/>
        </a:p>
      </dgm:t>
    </dgm:pt>
    <dgm:pt modelId="{AB824E09-E88C-1744-BEAC-1B0B816F1BF8}">
      <dgm:prSet/>
      <dgm:spPr/>
      <dgm:t>
        <a:bodyPr/>
        <a:lstStyle/>
        <a:p>
          <a:r>
            <a:rPr lang="en-US" dirty="0"/>
            <a:t>With SQL you can build one script that retrieves and presents your data. NoSQL doesn’t support relations between data types. Running queries in NoSQL is </a:t>
          </a:r>
          <a:r>
            <a:rPr lang="en-US" dirty="0" smtClean="0"/>
            <a:t>feasible, </a:t>
          </a:r>
          <a:r>
            <a:rPr lang="en-US" dirty="0"/>
            <a:t>but much slower.</a:t>
          </a:r>
          <a:endParaRPr lang="en-IN" dirty="0"/>
        </a:p>
      </dgm:t>
    </dgm:pt>
    <dgm:pt modelId="{DCD9C260-67A9-DB44-BB3D-E0BFDECC8D31}" type="parTrans" cxnId="{32827CDD-C188-FA48-AF6B-DD1FCA453054}">
      <dgm:prSet/>
      <dgm:spPr/>
      <dgm:t>
        <a:bodyPr/>
        <a:lstStyle/>
        <a:p>
          <a:endParaRPr lang="en-GB"/>
        </a:p>
      </dgm:t>
    </dgm:pt>
    <dgm:pt modelId="{235643A9-0918-7C46-A718-77B323280382}" type="sibTrans" cxnId="{32827CDD-C188-FA48-AF6B-DD1FCA453054}">
      <dgm:prSet/>
      <dgm:spPr/>
      <dgm:t>
        <a:bodyPr/>
        <a:lstStyle/>
        <a:p>
          <a:endParaRPr lang="en-GB"/>
        </a:p>
      </dgm:t>
    </dgm:pt>
    <dgm:pt modelId="{29C1C859-5699-FF45-B9A0-FA467A5D1046}">
      <dgm:prSet/>
      <dgm:spPr/>
      <dgm:t>
        <a:bodyPr/>
        <a:lstStyle/>
        <a:p>
          <a:r>
            <a:rPr lang="en-US" dirty="0"/>
            <a:t>You have a high transaction application.</a:t>
          </a:r>
          <a:endParaRPr lang="en-IN" dirty="0"/>
        </a:p>
      </dgm:t>
    </dgm:pt>
    <dgm:pt modelId="{C3DD654D-8A2F-6B45-9E8B-695FB489D567}" type="parTrans" cxnId="{E4468EA4-645A-AE4E-B8F7-B7BFF90C2BCA}">
      <dgm:prSet/>
      <dgm:spPr/>
      <dgm:t>
        <a:bodyPr/>
        <a:lstStyle/>
        <a:p>
          <a:endParaRPr lang="en-GB"/>
        </a:p>
      </dgm:t>
    </dgm:pt>
    <dgm:pt modelId="{19DF5F53-5BD9-F449-87F7-8822A350AAA8}" type="sibTrans" cxnId="{E4468EA4-645A-AE4E-B8F7-B7BFF90C2BCA}">
      <dgm:prSet/>
      <dgm:spPr/>
      <dgm:t>
        <a:bodyPr/>
        <a:lstStyle/>
        <a:p>
          <a:endParaRPr lang="en-GB"/>
        </a:p>
      </dgm:t>
    </dgm:pt>
    <dgm:pt modelId="{CC5A1459-753D-7A4D-ABA7-8828D3DDD14E}">
      <dgm:prSet/>
      <dgm:spPr/>
      <dgm:t>
        <a:bodyPr/>
        <a:lstStyle/>
        <a:p>
          <a:r>
            <a:rPr lang="en-US" dirty="0"/>
            <a:t>SQL databases are a better fit for heavy duty or complex transactions because it’s more stable and ensure data integrity.</a:t>
          </a:r>
          <a:endParaRPr lang="en-IN" dirty="0"/>
        </a:p>
      </dgm:t>
    </dgm:pt>
    <dgm:pt modelId="{49E45C03-31CC-3A40-A9B8-65E936D3129E}" type="parTrans" cxnId="{D753C27F-93CE-3D49-A062-C8D7C708889D}">
      <dgm:prSet/>
      <dgm:spPr/>
      <dgm:t>
        <a:bodyPr/>
        <a:lstStyle/>
        <a:p>
          <a:endParaRPr lang="en-GB"/>
        </a:p>
      </dgm:t>
    </dgm:pt>
    <dgm:pt modelId="{C0A49CA7-2118-404A-B1ED-986A5D6589D2}" type="sibTrans" cxnId="{D753C27F-93CE-3D49-A062-C8D7C708889D}">
      <dgm:prSet/>
      <dgm:spPr/>
      <dgm:t>
        <a:bodyPr/>
        <a:lstStyle/>
        <a:p>
          <a:endParaRPr lang="en-GB"/>
        </a:p>
      </dgm:t>
    </dgm:pt>
    <dgm:pt modelId="{65ABC6D0-2D17-1B40-A9EF-E1FCE216C5B7}">
      <dgm:prSet/>
      <dgm:spPr/>
      <dgm:t>
        <a:bodyPr/>
        <a:lstStyle/>
        <a:p>
          <a:r>
            <a:rPr lang="en-US" dirty="0"/>
            <a:t>You need to ensure ACID compliance.</a:t>
          </a:r>
          <a:endParaRPr lang="en-IN" dirty="0"/>
        </a:p>
      </dgm:t>
    </dgm:pt>
    <dgm:pt modelId="{C76C30AD-8158-6641-AAE1-CD7522FF977B}" type="parTrans" cxnId="{5A29CAF2-6469-7B4F-A78C-71BABDC9C208}">
      <dgm:prSet/>
      <dgm:spPr/>
      <dgm:t>
        <a:bodyPr/>
        <a:lstStyle/>
        <a:p>
          <a:endParaRPr lang="en-GB"/>
        </a:p>
      </dgm:t>
    </dgm:pt>
    <dgm:pt modelId="{15AB88B7-BB9F-AD47-ABE8-43F85FCD2923}" type="sibTrans" cxnId="{5A29CAF2-6469-7B4F-A78C-71BABDC9C208}">
      <dgm:prSet/>
      <dgm:spPr/>
      <dgm:t>
        <a:bodyPr/>
        <a:lstStyle/>
        <a:p>
          <a:endParaRPr lang="en-GB"/>
        </a:p>
      </dgm:t>
    </dgm:pt>
    <dgm:pt modelId="{E4F4242C-2CF0-394D-8661-A3C7A5C59A44}">
      <dgm:prSet/>
      <dgm:spPr/>
      <dgm:t>
        <a:bodyPr/>
        <a:lstStyle/>
        <a:p>
          <a:r>
            <a:rPr lang="en-US" dirty="0"/>
            <a:t>(Atomicity, Consistency, Isolation, Durability) or defining exactly how transactions interact with a database. </a:t>
          </a:r>
          <a:endParaRPr lang="en-IN" dirty="0"/>
        </a:p>
      </dgm:t>
    </dgm:pt>
    <dgm:pt modelId="{ACB66C1F-6C76-DB4D-8457-1C082C4A6E34}" type="parTrans" cxnId="{B8DB558B-7000-8646-B288-563C82C7F700}">
      <dgm:prSet/>
      <dgm:spPr/>
      <dgm:t>
        <a:bodyPr/>
        <a:lstStyle/>
        <a:p>
          <a:endParaRPr lang="en-GB"/>
        </a:p>
      </dgm:t>
    </dgm:pt>
    <dgm:pt modelId="{91352FDE-21C6-2142-97E0-7619960EDDEF}" type="sibTrans" cxnId="{B8DB558B-7000-8646-B288-563C82C7F700}">
      <dgm:prSet/>
      <dgm:spPr/>
      <dgm:t>
        <a:bodyPr/>
        <a:lstStyle/>
        <a:p>
          <a:endParaRPr lang="en-GB"/>
        </a:p>
      </dgm:t>
    </dgm:pt>
    <dgm:pt modelId="{2E104D22-832D-234A-81A6-359A85E06FF1}">
      <dgm:prSet/>
      <dgm:spPr/>
      <dgm:t>
        <a:bodyPr/>
        <a:lstStyle/>
        <a:p>
          <a:r>
            <a:rPr lang="en-US" dirty="0"/>
            <a:t>You don’t anticipate a lot of changes or growth.</a:t>
          </a:r>
          <a:endParaRPr lang="en-IN" dirty="0"/>
        </a:p>
      </dgm:t>
    </dgm:pt>
    <dgm:pt modelId="{3066CC6B-F751-0D4D-87B3-B3118EB5DB75}" type="parTrans" cxnId="{62E11FAA-8418-3149-8D8A-2CE1E8B2CB51}">
      <dgm:prSet/>
      <dgm:spPr/>
      <dgm:t>
        <a:bodyPr/>
        <a:lstStyle/>
        <a:p>
          <a:endParaRPr lang="en-GB"/>
        </a:p>
      </dgm:t>
    </dgm:pt>
    <dgm:pt modelId="{0BE819D5-A64A-A94D-8421-7D0D64410C77}" type="sibTrans" cxnId="{62E11FAA-8418-3149-8D8A-2CE1E8B2CB51}">
      <dgm:prSet/>
      <dgm:spPr/>
      <dgm:t>
        <a:bodyPr/>
        <a:lstStyle/>
        <a:p>
          <a:endParaRPr lang="en-GB"/>
        </a:p>
      </dgm:t>
    </dgm:pt>
    <dgm:pt modelId="{E5B4E11E-2488-4C48-BCA5-FA880168FAF5}">
      <dgm:prSet/>
      <dgm:spPr/>
      <dgm:t>
        <a:bodyPr/>
        <a:lstStyle/>
        <a:p>
          <a:r>
            <a:rPr lang="en-US" dirty="0"/>
            <a:t>If you’re not working with a large volume of data or many data types, NoSQL would be overkill.</a:t>
          </a:r>
          <a:endParaRPr lang="en-IN" dirty="0"/>
        </a:p>
      </dgm:t>
    </dgm:pt>
    <dgm:pt modelId="{36FFD5C7-F003-1647-AF3C-B25C1BB1331E}" type="parTrans" cxnId="{81EBCDD6-3A4D-0A47-8547-89739BD543C3}">
      <dgm:prSet/>
      <dgm:spPr/>
      <dgm:t>
        <a:bodyPr/>
        <a:lstStyle/>
        <a:p>
          <a:endParaRPr lang="en-GB"/>
        </a:p>
      </dgm:t>
    </dgm:pt>
    <dgm:pt modelId="{A9A1FC89-2A7D-244B-856D-3645D4326ADB}" type="sibTrans" cxnId="{81EBCDD6-3A4D-0A47-8547-89739BD543C3}">
      <dgm:prSet/>
      <dgm:spPr/>
      <dgm:t>
        <a:bodyPr/>
        <a:lstStyle/>
        <a:p>
          <a:endParaRPr lang="en-GB"/>
        </a:p>
      </dgm:t>
    </dgm:pt>
    <dgm:pt modelId="{C1F08500-08AA-294A-85CA-B3075401BDDB}" type="pres">
      <dgm:prSet presAssocID="{74FB9C61-D09D-DE40-87E1-CDD496D80B6B}" presName="linear" presStyleCnt="0">
        <dgm:presLayoutVars>
          <dgm:animLvl val="lvl"/>
          <dgm:resizeHandles val="exact"/>
        </dgm:presLayoutVars>
      </dgm:prSet>
      <dgm:spPr/>
      <dgm:t>
        <a:bodyPr/>
        <a:lstStyle/>
        <a:p>
          <a:endParaRPr lang="en-US"/>
        </a:p>
      </dgm:t>
    </dgm:pt>
    <dgm:pt modelId="{33DAF64C-7CFD-3B4D-8F06-0B24FBC3C022}" type="pres">
      <dgm:prSet presAssocID="{AC447A6E-8C0A-6D4B-958A-A18765253523}" presName="parentText" presStyleLbl="node1" presStyleIdx="0" presStyleCnt="4">
        <dgm:presLayoutVars>
          <dgm:chMax val="0"/>
          <dgm:bulletEnabled val="1"/>
        </dgm:presLayoutVars>
      </dgm:prSet>
      <dgm:spPr/>
      <dgm:t>
        <a:bodyPr/>
        <a:lstStyle/>
        <a:p>
          <a:endParaRPr lang="en-US"/>
        </a:p>
      </dgm:t>
    </dgm:pt>
    <dgm:pt modelId="{B7D830FD-F7C6-F24C-9235-0BB5F9416871}" type="pres">
      <dgm:prSet presAssocID="{AC447A6E-8C0A-6D4B-958A-A18765253523}" presName="childText" presStyleLbl="revTx" presStyleIdx="0" presStyleCnt="4">
        <dgm:presLayoutVars>
          <dgm:bulletEnabled val="1"/>
        </dgm:presLayoutVars>
      </dgm:prSet>
      <dgm:spPr/>
      <dgm:t>
        <a:bodyPr/>
        <a:lstStyle/>
        <a:p>
          <a:endParaRPr lang="en-US"/>
        </a:p>
      </dgm:t>
    </dgm:pt>
    <dgm:pt modelId="{8084A546-B392-C74B-921D-92F30BD65BD4}" type="pres">
      <dgm:prSet presAssocID="{29C1C859-5699-FF45-B9A0-FA467A5D1046}" presName="parentText" presStyleLbl="node1" presStyleIdx="1" presStyleCnt="4">
        <dgm:presLayoutVars>
          <dgm:chMax val="0"/>
          <dgm:bulletEnabled val="1"/>
        </dgm:presLayoutVars>
      </dgm:prSet>
      <dgm:spPr/>
      <dgm:t>
        <a:bodyPr/>
        <a:lstStyle/>
        <a:p>
          <a:endParaRPr lang="en-US"/>
        </a:p>
      </dgm:t>
    </dgm:pt>
    <dgm:pt modelId="{3652A1BC-DE1A-C14F-B920-056290F92141}" type="pres">
      <dgm:prSet presAssocID="{29C1C859-5699-FF45-B9A0-FA467A5D1046}" presName="childText" presStyleLbl="revTx" presStyleIdx="1" presStyleCnt="4">
        <dgm:presLayoutVars>
          <dgm:bulletEnabled val="1"/>
        </dgm:presLayoutVars>
      </dgm:prSet>
      <dgm:spPr/>
      <dgm:t>
        <a:bodyPr/>
        <a:lstStyle/>
        <a:p>
          <a:endParaRPr lang="en-US"/>
        </a:p>
      </dgm:t>
    </dgm:pt>
    <dgm:pt modelId="{7E2664D9-4D94-424D-8AE6-F7FEEB185506}" type="pres">
      <dgm:prSet presAssocID="{65ABC6D0-2D17-1B40-A9EF-E1FCE216C5B7}" presName="parentText" presStyleLbl="node1" presStyleIdx="2" presStyleCnt="4">
        <dgm:presLayoutVars>
          <dgm:chMax val="0"/>
          <dgm:bulletEnabled val="1"/>
        </dgm:presLayoutVars>
      </dgm:prSet>
      <dgm:spPr/>
      <dgm:t>
        <a:bodyPr/>
        <a:lstStyle/>
        <a:p>
          <a:endParaRPr lang="en-US"/>
        </a:p>
      </dgm:t>
    </dgm:pt>
    <dgm:pt modelId="{8D74205C-E77E-0D46-9B79-327FDA9923E0}" type="pres">
      <dgm:prSet presAssocID="{65ABC6D0-2D17-1B40-A9EF-E1FCE216C5B7}" presName="childText" presStyleLbl="revTx" presStyleIdx="2" presStyleCnt="4">
        <dgm:presLayoutVars>
          <dgm:bulletEnabled val="1"/>
        </dgm:presLayoutVars>
      </dgm:prSet>
      <dgm:spPr/>
      <dgm:t>
        <a:bodyPr/>
        <a:lstStyle/>
        <a:p>
          <a:endParaRPr lang="en-US"/>
        </a:p>
      </dgm:t>
    </dgm:pt>
    <dgm:pt modelId="{5D6E410A-D072-C44A-B578-366E247B0D92}" type="pres">
      <dgm:prSet presAssocID="{2E104D22-832D-234A-81A6-359A85E06FF1}" presName="parentText" presStyleLbl="node1" presStyleIdx="3" presStyleCnt="4">
        <dgm:presLayoutVars>
          <dgm:chMax val="0"/>
          <dgm:bulletEnabled val="1"/>
        </dgm:presLayoutVars>
      </dgm:prSet>
      <dgm:spPr/>
      <dgm:t>
        <a:bodyPr/>
        <a:lstStyle/>
        <a:p>
          <a:endParaRPr lang="en-US"/>
        </a:p>
      </dgm:t>
    </dgm:pt>
    <dgm:pt modelId="{1A3C147E-163E-6044-817F-374DFF6F9F7A}" type="pres">
      <dgm:prSet presAssocID="{2E104D22-832D-234A-81A6-359A85E06FF1}" presName="childText" presStyleLbl="revTx" presStyleIdx="3" presStyleCnt="4">
        <dgm:presLayoutVars>
          <dgm:bulletEnabled val="1"/>
        </dgm:presLayoutVars>
      </dgm:prSet>
      <dgm:spPr/>
      <dgm:t>
        <a:bodyPr/>
        <a:lstStyle/>
        <a:p>
          <a:endParaRPr lang="en-US"/>
        </a:p>
      </dgm:t>
    </dgm:pt>
  </dgm:ptLst>
  <dgm:cxnLst>
    <dgm:cxn modelId="{79821EFA-3700-5D4C-81DB-F3A0B8B44BB2}" type="presOf" srcId="{AC447A6E-8C0A-6D4B-958A-A18765253523}" destId="{33DAF64C-7CFD-3B4D-8F06-0B24FBC3C022}" srcOrd="0" destOrd="0" presId="urn:microsoft.com/office/officeart/2005/8/layout/vList2"/>
    <dgm:cxn modelId="{F262A5C8-2B81-F942-B35C-60A97B2C0FB2}" srcId="{74FB9C61-D09D-DE40-87E1-CDD496D80B6B}" destId="{AC447A6E-8C0A-6D4B-958A-A18765253523}" srcOrd="0" destOrd="0" parTransId="{5B973C45-EB16-984A-805A-4BDC006F850D}" sibTransId="{930B493B-0CB9-CC4E-BC02-5E567A102120}"/>
    <dgm:cxn modelId="{345488E3-4534-194A-9207-716A5A61B8E2}" type="presOf" srcId="{29C1C859-5699-FF45-B9A0-FA467A5D1046}" destId="{8084A546-B392-C74B-921D-92F30BD65BD4}" srcOrd="0" destOrd="0" presId="urn:microsoft.com/office/officeart/2005/8/layout/vList2"/>
    <dgm:cxn modelId="{6502004A-1281-DE42-9E8E-872FF90A403D}" type="presOf" srcId="{CC5A1459-753D-7A4D-ABA7-8828D3DDD14E}" destId="{3652A1BC-DE1A-C14F-B920-056290F92141}" srcOrd="0" destOrd="0" presId="urn:microsoft.com/office/officeart/2005/8/layout/vList2"/>
    <dgm:cxn modelId="{32827CDD-C188-FA48-AF6B-DD1FCA453054}" srcId="{AC447A6E-8C0A-6D4B-958A-A18765253523}" destId="{AB824E09-E88C-1744-BEAC-1B0B816F1BF8}" srcOrd="0" destOrd="0" parTransId="{DCD9C260-67A9-DB44-BB3D-E0BFDECC8D31}" sibTransId="{235643A9-0918-7C46-A718-77B323280382}"/>
    <dgm:cxn modelId="{62E11FAA-8418-3149-8D8A-2CE1E8B2CB51}" srcId="{74FB9C61-D09D-DE40-87E1-CDD496D80B6B}" destId="{2E104D22-832D-234A-81A6-359A85E06FF1}" srcOrd="3" destOrd="0" parTransId="{3066CC6B-F751-0D4D-87B3-B3118EB5DB75}" sibTransId="{0BE819D5-A64A-A94D-8421-7D0D64410C77}"/>
    <dgm:cxn modelId="{5A6C68F7-0EB8-5344-8305-C393034F8173}" type="presOf" srcId="{E4F4242C-2CF0-394D-8661-A3C7A5C59A44}" destId="{8D74205C-E77E-0D46-9B79-327FDA9923E0}" srcOrd="0" destOrd="0" presId="urn:microsoft.com/office/officeart/2005/8/layout/vList2"/>
    <dgm:cxn modelId="{BAD9E0D9-C96D-E540-A4BD-CE36D287E640}" type="presOf" srcId="{74FB9C61-D09D-DE40-87E1-CDD496D80B6B}" destId="{C1F08500-08AA-294A-85CA-B3075401BDDB}" srcOrd="0" destOrd="0" presId="urn:microsoft.com/office/officeart/2005/8/layout/vList2"/>
    <dgm:cxn modelId="{4B81B74A-6620-6945-93CD-4C4138EC3FB6}" type="presOf" srcId="{65ABC6D0-2D17-1B40-A9EF-E1FCE216C5B7}" destId="{7E2664D9-4D94-424D-8AE6-F7FEEB185506}" srcOrd="0" destOrd="0" presId="urn:microsoft.com/office/officeart/2005/8/layout/vList2"/>
    <dgm:cxn modelId="{81EBCDD6-3A4D-0A47-8547-89739BD543C3}" srcId="{2E104D22-832D-234A-81A6-359A85E06FF1}" destId="{E5B4E11E-2488-4C48-BCA5-FA880168FAF5}" srcOrd="0" destOrd="0" parTransId="{36FFD5C7-F003-1647-AF3C-B25C1BB1331E}" sibTransId="{A9A1FC89-2A7D-244B-856D-3645D4326ADB}"/>
    <dgm:cxn modelId="{E4468EA4-645A-AE4E-B8F7-B7BFF90C2BCA}" srcId="{74FB9C61-D09D-DE40-87E1-CDD496D80B6B}" destId="{29C1C859-5699-FF45-B9A0-FA467A5D1046}" srcOrd="1" destOrd="0" parTransId="{C3DD654D-8A2F-6B45-9E8B-695FB489D567}" sibTransId="{19DF5F53-5BD9-F449-87F7-8822A350AAA8}"/>
    <dgm:cxn modelId="{5A29CAF2-6469-7B4F-A78C-71BABDC9C208}" srcId="{74FB9C61-D09D-DE40-87E1-CDD496D80B6B}" destId="{65ABC6D0-2D17-1B40-A9EF-E1FCE216C5B7}" srcOrd="2" destOrd="0" parTransId="{C76C30AD-8158-6641-AAE1-CD7522FF977B}" sibTransId="{15AB88B7-BB9F-AD47-ABE8-43F85FCD2923}"/>
    <dgm:cxn modelId="{B8DB558B-7000-8646-B288-563C82C7F700}" srcId="{65ABC6D0-2D17-1B40-A9EF-E1FCE216C5B7}" destId="{E4F4242C-2CF0-394D-8661-A3C7A5C59A44}" srcOrd="0" destOrd="0" parTransId="{ACB66C1F-6C76-DB4D-8457-1C082C4A6E34}" sibTransId="{91352FDE-21C6-2142-97E0-7619960EDDEF}"/>
    <dgm:cxn modelId="{D6CEF191-F049-7243-9C7D-35C087D51875}" type="presOf" srcId="{2E104D22-832D-234A-81A6-359A85E06FF1}" destId="{5D6E410A-D072-C44A-B578-366E247B0D92}" srcOrd="0" destOrd="0" presId="urn:microsoft.com/office/officeart/2005/8/layout/vList2"/>
    <dgm:cxn modelId="{5EAD728E-EB75-2D42-B064-79CDC412DD8B}" type="presOf" srcId="{E5B4E11E-2488-4C48-BCA5-FA880168FAF5}" destId="{1A3C147E-163E-6044-817F-374DFF6F9F7A}" srcOrd="0" destOrd="0" presId="urn:microsoft.com/office/officeart/2005/8/layout/vList2"/>
    <dgm:cxn modelId="{D753C27F-93CE-3D49-A062-C8D7C708889D}" srcId="{29C1C859-5699-FF45-B9A0-FA467A5D1046}" destId="{CC5A1459-753D-7A4D-ABA7-8828D3DDD14E}" srcOrd="0" destOrd="0" parTransId="{49E45C03-31CC-3A40-A9B8-65E936D3129E}" sibTransId="{C0A49CA7-2118-404A-B1ED-986A5D6589D2}"/>
    <dgm:cxn modelId="{E6B6CDD9-9E94-964B-9C82-492E444F31CC}" type="presOf" srcId="{AB824E09-E88C-1744-BEAC-1B0B816F1BF8}" destId="{B7D830FD-F7C6-F24C-9235-0BB5F9416871}" srcOrd="0" destOrd="0" presId="urn:microsoft.com/office/officeart/2005/8/layout/vList2"/>
    <dgm:cxn modelId="{4DFD9646-95FA-2747-8C1A-0C0B0C5ED230}" type="presParOf" srcId="{C1F08500-08AA-294A-85CA-B3075401BDDB}" destId="{33DAF64C-7CFD-3B4D-8F06-0B24FBC3C022}" srcOrd="0" destOrd="0" presId="urn:microsoft.com/office/officeart/2005/8/layout/vList2"/>
    <dgm:cxn modelId="{1F6828B0-2664-9847-A001-25E9F6B502B7}" type="presParOf" srcId="{C1F08500-08AA-294A-85CA-B3075401BDDB}" destId="{B7D830FD-F7C6-F24C-9235-0BB5F9416871}" srcOrd="1" destOrd="0" presId="urn:microsoft.com/office/officeart/2005/8/layout/vList2"/>
    <dgm:cxn modelId="{19536E84-EC8A-2443-BA83-E94C949F6D38}" type="presParOf" srcId="{C1F08500-08AA-294A-85CA-B3075401BDDB}" destId="{8084A546-B392-C74B-921D-92F30BD65BD4}" srcOrd="2" destOrd="0" presId="urn:microsoft.com/office/officeart/2005/8/layout/vList2"/>
    <dgm:cxn modelId="{662FCDA1-D32E-9D4E-89F7-B3EC8C01E8E0}" type="presParOf" srcId="{C1F08500-08AA-294A-85CA-B3075401BDDB}" destId="{3652A1BC-DE1A-C14F-B920-056290F92141}" srcOrd="3" destOrd="0" presId="urn:microsoft.com/office/officeart/2005/8/layout/vList2"/>
    <dgm:cxn modelId="{DEF264F2-B7FF-2143-8E41-434225268059}" type="presParOf" srcId="{C1F08500-08AA-294A-85CA-B3075401BDDB}" destId="{7E2664D9-4D94-424D-8AE6-F7FEEB185506}" srcOrd="4" destOrd="0" presId="urn:microsoft.com/office/officeart/2005/8/layout/vList2"/>
    <dgm:cxn modelId="{8D8CA16A-06BE-6346-90FF-96E8596E4F4C}" type="presParOf" srcId="{C1F08500-08AA-294A-85CA-B3075401BDDB}" destId="{8D74205C-E77E-0D46-9B79-327FDA9923E0}" srcOrd="5" destOrd="0" presId="urn:microsoft.com/office/officeart/2005/8/layout/vList2"/>
    <dgm:cxn modelId="{9F92E93B-4481-F445-BA67-28786E71B1A0}" type="presParOf" srcId="{C1F08500-08AA-294A-85CA-B3075401BDDB}" destId="{5D6E410A-D072-C44A-B578-366E247B0D92}" srcOrd="6" destOrd="0" presId="urn:microsoft.com/office/officeart/2005/8/layout/vList2"/>
    <dgm:cxn modelId="{FF1B0FCC-FE5B-3547-BA39-CCE98F9B0AAE}" type="presParOf" srcId="{C1F08500-08AA-294A-85CA-B3075401BDDB}" destId="{1A3C147E-163E-6044-817F-374DFF6F9F7A}"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8DFB52-572C-5749-81C6-854F4005FA3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22411D7D-978B-484F-AE3F-A1C25C383D6E}">
      <dgm:prSet phldrT="[Text]"/>
      <dgm:spPr/>
      <dgm:t>
        <a:bodyPr/>
        <a:lstStyle/>
        <a:p>
          <a:r>
            <a:rPr lang="en-US" dirty="0"/>
            <a:t>When to use SQL instead of NoSQL</a:t>
          </a:r>
          <a:endParaRPr lang="en-GB" dirty="0"/>
        </a:p>
      </dgm:t>
    </dgm:pt>
    <dgm:pt modelId="{09AEF9B4-F803-A94D-B8E2-A75B519F7EF2}" type="parTrans" cxnId="{10E3C4E2-CA64-4D44-A3ED-0E3FEE61AB92}">
      <dgm:prSet/>
      <dgm:spPr/>
      <dgm:t>
        <a:bodyPr/>
        <a:lstStyle/>
        <a:p>
          <a:endParaRPr lang="en-GB"/>
        </a:p>
      </dgm:t>
    </dgm:pt>
    <dgm:pt modelId="{20FB56B3-2BE6-EF48-A7B8-79D463288FBA}" type="sibTrans" cxnId="{10E3C4E2-CA64-4D44-A3ED-0E3FEE61AB92}">
      <dgm:prSet/>
      <dgm:spPr/>
      <dgm:t>
        <a:bodyPr/>
        <a:lstStyle/>
        <a:p>
          <a:endParaRPr lang="en-GB"/>
        </a:p>
      </dgm:t>
    </dgm:pt>
    <dgm:pt modelId="{25820355-AF73-0A48-AD6A-FDD6B0BFD796}" type="pres">
      <dgm:prSet presAssocID="{B28DFB52-572C-5749-81C6-854F4005FA38}" presName="Name0" presStyleCnt="0">
        <dgm:presLayoutVars>
          <dgm:chMax val="7"/>
          <dgm:chPref val="7"/>
          <dgm:dir/>
        </dgm:presLayoutVars>
      </dgm:prSet>
      <dgm:spPr/>
      <dgm:t>
        <a:bodyPr/>
        <a:lstStyle/>
        <a:p>
          <a:endParaRPr lang="en-US"/>
        </a:p>
      </dgm:t>
    </dgm:pt>
    <dgm:pt modelId="{FC6963F0-9AD5-4F43-856A-7C32C01D1D92}" type="pres">
      <dgm:prSet presAssocID="{B28DFB52-572C-5749-81C6-854F4005FA38}" presName="Name1" presStyleCnt="0"/>
      <dgm:spPr/>
    </dgm:pt>
    <dgm:pt modelId="{C5B77CA8-87D9-1946-BBB4-AB248D84A9D5}" type="pres">
      <dgm:prSet presAssocID="{B28DFB52-572C-5749-81C6-854F4005FA38}" presName="cycle" presStyleCnt="0"/>
      <dgm:spPr/>
    </dgm:pt>
    <dgm:pt modelId="{1D1F6CD9-AD46-8F4A-91D6-B8474BB4C4DE}" type="pres">
      <dgm:prSet presAssocID="{B28DFB52-572C-5749-81C6-854F4005FA38}" presName="srcNode" presStyleLbl="node1" presStyleIdx="0" presStyleCnt="1"/>
      <dgm:spPr/>
    </dgm:pt>
    <dgm:pt modelId="{1C7796AD-73E5-8C4F-8CA0-D46569D897C3}" type="pres">
      <dgm:prSet presAssocID="{B28DFB52-572C-5749-81C6-854F4005FA38}" presName="conn" presStyleLbl="parChTrans1D2" presStyleIdx="0" presStyleCnt="1"/>
      <dgm:spPr/>
      <dgm:t>
        <a:bodyPr/>
        <a:lstStyle/>
        <a:p>
          <a:endParaRPr lang="en-US"/>
        </a:p>
      </dgm:t>
    </dgm:pt>
    <dgm:pt modelId="{5FC2052A-FCAB-0146-AA83-ADFFFFEBB5F8}" type="pres">
      <dgm:prSet presAssocID="{B28DFB52-572C-5749-81C6-854F4005FA38}" presName="extraNode" presStyleLbl="node1" presStyleIdx="0" presStyleCnt="1"/>
      <dgm:spPr/>
    </dgm:pt>
    <dgm:pt modelId="{C1BC0707-380F-894B-9767-184C500C3286}" type="pres">
      <dgm:prSet presAssocID="{B28DFB52-572C-5749-81C6-854F4005FA38}" presName="dstNode" presStyleLbl="node1" presStyleIdx="0" presStyleCnt="1"/>
      <dgm:spPr/>
    </dgm:pt>
    <dgm:pt modelId="{A972C5A2-0E76-EE40-A14B-67171DFAF9C4}" type="pres">
      <dgm:prSet presAssocID="{22411D7D-978B-484F-AE3F-A1C25C383D6E}" presName="text_1" presStyleLbl="node1" presStyleIdx="0" presStyleCnt="1">
        <dgm:presLayoutVars>
          <dgm:bulletEnabled val="1"/>
        </dgm:presLayoutVars>
      </dgm:prSet>
      <dgm:spPr/>
      <dgm:t>
        <a:bodyPr/>
        <a:lstStyle/>
        <a:p>
          <a:endParaRPr lang="en-US"/>
        </a:p>
      </dgm:t>
    </dgm:pt>
    <dgm:pt modelId="{C78BF7D3-7964-994C-995B-1D06635DF068}" type="pres">
      <dgm:prSet presAssocID="{22411D7D-978B-484F-AE3F-A1C25C383D6E}" presName="accent_1" presStyleCnt="0"/>
      <dgm:spPr/>
    </dgm:pt>
    <dgm:pt modelId="{CE8F996C-CB91-D342-8F8E-F17101AADA2F}" type="pres">
      <dgm:prSet presAssocID="{22411D7D-978B-484F-AE3F-A1C25C383D6E}" presName="accentRepeatNode" presStyleLbl="solidFgAcc1" presStyleIdx="0" presStyleCnt="1"/>
      <dgm:spPr/>
    </dgm:pt>
  </dgm:ptLst>
  <dgm:cxnLst>
    <dgm:cxn modelId="{63A463C1-593F-B446-ACF5-B28BD3FF2712}" type="presOf" srcId="{B28DFB52-572C-5749-81C6-854F4005FA38}" destId="{25820355-AF73-0A48-AD6A-FDD6B0BFD796}" srcOrd="0" destOrd="0" presId="urn:microsoft.com/office/officeart/2008/layout/VerticalCurvedList"/>
    <dgm:cxn modelId="{B5A7D627-2C30-8140-B928-C7F90CD0E045}" type="presOf" srcId="{22411D7D-978B-484F-AE3F-A1C25C383D6E}" destId="{A972C5A2-0E76-EE40-A14B-67171DFAF9C4}" srcOrd="0" destOrd="0" presId="urn:microsoft.com/office/officeart/2008/layout/VerticalCurvedList"/>
    <dgm:cxn modelId="{DFDDC2DE-0090-A742-A083-366B275DE273}" type="presOf" srcId="{20FB56B3-2BE6-EF48-A7B8-79D463288FBA}" destId="{1C7796AD-73E5-8C4F-8CA0-D46569D897C3}" srcOrd="0" destOrd="0" presId="urn:microsoft.com/office/officeart/2008/layout/VerticalCurvedList"/>
    <dgm:cxn modelId="{10E3C4E2-CA64-4D44-A3ED-0E3FEE61AB92}" srcId="{B28DFB52-572C-5749-81C6-854F4005FA38}" destId="{22411D7D-978B-484F-AE3F-A1C25C383D6E}" srcOrd="0" destOrd="0" parTransId="{09AEF9B4-F803-A94D-B8E2-A75B519F7EF2}" sibTransId="{20FB56B3-2BE6-EF48-A7B8-79D463288FBA}"/>
    <dgm:cxn modelId="{1256C702-F626-C848-8714-8B2E22943412}" type="presParOf" srcId="{25820355-AF73-0A48-AD6A-FDD6B0BFD796}" destId="{FC6963F0-9AD5-4F43-856A-7C32C01D1D92}" srcOrd="0" destOrd="0" presId="urn:microsoft.com/office/officeart/2008/layout/VerticalCurvedList"/>
    <dgm:cxn modelId="{F8F54960-3230-0842-BD42-E13EC1E32B50}" type="presParOf" srcId="{FC6963F0-9AD5-4F43-856A-7C32C01D1D92}" destId="{C5B77CA8-87D9-1946-BBB4-AB248D84A9D5}" srcOrd="0" destOrd="0" presId="urn:microsoft.com/office/officeart/2008/layout/VerticalCurvedList"/>
    <dgm:cxn modelId="{1D09F159-0319-1E42-9A41-016F2D22298C}" type="presParOf" srcId="{C5B77CA8-87D9-1946-BBB4-AB248D84A9D5}" destId="{1D1F6CD9-AD46-8F4A-91D6-B8474BB4C4DE}" srcOrd="0" destOrd="0" presId="urn:microsoft.com/office/officeart/2008/layout/VerticalCurvedList"/>
    <dgm:cxn modelId="{834664A0-DEEC-1C4A-A2F4-E51DEB404CD4}" type="presParOf" srcId="{C5B77CA8-87D9-1946-BBB4-AB248D84A9D5}" destId="{1C7796AD-73E5-8C4F-8CA0-D46569D897C3}" srcOrd="1" destOrd="0" presId="urn:microsoft.com/office/officeart/2008/layout/VerticalCurvedList"/>
    <dgm:cxn modelId="{3963DA54-092B-CA4E-BA96-D8623EFDF53E}" type="presParOf" srcId="{C5B77CA8-87D9-1946-BBB4-AB248D84A9D5}" destId="{5FC2052A-FCAB-0146-AA83-ADFFFFEBB5F8}" srcOrd="2" destOrd="0" presId="urn:microsoft.com/office/officeart/2008/layout/VerticalCurvedList"/>
    <dgm:cxn modelId="{15CC4731-8E0C-464D-8304-D156018F887D}" type="presParOf" srcId="{C5B77CA8-87D9-1946-BBB4-AB248D84A9D5}" destId="{C1BC0707-380F-894B-9767-184C500C3286}" srcOrd="3" destOrd="0" presId="urn:microsoft.com/office/officeart/2008/layout/VerticalCurvedList"/>
    <dgm:cxn modelId="{7DCA2F79-9111-6744-9B55-7850069A0507}" type="presParOf" srcId="{FC6963F0-9AD5-4F43-856A-7C32C01D1D92}" destId="{A972C5A2-0E76-EE40-A14B-67171DFAF9C4}" srcOrd="1" destOrd="0" presId="urn:microsoft.com/office/officeart/2008/layout/VerticalCurvedList"/>
    <dgm:cxn modelId="{FDD36813-F4B6-4D44-A4C5-7D47C81711B3}" type="presParOf" srcId="{FC6963F0-9AD5-4F43-856A-7C32C01D1D92}" destId="{C78BF7D3-7964-994C-995B-1D06635DF068}" srcOrd="2" destOrd="0" presId="urn:microsoft.com/office/officeart/2008/layout/VerticalCurvedList"/>
    <dgm:cxn modelId="{BD651836-203D-4445-90E7-7115C123A665}" type="presParOf" srcId="{C78BF7D3-7964-994C-995B-1D06635DF068}" destId="{CE8F996C-CB91-D342-8F8E-F17101AADA2F}"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FB9C61-D09D-DE40-87E1-CDD496D80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C447A6E-8C0A-6D4B-958A-A18765253523}">
      <dgm:prSet/>
      <dgm:spPr/>
      <dgm:t>
        <a:bodyPr/>
        <a:lstStyle/>
        <a:p>
          <a:r>
            <a:rPr lang="en-IN" b="1" dirty="0"/>
            <a:t>When constantly adding new features, functions, data types.</a:t>
          </a:r>
          <a:endParaRPr lang="en-IN" dirty="0"/>
        </a:p>
      </dgm:t>
    </dgm:pt>
    <dgm:pt modelId="{5B973C45-EB16-984A-805A-4BDC006F850D}" type="parTrans" cxnId="{F262A5C8-2B81-F942-B35C-60A97B2C0FB2}">
      <dgm:prSet/>
      <dgm:spPr/>
      <dgm:t>
        <a:bodyPr/>
        <a:lstStyle/>
        <a:p>
          <a:endParaRPr lang="en-GB"/>
        </a:p>
      </dgm:t>
    </dgm:pt>
    <dgm:pt modelId="{930B493B-0CB9-CC4E-BC02-5E567A102120}" type="sibTrans" cxnId="{F262A5C8-2B81-F942-B35C-60A97B2C0FB2}">
      <dgm:prSet/>
      <dgm:spPr/>
      <dgm:t>
        <a:bodyPr/>
        <a:lstStyle/>
        <a:p>
          <a:endParaRPr lang="en-GB"/>
        </a:p>
      </dgm:t>
    </dgm:pt>
    <dgm:pt modelId="{D95BEC0E-43F6-A74C-AC21-3E79246BB8D4}">
      <dgm:prSet/>
      <dgm:spPr/>
      <dgm:t>
        <a:bodyPr/>
        <a:lstStyle/>
        <a:p>
          <a:r>
            <a:rPr lang="en-IN" dirty="0"/>
            <a:t>It’s difficult to predict how the application will grow over time.</a:t>
          </a:r>
        </a:p>
      </dgm:t>
    </dgm:pt>
    <dgm:pt modelId="{EC75EF7D-0334-3848-96F1-FFFFEBCA6E64}" type="parTrans" cxnId="{5BBE576B-5795-FC46-B0C5-71FEF207548F}">
      <dgm:prSet/>
      <dgm:spPr/>
      <dgm:t>
        <a:bodyPr/>
        <a:lstStyle/>
        <a:p>
          <a:endParaRPr lang="en-GB"/>
        </a:p>
      </dgm:t>
    </dgm:pt>
    <dgm:pt modelId="{89594CFF-2A75-4D4A-9AD1-3D4DF7F9CBFF}" type="sibTrans" cxnId="{5BBE576B-5795-FC46-B0C5-71FEF207548F}">
      <dgm:prSet/>
      <dgm:spPr/>
      <dgm:t>
        <a:bodyPr/>
        <a:lstStyle/>
        <a:p>
          <a:endParaRPr lang="en-GB"/>
        </a:p>
      </dgm:t>
    </dgm:pt>
    <dgm:pt modelId="{A9B329AD-B196-5C48-923D-1ADA4D9851CE}">
      <dgm:prSet/>
      <dgm:spPr/>
      <dgm:t>
        <a:bodyPr/>
        <a:lstStyle/>
        <a:p>
          <a:r>
            <a:rPr lang="en-IN" b="1" dirty="0"/>
            <a:t>Changing a data model is SQL is clunky and requires code changes.</a:t>
          </a:r>
          <a:endParaRPr lang="en-IN" dirty="0"/>
        </a:p>
      </dgm:t>
    </dgm:pt>
    <dgm:pt modelId="{8B96B483-8FD6-224B-9963-63C0C9545F50}" type="parTrans" cxnId="{940F83D1-F31C-7249-9A9C-8478FBF2F933}">
      <dgm:prSet/>
      <dgm:spPr/>
      <dgm:t>
        <a:bodyPr/>
        <a:lstStyle/>
        <a:p>
          <a:endParaRPr lang="en-GB"/>
        </a:p>
      </dgm:t>
    </dgm:pt>
    <dgm:pt modelId="{A3DE5DEA-E23C-CE42-98C7-1B750B381136}" type="sibTrans" cxnId="{940F83D1-F31C-7249-9A9C-8478FBF2F933}">
      <dgm:prSet/>
      <dgm:spPr/>
      <dgm:t>
        <a:bodyPr/>
        <a:lstStyle/>
        <a:p>
          <a:endParaRPr lang="en-GB"/>
        </a:p>
      </dgm:t>
    </dgm:pt>
    <dgm:pt modelId="{DA029840-7C80-B641-BF7A-3C4C446714A7}">
      <dgm:prSet/>
      <dgm:spPr/>
      <dgm:t>
        <a:bodyPr/>
        <a:lstStyle/>
        <a:p>
          <a:r>
            <a:rPr lang="en-IN" dirty="0"/>
            <a:t>A lot of time is invested designing the data model because changes will impact all or most of the layers in the application.</a:t>
          </a:r>
        </a:p>
      </dgm:t>
    </dgm:pt>
    <dgm:pt modelId="{E4A9D1E3-97F1-154A-8B33-9882DEFE8C2A}" type="parTrans" cxnId="{9982D4D5-E3AB-4A47-AB05-7B287A52BF70}">
      <dgm:prSet/>
      <dgm:spPr/>
      <dgm:t>
        <a:bodyPr/>
        <a:lstStyle/>
        <a:p>
          <a:endParaRPr lang="en-GB"/>
        </a:p>
      </dgm:t>
    </dgm:pt>
    <dgm:pt modelId="{C61E592F-3176-3F4D-8258-10B12E281811}" type="sibTrans" cxnId="{9982D4D5-E3AB-4A47-AB05-7B287A52BF70}">
      <dgm:prSet/>
      <dgm:spPr/>
      <dgm:t>
        <a:bodyPr/>
        <a:lstStyle/>
        <a:p>
          <a:endParaRPr lang="en-GB"/>
        </a:p>
      </dgm:t>
    </dgm:pt>
    <dgm:pt modelId="{93631FA4-D7F4-9445-B53A-1D68B866BCB8}">
      <dgm:prSet/>
      <dgm:spPr/>
      <dgm:t>
        <a:bodyPr/>
        <a:lstStyle/>
        <a:p>
          <a:r>
            <a:rPr lang="en-IN" b="1" dirty="0"/>
            <a:t>In NoSQL, we are working with a highly flexible schema design or no predefined schema.</a:t>
          </a:r>
          <a:endParaRPr lang="en-IN" dirty="0"/>
        </a:p>
      </dgm:t>
    </dgm:pt>
    <dgm:pt modelId="{F933FDB5-1F6B-5A44-AFD1-2A697269F872}" type="parTrans" cxnId="{5044FD6E-B3AB-DB4E-8F5F-C2EC6FEE2627}">
      <dgm:prSet/>
      <dgm:spPr/>
      <dgm:t>
        <a:bodyPr/>
        <a:lstStyle/>
        <a:p>
          <a:endParaRPr lang="en-GB"/>
        </a:p>
      </dgm:t>
    </dgm:pt>
    <dgm:pt modelId="{067C1207-CA52-D14F-B16C-0758A8D947BE}" type="sibTrans" cxnId="{5044FD6E-B3AB-DB4E-8F5F-C2EC6FEE2627}">
      <dgm:prSet/>
      <dgm:spPr/>
      <dgm:t>
        <a:bodyPr/>
        <a:lstStyle/>
        <a:p>
          <a:endParaRPr lang="en-GB"/>
        </a:p>
      </dgm:t>
    </dgm:pt>
    <dgm:pt modelId="{D915FD22-A728-A546-A30D-9DB20494FF83}">
      <dgm:prSet/>
      <dgm:spPr/>
      <dgm:t>
        <a:bodyPr/>
        <a:lstStyle/>
        <a:p>
          <a:r>
            <a:rPr lang="en-IN" dirty="0"/>
            <a:t>The data modelling process is iterative and adaptive. Changing the structure or schema will not impact development cycles or create any downtime for the application.</a:t>
          </a:r>
        </a:p>
      </dgm:t>
    </dgm:pt>
    <dgm:pt modelId="{E4C2D356-E807-4243-859D-3EBD1910EA8F}" type="parTrans" cxnId="{CC4C27FD-AC51-244F-AE4B-1F3620FF0D16}">
      <dgm:prSet/>
      <dgm:spPr/>
      <dgm:t>
        <a:bodyPr/>
        <a:lstStyle/>
        <a:p>
          <a:endParaRPr lang="en-GB"/>
        </a:p>
      </dgm:t>
    </dgm:pt>
    <dgm:pt modelId="{A7BC1B28-0095-AA4F-8D66-3BD7161D04E9}" type="sibTrans" cxnId="{CC4C27FD-AC51-244F-AE4B-1F3620FF0D16}">
      <dgm:prSet/>
      <dgm:spPr/>
      <dgm:t>
        <a:bodyPr/>
        <a:lstStyle/>
        <a:p>
          <a:endParaRPr lang="en-GB"/>
        </a:p>
      </dgm:t>
    </dgm:pt>
    <dgm:pt modelId="{C1F08500-08AA-294A-85CA-B3075401BDDB}" type="pres">
      <dgm:prSet presAssocID="{74FB9C61-D09D-DE40-87E1-CDD496D80B6B}" presName="linear" presStyleCnt="0">
        <dgm:presLayoutVars>
          <dgm:animLvl val="lvl"/>
          <dgm:resizeHandles val="exact"/>
        </dgm:presLayoutVars>
      </dgm:prSet>
      <dgm:spPr/>
      <dgm:t>
        <a:bodyPr/>
        <a:lstStyle/>
        <a:p>
          <a:endParaRPr lang="en-US"/>
        </a:p>
      </dgm:t>
    </dgm:pt>
    <dgm:pt modelId="{33DAF64C-7CFD-3B4D-8F06-0B24FBC3C022}" type="pres">
      <dgm:prSet presAssocID="{AC447A6E-8C0A-6D4B-958A-A18765253523}" presName="parentText" presStyleLbl="node1" presStyleIdx="0" presStyleCnt="3">
        <dgm:presLayoutVars>
          <dgm:chMax val="0"/>
          <dgm:bulletEnabled val="1"/>
        </dgm:presLayoutVars>
      </dgm:prSet>
      <dgm:spPr/>
      <dgm:t>
        <a:bodyPr/>
        <a:lstStyle/>
        <a:p>
          <a:endParaRPr lang="en-US"/>
        </a:p>
      </dgm:t>
    </dgm:pt>
    <dgm:pt modelId="{BEB65DC7-02DB-0143-BC17-B871ADF82198}" type="pres">
      <dgm:prSet presAssocID="{AC447A6E-8C0A-6D4B-958A-A18765253523}" presName="childText" presStyleLbl="revTx" presStyleIdx="0" presStyleCnt="3">
        <dgm:presLayoutVars>
          <dgm:bulletEnabled val="1"/>
        </dgm:presLayoutVars>
      </dgm:prSet>
      <dgm:spPr/>
      <dgm:t>
        <a:bodyPr/>
        <a:lstStyle/>
        <a:p>
          <a:endParaRPr lang="en-US"/>
        </a:p>
      </dgm:t>
    </dgm:pt>
    <dgm:pt modelId="{A6542CBA-9C38-2C4A-8FCF-EAE173FFEAC1}" type="pres">
      <dgm:prSet presAssocID="{A9B329AD-B196-5C48-923D-1ADA4D9851CE}" presName="parentText" presStyleLbl="node1" presStyleIdx="1" presStyleCnt="3">
        <dgm:presLayoutVars>
          <dgm:chMax val="0"/>
          <dgm:bulletEnabled val="1"/>
        </dgm:presLayoutVars>
      </dgm:prSet>
      <dgm:spPr/>
      <dgm:t>
        <a:bodyPr/>
        <a:lstStyle/>
        <a:p>
          <a:endParaRPr lang="en-US"/>
        </a:p>
      </dgm:t>
    </dgm:pt>
    <dgm:pt modelId="{D56B536B-A8EA-994B-912A-A4E05645FB25}" type="pres">
      <dgm:prSet presAssocID="{A9B329AD-B196-5C48-923D-1ADA4D9851CE}" presName="childText" presStyleLbl="revTx" presStyleIdx="1" presStyleCnt="3">
        <dgm:presLayoutVars>
          <dgm:bulletEnabled val="1"/>
        </dgm:presLayoutVars>
      </dgm:prSet>
      <dgm:spPr/>
      <dgm:t>
        <a:bodyPr/>
        <a:lstStyle/>
        <a:p>
          <a:endParaRPr lang="en-US"/>
        </a:p>
      </dgm:t>
    </dgm:pt>
    <dgm:pt modelId="{89C637F4-AD5C-CE4F-94DC-113798AE85BC}" type="pres">
      <dgm:prSet presAssocID="{93631FA4-D7F4-9445-B53A-1D68B866BCB8}" presName="parentText" presStyleLbl="node1" presStyleIdx="2" presStyleCnt="3">
        <dgm:presLayoutVars>
          <dgm:chMax val="0"/>
          <dgm:bulletEnabled val="1"/>
        </dgm:presLayoutVars>
      </dgm:prSet>
      <dgm:spPr/>
      <dgm:t>
        <a:bodyPr/>
        <a:lstStyle/>
        <a:p>
          <a:endParaRPr lang="en-US"/>
        </a:p>
      </dgm:t>
    </dgm:pt>
    <dgm:pt modelId="{C9A1040D-BAFB-6C4F-98E6-C4206C61E449}" type="pres">
      <dgm:prSet presAssocID="{93631FA4-D7F4-9445-B53A-1D68B866BCB8}" presName="childText" presStyleLbl="revTx" presStyleIdx="2" presStyleCnt="3">
        <dgm:presLayoutVars>
          <dgm:bulletEnabled val="1"/>
        </dgm:presLayoutVars>
      </dgm:prSet>
      <dgm:spPr/>
      <dgm:t>
        <a:bodyPr/>
        <a:lstStyle/>
        <a:p>
          <a:endParaRPr lang="en-US"/>
        </a:p>
      </dgm:t>
    </dgm:pt>
  </dgm:ptLst>
  <dgm:cxnLst>
    <dgm:cxn modelId="{79821EFA-3700-5D4C-81DB-F3A0B8B44BB2}" type="presOf" srcId="{AC447A6E-8C0A-6D4B-958A-A18765253523}" destId="{33DAF64C-7CFD-3B4D-8F06-0B24FBC3C022}" srcOrd="0" destOrd="0" presId="urn:microsoft.com/office/officeart/2005/8/layout/vList2"/>
    <dgm:cxn modelId="{F262A5C8-2B81-F942-B35C-60A97B2C0FB2}" srcId="{74FB9C61-D09D-DE40-87E1-CDD496D80B6B}" destId="{AC447A6E-8C0A-6D4B-958A-A18765253523}" srcOrd="0" destOrd="0" parTransId="{5B973C45-EB16-984A-805A-4BDC006F850D}" sibTransId="{930B493B-0CB9-CC4E-BC02-5E567A102120}"/>
    <dgm:cxn modelId="{CC4C27FD-AC51-244F-AE4B-1F3620FF0D16}" srcId="{93631FA4-D7F4-9445-B53A-1D68B866BCB8}" destId="{D915FD22-A728-A546-A30D-9DB20494FF83}" srcOrd="0" destOrd="0" parTransId="{E4C2D356-E807-4243-859D-3EBD1910EA8F}" sibTransId="{A7BC1B28-0095-AA4F-8D66-3BD7161D04E9}"/>
    <dgm:cxn modelId="{5BBE576B-5795-FC46-B0C5-71FEF207548F}" srcId="{AC447A6E-8C0A-6D4B-958A-A18765253523}" destId="{D95BEC0E-43F6-A74C-AC21-3E79246BB8D4}" srcOrd="0" destOrd="0" parTransId="{EC75EF7D-0334-3848-96F1-FFFFEBCA6E64}" sibTransId="{89594CFF-2A75-4D4A-9AD1-3D4DF7F9CBFF}"/>
    <dgm:cxn modelId="{E4A9CE15-1CD2-6F47-9DE6-77646B85A1CE}" type="presOf" srcId="{DA029840-7C80-B641-BF7A-3C4C446714A7}" destId="{D56B536B-A8EA-994B-912A-A4E05645FB25}" srcOrd="0" destOrd="0" presId="urn:microsoft.com/office/officeart/2005/8/layout/vList2"/>
    <dgm:cxn modelId="{BAD9E0D9-C96D-E540-A4BD-CE36D287E640}" type="presOf" srcId="{74FB9C61-D09D-DE40-87E1-CDD496D80B6B}" destId="{C1F08500-08AA-294A-85CA-B3075401BDDB}" srcOrd="0" destOrd="0" presId="urn:microsoft.com/office/officeart/2005/8/layout/vList2"/>
    <dgm:cxn modelId="{5044FD6E-B3AB-DB4E-8F5F-C2EC6FEE2627}" srcId="{74FB9C61-D09D-DE40-87E1-CDD496D80B6B}" destId="{93631FA4-D7F4-9445-B53A-1D68B866BCB8}" srcOrd="2" destOrd="0" parTransId="{F933FDB5-1F6B-5A44-AFD1-2A697269F872}" sibTransId="{067C1207-CA52-D14F-B16C-0758A8D947BE}"/>
    <dgm:cxn modelId="{9B1E8293-4AB3-604C-AA29-5963DB245FE5}" type="presOf" srcId="{D915FD22-A728-A546-A30D-9DB20494FF83}" destId="{C9A1040D-BAFB-6C4F-98E6-C4206C61E449}" srcOrd="0" destOrd="0" presId="urn:microsoft.com/office/officeart/2005/8/layout/vList2"/>
    <dgm:cxn modelId="{8ED00F37-5C02-864C-A2C4-F6535FB358F0}" type="presOf" srcId="{D95BEC0E-43F6-A74C-AC21-3E79246BB8D4}" destId="{BEB65DC7-02DB-0143-BC17-B871ADF82198}" srcOrd="0" destOrd="0" presId="urn:microsoft.com/office/officeart/2005/8/layout/vList2"/>
    <dgm:cxn modelId="{940F83D1-F31C-7249-9A9C-8478FBF2F933}" srcId="{74FB9C61-D09D-DE40-87E1-CDD496D80B6B}" destId="{A9B329AD-B196-5C48-923D-1ADA4D9851CE}" srcOrd="1" destOrd="0" parTransId="{8B96B483-8FD6-224B-9963-63C0C9545F50}" sibTransId="{A3DE5DEA-E23C-CE42-98C7-1B750B381136}"/>
    <dgm:cxn modelId="{CA0C896D-388D-C446-89AC-601F48285DA0}" type="presOf" srcId="{93631FA4-D7F4-9445-B53A-1D68B866BCB8}" destId="{89C637F4-AD5C-CE4F-94DC-113798AE85BC}" srcOrd="0" destOrd="0" presId="urn:microsoft.com/office/officeart/2005/8/layout/vList2"/>
    <dgm:cxn modelId="{9982D4D5-E3AB-4A47-AB05-7B287A52BF70}" srcId="{A9B329AD-B196-5C48-923D-1ADA4D9851CE}" destId="{DA029840-7C80-B641-BF7A-3C4C446714A7}" srcOrd="0" destOrd="0" parTransId="{E4A9D1E3-97F1-154A-8B33-9882DEFE8C2A}" sibTransId="{C61E592F-3176-3F4D-8258-10B12E281811}"/>
    <dgm:cxn modelId="{E138A487-7AC7-AB4D-A522-6D0EFF1F2C4D}" type="presOf" srcId="{A9B329AD-B196-5C48-923D-1ADA4D9851CE}" destId="{A6542CBA-9C38-2C4A-8FCF-EAE173FFEAC1}" srcOrd="0" destOrd="0" presId="urn:microsoft.com/office/officeart/2005/8/layout/vList2"/>
    <dgm:cxn modelId="{4DFD9646-95FA-2747-8C1A-0C0B0C5ED230}" type="presParOf" srcId="{C1F08500-08AA-294A-85CA-B3075401BDDB}" destId="{33DAF64C-7CFD-3B4D-8F06-0B24FBC3C022}" srcOrd="0" destOrd="0" presId="urn:microsoft.com/office/officeart/2005/8/layout/vList2"/>
    <dgm:cxn modelId="{AB405B18-1BC6-674F-8C34-0B5143BD9D1D}" type="presParOf" srcId="{C1F08500-08AA-294A-85CA-B3075401BDDB}" destId="{BEB65DC7-02DB-0143-BC17-B871ADF82198}" srcOrd="1" destOrd="0" presId="urn:microsoft.com/office/officeart/2005/8/layout/vList2"/>
    <dgm:cxn modelId="{30F4CA8C-A172-554B-B8D9-65015C2F827F}" type="presParOf" srcId="{C1F08500-08AA-294A-85CA-B3075401BDDB}" destId="{A6542CBA-9C38-2C4A-8FCF-EAE173FFEAC1}" srcOrd="2" destOrd="0" presId="urn:microsoft.com/office/officeart/2005/8/layout/vList2"/>
    <dgm:cxn modelId="{D375F4B6-19E5-654D-80C7-FF8F3713BECD}" type="presParOf" srcId="{C1F08500-08AA-294A-85CA-B3075401BDDB}" destId="{D56B536B-A8EA-994B-912A-A4E05645FB25}" srcOrd="3" destOrd="0" presId="urn:microsoft.com/office/officeart/2005/8/layout/vList2"/>
    <dgm:cxn modelId="{D852A8BB-68C9-C44B-AFBB-5B89F7B57889}" type="presParOf" srcId="{C1F08500-08AA-294A-85CA-B3075401BDDB}" destId="{89C637F4-AD5C-CE4F-94DC-113798AE85BC}" srcOrd="4" destOrd="0" presId="urn:microsoft.com/office/officeart/2005/8/layout/vList2"/>
    <dgm:cxn modelId="{A7E1A98D-43A4-0B40-90B2-9CCEBDEADFF3}" type="presParOf" srcId="{C1F08500-08AA-294A-85CA-B3075401BDDB}" destId="{C9A1040D-BAFB-6C4F-98E6-C4206C61E44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8DFB52-572C-5749-81C6-854F4005FA3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22411D7D-978B-484F-AE3F-A1C25C383D6E}">
      <dgm:prSet phldrT="[Text]"/>
      <dgm:spPr/>
      <dgm:t>
        <a:bodyPr/>
        <a:lstStyle/>
        <a:p>
          <a:r>
            <a:rPr lang="en-GB" dirty="0"/>
            <a:t>When to use NoSQL instead of SQL</a:t>
          </a:r>
        </a:p>
      </dgm:t>
    </dgm:pt>
    <dgm:pt modelId="{09AEF9B4-F803-A94D-B8E2-A75B519F7EF2}" type="parTrans" cxnId="{10E3C4E2-CA64-4D44-A3ED-0E3FEE61AB92}">
      <dgm:prSet/>
      <dgm:spPr/>
      <dgm:t>
        <a:bodyPr/>
        <a:lstStyle/>
        <a:p>
          <a:endParaRPr lang="en-GB"/>
        </a:p>
      </dgm:t>
    </dgm:pt>
    <dgm:pt modelId="{20FB56B3-2BE6-EF48-A7B8-79D463288FBA}" type="sibTrans" cxnId="{10E3C4E2-CA64-4D44-A3ED-0E3FEE61AB92}">
      <dgm:prSet/>
      <dgm:spPr/>
      <dgm:t>
        <a:bodyPr/>
        <a:lstStyle/>
        <a:p>
          <a:endParaRPr lang="en-GB"/>
        </a:p>
      </dgm:t>
    </dgm:pt>
    <dgm:pt modelId="{25820355-AF73-0A48-AD6A-FDD6B0BFD796}" type="pres">
      <dgm:prSet presAssocID="{B28DFB52-572C-5749-81C6-854F4005FA38}" presName="Name0" presStyleCnt="0">
        <dgm:presLayoutVars>
          <dgm:chMax val="7"/>
          <dgm:chPref val="7"/>
          <dgm:dir/>
        </dgm:presLayoutVars>
      </dgm:prSet>
      <dgm:spPr/>
      <dgm:t>
        <a:bodyPr/>
        <a:lstStyle/>
        <a:p>
          <a:endParaRPr lang="en-US"/>
        </a:p>
      </dgm:t>
    </dgm:pt>
    <dgm:pt modelId="{FC6963F0-9AD5-4F43-856A-7C32C01D1D92}" type="pres">
      <dgm:prSet presAssocID="{B28DFB52-572C-5749-81C6-854F4005FA38}" presName="Name1" presStyleCnt="0"/>
      <dgm:spPr/>
    </dgm:pt>
    <dgm:pt modelId="{C5B77CA8-87D9-1946-BBB4-AB248D84A9D5}" type="pres">
      <dgm:prSet presAssocID="{B28DFB52-572C-5749-81C6-854F4005FA38}" presName="cycle" presStyleCnt="0"/>
      <dgm:spPr/>
    </dgm:pt>
    <dgm:pt modelId="{1D1F6CD9-AD46-8F4A-91D6-B8474BB4C4DE}" type="pres">
      <dgm:prSet presAssocID="{B28DFB52-572C-5749-81C6-854F4005FA38}" presName="srcNode" presStyleLbl="node1" presStyleIdx="0" presStyleCnt="1"/>
      <dgm:spPr/>
    </dgm:pt>
    <dgm:pt modelId="{1C7796AD-73E5-8C4F-8CA0-D46569D897C3}" type="pres">
      <dgm:prSet presAssocID="{B28DFB52-572C-5749-81C6-854F4005FA38}" presName="conn" presStyleLbl="parChTrans1D2" presStyleIdx="0" presStyleCnt="1"/>
      <dgm:spPr/>
      <dgm:t>
        <a:bodyPr/>
        <a:lstStyle/>
        <a:p>
          <a:endParaRPr lang="en-US"/>
        </a:p>
      </dgm:t>
    </dgm:pt>
    <dgm:pt modelId="{5FC2052A-FCAB-0146-AA83-ADFFFFEBB5F8}" type="pres">
      <dgm:prSet presAssocID="{B28DFB52-572C-5749-81C6-854F4005FA38}" presName="extraNode" presStyleLbl="node1" presStyleIdx="0" presStyleCnt="1"/>
      <dgm:spPr/>
    </dgm:pt>
    <dgm:pt modelId="{C1BC0707-380F-894B-9767-184C500C3286}" type="pres">
      <dgm:prSet presAssocID="{B28DFB52-572C-5749-81C6-854F4005FA38}" presName="dstNode" presStyleLbl="node1" presStyleIdx="0" presStyleCnt="1"/>
      <dgm:spPr/>
    </dgm:pt>
    <dgm:pt modelId="{A972C5A2-0E76-EE40-A14B-67171DFAF9C4}" type="pres">
      <dgm:prSet presAssocID="{22411D7D-978B-484F-AE3F-A1C25C383D6E}" presName="text_1" presStyleLbl="node1" presStyleIdx="0" presStyleCnt="1">
        <dgm:presLayoutVars>
          <dgm:bulletEnabled val="1"/>
        </dgm:presLayoutVars>
      </dgm:prSet>
      <dgm:spPr/>
      <dgm:t>
        <a:bodyPr/>
        <a:lstStyle/>
        <a:p>
          <a:endParaRPr lang="en-US"/>
        </a:p>
      </dgm:t>
    </dgm:pt>
    <dgm:pt modelId="{C78BF7D3-7964-994C-995B-1D06635DF068}" type="pres">
      <dgm:prSet presAssocID="{22411D7D-978B-484F-AE3F-A1C25C383D6E}" presName="accent_1" presStyleCnt="0"/>
      <dgm:spPr/>
    </dgm:pt>
    <dgm:pt modelId="{CE8F996C-CB91-D342-8F8E-F17101AADA2F}" type="pres">
      <dgm:prSet presAssocID="{22411D7D-978B-484F-AE3F-A1C25C383D6E}" presName="accentRepeatNode" presStyleLbl="solidFgAcc1" presStyleIdx="0" presStyleCnt="1"/>
      <dgm:spPr/>
    </dgm:pt>
  </dgm:ptLst>
  <dgm:cxnLst>
    <dgm:cxn modelId="{63A463C1-593F-B446-ACF5-B28BD3FF2712}" type="presOf" srcId="{B28DFB52-572C-5749-81C6-854F4005FA38}" destId="{25820355-AF73-0A48-AD6A-FDD6B0BFD796}" srcOrd="0" destOrd="0" presId="urn:microsoft.com/office/officeart/2008/layout/VerticalCurvedList"/>
    <dgm:cxn modelId="{B5A7D627-2C30-8140-B928-C7F90CD0E045}" type="presOf" srcId="{22411D7D-978B-484F-AE3F-A1C25C383D6E}" destId="{A972C5A2-0E76-EE40-A14B-67171DFAF9C4}" srcOrd="0" destOrd="0" presId="urn:microsoft.com/office/officeart/2008/layout/VerticalCurvedList"/>
    <dgm:cxn modelId="{DFDDC2DE-0090-A742-A083-366B275DE273}" type="presOf" srcId="{20FB56B3-2BE6-EF48-A7B8-79D463288FBA}" destId="{1C7796AD-73E5-8C4F-8CA0-D46569D897C3}" srcOrd="0" destOrd="0" presId="urn:microsoft.com/office/officeart/2008/layout/VerticalCurvedList"/>
    <dgm:cxn modelId="{10E3C4E2-CA64-4D44-A3ED-0E3FEE61AB92}" srcId="{B28DFB52-572C-5749-81C6-854F4005FA38}" destId="{22411D7D-978B-484F-AE3F-A1C25C383D6E}" srcOrd="0" destOrd="0" parTransId="{09AEF9B4-F803-A94D-B8E2-A75B519F7EF2}" sibTransId="{20FB56B3-2BE6-EF48-A7B8-79D463288FBA}"/>
    <dgm:cxn modelId="{1256C702-F626-C848-8714-8B2E22943412}" type="presParOf" srcId="{25820355-AF73-0A48-AD6A-FDD6B0BFD796}" destId="{FC6963F0-9AD5-4F43-856A-7C32C01D1D92}" srcOrd="0" destOrd="0" presId="urn:microsoft.com/office/officeart/2008/layout/VerticalCurvedList"/>
    <dgm:cxn modelId="{F8F54960-3230-0842-BD42-E13EC1E32B50}" type="presParOf" srcId="{FC6963F0-9AD5-4F43-856A-7C32C01D1D92}" destId="{C5B77CA8-87D9-1946-BBB4-AB248D84A9D5}" srcOrd="0" destOrd="0" presId="urn:microsoft.com/office/officeart/2008/layout/VerticalCurvedList"/>
    <dgm:cxn modelId="{1D09F159-0319-1E42-9A41-016F2D22298C}" type="presParOf" srcId="{C5B77CA8-87D9-1946-BBB4-AB248D84A9D5}" destId="{1D1F6CD9-AD46-8F4A-91D6-B8474BB4C4DE}" srcOrd="0" destOrd="0" presId="urn:microsoft.com/office/officeart/2008/layout/VerticalCurvedList"/>
    <dgm:cxn modelId="{834664A0-DEEC-1C4A-A2F4-E51DEB404CD4}" type="presParOf" srcId="{C5B77CA8-87D9-1946-BBB4-AB248D84A9D5}" destId="{1C7796AD-73E5-8C4F-8CA0-D46569D897C3}" srcOrd="1" destOrd="0" presId="urn:microsoft.com/office/officeart/2008/layout/VerticalCurvedList"/>
    <dgm:cxn modelId="{3963DA54-092B-CA4E-BA96-D8623EFDF53E}" type="presParOf" srcId="{C5B77CA8-87D9-1946-BBB4-AB248D84A9D5}" destId="{5FC2052A-FCAB-0146-AA83-ADFFFFEBB5F8}" srcOrd="2" destOrd="0" presId="urn:microsoft.com/office/officeart/2008/layout/VerticalCurvedList"/>
    <dgm:cxn modelId="{15CC4731-8E0C-464D-8304-D156018F887D}" type="presParOf" srcId="{C5B77CA8-87D9-1946-BBB4-AB248D84A9D5}" destId="{C1BC0707-380F-894B-9767-184C500C3286}" srcOrd="3" destOrd="0" presId="urn:microsoft.com/office/officeart/2008/layout/VerticalCurvedList"/>
    <dgm:cxn modelId="{7DCA2F79-9111-6744-9B55-7850069A0507}" type="presParOf" srcId="{FC6963F0-9AD5-4F43-856A-7C32C01D1D92}" destId="{A972C5A2-0E76-EE40-A14B-67171DFAF9C4}" srcOrd="1" destOrd="0" presId="urn:microsoft.com/office/officeart/2008/layout/VerticalCurvedList"/>
    <dgm:cxn modelId="{FDD36813-F4B6-4D44-A4C5-7D47C81711B3}" type="presParOf" srcId="{FC6963F0-9AD5-4F43-856A-7C32C01D1D92}" destId="{C78BF7D3-7964-994C-995B-1D06635DF068}" srcOrd="2" destOrd="0" presId="urn:microsoft.com/office/officeart/2008/layout/VerticalCurvedList"/>
    <dgm:cxn modelId="{BD651836-203D-4445-90E7-7115C123A665}" type="presParOf" srcId="{C78BF7D3-7964-994C-995B-1D06635DF068}" destId="{CE8F996C-CB91-D342-8F8E-F17101AADA2F}"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FB9C61-D09D-DE40-87E1-CDD496D80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C447A6E-8C0A-6D4B-958A-A18765253523}">
      <dgm:prSet/>
      <dgm:spPr/>
      <dgm:t>
        <a:bodyPr/>
        <a:lstStyle/>
        <a:p>
          <a:r>
            <a:rPr lang="en-IN" b="1"/>
            <a:t>When need not to concerned about data consistency and 100% data integrity is not your top goal.</a:t>
          </a:r>
          <a:endParaRPr lang="en-IN" dirty="0"/>
        </a:p>
      </dgm:t>
    </dgm:pt>
    <dgm:pt modelId="{5B973C45-EB16-984A-805A-4BDC006F850D}" type="parTrans" cxnId="{F262A5C8-2B81-F942-B35C-60A97B2C0FB2}">
      <dgm:prSet/>
      <dgm:spPr/>
      <dgm:t>
        <a:bodyPr/>
        <a:lstStyle/>
        <a:p>
          <a:endParaRPr lang="en-GB"/>
        </a:p>
      </dgm:t>
    </dgm:pt>
    <dgm:pt modelId="{930B493B-0CB9-CC4E-BC02-5E567A102120}" type="sibTrans" cxnId="{F262A5C8-2B81-F942-B35C-60A97B2C0FB2}">
      <dgm:prSet/>
      <dgm:spPr/>
      <dgm:t>
        <a:bodyPr/>
        <a:lstStyle/>
        <a:p>
          <a:endParaRPr lang="en-GB"/>
        </a:p>
      </dgm:t>
    </dgm:pt>
    <dgm:pt modelId="{086AEB10-77D5-1543-B760-D81A4BA4DB8A}">
      <dgm:prSet/>
      <dgm:spPr/>
      <dgm:t>
        <a:bodyPr/>
        <a:lstStyle/>
        <a:p>
          <a:r>
            <a:rPr lang="en-IN" dirty="0"/>
            <a:t>This is related to the above SQL requirement for ACID compliance. For example, with social media platforms, it isn’t important if everyone sees your new post at the exact same time, which means data consistency is not a priority.</a:t>
          </a:r>
        </a:p>
      </dgm:t>
    </dgm:pt>
    <dgm:pt modelId="{EB04B2C4-15DF-C640-8370-53B21E82EE40}" type="parTrans" cxnId="{85F5C0D5-4C4B-A947-A0B2-518143A396E6}">
      <dgm:prSet/>
      <dgm:spPr/>
      <dgm:t>
        <a:bodyPr/>
        <a:lstStyle/>
        <a:p>
          <a:endParaRPr lang="en-GB"/>
        </a:p>
      </dgm:t>
    </dgm:pt>
    <dgm:pt modelId="{A5F15E89-E7A2-594F-9B8F-2DAF9CD3F012}" type="sibTrans" cxnId="{85F5C0D5-4C4B-A947-A0B2-518143A396E6}">
      <dgm:prSet/>
      <dgm:spPr/>
      <dgm:t>
        <a:bodyPr/>
        <a:lstStyle/>
        <a:p>
          <a:endParaRPr lang="en-GB"/>
        </a:p>
      </dgm:t>
    </dgm:pt>
    <dgm:pt modelId="{5650B1E5-FE5B-EE49-9C7F-5FD123E619B6}">
      <dgm:prSet/>
      <dgm:spPr/>
      <dgm:t>
        <a:bodyPr/>
        <a:lstStyle/>
        <a:p>
          <a:r>
            <a:rPr lang="en-IN" b="1" dirty="0"/>
            <a:t>When required a lot of data, many different data types, and your data needs will only grow over time.</a:t>
          </a:r>
          <a:endParaRPr lang="en-IN" dirty="0"/>
        </a:p>
      </dgm:t>
    </dgm:pt>
    <dgm:pt modelId="{C8ED05B8-26A8-F642-BD4B-D3CCB49EC48A}" type="parTrans" cxnId="{2D80D36A-9B34-A248-91BD-08946F787B63}">
      <dgm:prSet/>
      <dgm:spPr/>
      <dgm:t>
        <a:bodyPr/>
        <a:lstStyle/>
        <a:p>
          <a:endParaRPr lang="en-GB"/>
        </a:p>
      </dgm:t>
    </dgm:pt>
    <dgm:pt modelId="{39153384-4C9E-5648-8894-350ABB0110AE}" type="sibTrans" cxnId="{2D80D36A-9B34-A248-91BD-08946F787B63}">
      <dgm:prSet/>
      <dgm:spPr/>
      <dgm:t>
        <a:bodyPr/>
        <a:lstStyle/>
        <a:p>
          <a:endParaRPr lang="en-GB"/>
        </a:p>
      </dgm:t>
    </dgm:pt>
    <dgm:pt modelId="{C4CCC08E-B162-D041-9E9E-B0A3F07A401D}">
      <dgm:prSet/>
      <dgm:spPr/>
      <dgm:t>
        <a:bodyPr/>
        <a:lstStyle/>
        <a:p>
          <a:r>
            <a:rPr lang="en-IN" dirty="0"/>
            <a:t>NoSQL makes it easy to store all different types of data together and without having to invest time into defining what type of data you’re storing in advance.</a:t>
          </a:r>
        </a:p>
      </dgm:t>
    </dgm:pt>
    <dgm:pt modelId="{AD7E7947-6693-3B4C-82D6-0E160196A7E9}" type="parTrans" cxnId="{A94000CD-3157-CC4A-ACD8-06781722E812}">
      <dgm:prSet/>
      <dgm:spPr/>
      <dgm:t>
        <a:bodyPr/>
        <a:lstStyle/>
        <a:p>
          <a:endParaRPr lang="en-GB"/>
        </a:p>
      </dgm:t>
    </dgm:pt>
    <dgm:pt modelId="{1AA64E69-4162-D04D-BDFB-B7A14808750A}" type="sibTrans" cxnId="{A94000CD-3157-CC4A-ACD8-06781722E812}">
      <dgm:prSet/>
      <dgm:spPr/>
      <dgm:t>
        <a:bodyPr/>
        <a:lstStyle/>
        <a:p>
          <a:endParaRPr lang="en-GB"/>
        </a:p>
      </dgm:t>
    </dgm:pt>
    <dgm:pt modelId="{5B53C5DF-C33B-514F-A554-388A9E7851ED}">
      <dgm:prSet/>
      <dgm:spPr/>
      <dgm:t>
        <a:bodyPr/>
        <a:lstStyle/>
        <a:p>
          <a:r>
            <a:rPr lang="en-IN" b="1" dirty="0"/>
            <a:t>When data needs scale up, out, and down.</a:t>
          </a:r>
          <a:endParaRPr lang="en-IN" dirty="0"/>
        </a:p>
      </dgm:t>
    </dgm:pt>
    <dgm:pt modelId="{8D158A2C-7A0D-BD41-8C6F-BEC99DFC1CD6}" type="parTrans" cxnId="{FA6E4973-F3E1-994C-96AA-B8219C93142D}">
      <dgm:prSet/>
      <dgm:spPr/>
      <dgm:t>
        <a:bodyPr/>
        <a:lstStyle/>
        <a:p>
          <a:endParaRPr lang="en-GB"/>
        </a:p>
      </dgm:t>
    </dgm:pt>
    <dgm:pt modelId="{C4265AF5-0689-EB4C-AA35-D4EC98C4323E}" type="sibTrans" cxnId="{FA6E4973-F3E1-994C-96AA-B8219C93142D}">
      <dgm:prSet/>
      <dgm:spPr/>
      <dgm:t>
        <a:bodyPr/>
        <a:lstStyle/>
        <a:p>
          <a:endParaRPr lang="en-GB"/>
        </a:p>
      </dgm:t>
    </dgm:pt>
    <dgm:pt modelId="{5540BF27-3A3C-944C-A309-FE7FE72A5D58}">
      <dgm:prSet/>
      <dgm:spPr/>
      <dgm:t>
        <a:bodyPr/>
        <a:lstStyle/>
        <a:p>
          <a:r>
            <a:rPr lang="en-IN" dirty="0"/>
            <a:t>NoSQL provides much greater flexibility and the ability to control costs as your data needs change.</a:t>
          </a:r>
        </a:p>
      </dgm:t>
    </dgm:pt>
    <dgm:pt modelId="{C163023A-7D9F-D045-8E9B-ED03A31ACF50}" type="parTrans" cxnId="{F5CBA0B4-DBA4-A44A-991A-4FA77A4C09A0}">
      <dgm:prSet/>
      <dgm:spPr/>
      <dgm:t>
        <a:bodyPr/>
        <a:lstStyle/>
        <a:p>
          <a:endParaRPr lang="en-GB"/>
        </a:p>
      </dgm:t>
    </dgm:pt>
    <dgm:pt modelId="{3D23F581-6D42-F848-A6C3-6D5930C279B6}" type="sibTrans" cxnId="{F5CBA0B4-DBA4-A44A-991A-4FA77A4C09A0}">
      <dgm:prSet/>
      <dgm:spPr/>
      <dgm:t>
        <a:bodyPr/>
        <a:lstStyle/>
        <a:p>
          <a:endParaRPr lang="en-GB"/>
        </a:p>
      </dgm:t>
    </dgm:pt>
    <dgm:pt modelId="{C1F08500-08AA-294A-85CA-B3075401BDDB}" type="pres">
      <dgm:prSet presAssocID="{74FB9C61-D09D-DE40-87E1-CDD496D80B6B}" presName="linear" presStyleCnt="0">
        <dgm:presLayoutVars>
          <dgm:animLvl val="lvl"/>
          <dgm:resizeHandles val="exact"/>
        </dgm:presLayoutVars>
      </dgm:prSet>
      <dgm:spPr/>
      <dgm:t>
        <a:bodyPr/>
        <a:lstStyle/>
        <a:p>
          <a:endParaRPr lang="en-US"/>
        </a:p>
      </dgm:t>
    </dgm:pt>
    <dgm:pt modelId="{33DAF64C-7CFD-3B4D-8F06-0B24FBC3C022}" type="pres">
      <dgm:prSet presAssocID="{AC447A6E-8C0A-6D4B-958A-A18765253523}" presName="parentText" presStyleLbl="node1" presStyleIdx="0" presStyleCnt="3">
        <dgm:presLayoutVars>
          <dgm:chMax val="0"/>
          <dgm:bulletEnabled val="1"/>
        </dgm:presLayoutVars>
      </dgm:prSet>
      <dgm:spPr/>
      <dgm:t>
        <a:bodyPr/>
        <a:lstStyle/>
        <a:p>
          <a:endParaRPr lang="en-US"/>
        </a:p>
      </dgm:t>
    </dgm:pt>
    <dgm:pt modelId="{BEB65DC7-02DB-0143-BC17-B871ADF82198}" type="pres">
      <dgm:prSet presAssocID="{AC447A6E-8C0A-6D4B-958A-A18765253523}" presName="childText" presStyleLbl="revTx" presStyleIdx="0" presStyleCnt="3">
        <dgm:presLayoutVars>
          <dgm:bulletEnabled val="1"/>
        </dgm:presLayoutVars>
      </dgm:prSet>
      <dgm:spPr/>
      <dgm:t>
        <a:bodyPr/>
        <a:lstStyle/>
        <a:p>
          <a:endParaRPr lang="en-US"/>
        </a:p>
      </dgm:t>
    </dgm:pt>
    <dgm:pt modelId="{77C4B5C5-DD1B-7F48-8E4F-000E7AA27752}" type="pres">
      <dgm:prSet presAssocID="{5650B1E5-FE5B-EE49-9C7F-5FD123E619B6}" presName="parentText" presStyleLbl="node1" presStyleIdx="1" presStyleCnt="3">
        <dgm:presLayoutVars>
          <dgm:chMax val="0"/>
          <dgm:bulletEnabled val="1"/>
        </dgm:presLayoutVars>
      </dgm:prSet>
      <dgm:spPr/>
      <dgm:t>
        <a:bodyPr/>
        <a:lstStyle/>
        <a:p>
          <a:endParaRPr lang="en-US"/>
        </a:p>
      </dgm:t>
    </dgm:pt>
    <dgm:pt modelId="{088DC8EE-BA74-784B-98CB-EF6669BC7B4C}" type="pres">
      <dgm:prSet presAssocID="{5650B1E5-FE5B-EE49-9C7F-5FD123E619B6}" presName="childText" presStyleLbl="revTx" presStyleIdx="1" presStyleCnt="3">
        <dgm:presLayoutVars>
          <dgm:bulletEnabled val="1"/>
        </dgm:presLayoutVars>
      </dgm:prSet>
      <dgm:spPr/>
      <dgm:t>
        <a:bodyPr/>
        <a:lstStyle/>
        <a:p>
          <a:endParaRPr lang="en-US"/>
        </a:p>
      </dgm:t>
    </dgm:pt>
    <dgm:pt modelId="{73ED4150-BFE6-3341-B69B-5F9E007150A5}" type="pres">
      <dgm:prSet presAssocID="{5B53C5DF-C33B-514F-A554-388A9E7851ED}" presName="parentText" presStyleLbl="node1" presStyleIdx="2" presStyleCnt="3">
        <dgm:presLayoutVars>
          <dgm:chMax val="0"/>
          <dgm:bulletEnabled val="1"/>
        </dgm:presLayoutVars>
      </dgm:prSet>
      <dgm:spPr/>
      <dgm:t>
        <a:bodyPr/>
        <a:lstStyle/>
        <a:p>
          <a:endParaRPr lang="en-US"/>
        </a:p>
      </dgm:t>
    </dgm:pt>
    <dgm:pt modelId="{27F94B85-C896-ED4F-8BAF-1A0E0E282C8C}" type="pres">
      <dgm:prSet presAssocID="{5B53C5DF-C33B-514F-A554-388A9E7851ED}" presName="childText" presStyleLbl="revTx" presStyleIdx="2" presStyleCnt="3">
        <dgm:presLayoutVars>
          <dgm:bulletEnabled val="1"/>
        </dgm:presLayoutVars>
      </dgm:prSet>
      <dgm:spPr/>
      <dgm:t>
        <a:bodyPr/>
        <a:lstStyle/>
        <a:p>
          <a:endParaRPr lang="en-US"/>
        </a:p>
      </dgm:t>
    </dgm:pt>
  </dgm:ptLst>
  <dgm:cxnLst>
    <dgm:cxn modelId="{FA6E4973-F3E1-994C-96AA-B8219C93142D}" srcId="{74FB9C61-D09D-DE40-87E1-CDD496D80B6B}" destId="{5B53C5DF-C33B-514F-A554-388A9E7851ED}" srcOrd="2" destOrd="0" parTransId="{8D158A2C-7A0D-BD41-8C6F-BEC99DFC1CD6}" sibTransId="{C4265AF5-0689-EB4C-AA35-D4EC98C4323E}"/>
    <dgm:cxn modelId="{79821EFA-3700-5D4C-81DB-F3A0B8B44BB2}" type="presOf" srcId="{AC447A6E-8C0A-6D4B-958A-A18765253523}" destId="{33DAF64C-7CFD-3B4D-8F06-0B24FBC3C022}" srcOrd="0" destOrd="0" presId="urn:microsoft.com/office/officeart/2005/8/layout/vList2"/>
    <dgm:cxn modelId="{F5CBA0B4-DBA4-A44A-991A-4FA77A4C09A0}" srcId="{5B53C5DF-C33B-514F-A554-388A9E7851ED}" destId="{5540BF27-3A3C-944C-A309-FE7FE72A5D58}" srcOrd="0" destOrd="0" parTransId="{C163023A-7D9F-D045-8E9B-ED03A31ACF50}" sibTransId="{3D23F581-6D42-F848-A6C3-6D5930C279B6}"/>
    <dgm:cxn modelId="{85F5C0D5-4C4B-A947-A0B2-518143A396E6}" srcId="{AC447A6E-8C0A-6D4B-958A-A18765253523}" destId="{086AEB10-77D5-1543-B760-D81A4BA4DB8A}" srcOrd="0" destOrd="0" parTransId="{EB04B2C4-15DF-C640-8370-53B21E82EE40}" sibTransId="{A5F15E89-E7A2-594F-9B8F-2DAF9CD3F012}"/>
    <dgm:cxn modelId="{F262A5C8-2B81-F942-B35C-60A97B2C0FB2}" srcId="{74FB9C61-D09D-DE40-87E1-CDD496D80B6B}" destId="{AC447A6E-8C0A-6D4B-958A-A18765253523}" srcOrd="0" destOrd="0" parTransId="{5B973C45-EB16-984A-805A-4BDC006F850D}" sibTransId="{930B493B-0CB9-CC4E-BC02-5E567A102120}"/>
    <dgm:cxn modelId="{071D0757-7637-4D4A-B8F5-0795E50DFB74}" type="presOf" srcId="{C4CCC08E-B162-D041-9E9E-B0A3F07A401D}" destId="{088DC8EE-BA74-784B-98CB-EF6669BC7B4C}" srcOrd="0" destOrd="0" presId="urn:microsoft.com/office/officeart/2005/8/layout/vList2"/>
    <dgm:cxn modelId="{2D80D36A-9B34-A248-91BD-08946F787B63}" srcId="{74FB9C61-D09D-DE40-87E1-CDD496D80B6B}" destId="{5650B1E5-FE5B-EE49-9C7F-5FD123E619B6}" srcOrd="1" destOrd="0" parTransId="{C8ED05B8-26A8-F642-BD4B-D3CCB49EC48A}" sibTransId="{39153384-4C9E-5648-8894-350ABB0110AE}"/>
    <dgm:cxn modelId="{BAD9E0D9-C96D-E540-A4BD-CE36D287E640}" type="presOf" srcId="{74FB9C61-D09D-DE40-87E1-CDD496D80B6B}" destId="{C1F08500-08AA-294A-85CA-B3075401BDDB}" srcOrd="0" destOrd="0" presId="urn:microsoft.com/office/officeart/2005/8/layout/vList2"/>
    <dgm:cxn modelId="{4D678862-E72D-5E48-B5A4-6478C55DA043}" type="presOf" srcId="{5540BF27-3A3C-944C-A309-FE7FE72A5D58}" destId="{27F94B85-C896-ED4F-8BAF-1A0E0E282C8C}" srcOrd="0" destOrd="0" presId="urn:microsoft.com/office/officeart/2005/8/layout/vList2"/>
    <dgm:cxn modelId="{37D66DF3-6D93-2148-8503-C877BB4EA442}" type="presOf" srcId="{5650B1E5-FE5B-EE49-9C7F-5FD123E619B6}" destId="{77C4B5C5-DD1B-7F48-8E4F-000E7AA27752}" srcOrd="0" destOrd="0" presId="urn:microsoft.com/office/officeart/2005/8/layout/vList2"/>
    <dgm:cxn modelId="{A94000CD-3157-CC4A-ACD8-06781722E812}" srcId="{5650B1E5-FE5B-EE49-9C7F-5FD123E619B6}" destId="{C4CCC08E-B162-D041-9E9E-B0A3F07A401D}" srcOrd="0" destOrd="0" parTransId="{AD7E7947-6693-3B4C-82D6-0E160196A7E9}" sibTransId="{1AA64E69-4162-D04D-BDFB-B7A14808750A}"/>
    <dgm:cxn modelId="{DF6C6882-9879-4347-BCE0-596B13503006}" type="presOf" srcId="{5B53C5DF-C33B-514F-A554-388A9E7851ED}" destId="{73ED4150-BFE6-3341-B69B-5F9E007150A5}" srcOrd="0" destOrd="0" presId="urn:microsoft.com/office/officeart/2005/8/layout/vList2"/>
    <dgm:cxn modelId="{38B973BA-389F-824A-B51C-F901EFBC0748}" type="presOf" srcId="{086AEB10-77D5-1543-B760-D81A4BA4DB8A}" destId="{BEB65DC7-02DB-0143-BC17-B871ADF82198}" srcOrd="0" destOrd="0" presId="urn:microsoft.com/office/officeart/2005/8/layout/vList2"/>
    <dgm:cxn modelId="{4DFD9646-95FA-2747-8C1A-0C0B0C5ED230}" type="presParOf" srcId="{C1F08500-08AA-294A-85CA-B3075401BDDB}" destId="{33DAF64C-7CFD-3B4D-8F06-0B24FBC3C022}" srcOrd="0" destOrd="0" presId="urn:microsoft.com/office/officeart/2005/8/layout/vList2"/>
    <dgm:cxn modelId="{AB405B18-1BC6-674F-8C34-0B5143BD9D1D}" type="presParOf" srcId="{C1F08500-08AA-294A-85CA-B3075401BDDB}" destId="{BEB65DC7-02DB-0143-BC17-B871ADF82198}" srcOrd="1" destOrd="0" presId="urn:microsoft.com/office/officeart/2005/8/layout/vList2"/>
    <dgm:cxn modelId="{A92825A8-60D0-D647-9BF4-9FB5EC524685}" type="presParOf" srcId="{C1F08500-08AA-294A-85CA-B3075401BDDB}" destId="{77C4B5C5-DD1B-7F48-8E4F-000E7AA27752}" srcOrd="2" destOrd="0" presId="urn:microsoft.com/office/officeart/2005/8/layout/vList2"/>
    <dgm:cxn modelId="{A043FEDC-0184-A249-A832-81C33290E713}" type="presParOf" srcId="{C1F08500-08AA-294A-85CA-B3075401BDDB}" destId="{088DC8EE-BA74-784B-98CB-EF6669BC7B4C}" srcOrd="3" destOrd="0" presId="urn:microsoft.com/office/officeart/2005/8/layout/vList2"/>
    <dgm:cxn modelId="{87E7B75A-CA2E-0540-92CD-EF1FF0743381}" type="presParOf" srcId="{C1F08500-08AA-294A-85CA-B3075401BDDB}" destId="{73ED4150-BFE6-3341-B69B-5F9E007150A5}" srcOrd="4" destOrd="0" presId="urn:microsoft.com/office/officeart/2005/8/layout/vList2"/>
    <dgm:cxn modelId="{0ABA4E4F-ED75-8544-BBED-6425DA32B0E8}" type="presParOf" srcId="{C1F08500-08AA-294A-85CA-B3075401BDDB}" destId="{27F94B85-C896-ED4F-8BAF-1A0E0E282C8C}"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8DFB52-572C-5749-81C6-854F4005FA3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22411D7D-978B-484F-AE3F-A1C25C383D6E}">
      <dgm:prSet phldrT="[Text]"/>
      <dgm:spPr/>
      <dgm:t>
        <a:bodyPr/>
        <a:lstStyle/>
        <a:p>
          <a:r>
            <a:rPr lang="en-GB" dirty="0"/>
            <a:t>When to use NoSQL instead of SQL</a:t>
          </a:r>
        </a:p>
      </dgm:t>
    </dgm:pt>
    <dgm:pt modelId="{09AEF9B4-F803-A94D-B8E2-A75B519F7EF2}" type="parTrans" cxnId="{10E3C4E2-CA64-4D44-A3ED-0E3FEE61AB92}">
      <dgm:prSet/>
      <dgm:spPr/>
      <dgm:t>
        <a:bodyPr/>
        <a:lstStyle/>
        <a:p>
          <a:endParaRPr lang="en-GB"/>
        </a:p>
      </dgm:t>
    </dgm:pt>
    <dgm:pt modelId="{20FB56B3-2BE6-EF48-A7B8-79D463288FBA}" type="sibTrans" cxnId="{10E3C4E2-CA64-4D44-A3ED-0E3FEE61AB92}">
      <dgm:prSet/>
      <dgm:spPr/>
      <dgm:t>
        <a:bodyPr/>
        <a:lstStyle/>
        <a:p>
          <a:endParaRPr lang="en-GB"/>
        </a:p>
      </dgm:t>
    </dgm:pt>
    <dgm:pt modelId="{25820355-AF73-0A48-AD6A-FDD6B0BFD796}" type="pres">
      <dgm:prSet presAssocID="{B28DFB52-572C-5749-81C6-854F4005FA38}" presName="Name0" presStyleCnt="0">
        <dgm:presLayoutVars>
          <dgm:chMax val="7"/>
          <dgm:chPref val="7"/>
          <dgm:dir/>
        </dgm:presLayoutVars>
      </dgm:prSet>
      <dgm:spPr/>
      <dgm:t>
        <a:bodyPr/>
        <a:lstStyle/>
        <a:p>
          <a:endParaRPr lang="en-US"/>
        </a:p>
      </dgm:t>
    </dgm:pt>
    <dgm:pt modelId="{FC6963F0-9AD5-4F43-856A-7C32C01D1D92}" type="pres">
      <dgm:prSet presAssocID="{B28DFB52-572C-5749-81C6-854F4005FA38}" presName="Name1" presStyleCnt="0"/>
      <dgm:spPr/>
    </dgm:pt>
    <dgm:pt modelId="{C5B77CA8-87D9-1946-BBB4-AB248D84A9D5}" type="pres">
      <dgm:prSet presAssocID="{B28DFB52-572C-5749-81C6-854F4005FA38}" presName="cycle" presStyleCnt="0"/>
      <dgm:spPr/>
    </dgm:pt>
    <dgm:pt modelId="{1D1F6CD9-AD46-8F4A-91D6-B8474BB4C4DE}" type="pres">
      <dgm:prSet presAssocID="{B28DFB52-572C-5749-81C6-854F4005FA38}" presName="srcNode" presStyleLbl="node1" presStyleIdx="0" presStyleCnt="1"/>
      <dgm:spPr/>
    </dgm:pt>
    <dgm:pt modelId="{1C7796AD-73E5-8C4F-8CA0-D46569D897C3}" type="pres">
      <dgm:prSet presAssocID="{B28DFB52-572C-5749-81C6-854F4005FA38}" presName="conn" presStyleLbl="parChTrans1D2" presStyleIdx="0" presStyleCnt="1"/>
      <dgm:spPr/>
      <dgm:t>
        <a:bodyPr/>
        <a:lstStyle/>
        <a:p>
          <a:endParaRPr lang="en-US"/>
        </a:p>
      </dgm:t>
    </dgm:pt>
    <dgm:pt modelId="{5FC2052A-FCAB-0146-AA83-ADFFFFEBB5F8}" type="pres">
      <dgm:prSet presAssocID="{B28DFB52-572C-5749-81C6-854F4005FA38}" presName="extraNode" presStyleLbl="node1" presStyleIdx="0" presStyleCnt="1"/>
      <dgm:spPr/>
    </dgm:pt>
    <dgm:pt modelId="{C1BC0707-380F-894B-9767-184C500C3286}" type="pres">
      <dgm:prSet presAssocID="{B28DFB52-572C-5749-81C6-854F4005FA38}" presName="dstNode" presStyleLbl="node1" presStyleIdx="0" presStyleCnt="1"/>
      <dgm:spPr/>
    </dgm:pt>
    <dgm:pt modelId="{A972C5A2-0E76-EE40-A14B-67171DFAF9C4}" type="pres">
      <dgm:prSet presAssocID="{22411D7D-978B-484F-AE3F-A1C25C383D6E}" presName="text_1" presStyleLbl="node1" presStyleIdx="0" presStyleCnt="1">
        <dgm:presLayoutVars>
          <dgm:bulletEnabled val="1"/>
        </dgm:presLayoutVars>
      </dgm:prSet>
      <dgm:spPr/>
      <dgm:t>
        <a:bodyPr/>
        <a:lstStyle/>
        <a:p>
          <a:endParaRPr lang="en-US"/>
        </a:p>
      </dgm:t>
    </dgm:pt>
    <dgm:pt modelId="{C78BF7D3-7964-994C-995B-1D06635DF068}" type="pres">
      <dgm:prSet presAssocID="{22411D7D-978B-484F-AE3F-A1C25C383D6E}" presName="accent_1" presStyleCnt="0"/>
      <dgm:spPr/>
    </dgm:pt>
    <dgm:pt modelId="{CE8F996C-CB91-D342-8F8E-F17101AADA2F}" type="pres">
      <dgm:prSet presAssocID="{22411D7D-978B-484F-AE3F-A1C25C383D6E}" presName="accentRepeatNode" presStyleLbl="solidFgAcc1" presStyleIdx="0" presStyleCnt="1"/>
      <dgm:spPr/>
    </dgm:pt>
  </dgm:ptLst>
  <dgm:cxnLst>
    <dgm:cxn modelId="{63A463C1-593F-B446-ACF5-B28BD3FF2712}" type="presOf" srcId="{B28DFB52-572C-5749-81C6-854F4005FA38}" destId="{25820355-AF73-0A48-AD6A-FDD6B0BFD796}" srcOrd="0" destOrd="0" presId="urn:microsoft.com/office/officeart/2008/layout/VerticalCurvedList"/>
    <dgm:cxn modelId="{B5A7D627-2C30-8140-B928-C7F90CD0E045}" type="presOf" srcId="{22411D7D-978B-484F-AE3F-A1C25C383D6E}" destId="{A972C5A2-0E76-EE40-A14B-67171DFAF9C4}" srcOrd="0" destOrd="0" presId="urn:microsoft.com/office/officeart/2008/layout/VerticalCurvedList"/>
    <dgm:cxn modelId="{DFDDC2DE-0090-A742-A083-366B275DE273}" type="presOf" srcId="{20FB56B3-2BE6-EF48-A7B8-79D463288FBA}" destId="{1C7796AD-73E5-8C4F-8CA0-D46569D897C3}" srcOrd="0" destOrd="0" presId="urn:microsoft.com/office/officeart/2008/layout/VerticalCurvedList"/>
    <dgm:cxn modelId="{10E3C4E2-CA64-4D44-A3ED-0E3FEE61AB92}" srcId="{B28DFB52-572C-5749-81C6-854F4005FA38}" destId="{22411D7D-978B-484F-AE3F-A1C25C383D6E}" srcOrd="0" destOrd="0" parTransId="{09AEF9B4-F803-A94D-B8E2-A75B519F7EF2}" sibTransId="{20FB56B3-2BE6-EF48-A7B8-79D463288FBA}"/>
    <dgm:cxn modelId="{1256C702-F626-C848-8714-8B2E22943412}" type="presParOf" srcId="{25820355-AF73-0A48-AD6A-FDD6B0BFD796}" destId="{FC6963F0-9AD5-4F43-856A-7C32C01D1D92}" srcOrd="0" destOrd="0" presId="urn:microsoft.com/office/officeart/2008/layout/VerticalCurvedList"/>
    <dgm:cxn modelId="{F8F54960-3230-0842-BD42-E13EC1E32B50}" type="presParOf" srcId="{FC6963F0-9AD5-4F43-856A-7C32C01D1D92}" destId="{C5B77CA8-87D9-1946-BBB4-AB248D84A9D5}" srcOrd="0" destOrd="0" presId="urn:microsoft.com/office/officeart/2008/layout/VerticalCurvedList"/>
    <dgm:cxn modelId="{1D09F159-0319-1E42-9A41-016F2D22298C}" type="presParOf" srcId="{C5B77CA8-87D9-1946-BBB4-AB248D84A9D5}" destId="{1D1F6CD9-AD46-8F4A-91D6-B8474BB4C4DE}" srcOrd="0" destOrd="0" presId="urn:microsoft.com/office/officeart/2008/layout/VerticalCurvedList"/>
    <dgm:cxn modelId="{834664A0-DEEC-1C4A-A2F4-E51DEB404CD4}" type="presParOf" srcId="{C5B77CA8-87D9-1946-BBB4-AB248D84A9D5}" destId="{1C7796AD-73E5-8C4F-8CA0-D46569D897C3}" srcOrd="1" destOrd="0" presId="urn:microsoft.com/office/officeart/2008/layout/VerticalCurvedList"/>
    <dgm:cxn modelId="{3963DA54-092B-CA4E-BA96-D8623EFDF53E}" type="presParOf" srcId="{C5B77CA8-87D9-1946-BBB4-AB248D84A9D5}" destId="{5FC2052A-FCAB-0146-AA83-ADFFFFEBB5F8}" srcOrd="2" destOrd="0" presId="urn:microsoft.com/office/officeart/2008/layout/VerticalCurvedList"/>
    <dgm:cxn modelId="{15CC4731-8E0C-464D-8304-D156018F887D}" type="presParOf" srcId="{C5B77CA8-87D9-1946-BBB4-AB248D84A9D5}" destId="{C1BC0707-380F-894B-9767-184C500C3286}" srcOrd="3" destOrd="0" presId="urn:microsoft.com/office/officeart/2008/layout/VerticalCurvedList"/>
    <dgm:cxn modelId="{7DCA2F79-9111-6744-9B55-7850069A0507}" type="presParOf" srcId="{FC6963F0-9AD5-4F43-856A-7C32C01D1D92}" destId="{A972C5A2-0E76-EE40-A14B-67171DFAF9C4}" srcOrd="1" destOrd="0" presId="urn:microsoft.com/office/officeart/2008/layout/VerticalCurvedList"/>
    <dgm:cxn modelId="{FDD36813-F4B6-4D44-A4C5-7D47C81711B3}" type="presParOf" srcId="{FC6963F0-9AD5-4F43-856A-7C32C01D1D92}" destId="{C78BF7D3-7964-994C-995B-1D06635DF068}" srcOrd="2" destOrd="0" presId="urn:microsoft.com/office/officeart/2008/layout/VerticalCurvedList"/>
    <dgm:cxn modelId="{BD651836-203D-4445-90E7-7115C123A665}" type="presParOf" srcId="{C78BF7D3-7964-994C-995B-1D06635DF068}" destId="{CE8F996C-CB91-D342-8F8E-F17101AADA2F}"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FB9C61-D09D-DE40-87E1-CDD496D80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C447A6E-8C0A-6D4B-958A-A18765253523}">
      <dgm:prSet/>
      <dgm:spPr/>
      <dgm:t>
        <a:bodyPr/>
        <a:lstStyle/>
        <a:p>
          <a:r>
            <a:rPr lang="en-IN" b="1"/>
            <a:t>When need not to concerned about data consistency and 100% data integrity is not your top goal.</a:t>
          </a:r>
          <a:endParaRPr lang="en-IN" dirty="0"/>
        </a:p>
      </dgm:t>
    </dgm:pt>
    <dgm:pt modelId="{5B973C45-EB16-984A-805A-4BDC006F850D}" type="parTrans" cxnId="{F262A5C8-2B81-F942-B35C-60A97B2C0FB2}">
      <dgm:prSet/>
      <dgm:spPr/>
      <dgm:t>
        <a:bodyPr/>
        <a:lstStyle/>
        <a:p>
          <a:endParaRPr lang="en-GB"/>
        </a:p>
      </dgm:t>
    </dgm:pt>
    <dgm:pt modelId="{930B493B-0CB9-CC4E-BC02-5E567A102120}" type="sibTrans" cxnId="{F262A5C8-2B81-F942-B35C-60A97B2C0FB2}">
      <dgm:prSet/>
      <dgm:spPr/>
      <dgm:t>
        <a:bodyPr/>
        <a:lstStyle/>
        <a:p>
          <a:endParaRPr lang="en-GB"/>
        </a:p>
      </dgm:t>
    </dgm:pt>
    <dgm:pt modelId="{086AEB10-77D5-1543-B760-D81A4BA4DB8A}">
      <dgm:prSet/>
      <dgm:spPr/>
      <dgm:t>
        <a:bodyPr/>
        <a:lstStyle/>
        <a:p>
          <a:r>
            <a:rPr lang="en-IN" dirty="0"/>
            <a:t>This is related to the above SQL requirement for ACID compliance. For example, with social media platforms, </a:t>
          </a:r>
          <a:r>
            <a:rPr lang="en-IN" dirty="0">
              <a:solidFill>
                <a:srgbClr val="FF0000"/>
              </a:solidFill>
            </a:rPr>
            <a:t>it isn’t important if everyone sees your new post at the exact same time</a:t>
          </a:r>
          <a:r>
            <a:rPr lang="en-IN" dirty="0"/>
            <a:t>, which means data consistency is not a priority.</a:t>
          </a:r>
        </a:p>
      </dgm:t>
    </dgm:pt>
    <dgm:pt modelId="{EB04B2C4-15DF-C640-8370-53B21E82EE40}" type="parTrans" cxnId="{85F5C0D5-4C4B-A947-A0B2-518143A396E6}">
      <dgm:prSet/>
      <dgm:spPr/>
      <dgm:t>
        <a:bodyPr/>
        <a:lstStyle/>
        <a:p>
          <a:endParaRPr lang="en-GB"/>
        </a:p>
      </dgm:t>
    </dgm:pt>
    <dgm:pt modelId="{A5F15E89-E7A2-594F-9B8F-2DAF9CD3F012}" type="sibTrans" cxnId="{85F5C0D5-4C4B-A947-A0B2-518143A396E6}">
      <dgm:prSet/>
      <dgm:spPr/>
      <dgm:t>
        <a:bodyPr/>
        <a:lstStyle/>
        <a:p>
          <a:endParaRPr lang="en-GB"/>
        </a:p>
      </dgm:t>
    </dgm:pt>
    <dgm:pt modelId="{5650B1E5-FE5B-EE49-9C7F-5FD123E619B6}">
      <dgm:prSet/>
      <dgm:spPr/>
      <dgm:t>
        <a:bodyPr/>
        <a:lstStyle/>
        <a:p>
          <a:r>
            <a:rPr lang="en-IN" b="1" dirty="0"/>
            <a:t>When required a lot of data, many different data types, and your data needs will only grow over time.</a:t>
          </a:r>
          <a:endParaRPr lang="en-IN" dirty="0"/>
        </a:p>
      </dgm:t>
    </dgm:pt>
    <dgm:pt modelId="{C8ED05B8-26A8-F642-BD4B-D3CCB49EC48A}" type="parTrans" cxnId="{2D80D36A-9B34-A248-91BD-08946F787B63}">
      <dgm:prSet/>
      <dgm:spPr/>
      <dgm:t>
        <a:bodyPr/>
        <a:lstStyle/>
        <a:p>
          <a:endParaRPr lang="en-GB"/>
        </a:p>
      </dgm:t>
    </dgm:pt>
    <dgm:pt modelId="{39153384-4C9E-5648-8894-350ABB0110AE}" type="sibTrans" cxnId="{2D80D36A-9B34-A248-91BD-08946F787B63}">
      <dgm:prSet/>
      <dgm:spPr/>
      <dgm:t>
        <a:bodyPr/>
        <a:lstStyle/>
        <a:p>
          <a:endParaRPr lang="en-GB"/>
        </a:p>
      </dgm:t>
    </dgm:pt>
    <dgm:pt modelId="{C4CCC08E-B162-D041-9E9E-B0A3F07A401D}">
      <dgm:prSet/>
      <dgm:spPr/>
      <dgm:t>
        <a:bodyPr/>
        <a:lstStyle/>
        <a:p>
          <a:r>
            <a:rPr lang="en-IN" dirty="0"/>
            <a:t>NoSQL makes it easy to store all different types of data together and </a:t>
          </a:r>
          <a:r>
            <a:rPr lang="en-IN" dirty="0">
              <a:solidFill>
                <a:srgbClr val="FF0000"/>
              </a:solidFill>
            </a:rPr>
            <a:t>without having to invest time into defining what type of data you’re storing in advance.</a:t>
          </a:r>
        </a:p>
      </dgm:t>
    </dgm:pt>
    <dgm:pt modelId="{AD7E7947-6693-3B4C-82D6-0E160196A7E9}" type="parTrans" cxnId="{A94000CD-3157-CC4A-ACD8-06781722E812}">
      <dgm:prSet/>
      <dgm:spPr/>
      <dgm:t>
        <a:bodyPr/>
        <a:lstStyle/>
        <a:p>
          <a:endParaRPr lang="en-GB"/>
        </a:p>
      </dgm:t>
    </dgm:pt>
    <dgm:pt modelId="{1AA64E69-4162-D04D-BDFB-B7A14808750A}" type="sibTrans" cxnId="{A94000CD-3157-CC4A-ACD8-06781722E812}">
      <dgm:prSet/>
      <dgm:spPr/>
      <dgm:t>
        <a:bodyPr/>
        <a:lstStyle/>
        <a:p>
          <a:endParaRPr lang="en-GB"/>
        </a:p>
      </dgm:t>
    </dgm:pt>
    <dgm:pt modelId="{5B53C5DF-C33B-514F-A554-388A9E7851ED}">
      <dgm:prSet/>
      <dgm:spPr/>
      <dgm:t>
        <a:bodyPr/>
        <a:lstStyle/>
        <a:p>
          <a:r>
            <a:rPr lang="en-IN" b="1" dirty="0"/>
            <a:t>When data needs scale up, out, and down.</a:t>
          </a:r>
          <a:endParaRPr lang="en-IN" dirty="0"/>
        </a:p>
      </dgm:t>
    </dgm:pt>
    <dgm:pt modelId="{8D158A2C-7A0D-BD41-8C6F-BEC99DFC1CD6}" type="parTrans" cxnId="{FA6E4973-F3E1-994C-96AA-B8219C93142D}">
      <dgm:prSet/>
      <dgm:spPr/>
      <dgm:t>
        <a:bodyPr/>
        <a:lstStyle/>
        <a:p>
          <a:endParaRPr lang="en-GB"/>
        </a:p>
      </dgm:t>
    </dgm:pt>
    <dgm:pt modelId="{C4265AF5-0689-EB4C-AA35-D4EC98C4323E}" type="sibTrans" cxnId="{FA6E4973-F3E1-994C-96AA-B8219C93142D}">
      <dgm:prSet/>
      <dgm:spPr/>
      <dgm:t>
        <a:bodyPr/>
        <a:lstStyle/>
        <a:p>
          <a:endParaRPr lang="en-GB"/>
        </a:p>
      </dgm:t>
    </dgm:pt>
    <dgm:pt modelId="{5540BF27-3A3C-944C-A309-FE7FE72A5D58}">
      <dgm:prSet/>
      <dgm:spPr/>
      <dgm:t>
        <a:bodyPr/>
        <a:lstStyle/>
        <a:p>
          <a:r>
            <a:rPr lang="en-IN" dirty="0"/>
            <a:t>NoSQL provides much greater flexibility and the ability to control costs as your data needs change.</a:t>
          </a:r>
        </a:p>
      </dgm:t>
    </dgm:pt>
    <dgm:pt modelId="{C163023A-7D9F-D045-8E9B-ED03A31ACF50}" type="parTrans" cxnId="{F5CBA0B4-DBA4-A44A-991A-4FA77A4C09A0}">
      <dgm:prSet/>
      <dgm:spPr/>
      <dgm:t>
        <a:bodyPr/>
        <a:lstStyle/>
        <a:p>
          <a:endParaRPr lang="en-GB"/>
        </a:p>
      </dgm:t>
    </dgm:pt>
    <dgm:pt modelId="{3D23F581-6D42-F848-A6C3-6D5930C279B6}" type="sibTrans" cxnId="{F5CBA0B4-DBA4-A44A-991A-4FA77A4C09A0}">
      <dgm:prSet/>
      <dgm:spPr/>
      <dgm:t>
        <a:bodyPr/>
        <a:lstStyle/>
        <a:p>
          <a:endParaRPr lang="en-GB"/>
        </a:p>
      </dgm:t>
    </dgm:pt>
    <dgm:pt modelId="{C1F08500-08AA-294A-85CA-B3075401BDDB}" type="pres">
      <dgm:prSet presAssocID="{74FB9C61-D09D-DE40-87E1-CDD496D80B6B}" presName="linear" presStyleCnt="0">
        <dgm:presLayoutVars>
          <dgm:animLvl val="lvl"/>
          <dgm:resizeHandles val="exact"/>
        </dgm:presLayoutVars>
      </dgm:prSet>
      <dgm:spPr/>
      <dgm:t>
        <a:bodyPr/>
        <a:lstStyle/>
        <a:p>
          <a:endParaRPr lang="en-US"/>
        </a:p>
      </dgm:t>
    </dgm:pt>
    <dgm:pt modelId="{33DAF64C-7CFD-3B4D-8F06-0B24FBC3C022}" type="pres">
      <dgm:prSet presAssocID="{AC447A6E-8C0A-6D4B-958A-A18765253523}" presName="parentText" presStyleLbl="node1" presStyleIdx="0" presStyleCnt="3">
        <dgm:presLayoutVars>
          <dgm:chMax val="0"/>
          <dgm:bulletEnabled val="1"/>
        </dgm:presLayoutVars>
      </dgm:prSet>
      <dgm:spPr/>
      <dgm:t>
        <a:bodyPr/>
        <a:lstStyle/>
        <a:p>
          <a:endParaRPr lang="en-US"/>
        </a:p>
      </dgm:t>
    </dgm:pt>
    <dgm:pt modelId="{BEB65DC7-02DB-0143-BC17-B871ADF82198}" type="pres">
      <dgm:prSet presAssocID="{AC447A6E-8C0A-6D4B-958A-A18765253523}" presName="childText" presStyleLbl="revTx" presStyleIdx="0" presStyleCnt="3">
        <dgm:presLayoutVars>
          <dgm:bulletEnabled val="1"/>
        </dgm:presLayoutVars>
      </dgm:prSet>
      <dgm:spPr/>
      <dgm:t>
        <a:bodyPr/>
        <a:lstStyle/>
        <a:p>
          <a:endParaRPr lang="en-US"/>
        </a:p>
      </dgm:t>
    </dgm:pt>
    <dgm:pt modelId="{77C4B5C5-DD1B-7F48-8E4F-000E7AA27752}" type="pres">
      <dgm:prSet presAssocID="{5650B1E5-FE5B-EE49-9C7F-5FD123E619B6}" presName="parentText" presStyleLbl="node1" presStyleIdx="1" presStyleCnt="3">
        <dgm:presLayoutVars>
          <dgm:chMax val="0"/>
          <dgm:bulletEnabled val="1"/>
        </dgm:presLayoutVars>
      </dgm:prSet>
      <dgm:spPr/>
      <dgm:t>
        <a:bodyPr/>
        <a:lstStyle/>
        <a:p>
          <a:endParaRPr lang="en-US"/>
        </a:p>
      </dgm:t>
    </dgm:pt>
    <dgm:pt modelId="{088DC8EE-BA74-784B-98CB-EF6669BC7B4C}" type="pres">
      <dgm:prSet presAssocID="{5650B1E5-FE5B-EE49-9C7F-5FD123E619B6}" presName="childText" presStyleLbl="revTx" presStyleIdx="1" presStyleCnt="3">
        <dgm:presLayoutVars>
          <dgm:bulletEnabled val="1"/>
        </dgm:presLayoutVars>
      </dgm:prSet>
      <dgm:spPr/>
      <dgm:t>
        <a:bodyPr/>
        <a:lstStyle/>
        <a:p>
          <a:endParaRPr lang="en-US"/>
        </a:p>
      </dgm:t>
    </dgm:pt>
    <dgm:pt modelId="{73ED4150-BFE6-3341-B69B-5F9E007150A5}" type="pres">
      <dgm:prSet presAssocID="{5B53C5DF-C33B-514F-A554-388A9E7851ED}" presName="parentText" presStyleLbl="node1" presStyleIdx="2" presStyleCnt="3">
        <dgm:presLayoutVars>
          <dgm:chMax val="0"/>
          <dgm:bulletEnabled val="1"/>
        </dgm:presLayoutVars>
      </dgm:prSet>
      <dgm:spPr/>
      <dgm:t>
        <a:bodyPr/>
        <a:lstStyle/>
        <a:p>
          <a:endParaRPr lang="en-US"/>
        </a:p>
      </dgm:t>
    </dgm:pt>
    <dgm:pt modelId="{27F94B85-C896-ED4F-8BAF-1A0E0E282C8C}" type="pres">
      <dgm:prSet presAssocID="{5B53C5DF-C33B-514F-A554-388A9E7851ED}" presName="childText" presStyleLbl="revTx" presStyleIdx="2" presStyleCnt="3">
        <dgm:presLayoutVars>
          <dgm:bulletEnabled val="1"/>
        </dgm:presLayoutVars>
      </dgm:prSet>
      <dgm:spPr/>
      <dgm:t>
        <a:bodyPr/>
        <a:lstStyle/>
        <a:p>
          <a:endParaRPr lang="en-US"/>
        </a:p>
      </dgm:t>
    </dgm:pt>
  </dgm:ptLst>
  <dgm:cxnLst>
    <dgm:cxn modelId="{FA6E4973-F3E1-994C-96AA-B8219C93142D}" srcId="{74FB9C61-D09D-DE40-87E1-CDD496D80B6B}" destId="{5B53C5DF-C33B-514F-A554-388A9E7851ED}" srcOrd="2" destOrd="0" parTransId="{8D158A2C-7A0D-BD41-8C6F-BEC99DFC1CD6}" sibTransId="{C4265AF5-0689-EB4C-AA35-D4EC98C4323E}"/>
    <dgm:cxn modelId="{79821EFA-3700-5D4C-81DB-F3A0B8B44BB2}" type="presOf" srcId="{AC447A6E-8C0A-6D4B-958A-A18765253523}" destId="{33DAF64C-7CFD-3B4D-8F06-0B24FBC3C022}" srcOrd="0" destOrd="0" presId="urn:microsoft.com/office/officeart/2005/8/layout/vList2"/>
    <dgm:cxn modelId="{F5CBA0B4-DBA4-A44A-991A-4FA77A4C09A0}" srcId="{5B53C5DF-C33B-514F-A554-388A9E7851ED}" destId="{5540BF27-3A3C-944C-A309-FE7FE72A5D58}" srcOrd="0" destOrd="0" parTransId="{C163023A-7D9F-D045-8E9B-ED03A31ACF50}" sibTransId="{3D23F581-6D42-F848-A6C3-6D5930C279B6}"/>
    <dgm:cxn modelId="{85F5C0D5-4C4B-A947-A0B2-518143A396E6}" srcId="{AC447A6E-8C0A-6D4B-958A-A18765253523}" destId="{086AEB10-77D5-1543-B760-D81A4BA4DB8A}" srcOrd="0" destOrd="0" parTransId="{EB04B2C4-15DF-C640-8370-53B21E82EE40}" sibTransId="{A5F15E89-E7A2-594F-9B8F-2DAF9CD3F012}"/>
    <dgm:cxn modelId="{F262A5C8-2B81-F942-B35C-60A97B2C0FB2}" srcId="{74FB9C61-D09D-DE40-87E1-CDD496D80B6B}" destId="{AC447A6E-8C0A-6D4B-958A-A18765253523}" srcOrd="0" destOrd="0" parTransId="{5B973C45-EB16-984A-805A-4BDC006F850D}" sibTransId="{930B493B-0CB9-CC4E-BC02-5E567A102120}"/>
    <dgm:cxn modelId="{071D0757-7637-4D4A-B8F5-0795E50DFB74}" type="presOf" srcId="{C4CCC08E-B162-D041-9E9E-B0A3F07A401D}" destId="{088DC8EE-BA74-784B-98CB-EF6669BC7B4C}" srcOrd="0" destOrd="0" presId="urn:microsoft.com/office/officeart/2005/8/layout/vList2"/>
    <dgm:cxn modelId="{2D80D36A-9B34-A248-91BD-08946F787B63}" srcId="{74FB9C61-D09D-DE40-87E1-CDD496D80B6B}" destId="{5650B1E5-FE5B-EE49-9C7F-5FD123E619B6}" srcOrd="1" destOrd="0" parTransId="{C8ED05B8-26A8-F642-BD4B-D3CCB49EC48A}" sibTransId="{39153384-4C9E-5648-8894-350ABB0110AE}"/>
    <dgm:cxn modelId="{BAD9E0D9-C96D-E540-A4BD-CE36D287E640}" type="presOf" srcId="{74FB9C61-D09D-DE40-87E1-CDD496D80B6B}" destId="{C1F08500-08AA-294A-85CA-B3075401BDDB}" srcOrd="0" destOrd="0" presId="urn:microsoft.com/office/officeart/2005/8/layout/vList2"/>
    <dgm:cxn modelId="{4D678862-E72D-5E48-B5A4-6478C55DA043}" type="presOf" srcId="{5540BF27-3A3C-944C-A309-FE7FE72A5D58}" destId="{27F94B85-C896-ED4F-8BAF-1A0E0E282C8C}" srcOrd="0" destOrd="0" presId="urn:microsoft.com/office/officeart/2005/8/layout/vList2"/>
    <dgm:cxn modelId="{37D66DF3-6D93-2148-8503-C877BB4EA442}" type="presOf" srcId="{5650B1E5-FE5B-EE49-9C7F-5FD123E619B6}" destId="{77C4B5C5-DD1B-7F48-8E4F-000E7AA27752}" srcOrd="0" destOrd="0" presId="urn:microsoft.com/office/officeart/2005/8/layout/vList2"/>
    <dgm:cxn modelId="{A94000CD-3157-CC4A-ACD8-06781722E812}" srcId="{5650B1E5-FE5B-EE49-9C7F-5FD123E619B6}" destId="{C4CCC08E-B162-D041-9E9E-B0A3F07A401D}" srcOrd="0" destOrd="0" parTransId="{AD7E7947-6693-3B4C-82D6-0E160196A7E9}" sibTransId="{1AA64E69-4162-D04D-BDFB-B7A14808750A}"/>
    <dgm:cxn modelId="{DF6C6882-9879-4347-BCE0-596B13503006}" type="presOf" srcId="{5B53C5DF-C33B-514F-A554-388A9E7851ED}" destId="{73ED4150-BFE6-3341-B69B-5F9E007150A5}" srcOrd="0" destOrd="0" presId="urn:microsoft.com/office/officeart/2005/8/layout/vList2"/>
    <dgm:cxn modelId="{38B973BA-389F-824A-B51C-F901EFBC0748}" type="presOf" srcId="{086AEB10-77D5-1543-B760-D81A4BA4DB8A}" destId="{BEB65DC7-02DB-0143-BC17-B871ADF82198}" srcOrd="0" destOrd="0" presId="urn:microsoft.com/office/officeart/2005/8/layout/vList2"/>
    <dgm:cxn modelId="{4DFD9646-95FA-2747-8C1A-0C0B0C5ED230}" type="presParOf" srcId="{C1F08500-08AA-294A-85CA-B3075401BDDB}" destId="{33DAF64C-7CFD-3B4D-8F06-0B24FBC3C022}" srcOrd="0" destOrd="0" presId="urn:microsoft.com/office/officeart/2005/8/layout/vList2"/>
    <dgm:cxn modelId="{AB405B18-1BC6-674F-8C34-0B5143BD9D1D}" type="presParOf" srcId="{C1F08500-08AA-294A-85CA-B3075401BDDB}" destId="{BEB65DC7-02DB-0143-BC17-B871ADF82198}" srcOrd="1" destOrd="0" presId="urn:microsoft.com/office/officeart/2005/8/layout/vList2"/>
    <dgm:cxn modelId="{A92825A8-60D0-D647-9BF4-9FB5EC524685}" type="presParOf" srcId="{C1F08500-08AA-294A-85CA-B3075401BDDB}" destId="{77C4B5C5-DD1B-7F48-8E4F-000E7AA27752}" srcOrd="2" destOrd="0" presId="urn:microsoft.com/office/officeart/2005/8/layout/vList2"/>
    <dgm:cxn modelId="{A043FEDC-0184-A249-A832-81C33290E713}" type="presParOf" srcId="{C1F08500-08AA-294A-85CA-B3075401BDDB}" destId="{088DC8EE-BA74-784B-98CB-EF6669BC7B4C}" srcOrd="3" destOrd="0" presId="urn:microsoft.com/office/officeart/2005/8/layout/vList2"/>
    <dgm:cxn modelId="{87E7B75A-CA2E-0540-92CD-EF1FF0743381}" type="presParOf" srcId="{C1F08500-08AA-294A-85CA-B3075401BDDB}" destId="{73ED4150-BFE6-3341-B69B-5F9E007150A5}" srcOrd="4" destOrd="0" presId="urn:microsoft.com/office/officeart/2005/8/layout/vList2"/>
    <dgm:cxn modelId="{0ABA4E4F-ED75-8544-BBED-6425DA32B0E8}" type="presParOf" srcId="{C1F08500-08AA-294A-85CA-B3075401BDDB}" destId="{27F94B85-C896-ED4F-8BAF-1A0E0E282C8C}"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8DFB52-572C-5749-81C6-854F4005FA3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22411D7D-978B-484F-AE3F-A1C25C383D6E}">
      <dgm:prSet phldrT="[Text]"/>
      <dgm:spPr/>
      <dgm:t>
        <a:bodyPr/>
        <a:lstStyle/>
        <a:p>
          <a:r>
            <a:rPr lang="en-GB" dirty="0"/>
            <a:t>When to use NoSQL instead of SQL</a:t>
          </a:r>
        </a:p>
      </dgm:t>
    </dgm:pt>
    <dgm:pt modelId="{09AEF9B4-F803-A94D-B8E2-A75B519F7EF2}" type="parTrans" cxnId="{10E3C4E2-CA64-4D44-A3ED-0E3FEE61AB92}">
      <dgm:prSet/>
      <dgm:spPr/>
      <dgm:t>
        <a:bodyPr/>
        <a:lstStyle/>
        <a:p>
          <a:endParaRPr lang="en-GB"/>
        </a:p>
      </dgm:t>
    </dgm:pt>
    <dgm:pt modelId="{20FB56B3-2BE6-EF48-A7B8-79D463288FBA}" type="sibTrans" cxnId="{10E3C4E2-CA64-4D44-A3ED-0E3FEE61AB92}">
      <dgm:prSet/>
      <dgm:spPr/>
      <dgm:t>
        <a:bodyPr/>
        <a:lstStyle/>
        <a:p>
          <a:endParaRPr lang="en-GB"/>
        </a:p>
      </dgm:t>
    </dgm:pt>
    <dgm:pt modelId="{25820355-AF73-0A48-AD6A-FDD6B0BFD796}" type="pres">
      <dgm:prSet presAssocID="{B28DFB52-572C-5749-81C6-854F4005FA38}" presName="Name0" presStyleCnt="0">
        <dgm:presLayoutVars>
          <dgm:chMax val="7"/>
          <dgm:chPref val="7"/>
          <dgm:dir/>
        </dgm:presLayoutVars>
      </dgm:prSet>
      <dgm:spPr/>
      <dgm:t>
        <a:bodyPr/>
        <a:lstStyle/>
        <a:p>
          <a:endParaRPr lang="en-US"/>
        </a:p>
      </dgm:t>
    </dgm:pt>
    <dgm:pt modelId="{FC6963F0-9AD5-4F43-856A-7C32C01D1D92}" type="pres">
      <dgm:prSet presAssocID="{B28DFB52-572C-5749-81C6-854F4005FA38}" presName="Name1" presStyleCnt="0"/>
      <dgm:spPr/>
    </dgm:pt>
    <dgm:pt modelId="{C5B77CA8-87D9-1946-BBB4-AB248D84A9D5}" type="pres">
      <dgm:prSet presAssocID="{B28DFB52-572C-5749-81C6-854F4005FA38}" presName="cycle" presStyleCnt="0"/>
      <dgm:spPr/>
    </dgm:pt>
    <dgm:pt modelId="{1D1F6CD9-AD46-8F4A-91D6-B8474BB4C4DE}" type="pres">
      <dgm:prSet presAssocID="{B28DFB52-572C-5749-81C6-854F4005FA38}" presName="srcNode" presStyleLbl="node1" presStyleIdx="0" presStyleCnt="1"/>
      <dgm:spPr/>
    </dgm:pt>
    <dgm:pt modelId="{1C7796AD-73E5-8C4F-8CA0-D46569D897C3}" type="pres">
      <dgm:prSet presAssocID="{B28DFB52-572C-5749-81C6-854F4005FA38}" presName="conn" presStyleLbl="parChTrans1D2" presStyleIdx="0" presStyleCnt="1"/>
      <dgm:spPr/>
      <dgm:t>
        <a:bodyPr/>
        <a:lstStyle/>
        <a:p>
          <a:endParaRPr lang="en-US"/>
        </a:p>
      </dgm:t>
    </dgm:pt>
    <dgm:pt modelId="{5FC2052A-FCAB-0146-AA83-ADFFFFEBB5F8}" type="pres">
      <dgm:prSet presAssocID="{B28DFB52-572C-5749-81C6-854F4005FA38}" presName="extraNode" presStyleLbl="node1" presStyleIdx="0" presStyleCnt="1"/>
      <dgm:spPr/>
    </dgm:pt>
    <dgm:pt modelId="{C1BC0707-380F-894B-9767-184C500C3286}" type="pres">
      <dgm:prSet presAssocID="{B28DFB52-572C-5749-81C6-854F4005FA38}" presName="dstNode" presStyleLbl="node1" presStyleIdx="0" presStyleCnt="1"/>
      <dgm:spPr/>
    </dgm:pt>
    <dgm:pt modelId="{A972C5A2-0E76-EE40-A14B-67171DFAF9C4}" type="pres">
      <dgm:prSet presAssocID="{22411D7D-978B-484F-AE3F-A1C25C383D6E}" presName="text_1" presStyleLbl="node1" presStyleIdx="0" presStyleCnt="1">
        <dgm:presLayoutVars>
          <dgm:bulletEnabled val="1"/>
        </dgm:presLayoutVars>
      </dgm:prSet>
      <dgm:spPr/>
      <dgm:t>
        <a:bodyPr/>
        <a:lstStyle/>
        <a:p>
          <a:endParaRPr lang="en-US"/>
        </a:p>
      </dgm:t>
    </dgm:pt>
    <dgm:pt modelId="{C78BF7D3-7964-994C-995B-1D06635DF068}" type="pres">
      <dgm:prSet presAssocID="{22411D7D-978B-484F-AE3F-A1C25C383D6E}" presName="accent_1" presStyleCnt="0"/>
      <dgm:spPr/>
    </dgm:pt>
    <dgm:pt modelId="{CE8F996C-CB91-D342-8F8E-F17101AADA2F}" type="pres">
      <dgm:prSet presAssocID="{22411D7D-978B-484F-AE3F-A1C25C383D6E}" presName="accentRepeatNode" presStyleLbl="solidFgAcc1" presStyleIdx="0" presStyleCnt="1"/>
      <dgm:spPr/>
    </dgm:pt>
  </dgm:ptLst>
  <dgm:cxnLst>
    <dgm:cxn modelId="{63A463C1-593F-B446-ACF5-B28BD3FF2712}" type="presOf" srcId="{B28DFB52-572C-5749-81C6-854F4005FA38}" destId="{25820355-AF73-0A48-AD6A-FDD6B0BFD796}" srcOrd="0" destOrd="0" presId="urn:microsoft.com/office/officeart/2008/layout/VerticalCurvedList"/>
    <dgm:cxn modelId="{B5A7D627-2C30-8140-B928-C7F90CD0E045}" type="presOf" srcId="{22411D7D-978B-484F-AE3F-A1C25C383D6E}" destId="{A972C5A2-0E76-EE40-A14B-67171DFAF9C4}" srcOrd="0" destOrd="0" presId="urn:microsoft.com/office/officeart/2008/layout/VerticalCurvedList"/>
    <dgm:cxn modelId="{DFDDC2DE-0090-A742-A083-366B275DE273}" type="presOf" srcId="{20FB56B3-2BE6-EF48-A7B8-79D463288FBA}" destId="{1C7796AD-73E5-8C4F-8CA0-D46569D897C3}" srcOrd="0" destOrd="0" presId="urn:microsoft.com/office/officeart/2008/layout/VerticalCurvedList"/>
    <dgm:cxn modelId="{10E3C4E2-CA64-4D44-A3ED-0E3FEE61AB92}" srcId="{B28DFB52-572C-5749-81C6-854F4005FA38}" destId="{22411D7D-978B-484F-AE3F-A1C25C383D6E}" srcOrd="0" destOrd="0" parTransId="{09AEF9B4-F803-A94D-B8E2-A75B519F7EF2}" sibTransId="{20FB56B3-2BE6-EF48-A7B8-79D463288FBA}"/>
    <dgm:cxn modelId="{1256C702-F626-C848-8714-8B2E22943412}" type="presParOf" srcId="{25820355-AF73-0A48-AD6A-FDD6B0BFD796}" destId="{FC6963F0-9AD5-4F43-856A-7C32C01D1D92}" srcOrd="0" destOrd="0" presId="urn:microsoft.com/office/officeart/2008/layout/VerticalCurvedList"/>
    <dgm:cxn modelId="{F8F54960-3230-0842-BD42-E13EC1E32B50}" type="presParOf" srcId="{FC6963F0-9AD5-4F43-856A-7C32C01D1D92}" destId="{C5B77CA8-87D9-1946-BBB4-AB248D84A9D5}" srcOrd="0" destOrd="0" presId="urn:microsoft.com/office/officeart/2008/layout/VerticalCurvedList"/>
    <dgm:cxn modelId="{1D09F159-0319-1E42-9A41-016F2D22298C}" type="presParOf" srcId="{C5B77CA8-87D9-1946-BBB4-AB248D84A9D5}" destId="{1D1F6CD9-AD46-8F4A-91D6-B8474BB4C4DE}" srcOrd="0" destOrd="0" presId="urn:microsoft.com/office/officeart/2008/layout/VerticalCurvedList"/>
    <dgm:cxn modelId="{834664A0-DEEC-1C4A-A2F4-E51DEB404CD4}" type="presParOf" srcId="{C5B77CA8-87D9-1946-BBB4-AB248D84A9D5}" destId="{1C7796AD-73E5-8C4F-8CA0-D46569D897C3}" srcOrd="1" destOrd="0" presId="urn:microsoft.com/office/officeart/2008/layout/VerticalCurvedList"/>
    <dgm:cxn modelId="{3963DA54-092B-CA4E-BA96-D8623EFDF53E}" type="presParOf" srcId="{C5B77CA8-87D9-1946-BBB4-AB248D84A9D5}" destId="{5FC2052A-FCAB-0146-AA83-ADFFFFEBB5F8}" srcOrd="2" destOrd="0" presId="urn:microsoft.com/office/officeart/2008/layout/VerticalCurvedList"/>
    <dgm:cxn modelId="{15CC4731-8E0C-464D-8304-D156018F887D}" type="presParOf" srcId="{C5B77CA8-87D9-1946-BBB4-AB248D84A9D5}" destId="{C1BC0707-380F-894B-9767-184C500C3286}" srcOrd="3" destOrd="0" presId="urn:microsoft.com/office/officeart/2008/layout/VerticalCurvedList"/>
    <dgm:cxn modelId="{7DCA2F79-9111-6744-9B55-7850069A0507}" type="presParOf" srcId="{FC6963F0-9AD5-4F43-856A-7C32C01D1D92}" destId="{A972C5A2-0E76-EE40-A14B-67171DFAF9C4}" srcOrd="1" destOrd="0" presId="urn:microsoft.com/office/officeart/2008/layout/VerticalCurvedList"/>
    <dgm:cxn modelId="{FDD36813-F4B6-4D44-A4C5-7D47C81711B3}" type="presParOf" srcId="{FC6963F0-9AD5-4F43-856A-7C32C01D1D92}" destId="{C78BF7D3-7964-994C-995B-1D06635DF068}" srcOrd="2" destOrd="0" presId="urn:microsoft.com/office/officeart/2008/layout/VerticalCurvedList"/>
    <dgm:cxn modelId="{BD651836-203D-4445-90E7-7115C123A665}" type="presParOf" srcId="{C78BF7D3-7964-994C-995B-1D06635DF068}" destId="{CE8F996C-CB91-D342-8F8E-F17101AADA2F}"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DD76DB-6480-B946-87C2-58A97C745FBE}"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GB"/>
        </a:p>
      </dgm:t>
    </dgm:pt>
    <dgm:pt modelId="{C92D6921-4F18-C54C-B39F-76C38550894E}">
      <dgm:prSet custT="1"/>
      <dgm:spPr/>
      <dgm:t>
        <a:bodyPr/>
        <a:lstStyle/>
        <a:p>
          <a:r>
            <a:rPr lang="en-IN" sz="2000" dirty="0">
              <a:latin typeface="Times New Roman" panose="02020603050405020304" pitchFamily="18" charset="0"/>
              <a:cs typeface="Times New Roman" panose="02020603050405020304" pitchFamily="18" charset="0"/>
            </a:rPr>
            <a:t>Use Of SQL/</a:t>
          </a:r>
          <a:r>
            <a:rPr lang="en-IN" sz="2000" dirty="0" err="1">
              <a:latin typeface="Times New Roman" panose="02020603050405020304" pitchFamily="18" charset="0"/>
              <a:cs typeface="Times New Roman" panose="02020603050405020304" pitchFamily="18" charset="0"/>
            </a:rPr>
            <a:t>Nosql</a:t>
          </a:r>
          <a:r>
            <a:rPr lang="en-IN" sz="2000" dirty="0">
              <a:latin typeface="Times New Roman" panose="02020603050405020304" pitchFamily="18" charset="0"/>
              <a:cs typeface="Times New Roman" panose="02020603050405020304" pitchFamily="18" charset="0"/>
            </a:rPr>
            <a:t> And Standards In The Industry,</a:t>
          </a:r>
        </a:p>
      </dgm:t>
    </dgm:pt>
    <dgm:pt modelId="{2C56924B-8D93-5D4F-9C66-DD43134BF61E}" type="parTrans" cxnId="{321BDBE5-CA5B-5842-9BCF-5335A0539ADD}">
      <dgm:prSet/>
      <dgm:spPr/>
      <dgm:t>
        <a:bodyPr/>
        <a:lstStyle/>
        <a:p>
          <a:endParaRPr lang="en-GB"/>
        </a:p>
      </dgm:t>
    </dgm:pt>
    <dgm:pt modelId="{5C777E5B-B56A-E54B-8F78-1D5119BA93D3}" type="sibTrans" cxnId="{321BDBE5-CA5B-5842-9BCF-5335A0539ADD}">
      <dgm:prSet/>
      <dgm:spPr/>
      <dgm:t>
        <a:bodyPr/>
        <a:lstStyle/>
        <a:p>
          <a:endParaRPr lang="en-GB"/>
        </a:p>
      </dgm:t>
    </dgm:pt>
    <dgm:pt modelId="{B65C264C-F7EA-A547-998F-A15120EEBCF9}">
      <dgm:prSet custT="1"/>
      <dgm:spPr/>
      <dgm:t>
        <a:bodyPr/>
        <a:lstStyle/>
        <a:p>
          <a:r>
            <a:rPr lang="en-IN" sz="2000" dirty="0">
              <a:latin typeface="Times New Roman" panose="02020603050405020304" pitchFamily="18" charset="0"/>
              <a:cs typeface="Times New Roman" panose="02020603050405020304" pitchFamily="18" charset="0"/>
            </a:rPr>
            <a:t>Limitations Of Standardization, </a:t>
          </a:r>
        </a:p>
      </dgm:t>
    </dgm:pt>
    <dgm:pt modelId="{F8E20550-19EE-7141-A235-CAED84F0F1CD}" type="parTrans" cxnId="{73425115-93E7-BF4D-8BDE-56ACC4D7BC4D}">
      <dgm:prSet/>
      <dgm:spPr/>
      <dgm:t>
        <a:bodyPr/>
        <a:lstStyle/>
        <a:p>
          <a:endParaRPr lang="en-GB"/>
        </a:p>
      </dgm:t>
    </dgm:pt>
    <dgm:pt modelId="{EE87FD5E-2545-0046-91FB-A2C36154DD1A}" type="sibTrans" cxnId="{73425115-93E7-BF4D-8BDE-56ACC4D7BC4D}">
      <dgm:prSet/>
      <dgm:spPr/>
      <dgm:t>
        <a:bodyPr/>
        <a:lstStyle/>
        <a:p>
          <a:endParaRPr lang="en-GB"/>
        </a:p>
      </dgm:t>
    </dgm:pt>
    <dgm:pt modelId="{F33219CF-2615-7A4A-9238-77F980172EFD}">
      <dgm:prSet custT="1"/>
      <dgm:spPr/>
      <dgm:t>
        <a:bodyPr/>
        <a:lstStyle/>
        <a:p>
          <a:r>
            <a:rPr lang="en-IN" sz="2000" dirty="0">
              <a:latin typeface="Times New Roman" panose="02020603050405020304" pitchFamily="18" charset="0"/>
              <a:cs typeface="Times New Roman" panose="02020603050405020304" pitchFamily="18" charset="0"/>
            </a:rPr>
            <a:t>Standards For Interoperability And Integration</a:t>
          </a:r>
        </a:p>
      </dgm:t>
    </dgm:pt>
    <dgm:pt modelId="{C2B2E2DA-5A62-9B4E-8C9A-0E94BBFFDDDB}" type="parTrans" cxnId="{7D6B2E16-3C78-7740-9621-172E78B0EC75}">
      <dgm:prSet/>
      <dgm:spPr/>
      <dgm:t>
        <a:bodyPr/>
        <a:lstStyle/>
        <a:p>
          <a:endParaRPr lang="en-GB"/>
        </a:p>
      </dgm:t>
    </dgm:pt>
    <dgm:pt modelId="{9F9147B6-1658-1C41-85F9-3BC9DCDBB36E}" type="sibTrans" cxnId="{7D6B2E16-3C78-7740-9621-172E78B0EC75}">
      <dgm:prSet/>
      <dgm:spPr/>
      <dgm:t>
        <a:bodyPr/>
        <a:lstStyle/>
        <a:p>
          <a:endParaRPr lang="en-GB"/>
        </a:p>
      </dgm:t>
    </dgm:pt>
    <dgm:pt modelId="{F3230833-4AFA-534D-9D17-BFB7331125DF}">
      <dgm:prSet custT="1"/>
      <dgm:spPr/>
      <dgm:t>
        <a:bodyPr/>
        <a:lstStyle/>
        <a:p>
          <a:r>
            <a:rPr lang="en-IN" sz="2000" dirty="0">
              <a:latin typeface="Times New Roman" panose="02020603050405020304" pitchFamily="18" charset="0"/>
              <a:cs typeface="Times New Roman" panose="02020603050405020304" pitchFamily="18" charset="0"/>
            </a:rPr>
            <a:t>Web Services, </a:t>
          </a:r>
        </a:p>
      </dgm:t>
    </dgm:pt>
    <dgm:pt modelId="{761593FB-6857-D445-B94D-997C5D5E6628}" type="parTrans" cxnId="{5087E700-54D2-DF4B-A33E-F342C63D4B7D}">
      <dgm:prSet/>
      <dgm:spPr/>
      <dgm:t>
        <a:bodyPr/>
        <a:lstStyle/>
        <a:p>
          <a:endParaRPr lang="en-GB"/>
        </a:p>
      </dgm:t>
    </dgm:pt>
    <dgm:pt modelId="{C503B12C-86D4-2044-AE62-68A3D9D0A179}" type="sibTrans" cxnId="{5087E700-54D2-DF4B-A33E-F342C63D4B7D}">
      <dgm:prSet/>
      <dgm:spPr/>
      <dgm:t>
        <a:bodyPr/>
        <a:lstStyle/>
        <a:p>
          <a:endParaRPr lang="en-GB"/>
        </a:p>
      </dgm:t>
    </dgm:pt>
    <dgm:pt modelId="{44F1C448-60AE-5F43-AFD1-24939333C207}">
      <dgm:prSet custT="1"/>
      <dgm:spPr/>
      <dgm:t>
        <a:bodyPr/>
        <a:lstStyle/>
        <a:p>
          <a:r>
            <a:rPr lang="en-IN" sz="2000" dirty="0" err="1">
              <a:latin typeface="Times New Roman" panose="02020603050405020304" pitchFamily="18" charset="0"/>
              <a:cs typeface="Times New Roman" panose="02020603050405020304" pitchFamily="18" charset="0"/>
            </a:rPr>
            <a:t>Json</a:t>
          </a:r>
          <a:r>
            <a:rPr lang="en-IN" sz="2000" dirty="0">
              <a:latin typeface="Times New Roman" panose="02020603050405020304" pitchFamily="18" charset="0"/>
              <a:cs typeface="Times New Roman" panose="02020603050405020304" pitchFamily="18" charset="0"/>
            </a:rPr>
            <a:t>. </a:t>
          </a:r>
        </a:p>
      </dgm:t>
    </dgm:pt>
    <dgm:pt modelId="{1D4EBB01-D00E-684E-85C5-C34A2A1A23C2}" type="parTrans" cxnId="{2EA6EB3C-080D-F44E-9842-8E2FEA31AEA8}">
      <dgm:prSet/>
      <dgm:spPr/>
      <dgm:t>
        <a:bodyPr/>
        <a:lstStyle/>
        <a:p>
          <a:endParaRPr lang="en-GB"/>
        </a:p>
      </dgm:t>
    </dgm:pt>
    <dgm:pt modelId="{6EE93698-549C-4D46-869E-E24B3ABB81AF}" type="sibTrans" cxnId="{2EA6EB3C-080D-F44E-9842-8E2FEA31AEA8}">
      <dgm:prSet/>
      <dgm:spPr/>
      <dgm:t>
        <a:bodyPr/>
        <a:lstStyle/>
        <a:p>
          <a:endParaRPr lang="en-GB"/>
        </a:p>
      </dgm:t>
    </dgm:pt>
    <dgm:pt modelId="{17A816E6-837A-F245-825B-E64C786BCACE}">
      <dgm:prSet custT="1"/>
      <dgm:spPr/>
      <dgm:t>
        <a:bodyPr/>
        <a:lstStyle/>
        <a:p>
          <a:r>
            <a:rPr lang="en-IN" sz="2000" dirty="0">
              <a:latin typeface="Times New Roman" panose="02020603050405020304" pitchFamily="18" charset="0"/>
              <a:cs typeface="Times New Roman" panose="02020603050405020304" pitchFamily="18" charset="0"/>
            </a:rPr>
            <a:t>Data Encryption, </a:t>
          </a:r>
        </a:p>
      </dgm:t>
    </dgm:pt>
    <dgm:pt modelId="{9DCAB991-E5F7-E044-A230-B6B853BBC71E}" type="parTrans" cxnId="{95E8ECCA-7679-5240-B6AB-78052C2C92B8}">
      <dgm:prSet/>
      <dgm:spPr/>
      <dgm:t>
        <a:bodyPr/>
        <a:lstStyle/>
        <a:p>
          <a:endParaRPr lang="en-GB"/>
        </a:p>
      </dgm:t>
    </dgm:pt>
    <dgm:pt modelId="{70A743E8-C648-D84B-9CF0-18D33222F341}" type="sibTrans" cxnId="{95E8ECCA-7679-5240-B6AB-78052C2C92B8}">
      <dgm:prSet/>
      <dgm:spPr/>
      <dgm:t>
        <a:bodyPr/>
        <a:lstStyle/>
        <a:p>
          <a:endParaRPr lang="en-GB"/>
        </a:p>
      </dgm:t>
    </dgm:pt>
    <dgm:pt modelId="{9F23B131-2AFB-6143-91DE-94B87C03204F}" type="pres">
      <dgm:prSet presAssocID="{59DD76DB-6480-B946-87C2-58A97C745FBE}" presName="compositeShape" presStyleCnt="0">
        <dgm:presLayoutVars>
          <dgm:dir/>
          <dgm:resizeHandles/>
        </dgm:presLayoutVars>
      </dgm:prSet>
      <dgm:spPr/>
      <dgm:t>
        <a:bodyPr/>
        <a:lstStyle/>
        <a:p>
          <a:endParaRPr lang="en-US"/>
        </a:p>
      </dgm:t>
    </dgm:pt>
    <dgm:pt modelId="{CEE8590F-6DA4-514F-AF55-2BC1B7CC82B5}" type="pres">
      <dgm:prSet presAssocID="{59DD76DB-6480-B946-87C2-58A97C745FBE}" presName="pyramid" presStyleLbl="node1" presStyleIdx="0" presStyleCnt="1"/>
      <dgm:spPr/>
    </dgm:pt>
    <dgm:pt modelId="{05379AA6-6AB0-AB45-B943-123A15FD2017}" type="pres">
      <dgm:prSet presAssocID="{59DD76DB-6480-B946-87C2-58A97C745FBE}" presName="theList" presStyleCnt="0"/>
      <dgm:spPr/>
    </dgm:pt>
    <dgm:pt modelId="{FF13DE3C-7B90-8147-8FA6-1E5272EAB30A}" type="pres">
      <dgm:prSet presAssocID="{C92D6921-4F18-C54C-B39F-76C38550894E}" presName="aNode" presStyleLbl="fgAcc1" presStyleIdx="0" presStyleCnt="6" custScaleX="171215">
        <dgm:presLayoutVars>
          <dgm:bulletEnabled val="1"/>
        </dgm:presLayoutVars>
      </dgm:prSet>
      <dgm:spPr/>
      <dgm:t>
        <a:bodyPr/>
        <a:lstStyle/>
        <a:p>
          <a:endParaRPr lang="en-US"/>
        </a:p>
      </dgm:t>
    </dgm:pt>
    <dgm:pt modelId="{50511A31-B591-644E-B8A8-5CC4FB7723EF}" type="pres">
      <dgm:prSet presAssocID="{C92D6921-4F18-C54C-B39F-76C38550894E}" presName="aSpace" presStyleCnt="0"/>
      <dgm:spPr/>
    </dgm:pt>
    <dgm:pt modelId="{38C54DD1-441F-4041-AF65-435FE372A9B6}" type="pres">
      <dgm:prSet presAssocID="{B65C264C-F7EA-A547-998F-A15120EEBCF9}" presName="aNode" presStyleLbl="fgAcc1" presStyleIdx="1" presStyleCnt="6" custScaleX="171215">
        <dgm:presLayoutVars>
          <dgm:bulletEnabled val="1"/>
        </dgm:presLayoutVars>
      </dgm:prSet>
      <dgm:spPr/>
      <dgm:t>
        <a:bodyPr/>
        <a:lstStyle/>
        <a:p>
          <a:endParaRPr lang="en-US"/>
        </a:p>
      </dgm:t>
    </dgm:pt>
    <dgm:pt modelId="{E72ECEC5-65F9-294A-8E33-61FD3D5B45B0}" type="pres">
      <dgm:prSet presAssocID="{B65C264C-F7EA-A547-998F-A15120EEBCF9}" presName="aSpace" presStyleCnt="0"/>
      <dgm:spPr/>
    </dgm:pt>
    <dgm:pt modelId="{C6519C50-5D23-0D4F-B5C9-B14D8584E81F}" type="pres">
      <dgm:prSet presAssocID="{F33219CF-2615-7A4A-9238-77F980172EFD}" presName="aNode" presStyleLbl="fgAcc1" presStyleIdx="2" presStyleCnt="6" custScaleX="171215">
        <dgm:presLayoutVars>
          <dgm:bulletEnabled val="1"/>
        </dgm:presLayoutVars>
      </dgm:prSet>
      <dgm:spPr/>
      <dgm:t>
        <a:bodyPr/>
        <a:lstStyle/>
        <a:p>
          <a:endParaRPr lang="en-US"/>
        </a:p>
      </dgm:t>
    </dgm:pt>
    <dgm:pt modelId="{C76A2102-7F29-094E-98DA-A3A2A1EB6CA3}" type="pres">
      <dgm:prSet presAssocID="{F33219CF-2615-7A4A-9238-77F980172EFD}" presName="aSpace" presStyleCnt="0"/>
      <dgm:spPr/>
    </dgm:pt>
    <dgm:pt modelId="{40AC7189-EFCD-9F47-A044-6CB4EDC8625D}" type="pres">
      <dgm:prSet presAssocID="{F3230833-4AFA-534D-9D17-BFB7331125DF}" presName="aNode" presStyleLbl="fgAcc1" presStyleIdx="3" presStyleCnt="6" custScaleX="171215">
        <dgm:presLayoutVars>
          <dgm:bulletEnabled val="1"/>
        </dgm:presLayoutVars>
      </dgm:prSet>
      <dgm:spPr/>
      <dgm:t>
        <a:bodyPr/>
        <a:lstStyle/>
        <a:p>
          <a:endParaRPr lang="en-US"/>
        </a:p>
      </dgm:t>
    </dgm:pt>
    <dgm:pt modelId="{41D37EA1-752E-F34E-9593-CDD9F725F25C}" type="pres">
      <dgm:prSet presAssocID="{F3230833-4AFA-534D-9D17-BFB7331125DF}" presName="aSpace" presStyleCnt="0"/>
      <dgm:spPr/>
    </dgm:pt>
    <dgm:pt modelId="{586C45E2-7A05-1049-AE8D-056E58A6A9D3}" type="pres">
      <dgm:prSet presAssocID="{44F1C448-60AE-5F43-AFD1-24939333C207}" presName="aNode" presStyleLbl="fgAcc1" presStyleIdx="4" presStyleCnt="6" custScaleX="171215">
        <dgm:presLayoutVars>
          <dgm:bulletEnabled val="1"/>
        </dgm:presLayoutVars>
      </dgm:prSet>
      <dgm:spPr/>
      <dgm:t>
        <a:bodyPr/>
        <a:lstStyle/>
        <a:p>
          <a:endParaRPr lang="en-US"/>
        </a:p>
      </dgm:t>
    </dgm:pt>
    <dgm:pt modelId="{4BE8D8E6-FE18-B348-B8F4-C719A811500F}" type="pres">
      <dgm:prSet presAssocID="{44F1C448-60AE-5F43-AFD1-24939333C207}" presName="aSpace" presStyleCnt="0"/>
      <dgm:spPr/>
    </dgm:pt>
    <dgm:pt modelId="{E1391200-EDCD-2740-A4C5-80521BC19421}" type="pres">
      <dgm:prSet presAssocID="{17A816E6-837A-F245-825B-E64C786BCACE}" presName="aNode" presStyleLbl="fgAcc1" presStyleIdx="5" presStyleCnt="6" custScaleX="171215">
        <dgm:presLayoutVars>
          <dgm:bulletEnabled val="1"/>
        </dgm:presLayoutVars>
      </dgm:prSet>
      <dgm:spPr/>
      <dgm:t>
        <a:bodyPr/>
        <a:lstStyle/>
        <a:p>
          <a:endParaRPr lang="en-US"/>
        </a:p>
      </dgm:t>
    </dgm:pt>
    <dgm:pt modelId="{3252B2CF-9617-B449-A3C0-B35B29B3FADF}" type="pres">
      <dgm:prSet presAssocID="{17A816E6-837A-F245-825B-E64C786BCACE}" presName="aSpace" presStyleCnt="0"/>
      <dgm:spPr/>
    </dgm:pt>
  </dgm:ptLst>
  <dgm:cxnLst>
    <dgm:cxn modelId="{2309961D-C976-744A-A6DF-1409B044F759}" type="presOf" srcId="{F3230833-4AFA-534D-9D17-BFB7331125DF}" destId="{40AC7189-EFCD-9F47-A044-6CB4EDC8625D}" srcOrd="0" destOrd="0" presId="urn:microsoft.com/office/officeart/2005/8/layout/pyramid2"/>
    <dgm:cxn modelId="{7D6B2E16-3C78-7740-9621-172E78B0EC75}" srcId="{59DD76DB-6480-B946-87C2-58A97C745FBE}" destId="{F33219CF-2615-7A4A-9238-77F980172EFD}" srcOrd="2" destOrd="0" parTransId="{C2B2E2DA-5A62-9B4E-8C9A-0E94BBFFDDDB}" sibTransId="{9F9147B6-1658-1C41-85F9-3BC9DCDBB36E}"/>
    <dgm:cxn modelId="{786A5B4F-8165-9546-B216-68516F6187F3}" type="presOf" srcId="{59DD76DB-6480-B946-87C2-58A97C745FBE}" destId="{9F23B131-2AFB-6143-91DE-94B87C03204F}" srcOrd="0" destOrd="0" presId="urn:microsoft.com/office/officeart/2005/8/layout/pyramid2"/>
    <dgm:cxn modelId="{F87B3D77-CB4A-F648-B755-EC10B503DB7F}" type="presOf" srcId="{44F1C448-60AE-5F43-AFD1-24939333C207}" destId="{586C45E2-7A05-1049-AE8D-056E58A6A9D3}" srcOrd="0" destOrd="0" presId="urn:microsoft.com/office/officeart/2005/8/layout/pyramid2"/>
    <dgm:cxn modelId="{2EA6EB3C-080D-F44E-9842-8E2FEA31AEA8}" srcId="{59DD76DB-6480-B946-87C2-58A97C745FBE}" destId="{44F1C448-60AE-5F43-AFD1-24939333C207}" srcOrd="4" destOrd="0" parTransId="{1D4EBB01-D00E-684E-85C5-C34A2A1A23C2}" sibTransId="{6EE93698-549C-4D46-869E-E24B3ABB81AF}"/>
    <dgm:cxn modelId="{321BDBE5-CA5B-5842-9BCF-5335A0539ADD}" srcId="{59DD76DB-6480-B946-87C2-58A97C745FBE}" destId="{C92D6921-4F18-C54C-B39F-76C38550894E}" srcOrd="0" destOrd="0" parTransId="{2C56924B-8D93-5D4F-9C66-DD43134BF61E}" sibTransId="{5C777E5B-B56A-E54B-8F78-1D5119BA93D3}"/>
    <dgm:cxn modelId="{C40C8326-EE91-4B49-9A1D-BCFCBBC74F49}" type="presOf" srcId="{B65C264C-F7EA-A547-998F-A15120EEBCF9}" destId="{38C54DD1-441F-4041-AF65-435FE372A9B6}" srcOrd="0" destOrd="0" presId="urn:microsoft.com/office/officeart/2005/8/layout/pyramid2"/>
    <dgm:cxn modelId="{73425115-93E7-BF4D-8BDE-56ACC4D7BC4D}" srcId="{59DD76DB-6480-B946-87C2-58A97C745FBE}" destId="{B65C264C-F7EA-A547-998F-A15120EEBCF9}" srcOrd="1" destOrd="0" parTransId="{F8E20550-19EE-7141-A235-CAED84F0F1CD}" sibTransId="{EE87FD5E-2545-0046-91FB-A2C36154DD1A}"/>
    <dgm:cxn modelId="{95E8ECCA-7679-5240-B6AB-78052C2C92B8}" srcId="{59DD76DB-6480-B946-87C2-58A97C745FBE}" destId="{17A816E6-837A-F245-825B-E64C786BCACE}" srcOrd="5" destOrd="0" parTransId="{9DCAB991-E5F7-E044-A230-B6B853BBC71E}" sibTransId="{70A743E8-C648-D84B-9CF0-18D33222F341}"/>
    <dgm:cxn modelId="{687E51AD-12A6-9548-B997-4873A64862DE}" type="presOf" srcId="{17A816E6-837A-F245-825B-E64C786BCACE}" destId="{E1391200-EDCD-2740-A4C5-80521BC19421}" srcOrd="0" destOrd="0" presId="urn:microsoft.com/office/officeart/2005/8/layout/pyramid2"/>
    <dgm:cxn modelId="{72E86A0D-483D-224B-B092-33A937A698F9}" type="presOf" srcId="{C92D6921-4F18-C54C-B39F-76C38550894E}" destId="{FF13DE3C-7B90-8147-8FA6-1E5272EAB30A}" srcOrd="0" destOrd="0" presId="urn:microsoft.com/office/officeart/2005/8/layout/pyramid2"/>
    <dgm:cxn modelId="{D89E2FEF-9BDF-7D45-A5A6-657EA02FB612}" type="presOf" srcId="{F33219CF-2615-7A4A-9238-77F980172EFD}" destId="{C6519C50-5D23-0D4F-B5C9-B14D8584E81F}" srcOrd="0" destOrd="0" presId="urn:microsoft.com/office/officeart/2005/8/layout/pyramid2"/>
    <dgm:cxn modelId="{5087E700-54D2-DF4B-A33E-F342C63D4B7D}" srcId="{59DD76DB-6480-B946-87C2-58A97C745FBE}" destId="{F3230833-4AFA-534D-9D17-BFB7331125DF}" srcOrd="3" destOrd="0" parTransId="{761593FB-6857-D445-B94D-997C5D5E6628}" sibTransId="{C503B12C-86D4-2044-AE62-68A3D9D0A179}"/>
    <dgm:cxn modelId="{250056F1-2C3E-6843-BD65-A2BB8B2CBC5A}" type="presParOf" srcId="{9F23B131-2AFB-6143-91DE-94B87C03204F}" destId="{CEE8590F-6DA4-514F-AF55-2BC1B7CC82B5}" srcOrd="0" destOrd="0" presId="urn:microsoft.com/office/officeart/2005/8/layout/pyramid2"/>
    <dgm:cxn modelId="{C06344A6-CD80-9546-9D47-DA241D8C6C8B}" type="presParOf" srcId="{9F23B131-2AFB-6143-91DE-94B87C03204F}" destId="{05379AA6-6AB0-AB45-B943-123A15FD2017}" srcOrd="1" destOrd="0" presId="urn:microsoft.com/office/officeart/2005/8/layout/pyramid2"/>
    <dgm:cxn modelId="{3E2B99BA-C5B9-9846-83E9-53D1D40B1F5F}" type="presParOf" srcId="{05379AA6-6AB0-AB45-B943-123A15FD2017}" destId="{FF13DE3C-7B90-8147-8FA6-1E5272EAB30A}" srcOrd="0" destOrd="0" presId="urn:microsoft.com/office/officeart/2005/8/layout/pyramid2"/>
    <dgm:cxn modelId="{28CD509F-1D18-D54D-AA7D-89BD3592088E}" type="presParOf" srcId="{05379AA6-6AB0-AB45-B943-123A15FD2017}" destId="{50511A31-B591-644E-B8A8-5CC4FB7723EF}" srcOrd="1" destOrd="0" presId="urn:microsoft.com/office/officeart/2005/8/layout/pyramid2"/>
    <dgm:cxn modelId="{B2D15E83-7DAC-264B-ACE5-F3E35EE5FA3A}" type="presParOf" srcId="{05379AA6-6AB0-AB45-B943-123A15FD2017}" destId="{38C54DD1-441F-4041-AF65-435FE372A9B6}" srcOrd="2" destOrd="0" presId="urn:microsoft.com/office/officeart/2005/8/layout/pyramid2"/>
    <dgm:cxn modelId="{8B3C04BD-95C1-E44A-A2AC-E988D1E16840}" type="presParOf" srcId="{05379AA6-6AB0-AB45-B943-123A15FD2017}" destId="{E72ECEC5-65F9-294A-8E33-61FD3D5B45B0}" srcOrd="3" destOrd="0" presId="urn:microsoft.com/office/officeart/2005/8/layout/pyramid2"/>
    <dgm:cxn modelId="{C1CA66DD-55AB-7E4F-B80F-71C88082ECBC}" type="presParOf" srcId="{05379AA6-6AB0-AB45-B943-123A15FD2017}" destId="{C6519C50-5D23-0D4F-B5C9-B14D8584E81F}" srcOrd="4" destOrd="0" presId="urn:microsoft.com/office/officeart/2005/8/layout/pyramid2"/>
    <dgm:cxn modelId="{52352417-7EDF-F246-BB0B-E4AF84B5F501}" type="presParOf" srcId="{05379AA6-6AB0-AB45-B943-123A15FD2017}" destId="{C76A2102-7F29-094E-98DA-A3A2A1EB6CA3}" srcOrd="5" destOrd="0" presId="urn:microsoft.com/office/officeart/2005/8/layout/pyramid2"/>
    <dgm:cxn modelId="{A820D4E6-C722-ED46-A8B9-9ABCF7751741}" type="presParOf" srcId="{05379AA6-6AB0-AB45-B943-123A15FD2017}" destId="{40AC7189-EFCD-9F47-A044-6CB4EDC8625D}" srcOrd="6" destOrd="0" presId="urn:microsoft.com/office/officeart/2005/8/layout/pyramid2"/>
    <dgm:cxn modelId="{BD58D1CB-C617-7945-8A47-48129C29E978}" type="presParOf" srcId="{05379AA6-6AB0-AB45-B943-123A15FD2017}" destId="{41D37EA1-752E-F34E-9593-CDD9F725F25C}" srcOrd="7" destOrd="0" presId="urn:microsoft.com/office/officeart/2005/8/layout/pyramid2"/>
    <dgm:cxn modelId="{FCC4B95B-4C6D-CA45-B8C3-FFB940AAD745}" type="presParOf" srcId="{05379AA6-6AB0-AB45-B943-123A15FD2017}" destId="{586C45E2-7A05-1049-AE8D-056E58A6A9D3}" srcOrd="8" destOrd="0" presId="urn:microsoft.com/office/officeart/2005/8/layout/pyramid2"/>
    <dgm:cxn modelId="{970C69C4-014C-1F48-B614-3459FCCE7221}" type="presParOf" srcId="{05379AA6-6AB0-AB45-B943-123A15FD2017}" destId="{4BE8D8E6-FE18-B348-B8F4-C719A811500F}" srcOrd="9" destOrd="0" presId="urn:microsoft.com/office/officeart/2005/8/layout/pyramid2"/>
    <dgm:cxn modelId="{473645A7-0EA9-7B4A-B652-7D29E9DC45CF}" type="presParOf" srcId="{05379AA6-6AB0-AB45-B943-123A15FD2017}" destId="{E1391200-EDCD-2740-A4C5-80521BC19421}" srcOrd="10" destOrd="0" presId="urn:microsoft.com/office/officeart/2005/8/layout/pyramid2"/>
    <dgm:cxn modelId="{AC5AA8CC-536C-ED49-932C-4A8270655567}" type="presParOf" srcId="{05379AA6-6AB0-AB45-B943-123A15FD2017}" destId="{3252B2CF-9617-B449-A3C0-B35B29B3FADF}" srcOrd="11"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AF64C-7CFD-3B4D-8F06-0B24FBC3C022}">
      <dsp:nvSpPr>
        <dsp:cNvPr id="0" name=""/>
        <dsp:cNvSpPr/>
      </dsp:nvSpPr>
      <dsp:spPr>
        <a:xfrm>
          <a:off x="0" y="131889"/>
          <a:ext cx="11813629"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You’re working with complex queries and reports.</a:t>
          </a:r>
          <a:endParaRPr lang="en-IN" sz="2600" kern="1200" dirty="0"/>
        </a:p>
      </dsp:txBody>
      <dsp:txXfrm>
        <a:off x="30442" y="162331"/>
        <a:ext cx="11752745" cy="562726"/>
      </dsp:txXfrm>
    </dsp:sp>
    <dsp:sp modelId="{B7D830FD-F7C6-F24C-9235-0BB5F9416871}">
      <dsp:nvSpPr>
        <dsp:cNvPr id="0" name=""/>
        <dsp:cNvSpPr/>
      </dsp:nvSpPr>
      <dsp:spPr>
        <a:xfrm>
          <a:off x="0" y="755500"/>
          <a:ext cx="11813629"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With SQL you can build one script that retrieves and presents your data. NoSQL doesn’t support relations between data types. Running queries in NoSQL is </a:t>
          </a:r>
          <a:r>
            <a:rPr lang="en-US" sz="2000" kern="1200" dirty="0" smtClean="0"/>
            <a:t>feasible, </a:t>
          </a:r>
          <a:r>
            <a:rPr lang="en-US" sz="2000" kern="1200" dirty="0"/>
            <a:t>but much slower.</a:t>
          </a:r>
          <a:endParaRPr lang="en-IN" sz="2000" kern="1200" dirty="0"/>
        </a:p>
      </dsp:txBody>
      <dsp:txXfrm>
        <a:off x="0" y="755500"/>
        <a:ext cx="11813629" cy="632385"/>
      </dsp:txXfrm>
    </dsp:sp>
    <dsp:sp modelId="{8084A546-B392-C74B-921D-92F30BD65BD4}">
      <dsp:nvSpPr>
        <dsp:cNvPr id="0" name=""/>
        <dsp:cNvSpPr/>
      </dsp:nvSpPr>
      <dsp:spPr>
        <a:xfrm>
          <a:off x="0" y="1387885"/>
          <a:ext cx="11813629"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You have a high transaction application.</a:t>
          </a:r>
          <a:endParaRPr lang="en-IN" sz="2600" kern="1200" dirty="0"/>
        </a:p>
      </dsp:txBody>
      <dsp:txXfrm>
        <a:off x="30442" y="1418327"/>
        <a:ext cx="11752745" cy="562726"/>
      </dsp:txXfrm>
    </dsp:sp>
    <dsp:sp modelId="{3652A1BC-DE1A-C14F-B920-056290F92141}">
      <dsp:nvSpPr>
        <dsp:cNvPr id="0" name=""/>
        <dsp:cNvSpPr/>
      </dsp:nvSpPr>
      <dsp:spPr>
        <a:xfrm>
          <a:off x="0" y="2011495"/>
          <a:ext cx="11813629"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SQL databases are a better fit for heavy duty or complex transactions because it’s more stable and ensure data integrity.</a:t>
          </a:r>
          <a:endParaRPr lang="en-IN" sz="2000" kern="1200" dirty="0"/>
        </a:p>
      </dsp:txBody>
      <dsp:txXfrm>
        <a:off x="0" y="2011495"/>
        <a:ext cx="11813629" cy="632385"/>
      </dsp:txXfrm>
    </dsp:sp>
    <dsp:sp modelId="{7E2664D9-4D94-424D-8AE6-F7FEEB185506}">
      <dsp:nvSpPr>
        <dsp:cNvPr id="0" name=""/>
        <dsp:cNvSpPr/>
      </dsp:nvSpPr>
      <dsp:spPr>
        <a:xfrm>
          <a:off x="0" y="2643880"/>
          <a:ext cx="11813629"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You need to ensure ACID compliance.</a:t>
          </a:r>
          <a:endParaRPr lang="en-IN" sz="2600" kern="1200" dirty="0"/>
        </a:p>
      </dsp:txBody>
      <dsp:txXfrm>
        <a:off x="30442" y="2674322"/>
        <a:ext cx="11752745" cy="562726"/>
      </dsp:txXfrm>
    </dsp:sp>
    <dsp:sp modelId="{8D74205C-E77E-0D46-9B79-327FDA9923E0}">
      <dsp:nvSpPr>
        <dsp:cNvPr id="0" name=""/>
        <dsp:cNvSpPr/>
      </dsp:nvSpPr>
      <dsp:spPr>
        <a:xfrm>
          <a:off x="0" y="3267490"/>
          <a:ext cx="1181362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(Atomicity, Consistency, Isolation, Durability) or defining exactly how transactions interact with a database. </a:t>
          </a:r>
          <a:endParaRPr lang="en-IN" sz="2000" kern="1200" dirty="0"/>
        </a:p>
      </dsp:txBody>
      <dsp:txXfrm>
        <a:off x="0" y="3267490"/>
        <a:ext cx="11813629" cy="430560"/>
      </dsp:txXfrm>
    </dsp:sp>
    <dsp:sp modelId="{5D6E410A-D072-C44A-B578-366E247B0D92}">
      <dsp:nvSpPr>
        <dsp:cNvPr id="0" name=""/>
        <dsp:cNvSpPr/>
      </dsp:nvSpPr>
      <dsp:spPr>
        <a:xfrm>
          <a:off x="0" y="3698050"/>
          <a:ext cx="11813629"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a:t>You don’t anticipate a lot of changes or growth.</a:t>
          </a:r>
          <a:endParaRPr lang="en-IN" sz="2600" kern="1200" dirty="0"/>
        </a:p>
      </dsp:txBody>
      <dsp:txXfrm>
        <a:off x="30442" y="3728492"/>
        <a:ext cx="11752745" cy="562726"/>
      </dsp:txXfrm>
    </dsp:sp>
    <dsp:sp modelId="{1A3C147E-163E-6044-817F-374DFF6F9F7A}">
      <dsp:nvSpPr>
        <dsp:cNvPr id="0" name=""/>
        <dsp:cNvSpPr/>
      </dsp:nvSpPr>
      <dsp:spPr>
        <a:xfrm>
          <a:off x="0" y="4321660"/>
          <a:ext cx="1181362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If you’re not working with a large volume of data or many data types, NoSQL would be overkill.</a:t>
          </a:r>
          <a:endParaRPr lang="en-IN" sz="2000" kern="1200" dirty="0"/>
        </a:p>
      </dsp:txBody>
      <dsp:txXfrm>
        <a:off x="0" y="4321660"/>
        <a:ext cx="11813629" cy="430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796AD-73E5-8C4F-8CA0-D46569D897C3}">
      <dsp:nvSpPr>
        <dsp:cNvPr id="0" name=""/>
        <dsp:cNvSpPr/>
      </dsp:nvSpPr>
      <dsp:spPr>
        <a:xfrm>
          <a:off x="-1028694" y="-176285"/>
          <a:ext cx="1346090" cy="1346090"/>
        </a:xfrm>
        <a:prstGeom prst="blockArc">
          <a:avLst>
            <a:gd name="adj1" fmla="val 18900000"/>
            <a:gd name="adj2" fmla="val 2700000"/>
            <a:gd name="adj3" fmla="val 160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72C5A2-0E76-EE40-A14B-67171DFAF9C4}">
      <dsp:nvSpPr>
        <dsp:cNvPr id="0" name=""/>
        <dsp:cNvSpPr/>
      </dsp:nvSpPr>
      <dsp:spPr>
        <a:xfrm>
          <a:off x="308214" y="250188"/>
          <a:ext cx="11505414" cy="49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303" tIns="63500" rIns="63500" bIns="63500" numCol="1" spcCol="1270" anchor="ctr" anchorCtr="0">
          <a:noAutofit/>
        </a:bodyPr>
        <a:lstStyle/>
        <a:p>
          <a:pPr lvl="0" algn="l" defTabSz="1111250">
            <a:lnSpc>
              <a:spcPct val="90000"/>
            </a:lnSpc>
            <a:spcBef>
              <a:spcPct val="0"/>
            </a:spcBef>
            <a:spcAft>
              <a:spcPct val="35000"/>
            </a:spcAft>
          </a:pPr>
          <a:r>
            <a:rPr lang="en-US" sz="2500" kern="1200" dirty="0"/>
            <a:t>When to use SQL instead of NoSQL</a:t>
          </a:r>
          <a:endParaRPr lang="en-GB" sz="2500" kern="1200" dirty="0"/>
        </a:p>
      </dsp:txBody>
      <dsp:txXfrm>
        <a:off x="308214" y="250188"/>
        <a:ext cx="11505414" cy="493143"/>
      </dsp:txXfrm>
    </dsp:sp>
    <dsp:sp modelId="{CE8F996C-CB91-D342-8F8E-F17101AADA2F}">
      <dsp:nvSpPr>
        <dsp:cNvPr id="0" name=""/>
        <dsp:cNvSpPr/>
      </dsp:nvSpPr>
      <dsp:spPr>
        <a:xfrm>
          <a:off x="0" y="188545"/>
          <a:ext cx="616429" cy="6164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AF64C-7CFD-3B4D-8F06-0B24FBC3C022}">
      <dsp:nvSpPr>
        <dsp:cNvPr id="0" name=""/>
        <dsp:cNvSpPr/>
      </dsp:nvSpPr>
      <dsp:spPr>
        <a:xfrm>
          <a:off x="0" y="45108"/>
          <a:ext cx="11813629" cy="10328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IN" sz="2600" b="1" kern="1200" dirty="0"/>
            <a:t>When constantly adding new features, functions, data types.</a:t>
          </a:r>
          <a:endParaRPr lang="en-IN" sz="2600" kern="1200" dirty="0"/>
        </a:p>
      </dsp:txBody>
      <dsp:txXfrm>
        <a:off x="50420" y="95528"/>
        <a:ext cx="11712789" cy="932014"/>
      </dsp:txXfrm>
    </dsp:sp>
    <dsp:sp modelId="{BEB65DC7-02DB-0143-BC17-B871ADF82198}">
      <dsp:nvSpPr>
        <dsp:cNvPr id="0" name=""/>
        <dsp:cNvSpPr/>
      </dsp:nvSpPr>
      <dsp:spPr>
        <a:xfrm>
          <a:off x="0" y="1077962"/>
          <a:ext cx="11813629"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It’s difficult to predict how the application will grow over time.</a:t>
          </a:r>
        </a:p>
      </dsp:txBody>
      <dsp:txXfrm>
        <a:off x="0" y="1077962"/>
        <a:ext cx="11813629" cy="430560"/>
      </dsp:txXfrm>
    </dsp:sp>
    <dsp:sp modelId="{A6542CBA-9C38-2C4A-8FCF-EAE173FFEAC1}">
      <dsp:nvSpPr>
        <dsp:cNvPr id="0" name=""/>
        <dsp:cNvSpPr/>
      </dsp:nvSpPr>
      <dsp:spPr>
        <a:xfrm>
          <a:off x="0" y="1508522"/>
          <a:ext cx="11813629" cy="10328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IN" sz="2600" b="1" kern="1200" dirty="0"/>
            <a:t>Changing a data model is SQL is clunky and requires code changes.</a:t>
          </a:r>
          <a:endParaRPr lang="en-IN" sz="2600" kern="1200" dirty="0"/>
        </a:p>
      </dsp:txBody>
      <dsp:txXfrm>
        <a:off x="50420" y="1558942"/>
        <a:ext cx="11712789" cy="932014"/>
      </dsp:txXfrm>
    </dsp:sp>
    <dsp:sp modelId="{D56B536B-A8EA-994B-912A-A4E05645FB25}">
      <dsp:nvSpPr>
        <dsp:cNvPr id="0" name=""/>
        <dsp:cNvSpPr/>
      </dsp:nvSpPr>
      <dsp:spPr>
        <a:xfrm>
          <a:off x="0" y="2541377"/>
          <a:ext cx="11813629"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A lot of time is invested designing the data model because changes will impact all or most of the layers in the application.</a:t>
          </a:r>
        </a:p>
      </dsp:txBody>
      <dsp:txXfrm>
        <a:off x="0" y="2541377"/>
        <a:ext cx="11813629" cy="632385"/>
      </dsp:txXfrm>
    </dsp:sp>
    <dsp:sp modelId="{89C637F4-AD5C-CE4F-94DC-113798AE85BC}">
      <dsp:nvSpPr>
        <dsp:cNvPr id="0" name=""/>
        <dsp:cNvSpPr/>
      </dsp:nvSpPr>
      <dsp:spPr>
        <a:xfrm>
          <a:off x="0" y="3173762"/>
          <a:ext cx="11813629" cy="10328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IN" sz="2600" b="1" kern="1200" dirty="0"/>
            <a:t>In NoSQL, we are working with a highly flexible schema design or no predefined schema.</a:t>
          </a:r>
          <a:endParaRPr lang="en-IN" sz="2600" kern="1200" dirty="0"/>
        </a:p>
      </dsp:txBody>
      <dsp:txXfrm>
        <a:off x="50420" y="3224182"/>
        <a:ext cx="11712789" cy="932014"/>
      </dsp:txXfrm>
    </dsp:sp>
    <dsp:sp modelId="{C9A1040D-BAFB-6C4F-98E6-C4206C61E449}">
      <dsp:nvSpPr>
        <dsp:cNvPr id="0" name=""/>
        <dsp:cNvSpPr/>
      </dsp:nvSpPr>
      <dsp:spPr>
        <a:xfrm>
          <a:off x="0" y="4206616"/>
          <a:ext cx="11813629" cy="632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The data modelling process is iterative and adaptive. Changing the structure or schema will not impact development cycles or create any downtime for the application.</a:t>
          </a:r>
        </a:p>
      </dsp:txBody>
      <dsp:txXfrm>
        <a:off x="0" y="4206616"/>
        <a:ext cx="11813629" cy="632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796AD-73E5-8C4F-8CA0-D46569D897C3}">
      <dsp:nvSpPr>
        <dsp:cNvPr id="0" name=""/>
        <dsp:cNvSpPr/>
      </dsp:nvSpPr>
      <dsp:spPr>
        <a:xfrm>
          <a:off x="-1028694" y="-176285"/>
          <a:ext cx="1346090" cy="1346090"/>
        </a:xfrm>
        <a:prstGeom prst="blockArc">
          <a:avLst>
            <a:gd name="adj1" fmla="val 18900000"/>
            <a:gd name="adj2" fmla="val 2700000"/>
            <a:gd name="adj3" fmla="val 160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72C5A2-0E76-EE40-A14B-67171DFAF9C4}">
      <dsp:nvSpPr>
        <dsp:cNvPr id="0" name=""/>
        <dsp:cNvSpPr/>
      </dsp:nvSpPr>
      <dsp:spPr>
        <a:xfrm>
          <a:off x="308214" y="250188"/>
          <a:ext cx="11505414" cy="49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303" tIns="63500" rIns="63500" bIns="63500" numCol="1" spcCol="1270" anchor="ctr" anchorCtr="0">
          <a:noAutofit/>
        </a:bodyPr>
        <a:lstStyle/>
        <a:p>
          <a:pPr lvl="0" algn="l" defTabSz="1111250">
            <a:lnSpc>
              <a:spcPct val="90000"/>
            </a:lnSpc>
            <a:spcBef>
              <a:spcPct val="0"/>
            </a:spcBef>
            <a:spcAft>
              <a:spcPct val="35000"/>
            </a:spcAft>
          </a:pPr>
          <a:r>
            <a:rPr lang="en-GB" sz="2500" kern="1200" dirty="0"/>
            <a:t>When to use NoSQL instead of SQL</a:t>
          </a:r>
        </a:p>
      </dsp:txBody>
      <dsp:txXfrm>
        <a:off x="308214" y="250188"/>
        <a:ext cx="11505414" cy="493143"/>
      </dsp:txXfrm>
    </dsp:sp>
    <dsp:sp modelId="{CE8F996C-CB91-D342-8F8E-F17101AADA2F}">
      <dsp:nvSpPr>
        <dsp:cNvPr id="0" name=""/>
        <dsp:cNvSpPr/>
      </dsp:nvSpPr>
      <dsp:spPr>
        <a:xfrm>
          <a:off x="0" y="188545"/>
          <a:ext cx="616429" cy="6164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AF64C-7CFD-3B4D-8F06-0B24FBC3C022}">
      <dsp:nvSpPr>
        <dsp:cNvPr id="0" name=""/>
        <dsp:cNvSpPr/>
      </dsp:nvSpPr>
      <dsp:spPr>
        <a:xfrm>
          <a:off x="0" y="78474"/>
          <a:ext cx="11813629"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a:t>When need not to concerned about data consistency and 100% data integrity is not your top goal.</a:t>
          </a:r>
          <a:endParaRPr lang="en-IN" sz="2400" kern="1200" dirty="0"/>
        </a:p>
      </dsp:txBody>
      <dsp:txXfrm>
        <a:off x="46606" y="125080"/>
        <a:ext cx="11720417" cy="861507"/>
      </dsp:txXfrm>
    </dsp:sp>
    <dsp:sp modelId="{BEB65DC7-02DB-0143-BC17-B871ADF82198}">
      <dsp:nvSpPr>
        <dsp:cNvPr id="0" name=""/>
        <dsp:cNvSpPr/>
      </dsp:nvSpPr>
      <dsp:spPr>
        <a:xfrm>
          <a:off x="0" y="1033194"/>
          <a:ext cx="1181362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kern="1200" dirty="0"/>
            <a:t>This is related to the above SQL requirement for ACID compliance. For example, with social media platforms, it isn’t important if everyone sees your new post at the exact same time, which means data consistency is not a priority.</a:t>
          </a:r>
        </a:p>
      </dsp:txBody>
      <dsp:txXfrm>
        <a:off x="0" y="1033194"/>
        <a:ext cx="11813629" cy="869400"/>
      </dsp:txXfrm>
    </dsp:sp>
    <dsp:sp modelId="{77C4B5C5-DD1B-7F48-8E4F-000E7AA27752}">
      <dsp:nvSpPr>
        <dsp:cNvPr id="0" name=""/>
        <dsp:cNvSpPr/>
      </dsp:nvSpPr>
      <dsp:spPr>
        <a:xfrm>
          <a:off x="0" y="1902595"/>
          <a:ext cx="11813629"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t>When required a lot of data, many different data types, and your data needs will only grow over time.</a:t>
          </a:r>
          <a:endParaRPr lang="en-IN" sz="2400" kern="1200" dirty="0"/>
        </a:p>
      </dsp:txBody>
      <dsp:txXfrm>
        <a:off x="46606" y="1949201"/>
        <a:ext cx="11720417" cy="861507"/>
      </dsp:txXfrm>
    </dsp:sp>
    <dsp:sp modelId="{088DC8EE-BA74-784B-98CB-EF6669BC7B4C}">
      <dsp:nvSpPr>
        <dsp:cNvPr id="0" name=""/>
        <dsp:cNvSpPr/>
      </dsp:nvSpPr>
      <dsp:spPr>
        <a:xfrm>
          <a:off x="0" y="2857315"/>
          <a:ext cx="11813629"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kern="1200" dirty="0"/>
            <a:t>NoSQL makes it easy to store all different types of data together and without having to invest time into defining what type of data you’re storing in advance.</a:t>
          </a:r>
        </a:p>
      </dsp:txBody>
      <dsp:txXfrm>
        <a:off x="0" y="2857315"/>
        <a:ext cx="11813629" cy="596160"/>
      </dsp:txXfrm>
    </dsp:sp>
    <dsp:sp modelId="{73ED4150-BFE6-3341-B69B-5F9E007150A5}">
      <dsp:nvSpPr>
        <dsp:cNvPr id="0" name=""/>
        <dsp:cNvSpPr/>
      </dsp:nvSpPr>
      <dsp:spPr>
        <a:xfrm>
          <a:off x="0" y="3453475"/>
          <a:ext cx="11813629"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t>When data needs scale up, out, and down.</a:t>
          </a:r>
          <a:endParaRPr lang="en-IN" sz="2400" kern="1200" dirty="0"/>
        </a:p>
      </dsp:txBody>
      <dsp:txXfrm>
        <a:off x="46606" y="3500081"/>
        <a:ext cx="11720417" cy="861507"/>
      </dsp:txXfrm>
    </dsp:sp>
    <dsp:sp modelId="{27F94B85-C896-ED4F-8BAF-1A0E0E282C8C}">
      <dsp:nvSpPr>
        <dsp:cNvPr id="0" name=""/>
        <dsp:cNvSpPr/>
      </dsp:nvSpPr>
      <dsp:spPr>
        <a:xfrm>
          <a:off x="0" y="4408195"/>
          <a:ext cx="1181362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kern="1200" dirty="0"/>
            <a:t>NoSQL provides much greater flexibility and the ability to control costs as your data needs change.</a:t>
          </a:r>
        </a:p>
      </dsp:txBody>
      <dsp:txXfrm>
        <a:off x="0" y="4408195"/>
        <a:ext cx="11813629" cy="3974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796AD-73E5-8C4F-8CA0-D46569D897C3}">
      <dsp:nvSpPr>
        <dsp:cNvPr id="0" name=""/>
        <dsp:cNvSpPr/>
      </dsp:nvSpPr>
      <dsp:spPr>
        <a:xfrm>
          <a:off x="-1028694" y="-176285"/>
          <a:ext cx="1346090" cy="1346090"/>
        </a:xfrm>
        <a:prstGeom prst="blockArc">
          <a:avLst>
            <a:gd name="adj1" fmla="val 18900000"/>
            <a:gd name="adj2" fmla="val 2700000"/>
            <a:gd name="adj3" fmla="val 160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72C5A2-0E76-EE40-A14B-67171DFAF9C4}">
      <dsp:nvSpPr>
        <dsp:cNvPr id="0" name=""/>
        <dsp:cNvSpPr/>
      </dsp:nvSpPr>
      <dsp:spPr>
        <a:xfrm>
          <a:off x="308214" y="250188"/>
          <a:ext cx="11505414" cy="49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303" tIns="63500" rIns="63500" bIns="63500" numCol="1" spcCol="1270" anchor="ctr" anchorCtr="0">
          <a:noAutofit/>
        </a:bodyPr>
        <a:lstStyle/>
        <a:p>
          <a:pPr lvl="0" algn="l" defTabSz="1111250">
            <a:lnSpc>
              <a:spcPct val="90000"/>
            </a:lnSpc>
            <a:spcBef>
              <a:spcPct val="0"/>
            </a:spcBef>
            <a:spcAft>
              <a:spcPct val="35000"/>
            </a:spcAft>
          </a:pPr>
          <a:r>
            <a:rPr lang="en-GB" sz="2500" kern="1200" dirty="0"/>
            <a:t>When to use NoSQL instead of SQL</a:t>
          </a:r>
        </a:p>
      </dsp:txBody>
      <dsp:txXfrm>
        <a:off x="308214" y="250188"/>
        <a:ext cx="11505414" cy="493143"/>
      </dsp:txXfrm>
    </dsp:sp>
    <dsp:sp modelId="{CE8F996C-CB91-D342-8F8E-F17101AADA2F}">
      <dsp:nvSpPr>
        <dsp:cNvPr id="0" name=""/>
        <dsp:cNvSpPr/>
      </dsp:nvSpPr>
      <dsp:spPr>
        <a:xfrm>
          <a:off x="0" y="188545"/>
          <a:ext cx="616429" cy="6164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AF64C-7CFD-3B4D-8F06-0B24FBC3C022}">
      <dsp:nvSpPr>
        <dsp:cNvPr id="0" name=""/>
        <dsp:cNvSpPr/>
      </dsp:nvSpPr>
      <dsp:spPr>
        <a:xfrm>
          <a:off x="0" y="78474"/>
          <a:ext cx="11813629"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a:t>When need not to concerned about data consistency and 100% data integrity is not your top goal.</a:t>
          </a:r>
          <a:endParaRPr lang="en-IN" sz="2400" kern="1200" dirty="0"/>
        </a:p>
      </dsp:txBody>
      <dsp:txXfrm>
        <a:off x="46606" y="125080"/>
        <a:ext cx="11720417" cy="861507"/>
      </dsp:txXfrm>
    </dsp:sp>
    <dsp:sp modelId="{BEB65DC7-02DB-0143-BC17-B871ADF82198}">
      <dsp:nvSpPr>
        <dsp:cNvPr id="0" name=""/>
        <dsp:cNvSpPr/>
      </dsp:nvSpPr>
      <dsp:spPr>
        <a:xfrm>
          <a:off x="0" y="1033194"/>
          <a:ext cx="1181362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kern="1200" dirty="0"/>
            <a:t>This is related to the above SQL requirement for ACID compliance. For example, with social media platforms, </a:t>
          </a:r>
          <a:r>
            <a:rPr lang="en-IN" sz="1900" kern="1200" dirty="0">
              <a:solidFill>
                <a:srgbClr val="FF0000"/>
              </a:solidFill>
            </a:rPr>
            <a:t>it isn’t important if everyone sees your new post at the exact same time</a:t>
          </a:r>
          <a:r>
            <a:rPr lang="en-IN" sz="1900" kern="1200" dirty="0"/>
            <a:t>, which means data consistency is not a priority.</a:t>
          </a:r>
        </a:p>
      </dsp:txBody>
      <dsp:txXfrm>
        <a:off x="0" y="1033194"/>
        <a:ext cx="11813629" cy="869400"/>
      </dsp:txXfrm>
    </dsp:sp>
    <dsp:sp modelId="{77C4B5C5-DD1B-7F48-8E4F-000E7AA27752}">
      <dsp:nvSpPr>
        <dsp:cNvPr id="0" name=""/>
        <dsp:cNvSpPr/>
      </dsp:nvSpPr>
      <dsp:spPr>
        <a:xfrm>
          <a:off x="0" y="1902595"/>
          <a:ext cx="11813629"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t>When required a lot of data, many different data types, and your data needs will only grow over time.</a:t>
          </a:r>
          <a:endParaRPr lang="en-IN" sz="2400" kern="1200" dirty="0"/>
        </a:p>
      </dsp:txBody>
      <dsp:txXfrm>
        <a:off x="46606" y="1949201"/>
        <a:ext cx="11720417" cy="861507"/>
      </dsp:txXfrm>
    </dsp:sp>
    <dsp:sp modelId="{088DC8EE-BA74-784B-98CB-EF6669BC7B4C}">
      <dsp:nvSpPr>
        <dsp:cNvPr id="0" name=""/>
        <dsp:cNvSpPr/>
      </dsp:nvSpPr>
      <dsp:spPr>
        <a:xfrm>
          <a:off x="0" y="2857315"/>
          <a:ext cx="11813629"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kern="1200" dirty="0"/>
            <a:t>NoSQL makes it easy to store all different types of data together and </a:t>
          </a:r>
          <a:r>
            <a:rPr lang="en-IN" sz="1900" kern="1200" dirty="0">
              <a:solidFill>
                <a:srgbClr val="FF0000"/>
              </a:solidFill>
            </a:rPr>
            <a:t>without having to invest time into defining what type of data you’re storing in advance.</a:t>
          </a:r>
        </a:p>
      </dsp:txBody>
      <dsp:txXfrm>
        <a:off x="0" y="2857315"/>
        <a:ext cx="11813629" cy="596160"/>
      </dsp:txXfrm>
    </dsp:sp>
    <dsp:sp modelId="{73ED4150-BFE6-3341-B69B-5F9E007150A5}">
      <dsp:nvSpPr>
        <dsp:cNvPr id="0" name=""/>
        <dsp:cNvSpPr/>
      </dsp:nvSpPr>
      <dsp:spPr>
        <a:xfrm>
          <a:off x="0" y="3453475"/>
          <a:ext cx="11813629" cy="9547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IN" sz="2400" b="1" kern="1200" dirty="0"/>
            <a:t>When data needs scale up, out, and down.</a:t>
          </a:r>
          <a:endParaRPr lang="en-IN" sz="2400" kern="1200" dirty="0"/>
        </a:p>
      </dsp:txBody>
      <dsp:txXfrm>
        <a:off x="46606" y="3500081"/>
        <a:ext cx="11720417" cy="861507"/>
      </dsp:txXfrm>
    </dsp:sp>
    <dsp:sp modelId="{27F94B85-C896-ED4F-8BAF-1A0E0E282C8C}">
      <dsp:nvSpPr>
        <dsp:cNvPr id="0" name=""/>
        <dsp:cNvSpPr/>
      </dsp:nvSpPr>
      <dsp:spPr>
        <a:xfrm>
          <a:off x="0" y="4408195"/>
          <a:ext cx="11813629"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508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N" sz="1900" kern="1200" dirty="0"/>
            <a:t>NoSQL provides much greater flexibility and the ability to control costs as your data needs change.</a:t>
          </a:r>
        </a:p>
      </dsp:txBody>
      <dsp:txXfrm>
        <a:off x="0" y="4408195"/>
        <a:ext cx="11813629" cy="3974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796AD-73E5-8C4F-8CA0-D46569D897C3}">
      <dsp:nvSpPr>
        <dsp:cNvPr id="0" name=""/>
        <dsp:cNvSpPr/>
      </dsp:nvSpPr>
      <dsp:spPr>
        <a:xfrm>
          <a:off x="-1028694" y="-176285"/>
          <a:ext cx="1346090" cy="1346090"/>
        </a:xfrm>
        <a:prstGeom prst="blockArc">
          <a:avLst>
            <a:gd name="adj1" fmla="val 18900000"/>
            <a:gd name="adj2" fmla="val 2700000"/>
            <a:gd name="adj3" fmla="val 160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72C5A2-0E76-EE40-A14B-67171DFAF9C4}">
      <dsp:nvSpPr>
        <dsp:cNvPr id="0" name=""/>
        <dsp:cNvSpPr/>
      </dsp:nvSpPr>
      <dsp:spPr>
        <a:xfrm>
          <a:off x="308214" y="250188"/>
          <a:ext cx="11505414" cy="4931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4303" tIns="63500" rIns="63500" bIns="63500" numCol="1" spcCol="1270" anchor="ctr" anchorCtr="0">
          <a:noAutofit/>
        </a:bodyPr>
        <a:lstStyle/>
        <a:p>
          <a:pPr lvl="0" algn="l" defTabSz="1111250">
            <a:lnSpc>
              <a:spcPct val="90000"/>
            </a:lnSpc>
            <a:spcBef>
              <a:spcPct val="0"/>
            </a:spcBef>
            <a:spcAft>
              <a:spcPct val="35000"/>
            </a:spcAft>
          </a:pPr>
          <a:r>
            <a:rPr lang="en-GB" sz="2500" kern="1200" dirty="0"/>
            <a:t>When to use NoSQL instead of SQL</a:t>
          </a:r>
        </a:p>
      </dsp:txBody>
      <dsp:txXfrm>
        <a:off x="308214" y="250188"/>
        <a:ext cx="11505414" cy="493143"/>
      </dsp:txXfrm>
    </dsp:sp>
    <dsp:sp modelId="{CE8F996C-CB91-D342-8F8E-F17101AADA2F}">
      <dsp:nvSpPr>
        <dsp:cNvPr id="0" name=""/>
        <dsp:cNvSpPr/>
      </dsp:nvSpPr>
      <dsp:spPr>
        <a:xfrm>
          <a:off x="0" y="188545"/>
          <a:ext cx="616429" cy="6164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8590F-6DA4-514F-AF55-2BC1B7CC82B5}">
      <dsp:nvSpPr>
        <dsp:cNvPr id="0" name=""/>
        <dsp:cNvSpPr/>
      </dsp:nvSpPr>
      <dsp:spPr>
        <a:xfrm>
          <a:off x="1428664" y="0"/>
          <a:ext cx="5290596" cy="5290596"/>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3DE3C-7B90-8147-8FA6-1E5272EAB30A}">
      <dsp:nvSpPr>
        <dsp:cNvPr id="0" name=""/>
        <dsp:cNvSpPr/>
      </dsp:nvSpPr>
      <dsp:spPr>
        <a:xfrm>
          <a:off x="2849460" y="531901"/>
          <a:ext cx="5887891" cy="62619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Use Of SQL/</a:t>
          </a:r>
          <a:r>
            <a:rPr lang="en-IN" sz="2000" kern="1200" dirty="0" err="1">
              <a:latin typeface="Times New Roman" panose="02020603050405020304" pitchFamily="18" charset="0"/>
              <a:cs typeface="Times New Roman" panose="02020603050405020304" pitchFamily="18" charset="0"/>
            </a:rPr>
            <a:t>Nosql</a:t>
          </a:r>
          <a:r>
            <a:rPr lang="en-IN" sz="2000" kern="1200" dirty="0">
              <a:latin typeface="Times New Roman" panose="02020603050405020304" pitchFamily="18" charset="0"/>
              <a:cs typeface="Times New Roman" panose="02020603050405020304" pitchFamily="18" charset="0"/>
            </a:rPr>
            <a:t> And Standards In The Industry,</a:t>
          </a:r>
        </a:p>
      </dsp:txBody>
      <dsp:txXfrm>
        <a:off x="2880028" y="562469"/>
        <a:ext cx="5826755" cy="565055"/>
      </dsp:txXfrm>
    </dsp:sp>
    <dsp:sp modelId="{38C54DD1-441F-4041-AF65-435FE372A9B6}">
      <dsp:nvSpPr>
        <dsp:cNvPr id="0" name=""/>
        <dsp:cNvSpPr/>
      </dsp:nvSpPr>
      <dsp:spPr>
        <a:xfrm>
          <a:off x="2849460" y="1236366"/>
          <a:ext cx="5887891" cy="62619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Limitations Of Standardization, </a:t>
          </a:r>
        </a:p>
      </dsp:txBody>
      <dsp:txXfrm>
        <a:off x="2880028" y="1266934"/>
        <a:ext cx="5826755" cy="565055"/>
      </dsp:txXfrm>
    </dsp:sp>
    <dsp:sp modelId="{C6519C50-5D23-0D4F-B5C9-B14D8584E81F}">
      <dsp:nvSpPr>
        <dsp:cNvPr id="0" name=""/>
        <dsp:cNvSpPr/>
      </dsp:nvSpPr>
      <dsp:spPr>
        <a:xfrm>
          <a:off x="2849460" y="1940832"/>
          <a:ext cx="5887891" cy="62619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Standards For Interoperability And Integration</a:t>
          </a:r>
        </a:p>
      </dsp:txBody>
      <dsp:txXfrm>
        <a:off x="2880028" y="1971400"/>
        <a:ext cx="5826755" cy="565055"/>
      </dsp:txXfrm>
    </dsp:sp>
    <dsp:sp modelId="{40AC7189-EFCD-9F47-A044-6CB4EDC8625D}">
      <dsp:nvSpPr>
        <dsp:cNvPr id="0" name=""/>
        <dsp:cNvSpPr/>
      </dsp:nvSpPr>
      <dsp:spPr>
        <a:xfrm>
          <a:off x="2849460" y="2645298"/>
          <a:ext cx="5887891" cy="62619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Web Services, </a:t>
          </a:r>
        </a:p>
      </dsp:txBody>
      <dsp:txXfrm>
        <a:off x="2880028" y="2675866"/>
        <a:ext cx="5826755" cy="565055"/>
      </dsp:txXfrm>
    </dsp:sp>
    <dsp:sp modelId="{586C45E2-7A05-1049-AE8D-056E58A6A9D3}">
      <dsp:nvSpPr>
        <dsp:cNvPr id="0" name=""/>
        <dsp:cNvSpPr/>
      </dsp:nvSpPr>
      <dsp:spPr>
        <a:xfrm>
          <a:off x="2849460" y="3349763"/>
          <a:ext cx="5887891" cy="62619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err="1">
              <a:latin typeface="Times New Roman" panose="02020603050405020304" pitchFamily="18" charset="0"/>
              <a:cs typeface="Times New Roman" panose="02020603050405020304" pitchFamily="18" charset="0"/>
            </a:rPr>
            <a:t>Json</a:t>
          </a:r>
          <a:r>
            <a:rPr lang="en-IN" sz="2000" kern="1200" dirty="0">
              <a:latin typeface="Times New Roman" panose="02020603050405020304" pitchFamily="18" charset="0"/>
              <a:cs typeface="Times New Roman" panose="02020603050405020304" pitchFamily="18" charset="0"/>
            </a:rPr>
            <a:t>. </a:t>
          </a:r>
        </a:p>
      </dsp:txBody>
      <dsp:txXfrm>
        <a:off x="2880028" y="3380331"/>
        <a:ext cx="5826755" cy="565055"/>
      </dsp:txXfrm>
    </dsp:sp>
    <dsp:sp modelId="{E1391200-EDCD-2740-A4C5-80521BC19421}">
      <dsp:nvSpPr>
        <dsp:cNvPr id="0" name=""/>
        <dsp:cNvSpPr/>
      </dsp:nvSpPr>
      <dsp:spPr>
        <a:xfrm>
          <a:off x="2849460" y="4054229"/>
          <a:ext cx="5887891" cy="62619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IN" sz="2000" kern="1200" dirty="0">
              <a:latin typeface="Times New Roman" panose="02020603050405020304" pitchFamily="18" charset="0"/>
              <a:cs typeface="Times New Roman" panose="02020603050405020304" pitchFamily="18" charset="0"/>
            </a:rPr>
            <a:t>Data Encryption, </a:t>
          </a:r>
        </a:p>
      </dsp:txBody>
      <dsp:txXfrm>
        <a:off x="2880028" y="4084797"/>
        <a:ext cx="5826755" cy="5650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D0A7E-D261-0F42-AC44-A63D35075A91}" type="datetimeFigureOut">
              <a:rPr lang="en-US" smtClean="0"/>
              <a:pPr/>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A6FA0-4C99-0241-800D-F352BCCACD64}" type="slidenum">
              <a:rPr lang="en-US" smtClean="0"/>
              <a:pPr/>
              <a:t>‹#›</a:t>
            </a:fld>
            <a:endParaRPr lang="en-US"/>
          </a:p>
        </p:txBody>
      </p:sp>
    </p:spTree>
    <p:extLst>
      <p:ext uri="{BB962C8B-B14F-4D97-AF65-F5344CB8AC3E}">
        <p14:creationId xmlns:p14="http://schemas.microsoft.com/office/powerpoint/2010/main" val="3773673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6FF201-9C4A-41A4-B52E-6C53131872DE}" type="slidenum">
              <a:rPr lang="en-US" smtClean="0"/>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71</a:t>
            </a:fld>
            <a:endParaRPr lang="en-US"/>
          </a:p>
        </p:txBody>
      </p:sp>
    </p:spTree>
    <p:extLst>
      <p:ext uri="{BB962C8B-B14F-4D97-AF65-F5344CB8AC3E}">
        <p14:creationId xmlns:p14="http://schemas.microsoft.com/office/powerpoint/2010/main" val="4441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2499431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26001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12470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20</a:t>
            </a:fld>
            <a:endParaRPr lang="en-US"/>
          </a:p>
        </p:txBody>
      </p:sp>
    </p:spTree>
    <p:extLst>
      <p:ext uri="{BB962C8B-B14F-4D97-AF65-F5344CB8AC3E}">
        <p14:creationId xmlns:p14="http://schemas.microsoft.com/office/powerpoint/2010/main" val="24630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21</a:t>
            </a:fld>
            <a:endParaRPr lang="en-US"/>
          </a:p>
        </p:txBody>
      </p:sp>
    </p:spTree>
    <p:extLst>
      <p:ext uri="{BB962C8B-B14F-4D97-AF65-F5344CB8AC3E}">
        <p14:creationId xmlns:p14="http://schemas.microsoft.com/office/powerpoint/2010/main" val="1188388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22</a:t>
            </a:fld>
            <a:endParaRPr lang="en-US"/>
          </a:p>
        </p:txBody>
      </p:sp>
    </p:spTree>
    <p:extLst>
      <p:ext uri="{BB962C8B-B14F-4D97-AF65-F5344CB8AC3E}">
        <p14:creationId xmlns:p14="http://schemas.microsoft.com/office/powerpoint/2010/main" val="118257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23</a:t>
            </a:fld>
            <a:endParaRPr lang="en-US"/>
          </a:p>
        </p:txBody>
      </p:sp>
    </p:spTree>
    <p:extLst>
      <p:ext uri="{BB962C8B-B14F-4D97-AF65-F5344CB8AC3E}">
        <p14:creationId xmlns:p14="http://schemas.microsoft.com/office/powerpoint/2010/main" val="3058761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94A6FA0-4C99-0241-800D-F352BCCACD64}"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89A5-592F-E381-9D97-70027259409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EB9350B-F85D-077E-5FC9-A98034CD21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5047842-9F03-EA6A-EF31-401CC8338D1B}"/>
              </a:ext>
            </a:extLst>
          </p:cNvPr>
          <p:cNvSpPr>
            <a:spLocks noGrp="1"/>
          </p:cNvSpPr>
          <p:nvPr>
            <p:ph type="dt" sz="half" idx="10"/>
          </p:nvPr>
        </p:nvSpPr>
        <p:spPr/>
        <p:txBody>
          <a:bodyPr/>
          <a:lstStyle/>
          <a:p>
            <a:fld id="{E3FE5C00-CD1A-46A2-8504-A1608E6EA180}" type="datetime7">
              <a:rPr lang="en-IN" smtClean="0"/>
              <a:t>May-23</a:t>
            </a:fld>
            <a:endParaRPr lang="en-US"/>
          </a:p>
        </p:txBody>
      </p:sp>
      <p:sp>
        <p:nvSpPr>
          <p:cNvPr id="5" name="Footer Placeholder 4">
            <a:extLst>
              <a:ext uri="{FF2B5EF4-FFF2-40B4-BE49-F238E27FC236}">
                <a16:creationId xmlns:a16="http://schemas.microsoft.com/office/drawing/2014/main" id="{75B6DB38-4E87-6579-D2E0-8F5D71E776B6}"/>
              </a:ext>
            </a:extLst>
          </p:cNvPr>
          <p:cNvSpPr>
            <a:spLocks noGrp="1"/>
          </p:cNvSpPr>
          <p:nvPr>
            <p:ph type="ftr" sz="quarter" idx="11"/>
          </p:nvPr>
        </p:nvSpPr>
        <p:spPr/>
        <p:txBody>
          <a:bodyPr/>
          <a:lstStyle/>
          <a:p>
            <a:r>
              <a:rPr lang="en-US"/>
              <a:t>Mr. Harshit Singh       ACSMLO603      Unit 5</a:t>
            </a:r>
          </a:p>
        </p:txBody>
      </p:sp>
      <p:sp>
        <p:nvSpPr>
          <p:cNvPr id="6" name="Slide Number Placeholder 5">
            <a:extLst>
              <a:ext uri="{FF2B5EF4-FFF2-40B4-BE49-F238E27FC236}">
                <a16:creationId xmlns:a16="http://schemas.microsoft.com/office/drawing/2014/main" id="{DC81225C-B025-4C89-047D-BBC028977559}"/>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76631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ACB0-4A72-737E-6747-941C93B99CF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F98DF35-7600-6E91-89F4-C92739B16E5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99D521-8750-C2C1-EE54-2F9D97956402}"/>
              </a:ext>
            </a:extLst>
          </p:cNvPr>
          <p:cNvSpPr>
            <a:spLocks noGrp="1"/>
          </p:cNvSpPr>
          <p:nvPr>
            <p:ph type="dt" sz="half" idx="10"/>
          </p:nvPr>
        </p:nvSpPr>
        <p:spPr/>
        <p:txBody>
          <a:bodyPr/>
          <a:lstStyle/>
          <a:p>
            <a:fld id="{33D95196-C7B7-4979-AAE8-73A9F91ED00A}" type="datetime7">
              <a:rPr lang="en-IN" smtClean="0"/>
              <a:t>May-23</a:t>
            </a:fld>
            <a:endParaRPr lang="en-US"/>
          </a:p>
        </p:txBody>
      </p:sp>
      <p:sp>
        <p:nvSpPr>
          <p:cNvPr id="5" name="Footer Placeholder 4">
            <a:extLst>
              <a:ext uri="{FF2B5EF4-FFF2-40B4-BE49-F238E27FC236}">
                <a16:creationId xmlns:a16="http://schemas.microsoft.com/office/drawing/2014/main" id="{77EBB3A2-51C8-EEED-FE45-C7115CBE7541}"/>
              </a:ext>
            </a:extLst>
          </p:cNvPr>
          <p:cNvSpPr>
            <a:spLocks noGrp="1"/>
          </p:cNvSpPr>
          <p:nvPr>
            <p:ph type="ftr" sz="quarter" idx="11"/>
          </p:nvPr>
        </p:nvSpPr>
        <p:spPr/>
        <p:txBody>
          <a:bodyPr/>
          <a:lstStyle/>
          <a:p>
            <a:r>
              <a:rPr lang="en-US"/>
              <a:t>Mr. Harshit Singh       ACSMLO603      Unit 5</a:t>
            </a:r>
          </a:p>
        </p:txBody>
      </p:sp>
      <p:sp>
        <p:nvSpPr>
          <p:cNvPr id="6" name="Slide Number Placeholder 5">
            <a:extLst>
              <a:ext uri="{FF2B5EF4-FFF2-40B4-BE49-F238E27FC236}">
                <a16:creationId xmlns:a16="http://schemas.microsoft.com/office/drawing/2014/main" id="{D23E2952-461A-B348-C9D7-E38E35C3581A}"/>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2155470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93143-16AB-4FE1-AB9E-E63A74EF731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6195C6-2832-75B2-EBD6-7E918D9F25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2141DB-6469-08B0-2C20-7EC3249F89AE}"/>
              </a:ext>
            </a:extLst>
          </p:cNvPr>
          <p:cNvSpPr>
            <a:spLocks noGrp="1"/>
          </p:cNvSpPr>
          <p:nvPr>
            <p:ph type="dt" sz="half" idx="10"/>
          </p:nvPr>
        </p:nvSpPr>
        <p:spPr/>
        <p:txBody>
          <a:bodyPr/>
          <a:lstStyle/>
          <a:p>
            <a:fld id="{555D3C3C-E9DA-418F-8F68-F9DC93AFC963}" type="datetime7">
              <a:rPr lang="en-IN" smtClean="0"/>
              <a:t>May-23</a:t>
            </a:fld>
            <a:endParaRPr lang="en-US"/>
          </a:p>
        </p:txBody>
      </p:sp>
      <p:sp>
        <p:nvSpPr>
          <p:cNvPr id="5" name="Footer Placeholder 4">
            <a:extLst>
              <a:ext uri="{FF2B5EF4-FFF2-40B4-BE49-F238E27FC236}">
                <a16:creationId xmlns:a16="http://schemas.microsoft.com/office/drawing/2014/main" id="{BA807A3B-E10A-688E-592B-861E1E0D55D1}"/>
              </a:ext>
            </a:extLst>
          </p:cNvPr>
          <p:cNvSpPr>
            <a:spLocks noGrp="1"/>
          </p:cNvSpPr>
          <p:nvPr>
            <p:ph type="ftr" sz="quarter" idx="11"/>
          </p:nvPr>
        </p:nvSpPr>
        <p:spPr/>
        <p:txBody>
          <a:bodyPr/>
          <a:lstStyle/>
          <a:p>
            <a:r>
              <a:rPr lang="en-US"/>
              <a:t>Mr. Harshit Singh       ACSMLO603      Unit 5</a:t>
            </a:r>
          </a:p>
        </p:txBody>
      </p:sp>
      <p:sp>
        <p:nvSpPr>
          <p:cNvPr id="6" name="Slide Number Placeholder 5">
            <a:extLst>
              <a:ext uri="{FF2B5EF4-FFF2-40B4-BE49-F238E27FC236}">
                <a16:creationId xmlns:a16="http://schemas.microsoft.com/office/drawing/2014/main" id="{6FE88F13-A5BD-9F99-D4EF-AAC8A43A2466}"/>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280832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D99F-1B50-7FC9-CB05-F65FC922B2C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B5D6BE4-28F0-4C3E-56AA-8490CB0477D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0B8B0A-E53A-26C1-AA1B-93FE165651A9}"/>
              </a:ext>
            </a:extLst>
          </p:cNvPr>
          <p:cNvSpPr>
            <a:spLocks noGrp="1"/>
          </p:cNvSpPr>
          <p:nvPr>
            <p:ph type="dt" sz="half" idx="10"/>
          </p:nvPr>
        </p:nvSpPr>
        <p:spPr/>
        <p:txBody>
          <a:bodyPr/>
          <a:lstStyle/>
          <a:p>
            <a:fld id="{46A0736E-1F02-489A-8D14-B7D7A71C9422}" type="datetime7">
              <a:rPr lang="en-IN" smtClean="0"/>
              <a:t>May-23</a:t>
            </a:fld>
            <a:endParaRPr lang="en-US"/>
          </a:p>
        </p:txBody>
      </p:sp>
      <p:sp>
        <p:nvSpPr>
          <p:cNvPr id="5" name="Footer Placeholder 4">
            <a:extLst>
              <a:ext uri="{FF2B5EF4-FFF2-40B4-BE49-F238E27FC236}">
                <a16:creationId xmlns:a16="http://schemas.microsoft.com/office/drawing/2014/main" id="{838B7952-B34F-8DB0-DDE8-5250784CF6DF}"/>
              </a:ext>
            </a:extLst>
          </p:cNvPr>
          <p:cNvSpPr>
            <a:spLocks noGrp="1"/>
          </p:cNvSpPr>
          <p:nvPr>
            <p:ph type="ftr" sz="quarter" idx="11"/>
          </p:nvPr>
        </p:nvSpPr>
        <p:spPr/>
        <p:txBody>
          <a:bodyPr/>
          <a:lstStyle/>
          <a:p>
            <a:r>
              <a:rPr lang="en-US"/>
              <a:t>Mr. Harshit Singh       ACSMLO603      Unit 5</a:t>
            </a:r>
          </a:p>
        </p:txBody>
      </p:sp>
      <p:sp>
        <p:nvSpPr>
          <p:cNvPr id="6" name="Slide Number Placeholder 5">
            <a:extLst>
              <a:ext uri="{FF2B5EF4-FFF2-40B4-BE49-F238E27FC236}">
                <a16:creationId xmlns:a16="http://schemas.microsoft.com/office/drawing/2014/main" id="{88264ED8-B42B-3691-1C3D-DF0CD214FCFB}"/>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66647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C670-861E-4050-69BE-57BBA90600D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F0DE15-C84B-298B-2C1F-0B635F162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3B90D9-42E7-1DFE-AE25-AC2E02775E03}"/>
              </a:ext>
            </a:extLst>
          </p:cNvPr>
          <p:cNvSpPr>
            <a:spLocks noGrp="1"/>
          </p:cNvSpPr>
          <p:nvPr>
            <p:ph type="dt" sz="half" idx="10"/>
          </p:nvPr>
        </p:nvSpPr>
        <p:spPr/>
        <p:txBody>
          <a:bodyPr/>
          <a:lstStyle/>
          <a:p>
            <a:fld id="{5AE97D08-F1D6-4EFE-90A2-222094CACC35}" type="datetime7">
              <a:rPr lang="en-IN" smtClean="0"/>
              <a:t>May-23</a:t>
            </a:fld>
            <a:endParaRPr lang="en-US"/>
          </a:p>
        </p:txBody>
      </p:sp>
      <p:sp>
        <p:nvSpPr>
          <p:cNvPr id="5" name="Footer Placeholder 4">
            <a:extLst>
              <a:ext uri="{FF2B5EF4-FFF2-40B4-BE49-F238E27FC236}">
                <a16:creationId xmlns:a16="http://schemas.microsoft.com/office/drawing/2014/main" id="{EDB4AE55-076F-A816-35C5-13468566C07D}"/>
              </a:ext>
            </a:extLst>
          </p:cNvPr>
          <p:cNvSpPr>
            <a:spLocks noGrp="1"/>
          </p:cNvSpPr>
          <p:nvPr>
            <p:ph type="ftr" sz="quarter" idx="11"/>
          </p:nvPr>
        </p:nvSpPr>
        <p:spPr/>
        <p:txBody>
          <a:bodyPr/>
          <a:lstStyle/>
          <a:p>
            <a:r>
              <a:rPr lang="en-US"/>
              <a:t>Mr. Harshit Singh       ACSMLO603      Unit 5</a:t>
            </a:r>
          </a:p>
        </p:txBody>
      </p:sp>
      <p:sp>
        <p:nvSpPr>
          <p:cNvPr id="6" name="Slide Number Placeholder 5">
            <a:extLst>
              <a:ext uri="{FF2B5EF4-FFF2-40B4-BE49-F238E27FC236}">
                <a16:creationId xmlns:a16="http://schemas.microsoft.com/office/drawing/2014/main" id="{853D2845-67B7-A43B-C643-831E44BA52B6}"/>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179154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A7DF-8E47-BF56-DF7D-19F7320A39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C1ABC9-A9D4-DF55-CBFB-172BCA0ED5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AE397C-3F47-A509-FFD1-8F7C138ADE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422B979-140B-7B3D-C05E-0E63FF8C803D}"/>
              </a:ext>
            </a:extLst>
          </p:cNvPr>
          <p:cNvSpPr>
            <a:spLocks noGrp="1"/>
          </p:cNvSpPr>
          <p:nvPr>
            <p:ph type="dt" sz="half" idx="10"/>
          </p:nvPr>
        </p:nvSpPr>
        <p:spPr/>
        <p:txBody>
          <a:bodyPr/>
          <a:lstStyle/>
          <a:p>
            <a:fld id="{BCAF52DF-E778-41EE-B87F-8F43E6BA97D6}" type="datetime7">
              <a:rPr lang="en-IN" smtClean="0"/>
              <a:t>May-23</a:t>
            </a:fld>
            <a:endParaRPr lang="en-US"/>
          </a:p>
        </p:txBody>
      </p:sp>
      <p:sp>
        <p:nvSpPr>
          <p:cNvPr id="6" name="Footer Placeholder 5">
            <a:extLst>
              <a:ext uri="{FF2B5EF4-FFF2-40B4-BE49-F238E27FC236}">
                <a16:creationId xmlns:a16="http://schemas.microsoft.com/office/drawing/2014/main" id="{64FECC07-9FC9-3ADB-57E2-85E04479DDE3}"/>
              </a:ext>
            </a:extLst>
          </p:cNvPr>
          <p:cNvSpPr>
            <a:spLocks noGrp="1"/>
          </p:cNvSpPr>
          <p:nvPr>
            <p:ph type="ftr" sz="quarter" idx="11"/>
          </p:nvPr>
        </p:nvSpPr>
        <p:spPr/>
        <p:txBody>
          <a:bodyPr/>
          <a:lstStyle/>
          <a:p>
            <a:r>
              <a:rPr lang="en-US"/>
              <a:t>Mr. Harshit Singh       ACSMLO603      Unit 5</a:t>
            </a:r>
          </a:p>
        </p:txBody>
      </p:sp>
      <p:sp>
        <p:nvSpPr>
          <p:cNvPr id="7" name="Slide Number Placeholder 6">
            <a:extLst>
              <a:ext uri="{FF2B5EF4-FFF2-40B4-BE49-F238E27FC236}">
                <a16:creationId xmlns:a16="http://schemas.microsoft.com/office/drawing/2014/main" id="{6C185291-A00C-8F9A-F0AD-E0275CF648C2}"/>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329180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F35A-7077-0237-139A-6D2B2EEEC01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37235FC-33D6-34E3-3871-4C89D7621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1E5BE3-ABDF-0B20-CCA2-EC3A4A04C79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43606C0-47BD-0A56-78E9-D04AC0FB7B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B0C7E33-4270-A780-CA30-D1B075155C2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54677E1-4161-CE34-CEB6-9ECDBA023263}"/>
              </a:ext>
            </a:extLst>
          </p:cNvPr>
          <p:cNvSpPr>
            <a:spLocks noGrp="1"/>
          </p:cNvSpPr>
          <p:nvPr>
            <p:ph type="dt" sz="half" idx="10"/>
          </p:nvPr>
        </p:nvSpPr>
        <p:spPr/>
        <p:txBody>
          <a:bodyPr/>
          <a:lstStyle/>
          <a:p>
            <a:fld id="{030B0443-F7EF-44BD-B143-4CE7C69F8791}" type="datetime7">
              <a:rPr lang="en-IN" smtClean="0"/>
              <a:t>May-23</a:t>
            </a:fld>
            <a:endParaRPr lang="en-US"/>
          </a:p>
        </p:txBody>
      </p:sp>
      <p:sp>
        <p:nvSpPr>
          <p:cNvPr id="8" name="Footer Placeholder 7">
            <a:extLst>
              <a:ext uri="{FF2B5EF4-FFF2-40B4-BE49-F238E27FC236}">
                <a16:creationId xmlns:a16="http://schemas.microsoft.com/office/drawing/2014/main" id="{164CA4EF-BDF7-2B55-3149-395F6DFAA81E}"/>
              </a:ext>
            </a:extLst>
          </p:cNvPr>
          <p:cNvSpPr>
            <a:spLocks noGrp="1"/>
          </p:cNvSpPr>
          <p:nvPr>
            <p:ph type="ftr" sz="quarter" idx="11"/>
          </p:nvPr>
        </p:nvSpPr>
        <p:spPr/>
        <p:txBody>
          <a:bodyPr/>
          <a:lstStyle/>
          <a:p>
            <a:r>
              <a:rPr lang="en-US"/>
              <a:t>Mr. Harshit Singh       ACSMLO603      Unit 5</a:t>
            </a:r>
          </a:p>
        </p:txBody>
      </p:sp>
      <p:sp>
        <p:nvSpPr>
          <p:cNvPr id="9" name="Slide Number Placeholder 8">
            <a:extLst>
              <a:ext uri="{FF2B5EF4-FFF2-40B4-BE49-F238E27FC236}">
                <a16:creationId xmlns:a16="http://schemas.microsoft.com/office/drawing/2014/main" id="{6D4B311D-0F77-E254-CC5D-F7638C427126}"/>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358448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79A6-0937-74B8-031F-E867DA5540C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F66E45-2945-6508-B2D5-BE978AAC00BD}"/>
              </a:ext>
            </a:extLst>
          </p:cNvPr>
          <p:cNvSpPr>
            <a:spLocks noGrp="1"/>
          </p:cNvSpPr>
          <p:nvPr>
            <p:ph type="dt" sz="half" idx="10"/>
          </p:nvPr>
        </p:nvSpPr>
        <p:spPr/>
        <p:txBody>
          <a:bodyPr/>
          <a:lstStyle/>
          <a:p>
            <a:fld id="{3EC19518-CCC8-4034-B961-3A2BC9ECD3C0}" type="datetime7">
              <a:rPr lang="en-IN" smtClean="0"/>
              <a:t>May-23</a:t>
            </a:fld>
            <a:endParaRPr lang="en-US"/>
          </a:p>
        </p:txBody>
      </p:sp>
      <p:sp>
        <p:nvSpPr>
          <p:cNvPr id="4" name="Footer Placeholder 3">
            <a:extLst>
              <a:ext uri="{FF2B5EF4-FFF2-40B4-BE49-F238E27FC236}">
                <a16:creationId xmlns:a16="http://schemas.microsoft.com/office/drawing/2014/main" id="{5402CCB1-4054-B4D9-9879-CD7B637D68B1}"/>
              </a:ext>
            </a:extLst>
          </p:cNvPr>
          <p:cNvSpPr>
            <a:spLocks noGrp="1"/>
          </p:cNvSpPr>
          <p:nvPr>
            <p:ph type="ftr" sz="quarter" idx="11"/>
          </p:nvPr>
        </p:nvSpPr>
        <p:spPr/>
        <p:txBody>
          <a:bodyPr/>
          <a:lstStyle/>
          <a:p>
            <a:r>
              <a:rPr lang="en-US"/>
              <a:t>Mr. Harshit Singh       ACSMLO603      Unit 5</a:t>
            </a:r>
          </a:p>
        </p:txBody>
      </p:sp>
      <p:sp>
        <p:nvSpPr>
          <p:cNvPr id="5" name="Slide Number Placeholder 4">
            <a:extLst>
              <a:ext uri="{FF2B5EF4-FFF2-40B4-BE49-F238E27FC236}">
                <a16:creationId xmlns:a16="http://schemas.microsoft.com/office/drawing/2014/main" id="{4758D76D-99EE-D7B6-A70A-ADB5C6E578CE}"/>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1109687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6F9AA4-1724-BAFE-58F7-672D732477D5}"/>
              </a:ext>
            </a:extLst>
          </p:cNvPr>
          <p:cNvSpPr>
            <a:spLocks noGrp="1"/>
          </p:cNvSpPr>
          <p:nvPr>
            <p:ph type="dt" sz="half" idx="10"/>
          </p:nvPr>
        </p:nvSpPr>
        <p:spPr/>
        <p:txBody>
          <a:bodyPr/>
          <a:lstStyle/>
          <a:p>
            <a:fld id="{547DA4B4-F60D-4B34-8AD9-035AB630C2F7}" type="datetime7">
              <a:rPr lang="en-IN" smtClean="0"/>
              <a:t>May-23</a:t>
            </a:fld>
            <a:endParaRPr lang="en-US"/>
          </a:p>
        </p:txBody>
      </p:sp>
      <p:sp>
        <p:nvSpPr>
          <p:cNvPr id="3" name="Footer Placeholder 2">
            <a:extLst>
              <a:ext uri="{FF2B5EF4-FFF2-40B4-BE49-F238E27FC236}">
                <a16:creationId xmlns:a16="http://schemas.microsoft.com/office/drawing/2014/main" id="{129B3D39-B11B-417B-9447-6B4D9F3C10CB}"/>
              </a:ext>
            </a:extLst>
          </p:cNvPr>
          <p:cNvSpPr>
            <a:spLocks noGrp="1"/>
          </p:cNvSpPr>
          <p:nvPr>
            <p:ph type="ftr" sz="quarter" idx="11"/>
          </p:nvPr>
        </p:nvSpPr>
        <p:spPr/>
        <p:txBody>
          <a:bodyPr/>
          <a:lstStyle/>
          <a:p>
            <a:r>
              <a:rPr lang="en-US"/>
              <a:t>Mr. Harshit Singh       ACSMLO603      Unit 5</a:t>
            </a:r>
          </a:p>
        </p:txBody>
      </p:sp>
      <p:sp>
        <p:nvSpPr>
          <p:cNvPr id="4" name="Slide Number Placeholder 3">
            <a:extLst>
              <a:ext uri="{FF2B5EF4-FFF2-40B4-BE49-F238E27FC236}">
                <a16:creationId xmlns:a16="http://schemas.microsoft.com/office/drawing/2014/main" id="{989F1DC6-12E7-1D82-798F-C082C17B9DDC}"/>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74373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714F-1BE3-0CD1-BAD4-31BC08B22F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B5ACD21-D085-E26A-8797-89F05B6D17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F038DB7-353B-AEAF-7B22-EE42D313F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031F19-E2D1-6D91-A56B-7ACD8C6D83D6}"/>
              </a:ext>
            </a:extLst>
          </p:cNvPr>
          <p:cNvSpPr>
            <a:spLocks noGrp="1"/>
          </p:cNvSpPr>
          <p:nvPr>
            <p:ph type="dt" sz="half" idx="10"/>
          </p:nvPr>
        </p:nvSpPr>
        <p:spPr/>
        <p:txBody>
          <a:bodyPr/>
          <a:lstStyle/>
          <a:p>
            <a:fld id="{4BCB1631-987D-48E0-A99A-BA7CD9C3AEA5}" type="datetime7">
              <a:rPr lang="en-IN" smtClean="0"/>
              <a:t>May-23</a:t>
            </a:fld>
            <a:endParaRPr lang="en-US"/>
          </a:p>
        </p:txBody>
      </p:sp>
      <p:sp>
        <p:nvSpPr>
          <p:cNvPr id="6" name="Footer Placeholder 5">
            <a:extLst>
              <a:ext uri="{FF2B5EF4-FFF2-40B4-BE49-F238E27FC236}">
                <a16:creationId xmlns:a16="http://schemas.microsoft.com/office/drawing/2014/main" id="{98116A97-0C0D-2E6F-2BE5-644AD67E9480}"/>
              </a:ext>
            </a:extLst>
          </p:cNvPr>
          <p:cNvSpPr>
            <a:spLocks noGrp="1"/>
          </p:cNvSpPr>
          <p:nvPr>
            <p:ph type="ftr" sz="quarter" idx="11"/>
          </p:nvPr>
        </p:nvSpPr>
        <p:spPr/>
        <p:txBody>
          <a:bodyPr/>
          <a:lstStyle/>
          <a:p>
            <a:r>
              <a:rPr lang="en-US"/>
              <a:t>Mr. Harshit Singh       ACSMLO603      Unit 5</a:t>
            </a:r>
          </a:p>
        </p:txBody>
      </p:sp>
      <p:sp>
        <p:nvSpPr>
          <p:cNvPr id="7" name="Slide Number Placeholder 6">
            <a:extLst>
              <a:ext uri="{FF2B5EF4-FFF2-40B4-BE49-F238E27FC236}">
                <a16:creationId xmlns:a16="http://schemas.microsoft.com/office/drawing/2014/main" id="{28029CCB-E70B-C50C-92F9-34AF41D58768}"/>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377943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AFF91-3CB4-8EEE-6D06-9775E95F4B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16238CB-32BE-81DA-3C47-D9D825D69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A784B9-1BA5-A626-3C1C-DB86BAEDE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EDF109-1D1B-FC59-1599-C7F1649E24FE}"/>
              </a:ext>
            </a:extLst>
          </p:cNvPr>
          <p:cNvSpPr>
            <a:spLocks noGrp="1"/>
          </p:cNvSpPr>
          <p:nvPr>
            <p:ph type="dt" sz="half" idx="10"/>
          </p:nvPr>
        </p:nvSpPr>
        <p:spPr/>
        <p:txBody>
          <a:bodyPr/>
          <a:lstStyle/>
          <a:p>
            <a:fld id="{A1D565F0-010D-400E-84C6-20012D1729E9}" type="datetime7">
              <a:rPr lang="en-IN" smtClean="0"/>
              <a:t>May-23</a:t>
            </a:fld>
            <a:endParaRPr lang="en-US"/>
          </a:p>
        </p:txBody>
      </p:sp>
      <p:sp>
        <p:nvSpPr>
          <p:cNvPr id="6" name="Footer Placeholder 5">
            <a:extLst>
              <a:ext uri="{FF2B5EF4-FFF2-40B4-BE49-F238E27FC236}">
                <a16:creationId xmlns:a16="http://schemas.microsoft.com/office/drawing/2014/main" id="{B8313635-7180-285F-CB4F-615BE451EF7C}"/>
              </a:ext>
            </a:extLst>
          </p:cNvPr>
          <p:cNvSpPr>
            <a:spLocks noGrp="1"/>
          </p:cNvSpPr>
          <p:nvPr>
            <p:ph type="ftr" sz="quarter" idx="11"/>
          </p:nvPr>
        </p:nvSpPr>
        <p:spPr/>
        <p:txBody>
          <a:bodyPr/>
          <a:lstStyle/>
          <a:p>
            <a:r>
              <a:rPr lang="en-US"/>
              <a:t>Mr. Harshit Singh       ACSMLO603      Unit 5</a:t>
            </a:r>
          </a:p>
        </p:txBody>
      </p:sp>
      <p:sp>
        <p:nvSpPr>
          <p:cNvPr id="7" name="Slide Number Placeholder 6">
            <a:extLst>
              <a:ext uri="{FF2B5EF4-FFF2-40B4-BE49-F238E27FC236}">
                <a16:creationId xmlns:a16="http://schemas.microsoft.com/office/drawing/2014/main" id="{A1878728-C9DA-67F2-F898-ED6532C571DE}"/>
              </a:ext>
            </a:extLst>
          </p:cNvPr>
          <p:cNvSpPr>
            <a:spLocks noGrp="1"/>
          </p:cNvSpPr>
          <p:nvPr>
            <p:ph type="sldNum" sz="quarter" idx="12"/>
          </p:nvPr>
        </p:nvSpPr>
        <p:spPr/>
        <p:txBody>
          <a:bodyPr/>
          <a:lstStyle/>
          <a:p>
            <a:fld id="{17527BB9-29D8-9541-81F9-C6E598EE8B1D}" type="slidenum">
              <a:rPr lang="en-US" smtClean="0"/>
              <a:pPr/>
              <a:t>‹#›</a:t>
            </a:fld>
            <a:endParaRPr lang="en-US"/>
          </a:p>
        </p:txBody>
      </p:sp>
    </p:spTree>
    <p:extLst>
      <p:ext uri="{BB962C8B-B14F-4D97-AF65-F5344CB8AC3E}">
        <p14:creationId xmlns:p14="http://schemas.microsoft.com/office/powerpoint/2010/main" val="306605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70B58-A29D-4062-19E5-B65A831B4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FCA515-DE81-6305-CE10-4B8B956AB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6BF4DA-C17B-7E32-D5EA-790A9DBC4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64FA0-FB64-462E-81EA-88B1096316B8}" type="datetime7">
              <a:rPr lang="en-IN" smtClean="0"/>
              <a:t>May-23</a:t>
            </a:fld>
            <a:endParaRPr lang="en-US"/>
          </a:p>
        </p:txBody>
      </p:sp>
      <p:sp>
        <p:nvSpPr>
          <p:cNvPr id="5" name="Footer Placeholder 4">
            <a:extLst>
              <a:ext uri="{FF2B5EF4-FFF2-40B4-BE49-F238E27FC236}">
                <a16:creationId xmlns:a16="http://schemas.microsoft.com/office/drawing/2014/main" id="{04355F03-ED9B-6495-48F2-3B7F15AEE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Harshit Singh       ACSMLO603      Unit 5</a:t>
            </a:r>
          </a:p>
        </p:txBody>
      </p:sp>
      <p:sp>
        <p:nvSpPr>
          <p:cNvPr id="6" name="Slide Number Placeholder 5">
            <a:extLst>
              <a:ext uri="{FF2B5EF4-FFF2-40B4-BE49-F238E27FC236}">
                <a16:creationId xmlns:a16="http://schemas.microsoft.com/office/drawing/2014/main" id="{53B6F688-96CA-84A0-4183-2544F629FF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527BB9-29D8-9541-81F9-C6E598EE8B1D}" type="slidenum">
              <a:rPr lang="en-US" smtClean="0"/>
              <a:pPr/>
              <a:t>‹#›</a:t>
            </a:fld>
            <a:endParaRPr lang="en-US"/>
          </a:p>
        </p:txBody>
      </p:sp>
    </p:spTree>
    <p:extLst>
      <p:ext uri="{BB962C8B-B14F-4D97-AF65-F5344CB8AC3E}">
        <p14:creationId xmlns:p14="http://schemas.microsoft.com/office/powerpoint/2010/main" val="1525240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8.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22.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8.pn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image" Target="../media/image8.png"/><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ataladder.com/data-cleansing-tool-for-analytics/"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dataladder.com/why-duplicates-exist-and-how-to-get-rid-of-them/"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dataladder.com/data-deduplication-software/"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dataladder.com/mdm-guide/"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www.mongodb.com/atlas/database"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satoricyber.com/data-masking/data-masking-8-techniques-and-how-to-implement-them-successfully/"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hyperlink" Target="https://en.wikipedia.org/wiki/Database_audit" TargetMode="External"/><Relationship Id="rId3" Type="http://schemas.openxmlformats.org/officeDocument/2006/relationships/hyperlink" Target="https://www.geeksforgeeks.org/use-of-nosql-in-industry/" TargetMode="External"/><Relationship Id="rId7" Type="http://schemas.openxmlformats.org/officeDocument/2006/relationships/hyperlink" Target="https://www.javatpoint.com/authentication-vs-authorization"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www.geeksforgeeks.org/difference-between-authentication-and-authorization/" TargetMode="External"/><Relationship Id="rId5" Type="http://schemas.openxmlformats.org/officeDocument/2006/relationships/hyperlink" Target="https://about.caredove.com/blog/integration-vs-interoperability" TargetMode="External"/><Relationship Id="rId4" Type="http://schemas.openxmlformats.org/officeDocument/2006/relationships/hyperlink" Target="https://dataladder.com/data-standardization-guide-types-benefits-and-process/"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dirty="0" smtClean="0"/>
              <a:pPr marL="0" lvl="0" indent="0" algn="r" rtl="0">
                <a:spcBef>
                  <a:spcPts val="0"/>
                </a:spcBef>
                <a:spcAft>
                  <a:spcPts val="0"/>
                </a:spcAft>
                <a:buNone/>
              </a:pPr>
              <a:t>1</a:t>
            </a:fld>
            <a:endParaRPr lang="en-US" dirty="0"/>
          </a:p>
        </p:txBody>
      </p:sp>
      <p:sp>
        <p:nvSpPr>
          <p:cNvPr id="14" name="TextBox 13">
            <a:extLst>
              <a:ext uri="{FF2B5EF4-FFF2-40B4-BE49-F238E27FC236}">
                <a16:creationId xmlns:a16="http://schemas.microsoft.com/office/drawing/2014/main" id="{96F55812-501C-F702-45EE-860BA43BA50A}"/>
              </a:ext>
            </a:extLst>
          </p:cNvPr>
          <p:cNvSpPr txBox="1"/>
          <p:nvPr/>
        </p:nvSpPr>
        <p:spPr>
          <a:xfrm>
            <a:off x="1511928" y="609600"/>
            <a:ext cx="996887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800" b="1" dirty="0">
              <a:solidFill>
                <a:schemeClr val="tx2"/>
              </a:solidFill>
              <a:latin typeface="Arial Black" pitchFamily="34" charset="0"/>
            </a:endParaRPr>
          </a:p>
          <a:p>
            <a:pPr algn="ctr"/>
            <a:r>
              <a:rPr lang="en-US" sz="2800" b="1" dirty="0">
                <a:latin typeface="Arial Black" pitchFamily="34" charset="0"/>
              </a:rPr>
              <a:t>DATABASE STANDARDS, SECURITY METHODS AND TECHNIQUES </a:t>
            </a:r>
            <a:r>
              <a:rPr lang="en-US" sz="2800" b="1" dirty="0"/>
              <a:t>	</a:t>
            </a:r>
          </a:p>
          <a:p>
            <a:pPr algn="ctr"/>
            <a:r>
              <a:rPr lang="en-US" sz="2800" b="1" dirty="0">
                <a:latin typeface="Arial Black" pitchFamily="34" charset="0"/>
              </a:rPr>
              <a:t>	</a:t>
            </a:r>
          </a:p>
        </p:txBody>
      </p:sp>
      <p:sp>
        <p:nvSpPr>
          <p:cNvPr id="15" name="TextBox 14">
            <a:extLst>
              <a:ext uri="{FF2B5EF4-FFF2-40B4-BE49-F238E27FC236}">
                <a16:creationId xmlns:a16="http://schemas.microsoft.com/office/drawing/2014/main" id="{A7C06790-2445-DDBC-CCE9-0D205FE92577}"/>
              </a:ext>
            </a:extLst>
          </p:cNvPr>
          <p:cNvSpPr txBox="1"/>
          <p:nvPr/>
        </p:nvSpPr>
        <p:spPr>
          <a:xfrm>
            <a:off x="365296" y="4425651"/>
            <a:ext cx="3187703"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dk1"/>
                </a:solidFill>
                <a:ea typeface="Calibri"/>
                <a:cs typeface="Calibri"/>
              </a:rPr>
              <a:t>Course Details</a:t>
            </a:r>
            <a:r>
              <a:rPr lang="en-US" sz="2400" b="1" dirty="0">
                <a:ea typeface="Calibri"/>
                <a:cs typeface="Calibri"/>
              </a:rPr>
              <a:t/>
            </a:r>
            <a:br>
              <a:rPr lang="en-US" sz="2400" b="1" dirty="0">
                <a:ea typeface="Calibri"/>
                <a:cs typeface="Calibri"/>
              </a:rPr>
            </a:br>
            <a:r>
              <a:rPr lang="en-US" sz="2400" b="1" dirty="0">
                <a:solidFill>
                  <a:schemeClr val="dk1"/>
                </a:solidFill>
                <a:ea typeface="Calibri"/>
                <a:cs typeface="Calibri"/>
              </a:rPr>
              <a:t>(B Tech 6</a:t>
            </a:r>
            <a:r>
              <a:rPr lang="en-US" sz="2400" b="1" baseline="30000" dirty="0">
                <a:solidFill>
                  <a:schemeClr val="dk1"/>
                </a:solidFill>
                <a:ea typeface="Calibri"/>
                <a:cs typeface="Calibri"/>
              </a:rPr>
              <a:t>th</a:t>
            </a:r>
            <a:r>
              <a:rPr lang="en-US" sz="2400" b="1" dirty="0">
                <a:solidFill>
                  <a:schemeClr val="dk1"/>
                </a:solidFill>
                <a:ea typeface="Calibri"/>
                <a:cs typeface="Calibri"/>
              </a:rPr>
              <a:t> Sem)</a:t>
            </a:r>
            <a:endParaRPr lang="en-US" sz="2400" b="1" dirty="0">
              <a:solidFill>
                <a:schemeClr val="dk1"/>
              </a:solidFill>
              <a:ea typeface="+mn-lt"/>
              <a:cs typeface="+mn-lt"/>
            </a:endParaRPr>
          </a:p>
          <a:p>
            <a:pPr algn="l"/>
            <a:endParaRPr lang="en-US" dirty="0">
              <a:ea typeface="Calibri"/>
              <a:cs typeface="Calibri"/>
            </a:endParaRPr>
          </a:p>
        </p:txBody>
      </p:sp>
      <p:sp>
        <p:nvSpPr>
          <p:cNvPr id="16" name="TextBox 15">
            <a:extLst>
              <a:ext uri="{FF2B5EF4-FFF2-40B4-BE49-F238E27FC236}">
                <a16:creationId xmlns:a16="http://schemas.microsoft.com/office/drawing/2014/main" id="{A8F466BB-EB38-C7CB-F108-3E48938CC3E8}"/>
              </a:ext>
            </a:extLst>
          </p:cNvPr>
          <p:cNvSpPr txBox="1"/>
          <p:nvPr/>
        </p:nvSpPr>
        <p:spPr>
          <a:xfrm>
            <a:off x="7238999" y="4816928"/>
            <a:ext cx="241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7" name="TextBox 16">
            <a:extLst>
              <a:ext uri="{FF2B5EF4-FFF2-40B4-BE49-F238E27FC236}">
                <a16:creationId xmlns:a16="http://schemas.microsoft.com/office/drawing/2014/main" id="{C6D0AD98-C128-1792-5C27-1FAB8E0A3DBE}"/>
              </a:ext>
            </a:extLst>
          </p:cNvPr>
          <p:cNvSpPr txBox="1"/>
          <p:nvPr/>
        </p:nvSpPr>
        <p:spPr>
          <a:xfrm>
            <a:off x="7057571" y="4419600"/>
            <a:ext cx="5147125" cy="14209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480"/>
              </a:spcBef>
            </a:pPr>
            <a:r>
              <a:rPr lang="en-US" sz="2000" b="1" dirty="0">
                <a:solidFill>
                  <a:srgbClr val="C00000"/>
                </a:solidFill>
                <a:latin typeface="Cambria"/>
                <a:ea typeface="Calibri"/>
                <a:cs typeface="Calibri"/>
              </a:rPr>
              <a:t>Faculty Name: Mr. Harshit Singh</a:t>
            </a:r>
          </a:p>
          <a:p>
            <a:pPr algn="ctr">
              <a:spcBef>
                <a:spcPts val="480"/>
              </a:spcBef>
            </a:pPr>
            <a:r>
              <a:rPr lang="en-US" sz="2000" b="1" dirty="0">
                <a:solidFill>
                  <a:srgbClr val="C00000"/>
                </a:solidFill>
                <a:ea typeface="Calibri"/>
                <a:cs typeface="Calibri"/>
              </a:rPr>
              <a:t>Assistant Professor</a:t>
            </a:r>
            <a:endParaRPr lang="en-US" sz="2000" b="1" dirty="0">
              <a:solidFill>
                <a:srgbClr val="C00000"/>
              </a:solidFill>
              <a:ea typeface="+mn-lt"/>
              <a:cs typeface="+mn-lt"/>
            </a:endParaRPr>
          </a:p>
          <a:p>
            <a:pPr algn="ctr">
              <a:spcBef>
                <a:spcPts val="480"/>
              </a:spcBef>
            </a:pPr>
            <a:r>
              <a:rPr lang="en-US" sz="2000" b="1" dirty="0">
                <a:solidFill>
                  <a:srgbClr val="C00000"/>
                </a:solidFill>
                <a:ea typeface="Calibri"/>
                <a:cs typeface="Calibri"/>
              </a:rPr>
              <a:t>(AIML) Dept.</a:t>
            </a:r>
            <a:endParaRPr lang="en-US" sz="2000" b="1" dirty="0">
              <a:solidFill>
                <a:srgbClr val="C00000"/>
              </a:solidFill>
              <a:ea typeface="+mn-lt"/>
              <a:cs typeface="+mn-lt"/>
            </a:endParaRPr>
          </a:p>
          <a:p>
            <a:pPr algn="l"/>
            <a:endParaRPr lang="en-US" dirty="0">
              <a:ea typeface="Calibri"/>
              <a:cs typeface="Calibri"/>
            </a:endParaRPr>
          </a:p>
        </p:txBody>
      </p:sp>
      <p:sp>
        <p:nvSpPr>
          <p:cNvPr id="11" name="Date Placeholder 10"/>
          <p:cNvSpPr>
            <a:spLocks noGrp="1"/>
          </p:cNvSpPr>
          <p:nvPr>
            <p:ph type="dt" sz="half" idx="10"/>
          </p:nvPr>
        </p:nvSpPr>
        <p:spPr/>
        <p:txBody>
          <a:bodyPr/>
          <a:lstStyle/>
          <a:p>
            <a:fld id="{45411F95-594B-4239-AA57-21D22F00A10D}" type="datetime7">
              <a:rPr lang="en-IN" smtClean="0"/>
              <a:t>May-23</a:t>
            </a:fld>
            <a:endParaRPr lang="en-US"/>
          </a:p>
        </p:txBody>
      </p:sp>
      <p:sp>
        <p:nvSpPr>
          <p:cNvPr id="12" name="Footer Placeholder 11"/>
          <p:cNvSpPr>
            <a:spLocks noGrp="1"/>
          </p:cNvSpPr>
          <p:nvPr>
            <p:ph type="ftr" sz="quarter" idx="11"/>
          </p:nvPr>
        </p:nvSpPr>
        <p:spPr>
          <a:xfrm>
            <a:off x="4165600" y="6356351"/>
            <a:ext cx="5181600" cy="365125"/>
          </a:xfrm>
        </p:spPr>
        <p:txBody>
          <a:bodyPr/>
          <a:lstStyle/>
          <a:p>
            <a:r>
              <a:rPr lang="en-US"/>
              <a:t>Mr. Harshit Singh       ACSMLO603      Unit 5</a:t>
            </a:r>
            <a:endParaRPr lang="en-US" dirty="0"/>
          </a:p>
        </p:txBody>
      </p:sp>
      <p:sp>
        <p:nvSpPr>
          <p:cNvPr id="19" name="TextBox 18"/>
          <p:cNvSpPr txBox="1"/>
          <p:nvPr/>
        </p:nvSpPr>
        <p:spPr>
          <a:xfrm>
            <a:off x="812800" y="3810001"/>
            <a:ext cx="5183776" cy="954107"/>
          </a:xfrm>
          <a:prstGeom prst="rect">
            <a:avLst/>
          </a:prstGeom>
          <a:noFill/>
        </p:spPr>
        <p:txBody>
          <a:bodyPr wrap="square" rtlCol="0">
            <a:spAutoFit/>
          </a:bodyPr>
          <a:lstStyle/>
          <a:p>
            <a:r>
              <a:rPr lang="en-US" sz="3200" b="1" dirty="0"/>
              <a:t>Advance DBMS</a:t>
            </a:r>
          </a:p>
          <a:p>
            <a:r>
              <a:rPr lang="en-US" sz="2400" b="1" dirty="0">
                <a:latin typeface="Arial" pitchFamily="34" charset="0"/>
                <a:cs typeface="Arial" pitchFamily="34" charset="0"/>
              </a:rPr>
              <a:t> </a:t>
            </a:r>
          </a:p>
        </p:txBody>
      </p:sp>
      <p:pic>
        <p:nvPicPr>
          <p:cNvPr id="21" name="Picture 4" descr="C:\Users\Manks\Downloads\speak.png"/>
          <p:cNvPicPr>
            <a:picLocks noChangeAspect="1" noChangeArrowheads="1"/>
          </p:cNvPicPr>
          <p:nvPr/>
        </p:nvPicPr>
        <p:blipFill>
          <a:blip r:embed="rId2" cstate="print"/>
          <a:srcRect/>
          <a:stretch>
            <a:fillRect/>
          </a:stretch>
        </p:blipFill>
        <p:spPr bwMode="auto">
          <a:xfrm>
            <a:off x="8432800" y="2362200"/>
            <a:ext cx="2438400" cy="2057400"/>
          </a:xfrm>
          <a:prstGeom prst="rect">
            <a:avLst/>
          </a:prstGeom>
          <a:noFill/>
        </p:spPr>
      </p:pic>
      <p:sp>
        <p:nvSpPr>
          <p:cNvPr id="22" name="TextBox 21"/>
          <p:cNvSpPr txBox="1"/>
          <p:nvPr/>
        </p:nvSpPr>
        <p:spPr>
          <a:xfrm>
            <a:off x="914401" y="3087469"/>
            <a:ext cx="2263868" cy="523220"/>
          </a:xfrm>
          <a:prstGeom prst="rect">
            <a:avLst/>
          </a:prstGeom>
          <a:noFill/>
        </p:spPr>
        <p:txBody>
          <a:bodyPr wrap="square" rtlCol="0">
            <a:spAutoFit/>
          </a:bodyPr>
          <a:lstStyle/>
          <a:p>
            <a:r>
              <a:rPr lang="en-US" sz="2800" dirty="0">
                <a:latin typeface="Arial Black" pitchFamily="34" charset="0"/>
              </a:rPr>
              <a:t>Unit 5</a:t>
            </a:r>
          </a:p>
        </p:txBody>
      </p:sp>
      <p:sp>
        <p:nvSpPr>
          <p:cNvPr id="20" name="Title 1">
            <a:extLst>
              <a:ext uri="{FF2B5EF4-FFF2-40B4-BE49-F238E27FC236}">
                <a16:creationId xmlns:a16="http://schemas.microsoft.com/office/drawing/2014/main" id="{EC02C7FF-2E6C-48C5-A243-19BBB5E80C27}"/>
              </a:ext>
            </a:extLst>
          </p:cNvPr>
          <p:cNvSpPr txBox="1">
            <a:spLocks/>
          </p:cNvSpPr>
          <p:nvPr/>
        </p:nvSpPr>
        <p:spPr>
          <a:xfrm>
            <a:off x="1727200" y="1"/>
            <a:ext cx="10464800" cy="69668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800" b="1" dirty="0">
                <a:solidFill>
                  <a:prstClr val="black"/>
                </a:solidFill>
              </a:rPr>
              <a:t>Noida Institute of Engineering and Technology, Greater Noida</a:t>
            </a:r>
          </a:p>
        </p:txBody>
      </p:sp>
      <p:pic>
        <p:nvPicPr>
          <p:cNvPr id="23"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4"/>
            <a:ext cx="1727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3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3F32775-9425-41D7-841C-796F4530D1DC}" type="datetime7">
              <a:rPr lang="en-IN" smtClean="0"/>
              <a:t>May-23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0" name="Footer Placeholder 9"/>
          <p:cNvSpPr>
            <a:spLocks noGrp="1"/>
          </p:cNvSpPr>
          <p:nvPr>
            <p:ph type="ftr" sz="quarter" idx="11"/>
          </p:nvPr>
        </p:nvSpPr>
        <p:spPr>
          <a:xfrm>
            <a:off x="3352800" y="6356351"/>
            <a:ext cx="6705600" cy="365125"/>
          </a:xfrm>
        </p:spPr>
        <p:txBody>
          <a:bodyPr/>
          <a:lstStyle/>
          <a:p>
            <a:r>
              <a:rPr lang="en-US"/>
              <a:t>Mr. Harshit Singh       ACSMLO603      Unit 5</a:t>
            </a:r>
            <a:endParaRPr lang="en-US" dirty="0"/>
          </a:p>
        </p:txBody>
      </p:sp>
      <p:graphicFrame>
        <p:nvGraphicFramePr>
          <p:cNvPr id="14" name="Content Placeholder 13"/>
          <p:cNvGraphicFramePr>
            <a:graphicFrameLocks noGrp="1"/>
          </p:cNvGraphicFramePr>
          <p:nvPr>
            <p:ph idx="1"/>
          </p:nvPr>
        </p:nvGraphicFramePr>
        <p:xfrm>
          <a:off x="711200" y="1524000"/>
          <a:ext cx="10668000" cy="4556760"/>
        </p:xfrm>
        <a:graphic>
          <a:graphicData uri="http://schemas.openxmlformats.org/drawingml/2006/table">
            <a:tbl>
              <a:tblPr bandRow="1">
                <a:tableStyleId>{5C22544A-7EE6-4342-B048-85BDC9FD1C3A}</a:tableStyleId>
              </a:tblPr>
              <a:tblGrid>
                <a:gridCol w="10668000">
                  <a:extLst>
                    <a:ext uri="{9D8B030D-6E8A-4147-A177-3AD203B41FA5}">
                      <a16:colId xmlns:a16="http://schemas.microsoft.com/office/drawing/2014/main" val="20000"/>
                    </a:ext>
                  </a:extLst>
                </a:gridCol>
              </a:tblGrid>
              <a:tr h="1379864">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79864">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058965">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38067">
                <a:tc>
                  <a:txBody>
                    <a:bodyPr/>
                    <a:lstStyle/>
                    <a:p>
                      <a:r>
                        <a:rPr lang="en-US" sz="2000" b="1" dirty="0"/>
                        <a:t>8. Ethics:</a:t>
                      </a:r>
                      <a:r>
                        <a:rPr lang="en-US" sz="2000" dirty="0"/>
                        <a:t> Apply ethical principles and commit to professional ethics and responsibilities and norms of the engineering practice.</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2" name="Title 1"/>
          <p:cNvSpPr txBox="1">
            <a:spLocks/>
          </p:cNvSpPr>
          <p:nvPr/>
        </p:nvSpPr>
        <p:spPr>
          <a:xfrm>
            <a:off x="1828800" y="2"/>
            <a:ext cx="103632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Program Outcomes (POs)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7"/>
            <a:ext cx="1828800" cy="909323"/>
          </a:xfrm>
          <a:prstGeom prst="rect">
            <a:avLst/>
          </a:prstGeom>
        </p:spPr>
      </p:pic>
      <p:sp>
        <p:nvSpPr>
          <p:cNvPr id="9" name="Rectangle 8"/>
          <p:cNvSpPr/>
          <p:nvPr/>
        </p:nvSpPr>
        <p:spPr>
          <a:xfrm>
            <a:off x="5528665" y="1002268"/>
            <a:ext cx="927690" cy="400110"/>
          </a:xfrm>
          <a:prstGeom prst="rect">
            <a:avLst/>
          </a:prstGeom>
        </p:spPr>
        <p:txBody>
          <a:bodyPr wrap="none">
            <a:spAutoFit/>
          </a:bodyPr>
          <a:lstStyle/>
          <a:p>
            <a:r>
              <a:rPr lang="en-US" sz="2000" b="1" dirty="0"/>
              <a:t>Conti…</a:t>
            </a:r>
          </a:p>
        </p:txBody>
      </p:sp>
    </p:spTree>
    <p:extLst>
      <p:ext uri="{BB962C8B-B14F-4D97-AF65-F5344CB8AC3E}">
        <p14:creationId xmlns:p14="http://schemas.microsoft.com/office/powerpoint/2010/main" val="86668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DB6E53F-17AB-48F8-8177-4E8BF8EEB34B}" type="datetime7">
              <a:rPr lang="en-IN" smtClean="0"/>
              <a:t>May-23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dirty="0"/>
          </a:p>
        </p:txBody>
      </p:sp>
      <p:sp>
        <p:nvSpPr>
          <p:cNvPr id="10" name="Footer Placeholder 9"/>
          <p:cNvSpPr>
            <a:spLocks noGrp="1"/>
          </p:cNvSpPr>
          <p:nvPr>
            <p:ph type="ftr" sz="quarter" idx="11"/>
          </p:nvPr>
        </p:nvSpPr>
        <p:spPr>
          <a:xfrm>
            <a:off x="3352800" y="6356351"/>
            <a:ext cx="6705600" cy="365125"/>
          </a:xfrm>
        </p:spPr>
        <p:txBody>
          <a:bodyPr/>
          <a:lstStyle/>
          <a:p>
            <a:r>
              <a:rPr lang="en-US"/>
              <a:t>Mr. Harshit Singh       ACSMLO603      Unit 5</a:t>
            </a:r>
            <a:endParaRPr lang="en-US" dirty="0"/>
          </a:p>
        </p:txBody>
      </p:sp>
      <p:graphicFrame>
        <p:nvGraphicFramePr>
          <p:cNvPr id="14" name="Content Placeholder 13"/>
          <p:cNvGraphicFramePr>
            <a:graphicFrameLocks noGrp="1"/>
          </p:cNvGraphicFramePr>
          <p:nvPr>
            <p:ph idx="1"/>
          </p:nvPr>
        </p:nvGraphicFramePr>
        <p:xfrm>
          <a:off x="711200" y="1524000"/>
          <a:ext cx="10769600" cy="4511040"/>
        </p:xfrm>
        <a:graphic>
          <a:graphicData uri="http://schemas.openxmlformats.org/drawingml/2006/table">
            <a:tbl>
              <a:tblPr bandRow="1">
                <a:tableStyleId>{5C22544A-7EE6-4342-B048-85BDC9FD1C3A}</a:tableStyleId>
              </a:tblPr>
              <a:tblGrid>
                <a:gridCol w="10769600">
                  <a:extLst>
                    <a:ext uri="{9D8B030D-6E8A-4147-A177-3AD203B41FA5}">
                      <a16:colId xmlns:a16="http://schemas.microsoft.com/office/drawing/2014/main" val="20000"/>
                    </a:ext>
                  </a:extLst>
                </a:gridCol>
              </a:tblGrid>
              <a:tr h="732420">
                <a:tc>
                  <a:txBody>
                    <a:bodyPr/>
                    <a:lstStyle/>
                    <a:p>
                      <a:r>
                        <a:rPr lang="en-US" sz="1900" b="1" dirty="0"/>
                        <a:t>9. Individual and team work: </a:t>
                      </a:r>
                      <a:r>
                        <a:rPr lang="en-US" sz="1900" dirty="0"/>
                        <a:t>Function effectively as an individual, and as a member or leader in diverse teams, and in multidisciplinary settings. </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64964">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364964">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048692">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5" name="TextBox 14"/>
          <p:cNvSpPr txBox="1"/>
          <p:nvPr/>
        </p:nvSpPr>
        <p:spPr>
          <a:xfrm>
            <a:off x="5689601" y="1066800"/>
            <a:ext cx="927690" cy="400110"/>
          </a:xfrm>
          <a:prstGeom prst="rect">
            <a:avLst/>
          </a:prstGeom>
          <a:noFill/>
        </p:spPr>
        <p:txBody>
          <a:bodyPr wrap="none" rtlCol="0">
            <a:spAutoFit/>
          </a:bodyPr>
          <a:lstStyle/>
          <a:p>
            <a:r>
              <a:rPr lang="en-US" sz="2000" b="1" dirty="0"/>
              <a:t>Conti…</a:t>
            </a:r>
          </a:p>
        </p:txBody>
      </p:sp>
      <p:sp>
        <p:nvSpPr>
          <p:cNvPr id="11" name="Title 1"/>
          <p:cNvSpPr txBox="1">
            <a:spLocks/>
          </p:cNvSpPr>
          <p:nvPr/>
        </p:nvSpPr>
        <p:spPr>
          <a:xfrm>
            <a:off x="1828800" y="2"/>
            <a:ext cx="103632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Program Outcomes (POs)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7"/>
            <a:ext cx="1828800" cy="909323"/>
          </a:xfrm>
          <a:prstGeom prst="rect">
            <a:avLst/>
          </a:prstGeom>
        </p:spPr>
      </p:pic>
    </p:spTree>
    <p:extLst>
      <p:ext uri="{BB962C8B-B14F-4D97-AF65-F5344CB8AC3E}">
        <p14:creationId xmlns:p14="http://schemas.microsoft.com/office/powerpoint/2010/main" val="123636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828801" y="1492250"/>
          <a:ext cx="9042406" cy="4169000"/>
        </p:xfrm>
        <a:graphic>
          <a:graphicData uri="http://schemas.openxmlformats.org/drawingml/2006/table">
            <a:tbl>
              <a:tblPr firstRow="1" firstCol="1" bandRow="1">
                <a:tableStyleId>{5C22544A-7EE6-4342-B048-85BDC9FD1C3A}</a:tableStyleId>
              </a:tblPr>
              <a:tblGrid>
                <a:gridCol w="1181632">
                  <a:extLst>
                    <a:ext uri="{9D8B030D-6E8A-4147-A177-3AD203B41FA5}">
                      <a16:colId xmlns:a16="http://schemas.microsoft.com/office/drawing/2014/main" val="20000"/>
                    </a:ext>
                  </a:extLst>
                </a:gridCol>
                <a:gridCol w="625671">
                  <a:extLst>
                    <a:ext uri="{9D8B030D-6E8A-4147-A177-3AD203B41FA5}">
                      <a16:colId xmlns:a16="http://schemas.microsoft.com/office/drawing/2014/main" val="20001"/>
                    </a:ext>
                  </a:extLst>
                </a:gridCol>
                <a:gridCol w="625671">
                  <a:extLst>
                    <a:ext uri="{9D8B030D-6E8A-4147-A177-3AD203B41FA5}">
                      <a16:colId xmlns:a16="http://schemas.microsoft.com/office/drawing/2014/main" val="20002"/>
                    </a:ext>
                  </a:extLst>
                </a:gridCol>
                <a:gridCol w="625671">
                  <a:extLst>
                    <a:ext uri="{9D8B030D-6E8A-4147-A177-3AD203B41FA5}">
                      <a16:colId xmlns:a16="http://schemas.microsoft.com/office/drawing/2014/main" val="20003"/>
                    </a:ext>
                  </a:extLst>
                </a:gridCol>
                <a:gridCol w="625671">
                  <a:extLst>
                    <a:ext uri="{9D8B030D-6E8A-4147-A177-3AD203B41FA5}">
                      <a16:colId xmlns:a16="http://schemas.microsoft.com/office/drawing/2014/main" val="20004"/>
                    </a:ext>
                  </a:extLst>
                </a:gridCol>
                <a:gridCol w="625671">
                  <a:extLst>
                    <a:ext uri="{9D8B030D-6E8A-4147-A177-3AD203B41FA5}">
                      <a16:colId xmlns:a16="http://schemas.microsoft.com/office/drawing/2014/main" val="20005"/>
                    </a:ext>
                  </a:extLst>
                </a:gridCol>
                <a:gridCol w="625671">
                  <a:extLst>
                    <a:ext uri="{9D8B030D-6E8A-4147-A177-3AD203B41FA5}">
                      <a16:colId xmlns:a16="http://schemas.microsoft.com/office/drawing/2014/main" val="20006"/>
                    </a:ext>
                  </a:extLst>
                </a:gridCol>
                <a:gridCol w="625671">
                  <a:extLst>
                    <a:ext uri="{9D8B030D-6E8A-4147-A177-3AD203B41FA5}">
                      <a16:colId xmlns:a16="http://schemas.microsoft.com/office/drawing/2014/main" val="20007"/>
                    </a:ext>
                  </a:extLst>
                </a:gridCol>
                <a:gridCol w="625671">
                  <a:extLst>
                    <a:ext uri="{9D8B030D-6E8A-4147-A177-3AD203B41FA5}">
                      <a16:colId xmlns:a16="http://schemas.microsoft.com/office/drawing/2014/main" val="20008"/>
                    </a:ext>
                  </a:extLst>
                </a:gridCol>
                <a:gridCol w="625671">
                  <a:extLst>
                    <a:ext uri="{9D8B030D-6E8A-4147-A177-3AD203B41FA5}">
                      <a16:colId xmlns:a16="http://schemas.microsoft.com/office/drawing/2014/main" val="20009"/>
                    </a:ext>
                  </a:extLst>
                </a:gridCol>
                <a:gridCol w="743245">
                  <a:extLst>
                    <a:ext uri="{9D8B030D-6E8A-4147-A177-3AD203B41FA5}">
                      <a16:colId xmlns:a16="http://schemas.microsoft.com/office/drawing/2014/main" val="20010"/>
                    </a:ext>
                  </a:extLst>
                </a:gridCol>
                <a:gridCol w="743245">
                  <a:extLst>
                    <a:ext uri="{9D8B030D-6E8A-4147-A177-3AD203B41FA5}">
                      <a16:colId xmlns:a16="http://schemas.microsoft.com/office/drawing/2014/main" val="20011"/>
                    </a:ext>
                  </a:extLst>
                </a:gridCol>
                <a:gridCol w="743245">
                  <a:extLst>
                    <a:ext uri="{9D8B030D-6E8A-4147-A177-3AD203B41FA5}">
                      <a16:colId xmlns:a16="http://schemas.microsoft.com/office/drawing/2014/main" val="20012"/>
                    </a:ext>
                  </a:extLst>
                </a:gridCol>
              </a:tblGrid>
              <a:tr h="930080">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extLst>
                  <a:ext uri="{0D108BD9-81ED-4DB2-BD59-A6C34878D82A}">
                    <a16:rowId xmlns:a16="http://schemas.microsoft.com/office/drawing/2014/main" val="10000"/>
                  </a:ext>
                </a:extLst>
              </a:tr>
              <a:tr h="539820">
                <a:tc>
                  <a:txBody>
                    <a:bodyPr/>
                    <a:lstStyle/>
                    <a:p>
                      <a:pPr algn="just">
                        <a:lnSpc>
                          <a:spcPct val="115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extLst>
                  <a:ext uri="{0D108BD9-81ED-4DB2-BD59-A6C34878D82A}">
                    <a16:rowId xmlns:a16="http://schemas.microsoft.com/office/drawing/2014/main" val="10001"/>
                  </a:ext>
                </a:extLst>
              </a:tr>
              <a:tr h="539820">
                <a:tc>
                  <a:txBody>
                    <a:bodyPr/>
                    <a:lstStyle/>
                    <a:p>
                      <a:pPr>
                        <a:lnSpc>
                          <a:spcPct val="115000"/>
                        </a:lnSpc>
                        <a:spcAft>
                          <a:spcPts val="0"/>
                        </a:spcAft>
                      </a:pPr>
                      <a:r>
                        <a:rPr lang="en-US" sz="1400" dirty="0">
                          <a:effectLst/>
                        </a:rPr>
                        <a:t>KCS501.2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extLst>
                  <a:ext uri="{0D108BD9-81ED-4DB2-BD59-A6C34878D82A}">
                    <a16:rowId xmlns:a16="http://schemas.microsoft.com/office/drawing/2014/main" val="10002"/>
                  </a:ext>
                </a:extLst>
              </a:tr>
              <a:tr h="539820">
                <a:tc>
                  <a:txBody>
                    <a:bodyPr/>
                    <a:lstStyle/>
                    <a:p>
                      <a:pPr>
                        <a:lnSpc>
                          <a:spcPct val="115000"/>
                        </a:lnSpc>
                        <a:spcAft>
                          <a:spcPts val="0"/>
                        </a:spcAft>
                      </a:pPr>
                      <a:r>
                        <a:rPr lang="en-US" sz="1400" dirty="0">
                          <a:effectLst/>
                        </a:rPr>
                        <a:t>KCS501.3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extLst>
                  <a:ext uri="{0D108BD9-81ED-4DB2-BD59-A6C34878D82A}">
                    <a16:rowId xmlns:a16="http://schemas.microsoft.com/office/drawing/2014/main" val="10003"/>
                  </a:ext>
                </a:extLst>
              </a:tr>
              <a:tr h="539820">
                <a:tc>
                  <a:txBody>
                    <a:bodyPr/>
                    <a:lstStyle/>
                    <a:p>
                      <a:pPr>
                        <a:lnSpc>
                          <a:spcPct val="115000"/>
                        </a:lnSpc>
                        <a:spcAft>
                          <a:spcPts val="0"/>
                        </a:spcAft>
                      </a:pPr>
                      <a:r>
                        <a:rPr lang="en-US" sz="1400" dirty="0">
                          <a:effectLst/>
                        </a:rPr>
                        <a:t>KCS501.4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extLst>
                  <a:ext uri="{0D108BD9-81ED-4DB2-BD59-A6C34878D82A}">
                    <a16:rowId xmlns:a16="http://schemas.microsoft.com/office/drawing/2014/main" val="10004"/>
                  </a:ext>
                </a:extLst>
              </a:tr>
              <a:tr h="539820">
                <a:tc>
                  <a:txBody>
                    <a:bodyPr/>
                    <a:lstStyle/>
                    <a:p>
                      <a:pPr>
                        <a:lnSpc>
                          <a:spcPct val="115000"/>
                        </a:lnSpc>
                        <a:spcAft>
                          <a:spcPts val="0"/>
                        </a:spcAft>
                      </a:pPr>
                      <a:r>
                        <a:rPr lang="en-US" sz="1400" dirty="0">
                          <a:effectLst/>
                        </a:rPr>
                        <a:t>KCS501.5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extLst>
                  <a:ext uri="{0D108BD9-81ED-4DB2-BD59-A6C34878D82A}">
                    <a16:rowId xmlns:a16="http://schemas.microsoft.com/office/drawing/2014/main" val="10005"/>
                  </a:ext>
                </a:extLst>
              </a:tr>
              <a:tr h="539820">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2.60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quarter" idx="10"/>
          </p:nvPr>
        </p:nvSpPr>
        <p:spPr/>
        <p:txBody>
          <a:bodyPr/>
          <a:lstStyle/>
          <a:p>
            <a:pPr>
              <a:defRPr/>
            </a:pPr>
            <a:fld id="{4C2C9127-58B7-4F1B-8712-E5F818DF5ED9}" type="datetime7">
              <a:rPr lang="en-IN" smtClean="0"/>
              <a:t>May-23</a:t>
            </a:fld>
            <a:endParaRPr lang="en-US"/>
          </a:p>
        </p:txBody>
      </p:sp>
      <p:sp>
        <p:nvSpPr>
          <p:cNvPr id="5" name="Footer Placeholder 4"/>
          <p:cNvSpPr>
            <a:spLocks noGrp="1"/>
          </p:cNvSpPr>
          <p:nvPr>
            <p:ph type="ftr" sz="quarter" idx="11"/>
          </p:nvPr>
        </p:nvSpPr>
        <p:spPr>
          <a:xfrm>
            <a:off x="3352800" y="6356351"/>
            <a:ext cx="6705600" cy="365125"/>
          </a:xfrm>
        </p:spPr>
        <p:txBody>
          <a:bodyPr/>
          <a:lstStyle/>
          <a:p>
            <a:r>
              <a:rPr lang="en-US"/>
              <a:t>Mr. Harshit Singh       ACSMLO603      Unit 5</a:t>
            </a:r>
            <a:endParaRPr lang="en-US" dirty="0"/>
          </a:p>
        </p:txBody>
      </p:sp>
      <p:sp>
        <p:nvSpPr>
          <p:cNvPr id="6" name="Slide Number Placeholder 5"/>
          <p:cNvSpPr>
            <a:spLocks noGrp="1"/>
          </p:cNvSpPr>
          <p:nvPr>
            <p:ph type="sldNum" sz="quarter" idx="12"/>
          </p:nvPr>
        </p:nvSpPr>
        <p:spPr/>
        <p:txBody>
          <a:bodyPr/>
          <a:lstStyle/>
          <a:p>
            <a:pPr>
              <a:defRPr/>
            </a:pPr>
            <a:fld id="{7AE2E134-6CDE-4AD6-A778-3E19E895CE48}" type="slidenum">
              <a:rPr lang="en-US"/>
              <a:pPr>
                <a:defRPr/>
              </a:pPr>
              <a:t>12</a:t>
            </a:fld>
            <a:endParaRPr lang="en-US" dirty="0"/>
          </a:p>
        </p:txBody>
      </p:sp>
      <p:sp>
        <p:nvSpPr>
          <p:cNvPr id="7" name="Title 1"/>
          <p:cNvSpPr txBox="1">
            <a:spLocks/>
          </p:cNvSpPr>
          <p:nvPr/>
        </p:nvSpPr>
        <p:spPr>
          <a:xfrm>
            <a:off x="1828800" y="0"/>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COs and POs  Mapping</a:t>
            </a:r>
          </a:p>
        </p:txBody>
      </p:sp>
      <p:pic>
        <p:nvPicPr>
          <p:cNvPr id="8" name="Picture 7">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845733" cy="7853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7A5BFB-B46E-4EAF-9C8C-577F5A425688}" type="datetime7">
              <a:rPr lang="en-IN" smtClean="0"/>
              <a:t>May-23</a:t>
            </a:fld>
            <a:endParaRPr lang="en-US"/>
          </a:p>
        </p:txBody>
      </p:sp>
      <p:sp>
        <p:nvSpPr>
          <p:cNvPr id="5" name="Footer Placeholder 4"/>
          <p:cNvSpPr>
            <a:spLocks noGrp="1"/>
          </p:cNvSpPr>
          <p:nvPr>
            <p:ph type="ftr" sz="quarter" idx="11"/>
          </p:nvPr>
        </p:nvSpPr>
        <p:spPr>
          <a:xfrm>
            <a:off x="2831637" y="6356351"/>
            <a:ext cx="7776864" cy="365125"/>
          </a:xfrm>
        </p:spPr>
        <p:txBody>
          <a:bodyPr/>
          <a:lstStyle/>
          <a:p>
            <a:r>
              <a:rPr lang="en-US"/>
              <a:t>Mr. Harshit Singh       ACSMLO603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1828800" y="0"/>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Specific Outcomes (PSOs)</a:t>
            </a:r>
          </a:p>
        </p:txBody>
      </p:sp>
      <p:pic>
        <p:nvPicPr>
          <p:cNvPr id="9" name="Picture 8">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845733" cy="785352"/>
          </a:xfrm>
          <a:prstGeom prst="rect">
            <a:avLst/>
          </a:prstGeom>
        </p:spPr>
      </p:pic>
      <p:sp>
        <p:nvSpPr>
          <p:cNvPr id="7" name="Rectangle 6"/>
          <p:cNvSpPr/>
          <p:nvPr/>
        </p:nvSpPr>
        <p:spPr>
          <a:xfrm>
            <a:off x="609600" y="1066801"/>
            <a:ext cx="11055019" cy="3416320"/>
          </a:xfrm>
          <a:prstGeom prst="rect">
            <a:avLst/>
          </a:prstGeom>
        </p:spPr>
        <p:txBody>
          <a:bodyPr wrap="square">
            <a:spAutoFit/>
          </a:bodyPr>
          <a:lstStyle/>
          <a:p>
            <a:pPr algn="just">
              <a:buNone/>
            </a:pPr>
            <a:r>
              <a:rPr lang="en-US" dirty="0"/>
              <a:t>On successful completion of graduation degree the Computer Science &amp; Engineering graduates will be able to:</a:t>
            </a:r>
          </a:p>
          <a:p>
            <a:pPr algn="just">
              <a:buNone/>
            </a:pPr>
            <a:endParaRPr lang="en-US" dirty="0"/>
          </a:p>
          <a:p>
            <a:pPr fontAlgn="ctr"/>
            <a:r>
              <a:rPr lang="en-US" b="1" dirty="0"/>
              <a:t>PSO1:</a:t>
            </a:r>
            <a:endParaRPr lang="en-IN" b="1" dirty="0"/>
          </a:p>
          <a:p>
            <a:pPr fontAlgn="ctr"/>
            <a:r>
              <a:rPr lang="en-US" dirty="0"/>
              <a:t>Design and develop the Hardware and Software systems.</a:t>
            </a:r>
            <a:endParaRPr lang="en-IN" dirty="0"/>
          </a:p>
          <a:p>
            <a:pPr fontAlgn="ctr"/>
            <a:r>
              <a:rPr lang="en-US" b="1" dirty="0"/>
              <a:t>PSO2:</a:t>
            </a:r>
            <a:endParaRPr lang="en-IN" b="1" dirty="0"/>
          </a:p>
          <a:p>
            <a:pPr fontAlgn="t">
              <a:buNone/>
            </a:pPr>
            <a:r>
              <a:rPr lang="en-US" dirty="0"/>
              <a:t>Understand the interdisciplinary computing techniques and an ability to apply them in the design of advanced computing.</a:t>
            </a:r>
            <a:endParaRPr lang="en-IN" dirty="0"/>
          </a:p>
          <a:p>
            <a:pPr fontAlgn="ctr"/>
            <a:r>
              <a:rPr lang="en-US" b="1" dirty="0"/>
              <a:t>PSO3:</a:t>
            </a:r>
            <a:endParaRPr lang="en-IN" b="1" dirty="0"/>
          </a:p>
          <a:p>
            <a:pPr fontAlgn="t">
              <a:buNone/>
            </a:pPr>
            <a:r>
              <a:rPr lang="en-US" dirty="0"/>
              <a:t>Understand the programming methodology, software development paradigms, design and analysis of Algorithms, Operating Systems, Digital Logic Design, Theory of Computation, Discrete Mathematics, Compiler Design, etc.</a:t>
            </a:r>
            <a:endParaRPr lang="en-IN" dirty="0"/>
          </a:p>
          <a:p>
            <a:pPr fontAlgn="ctr"/>
            <a:r>
              <a:rPr lang="en-US" b="1" dirty="0"/>
              <a:t>PSO4:</a:t>
            </a:r>
            <a:endParaRPr lang="en-IN" b="1" dirty="0"/>
          </a:p>
          <a:p>
            <a:pPr fontAlgn="ctr"/>
            <a:r>
              <a:rPr lang="en-US" dirty="0"/>
              <a:t>To integrate &amp; manage the various phases/components of software development projects of society.</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6C35ED-F29E-49EE-8891-E7B925EED0B4}" type="datetime7">
              <a:rPr lang="en-IN" smtClean="0"/>
              <a:t>May-23</a:t>
            </a:fld>
            <a:endParaRPr lang="en-US"/>
          </a:p>
        </p:txBody>
      </p:sp>
      <p:sp>
        <p:nvSpPr>
          <p:cNvPr id="5" name="Footer Placeholder 4"/>
          <p:cNvSpPr>
            <a:spLocks noGrp="1"/>
          </p:cNvSpPr>
          <p:nvPr>
            <p:ph type="ftr" sz="quarter" idx="11"/>
          </p:nvPr>
        </p:nvSpPr>
        <p:spPr>
          <a:xfrm>
            <a:off x="3023659" y="6356351"/>
            <a:ext cx="7488832" cy="365125"/>
          </a:xfrm>
        </p:spPr>
        <p:txBody>
          <a:bodyPr/>
          <a:lstStyle/>
          <a:p>
            <a:r>
              <a:rPr lang="en-US"/>
              <a:t>Mr. Harshit Singh       ACSMLO603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1828800" y="0"/>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COs and PSOs Mapping</a:t>
            </a:r>
          </a:p>
        </p:txBody>
      </p:sp>
      <p:graphicFrame>
        <p:nvGraphicFramePr>
          <p:cNvPr id="9" name="Content Placeholder 8"/>
          <p:cNvGraphicFramePr>
            <a:graphicFrameLocks/>
          </p:cNvGraphicFramePr>
          <p:nvPr/>
        </p:nvGraphicFramePr>
        <p:xfrm>
          <a:off x="1871531" y="1340768"/>
          <a:ext cx="8928992" cy="3960442"/>
        </p:xfrm>
        <a:graphic>
          <a:graphicData uri="http://schemas.openxmlformats.org/drawingml/2006/table">
            <a:tbl>
              <a:tblPr firstRow="1" firstCol="1" bandRow="1">
                <a:tableStyleId>{5C22544A-7EE6-4342-B048-85BDC9FD1C3A}</a:tableStyleId>
              </a:tblPr>
              <a:tblGrid>
                <a:gridCol w="2832336">
                  <a:extLst>
                    <a:ext uri="{9D8B030D-6E8A-4147-A177-3AD203B41FA5}">
                      <a16:colId xmlns:a16="http://schemas.microsoft.com/office/drawing/2014/main" val="20000"/>
                    </a:ext>
                  </a:extLst>
                </a:gridCol>
                <a:gridCol w="1583293">
                  <a:extLst>
                    <a:ext uri="{9D8B030D-6E8A-4147-A177-3AD203B41FA5}">
                      <a16:colId xmlns:a16="http://schemas.microsoft.com/office/drawing/2014/main" val="20001"/>
                    </a:ext>
                  </a:extLst>
                </a:gridCol>
                <a:gridCol w="1583293">
                  <a:extLst>
                    <a:ext uri="{9D8B030D-6E8A-4147-A177-3AD203B41FA5}">
                      <a16:colId xmlns:a16="http://schemas.microsoft.com/office/drawing/2014/main" val="20002"/>
                    </a:ext>
                  </a:extLst>
                </a:gridCol>
                <a:gridCol w="1465035">
                  <a:extLst>
                    <a:ext uri="{9D8B030D-6E8A-4147-A177-3AD203B41FA5}">
                      <a16:colId xmlns:a16="http://schemas.microsoft.com/office/drawing/2014/main" val="20003"/>
                    </a:ext>
                  </a:extLst>
                </a:gridCol>
                <a:gridCol w="1465035">
                  <a:extLst>
                    <a:ext uri="{9D8B030D-6E8A-4147-A177-3AD203B41FA5}">
                      <a16:colId xmlns:a16="http://schemas.microsoft.com/office/drawing/2014/main" val="20004"/>
                    </a:ext>
                  </a:extLst>
                </a:gridCol>
              </a:tblGrid>
              <a:tr h="728520">
                <a:tc rowSpan="2">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gridSpan="4">
                  <a:txBody>
                    <a:bodyPr/>
                    <a:lstStyle/>
                    <a:p>
                      <a:pPr marL="457200" algn="ctr">
                        <a:lnSpc>
                          <a:spcPct val="115000"/>
                        </a:lnSpc>
                        <a:spcAft>
                          <a:spcPts val="1000"/>
                        </a:spcAft>
                      </a:pPr>
                      <a:r>
                        <a:rPr lang="en-US" sz="1400" dirty="0">
                          <a:effectLst/>
                        </a:rPr>
                        <a:t>Program Specific Outcomes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440819">
                <a:tc vMerge="1">
                  <a:txBody>
                    <a:bodyPr/>
                    <a:lstStyle/>
                    <a:p>
                      <a:endParaRPr lang="en-IN"/>
                    </a:p>
                  </a:txBody>
                  <a:tcPr/>
                </a:tc>
                <a:tc>
                  <a:txBody>
                    <a:bodyPr/>
                    <a:lstStyle/>
                    <a:p>
                      <a:pPr algn="ctr">
                        <a:lnSpc>
                          <a:spcPct val="115000"/>
                        </a:lnSpc>
                        <a:spcAft>
                          <a:spcPts val="0"/>
                        </a:spcAft>
                      </a:pPr>
                      <a:r>
                        <a:rPr lang="en-US" sz="1400" dirty="0">
                          <a:effectLst/>
                        </a:rPr>
                        <a:t>PSO1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algn="ctr">
                        <a:lnSpc>
                          <a:spcPct val="115000"/>
                        </a:lnSpc>
                        <a:spcAft>
                          <a:spcPts val="0"/>
                        </a:spcAft>
                      </a:pPr>
                      <a:r>
                        <a:rPr lang="en-US" sz="1400">
                          <a:effectLst/>
                        </a:rPr>
                        <a:t>PSO2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algn="ctr">
                        <a:lnSpc>
                          <a:spcPct val="115000"/>
                        </a:lnSpc>
                        <a:spcAft>
                          <a:spcPts val="0"/>
                        </a:spcAft>
                      </a:pPr>
                      <a:r>
                        <a:rPr lang="en-US" sz="1400">
                          <a:effectLst/>
                        </a:rPr>
                        <a:t>PSO3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tc>
                  <a:txBody>
                    <a:bodyPr/>
                    <a:lstStyle/>
                    <a:p>
                      <a:pPr algn="ctr">
                        <a:lnSpc>
                          <a:spcPct val="115000"/>
                        </a:lnSpc>
                        <a:spcAft>
                          <a:spcPts val="0"/>
                        </a:spcAft>
                      </a:pPr>
                      <a:r>
                        <a:rPr lang="en-US" sz="1400">
                          <a:effectLst/>
                        </a:rPr>
                        <a:t>PSO4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10001"/>
                  </a:ext>
                </a:extLst>
              </a:tr>
              <a:tr h="558447">
                <a:tc>
                  <a:txBody>
                    <a:bodyPr/>
                    <a:lstStyle/>
                    <a:p>
                      <a:pPr algn="ctr">
                        <a:lnSpc>
                          <a:spcPct val="115000"/>
                        </a:lnSpc>
                        <a:spcAft>
                          <a:spcPts val="0"/>
                        </a:spcAft>
                      </a:pPr>
                      <a:r>
                        <a:rPr lang="en-US" sz="1400" cap="small" dirty="0">
                          <a:effectLst/>
                        </a:rPr>
                        <a:t>KCS-501.1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solidFill>
                      <a:schemeClr val="accent6">
                        <a:lumMod val="75000"/>
                      </a:schemeClr>
                    </a:solidFill>
                  </a:tcPr>
                </a:tc>
                <a:extLst>
                  <a:ext uri="{0D108BD9-81ED-4DB2-BD59-A6C34878D82A}">
                    <a16:rowId xmlns:a16="http://schemas.microsoft.com/office/drawing/2014/main" val="10002"/>
                  </a:ext>
                </a:extLst>
              </a:tr>
              <a:tr h="469380">
                <a:tc>
                  <a:txBody>
                    <a:bodyPr/>
                    <a:lstStyle/>
                    <a:p>
                      <a:pPr algn="ctr">
                        <a:lnSpc>
                          <a:spcPct val="115000"/>
                        </a:lnSpc>
                        <a:spcAft>
                          <a:spcPts val="0"/>
                        </a:spcAft>
                      </a:pPr>
                      <a:r>
                        <a:rPr lang="en-US" sz="1400" cap="small" dirty="0">
                          <a:effectLst/>
                        </a:rPr>
                        <a:t>KCS-501.2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noFill/>
                  </a:tcPr>
                </a:tc>
                <a:extLst>
                  <a:ext uri="{0D108BD9-81ED-4DB2-BD59-A6C34878D82A}">
                    <a16:rowId xmlns:a16="http://schemas.microsoft.com/office/drawing/2014/main" val="10003"/>
                  </a:ext>
                </a:extLst>
              </a:tr>
              <a:tr h="440819">
                <a:tc>
                  <a:txBody>
                    <a:bodyPr/>
                    <a:lstStyle/>
                    <a:p>
                      <a:pPr algn="ctr">
                        <a:lnSpc>
                          <a:spcPct val="115000"/>
                        </a:lnSpc>
                        <a:spcAft>
                          <a:spcPts val="0"/>
                        </a:spcAft>
                      </a:pPr>
                      <a:r>
                        <a:rPr lang="en-US" sz="1400" cap="small" dirty="0">
                          <a:effectLst/>
                        </a:rPr>
                        <a:t>KCS-501.3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extLst>
                  <a:ext uri="{0D108BD9-81ED-4DB2-BD59-A6C34878D82A}">
                    <a16:rowId xmlns:a16="http://schemas.microsoft.com/office/drawing/2014/main" val="10004"/>
                  </a:ext>
                </a:extLst>
              </a:tr>
              <a:tr h="440819">
                <a:tc>
                  <a:txBody>
                    <a:bodyPr/>
                    <a:lstStyle/>
                    <a:p>
                      <a:pPr algn="ctr">
                        <a:lnSpc>
                          <a:spcPct val="115000"/>
                        </a:lnSpc>
                        <a:spcAft>
                          <a:spcPts val="0"/>
                        </a:spcAft>
                      </a:pPr>
                      <a:r>
                        <a:rPr lang="en-US" sz="1400" cap="small" dirty="0">
                          <a:effectLst/>
                        </a:rPr>
                        <a:t>KCS-501.4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extLst>
                  <a:ext uri="{0D108BD9-81ED-4DB2-BD59-A6C34878D82A}">
                    <a16:rowId xmlns:a16="http://schemas.microsoft.com/office/drawing/2014/main" val="10005"/>
                  </a:ext>
                </a:extLst>
              </a:tr>
              <a:tr h="440819">
                <a:tc>
                  <a:txBody>
                    <a:bodyPr/>
                    <a:lstStyle/>
                    <a:p>
                      <a:pPr algn="ctr">
                        <a:lnSpc>
                          <a:spcPct val="115000"/>
                        </a:lnSpc>
                        <a:spcAft>
                          <a:spcPts val="0"/>
                        </a:spcAft>
                      </a:pPr>
                      <a:r>
                        <a:rPr lang="en-US" sz="1400" cap="small" dirty="0">
                          <a:effectLst/>
                        </a:rPr>
                        <a:t>KCS-501.5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extLst>
                  <a:ext uri="{0D108BD9-81ED-4DB2-BD59-A6C34878D82A}">
                    <a16:rowId xmlns:a16="http://schemas.microsoft.com/office/drawing/2014/main" val="10006"/>
                  </a:ext>
                </a:extLst>
              </a:tr>
              <a:tr h="440819">
                <a:tc>
                  <a:txBody>
                    <a:bodyPr/>
                    <a:lstStyle/>
                    <a:p>
                      <a:pPr algn="ctr">
                        <a:lnSpc>
                          <a:spcPct val="115000"/>
                        </a:lnSpc>
                        <a:spcAft>
                          <a:spcPts val="0"/>
                        </a:spcAft>
                      </a:pPr>
                      <a:r>
                        <a:rPr lang="en-US" sz="1400" cap="small" dirty="0">
                          <a:effectLst/>
                        </a:rPr>
                        <a:t>AVG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ctr"/>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a:effectLst/>
                        </a:rPr>
                        <a:t>3.00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tc>
                  <a:txBody>
                    <a:bodyPr/>
                    <a:lstStyle/>
                    <a:p>
                      <a:pPr algn="ctr">
                        <a:lnSpc>
                          <a:spcPct val="115000"/>
                        </a:lnSpc>
                        <a:spcAft>
                          <a:spcPts val="1000"/>
                        </a:spcAft>
                      </a:pPr>
                      <a:r>
                        <a:rPr lang="en-US" sz="1400" dirty="0">
                          <a:effectLst/>
                        </a:rPr>
                        <a:t>1.00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T="0" marB="0" anchor="b"/>
                </a:tc>
                <a:extLst>
                  <a:ext uri="{0D108BD9-81ED-4DB2-BD59-A6C34878D82A}">
                    <a16:rowId xmlns:a16="http://schemas.microsoft.com/office/drawing/2014/main" val="10007"/>
                  </a:ext>
                </a:extLst>
              </a:tr>
            </a:tbl>
          </a:graphicData>
        </a:graphic>
      </p:graphicFrame>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845733" cy="7853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8EE07A-1FEC-4A33-8C88-4998F34A81E8}" type="datetime7">
              <a:rPr lang="en-IN" smtClean="0"/>
              <a:t>May-23</a:t>
            </a:fld>
            <a:endParaRPr lang="en-US"/>
          </a:p>
        </p:txBody>
      </p:sp>
      <p:sp>
        <p:nvSpPr>
          <p:cNvPr id="5" name="Footer Placeholder 4"/>
          <p:cNvSpPr>
            <a:spLocks noGrp="1"/>
          </p:cNvSpPr>
          <p:nvPr>
            <p:ph type="ftr" sz="quarter" idx="11"/>
          </p:nvPr>
        </p:nvSpPr>
        <p:spPr>
          <a:xfrm>
            <a:off x="2927648" y="6356351"/>
            <a:ext cx="7680853" cy="365125"/>
          </a:xfrm>
        </p:spPr>
        <p:txBody>
          <a:bodyPr/>
          <a:lstStyle/>
          <a:p>
            <a:r>
              <a:rPr lang="en-US"/>
              <a:t>Mr. Harshit Singh       ACSMLO603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p:cNvSpPr txBox="1">
            <a:spLocks/>
          </p:cNvSpPr>
          <p:nvPr/>
        </p:nvSpPr>
        <p:spPr>
          <a:xfrm>
            <a:off x="1828800" y="0"/>
            <a:ext cx="10363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latin typeface="Times New Roman" pitchFamily="18" charset="0"/>
                <a:cs typeface="Times New Roman" pitchFamily="18" charset="0"/>
              </a:rPr>
              <a:t>Program Educational Objectives (PEOs)</a:t>
            </a:r>
          </a:p>
        </p:txBody>
      </p:sp>
      <p:pic>
        <p:nvPicPr>
          <p:cNvPr id="9" name="Picture 8">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845733" cy="785352"/>
          </a:xfrm>
          <a:prstGeom prst="rect">
            <a:avLst/>
          </a:prstGeom>
        </p:spPr>
      </p:pic>
      <p:sp>
        <p:nvSpPr>
          <p:cNvPr id="7" name="Rectangle 6"/>
          <p:cNvSpPr/>
          <p:nvPr/>
        </p:nvSpPr>
        <p:spPr>
          <a:xfrm>
            <a:off x="812800" y="1412776"/>
            <a:ext cx="10363200" cy="2585323"/>
          </a:xfrm>
          <a:prstGeom prst="rect">
            <a:avLst/>
          </a:prstGeom>
        </p:spPr>
        <p:txBody>
          <a:bodyPr wrap="square">
            <a:spAutoFit/>
          </a:bodyPr>
          <a:lstStyle/>
          <a:p>
            <a:pPr algn="just"/>
            <a:r>
              <a:rPr lang="en-IN" b="1" dirty="0"/>
              <a:t>PEO1:</a:t>
            </a:r>
            <a:r>
              <a:rPr lang="en-IN" dirty="0"/>
              <a:t> </a:t>
            </a:r>
          </a:p>
          <a:p>
            <a:pPr algn="just"/>
            <a:r>
              <a:rPr lang="en-IN" dirty="0"/>
              <a:t>Able to apply sound knowledge in the field of information technology to </a:t>
            </a:r>
            <a:r>
              <a:rPr lang="en-IN" dirty="0" err="1"/>
              <a:t>fulfill</a:t>
            </a:r>
            <a:r>
              <a:rPr lang="en-IN" dirty="0"/>
              <a:t> the needs of IT industry.</a:t>
            </a:r>
          </a:p>
          <a:p>
            <a:pPr algn="just"/>
            <a:r>
              <a:rPr lang="en-IN" b="1" dirty="0"/>
              <a:t>PEO2:</a:t>
            </a:r>
            <a:r>
              <a:rPr lang="en-IN" dirty="0"/>
              <a:t> </a:t>
            </a:r>
          </a:p>
          <a:p>
            <a:pPr algn="just"/>
            <a:r>
              <a:rPr lang="en-IN" dirty="0"/>
              <a:t>Able to design innovative and interdisciplinary systems through latest digital technologies.</a:t>
            </a:r>
          </a:p>
          <a:p>
            <a:pPr algn="just"/>
            <a:r>
              <a:rPr lang="en-IN" b="1" dirty="0"/>
              <a:t>PEO3:</a:t>
            </a:r>
            <a:r>
              <a:rPr lang="en-IN" dirty="0"/>
              <a:t> </a:t>
            </a:r>
          </a:p>
          <a:p>
            <a:pPr algn="just"/>
            <a:r>
              <a:rPr lang="en-IN" dirty="0"/>
              <a:t>Able to inculcate professional ethics, team work and leadership for serving the society.</a:t>
            </a:r>
          </a:p>
          <a:p>
            <a:pPr algn="just"/>
            <a:r>
              <a:rPr lang="en-IN" b="1" dirty="0"/>
              <a:t>PEO4:</a:t>
            </a:r>
            <a:r>
              <a:rPr lang="en-IN" dirty="0"/>
              <a:t> </a:t>
            </a:r>
          </a:p>
          <a:p>
            <a:pPr algn="just"/>
            <a:r>
              <a:rPr lang="en-IN" dirty="0"/>
              <a:t>Able to inculcate lifelong learning in the field of computing for successful career in organizations and R&amp;D sectors.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16</a:t>
            </a:fld>
            <a:endParaRPr lang="en-US" dirty="0">
              <a:solidFill>
                <a:schemeClr val="tx1"/>
              </a:solidFill>
            </a:endParaRPr>
          </a:p>
        </p:txBody>
      </p:sp>
      <p:sp>
        <p:nvSpPr>
          <p:cNvPr id="5" name="Title 1"/>
          <p:cNvSpPr txBox="1">
            <a:spLocks/>
          </p:cNvSpPr>
          <p:nvPr/>
        </p:nvSpPr>
        <p:spPr>
          <a:xfrm>
            <a:off x="1692210" y="0"/>
            <a:ext cx="10499791" cy="7264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200" b="1" dirty="0">
                <a:solidFill>
                  <a:schemeClr val="tx1"/>
                </a:solidFill>
                <a:latin typeface="Times New Roman" pitchFamily="18" charset="0"/>
                <a:cs typeface="Times New Roman" pitchFamily="18" charset="0"/>
              </a:rPr>
              <a:t>Question Paper Template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710" y="983395"/>
            <a:ext cx="9134135"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72709" y="1716618"/>
            <a:ext cx="9174096"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CC5BEA06-F74B-4541-9C71-96ADB4AE99ED}" type="datetime7">
              <a:rPr lang="en-IN" smtClean="0">
                <a:solidFill>
                  <a:schemeClr val="tx1"/>
                </a:solidFill>
              </a:rPr>
              <a:t>May-23</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a:xfrm>
            <a:off x="4165600" y="6356351"/>
            <a:ext cx="5264173" cy="365125"/>
          </a:xfrm>
        </p:spPr>
        <p:txBody>
          <a:bodyPr/>
          <a:lstStyle/>
          <a:p>
            <a:r>
              <a:rPr lang="en-US"/>
              <a:t>Mr. Harshit Singh       ACSMLO603      Unit 5</a:t>
            </a:r>
            <a:endParaRPr lang="en-US" dirty="0"/>
          </a:p>
        </p:txBody>
      </p:sp>
      <p:pic>
        <p:nvPicPr>
          <p:cNvPr id="7" name="Picture 6">
            <a:extLst>
              <a:ext uri="{FF2B5EF4-FFF2-40B4-BE49-F238E27FC236}">
                <a16:creationId xmlns:a16="http://schemas.microsoft.com/office/drawing/2014/main" id="{205EA77E-DEF1-B545-8A3A-F076C4FAE629}"/>
              </a:ext>
            </a:extLst>
          </p:cNvPr>
          <p:cNvPicPr>
            <a:picLocks noChangeAspect="1"/>
          </p:cNvPicPr>
          <p:nvPr/>
        </p:nvPicPr>
        <p:blipFill>
          <a:blip r:embed="rId3" cstate="print"/>
          <a:stretch>
            <a:fillRect/>
          </a:stretch>
        </p:blipFill>
        <p:spPr>
          <a:xfrm>
            <a:off x="1244600" y="844550"/>
            <a:ext cx="9702800" cy="4870450"/>
          </a:xfrm>
          <a:prstGeom prst="rect">
            <a:avLst/>
          </a:prstGeom>
        </p:spPr>
      </p:pic>
      <p:pic>
        <p:nvPicPr>
          <p:cNvPr id="9" name="Picture 8">
            <a:extLst>
              <a:ext uri="{FF2B5EF4-FFF2-40B4-BE49-F238E27FC236}">
                <a16:creationId xmlns:a16="http://schemas.microsoft.com/office/drawing/2014/main" id="{62829486-2894-F343-8A4B-BCB5011C169E}"/>
              </a:ext>
            </a:extLst>
          </p:cNvPr>
          <p:cNvPicPr>
            <a:picLocks noChangeAspect="1"/>
          </p:cNvPicPr>
          <p:nvPr/>
        </p:nvPicPr>
        <p:blipFill>
          <a:blip r:embed="rId4" cstate="print"/>
          <a:stretch>
            <a:fillRect/>
          </a:stretch>
        </p:blipFill>
        <p:spPr>
          <a:xfrm>
            <a:off x="0" y="0"/>
            <a:ext cx="1714469" cy="838200"/>
          </a:xfrm>
          <a:prstGeom prst="rect">
            <a:avLst/>
          </a:prstGeom>
        </p:spPr>
      </p:pic>
    </p:spTree>
    <p:extLst>
      <p:ext uri="{BB962C8B-B14F-4D97-AF65-F5344CB8AC3E}">
        <p14:creationId xmlns:p14="http://schemas.microsoft.com/office/powerpoint/2010/main" val="281759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17</a:t>
            </a:fld>
            <a:endParaRPr lang="en-US" dirty="0">
              <a:solidFill>
                <a:schemeClr val="tx1"/>
              </a:solidFill>
            </a:endParaRPr>
          </a:p>
        </p:txBody>
      </p:sp>
      <p:sp>
        <p:nvSpPr>
          <p:cNvPr id="5" name="Title 1"/>
          <p:cNvSpPr txBox="1">
            <a:spLocks/>
          </p:cNvSpPr>
          <p:nvPr/>
        </p:nvSpPr>
        <p:spPr>
          <a:xfrm>
            <a:off x="1692210" y="0"/>
            <a:ext cx="10499791" cy="72649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3000" dirty="0">
              <a:solidFill>
                <a:schemeClr val="tx1"/>
              </a:solidFill>
            </a:endParaRPr>
          </a:p>
          <a:p>
            <a:pPr algn="ctr">
              <a:spcBef>
                <a:spcPct val="0"/>
              </a:spcBef>
              <a:defRPr/>
            </a:pPr>
            <a:r>
              <a:rPr lang="en-US" sz="3200" b="1" dirty="0">
                <a:solidFill>
                  <a:schemeClr val="tx1"/>
                </a:solidFill>
                <a:latin typeface="Times New Roman" pitchFamily="18" charset="0"/>
                <a:cs typeface="Times New Roman" pitchFamily="18" charset="0"/>
              </a:rPr>
              <a:t>Question Paper Template</a:t>
            </a:r>
          </a:p>
          <a:p>
            <a:pPr algn="ctr">
              <a:spcBef>
                <a:spcPct val="0"/>
              </a:spcBef>
              <a:defRPr/>
            </a:pPr>
            <a:endParaRPr lang="en-US" sz="300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710" y="983395"/>
            <a:ext cx="9134135"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72709" y="1716618"/>
            <a:ext cx="9174096"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967A65B7-DB8A-423F-956A-AA82EC66BFAC}" type="datetime7">
              <a:rPr lang="en-IN" smtClean="0">
                <a:solidFill>
                  <a:schemeClr val="tx1"/>
                </a:solidFill>
              </a:rPr>
              <a:t>May-23</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a:xfrm>
            <a:off x="4165600" y="6356351"/>
            <a:ext cx="5454675" cy="365125"/>
          </a:xfrm>
        </p:spPr>
        <p:txBody>
          <a:bodyPr/>
          <a:lstStyle/>
          <a:p>
            <a:r>
              <a:rPr lang="en-US"/>
              <a:t>Mr. Harshit Singh       ACSMLO603      Unit 5</a:t>
            </a:r>
            <a:endParaRPr lang="en-US" dirty="0"/>
          </a:p>
        </p:txBody>
      </p:sp>
      <p:graphicFrame>
        <p:nvGraphicFramePr>
          <p:cNvPr id="3" name="Table 2">
            <a:extLst>
              <a:ext uri="{FF2B5EF4-FFF2-40B4-BE49-F238E27FC236}">
                <a16:creationId xmlns:a16="http://schemas.microsoft.com/office/drawing/2014/main" id="{DDD6825B-064F-084A-91C0-2417B0843538}"/>
              </a:ext>
            </a:extLst>
          </p:cNvPr>
          <p:cNvGraphicFramePr>
            <a:graphicFrameLocks noGrp="1"/>
          </p:cNvGraphicFramePr>
          <p:nvPr>
            <p:extLst>
              <p:ext uri="{D42A27DB-BD31-4B8C-83A1-F6EECF244321}">
                <p14:modId xmlns:p14="http://schemas.microsoft.com/office/powerpoint/2010/main" val="1775560576"/>
              </p:ext>
            </p:extLst>
          </p:nvPr>
        </p:nvGraphicFramePr>
        <p:xfrm>
          <a:off x="1692209" y="838201"/>
          <a:ext cx="9585393" cy="5264912"/>
        </p:xfrm>
        <a:graphic>
          <a:graphicData uri="http://schemas.openxmlformats.org/drawingml/2006/table">
            <a:tbl>
              <a:tblPr firstRow="1" firstCol="1" bandRow="1">
                <a:tableStyleId>{5C22544A-7EE6-4342-B048-85BDC9FD1C3A}</a:tableStyleId>
              </a:tblPr>
              <a:tblGrid>
                <a:gridCol w="492889">
                  <a:extLst>
                    <a:ext uri="{9D8B030D-6E8A-4147-A177-3AD203B41FA5}">
                      <a16:colId xmlns:a16="http://schemas.microsoft.com/office/drawing/2014/main" val="3904463951"/>
                    </a:ext>
                  </a:extLst>
                </a:gridCol>
                <a:gridCol w="623797">
                  <a:extLst>
                    <a:ext uri="{9D8B030D-6E8A-4147-A177-3AD203B41FA5}">
                      <a16:colId xmlns:a16="http://schemas.microsoft.com/office/drawing/2014/main" val="382194311"/>
                    </a:ext>
                  </a:extLst>
                </a:gridCol>
                <a:gridCol w="6653544">
                  <a:extLst>
                    <a:ext uri="{9D8B030D-6E8A-4147-A177-3AD203B41FA5}">
                      <a16:colId xmlns:a16="http://schemas.microsoft.com/office/drawing/2014/main" val="2326716346"/>
                    </a:ext>
                  </a:extLst>
                </a:gridCol>
                <a:gridCol w="1060455">
                  <a:extLst>
                    <a:ext uri="{9D8B030D-6E8A-4147-A177-3AD203B41FA5}">
                      <a16:colId xmlns:a16="http://schemas.microsoft.com/office/drawing/2014/main" val="780519470"/>
                    </a:ext>
                  </a:extLst>
                </a:gridCol>
                <a:gridCol w="754708">
                  <a:extLst>
                    <a:ext uri="{9D8B030D-6E8A-4147-A177-3AD203B41FA5}">
                      <a16:colId xmlns:a16="http://schemas.microsoft.com/office/drawing/2014/main" val="746072801"/>
                    </a:ext>
                  </a:extLst>
                </a:gridCol>
              </a:tblGrid>
              <a:tr h="87496">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036238230"/>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841590961"/>
                  </a:ext>
                </a:extLst>
              </a:tr>
              <a:tr h="166153">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769288129"/>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258300151"/>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23507231"/>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687040617"/>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087945242"/>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408743519"/>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17469021"/>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758553973"/>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436984638"/>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505079802"/>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062598415"/>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655283994"/>
                  </a:ext>
                </a:extLst>
              </a:tr>
              <a:tr h="87496">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490317903"/>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988422504"/>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641147784"/>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680833595"/>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808092534"/>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349543288"/>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975796281"/>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05930127"/>
                  </a:ext>
                </a:extLst>
              </a:tr>
              <a:tr h="288216">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332122905"/>
                  </a:ext>
                </a:extLst>
              </a:tr>
              <a:tr h="87496">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840196487"/>
                  </a:ext>
                </a:extLst>
              </a:tr>
              <a:tr h="8749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510015063"/>
                  </a:ext>
                </a:extLst>
              </a:tr>
              <a:tr h="87496">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449683749"/>
                  </a:ext>
                </a:extLst>
              </a:tr>
              <a:tr h="8749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384649017"/>
                  </a:ext>
                </a:extLst>
              </a:tr>
              <a:tr h="8749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597268442"/>
                  </a:ext>
                </a:extLst>
              </a:tr>
              <a:tr h="8749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83279152"/>
                  </a:ext>
                </a:extLst>
              </a:tr>
              <a:tr h="8749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560087403"/>
                  </a:ext>
                </a:extLst>
              </a:tr>
              <a:tr h="8749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126491731"/>
                  </a:ext>
                </a:extLst>
              </a:tr>
              <a:tr h="8749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528500548"/>
                  </a:ext>
                </a:extLst>
              </a:tr>
              <a:tr h="8749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612423086"/>
                  </a:ext>
                </a:extLst>
              </a:tr>
              <a:tr h="87496">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788619013"/>
                  </a:ext>
                </a:extLst>
              </a:tr>
              <a:tr h="8749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277044899"/>
                  </a:ext>
                </a:extLst>
              </a:tr>
              <a:tr h="166153">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825557719"/>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027138055"/>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609414542"/>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989911954"/>
                  </a:ext>
                </a:extLst>
              </a:tr>
              <a:tr h="87496">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059451213"/>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693254999"/>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987967880"/>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015798895"/>
                  </a:ext>
                </a:extLst>
              </a:tr>
              <a:tr h="87496">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314150741"/>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2042784850"/>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608084643"/>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417109019"/>
                  </a:ext>
                </a:extLst>
              </a:tr>
              <a:tr h="87496">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911055239"/>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514489501"/>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639320861"/>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646566941"/>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3843233770"/>
                  </a:ext>
                </a:extLst>
              </a:tr>
              <a:tr h="87496">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4152808183"/>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907290766"/>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4029224358"/>
                  </a:ext>
                </a:extLst>
              </a:tr>
              <a:tr h="8749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u="sng" dirty="0">
                          <a:effectLst/>
                        </a:rPr>
                        <a:t>Question-  </a:t>
                      </a: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36695" marR="36695" marT="0" marB="0"/>
                </a:tc>
                <a:extLst>
                  <a:ext uri="{0D108BD9-81ED-4DB2-BD59-A6C34878D82A}">
                    <a16:rowId xmlns:a16="http://schemas.microsoft.com/office/drawing/2014/main" val="1577907657"/>
                  </a:ext>
                </a:extLst>
              </a:tr>
            </a:tbl>
          </a:graphicData>
        </a:graphic>
      </p:graphicFrame>
      <p:pic>
        <p:nvPicPr>
          <p:cNvPr id="9" name="Picture 8">
            <a:extLst>
              <a:ext uri="{FF2B5EF4-FFF2-40B4-BE49-F238E27FC236}">
                <a16:creationId xmlns:a16="http://schemas.microsoft.com/office/drawing/2014/main" id="{D7FF1400-E667-CB49-9A29-B7225C044D28}"/>
              </a:ext>
            </a:extLst>
          </p:cNvPr>
          <p:cNvPicPr>
            <a:picLocks noChangeAspect="1"/>
          </p:cNvPicPr>
          <p:nvPr/>
        </p:nvPicPr>
        <p:blipFill>
          <a:blip r:embed="rId3" cstate="print"/>
          <a:stretch>
            <a:fillRect/>
          </a:stretch>
        </p:blipFill>
        <p:spPr>
          <a:xfrm>
            <a:off x="0" y="-27448"/>
            <a:ext cx="1845733" cy="812800"/>
          </a:xfrm>
          <a:prstGeom prst="rect">
            <a:avLst/>
          </a:prstGeom>
        </p:spPr>
      </p:pic>
    </p:spTree>
    <p:extLst>
      <p:ext uri="{BB962C8B-B14F-4D97-AF65-F5344CB8AC3E}">
        <p14:creationId xmlns:p14="http://schemas.microsoft.com/office/powerpoint/2010/main" val="39954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38400E-8FD5-4441-9BF2-CED21B660BE0}" type="datetime7">
              <a:rPr lang="en-IN" smtClean="0"/>
              <a:t>May-23</a:t>
            </a:fld>
            <a:endParaRPr lang="en-US"/>
          </a:p>
        </p:txBody>
      </p:sp>
      <p:sp>
        <p:nvSpPr>
          <p:cNvPr id="5" name="Footer Placeholder 4"/>
          <p:cNvSpPr>
            <a:spLocks noGrp="1"/>
          </p:cNvSpPr>
          <p:nvPr>
            <p:ph type="ftr" sz="quarter" idx="11"/>
          </p:nvPr>
        </p:nvSpPr>
        <p:spPr>
          <a:xfrm>
            <a:off x="3352800" y="6356351"/>
            <a:ext cx="6705600" cy="365125"/>
          </a:xfrm>
        </p:spPr>
        <p:txBody>
          <a:bodyPr/>
          <a:lstStyle/>
          <a:p>
            <a:r>
              <a:rPr lang="en-US"/>
              <a:t>Mr. Harshit Singh       ACSMLO603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828800" y="1"/>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uLnTx/>
                <a:uFillTx/>
                <a:latin typeface="Times New Roman" pitchFamily="18" charset="0"/>
                <a:cs typeface="Times New Roman" pitchFamily="18" charset="0"/>
              </a:rPr>
              <a:t>Prerequisite and Recap</a:t>
            </a:r>
          </a:p>
        </p:txBody>
      </p:sp>
      <p:sp>
        <p:nvSpPr>
          <p:cNvPr id="9" name="Content Placeholder 2"/>
          <p:cNvSpPr>
            <a:spLocks noGrp="1"/>
          </p:cNvSpPr>
          <p:nvPr>
            <p:ph idx="1"/>
          </p:nvPr>
        </p:nvSpPr>
        <p:spPr>
          <a:xfrm>
            <a:off x="1159496" y="1143001"/>
            <a:ext cx="10524503" cy="4525963"/>
          </a:xfrm>
        </p:spPr>
        <p:txBody>
          <a:bodyPr>
            <a:noAutofit/>
          </a:bodyPr>
          <a:lstStyle/>
          <a:p>
            <a:pPr algn="just">
              <a:buFont typeface="Wingdings" pitchFamily="2" charset="2"/>
              <a:buChar char="Ø"/>
            </a:pPr>
            <a:r>
              <a:rPr lang="en-US" sz="2000" dirty="0"/>
              <a:t>The student should have knowledge of relational database management system (RDBMS) and SQL. 	</a:t>
            </a:r>
          </a:p>
          <a:p>
            <a:pPr algn="just">
              <a:buFont typeface="Wingdings" pitchFamily="2" charset="2"/>
              <a:buChar char="Ø"/>
            </a:pPr>
            <a:r>
              <a:rPr lang="en-US" sz="2000" dirty="0"/>
              <a:t>Having knowledge of basic mathematics like - SUM, DIFFERENCE, AVERAGE, MEAN, MEDIAN, MODE, etc will definitely be a plus point.</a:t>
            </a:r>
          </a:p>
          <a:p>
            <a:pPr algn="just">
              <a:buFont typeface="Wingdings" pitchFamily="2" charset="2"/>
              <a:buChar char="Ø"/>
            </a:pPr>
            <a:r>
              <a:rPr lang="en-US" sz="2000" dirty="0"/>
              <a:t>Having knowledge on Set Theory will help.</a:t>
            </a:r>
          </a:p>
          <a:p>
            <a:pPr algn="just">
              <a:buFont typeface="Wingdings" pitchFamily="2" charset="2"/>
              <a:buChar char="Ø"/>
            </a:pPr>
            <a:r>
              <a:rPr lang="en-US" sz="2000" dirty="0"/>
              <a:t>The proper understanding of data structures (B and B+ trees) will help you to understand the DBMS quickly.</a:t>
            </a:r>
          </a:p>
          <a:p>
            <a:pPr algn="just">
              <a:buNone/>
            </a:pPr>
            <a:endParaRPr lang="en-US" sz="2200" dirty="0"/>
          </a:p>
        </p:txBody>
      </p:sp>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845733" cy="78535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3A7020-4CF0-4E56-A91A-0EF6FDFFADA1}" type="datetime7">
              <a:rPr lang="en-IN" smtClean="0"/>
              <a:t>May-23</a:t>
            </a:fld>
            <a:endParaRPr lang="en-US"/>
          </a:p>
        </p:txBody>
      </p:sp>
      <p:sp>
        <p:nvSpPr>
          <p:cNvPr id="5" name="Footer Placeholder 4"/>
          <p:cNvSpPr>
            <a:spLocks noGrp="1"/>
          </p:cNvSpPr>
          <p:nvPr>
            <p:ph type="ftr" sz="quarter" idx="11"/>
          </p:nvPr>
        </p:nvSpPr>
        <p:spPr>
          <a:xfrm>
            <a:off x="3352800" y="6356351"/>
            <a:ext cx="6705600" cy="365125"/>
          </a:xfrm>
        </p:spPr>
        <p:txBody>
          <a:bodyPr/>
          <a:lstStyle/>
          <a:p>
            <a:r>
              <a:rPr lang="en-US"/>
              <a:t>Mr. Harshit Singh       ACSMLO603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828800" y="1"/>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uLnTx/>
                <a:uFillTx/>
                <a:latin typeface="Times New Roman" pitchFamily="18" charset="0"/>
                <a:cs typeface="Times New Roman" pitchFamily="18" charset="0"/>
              </a:rPr>
              <a:t>Unit Objective</a:t>
            </a:r>
          </a:p>
        </p:txBody>
      </p:sp>
      <p:sp>
        <p:nvSpPr>
          <p:cNvPr id="9" name="Content Placeholder 2"/>
          <p:cNvSpPr>
            <a:spLocks noGrp="1"/>
          </p:cNvSpPr>
          <p:nvPr>
            <p:ph idx="1"/>
          </p:nvPr>
        </p:nvSpPr>
        <p:spPr>
          <a:xfrm>
            <a:off x="711200" y="1143001"/>
            <a:ext cx="10972800" cy="4525963"/>
          </a:xfrm>
        </p:spPr>
        <p:txBody>
          <a:bodyPr>
            <a:noAutofit/>
          </a:bodyPr>
          <a:lstStyle/>
          <a:p>
            <a:pPr algn="just">
              <a:lnSpc>
                <a:spcPct val="150000"/>
              </a:lnSpc>
              <a:buFont typeface="Wingdings" panose="05000000000000000000" pitchFamily="2" charset="2"/>
              <a:buChar char="Ø"/>
            </a:pPr>
            <a:r>
              <a:rPr lang="en-IN" altLang="en-US" sz="2000" dirty="0">
                <a:cs typeface="Times New Roman" panose="02020603050405020304" pitchFamily="18" charset="0"/>
              </a:rPr>
              <a:t>Students will be able to learn </a:t>
            </a:r>
            <a:r>
              <a:rPr lang="en-US" sz="2000" dirty="0"/>
              <a:t>SQL and NoSQL standards </a:t>
            </a:r>
            <a:r>
              <a:rPr lang="en-IN" altLang="en-US" sz="2000" dirty="0">
                <a:cs typeface="Times New Roman" panose="02020603050405020304" pitchFamily="18" charset="0"/>
              </a:rPr>
              <a:t>Concepts.</a:t>
            </a:r>
          </a:p>
          <a:p>
            <a:pPr algn="just">
              <a:lnSpc>
                <a:spcPct val="150000"/>
              </a:lnSpc>
              <a:buFont typeface="Wingdings" panose="05000000000000000000" pitchFamily="2" charset="2"/>
              <a:buChar char="Ø"/>
            </a:pPr>
            <a:r>
              <a:rPr lang="en-US" sz="2000" dirty="0"/>
              <a:t>Use of SQL/NoSQL and standards in the industry, Limitations of standardization, overview  of standards for interoperability and integration. </a:t>
            </a:r>
          </a:p>
          <a:p>
            <a:pPr algn="just">
              <a:lnSpc>
                <a:spcPct val="150000"/>
              </a:lnSpc>
              <a:buFont typeface="Wingdings" panose="05000000000000000000" pitchFamily="2" charset="2"/>
              <a:buChar char="Ø"/>
            </a:pPr>
            <a:r>
              <a:rPr lang="en-US" sz="2000" dirty="0"/>
              <a:t>Introduction of Web services, JSON. Data encryption, Redaction and masking techniques, Authentication and Authorization, Database auditing. 	</a:t>
            </a:r>
          </a:p>
          <a:p>
            <a:pPr algn="just">
              <a:lnSpc>
                <a:spcPct val="150000"/>
              </a:lnSpc>
              <a:buFont typeface="Wingdings" panose="05000000000000000000" pitchFamily="2" charset="2"/>
              <a:buChar char="Ø"/>
            </a:pPr>
            <a:endParaRPr lang="en-US" sz="2000" dirty="0"/>
          </a:p>
          <a:p>
            <a:pPr algn="just">
              <a:lnSpc>
                <a:spcPct val="150000"/>
              </a:lnSpc>
              <a:buFont typeface="Wingdings" panose="05000000000000000000" pitchFamily="2" charset="2"/>
              <a:buChar char="Ø"/>
            </a:pPr>
            <a:endParaRPr lang="en-IN" altLang="en-US" sz="2000" dirty="0">
              <a:cs typeface="Times New Roman" panose="02020603050405020304" pitchFamily="18" charset="0"/>
            </a:endParaRPr>
          </a:p>
        </p:txBody>
      </p:sp>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845733" cy="7853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7673BCB-4204-40D2-A447-BFDC622FAC53}"/>
              </a:ext>
            </a:extLst>
          </p:cNvPr>
          <p:cNvSpPr>
            <a:spLocks noGrp="1"/>
          </p:cNvSpPr>
          <p:nvPr>
            <p:ph type="title"/>
          </p:nvPr>
        </p:nvSpPr>
        <p:spPr>
          <a:xfrm>
            <a:off x="609600" y="131763"/>
            <a:ext cx="10972800" cy="1143000"/>
          </a:xfrm>
        </p:spPr>
        <p:txBody>
          <a:bodyPr>
            <a:normAutofit fontScale="90000"/>
          </a:bodyPr>
          <a:lstStyle/>
          <a:p>
            <a:pPr algn="ctr">
              <a:lnSpc>
                <a:spcPct val="150000"/>
              </a:lnSpc>
              <a:defRPr/>
            </a:pP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sz="2700" b="1" dirty="0">
                <a:latin typeface="Arial Black" pitchFamily="34" charset="0"/>
                <a:cs typeface="Times New Roman" panose="02020603050405020304" pitchFamily="18" charset="0"/>
              </a:rPr>
              <a:t>Faculty Profile</a:t>
            </a:r>
            <a:endParaRPr lang="en-US" altLang="en-US" sz="3100" b="1" dirty="0">
              <a:latin typeface="Arial Black"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4D04FC-4667-4561-9959-F9C6DABA88B8}"/>
              </a:ext>
            </a:extLst>
          </p:cNvPr>
          <p:cNvSpPr>
            <a:spLocks noGrp="1"/>
          </p:cNvSpPr>
          <p:nvPr>
            <p:ph idx="1"/>
          </p:nvPr>
        </p:nvSpPr>
        <p:spPr>
          <a:xfrm>
            <a:off x="508000" y="1524000"/>
            <a:ext cx="11480800" cy="4953000"/>
          </a:xfrm>
        </p:spPr>
        <p:txBody>
          <a:bodyPr vert="horz" lIns="91440" tIns="45720" rIns="91440" bIns="45720" rtlCol="0" anchor="t">
            <a:normAutofit/>
          </a:bodyPr>
          <a:lstStyle/>
          <a:p>
            <a:pPr algn="just">
              <a:lnSpc>
                <a:spcPct val="150000"/>
              </a:lnSpc>
              <a:buFont typeface="Wingdings" panose="05000000000000000000" pitchFamily="2" charset="2"/>
              <a:buChar char="Ø"/>
              <a:defRPr/>
            </a:pPr>
            <a:r>
              <a:rPr lang="en-US" sz="2400" b="1" dirty="0">
                <a:cs typeface="Times New Roman"/>
              </a:rPr>
              <a:t>Name:</a:t>
            </a:r>
            <a:r>
              <a:rPr lang="en-US" sz="2400" dirty="0">
                <a:cs typeface="Times New Roman"/>
              </a:rPr>
              <a:t> Mr. Harshit Singh</a:t>
            </a:r>
          </a:p>
          <a:p>
            <a:pPr algn="just">
              <a:lnSpc>
                <a:spcPct val="150000"/>
              </a:lnSpc>
              <a:buFont typeface="Wingdings" panose="05000000000000000000" pitchFamily="2" charset="2"/>
              <a:buChar char="Ø"/>
              <a:defRPr/>
            </a:pPr>
            <a:r>
              <a:rPr lang="en-US" sz="2400" b="1" dirty="0">
                <a:cs typeface="Times New Roman"/>
              </a:rPr>
              <a:t>Designation:</a:t>
            </a:r>
            <a:r>
              <a:rPr lang="en-US" sz="2400" dirty="0">
                <a:cs typeface="Times New Roman"/>
              </a:rPr>
              <a:t> Assistant Professor, AIML Dept.</a:t>
            </a:r>
            <a:endParaRPr lang="en-US" sz="2400" dirty="0">
              <a:cs typeface="Times New Roman" panose="02020603050405020304" pitchFamily="18" charset="0"/>
            </a:endParaRPr>
          </a:p>
          <a:p>
            <a:pPr algn="just">
              <a:lnSpc>
                <a:spcPct val="150000"/>
              </a:lnSpc>
              <a:buFont typeface="Wingdings" panose="05000000000000000000" pitchFamily="2" charset="2"/>
              <a:buChar char="Ø"/>
              <a:defRPr/>
            </a:pPr>
            <a:r>
              <a:rPr lang="en-US" sz="2400" b="1" dirty="0">
                <a:ea typeface="Calibri"/>
                <a:cs typeface="Times New Roman"/>
              </a:rPr>
              <a:t>Qualification:</a:t>
            </a:r>
            <a:endParaRPr lang="en-US" sz="2400" dirty="0">
              <a:cs typeface="Times New Roman" panose="02020603050405020304" pitchFamily="18" charset="0"/>
            </a:endParaRPr>
          </a:p>
          <a:p>
            <a:pPr algn="just">
              <a:buFont typeface="Wingdings" panose="05000000000000000000" pitchFamily="2" charset="2"/>
              <a:buChar char="Ø"/>
              <a:defRPr/>
            </a:pPr>
            <a:endParaRPr lang="en-US" dirty="0">
              <a:latin typeface="+mj-lt"/>
            </a:endParaRPr>
          </a:p>
          <a:p>
            <a:pPr>
              <a:defRPr/>
            </a:pPr>
            <a:endParaRPr lang="en-US" dirty="0">
              <a:latin typeface="+mj-lt"/>
            </a:endParaRPr>
          </a:p>
          <a:p>
            <a:pPr>
              <a:defRPr/>
            </a:pPr>
            <a:endParaRPr lang="en-US" dirty="0"/>
          </a:p>
          <a:p>
            <a:pPr>
              <a:defRPr/>
            </a:pPr>
            <a:endParaRPr lang="en-US" dirty="0"/>
          </a:p>
        </p:txBody>
      </p:sp>
      <p:sp>
        <p:nvSpPr>
          <p:cNvPr id="12294" name="Slide Number Placeholder 5">
            <a:extLst>
              <a:ext uri="{FF2B5EF4-FFF2-40B4-BE49-F238E27FC236}">
                <a16:creationId xmlns:a16="http://schemas.microsoft.com/office/drawing/2014/main" id="{8F855C08-C6C4-441A-A5CE-0D81F21349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2E0F79-4250-4BFF-8862-FE010B1379E8}"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pic>
        <p:nvPicPr>
          <p:cNvPr id="8" name="Picture 2" descr="E:\NIET\Project\xLogo11.png.pagespeed.ic.pydHLuCQEZ.png">
            <a:extLst>
              <a:ext uri="{FF2B5EF4-FFF2-40B4-BE49-F238E27FC236}">
                <a16:creationId xmlns:a16="http://schemas.microsoft.com/office/drawing/2014/main" id="{9C23CA12-B136-4C0B-9755-B3F8DE11B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9304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EC02C7FF-2E6C-48C5-A243-19BBB5E80C27}"/>
              </a:ext>
            </a:extLst>
          </p:cNvPr>
          <p:cNvSpPr txBox="1">
            <a:spLocks/>
          </p:cNvSpPr>
          <p:nvPr/>
        </p:nvSpPr>
        <p:spPr>
          <a:xfrm>
            <a:off x="1727200" y="-76200"/>
            <a:ext cx="10464800" cy="69668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800" b="1" dirty="0">
                <a:solidFill>
                  <a:prstClr val="black"/>
                </a:solidFill>
              </a:rPr>
              <a:t>Noida Institute of Engineering and Technology, Greater Noida</a:t>
            </a:r>
          </a:p>
        </p:txBody>
      </p:sp>
      <p:pic>
        <p:nvPicPr>
          <p:cNvPr id="12297"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
            <a:ext cx="1727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5">
            <a:extLst>
              <a:ext uri="{FF2B5EF4-FFF2-40B4-BE49-F238E27FC236}">
                <a16:creationId xmlns:a16="http://schemas.microsoft.com/office/drawing/2014/main" id="{BEC62AD2-FD37-42E3-B864-B038ECF7A877}"/>
              </a:ext>
            </a:extLst>
          </p:cNvPr>
          <p:cNvGraphicFramePr>
            <a:graphicFrameLocks noGrp="1"/>
          </p:cNvGraphicFramePr>
          <p:nvPr>
            <p:extLst>
              <p:ext uri="{D42A27DB-BD31-4B8C-83A1-F6EECF244321}">
                <p14:modId xmlns:p14="http://schemas.microsoft.com/office/powerpoint/2010/main" val="4197411244"/>
              </p:ext>
            </p:extLst>
          </p:nvPr>
        </p:nvGraphicFramePr>
        <p:xfrm>
          <a:off x="1016000" y="3724020"/>
          <a:ext cx="7823200" cy="1752600"/>
        </p:xfrm>
        <a:graphic>
          <a:graphicData uri="http://schemas.openxmlformats.org/drawingml/2006/table">
            <a:tbl>
              <a:tblPr firstRow="1" bandRow="1">
                <a:tableStyleId>{5C22544A-7EE6-4342-B048-85BDC9FD1C3A}</a:tableStyleId>
              </a:tblPr>
              <a:tblGrid>
                <a:gridCol w="2080260">
                  <a:extLst>
                    <a:ext uri="{9D8B030D-6E8A-4147-A177-3AD203B41FA5}">
                      <a16:colId xmlns:a16="http://schemas.microsoft.com/office/drawing/2014/main" val="20000"/>
                    </a:ext>
                  </a:extLst>
                </a:gridCol>
                <a:gridCol w="5742940">
                  <a:extLst>
                    <a:ext uri="{9D8B030D-6E8A-4147-A177-3AD203B41FA5}">
                      <a16:colId xmlns:a16="http://schemas.microsoft.com/office/drawing/2014/main" val="20001"/>
                    </a:ext>
                  </a:extLst>
                </a:gridCol>
              </a:tblGrid>
              <a:tr h="584200">
                <a:tc>
                  <a:txBody>
                    <a:bodyPr/>
                    <a:lstStyle/>
                    <a:p>
                      <a:r>
                        <a:rPr lang="en-IN" dirty="0"/>
                        <a:t>COURSE</a:t>
                      </a:r>
                    </a:p>
                  </a:txBody>
                  <a:tcPr marL="121920" marR="121920"/>
                </a:tc>
                <a:tc>
                  <a:txBody>
                    <a:bodyPr/>
                    <a:lstStyle/>
                    <a:p>
                      <a:r>
                        <a:rPr lang="en-IN" dirty="0"/>
                        <a:t>BOARD/UNIVERSITY</a:t>
                      </a:r>
                    </a:p>
                  </a:txBody>
                  <a:tcPr marL="121920" marR="121920"/>
                </a:tc>
                <a:extLst>
                  <a:ext uri="{0D108BD9-81ED-4DB2-BD59-A6C34878D82A}">
                    <a16:rowId xmlns:a16="http://schemas.microsoft.com/office/drawing/2014/main" val="10000"/>
                  </a:ext>
                </a:extLst>
              </a:tr>
              <a:tr h="584200">
                <a:tc>
                  <a:txBody>
                    <a:bodyPr/>
                    <a:lstStyle/>
                    <a:p>
                      <a:r>
                        <a:rPr lang="en-IN" dirty="0" err="1"/>
                        <a:t>M.Tech</a:t>
                      </a:r>
                      <a:endParaRPr lang="en-IN" dirty="0"/>
                    </a:p>
                  </a:txBody>
                  <a:tcPr marL="121920" marR="121920"/>
                </a:tc>
                <a:tc>
                  <a:txBody>
                    <a:bodyPr/>
                    <a:lstStyle/>
                    <a:p>
                      <a:r>
                        <a:rPr lang="en-IN" dirty="0"/>
                        <a:t>AKTU, Lucknow</a:t>
                      </a:r>
                    </a:p>
                  </a:txBody>
                  <a:tcPr marL="121920" marR="121920"/>
                </a:tc>
                <a:extLst>
                  <a:ext uri="{0D108BD9-81ED-4DB2-BD59-A6C34878D82A}">
                    <a16:rowId xmlns:a16="http://schemas.microsoft.com/office/drawing/2014/main" val="10002"/>
                  </a:ext>
                </a:extLst>
              </a:tr>
              <a:tr h="584200">
                <a:tc>
                  <a:txBody>
                    <a:bodyPr/>
                    <a:lstStyle/>
                    <a:p>
                      <a:r>
                        <a:rPr lang="en-IN" dirty="0" err="1"/>
                        <a:t>B.Tech</a:t>
                      </a:r>
                      <a:endParaRPr lang="en-IN" dirty="0"/>
                    </a:p>
                  </a:txBody>
                  <a:tcPr marL="121920" marR="121920"/>
                </a:tc>
                <a:tc>
                  <a:txBody>
                    <a:bodyPr/>
                    <a:lstStyle/>
                    <a:p>
                      <a:r>
                        <a:rPr lang="en-IN" dirty="0"/>
                        <a:t>AKTU, Lucknow</a:t>
                      </a:r>
                      <a:r>
                        <a:rPr lang="en-IN" baseline="0" dirty="0"/>
                        <a:t> </a:t>
                      </a:r>
                      <a:endParaRPr lang="en-IN" dirty="0"/>
                    </a:p>
                  </a:txBody>
                  <a:tcPr marL="121920" marR="121920"/>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fld id="{80EE9C57-0301-48ED-AFDC-93A793EE0E16}" type="datetime7">
              <a:rPr lang="en-IN" smtClean="0"/>
              <a:t>May-23</a:t>
            </a:fld>
            <a:endParaRPr lang="en-US"/>
          </a:p>
        </p:txBody>
      </p:sp>
      <p:sp>
        <p:nvSpPr>
          <p:cNvPr id="12" name="Footer Placeholder 11"/>
          <p:cNvSpPr>
            <a:spLocks noGrp="1"/>
          </p:cNvSpPr>
          <p:nvPr>
            <p:ph type="ftr" sz="quarter" idx="11"/>
          </p:nvPr>
        </p:nvSpPr>
        <p:spPr/>
        <p:txBody>
          <a:bodyPr/>
          <a:lstStyle/>
          <a:p>
            <a:r>
              <a:rPr lang="en-US"/>
              <a:t>Mr. Harshit Singh       ACSMLO603      Unit 5</a:t>
            </a:r>
            <a:endParaRPr lang="en-US" dirty="0"/>
          </a:p>
        </p:txBody>
      </p:sp>
      <p:pic>
        <p:nvPicPr>
          <p:cNvPr id="1026" name="Picture 2"/>
          <p:cNvPicPr>
            <a:picLocks noChangeAspect="1" noChangeArrowheads="1"/>
          </p:cNvPicPr>
          <p:nvPr/>
        </p:nvPicPr>
        <p:blipFill>
          <a:blip r:embed="rId4"/>
          <a:srcRect/>
          <a:stretch>
            <a:fillRect/>
          </a:stretch>
        </p:blipFill>
        <p:spPr bwMode="auto">
          <a:xfrm>
            <a:off x="9596673" y="1199211"/>
            <a:ext cx="2104083" cy="2376907"/>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SQL and NoSQL standards and Usages</a:t>
            </a:r>
          </a:p>
        </p:txBody>
      </p:sp>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3" cstate="print"/>
          <a:stretch>
            <a:fillRect/>
          </a:stretch>
        </p:blipFill>
        <p:spPr>
          <a:xfrm>
            <a:off x="0" y="0"/>
            <a:ext cx="1384300" cy="785352"/>
          </a:xfrm>
          <a:prstGeom prst="rect">
            <a:avLst/>
          </a:prstGeom>
        </p:spPr>
      </p:pic>
      <p:sp>
        <p:nvSpPr>
          <p:cNvPr id="12" name="TextBox 11">
            <a:extLst>
              <a:ext uri="{FF2B5EF4-FFF2-40B4-BE49-F238E27FC236}">
                <a16:creationId xmlns:a16="http://schemas.microsoft.com/office/drawing/2014/main" id="{389449CD-1188-DEFB-B001-B5C0BC68B45B}"/>
              </a:ext>
            </a:extLst>
          </p:cNvPr>
          <p:cNvSpPr txBox="1"/>
          <p:nvPr/>
        </p:nvSpPr>
        <p:spPr>
          <a:xfrm>
            <a:off x="3211033" y="6539023"/>
            <a:ext cx="184731" cy="369332"/>
          </a:xfrm>
          <a:prstGeom prst="rect">
            <a:avLst/>
          </a:prstGeom>
          <a:noFill/>
        </p:spPr>
        <p:txBody>
          <a:bodyPr wrap="none" rtlCol="0">
            <a:spAutoFit/>
          </a:bodyPr>
          <a:lstStyle/>
          <a:p>
            <a:endParaRPr lang="en-US" dirty="0"/>
          </a:p>
        </p:txBody>
      </p:sp>
      <p:graphicFrame>
        <p:nvGraphicFramePr>
          <p:cNvPr id="11" name="Diagram 10">
            <a:extLst>
              <a:ext uri="{FF2B5EF4-FFF2-40B4-BE49-F238E27FC236}">
                <a16:creationId xmlns:a16="http://schemas.microsoft.com/office/drawing/2014/main" id="{6B7EB4A1-63DF-16C6-25C9-408C42C47488}"/>
              </a:ext>
            </a:extLst>
          </p:cNvPr>
          <p:cNvGraphicFramePr/>
          <p:nvPr>
            <p:extLst>
              <p:ext uri="{D42A27DB-BD31-4B8C-83A1-F6EECF244321}">
                <p14:modId xmlns:p14="http://schemas.microsoft.com/office/powerpoint/2010/main" val="2489860937"/>
              </p:ext>
            </p:extLst>
          </p:nvPr>
        </p:nvGraphicFramePr>
        <p:xfrm>
          <a:off x="189185" y="1476119"/>
          <a:ext cx="11813629" cy="4884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0D5EA029-16B9-09E5-F4EA-79FECC725B5D}"/>
              </a:ext>
            </a:extLst>
          </p:cNvPr>
          <p:cNvGraphicFramePr/>
          <p:nvPr/>
        </p:nvGraphicFramePr>
        <p:xfrm>
          <a:off x="189185" y="633976"/>
          <a:ext cx="11813629" cy="9935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Date Placeholder 7"/>
          <p:cNvSpPr>
            <a:spLocks noGrp="1"/>
          </p:cNvSpPr>
          <p:nvPr>
            <p:ph type="dt" sz="half" idx="10"/>
          </p:nvPr>
        </p:nvSpPr>
        <p:spPr/>
        <p:txBody>
          <a:bodyPr/>
          <a:lstStyle/>
          <a:p>
            <a:fld id="{037F5369-3D3B-414A-BDB0-22FA4FFC71F2}" type="datetime7">
              <a:rPr lang="en-IN" smtClean="0"/>
              <a:t>May-23</a:t>
            </a:fld>
            <a:endParaRPr lang="en-US"/>
          </a:p>
        </p:txBody>
      </p:sp>
      <p:sp>
        <p:nvSpPr>
          <p:cNvPr id="9" name="Slide Number Placeholder 8"/>
          <p:cNvSpPr>
            <a:spLocks noGrp="1"/>
          </p:cNvSpPr>
          <p:nvPr>
            <p:ph type="sldNum" sz="quarter" idx="12"/>
          </p:nvPr>
        </p:nvSpPr>
        <p:spPr/>
        <p:txBody>
          <a:bodyPr/>
          <a:lstStyle/>
          <a:p>
            <a:fld id="{17527BB9-29D8-9541-81F9-C6E598EE8B1D}" type="slidenum">
              <a:rPr lang="en-US" smtClean="0"/>
              <a:pPr/>
              <a:t>20</a:t>
            </a:fld>
            <a:endParaRPr lang="en-US"/>
          </a:p>
        </p:txBody>
      </p:sp>
      <p:sp>
        <p:nvSpPr>
          <p:cNvPr id="14" name="Footer Placeholder 13"/>
          <p:cNvSpPr>
            <a:spLocks noGrp="1"/>
          </p:cNvSpPr>
          <p:nvPr>
            <p:ph type="ftr" sz="quarter" idx="11"/>
          </p:nvPr>
        </p:nvSpPr>
        <p:spPr/>
        <p:txBody>
          <a:bodyPr/>
          <a:lstStyle/>
          <a:p>
            <a:r>
              <a:rPr lang="en-US"/>
              <a:t>Mr. Harshit Singh       ACSMLO603      Unit 5</a:t>
            </a:r>
          </a:p>
        </p:txBody>
      </p:sp>
    </p:spTree>
    <p:extLst>
      <p:ext uri="{BB962C8B-B14F-4D97-AF65-F5344CB8AC3E}">
        <p14:creationId xmlns:p14="http://schemas.microsoft.com/office/powerpoint/2010/main" val="1124247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SQL and NoSQL standards and Usages</a:t>
            </a:r>
          </a:p>
        </p:txBody>
      </p:sp>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3" cstate="print"/>
          <a:stretch>
            <a:fillRect/>
          </a:stretch>
        </p:blipFill>
        <p:spPr>
          <a:xfrm>
            <a:off x="0" y="0"/>
            <a:ext cx="1384300" cy="785352"/>
          </a:xfrm>
          <a:prstGeom prst="rect">
            <a:avLst/>
          </a:prstGeom>
        </p:spPr>
      </p:pic>
      <p:sp>
        <p:nvSpPr>
          <p:cNvPr id="12" name="TextBox 11">
            <a:extLst>
              <a:ext uri="{FF2B5EF4-FFF2-40B4-BE49-F238E27FC236}">
                <a16:creationId xmlns:a16="http://schemas.microsoft.com/office/drawing/2014/main" id="{389449CD-1188-DEFB-B001-B5C0BC68B45B}"/>
              </a:ext>
            </a:extLst>
          </p:cNvPr>
          <p:cNvSpPr txBox="1"/>
          <p:nvPr/>
        </p:nvSpPr>
        <p:spPr>
          <a:xfrm>
            <a:off x="3211033" y="6539023"/>
            <a:ext cx="184731" cy="369332"/>
          </a:xfrm>
          <a:prstGeom prst="rect">
            <a:avLst/>
          </a:prstGeom>
          <a:noFill/>
        </p:spPr>
        <p:txBody>
          <a:bodyPr wrap="none" rtlCol="0">
            <a:spAutoFit/>
          </a:bodyPr>
          <a:lstStyle/>
          <a:p>
            <a:endParaRPr lang="en-US" dirty="0"/>
          </a:p>
        </p:txBody>
      </p:sp>
      <p:graphicFrame>
        <p:nvGraphicFramePr>
          <p:cNvPr id="11" name="Diagram 10">
            <a:extLst>
              <a:ext uri="{FF2B5EF4-FFF2-40B4-BE49-F238E27FC236}">
                <a16:creationId xmlns:a16="http://schemas.microsoft.com/office/drawing/2014/main" id="{6B7EB4A1-63DF-16C6-25C9-408C42C47488}"/>
              </a:ext>
            </a:extLst>
          </p:cNvPr>
          <p:cNvGraphicFramePr/>
          <p:nvPr/>
        </p:nvGraphicFramePr>
        <p:xfrm>
          <a:off x="189185" y="1476119"/>
          <a:ext cx="11813629" cy="4884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0D5EA029-16B9-09E5-F4EA-79FECC725B5D}"/>
              </a:ext>
            </a:extLst>
          </p:cNvPr>
          <p:cNvGraphicFramePr/>
          <p:nvPr/>
        </p:nvGraphicFramePr>
        <p:xfrm>
          <a:off x="189185" y="633976"/>
          <a:ext cx="11813629" cy="9935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Date Placeholder 7"/>
          <p:cNvSpPr>
            <a:spLocks noGrp="1"/>
          </p:cNvSpPr>
          <p:nvPr>
            <p:ph type="dt" sz="half" idx="10"/>
          </p:nvPr>
        </p:nvSpPr>
        <p:spPr/>
        <p:txBody>
          <a:bodyPr/>
          <a:lstStyle/>
          <a:p>
            <a:fld id="{A8FD04B6-28BE-4D16-8E1D-144614AC8602}" type="datetime7">
              <a:rPr lang="en-IN" smtClean="0"/>
              <a:t>May-23</a:t>
            </a:fld>
            <a:endParaRPr lang="en-US"/>
          </a:p>
        </p:txBody>
      </p:sp>
      <p:sp>
        <p:nvSpPr>
          <p:cNvPr id="9" name="Slide Number Placeholder 8"/>
          <p:cNvSpPr>
            <a:spLocks noGrp="1"/>
          </p:cNvSpPr>
          <p:nvPr>
            <p:ph type="sldNum" sz="quarter" idx="12"/>
          </p:nvPr>
        </p:nvSpPr>
        <p:spPr/>
        <p:txBody>
          <a:bodyPr/>
          <a:lstStyle/>
          <a:p>
            <a:fld id="{17527BB9-29D8-9541-81F9-C6E598EE8B1D}" type="slidenum">
              <a:rPr lang="en-US" smtClean="0"/>
              <a:pPr/>
              <a:t>21</a:t>
            </a:fld>
            <a:endParaRPr lang="en-US"/>
          </a:p>
        </p:txBody>
      </p:sp>
      <p:sp>
        <p:nvSpPr>
          <p:cNvPr id="14" name="Footer Placeholder 13"/>
          <p:cNvSpPr>
            <a:spLocks noGrp="1"/>
          </p:cNvSpPr>
          <p:nvPr>
            <p:ph type="ftr" sz="quarter" idx="11"/>
          </p:nvPr>
        </p:nvSpPr>
        <p:spPr/>
        <p:txBody>
          <a:bodyPr/>
          <a:lstStyle/>
          <a:p>
            <a:r>
              <a:rPr lang="en-US"/>
              <a:t>Mr. Harshit Singh       ACSMLO603      Unit 5</a:t>
            </a:r>
          </a:p>
        </p:txBody>
      </p:sp>
    </p:spTree>
    <p:extLst>
      <p:ext uri="{BB962C8B-B14F-4D97-AF65-F5344CB8AC3E}">
        <p14:creationId xmlns:p14="http://schemas.microsoft.com/office/powerpoint/2010/main" val="2211817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SQL and NoSQL standards and Usages</a:t>
            </a:r>
          </a:p>
        </p:txBody>
      </p:sp>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3" cstate="print"/>
          <a:stretch>
            <a:fillRect/>
          </a:stretch>
        </p:blipFill>
        <p:spPr>
          <a:xfrm>
            <a:off x="0" y="0"/>
            <a:ext cx="1384300" cy="785352"/>
          </a:xfrm>
          <a:prstGeom prst="rect">
            <a:avLst/>
          </a:prstGeom>
        </p:spPr>
      </p:pic>
      <p:sp>
        <p:nvSpPr>
          <p:cNvPr id="12" name="TextBox 11">
            <a:extLst>
              <a:ext uri="{FF2B5EF4-FFF2-40B4-BE49-F238E27FC236}">
                <a16:creationId xmlns:a16="http://schemas.microsoft.com/office/drawing/2014/main" id="{389449CD-1188-DEFB-B001-B5C0BC68B45B}"/>
              </a:ext>
            </a:extLst>
          </p:cNvPr>
          <p:cNvSpPr txBox="1"/>
          <p:nvPr/>
        </p:nvSpPr>
        <p:spPr>
          <a:xfrm>
            <a:off x="3211033" y="6539023"/>
            <a:ext cx="184731" cy="369332"/>
          </a:xfrm>
          <a:prstGeom prst="rect">
            <a:avLst/>
          </a:prstGeom>
          <a:noFill/>
        </p:spPr>
        <p:txBody>
          <a:bodyPr wrap="none" rtlCol="0">
            <a:spAutoFit/>
          </a:bodyPr>
          <a:lstStyle/>
          <a:p>
            <a:endParaRPr lang="en-US" dirty="0"/>
          </a:p>
        </p:txBody>
      </p:sp>
      <p:graphicFrame>
        <p:nvGraphicFramePr>
          <p:cNvPr id="11" name="Diagram 10">
            <a:extLst>
              <a:ext uri="{FF2B5EF4-FFF2-40B4-BE49-F238E27FC236}">
                <a16:creationId xmlns:a16="http://schemas.microsoft.com/office/drawing/2014/main" id="{6B7EB4A1-63DF-16C6-25C9-408C42C47488}"/>
              </a:ext>
            </a:extLst>
          </p:cNvPr>
          <p:cNvGraphicFramePr/>
          <p:nvPr/>
        </p:nvGraphicFramePr>
        <p:xfrm>
          <a:off x="189185" y="1476119"/>
          <a:ext cx="11813629" cy="4884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0D5EA029-16B9-09E5-F4EA-79FECC725B5D}"/>
              </a:ext>
            </a:extLst>
          </p:cNvPr>
          <p:cNvGraphicFramePr/>
          <p:nvPr/>
        </p:nvGraphicFramePr>
        <p:xfrm>
          <a:off x="189185" y="633976"/>
          <a:ext cx="11813629" cy="9935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Date Placeholder 7"/>
          <p:cNvSpPr>
            <a:spLocks noGrp="1"/>
          </p:cNvSpPr>
          <p:nvPr>
            <p:ph type="dt" sz="half" idx="10"/>
          </p:nvPr>
        </p:nvSpPr>
        <p:spPr/>
        <p:txBody>
          <a:bodyPr/>
          <a:lstStyle/>
          <a:p>
            <a:fld id="{C38D6D1E-E74F-449C-9F90-5CEE6DDE12CF}" type="datetime7">
              <a:rPr lang="en-IN" smtClean="0"/>
              <a:t>May-23</a:t>
            </a:fld>
            <a:endParaRPr lang="en-US"/>
          </a:p>
        </p:txBody>
      </p:sp>
      <p:sp>
        <p:nvSpPr>
          <p:cNvPr id="9" name="Slide Number Placeholder 8"/>
          <p:cNvSpPr>
            <a:spLocks noGrp="1"/>
          </p:cNvSpPr>
          <p:nvPr>
            <p:ph type="sldNum" sz="quarter" idx="12"/>
          </p:nvPr>
        </p:nvSpPr>
        <p:spPr/>
        <p:txBody>
          <a:bodyPr/>
          <a:lstStyle/>
          <a:p>
            <a:fld id="{17527BB9-29D8-9541-81F9-C6E598EE8B1D}" type="slidenum">
              <a:rPr lang="en-US" smtClean="0"/>
              <a:pPr/>
              <a:t>22</a:t>
            </a:fld>
            <a:endParaRPr lang="en-US"/>
          </a:p>
        </p:txBody>
      </p:sp>
      <p:sp>
        <p:nvSpPr>
          <p:cNvPr id="14" name="Footer Placeholder 13"/>
          <p:cNvSpPr>
            <a:spLocks noGrp="1"/>
          </p:cNvSpPr>
          <p:nvPr>
            <p:ph type="ftr" sz="quarter" idx="11"/>
          </p:nvPr>
        </p:nvSpPr>
        <p:spPr/>
        <p:txBody>
          <a:bodyPr/>
          <a:lstStyle/>
          <a:p>
            <a:r>
              <a:rPr lang="en-US"/>
              <a:t>Mr. Harshit Singh       ACSMLO603      Unit 5</a:t>
            </a:r>
          </a:p>
        </p:txBody>
      </p:sp>
    </p:spTree>
    <p:extLst>
      <p:ext uri="{BB962C8B-B14F-4D97-AF65-F5344CB8AC3E}">
        <p14:creationId xmlns:p14="http://schemas.microsoft.com/office/powerpoint/2010/main" val="671865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SQL and NoSQL standards and Usages</a:t>
            </a:r>
          </a:p>
        </p:txBody>
      </p:sp>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3" cstate="print"/>
          <a:stretch>
            <a:fillRect/>
          </a:stretch>
        </p:blipFill>
        <p:spPr>
          <a:xfrm>
            <a:off x="0" y="0"/>
            <a:ext cx="1384300" cy="785352"/>
          </a:xfrm>
          <a:prstGeom prst="rect">
            <a:avLst/>
          </a:prstGeom>
        </p:spPr>
      </p:pic>
      <p:sp>
        <p:nvSpPr>
          <p:cNvPr id="12" name="TextBox 11">
            <a:extLst>
              <a:ext uri="{FF2B5EF4-FFF2-40B4-BE49-F238E27FC236}">
                <a16:creationId xmlns:a16="http://schemas.microsoft.com/office/drawing/2014/main" id="{389449CD-1188-DEFB-B001-B5C0BC68B45B}"/>
              </a:ext>
            </a:extLst>
          </p:cNvPr>
          <p:cNvSpPr txBox="1"/>
          <p:nvPr/>
        </p:nvSpPr>
        <p:spPr>
          <a:xfrm>
            <a:off x="3211033" y="6539023"/>
            <a:ext cx="184731" cy="369332"/>
          </a:xfrm>
          <a:prstGeom prst="rect">
            <a:avLst/>
          </a:prstGeom>
          <a:noFill/>
        </p:spPr>
        <p:txBody>
          <a:bodyPr wrap="none" rtlCol="0">
            <a:spAutoFit/>
          </a:bodyPr>
          <a:lstStyle/>
          <a:p>
            <a:endParaRPr lang="en-US" dirty="0"/>
          </a:p>
        </p:txBody>
      </p:sp>
      <p:graphicFrame>
        <p:nvGraphicFramePr>
          <p:cNvPr id="11" name="Diagram 10">
            <a:extLst>
              <a:ext uri="{FF2B5EF4-FFF2-40B4-BE49-F238E27FC236}">
                <a16:creationId xmlns:a16="http://schemas.microsoft.com/office/drawing/2014/main" id="{6B7EB4A1-63DF-16C6-25C9-408C42C47488}"/>
              </a:ext>
            </a:extLst>
          </p:cNvPr>
          <p:cNvGraphicFramePr/>
          <p:nvPr>
            <p:extLst>
              <p:ext uri="{D42A27DB-BD31-4B8C-83A1-F6EECF244321}">
                <p14:modId xmlns:p14="http://schemas.microsoft.com/office/powerpoint/2010/main" val="538128316"/>
              </p:ext>
            </p:extLst>
          </p:nvPr>
        </p:nvGraphicFramePr>
        <p:xfrm>
          <a:off x="189185" y="1476119"/>
          <a:ext cx="11813629" cy="4884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0D5EA029-16B9-09E5-F4EA-79FECC725B5D}"/>
              </a:ext>
            </a:extLst>
          </p:cNvPr>
          <p:cNvGraphicFramePr/>
          <p:nvPr/>
        </p:nvGraphicFramePr>
        <p:xfrm>
          <a:off x="189185" y="633976"/>
          <a:ext cx="11813629" cy="9935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Date Placeholder 7"/>
          <p:cNvSpPr>
            <a:spLocks noGrp="1"/>
          </p:cNvSpPr>
          <p:nvPr>
            <p:ph type="dt" sz="half" idx="10"/>
          </p:nvPr>
        </p:nvSpPr>
        <p:spPr/>
        <p:txBody>
          <a:bodyPr/>
          <a:lstStyle/>
          <a:p>
            <a:fld id="{9D0A4995-ABEC-4EB0-B0B8-D8EFE1F9BFE2}" type="datetime7">
              <a:rPr lang="en-IN" smtClean="0"/>
              <a:t>May-23</a:t>
            </a:fld>
            <a:endParaRPr lang="en-US"/>
          </a:p>
        </p:txBody>
      </p:sp>
      <p:sp>
        <p:nvSpPr>
          <p:cNvPr id="9" name="Slide Number Placeholder 8"/>
          <p:cNvSpPr>
            <a:spLocks noGrp="1"/>
          </p:cNvSpPr>
          <p:nvPr>
            <p:ph type="sldNum" sz="quarter" idx="12"/>
          </p:nvPr>
        </p:nvSpPr>
        <p:spPr/>
        <p:txBody>
          <a:bodyPr/>
          <a:lstStyle/>
          <a:p>
            <a:fld id="{17527BB9-29D8-9541-81F9-C6E598EE8B1D}" type="slidenum">
              <a:rPr lang="en-US" smtClean="0"/>
              <a:pPr/>
              <a:t>23</a:t>
            </a:fld>
            <a:endParaRPr lang="en-US"/>
          </a:p>
        </p:txBody>
      </p:sp>
      <p:sp>
        <p:nvSpPr>
          <p:cNvPr id="14" name="Footer Placeholder 13"/>
          <p:cNvSpPr>
            <a:spLocks noGrp="1"/>
          </p:cNvSpPr>
          <p:nvPr>
            <p:ph type="ftr" sz="quarter" idx="11"/>
          </p:nvPr>
        </p:nvSpPr>
        <p:spPr/>
        <p:txBody>
          <a:bodyPr/>
          <a:lstStyle/>
          <a:p>
            <a:r>
              <a:rPr lang="en-US"/>
              <a:t>Mr. Harshit Singh       ACSMLO603      Unit 5</a:t>
            </a:r>
          </a:p>
        </p:txBody>
      </p:sp>
    </p:spTree>
    <p:extLst>
      <p:ext uri="{BB962C8B-B14F-4D97-AF65-F5344CB8AC3E}">
        <p14:creationId xmlns:p14="http://schemas.microsoft.com/office/powerpoint/2010/main" val="2630272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Use of SQL/NoSQL and standards in the industry </a:t>
            </a:r>
            <a:r>
              <a:rPr lang="en-US" sz="3200" dirty="0"/>
              <a:t>	</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782425" y="1282046"/>
            <a:ext cx="10982227" cy="4678204"/>
          </a:xfrm>
          <a:prstGeom prst="rect">
            <a:avLst/>
          </a:prstGeom>
          <a:noFill/>
        </p:spPr>
        <p:txBody>
          <a:bodyPr wrap="square" rtlCol="0">
            <a:spAutoFit/>
          </a:bodyPr>
          <a:lstStyle/>
          <a:p>
            <a:pPr algn="just"/>
            <a:r>
              <a:rPr lang="en-US" sz="2400" b="1" dirty="0"/>
              <a:t>Why NoSQL?</a:t>
            </a:r>
          </a:p>
          <a:p>
            <a:pPr algn="just"/>
            <a:endParaRPr lang="en-US" sz="2400" b="1" dirty="0"/>
          </a:p>
          <a:p>
            <a:pPr algn="just" fontAlgn="base">
              <a:lnSpc>
                <a:spcPct val="150000"/>
              </a:lnSpc>
              <a:buFont typeface="Wingdings" pitchFamily="2" charset="2"/>
              <a:buChar char="Ø"/>
            </a:pPr>
            <a:r>
              <a:rPr lang="en-US" sz="2000" dirty="0"/>
              <a:t>In recent times you can easily capture and access data from various sources, like Facebook, Google, etc.</a:t>
            </a:r>
          </a:p>
          <a:p>
            <a:pPr algn="just" fontAlgn="base">
              <a:lnSpc>
                <a:spcPct val="150000"/>
              </a:lnSpc>
              <a:buFont typeface="Wingdings" pitchFamily="2" charset="2"/>
              <a:buChar char="Ø"/>
            </a:pPr>
            <a:r>
              <a:rPr lang="en-US" sz="2000" dirty="0"/>
              <a:t>User’s personal information, geographic location data, user generated content, social graphs and machine logging data are some of the examples where data is increasing rapidly.</a:t>
            </a:r>
          </a:p>
          <a:p>
            <a:pPr algn="just" fontAlgn="base">
              <a:lnSpc>
                <a:spcPct val="150000"/>
              </a:lnSpc>
              <a:buFont typeface="Wingdings" pitchFamily="2" charset="2"/>
              <a:buChar char="Ø"/>
            </a:pPr>
            <a:r>
              <a:rPr lang="en-US" sz="2000" dirty="0"/>
              <a:t>To use above mentioned properties, it is necessary to process large volume of data.</a:t>
            </a:r>
          </a:p>
          <a:p>
            <a:pPr algn="just" fontAlgn="base">
              <a:lnSpc>
                <a:spcPct val="150000"/>
              </a:lnSpc>
              <a:buFont typeface="Wingdings" pitchFamily="2" charset="2"/>
              <a:buChar char="Ø"/>
            </a:pPr>
            <a:r>
              <a:rPr lang="en-US" sz="2000" dirty="0"/>
              <a:t>For which relational databases are not suitable. The evolution of NoSQL databases is to handle this large volume of data properly.</a:t>
            </a:r>
          </a:p>
          <a:p>
            <a:pPr algn="just">
              <a:buFont typeface="Wingdings" pitchFamily="2" charset="2"/>
              <a:buChar char="Ø"/>
            </a:pPr>
            <a:endParaRPr lang="en-US" sz="2000" b="1" dirty="0"/>
          </a:p>
          <a:p>
            <a:pPr algn="just">
              <a:buFont typeface="Wingdings" pitchFamily="2" charset="2"/>
              <a:buChar char="Ø"/>
            </a:pPr>
            <a:endParaRPr lang="en-US" sz="2000" dirty="0"/>
          </a:p>
        </p:txBody>
      </p:sp>
      <p:sp>
        <p:nvSpPr>
          <p:cNvPr id="5" name="Date Placeholder 4"/>
          <p:cNvSpPr>
            <a:spLocks noGrp="1"/>
          </p:cNvSpPr>
          <p:nvPr>
            <p:ph type="dt" sz="half" idx="10"/>
          </p:nvPr>
        </p:nvSpPr>
        <p:spPr/>
        <p:txBody>
          <a:bodyPr/>
          <a:lstStyle/>
          <a:p>
            <a:fld id="{8B2F5832-78C2-4E2E-B13B-DFE8D83D1E48}"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24</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75035" y="1197204"/>
            <a:ext cx="11415860" cy="4924425"/>
          </a:xfrm>
          <a:prstGeom prst="rect">
            <a:avLst/>
          </a:prstGeom>
          <a:noFill/>
        </p:spPr>
        <p:txBody>
          <a:bodyPr wrap="square" rtlCol="0">
            <a:spAutoFit/>
          </a:bodyPr>
          <a:lstStyle/>
          <a:p>
            <a:r>
              <a:rPr lang="en-US" sz="2400" b="1" dirty="0"/>
              <a:t>Use of NoSQL in industry:</a:t>
            </a:r>
          </a:p>
          <a:p>
            <a:endParaRPr lang="en-US" sz="2000" b="1" dirty="0"/>
          </a:p>
          <a:p>
            <a:pPr marL="457200" indent="-457200">
              <a:lnSpc>
                <a:spcPct val="150000"/>
              </a:lnSpc>
              <a:buAutoNum type="arabicPeriod"/>
            </a:pPr>
            <a:r>
              <a:rPr lang="en-US" sz="2400" b="1" dirty="0"/>
              <a:t>Session Store:</a:t>
            </a:r>
          </a:p>
          <a:p>
            <a:pPr algn="just" fontAlgn="base">
              <a:lnSpc>
                <a:spcPct val="150000"/>
              </a:lnSpc>
              <a:buFont typeface="Wingdings" pitchFamily="2" charset="2"/>
              <a:buChar char="Ø"/>
            </a:pPr>
            <a:r>
              <a:rPr lang="en-US" sz="2000" dirty="0"/>
              <a:t>Managing session data using relational database is very difficult, especially in case where applications are grown very much.</a:t>
            </a:r>
          </a:p>
          <a:p>
            <a:pPr algn="just" fontAlgn="base">
              <a:lnSpc>
                <a:spcPct val="150000"/>
              </a:lnSpc>
              <a:buFont typeface="Wingdings" pitchFamily="2" charset="2"/>
              <a:buChar char="Ø"/>
            </a:pPr>
            <a:r>
              <a:rPr lang="en-US" sz="2000" dirty="0"/>
              <a:t>In such cases the right approach is to use a global session store, which manages session information for every user who visits the site.</a:t>
            </a:r>
          </a:p>
          <a:p>
            <a:pPr algn="just" fontAlgn="base">
              <a:lnSpc>
                <a:spcPct val="150000"/>
              </a:lnSpc>
              <a:buFont typeface="Wingdings" pitchFamily="2" charset="2"/>
              <a:buChar char="Ø"/>
            </a:pPr>
            <a:r>
              <a:rPr lang="en-US" sz="2000" dirty="0"/>
              <a:t>NOSQL is suitable for storing such web application session information very is large in size.</a:t>
            </a:r>
          </a:p>
          <a:p>
            <a:pPr algn="just" fontAlgn="base">
              <a:lnSpc>
                <a:spcPct val="150000"/>
              </a:lnSpc>
              <a:buFont typeface="Wingdings" pitchFamily="2" charset="2"/>
              <a:buChar char="Ø"/>
            </a:pPr>
            <a:r>
              <a:rPr lang="en-US" sz="2000" dirty="0"/>
              <a:t>Since the session data is unstructured in form, so it is easy to store it in schema less documents rather than in relation database record.</a:t>
            </a:r>
          </a:p>
          <a:p>
            <a:pPr marL="457200" indent="-457200"/>
            <a:endParaRPr lang="en-US" sz="2400" dirty="0"/>
          </a:p>
        </p:txBody>
      </p:sp>
      <p:sp>
        <p:nvSpPr>
          <p:cNvPr id="5" name="Date Placeholder 4"/>
          <p:cNvSpPr>
            <a:spLocks noGrp="1"/>
          </p:cNvSpPr>
          <p:nvPr>
            <p:ph type="dt" sz="half" idx="10"/>
          </p:nvPr>
        </p:nvSpPr>
        <p:spPr/>
        <p:txBody>
          <a:bodyPr/>
          <a:lstStyle/>
          <a:p>
            <a:fld id="{84A1BC7C-8CDA-471C-B288-34BD193CFC58}"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25</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744718" y="867267"/>
            <a:ext cx="11199043" cy="6370975"/>
          </a:xfrm>
          <a:prstGeom prst="rect">
            <a:avLst/>
          </a:prstGeom>
          <a:noFill/>
        </p:spPr>
        <p:txBody>
          <a:bodyPr wrap="square" rtlCol="0">
            <a:spAutoFit/>
          </a:bodyPr>
          <a:lstStyle/>
          <a:p>
            <a:pPr algn="just">
              <a:lnSpc>
                <a:spcPct val="150000"/>
              </a:lnSpc>
            </a:pPr>
            <a:r>
              <a:rPr lang="en-US" sz="2000" b="1" dirty="0"/>
              <a:t>2. User Profile Store:</a:t>
            </a:r>
          </a:p>
          <a:p>
            <a:pPr algn="just" fontAlgn="base">
              <a:lnSpc>
                <a:spcPct val="150000"/>
              </a:lnSpc>
              <a:buFont typeface="Wingdings" pitchFamily="2" charset="2"/>
              <a:buChar char="Ø"/>
            </a:pPr>
            <a:r>
              <a:rPr lang="en-US" sz="2000" dirty="0"/>
              <a:t>To enable online transactions, user preferences, authentication of user and more, it is required to store the user profile by web and mobile application.</a:t>
            </a:r>
          </a:p>
          <a:p>
            <a:pPr algn="just" fontAlgn="base">
              <a:lnSpc>
                <a:spcPct val="150000"/>
              </a:lnSpc>
              <a:buFont typeface="Wingdings" pitchFamily="2" charset="2"/>
              <a:buChar char="Ø"/>
            </a:pPr>
            <a:r>
              <a:rPr lang="en-US" sz="2000" dirty="0"/>
              <a:t>In recent time users of web and mobile application are grown very rapidly. The relational database could not handle such large volume of user profile data which growing rapidly, as it is limited to single server.</a:t>
            </a:r>
          </a:p>
          <a:p>
            <a:pPr algn="just" fontAlgn="base">
              <a:lnSpc>
                <a:spcPct val="150000"/>
              </a:lnSpc>
            </a:pPr>
            <a:r>
              <a:rPr lang="en-US" sz="2000" b="1" dirty="0"/>
              <a:t>3. Content and Metadata Store:</a:t>
            </a:r>
          </a:p>
          <a:p>
            <a:pPr algn="just" fontAlgn="base">
              <a:lnSpc>
                <a:spcPct val="150000"/>
              </a:lnSpc>
              <a:buFont typeface="Wingdings" pitchFamily="2" charset="2"/>
              <a:buChar char="Ø"/>
            </a:pPr>
            <a:r>
              <a:rPr lang="en-US" sz="2000" dirty="0"/>
              <a:t>Many companies like publication houses require a place where they can store large amount of data, which include articles, digital content and e-books, in order to merge various tools for learning in single platform.</a:t>
            </a:r>
          </a:p>
          <a:p>
            <a:pPr algn="just" fontAlgn="base">
              <a:lnSpc>
                <a:spcPct val="150000"/>
              </a:lnSpc>
              <a:buFont typeface="Wingdings" pitchFamily="2" charset="2"/>
              <a:buChar char="Ø"/>
            </a:pPr>
            <a:r>
              <a:rPr lang="en-US" sz="2000" dirty="0"/>
              <a:t>For building applications based on content, use of NoSQL provide flexibility in faster access to data and to store different types of contents.</a:t>
            </a:r>
          </a:p>
          <a:p>
            <a:r>
              <a:rPr lang="en-US" dirty="0"/>
              <a:t/>
            </a:r>
            <a:br>
              <a:rPr lang="en-US" dirty="0"/>
            </a:br>
            <a:endParaRPr lang="en-US" sz="2000" dirty="0"/>
          </a:p>
          <a:p>
            <a:pPr algn="just" fontAlgn="base"/>
            <a:endParaRPr lang="en-US" sz="2000" dirty="0"/>
          </a:p>
          <a:p>
            <a:pPr algn="just">
              <a:buFont typeface="Wingdings" pitchFamily="2" charset="2"/>
              <a:buChar char="Ø"/>
            </a:pPr>
            <a:endParaRPr lang="en-US" sz="2000" dirty="0"/>
          </a:p>
        </p:txBody>
      </p:sp>
      <p:sp>
        <p:nvSpPr>
          <p:cNvPr id="5" name="Date Placeholder 4"/>
          <p:cNvSpPr>
            <a:spLocks noGrp="1"/>
          </p:cNvSpPr>
          <p:nvPr>
            <p:ph type="dt" sz="half" idx="10"/>
          </p:nvPr>
        </p:nvSpPr>
        <p:spPr/>
        <p:txBody>
          <a:bodyPr/>
          <a:lstStyle/>
          <a:p>
            <a:fld id="{03168CB6-96CD-4835-A1F3-22BB4791A895}"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26</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78731" y="923827"/>
            <a:ext cx="11349872" cy="6093976"/>
          </a:xfrm>
          <a:prstGeom prst="rect">
            <a:avLst/>
          </a:prstGeom>
          <a:noFill/>
        </p:spPr>
        <p:txBody>
          <a:bodyPr wrap="square" rtlCol="0">
            <a:spAutoFit/>
          </a:bodyPr>
          <a:lstStyle/>
          <a:p>
            <a:pPr>
              <a:lnSpc>
                <a:spcPct val="150000"/>
              </a:lnSpc>
            </a:pPr>
            <a:r>
              <a:rPr lang="en-US" sz="2000" b="1" dirty="0"/>
              <a:t>4. Mobile Applications:</a:t>
            </a:r>
          </a:p>
          <a:p>
            <a:pPr algn="just">
              <a:lnSpc>
                <a:spcPct val="150000"/>
              </a:lnSpc>
              <a:buFont typeface="Wingdings" pitchFamily="2" charset="2"/>
              <a:buChar char="Ø"/>
            </a:pPr>
            <a:r>
              <a:rPr lang="en-US" sz="2000" dirty="0"/>
              <a:t>Using NoSQL database mobile application development can be started with small size and can be easily expanded as the number of user increases, which is very difficult if you consider relational databases.</a:t>
            </a:r>
          </a:p>
          <a:p>
            <a:pPr algn="just">
              <a:lnSpc>
                <a:spcPct val="150000"/>
              </a:lnSpc>
            </a:pPr>
            <a:r>
              <a:rPr lang="en-US" sz="2000" b="1" dirty="0"/>
              <a:t>5. Internet of Things:</a:t>
            </a:r>
          </a:p>
          <a:p>
            <a:pPr algn="just">
              <a:lnSpc>
                <a:spcPct val="150000"/>
              </a:lnSpc>
              <a:buFont typeface="Wingdings" pitchFamily="2" charset="2"/>
              <a:buChar char="Ø"/>
            </a:pPr>
            <a:r>
              <a:rPr lang="en-US" sz="2000" dirty="0"/>
              <a:t>Today, billions of devices are connected to internet, such as smart phones, tablets, home appliances, systems installed in hospitals, cars and warehouses. For such devices large volume and variety of data is generated and keep on generating.</a:t>
            </a:r>
          </a:p>
          <a:p>
            <a:pPr algn="just">
              <a:lnSpc>
                <a:spcPct val="150000"/>
              </a:lnSpc>
            </a:pPr>
            <a:r>
              <a:rPr lang="en-US" sz="2000" b="1" dirty="0"/>
              <a:t>6. Social Gaming:</a:t>
            </a:r>
          </a:p>
          <a:p>
            <a:pPr algn="just">
              <a:lnSpc>
                <a:spcPct val="150000"/>
              </a:lnSpc>
              <a:buFont typeface="Wingdings" pitchFamily="2" charset="2"/>
              <a:buChar char="Ø"/>
            </a:pPr>
            <a:r>
              <a:rPr lang="en-US" sz="2000" dirty="0"/>
              <a:t>Data-intensive applications such as social games which can grow users to millions. Such a growth in number of users as well as amount of data requires a database system which can store such data and can be scaled to incorporate number of growing users NOSQL is suitable for such applications.</a:t>
            </a:r>
          </a:p>
          <a:p>
            <a:pPr algn="just">
              <a:buFont typeface="Wingdings" pitchFamily="2" charset="2"/>
              <a:buChar char="Ø"/>
            </a:pPr>
            <a:endParaRPr lang="en-US" sz="2000" dirty="0"/>
          </a:p>
          <a:p>
            <a:pPr algn="just">
              <a:buFont typeface="Wingdings" pitchFamily="2" charset="2"/>
              <a:buChar char="Ø"/>
            </a:pPr>
            <a:endParaRPr lang="en-US" sz="2000" dirty="0"/>
          </a:p>
          <a:p>
            <a:pPr algn="just">
              <a:buFont typeface="Wingdings" pitchFamily="2" charset="2"/>
              <a:buChar char="Ø"/>
            </a:pPr>
            <a:endParaRPr lang="en-US" sz="2000" dirty="0"/>
          </a:p>
        </p:txBody>
      </p:sp>
      <p:sp>
        <p:nvSpPr>
          <p:cNvPr id="5" name="Date Placeholder 4"/>
          <p:cNvSpPr>
            <a:spLocks noGrp="1"/>
          </p:cNvSpPr>
          <p:nvPr>
            <p:ph type="dt" sz="half" idx="10"/>
          </p:nvPr>
        </p:nvSpPr>
        <p:spPr/>
        <p:txBody>
          <a:bodyPr/>
          <a:lstStyle/>
          <a:p>
            <a:fld id="{D5D80A34-A546-435B-9060-31DDE15C43FC}"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27</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Limitations of standardization </a:t>
            </a:r>
            <a:r>
              <a:rPr lang="en-US" sz="3200" dirty="0"/>
              <a:t>	</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414780" y="1272619"/>
            <a:ext cx="11557262" cy="4985980"/>
          </a:xfrm>
          <a:prstGeom prst="rect">
            <a:avLst/>
          </a:prstGeom>
          <a:noFill/>
        </p:spPr>
        <p:txBody>
          <a:bodyPr wrap="square" rtlCol="0">
            <a:spAutoFit/>
          </a:bodyPr>
          <a:lstStyle/>
          <a:p>
            <a:pPr algn="just">
              <a:lnSpc>
                <a:spcPct val="150000"/>
              </a:lnSpc>
            </a:pPr>
            <a:r>
              <a:rPr lang="en-US" sz="2000" b="1" dirty="0"/>
              <a:t>What is data standardization?</a:t>
            </a:r>
          </a:p>
          <a:p>
            <a:pPr algn="just">
              <a:lnSpc>
                <a:spcPct val="150000"/>
              </a:lnSpc>
            </a:pPr>
            <a:r>
              <a:rPr lang="en-US" sz="2000" dirty="0"/>
              <a:t>The process of transforming an incorrect or unacceptable representation of data into an acceptable form. The best way to achieve standardization of data is to align your data representation, structure, and definition to organizational requirements.</a:t>
            </a:r>
          </a:p>
          <a:p>
            <a:pPr algn="just"/>
            <a:endParaRPr lang="en-US" sz="2000" dirty="0"/>
          </a:p>
          <a:p>
            <a:pPr algn="just">
              <a:lnSpc>
                <a:spcPct val="150000"/>
              </a:lnSpc>
            </a:pPr>
            <a:r>
              <a:rPr lang="en-US" sz="2000" b="1" dirty="0"/>
              <a:t>Why do you need to standardize data?</a:t>
            </a:r>
          </a:p>
          <a:p>
            <a:pPr algn="just">
              <a:lnSpc>
                <a:spcPct val="150000"/>
              </a:lnSpc>
            </a:pPr>
            <a:r>
              <a:rPr lang="en-US" sz="2000" dirty="0"/>
              <a:t>Every system has its own set of limitations and restrictions, leading to unique data models and their definitions. For this reason, you may need to transform data before it can be correctly consumed by any business process.</a:t>
            </a:r>
            <a:endParaRPr lang="en-US" sz="2000" b="1" dirty="0"/>
          </a:p>
          <a:p>
            <a:pPr algn="just"/>
            <a:endParaRPr lang="en-US" sz="2000" dirty="0"/>
          </a:p>
          <a:p>
            <a:pPr algn="just"/>
            <a:endParaRPr lang="en-US" sz="2000" dirty="0"/>
          </a:p>
          <a:p>
            <a:pPr algn="just"/>
            <a:endParaRPr lang="en-US" dirty="0"/>
          </a:p>
        </p:txBody>
      </p:sp>
      <p:sp>
        <p:nvSpPr>
          <p:cNvPr id="5" name="Date Placeholder 4"/>
          <p:cNvSpPr>
            <a:spLocks noGrp="1"/>
          </p:cNvSpPr>
          <p:nvPr>
            <p:ph type="dt" sz="half" idx="10"/>
          </p:nvPr>
        </p:nvSpPr>
        <p:spPr/>
        <p:txBody>
          <a:bodyPr/>
          <a:lstStyle/>
          <a:p>
            <a:fld id="{BF7771A3-43D5-4289-900F-E949E611FD2B}"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28</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93890" y="1187777"/>
            <a:ext cx="11425285" cy="5170646"/>
          </a:xfrm>
          <a:prstGeom prst="rect">
            <a:avLst/>
          </a:prstGeom>
          <a:noFill/>
        </p:spPr>
        <p:txBody>
          <a:bodyPr wrap="square" rtlCol="0">
            <a:spAutoFit/>
          </a:bodyPr>
          <a:lstStyle/>
          <a:p>
            <a:pPr algn="just">
              <a:lnSpc>
                <a:spcPct val="150000"/>
              </a:lnSpc>
            </a:pPr>
            <a:r>
              <a:rPr lang="en-US" sz="2000" b="1" dirty="0"/>
              <a:t>1. Conform incoming or outgoing data:</a:t>
            </a:r>
          </a:p>
          <a:p>
            <a:pPr algn="just">
              <a:lnSpc>
                <a:spcPct val="150000"/>
              </a:lnSpc>
            </a:pPr>
            <a:r>
              <a:rPr lang="en-US" sz="2000" dirty="0"/>
              <a:t>An organization has many interfaces that exchange data points from external stakeholders, such as vendors or partners. Whenever data enters an enterprise or is exported out, it becomes necessary to conform data to the required standard, otherwise the </a:t>
            </a:r>
            <a:r>
              <a:rPr lang="en-US" sz="2000" dirty="0" err="1"/>
              <a:t>unstandarised</a:t>
            </a:r>
            <a:r>
              <a:rPr lang="en-US" sz="2000" dirty="0"/>
              <a:t> data mess just gets bigger and bigger.</a:t>
            </a:r>
          </a:p>
          <a:p>
            <a:pPr algn="just">
              <a:lnSpc>
                <a:spcPct val="150000"/>
              </a:lnSpc>
            </a:pPr>
            <a:r>
              <a:rPr lang="en-US" sz="2000" b="1" dirty="0"/>
              <a:t>2. Prepare data for analytics:</a:t>
            </a:r>
          </a:p>
          <a:p>
            <a:pPr algn="just">
              <a:lnSpc>
                <a:spcPct val="150000"/>
              </a:lnSpc>
            </a:pPr>
            <a:r>
              <a:rPr lang="en-US" sz="2000" dirty="0"/>
              <a:t>Same data can be represented in multiple ways, but most BI tools are not specialized to process every possible representation of data values and may end up treating the same meaning data differently. </a:t>
            </a:r>
          </a:p>
          <a:p>
            <a:pPr algn="just">
              <a:lnSpc>
                <a:spcPct val="150000"/>
              </a:lnSpc>
            </a:pPr>
            <a:r>
              <a:rPr lang="en-US" sz="2000" dirty="0"/>
              <a:t>This can lead to biased or inaccurate BI results. Therefore, before you can feed data into your BI systems, it must be </a:t>
            </a:r>
            <a:r>
              <a:rPr lang="en-US" sz="2000" dirty="0">
                <a:hlinkClick r:id="rId3"/>
              </a:rPr>
              <a:t>cleaned, standardized, and </a:t>
            </a:r>
            <a:r>
              <a:rPr lang="en-US" sz="2000" dirty="0" err="1">
                <a:hlinkClick r:id="rId3"/>
              </a:rPr>
              <a:t>deduplicated</a:t>
            </a:r>
            <a:r>
              <a:rPr lang="en-US" sz="2000" dirty="0"/>
              <a:t>, so that you can attain correct, valuable insights.</a:t>
            </a:r>
            <a:endParaRPr lang="en-US" sz="2000" b="1" dirty="0"/>
          </a:p>
          <a:p>
            <a:pPr algn="just">
              <a:lnSpc>
                <a:spcPct val="150000"/>
              </a:lnSpc>
            </a:pPr>
            <a:endParaRPr lang="en-US" sz="2000" dirty="0"/>
          </a:p>
          <a:p>
            <a:pPr algn="just">
              <a:lnSpc>
                <a:spcPct val="150000"/>
              </a:lnSpc>
            </a:pPr>
            <a:endParaRPr lang="en-US" sz="2000" dirty="0"/>
          </a:p>
        </p:txBody>
      </p:sp>
      <p:sp>
        <p:nvSpPr>
          <p:cNvPr id="5" name="Date Placeholder 4"/>
          <p:cNvSpPr>
            <a:spLocks noGrp="1"/>
          </p:cNvSpPr>
          <p:nvPr>
            <p:ph type="dt" sz="half" idx="10"/>
          </p:nvPr>
        </p:nvSpPr>
        <p:spPr/>
        <p:txBody>
          <a:bodyPr/>
          <a:lstStyle/>
          <a:p>
            <a:fld id="{0E4F0B84-81CC-477B-83AB-E0A75C60A426}"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29</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98F21-1B9D-441D-8CAE-AB4AF772C3DF}" type="datetime7">
              <a:rPr lang="en-IN" sz="1400" smtClean="0"/>
              <a:t>May-23</a:t>
            </a:fld>
            <a:endParaRPr lang="en-US" sz="1400"/>
          </a:p>
        </p:txBody>
      </p:sp>
      <p:sp>
        <p:nvSpPr>
          <p:cNvPr id="3" name="Footer Placeholder 2"/>
          <p:cNvSpPr>
            <a:spLocks noGrp="1"/>
          </p:cNvSpPr>
          <p:nvPr>
            <p:ph type="ftr" sz="quarter" idx="11"/>
          </p:nvPr>
        </p:nvSpPr>
        <p:spPr/>
        <p:txBody>
          <a:bodyPr/>
          <a:lstStyle/>
          <a:p>
            <a:r>
              <a:rPr lang="en-US" sz="1400" dirty="0"/>
              <a:t>Mr. Harshit Singh       ACSMLO603      Unit 5</a:t>
            </a:r>
          </a:p>
        </p:txBody>
      </p:sp>
      <p:sp>
        <p:nvSpPr>
          <p:cNvPr id="4" name="Slide Number Placeholder 3"/>
          <p:cNvSpPr>
            <a:spLocks noGrp="1"/>
          </p:cNvSpPr>
          <p:nvPr>
            <p:ph type="sldNum" sz="quarter" idx="12"/>
          </p:nvPr>
        </p:nvSpPr>
        <p:spPr/>
        <p:txBody>
          <a:bodyPr/>
          <a:lstStyle/>
          <a:p>
            <a:fld id="{087E8F53-8C2F-4870-B4C7-4B60F29B0CD2}" type="slidenum">
              <a:rPr lang="en-US" sz="1400" smtClean="0"/>
              <a:pPr/>
              <a:t>3</a:t>
            </a:fld>
            <a:endParaRPr lang="en-US" sz="1400"/>
          </a:p>
        </p:txBody>
      </p:sp>
      <p:sp>
        <p:nvSpPr>
          <p:cNvPr id="5" name="Title 1">
            <a:extLst>
              <a:ext uri="{FF2B5EF4-FFF2-40B4-BE49-F238E27FC236}">
                <a16:creationId xmlns:a16="http://schemas.microsoft.com/office/drawing/2014/main" id="{EC02C7FF-2E6C-48C5-A243-19BBB5E80C27}"/>
              </a:ext>
            </a:extLst>
          </p:cNvPr>
          <p:cNvSpPr txBox="1">
            <a:spLocks/>
          </p:cNvSpPr>
          <p:nvPr/>
        </p:nvSpPr>
        <p:spPr>
          <a:xfrm>
            <a:off x="1727200" y="1"/>
            <a:ext cx="10464800" cy="69668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solidFill>
                  <a:prstClr val="black"/>
                </a:solidFill>
                <a:latin typeface="Times New Roman" pitchFamily="18" charset="0"/>
                <a:cs typeface="Times New Roman" pitchFamily="18" charset="0"/>
              </a:rPr>
              <a:t>Content</a:t>
            </a:r>
          </a:p>
        </p:txBody>
      </p:sp>
      <p:pic>
        <p:nvPicPr>
          <p:cNvPr id="6"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4"/>
            <a:ext cx="1727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11202" y="1234911"/>
            <a:ext cx="11480799" cy="4247317"/>
          </a:xfrm>
          <a:prstGeom prst="rect">
            <a:avLst/>
          </a:prstGeom>
          <a:noFill/>
        </p:spPr>
        <p:txBody>
          <a:bodyPr wrap="square" rtlCol="0">
            <a:spAutoFit/>
          </a:bodyPr>
          <a:lstStyle/>
          <a:p>
            <a:pPr>
              <a:lnSpc>
                <a:spcPct val="150000"/>
              </a:lnSpc>
              <a:buFont typeface="Wingdings" pitchFamily="2" charset="2"/>
              <a:buChar char="Ø"/>
            </a:pPr>
            <a:r>
              <a:rPr lang="en-US" sz="2000" b="1" dirty="0"/>
              <a:t>SQL and NoSQL standards</a:t>
            </a:r>
          </a:p>
          <a:p>
            <a:pPr>
              <a:lnSpc>
                <a:spcPct val="150000"/>
              </a:lnSpc>
              <a:buFont typeface="Wingdings" pitchFamily="2" charset="2"/>
              <a:buChar char="Ø"/>
            </a:pPr>
            <a:r>
              <a:rPr lang="en-US" sz="2000" dirty="0"/>
              <a:t>Use of SQL/</a:t>
            </a:r>
            <a:r>
              <a:rPr lang="en-US" sz="2000" dirty="0" err="1"/>
              <a:t>NoSQL</a:t>
            </a:r>
            <a:r>
              <a:rPr lang="en-US" sz="2000" dirty="0"/>
              <a:t> and standards in the industry </a:t>
            </a:r>
          </a:p>
          <a:p>
            <a:pPr>
              <a:lnSpc>
                <a:spcPct val="150000"/>
              </a:lnSpc>
              <a:buFont typeface="Wingdings" pitchFamily="2" charset="2"/>
              <a:buChar char="Ø"/>
            </a:pPr>
            <a:r>
              <a:rPr lang="en-US" sz="2000" dirty="0"/>
              <a:t>Limitations of standardization</a:t>
            </a:r>
          </a:p>
          <a:p>
            <a:pPr>
              <a:lnSpc>
                <a:spcPct val="150000"/>
              </a:lnSpc>
              <a:buFont typeface="Wingdings" pitchFamily="2" charset="2"/>
              <a:buChar char="Ø"/>
            </a:pPr>
            <a:r>
              <a:rPr lang="en-US" sz="2000" b="1" dirty="0"/>
              <a:t>Standards for interoperability and integration </a:t>
            </a:r>
          </a:p>
          <a:p>
            <a:pPr>
              <a:lnSpc>
                <a:spcPct val="150000"/>
              </a:lnSpc>
              <a:buFont typeface="Wingdings" pitchFamily="2" charset="2"/>
              <a:buChar char="Ø"/>
            </a:pPr>
            <a:r>
              <a:rPr lang="en-US" sz="2000" dirty="0"/>
              <a:t>Web services</a:t>
            </a:r>
          </a:p>
          <a:p>
            <a:pPr>
              <a:lnSpc>
                <a:spcPct val="150000"/>
              </a:lnSpc>
              <a:buFont typeface="Wingdings" pitchFamily="2" charset="2"/>
              <a:buChar char="Ø"/>
            </a:pPr>
            <a:r>
              <a:rPr lang="en-US" sz="2000" dirty="0"/>
              <a:t>JSON. Data encryption</a:t>
            </a:r>
          </a:p>
          <a:p>
            <a:pPr>
              <a:lnSpc>
                <a:spcPct val="150000"/>
              </a:lnSpc>
              <a:buFont typeface="Wingdings" pitchFamily="2" charset="2"/>
              <a:buChar char="Ø"/>
            </a:pPr>
            <a:r>
              <a:rPr lang="en-US" sz="2000" dirty="0"/>
              <a:t>Redaction and masking techniques</a:t>
            </a:r>
          </a:p>
          <a:p>
            <a:pPr>
              <a:lnSpc>
                <a:spcPct val="150000"/>
              </a:lnSpc>
              <a:buFont typeface="Wingdings" pitchFamily="2" charset="2"/>
              <a:buChar char="Ø"/>
            </a:pPr>
            <a:r>
              <a:rPr lang="en-US" sz="2000" dirty="0"/>
              <a:t>Authentication and Authorization</a:t>
            </a:r>
          </a:p>
          <a:p>
            <a:pPr>
              <a:lnSpc>
                <a:spcPct val="150000"/>
              </a:lnSpc>
              <a:buFont typeface="Wingdings" pitchFamily="2" charset="2"/>
              <a:buChar char="Ø"/>
            </a:pPr>
            <a:r>
              <a:rPr lang="en-US" sz="2000" dirty="0"/>
              <a:t>Database auditing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37328" y="1159493"/>
            <a:ext cx="11481847" cy="4708981"/>
          </a:xfrm>
          <a:prstGeom prst="rect">
            <a:avLst/>
          </a:prstGeom>
          <a:noFill/>
        </p:spPr>
        <p:txBody>
          <a:bodyPr wrap="square" rtlCol="0">
            <a:spAutoFit/>
          </a:bodyPr>
          <a:lstStyle/>
          <a:p>
            <a:pPr algn="just">
              <a:lnSpc>
                <a:spcPct val="150000"/>
              </a:lnSpc>
            </a:pPr>
            <a:r>
              <a:rPr lang="en-US" sz="2000" b="1" dirty="0"/>
              <a:t>3. Consolidate entities to eliminate duplicates</a:t>
            </a:r>
          </a:p>
          <a:p>
            <a:pPr algn="just">
              <a:lnSpc>
                <a:spcPct val="150000"/>
              </a:lnSpc>
            </a:pPr>
            <a:r>
              <a:rPr lang="en-US" sz="2000" dirty="0"/>
              <a:t>Data duplication is one of the biggest data quality hazards businesses deal with. For efficient and error-free business operations, you must </a:t>
            </a:r>
            <a:r>
              <a:rPr lang="en-US" sz="2000" dirty="0">
                <a:hlinkClick r:id="rId3"/>
              </a:rPr>
              <a:t>eliminate duplicate records</a:t>
            </a:r>
            <a:r>
              <a:rPr lang="en-US" sz="2000" dirty="0"/>
              <a:t> that belong to the same entity (whether for a customer, product, location, or employee), and an effective </a:t>
            </a:r>
            <a:r>
              <a:rPr lang="en-US" sz="2000" dirty="0">
                <a:hlinkClick r:id="rId4"/>
              </a:rPr>
              <a:t>data reduplication</a:t>
            </a:r>
            <a:r>
              <a:rPr lang="en-US" sz="2000" dirty="0"/>
              <a:t> process requires you to comply with data quality standards.</a:t>
            </a:r>
          </a:p>
          <a:p>
            <a:pPr algn="just">
              <a:lnSpc>
                <a:spcPct val="150000"/>
              </a:lnSpc>
            </a:pPr>
            <a:r>
              <a:rPr lang="en-US" sz="2000" b="1" dirty="0"/>
              <a:t>4. Share data between departments</a:t>
            </a:r>
          </a:p>
          <a:p>
            <a:pPr algn="just">
              <a:lnSpc>
                <a:spcPct val="150000"/>
              </a:lnSpc>
            </a:pPr>
            <a:r>
              <a:rPr lang="en-US" sz="2000" dirty="0"/>
              <a:t>For data to be interoperable between departments, it has to be in a format that is understandable by everyone. Mostly, organizations have customer information in CRMs that is understood by the sales and marketing folks. This can introduce delays in task completion and roadblocks in team productivity.</a:t>
            </a:r>
          </a:p>
          <a:p>
            <a:pPr algn="just">
              <a:lnSpc>
                <a:spcPct val="150000"/>
              </a:lnSpc>
            </a:pPr>
            <a:endParaRPr lang="en-US" sz="2000" dirty="0"/>
          </a:p>
        </p:txBody>
      </p:sp>
      <p:sp>
        <p:nvSpPr>
          <p:cNvPr id="5" name="Date Placeholder 4"/>
          <p:cNvSpPr>
            <a:spLocks noGrp="1"/>
          </p:cNvSpPr>
          <p:nvPr>
            <p:ph type="dt" sz="half" idx="10"/>
          </p:nvPr>
        </p:nvSpPr>
        <p:spPr/>
        <p:txBody>
          <a:bodyPr/>
          <a:lstStyle/>
          <a:p>
            <a:fld id="{677D3F33-6ED2-43B3-B6E5-1009E925FA49}"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30</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How to standardize data?</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37328" y="1055802"/>
            <a:ext cx="11444140" cy="6247864"/>
          </a:xfrm>
          <a:prstGeom prst="rect">
            <a:avLst/>
          </a:prstGeom>
          <a:noFill/>
        </p:spPr>
        <p:txBody>
          <a:bodyPr wrap="square" rtlCol="0">
            <a:spAutoFit/>
          </a:bodyPr>
          <a:lstStyle/>
          <a:p>
            <a:pPr algn="just">
              <a:lnSpc>
                <a:spcPct val="150000"/>
              </a:lnSpc>
            </a:pPr>
            <a:r>
              <a:rPr lang="en-US" sz="2000" dirty="0"/>
              <a:t>A data standardization process has four simple steps: define, test, transform, and retest. Let’s go over each step in a bit more detail.</a:t>
            </a:r>
          </a:p>
          <a:p>
            <a:pPr algn="just">
              <a:lnSpc>
                <a:spcPct val="150000"/>
              </a:lnSpc>
            </a:pPr>
            <a:r>
              <a:rPr lang="en-US" sz="2000" b="1" dirty="0"/>
              <a:t>1. Define a standard:</a:t>
            </a:r>
          </a:p>
          <a:p>
            <a:pPr algn="just">
              <a:lnSpc>
                <a:spcPct val="150000"/>
              </a:lnSpc>
            </a:pPr>
            <a:r>
              <a:rPr lang="en-US" sz="2000" dirty="0"/>
              <a:t>In the first step, you must identify what standard meets your organizational needs. The best way to define a standard is by designing a data model for your enterprise. A data model can be designed as:</a:t>
            </a:r>
          </a:p>
          <a:p>
            <a:pPr algn="just" fontAlgn="base">
              <a:lnSpc>
                <a:spcPct val="150000"/>
              </a:lnSpc>
              <a:buFont typeface="Wingdings" pitchFamily="2" charset="2"/>
              <a:buChar char="Ø"/>
            </a:pPr>
            <a:r>
              <a:rPr lang="en-US" sz="2000" b="1" dirty="0"/>
              <a:t>Identify the data assets </a:t>
            </a:r>
            <a:r>
              <a:rPr lang="en-US" sz="2000" dirty="0"/>
              <a:t>crucial to your business operation. For example, most enterprises capture and manage data for customers, products, employees, locations, etc.</a:t>
            </a:r>
          </a:p>
          <a:p>
            <a:pPr algn="just" fontAlgn="base">
              <a:lnSpc>
                <a:spcPct val="150000"/>
              </a:lnSpc>
              <a:buFont typeface="Wingdings" pitchFamily="2" charset="2"/>
              <a:buChar char="Ø"/>
            </a:pPr>
            <a:r>
              <a:rPr lang="en-US" sz="2000" b="1" dirty="0"/>
              <a:t>Define the data fields </a:t>
            </a:r>
            <a:r>
              <a:rPr lang="en-US" sz="2000" dirty="0"/>
              <a:t>of each asset identified and decide on the structural details as well. For example, you may want to store a customer’s Name, Address, Email, and Phone Number – where the Name field spans over three fields and Address field spans over two.</a:t>
            </a:r>
          </a:p>
          <a:p>
            <a:pPr algn="just">
              <a:lnSpc>
                <a:spcPct val="150000"/>
              </a:lnSpc>
            </a:pPr>
            <a:endParaRPr lang="en-US" sz="2000" dirty="0"/>
          </a:p>
          <a:p>
            <a:pPr algn="just">
              <a:lnSpc>
                <a:spcPct val="150000"/>
              </a:lnSpc>
            </a:pPr>
            <a:endParaRPr lang="en-US" sz="2000" dirty="0"/>
          </a:p>
          <a:p>
            <a:pPr algn="just"/>
            <a:endParaRPr lang="en-US" sz="2000" dirty="0"/>
          </a:p>
          <a:p>
            <a:pPr algn="just"/>
            <a:endParaRPr lang="en-US" sz="2000" dirty="0"/>
          </a:p>
        </p:txBody>
      </p:sp>
      <p:sp>
        <p:nvSpPr>
          <p:cNvPr id="5" name="Date Placeholder 4"/>
          <p:cNvSpPr>
            <a:spLocks noGrp="1"/>
          </p:cNvSpPr>
          <p:nvPr>
            <p:ph type="dt" sz="half" idx="10"/>
          </p:nvPr>
        </p:nvSpPr>
        <p:spPr/>
        <p:txBody>
          <a:bodyPr/>
          <a:lstStyle/>
          <a:p>
            <a:fld id="{B0F3EA27-D329-4817-BEC5-C9EC3EA55271}"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31</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DA4B4-F60D-4B34-8AD9-035AB630C2F7}" type="datetime7">
              <a:rPr lang="en-IN" smtClean="0"/>
              <a:t>May-23</a:t>
            </a:fld>
            <a:endParaRPr lang="en-US"/>
          </a:p>
        </p:txBody>
      </p:sp>
      <p:sp>
        <p:nvSpPr>
          <p:cNvPr id="3" name="Footer Placeholder 2"/>
          <p:cNvSpPr>
            <a:spLocks noGrp="1"/>
          </p:cNvSpPr>
          <p:nvPr>
            <p:ph type="ftr" sz="quarter" idx="11"/>
          </p:nvPr>
        </p:nvSpPr>
        <p:spPr/>
        <p:txBody>
          <a:bodyPr/>
          <a:lstStyle/>
          <a:p>
            <a:r>
              <a:rPr lang="en-US" smtClean="0"/>
              <a:t>Mr. Harshit Singh       ACSMLO603      Unit 5</a:t>
            </a:r>
            <a:endParaRPr lang="en-US"/>
          </a:p>
        </p:txBody>
      </p:sp>
      <p:sp>
        <p:nvSpPr>
          <p:cNvPr id="4" name="Slide Number Placeholder 3"/>
          <p:cNvSpPr>
            <a:spLocks noGrp="1"/>
          </p:cNvSpPr>
          <p:nvPr>
            <p:ph type="sldNum" sz="quarter" idx="12"/>
          </p:nvPr>
        </p:nvSpPr>
        <p:spPr/>
        <p:txBody>
          <a:bodyPr/>
          <a:lstStyle/>
          <a:p>
            <a:fld id="{17527BB9-29D8-9541-81F9-C6E598EE8B1D}" type="slidenum">
              <a:rPr lang="en-US" smtClean="0"/>
              <a:pPr/>
              <a:t>32</a:t>
            </a:fld>
            <a:endParaRPr lang="en-US"/>
          </a:p>
        </p:txBody>
      </p:sp>
    </p:spTree>
    <p:extLst>
      <p:ext uri="{BB962C8B-B14F-4D97-AF65-F5344CB8AC3E}">
        <p14:creationId xmlns:p14="http://schemas.microsoft.com/office/powerpoint/2010/main" val="4102337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84462" y="801271"/>
            <a:ext cx="11425286" cy="4199611"/>
          </a:xfrm>
          <a:prstGeom prst="rect">
            <a:avLst/>
          </a:prstGeom>
          <a:noFill/>
        </p:spPr>
        <p:txBody>
          <a:bodyPr wrap="square" rtlCol="0">
            <a:spAutoFit/>
          </a:bodyPr>
          <a:lstStyle/>
          <a:p>
            <a:pPr algn="just" fontAlgn="base">
              <a:lnSpc>
                <a:spcPct val="150000"/>
              </a:lnSpc>
              <a:buFont typeface="Wingdings" pitchFamily="2" charset="2"/>
              <a:buChar char="Ø"/>
            </a:pPr>
            <a:r>
              <a:rPr lang="en-US" sz="2000" b="1" dirty="0"/>
              <a:t>Assign a data type</a:t>
            </a:r>
            <a:r>
              <a:rPr lang="en-US" sz="2000" dirty="0"/>
              <a:t> to every field identified in the asset. For example, the Name field is a string value, Phone Number is an integer value, and so on.</a:t>
            </a:r>
          </a:p>
          <a:p>
            <a:pPr algn="just" fontAlgn="base">
              <a:lnSpc>
                <a:spcPct val="150000"/>
              </a:lnSpc>
              <a:buFont typeface="Wingdings" pitchFamily="2" charset="2"/>
              <a:buChar char="Ø"/>
            </a:pPr>
            <a:r>
              <a:rPr lang="en-US" sz="2000" b="1" dirty="0"/>
              <a:t>Define character limits</a:t>
            </a:r>
            <a:r>
              <a:rPr lang="en-US" sz="2000" dirty="0"/>
              <a:t> (minimum and maximum) for each field. For example, a Name cannot be longer than 15 characters and Phone Number cannot be more than 8 digits, etc.</a:t>
            </a:r>
          </a:p>
          <a:p>
            <a:pPr algn="just" fontAlgn="base">
              <a:lnSpc>
                <a:spcPct val="150000"/>
              </a:lnSpc>
              <a:buFont typeface="Wingdings" pitchFamily="2" charset="2"/>
              <a:buChar char="Ø"/>
            </a:pPr>
            <a:r>
              <a:rPr lang="en-US" sz="2000" b="1" dirty="0"/>
              <a:t>Define the pattern</a:t>
            </a:r>
            <a:r>
              <a:rPr lang="en-US" sz="2000" dirty="0"/>
              <a:t> that fields must adhere to – this may not be applicable to all fields. For example, every customer’s Email Address should adhere to the regex: [chars]@[chars].[chars].</a:t>
            </a:r>
          </a:p>
          <a:p>
            <a:pPr algn="just" fontAlgn="base">
              <a:lnSpc>
                <a:spcPct val="150000"/>
              </a:lnSpc>
              <a:buFont typeface="Wingdings" pitchFamily="2" charset="2"/>
              <a:buChar char="Ø"/>
            </a:pPr>
            <a:r>
              <a:rPr lang="en-US" sz="2000" b="1" dirty="0"/>
              <a:t>Define the format</a:t>
            </a:r>
            <a:r>
              <a:rPr lang="en-US" sz="2000" dirty="0"/>
              <a:t> in which certain data elements must be placed within a field. For example, a customer’s DOB should be specified as MM/DD/YYYY.</a:t>
            </a:r>
          </a:p>
          <a:p>
            <a:pPr algn="just">
              <a:lnSpc>
                <a:spcPct val="150000"/>
              </a:lnSpc>
              <a:buFont typeface="Wingdings" pitchFamily="2" charset="2"/>
              <a:buChar char="Ø"/>
            </a:pPr>
            <a:endParaRPr lang="en-US" sz="2000" dirty="0"/>
          </a:p>
        </p:txBody>
      </p:sp>
      <p:sp>
        <p:nvSpPr>
          <p:cNvPr id="5" name="Date Placeholder 4"/>
          <p:cNvSpPr>
            <a:spLocks noGrp="1"/>
          </p:cNvSpPr>
          <p:nvPr>
            <p:ph type="dt" sz="half" idx="10"/>
          </p:nvPr>
        </p:nvSpPr>
        <p:spPr/>
        <p:txBody>
          <a:bodyPr/>
          <a:lstStyle/>
          <a:p>
            <a:fld id="{AF963C0A-91D1-4060-956C-3AE3BAFD6255}"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33</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2390578" y="3186260"/>
            <a:ext cx="7448550" cy="3252246"/>
          </a:xfrm>
          <a:prstGeom prst="rect">
            <a:avLst/>
          </a:prstGeom>
          <a:noFill/>
          <a:ln w="9525">
            <a:noFill/>
            <a:miter lim="800000"/>
            <a:headEnd/>
            <a:tailEnd/>
          </a:ln>
          <a:effectLst/>
        </p:spPr>
      </p:pic>
      <p:sp>
        <p:nvSpPr>
          <p:cNvPr id="6" name="TextBox 5"/>
          <p:cNvSpPr txBox="1"/>
          <p:nvPr/>
        </p:nvSpPr>
        <p:spPr>
          <a:xfrm>
            <a:off x="914397" y="895543"/>
            <a:ext cx="10972800" cy="2708434"/>
          </a:xfrm>
          <a:prstGeom prst="rect">
            <a:avLst/>
          </a:prstGeom>
          <a:noFill/>
        </p:spPr>
        <p:txBody>
          <a:bodyPr wrap="square" rtlCol="0">
            <a:spAutoFit/>
          </a:bodyPr>
          <a:lstStyle/>
          <a:p>
            <a:pPr algn="just" fontAlgn="base">
              <a:lnSpc>
                <a:spcPct val="150000"/>
              </a:lnSpc>
              <a:buFont typeface="Wingdings" pitchFamily="2" charset="2"/>
              <a:buChar char="Ø"/>
            </a:pPr>
            <a:r>
              <a:rPr lang="en-US" sz="2000" b="1" dirty="0"/>
              <a:t>Define the measuring unit </a:t>
            </a:r>
            <a:r>
              <a:rPr lang="en-US" sz="2000" dirty="0"/>
              <a:t>for numeric values (if applicable). For example, customer’s Age is measured by Years.</a:t>
            </a:r>
          </a:p>
          <a:p>
            <a:pPr algn="just" fontAlgn="base">
              <a:lnSpc>
                <a:spcPct val="150000"/>
              </a:lnSpc>
              <a:buFont typeface="Wingdings" pitchFamily="2" charset="2"/>
              <a:buChar char="Ø"/>
            </a:pPr>
            <a:r>
              <a:rPr lang="en-US" sz="2000" b="1" dirty="0"/>
              <a:t>Define the value domain</a:t>
            </a:r>
            <a:r>
              <a:rPr lang="en-US" sz="2000" dirty="0"/>
              <a:t> for fields that must be derived from a certain set of values. For example, customer Age must be a digit within 18 and 50, Gender must be Male or Female, and so on.</a:t>
            </a:r>
          </a:p>
          <a:p>
            <a:pPr algn="just" fontAlgn="base">
              <a:lnSpc>
                <a:spcPct val="150000"/>
              </a:lnSpc>
              <a:buFont typeface="Wingdings" pitchFamily="2" charset="2"/>
              <a:buChar char="Ø"/>
            </a:pPr>
            <a:r>
              <a:rPr lang="en-US" sz="2000" dirty="0"/>
              <a:t>An example data model for a retail company is shown below:</a:t>
            </a:r>
          </a:p>
          <a:p>
            <a:endParaRPr lang="en-US" sz="2000" dirty="0"/>
          </a:p>
        </p:txBody>
      </p:sp>
      <p:sp>
        <p:nvSpPr>
          <p:cNvPr id="7" name="Date Placeholder 6"/>
          <p:cNvSpPr>
            <a:spLocks noGrp="1"/>
          </p:cNvSpPr>
          <p:nvPr>
            <p:ph type="dt" sz="half" idx="10"/>
          </p:nvPr>
        </p:nvSpPr>
        <p:spPr/>
        <p:txBody>
          <a:bodyPr/>
          <a:lstStyle/>
          <a:p>
            <a:fld id="{7AF986F7-DEFB-4BA3-BB24-FEEF8939C40E}" type="datetime7">
              <a:rPr lang="en-IN" smtClean="0"/>
              <a:t>May-23</a:t>
            </a:fld>
            <a:endParaRPr lang="en-US"/>
          </a:p>
        </p:txBody>
      </p:sp>
      <p:sp>
        <p:nvSpPr>
          <p:cNvPr id="8" name="Slide Number Placeholder 7"/>
          <p:cNvSpPr>
            <a:spLocks noGrp="1"/>
          </p:cNvSpPr>
          <p:nvPr>
            <p:ph type="sldNum" sz="quarter" idx="12"/>
          </p:nvPr>
        </p:nvSpPr>
        <p:spPr/>
        <p:txBody>
          <a:bodyPr/>
          <a:lstStyle/>
          <a:p>
            <a:fld id="{17527BB9-29D8-9541-81F9-C6E598EE8B1D}" type="slidenum">
              <a:rPr lang="en-US" smtClean="0"/>
              <a:pPr/>
              <a:t>34</a:t>
            </a:fld>
            <a:endParaRPr lang="en-US"/>
          </a:p>
        </p:txBody>
      </p:sp>
      <p:sp>
        <p:nvSpPr>
          <p:cNvPr id="9" name="Footer Placeholder 8"/>
          <p:cNvSpPr>
            <a:spLocks noGrp="1"/>
          </p:cNvSpPr>
          <p:nvPr>
            <p:ph type="ftr" sz="quarter" idx="11"/>
          </p:nvPr>
        </p:nvSpPr>
        <p:spPr/>
        <p:txBody>
          <a:bodyPr/>
          <a:lstStyle/>
          <a:p>
            <a:r>
              <a:rPr lang="en-US"/>
              <a:t>Mr. Harshit Singh       ACSMLO603      Unit 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93889" y="1187777"/>
            <a:ext cx="11425286" cy="4708981"/>
          </a:xfrm>
          <a:prstGeom prst="rect">
            <a:avLst/>
          </a:prstGeom>
          <a:noFill/>
        </p:spPr>
        <p:txBody>
          <a:bodyPr wrap="square" rtlCol="0">
            <a:spAutoFit/>
          </a:bodyPr>
          <a:lstStyle/>
          <a:p>
            <a:pPr algn="just">
              <a:lnSpc>
                <a:spcPct val="150000"/>
              </a:lnSpc>
            </a:pPr>
            <a:r>
              <a:rPr lang="en-US" sz="2000" b="1" dirty="0"/>
              <a:t>2. Test for standard:</a:t>
            </a:r>
          </a:p>
          <a:p>
            <a:pPr algn="just">
              <a:lnSpc>
                <a:spcPct val="150000"/>
              </a:lnSpc>
            </a:pPr>
            <a:r>
              <a:rPr lang="en-US" sz="2000" dirty="0"/>
              <a:t>Data standardization techniques start at the second step, since the first step focuses on defining what should be – something that is done once or incrementally reviewed and updated every once in a while.</a:t>
            </a:r>
          </a:p>
          <a:p>
            <a:pPr algn="just">
              <a:lnSpc>
                <a:spcPct val="150000"/>
              </a:lnSpc>
            </a:pPr>
            <a:r>
              <a:rPr lang="en-US" sz="2000" b="1" dirty="0"/>
              <a:t>a. Parsing records and attributes</a:t>
            </a:r>
          </a:p>
          <a:p>
            <a:pPr algn="just">
              <a:lnSpc>
                <a:spcPct val="150000"/>
              </a:lnSpc>
            </a:pPr>
            <a:r>
              <a:rPr lang="en-US" sz="2000" b="1" dirty="0"/>
              <a:t>b. Building data profile report</a:t>
            </a:r>
          </a:p>
          <a:p>
            <a:pPr algn="just">
              <a:lnSpc>
                <a:spcPct val="150000"/>
              </a:lnSpc>
            </a:pPr>
            <a:r>
              <a:rPr lang="en-US" sz="2000" b="1" dirty="0"/>
              <a:t>c. Matching and validating patterns</a:t>
            </a:r>
          </a:p>
          <a:p>
            <a:pPr algn="just">
              <a:lnSpc>
                <a:spcPct val="150000"/>
              </a:lnSpc>
            </a:pPr>
            <a:r>
              <a:rPr lang="en-US" sz="2000" b="1" dirty="0"/>
              <a:t>d. Using dictionaries</a:t>
            </a:r>
          </a:p>
          <a:p>
            <a:pPr algn="just">
              <a:lnSpc>
                <a:spcPct val="150000"/>
              </a:lnSpc>
            </a:pPr>
            <a:r>
              <a:rPr lang="en-US" sz="2000" b="1" dirty="0"/>
              <a:t>e. Testing addresses for standardization</a:t>
            </a:r>
          </a:p>
          <a:p>
            <a:pPr algn="just">
              <a:lnSpc>
                <a:spcPct val="150000"/>
              </a:lnSpc>
            </a:pPr>
            <a:endParaRPr lang="en-US" sz="2000" dirty="0"/>
          </a:p>
          <a:p>
            <a:pPr algn="just">
              <a:lnSpc>
                <a:spcPct val="150000"/>
              </a:lnSpc>
            </a:pPr>
            <a:endParaRPr lang="en-US" sz="2000" dirty="0"/>
          </a:p>
        </p:txBody>
      </p:sp>
      <p:sp>
        <p:nvSpPr>
          <p:cNvPr id="5" name="Date Placeholder 4"/>
          <p:cNvSpPr>
            <a:spLocks noGrp="1"/>
          </p:cNvSpPr>
          <p:nvPr>
            <p:ph type="dt" sz="half" idx="10"/>
          </p:nvPr>
        </p:nvSpPr>
        <p:spPr/>
        <p:txBody>
          <a:bodyPr/>
          <a:lstStyle/>
          <a:p>
            <a:fld id="{6B33C7FF-57CF-4FCC-9C3A-E0A351955632}"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35</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78731" y="1159497"/>
            <a:ext cx="11283884" cy="4247317"/>
          </a:xfrm>
          <a:prstGeom prst="rect">
            <a:avLst/>
          </a:prstGeom>
          <a:noFill/>
        </p:spPr>
        <p:txBody>
          <a:bodyPr wrap="square" rtlCol="0">
            <a:spAutoFit/>
          </a:bodyPr>
          <a:lstStyle/>
          <a:p>
            <a:pPr algn="just">
              <a:lnSpc>
                <a:spcPct val="150000"/>
              </a:lnSpc>
            </a:pPr>
            <a:r>
              <a:rPr lang="en-US" sz="2000" b="1" dirty="0"/>
              <a:t>3. Transform:</a:t>
            </a:r>
          </a:p>
          <a:p>
            <a:pPr algn="just">
              <a:lnSpc>
                <a:spcPct val="150000"/>
              </a:lnSpc>
            </a:pPr>
            <a:r>
              <a:rPr lang="en-US" sz="2000" dirty="0"/>
              <a:t>In the third step of the data standardization process, it is finally time to convert the non-conforming values into a standardized format. This can include:</a:t>
            </a:r>
          </a:p>
          <a:p>
            <a:pPr algn="just" fontAlgn="base">
              <a:lnSpc>
                <a:spcPct val="150000"/>
              </a:lnSpc>
              <a:buFont typeface="Wingdings" pitchFamily="2" charset="2"/>
              <a:buChar char="Ø"/>
            </a:pPr>
            <a:r>
              <a:rPr lang="en-US" sz="2000" b="1" dirty="0"/>
              <a:t>Transforming the field data types</a:t>
            </a:r>
            <a:r>
              <a:rPr lang="en-US" sz="2000" dirty="0"/>
              <a:t>, such as converting Phone Number from string to an integer data type and eliminating any characters or symbols present in phone numbers to attain the 8-digit number.</a:t>
            </a:r>
          </a:p>
          <a:p>
            <a:pPr algn="just" fontAlgn="base">
              <a:lnSpc>
                <a:spcPct val="150000"/>
              </a:lnSpc>
              <a:buFont typeface="Wingdings" pitchFamily="2" charset="2"/>
              <a:buChar char="Ø"/>
            </a:pPr>
            <a:r>
              <a:rPr lang="en-US" sz="2000" b="1" dirty="0"/>
              <a:t>Transforming patterns and formats</a:t>
            </a:r>
            <a:r>
              <a:rPr lang="en-US" sz="2000" dirty="0"/>
              <a:t>, such as converting dates present in the dataset to the format MM/DD/YYYY.</a:t>
            </a:r>
          </a:p>
          <a:p>
            <a:pPr algn="just" fontAlgn="base">
              <a:lnSpc>
                <a:spcPct val="150000"/>
              </a:lnSpc>
              <a:buFont typeface="Wingdings" pitchFamily="2" charset="2"/>
              <a:buChar char="Ø"/>
            </a:pPr>
            <a:r>
              <a:rPr lang="en-US" sz="2000" b="1" dirty="0"/>
              <a:t>Transforming measurement units</a:t>
            </a:r>
            <a:r>
              <a:rPr lang="en-US" sz="2000" dirty="0"/>
              <a:t>, such as converting product prices to USD.</a:t>
            </a:r>
          </a:p>
          <a:p>
            <a:pPr algn="just">
              <a:lnSpc>
                <a:spcPct val="150000"/>
              </a:lnSpc>
            </a:pPr>
            <a:endParaRPr lang="en-US" sz="2000" dirty="0"/>
          </a:p>
        </p:txBody>
      </p:sp>
      <p:sp>
        <p:nvSpPr>
          <p:cNvPr id="5" name="Date Placeholder 4"/>
          <p:cNvSpPr>
            <a:spLocks noGrp="1"/>
          </p:cNvSpPr>
          <p:nvPr>
            <p:ph type="dt" sz="half" idx="10"/>
          </p:nvPr>
        </p:nvSpPr>
        <p:spPr/>
        <p:txBody>
          <a:bodyPr/>
          <a:lstStyle/>
          <a:p>
            <a:fld id="{EDEE4C8A-A9CB-4E6D-BFBE-ADB9D2BF1691}"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36</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46755" y="1159497"/>
            <a:ext cx="11387579" cy="3170099"/>
          </a:xfrm>
          <a:prstGeom prst="rect">
            <a:avLst/>
          </a:prstGeom>
          <a:noFill/>
        </p:spPr>
        <p:txBody>
          <a:bodyPr wrap="square" rtlCol="0">
            <a:spAutoFit/>
          </a:bodyPr>
          <a:lstStyle/>
          <a:p>
            <a:pPr algn="just" fontAlgn="base">
              <a:lnSpc>
                <a:spcPct val="150000"/>
              </a:lnSpc>
              <a:buFont typeface="Wingdings" pitchFamily="2" charset="2"/>
              <a:buChar char="Ø"/>
            </a:pPr>
            <a:r>
              <a:rPr lang="en-US" sz="2000" b="1" dirty="0"/>
              <a:t>Expanding abbreviated values</a:t>
            </a:r>
            <a:r>
              <a:rPr lang="en-US" sz="2000" dirty="0"/>
              <a:t> to complete forms, such as replacing the abbreviated U.S. states: NY to New York, NJ to New Jersey, and so on.</a:t>
            </a:r>
          </a:p>
          <a:p>
            <a:pPr algn="just" fontAlgn="base">
              <a:lnSpc>
                <a:spcPct val="150000"/>
              </a:lnSpc>
              <a:buFont typeface="Wingdings" pitchFamily="2" charset="2"/>
              <a:buChar char="Ø"/>
            </a:pPr>
            <a:r>
              <a:rPr lang="en-US" sz="2000" b="1" dirty="0"/>
              <a:t>Removing noise </a:t>
            </a:r>
            <a:r>
              <a:rPr lang="en-US" sz="2000" dirty="0"/>
              <a:t>present in data values to attain more meaningful information, such as removing LLC, Inc., and Corp. from company names to get the actual names without any noise.</a:t>
            </a:r>
          </a:p>
          <a:p>
            <a:pPr algn="just" fontAlgn="base">
              <a:lnSpc>
                <a:spcPct val="150000"/>
              </a:lnSpc>
              <a:buFont typeface="Wingdings" pitchFamily="2" charset="2"/>
              <a:buChar char="Ø"/>
            </a:pPr>
            <a:r>
              <a:rPr lang="en-US" sz="2000" b="1" dirty="0"/>
              <a:t>Reconstructing the values </a:t>
            </a:r>
            <a:r>
              <a:rPr lang="en-US" sz="2000" dirty="0"/>
              <a:t>in a standardized format in case they need to be mapped to a new application or a data hub, like a </a:t>
            </a:r>
            <a:r>
              <a:rPr lang="en-US" sz="2000" dirty="0">
                <a:hlinkClick r:id="rId3"/>
              </a:rPr>
              <a:t>master data management system</a:t>
            </a:r>
            <a:r>
              <a:rPr lang="en-US" sz="2000" dirty="0"/>
              <a:t>.</a:t>
            </a:r>
          </a:p>
          <a:p>
            <a:endParaRPr lang="en-US" sz="2000" dirty="0"/>
          </a:p>
        </p:txBody>
      </p:sp>
      <p:sp>
        <p:nvSpPr>
          <p:cNvPr id="5" name="Date Placeholder 4"/>
          <p:cNvSpPr>
            <a:spLocks noGrp="1"/>
          </p:cNvSpPr>
          <p:nvPr>
            <p:ph type="dt" sz="half" idx="10"/>
          </p:nvPr>
        </p:nvSpPr>
        <p:spPr/>
        <p:txBody>
          <a:bodyPr/>
          <a:lstStyle/>
          <a:p>
            <a:fld id="{734DEBA0-EA5B-4B4C-88E6-48CE95817971}"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37</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744717" y="1272618"/>
            <a:ext cx="11236750" cy="2400657"/>
          </a:xfrm>
          <a:prstGeom prst="rect">
            <a:avLst/>
          </a:prstGeom>
          <a:noFill/>
        </p:spPr>
        <p:txBody>
          <a:bodyPr wrap="square" rtlCol="0">
            <a:spAutoFit/>
          </a:bodyPr>
          <a:lstStyle/>
          <a:p>
            <a:pPr algn="just">
              <a:lnSpc>
                <a:spcPct val="150000"/>
              </a:lnSpc>
            </a:pPr>
            <a:r>
              <a:rPr lang="en-US" sz="2000" b="1" dirty="0"/>
              <a:t>4. Retest for standard:</a:t>
            </a:r>
          </a:p>
          <a:p>
            <a:pPr algn="just">
              <a:lnSpc>
                <a:spcPct val="150000"/>
              </a:lnSpc>
            </a:pPr>
            <a:r>
              <a:rPr lang="en-US" sz="2000" dirty="0"/>
              <a:t>Once the transformation process is over, it is a good practice to retest the dataset for standardization errors. The pre and post standardization reports can be compared to understand the extent to which data errors were fixed by the configured processes and how they can be improved to reach better results.</a:t>
            </a:r>
          </a:p>
          <a:p>
            <a:pPr algn="just">
              <a:lnSpc>
                <a:spcPct val="150000"/>
              </a:lnSpc>
            </a:pPr>
            <a:endParaRPr lang="en-US" sz="2000" dirty="0"/>
          </a:p>
        </p:txBody>
      </p:sp>
      <p:sp>
        <p:nvSpPr>
          <p:cNvPr id="5" name="Date Placeholder 4"/>
          <p:cNvSpPr>
            <a:spLocks noGrp="1"/>
          </p:cNvSpPr>
          <p:nvPr>
            <p:ph type="dt" sz="half" idx="10"/>
          </p:nvPr>
        </p:nvSpPr>
        <p:spPr/>
        <p:txBody>
          <a:bodyPr/>
          <a:lstStyle/>
          <a:p>
            <a:fld id="{5BA597FE-BF72-4745-BDDC-00E457418797}"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38</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Standards for interoperability and integration </a:t>
            </a:r>
            <a:r>
              <a:rPr lang="en-US" sz="3200" dirty="0"/>
              <a:t>	</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3" cstate="print"/>
          <a:stretch>
            <a:fillRect/>
          </a:stretch>
        </p:blipFill>
        <p:spPr>
          <a:xfrm>
            <a:off x="0" y="0"/>
            <a:ext cx="1384300" cy="785352"/>
          </a:xfrm>
          <a:prstGeom prst="rect">
            <a:avLst/>
          </a:prstGeom>
        </p:spPr>
      </p:pic>
      <p:sp>
        <p:nvSpPr>
          <p:cNvPr id="6" name="TextBox 5"/>
          <p:cNvSpPr txBox="1"/>
          <p:nvPr/>
        </p:nvSpPr>
        <p:spPr>
          <a:xfrm>
            <a:off x="650450" y="1084079"/>
            <a:ext cx="11321592" cy="4708981"/>
          </a:xfrm>
          <a:prstGeom prst="rect">
            <a:avLst/>
          </a:prstGeom>
          <a:noFill/>
        </p:spPr>
        <p:txBody>
          <a:bodyPr wrap="square" rtlCol="0">
            <a:spAutoFit/>
          </a:bodyPr>
          <a:lstStyle/>
          <a:p>
            <a:pPr algn="just">
              <a:lnSpc>
                <a:spcPct val="150000"/>
              </a:lnSpc>
            </a:pPr>
            <a:r>
              <a:rPr lang="en-US" sz="2000" b="1" dirty="0"/>
              <a:t>The terms integration and interoperability are often used interchangeably, but they are very different creatures, and understanding the impact of an “integration strategy” versus an “interoperability strategy” can have a dramatic effect on your product and business.</a:t>
            </a:r>
          </a:p>
          <a:p>
            <a:pPr>
              <a:lnSpc>
                <a:spcPct val="150000"/>
              </a:lnSpc>
            </a:pPr>
            <a:r>
              <a:rPr lang="en-US" sz="2000" dirty="0"/>
              <a:t>Let's start with some definitions: </a:t>
            </a:r>
          </a:p>
          <a:p>
            <a:pPr algn="just">
              <a:lnSpc>
                <a:spcPct val="150000"/>
              </a:lnSpc>
            </a:pPr>
            <a:r>
              <a:rPr lang="en-US" sz="2000" b="1" dirty="0"/>
              <a:t>Integration:</a:t>
            </a:r>
          </a:p>
          <a:p>
            <a:pPr algn="just">
              <a:lnSpc>
                <a:spcPct val="150000"/>
              </a:lnSpc>
            </a:pPr>
            <a:r>
              <a:rPr lang="en-US" sz="2000" dirty="0"/>
              <a:t>A connection between two or more products or systems, enabling communication, usually with the use of “middleware” to translate each system’s data.</a:t>
            </a:r>
          </a:p>
          <a:p>
            <a:pPr algn="just">
              <a:lnSpc>
                <a:spcPct val="150000"/>
              </a:lnSpc>
            </a:pPr>
            <a:r>
              <a:rPr lang="en-US" sz="2000" b="1" dirty="0"/>
              <a:t>Interoperability:</a:t>
            </a:r>
          </a:p>
          <a:p>
            <a:pPr algn="just">
              <a:lnSpc>
                <a:spcPct val="150000"/>
              </a:lnSpc>
            </a:pPr>
            <a:r>
              <a:rPr lang="en-US" sz="2000" dirty="0"/>
              <a:t>A characteristic of a product or system to be capable of communicating with any other products or systems that speak the same language (i.e., have a common standards-based interface)</a:t>
            </a:r>
          </a:p>
        </p:txBody>
      </p:sp>
      <p:sp>
        <p:nvSpPr>
          <p:cNvPr id="5" name="Date Placeholder 4"/>
          <p:cNvSpPr>
            <a:spLocks noGrp="1"/>
          </p:cNvSpPr>
          <p:nvPr>
            <p:ph type="dt" sz="half" idx="10"/>
          </p:nvPr>
        </p:nvSpPr>
        <p:spPr/>
        <p:txBody>
          <a:bodyPr/>
          <a:lstStyle/>
          <a:p>
            <a:fld id="{8FEF1701-ABE0-452B-A11C-D16CD3EDC46D}" type="datetime7">
              <a:rPr lang="en-IN" smtClean="0"/>
              <a:t>May-23</a:t>
            </a:fld>
            <a:endParaRPr lang="en-US"/>
          </a:p>
        </p:txBody>
      </p:sp>
      <p:sp>
        <p:nvSpPr>
          <p:cNvPr id="7" name="Slide Number Placeholder 6"/>
          <p:cNvSpPr>
            <a:spLocks noGrp="1"/>
          </p:cNvSpPr>
          <p:nvPr>
            <p:ph type="sldNum" sz="quarter" idx="12"/>
          </p:nvPr>
        </p:nvSpPr>
        <p:spPr/>
        <p:txBody>
          <a:bodyPr/>
          <a:lstStyle/>
          <a:p>
            <a:fld id="{17527BB9-29D8-9541-81F9-C6E598EE8B1D}" type="slidenum">
              <a:rPr lang="en-US" smtClean="0"/>
              <a:pPr/>
              <a:t>39</a:t>
            </a:fld>
            <a:endParaRPr lang="en-US"/>
          </a:p>
        </p:txBody>
      </p:sp>
      <p:sp>
        <p:nvSpPr>
          <p:cNvPr id="8" name="Footer Placeholder 7"/>
          <p:cNvSpPr>
            <a:spLocks noGrp="1"/>
          </p:cNvSpPr>
          <p:nvPr>
            <p:ph type="ftr" sz="quarter" idx="11"/>
          </p:nvPr>
        </p:nvSpPr>
        <p:spPr/>
        <p:txBody>
          <a:bodyPr/>
          <a:lstStyle/>
          <a:p>
            <a:r>
              <a:rPr lang="en-US"/>
              <a:t>Mr. Harshit Singh       ACSMLO603      Unit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dirty="0" smtClean="0"/>
              <a:pPr marL="0" lvl="0" indent="0" algn="r" rtl="0">
                <a:spcBef>
                  <a:spcPts val="0"/>
                </a:spcBef>
                <a:spcAft>
                  <a:spcPts val="0"/>
                </a:spcAft>
                <a:buNone/>
              </a:pPr>
              <a:t>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7238999" y="4816928"/>
            <a:ext cx="241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820F9A04-FF51-4CDE-B024-CAC180DBC5F9}" type="datetime7">
              <a:rPr lang="en-IN" smtClean="0"/>
              <a:t>May-23</a:t>
            </a:fld>
            <a:endParaRPr lang="en-US"/>
          </a:p>
        </p:txBody>
      </p:sp>
      <p:sp>
        <p:nvSpPr>
          <p:cNvPr id="12" name="Footer Placeholder 11"/>
          <p:cNvSpPr>
            <a:spLocks noGrp="1"/>
          </p:cNvSpPr>
          <p:nvPr>
            <p:ph type="ftr" sz="quarter" idx="11"/>
          </p:nvPr>
        </p:nvSpPr>
        <p:spPr/>
        <p:txBody>
          <a:bodyPr/>
          <a:lstStyle/>
          <a:p>
            <a:r>
              <a:rPr lang="en-US"/>
              <a:t>Mr. Harshit Singh       ACSMLO603      Unit 5</a:t>
            </a:r>
          </a:p>
        </p:txBody>
      </p:sp>
      <p:pic>
        <p:nvPicPr>
          <p:cNvPr id="2050" name="Picture 2"/>
          <p:cNvPicPr>
            <a:picLocks noChangeAspect="1" noChangeArrowheads="1"/>
          </p:cNvPicPr>
          <p:nvPr/>
        </p:nvPicPr>
        <p:blipFill>
          <a:blip r:embed="rId2"/>
          <a:srcRect/>
          <a:stretch>
            <a:fillRect/>
          </a:stretch>
        </p:blipFill>
        <p:spPr bwMode="auto">
          <a:xfrm>
            <a:off x="203200" y="952500"/>
            <a:ext cx="11785600" cy="5448300"/>
          </a:xfrm>
          <a:prstGeom prst="rect">
            <a:avLst/>
          </a:prstGeom>
          <a:noFill/>
          <a:ln w="9525">
            <a:noFill/>
            <a:miter lim="800000"/>
            <a:headEnd/>
            <a:tailEnd/>
          </a:ln>
          <a:effectLst/>
        </p:spPr>
      </p:pic>
      <p:sp>
        <p:nvSpPr>
          <p:cNvPr id="9" name="Title 1">
            <a:extLst>
              <a:ext uri="{FF2B5EF4-FFF2-40B4-BE49-F238E27FC236}">
                <a16:creationId xmlns:a16="http://schemas.microsoft.com/office/drawing/2014/main" id="{EC02C7FF-2E6C-48C5-A243-19BBB5E80C27}"/>
              </a:ext>
            </a:extLst>
          </p:cNvPr>
          <p:cNvSpPr txBox="1">
            <a:spLocks/>
          </p:cNvSpPr>
          <p:nvPr/>
        </p:nvSpPr>
        <p:spPr>
          <a:xfrm>
            <a:off x="1727200" y="1"/>
            <a:ext cx="10464800" cy="69668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solidFill>
                  <a:prstClr val="black"/>
                </a:solidFill>
                <a:latin typeface="Times New Roman" pitchFamily="18" charset="0"/>
                <a:cs typeface="Times New Roman" pitchFamily="18" charset="0"/>
              </a:rPr>
              <a:t>Evaluation Scheme</a:t>
            </a:r>
          </a:p>
        </p:txBody>
      </p:sp>
      <p:pic>
        <p:nvPicPr>
          <p:cNvPr id="10"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764"/>
            <a:ext cx="1828801"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93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 </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18474" y="933254"/>
            <a:ext cx="11359300" cy="6093976"/>
          </a:xfrm>
          <a:prstGeom prst="rect">
            <a:avLst/>
          </a:prstGeom>
          <a:noFill/>
        </p:spPr>
        <p:txBody>
          <a:bodyPr wrap="square" rtlCol="0">
            <a:spAutoFit/>
          </a:bodyPr>
          <a:lstStyle/>
          <a:p>
            <a:pPr algn="just">
              <a:lnSpc>
                <a:spcPct val="150000"/>
              </a:lnSpc>
            </a:pPr>
            <a:r>
              <a:rPr lang="en-US" sz="2000" dirty="0"/>
              <a:t>Imagine that you are visiting an international conference with people from across the globe, and that everyone speaks a different language. How do you communicate with everybody? There are three basic options:</a:t>
            </a:r>
          </a:p>
          <a:p>
            <a:pPr marL="457200" indent="-457200" algn="just">
              <a:lnSpc>
                <a:spcPct val="150000"/>
              </a:lnSpc>
              <a:buFont typeface="+mj-lt"/>
              <a:buAutoNum type="arabicPeriod"/>
            </a:pPr>
            <a:r>
              <a:rPr lang="en-US" sz="2000" dirty="0"/>
              <a:t>Everyone learns every single language spoken at the conference</a:t>
            </a:r>
          </a:p>
          <a:p>
            <a:pPr marL="457200" indent="-457200" algn="just">
              <a:lnSpc>
                <a:spcPct val="150000"/>
              </a:lnSpc>
              <a:buFont typeface="+mj-lt"/>
              <a:buAutoNum type="arabicPeriod"/>
            </a:pPr>
            <a:r>
              <a:rPr lang="en-US" sz="2000" dirty="0"/>
              <a:t>Hire a translator for every language at the conference</a:t>
            </a:r>
          </a:p>
          <a:p>
            <a:pPr marL="457200" indent="-457200" algn="just">
              <a:lnSpc>
                <a:spcPct val="150000"/>
              </a:lnSpc>
              <a:buFont typeface="+mj-lt"/>
              <a:buAutoNum type="arabicPeriod"/>
            </a:pPr>
            <a:r>
              <a:rPr lang="en-US" sz="2000" dirty="0"/>
              <a:t>Everyone learns ONE common language</a:t>
            </a:r>
          </a:p>
          <a:p>
            <a:pPr algn="just">
              <a:lnSpc>
                <a:spcPct val="150000"/>
              </a:lnSpc>
            </a:pPr>
            <a:r>
              <a:rPr lang="en-US" sz="2000" dirty="0"/>
              <a:t>Options 1 and 2 are “integrations”, where 1 is a direct integration (everyone learn everyone else’s language) and 2 integrates via “middleware” (i.e., the translator).</a:t>
            </a:r>
          </a:p>
          <a:p>
            <a:pPr algn="just">
              <a:lnSpc>
                <a:spcPct val="150000"/>
              </a:lnSpc>
            </a:pPr>
            <a:r>
              <a:rPr lang="en-US" sz="2000" dirty="0"/>
              <a:t>If you only ever want a few people at your conference, “integration” will probably work just fine. But, if you want a lot of participants that all interact with each other, “interoperability” is the way to go.</a:t>
            </a:r>
            <a:br>
              <a:rPr lang="en-US" sz="2000" dirty="0"/>
            </a:br>
            <a:r>
              <a:rPr lang="en-US" sz="2000" dirty="0"/>
              <a:t/>
            </a:r>
            <a:br>
              <a:rPr lang="en-US" sz="2000" dirty="0"/>
            </a:br>
            <a:endParaRPr lang="en-US" sz="2000" dirty="0"/>
          </a:p>
          <a:p>
            <a:pPr algn="just">
              <a:lnSpc>
                <a:spcPct val="150000"/>
              </a:lnSpc>
            </a:pPr>
            <a:endParaRPr lang="en-US" sz="2000" dirty="0"/>
          </a:p>
        </p:txBody>
      </p:sp>
      <p:sp>
        <p:nvSpPr>
          <p:cNvPr id="5" name="Date Placeholder 4"/>
          <p:cNvSpPr>
            <a:spLocks noGrp="1"/>
          </p:cNvSpPr>
          <p:nvPr>
            <p:ph type="dt" sz="half" idx="10"/>
          </p:nvPr>
        </p:nvSpPr>
        <p:spPr/>
        <p:txBody>
          <a:bodyPr/>
          <a:lstStyle/>
          <a:p>
            <a:fld id="{E1F4CD5C-FE3D-4DBD-846C-D2EE46D628D0}"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40</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5" name="TextBox 4"/>
          <p:cNvSpPr txBox="1"/>
          <p:nvPr/>
        </p:nvSpPr>
        <p:spPr>
          <a:xfrm>
            <a:off x="509047" y="1310326"/>
            <a:ext cx="11481848" cy="3785652"/>
          </a:xfrm>
          <a:prstGeom prst="rect">
            <a:avLst/>
          </a:prstGeom>
          <a:noFill/>
        </p:spPr>
        <p:txBody>
          <a:bodyPr wrap="square" rtlCol="0">
            <a:spAutoFit/>
          </a:bodyPr>
          <a:lstStyle/>
          <a:p>
            <a:pPr algn="just">
              <a:lnSpc>
                <a:spcPct val="150000"/>
              </a:lnSpc>
            </a:pPr>
            <a:r>
              <a:rPr lang="en-US" sz="2000" dirty="0"/>
              <a:t>Option 3 is “interoperability” - everybody learns the same ONE common language. The benefits of interoperability in this scenario are clear:</a:t>
            </a:r>
          </a:p>
          <a:p>
            <a:pPr>
              <a:lnSpc>
                <a:spcPct val="150000"/>
              </a:lnSpc>
              <a:buFont typeface="Wingdings" pitchFamily="2" charset="2"/>
              <a:buChar char="Ø"/>
            </a:pPr>
            <a:r>
              <a:rPr lang="en-US" sz="2000" dirty="0"/>
              <a:t>You only need to learn ONE language, no matter how many people are at the conference</a:t>
            </a:r>
          </a:p>
          <a:p>
            <a:pPr>
              <a:lnSpc>
                <a:spcPct val="150000"/>
              </a:lnSpc>
              <a:buFont typeface="Wingdings" pitchFamily="2" charset="2"/>
              <a:buChar char="Ø"/>
            </a:pPr>
            <a:r>
              <a:rPr lang="en-US" sz="2000" dirty="0"/>
              <a:t>When a new person arrives, they only need to learn ONE language, and no one else needs to learn anything new</a:t>
            </a:r>
          </a:p>
          <a:p>
            <a:pPr algn="just">
              <a:lnSpc>
                <a:spcPct val="150000"/>
              </a:lnSpc>
            </a:pPr>
            <a:r>
              <a:rPr lang="en-US" sz="2000" dirty="0"/>
              <a:t>When systems have </a:t>
            </a:r>
            <a:r>
              <a:rPr lang="en-US" sz="2000" b="1" dirty="0"/>
              <a:t>interoperability</a:t>
            </a:r>
            <a:r>
              <a:rPr lang="en-US" sz="2000" dirty="0"/>
              <a:t>, they communicate via a common language with no translation required. Phones, faxes, railroads, AM/FM radio, the web, and email are all examples of technological interoperability. </a:t>
            </a:r>
          </a:p>
          <a:p>
            <a:pPr algn="just">
              <a:lnSpc>
                <a:spcPct val="150000"/>
              </a:lnSpc>
            </a:pPr>
            <a:endParaRPr lang="en-US" sz="2000" dirty="0"/>
          </a:p>
        </p:txBody>
      </p:sp>
      <p:sp>
        <p:nvSpPr>
          <p:cNvPr id="6" name="Date Placeholder 5"/>
          <p:cNvSpPr>
            <a:spLocks noGrp="1"/>
          </p:cNvSpPr>
          <p:nvPr>
            <p:ph type="dt" sz="half" idx="10"/>
          </p:nvPr>
        </p:nvSpPr>
        <p:spPr/>
        <p:txBody>
          <a:bodyPr/>
          <a:lstStyle/>
          <a:p>
            <a:fld id="{0F74BFE4-8294-43EA-8EDE-F5A6CAE27A4B}" type="datetime7">
              <a:rPr lang="en-IN" smtClean="0"/>
              <a:t>May-23</a:t>
            </a:fld>
            <a:endParaRPr lang="en-US"/>
          </a:p>
        </p:txBody>
      </p:sp>
      <p:sp>
        <p:nvSpPr>
          <p:cNvPr id="7" name="Slide Number Placeholder 6"/>
          <p:cNvSpPr>
            <a:spLocks noGrp="1"/>
          </p:cNvSpPr>
          <p:nvPr>
            <p:ph type="sldNum" sz="quarter" idx="12"/>
          </p:nvPr>
        </p:nvSpPr>
        <p:spPr/>
        <p:txBody>
          <a:bodyPr/>
          <a:lstStyle/>
          <a:p>
            <a:fld id="{17527BB9-29D8-9541-81F9-C6E598EE8B1D}" type="slidenum">
              <a:rPr lang="en-US" smtClean="0"/>
              <a:pPr/>
              <a:t>41</a:t>
            </a:fld>
            <a:endParaRPr lang="en-US"/>
          </a:p>
        </p:txBody>
      </p:sp>
      <p:sp>
        <p:nvSpPr>
          <p:cNvPr id="8" name="Footer Placeholder 7"/>
          <p:cNvSpPr>
            <a:spLocks noGrp="1"/>
          </p:cNvSpPr>
          <p:nvPr>
            <p:ph type="ftr" sz="quarter" idx="11"/>
          </p:nvPr>
        </p:nvSpPr>
        <p:spPr/>
        <p:txBody>
          <a:bodyPr/>
          <a:lstStyle/>
          <a:p>
            <a:r>
              <a:rPr lang="en-US"/>
              <a:t>Mr. Harshit Singh       ACSMLO603      Unit 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69304" y="1366887"/>
            <a:ext cx="11312164" cy="2814617"/>
          </a:xfrm>
          <a:prstGeom prst="rect">
            <a:avLst/>
          </a:prstGeom>
          <a:noFill/>
        </p:spPr>
        <p:txBody>
          <a:bodyPr wrap="square" rtlCol="0">
            <a:spAutoFit/>
          </a:bodyPr>
          <a:lstStyle/>
          <a:p>
            <a:pPr algn="just">
              <a:lnSpc>
                <a:spcPct val="150000"/>
              </a:lnSpc>
            </a:pPr>
            <a:r>
              <a:rPr lang="en-US" sz="2000" dirty="0"/>
              <a:t>In the world of email, the different products Outlook, Hotmail and Yahoo all use a common data format to transmit emails from one system to another. When Gmail was introduced, it did not add more complexity to the network - and the other systems did not need to do any extra work, </a:t>
            </a:r>
            <a:r>
              <a:rPr lang="en-US" sz="2000" i="1" dirty="0"/>
              <a:t>because</a:t>
            </a:r>
            <a:r>
              <a:rPr lang="en-US" sz="2000" dirty="0"/>
              <a:t> the email ecosystem was interoperable with any platform that used published public email protocols and standards. The interoperability of faxes has incredible value, as every single fax machine is built to communicate with every other fax machine. </a:t>
            </a:r>
          </a:p>
        </p:txBody>
      </p:sp>
      <p:sp>
        <p:nvSpPr>
          <p:cNvPr id="5" name="Date Placeholder 4"/>
          <p:cNvSpPr>
            <a:spLocks noGrp="1"/>
          </p:cNvSpPr>
          <p:nvPr>
            <p:ph type="dt" sz="half" idx="10"/>
          </p:nvPr>
        </p:nvSpPr>
        <p:spPr/>
        <p:txBody>
          <a:bodyPr/>
          <a:lstStyle/>
          <a:p>
            <a:fld id="{FAEE5D7C-1547-48B7-88DC-9DC124C3822A}"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42</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3200" b="1" dirty="0"/>
              <a:t>Benefits of Interoperability</a:t>
            </a:r>
            <a:endParaRPr lang="en-IN"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93890" y="811729"/>
            <a:ext cx="11208470" cy="5584606"/>
          </a:xfrm>
          <a:prstGeom prst="rect">
            <a:avLst/>
          </a:prstGeom>
          <a:noFill/>
        </p:spPr>
        <p:txBody>
          <a:bodyPr wrap="square" rtlCol="0">
            <a:spAutoFit/>
          </a:bodyPr>
          <a:lstStyle/>
          <a:p>
            <a:pPr algn="just">
              <a:lnSpc>
                <a:spcPct val="150000"/>
              </a:lnSpc>
            </a:pPr>
            <a:r>
              <a:rPr lang="en-US" sz="2000" dirty="0"/>
              <a:t>The benefits of interoperability can be summarized as follows:</a:t>
            </a:r>
          </a:p>
          <a:p>
            <a:pPr algn="just">
              <a:lnSpc>
                <a:spcPct val="150000"/>
              </a:lnSpc>
              <a:buFont typeface="Wingdings" pitchFamily="2" charset="2"/>
              <a:buChar char="Ø"/>
            </a:pPr>
            <a:r>
              <a:rPr lang="en-US" sz="2000" dirty="0"/>
              <a:t>Facilitate the creation of a new presentation layer using a new technology and, at the same time, reuse the existing business components.</a:t>
            </a:r>
          </a:p>
          <a:p>
            <a:pPr algn="just">
              <a:lnSpc>
                <a:spcPct val="150000"/>
              </a:lnSpc>
              <a:buFont typeface="Wingdings" pitchFamily="2" charset="2"/>
              <a:buChar char="Ø"/>
            </a:pPr>
            <a:r>
              <a:rPr lang="en-US" sz="2000" dirty="0"/>
              <a:t>Integrate heterogeneous software components within an enterprise</a:t>
            </a:r>
          </a:p>
          <a:p>
            <a:pPr algn="just">
              <a:lnSpc>
                <a:spcPct val="150000"/>
              </a:lnSpc>
              <a:buFont typeface="Wingdings" pitchFamily="2" charset="2"/>
              <a:buChar char="Ø"/>
            </a:pPr>
            <a:r>
              <a:rPr lang="en-US" sz="2000" dirty="0"/>
              <a:t>Lower Integration efforts</a:t>
            </a:r>
          </a:p>
          <a:p>
            <a:pPr algn="just">
              <a:lnSpc>
                <a:spcPct val="150000"/>
              </a:lnSpc>
              <a:buFont typeface="Wingdings" pitchFamily="2" charset="2"/>
              <a:buChar char="Ø"/>
            </a:pPr>
            <a:r>
              <a:rPr lang="en-US" sz="2000" dirty="0"/>
              <a:t>This is contributed to the fact that the standards, which have been already agreed upon, make the interfaces between the systems and the processes compatible to each other.</a:t>
            </a:r>
          </a:p>
          <a:p>
            <a:pPr algn="just">
              <a:lnSpc>
                <a:spcPct val="150000"/>
              </a:lnSpc>
              <a:buFont typeface="Wingdings" pitchFamily="2" charset="2"/>
              <a:buChar char="Ø"/>
            </a:pPr>
            <a:r>
              <a:rPr lang="en-US" sz="2000" dirty="0"/>
              <a:t>Lower Ownership and Maintenance efforts. The cost and efforts of ownership and maintenance inherently decreases with the use of interoperable components, supplied by third parties.</a:t>
            </a:r>
          </a:p>
          <a:p>
            <a:pPr>
              <a:lnSpc>
                <a:spcPct val="150000"/>
              </a:lnSpc>
              <a:buFont typeface="Wingdings" pitchFamily="2" charset="2"/>
              <a:buChar char="Ø"/>
            </a:pPr>
            <a:r>
              <a:rPr lang="en-US" sz="2000" dirty="0"/>
              <a:t>Increased market and technology opportunities With the scope of web services and interoperability, the enterprises have a wider choice of vendors, as technologies no longer remain a hindering factor.</a:t>
            </a:r>
          </a:p>
          <a:p>
            <a:pPr algn="just">
              <a:lnSpc>
                <a:spcPct val="150000"/>
              </a:lnSpc>
            </a:pPr>
            <a:endParaRPr lang="en-US" sz="2000" dirty="0"/>
          </a:p>
        </p:txBody>
      </p:sp>
      <p:sp>
        <p:nvSpPr>
          <p:cNvPr id="5" name="Date Placeholder 4"/>
          <p:cNvSpPr>
            <a:spLocks noGrp="1"/>
          </p:cNvSpPr>
          <p:nvPr>
            <p:ph type="dt" sz="half" idx="10"/>
          </p:nvPr>
        </p:nvSpPr>
        <p:spPr/>
        <p:txBody>
          <a:bodyPr/>
          <a:lstStyle/>
          <a:p>
            <a:fld id="{530C354C-B34B-46AD-BF03-C341F8BE78A1}"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43</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What is Web Services?</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791853" y="1036948"/>
            <a:ext cx="11189616" cy="4985980"/>
          </a:xfrm>
          <a:prstGeom prst="rect">
            <a:avLst/>
          </a:prstGeom>
          <a:noFill/>
        </p:spPr>
        <p:txBody>
          <a:bodyPr wrap="square" rtlCol="0">
            <a:spAutoFit/>
          </a:bodyPr>
          <a:lstStyle/>
          <a:p>
            <a:pPr algn="just">
              <a:lnSpc>
                <a:spcPct val="150000"/>
              </a:lnSpc>
            </a:pPr>
            <a:r>
              <a:rPr lang="en-US" sz="2000" dirty="0"/>
              <a:t>Web services are the types of internet software that uses standardized messaging protocol over the distributed environment. It integrates the web-based application using the </a:t>
            </a:r>
            <a:r>
              <a:rPr lang="en-US" sz="2000" b="1" dirty="0"/>
              <a:t>REST, SOAP, WSDL,</a:t>
            </a:r>
            <a:r>
              <a:rPr lang="en-US" sz="2000" dirty="0"/>
              <a:t> and </a:t>
            </a:r>
            <a:r>
              <a:rPr lang="en-US" sz="2000" b="1" dirty="0"/>
              <a:t>UDDI</a:t>
            </a:r>
            <a:r>
              <a:rPr lang="en-US" sz="2000" dirty="0"/>
              <a:t> over the network. For example, Java web service can communicate with </a:t>
            </a:r>
            <a:r>
              <a:rPr lang="en-US" sz="2000" dirty="0" err="1"/>
              <a:t>.Net</a:t>
            </a:r>
            <a:r>
              <a:rPr lang="en-US" sz="2000" dirty="0"/>
              <a:t> application.</a:t>
            </a:r>
          </a:p>
          <a:p>
            <a:pPr algn="just">
              <a:lnSpc>
                <a:spcPct val="150000"/>
              </a:lnSpc>
            </a:pPr>
            <a:endParaRPr lang="en-US" sz="2400" b="1" dirty="0"/>
          </a:p>
          <a:p>
            <a:pPr algn="just">
              <a:lnSpc>
                <a:spcPct val="150000"/>
              </a:lnSpc>
            </a:pPr>
            <a:r>
              <a:rPr lang="en-US" sz="2400" b="1" dirty="0"/>
              <a:t>Features of web Services:</a:t>
            </a:r>
          </a:p>
          <a:p>
            <a:pPr algn="just">
              <a:lnSpc>
                <a:spcPct val="150000"/>
              </a:lnSpc>
              <a:buFont typeface="Wingdings" pitchFamily="2" charset="2"/>
              <a:buChar char="Ø"/>
            </a:pPr>
            <a:r>
              <a:rPr lang="en-US" sz="2000" dirty="0"/>
              <a:t>Web services are designed for application to application interaction.</a:t>
            </a:r>
          </a:p>
          <a:p>
            <a:pPr algn="just">
              <a:lnSpc>
                <a:spcPct val="150000"/>
              </a:lnSpc>
              <a:buFont typeface="Wingdings" pitchFamily="2" charset="2"/>
              <a:buChar char="Ø"/>
            </a:pPr>
            <a:r>
              <a:rPr lang="en-US" sz="2000" dirty="0"/>
              <a:t>It should be interoperable.</a:t>
            </a:r>
          </a:p>
          <a:p>
            <a:pPr algn="just">
              <a:lnSpc>
                <a:spcPct val="150000"/>
              </a:lnSpc>
              <a:buFont typeface="Wingdings" pitchFamily="2" charset="2"/>
              <a:buChar char="Ø"/>
            </a:pPr>
            <a:r>
              <a:rPr lang="en-US" sz="2000" dirty="0"/>
              <a:t>It should allow communication over the network.</a:t>
            </a:r>
            <a:endParaRPr lang="en-US" sz="2400" dirty="0"/>
          </a:p>
          <a:p>
            <a:pPr algn="just">
              <a:lnSpc>
                <a:spcPct val="150000"/>
              </a:lnSpc>
            </a:pPr>
            <a:endParaRPr lang="en-US" sz="2400" b="1" dirty="0"/>
          </a:p>
          <a:p>
            <a:pPr algn="just">
              <a:lnSpc>
                <a:spcPct val="150000"/>
              </a:lnSpc>
            </a:pPr>
            <a:endParaRPr lang="en-US" sz="2000" dirty="0"/>
          </a:p>
        </p:txBody>
      </p:sp>
      <p:sp>
        <p:nvSpPr>
          <p:cNvPr id="5" name="Date Placeholder 4"/>
          <p:cNvSpPr>
            <a:spLocks noGrp="1"/>
          </p:cNvSpPr>
          <p:nvPr>
            <p:ph type="dt" sz="half" idx="10"/>
          </p:nvPr>
        </p:nvSpPr>
        <p:spPr/>
        <p:txBody>
          <a:bodyPr/>
          <a:lstStyle/>
          <a:p>
            <a:fld id="{783E3339-C07C-4DDF-95EF-A3D0BF21595E}"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44</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1036947" y="1008668"/>
            <a:ext cx="10906813" cy="4847481"/>
          </a:xfrm>
          <a:prstGeom prst="rect">
            <a:avLst/>
          </a:prstGeom>
          <a:noFill/>
        </p:spPr>
        <p:txBody>
          <a:bodyPr wrap="square" rtlCol="0">
            <a:spAutoFit/>
          </a:bodyPr>
          <a:lstStyle/>
          <a:p>
            <a:pPr algn="just">
              <a:lnSpc>
                <a:spcPct val="150000"/>
              </a:lnSpc>
            </a:pPr>
            <a:r>
              <a:rPr lang="en-US" sz="2400" b="1" dirty="0"/>
              <a:t>Components of Web Services:</a:t>
            </a:r>
          </a:p>
          <a:p>
            <a:pPr algn="just">
              <a:lnSpc>
                <a:spcPct val="150000"/>
              </a:lnSpc>
            </a:pPr>
            <a:r>
              <a:rPr lang="en-US" sz="2000" dirty="0"/>
              <a:t>The web services must be able to fulfill the following conditions:</a:t>
            </a:r>
          </a:p>
          <a:p>
            <a:pPr algn="just">
              <a:lnSpc>
                <a:spcPct val="150000"/>
              </a:lnSpc>
              <a:buFont typeface="Wingdings" pitchFamily="2" charset="2"/>
              <a:buChar char="Ø"/>
            </a:pPr>
            <a:r>
              <a:rPr lang="en-US" sz="2000" dirty="0"/>
              <a:t>The web service must be accessible over the internet.</a:t>
            </a:r>
          </a:p>
          <a:p>
            <a:pPr algn="just">
              <a:lnSpc>
                <a:spcPct val="150000"/>
              </a:lnSpc>
              <a:buFont typeface="Wingdings" pitchFamily="2" charset="2"/>
              <a:buChar char="Ø"/>
            </a:pPr>
            <a:r>
              <a:rPr lang="en-US" sz="2000" dirty="0"/>
              <a:t>The web service is discoverable through a common mechanism like UDDI.</a:t>
            </a:r>
          </a:p>
          <a:p>
            <a:pPr algn="just">
              <a:lnSpc>
                <a:spcPct val="150000"/>
              </a:lnSpc>
              <a:buFont typeface="Wingdings" pitchFamily="2" charset="2"/>
              <a:buChar char="Ø"/>
            </a:pPr>
            <a:r>
              <a:rPr lang="en-US" sz="2000" dirty="0"/>
              <a:t>It must be interoperable over any programming language or Operating System.</a:t>
            </a:r>
            <a:endParaRPr lang="en-US" dirty="0"/>
          </a:p>
          <a:p>
            <a:pPr algn="just">
              <a:lnSpc>
                <a:spcPct val="150000"/>
              </a:lnSpc>
            </a:pPr>
            <a:r>
              <a:rPr lang="en-US" sz="2400" b="1" dirty="0"/>
              <a:t>Uses of Web Services</a:t>
            </a:r>
          </a:p>
          <a:p>
            <a:pPr algn="just">
              <a:lnSpc>
                <a:spcPct val="150000"/>
              </a:lnSpc>
              <a:buFont typeface="Wingdings" pitchFamily="2" charset="2"/>
              <a:buChar char="Ø"/>
            </a:pPr>
            <a:r>
              <a:rPr lang="en-US" sz="2000" dirty="0"/>
              <a:t>Web services are used for reusing the code and connecting the existing program.</a:t>
            </a:r>
          </a:p>
          <a:p>
            <a:pPr algn="just">
              <a:lnSpc>
                <a:spcPct val="150000"/>
              </a:lnSpc>
              <a:buFont typeface="Wingdings" pitchFamily="2" charset="2"/>
              <a:buChar char="Ø"/>
            </a:pPr>
            <a:r>
              <a:rPr lang="en-US" sz="2000" dirty="0"/>
              <a:t>Web services can be used to link data between two different platforms.</a:t>
            </a:r>
          </a:p>
          <a:p>
            <a:pPr algn="just">
              <a:lnSpc>
                <a:spcPct val="150000"/>
              </a:lnSpc>
              <a:buFont typeface="Wingdings" pitchFamily="2" charset="2"/>
              <a:buChar char="Ø"/>
            </a:pPr>
            <a:r>
              <a:rPr lang="en-US" sz="2000" dirty="0"/>
              <a:t>It provides interoperability between disparate applications.</a:t>
            </a:r>
          </a:p>
          <a:p>
            <a:pPr algn="just">
              <a:lnSpc>
                <a:spcPct val="150000"/>
              </a:lnSpc>
            </a:pPr>
            <a:endParaRPr lang="en-US" dirty="0"/>
          </a:p>
        </p:txBody>
      </p:sp>
      <p:sp>
        <p:nvSpPr>
          <p:cNvPr id="5" name="Date Placeholder 4"/>
          <p:cNvSpPr>
            <a:spLocks noGrp="1"/>
          </p:cNvSpPr>
          <p:nvPr>
            <p:ph type="dt" sz="half" idx="10"/>
          </p:nvPr>
        </p:nvSpPr>
        <p:spPr/>
        <p:txBody>
          <a:bodyPr/>
          <a:lstStyle/>
          <a:p>
            <a:fld id="{6079E70A-DE01-4FEC-A119-AD3EF9DCE5F7}"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45</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820132" y="1008669"/>
            <a:ext cx="11151909" cy="3231654"/>
          </a:xfrm>
          <a:prstGeom prst="rect">
            <a:avLst/>
          </a:prstGeom>
          <a:noFill/>
        </p:spPr>
        <p:txBody>
          <a:bodyPr wrap="square" rtlCol="0">
            <a:spAutoFit/>
          </a:bodyPr>
          <a:lstStyle/>
          <a:p>
            <a:pPr algn="just">
              <a:lnSpc>
                <a:spcPct val="150000"/>
              </a:lnSpc>
            </a:pPr>
            <a:r>
              <a:rPr lang="en-US" sz="2400" b="1" dirty="0"/>
              <a:t>How does data exchange between applications?</a:t>
            </a:r>
          </a:p>
          <a:p>
            <a:pPr algn="just">
              <a:lnSpc>
                <a:spcPct val="150000"/>
              </a:lnSpc>
            </a:pPr>
            <a:r>
              <a:rPr lang="en-US" sz="2000" dirty="0"/>
              <a:t>Suppose, we have an </a:t>
            </a:r>
            <a:r>
              <a:rPr lang="en-US" sz="2000" b="1" dirty="0"/>
              <a:t>Application A</a:t>
            </a:r>
            <a:r>
              <a:rPr lang="en-US" sz="2000" dirty="0"/>
              <a:t> which create a request to access the </a:t>
            </a:r>
            <a:r>
              <a:rPr lang="en-US" sz="2000" b="1" dirty="0"/>
              <a:t>web services</a:t>
            </a:r>
            <a:r>
              <a:rPr lang="en-US" sz="2000" dirty="0"/>
              <a:t>. The web services offer a list of services. The web service process the </a:t>
            </a:r>
            <a:r>
              <a:rPr lang="en-US" sz="2000" b="1" dirty="0"/>
              <a:t>request</a:t>
            </a:r>
            <a:r>
              <a:rPr lang="en-US" sz="2000" dirty="0"/>
              <a:t> and sends the </a:t>
            </a:r>
            <a:r>
              <a:rPr lang="en-US" sz="2000" b="1" dirty="0"/>
              <a:t>response</a:t>
            </a:r>
            <a:r>
              <a:rPr lang="en-US" sz="2000" dirty="0"/>
              <a:t> to the Application A. The input to a web service is called a request, and the output from a web service is called response. The web services can be called from different platforms.</a:t>
            </a:r>
          </a:p>
          <a:p>
            <a:pPr algn="just">
              <a:lnSpc>
                <a:spcPct val="150000"/>
              </a:lnSpc>
            </a:pPr>
            <a:endParaRPr lang="en-US" sz="2000" b="1" dirty="0"/>
          </a:p>
          <a:p>
            <a:endParaRPr lang="en-US" dirty="0"/>
          </a:p>
        </p:txBody>
      </p:sp>
      <p:pic>
        <p:nvPicPr>
          <p:cNvPr id="5122" name="Picture 2"/>
          <p:cNvPicPr>
            <a:picLocks noChangeAspect="1" noChangeArrowheads="1"/>
          </p:cNvPicPr>
          <p:nvPr/>
        </p:nvPicPr>
        <p:blipFill>
          <a:blip r:embed="rId3"/>
          <a:srcRect/>
          <a:stretch>
            <a:fillRect/>
          </a:stretch>
        </p:blipFill>
        <p:spPr bwMode="auto">
          <a:xfrm>
            <a:off x="2957513" y="3606466"/>
            <a:ext cx="6276975" cy="215265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5685535F-D084-46EC-96C2-2004B81C3901}" type="datetime7">
              <a:rPr lang="en-IN" smtClean="0"/>
              <a:t>May-23</a:t>
            </a:fld>
            <a:endParaRPr lang="en-US"/>
          </a:p>
        </p:txBody>
      </p:sp>
      <p:sp>
        <p:nvSpPr>
          <p:cNvPr id="7" name="Slide Number Placeholder 6"/>
          <p:cNvSpPr>
            <a:spLocks noGrp="1"/>
          </p:cNvSpPr>
          <p:nvPr>
            <p:ph type="sldNum" sz="quarter" idx="12"/>
          </p:nvPr>
        </p:nvSpPr>
        <p:spPr/>
        <p:txBody>
          <a:bodyPr/>
          <a:lstStyle/>
          <a:p>
            <a:fld id="{17527BB9-29D8-9541-81F9-C6E598EE8B1D}" type="slidenum">
              <a:rPr lang="en-US" smtClean="0"/>
              <a:pPr/>
              <a:t>46</a:t>
            </a:fld>
            <a:endParaRPr lang="en-US"/>
          </a:p>
        </p:txBody>
      </p:sp>
      <p:sp>
        <p:nvSpPr>
          <p:cNvPr id="8" name="Footer Placeholder 7"/>
          <p:cNvSpPr>
            <a:spLocks noGrp="1"/>
          </p:cNvSpPr>
          <p:nvPr>
            <p:ph type="ftr" sz="quarter" idx="11"/>
          </p:nvPr>
        </p:nvSpPr>
        <p:spPr/>
        <p:txBody>
          <a:bodyPr/>
          <a:lstStyle/>
          <a:p>
            <a:r>
              <a:rPr lang="en-US"/>
              <a:t>Mr. Harshit Singh       ACSMLO603      Unit 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What are JSON databases?</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725865" y="1282045"/>
            <a:ext cx="11142481" cy="3785652"/>
          </a:xfrm>
          <a:prstGeom prst="rect">
            <a:avLst/>
          </a:prstGeom>
          <a:noFill/>
        </p:spPr>
        <p:txBody>
          <a:bodyPr wrap="square" rtlCol="0">
            <a:spAutoFit/>
          </a:bodyPr>
          <a:lstStyle/>
          <a:p>
            <a:pPr algn="just">
              <a:lnSpc>
                <a:spcPct val="150000"/>
              </a:lnSpc>
            </a:pPr>
            <a:r>
              <a:rPr lang="en-US" sz="2000" dirty="0"/>
              <a:t>A JSON database is a document-type NoSQL database, ideal for storing semi-structured data. It’s much more flexible compared to the row-columns format, which is fixed and expensive when it comes to implementing even small schema changes.</a:t>
            </a:r>
          </a:p>
          <a:p>
            <a:pPr algn="just">
              <a:lnSpc>
                <a:spcPct val="150000"/>
              </a:lnSpc>
            </a:pPr>
            <a:endParaRPr lang="en-US" sz="2000" dirty="0"/>
          </a:p>
          <a:p>
            <a:pPr algn="just">
              <a:lnSpc>
                <a:spcPct val="150000"/>
              </a:lnSpc>
            </a:pPr>
            <a:r>
              <a:rPr lang="en-US" sz="2000" dirty="0"/>
              <a:t>With relational databases, JSON data needs to be parsed or stored using the NVARCHAR column (LOB storage). However, document databases like </a:t>
            </a:r>
            <a:r>
              <a:rPr lang="en-US" sz="2000" dirty="0">
                <a:hlinkClick r:id="rId3"/>
              </a:rPr>
              <a:t>MongoDB</a:t>
            </a:r>
            <a:r>
              <a:rPr lang="en-US" sz="2000" dirty="0"/>
              <a:t> can store JSON data in its natural format, which is readable by humans and machines.</a:t>
            </a:r>
          </a:p>
          <a:p>
            <a:pPr algn="just">
              <a:lnSpc>
                <a:spcPct val="150000"/>
              </a:lnSpc>
            </a:pPr>
            <a:endParaRPr lang="en-US" sz="2000" dirty="0"/>
          </a:p>
        </p:txBody>
      </p:sp>
      <p:sp>
        <p:nvSpPr>
          <p:cNvPr id="5" name="Date Placeholder 4"/>
          <p:cNvSpPr>
            <a:spLocks noGrp="1"/>
          </p:cNvSpPr>
          <p:nvPr>
            <p:ph type="dt" sz="half" idx="10"/>
          </p:nvPr>
        </p:nvSpPr>
        <p:spPr/>
        <p:txBody>
          <a:bodyPr/>
          <a:lstStyle/>
          <a:p>
            <a:fld id="{43CCF242-8C6D-4748-9619-8709906CF2C5}"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47</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What is JSON and why is it used?</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876694" y="867266"/>
            <a:ext cx="11019934" cy="5786199"/>
          </a:xfrm>
          <a:prstGeom prst="rect">
            <a:avLst/>
          </a:prstGeom>
          <a:noFill/>
        </p:spPr>
        <p:txBody>
          <a:bodyPr wrap="square" rtlCol="0">
            <a:spAutoFit/>
          </a:bodyPr>
          <a:lstStyle/>
          <a:p>
            <a:pPr algn="just">
              <a:lnSpc>
                <a:spcPct val="150000"/>
              </a:lnSpc>
            </a:pPr>
            <a:r>
              <a:rPr lang="en-US" sz="2000" dirty="0"/>
              <a:t>JSON (JavaScript Object Notation) is a light-weight data interchange format, used for data interchange between client and server in web applications. It’s less verbose than XML and has syntax similar to JavaScript objects, which makes it a good choice for web applications. It’s also easier to store JSON data, using JSON Databases like MongoDB.</a:t>
            </a:r>
          </a:p>
          <a:p>
            <a:pPr algn="just">
              <a:lnSpc>
                <a:spcPct val="150000"/>
              </a:lnSpc>
            </a:pPr>
            <a:r>
              <a:rPr lang="en-US" sz="2000" b="1" dirty="0"/>
              <a:t>JSON Format:</a:t>
            </a:r>
            <a:r>
              <a:rPr lang="en-US" sz="2000" dirty="0"/>
              <a:t> JSON is a readable format for structuring data. It is used for transiting data between server and web application.</a:t>
            </a:r>
          </a:p>
          <a:p>
            <a:r>
              <a:rPr lang="en-US" sz="2000" dirty="0"/>
              <a:t>[    </a:t>
            </a:r>
          </a:p>
          <a:p>
            <a:r>
              <a:rPr lang="en-US" sz="2000" dirty="0"/>
              <a:t>    "employee":   </a:t>
            </a:r>
          </a:p>
          <a:p>
            <a:r>
              <a:rPr lang="en-US" sz="2000" dirty="0"/>
              <a:t>   {    </a:t>
            </a:r>
          </a:p>
          <a:p>
            <a:r>
              <a:rPr lang="en-US" sz="2000" dirty="0"/>
              <a:t>        "id": 00987  </a:t>
            </a:r>
          </a:p>
          <a:p>
            <a:r>
              <a:rPr lang="en-US" sz="2000" dirty="0"/>
              <a:t>        "name":       "Jack",     </a:t>
            </a:r>
          </a:p>
          <a:p>
            <a:r>
              <a:rPr lang="en-US" sz="2000" dirty="0"/>
              <a:t>        "salary":      20000,     </a:t>
            </a:r>
          </a:p>
          <a:p>
            <a:r>
              <a:rPr lang="en-US" sz="2000" dirty="0"/>
              <a:t>   }    </a:t>
            </a:r>
          </a:p>
          <a:p>
            <a:r>
              <a:rPr lang="en-US" sz="2000" dirty="0"/>
              <a:t>]    </a:t>
            </a:r>
          </a:p>
          <a:p>
            <a:pPr algn="just">
              <a:lnSpc>
                <a:spcPct val="150000"/>
              </a:lnSpc>
            </a:pPr>
            <a:endParaRPr lang="en-US" sz="2000" dirty="0"/>
          </a:p>
        </p:txBody>
      </p:sp>
      <p:sp>
        <p:nvSpPr>
          <p:cNvPr id="5" name="Date Placeholder 4"/>
          <p:cNvSpPr>
            <a:spLocks noGrp="1"/>
          </p:cNvSpPr>
          <p:nvPr>
            <p:ph type="dt" sz="half" idx="10"/>
          </p:nvPr>
        </p:nvSpPr>
        <p:spPr/>
        <p:txBody>
          <a:bodyPr/>
          <a:lstStyle/>
          <a:p>
            <a:fld id="{8C84D435-1AE1-497B-98D4-3DDD21C29843}"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48</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Advantages of JSON databases</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1178350" y="1263192"/>
            <a:ext cx="10284643" cy="3139321"/>
          </a:xfrm>
          <a:prstGeom prst="rect">
            <a:avLst/>
          </a:prstGeom>
          <a:noFill/>
        </p:spPr>
        <p:txBody>
          <a:bodyPr wrap="square" rtlCol="0">
            <a:spAutoFit/>
          </a:bodyPr>
          <a:lstStyle/>
          <a:p>
            <a:pPr marL="457200" indent="-457200" algn="just">
              <a:lnSpc>
                <a:spcPct val="150000"/>
              </a:lnSpc>
              <a:buFont typeface="+mj-lt"/>
              <a:buAutoNum type="arabicPeriod"/>
            </a:pPr>
            <a:r>
              <a:rPr lang="en-US" sz="2000" dirty="0"/>
              <a:t>JSON databases are faster and have more storage flexibility.</a:t>
            </a:r>
          </a:p>
          <a:p>
            <a:pPr marL="457200" indent="-457200" algn="just">
              <a:lnSpc>
                <a:spcPct val="150000"/>
              </a:lnSpc>
              <a:buFont typeface="+mj-lt"/>
              <a:buAutoNum type="arabicPeriod"/>
            </a:pPr>
            <a:r>
              <a:rPr lang="en-US" sz="2000" dirty="0"/>
              <a:t>JSON databases provide better schema flexibility.</a:t>
            </a:r>
          </a:p>
          <a:p>
            <a:pPr marL="457200" indent="-457200" algn="just">
              <a:lnSpc>
                <a:spcPct val="150000"/>
              </a:lnSpc>
              <a:buFont typeface="+mj-lt"/>
              <a:buAutoNum type="arabicPeriod"/>
            </a:pPr>
            <a:r>
              <a:rPr lang="en-US" sz="2000" dirty="0"/>
              <a:t>JSON databases can easily map to SQL structures.</a:t>
            </a:r>
          </a:p>
          <a:p>
            <a:pPr marL="457200" indent="-457200" algn="just">
              <a:lnSpc>
                <a:spcPct val="150000"/>
              </a:lnSpc>
              <a:buFont typeface="+mj-lt"/>
              <a:buAutoNum type="arabicPeriod"/>
            </a:pPr>
            <a:r>
              <a:rPr lang="en-US" sz="2000" dirty="0"/>
              <a:t>JSON databases support different index types.</a:t>
            </a:r>
          </a:p>
          <a:p>
            <a:pPr marL="457200" indent="-457200" algn="just">
              <a:lnSpc>
                <a:spcPct val="150000"/>
              </a:lnSpc>
              <a:buFont typeface="+mj-lt"/>
              <a:buAutoNum type="arabicPeriod"/>
            </a:pPr>
            <a:r>
              <a:rPr lang="en-US" sz="2000" dirty="0"/>
              <a:t>JSON databases are better suited for big data analytics.</a:t>
            </a:r>
          </a:p>
          <a:p>
            <a:pPr algn="just">
              <a:lnSpc>
                <a:spcPct val="150000"/>
              </a:lnSpc>
              <a:buFont typeface="Wingdings" pitchFamily="2" charset="2"/>
              <a:buChar char="Ø"/>
            </a:pPr>
            <a:endParaRPr lang="en-US" sz="2000" dirty="0"/>
          </a:p>
          <a:p>
            <a:endParaRPr lang="en-US" dirty="0"/>
          </a:p>
        </p:txBody>
      </p:sp>
      <p:sp>
        <p:nvSpPr>
          <p:cNvPr id="5" name="Date Placeholder 4"/>
          <p:cNvSpPr>
            <a:spLocks noGrp="1"/>
          </p:cNvSpPr>
          <p:nvPr>
            <p:ph type="dt" sz="half" idx="10"/>
          </p:nvPr>
        </p:nvSpPr>
        <p:spPr/>
        <p:txBody>
          <a:bodyPr/>
          <a:lstStyle/>
          <a:p>
            <a:fld id="{0D04F396-7D32-40A5-9157-313D0BCFD9DD}"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49</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dirty="0" smtClean="0"/>
              <a:pPr marL="0" lvl="0" indent="0" algn="r" rtl="0">
                <a:spcBef>
                  <a:spcPts val="0"/>
                </a:spcBef>
                <a:spcAft>
                  <a:spcPts val="0"/>
                </a:spcAft>
                <a:buNone/>
              </a:pPr>
              <a:t>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7238999" y="4816928"/>
            <a:ext cx="241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3FF1AE24-0C9D-4906-A7D7-7FD150B56C8B}" type="datetime7">
              <a:rPr lang="en-IN" smtClean="0"/>
              <a:t>May-23</a:t>
            </a:fld>
            <a:endParaRPr lang="en-US"/>
          </a:p>
        </p:txBody>
      </p:sp>
      <p:sp>
        <p:nvSpPr>
          <p:cNvPr id="12" name="Footer Placeholder 11"/>
          <p:cNvSpPr>
            <a:spLocks noGrp="1"/>
          </p:cNvSpPr>
          <p:nvPr>
            <p:ph type="ftr" sz="quarter" idx="11"/>
          </p:nvPr>
        </p:nvSpPr>
        <p:spPr/>
        <p:txBody>
          <a:bodyPr/>
          <a:lstStyle/>
          <a:p>
            <a:r>
              <a:rPr lang="en-US"/>
              <a:t>Mr. Harshit Singh       ACSMLO603      Unit 5</a:t>
            </a:r>
          </a:p>
        </p:txBody>
      </p:sp>
      <p:sp>
        <p:nvSpPr>
          <p:cNvPr id="9" name="TextBox 8"/>
          <p:cNvSpPr txBox="1"/>
          <p:nvPr/>
        </p:nvSpPr>
        <p:spPr>
          <a:xfrm>
            <a:off x="1102936" y="990601"/>
            <a:ext cx="10378911" cy="3234860"/>
          </a:xfrm>
          <a:prstGeom prst="rect">
            <a:avLst/>
          </a:prstGeom>
          <a:noFill/>
        </p:spPr>
        <p:txBody>
          <a:bodyPr wrap="square" rtlCol="0">
            <a:spAutoFit/>
          </a:bodyPr>
          <a:lstStyle/>
          <a:p>
            <a:pPr algn="just">
              <a:lnSpc>
                <a:spcPct val="150000"/>
              </a:lnSpc>
            </a:pPr>
            <a:r>
              <a:rPr lang="en-US" sz="2400" b="1" dirty="0"/>
              <a:t>SQL and NoSQL standards: </a:t>
            </a:r>
            <a:r>
              <a:rPr lang="en-US" sz="2400" dirty="0"/>
              <a:t>Use of SQL/NoSQL and standards in the industry, Limitations of standardization.</a:t>
            </a:r>
          </a:p>
          <a:p>
            <a:pPr algn="just">
              <a:lnSpc>
                <a:spcPct val="150000"/>
              </a:lnSpc>
            </a:pPr>
            <a:r>
              <a:rPr lang="en-US" sz="2400" b="1" dirty="0"/>
              <a:t>Standards for interoperability and integration: </a:t>
            </a:r>
            <a:r>
              <a:rPr lang="en-US" sz="2400" dirty="0"/>
              <a:t>Web services, JSON. Data encryption, Redaction and masking techniques, Authentication and Authorization, Database auditing. 	</a:t>
            </a:r>
          </a:p>
          <a:p>
            <a:pPr>
              <a:lnSpc>
                <a:spcPct val="150000"/>
              </a:lnSpc>
            </a:pPr>
            <a:endParaRPr lang="en-US" dirty="0"/>
          </a:p>
        </p:txBody>
      </p:sp>
      <p:pic>
        <p:nvPicPr>
          <p:cNvPr id="7"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4"/>
            <a:ext cx="1727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EC02C7FF-2E6C-48C5-A243-19BBB5E80C27}"/>
              </a:ext>
            </a:extLst>
          </p:cNvPr>
          <p:cNvSpPr txBox="1">
            <a:spLocks/>
          </p:cNvSpPr>
          <p:nvPr/>
        </p:nvSpPr>
        <p:spPr>
          <a:xfrm>
            <a:off x="1727200" y="1"/>
            <a:ext cx="10464800" cy="69668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solidFill>
                  <a:prstClr val="black"/>
                </a:solidFill>
                <a:latin typeface="Times New Roman" pitchFamily="18" charset="0"/>
                <a:cs typeface="Times New Roman" pitchFamily="18" charset="0"/>
              </a:rPr>
              <a:t>Syllabus</a:t>
            </a:r>
          </a:p>
        </p:txBody>
      </p:sp>
    </p:spTree>
    <p:extLst>
      <p:ext uri="{BB962C8B-B14F-4D97-AF65-F5344CB8AC3E}">
        <p14:creationId xmlns:p14="http://schemas.microsoft.com/office/powerpoint/2010/main" val="10193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Data Encryption</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88157" y="1329179"/>
            <a:ext cx="11312165" cy="4339650"/>
          </a:xfrm>
          <a:prstGeom prst="rect">
            <a:avLst/>
          </a:prstGeom>
          <a:noFill/>
        </p:spPr>
        <p:txBody>
          <a:bodyPr wrap="square" rtlCol="0">
            <a:spAutoFit/>
          </a:bodyPr>
          <a:lstStyle/>
          <a:p>
            <a:pPr algn="just">
              <a:lnSpc>
                <a:spcPct val="150000"/>
              </a:lnSpc>
            </a:pPr>
            <a:r>
              <a:rPr lang="en-US" sz="2400" b="1" dirty="0"/>
              <a:t>Introduction:</a:t>
            </a:r>
          </a:p>
          <a:p>
            <a:pPr algn="just">
              <a:lnSpc>
                <a:spcPct val="150000"/>
              </a:lnSpc>
            </a:pPr>
            <a:r>
              <a:rPr lang="en-US" sz="2000" dirty="0"/>
              <a:t>Encryption is a security method in which information is encoded in such a way that only authorized user can read it. It uses encryption algorithm to generate </a:t>
            </a:r>
            <a:r>
              <a:rPr lang="en-US" sz="2000" dirty="0" err="1"/>
              <a:t>ciphertext</a:t>
            </a:r>
            <a:r>
              <a:rPr lang="en-US" sz="2000" dirty="0"/>
              <a:t> that can only be read if decrypted.</a:t>
            </a:r>
          </a:p>
          <a:p>
            <a:pPr algn="just">
              <a:lnSpc>
                <a:spcPct val="150000"/>
              </a:lnSpc>
            </a:pPr>
            <a:endParaRPr lang="en-US" sz="2000" dirty="0"/>
          </a:p>
          <a:p>
            <a:pPr algn="just">
              <a:lnSpc>
                <a:spcPct val="150000"/>
              </a:lnSpc>
            </a:pPr>
            <a:r>
              <a:rPr lang="en-US" sz="2000" dirty="0"/>
              <a:t>Data encryption converts data into a different form (code) that can only be accessed by people who have a secret key (formally known as a decryption key) or password. Data that has not been encrypted is referred to as plaintext, and data that has been encrypted is referred to as </a:t>
            </a:r>
            <a:r>
              <a:rPr lang="en-US" sz="2000" dirty="0" err="1"/>
              <a:t>ciphertext</a:t>
            </a:r>
            <a:r>
              <a:rPr lang="en-US" sz="2000" dirty="0"/>
              <a:t>. Encryption is one of the most widely used and successful data protection technologies in today’s corporate world.</a:t>
            </a:r>
          </a:p>
          <a:p>
            <a:pPr algn="just">
              <a:lnSpc>
                <a:spcPct val="150000"/>
              </a:lnSpc>
            </a:pPr>
            <a:endParaRPr lang="en-US" sz="2000" dirty="0"/>
          </a:p>
        </p:txBody>
      </p:sp>
      <p:sp>
        <p:nvSpPr>
          <p:cNvPr id="5" name="Date Placeholder 4"/>
          <p:cNvSpPr>
            <a:spLocks noGrp="1"/>
          </p:cNvSpPr>
          <p:nvPr>
            <p:ph type="dt" sz="half" idx="10"/>
          </p:nvPr>
        </p:nvSpPr>
        <p:spPr/>
        <p:txBody>
          <a:bodyPr/>
          <a:lstStyle/>
          <a:p>
            <a:fld id="{1C22AFF3-7F85-40A4-A0FD-6908AE0E3BF4}"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50</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3200" b="1" dirty="0"/>
              <a:t>Types of Data Encryption</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829558" y="999242"/>
            <a:ext cx="11123630" cy="4616648"/>
          </a:xfrm>
          <a:prstGeom prst="rect">
            <a:avLst/>
          </a:prstGeom>
          <a:noFill/>
        </p:spPr>
        <p:txBody>
          <a:bodyPr wrap="square" rtlCol="0">
            <a:spAutoFit/>
          </a:bodyPr>
          <a:lstStyle/>
          <a:p>
            <a:pPr algn="just">
              <a:lnSpc>
                <a:spcPct val="150000"/>
              </a:lnSpc>
            </a:pPr>
            <a:r>
              <a:rPr lang="en-US" sz="2000" dirty="0"/>
              <a:t>There are two types of encryptions schemes as listed below:</a:t>
            </a:r>
          </a:p>
          <a:p>
            <a:pPr algn="just">
              <a:lnSpc>
                <a:spcPct val="150000"/>
              </a:lnSpc>
            </a:pPr>
            <a:r>
              <a:rPr lang="en-US" sz="2000" b="1" dirty="0"/>
              <a:t>1.</a:t>
            </a:r>
            <a:r>
              <a:rPr lang="en-US" sz="2000" dirty="0"/>
              <a:t> Symmetric Key encryption</a:t>
            </a:r>
          </a:p>
          <a:p>
            <a:pPr algn="just">
              <a:lnSpc>
                <a:spcPct val="150000"/>
              </a:lnSpc>
            </a:pPr>
            <a:r>
              <a:rPr lang="en-US" sz="2000" b="1" dirty="0"/>
              <a:t>2.</a:t>
            </a:r>
            <a:r>
              <a:rPr lang="en-US" sz="2000" dirty="0"/>
              <a:t> Public Key encryption</a:t>
            </a:r>
          </a:p>
          <a:p>
            <a:pPr algn="just">
              <a:lnSpc>
                <a:spcPct val="150000"/>
              </a:lnSpc>
            </a:pPr>
            <a:endParaRPr lang="en-US" sz="2000" dirty="0"/>
          </a:p>
          <a:p>
            <a:r>
              <a:rPr lang="en-US" sz="2400" b="1" dirty="0"/>
              <a:t>1. Symmetric Key encryption:</a:t>
            </a:r>
          </a:p>
          <a:p>
            <a:pPr algn="just">
              <a:lnSpc>
                <a:spcPct val="150000"/>
              </a:lnSpc>
            </a:pPr>
            <a:r>
              <a:rPr lang="en-US" sz="2000" b="1" dirty="0"/>
              <a:t>Symmetric key encryption</a:t>
            </a:r>
            <a:r>
              <a:rPr lang="en-US" sz="2000" dirty="0"/>
              <a:t> algorithm uses same cryptographic keys for both encryption and decryption of cipher text.</a:t>
            </a:r>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p:txBody>
      </p:sp>
      <p:pic>
        <p:nvPicPr>
          <p:cNvPr id="3074" name="Picture 2"/>
          <p:cNvPicPr>
            <a:picLocks noChangeAspect="1" noChangeArrowheads="1"/>
          </p:cNvPicPr>
          <p:nvPr/>
        </p:nvPicPr>
        <p:blipFill>
          <a:blip r:embed="rId3"/>
          <a:srcRect/>
          <a:stretch>
            <a:fillRect/>
          </a:stretch>
        </p:blipFill>
        <p:spPr bwMode="auto">
          <a:xfrm>
            <a:off x="2525693" y="4131282"/>
            <a:ext cx="6838950" cy="183832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BD66248C-8EEC-4EAE-B32C-54DDCD45F381}" type="datetime7">
              <a:rPr lang="en-IN" smtClean="0"/>
              <a:t>May-23</a:t>
            </a:fld>
            <a:endParaRPr lang="en-US"/>
          </a:p>
        </p:txBody>
      </p:sp>
      <p:sp>
        <p:nvSpPr>
          <p:cNvPr id="7" name="Slide Number Placeholder 6"/>
          <p:cNvSpPr>
            <a:spLocks noGrp="1"/>
          </p:cNvSpPr>
          <p:nvPr>
            <p:ph type="sldNum" sz="quarter" idx="12"/>
          </p:nvPr>
        </p:nvSpPr>
        <p:spPr/>
        <p:txBody>
          <a:bodyPr/>
          <a:lstStyle/>
          <a:p>
            <a:fld id="{17527BB9-29D8-9541-81F9-C6E598EE8B1D}" type="slidenum">
              <a:rPr lang="en-US" smtClean="0"/>
              <a:pPr/>
              <a:t>51</a:t>
            </a:fld>
            <a:endParaRPr lang="en-US"/>
          </a:p>
        </p:txBody>
      </p:sp>
      <p:sp>
        <p:nvSpPr>
          <p:cNvPr id="8" name="Footer Placeholder 7"/>
          <p:cNvSpPr>
            <a:spLocks noGrp="1"/>
          </p:cNvSpPr>
          <p:nvPr>
            <p:ph type="ftr" sz="quarter" idx="11"/>
          </p:nvPr>
        </p:nvSpPr>
        <p:spPr/>
        <p:txBody>
          <a:bodyPr/>
          <a:lstStyle/>
          <a:p>
            <a:r>
              <a:rPr lang="en-US"/>
              <a:t>Mr. Harshit Singh       ACSMLO603      Unit 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791852" y="1084082"/>
            <a:ext cx="11123628" cy="2492990"/>
          </a:xfrm>
          <a:prstGeom prst="rect">
            <a:avLst/>
          </a:prstGeom>
          <a:noFill/>
        </p:spPr>
        <p:txBody>
          <a:bodyPr wrap="square" rtlCol="0">
            <a:spAutoFit/>
          </a:bodyPr>
          <a:lstStyle/>
          <a:p>
            <a:pPr algn="just">
              <a:lnSpc>
                <a:spcPct val="150000"/>
              </a:lnSpc>
            </a:pPr>
            <a:r>
              <a:rPr lang="en-US" sz="2400" b="1" dirty="0"/>
              <a:t>2. Public Key encryption:</a:t>
            </a:r>
          </a:p>
          <a:p>
            <a:pPr algn="just">
              <a:lnSpc>
                <a:spcPct val="150000"/>
              </a:lnSpc>
            </a:pPr>
            <a:r>
              <a:rPr lang="en-US" sz="2000" b="1" dirty="0"/>
              <a:t>Public key encryption</a:t>
            </a:r>
            <a:r>
              <a:rPr lang="en-US" sz="2000" dirty="0"/>
              <a:t> algorithm uses pair of keys, one of which is a secret key and one of which is public. These two keys are mathematically linked with each other.</a:t>
            </a:r>
          </a:p>
          <a:p>
            <a:pPr algn="just">
              <a:lnSpc>
                <a:spcPct val="150000"/>
              </a:lnSpc>
            </a:pPr>
            <a:endParaRPr lang="en-US" sz="2000" dirty="0"/>
          </a:p>
          <a:p>
            <a:pPr algn="just">
              <a:lnSpc>
                <a:spcPct val="150000"/>
              </a:lnSpc>
            </a:pPr>
            <a:endParaRPr lang="en-US" sz="2000" dirty="0"/>
          </a:p>
        </p:txBody>
      </p:sp>
      <p:pic>
        <p:nvPicPr>
          <p:cNvPr id="4098" name="Picture 2"/>
          <p:cNvPicPr>
            <a:picLocks noChangeAspect="1" noChangeArrowheads="1"/>
          </p:cNvPicPr>
          <p:nvPr/>
        </p:nvPicPr>
        <p:blipFill>
          <a:blip r:embed="rId3"/>
          <a:srcRect/>
          <a:stretch>
            <a:fillRect/>
          </a:stretch>
        </p:blipFill>
        <p:spPr bwMode="auto">
          <a:xfrm>
            <a:off x="2719388" y="3037848"/>
            <a:ext cx="6753225" cy="1819275"/>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F3D1DB3-7758-4E7F-A667-D06F8B59FD42}" type="datetime7">
              <a:rPr lang="en-IN" smtClean="0"/>
              <a:t>May-23</a:t>
            </a:fld>
            <a:endParaRPr lang="en-US"/>
          </a:p>
        </p:txBody>
      </p:sp>
      <p:sp>
        <p:nvSpPr>
          <p:cNvPr id="7" name="Slide Number Placeholder 6"/>
          <p:cNvSpPr>
            <a:spLocks noGrp="1"/>
          </p:cNvSpPr>
          <p:nvPr>
            <p:ph type="sldNum" sz="quarter" idx="12"/>
          </p:nvPr>
        </p:nvSpPr>
        <p:spPr/>
        <p:txBody>
          <a:bodyPr/>
          <a:lstStyle/>
          <a:p>
            <a:fld id="{17527BB9-29D8-9541-81F9-C6E598EE8B1D}" type="slidenum">
              <a:rPr lang="en-US" smtClean="0"/>
              <a:pPr/>
              <a:t>52</a:t>
            </a:fld>
            <a:endParaRPr lang="en-US"/>
          </a:p>
        </p:txBody>
      </p:sp>
      <p:sp>
        <p:nvSpPr>
          <p:cNvPr id="8" name="Footer Placeholder 7"/>
          <p:cNvSpPr>
            <a:spLocks noGrp="1"/>
          </p:cNvSpPr>
          <p:nvPr>
            <p:ph type="ftr" sz="quarter" idx="11"/>
          </p:nvPr>
        </p:nvSpPr>
        <p:spPr/>
        <p:txBody>
          <a:bodyPr/>
          <a:lstStyle/>
          <a:p>
            <a:r>
              <a:rPr lang="en-US"/>
              <a:t>Mr. Harshit Singh       ACSMLO603      Unit 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What is Data Redaction?</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754144" y="1065229"/>
            <a:ext cx="11246177" cy="3831818"/>
          </a:xfrm>
          <a:prstGeom prst="rect">
            <a:avLst/>
          </a:prstGeom>
          <a:noFill/>
        </p:spPr>
        <p:txBody>
          <a:bodyPr wrap="square" rtlCol="0">
            <a:spAutoFit/>
          </a:bodyPr>
          <a:lstStyle/>
          <a:p>
            <a:pPr algn="just">
              <a:lnSpc>
                <a:spcPct val="150000"/>
              </a:lnSpc>
              <a:buFont typeface="Wingdings" pitchFamily="2" charset="2"/>
              <a:buChar char="Ø"/>
            </a:pPr>
            <a:r>
              <a:rPr lang="en-US" dirty="0"/>
              <a:t>Data redaction is a method used to protect sensitive data from being compromised or leaked. It involves the removal of particular pieces of data from the whole of it, in an effort to keep it from being exposed as a whole and used for malicious or nefarious purposes.</a:t>
            </a:r>
          </a:p>
          <a:p>
            <a:pPr algn="just">
              <a:lnSpc>
                <a:spcPct val="150000"/>
              </a:lnSpc>
              <a:buFont typeface="Wingdings" pitchFamily="2" charset="2"/>
              <a:buChar char="Ø"/>
            </a:pPr>
            <a:r>
              <a:rPr lang="en-US" dirty="0"/>
              <a:t>Basically, this process breaks down data into various pieces of information, and removes or hides portions that can be used to identify or link to a particular person, company, or organization. For instance, if you have credit card information of your customers stored in your database, you may choose to redact the first names of all the cardholders, or the first and last four digits of the card numbers.</a:t>
            </a:r>
          </a:p>
          <a:p>
            <a:pPr algn="just">
              <a:lnSpc>
                <a:spcPct val="150000"/>
              </a:lnSpc>
              <a:buFont typeface="Wingdings" pitchFamily="2" charset="2"/>
              <a:buChar char="Ø"/>
            </a:pPr>
            <a:r>
              <a:rPr lang="en-US" dirty="0"/>
              <a:t>Data redaction tools are being used by companies all over the world in order to hide and protect their sensitive data. Not only does it help in keeping the data secure, but also preserves its integrity and authenticity.</a:t>
            </a:r>
          </a:p>
        </p:txBody>
      </p:sp>
      <p:sp>
        <p:nvSpPr>
          <p:cNvPr id="5" name="Date Placeholder 4"/>
          <p:cNvSpPr>
            <a:spLocks noGrp="1"/>
          </p:cNvSpPr>
          <p:nvPr>
            <p:ph type="dt" sz="half" idx="10"/>
          </p:nvPr>
        </p:nvSpPr>
        <p:spPr/>
        <p:txBody>
          <a:bodyPr/>
          <a:lstStyle/>
          <a:p>
            <a:fld id="{2E6F784D-9D9A-4BA6-B0A5-863A5F2373C9}"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53</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200" b="1" dirty="0">
                <a:latin typeface="Times New Roman" pitchFamily="18" charset="0"/>
                <a:cs typeface="Times New Roman" pitchFamily="18" charset="0"/>
              </a:rPr>
              <a:t>Types of </a:t>
            </a:r>
            <a:r>
              <a:rPr lang="en-US" sz="3200" b="1" dirty="0">
                <a:latin typeface="Times New Roman" pitchFamily="18" charset="0"/>
                <a:cs typeface="Times New Roman" pitchFamily="18" charset="0"/>
              </a:rPr>
              <a:t>Redaction</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857839" y="1140644"/>
            <a:ext cx="11170763" cy="4893647"/>
          </a:xfrm>
          <a:prstGeom prst="rect">
            <a:avLst/>
          </a:prstGeom>
          <a:noFill/>
        </p:spPr>
        <p:txBody>
          <a:bodyPr wrap="square" rtlCol="0">
            <a:spAutoFit/>
          </a:bodyPr>
          <a:lstStyle/>
          <a:p>
            <a:pPr algn="just">
              <a:lnSpc>
                <a:spcPct val="150000"/>
              </a:lnSpc>
            </a:pPr>
            <a:r>
              <a:rPr lang="en-US" sz="2400" b="1" dirty="0"/>
              <a:t>1. Static Redaction</a:t>
            </a:r>
          </a:p>
          <a:p>
            <a:pPr algn="just">
              <a:lnSpc>
                <a:spcPct val="150000"/>
              </a:lnSpc>
            </a:pPr>
            <a:r>
              <a:rPr lang="en-US" sz="2000" dirty="0"/>
              <a:t>In static redaction, the data is copied or moved to a copy that already has redaction algorithms and measures. It can be used for redacting sensitive information from large amounts of data. It requires quite a lot of time and resources in order to do so.</a:t>
            </a:r>
          </a:p>
          <a:p>
            <a:pPr algn="just">
              <a:lnSpc>
                <a:spcPct val="150000"/>
              </a:lnSpc>
            </a:pPr>
            <a:r>
              <a:rPr lang="en-US" sz="2400" b="1" dirty="0"/>
              <a:t>2. Dynamic Redaction</a:t>
            </a:r>
          </a:p>
          <a:p>
            <a:pPr algn="just">
              <a:lnSpc>
                <a:spcPct val="150000"/>
              </a:lnSpc>
            </a:pPr>
            <a:r>
              <a:rPr lang="en-US" sz="2000" dirty="0"/>
              <a:t>Dynamic data redaction involves redacting sensitive information from data in real-time, which is why it is also known as data-in-transit redaction. For this process, the data doesn’t have to go through batch processing to be redacted. However, it is much more suitable for read-only applications, and also has significant performance overheads.</a:t>
            </a:r>
          </a:p>
          <a:p>
            <a:pPr algn="just">
              <a:lnSpc>
                <a:spcPct val="150000"/>
              </a:lnSpc>
            </a:pPr>
            <a:endParaRPr lang="en-US" sz="2000" dirty="0"/>
          </a:p>
        </p:txBody>
      </p:sp>
      <p:sp>
        <p:nvSpPr>
          <p:cNvPr id="5" name="Date Placeholder 4"/>
          <p:cNvSpPr>
            <a:spLocks noGrp="1"/>
          </p:cNvSpPr>
          <p:nvPr>
            <p:ph type="dt" sz="half" idx="10"/>
          </p:nvPr>
        </p:nvSpPr>
        <p:spPr/>
        <p:txBody>
          <a:bodyPr/>
          <a:lstStyle/>
          <a:p>
            <a:fld id="{2C997084-D733-41A2-AFC5-3E230E581707}"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54</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What Is Data Masking?</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97584" y="1074656"/>
            <a:ext cx="11340445" cy="5359182"/>
          </a:xfrm>
          <a:prstGeom prst="rect">
            <a:avLst/>
          </a:prstGeom>
          <a:noFill/>
        </p:spPr>
        <p:txBody>
          <a:bodyPr wrap="square" rtlCol="0">
            <a:spAutoFit/>
          </a:bodyPr>
          <a:lstStyle/>
          <a:p>
            <a:pPr algn="just">
              <a:lnSpc>
                <a:spcPct val="150000"/>
              </a:lnSpc>
            </a:pPr>
            <a:r>
              <a:rPr lang="en-US" sz="2000" dirty="0"/>
              <a:t>Data masking is a technique used to create a version of data that looks structurally similar to the original but hides (masks) sensitive information. The version with the masked information can then be used for various purposes, such as user training or software testing. The main objective of masking data is to create a functional substitute that does not reveal the real data.</a:t>
            </a:r>
          </a:p>
          <a:p>
            <a:pPr algn="just">
              <a:lnSpc>
                <a:spcPct val="150000"/>
              </a:lnSpc>
            </a:pPr>
            <a:r>
              <a:rPr lang="en-US" sz="2000" dirty="0"/>
              <a:t>Here are several examples of data masking:</a:t>
            </a:r>
          </a:p>
          <a:p>
            <a:pPr algn="just" fontAlgn="base">
              <a:lnSpc>
                <a:spcPct val="150000"/>
              </a:lnSpc>
              <a:buFont typeface="Wingdings" pitchFamily="2" charset="2"/>
              <a:buChar char="Ø"/>
            </a:pPr>
            <a:r>
              <a:rPr lang="en-US" sz="2000" b="1" dirty="0"/>
              <a:t>Replacing </a:t>
            </a:r>
            <a:r>
              <a:rPr lang="en-US" sz="2000" dirty="0"/>
              <a:t>personally-identifying details and names with other symbols and characters</a:t>
            </a:r>
          </a:p>
          <a:p>
            <a:pPr algn="just" fontAlgn="base">
              <a:lnSpc>
                <a:spcPct val="150000"/>
              </a:lnSpc>
              <a:buFont typeface="Wingdings" pitchFamily="2" charset="2"/>
              <a:buChar char="Ø"/>
            </a:pPr>
            <a:r>
              <a:rPr lang="en-US" sz="2000" b="1" dirty="0"/>
              <a:t>Moving details around</a:t>
            </a:r>
            <a:r>
              <a:rPr lang="en-US" sz="2000" dirty="0"/>
              <a:t> or </a:t>
            </a:r>
            <a:r>
              <a:rPr lang="en-US" sz="2000" b="1" dirty="0"/>
              <a:t>randomizing </a:t>
            </a:r>
            <a:r>
              <a:rPr lang="en-US" sz="2000" dirty="0"/>
              <a:t>sensitive data like names or account numbers </a:t>
            </a:r>
          </a:p>
          <a:p>
            <a:pPr algn="just" fontAlgn="base">
              <a:lnSpc>
                <a:spcPct val="150000"/>
              </a:lnSpc>
              <a:buFont typeface="Wingdings" pitchFamily="2" charset="2"/>
              <a:buChar char="Ø"/>
            </a:pPr>
            <a:r>
              <a:rPr lang="en-US" sz="2000" b="1" dirty="0"/>
              <a:t>Scrambling </a:t>
            </a:r>
            <a:r>
              <a:rPr lang="en-US" sz="2000" dirty="0"/>
              <a:t>the data, substituting parts of it for other parts from the same dataset</a:t>
            </a:r>
          </a:p>
          <a:p>
            <a:pPr algn="just" fontAlgn="base">
              <a:lnSpc>
                <a:spcPct val="150000"/>
              </a:lnSpc>
              <a:buFont typeface="Wingdings" pitchFamily="2" charset="2"/>
              <a:buChar char="Ø"/>
            </a:pPr>
            <a:r>
              <a:rPr lang="en-US" sz="2000" b="1" dirty="0"/>
              <a:t>Deleting </a:t>
            </a:r>
            <a:r>
              <a:rPr lang="en-US" sz="2000" dirty="0"/>
              <a:t>or “</a:t>
            </a:r>
            <a:r>
              <a:rPr lang="en-US" sz="2000" b="1" dirty="0" err="1"/>
              <a:t>nulling</a:t>
            </a:r>
            <a:r>
              <a:rPr lang="en-US" sz="2000" b="1" dirty="0"/>
              <a:t> out</a:t>
            </a:r>
            <a:r>
              <a:rPr lang="en-US" sz="2000" dirty="0"/>
              <a:t>” sensitive values within data records </a:t>
            </a:r>
          </a:p>
          <a:p>
            <a:pPr algn="just" fontAlgn="base">
              <a:lnSpc>
                <a:spcPct val="150000"/>
              </a:lnSpc>
              <a:buFont typeface="Wingdings" pitchFamily="2" charset="2"/>
              <a:buChar char="Ø"/>
            </a:pPr>
            <a:r>
              <a:rPr lang="en-US" sz="2000" b="1" dirty="0"/>
              <a:t>Encrypting </a:t>
            </a:r>
            <a:r>
              <a:rPr lang="en-US" sz="2000" dirty="0"/>
              <a:t>the data to make it infeasible for unauthorized users to access it without a decryption key</a:t>
            </a:r>
          </a:p>
          <a:p>
            <a:pPr algn="just">
              <a:lnSpc>
                <a:spcPct val="150000"/>
              </a:lnSpc>
              <a:buFont typeface="Wingdings" pitchFamily="2" charset="2"/>
              <a:buChar char="Ø"/>
            </a:pPr>
            <a:endParaRPr lang="en-US" sz="2000" dirty="0"/>
          </a:p>
        </p:txBody>
      </p:sp>
      <p:sp>
        <p:nvSpPr>
          <p:cNvPr id="5" name="Date Placeholder 4"/>
          <p:cNvSpPr>
            <a:spLocks noGrp="1"/>
          </p:cNvSpPr>
          <p:nvPr>
            <p:ph type="dt" sz="half" idx="10"/>
          </p:nvPr>
        </p:nvSpPr>
        <p:spPr/>
        <p:txBody>
          <a:bodyPr/>
          <a:lstStyle/>
          <a:p>
            <a:fld id="{1DDE4AFF-8C73-4D1E-BF63-E222D3829D2A}"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55</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Types of Data Masking</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735291" y="1404594"/>
            <a:ext cx="11302738" cy="3508653"/>
          </a:xfrm>
          <a:prstGeom prst="rect">
            <a:avLst/>
          </a:prstGeom>
          <a:noFill/>
        </p:spPr>
        <p:txBody>
          <a:bodyPr wrap="square" rtlCol="0">
            <a:spAutoFit/>
          </a:bodyPr>
          <a:lstStyle/>
          <a:p>
            <a:pPr algn="just" fontAlgn="base">
              <a:lnSpc>
                <a:spcPct val="150000"/>
              </a:lnSpc>
            </a:pPr>
            <a:r>
              <a:rPr lang="en-US" sz="2400" b="1" dirty="0"/>
              <a:t>1. Static data masking</a:t>
            </a:r>
            <a:r>
              <a:rPr lang="en-US" sz="2000" dirty="0"/>
              <a:t>—involves creating a duplicated version of a dataset, containing fully or partially masked data. The dummy database is maintained separately from the production database.</a:t>
            </a:r>
          </a:p>
          <a:p>
            <a:pPr algn="just" fontAlgn="base">
              <a:lnSpc>
                <a:spcPct val="150000"/>
              </a:lnSpc>
            </a:pPr>
            <a:endParaRPr lang="en-US" sz="2000" dirty="0"/>
          </a:p>
          <a:p>
            <a:pPr algn="just" fontAlgn="base">
              <a:lnSpc>
                <a:spcPct val="150000"/>
              </a:lnSpc>
            </a:pPr>
            <a:r>
              <a:rPr lang="en-US" sz="2400" b="1" dirty="0"/>
              <a:t>2. Dynamic data masking</a:t>
            </a:r>
            <a:r>
              <a:rPr lang="en-US" sz="2000" dirty="0"/>
              <a:t>—alters information in real time, as it is accessed by users. This technique is applied directly to production datasets. It ensures that the original data is seen only by authorized users, and any non-privileged user sees masked data.</a:t>
            </a:r>
          </a:p>
          <a:p>
            <a:pPr algn="just">
              <a:lnSpc>
                <a:spcPct val="150000"/>
              </a:lnSpc>
            </a:pPr>
            <a:endParaRPr lang="en-US" sz="2000" dirty="0"/>
          </a:p>
        </p:txBody>
      </p:sp>
      <p:sp>
        <p:nvSpPr>
          <p:cNvPr id="5" name="Date Placeholder 4"/>
          <p:cNvSpPr>
            <a:spLocks noGrp="1"/>
          </p:cNvSpPr>
          <p:nvPr>
            <p:ph type="dt" sz="half" idx="10"/>
          </p:nvPr>
        </p:nvSpPr>
        <p:spPr/>
        <p:txBody>
          <a:bodyPr/>
          <a:lstStyle/>
          <a:p>
            <a:fld id="{4E613F82-6E1E-488E-872B-65353BA3444F}"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56</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nn-NO" sz="3200" b="1" dirty="0"/>
              <a:t>Data Redaction vs Data Masking</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735291" y="1102936"/>
            <a:ext cx="11199043" cy="5170646"/>
          </a:xfrm>
          <a:prstGeom prst="rect">
            <a:avLst/>
          </a:prstGeom>
          <a:noFill/>
        </p:spPr>
        <p:txBody>
          <a:bodyPr wrap="square" rtlCol="0">
            <a:spAutoFit/>
          </a:bodyPr>
          <a:lstStyle/>
          <a:p>
            <a:pPr algn="just">
              <a:lnSpc>
                <a:spcPct val="150000"/>
              </a:lnSpc>
            </a:pPr>
            <a:r>
              <a:rPr lang="en-US" sz="2000" dirty="0"/>
              <a:t>If you are reading up on data redaction, you would also come across another term: </a:t>
            </a:r>
            <a:r>
              <a:rPr lang="en-US" sz="2000" dirty="0">
                <a:hlinkClick r:id="rId3"/>
              </a:rPr>
              <a:t>data masking</a:t>
            </a:r>
            <a:r>
              <a:rPr lang="en-US" sz="2000" dirty="0"/>
              <a:t>. Both of these are tools used in data security, but they have some basic differences among them.</a:t>
            </a:r>
          </a:p>
          <a:p>
            <a:pPr algn="just">
              <a:lnSpc>
                <a:spcPct val="150000"/>
              </a:lnSpc>
            </a:pPr>
            <a:endParaRPr lang="en-US" sz="2000" dirty="0"/>
          </a:p>
          <a:p>
            <a:pPr algn="just">
              <a:lnSpc>
                <a:spcPct val="150000"/>
              </a:lnSpc>
            </a:pPr>
            <a:r>
              <a:rPr lang="en-US" sz="2000" dirty="0"/>
              <a:t>While data redaction is the process of removing certain pieces of sensitive or personally identifiable information, data masking is a process in which sensitive and authentic information is replaced with inauthentic information that has the same structure.</a:t>
            </a:r>
          </a:p>
          <a:p>
            <a:pPr algn="just">
              <a:lnSpc>
                <a:spcPct val="150000"/>
              </a:lnSpc>
            </a:pPr>
            <a:r>
              <a:rPr lang="en-US" sz="2000" dirty="0"/>
              <a:t>Data masking is mostly used for creating sample data for testing or training purposes, so that any personally identifiable information or sensitive data isn’t exposed or manipulated during the production or testing phase in an organization. This method also keeps the data structure and data types intact, so that data can be used in applications.</a:t>
            </a:r>
          </a:p>
          <a:p>
            <a:pPr algn="just">
              <a:lnSpc>
                <a:spcPct val="150000"/>
              </a:lnSpc>
            </a:pPr>
            <a:endParaRPr lang="en-US" sz="2000" dirty="0"/>
          </a:p>
        </p:txBody>
      </p:sp>
      <p:sp>
        <p:nvSpPr>
          <p:cNvPr id="5" name="Date Placeholder 4"/>
          <p:cNvSpPr>
            <a:spLocks noGrp="1"/>
          </p:cNvSpPr>
          <p:nvPr>
            <p:ph type="dt" sz="half" idx="10"/>
          </p:nvPr>
        </p:nvSpPr>
        <p:spPr/>
        <p:txBody>
          <a:bodyPr/>
          <a:lstStyle/>
          <a:p>
            <a:fld id="{6B2366A8-A021-458A-BDD8-1C070AA4B165}"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57</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97584" y="1159497"/>
            <a:ext cx="11283885" cy="3170099"/>
          </a:xfrm>
          <a:prstGeom prst="rect">
            <a:avLst/>
          </a:prstGeom>
          <a:noFill/>
        </p:spPr>
        <p:txBody>
          <a:bodyPr wrap="square" rtlCol="0">
            <a:spAutoFit/>
          </a:bodyPr>
          <a:lstStyle/>
          <a:p>
            <a:pPr algn="just">
              <a:lnSpc>
                <a:spcPct val="150000"/>
              </a:lnSpc>
            </a:pPr>
            <a:r>
              <a:rPr lang="en-US" sz="2000" dirty="0"/>
              <a:t>On the other hand, data redaction is used to conceal personally identifiable or classified information from comprehendible data, so that any sensitive data doesn’t get leaked to the public.</a:t>
            </a:r>
          </a:p>
          <a:p>
            <a:pPr algn="just">
              <a:lnSpc>
                <a:spcPct val="150000"/>
              </a:lnSpc>
            </a:pPr>
            <a:endParaRPr lang="en-US" sz="2000" dirty="0"/>
          </a:p>
          <a:p>
            <a:pPr algn="just">
              <a:lnSpc>
                <a:spcPct val="150000"/>
              </a:lnSpc>
            </a:pPr>
            <a:r>
              <a:rPr lang="en-US" sz="2000" dirty="0"/>
              <a:t>Therefore, we can safely say that while data redaction is a method to ‘remove’ data, data masking is a method to ‘replace’ data with something in a similar format. In many cases, data redaction is considered to be a sub-type of data masking.</a:t>
            </a:r>
          </a:p>
          <a:p>
            <a:endParaRPr lang="en-US" sz="2000" dirty="0"/>
          </a:p>
        </p:txBody>
      </p:sp>
      <p:sp>
        <p:nvSpPr>
          <p:cNvPr id="5" name="Date Placeholder 4"/>
          <p:cNvSpPr>
            <a:spLocks noGrp="1"/>
          </p:cNvSpPr>
          <p:nvPr>
            <p:ph type="dt" sz="half" idx="10"/>
          </p:nvPr>
        </p:nvSpPr>
        <p:spPr/>
        <p:txBody>
          <a:bodyPr/>
          <a:lstStyle/>
          <a:p>
            <a:fld id="{92108B1E-2337-40C0-A205-D8312D88789A}"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58</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What is Authentication?</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03315" y="1225485"/>
            <a:ext cx="11378153" cy="4708981"/>
          </a:xfrm>
          <a:prstGeom prst="rect">
            <a:avLst/>
          </a:prstGeom>
          <a:noFill/>
        </p:spPr>
        <p:txBody>
          <a:bodyPr wrap="square" rtlCol="0">
            <a:spAutoFit/>
          </a:bodyPr>
          <a:lstStyle/>
          <a:p>
            <a:pPr algn="just">
              <a:lnSpc>
                <a:spcPct val="150000"/>
              </a:lnSpc>
              <a:buFont typeface="Wingdings" pitchFamily="2" charset="2"/>
              <a:buChar char="Ø"/>
            </a:pPr>
            <a:r>
              <a:rPr lang="en-US" sz="2000" dirty="0"/>
              <a:t>Authentication is the process of identifying someone's identity by assuring that the person is the same as what he is claiming for.</a:t>
            </a:r>
          </a:p>
          <a:p>
            <a:pPr algn="just">
              <a:lnSpc>
                <a:spcPct val="150000"/>
              </a:lnSpc>
              <a:buFont typeface="Wingdings" pitchFamily="2" charset="2"/>
              <a:buChar char="Ø"/>
            </a:pPr>
            <a:r>
              <a:rPr lang="en-US" sz="2000" dirty="0"/>
              <a:t>It is used by both server and client. The server uses authentication when someone wants to access the information, and the server needs to know who is accessing the information. The client uses it when he wants to know that it is the same server that it claims to be.</a:t>
            </a:r>
          </a:p>
          <a:p>
            <a:pPr algn="just">
              <a:lnSpc>
                <a:spcPct val="150000"/>
              </a:lnSpc>
              <a:buFont typeface="Wingdings" pitchFamily="2" charset="2"/>
              <a:buChar char="Ø"/>
            </a:pPr>
            <a:r>
              <a:rPr lang="en-US" sz="2000" dirty="0"/>
              <a:t>The authentication by the server is done mostly by using the </a:t>
            </a:r>
            <a:r>
              <a:rPr lang="en-US" sz="2000" i="1" dirty="0"/>
              <a:t>username and password.</a:t>
            </a:r>
            <a:r>
              <a:rPr lang="en-US" sz="2000" dirty="0"/>
              <a:t> Other ways of authentication by the server can also be done using </a:t>
            </a:r>
            <a:r>
              <a:rPr lang="en-US" sz="2000" i="1" dirty="0"/>
              <a:t>cards, retina scans, voice recognition, and fingerprints.</a:t>
            </a:r>
          </a:p>
          <a:p>
            <a:pPr algn="just">
              <a:lnSpc>
                <a:spcPct val="150000"/>
              </a:lnSpc>
              <a:buFont typeface="Wingdings" pitchFamily="2" charset="2"/>
              <a:buChar char="Ø"/>
            </a:pPr>
            <a:r>
              <a:rPr lang="en-US" sz="2000" dirty="0"/>
              <a:t>Authentication does not ensure what tasks under a process one person can do, what files he can view, read, or update. It mostly identifies who the person or system is actually.</a:t>
            </a:r>
          </a:p>
          <a:p>
            <a:pPr algn="just">
              <a:lnSpc>
                <a:spcPct val="150000"/>
              </a:lnSpc>
              <a:buFont typeface="Wingdings" pitchFamily="2" charset="2"/>
              <a:buChar char="Ø"/>
            </a:pPr>
            <a:endParaRPr lang="en-US" sz="2000" dirty="0"/>
          </a:p>
        </p:txBody>
      </p:sp>
      <p:sp>
        <p:nvSpPr>
          <p:cNvPr id="5" name="Date Placeholder 4"/>
          <p:cNvSpPr>
            <a:spLocks noGrp="1"/>
          </p:cNvSpPr>
          <p:nvPr>
            <p:ph type="dt" sz="half" idx="10"/>
          </p:nvPr>
        </p:nvSpPr>
        <p:spPr/>
        <p:txBody>
          <a:bodyPr/>
          <a:lstStyle/>
          <a:p>
            <a:fld id="{AF6D0C1A-06C1-43D5-974F-24FF2C29C98F}"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59</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dirty="0" smtClean="0"/>
              <a:pPr marL="0" lvl="0" indent="0" algn="r" rtl="0">
                <a:spcBef>
                  <a:spcPts val="0"/>
                </a:spcBef>
                <a:spcAft>
                  <a:spcPts val="0"/>
                </a:spcAft>
                <a:buNone/>
              </a:pPr>
              <a:t>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7238999" y="4816928"/>
            <a:ext cx="241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88677BC1-6C16-413D-9717-12292270A431}" type="datetime7">
              <a:rPr lang="en-IN" smtClean="0"/>
              <a:t>May-23</a:t>
            </a:fld>
            <a:endParaRPr lang="en-US"/>
          </a:p>
        </p:txBody>
      </p:sp>
      <p:sp>
        <p:nvSpPr>
          <p:cNvPr id="12" name="Footer Placeholder 11"/>
          <p:cNvSpPr>
            <a:spLocks noGrp="1"/>
          </p:cNvSpPr>
          <p:nvPr>
            <p:ph type="ftr" sz="quarter" idx="11"/>
          </p:nvPr>
        </p:nvSpPr>
        <p:spPr/>
        <p:txBody>
          <a:bodyPr/>
          <a:lstStyle/>
          <a:p>
            <a:r>
              <a:rPr lang="en-US"/>
              <a:t>Mr. Harshit Singh       ACSMLO603      Unit 5</a:t>
            </a:r>
          </a:p>
        </p:txBody>
      </p:sp>
      <p:sp>
        <p:nvSpPr>
          <p:cNvPr id="9" name="TextBox 8"/>
          <p:cNvSpPr txBox="1"/>
          <p:nvPr/>
        </p:nvSpPr>
        <p:spPr>
          <a:xfrm>
            <a:off x="1117600" y="914401"/>
            <a:ext cx="10058400" cy="4339650"/>
          </a:xfrm>
          <a:prstGeom prst="rect">
            <a:avLst/>
          </a:prstGeom>
          <a:noFill/>
        </p:spPr>
        <p:txBody>
          <a:bodyPr wrap="square" rtlCol="0">
            <a:spAutoFit/>
          </a:bodyPr>
          <a:lstStyle/>
          <a:p>
            <a:pPr algn="just">
              <a:lnSpc>
                <a:spcPct val="150000"/>
              </a:lnSpc>
            </a:pPr>
            <a:r>
              <a:rPr lang="en-IN" sz="2400" dirty="0">
                <a:cs typeface="Times New Roman" pitchFamily="18" charset="0"/>
              </a:rPr>
              <a:t>There are various application of Advance DBMS in different fields like:</a:t>
            </a:r>
          </a:p>
          <a:p>
            <a:pPr algn="just">
              <a:lnSpc>
                <a:spcPct val="150000"/>
              </a:lnSpc>
              <a:buFont typeface="Wingdings" pitchFamily="2" charset="2"/>
              <a:buChar char="Ø"/>
            </a:pPr>
            <a:r>
              <a:rPr lang="en-US" sz="2400" b="1" dirty="0">
                <a:cs typeface="Times New Roman" pitchFamily="18" charset="0"/>
              </a:rPr>
              <a:t>Railway Reservation System</a:t>
            </a:r>
          </a:p>
          <a:p>
            <a:pPr algn="just">
              <a:lnSpc>
                <a:spcPct val="150000"/>
              </a:lnSpc>
              <a:buFont typeface="Wingdings" pitchFamily="2" charset="2"/>
              <a:buChar char="Ø"/>
            </a:pPr>
            <a:r>
              <a:rPr lang="en-US" sz="2400" b="1" dirty="0">
                <a:cs typeface="Times New Roman" pitchFamily="18" charset="0"/>
              </a:rPr>
              <a:t>Library Management System</a:t>
            </a:r>
          </a:p>
          <a:p>
            <a:pPr algn="just">
              <a:lnSpc>
                <a:spcPct val="150000"/>
              </a:lnSpc>
              <a:buFont typeface="Wingdings" pitchFamily="2" charset="2"/>
              <a:buChar char="Ø"/>
            </a:pPr>
            <a:r>
              <a:rPr lang="en-US" sz="2400" b="1" dirty="0">
                <a:cs typeface="Times New Roman" pitchFamily="18" charset="0"/>
              </a:rPr>
              <a:t>Banking</a:t>
            </a:r>
          </a:p>
          <a:p>
            <a:pPr algn="just">
              <a:lnSpc>
                <a:spcPct val="150000"/>
              </a:lnSpc>
              <a:buFont typeface="Wingdings" pitchFamily="2" charset="2"/>
              <a:buChar char="Ø"/>
            </a:pPr>
            <a:r>
              <a:rPr lang="en-US" sz="2400" b="1" dirty="0">
                <a:cs typeface="Times New Roman" pitchFamily="18" charset="0"/>
              </a:rPr>
              <a:t>Universities and colleges</a:t>
            </a:r>
          </a:p>
          <a:p>
            <a:pPr algn="just">
              <a:lnSpc>
                <a:spcPct val="150000"/>
              </a:lnSpc>
              <a:buFont typeface="Wingdings" pitchFamily="2" charset="2"/>
              <a:buChar char="Ø"/>
            </a:pPr>
            <a:r>
              <a:rPr lang="en-US" sz="2400" b="1" dirty="0">
                <a:cs typeface="Times New Roman" pitchFamily="18" charset="0"/>
              </a:rPr>
              <a:t>Credit card transactions etc.</a:t>
            </a:r>
          </a:p>
          <a:p>
            <a:pPr algn="just">
              <a:lnSpc>
                <a:spcPct val="150000"/>
              </a:lnSpc>
            </a:pPr>
            <a:endParaRPr lang="en-US" sz="2000" dirty="0">
              <a:cs typeface="Times New Roman" pitchFamily="18" charset="0"/>
            </a:endParaRPr>
          </a:p>
          <a:p>
            <a:pPr>
              <a:lnSpc>
                <a:spcPct val="150000"/>
              </a:lnSpc>
            </a:pPr>
            <a:endParaRPr lang="en-US" sz="2000" dirty="0">
              <a:cs typeface="Times New Roman" pitchFamily="18" charset="0"/>
            </a:endParaRPr>
          </a:p>
        </p:txBody>
      </p:sp>
      <p:pic>
        <p:nvPicPr>
          <p:cNvPr id="10"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4"/>
            <a:ext cx="1727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EC02C7FF-2E6C-48C5-A243-19BBB5E80C27}"/>
              </a:ext>
            </a:extLst>
          </p:cNvPr>
          <p:cNvSpPr txBox="1">
            <a:spLocks/>
          </p:cNvSpPr>
          <p:nvPr/>
        </p:nvSpPr>
        <p:spPr>
          <a:xfrm>
            <a:off x="1727200" y="1"/>
            <a:ext cx="10464800" cy="69668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solidFill>
                  <a:prstClr val="black"/>
                </a:solidFill>
                <a:latin typeface="Times New Roman" pitchFamily="18" charset="0"/>
                <a:cs typeface="Times New Roman" pitchFamily="18" charset="0"/>
              </a:rPr>
              <a:t>Branch wise Application</a:t>
            </a:r>
          </a:p>
        </p:txBody>
      </p:sp>
    </p:spTree>
    <p:extLst>
      <p:ext uri="{BB962C8B-B14F-4D97-AF65-F5344CB8AC3E}">
        <p14:creationId xmlns:p14="http://schemas.microsoft.com/office/powerpoint/2010/main" val="10193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Authentication techniques</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518475" y="1036948"/>
            <a:ext cx="11538408" cy="6370975"/>
          </a:xfrm>
          <a:prstGeom prst="rect">
            <a:avLst/>
          </a:prstGeom>
          <a:noFill/>
        </p:spPr>
        <p:txBody>
          <a:bodyPr wrap="square" rtlCol="0">
            <a:spAutoFit/>
          </a:bodyPr>
          <a:lstStyle/>
          <a:p>
            <a:pPr algn="just">
              <a:lnSpc>
                <a:spcPct val="150000"/>
              </a:lnSpc>
            </a:pPr>
            <a:r>
              <a:rPr lang="en-US" sz="2400" b="1" dirty="0"/>
              <a:t>1. Password-based authentication</a:t>
            </a:r>
            <a:endParaRPr lang="en-US" sz="2400" dirty="0"/>
          </a:p>
          <a:p>
            <a:pPr algn="just">
              <a:lnSpc>
                <a:spcPct val="150000"/>
              </a:lnSpc>
            </a:pPr>
            <a:r>
              <a:rPr lang="en-US" sz="2000" dirty="0"/>
              <a:t>It is the simplest way of authentication. It requires the password for the particular username. If the password matches with the username and both details match the system's database, the user will be successfully authenticated.</a:t>
            </a:r>
          </a:p>
          <a:p>
            <a:pPr algn="just">
              <a:lnSpc>
                <a:spcPct val="150000"/>
              </a:lnSpc>
            </a:pPr>
            <a:r>
              <a:rPr lang="en-US" sz="2400" b="1" dirty="0"/>
              <a:t>2. Password less authentication</a:t>
            </a:r>
            <a:endParaRPr lang="en-US" sz="2400" dirty="0"/>
          </a:p>
          <a:p>
            <a:pPr algn="just">
              <a:lnSpc>
                <a:spcPct val="150000"/>
              </a:lnSpc>
            </a:pPr>
            <a:r>
              <a:rPr lang="en-US" sz="2000" dirty="0"/>
              <a:t>In this technique, the user doesn't need any password; instead, he gets an OTP (One-time password) or link on his registered mobile number or phone number. It can also be said OTP-based authentication.</a:t>
            </a:r>
          </a:p>
          <a:p>
            <a:pPr algn="just">
              <a:lnSpc>
                <a:spcPct val="150000"/>
              </a:lnSpc>
            </a:pPr>
            <a:r>
              <a:rPr lang="en-US" sz="2400" b="1" dirty="0"/>
              <a:t>3. 2FA/MFA</a:t>
            </a:r>
            <a:endParaRPr lang="en-US" sz="2400" dirty="0"/>
          </a:p>
          <a:p>
            <a:pPr algn="just">
              <a:lnSpc>
                <a:spcPct val="150000"/>
              </a:lnSpc>
            </a:pPr>
            <a:r>
              <a:rPr lang="en-US" sz="2000" dirty="0"/>
              <a:t>2FA/MFA or 2-factor authentication/Multi-factor authentication is the higher level of authentication. It requires additional PIN or security questions so that it can authenticate the user.</a:t>
            </a:r>
          </a:p>
          <a:p>
            <a:pPr algn="just">
              <a:lnSpc>
                <a:spcPct val="150000"/>
              </a:lnSpc>
            </a:pPr>
            <a:endParaRPr lang="en-US" sz="2000" dirty="0"/>
          </a:p>
          <a:p>
            <a:pPr algn="just">
              <a:lnSpc>
                <a:spcPct val="150000"/>
              </a:lnSpc>
            </a:pPr>
            <a:r>
              <a:rPr lang="en-US" sz="2000" dirty="0"/>
              <a:t/>
            </a:r>
            <a:br>
              <a:rPr lang="en-US" sz="2000" dirty="0"/>
            </a:br>
            <a:endParaRPr lang="en-US" sz="2000" dirty="0"/>
          </a:p>
        </p:txBody>
      </p:sp>
      <p:sp>
        <p:nvSpPr>
          <p:cNvPr id="5" name="Date Placeholder 4"/>
          <p:cNvSpPr>
            <a:spLocks noGrp="1"/>
          </p:cNvSpPr>
          <p:nvPr>
            <p:ph type="dt" sz="half" idx="10"/>
          </p:nvPr>
        </p:nvSpPr>
        <p:spPr/>
        <p:txBody>
          <a:bodyPr/>
          <a:lstStyle/>
          <a:p>
            <a:fld id="{E46F4324-E543-4AFE-9261-E8E237258F84}"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60</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41023" y="1348033"/>
            <a:ext cx="11387579" cy="3970318"/>
          </a:xfrm>
          <a:prstGeom prst="rect">
            <a:avLst/>
          </a:prstGeom>
          <a:noFill/>
        </p:spPr>
        <p:txBody>
          <a:bodyPr wrap="square" rtlCol="0">
            <a:spAutoFit/>
          </a:bodyPr>
          <a:lstStyle/>
          <a:p>
            <a:pPr algn="just">
              <a:lnSpc>
                <a:spcPct val="150000"/>
              </a:lnSpc>
            </a:pPr>
            <a:r>
              <a:rPr lang="en-US" sz="2400" b="1" dirty="0"/>
              <a:t>4. Single Sign-on</a:t>
            </a:r>
            <a:endParaRPr lang="en-US" sz="2400" dirty="0"/>
          </a:p>
          <a:p>
            <a:pPr algn="just">
              <a:lnSpc>
                <a:spcPct val="150000"/>
              </a:lnSpc>
            </a:pPr>
            <a:r>
              <a:rPr lang="en-US" sz="2000" b="1" dirty="0"/>
              <a:t>Single Sign-on</a:t>
            </a:r>
            <a:r>
              <a:rPr lang="en-US" sz="2000" dirty="0"/>
              <a:t> or </a:t>
            </a:r>
            <a:r>
              <a:rPr lang="en-US" sz="2000" b="1" dirty="0"/>
              <a:t>SSO</a:t>
            </a:r>
            <a:r>
              <a:rPr lang="en-US" sz="2000" dirty="0"/>
              <a:t> is a way to enable access to multiple applications with a single set of credentials. It allows the user to sign-in once, and it will automatically be signed in to all other web apps from the same centralized directory.</a:t>
            </a:r>
          </a:p>
          <a:p>
            <a:pPr algn="just">
              <a:lnSpc>
                <a:spcPct val="150000"/>
              </a:lnSpc>
            </a:pPr>
            <a:r>
              <a:rPr lang="en-US" sz="2400" b="1" dirty="0"/>
              <a:t>5. Social Authentication</a:t>
            </a:r>
            <a:endParaRPr lang="en-US" sz="2400" dirty="0"/>
          </a:p>
          <a:p>
            <a:pPr algn="just">
              <a:lnSpc>
                <a:spcPct val="150000"/>
              </a:lnSpc>
            </a:pPr>
            <a:r>
              <a:rPr lang="en-US" sz="2000" dirty="0"/>
              <a:t>Social authentication does not require additional security; instead, it verifies the user with the existing credentials for the available social network.</a:t>
            </a:r>
          </a:p>
          <a:p>
            <a:pPr algn="just">
              <a:lnSpc>
                <a:spcPct val="150000"/>
              </a:lnSpc>
            </a:pPr>
            <a:endParaRPr lang="en-US" sz="2000" dirty="0"/>
          </a:p>
        </p:txBody>
      </p:sp>
      <p:sp>
        <p:nvSpPr>
          <p:cNvPr id="5" name="Date Placeholder 4"/>
          <p:cNvSpPr>
            <a:spLocks noGrp="1"/>
          </p:cNvSpPr>
          <p:nvPr>
            <p:ph type="dt" sz="half" idx="10"/>
          </p:nvPr>
        </p:nvSpPr>
        <p:spPr/>
        <p:txBody>
          <a:bodyPr/>
          <a:lstStyle/>
          <a:p>
            <a:fld id="{BB541051-9996-4833-8EE7-7B374C77D0E7}"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61</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What is Authorization?</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03315" y="1244338"/>
            <a:ext cx="11246178" cy="2957861"/>
          </a:xfrm>
          <a:prstGeom prst="rect">
            <a:avLst/>
          </a:prstGeom>
          <a:noFill/>
        </p:spPr>
        <p:txBody>
          <a:bodyPr wrap="square" rtlCol="0">
            <a:spAutoFit/>
          </a:bodyPr>
          <a:lstStyle/>
          <a:p>
            <a:pPr algn="just">
              <a:lnSpc>
                <a:spcPct val="150000"/>
              </a:lnSpc>
              <a:buFont typeface="Wingdings" pitchFamily="2" charset="2"/>
              <a:buChar char="Ø"/>
            </a:pPr>
            <a:r>
              <a:rPr lang="en-US" dirty="0"/>
              <a:t>Authorization is the process of granting someone to do something. It means it a way to check if the user has permission to use a resource or not.</a:t>
            </a:r>
          </a:p>
          <a:p>
            <a:pPr algn="just">
              <a:lnSpc>
                <a:spcPct val="150000"/>
              </a:lnSpc>
              <a:buFont typeface="Wingdings" pitchFamily="2" charset="2"/>
              <a:buChar char="Ø"/>
            </a:pPr>
            <a:r>
              <a:rPr lang="en-US" dirty="0"/>
              <a:t>It defines that what data and information one user can access. It is also said as </a:t>
            </a:r>
            <a:r>
              <a:rPr lang="en-US" dirty="0" err="1"/>
              <a:t>AuthZ</a:t>
            </a:r>
            <a:r>
              <a:rPr lang="en-US" dirty="0"/>
              <a:t>.</a:t>
            </a:r>
          </a:p>
          <a:p>
            <a:pPr algn="just">
              <a:lnSpc>
                <a:spcPct val="150000"/>
              </a:lnSpc>
              <a:buFont typeface="Wingdings" pitchFamily="2" charset="2"/>
              <a:buChar char="Ø"/>
            </a:pPr>
            <a:r>
              <a:rPr lang="en-US" dirty="0"/>
              <a:t>The authorization usually works with authentication so that the system could know who is accessing the information.</a:t>
            </a:r>
          </a:p>
          <a:p>
            <a:pPr algn="just">
              <a:lnSpc>
                <a:spcPct val="150000"/>
              </a:lnSpc>
              <a:buFont typeface="Wingdings" pitchFamily="2" charset="2"/>
              <a:buChar char="Ø"/>
            </a:pPr>
            <a:r>
              <a:rPr lang="en-US" dirty="0"/>
              <a:t>Authorization is not always necessary to access information available over the internet. Some data available over the internet can be accessed without any authorization, such as you can read about any technology from different place.</a:t>
            </a:r>
          </a:p>
          <a:p>
            <a:pPr algn="just">
              <a:lnSpc>
                <a:spcPct val="150000"/>
              </a:lnSpc>
              <a:buFont typeface="Wingdings" pitchFamily="2" charset="2"/>
              <a:buChar char="Ø"/>
            </a:pPr>
            <a:endParaRPr lang="en-US" dirty="0"/>
          </a:p>
        </p:txBody>
      </p:sp>
      <p:sp>
        <p:nvSpPr>
          <p:cNvPr id="5" name="Date Placeholder 4"/>
          <p:cNvSpPr>
            <a:spLocks noGrp="1"/>
          </p:cNvSpPr>
          <p:nvPr>
            <p:ph type="dt" sz="half" idx="10"/>
          </p:nvPr>
        </p:nvSpPr>
        <p:spPr/>
        <p:txBody>
          <a:bodyPr/>
          <a:lstStyle/>
          <a:p>
            <a:fld id="{7BC46427-8FF9-4751-AA80-3F1D79788500}"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62</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Authorization Techniques</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69303" y="1178351"/>
            <a:ext cx="11321592" cy="4985980"/>
          </a:xfrm>
          <a:prstGeom prst="rect">
            <a:avLst/>
          </a:prstGeom>
          <a:noFill/>
        </p:spPr>
        <p:txBody>
          <a:bodyPr wrap="square" rtlCol="0">
            <a:spAutoFit/>
          </a:bodyPr>
          <a:lstStyle/>
          <a:p>
            <a:pPr>
              <a:lnSpc>
                <a:spcPct val="150000"/>
              </a:lnSpc>
            </a:pPr>
            <a:r>
              <a:rPr lang="en-US" sz="2400" b="1" dirty="0"/>
              <a:t>1. Role-based access control</a:t>
            </a:r>
            <a:r>
              <a:rPr lang="en-US" sz="2000" dirty="0"/>
              <a:t/>
            </a:r>
            <a:br>
              <a:rPr lang="en-US" sz="2000" dirty="0"/>
            </a:br>
            <a:r>
              <a:rPr lang="en-US" sz="2000" dirty="0"/>
              <a:t>RBAC or Role-based access control technique is given to users as per their role or profile in the organization. It can be implemented for system-system or user-to-system.</a:t>
            </a:r>
          </a:p>
          <a:p>
            <a:pPr>
              <a:lnSpc>
                <a:spcPct val="150000"/>
              </a:lnSpc>
            </a:pPr>
            <a:r>
              <a:rPr lang="en-US" sz="2400" b="1" dirty="0"/>
              <a:t>2. JSON web token</a:t>
            </a:r>
            <a:r>
              <a:rPr lang="en-US" sz="2000" dirty="0"/>
              <a:t/>
            </a:r>
            <a:br>
              <a:rPr lang="en-US" sz="2000" dirty="0"/>
            </a:br>
            <a:r>
              <a:rPr lang="en-US" sz="2000" dirty="0"/>
              <a:t>JSON web token or JWT is an open standard used to securely transmit the data between the parties in the form of the JSON object. The users are verified and authorized using the private/public key pair.</a:t>
            </a:r>
          </a:p>
          <a:p>
            <a:pPr>
              <a:lnSpc>
                <a:spcPct val="150000"/>
              </a:lnSpc>
            </a:pPr>
            <a:r>
              <a:rPr lang="en-US" sz="2400" b="1" dirty="0"/>
              <a:t>3. SAML</a:t>
            </a:r>
            <a:r>
              <a:rPr lang="en-US" sz="2000" dirty="0"/>
              <a:t/>
            </a:r>
            <a:br>
              <a:rPr lang="en-US" sz="2000" dirty="0"/>
            </a:br>
            <a:r>
              <a:rPr lang="en-US" sz="2000" dirty="0"/>
              <a:t>SAML stands for </a:t>
            </a:r>
            <a:r>
              <a:rPr lang="en-US" sz="2000" b="1" dirty="0"/>
              <a:t>Security Assertion Markup Language.</a:t>
            </a:r>
            <a:r>
              <a:rPr lang="en-US" sz="2000" dirty="0"/>
              <a:t> It is an open standard that provides authorization credentials to service providers. These credentials are exchanged through digitally signed XML documents.</a:t>
            </a:r>
          </a:p>
          <a:p>
            <a:pPr>
              <a:lnSpc>
                <a:spcPct val="150000"/>
              </a:lnSpc>
            </a:pPr>
            <a:endParaRPr lang="en-US" sz="2000" dirty="0"/>
          </a:p>
        </p:txBody>
      </p:sp>
      <p:sp>
        <p:nvSpPr>
          <p:cNvPr id="5" name="Date Placeholder 4"/>
          <p:cNvSpPr>
            <a:spLocks noGrp="1"/>
          </p:cNvSpPr>
          <p:nvPr>
            <p:ph type="dt" sz="half" idx="10"/>
          </p:nvPr>
        </p:nvSpPr>
        <p:spPr/>
        <p:txBody>
          <a:bodyPr/>
          <a:lstStyle/>
          <a:p>
            <a:fld id="{58540816-A20B-4F43-903F-17EE9F6BCF1F}"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63</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31596" y="1348033"/>
            <a:ext cx="11689354" cy="2431435"/>
          </a:xfrm>
          <a:prstGeom prst="rect">
            <a:avLst/>
          </a:prstGeom>
          <a:noFill/>
        </p:spPr>
        <p:txBody>
          <a:bodyPr wrap="none" rtlCol="0">
            <a:spAutoFit/>
          </a:bodyPr>
          <a:lstStyle/>
          <a:p>
            <a:pPr algn="just">
              <a:lnSpc>
                <a:spcPct val="150000"/>
              </a:lnSpc>
            </a:pPr>
            <a:r>
              <a:rPr lang="en-US" sz="2400" b="1" dirty="0"/>
              <a:t>4. OpenID authorization</a:t>
            </a:r>
            <a:r>
              <a:rPr lang="en-US" sz="2000" dirty="0"/>
              <a:t/>
            </a:r>
            <a:br>
              <a:rPr lang="en-US" sz="2000" dirty="0"/>
            </a:br>
            <a:r>
              <a:rPr lang="en-US" sz="2000" dirty="0"/>
              <a:t>It helps the clients to verify the identity of end-users on the basis of authentication.</a:t>
            </a:r>
          </a:p>
          <a:p>
            <a:pPr algn="just">
              <a:lnSpc>
                <a:spcPct val="150000"/>
              </a:lnSpc>
            </a:pPr>
            <a:r>
              <a:rPr lang="en-US" sz="2400" b="1" dirty="0"/>
              <a:t>5. </a:t>
            </a:r>
            <a:r>
              <a:rPr lang="en-US" sz="2400" b="1" dirty="0" err="1"/>
              <a:t>OAuth</a:t>
            </a:r>
            <a:r>
              <a:rPr lang="en-US" sz="2000" dirty="0"/>
              <a:t/>
            </a:r>
            <a:br>
              <a:rPr lang="en-US" sz="2000" dirty="0"/>
            </a:br>
            <a:r>
              <a:rPr lang="en-US" sz="2000" dirty="0" err="1"/>
              <a:t>OAuth</a:t>
            </a:r>
            <a:r>
              <a:rPr lang="en-US" sz="2000" dirty="0"/>
              <a:t> is an authorization protocol, which enables the API to authenticate and access the requested resources.</a:t>
            </a:r>
          </a:p>
          <a:p>
            <a:pPr algn="just"/>
            <a:endParaRPr lang="en-US" sz="2000" dirty="0"/>
          </a:p>
        </p:txBody>
      </p:sp>
      <p:sp>
        <p:nvSpPr>
          <p:cNvPr id="5" name="Date Placeholder 4"/>
          <p:cNvSpPr>
            <a:spLocks noGrp="1"/>
          </p:cNvSpPr>
          <p:nvPr>
            <p:ph type="dt" sz="half" idx="10"/>
          </p:nvPr>
        </p:nvSpPr>
        <p:spPr/>
        <p:txBody>
          <a:bodyPr/>
          <a:lstStyle/>
          <a:p>
            <a:fld id="{6BCAFCEA-FBDF-4BE8-93C7-0BFF2343595C}"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64</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Difference between Authentication and Authorization</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527142" y="933254"/>
            <a:ext cx="9813303" cy="5297864"/>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5119A1EF-1E56-4D31-9F54-EACC08B4A1EC}"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65</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Conti...</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791852" y="716438"/>
            <a:ext cx="11076494" cy="5797484"/>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0D45D849-62C5-4E79-B67C-8510FDEA312A}"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66</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Database audit</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631597" y="1121790"/>
            <a:ext cx="11283883" cy="1891287"/>
          </a:xfrm>
          <a:prstGeom prst="rect">
            <a:avLst/>
          </a:prstGeom>
          <a:noFill/>
        </p:spPr>
        <p:txBody>
          <a:bodyPr wrap="square" rtlCol="0">
            <a:spAutoFit/>
          </a:bodyPr>
          <a:lstStyle/>
          <a:p>
            <a:pPr algn="just">
              <a:lnSpc>
                <a:spcPct val="150000"/>
              </a:lnSpc>
            </a:pPr>
            <a:r>
              <a:rPr lang="en-US" sz="2000" b="1" dirty="0"/>
              <a:t>Database auditing</a:t>
            </a:r>
            <a:r>
              <a:rPr lang="en-US" sz="2000" dirty="0"/>
              <a:t> involves observing a database so as to be aware of the actions of database user. Database administrator and consultants often set up auditing for security purposes, for example, to ensure that those without the permission to access information do not access it.</a:t>
            </a:r>
          </a:p>
          <a:p>
            <a:pPr algn="just">
              <a:lnSpc>
                <a:spcPct val="150000"/>
              </a:lnSpc>
            </a:pPr>
            <a:endParaRPr lang="en-US" sz="2000" dirty="0"/>
          </a:p>
        </p:txBody>
      </p:sp>
      <p:sp>
        <p:nvSpPr>
          <p:cNvPr id="5" name="Date Placeholder 4"/>
          <p:cNvSpPr>
            <a:spLocks noGrp="1"/>
          </p:cNvSpPr>
          <p:nvPr>
            <p:ph type="dt" sz="half" idx="10"/>
          </p:nvPr>
        </p:nvSpPr>
        <p:spPr/>
        <p:txBody>
          <a:bodyPr/>
          <a:lstStyle/>
          <a:p>
            <a:fld id="{68A65B75-3BEC-4E79-BA35-B2561CF2A285}"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67</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Recap</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5" name="Date Placeholder 4"/>
          <p:cNvSpPr>
            <a:spLocks noGrp="1"/>
          </p:cNvSpPr>
          <p:nvPr>
            <p:ph type="dt" sz="half" idx="10"/>
          </p:nvPr>
        </p:nvSpPr>
        <p:spPr/>
        <p:txBody>
          <a:bodyPr/>
          <a:lstStyle/>
          <a:p>
            <a:fld id="{68A65B75-3BEC-4E79-BA35-B2561CF2A285}"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68</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graphicFrame>
        <p:nvGraphicFramePr>
          <p:cNvPr id="10" name="Diagram 9">
            <a:extLst>
              <a:ext uri="{FF2B5EF4-FFF2-40B4-BE49-F238E27FC236}">
                <a16:creationId xmlns:a16="http://schemas.microsoft.com/office/drawing/2014/main" id="{F52E66D3-53D6-F97E-2A75-0A6FC1C486D7}"/>
              </a:ext>
            </a:extLst>
          </p:cNvPr>
          <p:cNvGraphicFramePr/>
          <p:nvPr>
            <p:extLst>
              <p:ext uri="{D42A27DB-BD31-4B8C-83A1-F6EECF244321}">
                <p14:modId xmlns:p14="http://schemas.microsoft.com/office/powerpoint/2010/main" val="3681283646"/>
              </p:ext>
            </p:extLst>
          </p:nvPr>
        </p:nvGraphicFramePr>
        <p:xfrm>
          <a:off x="1384300" y="785352"/>
          <a:ext cx="10166016" cy="5290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67141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b="1" dirty="0"/>
              <a:t>MCQ</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5" name="Date Placeholder 4"/>
          <p:cNvSpPr>
            <a:spLocks noGrp="1"/>
          </p:cNvSpPr>
          <p:nvPr>
            <p:ph type="dt" sz="half" idx="10"/>
          </p:nvPr>
        </p:nvSpPr>
        <p:spPr/>
        <p:txBody>
          <a:bodyPr/>
          <a:lstStyle/>
          <a:p>
            <a:fld id="{68A65B75-3BEC-4E79-BA35-B2561CF2A285}"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69</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
        <p:nvSpPr>
          <p:cNvPr id="8" name="TextBox 7">
            <a:extLst>
              <a:ext uri="{FF2B5EF4-FFF2-40B4-BE49-F238E27FC236}">
                <a16:creationId xmlns:a16="http://schemas.microsoft.com/office/drawing/2014/main" id="{9D40F5D4-00A1-10B6-2762-2FAFC85F94DA}"/>
              </a:ext>
            </a:extLst>
          </p:cNvPr>
          <p:cNvSpPr txBox="1"/>
          <p:nvPr/>
        </p:nvSpPr>
        <p:spPr>
          <a:xfrm>
            <a:off x="206541" y="914473"/>
            <a:ext cx="10822405" cy="5262979"/>
          </a:xfrm>
          <a:prstGeom prst="rect">
            <a:avLst/>
          </a:prstGeom>
          <a:noFill/>
        </p:spPr>
        <p:txBody>
          <a:bodyPr wrap="square">
            <a:spAutoFit/>
          </a:bodyPr>
          <a:lstStyle/>
          <a:p>
            <a:r>
              <a:rPr lang="en-US" sz="1200" dirty="0"/>
              <a:t>	</a:t>
            </a:r>
          </a:p>
          <a:p>
            <a:r>
              <a:rPr lang="en-US" sz="1200" dirty="0"/>
              <a:t>Which of the following is a reason to use an SQL database?</a:t>
            </a:r>
          </a:p>
          <a:p>
            <a:r>
              <a:rPr lang="en-US" sz="1200" dirty="0"/>
              <a:t>(a)	It can easily store unstructured data.</a:t>
            </a:r>
          </a:p>
          <a:p>
            <a:r>
              <a:rPr lang="en-US" sz="1200" dirty="0"/>
              <a:t>(b)	It's ACID-compliant.</a:t>
            </a:r>
          </a:p>
          <a:p>
            <a:r>
              <a:rPr lang="en-US" sz="1200" dirty="0"/>
              <a:t>(c)	It can enable development in the cloud.</a:t>
            </a:r>
          </a:p>
          <a:p>
            <a:r>
              <a:rPr lang="en-US" sz="1200" dirty="0"/>
              <a:t>(d)	All of the above</a:t>
            </a:r>
          </a:p>
          <a:p>
            <a:r>
              <a:rPr lang="en-US" sz="1200" dirty="0"/>
              <a:t>	</a:t>
            </a:r>
          </a:p>
          <a:p>
            <a:r>
              <a:rPr lang="en-US" sz="1200" dirty="0"/>
              <a:t>Which of the following is a characteristic of a NoSQL database?</a:t>
            </a:r>
          </a:p>
          <a:p>
            <a:r>
              <a:rPr lang="en-US" sz="1200" dirty="0"/>
              <a:t>(a)	Uses tables for storage</a:t>
            </a:r>
          </a:p>
          <a:p>
            <a:r>
              <a:rPr lang="en-US" sz="1200" dirty="0"/>
              <a:t>(b)	Needs a schema</a:t>
            </a:r>
          </a:p>
          <a:p>
            <a:r>
              <a:rPr lang="en-US" sz="1200" dirty="0"/>
              <a:t>(c)	Requires JOINs</a:t>
            </a:r>
          </a:p>
          <a:p>
            <a:r>
              <a:rPr lang="en-US" sz="1200" dirty="0"/>
              <a:t>(d)	Uses JSON</a:t>
            </a:r>
          </a:p>
          <a:p>
            <a:r>
              <a:rPr lang="en-US" sz="1200" dirty="0"/>
              <a:t>	</a:t>
            </a:r>
          </a:p>
          <a:p>
            <a:r>
              <a:rPr lang="en-US" sz="1200" dirty="0"/>
              <a:t>Which of the following is a primary classification for NoSQL architectures?</a:t>
            </a:r>
          </a:p>
          <a:p>
            <a:r>
              <a:rPr lang="en-US" sz="1200" dirty="0"/>
              <a:t>(a)	Document databases</a:t>
            </a:r>
          </a:p>
          <a:p>
            <a:r>
              <a:rPr lang="en-US" sz="1200" dirty="0"/>
              <a:t>(b)	Graph databases</a:t>
            </a:r>
          </a:p>
          <a:p>
            <a:r>
              <a:rPr lang="en-US" sz="1200" dirty="0"/>
              <a:t>(c)	Key-value databases</a:t>
            </a:r>
          </a:p>
          <a:p>
            <a:r>
              <a:rPr lang="en-US" sz="1200" dirty="0"/>
              <a:t>(d)	All of the above</a:t>
            </a:r>
          </a:p>
          <a:p>
            <a:r>
              <a:rPr lang="en-US" sz="1200" dirty="0"/>
              <a:t>	</a:t>
            </a:r>
          </a:p>
          <a:p>
            <a:r>
              <a:rPr lang="en-US" sz="1200" dirty="0"/>
              <a:t>SQL command types include data manipulation language (DML) and data definition language (DDL).</a:t>
            </a:r>
          </a:p>
          <a:p>
            <a:r>
              <a:rPr lang="en-US" sz="1200" dirty="0"/>
              <a:t>(a)	True</a:t>
            </a:r>
          </a:p>
          <a:p>
            <a:r>
              <a:rPr lang="en-US" sz="1200" dirty="0"/>
              <a:t>(b)	False</a:t>
            </a:r>
          </a:p>
          <a:p>
            <a:endParaRPr lang="en-US" sz="1200" dirty="0"/>
          </a:p>
          <a:p>
            <a:r>
              <a:rPr lang="en-US" sz="1200" dirty="0"/>
              <a:t>________ systems are scale-out file-based (HDD) systems moving to more uses of memory in the nodes.</a:t>
            </a:r>
          </a:p>
          <a:p>
            <a:r>
              <a:rPr lang="en-US" sz="1200" dirty="0"/>
              <a:t>(a)	NoSQL</a:t>
            </a:r>
          </a:p>
          <a:p>
            <a:r>
              <a:rPr lang="en-US" sz="1200" dirty="0"/>
              <a:t>(b)	NewSQL</a:t>
            </a:r>
          </a:p>
          <a:p>
            <a:r>
              <a:rPr lang="en-US" sz="1200" dirty="0"/>
              <a:t>(c)	SQL</a:t>
            </a:r>
          </a:p>
          <a:p>
            <a:r>
              <a:rPr lang="en-US" sz="1200" dirty="0"/>
              <a:t>(d)	All of the mentioned</a:t>
            </a:r>
          </a:p>
        </p:txBody>
      </p:sp>
    </p:spTree>
    <p:extLst>
      <p:ext uri="{BB962C8B-B14F-4D97-AF65-F5344CB8AC3E}">
        <p14:creationId xmlns:p14="http://schemas.microsoft.com/office/powerpoint/2010/main" val="243498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dirty="0" smtClean="0"/>
              <a:pPr marL="0" lvl="0" indent="0" algn="r" rtl="0">
                <a:spcBef>
                  <a:spcPts val="0"/>
                </a:spcBef>
                <a:spcAft>
                  <a:spcPts val="0"/>
                </a:spcAft>
                <a:buNone/>
              </a:pPr>
              <a:t>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7238999" y="4816928"/>
            <a:ext cx="241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7CEB3242-A1E5-419B-B190-19052C0FF7D4}" type="datetime7">
              <a:rPr lang="en-IN" smtClean="0"/>
              <a:t>May-23</a:t>
            </a:fld>
            <a:endParaRPr lang="en-US"/>
          </a:p>
        </p:txBody>
      </p:sp>
      <p:sp>
        <p:nvSpPr>
          <p:cNvPr id="12" name="Footer Placeholder 11"/>
          <p:cNvSpPr>
            <a:spLocks noGrp="1"/>
          </p:cNvSpPr>
          <p:nvPr>
            <p:ph type="ftr" sz="quarter" idx="11"/>
          </p:nvPr>
        </p:nvSpPr>
        <p:spPr/>
        <p:txBody>
          <a:bodyPr/>
          <a:lstStyle/>
          <a:p>
            <a:r>
              <a:rPr lang="en-US"/>
              <a:t>Mr. Harshit Singh       ACSMLO603      Unit 5</a:t>
            </a:r>
          </a:p>
        </p:txBody>
      </p:sp>
      <p:sp>
        <p:nvSpPr>
          <p:cNvPr id="9" name="TextBox 8"/>
          <p:cNvSpPr txBox="1"/>
          <p:nvPr/>
        </p:nvSpPr>
        <p:spPr>
          <a:xfrm>
            <a:off x="1117600" y="1360945"/>
            <a:ext cx="10464800" cy="3416320"/>
          </a:xfrm>
          <a:prstGeom prst="rect">
            <a:avLst/>
          </a:prstGeom>
          <a:noFill/>
        </p:spPr>
        <p:txBody>
          <a:bodyPr wrap="square" rtlCol="0">
            <a:spAutoFit/>
          </a:bodyPr>
          <a:lstStyle/>
          <a:p>
            <a:pPr algn="just">
              <a:lnSpc>
                <a:spcPct val="150000"/>
              </a:lnSpc>
            </a:pPr>
            <a:r>
              <a:rPr lang="en-US" sz="2400" baseline="0" dirty="0">
                <a:solidFill>
                  <a:srgbClr val="000000"/>
                </a:solidFill>
              </a:rPr>
              <a:t>This course provides an introduction to the advanced database management system. </a:t>
            </a:r>
          </a:p>
          <a:p>
            <a:pPr algn="just">
              <a:lnSpc>
                <a:spcPct val="150000"/>
              </a:lnSpc>
            </a:pPr>
            <a:r>
              <a:rPr lang="en-US" sz="2400" baseline="0" dirty="0">
                <a:solidFill>
                  <a:srgbClr val="000000"/>
                </a:solidFill>
              </a:rPr>
              <a:t>The course introduces both theoretical (knowledge-based) and practical approaches, illustrate the use of advanced database and tools in a variety of application areas, as well as provide insight into many open research problems. 	</a:t>
            </a:r>
          </a:p>
          <a:p>
            <a:pPr algn="just">
              <a:lnSpc>
                <a:spcPct val="150000"/>
              </a:lnSpc>
            </a:pPr>
            <a:endParaRPr lang="en-US" sz="2400" dirty="0"/>
          </a:p>
        </p:txBody>
      </p:sp>
      <p:pic>
        <p:nvPicPr>
          <p:cNvPr id="10"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4"/>
            <a:ext cx="1727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EC02C7FF-2E6C-48C5-A243-19BBB5E80C27}"/>
              </a:ext>
            </a:extLst>
          </p:cNvPr>
          <p:cNvSpPr txBox="1">
            <a:spLocks/>
          </p:cNvSpPr>
          <p:nvPr/>
        </p:nvSpPr>
        <p:spPr>
          <a:xfrm>
            <a:off x="1727200" y="1"/>
            <a:ext cx="10464800" cy="69668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solidFill>
                  <a:prstClr val="black"/>
                </a:solidFill>
                <a:latin typeface="Times New Roman" pitchFamily="18" charset="0"/>
                <a:cs typeface="Times New Roman" pitchFamily="18" charset="0"/>
              </a:rPr>
              <a:t>Course Objective</a:t>
            </a:r>
          </a:p>
        </p:txBody>
      </p:sp>
    </p:spTree>
    <p:extLst>
      <p:ext uri="{BB962C8B-B14F-4D97-AF65-F5344CB8AC3E}">
        <p14:creationId xmlns:p14="http://schemas.microsoft.com/office/powerpoint/2010/main" val="10193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3200" b="1" dirty="0">
                <a:latin typeface="Times New Roman" panose="02020603050405020304" pitchFamily="18" charset="0"/>
                <a:cs typeface="Times New Roman" panose="02020603050405020304" pitchFamily="18" charset="0"/>
              </a:rPr>
              <a:t>Topic wise link and Video</a:t>
            </a:r>
          </a:p>
        </p:txBody>
      </p:sp>
      <p:pic>
        <p:nvPicPr>
          <p:cNvPr id="3" name="Picture 2">
            <a:extLst>
              <a:ext uri="{FF2B5EF4-FFF2-40B4-BE49-F238E27FC236}">
                <a16:creationId xmlns:a16="http://schemas.microsoft.com/office/drawing/2014/main" id="{10D79750-6B6E-4948-86A9-BC05E73968CD}"/>
              </a:ext>
            </a:extLst>
          </p:cNvPr>
          <p:cNvPicPr>
            <a:picLocks noChangeAspect="1"/>
          </p:cNvPicPr>
          <p:nvPr/>
        </p:nvPicPr>
        <p:blipFill>
          <a:blip r:embed="rId2" cstate="print"/>
          <a:stretch>
            <a:fillRect/>
          </a:stretch>
        </p:blipFill>
        <p:spPr>
          <a:xfrm>
            <a:off x="0" y="0"/>
            <a:ext cx="1384300" cy="785352"/>
          </a:xfrm>
          <a:prstGeom prst="rect">
            <a:avLst/>
          </a:prstGeom>
        </p:spPr>
      </p:pic>
      <p:sp>
        <p:nvSpPr>
          <p:cNvPr id="4" name="TextBox 3"/>
          <p:cNvSpPr txBox="1"/>
          <p:nvPr/>
        </p:nvSpPr>
        <p:spPr>
          <a:xfrm>
            <a:off x="1291483" y="1348029"/>
            <a:ext cx="9744591" cy="4661276"/>
          </a:xfrm>
          <a:prstGeom prst="rect">
            <a:avLst/>
          </a:prstGeom>
          <a:noFill/>
        </p:spPr>
        <p:txBody>
          <a:bodyPr wrap="none" rtlCol="0">
            <a:spAutoFit/>
          </a:bodyPr>
          <a:lstStyle/>
          <a:p>
            <a:pPr marL="457200" indent="-457200">
              <a:lnSpc>
                <a:spcPct val="150000"/>
              </a:lnSpc>
              <a:buFont typeface="+mj-lt"/>
              <a:buAutoNum type="arabicPeriod"/>
            </a:pPr>
            <a:r>
              <a:rPr lang="en-US" sz="2000" dirty="0">
                <a:hlinkClick r:id="rId3"/>
              </a:rPr>
              <a:t>https://www.geeksforgeeks.org/use-of-nosql-in-industry/</a:t>
            </a:r>
            <a:endParaRPr lang="en-US" sz="2000" dirty="0"/>
          </a:p>
          <a:p>
            <a:pPr marL="457200" indent="-457200">
              <a:lnSpc>
                <a:spcPct val="150000"/>
              </a:lnSpc>
              <a:buFont typeface="+mj-lt"/>
              <a:buAutoNum type="arabicPeriod"/>
            </a:pPr>
            <a:r>
              <a:rPr lang="en-US" sz="2000" dirty="0">
                <a:hlinkClick r:id="rId4"/>
              </a:rPr>
              <a:t>https://dataladder.com/data-standardization-guide-types-benefits-and-process/</a:t>
            </a:r>
            <a:endParaRPr lang="en-US" sz="2000" dirty="0"/>
          </a:p>
          <a:p>
            <a:pPr marL="457200" indent="-457200">
              <a:lnSpc>
                <a:spcPct val="150000"/>
              </a:lnSpc>
              <a:buFont typeface="+mj-lt"/>
              <a:buAutoNum type="arabicPeriod"/>
            </a:pPr>
            <a:r>
              <a:rPr lang="en-US" sz="2000" dirty="0">
                <a:hlinkClick r:id="rId5"/>
              </a:rPr>
              <a:t>https://about.caredove.com/blog/integration-vs-interoperability</a:t>
            </a:r>
            <a:endParaRPr lang="en-US" sz="2000" dirty="0"/>
          </a:p>
          <a:p>
            <a:pPr marL="457200" indent="-457200">
              <a:lnSpc>
                <a:spcPct val="150000"/>
              </a:lnSpc>
              <a:buFont typeface="+mj-lt"/>
              <a:buAutoNum type="arabicPeriod"/>
            </a:pPr>
            <a:r>
              <a:rPr lang="en-US" sz="2000" dirty="0">
                <a:hlinkClick r:id="rId6"/>
              </a:rPr>
              <a:t>https://www.geeksforgeeks.org/difference-between-authentication-and-authorization/</a:t>
            </a:r>
            <a:endParaRPr lang="en-US" sz="2000" dirty="0"/>
          </a:p>
          <a:p>
            <a:pPr marL="457200" indent="-457200">
              <a:lnSpc>
                <a:spcPct val="150000"/>
              </a:lnSpc>
              <a:buFont typeface="+mj-lt"/>
              <a:buAutoNum type="arabicPeriod"/>
            </a:pPr>
            <a:r>
              <a:rPr lang="en-US" sz="2000" dirty="0">
                <a:hlinkClick r:id="rId7"/>
              </a:rPr>
              <a:t>https://www.javatpoint.com/authentication-vs-authorization</a:t>
            </a:r>
            <a:endParaRPr lang="en-US" sz="2000" dirty="0"/>
          </a:p>
          <a:p>
            <a:pPr marL="457200" indent="-457200">
              <a:lnSpc>
                <a:spcPct val="150000"/>
              </a:lnSpc>
              <a:buFont typeface="+mj-lt"/>
              <a:buAutoNum type="arabicPeriod"/>
            </a:pPr>
            <a:r>
              <a:rPr lang="en-US" sz="2000" dirty="0">
                <a:hlinkClick r:id="rId8"/>
              </a:rPr>
              <a:t>https://en.wikipedia.org/wiki/Database_audit</a:t>
            </a:r>
            <a:endParaRPr lang="en-US" sz="2000" dirty="0"/>
          </a:p>
          <a:p>
            <a:pPr marL="457200" indent="-457200">
              <a:lnSpc>
                <a:spcPct val="150000"/>
              </a:lnSpc>
              <a:buFont typeface="+mj-lt"/>
              <a:buAutoNum type="arabicPeriod"/>
            </a:pPr>
            <a:endParaRPr lang="en-US" sz="2000" dirty="0"/>
          </a:p>
          <a:p>
            <a:pPr marL="457200" indent="-457200">
              <a:lnSpc>
                <a:spcPct val="150000"/>
              </a:lnSpc>
              <a:buFont typeface="+mj-lt"/>
              <a:buAutoNum type="arabicPeriod"/>
            </a:pPr>
            <a:r>
              <a:rPr lang="en-US" sz="2000" dirty="0"/>
              <a:t>Video Link: https://</a:t>
            </a:r>
            <a:r>
              <a:rPr lang="en-US" sz="2000" dirty="0" err="1"/>
              <a:t>www.youtube.com</a:t>
            </a:r>
            <a:r>
              <a:rPr lang="en-US" sz="2000" dirty="0"/>
              <a:t>/</a:t>
            </a:r>
            <a:r>
              <a:rPr lang="en-US" sz="2000" dirty="0" err="1"/>
              <a:t>watch?v</a:t>
            </a:r>
            <a:r>
              <a:rPr lang="en-US" sz="2000" dirty="0"/>
              <a:t>=uakTCU5Z_pg</a:t>
            </a:r>
          </a:p>
          <a:p>
            <a:pPr marL="457200" indent="-457200">
              <a:lnSpc>
                <a:spcPct val="150000"/>
              </a:lnSpc>
              <a:buFont typeface="+mj-lt"/>
              <a:buAutoNum type="arabicPeriod"/>
            </a:pPr>
            <a:endParaRPr lang="en-US" sz="2000" dirty="0"/>
          </a:p>
          <a:p>
            <a:pPr marL="457200" indent="-457200">
              <a:lnSpc>
                <a:spcPct val="150000"/>
              </a:lnSpc>
              <a:buFont typeface="+mj-lt"/>
              <a:buAutoNum type="arabicPeriod"/>
            </a:pPr>
            <a:endParaRPr lang="en-US" sz="2000" dirty="0"/>
          </a:p>
        </p:txBody>
      </p:sp>
      <p:sp>
        <p:nvSpPr>
          <p:cNvPr id="5" name="Date Placeholder 4"/>
          <p:cNvSpPr>
            <a:spLocks noGrp="1"/>
          </p:cNvSpPr>
          <p:nvPr>
            <p:ph type="dt" sz="half" idx="10"/>
          </p:nvPr>
        </p:nvSpPr>
        <p:spPr/>
        <p:txBody>
          <a:bodyPr/>
          <a:lstStyle/>
          <a:p>
            <a:fld id="{32BA232C-A952-4B1E-BDD4-ECDB326352C6}" type="datetime7">
              <a:rPr lang="en-IN" smtClean="0"/>
              <a:t>May-23</a:t>
            </a:fld>
            <a:endParaRPr lang="en-US"/>
          </a:p>
        </p:txBody>
      </p:sp>
      <p:sp>
        <p:nvSpPr>
          <p:cNvPr id="6" name="Slide Number Placeholder 5"/>
          <p:cNvSpPr>
            <a:spLocks noGrp="1"/>
          </p:cNvSpPr>
          <p:nvPr>
            <p:ph type="sldNum" sz="quarter" idx="12"/>
          </p:nvPr>
        </p:nvSpPr>
        <p:spPr/>
        <p:txBody>
          <a:bodyPr/>
          <a:lstStyle/>
          <a:p>
            <a:fld id="{17527BB9-29D8-9541-81F9-C6E598EE8B1D}" type="slidenum">
              <a:rPr lang="en-US" smtClean="0"/>
              <a:pPr/>
              <a:t>70</a:t>
            </a:fld>
            <a:endParaRPr lang="en-US"/>
          </a:p>
        </p:txBody>
      </p:sp>
      <p:sp>
        <p:nvSpPr>
          <p:cNvPr id="7" name="Footer Placeholder 6"/>
          <p:cNvSpPr>
            <a:spLocks noGrp="1"/>
          </p:cNvSpPr>
          <p:nvPr>
            <p:ph type="ftr" sz="quarter" idx="11"/>
          </p:nvPr>
        </p:nvSpPr>
        <p:spPr/>
        <p:txBody>
          <a:bodyPr/>
          <a:lstStyle/>
          <a:p>
            <a:r>
              <a:rPr lang="en-US"/>
              <a:t>Mr. Harshit Singh       ACSMLO603      Unit 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1AE0FF-34F6-A923-EA18-B43F5500EE14}"/>
              </a:ext>
            </a:extLst>
          </p:cNvPr>
          <p:cNvSpPr/>
          <p:nvPr/>
        </p:nvSpPr>
        <p:spPr>
          <a:xfrm>
            <a:off x="236655" y="2158039"/>
            <a:ext cx="11298286" cy="3154710"/>
          </a:xfrm>
          <a:prstGeom prst="rect">
            <a:avLst/>
          </a:prstGeom>
          <a:noFill/>
        </p:spPr>
        <p:txBody>
          <a:bodyPr wrap="none" lIns="91440" tIns="45720" rIns="91440" bIns="45720">
            <a:spAutoFit/>
          </a:bodyPr>
          <a:lstStyle/>
          <a:p>
            <a:pPr algn="ctr"/>
            <a:r>
              <a:rPr lang="en-GB" sz="199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kayaTelivigala" pitchFamily="2" charset="77"/>
                <a:cs typeface="AkayaTelivigala" pitchFamily="2" charset="77"/>
              </a:rPr>
              <a:t>Thank You</a:t>
            </a:r>
          </a:p>
        </p:txBody>
      </p:sp>
      <p:sp>
        <p:nvSpPr>
          <p:cNvPr id="3" name="Title 1"/>
          <p:cNvSpPr txBox="1">
            <a:spLocks/>
          </p:cNvSpPr>
          <p:nvPr/>
        </p:nvSpPr>
        <p:spPr>
          <a:xfrm>
            <a:off x="1384300" y="0"/>
            <a:ext cx="10807700" cy="7355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D79750-6B6E-4948-86A9-BC05E73968CD}"/>
              </a:ext>
            </a:extLst>
          </p:cNvPr>
          <p:cNvPicPr>
            <a:picLocks noChangeAspect="1"/>
          </p:cNvPicPr>
          <p:nvPr/>
        </p:nvPicPr>
        <p:blipFill>
          <a:blip r:embed="rId3" cstate="print"/>
          <a:stretch>
            <a:fillRect/>
          </a:stretch>
        </p:blipFill>
        <p:spPr>
          <a:xfrm>
            <a:off x="0" y="0"/>
            <a:ext cx="1384300" cy="785352"/>
          </a:xfrm>
          <a:prstGeom prst="rect">
            <a:avLst/>
          </a:prstGeom>
        </p:spPr>
      </p:pic>
      <p:sp>
        <p:nvSpPr>
          <p:cNvPr id="6" name="Date Placeholder 5"/>
          <p:cNvSpPr>
            <a:spLocks noGrp="1"/>
          </p:cNvSpPr>
          <p:nvPr>
            <p:ph type="dt" sz="half" idx="10"/>
          </p:nvPr>
        </p:nvSpPr>
        <p:spPr/>
        <p:txBody>
          <a:bodyPr/>
          <a:lstStyle/>
          <a:p>
            <a:fld id="{B636C252-FABF-4683-AC08-51E84A696B73}" type="datetime7">
              <a:rPr lang="en-IN" smtClean="0"/>
              <a:t>May-23</a:t>
            </a:fld>
            <a:endParaRPr lang="en-US"/>
          </a:p>
        </p:txBody>
      </p:sp>
      <p:sp>
        <p:nvSpPr>
          <p:cNvPr id="7" name="Slide Number Placeholder 6"/>
          <p:cNvSpPr>
            <a:spLocks noGrp="1"/>
          </p:cNvSpPr>
          <p:nvPr>
            <p:ph type="sldNum" sz="quarter" idx="12"/>
          </p:nvPr>
        </p:nvSpPr>
        <p:spPr/>
        <p:txBody>
          <a:bodyPr/>
          <a:lstStyle/>
          <a:p>
            <a:fld id="{4C05F239-DD9A-0441-981F-04FFE27DE68D}" type="slidenum">
              <a:rPr lang="en-US" smtClean="0"/>
              <a:pPr/>
              <a:t>71</a:t>
            </a:fld>
            <a:endParaRPr lang="en-US"/>
          </a:p>
        </p:txBody>
      </p:sp>
      <p:sp>
        <p:nvSpPr>
          <p:cNvPr id="8" name="Footer Placeholder 7"/>
          <p:cNvSpPr>
            <a:spLocks noGrp="1"/>
          </p:cNvSpPr>
          <p:nvPr>
            <p:ph type="ftr" sz="quarter" idx="11"/>
          </p:nvPr>
        </p:nvSpPr>
        <p:spPr/>
        <p:txBody>
          <a:bodyPr/>
          <a:lstStyle/>
          <a:p>
            <a:r>
              <a:rPr lang="en-US"/>
              <a:t>Mr. Harshit Singh       ACSMLO603      Unit 5</a:t>
            </a:r>
          </a:p>
        </p:txBody>
      </p:sp>
    </p:spTree>
    <p:extLst>
      <p:ext uri="{BB962C8B-B14F-4D97-AF65-F5344CB8AC3E}">
        <p14:creationId xmlns:p14="http://schemas.microsoft.com/office/powerpoint/2010/main" val="6903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dirty="0" smtClean="0"/>
              <a:pPr marL="0" lvl="0" indent="0" algn="r" rtl="0">
                <a:spcBef>
                  <a:spcPts val="0"/>
                </a:spcBef>
                <a:spcAft>
                  <a:spcPts val="0"/>
                </a:spcAft>
                <a:buNone/>
              </a:pPr>
              <a:t>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7238999" y="4816928"/>
            <a:ext cx="2413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0E7B6BB2-C0E1-4797-B768-2E15D931280E}" type="datetime7">
              <a:rPr lang="en-IN" smtClean="0"/>
              <a:t>May-23</a:t>
            </a:fld>
            <a:endParaRPr lang="en-US"/>
          </a:p>
        </p:txBody>
      </p:sp>
      <p:sp>
        <p:nvSpPr>
          <p:cNvPr id="12" name="Footer Placeholder 11"/>
          <p:cNvSpPr>
            <a:spLocks noGrp="1"/>
          </p:cNvSpPr>
          <p:nvPr>
            <p:ph type="ftr" sz="quarter" idx="11"/>
          </p:nvPr>
        </p:nvSpPr>
        <p:spPr/>
        <p:txBody>
          <a:bodyPr/>
          <a:lstStyle/>
          <a:p>
            <a:r>
              <a:rPr lang="en-US"/>
              <a:t>Mr. Harshit Singh       ACSMLO603      Unit 5</a:t>
            </a:r>
          </a:p>
        </p:txBody>
      </p:sp>
      <p:pic>
        <p:nvPicPr>
          <p:cNvPr id="3075" name="Picture 3"/>
          <p:cNvPicPr>
            <a:picLocks noChangeAspect="1" noChangeArrowheads="1"/>
          </p:cNvPicPr>
          <p:nvPr/>
        </p:nvPicPr>
        <p:blipFill>
          <a:blip r:embed="rId3"/>
          <a:srcRect/>
          <a:stretch>
            <a:fillRect/>
          </a:stretch>
        </p:blipFill>
        <p:spPr bwMode="auto">
          <a:xfrm>
            <a:off x="1524000" y="1371600"/>
            <a:ext cx="9753600" cy="3505200"/>
          </a:xfrm>
          <a:prstGeom prst="rect">
            <a:avLst/>
          </a:prstGeom>
          <a:noFill/>
          <a:ln w="9525">
            <a:noFill/>
            <a:miter lim="800000"/>
            <a:headEnd/>
            <a:tailEnd/>
          </a:ln>
          <a:effectLst/>
        </p:spPr>
      </p:pic>
      <p:pic>
        <p:nvPicPr>
          <p:cNvPr id="9"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64"/>
            <a:ext cx="1727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EC02C7FF-2E6C-48C5-A243-19BBB5E80C27}"/>
              </a:ext>
            </a:extLst>
          </p:cNvPr>
          <p:cNvSpPr txBox="1">
            <a:spLocks/>
          </p:cNvSpPr>
          <p:nvPr/>
        </p:nvSpPr>
        <p:spPr>
          <a:xfrm>
            <a:off x="1727200" y="1"/>
            <a:ext cx="10464800" cy="69668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solidFill>
                  <a:prstClr val="black"/>
                </a:solidFill>
                <a:latin typeface="Times New Roman" pitchFamily="18" charset="0"/>
                <a:cs typeface="Times New Roman" pitchFamily="18" charset="0"/>
              </a:rPr>
              <a:t>Course Outcomes(COs)</a:t>
            </a:r>
          </a:p>
        </p:txBody>
      </p:sp>
    </p:spTree>
    <p:extLst>
      <p:ext uri="{BB962C8B-B14F-4D97-AF65-F5344CB8AC3E}">
        <p14:creationId xmlns:p14="http://schemas.microsoft.com/office/powerpoint/2010/main" val="10193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BFB6431-566C-4ABF-A9A7-F83CAD49DC5F}" type="datetime7">
              <a:rPr lang="en-IN" smtClean="0"/>
              <a:t>May-23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
        <p:nvSpPr>
          <p:cNvPr id="10" name="Footer Placeholder 9"/>
          <p:cNvSpPr>
            <a:spLocks noGrp="1"/>
          </p:cNvSpPr>
          <p:nvPr>
            <p:ph type="ftr" sz="quarter" idx="11"/>
          </p:nvPr>
        </p:nvSpPr>
        <p:spPr>
          <a:xfrm>
            <a:off x="3352800" y="6356351"/>
            <a:ext cx="6705600" cy="365125"/>
          </a:xfrm>
        </p:spPr>
        <p:txBody>
          <a:bodyPr/>
          <a:lstStyle/>
          <a:p>
            <a:r>
              <a:rPr lang="en-US"/>
              <a:t>Mr. Harshit Singh       ACSMLO603      Unit 5</a:t>
            </a:r>
            <a:endParaRPr lang="en-US" dirty="0"/>
          </a:p>
        </p:txBody>
      </p:sp>
      <p:sp>
        <p:nvSpPr>
          <p:cNvPr id="12" name="TextBox 11"/>
          <p:cNvSpPr txBox="1"/>
          <p:nvPr/>
        </p:nvSpPr>
        <p:spPr>
          <a:xfrm>
            <a:off x="508000" y="1066800"/>
            <a:ext cx="4137608" cy="400110"/>
          </a:xfrm>
          <a:prstGeom prst="rect">
            <a:avLst/>
          </a:prstGeom>
          <a:noFill/>
        </p:spPr>
        <p:txBody>
          <a:bodyPr wrap="none" rtlCol="0">
            <a:spAutoFit/>
          </a:bodyPr>
          <a:lstStyle/>
          <a:p>
            <a:r>
              <a:rPr lang="en-US" sz="2000" dirty="0"/>
              <a:t>Engineering Graduates will be able to:</a:t>
            </a:r>
          </a:p>
        </p:txBody>
      </p:sp>
      <p:graphicFrame>
        <p:nvGraphicFramePr>
          <p:cNvPr id="14" name="Content Placeholder 13"/>
          <p:cNvGraphicFramePr>
            <a:graphicFrameLocks noGrp="1"/>
          </p:cNvGraphicFramePr>
          <p:nvPr>
            <p:ph idx="1"/>
          </p:nvPr>
        </p:nvGraphicFramePr>
        <p:xfrm>
          <a:off x="609600" y="1600200"/>
          <a:ext cx="11074400" cy="4236721"/>
        </p:xfrm>
        <a:graphic>
          <a:graphicData uri="http://schemas.openxmlformats.org/drawingml/2006/table">
            <a:tbl>
              <a:tblPr bandRow="1">
                <a:tableStyleId>{5C22544A-7EE6-4342-B048-85BDC9FD1C3A}</a:tableStyleId>
              </a:tblPr>
              <a:tblGrid>
                <a:gridCol w="11074400">
                  <a:extLst>
                    <a:ext uri="{9D8B030D-6E8A-4147-A177-3AD203B41FA5}">
                      <a16:colId xmlns:a16="http://schemas.microsoft.com/office/drawing/2014/main"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80869">
                <a:tc>
                  <a:txBody>
                    <a:bodyPr/>
                    <a:lstStyle/>
                    <a:p>
                      <a:r>
                        <a:rPr lang="en-US" sz="1900" b="1" dirty="0"/>
                        <a:t>3. Design/development of solutions:</a:t>
                      </a:r>
                      <a:r>
                        <a:rPr lang="en-US" sz="1900" dirty="0"/>
                        <a:t> Design solutions for complex engineering problems and design system components or processes that meet the specified needs with appropriate consideration for the public health and safety, and the cultural, societal, and environmental considerations.</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marL="121920" marR="12192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itle 1"/>
          <p:cNvSpPr txBox="1">
            <a:spLocks/>
          </p:cNvSpPr>
          <p:nvPr/>
        </p:nvSpPr>
        <p:spPr>
          <a:xfrm>
            <a:off x="1828800" y="2"/>
            <a:ext cx="10363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7"/>
            <a:ext cx="1828800" cy="777954"/>
          </a:xfrm>
          <a:prstGeom prst="rect">
            <a:avLst/>
          </a:prstGeom>
        </p:spPr>
      </p:pic>
    </p:spTree>
    <p:extLst>
      <p:ext uri="{BB962C8B-B14F-4D97-AF65-F5344CB8AC3E}">
        <p14:creationId xmlns:p14="http://schemas.microsoft.com/office/powerpoint/2010/main" val="112219882"/>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5439</Words>
  <Application>Microsoft Office PowerPoint</Application>
  <PresentationFormat>Widescreen</PresentationFormat>
  <Paragraphs>1033</Paragraphs>
  <Slides>71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AkayaTelivigala</vt:lpstr>
      <vt:lpstr>Arial</vt:lpstr>
      <vt:lpstr>Arial Black</vt:lpstr>
      <vt:lpstr>Calibri</vt:lpstr>
      <vt:lpstr>Calibri Light</vt:lpstr>
      <vt:lpstr>Cambria</vt:lpstr>
      <vt:lpstr>Times New Roman</vt:lpstr>
      <vt:lpstr>Wingdings</vt:lpstr>
      <vt:lpstr>Office Theme 2013 - 2022</vt:lpstr>
      <vt:lpstr>PowerPoint Presentation</vt:lpstr>
      <vt:lpstr> Faculty 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Singh</dc:creator>
  <cp:lastModifiedBy>Windows User</cp:lastModifiedBy>
  <cp:revision>53</cp:revision>
  <dcterms:created xsi:type="dcterms:W3CDTF">2022-12-24T11:03:28Z</dcterms:created>
  <dcterms:modified xsi:type="dcterms:W3CDTF">2023-05-03T10:00:04Z</dcterms:modified>
</cp:coreProperties>
</file>