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9"/>
  </p:notesMasterIdLst>
  <p:handoutMasterIdLst>
    <p:handoutMasterId r:id="rId70"/>
  </p:handoutMasterIdLst>
  <p:sldIdLst>
    <p:sldId id="256" r:id="rId2"/>
    <p:sldId id="1139" r:id="rId3"/>
    <p:sldId id="1140" r:id="rId4"/>
    <p:sldId id="1141" r:id="rId5"/>
    <p:sldId id="1142" r:id="rId6"/>
    <p:sldId id="1143" r:id="rId7"/>
    <p:sldId id="1144" r:id="rId8"/>
    <p:sldId id="1145" r:id="rId9"/>
    <p:sldId id="1146" r:id="rId10"/>
    <p:sldId id="1147" r:id="rId11"/>
    <p:sldId id="1148" r:id="rId12"/>
    <p:sldId id="1149" r:id="rId13"/>
    <p:sldId id="1150" r:id="rId14"/>
    <p:sldId id="865" r:id="rId15"/>
    <p:sldId id="983" r:id="rId16"/>
    <p:sldId id="269" r:id="rId17"/>
    <p:sldId id="842" r:id="rId18"/>
    <p:sldId id="1102" r:id="rId19"/>
    <p:sldId id="1103" r:id="rId20"/>
    <p:sldId id="1104" r:id="rId21"/>
    <p:sldId id="1105" r:id="rId22"/>
    <p:sldId id="1106" r:id="rId23"/>
    <p:sldId id="1107" r:id="rId24"/>
    <p:sldId id="1108" r:id="rId25"/>
    <p:sldId id="1109" r:id="rId26"/>
    <p:sldId id="1110" r:id="rId27"/>
    <p:sldId id="1111" r:id="rId28"/>
    <p:sldId id="1112" r:id="rId29"/>
    <p:sldId id="1113" r:id="rId30"/>
    <p:sldId id="1114" r:id="rId31"/>
    <p:sldId id="1115" r:id="rId32"/>
    <p:sldId id="1116" r:id="rId33"/>
    <p:sldId id="1117" r:id="rId34"/>
    <p:sldId id="1118" r:id="rId35"/>
    <p:sldId id="1119" r:id="rId36"/>
    <p:sldId id="1120" r:id="rId37"/>
    <p:sldId id="1121" r:id="rId38"/>
    <p:sldId id="1122" r:id="rId39"/>
    <p:sldId id="1123" r:id="rId40"/>
    <p:sldId id="1124" r:id="rId41"/>
    <p:sldId id="1125" r:id="rId42"/>
    <p:sldId id="1126" r:id="rId43"/>
    <p:sldId id="1127" r:id="rId44"/>
    <p:sldId id="1128" r:id="rId45"/>
    <p:sldId id="1129" r:id="rId46"/>
    <p:sldId id="1130" r:id="rId47"/>
    <p:sldId id="1131" r:id="rId48"/>
    <p:sldId id="1133" r:id="rId49"/>
    <p:sldId id="1132" r:id="rId50"/>
    <p:sldId id="1134" r:id="rId51"/>
    <p:sldId id="1135" r:id="rId52"/>
    <p:sldId id="1136" r:id="rId53"/>
    <p:sldId id="1137" r:id="rId54"/>
    <p:sldId id="1151" r:id="rId55"/>
    <p:sldId id="1152" r:id="rId56"/>
    <p:sldId id="1166" r:id="rId57"/>
    <p:sldId id="1154" r:id="rId58"/>
    <p:sldId id="1156" r:id="rId59"/>
    <p:sldId id="1157" r:id="rId60"/>
    <p:sldId id="1158" r:id="rId61"/>
    <p:sldId id="1159" r:id="rId62"/>
    <p:sldId id="1160" r:id="rId63"/>
    <p:sldId id="1161" r:id="rId64"/>
    <p:sldId id="1162" r:id="rId65"/>
    <p:sldId id="1163" r:id="rId66"/>
    <p:sldId id="1164" r:id="rId67"/>
    <p:sldId id="116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C5B"/>
    <a:srgbClr val="CB071A"/>
    <a:srgbClr val="FF694A"/>
    <a:srgbClr val="FF1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2" autoAdjust="0"/>
    <p:restoredTop sz="94580"/>
  </p:normalViewPr>
  <p:slideViewPr>
    <p:cSldViewPr>
      <p:cViewPr varScale="1">
        <p:scale>
          <a:sx n="121" d="100"/>
          <a:sy n="121" d="100"/>
        </p:scale>
        <p:origin x="1392" y="1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1/8/25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4015952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1/8/25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62724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48680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F06300-93E1-4044-844D-6426F5B3AF53}"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142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065675-1084-4348-A224-CBD5D9D04030}" type="datetime1">
              <a:rPr lang="en-IN" smtClean="0"/>
              <a:t>08/01/25</a:t>
            </a:fld>
            <a:endParaRPr lang="en-US"/>
          </a:p>
        </p:txBody>
      </p:sp>
      <p:sp>
        <p:nvSpPr>
          <p:cNvPr id="6" name="Footer Placeholder 5"/>
          <p:cNvSpPr>
            <a:spLocks noGrp="1"/>
          </p:cNvSpPr>
          <p:nvPr>
            <p:ph type="ftr" sz="quarter" idx="11"/>
          </p:nvPr>
        </p:nvSpPr>
        <p:spPr/>
        <p:txBody>
          <a:bodyPr/>
          <a:lstStyle/>
          <a:p>
            <a:r>
              <a:rPr lang="en-US"/>
              <a:t>Ms. Barkha Bhardwaj        ACSAI-0601            Unit Number: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942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021FC0-84CD-1941-A54A-C82EF57EE400}"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71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25B8D-8D72-5541-8E5D-7F296C44CF84}"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674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6B2-DC62-4F61-B616-894307C5A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BCA45-23E1-4D62-B844-D96D5CD9518E}"/>
              </a:ext>
            </a:extLst>
          </p:cNvPr>
          <p:cNvSpPr>
            <a:spLocks noGrp="1"/>
          </p:cNvSpPr>
          <p:nvPr>
            <p:ph type="dt" sz="half" idx="10"/>
          </p:nvPr>
        </p:nvSpPr>
        <p:spPr/>
        <p:txBody>
          <a:bodyPr/>
          <a:lstStyle/>
          <a:p>
            <a:fld id="{A3F8B1B8-1C4A-CD4E-BB64-83AE52EFAE8D}" type="datetime1">
              <a:rPr lang="en-IN" smtClean="0"/>
              <a:t>08/01/25</a:t>
            </a:fld>
            <a:endParaRPr lang="en-US"/>
          </a:p>
        </p:txBody>
      </p:sp>
      <p:sp>
        <p:nvSpPr>
          <p:cNvPr id="4" name="Footer Placeholder 3">
            <a:extLst>
              <a:ext uri="{FF2B5EF4-FFF2-40B4-BE49-F238E27FC236}">
                <a16:creationId xmlns:a16="http://schemas.microsoft.com/office/drawing/2014/main" id="{DCE66E74-D4DC-4376-BE81-ED9E05B01031}"/>
              </a:ext>
            </a:extLst>
          </p:cNvPr>
          <p:cNvSpPr>
            <a:spLocks noGrp="1"/>
          </p:cNvSpPr>
          <p:nvPr>
            <p:ph type="ftr" sz="quarter" idx="11"/>
          </p:nvPr>
        </p:nvSpPr>
        <p:spPr/>
        <p:txBody>
          <a:bodyPr/>
          <a:lstStyle/>
          <a:p>
            <a:r>
              <a:rPr lang="en-US"/>
              <a:t>Ms. Barkha Bhardwaj        ACSAI-0601            Unit Number: 2</a:t>
            </a:r>
          </a:p>
        </p:txBody>
      </p:sp>
      <p:sp>
        <p:nvSpPr>
          <p:cNvPr id="5" name="Slide Number Placeholder 4">
            <a:extLst>
              <a:ext uri="{FF2B5EF4-FFF2-40B4-BE49-F238E27FC236}">
                <a16:creationId xmlns:a16="http://schemas.microsoft.com/office/drawing/2014/main" id="{163E13F8-DDBA-4130-AB42-7D6E1023CA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154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1FF0D-741F-C74A-A0C1-76F4776D6DCD}"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877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BE1E9-8756-EF4F-94AB-4F9C1FD726EA}"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444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525BF5-845E-484A-B26E-4A62D8C1E6A3}" type="datetime1">
              <a:rPr lang="en-IN" smtClean="0"/>
              <a:t>08/01/25</a:t>
            </a:fld>
            <a:endParaRPr lang="en-US"/>
          </a:p>
        </p:txBody>
      </p:sp>
      <p:sp>
        <p:nvSpPr>
          <p:cNvPr id="6" name="Footer Placeholder 5"/>
          <p:cNvSpPr>
            <a:spLocks noGrp="1"/>
          </p:cNvSpPr>
          <p:nvPr>
            <p:ph type="ftr" sz="quarter" idx="11"/>
          </p:nvPr>
        </p:nvSpPr>
        <p:spPr/>
        <p:txBody>
          <a:bodyPr/>
          <a:lstStyle/>
          <a:p>
            <a:r>
              <a:rPr lang="en-US"/>
              <a:t>Ms. Barkha Bhardwaj        ACSAI-0601            Unit Number: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7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EB8FFC-433B-B247-A25C-BAA9CCF2CF4B}" type="datetime1">
              <a:rPr lang="en-IN" smtClean="0"/>
              <a:t>08/01/25</a:t>
            </a:fld>
            <a:endParaRPr lang="en-US"/>
          </a:p>
        </p:txBody>
      </p:sp>
      <p:sp>
        <p:nvSpPr>
          <p:cNvPr id="8" name="Footer Placeholder 7"/>
          <p:cNvSpPr>
            <a:spLocks noGrp="1"/>
          </p:cNvSpPr>
          <p:nvPr>
            <p:ph type="ftr" sz="quarter" idx="11"/>
          </p:nvPr>
        </p:nvSpPr>
        <p:spPr/>
        <p:txBody>
          <a:bodyPr/>
          <a:lstStyle/>
          <a:p>
            <a:r>
              <a:rPr lang="en-US"/>
              <a:t>Ms. Barkha Bhardwaj        ACSAI-0601            Unit Number: 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387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78AB82-8106-D846-9917-8CFA4C5CB172}" type="datetime1">
              <a:rPr lang="en-IN" smtClean="0"/>
              <a:t>08/01/25</a:t>
            </a:fld>
            <a:endParaRPr lang="en-US"/>
          </a:p>
        </p:txBody>
      </p:sp>
      <p:sp>
        <p:nvSpPr>
          <p:cNvPr id="4" name="Footer Placeholder 3"/>
          <p:cNvSpPr>
            <a:spLocks noGrp="1"/>
          </p:cNvSpPr>
          <p:nvPr>
            <p:ph type="ftr" sz="quarter" idx="11"/>
          </p:nvPr>
        </p:nvSpPr>
        <p:spPr/>
        <p:txBody>
          <a:bodyPr/>
          <a:lstStyle/>
          <a:p>
            <a:r>
              <a:rPr lang="en-US"/>
              <a:t>Ms. Barkha Bhardwaj        ACSAI-0601            Unit Number: 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155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7395E-EEAB-AC4E-97C6-8EC2C98B23C2}" type="datetime1">
              <a:rPr lang="en-IN" smtClean="0"/>
              <a:t>08/01/25</a:t>
            </a:fld>
            <a:endParaRPr lang="en-US"/>
          </a:p>
        </p:txBody>
      </p:sp>
      <p:sp>
        <p:nvSpPr>
          <p:cNvPr id="3" name="Footer Placeholder 2"/>
          <p:cNvSpPr>
            <a:spLocks noGrp="1"/>
          </p:cNvSpPr>
          <p:nvPr>
            <p:ph type="ftr" sz="quarter" idx="11"/>
          </p:nvPr>
        </p:nvSpPr>
        <p:spPr/>
        <p:txBody>
          <a:bodyPr/>
          <a:lstStyle/>
          <a:p>
            <a:r>
              <a:rPr lang="en-US"/>
              <a:t>Ms. Barkha Bhardwaj        ACSAI-0601            Unit Number: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394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C3A8AB-521B-9745-AF8E-1CA771DEB4BA}" type="datetime1">
              <a:rPr lang="en-IN" smtClean="0"/>
              <a:t>08/01/25</a:t>
            </a:fld>
            <a:endParaRPr lang="en-US"/>
          </a:p>
        </p:txBody>
      </p:sp>
      <p:sp>
        <p:nvSpPr>
          <p:cNvPr id="6" name="Footer Placeholder 5"/>
          <p:cNvSpPr>
            <a:spLocks noGrp="1"/>
          </p:cNvSpPr>
          <p:nvPr>
            <p:ph type="ftr" sz="quarter" idx="11"/>
          </p:nvPr>
        </p:nvSpPr>
        <p:spPr/>
        <p:txBody>
          <a:bodyPr/>
          <a:lstStyle/>
          <a:p>
            <a:r>
              <a:rPr lang="en-US"/>
              <a:t>Ms. Barkha Bhardwaj        ACSAI-0601            Unit Number: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773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599" y="0"/>
            <a:ext cx="7772399" cy="838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3016B-2DA0-3747-9AFD-7935ED9612B4}" type="datetime1">
              <a:rPr lang="en-IN" smtClean="0"/>
              <a:t>08/01/25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Ms. Barkha Bhardwaj        ACSAI-0601            Unit Number: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3C703803-708C-EFB1-7D40-58AA8FA7572B}"/>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1" y="8404"/>
            <a:ext cx="1371599" cy="838200"/>
          </a:xfrm>
          <a:prstGeom prst="rect">
            <a:avLst/>
          </a:prstGeom>
        </p:spPr>
      </p:pic>
    </p:spTree>
    <p:extLst>
      <p:ext uri="{BB962C8B-B14F-4D97-AF65-F5344CB8AC3E}">
        <p14:creationId xmlns:p14="http://schemas.microsoft.com/office/powerpoint/2010/main" val="3131783500"/>
      </p:ext>
    </p:extLst>
  </p:cSld>
  <p:clrMap bg1="lt1" tx1="dk1" bg2="lt2" tx2="dk2" accent1="accent1" accent2="accent2" accent3="accent3" accent4="accent4" accent5="accent5" accent6="accent6" hlink="hlink" folHlink="folHlink"/>
  <p:sldLayoutIdLst>
    <p:sldLayoutId id="2147483685" r:id="rId1"/>
    <p:sldLayoutId id="2147483696"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ntellipaat.com/blog/tutorial/blockchain-tutorial/what-is-blockchain/" TargetMode="External"/><Relationship Id="rId2" Type="http://schemas.openxmlformats.org/officeDocument/2006/relationships/hyperlink" Target="https://intellipaat.com/blog/tutorial/blockchain-tutorial/what-is-bitcoins-blockchains/"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intellipaat.com/blog/hashing-in-blockchain/"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investopedia.com/terms/a/algorithm.asp" TargetMode="External"/><Relationship Id="rId2" Type="http://schemas.openxmlformats.org/officeDocument/2006/relationships/hyperlink" Target="https://www.investopedia.com/terms/b/blockchain.asp"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investopedia.com/terms/p/permissioned-blockchains.asp" TargetMode="External"/><Relationship Id="rId2" Type="http://schemas.openxmlformats.org/officeDocument/2006/relationships/hyperlink" Target="https://www.investopedia.com/terms/c/consensus-mechanism-cryptocurrency.asp"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www.investopedia.com/terms/b/blockchain.asp" TargetMode="External"/><Relationship Id="rId2" Type="http://schemas.openxmlformats.org/officeDocument/2006/relationships/hyperlink" Target="https://www.investopedia.com/terms/c/consensus-mechanism-cryptocurrency.asp"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www.investopedia.com/terms/b/block-bitcoin-block.asp" TargetMode="External"/><Relationship Id="rId2" Type="http://schemas.openxmlformats.org/officeDocument/2006/relationships/hyperlink" Target="https://www.investopedia.com/terms/c/cryptocurrency.asp"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www.investopedia.com/news/how-get-established-cryptocurrency-miner/"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investopedia.com/terms/b/bitcoin.asp" TargetMode="External"/><Relationship Id="rId2" Type="http://schemas.openxmlformats.org/officeDocument/2006/relationships/hyperlink" Target="https://www.investopedia.com/tech/how-does-bitcoin-mining-work/" TargetMode="External"/><Relationship Id="rId1" Type="http://schemas.openxmlformats.org/officeDocument/2006/relationships/slideLayout" Target="../slideLayouts/slideLayout3.xml"/><Relationship Id="rId5" Type="http://schemas.openxmlformats.org/officeDocument/2006/relationships/hyperlink" Target="https://www.investopedia.com/cryptocurrency-4427699" TargetMode="External"/><Relationship Id="rId4" Type="http://schemas.openxmlformats.org/officeDocument/2006/relationships/hyperlink" Target="https://www.investopedia.com/terms/e/ethereum.asp"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ethereum.org/en/developers/docs/consensus-mechanisms/pos" TargetMode="External"/><Relationship Id="rId2" Type="http://schemas.openxmlformats.org/officeDocument/2006/relationships/hyperlink" Target="https://ethereum.org/en/developers/docs/consensus-mechanisms/pow"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www.investopedia.com/terms/c/cryptocurrency.asp" TargetMode="External"/><Relationship Id="rId2" Type="http://schemas.openxmlformats.org/officeDocument/2006/relationships/hyperlink" Target="https://www.investopedia.com/terms/b/blockchain.asp" TargetMode="External"/><Relationship Id="rId1" Type="http://schemas.openxmlformats.org/officeDocument/2006/relationships/slideLayout" Target="../slideLayouts/slideLayout3.xml"/><Relationship Id="rId4" Type="http://schemas.openxmlformats.org/officeDocument/2006/relationships/hyperlink" Target="https://www.investopedia.com/terms/b/bitcoin.asp"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www.investopedia.com/tech/how-does-bitcoin-mining-work/"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s://99bitcoins.com/ethereum/ethereum-mining/"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https://99bitcoins.com/ethereum/ethereum-mining/#Ethereum-mining-in-a-nutshell"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etherscan.io/block/1378035"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s://www.geeksforgeeks.org/what-is-bitcoin/"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RT7x0lQvSLk" TargetMode="External"/><Relationship Id="rId2" Type="http://schemas.openxmlformats.org/officeDocument/2006/relationships/hyperlink" Target="https://www.youtube.com/watch?v=SSo_EIwHSd4&amp;vl=en" TargetMode="External"/><Relationship Id="rId1" Type="http://schemas.openxmlformats.org/officeDocument/2006/relationships/slideLayout" Target="../slideLayouts/slideLayout3.xml"/><Relationship Id="rId5" Type="http://schemas.openxmlformats.org/officeDocument/2006/relationships/hyperlink" Target="https://www.khanacademy.org/economics-finance-domain/core-finance/money-and-banking/bitcoin/v/bitcoin-transaction-block-chains" TargetMode="External"/><Relationship Id="rId4" Type="http://schemas.openxmlformats.org/officeDocument/2006/relationships/hyperlink" Target="https://www.youtube.com/watch?v=yubzJw0uiE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8" Type="http://schemas.openxmlformats.org/officeDocument/2006/relationships/hyperlink" Target="https://www.youtube.com/watch?v=ENrjn-lD1e8" TargetMode="External"/><Relationship Id="rId3" Type="http://schemas.openxmlformats.org/officeDocument/2006/relationships/hyperlink" Target="https://youtu.be/QbBHCehF3xo" TargetMode="External"/><Relationship Id="rId7" Type="http://schemas.openxmlformats.org/officeDocument/2006/relationships/hyperlink" Target="https://www.youtube.com/watch?v=YJyXfjbBmc8" TargetMode="External"/><Relationship Id="rId2" Type="http://schemas.openxmlformats.org/officeDocument/2006/relationships/hyperlink" Target="https://youtu.be/rPD97AZ9W2U" TargetMode="External"/><Relationship Id="rId1" Type="http://schemas.openxmlformats.org/officeDocument/2006/relationships/slideLayout" Target="../slideLayouts/slideLayout3.xml"/><Relationship Id="rId6" Type="http://schemas.openxmlformats.org/officeDocument/2006/relationships/hyperlink" Target="https://www.youtube.com/watch?v=_160oMzblY8" TargetMode="External"/><Relationship Id="rId5" Type="http://schemas.openxmlformats.org/officeDocument/2006/relationships/hyperlink" Target="https://www.youtube.com/watch?v=yubzJw0uiE4" TargetMode="External"/><Relationship Id="rId4" Type="http://schemas.openxmlformats.org/officeDocument/2006/relationships/hyperlink" Target="https://youtu.be/JRlJPlbOP7I"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solidFill>
            <a:srgbClr val="FB4C5B"/>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676400"/>
          </a:xfrm>
          <a:ln>
            <a:solidFill>
              <a:srgbClr val="CB071A"/>
            </a:solidFill>
          </a:ln>
        </p:spPr>
        <p:style>
          <a:lnRef idx="2">
            <a:schemeClr val="accent5"/>
          </a:lnRef>
          <a:fillRef idx="1">
            <a:schemeClr val="lt1"/>
          </a:fillRef>
          <a:effectRef idx="0">
            <a:schemeClr val="accent5"/>
          </a:effectRef>
          <a:fontRef idx="minor">
            <a:schemeClr val="dk1"/>
          </a:fontRef>
        </p:style>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UNDERSTANDING BLOCKCHAIN TECHNOLOGY WITH CRYPTOCURRENCY</a:t>
            </a:r>
          </a:p>
          <a:p>
            <a:r>
              <a:rPr lang="en-US" sz="2800" b="1" dirty="0">
                <a:solidFill>
                  <a:schemeClr val="tx1"/>
                </a:solidFill>
                <a:latin typeface="Times New Roman" panose="02020603050405020304" pitchFamily="18" charset="0"/>
                <a:cs typeface="Times New Roman" panose="02020603050405020304" pitchFamily="18" charset="0"/>
              </a:rPr>
              <a:t>UNIT 2</a:t>
            </a: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a:xfrm>
            <a:off x="381000" y="6492875"/>
            <a:ext cx="2133600" cy="365125"/>
          </a:xfrm>
        </p:spPr>
        <p:txBody>
          <a:bodyPr/>
          <a:lstStyle/>
          <a:p>
            <a:fld id="{9B22FE96-1B5F-FC4C-9663-56940DEA6DF3}" type="datetime1">
              <a:rPr lang="en-IN" smtClean="0"/>
              <a:t>08/01/25</a:t>
            </a:fld>
            <a:endParaRPr lang="en-US" dirty="0"/>
          </a:p>
        </p:txBody>
      </p:sp>
      <p:sp>
        <p:nvSpPr>
          <p:cNvPr id="13" name="Footer Placeholder 12"/>
          <p:cNvSpPr>
            <a:spLocks noGrp="1"/>
          </p:cNvSpPr>
          <p:nvPr>
            <p:ph type="ftr" sz="quarter" idx="11"/>
          </p:nvPr>
        </p:nvSpPr>
        <p:spPr>
          <a:xfrm>
            <a:off x="2286000" y="6248400"/>
            <a:ext cx="5029200" cy="365125"/>
          </a:xfrm>
        </p:spPr>
        <p:txBody>
          <a:bodyPr/>
          <a:lstStyle/>
          <a:p>
            <a:r>
              <a:rPr lang="en-US"/>
              <a:t>Ms. Barkha Bhardwaj        ACSAI-0601            Unit Number: 2</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5791200" y="3962400"/>
            <a:ext cx="3048000" cy="17526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Ms.</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a:ln>
                  <a:noFill/>
                </a:ln>
                <a:solidFill>
                  <a:schemeClr val="tx1"/>
                </a:solidFill>
                <a:effectLst/>
                <a:uLnTx/>
                <a:uFillTx/>
                <a:latin typeface="Times New Roman" panose="02020603050405020304" pitchFamily="18" charset="0"/>
                <a:cs typeface="Times New Roman" panose="02020603050405020304" pitchFamily="18" charset="0"/>
              </a:rPr>
              <a:t>Barkha</a:t>
            </a:r>
            <a:r>
              <a:rPr lang="en-US" sz="2400" dirty="0">
                <a:solidFill>
                  <a:schemeClr val="tx1"/>
                </a:solidFill>
                <a:latin typeface="Times New Roman" panose="02020603050405020304" pitchFamily="18" charset="0"/>
                <a:cs typeface="Times New Roman" panose="02020603050405020304" pitchFamily="18" charset="0"/>
              </a:rPr>
              <a:t> Bhardwaj</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Assistant Professor</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noProof="0" dirty="0" err="1">
                <a:solidFill>
                  <a:schemeClr val="tx1"/>
                </a:solidFill>
                <a:latin typeface="Times New Roman" panose="02020603050405020304" pitchFamily="18" charset="0"/>
                <a:cs typeface="Times New Roman" panose="02020603050405020304" pitchFamily="18" charset="0"/>
              </a:rPr>
              <a:t>B.Tech</a:t>
            </a:r>
            <a:r>
              <a:rPr lang="en-US" sz="2400" noProof="0" dirty="0">
                <a:solidFill>
                  <a:schemeClr val="tx1"/>
                </a:solidFill>
                <a:latin typeface="Times New Roman" panose="02020603050405020304" pitchFamily="18" charset="0"/>
                <a:cs typeface="Times New Roman" panose="02020603050405020304" pitchFamily="18" charset="0"/>
              </a:rPr>
              <a:t> AI</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a:ln>
            <a:solidFill>
              <a:srgbClr val="CB071A"/>
            </a:solidFill>
          </a:ln>
        </p:spPr>
      </p:pic>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5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2</a:t>
            </a:r>
            <a:endPar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52400" y="3863975"/>
            <a:ext cx="4191000" cy="8382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20000"/>
          </a:bodyPr>
          <a:lstStyle/>
          <a:p>
            <a:pPr algn="ctr"/>
            <a:r>
              <a:rPr lang="en-US" sz="2000" b="1" dirty="0">
                <a:solidFill>
                  <a:schemeClr val="tx1"/>
                </a:solidFill>
                <a:latin typeface="Times New Roman" panose="02020603050405020304" pitchFamily="18" charset="0"/>
                <a:cs typeface="Times New Roman" panose="02020603050405020304" pitchFamily="18" charset="0"/>
              </a:rPr>
              <a:t>UNDERSTANDING BLOCKCHAIN TECHNOLOGY WITH CRYPTOCURRENCY</a:t>
            </a:r>
            <a:r>
              <a:rPr lang="en-US" sz="2000"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ACSAI0601</a:t>
            </a:r>
            <a:r>
              <a:rPr lang="en-US" sz="2000" b="1" dirty="0">
                <a:latin typeface="Times New Roman" panose="02020603050405020304" pitchFamily="18" charset="0"/>
                <a:cs typeface="Times New Roman" panose="02020603050405020304" pitchFamily="18" charset="0"/>
              </a:rPr>
              <a:t>)</a:t>
            </a:r>
          </a:p>
        </p:txBody>
      </p:sp>
      <p:sp>
        <p:nvSpPr>
          <p:cNvPr id="15" name="Subtitle 2"/>
          <p:cNvSpPr txBox="1">
            <a:spLocks/>
          </p:cNvSpPr>
          <p:nvPr/>
        </p:nvSpPr>
        <p:spPr>
          <a:xfrm>
            <a:off x="152400" y="4876800"/>
            <a:ext cx="4191000" cy="8382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Details</a:t>
            </a:r>
            <a:b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b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(B Tech 6</a:t>
            </a:r>
            <a:r>
              <a:rPr kumimoji="0" lang="en-US" sz="2000" b="0" i="0" u="none" strike="noStrike" kern="1200" cap="none" spc="0" normalizeH="0" baseline="30000" noProof="0" dirty="0">
                <a:ln>
                  <a:noFill/>
                </a:ln>
                <a:solidFill>
                  <a:schemeClr val="tx1"/>
                </a:solidFill>
                <a:effectLst/>
                <a:uLnTx/>
                <a:uFillTx/>
                <a:latin typeface="Times New Roman" panose="02020603050405020304" pitchFamily="18" charset="0"/>
                <a:cs typeface="Times New Roman" panose="02020603050405020304" pitchFamily="18" charset="0"/>
              </a:rPr>
              <a:t>th</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kumimoji="0" lang="en-US" sz="2000" b="0" i="0" u="none" strike="noStrike" kern="1200" cap="none" spc="0" normalizeH="0" noProof="0" dirty="0" err="1">
                <a:ln>
                  <a:noFill/>
                </a:ln>
                <a:solidFill>
                  <a:schemeClr val="tx1"/>
                </a:solidFill>
                <a:effectLst/>
                <a:uLnTx/>
                <a:uFillTx/>
                <a:latin typeface="Times New Roman" panose="02020603050405020304" pitchFamily="18" charset="0"/>
                <a:cs typeface="Times New Roman" panose="02020603050405020304" pitchFamily="18" charset="0"/>
              </a:rPr>
              <a:t>Sem</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6C72B26-B6AA-40DA-8F80-669D2CDDD77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 y="8404"/>
            <a:ext cx="1371599" cy="838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2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heel(1)">
                                      <p:cBhvr>
                                        <p:cTn id="34" dur="2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heel(1)">
                                      <p:cBhvr>
                                        <p:cTn id="3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6" grpId="0" animBg="1"/>
      <p:bldP spid="12"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Table&#10;&#10;Description automatically generated">
            <a:extLst>
              <a:ext uri="{FF2B5EF4-FFF2-40B4-BE49-F238E27FC236}">
                <a16:creationId xmlns:a16="http://schemas.microsoft.com/office/drawing/2014/main" id="{659BADEF-A8C0-424B-BD6A-300BAD62AA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95400"/>
            <a:ext cx="7239000" cy="4716588"/>
          </a:xfrm>
        </p:spPr>
      </p:pic>
      <p:sp>
        <p:nvSpPr>
          <p:cNvPr id="4" name="Date Placeholder 3"/>
          <p:cNvSpPr>
            <a:spLocks noGrp="1"/>
          </p:cNvSpPr>
          <p:nvPr>
            <p:ph type="dt" sz="half" idx="10"/>
          </p:nvPr>
        </p:nvSpPr>
        <p:spPr/>
        <p:txBody>
          <a:bodyPr/>
          <a:lstStyle/>
          <a:p>
            <a:fld id="{5673AEEE-C8AC-4849-AB41-27037C310239}"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9" name="Title 1">
            <a:extLst>
              <a:ext uri="{FF2B5EF4-FFF2-40B4-BE49-F238E27FC236}">
                <a16:creationId xmlns:a16="http://schemas.microsoft.com/office/drawing/2014/main" id="{B66F2184-2D28-484D-8971-8285B1E22362}"/>
              </a:ext>
            </a:extLst>
          </p:cNvPr>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algn="ctr">
              <a:lnSpc>
                <a:spcPct val="115000"/>
              </a:lnSpc>
              <a:spcBef>
                <a:spcPts val="0"/>
              </a:spcBef>
              <a:spcAft>
                <a:spcPts val="1000"/>
              </a:spcAft>
            </a:pPr>
            <a:r>
              <a:rPr lang="en-US" sz="1800" b="1" dirty="0">
                <a:effectLst/>
                <a:ea typeface="Calibri" panose="020F0502020204030204" pitchFamily="34" charset="0"/>
                <a:cs typeface="Times New Roman" panose="02020603050405020304" pitchFamily="18" charset="0"/>
              </a:rPr>
              <a:t>End Semester Question Paper Templates (Offline Pattern/Online Pattern)</a:t>
            </a:r>
          </a:p>
        </p:txBody>
      </p:sp>
      <p:sp>
        <p:nvSpPr>
          <p:cNvPr id="10" name="Title 1">
            <a:extLst>
              <a:ext uri="{FF2B5EF4-FFF2-40B4-BE49-F238E27FC236}">
                <a16:creationId xmlns:a16="http://schemas.microsoft.com/office/drawing/2014/main" id="{F059C5BF-1FF1-44F5-A83A-3945181B88CD}"/>
              </a:ext>
            </a:extLst>
          </p:cNvPr>
          <p:cNvSpPr txBox="1">
            <a:spLocks/>
          </p:cNvSpPr>
          <p:nvPr/>
        </p:nvSpPr>
        <p:spPr>
          <a:xfrm>
            <a:off x="1371600" y="-35169"/>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algn="ctr">
              <a:lnSpc>
                <a:spcPct val="115000"/>
              </a:lnSpc>
              <a:spcBef>
                <a:spcPts val="0"/>
              </a:spcBef>
              <a:spcAft>
                <a:spcPts val="1000"/>
              </a:spcAft>
            </a:pPr>
            <a:r>
              <a:rPr lang="en-US" sz="1800" b="1" dirty="0">
                <a:effectLst/>
                <a:ea typeface="Calibri" panose="020F0502020204030204" pitchFamily="34" charset="0"/>
                <a:cs typeface="Times New Roman" panose="02020603050405020304" pitchFamily="18" charset="0"/>
              </a:rPr>
              <a:t>End Semester Question Paper Templates (Offline Pattern/Online Pattern)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0723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62C437-AEC8-2740-81CE-2BA0A7A81A71}"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pic>
        <p:nvPicPr>
          <p:cNvPr id="10" name="Content Placeholder 9" descr="Table&#10;&#10;Description automatically generated">
            <a:extLst>
              <a:ext uri="{FF2B5EF4-FFF2-40B4-BE49-F238E27FC236}">
                <a16:creationId xmlns:a16="http://schemas.microsoft.com/office/drawing/2014/main" id="{BDBC70F6-4B54-4FDA-8CFE-71A5BEC06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1"/>
            <a:ext cx="7086600" cy="4038600"/>
          </a:xfrm>
        </p:spPr>
      </p:pic>
      <p:sp>
        <p:nvSpPr>
          <p:cNvPr id="11" name="Title 1">
            <a:extLst>
              <a:ext uri="{FF2B5EF4-FFF2-40B4-BE49-F238E27FC236}">
                <a16:creationId xmlns:a16="http://schemas.microsoft.com/office/drawing/2014/main" id="{77FC0A08-B9E2-49B6-B064-3EDF9B6AF794}"/>
              </a:ext>
            </a:extLst>
          </p:cNvPr>
          <p:cNvSpPr txBox="1">
            <a:spLocks/>
          </p:cNvSpPr>
          <p:nvPr/>
        </p:nvSpPr>
        <p:spPr>
          <a:xfrm>
            <a:off x="1371601" y="115867"/>
            <a:ext cx="7467599" cy="766785"/>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b="1" dirty="0">
                <a:effectLst/>
                <a:ea typeface="Calibri" panose="020F0502020204030204" pitchFamily="34" charset="0"/>
                <a:cs typeface="Times New Roman" panose="02020603050405020304" pitchFamily="18" charset="0"/>
              </a:rPr>
              <a:t>End Semester Question Paper Templates (Offline Pattern/Online Pattern)</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17565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200" dirty="0">
                <a:latin typeface="Times New Roman" panose="02020603050405020304" pitchFamily="18" charset="0"/>
                <a:cs typeface="Times New Roman" panose="02020603050405020304" pitchFamily="18" charset="0"/>
              </a:rPr>
              <a:t>Brief input about the block chain and its introduction in the different fields. The basics of the Cyber security and cryptography are the requirements of this course.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2C6D78D-183B-114E-9CAD-EDD6CA17AAF1}"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ACSAI-0601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7956373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a buzzword in today’s technology and this technology is described as the most disruptive technology of the decade.</a:t>
            </a:r>
          </a:p>
          <a:p>
            <a:pPr algn="just"/>
            <a:r>
              <a:rPr lang="en-US" sz="1800" dirty="0">
                <a:latin typeface="Times New Roman" panose="02020603050405020304" pitchFamily="18" charset="0"/>
                <a:cs typeface="Times New Roman" panose="02020603050405020304" pitchFamily="18" charset="0"/>
              </a:rPr>
              <a:t> Thus,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used for the secure transference of items like money, contracts, property rights, stocks, and even networks without any requirement of Third Party Intermediaries like Governments, banks, etc.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DLTLabschannel:https</a:t>
            </a:r>
            <a:r>
              <a:rPr lang="en-US" sz="1600" dirty="0">
                <a:latin typeface="Times New Roman" panose="02020603050405020304" pitchFamily="18" charset="0"/>
                <a:cs typeface="Times New Roman" panose="02020603050405020304" pitchFamily="18" charset="0"/>
              </a:rPr>
              <a:t>://www.youtube.com/channel/UCrDO3c1gITXt2QjA7SUMwtA </a:t>
            </a:r>
          </a:p>
          <a:p>
            <a:pPr algn="just"/>
            <a:r>
              <a:rPr lang="en-US" sz="1600" dirty="0" err="1">
                <a:latin typeface="Times New Roman" panose="02020603050405020304" pitchFamily="18" charset="0"/>
                <a:cs typeface="Times New Roman" panose="02020603050405020304" pitchFamily="18" charset="0"/>
              </a:rPr>
              <a:t>DLTLabsBlogs:https</a:t>
            </a:r>
            <a:r>
              <a:rPr lang="en-US" sz="1600" dirty="0">
                <a:latin typeface="Times New Roman" panose="02020603050405020304" pitchFamily="18" charset="0"/>
                <a:cs typeface="Times New Roman" panose="02020603050405020304" pitchFamily="18" charset="0"/>
              </a:rPr>
              <a:t>://www.dltlabs.com/blog</a:t>
            </a:r>
          </a:p>
          <a:p>
            <a:pPr algn="just"/>
            <a:r>
              <a:rPr lang="en-US" sz="1600" dirty="0" err="1">
                <a:latin typeface="Times New Roman" panose="02020603050405020304" pitchFamily="18" charset="0"/>
                <a:cs typeface="Times New Roman" panose="02020603050405020304" pitchFamily="18" charset="0"/>
              </a:rPr>
              <a:t>HyperledgerChannel:https</a:t>
            </a:r>
            <a:r>
              <a:rPr lang="en-US" sz="1600" dirty="0">
                <a:latin typeface="Times New Roman" panose="02020603050405020304" pitchFamily="18" charset="0"/>
                <a:cs typeface="Times New Roman" panose="02020603050405020304" pitchFamily="18" charset="0"/>
              </a:rPr>
              <a:t>://www.youtube.com/channel/UC7_X0WkMtkWzaVUKF-PRBNQ</a:t>
            </a:r>
          </a:p>
          <a:p>
            <a:pPr algn="just"/>
            <a:r>
              <a:rPr lang="en-US" sz="1600" dirty="0" err="1">
                <a:latin typeface="Times New Roman" panose="02020603050405020304" pitchFamily="18" charset="0"/>
                <a:cs typeface="Times New Roman" panose="02020603050405020304" pitchFamily="18" charset="0"/>
              </a:rPr>
              <a:t>EthereumChannel:https</a:t>
            </a:r>
            <a:r>
              <a:rPr lang="en-US" sz="1600" dirty="0">
                <a:latin typeface="Times New Roman" panose="02020603050405020304" pitchFamily="18" charset="0"/>
                <a:cs typeface="Times New Roman" panose="02020603050405020304" pitchFamily="18" charset="0"/>
              </a:rPr>
              <a:t>://www.youtube.com/channel/UCNOfzGXD_C9YMYmnefmPH0g </a:t>
            </a:r>
          </a:p>
          <a:p>
            <a:pPr algn="just"/>
            <a:r>
              <a:rPr lang="en-US" sz="1600" dirty="0" err="1">
                <a:latin typeface="Times New Roman" panose="02020603050405020304" pitchFamily="18" charset="0"/>
                <a:cs typeface="Times New Roman" panose="02020603050405020304" pitchFamily="18" charset="0"/>
              </a:rPr>
              <a:t>NPTEL:https</a:t>
            </a:r>
            <a:r>
              <a:rPr lang="en-US" sz="1600" dirty="0">
                <a:latin typeface="Times New Roman" panose="02020603050405020304" pitchFamily="18" charset="0"/>
                <a:cs typeface="Times New Roman" panose="02020603050405020304" pitchFamily="18" charset="0"/>
              </a:rPr>
              <a:t>://nptel.ac.in/</a:t>
            </a:r>
            <a:r>
              <a:rPr lang="en-US" sz="1600" dirty="0" err="1">
                <a:latin typeface="Times New Roman" panose="02020603050405020304" pitchFamily="18" charset="0"/>
                <a:cs typeface="Times New Roman" panose="02020603050405020304" pitchFamily="18" charset="0"/>
              </a:rPr>
              <a:t>noc</a:t>
            </a:r>
            <a:r>
              <a:rPr lang="en-US" sz="1600" dirty="0">
                <a:latin typeface="Times New Roman" panose="02020603050405020304" pitchFamily="18" charset="0"/>
                <a:cs typeface="Times New Roman" panose="02020603050405020304" pitchFamily="18" charset="0"/>
              </a:rPr>
              <a:t>/courses/noc20/SEM1/noc20-cs01/</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8E8EC75-12D5-4145-B82F-D2C5E742FBD1}"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9" name="Title 1">
            <a:extLst>
              <a:ext uri="{FF2B5EF4-FFF2-40B4-BE49-F238E27FC236}">
                <a16:creationId xmlns:a16="http://schemas.microsoft.com/office/drawing/2014/main" id="{2584C821-A835-4149-8B18-6A818DB95B8E}"/>
              </a:ext>
            </a:extLst>
          </p:cNvPr>
          <p:cNvSpPr txBox="1">
            <a:spLocks/>
          </p:cNvSpPr>
          <p:nvPr/>
        </p:nvSpPr>
        <p:spPr>
          <a:xfrm>
            <a:off x="1371601" y="0"/>
            <a:ext cx="7315199" cy="731837"/>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53139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Bit Coin</a:t>
            </a:r>
          </a:p>
          <a:p>
            <a:pPr algn="just"/>
            <a:r>
              <a:rPr lang="en-US" dirty="0">
                <a:latin typeface="Times New Roman" panose="02020603050405020304" pitchFamily="18" charset="0"/>
                <a:cs typeface="Times New Roman" panose="02020603050405020304" pitchFamily="18" charset="0"/>
              </a:rPr>
              <a:t>Double Spending</a:t>
            </a:r>
          </a:p>
          <a:p>
            <a:pPr algn="just"/>
            <a:r>
              <a:rPr lang="en-US" dirty="0">
                <a:latin typeface="Times New Roman" panose="02020603050405020304" pitchFamily="18" charset="0"/>
                <a:cs typeface="Times New Roman" panose="02020603050405020304" pitchFamily="18" charset="0"/>
              </a:rPr>
              <a:t>P2P Network</a:t>
            </a:r>
          </a:p>
          <a:p>
            <a:pPr algn="just"/>
            <a:r>
              <a:rPr lang="en-US" dirty="0">
                <a:latin typeface="Times New Roman" panose="02020603050405020304" pitchFamily="18" charset="0"/>
                <a:cs typeface="Times New Roman" panose="02020603050405020304" pitchFamily="18" charset="0"/>
              </a:rPr>
              <a:t>Consensus in bitcoin</a:t>
            </a:r>
          </a:p>
          <a:p>
            <a:pPr algn="just"/>
            <a:r>
              <a:rPr lang="en-US" dirty="0">
                <a:latin typeface="Times New Roman" panose="02020603050405020304" pitchFamily="18" charset="0"/>
                <a:cs typeface="Times New Roman" panose="02020603050405020304" pitchFamily="18" charset="0"/>
              </a:rPr>
              <a:t>Bitcoin Mining</a:t>
            </a:r>
          </a:p>
          <a:p>
            <a:pPr algn="just"/>
            <a:r>
              <a:rPr lang="en-US" dirty="0">
                <a:latin typeface="Times New Roman" panose="02020603050405020304" pitchFamily="18" charset="0"/>
                <a:cs typeface="Times New Roman" panose="02020603050405020304" pitchFamily="18" charset="0"/>
              </a:rPr>
              <a:t>Consensus in </a:t>
            </a:r>
            <a:r>
              <a:rPr lang="en-US" dirty="0" err="1">
                <a:latin typeface="Times New Roman" panose="02020603050405020304" pitchFamily="18" charset="0"/>
                <a:cs typeface="Times New Roman" panose="02020603050405020304" pitchFamily="18" charset="0"/>
              </a:rPr>
              <a:t>Ethereum</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PoW</a:t>
            </a:r>
            <a:r>
              <a:rPr lang="en-US" dirty="0">
                <a:latin typeface="Times New Roman" panose="02020603050405020304" pitchFamily="18" charset="0"/>
                <a:cs typeface="Times New Roman" panose="02020603050405020304" pitchFamily="18" charset="0"/>
              </a:rPr>
              <a:t> and its Significance</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6C7F542-B59E-9E48-B8A2-C4F59F12ACB0}"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9" name="Title 1">
            <a:extLst>
              <a:ext uri="{FF2B5EF4-FFF2-40B4-BE49-F238E27FC236}">
                <a16:creationId xmlns:a16="http://schemas.microsoft.com/office/drawing/2014/main" id="{2584C821-A835-4149-8B18-6A818DB95B8E}"/>
              </a:ext>
            </a:extLst>
          </p:cNvPr>
          <p:cNvSpPr txBox="1">
            <a:spLocks/>
          </p:cNvSpPr>
          <p:nvPr/>
        </p:nvSpPr>
        <p:spPr>
          <a:xfrm>
            <a:off x="1371601" y="0"/>
            <a:ext cx="7315199" cy="731837"/>
          </a:xfrm>
          <a:prstGeom prst="rect">
            <a:avLst/>
          </a:prstGeom>
          <a:solidFill>
            <a:srgbClr val="FB4C5B"/>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Contents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24179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a buzzword in today’s technology and this technology is described as the most disruptive technology of the decade.</a:t>
            </a:r>
          </a:p>
          <a:p>
            <a:pPr algn="just"/>
            <a:r>
              <a:rPr lang="en-US" sz="1800" dirty="0">
                <a:latin typeface="Times New Roman" panose="02020603050405020304" pitchFamily="18" charset="0"/>
                <a:cs typeface="Times New Roman" panose="02020603050405020304" pitchFamily="18" charset="0"/>
              </a:rPr>
              <a:t> Thus,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used for the secure transference of items like money, contracts, property rights, stocks, and even networks without any requirement of Third Party Intermediaries like Governments, banks, etc.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DLTLabschannel:https</a:t>
            </a:r>
            <a:r>
              <a:rPr lang="en-US" sz="1600" dirty="0">
                <a:latin typeface="Times New Roman" panose="02020603050405020304" pitchFamily="18" charset="0"/>
                <a:cs typeface="Times New Roman" panose="02020603050405020304" pitchFamily="18" charset="0"/>
              </a:rPr>
              <a:t>://www.youtube.com/channel/UCrDO3c1gITXt2QjA7SUMwtA </a:t>
            </a:r>
          </a:p>
          <a:p>
            <a:pPr algn="just"/>
            <a:r>
              <a:rPr lang="en-US" sz="1600" dirty="0" err="1">
                <a:latin typeface="Times New Roman" panose="02020603050405020304" pitchFamily="18" charset="0"/>
                <a:cs typeface="Times New Roman" panose="02020603050405020304" pitchFamily="18" charset="0"/>
              </a:rPr>
              <a:t>DLTLabsBlogs:https</a:t>
            </a:r>
            <a:r>
              <a:rPr lang="en-US" sz="1600" dirty="0">
                <a:latin typeface="Times New Roman" panose="02020603050405020304" pitchFamily="18" charset="0"/>
                <a:cs typeface="Times New Roman" panose="02020603050405020304" pitchFamily="18" charset="0"/>
              </a:rPr>
              <a:t>://www.dltlabs.com/blog</a:t>
            </a:r>
          </a:p>
          <a:p>
            <a:pPr algn="just"/>
            <a:r>
              <a:rPr lang="en-US" sz="1600" dirty="0" err="1">
                <a:latin typeface="Times New Roman" panose="02020603050405020304" pitchFamily="18" charset="0"/>
                <a:cs typeface="Times New Roman" panose="02020603050405020304" pitchFamily="18" charset="0"/>
              </a:rPr>
              <a:t>HyperledgerChannel:https</a:t>
            </a:r>
            <a:r>
              <a:rPr lang="en-US" sz="1600" dirty="0">
                <a:latin typeface="Times New Roman" panose="02020603050405020304" pitchFamily="18" charset="0"/>
                <a:cs typeface="Times New Roman" panose="02020603050405020304" pitchFamily="18" charset="0"/>
              </a:rPr>
              <a:t>://www.youtube.com/channel/UC7_X0WkMtkWzaVUKF-PRBNQ</a:t>
            </a:r>
          </a:p>
          <a:p>
            <a:pPr algn="just"/>
            <a:r>
              <a:rPr lang="en-US" sz="1600" dirty="0" err="1">
                <a:latin typeface="Times New Roman" panose="02020603050405020304" pitchFamily="18" charset="0"/>
                <a:cs typeface="Times New Roman" panose="02020603050405020304" pitchFamily="18" charset="0"/>
              </a:rPr>
              <a:t>EthereumChannel:https</a:t>
            </a:r>
            <a:r>
              <a:rPr lang="en-US" sz="1600" dirty="0">
                <a:latin typeface="Times New Roman" panose="02020603050405020304" pitchFamily="18" charset="0"/>
                <a:cs typeface="Times New Roman" panose="02020603050405020304" pitchFamily="18" charset="0"/>
              </a:rPr>
              <a:t>://www.youtube.com/channel/UCNOfzGXD_C9YMYmnefmPH0g </a:t>
            </a:r>
          </a:p>
          <a:p>
            <a:pPr algn="just"/>
            <a:r>
              <a:rPr lang="en-US" sz="1600" dirty="0" err="1">
                <a:latin typeface="Times New Roman" panose="02020603050405020304" pitchFamily="18" charset="0"/>
                <a:cs typeface="Times New Roman" panose="02020603050405020304" pitchFamily="18" charset="0"/>
              </a:rPr>
              <a:t>NPTEL:https</a:t>
            </a:r>
            <a:r>
              <a:rPr lang="en-US" sz="1600" dirty="0">
                <a:latin typeface="Times New Roman" panose="02020603050405020304" pitchFamily="18" charset="0"/>
                <a:cs typeface="Times New Roman" panose="02020603050405020304" pitchFamily="18" charset="0"/>
              </a:rPr>
              <a:t>://nptel.ac.in/</a:t>
            </a:r>
            <a:r>
              <a:rPr lang="en-US" sz="1600" dirty="0" err="1">
                <a:latin typeface="Times New Roman" panose="02020603050405020304" pitchFamily="18" charset="0"/>
                <a:cs typeface="Times New Roman" panose="02020603050405020304" pitchFamily="18" charset="0"/>
              </a:rPr>
              <a:t>noc</a:t>
            </a:r>
            <a:r>
              <a:rPr lang="en-US" sz="1600" dirty="0">
                <a:latin typeface="Times New Roman" panose="02020603050405020304" pitchFamily="18" charset="0"/>
                <a:cs typeface="Times New Roman" panose="02020603050405020304" pitchFamily="18" charset="0"/>
              </a:rPr>
              <a:t>/courses/noc20/SEM1/noc20-cs01/</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1CAC0F8-DAE4-8D4E-BEF5-1B39108F2F4A}"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9" name="Title 1">
            <a:extLst>
              <a:ext uri="{FF2B5EF4-FFF2-40B4-BE49-F238E27FC236}">
                <a16:creationId xmlns:a16="http://schemas.microsoft.com/office/drawing/2014/main" id="{2584C821-A835-4149-8B18-6A818DB95B8E}"/>
              </a:ext>
            </a:extLst>
          </p:cNvPr>
          <p:cNvSpPr txBox="1">
            <a:spLocks/>
          </p:cNvSpPr>
          <p:nvPr/>
        </p:nvSpPr>
        <p:spPr>
          <a:xfrm>
            <a:off x="1371601" y="0"/>
            <a:ext cx="7315199" cy="731837"/>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98686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To understand the basic concept of the block chain.</a:t>
            </a:r>
          </a:p>
          <a:p>
            <a:pPr algn="just"/>
            <a:r>
              <a:rPr lang="en-US" sz="2200" dirty="0">
                <a:latin typeface="Times New Roman" panose="02020603050405020304" pitchFamily="18" charset="0"/>
                <a:cs typeface="Times New Roman" panose="02020603050405020304" pitchFamily="18" charset="0"/>
              </a:rPr>
              <a:t>To understand the concepts of the cryptocurrency.</a:t>
            </a:r>
          </a:p>
          <a:p>
            <a:pPr algn="just"/>
            <a:r>
              <a:rPr lang="en-US" sz="2200" dirty="0">
                <a:latin typeface="Times New Roman" panose="02020603050405020304" pitchFamily="18" charset="0"/>
                <a:cs typeface="Times New Roman" panose="02020603050405020304" pitchFamily="18" charset="0"/>
              </a:rPr>
              <a:t>To understand the cryptographic hash functions and </a:t>
            </a:r>
            <a:r>
              <a:rPr lang="en-US" sz="2200" dirty="0" err="1">
                <a:latin typeface="Times New Roman" panose="02020603050405020304" pitchFamily="18" charset="0"/>
                <a:cs typeface="Times New Roman" panose="02020603050405020304" pitchFamily="18" charset="0"/>
              </a:rPr>
              <a:t>PoW</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To understand the Public key cryptography and Stale Block.</a:t>
            </a:r>
          </a:p>
          <a:p>
            <a:pPr algn="just"/>
            <a:r>
              <a:rPr lang="en-US" sz="2200" dirty="0">
                <a:latin typeface="Times New Roman" panose="02020603050405020304" pitchFamily="18" charset="0"/>
                <a:cs typeface="Times New Roman" panose="02020603050405020304" pitchFamily="18" charset="0"/>
              </a:rPr>
              <a:t>To understand the concept of the double spending and bitcoin mining.</a:t>
            </a:r>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C57F0B9E-E0C6-CA4B-A478-A318EB010208}"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ACSAI-0601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Unit Objective </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85000" lnSpcReduction="10000"/>
          </a:bodyPr>
          <a:lstStyle/>
          <a:p>
            <a:pPr marL="0" indent="0" algn="just">
              <a:buNone/>
            </a:pPr>
            <a:r>
              <a:rPr lang="en-US" sz="2600" dirty="0">
                <a:latin typeface="Times New Roman" panose="02020603050405020304" pitchFamily="18" charset="0"/>
                <a:cs typeface="Times New Roman" panose="02020603050405020304" pitchFamily="18" charset="0"/>
              </a:rPr>
              <a:t>Introduction :</a:t>
            </a:r>
          </a:p>
          <a:p>
            <a:pPr marL="0" indent="0" algn="just">
              <a:buNone/>
            </a:pPr>
            <a:r>
              <a:rPr lang="en-IN" sz="2400" dirty="0">
                <a:latin typeface="Times New Roman" panose="02020603050405020304" pitchFamily="18" charset="0"/>
                <a:cs typeface="Times New Roman" panose="02020603050405020304" pitchFamily="18" charset="0"/>
              </a:rPr>
              <a:t>Bitcoin and Block chain: Creation of coins, Payments and double spending,</a:t>
            </a:r>
          </a:p>
          <a:p>
            <a:pPr marL="0" indent="0" algn="just">
              <a:buNone/>
            </a:pPr>
            <a:r>
              <a:rPr lang="en-IN" sz="2400" dirty="0">
                <a:latin typeface="Times New Roman" panose="02020603050405020304" pitchFamily="18" charset="0"/>
                <a:cs typeface="Times New Roman" panose="02020603050405020304" pitchFamily="18" charset="0"/>
              </a:rPr>
              <a:t> ScriptsBitcoinP2PNetwork,TransactioninBitcoinNetwork,BlockMining,</a:t>
            </a:r>
          </a:p>
          <a:p>
            <a:pPr marL="0" indent="0" algn="just">
              <a:buNone/>
            </a:pPr>
            <a:r>
              <a:rPr lang="en-IN" sz="2400" dirty="0">
                <a:latin typeface="Times New Roman" panose="02020603050405020304" pitchFamily="18" charset="0"/>
                <a:cs typeface="Times New Roman" panose="02020603050405020304" pitchFamily="18" charset="0"/>
              </a:rPr>
              <a:t>Block propagation and block relay. Working with Consensus in Bitcoin:   Distributed consensus in open environments, </a:t>
            </a:r>
          </a:p>
          <a:p>
            <a:pPr marL="0" indent="0" algn="just">
              <a:buNone/>
            </a:pPr>
            <a:r>
              <a:rPr lang="en-IN" sz="2400" dirty="0">
                <a:latin typeface="Times New Roman" panose="02020603050405020304" pitchFamily="18" charset="0"/>
                <a:cs typeface="Times New Roman" panose="02020603050405020304" pitchFamily="18" charset="0"/>
              </a:rPr>
              <a:t>Consensus in a Bitcoin network, Proof of Work(</a:t>
            </a:r>
            <a:r>
              <a:rPr lang="en-IN" sz="2400" dirty="0" err="1">
                <a:latin typeface="Times New Roman" panose="02020603050405020304" pitchFamily="18" charset="0"/>
                <a:cs typeface="Times New Roman" panose="02020603050405020304" pitchFamily="18" charset="0"/>
              </a:rPr>
              <a:t>PoW</a:t>
            </a:r>
            <a:r>
              <a:rPr lang="en-IN" sz="2400" dirty="0">
                <a:latin typeface="Times New Roman" panose="02020603050405020304" pitchFamily="18" charset="0"/>
                <a:cs typeface="Times New Roman" panose="02020603050405020304" pitchFamily="18" charset="0"/>
              </a:rPr>
              <a:t>)–basic introduction, Proof of Stake, Proof of Burn and Proof of Elapsed Time ,Bitcoin Mining ,Mining Difficulty ,Mining Pool ,Block Reward ,Transaction cost. </a:t>
            </a:r>
          </a:p>
          <a:p>
            <a:pPr marL="0" indent="0" algn="just">
              <a:buNone/>
            </a:pPr>
            <a:r>
              <a:rPr lang="en-IN" sz="2400" dirty="0">
                <a:latin typeface="Times New Roman" panose="02020603050405020304" pitchFamily="18" charset="0"/>
                <a:cs typeface="Times New Roman" panose="02020603050405020304" pitchFamily="18" charset="0"/>
              </a:rPr>
              <a:t>Working with Consensus in </a:t>
            </a:r>
            <a:r>
              <a:rPr lang="en-IN" sz="2400" dirty="0" err="1">
                <a:latin typeface="Times New Roman" panose="02020603050405020304" pitchFamily="18" charset="0"/>
                <a:cs typeface="Times New Roman" panose="02020603050405020304" pitchFamily="18" charset="0"/>
              </a:rPr>
              <a:t>Ethereum</a:t>
            </a:r>
            <a:r>
              <a:rPr lang="en-IN" sz="2400" dirty="0">
                <a:latin typeface="Times New Roman" panose="02020603050405020304" pitchFamily="18" charset="0"/>
                <a:cs typeface="Times New Roman" panose="02020603050405020304" pitchFamily="18" charset="0"/>
              </a:rPr>
              <a:t>: Consensus in </a:t>
            </a:r>
            <a:r>
              <a:rPr lang="en-IN" sz="2400" dirty="0" err="1">
                <a:latin typeface="Times New Roman" panose="02020603050405020304" pitchFamily="18" charset="0"/>
                <a:cs typeface="Times New Roman" panose="02020603050405020304" pitchFamily="18" charset="0"/>
              </a:rPr>
              <a:t>Ethereum</a:t>
            </a:r>
            <a:r>
              <a:rPr lang="en-IN" sz="2400" dirty="0">
                <a:latin typeface="Times New Roman" panose="02020603050405020304" pitchFamily="18" charset="0"/>
                <a:cs typeface="Times New Roman" panose="02020603050405020304" pitchFamily="18" charset="0"/>
              </a:rPr>
              <a:t> Network, Proof of Work, Proof of Stake, Proof of Authority ,</a:t>
            </a:r>
            <a:r>
              <a:rPr lang="en-IN" sz="2400" dirty="0" err="1">
                <a:latin typeface="Times New Roman" panose="02020603050405020304" pitchFamily="18" charset="0"/>
                <a:cs typeface="Times New Roman" panose="02020603050405020304" pitchFamily="18" charset="0"/>
              </a:rPr>
              <a:t>Ethereum</a:t>
            </a:r>
            <a:r>
              <a:rPr lang="en-IN" sz="2400" dirty="0">
                <a:latin typeface="Times New Roman" panose="02020603050405020304" pitchFamily="18" charset="0"/>
                <a:cs typeface="Times New Roman" panose="02020603050405020304" pitchFamily="18" charset="0"/>
              </a:rPr>
              <a:t> Mining, Mining Difficulty Algorithm ,Block Reward, Uncle Reward, Transaction Cost. Attacks on </a:t>
            </a:r>
            <a:r>
              <a:rPr lang="en-IN" sz="2400" dirty="0" err="1">
                <a:latin typeface="Times New Roman" panose="02020603050405020304" pitchFamily="18" charset="0"/>
                <a:cs typeface="Times New Roman" panose="02020603050405020304" pitchFamily="18" charset="0"/>
              </a:rPr>
              <a:t>PoW</a:t>
            </a:r>
            <a:r>
              <a:rPr lang="en-IN" sz="2400" dirty="0">
                <a:latin typeface="Times New Roman" panose="02020603050405020304" pitchFamily="18" charset="0"/>
                <a:cs typeface="Times New Roman" panose="02020603050405020304" pitchFamily="18" charset="0"/>
              </a:rPr>
              <a:t> and the mono poly problem.</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97AD4B87-203C-E541-A486-813C53D8E210}"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ACSAI-0601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II Syllabus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5067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INTRODUCTION TO BITCOIN: </a:t>
            </a:r>
          </a:p>
          <a:p>
            <a:pPr algn="just"/>
            <a:r>
              <a:rPr lang="en-US" sz="1800" dirty="0">
                <a:latin typeface="Times New Roman" panose="02020603050405020304" pitchFamily="18" charset="0"/>
                <a:cs typeface="Times New Roman" panose="02020603050405020304" pitchFamily="18" charset="0"/>
              </a:rPr>
              <a:t>Bitcoin is the first application of the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technology.Bitcoin</a:t>
            </a:r>
            <a:r>
              <a:rPr lang="en-US" sz="1800" dirty="0">
                <a:latin typeface="Times New Roman" panose="02020603050405020304" pitchFamily="18" charset="0"/>
                <a:cs typeface="Times New Roman" panose="02020603050405020304" pitchFamily="18" charset="0"/>
              </a:rPr>
              <a:t> has started a revolution with the introduction of the very first fully decentralized digital currency, and one that has proven to be extremely secure and stable. This has also sparked a great interest in academic and industrial research and introduced many new research areas. Since its introduction in 2008, bitcoin has gained much popularity and is currently the most successful digital currency in the world with billions of dollars invested in it. </a:t>
            </a:r>
          </a:p>
          <a:p>
            <a:pPr algn="just"/>
            <a:r>
              <a:rPr lang="en-US" sz="1800" dirty="0">
                <a:latin typeface="Times New Roman" panose="02020603050405020304" pitchFamily="18" charset="0"/>
                <a:cs typeface="Times New Roman" panose="02020603050405020304" pitchFamily="18" charset="0"/>
              </a:rPr>
              <a:t>It is built on decades of research in the field of cryptography, digital cash, and distributed computing. In the following section, a brief history is presented in order to provide the background required to understand the foundations behind the invention of bitcoin. </a:t>
            </a:r>
          </a:p>
        </p:txBody>
      </p:sp>
      <p:sp>
        <p:nvSpPr>
          <p:cNvPr id="4" name="Date Placeholder 3"/>
          <p:cNvSpPr>
            <a:spLocks noGrp="1"/>
          </p:cNvSpPr>
          <p:nvPr>
            <p:ph type="dt" sz="half" idx="10"/>
          </p:nvPr>
        </p:nvSpPr>
        <p:spPr/>
        <p:txBody>
          <a:bodyPr/>
          <a:lstStyle/>
          <a:p>
            <a:fld id="{25BBB9CC-61F8-D244-9324-3141901BF117}"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Introduction (CO2)</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89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Bitcoin: A Peer-to-Peer Electronic Cash System was written by Satoshi </a:t>
            </a:r>
            <a:r>
              <a:rPr lang="en-US" sz="1800" dirty="0" err="1">
                <a:latin typeface="Times New Roman" panose="02020603050405020304" pitchFamily="18" charset="0"/>
                <a:cs typeface="Times New Roman" panose="02020603050405020304" pitchFamily="18" charset="0"/>
              </a:rPr>
              <a:t>Nakamoto</a:t>
            </a:r>
            <a:r>
              <a:rPr lang="en-US" sz="1800" dirty="0">
                <a:latin typeface="Times New Roman" panose="02020603050405020304" pitchFamily="18" charset="0"/>
                <a:cs typeface="Times New Roman" panose="02020603050405020304" pitchFamily="18" charset="0"/>
              </a:rPr>
              <a:t>. The first key idea introduce was that purely peer-to-peer electronic cash that does need an intermediary bank to transfer payments between peers. Bitcoin is built on decades of cryptographic research such as the research in </a:t>
            </a:r>
            <a:r>
              <a:rPr lang="en-US" sz="1800" dirty="0" err="1">
                <a:latin typeface="Times New Roman" panose="02020603050405020304" pitchFamily="18" charset="0"/>
                <a:cs typeface="Times New Roman" panose="02020603050405020304" pitchFamily="18" charset="0"/>
              </a:rPr>
              <a:t>Merkle</a:t>
            </a:r>
            <a:r>
              <a:rPr lang="en-US" sz="1800" dirty="0">
                <a:latin typeface="Times New Roman" panose="02020603050405020304" pitchFamily="18" charset="0"/>
                <a:cs typeface="Times New Roman" panose="02020603050405020304" pitchFamily="18" charset="0"/>
              </a:rPr>
              <a:t> trees, hash functions, public key cryptography, and digital signatures. Moreover, ideas such as </a:t>
            </a:r>
            <a:r>
              <a:rPr lang="en-US" sz="1800" dirty="0" err="1">
                <a:latin typeface="Times New Roman" panose="02020603050405020304" pitchFamily="18" charset="0"/>
                <a:cs typeface="Times New Roman" panose="02020603050405020304" pitchFamily="18" charset="0"/>
              </a:rPr>
              <a:t>BitGold</a:t>
            </a:r>
            <a:r>
              <a:rPr lang="en-US" sz="1800" dirty="0">
                <a:latin typeface="Times New Roman" panose="02020603050405020304" pitchFamily="18" charset="0"/>
                <a:cs typeface="Times New Roman" panose="02020603050405020304" pitchFamily="18" charset="0"/>
              </a:rPr>
              <a:t>, b-money, </a:t>
            </a:r>
            <a:r>
              <a:rPr lang="en-US" sz="1800" dirty="0" err="1">
                <a:latin typeface="Times New Roman" panose="02020603050405020304" pitchFamily="18" charset="0"/>
                <a:cs typeface="Times New Roman" panose="02020603050405020304" pitchFamily="18" charset="0"/>
              </a:rPr>
              <a:t>hashcash</a:t>
            </a:r>
            <a:r>
              <a:rPr lang="en-US" sz="1800" dirty="0">
                <a:latin typeface="Times New Roman" panose="02020603050405020304" pitchFamily="18" charset="0"/>
                <a:cs typeface="Times New Roman" panose="02020603050405020304" pitchFamily="18" charset="0"/>
              </a:rPr>
              <a:t>, and cryptographic time stamping provided the foundations for bitcoin invention. </a:t>
            </a:r>
          </a:p>
          <a:p>
            <a:pPr algn="just"/>
            <a:r>
              <a:rPr lang="en-US" sz="1800" dirty="0">
                <a:latin typeface="Times New Roman" panose="02020603050405020304" pitchFamily="18" charset="0"/>
                <a:cs typeface="Times New Roman" panose="02020603050405020304" pitchFamily="18" charset="0"/>
              </a:rPr>
              <a:t>All these technologies are cleverly combined in bitcoin to create the world's first decentralized currency. Bitcoin can be defined in various ways: it's a protocol, a digital currency, and a platform. It is a combination of peer-to-peer network, protocols, and software that facilitate the creation and usage of the digital currency named bitcoin. Note that Bitcoin with a capital B is used to refer to the Bitcoin protocol, whereas bitcoin with a lowercase b is used to refer to bitcoin, the currency. Nodes in this peer-to-peer network talk to each other using the Bitcoin protocol. </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3274169-C4BE-AC4B-B83F-82B25FEC427B}"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Introduction (CO2)</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37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6A181E40-E4E0-144D-8F56-4430AC721EE4}"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9" name="Title 1"/>
          <p:cNvSpPr txBox="1">
            <a:spLocks/>
          </p:cNvSpPr>
          <p:nvPr/>
        </p:nvSpPr>
        <p:spPr>
          <a:xfrm>
            <a:off x="1371600" y="1"/>
            <a:ext cx="5867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Noida Institute of Engineering and Technology, Greater Noida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85190"/>
            <a:ext cx="6553199" cy="4684915"/>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0787391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400" dirty="0">
                <a:latin typeface="Times New Roman" panose="02020603050405020304" pitchFamily="18" charset="0"/>
                <a:cs typeface="Times New Roman" panose="02020603050405020304" pitchFamily="18" charset="0"/>
              </a:rPr>
              <a:t>Decentralization of currency was made possible for the first time with the invention of bitcoin. Moreover, the double spending problem was solved in an elegant and ingenious way in bitcoin. </a:t>
            </a:r>
          </a:p>
          <a:p>
            <a:pPr algn="just"/>
            <a:r>
              <a:rPr lang="en-US" sz="1400" dirty="0">
                <a:latin typeface="Times New Roman" panose="02020603050405020304" pitchFamily="18" charset="0"/>
                <a:cs typeface="Times New Roman" panose="02020603050405020304" pitchFamily="18" charset="0"/>
              </a:rPr>
              <a:t>Double spending problem arises when, for example, a user sends coins to two different users at the same time and they are verified independently as valid transactions. Bitcoin Working Mechanism: When you send an email to another person, you just type an email address and can communicate directly to that person. It is the same thing when you send an instant message. </a:t>
            </a:r>
          </a:p>
          <a:p>
            <a:pPr algn="just"/>
            <a:r>
              <a:rPr lang="en-US" sz="1400" dirty="0">
                <a:latin typeface="Times New Roman" panose="02020603050405020304" pitchFamily="18" charset="0"/>
                <a:cs typeface="Times New Roman" panose="02020603050405020304" pitchFamily="18" charset="0"/>
              </a:rPr>
              <a:t>This type of communication between two parties is commonly known as Peer-to-Peer communication. Whenever you want to transfer money to someone over the internet, you need to use a service of third-party such as banks, a credit card, a PayPal, or some other type of money transfer services. The reason for using third-party is to ensure that you are transferring that money. In other words, you need to be able to verify that both parties have done what they need to do in real exchange.</a:t>
            </a:r>
          </a:p>
          <a:p>
            <a:pPr algn="just"/>
            <a:r>
              <a:rPr lang="en-US" sz="1400" dirty="0">
                <a:latin typeface="Times New Roman" panose="02020603050405020304" pitchFamily="18" charset="0"/>
                <a:cs typeface="Times New Roman" panose="02020603050405020304" pitchFamily="18" charset="0"/>
              </a:rPr>
              <a:t> For example, Suppose you click on a photo that you want to send it to another person, so you can simply attach that photo to an email, type the receiver email address and send it. The other person will receive the photo, and you think it would end, but it is not. Now, we have two copies of photo, one is a simple email, and another is an original file which is still on my computer. Here, we send the copy of the file of the photo, not the original file. This issue is commonly known as the double-spend problem. </a:t>
            </a:r>
          </a:p>
        </p:txBody>
      </p:sp>
      <p:sp>
        <p:nvSpPr>
          <p:cNvPr id="4" name="Date Placeholder 3"/>
          <p:cNvSpPr>
            <a:spLocks noGrp="1"/>
          </p:cNvSpPr>
          <p:nvPr>
            <p:ph type="dt" sz="half" idx="10"/>
          </p:nvPr>
        </p:nvSpPr>
        <p:spPr/>
        <p:txBody>
          <a:bodyPr/>
          <a:lstStyle/>
          <a:p>
            <a:fld id="{FADAB3DD-18E7-3246-B8FF-537416607AA8}"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Times New Roman" panose="02020603050405020304" pitchFamily="18" charset="0"/>
                <a:cs typeface="Times New Roman" panose="02020603050405020304" pitchFamily="18" charset="0"/>
              </a:rPr>
              <a:t>Decentralization</a:t>
            </a:r>
            <a:r>
              <a:rPr kumimoji="0" lang="en-US" sz="3200" b="1" i="0" u="none" strike="noStrike" kern="1200" cap="none" spc="0" normalizeH="0" baseline="0" noProof="0" dirty="0">
                <a:ln>
                  <a:noFill/>
                </a:ln>
                <a:solidFill>
                  <a:schemeClr val="dk1"/>
                </a:solidFill>
                <a:effectLst/>
                <a:uLnTx/>
                <a:uFillTx/>
              </a:rPr>
              <a:t> </a:t>
            </a:r>
            <a:r>
              <a:rPr kumimoji="0" lang="en-US" sz="32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(CO2)</a:t>
            </a:r>
            <a:r>
              <a:rPr kumimoji="0" lang="en-US" sz="240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endPar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122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double-spend problem provides a challenge to determine whether a transaction is real or not. How you can send a bitcoin to someone over the internet without needing a bank or some other institution to certify the transfer took place. The answer arises in a global network of thousands of computers called a Bitcoin Network and a special type of decentralized laser technology called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Transactions &amp; Structure: Transactions are at the core of the bitcoin ecosystem. Transactions can be as simple as just sending some bitcoins to a bitcoin address, or it can be quite complex depending on the requirements. Each transaction is composed of at least one input and output. Inputs can be thought of as coins being spent that have been created in a previous transaction and outputs as coins being created. If a transaction is minting new coins, then there is no input and therefore no signature is needed. If a transaction is to sends coins to some other user (a bitcoin address), then it needs to be signed by the sender with their private key and a reference is also required to the previous transaction in order to show the origin of the coins. Coins are, in fact, unspent transaction outputs represented in </a:t>
            </a:r>
            <a:r>
              <a:rPr lang="en-US" sz="1800" dirty="0" err="1">
                <a:latin typeface="Times New Roman" panose="02020603050405020304" pitchFamily="18" charset="0"/>
                <a:cs typeface="Times New Roman" panose="02020603050405020304" pitchFamily="18" charset="0"/>
              </a:rPr>
              <a:t>Satoshis</a:t>
            </a:r>
            <a:r>
              <a:rPr lang="en-US" sz="18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C4749714-282B-0744-B119-54D74E883F3E}"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noGrp="1"/>
          </p:cNvSpPr>
          <p:nvPr>
            <p:ph type="title"/>
          </p:nvPr>
        </p:nvSpPr>
        <p:spPr>
          <a:xfrm>
            <a:off x="1447800" y="136526"/>
            <a:ext cx="7239000" cy="701674"/>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solidFill>
                  <a:schemeClr val="tx1"/>
                </a:solidFill>
                <a:latin typeface="Times New Roman" panose="02020603050405020304" pitchFamily="18" charset="0"/>
                <a:cs typeface="Times New Roman" panose="02020603050405020304" pitchFamily="18" charset="0"/>
              </a:rPr>
              <a:t>Decentralization</a:t>
            </a:r>
            <a:r>
              <a:rPr kumimoji="0" lang="en-US" sz="32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(CO2)</a:t>
            </a:r>
            <a:r>
              <a:rPr kumimoji="0" lang="en-US" sz="240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endPar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054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Transactions are not encrypted and are publicly visible in the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Blocks are made up of transactions and these can be viewed using any online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explorer. The transaction life cycle 1. A user/sender sends a transaction using wallet software or some other interface. 2. The wallet software signs the transaction using the sender's private key. 3. The transaction is broadcasted to the Bitcoin network using a flooding algorithm. 4. Mining nodes include this transaction in the next block to be mined. 5. Mining starts once a miner who solves the Proof of Work problem broadcasts the newly mined block to the network. 6. The nodes verify the block and propagate the block further, and confirmation starts to generate. 7. Finally, the confirmations start to appear in the receiver's wallet and after approximately six confirmations, the transaction is considered finalized and confirmed. However, six is just a recommended number, the transaction can be considered final even after the first confirmation. The key idea behind waiting for six confirmations is that the probability of double spending is virtually eliminated after six confirmations.</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B0376A-DB5F-C04B-B40E-E841891172FE}"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Times New Roman" panose="02020603050405020304" pitchFamily="18" charset="0"/>
                <a:cs typeface="Times New Roman" panose="02020603050405020304" pitchFamily="18" charset="0"/>
              </a:rPr>
              <a:t>Transactions</a:t>
            </a: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(CO2)</a:t>
            </a:r>
            <a:r>
              <a:rPr kumimoji="0" lang="en-US" sz="240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586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sz="1800" dirty="0">
                <a:latin typeface="Times New Roman" panose="02020603050405020304" pitchFamily="18" charset="0"/>
                <a:cs typeface="Times New Roman" panose="02020603050405020304" pitchFamily="18" charset="0"/>
              </a:rPr>
              <a:t>Types of transaction: </a:t>
            </a:r>
          </a:p>
          <a:p>
            <a:pPr algn="just"/>
            <a:r>
              <a:rPr lang="en-US" sz="1800" dirty="0">
                <a:latin typeface="Times New Roman" panose="02020603050405020304" pitchFamily="18" charset="0"/>
                <a:cs typeface="Times New Roman" panose="02020603050405020304" pitchFamily="18" charset="0"/>
              </a:rPr>
              <a:t>There are various scripts available in bitcoin to handle the value transfer from the source to the destination. These scripts range from very simple to quite complex depending upon the requirements of the transaction. Standard transactions are evaluated using </a:t>
            </a:r>
            <a:r>
              <a:rPr lang="en-US" sz="1800" dirty="0" err="1">
                <a:latin typeface="Times New Roman" panose="02020603050405020304" pitchFamily="18" charset="0"/>
                <a:cs typeface="Times New Roman" panose="02020603050405020304" pitchFamily="18" charset="0"/>
              </a:rPr>
              <a:t>IsStandard</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IsStandardTx</a:t>
            </a:r>
            <a:r>
              <a:rPr lang="en-US" sz="1800" dirty="0">
                <a:latin typeface="Times New Roman" panose="02020603050405020304" pitchFamily="18" charset="0"/>
                <a:cs typeface="Times New Roman" panose="02020603050405020304" pitchFamily="18" charset="0"/>
              </a:rPr>
              <a:t>() tests and only standard transactions that pass the test are generally allowed to be mined or broadcasted on the bitcoin network. However, nonstandard transactions are valid and allowed on the network. Pay to Public Key Hash (P2PKH): P2PKH is the most commonly used transaction type and is used to send transactions to the bitcoin addresses. </a:t>
            </a:r>
          </a:p>
          <a:p>
            <a:pPr algn="just"/>
            <a:r>
              <a:rPr lang="en-US" sz="1800" dirty="0">
                <a:latin typeface="Times New Roman" panose="02020603050405020304" pitchFamily="18" charset="0"/>
                <a:cs typeface="Times New Roman" panose="02020603050405020304" pitchFamily="18" charset="0"/>
              </a:rPr>
              <a:t>The format of the transaction is shown as </a:t>
            </a:r>
            <a:r>
              <a:rPr lang="en-US" sz="1800" dirty="0" err="1">
                <a:latin typeface="Times New Roman" panose="02020603050405020304" pitchFamily="18" charset="0"/>
                <a:cs typeface="Times New Roman" panose="02020603050405020304" pitchFamily="18" charset="0"/>
              </a:rPr>
              <a:t>folows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ScriptPubKey</a:t>
            </a:r>
            <a:r>
              <a:rPr lang="en-US" sz="1800" dirty="0">
                <a:latin typeface="Times New Roman" panose="02020603050405020304" pitchFamily="18" charset="0"/>
                <a:cs typeface="Times New Roman" panose="02020603050405020304" pitchFamily="18" charset="0"/>
              </a:rPr>
              <a:t>: OP_DUP OP_HASH160 OP_EQUALVERIFY OP_CHECKSIG </a:t>
            </a:r>
            <a:r>
              <a:rPr lang="en-US" sz="1800" dirty="0" err="1">
                <a:latin typeface="Times New Roman" panose="02020603050405020304" pitchFamily="18" charset="0"/>
                <a:cs typeface="Times New Roman" panose="02020603050405020304" pitchFamily="18" charset="0"/>
              </a:rPr>
              <a:t>ScriptSig</a:t>
            </a:r>
            <a:r>
              <a:rPr lang="en-US" sz="1800" dirty="0">
                <a:latin typeface="Times New Roman" panose="02020603050405020304" pitchFamily="18" charset="0"/>
                <a:cs typeface="Times New Roman" panose="02020603050405020304" pitchFamily="18" charset="0"/>
              </a:rPr>
              <a:t>: The </a:t>
            </a:r>
            <a:r>
              <a:rPr lang="en-US" sz="1800" dirty="0" err="1">
                <a:latin typeface="Times New Roman" panose="02020603050405020304" pitchFamily="18" charset="0"/>
                <a:cs typeface="Times New Roman" panose="02020603050405020304" pitchFamily="18" charset="0"/>
              </a:rPr>
              <a:t>ScriptPubKey</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ScriptSig</a:t>
            </a:r>
            <a:r>
              <a:rPr lang="en-US" sz="1800" dirty="0">
                <a:latin typeface="Times New Roman" panose="02020603050405020304" pitchFamily="18" charset="0"/>
                <a:cs typeface="Times New Roman" panose="02020603050405020304" pitchFamily="18" charset="0"/>
              </a:rPr>
              <a:t> parameters are concatenated together and executed. Pay to Script Hash (P2SH): P2SH is used in order to send transactions to a script hash (that is, the addresses starting with 3) and was standardized in BIP16. In addition to passing the script, the redeem script is also evaluated and must be valid. The template is shown as follows: </a:t>
            </a:r>
            <a:r>
              <a:rPr lang="en-US" sz="1800" dirty="0" err="1">
                <a:latin typeface="Times New Roman" panose="02020603050405020304" pitchFamily="18" charset="0"/>
                <a:cs typeface="Times New Roman" panose="02020603050405020304" pitchFamily="18" charset="0"/>
              </a:rPr>
              <a:t>ScriptPubKey</a:t>
            </a:r>
            <a:r>
              <a:rPr lang="en-US" sz="1800" dirty="0">
                <a:latin typeface="Times New Roman" panose="02020603050405020304" pitchFamily="18" charset="0"/>
                <a:cs typeface="Times New Roman" panose="02020603050405020304" pitchFamily="18" charset="0"/>
              </a:rPr>
              <a:t>: OP_HASH160 OP_EQUAL </a:t>
            </a:r>
            <a:r>
              <a:rPr lang="en-US" sz="1800" dirty="0" err="1">
                <a:latin typeface="Times New Roman" panose="02020603050405020304" pitchFamily="18" charset="0"/>
                <a:cs typeface="Times New Roman" panose="02020603050405020304" pitchFamily="18" charset="0"/>
              </a:rPr>
              <a:t>ScriptSig</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MultiSig</a:t>
            </a:r>
            <a:r>
              <a:rPr lang="en-US" sz="1800" dirty="0">
                <a:latin typeface="Times New Roman" panose="02020603050405020304" pitchFamily="18" charset="0"/>
                <a:cs typeface="Times New Roman" panose="02020603050405020304" pitchFamily="18" charset="0"/>
              </a:rPr>
              <a:t> (Pay to </a:t>
            </a:r>
            <a:r>
              <a:rPr lang="en-US" sz="1800" dirty="0" err="1">
                <a:latin typeface="Times New Roman" panose="02020603050405020304" pitchFamily="18" charset="0"/>
                <a:cs typeface="Times New Roman" panose="02020603050405020304" pitchFamily="18" charset="0"/>
              </a:rPr>
              <a:t>MultiSig</a:t>
            </a:r>
            <a:r>
              <a:rPr lang="en-US" sz="1800" dirty="0">
                <a:latin typeface="Times New Roman" panose="02020603050405020304" pitchFamily="18" charset="0"/>
                <a:cs typeface="Times New Roman" panose="02020603050405020304" pitchFamily="18" charset="0"/>
              </a:rPr>
              <a:t>): M of n </a:t>
            </a:r>
            <a:r>
              <a:rPr lang="en-US" sz="1800" dirty="0" err="1">
                <a:latin typeface="Times New Roman" panose="02020603050405020304" pitchFamily="18" charset="0"/>
                <a:cs typeface="Times New Roman" panose="02020603050405020304" pitchFamily="18" charset="0"/>
              </a:rPr>
              <a:t>multisignature</a:t>
            </a:r>
            <a:r>
              <a:rPr lang="en-US" sz="1800" dirty="0">
                <a:latin typeface="Times New Roman" panose="02020603050405020304" pitchFamily="18" charset="0"/>
                <a:cs typeface="Times New Roman" panose="02020603050405020304" pitchFamily="18" charset="0"/>
              </a:rPr>
              <a:t> transaction script is a complex type of script where it is possible to construct a script that required multiple signatures to be valid in order to redeem a transaction. Various complex transactions such as escrow and deposits can be built using this script. The template is shown here: </a:t>
            </a:r>
            <a:r>
              <a:rPr lang="en-US" sz="1800" dirty="0" err="1">
                <a:latin typeface="Times New Roman" panose="02020603050405020304" pitchFamily="18" charset="0"/>
                <a:cs typeface="Times New Roman" panose="02020603050405020304" pitchFamily="18" charset="0"/>
              </a:rPr>
              <a:t>ScriptPubKey</a:t>
            </a:r>
            <a:r>
              <a:rPr lang="en-US" sz="1800" dirty="0">
                <a:latin typeface="Times New Roman" panose="02020603050405020304" pitchFamily="18" charset="0"/>
                <a:cs typeface="Times New Roman" panose="02020603050405020304" pitchFamily="18" charset="0"/>
              </a:rPr>
              <a:t>: [ . . . ] OP_CHECKMULTISIG </a:t>
            </a:r>
            <a:r>
              <a:rPr lang="en-US" sz="1800" dirty="0" err="1">
                <a:latin typeface="Times New Roman" panose="02020603050405020304" pitchFamily="18" charset="0"/>
                <a:cs typeface="Times New Roman" panose="02020603050405020304" pitchFamily="18" charset="0"/>
              </a:rPr>
              <a:t>ScriptSig</a:t>
            </a:r>
            <a:r>
              <a:rPr lang="en-US" sz="1800" dirty="0">
                <a:latin typeface="Times New Roman" panose="02020603050405020304" pitchFamily="18" charset="0"/>
                <a:cs typeface="Times New Roman" panose="02020603050405020304" pitchFamily="18" charset="0"/>
              </a:rPr>
              <a:t>: 0 [ . . . ] Raw </a:t>
            </a:r>
            <a:r>
              <a:rPr lang="en-US" sz="1800" dirty="0" err="1">
                <a:latin typeface="Times New Roman" panose="02020603050405020304" pitchFamily="18" charset="0"/>
                <a:cs typeface="Times New Roman" panose="02020603050405020304" pitchFamily="18" charset="0"/>
              </a:rPr>
              <a:t>multisig</a:t>
            </a:r>
            <a:r>
              <a:rPr lang="en-US" sz="1800" dirty="0">
                <a:latin typeface="Times New Roman" panose="02020603050405020304" pitchFamily="18" charset="0"/>
                <a:cs typeface="Times New Roman" panose="02020603050405020304" pitchFamily="18" charset="0"/>
              </a:rPr>
              <a:t> is obsolete, and </a:t>
            </a:r>
            <a:r>
              <a:rPr lang="en-US" sz="1800" dirty="0" err="1">
                <a:latin typeface="Times New Roman" panose="02020603050405020304" pitchFamily="18" charset="0"/>
                <a:cs typeface="Times New Roman" panose="02020603050405020304" pitchFamily="18" charset="0"/>
              </a:rPr>
              <a:t>multisig</a:t>
            </a:r>
            <a:r>
              <a:rPr lang="en-US" sz="1800" dirty="0">
                <a:latin typeface="Times New Roman" panose="02020603050405020304" pitchFamily="18" charset="0"/>
                <a:cs typeface="Times New Roman" panose="02020603050405020304" pitchFamily="18" charset="0"/>
              </a:rPr>
              <a:t> is usually part of the P2SH redeem script, mentioned in the previous bullet point. Pay to </a:t>
            </a:r>
            <a:r>
              <a:rPr lang="en-US" sz="1800" dirty="0" err="1">
                <a:latin typeface="Times New Roman" panose="02020603050405020304" pitchFamily="18" charset="0"/>
                <a:cs typeface="Times New Roman" panose="02020603050405020304" pitchFamily="18" charset="0"/>
              </a:rPr>
              <a:t>Pubkey</a:t>
            </a:r>
            <a:r>
              <a:rPr lang="en-US" sz="1800" dirty="0">
                <a:latin typeface="Times New Roman" panose="02020603050405020304" pitchFamily="18" charset="0"/>
                <a:cs typeface="Times New Roman" panose="02020603050405020304" pitchFamily="18" charset="0"/>
              </a:rPr>
              <a:t>: This script is a very simple script that is commonly used in </a:t>
            </a:r>
            <a:r>
              <a:rPr lang="en-US" sz="1800" dirty="0" err="1">
                <a:latin typeface="Times New Roman" panose="02020603050405020304" pitchFamily="18" charset="0"/>
                <a:cs typeface="Times New Roman" panose="02020603050405020304" pitchFamily="18" charset="0"/>
              </a:rPr>
              <a:t>coinbase</a:t>
            </a:r>
            <a:r>
              <a:rPr lang="en-US" sz="1800" dirty="0">
                <a:latin typeface="Times New Roman" panose="02020603050405020304" pitchFamily="18" charset="0"/>
                <a:cs typeface="Times New Roman" panose="02020603050405020304" pitchFamily="18" charset="0"/>
              </a:rPr>
              <a:t> transactions. It is now obsolete and was used in an old version of bitcoin. The public key is stored within the script in this case, and the unlocking script is required to sign the transaction with the private key. The template is shown as follows: OP_CHECKSIG Null data/OP_RETURN: This script is used to store arbitrary data on the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for a fee. The limit of the message is 40 bytes. The output of this script is unredeemable because OP_RETURN will fail the validation in any case. </a:t>
            </a:r>
            <a:r>
              <a:rPr lang="en-US" sz="1800" dirty="0" err="1">
                <a:latin typeface="Times New Roman" panose="02020603050405020304" pitchFamily="18" charset="0"/>
                <a:cs typeface="Times New Roman" panose="02020603050405020304" pitchFamily="18" charset="0"/>
              </a:rPr>
              <a:t>ScriptSig</a:t>
            </a:r>
            <a:r>
              <a:rPr lang="en-US" sz="1800" dirty="0">
                <a:latin typeface="Times New Roman" panose="02020603050405020304" pitchFamily="18" charset="0"/>
                <a:cs typeface="Times New Roman" panose="02020603050405020304" pitchFamily="18" charset="0"/>
              </a:rPr>
              <a:t> is not required in this case.</a:t>
            </a:r>
          </a:p>
        </p:txBody>
      </p:sp>
      <p:sp>
        <p:nvSpPr>
          <p:cNvPr id="4" name="Date Placeholder 3"/>
          <p:cNvSpPr>
            <a:spLocks noGrp="1"/>
          </p:cNvSpPr>
          <p:nvPr>
            <p:ph type="dt" sz="half" idx="10"/>
          </p:nvPr>
        </p:nvSpPr>
        <p:spPr/>
        <p:txBody>
          <a:bodyPr/>
          <a:lstStyle/>
          <a:p>
            <a:fld id="{2C0D2E22-F7FB-9048-A727-F8A4F787E3FC}"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000" dirty="0">
                <a:latin typeface="Times New Roman" panose="02020603050405020304" pitchFamily="18" charset="0"/>
                <a:cs typeface="Times New Roman" panose="02020603050405020304" pitchFamily="18" charset="0"/>
              </a:rPr>
              <a:t>Types of transaction: </a:t>
            </a:r>
            <a:br>
              <a:rPr lang="en-US" sz="2000" dirty="0">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(CO2)</a:t>
            </a:r>
            <a:r>
              <a:rPr kumimoji="0" lang="en-US" sz="20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105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z="1800" dirty="0">
                <a:latin typeface="Times New Roman" panose="02020603050405020304" pitchFamily="18" charset="0"/>
                <a:cs typeface="Times New Roman" panose="02020603050405020304" pitchFamily="18" charset="0"/>
              </a:rPr>
              <a:t>P2PKH script execution: All transactions are eventually encoded into the hex before transmitting over the bitcoin network.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a public ledger of a timestamped, ordered, and immutable list of all transactions on the bitcoin network. Each block is identified by a hash in the chain and is linked to its previous block by referencing the previous block's hash. In the following structure of a block, a block header is described, followed by a detailed diagram that provides an insight into the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structure.</a:t>
            </a:r>
          </a:p>
          <a:p>
            <a:pPr algn="just"/>
            <a:r>
              <a:rPr lang="en-US" sz="1800" dirty="0">
                <a:latin typeface="Times New Roman" panose="02020603050405020304" pitchFamily="18" charset="0"/>
                <a:cs typeface="Times New Roman" panose="02020603050405020304" pitchFamily="18" charset="0"/>
              </a:rPr>
              <a:t>The Genesis Block: This is the first block in the bitcoin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The genesis block was hardcoded in the bitcoin core software. Bitcoin provides protection against double spending by enforcing strict rules on transaction verification and via mining. Blocks are added in the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only after strict rule checking and successful Proof of Work solution. Block height is the number of blocks before a particular block in the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The current height (at the time of writing this) of the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434755 blocks. Proof of Work is used to secure the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Each block contains one or more transactions, out of which the first transaction is a </a:t>
            </a:r>
            <a:r>
              <a:rPr lang="en-US" sz="1800" dirty="0" err="1">
                <a:latin typeface="Times New Roman" panose="02020603050405020304" pitchFamily="18" charset="0"/>
                <a:cs typeface="Times New Roman" panose="02020603050405020304" pitchFamily="18" charset="0"/>
              </a:rPr>
              <a:t>coinbase</a:t>
            </a:r>
            <a:r>
              <a:rPr lang="en-US" sz="1800" dirty="0">
                <a:latin typeface="Times New Roman" panose="02020603050405020304" pitchFamily="18" charset="0"/>
                <a:cs typeface="Times New Roman" panose="02020603050405020304" pitchFamily="18" charset="0"/>
              </a:rPr>
              <a:t> transaction. There is a special condition for </a:t>
            </a:r>
            <a:r>
              <a:rPr lang="en-US" sz="1800" dirty="0" err="1">
                <a:latin typeface="Times New Roman" panose="02020603050405020304" pitchFamily="18" charset="0"/>
                <a:cs typeface="Times New Roman" panose="02020603050405020304" pitchFamily="18" charset="0"/>
              </a:rPr>
              <a:t>coinbase</a:t>
            </a:r>
            <a:r>
              <a:rPr lang="en-US" sz="1800" dirty="0">
                <a:latin typeface="Times New Roman" panose="02020603050405020304" pitchFamily="18" charset="0"/>
                <a:cs typeface="Times New Roman" panose="02020603050405020304" pitchFamily="18" charset="0"/>
              </a:rPr>
              <a:t> transactions that prevent them to be spent until at least 100 blocks in order to avoid a situation where the block may be declared stale later on</a:t>
            </a:r>
          </a:p>
        </p:txBody>
      </p:sp>
      <p:sp>
        <p:nvSpPr>
          <p:cNvPr id="4" name="Date Placeholder 3"/>
          <p:cNvSpPr>
            <a:spLocks noGrp="1"/>
          </p:cNvSpPr>
          <p:nvPr>
            <p:ph type="dt" sz="half" idx="10"/>
          </p:nvPr>
        </p:nvSpPr>
        <p:spPr/>
        <p:txBody>
          <a:bodyPr/>
          <a:lstStyle/>
          <a:p>
            <a:fld id="{EFED5B4A-9002-A248-B51C-B887D5F9DEEE}"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Types of transaction: </a:t>
            </a:r>
            <a:br>
              <a:rPr lang="en-US" sz="2400" dirty="0">
                <a:latin typeface="Times New Roman" panose="02020603050405020304" pitchFamily="18" charset="0"/>
                <a:cs typeface="Times New Roman" panose="02020603050405020304" pitchFamily="18" charset="0"/>
              </a:rPr>
            </a:b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(CO2)</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08689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Stale blocks are created when a block is solved and every other miner who is still working to find a solution to the hash puzzle is working on that block. Mining and hash puzzles will be discussed later in the chapter in detail. As the block is no longer required to be worked on, this is considered a stale block. Orphan Blocks : are also called detached blocks and were accepted at one point in time by the network as valid blocks but were rejected when a proven longer chain was created that did not include this initially accepted block. They are not part of the main chain and can occur at times when two miners manage to produce the blocks at the same time. </a:t>
            </a:r>
          </a:p>
          <a:p>
            <a:pPr algn="just"/>
            <a:r>
              <a:rPr lang="en-US" sz="1800" dirty="0">
                <a:latin typeface="Times New Roman" panose="02020603050405020304" pitchFamily="18" charset="0"/>
                <a:cs typeface="Times New Roman" panose="02020603050405020304" pitchFamily="18" charset="0"/>
              </a:rPr>
              <a:t>The Bitcoin Network : The bitcoin network is a P2P network where nodes exchange transactions and blocks. There are different types of nodes on the network. There are two main types of nodes, full nodes and SPV nodes. Full nodes, as the name implies, are implementations of bitcoin core clients performing the wallet, miner, full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storage, and network routing functions. However, it is not necessary to perform all these functions. SPV nodes or lightweight clients perform only wallet and network routing functionality. The latest version of Bitcoin protocol is 70014 and was introduced with bitcoin core client 0.13.0.</a:t>
            </a:r>
          </a:p>
        </p:txBody>
      </p:sp>
      <p:sp>
        <p:nvSpPr>
          <p:cNvPr id="4" name="Date Placeholder 3"/>
          <p:cNvSpPr>
            <a:spLocks noGrp="1"/>
          </p:cNvSpPr>
          <p:nvPr>
            <p:ph type="dt" sz="half" idx="10"/>
          </p:nvPr>
        </p:nvSpPr>
        <p:spPr/>
        <p:txBody>
          <a:bodyPr/>
          <a:lstStyle/>
          <a:p>
            <a:fld id="{9A6A1404-129B-BF42-BD43-B432F414F80A}"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000" dirty="0">
                <a:latin typeface="Times New Roman" panose="02020603050405020304" pitchFamily="18" charset="0"/>
                <a:cs typeface="Times New Roman" panose="02020603050405020304" pitchFamily="18" charset="0"/>
              </a:rPr>
              <a:t>Stale blocks</a:t>
            </a:r>
            <a:r>
              <a:rPr kumimoji="0" lang="en-US" sz="2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 (CO2)</a:t>
            </a:r>
            <a:r>
              <a:rPr kumimoji="0" lang="en-US" sz="20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512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The term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mining’ is used to describe the process of adding transaction records to the </a:t>
            </a:r>
            <a:r>
              <a:rPr lang="en-US" b="1" dirty="0">
                <a:latin typeface="Times New Roman" panose="02020603050405020304" pitchFamily="18" charset="0"/>
                <a:cs typeface="Times New Roman" panose="02020603050405020304" pitchFamily="18" charset="0"/>
                <a:hlinkClick r:id="rId2"/>
              </a:rPr>
              <a:t>bitcoin </a:t>
            </a:r>
            <a:r>
              <a:rPr lang="en-US" b="1" dirty="0" err="1">
                <a:latin typeface="Times New Roman" panose="02020603050405020304" pitchFamily="18" charset="0"/>
                <a:cs typeface="Times New Roman" panose="02020603050405020304" pitchFamily="18" charset="0"/>
                <a:hlinkClick r:id="rId2"/>
              </a:rPr>
              <a:t>blockchain</a:t>
            </a:r>
            <a:r>
              <a:rPr lang="en-US" dirty="0">
                <a:latin typeface="Times New Roman" panose="02020603050405020304" pitchFamily="18" charset="0"/>
                <a:cs typeface="Times New Roman" panose="02020603050405020304" pitchFamily="18" charset="0"/>
              </a:rPr>
              <a:t>. This process of adding blocks to the </a:t>
            </a:r>
            <a:r>
              <a:rPr lang="en-US" b="1" dirty="0" err="1">
                <a:latin typeface="Times New Roman" panose="02020603050405020304" pitchFamily="18" charset="0"/>
                <a:cs typeface="Times New Roman" panose="02020603050405020304" pitchFamily="18" charset="0"/>
                <a:hlinkClick r:id="rId3"/>
              </a:rPr>
              <a:t>Blockchain</a:t>
            </a:r>
            <a:r>
              <a:rPr lang="en-US" dirty="0">
                <a:latin typeface="Times New Roman" panose="02020603050405020304" pitchFamily="18" charset="0"/>
                <a:cs typeface="Times New Roman" panose="02020603050405020304" pitchFamily="18" charset="0"/>
              </a:rPr>
              <a:t> is how transactions are processed and how money moves around securely on Bitcoins. This process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mining is performed by a community of people around the world called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miners.’</a:t>
            </a:r>
            <a:br>
              <a:rPr lang="en-US" sz="18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Anyone can apply to become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miner. These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miners install and run a special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mining software that enables their computers to communicate securely with one another. Once a computer installs the software, joins the network, and begins mining bitcoins, it becomes what is called a ‘node.’ Together, all these nodes communicate with one another and process transactions to add new blocks to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which is commonly known as the bitcoin network. This bitcoin network runs throughout the day. It processes equivalent to millions of dollars in bitcoin transactions and has never been hacked or experienced downtime since its launch in 2009.</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F86851A-7A9E-6B46-A5DE-BC384FDBECF8}"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Introduction to bitcoin block chain  (CO2)</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005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algn="just"/>
            <a:r>
              <a:rPr lang="en-US" b="1" dirty="0">
                <a:latin typeface="Times New Roman" panose="02020603050405020304" pitchFamily="18" charset="0"/>
                <a:cs typeface="Times New Roman" panose="02020603050405020304" pitchFamily="18" charset="0"/>
              </a:rPr>
              <a:t>Types of Mining</a:t>
            </a:r>
          </a:p>
          <a:p>
            <a:pPr algn="just"/>
            <a:r>
              <a:rPr lang="en-US" dirty="0">
                <a:latin typeface="Times New Roman" panose="02020603050405020304" pitchFamily="18" charset="0"/>
                <a:cs typeface="Times New Roman" panose="02020603050405020304" pitchFamily="18" charset="0"/>
              </a:rPr>
              <a:t>The process of mining can get really complex and a regular desktop or PC cannot cut it. Hence, it requires a unique set of hardware and software that works well for the user. It helps to have a custom set specific to mining certain blocks.</a:t>
            </a:r>
          </a:p>
          <a:p>
            <a:pPr algn="just"/>
            <a:r>
              <a:rPr lang="en-US" dirty="0">
                <a:latin typeface="Times New Roman" panose="02020603050405020304" pitchFamily="18" charset="0"/>
                <a:cs typeface="Times New Roman" panose="02020603050405020304" pitchFamily="18" charset="0"/>
              </a:rPr>
              <a:t>The mining process undertaking can be divided into three categories:</a:t>
            </a:r>
          </a:p>
          <a:p>
            <a:pPr algn="just"/>
            <a:r>
              <a:rPr lang="en-US" b="1" dirty="0">
                <a:latin typeface="Times New Roman" panose="02020603050405020304" pitchFamily="18" charset="0"/>
                <a:cs typeface="Times New Roman" panose="02020603050405020304" pitchFamily="18" charset="0"/>
              </a:rPr>
              <a:t>1. Individual Mining</a:t>
            </a:r>
          </a:p>
          <a:p>
            <a:pPr algn="just"/>
            <a:r>
              <a:rPr lang="en-US" dirty="0">
                <a:latin typeface="Times New Roman" panose="02020603050405020304" pitchFamily="18" charset="0"/>
                <a:cs typeface="Times New Roman" panose="02020603050405020304" pitchFamily="18" charset="0"/>
              </a:rPr>
              <a:t>When mining is done by an individual, user registration as a miner is necessary. As soon as a transaction takes place, a mathematical problem is given to all the single users in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to solve. The first one to solve it gets rewarded.</a:t>
            </a:r>
          </a:p>
          <a:p>
            <a:pPr algn="just"/>
            <a:r>
              <a:rPr lang="en-US" dirty="0">
                <a:latin typeface="Times New Roman" panose="02020603050405020304" pitchFamily="18" charset="0"/>
                <a:cs typeface="Times New Roman" panose="02020603050405020304" pitchFamily="18" charset="0"/>
              </a:rPr>
              <a:t>Once the solution is found, all the other miners in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will validate the decrypted value and then add it to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Thus, verifying the transaction.</a:t>
            </a:r>
          </a:p>
          <a:p>
            <a:pPr algn="just"/>
            <a:r>
              <a:rPr lang="en-US" b="1" dirty="0">
                <a:latin typeface="Times New Roman" panose="02020603050405020304" pitchFamily="18" charset="0"/>
                <a:cs typeface="Times New Roman" panose="02020603050405020304" pitchFamily="18" charset="0"/>
              </a:rPr>
              <a:t>2. Pool Mining</a:t>
            </a:r>
          </a:p>
          <a:p>
            <a:pPr algn="just"/>
            <a:r>
              <a:rPr lang="en-US" dirty="0">
                <a:latin typeface="Times New Roman" panose="02020603050405020304" pitchFamily="18" charset="0"/>
                <a:cs typeface="Times New Roman" panose="02020603050405020304" pitchFamily="18" charset="0"/>
              </a:rPr>
              <a:t>In pool mining, a group of users works together to approve the transaction. Sometimes, the complexity of the data encrypted in the blocks makes it difficult for a user to decrypt the encoded data alone. So, a group of miners works as a team to solve it. After the validation of the result, the reward is then split between all users.</a:t>
            </a:r>
          </a:p>
          <a:p>
            <a:pPr algn="just"/>
            <a:r>
              <a:rPr lang="en-US" b="1" dirty="0">
                <a:latin typeface="Times New Roman" panose="02020603050405020304" pitchFamily="18" charset="0"/>
                <a:cs typeface="Times New Roman" panose="02020603050405020304" pitchFamily="18" charset="0"/>
              </a:rPr>
              <a:t>3. Cloud Mining</a:t>
            </a:r>
          </a:p>
          <a:p>
            <a:pPr algn="just"/>
            <a:r>
              <a:rPr lang="en-US" dirty="0">
                <a:latin typeface="Times New Roman" panose="02020603050405020304" pitchFamily="18" charset="0"/>
                <a:cs typeface="Times New Roman" panose="02020603050405020304" pitchFamily="18" charset="0"/>
              </a:rPr>
              <a:t>Cloud mining eliminates the need for computer hardware and software. It’s a hassle-free method to extract blocks. With cloud mining, handling all the machinery, order timings, or selling profits is no longer a constant worry.</a:t>
            </a:r>
          </a:p>
          <a:p>
            <a:pPr algn="just"/>
            <a:r>
              <a:rPr lang="en-US" dirty="0">
                <a:latin typeface="Times New Roman" panose="02020603050405020304" pitchFamily="18" charset="0"/>
                <a:cs typeface="Times New Roman" panose="02020603050405020304" pitchFamily="18" charset="0"/>
              </a:rPr>
              <a:t>While it is hassle-free, it has its own set of disadvantages. The operational functionality is limited with the limitations on bitcoin </a:t>
            </a:r>
            <a:r>
              <a:rPr lang="en-US" dirty="0">
                <a:latin typeface="Times New Roman" panose="02020603050405020304" pitchFamily="18" charset="0"/>
                <a:cs typeface="Times New Roman" panose="02020603050405020304" pitchFamily="18" charset="0"/>
                <a:hlinkClick r:id="rId2"/>
              </a:rPr>
              <a:t>hashing</a:t>
            </a:r>
            <a:r>
              <a:rPr lang="en-US" dirty="0">
                <a:latin typeface="Times New Roman" panose="02020603050405020304" pitchFamily="18" charset="0"/>
                <a:cs typeface="Times New Roman" panose="02020603050405020304" pitchFamily="18" charset="0"/>
              </a:rPr>
              <a:t>. The operational expenses increase as the reward profits are low. Software upgrades are restricted and so is the verification process.</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B208789-60E7-8F4E-A939-559A5C54FB10}"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noGrp="1"/>
          </p:cNvSpPr>
          <p:nvPr>
            <p:ph type="title"/>
          </p:nvPr>
        </p:nvSpPr>
        <p:spPr>
          <a:xfrm>
            <a:off x="14478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000" b="1" dirty="0">
                <a:latin typeface="Times New Roman" panose="02020603050405020304" pitchFamily="18" charset="0"/>
                <a:cs typeface="Times New Roman" panose="02020603050405020304" pitchFamily="18" charset="0"/>
              </a:rPr>
              <a:t>Types of Mining</a:t>
            </a:r>
            <a:br>
              <a:rPr lang="en-US" sz="2000" b="1" dirty="0">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 (CO2)</a:t>
            </a:r>
            <a:r>
              <a:rPr kumimoji="0" lang="en-US" sz="20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854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The lack of scalability is known to be the foremost obstacle standing in the way of mass adoption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a:t>
            </a:r>
          </a:p>
          <a:p>
            <a:pPr algn="just"/>
            <a:r>
              <a:rPr lang="en-US" dirty="0">
                <a:latin typeface="Times New Roman" panose="02020603050405020304" pitchFamily="18" charset="0"/>
                <a:cs typeface="Times New Roman" panose="02020603050405020304" pitchFamily="18" charset="0"/>
              </a:rPr>
              <a:t>All existing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projects look for solutions that could improve the performance of their network.</a:t>
            </a:r>
          </a:p>
          <a:p>
            <a:pPr algn="just"/>
            <a:r>
              <a:rPr lang="en-US" dirty="0">
                <a:latin typeface="Times New Roman" panose="02020603050405020304" pitchFamily="18" charset="0"/>
                <a:cs typeface="Times New Roman" panose="02020603050405020304" pitchFamily="18" charset="0"/>
              </a:rPr>
              <a:t>  After the invention of decentralized peer-to-peer network Bitcoin, researchers got interested in what determines the limits of Bitcoin’s scaling.</a:t>
            </a:r>
          </a:p>
          <a:p>
            <a:pPr algn="just"/>
            <a:r>
              <a:rPr lang="en-US" u="sng" dirty="0">
                <a:latin typeface="Times New Roman" panose="02020603050405020304" pitchFamily="18" charset="0"/>
                <a:cs typeface="Times New Roman" panose="02020603050405020304" pitchFamily="18" charset="0"/>
              </a:rPr>
              <a:t>block propagation time or block propagation delay</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It is an average time that is needed for the </a:t>
            </a:r>
            <a:r>
              <a:rPr lang="en-US" i="1" dirty="0">
                <a:latin typeface="Times New Roman" panose="02020603050405020304" pitchFamily="18" charset="0"/>
                <a:cs typeface="Times New Roman" panose="02020603050405020304" pitchFamily="18" charset="0"/>
              </a:rPr>
              <a:t>new block to reach most nodes in the network.</a:t>
            </a:r>
          </a:p>
          <a:p>
            <a:pPr algn="just"/>
            <a:r>
              <a:rPr lang="en-US" dirty="0">
                <a:latin typeface="Times New Roman" panose="02020603050405020304" pitchFamily="18" charset="0"/>
                <a:cs typeface="Times New Roman" panose="02020603050405020304" pitchFamily="18" charset="0"/>
              </a:rPr>
              <a:t>In a large-decentralized network like Bitcoin, whenever the new block is generated, it is broadcasted according to the Gossip protocol.</a:t>
            </a:r>
          </a:p>
          <a:p>
            <a:pPr algn="just"/>
            <a:r>
              <a:rPr lang="en-US" dirty="0">
                <a:latin typeface="Times New Roman" panose="02020603050405020304" pitchFamily="18" charset="0"/>
                <a:cs typeface="Times New Roman" panose="02020603050405020304" pitchFamily="18" charset="0"/>
              </a:rPr>
              <a:t>If some node has got the new valid block, it informs nodes connected to it about its new possession.</a:t>
            </a:r>
          </a:p>
          <a:p>
            <a:pPr algn="just"/>
            <a:r>
              <a:rPr lang="en-US" dirty="0">
                <a:latin typeface="Times New Roman" panose="02020603050405020304" pitchFamily="18" charset="0"/>
                <a:cs typeface="Times New Roman" panose="02020603050405020304" pitchFamily="18" charset="0"/>
              </a:rPr>
              <a:t>   Then the node transfers this block to those nodes which asked it to do that. Before the block reaches each full-node in the network, it passes through 7 intermediary nodes.</a:t>
            </a:r>
          </a:p>
          <a:p>
            <a:pPr algn="just"/>
            <a:endParaRPr lang="en-US" dirty="0"/>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31A8D26-21E6-334C-BF1E-6DA389F34D5A}"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noGrp="1"/>
          </p:cNvSpPr>
          <p:nvPr>
            <p:ph type="title"/>
          </p:nvPr>
        </p:nvSpPr>
        <p:spPr>
          <a:xfrm>
            <a:off x="14478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000" dirty="0">
                <a:latin typeface="Times New Roman" panose="02020603050405020304" pitchFamily="18" charset="0"/>
                <a:cs typeface="Times New Roman" panose="02020603050405020304" pitchFamily="18" charset="0"/>
              </a:rPr>
              <a:t>Block Propagation Time</a:t>
            </a:r>
            <a:r>
              <a:rPr kumimoji="0" lang="en-US" sz="2000" b="1" i="0"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(CO2)</a:t>
            </a:r>
            <a:r>
              <a:rPr kumimoji="0" lang="en-US" sz="2000" b="1" i="0"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000" b="1" i="0"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686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1400" dirty="0">
                <a:latin typeface="Times New Roman" panose="02020603050405020304" pitchFamily="18" charset="0"/>
                <a:cs typeface="Times New Roman" panose="02020603050405020304" pitchFamily="18" charset="0"/>
              </a:rPr>
              <a:t>DISTRIBUTED CONCENSUS IS REQUIRED TO DECIDE 1. of all messages coming in concurrently how are they ordered 2. But if some of the crowd are malicious, and tries to allow data that are wrong, or ordered wrong? 3. You need Byzantine fault‐tolerant consensus.</a:t>
            </a:r>
          </a:p>
          <a:p>
            <a:pPr algn="just" fontAlgn="base"/>
            <a:r>
              <a:rPr lang="en-US" sz="1400" dirty="0">
                <a:latin typeface="Times New Roman" panose="02020603050405020304" pitchFamily="18" charset="0"/>
                <a:cs typeface="Times New Roman" panose="02020603050405020304" pitchFamily="18" charset="0"/>
              </a:rPr>
              <a:t>Consensus is the process by which peers agree to the addition of next block in the block  chain. Distributed Consensus ensures that different nodes in the network see the same data at​</a:t>
            </a:r>
          </a:p>
          <a:p>
            <a:pPr algn="just" fontAlgn="base"/>
            <a:r>
              <a:rPr lang="en-US" sz="1400" dirty="0">
                <a:latin typeface="Times New Roman" panose="02020603050405020304" pitchFamily="18" charset="0"/>
                <a:cs typeface="Times New Roman" panose="02020603050405020304" pitchFamily="18" charset="0"/>
              </a:rPr>
              <a:t>nearly the same point of time. Hence in case of any failure, the system can still provide a  service as the data is </a:t>
            </a:r>
            <a:r>
              <a:rPr lang="en-US" sz="1400" dirty="0" err="1">
                <a:latin typeface="Times New Roman" panose="02020603050405020304" pitchFamily="18" charset="0"/>
                <a:cs typeface="Times New Roman" panose="02020603050405020304" pitchFamily="18" charset="0"/>
              </a:rPr>
              <a:t>decentralised</a:t>
            </a:r>
            <a:r>
              <a:rPr lang="en-US" sz="1400" dirty="0">
                <a:latin typeface="Times New Roman" panose="02020603050405020304" pitchFamily="18" charset="0"/>
                <a:cs typeface="Times New Roman" panose="02020603050405020304" pitchFamily="18" charset="0"/>
              </a:rPr>
              <a:t>. To maintain anonymity in this large network,  the permission less protocol is used where you don’t need to record your identity while  participating in the consensus.​</a:t>
            </a:r>
          </a:p>
          <a:p>
            <a:pPr algn="just" fontAlgn="base"/>
            <a:r>
              <a:rPr lang="en-US" sz="1400" dirty="0">
                <a:latin typeface="Times New Roman" panose="02020603050405020304" pitchFamily="18" charset="0"/>
                <a:cs typeface="Times New Roman" panose="02020603050405020304" pitchFamily="18" charset="0"/>
              </a:rPr>
              <a:t>​</a:t>
            </a:r>
          </a:p>
          <a:p>
            <a:pPr algn="just" fontAlgn="base"/>
            <a:r>
              <a:rPr lang="en-US" sz="1400" b="1" dirty="0">
                <a:latin typeface="Times New Roman" panose="02020603050405020304" pitchFamily="18" charset="0"/>
                <a:cs typeface="Times New Roman" panose="02020603050405020304" pitchFamily="18" charset="0"/>
              </a:rPr>
              <a:t>Consensus Algorithms</a:t>
            </a:r>
            <a:r>
              <a:rPr lang="en-US" sz="1400" dirty="0">
                <a:latin typeface="Times New Roman" panose="02020603050405020304" pitchFamily="18" charset="0"/>
                <a:cs typeface="Times New Roman" panose="02020603050405020304" pitchFamily="18" charset="0"/>
              </a:rPr>
              <a:t>​</a:t>
            </a:r>
          </a:p>
          <a:p>
            <a:pPr algn="just" fontAlgn="base"/>
            <a:r>
              <a:rPr lang="en-US" sz="1400" dirty="0">
                <a:latin typeface="Times New Roman" panose="02020603050405020304" pitchFamily="18" charset="0"/>
                <a:cs typeface="Times New Roman" panose="02020603050405020304" pitchFamily="18" charset="0"/>
              </a:rPr>
              <a:t>We know that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is a distributed decentralized network that provides  immutability, privacy, security, and transparency. There is no central authority present to​</a:t>
            </a:r>
          </a:p>
          <a:p>
            <a:pPr algn="just" fontAlgn="base"/>
            <a:r>
              <a:rPr lang="en-US" sz="1400" dirty="0">
                <a:latin typeface="Times New Roman" panose="02020603050405020304" pitchFamily="18" charset="0"/>
                <a:cs typeface="Times New Roman" panose="02020603050405020304" pitchFamily="18" charset="0"/>
              </a:rPr>
              <a:t>validate and verify the transactions, yet every transaction in the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is considered to  be completely secured and verified. This is possible only because of the presence of  the consensus protocol which is a core part of any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network.​</a:t>
            </a:r>
          </a:p>
          <a:p>
            <a:pPr algn="just"/>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0F244F1-85DE-A141-8DF4-A9F55B0C5E50}"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dirty="0">
                <a:latin typeface="Times New Roman" panose="02020603050405020304" pitchFamily="18" charset="0"/>
                <a:cs typeface="Times New Roman" panose="02020603050405020304" pitchFamily="18" charset="0"/>
              </a:rPr>
              <a:t>DISTRIBUTED CONCENSUS</a:t>
            </a: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56530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3F7D3348-5111-EF44-A718-7708F913D529}"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9" name="Title 1"/>
          <p:cNvSpPr txBox="1">
            <a:spLocks/>
          </p:cNvSpPr>
          <p:nvPr/>
        </p:nvSpPr>
        <p:spPr>
          <a:xfrm>
            <a:off x="1371600" y="-3945"/>
            <a:ext cx="7315200" cy="103185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Noida Institute of Engineering and Technology, Greater Noida</a:t>
            </a:r>
          </a:p>
          <a:p>
            <a:r>
              <a:rPr lang="en-US" sz="1800" dirty="0">
                <a:latin typeface="Times New Roman" panose="02020603050405020304" pitchFamily="18" charset="0"/>
                <a:cs typeface="Times New Roman" panose="02020603050405020304" pitchFamily="18" charset="0"/>
              </a:rPr>
              <a:t>Syllabus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43000"/>
            <a:ext cx="7543799" cy="4648200"/>
          </a:xfrm>
          <a:prstGeom prst="rect">
            <a:avLst/>
          </a:prstGeom>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2702004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fontAlgn="base"/>
            <a:r>
              <a:rPr lang="en-US" sz="1200" b="1" dirty="0">
                <a:latin typeface="Times New Roman" panose="02020603050405020304" pitchFamily="18" charset="0"/>
                <a:cs typeface="Times New Roman" panose="02020603050405020304" pitchFamily="18" charset="0"/>
              </a:rPr>
              <a:t>Proof of Work (</a:t>
            </a:r>
            <a:r>
              <a:rPr lang="en-US" sz="1200" b="1" dirty="0" err="1">
                <a:latin typeface="Times New Roman" panose="02020603050405020304" pitchFamily="18" charset="0"/>
                <a:cs typeface="Times New Roman" panose="02020603050405020304" pitchFamily="18" charset="0"/>
              </a:rPr>
              <a:t>PoW</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a:t>
            </a:r>
          </a:p>
          <a:p>
            <a:pPr algn="just" fontAlgn="base"/>
            <a:r>
              <a:rPr lang="en-US" sz="1200" dirty="0">
                <a:latin typeface="Times New Roman" panose="02020603050405020304" pitchFamily="18" charset="0"/>
                <a:cs typeface="Times New Roman" panose="02020603050405020304" pitchFamily="18" charset="0"/>
              </a:rPr>
              <a:t>​</a:t>
            </a:r>
          </a:p>
          <a:p>
            <a:pPr algn="just" fontAlgn="base"/>
            <a:r>
              <a:rPr lang="en-US" sz="1200" dirty="0">
                <a:latin typeface="Times New Roman" panose="02020603050405020304" pitchFamily="18" charset="0"/>
                <a:cs typeface="Times New Roman" panose="02020603050405020304" pitchFamily="18" charset="0"/>
              </a:rPr>
              <a:t>The idea for Proof of Work(</a:t>
            </a:r>
            <a:r>
              <a:rPr lang="en-US" sz="1200" dirty="0" err="1">
                <a:latin typeface="Times New Roman" panose="02020603050405020304" pitchFamily="18" charset="0"/>
                <a:cs typeface="Times New Roman" panose="02020603050405020304" pitchFamily="18" charset="0"/>
              </a:rPr>
              <a:t>PoW</a:t>
            </a:r>
            <a:r>
              <a:rPr lang="en-US" sz="1200" dirty="0">
                <a:latin typeface="Times New Roman" panose="02020603050405020304" pitchFamily="18" charset="0"/>
                <a:cs typeface="Times New Roman" panose="02020603050405020304" pitchFamily="18" charset="0"/>
              </a:rPr>
              <a:t>) was first published in 1993 by Cynthia </a:t>
            </a:r>
            <a:r>
              <a:rPr lang="en-US" sz="1200" dirty="0" err="1">
                <a:latin typeface="Times New Roman" panose="02020603050405020304" pitchFamily="18" charset="0"/>
                <a:cs typeface="Times New Roman" panose="02020603050405020304" pitchFamily="18" charset="0"/>
              </a:rPr>
              <a:t>Dwork</a:t>
            </a:r>
            <a:r>
              <a:rPr lang="en-US" sz="1200" dirty="0">
                <a:latin typeface="Times New Roman" panose="02020603050405020304" pitchFamily="18" charset="0"/>
                <a:cs typeface="Times New Roman" panose="02020603050405020304" pitchFamily="18" charset="0"/>
              </a:rPr>
              <a:t> and  Moni </a:t>
            </a:r>
            <a:r>
              <a:rPr lang="en-US" sz="1200" dirty="0" err="1">
                <a:latin typeface="Times New Roman" panose="02020603050405020304" pitchFamily="18" charset="0"/>
                <a:cs typeface="Times New Roman" panose="02020603050405020304" pitchFamily="18" charset="0"/>
              </a:rPr>
              <a:t>Naor</a:t>
            </a:r>
            <a:r>
              <a:rPr lang="en-US" sz="1200" dirty="0">
                <a:latin typeface="Times New Roman" panose="02020603050405020304" pitchFamily="18" charset="0"/>
                <a:cs typeface="Times New Roman" panose="02020603050405020304" pitchFamily="18" charset="0"/>
              </a:rPr>
              <a:t> and was later applied by Satoshi </a:t>
            </a:r>
            <a:r>
              <a:rPr lang="en-US" sz="1200" dirty="0" err="1">
                <a:latin typeface="Times New Roman" panose="02020603050405020304" pitchFamily="18" charset="0"/>
                <a:cs typeface="Times New Roman" panose="02020603050405020304" pitchFamily="18" charset="0"/>
              </a:rPr>
              <a:t>Nakamoto</a:t>
            </a:r>
            <a:r>
              <a:rPr lang="en-US" sz="1200" dirty="0">
                <a:latin typeface="Times New Roman" panose="02020603050405020304" pitchFamily="18" charset="0"/>
                <a:cs typeface="Times New Roman" panose="02020603050405020304" pitchFamily="18" charset="0"/>
              </a:rPr>
              <a:t> in the Bitcoin paper in 2008. Proof  of Work consensus is the mechanism of choice for the majority of cryptocurrencies  currently in circulation. The term “proof of work”  was first used  by Markus  </a:t>
            </a:r>
            <a:r>
              <a:rPr lang="en-US" sz="1200" dirty="0" err="1">
                <a:latin typeface="Times New Roman" panose="02020603050405020304" pitchFamily="18" charset="0"/>
                <a:cs typeface="Times New Roman" panose="02020603050405020304" pitchFamily="18" charset="0"/>
              </a:rPr>
              <a:t>Jakobsson</a:t>
            </a:r>
            <a:r>
              <a:rPr lang="en-US" sz="1200" dirty="0">
                <a:latin typeface="Times New Roman" panose="02020603050405020304" pitchFamily="18" charset="0"/>
                <a:cs typeface="Times New Roman" panose="02020603050405020304" pitchFamily="18" charset="0"/>
              </a:rPr>
              <a:t> and Ari </a:t>
            </a:r>
            <a:r>
              <a:rPr lang="en-US" sz="1200" dirty="0" err="1">
                <a:latin typeface="Times New Roman" panose="02020603050405020304" pitchFamily="18" charset="0"/>
                <a:cs typeface="Times New Roman" panose="02020603050405020304" pitchFamily="18" charset="0"/>
              </a:rPr>
              <a:t>Juels</a:t>
            </a:r>
            <a:r>
              <a:rPr lang="en-US" sz="1200" dirty="0">
                <a:latin typeface="Times New Roman" panose="02020603050405020304" pitchFamily="18" charset="0"/>
                <a:cs typeface="Times New Roman" panose="02020603050405020304" pitchFamily="18" charset="0"/>
              </a:rPr>
              <a:t> in a publication in 1999.​</a:t>
            </a:r>
          </a:p>
          <a:p>
            <a:pPr algn="just" fontAlgn="base"/>
            <a:r>
              <a:rPr lang="en-US" sz="1200" dirty="0" err="1">
                <a:latin typeface="Times New Roman" panose="02020603050405020304" pitchFamily="18" charset="0"/>
                <a:cs typeface="Times New Roman" panose="02020603050405020304" pitchFamily="18" charset="0"/>
              </a:rPr>
              <a:t>rinciple</a:t>
            </a:r>
            <a:r>
              <a:rPr lang="en-US" sz="1200" dirty="0">
                <a:latin typeface="Times New Roman" panose="02020603050405020304" pitchFamily="18" charset="0"/>
                <a:cs typeface="Times New Roman" panose="02020603050405020304" pitchFamily="18" charset="0"/>
              </a:rPr>
              <a:t>: A solution that is difficult to find but is easy to verify.​</a:t>
            </a:r>
          </a:p>
          <a:p>
            <a:pPr algn="just" fontAlgn="base"/>
            <a:r>
              <a:rPr lang="en-US" sz="1200" dirty="0">
                <a:latin typeface="Times New Roman" panose="02020603050405020304" pitchFamily="18" charset="0"/>
                <a:cs typeface="Times New Roman" panose="02020603050405020304" pitchFamily="18" charset="0"/>
              </a:rPr>
              <a:t>The purpose of a consensus mechanism is to bring all the nodes in agreement, that is,  trust one another, in an environment where the nodes don’t trust each other.​</a:t>
            </a:r>
          </a:p>
          <a:p>
            <a:pPr marL="0" indent="0" algn="just" fontAlgn="base">
              <a:buNone/>
            </a:pPr>
            <a:r>
              <a:rPr lang="en-US" sz="1200" dirty="0">
                <a:latin typeface="Times New Roman" panose="02020603050405020304" pitchFamily="18" charset="0"/>
                <a:cs typeface="Times New Roman" panose="02020603050405020304" pitchFamily="18" charset="0"/>
              </a:rPr>
              <a:t>​</a:t>
            </a:r>
          </a:p>
          <a:p>
            <a:pPr marL="0" indent="0" algn="just" fontAlgn="base">
              <a:buNone/>
            </a:pPr>
            <a:r>
              <a:rPr lang="en-US" sz="1200" dirty="0">
                <a:latin typeface="Times New Roman" panose="02020603050405020304" pitchFamily="18" charset="0"/>
                <a:cs typeface="Times New Roman" panose="02020603050405020304" pitchFamily="18" charset="0"/>
              </a:rPr>
              <a:t>​</a:t>
            </a:r>
          </a:p>
          <a:p>
            <a:pPr algn="just" fontAlgn="base"/>
            <a:r>
              <a:rPr lang="en-US" sz="1200" b="1" dirty="0">
                <a:latin typeface="Times New Roman" panose="02020603050405020304" pitchFamily="18" charset="0"/>
                <a:cs typeface="Times New Roman" panose="02020603050405020304" pitchFamily="18" charset="0"/>
              </a:rPr>
              <a:t>Working of POW(Proof of Work)</a:t>
            </a:r>
            <a:r>
              <a:rPr lang="en-US" sz="1200" dirty="0">
                <a:latin typeface="Times New Roman" panose="02020603050405020304" pitchFamily="18" charset="0"/>
                <a:cs typeface="Times New Roman" panose="02020603050405020304" pitchFamily="18" charset="0"/>
              </a:rPr>
              <a:t>​</a:t>
            </a:r>
          </a:p>
          <a:p>
            <a:pPr algn="just" fontAlgn="base"/>
            <a:r>
              <a:rPr lang="en-US" sz="1200" dirty="0">
                <a:latin typeface="Times New Roman" panose="02020603050405020304" pitchFamily="18" charset="0"/>
                <a:cs typeface="Times New Roman" panose="02020603050405020304" pitchFamily="18" charset="0"/>
              </a:rPr>
              <a:t>​</a:t>
            </a:r>
          </a:p>
          <a:p>
            <a:pPr algn="just" fontAlgn="base"/>
            <a:r>
              <a:rPr lang="en-US" sz="1200" dirty="0">
                <a:latin typeface="Times New Roman" panose="02020603050405020304" pitchFamily="18" charset="0"/>
                <a:cs typeface="Times New Roman" panose="02020603050405020304" pitchFamily="18" charset="0"/>
              </a:rPr>
              <a:t>“The Proof of Work consensus  algorithm  involves solving a computational  challenging puzzle in order to create new blocks in the Bitcoin </a:t>
            </a:r>
            <a:r>
              <a:rPr lang="en-US" sz="1200" dirty="0" err="1">
                <a:latin typeface="Times New Roman" panose="02020603050405020304" pitchFamily="18" charset="0"/>
                <a:cs typeface="Times New Roman" panose="02020603050405020304" pitchFamily="18" charset="0"/>
              </a:rPr>
              <a:t>blockchain</a:t>
            </a:r>
            <a:r>
              <a:rPr lang="en-US" sz="1200" dirty="0">
                <a:latin typeface="Times New Roman" panose="02020603050405020304" pitchFamily="18" charset="0"/>
                <a:cs typeface="Times New Roman" panose="02020603050405020304" pitchFamily="18" charset="0"/>
              </a:rPr>
              <a:t>. Colloquially,  the process is known as ‘mining’, and the nodes in the network that engage in mining are  known as ‘miners’. The incentive for mining transactions lies in economic payoffs, where  competing miners are rewarded with 12.5 bitcoins(at the time of writing this article; this  reward will get reduced by half its current value with time) and a small transaction fee.”​</a:t>
            </a:r>
          </a:p>
          <a:p>
            <a:pPr algn="just" fontAlgn="base"/>
            <a:endParaRPr lang="en-US" sz="1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24E063-EF99-ED46-AF59-8F7CDC75EBC4}"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Proof of Work (</a:t>
            </a:r>
            <a:r>
              <a:rPr lang="en-US" sz="2400" b="1" dirty="0" err="1">
                <a:latin typeface="Times New Roman" panose="02020603050405020304" pitchFamily="18" charset="0"/>
                <a:cs typeface="Times New Roman" panose="02020603050405020304" pitchFamily="18" charset="0"/>
              </a:rPr>
              <a:t>PoW</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2617902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algn="just"/>
            <a:r>
              <a:rPr lang="en-US" dirty="0">
                <a:latin typeface="Times New Roman" panose="02020603050405020304" pitchFamily="18" charset="0"/>
                <a:cs typeface="Times New Roman" panose="02020603050405020304" pitchFamily="18" charset="0"/>
              </a:rPr>
              <a:t>It is necessary for a steady and diminishing flow of new coins until the maximum number of  21 million is reached (expected some time with the current rate in around 2140)), the  Bitcoin network regularly changes the difficulty level of mining a new block.​</a:t>
            </a:r>
          </a:p>
          <a:p>
            <a:pPr algn="just" fontAlgn="base"/>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fact that Block GFG1 is connected to Block GFG2 through its hash number is  important. The significance lies in the fact that this ‘hash number’ connects new block to  the last block in the valid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If, on the other hand, the Block GFG1 Hash number  on Block GFG2 had a different hash number than Block GFG1 they would not match up,  and Block GFG2 would not be verified.  First block in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called the Genesis Block and has no </a:t>
            </a:r>
            <a:r>
              <a:rPr lang="en-US" dirty="0" err="1">
                <a:latin typeface="Times New Roman" panose="02020603050405020304" pitchFamily="18" charset="0"/>
                <a:cs typeface="Times New Roman" panose="02020603050405020304" pitchFamily="18" charset="0"/>
              </a:rPr>
              <a:t>Prev</a:t>
            </a:r>
            <a:r>
              <a:rPr lang="en-US" dirty="0">
                <a:latin typeface="Times New Roman" panose="02020603050405020304" pitchFamily="18" charset="0"/>
                <a:cs typeface="Times New Roman" panose="02020603050405020304" pitchFamily="18" charset="0"/>
              </a:rPr>
              <a:t> Block Hash value.​</a:t>
            </a:r>
          </a:p>
          <a:p>
            <a:pPr algn="just" fontAlgn="base"/>
            <a:r>
              <a:rPr lang="en-US" dirty="0">
                <a:latin typeface="Times New Roman" panose="02020603050405020304" pitchFamily="18" charset="0"/>
                <a:cs typeface="Times New Roman" panose="02020603050405020304" pitchFamily="18" charset="0"/>
              </a:rPr>
              <a:t>​</a:t>
            </a:r>
          </a:p>
          <a:p>
            <a:pPr algn="just" fontAlgn="base"/>
            <a:r>
              <a:rPr lang="en-US" dirty="0">
                <a:latin typeface="Times New Roman" panose="02020603050405020304" pitchFamily="18" charset="0"/>
                <a:cs typeface="Times New Roman" panose="02020603050405020304" pitchFamily="18" charset="0"/>
              </a:rPr>
              <a:t>Changing a block (which can only be done by making a new block containing the  same predecessor) requires regenerating all successors and redoing the work they contain  (amounting to calculating the entire chain of ‘hard mathematical problems’) which is  practically impossible. This protects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from tampering.​</a:t>
            </a:r>
          </a:p>
          <a:p>
            <a:pPr algn="just" fontAlgn="base"/>
            <a:r>
              <a:rPr lang="en-US" dirty="0">
                <a:latin typeface="Times New Roman" panose="02020603050405020304" pitchFamily="18" charset="0"/>
                <a:cs typeface="Times New Roman" panose="02020603050405020304" pitchFamily="18" charset="0"/>
              </a:rPr>
              <a:t>​</a:t>
            </a:r>
          </a:p>
          <a:p>
            <a:pPr algn="just" fontAlgn="base"/>
            <a:r>
              <a:rPr lang="en-US" dirty="0">
                <a:latin typeface="Times New Roman" panose="02020603050405020304" pitchFamily="18" charset="0"/>
                <a:cs typeface="Times New Roman" panose="02020603050405020304" pitchFamily="18" charset="0"/>
              </a:rPr>
              <a:t>​</a:t>
            </a:r>
          </a:p>
          <a:p>
            <a:pPr algn="just" fontAlgn="base"/>
            <a:r>
              <a:rPr lang="en-US" b="1" dirty="0">
                <a:latin typeface="Times New Roman" panose="02020603050405020304" pitchFamily="18" charset="0"/>
                <a:cs typeface="Times New Roman" panose="02020603050405020304" pitchFamily="18" charset="0"/>
              </a:rPr>
              <a:t>Bitcoin’s Proof-of-Work system:</a:t>
            </a:r>
            <a:r>
              <a:rPr lang="en-US" dirty="0">
                <a:latin typeface="Times New Roman" panose="02020603050405020304" pitchFamily="18" charset="0"/>
                <a:cs typeface="Times New Roman" panose="02020603050405020304" pitchFamily="18" charset="0"/>
              </a:rPr>
              <a:t>​</a:t>
            </a:r>
          </a:p>
          <a:p>
            <a:pPr algn="just" fontAlgn="base"/>
            <a:r>
              <a:rPr lang="en-US" dirty="0">
                <a:latin typeface="Times New Roman" panose="02020603050405020304" pitchFamily="18" charset="0"/>
                <a:cs typeface="Times New Roman" panose="02020603050405020304" pitchFamily="18" charset="0"/>
              </a:rPr>
              <a:t>​</a:t>
            </a:r>
          </a:p>
          <a:p>
            <a:pPr algn="just" fontAlgn="base"/>
            <a:r>
              <a:rPr lang="en-US" dirty="0">
                <a:latin typeface="Times New Roman" panose="02020603050405020304" pitchFamily="18" charset="0"/>
                <a:cs typeface="Times New Roman" panose="02020603050405020304" pitchFamily="18" charset="0"/>
              </a:rPr>
              <a:t>Bitcoin uses the </a:t>
            </a:r>
            <a:r>
              <a:rPr lang="en-US" dirty="0" err="1">
                <a:latin typeface="Times New Roman" panose="02020603050405020304" pitchFamily="18" charset="0"/>
                <a:cs typeface="Times New Roman" panose="02020603050405020304" pitchFamily="18" charset="0"/>
              </a:rPr>
              <a:t>Hashcash</a:t>
            </a:r>
            <a:r>
              <a:rPr lang="en-US" dirty="0">
                <a:latin typeface="Times New Roman" panose="02020603050405020304" pitchFamily="18" charset="0"/>
                <a:cs typeface="Times New Roman" panose="02020603050405020304" pitchFamily="18" charset="0"/>
              </a:rPr>
              <a:t> Proof of Work system as the mining basis. The ‘hard  mathematical problem’ can be written in an abstract way like below :​</a:t>
            </a:r>
          </a:p>
          <a:p>
            <a:pPr algn="just" fontAlgn="base"/>
            <a:r>
              <a:rPr lang="en-US" dirty="0">
                <a:latin typeface="Times New Roman" panose="02020603050405020304" pitchFamily="18" charset="0"/>
                <a:cs typeface="Times New Roman" panose="02020603050405020304" pitchFamily="18" charset="0"/>
              </a:rPr>
              <a:t>Given data A, find a number x such as that the hash of x appended to A results is a  number less than B.​</a:t>
            </a:r>
          </a:p>
          <a:p>
            <a:pPr algn="just" fontAlgn="base"/>
            <a:r>
              <a:rPr lang="en-US" dirty="0">
                <a:latin typeface="Times New Roman" panose="02020603050405020304" pitchFamily="18" charset="0"/>
                <a:cs typeface="Times New Roman" panose="02020603050405020304" pitchFamily="18" charset="0"/>
              </a:rPr>
              <a:t>The miners bundle up  a group of transactions into a block  and try to  mine.  To  mine​</a:t>
            </a:r>
          </a:p>
          <a:p>
            <a:pPr algn="just" fontAlgn="base"/>
            <a:r>
              <a:rPr lang="en-US" dirty="0">
                <a:latin typeface="Times New Roman" panose="02020603050405020304" pitchFamily="18" charset="0"/>
                <a:cs typeface="Times New Roman" panose="02020603050405020304" pitchFamily="18" charset="0"/>
              </a:rPr>
              <a:t>it, a hard mathematical problem has to be solved. This problem is called the proof of work  problem which has to be solved to show that the miner has done some work in finding out  the solution to the problem and hence the mined block must be valid. The answer to the​</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EDB88A4-7B03-1741-9F5B-69B37C6F0F5E}"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br>
              <a:rPr lang="en-US" sz="3200" dirty="0"/>
            </a:br>
            <a:r>
              <a:rPr lang="en-US" sz="3200" b="1" dirty="0"/>
              <a:t>Bitcoin’s Proof-of-Work system:</a:t>
            </a:r>
            <a:r>
              <a:rPr lang="en-US" sz="3200" dirty="0"/>
              <a:t>​</a:t>
            </a:r>
          </a:p>
        </p:txBody>
      </p:sp>
    </p:spTree>
    <p:extLst>
      <p:ext uri="{BB962C8B-B14F-4D97-AF65-F5344CB8AC3E}">
        <p14:creationId xmlns:p14="http://schemas.microsoft.com/office/powerpoint/2010/main" val="1951226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fontAlgn="base"/>
            <a:r>
              <a:rPr lang="en-US" dirty="0">
                <a:latin typeface="Times New Roman" panose="02020603050405020304" pitchFamily="18" charset="0"/>
                <a:cs typeface="Times New Roman" panose="02020603050405020304" pitchFamily="18" charset="0"/>
              </a:rPr>
              <a:t>problem needs to be a lower number than the hash of the block for it to be accepted, known  as the ‘target </a:t>
            </a:r>
            <a:r>
              <a:rPr lang="en-US" dirty="0" err="1">
                <a:latin typeface="Times New Roman" panose="02020603050405020304" pitchFamily="18" charset="0"/>
                <a:cs typeface="Times New Roman" panose="02020603050405020304" pitchFamily="18" charset="0"/>
              </a:rPr>
              <a:t>hash’.A</a:t>
            </a:r>
            <a:r>
              <a:rPr lang="en-US" dirty="0">
                <a:latin typeface="Times New Roman" panose="02020603050405020304" pitchFamily="18" charset="0"/>
                <a:cs typeface="Times New Roman" panose="02020603050405020304" pitchFamily="18" charset="0"/>
              </a:rPr>
              <a:t> target hash is a number that the header of a hashed block must be  equal to or less than for a new block, along with the reward, to be awarded to a miner. The  lower a target is, the more difficult it is to generate a block.​</a:t>
            </a:r>
          </a:p>
          <a:p>
            <a:pPr fontAlgn="base"/>
            <a:r>
              <a:rPr lang="en-US" dirty="0">
                <a:latin typeface="Times New Roman" panose="02020603050405020304" pitchFamily="18" charset="0"/>
                <a:cs typeface="Times New Roman" panose="02020603050405020304" pitchFamily="18" charset="0"/>
              </a:rPr>
              <a:t>A miner continues testing different unique values (known as nonce(s)) until a  suitable one is produced. The miner who manages to solve the problem gets the bitcoin  reward and adds the block into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by broadcasting that the block has been​</a:t>
            </a:r>
          </a:p>
          <a:p>
            <a:pPr fontAlgn="base"/>
            <a:r>
              <a:rPr lang="en-US" dirty="0">
                <a:latin typeface="Times New Roman" panose="02020603050405020304" pitchFamily="18" charset="0"/>
                <a:cs typeface="Times New Roman" panose="02020603050405020304" pitchFamily="18" charset="0"/>
              </a:rPr>
              <a:t>mined. The target hash adjusts once every 2016 blocks or approximately once every 2  weeks. All the miners immediately stop work on the said block and start mining the next  block.​</a:t>
            </a:r>
          </a:p>
          <a:p>
            <a:pPr fontAlgn="base"/>
            <a:r>
              <a:rPr lang="en-US" dirty="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Common cryptographic protocols used in Proof of Work systems: </a:t>
            </a:r>
            <a:r>
              <a:rPr lang="en-US" dirty="0">
                <a:latin typeface="Times New Roman" panose="02020603050405020304" pitchFamily="18" charset="0"/>
                <a:cs typeface="Times New Roman" panose="02020603050405020304" pitchFamily="18" charset="0"/>
              </a:rPr>
              <a:t>The most widely  used proof-of-work consensus is based on SHA-256 and was introduced as a part of  Bitcoin. Others include </a:t>
            </a:r>
            <a:r>
              <a:rPr lang="en-US" dirty="0" err="1">
                <a:latin typeface="Times New Roman" panose="02020603050405020304" pitchFamily="18" charset="0"/>
                <a:cs typeface="Times New Roman" panose="02020603050405020304" pitchFamily="18" charset="0"/>
              </a:rPr>
              <a:t>Scrypt</a:t>
            </a:r>
            <a:r>
              <a:rPr lang="en-US" dirty="0">
                <a:latin typeface="Times New Roman" panose="02020603050405020304" pitchFamily="18" charset="0"/>
                <a:cs typeface="Times New Roman" panose="02020603050405020304" pitchFamily="18" charset="0"/>
              </a:rPr>
              <a:t>, SHA-3, </a:t>
            </a:r>
            <a:r>
              <a:rPr lang="en-US" dirty="0" err="1">
                <a:latin typeface="Times New Roman" panose="02020603050405020304" pitchFamily="18" charset="0"/>
                <a:cs typeface="Times New Roman" panose="02020603050405020304" pitchFamily="18" charset="0"/>
              </a:rPr>
              <a:t>scrypt</a:t>
            </a:r>
            <a:r>
              <a:rPr lang="en-US" dirty="0">
                <a:latin typeface="Times New Roman" panose="02020603050405020304" pitchFamily="18" charset="0"/>
                <a:cs typeface="Times New Roman" panose="02020603050405020304" pitchFamily="18" charset="0"/>
              </a:rPr>
              <a:t>-jane, </a:t>
            </a:r>
            <a:r>
              <a:rPr lang="en-US" dirty="0" err="1">
                <a:latin typeface="Times New Roman" panose="02020603050405020304" pitchFamily="18" charset="0"/>
                <a:cs typeface="Times New Roman" panose="02020603050405020304" pitchFamily="18" charset="0"/>
              </a:rPr>
              <a:t>scrypt</a:t>
            </a:r>
            <a:r>
              <a:rPr lang="en-US" dirty="0">
                <a:latin typeface="Times New Roman" panose="02020603050405020304" pitchFamily="18" charset="0"/>
                <a:cs typeface="Times New Roman" panose="02020603050405020304" pitchFamily="18" charset="0"/>
              </a:rPr>
              <a:t>-n, etc.​</a:t>
            </a:r>
          </a:p>
          <a:p>
            <a:pPr fontAlgn="base"/>
            <a:r>
              <a:rPr lang="en-US" dirty="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a:t>
            </a:r>
          </a:p>
          <a:p>
            <a:pPr fontAlgn="base"/>
            <a:r>
              <a:rPr lang="en-US" b="1" dirty="0">
                <a:latin typeface="Times New Roman" panose="02020603050405020304" pitchFamily="18" charset="0"/>
                <a:cs typeface="Times New Roman" panose="02020603050405020304" pitchFamily="18" charset="0"/>
              </a:rPr>
              <a:t>Features of Proof of Work system:</a:t>
            </a:r>
            <a:r>
              <a:rPr lang="en-US" dirty="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There are mainly two features that have contributed to the wide popularity of this consensus  protocol and they are:​</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481AFB6-325A-5A47-8CA3-9D9953FAE5F9}"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br>
              <a:rPr lang="en-US" sz="3200" dirty="0"/>
            </a:br>
            <a:r>
              <a:rPr lang="en-US" sz="3200" b="1" dirty="0"/>
              <a:t>Bitcoin’s Proof-of-Work system:</a:t>
            </a:r>
            <a:r>
              <a:rPr lang="en-US" sz="3200" dirty="0"/>
              <a:t>​</a:t>
            </a:r>
            <a:r>
              <a:rPr kumimoji="0" lang="en-US" sz="3200" b="1" i="0" u="none" strike="noStrike" kern="1200" cap="none" spc="0" normalizeH="0" baseline="0" noProof="0" dirty="0">
                <a:ln>
                  <a:noFill/>
                </a:ln>
                <a:solidFill>
                  <a:schemeClr val="dk1"/>
                </a:solidFill>
                <a:effectLst/>
                <a:uLnTx/>
                <a:uFillTx/>
              </a:rPr>
              <a:t> </a:t>
            </a: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83510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b="1" dirty="0">
                <a:latin typeface="Times New Roman" panose="02020603050405020304" pitchFamily="18" charset="0"/>
                <a:cs typeface="Times New Roman" panose="02020603050405020304" pitchFamily="18" charset="0"/>
              </a:rPr>
              <a:t>Main issues with the Proof-of-Work consensus:</a:t>
            </a:r>
            <a:r>
              <a:rPr lang="en-US" dirty="0">
                <a:latin typeface="Times New Roman" panose="02020603050405020304" pitchFamily="18" charset="0"/>
                <a:cs typeface="Times New Roman" panose="02020603050405020304" pitchFamily="18" charset="0"/>
              </a:rPr>
              <a:t>​</a:t>
            </a:r>
          </a:p>
          <a:p>
            <a:pPr algn="just" fontAlgn="base"/>
            <a:r>
              <a:rPr lang="en-US" dirty="0">
                <a:latin typeface="Times New Roman" panose="02020603050405020304" pitchFamily="18" charset="0"/>
                <a:cs typeface="Times New Roman" panose="02020603050405020304" pitchFamily="18" charset="0"/>
              </a:rPr>
              <a:t>The Proof-of-Work consensus mechanism has some issues which are as follows:​</a:t>
            </a:r>
          </a:p>
          <a:p>
            <a:pPr algn="just" fontAlgn="base"/>
            <a:r>
              <a:rPr lang="en-US" dirty="0">
                <a:latin typeface="Times New Roman" panose="02020603050405020304" pitchFamily="18" charset="0"/>
                <a:cs typeface="Times New Roman" panose="02020603050405020304" pitchFamily="18" charset="0"/>
              </a:rPr>
              <a:t>The 51% risk: If a controlling entity owns 51% or more than 51% of nodes in the  network, the entity can corrupt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by gaining the majority of the network.​</a:t>
            </a:r>
          </a:p>
          <a:p>
            <a:pPr algn="just" fontAlgn="base"/>
            <a:r>
              <a:rPr lang="en-US" dirty="0">
                <a:latin typeface="Times New Roman" panose="02020603050405020304" pitchFamily="18" charset="0"/>
                <a:cs typeface="Times New Roman" panose="02020603050405020304" pitchFamily="18" charset="0"/>
              </a:rPr>
              <a:t>Time consuming: Miners have to check over many nonce values to find the right  solution to the puzzle that must be solved to mine the block, which is a time consuming​</a:t>
            </a:r>
          </a:p>
          <a:p>
            <a:pPr algn="just" fontAlgn="base"/>
            <a:r>
              <a:rPr lang="en-US" dirty="0">
                <a:latin typeface="Times New Roman" panose="02020603050405020304" pitchFamily="18" charset="0"/>
                <a:cs typeface="Times New Roman" panose="02020603050405020304" pitchFamily="18" charset="0"/>
              </a:rPr>
              <a:t>process.​</a:t>
            </a:r>
          </a:p>
          <a:p>
            <a:pPr algn="just" fontAlgn="base"/>
            <a:r>
              <a:rPr lang="en-US" dirty="0">
                <a:latin typeface="Times New Roman" panose="02020603050405020304" pitchFamily="18" charset="0"/>
                <a:cs typeface="Times New Roman" panose="02020603050405020304" pitchFamily="18" charset="0"/>
              </a:rPr>
              <a:t>Resource consumption: Miners consume high amounts of computing power in order to  find the solution to the hard mathematical puzzle. It leads to a waste of precious  resources(money, energy, space, hardware). It is expected that the 0.3% of the world’s​</a:t>
            </a:r>
          </a:p>
          <a:p>
            <a:pPr algn="just" fontAlgn="base"/>
            <a:r>
              <a:rPr lang="en-US" dirty="0">
                <a:latin typeface="Times New Roman" panose="02020603050405020304" pitchFamily="18" charset="0"/>
                <a:cs typeface="Times New Roman" panose="02020603050405020304" pitchFamily="18" charset="0"/>
              </a:rPr>
              <a:t>electricity will be spent to verify transactions by the end of 2018.​</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D9C74EC-B9E3-804F-83FF-64C63B4D7F32}"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latin typeface="Times New Roman" panose="02020603050405020304" pitchFamily="18" charset="0"/>
                <a:cs typeface="Times New Roman" panose="02020603050405020304" pitchFamily="18" charset="0"/>
              </a:rPr>
              <a:t>Main issues with the Proof-of-Work consensus:</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659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fontAlgn="base"/>
            <a:r>
              <a:rPr lang="en-US" sz="1600" dirty="0">
                <a:latin typeface="Times New Roman" panose="02020603050405020304" pitchFamily="18" charset="0"/>
                <a:cs typeface="Times New Roman" panose="02020603050405020304" pitchFamily="18" charset="0"/>
              </a:rPr>
              <a:t>Transaction confirmation takes about 10–60 minutes. So, it is not an instantaneous  transaction; because it takes some time to mine the transaction and add it to the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thus committing the transaction.​</a:t>
            </a:r>
          </a:p>
          <a:p>
            <a:pPr algn="just" fontAlgn="base"/>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Cryptocurrencies using </a:t>
            </a:r>
            <a:r>
              <a:rPr lang="en-US" sz="1600" b="1" dirty="0" err="1">
                <a:latin typeface="Times New Roman" panose="02020603050405020304" pitchFamily="18" charset="0"/>
                <a:cs typeface="Times New Roman" panose="02020603050405020304" pitchFamily="18" charset="0"/>
              </a:rPr>
              <a:t>PoW</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a:t>
            </a:r>
          </a:p>
          <a:p>
            <a:pPr algn="just" fontAlgn="base"/>
            <a:r>
              <a:rPr lang="en-US" sz="1600" dirty="0" err="1">
                <a:latin typeface="Times New Roman" panose="02020603050405020304" pitchFamily="18" charset="0"/>
                <a:cs typeface="Times New Roman" panose="02020603050405020304" pitchFamily="18" charset="0"/>
              </a:rPr>
              <a:t>Litecoin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Monero</a:t>
            </a:r>
            <a:r>
              <a:rPr lang="en-US" sz="1600" dirty="0">
                <a:latin typeface="Times New Roman" panose="02020603050405020304" pitchFamily="18" charset="0"/>
                <a:cs typeface="Times New Roman" panose="02020603050405020304" pitchFamily="18" charset="0"/>
              </a:rPr>
              <a:t> coin​,</a:t>
            </a:r>
            <a:r>
              <a:rPr lang="en-US" sz="1600" dirty="0" err="1">
                <a:latin typeface="Times New Roman" panose="02020603050405020304" pitchFamily="18" charset="0"/>
                <a:cs typeface="Times New Roman" panose="02020603050405020304" pitchFamily="18" charset="0"/>
              </a:rPr>
              <a:t>Dogecoin</a:t>
            </a:r>
            <a:r>
              <a:rPr lang="en-US" sz="1600" dirty="0">
                <a:latin typeface="Times New Roman" panose="02020603050405020304" pitchFamily="18" charset="0"/>
                <a:cs typeface="Times New Roman" panose="02020603050405020304" pitchFamily="18" charset="0"/>
              </a:rPr>
              <a:t>​</a:t>
            </a:r>
          </a:p>
          <a:p>
            <a:pPr marL="0" indent="0" algn="just" fontAlgn="base">
              <a:buNone/>
            </a:pPr>
            <a:r>
              <a:rPr lang="en-US" sz="1600" b="1" dirty="0">
                <a:latin typeface="Times New Roman" panose="02020603050405020304" pitchFamily="18" charset="0"/>
                <a:cs typeface="Times New Roman" panose="02020603050405020304" pitchFamily="18" charset="0"/>
              </a:rPr>
              <a:t> Proof of Stake (</a:t>
            </a:r>
            <a:r>
              <a:rPr lang="en-US" sz="1600" b="1" dirty="0" err="1">
                <a:latin typeface="Times New Roman" panose="02020603050405020304" pitchFamily="18" charset="0"/>
                <a:cs typeface="Times New Roman" panose="02020603050405020304" pitchFamily="18" charset="0"/>
              </a:rPr>
              <a:t>PoS</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a:t>
            </a:r>
          </a:p>
          <a:p>
            <a:pPr algn="just" fontAlgn="base"/>
            <a:r>
              <a:rPr lang="en-US" sz="1600" dirty="0">
                <a:latin typeface="Times New Roman" panose="02020603050405020304" pitchFamily="18" charset="0"/>
                <a:cs typeface="Times New Roman" panose="02020603050405020304" pitchFamily="18" charset="0"/>
              </a:rPr>
              <a:t>Proof of Stake (</a:t>
            </a:r>
            <a:r>
              <a:rPr lang="en-US" sz="1600" dirty="0" err="1">
                <a:latin typeface="Times New Roman" panose="02020603050405020304" pitchFamily="18" charset="0"/>
                <a:cs typeface="Times New Roman" panose="02020603050405020304" pitchFamily="18" charset="0"/>
              </a:rPr>
              <a:t>PoS</a:t>
            </a:r>
            <a:r>
              <a:rPr lang="en-US" sz="1600" dirty="0">
                <a:latin typeface="Times New Roman" panose="02020603050405020304" pitchFamily="18" charset="0"/>
                <a:cs typeface="Times New Roman" panose="02020603050405020304" pitchFamily="18" charset="0"/>
              </a:rPr>
              <a:t>) is a type of algorithm which aims to achieve distributed  consensus in a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This way to achieve consensus was first suggested by Quantum  Mechanic here and later Sunny King and his peer wrote a paper on it. This led to Proof-of-  Stake (</a:t>
            </a:r>
            <a:r>
              <a:rPr lang="en-US" sz="1600" dirty="0" err="1">
                <a:latin typeface="Times New Roman" panose="02020603050405020304" pitchFamily="18" charset="0"/>
                <a:cs typeface="Times New Roman" panose="02020603050405020304" pitchFamily="18" charset="0"/>
              </a:rPr>
              <a:t>PoS</a:t>
            </a:r>
            <a:r>
              <a:rPr lang="en-US" sz="1600" dirty="0">
                <a:latin typeface="Times New Roman" panose="02020603050405020304" pitchFamily="18" charset="0"/>
                <a:cs typeface="Times New Roman" panose="02020603050405020304" pitchFamily="18" charset="0"/>
              </a:rPr>
              <a:t>) based </a:t>
            </a:r>
            <a:r>
              <a:rPr lang="en-US" sz="1600" dirty="0" err="1">
                <a:latin typeface="Times New Roman" panose="02020603050405020304" pitchFamily="18" charset="0"/>
                <a:cs typeface="Times New Roman" panose="02020603050405020304" pitchFamily="18" charset="0"/>
              </a:rPr>
              <a:t>Peercoin</a:t>
            </a:r>
            <a:r>
              <a:rPr lang="en-US" sz="1600" dirty="0">
                <a:latin typeface="Times New Roman" panose="02020603050405020304" pitchFamily="18" charset="0"/>
                <a:cs typeface="Times New Roman" panose="02020603050405020304" pitchFamily="18" charset="0"/>
              </a:rPr>
              <a:t>. A stake is value/money we bet on a certain outcome. The​</a:t>
            </a:r>
          </a:p>
          <a:p>
            <a:pPr algn="just" fontAlgn="base"/>
            <a:r>
              <a:rPr lang="en-US" sz="1600" dirty="0">
                <a:latin typeface="Times New Roman" panose="02020603050405020304" pitchFamily="18" charset="0"/>
                <a:cs typeface="Times New Roman" panose="02020603050405020304" pitchFamily="18" charset="0"/>
              </a:rPr>
              <a:t>process is called staking. A more particular meaning of stake will be defined later on.​</a:t>
            </a:r>
          </a:p>
          <a:p>
            <a:pPr algn="just" fontAlgn="base"/>
            <a:r>
              <a:rPr lang="en-US" sz="1600" b="1" dirty="0">
                <a:latin typeface="Times New Roman" panose="02020603050405020304" pitchFamily="18" charset="0"/>
                <a:cs typeface="Times New Roman" panose="02020603050405020304" pitchFamily="18" charset="0"/>
              </a:rPr>
              <a:t>Need of Proof-of-Stake:</a:t>
            </a:r>
            <a:r>
              <a:rPr lang="en-US" sz="1600" dirty="0">
                <a:latin typeface="Times New Roman" panose="02020603050405020304" pitchFamily="18" charset="0"/>
                <a:cs typeface="Times New Roman" panose="02020603050405020304" pitchFamily="18" charset="0"/>
              </a:rPr>
              <a:t>​</a:t>
            </a:r>
          </a:p>
          <a:p>
            <a:pPr algn="just" fontAlgn="base"/>
            <a:r>
              <a:rPr lang="en-US" sz="1600" dirty="0">
                <a:latin typeface="Times New Roman" panose="02020603050405020304" pitchFamily="18" charset="0"/>
                <a:cs typeface="Times New Roman" panose="02020603050405020304" pitchFamily="18" charset="0"/>
              </a:rPr>
              <a:t>Before proof of stake, the most popular way to achieve distributed consensus was  through Proof-of-Work (implemented in </a:t>
            </a:r>
            <a:r>
              <a:rPr lang="en-US" sz="1600" u="sng" dirty="0">
                <a:latin typeface="Times New Roman" panose="02020603050405020304" pitchFamily="18" charset="0"/>
                <a:cs typeface="Times New Roman" panose="02020603050405020304" pitchFamily="18" charset="0"/>
              </a:rPr>
              <a:t>Bitcoin</a:t>
            </a:r>
            <a:r>
              <a:rPr lang="en-US" sz="1600" dirty="0">
                <a:latin typeface="Times New Roman" panose="02020603050405020304" pitchFamily="18" charset="0"/>
                <a:cs typeface="Times New Roman" panose="02020603050405020304" pitchFamily="18" charset="0"/>
              </a:rPr>
              <a:t>). But Proof-of-Work is quite  energy(electrical energy in mining a bitcoin) intensive. So, a proof-of-work based  consensus mechanism increases an entity’s chances of mining a new block if it has more  computation resources. </a:t>
            </a:r>
          </a:p>
        </p:txBody>
      </p:sp>
      <p:sp>
        <p:nvSpPr>
          <p:cNvPr id="4" name="Date Placeholder 3"/>
          <p:cNvSpPr>
            <a:spLocks noGrp="1"/>
          </p:cNvSpPr>
          <p:nvPr>
            <p:ph type="dt" sz="half" idx="10"/>
          </p:nvPr>
        </p:nvSpPr>
        <p:spPr/>
        <p:txBody>
          <a:bodyPr/>
          <a:lstStyle/>
          <a:p>
            <a:fld id="{3ADBBF2B-DF03-FC4E-AFED-F76084187366}"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noGrp="1"/>
          </p:cNvSpPr>
          <p:nvPr>
            <p:ph type="title"/>
          </p:nvPr>
        </p:nvSpPr>
        <p:spPr>
          <a:xfrm>
            <a:off x="1905000" y="274637"/>
            <a:ext cx="6781800" cy="792163"/>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br>
              <a:rPr lang="en-US" sz="3200" dirty="0"/>
            </a:br>
            <a:r>
              <a:rPr lang="en-US" sz="2400" b="1" dirty="0">
                <a:latin typeface="Times New Roman" panose="02020603050405020304" pitchFamily="18" charset="0"/>
                <a:cs typeface="Times New Roman" panose="02020603050405020304" pitchFamily="18" charset="0"/>
              </a:rPr>
              <a:t>Cryptocurrencies using </a:t>
            </a:r>
            <a:r>
              <a:rPr lang="en-US" sz="2400" b="1" dirty="0" err="1">
                <a:latin typeface="Times New Roman" panose="02020603050405020304" pitchFamily="18" charset="0"/>
                <a:cs typeface="Times New Roman" panose="02020603050405020304" pitchFamily="18" charset="0"/>
              </a:rPr>
              <a:t>PoW</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0681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b="1" dirty="0">
                <a:latin typeface="Times New Roman" panose="02020603050405020304" pitchFamily="18" charset="0"/>
                <a:cs typeface="Times New Roman" panose="02020603050405020304" pitchFamily="18" charset="0"/>
              </a:rPr>
              <a:t>What Is Proof of Elapsed Time (</a:t>
            </a:r>
            <a:r>
              <a:rPr lang="en-US" sz="2200" b="1" dirty="0" err="1">
                <a:latin typeface="Times New Roman" panose="02020603050405020304" pitchFamily="18" charset="0"/>
                <a:cs typeface="Times New Roman" panose="02020603050405020304" pitchFamily="18" charset="0"/>
              </a:rPr>
              <a:t>PoET</a:t>
            </a:r>
            <a:r>
              <a:rPr lang="en-US" sz="2200" b="1"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Proof of elapsed time (</a:t>
            </a:r>
            <a:r>
              <a:rPr lang="en-US" sz="2200" dirty="0" err="1">
                <a:latin typeface="Times New Roman" panose="02020603050405020304" pitchFamily="18" charset="0"/>
                <a:cs typeface="Times New Roman" panose="02020603050405020304" pitchFamily="18" charset="0"/>
              </a:rPr>
              <a:t>PoET</a:t>
            </a:r>
            <a:r>
              <a:rPr lang="en-US" sz="2200" dirty="0">
                <a:latin typeface="Times New Roman" panose="02020603050405020304" pitchFamily="18" charset="0"/>
                <a:cs typeface="Times New Roman" panose="02020603050405020304" pitchFamily="18" charset="0"/>
              </a:rPr>
              <a:t>) is a </a:t>
            </a:r>
            <a:r>
              <a:rPr lang="en-US" sz="2200" u="sng" dirty="0" err="1">
                <a:latin typeface="Times New Roman" panose="02020603050405020304" pitchFamily="18" charset="0"/>
                <a:cs typeface="Times New Roman" panose="02020603050405020304" pitchFamily="18" charset="0"/>
                <a:hlinkClick r:id="rId2"/>
              </a:rPr>
              <a:t>blockchain</a:t>
            </a:r>
            <a:r>
              <a:rPr lang="en-US" sz="2200" dirty="0">
                <a:latin typeface="Times New Roman" panose="02020603050405020304" pitchFamily="18" charset="0"/>
                <a:cs typeface="Times New Roman" panose="02020603050405020304" pitchFamily="18" charset="0"/>
              </a:rPr>
              <a:t> network consensus mechanism that prevents high resource utilization and energy consumption; it keeps the process more efficient by following a fair lottery system.</a:t>
            </a:r>
          </a:p>
          <a:p>
            <a:pPr algn="just"/>
            <a:r>
              <a:rPr lang="en-US" sz="2200" dirty="0">
                <a:latin typeface="Times New Roman" panose="02020603050405020304" pitchFamily="18" charset="0"/>
                <a:cs typeface="Times New Roman" panose="02020603050405020304" pitchFamily="18" charset="0"/>
              </a:rPr>
              <a:t>The algorithm uses a randomly generated elapsed time to decide mining rights and block winners on a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 network. By running a trusted code within a secure environment, the </a:t>
            </a:r>
            <a:r>
              <a:rPr lang="en-US" sz="2200" dirty="0" err="1">
                <a:latin typeface="Times New Roman" panose="02020603050405020304" pitchFamily="18" charset="0"/>
                <a:cs typeface="Times New Roman" panose="02020603050405020304" pitchFamily="18" charset="0"/>
              </a:rPr>
              <a:t>PoET</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hlinkClick r:id="rId3"/>
              </a:rPr>
              <a:t>algorithm</a:t>
            </a:r>
            <a:r>
              <a:rPr lang="en-US" sz="2200" dirty="0">
                <a:latin typeface="Times New Roman" panose="02020603050405020304" pitchFamily="18" charset="0"/>
                <a:cs typeface="Times New Roman" panose="02020603050405020304" pitchFamily="18" charset="0"/>
              </a:rPr>
              <a:t> also enhances transparency by ensuring lottery results are verifiable by external participants.</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4307454-87F6-D84E-9872-AF08C78690D6}"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latin typeface="Times New Roman" panose="02020603050405020304" pitchFamily="18" charset="0"/>
                <a:cs typeface="Times New Roman" panose="02020603050405020304" pitchFamily="18" charset="0"/>
              </a:rPr>
              <a:t>What Is Proof of Elapsed Time (</a:t>
            </a:r>
            <a:r>
              <a:rPr lang="en-US" sz="2400" b="1" dirty="0" err="1">
                <a:latin typeface="Times New Roman" panose="02020603050405020304" pitchFamily="18" charset="0"/>
                <a:cs typeface="Times New Roman" panose="02020603050405020304" pitchFamily="18" charset="0"/>
              </a:rPr>
              <a:t>PoET</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407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Proof of elapsed time (</a:t>
            </a:r>
            <a:r>
              <a:rPr lang="en-US" dirty="0" err="1">
                <a:latin typeface="Times New Roman" panose="02020603050405020304" pitchFamily="18" charset="0"/>
                <a:cs typeface="Times New Roman" panose="02020603050405020304" pitchFamily="18" charset="0"/>
              </a:rPr>
              <a:t>PoET</a:t>
            </a:r>
            <a:r>
              <a:rPr lang="en-US" dirty="0">
                <a:latin typeface="Times New Roman" panose="02020603050405020304" pitchFamily="18" charset="0"/>
                <a:cs typeface="Times New Roman" panose="02020603050405020304" pitchFamily="18" charset="0"/>
              </a:rPr>
              <a:t>) is a consensus algorithm developed by Intel Corporation that enables permissioned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networks to determine who creates the next block.</a:t>
            </a:r>
          </a:p>
          <a:p>
            <a:pPr algn="just"/>
            <a:r>
              <a:rPr lang="en-US" dirty="0" err="1">
                <a:latin typeface="Times New Roman" panose="02020603050405020304" pitchFamily="18" charset="0"/>
                <a:cs typeface="Times New Roman" panose="02020603050405020304" pitchFamily="18" charset="0"/>
              </a:rPr>
              <a:t>PoET</a:t>
            </a:r>
            <a:r>
              <a:rPr lang="en-US" dirty="0">
                <a:latin typeface="Times New Roman" panose="02020603050405020304" pitchFamily="18" charset="0"/>
                <a:cs typeface="Times New Roman" panose="02020603050405020304" pitchFamily="18" charset="0"/>
              </a:rPr>
              <a:t> follows a lottery system that spreads the chances of winning equally across network participants, giving every node the same chance.</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PoET</a:t>
            </a:r>
            <a:r>
              <a:rPr lang="en-US" dirty="0">
                <a:latin typeface="Times New Roman" panose="02020603050405020304" pitchFamily="18" charset="0"/>
                <a:cs typeface="Times New Roman" panose="02020603050405020304" pitchFamily="18" charset="0"/>
              </a:rPr>
              <a:t> algorithm generates a random wait time for each node in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each node must sleep for that duration.</a:t>
            </a:r>
          </a:p>
          <a:p>
            <a:pPr algn="just"/>
            <a:r>
              <a:rPr lang="en-US" dirty="0">
                <a:latin typeface="Times New Roman" panose="02020603050405020304" pitchFamily="18" charset="0"/>
                <a:cs typeface="Times New Roman" panose="02020603050405020304" pitchFamily="18" charset="0"/>
              </a:rPr>
              <a:t>The node with the shortest wait time will wake up first and win the block, thus being allowed to commit a new block to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PoET</a:t>
            </a:r>
            <a:r>
              <a:rPr lang="en-US" dirty="0">
                <a:latin typeface="Times New Roman" panose="02020603050405020304" pitchFamily="18" charset="0"/>
                <a:cs typeface="Times New Roman" panose="02020603050405020304" pitchFamily="18" charset="0"/>
              </a:rPr>
              <a:t> workflow is similar to Bitcoin's proof of work (</a:t>
            </a:r>
            <a:r>
              <a:rPr lang="en-US" dirty="0" err="1">
                <a:latin typeface="Times New Roman" panose="02020603050405020304" pitchFamily="18" charset="0"/>
                <a:cs typeface="Times New Roman" panose="02020603050405020304" pitchFamily="18" charset="0"/>
              </a:rPr>
              <a:t>PoW</a:t>
            </a:r>
            <a:r>
              <a:rPr lang="en-US" dirty="0">
                <a:latin typeface="Times New Roman" panose="02020603050405020304" pitchFamily="18" charset="0"/>
                <a:cs typeface="Times New Roman" panose="02020603050405020304" pitchFamily="18" charset="0"/>
              </a:rPr>
              <a:t>) but consumes less power because it allows a node to sleep and switch to other tasks for the specified time, thereby increasing network energy efficiency.</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F900C3C-2C03-D549-BDD9-C37B89B06BC0}"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What Is Proof of Elapsed Time (</a:t>
            </a:r>
            <a:r>
              <a:rPr lang="en-US" sz="2400" b="1" dirty="0" err="1">
                <a:latin typeface="Times New Roman" panose="02020603050405020304" pitchFamily="18" charset="0"/>
                <a:cs typeface="Times New Roman" panose="02020603050405020304" pitchFamily="18" charset="0"/>
              </a:rPr>
              <a:t>PoET</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451805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US" b="1" dirty="0">
                <a:latin typeface="Times New Roman" panose="02020603050405020304" pitchFamily="18" charset="0"/>
                <a:cs typeface="Times New Roman" panose="02020603050405020304" pitchFamily="18" charset="0"/>
              </a:rPr>
              <a:t>Understanding Proof of Elapsed Time (</a:t>
            </a:r>
            <a:r>
              <a:rPr lang="en-US" b="1" dirty="0" err="1">
                <a:latin typeface="Times New Roman" panose="02020603050405020304" pitchFamily="18" charset="0"/>
                <a:cs typeface="Times New Roman" panose="02020603050405020304" pitchFamily="18" charset="0"/>
              </a:rPr>
              <a:t>PoET</a:t>
            </a:r>
            <a:r>
              <a:rPr lang="en-US" b="1"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consensus mechanism is a method used by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networks to verify transactions and create more blocks. Proof of elapsed time (</a:t>
            </a:r>
            <a:r>
              <a:rPr lang="en-US" dirty="0" err="1">
                <a:latin typeface="Times New Roman" panose="02020603050405020304" pitchFamily="18" charset="0"/>
                <a:cs typeface="Times New Roman" panose="02020603050405020304" pitchFamily="18" charset="0"/>
              </a:rPr>
              <a:t>PoET</a:t>
            </a:r>
            <a:r>
              <a:rPr lang="en-US" dirty="0">
                <a:latin typeface="Times New Roman" panose="02020603050405020304" pitchFamily="18" charset="0"/>
                <a:cs typeface="Times New Roman" panose="02020603050405020304" pitchFamily="18" charset="0"/>
              </a:rPr>
              <a:t>) is a </a:t>
            </a:r>
            <a:r>
              <a:rPr lang="en-US" u="sng" dirty="0">
                <a:latin typeface="Times New Roman" panose="02020603050405020304" pitchFamily="18" charset="0"/>
                <a:cs typeface="Times New Roman" panose="02020603050405020304" pitchFamily="18" charset="0"/>
                <a:hlinkClick r:id="rId2"/>
              </a:rPr>
              <a:t>consensus mechanism</a:t>
            </a:r>
            <a:r>
              <a:rPr lang="en-US" dirty="0">
                <a:latin typeface="Times New Roman" panose="02020603050405020304" pitchFamily="18" charset="0"/>
                <a:cs typeface="Times New Roman" panose="02020603050405020304" pitchFamily="18" charset="0"/>
              </a:rPr>
              <a:t> often used on permissioned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networks to decide the mining rights or the block winners on the network. </a:t>
            </a:r>
            <a:r>
              <a:rPr lang="en-US" u="sng" dirty="0">
                <a:latin typeface="Times New Roman" panose="02020603050405020304" pitchFamily="18" charset="0"/>
                <a:cs typeface="Times New Roman" panose="02020603050405020304" pitchFamily="18" charset="0"/>
                <a:hlinkClick r:id="rId3"/>
              </a:rPr>
              <a:t>Permissioned </a:t>
            </a:r>
            <a:r>
              <a:rPr lang="en-US" u="sng" dirty="0" err="1">
                <a:latin typeface="Times New Roman" panose="02020603050405020304" pitchFamily="18" charset="0"/>
                <a:cs typeface="Times New Roman" panose="02020603050405020304" pitchFamily="18" charset="0"/>
                <a:hlinkClick r:id="rId3"/>
              </a:rPr>
              <a:t>blockchain</a:t>
            </a:r>
            <a:r>
              <a:rPr lang="en-US" dirty="0">
                <a:latin typeface="Times New Roman" panose="02020603050405020304" pitchFamily="18" charset="0"/>
                <a:cs typeface="Times New Roman" panose="02020603050405020304" pitchFamily="18" charset="0"/>
              </a:rPr>
              <a:t> networks are types that require any would-be participant to identify themselves before they are allowed to join.</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PoET</a:t>
            </a:r>
            <a:r>
              <a:rPr lang="en-US" dirty="0">
                <a:latin typeface="Times New Roman" panose="02020603050405020304" pitchFamily="18" charset="0"/>
                <a:cs typeface="Times New Roman" panose="02020603050405020304" pitchFamily="18" charset="0"/>
              </a:rPr>
              <a:t> network consensus mechanism needs to ensure two crucial factors. First, it ensures that the participating nodes genuinely select a time that is indeed random and not a shorter duration chosen purposely by the participants to win. Second, it establishes that the winner has completed the waiting time.</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1340CCB-3FE9-974C-B4BB-BC5DA0C94773}"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t>Understanding Proof of Elapsed Time (</a:t>
            </a:r>
            <a:r>
              <a:rPr lang="en-US" sz="2400" b="1" dirty="0" err="1"/>
              <a:t>PoET</a:t>
            </a:r>
            <a:r>
              <a:rPr lang="en-US" sz="2400" b="1" dirty="0"/>
              <a:t>)</a:t>
            </a:r>
            <a:br>
              <a:rPr lang="en-US" sz="2400" b="1" dirty="0"/>
            </a:b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2322323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Proof of burn is one of the several </a:t>
            </a:r>
            <a:r>
              <a:rPr lang="en-US" u="sng" dirty="0">
                <a:latin typeface="Times New Roman" panose="02020603050405020304" pitchFamily="18" charset="0"/>
                <a:cs typeface="Times New Roman" panose="02020603050405020304" pitchFamily="18" charset="0"/>
                <a:hlinkClick r:id="rId2"/>
              </a:rPr>
              <a:t>consensus mechanism</a:t>
            </a:r>
            <a:r>
              <a:rPr lang="en-US" dirty="0">
                <a:latin typeface="Times New Roman" panose="02020603050405020304" pitchFamily="18" charset="0"/>
                <a:cs typeface="Times New Roman" panose="02020603050405020304" pitchFamily="18" charset="0"/>
              </a:rPr>
              <a:t> algorithms implemented by a </a:t>
            </a:r>
            <a:r>
              <a:rPr lang="en-US" u="sng" dirty="0" err="1">
                <a:latin typeface="Times New Roman" panose="02020603050405020304" pitchFamily="18" charset="0"/>
                <a:cs typeface="Times New Roman" panose="02020603050405020304" pitchFamily="18" charset="0"/>
                <a:hlinkClick r:id="rId3"/>
              </a:rPr>
              <a:t>blockchain</a:t>
            </a:r>
            <a:r>
              <a:rPr lang="en-US" dirty="0">
                <a:latin typeface="Times New Roman" panose="02020603050405020304" pitchFamily="18" charset="0"/>
                <a:cs typeface="Times New Roman" panose="02020603050405020304" pitchFamily="18" charset="0"/>
              </a:rPr>
              <a:t> network to ensure that all participating nodes come to an agreement about the true and valid state of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This algorithm is implemented to avoid the possibility of any cryptocurrency coin double-spending.</a:t>
            </a:r>
          </a:p>
          <a:p>
            <a:pPr algn="just"/>
            <a:r>
              <a:rPr lang="en-US" dirty="0">
                <a:latin typeface="Times New Roman" panose="02020603050405020304" pitchFamily="18" charset="0"/>
                <a:cs typeface="Times New Roman" panose="02020603050405020304" pitchFamily="18" charset="0"/>
              </a:rPr>
              <a:t>Proof of burn follows the principle of “burning” the coins held by the miners that grant them mining rights.</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B55218C-97E8-9F44-B1A9-F8671D4B8EA6}"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b="1" dirty="0">
                <a:latin typeface="Times New Roman" panose="02020603050405020304" pitchFamily="18" charset="0"/>
                <a:cs typeface="Times New Roman" panose="02020603050405020304" pitchFamily="18" charset="0"/>
              </a:rPr>
              <a:t>What Is a Proof of Burn for Cryptocurrency?</a:t>
            </a:r>
          </a:p>
        </p:txBody>
      </p:sp>
    </p:spTree>
    <p:extLst>
      <p:ext uri="{BB962C8B-B14F-4D97-AF65-F5344CB8AC3E}">
        <p14:creationId xmlns:p14="http://schemas.microsoft.com/office/powerpoint/2010/main" val="655677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Cryptocurrencies use several methods to validate the data stored on their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including a method called "proof of burn."</a:t>
            </a:r>
          </a:p>
          <a:p>
            <a:pPr algn="just"/>
            <a:r>
              <a:rPr lang="en-US" dirty="0">
                <a:latin typeface="Times New Roman" panose="02020603050405020304" pitchFamily="18" charset="0"/>
                <a:cs typeface="Times New Roman" panose="02020603050405020304" pitchFamily="18" charset="0"/>
              </a:rPr>
              <a:t>Proof of burn is the third attempt at creating a system to deter fraudulent activity on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while also improving the functioning of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as a tool for transactions.</a:t>
            </a:r>
          </a:p>
          <a:p>
            <a:pPr algn="just"/>
            <a:r>
              <a:rPr lang="en-US" dirty="0">
                <a:latin typeface="Times New Roman" panose="02020603050405020304" pitchFamily="18" charset="0"/>
                <a:cs typeface="Times New Roman" panose="02020603050405020304" pitchFamily="18" charset="0"/>
              </a:rPr>
              <a:t>Proof of work and proof of stake are also methods for preventing fraudulent activity on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proof of work is the system employed by the original and most popular cryptocurrency, Bitcoin.</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5184C1-749B-D841-808F-D2C8AD4F5C53}"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dirty="0"/>
              <a:t>Cryptocurrencies</a:t>
            </a: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197430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AA3D76B6-B104-E84B-AC56-BE666D3B4845}"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9" name="Title 1"/>
          <p:cNvSpPr txBox="1">
            <a:spLocks/>
          </p:cNvSpPr>
          <p:nvPr/>
        </p:nvSpPr>
        <p:spPr>
          <a:xfrm>
            <a:off x="1371600" y="0"/>
            <a:ext cx="7086600" cy="103185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Noida Institute of Engineering and Technology, Greater Noida</a:t>
            </a:r>
          </a:p>
          <a:p>
            <a:r>
              <a:rPr lang="en-US" sz="1800" dirty="0">
                <a:latin typeface="Times New Roman" panose="02020603050405020304" pitchFamily="18" charset="0"/>
                <a:cs typeface="Times New Roman" panose="02020603050405020304" pitchFamily="18" charset="0"/>
              </a:rPr>
              <a:t>Syllabus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58486"/>
            <a:ext cx="6096000" cy="4627541"/>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7288973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the primary database of a </a:t>
            </a:r>
            <a:r>
              <a:rPr lang="en-US" u="sng" dirty="0">
                <a:latin typeface="Times New Roman" panose="02020603050405020304" pitchFamily="18" charset="0"/>
                <a:cs typeface="Times New Roman" panose="02020603050405020304" pitchFamily="18" charset="0"/>
                <a:hlinkClick r:id="rId2"/>
              </a:rPr>
              <a:t>cryptocurrency</a:t>
            </a:r>
            <a:r>
              <a:rPr lang="en-US" dirty="0">
                <a:latin typeface="Times New Roman" panose="02020603050405020304" pitchFamily="18" charset="0"/>
                <a:cs typeface="Times New Roman" panose="02020603050405020304" pitchFamily="18" charset="0"/>
              </a:rPr>
              <a:t>. It holds all transaction-related information on </a:t>
            </a:r>
            <a:r>
              <a:rPr lang="en-US" u="sng" dirty="0">
                <a:latin typeface="Times New Roman" panose="02020603050405020304" pitchFamily="18" charset="0"/>
                <a:cs typeface="Times New Roman" panose="02020603050405020304" pitchFamily="18" charset="0"/>
                <a:hlinkClick r:id="rId3"/>
              </a:rPr>
              <a:t>blocks</a:t>
            </a:r>
            <a:r>
              <a:rPr lang="en-US" dirty="0">
                <a:latin typeface="Times New Roman" panose="02020603050405020304" pitchFamily="18" charset="0"/>
                <a:cs typeface="Times New Roman" panose="02020603050405020304" pitchFamily="18" charset="0"/>
              </a:rPr>
              <a:t> and those blocks act as the data storage units of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 block is written only when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nodes agree on a set of transactions that the nodes consider valid.</a:t>
            </a:r>
          </a:p>
          <a:p>
            <a:pPr algn="just"/>
            <a:r>
              <a:rPr lang="en-US" dirty="0">
                <a:latin typeface="Times New Roman" panose="02020603050405020304" pitchFamily="18" charset="0"/>
                <a:cs typeface="Times New Roman" panose="02020603050405020304" pitchFamily="18" charset="0"/>
              </a:rPr>
              <a:t>Due to the autonomous and decentralized nature of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an automated mechanism is required to ensure that the participating nodes agree on only valid transactions. This important task is performed by consensus-mechanism algorithms.</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C7DB362-8663-5244-A5EF-B55BAC570AB9}"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t>Understanding Proof Systems</a:t>
            </a:r>
            <a:br>
              <a:rPr lang="en-US" sz="2400" b="1" dirty="0"/>
            </a:b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858650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Bitcoin block rewards are new bitcoins awarded to </a:t>
            </a:r>
            <a:r>
              <a:rPr lang="en-US" sz="2400" u="sng" dirty="0">
                <a:latin typeface="Times New Roman" panose="02020603050405020304" pitchFamily="18" charset="0"/>
                <a:cs typeface="Times New Roman" panose="02020603050405020304" pitchFamily="18" charset="0"/>
                <a:hlinkClick r:id="rId2"/>
              </a:rPr>
              <a:t>cryptocurrency miners</a:t>
            </a:r>
            <a:r>
              <a:rPr lang="en-US" sz="2400" dirty="0">
                <a:latin typeface="Times New Roman" panose="02020603050405020304" pitchFamily="18" charset="0"/>
                <a:cs typeface="Times New Roman" panose="02020603050405020304" pitchFamily="18" charset="0"/>
              </a:rPr>
              <a:t> for being the first to solve a complex math problem and creating a new block of verified bitcoin transactions. The miners use networks of computers to do this, and every time a new block is created it is verified by all the other competing miners. Then a new math problem is introduced and the miners start over.</a:t>
            </a:r>
          </a:p>
        </p:txBody>
      </p:sp>
      <p:sp>
        <p:nvSpPr>
          <p:cNvPr id="4" name="Date Placeholder 3"/>
          <p:cNvSpPr>
            <a:spLocks noGrp="1"/>
          </p:cNvSpPr>
          <p:nvPr>
            <p:ph type="dt" sz="half" idx="10"/>
          </p:nvPr>
        </p:nvSpPr>
        <p:spPr/>
        <p:txBody>
          <a:bodyPr/>
          <a:lstStyle/>
          <a:p>
            <a:fld id="{E2A55F58-1156-574B-B54C-E9F3D14EA3C2}"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Bitcoin rewards</a:t>
            </a:r>
          </a:p>
        </p:txBody>
      </p:sp>
    </p:spTree>
    <p:extLst>
      <p:ext uri="{BB962C8B-B14F-4D97-AF65-F5344CB8AC3E}">
        <p14:creationId xmlns:p14="http://schemas.microsoft.com/office/powerpoint/2010/main" val="1999602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The block reward provides an incentive for </a:t>
            </a:r>
            <a:r>
              <a:rPr lang="en-US" u="sng" dirty="0">
                <a:latin typeface="Times New Roman" panose="02020603050405020304" pitchFamily="18" charset="0"/>
                <a:cs typeface="Times New Roman" panose="02020603050405020304" pitchFamily="18" charset="0"/>
                <a:hlinkClick r:id="rId2"/>
              </a:rPr>
              <a:t>bitcoin miners</a:t>
            </a:r>
            <a:r>
              <a:rPr lang="en-US" dirty="0">
                <a:latin typeface="Times New Roman" panose="02020603050405020304" pitchFamily="18" charset="0"/>
                <a:cs typeface="Times New Roman" panose="02020603050405020304" pitchFamily="18" charset="0"/>
              </a:rPr>
              <a:t> to process transactions made with the cryptocurrency. Creating an immutable record of these transactions is vital for </a:t>
            </a:r>
            <a:r>
              <a:rPr lang="en-US" u="sng" dirty="0">
                <a:latin typeface="Times New Roman" panose="02020603050405020304" pitchFamily="18" charset="0"/>
                <a:cs typeface="Times New Roman" panose="02020603050405020304" pitchFamily="18" charset="0"/>
                <a:hlinkClick r:id="rId3"/>
              </a:rPr>
              <a:t>bitcoin to work</a:t>
            </a:r>
            <a:r>
              <a:rPr lang="en-US" dirty="0">
                <a:latin typeface="Times New Roman" panose="02020603050405020304" pitchFamily="18" charset="0"/>
                <a:cs typeface="Times New Roman" panose="02020603050405020304" pitchFamily="18" charset="0"/>
              </a:rPr>
              <a:t> as intended.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like a decentralized bank ledger—one that can't be altered after being created. The miners are needed to verify the transactions and keep this ledger up to date. Block rewards, and to a lesser extent, transaction fees, are their payment for doing so.</a:t>
            </a:r>
          </a:p>
          <a:p>
            <a:pPr algn="just"/>
            <a:r>
              <a:rPr lang="en-US" dirty="0">
                <a:latin typeface="Times New Roman" panose="02020603050405020304" pitchFamily="18" charset="0"/>
                <a:cs typeface="Times New Roman" panose="02020603050405020304" pitchFamily="18" charset="0"/>
              </a:rPr>
              <a:t>Bitcoin was designed so that new bitcoins are created at a consistent pace. So the difficulty of the math problem is adjusted every two weeks to ensure a steady output of new bitcoins—roughly one block of transactions every 10 minutes.</a:t>
            </a:r>
          </a:p>
          <a:p>
            <a:pPr algn="just"/>
            <a:r>
              <a:rPr lang="en-US" b="1" dirty="0">
                <a:latin typeface="Times New Roman" panose="02020603050405020304" pitchFamily="18" charset="0"/>
                <a:cs typeface="Times New Roman" panose="02020603050405020304" pitchFamily="18" charset="0"/>
              </a:rPr>
              <a:t>Bitcoin's Block Rewards Vs. </a:t>
            </a:r>
            <a:r>
              <a:rPr lang="en-US" b="1" dirty="0" err="1">
                <a:latin typeface="Times New Roman" panose="02020603050405020304" pitchFamily="18" charset="0"/>
                <a:cs typeface="Times New Roman" panose="02020603050405020304" pitchFamily="18" charset="0"/>
              </a:rPr>
              <a:t>Ethereum's</a:t>
            </a:r>
            <a:endParaRPr lang="en-US" b="1" dirty="0">
              <a:latin typeface="Times New Roman" panose="02020603050405020304" pitchFamily="18" charset="0"/>
              <a:cs typeface="Times New Roman" panose="02020603050405020304" pitchFamily="18" charset="0"/>
            </a:endParaRPr>
          </a:p>
          <a:p>
            <a:pPr algn="just"/>
            <a:r>
              <a:rPr lang="en-US" u="sng" dirty="0" err="1">
                <a:latin typeface="Times New Roman" panose="02020603050405020304" pitchFamily="18" charset="0"/>
                <a:cs typeface="Times New Roman" panose="02020603050405020304" pitchFamily="18" charset="0"/>
                <a:hlinkClick r:id="rId4"/>
              </a:rPr>
              <a:t>Ethereum</a:t>
            </a:r>
            <a:r>
              <a:rPr lang="en-US" dirty="0">
                <a:latin typeface="Times New Roman" panose="02020603050405020304" pitchFamily="18" charset="0"/>
                <a:cs typeface="Times New Roman" panose="02020603050405020304" pitchFamily="18" charset="0"/>
              </a:rPr>
              <a:t>, bitcoin's main competitor as a </a:t>
            </a:r>
            <a:r>
              <a:rPr lang="en-US" u="sng" dirty="0">
                <a:latin typeface="Times New Roman" panose="02020603050405020304" pitchFamily="18" charset="0"/>
                <a:cs typeface="Times New Roman" panose="02020603050405020304" pitchFamily="18" charset="0"/>
                <a:hlinkClick r:id="rId5"/>
              </a:rPr>
              <a:t>cryptocurrency,</a:t>
            </a:r>
            <a:r>
              <a:rPr lang="en-US" dirty="0">
                <a:latin typeface="Times New Roman" panose="02020603050405020304" pitchFamily="18" charset="0"/>
                <a:cs typeface="Times New Roman" panose="02020603050405020304" pitchFamily="18" charset="0"/>
              </a:rPr>
              <a:t> also relies on block rewards to provide incentives to miners. With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the reward is a digital token called "ether," which is rewarded each time a miner succeeds in providing the mathematical proof of a new block. As with bitcoin, miners are also awarded a transaction fee, known as a "gas" fee.</a:t>
            </a:r>
          </a:p>
          <a:p>
            <a:pPr algn="just"/>
            <a:r>
              <a:rPr lang="en-US" dirty="0">
                <a:latin typeface="Times New Roman" panose="02020603050405020304" pitchFamily="18" charset="0"/>
                <a:cs typeface="Times New Roman" panose="02020603050405020304" pitchFamily="18" charset="0"/>
              </a:rPr>
              <a:t>Unlike with bitcoin, there is no limit on the number of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ether tokens that can be created, and they are created at a much faster pace—in seconds, versus about 10 minutes. So the total number of blocks in the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chain is larger than in the bitcoin chain.</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232102-6720-1C48-96D5-3608B0AF6D18}"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latin typeface="Times New Roman" panose="02020603050405020304" pitchFamily="18" charset="0"/>
                <a:cs typeface="Times New Roman" panose="02020603050405020304" pitchFamily="18" charset="0"/>
              </a:rPr>
              <a:t>Understanding Block Rewards</a:t>
            </a:r>
            <a:br>
              <a:rPr lang="en-US" sz="2400" b="1" dirty="0">
                <a:latin typeface="Times New Roman" panose="02020603050405020304" pitchFamily="18" charset="0"/>
                <a:cs typeface="Times New Roman" panose="02020603050405020304" pitchFamily="18" charset="0"/>
              </a:rPr>
            </a:b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943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network began by using a consensus mechanism that involved </a:t>
            </a:r>
            <a:r>
              <a:rPr lang="en-US" b="1" u="sng" dirty="0">
                <a:latin typeface="Times New Roman" panose="02020603050405020304" pitchFamily="18" charset="0"/>
                <a:cs typeface="Times New Roman" panose="02020603050405020304" pitchFamily="18" charset="0"/>
                <a:hlinkClick r:id="rId2"/>
              </a:rPr>
              <a:t>Proof-of-work (</a:t>
            </a:r>
            <a:r>
              <a:rPr lang="en-US" b="1" u="sng" dirty="0" err="1">
                <a:latin typeface="Times New Roman" panose="02020603050405020304" pitchFamily="18" charset="0"/>
                <a:cs typeface="Times New Roman" panose="02020603050405020304" pitchFamily="18" charset="0"/>
                <a:hlinkClick r:id="rId2"/>
              </a:rPr>
              <a:t>PoW</a:t>
            </a:r>
            <a:r>
              <a:rPr lang="en-US" b="1" u="sng" dirty="0">
                <a:latin typeface="Times New Roman" panose="02020603050405020304" pitchFamily="18" charset="0"/>
                <a:cs typeface="Times New Roman" panose="02020603050405020304" pitchFamily="18" charset="0"/>
                <a:hlinkClick r:id="rId2"/>
              </a:rPr>
              <a:t>)</a:t>
            </a:r>
            <a:r>
              <a:rPr lang="en-US" dirty="0">
                <a:latin typeface="Times New Roman" panose="02020603050405020304" pitchFamily="18" charset="0"/>
                <a:cs typeface="Times New Roman" panose="02020603050405020304" pitchFamily="18" charset="0"/>
              </a:rPr>
              <a:t>. This allowed the nodes of the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network to agree on the state of all information recorded on the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and prevented certain kinds of economic attacks. However,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switched off proof-of-work in 2022 and started using </a:t>
            </a:r>
            <a:r>
              <a:rPr lang="en-US" u="sng" dirty="0">
                <a:latin typeface="Times New Roman" panose="02020603050405020304" pitchFamily="18" charset="0"/>
                <a:cs typeface="Times New Roman" panose="02020603050405020304" pitchFamily="18" charset="0"/>
                <a:hlinkClick r:id="rId3"/>
              </a:rPr>
              <a:t>proof-of-stake</a:t>
            </a:r>
            <a:r>
              <a:rPr lang="en-US" dirty="0">
                <a:latin typeface="Times New Roman" panose="02020603050405020304" pitchFamily="18" charset="0"/>
                <a:cs typeface="Times New Roman" panose="02020603050405020304" pitchFamily="18" charset="0"/>
              </a:rPr>
              <a:t> instead. </a:t>
            </a:r>
          </a:p>
          <a:p>
            <a:pPr algn="just"/>
            <a:r>
              <a:rPr lang="en-US" dirty="0">
                <a:latin typeface="Times New Roman" panose="02020603050405020304" pitchFamily="18" charset="0"/>
                <a:cs typeface="Times New Roman" panose="02020603050405020304" pitchFamily="18" charset="0"/>
              </a:rPr>
              <a:t>Proof-of-work is the underlying algorithm that sets the difficulty and rules for the work miners do on proof-of-work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Mining is the "work" itself. It's the act of adding valid blocks to the chain. This is important because the chain's length helps the network follow the correct fork of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The more "work" done, the longer the chain, and the higher the block number, the more certain the network can be of the current state of things.</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B718760-9987-0541-9080-E7EE4139BF4F}"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Understanding Block Rewards</a:t>
            </a:r>
            <a:br>
              <a:rPr lang="en-US" sz="2400" b="1" dirty="0">
                <a:latin typeface="Times New Roman" panose="02020603050405020304" pitchFamily="18" charset="0"/>
                <a:cs typeface="Times New Roman" panose="02020603050405020304" pitchFamily="18" charset="0"/>
              </a:rPr>
            </a:b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251413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A consensus mechanism is a fault-tolerant mechanism that is used in computer and </a:t>
            </a:r>
            <a:r>
              <a:rPr lang="en-US" u="sng" dirty="0" err="1">
                <a:latin typeface="Times New Roman" panose="02020603050405020304" pitchFamily="18" charset="0"/>
                <a:cs typeface="Times New Roman" panose="02020603050405020304" pitchFamily="18" charset="0"/>
                <a:hlinkClick r:id="rId2"/>
              </a:rPr>
              <a:t>blockchain</a:t>
            </a:r>
            <a:r>
              <a:rPr lang="en-US" dirty="0">
                <a:latin typeface="Times New Roman" panose="02020603050405020304" pitchFamily="18" charset="0"/>
                <a:cs typeface="Times New Roman" panose="02020603050405020304" pitchFamily="18" charset="0"/>
              </a:rPr>
              <a:t> systems to achieve the necessary agreement on a single data value or a single state of the network among distributed processes or multi-agent systems, such as with </a:t>
            </a:r>
            <a:r>
              <a:rPr lang="en-US" u="sng" dirty="0">
                <a:latin typeface="Times New Roman" panose="02020603050405020304" pitchFamily="18" charset="0"/>
                <a:cs typeface="Times New Roman" panose="02020603050405020304" pitchFamily="18" charset="0"/>
                <a:hlinkClick r:id="rId3"/>
              </a:rPr>
              <a:t>cryptocurrencies</a:t>
            </a:r>
            <a:r>
              <a:rPr lang="en-US" dirty="0">
                <a:latin typeface="Times New Roman" panose="02020603050405020304" pitchFamily="18" charset="0"/>
                <a:cs typeface="Times New Roman" panose="02020603050405020304" pitchFamily="18" charset="0"/>
              </a:rPr>
              <a:t>. It is useful in record-keeping, among other things.</a:t>
            </a:r>
          </a:p>
          <a:p>
            <a:pPr algn="just"/>
            <a:r>
              <a:rPr lang="en-US" dirty="0">
                <a:latin typeface="Times New Roman" panose="02020603050405020304" pitchFamily="18" charset="0"/>
                <a:cs typeface="Times New Roman" panose="02020603050405020304" pitchFamily="18" charset="0"/>
              </a:rPr>
              <a:t>On the </a:t>
            </a:r>
            <a:r>
              <a:rPr lang="en-US" u="sng" dirty="0">
                <a:latin typeface="Times New Roman" panose="02020603050405020304" pitchFamily="18" charset="0"/>
                <a:cs typeface="Times New Roman" panose="02020603050405020304" pitchFamily="18" charset="0"/>
                <a:hlinkClick r:id="rId4"/>
              </a:rPr>
              <a:t>Bitcoin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for instance, the consensus mechanism is known as Proof-of-Work (</a:t>
            </a:r>
            <a:r>
              <a:rPr lang="en-US" dirty="0" err="1">
                <a:latin typeface="Times New Roman" panose="02020603050405020304" pitchFamily="18" charset="0"/>
                <a:cs typeface="Times New Roman" panose="02020603050405020304" pitchFamily="18" charset="0"/>
              </a:rPr>
              <a:t>PoW</a:t>
            </a:r>
            <a:r>
              <a:rPr lang="en-US" dirty="0">
                <a:latin typeface="Times New Roman" panose="02020603050405020304" pitchFamily="18" charset="0"/>
                <a:cs typeface="Times New Roman" panose="02020603050405020304" pitchFamily="18" charset="0"/>
              </a:rPr>
              <a:t>), which requires the exertion of computational power in order to solve a difficult but arbitrary puzzle in order to keep all nodes in the network honest.</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533CBB5-93DE-6144-864C-EF9E8092EB5B}"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Consensus in </a:t>
            </a:r>
            <a:r>
              <a:rPr kumimoji="0" lang="en-US" sz="3200" b="1" i="0" u="none" strike="noStrike" kern="1200" cap="none" spc="0" normalizeH="0" baseline="0" noProof="0" dirty="0" err="1">
                <a:ln>
                  <a:noFill/>
                </a:ln>
                <a:solidFill>
                  <a:schemeClr val="dk1"/>
                </a:solidFill>
                <a:effectLst/>
                <a:uLnTx/>
                <a:uFillTx/>
              </a:rPr>
              <a:t>Ethereum</a:t>
            </a:r>
            <a:r>
              <a:rPr kumimoji="0" lang="en-US" sz="3200" b="1" i="0" u="none" strike="noStrike" kern="1200" cap="none" spc="0" normalizeH="0" baseline="0" noProof="0" dirty="0">
                <a:ln>
                  <a:noFill/>
                </a:ln>
                <a:solidFill>
                  <a:schemeClr val="dk1"/>
                </a:solidFill>
                <a:effectLst/>
                <a:uLnTx/>
                <a:uFillTx/>
              </a:rPr>
              <a:t> (CO2)</a:t>
            </a:r>
            <a:r>
              <a:rPr kumimoji="0" lang="en-US" sz="2400" b="1" i="0" u="none" strike="noStrike" kern="1200" cap="none" spc="0" normalizeH="0" noProof="0" dirty="0">
                <a:ln>
                  <a:noFill/>
                </a:ln>
                <a:solidFill>
                  <a:schemeClr val="dk1"/>
                </a:solidFill>
                <a:effectLst/>
                <a:uLnTx/>
                <a:uFillTx/>
              </a:rPr>
              <a:t> </a:t>
            </a: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1573855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In any centralized system, like a database holding key information about driving licenses in a country, a central administrator has the authority to maintain and update the database. The task of making any updates—like adding/deleting/updating names of people who qualified for certain licenses—is performed by a central authority who remains the sole in-charge of maintaining genuine records.</a:t>
            </a:r>
          </a:p>
          <a:p>
            <a:pPr algn="just"/>
            <a:r>
              <a:rPr lang="en-US" dirty="0">
                <a:latin typeface="Times New Roman" panose="02020603050405020304" pitchFamily="18" charset="0"/>
                <a:cs typeface="Times New Roman" panose="02020603050405020304" pitchFamily="18" charset="0"/>
              </a:rPr>
              <a:t>Public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that operate as decentralized, self-regulating systems work on a global scale without any single authority. They involve contributions from hundreds of thousands of participants who work on verification and authentication of transactions occurring on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and on the </a:t>
            </a:r>
            <a:r>
              <a:rPr lang="en-US" u="sng" dirty="0">
                <a:latin typeface="Times New Roman" panose="02020603050405020304" pitchFamily="18" charset="0"/>
                <a:cs typeface="Times New Roman" panose="02020603050405020304" pitchFamily="18" charset="0"/>
                <a:hlinkClick r:id="rId2"/>
              </a:rPr>
              <a:t>block mining activities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 such a dynamically changing status of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these publicly shared ledgers need an efficient, fair, real-time, functional, reliable, and secure mechanism to ensure that all the transactions occurring on the network are genuine and all participants agree on a consensus on the status of the ledger. This all-important task is performed by the consensus mechanism, which is a set of rules that decides on the legitimacy of contributions made by the various participants (i.e., nodes or </a:t>
            </a:r>
            <a:r>
              <a:rPr lang="en-US" dirty="0" err="1">
                <a:latin typeface="Times New Roman" panose="02020603050405020304" pitchFamily="18" charset="0"/>
                <a:cs typeface="Times New Roman" panose="02020603050405020304" pitchFamily="18" charset="0"/>
              </a:rPr>
              <a:t>transactors</a:t>
            </a:r>
            <a:r>
              <a:rPr lang="en-US" dirty="0">
                <a:latin typeface="Times New Roman" panose="02020603050405020304" pitchFamily="18" charset="0"/>
                <a:cs typeface="Times New Roman" panose="02020603050405020304" pitchFamily="18" charset="0"/>
              </a:rPr>
              <a:t>) of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F3CCD3F-93EF-8441-A3C7-D1B2E499CB75}"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rPr>
              <a:t>Consensus in Ethereum (CO2)</a:t>
            </a:r>
            <a:r>
              <a:rPr kumimoji="0" lang="en-US" sz="1800" b="1" i="0" u="none" strike="noStrike" kern="1200" cap="none" spc="0" normalizeH="0" noProof="0" dirty="0">
                <a:ln>
                  <a:noFill/>
                </a:ln>
                <a:solidFill>
                  <a:schemeClr val="dk1"/>
                </a:solidFill>
                <a:effectLst/>
                <a:uLnTx/>
                <a:uFillTx/>
              </a:rPr>
              <a:t> </a:t>
            </a: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539648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Mining Summary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mining is the process of maintaining the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ledger through solving complex mathematical problems. Unlike Bitcoin mining,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mining can be done with a Graphical Processing Unit (GPU) only. How to Start Mining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Step 1 – Install your GPUs and set up your computer</a:t>
            </a:r>
          </a:p>
          <a:p>
            <a:pPr algn="just"/>
            <a:r>
              <a:rPr lang="en-US" sz="1800" dirty="0">
                <a:latin typeface="Times New Roman" panose="02020603050405020304" pitchFamily="18" charset="0"/>
                <a:cs typeface="Times New Roman" panose="02020603050405020304" pitchFamily="18" charset="0"/>
              </a:rPr>
              <a:t> Step 2 – Get an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wallet (Mist or </a:t>
            </a:r>
            <a:r>
              <a:rPr lang="en-US" sz="1800" dirty="0" err="1">
                <a:latin typeface="Times New Roman" panose="02020603050405020304" pitchFamily="18" charset="0"/>
                <a:cs typeface="Times New Roman" panose="02020603050405020304" pitchFamily="18" charset="0"/>
              </a:rPr>
              <a:t>MyEtherWallet</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Step 3 – Join an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mining pool </a:t>
            </a:r>
          </a:p>
          <a:p>
            <a:pPr algn="just"/>
            <a:r>
              <a:rPr lang="en-US" sz="1800" dirty="0">
                <a:latin typeface="Times New Roman" panose="02020603050405020304" pitchFamily="18" charset="0"/>
                <a:cs typeface="Times New Roman" panose="02020603050405020304" pitchFamily="18" charset="0"/>
              </a:rPr>
              <a:t>Step 4 – Start mining! Read more: </a:t>
            </a:r>
            <a:r>
              <a:rPr lang="en-US" sz="1800" dirty="0">
                <a:latin typeface="Times New Roman" panose="02020603050405020304" pitchFamily="18" charset="0"/>
                <a:cs typeface="Times New Roman" panose="02020603050405020304" pitchFamily="18" charset="0"/>
                <a:hlinkClick r:id="rId2"/>
              </a:rPr>
              <a:t>A Beginner's Step-by-Step Guide to Profitable </a:t>
            </a:r>
            <a:r>
              <a:rPr lang="en-US" sz="1800" dirty="0" err="1">
                <a:latin typeface="Times New Roman" panose="02020603050405020304" pitchFamily="18" charset="0"/>
                <a:cs typeface="Times New Roman" panose="02020603050405020304" pitchFamily="18" charset="0"/>
                <a:hlinkClick r:id="rId2"/>
              </a:rPr>
              <a:t>Ethereum</a:t>
            </a:r>
            <a:r>
              <a:rPr lang="en-US" sz="1800" dirty="0">
                <a:latin typeface="Times New Roman" panose="02020603050405020304" pitchFamily="18" charset="0"/>
                <a:cs typeface="Times New Roman" panose="02020603050405020304" pitchFamily="18" charset="0"/>
                <a:hlinkClick r:id="rId2"/>
              </a:rPr>
              <a:t> Mining in 2022 | 99Bitcoins</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9504A07-567A-D94C-8ABA-45BD898947BD}"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rPr>
              <a:t>Consensus in Ethereum (CO2)</a:t>
            </a:r>
            <a:r>
              <a:rPr kumimoji="0" lang="en-US" sz="1800" b="1" i="0" u="none" strike="noStrike" kern="1200" cap="none" spc="0" normalizeH="0" noProof="0" dirty="0">
                <a:ln>
                  <a:noFill/>
                </a:ln>
                <a:solidFill>
                  <a:schemeClr val="dk1"/>
                </a:solidFill>
                <a:effectLst/>
                <a:uLnTx/>
                <a:uFillTx/>
              </a:rPr>
              <a:t> </a:t>
            </a: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149682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is requires mining just like Bitcoin. The only way to update a new block of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transactions is by mining that block. The best way to understand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mining thoroughly is to read (or watch) our guide on Bitcoin mining. However, while conceptually the two are much alike, there are significant technical differences. Some are more obvious; for example,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blocks are added every 15 seconds (on average) while Bitcoin blocks which are added every 10 minutes (on average). As a reward,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miners receive 2 ETH plus all transaction and code-processing fees (aka gas) contained in their block, plus a possible bonus for any uncles they include. As for the mining algorithm,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uses a hashing algorithm known as </a:t>
            </a:r>
            <a:r>
              <a:rPr lang="en-US" sz="1800" dirty="0" err="1">
                <a:latin typeface="Times New Roman" panose="02020603050405020304" pitchFamily="18" charset="0"/>
                <a:cs typeface="Times New Roman" panose="02020603050405020304" pitchFamily="18" charset="0"/>
              </a:rPr>
              <a:t>Ethash</a:t>
            </a:r>
            <a:r>
              <a:rPr lang="en-US" sz="1800" dirty="0">
                <a:latin typeface="Times New Roman" panose="02020603050405020304" pitchFamily="18" charset="0"/>
                <a:cs typeface="Times New Roman" panose="02020603050405020304" pitchFamily="18" charset="0"/>
              </a:rPr>
              <a:t> which is different than Bitcoin’s </a:t>
            </a:r>
            <a:r>
              <a:rPr lang="en-US" sz="1800" dirty="0" err="1">
                <a:latin typeface="Times New Roman" panose="02020603050405020304" pitchFamily="18" charset="0"/>
                <a:cs typeface="Times New Roman" panose="02020603050405020304" pitchFamily="18" charset="0"/>
              </a:rPr>
              <a:t>hashcash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Ethash</a:t>
            </a:r>
            <a:r>
              <a:rPr lang="en-US" sz="1800" dirty="0">
                <a:latin typeface="Times New Roman" panose="02020603050405020304" pitchFamily="18" charset="0"/>
                <a:cs typeface="Times New Roman" panose="02020603050405020304" pitchFamily="18" charset="0"/>
              </a:rPr>
              <a:t> is incompatible with the special hashing hardware (ASICs) developed for Bitcoin mining. Moreover, it’s a memory-hard algorithm; meaning it’s designed to resist the development of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-mining ASICs. Instead, </a:t>
            </a:r>
            <a:r>
              <a:rPr lang="en-US" sz="1800" dirty="0" err="1">
                <a:latin typeface="Times New Roman" panose="02020603050405020304" pitchFamily="18" charset="0"/>
                <a:cs typeface="Times New Roman" panose="02020603050405020304" pitchFamily="18" charset="0"/>
              </a:rPr>
              <a:t>Ethash</a:t>
            </a:r>
            <a:r>
              <a:rPr lang="en-US" sz="1800" dirty="0">
                <a:latin typeface="Times New Roman" panose="02020603050405020304" pitchFamily="18" charset="0"/>
                <a:cs typeface="Times New Roman" panose="02020603050405020304" pitchFamily="18" charset="0"/>
              </a:rPr>
              <a:t> is deliberately best-suited to GPU-mining. </a:t>
            </a:r>
            <a:r>
              <a:rPr lang="en-US" sz="1800" dirty="0" err="1">
                <a:latin typeface="Times New Roman" panose="02020603050405020304" pitchFamily="18" charset="0"/>
                <a:cs typeface="Times New Roman" panose="02020603050405020304" pitchFamily="18" charset="0"/>
              </a:rPr>
              <a:t>Hashrate</a:t>
            </a:r>
            <a:r>
              <a:rPr lang="en-US" sz="1800" dirty="0">
                <a:latin typeface="Times New Roman" panose="02020603050405020304" pitchFamily="18" charset="0"/>
                <a:cs typeface="Times New Roman" panose="02020603050405020304" pitchFamily="18" charset="0"/>
              </a:rPr>
              <a:t>, Difficulty and Price Assuming the amount of hardware dedicated to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mining is rising, why aren’t blocks being mined ever more rapidly. How come the average 15 second block time remains constant? Read more: </a:t>
            </a:r>
            <a:r>
              <a:rPr lang="en-US" sz="1800" dirty="0">
                <a:latin typeface="Times New Roman" panose="02020603050405020304" pitchFamily="18" charset="0"/>
                <a:cs typeface="Times New Roman" panose="02020603050405020304" pitchFamily="18" charset="0"/>
                <a:hlinkClick r:id="rId2"/>
              </a:rPr>
              <a:t>A Beginner's Step-by-Step Guide to Profitable </a:t>
            </a:r>
            <a:r>
              <a:rPr lang="en-US" sz="1800" dirty="0" err="1">
                <a:latin typeface="Times New Roman" panose="02020603050405020304" pitchFamily="18" charset="0"/>
                <a:cs typeface="Times New Roman" panose="02020603050405020304" pitchFamily="18" charset="0"/>
                <a:hlinkClick r:id="rId2"/>
              </a:rPr>
              <a:t>Ethereum</a:t>
            </a:r>
            <a:r>
              <a:rPr lang="en-US" sz="1800" dirty="0">
                <a:latin typeface="Times New Roman" panose="02020603050405020304" pitchFamily="18" charset="0"/>
                <a:cs typeface="Times New Roman" panose="02020603050405020304" pitchFamily="18" charset="0"/>
                <a:hlinkClick r:id="rId2"/>
              </a:rPr>
              <a:t> Mining in 2022 | 99Bitcoins</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6249638-2618-DE40-B152-B851AB452AC0}"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dirty="0" err="1"/>
              <a:t>Ethereum</a:t>
            </a: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3607220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fontAlgn="base"/>
            <a:r>
              <a:rPr lang="en-US" b="1" dirty="0">
                <a:latin typeface="Times New Roman" panose="02020603050405020304" pitchFamily="18" charset="0"/>
                <a:cs typeface="Times New Roman" panose="02020603050405020304" pitchFamily="18" charset="0"/>
              </a:rPr>
              <a:t>The mining difficulty of a cryptocurrency such as Bitcoin indicates how difficult and time-consuming it is to find the right hash for each block. </a:t>
            </a:r>
          </a:p>
          <a:p>
            <a:pPr algn="just" fontAlgn="base"/>
            <a:r>
              <a:rPr lang="en-US" dirty="0">
                <a:latin typeface="Times New Roman" panose="02020603050405020304" pitchFamily="18" charset="0"/>
                <a:cs typeface="Times New Roman" panose="02020603050405020304" pitchFamily="18" charset="0"/>
              </a:rPr>
              <a:t>Mining difficulty is a measurement unit used in the process of Bitcoin mining</a:t>
            </a:r>
          </a:p>
          <a:p>
            <a:pPr algn="just" fontAlgn="base"/>
            <a:r>
              <a:rPr lang="en-US" dirty="0">
                <a:latin typeface="Times New Roman" panose="02020603050405020304" pitchFamily="18" charset="0"/>
                <a:cs typeface="Times New Roman" panose="02020603050405020304" pitchFamily="18" charset="0"/>
              </a:rPr>
              <a:t>Difficulty indicates how difficult it is to solve a complex cryptographic puzzle</a:t>
            </a:r>
          </a:p>
          <a:p>
            <a:pPr algn="just" fontAlgn="base"/>
            <a:r>
              <a:rPr lang="en-US" dirty="0">
                <a:latin typeface="Times New Roman" panose="02020603050405020304" pitchFamily="18" charset="0"/>
                <a:cs typeface="Times New Roman" panose="02020603050405020304" pitchFamily="18" charset="0"/>
              </a:rPr>
              <a:t>The difficulty of mining new units increases or decreases over time, depending on the number of miners in the network</a:t>
            </a:r>
          </a:p>
          <a:p>
            <a:pPr algn="just" fontAlgn="base"/>
            <a:r>
              <a:rPr lang="en-US" dirty="0">
                <a:latin typeface="Times New Roman" panose="02020603050405020304" pitchFamily="18" charset="0"/>
                <a:cs typeface="Times New Roman" panose="02020603050405020304" pitchFamily="18" charset="0"/>
              </a:rPr>
              <a:t>Increases in difficulty are necessary in order to keep the target block time</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C8E22A3-5A81-9C47-9AE0-E36AB9DD5026}"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noGrp="1"/>
          </p:cNvSpPr>
          <p:nvPr>
            <p:ph type="title"/>
          </p:nvPr>
        </p:nvSpPr>
        <p:spPr>
          <a:xfrm>
            <a:off x="14478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rPr>
              <a:t>Ethereum</a:t>
            </a:r>
          </a:p>
        </p:txBody>
      </p:sp>
    </p:spTree>
    <p:extLst>
      <p:ext uri="{BB962C8B-B14F-4D97-AF65-F5344CB8AC3E}">
        <p14:creationId xmlns:p14="http://schemas.microsoft.com/office/powerpoint/2010/main" val="3391565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An uncle block is </a:t>
            </a:r>
            <a:r>
              <a:rPr lang="en-US" b="1" dirty="0">
                <a:latin typeface="Times New Roman" panose="02020603050405020304" pitchFamily="18" charset="0"/>
                <a:cs typeface="Times New Roman" panose="02020603050405020304" pitchFamily="18" charset="0"/>
              </a:rPr>
              <a:t>a block that did not get mined onto the canonical chain.</a:t>
            </a:r>
            <a:r>
              <a:rPr lang="en-US" dirty="0">
                <a:latin typeface="Times New Roman" panose="02020603050405020304" pitchFamily="18" charset="0"/>
                <a:cs typeface="Times New Roman" panose="02020603050405020304" pitchFamily="18" charset="0"/>
              </a:rPr>
              <a:t> Only one block can be mined and acknowledged as canonical on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The remaining blocks are uncle blocks. When two or more miners produce blocks at nearly the same time, uncle blocks are created.</a:t>
            </a:r>
          </a:p>
          <a:p>
            <a:pPr algn="just"/>
            <a:r>
              <a:rPr lang="en-US" dirty="0">
                <a:latin typeface="Times New Roman" panose="02020603050405020304" pitchFamily="18" charset="0"/>
                <a:cs typeface="Times New Roman" panose="02020603050405020304" pitchFamily="18" charset="0"/>
              </a:rPr>
              <a:t>Uncle blocks are similar to orphan blocks on Bitcoin but have subtle distinctions connected with the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protocol. Uncle blocks are valid blocks that the network has rejected. Miners get paid for producing an uncle block, unlike an orphan block, where miners don't get rewarded.</a:t>
            </a:r>
          </a:p>
          <a:p>
            <a:br>
              <a:rPr lang="en-US" sz="1800" dirty="0"/>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9CFB6D9-D50A-F74C-B2A2-9011546AFEAA}"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t>What is an uncle block?</a:t>
            </a:r>
            <a:br>
              <a:rPr lang="en-US" sz="2400" b="1" dirty="0"/>
            </a:b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93980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It can compute man-made problems as well as natural phenomena. Block Chain theory has a lot of applications in real life as well, such that in SCM,education ,security ,banking and many fields</a:t>
            </a:r>
            <a:r>
              <a:rPr lang="en-US" sz="2800" dirty="0">
                <a:cs typeface="Times New Roman" panose="02020603050405020304" pitchFamily="18" charset="0"/>
              </a:rPr>
              <a:t>.</a:t>
            </a:r>
          </a:p>
        </p:txBody>
      </p:sp>
      <p:sp>
        <p:nvSpPr>
          <p:cNvPr id="2" name="Date Placeholder 1"/>
          <p:cNvSpPr>
            <a:spLocks noGrp="1"/>
          </p:cNvSpPr>
          <p:nvPr>
            <p:ph type="dt" sz="half" idx="10"/>
          </p:nvPr>
        </p:nvSpPr>
        <p:spPr/>
        <p:txBody>
          <a:bodyPr/>
          <a:lstStyle/>
          <a:p>
            <a:fld id="{3B33E385-CAA4-1043-AC24-A755FC23FC39}" type="datetime1">
              <a:rPr lang="en-IN" smtClean="0"/>
              <a:t>08/01/25</a:t>
            </a:fld>
            <a:endParaRPr lang="en-US"/>
          </a:p>
        </p:txBody>
      </p:sp>
      <p:sp>
        <p:nvSpPr>
          <p:cNvPr id="3" name="Footer Placeholder 2"/>
          <p:cNvSpPr>
            <a:spLocks noGrp="1"/>
          </p:cNvSpPr>
          <p:nvPr>
            <p:ph type="ftr" sz="quarter" idx="11"/>
          </p:nvPr>
        </p:nvSpPr>
        <p:spPr/>
        <p:txBody>
          <a:bodyPr/>
          <a:lstStyle/>
          <a:p>
            <a:r>
              <a:rPr lang="en-US"/>
              <a:t>Ms. Barkha Bhardwaj        ACSAI-0601            Unit Number: 2</a:t>
            </a:r>
          </a:p>
        </p:txBody>
      </p:sp>
      <p:sp>
        <p:nvSpPr>
          <p:cNvPr id="11" name="Title 1">
            <a:extLst>
              <a:ext uri="{FF2B5EF4-FFF2-40B4-BE49-F238E27FC236}">
                <a16:creationId xmlns:a16="http://schemas.microsoft.com/office/drawing/2014/main" id="{A2D18B47-1A53-4750-AF0C-C80D3E15A3BA}"/>
              </a:ext>
            </a:extLst>
          </p:cNvPr>
          <p:cNvSpPr txBox="1">
            <a:spLocks/>
          </p:cNvSpPr>
          <p:nvPr/>
        </p:nvSpPr>
        <p:spPr>
          <a:xfrm>
            <a:off x="1502899" y="76201"/>
            <a:ext cx="7031501"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Branch Wise Applications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656818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algn="just"/>
            <a:br>
              <a:rPr lang="en-US" b="1" dirty="0"/>
            </a:br>
            <a:r>
              <a:rPr lang="en-US" sz="5600" b="1" dirty="0">
                <a:latin typeface="Times New Roman" panose="02020603050405020304" pitchFamily="18" charset="0"/>
                <a:cs typeface="Times New Roman" panose="02020603050405020304" pitchFamily="18" charset="0"/>
              </a:rPr>
              <a:t>Why do uncle blocks occur?</a:t>
            </a:r>
          </a:p>
          <a:p>
            <a:pPr algn="just"/>
            <a:r>
              <a:rPr lang="en-US" sz="5600" dirty="0">
                <a:latin typeface="Times New Roman" panose="02020603050405020304" pitchFamily="18" charset="0"/>
                <a:cs typeface="Times New Roman" panose="02020603050405020304" pitchFamily="18" charset="0"/>
              </a:rPr>
              <a:t>Uncle blocks occur </a:t>
            </a:r>
            <a:r>
              <a:rPr lang="en-US" sz="5600" b="1" dirty="0">
                <a:latin typeface="Times New Roman" panose="02020603050405020304" pitchFamily="18" charset="0"/>
                <a:cs typeface="Times New Roman" panose="02020603050405020304" pitchFamily="18" charset="0"/>
              </a:rPr>
              <a:t>when two or more miners create blocks at almost the same time.</a:t>
            </a:r>
            <a:endParaRPr lang="en-US" sz="5600" dirty="0">
              <a:latin typeface="Times New Roman" panose="02020603050405020304" pitchFamily="18" charset="0"/>
              <a:cs typeface="Times New Roman" panose="02020603050405020304" pitchFamily="18" charset="0"/>
            </a:endParaRPr>
          </a:p>
          <a:p>
            <a:pPr algn="just"/>
            <a:r>
              <a:rPr lang="en-US" sz="5600" dirty="0">
                <a:latin typeface="Times New Roman" panose="02020603050405020304" pitchFamily="18" charset="0"/>
                <a:cs typeface="Times New Roman" panose="02020603050405020304" pitchFamily="18" charset="0"/>
              </a:rPr>
              <a:t>Uncle blocks occur because nodes on a network do not immediately accept a block into the </a:t>
            </a:r>
            <a:r>
              <a:rPr lang="en-US" sz="5600" dirty="0" err="1">
                <a:latin typeface="Times New Roman" panose="02020603050405020304" pitchFamily="18" charset="0"/>
                <a:cs typeface="Times New Roman" panose="02020603050405020304" pitchFamily="18" charset="0"/>
              </a:rPr>
              <a:t>blockchain</a:t>
            </a:r>
            <a:r>
              <a:rPr lang="en-US" sz="5600" dirty="0">
                <a:latin typeface="Times New Roman" panose="02020603050405020304" pitchFamily="18" charset="0"/>
                <a:cs typeface="Times New Roman" panose="02020603050405020304" pitchFamily="18" charset="0"/>
              </a:rPr>
              <a:t>. As a result, another miner can build and propagate their block at a similar time. To confirm the legitimacy of constructed blocks, they must be broadcast throughout the network to all nodes, which may cause latency concerns.</a:t>
            </a:r>
          </a:p>
          <a:p>
            <a:pPr algn="just"/>
            <a:r>
              <a:rPr lang="en-US" sz="5600" dirty="0" err="1">
                <a:latin typeface="Times New Roman" panose="02020603050405020304" pitchFamily="18" charset="0"/>
                <a:cs typeface="Times New Roman" panose="02020603050405020304" pitchFamily="18" charset="0"/>
              </a:rPr>
              <a:t>Ethereum</a:t>
            </a:r>
            <a:r>
              <a:rPr lang="en-US" sz="5600" dirty="0">
                <a:latin typeface="Times New Roman" panose="02020603050405020304" pitchFamily="18" charset="0"/>
                <a:cs typeface="Times New Roman" panose="02020603050405020304" pitchFamily="18" charset="0"/>
              </a:rPr>
              <a:t> introduces the uncle block technique to tackle the orphan block's security issues while improving transaction processing efficiency.</a:t>
            </a:r>
          </a:p>
          <a:p>
            <a:pPr algn="just"/>
            <a:br>
              <a:rPr lang="en-US" sz="5600" b="1" dirty="0">
                <a:latin typeface="Times New Roman" panose="02020603050405020304" pitchFamily="18" charset="0"/>
                <a:cs typeface="Times New Roman" panose="02020603050405020304" pitchFamily="18" charset="0"/>
              </a:rPr>
            </a:br>
            <a:r>
              <a:rPr lang="en-US" sz="5600" b="1" dirty="0">
                <a:latin typeface="Times New Roman" panose="02020603050405020304" pitchFamily="18" charset="0"/>
                <a:cs typeface="Times New Roman" panose="02020603050405020304" pitchFamily="18" charset="0"/>
              </a:rPr>
              <a:t>What are uncle block rewards?</a:t>
            </a:r>
          </a:p>
          <a:p>
            <a:pPr algn="just"/>
            <a:r>
              <a:rPr lang="en-US" sz="5600" dirty="0">
                <a:latin typeface="Times New Roman" panose="02020603050405020304" pitchFamily="18" charset="0"/>
                <a:cs typeface="Times New Roman" panose="02020603050405020304" pitchFamily="18" charset="0"/>
              </a:rPr>
              <a:t>Uncle block rewards are rewards awarded to miners who create an uncle block included in a valid block added to the chain.</a:t>
            </a:r>
          </a:p>
          <a:p>
            <a:pPr algn="just"/>
            <a:r>
              <a:rPr lang="en-US" sz="5600" dirty="0">
                <a:latin typeface="Times New Roman" panose="02020603050405020304" pitchFamily="18" charset="0"/>
                <a:cs typeface="Times New Roman" panose="02020603050405020304" pitchFamily="18" charset="0"/>
              </a:rPr>
              <a:t>Uncle blocks are similar to stale blocks in bitcoin, except instead of being ignored, uncle blocks are awarded dependent on how new they are, with the most significant payout being 4.375 eth. An example of this reward can be found </a:t>
            </a:r>
            <a:r>
              <a:rPr lang="en-US" sz="5600" u="sng" dirty="0">
                <a:latin typeface="Times New Roman" panose="02020603050405020304" pitchFamily="18" charset="0"/>
                <a:cs typeface="Times New Roman" panose="02020603050405020304" pitchFamily="18" charset="0"/>
                <a:hlinkClick r:id="rId2"/>
              </a:rPr>
              <a:t>here</a:t>
            </a:r>
            <a:r>
              <a:rPr lang="en-US" sz="5600" dirty="0">
                <a:latin typeface="Times New Roman" panose="02020603050405020304" pitchFamily="18" charset="0"/>
                <a:cs typeface="Times New Roman" panose="02020603050405020304" pitchFamily="18" charset="0"/>
              </a:rPr>
              <a:t>.</a:t>
            </a:r>
          </a:p>
          <a:p>
            <a:pPr algn="just"/>
            <a:br>
              <a:rPr lang="en-US" sz="5600" dirty="0">
                <a:latin typeface="Times New Roman" panose="02020603050405020304" pitchFamily="18" charset="0"/>
                <a:cs typeface="Times New Roman" panose="02020603050405020304" pitchFamily="18" charset="0"/>
              </a:rPr>
            </a:br>
            <a:r>
              <a:rPr lang="en-US" sz="5600" b="1" dirty="0">
                <a:latin typeface="Times New Roman" panose="02020603050405020304" pitchFamily="18" charset="0"/>
                <a:cs typeface="Times New Roman" panose="02020603050405020304" pitchFamily="18" charset="0"/>
              </a:rPr>
              <a:t>How do uncle block rewards get mined?</a:t>
            </a:r>
          </a:p>
          <a:p>
            <a:pPr algn="just"/>
            <a:r>
              <a:rPr lang="en-US" sz="5600" dirty="0">
                <a:latin typeface="Times New Roman" panose="02020603050405020304" pitchFamily="18" charset="0"/>
                <a:cs typeface="Times New Roman" panose="02020603050405020304" pitchFamily="18" charset="0"/>
              </a:rPr>
              <a:t>When miners of the main chain block reference uncle blocks, both the miner of the main chain block and the miner of the uncle block receive an additional reward.</a:t>
            </a:r>
          </a:p>
          <a:p>
            <a:pPr algn="just"/>
            <a:r>
              <a:rPr lang="en-US" sz="5600" dirty="0">
                <a:latin typeface="Times New Roman" panose="02020603050405020304" pitchFamily="18" charset="0"/>
                <a:cs typeface="Times New Roman" panose="02020603050405020304" pitchFamily="18" charset="0"/>
              </a:rPr>
              <a:t>Each block in the main chain can reference up to two uncle blocks, with each uncle receiving 1/32 of an entire block reward. The reward provided to the uncle block miner, on the other hand, declines over time.</a:t>
            </a:r>
          </a:p>
          <a:p>
            <a:pPr algn="just"/>
            <a:br>
              <a:rPr lang="en-US" sz="5600" dirty="0">
                <a:latin typeface="Times New Roman" panose="02020603050405020304" pitchFamily="18" charset="0"/>
                <a:cs typeface="Times New Roman" panose="02020603050405020304" pitchFamily="18" charset="0"/>
              </a:rPr>
            </a:br>
            <a:endParaRPr lang="en-US" sz="5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15995E-EF40-6948-B9BD-9EBDDD09B923}"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What is an uncle block?</a:t>
            </a:r>
            <a:br>
              <a:rPr lang="en-US" sz="2400" b="1" dirty="0"/>
            </a:br>
            <a:endParaRPr kumimoji="0" lang="en-US" sz="2400" b="1" i="0" u="none" strike="noStrike" kern="1200" cap="none" spc="0" normalizeH="0" baseline="0" noProof="0" dirty="0">
              <a:ln>
                <a:noFill/>
              </a:ln>
              <a:solidFill>
                <a:schemeClr val="dk1"/>
              </a:solidFill>
              <a:effectLst/>
              <a:uLnTx/>
              <a:uFillTx/>
            </a:endParaRPr>
          </a:p>
        </p:txBody>
      </p:sp>
    </p:spTree>
    <p:extLst>
      <p:ext uri="{BB962C8B-B14F-4D97-AF65-F5344CB8AC3E}">
        <p14:creationId xmlns:p14="http://schemas.microsoft.com/office/powerpoint/2010/main" val="2504784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lgn="just" fontAlgn="base"/>
            <a:r>
              <a:rPr lang="en-US" dirty="0">
                <a:latin typeface="Times New Roman" panose="02020603050405020304" pitchFamily="18" charset="0"/>
                <a:cs typeface="Times New Roman" panose="02020603050405020304" pitchFamily="18" charset="0"/>
              </a:rPr>
              <a:t>two major attacks by which </a:t>
            </a:r>
            <a:r>
              <a:rPr lang="en-US" dirty="0" err="1">
                <a:latin typeface="Times New Roman" panose="02020603050405020304" pitchFamily="18" charset="0"/>
                <a:cs typeface="Times New Roman" panose="02020603050405020304" pitchFamily="18" charset="0"/>
              </a:rPr>
              <a:t>PoW</a:t>
            </a:r>
            <a:r>
              <a:rPr lang="en-US" dirty="0">
                <a:latin typeface="Times New Roman" panose="02020603050405020304" pitchFamily="18" charset="0"/>
                <a:cs typeface="Times New Roman" panose="02020603050405020304" pitchFamily="18" charset="0"/>
              </a:rPr>
              <a:t> based systems can crash. They are :</a:t>
            </a:r>
          </a:p>
          <a:p>
            <a:pPr algn="just" fontAlgn="base"/>
            <a:r>
              <a:rPr lang="en-US" dirty="0">
                <a:latin typeface="Times New Roman" panose="02020603050405020304" pitchFamily="18" charset="0"/>
                <a:cs typeface="Times New Roman" panose="02020603050405020304" pitchFamily="18" charset="0"/>
              </a:rPr>
              <a:t>Sybil Attacks</a:t>
            </a:r>
          </a:p>
          <a:p>
            <a:pPr algn="just" fontAlgn="base"/>
            <a:r>
              <a:rPr lang="en-US" dirty="0">
                <a:latin typeface="Times New Roman" panose="02020603050405020304" pitchFamily="18" charset="0"/>
                <a:cs typeface="Times New Roman" panose="02020603050405020304" pitchFamily="18" charset="0"/>
              </a:rPr>
              <a:t>Denial of Service(DOS) Attacks</a:t>
            </a:r>
          </a:p>
          <a:p>
            <a:pPr algn="just" fontAlgn="base"/>
            <a:r>
              <a:rPr lang="en-US" dirty="0">
                <a:latin typeface="Times New Roman" panose="02020603050405020304" pitchFamily="18" charset="0"/>
                <a:cs typeface="Times New Roman" panose="02020603050405020304" pitchFamily="18" charset="0"/>
              </a:rPr>
              <a:t>These are explained as following below with their solutions.</a:t>
            </a:r>
          </a:p>
          <a:p>
            <a:pPr algn="just" fontAlgn="base"/>
            <a:r>
              <a:rPr lang="en-US" b="1" dirty="0">
                <a:latin typeface="Times New Roman" panose="02020603050405020304" pitchFamily="18" charset="0"/>
                <a:cs typeface="Times New Roman" panose="02020603050405020304" pitchFamily="18" charset="0"/>
              </a:rPr>
              <a:t>1. Sybil Attacks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Sybil attacks, the attacker attempts to fill the network with the clients under its control. When this thing happens the attacker can actually control or get a monopoly over the network and these clients can do different kinds of actions based on the instruction from the attacker. They can refuse to relay the valid blocks or they can only relay the blocks which are generated by the attackers and those blocks can lead to double-spending.</a:t>
            </a:r>
          </a:p>
          <a:p>
            <a:pPr algn="just" fontAlgn="base"/>
            <a:r>
              <a:rPr lang="en-US" dirty="0">
                <a:latin typeface="Times New Roman" panose="02020603050405020304" pitchFamily="18" charset="0"/>
                <a:cs typeface="Times New Roman" panose="02020603050405020304" pitchFamily="18" charset="0"/>
              </a:rPr>
              <a:t>In Simple language, The attacker can include multiple nodes in the network who can collectively compromise the Proof of Work mechanism.</a:t>
            </a:r>
          </a:p>
          <a:p>
            <a:pPr algn="just" fontAlgn="base"/>
            <a:r>
              <a:rPr lang="en-US" b="1" dirty="0">
                <a:latin typeface="Times New Roman" panose="02020603050405020304" pitchFamily="18" charset="0"/>
                <a:cs typeface="Times New Roman" panose="02020603050405020304" pitchFamily="18" charset="0"/>
              </a:rPr>
              <a:t>Solution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prevent Sybil attacks we have to diversify the connections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allowing outbound connection to one IP per / 16 IP address. So by diversifying the network it is expected that if the attacker generates multiple false miners the attacker will generate them within the same clustered network or subnet.</a:t>
            </a:r>
          </a:p>
          <a:p>
            <a:pPr algn="just" fontAlgn="base"/>
            <a:r>
              <a:rPr lang="en-US" b="1" dirty="0">
                <a:latin typeface="Times New Roman" panose="02020603050405020304" pitchFamily="18" charset="0"/>
                <a:cs typeface="Times New Roman" panose="02020603050405020304" pitchFamily="18" charset="0"/>
              </a:rPr>
              <a:t>Note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Although this solution makes hard to launch </a:t>
            </a:r>
            <a:r>
              <a:rPr lang="en-US" dirty="0" err="1">
                <a:latin typeface="Times New Roman" panose="02020603050405020304" pitchFamily="18" charset="0"/>
                <a:cs typeface="Times New Roman" panose="02020603050405020304" pitchFamily="18" charset="0"/>
              </a:rPr>
              <a:t>sybil</a:t>
            </a:r>
            <a:r>
              <a:rPr lang="en-US" dirty="0">
                <a:latin typeface="Times New Roman" panose="02020603050405020304" pitchFamily="18" charset="0"/>
                <a:cs typeface="Times New Roman" panose="02020603050405020304" pitchFamily="18" charset="0"/>
              </a:rPr>
              <a:t> attacks but it doesn’t make it impossible.</a:t>
            </a:r>
          </a:p>
          <a:p>
            <a:pPr algn="just" fontAlgn="base"/>
            <a:r>
              <a:rPr lang="en-US" b="1" dirty="0">
                <a:latin typeface="Times New Roman" panose="02020603050405020304" pitchFamily="18" charset="0"/>
                <a:cs typeface="Times New Roman" panose="02020603050405020304" pitchFamily="18" charset="0"/>
              </a:rPr>
              <a:t>2. Denial of Service (DOS) Attacks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this attack, the attacker sends a lot of data to a particular node so that node will not able to process normal </a:t>
            </a:r>
            <a:r>
              <a:rPr lang="en-US" u="sng" dirty="0">
                <a:latin typeface="Times New Roman" panose="02020603050405020304" pitchFamily="18" charset="0"/>
                <a:cs typeface="Times New Roman" panose="02020603050405020304" pitchFamily="18" charset="0"/>
                <a:hlinkClick r:id="rId2"/>
              </a:rPr>
              <a:t>Bitcoin</a:t>
            </a:r>
            <a:r>
              <a:rPr lang="en-US" dirty="0">
                <a:latin typeface="Times New Roman" panose="02020603050405020304" pitchFamily="18" charset="0"/>
                <a:cs typeface="Times New Roman" panose="02020603050405020304" pitchFamily="18" charset="0"/>
              </a:rPr>
              <a:t> transactions. As a result, the metabolism of the mining procedure will get delayed which wastes the power for computation and in that meantime, the attacker can also send new nodes to the network resulting in a monopoly which is nothing but a Sybil attack.</a:t>
            </a:r>
          </a:p>
          <a:p>
            <a:pPr algn="just" fontAlgn="base"/>
            <a:r>
              <a:rPr lang="en-US" b="1" dirty="0">
                <a:latin typeface="Times New Roman" panose="02020603050405020304" pitchFamily="18" charset="0"/>
                <a:cs typeface="Times New Roman" panose="02020603050405020304" pitchFamily="18" charset="0"/>
              </a:rPr>
              <a:t>Solution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prevent DOS attacks there are several rules bitcoin have which are:</a:t>
            </a:r>
          </a:p>
          <a:p>
            <a:pPr algn="just" fontAlgn="base"/>
            <a:r>
              <a:rPr lang="en-US" dirty="0">
                <a:latin typeface="Times New Roman" panose="02020603050405020304" pitchFamily="18" charset="0"/>
                <a:cs typeface="Times New Roman" panose="02020603050405020304" pitchFamily="18" charset="0"/>
              </a:rPr>
              <a:t>No forwarding of orphaned blocks.</a:t>
            </a:r>
          </a:p>
          <a:p>
            <a:pPr algn="just" fontAlgn="base"/>
            <a:r>
              <a:rPr lang="en-US" dirty="0">
                <a:latin typeface="Times New Roman" panose="02020603050405020304" pitchFamily="18" charset="0"/>
                <a:cs typeface="Times New Roman" panose="02020603050405020304" pitchFamily="18" charset="0"/>
              </a:rPr>
              <a:t>No forwarding of double-spend transactions.</a:t>
            </a:r>
          </a:p>
          <a:p>
            <a:pPr algn="just" fontAlgn="base"/>
            <a:r>
              <a:rPr lang="en-US" dirty="0">
                <a:latin typeface="Times New Roman" panose="02020603050405020304" pitchFamily="18" charset="0"/>
                <a:cs typeface="Times New Roman" panose="02020603050405020304" pitchFamily="18" charset="0"/>
              </a:rPr>
              <a:t>No forwarding of same block or transactions</a:t>
            </a:r>
          </a:p>
          <a:p>
            <a:pPr algn="just" fontAlgn="base"/>
            <a:r>
              <a:rPr lang="en-US" dirty="0">
                <a:latin typeface="Times New Roman" panose="02020603050405020304" pitchFamily="18" charset="0"/>
                <a:cs typeface="Times New Roman" panose="02020603050405020304" pitchFamily="18" charset="0"/>
              </a:rPr>
              <a:t>Disconnect a peer that sends too many messages</a:t>
            </a:r>
          </a:p>
          <a:p>
            <a:pPr algn="just" fontAlgn="base"/>
            <a:r>
              <a:rPr lang="en-US" dirty="0">
                <a:latin typeface="Times New Roman" panose="02020603050405020304" pitchFamily="18" charset="0"/>
                <a:cs typeface="Times New Roman" panose="02020603050405020304" pitchFamily="18" charset="0"/>
              </a:rPr>
              <a:t>Restrict the block size to 1 MB (1mb according to Satoshi </a:t>
            </a:r>
            <a:r>
              <a:rPr lang="en-US" dirty="0" err="1">
                <a:latin typeface="Times New Roman" panose="02020603050405020304" pitchFamily="18" charset="0"/>
                <a:cs typeface="Times New Roman" panose="02020603050405020304" pitchFamily="18" charset="0"/>
              </a:rPr>
              <a:t>Nakamoto</a:t>
            </a:r>
            <a:r>
              <a:rPr lang="en-US" dirty="0">
                <a:latin typeface="Times New Roman" panose="02020603050405020304" pitchFamily="18" charset="0"/>
                <a:cs typeface="Times New Roman" panose="02020603050405020304" pitchFamily="18" charset="0"/>
              </a:rPr>
              <a:t>)</a:t>
            </a:r>
          </a:p>
          <a:p>
            <a:pPr algn="just" fontAlgn="base"/>
            <a:r>
              <a:rPr lang="en-US" dirty="0">
                <a:latin typeface="Times New Roman" panose="02020603050405020304" pitchFamily="18" charset="0"/>
                <a:cs typeface="Times New Roman" panose="02020603050405020304" pitchFamily="18" charset="0"/>
              </a:rPr>
              <a:t>Limit the size of the bitcoin script up to 10000 bytes.</a:t>
            </a:r>
          </a:p>
          <a:p>
            <a:br>
              <a:rPr lang="en-US" b="1" dirty="0"/>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6E11470-285B-E446-B3CC-41F8CCE2D46A}"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2400" dirty="0">
                <a:latin typeface="Times New Roman" panose="02020603050405020304" pitchFamily="18" charset="0"/>
                <a:cs typeface="Times New Roman" panose="02020603050405020304" pitchFamily="18" charset="0"/>
              </a:rPr>
              <a:t>Two major attacks by which </a:t>
            </a:r>
            <a:r>
              <a:rPr lang="en-US" sz="2400" dirty="0" err="1">
                <a:latin typeface="Times New Roman" panose="02020603050405020304" pitchFamily="18" charset="0"/>
                <a:cs typeface="Times New Roman" panose="02020603050405020304" pitchFamily="18" charset="0"/>
              </a:rPr>
              <a:t>PoW</a:t>
            </a:r>
            <a:r>
              <a:rPr lang="en-US" sz="2400" dirty="0">
                <a:latin typeface="Times New Roman" panose="02020603050405020304" pitchFamily="18" charset="0"/>
                <a:cs typeface="Times New Roman" panose="02020603050405020304" pitchFamily="18" charset="0"/>
              </a:rPr>
              <a:t> based systems can crash.</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378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algn="just" fontAlgn="base"/>
            <a:r>
              <a:rPr lang="en-US" b="1" dirty="0">
                <a:latin typeface="Times New Roman" panose="02020603050405020304" pitchFamily="18" charset="0"/>
                <a:cs typeface="Times New Roman" panose="02020603050405020304" pitchFamily="18" charset="0"/>
              </a:rPr>
              <a:t>The Monopoly Problem</a:t>
            </a:r>
          </a:p>
          <a:p>
            <a:pPr algn="just" fontAlgn="base"/>
            <a:r>
              <a:rPr lang="en-US" dirty="0">
                <a:latin typeface="Times New Roman" panose="02020603050405020304" pitchFamily="18" charset="0"/>
                <a:cs typeface="Times New Roman" panose="02020603050405020304" pitchFamily="18" charset="0"/>
              </a:rPr>
              <a:t>Proof of Work depends on the computing resources available to a miner. If a miner can possess a huge amount of computational resources, then there is a possibility that the miner can control the entire network or gain control over the network. It may happen that a minor can gradually generate a lot of blocks in the current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If a huge number of blocks in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go from a particular miner, then that particular miner can control the entire flow of transactions in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This particular problem is called the monopoly problem in the bitcoin network.</a:t>
            </a:r>
          </a:p>
          <a:p>
            <a:pPr algn="just" fontAlgn="base"/>
            <a:r>
              <a:rPr lang="en-US" dirty="0">
                <a:latin typeface="Times New Roman" panose="02020603050405020304" pitchFamily="18" charset="0"/>
                <a:cs typeface="Times New Roman" panose="02020603050405020304" pitchFamily="18" charset="0"/>
              </a:rPr>
              <a:t>A statistical theory called the “Tragedy of the Commons” says that such a monopoly can increase over time from an economic perspective.</a:t>
            </a:r>
          </a:p>
          <a:p>
            <a:pPr algn="just" fontAlgn="base"/>
            <a:r>
              <a:rPr lang="en-US" dirty="0">
                <a:latin typeface="Times New Roman" panose="02020603050405020304" pitchFamily="18" charset="0"/>
                <a:cs typeface="Times New Roman" panose="02020603050405020304" pitchFamily="18" charset="0"/>
              </a:rPr>
              <a:t>Consider the methodology of bitcoin generation and rewarding mechanism in the network. Whenever the miner mines a new block, they get a reward. But, there is a limit on the generation of bitcoins from the mining procedure in the system’s entire life span. Whenever there is a limit on the generation of bitcoins from the mining procedure with time, the amount of reward given to the miners will drop. The number of bitcoins that can be generated will also gradually drop to make it saturated. Moreover, if the minors get fewer rewards, they will get discouraged from participating or joining as miners. If they get discouraged from participating as miners, the system will be left with few miners with enormous computing resources, and they may control the entire network.</a:t>
            </a:r>
          </a:p>
          <a:p>
            <a:pPr algn="just" fontAlgn="base"/>
            <a:r>
              <a:rPr lang="en-US" dirty="0">
                <a:latin typeface="Times New Roman" panose="02020603050405020304" pitchFamily="18" charset="0"/>
                <a:cs typeface="Times New Roman" panose="02020603050405020304" pitchFamily="18" charset="0"/>
              </a:rPr>
              <a:t>The above practical problem is not there in today’s bitcoin network. However, with time it is expected that this kind of problem may arise. This is the shortcoming of the “Proof of Work” based system such as Bitcoin Cryptocurrency.</a:t>
            </a:r>
          </a:p>
          <a:p>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9B996F9-ABC2-7A46-98EC-41C4558C2BD6}"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000" b="1" dirty="0">
                <a:latin typeface="Times New Roman" panose="02020603050405020304" pitchFamily="18" charset="0"/>
                <a:cs typeface="Times New Roman" panose="02020603050405020304" pitchFamily="18" charset="0"/>
              </a:rPr>
              <a:t>The Monopoly Problem</a:t>
            </a:r>
            <a:br>
              <a:rPr lang="en-US" sz="2000" b="1" dirty="0">
                <a:latin typeface="Times New Roman" panose="02020603050405020304" pitchFamily="18" charset="0"/>
                <a:cs typeface="Times New Roman" panose="02020603050405020304" pitchFamily="18" charset="0"/>
              </a:rPr>
            </a:br>
            <a:r>
              <a:rPr kumimoji="0" lang="en-US" sz="2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(CO2)</a:t>
            </a:r>
            <a:r>
              <a:rPr kumimoji="0" lang="en-US" sz="20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0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010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algn="just" fontAlgn="base"/>
            <a:r>
              <a:rPr lang="en-US" b="1" dirty="0">
                <a:latin typeface="Times New Roman" panose="02020603050405020304" pitchFamily="18" charset="0"/>
                <a:cs typeface="Times New Roman" panose="02020603050405020304" pitchFamily="18" charset="0"/>
              </a:rPr>
              <a:t>Proposed Solutions</a:t>
            </a:r>
          </a:p>
          <a:p>
            <a:pPr algn="just" fontAlgn="base"/>
            <a:r>
              <a:rPr lang="en-US" dirty="0">
                <a:latin typeface="Times New Roman" panose="02020603050405020304" pitchFamily="18" charset="0"/>
                <a:cs typeface="Times New Roman" panose="02020603050405020304" pitchFamily="18" charset="0"/>
              </a:rPr>
              <a:t>To reduce the monopoly problem, other consensus mechanisms came into practice. The most popular is the “Proof of Stake”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mechanism, and the bitcoin forum proposes it.</a:t>
            </a:r>
          </a:p>
          <a:p>
            <a:pPr algn="just" fontAlgn="base"/>
            <a:r>
              <a:rPr lang="en-US" dirty="0">
                <a:latin typeface="Times New Roman" panose="02020603050405020304" pitchFamily="18" charset="0"/>
                <a:cs typeface="Times New Roman" panose="02020603050405020304" pitchFamily="18" charset="0"/>
              </a:rPr>
              <a:t>The idea was to make a general transition from a </a:t>
            </a:r>
            <a:r>
              <a:rPr lang="en-US" dirty="0" err="1">
                <a:latin typeface="Times New Roman" panose="02020603050405020304" pitchFamily="18" charset="0"/>
                <a:cs typeface="Times New Roman" panose="02020603050405020304" pitchFamily="18" charset="0"/>
              </a:rPr>
              <a:t>PoW</a:t>
            </a: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based system when the bitcoins are getting widely distributed. It means the number of bitcoins is not under to control of one individual, and it is normally distributed amongst the bitcoin cryptocurrency users. The broad difference between these two are as follows:</a:t>
            </a:r>
          </a:p>
          <a:p>
            <a:pPr algn="just" fontAlgn="base"/>
            <a:r>
              <a:rPr lang="en-US" dirty="0" err="1">
                <a:latin typeface="Times New Roman" panose="02020603050405020304" pitchFamily="18" charset="0"/>
                <a:cs typeface="Times New Roman" panose="02020603050405020304" pitchFamily="18" charset="0"/>
              </a:rPr>
              <a:t>PoW</a:t>
            </a:r>
            <a:r>
              <a:rPr lang="en-US" dirty="0">
                <a:latin typeface="Times New Roman" panose="02020603050405020304" pitchFamily="18" charset="0"/>
                <a:cs typeface="Times New Roman" panose="02020603050405020304" pitchFamily="18" charset="0"/>
              </a:rPr>
              <a:t>: The probability of mining a block depends on the work done by the miner. So the amount of work to be done is totally depends on the computing resource possessed by the miner.</a:t>
            </a:r>
          </a:p>
          <a:p>
            <a:pPr algn="just" fontAlgn="base"/>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The amount of bitcoin that the miner holds, instruct which miner can generate the next block. So if a miner holds one percent of the total bitcoins, then the miner can mine one percent of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blocks.</a:t>
            </a:r>
          </a:p>
          <a:p>
            <a:pPr algn="just" fontAlgn="base"/>
            <a:r>
              <a:rPr lang="en-US" dirty="0">
                <a:latin typeface="Times New Roman" panose="02020603050405020304" pitchFamily="18" charset="0"/>
                <a:cs typeface="Times New Roman" panose="02020603050405020304" pitchFamily="18" charset="0"/>
              </a:rPr>
              <a:t>By putting this kind of restriction on the number of bitcoins that the miner holds and proportional to that, the miner will generate the Proof of Stake block. This reduces certain kinds of monopoly problems and makes the monopoly problem a difficult problem for a “Proof of Stake” based system. The inherent assumption is that the bitcoin is widely distributed by the “Proof of Work” based system. So every miner will participate in the mining procedure proportional to the amount of bitcoin the individual possesses. </a:t>
            </a:r>
          </a:p>
          <a:p>
            <a:br>
              <a:rPr lang="en-US" b="1" dirty="0"/>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287211-A501-5049-812A-20C9D3B40140}"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noGrp="1"/>
          </p:cNvSpPr>
          <p:nvPr>
            <p:ph type="title"/>
          </p:nvPr>
        </p:nvSpPr>
        <p:spPr>
          <a:xfrm>
            <a:off x="1371600" y="274638"/>
            <a:ext cx="7315200" cy="79216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2400" b="1" dirty="0">
                <a:latin typeface="Times New Roman" panose="02020603050405020304" pitchFamily="18" charset="0"/>
                <a:cs typeface="Times New Roman" panose="02020603050405020304" pitchFamily="18" charset="0"/>
              </a:rPr>
              <a:t>Proposed Solutions</a:t>
            </a:r>
            <a:br>
              <a:rPr lang="en-US" sz="2400" b="1" dirty="0">
                <a:latin typeface="Times New Roman" panose="02020603050405020304" pitchFamily="18" charset="0"/>
                <a:cs typeface="Times New Roman" panose="02020603050405020304" pitchFamily="18" charset="0"/>
              </a:rPr>
            </a:b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 (CO2)</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9886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pPr marL="0" indent="0">
              <a:buNone/>
            </a:pPr>
            <a:r>
              <a:rPr lang="en-US" sz="2200" b="1" dirty="0" err="1"/>
              <a:t>Youtube</a:t>
            </a:r>
            <a:r>
              <a:rPr lang="en-US" sz="2200" b="1" dirty="0"/>
              <a:t>/other  Video Links</a:t>
            </a:r>
          </a:p>
          <a:p>
            <a:pPr marL="0" indent="0">
              <a:buNone/>
            </a:pPr>
            <a:endParaRPr lang="en-US" sz="2200" b="1" dirty="0"/>
          </a:p>
          <a:p>
            <a:r>
              <a:rPr lang="en-US" sz="2000" dirty="0">
                <a:latin typeface="Times New Roman" panose="02020603050405020304" pitchFamily="18" charset="0"/>
                <a:cs typeface="Times New Roman" panose="02020603050405020304" pitchFamily="18" charset="0"/>
                <a:hlinkClick r:id="rId2"/>
              </a:rPr>
              <a:t>https://www.youtube.com/watch?v=SSo_EIwHSd4&amp;vl=en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https://www.youtube.com/watch?v=RT7x0lQvSLk</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4"/>
              </a:rPr>
              <a:t>https://www.youtube.com/watch?v=yubzJw0uiE4</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5"/>
              </a:rPr>
              <a:t>https://www.khanacademy.org/economics-finance-domain/core-finance/money-and-banking/bitcoin/v/bitcoin-transaction-block-chains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4A26741-EFD8-F640-980E-E000B0D7EAFE}" type="datetime1">
              <a:rPr lang="en-IN" smtClean="0"/>
              <a:t>08/01/25</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Ms. Barkha Bhardwaj        ACSAI-0601            Unit Number: 2</a:t>
            </a:r>
            <a:endParaRPr lang="en-US" dirty="0"/>
          </a:p>
        </p:txBody>
      </p:sp>
      <p:sp>
        <p:nvSpPr>
          <p:cNvPr id="7" name="Title 1"/>
          <p:cNvSpPr txBox="1">
            <a:spLocks/>
          </p:cNvSpPr>
          <p:nvPr/>
        </p:nvSpPr>
        <p:spPr>
          <a:xfrm>
            <a:off x="1371600" y="0"/>
            <a:ext cx="7772400" cy="9906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1333727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1) What is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2) What is the difference between Bitcoin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3) What are the different types of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4) List the key features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5) Name some popular platforms for developing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applications.</a:t>
            </a:r>
          </a:p>
          <a:p>
            <a:pPr marL="0" indent="0">
              <a:buNone/>
            </a:pPr>
            <a:r>
              <a:rPr lang="en-US" dirty="0">
                <a:latin typeface="Times New Roman" panose="02020603050405020304" pitchFamily="18" charset="0"/>
                <a:cs typeface="Times New Roman" panose="02020603050405020304" pitchFamily="18" charset="0"/>
              </a:rPr>
              <a:t>6) How does a block is recognized in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approach?</a:t>
            </a:r>
          </a:p>
          <a:p>
            <a:pPr marL="0" indent="0">
              <a:buNone/>
            </a:pPr>
            <a:r>
              <a:rPr lang="en-US" dirty="0">
                <a:latin typeface="Times New Roman" panose="02020603050405020304" pitchFamily="18" charset="0"/>
                <a:cs typeface="Times New Roman" panose="02020603050405020304" pitchFamily="18" charset="0"/>
              </a:rPr>
              <a:t>7) What type of records can be kept in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there any restriction on the same?</a:t>
            </a:r>
          </a:p>
          <a:p>
            <a:pPr marL="0" indent="0">
              <a:buNone/>
            </a:pPr>
            <a:r>
              <a:rPr lang="en-US" dirty="0">
                <a:latin typeface="Times New Roman" panose="02020603050405020304" pitchFamily="18" charset="0"/>
                <a:cs typeface="Times New Roman" panose="02020603050405020304" pitchFamily="18" charset="0"/>
              </a:rPr>
              <a:t>8) What are the </a:t>
            </a:r>
            <a:r>
              <a:rPr lang="en-US" dirty="0" err="1">
                <a:latin typeface="Times New Roman" panose="02020603050405020304" pitchFamily="18" charset="0"/>
                <a:cs typeface="Times New Roman" panose="02020603050405020304" pitchFamily="18" charset="0"/>
              </a:rPr>
              <a:t>Merkle</a:t>
            </a:r>
            <a:r>
              <a:rPr lang="en-US" dirty="0">
                <a:latin typeface="Times New Roman" panose="02020603050405020304" pitchFamily="18" charset="0"/>
                <a:cs typeface="Times New Roman" panose="02020603050405020304" pitchFamily="18" charset="0"/>
              </a:rPr>
              <a:t> trees? What is its importance in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9) What is Double Spending? Is it possible to double spend in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system?</a:t>
            </a:r>
          </a:p>
          <a:p>
            <a:pPr marL="0" indent="0">
              <a:buNone/>
            </a:pPr>
            <a:r>
              <a:rPr lang="en-US" dirty="0">
                <a:latin typeface="Times New Roman" panose="02020603050405020304" pitchFamily="18" charset="0"/>
                <a:cs typeface="Times New Roman" panose="02020603050405020304" pitchFamily="18" charset="0"/>
              </a:rPr>
              <a:t>10) What is mean by DAO?</a:t>
            </a:r>
          </a:p>
          <a:p>
            <a:pPr marL="0" indent="0">
              <a:buNone/>
            </a:pPr>
            <a:endParaRPr lang="en-US" dirty="0"/>
          </a:p>
          <a:p>
            <a:pPr marL="0" indent="0">
              <a:buNone/>
            </a:pPr>
            <a:endParaRPr lang="en-IN" dirty="0"/>
          </a:p>
          <a:p>
            <a:pPr marL="0" indent="0">
              <a:buNone/>
            </a:pPr>
            <a:endParaRPr lang="en-US" sz="2200" dirty="0"/>
          </a:p>
        </p:txBody>
      </p:sp>
      <p:sp>
        <p:nvSpPr>
          <p:cNvPr id="4" name="Date Placeholder 3"/>
          <p:cNvSpPr>
            <a:spLocks noGrp="1"/>
          </p:cNvSpPr>
          <p:nvPr>
            <p:ph type="dt" sz="half" idx="10"/>
          </p:nvPr>
        </p:nvSpPr>
        <p:spPr/>
        <p:txBody>
          <a:bodyPr/>
          <a:lstStyle/>
          <a:p>
            <a:fld id="{3A5B755F-5A14-3F48-BD30-326EB7B4EFB2}" type="datetime1">
              <a:rPr lang="en-IN" smtClean="0"/>
              <a:t>08/01/25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Barkha Bhardwaj        ACSAI-0601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Daily Quiz</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512429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1.Explain the difference between the Bitcoin and </a:t>
            </a:r>
            <a:r>
              <a:rPr lang="en-US" sz="2000" dirty="0" err="1">
                <a:latin typeface="Times New Roman" panose="02020603050405020304" pitchFamily="18" charset="0"/>
                <a:cs typeface="Times New Roman" panose="02020603050405020304" pitchFamily="18" charset="0"/>
              </a:rPr>
              <a:t>Ethereum</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2.Explain the concept of the Proof of work.</a:t>
            </a:r>
          </a:p>
          <a:p>
            <a:pPr marL="0" indent="0" algn="just">
              <a:buNone/>
            </a:pPr>
            <a:r>
              <a:rPr lang="en-US" sz="2000" dirty="0">
                <a:latin typeface="Times New Roman" panose="02020603050405020304" pitchFamily="18" charset="0"/>
                <a:cs typeface="Times New Roman" panose="02020603050405020304" pitchFamily="18" charset="0"/>
              </a:rPr>
              <a:t>3. Define the Consensus algorithm in details.</a:t>
            </a:r>
          </a:p>
          <a:p>
            <a:pPr marL="0" indent="0" algn="just">
              <a:buNone/>
            </a:pPr>
            <a:r>
              <a:rPr lang="en-US" sz="2000" dirty="0">
                <a:latin typeface="Times New Roman" panose="02020603050405020304" pitchFamily="18" charset="0"/>
                <a:cs typeface="Times New Roman" panose="02020603050405020304" pitchFamily="18" charset="0"/>
              </a:rPr>
              <a:t>4. Explain the proof of burn and proof of the elapsed time.</a:t>
            </a:r>
          </a:p>
          <a:p>
            <a:pPr marL="0" indent="0" algn="just">
              <a:buNone/>
            </a:pPr>
            <a:r>
              <a:rPr lang="en-US" sz="2000" dirty="0">
                <a:latin typeface="Times New Roman" panose="02020603050405020304" pitchFamily="18" charset="0"/>
                <a:cs typeface="Times New Roman" panose="02020603050405020304" pitchFamily="18" charset="0"/>
              </a:rPr>
              <a:t>5.Explain the block and uncle reward.</a:t>
            </a:r>
          </a:p>
          <a:p>
            <a:pPr marL="0" indent="0" algn="just">
              <a:buNone/>
            </a:pPr>
            <a:r>
              <a:rPr lang="en-US" sz="2000" dirty="0">
                <a:latin typeface="Times New Roman" panose="02020603050405020304" pitchFamily="18" charset="0"/>
                <a:cs typeface="Times New Roman" panose="02020603050405020304" pitchFamily="18" charset="0"/>
              </a:rPr>
              <a:t>6. Explain the proof of authority and bitcoin mining.</a:t>
            </a:r>
          </a:p>
          <a:p>
            <a:pPr marL="0" indent="0" algn="just">
              <a:buNone/>
            </a:pPr>
            <a:r>
              <a:rPr lang="en-US" sz="2000" dirty="0">
                <a:latin typeface="Times New Roman" panose="02020603050405020304" pitchFamily="18" charset="0"/>
                <a:cs typeface="Times New Roman" panose="02020603050405020304" pitchFamily="18" charset="0"/>
              </a:rPr>
              <a:t>7.Explain the problem of the double spending in payment system.</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6D02B10-EB00-E848-98CB-CCE792800447}" type="datetime1">
              <a:rPr lang="en-IN" smtClean="0"/>
              <a:t>08/01/25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Barkha Bhardwaj        ACSAI-0601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Weekly Assignment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641286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25000" lnSpcReduction="20000"/>
          </a:bodyPr>
          <a:lstStyle/>
          <a:p>
            <a:pPr marL="0" indent="0">
              <a:buNone/>
            </a:pPr>
            <a:br>
              <a:rPr lang="en-US" sz="2000" dirty="0"/>
            </a:br>
            <a:r>
              <a:rPr lang="en-US" sz="2000" dirty="0"/>
              <a:t> </a:t>
            </a:r>
            <a:r>
              <a:rPr lang="en-US" sz="4300" dirty="0">
                <a:latin typeface="Times New Roman" panose="02020603050405020304" pitchFamily="18" charset="0"/>
                <a:cs typeface="Times New Roman" panose="02020603050405020304" pitchFamily="18" charset="0"/>
              </a:rPr>
              <a:t>Which of the following is popularly used for storing bitcoins?</a:t>
            </a:r>
          </a:p>
          <a:p>
            <a:pPr algn="just"/>
            <a:r>
              <a:rPr lang="en-US" sz="4300" dirty="0">
                <a:latin typeface="Times New Roman" panose="02020603050405020304" pitchFamily="18" charset="0"/>
                <a:cs typeface="Times New Roman" panose="02020603050405020304" pitchFamily="18" charset="0"/>
              </a:rPr>
              <a:t> Pocket</a:t>
            </a:r>
          </a:p>
          <a:p>
            <a:pPr algn="just"/>
            <a:r>
              <a:rPr lang="en-US" sz="4300" dirty="0">
                <a:latin typeface="Times New Roman" panose="02020603050405020304" pitchFamily="18" charset="0"/>
                <a:cs typeface="Times New Roman" panose="02020603050405020304" pitchFamily="18" charset="0"/>
              </a:rPr>
              <a:t> Wallet</a:t>
            </a:r>
          </a:p>
          <a:p>
            <a:pPr algn="just"/>
            <a:r>
              <a:rPr lang="en-US" sz="4300" dirty="0">
                <a:latin typeface="Times New Roman" panose="02020603050405020304" pitchFamily="18" charset="0"/>
                <a:cs typeface="Times New Roman" panose="02020603050405020304" pitchFamily="18" charset="0"/>
              </a:rPr>
              <a:t> Box</a:t>
            </a:r>
          </a:p>
          <a:p>
            <a:pPr algn="just"/>
            <a:r>
              <a:rPr lang="en-US" sz="4300" dirty="0">
                <a:latin typeface="Times New Roman" panose="02020603050405020304" pitchFamily="18" charset="0"/>
                <a:cs typeface="Times New Roman" panose="02020603050405020304" pitchFamily="18" charset="0"/>
              </a:rPr>
              <a:t> Stack</a:t>
            </a:r>
          </a:p>
          <a:p>
            <a:pPr marL="0" indent="0">
              <a:buNone/>
            </a:pPr>
            <a:r>
              <a:rPr lang="en-US" sz="4300" dirty="0">
                <a:latin typeface="Times New Roman" panose="02020603050405020304" pitchFamily="18" charset="0"/>
                <a:cs typeface="Times New Roman" panose="02020603050405020304" pitchFamily="18" charset="0"/>
              </a:rPr>
              <a:t>Which site run by Ross Ulbricht was closed by the FBI for letting people buy drugs with Bitcoin?</a:t>
            </a:r>
          </a:p>
          <a:p>
            <a:r>
              <a:rPr lang="en-US" sz="4300" dirty="0">
                <a:latin typeface="Times New Roman" panose="02020603050405020304" pitchFamily="18" charset="0"/>
                <a:cs typeface="Times New Roman" panose="02020603050405020304" pitchFamily="18" charset="0"/>
              </a:rPr>
              <a:t> Silk Road</a:t>
            </a:r>
          </a:p>
          <a:p>
            <a:r>
              <a:rPr lang="en-US" sz="4300" dirty="0">
                <a:latin typeface="Times New Roman" panose="02020603050405020304" pitchFamily="18" charset="0"/>
                <a:cs typeface="Times New Roman" panose="02020603050405020304" pitchFamily="18" charset="0"/>
              </a:rPr>
              <a:t> Lace Place</a:t>
            </a:r>
          </a:p>
          <a:p>
            <a:r>
              <a:rPr lang="en-US" sz="4300" dirty="0">
                <a:latin typeface="Times New Roman" panose="02020603050405020304" pitchFamily="18" charset="0"/>
                <a:cs typeface="Times New Roman" panose="02020603050405020304" pitchFamily="18" charset="0"/>
              </a:rPr>
              <a:t> Silk Street</a:t>
            </a:r>
          </a:p>
          <a:p>
            <a:r>
              <a:rPr lang="en-US" sz="4300" dirty="0">
                <a:latin typeface="Times New Roman" panose="02020603050405020304" pitchFamily="18" charset="0"/>
                <a:cs typeface="Times New Roman" panose="02020603050405020304" pitchFamily="18" charset="0"/>
              </a:rPr>
              <a:t> Dark Alley</a:t>
            </a:r>
          </a:p>
          <a:p>
            <a:pPr marL="0" indent="0">
              <a:buNone/>
            </a:pPr>
            <a:r>
              <a:rPr lang="en-US" sz="4300" dirty="0">
                <a:latin typeface="Times New Roman" panose="02020603050405020304" pitchFamily="18" charset="0"/>
                <a:cs typeface="Times New Roman" panose="02020603050405020304" pitchFamily="18" charset="0"/>
              </a:rPr>
              <a:t>Which of these US states introduced the </a:t>
            </a:r>
            <a:r>
              <a:rPr lang="en-US" sz="4300" dirty="0" err="1">
                <a:latin typeface="Times New Roman" panose="02020603050405020304" pitchFamily="18" charset="0"/>
                <a:cs typeface="Times New Roman" panose="02020603050405020304" pitchFamily="18" charset="0"/>
              </a:rPr>
              <a:t>BitLicense</a:t>
            </a:r>
            <a:r>
              <a:rPr lang="en-US" sz="4300" dirty="0">
                <a:latin typeface="Times New Roman" panose="02020603050405020304" pitchFamily="18" charset="0"/>
                <a:cs typeface="Times New Roman" panose="02020603050405020304" pitchFamily="18" charset="0"/>
              </a:rPr>
              <a:t> regulation for cryptocurrency companies?</a:t>
            </a:r>
          </a:p>
          <a:p>
            <a:r>
              <a:rPr lang="en-US" sz="4300" dirty="0">
                <a:latin typeface="Times New Roman" panose="02020603050405020304" pitchFamily="18" charset="0"/>
                <a:cs typeface="Times New Roman" panose="02020603050405020304" pitchFamily="18" charset="0"/>
              </a:rPr>
              <a:t> New York</a:t>
            </a:r>
          </a:p>
          <a:p>
            <a:r>
              <a:rPr lang="en-US" sz="4300" dirty="0">
                <a:latin typeface="Times New Roman" panose="02020603050405020304" pitchFamily="18" charset="0"/>
                <a:cs typeface="Times New Roman" panose="02020603050405020304" pitchFamily="18" charset="0"/>
              </a:rPr>
              <a:t> California</a:t>
            </a:r>
          </a:p>
          <a:p>
            <a:r>
              <a:rPr lang="en-US" sz="4300" dirty="0">
                <a:latin typeface="Times New Roman" panose="02020603050405020304" pitchFamily="18" charset="0"/>
                <a:cs typeface="Times New Roman" panose="02020603050405020304" pitchFamily="18" charset="0"/>
              </a:rPr>
              <a:t> Texas</a:t>
            </a:r>
          </a:p>
          <a:p>
            <a:r>
              <a:rPr lang="en-US" sz="4300" dirty="0">
                <a:latin typeface="Times New Roman" panose="02020603050405020304" pitchFamily="18" charset="0"/>
                <a:cs typeface="Times New Roman" panose="02020603050405020304" pitchFamily="18" charset="0"/>
              </a:rPr>
              <a:t> Washington</a:t>
            </a:r>
          </a:p>
          <a:p>
            <a:pPr marL="0" indent="0">
              <a:buNone/>
            </a:pPr>
            <a:r>
              <a:rPr lang="en-US" sz="4300" dirty="0">
                <a:latin typeface="Times New Roman" panose="02020603050405020304" pitchFamily="18" charset="0"/>
                <a:cs typeface="Times New Roman" panose="02020603050405020304" pitchFamily="18" charset="0"/>
              </a:rPr>
              <a:t>Cryptographic Hash Function transforms an arbitrary length of a fixed length string that act more or less as a Fingerprint of the document </a:t>
            </a:r>
          </a:p>
          <a:p>
            <a:r>
              <a:rPr lang="en-US" sz="4300" dirty="0">
                <a:latin typeface="Times New Roman" panose="02020603050405020304" pitchFamily="18" charset="0"/>
                <a:cs typeface="Times New Roman" panose="02020603050405020304" pitchFamily="18" charset="0"/>
              </a:rPr>
              <a:t> True</a:t>
            </a:r>
          </a:p>
          <a:p>
            <a:r>
              <a:rPr lang="en-US" sz="4300" dirty="0">
                <a:latin typeface="Times New Roman" panose="02020603050405020304" pitchFamily="18" charset="0"/>
                <a:cs typeface="Times New Roman" panose="02020603050405020304" pitchFamily="18" charset="0"/>
              </a:rPr>
              <a:t> False</a:t>
            </a:r>
          </a:p>
          <a:p>
            <a:pPr marL="0" indent="0">
              <a:buNone/>
            </a:pPr>
            <a:r>
              <a:rPr lang="en-US" sz="4300" dirty="0">
                <a:latin typeface="Times New Roman" panose="02020603050405020304" pitchFamily="18" charset="0"/>
                <a:cs typeface="Times New Roman" panose="02020603050405020304" pitchFamily="18" charset="0"/>
              </a:rPr>
              <a:t>What is the name of the famous Bitcoin exchange from Japan that collapsed in 2014?</a:t>
            </a:r>
          </a:p>
          <a:p>
            <a:pPr marL="0" indent="0">
              <a:buNone/>
            </a:pPr>
            <a:endParaRPr lang="en-US" sz="4300" dirty="0">
              <a:latin typeface="Times New Roman" panose="02020603050405020304" pitchFamily="18" charset="0"/>
              <a:cs typeface="Times New Roman" panose="02020603050405020304" pitchFamily="18" charset="0"/>
            </a:endParaRPr>
          </a:p>
          <a:p>
            <a:r>
              <a:rPr lang="en-US" sz="4300" dirty="0">
                <a:latin typeface="Times New Roman" panose="02020603050405020304" pitchFamily="18" charset="0"/>
                <a:cs typeface="Times New Roman" panose="02020603050405020304" pitchFamily="18" charset="0"/>
              </a:rPr>
              <a:t> Blockchain.info</a:t>
            </a:r>
          </a:p>
          <a:p>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Tradehill</a:t>
            </a:r>
            <a:endParaRPr lang="en-US" sz="4300" dirty="0">
              <a:latin typeface="Times New Roman" panose="02020603050405020304" pitchFamily="18" charset="0"/>
              <a:cs typeface="Times New Roman" panose="02020603050405020304" pitchFamily="18" charset="0"/>
            </a:endParaRPr>
          </a:p>
          <a:p>
            <a:r>
              <a:rPr lang="en-US" sz="4300" dirty="0">
                <a:latin typeface="Times New Roman" panose="02020603050405020304" pitchFamily="18" charset="0"/>
                <a:cs typeface="Times New Roman" panose="02020603050405020304" pitchFamily="18" charset="0"/>
              </a:rPr>
              <a:t> Mt. </a:t>
            </a:r>
            <a:r>
              <a:rPr lang="en-US" sz="4300" dirty="0" err="1">
                <a:latin typeface="Times New Roman" panose="02020603050405020304" pitchFamily="18" charset="0"/>
                <a:cs typeface="Times New Roman" panose="02020603050405020304" pitchFamily="18" charset="0"/>
              </a:rPr>
              <a:t>Gox</a:t>
            </a:r>
            <a:endParaRPr lang="en-US" sz="4300" dirty="0">
              <a:latin typeface="Times New Roman" panose="02020603050405020304" pitchFamily="18" charset="0"/>
              <a:cs typeface="Times New Roman" panose="02020603050405020304" pitchFamily="18" charset="0"/>
            </a:endParaRPr>
          </a:p>
          <a:p>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Bitstamp</a:t>
            </a:r>
            <a:endParaRPr lang="en-US" sz="43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652EC9-9A4B-6044-8EDA-15AE0CBBCD5A}" type="datetime1">
              <a:rPr lang="en-IN" smtClean="0"/>
              <a:t>08/01/25</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Ms. Barkha Bhardwaj        ACSAI-0601            Unit Number: 2</a:t>
            </a:r>
            <a:endParaRPr lang="en-US" dirty="0"/>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1" name="Slide Number Placeholder 20"/>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788684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What is a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 distributed ledger on a peer to peer network</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 type of cryptocurrency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An exchange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A centralized ledger</a:t>
            </a:r>
          </a:p>
          <a:p>
            <a:pPr marL="0" indent="0">
              <a:buNone/>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What does P2P stand for?</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 Password to Password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Peer to Peer</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Product to Product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Private Key to Public Key</a:t>
            </a:r>
          </a:p>
        </p:txBody>
      </p:sp>
      <p:sp>
        <p:nvSpPr>
          <p:cNvPr id="4" name="Date Placeholder 3"/>
          <p:cNvSpPr>
            <a:spLocks noGrp="1"/>
          </p:cNvSpPr>
          <p:nvPr>
            <p:ph type="dt" sz="half" idx="10"/>
          </p:nvPr>
        </p:nvSpPr>
        <p:spPr/>
        <p:txBody>
          <a:bodyPr/>
          <a:lstStyle/>
          <a:p>
            <a:fld id="{478F47A6-16CA-9240-8B97-16344587B7C4}" type="datetime1">
              <a:rPr lang="en-IN" smtClean="0"/>
              <a:t>08/01/25</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Ms. Barkha Bhardwaj        ACSAI-0601            Unit Number: 2</a:t>
            </a:r>
            <a:endParaRPr lang="en-US" dirty="0"/>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lang="en-US" sz="3200" b="1" dirty="0">
                <a:latin typeface="Times New Roman" panose="02020603050405020304" pitchFamily="18" charset="0"/>
                <a:cs typeface="Times New Roman" panose="02020603050405020304" pitchFamily="18" charset="0"/>
              </a:rPr>
              <a:t>(Continued)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296747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g.What</a:t>
            </a:r>
            <a:r>
              <a:rPr lang="en-US" sz="1800" dirty="0">
                <a:latin typeface="Times New Roman" panose="02020603050405020304" pitchFamily="18" charset="0"/>
                <a:cs typeface="Times New Roman" panose="02020603050405020304" pitchFamily="18" charset="0"/>
              </a:rPr>
              <a:t> is a node?</a:t>
            </a:r>
          </a:p>
          <a:p>
            <a:pPr>
              <a:buFont typeface="+mj-lt"/>
              <a:buAutoNum type="arabicPeriod"/>
            </a:pPr>
            <a:r>
              <a:rPr lang="en-US" sz="1800" dirty="0">
                <a:latin typeface="Times New Roman" panose="02020603050405020304" pitchFamily="18" charset="0"/>
                <a:cs typeface="Times New Roman" panose="02020603050405020304" pitchFamily="18" charset="0"/>
              </a:rPr>
              <a:t> A type of cryptocurrency</a:t>
            </a:r>
          </a:p>
          <a:p>
            <a:pPr>
              <a:buFont typeface="+mj-lt"/>
              <a:buAutoNum type="arabicPeriod"/>
            </a:pP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Blockchain</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 A computer on a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network</a:t>
            </a:r>
          </a:p>
          <a:p>
            <a:pPr>
              <a:buFont typeface="+mj-lt"/>
              <a:buAutoNum type="arabicPeriod"/>
            </a:pPr>
            <a:r>
              <a:rPr lang="en-US" sz="1800" dirty="0">
                <a:latin typeface="Times New Roman" panose="02020603050405020304" pitchFamily="18" charset="0"/>
                <a:cs typeface="Times New Roman" panose="02020603050405020304" pitchFamily="18" charset="0"/>
              </a:rPr>
              <a:t> An exchange</a:t>
            </a:r>
          </a:p>
          <a:p>
            <a:pPr marL="0" indent="0">
              <a:buNone/>
            </a:pPr>
            <a:r>
              <a:rPr lang="en-US" sz="1800" dirty="0">
                <a:latin typeface="Times New Roman" panose="02020603050405020304" pitchFamily="18" charset="0"/>
                <a:cs typeface="Times New Roman" panose="02020603050405020304" pitchFamily="18" charset="0"/>
              </a:rPr>
              <a:t>h. Who created Bitcoin?</a:t>
            </a:r>
          </a:p>
          <a:p>
            <a:pPr>
              <a:buFont typeface="+mj-lt"/>
              <a:buAutoNum type="arabicPeriod"/>
            </a:pPr>
            <a:r>
              <a:rPr lang="en-US" sz="1800" dirty="0">
                <a:latin typeface="Times New Roman" panose="02020603050405020304" pitchFamily="18" charset="0"/>
                <a:cs typeface="Times New Roman" panose="02020603050405020304" pitchFamily="18" charset="0"/>
              </a:rPr>
              <a:t>Satoshi </a:t>
            </a:r>
            <a:r>
              <a:rPr lang="en-US" sz="1800" dirty="0" err="1">
                <a:latin typeface="Times New Roman" panose="02020603050405020304" pitchFamily="18" charset="0"/>
                <a:cs typeface="Times New Roman" panose="02020603050405020304" pitchFamily="18" charset="0"/>
              </a:rPr>
              <a:t>Nakamoto</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 Samsung</a:t>
            </a:r>
          </a:p>
          <a:p>
            <a:pPr>
              <a:buFont typeface="+mj-lt"/>
              <a:buAutoNum type="arabicPeriod"/>
            </a:pPr>
            <a:r>
              <a:rPr lang="en-US" sz="1800" dirty="0">
                <a:latin typeface="Times New Roman" panose="02020603050405020304" pitchFamily="18" charset="0"/>
                <a:cs typeface="Times New Roman" panose="02020603050405020304" pitchFamily="18" charset="0"/>
              </a:rPr>
              <a:t> John </a:t>
            </a:r>
            <a:r>
              <a:rPr lang="en-US" sz="1800" dirty="0" err="1">
                <a:latin typeface="Times New Roman" panose="02020603050405020304" pitchFamily="18" charset="0"/>
                <a:cs typeface="Times New Roman" panose="02020603050405020304" pitchFamily="18" charset="0"/>
              </a:rPr>
              <a:t>Mcafee</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 China</a:t>
            </a:r>
          </a:p>
        </p:txBody>
      </p:sp>
      <p:sp>
        <p:nvSpPr>
          <p:cNvPr id="4" name="Date Placeholder 3"/>
          <p:cNvSpPr>
            <a:spLocks noGrp="1"/>
          </p:cNvSpPr>
          <p:nvPr>
            <p:ph type="dt" sz="half" idx="10"/>
          </p:nvPr>
        </p:nvSpPr>
        <p:spPr/>
        <p:txBody>
          <a:bodyPr/>
          <a:lstStyle/>
          <a:p>
            <a:fld id="{C6C21218-74DA-6A4C-A3F8-D5446E6A5C02}" type="datetime1">
              <a:rPr lang="en-IN" smtClean="0"/>
              <a:t>08/01/25</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Ms. Barkha Bhardwaj        ACSAI-0601            Unit Number: 2</a:t>
            </a:r>
            <a:endParaRPr lang="en-US" dirty="0"/>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lang="en-US" sz="3200" b="1" dirty="0">
                <a:latin typeface="Times New Roman" panose="02020603050405020304" pitchFamily="18" charset="0"/>
                <a:cs typeface="Times New Roman" panose="02020603050405020304" pitchFamily="18" charset="0"/>
              </a:rPr>
              <a:t>(Continued</a:t>
            </a:r>
            <a:r>
              <a:rPr lang="en-US" sz="3200" b="1"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902011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assess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applications in a structured manner.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To impart knowledge in block chain techniques and able to present the concepts clearly and structured.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get familiarity with future currencies and to create own crypto token. </a:t>
            </a:r>
          </a:p>
        </p:txBody>
      </p:sp>
      <p:sp>
        <p:nvSpPr>
          <p:cNvPr id="6" name="Date Placeholder 5"/>
          <p:cNvSpPr>
            <a:spLocks noGrp="1"/>
          </p:cNvSpPr>
          <p:nvPr>
            <p:ph type="dt" sz="half" idx="10"/>
          </p:nvPr>
        </p:nvSpPr>
        <p:spPr/>
        <p:txBody>
          <a:bodyPr/>
          <a:lstStyle/>
          <a:p>
            <a:fld id="{1451205B-09D3-AA44-9BD2-82AAB7107DD3}"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Course</a:t>
            </a:r>
            <a:r>
              <a:rPr kumimoji="0" lang="en-US" sz="3200" b="1" i="0" u="none" strike="noStrike" kern="1200" cap="none" spc="0" normalizeH="0" noProof="0" dirty="0">
                <a:ln>
                  <a:noFill/>
                </a:ln>
                <a:solidFill>
                  <a:schemeClr val="dk1"/>
                </a:solidFill>
                <a:effectLst/>
                <a:uLnTx/>
                <a:uFillTx/>
                <a:latin typeface="Times New Roman" pitchFamily="18" charset="0"/>
                <a:cs typeface="Times New Roman" pitchFamily="18" charset="0"/>
              </a:rPr>
              <a:t> Objective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9"/>
          <p:cNvSpPr>
            <a:spLocks noGrp="1"/>
          </p:cNvSpPr>
          <p:nvPr>
            <p:ph type="ftr" sz="quarter" idx="11"/>
          </p:nvPr>
        </p:nvSpPr>
        <p:spPr/>
        <p:txBody>
          <a:bodyPr/>
          <a:lstStyle/>
          <a:p>
            <a:r>
              <a:rPr lang="en-US"/>
              <a:t>Ms. Barkha Bhardwaj        ACSAI-0601            Unit Number: 2</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545832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Where Bank account</a:t>
            </a:r>
          </a:p>
          <a:p>
            <a:pPr>
              <a:buFont typeface="+mj-lt"/>
              <a:buAutoNum type="arabicPeriod"/>
            </a:pPr>
            <a:r>
              <a:rPr lang="en-US" sz="1800" dirty="0">
                <a:latin typeface="Times New Roman" panose="02020603050405020304" pitchFamily="18" charset="0"/>
                <a:cs typeface="Times New Roman" panose="02020603050405020304" pitchFamily="18" charset="0"/>
              </a:rPr>
              <a:t> Floppy Disk</a:t>
            </a:r>
          </a:p>
          <a:p>
            <a:pPr>
              <a:buFont typeface="+mj-lt"/>
              <a:buAutoNum type="arabicPeriod"/>
            </a:pPr>
            <a:r>
              <a:rPr lang="en-US" sz="1800" dirty="0">
                <a:latin typeface="Times New Roman" panose="02020603050405020304" pitchFamily="18" charset="0"/>
                <a:cs typeface="Times New Roman" panose="02020603050405020304" pitchFamily="18" charset="0"/>
              </a:rPr>
              <a:t> Wallet</a:t>
            </a:r>
          </a:p>
          <a:p>
            <a:pPr>
              <a:buFont typeface="+mj-lt"/>
              <a:buAutoNum type="arabicPeriod"/>
            </a:pPr>
            <a:r>
              <a:rPr lang="en-US" sz="1800" dirty="0">
                <a:latin typeface="Times New Roman" panose="02020603050405020304" pitchFamily="18" charset="0"/>
                <a:cs typeface="Times New Roman" panose="02020603050405020304" pitchFamily="18" charset="0"/>
              </a:rPr>
              <a:t> In your </a:t>
            </a:r>
            <a:r>
              <a:rPr lang="en-US" sz="1800" dirty="0" err="1">
                <a:latin typeface="Times New Roman" panose="02020603050405020304" pitchFamily="18" charset="0"/>
                <a:cs typeface="Times New Roman" panose="02020603050405020304" pitchFamily="18" charset="0"/>
              </a:rPr>
              <a:t>pocketdo</a:t>
            </a:r>
            <a:r>
              <a:rPr lang="en-US" sz="1800" dirty="0">
                <a:latin typeface="Times New Roman" panose="02020603050405020304" pitchFamily="18" charset="0"/>
                <a:cs typeface="Times New Roman" panose="02020603050405020304" pitchFamily="18" charset="0"/>
              </a:rPr>
              <a:t> you store your cryptocurrency?</a:t>
            </a:r>
          </a:p>
          <a:p>
            <a:pPr marL="0" indent="0">
              <a:buNone/>
            </a:pPr>
            <a:r>
              <a:rPr lang="en-US" sz="1800" dirty="0">
                <a:latin typeface="Times New Roman" panose="02020603050405020304" pitchFamily="18" charset="0"/>
                <a:cs typeface="Times New Roman" panose="02020603050405020304" pitchFamily="18" charset="0"/>
              </a:rPr>
              <a:t> Where is the LEAST SAFE place to keep your cryptocurrency?</a:t>
            </a:r>
          </a:p>
          <a:p>
            <a:pPr>
              <a:buFont typeface="+mj-lt"/>
              <a:buAutoNum type="arabicPeriod"/>
            </a:pPr>
            <a:r>
              <a:rPr lang="en-US" sz="1800" dirty="0">
                <a:latin typeface="Times New Roman" panose="02020603050405020304" pitchFamily="18" charset="0"/>
                <a:cs typeface="Times New Roman" panose="02020603050405020304" pitchFamily="18" charset="0"/>
              </a:rPr>
              <a:t>In your pocket</a:t>
            </a:r>
          </a:p>
          <a:p>
            <a:pPr>
              <a:buFont typeface="+mj-lt"/>
              <a:buAutoNum type="arabicPeriod"/>
            </a:pPr>
            <a:r>
              <a:rPr lang="en-US" sz="1800" dirty="0">
                <a:latin typeface="Times New Roman" panose="02020603050405020304" pitchFamily="18" charset="0"/>
                <a:cs typeface="Times New Roman" panose="02020603050405020304" pitchFamily="18" charset="0"/>
              </a:rPr>
              <a:t> On an exchange</a:t>
            </a:r>
          </a:p>
          <a:p>
            <a:pPr>
              <a:buFont typeface="+mj-lt"/>
              <a:buAutoNum type="arabicPeriod"/>
            </a:pPr>
            <a:r>
              <a:rPr lang="en-US" sz="1800" dirty="0">
                <a:latin typeface="Times New Roman" panose="02020603050405020304" pitchFamily="18" charset="0"/>
                <a:cs typeface="Times New Roman" panose="02020603050405020304" pitchFamily="18" charset="0"/>
              </a:rPr>
              <a:t> On a hot wallet</a:t>
            </a:r>
          </a:p>
          <a:p>
            <a:pPr>
              <a:buFont typeface="+mj-lt"/>
              <a:buAutoNum type="arabicPeriod"/>
            </a:pPr>
            <a:r>
              <a:rPr lang="en-US" sz="1800" dirty="0">
                <a:latin typeface="Times New Roman" panose="02020603050405020304" pitchFamily="18" charset="0"/>
                <a:cs typeface="Times New Roman" panose="02020603050405020304" pitchFamily="18" charset="0"/>
              </a:rPr>
              <a:t> At your work desk</a:t>
            </a:r>
          </a:p>
        </p:txBody>
      </p:sp>
      <p:sp>
        <p:nvSpPr>
          <p:cNvPr id="4" name="Date Placeholder 3"/>
          <p:cNvSpPr>
            <a:spLocks noGrp="1"/>
          </p:cNvSpPr>
          <p:nvPr>
            <p:ph type="dt" sz="half" idx="10"/>
          </p:nvPr>
        </p:nvSpPr>
        <p:spPr/>
        <p:txBody>
          <a:bodyPr/>
          <a:lstStyle/>
          <a:p>
            <a:fld id="{1BBD0F6A-2259-1D4A-82DB-42F34ECE316F}" type="datetime1">
              <a:rPr lang="en-IN" smtClean="0"/>
              <a:t>08/01/25</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Ms. Barkha Bhardwaj        ACSAI-0601            Unit Number: 2</a:t>
            </a:r>
            <a:endParaRPr lang="en-US" dirty="0"/>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a:t>
            </a:r>
            <a:r>
              <a:rPr lang="en-US" sz="3200" b="1" dirty="0">
                <a:latin typeface="Times New Roman" panose="02020603050405020304" pitchFamily="18" charset="0"/>
                <a:cs typeface="Times New Roman" panose="02020603050405020304" pitchFamily="18" charset="0"/>
              </a:rPr>
              <a:t>(Continued)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7578540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dirty="0"/>
              <a:t>NA</a:t>
            </a:r>
          </a:p>
        </p:txBody>
      </p:sp>
      <p:sp>
        <p:nvSpPr>
          <p:cNvPr id="4" name="Date Placeholder 3"/>
          <p:cNvSpPr>
            <a:spLocks noGrp="1"/>
          </p:cNvSpPr>
          <p:nvPr>
            <p:ph type="dt" sz="half" idx="10"/>
          </p:nvPr>
        </p:nvSpPr>
        <p:spPr/>
        <p:txBody>
          <a:bodyPr/>
          <a:lstStyle/>
          <a:p>
            <a:fld id="{A6014B79-5E96-7C4A-9A14-7B3CC44EF2F3}" type="datetime1">
              <a:rPr lang="en-IN" smtClean="0"/>
              <a:t>08/01/25</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Ms. Barkha Bhardwaj        ACSAI-0601            Unit Number: 2</a:t>
            </a:r>
            <a:endParaRPr lang="en-US" dirty="0"/>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a:t>
            </a:r>
            <a:r>
              <a:rPr kumimoji="0" lang="en-US" sz="3200" b="1"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8239613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marL="514350" indent="-514350" algn="just">
              <a:buFont typeface="+mj-lt"/>
              <a:buAutoNum type="arabicPeriod"/>
            </a:pPr>
            <a:r>
              <a:rPr lang="en-US" sz="2600" dirty="0">
                <a:latin typeface="Times New Roman" panose="02020603050405020304" pitchFamily="18" charset="0"/>
                <a:cs typeface="Times New Roman" panose="02020603050405020304" pitchFamily="18" charset="0"/>
              </a:rPr>
              <a:t>Block chain is a distributed database. How does it differ from traditional databases?</a:t>
            </a:r>
          </a:p>
          <a:p>
            <a:pPr marL="514350" indent="-514350" algn="just">
              <a:buFont typeface="+mj-lt"/>
              <a:buAutoNum type="arabicPeriod"/>
            </a:pPr>
            <a:r>
              <a:rPr lang="en-US" sz="2600" dirty="0">
                <a:latin typeface="Times New Roman" panose="02020603050405020304" pitchFamily="18" charset="0"/>
                <a:cs typeface="Times New Roman" panose="02020603050405020304" pitchFamily="18" charset="0"/>
              </a:rPr>
              <a:t>What are the properties of </a:t>
            </a:r>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600" dirty="0">
                <a:latin typeface="Times New Roman" panose="02020603050405020304" pitchFamily="18" charset="0"/>
                <a:cs typeface="Times New Roman" panose="02020603050405020304" pitchFamily="18" charset="0"/>
              </a:rPr>
              <a:t>What is encryption? What is its role in </a:t>
            </a:r>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600" dirty="0">
                <a:latin typeface="Times New Roman" panose="02020603050405020304" pitchFamily="18" charset="0"/>
                <a:cs typeface="Times New Roman" panose="02020603050405020304" pitchFamily="18" charset="0"/>
              </a:rPr>
              <a:t>What do you mean by blocks in </a:t>
            </a:r>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 technology?</a:t>
            </a:r>
          </a:p>
          <a:p>
            <a:pPr marL="514350" indent="-514350" algn="just">
              <a:buFont typeface="+mj-lt"/>
              <a:buAutoNum type="arabicPeriod"/>
            </a:pPr>
            <a:r>
              <a:rPr lang="en-US" sz="2600" dirty="0">
                <a:latin typeface="Times New Roman" panose="02020603050405020304" pitchFamily="18" charset="0"/>
                <a:cs typeface="Times New Roman" panose="02020603050405020304" pitchFamily="18" charset="0"/>
              </a:rPr>
              <a:t>How does a block is recognized in the </a:t>
            </a:r>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 approach?</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Explain the difference between the Bitcoin and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Explain the concept of the Proof of work.</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Define the Consensus algorithm in details.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Explain the proof of burn and proof of the elapsed time.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Explain the block and uncle reward.</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Explain the proof of authority and bitcoin mining.</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Explain the problem of the double spending in payment system.</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200" dirty="0"/>
          </a:p>
        </p:txBody>
      </p:sp>
      <p:sp>
        <p:nvSpPr>
          <p:cNvPr id="4" name="Date Placeholder 3"/>
          <p:cNvSpPr>
            <a:spLocks noGrp="1"/>
          </p:cNvSpPr>
          <p:nvPr>
            <p:ph type="dt" sz="half" idx="10"/>
          </p:nvPr>
        </p:nvSpPr>
        <p:spPr/>
        <p:txBody>
          <a:bodyPr/>
          <a:lstStyle/>
          <a:p>
            <a:fld id="{D53C4801-BF13-1342-9912-6226FFA05115}" type="datetime1">
              <a:rPr lang="en-IN" smtClean="0"/>
              <a:t>08/01/25</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Ms. Barkha Bhardwaj        ACSAI-0601            Unit Number: 2</a:t>
            </a:r>
            <a:endParaRPr lang="en-US" dirty="0"/>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8117834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p>
          <a:p>
            <a:pPr marL="0" indent="0">
              <a:buNone/>
            </a:pPr>
            <a:r>
              <a:rPr lang="en-US" sz="2200" b="1" dirty="0">
                <a:solidFill>
                  <a:srgbClr val="FB4C5B"/>
                </a:solidFill>
                <a:latin typeface="Ytimes"/>
              </a:rPr>
              <a:t>My Video :</a:t>
            </a:r>
          </a:p>
          <a:p>
            <a:pPr marL="0" indent="0">
              <a:buNone/>
            </a:pPr>
            <a:r>
              <a:rPr lang="en-US" sz="2200" b="1" dirty="0">
                <a:solidFill>
                  <a:srgbClr val="FB4C5B"/>
                </a:solidFill>
                <a:latin typeface="Ytimes"/>
                <a:hlinkClick r:id="rId2">
                  <a:extLst>
                    <a:ext uri="{A12FA001-AC4F-418D-AE19-62706E023703}">
                      <ahyp:hlinkClr xmlns:ahyp="http://schemas.microsoft.com/office/drawing/2018/hyperlinkcolor" val="tx"/>
                    </a:ext>
                  </a:extLst>
                </a:hlinkClick>
              </a:rPr>
              <a:t>https://youtu.be/rPD97AZ9W2U</a:t>
            </a:r>
            <a:endParaRPr lang="en-US" sz="2200" b="1" dirty="0">
              <a:solidFill>
                <a:srgbClr val="FB4C5B"/>
              </a:solidFill>
              <a:latin typeface="Ytimes"/>
            </a:endParaRPr>
          </a:p>
          <a:p>
            <a:pPr marL="0" indent="0">
              <a:buNone/>
            </a:pPr>
            <a:r>
              <a:rPr lang="en-US" sz="2200" b="1" dirty="0">
                <a:solidFill>
                  <a:srgbClr val="FB4C5B"/>
                </a:solidFill>
                <a:latin typeface="Ytimes"/>
                <a:hlinkClick r:id="rId3">
                  <a:extLst>
                    <a:ext uri="{A12FA001-AC4F-418D-AE19-62706E023703}">
                      <ahyp:hlinkClr xmlns:ahyp="http://schemas.microsoft.com/office/drawing/2018/hyperlinkcolor" val="tx"/>
                    </a:ext>
                  </a:extLst>
                </a:hlinkClick>
              </a:rPr>
              <a:t>https://youtu.be/QbBHCehF3xo</a:t>
            </a:r>
            <a:endParaRPr lang="en-US" sz="2200" b="1" dirty="0">
              <a:solidFill>
                <a:srgbClr val="FB4C5B"/>
              </a:solidFill>
              <a:latin typeface="Ytimes"/>
            </a:endParaRPr>
          </a:p>
          <a:p>
            <a:pPr marL="0" indent="0">
              <a:buNone/>
            </a:pPr>
            <a:r>
              <a:rPr lang="en-US" sz="2200" b="1" dirty="0">
                <a:solidFill>
                  <a:srgbClr val="FB4C5B"/>
                </a:solidFill>
                <a:latin typeface="Ytimes"/>
                <a:hlinkClick r:id="rId4">
                  <a:extLst>
                    <a:ext uri="{A12FA001-AC4F-418D-AE19-62706E023703}">
                      <ahyp:hlinkClr xmlns:ahyp="http://schemas.microsoft.com/office/drawing/2018/hyperlinkcolor" val="tx"/>
                    </a:ext>
                  </a:extLst>
                </a:hlinkClick>
              </a:rPr>
              <a:t>https://youtu.be/JRlJPlbOP7I</a:t>
            </a:r>
            <a:endParaRPr lang="en-US" sz="2200" b="1" dirty="0">
              <a:solidFill>
                <a:srgbClr val="FB4C5B"/>
              </a:solidFill>
              <a:latin typeface="Ytimes"/>
            </a:endParaRPr>
          </a:p>
          <a:p>
            <a:pPr marL="0" indent="0">
              <a:buNone/>
            </a:pPr>
            <a:endParaRPr lang="en-US" sz="2200" b="1" dirty="0">
              <a:solidFill>
                <a:srgbClr val="FB4C5B"/>
              </a:solidFill>
              <a:latin typeface="Ytimes"/>
            </a:endParaRPr>
          </a:p>
          <a:p>
            <a:pPr marL="0" indent="0">
              <a:buNone/>
            </a:pPr>
            <a:r>
              <a:rPr lang="en-US" sz="2200" b="1" dirty="0" err="1">
                <a:solidFill>
                  <a:srgbClr val="FB4C5B"/>
                </a:solidFill>
                <a:latin typeface="Ytimes"/>
              </a:rPr>
              <a:t>Youtube</a:t>
            </a:r>
            <a:r>
              <a:rPr lang="en-US" sz="2200" b="1" dirty="0">
                <a:solidFill>
                  <a:srgbClr val="FB4C5B"/>
                </a:solidFill>
                <a:latin typeface="Ytimes"/>
              </a:rPr>
              <a:t>/other  Video Links</a:t>
            </a:r>
          </a:p>
          <a:p>
            <a:pPr marL="0" indent="0">
              <a:buNone/>
            </a:pPr>
            <a:r>
              <a:rPr lang="en-US" sz="2200" b="1" dirty="0">
                <a:solidFill>
                  <a:srgbClr val="FB4C5B"/>
                </a:solidFill>
                <a:latin typeface="Ytimes"/>
                <a:hlinkClick r:id="rId5">
                  <a:extLst>
                    <a:ext uri="{A12FA001-AC4F-418D-AE19-62706E023703}">
                      <ahyp:hlinkClr xmlns:ahyp="http://schemas.microsoft.com/office/drawing/2018/hyperlinkcolor" val="tx"/>
                    </a:ext>
                  </a:extLst>
                </a:hlinkClick>
              </a:rPr>
              <a:t>https://www.youtube.com/watch?v=yubzJw0uiE4</a:t>
            </a:r>
            <a:endParaRPr lang="en-US" sz="2200" b="1" dirty="0">
              <a:solidFill>
                <a:srgbClr val="FB4C5B"/>
              </a:solidFill>
              <a:latin typeface="Ytimes"/>
            </a:endParaRPr>
          </a:p>
          <a:p>
            <a:pPr marL="0" indent="0">
              <a:buNone/>
            </a:pPr>
            <a:r>
              <a:rPr lang="en-US" sz="2200" b="1" dirty="0">
                <a:solidFill>
                  <a:srgbClr val="FB4C5B"/>
                </a:solidFill>
                <a:latin typeface="Ytimes"/>
                <a:hlinkClick r:id="rId6">
                  <a:extLst>
                    <a:ext uri="{A12FA001-AC4F-418D-AE19-62706E023703}">
                      <ahyp:hlinkClr xmlns:ahyp="http://schemas.microsoft.com/office/drawing/2018/hyperlinkcolor" val="tx"/>
                    </a:ext>
                  </a:extLst>
                </a:hlinkClick>
              </a:rPr>
              <a:t>https://www.youtube.com/watch?v=_160oMzblY8</a:t>
            </a:r>
            <a:endParaRPr lang="en-US" sz="2200" b="1" dirty="0">
              <a:solidFill>
                <a:srgbClr val="FB4C5B"/>
              </a:solidFill>
              <a:latin typeface="Ytimes"/>
            </a:endParaRPr>
          </a:p>
          <a:p>
            <a:pPr marL="0" indent="0">
              <a:buNone/>
            </a:pPr>
            <a:r>
              <a:rPr lang="en-US" sz="2200" b="1" dirty="0">
                <a:solidFill>
                  <a:srgbClr val="FB4C5B"/>
                </a:solidFill>
                <a:latin typeface="Ytimes"/>
                <a:hlinkClick r:id="rId7">
                  <a:extLst>
                    <a:ext uri="{A12FA001-AC4F-418D-AE19-62706E023703}">
                      <ahyp:hlinkClr xmlns:ahyp="http://schemas.microsoft.com/office/drawing/2018/hyperlinkcolor" val="tx"/>
                    </a:ext>
                  </a:extLst>
                </a:hlinkClick>
              </a:rPr>
              <a:t>https://www.youtube.com/watch?v=YJyXfjbBmc8</a:t>
            </a:r>
            <a:endParaRPr lang="en-US" sz="2200" b="1" dirty="0">
              <a:solidFill>
                <a:srgbClr val="FB4C5B"/>
              </a:solidFill>
              <a:latin typeface="Ytimes"/>
            </a:endParaRPr>
          </a:p>
          <a:p>
            <a:pPr marL="0" indent="0">
              <a:buNone/>
            </a:pPr>
            <a:r>
              <a:rPr lang="en-US" sz="2200" b="1" dirty="0">
                <a:solidFill>
                  <a:srgbClr val="FB4C5B"/>
                </a:solidFill>
                <a:latin typeface="Ytimes"/>
                <a:hlinkClick r:id="rId8">
                  <a:extLst>
                    <a:ext uri="{A12FA001-AC4F-418D-AE19-62706E023703}">
                      <ahyp:hlinkClr xmlns:ahyp="http://schemas.microsoft.com/office/drawing/2018/hyperlinkcolor" val="tx"/>
                    </a:ext>
                  </a:extLst>
                </a:hlinkClick>
              </a:rPr>
              <a:t>https://www.youtube.com/watch?v=ENrjn-lD1e8</a:t>
            </a:r>
            <a:endParaRPr lang="en-US" sz="2200" b="1" dirty="0">
              <a:solidFill>
                <a:srgbClr val="FB4C5B"/>
              </a:solidFill>
              <a:latin typeface="Ytimes"/>
            </a:endParaRPr>
          </a:p>
          <a:p>
            <a:pPr marL="0" indent="0">
              <a:buNone/>
            </a:pPr>
            <a:endParaRPr lang="en-US" sz="2200" b="1" dirty="0"/>
          </a:p>
        </p:txBody>
      </p:sp>
      <p:sp>
        <p:nvSpPr>
          <p:cNvPr id="4" name="Date Placeholder 3"/>
          <p:cNvSpPr>
            <a:spLocks noGrp="1"/>
          </p:cNvSpPr>
          <p:nvPr>
            <p:ph type="dt" sz="half" idx="10"/>
          </p:nvPr>
        </p:nvSpPr>
        <p:spPr/>
        <p:txBody>
          <a:bodyPr/>
          <a:lstStyle/>
          <a:p>
            <a:fld id="{09EA47AA-D993-B44D-A74E-72093DD2C421}" type="datetime1">
              <a:rPr lang="en-IN" smtClean="0"/>
              <a:t>08/01/25</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Ms. Barkha Bhardwaj        ACSAI-0601            Unit Number: 2</a:t>
            </a:r>
            <a:endParaRPr lang="en-US" dirty="0"/>
          </a:p>
        </p:txBody>
      </p:sp>
      <p:sp>
        <p:nvSpPr>
          <p:cNvPr id="7" name="Title 1"/>
          <p:cNvSpPr txBox="1">
            <a:spLocks/>
          </p:cNvSpPr>
          <p:nvPr/>
        </p:nvSpPr>
        <p:spPr>
          <a:xfrm>
            <a:off x="1371600" y="0"/>
            <a:ext cx="7772400" cy="9906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6154886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Altcoin</a:t>
            </a:r>
          </a:p>
          <a:p>
            <a:r>
              <a:rPr lang="en-US" sz="2000" dirty="0">
                <a:latin typeface="Times New Roman" panose="02020603050405020304" pitchFamily="18" charset="0"/>
                <a:cs typeface="Times New Roman" panose="02020603050405020304" pitchFamily="18" charset="0"/>
              </a:rPr>
              <a:t>Short for “alternative coin.” A term used to denote any cryptocurrency other than bitcoin.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Airdrop</a:t>
            </a:r>
          </a:p>
          <a:p>
            <a:r>
              <a:rPr lang="en-US" sz="2000" dirty="0">
                <a:latin typeface="Times New Roman" panose="02020603050405020304" pitchFamily="18" charset="0"/>
                <a:cs typeface="Times New Roman" panose="02020603050405020304" pitchFamily="18" charset="0"/>
              </a:rPr>
              <a:t>The distribution of free crypto tokens to promote a new project or encourage community adoption.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Bitcoin</a:t>
            </a:r>
          </a:p>
          <a:p>
            <a:r>
              <a:rPr lang="en-US" sz="2000" dirty="0">
                <a:latin typeface="Times New Roman" panose="02020603050405020304" pitchFamily="18" charset="0"/>
                <a:cs typeface="Times New Roman" panose="02020603050405020304" pitchFamily="18" charset="0"/>
              </a:rPr>
              <a:t>The world’s first and largest cryptocurrency by market capitalization. Launched in 2009 by a pseudonymous creator known as “Satoshi </a:t>
            </a:r>
            <a:r>
              <a:rPr lang="en-US" sz="2000" dirty="0" err="1">
                <a:latin typeface="Times New Roman" panose="02020603050405020304" pitchFamily="18" charset="0"/>
                <a:cs typeface="Times New Roman" panose="02020603050405020304" pitchFamily="18" charset="0"/>
              </a:rPr>
              <a:t>Nakamoto</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Blockchain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type of immutable, distributed ledger technology used for recording data.</a:t>
            </a:r>
          </a:p>
        </p:txBody>
      </p:sp>
      <p:sp>
        <p:nvSpPr>
          <p:cNvPr id="4" name="Date Placeholder 3"/>
          <p:cNvSpPr>
            <a:spLocks noGrp="1"/>
          </p:cNvSpPr>
          <p:nvPr>
            <p:ph type="dt" sz="half" idx="10"/>
          </p:nvPr>
        </p:nvSpPr>
        <p:spPr/>
        <p:txBody>
          <a:bodyPr/>
          <a:lstStyle/>
          <a:p>
            <a:fld id="{775C3747-1014-7A48-9FF6-DF9AEFE687E7}" type="datetime1">
              <a:rPr lang="en-IN" smtClean="0"/>
              <a:t>08/01/25</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Ms. Barkha Bhardwaj        ACSAI-0601            Unit Number: 2</a:t>
            </a:r>
            <a:endParaRPr lang="en-US" dirty="0"/>
          </a:p>
        </p:txBody>
      </p:sp>
      <p:sp>
        <p:nvSpPr>
          <p:cNvPr id="7" name="Title 1"/>
          <p:cNvSpPr txBox="1">
            <a:spLocks/>
          </p:cNvSpPr>
          <p:nvPr/>
        </p:nvSpPr>
        <p:spPr>
          <a:xfrm>
            <a:off x="1393055" y="0"/>
            <a:ext cx="7772400" cy="9906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a:ln>
                  <a:noFill/>
                </a:ln>
                <a:solidFill>
                  <a:schemeClr val="dk1"/>
                </a:solidFill>
                <a:effectLst/>
                <a:uLnTx/>
                <a:uFillTx/>
                <a:latin typeface="Times New Roman" panose="02020603050405020304" pitchFamily="18" charset="0"/>
                <a:cs typeface="Times New Roman" panose="02020603050405020304" pitchFamily="18" charset="0"/>
              </a:rPr>
              <a:t>Glosarry</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481159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lgn="just"/>
            <a:r>
              <a:rPr lang="en-US" sz="2800" dirty="0">
                <a:latin typeface="Times New Roman" panose="02020603050405020304" pitchFamily="18" charset="0"/>
                <a:cs typeface="Times New Roman" panose="02020603050405020304" pitchFamily="18" charset="0"/>
              </a:rPr>
              <a:t>A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is “a distributed database that maintains a continuously growing list of ordered records, called blocks.” These blocks “are linked using cryptography. Each block contains a cryptographic hash of the previous block, a timestamp, and transaction data. A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is a decentralized, distributed and public digital ledger that is used to record transactions across many computers so that the record cannot be altered retroactively without the alteration of all subsequent blocks and the consensus of the network.”</a:t>
            </a:r>
          </a:p>
        </p:txBody>
      </p:sp>
      <p:sp>
        <p:nvSpPr>
          <p:cNvPr id="4" name="Date Placeholder 3"/>
          <p:cNvSpPr>
            <a:spLocks noGrp="1"/>
          </p:cNvSpPr>
          <p:nvPr>
            <p:ph type="dt" sz="half" idx="10"/>
          </p:nvPr>
        </p:nvSpPr>
        <p:spPr/>
        <p:txBody>
          <a:bodyPr/>
          <a:lstStyle/>
          <a:p>
            <a:fld id="{3EECEB61-8623-E640-B412-D5105AAAC575}" type="datetime1">
              <a:rPr lang="en-IN" smtClean="0"/>
              <a:t>08/01/25</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a:t>Ms. Barkha Bhardwaj        ACSAI-0601            Unit Number: 2</a:t>
            </a:r>
            <a:endParaRPr lang="en-US" dirty="0"/>
          </a:p>
        </p:txBody>
      </p:sp>
      <p:sp>
        <p:nvSpPr>
          <p:cNvPr id="7" name="Title 1"/>
          <p:cNvSpPr txBox="1">
            <a:spLocks/>
          </p:cNvSpPr>
          <p:nvPr/>
        </p:nvSpPr>
        <p:spPr>
          <a:xfrm>
            <a:off x="1362456" y="-32003"/>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Summary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6624565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92500"/>
          </a:bodyPr>
          <a:lstStyle/>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1.AndreasM.AntonopoulosandGavinWood,“Mastering </a:t>
            </a:r>
            <a:r>
              <a:rPr lang="en-US" sz="2200" dirty="0" err="1">
                <a:latin typeface="Times New Roman" panose="02020603050405020304" pitchFamily="18" charset="0"/>
                <a:cs typeface="Times New Roman" panose="02020603050405020304" pitchFamily="18" charset="0"/>
              </a:rPr>
              <a:t>Ethereum:Building</a:t>
            </a:r>
            <a:r>
              <a:rPr lang="en-US" sz="2200" dirty="0">
                <a:latin typeface="Times New Roman" panose="02020603050405020304" pitchFamily="18" charset="0"/>
                <a:cs typeface="Times New Roman" panose="02020603050405020304" pitchFamily="18" charset="0"/>
              </a:rPr>
              <a:t> Smart Contracts and </a:t>
            </a:r>
            <a:r>
              <a:rPr lang="en-US" sz="2200" dirty="0" err="1">
                <a:latin typeface="Times New Roman" panose="02020603050405020304" pitchFamily="18" charset="0"/>
                <a:cs typeface="Times New Roman" panose="02020603050405020304" pitchFamily="18" charset="0"/>
              </a:rPr>
              <a:t>DApps</a:t>
            </a:r>
            <a:r>
              <a:rPr lang="en-US" sz="2200" dirty="0">
                <a:latin typeface="Times New Roman" panose="02020603050405020304" pitchFamily="18" charset="0"/>
                <a:cs typeface="Times New Roman" panose="02020603050405020304" pitchFamily="18" charset="0"/>
              </a:rPr>
              <a:t>”, O′Reilly 2.MelanieSwan,“Blockchain:Blueprint for a New Economy”, O′Reilly </a:t>
            </a:r>
          </a:p>
          <a:p>
            <a:pPr algn="just"/>
            <a:r>
              <a:rPr lang="en-US" sz="2200" dirty="0">
                <a:latin typeface="Times New Roman" panose="02020603050405020304" pitchFamily="18" charset="0"/>
                <a:cs typeface="Times New Roman" panose="02020603050405020304" pitchFamily="18" charset="0"/>
              </a:rPr>
              <a:t>3.MattZand, </a:t>
            </a:r>
            <a:r>
              <a:rPr lang="en-US" sz="2200" dirty="0" err="1">
                <a:latin typeface="Times New Roman" panose="02020603050405020304" pitchFamily="18" charset="0"/>
                <a:cs typeface="Times New Roman" panose="02020603050405020304" pitchFamily="18" charset="0"/>
              </a:rPr>
              <a:t>Xun</a:t>
            </a:r>
            <a:r>
              <a:rPr lang="en-US" sz="2200" dirty="0">
                <a:latin typeface="Times New Roman" panose="02020603050405020304" pitchFamily="18" charset="0"/>
                <a:cs typeface="Times New Roman" panose="02020603050405020304" pitchFamily="18" charset="0"/>
              </a:rPr>
              <a:t>(Brian)Wu, and </a:t>
            </a:r>
            <a:r>
              <a:rPr lang="en-US" sz="2200" dirty="0" err="1">
                <a:latin typeface="Times New Roman" panose="02020603050405020304" pitchFamily="18" charset="0"/>
                <a:cs typeface="Times New Roman" panose="02020603050405020304" pitchFamily="18" charset="0"/>
              </a:rPr>
              <a:t>MarkAnthon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Handson</a:t>
            </a:r>
            <a:r>
              <a:rPr lang="en-US" sz="2200" dirty="0">
                <a:latin typeface="Times New Roman" panose="02020603050405020304" pitchFamily="18" charset="0"/>
                <a:cs typeface="Times New Roman" panose="02020603050405020304" pitchFamily="18" charset="0"/>
              </a:rPr>
              <a:t> Smart Contract Development with </a:t>
            </a:r>
            <a:r>
              <a:rPr lang="en-US" sz="2200" dirty="0" err="1">
                <a:latin typeface="Times New Roman" panose="02020603050405020304" pitchFamily="18" charset="0"/>
                <a:cs typeface="Times New Roman" panose="02020603050405020304" pitchFamily="18" charset="0"/>
              </a:rPr>
              <a:t>Hyperledger</a:t>
            </a:r>
            <a:r>
              <a:rPr lang="en-US" sz="2200" dirty="0">
                <a:latin typeface="Times New Roman" panose="02020603050405020304" pitchFamily="18" charset="0"/>
                <a:cs typeface="Times New Roman" panose="02020603050405020304" pitchFamily="18" charset="0"/>
              </a:rPr>
              <a:t> FabricV2</a:t>
            </a:r>
          </a:p>
          <a:p>
            <a:pPr algn="just"/>
            <a:r>
              <a:rPr lang="en-US" sz="2200" dirty="0">
                <a:latin typeface="Times New Roman" panose="02020603050405020304" pitchFamily="18" charset="0"/>
                <a:cs typeface="Times New Roman" panose="02020603050405020304" pitchFamily="18" charset="0"/>
              </a:rPr>
              <a:t>4. Daniel </a:t>
            </a:r>
            <a:r>
              <a:rPr lang="en-US" sz="2200" dirty="0" err="1">
                <a:latin typeface="Times New Roman" panose="02020603050405020304" pitchFamily="18" charset="0"/>
                <a:cs typeface="Times New Roman" panose="02020603050405020304" pitchFamily="18" charset="0"/>
              </a:rPr>
              <a:t>Drescher</a:t>
            </a:r>
            <a:r>
              <a:rPr lang="en-US" sz="2200" dirty="0">
                <a:latin typeface="Times New Roman" panose="02020603050405020304" pitchFamily="18" charset="0"/>
                <a:cs typeface="Times New Roman" panose="02020603050405020304" pitchFamily="18" charset="0"/>
              </a:rPr>
              <a:t>, Block chain basics A non-technical introduction in 25 steps, </a:t>
            </a:r>
            <a:r>
              <a:rPr lang="en-US" sz="2200" dirty="0" err="1">
                <a:latin typeface="Times New Roman" panose="02020603050405020304" pitchFamily="18" charset="0"/>
                <a:cs typeface="Times New Roman" panose="02020603050405020304" pitchFamily="18" charset="0"/>
              </a:rPr>
              <a:t>Apress</a:t>
            </a:r>
            <a:r>
              <a:rPr lang="en-US" sz="2200" dirty="0">
                <a:latin typeface="Times New Roman" panose="02020603050405020304" pitchFamily="18" charset="0"/>
                <a:cs typeface="Times New Roman" panose="02020603050405020304" pitchFamily="18" charset="0"/>
              </a:rPr>
              <a:t> , 2017. Paul </a:t>
            </a:r>
            <a:r>
              <a:rPr lang="en-US" sz="2200" dirty="0" err="1">
                <a:latin typeface="Times New Roman" panose="02020603050405020304" pitchFamily="18" charset="0"/>
                <a:cs typeface="Times New Roman" panose="02020603050405020304" pitchFamily="18" charset="0"/>
              </a:rPr>
              <a:t>Vigna</a:t>
            </a:r>
            <a:r>
              <a:rPr lang="en-US" sz="2200" dirty="0">
                <a:latin typeface="Times New Roman" panose="02020603050405020304" pitchFamily="18" charset="0"/>
                <a:cs typeface="Times New Roman" panose="02020603050405020304" pitchFamily="18" charset="0"/>
              </a:rPr>
              <a:t> and Michael </a:t>
            </a:r>
            <a:r>
              <a:rPr lang="en-US" sz="2200" dirty="0" err="1">
                <a:latin typeface="Times New Roman" panose="02020603050405020304" pitchFamily="18" charset="0"/>
                <a:cs typeface="Times New Roman" panose="02020603050405020304" pitchFamily="18" charset="0"/>
              </a:rPr>
              <a:t>J.Casey</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5. The Age of Cryptocurrency, 2015. Supplementary Readings: Antonopoulos, Mastering Bitcoin : Unlocking Digital Cryptocurrencies. </a:t>
            </a:r>
          </a:p>
          <a:p>
            <a:pPr algn="just"/>
            <a:r>
              <a:rPr lang="en-US" sz="2200" dirty="0">
                <a:latin typeface="Times New Roman" panose="02020603050405020304" pitchFamily="18" charset="0"/>
                <a:cs typeface="Times New Roman" panose="02020603050405020304" pitchFamily="18" charset="0"/>
              </a:rPr>
              <a:t>6. Mastering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Imar</a:t>
            </a:r>
            <a:r>
              <a:rPr lang="en-US" sz="2200" dirty="0">
                <a:latin typeface="Times New Roman" panose="02020603050405020304" pitchFamily="18" charset="0"/>
                <a:cs typeface="Times New Roman" panose="02020603050405020304" pitchFamily="18" charset="0"/>
              </a:rPr>
              <a:t> Bashir - Second edition - </a:t>
            </a:r>
            <a:r>
              <a:rPr lang="en-US" sz="2200" dirty="0" err="1">
                <a:latin typeface="Times New Roman" panose="02020603050405020304" pitchFamily="18" charset="0"/>
                <a:cs typeface="Times New Roman" panose="02020603050405020304" pitchFamily="18" charset="0"/>
              </a:rPr>
              <a:t>Packt</a:t>
            </a:r>
            <a:r>
              <a:rPr lang="en-US" sz="2200" dirty="0">
                <a:latin typeface="Times New Roman" panose="02020603050405020304" pitchFamily="18" charset="0"/>
                <a:cs typeface="Times New Roman" panose="02020603050405020304" pitchFamily="18" charset="0"/>
              </a:rPr>
              <a:t> - 2018. </a:t>
            </a:r>
            <a:r>
              <a:rPr lang="en-US" sz="2200" dirty="0" err="1">
                <a:latin typeface="Times New Roman" panose="02020603050405020304" pitchFamily="18" charset="0"/>
                <a:cs typeface="Times New Roman" panose="02020603050405020304" pitchFamily="18" charset="0"/>
              </a:rPr>
              <a:t>Satosh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Nakamoto</a:t>
            </a:r>
            <a:r>
              <a:rPr lang="en-US" sz="2200" dirty="0">
                <a:latin typeface="Times New Roman" panose="02020603050405020304" pitchFamily="18" charset="0"/>
                <a:cs typeface="Times New Roman" panose="02020603050405020304" pitchFamily="18" charset="0"/>
              </a:rPr>
              <a:t>, Bitcoin : A peer-to-peer electronic Cash system. </a:t>
            </a:r>
          </a:p>
          <a:p>
            <a:pPr marL="0" indent="0" algn="just">
              <a:buNone/>
            </a:pPr>
            <a:endParaRPr lang="en-US" sz="2400" dirty="0"/>
          </a:p>
        </p:txBody>
      </p:sp>
      <p:sp>
        <p:nvSpPr>
          <p:cNvPr id="4" name="Date Placeholder 3"/>
          <p:cNvSpPr>
            <a:spLocks noGrp="1"/>
          </p:cNvSpPr>
          <p:nvPr>
            <p:ph type="dt" sz="half" idx="10"/>
          </p:nvPr>
        </p:nvSpPr>
        <p:spPr/>
        <p:txBody>
          <a:bodyPr/>
          <a:lstStyle/>
          <a:p>
            <a:fld id="{92E287A6-6D3D-7F46-85A0-0E5B091C229C}" type="datetime1">
              <a:rPr lang="en-IN" smtClean="0"/>
              <a:t>08/01/25</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a:t>Ms. Barkha Bhardwaj        ACSAI-0601            Unit Number: 2</a:t>
            </a:r>
            <a:endParaRPr lang="en-US" dirty="0"/>
          </a:p>
        </p:txBody>
      </p:sp>
      <p:sp>
        <p:nvSpPr>
          <p:cNvPr id="7" name="Title 1"/>
          <p:cNvSpPr txBox="1">
            <a:spLocks/>
          </p:cNvSpPr>
          <p:nvPr/>
        </p:nvSpPr>
        <p:spPr>
          <a:xfrm>
            <a:off x="1362456" y="-32003"/>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References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16703366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F69451-3EB1-ED4A-82BA-F94D5A2347E1}" type="datetime1">
              <a:rPr lang="en-IN" smtClean="0"/>
              <a:t>08/01/25</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Ms. Barkha Bhardwaj        ACSAI-0601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solidFill>
                  <a:srgbClr val="FB4C5B"/>
                </a:solidFill>
              </a:rPr>
              <a:t>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686458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686A30-C4F3-4B4B-94A8-CC684EDF6A39}" type="datetime1">
              <a:rPr lang="en-IN" smtClean="0"/>
              <a:t>08/01/25</a:t>
            </a:fld>
            <a:endParaRPr lang="en-US"/>
          </a:p>
        </p:txBody>
      </p:sp>
      <p:sp>
        <p:nvSpPr>
          <p:cNvPr id="10" name="Footer Placeholder 12"/>
          <p:cNvSpPr>
            <a:spLocks noGrp="1"/>
          </p:cNvSpPr>
          <p:nvPr>
            <p:ph type="ftr" sz="quarter" idx="11"/>
          </p:nvPr>
        </p:nvSpPr>
        <p:spPr>
          <a:xfrm>
            <a:off x="2286000" y="6248400"/>
            <a:ext cx="5029200" cy="365125"/>
          </a:xfrm>
        </p:spPr>
        <p:txBody>
          <a:bodyPr/>
          <a:lstStyle/>
          <a:p>
            <a:r>
              <a:rPr lang="en-US"/>
              <a:t>Ms. Barkha Bhardwaj        ACSAI-0601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Outcome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2178354917"/>
              </p:ext>
            </p:extLst>
          </p:nvPr>
        </p:nvGraphicFramePr>
        <p:xfrm>
          <a:off x="990600" y="990601"/>
          <a:ext cx="7543799" cy="5242559"/>
        </p:xfrm>
        <a:graphic>
          <a:graphicData uri="http://schemas.openxmlformats.org/drawingml/2006/table">
            <a:tbl>
              <a:tblPr firstRow="1" bandRow="1">
                <a:tableStyleId>{21E4AEA4-8DFA-4A89-87EB-49C32662AFE0}</a:tableStyleId>
              </a:tblPr>
              <a:tblGrid>
                <a:gridCol w="848677">
                  <a:extLst>
                    <a:ext uri="{9D8B030D-6E8A-4147-A177-3AD203B41FA5}">
                      <a16:colId xmlns:a16="http://schemas.microsoft.com/office/drawing/2014/main" val="20000"/>
                    </a:ext>
                  </a:extLst>
                </a:gridCol>
                <a:gridCol w="4337685">
                  <a:extLst>
                    <a:ext uri="{9D8B030D-6E8A-4147-A177-3AD203B41FA5}">
                      <a16:colId xmlns:a16="http://schemas.microsoft.com/office/drawing/2014/main" val="20001"/>
                    </a:ext>
                  </a:extLst>
                </a:gridCol>
                <a:gridCol w="1131570">
                  <a:extLst>
                    <a:ext uri="{9D8B030D-6E8A-4147-A177-3AD203B41FA5}">
                      <a16:colId xmlns:a16="http://schemas.microsoft.com/office/drawing/2014/main" val="20002"/>
                    </a:ext>
                  </a:extLst>
                </a:gridCol>
                <a:gridCol w="1225867">
                  <a:extLst>
                    <a:ext uri="{9D8B030D-6E8A-4147-A177-3AD203B41FA5}">
                      <a16:colId xmlns:a16="http://schemas.microsoft.com/office/drawing/2014/main" val="20003"/>
                    </a:ext>
                  </a:extLst>
                </a:gridCol>
              </a:tblGrid>
              <a:tr h="604485">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rgbClr val="FB4C5B"/>
                    </a:solidFill>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6116">
                <a:tc gridSpan="2">
                  <a:txBody>
                    <a:bodyPr/>
                    <a:lstStyle/>
                    <a:p>
                      <a:pPr algn="just"/>
                      <a:r>
                        <a:rPr lang="en-US" dirty="0"/>
                        <a:t>Course Outcome (CO)</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gridSpan="2">
                  <a:txBody>
                    <a:bodyPr/>
                    <a:lstStyle/>
                    <a:p>
                      <a:pPr algn="just"/>
                      <a:r>
                        <a:rPr lang="en-US" dirty="0"/>
                        <a:t>Bloom’s Knowledge Level (KL)</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0001"/>
                  </a:ext>
                </a:extLst>
              </a:tr>
              <a:tr h="345420">
                <a:tc gridSpan="4">
                  <a:txBody>
                    <a:bodyPr/>
                    <a:lstStyle/>
                    <a:p>
                      <a:pPr algn="just"/>
                      <a:r>
                        <a:rPr lang="en-US" dirty="0"/>
                        <a:t>At the end of the course,</a:t>
                      </a:r>
                      <a:r>
                        <a:rPr lang="en-US" baseline="0" dirty="0"/>
                        <a:t> the student will be able to understand</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67238">
                <a:tc>
                  <a:txBody>
                    <a:bodyPr/>
                    <a:lstStyle/>
                    <a:p>
                      <a:r>
                        <a:rPr lang="en-US" b="0" dirty="0"/>
                        <a:t>CO 1</a:t>
                      </a:r>
                      <a:endParaRPr lang="en-US" b="0" dirty="0">
                        <a:latin typeface="Times New Roman" panose="02020603050405020304" pitchFamily="18" charset="0"/>
                        <a:cs typeface="Times New Roman" panose="02020603050405020304" pitchFamily="18" charset="0"/>
                      </a:endParaRPr>
                    </a:p>
                  </a:txBody>
                  <a:tcPr/>
                </a:tc>
                <a:tc gridSpan="2">
                  <a:txBody>
                    <a:bodyPr/>
                    <a:lstStyle/>
                    <a:p>
                      <a:pPr algn="just"/>
                      <a:r>
                        <a:rPr lang="en-US" b="0" dirty="0"/>
                        <a:t>Understand block chain technology.</a:t>
                      </a:r>
                      <a:endParaRPr lang="en-US" b="0"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b="0" dirty="0"/>
                        <a:t>K2</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604485">
                <a:tc>
                  <a:txBody>
                    <a:bodyPr/>
                    <a:lstStyle/>
                    <a:p>
                      <a:r>
                        <a:rPr lang="en-US" b="1" dirty="0"/>
                        <a:t>CO 2</a:t>
                      </a:r>
                      <a:endParaRPr lang="en-US" b="1" dirty="0">
                        <a:latin typeface="Times New Roman" panose="02020603050405020304" pitchFamily="18" charset="0"/>
                        <a:cs typeface="Times New Roman" panose="02020603050405020304" pitchFamily="18" charset="0"/>
                      </a:endParaRPr>
                    </a:p>
                  </a:txBody>
                  <a:tcPr/>
                </a:tc>
                <a:tc gridSpan="2">
                  <a:txBody>
                    <a:bodyPr/>
                    <a:lstStyle/>
                    <a:p>
                      <a:pPr algn="just"/>
                      <a:r>
                        <a:rPr lang="en-US" b="1" dirty="0"/>
                        <a:t>Develop block chain based solutions and write smart contract using Hyper ledger Fabric and </a:t>
                      </a:r>
                      <a:r>
                        <a:rPr lang="en-US" b="1" dirty="0" err="1"/>
                        <a:t>Ethereum</a:t>
                      </a:r>
                      <a:r>
                        <a:rPr lang="en-US" b="1" dirty="0"/>
                        <a:t> frameworks. </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b="1" dirty="0"/>
                        <a:t>K6</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29763">
                <a:tc>
                  <a:txBody>
                    <a:bodyPr/>
                    <a:lstStyle/>
                    <a:p>
                      <a:r>
                        <a:rPr lang="en-US" dirty="0"/>
                        <a:t>CO 3</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Buildanddeployblockchainapplicationforonpremiseandcloud-basedarchitecture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26358">
                <a:tc>
                  <a:txBody>
                    <a:bodyPr/>
                    <a:lstStyle/>
                    <a:p>
                      <a:r>
                        <a:rPr lang="en-US" dirty="0"/>
                        <a:t>CO 4</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Integrate ideas from various domains and implement them using block chain technology in differ </a:t>
                      </a:r>
                      <a:r>
                        <a:rPr lang="en-US" dirty="0" err="1"/>
                        <a:t>ent</a:t>
                      </a:r>
                      <a:r>
                        <a:rPr lang="en-US" dirty="0"/>
                        <a:t> perspectives.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604485">
                <a:tc>
                  <a:txBody>
                    <a:bodyPr/>
                    <a:lstStyle/>
                    <a:p>
                      <a:r>
                        <a:rPr lang="en-US" dirty="0"/>
                        <a:t>CO 5</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Understand key terminologies and Develop Block chain hyper ledger fabric.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769954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gn="ctr">
              <a:buNone/>
            </a:pPr>
            <a:r>
              <a:rPr lang="en-US" dirty="0">
                <a:latin typeface="Times New Roman" panose="02020603050405020304" pitchFamily="18" charset="0"/>
                <a:cs typeface="Times New Roman" panose="02020603050405020304" pitchFamily="18" charset="0"/>
              </a:rPr>
              <a:t>Engineering Graduates will be able to Understand:</a:t>
            </a:r>
          </a:p>
          <a:p>
            <a:pPr marL="0" indent="0">
              <a:buNone/>
            </a:pPr>
            <a:r>
              <a:rPr lang="en-US" dirty="0">
                <a:latin typeface="Times New Roman" panose="02020603050405020304" pitchFamily="18" charset="0"/>
                <a:cs typeface="Times New Roman" panose="02020603050405020304" pitchFamily="18" charset="0"/>
              </a:rPr>
              <a:t>1. Engineering knowledge</a:t>
            </a:r>
          </a:p>
          <a:p>
            <a:pPr marL="0" indent="0">
              <a:buNone/>
            </a:pPr>
            <a:r>
              <a:rPr lang="en-US" dirty="0">
                <a:latin typeface="Times New Roman" panose="02020603050405020304" pitchFamily="18" charset="0"/>
                <a:cs typeface="Times New Roman" panose="02020603050405020304" pitchFamily="18" charset="0"/>
              </a:rPr>
              <a:t>2. Problem analysis</a:t>
            </a:r>
          </a:p>
          <a:p>
            <a:pPr marL="0" indent="0">
              <a:buNone/>
            </a:pPr>
            <a:r>
              <a:rPr lang="en-US" dirty="0">
                <a:latin typeface="Times New Roman" panose="02020603050405020304" pitchFamily="18" charset="0"/>
                <a:cs typeface="Times New Roman" panose="02020603050405020304" pitchFamily="18" charset="0"/>
              </a:rPr>
              <a:t>3. Design/development of solutions</a:t>
            </a:r>
          </a:p>
          <a:p>
            <a:pPr marL="0" indent="0">
              <a:buNone/>
            </a:pPr>
            <a:r>
              <a:rPr lang="en-US" dirty="0">
                <a:latin typeface="Times New Roman" panose="02020603050405020304" pitchFamily="18" charset="0"/>
                <a:cs typeface="Times New Roman" panose="02020603050405020304" pitchFamily="18" charset="0"/>
              </a:rPr>
              <a:t>4. Conduct investigations of complex </a:t>
            </a:r>
          </a:p>
          <a:p>
            <a:pPr marL="0" indent="0">
              <a:buNone/>
            </a:pPr>
            <a:r>
              <a:rPr lang="en-US" dirty="0">
                <a:latin typeface="Times New Roman" panose="02020603050405020304" pitchFamily="18" charset="0"/>
                <a:cs typeface="Times New Roman" panose="02020603050405020304" pitchFamily="18" charset="0"/>
              </a:rPr>
              <a:t>5. Modern tool usage </a:t>
            </a:r>
          </a:p>
          <a:p>
            <a:pPr marL="0" indent="0">
              <a:buNone/>
            </a:pPr>
            <a:r>
              <a:rPr lang="en-US" dirty="0">
                <a:latin typeface="Times New Roman" panose="02020603050405020304" pitchFamily="18" charset="0"/>
                <a:cs typeface="Times New Roman" panose="02020603050405020304" pitchFamily="18" charset="0"/>
              </a:rPr>
              <a:t>6. The engineer and society </a:t>
            </a:r>
          </a:p>
          <a:p>
            <a:pPr marL="0" indent="0">
              <a:buNone/>
            </a:pPr>
            <a:r>
              <a:rPr lang="en-US" dirty="0">
                <a:latin typeface="Times New Roman" panose="02020603050405020304" pitchFamily="18" charset="0"/>
                <a:cs typeface="Times New Roman" panose="02020603050405020304" pitchFamily="18" charset="0"/>
              </a:rPr>
              <a:t>7. Environment and sustainability </a:t>
            </a:r>
          </a:p>
          <a:p>
            <a:pPr marL="0" indent="0">
              <a:buNone/>
            </a:pPr>
            <a:r>
              <a:rPr lang="en-US" dirty="0">
                <a:latin typeface="Times New Roman" panose="02020603050405020304" pitchFamily="18" charset="0"/>
                <a:cs typeface="Times New Roman" panose="02020603050405020304" pitchFamily="18" charset="0"/>
              </a:rPr>
              <a:t>8. Ethics</a:t>
            </a:r>
          </a:p>
          <a:p>
            <a:pPr marL="0" indent="0">
              <a:buNone/>
            </a:pPr>
            <a:r>
              <a:rPr lang="en-US" dirty="0">
                <a:latin typeface="Times New Roman" panose="02020603050405020304" pitchFamily="18" charset="0"/>
                <a:cs typeface="Times New Roman" panose="02020603050405020304" pitchFamily="18" charset="0"/>
              </a:rPr>
              <a:t> 9. Individual and team work</a:t>
            </a:r>
          </a:p>
          <a:p>
            <a:pPr marL="0" indent="0">
              <a:buNone/>
            </a:pPr>
            <a:r>
              <a:rPr lang="en-US" dirty="0">
                <a:latin typeface="Times New Roman" panose="02020603050405020304" pitchFamily="18" charset="0"/>
                <a:cs typeface="Times New Roman" panose="02020603050405020304" pitchFamily="18" charset="0"/>
              </a:rPr>
              <a:t>10. Communication</a:t>
            </a:r>
          </a:p>
          <a:p>
            <a:pPr marL="0" indent="0">
              <a:buNone/>
            </a:pPr>
            <a:r>
              <a:rPr lang="en-US" dirty="0">
                <a:latin typeface="Times New Roman" panose="02020603050405020304" pitchFamily="18" charset="0"/>
                <a:cs typeface="Times New Roman" panose="02020603050405020304" pitchFamily="18" charset="0"/>
              </a:rPr>
              <a:t>11. Project management and finance</a:t>
            </a:r>
          </a:p>
          <a:p>
            <a:pPr marL="0" indent="0">
              <a:buNone/>
            </a:pPr>
            <a:r>
              <a:rPr lang="en-US" dirty="0">
                <a:latin typeface="Times New Roman" panose="02020603050405020304" pitchFamily="18" charset="0"/>
                <a:cs typeface="Times New Roman" panose="02020603050405020304" pitchFamily="18" charset="0"/>
              </a:rPr>
              <a:t>12. Life-long learning</a:t>
            </a:r>
          </a:p>
        </p:txBody>
      </p:sp>
      <p:sp>
        <p:nvSpPr>
          <p:cNvPr id="4" name="Date Placeholder 3"/>
          <p:cNvSpPr>
            <a:spLocks noGrp="1"/>
          </p:cNvSpPr>
          <p:nvPr>
            <p:ph type="dt" sz="half" idx="10"/>
          </p:nvPr>
        </p:nvSpPr>
        <p:spPr/>
        <p:txBody>
          <a:bodyPr/>
          <a:lstStyle/>
          <a:p>
            <a:fld id="{D4C658C5-2832-B24E-BB1D-1A0D31AD724E}"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ACSAI-0601            Unit Number: 2</a:t>
            </a:r>
          </a:p>
        </p:txBody>
      </p:sp>
      <p:sp>
        <p:nvSpPr>
          <p:cNvPr id="10" name="Title 1">
            <a:extLst>
              <a:ext uri="{FF2B5EF4-FFF2-40B4-BE49-F238E27FC236}">
                <a16:creationId xmlns:a16="http://schemas.microsoft.com/office/drawing/2014/main" id="{FFDB6147-B0A1-48BB-9FF3-239D9781485A}"/>
              </a:ext>
            </a:extLst>
          </p:cNvPr>
          <p:cNvSpPr txBox="1">
            <a:spLocks/>
          </p:cNvSpPr>
          <p:nvPr/>
        </p:nvSpPr>
        <p:spPr>
          <a:xfrm>
            <a:off x="1371600" y="7620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Program Outcomes</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6738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552886951"/>
              </p:ext>
            </p:extLst>
          </p:nvPr>
        </p:nvGraphicFramePr>
        <p:xfrm>
          <a:off x="723904" y="1776983"/>
          <a:ext cx="7962897" cy="2414015"/>
        </p:xfrm>
        <a:graphic>
          <a:graphicData uri="http://schemas.openxmlformats.org/drawingml/2006/table">
            <a:tbl>
              <a:tblPr firstRow="1" firstCol="1" bandRow="1">
                <a:tableStyleId>{21E4AEA4-8DFA-4A89-87EB-49C32662AFE0}</a:tableStyleId>
              </a:tblPr>
              <a:tblGrid>
                <a:gridCol w="1180535">
                  <a:extLst>
                    <a:ext uri="{9D8B030D-6E8A-4147-A177-3AD203B41FA5}">
                      <a16:colId xmlns:a16="http://schemas.microsoft.com/office/drawing/2014/main" val="20000"/>
                    </a:ext>
                  </a:extLst>
                </a:gridCol>
                <a:gridCol w="557556">
                  <a:extLst>
                    <a:ext uri="{9D8B030D-6E8A-4147-A177-3AD203B41FA5}">
                      <a16:colId xmlns:a16="http://schemas.microsoft.com/office/drawing/2014/main" val="20001"/>
                    </a:ext>
                  </a:extLst>
                </a:gridCol>
                <a:gridCol w="586005">
                  <a:extLst>
                    <a:ext uri="{9D8B030D-6E8A-4147-A177-3AD203B41FA5}">
                      <a16:colId xmlns:a16="http://schemas.microsoft.com/office/drawing/2014/main" val="20002"/>
                    </a:ext>
                  </a:extLst>
                </a:gridCol>
                <a:gridCol w="399325">
                  <a:extLst>
                    <a:ext uri="{9D8B030D-6E8A-4147-A177-3AD203B41FA5}">
                      <a16:colId xmlns:a16="http://schemas.microsoft.com/office/drawing/2014/main" val="20003"/>
                    </a:ext>
                  </a:extLst>
                </a:gridCol>
                <a:gridCol w="548371">
                  <a:extLst>
                    <a:ext uri="{9D8B030D-6E8A-4147-A177-3AD203B41FA5}">
                      <a16:colId xmlns:a16="http://schemas.microsoft.com/office/drawing/2014/main" val="20004"/>
                    </a:ext>
                  </a:extLst>
                </a:gridCol>
                <a:gridCol w="548371">
                  <a:extLst>
                    <a:ext uri="{9D8B030D-6E8A-4147-A177-3AD203B41FA5}">
                      <a16:colId xmlns:a16="http://schemas.microsoft.com/office/drawing/2014/main" val="20005"/>
                    </a:ext>
                  </a:extLst>
                </a:gridCol>
                <a:gridCol w="548371">
                  <a:extLst>
                    <a:ext uri="{9D8B030D-6E8A-4147-A177-3AD203B41FA5}">
                      <a16:colId xmlns:a16="http://schemas.microsoft.com/office/drawing/2014/main" val="20006"/>
                    </a:ext>
                  </a:extLst>
                </a:gridCol>
                <a:gridCol w="548371">
                  <a:extLst>
                    <a:ext uri="{9D8B030D-6E8A-4147-A177-3AD203B41FA5}">
                      <a16:colId xmlns:a16="http://schemas.microsoft.com/office/drawing/2014/main" val="20007"/>
                    </a:ext>
                  </a:extLst>
                </a:gridCol>
                <a:gridCol w="548371">
                  <a:extLst>
                    <a:ext uri="{9D8B030D-6E8A-4147-A177-3AD203B41FA5}">
                      <a16:colId xmlns:a16="http://schemas.microsoft.com/office/drawing/2014/main" val="20008"/>
                    </a:ext>
                  </a:extLst>
                </a:gridCol>
                <a:gridCol w="548371">
                  <a:extLst>
                    <a:ext uri="{9D8B030D-6E8A-4147-A177-3AD203B41FA5}">
                      <a16:colId xmlns:a16="http://schemas.microsoft.com/office/drawing/2014/main" val="20009"/>
                    </a:ext>
                  </a:extLst>
                </a:gridCol>
                <a:gridCol w="649750">
                  <a:extLst>
                    <a:ext uri="{9D8B030D-6E8A-4147-A177-3AD203B41FA5}">
                      <a16:colId xmlns:a16="http://schemas.microsoft.com/office/drawing/2014/main" val="20010"/>
                    </a:ext>
                  </a:extLst>
                </a:gridCol>
                <a:gridCol w="649750">
                  <a:extLst>
                    <a:ext uri="{9D8B030D-6E8A-4147-A177-3AD203B41FA5}">
                      <a16:colId xmlns:a16="http://schemas.microsoft.com/office/drawing/2014/main" val="20011"/>
                    </a:ext>
                  </a:extLst>
                </a:gridCol>
                <a:gridCol w="649750">
                  <a:extLst>
                    <a:ext uri="{9D8B030D-6E8A-4147-A177-3AD203B41FA5}">
                      <a16:colId xmlns:a16="http://schemas.microsoft.com/office/drawing/2014/main" val="20012"/>
                    </a:ext>
                  </a:extLst>
                </a:gridCol>
              </a:tblGrid>
              <a:tr h="593461">
                <a:tc>
                  <a:txBody>
                    <a:bodyPr/>
                    <a:lstStyle/>
                    <a:p>
                      <a:pPr marL="0" marR="0" algn="just">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PO4</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PO5</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PO6</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PO7</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PO8</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PO9</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PO10</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extLst>
                  <a:ext uri="{0D108BD9-81ED-4DB2-BD59-A6C34878D82A}">
                    <a16:rowId xmlns:a16="http://schemas.microsoft.com/office/drawing/2014/main" val="10000"/>
                  </a:ext>
                </a:extLst>
              </a:tr>
              <a:tr h="336904">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Calibri"/>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296730">
                <a:tc>
                  <a:txBody>
                    <a:bodyPr/>
                    <a:lstStyle/>
                    <a:p>
                      <a:pPr marL="0" marR="0">
                        <a:lnSpc>
                          <a:spcPct val="115000"/>
                        </a:lnSpc>
                        <a:spcBef>
                          <a:spcPts val="0"/>
                        </a:spcBef>
                        <a:spcAft>
                          <a:spcPts val="0"/>
                        </a:spcAft>
                      </a:pPr>
                      <a:r>
                        <a:rPr lang="en-US" sz="1400" kern="1200" dirty="0">
                          <a:effectLst/>
                        </a:rPr>
                        <a:t>Average</a:t>
                      </a:r>
                      <a:endParaRPr lang="en-US" sz="1400" dirty="0">
                        <a:effectLst/>
                        <a:latin typeface="Calibri"/>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2.4</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2.6</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1.4</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1.6</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2.6</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2673012E-5406-D246-B41D-F8D97224DF40}" type="datetime1">
              <a:rPr lang="en-IN" smtClean="0"/>
              <a:t>08/01/25</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Ms. Barkha Bhardwaj        ACSAI-0601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sp>
        <p:nvSpPr>
          <p:cNvPr id="9" name="Rectangle 8"/>
          <p:cNvSpPr/>
          <p:nvPr/>
        </p:nvSpPr>
        <p:spPr>
          <a:xfrm>
            <a:off x="457200" y="990600"/>
            <a:ext cx="8229600" cy="769441"/>
          </a:xfrm>
          <a:prstGeom prst="rect">
            <a:avLst/>
          </a:prstGeom>
        </p:spPr>
        <p:txBody>
          <a:bodyPr wrap="square">
            <a:spAutoFit/>
          </a:bodyPr>
          <a:lstStyle/>
          <a:p>
            <a:pPr algn="ctr"/>
            <a:r>
              <a:rPr lang="en-US" sz="2200" b="1" dirty="0">
                <a:latin typeface="Times New Roman" panose="02020603050405020304" pitchFamily="18" charset="0"/>
                <a:cs typeface="Times New Roman" panose="02020603050405020304" pitchFamily="18" charset="0"/>
              </a:rPr>
              <a:t>CO-PO correlation matrix of  Block Chain and Application Development(ACSAI0601)</a:t>
            </a:r>
            <a:endParaRPr lang="en-US" sz="2200" dirty="0">
              <a:latin typeface="Times New Roman" panose="02020603050405020304" pitchFamily="18" charset="0"/>
              <a:cs typeface="Times New Roman" panose="02020603050405020304" pitchFamily="18" charset="0"/>
            </a:endParaRPr>
          </a:p>
        </p:txBody>
      </p:sp>
      <p:sp>
        <p:nvSpPr>
          <p:cNvPr id="11" name="Rectangle 10"/>
          <p:cNvSpPr/>
          <p:nvPr/>
        </p:nvSpPr>
        <p:spPr>
          <a:xfrm>
            <a:off x="723904" y="4207940"/>
            <a:ext cx="7962896" cy="2123658"/>
          </a:xfrm>
          <a:prstGeom prst="rect">
            <a:avLst/>
          </a:prstGeom>
        </p:spPr>
        <p:txBody>
          <a:bodyPr wrap="square">
            <a:spAutoFit/>
          </a:bodyPr>
          <a:lstStyle/>
          <a:p>
            <a:endParaRPr lang="en-US" sz="2200" b="1" dirty="0"/>
          </a:p>
          <a:p>
            <a:endParaRPr lang="en-US" sz="2200" b="1" dirty="0"/>
          </a:p>
          <a:p>
            <a:endParaRPr lang="en-US" sz="2200" b="1" dirty="0"/>
          </a:p>
          <a:p>
            <a:endParaRPr lang="en-US" sz="2200" b="1" dirty="0"/>
          </a:p>
          <a:p>
            <a:endParaRPr lang="en-US" sz="2200" b="1" dirty="0"/>
          </a:p>
          <a:p>
            <a:r>
              <a:rPr lang="en-US" sz="2200" b="1" dirty="0"/>
              <a:t>Mapping of Program Specific Outcomes and Course Outcomes</a:t>
            </a:r>
            <a:r>
              <a:rPr lang="en-US" sz="2200"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5254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1907</TotalTime>
  <Words>10271</Words>
  <Application>Microsoft Macintosh PowerPoint</Application>
  <PresentationFormat>On-screen Show (4:3)</PresentationFormat>
  <Paragraphs>752</Paragraphs>
  <Slides>67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Times New Roman</vt:lpstr>
      <vt:lpstr>Ytimes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(CO2) </vt:lpstr>
      <vt:lpstr>Introduction (CO2) </vt:lpstr>
      <vt:lpstr>Decentralization (CO2) </vt:lpstr>
      <vt:lpstr>Decentralization(CO2) </vt:lpstr>
      <vt:lpstr>Transactions(CO2) </vt:lpstr>
      <vt:lpstr>Types of transaction:  (CO2) </vt:lpstr>
      <vt:lpstr>Types of transaction:  (CO2) </vt:lpstr>
      <vt:lpstr>Stale blocks (CO2) </vt:lpstr>
      <vt:lpstr>Introduction to bitcoin block chain  (CO2) </vt:lpstr>
      <vt:lpstr>Types of Mining  (CO2) </vt:lpstr>
      <vt:lpstr>Block Propagation Time(CO2) </vt:lpstr>
      <vt:lpstr>DISTRIBUTED CONCENSUS</vt:lpstr>
      <vt:lpstr>  Proof of Work (PoW):​ ​ </vt:lpstr>
      <vt:lpstr> Bitcoin’s Proof-of-Work system:​</vt:lpstr>
      <vt:lpstr> Bitcoin’s Proof-of-Work system:​ </vt:lpstr>
      <vt:lpstr>Main issues with the Proof-of-Work consensus:​ </vt:lpstr>
      <vt:lpstr> Cryptocurrencies using PoW:​</vt:lpstr>
      <vt:lpstr>What Is Proof of Elapsed Time (PoET)? </vt:lpstr>
      <vt:lpstr>What Is Proof of Elapsed Time (PoET)? </vt:lpstr>
      <vt:lpstr>Understanding Proof of Elapsed Time (PoET) </vt:lpstr>
      <vt:lpstr>What Is a Proof of Burn for Cryptocurrency?</vt:lpstr>
      <vt:lpstr>Cryptocurrencies</vt:lpstr>
      <vt:lpstr>Understanding Proof Systems </vt:lpstr>
      <vt:lpstr>Bitcoin rewards</vt:lpstr>
      <vt:lpstr>Understanding Block Rewards </vt:lpstr>
      <vt:lpstr>Understanding Block Rewards </vt:lpstr>
      <vt:lpstr>Consensus in Ethereum (CO2) </vt:lpstr>
      <vt:lpstr>Consensus in Ethereum (CO2) </vt:lpstr>
      <vt:lpstr>Consensus in Ethereum (CO2) </vt:lpstr>
      <vt:lpstr>Ethereum</vt:lpstr>
      <vt:lpstr>Ethereum</vt:lpstr>
      <vt:lpstr>What is an uncle block? </vt:lpstr>
      <vt:lpstr>What is an uncle block? </vt:lpstr>
      <vt:lpstr>Two major attacks by which PoW based systems can crash.</vt:lpstr>
      <vt:lpstr>The Monopoly Problem (CO2) </vt:lpstr>
      <vt:lpstr>Proposed Solutions  (CO2)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barkhaniet@gmail.com</cp:lastModifiedBy>
  <cp:revision>365</cp:revision>
  <dcterms:created xsi:type="dcterms:W3CDTF">2006-08-16T00:00:00Z</dcterms:created>
  <dcterms:modified xsi:type="dcterms:W3CDTF">2025-01-08T07:14:30Z</dcterms:modified>
</cp:coreProperties>
</file>