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handoutMasterIdLst>
    <p:handoutMasterId r:id="rId64"/>
  </p:handoutMasterIdLst>
  <p:sldIdLst>
    <p:sldId id="256" r:id="rId2"/>
    <p:sldId id="1022" r:id="rId3"/>
    <p:sldId id="1023" r:id="rId4"/>
    <p:sldId id="1024" r:id="rId5"/>
    <p:sldId id="1025" r:id="rId6"/>
    <p:sldId id="1026" r:id="rId7"/>
    <p:sldId id="1027" r:id="rId8"/>
    <p:sldId id="1028" r:id="rId9"/>
    <p:sldId id="1029" r:id="rId10"/>
    <p:sldId id="1030" r:id="rId11"/>
    <p:sldId id="1031" r:id="rId12"/>
    <p:sldId id="1032" r:id="rId13"/>
    <p:sldId id="1033" r:id="rId14"/>
    <p:sldId id="865" r:id="rId15"/>
    <p:sldId id="983" r:id="rId16"/>
    <p:sldId id="269" r:id="rId17"/>
    <p:sldId id="842" r:id="rId18"/>
    <p:sldId id="984" r:id="rId19"/>
    <p:sldId id="985" r:id="rId20"/>
    <p:sldId id="986" r:id="rId21"/>
    <p:sldId id="988" r:id="rId22"/>
    <p:sldId id="989" r:id="rId23"/>
    <p:sldId id="990" r:id="rId24"/>
    <p:sldId id="991" r:id="rId25"/>
    <p:sldId id="992" r:id="rId26"/>
    <p:sldId id="993" r:id="rId27"/>
    <p:sldId id="994" r:id="rId28"/>
    <p:sldId id="995" r:id="rId29"/>
    <p:sldId id="996" r:id="rId30"/>
    <p:sldId id="997" r:id="rId31"/>
    <p:sldId id="998" r:id="rId32"/>
    <p:sldId id="999" r:id="rId33"/>
    <p:sldId id="1000" r:id="rId34"/>
    <p:sldId id="1001" r:id="rId35"/>
    <p:sldId id="1002" r:id="rId36"/>
    <p:sldId id="1004" r:id="rId37"/>
    <p:sldId id="1005" r:id="rId38"/>
    <p:sldId id="1006" r:id="rId39"/>
    <p:sldId id="1007" r:id="rId40"/>
    <p:sldId id="1008" r:id="rId41"/>
    <p:sldId id="1010" r:id="rId42"/>
    <p:sldId id="1011" r:id="rId43"/>
    <p:sldId id="1012" r:id="rId44"/>
    <p:sldId id="1014" r:id="rId45"/>
    <p:sldId id="1016" r:id="rId46"/>
    <p:sldId id="1017" r:id="rId47"/>
    <p:sldId id="1018" r:id="rId48"/>
    <p:sldId id="1019" r:id="rId49"/>
    <p:sldId id="1020" r:id="rId50"/>
    <p:sldId id="1034" r:id="rId51"/>
    <p:sldId id="1048" r:id="rId52"/>
    <p:sldId id="1036" r:id="rId53"/>
    <p:sldId id="1050" r:id="rId54"/>
    <p:sldId id="1051" r:id="rId55"/>
    <p:sldId id="1041" r:id="rId56"/>
    <p:sldId id="1042" r:id="rId57"/>
    <p:sldId id="1043" r:id="rId58"/>
    <p:sldId id="1044" r:id="rId59"/>
    <p:sldId id="1045" r:id="rId60"/>
    <p:sldId id="1046" r:id="rId61"/>
    <p:sldId id="104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C5B"/>
    <a:srgbClr val="CB07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64" autoAdjust="0"/>
    <p:restoredTop sz="94715"/>
  </p:normalViewPr>
  <p:slideViewPr>
    <p:cSldViewPr>
      <p:cViewPr varScale="1">
        <p:scale>
          <a:sx n="122" d="100"/>
          <a:sy n="122" d="100"/>
        </p:scale>
        <p:origin x="1160" y="1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1/8/25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4015952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1/8/25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627240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3559286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3A4DF54-FD40-9641-8428-FD9E46102910}"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 -601 BCA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1427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1624A-E6E1-2649-B4C1-D1F5D00BCBE0}" type="datetime1">
              <a:rPr lang="en-IN" smtClean="0"/>
              <a:t>08/01/25</a:t>
            </a:fld>
            <a:endParaRPr lang="en-US"/>
          </a:p>
        </p:txBody>
      </p:sp>
      <p:sp>
        <p:nvSpPr>
          <p:cNvPr id="6" name="Footer Placeholder 5"/>
          <p:cNvSpPr>
            <a:spLocks noGrp="1"/>
          </p:cNvSpPr>
          <p:nvPr>
            <p:ph type="ftr" sz="quarter" idx="11"/>
          </p:nvPr>
        </p:nvSpPr>
        <p:spPr/>
        <p:txBody>
          <a:bodyPr/>
          <a:lstStyle/>
          <a:p>
            <a:r>
              <a:rPr lang="en-US"/>
              <a:t>Ms. Barkha Bhardwaj            ACSAI -601 BCA             Unit Number: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9423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DAE84-6739-884E-9606-5538B5BBDA5C}"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 -601 BCA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8715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5F6430-2052-AE4D-ACFF-5660F5B9D77C}"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 -601 BCA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6749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F6B2-DC62-4F61-B616-894307C5A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FBCA45-23E1-4D62-B844-D96D5CD9518E}"/>
              </a:ext>
            </a:extLst>
          </p:cNvPr>
          <p:cNvSpPr>
            <a:spLocks noGrp="1"/>
          </p:cNvSpPr>
          <p:nvPr>
            <p:ph type="dt" sz="half" idx="10"/>
          </p:nvPr>
        </p:nvSpPr>
        <p:spPr/>
        <p:txBody>
          <a:bodyPr/>
          <a:lstStyle/>
          <a:p>
            <a:fld id="{D4BF1AB8-C444-4C46-8226-8ACE57842E54}" type="datetime1">
              <a:rPr lang="en-IN" smtClean="0"/>
              <a:t>08/01/25</a:t>
            </a:fld>
            <a:endParaRPr lang="en-US"/>
          </a:p>
        </p:txBody>
      </p:sp>
      <p:sp>
        <p:nvSpPr>
          <p:cNvPr id="4" name="Footer Placeholder 3">
            <a:extLst>
              <a:ext uri="{FF2B5EF4-FFF2-40B4-BE49-F238E27FC236}">
                <a16:creationId xmlns:a16="http://schemas.microsoft.com/office/drawing/2014/main" id="{DCE66E74-D4DC-4376-BE81-ED9E05B01031}"/>
              </a:ext>
            </a:extLst>
          </p:cNvPr>
          <p:cNvSpPr>
            <a:spLocks noGrp="1"/>
          </p:cNvSpPr>
          <p:nvPr>
            <p:ph type="ftr" sz="quarter" idx="11"/>
          </p:nvPr>
        </p:nvSpPr>
        <p:spPr/>
        <p:txBody>
          <a:bodyPr/>
          <a:lstStyle/>
          <a:p>
            <a:r>
              <a:rPr lang="en-US"/>
              <a:t>Ms. Barkha Bhardwaj            ACSAI -601 BCA             Unit Number: 2</a:t>
            </a:r>
          </a:p>
        </p:txBody>
      </p:sp>
      <p:sp>
        <p:nvSpPr>
          <p:cNvPr id="5" name="Slide Number Placeholder 4">
            <a:extLst>
              <a:ext uri="{FF2B5EF4-FFF2-40B4-BE49-F238E27FC236}">
                <a16:creationId xmlns:a16="http://schemas.microsoft.com/office/drawing/2014/main" id="{163E13F8-DDBA-4130-AB42-7D6E1023CA1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154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B4030-8529-3A4D-A8DF-01E44F9CE06E}"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 -601 BCA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8776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510B78-5778-724A-9571-2BC79B68E33F}"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 -601 BCA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444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277B3F-773F-1B43-A909-DC9555E0B110}" type="datetime1">
              <a:rPr lang="en-IN" smtClean="0"/>
              <a:t>08/01/25</a:t>
            </a:fld>
            <a:endParaRPr lang="en-US"/>
          </a:p>
        </p:txBody>
      </p:sp>
      <p:sp>
        <p:nvSpPr>
          <p:cNvPr id="6" name="Footer Placeholder 5"/>
          <p:cNvSpPr>
            <a:spLocks noGrp="1"/>
          </p:cNvSpPr>
          <p:nvPr>
            <p:ph type="ftr" sz="quarter" idx="11"/>
          </p:nvPr>
        </p:nvSpPr>
        <p:spPr/>
        <p:txBody>
          <a:bodyPr/>
          <a:lstStyle/>
          <a:p>
            <a:r>
              <a:rPr lang="en-US"/>
              <a:t>Ms. Barkha Bhardwaj            ACSAI -601 BCA             Unit Number: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77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0B96EC-1BD2-D942-86A8-AA01B9CCC7E8}" type="datetime1">
              <a:rPr lang="en-IN" smtClean="0"/>
              <a:t>08/01/25</a:t>
            </a:fld>
            <a:endParaRPr lang="en-US"/>
          </a:p>
        </p:txBody>
      </p:sp>
      <p:sp>
        <p:nvSpPr>
          <p:cNvPr id="8" name="Footer Placeholder 7"/>
          <p:cNvSpPr>
            <a:spLocks noGrp="1"/>
          </p:cNvSpPr>
          <p:nvPr>
            <p:ph type="ftr" sz="quarter" idx="11"/>
          </p:nvPr>
        </p:nvSpPr>
        <p:spPr/>
        <p:txBody>
          <a:bodyPr/>
          <a:lstStyle/>
          <a:p>
            <a:r>
              <a:rPr lang="en-US"/>
              <a:t>Ms. Barkha Bhardwaj            ACSAI -601 BCA             Unit Number: 2</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387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4D0F59-7E43-FB46-B27C-37B67E2AB9D5}" type="datetime1">
              <a:rPr lang="en-IN" smtClean="0"/>
              <a:t>08/01/25</a:t>
            </a:fld>
            <a:endParaRPr lang="en-US"/>
          </a:p>
        </p:txBody>
      </p:sp>
      <p:sp>
        <p:nvSpPr>
          <p:cNvPr id="4" name="Footer Placeholder 3"/>
          <p:cNvSpPr>
            <a:spLocks noGrp="1"/>
          </p:cNvSpPr>
          <p:nvPr>
            <p:ph type="ftr" sz="quarter" idx="11"/>
          </p:nvPr>
        </p:nvSpPr>
        <p:spPr/>
        <p:txBody>
          <a:bodyPr/>
          <a:lstStyle/>
          <a:p>
            <a:r>
              <a:rPr lang="en-US"/>
              <a:t>Ms. Barkha Bhardwaj            ACSAI -601 BCA             Unit Number: 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1554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67033-63A7-D545-8ACF-8549806268A0}" type="datetime1">
              <a:rPr lang="en-IN" smtClean="0"/>
              <a:t>08/01/25</a:t>
            </a:fld>
            <a:endParaRPr lang="en-US"/>
          </a:p>
        </p:txBody>
      </p:sp>
      <p:sp>
        <p:nvSpPr>
          <p:cNvPr id="3" name="Footer Placeholder 2"/>
          <p:cNvSpPr>
            <a:spLocks noGrp="1"/>
          </p:cNvSpPr>
          <p:nvPr>
            <p:ph type="ftr" sz="quarter" idx="11"/>
          </p:nvPr>
        </p:nvSpPr>
        <p:spPr/>
        <p:txBody>
          <a:bodyPr/>
          <a:lstStyle/>
          <a:p>
            <a:r>
              <a:rPr lang="en-US"/>
              <a:t>Ms. Barkha Bhardwaj            ACSAI -601 BCA             Unit Number: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394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20350B-6250-5944-82EF-8BE056224E14}" type="datetime1">
              <a:rPr lang="en-IN" smtClean="0"/>
              <a:t>08/01/25</a:t>
            </a:fld>
            <a:endParaRPr lang="en-US"/>
          </a:p>
        </p:txBody>
      </p:sp>
      <p:sp>
        <p:nvSpPr>
          <p:cNvPr id="6" name="Footer Placeholder 5"/>
          <p:cNvSpPr>
            <a:spLocks noGrp="1"/>
          </p:cNvSpPr>
          <p:nvPr>
            <p:ph type="ftr" sz="quarter" idx="11"/>
          </p:nvPr>
        </p:nvSpPr>
        <p:spPr/>
        <p:txBody>
          <a:bodyPr/>
          <a:lstStyle/>
          <a:p>
            <a:r>
              <a:rPr lang="en-US"/>
              <a:t>Ms. Barkha Bhardwaj            ACSAI -601 BCA             Unit Number: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7730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0"/>
            <a:ext cx="7772400" cy="8382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4F2E9-334F-0B41-963D-FFB65D874347}" type="datetime1">
              <a:rPr lang="en-IN" smtClean="0"/>
              <a:t>08/01/25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Ms. Barkha Bhardwaj            ACSAI -601 BCA             Unit Number: 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a:extLst>
              <a:ext uri="{FF2B5EF4-FFF2-40B4-BE49-F238E27FC236}">
                <a16:creationId xmlns:a16="http://schemas.microsoft.com/office/drawing/2014/main" id="{F713B6AC-EE1E-6758-2BDE-0745BE7D6BCF}"/>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p:blipFill>
        <p:spPr>
          <a:xfrm>
            <a:off x="1" y="1"/>
            <a:ext cx="1371599" cy="731836"/>
          </a:xfrm>
          <a:prstGeom prst="rect">
            <a:avLst/>
          </a:prstGeom>
        </p:spPr>
      </p:pic>
    </p:spTree>
    <p:extLst>
      <p:ext uri="{BB962C8B-B14F-4D97-AF65-F5344CB8AC3E}">
        <p14:creationId xmlns:p14="http://schemas.microsoft.com/office/powerpoint/2010/main" val="3131783500"/>
      </p:ext>
    </p:extLst>
  </p:cSld>
  <p:clrMap bg1="lt1" tx1="dk1" bg2="lt2" tx2="dk2" accent1="accent1" accent2="accent2" accent3="accent3" accent4="accent4" accent5="accent5" accent6="accent6" hlink="hlink" folHlink="folHlink"/>
  <p:sldLayoutIdLst>
    <p:sldLayoutId id="2147483685" r:id="rId1"/>
    <p:sldLayoutId id="2147483696"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investopedia.com/terms/b/blockchain.asp"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investopedia.com/terms/c/cryptocurrency.asp" TargetMode="External"/><Relationship Id="rId2" Type="http://schemas.openxmlformats.org/officeDocument/2006/relationships/hyperlink" Target="https://www.investopedia.com/terms/b/bitcoin.asp" TargetMode="External"/><Relationship Id="rId1" Type="http://schemas.openxmlformats.org/officeDocument/2006/relationships/slideLayout" Target="../slideLayouts/slideLayout3.xml"/><Relationship Id="rId5" Type="http://schemas.openxmlformats.org/officeDocument/2006/relationships/hyperlink" Target="https://www.investopedia.com/terms/s/scm.asp" TargetMode="External"/><Relationship Id="rId4" Type="http://schemas.openxmlformats.org/officeDocument/2006/relationships/hyperlink" Target="https://www.investopedia.com/news/running-full-bitcoin-node-investor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simplilearn.com/tutorials/blockchain-tutorial/what-is-smart-contract"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www.coindesk.com/learn/what-is-blockchain-technology/"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coindesk.com/price/bitcoin" TargetMode="External"/><Relationship Id="rId2" Type="http://schemas.openxmlformats.org/officeDocument/2006/relationships/hyperlink" Target="https://www.coindesk.com/markets/2019/03/12/eu-report-blockchain-adoption-will-be-led-by-permissioned-platforms/" TargetMode="External"/><Relationship Id="rId1" Type="http://schemas.openxmlformats.org/officeDocument/2006/relationships/slideLayout" Target="../slideLayouts/slideLayout3.xml"/><Relationship Id="rId4" Type="http://schemas.openxmlformats.org/officeDocument/2006/relationships/hyperlink" Target="https://www.coindesk.com/tech/2020/08/26/unconfiscatable-using-bitcoin-to-resist-police-extortion-in-nigeria/"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www.coindesk.com/markets/2019/05/13/microsoft-launches-decentralized-identity-tool-on-bitcoin-blockchain/"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s://www.intechopen.com/chapters/82576#B4"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www.intechopen.com/chapters/82576#F1"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www.youtube.com/watch?v=RT7x0lQvSLk" TargetMode="External"/><Relationship Id="rId2" Type="http://schemas.openxmlformats.org/officeDocument/2006/relationships/hyperlink" Target="https://www.youtube.com/watch?v=SSo_EIwHSd4&amp;vl=en" TargetMode="External"/><Relationship Id="rId1" Type="http://schemas.openxmlformats.org/officeDocument/2006/relationships/slideLayout" Target="../slideLayouts/slideLayout3.xml"/><Relationship Id="rId5" Type="http://schemas.openxmlformats.org/officeDocument/2006/relationships/hyperlink" Target="https://www.khanacademy.org/economics-finance-domain/core-finance/money-and-banking/bitcoin/v/bitcoin-transaction-block-chains" TargetMode="External"/><Relationship Id="rId4" Type="http://schemas.openxmlformats.org/officeDocument/2006/relationships/hyperlink" Target="https://www.youtube.com/watch?v=yubzJw0uiE4"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hyperlink" Target="https://www.youtube.com/watch?v=ENrjn-lD1e8" TargetMode="External"/><Relationship Id="rId3" Type="http://schemas.openxmlformats.org/officeDocument/2006/relationships/hyperlink" Target="https://youtu.be/QbBHCehF3xo" TargetMode="External"/><Relationship Id="rId7" Type="http://schemas.openxmlformats.org/officeDocument/2006/relationships/hyperlink" Target="https://www.youtube.com/watch?v=YJyXfjbBmc8" TargetMode="External"/><Relationship Id="rId2" Type="http://schemas.openxmlformats.org/officeDocument/2006/relationships/hyperlink" Target="https://youtu.be/rPD97AZ9W2U" TargetMode="External"/><Relationship Id="rId1" Type="http://schemas.openxmlformats.org/officeDocument/2006/relationships/slideLayout" Target="../slideLayouts/slideLayout3.xml"/><Relationship Id="rId6" Type="http://schemas.openxmlformats.org/officeDocument/2006/relationships/hyperlink" Target="https://www.youtube.com/watch?v=_160oMzblY8" TargetMode="External"/><Relationship Id="rId5" Type="http://schemas.openxmlformats.org/officeDocument/2006/relationships/hyperlink" Target="https://www.youtube.com/watch?v=yubzJw0uiE4" TargetMode="External"/><Relationship Id="rId4" Type="http://schemas.openxmlformats.org/officeDocument/2006/relationships/hyperlink" Target="https://youtu.be/JRlJPlbOP7I"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14400"/>
            <a:ext cx="6400800" cy="1676400"/>
          </a:xfrm>
          <a:ln>
            <a:solidFill>
              <a:srgbClr val="CB071A"/>
            </a:solidFill>
          </a:ln>
        </p:spPr>
        <p:style>
          <a:lnRef idx="2">
            <a:schemeClr val="accent5"/>
          </a:lnRef>
          <a:fillRef idx="1">
            <a:schemeClr val="lt1"/>
          </a:fillRef>
          <a:effectRef idx="0">
            <a:schemeClr val="accent5"/>
          </a:effectRef>
          <a:fontRef idx="minor">
            <a:schemeClr val="dk1"/>
          </a:fontRef>
        </p:style>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UNDERSTANDING BLOCK CHAIN FOR ENTERPRENEURISES</a:t>
            </a:r>
          </a:p>
          <a:p>
            <a:r>
              <a:rPr lang="en-US" sz="2800" b="1" dirty="0">
                <a:solidFill>
                  <a:schemeClr val="tx1"/>
                </a:solidFill>
                <a:latin typeface="Times New Roman" panose="02020603050405020304" pitchFamily="18" charset="0"/>
                <a:cs typeface="Times New Roman" panose="02020603050405020304" pitchFamily="18" charset="0"/>
              </a:rPr>
              <a:t>UNIT 3</a:t>
            </a:r>
            <a:endParaRPr lang="en-US" sz="2500" b="1" dirty="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a:xfrm>
            <a:off x="381000" y="6492875"/>
            <a:ext cx="2133600" cy="365125"/>
          </a:xfrm>
        </p:spPr>
        <p:txBody>
          <a:bodyPr/>
          <a:lstStyle/>
          <a:p>
            <a:fld id="{A32E9ED0-F1F9-6F47-A14B-ADE3E2F808BD}" type="datetime1">
              <a:rPr lang="en-IN" smtClean="0"/>
              <a:t>08/01/25</a:t>
            </a:fld>
            <a:endParaRPr lang="en-US" dirty="0"/>
          </a:p>
        </p:txBody>
      </p:sp>
      <p:sp>
        <p:nvSpPr>
          <p:cNvPr id="13"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2"/>
          <p:cNvSpPr txBox="1">
            <a:spLocks/>
          </p:cNvSpPr>
          <p:nvPr/>
        </p:nvSpPr>
        <p:spPr>
          <a:xfrm>
            <a:off x="5791200" y="3962400"/>
            <a:ext cx="3048000" cy="1752600"/>
          </a:xfrm>
          <a:prstGeom prst="rect">
            <a:avLst/>
          </a:prstGeom>
          <a:ln>
            <a:solidFill>
              <a:srgbClr val="CB071A"/>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Ms.</a:t>
            </a:r>
            <a:r>
              <a:rPr kumimoji="0" lang="en-US" sz="24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Barkha</a:t>
            </a:r>
            <a:r>
              <a:rPr lang="en-US" sz="2400" dirty="0">
                <a:solidFill>
                  <a:schemeClr val="tx1"/>
                </a:solidFill>
                <a:latin typeface="Times New Roman" panose="02020603050405020304" pitchFamily="18" charset="0"/>
                <a:cs typeface="Times New Roman" panose="02020603050405020304" pitchFamily="18" charset="0"/>
              </a:rPr>
              <a:t> Bhardwaj</a:t>
            </a:r>
            <a:r>
              <a:rPr kumimoji="0" lang="en-US" sz="24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Assistant Professor</a:t>
            </a:r>
            <a:r>
              <a:rPr kumimoji="0" lang="en-US" sz="24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noProof="0" dirty="0" err="1">
                <a:solidFill>
                  <a:schemeClr val="tx1"/>
                </a:solidFill>
                <a:latin typeface="Times New Roman" panose="02020603050405020304" pitchFamily="18" charset="0"/>
                <a:cs typeface="Times New Roman" panose="02020603050405020304" pitchFamily="18" charset="0"/>
              </a:rPr>
              <a:t>B.Tech</a:t>
            </a:r>
            <a:r>
              <a:rPr lang="en-US" sz="2400" noProof="0" dirty="0">
                <a:solidFill>
                  <a:schemeClr val="tx1"/>
                </a:solidFill>
                <a:latin typeface="Times New Roman" panose="02020603050405020304" pitchFamily="18" charset="0"/>
                <a:cs typeface="Times New Roman" panose="02020603050405020304" pitchFamily="18" charset="0"/>
              </a:rPr>
              <a:t> AI</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a:ln>
            <a:solidFill>
              <a:srgbClr val="CB071A"/>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Unit:</a:t>
            </a:r>
            <a:r>
              <a:rPr kumimoji="0" lang="en-US" sz="25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3</a:t>
            </a:r>
            <a:endParaRPr kumimoji="0" lang="en-US" sz="25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152400" y="3863975"/>
            <a:ext cx="4191000" cy="838200"/>
          </a:xfrm>
          <a:prstGeom prst="rect">
            <a:avLst/>
          </a:prstGeom>
          <a:ln>
            <a:solidFill>
              <a:srgbClr val="CB071A"/>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20000"/>
          </a:bodyPr>
          <a:lstStyle/>
          <a:p>
            <a:pPr algn="ctr"/>
            <a:r>
              <a:rPr lang="en-US" sz="2000" b="1" dirty="0">
                <a:solidFill>
                  <a:schemeClr val="tx1"/>
                </a:solidFill>
                <a:latin typeface="Times New Roman" panose="02020603050405020304" pitchFamily="18" charset="0"/>
                <a:cs typeface="Times New Roman" panose="02020603050405020304" pitchFamily="18" charset="0"/>
              </a:rPr>
              <a:t>UNDERSTANDING BLOCK CHAIN FOR ENTERPRENEURISES</a:t>
            </a:r>
          </a:p>
          <a:p>
            <a:pPr algn="ctr"/>
            <a:r>
              <a:rPr lang="en-US" sz="2000"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ACSAI0601</a:t>
            </a:r>
            <a:r>
              <a:rPr lang="en-US" sz="2000" b="1" dirty="0">
                <a:latin typeface="Times New Roman" panose="02020603050405020304" pitchFamily="18" charset="0"/>
                <a:cs typeface="Times New Roman" panose="02020603050405020304" pitchFamily="18" charset="0"/>
              </a:rPr>
              <a:t>)</a:t>
            </a:r>
          </a:p>
        </p:txBody>
      </p:sp>
      <p:sp>
        <p:nvSpPr>
          <p:cNvPr id="15" name="Subtitle 2"/>
          <p:cNvSpPr txBox="1">
            <a:spLocks/>
          </p:cNvSpPr>
          <p:nvPr/>
        </p:nvSpPr>
        <p:spPr>
          <a:xfrm>
            <a:off x="152400" y="4876800"/>
            <a:ext cx="4191000" cy="838200"/>
          </a:xfrm>
          <a:prstGeom prst="rect">
            <a:avLst/>
          </a:prstGeom>
          <a:ln>
            <a:solidFill>
              <a:srgbClr val="CB071A"/>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Course</a:t>
            </a: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Details</a:t>
            </a:r>
            <a:b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b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(B Tech 6</a:t>
            </a:r>
            <a:r>
              <a:rPr kumimoji="0" lang="en-US" sz="2000" b="0" i="0" u="none" strike="noStrike" kern="1200" cap="none" spc="0" normalizeH="0" baseline="30000" noProof="0" dirty="0">
                <a:ln>
                  <a:noFill/>
                </a:ln>
                <a:solidFill>
                  <a:schemeClr val="tx1"/>
                </a:solidFill>
                <a:effectLst/>
                <a:uLnTx/>
                <a:uFillTx/>
                <a:latin typeface="Times New Roman" panose="02020603050405020304" pitchFamily="18" charset="0"/>
                <a:cs typeface="Times New Roman" panose="02020603050405020304" pitchFamily="18" charset="0"/>
              </a:rPr>
              <a:t>th</a:t>
            </a: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a:t>
            </a:r>
            <a:r>
              <a:rPr kumimoji="0" lang="en-US" sz="2000" b="0" i="0" u="none" strike="noStrike" kern="1200" cap="none" spc="0" normalizeH="0" noProof="0" dirty="0" err="1">
                <a:ln>
                  <a:noFill/>
                </a:ln>
                <a:solidFill>
                  <a:schemeClr val="tx1"/>
                </a:solidFill>
                <a:effectLst/>
                <a:uLnTx/>
                <a:uFillTx/>
                <a:latin typeface="Times New Roman" panose="02020603050405020304" pitchFamily="18" charset="0"/>
                <a:cs typeface="Times New Roman" panose="02020603050405020304" pitchFamily="18" charset="0"/>
              </a:rPr>
              <a:t>Sem</a:t>
            </a: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ircle(in)">
                                      <p:cBhvr>
                                        <p:cTn id="24" dur="2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heel(1)">
                                      <p:cBhvr>
                                        <p:cTn id="29" dur="2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heel(1)">
                                      <p:cBhvr>
                                        <p:cTn id="34" dur="2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heel(1)">
                                      <p:cBhvr>
                                        <p:cTn id="3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P spid="6" grpId="0" animBg="1"/>
      <p:bldP spid="12" grpId="0" animBg="1"/>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Table&#10;&#10;Description automatically generated">
            <a:extLst>
              <a:ext uri="{FF2B5EF4-FFF2-40B4-BE49-F238E27FC236}">
                <a16:creationId xmlns:a16="http://schemas.microsoft.com/office/drawing/2014/main" id="{659BADEF-A8C0-424B-BD6A-300BAD62AA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295400"/>
            <a:ext cx="7239000" cy="4716588"/>
          </a:xfrm>
        </p:spPr>
      </p:pic>
      <p:sp>
        <p:nvSpPr>
          <p:cNvPr id="4" name="Date Placeholder 3"/>
          <p:cNvSpPr>
            <a:spLocks noGrp="1"/>
          </p:cNvSpPr>
          <p:nvPr>
            <p:ph type="dt" sz="half" idx="10"/>
          </p:nvPr>
        </p:nvSpPr>
        <p:spPr/>
        <p:txBody>
          <a:bodyPr/>
          <a:lstStyle/>
          <a:p>
            <a:fld id="{0C22E58B-6FE4-A64D-99CE-4FFD85501779}"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 -601 BCA             Unit Number: 2</a:t>
            </a:r>
          </a:p>
        </p:txBody>
      </p:sp>
      <p:sp>
        <p:nvSpPr>
          <p:cNvPr id="9" name="Title 1">
            <a:extLst>
              <a:ext uri="{FF2B5EF4-FFF2-40B4-BE49-F238E27FC236}">
                <a16:creationId xmlns:a16="http://schemas.microsoft.com/office/drawing/2014/main" id="{B66F2184-2D28-484D-8971-8285B1E22362}"/>
              </a:ext>
            </a:extLst>
          </p:cNvPr>
          <p:cNvSpPr txBox="1">
            <a:spLocks/>
          </p:cNvSpPr>
          <p:nvPr/>
        </p:nvSpPr>
        <p:spPr>
          <a:xfrm>
            <a:off x="1371600" y="-281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algn="ctr">
              <a:lnSpc>
                <a:spcPct val="115000"/>
              </a:lnSpc>
              <a:spcBef>
                <a:spcPts val="0"/>
              </a:spcBef>
              <a:spcAft>
                <a:spcPts val="1000"/>
              </a:spcAft>
            </a:pPr>
            <a:r>
              <a:rPr lang="en-US" sz="1800" b="1" dirty="0">
                <a:effectLst/>
                <a:ea typeface="Calibri" panose="020F0502020204030204" pitchFamily="34" charset="0"/>
                <a:cs typeface="Times New Roman" panose="02020603050405020304" pitchFamily="18" charset="0"/>
              </a:rPr>
              <a:t>End Semester Question Paper Templates (Offline Pattern/Online Pattern)</a:t>
            </a:r>
          </a:p>
        </p:txBody>
      </p:sp>
      <p:sp>
        <p:nvSpPr>
          <p:cNvPr id="10" name="Title 1">
            <a:extLst>
              <a:ext uri="{FF2B5EF4-FFF2-40B4-BE49-F238E27FC236}">
                <a16:creationId xmlns:a16="http://schemas.microsoft.com/office/drawing/2014/main" id="{F059C5BF-1FF1-44F5-A83A-3945181B88CD}"/>
              </a:ext>
            </a:extLst>
          </p:cNvPr>
          <p:cNvSpPr txBox="1">
            <a:spLocks/>
          </p:cNvSpPr>
          <p:nvPr/>
        </p:nvSpPr>
        <p:spPr>
          <a:xfrm>
            <a:off x="1371600" y="-35169"/>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algn="ctr">
              <a:lnSpc>
                <a:spcPct val="115000"/>
              </a:lnSpc>
              <a:spcBef>
                <a:spcPts val="0"/>
              </a:spcBef>
              <a:spcAft>
                <a:spcPts val="1000"/>
              </a:spcAft>
            </a:pPr>
            <a:r>
              <a:rPr lang="en-US" sz="1800" b="1" dirty="0">
                <a:effectLst/>
                <a:ea typeface="Calibri" panose="020F0502020204030204" pitchFamily="34" charset="0"/>
                <a:cs typeface="Times New Roman" panose="02020603050405020304" pitchFamily="18" charset="0"/>
              </a:rPr>
              <a:t>End Semester Question Paper Templates (Offline Pattern/Online Pattern)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246254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D8CEE8-B87F-0B4B-8912-E943B7C629C3}"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 -601 BCA             Unit Number: 2</a:t>
            </a:r>
          </a:p>
        </p:txBody>
      </p:sp>
      <p:pic>
        <p:nvPicPr>
          <p:cNvPr id="10" name="Content Placeholder 9" descr="Table&#10;&#10;Description automatically generated">
            <a:extLst>
              <a:ext uri="{FF2B5EF4-FFF2-40B4-BE49-F238E27FC236}">
                <a16:creationId xmlns:a16="http://schemas.microsoft.com/office/drawing/2014/main" id="{BDBC70F6-4B54-4FDA-8CFE-71A5BEC067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600201"/>
            <a:ext cx="7086600" cy="4038600"/>
          </a:xfrm>
        </p:spPr>
      </p:pic>
      <p:sp>
        <p:nvSpPr>
          <p:cNvPr id="11" name="Title 1">
            <a:extLst>
              <a:ext uri="{FF2B5EF4-FFF2-40B4-BE49-F238E27FC236}">
                <a16:creationId xmlns:a16="http://schemas.microsoft.com/office/drawing/2014/main" id="{77FC0A08-B9E2-49B6-B064-3EDF9B6AF794}"/>
              </a:ext>
            </a:extLst>
          </p:cNvPr>
          <p:cNvSpPr txBox="1">
            <a:spLocks/>
          </p:cNvSpPr>
          <p:nvPr/>
        </p:nvSpPr>
        <p:spPr>
          <a:xfrm>
            <a:off x="1371601" y="115867"/>
            <a:ext cx="7467599" cy="766785"/>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b="1" dirty="0">
                <a:effectLst/>
                <a:ea typeface="Calibri" panose="020F0502020204030204" pitchFamily="34" charset="0"/>
                <a:cs typeface="Times New Roman" panose="02020603050405020304" pitchFamily="18" charset="0"/>
              </a:rPr>
              <a:t>End Semester Question Paper Templates (Offline Pattern/Online Pattern)</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20290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200" dirty="0">
                <a:latin typeface="Times New Roman" panose="02020603050405020304" pitchFamily="18" charset="0"/>
                <a:cs typeface="Times New Roman" panose="02020603050405020304" pitchFamily="18" charset="0"/>
              </a:rPr>
              <a:t>Brief input about the block chain and its introduction in the different fields. The basics of the Cyber security and cryptography are the requirements of this course.</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7821E41-2EE0-7E41-8C8F-14C3C6DACF09}"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2263596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is a buzzword in today’s technology and this technology is described as the most disruptive technology of the decade.</a:t>
            </a:r>
          </a:p>
          <a:p>
            <a:pPr algn="just"/>
            <a:r>
              <a:rPr lang="en-US" sz="1800" dirty="0">
                <a:latin typeface="Times New Roman" panose="02020603050405020304" pitchFamily="18" charset="0"/>
                <a:cs typeface="Times New Roman" panose="02020603050405020304" pitchFamily="18" charset="0"/>
              </a:rPr>
              <a:t> Thus,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is used for the secure transference of items like money, contracts, property rights, stocks, and even networks without any requirement of Third Party Intermediaries like Governments, banks, etc. </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600" dirty="0" err="1">
                <a:latin typeface="Times New Roman" panose="02020603050405020304" pitchFamily="18" charset="0"/>
                <a:cs typeface="Times New Roman" panose="02020603050405020304" pitchFamily="18" charset="0"/>
              </a:rPr>
              <a:t>DLTLabschannel:https</a:t>
            </a:r>
            <a:r>
              <a:rPr lang="en-US" sz="1600" dirty="0">
                <a:latin typeface="Times New Roman" panose="02020603050405020304" pitchFamily="18" charset="0"/>
                <a:cs typeface="Times New Roman" panose="02020603050405020304" pitchFamily="18" charset="0"/>
              </a:rPr>
              <a:t>://www.youtube.com/channel/UCrDO3c1gITXt2QjA7SUMwtA </a:t>
            </a:r>
          </a:p>
          <a:p>
            <a:pPr algn="just"/>
            <a:r>
              <a:rPr lang="en-US" sz="1600" dirty="0" err="1">
                <a:latin typeface="Times New Roman" panose="02020603050405020304" pitchFamily="18" charset="0"/>
                <a:cs typeface="Times New Roman" panose="02020603050405020304" pitchFamily="18" charset="0"/>
              </a:rPr>
              <a:t>DLTLabsBlogs:https</a:t>
            </a:r>
            <a:r>
              <a:rPr lang="en-US" sz="1600" dirty="0">
                <a:latin typeface="Times New Roman" panose="02020603050405020304" pitchFamily="18" charset="0"/>
                <a:cs typeface="Times New Roman" panose="02020603050405020304" pitchFamily="18" charset="0"/>
              </a:rPr>
              <a:t>://www.dltlabs.com/blog</a:t>
            </a:r>
          </a:p>
          <a:p>
            <a:pPr algn="just"/>
            <a:r>
              <a:rPr lang="en-US" sz="1600" dirty="0" err="1">
                <a:latin typeface="Times New Roman" panose="02020603050405020304" pitchFamily="18" charset="0"/>
                <a:cs typeface="Times New Roman" panose="02020603050405020304" pitchFamily="18" charset="0"/>
              </a:rPr>
              <a:t>HyperledgerChannel:https</a:t>
            </a:r>
            <a:r>
              <a:rPr lang="en-US" sz="1600" dirty="0">
                <a:latin typeface="Times New Roman" panose="02020603050405020304" pitchFamily="18" charset="0"/>
                <a:cs typeface="Times New Roman" panose="02020603050405020304" pitchFamily="18" charset="0"/>
              </a:rPr>
              <a:t>://www.youtube.com/channel/UC7_X0WkMtkWzaVUKF-PRBNQ</a:t>
            </a:r>
          </a:p>
          <a:p>
            <a:pPr algn="just"/>
            <a:r>
              <a:rPr lang="en-US" sz="1600" dirty="0" err="1">
                <a:latin typeface="Times New Roman" panose="02020603050405020304" pitchFamily="18" charset="0"/>
                <a:cs typeface="Times New Roman" panose="02020603050405020304" pitchFamily="18" charset="0"/>
              </a:rPr>
              <a:t>EthereumChannel:https</a:t>
            </a:r>
            <a:r>
              <a:rPr lang="en-US" sz="1600" dirty="0">
                <a:latin typeface="Times New Roman" panose="02020603050405020304" pitchFamily="18" charset="0"/>
                <a:cs typeface="Times New Roman" panose="02020603050405020304" pitchFamily="18" charset="0"/>
              </a:rPr>
              <a:t>://www.youtube.com/channel/UCNOfzGXD_C9YMYmnefmPH0g </a:t>
            </a:r>
          </a:p>
          <a:p>
            <a:pPr algn="just"/>
            <a:r>
              <a:rPr lang="en-US" sz="1600" dirty="0" err="1">
                <a:latin typeface="Times New Roman" panose="02020603050405020304" pitchFamily="18" charset="0"/>
                <a:cs typeface="Times New Roman" panose="02020603050405020304" pitchFamily="18" charset="0"/>
              </a:rPr>
              <a:t>NPTEL:https</a:t>
            </a:r>
            <a:r>
              <a:rPr lang="en-US" sz="1600" dirty="0">
                <a:latin typeface="Times New Roman" panose="02020603050405020304" pitchFamily="18" charset="0"/>
                <a:cs typeface="Times New Roman" panose="02020603050405020304" pitchFamily="18" charset="0"/>
              </a:rPr>
              <a:t>://nptel.ac.in/</a:t>
            </a:r>
            <a:r>
              <a:rPr lang="en-US" sz="1600" dirty="0" err="1">
                <a:latin typeface="Times New Roman" panose="02020603050405020304" pitchFamily="18" charset="0"/>
                <a:cs typeface="Times New Roman" panose="02020603050405020304" pitchFamily="18" charset="0"/>
              </a:rPr>
              <a:t>noc</a:t>
            </a:r>
            <a:r>
              <a:rPr lang="en-US" sz="1600" dirty="0">
                <a:latin typeface="Times New Roman" panose="02020603050405020304" pitchFamily="18" charset="0"/>
                <a:cs typeface="Times New Roman" panose="02020603050405020304" pitchFamily="18" charset="0"/>
              </a:rPr>
              <a:t>/courses/noc20/SEM1/noc20-cs01/</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42B50E5-B50B-3840-BB3C-3C54169023DC}"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 -601 BCA             Unit Number: 2</a:t>
            </a:r>
          </a:p>
        </p:txBody>
      </p:sp>
      <p:sp>
        <p:nvSpPr>
          <p:cNvPr id="9" name="Title 1">
            <a:extLst>
              <a:ext uri="{FF2B5EF4-FFF2-40B4-BE49-F238E27FC236}">
                <a16:creationId xmlns:a16="http://schemas.microsoft.com/office/drawing/2014/main" id="{2584C821-A835-4149-8B18-6A818DB95B8E}"/>
              </a:ext>
            </a:extLst>
          </p:cNvPr>
          <p:cNvSpPr txBox="1">
            <a:spLocks/>
          </p:cNvSpPr>
          <p:nvPr/>
        </p:nvSpPr>
        <p:spPr>
          <a:xfrm>
            <a:off x="1371601" y="0"/>
            <a:ext cx="7315199" cy="731837"/>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Brief Introduction about the Subject with videos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82487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Permissioned Block Chain</a:t>
            </a:r>
          </a:p>
          <a:p>
            <a:pPr algn="just"/>
            <a:r>
              <a:rPr lang="en-US" dirty="0">
                <a:latin typeface="Times New Roman" panose="02020603050405020304" pitchFamily="18" charset="0"/>
                <a:cs typeface="Times New Roman" panose="02020603050405020304" pitchFamily="18" charset="0"/>
              </a:rPr>
              <a:t>Public Block Chain</a:t>
            </a:r>
          </a:p>
          <a:p>
            <a:pPr algn="just"/>
            <a:r>
              <a:rPr lang="en-US" dirty="0">
                <a:latin typeface="Times New Roman" panose="02020603050405020304" pitchFamily="18" charset="0"/>
                <a:cs typeface="Times New Roman" panose="02020603050405020304" pitchFamily="18" charset="0"/>
              </a:rPr>
              <a:t>Private block chain</a:t>
            </a:r>
          </a:p>
          <a:p>
            <a:pPr algn="just"/>
            <a:r>
              <a:rPr lang="en-US" dirty="0">
                <a:latin typeface="Times New Roman" panose="02020603050405020304" pitchFamily="18" charset="0"/>
                <a:cs typeface="Times New Roman" panose="02020603050405020304" pitchFamily="18" charset="0"/>
              </a:rPr>
              <a:t>Smart contract</a:t>
            </a:r>
          </a:p>
          <a:p>
            <a:pPr algn="just"/>
            <a:r>
              <a:rPr lang="en-US" dirty="0" err="1">
                <a:latin typeface="Times New Roman" panose="02020603050405020304" pitchFamily="18" charset="0"/>
                <a:cs typeface="Times New Roman" panose="02020603050405020304" pitchFamily="18" charset="0"/>
              </a:rPr>
              <a:t>Enterprrise</a:t>
            </a:r>
            <a:r>
              <a:rPr lang="en-US" dirty="0">
                <a:latin typeface="Times New Roman" panose="02020603050405020304" pitchFamily="18" charset="0"/>
                <a:cs typeface="Times New Roman" panose="02020603050405020304" pitchFamily="18" charset="0"/>
              </a:rPr>
              <a:t> Application of the block chain</a:t>
            </a:r>
          </a:p>
          <a:p>
            <a:pPr algn="just"/>
            <a:r>
              <a:rPr lang="en-US" dirty="0">
                <a:latin typeface="Times New Roman" panose="02020603050405020304" pitchFamily="18" charset="0"/>
                <a:cs typeface="Times New Roman" panose="02020603050405020304" pitchFamily="18" charset="0"/>
              </a:rPr>
              <a:t>Proof of digital certificate</a:t>
            </a:r>
          </a:p>
          <a:p>
            <a:pPr algn="just"/>
            <a:r>
              <a:rPr lang="en-US" dirty="0">
                <a:latin typeface="Times New Roman" panose="02020603050405020304" pitchFamily="18" charset="0"/>
                <a:cs typeface="Times New Roman" panose="02020603050405020304" pitchFamily="18" charset="0"/>
              </a:rPr>
              <a:t>E-</a:t>
            </a:r>
            <a:r>
              <a:rPr lang="en-US" dirty="0" err="1">
                <a:latin typeface="Times New Roman" panose="02020603050405020304" pitchFamily="18" charset="0"/>
                <a:cs typeface="Times New Roman" panose="02020603050405020304" pitchFamily="18" charset="0"/>
              </a:rPr>
              <a:t>goverance</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0456110-78DA-A049-9C57-6EDD33FA7772}"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 -601 BCA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9" name="Title 1">
            <a:extLst>
              <a:ext uri="{FF2B5EF4-FFF2-40B4-BE49-F238E27FC236}">
                <a16:creationId xmlns:a16="http://schemas.microsoft.com/office/drawing/2014/main" id="{2584C821-A835-4149-8B18-6A818DB95B8E}"/>
              </a:ext>
            </a:extLst>
          </p:cNvPr>
          <p:cNvSpPr txBox="1">
            <a:spLocks/>
          </p:cNvSpPr>
          <p:nvPr/>
        </p:nvSpPr>
        <p:spPr>
          <a:xfrm>
            <a:off x="1371601" y="0"/>
            <a:ext cx="7315199" cy="731837"/>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Contents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Brief Introduction about the Subject with videos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324179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is a buzzword in today’s technology and this technology is described as the most disruptive technology of the decade.</a:t>
            </a:r>
          </a:p>
          <a:p>
            <a:pPr algn="just"/>
            <a:r>
              <a:rPr lang="en-US" sz="1800" dirty="0">
                <a:latin typeface="Times New Roman" panose="02020603050405020304" pitchFamily="18" charset="0"/>
                <a:cs typeface="Times New Roman" panose="02020603050405020304" pitchFamily="18" charset="0"/>
              </a:rPr>
              <a:t> Thus,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is used for the secure transference of items like money, contracts, property rights, stocks, and even networks without any requirement of Third Party Intermediaries like Governments, banks, etc. </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600" dirty="0" err="1">
                <a:latin typeface="Times New Roman" panose="02020603050405020304" pitchFamily="18" charset="0"/>
                <a:cs typeface="Times New Roman" panose="02020603050405020304" pitchFamily="18" charset="0"/>
              </a:rPr>
              <a:t>DLTLabschannel:https</a:t>
            </a:r>
            <a:r>
              <a:rPr lang="en-US" sz="1600" dirty="0">
                <a:latin typeface="Times New Roman" panose="02020603050405020304" pitchFamily="18" charset="0"/>
                <a:cs typeface="Times New Roman" panose="02020603050405020304" pitchFamily="18" charset="0"/>
              </a:rPr>
              <a:t>://www.youtube.com/channel/UCrDO3c1gITXt2QjA7SUMwtA </a:t>
            </a:r>
          </a:p>
          <a:p>
            <a:pPr algn="just"/>
            <a:r>
              <a:rPr lang="en-US" sz="1600" dirty="0" err="1">
                <a:latin typeface="Times New Roman" panose="02020603050405020304" pitchFamily="18" charset="0"/>
                <a:cs typeface="Times New Roman" panose="02020603050405020304" pitchFamily="18" charset="0"/>
              </a:rPr>
              <a:t>DLTLabsBlogs:https</a:t>
            </a:r>
            <a:r>
              <a:rPr lang="en-US" sz="1600" dirty="0">
                <a:latin typeface="Times New Roman" panose="02020603050405020304" pitchFamily="18" charset="0"/>
                <a:cs typeface="Times New Roman" panose="02020603050405020304" pitchFamily="18" charset="0"/>
              </a:rPr>
              <a:t>://www.dltlabs.com/blog</a:t>
            </a:r>
          </a:p>
          <a:p>
            <a:pPr algn="just"/>
            <a:r>
              <a:rPr lang="en-US" sz="1600" dirty="0" err="1">
                <a:latin typeface="Times New Roman" panose="02020603050405020304" pitchFamily="18" charset="0"/>
                <a:cs typeface="Times New Roman" panose="02020603050405020304" pitchFamily="18" charset="0"/>
              </a:rPr>
              <a:t>HyperledgerChannel:https</a:t>
            </a:r>
            <a:r>
              <a:rPr lang="en-US" sz="1600" dirty="0">
                <a:latin typeface="Times New Roman" panose="02020603050405020304" pitchFamily="18" charset="0"/>
                <a:cs typeface="Times New Roman" panose="02020603050405020304" pitchFamily="18" charset="0"/>
              </a:rPr>
              <a:t>://www.youtube.com/channel/UC7_X0WkMtkWzaVUKF-PRBNQ</a:t>
            </a:r>
          </a:p>
          <a:p>
            <a:pPr algn="just"/>
            <a:r>
              <a:rPr lang="en-US" sz="1600" dirty="0" err="1">
                <a:latin typeface="Times New Roman" panose="02020603050405020304" pitchFamily="18" charset="0"/>
                <a:cs typeface="Times New Roman" panose="02020603050405020304" pitchFamily="18" charset="0"/>
              </a:rPr>
              <a:t>EthereumChannel:https</a:t>
            </a:r>
            <a:r>
              <a:rPr lang="en-US" sz="1600" dirty="0">
                <a:latin typeface="Times New Roman" panose="02020603050405020304" pitchFamily="18" charset="0"/>
                <a:cs typeface="Times New Roman" panose="02020603050405020304" pitchFamily="18" charset="0"/>
              </a:rPr>
              <a:t>://www.youtube.com/channel/UCNOfzGXD_C9YMYmnefmPH0g </a:t>
            </a:r>
          </a:p>
          <a:p>
            <a:pPr algn="just"/>
            <a:r>
              <a:rPr lang="en-US" sz="1600" dirty="0" err="1">
                <a:latin typeface="Times New Roman" panose="02020603050405020304" pitchFamily="18" charset="0"/>
                <a:cs typeface="Times New Roman" panose="02020603050405020304" pitchFamily="18" charset="0"/>
              </a:rPr>
              <a:t>NPTEL:https</a:t>
            </a:r>
            <a:r>
              <a:rPr lang="en-US" sz="1600" dirty="0">
                <a:latin typeface="Times New Roman" panose="02020603050405020304" pitchFamily="18" charset="0"/>
                <a:cs typeface="Times New Roman" panose="02020603050405020304" pitchFamily="18" charset="0"/>
              </a:rPr>
              <a:t>://nptel.ac.in/</a:t>
            </a:r>
            <a:r>
              <a:rPr lang="en-US" sz="1600" dirty="0" err="1">
                <a:latin typeface="Times New Roman" panose="02020603050405020304" pitchFamily="18" charset="0"/>
                <a:cs typeface="Times New Roman" panose="02020603050405020304" pitchFamily="18" charset="0"/>
              </a:rPr>
              <a:t>noc</a:t>
            </a:r>
            <a:r>
              <a:rPr lang="en-US" sz="1600" dirty="0">
                <a:latin typeface="Times New Roman" panose="02020603050405020304" pitchFamily="18" charset="0"/>
                <a:cs typeface="Times New Roman" panose="02020603050405020304" pitchFamily="18" charset="0"/>
              </a:rPr>
              <a:t>/courses/noc20/SEM1/noc20-cs01/</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DAE0D2F-E9AD-CF4A-8597-6E44D26CA583}"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 -601 BCA             Unit Number: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9" name="Title 1">
            <a:extLst>
              <a:ext uri="{FF2B5EF4-FFF2-40B4-BE49-F238E27FC236}">
                <a16:creationId xmlns:a16="http://schemas.microsoft.com/office/drawing/2014/main" id="{2584C821-A835-4149-8B18-6A818DB95B8E}"/>
              </a:ext>
            </a:extLst>
          </p:cNvPr>
          <p:cNvSpPr txBox="1">
            <a:spLocks/>
          </p:cNvSpPr>
          <p:nvPr/>
        </p:nvSpPr>
        <p:spPr>
          <a:xfrm>
            <a:off x="1371601" y="0"/>
            <a:ext cx="7315199" cy="731837"/>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Brief Introduction about the Subject with videos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198686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latin typeface="Times New Roman" panose="02020603050405020304" pitchFamily="18" charset="0"/>
                <a:cs typeface="Times New Roman" panose="02020603050405020304" pitchFamily="18" charset="0"/>
              </a:rPr>
              <a:t>To understand the basic concept of the permissioned block chain.</a:t>
            </a:r>
          </a:p>
          <a:p>
            <a:pPr algn="just"/>
            <a:r>
              <a:rPr lang="en-US" sz="2200" dirty="0">
                <a:latin typeface="Times New Roman" panose="02020603050405020304" pitchFamily="18" charset="0"/>
                <a:cs typeface="Times New Roman" panose="02020603050405020304" pitchFamily="18" charset="0"/>
              </a:rPr>
              <a:t>To understand the concepts of the cryptocurrency and smart contract.</a:t>
            </a:r>
          </a:p>
          <a:p>
            <a:pPr algn="just"/>
            <a:r>
              <a:rPr lang="en-US" sz="2200" dirty="0">
                <a:latin typeface="Times New Roman" panose="02020603050405020304" pitchFamily="18" charset="0"/>
                <a:cs typeface="Times New Roman" panose="02020603050405020304" pitchFamily="18" charset="0"/>
              </a:rPr>
              <a:t>To understand the enterprise applications of the block chain.</a:t>
            </a:r>
          </a:p>
          <a:p>
            <a:pPr algn="just"/>
            <a:r>
              <a:rPr lang="en-US" sz="2200" dirty="0">
                <a:latin typeface="Times New Roman" panose="02020603050405020304" pitchFamily="18" charset="0"/>
                <a:cs typeface="Times New Roman" panose="02020603050405020304" pitchFamily="18" charset="0"/>
              </a:rPr>
              <a:t>To understand the concept of the digital certificate.</a:t>
            </a:r>
          </a:p>
          <a:p>
            <a:pPr algn="just"/>
            <a:endParaRPr lang="en-US" sz="2200" dirty="0"/>
          </a:p>
          <a:p>
            <a:pPr algn="just"/>
            <a:endParaRPr lang="en-US" sz="2200" dirty="0"/>
          </a:p>
        </p:txBody>
      </p:sp>
      <p:sp>
        <p:nvSpPr>
          <p:cNvPr id="4" name="Date Placeholder 3"/>
          <p:cNvSpPr>
            <a:spLocks noGrp="1"/>
          </p:cNvSpPr>
          <p:nvPr>
            <p:ph type="dt" sz="half" idx="10"/>
          </p:nvPr>
        </p:nvSpPr>
        <p:spPr/>
        <p:txBody>
          <a:bodyPr/>
          <a:lstStyle/>
          <a:p>
            <a:fld id="{17CFED9B-53C8-C644-834C-39C5067E1C59}"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Unit Objective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Introduction :</a:t>
            </a:r>
          </a:p>
          <a:p>
            <a:pPr marL="0" indent="0" algn="just">
              <a:buNone/>
            </a:pPr>
            <a:r>
              <a:rPr lang="en-IN" sz="1800" dirty="0">
                <a:latin typeface="Times New Roman" panose="02020603050405020304" pitchFamily="18" charset="0"/>
                <a:cs typeface="Times New Roman" panose="02020603050405020304" pitchFamily="18" charset="0"/>
              </a:rPr>
              <a:t>Permissioned Block chain: Permissioned model and use cases, Public Block chain vs Private Block chain vs Permissioned Block chain, discussion on Permissioned and Private block chain, Smart contracts and chain codes ,state machine ,Overview of Consensus model for permissioned/private block chain Distributed consensus in closed environment. </a:t>
            </a:r>
          </a:p>
          <a:p>
            <a:pPr marL="0" indent="0" algn="just">
              <a:buNone/>
            </a:pPr>
            <a:r>
              <a:rPr lang="en-IN" sz="1800" dirty="0">
                <a:latin typeface="Times New Roman" panose="02020603050405020304" pitchFamily="18" charset="0"/>
                <a:cs typeface="Times New Roman" panose="02020603050405020304" pitchFamily="18" charset="0"/>
              </a:rPr>
              <a:t>EnterpriseapplicationofBlockchain:Supplychain,SupplyChainFinance,Digitalcurrency,</a:t>
            </a:r>
          </a:p>
          <a:p>
            <a:pPr marL="0" indent="0" algn="just">
              <a:buNone/>
            </a:pPr>
            <a:r>
              <a:rPr lang="en-IN" sz="1800" dirty="0" err="1">
                <a:latin typeface="Times New Roman" panose="02020603050405020304" pitchFamily="18" charset="0"/>
                <a:cs typeface="Times New Roman" panose="02020603050405020304" pitchFamily="18" charset="0"/>
              </a:rPr>
              <a:t>TradeFinance</a:t>
            </a:r>
            <a:r>
              <a:rPr lang="en-IN" sz="1800" dirty="0">
                <a:latin typeface="Times New Roman" panose="02020603050405020304" pitchFamily="18" charset="0"/>
                <a:cs typeface="Times New Roman" panose="02020603050405020304" pitchFamily="18" charset="0"/>
              </a:rPr>
              <a:t>, Tampering Proof Digital </a:t>
            </a:r>
            <a:r>
              <a:rPr lang="en-IN" sz="1800" dirty="0" err="1">
                <a:latin typeface="Times New Roman" panose="02020603050405020304" pitchFamily="18" charset="0"/>
                <a:cs typeface="Times New Roman" panose="02020603050405020304" pitchFamily="18" charset="0"/>
              </a:rPr>
              <a:t>Certificate,E</a:t>
            </a:r>
            <a:r>
              <a:rPr lang="en-IN" sz="1800" dirty="0">
                <a:latin typeface="Times New Roman" panose="02020603050405020304" pitchFamily="18" charset="0"/>
                <a:cs typeface="Times New Roman" panose="02020603050405020304" pitchFamily="18" charset="0"/>
              </a:rPr>
              <a:t>-Governance.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4F9D12DE-6F5A-BE41-985D-675722312FAB}"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Unit III Syllabus</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5067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A permissioned block chain is a distributed ledger that is not publicly accessible. It can only be accessed by users with permissions. The users can only perform specific actions granted to them by the ledger administrators and are required to identify themselves through certificates or other digital means.</a:t>
            </a:r>
          </a:p>
          <a:p>
            <a:pPr algn="just"/>
            <a:r>
              <a:rPr lang="en-US" dirty="0">
                <a:latin typeface="Times New Roman" panose="02020603050405020304" pitchFamily="18" charset="0"/>
                <a:cs typeface="Times New Roman" panose="02020603050405020304" pitchFamily="18" charset="0"/>
              </a:rPr>
              <a:t>You might consider the addition of permissioned users as an extra block chain security system. Administrators maintain an access control layer to allow certain actions to be performed only by certain identifiable participants. Records are kept within the block chain of who is involved in the transactions. This makes permissioned block chains different from public block chains. Permissioned block chains provide an additional level of security over typical block chain systems like Bitcoin, as they require an access control layer.</a:t>
            </a:r>
          </a:p>
          <a:p>
            <a:pPr algn="just"/>
            <a:r>
              <a:rPr lang="en-US" dirty="0">
                <a:latin typeface="Times New Roman" panose="02020603050405020304" pitchFamily="18" charset="0"/>
                <a:cs typeface="Times New Roman" panose="02020603050405020304" pitchFamily="18" charset="0"/>
              </a:rPr>
              <a:t>These block chains are favored by entities who require security, identity, and role definition within the block chain.</a:t>
            </a:r>
          </a:p>
          <a:p>
            <a:pPr algn="just"/>
            <a:r>
              <a:rPr lang="en-US" dirty="0">
                <a:latin typeface="Times New Roman" panose="02020603050405020304" pitchFamily="18" charset="0"/>
                <a:cs typeface="Times New Roman" panose="02020603050405020304" pitchFamily="18" charset="0"/>
              </a:rPr>
              <a:t>Permissioned block chains are becoming more common as businesses realize their benefits.</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0C05CE09-564D-A047-86A3-BFD4DF72F109}"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latin typeface="Times New Roman" panose="02020603050405020304" pitchFamily="18" charset="0"/>
                <a:cs typeface="Times New Roman" panose="02020603050405020304" pitchFamily="18" charset="0"/>
              </a:rPr>
              <a:t>What Is a Permissioned </a:t>
            </a:r>
            <a:r>
              <a:rPr lang="en-US" sz="3200" b="1" dirty="0" err="1">
                <a:latin typeface="Times New Roman" panose="02020603050405020304" pitchFamily="18" charset="0"/>
                <a:cs typeface="Times New Roman" panose="02020603050405020304" pitchFamily="18" charset="0"/>
              </a:rPr>
              <a:t>Blockchain</a:t>
            </a:r>
            <a:r>
              <a:rPr lang="en-US" sz="32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661802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55000" lnSpcReduction="20000"/>
          </a:bodyPr>
          <a:lstStyle/>
          <a:p>
            <a:pPr algn="just"/>
            <a:r>
              <a:rPr lang="en-US" sz="3300" b="1" dirty="0">
                <a:latin typeface="Times New Roman" panose="02020603050405020304" pitchFamily="18" charset="0"/>
                <a:cs typeface="Times New Roman" panose="02020603050405020304" pitchFamily="18" charset="0"/>
              </a:rPr>
              <a:t>Understanding Permissioned </a:t>
            </a:r>
            <a:r>
              <a:rPr lang="en-US" sz="3300" b="1" dirty="0" err="1">
                <a:latin typeface="Times New Roman" panose="02020603050405020304" pitchFamily="18" charset="0"/>
                <a:cs typeface="Times New Roman" panose="02020603050405020304" pitchFamily="18" charset="0"/>
              </a:rPr>
              <a:t>Blockchains</a:t>
            </a:r>
            <a:endParaRPr lang="en-US" sz="3300" b="1" dirty="0">
              <a:latin typeface="Times New Roman" panose="02020603050405020304" pitchFamily="18" charset="0"/>
              <a:cs typeface="Times New Roman" panose="02020603050405020304" pitchFamily="18" charset="0"/>
            </a:endParaRPr>
          </a:p>
          <a:p>
            <a:pPr algn="just"/>
            <a:r>
              <a:rPr lang="en-US" sz="3300" dirty="0">
                <a:latin typeface="Times New Roman" panose="02020603050405020304" pitchFamily="18" charset="0"/>
                <a:cs typeface="Times New Roman" panose="02020603050405020304" pitchFamily="18" charset="0"/>
              </a:rPr>
              <a:t>A </a:t>
            </a:r>
            <a:r>
              <a:rPr lang="en-US" sz="3300" u="sng" dirty="0" err="1">
                <a:latin typeface="Times New Roman" panose="02020603050405020304" pitchFamily="18" charset="0"/>
                <a:cs typeface="Times New Roman" panose="02020603050405020304" pitchFamily="18" charset="0"/>
                <a:hlinkClick r:id="rId2"/>
              </a:rPr>
              <a:t>blockchain</a:t>
            </a:r>
            <a:r>
              <a:rPr lang="en-US" sz="3300" dirty="0">
                <a:latin typeface="Times New Roman" panose="02020603050405020304" pitchFamily="18" charset="0"/>
                <a:cs typeface="Times New Roman" panose="02020603050405020304" pitchFamily="18" charset="0"/>
              </a:rPr>
              <a:t> can be built and accessed in multiple ways. Some </a:t>
            </a:r>
            <a:r>
              <a:rPr lang="en-US" sz="3300" dirty="0" err="1">
                <a:latin typeface="Times New Roman" panose="02020603050405020304" pitchFamily="18" charset="0"/>
                <a:cs typeface="Times New Roman" panose="02020603050405020304" pitchFamily="18" charset="0"/>
              </a:rPr>
              <a:t>blockchains</a:t>
            </a:r>
            <a:r>
              <a:rPr lang="en-US" sz="3300" dirty="0">
                <a:latin typeface="Times New Roman" panose="02020603050405020304" pitchFamily="18" charset="0"/>
                <a:cs typeface="Times New Roman" panose="02020603050405020304" pitchFamily="18" charset="0"/>
              </a:rPr>
              <a:t> need special permissions to read, access, and write information. Others only require that you have the ability to connect and can conduct work for the network. The intrinsic configuration of each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controls the participants' transactions and defines their roles in which each participant can access and contribute to the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a:t>
            </a:r>
          </a:p>
          <a:p>
            <a:pPr algn="just"/>
            <a:r>
              <a:rPr lang="en-US" sz="3300" dirty="0">
                <a:latin typeface="Times New Roman" panose="02020603050405020304" pitchFamily="18" charset="0"/>
                <a:cs typeface="Times New Roman" panose="02020603050405020304" pitchFamily="18" charset="0"/>
              </a:rPr>
              <a:t>It may also include maintaining the identity of each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participant on the network. Such </a:t>
            </a:r>
            <a:r>
              <a:rPr lang="en-US" sz="3300" dirty="0" err="1">
                <a:latin typeface="Times New Roman" panose="02020603050405020304" pitchFamily="18" charset="0"/>
                <a:cs typeface="Times New Roman" panose="02020603050405020304" pitchFamily="18" charset="0"/>
              </a:rPr>
              <a:t>blockchains</a:t>
            </a:r>
            <a:r>
              <a:rPr lang="en-US" sz="3300" dirty="0">
                <a:latin typeface="Times New Roman" panose="02020603050405020304" pitchFamily="18" charset="0"/>
                <a:cs typeface="Times New Roman" panose="02020603050405020304" pitchFamily="18" charset="0"/>
              </a:rPr>
              <a:t> are called permissioned </a:t>
            </a:r>
            <a:r>
              <a:rPr lang="en-US" sz="3300" dirty="0" err="1">
                <a:latin typeface="Times New Roman" panose="02020603050405020304" pitchFamily="18" charset="0"/>
                <a:cs typeface="Times New Roman" panose="02020603050405020304" pitchFamily="18" charset="0"/>
              </a:rPr>
              <a:t>blockchains</a:t>
            </a:r>
            <a:r>
              <a:rPr lang="en-US" sz="3300" dirty="0">
                <a:latin typeface="Times New Roman" panose="02020603050405020304" pitchFamily="18" charset="0"/>
                <a:cs typeface="Times New Roman" panose="02020603050405020304" pitchFamily="18" charset="0"/>
              </a:rPr>
              <a:t>.</a:t>
            </a:r>
          </a:p>
          <a:p>
            <a:pPr algn="just"/>
            <a:r>
              <a:rPr lang="en-US" sz="3300" b="1" dirty="0">
                <a:latin typeface="Times New Roman" panose="02020603050405020304" pitchFamily="18" charset="0"/>
                <a:cs typeface="Times New Roman" panose="02020603050405020304" pitchFamily="18" charset="0"/>
              </a:rPr>
              <a:t>Difference Between </a:t>
            </a:r>
            <a:r>
              <a:rPr lang="en-US" sz="3300" b="1" dirty="0" err="1">
                <a:latin typeface="Times New Roman" panose="02020603050405020304" pitchFamily="18" charset="0"/>
                <a:cs typeface="Times New Roman" panose="02020603050405020304" pitchFamily="18" charset="0"/>
              </a:rPr>
              <a:t>Permissionless</a:t>
            </a:r>
            <a:r>
              <a:rPr lang="en-US" sz="3300" b="1" dirty="0">
                <a:latin typeface="Times New Roman" panose="02020603050405020304" pitchFamily="18" charset="0"/>
                <a:cs typeface="Times New Roman" panose="02020603050405020304" pitchFamily="18" charset="0"/>
              </a:rPr>
              <a:t> and Permissioned </a:t>
            </a:r>
            <a:r>
              <a:rPr lang="en-US" sz="3300" b="1" dirty="0" err="1">
                <a:latin typeface="Times New Roman" panose="02020603050405020304" pitchFamily="18" charset="0"/>
                <a:cs typeface="Times New Roman" panose="02020603050405020304" pitchFamily="18" charset="0"/>
              </a:rPr>
              <a:t>Blockchains</a:t>
            </a:r>
            <a:endParaRPr lang="en-US" sz="3300" b="1" dirty="0">
              <a:latin typeface="Times New Roman" panose="02020603050405020304" pitchFamily="18" charset="0"/>
              <a:cs typeface="Times New Roman" panose="02020603050405020304" pitchFamily="18" charset="0"/>
            </a:endParaRPr>
          </a:p>
          <a:p>
            <a:pPr algn="just"/>
            <a:r>
              <a:rPr lang="en-US" sz="3300" dirty="0">
                <a:latin typeface="Times New Roman" panose="02020603050405020304" pitchFamily="18" charset="0"/>
                <a:cs typeface="Times New Roman" panose="02020603050405020304" pitchFamily="18" charset="0"/>
              </a:rPr>
              <a:t>Permissioned </a:t>
            </a:r>
            <a:r>
              <a:rPr lang="en-US" sz="3300" dirty="0" err="1">
                <a:latin typeface="Times New Roman" panose="02020603050405020304" pitchFamily="18" charset="0"/>
                <a:cs typeface="Times New Roman" panose="02020603050405020304" pitchFamily="18" charset="0"/>
              </a:rPr>
              <a:t>blockchains</a:t>
            </a:r>
            <a:r>
              <a:rPr lang="en-US" sz="3300" dirty="0">
                <a:latin typeface="Times New Roman" panose="02020603050405020304" pitchFamily="18" charset="0"/>
                <a:cs typeface="Times New Roman" panose="02020603050405020304" pitchFamily="18" charset="0"/>
              </a:rPr>
              <a:t> are similar to </a:t>
            </a:r>
            <a:r>
              <a:rPr lang="en-US" sz="3300" dirty="0" err="1">
                <a:latin typeface="Times New Roman" panose="02020603050405020304" pitchFamily="18" charset="0"/>
                <a:cs typeface="Times New Roman" panose="02020603050405020304" pitchFamily="18" charset="0"/>
              </a:rPr>
              <a:t>permissionless</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blockchains</a:t>
            </a:r>
            <a:r>
              <a:rPr lang="en-US" sz="3300" dirty="0">
                <a:latin typeface="Times New Roman" panose="02020603050405020304" pitchFamily="18" charset="0"/>
                <a:cs typeface="Times New Roman" panose="02020603050405020304" pitchFamily="18" charset="0"/>
              </a:rPr>
              <a:t> because they use the same technologies. However, permissioned </a:t>
            </a:r>
            <a:r>
              <a:rPr lang="en-US" sz="3300" dirty="0" err="1">
                <a:latin typeface="Times New Roman" panose="02020603050405020304" pitchFamily="18" charset="0"/>
                <a:cs typeface="Times New Roman" panose="02020603050405020304" pitchFamily="18" charset="0"/>
              </a:rPr>
              <a:t>blockchains</a:t>
            </a:r>
            <a:r>
              <a:rPr lang="en-US" sz="3300" dirty="0">
                <a:latin typeface="Times New Roman" panose="02020603050405020304" pitchFamily="18" charset="0"/>
                <a:cs typeface="Times New Roman" panose="02020603050405020304" pitchFamily="18" charset="0"/>
              </a:rPr>
              <a:t> do not allow users to access the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without identification.</a:t>
            </a:r>
          </a:p>
          <a:p>
            <a:pPr algn="just"/>
            <a:r>
              <a:rPr lang="en-US" sz="3300" dirty="0">
                <a:latin typeface="Times New Roman" panose="02020603050405020304" pitchFamily="18" charset="0"/>
                <a:cs typeface="Times New Roman" panose="02020603050405020304" pitchFamily="18" charset="0"/>
              </a:rPr>
              <a:t>For example, a bank may be running a permissioned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operated through a designated number of nodes internal to the bank to track money transfers. You cannot access this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because you don't have the permissions required. In contrast, you could join a </a:t>
            </a:r>
            <a:r>
              <a:rPr lang="en-US" sz="3300" dirty="0" err="1">
                <a:latin typeface="Times New Roman" panose="02020603050405020304" pitchFamily="18" charset="0"/>
                <a:cs typeface="Times New Roman" panose="02020603050405020304" pitchFamily="18" charset="0"/>
              </a:rPr>
              <a:t>permissionless</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blockchain</a:t>
            </a:r>
            <a:r>
              <a:rPr lang="en-US" sz="3300" dirty="0">
                <a:latin typeface="Times New Roman" panose="02020603050405020304" pitchFamily="18" charset="0"/>
                <a:cs typeface="Times New Roman" panose="02020603050405020304" pitchFamily="18" charset="0"/>
              </a:rPr>
              <a:t> like a cryptocurrency mining network once you have established a semi-anonymous account in that network.</a:t>
            </a:r>
          </a:p>
          <a:p>
            <a:pPr marL="0" indent="0">
              <a:buNone/>
            </a:pPr>
            <a:endParaRPr lang="en-US" dirty="0"/>
          </a:p>
        </p:txBody>
      </p:sp>
      <p:sp>
        <p:nvSpPr>
          <p:cNvPr id="4" name="Date Placeholder 3"/>
          <p:cNvSpPr>
            <a:spLocks noGrp="1"/>
          </p:cNvSpPr>
          <p:nvPr>
            <p:ph type="dt" sz="half" idx="10"/>
          </p:nvPr>
        </p:nvSpPr>
        <p:spPr/>
        <p:txBody>
          <a:bodyPr/>
          <a:lstStyle/>
          <a:p>
            <a:fld id="{99181CD3-5B11-C94F-B230-B79F9AA01B18}"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latin typeface="Times New Roman" panose="02020603050405020304" pitchFamily="18" charset="0"/>
                <a:cs typeface="Times New Roman" panose="02020603050405020304" pitchFamily="18" charset="0"/>
              </a:rPr>
              <a:t>Understanding Permissioned </a:t>
            </a:r>
            <a:r>
              <a:rPr lang="en-US" sz="2400" b="1" dirty="0" err="1">
                <a:latin typeface="Times New Roman" panose="02020603050405020304" pitchFamily="18" charset="0"/>
                <a:cs typeface="Times New Roman" panose="02020603050405020304" pitchFamily="18" charset="0"/>
              </a:rPr>
              <a:t>Blockchains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9209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endParaRPr lang="en-US" dirty="0"/>
          </a:p>
        </p:txBody>
      </p:sp>
      <p:sp>
        <p:nvSpPr>
          <p:cNvPr id="4" name="Date Placeholder 3"/>
          <p:cNvSpPr>
            <a:spLocks noGrp="1"/>
          </p:cNvSpPr>
          <p:nvPr>
            <p:ph type="dt" sz="half" idx="10"/>
          </p:nvPr>
        </p:nvSpPr>
        <p:spPr/>
        <p:txBody>
          <a:bodyPr/>
          <a:lstStyle/>
          <a:p>
            <a:fld id="{0ED88576-A107-F349-BBC1-2A6EBC2D5FBF}"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 -601 BCA             Unit Number: 2</a:t>
            </a:r>
          </a:p>
        </p:txBody>
      </p:sp>
      <p:sp>
        <p:nvSpPr>
          <p:cNvPr id="9" name="Title 1"/>
          <p:cNvSpPr txBox="1">
            <a:spLocks/>
          </p:cNvSpPr>
          <p:nvPr/>
        </p:nvSpPr>
        <p:spPr>
          <a:xfrm>
            <a:off x="1371600" y="1"/>
            <a:ext cx="5867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t>Noida Institute of Engineering and Technology, Greater Noida</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885190"/>
            <a:ext cx="6553199" cy="4684915"/>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8955469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897535"/>
          </a:xfrm>
        </p:spPr>
        <p:txBody>
          <a:bodyPr>
            <a:noAutofit/>
          </a:bodyPr>
          <a:lstStyle/>
          <a:p>
            <a:pPr algn="just"/>
            <a:r>
              <a:rPr lang="en-US" sz="1400" dirty="0">
                <a:latin typeface="Times New Roman" panose="02020603050405020304" pitchFamily="18" charset="0"/>
                <a:cs typeface="Times New Roman" panose="02020603050405020304" pitchFamily="18" charset="0"/>
              </a:rPr>
              <a:t>Much of the inner workings of the </a:t>
            </a:r>
            <a:r>
              <a:rPr lang="en-US" sz="1400" dirty="0" err="1">
                <a:latin typeface="Times New Roman" panose="02020603050405020304" pitchFamily="18" charset="0"/>
                <a:cs typeface="Times New Roman" panose="02020603050405020304" pitchFamily="18" charset="0"/>
              </a:rPr>
              <a:t>blockchains</a:t>
            </a:r>
            <a:r>
              <a:rPr lang="en-US" sz="1400" dirty="0">
                <a:latin typeface="Times New Roman" panose="02020603050405020304" pitchFamily="18" charset="0"/>
                <a:cs typeface="Times New Roman" panose="02020603050405020304" pitchFamily="18" charset="0"/>
              </a:rPr>
              <a:t> are the same. The key differences between them are:</a:t>
            </a:r>
          </a:p>
          <a:p>
            <a:pPr algn="just"/>
            <a:r>
              <a:rPr lang="en-US" sz="1400" dirty="0">
                <a:latin typeface="Times New Roman" panose="02020603050405020304" pitchFamily="18" charset="0"/>
                <a:cs typeface="Times New Roman" panose="02020603050405020304" pitchFamily="18" charset="0"/>
              </a:rPr>
              <a:t>Enterprise vs. Public use</a:t>
            </a:r>
          </a:p>
          <a:p>
            <a:pPr algn="just"/>
            <a:r>
              <a:rPr lang="en-US" sz="1400" dirty="0">
                <a:latin typeface="Times New Roman" panose="02020603050405020304" pitchFamily="18" charset="0"/>
                <a:cs typeface="Times New Roman" panose="02020603050405020304" pitchFamily="18" charset="0"/>
              </a:rPr>
              <a:t>Decentralization</a:t>
            </a:r>
          </a:p>
          <a:p>
            <a:pPr algn="just"/>
            <a:r>
              <a:rPr lang="en-US" sz="1400" dirty="0">
                <a:latin typeface="Times New Roman" panose="02020603050405020304" pitchFamily="18" charset="0"/>
                <a:cs typeface="Times New Roman" panose="02020603050405020304" pitchFamily="18" charset="0"/>
              </a:rPr>
              <a:t>Development</a:t>
            </a:r>
          </a:p>
          <a:p>
            <a:pPr algn="just"/>
            <a:r>
              <a:rPr lang="en-US" sz="1400" dirty="0">
                <a:latin typeface="Times New Roman" panose="02020603050405020304" pitchFamily="18" charset="0"/>
                <a:cs typeface="Times New Roman" panose="02020603050405020304" pitchFamily="18" charset="0"/>
              </a:rPr>
              <a:t>Transparency</a:t>
            </a:r>
          </a:p>
          <a:p>
            <a:pPr algn="just"/>
            <a:r>
              <a:rPr lang="en-US" sz="1400" dirty="0">
                <a:latin typeface="Times New Roman" panose="02020603050405020304" pitchFamily="18" charset="0"/>
                <a:cs typeface="Times New Roman" panose="02020603050405020304" pitchFamily="18" charset="0"/>
              </a:rPr>
              <a:t>Enterprise vs. Public Use</a:t>
            </a:r>
          </a:p>
          <a:p>
            <a:pPr algn="just"/>
            <a:r>
              <a:rPr lang="en-US" sz="1400" u="sng" dirty="0">
                <a:latin typeface="Times New Roman" panose="02020603050405020304" pitchFamily="18" charset="0"/>
                <a:cs typeface="Times New Roman" panose="02020603050405020304" pitchFamily="18" charset="0"/>
                <a:hlinkClick r:id="rId2"/>
              </a:rPr>
              <a:t>Bitcoin</a:t>
            </a:r>
            <a:r>
              <a:rPr lang="en-US" sz="1400" dirty="0">
                <a:latin typeface="Times New Roman" panose="02020603050405020304" pitchFamily="18" charset="0"/>
                <a:cs typeface="Times New Roman" panose="02020603050405020304" pitchFamily="18" charset="0"/>
              </a:rPr>
              <a:t>, the most popular </a:t>
            </a:r>
            <a:r>
              <a:rPr lang="en-US" sz="1400" u="sng" dirty="0">
                <a:latin typeface="Times New Roman" panose="02020603050405020304" pitchFamily="18" charset="0"/>
                <a:cs typeface="Times New Roman" panose="02020603050405020304" pitchFamily="18" charset="0"/>
                <a:hlinkClick r:id="rId3"/>
              </a:rPr>
              <a:t>cryptocurrency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permissionless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cs typeface="Times New Roman" panose="02020603050405020304" pitchFamily="18" charset="0"/>
              </a:rPr>
              <a:t>, allows anyone to participate in the network in the capacity of a </a:t>
            </a:r>
            <a:r>
              <a:rPr lang="en-US" sz="1400" u="sng" dirty="0">
                <a:latin typeface="Times New Roman" panose="02020603050405020304" pitchFamily="18" charset="0"/>
                <a:cs typeface="Times New Roman" panose="02020603050405020304" pitchFamily="18" charset="0"/>
                <a:hlinkClick r:id="rId4"/>
              </a:rPr>
              <a:t>full node</a:t>
            </a:r>
            <a:r>
              <a:rPr lang="en-US" sz="1400" dirty="0">
                <a:latin typeface="Times New Roman" panose="02020603050405020304" pitchFamily="18" charset="0"/>
                <a:cs typeface="Times New Roman" panose="02020603050405020304" pitchFamily="18" charset="0"/>
              </a:rPr>
              <a:t> or a contributing miner. Anyone can take a read-only role or make legitimate changes to the </a:t>
            </a:r>
            <a:r>
              <a:rPr lang="en-US" sz="1400" dirty="0" err="1">
                <a:latin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cs typeface="Times New Roman" panose="02020603050405020304" pitchFamily="18" charset="0"/>
              </a:rPr>
              <a:t>, like adding a new block or maintaining a full copy of the entire </a:t>
            </a:r>
            <a:r>
              <a:rPr lang="en-US" sz="1400" dirty="0" err="1">
                <a:latin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As </a:t>
            </a:r>
            <a:r>
              <a:rPr lang="en-US" sz="1400" dirty="0" err="1">
                <a:latin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cs typeface="Times New Roman" panose="02020603050405020304" pitchFamily="18" charset="0"/>
              </a:rPr>
              <a:t> uses grow and mature, more businesses and governments have realized the cost-saving benefits the technology introduces into an organization. As a result, permissioned </a:t>
            </a:r>
            <a:r>
              <a:rPr lang="en-US" sz="1400" dirty="0" err="1">
                <a:latin typeface="Times New Roman" panose="02020603050405020304" pitchFamily="18" charset="0"/>
                <a:cs typeface="Times New Roman" panose="02020603050405020304" pitchFamily="18" charset="0"/>
              </a:rPr>
              <a:t>blockchains</a:t>
            </a:r>
            <a:r>
              <a:rPr lang="en-US" sz="1400" dirty="0">
                <a:latin typeface="Times New Roman" panose="02020603050405020304" pitchFamily="18" charset="0"/>
                <a:cs typeface="Times New Roman" panose="02020603050405020304" pitchFamily="18" charset="0"/>
              </a:rPr>
              <a:t> have become popular among industry-level firms and enterprises, for which security, identity, and role definition are essential.</a:t>
            </a:r>
          </a:p>
          <a:p>
            <a:pPr algn="just"/>
            <a:r>
              <a:rPr lang="en-US" sz="1400" dirty="0">
                <a:latin typeface="Times New Roman" panose="02020603050405020304" pitchFamily="18" charset="0"/>
                <a:cs typeface="Times New Roman" panose="02020603050405020304" pitchFamily="18" charset="0"/>
              </a:rPr>
              <a:t>For instance, a manufacturer producing a product may use a permissioned </a:t>
            </a:r>
            <a:r>
              <a:rPr lang="en-US" sz="1400" dirty="0" err="1">
                <a:latin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cs typeface="Times New Roman" panose="02020603050405020304" pitchFamily="18" charset="0"/>
              </a:rPr>
              <a:t> that ties into its </a:t>
            </a:r>
            <a:r>
              <a:rPr lang="en-US" sz="1400" u="sng" dirty="0">
                <a:latin typeface="Times New Roman" panose="02020603050405020304" pitchFamily="18" charset="0"/>
                <a:cs typeface="Times New Roman" panose="02020603050405020304" pitchFamily="18" charset="0"/>
                <a:hlinkClick r:id="rId5"/>
              </a:rPr>
              <a:t>supply chain management</a:t>
            </a:r>
            <a:r>
              <a:rPr lang="en-US" sz="1400" dirty="0">
                <a:latin typeface="Times New Roman" panose="02020603050405020304" pitchFamily="18" charset="0"/>
                <a:cs typeface="Times New Roman" panose="02020603050405020304" pitchFamily="18" charset="0"/>
              </a:rPr>
              <a:t>. The transactions on this </a:t>
            </a:r>
            <a:r>
              <a:rPr lang="en-US" sz="1400" dirty="0" err="1">
                <a:latin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cs typeface="Times New Roman" panose="02020603050405020304" pitchFamily="18" charset="0"/>
              </a:rPr>
              <a:t> would likely involve logistics partners, financing banks, and other vendors involved in the supply and financing processes. Each entity would have its own level of transparency and permissions that it could use to streamline operations, track inventory, or monitor spending and invoicing.</a:t>
            </a:r>
          </a:p>
          <a:p>
            <a:pPr marL="0" indent="0" algn="just">
              <a:buNone/>
            </a:pPr>
            <a:endParaRPr lang="en-US" sz="1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B87B6D8-054A-4846-BD73-3956B0BC0F47}"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Categories of the Block Chain</a:t>
            </a:r>
          </a:p>
        </p:txBody>
      </p:sp>
    </p:spTree>
    <p:extLst>
      <p:ext uri="{BB962C8B-B14F-4D97-AF65-F5344CB8AC3E}">
        <p14:creationId xmlns:p14="http://schemas.microsoft.com/office/powerpoint/2010/main" val="17973131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A1A8369C-2864-9B4F-A763-05B3721A8E92}"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000" dirty="0">
                <a:latin typeface="Times New Roman" panose="02020603050405020304" pitchFamily="18" charset="0"/>
                <a:cs typeface="Times New Roman" panose="02020603050405020304" pitchFamily="18" charset="0"/>
              </a:rPr>
              <a:t>What Is a </a:t>
            </a:r>
            <a:r>
              <a:rPr lang="en-US" sz="2000" dirty="0" err="1">
                <a:latin typeface="Times New Roman" panose="02020603050405020304" pitchFamily="18" charset="0"/>
                <a:cs typeface="Times New Roman" panose="02020603050405020304" pitchFamily="18" charset="0"/>
              </a:rPr>
              <a:t>Permissionless</a:t>
            </a:r>
            <a:r>
              <a:rPr lang="en-US" sz="2000" dirty="0">
                <a:latin typeface="Times New Roman" panose="02020603050405020304" pitchFamily="18" charset="0"/>
                <a:cs typeface="Times New Roman" panose="02020603050405020304" pitchFamily="18" charset="0"/>
              </a:rPr>
              <a:t> and a Permissioned </a:t>
            </a:r>
            <a:r>
              <a:rPr lang="en-US" sz="2000" dirty="0" err="1">
                <a:latin typeface="Times New Roman" panose="02020603050405020304" pitchFamily="18" charset="0"/>
                <a:cs typeface="Times New Roman" panose="02020603050405020304" pitchFamily="18" charset="0"/>
              </a:rPr>
              <a:t>Blockchain</a:t>
            </a:r>
            <a:r>
              <a:rPr lang="en-US" sz="2000" dirty="0">
                <a:latin typeface="Times New Roman" panose="02020603050405020304" pitchFamily="18" charset="0"/>
                <a:cs typeface="Times New Roman" panose="02020603050405020304" pitchFamily="18" charset="0"/>
              </a:rPr>
              <a:t>?</a:t>
            </a:r>
          </a:p>
        </p:txBody>
      </p:sp>
      <p:sp>
        <p:nvSpPr>
          <p:cNvPr id="2" name="Rectangle 1"/>
          <p:cNvSpPr/>
          <p:nvPr/>
        </p:nvSpPr>
        <p:spPr>
          <a:xfrm>
            <a:off x="762000" y="751344"/>
            <a:ext cx="7696200" cy="3693319"/>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What Is a </a:t>
            </a:r>
            <a:r>
              <a:rPr lang="en-US" dirty="0" err="1">
                <a:latin typeface="Times New Roman" panose="02020603050405020304" pitchFamily="18" charset="0"/>
                <a:cs typeface="Times New Roman" panose="02020603050405020304" pitchFamily="18" charset="0"/>
              </a:rPr>
              <a:t>Permissionless</a:t>
            </a:r>
            <a:r>
              <a:rPr lang="en-US" dirty="0">
                <a:latin typeface="Times New Roman" panose="02020603050405020304" pitchFamily="18" charset="0"/>
                <a:cs typeface="Times New Roman" panose="02020603050405020304" pitchFamily="18" charset="0"/>
              </a:rPr>
              <a:t> and a Permissioned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 permissioned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requires user approval to join and is generally used for enterprise purposes, whereas a </a:t>
            </a:r>
            <a:r>
              <a:rPr lang="en-US" dirty="0" err="1">
                <a:latin typeface="Times New Roman" panose="02020603050405020304" pitchFamily="18" charset="0"/>
                <a:cs typeface="Times New Roman" panose="02020603050405020304" pitchFamily="18" charset="0"/>
              </a:rPr>
              <a:t>permissionless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is used for public purposes that require less transparency and control.</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What are Permissioned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Used for?</a:t>
            </a:r>
          </a:p>
          <a:p>
            <a:pPr algn="just"/>
            <a:r>
              <a:rPr lang="en-US" dirty="0">
                <a:latin typeface="Times New Roman" panose="02020603050405020304" pitchFamily="18" charset="0"/>
                <a:cs typeface="Times New Roman" panose="02020603050405020304" pitchFamily="18" charset="0"/>
              </a:rPr>
              <a:t>Permissioned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are generally used to manage supply chains, create contracts, verify payment between parties, and much more.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Can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be Permissioned?</a:t>
            </a:r>
          </a:p>
          <a:p>
            <a:pPr algn="just"/>
            <a:r>
              <a:rPr lang="en-US" dirty="0">
                <a:latin typeface="Times New Roman" panose="02020603050405020304" pitchFamily="18" charset="0"/>
                <a:cs typeface="Times New Roman" panose="02020603050405020304" pitchFamily="18" charset="0"/>
              </a:rPr>
              <a:t>Many cryptocurrency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are </a:t>
            </a:r>
            <a:r>
              <a:rPr lang="en-US" dirty="0" err="1">
                <a:latin typeface="Times New Roman" panose="02020603050405020304" pitchFamily="18" charset="0"/>
                <a:cs typeface="Times New Roman" panose="02020603050405020304" pitchFamily="18" charset="0"/>
              </a:rPr>
              <a:t>permissionless</a:t>
            </a:r>
            <a:r>
              <a:rPr lang="en-US" dirty="0">
                <a:latin typeface="Times New Roman" panose="02020603050405020304" pitchFamily="18" charset="0"/>
                <a:cs typeface="Times New Roman" panose="02020603050405020304" pitchFamily="18" charset="0"/>
              </a:rPr>
              <a:t>. However, some, like </a:t>
            </a:r>
            <a:r>
              <a:rPr lang="en-US" dirty="0" err="1">
                <a:latin typeface="Times New Roman" panose="02020603050405020304" pitchFamily="18" charset="0"/>
                <a:cs typeface="Times New Roman" panose="02020603050405020304" pitchFamily="18" charset="0"/>
              </a:rPr>
              <a:t>Etherum</a:t>
            </a:r>
            <a:r>
              <a:rPr lang="en-US" dirty="0">
                <a:latin typeface="Times New Roman" panose="02020603050405020304" pitchFamily="18" charset="0"/>
                <a:cs typeface="Times New Roman" panose="02020603050405020304" pitchFamily="18" charset="0"/>
              </a:rPr>
              <a:t>, can be further developed into permissioned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for use in environments that require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1711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Autofit/>
          </a:bodyPr>
          <a:lstStyle/>
          <a:p>
            <a:pPr algn="just" fontAlgn="base"/>
            <a:r>
              <a:rPr lang="en-US" sz="1200" b="1" dirty="0">
                <a:latin typeface="Times New Roman" panose="02020603050405020304" pitchFamily="18" charset="0"/>
                <a:cs typeface="Times New Roman" panose="02020603050405020304" pitchFamily="18" charset="0"/>
              </a:rPr>
              <a:t>Smart Contracts</a:t>
            </a:r>
            <a:r>
              <a:rPr lang="en-US" sz="1200" dirty="0">
                <a:latin typeface="Times New Roman" panose="02020603050405020304" pitchFamily="18" charset="0"/>
                <a:cs typeface="Times New Roman" panose="02020603050405020304" pitchFamily="18" charset="0"/>
              </a:rPr>
              <a:t>​</a:t>
            </a:r>
          </a:p>
          <a:p>
            <a:pPr algn="just" fontAlgn="base"/>
            <a:r>
              <a:rPr lang="en-US" sz="1200" u="sng" dirty="0">
                <a:latin typeface="Times New Roman" panose="02020603050405020304" pitchFamily="18" charset="0"/>
                <a:cs typeface="Times New Roman" panose="02020603050405020304" pitchFamily="18" charset="0"/>
                <a:hlinkClick r:id="rId2"/>
              </a:rPr>
              <a:t>Smart contracts </a:t>
            </a:r>
            <a:r>
              <a:rPr lang="en-US" sz="1200" dirty="0">
                <a:latin typeface="Times New Roman" panose="02020603050405020304" pitchFamily="18" charset="0"/>
                <a:cs typeface="Times New Roman" panose="02020603050405020304" pitchFamily="18" charset="0"/>
              </a:rPr>
              <a:t>are revolutionizing the way how traditional contracts worked, which is  why you need to know about them in this </a:t>
            </a:r>
            <a:r>
              <a:rPr lang="en-US" sz="1200" dirty="0" err="1">
                <a:latin typeface="Times New Roman" panose="02020603050405020304" pitchFamily="18" charset="0"/>
                <a:cs typeface="Times New Roman" panose="02020603050405020304" pitchFamily="18" charset="0"/>
              </a:rPr>
              <a:t>Ethereum</a:t>
            </a:r>
            <a:r>
              <a:rPr lang="en-US" sz="1200" dirty="0">
                <a:latin typeface="Times New Roman" panose="02020603050405020304" pitchFamily="18" charset="0"/>
                <a:cs typeface="Times New Roman" panose="02020603050405020304" pitchFamily="18" charset="0"/>
              </a:rPr>
              <a:t> tutorial. A smart contract is a simple  computer program that facilitates the exchange of any valuable asset between two parties. It  could be money, shares, property, or any other digital asset that you want to exchange.  Anyone on the </a:t>
            </a:r>
            <a:r>
              <a:rPr lang="en-US" sz="1200" dirty="0" err="1">
                <a:latin typeface="Times New Roman" panose="02020603050405020304" pitchFamily="18" charset="0"/>
                <a:cs typeface="Times New Roman" panose="02020603050405020304" pitchFamily="18" charset="0"/>
              </a:rPr>
              <a:t>Ethereum</a:t>
            </a:r>
            <a:r>
              <a:rPr lang="en-US" sz="1200" dirty="0">
                <a:latin typeface="Times New Roman" panose="02020603050405020304" pitchFamily="18" charset="0"/>
                <a:cs typeface="Times New Roman" panose="02020603050405020304" pitchFamily="18" charset="0"/>
              </a:rPr>
              <a:t> network can create these contracts. The contract consists primarily  of the terms and conditions mutually agreed on between the parties (peers).​</a:t>
            </a:r>
          </a:p>
          <a:p>
            <a:pPr algn="just" fontAlgn="base"/>
            <a:r>
              <a:rPr lang="en-US" sz="1200" dirty="0">
                <a:latin typeface="Times New Roman" panose="02020603050405020304" pitchFamily="18" charset="0"/>
                <a:cs typeface="Times New Roman" panose="02020603050405020304" pitchFamily="18" charset="0"/>
              </a:rPr>
              <a:t>The primary feature of a smart contract is that once it is executed, it cannot be altered,  and any transaction done on top of a smart contract is registered permanently—it is  immutable. So even if you modify the smart contract in the future, the transactions correlated  with the original contract will not get altered; you cannot edit them.​</a:t>
            </a:r>
          </a:p>
          <a:p>
            <a:pPr algn="just" fontAlgn="base"/>
            <a:r>
              <a:rPr lang="en-US" sz="1200" dirty="0">
                <a:latin typeface="Times New Roman" panose="02020603050405020304" pitchFamily="18" charset="0"/>
                <a:cs typeface="Times New Roman" panose="02020603050405020304" pitchFamily="18" charset="0"/>
              </a:rPr>
              <a:t>The verification process for the smart contracts is carried out by anonymous parties of  the network without the need for a centralized authority, and that’s what makes any smart  contract execution on </a:t>
            </a:r>
            <a:r>
              <a:rPr lang="en-US" sz="1200" dirty="0" err="1">
                <a:latin typeface="Times New Roman" panose="02020603050405020304" pitchFamily="18" charset="0"/>
                <a:cs typeface="Times New Roman" panose="02020603050405020304" pitchFamily="18" charset="0"/>
              </a:rPr>
              <a:t>Ethereum</a:t>
            </a:r>
            <a:r>
              <a:rPr lang="en-US" sz="1200" dirty="0">
                <a:latin typeface="Times New Roman" panose="02020603050405020304" pitchFamily="18" charset="0"/>
                <a:cs typeface="Times New Roman" panose="02020603050405020304" pitchFamily="18" charset="0"/>
              </a:rPr>
              <a:t> a decentralized execution.​</a:t>
            </a:r>
          </a:p>
          <a:p>
            <a:pPr algn="just" fontAlgn="base"/>
            <a:r>
              <a:rPr lang="en-US" sz="1200" dirty="0">
                <a:latin typeface="Times New Roman" panose="02020603050405020304" pitchFamily="18" charset="0"/>
                <a:cs typeface="Times New Roman" panose="02020603050405020304" pitchFamily="18" charset="0"/>
              </a:rPr>
              <a:t>The transfer of any asset or currency is done in a transparent and trustworthy manner,  and the identities of the two entities are secure on the </a:t>
            </a:r>
            <a:r>
              <a:rPr lang="en-US" sz="1200" dirty="0" err="1">
                <a:latin typeface="Times New Roman" panose="02020603050405020304" pitchFamily="18" charset="0"/>
                <a:cs typeface="Times New Roman" panose="02020603050405020304" pitchFamily="18" charset="0"/>
              </a:rPr>
              <a:t>Ethereum</a:t>
            </a:r>
            <a:r>
              <a:rPr lang="en-US" sz="1200" dirty="0">
                <a:latin typeface="Times New Roman" panose="02020603050405020304" pitchFamily="18" charset="0"/>
                <a:cs typeface="Times New Roman" panose="02020603050405020304" pitchFamily="18" charset="0"/>
              </a:rPr>
              <a:t> network. Once the  transaction is successfully done, the accounts of the sender and receiver are updated  accordingly, and in this way, it generates trust between the parties.​</a:t>
            </a:r>
          </a:p>
          <a:p>
            <a:pPr algn="just" fontAlgn="base"/>
            <a:r>
              <a:rPr lang="en-US" sz="1200" dirty="0">
                <a:latin typeface="Times New Roman" panose="02020603050405020304" pitchFamily="18" charset="0"/>
                <a:cs typeface="Times New Roman" panose="02020603050405020304" pitchFamily="18" charset="0"/>
              </a:rPr>
              <a:t>​</a:t>
            </a:r>
          </a:p>
          <a:p>
            <a:pPr algn="just" fontAlgn="base"/>
            <a:r>
              <a:rPr lang="en-US" sz="1200" dirty="0">
                <a:latin typeface="Times New Roman" panose="02020603050405020304" pitchFamily="18" charset="0"/>
                <a:cs typeface="Times New Roman" panose="02020603050405020304" pitchFamily="18" charset="0"/>
              </a:rPr>
              <a:t>a) </a:t>
            </a:r>
            <a:r>
              <a:rPr lang="en-US" sz="1200" b="1" dirty="0">
                <a:latin typeface="Times New Roman" panose="02020603050405020304" pitchFamily="18" charset="0"/>
                <a:cs typeface="Times New Roman" panose="02020603050405020304" pitchFamily="18" charset="0"/>
              </a:rPr>
              <a:t>Smart Contracts Vs. Traditional Contract Systems</a:t>
            </a:r>
            <a:r>
              <a:rPr lang="en-US" sz="1200" dirty="0">
                <a:latin typeface="Times New Roman" panose="02020603050405020304" pitchFamily="18" charset="0"/>
                <a:cs typeface="Times New Roman" panose="02020603050405020304" pitchFamily="18" charset="0"/>
              </a:rPr>
              <a:t>​</a:t>
            </a:r>
          </a:p>
          <a:p>
            <a:pPr algn="just" fontAlgn="base"/>
            <a:r>
              <a:rPr lang="en-US" sz="1200" dirty="0">
                <a:latin typeface="Times New Roman" panose="02020603050405020304" pitchFamily="18" charset="0"/>
                <a:cs typeface="Times New Roman" panose="02020603050405020304" pitchFamily="18" charset="0"/>
              </a:rPr>
              <a:t>In conventional contract systems, you sign an agreement, then you trust and hire a  third party for its execution. The problem is that in this type of process, data tampering is  possible. With smart contracts, the agreement is coded in a program. A centralized authority  does not verify the result; it is confirmed by the participants on the </a:t>
            </a:r>
            <a:r>
              <a:rPr lang="en-US" sz="1200" dirty="0" err="1">
                <a:latin typeface="Times New Roman" panose="02020603050405020304" pitchFamily="18" charset="0"/>
                <a:cs typeface="Times New Roman" panose="02020603050405020304" pitchFamily="18" charset="0"/>
              </a:rPr>
              <a:t>Ethereum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blockchain</a:t>
            </a:r>
            <a:r>
              <a:rPr lang="en-US" sz="1200" dirty="0">
                <a:latin typeface="Times New Roman" panose="02020603050405020304" pitchFamily="18" charset="0"/>
                <a:cs typeface="Times New Roman" panose="02020603050405020304" pitchFamily="18" charset="0"/>
              </a:rPr>
              <a:t>-  based network. Once a contract is executed, the transaction is registered and cannot be altered  or tampered, so it removes the risk of any data manipulation or alteration.​</a:t>
            </a:r>
          </a:p>
        </p:txBody>
      </p:sp>
      <p:sp>
        <p:nvSpPr>
          <p:cNvPr id="4" name="Date Placeholder 3"/>
          <p:cNvSpPr>
            <a:spLocks noGrp="1"/>
          </p:cNvSpPr>
          <p:nvPr>
            <p:ph type="dt" sz="half" idx="10"/>
          </p:nvPr>
        </p:nvSpPr>
        <p:spPr/>
        <p:txBody>
          <a:bodyPr/>
          <a:lstStyle/>
          <a:p>
            <a:fld id="{88E74A63-68DC-4B48-BA2F-38006913C852}"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3200" b="1" dirty="0">
                <a:latin typeface="Times New Roman" panose="02020603050405020304" pitchFamily="18" charset="0"/>
                <a:cs typeface="Times New Roman" panose="02020603050405020304" pitchFamily="18" charset="0"/>
              </a:rPr>
              <a:t>Smart Contracts</a:t>
            </a:r>
            <a:r>
              <a:rPr lang="en-US" sz="3200" dirty="0"/>
              <a:t>​</a:t>
            </a:r>
          </a:p>
        </p:txBody>
      </p:sp>
    </p:spTree>
    <p:extLst>
      <p:ext uri="{BB962C8B-B14F-4D97-AF65-F5344CB8AC3E}">
        <p14:creationId xmlns:p14="http://schemas.microsoft.com/office/powerpoint/2010/main" val="4923301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47500" lnSpcReduction="20000"/>
          </a:bodyPr>
          <a:lstStyle/>
          <a:p>
            <a:pPr algn="just" fontAlgn="base"/>
            <a:r>
              <a:rPr lang="en-US" dirty="0">
                <a:latin typeface="Times New Roman" panose="02020603050405020304" pitchFamily="18" charset="0"/>
                <a:cs typeface="Times New Roman" panose="02020603050405020304" pitchFamily="18" charset="0"/>
              </a:rPr>
              <a:t>It has all the conditions (requirements) for building the website. Once the code is written, it is  uploaded and deployed on the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Virtual Machine (EVM).​</a:t>
            </a:r>
          </a:p>
          <a:p>
            <a:pPr algn="just" fontAlgn="base"/>
            <a:r>
              <a:rPr lang="en-US" dirty="0">
                <a:latin typeface="Times New Roman" panose="02020603050405020304" pitchFamily="18" charset="0"/>
                <a:cs typeface="Times New Roman" panose="02020603050405020304" pitchFamily="18" charset="0"/>
              </a:rPr>
              <a:t>EVM is a runtime compiler to execute a smart contract. Once the code is deployed on  the EVM, every participant on the network has a copy of the contract. When Elsa submits the  work on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for evaluation, each node on the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network will evaluate and  confirm whether the result given by Elsa has been done as per the coding requirements, and  once the result is approved and verified, the contract worth $500 will be self-executed, and  the payment will be paid to Elsa in ether. Zack’s account will be automatically debited, and  Elsa will be credited with $500 in ether.</a:t>
            </a:r>
          </a:p>
          <a:p>
            <a:pPr algn="just" fontAlgn="base"/>
            <a:r>
              <a:rPr lang="en-US" b="1" dirty="0" err="1">
                <a:latin typeface="Times New Roman" panose="02020603050405020304" pitchFamily="18" charset="0"/>
                <a:cs typeface="Times New Roman" panose="02020603050405020304" pitchFamily="18" charset="0"/>
              </a:rPr>
              <a:t>Ethereum</a:t>
            </a:r>
            <a:r>
              <a:rPr lang="en-US" b="1" dirty="0">
                <a:latin typeface="Times New Roman" panose="02020603050405020304" pitchFamily="18" charset="0"/>
                <a:cs typeface="Times New Roman" panose="02020603050405020304" pitchFamily="18" charset="0"/>
              </a:rPr>
              <a:t> Virtual Machine</a:t>
            </a:r>
            <a:r>
              <a:rPr lang="en-US" dirty="0">
                <a:latin typeface="Times New Roman" panose="02020603050405020304" pitchFamily="18" charset="0"/>
                <a:cs typeface="Times New Roman" panose="02020603050405020304" pitchFamily="18" charset="0"/>
              </a:rPr>
              <a:t>​</a:t>
            </a:r>
          </a:p>
          <a:p>
            <a:pPr marL="0" indent="0" algn="just" fontAlgn="base">
              <a:buNone/>
            </a:pPr>
            <a:endParaRPr lang="en-US"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EVM, as mentioned above in this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tutorial, is designed to operate as a  runtime environment for compiling and deploying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-based smart contracts. EVM is  the engine that understands the language of smart contracts, which are written in the Solidity  language for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EVM is operated in a sandbox environment—basically, you can  deploy your stand-alone environment, which can act as a testing and development  environment, and you can test your smart contract (use it) “n” number of times, verify it, and  then once you are satisfied with the performance and the functionality of the smart contract,  you can deploy it on the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main network.​</a:t>
            </a:r>
          </a:p>
          <a:p>
            <a:pPr marL="0" indent="0">
              <a:buNone/>
            </a:pPr>
            <a:endParaRPr lang="en-US" dirty="0"/>
          </a:p>
        </p:txBody>
      </p:sp>
      <p:sp>
        <p:nvSpPr>
          <p:cNvPr id="4" name="Date Placeholder 3"/>
          <p:cNvSpPr>
            <a:spLocks noGrp="1"/>
          </p:cNvSpPr>
          <p:nvPr>
            <p:ph type="dt" sz="half" idx="10"/>
          </p:nvPr>
        </p:nvSpPr>
        <p:spPr/>
        <p:txBody>
          <a:bodyPr/>
          <a:lstStyle/>
          <a:p>
            <a:fld id="{F33707BD-915A-EC48-8A7A-FE81D27279E6}"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dirty="0" err="1">
                <a:latin typeface="Times New Roman" panose="02020603050405020304" pitchFamily="18" charset="0"/>
                <a:cs typeface="Times New Roman" panose="02020603050405020304" pitchFamily="18" charset="0"/>
              </a:rPr>
              <a:t>Ethereum</a:t>
            </a:r>
            <a:r>
              <a:rPr lang="en-US" sz="2400" b="1" dirty="0">
                <a:latin typeface="Times New Roman" panose="02020603050405020304" pitchFamily="18" charset="0"/>
                <a:cs typeface="Times New Roman" panose="02020603050405020304" pitchFamily="18" charset="0"/>
              </a:rPr>
              <a:t> Virtual Machine</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402641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Autofit/>
          </a:bodyPr>
          <a:lstStyle/>
          <a:p>
            <a:pPr fontAlgn="base"/>
            <a:endParaRPr lang="en-US" sz="1200" dirty="0">
              <a:latin typeface="Times New Roman" panose="02020603050405020304" pitchFamily="18" charset="0"/>
              <a:cs typeface="Times New Roman" panose="02020603050405020304" pitchFamily="18" charset="0"/>
            </a:endParaRPr>
          </a:p>
          <a:p>
            <a:pPr fontAlgn="base"/>
            <a:r>
              <a:rPr lang="en-US" sz="1200" dirty="0">
                <a:latin typeface="Times New Roman" panose="02020603050405020304" pitchFamily="18" charset="0"/>
                <a:cs typeface="Times New Roman" panose="02020603050405020304" pitchFamily="18" charset="0"/>
              </a:rPr>
              <a:t>Any programming language in the smart contract is compiled into the bytecode, which  the EVM understands. This bytecode can be read and executed using the EVM. One of the  most popular languages for writing a smart contract in Solidity. Once you write your smart  contract in Solidity, that contract gets converted into the bytecode and gets deployed on the  EVM. And thereby EVM guarantees security from cyberattacks.​</a:t>
            </a:r>
          </a:p>
          <a:p>
            <a:pPr fontAlgn="base"/>
            <a:r>
              <a:rPr lang="en-US" sz="1200" b="1" dirty="0">
                <a:latin typeface="Times New Roman" panose="02020603050405020304" pitchFamily="18" charset="0"/>
                <a:cs typeface="Times New Roman" panose="02020603050405020304" pitchFamily="18" charset="0"/>
              </a:rPr>
              <a:t>Working </a:t>
            </a:r>
            <a:r>
              <a:rPr lang="en-US" sz="1200" b="1" i="1" dirty="0">
                <a:latin typeface="Times New Roman" panose="02020603050405020304" pitchFamily="18" charset="0"/>
                <a:cs typeface="Times New Roman" panose="02020603050405020304" pitchFamily="18" charset="0"/>
              </a:rPr>
              <a:t>of EVM</a:t>
            </a:r>
            <a:r>
              <a:rPr lang="en-US" sz="1200" dirty="0">
                <a:latin typeface="Times New Roman" panose="02020603050405020304" pitchFamily="18" charset="0"/>
                <a:cs typeface="Times New Roman" panose="02020603050405020304" pitchFamily="18" charset="0"/>
              </a:rPr>
              <a:t>​</a:t>
            </a:r>
          </a:p>
          <a:p>
            <a:pPr fontAlgn="base"/>
            <a:r>
              <a:rPr lang="en-US" sz="1200" dirty="0">
                <a:latin typeface="Times New Roman" panose="02020603050405020304" pitchFamily="18" charset="0"/>
                <a:cs typeface="Times New Roman" panose="02020603050405020304" pitchFamily="18" charset="0"/>
              </a:rPr>
              <a:t>Suppose person A wants to pay person B 10 ethers. The transaction will be sent to the  EVM using a smart contract for a fund transfer from A to B. To validate the transaction; the  </a:t>
            </a:r>
            <a:r>
              <a:rPr lang="en-US" sz="1200" dirty="0" err="1">
                <a:latin typeface="Times New Roman" panose="02020603050405020304" pitchFamily="18" charset="0"/>
                <a:cs typeface="Times New Roman" panose="02020603050405020304" pitchFamily="18" charset="0"/>
              </a:rPr>
              <a:t>Ethereum</a:t>
            </a:r>
            <a:r>
              <a:rPr lang="en-US" sz="1200" dirty="0">
                <a:latin typeface="Times New Roman" panose="02020603050405020304" pitchFamily="18" charset="0"/>
                <a:cs typeface="Times New Roman" panose="02020603050405020304" pitchFamily="18" charset="0"/>
              </a:rPr>
              <a:t> network will perform the proof-of-work consensus algorithm.​</a:t>
            </a:r>
          </a:p>
          <a:p>
            <a:pPr fontAlgn="base"/>
            <a:r>
              <a:rPr lang="en-US" sz="1200" dirty="0">
                <a:latin typeface="Times New Roman" panose="02020603050405020304" pitchFamily="18" charset="0"/>
                <a:cs typeface="Times New Roman" panose="02020603050405020304" pitchFamily="18" charset="0"/>
              </a:rPr>
              <a:t>The miner nodes on </a:t>
            </a:r>
            <a:r>
              <a:rPr lang="en-US" sz="1200" dirty="0" err="1">
                <a:latin typeface="Times New Roman" panose="02020603050405020304" pitchFamily="18" charset="0"/>
                <a:cs typeface="Times New Roman" panose="02020603050405020304" pitchFamily="18" charset="0"/>
              </a:rPr>
              <a:t>Ethereum</a:t>
            </a:r>
            <a:r>
              <a:rPr lang="en-US" sz="1200" dirty="0">
                <a:latin typeface="Times New Roman" panose="02020603050405020304" pitchFamily="18" charset="0"/>
                <a:cs typeface="Times New Roman" panose="02020603050405020304" pitchFamily="18" charset="0"/>
              </a:rPr>
              <a:t> will validate this transaction—whether the identity of A  exists or not, and if A has the requested amount to transfer. Once the transaction is  confirmed, the ether will be debited from A’s wallet and will be credited to B’s wallet, and  during this process, the miners will charge a fee to validate this transaction and will earn a  </a:t>
            </a:r>
            <a:r>
              <a:rPr lang="en-US" sz="1200" dirty="0" err="1">
                <a:latin typeface="Times New Roman" panose="02020603050405020304" pitchFamily="18" charset="0"/>
                <a:cs typeface="Times New Roman" panose="02020603050405020304" pitchFamily="18" charset="0"/>
              </a:rPr>
              <a:t>reward.All</a:t>
            </a:r>
            <a:r>
              <a:rPr lang="en-US" sz="1200" dirty="0">
                <a:latin typeface="Times New Roman" panose="02020603050405020304" pitchFamily="18" charset="0"/>
                <a:cs typeface="Times New Roman" panose="02020603050405020304" pitchFamily="18" charset="0"/>
              </a:rPr>
              <a:t> the nodes on the </a:t>
            </a:r>
            <a:r>
              <a:rPr lang="en-US" sz="1200" dirty="0" err="1">
                <a:latin typeface="Times New Roman" panose="02020603050405020304" pitchFamily="18" charset="0"/>
                <a:cs typeface="Times New Roman" panose="02020603050405020304" pitchFamily="18" charset="0"/>
              </a:rPr>
              <a:t>Ethereum</a:t>
            </a:r>
            <a:r>
              <a:rPr lang="en-US" sz="1200" dirty="0">
                <a:latin typeface="Times New Roman" panose="02020603050405020304" pitchFamily="18" charset="0"/>
                <a:cs typeface="Times New Roman" panose="02020603050405020304" pitchFamily="18" charset="0"/>
              </a:rPr>
              <a:t> network execute smart contracts using their respective  EVMs.​</a:t>
            </a:r>
          </a:p>
          <a:p>
            <a:pPr marL="0" indent="0" fontAlgn="base">
              <a:buNone/>
            </a:pPr>
            <a:r>
              <a:rPr lang="en-US" sz="1200" dirty="0">
                <a:latin typeface="Times New Roman" panose="02020603050405020304" pitchFamily="18" charset="0"/>
                <a:cs typeface="Times New Roman" panose="02020603050405020304" pitchFamily="18" charset="0"/>
              </a:rPr>
              <a:t>​​</a:t>
            </a:r>
          </a:p>
          <a:p>
            <a:pPr marL="0" indent="0">
              <a:buNone/>
            </a:pPr>
            <a:endParaRPr lang="en-US" sz="1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ECBD6D4-476E-5442-B7BA-9648CA03C38C}" type="datetime1">
              <a:rPr lang="en-IN" smtClean="0"/>
              <a:t>08/01/25</a:t>
            </a:fld>
            <a:endParaRPr lang="en-US" dirty="0"/>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3200" b="1" dirty="0">
                <a:latin typeface="Times New Roman" panose="02020603050405020304" pitchFamily="18" charset="0"/>
                <a:cs typeface="Times New Roman" panose="02020603050405020304" pitchFamily="18" charset="0"/>
              </a:rPr>
              <a:t>Working </a:t>
            </a:r>
            <a:r>
              <a:rPr lang="en-US" sz="3200" b="1" i="1" dirty="0">
                <a:latin typeface="Times New Roman" panose="02020603050405020304" pitchFamily="18" charset="0"/>
                <a:cs typeface="Times New Roman" panose="02020603050405020304" pitchFamily="18" charset="0"/>
              </a:rPr>
              <a:t>of EVM</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333713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Consensus Models /Mechanism And trust Frame Work</a:t>
            </a:r>
          </a:p>
          <a:p>
            <a:pPr marL="0" indent="0">
              <a:buNone/>
            </a:pPr>
            <a:r>
              <a:rPr lang="en-US" dirty="0">
                <a:latin typeface="Times New Roman" panose="02020603050405020304" pitchFamily="18" charset="0"/>
                <a:cs typeface="Times New Roman" panose="02020603050405020304" pitchFamily="18" charset="0"/>
              </a:rPr>
              <a:t>•Proof – of –Work Consensus Model </a:t>
            </a:r>
          </a:p>
          <a:p>
            <a:pPr marL="0" indent="0">
              <a:buNone/>
            </a:pPr>
            <a:r>
              <a:rPr lang="en-US" dirty="0">
                <a:latin typeface="Times New Roman" panose="02020603050405020304" pitchFamily="18" charset="0"/>
                <a:cs typeface="Times New Roman" panose="02020603050405020304" pitchFamily="18" charset="0"/>
              </a:rPr>
              <a:t>•Proof –of- Stake Consensus Model </a:t>
            </a:r>
          </a:p>
          <a:p>
            <a:pPr marL="0" indent="0">
              <a:buNone/>
            </a:pPr>
            <a:r>
              <a:rPr lang="en-US" dirty="0">
                <a:latin typeface="Times New Roman" panose="02020603050405020304" pitchFamily="18" charset="0"/>
                <a:cs typeface="Times New Roman" panose="02020603050405020304" pitchFamily="18" charset="0"/>
              </a:rPr>
              <a:t>•Round Robin Consensus Model </a:t>
            </a:r>
          </a:p>
          <a:p>
            <a:pPr marL="0" indent="0">
              <a:buNone/>
            </a:pPr>
            <a:r>
              <a:rPr lang="en-US" dirty="0">
                <a:latin typeface="Times New Roman" panose="02020603050405020304" pitchFamily="18" charset="0"/>
                <a:cs typeface="Times New Roman" panose="02020603050405020304" pitchFamily="18" charset="0"/>
              </a:rPr>
              <a:t>•Proof of Authority/Proof of Identity Consensus Model </a:t>
            </a:r>
          </a:p>
          <a:p>
            <a:pPr marL="0" indent="0">
              <a:buNone/>
            </a:pPr>
            <a:r>
              <a:rPr lang="en-US" dirty="0">
                <a:latin typeface="Times New Roman" panose="02020603050405020304" pitchFamily="18" charset="0"/>
                <a:cs typeface="Times New Roman" panose="02020603050405020304" pitchFamily="18" charset="0"/>
              </a:rPr>
              <a:t>•Proof of Elapsed Time Consensus Model</a:t>
            </a:r>
          </a:p>
        </p:txBody>
      </p:sp>
      <p:sp>
        <p:nvSpPr>
          <p:cNvPr id="4" name="Date Placeholder 3"/>
          <p:cNvSpPr>
            <a:spLocks noGrp="1"/>
          </p:cNvSpPr>
          <p:nvPr>
            <p:ph type="dt" sz="half" idx="10"/>
          </p:nvPr>
        </p:nvSpPr>
        <p:spPr/>
        <p:txBody>
          <a:bodyPr/>
          <a:lstStyle/>
          <a:p>
            <a:fld id="{0CA441DA-7060-604E-AA92-89150A7554C4}"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000" dirty="0">
                <a:latin typeface="Times New Roman" panose="02020603050405020304" pitchFamily="18" charset="0"/>
                <a:cs typeface="Times New Roman" panose="02020603050405020304" pitchFamily="18" charset="0"/>
              </a:rPr>
              <a:t>Consensus Models /Mechanism And trust Frame Work</a:t>
            </a:r>
          </a:p>
        </p:txBody>
      </p:sp>
    </p:spTree>
    <p:extLst>
      <p:ext uri="{BB962C8B-B14F-4D97-AF65-F5344CB8AC3E}">
        <p14:creationId xmlns:p14="http://schemas.microsoft.com/office/powerpoint/2010/main" val="23034372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70000" lnSpcReduction="20000"/>
          </a:bodyPr>
          <a:lstStyle/>
          <a:p>
            <a:pPr marL="0" indent="0" algn="just">
              <a:buNone/>
            </a:pPr>
            <a:r>
              <a:rPr lang="en-US" dirty="0">
                <a:latin typeface="Times New Roman" panose="02020603050405020304" pitchFamily="18" charset="0"/>
                <a:cs typeface="Times New Roman" panose="02020603050405020304" pitchFamily="18" charset="0"/>
              </a:rPr>
              <a:t>Proof – of –Work Consensus Model </a:t>
            </a:r>
          </a:p>
          <a:p>
            <a:pPr marL="0" indent="0" algn="just">
              <a:buNone/>
            </a:pPr>
            <a:r>
              <a:rPr lang="en-US" dirty="0">
                <a:latin typeface="Times New Roman" panose="02020603050405020304" pitchFamily="18" charset="0"/>
                <a:cs typeface="Times New Roman" panose="02020603050405020304" pitchFamily="18" charset="0"/>
              </a:rPr>
              <a:t>•In the proof of work (</a:t>
            </a:r>
            <a:r>
              <a:rPr lang="en-US" dirty="0" err="1">
                <a:latin typeface="Times New Roman" panose="02020603050405020304" pitchFamily="18" charset="0"/>
                <a:cs typeface="Times New Roman" panose="02020603050405020304" pitchFamily="18" charset="0"/>
              </a:rPr>
              <a:t>PoW</a:t>
            </a:r>
            <a:r>
              <a:rPr lang="en-US" dirty="0">
                <a:latin typeface="Times New Roman" panose="02020603050405020304" pitchFamily="18" charset="0"/>
                <a:cs typeface="Times New Roman" panose="02020603050405020304" pitchFamily="18" charset="0"/>
              </a:rPr>
              <a:t>) model, a user publishes the next block by being the first to solve a computationally intensive puzzle. </a:t>
            </a:r>
          </a:p>
          <a:p>
            <a:pPr marL="0" indent="0" algn="just">
              <a:buNone/>
            </a:pPr>
            <a:r>
              <a:rPr lang="en-US" dirty="0">
                <a:latin typeface="Times New Roman" panose="02020603050405020304" pitchFamily="18" charset="0"/>
                <a:cs typeface="Times New Roman" panose="02020603050405020304" pitchFamily="18" charset="0"/>
              </a:rPr>
              <a:t>•The solution to this puzzle is the “proof” of their performed work. •The puzzle is designed such that solving the puzzle is difficult, but checking that a solution is valid is easy. •This enables all other full nodes to easily validate any proposed next blocks, and any proposed block that did not satisfy the puzzle would be rejected. •A common puzzle method is to require that the hash digest of a block header be less than a target value. •Publishing nodes make many small changes to their block header (e.g., changing the nonce) trying to find a hash digest that meets the requirement. For each attempt, the publishing node must compute the hash for the entire block header. Dr. Anil Kumar K.M -Block Chain </a:t>
            </a:r>
            <a:r>
              <a:rPr lang="en-US" dirty="0" err="1">
                <a:latin typeface="Times New Roman" panose="02020603050405020304" pitchFamily="18" charset="0"/>
                <a:cs typeface="Times New Roman" panose="02020603050405020304" pitchFamily="18" charset="0"/>
              </a:rPr>
              <a:t>Instruc</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A5AE912-C694-C94D-A0BC-5E9021E5B1E6}"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Proof – of –Work Consensus Model </a:t>
            </a:r>
          </a:p>
        </p:txBody>
      </p:sp>
    </p:spTree>
    <p:extLst>
      <p:ext uri="{BB962C8B-B14F-4D97-AF65-F5344CB8AC3E}">
        <p14:creationId xmlns:p14="http://schemas.microsoft.com/office/powerpoint/2010/main" val="14997308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55000" lnSpcReduction="20000"/>
          </a:bodyPr>
          <a:lstStyle/>
          <a:p>
            <a:pPr marL="0" indent="0" algn="just">
              <a:buNone/>
            </a:pPr>
            <a:r>
              <a:rPr lang="en-US" dirty="0">
                <a:latin typeface="Times New Roman" panose="02020603050405020304" pitchFamily="18" charset="0"/>
                <a:cs typeface="Times New Roman" panose="02020603050405020304" pitchFamily="18" charset="0"/>
              </a:rPr>
              <a:t>Hashing the block header many times becomes a computationally intensive process. The target value may be modified over time to adjust the difficulty (up or down) to influence how often blocks are being published • Adjustments to the difficulty target is done to ensure that no entity can take over block production. •When a user receive completed block from another user, they need to discard it and proceed. As an example, consider a puzzle where, using the SHA-256 algorithm, a computer must find a hash value meeting the following target criteria (known as the difficulty level): </a:t>
            </a:r>
          </a:p>
          <a:p>
            <a:pPr marL="0" indent="0" algn="just">
              <a:buNone/>
            </a:pPr>
            <a:r>
              <a:rPr lang="en-US" dirty="0">
                <a:latin typeface="Times New Roman" panose="02020603050405020304" pitchFamily="18" charset="0"/>
                <a:cs typeface="Times New Roman" panose="02020603050405020304" pitchFamily="18" charset="0"/>
              </a:rPr>
              <a:t>SHA256(“</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 Nonce) = Hash Digest starting with “000000” SHA256("blockchain0") = 0xbd4824d8ee63fc82392a6441444166d22ed84eaa6dab11d4923075975acab938 (not solved)</a:t>
            </a:r>
          </a:p>
          <a:p>
            <a:pPr marL="0" indent="0" algn="just">
              <a:buNone/>
            </a:pPr>
            <a:r>
              <a:rPr lang="en-US" dirty="0">
                <a:latin typeface="Times New Roman" panose="02020603050405020304" pitchFamily="18" charset="0"/>
                <a:cs typeface="Times New Roman" panose="02020603050405020304" pitchFamily="18" charset="0"/>
              </a:rPr>
              <a:t> SHA256("blockchain1") = 0xdb0b9c1cb5e9c680dfff7482f1a8efad0e786f41b6b89a758fb26d9e223e0a10 (not solved) … </a:t>
            </a:r>
          </a:p>
          <a:p>
            <a:pPr marL="0" indent="0" algn="just">
              <a:buNone/>
            </a:pPr>
            <a:r>
              <a:rPr lang="en-US" dirty="0">
                <a:latin typeface="Times New Roman" panose="02020603050405020304" pitchFamily="18" charset="0"/>
                <a:cs typeface="Times New Roman" panose="02020603050405020304" pitchFamily="18" charset="0"/>
              </a:rPr>
              <a:t>SHA256("blockchain10730895") = 0x000000ca1415e0bec568f6f605fcc83d18cac7a4e6c219a957c10c6879d67587 (solved) </a:t>
            </a:r>
          </a:p>
        </p:txBody>
      </p:sp>
      <p:sp>
        <p:nvSpPr>
          <p:cNvPr id="4" name="Date Placeholder 3"/>
          <p:cNvSpPr>
            <a:spLocks noGrp="1"/>
          </p:cNvSpPr>
          <p:nvPr>
            <p:ph type="dt" sz="half" idx="10"/>
          </p:nvPr>
        </p:nvSpPr>
        <p:spPr/>
        <p:txBody>
          <a:bodyPr/>
          <a:lstStyle/>
          <a:p>
            <a:fld id="{2A03A5C0-A402-8B40-81C2-5E1666AD90AA}"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Hashing</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9488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55000" lnSpcReduction="20000"/>
          </a:bodyPr>
          <a:lstStyle/>
          <a:p>
            <a:pPr marL="0" indent="0" algn="just">
              <a:buNone/>
            </a:pPr>
            <a:r>
              <a:rPr lang="en-US" dirty="0">
                <a:latin typeface="Times New Roman" panose="02020603050405020304" pitchFamily="18" charset="0"/>
                <a:cs typeface="Times New Roman" panose="02020603050405020304" pitchFamily="18" charset="0"/>
              </a:rPr>
              <a:t>Proof of Stake Consensus Model </a:t>
            </a:r>
          </a:p>
          <a:p>
            <a:pPr marL="0" indent="0" algn="just">
              <a:buNone/>
            </a:pPr>
            <a:r>
              <a:rPr lang="en-US" dirty="0">
                <a:latin typeface="Times New Roman" panose="02020603050405020304" pitchFamily="18" charset="0"/>
                <a:cs typeface="Times New Roman" panose="02020603050405020304" pitchFamily="18" charset="0"/>
              </a:rPr>
              <a:t>•The proof of stake (</a:t>
            </a:r>
            <a:r>
              <a:rPr lang="en-US" dirty="0" err="1">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model is based on the idea that the more stake a user has invested into the system, the more likely they will want the system to succeed, and the less likely they will want to subvert it. </a:t>
            </a:r>
          </a:p>
          <a:p>
            <a:pPr marL="0" indent="0" algn="just">
              <a:buNone/>
            </a:pPr>
            <a:r>
              <a:rPr lang="en-US" dirty="0">
                <a:latin typeface="Times New Roman" panose="02020603050405020304" pitchFamily="18" charset="0"/>
                <a:cs typeface="Times New Roman" panose="02020603050405020304" pitchFamily="18" charset="0"/>
              </a:rPr>
              <a:t>•Stake is often an amount of cryptocurrency that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 user has invested into the system (through various means, such as by locking it via a special transaction type, or by sending it to a specific address, or holding it within special wallet software).</a:t>
            </a:r>
          </a:p>
          <a:p>
            <a:pPr marL="0" indent="0" algn="just">
              <a:buNone/>
            </a:pPr>
            <a:r>
              <a:rPr lang="en-US" dirty="0">
                <a:latin typeface="Times New Roman" panose="02020603050405020304" pitchFamily="18" charset="0"/>
                <a:cs typeface="Times New Roman" panose="02020603050405020304" pitchFamily="18" charset="0"/>
              </a:rPr>
              <a:t>•Once staked, the cryptocurrency is generally no longer able to be spent. •Proof of stake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networks use the amount of stake a user has, as a determining factor for publishing new blocks.</a:t>
            </a:r>
          </a:p>
          <a:p>
            <a:pPr marL="0" indent="0" algn="just">
              <a:buNone/>
            </a:pPr>
            <a:r>
              <a:rPr lang="en-US" dirty="0">
                <a:latin typeface="Times New Roman" panose="02020603050405020304" pitchFamily="18" charset="0"/>
                <a:cs typeface="Times New Roman" panose="02020603050405020304" pitchFamily="18" charset="0"/>
              </a:rPr>
              <a:t>•Thus, the likelihood of 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 user publishing a new block is tied to the ratio of their stake to the overall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 amount of staked cryptocurrency </a:t>
            </a:r>
          </a:p>
          <a:p>
            <a:pPr marL="0" indent="0" algn="just">
              <a:buNone/>
            </a:pPr>
            <a:r>
              <a:rPr lang="en-US" dirty="0">
                <a:latin typeface="Times New Roman" panose="02020603050405020304" pitchFamily="18" charset="0"/>
                <a:cs typeface="Times New Roman" panose="02020603050405020304" pitchFamily="18" charset="0"/>
              </a:rPr>
              <a:t>•With this consensus model, there is no need to perform resource intensive computations (involving time, electricity, and processing power) as found in proof of work. Since this consensus model utilizes fewer resources, some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networks have decided to forego a block creation reward;</a:t>
            </a:r>
          </a:p>
        </p:txBody>
      </p:sp>
      <p:sp>
        <p:nvSpPr>
          <p:cNvPr id="4" name="Date Placeholder 3"/>
          <p:cNvSpPr>
            <a:spLocks noGrp="1"/>
          </p:cNvSpPr>
          <p:nvPr>
            <p:ph type="dt" sz="half" idx="10"/>
          </p:nvPr>
        </p:nvSpPr>
        <p:spPr/>
        <p:txBody>
          <a:bodyPr/>
          <a:lstStyle/>
          <a:p>
            <a:fld id="{C320B99D-E54D-814E-B26D-B10D58862912}"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Proof of Stake Consensus Model </a:t>
            </a:r>
          </a:p>
        </p:txBody>
      </p:sp>
    </p:spTree>
    <p:extLst>
      <p:ext uri="{BB962C8B-B14F-4D97-AF65-F5344CB8AC3E}">
        <p14:creationId xmlns:p14="http://schemas.microsoft.com/office/powerpoint/2010/main" val="19002557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47500" lnSpcReduction="20000"/>
          </a:bodyPr>
          <a:lstStyle/>
          <a:p>
            <a:pPr marL="0" indent="0" algn="just">
              <a:buNone/>
            </a:pPr>
            <a:r>
              <a:rPr lang="en-US" dirty="0">
                <a:latin typeface="Times New Roman" panose="02020603050405020304" pitchFamily="18" charset="0"/>
                <a:cs typeface="Times New Roman" panose="02020603050405020304" pitchFamily="18" charset="0"/>
              </a:rPr>
              <a:t>The reward for block publication is then usually the earning of user provided transaction fees.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 uses the stake and can vary. There are four approaches: random selection of staked users, multi-round voting, coin aging systems and delegate systems. Regardless of the exact approach, users with more stake are more likely to publish new blocks. </a:t>
            </a:r>
          </a:p>
          <a:p>
            <a:pPr marL="514350" indent="-514350" algn="just">
              <a:buAutoNum type="arabicPeriod"/>
            </a:pPr>
            <a:r>
              <a:rPr lang="en-US" dirty="0">
                <a:latin typeface="Times New Roman" panose="02020603050405020304" pitchFamily="18" charset="0"/>
                <a:cs typeface="Times New Roman" panose="02020603050405020304" pitchFamily="18" charset="0"/>
              </a:rPr>
              <a:t>When the choice of block publisher is a random choice (sometimes referred to as chain-based proof of stake),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 will look at all users with stake and choose amongst them based on their ratio of stake to the overall amount of cryptocurrency staked. So, if a user had 42% of the entire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 stake they would be chosen 42 % of the time; those with 1 % would be chosen 1 % of the time. </a:t>
            </a:r>
          </a:p>
          <a:p>
            <a:pPr marL="514350" indent="-514350" algn="just">
              <a:buAutoNum type="arabicPeriod"/>
            </a:pPr>
            <a:r>
              <a:rPr lang="en-US" dirty="0">
                <a:latin typeface="Times New Roman" panose="02020603050405020304" pitchFamily="18" charset="0"/>
                <a:cs typeface="Times New Roman" panose="02020603050405020304" pitchFamily="18" charset="0"/>
              </a:rPr>
              <a:t> When the choice of block publisher is a multi-round voting system (sometime referred to as Byzantine fault tolerance proof of stake) there is added complexity.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 will select several staked users to create proposed blocks. Then all staked users will cast a vote for a proposed block. Several rounds of voting may occur before a new block is decided upon. This method allows all staked users to have a voice in the block selection process for every new block. </a:t>
            </a:r>
          </a:p>
          <a:p>
            <a:pPr marL="514350" indent="-514350" algn="just">
              <a:buAutoNum type="arabicPeriod"/>
            </a:pPr>
            <a:r>
              <a:rPr lang="en-US" dirty="0">
                <a:latin typeface="Times New Roman" panose="02020603050405020304" pitchFamily="18" charset="0"/>
                <a:cs typeface="Times New Roman" panose="02020603050405020304" pitchFamily="18" charset="0"/>
              </a:rPr>
              <a:t>When the choice of block publisher is through a coin age system referred to as a coin age proof of stake, staked cryptocurrency has an age property. After a certain amount of time (such as 30 days) the staked cryptocurrency can count towards the owning user being selected to publish the next block. The staked cryptocurrency then has its age reset, and it cannot be used again until after the requisite time has passed. </a:t>
            </a:r>
          </a:p>
        </p:txBody>
      </p:sp>
      <p:sp>
        <p:nvSpPr>
          <p:cNvPr id="4" name="Date Placeholder 3"/>
          <p:cNvSpPr>
            <a:spLocks noGrp="1"/>
          </p:cNvSpPr>
          <p:nvPr>
            <p:ph type="dt" sz="half" idx="10"/>
          </p:nvPr>
        </p:nvSpPr>
        <p:spPr/>
        <p:txBody>
          <a:bodyPr/>
          <a:lstStyle/>
          <a:p>
            <a:fld id="{3952C5FA-6FA0-9840-B5EF-C125F1680E01}"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30043"/>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Times New Roman" panose="02020603050405020304" pitchFamily="18" charset="0"/>
              <a:cs typeface="Times New Roman" panose="02020603050405020304" pitchFamily="18" charset="0"/>
            </a:endParaRPr>
          </a:p>
          <a:p>
            <a:pPr algn="ctr">
              <a:spcBef>
                <a:spcPct val="0"/>
              </a:spcBef>
              <a:defRPr/>
            </a:pPr>
            <a:r>
              <a:rPr lang="en-US" sz="3200" dirty="0">
                <a:latin typeface="Times New Roman" panose="02020603050405020304" pitchFamily="18" charset="0"/>
                <a:cs typeface="Times New Roman" panose="02020603050405020304" pitchFamily="18" charset="0"/>
              </a:rPr>
              <a:t>Proof of Stake Consensus Model </a:t>
            </a:r>
          </a:p>
          <a:p>
            <a:pPr lvl="0" algn="ctr">
              <a:spcBef>
                <a:spcPct val="0"/>
              </a:spcBef>
              <a:defRPr/>
            </a:pP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7736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endParaRPr lang="en-US" dirty="0"/>
          </a:p>
        </p:txBody>
      </p:sp>
      <p:sp>
        <p:nvSpPr>
          <p:cNvPr id="4" name="Date Placeholder 3"/>
          <p:cNvSpPr>
            <a:spLocks noGrp="1"/>
          </p:cNvSpPr>
          <p:nvPr>
            <p:ph type="dt" sz="half" idx="10"/>
          </p:nvPr>
        </p:nvSpPr>
        <p:spPr/>
        <p:txBody>
          <a:bodyPr/>
          <a:lstStyle/>
          <a:p>
            <a:fld id="{4D0F88F2-888F-7A41-A333-3A4F67EDD79E}"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 -601 BCA             Unit Number: 2</a:t>
            </a:r>
          </a:p>
        </p:txBody>
      </p:sp>
      <p:sp>
        <p:nvSpPr>
          <p:cNvPr id="9" name="Title 1"/>
          <p:cNvSpPr txBox="1">
            <a:spLocks/>
          </p:cNvSpPr>
          <p:nvPr/>
        </p:nvSpPr>
        <p:spPr>
          <a:xfrm>
            <a:off x="1371600" y="1"/>
            <a:ext cx="5867400" cy="1031852"/>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Noida Institute of Engineering and Technology, Greater Noida</a:t>
            </a:r>
          </a:p>
          <a:p>
            <a:r>
              <a:rPr lang="en-US" sz="1800" dirty="0">
                <a:latin typeface="Times New Roman" panose="02020603050405020304" pitchFamily="18" charset="0"/>
                <a:cs typeface="Times New Roman" panose="02020603050405020304" pitchFamily="18" charset="0"/>
              </a:rPr>
              <a:t>Syllabus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43000"/>
            <a:ext cx="7543799" cy="4648200"/>
          </a:xfrm>
          <a:prstGeom prst="rect">
            <a:avLst/>
          </a:prstGeom>
        </p:spPr>
      </p:pic>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2670932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55000" lnSpcReduction="20000"/>
          </a:bodyPr>
          <a:lstStyle/>
          <a:p>
            <a:pPr marL="0" indent="0" algn="just">
              <a:buNone/>
            </a:pPr>
            <a:r>
              <a:rPr lang="en-US" dirty="0">
                <a:latin typeface="Times New Roman" panose="02020603050405020304" pitchFamily="18" charset="0"/>
                <a:cs typeface="Times New Roman" panose="02020603050405020304" pitchFamily="18" charset="0"/>
              </a:rPr>
              <a:t>Round Robin Consensus Model </a:t>
            </a:r>
          </a:p>
          <a:p>
            <a:pPr marL="0" indent="0" algn="just">
              <a:buNone/>
            </a:pPr>
            <a:r>
              <a:rPr lang="en-US" dirty="0">
                <a:latin typeface="Times New Roman" panose="02020603050405020304" pitchFamily="18" charset="0"/>
                <a:cs typeface="Times New Roman" panose="02020603050405020304" pitchFamily="18" charset="0"/>
              </a:rPr>
              <a:t>•Round Robin is a consensus model that is used by some permissioned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networks. </a:t>
            </a:r>
          </a:p>
          <a:p>
            <a:pPr marL="0" indent="0" algn="just">
              <a:buNone/>
            </a:pPr>
            <a:r>
              <a:rPr lang="en-US" dirty="0">
                <a:latin typeface="Times New Roman" panose="02020603050405020304" pitchFamily="18" charset="0"/>
                <a:cs typeface="Times New Roman" panose="02020603050405020304" pitchFamily="18" charset="0"/>
              </a:rPr>
              <a:t>•Within this model of consensus, nodes take turns in creating blocks.</a:t>
            </a:r>
          </a:p>
          <a:p>
            <a:pPr marL="0" indent="0" algn="just">
              <a:buNone/>
            </a:pPr>
            <a:r>
              <a:rPr lang="en-US" dirty="0">
                <a:latin typeface="Times New Roman" panose="02020603050405020304" pitchFamily="18" charset="0"/>
                <a:cs typeface="Times New Roman" panose="02020603050405020304" pitchFamily="18" charset="0"/>
              </a:rPr>
              <a:t>•Round Robin Consensus has a long history grounded in distributed system architecture.</a:t>
            </a:r>
          </a:p>
          <a:p>
            <a:pPr marL="0" indent="0" algn="just">
              <a:buNone/>
            </a:pPr>
            <a:r>
              <a:rPr lang="en-US" dirty="0">
                <a:latin typeface="Times New Roman" panose="02020603050405020304" pitchFamily="18" charset="0"/>
                <a:cs typeface="Times New Roman" panose="02020603050405020304" pitchFamily="18" charset="0"/>
              </a:rPr>
              <a:t>•To handle situations where a publishing node is not available to publish a block on its turn, these systems may include a time limit to enable available nodes to publish blocks so that unavailable nodes will not cause a halt in block publication. This model ensures no one node creates the majority of the blocks. It benefits from a straightforward approach, lacks cryptographic puzzles, and has low power requirements. </a:t>
            </a:r>
          </a:p>
          <a:p>
            <a:pPr marL="0" indent="0" algn="just">
              <a:buNone/>
            </a:pPr>
            <a:r>
              <a:rPr lang="en-US" dirty="0">
                <a:latin typeface="Times New Roman" panose="02020603050405020304" pitchFamily="18" charset="0"/>
                <a:cs typeface="Times New Roman" panose="02020603050405020304" pitchFamily="18" charset="0"/>
              </a:rPr>
              <a:t>Since there is a need for trust amongst nodes, round robin does not work well in the </a:t>
            </a:r>
            <a:r>
              <a:rPr lang="en-US" dirty="0" err="1">
                <a:latin typeface="Times New Roman" panose="02020603050405020304" pitchFamily="18" charset="0"/>
                <a:cs typeface="Times New Roman" panose="02020603050405020304" pitchFamily="18" charset="0"/>
              </a:rPr>
              <a:t>permissionless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networks used by most cryptocurrencies. </a:t>
            </a:r>
          </a:p>
          <a:p>
            <a:pPr marL="0" indent="0" algn="just">
              <a:buNone/>
            </a:pPr>
            <a:r>
              <a:rPr lang="en-US" dirty="0">
                <a:latin typeface="Times New Roman" panose="02020603050405020304" pitchFamily="18" charset="0"/>
                <a:cs typeface="Times New Roman" panose="02020603050405020304" pitchFamily="18" charset="0"/>
              </a:rPr>
              <a:t>•This is because malicious nodes could continuously add additional nodes to increase their odds of publishing new blocks. In the worst case, they could use this to subvert the correct operation of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a:t>
            </a:r>
          </a:p>
        </p:txBody>
      </p:sp>
      <p:sp>
        <p:nvSpPr>
          <p:cNvPr id="4" name="Date Placeholder 3"/>
          <p:cNvSpPr>
            <a:spLocks noGrp="1"/>
          </p:cNvSpPr>
          <p:nvPr>
            <p:ph type="dt" sz="half" idx="10"/>
          </p:nvPr>
        </p:nvSpPr>
        <p:spPr/>
        <p:txBody>
          <a:bodyPr/>
          <a:lstStyle/>
          <a:p>
            <a:fld id="{16002ECE-33D8-C441-8147-5D3EC7273583}"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Round Robin Consensus Model</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7802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55000" lnSpcReduction="20000"/>
          </a:bodyPr>
          <a:lstStyle/>
          <a:p>
            <a:pPr marL="0" indent="0" algn="just">
              <a:buNone/>
            </a:pPr>
            <a:r>
              <a:rPr lang="en-US" dirty="0">
                <a:latin typeface="Times New Roman" panose="02020603050405020304" pitchFamily="18" charset="0"/>
                <a:cs typeface="Times New Roman" panose="02020603050405020304" pitchFamily="18" charset="0"/>
              </a:rPr>
              <a:t>Proof of Authority/Proof of Identity Consensus Model “It takes 20 years to build a reputation and five minutes to ruin it. If you think about that, you’ll do things differently.”</a:t>
            </a:r>
          </a:p>
          <a:p>
            <a:pPr marL="0" indent="0" algn="just">
              <a:buNone/>
            </a:pPr>
            <a:r>
              <a:rPr lang="en-US" dirty="0">
                <a:latin typeface="Times New Roman" panose="02020603050405020304" pitchFamily="18" charset="0"/>
                <a:cs typeface="Times New Roman" panose="02020603050405020304" pitchFamily="18" charset="0"/>
              </a:rPr>
              <a:t> •The proof of authority (also referred to as proof of identity) consensus model relies on the partial trust of publishing nodes through their known link to real world identities</a:t>
            </a:r>
          </a:p>
          <a:p>
            <a:pPr marL="0" indent="0" algn="just">
              <a:buNone/>
            </a:pPr>
            <a:r>
              <a:rPr lang="en-US" dirty="0">
                <a:latin typeface="Times New Roman" panose="02020603050405020304" pitchFamily="18" charset="0"/>
                <a:cs typeface="Times New Roman" panose="02020603050405020304" pitchFamily="18" charset="0"/>
              </a:rPr>
              <a:t> •Publishing nodes must have their identities proven and verifiable within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 (e.g., identifying documents which have been verified and notarized and included on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•The idea is that the publishing node is staking its identity/reputation to publish new blocks. </a:t>
            </a:r>
          </a:p>
          <a:p>
            <a:pPr marL="0" indent="0" algn="just">
              <a:buNone/>
            </a:pPr>
            <a:r>
              <a:rPr lang="en-US" dirty="0">
                <a:latin typeface="Times New Roman" panose="02020603050405020304" pitchFamily="18" charset="0"/>
                <a:cs typeface="Times New Roman" panose="02020603050405020304" pitchFamily="18" charset="0"/>
              </a:rPr>
              <a:t>•Block chain network users directly affect a publishing node’s reputation based on the publishing node’s behavior.</a:t>
            </a:r>
          </a:p>
          <a:p>
            <a:pPr marL="0" indent="0" algn="just">
              <a:buNone/>
            </a:pPr>
            <a:r>
              <a:rPr lang="en-US" dirty="0">
                <a:latin typeface="Times New Roman" panose="02020603050405020304" pitchFamily="18" charset="0"/>
                <a:cs typeface="Times New Roman" panose="02020603050405020304" pitchFamily="18" charset="0"/>
              </a:rPr>
              <a:t>•Publishing nodes can lose reputation by acting in a way that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 users disagree with, just as they can gain reputation by acting in a manner that the block chain network users agree with. </a:t>
            </a:r>
          </a:p>
          <a:p>
            <a:pPr marL="0" indent="0" algn="just">
              <a:buNone/>
            </a:pPr>
            <a:r>
              <a:rPr lang="en-US" dirty="0">
                <a:latin typeface="Times New Roman" panose="02020603050405020304" pitchFamily="18" charset="0"/>
                <a:cs typeface="Times New Roman" panose="02020603050405020304" pitchFamily="18" charset="0"/>
              </a:rPr>
              <a:t>•The lower the reputation, the less likelihood of being able to publish a block. •Therefore, it is in the interest of a publishing node to maintain a high reputation. This algorithm only applies to permissioned block chain networks with high levels of trust. </a:t>
            </a:r>
          </a:p>
        </p:txBody>
      </p:sp>
      <p:sp>
        <p:nvSpPr>
          <p:cNvPr id="4" name="Date Placeholder 3"/>
          <p:cNvSpPr>
            <a:spLocks noGrp="1"/>
          </p:cNvSpPr>
          <p:nvPr>
            <p:ph type="dt" sz="half" idx="10"/>
          </p:nvPr>
        </p:nvSpPr>
        <p:spPr/>
        <p:txBody>
          <a:bodyPr/>
          <a:lstStyle/>
          <a:p>
            <a:fld id="{89C5EA56-BC60-5246-A1CD-3C4C30F24D38}"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Proof of Authority/Proof of Identity Consensus Model</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7902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47500" lnSpcReduction="20000"/>
          </a:bodyPr>
          <a:lstStyle/>
          <a:p>
            <a:pPr marL="0" indent="0" algn="just">
              <a:buNone/>
            </a:pPr>
            <a:r>
              <a:rPr lang="en-US" dirty="0">
                <a:latin typeface="Times New Roman" panose="02020603050405020304" pitchFamily="18" charset="0"/>
                <a:cs typeface="Times New Roman" panose="02020603050405020304" pitchFamily="18" charset="0"/>
              </a:rPr>
              <a:t>Proof of Elapsed Time Consensus Model Within the proof of elapsed time (</a:t>
            </a:r>
            <a:r>
              <a:rPr lang="en-US" dirty="0" err="1">
                <a:latin typeface="Times New Roman" panose="02020603050405020304" pitchFamily="18" charset="0"/>
                <a:cs typeface="Times New Roman" panose="02020603050405020304" pitchFamily="18" charset="0"/>
              </a:rPr>
              <a:t>PoET</a:t>
            </a:r>
            <a:r>
              <a:rPr lang="en-US" dirty="0">
                <a:latin typeface="Times New Roman" panose="02020603050405020304" pitchFamily="18" charset="0"/>
                <a:cs typeface="Times New Roman" panose="02020603050405020304" pitchFamily="18" charset="0"/>
              </a:rPr>
              <a:t>) consensus model, each publishing node requests a wait time from a secure hardware time source within their computer system. The secure hardware time source will generate a random wait time and return it to the publishing node software. Publishing nodes take the random time they are given and become idle for that duration. </a:t>
            </a:r>
          </a:p>
          <a:p>
            <a:pPr marL="0" indent="0" algn="just">
              <a:buNone/>
            </a:pPr>
            <a:r>
              <a:rPr lang="en-US" dirty="0">
                <a:latin typeface="Times New Roman" panose="02020603050405020304" pitchFamily="18" charset="0"/>
                <a:cs typeface="Times New Roman" panose="02020603050405020304" pitchFamily="18" charset="0"/>
              </a:rPr>
              <a:t>Once a publishing node wakes up from the idle state, it creates and publishes a block to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 and the entire process starts over. This model requires ensuring that a random time was used, since if the time to wait was not selected at random, a malicious publishing node would just wait the minimum amount of time by default to dominate the system. </a:t>
            </a:r>
          </a:p>
          <a:p>
            <a:pPr marL="0" indent="0" algn="just">
              <a:buNone/>
            </a:pPr>
            <a:r>
              <a:rPr lang="en-US" dirty="0">
                <a:latin typeface="Times New Roman" panose="02020603050405020304" pitchFamily="18" charset="0"/>
                <a:cs typeface="Times New Roman" panose="02020603050405020304" pitchFamily="18" charset="0"/>
              </a:rPr>
              <a:t>This model also requires ensuring that the publishing node waited the actual time and did not start early. These requirements are being solved by executing software in a trusted execution environment found on some computer processors (such as Intel’s Software Guard Extensions5 , or AMD’s Platform Security Processor6 , or ARM’s </a:t>
            </a:r>
            <a:r>
              <a:rPr lang="en-US" dirty="0" err="1">
                <a:latin typeface="Times New Roman" panose="02020603050405020304" pitchFamily="18" charset="0"/>
                <a:cs typeface="Times New Roman" panose="02020603050405020304" pitchFamily="18" charset="0"/>
              </a:rPr>
              <a:t>TrustZone</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Verified and trusted software can run in these secure execution environments and cannot be altered by outside programs. A publishing node would query software running in this secure environment for a random time and then wait for that time to pass. </a:t>
            </a:r>
          </a:p>
          <a:p>
            <a:pPr marL="0" indent="0" algn="just">
              <a:buNone/>
            </a:pPr>
            <a:r>
              <a:rPr lang="en-US" dirty="0">
                <a:latin typeface="Times New Roman" panose="02020603050405020304" pitchFamily="18" charset="0"/>
                <a:cs typeface="Times New Roman" panose="02020603050405020304" pitchFamily="18" charset="0"/>
              </a:rPr>
              <a:t>After waiting the assigned time, the publishing node could request a signed certificate that the publishing node waited the randomly assigned time. The publishing node then publishes the certificate along with the block</a:t>
            </a:r>
          </a:p>
        </p:txBody>
      </p:sp>
      <p:sp>
        <p:nvSpPr>
          <p:cNvPr id="4" name="Date Placeholder 3"/>
          <p:cNvSpPr>
            <a:spLocks noGrp="1"/>
          </p:cNvSpPr>
          <p:nvPr>
            <p:ph type="dt" sz="half" idx="10"/>
          </p:nvPr>
        </p:nvSpPr>
        <p:spPr/>
        <p:txBody>
          <a:bodyPr/>
          <a:lstStyle/>
          <a:p>
            <a:fld id="{EA81E55E-E1F0-2F43-A05F-2EB6E276BF61}"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1600" dirty="0">
                <a:latin typeface="Times New Roman" panose="02020603050405020304" pitchFamily="18" charset="0"/>
                <a:cs typeface="Times New Roman" panose="02020603050405020304" pitchFamily="18" charset="0"/>
              </a:rPr>
              <a:t>Proof of Elapsed Time Consensus Model Within the proof of elapsed time (</a:t>
            </a:r>
            <a:r>
              <a:rPr lang="en-US" sz="1600" dirty="0" err="1">
                <a:latin typeface="Times New Roman" panose="02020603050405020304" pitchFamily="18" charset="0"/>
                <a:cs typeface="Times New Roman" panose="02020603050405020304" pitchFamily="18" charset="0"/>
              </a:rPr>
              <a:t>PoET</a:t>
            </a:r>
            <a:r>
              <a:rPr lang="en-US" sz="1600" dirty="0">
                <a:latin typeface="Times New Roman" panose="02020603050405020304" pitchFamily="18" charset="0"/>
                <a:cs typeface="Times New Roman" panose="02020603050405020304" pitchFamily="18" charset="0"/>
              </a:rPr>
              <a:t>)</a:t>
            </a:r>
            <a:endParaRPr kumimoji="0" lang="en-US" sz="16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0518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55000" lnSpcReduction="20000"/>
          </a:bodyPr>
          <a:lstStyle/>
          <a:p>
            <a:pPr marL="0" indent="0" algn="just">
              <a:buNone/>
            </a:pPr>
            <a:r>
              <a:rPr lang="en-US" dirty="0">
                <a:latin typeface="Times New Roman" panose="02020603050405020304" pitchFamily="18" charset="0"/>
                <a:cs typeface="Times New Roman" panose="02020603050405020304" pitchFamily="18" charset="0"/>
              </a:rPr>
              <a:t>51% Attack</a:t>
            </a:r>
          </a:p>
          <a:p>
            <a:pPr marL="0" indent="0" algn="just">
              <a:buNone/>
            </a:pPr>
            <a:r>
              <a:rPr lang="en-US" dirty="0">
                <a:latin typeface="Times New Roman" panose="02020603050405020304" pitchFamily="18" charset="0"/>
                <a:cs typeface="Times New Roman" panose="02020603050405020304" pitchFamily="18" charset="0"/>
              </a:rPr>
              <a:t> •A 51% attack is used to describe the unfortunate event that a group or single person gains more than 50% of the total mining power. </a:t>
            </a:r>
          </a:p>
          <a:p>
            <a:pPr marL="0" indent="0" algn="just">
              <a:buNone/>
            </a:pPr>
            <a:r>
              <a:rPr lang="en-US" dirty="0">
                <a:latin typeface="Times New Roman" panose="02020603050405020304" pitchFamily="18" charset="0"/>
                <a:cs typeface="Times New Roman" panose="02020603050405020304" pitchFamily="18" charset="0"/>
              </a:rPr>
              <a:t>•If that happened in a Proof of Work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like Bitcoin, it would allow the person to make changes to a particular block. If this person was a criminal, they could alter the block for their gain. </a:t>
            </a:r>
          </a:p>
          <a:p>
            <a:pPr marL="0" indent="0" algn="just">
              <a:buNone/>
            </a:pPr>
            <a:r>
              <a:rPr lang="en-US" dirty="0">
                <a:latin typeface="Times New Roman" panose="02020603050405020304" pitchFamily="18" charset="0"/>
                <a:cs typeface="Times New Roman" panose="02020603050405020304" pitchFamily="18" charset="0"/>
              </a:rPr>
              <a:t>•A recent example of a 51% attack happened against the Verge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which allowed the hacker to walk away with 35 million XVG coins. At the time of the attack, this amounted to a </a:t>
            </a:r>
            <a:r>
              <a:rPr lang="en-US" dirty="0" err="1">
                <a:latin typeface="Times New Roman" panose="02020603050405020304" pitchFamily="18" charset="0"/>
                <a:cs typeface="Times New Roman" panose="02020603050405020304" pitchFamily="18" charset="0"/>
              </a:rPr>
              <a:t>realworld</a:t>
            </a:r>
            <a:r>
              <a:rPr lang="en-US" dirty="0">
                <a:latin typeface="Times New Roman" panose="02020603050405020304" pitchFamily="18" charset="0"/>
                <a:cs typeface="Times New Roman" panose="02020603050405020304" pitchFamily="18" charset="0"/>
              </a:rPr>
              <a:t> value of $1.75 million! </a:t>
            </a:r>
          </a:p>
          <a:p>
            <a:pPr marL="0" indent="0" algn="just">
              <a:buNone/>
            </a:pPr>
            <a:r>
              <a:rPr lang="en-US" dirty="0">
                <a:latin typeface="Times New Roman" panose="02020603050405020304" pitchFamily="18" charset="0"/>
                <a:cs typeface="Times New Roman" panose="02020603050405020304" pitchFamily="18" charset="0"/>
              </a:rPr>
              <a:t>•When using a Proof of Stake consensus mechanism, it would not make financial sense to attempt to perform a 51% attack. For this to be achieved, the bad actor would need to stake at least 51% of the total amount of cryptocurrency in circulation. The only way they could do this is to purchase the coins on the open market. </a:t>
            </a:r>
          </a:p>
          <a:p>
            <a:pPr marL="0" indent="0" algn="just">
              <a:buNone/>
            </a:pPr>
            <a:r>
              <a:rPr lang="en-US" dirty="0">
                <a:latin typeface="Times New Roman" panose="02020603050405020304" pitchFamily="18" charset="0"/>
                <a:cs typeface="Times New Roman" panose="02020603050405020304" pitchFamily="18" charset="0"/>
              </a:rPr>
              <a:t>•If they decided to buy an amount this substantial, then the real-world value of the coin would increase along the way. As a result, they would end up spending significantly more than they could gain from the attack. </a:t>
            </a:r>
          </a:p>
        </p:txBody>
      </p:sp>
      <p:sp>
        <p:nvSpPr>
          <p:cNvPr id="4" name="Date Placeholder 3"/>
          <p:cNvSpPr>
            <a:spLocks noGrp="1"/>
          </p:cNvSpPr>
          <p:nvPr>
            <p:ph type="dt" sz="half" idx="10"/>
          </p:nvPr>
        </p:nvSpPr>
        <p:spPr/>
        <p:txBody>
          <a:bodyPr/>
          <a:lstStyle/>
          <a:p>
            <a:fld id="{E4108715-0FBD-FC47-9C98-EC8F508A4BFE}"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51% Attack</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3932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An "enterprise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is a type of permissioned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that can be used to streamline business processes at scale, such as track supply chain goods or settle global payments.</a:t>
            </a:r>
          </a:p>
          <a:p>
            <a:pPr algn="just"/>
            <a:r>
              <a:rPr lang="en-US" dirty="0">
                <a:latin typeface="Times New Roman" panose="02020603050405020304" pitchFamily="18" charset="0"/>
                <a:cs typeface="Times New Roman" panose="02020603050405020304" pitchFamily="18" charset="0"/>
              </a:rPr>
              <a:t>Corporations believe this type suits their needs better than a public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network, such as Bitcoin, because the visibility of their data can be restricted to a select group of people.</a:t>
            </a:r>
          </a:p>
          <a:p>
            <a:pPr algn="just"/>
            <a:r>
              <a:rPr lang="en-US" dirty="0">
                <a:latin typeface="Times New Roman" panose="02020603050405020304" pitchFamily="18" charset="0"/>
                <a:cs typeface="Times New Roman" panose="02020603050405020304" pitchFamily="18" charset="0"/>
              </a:rPr>
              <a:t>While there are different </a:t>
            </a:r>
            <a:r>
              <a:rPr lang="en-US" dirty="0">
                <a:latin typeface="Times New Roman" panose="02020603050405020304" pitchFamily="18" charset="0"/>
                <a:cs typeface="Times New Roman" panose="02020603050405020304" pitchFamily="18" charset="0"/>
                <a:hlinkClick r:id="rId2"/>
              </a:rPr>
              <a:t>types</a:t>
            </a:r>
            <a:r>
              <a:rPr lang="en-US" dirty="0">
                <a:latin typeface="Times New Roman" panose="02020603050405020304" pitchFamily="18" charset="0"/>
                <a:cs typeface="Times New Roman" panose="02020603050405020304" pitchFamily="18" charset="0"/>
              </a:rPr>
              <a:t> of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they are all essentially digital records of financial transactions and data that are shared among a group of entities. They also use cryptography to make it difficult for malicious agents to manipulate the history of previous transactions. </a:t>
            </a:r>
          </a:p>
          <a:p>
            <a:pPr marL="0" indent="0">
              <a:buNone/>
            </a:pPr>
            <a:endParaRPr lang="en-US" dirty="0"/>
          </a:p>
        </p:txBody>
      </p:sp>
      <p:sp>
        <p:nvSpPr>
          <p:cNvPr id="4" name="Date Placeholder 3"/>
          <p:cNvSpPr>
            <a:spLocks noGrp="1"/>
          </p:cNvSpPr>
          <p:nvPr>
            <p:ph type="dt" sz="half" idx="10"/>
          </p:nvPr>
        </p:nvSpPr>
        <p:spPr/>
        <p:txBody>
          <a:bodyPr/>
          <a:lstStyle/>
          <a:p>
            <a:fld id="{F7050D83-F8BB-6A4E-A927-7216FC784BDE}"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Enterprise </a:t>
            </a:r>
            <a:r>
              <a:rPr lang="en-US" sz="3200" dirty="0" err="1">
                <a:latin typeface="Times New Roman" panose="02020603050405020304" pitchFamily="18" charset="0"/>
                <a:cs typeface="Times New Roman" panose="02020603050405020304" pitchFamily="18" charset="0"/>
              </a:rPr>
              <a:t>Blockchain</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0544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A vast majority of enterprise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are "</a:t>
            </a:r>
            <a:r>
              <a:rPr lang="en-US" dirty="0">
                <a:latin typeface="Times New Roman" panose="02020603050405020304" pitchFamily="18" charset="0"/>
                <a:cs typeface="Times New Roman" panose="02020603050405020304" pitchFamily="18" charset="0"/>
                <a:hlinkClick r:id="rId2"/>
              </a:rPr>
              <a:t>permissioned </a:t>
            </a:r>
            <a:r>
              <a:rPr lang="en-US" dirty="0" err="1">
                <a:latin typeface="Times New Roman" panose="02020603050405020304" pitchFamily="18" charset="0"/>
                <a:cs typeface="Times New Roman" panose="02020603050405020304" pitchFamily="18" charset="0"/>
                <a:hlinkClick r:id="rId2"/>
              </a:rPr>
              <a:t>blockchains</a:t>
            </a:r>
            <a:r>
              <a:rPr lang="en-US" dirty="0">
                <a:latin typeface="Times New Roman" panose="02020603050405020304" pitchFamily="18" charset="0"/>
                <a:cs typeface="Times New Roman" panose="02020603050405020304" pitchFamily="18" charset="0"/>
              </a:rPr>
              <a:t>," meaning companies have direct control over them. For instance, they can block transactions that do not comply with their rules, or if law enforcement asks them to do so.</a:t>
            </a:r>
          </a:p>
          <a:p>
            <a:pPr algn="just"/>
            <a:r>
              <a:rPr lang="en-US" dirty="0">
                <a:latin typeface="Times New Roman" panose="02020603050405020304" pitchFamily="18" charset="0"/>
                <a:cs typeface="Times New Roman" panose="02020603050405020304" pitchFamily="18" charset="0"/>
              </a:rPr>
              <a:t>This is one of the biggest differences that sets permissioned ledgers aside from public ones like the one Bitcoin is built on. Public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exist outside the control of any one company or government and are resistant to censorship. This is why </a:t>
            </a:r>
            <a:r>
              <a:rPr lang="en-US" dirty="0">
                <a:latin typeface="Times New Roman" panose="02020603050405020304" pitchFamily="18" charset="0"/>
                <a:cs typeface="Times New Roman" panose="02020603050405020304" pitchFamily="18" charset="0"/>
                <a:hlinkClick r:id="rId3"/>
              </a:rPr>
              <a:t>bitcoin</a:t>
            </a:r>
            <a:r>
              <a:rPr lang="en-US" dirty="0">
                <a:latin typeface="Times New Roman" panose="02020603050405020304" pitchFamily="18" charset="0"/>
                <a:cs typeface="Times New Roman" panose="02020603050405020304" pitchFamily="18" charset="0"/>
              </a:rPr>
              <a:t> and other cryptocurrencies have been used successfully to circumvent international sanctions and even combat domestic cases of </a:t>
            </a:r>
            <a:r>
              <a:rPr lang="en-US" dirty="0">
                <a:latin typeface="Times New Roman" panose="02020603050405020304" pitchFamily="18" charset="0"/>
                <a:cs typeface="Times New Roman" panose="02020603050405020304" pitchFamily="18" charset="0"/>
                <a:hlinkClick r:id="rId4"/>
              </a:rPr>
              <a:t>extortion</a:t>
            </a:r>
            <a:r>
              <a:rPr lang="en-US"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Date Placeholder 3"/>
          <p:cNvSpPr>
            <a:spLocks noGrp="1"/>
          </p:cNvSpPr>
          <p:nvPr>
            <p:ph type="dt" sz="half" idx="10"/>
          </p:nvPr>
        </p:nvSpPr>
        <p:spPr/>
        <p:txBody>
          <a:bodyPr/>
          <a:lstStyle/>
          <a:p>
            <a:fld id="{A73D7985-F278-5745-B011-A00EE511D834}"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hlinkClick r:id="rId2"/>
              </a:rPr>
              <a:t>Permissioned </a:t>
            </a:r>
            <a:r>
              <a:rPr lang="en-US" sz="3200" dirty="0" err="1">
                <a:hlinkClick r:id="rId2"/>
              </a:rPr>
              <a:t>Blockchains</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5735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40000" lnSpcReduction="20000"/>
          </a:bodyPr>
          <a:lstStyle/>
          <a:p>
            <a:pPr algn="just"/>
            <a:r>
              <a:rPr lang="en-US" dirty="0">
                <a:latin typeface="Times New Roman" panose="02020603050405020304" pitchFamily="18" charset="0"/>
                <a:cs typeface="Times New Roman" panose="02020603050405020304" pitchFamily="18" charset="0"/>
              </a:rPr>
              <a:t>While companies aren't keen on this aspect, many have determined that they might be able to use the underlying technology to revolutionize payments and other areas of business. </a:t>
            </a:r>
          </a:p>
          <a:p>
            <a:pPr algn="just"/>
            <a:r>
              <a:rPr lang="en-US" dirty="0">
                <a:latin typeface="Times New Roman" panose="02020603050405020304" pitchFamily="18" charset="0"/>
                <a:cs typeface="Times New Roman" panose="02020603050405020304" pitchFamily="18" charset="0"/>
              </a:rPr>
              <a:t>Some of the main characteristics of enterprise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include: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Accountability:</a:t>
            </a:r>
            <a:r>
              <a:rPr lang="en-US" dirty="0">
                <a:latin typeface="Times New Roman" panose="02020603050405020304" pitchFamily="18" charset="0"/>
                <a:cs typeface="Times New Roman" panose="02020603050405020304" pitchFamily="18" charset="0"/>
              </a:rPr>
              <a:t> Each node in the network – which each holds a copy of the transaction history – is known and can be held accountable for its actions. For example, often enterprise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are shared by a few companies or financial entities in a cooperative format.</a:t>
            </a:r>
          </a:p>
          <a:p>
            <a:pPr algn="just"/>
            <a:r>
              <a:rPr lang="en-US" b="1" dirty="0">
                <a:latin typeface="Times New Roman" panose="02020603050405020304" pitchFamily="18" charset="0"/>
                <a:cs typeface="Times New Roman" panose="02020603050405020304" pitchFamily="18" charset="0"/>
              </a:rPr>
              <a:t>Permissioned:</a:t>
            </a:r>
            <a:r>
              <a:rPr lang="en-US" dirty="0">
                <a:latin typeface="Times New Roman" panose="02020603050405020304" pitchFamily="18" charset="0"/>
                <a:cs typeface="Times New Roman" panose="02020603050405020304" pitchFamily="18" charset="0"/>
              </a:rPr>
              <a:t> Only users who have permission can use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The network owner(s) can choose who's allowed to use it and who's not. </a:t>
            </a:r>
          </a:p>
          <a:p>
            <a:pPr algn="just"/>
            <a:r>
              <a:rPr lang="en-US" b="1" dirty="0">
                <a:latin typeface="Times New Roman" panose="02020603050405020304" pitchFamily="18" charset="0"/>
                <a:cs typeface="Times New Roman" panose="02020603050405020304" pitchFamily="18" charset="0"/>
              </a:rPr>
              <a:t>Mutable:</a:t>
            </a:r>
            <a:r>
              <a:rPr lang="en-US" dirty="0">
                <a:latin typeface="Times New Roman" panose="02020603050405020304" pitchFamily="18" charset="0"/>
                <a:cs typeface="Times New Roman" panose="02020603050405020304" pitchFamily="18" charset="0"/>
              </a:rPr>
              <a:t> If all entities managing the network agree, the data can be changed.</a:t>
            </a:r>
          </a:p>
          <a:p>
            <a:pPr algn="just"/>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Because enterprise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are typically not as decentralized as Bitcoin, they can easily support more transactions at the base layer. </a:t>
            </a:r>
          </a:p>
          <a:p>
            <a:pPr algn="just"/>
            <a:r>
              <a:rPr lang="en-US" b="1" dirty="0">
                <a:latin typeface="Times New Roman" panose="02020603050405020304" pitchFamily="18" charset="0"/>
                <a:cs typeface="Times New Roman" panose="02020603050405020304" pitchFamily="18" charset="0"/>
              </a:rPr>
              <a:t>What are the types of enterprise </a:t>
            </a:r>
            <a:r>
              <a:rPr lang="en-US" b="1" dirty="0" err="1">
                <a:latin typeface="Times New Roman" panose="02020603050405020304" pitchFamily="18" charset="0"/>
                <a:cs typeface="Times New Roman" panose="02020603050405020304" pitchFamily="18" charset="0"/>
              </a:rPr>
              <a:t>blockchains</a:t>
            </a:r>
            <a:r>
              <a:rPr lang="en-US" b="1"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Enterprise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are generally permissioned, falling into two categories: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Private:</a:t>
            </a:r>
            <a:r>
              <a:rPr lang="en-US" dirty="0">
                <a:latin typeface="Times New Roman" panose="02020603050405020304" pitchFamily="18" charset="0"/>
                <a:cs typeface="Times New Roman" panose="02020603050405020304" pitchFamily="18" charset="0"/>
              </a:rPr>
              <a:t> A central party determines the rules of the network and can change them at will. This central party determines who can contribute to the network by, for example, validating new transactions. JPMorgan’s </a:t>
            </a:r>
            <a:r>
              <a:rPr lang="en-US" dirty="0" err="1">
                <a:latin typeface="Times New Roman" panose="02020603050405020304" pitchFamily="18" charset="0"/>
                <a:cs typeface="Times New Roman" panose="02020603050405020304" pitchFamily="18" charset="0"/>
              </a:rPr>
              <a:t>jpmcoin</a:t>
            </a:r>
            <a:r>
              <a:rPr lang="en-US" dirty="0">
                <a:latin typeface="Times New Roman" panose="02020603050405020304" pitchFamily="18" charset="0"/>
                <a:cs typeface="Times New Roman" panose="02020603050405020304" pitchFamily="18" charset="0"/>
              </a:rPr>
              <a:t> falls into this category.</a:t>
            </a:r>
          </a:p>
          <a:p>
            <a:pPr algn="just"/>
            <a:r>
              <a:rPr lang="en-US" b="1" dirty="0">
                <a:latin typeface="Times New Roman" panose="02020603050405020304" pitchFamily="18" charset="0"/>
                <a:cs typeface="Times New Roman" panose="02020603050405020304" pitchFamily="18" charset="0"/>
              </a:rPr>
              <a:t>Consortium:</a:t>
            </a:r>
            <a:r>
              <a:rPr lang="en-US" dirty="0">
                <a:latin typeface="Times New Roman" panose="02020603050405020304" pitchFamily="18" charset="0"/>
                <a:cs typeface="Times New Roman" panose="02020603050405020304" pitchFamily="18" charset="0"/>
              </a:rPr>
              <a:t> A group of two or more parties jointly define the network rules, and each entity can contribute to the network. The Facebook-backed </a:t>
            </a:r>
            <a:r>
              <a:rPr lang="en-US" dirty="0" err="1">
                <a:latin typeface="Times New Roman" panose="02020603050405020304" pitchFamily="18" charset="0"/>
                <a:cs typeface="Times New Roman" panose="02020603050405020304" pitchFamily="18" charset="0"/>
              </a:rPr>
              <a:t>libra</a:t>
            </a:r>
            <a:r>
              <a:rPr lang="en-US" dirty="0">
                <a:latin typeface="Times New Roman" panose="02020603050405020304" pitchFamily="18" charset="0"/>
                <a:cs typeface="Times New Roman" panose="02020603050405020304" pitchFamily="18" charset="0"/>
              </a:rPr>
              <a:t> (now diem) currency falls into this category. </a:t>
            </a:r>
          </a:p>
          <a:p>
            <a:pPr algn="just"/>
            <a:r>
              <a:rPr lang="en-US" dirty="0">
                <a:latin typeface="Times New Roman" panose="02020603050405020304" pitchFamily="18" charset="0"/>
                <a:cs typeface="Times New Roman" panose="02020603050405020304" pitchFamily="18" charset="0"/>
              </a:rPr>
              <a:t>Enterprises could also conceivably use a public ledger system like Bitcoin, but most choose not to. </a:t>
            </a:r>
            <a:r>
              <a:rPr lang="en-US" dirty="0">
                <a:latin typeface="Times New Roman" panose="02020603050405020304" pitchFamily="18" charset="0"/>
                <a:cs typeface="Times New Roman" panose="02020603050405020304" pitchFamily="18" charset="0"/>
                <a:hlinkClick r:id="rId2"/>
              </a:rPr>
              <a:t>Microsoft's identity project ION</a:t>
            </a:r>
            <a:r>
              <a:rPr lang="en-US" dirty="0">
                <a:latin typeface="Times New Roman" panose="02020603050405020304" pitchFamily="18" charset="0"/>
                <a:cs typeface="Times New Roman" panose="02020603050405020304" pitchFamily="18" charset="0"/>
              </a:rPr>
              <a:t> is an outlier for doing so. </a:t>
            </a:r>
          </a:p>
          <a:p>
            <a:pPr marL="0" indent="0">
              <a:buNone/>
            </a:pPr>
            <a:endParaRPr lang="en-US" dirty="0"/>
          </a:p>
        </p:txBody>
      </p:sp>
      <p:sp>
        <p:nvSpPr>
          <p:cNvPr id="4" name="Date Placeholder 3"/>
          <p:cNvSpPr>
            <a:spLocks noGrp="1"/>
          </p:cNvSpPr>
          <p:nvPr>
            <p:ph type="dt" sz="half" idx="10"/>
          </p:nvPr>
        </p:nvSpPr>
        <p:spPr/>
        <p:txBody>
          <a:bodyPr/>
          <a:lstStyle/>
          <a:p>
            <a:fld id="{60C5A387-5041-9D42-862F-0275AA72C020}"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000" b="1" dirty="0">
                <a:latin typeface="Times New Roman" panose="02020603050405020304" pitchFamily="18" charset="0"/>
                <a:cs typeface="Times New Roman" panose="02020603050405020304" pitchFamily="18" charset="0"/>
              </a:rPr>
              <a:t>What are the types of enterprise </a:t>
            </a:r>
            <a:r>
              <a:rPr lang="en-US" sz="2000" b="1" dirty="0" err="1">
                <a:latin typeface="Times New Roman" panose="02020603050405020304" pitchFamily="18" charset="0"/>
                <a:cs typeface="Times New Roman" panose="02020603050405020304" pitchFamily="18" charset="0"/>
              </a:rPr>
              <a:t>blockchains</a:t>
            </a:r>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015606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a:bodyPr>
          <a:lstStyle/>
          <a:p>
            <a:pPr marL="0" indent="0" algn="just">
              <a:buNone/>
            </a:pP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is a technology that has many use cases. It became known for cryptocurrency, as the first cryptocurrency, Bitcoin, was also the first use case for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a:t>
            </a:r>
            <a:r>
              <a:rPr lang="en-US" dirty="0">
                <a:latin typeface="Times New Roman" panose="02020603050405020304" pitchFamily="18" charset="0"/>
                <a:cs typeface="Times New Roman" panose="02020603050405020304" pitchFamily="18" charset="0"/>
                <a:hlinkClick r:id="rId2"/>
              </a:rPr>
              <a:t>4</a:t>
            </a:r>
            <a:r>
              <a:rPr lang="en-US" dirty="0">
                <a:latin typeface="Times New Roman" panose="02020603050405020304" pitchFamily="18" charset="0"/>
                <a:cs typeface="Times New Roman" panose="02020603050405020304" pitchFamily="18" charset="0"/>
              </a:rPr>
              <a:t>]. This chapter will show how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is much more versatile and can be used in supply chains in order to manage complex supply chains efficiently and accurately.</a:t>
            </a:r>
          </a:p>
        </p:txBody>
      </p:sp>
      <p:sp>
        <p:nvSpPr>
          <p:cNvPr id="4" name="Date Placeholder 3"/>
          <p:cNvSpPr>
            <a:spLocks noGrp="1"/>
          </p:cNvSpPr>
          <p:nvPr>
            <p:ph type="dt" sz="half" idx="10"/>
          </p:nvPr>
        </p:nvSpPr>
        <p:spPr/>
        <p:txBody>
          <a:bodyPr/>
          <a:lstStyle/>
          <a:p>
            <a:fld id="{563EFEAC-5E85-454C-8553-1170CE7D35A4}"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What are the types of enterprise blockchains? </a:t>
            </a:r>
          </a:p>
          <a:p>
            <a:pPr lvl="0" algn="ctr">
              <a:spcBef>
                <a:spcPct val="0"/>
              </a:spcBef>
              <a:defRPr/>
            </a:pP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0669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a:bodyPr>
          <a:lstStyle/>
          <a:p>
            <a:pPr algn="just"/>
            <a:r>
              <a:rPr lang="en-US" sz="2200" b="1" dirty="0">
                <a:latin typeface="Times New Roman" panose="02020603050405020304" pitchFamily="18" charset="0"/>
                <a:cs typeface="Times New Roman" panose="02020603050405020304" pitchFamily="18" charset="0"/>
              </a:rPr>
              <a:t>Problems intrinsic to traditional supply chains</a:t>
            </a:r>
          </a:p>
          <a:p>
            <a:pPr algn="just"/>
            <a:r>
              <a:rPr lang="en-US" sz="2200" dirty="0">
                <a:latin typeface="Times New Roman" panose="02020603050405020304" pitchFamily="18" charset="0"/>
                <a:cs typeface="Times New Roman" panose="02020603050405020304" pitchFamily="18" charset="0"/>
              </a:rPr>
              <a:t>Supply chain management manages the flow of material, money, and information. In this chapter, we will concentrate only on the material and the information flows. Material usually flows from the origin of the raw material to the consumer (downstream) and information flows both upstream and downstream in the supply chain. A simple supply chain showing the flow of material is shown in </a:t>
            </a:r>
            <a:r>
              <a:rPr lang="en-US" sz="2200" dirty="0">
                <a:latin typeface="Times New Roman" panose="02020603050405020304" pitchFamily="18" charset="0"/>
                <a:cs typeface="Times New Roman" panose="02020603050405020304" pitchFamily="18" charset="0"/>
                <a:hlinkClick r:id="rId2"/>
              </a:rPr>
              <a:t>Figure 1</a:t>
            </a:r>
            <a:r>
              <a:rPr lang="en-US" sz="2200" dirty="0">
                <a:latin typeface="Times New Roman" panose="02020603050405020304" pitchFamily="18" charset="0"/>
                <a:cs typeface="Times New Roman" panose="02020603050405020304" pitchFamily="18" charset="0"/>
              </a:rPr>
              <a:t>.</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2366A67F-8687-8146-A8EE-766D2530942E}"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000" b="1" dirty="0">
                <a:latin typeface="Times New Roman" panose="02020603050405020304" pitchFamily="18" charset="0"/>
                <a:cs typeface="Times New Roman" panose="02020603050405020304" pitchFamily="18" charset="0"/>
              </a:rPr>
              <a:t>Problems intrinsic to traditional supply chains</a:t>
            </a:r>
          </a:p>
        </p:txBody>
      </p:sp>
    </p:spTree>
    <p:extLst>
      <p:ext uri="{BB962C8B-B14F-4D97-AF65-F5344CB8AC3E}">
        <p14:creationId xmlns:p14="http://schemas.microsoft.com/office/powerpoint/2010/main" val="23708805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C4A2C4-7385-2748-921D-CE0C8EC240BB}"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4098" name="Picture 2" descr="https://www.intechopen.com/media/chapter/82576/media/F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066800"/>
            <a:ext cx="7543800" cy="42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1353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endParaRPr lang="en-US" dirty="0"/>
          </a:p>
        </p:txBody>
      </p:sp>
      <p:sp>
        <p:nvSpPr>
          <p:cNvPr id="4" name="Date Placeholder 3"/>
          <p:cNvSpPr>
            <a:spLocks noGrp="1"/>
          </p:cNvSpPr>
          <p:nvPr>
            <p:ph type="dt" sz="half" idx="10"/>
          </p:nvPr>
        </p:nvSpPr>
        <p:spPr/>
        <p:txBody>
          <a:bodyPr/>
          <a:lstStyle/>
          <a:p>
            <a:fld id="{77874FCB-13EA-7C41-BC57-089846E70199}"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 -601 BCA             Unit Number: 2</a:t>
            </a:r>
          </a:p>
        </p:txBody>
      </p:sp>
      <p:sp>
        <p:nvSpPr>
          <p:cNvPr id="9" name="Title 1"/>
          <p:cNvSpPr txBox="1">
            <a:spLocks/>
          </p:cNvSpPr>
          <p:nvPr/>
        </p:nvSpPr>
        <p:spPr>
          <a:xfrm>
            <a:off x="1371600" y="1"/>
            <a:ext cx="5867400" cy="1031852"/>
          </a:xfrm>
          <a:prstGeom prst="rect">
            <a:avLst/>
          </a:prstGeom>
          <a:solidFill>
            <a:srgbClr val="FB4C5B"/>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Noida Institute of Engineering and Technology, Greater Noida</a:t>
            </a:r>
          </a:p>
          <a:p>
            <a:r>
              <a:rPr lang="en-US" sz="1800" dirty="0">
                <a:latin typeface="Times New Roman" panose="02020603050405020304" pitchFamily="18" charset="0"/>
                <a:cs typeface="Times New Roman" panose="02020603050405020304" pitchFamily="18" charset="0"/>
              </a:rPr>
              <a:t>Syllabus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058486"/>
            <a:ext cx="6096000" cy="4627541"/>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5865031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55000" lnSpcReduction="20000"/>
          </a:bodyPr>
          <a:lstStyle/>
          <a:p>
            <a:pPr algn="just"/>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can be used to build applications on which multiple parties can transact directly via a peer-to-peer network, without the need for a central authority to verify transactions. Each network participant has access to a shared ledger that immutably and cryptographically records all transactions, and there is no single network owner.</a:t>
            </a:r>
          </a:p>
          <a:p>
            <a:pPr algn="just"/>
            <a:r>
              <a:rPr lang="en-US" dirty="0">
                <a:latin typeface="Times New Roman" panose="02020603050405020304" pitchFamily="18" charset="0"/>
                <a:cs typeface="Times New Roman" panose="02020603050405020304" pitchFamily="18" charset="0"/>
              </a:rPr>
              <a:t>With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supply chain companies can document production updates to a single shared ledger, which provides complete data visibility and a single source of truth. Because transactions are always time-stamped and up to date, companies can query a product’s status and location at any point in time. This helps to combat issues like counterfeit goods, compliance violations, delays, and waste. In addition, immediate action can be taken during emergencies (e.g., in the case of product recalls), and regulatory compliance is ensured by the ledger audit trail. Moreover, by combining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with smart technology like Internet of Things, supply chains can automate tracking the conditions of production, transportation, and quality control. Companies can also choose to share track and trace data with their customers as a way to verify product authenticity and ethical supply chain practices.</a:t>
            </a:r>
          </a:p>
          <a:p>
            <a:pPr marL="0" indent="0">
              <a:buNone/>
            </a:pPr>
            <a:endParaRPr lang="en-US" dirty="0"/>
          </a:p>
        </p:txBody>
      </p:sp>
      <p:sp>
        <p:nvSpPr>
          <p:cNvPr id="4" name="Date Placeholder 3"/>
          <p:cNvSpPr>
            <a:spLocks noGrp="1"/>
          </p:cNvSpPr>
          <p:nvPr>
            <p:ph type="dt" sz="half" idx="10"/>
          </p:nvPr>
        </p:nvSpPr>
        <p:spPr/>
        <p:txBody>
          <a:bodyPr/>
          <a:lstStyle/>
          <a:p>
            <a:fld id="{AF8A8A8E-7F15-1343-9E40-2B9BC072961F}"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4251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5EABB0-E300-BE40-B4DC-944C8B204AD2}"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6146" name="Picture 2" descr="https://d1.awsstatic.com/blockchain_assets/Blockchain%20challenges.715d861d4a38ccdc64f43d5b72ee7f2b8fe711d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5163" y="1973061"/>
            <a:ext cx="7640637" cy="2824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4168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85000" lnSpcReduction="10000"/>
          </a:bodyPr>
          <a:lstStyle/>
          <a:p>
            <a:pPr algn="just" fontAlgn="base"/>
            <a:r>
              <a:rPr lang="en-US" sz="2600" b="1" dirty="0">
                <a:latin typeface="Times New Roman" panose="02020603050405020304" pitchFamily="18" charset="0"/>
                <a:cs typeface="Times New Roman" panose="02020603050405020304" pitchFamily="18" charset="0"/>
              </a:rPr>
              <a:t>How does </a:t>
            </a:r>
            <a:r>
              <a:rPr lang="en-US" sz="2600" b="1" dirty="0" err="1">
                <a:latin typeface="Times New Roman" panose="02020603050405020304" pitchFamily="18" charset="0"/>
                <a:cs typeface="Times New Roman" panose="02020603050405020304" pitchFamily="18" charset="0"/>
              </a:rPr>
              <a:t>blockchain</a:t>
            </a:r>
            <a:r>
              <a:rPr lang="en-US" sz="2600" b="1" dirty="0">
                <a:latin typeface="Times New Roman" panose="02020603050405020304" pitchFamily="18" charset="0"/>
                <a:cs typeface="Times New Roman" panose="02020603050405020304" pitchFamily="18" charset="0"/>
              </a:rPr>
              <a:t> work in supply chain finance?</a:t>
            </a:r>
          </a:p>
          <a:p>
            <a:pPr algn="just" fontAlgn="base"/>
            <a:r>
              <a:rPr lang="en-US" sz="2600" dirty="0" err="1">
                <a:latin typeface="Times New Roman" panose="02020603050405020304" pitchFamily="18" charset="0"/>
                <a:cs typeface="Times New Roman" panose="02020603050405020304" pitchFamily="18" charset="0"/>
              </a:rPr>
              <a:t>Blockchain</a:t>
            </a:r>
            <a:r>
              <a:rPr lang="en-US" sz="2600" dirty="0">
                <a:latin typeface="Times New Roman" panose="02020603050405020304" pitchFamily="18" charset="0"/>
                <a:cs typeface="Times New Roman" panose="02020603050405020304" pitchFamily="18" charset="0"/>
              </a:rPr>
              <a:t> technology has moved on from digital money and it is now being used in a wide range of industries including automotive, telecommunications, insurance, retail, entertainment, and healthcare. These types of industry use </a:t>
            </a:r>
            <a:r>
              <a:rPr lang="en-US" sz="2600" dirty="0" err="1">
                <a:latin typeface="Times New Roman" panose="02020603050405020304" pitchFamily="18" charset="0"/>
                <a:cs typeface="Times New Roman" panose="02020603050405020304" pitchFamily="18" charset="0"/>
              </a:rPr>
              <a:t>blockchain</a:t>
            </a:r>
            <a:r>
              <a:rPr lang="en-US" sz="2600" dirty="0">
                <a:latin typeface="Times New Roman" panose="02020603050405020304" pitchFamily="18" charset="0"/>
                <a:cs typeface="Times New Roman" panose="02020603050405020304" pitchFamily="18" charset="0"/>
              </a:rPr>
              <a:t> features to power various services, from billing and payments to logistics and planning, but their most prolific use is in supply chain finance:</a:t>
            </a:r>
          </a:p>
          <a:p>
            <a:pPr algn="just" fontAlgn="base"/>
            <a:r>
              <a:rPr lang="en-US" sz="2600" b="1" dirty="0">
                <a:latin typeface="Times New Roman" panose="02020603050405020304" pitchFamily="18" charset="0"/>
                <a:cs typeface="Times New Roman" panose="02020603050405020304" pitchFamily="18" charset="0"/>
              </a:rPr>
              <a:t>Standard supply chain financing transaction</a:t>
            </a:r>
            <a:endParaRPr lang="en-US" sz="2600" dirty="0">
              <a:latin typeface="Times New Roman" panose="02020603050405020304" pitchFamily="18" charset="0"/>
              <a:cs typeface="Times New Roman" panose="02020603050405020304" pitchFamily="18" charset="0"/>
            </a:endParaRPr>
          </a:p>
          <a:p>
            <a:pPr algn="just" fontAlgn="base"/>
            <a:r>
              <a:rPr lang="en-US" sz="2600" dirty="0">
                <a:latin typeface="Times New Roman" panose="02020603050405020304" pitchFamily="18" charset="0"/>
                <a:cs typeface="Times New Roman" panose="02020603050405020304" pitchFamily="18" charset="0"/>
              </a:rPr>
              <a:t>Limits visibility to buyer and lender. At each stage of the deal, only two of the three participants – buyer, supplier, lender – can see the activity. Not only does this friction put a brake on production and planning it puts the ‘blind’ party at a disadvantage and may also mask unethical </a:t>
            </a:r>
            <a:r>
              <a:rPr lang="en-US" sz="2600" dirty="0" err="1">
                <a:latin typeface="Times New Roman" panose="02020603050405020304" pitchFamily="18" charset="0"/>
                <a:cs typeface="Times New Roman" panose="02020603050405020304" pitchFamily="18" charset="0"/>
              </a:rPr>
              <a:t>behaviour</a:t>
            </a:r>
            <a:r>
              <a:rPr lang="en-US" sz="2600" dirty="0">
                <a:latin typeface="Times New Roman" panose="02020603050405020304" pitchFamily="18" charset="0"/>
                <a:cs typeface="Times New Roman" panose="02020603050405020304" pitchFamily="18" charset="0"/>
              </a:rPr>
              <a:t> or financial difficulties for buyer or supplier.</a:t>
            </a:r>
          </a:p>
          <a:p>
            <a:pPr marL="0" indent="0">
              <a:buNone/>
            </a:pPr>
            <a:endParaRPr lang="en-US" dirty="0"/>
          </a:p>
        </p:txBody>
      </p:sp>
      <p:sp>
        <p:nvSpPr>
          <p:cNvPr id="4" name="Date Placeholder 3"/>
          <p:cNvSpPr>
            <a:spLocks noGrp="1"/>
          </p:cNvSpPr>
          <p:nvPr>
            <p:ph type="dt" sz="half" idx="10"/>
          </p:nvPr>
        </p:nvSpPr>
        <p:spPr/>
        <p:txBody>
          <a:bodyPr/>
          <a:lstStyle/>
          <a:p>
            <a:fld id="{F8DA1718-CCA9-B647-A7C1-D2A5DABE1B73}"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000" b="1" dirty="0">
                <a:latin typeface="Times New Roman" panose="02020603050405020304" pitchFamily="18" charset="0"/>
                <a:cs typeface="Times New Roman" panose="02020603050405020304" pitchFamily="18" charset="0"/>
              </a:rPr>
              <a:t>How does </a:t>
            </a:r>
            <a:r>
              <a:rPr lang="en-US" sz="2000" b="1" dirty="0" err="1">
                <a:latin typeface="Times New Roman" panose="02020603050405020304" pitchFamily="18" charset="0"/>
                <a:cs typeface="Times New Roman" panose="02020603050405020304" pitchFamily="18" charset="0"/>
              </a:rPr>
              <a:t>blockchain</a:t>
            </a:r>
            <a:r>
              <a:rPr lang="en-US" sz="2000" b="1" dirty="0">
                <a:latin typeface="Times New Roman" panose="02020603050405020304" pitchFamily="18" charset="0"/>
                <a:cs typeface="Times New Roman" panose="02020603050405020304" pitchFamily="18" charset="0"/>
              </a:rPr>
              <a:t> work in supply chain finance?</a:t>
            </a:r>
          </a:p>
        </p:txBody>
      </p:sp>
    </p:spTree>
    <p:extLst>
      <p:ext uri="{BB962C8B-B14F-4D97-AF65-F5344CB8AC3E}">
        <p14:creationId xmlns:p14="http://schemas.microsoft.com/office/powerpoint/2010/main" val="28406379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790378676"/>
              </p:ext>
            </p:extLst>
          </p:nvPr>
        </p:nvGraphicFramePr>
        <p:xfrm>
          <a:off x="1553625" y="1122363"/>
          <a:ext cx="6452676" cy="4525963"/>
        </p:xfrm>
        <a:graphic>
          <a:graphicData uri="http://schemas.openxmlformats.org/drawingml/2006/table">
            <a:tbl>
              <a:tblPr/>
              <a:tblGrid>
                <a:gridCol w="3226338">
                  <a:extLst>
                    <a:ext uri="{9D8B030D-6E8A-4147-A177-3AD203B41FA5}">
                      <a16:colId xmlns:a16="http://schemas.microsoft.com/office/drawing/2014/main" val="2300933346"/>
                    </a:ext>
                  </a:extLst>
                </a:gridCol>
                <a:gridCol w="3226338">
                  <a:extLst>
                    <a:ext uri="{9D8B030D-6E8A-4147-A177-3AD203B41FA5}">
                      <a16:colId xmlns:a16="http://schemas.microsoft.com/office/drawing/2014/main" val="1262610102"/>
                    </a:ext>
                  </a:extLst>
                </a:gridCol>
              </a:tblGrid>
              <a:tr h="534391">
                <a:tc>
                  <a:txBody>
                    <a:bodyPr/>
                    <a:lstStyle/>
                    <a:p>
                      <a:pPr algn="l" fontAlgn="ctr"/>
                      <a:r>
                        <a:rPr lang="en-IN" sz="1700" u="none" strike="noStrike" dirty="0">
                          <a:effectLst/>
                          <a:latin typeface="Times New Roman" panose="02020603050405020304" pitchFamily="18" charset="0"/>
                          <a:cs typeface="Times New Roman" panose="02020603050405020304" pitchFamily="18" charset="0"/>
                        </a:rPr>
                        <a:t>Transaction phase</a:t>
                      </a:r>
                    </a:p>
                  </a:txBody>
                  <a:tcPr marL="136324" marR="136324" marT="136324" marB="1363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ctr"/>
                      <a:r>
                        <a:rPr lang="en-IN" sz="1700" u="none" strike="noStrike">
                          <a:effectLst/>
                          <a:latin typeface="Times New Roman" panose="02020603050405020304" pitchFamily="18" charset="0"/>
                          <a:cs typeface="Times New Roman" panose="02020603050405020304" pitchFamily="18" charset="0"/>
                        </a:rPr>
                        <a:t>Blind party</a:t>
                      </a:r>
                    </a:p>
                  </a:txBody>
                  <a:tcPr marL="136324" marR="136324" marT="136324" marB="1363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960584327"/>
                  </a:ext>
                </a:extLst>
              </a:tr>
              <a:tr h="534391">
                <a:tc>
                  <a:txBody>
                    <a:bodyPr/>
                    <a:lstStyle/>
                    <a:p>
                      <a:pPr fontAlgn="ctr"/>
                      <a:r>
                        <a:rPr lang="en-US" sz="1700" u="none" strike="noStrike" dirty="0">
                          <a:effectLst/>
                          <a:latin typeface="Times New Roman" panose="02020603050405020304" pitchFamily="18" charset="0"/>
                          <a:cs typeface="Times New Roman" panose="02020603050405020304" pitchFamily="18" charset="0"/>
                        </a:rPr>
                        <a:t>Buyer places order with supplier</a:t>
                      </a:r>
                    </a:p>
                  </a:txBody>
                  <a:tcPr marL="136324" marR="136324" marT="136324" marB="1363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fontAlgn="ctr"/>
                      <a:r>
                        <a:rPr lang="en-IN" sz="1700" u="none" strike="noStrike">
                          <a:effectLst/>
                          <a:latin typeface="Times New Roman" panose="02020603050405020304" pitchFamily="18" charset="0"/>
                          <a:cs typeface="Times New Roman" panose="02020603050405020304" pitchFamily="18" charset="0"/>
                        </a:rPr>
                        <a:t>None</a:t>
                      </a:r>
                    </a:p>
                  </a:txBody>
                  <a:tcPr marL="136324" marR="136324" marT="136324" marB="1363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extLst>
                  <a:ext uri="{0D108BD9-81ED-4DB2-BD59-A6C34878D82A}">
                    <a16:rowId xmlns:a16="http://schemas.microsoft.com/office/drawing/2014/main" val="3474286885"/>
                  </a:ext>
                </a:extLst>
              </a:tr>
              <a:tr h="534391">
                <a:tc>
                  <a:txBody>
                    <a:bodyPr/>
                    <a:lstStyle/>
                    <a:p>
                      <a:pPr fontAlgn="ctr"/>
                      <a:r>
                        <a:rPr lang="en-US" sz="1700" u="none" strike="noStrike" dirty="0">
                          <a:effectLst/>
                          <a:latin typeface="Times New Roman" panose="02020603050405020304" pitchFamily="18" charset="0"/>
                          <a:cs typeface="Times New Roman" panose="02020603050405020304" pitchFamily="18" charset="0"/>
                        </a:rPr>
                        <a:t>Supplier asks lender for funds</a:t>
                      </a:r>
                    </a:p>
                  </a:txBody>
                  <a:tcPr marL="136324" marR="136324" marT="136324" marB="1363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fontAlgn="ctr"/>
                      <a:r>
                        <a:rPr lang="en-IN" sz="1700" u="none" strike="noStrike">
                          <a:effectLst/>
                          <a:latin typeface="Times New Roman" panose="02020603050405020304" pitchFamily="18" charset="0"/>
                          <a:cs typeface="Times New Roman" panose="02020603050405020304" pitchFamily="18" charset="0"/>
                        </a:rPr>
                        <a:t>Buyer</a:t>
                      </a:r>
                    </a:p>
                  </a:txBody>
                  <a:tcPr marL="136324" marR="136324" marT="136324" marB="1363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3747327428"/>
                  </a:ext>
                </a:extLst>
              </a:tr>
              <a:tr h="796133">
                <a:tc>
                  <a:txBody>
                    <a:bodyPr/>
                    <a:lstStyle/>
                    <a:p>
                      <a:pPr fontAlgn="ctr"/>
                      <a:r>
                        <a:rPr lang="en-US" sz="1700" u="none" strike="noStrike" dirty="0">
                          <a:effectLst/>
                          <a:latin typeface="Times New Roman" panose="02020603050405020304" pitchFamily="18" charset="0"/>
                          <a:cs typeface="Times New Roman" panose="02020603050405020304" pitchFamily="18" charset="0"/>
                        </a:rPr>
                        <a:t>Supplier bills, ships good to buyer</a:t>
                      </a:r>
                    </a:p>
                  </a:txBody>
                  <a:tcPr marL="136324" marR="136324" marT="136324" marB="1363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fontAlgn="ctr"/>
                      <a:r>
                        <a:rPr lang="en-IN" sz="1700" u="none" strike="noStrike" dirty="0">
                          <a:effectLst/>
                          <a:latin typeface="Times New Roman" panose="02020603050405020304" pitchFamily="18" charset="0"/>
                          <a:cs typeface="Times New Roman" panose="02020603050405020304" pitchFamily="18" charset="0"/>
                        </a:rPr>
                        <a:t>Lender</a:t>
                      </a:r>
                    </a:p>
                  </a:txBody>
                  <a:tcPr marL="136324" marR="136324" marT="136324" marB="1363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extLst>
                  <a:ext uri="{0D108BD9-81ED-4DB2-BD59-A6C34878D82A}">
                    <a16:rowId xmlns:a16="http://schemas.microsoft.com/office/drawing/2014/main" val="982724729"/>
                  </a:ext>
                </a:extLst>
              </a:tr>
              <a:tr h="534391">
                <a:tc>
                  <a:txBody>
                    <a:bodyPr/>
                    <a:lstStyle/>
                    <a:p>
                      <a:pPr fontAlgn="ctr"/>
                      <a:r>
                        <a:rPr lang="en-US" sz="1700" u="none" strike="noStrike">
                          <a:effectLst/>
                          <a:latin typeface="Times New Roman" panose="02020603050405020304" pitchFamily="18" charset="0"/>
                          <a:cs typeface="Times New Roman" panose="02020603050405020304" pitchFamily="18" charset="0"/>
                        </a:rPr>
                        <a:t>Buyer pays supplier for goods</a:t>
                      </a:r>
                    </a:p>
                  </a:txBody>
                  <a:tcPr marL="136324" marR="136324" marT="136324" marB="1363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fontAlgn="ctr"/>
                      <a:r>
                        <a:rPr lang="en-IN" sz="1700" u="none" strike="noStrike" dirty="0">
                          <a:effectLst/>
                          <a:latin typeface="Times New Roman" panose="02020603050405020304" pitchFamily="18" charset="0"/>
                          <a:cs typeface="Times New Roman" panose="02020603050405020304" pitchFamily="18" charset="0"/>
                        </a:rPr>
                        <a:t>Lender</a:t>
                      </a:r>
                    </a:p>
                  </a:txBody>
                  <a:tcPr marL="136324" marR="136324" marT="136324" marB="1363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118541904"/>
                  </a:ext>
                </a:extLst>
              </a:tr>
              <a:tr h="796133">
                <a:tc>
                  <a:txBody>
                    <a:bodyPr/>
                    <a:lstStyle/>
                    <a:p>
                      <a:pPr fontAlgn="ctr"/>
                      <a:r>
                        <a:rPr lang="en-IN" sz="1700" u="none" strike="noStrike">
                          <a:effectLst/>
                          <a:latin typeface="Times New Roman" panose="02020603050405020304" pitchFamily="18" charset="0"/>
                          <a:cs typeface="Times New Roman" panose="02020603050405020304" pitchFamily="18" charset="0"/>
                        </a:rPr>
                        <a:t>Supplier repays lender, closes loan</a:t>
                      </a:r>
                    </a:p>
                  </a:txBody>
                  <a:tcPr marL="136324" marR="136324" marT="136324" marB="1363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fontAlgn="ctr"/>
                      <a:r>
                        <a:rPr lang="en-IN" sz="1700" u="none" strike="noStrike" dirty="0">
                          <a:effectLst/>
                          <a:latin typeface="Times New Roman" panose="02020603050405020304" pitchFamily="18" charset="0"/>
                          <a:cs typeface="Times New Roman" panose="02020603050405020304" pitchFamily="18" charset="0"/>
                        </a:rPr>
                        <a:t>Buyer</a:t>
                      </a:r>
                    </a:p>
                  </a:txBody>
                  <a:tcPr marL="136324" marR="136324" marT="136324" marB="1363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extLst>
                  <a:ext uri="{0D108BD9-81ED-4DB2-BD59-A6C34878D82A}">
                    <a16:rowId xmlns:a16="http://schemas.microsoft.com/office/drawing/2014/main" val="3444910802"/>
                  </a:ext>
                </a:extLst>
              </a:tr>
              <a:tr h="796133">
                <a:tc>
                  <a:txBody>
                    <a:bodyPr/>
                    <a:lstStyle/>
                    <a:p>
                      <a:pPr fontAlgn="ctr"/>
                      <a:r>
                        <a:rPr lang="en-US" sz="1700" u="none" strike="noStrike">
                          <a:effectLst/>
                          <a:latin typeface="Times New Roman" panose="02020603050405020304" pitchFamily="18" charset="0"/>
                          <a:cs typeface="Times New Roman" panose="02020603050405020304" pitchFamily="18" charset="0"/>
                        </a:rPr>
                        <a:t>Buyer returns unsold goods to Supplier, gets refund</a:t>
                      </a:r>
                    </a:p>
                  </a:txBody>
                  <a:tcPr marL="136324" marR="136324" marT="136324" marB="1363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fontAlgn="ctr"/>
                      <a:r>
                        <a:rPr lang="en-IN" sz="1700" u="none" strike="noStrike" dirty="0">
                          <a:effectLst/>
                          <a:latin typeface="Times New Roman" panose="02020603050405020304" pitchFamily="18" charset="0"/>
                          <a:cs typeface="Times New Roman" panose="02020603050405020304" pitchFamily="18" charset="0"/>
                        </a:rPr>
                        <a:t>None</a:t>
                      </a:r>
                    </a:p>
                  </a:txBody>
                  <a:tcPr marL="136324" marR="136324" marT="136324" marB="136324"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68099417"/>
                  </a:ext>
                </a:extLst>
              </a:tr>
            </a:tbl>
          </a:graphicData>
        </a:graphic>
      </p:graphicFrame>
      <p:sp>
        <p:nvSpPr>
          <p:cNvPr id="4" name="Date Placeholder 3"/>
          <p:cNvSpPr>
            <a:spLocks noGrp="1"/>
          </p:cNvSpPr>
          <p:nvPr>
            <p:ph type="dt" sz="half" idx="10"/>
          </p:nvPr>
        </p:nvSpPr>
        <p:spPr/>
        <p:txBody>
          <a:bodyPr/>
          <a:lstStyle/>
          <a:p>
            <a:fld id="{CCA38F13-3CBE-0640-A764-3305666103B9}"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7977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a:bodyPr>
          <a:lstStyle/>
          <a:p>
            <a:pPr algn="just" fontAlgn="base"/>
            <a:r>
              <a:rPr lang="en-US" sz="2600" b="1" dirty="0" err="1">
                <a:latin typeface="Times New Roman" panose="02020603050405020304" pitchFamily="18" charset="0"/>
                <a:cs typeface="Times New Roman" panose="02020603050405020304" pitchFamily="18" charset="0"/>
              </a:rPr>
              <a:t>Blockchain</a:t>
            </a:r>
            <a:r>
              <a:rPr lang="en-US" sz="2600" b="1" dirty="0">
                <a:latin typeface="Times New Roman" panose="02020603050405020304" pitchFamily="18" charset="0"/>
                <a:cs typeface="Times New Roman" panose="02020603050405020304" pitchFamily="18" charset="0"/>
              </a:rPr>
              <a:t> supply chain financing transaction</a:t>
            </a:r>
            <a:endParaRPr lang="en-US" sz="2600" dirty="0">
              <a:latin typeface="Times New Roman" panose="02020603050405020304" pitchFamily="18" charset="0"/>
              <a:cs typeface="Times New Roman" panose="02020603050405020304" pitchFamily="18" charset="0"/>
            </a:endParaRPr>
          </a:p>
          <a:p>
            <a:pPr algn="just" fontAlgn="base"/>
            <a:r>
              <a:rPr lang="en-US" sz="2600" dirty="0">
                <a:latin typeface="Times New Roman" panose="02020603050405020304" pitchFamily="18" charset="0"/>
                <a:cs typeface="Times New Roman" panose="02020603050405020304" pitchFamily="18" charset="0"/>
              </a:rPr>
              <a:t>The entire </a:t>
            </a:r>
            <a:r>
              <a:rPr lang="en-US" sz="2600" dirty="0" err="1">
                <a:latin typeface="Times New Roman" panose="02020603050405020304" pitchFamily="18" charset="0"/>
                <a:cs typeface="Times New Roman" panose="02020603050405020304" pitchFamily="18" charset="0"/>
              </a:rPr>
              <a:t>blockchain</a:t>
            </a:r>
            <a:r>
              <a:rPr lang="en-US" sz="2600" dirty="0">
                <a:latin typeface="Times New Roman" panose="02020603050405020304" pitchFamily="18" charset="0"/>
                <a:cs typeface="Times New Roman" panose="02020603050405020304" pitchFamily="18" charset="0"/>
              </a:rPr>
              <a:t> is visible to all three parties. As each phase of the transaction occurs, a new block is added to the sequence. No party is blind. All parties can see what stage the transaction is at and may act accordingly – such as ‘just in time delivery’ or production development. It is not possible to obscure unethical </a:t>
            </a:r>
            <a:r>
              <a:rPr lang="en-US" sz="2600" dirty="0" err="1">
                <a:latin typeface="Times New Roman" panose="02020603050405020304" pitchFamily="18" charset="0"/>
                <a:cs typeface="Times New Roman" panose="02020603050405020304" pitchFamily="18" charset="0"/>
              </a:rPr>
              <a:t>behaviour</a:t>
            </a:r>
            <a:r>
              <a:rPr lang="en-US" sz="2600" dirty="0">
                <a:latin typeface="Times New Roman" panose="02020603050405020304" pitchFamily="18" charset="0"/>
                <a:cs typeface="Times New Roman" panose="02020603050405020304" pitchFamily="18" charset="0"/>
              </a:rPr>
              <a:t> or financial problems, which reduces risks and can lower costs such as insurance or financing fees.</a:t>
            </a:r>
          </a:p>
          <a:p>
            <a:pPr marL="0" indent="0">
              <a:buNone/>
            </a:pPr>
            <a:endParaRPr lang="en-US" dirty="0"/>
          </a:p>
        </p:txBody>
      </p:sp>
      <p:sp>
        <p:nvSpPr>
          <p:cNvPr id="4" name="Date Placeholder 3"/>
          <p:cNvSpPr>
            <a:spLocks noGrp="1"/>
          </p:cNvSpPr>
          <p:nvPr>
            <p:ph type="dt" sz="half" idx="10"/>
          </p:nvPr>
        </p:nvSpPr>
        <p:spPr/>
        <p:txBody>
          <a:bodyPr/>
          <a:lstStyle/>
          <a:p>
            <a:fld id="{8726B68C-A870-D84F-9C94-33BDA4ECE448}"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Financing Transactions</a:t>
            </a:r>
          </a:p>
        </p:txBody>
      </p:sp>
    </p:spTree>
    <p:extLst>
      <p:ext uri="{BB962C8B-B14F-4D97-AF65-F5344CB8AC3E}">
        <p14:creationId xmlns:p14="http://schemas.microsoft.com/office/powerpoint/2010/main" val="4907233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804557694"/>
              </p:ext>
            </p:extLst>
          </p:nvPr>
        </p:nvGraphicFramePr>
        <p:xfrm>
          <a:off x="1894337" y="1122363"/>
          <a:ext cx="5771252" cy="4525962"/>
        </p:xfrm>
        <a:graphic>
          <a:graphicData uri="http://schemas.openxmlformats.org/drawingml/2006/table">
            <a:tbl>
              <a:tblPr/>
              <a:tblGrid>
                <a:gridCol w="2885626">
                  <a:extLst>
                    <a:ext uri="{9D8B030D-6E8A-4147-A177-3AD203B41FA5}">
                      <a16:colId xmlns:a16="http://schemas.microsoft.com/office/drawing/2014/main" val="3756023782"/>
                    </a:ext>
                  </a:extLst>
                </a:gridCol>
                <a:gridCol w="2885626">
                  <a:extLst>
                    <a:ext uri="{9D8B030D-6E8A-4147-A177-3AD203B41FA5}">
                      <a16:colId xmlns:a16="http://schemas.microsoft.com/office/drawing/2014/main" val="2054505165"/>
                    </a:ext>
                  </a:extLst>
                </a:gridCol>
              </a:tblGrid>
              <a:tr h="477957">
                <a:tc>
                  <a:txBody>
                    <a:bodyPr/>
                    <a:lstStyle/>
                    <a:p>
                      <a:pPr algn="l" fontAlgn="ctr"/>
                      <a:r>
                        <a:rPr lang="en-IN" sz="1500" u="none" strike="noStrike" dirty="0">
                          <a:effectLst/>
                          <a:latin typeface="Times New Roman" panose="02020603050405020304" pitchFamily="18" charset="0"/>
                          <a:cs typeface="Times New Roman" panose="02020603050405020304" pitchFamily="18" charset="0"/>
                        </a:rPr>
                        <a:t>Transaction phase</a:t>
                      </a:r>
                    </a:p>
                  </a:txBody>
                  <a:tcPr marL="121928" marR="121928" marT="121928" marB="12192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algn="l" fontAlgn="ctr"/>
                      <a:r>
                        <a:rPr lang="en-US" sz="1500" u="none" strike="noStrike">
                          <a:effectLst/>
                          <a:latin typeface="Times New Roman" panose="02020603050405020304" pitchFamily="18" charset="0"/>
                          <a:cs typeface="Times New Roman" panose="02020603050405020304" pitchFamily="18" charset="0"/>
                        </a:rPr>
                        <a:t>Blocks added and visible to all</a:t>
                      </a:r>
                    </a:p>
                  </a:txBody>
                  <a:tcPr marL="121928" marR="121928" marT="121928" marB="12192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3007794873"/>
                  </a:ext>
                </a:extLst>
              </a:tr>
              <a:tr h="477957">
                <a:tc>
                  <a:txBody>
                    <a:bodyPr/>
                    <a:lstStyle/>
                    <a:p>
                      <a:pPr fontAlgn="ctr"/>
                      <a:r>
                        <a:rPr lang="en-US" sz="1500" u="none" strike="noStrike" dirty="0">
                          <a:effectLst/>
                          <a:latin typeface="Times New Roman" panose="02020603050405020304" pitchFamily="18" charset="0"/>
                          <a:cs typeface="Times New Roman" panose="02020603050405020304" pitchFamily="18" charset="0"/>
                        </a:rPr>
                        <a:t>Buyer places order with supplier</a:t>
                      </a:r>
                    </a:p>
                  </a:txBody>
                  <a:tcPr marL="121928" marR="121928" marT="121928" marB="12192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fontAlgn="ctr"/>
                      <a:r>
                        <a:rPr lang="en-IN" sz="1500" u="none" strike="noStrike">
                          <a:effectLst/>
                          <a:latin typeface="Times New Roman" panose="02020603050405020304" pitchFamily="18" charset="0"/>
                          <a:cs typeface="Times New Roman" panose="02020603050405020304" pitchFamily="18" charset="0"/>
                        </a:rPr>
                        <a:t>Order</a:t>
                      </a:r>
                    </a:p>
                  </a:txBody>
                  <a:tcPr marL="121928" marR="121928" marT="121928" marB="12192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extLst>
                  <a:ext uri="{0D108BD9-81ED-4DB2-BD59-A6C34878D82A}">
                    <a16:rowId xmlns:a16="http://schemas.microsoft.com/office/drawing/2014/main" val="1353495774"/>
                  </a:ext>
                </a:extLst>
              </a:tr>
              <a:tr h="477957">
                <a:tc>
                  <a:txBody>
                    <a:bodyPr/>
                    <a:lstStyle/>
                    <a:p>
                      <a:pPr fontAlgn="ctr"/>
                      <a:r>
                        <a:rPr lang="en-US" sz="1500" u="none" strike="noStrike" dirty="0">
                          <a:effectLst/>
                          <a:latin typeface="Times New Roman" panose="02020603050405020304" pitchFamily="18" charset="0"/>
                          <a:cs typeface="Times New Roman" panose="02020603050405020304" pitchFamily="18" charset="0"/>
                        </a:rPr>
                        <a:t>Supplier asks lender for funds</a:t>
                      </a:r>
                    </a:p>
                  </a:txBody>
                  <a:tcPr marL="121928" marR="121928" marT="121928" marB="12192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fontAlgn="ctr"/>
                      <a:r>
                        <a:rPr lang="en-IN" sz="1500" u="none" strike="noStrike">
                          <a:effectLst/>
                          <a:latin typeface="Times New Roman" panose="02020603050405020304" pitchFamily="18" charset="0"/>
                          <a:cs typeface="Times New Roman" panose="02020603050405020304" pitchFamily="18" charset="0"/>
                        </a:rPr>
                        <a:t>Order/Loan</a:t>
                      </a:r>
                    </a:p>
                  </a:txBody>
                  <a:tcPr marL="121928" marR="121928" marT="121928" marB="12192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469620077"/>
                  </a:ext>
                </a:extLst>
              </a:tr>
              <a:tr h="712059">
                <a:tc>
                  <a:txBody>
                    <a:bodyPr/>
                    <a:lstStyle/>
                    <a:p>
                      <a:pPr fontAlgn="ctr"/>
                      <a:r>
                        <a:rPr lang="en-US" sz="1500" u="none" strike="noStrike" dirty="0">
                          <a:effectLst/>
                          <a:latin typeface="Times New Roman" panose="02020603050405020304" pitchFamily="18" charset="0"/>
                          <a:cs typeface="Times New Roman" panose="02020603050405020304" pitchFamily="18" charset="0"/>
                        </a:rPr>
                        <a:t>Supplier bills, ships good to buyer</a:t>
                      </a:r>
                    </a:p>
                  </a:txBody>
                  <a:tcPr marL="121928" marR="121928" marT="121928" marB="12192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fontAlgn="ctr"/>
                      <a:r>
                        <a:rPr lang="en-IN" sz="1500" u="none" strike="noStrike">
                          <a:effectLst/>
                          <a:latin typeface="Times New Roman" panose="02020603050405020304" pitchFamily="18" charset="0"/>
                          <a:cs typeface="Times New Roman" panose="02020603050405020304" pitchFamily="18" charset="0"/>
                        </a:rPr>
                        <a:t>Order/Loan/Bill/Ship</a:t>
                      </a:r>
                    </a:p>
                  </a:txBody>
                  <a:tcPr marL="121928" marR="121928" marT="121928" marB="12192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extLst>
                  <a:ext uri="{0D108BD9-81ED-4DB2-BD59-A6C34878D82A}">
                    <a16:rowId xmlns:a16="http://schemas.microsoft.com/office/drawing/2014/main" val="2722722342"/>
                  </a:ext>
                </a:extLst>
              </a:tr>
              <a:tr h="477957">
                <a:tc>
                  <a:txBody>
                    <a:bodyPr/>
                    <a:lstStyle/>
                    <a:p>
                      <a:pPr fontAlgn="ctr"/>
                      <a:r>
                        <a:rPr lang="en-US" sz="1500" u="none" strike="noStrike" dirty="0">
                          <a:effectLst/>
                          <a:latin typeface="Times New Roman" panose="02020603050405020304" pitchFamily="18" charset="0"/>
                          <a:cs typeface="Times New Roman" panose="02020603050405020304" pitchFamily="18" charset="0"/>
                        </a:rPr>
                        <a:t>Buyer pays supplier for goods</a:t>
                      </a:r>
                    </a:p>
                  </a:txBody>
                  <a:tcPr marL="121928" marR="121928" marT="121928" marB="12192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fontAlgn="ctr"/>
                      <a:r>
                        <a:rPr lang="en-IN" sz="1500" u="none" strike="noStrike" dirty="0">
                          <a:effectLst/>
                          <a:latin typeface="Times New Roman" panose="02020603050405020304" pitchFamily="18" charset="0"/>
                          <a:cs typeface="Times New Roman" panose="02020603050405020304" pitchFamily="18" charset="0"/>
                        </a:rPr>
                        <a:t>Order/Loan/Bill/Ship/Payment</a:t>
                      </a:r>
                    </a:p>
                  </a:txBody>
                  <a:tcPr marL="121928" marR="121928" marT="121928" marB="12192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359123442"/>
                  </a:ext>
                </a:extLst>
              </a:tr>
              <a:tr h="712059">
                <a:tc>
                  <a:txBody>
                    <a:bodyPr/>
                    <a:lstStyle/>
                    <a:p>
                      <a:pPr fontAlgn="ctr"/>
                      <a:r>
                        <a:rPr lang="en-IN" sz="1500" u="none" strike="noStrike">
                          <a:effectLst/>
                          <a:latin typeface="Times New Roman" panose="02020603050405020304" pitchFamily="18" charset="0"/>
                          <a:cs typeface="Times New Roman" panose="02020603050405020304" pitchFamily="18" charset="0"/>
                        </a:rPr>
                        <a:t>Supplier repays lender, closes loan</a:t>
                      </a:r>
                    </a:p>
                  </a:txBody>
                  <a:tcPr marL="121928" marR="121928" marT="121928" marB="12192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fontAlgn="ctr"/>
                      <a:r>
                        <a:rPr lang="en-IN" sz="1500" u="none" strike="noStrike" dirty="0">
                          <a:effectLst/>
                          <a:latin typeface="Times New Roman" panose="02020603050405020304" pitchFamily="18" charset="0"/>
                          <a:cs typeface="Times New Roman" panose="02020603050405020304" pitchFamily="18" charset="0"/>
                        </a:rPr>
                        <a:t>Order/Loan/Bill/Ship/Payment/Repay/Loan/Close</a:t>
                      </a:r>
                    </a:p>
                  </a:txBody>
                  <a:tcPr marL="121928" marR="121928" marT="121928" marB="12192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extLst>
                  <a:ext uri="{0D108BD9-81ED-4DB2-BD59-A6C34878D82A}">
                    <a16:rowId xmlns:a16="http://schemas.microsoft.com/office/drawing/2014/main" val="529674956"/>
                  </a:ext>
                </a:extLst>
              </a:tr>
              <a:tr h="712059">
                <a:tc>
                  <a:txBody>
                    <a:bodyPr/>
                    <a:lstStyle/>
                    <a:p>
                      <a:pPr fontAlgn="ctr"/>
                      <a:r>
                        <a:rPr lang="en-US" sz="1500" u="none" strike="noStrike">
                          <a:effectLst/>
                          <a:latin typeface="Times New Roman" panose="02020603050405020304" pitchFamily="18" charset="0"/>
                          <a:cs typeface="Times New Roman" panose="02020603050405020304" pitchFamily="18" charset="0"/>
                        </a:rPr>
                        <a:t>Buyer returns unsold goods to</a:t>
                      </a:r>
                    </a:p>
                  </a:txBody>
                  <a:tcPr marL="121928" marR="121928" marT="121928" marB="12192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fontAlgn="ctr"/>
                      <a:r>
                        <a:rPr lang="en-IN" sz="1500" u="none" strike="noStrike" dirty="0">
                          <a:effectLst/>
                          <a:latin typeface="Times New Roman" panose="02020603050405020304" pitchFamily="18" charset="0"/>
                          <a:cs typeface="Times New Roman" panose="02020603050405020304" pitchFamily="18" charset="0"/>
                        </a:rPr>
                        <a:t>Order/Loan/Bill/Ship/Payment/Repay/Loan/Close</a:t>
                      </a:r>
                    </a:p>
                  </a:txBody>
                  <a:tcPr marL="121928" marR="121928" marT="121928" marB="12192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49040557"/>
                  </a:ext>
                </a:extLst>
              </a:tr>
              <a:tr h="477957">
                <a:tc>
                  <a:txBody>
                    <a:bodyPr/>
                    <a:lstStyle/>
                    <a:p>
                      <a:pPr fontAlgn="ctr"/>
                      <a:r>
                        <a:rPr lang="en-IN" sz="1500" u="none" strike="noStrike">
                          <a:effectLst/>
                          <a:latin typeface="Times New Roman" panose="02020603050405020304" pitchFamily="18" charset="0"/>
                          <a:cs typeface="Times New Roman" panose="02020603050405020304" pitchFamily="18" charset="0"/>
                        </a:rPr>
                        <a:t>Supplier, gets refund</a:t>
                      </a:r>
                    </a:p>
                  </a:txBody>
                  <a:tcPr marL="121928" marR="121928" marT="121928" marB="12192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tc>
                  <a:txBody>
                    <a:bodyPr/>
                    <a:lstStyle/>
                    <a:p>
                      <a:pPr fontAlgn="ctr"/>
                      <a:r>
                        <a:rPr lang="en-IN" sz="1500" u="none" strike="noStrike" dirty="0">
                          <a:effectLst/>
                          <a:latin typeface="Times New Roman" panose="02020603050405020304" pitchFamily="18" charset="0"/>
                          <a:cs typeface="Times New Roman" panose="02020603050405020304" pitchFamily="18" charset="0"/>
                        </a:rPr>
                        <a:t>/Returns/Refund</a:t>
                      </a:r>
                    </a:p>
                  </a:txBody>
                  <a:tcPr marL="121928" marR="121928" marT="121928" marB="121928"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AEAEA"/>
                    </a:solidFill>
                  </a:tcPr>
                </a:tc>
                <a:extLst>
                  <a:ext uri="{0D108BD9-81ED-4DB2-BD59-A6C34878D82A}">
                    <a16:rowId xmlns:a16="http://schemas.microsoft.com/office/drawing/2014/main" val="392107837"/>
                  </a:ext>
                </a:extLst>
              </a:tr>
            </a:tbl>
          </a:graphicData>
        </a:graphic>
      </p:graphicFrame>
      <p:sp>
        <p:nvSpPr>
          <p:cNvPr id="4" name="Date Placeholder 3"/>
          <p:cNvSpPr>
            <a:spLocks noGrp="1"/>
          </p:cNvSpPr>
          <p:nvPr>
            <p:ph type="dt" sz="half" idx="10"/>
          </p:nvPr>
        </p:nvSpPr>
        <p:spPr/>
        <p:txBody>
          <a:bodyPr/>
          <a:lstStyle/>
          <a:p>
            <a:fld id="{4CE6BDFA-E2A8-DB4D-8DC0-6235C2C59C13}"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Unit III Syllabus</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2958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55000" lnSpcReduction="20000"/>
          </a:bodyPr>
          <a:lstStyle/>
          <a:p>
            <a:pPr algn="just" fontAlgn="base"/>
            <a:r>
              <a:rPr lang="en-US" b="1" dirty="0">
                <a:latin typeface="Times New Roman" panose="02020603050405020304" pitchFamily="18" charset="0"/>
                <a:cs typeface="Times New Roman" panose="02020603050405020304" pitchFamily="18" charset="0"/>
              </a:rPr>
              <a:t>What are the advantages?</a:t>
            </a:r>
          </a:p>
          <a:p>
            <a:pPr algn="just" fontAlgn="base"/>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offers many benefits when applied to supply chain finance:</a:t>
            </a:r>
          </a:p>
          <a:p>
            <a:pPr algn="just" fontAlgn="base"/>
            <a:r>
              <a:rPr lang="en-US" dirty="0">
                <a:latin typeface="Times New Roman" panose="02020603050405020304" pitchFamily="18" charset="0"/>
                <a:cs typeface="Times New Roman" panose="02020603050405020304" pitchFamily="18" charset="0"/>
              </a:rPr>
              <a:t>Total visibility for all transaction participants</a:t>
            </a:r>
          </a:p>
          <a:p>
            <a:pPr algn="just" fontAlgn="base"/>
            <a:r>
              <a:rPr lang="en-US" dirty="0">
                <a:latin typeface="Times New Roman" panose="02020603050405020304" pitchFamily="18" charset="0"/>
                <a:cs typeface="Times New Roman" panose="02020603050405020304" pitchFamily="18" charset="0"/>
              </a:rPr>
              <a:t>Better control of complex transactions involving multiple parties</a:t>
            </a:r>
          </a:p>
          <a:p>
            <a:pPr algn="just" fontAlgn="base"/>
            <a:r>
              <a:rPr lang="en-US" dirty="0">
                <a:latin typeface="Times New Roman" panose="02020603050405020304" pitchFamily="18" charset="0"/>
                <a:cs typeface="Times New Roman" panose="02020603050405020304" pitchFamily="18" charset="0"/>
              </a:rPr>
              <a:t>Improved logistics and timing</a:t>
            </a:r>
          </a:p>
          <a:p>
            <a:pPr algn="just" fontAlgn="base"/>
            <a:r>
              <a:rPr lang="en-US" dirty="0">
                <a:latin typeface="Times New Roman" panose="02020603050405020304" pitchFamily="18" charset="0"/>
                <a:cs typeface="Times New Roman" panose="02020603050405020304" pitchFamily="18" charset="0"/>
              </a:rPr>
              <a:t>Automated actions reduce need for manpower</a:t>
            </a:r>
          </a:p>
          <a:p>
            <a:pPr algn="just" fontAlgn="base"/>
            <a:r>
              <a:rPr lang="en-US" dirty="0">
                <a:latin typeface="Times New Roman" panose="02020603050405020304" pitchFamily="18" charset="0"/>
                <a:cs typeface="Times New Roman" panose="02020603050405020304" pitchFamily="18" charset="0"/>
              </a:rPr>
              <a:t>Reduced risk</a:t>
            </a:r>
          </a:p>
          <a:p>
            <a:pPr algn="just" fontAlgn="base"/>
            <a:r>
              <a:rPr lang="en-US" dirty="0">
                <a:latin typeface="Times New Roman" panose="02020603050405020304" pitchFamily="18" charset="0"/>
                <a:cs typeface="Times New Roman" panose="02020603050405020304" pitchFamily="18" charset="0"/>
              </a:rPr>
              <a:t>Lower costs such as insurance and financing fees</a:t>
            </a:r>
          </a:p>
          <a:p>
            <a:pPr algn="just" fontAlgn="base"/>
            <a:r>
              <a:rPr lang="en-US" dirty="0">
                <a:latin typeface="Times New Roman" panose="02020603050405020304" pitchFamily="18" charset="0"/>
                <a:cs typeface="Times New Roman" panose="02020603050405020304" pitchFamily="18" charset="0"/>
              </a:rPr>
              <a:t>Less risk of unethical </a:t>
            </a:r>
            <a:r>
              <a:rPr lang="en-US" dirty="0" err="1">
                <a:latin typeface="Times New Roman" panose="02020603050405020304" pitchFamily="18" charset="0"/>
                <a:cs typeface="Times New Roman" panose="02020603050405020304" pitchFamily="18" charset="0"/>
              </a:rPr>
              <a:t>behaviour</a:t>
            </a:r>
            <a:endParaRPr lang="en-US"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Encourages more lenders to fund more deals</a:t>
            </a:r>
          </a:p>
          <a:p>
            <a:pPr algn="just" fontAlgn="base"/>
            <a:r>
              <a:rPr lang="en-US" b="1" dirty="0">
                <a:latin typeface="Times New Roman" panose="02020603050405020304" pitchFamily="18" charset="0"/>
                <a:cs typeface="Times New Roman" panose="02020603050405020304" pitchFamily="18" charset="0"/>
              </a:rPr>
              <a:t>What are the disadvantages?</a:t>
            </a:r>
          </a:p>
          <a:p>
            <a:pPr algn="just" fontAlgn="base"/>
            <a:r>
              <a:rPr lang="en-US" dirty="0">
                <a:latin typeface="Times New Roman" panose="02020603050405020304" pitchFamily="18" charset="0"/>
                <a:cs typeface="Times New Roman" panose="02020603050405020304" pitchFamily="18" charset="0"/>
              </a:rPr>
              <a:t>There are few negatives involved with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 supply chain finance:</a:t>
            </a:r>
          </a:p>
          <a:p>
            <a:pPr algn="just" fontAlgn="base"/>
            <a:r>
              <a:rPr lang="en-US" dirty="0">
                <a:latin typeface="Times New Roman" panose="02020603050405020304" pitchFamily="18" charset="0"/>
                <a:cs typeface="Times New Roman" panose="02020603050405020304" pitchFamily="18" charset="0"/>
              </a:rPr>
              <a:t>Low take-up by SMEs due to non-scientific bias against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or lack of information</a:t>
            </a:r>
          </a:p>
          <a:p>
            <a:pPr algn="just" fontAlgn="base"/>
            <a:r>
              <a:rPr lang="en-US" dirty="0">
                <a:latin typeface="Times New Roman" panose="02020603050405020304" pitchFamily="18" charset="0"/>
                <a:cs typeface="Times New Roman" panose="02020603050405020304" pitchFamily="18" charset="0"/>
              </a:rPr>
              <a:t>IT and methodology change for sales teams and buyer departments</a:t>
            </a:r>
          </a:p>
          <a:p>
            <a:pPr algn="just" fontAlgn="base"/>
            <a:r>
              <a:rPr lang="en-US" dirty="0" err="1">
                <a:latin typeface="Times New Roman" panose="02020603050405020304" pitchFamily="18" charset="0"/>
                <a:cs typeface="Times New Roman" panose="02020603050405020304" pitchFamily="18" charset="0"/>
              </a:rPr>
              <a:t>Synchronisation</a:t>
            </a:r>
            <a:r>
              <a:rPr lang="en-US" dirty="0">
                <a:latin typeface="Times New Roman" panose="02020603050405020304" pitchFamily="18" charset="0"/>
                <a:cs typeface="Times New Roman" panose="02020603050405020304" pitchFamily="18" charset="0"/>
              </a:rPr>
              <a:t> between buyer/supplier/lender trading systems</a:t>
            </a:r>
          </a:p>
          <a:p>
            <a:pPr marL="0" indent="0">
              <a:buNone/>
            </a:pPr>
            <a:endParaRPr lang="en-US" dirty="0"/>
          </a:p>
        </p:txBody>
      </p:sp>
      <p:sp>
        <p:nvSpPr>
          <p:cNvPr id="4" name="Date Placeholder 3"/>
          <p:cNvSpPr>
            <a:spLocks noGrp="1"/>
          </p:cNvSpPr>
          <p:nvPr>
            <p:ph type="dt" sz="half" idx="10"/>
          </p:nvPr>
        </p:nvSpPr>
        <p:spPr/>
        <p:txBody>
          <a:bodyPr/>
          <a:lstStyle/>
          <a:p>
            <a:fld id="{4DF4F874-3886-9444-B962-C8C3C3E9AAB2}"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3200" b="1" dirty="0">
                <a:latin typeface="Times New Roman" panose="02020603050405020304" pitchFamily="18" charset="0"/>
                <a:cs typeface="Times New Roman" panose="02020603050405020304" pitchFamily="18" charset="0"/>
              </a:rPr>
              <a:t>What are the advantages?</a:t>
            </a:r>
          </a:p>
        </p:txBody>
      </p:sp>
    </p:spTree>
    <p:extLst>
      <p:ext uri="{BB962C8B-B14F-4D97-AF65-F5344CB8AC3E}">
        <p14:creationId xmlns:p14="http://schemas.microsoft.com/office/powerpoint/2010/main" val="34573160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25000" lnSpcReduction="20000"/>
          </a:bodyPr>
          <a:lstStyle/>
          <a:p>
            <a:r>
              <a:rPr lang="en-US" sz="4300" b="1" dirty="0">
                <a:latin typeface="Times New Roman" panose="02020603050405020304" pitchFamily="18" charset="0"/>
                <a:cs typeface="Times New Roman" panose="02020603050405020304" pitchFamily="18" charset="0"/>
              </a:rPr>
              <a:t>How </a:t>
            </a:r>
            <a:r>
              <a:rPr lang="en-US" sz="4300" b="1" dirty="0" err="1">
                <a:latin typeface="Times New Roman" panose="02020603050405020304" pitchFamily="18" charset="0"/>
                <a:cs typeface="Times New Roman" panose="02020603050405020304" pitchFamily="18" charset="0"/>
              </a:rPr>
              <a:t>Blockchain</a:t>
            </a:r>
            <a:r>
              <a:rPr lang="en-US" sz="4300" b="1" dirty="0">
                <a:latin typeface="Times New Roman" panose="02020603050405020304" pitchFamily="18" charset="0"/>
                <a:cs typeface="Times New Roman" panose="02020603050405020304" pitchFamily="18" charset="0"/>
              </a:rPr>
              <a:t> is Transforming Trade Finance</a:t>
            </a:r>
          </a:p>
          <a:p>
            <a:r>
              <a:rPr lang="en-US" sz="4300" dirty="0">
                <a:latin typeface="Times New Roman" panose="02020603050405020304" pitchFamily="18" charset="0"/>
                <a:cs typeface="Times New Roman" panose="02020603050405020304" pitchFamily="18" charset="0"/>
              </a:rPr>
              <a:t>In trade finance, </a:t>
            </a:r>
            <a:r>
              <a:rPr lang="en-US" sz="4300" dirty="0" err="1">
                <a:latin typeface="Times New Roman" panose="02020603050405020304" pitchFamily="18" charset="0"/>
                <a:cs typeface="Times New Roman" panose="02020603050405020304" pitchFamily="18" charset="0"/>
              </a:rPr>
              <a:t>blockchain</a:t>
            </a:r>
            <a:r>
              <a:rPr lang="en-US" sz="4300" dirty="0">
                <a:latin typeface="Times New Roman" panose="02020603050405020304" pitchFamily="18" charset="0"/>
                <a:cs typeface="Times New Roman" panose="02020603050405020304" pitchFamily="18" charset="0"/>
              </a:rPr>
              <a:t> technology is being used to create a transparent and secure system for exchanging goods and services.</a:t>
            </a:r>
          </a:p>
          <a:p>
            <a:r>
              <a:rPr lang="en-US" sz="4300" dirty="0">
                <a:latin typeface="Times New Roman" panose="02020603050405020304" pitchFamily="18" charset="0"/>
                <a:cs typeface="Times New Roman" panose="02020603050405020304" pitchFamily="18" charset="0"/>
              </a:rPr>
              <a:t>The </a:t>
            </a:r>
            <a:r>
              <a:rPr lang="en-US" sz="4300" dirty="0" err="1">
                <a:latin typeface="Times New Roman" panose="02020603050405020304" pitchFamily="18" charset="0"/>
                <a:cs typeface="Times New Roman" panose="02020603050405020304" pitchFamily="18" charset="0"/>
              </a:rPr>
              <a:t>blockchain</a:t>
            </a:r>
            <a:r>
              <a:rPr lang="en-US" sz="4300" dirty="0">
                <a:latin typeface="Times New Roman" panose="02020603050405020304" pitchFamily="18" charset="0"/>
                <a:cs typeface="Times New Roman" panose="02020603050405020304" pitchFamily="18" charset="0"/>
              </a:rPr>
              <a:t> is a distributed ledger that allows for the recording of transactions between two parties without the need for a third party. Transactions are verified and confirmed by network nodes using cryptography.</a:t>
            </a:r>
          </a:p>
          <a:p>
            <a:r>
              <a:rPr lang="en-US" sz="4300" dirty="0">
                <a:latin typeface="Times New Roman" panose="02020603050405020304" pitchFamily="18" charset="0"/>
                <a:cs typeface="Times New Roman" panose="02020603050405020304" pitchFamily="18" charset="0"/>
              </a:rPr>
              <a:t>The benefits of using </a:t>
            </a:r>
            <a:r>
              <a:rPr lang="en-US" sz="4300" dirty="0" err="1">
                <a:latin typeface="Times New Roman" panose="02020603050405020304" pitchFamily="18" charset="0"/>
                <a:cs typeface="Times New Roman" panose="02020603050405020304" pitchFamily="18" charset="0"/>
              </a:rPr>
              <a:t>blockchain</a:t>
            </a:r>
            <a:r>
              <a:rPr lang="en-US" sz="4300" dirty="0">
                <a:latin typeface="Times New Roman" panose="02020603050405020304" pitchFamily="18" charset="0"/>
                <a:cs typeface="Times New Roman" panose="02020603050405020304" pitchFamily="18" charset="0"/>
              </a:rPr>
              <a:t> in trade finance include:</a:t>
            </a:r>
          </a:p>
          <a:p>
            <a:r>
              <a:rPr lang="en-US" sz="4300" dirty="0">
                <a:latin typeface="Times New Roman" panose="02020603050405020304" pitchFamily="18" charset="0"/>
                <a:cs typeface="Times New Roman" panose="02020603050405020304" pitchFamily="18" charset="0"/>
              </a:rPr>
              <a:t>Reduced Risk: Transactions are verified and confirmed by network nodes, eliminating the risk of fraud and other malicious activities.</a:t>
            </a:r>
          </a:p>
          <a:p>
            <a:r>
              <a:rPr lang="en-US" sz="4300" dirty="0">
                <a:latin typeface="Times New Roman" panose="02020603050405020304" pitchFamily="18" charset="0"/>
                <a:cs typeface="Times New Roman" panose="02020603050405020304" pitchFamily="18" charset="0"/>
              </a:rPr>
              <a:t>Transactions are verified and confirmed by network nodes, eliminating the risk of fraud and other malicious activities. Improved Security: The decentralized nature of the </a:t>
            </a:r>
            <a:r>
              <a:rPr lang="en-US" sz="4300" dirty="0" err="1">
                <a:latin typeface="Times New Roman" panose="02020603050405020304" pitchFamily="18" charset="0"/>
                <a:cs typeface="Times New Roman" panose="02020603050405020304" pitchFamily="18" charset="0"/>
              </a:rPr>
              <a:t>blockchain</a:t>
            </a:r>
            <a:r>
              <a:rPr lang="en-US" sz="4300" dirty="0">
                <a:latin typeface="Times New Roman" panose="02020603050405020304" pitchFamily="18" charset="0"/>
                <a:cs typeface="Times New Roman" panose="02020603050405020304" pitchFamily="18" charset="0"/>
              </a:rPr>
              <a:t> makes it difficult for anyone to tamper with the data.</a:t>
            </a:r>
          </a:p>
          <a:p>
            <a:r>
              <a:rPr lang="en-US" sz="4300" dirty="0">
                <a:latin typeface="Times New Roman" panose="02020603050405020304" pitchFamily="18" charset="0"/>
                <a:cs typeface="Times New Roman" panose="02020603050405020304" pitchFamily="18" charset="0"/>
              </a:rPr>
              <a:t>The decentralized nature of the </a:t>
            </a:r>
            <a:r>
              <a:rPr lang="en-US" sz="4300" dirty="0" err="1">
                <a:latin typeface="Times New Roman" panose="02020603050405020304" pitchFamily="18" charset="0"/>
                <a:cs typeface="Times New Roman" panose="02020603050405020304" pitchFamily="18" charset="0"/>
              </a:rPr>
              <a:t>blockchain</a:t>
            </a:r>
            <a:r>
              <a:rPr lang="en-US" sz="4300" dirty="0">
                <a:latin typeface="Times New Roman" panose="02020603050405020304" pitchFamily="18" charset="0"/>
                <a:cs typeface="Times New Roman" panose="02020603050405020304" pitchFamily="18" charset="0"/>
              </a:rPr>
              <a:t> makes it difficult for anyone to tamper with the data. Reduced Costs: The elimination of the need for third-party verification and confirmation reduces the costs associated with trade finance transactions.</a:t>
            </a:r>
          </a:p>
          <a:p>
            <a:r>
              <a:rPr lang="en-US" sz="4300" dirty="0">
                <a:latin typeface="Times New Roman" panose="02020603050405020304" pitchFamily="18" charset="0"/>
                <a:cs typeface="Times New Roman" panose="02020603050405020304" pitchFamily="18" charset="0"/>
              </a:rPr>
              <a:t>The elimination of the need for third-party verification and confirmation reduces the costs associated with trade finance transactions. Increased Transparency: The transparency of the </a:t>
            </a:r>
            <a:r>
              <a:rPr lang="en-US" sz="4300" dirty="0" err="1">
                <a:latin typeface="Times New Roman" panose="02020603050405020304" pitchFamily="18" charset="0"/>
                <a:cs typeface="Times New Roman" panose="02020603050405020304" pitchFamily="18" charset="0"/>
              </a:rPr>
              <a:t>blockchain</a:t>
            </a:r>
            <a:r>
              <a:rPr lang="en-US" sz="4300" dirty="0">
                <a:latin typeface="Times New Roman" panose="02020603050405020304" pitchFamily="18" charset="0"/>
                <a:cs typeface="Times New Roman" panose="02020603050405020304" pitchFamily="18" charset="0"/>
              </a:rPr>
              <a:t> allows users to track the status of transactions and understand their overall financial situation.</a:t>
            </a:r>
          </a:p>
          <a:p>
            <a:r>
              <a:rPr lang="en-US" sz="4300" dirty="0">
                <a:latin typeface="Times New Roman" panose="02020603050405020304" pitchFamily="18" charset="0"/>
                <a:cs typeface="Times New Roman" panose="02020603050405020304" pitchFamily="18" charset="0"/>
              </a:rPr>
              <a:t>The transparency of the </a:t>
            </a:r>
            <a:r>
              <a:rPr lang="en-US" sz="4300" dirty="0" err="1">
                <a:latin typeface="Times New Roman" panose="02020603050405020304" pitchFamily="18" charset="0"/>
                <a:cs typeface="Times New Roman" panose="02020603050405020304" pitchFamily="18" charset="0"/>
              </a:rPr>
              <a:t>blockchain</a:t>
            </a:r>
            <a:r>
              <a:rPr lang="en-US" sz="4300" dirty="0">
                <a:latin typeface="Times New Roman" panose="02020603050405020304" pitchFamily="18" charset="0"/>
                <a:cs typeface="Times New Roman" panose="02020603050405020304" pitchFamily="18" charset="0"/>
              </a:rPr>
              <a:t> allows users to track the status of transactions and understand their overall financial situation. Enhanced Speed: The </a:t>
            </a:r>
            <a:r>
              <a:rPr lang="en-US" sz="4300" dirty="0" err="1">
                <a:latin typeface="Times New Roman" panose="02020603050405020304" pitchFamily="18" charset="0"/>
                <a:cs typeface="Times New Roman" panose="02020603050405020304" pitchFamily="18" charset="0"/>
              </a:rPr>
              <a:t>blockchain</a:t>
            </a:r>
            <a:r>
              <a:rPr lang="en-US" sz="4300" dirty="0">
                <a:latin typeface="Times New Roman" panose="02020603050405020304" pitchFamily="18" charset="0"/>
                <a:cs typeface="Times New Roman" panose="02020603050405020304" pitchFamily="18" charset="0"/>
              </a:rPr>
              <a:t> can process transactions quickly and with minimal overhead, compared to traditional trade finance systems.</a:t>
            </a:r>
          </a:p>
          <a:p>
            <a:r>
              <a:rPr lang="en-US" sz="4300" dirty="0">
                <a:latin typeface="Times New Roman" panose="02020603050405020304" pitchFamily="18" charset="0"/>
                <a:cs typeface="Times New Roman" panose="02020603050405020304" pitchFamily="18" charset="0"/>
              </a:rPr>
              <a:t>The </a:t>
            </a:r>
            <a:r>
              <a:rPr lang="en-US" sz="4300" dirty="0" err="1">
                <a:latin typeface="Times New Roman" panose="02020603050405020304" pitchFamily="18" charset="0"/>
                <a:cs typeface="Times New Roman" panose="02020603050405020304" pitchFamily="18" charset="0"/>
              </a:rPr>
              <a:t>blockchain</a:t>
            </a:r>
            <a:r>
              <a:rPr lang="en-US" sz="4300" dirty="0">
                <a:latin typeface="Times New Roman" panose="02020603050405020304" pitchFamily="18" charset="0"/>
                <a:cs typeface="Times New Roman" panose="02020603050405020304" pitchFamily="18" charset="0"/>
              </a:rPr>
              <a:t> can process transactions quickly and with minimal overhead, compared to traditional trade finance systems. Increased Efficiency: The use of smart contracts allows for automated and streamlined transactions between parties.</a:t>
            </a:r>
          </a:p>
          <a:p>
            <a:r>
              <a:rPr lang="en-US" sz="4300" dirty="0">
                <a:latin typeface="Times New Roman" panose="02020603050405020304" pitchFamily="18" charset="0"/>
                <a:cs typeface="Times New Roman" panose="02020603050405020304" pitchFamily="18" charset="0"/>
              </a:rPr>
              <a:t>The use of smart contracts allows for automated and streamlined transactions between parties. Reduced Costs: By eliminating the need for third-party involvement, </a:t>
            </a:r>
            <a:r>
              <a:rPr lang="en-US" sz="4300" dirty="0" err="1">
                <a:latin typeface="Times New Roman" panose="02020603050405020304" pitchFamily="18" charset="0"/>
                <a:cs typeface="Times New Roman" panose="02020603050405020304" pitchFamily="18" charset="0"/>
              </a:rPr>
              <a:t>blockchain</a:t>
            </a:r>
            <a:r>
              <a:rPr lang="en-US" sz="4300" dirty="0">
                <a:latin typeface="Times New Roman" panose="02020603050405020304" pitchFamily="18" charset="0"/>
                <a:cs typeface="Times New Roman" panose="02020603050405020304" pitchFamily="18" charset="0"/>
              </a:rPr>
              <a:t> technology can reduce the costs associated with trade finance transactions.</a:t>
            </a:r>
          </a:p>
          <a:p>
            <a:r>
              <a:rPr lang="en-US" sz="4300" b="1" dirty="0">
                <a:latin typeface="Times New Roman" panose="02020603050405020304" pitchFamily="18" charset="0"/>
                <a:cs typeface="Times New Roman" panose="02020603050405020304" pitchFamily="18" charset="0"/>
              </a:rPr>
              <a:t>The Benefits of </a:t>
            </a:r>
            <a:r>
              <a:rPr lang="en-US" sz="4300" b="1" dirty="0" err="1">
                <a:latin typeface="Times New Roman" panose="02020603050405020304" pitchFamily="18" charset="0"/>
                <a:cs typeface="Times New Roman" panose="02020603050405020304" pitchFamily="18" charset="0"/>
              </a:rPr>
              <a:t>Blockchain</a:t>
            </a:r>
            <a:r>
              <a:rPr lang="en-US" sz="4300" b="1" dirty="0">
                <a:latin typeface="Times New Roman" panose="02020603050405020304" pitchFamily="18" charset="0"/>
                <a:cs typeface="Times New Roman" panose="02020603050405020304" pitchFamily="18" charset="0"/>
              </a:rPr>
              <a:t> in Trade Finance</a:t>
            </a:r>
          </a:p>
          <a:p>
            <a:r>
              <a:rPr lang="en-US" sz="4300" dirty="0">
                <a:latin typeface="Times New Roman" panose="02020603050405020304" pitchFamily="18" charset="0"/>
                <a:cs typeface="Times New Roman" panose="02020603050405020304" pitchFamily="18" charset="0"/>
              </a:rPr>
              <a:t>There are many benefits of </a:t>
            </a:r>
            <a:r>
              <a:rPr lang="en-US" sz="4300" dirty="0" err="1">
                <a:latin typeface="Times New Roman" panose="02020603050405020304" pitchFamily="18" charset="0"/>
                <a:cs typeface="Times New Roman" panose="02020603050405020304" pitchFamily="18" charset="0"/>
              </a:rPr>
              <a:t>blockchain</a:t>
            </a:r>
            <a:r>
              <a:rPr lang="en-US" sz="4300" dirty="0">
                <a:latin typeface="Times New Roman" panose="02020603050405020304" pitchFamily="18" charset="0"/>
                <a:cs typeface="Times New Roman" panose="02020603050405020304" pitchFamily="18" charset="0"/>
              </a:rPr>
              <a:t> in trade finance. Some of the benefits include:</a:t>
            </a:r>
          </a:p>
          <a:p>
            <a:r>
              <a:rPr lang="en-US" sz="4300" dirty="0">
                <a:latin typeface="Times New Roman" panose="02020603050405020304" pitchFamily="18" charset="0"/>
                <a:cs typeface="Times New Roman" panose="02020603050405020304" pitchFamily="18" charset="0"/>
              </a:rPr>
              <a:t>1. Improved transparency and traceability.</a:t>
            </a:r>
          </a:p>
          <a:p>
            <a:r>
              <a:rPr lang="en-US" sz="4300" dirty="0">
                <a:latin typeface="Times New Roman" panose="02020603050405020304" pitchFamily="18" charset="0"/>
                <a:cs typeface="Times New Roman" panose="02020603050405020304" pitchFamily="18" charset="0"/>
              </a:rPr>
              <a:t>2. Reduced time and cost associated with transactions.</a:t>
            </a:r>
          </a:p>
          <a:p>
            <a:r>
              <a:rPr lang="en-US" sz="4300" dirty="0">
                <a:latin typeface="Times New Roman" panose="02020603050405020304" pitchFamily="18" charset="0"/>
                <a:cs typeface="Times New Roman" panose="02020603050405020304" pitchFamily="18" charset="0"/>
              </a:rPr>
              <a:t>3. Increased security and accuracy of records.</a:t>
            </a:r>
          </a:p>
          <a:p>
            <a:r>
              <a:rPr lang="en-US" sz="4300" dirty="0">
                <a:latin typeface="Times New Roman" panose="02020603050405020304" pitchFamily="18" charset="0"/>
                <a:cs typeface="Times New Roman" panose="02020603050405020304" pitchFamily="18" charset="0"/>
              </a:rPr>
              <a:t>4. Enhanced trust and confidence between parties involved in a trade.</a:t>
            </a:r>
          </a:p>
          <a:p>
            <a:r>
              <a:rPr lang="en-US" sz="4300" dirty="0">
                <a:latin typeface="Times New Roman" panose="02020603050405020304" pitchFamily="18" charset="0"/>
                <a:cs typeface="Times New Roman" panose="02020603050405020304" pitchFamily="18" charset="0"/>
              </a:rPr>
              <a:t>5. Increased efficiency and reduced costs associated with trade transactions.</a:t>
            </a:r>
          </a:p>
          <a:p>
            <a:pPr marL="0" indent="0">
              <a:buNone/>
            </a:pPr>
            <a:endParaRPr lang="en-US" dirty="0"/>
          </a:p>
        </p:txBody>
      </p:sp>
      <p:sp>
        <p:nvSpPr>
          <p:cNvPr id="4" name="Date Placeholder 3"/>
          <p:cNvSpPr>
            <a:spLocks noGrp="1"/>
          </p:cNvSpPr>
          <p:nvPr>
            <p:ph type="dt" sz="half" idx="10"/>
          </p:nvPr>
        </p:nvSpPr>
        <p:spPr/>
        <p:txBody>
          <a:bodyPr/>
          <a:lstStyle/>
          <a:p>
            <a:fld id="{3350C3CD-A1F5-804B-BFA8-623E07D252DF}"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b="1" dirty="0">
                <a:latin typeface="Times New Roman" panose="02020603050405020304" pitchFamily="18" charset="0"/>
                <a:cs typeface="Times New Roman" panose="02020603050405020304" pitchFamily="18" charset="0"/>
              </a:rPr>
              <a:t>How </a:t>
            </a:r>
            <a:r>
              <a:rPr lang="en-US" b="1" dirty="0" err="1">
                <a:latin typeface="Times New Roman" panose="02020603050405020304" pitchFamily="18" charset="0"/>
                <a:cs typeface="Times New Roman" panose="02020603050405020304" pitchFamily="18" charset="0"/>
              </a:rPr>
              <a:t>Blockchain</a:t>
            </a:r>
            <a:r>
              <a:rPr lang="en-US" b="1" dirty="0">
                <a:latin typeface="Times New Roman" panose="02020603050405020304" pitchFamily="18" charset="0"/>
                <a:cs typeface="Times New Roman" panose="02020603050405020304" pitchFamily="18" charset="0"/>
              </a:rPr>
              <a:t> is Transforming Trade Finance</a:t>
            </a:r>
          </a:p>
        </p:txBody>
      </p:sp>
    </p:spTree>
    <p:extLst>
      <p:ext uri="{BB962C8B-B14F-4D97-AF65-F5344CB8AC3E}">
        <p14:creationId xmlns:p14="http://schemas.microsoft.com/office/powerpoint/2010/main" val="7620337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47500" lnSpcReduction="20000"/>
          </a:bodyPr>
          <a:lstStyle/>
          <a:p>
            <a:pPr marL="0" indent="0" algn="just">
              <a:buNone/>
            </a:pPr>
            <a:r>
              <a:rPr lang="en-US" dirty="0"/>
              <a:t>— </a:t>
            </a:r>
            <a:r>
              <a:rPr lang="en-US" sz="3800" dirty="0">
                <a:latin typeface="Times New Roman" panose="02020603050405020304" pitchFamily="18" charset="0"/>
                <a:cs typeface="Times New Roman" panose="02020603050405020304" pitchFamily="18" charset="0"/>
              </a:rPr>
              <a:t>E-Governance system presents great opportunities for countries around the world offering government services online. Many countries have developed their E-governance systems to facilitate services for their citizen. However, the system suffers from serious challenges like security and privacy issues. </a:t>
            </a:r>
          </a:p>
          <a:p>
            <a:pPr marL="0" indent="0" algn="just">
              <a:buNone/>
            </a:pPr>
            <a:r>
              <a:rPr lang="en-US" sz="3800" dirty="0">
                <a:latin typeface="Times New Roman" panose="02020603050405020304" pitchFamily="18" charset="0"/>
                <a:cs typeface="Times New Roman" panose="02020603050405020304" pitchFamily="18" charset="0"/>
              </a:rPr>
              <a:t>These challenges have led to a drastic reduction of public trust in the system. This paper carries out a study on existing studies on securing e-governance frameworks. After a thorough search process and critical quality evaluation, we identify sixteen relevant studies related to the E-governance across various platforms. </a:t>
            </a:r>
          </a:p>
          <a:p>
            <a:pPr marL="0" indent="0" algn="just">
              <a:buNone/>
            </a:pPr>
            <a:r>
              <a:rPr lang="en-US" sz="3800" dirty="0">
                <a:latin typeface="Times New Roman" panose="02020603050405020304" pitchFamily="18" charset="0"/>
                <a:cs typeface="Times New Roman" panose="02020603050405020304" pitchFamily="18" charset="0"/>
              </a:rPr>
              <a:t>Our research reveals that use of </a:t>
            </a:r>
            <a:r>
              <a:rPr lang="en-US" sz="3800" dirty="0" err="1">
                <a:latin typeface="Times New Roman" panose="02020603050405020304" pitchFamily="18" charset="0"/>
                <a:cs typeface="Times New Roman" panose="02020603050405020304" pitchFamily="18" charset="0"/>
              </a:rPr>
              <a:t>blockchain</a:t>
            </a:r>
            <a:r>
              <a:rPr lang="en-US" sz="3800" dirty="0">
                <a:latin typeface="Times New Roman" panose="02020603050405020304" pitchFamily="18" charset="0"/>
                <a:cs typeface="Times New Roman" panose="02020603050405020304" pitchFamily="18" charset="0"/>
              </a:rPr>
              <a:t> technology is a strong option to secure E-government platforms and services. </a:t>
            </a:r>
          </a:p>
          <a:p>
            <a:pPr marL="0" indent="0" algn="just">
              <a:buNone/>
            </a:pPr>
            <a:r>
              <a:rPr lang="en-US" sz="3800" dirty="0">
                <a:latin typeface="Times New Roman" panose="02020603050405020304" pitchFamily="18" charset="0"/>
                <a:cs typeface="Times New Roman" panose="02020603050405020304" pitchFamily="18" charset="0"/>
              </a:rPr>
              <a:t>Therefore, a new framework that integrates </a:t>
            </a:r>
            <a:r>
              <a:rPr lang="en-US" sz="3800" dirty="0" err="1">
                <a:latin typeface="Times New Roman" panose="02020603050405020304" pitchFamily="18" charset="0"/>
                <a:cs typeface="Times New Roman" panose="02020603050405020304" pitchFamily="18" charset="0"/>
              </a:rPr>
              <a:t>blockchain</a:t>
            </a:r>
            <a:r>
              <a:rPr lang="en-US" sz="3800" dirty="0">
                <a:latin typeface="Times New Roman" panose="02020603050405020304" pitchFamily="18" charset="0"/>
                <a:cs typeface="Times New Roman" panose="02020603050405020304" pitchFamily="18" charset="0"/>
              </a:rPr>
              <a:t> into e-governance is proposed with Saudi Arabia selected as a use case. The framework represents a hierarchical model and involves use of </a:t>
            </a:r>
            <a:r>
              <a:rPr lang="en-US" sz="3800" dirty="0" err="1">
                <a:latin typeface="Times New Roman" panose="02020603050405020304" pitchFamily="18" charset="0"/>
                <a:cs typeface="Times New Roman" panose="02020603050405020304" pitchFamily="18" charset="0"/>
              </a:rPr>
              <a:t>blockchain</a:t>
            </a:r>
            <a:r>
              <a:rPr lang="en-US" sz="3800" dirty="0">
                <a:latin typeface="Times New Roman" panose="02020603050405020304" pitchFamily="18" charset="0"/>
                <a:cs typeface="Times New Roman" panose="02020603050405020304" pitchFamily="18" charset="0"/>
              </a:rPr>
              <a:t> between De Militarized Zone (DMZ) and Secured Intranet zone. We believe our proposed framework would facilitate better and secure management of important functions within the </a:t>
            </a:r>
            <a:r>
              <a:rPr lang="en-US" sz="3800" dirty="0" err="1">
                <a:latin typeface="Times New Roman" panose="02020603050405020304" pitchFamily="18" charset="0"/>
                <a:cs typeface="Times New Roman" panose="02020603050405020304" pitchFamily="18" charset="0"/>
              </a:rPr>
              <a:t>organisation</a:t>
            </a:r>
            <a:r>
              <a:rPr lang="en-US" sz="38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24368E2B-125C-5F41-80C2-DBED43BE1767}"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55756"/>
            <a:ext cx="7772400" cy="685799"/>
          </a:xfrm>
          <a:prstGeom prst="rect">
            <a:avLst/>
          </a:prstGeom>
          <a:solidFill>
            <a:srgbClr val="FB4C5B"/>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a:t>E-Governance</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9378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86" y="1122265"/>
            <a:ext cx="8229600" cy="4525963"/>
          </a:xfrm>
        </p:spPr>
        <p:txBody>
          <a:bodyPr>
            <a:normAutofit fontScale="55000" lnSpcReduction="20000"/>
          </a:bodyPr>
          <a:lstStyle/>
          <a:p>
            <a:pPr marL="0" indent="0" algn="just">
              <a:buNone/>
            </a:pPr>
            <a:r>
              <a:rPr lang="en-US" dirty="0">
                <a:latin typeface="Times New Roman" panose="02020603050405020304" pitchFamily="18" charset="0"/>
                <a:cs typeface="Times New Roman" panose="02020603050405020304" pitchFamily="18" charset="0"/>
              </a:rPr>
              <a:t>E-Governance systems are vulnerable to external and internal threats and attacks due to various reasons as discussed so far in this review. Watching for such attacks and taking appropriate remedial steps is necessary. Based on this, a newly proposed framework integrates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into </a:t>
            </a:r>
            <a:r>
              <a:rPr lang="en-US" dirty="0" err="1">
                <a:latin typeface="Times New Roman" panose="02020603050405020304" pitchFamily="18" charset="0"/>
                <a:cs typeface="Times New Roman" panose="02020603050405020304" pitchFamily="18" charset="0"/>
              </a:rPr>
              <a:t>eGovernance</a:t>
            </a:r>
            <a:r>
              <a:rPr lang="en-US" dirty="0">
                <a:latin typeface="Times New Roman" panose="02020603050405020304" pitchFamily="18" charset="0"/>
                <a:cs typeface="Times New Roman" panose="02020603050405020304" pitchFamily="18" charset="0"/>
              </a:rPr>
              <a:t> in Saudi Arabia for security and privacy protection of the system and users. The study presented in this paper explores most existing literature on securing e-governance systems in different countries.</a:t>
            </a:r>
          </a:p>
          <a:p>
            <a:pPr marL="0" indent="0" algn="just">
              <a:buNone/>
            </a:pPr>
            <a:r>
              <a:rPr lang="en-US" dirty="0">
                <a:latin typeface="Times New Roman" panose="02020603050405020304" pitchFamily="18" charset="0"/>
                <a:cs typeface="Times New Roman" panose="02020603050405020304" pitchFamily="18" charset="0"/>
              </a:rPr>
              <a:t> Our study reveals that there are several security and privacy issues which the existing e-government frameworks have not been able to address thoroughly. While many researchers have made efforts to address security challenges in e-Governance system, our study shows that, there are still some loopholes that need to be blocked. For example, most of the existing frameworks and models do not capture the necessary e-government security requirements; have a lack of trust in internet-mediated transactions, and unauthorized access to systems with the help of insiders.</a:t>
            </a:r>
          </a:p>
          <a:p>
            <a:pPr marL="0" indent="0" algn="just">
              <a:buNone/>
            </a:pPr>
            <a:r>
              <a:rPr lang="en-US" dirty="0">
                <a:latin typeface="Times New Roman" panose="02020603050405020304" pitchFamily="18" charset="0"/>
                <a:cs typeface="Times New Roman" panose="02020603050405020304" pitchFamily="18" charset="0"/>
              </a:rPr>
              <a:t> To contribute to this growing area of research, this paper proposes a new framework that leverages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to secure e-Governance, using Saudi Arabia as a use case. This proposed model brings </a:t>
            </a:r>
            <a:r>
              <a:rPr lang="en-US" dirty="0" err="1">
                <a:latin typeface="Times New Roman" panose="02020603050405020304" pitchFamily="18" charset="0"/>
                <a:cs typeface="Times New Roman" panose="02020603050405020304" pitchFamily="18" charset="0"/>
              </a:rPr>
              <a:t>decentralisation</a:t>
            </a:r>
            <a:r>
              <a:rPr lang="en-US" dirty="0">
                <a:latin typeface="Times New Roman" panose="02020603050405020304" pitchFamily="18" charset="0"/>
                <a:cs typeface="Times New Roman" panose="02020603050405020304" pitchFamily="18" charset="0"/>
              </a:rPr>
              <a:t>, access control, confidentiality, and privacy and trust into e-Government service. Also, researchers have not leveraged on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to secure Saudi </a:t>
            </a:r>
            <a:r>
              <a:rPr lang="en-US" dirty="0" err="1">
                <a:latin typeface="Times New Roman" panose="02020603050405020304" pitchFamily="18" charset="0"/>
                <a:cs typeface="Times New Roman" panose="02020603050405020304" pitchFamily="18" charset="0"/>
              </a:rPr>
              <a:t>eGovernment</a:t>
            </a:r>
            <a:r>
              <a:rPr lang="en-US" dirty="0">
                <a:latin typeface="Times New Roman" panose="02020603050405020304" pitchFamily="18" charset="0"/>
                <a:cs typeface="Times New Roman" panose="02020603050405020304" pitchFamily="18" charset="0"/>
              </a:rPr>
              <a:t> system in the past. </a:t>
            </a:r>
          </a:p>
        </p:txBody>
      </p:sp>
      <p:sp>
        <p:nvSpPr>
          <p:cNvPr id="4" name="Date Placeholder 3"/>
          <p:cNvSpPr>
            <a:spLocks noGrp="1"/>
          </p:cNvSpPr>
          <p:nvPr>
            <p:ph type="dt" sz="half" idx="10"/>
          </p:nvPr>
        </p:nvSpPr>
        <p:spPr/>
        <p:txBody>
          <a:bodyPr/>
          <a:lstStyle/>
          <a:p>
            <a:fld id="{A703BB7A-406A-2D4D-BDB8-3947A904E2A2}" type="datetime1">
              <a:rPr lang="en-IN" smtClean="0"/>
              <a:t>08/01/25</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55756"/>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3807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It can compute man-made problems as well as natural phenomena. Block Chain theory has a lot of applications in real life as well, such that in SCM,education ,security ,banking and many fields</a:t>
            </a:r>
            <a:r>
              <a:rPr lang="en-US" sz="2800" dirty="0">
                <a:cs typeface="Times New Roman" panose="02020603050405020304" pitchFamily="18" charset="0"/>
              </a:rPr>
              <a:t>.</a:t>
            </a:r>
          </a:p>
        </p:txBody>
      </p:sp>
      <p:sp>
        <p:nvSpPr>
          <p:cNvPr id="2" name="Date Placeholder 1"/>
          <p:cNvSpPr>
            <a:spLocks noGrp="1"/>
          </p:cNvSpPr>
          <p:nvPr>
            <p:ph type="dt" sz="half" idx="10"/>
          </p:nvPr>
        </p:nvSpPr>
        <p:spPr/>
        <p:txBody>
          <a:bodyPr/>
          <a:lstStyle/>
          <a:p>
            <a:fld id="{B18B0B24-D598-F64F-BD52-261E027908B9}" type="datetime1">
              <a:rPr lang="en-IN" smtClean="0"/>
              <a:t>08/01/25</a:t>
            </a:fld>
            <a:endParaRPr lang="en-US"/>
          </a:p>
        </p:txBody>
      </p:sp>
      <p:sp>
        <p:nvSpPr>
          <p:cNvPr id="3" name="Footer Placeholder 2"/>
          <p:cNvSpPr>
            <a:spLocks noGrp="1"/>
          </p:cNvSpPr>
          <p:nvPr>
            <p:ph type="ftr" sz="quarter" idx="11"/>
          </p:nvPr>
        </p:nvSpPr>
        <p:spPr/>
        <p:txBody>
          <a:bodyPr/>
          <a:lstStyle/>
          <a:p>
            <a:r>
              <a:rPr lang="en-US"/>
              <a:t>Ms. Barkha Bhardwaj            ACSAI -601 BCA             Unit Number: 2</a:t>
            </a:r>
          </a:p>
        </p:txBody>
      </p:sp>
      <p:sp>
        <p:nvSpPr>
          <p:cNvPr id="11" name="Title 1">
            <a:extLst>
              <a:ext uri="{FF2B5EF4-FFF2-40B4-BE49-F238E27FC236}">
                <a16:creationId xmlns:a16="http://schemas.microsoft.com/office/drawing/2014/main" id="{A2D18B47-1A53-4750-AF0C-C80D3E15A3BA}"/>
              </a:ext>
            </a:extLst>
          </p:cNvPr>
          <p:cNvSpPr txBox="1">
            <a:spLocks/>
          </p:cNvSpPr>
          <p:nvPr/>
        </p:nvSpPr>
        <p:spPr>
          <a:xfrm>
            <a:off x="1502899" y="76201"/>
            <a:ext cx="7031501"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Branch Wise Applications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77500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2000" dirty="0"/>
          </a:p>
          <a:p>
            <a:pPr marL="0" indent="0">
              <a:buNone/>
            </a:pPr>
            <a:r>
              <a:rPr lang="en-US" sz="2200" b="1" dirty="0" err="1"/>
              <a:t>Youtube</a:t>
            </a:r>
            <a:r>
              <a:rPr lang="en-US" sz="2200" b="1" dirty="0"/>
              <a:t>/other  Video Links</a:t>
            </a:r>
          </a:p>
          <a:p>
            <a:pPr marL="0" indent="0">
              <a:buNone/>
            </a:pPr>
            <a:endParaRPr lang="en-US" sz="2200" b="1" dirty="0"/>
          </a:p>
          <a:p>
            <a:r>
              <a:rPr lang="en-US" sz="2000" dirty="0">
                <a:latin typeface="Times New Roman" panose="02020603050405020304" pitchFamily="18" charset="0"/>
                <a:cs typeface="Times New Roman" panose="02020603050405020304" pitchFamily="18" charset="0"/>
                <a:hlinkClick r:id="rId2"/>
              </a:rPr>
              <a:t>https://www.youtube.com/watch?v=SSo_EIwHSd4&amp;vl=en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3"/>
              </a:rPr>
              <a:t>https://www.youtube.com/watch?v=RT7x0lQvSLk</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4"/>
              </a:rPr>
              <a:t>https://www.youtube.com/watch?v=yubzJw0uiE4</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5"/>
              </a:rPr>
              <a:t>https://www.khanacademy.org/economics-finance-domain/core-finance/money-and-banking/bitcoin/v/bitcoin-transaction-block-chains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F922AD5-84EF-EA44-AFE5-149CF24118DC}" type="datetime1">
              <a:rPr lang="en-IN" smtClean="0"/>
              <a:t>08/01/25</a:t>
            </a:fld>
            <a:endParaRPr lang="en-US"/>
          </a:p>
        </p:txBody>
      </p:sp>
      <p:sp>
        <p:nvSpPr>
          <p:cNvPr id="12"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7" name="Title 1"/>
          <p:cNvSpPr txBox="1">
            <a:spLocks/>
          </p:cNvSpPr>
          <p:nvPr/>
        </p:nvSpPr>
        <p:spPr>
          <a:xfrm>
            <a:off x="1371600" y="0"/>
            <a:ext cx="7772400" cy="990600"/>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1" i="0" u="none" strike="noStrike" kern="1200" cap="none" spc="0" normalizeH="0" noProof="0" dirty="0">
                <a:ln>
                  <a:noFill/>
                </a:ln>
                <a:solidFill>
                  <a:schemeClr val="dk1"/>
                </a:solidFill>
                <a:effectLst/>
                <a:uLnTx/>
                <a:uFillTx/>
                <a:latin typeface="+mn-lt"/>
                <a:ea typeface="+mn-ea"/>
                <a:cs typeface="+mn-cs"/>
              </a:rPr>
              <a:t> Links, </a:t>
            </a:r>
            <a:r>
              <a:rPr kumimoji="0" lang="en-US" sz="3200" b="1" i="0" u="none" strike="noStrike" kern="1200" cap="none" spc="0" normalizeH="0" noProof="0" dirty="0" err="1">
                <a:ln>
                  <a:noFill/>
                </a:ln>
                <a:solidFill>
                  <a:schemeClr val="dk1"/>
                </a:solidFill>
                <a:effectLst/>
                <a:uLnTx/>
                <a:uFillTx/>
                <a:latin typeface="+mn-lt"/>
                <a:ea typeface="+mn-ea"/>
                <a:cs typeface="+mn-cs"/>
              </a:rPr>
              <a:t>Youtube</a:t>
            </a:r>
            <a:r>
              <a:rPr kumimoji="0" lang="en-US" sz="3200" b="1"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9799689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algn="just"/>
            <a:r>
              <a:rPr lang="en-US" sz="2200" dirty="0">
                <a:latin typeface="Times New Roman" panose="02020603050405020304" pitchFamily="18" charset="0"/>
                <a:cs typeface="Times New Roman" panose="02020603050405020304" pitchFamily="18" charset="0"/>
              </a:rPr>
              <a:t>What is the difference between </a:t>
            </a:r>
            <a:r>
              <a:rPr lang="en-US" sz="2200" dirty="0" err="1">
                <a:latin typeface="Times New Roman" panose="02020603050405020304" pitchFamily="18" charset="0"/>
                <a:cs typeface="Times New Roman" panose="02020603050405020304" pitchFamily="18" charset="0"/>
              </a:rPr>
              <a:t>blockchain</a:t>
            </a:r>
            <a:r>
              <a:rPr lang="en-US" sz="2200" dirty="0">
                <a:latin typeface="Times New Roman" panose="02020603050405020304" pitchFamily="18" charset="0"/>
                <a:cs typeface="Times New Roman" panose="02020603050405020304" pitchFamily="18" charset="0"/>
              </a:rPr>
              <a:t> and database?</a:t>
            </a:r>
          </a:p>
          <a:p>
            <a:pPr algn="just"/>
            <a:r>
              <a:rPr lang="en-IN" sz="2200" dirty="0">
                <a:latin typeface="Times New Roman" panose="02020603050405020304" pitchFamily="18" charset="0"/>
                <a:cs typeface="Times New Roman" panose="02020603050405020304" pitchFamily="18" charset="0"/>
              </a:rPr>
              <a:t>What is Cryptocurrency?</a:t>
            </a:r>
          </a:p>
          <a:p>
            <a:pPr algn="just"/>
            <a:r>
              <a:rPr lang="en-US" sz="2200" dirty="0">
                <a:latin typeface="Times New Roman" panose="02020603050405020304" pitchFamily="18" charset="0"/>
                <a:cs typeface="Times New Roman" panose="02020603050405020304" pitchFamily="18" charset="0"/>
              </a:rPr>
              <a:t>What are the limitations of </a:t>
            </a:r>
            <a:r>
              <a:rPr lang="en-US" sz="2200" dirty="0" err="1">
                <a:latin typeface="Times New Roman" panose="02020603050405020304" pitchFamily="18" charset="0"/>
                <a:cs typeface="Times New Roman" panose="02020603050405020304" pitchFamily="18" charset="0"/>
              </a:rPr>
              <a:t>blockchain</a:t>
            </a:r>
            <a:r>
              <a:rPr lang="en-US" sz="2200"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What is a 51% attack?</a:t>
            </a:r>
          </a:p>
          <a:p>
            <a:pPr algn="just"/>
            <a:r>
              <a:rPr lang="en-US" sz="2200" dirty="0">
                <a:latin typeface="Times New Roman" panose="02020603050405020304" pitchFamily="18" charset="0"/>
                <a:cs typeface="Times New Roman" panose="02020603050405020304" pitchFamily="18" charset="0"/>
              </a:rPr>
              <a:t>What is encryption? What is its role in </a:t>
            </a:r>
            <a:r>
              <a:rPr lang="en-US" sz="2200" dirty="0" err="1">
                <a:latin typeface="Times New Roman" panose="02020603050405020304" pitchFamily="18" charset="0"/>
                <a:cs typeface="Times New Roman" panose="02020603050405020304" pitchFamily="18" charset="0"/>
              </a:rPr>
              <a:t>Blockchain</a:t>
            </a:r>
            <a:r>
              <a:rPr lang="en-US" sz="2200"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What is the difference between Proof-of-work and Proof-of-stake?</a:t>
            </a:r>
          </a:p>
          <a:p>
            <a:pPr algn="just"/>
            <a:r>
              <a:rPr lang="en-US" sz="2200" dirty="0">
                <a:latin typeface="Times New Roman" panose="02020603050405020304" pitchFamily="18" charset="0"/>
                <a:cs typeface="Times New Roman" panose="02020603050405020304" pitchFamily="18" charset="0"/>
              </a:rPr>
              <a:t>How does the security of a block works?</a:t>
            </a:r>
          </a:p>
          <a:p>
            <a:pPr algn="just"/>
            <a:r>
              <a:rPr lang="en-US" sz="2200" dirty="0">
                <a:latin typeface="Times New Roman" panose="02020603050405020304" pitchFamily="18" charset="0"/>
                <a:cs typeface="Times New Roman" panose="02020603050405020304" pitchFamily="18" charset="0"/>
              </a:rPr>
              <a:t>What is the principle on which </a:t>
            </a:r>
            <a:r>
              <a:rPr lang="en-US" sz="2200" dirty="0" err="1">
                <a:latin typeface="Times New Roman" panose="02020603050405020304" pitchFamily="18" charset="0"/>
                <a:cs typeface="Times New Roman" panose="02020603050405020304" pitchFamily="18" charset="0"/>
              </a:rPr>
              <a:t>blockchain</a:t>
            </a:r>
            <a:r>
              <a:rPr lang="en-US" sz="2200" dirty="0">
                <a:latin typeface="Times New Roman" panose="02020603050405020304" pitchFamily="18" charset="0"/>
                <a:cs typeface="Times New Roman" panose="02020603050405020304" pitchFamily="18" charset="0"/>
              </a:rPr>
              <a:t> technology is based on?</a:t>
            </a:r>
          </a:p>
          <a:p>
            <a:pPr algn="just"/>
            <a:r>
              <a:rPr lang="en-US" sz="2200" dirty="0">
                <a:latin typeface="Times New Roman" panose="02020603050405020304" pitchFamily="18" charset="0"/>
                <a:cs typeface="Times New Roman" panose="02020603050405020304" pitchFamily="18" charset="0"/>
              </a:rPr>
              <a:t>What are the different types of </a:t>
            </a:r>
            <a:r>
              <a:rPr lang="en-US" sz="2200" dirty="0" err="1">
                <a:latin typeface="Times New Roman" panose="02020603050405020304" pitchFamily="18" charset="0"/>
                <a:cs typeface="Times New Roman" panose="02020603050405020304" pitchFamily="18" charset="0"/>
              </a:rPr>
              <a:t>Blockchains</a:t>
            </a:r>
            <a:r>
              <a:rPr lang="en-US" sz="2200"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Why is </a:t>
            </a:r>
            <a:r>
              <a:rPr lang="en-US" sz="2200" dirty="0" err="1">
                <a:latin typeface="Times New Roman" panose="02020603050405020304" pitchFamily="18" charset="0"/>
                <a:cs typeface="Times New Roman" panose="02020603050405020304" pitchFamily="18" charset="0"/>
              </a:rPr>
              <a:t>Blockchain</a:t>
            </a:r>
            <a:r>
              <a:rPr lang="en-US" sz="2200" dirty="0">
                <a:latin typeface="Times New Roman" panose="02020603050405020304" pitchFamily="18" charset="0"/>
                <a:cs typeface="Times New Roman" panose="02020603050405020304" pitchFamily="18" charset="0"/>
              </a:rPr>
              <a:t> a trusted approach?</a:t>
            </a:r>
          </a:p>
          <a:p>
            <a:pPr algn="just"/>
            <a:r>
              <a:rPr lang="en-US" sz="2200" dirty="0">
                <a:latin typeface="Times New Roman" panose="02020603050405020304" pitchFamily="18" charset="0"/>
                <a:cs typeface="Times New Roman" panose="02020603050405020304" pitchFamily="18" charset="0"/>
              </a:rPr>
              <a:t>Name the two types of records that are present in the </a:t>
            </a:r>
            <a:r>
              <a:rPr lang="en-US" sz="2200" dirty="0" err="1">
                <a:latin typeface="Times New Roman" panose="02020603050405020304" pitchFamily="18" charset="0"/>
                <a:cs typeface="Times New Roman" panose="02020603050405020304" pitchFamily="18" charset="0"/>
              </a:rPr>
              <a:t>blockchain</a:t>
            </a:r>
            <a:r>
              <a:rPr lang="en-US" sz="2200" dirty="0">
                <a:latin typeface="Times New Roman" panose="02020603050405020304" pitchFamily="18" charset="0"/>
                <a:cs typeface="Times New Roman" panose="02020603050405020304" pitchFamily="18" charset="0"/>
              </a:rPr>
              <a:t> database?</a:t>
            </a:r>
          </a:p>
          <a:p>
            <a:pPr algn="just"/>
            <a:endParaRPr lang="en-US" sz="19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BA79D85-169D-864B-8A02-9D0D0F0A6908}" type="datetime1">
              <a:rPr lang="en-IN" smtClean="0"/>
              <a:t>08/01/25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Barkha Bhardwaj            ACSAI -601 BCA             Unit Number: 2</a:t>
            </a:r>
            <a:endParaRPr lang="en-US" dirty="0"/>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Daily Quiz</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3686523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What is the difference between public and private key?</a:t>
            </a:r>
          </a:p>
          <a:p>
            <a:pPr algn="just"/>
            <a:r>
              <a:rPr lang="en-US" dirty="0">
                <a:latin typeface="Times New Roman" panose="02020603050405020304" pitchFamily="18" charset="0"/>
                <a:cs typeface="Times New Roman" panose="02020603050405020304" pitchFamily="18" charset="0"/>
              </a:rPr>
              <a:t>Name the platforms that are actively developing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applications?</a:t>
            </a:r>
          </a:p>
          <a:p>
            <a:pPr algn="just"/>
            <a:r>
              <a:rPr lang="en-US" dirty="0">
                <a:latin typeface="Times New Roman" panose="02020603050405020304" pitchFamily="18" charset="0"/>
                <a:cs typeface="Times New Roman" panose="02020603050405020304" pitchFamily="18" charset="0"/>
              </a:rPr>
              <a:t>How does bitcoin use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What is Consensus algorithm?</a:t>
            </a:r>
          </a:p>
          <a:p>
            <a:pPr algn="just"/>
            <a:r>
              <a:rPr lang="en-US" dirty="0">
                <a:latin typeface="Times New Roman" panose="02020603050405020304" pitchFamily="18" charset="0"/>
                <a:cs typeface="Times New Roman" panose="02020603050405020304" pitchFamily="18" charset="0"/>
              </a:rPr>
              <a:t>What do you know about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What is the difference between Bitcoin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What type of records can be kept in 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Is there any restriction on same?</a:t>
            </a:r>
          </a:p>
          <a:p>
            <a:pPr algn="just"/>
            <a:r>
              <a:rPr lang="en-US" dirty="0">
                <a:latin typeface="Times New Roman" panose="02020603050405020304" pitchFamily="18" charset="0"/>
                <a:cs typeface="Times New Roman" panose="02020603050405020304" pitchFamily="18" charset="0"/>
              </a:rPr>
              <a:t>State difference between proof-of-work &amp; proof-of-stake?</a:t>
            </a:r>
          </a:p>
          <a:p>
            <a:pPr algn="just"/>
            <a:endParaRPr lang="en-US" b="1"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E4869DC-4E95-DA4B-A5C4-999C724FB56F}" type="datetime1">
              <a:rPr lang="en-IN" smtClean="0"/>
              <a:t>08/01/25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Barkha Bhardwaj            ACSAI -601 BCA             Unit Number: 2</a:t>
            </a:r>
            <a:endParaRPr lang="en-US" dirty="0"/>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Weekly Assignment</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41360607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55000" lnSpcReduction="20000"/>
          </a:bodyPr>
          <a:lstStyle/>
          <a:p>
            <a:pPr marL="0" indent="0">
              <a:buNone/>
            </a:pPr>
            <a:r>
              <a:rPr lang="en-US" sz="2900" b="1" dirty="0">
                <a:latin typeface="Times New Roman" panose="02020603050405020304" pitchFamily="18" charset="0"/>
                <a:cs typeface="Times New Roman" panose="02020603050405020304" pitchFamily="18" charset="0"/>
              </a:rPr>
              <a:t>Q 1. Each block of a </a:t>
            </a:r>
            <a:r>
              <a:rPr lang="en-US" sz="2900" b="1" dirty="0" err="1">
                <a:latin typeface="Times New Roman" panose="02020603050405020304" pitchFamily="18" charset="0"/>
                <a:cs typeface="Times New Roman" panose="02020603050405020304" pitchFamily="18" charset="0"/>
              </a:rPr>
              <a:t>Blockchain</a:t>
            </a:r>
            <a:r>
              <a:rPr lang="en-US" sz="2900" b="1" dirty="0">
                <a:latin typeface="Times New Roman" panose="02020603050405020304" pitchFamily="18" charset="0"/>
                <a:cs typeface="Times New Roman" panose="02020603050405020304" pitchFamily="18" charset="0"/>
              </a:rPr>
              <a:t> consists of which of the following?</a:t>
            </a:r>
            <a:endParaRPr lang="en-US" sz="29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A hash pointer to the previous block</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Timestamp</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List of transactions</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All of the above </a:t>
            </a:r>
            <a:r>
              <a:rPr lang="en-US" sz="2900" b="1" i="1" dirty="0">
                <a:latin typeface="Times New Roman" panose="02020603050405020304" pitchFamily="18" charset="0"/>
                <a:cs typeface="Times New Roman" panose="02020603050405020304" pitchFamily="18" charset="0"/>
              </a:rPr>
              <a:t>[</a:t>
            </a:r>
            <a:r>
              <a:rPr lang="en-US" sz="2900" b="1" i="1" dirty="0" err="1">
                <a:latin typeface="Times New Roman" panose="02020603050405020304" pitchFamily="18" charset="0"/>
                <a:cs typeface="Times New Roman" panose="02020603050405020304" pitchFamily="18" charset="0"/>
              </a:rPr>
              <a:t>Ans</a:t>
            </a:r>
            <a:r>
              <a:rPr lang="en-US" sz="2900" b="1" i="1" dirty="0">
                <a:latin typeface="Times New Roman" panose="02020603050405020304" pitchFamily="18" charset="0"/>
                <a:cs typeface="Times New Roman" panose="02020603050405020304" pitchFamily="18" charset="0"/>
              </a:rPr>
              <a:t>]</a:t>
            </a:r>
            <a:endParaRPr lang="en-US" sz="2900" dirty="0">
              <a:latin typeface="Times New Roman" panose="02020603050405020304" pitchFamily="18" charset="0"/>
              <a:cs typeface="Times New Roman" panose="02020603050405020304" pitchFamily="18" charset="0"/>
            </a:endParaRPr>
          </a:p>
          <a:p>
            <a:pPr marL="0" indent="0" algn="just">
              <a:buNone/>
            </a:pPr>
            <a:r>
              <a:rPr lang="en-US" sz="2900" dirty="0">
                <a:latin typeface="Times New Roman" panose="02020603050405020304" pitchFamily="18" charset="0"/>
                <a:cs typeface="Times New Roman" panose="02020603050405020304" pitchFamily="18" charset="0"/>
              </a:rPr>
              <a:t>Q 2. Which of the following is first distributed </a:t>
            </a:r>
            <a:r>
              <a:rPr lang="en-US" sz="2900" dirty="0" err="1">
                <a:latin typeface="Times New Roman" panose="02020603050405020304" pitchFamily="18" charset="0"/>
                <a:cs typeface="Times New Roman" panose="02020603050405020304" pitchFamily="18" charset="0"/>
              </a:rPr>
              <a:t>blockchain</a:t>
            </a:r>
            <a:r>
              <a:rPr lang="en-US" sz="2900" dirty="0">
                <a:latin typeface="Times New Roman" panose="02020603050405020304" pitchFamily="18" charset="0"/>
                <a:cs typeface="Times New Roman" panose="02020603050405020304" pitchFamily="18" charset="0"/>
              </a:rPr>
              <a:t> implementation?</a:t>
            </a:r>
          </a:p>
          <a:p>
            <a:pPr marL="0" indent="0" algn="just">
              <a:buNone/>
            </a:pPr>
            <a:r>
              <a:rPr lang="en-US" sz="2900" dirty="0">
                <a:latin typeface="Times New Roman" panose="02020603050405020304" pitchFamily="18" charset="0"/>
                <a:cs typeface="Times New Roman" panose="02020603050405020304" pitchFamily="18" charset="0"/>
              </a:rPr>
              <a:t>Bitcoin [</a:t>
            </a:r>
            <a:r>
              <a:rPr lang="en-US" sz="2900" dirty="0" err="1">
                <a:latin typeface="Times New Roman" panose="02020603050405020304" pitchFamily="18" charset="0"/>
                <a:cs typeface="Times New Roman" panose="02020603050405020304" pitchFamily="18" charset="0"/>
              </a:rPr>
              <a:t>Ans</a:t>
            </a:r>
            <a:r>
              <a:rPr lang="en-US" sz="2900" dirty="0">
                <a:latin typeface="Times New Roman" panose="02020603050405020304" pitchFamily="18" charset="0"/>
                <a:cs typeface="Times New Roman" panose="02020603050405020304" pitchFamily="18" charset="0"/>
              </a:rPr>
              <a:t>]</a:t>
            </a:r>
          </a:p>
          <a:p>
            <a:pPr marL="0" indent="0" algn="just">
              <a:buNone/>
            </a:pPr>
            <a:r>
              <a:rPr lang="en-US" sz="2900" dirty="0" err="1">
                <a:latin typeface="Times New Roman" panose="02020603050405020304" pitchFamily="18" charset="0"/>
                <a:cs typeface="Times New Roman" panose="02020603050405020304" pitchFamily="18" charset="0"/>
              </a:rPr>
              <a:t>Ethereum</a:t>
            </a:r>
            <a:endParaRPr lang="en-US" sz="2900" dirty="0">
              <a:latin typeface="Times New Roman" panose="02020603050405020304" pitchFamily="18" charset="0"/>
              <a:cs typeface="Times New Roman" panose="02020603050405020304" pitchFamily="18" charset="0"/>
            </a:endParaRPr>
          </a:p>
          <a:p>
            <a:pPr marL="0" indent="0" algn="just">
              <a:buNone/>
            </a:pPr>
            <a:r>
              <a:rPr lang="en-US" sz="2900" dirty="0">
                <a:latin typeface="Times New Roman" panose="02020603050405020304" pitchFamily="18" charset="0"/>
                <a:cs typeface="Times New Roman" panose="02020603050405020304" pitchFamily="18" charset="0"/>
              </a:rPr>
              <a:t>Q 3. Bitcoin is based on ________ </a:t>
            </a:r>
            <a:r>
              <a:rPr lang="en-US" sz="2900" dirty="0" err="1">
                <a:latin typeface="Times New Roman" panose="02020603050405020304" pitchFamily="18" charset="0"/>
                <a:cs typeface="Times New Roman" panose="02020603050405020304" pitchFamily="18" charset="0"/>
              </a:rPr>
              <a:t>blockchain</a:t>
            </a:r>
            <a:r>
              <a:rPr lang="en-US" sz="2900" dirty="0">
                <a:latin typeface="Times New Roman" panose="02020603050405020304" pitchFamily="18" charset="0"/>
                <a:cs typeface="Times New Roman" panose="02020603050405020304" pitchFamily="18" charset="0"/>
              </a:rPr>
              <a:t>?</a:t>
            </a:r>
          </a:p>
          <a:p>
            <a:pPr marL="0" indent="0" algn="just">
              <a:buNone/>
            </a:pPr>
            <a:r>
              <a:rPr lang="en-US" sz="2900" dirty="0">
                <a:latin typeface="Times New Roman" panose="02020603050405020304" pitchFamily="18" charset="0"/>
                <a:cs typeface="Times New Roman" panose="02020603050405020304" pitchFamily="18" charset="0"/>
              </a:rPr>
              <a:t>Private</a:t>
            </a:r>
          </a:p>
          <a:p>
            <a:pPr marL="0" indent="0" algn="just">
              <a:buNone/>
            </a:pPr>
            <a:r>
              <a:rPr lang="en-US" sz="2900" dirty="0">
                <a:latin typeface="Times New Roman" panose="02020603050405020304" pitchFamily="18" charset="0"/>
                <a:cs typeface="Times New Roman" panose="02020603050405020304" pitchFamily="18" charset="0"/>
              </a:rPr>
              <a:t>Public [</a:t>
            </a:r>
            <a:r>
              <a:rPr lang="en-US" sz="2900" dirty="0" err="1">
                <a:latin typeface="Times New Roman" panose="02020603050405020304" pitchFamily="18" charset="0"/>
                <a:cs typeface="Times New Roman" panose="02020603050405020304" pitchFamily="18" charset="0"/>
              </a:rPr>
              <a:t>Ans</a:t>
            </a:r>
            <a:r>
              <a:rPr lang="en-US" sz="2900" dirty="0">
                <a:latin typeface="Times New Roman" panose="02020603050405020304" pitchFamily="18" charset="0"/>
                <a:cs typeface="Times New Roman" panose="02020603050405020304" pitchFamily="18" charset="0"/>
              </a:rPr>
              <a:t>]</a:t>
            </a:r>
          </a:p>
          <a:p>
            <a:pPr marL="0" indent="0" algn="just">
              <a:buNone/>
            </a:pPr>
            <a:r>
              <a:rPr lang="en-US" sz="2900" dirty="0">
                <a:latin typeface="Times New Roman" panose="02020603050405020304" pitchFamily="18" charset="0"/>
                <a:cs typeface="Times New Roman" panose="02020603050405020304" pitchFamily="18" charset="0"/>
              </a:rPr>
              <a:t>Public Permissioned</a:t>
            </a:r>
          </a:p>
          <a:p>
            <a:pPr marL="0" indent="0" algn="just">
              <a:buNone/>
            </a:pPr>
            <a:r>
              <a:rPr lang="en-US" sz="2900" dirty="0">
                <a:latin typeface="Times New Roman" panose="02020603050405020304" pitchFamily="18" charset="0"/>
                <a:cs typeface="Times New Roman" panose="02020603050405020304" pitchFamily="18" charset="0"/>
              </a:rPr>
              <a:t>Permissioned</a:t>
            </a:r>
          </a:p>
          <a:p>
            <a:pPr marL="0" indent="0">
              <a:buNone/>
            </a:pPr>
            <a:r>
              <a:rPr lang="en-US" sz="2900" b="1" dirty="0">
                <a:latin typeface="Times New Roman" panose="02020603050405020304" pitchFamily="18" charset="0"/>
                <a:cs typeface="Times New Roman" panose="02020603050405020304" pitchFamily="18" charset="0"/>
              </a:rPr>
              <a:t>Q 4. </a:t>
            </a:r>
            <a:r>
              <a:rPr lang="en-US" sz="2900" b="1" dirty="0" err="1">
                <a:latin typeface="Times New Roman" panose="02020603050405020304" pitchFamily="18" charset="0"/>
                <a:cs typeface="Times New Roman" panose="02020603050405020304" pitchFamily="18" charset="0"/>
              </a:rPr>
              <a:t>Blockchain</a:t>
            </a:r>
            <a:r>
              <a:rPr lang="en-US" sz="2900" b="1" dirty="0">
                <a:latin typeface="Times New Roman" panose="02020603050405020304" pitchFamily="18" charset="0"/>
                <a:cs typeface="Times New Roman" panose="02020603050405020304" pitchFamily="18" charset="0"/>
              </a:rPr>
              <a:t> can be stored as which of the following?</a:t>
            </a:r>
            <a:endParaRPr lang="en-US" sz="29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A flat file</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A Database</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Both of the above </a:t>
            </a:r>
            <a:r>
              <a:rPr lang="en-US" sz="2900" i="1" dirty="0">
                <a:latin typeface="Times New Roman" panose="02020603050405020304" pitchFamily="18" charset="0"/>
                <a:cs typeface="Times New Roman" panose="02020603050405020304" pitchFamily="18" charset="0"/>
              </a:rPr>
              <a:t>[</a:t>
            </a:r>
            <a:r>
              <a:rPr lang="en-US" sz="2900" i="1" dirty="0" err="1">
                <a:latin typeface="Times New Roman" panose="02020603050405020304" pitchFamily="18" charset="0"/>
                <a:cs typeface="Times New Roman" panose="02020603050405020304" pitchFamily="18" charset="0"/>
              </a:rPr>
              <a:t>Ans</a:t>
            </a:r>
            <a:r>
              <a:rPr lang="en-US" sz="2900" i="1" dirty="0">
                <a:latin typeface="Times New Roman" panose="02020603050405020304" pitchFamily="18" charset="0"/>
                <a:cs typeface="Times New Roman" panose="02020603050405020304" pitchFamily="18" charset="0"/>
              </a:rPr>
              <a:t>]</a:t>
            </a:r>
            <a:br>
              <a:rPr lang="en-US" sz="2900" i="1"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None of the above</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CF678C9-BB55-B64B-96C5-CA2080C92833}" type="datetime1">
              <a:rPr lang="en-IN" smtClean="0"/>
              <a:t>08/01/25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Barkha Bhardwaj            ACSAI -601 BCA             Unit Number: 2</a:t>
            </a:r>
            <a:endParaRPr lang="en-US" dirty="0"/>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Quiz</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1332501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Autofit/>
          </a:bodyPr>
          <a:lstStyle/>
          <a:p>
            <a:pPr marL="0" indent="0">
              <a:buNone/>
            </a:pPr>
            <a:r>
              <a:rPr lang="en-US" sz="1050" b="1" dirty="0">
                <a:latin typeface="Times New Roman" panose="02020603050405020304" pitchFamily="18" charset="0"/>
                <a:cs typeface="Times New Roman" panose="02020603050405020304" pitchFamily="18" charset="0"/>
              </a:rPr>
              <a:t>Q 5. In </a:t>
            </a:r>
            <a:r>
              <a:rPr lang="en-US" sz="1050" b="1" dirty="0" err="1">
                <a:latin typeface="Times New Roman" panose="02020603050405020304" pitchFamily="18" charset="0"/>
                <a:cs typeface="Times New Roman" panose="02020603050405020304" pitchFamily="18" charset="0"/>
              </a:rPr>
              <a:t>blockchain</a:t>
            </a:r>
            <a:r>
              <a:rPr lang="en-US" sz="1050" b="1" dirty="0">
                <a:latin typeface="Times New Roman" panose="02020603050405020304" pitchFamily="18" charset="0"/>
                <a:cs typeface="Times New Roman" panose="02020603050405020304" pitchFamily="18" charset="0"/>
              </a:rPr>
              <a:t>, blocks are linked ________?</a:t>
            </a:r>
            <a:endParaRPr lang="en-US" sz="1050" dirty="0">
              <a:latin typeface="Times New Roman" panose="02020603050405020304" pitchFamily="18" charset="0"/>
              <a:cs typeface="Times New Roman" panose="02020603050405020304" pitchFamily="18" charset="0"/>
            </a:endParaRPr>
          </a:p>
          <a:p>
            <a:pPr marL="0" indent="0">
              <a:buNone/>
            </a:pPr>
            <a:r>
              <a:rPr lang="en-US" sz="1050" dirty="0">
                <a:latin typeface="Times New Roman" panose="02020603050405020304" pitchFamily="18" charset="0"/>
                <a:cs typeface="Times New Roman" panose="02020603050405020304" pitchFamily="18" charset="0"/>
              </a:rPr>
              <a:t>Backward to the previous block </a:t>
            </a:r>
            <a:r>
              <a:rPr lang="en-US" sz="1050" b="1" i="1" dirty="0">
                <a:latin typeface="Times New Roman" panose="02020603050405020304" pitchFamily="18" charset="0"/>
                <a:cs typeface="Times New Roman" panose="02020603050405020304" pitchFamily="18" charset="0"/>
              </a:rPr>
              <a:t>[</a:t>
            </a:r>
            <a:r>
              <a:rPr lang="en-US" sz="1050" b="1" i="1" dirty="0" err="1">
                <a:latin typeface="Times New Roman" panose="02020603050405020304" pitchFamily="18" charset="0"/>
                <a:cs typeface="Times New Roman" panose="02020603050405020304" pitchFamily="18" charset="0"/>
              </a:rPr>
              <a:t>Ans</a:t>
            </a:r>
            <a:r>
              <a:rPr lang="en-US" sz="1050" b="1" i="1" dirty="0">
                <a:latin typeface="Times New Roman" panose="02020603050405020304" pitchFamily="18" charset="0"/>
                <a:cs typeface="Times New Roman" panose="02020603050405020304" pitchFamily="18" charset="0"/>
              </a:rPr>
              <a:t>]</a:t>
            </a:r>
            <a:br>
              <a:rPr lang="en-US" sz="1050" b="1" i="1" dirty="0">
                <a:latin typeface="Times New Roman" panose="02020603050405020304" pitchFamily="18" charset="0"/>
                <a:cs typeface="Times New Roman" panose="02020603050405020304" pitchFamily="18" charset="0"/>
              </a:rPr>
            </a:br>
            <a:r>
              <a:rPr lang="en-US" sz="1050" dirty="0">
                <a:latin typeface="Times New Roman" panose="02020603050405020304" pitchFamily="18" charset="0"/>
                <a:cs typeface="Times New Roman" panose="02020603050405020304" pitchFamily="18" charset="0"/>
              </a:rPr>
              <a:t>Forward to next block</a:t>
            </a:r>
            <a:br>
              <a:rPr lang="en-US" sz="1050" dirty="0">
                <a:latin typeface="Times New Roman" panose="02020603050405020304" pitchFamily="18" charset="0"/>
                <a:cs typeface="Times New Roman" panose="02020603050405020304" pitchFamily="18" charset="0"/>
              </a:rPr>
            </a:br>
            <a:r>
              <a:rPr lang="en-US" sz="1050" dirty="0">
                <a:latin typeface="Times New Roman" panose="02020603050405020304" pitchFamily="18" charset="0"/>
                <a:cs typeface="Times New Roman" panose="02020603050405020304" pitchFamily="18" charset="0"/>
              </a:rPr>
              <a:t>Not linked with each other</a:t>
            </a:r>
          </a:p>
          <a:p>
            <a:pPr marL="0" indent="0" algn="just">
              <a:buNone/>
            </a:pPr>
            <a:r>
              <a:rPr lang="en-US" sz="1050" dirty="0">
                <a:latin typeface="Times New Roman" panose="02020603050405020304" pitchFamily="18" charset="0"/>
                <a:cs typeface="Times New Roman" panose="02020603050405020304" pitchFamily="18" charset="0"/>
              </a:rPr>
              <a:t>use </a:t>
            </a:r>
            <a:r>
              <a:rPr lang="en-US" sz="1050" dirty="0" err="1">
                <a:latin typeface="Times New Roman" panose="02020603050405020304" pitchFamily="18" charset="0"/>
                <a:cs typeface="Times New Roman" panose="02020603050405020304" pitchFamily="18" charset="0"/>
              </a:rPr>
              <a:t>blockchain</a:t>
            </a:r>
            <a:r>
              <a:rPr lang="en-US" sz="1050" dirty="0">
                <a:latin typeface="Times New Roman" panose="02020603050405020304" pitchFamily="18" charset="0"/>
                <a:cs typeface="Times New Roman" panose="02020603050405020304" pitchFamily="18" charset="0"/>
              </a:rPr>
              <a:t>?</a:t>
            </a:r>
          </a:p>
          <a:p>
            <a:pPr marL="0" indent="0">
              <a:buNone/>
            </a:pPr>
            <a:r>
              <a:rPr lang="en-US" sz="1050" b="1" dirty="0">
                <a:latin typeface="Times New Roman" panose="02020603050405020304" pitchFamily="18" charset="0"/>
                <a:cs typeface="Times New Roman" panose="02020603050405020304" pitchFamily="18" charset="0"/>
              </a:rPr>
              <a:t>Q 6. The primary benefit of immutability is…</a:t>
            </a:r>
            <a:endParaRPr lang="en-US" sz="1050" dirty="0">
              <a:latin typeface="Times New Roman" panose="02020603050405020304" pitchFamily="18" charset="0"/>
              <a:cs typeface="Times New Roman" panose="02020603050405020304" pitchFamily="18" charset="0"/>
            </a:endParaRPr>
          </a:p>
          <a:p>
            <a:pPr marL="0" indent="0">
              <a:buNone/>
            </a:pPr>
            <a:r>
              <a:rPr lang="en-US" sz="1050" dirty="0">
                <a:latin typeface="Times New Roman" panose="02020603050405020304" pitchFamily="18" charset="0"/>
                <a:cs typeface="Times New Roman" panose="02020603050405020304" pitchFamily="18" charset="0"/>
              </a:rPr>
              <a:t>Scalability</a:t>
            </a:r>
          </a:p>
          <a:p>
            <a:pPr marL="0" indent="0">
              <a:buNone/>
            </a:pPr>
            <a:r>
              <a:rPr lang="en-US" sz="1050" dirty="0">
                <a:latin typeface="Times New Roman" panose="02020603050405020304" pitchFamily="18" charset="0"/>
                <a:cs typeface="Times New Roman" panose="02020603050405020304" pitchFamily="18" charset="0"/>
              </a:rPr>
              <a:t>Improved Security</a:t>
            </a:r>
          </a:p>
          <a:p>
            <a:pPr marL="0" indent="0">
              <a:buNone/>
            </a:pPr>
            <a:r>
              <a:rPr lang="en-US" sz="1050" dirty="0">
                <a:latin typeface="Times New Roman" panose="02020603050405020304" pitchFamily="18" charset="0"/>
                <a:cs typeface="Times New Roman" panose="02020603050405020304" pitchFamily="18" charset="0"/>
              </a:rPr>
              <a:t>Tamper Proof</a:t>
            </a:r>
          </a:p>
          <a:p>
            <a:pPr marL="0" indent="0">
              <a:buNone/>
            </a:pPr>
            <a:r>
              <a:rPr lang="en-US" sz="1050" dirty="0">
                <a:latin typeface="Times New Roman" panose="02020603050405020304" pitchFamily="18" charset="0"/>
                <a:cs typeface="Times New Roman" panose="02020603050405020304" pitchFamily="18" charset="0"/>
              </a:rPr>
              <a:t>Increased Efficiency </a:t>
            </a:r>
            <a:r>
              <a:rPr lang="en-US" sz="1050" b="1" i="1" dirty="0">
                <a:latin typeface="Times New Roman" panose="02020603050405020304" pitchFamily="18" charset="0"/>
                <a:cs typeface="Times New Roman" panose="02020603050405020304" pitchFamily="18" charset="0"/>
              </a:rPr>
              <a:t>[</a:t>
            </a:r>
            <a:r>
              <a:rPr lang="en-US" sz="1050" b="1" i="1" dirty="0" err="1">
                <a:latin typeface="Times New Roman" panose="02020603050405020304" pitchFamily="18" charset="0"/>
                <a:cs typeface="Times New Roman" panose="02020603050405020304" pitchFamily="18" charset="0"/>
              </a:rPr>
              <a:t>Ans</a:t>
            </a:r>
            <a:r>
              <a:rPr lang="en-US" sz="1050" b="1" i="1" dirty="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a:p>
            <a:pPr marL="0" indent="0">
              <a:buNone/>
            </a:pPr>
            <a:r>
              <a:rPr lang="en-US" sz="1050" b="1" dirty="0">
                <a:latin typeface="Times New Roman" panose="02020603050405020304" pitchFamily="18" charset="0"/>
                <a:cs typeface="Times New Roman" panose="02020603050405020304" pitchFamily="18" charset="0"/>
              </a:rPr>
              <a:t>Q 7. Hash identifying each block in the </a:t>
            </a:r>
            <a:r>
              <a:rPr lang="en-US" sz="1050" b="1" dirty="0" err="1">
                <a:latin typeface="Times New Roman" panose="02020603050405020304" pitchFamily="18" charset="0"/>
                <a:cs typeface="Times New Roman" panose="02020603050405020304" pitchFamily="18" charset="0"/>
              </a:rPr>
              <a:t>Blockchain</a:t>
            </a:r>
            <a:r>
              <a:rPr lang="en-US" sz="1050" b="1" dirty="0">
                <a:latin typeface="Times New Roman" panose="02020603050405020304" pitchFamily="18" charset="0"/>
                <a:cs typeface="Times New Roman" panose="02020603050405020304" pitchFamily="18" charset="0"/>
              </a:rPr>
              <a:t> is generated using which of the following cryptographic algorithm?</a:t>
            </a:r>
            <a:endParaRPr lang="en-US" sz="1050" dirty="0">
              <a:latin typeface="Times New Roman" panose="02020603050405020304" pitchFamily="18" charset="0"/>
              <a:cs typeface="Times New Roman" panose="02020603050405020304" pitchFamily="18" charset="0"/>
            </a:endParaRPr>
          </a:p>
          <a:p>
            <a:pPr marL="0" indent="0">
              <a:buNone/>
            </a:pPr>
            <a:r>
              <a:rPr lang="en-US" sz="1050" dirty="0">
                <a:latin typeface="Times New Roman" panose="02020603050405020304" pitchFamily="18" charset="0"/>
                <a:cs typeface="Times New Roman" panose="02020603050405020304" pitchFamily="18" charset="0"/>
              </a:rPr>
              <a:t>SHA128</a:t>
            </a:r>
            <a:br>
              <a:rPr lang="en-US" sz="1050" dirty="0">
                <a:latin typeface="Times New Roman" panose="02020603050405020304" pitchFamily="18" charset="0"/>
                <a:cs typeface="Times New Roman" panose="02020603050405020304" pitchFamily="18" charset="0"/>
              </a:rPr>
            </a:br>
            <a:r>
              <a:rPr lang="en-US" sz="1050" dirty="0">
                <a:latin typeface="Times New Roman" panose="02020603050405020304" pitchFamily="18" charset="0"/>
                <a:cs typeface="Times New Roman" panose="02020603050405020304" pitchFamily="18" charset="0"/>
              </a:rPr>
              <a:t>SHA256 </a:t>
            </a:r>
            <a:r>
              <a:rPr lang="en-US" sz="1050" b="1" i="1" dirty="0">
                <a:latin typeface="Times New Roman" panose="02020603050405020304" pitchFamily="18" charset="0"/>
                <a:cs typeface="Times New Roman" panose="02020603050405020304" pitchFamily="18" charset="0"/>
              </a:rPr>
              <a:t>[</a:t>
            </a:r>
            <a:r>
              <a:rPr lang="en-US" sz="1050" b="1" i="1" dirty="0" err="1">
                <a:latin typeface="Times New Roman" panose="02020603050405020304" pitchFamily="18" charset="0"/>
                <a:cs typeface="Times New Roman" panose="02020603050405020304" pitchFamily="18" charset="0"/>
              </a:rPr>
              <a:t>Ans</a:t>
            </a:r>
            <a:r>
              <a:rPr lang="en-US" sz="1050" b="1" i="1" dirty="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a:p>
            <a:pPr marL="0" indent="0">
              <a:buNone/>
            </a:pPr>
            <a:r>
              <a:rPr lang="en-US" sz="1050" b="1" dirty="0">
                <a:latin typeface="Times New Roman" panose="02020603050405020304" pitchFamily="18" charset="0"/>
                <a:cs typeface="Times New Roman" panose="02020603050405020304" pitchFamily="18" charset="0"/>
              </a:rPr>
              <a:t>Q 8. </a:t>
            </a:r>
            <a:r>
              <a:rPr lang="en-US" sz="1050" b="1" dirty="0" err="1">
                <a:latin typeface="Times New Roman" panose="02020603050405020304" pitchFamily="18" charset="0"/>
                <a:cs typeface="Times New Roman" panose="02020603050405020304" pitchFamily="18" charset="0"/>
              </a:rPr>
              <a:t>Blockchain</a:t>
            </a:r>
            <a:r>
              <a:rPr lang="en-US" sz="1050" b="1" dirty="0">
                <a:latin typeface="Times New Roman" panose="02020603050405020304" pitchFamily="18" charset="0"/>
                <a:cs typeface="Times New Roman" panose="02020603050405020304" pitchFamily="18" charset="0"/>
              </a:rPr>
              <a:t> forks can result in which of the following?</a:t>
            </a:r>
            <a:endParaRPr lang="en-US" sz="1050" dirty="0">
              <a:latin typeface="Times New Roman" panose="02020603050405020304" pitchFamily="18" charset="0"/>
              <a:cs typeface="Times New Roman" panose="02020603050405020304" pitchFamily="18" charset="0"/>
            </a:endParaRPr>
          </a:p>
          <a:p>
            <a:pPr marL="0" indent="0">
              <a:buNone/>
            </a:pPr>
            <a:r>
              <a:rPr lang="en-US" sz="1050" dirty="0">
                <a:latin typeface="Times New Roman" panose="02020603050405020304" pitchFamily="18" charset="0"/>
                <a:cs typeface="Times New Roman" panose="02020603050405020304" pitchFamily="18" charset="0"/>
              </a:rPr>
              <a:t>Multiple parent blocks</a:t>
            </a:r>
            <a:br>
              <a:rPr lang="en-US" sz="1050" dirty="0">
                <a:latin typeface="Times New Roman" panose="02020603050405020304" pitchFamily="18" charset="0"/>
                <a:cs typeface="Times New Roman" panose="02020603050405020304" pitchFamily="18" charset="0"/>
              </a:rPr>
            </a:br>
            <a:r>
              <a:rPr lang="en-US" sz="1050" dirty="0">
                <a:latin typeface="Times New Roman" panose="02020603050405020304" pitchFamily="18" charset="0"/>
                <a:cs typeface="Times New Roman" panose="02020603050405020304" pitchFamily="18" charset="0"/>
              </a:rPr>
              <a:t>Multiple children blocks </a:t>
            </a:r>
            <a:r>
              <a:rPr lang="en-US" sz="1050" b="1" i="1" dirty="0">
                <a:latin typeface="Times New Roman" panose="02020603050405020304" pitchFamily="18" charset="0"/>
                <a:cs typeface="Times New Roman" panose="02020603050405020304" pitchFamily="18" charset="0"/>
              </a:rPr>
              <a:t>[</a:t>
            </a:r>
            <a:r>
              <a:rPr lang="en-US" sz="1050" b="1" i="1" dirty="0" err="1">
                <a:latin typeface="Times New Roman" panose="02020603050405020304" pitchFamily="18" charset="0"/>
                <a:cs typeface="Times New Roman" panose="02020603050405020304" pitchFamily="18" charset="0"/>
              </a:rPr>
              <a:t>Ans</a:t>
            </a:r>
            <a:r>
              <a:rPr lang="en-US" sz="1050" b="1" i="1" dirty="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a:p>
            <a:pPr marL="0" indent="0">
              <a:buNone/>
            </a:pPr>
            <a:r>
              <a:rPr lang="en-US" sz="1050" b="1" dirty="0">
                <a:latin typeface="Times New Roman" panose="02020603050405020304" pitchFamily="18" charset="0"/>
                <a:cs typeface="Times New Roman" panose="02020603050405020304" pitchFamily="18" charset="0"/>
              </a:rPr>
              <a:t>Q 9. Which of the following is asymmetric encryption Algorithm?</a:t>
            </a:r>
            <a:endParaRPr lang="en-US" sz="1050" dirty="0">
              <a:latin typeface="Times New Roman" panose="02020603050405020304" pitchFamily="18" charset="0"/>
              <a:cs typeface="Times New Roman" panose="02020603050405020304" pitchFamily="18" charset="0"/>
            </a:endParaRPr>
          </a:p>
          <a:p>
            <a:pPr marL="0" indent="0">
              <a:buNone/>
            </a:pPr>
            <a:r>
              <a:rPr lang="en-US" sz="1050" dirty="0">
                <a:latin typeface="Times New Roman" panose="02020603050405020304" pitchFamily="18" charset="0"/>
                <a:cs typeface="Times New Roman" panose="02020603050405020304" pitchFamily="18" charset="0"/>
              </a:rPr>
              <a:t>Blowfish</a:t>
            </a:r>
          </a:p>
          <a:p>
            <a:pPr marL="0" indent="0">
              <a:buNone/>
            </a:pPr>
            <a:r>
              <a:rPr lang="en-US" sz="1050" dirty="0" err="1">
                <a:latin typeface="Times New Roman" panose="02020603050405020304" pitchFamily="18" charset="0"/>
                <a:cs typeface="Times New Roman" panose="02020603050405020304" pitchFamily="18" charset="0"/>
              </a:rPr>
              <a:t>Twofish</a:t>
            </a:r>
            <a:br>
              <a:rPr lang="en-US" sz="1050" dirty="0">
                <a:latin typeface="Times New Roman" panose="02020603050405020304" pitchFamily="18" charset="0"/>
                <a:cs typeface="Times New Roman" panose="02020603050405020304" pitchFamily="18" charset="0"/>
              </a:rPr>
            </a:br>
            <a:r>
              <a:rPr lang="en-US" sz="1050" dirty="0">
                <a:latin typeface="Times New Roman" panose="02020603050405020304" pitchFamily="18" charset="0"/>
                <a:cs typeface="Times New Roman" panose="02020603050405020304" pitchFamily="18" charset="0"/>
              </a:rPr>
              <a:t>RSA </a:t>
            </a:r>
            <a:r>
              <a:rPr lang="en-US" sz="1050" b="1" i="1" dirty="0">
                <a:latin typeface="Times New Roman" panose="02020603050405020304" pitchFamily="18" charset="0"/>
                <a:cs typeface="Times New Roman" panose="02020603050405020304" pitchFamily="18" charset="0"/>
              </a:rPr>
              <a:t>[</a:t>
            </a:r>
            <a:r>
              <a:rPr lang="en-US" sz="1050" b="1" i="1" dirty="0" err="1">
                <a:latin typeface="Times New Roman" panose="02020603050405020304" pitchFamily="18" charset="0"/>
                <a:cs typeface="Times New Roman" panose="02020603050405020304" pitchFamily="18" charset="0"/>
              </a:rPr>
              <a:t>Ans</a:t>
            </a:r>
            <a:r>
              <a:rPr lang="en-US" sz="1050" b="1" i="1" dirty="0">
                <a:latin typeface="Times New Roman" panose="02020603050405020304" pitchFamily="18" charset="0"/>
                <a:cs typeface="Times New Roman" panose="02020603050405020304" pitchFamily="18" charset="0"/>
              </a:rPr>
              <a:t>]</a:t>
            </a:r>
            <a:br>
              <a:rPr lang="en-US" sz="1050" dirty="0">
                <a:latin typeface="Times New Roman" panose="02020603050405020304" pitchFamily="18" charset="0"/>
                <a:cs typeface="Times New Roman" panose="02020603050405020304" pitchFamily="18" charset="0"/>
              </a:rPr>
            </a:br>
            <a:r>
              <a:rPr lang="en-US" sz="1050" dirty="0" err="1">
                <a:latin typeface="Times New Roman" panose="02020603050405020304" pitchFamily="18" charset="0"/>
                <a:cs typeface="Times New Roman" panose="02020603050405020304" pitchFamily="18" charset="0"/>
              </a:rPr>
              <a:t>Tripple</a:t>
            </a:r>
            <a:r>
              <a:rPr lang="en-US" sz="1050" dirty="0">
                <a:latin typeface="Times New Roman" panose="02020603050405020304" pitchFamily="18" charset="0"/>
                <a:cs typeface="Times New Roman" panose="02020603050405020304" pitchFamily="18" charset="0"/>
              </a:rPr>
              <a:t> D</a:t>
            </a:r>
          </a:p>
          <a:p>
            <a:pPr marL="0" indent="0">
              <a:buNone/>
            </a:pPr>
            <a:r>
              <a:rPr lang="en-US" sz="1050" b="1" dirty="0">
                <a:latin typeface="Times New Roman" panose="02020603050405020304" pitchFamily="18" charset="0"/>
                <a:cs typeface="Times New Roman" panose="02020603050405020304" pitchFamily="18" charset="0"/>
              </a:rPr>
              <a:t>Q 8. A block in the </a:t>
            </a:r>
            <a:r>
              <a:rPr lang="en-US" sz="1050" b="1" dirty="0" err="1">
                <a:latin typeface="Times New Roman" panose="02020603050405020304" pitchFamily="18" charset="0"/>
                <a:cs typeface="Times New Roman" panose="02020603050405020304" pitchFamily="18" charset="0"/>
              </a:rPr>
              <a:t>blockchain</a:t>
            </a:r>
            <a:r>
              <a:rPr lang="en-US" sz="1050" b="1" dirty="0">
                <a:latin typeface="Times New Roman" panose="02020603050405020304" pitchFamily="18" charset="0"/>
                <a:cs typeface="Times New Roman" panose="02020603050405020304" pitchFamily="18" charset="0"/>
              </a:rPr>
              <a:t> can never have more than one parent block?</a:t>
            </a:r>
            <a:endParaRPr lang="en-US" sz="1050" dirty="0">
              <a:latin typeface="Times New Roman" panose="02020603050405020304" pitchFamily="18" charset="0"/>
              <a:cs typeface="Times New Roman" panose="02020603050405020304" pitchFamily="18" charset="0"/>
            </a:endParaRPr>
          </a:p>
          <a:p>
            <a:pPr marL="0" indent="0">
              <a:buNone/>
            </a:pPr>
            <a:r>
              <a:rPr lang="en-US" sz="1050" dirty="0">
                <a:latin typeface="Times New Roman" panose="02020603050405020304" pitchFamily="18" charset="0"/>
                <a:cs typeface="Times New Roman" panose="02020603050405020304" pitchFamily="18" charset="0"/>
              </a:rPr>
              <a:t>True </a:t>
            </a:r>
            <a:r>
              <a:rPr lang="en-US" sz="1050" b="1" i="1" dirty="0">
                <a:latin typeface="Times New Roman" panose="02020603050405020304" pitchFamily="18" charset="0"/>
                <a:cs typeface="Times New Roman" panose="02020603050405020304" pitchFamily="18" charset="0"/>
              </a:rPr>
              <a:t>[</a:t>
            </a:r>
            <a:r>
              <a:rPr lang="en-US" sz="1050" b="1" i="1" dirty="0" err="1">
                <a:latin typeface="Times New Roman" panose="02020603050405020304" pitchFamily="18" charset="0"/>
                <a:cs typeface="Times New Roman" panose="02020603050405020304" pitchFamily="18" charset="0"/>
              </a:rPr>
              <a:t>Ans</a:t>
            </a:r>
            <a:r>
              <a:rPr lang="en-US" sz="1050" b="1" i="1" dirty="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a:p>
            <a:pPr marL="0" indent="0">
              <a:buNone/>
            </a:pPr>
            <a:r>
              <a:rPr lang="en-US" sz="1050" dirty="0">
                <a:latin typeface="Times New Roman" panose="02020603050405020304" pitchFamily="18" charset="0"/>
                <a:cs typeface="Times New Roman" panose="02020603050405020304" pitchFamily="18" charset="0"/>
              </a:rPr>
              <a:t>False </a:t>
            </a:r>
          </a:p>
          <a:p>
            <a:pPr marL="0" indent="0">
              <a:buNone/>
            </a:pPr>
            <a:r>
              <a:rPr lang="en-US" sz="1050" dirty="0">
                <a:latin typeface="Times New Roman" panose="02020603050405020304" pitchFamily="18" charset="0"/>
                <a:cs typeface="Times New Roman" panose="02020603050405020304" pitchFamily="18" charset="0"/>
              </a:rPr>
              <a:t>EA</a:t>
            </a:r>
          </a:p>
        </p:txBody>
      </p:sp>
      <p:sp>
        <p:nvSpPr>
          <p:cNvPr id="4" name="Date Placeholder 3"/>
          <p:cNvSpPr>
            <a:spLocks noGrp="1"/>
          </p:cNvSpPr>
          <p:nvPr>
            <p:ph type="dt" sz="half" idx="10"/>
          </p:nvPr>
        </p:nvSpPr>
        <p:spPr/>
        <p:txBody>
          <a:bodyPr/>
          <a:lstStyle/>
          <a:p>
            <a:fld id="{A1BE251F-75C5-2145-B41B-705E6FBCADB6}" type="datetime1">
              <a:rPr lang="en-IN" smtClean="0"/>
              <a:t>08/01/25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Ms. Barkha Bhardwaj            ACSAI -601 BCA             Unit Number: 2</a:t>
            </a:r>
            <a:endParaRPr lang="en-US" dirty="0"/>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Quiz</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11661746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dirty="0"/>
              <a:t>NA</a:t>
            </a:r>
          </a:p>
        </p:txBody>
      </p:sp>
      <p:sp>
        <p:nvSpPr>
          <p:cNvPr id="4" name="Date Placeholder 3"/>
          <p:cNvSpPr>
            <a:spLocks noGrp="1"/>
          </p:cNvSpPr>
          <p:nvPr>
            <p:ph type="dt" sz="half" idx="10"/>
          </p:nvPr>
        </p:nvSpPr>
        <p:spPr/>
        <p:txBody>
          <a:bodyPr/>
          <a:lstStyle/>
          <a:p>
            <a:fld id="{76B1E80D-CD41-2947-903F-AFBCD199668D}" type="datetime1">
              <a:rPr lang="en-IN" smtClean="0"/>
              <a:t>08/01/25</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Ms. Barkha Bhardwaj            ACSAI -601 BCA             Unit Number: 2</a:t>
            </a:r>
            <a:endParaRPr lang="en-US" dirty="0"/>
          </a:p>
        </p:txBody>
      </p:sp>
      <p:sp>
        <p:nvSpPr>
          <p:cNvPr id="7"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Old</a:t>
            </a:r>
            <a:r>
              <a:rPr kumimoji="0" lang="en-US" sz="3200" b="1" i="0" u="none" strike="noStrike" kern="1200" cap="none" spc="0" normalizeH="0" noProof="0" dirty="0">
                <a:ln>
                  <a:noFill/>
                </a:ln>
                <a:solidFill>
                  <a:schemeClr val="dk1"/>
                </a:solidFill>
                <a:effectLst/>
                <a:uLnTx/>
                <a:uFillTx/>
                <a:latin typeface="+mn-lt"/>
                <a:ea typeface="+mn-ea"/>
                <a:cs typeface="+mn-cs"/>
              </a:rPr>
              <a:t> Question Papers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5588570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200" dirty="0"/>
          </a:p>
        </p:txBody>
      </p:sp>
      <p:sp>
        <p:nvSpPr>
          <p:cNvPr id="4" name="Date Placeholder 3"/>
          <p:cNvSpPr>
            <a:spLocks noGrp="1"/>
          </p:cNvSpPr>
          <p:nvPr>
            <p:ph type="dt" sz="half" idx="10"/>
          </p:nvPr>
        </p:nvSpPr>
        <p:spPr/>
        <p:txBody>
          <a:bodyPr/>
          <a:lstStyle/>
          <a:p>
            <a:fld id="{A2590E88-D68C-4A47-959F-0C0E6B6B12DD}" type="datetime1">
              <a:rPr lang="en-IN" smtClean="0"/>
              <a:t>08/01/25</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Ms. Barkha Bhardwaj            ACSAI -601 BCA             Unit Number: 2</a:t>
            </a:r>
            <a:endParaRPr lang="en-US" dirty="0"/>
          </a:p>
        </p:txBody>
      </p:sp>
      <p:sp>
        <p:nvSpPr>
          <p:cNvPr id="7" name="Title 1"/>
          <p:cNvSpPr txBox="1">
            <a:spLocks/>
          </p:cNvSpPr>
          <p:nvPr/>
        </p:nvSpPr>
        <p:spPr>
          <a:xfrm>
            <a:off x="1371600" y="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for University Exam </a:t>
            </a:r>
            <a:endParaRPr kumimoji="0" lang="en-US" sz="32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56</a:t>
            </a:fld>
            <a:endParaRPr lang="en-US"/>
          </a:p>
        </p:txBody>
      </p:sp>
      <p:sp>
        <p:nvSpPr>
          <p:cNvPr id="6" name="Rectangle 5"/>
          <p:cNvSpPr/>
          <p:nvPr/>
        </p:nvSpPr>
        <p:spPr>
          <a:xfrm>
            <a:off x="381000" y="1582341"/>
            <a:ext cx="8763000" cy="5078313"/>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What is the difference between public and private key?</a:t>
            </a:r>
          </a:p>
          <a:p>
            <a:pPr algn="just"/>
            <a:r>
              <a:rPr lang="en-US" dirty="0">
                <a:latin typeface="Times New Roman" panose="02020603050405020304" pitchFamily="18" charset="0"/>
                <a:cs typeface="Times New Roman" panose="02020603050405020304" pitchFamily="18" charset="0"/>
              </a:rPr>
              <a:t>Name the platforms that are actively developing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applications?</a:t>
            </a:r>
          </a:p>
          <a:p>
            <a:pPr algn="just"/>
            <a:r>
              <a:rPr lang="en-US" dirty="0">
                <a:latin typeface="Times New Roman" panose="02020603050405020304" pitchFamily="18" charset="0"/>
                <a:cs typeface="Times New Roman" panose="02020603050405020304" pitchFamily="18" charset="0"/>
              </a:rPr>
              <a:t>How does bitcoin use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What is Consensus algorithm?</a:t>
            </a:r>
          </a:p>
          <a:p>
            <a:pPr algn="just"/>
            <a:r>
              <a:rPr lang="en-US" dirty="0">
                <a:latin typeface="Times New Roman" panose="02020603050405020304" pitchFamily="18" charset="0"/>
                <a:cs typeface="Times New Roman" panose="02020603050405020304" pitchFamily="18" charset="0"/>
              </a:rPr>
              <a:t>What do you know about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What is the difference between Bitcoin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What type of records can be kept in 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Is there any restriction on same?</a:t>
            </a:r>
          </a:p>
          <a:p>
            <a:pPr algn="just"/>
            <a:r>
              <a:rPr lang="en-US" dirty="0">
                <a:latin typeface="Times New Roman" panose="02020603050405020304" pitchFamily="18" charset="0"/>
                <a:cs typeface="Times New Roman" panose="02020603050405020304" pitchFamily="18" charset="0"/>
              </a:rPr>
              <a:t>State difference between proof-of-work &amp; proof-of-stake?</a:t>
            </a:r>
          </a:p>
          <a:p>
            <a:pPr algn="just"/>
            <a:r>
              <a:rPr lang="en-US" dirty="0">
                <a:latin typeface="Times New Roman" panose="02020603050405020304" pitchFamily="18" charset="0"/>
                <a:cs typeface="Times New Roman" panose="02020603050405020304" pitchFamily="18" charset="0"/>
              </a:rPr>
              <a:t>What is the difference between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and database?</a:t>
            </a:r>
          </a:p>
          <a:p>
            <a:pPr algn="just"/>
            <a:r>
              <a:rPr lang="en-IN" dirty="0">
                <a:latin typeface="Times New Roman" panose="02020603050405020304" pitchFamily="18" charset="0"/>
                <a:cs typeface="Times New Roman" panose="02020603050405020304" pitchFamily="18" charset="0"/>
              </a:rPr>
              <a:t>What is Cryptocurrency?</a:t>
            </a:r>
          </a:p>
          <a:p>
            <a:pPr algn="just"/>
            <a:r>
              <a:rPr lang="en-US" dirty="0">
                <a:latin typeface="Times New Roman" panose="02020603050405020304" pitchFamily="18" charset="0"/>
                <a:cs typeface="Times New Roman" panose="02020603050405020304" pitchFamily="18" charset="0"/>
              </a:rPr>
              <a:t>What are the limitations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What is a 51% attack?</a:t>
            </a:r>
          </a:p>
          <a:p>
            <a:pPr algn="just"/>
            <a:r>
              <a:rPr lang="en-US" dirty="0">
                <a:latin typeface="Times New Roman" panose="02020603050405020304" pitchFamily="18" charset="0"/>
                <a:cs typeface="Times New Roman" panose="02020603050405020304" pitchFamily="18" charset="0"/>
              </a:rPr>
              <a:t>What is encryption? What is its role in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What is the difference between Proof-of-work and Proof-of-stake?</a:t>
            </a:r>
          </a:p>
          <a:p>
            <a:pPr algn="just"/>
            <a:r>
              <a:rPr lang="en-US" dirty="0">
                <a:latin typeface="Times New Roman" panose="02020603050405020304" pitchFamily="18" charset="0"/>
                <a:cs typeface="Times New Roman" panose="02020603050405020304" pitchFamily="18" charset="0"/>
              </a:rPr>
              <a:t>How does the security of a block works?</a:t>
            </a:r>
          </a:p>
          <a:p>
            <a:pPr algn="just"/>
            <a:r>
              <a:rPr lang="en-US" dirty="0">
                <a:latin typeface="Times New Roman" panose="02020603050405020304" pitchFamily="18" charset="0"/>
                <a:cs typeface="Times New Roman" panose="02020603050405020304" pitchFamily="18" charset="0"/>
              </a:rPr>
              <a:t>What is the principle on which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is based on?</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4741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2000" dirty="0"/>
          </a:p>
          <a:p>
            <a:pPr marL="0" indent="0">
              <a:buNone/>
            </a:pPr>
            <a:r>
              <a:rPr lang="en-US" sz="2200" b="1" dirty="0">
                <a:latin typeface="Ytimes"/>
              </a:rPr>
              <a:t>My Video :</a:t>
            </a:r>
          </a:p>
          <a:p>
            <a:pPr marL="0" indent="0">
              <a:buNone/>
            </a:pPr>
            <a:r>
              <a:rPr lang="en-US" sz="2200" b="1" dirty="0">
                <a:latin typeface="Ytimes"/>
                <a:hlinkClick r:id="rId2"/>
              </a:rPr>
              <a:t>https://youtu.be/rPD97AZ9W2U</a:t>
            </a:r>
            <a:endParaRPr lang="en-US" sz="2200" b="1" dirty="0">
              <a:latin typeface="Ytimes"/>
            </a:endParaRPr>
          </a:p>
          <a:p>
            <a:pPr marL="0" indent="0">
              <a:buNone/>
            </a:pPr>
            <a:r>
              <a:rPr lang="en-US" sz="2200" b="1" dirty="0">
                <a:latin typeface="Ytimes"/>
                <a:hlinkClick r:id="rId3"/>
              </a:rPr>
              <a:t>https://youtu.be/QbBHCehF3xo</a:t>
            </a:r>
            <a:endParaRPr lang="en-US" sz="2200" b="1" dirty="0">
              <a:latin typeface="Ytimes"/>
            </a:endParaRPr>
          </a:p>
          <a:p>
            <a:pPr marL="0" indent="0">
              <a:buNone/>
            </a:pPr>
            <a:r>
              <a:rPr lang="en-US" sz="2200" b="1" dirty="0">
                <a:latin typeface="Ytimes"/>
                <a:hlinkClick r:id="rId4"/>
              </a:rPr>
              <a:t>https://youtu.be/JRlJPlbOP7I</a:t>
            </a:r>
            <a:endParaRPr lang="en-US" sz="2200" b="1" dirty="0">
              <a:latin typeface="Ytimes"/>
            </a:endParaRPr>
          </a:p>
          <a:p>
            <a:pPr marL="0" indent="0">
              <a:buNone/>
            </a:pPr>
            <a:endParaRPr lang="en-US" sz="2200" b="1" dirty="0">
              <a:latin typeface="Ytimes"/>
            </a:endParaRPr>
          </a:p>
          <a:p>
            <a:pPr marL="0" indent="0">
              <a:buNone/>
            </a:pPr>
            <a:r>
              <a:rPr lang="en-US" sz="2200" b="1" dirty="0" err="1">
                <a:latin typeface="Ytimes"/>
              </a:rPr>
              <a:t>Youtube</a:t>
            </a:r>
            <a:r>
              <a:rPr lang="en-US" sz="2200" b="1" dirty="0">
                <a:latin typeface="Ytimes"/>
              </a:rPr>
              <a:t>/other  Video Links</a:t>
            </a:r>
          </a:p>
          <a:p>
            <a:pPr marL="0" indent="0">
              <a:buNone/>
            </a:pPr>
            <a:r>
              <a:rPr lang="en-US" sz="2200" b="1" dirty="0">
                <a:latin typeface="Ytimes"/>
                <a:hlinkClick r:id="rId5"/>
              </a:rPr>
              <a:t>https://www.youtube.com/watch?v=yubzJw0uiE4</a:t>
            </a:r>
            <a:endParaRPr lang="en-US" sz="2200" b="1" dirty="0">
              <a:latin typeface="Ytimes"/>
            </a:endParaRPr>
          </a:p>
          <a:p>
            <a:pPr marL="0" indent="0">
              <a:buNone/>
            </a:pPr>
            <a:r>
              <a:rPr lang="en-US" sz="2200" b="1" dirty="0">
                <a:latin typeface="Ytimes"/>
                <a:hlinkClick r:id="rId6"/>
              </a:rPr>
              <a:t>https://www.youtube.com/watch?v=_160oMzblY8</a:t>
            </a:r>
            <a:endParaRPr lang="en-US" sz="2200" b="1" dirty="0">
              <a:latin typeface="Ytimes"/>
            </a:endParaRPr>
          </a:p>
          <a:p>
            <a:pPr marL="0" indent="0">
              <a:buNone/>
            </a:pPr>
            <a:r>
              <a:rPr lang="en-US" sz="2200" b="1" dirty="0">
                <a:latin typeface="Ytimes"/>
                <a:hlinkClick r:id="rId7"/>
              </a:rPr>
              <a:t>https://www.youtube.com/watch?v=YJyXfjbBmc8</a:t>
            </a:r>
            <a:endParaRPr lang="en-US" sz="2200" b="1" dirty="0">
              <a:latin typeface="Ytimes"/>
            </a:endParaRPr>
          </a:p>
          <a:p>
            <a:pPr marL="0" indent="0">
              <a:buNone/>
            </a:pPr>
            <a:r>
              <a:rPr lang="en-US" sz="2200" b="1" dirty="0">
                <a:latin typeface="Ytimes"/>
                <a:hlinkClick r:id="rId8"/>
              </a:rPr>
              <a:t>https://www.youtube.com/watch?v=ENrjn-lD1e8</a:t>
            </a:r>
            <a:endParaRPr lang="en-US" sz="2200" b="1" dirty="0">
              <a:latin typeface="Ytimes"/>
            </a:endParaRPr>
          </a:p>
          <a:p>
            <a:pPr marL="0" indent="0">
              <a:buNone/>
            </a:pPr>
            <a:endParaRPr lang="en-US" sz="2200" b="1" dirty="0"/>
          </a:p>
        </p:txBody>
      </p:sp>
      <p:sp>
        <p:nvSpPr>
          <p:cNvPr id="4" name="Date Placeholder 3"/>
          <p:cNvSpPr>
            <a:spLocks noGrp="1"/>
          </p:cNvSpPr>
          <p:nvPr>
            <p:ph type="dt" sz="half" idx="10"/>
          </p:nvPr>
        </p:nvSpPr>
        <p:spPr/>
        <p:txBody>
          <a:bodyPr/>
          <a:lstStyle/>
          <a:p>
            <a:fld id="{9A94B84E-DDF9-DF4E-851E-482E317BC301}" type="datetime1">
              <a:rPr lang="en-IN" smtClean="0"/>
              <a:t>08/01/25</a:t>
            </a:fld>
            <a:endParaRPr lang="en-US"/>
          </a:p>
        </p:txBody>
      </p:sp>
      <p:sp>
        <p:nvSpPr>
          <p:cNvPr id="12"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7" name="Title 1"/>
          <p:cNvSpPr txBox="1">
            <a:spLocks/>
          </p:cNvSpPr>
          <p:nvPr/>
        </p:nvSpPr>
        <p:spPr>
          <a:xfrm>
            <a:off x="1371600" y="0"/>
            <a:ext cx="7772400" cy="990600"/>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1" i="0" u="none" strike="noStrike" kern="1200" cap="none" spc="0" normalizeH="0" noProof="0" dirty="0">
                <a:ln>
                  <a:noFill/>
                </a:ln>
                <a:solidFill>
                  <a:schemeClr val="dk1"/>
                </a:solidFill>
                <a:effectLst/>
                <a:uLnTx/>
                <a:uFillTx/>
                <a:latin typeface="+mn-lt"/>
                <a:ea typeface="+mn-ea"/>
                <a:cs typeface="+mn-cs"/>
              </a:rPr>
              <a:t> Links, </a:t>
            </a:r>
            <a:r>
              <a:rPr kumimoji="0" lang="en-US" sz="3200" b="1" i="0" u="none" strike="noStrike" kern="1200" cap="none" spc="0" normalizeH="0" noProof="0" dirty="0" err="1">
                <a:ln>
                  <a:noFill/>
                </a:ln>
                <a:solidFill>
                  <a:schemeClr val="dk1"/>
                </a:solidFill>
                <a:effectLst/>
                <a:uLnTx/>
                <a:uFillTx/>
                <a:latin typeface="+mn-lt"/>
                <a:ea typeface="+mn-ea"/>
                <a:cs typeface="+mn-cs"/>
              </a:rPr>
              <a:t>Youtube</a:t>
            </a:r>
            <a:r>
              <a:rPr kumimoji="0" lang="en-US" sz="3200" b="1"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6967737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000" dirty="0">
                <a:latin typeface="Times New Roman" panose="02020603050405020304" pitchFamily="18" charset="0"/>
                <a:cs typeface="Times New Roman" panose="02020603050405020304" pitchFamily="18" charset="0"/>
              </a:rPr>
              <a:t>51% Attack	When more than 50% of the miners in a </a:t>
            </a:r>
            <a:r>
              <a:rPr lang="en-US" sz="2000" dirty="0" err="1">
                <a:latin typeface="Times New Roman" panose="02020603050405020304" pitchFamily="18" charset="0"/>
                <a:cs typeface="Times New Roman" panose="02020603050405020304" pitchFamily="18" charset="0"/>
              </a:rPr>
              <a:t>blockchain</a:t>
            </a:r>
            <a:r>
              <a:rPr lang="en-US" sz="2000" dirty="0">
                <a:latin typeface="Times New Roman" panose="02020603050405020304" pitchFamily="18" charset="0"/>
                <a:cs typeface="Times New Roman" panose="02020603050405020304" pitchFamily="18" charset="0"/>
              </a:rPr>
              <a:t> launch an attack on the rest of the nodes/users to attempt to steal assets or double spend.</a:t>
            </a:r>
          </a:p>
          <a:p>
            <a:r>
              <a:rPr lang="en-US" sz="2000" dirty="0">
                <a:latin typeface="Times New Roman" panose="02020603050405020304" pitchFamily="18" charset="0"/>
                <a:cs typeface="Times New Roman" panose="02020603050405020304" pitchFamily="18" charset="0"/>
              </a:rPr>
              <a:t>Address	Much like a URL, a </a:t>
            </a:r>
            <a:r>
              <a:rPr lang="en-US" sz="2000" dirty="0" err="1">
                <a:latin typeface="Times New Roman" panose="02020603050405020304" pitchFamily="18" charset="0"/>
                <a:cs typeface="Times New Roman" panose="02020603050405020304" pitchFamily="18" charset="0"/>
              </a:rPr>
              <a:t>blockchain</a:t>
            </a:r>
            <a:r>
              <a:rPr lang="en-US" sz="2000" dirty="0">
                <a:latin typeface="Times New Roman" panose="02020603050405020304" pitchFamily="18" charset="0"/>
                <a:cs typeface="Times New Roman" panose="02020603050405020304" pitchFamily="18" charset="0"/>
              </a:rPr>
              <a:t> address is the location to or from which transactions occur on the </a:t>
            </a:r>
            <a:r>
              <a:rPr lang="en-US" sz="2000" dirty="0" err="1">
                <a:latin typeface="Times New Roman" panose="02020603050405020304" pitchFamily="18" charset="0"/>
                <a:cs typeface="Times New Roman" panose="02020603050405020304" pitchFamily="18" charset="0"/>
              </a:rPr>
              <a:t>blockchain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Alt-coin	Any coin or token other than Bitcoin.</a:t>
            </a:r>
          </a:p>
          <a:p>
            <a:r>
              <a:rPr lang="en-US" sz="2000" dirty="0">
                <a:latin typeface="Times New Roman" panose="02020603050405020304" pitchFamily="18" charset="0"/>
                <a:cs typeface="Times New Roman" panose="02020603050405020304" pitchFamily="18" charset="0"/>
              </a:rPr>
              <a:t>Attestation Ledger	A register or account book created for the purpose of providing support/evidence of individual transactions. Normally, an attestation ledger is used to verify that a transaction has been carried out, or to verify the authenticity of products or transactions.</a:t>
            </a:r>
          </a:p>
          <a:p>
            <a:r>
              <a:rPr lang="en-US" sz="2000" dirty="0">
                <a:latin typeface="Times New Roman" panose="02020603050405020304" pitchFamily="18" charset="0"/>
                <a:cs typeface="Times New Roman" panose="02020603050405020304" pitchFamily="18" charset="0"/>
              </a:rPr>
              <a:t>Bitcoin	The first and most popular </a:t>
            </a:r>
            <a:r>
              <a:rPr lang="en-US" sz="2000" dirty="0" err="1">
                <a:latin typeface="Times New Roman" panose="02020603050405020304" pitchFamily="18" charset="0"/>
                <a:cs typeface="Times New Roman" panose="02020603050405020304" pitchFamily="18" charset="0"/>
              </a:rPr>
              <a:t>cyptocurrency</a:t>
            </a:r>
            <a:r>
              <a:rPr lang="en-US" sz="2000" dirty="0">
                <a:latin typeface="Times New Roman" panose="02020603050405020304" pitchFamily="18" charset="0"/>
                <a:cs typeface="Times New Roman" panose="02020603050405020304" pitchFamily="18" charset="0"/>
              </a:rPr>
              <a:t> based on DLT technology developed from a whitepaper written by Satoshi </a:t>
            </a:r>
            <a:r>
              <a:rPr lang="en-US" sz="2000" dirty="0" err="1">
                <a:latin typeface="Times New Roman" panose="02020603050405020304" pitchFamily="18" charset="0"/>
                <a:cs typeface="Times New Roman" panose="02020603050405020304" pitchFamily="18" charset="0"/>
              </a:rPr>
              <a:t>Nakamoto</a:t>
            </a:r>
            <a:r>
              <a:rPr lang="en-US" sz="2000" dirty="0">
                <a:latin typeface="Times New Roman" panose="02020603050405020304" pitchFamily="18" charset="0"/>
                <a:cs typeface="Times New Roman" panose="02020603050405020304" pitchFamily="18" charset="0"/>
              </a:rPr>
              <a:t> in 2008.</a:t>
            </a:r>
          </a:p>
        </p:txBody>
      </p:sp>
      <p:sp>
        <p:nvSpPr>
          <p:cNvPr id="4" name="Date Placeholder 3"/>
          <p:cNvSpPr>
            <a:spLocks noGrp="1"/>
          </p:cNvSpPr>
          <p:nvPr>
            <p:ph type="dt" sz="half" idx="10"/>
          </p:nvPr>
        </p:nvSpPr>
        <p:spPr/>
        <p:txBody>
          <a:bodyPr/>
          <a:lstStyle/>
          <a:p>
            <a:fld id="{59783554-54C0-1B46-9108-7126AB50A334}" type="datetime1">
              <a:rPr lang="en-IN" smtClean="0"/>
              <a:t>08/01/25</a:t>
            </a:fld>
            <a:endParaRPr lang="en-US"/>
          </a:p>
        </p:txBody>
      </p:sp>
      <p:sp>
        <p:nvSpPr>
          <p:cNvPr id="12"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7" name="Title 1"/>
          <p:cNvSpPr txBox="1">
            <a:spLocks/>
          </p:cNvSpPr>
          <p:nvPr/>
        </p:nvSpPr>
        <p:spPr>
          <a:xfrm>
            <a:off x="1393055" y="0"/>
            <a:ext cx="7772400" cy="990600"/>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err="1">
                <a:ln>
                  <a:noFill/>
                </a:ln>
                <a:solidFill>
                  <a:schemeClr val="dk1"/>
                </a:solidFill>
                <a:effectLst/>
                <a:uLnTx/>
                <a:uFillTx/>
                <a:latin typeface="Times New Roman" panose="02020603050405020304" pitchFamily="18" charset="0"/>
                <a:cs typeface="Times New Roman" panose="02020603050405020304" pitchFamily="18" charset="0"/>
              </a:rPr>
              <a:t>Glosarry</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5273497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pPr algn="just"/>
            <a:r>
              <a:rPr lang="en-US" sz="2800" dirty="0">
                <a:latin typeface="Times New Roman" panose="02020603050405020304" pitchFamily="18" charset="0"/>
                <a:cs typeface="Times New Roman" panose="02020603050405020304" pitchFamily="18" charset="0"/>
              </a:rPr>
              <a:t>A </a:t>
            </a:r>
            <a:r>
              <a:rPr lang="en-US" sz="2800" dirty="0" err="1">
                <a:latin typeface="Times New Roman" panose="02020603050405020304" pitchFamily="18" charset="0"/>
                <a:cs typeface="Times New Roman" panose="02020603050405020304" pitchFamily="18" charset="0"/>
              </a:rPr>
              <a:t>blockchain</a:t>
            </a:r>
            <a:r>
              <a:rPr lang="en-US" sz="2800" dirty="0">
                <a:latin typeface="Times New Roman" panose="02020603050405020304" pitchFamily="18" charset="0"/>
                <a:cs typeface="Times New Roman" panose="02020603050405020304" pitchFamily="18" charset="0"/>
              </a:rPr>
              <a:t> is “a distributed database that maintains a continuously growing list of ordered records, called blocks.” These blocks “are linked using cryptography. Each block contains a cryptographic hash of the previous block, a timestamp, and transaction data. A </a:t>
            </a:r>
            <a:r>
              <a:rPr lang="en-US" sz="2800" dirty="0" err="1">
                <a:latin typeface="Times New Roman" panose="02020603050405020304" pitchFamily="18" charset="0"/>
                <a:cs typeface="Times New Roman" panose="02020603050405020304" pitchFamily="18" charset="0"/>
              </a:rPr>
              <a:t>blockchain</a:t>
            </a:r>
            <a:r>
              <a:rPr lang="en-US" sz="2800" dirty="0">
                <a:latin typeface="Times New Roman" panose="02020603050405020304" pitchFamily="18" charset="0"/>
                <a:cs typeface="Times New Roman" panose="02020603050405020304" pitchFamily="18" charset="0"/>
              </a:rPr>
              <a:t> is a decentralized, distributed and public digital ledger that is used to record transactions across many computers so that the record cannot be altered retroactively without the alteration of all subsequent blocks and the consensus of the network.”</a:t>
            </a:r>
          </a:p>
        </p:txBody>
      </p:sp>
      <p:sp>
        <p:nvSpPr>
          <p:cNvPr id="4" name="Date Placeholder 3"/>
          <p:cNvSpPr>
            <a:spLocks noGrp="1"/>
          </p:cNvSpPr>
          <p:nvPr>
            <p:ph type="dt" sz="half" idx="10"/>
          </p:nvPr>
        </p:nvSpPr>
        <p:spPr/>
        <p:txBody>
          <a:bodyPr/>
          <a:lstStyle/>
          <a:p>
            <a:fld id="{35D5CC1D-BCA4-0640-928B-AC6495D05FC9}" type="datetime1">
              <a:rPr lang="en-IN" smtClean="0"/>
              <a:t>08/01/25</a:t>
            </a:fld>
            <a:endParaRPr lang="en-US"/>
          </a:p>
        </p:txBody>
      </p:sp>
      <p:sp>
        <p:nvSpPr>
          <p:cNvPr id="5" name="Footer Placeholder 4"/>
          <p:cNvSpPr>
            <a:spLocks noGrp="1"/>
          </p:cNvSpPr>
          <p:nvPr>
            <p:ph type="ftr" sz="quarter" idx="11"/>
          </p:nvPr>
        </p:nvSpPr>
        <p:spPr>
          <a:xfrm>
            <a:off x="3124200" y="6356350"/>
            <a:ext cx="5105400" cy="365125"/>
          </a:xfrm>
        </p:spPr>
        <p:txBody>
          <a:bodyPr/>
          <a:lstStyle/>
          <a:p>
            <a:r>
              <a:rPr lang="en-US"/>
              <a:t>Ms. Barkha Bhardwaj            ACSAI -601 BCA             Unit Number: 2</a:t>
            </a:r>
            <a:endParaRPr lang="en-US" dirty="0"/>
          </a:p>
        </p:txBody>
      </p:sp>
      <p:sp>
        <p:nvSpPr>
          <p:cNvPr id="7" name="Title 1"/>
          <p:cNvSpPr txBox="1">
            <a:spLocks/>
          </p:cNvSpPr>
          <p:nvPr/>
        </p:nvSpPr>
        <p:spPr>
          <a:xfrm>
            <a:off x="1362456" y="-32003"/>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Summary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1496144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rmAutofit/>
          </a:body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assess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applications in a structured manner.</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To impart knowledge in block chain techniques and able to present the concepts clearly and structured.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get familiarity with future currencies and to create own crypto token. </a:t>
            </a:r>
          </a:p>
        </p:txBody>
      </p:sp>
      <p:sp>
        <p:nvSpPr>
          <p:cNvPr id="6" name="Date Placeholder 5"/>
          <p:cNvSpPr>
            <a:spLocks noGrp="1"/>
          </p:cNvSpPr>
          <p:nvPr>
            <p:ph type="dt" sz="half" idx="10"/>
          </p:nvPr>
        </p:nvSpPr>
        <p:spPr/>
        <p:txBody>
          <a:bodyPr/>
          <a:lstStyle/>
          <a:p>
            <a:fld id="{59F62F72-9662-034C-951D-29BF94215428}" type="datetime1">
              <a:rPr lang="en-IN" smtClean="0"/>
              <a:t>08/01/25</a:t>
            </a:fld>
            <a:endParaRPr lang="en-US"/>
          </a:p>
        </p:txBody>
      </p:sp>
      <p:sp>
        <p:nvSpPr>
          <p:cNvPr id="8" name="Title 1"/>
          <p:cNvSpPr txBox="1">
            <a:spLocks/>
          </p:cNvSpPr>
          <p:nvPr/>
        </p:nvSpPr>
        <p:spPr>
          <a:xfrm>
            <a:off x="1371600" y="1"/>
            <a:ext cx="7772400" cy="685799"/>
          </a:xfrm>
          <a:prstGeom prst="rect">
            <a:avLst/>
          </a:prstGeom>
          <a:solidFill>
            <a:srgbClr val="FB4C5B"/>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Course</a:t>
            </a:r>
            <a:r>
              <a:rPr kumimoji="0" lang="en-US" sz="3200" b="1" i="0" u="none" strike="noStrike" kern="1200" cap="none" spc="0" normalizeH="0" noProof="0" dirty="0">
                <a:ln>
                  <a:noFill/>
                </a:ln>
                <a:solidFill>
                  <a:schemeClr val="dk1"/>
                </a:solidFill>
                <a:effectLst/>
                <a:uLnTx/>
                <a:uFillTx/>
                <a:latin typeface="Times New Roman" pitchFamily="18" charset="0"/>
                <a:cs typeface="Times New Roman" pitchFamily="18" charset="0"/>
              </a:rPr>
              <a:t> Objective </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11" name="Footer Placeholder 12"/>
          <p:cNvSpPr txBox="1">
            <a:spLocks/>
          </p:cNvSpPr>
          <p:nvPr/>
        </p:nvSpPr>
        <p:spPr>
          <a:xfrm>
            <a:off x="2286000" y="624840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Footer Placeholder 9"/>
          <p:cNvSpPr>
            <a:spLocks noGrp="1"/>
          </p:cNvSpPr>
          <p:nvPr>
            <p:ph type="ftr" sz="quarter" idx="11"/>
          </p:nvPr>
        </p:nvSpPr>
        <p:spPr/>
        <p:txBody>
          <a:bodyPr/>
          <a:lstStyle/>
          <a:p>
            <a:r>
              <a:rPr lang="en-US"/>
              <a:t>Ms. Barkha Bhardwaj            ACSAI -601 BCA             Unit Number: 2</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3609979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fontScale="92500"/>
          </a:bodyPr>
          <a:lstStyle/>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1.AndreasM.AntonopoulosandGavinWood,“Mastering </a:t>
            </a:r>
            <a:r>
              <a:rPr lang="en-US" sz="2200" dirty="0" err="1">
                <a:latin typeface="Times New Roman" panose="02020603050405020304" pitchFamily="18" charset="0"/>
                <a:cs typeface="Times New Roman" panose="02020603050405020304" pitchFamily="18" charset="0"/>
              </a:rPr>
              <a:t>Ethereum:Building</a:t>
            </a:r>
            <a:r>
              <a:rPr lang="en-US" sz="2200" dirty="0">
                <a:latin typeface="Times New Roman" panose="02020603050405020304" pitchFamily="18" charset="0"/>
                <a:cs typeface="Times New Roman" panose="02020603050405020304" pitchFamily="18" charset="0"/>
              </a:rPr>
              <a:t> Smart Contracts and </a:t>
            </a:r>
            <a:r>
              <a:rPr lang="en-US" sz="2200" dirty="0" err="1">
                <a:latin typeface="Times New Roman" panose="02020603050405020304" pitchFamily="18" charset="0"/>
                <a:cs typeface="Times New Roman" panose="02020603050405020304" pitchFamily="18" charset="0"/>
              </a:rPr>
              <a:t>DApps</a:t>
            </a:r>
            <a:r>
              <a:rPr lang="en-US" sz="2200" dirty="0">
                <a:latin typeface="Times New Roman" panose="02020603050405020304" pitchFamily="18" charset="0"/>
                <a:cs typeface="Times New Roman" panose="02020603050405020304" pitchFamily="18" charset="0"/>
              </a:rPr>
              <a:t>”, O′Reilly 2.MelanieSwan,“Blockchain:Blueprint for a New Economy”, O′Reilly </a:t>
            </a:r>
          </a:p>
          <a:p>
            <a:pPr algn="just"/>
            <a:r>
              <a:rPr lang="en-US" sz="2200" dirty="0">
                <a:latin typeface="Times New Roman" panose="02020603050405020304" pitchFamily="18" charset="0"/>
                <a:cs typeface="Times New Roman" panose="02020603050405020304" pitchFamily="18" charset="0"/>
              </a:rPr>
              <a:t>3.MattZand, </a:t>
            </a:r>
            <a:r>
              <a:rPr lang="en-US" sz="2200" dirty="0" err="1">
                <a:latin typeface="Times New Roman" panose="02020603050405020304" pitchFamily="18" charset="0"/>
                <a:cs typeface="Times New Roman" panose="02020603050405020304" pitchFamily="18" charset="0"/>
              </a:rPr>
              <a:t>Xun</a:t>
            </a:r>
            <a:r>
              <a:rPr lang="en-US" sz="2200" dirty="0">
                <a:latin typeface="Times New Roman" panose="02020603050405020304" pitchFamily="18" charset="0"/>
                <a:cs typeface="Times New Roman" panose="02020603050405020304" pitchFamily="18" charset="0"/>
              </a:rPr>
              <a:t>(Brian)Wu, and </a:t>
            </a:r>
            <a:r>
              <a:rPr lang="en-US" sz="2200" dirty="0" err="1">
                <a:latin typeface="Times New Roman" panose="02020603050405020304" pitchFamily="18" charset="0"/>
                <a:cs typeface="Times New Roman" panose="02020603050405020304" pitchFamily="18" charset="0"/>
              </a:rPr>
              <a:t>MarkAnthon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Handson</a:t>
            </a:r>
            <a:r>
              <a:rPr lang="en-US" sz="2200" dirty="0">
                <a:latin typeface="Times New Roman" panose="02020603050405020304" pitchFamily="18" charset="0"/>
                <a:cs typeface="Times New Roman" panose="02020603050405020304" pitchFamily="18" charset="0"/>
              </a:rPr>
              <a:t> Smart Contract Development with </a:t>
            </a:r>
            <a:r>
              <a:rPr lang="en-US" sz="2200" dirty="0" err="1">
                <a:latin typeface="Times New Roman" panose="02020603050405020304" pitchFamily="18" charset="0"/>
                <a:cs typeface="Times New Roman" panose="02020603050405020304" pitchFamily="18" charset="0"/>
              </a:rPr>
              <a:t>Hyperledger</a:t>
            </a:r>
            <a:r>
              <a:rPr lang="en-US" sz="2200" dirty="0">
                <a:latin typeface="Times New Roman" panose="02020603050405020304" pitchFamily="18" charset="0"/>
                <a:cs typeface="Times New Roman" panose="02020603050405020304" pitchFamily="18" charset="0"/>
              </a:rPr>
              <a:t> FabricV2</a:t>
            </a:r>
          </a:p>
          <a:p>
            <a:pPr algn="just"/>
            <a:r>
              <a:rPr lang="en-US" sz="2200" dirty="0">
                <a:latin typeface="Times New Roman" panose="02020603050405020304" pitchFamily="18" charset="0"/>
                <a:cs typeface="Times New Roman" panose="02020603050405020304" pitchFamily="18" charset="0"/>
              </a:rPr>
              <a:t>4. Daniel </a:t>
            </a:r>
            <a:r>
              <a:rPr lang="en-US" sz="2200" dirty="0" err="1">
                <a:latin typeface="Times New Roman" panose="02020603050405020304" pitchFamily="18" charset="0"/>
                <a:cs typeface="Times New Roman" panose="02020603050405020304" pitchFamily="18" charset="0"/>
              </a:rPr>
              <a:t>Drescher</a:t>
            </a:r>
            <a:r>
              <a:rPr lang="en-US" sz="2200" dirty="0">
                <a:latin typeface="Times New Roman" panose="02020603050405020304" pitchFamily="18" charset="0"/>
                <a:cs typeface="Times New Roman" panose="02020603050405020304" pitchFamily="18" charset="0"/>
              </a:rPr>
              <a:t>, Block chain basics A non-technical introduction in 25 steps, </a:t>
            </a:r>
            <a:r>
              <a:rPr lang="en-US" sz="2200" dirty="0" err="1">
                <a:latin typeface="Times New Roman" panose="02020603050405020304" pitchFamily="18" charset="0"/>
                <a:cs typeface="Times New Roman" panose="02020603050405020304" pitchFamily="18" charset="0"/>
              </a:rPr>
              <a:t>Apress</a:t>
            </a:r>
            <a:r>
              <a:rPr lang="en-US" sz="2200" dirty="0">
                <a:latin typeface="Times New Roman" panose="02020603050405020304" pitchFamily="18" charset="0"/>
                <a:cs typeface="Times New Roman" panose="02020603050405020304" pitchFamily="18" charset="0"/>
              </a:rPr>
              <a:t> , 2017. Paul </a:t>
            </a:r>
            <a:r>
              <a:rPr lang="en-US" sz="2200" dirty="0" err="1">
                <a:latin typeface="Times New Roman" panose="02020603050405020304" pitchFamily="18" charset="0"/>
                <a:cs typeface="Times New Roman" panose="02020603050405020304" pitchFamily="18" charset="0"/>
              </a:rPr>
              <a:t>Vigna</a:t>
            </a:r>
            <a:r>
              <a:rPr lang="en-US" sz="2200" dirty="0">
                <a:latin typeface="Times New Roman" panose="02020603050405020304" pitchFamily="18" charset="0"/>
                <a:cs typeface="Times New Roman" panose="02020603050405020304" pitchFamily="18" charset="0"/>
              </a:rPr>
              <a:t> and Michael </a:t>
            </a:r>
            <a:r>
              <a:rPr lang="en-US" sz="2200" dirty="0" err="1">
                <a:latin typeface="Times New Roman" panose="02020603050405020304" pitchFamily="18" charset="0"/>
                <a:cs typeface="Times New Roman" panose="02020603050405020304" pitchFamily="18" charset="0"/>
              </a:rPr>
              <a:t>J.Casey</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5. The Age of Cryptocurrency, 2015. Supplementary Readings: Antonopoulos, Mastering Bitcoin : Unlocking Digital Cryptocurrencies. </a:t>
            </a:r>
          </a:p>
          <a:p>
            <a:pPr algn="just"/>
            <a:r>
              <a:rPr lang="en-US" sz="2200" dirty="0">
                <a:latin typeface="Times New Roman" panose="02020603050405020304" pitchFamily="18" charset="0"/>
                <a:cs typeface="Times New Roman" panose="02020603050405020304" pitchFamily="18" charset="0"/>
              </a:rPr>
              <a:t>6. Mastering </a:t>
            </a:r>
            <a:r>
              <a:rPr lang="en-US" sz="2200" dirty="0" err="1">
                <a:latin typeface="Times New Roman" panose="02020603050405020304" pitchFamily="18" charset="0"/>
                <a:cs typeface="Times New Roman" panose="02020603050405020304" pitchFamily="18" charset="0"/>
              </a:rPr>
              <a:t>Blockchain</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Imar</a:t>
            </a:r>
            <a:r>
              <a:rPr lang="en-US" sz="2200" dirty="0">
                <a:latin typeface="Times New Roman" panose="02020603050405020304" pitchFamily="18" charset="0"/>
                <a:cs typeface="Times New Roman" panose="02020603050405020304" pitchFamily="18" charset="0"/>
              </a:rPr>
              <a:t> Bashir - Second edition - </a:t>
            </a:r>
            <a:r>
              <a:rPr lang="en-US" sz="2200" dirty="0" err="1">
                <a:latin typeface="Times New Roman" panose="02020603050405020304" pitchFamily="18" charset="0"/>
                <a:cs typeface="Times New Roman" panose="02020603050405020304" pitchFamily="18" charset="0"/>
              </a:rPr>
              <a:t>Packt</a:t>
            </a:r>
            <a:r>
              <a:rPr lang="en-US" sz="2200" dirty="0">
                <a:latin typeface="Times New Roman" panose="02020603050405020304" pitchFamily="18" charset="0"/>
                <a:cs typeface="Times New Roman" panose="02020603050405020304" pitchFamily="18" charset="0"/>
              </a:rPr>
              <a:t> - 2018. </a:t>
            </a:r>
            <a:r>
              <a:rPr lang="en-US" sz="2200" dirty="0" err="1">
                <a:latin typeface="Times New Roman" panose="02020603050405020304" pitchFamily="18" charset="0"/>
                <a:cs typeface="Times New Roman" panose="02020603050405020304" pitchFamily="18" charset="0"/>
              </a:rPr>
              <a:t>Satosh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Nakamoto</a:t>
            </a:r>
            <a:r>
              <a:rPr lang="en-US" sz="2200" dirty="0">
                <a:latin typeface="Times New Roman" panose="02020603050405020304" pitchFamily="18" charset="0"/>
                <a:cs typeface="Times New Roman" panose="02020603050405020304" pitchFamily="18" charset="0"/>
              </a:rPr>
              <a:t>, Bitcoin : A peer-to-peer electronic Cash system. </a:t>
            </a:r>
          </a:p>
          <a:p>
            <a:pPr marL="0" indent="0" algn="just">
              <a:buNone/>
            </a:pPr>
            <a:endParaRPr lang="en-US" sz="2400" dirty="0"/>
          </a:p>
        </p:txBody>
      </p:sp>
      <p:sp>
        <p:nvSpPr>
          <p:cNvPr id="4" name="Date Placeholder 3"/>
          <p:cNvSpPr>
            <a:spLocks noGrp="1"/>
          </p:cNvSpPr>
          <p:nvPr>
            <p:ph type="dt" sz="half" idx="10"/>
          </p:nvPr>
        </p:nvSpPr>
        <p:spPr/>
        <p:txBody>
          <a:bodyPr/>
          <a:lstStyle/>
          <a:p>
            <a:fld id="{B2CC9AE3-2399-DD4B-8B75-E3DBCC3039D6}" type="datetime1">
              <a:rPr lang="en-IN" smtClean="0"/>
              <a:t>08/01/25</a:t>
            </a:fld>
            <a:endParaRPr lang="en-US"/>
          </a:p>
        </p:txBody>
      </p:sp>
      <p:sp>
        <p:nvSpPr>
          <p:cNvPr id="5" name="Footer Placeholder 4"/>
          <p:cNvSpPr>
            <a:spLocks noGrp="1"/>
          </p:cNvSpPr>
          <p:nvPr>
            <p:ph type="ftr" sz="quarter" idx="11"/>
          </p:nvPr>
        </p:nvSpPr>
        <p:spPr>
          <a:xfrm>
            <a:off x="3124200" y="6356350"/>
            <a:ext cx="5105400" cy="365125"/>
          </a:xfrm>
        </p:spPr>
        <p:txBody>
          <a:bodyPr/>
          <a:lstStyle/>
          <a:p>
            <a:r>
              <a:rPr lang="en-US"/>
              <a:t>Ms. Barkha Bhardwaj            ACSAI -601 BCA             Unit Number: 2</a:t>
            </a:r>
            <a:endParaRPr lang="en-US" dirty="0"/>
          </a:p>
        </p:txBody>
      </p:sp>
      <p:sp>
        <p:nvSpPr>
          <p:cNvPr id="7" name="Title 1"/>
          <p:cNvSpPr txBox="1">
            <a:spLocks/>
          </p:cNvSpPr>
          <p:nvPr/>
        </p:nvSpPr>
        <p:spPr>
          <a:xfrm>
            <a:off x="1362456" y="-32003"/>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References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29557160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ED176A-D440-A946-B777-EC8587C9551D}" type="datetime1">
              <a:rPr lang="en-IN" smtClean="0"/>
              <a:t>08/01/25</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Ms. Barkha Bhardwaj            ACSAI -601 BCA             Unit Number: 2</a:t>
            </a:r>
            <a:endParaRPr lang="en-US" dirty="0"/>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Noida Institute of Engineering and Technology, Greater Noida</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2745692" y="1143000"/>
            <a:ext cx="3805016" cy="2326791"/>
          </a:xfrm>
          <a:prstGeom prst="rect">
            <a:avLst/>
          </a:prstGeom>
          <a:noFill/>
        </p:spPr>
        <p:txBody>
          <a:bodyPr wrap="non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solidFill>
                  <a:srgbClr val="FB4C5B"/>
                </a:solidFill>
              </a:rPr>
              <a:t>Thank You</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6139743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29E717-3C95-EC46-8786-B9122C9145CF}" type="datetime1">
              <a:rPr lang="en-IN" smtClean="0"/>
              <a:t>08/01/25</a:t>
            </a:fld>
            <a:endParaRPr lang="en-US"/>
          </a:p>
        </p:txBody>
      </p:sp>
      <p:sp>
        <p:nvSpPr>
          <p:cNvPr id="10"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Course</a:t>
            </a:r>
            <a:r>
              <a:rPr kumimoji="0" lang="en-US" sz="3200" b="1" i="0" u="none" strike="noStrike" kern="1200" cap="none" spc="0" normalizeH="0" noProof="0" dirty="0">
                <a:ln>
                  <a:noFill/>
                </a:ln>
                <a:solidFill>
                  <a:schemeClr val="dk1"/>
                </a:solidFill>
                <a:effectLst/>
                <a:uLnTx/>
                <a:uFillTx/>
                <a:latin typeface="+mn-lt"/>
                <a:ea typeface="+mn-ea"/>
                <a:cs typeface="+mn-cs"/>
              </a:rPr>
              <a:t> Outcome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2" name="Table 1"/>
          <p:cNvGraphicFramePr>
            <a:graphicFrameLocks noGrp="1"/>
          </p:cNvGraphicFramePr>
          <p:nvPr>
            <p:extLst>
              <p:ext uri="{D42A27DB-BD31-4B8C-83A1-F6EECF244321}">
                <p14:modId xmlns:p14="http://schemas.microsoft.com/office/powerpoint/2010/main" val="43749753"/>
              </p:ext>
            </p:extLst>
          </p:nvPr>
        </p:nvGraphicFramePr>
        <p:xfrm>
          <a:off x="990600" y="990601"/>
          <a:ext cx="7543799" cy="5242559"/>
        </p:xfrm>
        <a:graphic>
          <a:graphicData uri="http://schemas.openxmlformats.org/drawingml/2006/table">
            <a:tbl>
              <a:tblPr firstRow="1" bandRow="1">
                <a:tableStyleId>{21E4AEA4-8DFA-4A89-87EB-49C32662AFE0}</a:tableStyleId>
              </a:tblPr>
              <a:tblGrid>
                <a:gridCol w="848677">
                  <a:extLst>
                    <a:ext uri="{9D8B030D-6E8A-4147-A177-3AD203B41FA5}">
                      <a16:colId xmlns:a16="http://schemas.microsoft.com/office/drawing/2014/main" val="20000"/>
                    </a:ext>
                  </a:extLst>
                </a:gridCol>
                <a:gridCol w="4337685">
                  <a:extLst>
                    <a:ext uri="{9D8B030D-6E8A-4147-A177-3AD203B41FA5}">
                      <a16:colId xmlns:a16="http://schemas.microsoft.com/office/drawing/2014/main" val="20001"/>
                    </a:ext>
                  </a:extLst>
                </a:gridCol>
                <a:gridCol w="1131570">
                  <a:extLst>
                    <a:ext uri="{9D8B030D-6E8A-4147-A177-3AD203B41FA5}">
                      <a16:colId xmlns:a16="http://schemas.microsoft.com/office/drawing/2014/main" val="20002"/>
                    </a:ext>
                  </a:extLst>
                </a:gridCol>
                <a:gridCol w="1225867">
                  <a:extLst>
                    <a:ext uri="{9D8B030D-6E8A-4147-A177-3AD203B41FA5}">
                      <a16:colId xmlns:a16="http://schemas.microsoft.com/office/drawing/2014/main" val="20003"/>
                    </a:ext>
                  </a:extLst>
                </a:gridCol>
              </a:tblGrid>
              <a:tr h="604485">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rgbClr val="FB4C5B"/>
                    </a:solidFill>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96116">
                <a:tc gridSpan="2">
                  <a:txBody>
                    <a:bodyPr/>
                    <a:lstStyle/>
                    <a:p>
                      <a:pPr algn="just"/>
                      <a:r>
                        <a:rPr lang="en-US" dirty="0"/>
                        <a:t>Course Outcome (CO)</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gridSpan="2">
                  <a:txBody>
                    <a:bodyPr/>
                    <a:lstStyle/>
                    <a:p>
                      <a:pPr algn="just"/>
                      <a:r>
                        <a:rPr lang="en-US" dirty="0"/>
                        <a:t>Bloom’s Knowledge Level (KL)</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0001"/>
                  </a:ext>
                </a:extLst>
              </a:tr>
              <a:tr h="345420">
                <a:tc gridSpan="4">
                  <a:txBody>
                    <a:bodyPr/>
                    <a:lstStyle/>
                    <a:p>
                      <a:pPr algn="just"/>
                      <a:r>
                        <a:rPr lang="en-US" dirty="0"/>
                        <a:t>At the end of the course,</a:t>
                      </a:r>
                      <a:r>
                        <a:rPr lang="en-US" baseline="0" dirty="0"/>
                        <a:t> the student will be able to understand</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67238">
                <a:tc>
                  <a:txBody>
                    <a:bodyPr/>
                    <a:lstStyle/>
                    <a:p>
                      <a:r>
                        <a:rPr lang="en-US" b="0" dirty="0"/>
                        <a:t>CO 1</a:t>
                      </a:r>
                      <a:endParaRPr lang="en-US" b="0" dirty="0">
                        <a:latin typeface="Times New Roman" panose="02020603050405020304" pitchFamily="18" charset="0"/>
                        <a:cs typeface="Times New Roman" panose="02020603050405020304" pitchFamily="18" charset="0"/>
                      </a:endParaRPr>
                    </a:p>
                  </a:txBody>
                  <a:tcPr/>
                </a:tc>
                <a:tc gridSpan="2">
                  <a:txBody>
                    <a:bodyPr/>
                    <a:lstStyle/>
                    <a:p>
                      <a:pPr algn="just"/>
                      <a:r>
                        <a:rPr lang="en-US" b="0" dirty="0"/>
                        <a:t>Understand block chain technology.</a:t>
                      </a:r>
                      <a:endParaRPr lang="en-US" b="0"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gn="just"/>
                      <a:r>
                        <a:rPr lang="en-US" b="0" dirty="0"/>
                        <a:t>K2</a:t>
                      </a:r>
                      <a:endParaRPr lang="en-US"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604485">
                <a:tc>
                  <a:txBody>
                    <a:bodyPr/>
                    <a:lstStyle/>
                    <a:p>
                      <a:r>
                        <a:rPr lang="en-US" b="1" dirty="0"/>
                        <a:t>CO 2</a:t>
                      </a:r>
                      <a:endParaRPr lang="en-US" b="1" dirty="0">
                        <a:latin typeface="Times New Roman" panose="02020603050405020304" pitchFamily="18" charset="0"/>
                        <a:cs typeface="Times New Roman" panose="02020603050405020304" pitchFamily="18" charset="0"/>
                      </a:endParaRPr>
                    </a:p>
                  </a:txBody>
                  <a:tcPr/>
                </a:tc>
                <a:tc gridSpan="2">
                  <a:txBody>
                    <a:bodyPr/>
                    <a:lstStyle/>
                    <a:p>
                      <a:pPr algn="just"/>
                      <a:r>
                        <a:rPr lang="en-US" b="1" dirty="0"/>
                        <a:t>Develop block chain based solutions and write smart contract using Hyper ledger Fabric and </a:t>
                      </a:r>
                      <a:r>
                        <a:rPr lang="en-US" b="1" dirty="0" err="1"/>
                        <a:t>Ethereum</a:t>
                      </a:r>
                      <a:r>
                        <a:rPr lang="en-US" b="1" dirty="0"/>
                        <a:t> frameworks. </a:t>
                      </a:r>
                      <a:endParaRPr lang="en-US" b="1"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gn="just"/>
                      <a:r>
                        <a:rPr lang="en-US" b="1" dirty="0"/>
                        <a:t>K6</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629763">
                <a:tc>
                  <a:txBody>
                    <a:bodyPr/>
                    <a:lstStyle/>
                    <a:p>
                      <a:r>
                        <a:rPr lang="en-US" dirty="0"/>
                        <a:t>CO 3</a:t>
                      </a:r>
                      <a:endParaRPr lang="en-US" dirty="0">
                        <a:latin typeface="Times New Roman" panose="02020603050405020304" pitchFamily="18" charset="0"/>
                        <a:cs typeface="Times New Roman" panose="02020603050405020304" pitchFamily="18" charset="0"/>
                      </a:endParaRPr>
                    </a:p>
                  </a:txBody>
                  <a:tcPr/>
                </a:tc>
                <a:tc gridSpan="2">
                  <a:txBody>
                    <a:bodyPr/>
                    <a:lstStyle/>
                    <a:p>
                      <a:pPr algn="just"/>
                      <a:r>
                        <a:rPr lang="en-US" dirty="0"/>
                        <a:t>Buildanddeployblockchainapplicationforonpremiseandcloud-basedarchitecture </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gn="just"/>
                      <a:r>
                        <a:rPr lang="en-US" dirty="0"/>
                        <a:t>K6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526358">
                <a:tc>
                  <a:txBody>
                    <a:bodyPr/>
                    <a:lstStyle/>
                    <a:p>
                      <a:r>
                        <a:rPr lang="en-US" dirty="0"/>
                        <a:t>CO 4</a:t>
                      </a:r>
                      <a:endParaRPr lang="en-US" dirty="0">
                        <a:latin typeface="Times New Roman" panose="02020603050405020304" pitchFamily="18" charset="0"/>
                        <a:cs typeface="Times New Roman" panose="02020603050405020304" pitchFamily="18" charset="0"/>
                      </a:endParaRPr>
                    </a:p>
                  </a:txBody>
                  <a:tcPr/>
                </a:tc>
                <a:tc gridSpan="2">
                  <a:txBody>
                    <a:bodyPr/>
                    <a:lstStyle/>
                    <a:p>
                      <a:pPr algn="just"/>
                      <a:r>
                        <a:rPr lang="en-US" dirty="0"/>
                        <a:t>Integrate ideas from various domains and implement them using block chain technology in differ </a:t>
                      </a:r>
                      <a:r>
                        <a:rPr lang="en-US" dirty="0" err="1"/>
                        <a:t>ent</a:t>
                      </a:r>
                      <a:r>
                        <a:rPr lang="en-US" dirty="0"/>
                        <a:t> perspectives. </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gn="just"/>
                      <a:r>
                        <a:rPr lang="en-US" dirty="0"/>
                        <a:t>K3</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604485">
                <a:tc>
                  <a:txBody>
                    <a:bodyPr/>
                    <a:lstStyle/>
                    <a:p>
                      <a:r>
                        <a:rPr lang="en-US" dirty="0"/>
                        <a:t>CO 5</a:t>
                      </a:r>
                      <a:endParaRPr lang="en-US" dirty="0">
                        <a:latin typeface="Times New Roman" panose="02020603050405020304" pitchFamily="18" charset="0"/>
                        <a:cs typeface="Times New Roman" panose="02020603050405020304" pitchFamily="18" charset="0"/>
                      </a:endParaRPr>
                    </a:p>
                  </a:txBody>
                  <a:tcPr/>
                </a:tc>
                <a:tc gridSpan="2">
                  <a:txBody>
                    <a:bodyPr/>
                    <a:lstStyle/>
                    <a:p>
                      <a:pPr algn="just"/>
                      <a:r>
                        <a:rPr lang="en-US" dirty="0"/>
                        <a:t>Understand key terminologies and Develop Block chain hyper ledger fabric. </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pPr algn="just"/>
                      <a:r>
                        <a:rPr lang="en-US" dirty="0"/>
                        <a:t>K6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9520387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lgn="ctr">
              <a:buNone/>
            </a:pPr>
            <a:r>
              <a:rPr lang="en-US" dirty="0">
                <a:latin typeface="Times New Roman" panose="02020603050405020304" pitchFamily="18" charset="0"/>
                <a:cs typeface="Times New Roman" panose="02020603050405020304" pitchFamily="18" charset="0"/>
              </a:rPr>
              <a:t>Engineering Graduates will be able to Understand:</a:t>
            </a:r>
          </a:p>
          <a:p>
            <a:pPr marL="0" indent="0">
              <a:buNone/>
            </a:pPr>
            <a:r>
              <a:rPr lang="en-US" dirty="0">
                <a:latin typeface="Times New Roman" panose="02020603050405020304" pitchFamily="18" charset="0"/>
                <a:cs typeface="Times New Roman" panose="02020603050405020304" pitchFamily="18" charset="0"/>
              </a:rPr>
              <a:t>1. Engineering knowledge</a:t>
            </a:r>
          </a:p>
          <a:p>
            <a:pPr marL="0" indent="0">
              <a:buNone/>
            </a:pPr>
            <a:r>
              <a:rPr lang="en-US" dirty="0">
                <a:latin typeface="Times New Roman" panose="02020603050405020304" pitchFamily="18" charset="0"/>
                <a:cs typeface="Times New Roman" panose="02020603050405020304" pitchFamily="18" charset="0"/>
              </a:rPr>
              <a:t>2. Problem analysis</a:t>
            </a:r>
          </a:p>
          <a:p>
            <a:pPr marL="0" indent="0">
              <a:buNone/>
            </a:pPr>
            <a:r>
              <a:rPr lang="en-US" dirty="0">
                <a:latin typeface="Times New Roman" panose="02020603050405020304" pitchFamily="18" charset="0"/>
                <a:cs typeface="Times New Roman" panose="02020603050405020304" pitchFamily="18" charset="0"/>
              </a:rPr>
              <a:t>3. Design/development of solutions</a:t>
            </a:r>
          </a:p>
          <a:p>
            <a:pPr marL="0" indent="0">
              <a:buNone/>
            </a:pPr>
            <a:r>
              <a:rPr lang="en-US" dirty="0">
                <a:latin typeface="Times New Roman" panose="02020603050405020304" pitchFamily="18" charset="0"/>
                <a:cs typeface="Times New Roman" panose="02020603050405020304" pitchFamily="18" charset="0"/>
              </a:rPr>
              <a:t>4. Conduct investigations of complex </a:t>
            </a:r>
          </a:p>
          <a:p>
            <a:pPr marL="0" indent="0">
              <a:buNone/>
            </a:pPr>
            <a:r>
              <a:rPr lang="en-US" dirty="0">
                <a:latin typeface="Times New Roman" panose="02020603050405020304" pitchFamily="18" charset="0"/>
                <a:cs typeface="Times New Roman" panose="02020603050405020304" pitchFamily="18" charset="0"/>
              </a:rPr>
              <a:t>5. Modern tool usage </a:t>
            </a:r>
          </a:p>
          <a:p>
            <a:pPr marL="0" indent="0">
              <a:buNone/>
            </a:pPr>
            <a:r>
              <a:rPr lang="en-US" dirty="0">
                <a:latin typeface="Times New Roman" panose="02020603050405020304" pitchFamily="18" charset="0"/>
                <a:cs typeface="Times New Roman" panose="02020603050405020304" pitchFamily="18" charset="0"/>
              </a:rPr>
              <a:t>6. The engineer and society </a:t>
            </a:r>
          </a:p>
          <a:p>
            <a:pPr marL="0" indent="0">
              <a:buNone/>
            </a:pPr>
            <a:r>
              <a:rPr lang="en-US" dirty="0">
                <a:latin typeface="Times New Roman" panose="02020603050405020304" pitchFamily="18" charset="0"/>
                <a:cs typeface="Times New Roman" panose="02020603050405020304" pitchFamily="18" charset="0"/>
              </a:rPr>
              <a:t>7. Environment and sustainability </a:t>
            </a:r>
          </a:p>
          <a:p>
            <a:pPr marL="0" indent="0">
              <a:buNone/>
            </a:pPr>
            <a:r>
              <a:rPr lang="en-US" dirty="0">
                <a:latin typeface="Times New Roman" panose="02020603050405020304" pitchFamily="18" charset="0"/>
                <a:cs typeface="Times New Roman" panose="02020603050405020304" pitchFamily="18" charset="0"/>
              </a:rPr>
              <a:t>8. Ethics</a:t>
            </a:r>
          </a:p>
          <a:p>
            <a:pPr marL="0" indent="0">
              <a:buNone/>
            </a:pPr>
            <a:r>
              <a:rPr lang="en-US" dirty="0">
                <a:latin typeface="Times New Roman" panose="02020603050405020304" pitchFamily="18" charset="0"/>
                <a:cs typeface="Times New Roman" panose="02020603050405020304" pitchFamily="18" charset="0"/>
              </a:rPr>
              <a:t> 9. Individual and team work</a:t>
            </a:r>
          </a:p>
          <a:p>
            <a:pPr marL="0" indent="0">
              <a:buNone/>
            </a:pPr>
            <a:r>
              <a:rPr lang="en-US" dirty="0">
                <a:latin typeface="Times New Roman" panose="02020603050405020304" pitchFamily="18" charset="0"/>
                <a:cs typeface="Times New Roman" panose="02020603050405020304" pitchFamily="18" charset="0"/>
              </a:rPr>
              <a:t>10. Communication</a:t>
            </a:r>
          </a:p>
          <a:p>
            <a:pPr marL="0" indent="0">
              <a:buNone/>
            </a:pPr>
            <a:r>
              <a:rPr lang="en-US" dirty="0">
                <a:latin typeface="Times New Roman" panose="02020603050405020304" pitchFamily="18" charset="0"/>
                <a:cs typeface="Times New Roman" panose="02020603050405020304" pitchFamily="18" charset="0"/>
              </a:rPr>
              <a:t>11. Project management and finance</a:t>
            </a:r>
          </a:p>
          <a:p>
            <a:pPr marL="0" indent="0">
              <a:buNone/>
            </a:pPr>
            <a:r>
              <a:rPr lang="en-US" dirty="0">
                <a:latin typeface="Times New Roman" panose="02020603050405020304" pitchFamily="18" charset="0"/>
                <a:cs typeface="Times New Roman" panose="02020603050405020304" pitchFamily="18" charset="0"/>
              </a:rPr>
              <a:t>12. Life-long learning</a:t>
            </a:r>
          </a:p>
        </p:txBody>
      </p:sp>
      <p:sp>
        <p:nvSpPr>
          <p:cNvPr id="4" name="Date Placeholder 3"/>
          <p:cNvSpPr>
            <a:spLocks noGrp="1"/>
          </p:cNvSpPr>
          <p:nvPr>
            <p:ph type="dt" sz="half" idx="10"/>
          </p:nvPr>
        </p:nvSpPr>
        <p:spPr/>
        <p:txBody>
          <a:bodyPr/>
          <a:lstStyle/>
          <a:p>
            <a:fld id="{1504AF87-CAAC-5F4D-8F94-45231EDE6A9D}" type="datetime1">
              <a:rPr lang="en-IN" smtClean="0"/>
              <a:t>08/01/25</a:t>
            </a:fld>
            <a:endParaRPr lang="en-US"/>
          </a:p>
        </p:txBody>
      </p:sp>
      <p:sp>
        <p:nvSpPr>
          <p:cNvPr id="5" name="Footer Placeholder 4"/>
          <p:cNvSpPr>
            <a:spLocks noGrp="1"/>
          </p:cNvSpPr>
          <p:nvPr>
            <p:ph type="ftr" sz="quarter" idx="11"/>
          </p:nvPr>
        </p:nvSpPr>
        <p:spPr/>
        <p:txBody>
          <a:bodyPr/>
          <a:lstStyle/>
          <a:p>
            <a:r>
              <a:rPr lang="en-US"/>
              <a:t>Ms. Barkha Bhardwaj            ACSAI -601 BCA             Unit Number: 2</a:t>
            </a:r>
          </a:p>
        </p:txBody>
      </p:sp>
      <p:sp>
        <p:nvSpPr>
          <p:cNvPr id="10" name="Title 1">
            <a:extLst>
              <a:ext uri="{FF2B5EF4-FFF2-40B4-BE49-F238E27FC236}">
                <a16:creationId xmlns:a16="http://schemas.microsoft.com/office/drawing/2014/main" id="{FFDB6147-B0A1-48BB-9FF3-239D9781485A}"/>
              </a:ext>
            </a:extLst>
          </p:cNvPr>
          <p:cNvSpPr txBox="1">
            <a:spLocks/>
          </p:cNvSpPr>
          <p:nvPr/>
        </p:nvSpPr>
        <p:spPr>
          <a:xfrm>
            <a:off x="1371600" y="76201"/>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Program Outcomes</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748430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858285033"/>
              </p:ext>
            </p:extLst>
          </p:nvPr>
        </p:nvGraphicFramePr>
        <p:xfrm>
          <a:off x="723904" y="1776983"/>
          <a:ext cx="7962897" cy="2414015"/>
        </p:xfrm>
        <a:graphic>
          <a:graphicData uri="http://schemas.openxmlformats.org/drawingml/2006/table">
            <a:tbl>
              <a:tblPr firstRow="1" firstCol="1" bandRow="1">
                <a:tableStyleId>{21E4AEA4-8DFA-4A89-87EB-49C32662AFE0}</a:tableStyleId>
              </a:tblPr>
              <a:tblGrid>
                <a:gridCol w="1180535">
                  <a:extLst>
                    <a:ext uri="{9D8B030D-6E8A-4147-A177-3AD203B41FA5}">
                      <a16:colId xmlns:a16="http://schemas.microsoft.com/office/drawing/2014/main" val="20000"/>
                    </a:ext>
                  </a:extLst>
                </a:gridCol>
                <a:gridCol w="557556">
                  <a:extLst>
                    <a:ext uri="{9D8B030D-6E8A-4147-A177-3AD203B41FA5}">
                      <a16:colId xmlns:a16="http://schemas.microsoft.com/office/drawing/2014/main" val="20001"/>
                    </a:ext>
                  </a:extLst>
                </a:gridCol>
                <a:gridCol w="586005">
                  <a:extLst>
                    <a:ext uri="{9D8B030D-6E8A-4147-A177-3AD203B41FA5}">
                      <a16:colId xmlns:a16="http://schemas.microsoft.com/office/drawing/2014/main" val="20002"/>
                    </a:ext>
                  </a:extLst>
                </a:gridCol>
                <a:gridCol w="399325">
                  <a:extLst>
                    <a:ext uri="{9D8B030D-6E8A-4147-A177-3AD203B41FA5}">
                      <a16:colId xmlns:a16="http://schemas.microsoft.com/office/drawing/2014/main" val="20003"/>
                    </a:ext>
                  </a:extLst>
                </a:gridCol>
                <a:gridCol w="548371">
                  <a:extLst>
                    <a:ext uri="{9D8B030D-6E8A-4147-A177-3AD203B41FA5}">
                      <a16:colId xmlns:a16="http://schemas.microsoft.com/office/drawing/2014/main" val="20004"/>
                    </a:ext>
                  </a:extLst>
                </a:gridCol>
                <a:gridCol w="548371">
                  <a:extLst>
                    <a:ext uri="{9D8B030D-6E8A-4147-A177-3AD203B41FA5}">
                      <a16:colId xmlns:a16="http://schemas.microsoft.com/office/drawing/2014/main" val="20005"/>
                    </a:ext>
                  </a:extLst>
                </a:gridCol>
                <a:gridCol w="548371">
                  <a:extLst>
                    <a:ext uri="{9D8B030D-6E8A-4147-A177-3AD203B41FA5}">
                      <a16:colId xmlns:a16="http://schemas.microsoft.com/office/drawing/2014/main" val="20006"/>
                    </a:ext>
                  </a:extLst>
                </a:gridCol>
                <a:gridCol w="548371">
                  <a:extLst>
                    <a:ext uri="{9D8B030D-6E8A-4147-A177-3AD203B41FA5}">
                      <a16:colId xmlns:a16="http://schemas.microsoft.com/office/drawing/2014/main" val="20007"/>
                    </a:ext>
                  </a:extLst>
                </a:gridCol>
                <a:gridCol w="548371">
                  <a:extLst>
                    <a:ext uri="{9D8B030D-6E8A-4147-A177-3AD203B41FA5}">
                      <a16:colId xmlns:a16="http://schemas.microsoft.com/office/drawing/2014/main" val="20008"/>
                    </a:ext>
                  </a:extLst>
                </a:gridCol>
                <a:gridCol w="548371">
                  <a:extLst>
                    <a:ext uri="{9D8B030D-6E8A-4147-A177-3AD203B41FA5}">
                      <a16:colId xmlns:a16="http://schemas.microsoft.com/office/drawing/2014/main" val="20009"/>
                    </a:ext>
                  </a:extLst>
                </a:gridCol>
                <a:gridCol w="649750">
                  <a:extLst>
                    <a:ext uri="{9D8B030D-6E8A-4147-A177-3AD203B41FA5}">
                      <a16:colId xmlns:a16="http://schemas.microsoft.com/office/drawing/2014/main" val="20010"/>
                    </a:ext>
                  </a:extLst>
                </a:gridCol>
                <a:gridCol w="649750">
                  <a:extLst>
                    <a:ext uri="{9D8B030D-6E8A-4147-A177-3AD203B41FA5}">
                      <a16:colId xmlns:a16="http://schemas.microsoft.com/office/drawing/2014/main" val="20011"/>
                    </a:ext>
                  </a:extLst>
                </a:gridCol>
                <a:gridCol w="649750">
                  <a:extLst>
                    <a:ext uri="{9D8B030D-6E8A-4147-A177-3AD203B41FA5}">
                      <a16:colId xmlns:a16="http://schemas.microsoft.com/office/drawing/2014/main" val="20012"/>
                    </a:ext>
                  </a:extLst>
                </a:gridCol>
              </a:tblGrid>
              <a:tr h="593461">
                <a:tc>
                  <a:txBody>
                    <a:bodyPr/>
                    <a:lstStyle/>
                    <a:p>
                      <a:pPr marL="0" marR="0" algn="just">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PO3</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PO4</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PO5</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PO6</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a:effectLst/>
                        </a:rPr>
                        <a:t>PO7</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PO8</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PO9</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a:effectLst/>
                        </a:rPr>
                        <a:t>PO10</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PO11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tc>
                  <a:txBody>
                    <a:bodyPr/>
                    <a:lstStyle/>
                    <a:p>
                      <a:pPr marL="0" marR="0" algn="just">
                        <a:lnSpc>
                          <a:spcPct val="115000"/>
                        </a:lnSpc>
                        <a:spcBef>
                          <a:spcPts val="0"/>
                        </a:spcBef>
                        <a:spcAft>
                          <a:spcPts val="0"/>
                        </a:spcAft>
                      </a:pPr>
                      <a:r>
                        <a:rPr lang="en-US" sz="1400" dirty="0">
                          <a:effectLst/>
                        </a:rPr>
                        <a:t>PO12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solidFill>
                      <a:srgbClr val="FB4C5B"/>
                    </a:solidFill>
                  </a:tcPr>
                </a:tc>
                <a:extLst>
                  <a:ext uri="{0D108BD9-81ED-4DB2-BD59-A6C34878D82A}">
                    <a16:rowId xmlns:a16="http://schemas.microsoft.com/office/drawing/2014/main" val="10000"/>
                  </a:ext>
                </a:extLst>
              </a:tr>
              <a:tr h="336904">
                <a:tc>
                  <a:txBody>
                    <a:bodyPr/>
                    <a:lstStyle/>
                    <a:p>
                      <a:pPr marL="0" marR="0">
                        <a:lnSpc>
                          <a:spcPct val="115000"/>
                        </a:lnSpc>
                        <a:spcBef>
                          <a:spcPts val="0"/>
                        </a:spcBef>
                        <a:spcAft>
                          <a:spcPts val="0"/>
                        </a:spcAft>
                      </a:pPr>
                      <a:r>
                        <a:rPr kumimoji="0" lang="en-US" sz="1400" b="1" u="none" strike="noStrike" kern="1200" cap="none" spc="0" normalizeH="0" baseline="0" noProof="0" dirty="0">
                          <a:ln>
                            <a:noFill/>
                          </a:ln>
                          <a:solidFill>
                            <a:prstClr val="black"/>
                          </a:solidFill>
                          <a:effectLst/>
                          <a:uLnTx/>
                          <a:uFillTx/>
                        </a:rPr>
                        <a:t>ACSAI0601</a:t>
                      </a:r>
                      <a:endParaRPr lang="en-US" sz="1400" b="1" dirty="0">
                        <a:effectLst/>
                        <a:latin typeface="Calibri"/>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b="1" dirty="0">
                          <a:effectLst/>
                        </a:rPr>
                        <a:t>2</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3</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3</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1</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b="1" dirty="0">
                          <a:effectLst/>
                        </a:rPr>
                        <a:t>3</a:t>
                      </a:r>
                      <a:endParaRPr lang="en-US" sz="1400" b="1" dirty="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296730">
                <a:tc>
                  <a:txBody>
                    <a:bodyPr/>
                    <a:lstStyle/>
                    <a:p>
                      <a:pPr marL="0" marR="0">
                        <a:lnSpc>
                          <a:spcPct val="115000"/>
                        </a:lnSpc>
                        <a:spcBef>
                          <a:spcPts val="0"/>
                        </a:spcBef>
                        <a:spcAft>
                          <a:spcPts val="0"/>
                        </a:spcAft>
                      </a:pPr>
                      <a:r>
                        <a:rPr kumimoji="0" lang="en-US" sz="1400" b="1" u="none" strike="noStrike" kern="1200" cap="none" spc="0" normalizeH="0" baseline="0" noProof="0" dirty="0">
                          <a:ln>
                            <a:noFill/>
                          </a:ln>
                          <a:solidFill>
                            <a:prstClr val="black"/>
                          </a:solidFill>
                          <a:effectLst/>
                          <a:uLnTx/>
                          <a:uFillTx/>
                        </a:rPr>
                        <a:t>ACSAI0601</a:t>
                      </a:r>
                      <a:endParaRPr lang="en-US" sz="1400" b="1" dirty="0">
                        <a:effectLst/>
                        <a:latin typeface="+mn-lt"/>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dirty="0">
                          <a:effectLst/>
                        </a:rPr>
                        <a:t>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3</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3</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296730">
                <a:tc>
                  <a:txBody>
                    <a:bodyPr/>
                    <a:lstStyle/>
                    <a:p>
                      <a:pPr marL="0" marR="0">
                        <a:lnSpc>
                          <a:spcPct val="115000"/>
                        </a:lnSpc>
                        <a:spcBef>
                          <a:spcPts val="0"/>
                        </a:spcBef>
                        <a:spcAft>
                          <a:spcPts val="0"/>
                        </a:spcAft>
                      </a:pPr>
                      <a:r>
                        <a:rPr kumimoji="0" lang="en-US" sz="1400" b="1" u="none" strike="noStrike" kern="1200" cap="none" spc="0" normalizeH="0" baseline="0" noProof="0" dirty="0">
                          <a:ln>
                            <a:noFill/>
                          </a:ln>
                          <a:solidFill>
                            <a:prstClr val="black"/>
                          </a:solidFill>
                          <a:effectLst/>
                          <a:uLnTx/>
                          <a:uFillTx/>
                        </a:rPr>
                        <a:t>ACSAI0601</a:t>
                      </a:r>
                      <a:endParaRPr lang="en-US" sz="1400" b="1" dirty="0">
                        <a:effectLst/>
                        <a:latin typeface="+mn-lt"/>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3</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3</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296730">
                <a:tc>
                  <a:txBody>
                    <a:bodyPr/>
                    <a:lstStyle/>
                    <a:p>
                      <a:pPr marL="0" marR="0">
                        <a:lnSpc>
                          <a:spcPct val="115000"/>
                        </a:lnSpc>
                        <a:spcBef>
                          <a:spcPts val="0"/>
                        </a:spcBef>
                        <a:spcAft>
                          <a:spcPts val="0"/>
                        </a:spcAft>
                      </a:pPr>
                      <a:r>
                        <a:rPr kumimoji="0" lang="en-US" sz="1400" b="1" u="none" strike="noStrike" kern="1200" cap="none" spc="0" normalizeH="0" baseline="0" noProof="0" dirty="0">
                          <a:ln>
                            <a:noFill/>
                          </a:ln>
                          <a:solidFill>
                            <a:prstClr val="black"/>
                          </a:solidFill>
                          <a:effectLst/>
                          <a:uLnTx/>
                          <a:uFillTx/>
                        </a:rPr>
                        <a:t>ACSAI0601</a:t>
                      </a:r>
                      <a:endParaRPr lang="en-US" sz="1400" b="1" dirty="0">
                        <a:effectLst/>
                        <a:latin typeface="+mn-lt"/>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3</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3</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296730">
                <a:tc>
                  <a:txBody>
                    <a:bodyPr/>
                    <a:lstStyle/>
                    <a:p>
                      <a:pPr marL="0" marR="0">
                        <a:lnSpc>
                          <a:spcPct val="115000"/>
                        </a:lnSpc>
                        <a:spcBef>
                          <a:spcPts val="0"/>
                        </a:spcBef>
                        <a:spcAft>
                          <a:spcPts val="0"/>
                        </a:spcAft>
                      </a:pPr>
                      <a:r>
                        <a:rPr kumimoji="0" lang="en-US" sz="1400" b="1" u="none" strike="noStrike" kern="1200" cap="none" spc="0" normalizeH="0" baseline="0" noProof="0" dirty="0">
                          <a:ln>
                            <a:noFill/>
                          </a:ln>
                          <a:solidFill>
                            <a:prstClr val="black"/>
                          </a:solidFill>
                          <a:effectLst/>
                          <a:uLnTx/>
                          <a:uFillTx/>
                        </a:rPr>
                        <a:t>ACSAI0601</a:t>
                      </a:r>
                      <a:endParaRPr lang="en-US" sz="1400" b="1" dirty="0">
                        <a:effectLst/>
                        <a:latin typeface="+mn-lt"/>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dirty="0">
                          <a:effectLst/>
                        </a:rPr>
                        <a:t>3</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296730">
                <a:tc>
                  <a:txBody>
                    <a:bodyPr/>
                    <a:lstStyle/>
                    <a:p>
                      <a:pPr marL="0" marR="0">
                        <a:lnSpc>
                          <a:spcPct val="115000"/>
                        </a:lnSpc>
                        <a:spcBef>
                          <a:spcPts val="0"/>
                        </a:spcBef>
                        <a:spcAft>
                          <a:spcPts val="0"/>
                        </a:spcAft>
                      </a:pPr>
                      <a:r>
                        <a:rPr lang="en-US" sz="1400" kern="1200" dirty="0">
                          <a:effectLst/>
                        </a:rPr>
                        <a:t>Average</a:t>
                      </a:r>
                      <a:endParaRPr lang="en-US" sz="1400" dirty="0">
                        <a:effectLst/>
                        <a:latin typeface="Calibri"/>
                        <a:ea typeface="Times New Roman"/>
                        <a:cs typeface="Times New Roman"/>
                      </a:endParaRPr>
                    </a:p>
                  </a:txBody>
                  <a:tcPr marL="68580" marR="68580" marT="0" marB="0" anchor="ctr">
                    <a:solidFill>
                      <a:srgbClr val="FB4C5B"/>
                    </a:solidFill>
                  </a:tcPr>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2.2</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2.4</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a:effectLst/>
                        </a:rPr>
                        <a:t>2.6</a:t>
                      </a:r>
                      <a:endParaRPr lang="en-US" sz="140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1.4</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1.6</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1.2</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1000"/>
                        </a:spcAft>
                      </a:pPr>
                      <a:r>
                        <a:rPr lang="en-US" sz="1400" dirty="0">
                          <a:effectLst/>
                        </a:rPr>
                        <a:t>2.6</a:t>
                      </a:r>
                      <a:endParaRPr lang="en-US" sz="1400" dirty="0">
                        <a:effectLst/>
                        <a:latin typeface="Times New Roman" panose="02020603050405020304" pitchFamily="18" charset="0"/>
                        <a:ea typeface="Calibri"/>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749020AA-E490-6245-A5A9-5D9CD2DECCB1}" type="datetime1">
              <a:rPr lang="en-IN" smtClean="0"/>
              <a:t>08/01/25</a:t>
            </a:fld>
            <a:endParaRPr lang="en-US"/>
          </a:p>
        </p:txBody>
      </p:sp>
      <p:sp>
        <p:nvSpPr>
          <p:cNvPr id="12" name="Footer Placeholder 12"/>
          <p:cNvSpPr>
            <a:spLocks noGrp="1"/>
          </p:cNvSpPr>
          <p:nvPr>
            <p:ph type="ftr" sz="quarter" idx="11"/>
          </p:nvPr>
        </p:nvSpPr>
        <p:spPr>
          <a:xfrm>
            <a:off x="2286000" y="6248400"/>
            <a:ext cx="5029200" cy="365125"/>
          </a:xfrm>
        </p:spPr>
        <p:txBody>
          <a:bodyPr/>
          <a:lstStyle/>
          <a:p>
            <a:r>
              <a:rPr lang="en-US"/>
              <a:t>Ms. Barkha Bhardwaj            ACSAI -601 BCA             Unit Number: 2</a:t>
            </a:r>
            <a:endParaRPr lang="en-US" dirty="0"/>
          </a:p>
        </p:txBody>
      </p:sp>
      <p:sp>
        <p:nvSpPr>
          <p:cNvPr id="7" name="Title 1"/>
          <p:cNvSpPr txBox="1">
            <a:spLocks/>
          </p:cNvSpPr>
          <p:nvPr/>
        </p:nvSpPr>
        <p:spPr>
          <a:xfrm>
            <a:off x="1371600" y="0"/>
            <a:ext cx="7772400" cy="685799"/>
          </a:xfrm>
          <a:prstGeom prst="rect">
            <a:avLst/>
          </a:prstGeom>
          <a:solidFill>
            <a:srgbClr val="FB4C5B"/>
          </a:solidFill>
          <a:ln>
            <a:solidFill>
              <a:srgbClr val="CB071A"/>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sp>
        <p:nvSpPr>
          <p:cNvPr id="9" name="Rectangle 8"/>
          <p:cNvSpPr/>
          <p:nvPr/>
        </p:nvSpPr>
        <p:spPr>
          <a:xfrm>
            <a:off x="457200" y="990600"/>
            <a:ext cx="8229600" cy="769441"/>
          </a:xfrm>
          <a:prstGeom prst="rect">
            <a:avLst/>
          </a:prstGeom>
        </p:spPr>
        <p:txBody>
          <a:bodyPr wrap="square">
            <a:spAutoFit/>
          </a:bodyPr>
          <a:lstStyle/>
          <a:p>
            <a:pPr algn="ctr"/>
            <a:r>
              <a:rPr lang="en-US" sz="2200" b="1" dirty="0">
                <a:latin typeface="Times New Roman" panose="02020603050405020304" pitchFamily="18" charset="0"/>
                <a:cs typeface="Times New Roman" panose="02020603050405020304" pitchFamily="18" charset="0"/>
              </a:rPr>
              <a:t>CO-PO correlation matrix of  Block Chain and Application Development(ACSAI0601)</a:t>
            </a:r>
            <a:endParaRPr lang="en-US" sz="2200" dirty="0">
              <a:latin typeface="Times New Roman" panose="02020603050405020304" pitchFamily="18" charset="0"/>
              <a:cs typeface="Times New Roman" panose="02020603050405020304" pitchFamily="18" charset="0"/>
            </a:endParaRPr>
          </a:p>
        </p:txBody>
      </p:sp>
      <p:sp>
        <p:nvSpPr>
          <p:cNvPr id="11" name="Rectangle 10"/>
          <p:cNvSpPr/>
          <p:nvPr/>
        </p:nvSpPr>
        <p:spPr>
          <a:xfrm>
            <a:off x="723904" y="4207940"/>
            <a:ext cx="7962896" cy="2123658"/>
          </a:xfrm>
          <a:prstGeom prst="rect">
            <a:avLst/>
          </a:prstGeom>
        </p:spPr>
        <p:txBody>
          <a:bodyPr wrap="square">
            <a:spAutoFit/>
          </a:bodyPr>
          <a:lstStyle/>
          <a:p>
            <a:endParaRPr lang="en-US" sz="2200" b="1" dirty="0"/>
          </a:p>
          <a:p>
            <a:endParaRPr lang="en-US" sz="2200" b="1" dirty="0"/>
          </a:p>
          <a:p>
            <a:endParaRPr lang="en-US" sz="2200" b="1" dirty="0"/>
          </a:p>
          <a:p>
            <a:endParaRPr lang="en-US" sz="2200" b="1" dirty="0"/>
          </a:p>
          <a:p>
            <a:endParaRPr lang="en-US" sz="2200" b="1" dirty="0"/>
          </a:p>
          <a:p>
            <a:r>
              <a:rPr lang="en-US" sz="2200" b="1" dirty="0"/>
              <a:t>Mapping of Program Specific Outcomes and Course Outcomes</a:t>
            </a:r>
            <a:r>
              <a:rPr lang="en-US" sz="2200" dirty="0"/>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3040381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1997</TotalTime>
  <Words>8632</Words>
  <Application>Microsoft Macintosh PowerPoint</Application>
  <PresentationFormat>On-screen Show (4:3)</PresentationFormat>
  <Paragraphs>710</Paragraphs>
  <Slides>61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Times New Roman</vt:lpstr>
      <vt:lpstr>Ytimes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barkhaniet@gmail.com</cp:lastModifiedBy>
  <cp:revision>384</cp:revision>
  <dcterms:created xsi:type="dcterms:W3CDTF">2006-08-16T00:00:00Z</dcterms:created>
  <dcterms:modified xsi:type="dcterms:W3CDTF">2025-01-08T08:19:58Z</dcterms:modified>
</cp:coreProperties>
</file>