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76"/>
  </p:notesMasterIdLst>
  <p:handoutMasterIdLst>
    <p:handoutMasterId r:id="rId77"/>
  </p:handoutMasterIdLst>
  <p:sldIdLst>
    <p:sldId id="256" r:id="rId2"/>
    <p:sldId id="1021" r:id="rId3"/>
    <p:sldId id="1103" r:id="rId4"/>
    <p:sldId id="1104" r:id="rId5"/>
    <p:sldId id="1105" r:id="rId6"/>
    <p:sldId id="1106" r:id="rId7"/>
    <p:sldId id="1107" r:id="rId8"/>
    <p:sldId id="1108" r:id="rId9"/>
    <p:sldId id="1109" r:id="rId10"/>
    <p:sldId id="1110" r:id="rId11"/>
    <p:sldId id="1111" r:id="rId12"/>
    <p:sldId id="1112" r:id="rId13"/>
    <p:sldId id="1113" r:id="rId14"/>
    <p:sldId id="983" r:id="rId15"/>
    <p:sldId id="257" r:id="rId16"/>
    <p:sldId id="903" r:id="rId17"/>
    <p:sldId id="842" r:id="rId18"/>
    <p:sldId id="290" r:id="rId19"/>
    <p:sldId id="291" r:id="rId20"/>
    <p:sldId id="292" r:id="rId21"/>
    <p:sldId id="293" r:id="rId22"/>
    <p:sldId id="295" r:id="rId23"/>
    <p:sldId id="294" r:id="rId24"/>
    <p:sldId id="299" r:id="rId25"/>
    <p:sldId id="297" r:id="rId26"/>
    <p:sldId id="296" r:id="rId27"/>
    <p:sldId id="298" r:id="rId28"/>
    <p:sldId id="300" r:id="rId29"/>
    <p:sldId id="302" r:id="rId30"/>
    <p:sldId id="301" r:id="rId31"/>
    <p:sldId id="303" r:id="rId32"/>
    <p:sldId id="304" r:id="rId33"/>
    <p:sldId id="306" r:id="rId34"/>
    <p:sldId id="307" r:id="rId35"/>
    <p:sldId id="308" r:id="rId36"/>
    <p:sldId id="309" r:id="rId37"/>
    <p:sldId id="310" r:id="rId38"/>
    <p:sldId id="311" r:id="rId39"/>
    <p:sldId id="313" r:id="rId40"/>
    <p:sldId id="312" r:id="rId41"/>
    <p:sldId id="314" r:id="rId42"/>
    <p:sldId id="315" r:id="rId43"/>
    <p:sldId id="316" r:id="rId44"/>
    <p:sldId id="317" r:id="rId45"/>
    <p:sldId id="318" r:id="rId46"/>
    <p:sldId id="319" r:id="rId47"/>
    <p:sldId id="320" r:id="rId48"/>
    <p:sldId id="321" r:id="rId49"/>
    <p:sldId id="322" r:id="rId50"/>
    <p:sldId id="323" r:id="rId51"/>
    <p:sldId id="325" r:id="rId52"/>
    <p:sldId id="326" r:id="rId53"/>
    <p:sldId id="324" r:id="rId54"/>
    <p:sldId id="327" r:id="rId55"/>
    <p:sldId id="328" r:id="rId56"/>
    <p:sldId id="971" r:id="rId57"/>
    <p:sldId id="329" r:id="rId58"/>
    <p:sldId id="330" r:id="rId59"/>
    <p:sldId id="974" r:id="rId60"/>
    <p:sldId id="331" r:id="rId61"/>
    <p:sldId id="332" r:id="rId62"/>
    <p:sldId id="333" r:id="rId63"/>
    <p:sldId id="334" r:id="rId64"/>
    <p:sldId id="336" r:id="rId65"/>
    <p:sldId id="337" r:id="rId66"/>
    <p:sldId id="338" r:id="rId67"/>
    <p:sldId id="339" r:id="rId68"/>
    <p:sldId id="979" r:id="rId69"/>
    <p:sldId id="980" r:id="rId70"/>
    <p:sldId id="926" r:id="rId71"/>
    <p:sldId id="1117" r:id="rId72"/>
    <p:sldId id="936" r:id="rId73"/>
    <p:sldId id="937" r:id="rId74"/>
    <p:sldId id="938"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C5B"/>
    <a:srgbClr val="CB07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64" autoAdjust="0"/>
    <p:restoredTop sz="94656"/>
  </p:normalViewPr>
  <p:slideViewPr>
    <p:cSldViewPr>
      <p:cViewPr varScale="1">
        <p:scale>
          <a:sx n="107" d="100"/>
          <a:sy n="107" d="100"/>
        </p:scale>
        <p:origin x="1560" y="16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1/8/25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4015952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1/8/25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627240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extLst>
      <p:ext uri="{BB962C8B-B14F-4D97-AF65-F5344CB8AC3E}">
        <p14:creationId xmlns:p14="http://schemas.microsoft.com/office/powerpoint/2010/main" val="4201713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25</a:t>
            </a:fld>
            <a:endParaRPr lang="en-US"/>
          </a:p>
        </p:txBody>
      </p:sp>
    </p:spTree>
    <p:extLst>
      <p:ext uri="{BB962C8B-B14F-4D97-AF65-F5344CB8AC3E}">
        <p14:creationId xmlns:p14="http://schemas.microsoft.com/office/powerpoint/2010/main" val="1273272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a:p>
        </p:txBody>
      </p:sp>
    </p:spTree>
    <p:extLst>
      <p:ext uri="{BB962C8B-B14F-4D97-AF65-F5344CB8AC3E}">
        <p14:creationId xmlns:p14="http://schemas.microsoft.com/office/powerpoint/2010/main" val="206135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27</a:t>
            </a:fld>
            <a:endParaRPr lang="en-US"/>
          </a:p>
        </p:txBody>
      </p:sp>
    </p:spTree>
    <p:extLst>
      <p:ext uri="{BB962C8B-B14F-4D97-AF65-F5344CB8AC3E}">
        <p14:creationId xmlns:p14="http://schemas.microsoft.com/office/powerpoint/2010/main" val="2996331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28</a:t>
            </a:fld>
            <a:endParaRPr lang="en-US"/>
          </a:p>
        </p:txBody>
      </p:sp>
    </p:spTree>
    <p:extLst>
      <p:ext uri="{BB962C8B-B14F-4D97-AF65-F5344CB8AC3E}">
        <p14:creationId xmlns:p14="http://schemas.microsoft.com/office/powerpoint/2010/main" val="2576280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29</a:t>
            </a:fld>
            <a:endParaRPr lang="en-US"/>
          </a:p>
        </p:txBody>
      </p:sp>
    </p:spTree>
    <p:extLst>
      <p:ext uri="{BB962C8B-B14F-4D97-AF65-F5344CB8AC3E}">
        <p14:creationId xmlns:p14="http://schemas.microsoft.com/office/powerpoint/2010/main" val="734925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30</a:t>
            </a:fld>
            <a:endParaRPr lang="en-US"/>
          </a:p>
        </p:txBody>
      </p:sp>
    </p:spTree>
    <p:extLst>
      <p:ext uri="{BB962C8B-B14F-4D97-AF65-F5344CB8AC3E}">
        <p14:creationId xmlns:p14="http://schemas.microsoft.com/office/powerpoint/2010/main" val="3554511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31</a:t>
            </a:fld>
            <a:endParaRPr lang="en-US"/>
          </a:p>
        </p:txBody>
      </p:sp>
    </p:spTree>
    <p:extLst>
      <p:ext uri="{BB962C8B-B14F-4D97-AF65-F5344CB8AC3E}">
        <p14:creationId xmlns:p14="http://schemas.microsoft.com/office/powerpoint/2010/main" val="4002586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32</a:t>
            </a:fld>
            <a:endParaRPr lang="en-US"/>
          </a:p>
        </p:txBody>
      </p:sp>
    </p:spTree>
    <p:extLst>
      <p:ext uri="{BB962C8B-B14F-4D97-AF65-F5344CB8AC3E}">
        <p14:creationId xmlns:p14="http://schemas.microsoft.com/office/powerpoint/2010/main" val="1415383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33</a:t>
            </a:fld>
            <a:endParaRPr lang="en-US"/>
          </a:p>
        </p:txBody>
      </p:sp>
    </p:spTree>
    <p:extLst>
      <p:ext uri="{BB962C8B-B14F-4D97-AF65-F5344CB8AC3E}">
        <p14:creationId xmlns:p14="http://schemas.microsoft.com/office/powerpoint/2010/main" val="226432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1535774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34</a:t>
            </a:fld>
            <a:endParaRPr lang="en-US"/>
          </a:p>
        </p:txBody>
      </p:sp>
    </p:spTree>
    <p:extLst>
      <p:ext uri="{BB962C8B-B14F-4D97-AF65-F5344CB8AC3E}">
        <p14:creationId xmlns:p14="http://schemas.microsoft.com/office/powerpoint/2010/main" val="1689155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35</a:t>
            </a:fld>
            <a:endParaRPr lang="en-US"/>
          </a:p>
        </p:txBody>
      </p:sp>
    </p:spTree>
    <p:extLst>
      <p:ext uri="{BB962C8B-B14F-4D97-AF65-F5344CB8AC3E}">
        <p14:creationId xmlns:p14="http://schemas.microsoft.com/office/powerpoint/2010/main" val="2088631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36</a:t>
            </a:fld>
            <a:endParaRPr lang="en-US"/>
          </a:p>
        </p:txBody>
      </p:sp>
    </p:spTree>
    <p:extLst>
      <p:ext uri="{BB962C8B-B14F-4D97-AF65-F5344CB8AC3E}">
        <p14:creationId xmlns:p14="http://schemas.microsoft.com/office/powerpoint/2010/main" val="2573735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37</a:t>
            </a:fld>
            <a:endParaRPr lang="en-US"/>
          </a:p>
        </p:txBody>
      </p:sp>
    </p:spTree>
    <p:extLst>
      <p:ext uri="{BB962C8B-B14F-4D97-AF65-F5344CB8AC3E}">
        <p14:creationId xmlns:p14="http://schemas.microsoft.com/office/powerpoint/2010/main" val="4024940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38</a:t>
            </a:fld>
            <a:endParaRPr lang="en-US"/>
          </a:p>
        </p:txBody>
      </p:sp>
    </p:spTree>
    <p:extLst>
      <p:ext uri="{BB962C8B-B14F-4D97-AF65-F5344CB8AC3E}">
        <p14:creationId xmlns:p14="http://schemas.microsoft.com/office/powerpoint/2010/main" val="1093571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39</a:t>
            </a:fld>
            <a:endParaRPr lang="en-US"/>
          </a:p>
        </p:txBody>
      </p:sp>
    </p:spTree>
    <p:extLst>
      <p:ext uri="{BB962C8B-B14F-4D97-AF65-F5344CB8AC3E}">
        <p14:creationId xmlns:p14="http://schemas.microsoft.com/office/powerpoint/2010/main" val="13265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40</a:t>
            </a:fld>
            <a:endParaRPr lang="en-US"/>
          </a:p>
        </p:txBody>
      </p:sp>
    </p:spTree>
    <p:extLst>
      <p:ext uri="{BB962C8B-B14F-4D97-AF65-F5344CB8AC3E}">
        <p14:creationId xmlns:p14="http://schemas.microsoft.com/office/powerpoint/2010/main" val="3493286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41</a:t>
            </a:fld>
            <a:endParaRPr lang="en-US"/>
          </a:p>
        </p:txBody>
      </p:sp>
    </p:spTree>
    <p:extLst>
      <p:ext uri="{BB962C8B-B14F-4D97-AF65-F5344CB8AC3E}">
        <p14:creationId xmlns:p14="http://schemas.microsoft.com/office/powerpoint/2010/main" val="1298235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42</a:t>
            </a:fld>
            <a:endParaRPr lang="en-US"/>
          </a:p>
        </p:txBody>
      </p:sp>
    </p:spTree>
    <p:extLst>
      <p:ext uri="{BB962C8B-B14F-4D97-AF65-F5344CB8AC3E}">
        <p14:creationId xmlns:p14="http://schemas.microsoft.com/office/powerpoint/2010/main" val="3156994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43</a:t>
            </a:fld>
            <a:endParaRPr lang="en-US"/>
          </a:p>
        </p:txBody>
      </p:sp>
    </p:spTree>
    <p:extLst>
      <p:ext uri="{BB962C8B-B14F-4D97-AF65-F5344CB8AC3E}">
        <p14:creationId xmlns:p14="http://schemas.microsoft.com/office/powerpoint/2010/main" val="2583293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44</a:t>
            </a:fld>
            <a:endParaRPr lang="en-US"/>
          </a:p>
        </p:txBody>
      </p:sp>
    </p:spTree>
    <p:extLst>
      <p:ext uri="{BB962C8B-B14F-4D97-AF65-F5344CB8AC3E}">
        <p14:creationId xmlns:p14="http://schemas.microsoft.com/office/powerpoint/2010/main" val="2038841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45</a:t>
            </a:fld>
            <a:endParaRPr lang="en-US"/>
          </a:p>
        </p:txBody>
      </p:sp>
    </p:spTree>
    <p:extLst>
      <p:ext uri="{BB962C8B-B14F-4D97-AF65-F5344CB8AC3E}">
        <p14:creationId xmlns:p14="http://schemas.microsoft.com/office/powerpoint/2010/main" val="2993080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46</a:t>
            </a:fld>
            <a:endParaRPr lang="en-US"/>
          </a:p>
        </p:txBody>
      </p:sp>
    </p:spTree>
    <p:extLst>
      <p:ext uri="{BB962C8B-B14F-4D97-AF65-F5344CB8AC3E}">
        <p14:creationId xmlns:p14="http://schemas.microsoft.com/office/powerpoint/2010/main" val="2079315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47</a:t>
            </a:fld>
            <a:endParaRPr lang="en-US"/>
          </a:p>
        </p:txBody>
      </p:sp>
    </p:spTree>
    <p:extLst>
      <p:ext uri="{BB962C8B-B14F-4D97-AF65-F5344CB8AC3E}">
        <p14:creationId xmlns:p14="http://schemas.microsoft.com/office/powerpoint/2010/main" val="4046253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48</a:t>
            </a:fld>
            <a:endParaRPr lang="en-US"/>
          </a:p>
        </p:txBody>
      </p:sp>
    </p:spTree>
    <p:extLst>
      <p:ext uri="{BB962C8B-B14F-4D97-AF65-F5344CB8AC3E}">
        <p14:creationId xmlns:p14="http://schemas.microsoft.com/office/powerpoint/2010/main" val="33748614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49</a:t>
            </a:fld>
            <a:endParaRPr lang="en-US"/>
          </a:p>
        </p:txBody>
      </p:sp>
    </p:spTree>
    <p:extLst>
      <p:ext uri="{BB962C8B-B14F-4D97-AF65-F5344CB8AC3E}">
        <p14:creationId xmlns:p14="http://schemas.microsoft.com/office/powerpoint/2010/main" val="18681719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50</a:t>
            </a:fld>
            <a:endParaRPr lang="en-US"/>
          </a:p>
        </p:txBody>
      </p:sp>
    </p:spTree>
    <p:extLst>
      <p:ext uri="{BB962C8B-B14F-4D97-AF65-F5344CB8AC3E}">
        <p14:creationId xmlns:p14="http://schemas.microsoft.com/office/powerpoint/2010/main" val="14768857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51</a:t>
            </a:fld>
            <a:endParaRPr lang="en-US"/>
          </a:p>
        </p:txBody>
      </p:sp>
    </p:spTree>
    <p:extLst>
      <p:ext uri="{BB962C8B-B14F-4D97-AF65-F5344CB8AC3E}">
        <p14:creationId xmlns:p14="http://schemas.microsoft.com/office/powerpoint/2010/main" val="24110709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52</a:t>
            </a:fld>
            <a:endParaRPr lang="en-US"/>
          </a:p>
        </p:txBody>
      </p:sp>
    </p:spTree>
    <p:extLst>
      <p:ext uri="{BB962C8B-B14F-4D97-AF65-F5344CB8AC3E}">
        <p14:creationId xmlns:p14="http://schemas.microsoft.com/office/powerpoint/2010/main" val="80973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53</a:t>
            </a:fld>
            <a:endParaRPr lang="en-US"/>
          </a:p>
        </p:txBody>
      </p:sp>
    </p:spTree>
    <p:extLst>
      <p:ext uri="{BB962C8B-B14F-4D97-AF65-F5344CB8AC3E}">
        <p14:creationId xmlns:p14="http://schemas.microsoft.com/office/powerpoint/2010/main" val="123406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18</a:t>
            </a:fld>
            <a:endParaRPr lang="en-US"/>
          </a:p>
        </p:txBody>
      </p:sp>
    </p:spTree>
    <p:extLst>
      <p:ext uri="{BB962C8B-B14F-4D97-AF65-F5344CB8AC3E}">
        <p14:creationId xmlns:p14="http://schemas.microsoft.com/office/powerpoint/2010/main" val="7193292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54</a:t>
            </a:fld>
            <a:endParaRPr lang="en-US"/>
          </a:p>
        </p:txBody>
      </p:sp>
    </p:spTree>
    <p:extLst>
      <p:ext uri="{BB962C8B-B14F-4D97-AF65-F5344CB8AC3E}">
        <p14:creationId xmlns:p14="http://schemas.microsoft.com/office/powerpoint/2010/main" val="2947513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55</a:t>
            </a:fld>
            <a:endParaRPr lang="en-US"/>
          </a:p>
        </p:txBody>
      </p:sp>
    </p:spTree>
    <p:extLst>
      <p:ext uri="{BB962C8B-B14F-4D97-AF65-F5344CB8AC3E}">
        <p14:creationId xmlns:p14="http://schemas.microsoft.com/office/powerpoint/2010/main" val="42648250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57</a:t>
            </a:fld>
            <a:endParaRPr lang="en-US"/>
          </a:p>
        </p:txBody>
      </p:sp>
    </p:spTree>
    <p:extLst>
      <p:ext uri="{BB962C8B-B14F-4D97-AF65-F5344CB8AC3E}">
        <p14:creationId xmlns:p14="http://schemas.microsoft.com/office/powerpoint/2010/main" val="5388044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58</a:t>
            </a:fld>
            <a:endParaRPr lang="en-US"/>
          </a:p>
        </p:txBody>
      </p:sp>
    </p:spTree>
    <p:extLst>
      <p:ext uri="{BB962C8B-B14F-4D97-AF65-F5344CB8AC3E}">
        <p14:creationId xmlns:p14="http://schemas.microsoft.com/office/powerpoint/2010/main" val="18857836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60</a:t>
            </a:fld>
            <a:endParaRPr lang="en-US"/>
          </a:p>
        </p:txBody>
      </p:sp>
    </p:spTree>
    <p:extLst>
      <p:ext uri="{BB962C8B-B14F-4D97-AF65-F5344CB8AC3E}">
        <p14:creationId xmlns:p14="http://schemas.microsoft.com/office/powerpoint/2010/main" val="2939113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61</a:t>
            </a:fld>
            <a:endParaRPr lang="en-US"/>
          </a:p>
        </p:txBody>
      </p:sp>
    </p:spTree>
    <p:extLst>
      <p:ext uri="{BB962C8B-B14F-4D97-AF65-F5344CB8AC3E}">
        <p14:creationId xmlns:p14="http://schemas.microsoft.com/office/powerpoint/2010/main" val="24899931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62</a:t>
            </a:fld>
            <a:endParaRPr lang="en-US"/>
          </a:p>
        </p:txBody>
      </p:sp>
    </p:spTree>
    <p:extLst>
      <p:ext uri="{BB962C8B-B14F-4D97-AF65-F5344CB8AC3E}">
        <p14:creationId xmlns:p14="http://schemas.microsoft.com/office/powerpoint/2010/main" val="34827080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63</a:t>
            </a:fld>
            <a:endParaRPr lang="en-US"/>
          </a:p>
        </p:txBody>
      </p:sp>
    </p:spTree>
    <p:extLst>
      <p:ext uri="{BB962C8B-B14F-4D97-AF65-F5344CB8AC3E}">
        <p14:creationId xmlns:p14="http://schemas.microsoft.com/office/powerpoint/2010/main" val="36108030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64</a:t>
            </a:fld>
            <a:endParaRPr lang="en-US"/>
          </a:p>
        </p:txBody>
      </p:sp>
    </p:spTree>
    <p:extLst>
      <p:ext uri="{BB962C8B-B14F-4D97-AF65-F5344CB8AC3E}">
        <p14:creationId xmlns:p14="http://schemas.microsoft.com/office/powerpoint/2010/main" val="10805383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65</a:t>
            </a:fld>
            <a:endParaRPr lang="en-US"/>
          </a:p>
        </p:txBody>
      </p:sp>
    </p:spTree>
    <p:extLst>
      <p:ext uri="{BB962C8B-B14F-4D97-AF65-F5344CB8AC3E}">
        <p14:creationId xmlns:p14="http://schemas.microsoft.com/office/powerpoint/2010/main" val="481672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19</a:t>
            </a:fld>
            <a:endParaRPr lang="en-US"/>
          </a:p>
        </p:txBody>
      </p:sp>
    </p:spTree>
    <p:extLst>
      <p:ext uri="{BB962C8B-B14F-4D97-AF65-F5344CB8AC3E}">
        <p14:creationId xmlns:p14="http://schemas.microsoft.com/office/powerpoint/2010/main" val="9609571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66</a:t>
            </a:fld>
            <a:endParaRPr lang="en-US"/>
          </a:p>
        </p:txBody>
      </p:sp>
    </p:spTree>
    <p:extLst>
      <p:ext uri="{BB962C8B-B14F-4D97-AF65-F5344CB8AC3E}">
        <p14:creationId xmlns:p14="http://schemas.microsoft.com/office/powerpoint/2010/main" val="14981397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67</a:t>
            </a:fld>
            <a:endParaRPr lang="en-US"/>
          </a:p>
        </p:txBody>
      </p:sp>
    </p:spTree>
    <p:extLst>
      <p:ext uri="{BB962C8B-B14F-4D97-AF65-F5344CB8AC3E}">
        <p14:creationId xmlns:p14="http://schemas.microsoft.com/office/powerpoint/2010/main" val="4109333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extLst>
      <p:ext uri="{BB962C8B-B14F-4D97-AF65-F5344CB8AC3E}">
        <p14:creationId xmlns:p14="http://schemas.microsoft.com/office/powerpoint/2010/main" val="396498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p14="http://schemas.microsoft.com/office/powerpoint/2010/main" val="997209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extLst>
      <p:ext uri="{BB962C8B-B14F-4D97-AF65-F5344CB8AC3E}">
        <p14:creationId xmlns:p14="http://schemas.microsoft.com/office/powerpoint/2010/main" val="1123591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extLst>
      <p:ext uri="{BB962C8B-B14F-4D97-AF65-F5344CB8AC3E}">
        <p14:creationId xmlns:p14="http://schemas.microsoft.com/office/powerpoint/2010/main" val="334878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2E9DF4-B556-3245-8147-B374772E4185}" type="datetime1">
              <a:rPr lang="en-IN" smtClean="0"/>
              <a:t>08/01/25</a:t>
            </a:fld>
            <a:endParaRPr lang="en-US"/>
          </a:p>
        </p:txBody>
      </p:sp>
      <p:sp>
        <p:nvSpPr>
          <p:cNvPr id="5" name="Footer Placeholder 4"/>
          <p:cNvSpPr>
            <a:spLocks noGrp="1"/>
          </p:cNvSpPr>
          <p:nvPr>
            <p:ph type="ftr" sz="quarter" idx="11"/>
          </p:nvPr>
        </p:nvSpPr>
        <p:spPr/>
        <p:txBody>
          <a:bodyPr/>
          <a:lstStyle/>
          <a:p>
            <a:r>
              <a:rPr lang="en-US"/>
              <a:t>Mr. Yaduvir Singh         ACSAI-0601           Unit Number: 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142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D59BC5-1A38-AD49-9B5C-30013B3D3766}" type="datetime1">
              <a:rPr lang="en-IN" smtClean="0"/>
              <a:t>08/01/25</a:t>
            </a:fld>
            <a:endParaRPr lang="en-US"/>
          </a:p>
        </p:txBody>
      </p:sp>
      <p:sp>
        <p:nvSpPr>
          <p:cNvPr id="6" name="Footer Placeholder 5"/>
          <p:cNvSpPr>
            <a:spLocks noGrp="1"/>
          </p:cNvSpPr>
          <p:nvPr>
            <p:ph type="ftr" sz="quarter" idx="11"/>
          </p:nvPr>
        </p:nvSpPr>
        <p:spPr/>
        <p:txBody>
          <a:bodyPr/>
          <a:lstStyle/>
          <a:p>
            <a:r>
              <a:rPr lang="en-US"/>
              <a:t>Mr. Yaduvir Singh         ACSAI-0601           Unit Number: 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9423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85F0F2-1750-8843-AD77-00267B5E0AF0}" type="datetime1">
              <a:rPr lang="en-IN" smtClean="0"/>
              <a:t>08/01/25</a:t>
            </a:fld>
            <a:endParaRPr lang="en-US"/>
          </a:p>
        </p:txBody>
      </p:sp>
      <p:sp>
        <p:nvSpPr>
          <p:cNvPr id="5" name="Footer Placeholder 4"/>
          <p:cNvSpPr>
            <a:spLocks noGrp="1"/>
          </p:cNvSpPr>
          <p:nvPr>
            <p:ph type="ftr" sz="quarter" idx="11"/>
          </p:nvPr>
        </p:nvSpPr>
        <p:spPr/>
        <p:txBody>
          <a:bodyPr/>
          <a:lstStyle/>
          <a:p>
            <a:r>
              <a:rPr lang="en-US"/>
              <a:t>Mr. Yaduvir Singh         ACSAI-0601           Unit Number: 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8715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4A6C16-0ABB-3243-8D5E-B3A4231A59D1}" type="datetime1">
              <a:rPr lang="en-IN" smtClean="0"/>
              <a:t>08/01/25</a:t>
            </a:fld>
            <a:endParaRPr lang="en-US"/>
          </a:p>
        </p:txBody>
      </p:sp>
      <p:sp>
        <p:nvSpPr>
          <p:cNvPr id="5" name="Footer Placeholder 4"/>
          <p:cNvSpPr>
            <a:spLocks noGrp="1"/>
          </p:cNvSpPr>
          <p:nvPr>
            <p:ph type="ftr" sz="quarter" idx="11"/>
          </p:nvPr>
        </p:nvSpPr>
        <p:spPr/>
        <p:txBody>
          <a:bodyPr/>
          <a:lstStyle/>
          <a:p>
            <a:r>
              <a:rPr lang="en-US"/>
              <a:t>Mr. Yaduvir Singh         ACSAI-0601           Unit Number: 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6749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F6B2-DC62-4F61-B616-894307C5A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FBCA45-23E1-4D62-B844-D96D5CD9518E}"/>
              </a:ext>
            </a:extLst>
          </p:cNvPr>
          <p:cNvSpPr>
            <a:spLocks noGrp="1"/>
          </p:cNvSpPr>
          <p:nvPr>
            <p:ph type="dt" sz="half" idx="10"/>
          </p:nvPr>
        </p:nvSpPr>
        <p:spPr/>
        <p:txBody>
          <a:bodyPr/>
          <a:lstStyle/>
          <a:p>
            <a:fld id="{5012478C-14C8-DB44-96C2-52B9F47AEBD3}" type="datetime1">
              <a:rPr lang="en-IN" smtClean="0"/>
              <a:t>08/01/25</a:t>
            </a:fld>
            <a:endParaRPr lang="en-US"/>
          </a:p>
        </p:txBody>
      </p:sp>
      <p:sp>
        <p:nvSpPr>
          <p:cNvPr id="4" name="Footer Placeholder 3">
            <a:extLst>
              <a:ext uri="{FF2B5EF4-FFF2-40B4-BE49-F238E27FC236}">
                <a16:creationId xmlns:a16="http://schemas.microsoft.com/office/drawing/2014/main" id="{DCE66E74-D4DC-4376-BE81-ED9E05B01031}"/>
              </a:ext>
            </a:extLst>
          </p:cNvPr>
          <p:cNvSpPr>
            <a:spLocks noGrp="1"/>
          </p:cNvSpPr>
          <p:nvPr>
            <p:ph type="ftr" sz="quarter" idx="11"/>
          </p:nvPr>
        </p:nvSpPr>
        <p:spPr/>
        <p:txBody>
          <a:bodyPr/>
          <a:lstStyle/>
          <a:p>
            <a:r>
              <a:rPr lang="en-US"/>
              <a:t>Mr. Yaduvir Singh         ACSAI-0601           Unit Number: 4</a:t>
            </a:r>
          </a:p>
        </p:txBody>
      </p:sp>
      <p:sp>
        <p:nvSpPr>
          <p:cNvPr id="5" name="Slide Number Placeholder 4">
            <a:extLst>
              <a:ext uri="{FF2B5EF4-FFF2-40B4-BE49-F238E27FC236}">
                <a16:creationId xmlns:a16="http://schemas.microsoft.com/office/drawing/2014/main" id="{163E13F8-DDBA-4130-AB42-7D6E1023CA1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154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0EBEFD-42C4-7E43-9D87-ABCDB7B8AC5D}" type="datetime1">
              <a:rPr lang="en-IN" smtClean="0"/>
              <a:t>08/01/25</a:t>
            </a:fld>
            <a:endParaRPr lang="en-US"/>
          </a:p>
        </p:txBody>
      </p:sp>
      <p:sp>
        <p:nvSpPr>
          <p:cNvPr id="5" name="Footer Placeholder 4"/>
          <p:cNvSpPr>
            <a:spLocks noGrp="1"/>
          </p:cNvSpPr>
          <p:nvPr>
            <p:ph type="ftr" sz="quarter" idx="11"/>
          </p:nvPr>
        </p:nvSpPr>
        <p:spPr/>
        <p:txBody>
          <a:bodyPr/>
          <a:lstStyle/>
          <a:p>
            <a:r>
              <a:rPr lang="en-US"/>
              <a:t>Mr. Yaduvir Singh         ACSAI-0601           Unit Number: 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8776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19352F-670E-B245-AD75-2917BEBFC813}" type="datetime1">
              <a:rPr lang="en-IN" smtClean="0"/>
              <a:t>08/01/25</a:t>
            </a:fld>
            <a:endParaRPr lang="en-US"/>
          </a:p>
        </p:txBody>
      </p:sp>
      <p:sp>
        <p:nvSpPr>
          <p:cNvPr id="5" name="Footer Placeholder 4"/>
          <p:cNvSpPr>
            <a:spLocks noGrp="1"/>
          </p:cNvSpPr>
          <p:nvPr>
            <p:ph type="ftr" sz="quarter" idx="11"/>
          </p:nvPr>
        </p:nvSpPr>
        <p:spPr/>
        <p:txBody>
          <a:bodyPr/>
          <a:lstStyle/>
          <a:p>
            <a:r>
              <a:rPr lang="en-US"/>
              <a:t>Mr. Yaduvir Singh         ACSAI-0601           Unit Number: 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444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1EFAFA-081A-B54E-854C-48C5C250594E}" type="datetime1">
              <a:rPr lang="en-IN" smtClean="0"/>
              <a:t>08/01/25</a:t>
            </a:fld>
            <a:endParaRPr lang="en-US"/>
          </a:p>
        </p:txBody>
      </p:sp>
      <p:sp>
        <p:nvSpPr>
          <p:cNvPr id="6" name="Footer Placeholder 5"/>
          <p:cNvSpPr>
            <a:spLocks noGrp="1"/>
          </p:cNvSpPr>
          <p:nvPr>
            <p:ph type="ftr" sz="quarter" idx="11"/>
          </p:nvPr>
        </p:nvSpPr>
        <p:spPr/>
        <p:txBody>
          <a:bodyPr/>
          <a:lstStyle/>
          <a:p>
            <a:r>
              <a:rPr lang="en-US"/>
              <a:t>Mr. Yaduvir Singh         ACSAI-0601           Unit Number: 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77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826C2D-089E-8941-8F79-DFDE29A33063}" type="datetime1">
              <a:rPr lang="en-IN" smtClean="0"/>
              <a:t>08/01/25</a:t>
            </a:fld>
            <a:endParaRPr lang="en-US"/>
          </a:p>
        </p:txBody>
      </p:sp>
      <p:sp>
        <p:nvSpPr>
          <p:cNvPr id="8" name="Footer Placeholder 7"/>
          <p:cNvSpPr>
            <a:spLocks noGrp="1"/>
          </p:cNvSpPr>
          <p:nvPr>
            <p:ph type="ftr" sz="quarter" idx="11"/>
          </p:nvPr>
        </p:nvSpPr>
        <p:spPr/>
        <p:txBody>
          <a:bodyPr/>
          <a:lstStyle/>
          <a:p>
            <a:r>
              <a:rPr lang="en-US"/>
              <a:t>Mr. Yaduvir Singh         ACSAI-0601           Unit Number: 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387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86A892-C0DA-714E-97F5-726149C4B9CF}" type="datetime1">
              <a:rPr lang="en-IN" smtClean="0"/>
              <a:t>08/01/25</a:t>
            </a:fld>
            <a:endParaRPr lang="en-US"/>
          </a:p>
        </p:txBody>
      </p:sp>
      <p:sp>
        <p:nvSpPr>
          <p:cNvPr id="4" name="Footer Placeholder 3"/>
          <p:cNvSpPr>
            <a:spLocks noGrp="1"/>
          </p:cNvSpPr>
          <p:nvPr>
            <p:ph type="ftr" sz="quarter" idx="11"/>
          </p:nvPr>
        </p:nvSpPr>
        <p:spPr/>
        <p:txBody>
          <a:bodyPr/>
          <a:lstStyle/>
          <a:p>
            <a:r>
              <a:rPr lang="en-US"/>
              <a:t>Mr. Yaduvir Singh         ACSAI-0601           Unit Number: 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1554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8DCC4-A573-424A-A740-326C6652AC92}" type="datetime1">
              <a:rPr lang="en-IN" smtClean="0"/>
              <a:t>08/01/25</a:t>
            </a:fld>
            <a:endParaRPr lang="en-US"/>
          </a:p>
        </p:txBody>
      </p:sp>
      <p:sp>
        <p:nvSpPr>
          <p:cNvPr id="3" name="Footer Placeholder 2"/>
          <p:cNvSpPr>
            <a:spLocks noGrp="1"/>
          </p:cNvSpPr>
          <p:nvPr>
            <p:ph type="ftr" sz="quarter" idx="11"/>
          </p:nvPr>
        </p:nvSpPr>
        <p:spPr/>
        <p:txBody>
          <a:bodyPr/>
          <a:lstStyle/>
          <a:p>
            <a:r>
              <a:rPr lang="en-US"/>
              <a:t>Mr. Yaduvir Singh         ACSAI-0601           Unit Number: 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394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209F99-7A48-194C-9076-968CA7B25209}" type="datetime1">
              <a:rPr lang="en-IN" smtClean="0"/>
              <a:t>08/01/25</a:t>
            </a:fld>
            <a:endParaRPr lang="en-US"/>
          </a:p>
        </p:txBody>
      </p:sp>
      <p:sp>
        <p:nvSpPr>
          <p:cNvPr id="6" name="Footer Placeholder 5"/>
          <p:cNvSpPr>
            <a:spLocks noGrp="1"/>
          </p:cNvSpPr>
          <p:nvPr>
            <p:ph type="ftr" sz="quarter" idx="11"/>
          </p:nvPr>
        </p:nvSpPr>
        <p:spPr/>
        <p:txBody>
          <a:bodyPr/>
          <a:lstStyle/>
          <a:p>
            <a:r>
              <a:rPr lang="en-US"/>
              <a:t>Mr. Yaduvir Singh         ACSAI-0601           Unit Number: 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7730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0"/>
            <a:ext cx="7391400" cy="8223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59319-784B-624C-8B78-25CB449C8D3A}" type="datetime1">
              <a:rPr lang="en-IN" smtClean="0"/>
              <a:t>08/01/25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Yaduvir Singh         ACSAI-0601           Unit Number: 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a:extLst>
              <a:ext uri="{FF2B5EF4-FFF2-40B4-BE49-F238E27FC236}">
                <a16:creationId xmlns:a16="http://schemas.microsoft.com/office/drawing/2014/main" id="{9EC564F8-1476-093D-894F-DB035F92E154}"/>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p:blipFill>
        <p:spPr>
          <a:xfrm>
            <a:off x="1" y="-15874"/>
            <a:ext cx="1371599" cy="838200"/>
          </a:xfrm>
          <a:prstGeom prst="rect">
            <a:avLst/>
          </a:prstGeom>
        </p:spPr>
      </p:pic>
    </p:spTree>
    <p:extLst>
      <p:ext uri="{BB962C8B-B14F-4D97-AF65-F5344CB8AC3E}">
        <p14:creationId xmlns:p14="http://schemas.microsoft.com/office/powerpoint/2010/main" val="3131783500"/>
      </p:ext>
    </p:extLst>
  </p:cSld>
  <p:clrMap bg1="lt1" tx1="dk1" bg2="lt2" tx2="dk2" accent1="accent1" accent2="accent2" accent3="accent3" accent4="accent4" accent5="accent5" accent6="accent6" hlink="hlink" folHlink="folHlink"/>
  <p:sldLayoutIdLst>
    <p:sldLayoutId id="2147483685" r:id="rId1"/>
    <p:sldLayoutId id="2147483696"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simplilearn.com/tutorials/blockchain-tutorial/what-is-cryptocurrency"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blockgeeks.com/guides/proof-of-work-vs-proof-of-stak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forbes.com/advisor/in/personal-finance/inflation-rate-in-india/"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investopedia.com/terms/b/blockchain.asp"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ropsten.etherscan.io/" TargetMode="External"/><Relationship Id="rId7" Type="http://schemas.openxmlformats.org/officeDocument/2006/relationships/hyperlink" Target="https://faucet.rinkeby.io/"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rinkeby.etherscan.io/" TargetMode="External"/><Relationship Id="rId5" Type="http://schemas.openxmlformats.org/officeDocument/2006/relationships/hyperlink" Target="https://github.com/kovan-testnet/faucet" TargetMode="External"/><Relationship Id="rId4" Type="http://schemas.openxmlformats.org/officeDocument/2006/relationships/hyperlink" Target="https://kovan.etherscan.io/"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s://www.youtube.com/watch?v=RT7x0lQvSLk" TargetMode="External"/><Relationship Id="rId2" Type="http://schemas.openxmlformats.org/officeDocument/2006/relationships/hyperlink" Target="https://www.youtube.com/watch?v=SSo_EIwHSd4&amp;vl=en" TargetMode="External"/><Relationship Id="rId1" Type="http://schemas.openxmlformats.org/officeDocument/2006/relationships/slideLayout" Target="../slideLayouts/slideLayout3.xml"/><Relationship Id="rId5" Type="http://schemas.openxmlformats.org/officeDocument/2006/relationships/hyperlink" Target="https://www.khanacademy.org/economics-finance-domain/core-finance/money-and-banking/bitcoin/v/bitcoin-transaction-block-chains" TargetMode="External"/><Relationship Id="rId4" Type="http://schemas.openxmlformats.org/officeDocument/2006/relationships/hyperlink" Target="https://www.youtube.com/watch?v=yubzJw0uiE4"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hyperlink" Target="https://drive.google.com/file/d/13kK3291TzguwU6GAA8vIqrRw6w_13ypj/view?usp=sharing"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8" Type="http://schemas.openxmlformats.org/officeDocument/2006/relationships/hyperlink" Target="https://www.youtube.com/watch?v=ENrjn-lD1e8" TargetMode="External"/><Relationship Id="rId3" Type="http://schemas.openxmlformats.org/officeDocument/2006/relationships/hyperlink" Target="https://youtu.be/QbBHCehF3xo" TargetMode="External"/><Relationship Id="rId7" Type="http://schemas.openxmlformats.org/officeDocument/2006/relationships/hyperlink" Target="https://www.youtube.com/watch?v=YJyXfjbBmc8" TargetMode="External"/><Relationship Id="rId2" Type="http://schemas.openxmlformats.org/officeDocument/2006/relationships/hyperlink" Target="https://youtu.be/rPD97AZ9W2U" TargetMode="External"/><Relationship Id="rId1" Type="http://schemas.openxmlformats.org/officeDocument/2006/relationships/slideLayout" Target="../slideLayouts/slideLayout3.xml"/><Relationship Id="rId6" Type="http://schemas.openxmlformats.org/officeDocument/2006/relationships/hyperlink" Target="https://www.youtube.com/watch?v=_160oMzblY8" TargetMode="External"/><Relationship Id="rId5" Type="http://schemas.openxmlformats.org/officeDocument/2006/relationships/hyperlink" Target="https://www.youtube.com/watch?v=yubzJw0uiE4" TargetMode="External"/><Relationship Id="rId4" Type="http://schemas.openxmlformats.org/officeDocument/2006/relationships/hyperlink" Target="https://youtu.be/JRlJPlbOP7I"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14400"/>
            <a:ext cx="6400800" cy="1676400"/>
          </a:xfrm>
          <a:ln>
            <a:solidFill>
              <a:srgbClr val="CB071A"/>
            </a:solidFill>
          </a:ln>
        </p:spPr>
        <p:style>
          <a:lnRef idx="2">
            <a:schemeClr val="accent5"/>
          </a:lnRef>
          <a:fillRef idx="1">
            <a:schemeClr val="lt1"/>
          </a:fillRef>
          <a:effectRef idx="0">
            <a:schemeClr val="accent5"/>
          </a:effectRef>
          <a:fontRef idx="minor">
            <a:schemeClr val="dk1"/>
          </a:fontRef>
        </p:style>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Blockchain Ethereum </a:t>
            </a:r>
          </a:p>
          <a:p>
            <a:r>
              <a:rPr lang="en-US" sz="2800" b="1" dirty="0">
                <a:solidFill>
                  <a:schemeClr val="tx1"/>
                </a:solidFill>
                <a:latin typeface="Times New Roman" panose="02020603050405020304" pitchFamily="18" charset="0"/>
                <a:cs typeface="Times New Roman" panose="02020603050405020304" pitchFamily="18" charset="0"/>
              </a:rPr>
              <a:t>UNIT 4</a:t>
            </a:r>
            <a:endParaRPr lang="en-US" sz="2500" b="1" dirty="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a:xfrm>
            <a:off x="381000" y="6492875"/>
            <a:ext cx="2133600" cy="365125"/>
          </a:xfrm>
        </p:spPr>
        <p:txBody>
          <a:bodyPr/>
          <a:lstStyle/>
          <a:p>
            <a:fld id="{FC9446D9-83EA-064C-B73B-D63C6849D03B}" type="datetime1">
              <a:rPr lang="en-IN" smtClean="0"/>
              <a:t>08/01/25</a:t>
            </a:fld>
            <a:endParaRPr lang="en-US" dirty="0"/>
          </a:p>
        </p:txBody>
      </p:sp>
      <p:sp>
        <p:nvSpPr>
          <p:cNvPr id="13" name="Footer Placeholder 12"/>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
        <p:nvSpPr>
          <p:cNvPr id="6" name="Subtitle 2"/>
          <p:cNvSpPr txBox="1">
            <a:spLocks/>
          </p:cNvSpPr>
          <p:nvPr/>
        </p:nvSpPr>
        <p:spPr>
          <a:xfrm>
            <a:off x="5791200" y="3962400"/>
            <a:ext cx="3048000" cy="1752600"/>
          </a:xfrm>
          <a:prstGeom prst="rect">
            <a:avLst/>
          </a:prstGeom>
          <a:ln>
            <a:solidFill>
              <a:srgbClr val="CB071A"/>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Mr. </a:t>
            </a:r>
            <a:r>
              <a:rPr lang="en-US" sz="2400" dirty="0" err="1">
                <a:solidFill>
                  <a:schemeClr val="tx1"/>
                </a:solidFill>
                <a:latin typeface="Times New Roman" panose="02020603050405020304" pitchFamily="18" charset="0"/>
                <a:cs typeface="Times New Roman" panose="02020603050405020304" pitchFamily="18" charset="0"/>
              </a:rPr>
              <a:t>Yaduvir</a:t>
            </a:r>
            <a:r>
              <a:rPr lang="en-US" sz="2400" dirty="0">
                <a:solidFill>
                  <a:schemeClr val="tx1"/>
                </a:solidFill>
                <a:latin typeface="Times New Roman" panose="02020603050405020304" pitchFamily="18" charset="0"/>
                <a:cs typeface="Times New Roman" panose="02020603050405020304" pitchFamily="18" charset="0"/>
              </a:rPr>
              <a:t> Singh</a:t>
            </a:r>
          </a:p>
          <a:p>
            <a:pPr lvl="0" algn="ctr">
              <a:spcBef>
                <a:spcPct val="20000"/>
              </a:spcBef>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Assistant Professor</a:t>
            </a:r>
            <a:r>
              <a:rPr kumimoji="0" lang="en-US" sz="24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noProof="0" dirty="0" err="1">
                <a:solidFill>
                  <a:schemeClr val="tx1"/>
                </a:solidFill>
                <a:latin typeface="Times New Roman" panose="02020603050405020304" pitchFamily="18" charset="0"/>
                <a:cs typeface="Times New Roman" panose="02020603050405020304" pitchFamily="18" charset="0"/>
              </a:rPr>
              <a:t>B.Tech</a:t>
            </a:r>
            <a:r>
              <a:rPr lang="en-US" sz="2400" noProof="0" dirty="0">
                <a:solidFill>
                  <a:schemeClr val="tx1"/>
                </a:solidFill>
                <a:latin typeface="Times New Roman" panose="02020603050405020304" pitchFamily="18" charset="0"/>
                <a:cs typeface="Times New Roman" panose="02020603050405020304" pitchFamily="18" charset="0"/>
              </a:rPr>
              <a:t> AI</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12" name="Subtitle 2"/>
          <p:cNvSpPr txBox="1">
            <a:spLocks/>
          </p:cNvSpPr>
          <p:nvPr/>
        </p:nvSpPr>
        <p:spPr>
          <a:xfrm>
            <a:off x="152400" y="2971800"/>
            <a:ext cx="2057400" cy="533400"/>
          </a:xfrm>
          <a:prstGeom prst="rect">
            <a:avLst/>
          </a:prstGeom>
          <a:ln>
            <a:solidFill>
              <a:srgbClr val="CB071A"/>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Unit:</a:t>
            </a:r>
            <a:r>
              <a:rPr kumimoji="0" lang="en-US" sz="25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lang="en-US" sz="2500" dirty="0">
                <a:solidFill>
                  <a:schemeClr val="tx1"/>
                </a:solidFill>
                <a:latin typeface="Times New Roman" panose="02020603050405020304" pitchFamily="18" charset="0"/>
                <a:cs typeface="Times New Roman" panose="02020603050405020304" pitchFamily="18" charset="0"/>
              </a:rPr>
              <a:t>4</a:t>
            </a:r>
            <a:endParaRPr kumimoji="0" lang="en-US" sz="25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152400" y="3863975"/>
            <a:ext cx="4191000" cy="838200"/>
          </a:xfrm>
          <a:prstGeom prst="rect">
            <a:avLst/>
          </a:prstGeom>
          <a:ln>
            <a:solidFill>
              <a:srgbClr val="CB071A"/>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85000" lnSpcReduction="10000"/>
          </a:bodyPr>
          <a:lstStyle/>
          <a:p>
            <a:pPr algn="ctr"/>
            <a:r>
              <a:rPr lang="en-US" sz="2000" b="1" dirty="0">
                <a:solidFill>
                  <a:schemeClr val="tx1"/>
                </a:solidFill>
                <a:latin typeface="Times New Roman" panose="02020603050405020304" pitchFamily="18" charset="0"/>
                <a:cs typeface="Times New Roman" panose="02020603050405020304" pitchFamily="18" charset="0"/>
              </a:rPr>
              <a:t>BLOCKCHAIN TECHNOLOGY AND </a:t>
            </a:r>
          </a:p>
          <a:p>
            <a:pPr algn="ctr"/>
            <a:r>
              <a:rPr lang="en-US" sz="2000" b="1" dirty="0">
                <a:solidFill>
                  <a:schemeClr val="tx1"/>
                </a:solidFill>
                <a:latin typeface="Times New Roman" panose="02020603050405020304" pitchFamily="18" charset="0"/>
                <a:cs typeface="Times New Roman" panose="02020603050405020304" pitchFamily="18" charset="0"/>
              </a:rPr>
              <a:t>APPLICATION DEVELOPMENT </a:t>
            </a:r>
            <a:r>
              <a:rPr lang="en-US" sz="2000"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ACSAI0601</a:t>
            </a:r>
            <a:r>
              <a:rPr lang="en-US" sz="2000" b="1" dirty="0">
                <a:latin typeface="Times New Roman" panose="02020603050405020304" pitchFamily="18" charset="0"/>
                <a:cs typeface="Times New Roman" panose="02020603050405020304" pitchFamily="18" charset="0"/>
              </a:rPr>
              <a:t>)</a:t>
            </a:r>
          </a:p>
        </p:txBody>
      </p:sp>
      <p:sp>
        <p:nvSpPr>
          <p:cNvPr id="15" name="Subtitle 2"/>
          <p:cNvSpPr txBox="1">
            <a:spLocks/>
          </p:cNvSpPr>
          <p:nvPr/>
        </p:nvSpPr>
        <p:spPr>
          <a:xfrm>
            <a:off x="152400" y="4876800"/>
            <a:ext cx="4191000" cy="838200"/>
          </a:xfrm>
          <a:prstGeom prst="rect">
            <a:avLst/>
          </a:prstGeom>
          <a:ln>
            <a:solidFill>
              <a:srgbClr val="CB071A"/>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Course</a:t>
            </a: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Details</a:t>
            </a:r>
            <a:b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b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(B Tech 6</a:t>
            </a:r>
            <a:r>
              <a:rPr kumimoji="0" lang="en-US" sz="2000" b="0" i="0" u="none" strike="noStrike" kern="1200" cap="none" spc="0" normalizeH="0" baseline="30000" noProof="0" dirty="0">
                <a:ln>
                  <a:noFill/>
                </a:ln>
                <a:solidFill>
                  <a:schemeClr val="tx1"/>
                </a:solidFill>
                <a:effectLst/>
                <a:uLnTx/>
                <a:uFillTx/>
                <a:latin typeface="Times New Roman" panose="02020603050405020304" pitchFamily="18" charset="0"/>
                <a:cs typeface="Times New Roman" panose="02020603050405020304" pitchFamily="18" charset="0"/>
              </a:rPr>
              <a:t>th</a:t>
            </a: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a:t>
            </a:r>
            <a:r>
              <a:rPr kumimoji="0" lang="en-US" sz="2000" b="0" i="0" u="none" strike="noStrike" kern="1200" cap="none" spc="0" normalizeH="0" noProof="0" dirty="0" err="1">
                <a:ln>
                  <a:noFill/>
                </a:ln>
                <a:solidFill>
                  <a:schemeClr val="tx1"/>
                </a:solidFill>
                <a:effectLst/>
                <a:uLnTx/>
                <a:uFillTx/>
                <a:latin typeface="Times New Roman" panose="02020603050405020304" pitchFamily="18" charset="0"/>
                <a:cs typeface="Times New Roman" panose="02020603050405020304" pitchFamily="18" charset="0"/>
              </a:rPr>
              <a:t>Sem</a:t>
            </a: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6C72B26-B6AA-40DA-8F80-669D2CDDD77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 y="-15874"/>
            <a:ext cx="1371599" cy="838200"/>
          </a:xfrm>
          <a:prstGeom prst="rect">
            <a:avLst/>
          </a:prstGeom>
        </p:spPr>
      </p:pic>
      <p:pic>
        <p:nvPicPr>
          <p:cNvPr id="10" name="Picture 9">
            <a:extLst>
              <a:ext uri="{FF2B5EF4-FFF2-40B4-BE49-F238E27FC236}">
                <a16:creationId xmlns:a16="http://schemas.microsoft.com/office/drawing/2014/main" id="{CDA1A5D3-8227-521D-DB74-9855271B22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29400" y="2635696"/>
            <a:ext cx="1219200" cy="12641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ircle(in)">
                                      <p:cBhvr>
                                        <p:cTn id="24" dur="2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heel(1)">
                                      <p:cBhvr>
                                        <p:cTn id="29" dur="2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heel(1)">
                                      <p:cBhvr>
                                        <p:cTn id="34" dur="2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heel(1)">
                                      <p:cBhvr>
                                        <p:cTn id="39" dur="20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1000" fill="hold"/>
                                        <p:tgtEl>
                                          <p:spTgt spid="10"/>
                                        </p:tgtEl>
                                        <p:attrNameLst>
                                          <p:attrName>ppt_w</p:attrName>
                                        </p:attrNameLst>
                                      </p:cBhvr>
                                      <p:tavLst>
                                        <p:tav tm="0">
                                          <p:val>
                                            <p:fltVal val="0"/>
                                          </p:val>
                                        </p:tav>
                                        <p:tav tm="100000">
                                          <p:val>
                                            <p:strVal val="#ppt_w"/>
                                          </p:val>
                                        </p:tav>
                                      </p:tavLst>
                                    </p:anim>
                                    <p:anim calcmode="lin" valueType="num">
                                      <p:cBhvr>
                                        <p:cTn id="45" dur="1000" fill="hold"/>
                                        <p:tgtEl>
                                          <p:spTgt spid="10"/>
                                        </p:tgtEl>
                                        <p:attrNameLst>
                                          <p:attrName>ppt_h</p:attrName>
                                        </p:attrNameLst>
                                      </p:cBhvr>
                                      <p:tavLst>
                                        <p:tav tm="0">
                                          <p:val>
                                            <p:fltVal val="0"/>
                                          </p:val>
                                        </p:tav>
                                        <p:tav tm="100000">
                                          <p:val>
                                            <p:strVal val="#ppt_h"/>
                                          </p:val>
                                        </p:tav>
                                      </p:tavLst>
                                    </p:anim>
                                    <p:anim calcmode="lin" valueType="num">
                                      <p:cBhvr>
                                        <p:cTn id="46" dur="1000" fill="hold"/>
                                        <p:tgtEl>
                                          <p:spTgt spid="10"/>
                                        </p:tgtEl>
                                        <p:attrNameLst>
                                          <p:attrName>style.rotation</p:attrName>
                                        </p:attrNameLst>
                                      </p:cBhvr>
                                      <p:tavLst>
                                        <p:tav tm="0">
                                          <p:val>
                                            <p:fltVal val="90"/>
                                          </p:val>
                                        </p:tav>
                                        <p:tav tm="100000">
                                          <p:val>
                                            <p:fltVal val="0"/>
                                          </p:val>
                                        </p:tav>
                                      </p:tavLst>
                                    </p:anim>
                                    <p:animEffect transition="in" filter="fade">
                                      <p:cBhvr>
                                        <p:cTn id="4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P spid="6" grpId="0" animBg="1"/>
      <p:bldP spid="12" grpId="0" animBg="1"/>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560496575"/>
              </p:ext>
            </p:extLst>
          </p:nvPr>
        </p:nvGraphicFramePr>
        <p:xfrm>
          <a:off x="723904" y="1776983"/>
          <a:ext cx="7962897" cy="2414015"/>
        </p:xfrm>
        <a:graphic>
          <a:graphicData uri="http://schemas.openxmlformats.org/drawingml/2006/table">
            <a:tbl>
              <a:tblPr firstRow="1" firstCol="1" bandRow="1">
                <a:tableStyleId>{21E4AEA4-8DFA-4A89-87EB-49C32662AFE0}</a:tableStyleId>
              </a:tblPr>
              <a:tblGrid>
                <a:gridCol w="1180535">
                  <a:extLst>
                    <a:ext uri="{9D8B030D-6E8A-4147-A177-3AD203B41FA5}">
                      <a16:colId xmlns:a16="http://schemas.microsoft.com/office/drawing/2014/main" val="20000"/>
                    </a:ext>
                  </a:extLst>
                </a:gridCol>
                <a:gridCol w="557556">
                  <a:extLst>
                    <a:ext uri="{9D8B030D-6E8A-4147-A177-3AD203B41FA5}">
                      <a16:colId xmlns:a16="http://schemas.microsoft.com/office/drawing/2014/main" val="20001"/>
                    </a:ext>
                  </a:extLst>
                </a:gridCol>
                <a:gridCol w="586005">
                  <a:extLst>
                    <a:ext uri="{9D8B030D-6E8A-4147-A177-3AD203B41FA5}">
                      <a16:colId xmlns:a16="http://schemas.microsoft.com/office/drawing/2014/main" val="20002"/>
                    </a:ext>
                  </a:extLst>
                </a:gridCol>
                <a:gridCol w="399325">
                  <a:extLst>
                    <a:ext uri="{9D8B030D-6E8A-4147-A177-3AD203B41FA5}">
                      <a16:colId xmlns:a16="http://schemas.microsoft.com/office/drawing/2014/main" val="20003"/>
                    </a:ext>
                  </a:extLst>
                </a:gridCol>
                <a:gridCol w="548371">
                  <a:extLst>
                    <a:ext uri="{9D8B030D-6E8A-4147-A177-3AD203B41FA5}">
                      <a16:colId xmlns:a16="http://schemas.microsoft.com/office/drawing/2014/main" val="20004"/>
                    </a:ext>
                  </a:extLst>
                </a:gridCol>
                <a:gridCol w="548371">
                  <a:extLst>
                    <a:ext uri="{9D8B030D-6E8A-4147-A177-3AD203B41FA5}">
                      <a16:colId xmlns:a16="http://schemas.microsoft.com/office/drawing/2014/main" val="20005"/>
                    </a:ext>
                  </a:extLst>
                </a:gridCol>
                <a:gridCol w="548371">
                  <a:extLst>
                    <a:ext uri="{9D8B030D-6E8A-4147-A177-3AD203B41FA5}">
                      <a16:colId xmlns:a16="http://schemas.microsoft.com/office/drawing/2014/main" val="20006"/>
                    </a:ext>
                  </a:extLst>
                </a:gridCol>
                <a:gridCol w="548371">
                  <a:extLst>
                    <a:ext uri="{9D8B030D-6E8A-4147-A177-3AD203B41FA5}">
                      <a16:colId xmlns:a16="http://schemas.microsoft.com/office/drawing/2014/main" val="20007"/>
                    </a:ext>
                  </a:extLst>
                </a:gridCol>
                <a:gridCol w="548371">
                  <a:extLst>
                    <a:ext uri="{9D8B030D-6E8A-4147-A177-3AD203B41FA5}">
                      <a16:colId xmlns:a16="http://schemas.microsoft.com/office/drawing/2014/main" val="20008"/>
                    </a:ext>
                  </a:extLst>
                </a:gridCol>
                <a:gridCol w="548371">
                  <a:extLst>
                    <a:ext uri="{9D8B030D-6E8A-4147-A177-3AD203B41FA5}">
                      <a16:colId xmlns:a16="http://schemas.microsoft.com/office/drawing/2014/main" val="20009"/>
                    </a:ext>
                  </a:extLst>
                </a:gridCol>
                <a:gridCol w="649750">
                  <a:extLst>
                    <a:ext uri="{9D8B030D-6E8A-4147-A177-3AD203B41FA5}">
                      <a16:colId xmlns:a16="http://schemas.microsoft.com/office/drawing/2014/main" val="20010"/>
                    </a:ext>
                  </a:extLst>
                </a:gridCol>
                <a:gridCol w="649750">
                  <a:extLst>
                    <a:ext uri="{9D8B030D-6E8A-4147-A177-3AD203B41FA5}">
                      <a16:colId xmlns:a16="http://schemas.microsoft.com/office/drawing/2014/main" val="20011"/>
                    </a:ext>
                  </a:extLst>
                </a:gridCol>
                <a:gridCol w="649750">
                  <a:extLst>
                    <a:ext uri="{9D8B030D-6E8A-4147-A177-3AD203B41FA5}">
                      <a16:colId xmlns:a16="http://schemas.microsoft.com/office/drawing/2014/main" val="20012"/>
                    </a:ext>
                  </a:extLst>
                </a:gridCol>
              </a:tblGrid>
              <a:tr h="593461">
                <a:tc>
                  <a:txBody>
                    <a:bodyPr/>
                    <a:lstStyle/>
                    <a:p>
                      <a:pPr marL="0" marR="0" algn="just">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PO3</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a:effectLst/>
                        </a:rPr>
                        <a:t>PO4</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PO5</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PO6</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PO7</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PO8</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PO9</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PO10</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PO11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PO12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extLst>
                  <a:ext uri="{0D108BD9-81ED-4DB2-BD59-A6C34878D82A}">
                    <a16:rowId xmlns:a16="http://schemas.microsoft.com/office/drawing/2014/main" val="10000"/>
                  </a:ext>
                </a:extLst>
              </a:tr>
              <a:tr h="336904">
                <a:tc>
                  <a:txBody>
                    <a:bodyPr/>
                    <a:lstStyle/>
                    <a:p>
                      <a:pPr marL="0" marR="0">
                        <a:lnSpc>
                          <a:spcPct val="115000"/>
                        </a:lnSpc>
                        <a:spcBef>
                          <a:spcPts val="0"/>
                        </a:spcBef>
                        <a:spcAft>
                          <a:spcPts val="0"/>
                        </a:spcAft>
                      </a:pPr>
                      <a:r>
                        <a:rPr kumimoji="0" lang="en-US" sz="1400" b="1" u="none" strike="noStrike" kern="1200" cap="none" spc="0" normalizeH="0" baseline="0" noProof="0">
                          <a:ln>
                            <a:noFill/>
                          </a:ln>
                          <a:solidFill>
                            <a:prstClr val="black"/>
                          </a:solidFill>
                          <a:effectLst/>
                          <a:uLnTx/>
                          <a:uFillTx/>
                        </a:rPr>
                        <a:t>ACSAI0601</a:t>
                      </a:r>
                      <a:endParaRPr lang="en-US" sz="1400" b="1" dirty="0">
                        <a:effectLst/>
                        <a:latin typeface="Calibri"/>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b="1" dirty="0">
                          <a:effectLst/>
                        </a:rPr>
                        <a:t>2</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3</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3</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1</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3</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296730">
                <a:tc>
                  <a:txBody>
                    <a:bodyPr/>
                    <a:lstStyle/>
                    <a:p>
                      <a:pPr marL="0" marR="0">
                        <a:lnSpc>
                          <a:spcPct val="115000"/>
                        </a:lnSpc>
                        <a:spcBef>
                          <a:spcPts val="0"/>
                        </a:spcBef>
                        <a:spcAft>
                          <a:spcPts val="0"/>
                        </a:spcAft>
                      </a:pPr>
                      <a:r>
                        <a:rPr kumimoji="0" lang="en-US" sz="1400" b="1" u="none" strike="noStrike" kern="1200" cap="none" spc="0" normalizeH="0" baseline="0" noProof="0" dirty="0">
                          <a:ln>
                            <a:noFill/>
                          </a:ln>
                          <a:solidFill>
                            <a:prstClr val="black"/>
                          </a:solidFill>
                          <a:effectLst/>
                          <a:uLnTx/>
                          <a:uFillTx/>
                        </a:rPr>
                        <a:t>ACSAI0601</a:t>
                      </a:r>
                      <a:endParaRPr lang="en-US" sz="1400" b="1" dirty="0">
                        <a:effectLst/>
                        <a:latin typeface="+mn-lt"/>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dirty="0">
                          <a:effectLst/>
                        </a:rPr>
                        <a:t>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3</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3</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296730">
                <a:tc>
                  <a:txBody>
                    <a:bodyPr/>
                    <a:lstStyle/>
                    <a:p>
                      <a:pPr marL="0" marR="0">
                        <a:lnSpc>
                          <a:spcPct val="115000"/>
                        </a:lnSpc>
                        <a:spcBef>
                          <a:spcPts val="0"/>
                        </a:spcBef>
                        <a:spcAft>
                          <a:spcPts val="0"/>
                        </a:spcAft>
                      </a:pPr>
                      <a:r>
                        <a:rPr kumimoji="0" lang="en-US" sz="1400" b="1" u="none" strike="noStrike" kern="1200" cap="none" spc="0" normalizeH="0" baseline="0" noProof="0">
                          <a:ln>
                            <a:noFill/>
                          </a:ln>
                          <a:solidFill>
                            <a:prstClr val="black"/>
                          </a:solidFill>
                          <a:effectLst/>
                          <a:uLnTx/>
                          <a:uFillTx/>
                        </a:rPr>
                        <a:t>ACSAI0601</a:t>
                      </a:r>
                      <a:endParaRPr lang="en-US" sz="1400" b="1" dirty="0">
                        <a:effectLst/>
                        <a:latin typeface="+mn-lt"/>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3</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3</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296730">
                <a:tc>
                  <a:txBody>
                    <a:bodyPr/>
                    <a:lstStyle/>
                    <a:p>
                      <a:pPr marL="0" marR="0">
                        <a:lnSpc>
                          <a:spcPct val="115000"/>
                        </a:lnSpc>
                        <a:spcBef>
                          <a:spcPts val="0"/>
                        </a:spcBef>
                        <a:spcAft>
                          <a:spcPts val="0"/>
                        </a:spcAft>
                      </a:pPr>
                      <a:r>
                        <a:rPr kumimoji="0" lang="en-US" sz="1400" b="1" u="none" strike="noStrike" kern="1200" cap="none" spc="0" normalizeH="0" baseline="0" noProof="0">
                          <a:ln>
                            <a:noFill/>
                          </a:ln>
                          <a:solidFill>
                            <a:prstClr val="black"/>
                          </a:solidFill>
                          <a:effectLst/>
                          <a:uLnTx/>
                          <a:uFillTx/>
                        </a:rPr>
                        <a:t>ACSAI0601</a:t>
                      </a:r>
                      <a:endParaRPr lang="en-US" sz="1400" b="1" dirty="0">
                        <a:effectLst/>
                        <a:latin typeface="+mn-lt"/>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3</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3</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296730">
                <a:tc>
                  <a:txBody>
                    <a:bodyPr/>
                    <a:lstStyle/>
                    <a:p>
                      <a:pPr marL="0" marR="0">
                        <a:lnSpc>
                          <a:spcPct val="115000"/>
                        </a:lnSpc>
                        <a:spcBef>
                          <a:spcPts val="0"/>
                        </a:spcBef>
                        <a:spcAft>
                          <a:spcPts val="0"/>
                        </a:spcAft>
                      </a:pPr>
                      <a:r>
                        <a:rPr kumimoji="0" lang="en-US" sz="1400" b="1" u="none" strike="noStrike" kern="1200" cap="none" spc="0" normalizeH="0" baseline="0" noProof="0" dirty="0">
                          <a:ln>
                            <a:noFill/>
                          </a:ln>
                          <a:solidFill>
                            <a:prstClr val="black"/>
                          </a:solidFill>
                          <a:effectLst/>
                          <a:uLnTx/>
                          <a:uFillTx/>
                        </a:rPr>
                        <a:t>ACSAI0601</a:t>
                      </a:r>
                      <a:endParaRPr lang="en-US" sz="1400" b="1" dirty="0">
                        <a:effectLst/>
                        <a:latin typeface="+mn-lt"/>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dirty="0">
                          <a:effectLst/>
                        </a:rPr>
                        <a:t>3</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296730">
                <a:tc>
                  <a:txBody>
                    <a:bodyPr/>
                    <a:lstStyle/>
                    <a:p>
                      <a:pPr marL="0" marR="0">
                        <a:lnSpc>
                          <a:spcPct val="115000"/>
                        </a:lnSpc>
                        <a:spcBef>
                          <a:spcPts val="0"/>
                        </a:spcBef>
                        <a:spcAft>
                          <a:spcPts val="0"/>
                        </a:spcAft>
                      </a:pPr>
                      <a:r>
                        <a:rPr lang="en-US" sz="1400" kern="1200" dirty="0">
                          <a:effectLst/>
                        </a:rPr>
                        <a:t>Average</a:t>
                      </a:r>
                      <a:endParaRPr lang="en-US" sz="1400" dirty="0">
                        <a:effectLst/>
                        <a:latin typeface="Calibri"/>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2.4</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2.6</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1.4</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1.6</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2.6</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5D08AF65-D751-D64C-86DD-06AA5EE488E7}" type="datetime1">
              <a:rPr lang="en-IN" smtClean="0"/>
              <a:t>08/01/25</a:t>
            </a:fld>
            <a:endParaRPr lang="en-US"/>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CO-PO and PSO Mapping</a:t>
            </a:r>
          </a:p>
        </p:txBody>
      </p:sp>
      <p:sp>
        <p:nvSpPr>
          <p:cNvPr id="9" name="Rectangle 8"/>
          <p:cNvSpPr/>
          <p:nvPr/>
        </p:nvSpPr>
        <p:spPr>
          <a:xfrm>
            <a:off x="457200" y="990600"/>
            <a:ext cx="8229600" cy="769441"/>
          </a:xfrm>
          <a:prstGeom prst="rect">
            <a:avLst/>
          </a:prstGeom>
        </p:spPr>
        <p:txBody>
          <a:bodyPr wrap="square">
            <a:spAutoFit/>
          </a:bodyPr>
          <a:lstStyle/>
          <a:p>
            <a:pPr algn="ctr"/>
            <a:r>
              <a:rPr lang="en-US" sz="2200" b="1" dirty="0">
                <a:latin typeface="Times New Roman" panose="02020603050405020304" pitchFamily="18" charset="0"/>
                <a:cs typeface="Times New Roman" panose="02020603050405020304" pitchFamily="18" charset="0"/>
              </a:rPr>
              <a:t>CO-PO correlation matrix of  Block Chain and Application Development(ACSAI0601)</a:t>
            </a:r>
            <a:endParaRPr lang="en-US" sz="2200" dirty="0">
              <a:latin typeface="Times New Roman" panose="02020603050405020304" pitchFamily="18" charset="0"/>
              <a:cs typeface="Times New Roman" panose="02020603050405020304" pitchFamily="18" charset="0"/>
            </a:endParaRPr>
          </a:p>
        </p:txBody>
      </p:sp>
      <p:sp>
        <p:nvSpPr>
          <p:cNvPr id="11" name="Rectangle 10"/>
          <p:cNvSpPr/>
          <p:nvPr/>
        </p:nvSpPr>
        <p:spPr>
          <a:xfrm>
            <a:off x="723904" y="4207940"/>
            <a:ext cx="7962896" cy="2123658"/>
          </a:xfrm>
          <a:prstGeom prst="rect">
            <a:avLst/>
          </a:prstGeom>
        </p:spPr>
        <p:txBody>
          <a:bodyPr wrap="square">
            <a:spAutoFit/>
          </a:bodyPr>
          <a:lstStyle/>
          <a:p>
            <a:endParaRPr lang="en-US" sz="2200" b="1" dirty="0"/>
          </a:p>
          <a:p>
            <a:endParaRPr lang="en-US" sz="2200" b="1" dirty="0"/>
          </a:p>
          <a:p>
            <a:endParaRPr lang="en-US" sz="2200" b="1" dirty="0"/>
          </a:p>
          <a:p>
            <a:endParaRPr lang="en-US" sz="2200" b="1" dirty="0"/>
          </a:p>
          <a:p>
            <a:endParaRPr lang="en-US" sz="2200" b="1" dirty="0"/>
          </a:p>
          <a:p>
            <a:r>
              <a:rPr lang="en-US" sz="2200" b="1" dirty="0"/>
              <a:t>Mapping of Program Specific Outcomes and Course Outcomes</a:t>
            </a:r>
            <a:r>
              <a:rPr lang="en-US" sz="2200" dirty="0"/>
              <a:t>:</a:t>
            </a:r>
          </a:p>
        </p:txBody>
      </p:sp>
      <p:sp>
        <p:nvSpPr>
          <p:cNvPr id="3" name="Footer Placeholder 12">
            <a:extLst>
              <a:ext uri="{FF2B5EF4-FFF2-40B4-BE49-F238E27FC236}">
                <a16:creationId xmlns:a16="http://schemas.microsoft.com/office/drawing/2014/main" id="{623A69EC-5626-C4B2-0005-EA374A79A0F0}"/>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8738837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Table&#10;&#10;Description automatically generated">
            <a:extLst>
              <a:ext uri="{FF2B5EF4-FFF2-40B4-BE49-F238E27FC236}">
                <a16:creationId xmlns:a16="http://schemas.microsoft.com/office/drawing/2014/main" id="{659BADEF-A8C0-424B-BD6A-300BAD62AA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295400"/>
            <a:ext cx="7239000" cy="4716588"/>
          </a:xfrm>
        </p:spPr>
      </p:pic>
      <p:sp>
        <p:nvSpPr>
          <p:cNvPr id="4" name="Date Placeholder 3"/>
          <p:cNvSpPr>
            <a:spLocks noGrp="1"/>
          </p:cNvSpPr>
          <p:nvPr>
            <p:ph type="dt" sz="half" idx="10"/>
          </p:nvPr>
        </p:nvSpPr>
        <p:spPr/>
        <p:txBody>
          <a:bodyPr/>
          <a:lstStyle/>
          <a:p>
            <a:fld id="{CB669840-58B6-D84E-AF80-8A6E610BAC6C}" type="datetime1">
              <a:rPr lang="en-IN" smtClean="0"/>
              <a:t>08/01/25</a:t>
            </a:fld>
            <a:endParaRPr lang="en-US"/>
          </a:p>
        </p:txBody>
      </p:sp>
      <p:sp>
        <p:nvSpPr>
          <p:cNvPr id="9" name="Title 1">
            <a:extLst>
              <a:ext uri="{FF2B5EF4-FFF2-40B4-BE49-F238E27FC236}">
                <a16:creationId xmlns:a16="http://schemas.microsoft.com/office/drawing/2014/main" id="{B66F2184-2D28-484D-8971-8285B1E22362}"/>
              </a:ext>
            </a:extLst>
          </p:cNvPr>
          <p:cNvSpPr txBox="1">
            <a:spLocks/>
          </p:cNvSpPr>
          <p:nvPr/>
        </p:nvSpPr>
        <p:spPr>
          <a:xfrm>
            <a:off x="1371600" y="-281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algn="ctr">
              <a:lnSpc>
                <a:spcPct val="115000"/>
              </a:lnSpc>
              <a:spcBef>
                <a:spcPts val="0"/>
              </a:spcBef>
              <a:spcAft>
                <a:spcPts val="1000"/>
              </a:spcAft>
            </a:pPr>
            <a:r>
              <a:rPr lang="en-US" sz="1800" b="1" dirty="0">
                <a:effectLst/>
                <a:ea typeface="Calibri" panose="020F0502020204030204" pitchFamily="34" charset="0"/>
                <a:cs typeface="Times New Roman" panose="02020603050405020304" pitchFamily="18" charset="0"/>
              </a:rPr>
              <a:t>End Semester Question Paper Templates (Offline Pattern/Online Pattern)</a:t>
            </a:r>
          </a:p>
        </p:txBody>
      </p:sp>
      <p:sp>
        <p:nvSpPr>
          <p:cNvPr id="10" name="Title 1">
            <a:extLst>
              <a:ext uri="{FF2B5EF4-FFF2-40B4-BE49-F238E27FC236}">
                <a16:creationId xmlns:a16="http://schemas.microsoft.com/office/drawing/2014/main" id="{F059C5BF-1FF1-44F5-A83A-3945181B88CD}"/>
              </a:ext>
            </a:extLst>
          </p:cNvPr>
          <p:cNvSpPr txBox="1">
            <a:spLocks/>
          </p:cNvSpPr>
          <p:nvPr/>
        </p:nvSpPr>
        <p:spPr>
          <a:xfrm>
            <a:off x="1371600" y="-35169"/>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algn="ctr">
              <a:lnSpc>
                <a:spcPct val="115000"/>
              </a:lnSpc>
              <a:spcBef>
                <a:spcPts val="0"/>
              </a:spcBef>
              <a:spcAft>
                <a:spcPts val="1000"/>
              </a:spcAft>
            </a:pPr>
            <a:r>
              <a:rPr lang="en-US" sz="1800" b="1" dirty="0">
                <a:effectLst/>
                <a:ea typeface="Calibri" panose="020F0502020204030204" pitchFamily="34" charset="0"/>
                <a:cs typeface="Times New Roman" panose="02020603050405020304" pitchFamily="18" charset="0"/>
              </a:rPr>
              <a:t>End Semester Question Paper Templates (Offline Pattern/Online Pattern)</a:t>
            </a:r>
          </a:p>
        </p:txBody>
      </p:sp>
      <p:sp>
        <p:nvSpPr>
          <p:cNvPr id="2" name="Footer Placeholder 12">
            <a:extLst>
              <a:ext uri="{FF2B5EF4-FFF2-40B4-BE49-F238E27FC236}">
                <a16:creationId xmlns:a16="http://schemas.microsoft.com/office/drawing/2014/main" id="{41CDA99A-78ED-9E97-C4AC-EE34D4945EBC}"/>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142384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82B2B5-6E28-774D-9215-B2983DD3E7F0}" type="datetime1">
              <a:rPr lang="en-IN" smtClean="0"/>
              <a:t>08/01/25</a:t>
            </a:fld>
            <a:endParaRPr lang="en-US"/>
          </a:p>
        </p:txBody>
      </p:sp>
      <p:pic>
        <p:nvPicPr>
          <p:cNvPr id="10" name="Content Placeholder 9" descr="Table&#10;&#10;Description automatically generated">
            <a:extLst>
              <a:ext uri="{FF2B5EF4-FFF2-40B4-BE49-F238E27FC236}">
                <a16:creationId xmlns:a16="http://schemas.microsoft.com/office/drawing/2014/main" id="{BDBC70F6-4B54-4FDA-8CFE-71A5BEC067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600201"/>
            <a:ext cx="7086600" cy="4038600"/>
          </a:xfrm>
        </p:spPr>
      </p:pic>
      <p:sp>
        <p:nvSpPr>
          <p:cNvPr id="11" name="Title 1">
            <a:extLst>
              <a:ext uri="{FF2B5EF4-FFF2-40B4-BE49-F238E27FC236}">
                <a16:creationId xmlns:a16="http://schemas.microsoft.com/office/drawing/2014/main" id="{77FC0A08-B9E2-49B6-B064-3EDF9B6AF794}"/>
              </a:ext>
            </a:extLst>
          </p:cNvPr>
          <p:cNvSpPr txBox="1">
            <a:spLocks/>
          </p:cNvSpPr>
          <p:nvPr/>
        </p:nvSpPr>
        <p:spPr>
          <a:xfrm>
            <a:off x="1371601" y="115867"/>
            <a:ext cx="7467599" cy="766785"/>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b="1" dirty="0">
                <a:effectLst/>
                <a:ea typeface="Calibri" panose="020F0502020204030204" pitchFamily="34" charset="0"/>
                <a:cs typeface="Times New Roman" panose="02020603050405020304" pitchFamily="18" charset="0"/>
              </a:rPr>
              <a:t>End Semester Question Paper Templates (Offline Pattern/Online Pattern)</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Footer Placeholder 12">
            <a:extLst>
              <a:ext uri="{FF2B5EF4-FFF2-40B4-BE49-F238E27FC236}">
                <a16:creationId xmlns:a16="http://schemas.microsoft.com/office/drawing/2014/main" id="{413486A9-F963-D579-4D12-BCCA6A417E3B}"/>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13717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200" dirty="0">
                <a:latin typeface="Times New Roman" panose="02020603050405020304" pitchFamily="18" charset="0"/>
                <a:cs typeface="Times New Roman" panose="02020603050405020304" pitchFamily="18" charset="0"/>
              </a:rPr>
              <a:t>Brief input about the block chain and its introduction in the different fields. The basics of the Cyber security and cryptography are the requirements of this course.</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BE4EB09-7474-664E-BCFD-ED58ABCEBD71}" type="datetime1">
              <a:rPr lang="en-IN" smtClean="0"/>
              <a:t>08/01/25</a:t>
            </a:fld>
            <a:endParaRPr lang="en-US"/>
          </a:p>
        </p:txBody>
      </p:sp>
      <p:sp>
        <p:nvSpPr>
          <p:cNvPr id="7" name="Title 1"/>
          <p:cNvSpPr txBox="1">
            <a:spLocks/>
          </p:cNvSpPr>
          <p:nvPr/>
        </p:nvSpPr>
        <p:spPr>
          <a:xfrm>
            <a:off x="1371600" y="0"/>
            <a:ext cx="7772400" cy="685799"/>
          </a:xfrm>
          <a:prstGeom prst="rect">
            <a:avLst/>
          </a:prstGeom>
          <a:solidFill>
            <a:srgbClr val="FB4C5B"/>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sp>
        <p:nvSpPr>
          <p:cNvPr id="2" name="Footer Placeholder 12">
            <a:extLst>
              <a:ext uri="{FF2B5EF4-FFF2-40B4-BE49-F238E27FC236}">
                <a16:creationId xmlns:a16="http://schemas.microsoft.com/office/drawing/2014/main" id="{9EE531E6-7CA8-DF99-357C-A392F5D09F5A}"/>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24633325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is a buzzword in today’s technology and this technology is described as the most disruptive technology of the decade.</a:t>
            </a:r>
          </a:p>
          <a:p>
            <a:pPr algn="just"/>
            <a:r>
              <a:rPr lang="en-US" sz="1800" dirty="0">
                <a:latin typeface="Times New Roman" panose="02020603050405020304" pitchFamily="18" charset="0"/>
                <a:cs typeface="Times New Roman" panose="02020603050405020304" pitchFamily="18" charset="0"/>
              </a:rPr>
              <a:t> Thus,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is used for the secure transference of items like money, contracts, property rights, stocks, and even networks without any requirement of Third Party Intermediaries like Governments, banks, etc. </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600" dirty="0" err="1">
                <a:latin typeface="Times New Roman" panose="02020603050405020304" pitchFamily="18" charset="0"/>
                <a:cs typeface="Times New Roman" panose="02020603050405020304" pitchFamily="18" charset="0"/>
              </a:rPr>
              <a:t>DLTLabschannel:https</a:t>
            </a:r>
            <a:r>
              <a:rPr lang="en-US" sz="1600" dirty="0">
                <a:latin typeface="Times New Roman" panose="02020603050405020304" pitchFamily="18" charset="0"/>
                <a:cs typeface="Times New Roman" panose="02020603050405020304" pitchFamily="18" charset="0"/>
              </a:rPr>
              <a:t>://www.youtube.com/channel/UCrDO3c1gITXt2QjA7SUMwtA </a:t>
            </a:r>
          </a:p>
          <a:p>
            <a:pPr algn="just"/>
            <a:r>
              <a:rPr lang="en-US" sz="1600" dirty="0" err="1">
                <a:latin typeface="Times New Roman" panose="02020603050405020304" pitchFamily="18" charset="0"/>
                <a:cs typeface="Times New Roman" panose="02020603050405020304" pitchFamily="18" charset="0"/>
              </a:rPr>
              <a:t>DLTLabsBlogs:https</a:t>
            </a:r>
            <a:r>
              <a:rPr lang="en-US" sz="1600" dirty="0">
                <a:latin typeface="Times New Roman" panose="02020603050405020304" pitchFamily="18" charset="0"/>
                <a:cs typeface="Times New Roman" panose="02020603050405020304" pitchFamily="18" charset="0"/>
              </a:rPr>
              <a:t>://www.dltlabs.com/blog</a:t>
            </a:r>
          </a:p>
          <a:p>
            <a:pPr algn="just"/>
            <a:r>
              <a:rPr lang="en-US" sz="1600" dirty="0" err="1">
                <a:latin typeface="Times New Roman" panose="02020603050405020304" pitchFamily="18" charset="0"/>
                <a:cs typeface="Times New Roman" panose="02020603050405020304" pitchFamily="18" charset="0"/>
              </a:rPr>
              <a:t>HyperledgerChannel:https</a:t>
            </a:r>
            <a:r>
              <a:rPr lang="en-US" sz="1600" dirty="0">
                <a:latin typeface="Times New Roman" panose="02020603050405020304" pitchFamily="18" charset="0"/>
                <a:cs typeface="Times New Roman" panose="02020603050405020304" pitchFamily="18" charset="0"/>
              </a:rPr>
              <a:t>://www.youtube.com/channel/UC7_X0WkMtkWzaVUKF-PRBNQ</a:t>
            </a:r>
          </a:p>
          <a:p>
            <a:pPr algn="just"/>
            <a:r>
              <a:rPr lang="en-US" sz="1600" dirty="0" err="1">
                <a:latin typeface="Times New Roman" panose="02020603050405020304" pitchFamily="18" charset="0"/>
                <a:cs typeface="Times New Roman" panose="02020603050405020304" pitchFamily="18" charset="0"/>
              </a:rPr>
              <a:t>EthereumChannel:https</a:t>
            </a:r>
            <a:r>
              <a:rPr lang="en-US" sz="1600" dirty="0">
                <a:latin typeface="Times New Roman" panose="02020603050405020304" pitchFamily="18" charset="0"/>
                <a:cs typeface="Times New Roman" panose="02020603050405020304" pitchFamily="18" charset="0"/>
              </a:rPr>
              <a:t>://www.youtube.com/channel/UCNOfzGXD_C9YMYmnefmPH0g </a:t>
            </a:r>
          </a:p>
          <a:p>
            <a:pPr algn="just"/>
            <a:r>
              <a:rPr lang="en-US" sz="1600" dirty="0" err="1">
                <a:latin typeface="Times New Roman" panose="02020603050405020304" pitchFamily="18" charset="0"/>
                <a:cs typeface="Times New Roman" panose="02020603050405020304" pitchFamily="18" charset="0"/>
              </a:rPr>
              <a:t>NPTEL:https</a:t>
            </a:r>
            <a:r>
              <a:rPr lang="en-US" sz="1600" dirty="0">
                <a:latin typeface="Times New Roman" panose="02020603050405020304" pitchFamily="18" charset="0"/>
                <a:cs typeface="Times New Roman" panose="02020603050405020304" pitchFamily="18" charset="0"/>
              </a:rPr>
              <a:t>://nptel.ac.in/</a:t>
            </a:r>
            <a:r>
              <a:rPr lang="en-US" sz="1600" dirty="0" err="1">
                <a:latin typeface="Times New Roman" panose="02020603050405020304" pitchFamily="18" charset="0"/>
                <a:cs typeface="Times New Roman" panose="02020603050405020304" pitchFamily="18" charset="0"/>
              </a:rPr>
              <a:t>noc</a:t>
            </a:r>
            <a:r>
              <a:rPr lang="en-US" sz="1600" dirty="0">
                <a:latin typeface="Times New Roman" panose="02020603050405020304" pitchFamily="18" charset="0"/>
                <a:cs typeface="Times New Roman" panose="02020603050405020304" pitchFamily="18" charset="0"/>
              </a:rPr>
              <a:t>/courses/noc20/SEM1/noc20-cs01/</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8AE9269-C9AE-5E40-90AF-353C8B616A79}" type="datetime1">
              <a:rPr lang="en-IN" smtClean="0"/>
              <a:t>08/01/25</a:t>
            </a:fld>
            <a:endParaRPr lang="en-US"/>
          </a:p>
        </p:txBody>
      </p:sp>
      <p:sp>
        <p:nvSpPr>
          <p:cNvPr id="9" name="Title 1">
            <a:extLst>
              <a:ext uri="{FF2B5EF4-FFF2-40B4-BE49-F238E27FC236}">
                <a16:creationId xmlns:a16="http://schemas.microsoft.com/office/drawing/2014/main" id="{2584C821-A835-4149-8B18-6A818DB95B8E}"/>
              </a:ext>
            </a:extLst>
          </p:cNvPr>
          <p:cNvSpPr txBox="1">
            <a:spLocks/>
          </p:cNvSpPr>
          <p:nvPr/>
        </p:nvSpPr>
        <p:spPr>
          <a:xfrm>
            <a:off x="1371601" y="0"/>
            <a:ext cx="7315199" cy="731837"/>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Brief Introduction about the Subject with videos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Footer Placeholder 12">
            <a:extLst>
              <a:ext uri="{FF2B5EF4-FFF2-40B4-BE49-F238E27FC236}">
                <a16:creationId xmlns:a16="http://schemas.microsoft.com/office/drawing/2014/main" id="{EB3ADD17-EAC9-62B5-8CFA-9750EF456319}"/>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986864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4724400" cy="4525963"/>
          </a:xfrm>
        </p:spPr>
        <p:txBody>
          <a:bodyPr>
            <a:normAutofit/>
          </a:bodyPr>
          <a:lstStyle/>
          <a:p>
            <a:r>
              <a:rPr lang="en-IN" sz="2200" dirty="0">
                <a:effectLst/>
                <a:latin typeface="Times New Roman" panose="02020603050405020304" pitchFamily="18" charset="0"/>
                <a:ea typeface="Calibri" panose="020F0502020204030204" pitchFamily="34" charset="0"/>
                <a:cs typeface="Times New Roman" panose="02020603050405020304" pitchFamily="18" charset="0"/>
              </a:rPr>
              <a:t>Overview of Ethereum</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200" dirty="0">
                <a:effectLst/>
                <a:latin typeface="Times New Roman" panose="02020603050405020304" pitchFamily="18" charset="0"/>
                <a:ea typeface="Calibri" panose="020F0502020204030204" pitchFamily="34" charset="0"/>
                <a:cs typeface="Times New Roman" panose="02020603050405020304" pitchFamily="18" charset="0"/>
              </a:rPr>
              <a:t>History of Ethereum</a:t>
            </a:r>
          </a:p>
          <a:p>
            <a:r>
              <a:rPr lang="en-IN" sz="2200" dirty="0">
                <a:latin typeface="Times New Roman" panose="02020603050405020304" pitchFamily="18" charset="0"/>
                <a:ea typeface="Calibri" panose="020F0502020204030204" pitchFamily="34" charset="0"/>
                <a:cs typeface="Times New Roman" panose="02020603050405020304" pitchFamily="18" charset="0"/>
              </a:rPr>
              <a:t>Hard Fork</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Architecture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of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Ethereum</a:t>
            </a:r>
          </a:p>
          <a:p>
            <a:r>
              <a:rPr lang="en-IN" sz="2200" dirty="0">
                <a:effectLst/>
                <a:latin typeface="Times New Roman" panose="02020603050405020304" pitchFamily="18" charset="0"/>
                <a:ea typeface="Calibri" panose="020F0502020204030204" pitchFamily="34" charset="0"/>
                <a:cs typeface="Times New Roman" panose="02020603050405020304" pitchFamily="18" charset="0"/>
              </a:rPr>
              <a:t>Ethereum Network</a:t>
            </a:r>
            <a:r>
              <a:rPr lang="en-IN" sz="2200" dirty="0">
                <a:effectLst/>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a:p>
            <a:r>
              <a:rPr lang="en-IN" sz="2200" dirty="0">
                <a:effectLst/>
                <a:latin typeface="Times New Roman" panose="02020603050405020304" pitchFamily="18" charset="0"/>
                <a:ea typeface="Calibri" panose="020F0502020204030204" pitchFamily="34" charset="0"/>
                <a:cs typeface="Times New Roman" panose="02020603050405020304" pitchFamily="18" charset="0"/>
              </a:rPr>
              <a:t>Ethereum Virtual Machines</a:t>
            </a:r>
            <a:r>
              <a:rPr lang="en-IN" sz="2200" dirty="0">
                <a:effectLst/>
                <a:latin typeface="Times New Roman" panose="02020603050405020304" pitchFamily="18" charset="0"/>
                <a:cs typeface="Times New Roman" panose="02020603050405020304" pitchFamily="18" charset="0"/>
              </a:rPr>
              <a:t> </a:t>
            </a:r>
          </a:p>
          <a:p>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Application Development of Ethereum</a:t>
            </a:r>
          </a:p>
        </p:txBody>
      </p:sp>
      <p:sp>
        <p:nvSpPr>
          <p:cNvPr id="6" name="Date Placeholder 5"/>
          <p:cNvSpPr>
            <a:spLocks noGrp="1"/>
          </p:cNvSpPr>
          <p:nvPr>
            <p:ph type="dt" sz="half" idx="10"/>
          </p:nvPr>
        </p:nvSpPr>
        <p:spPr/>
        <p:txBody>
          <a:bodyPr/>
          <a:lstStyle/>
          <a:p>
            <a:fld id="{B5B4B4A4-B725-7447-AB3F-86FCBA28437F}"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Content</a:t>
            </a:r>
          </a:p>
        </p:txBody>
      </p:sp>
      <p:sp>
        <p:nvSpPr>
          <p:cNvPr id="2" name="Footer Placeholder 12">
            <a:extLst>
              <a:ext uri="{FF2B5EF4-FFF2-40B4-BE49-F238E27FC236}">
                <a16:creationId xmlns:a16="http://schemas.microsoft.com/office/drawing/2014/main" id="{F7A60484-1412-6859-55AC-05D9620FD5A3}"/>
              </a:ext>
            </a:extLst>
          </p:cNvPr>
          <p:cNvSpPr>
            <a:spLocks noGrp="1"/>
          </p:cNvSpPr>
          <p:nvPr>
            <p:ph type="ftr" sz="quarter" idx="11"/>
          </p:nvPr>
        </p:nvSpPr>
        <p:spPr>
          <a:xfrm>
            <a:off x="2286000" y="6324600"/>
            <a:ext cx="5029200" cy="365125"/>
          </a:xfrm>
        </p:spPr>
        <p:txBody>
          <a:bodyPr/>
          <a:lstStyle/>
          <a:p>
            <a:r>
              <a:rPr lang="en-US"/>
              <a:t>Mr. Yaduvir Singh         ACSAI-0601           Unit Number: 4</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a:extLst>
              <a:ext uri="{FF2B5EF4-FFF2-40B4-BE49-F238E27FC236}">
                <a16:creationId xmlns:a16="http://schemas.microsoft.com/office/drawing/2014/main" id="{CF89A231-B513-8611-1300-839FE89A8C3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04167D-577C-9641-9C3E-91D78E5255CC}" type="datetime1">
              <a:rPr lang="en-IN" altLang="en-US" sz="1200" smtClean="0">
                <a:solidFill>
                  <a:srgbClr val="898989"/>
                </a:solidFill>
                <a:latin typeface="Arial" panose="020B0604020202020204" pitchFamily="34" charset="0"/>
              </a:rPr>
              <a:t>08/01/25</a:t>
            </a:fld>
            <a:endParaRPr lang="en-US" altLang="en-US" sz="1200">
              <a:solidFill>
                <a:srgbClr val="898989"/>
              </a:solidFill>
              <a:latin typeface="Arial" panose="020B0604020202020204" pitchFamily="34" charset="0"/>
            </a:endParaRPr>
          </a:p>
        </p:txBody>
      </p:sp>
      <p:sp>
        <p:nvSpPr>
          <p:cNvPr id="7" name="Title 1">
            <a:extLst>
              <a:ext uri="{FF2B5EF4-FFF2-40B4-BE49-F238E27FC236}">
                <a16:creationId xmlns:a16="http://schemas.microsoft.com/office/drawing/2014/main" id="{2957C1DE-15BB-2794-5DE7-574BA825C9E4}"/>
              </a:ext>
            </a:extLst>
          </p:cNvPr>
          <p:cNvSpPr txBox="1">
            <a:spLocks/>
          </p:cNvSpPr>
          <p:nvPr/>
        </p:nvSpPr>
        <p:spPr>
          <a:xfrm>
            <a:off x="1371600" y="0"/>
            <a:ext cx="7772400" cy="685800"/>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buFont typeface="Arial" pitchFamily="34" charset="0"/>
              <a:buNone/>
              <a:defRPr/>
            </a:pPr>
            <a:r>
              <a:rPr lang="en-US" sz="2800" b="1" dirty="0">
                <a:solidFill>
                  <a:prstClr val="black"/>
                </a:solidFill>
                <a:latin typeface="Times New Roman" panose="02020603050405020304" pitchFamily="18" charset="0"/>
                <a:cs typeface="Times New Roman" panose="02020603050405020304" pitchFamily="18" charset="0"/>
              </a:rPr>
              <a:t>Topic Objectives</a:t>
            </a:r>
          </a:p>
        </p:txBody>
      </p:sp>
      <p:sp>
        <p:nvSpPr>
          <p:cNvPr id="43015" name="Content Placeholder 2">
            <a:extLst>
              <a:ext uri="{FF2B5EF4-FFF2-40B4-BE49-F238E27FC236}">
                <a16:creationId xmlns:a16="http://schemas.microsoft.com/office/drawing/2014/main" id="{CC171D0F-36D5-5751-3939-54F9C594FE05}"/>
              </a:ext>
            </a:extLst>
          </p:cNvPr>
          <p:cNvSpPr>
            <a:spLocks noGrp="1"/>
          </p:cNvSpPr>
          <p:nvPr>
            <p:ph idx="1"/>
          </p:nvPr>
        </p:nvSpPr>
        <p:spPr>
          <a:xfrm>
            <a:off x="1371600" y="796925"/>
            <a:ext cx="7620000" cy="5070475"/>
          </a:xfrm>
        </p:spPr>
        <p:txBody>
          <a:bodyPr/>
          <a:lstStyle/>
          <a:p>
            <a:pPr marL="0" indent="0" algn="just" eaLnBrk="1" hangingPunct="1">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The objective of this topic is to provide </a:t>
            </a:r>
          </a:p>
          <a:p>
            <a:pPr algn="just" eaLnBrk="1" hangingPunct="1">
              <a:buFont typeface="Wingdings"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conceptual understanding of Ethereum </a:t>
            </a:r>
          </a:p>
          <a:p>
            <a:pPr algn="just" eaLnBrk="1" hangingPunct="1">
              <a:buFont typeface="Wingdings"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working of Ethereum</a:t>
            </a:r>
          </a:p>
          <a:p>
            <a:pPr algn="just">
              <a:buFont typeface="Wingdings" pitchFamily="2" charset="2"/>
              <a:buChar char="Ø"/>
            </a:pPr>
            <a:r>
              <a:rPr lang="en-IN" altLang="en-US" sz="2400" dirty="0">
                <a:latin typeface="Calibri" panose="020F0502020204030204" pitchFamily="34" charset="0"/>
                <a:ea typeface="Calibri" panose="020F0502020204030204" pitchFamily="34" charset="0"/>
                <a:cs typeface="Times New Roman" panose="02020603050405020304" pitchFamily="18" charset="0"/>
              </a:rPr>
              <a:t>Application </a:t>
            </a:r>
            <a:r>
              <a:rPr lang="en-IN" sz="2400" dirty="0">
                <a:effectLst/>
                <a:latin typeface="Calibri" panose="020F0502020204030204" pitchFamily="34" charset="0"/>
                <a:ea typeface="Calibri" panose="020F0502020204030204" pitchFamily="34" charset="0"/>
                <a:cs typeface="Times New Roman" panose="02020603050405020304" pitchFamily="18" charset="0"/>
              </a:rPr>
              <a:t>of Ethereum</a:t>
            </a:r>
          </a:p>
          <a:p>
            <a:pPr marL="0" indent="0" algn="just" eaLnBrk="1" hangingPunct="1">
              <a:buNone/>
            </a:pPr>
            <a:endParaRPr lang="en-US" alt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B5326E01-D873-C9DC-16E2-2090045B1730}"/>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a:tabLst>
                <a:tab pos="2519045"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Ethereum:</a:t>
            </a:r>
            <a:r>
              <a:rPr lang="en-IN" sz="1800" dirty="0">
                <a:effectLst/>
                <a:latin typeface="Calibri" panose="020F0502020204030204" pitchFamily="34" charset="0"/>
                <a:ea typeface="Calibri" panose="020F0502020204030204" pitchFamily="34" charset="0"/>
                <a:cs typeface="Times New Roman" panose="02020603050405020304" pitchFamily="18" charset="0"/>
              </a:rPr>
              <a:t> Overview of Ethereum Foundation, History of Ethereum Blockchain Development,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HardForks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Introduction: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ArchitectureOverview,KeyTerminologies,KeyConcepts,EthereumNetwork, Ethereum Client, Ethereum Virtual Machines, state database, Important ERC standards.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Application Development: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251904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Ethereum Public/Private network, Ethereum Test networks, Solidity, Writing Smart contract, deploy Smart  contracts, Smart contract coding standards, Smart contract security and vulnerability.</a:t>
            </a:r>
          </a:p>
          <a:p>
            <a:pPr marL="0" indent="0">
              <a:buNone/>
            </a:pPr>
            <a:endParaRPr lang="en-US" dirty="0"/>
          </a:p>
        </p:txBody>
      </p:sp>
      <p:sp>
        <p:nvSpPr>
          <p:cNvPr id="4" name="Date Placeholder 3"/>
          <p:cNvSpPr>
            <a:spLocks noGrp="1"/>
          </p:cNvSpPr>
          <p:nvPr>
            <p:ph type="dt" sz="half" idx="10"/>
          </p:nvPr>
        </p:nvSpPr>
        <p:spPr/>
        <p:txBody>
          <a:bodyPr/>
          <a:lstStyle/>
          <a:p>
            <a:fld id="{2B069A5F-ABD2-304B-A094-391C65008D9E}" type="datetime1">
              <a:rPr lang="en-IN" smtClean="0"/>
              <a:t>08/01/25</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Unit IV Syllabus</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2A36100A-D53D-4AB8-7E1A-CB686C6E745E}"/>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4835067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pPr>
              <a:buFont typeface="Wingdings" pitchFamily="2" charset="2"/>
              <a:buChar char="Ø"/>
            </a:pPr>
            <a:r>
              <a:rPr lang="en-IN" sz="1800" dirty="0">
                <a:effectLst/>
                <a:latin typeface="Times New Roman" panose="02020603050405020304" pitchFamily="18" charset="0"/>
                <a:cs typeface="Times New Roman" panose="02020603050405020304" pitchFamily="18" charset="0"/>
              </a:rPr>
              <a:t>Ethereum is a decentralized blockchain platform that establishes a peer-to-peer network that securely executes and verifies application code, called smart contracts. </a:t>
            </a:r>
          </a:p>
          <a:p>
            <a:pPr>
              <a:buFont typeface="Wingdings" pitchFamily="2" charset="2"/>
              <a:buChar char="Ø"/>
            </a:pPr>
            <a:r>
              <a:rPr lang="en-IN" sz="1800" dirty="0">
                <a:effectLst/>
                <a:latin typeface="Times New Roman" panose="02020603050405020304" pitchFamily="18" charset="0"/>
                <a:cs typeface="Times New Roman" panose="02020603050405020304" pitchFamily="18" charset="0"/>
              </a:rPr>
              <a:t>Smart contracts allow participants to transact with each other without a trusted central authority.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A6AB8D3-8566-7C49-9113-D3F66DDAE956}"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Overview of Ethereum(CO4)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B9748F31-1FE9-903C-55C2-0415464AC256}"/>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305824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pPr marL="0" indent="0" algn="ctr">
              <a:buNone/>
            </a:pPr>
            <a:r>
              <a:rPr lang="en-IN" sz="2200" b="1" dirty="0">
                <a:effectLst/>
                <a:latin typeface="Times New Roman" panose="02020603050405020304" pitchFamily="18" charset="0"/>
                <a:cs typeface="Times New Roman" panose="02020603050405020304" pitchFamily="18" charset="0"/>
              </a:rPr>
              <a:t>Ethereum Features</a:t>
            </a:r>
          </a:p>
          <a:p>
            <a:pPr algn="l">
              <a:lnSpc>
                <a:spcPct val="150000"/>
              </a:lnSpc>
              <a:buFont typeface="Arial" panose="020B0604020202020204" pitchFamily="34" charset="0"/>
              <a:buChar char="•"/>
            </a:pPr>
            <a:r>
              <a:rPr lang="en-IN" sz="1800" b="1" dirty="0">
                <a:effectLst/>
                <a:latin typeface="Times New Roman" panose="02020603050405020304" pitchFamily="18" charset="0"/>
                <a:cs typeface="Times New Roman" panose="02020603050405020304" pitchFamily="18" charset="0"/>
              </a:rPr>
              <a:t>Ether: </a:t>
            </a:r>
            <a:r>
              <a:rPr lang="en-IN" sz="1800" dirty="0">
                <a:effectLst/>
                <a:latin typeface="Times New Roman" panose="02020603050405020304" pitchFamily="18" charset="0"/>
                <a:cs typeface="Times New Roman" panose="02020603050405020304" pitchFamily="18" charset="0"/>
              </a:rPr>
              <a:t>This is Ethereum’s </a:t>
            </a:r>
            <a:r>
              <a:rPr lang="en-IN" sz="1800" strike="noStrike" dirty="0">
                <a:effectLst/>
                <a:latin typeface="Times New Roman" panose="02020603050405020304" pitchFamily="18" charset="0"/>
                <a:cs typeface="Times New Roman" panose="02020603050405020304" pitchFamily="18" charset="0"/>
                <a:hlinkClick r:id="rId3" tooltip="cryptocurrency.">
                  <a:extLst>
                    <a:ext uri="{A12FA001-AC4F-418D-AE19-62706E023703}">
                      <ahyp:hlinkClr xmlns:ahyp="http://schemas.microsoft.com/office/drawing/2018/hyperlinkcolor" val="tx"/>
                    </a:ext>
                  </a:extLst>
                </a:hlinkClick>
              </a:rPr>
              <a:t>cryptocurrency.</a:t>
            </a:r>
            <a:endParaRPr lang="en-IN" sz="1800" dirty="0">
              <a:effectLst/>
              <a:latin typeface="Times New Roman" panose="02020603050405020304" pitchFamily="18" charset="0"/>
              <a:cs typeface="Times New Roman" panose="02020603050405020304" pitchFamily="18" charset="0"/>
            </a:endParaRPr>
          </a:p>
          <a:p>
            <a:pPr algn="l">
              <a:lnSpc>
                <a:spcPct val="120000"/>
              </a:lnSpc>
              <a:buFont typeface="Arial" panose="020B0604020202020204" pitchFamily="34" charset="0"/>
              <a:buChar char="•"/>
            </a:pPr>
            <a:r>
              <a:rPr lang="en-IN" sz="1800" b="1" dirty="0">
                <a:effectLst/>
                <a:latin typeface="Times New Roman" panose="02020603050405020304" pitchFamily="18" charset="0"/>
                <a:cs typeface="Times New Roman" panose="02020603050405020304" pitchFamily="18" charset="0"/>
              </a:rPr>
              <a:t>Smart contracts: </a:t>
            </a:r>
            <a:r>
              <a:rPr lang="en-IN" sz="1800" dirty="0">
                <a:effectLst/>
                <a:latin typeface="Times New Roman" panose="02020603050405020304" pitchFamily="18" charset="0"/>
                <a:cs typeface="Times New Roman" panose="02020603050405020304" pitchFamily="18" charset="0"/>
              </a:rPr>
              <a:t>Ethereum allows the development and deployment of these types of contracts.</a:t>
            </a:r>
          </a:p>
          <a:p>
            <a:pPr algn="l">
              <a:lnSpc>
                <a:spcPct val="110000"/>
              </a:lnSpc>
              <a:buFont typeface="Arial" panose="020B0604020202020204" pitchFamily="34" charset="0"/>
              <a:buChar char="•"/>
            </a:pPr>
            <a:r>
              <a:rPr lang="en-IN" sz="1800" b="1" dirty="0">
                <a:effectLst/>
                <a:latin typeface="Times New Roman" panose="02020603050405020304" pitchFamily="18" charset="0"/>
                <a:cs typeface="Times New Roman" panose="02020603050405020304" pitchFamily="18" charset="0"/>
              </a:rPr>
              <a:t>Ethereum Virtual Machine: </a:t>
            </a:r>
            <a:r>
              <a:rPr lang="en-IN" sz="1800" dirty="0">
                <a:effectLst/>
                <a:latin typeface="Times New Roman" panose="02020603050405020304" pitchFamily="18" charset="0"/>
                <a:cs typeface="Times New Roman" panose="02020603050405020304" pitchFamily="18" charset="0"/>
              </a:rPr>
              <a:t>Ethereum provides the underlying technology—the architecture and the software—that understands smart contracts and allows you to interact with it.</a:t>
            </a:r>
          </a:p>
          <a:p>
            <a:pPr algn="l">
              <a:lnSpc>
                <a:spcPct val="110000"/>
              </a:lnSpc>
              <a:buFont typeface="Arial" panose="020B0604020202020204" pitchFamily="34" charset="0"/>
              <a:buChar char="•"/>
            </a:pPr>
            <a:r>
              <a:rPr lang="en-IN" sz="1800" b="1" dirty="0">
                <a:effectLst/>
                <a:latin typeface="Times New Roman" panose="02020603050405020304" pitchFamily="18" charset="0"/>
                <a:cs typeface="Times New Roman" panose="02020603050405020304" pitchFamily="18" charset="0"/>
              </a:rPr>
              <a:t>Decentralized applications (</a:t>
            </a:r>
            <a:r>
              <a:rPr lang="en-IN" sz="1800" b="1" dirty="0" err="1">
                <a:effectLst/>
                <a:latin typeface="Times New Roman" panose="02020603050405020304" pitchFamily="18" charset="0"/>
                <a:cs typeface="Times New Roman" panose="02020603050405020304" pitchFamily="18" charset="0"/>
              </a:rPr>
              <a:t>Dapps</a:t>
            </a:r>
            <a:r>
              <a:rPr lang="en-IN" sz="1800" b="1"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A decentralized application is called a </a:t>
            </a:r>
            <a:r>
              <a:rPr lang="en-IN" sz="1800" dirty="0" err="1">
                <a:effectLst/>
                <a:latin typeface="Times New Roman" panose="02020603050405020304" pitchFamily="18" charset="0"/>
                <a:cs typeface="Times New Roman" panose="02020603050405020304" pitchFamily="18" charset="0"/>
              </a:rPr>
              <a:t>Dapp</a:t>
            </a:r>
            <a:r>
              <a:rPr lang="en-IN" sz="1800" dirty="0">
                <a:effectLst/>
                <a:latin typeface="Times New Roman" panose="02020603050405020304" pitchFamily="18" charset="0"/>
                <a:cs typeface="Times New Roman" panose="02020603050405020304" pitchFamily="18" charset="0"/>
              </a:rPr>
              <a:t> (also spelled DAPP, App, or </a:t>
            </a:r>
            <a:r>
              <a:rPr lang="en-IN" sz="1800" dirty="0" err="1">
                <a:effectLst/>
                <a:latin typeface="Times New Roman" panose="02020603050405020304" pitchFamily="18" charset="0"/>
                <a:cs typeface="Times New Roman" panose="02020603050405020304" pitchFamily="18" charset="0"/>
              </a:rPr>
              <a:t>DApp</a:t>
            </a:r>
            <a:r>
              <a:rPr lang="en-IN" sz="1800" dirty="0">
                <a:effectLst/>
                <a:latin typeface="Times New Roman" panose="02020603050405020304" pitchFamily="18" charset="0"/>
                <a:cs typeface="Times New Roman" panose="02020603050405020304" pitchFamily="18" charset="0"/>
              </a:rPr>
              <a:t>) for short. Ethereum allows you to create consolidated applications, called decentralized applications.</a:t>
            </a:r>
          </a:p>
          <a:p>
            <a:pPr algn="l">
              <a:buFont typeface="Arial" panose="020B0604020202020204" pitchFamily="34" charset="0"/>
              <a:buChar char="•"/>
            </a:pPr>
            <a:r>
              <a:rPr lang="en-IN" sz="1800" b="1" dirty="0">
                <a:effectLst/>
                <a:latin typeface="Times New Roman" panose="02020603050405020304" pitchFamily="18" charset="0"/>
                <a:cs typeface="Times New Roman" panose="02020603050405020304" pitchFamily="18" charset="0"/>
              </a:rPr>
              <a:t>Decentralized autonomous organizations (DAOs): </a:t>
            </a:r>
            <a:r>
              <a:rPr lang="en-IN" sz="1800" dirty="0">
                <a:effectLst/>
                <a:latin typeface="Times New Roman" panose="02020603050405020304" pitchFamily="18" charset="0"/>
                <a:cs typeface="Times New Roman" panose="02020603050405020304" pitchFamily="18" charset="0"/>
              </a:rPr>
              <a:t>Ethereum allows you to create these for democratic decision-making.</a:t>
            </a:r>
          </a:p>
        </p:txBody>
      </p:sp>
      <p:sp>
        <p:nvSpPr>
          <p:cNvPr id="6" name="Date Placeholder 5"/>
          <p:cNvSpPr>
            <a:spLocks noGrp="1"/>
          </p:cNvSpPr>
          <p:nvPr>
            <p:ph type="dt" sz="half" idx="10"/>
          </p:nvPr>
        </p:nvSpPr>
        <p:spPr/>
        <p:txBody>
          <a:bodyPr/>
          <a:lstStyle/>
          <a:p>
            <a:fld id="{11742719-B8D4-084E-AECB-4E9B8CEB5735}"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Overview of Ethereum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63344FFA-07C2-CA48-1D0A-0C4AFDF89BE8}"/>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401702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YADUVIR SINGH</a:t>
            </a:r>
          </a:p>
          <a:p>
            <a:pPr marL="0" indent="0">
              <a:buNone/>
            </a:pPr>
            <a:r>
              <a:rPr lang="en-US" b="1" dirty="0">
                <a:latin typeface="Times New Roman" panose="02020603050405020304" pitchFamily="18" charset="0"/>
                <a:cs typeface="Times New Roman" panose="02020603050405020304" pitchFamily="18" charset="0"/>
              </a:rPr>
              <a:t>BE and </a:t>
            </a:r>
            <a:r>
              <a:rPr lang="en-US" b="1" dirty="0" err="1">
                <a:latin typeface="Times New Roman" panose="02020603050405020304" pitchFamily="18" charset="0"/>
                <a:cs typeface="Times New Roman" panose="02020603050405020304" pitchFamily="18" charset="0"/>
              </a:rPr>
              <a:t>M.Tech</a:t>
            </a:r>
            <a:r>
              <a:rPr lang="en-US" b="1" dirty="0">
                <a:latin typeface="Times New Roman" panose="02020603050405020304" pitchFamily="18" charset="0"/>
                <a:cs typeface="Times New Roman" panose="02020603050405020304" pitchFamily="18" charset="0"/>
              </a:rPr>
              <a:t> in CSE with 15 Years Teaching Experience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Area of </a:t>
            </a:r>
            <a:r>
              <a:rPr lang="en-US" b="1" dirty="0" err="1">
                <a:latin typeface="Times New Roman" panose="02020603050405020304" pitchFamily="18" charset="0"/>
                <a:cs typeface="Times New Roman" panose="02020603050405020304" pitchFamily="18" charset="0"/>
              </a:rPr>
              <a:t>Expertise:AI</a:t>
            </a:r>
            <a:r>
              <a:rPr lang="en-US" b="1" dirty="0">
                <a:latin typeface="Times New Roman" panose="02020603050405020304" pitchFamily="18" charset="0"/>
                <a:cs typeface="Times New Roman" panose="02020603050405020304" pitchFamily="18" charset="0"/>
              </a:rPr>
              <a:t> ,Data </a:t>
            </a:r>
            <a:r>
              <a:rPr lang="en-US" b="1" dirty="0" err="1">
                <a:latin typeface="Times New Roman" panose="02020603050405020304" pitchFamily="18" charset="0"/>
                <a:cs typeface="Times New Roman" panose="02020603050405020304" pitchFamily="18" charset="0"/>
              </a:rPr>
              <a:t>Science,Block</a:t>
            </a:r>
            <a:r>
              <a:rPr lang="en-US" b="1" dirty="0">
                <a:latin typeface="Times New Roman" panose="02020603050405020304" pitchFamily="18" charset="0"/>
                <a:cs typeface="Times New Roman" panose="02020603050405020304" pitchFamily="18" charset="0"/>
              </a:rPr>
              <a:t> Chain		</a:t>
            </a:r>
            <a:endParaRPr lang="en-US"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Membership:MISTE</a:t>
            </a:r>
            <a:r>
              <a:rPr lang="en-US" dirty="0">
                <a:latin typeface="Times New Roman" panose="02020603050405020304" pitchFamily="18" charset="0"/>
                <a:cs typeface="Times New Roman" panose="02020603050405020304" pitchFamily="18" charset="0"/>
              </a:rPr>
              <a:t>(lifetime),MIAENG,MIFERP,MCSTA ,MIRED. </a:t>
            </a:r>
          </a:p>
          <a:p>
            <a:pPr lvl="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Received Best Faculty Award in SIET Ghaziabad in October 2008.</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Act as an External Judge for the 25th National Children Science Congress a Program by DST India at </a:t>
            </a:r>
            <a:r>
              <a:rPr lang="en-US" dirty="0" err="1">
                <a:latin typeface="Times New Roman" panose="02020603050405020304" pitchFamily="18" charset="0"/>
                <a:cs typeface="Times New Roman" panose="02020603050405020304" pitchFamily="18" charset="0"/>
              </a:rPr>
              <a:t>Kendriya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Vidyalaya</a:t>
            </a:r>
            <a:r>
              <a:rPr lang="en-US" dirty="0">
                <a:latin typeface="Times New Roman" panose="02020603050405020304" pitchFamily="18" charset="0"/>
                <a:cs typeface="Times New Roman" panose="02020603050405020304" pitchFamily="18" charset="0"/>
              </a:rPr>
              <a:t> Greater Noida From 23 to 25 October 2017.</a:t>
            </a:r>
          </a:p>
          <a:p>
            <a:pPr lvl="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Attended and Conducted Numerous National Level Workshops.</a:t>
            </a:r>
          </a:p>
          <a:p>
            <a:pPr lvl="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Published about 20 National and International Papers in reputed Journals.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Going to finish my MSWC(Master of Social Work in  Counselling)through IGNOU by 2021.</a:t>
            </a:r>
          </a:p>
          <a:p>
            <a:pPr lvl="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p>
          <a:p>
            <a:endParaRPr lang="en-US" dirty="0"/>
          </a:p>
          <a:p>
            <a:endParaRPr lang="en-US" dirty="0"/>
          </a:p>
        </p:txBody>
      </p:sp>
      <p:sp>
        <p:nvSpPr>
          <p:cNvPr id="4" name="Date Placeholder 3"/>
          <p:cNvSpPr>
            <a:spLocks noGrp="1"/>
          </p:cNvSpPr>
          <p:nvPr>
            <p:ph type="dt" sz="half" idx="10"/>
          </p:nvPr>
        </p:nvSpPr>
        <p:spPr/>
        <p:txBody>
          <a:bodyPr/>
          <a:lstStyle/>
          <a:p>
            <a:fld id="{652FCB05-377A-7E41-AE77-E2F16900D7D4}" type="datetime1">
              <a:rPr lang="en-IN" smtClean="0"/>
              <a:t>08/01/25</a:t>
            </a:fld>
            <a:endParaRPr lang="en-US"/>
          </a:p>
        </p:txBody>
      </p:sp>
      <p:sp>
        <p:nvSpPr>
          <p:cNvPr id="5" name="Footer Placeholder 4"/>
          <p:cNvSpPr>
            <a:spLocks noGrp="1"/>
          </p:cNvSpPr>
          <p:nvPr>
            <p:ph type="ftr" sz="quarter" idx="11"/>
          </p:nvPr>
        </p:nvSpPr>
        <p:spPr>
          <a:xfrm>
            <a:off x="3124200" y="6356350"/>
            <a:ext cx="4419600" cy="365125"/>
          </a:xfrm>
        </p:spPr>
        <p:txBody>
          <a:bodyPr/>
          <a:lstStyle/>
          <a:p>
            <a:r>
              <a:rPr lang="en-US"/>
              <a:t>Mr. Yaduvir Singh         ACSAI-0601           Unit Number: 4</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flipH="1" flipV="1">
            <a:off x="7467600" y="152401"/>
            <a:ext cx="1239644" cy="1468978"/>
          </a:xfrm>
          <a:prstGeom prst="rect">
            <a:avLst/>
          </a:prstGeom>
        </p:spPr>
      </p:pic>
      <p:sp>
        <p:nvSpPr>
          <p:cNvPr id="9" name="Title 1"/>
          <p:cNvSpPr txBox="1">
            <a:spLocks/>
          </p:cNvSpPr>
          <p:nvPr/>
        </p:nvSpPr>
        <p:spPr>
          <a:xfrm>
            <a:off x="1371600" y="1"/>
            <a:ext cx="5867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t>Noida Institute of Engineering and Technology, Greater Noida</a:t>
            </a:r>
          </a:p>
        </p:txBody>
      </p:sp>
    </p:spTree>
    <p:extLst>
      <p:ext uri="{BB962C8B-B14F-4D97-AF65-F5344CB8AC3E}">
        <p14:creationId xmlns:p14="http://schemas.microsoft.com/office/powerpoint/2010/main" val="24244567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126" y="914400"/>
            <a:ext cx="8486274" cy="5392497"/>
          </a:xfrm>
        </p:spPr>
        <p:txBody>
          <a:bodyPr>
            <a:noAutofit/>
          </a:bodyPr>
          <a:lstStyle/>
          <a:p>
            <a:pPr marL="0" indent="0" algn="ctr">
              <a:buNone/>
            </a:pPr>
            <a:r>
              <a:rPr lang="en-IN" sz="2000" dirty="0">
                <a:effectLst/>
                <a:latin typeface="Times New Roman" panose="02020603050405020304" pitchFamily="18" charset="0"/>
                <a:cs typeface="Times New Roman" panose="02020603050405020304" pitchFamily="18" charset="0"/>
              </a:rPr>
              <a:t>How is Ethereum different than Bitcoin?</a:t>
            </a:r>
          </a:p>
          <a:p>
            <a:pPr marL="0" indent="0" algn="ctr">
              <a:buNone/>
            </a:pPr>
            <a:endParaRPr lang="en-IN" sz="200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Bitcoin trades in cryptocurrency, while Ethereum offers several methods of exchange, including cryptocurrency (Ethereum’s is called Ether), smart contracts and the Ethereum Virtual Machine (EVM).</a:t>
            </a:r>
          </a:p>
          <a:p>
            <a:pPr algn="l">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They are based on </a:t>
            </a:r>
            <a:r>
              <a:rPr lang="en-IN" sz="180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different security protocols</a:t>
            </a:r>
            <a:r>
              <a:rPr lang="en-IN" sz="1800" dirty="0">
                <a:effectLst/>
                <a:latin typeface="Times New Roman" panose="02020603050405020304" pitchFamily="18" charset="0"/>
                <a:cs typeface="Times New Roman" panose="02020603050405020304" pitchFamily="18" charset="0"/>
              </a:rPr>
              <a:t>: Ethereum uses a “proof of stake” system as opposed the “proof of work” system used by Bitcoin.</a:t>
            </a:r>
          </a:p>
          <a:p>
            <a:pPr algn="l">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Bitcoin allows only public (permissionless or censor-proof) transactions to take place; Ethereum allows both permissioned and permissionless transactions.</a:t>
            </a:r>
          </a:p>
          <a:p>
            <a:pPr algn="l">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The average block time for Ethereum is significantly less than Bitcoin’s:</a:t>
            </a:r>
          </a:p>
          <a:p>
            <a:pPr algn="l">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It is estimated that by 2021 only half of the Ether coins will be mined (a supply of more than 90 million tokens), but the majority of Bitcoins already have been mined (its supply is capped at 21 million).</a:t>
            </a:r>
          </a:p>
          <a:p>
            <a:pPr algn="l">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For Bitcoin, the computers (called miners) running the platform and verifying the transactions receive rewards. Basically, the first computer that solves each new block gets Bitcoins (or a fraction of one) as a reward. Ethereum does not offer block rewards and instead allows miners to take a transaction fee.</a:t>
            </a:r>
          </a:p>
          <a:p>
            <a:pPr marL="0" indent="0" algn="ctr">
              <a:buNone/>
            </a:pPr>
            <a:endParaRPr lang="en-IN" sz="1800" dirty="0">
              <a:solidFill>
                <a:srgbClr val="C00000"/>
              </a:solidFill>
              <a:effectLst/>
              <a:latin typeface="Times New Roman" panose="02020603050405020304" pitchFamily="18" charset="0"/>
              <a:cs typeface="Times New Roman" panose="02020603050405020304" pitchFamily="18" charset="0"/>
            </a:endParaRPr>
          </a:p>
          <a:p>
            <a:pPr marL="0" indent="0" algn="ctr">
              <a:buNone/>
            </a:pPr>
            <a:endParaRPr lang="en-IN" sz="1800" dirty="0">
              <a:solidFill>
                <a:srgbClr val="C00000"/>
              </a:solidFill>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F845DFE-33B6-3C4A-923A-9A5F46CF62A5}"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Overview of Ethereum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32AF62EF-5B1F-C71A-50AA-78B082B7DEE1}"/>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602248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pPr marL="0" indent="0" algn="ctr">
              <a:buNone/>
            </a:pPr>
            <a:r>
              <a:rPr lang="en-IN" sz="2000" dirty="0">
                <a:effectLst/>
                <a:latin typeface="Times New Roman" panose="02020603050405020304" pitchFamily="18" charset="0"/>
                <a:cs typeface="Times New Roman" panose="02020603050405020304" pitchFamily="18" charset="0"/>
              </a:rPr>
              <a:t>What are the advantages of Ethereum?</a:t>
            </a:r>
          </a:p>
          <a:p>
            <a:pPr algn="l">
              <a:buFont typeface="Arial" panose="020B0604020202020204" pitchFamily="34" charset="0"/>
              <a:buChar char="•"/>
            </a:pPr>
            <a:r>
              <a:rPr lang="en-IN" sz="1800" b="1" dirty="0">
                <a:effectLst/>
                <a:latin typeface="Times New Roman" panose="02020603050405020304" pitchFamily="18" charset="0"/>
                <a:cs typeface="Times New Roman" panose="02020603050405020304" pitchFamily="18" charset="0"/>
              </a:rPr>
              <a:t>Large, existing network: </a:t>
            </a:r>
            <a:r>
              <a:rPr lang="en-IN" sz="1800" dirty="0">
                <a:effectLst/>
                <a:latin typeface="Times New Roman" panose="02020603050405020304" pitchFamily="18" charset="0"/>
                <a:cs typeface="Times New Roman" panose="02020603050405020304" pitchFamily="18" charset="0"/>
              </a:rPr>
              <a:t>The benefits of Ethereum are a tried-and-true network that has been tested through years of operation and billions of value trading hands. It has a large and committed global community and the largest ecosystem in blockchain and cryptocurrency.</a:t>
            </a:r>
          </a:p>
          <a:p>
            <a:pPr algn="l">
              <a:buFont typeface="Arial" panose="020B0604020202020204" pitchFamily="34" charset="0"/>
              <a:buChar char="•"/>
            </a:pPr>
            <a:r>
              <a:rPr lang="en-IN" sz="1800" b="1" dirty="0">
                <a:effectLst/>
                <a:latin typeface="Times New Roman" panose="02020603050405020304" pitchFamily="18" charset="0"/>
                <a:cs typeface="Times New Roman" panose="02020603050405020304" pitchFamily="18" charset="0"/>
              </a:rPr>
              <a:t>Wide range of functions. </a:t>
            </a:r>
          </a:p>
          <a:p>
            <a:pPr algn="l">
              <a:buFont typeface="Arial" panose="020B0604020202020204" pitchFamily="34" charset="0"/>
              <a:buChar char="•"/>
            </a:pPr>
            <a:r>
              <a:rPr lang="en-IN" sz="1800" b="1" dirty="0">
                <a:effectLst/>
                <a:latin typeface="Times New Roman" panose="02020603050405020304" pitchFamily="18" charset="0"/>
                <a:cs typeface="Times New Roman" panose="02020603050405020304" pitchFamily="18" charset="0"/>
              </a:rPr>
              <a:t>Constant innovation: </a:t>
            </a:r>
            <a:r>
              <a:rPr lang="en-IN" sz="1800" dirty="0">
                <a:effectLst/>
                <a:latin typeface="Times New Roman" panose="02020603050405020304" pitchFamily="18" charset="0"/>
                <a:cs typeface="Times New Roman" panose="02020603050405020304" pitchFamily="18" charset="0"/>
              </a:rPr>
              <a:t>A large community of Ethereum developers is constantly looking for new ways to improve the network and develop new applications. “Because of Ethereum’s popularity, it tends to be the preferred blockchain network for new and exciting (and sometimes risky) decentralized applications,” Avital says.</a:t>
            </a:r>
          </a:p>
          <a:p>
            <a:pPr algn="l">
              <a:buFont typeface="Arial" panose="020B0604020202020204" pitchFamily="34" charset="0"/>
              <a:buChar char="•"/>
            </a:pPr>
            <a:r>
              <a:rPr lang="en-IN" sz="1800" b="1" dirty="0">
                <a:effectLst/>
                <a:latin typeface="Times New Roman" panose="02020603050405020304" pitchFamily="18" charset="0"/>
                <a:cs typeface="Times New Roman" panose="02020603050405020304" pitchFamily="18" charset="0"/>
              </a:rPr>
              <a:t>Avoids intermediaries: </a:t>
            </a:r>
            <a:r>
              <a:rPr lang="en-IN" sz="1800" dirty="0">
                <a:effectLst/>
                <a:latin typeface="Times New Roman" panose="02020603050405020304" pitchFamily="18" charset="0"/>
                <a:cs typeface="Times New Roman" panose="02020603050405020304" pitchFamily="18" charset="0"/>
              </a:rPr>
              <a:t>Ethereum’s decentralized network promises to let users leave behind third-party intermediaries, like lawyers who write and interpret contracts, banks that are intermediaries in financial transactions or third-party web hosting services.</a:t>
            </a:r>
          </a:p>
          <a:p>
            <a:pPr marL="0" indent="0" algn="ctr">
              <a:buNone/>
            </a:pPr>
            <a:endParaRPr lang="en-IN" sz="20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DDC19CFE-4090-2A4F-8957-3A61892A02B7}"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Overview of Ethereum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39930245-0E21-75CD-476B-93093DE24F1B}"/>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798705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pPr marL="0" indent="0" algn="ctr">
              <a:buNone/>
            </a:pPr>
            <a:r>
              <a:rPr lang="en-IN" sz="2000" dirty="0">
                <a:effectLst/>
                <a:latin typeface="Times New Roman" panose="02020603050405020304" pitchFamily="18" charset="0"/>
                <a:cs typeface="Times New Roman" panose="02020603050405020304" pitchFamily="18" charset="0"/>
              </a:rPr>
              <a:t>What are the disadvantages of Ethereum?</a:t>
            </a:r>
          </a:p>
          <a:p>
            <a:pPr algn="l">
              <a:buFont typeface="Arial" panose="020B0604020202020204" pitchFamily="34" charset="0"/>
              <a:buChar char="•"/>
            </a:pPr>
            <a:r>
              <a:rPr lang="en-IN" sz="1800" b="1" dirty="0">
                <a:effectLst/>
                <a:latin typeface="Times New Roman" panose="02020603050405020304" pitchFamily="18" charset="0"/>
                <a:cs typeface="Times New Roman" panose="02020603050405020304" pitchFamily="18" charset="0"/>
              </a:rPr>
              <a:t>Rising transaction costs: </a:t>
            </a:r>
            <a:r>
              <a:rPr lang="en-IN" sz="1800" dirty="0">
                <a:effectLst/>
                <a:latin typeface="Times New Roman" panose="02020603050405020304" pitchFamily="18" charset="0"/>
                <a:cs typeface="Times New Roman" panose="02020603050405020304" pitchFamily="18" charset="0"/>
              </a:rPr>
              <a:t>Ethereum’s growing popularity has led to higher transaction costs. Ethereum transaction fees, also known as “gas,” can fluctuate and be quite costly. That’s great if you’re earning money as a miner but less so if you’re trying to use the network. Unlike Bitcoin, where the network rewards transaction verifiers, Ethereum requires those participating in the transaction to cover the fee.</a:t>
            </a:r>
          </a:p>
          <a:p>
            <a:pPr algn="l">
              <a:buFont typeface="Arial" panose="020B0604020202020204" pitchFamily="34" charset="0"/>
              <a:buChar char="•"/>
            </a:pPr>
            <a:r>
              <a:rPr lang="en-IN" sz="1800" b="1" dirty="0">
                <a:effectLst/>
                <a:latin typeface="Times New Roman" panose="02020603050405020304" pitchFamily="18" charset="0"/>
                <a:cs typeface="Times New Roman" panose="02020603050405020304" pitchFamily="18" charset="0"/>
              </a:rPr>
              <a:t>Potential for crypto </a:t>
            </a:r>
            <a:r>
              <a:rPr lang="en-IN" sz="1800" b="1"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inflation</a:t>
            </a:r>
            <a:r>
              <a:rPr lang="en-IN" sz="1800" b="1" dirty="0">
                <a:latin typeface="Times New Roman" panose="02020603050405020304" pitchFamily="18" charset="0"/>
                <a:cs typeface="Times New Roman" panose="02020603050405020304" pitchFamily="18" charset="0"/>
              </a:rPr>
              <a:t>:</a:t>
            </a:r>
            <a:r>
              <a:rPr lang="en-IN" sz="1800" b="1"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While Ethereum has an annual limit of releasing 18 million Ether per year, there’s no lifetime limit on the potential number of coins. This could mean that as an investment, Ethereum might function more like dollars and may not appreciate as much as Bitcoin, which has a strict lifetime limit on the number of coins.</a:t>
            </a:r>
          </a:p>
          <a:p>
            <a:pPr algn="l">
              <a:buFont typeface="Arial" panose="020B0604020202020204" pitchFamily="34" charset="0"/>
              <a:buChar char="•"/>
            </a:pPr>
            <a:r>
              <a:rPr lang="en-IN" sz="1800" b="1" dirty="0">
                <a:effectLst/>
                <a:latin typeface="Times New Roman" panose="02020603050405020304" pitchFamily="18" charset="0"/>
                <a:cs typeface="Times New Roman" panose="02020603050405020304" pitchFamily="18" charset="0"/>
              </a:rPr>
              <a:t>Steep learning curve for developers: </a:t>
            </a:r>
            <a:r>
              <a:rPr lang="en-IN" sz="1800" dirty="0">
                <a:effectLst/>
                <a:latin typeface="Times New Roman" panose="02020603050405020304" pitchFamily="18" charset="0"/>
                <a:cs typeface="Times New Roman" panose="02020603050405020304" pitchFamily="18" charset="0"/>
              </a:rPr>
              <a:t>Ethereum can be difficult for developers to pick up as they migrate from centralized processing to decentralized networks.</a:t>
            </a:r>
          </a:p>
          <a:p>
            <a:pPr marL="0" indent="0" algn="ctr">
              <a:buNone/>
            </a:pPr>
            <a:endParaRPr lang="en-IN" sz="20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4E64636-7A0E-3748-9556-993CBCCC9665}"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Overview of Ethereum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393B26EE-AF30-6EA5-1D04-CCFC8E0D86D9}"/>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206590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0C0828-7650-2381-6ECB-A6C71CD5F8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044" y="1219200"/>
            <a:ext cx="8967911" cy="4695840"/>
          </a:xfrm>
        </p:spPr>
      </p:pic>
      <p:sp>
        <p:nvSpPr>
          <p:cNvPr id="6" name="Date Placeholder 5"/>
          <p:cNvSpPr>
            <a:spLocks noGrp="1"/>
          </p:cNvSpPr>
          <p:nvPr>
            <p:ph type="dt" sz="half" idx="10"/>
          </p:nvPr>
        </p:nvSpPr>
        <p:spPr/>
        <p:txBody>
          <a:bodyPr/>
          <a:lstStyle/>
          <a:p>
            <a:fld id="{DB9B133E-508B-E645-9C25-101D4EED408F}"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solidFill>
                  <a:srgbClr val="000000"/>
                </a:solidFill>
                <a:effectLst/>
                <a:latin typeface="Times New Roman" panose="02020603050405020304" pitchFamily="18" charset="0"/>
                <a:cs typeface="Times New Roman" panose="02020603050405020304" pitchFamily="18" charset="0"/>
              </a:rPr>
              <a:t>History of Ethereum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82AFC238-6079-1DC1-09B1-2F75EDEBBCC3}"/>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2451681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lnSpcReduction="10000"/>
          </a:bodyPr>
          <a:lstStyle/>
          <a:p>
            <a:pPr marL="0" indent="0" algn="ctr">
              <a:buNone/>
            </a:pPr>
            <a:br>
              <a:rPr lang="en-IN" sz="1200" dirty="0"/>
            </a:br>
            <a:r>
              <a:rPr lang="en-IN" sz="2200" dirty="0">
                <a:effectLst/>
                <a:latin typeface="Times New Roman" panose="02020603050405020304" pitchFamily="18" charset="0"/>
                <a:cs typeface="Times New Roman" panose="02020603050405020304" pitchFamily="18" charset="0"/>
              </a:rPr>
              <a:t>Why is Fork?</a:t>
            </a:r>
          </a:p>
          <a:p>
            <a:pPr marL="0" indent="0" algn="l">
              <a:buNone/>
            </a:pPr>
            <a:r>
              <a:rPr lang="en-IN" sz="1800" dirty="0">
                <a:effectLst/>
                <a:latin typeface="Times New Roman" panose="02020603050405020304" pitchFamily="18" charset="0"/>
                <a:cs typeface="Times New Roman" panose="02020603050405020304" pitchFamily="18" charset="0"/>
              </a:rPr>
              <a:t>Cryptocurrencies like Bitcoin and Ethereum are powered by decentralized, open-source software called a blockchain. A fork happens whenever a community makes a change to the blockchain’s protocol, or basic set of rules.</a:t>
            </a:r>
          </a:p>
          <a:p>
            <a:pPr marL="0" indent="0" algn="l">
              <a:buNone/>
            </a:pPr>
            <a:endParaRPr lang="en-IN" sz="1900" b="0" i="0" dirty="0">
              <a:effectLst/>
              <a:latin typeface="CoinbaseSans"/>
            </a:endParaRPr>
          </a:p>
          <a:p>
            <a:pPr algn="just"/>
            <a:r>
              <a:rPr lang="en-IN" sz="1800" dirty="0">
                <a:effectLst/>
                <a:latin typeface="Times New Roman" panose="02020603050405020304" pitchFamily="18" charset="0"/>
                <a:cs typeface="Times New Roman" panose="02020603050405020304" pitchFamily="18" charset="0"/>
              </a:rPr>
              <a:t>Cryptocurrencies like Bitcoin and Ethereum are powered by decentralized, open software that anyone can contribute to called a blockchain. They’re called blockchains because they’re literally made up of blocks of data – picture a really long train – that can be traced all the way back to the first-ever transaction on the network. And because they are open source, they rely on their communities to maintain and develop their underlying code.</a:t>
            </a:r>
          </a:p>
          <a:p>
            <a:pPr algn="just"/>
            <a:r>
              <a:rPr lang="en-IN" sz="1800" dirty="0">
                <a:effectLst/>
                <a:latin typeface="Times New Roman" panose="02020603050405020304" pitchFamily="18" charset="0"/>
                <a:cs typeface="Times New Roman" panose="02020603050405020304" pitchFamily="18" charset="0"/>
              </a:rPr>
              <a:t>A fork happens whenever a community makes a change to the blockchain’s protocol, or basic set of rules. When this happens, the chain splits — producing a second blockchain that shares all of its history with the original, but is headed off in a new direction.</a:t>
            </a:r>
          </a:p>
          <a:p>
            <a:pPr marL="0" indent="0" algn="l">
              <a:buNone/>
            </a:pPr>
            <a:endParaRPr lang="en-IN" sz="1900" b="0" i="0" dirty="0">
              <a:effectLst/>
              <a:latin typeface="CoinbaseSans"/>
            </a:endParaRPr>
          </a:p>
          <a:p>
            <a:pPr marL="0" indent="0" algn="ctr">
              <a:buNone/>
            </a:pPr>
            <a:endParaRPr lang="en-IN" sz="2000" dirty="0">
              <a:effectLst/>
              <a:latin typeface="Times New Roman" panose="02020603050405020304" pitchFamily="18" charset="0"/>
              <a:cs typeface="Times New Roman" panose="02020603050405020304" pitchFamily="18" charset="0"/>
            </a:endParaRPr>
          </a:p>
          <a:p>
            <a:pPr marL="0" indent="0" algn="ctr">
              <a:buNone/>
            </a:pPr>
            <a:endParaRPr lang="en-IN" sz="20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F322B4A-C1D1-BB42-AF1C-46A42DB9B48C}"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Hard Fork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6ABABC9F-0CF5-265B-4C8A-A911C0F929E6}"/>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216046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fontScale="92500" lnSpcReduction="20000"/>
          </a:bodyPr>
          <a:lstStyle/>
          <a:p>
            <a:pPr marL="0" indent="0" algn="ctr">
              <a:buNone/>
            </a:pPr>
            <a:br>
              <a:rPr lang="en-IN" sz="1200" dirty="0"/>
            </a:br>
            <a:r>
              <a:rPr lang="en-IN" sz="2200" dirty="0">
                <a:effectLst/>
                <a:latin typeface="Times New Roman" panose="02020603050405020304" pitchFamily="18" charset="0"/>
                <a:cs typeface="Times New Roman" panose="02020603050405020304" pitchFamily="18" charset="0"/>
              </a:rPr>
              <a:t>Why is this important?</a:t>
            </a:r>
          </a:p>
          <a:p>
            <a:pPr algn="l"/>
            <a:r>
              <a:rPr lang="en-IN" sz="1900" dirty="0">
                <a:effectLst/>
                <a:latin typeface="Times New Roman" panose="02020603050405020304" pitchFamily="18" charset="0"/>
                <a:cs typeface="Times New Roman" panose="02020603050405020304" pitchFamily="18" charset="0"/>
              </a:rPr>
              <a:t>Most digital currencies have independent development teams responsible for changes and improvements to the network, much in the same way that changes to internet protocols allow web browsing to become better over time. So sometimes a fork happens to make a cryptocurrency more secure or add other features. </a:t>
            </a:r>
          </a:p>
          <a:p>
            <a:pPr algn="l"/>
            <a:r>
              <a:rPr lang="en-IN" sz="1900" dirty="0">
                <a:effectLst/>
                <a:latin typeface="Times New Roman" panose="02020603050405020304" pitchFamily="18" charset="0"/>
                <a:cs typeface="Times New Roman" panose="02020603050405020304" pitchFamily="18" charset="0"/>
              </a:rPr>
              <a:t>But it’s also possible for the developers of a new cryptocurrency to use a fork to create entire new coins and ecosystems.</a:t>
            </a:r>
          </a:p>
          <a:p>
            <a:pPr algn="l">
              <a:buFont typeface="Arial" panose="020B0604020202020204" pitchFamily="34" charset="0"/>
              <a:buChar char="•"/>
            </a:pPr>
            <a:r>
              <a:rPr lang="en-IN" sz="1900" dirty="0">
                <a:effectLst/>
                <a:latin typeface="Times New Roman" panose="02020603050405020304" pitchFamily="18" charset="0"/>
                <a:cs typeface="Times New Roman" panose="02020603050405020304" pitchFamily="18" charset="0"/>
              </a:rPr>
              <a:t>Soft fork: Think of a soft fork as a software upgrade for the blockchain. As long as it’s adopted by all users, it becomes a currency’s new set of standards. Soft forks have been used to bring new features or functions, typically at the programming level, to both Bitcoin and Ethereum. Because the end result is a single blockchain, the changes are backward-compatible with the pre-fork blocks. </a:t>
            </a:r>
          </a:p>
          <a:p>
            <a:pPr algn="l">
              <a:buFont typeface="Arial" panose="020B0604020202020204" pitchFamily="34" charset="0"/>
              <a:buChar char="•"/>
            </a:pPr>
            <a:r>
              <a:rPr lang="en-IN" sz="1900" dirty="0">
                <a:effectLst/>
                <a:latin typeface="Times New Roman" panose="02020603050405020304" pitchFamily="18" charset="0"/>
                <a:cs typeface="Times New Roman" panose="02020603050405020304" pitchFamily="18" charset="0"/>
              </a:rPr>
              <a:t>Hard fork: A hard fork happens when the code changes so much the new version is no longer backward-compatible with earlier blocks. In this scenario, the blockchain splits in two: the original blockchain and new version that follows the new set of rules. This creates an entirely new cryptocurrency – and is the source of many well-known </a:t>
            </a:r>
            <a:r>
              <a:rPr lang="en-IN" sz="1900" b="0" i="0" dirty="0">
                <a:effectLst/>
                <a:latin typeface="CoinbaseSans"/>
              </a:rPr>
              <a:t>coins. Cryptocurrencies like Bitcoin Cash and Bitcoin Gold evolved out of the original Bitcoin blockchain via hard fork.</a:t>
            </a:r>
          </a:p>
          <a:p>
            <a:pPr marL="0" indent="0" algn="ctr">
              <a:buNone/>
            </a:pPr>
            <a:endParaRPr lang="en-IN" sz="2000" dirty="0">
              <a:effectLst/>
              <a:latin typeface="Times New Roman" panose="02020603050405020304" pitchFamily="18" charset="0"/>
              <a:cs typeface="Times New Roman" panose="02020603050405020304" pitchFamily="18" charset="0"/>
            </a:endParaRPr>
          </a:p>
          <a:p>
            <a:pPr marL="0" indent="0" algn="ctr">
              <a:buNone/>
            </a:pPr>
            <a:endParaRPr lang="en-IN" sz="20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FFBB2F8-91AF-9448-96CD-0B20FD785518}"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Hard Fork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7A3E6385-AED5-7BB1-617A-F74BE9AE7C77}"/>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03851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pPr marL="0" indent="0" algn="ctr">
              <a:buNone/>
            </a:pPr>
            <a:br>
              <a:rPr lang="en-IN" sz="1200" dirty="0"/>
            </a:br>
            <a:r>
              <a:rPr lang="en-IN" sz="2000" dirty="0">
                <a:effectLst/>
                <a:latin typeface="Times New Roman" panose="02020603050405020304" pitchFamily="18" charset="0"/>
                <a:cs typeface="Times New Roman" panose="02020603050405020304" pitchFamily="18" charset="0"/>
              </a:rPr>
              <a:t>What Is a Hard Fork?</a:t>
            </a:r>
          </a:p>
          <a:p>
            <a:pPr marL="0" indent="0" algn="just">
              <a:buNone/>
            </a:pPr>
            <a:r>
              <a:rPr lang="en-IN" sz="1800" b="0" i="0" dirty="0">
                <a:latin typeface="Times New Roman" panose="02020603050405020304" pitchFamily="18" charset="0"/>
                <a:cs typeface="Times New Roman" panose="02020603050405020304" pitchFamily="18" charset="0"/>
              </a:rPr>
              <a:t>H</a:t>
            </a:r>
            <a:r>
              <a:rPr lang="en-IN" sz="1800" dirty="0">
                <a:effectLst/>
                <a:latin typeface="Times New Roman" panose="02020603050405020304" pitchFamily="18" charset="0"/>
                <a:cs typeface="Times New Roman" panose="02020603050405020304" pitchFamily="18" charset="0"/>
              </a:rPr>
              <a:t>ard fork (or </a:t>
            </a:r>
            <a:r>
              <a:rPr lang="en-IN" sz="1800" dirty="0" err="1">
                <a:effectLst/>
                <a:latin typeface="Times New Roman" panose="02020603050405020304" pitchFamily="18" charset="0"/>
                <a:cs typeface="Times New Roman" panose="02020603050405020304" pitchFamily="18" charset="0"/>
              </a:rPr>
              <a:t>hardfork</a:t>
            </a:r>
            <a:r>
              <a:rPr lang="en-IN" sz="1800" dirty="0">
                <a:effectLst/>
                <a:latin typeface="Times New Roman" panose="02020603050405020304" pitchFamily="18" charset="0"/>
                <a:cs typeface="Times New Roman" panose="02020603050405020304" pitchFamily="18" charset="0"/>
              </a:rPr>
              <a:t>), as it relates to </a:t>
            </a:r>
            <a:r>
              <a:rPr lang="en-IN" sz="180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blockchain</a:t>
            </a:r>
            <a:r>
              <a:rPr lang="en-IN" sz="1800" dirty="0">
                <a:effectLst/>
                <a:latin typeface="Times New Roman" panose="02020603050405020304" pitchFamily="18" charset="0"/>
                <a:cs typeface="Times New Roman" panose="02020603050405020304" pitchFamily="18" charset="0"/>
              </a:rPr>
              <a:t> technology, is a radical change to a network's protocol that makes previously invalid blocks and transactions valid, or vice-versa. A hard fork requires all nodes or users to upgrade to the latest version of the protocol software.</a:t>
            </a:r>
            <a:endParaRPr lang="en-IN" sz="1800" dirty="0">
              <a:latin typeface="Times New Roman" panose="02020603050405020304" pitchFamily="18" charset="0"/>
              <a:cs typeface="Times New Roman" panose="02020603050405020304" pitchFamily="18" charset="0"/>
            </a:endParaRPr>
          </a:p>
          <a:p>
            <a:pPr marL="0" indent="0" algn="ctr">
              <a:buNone/>
            </a:pPr>
            <a:r>
              <a:rPr lang="en-IN" sz="2000" dirty="0">
                <a:effectLst/>
                <a:latin typeface="Times New Roman" panose="02020603050405020304" pitchFamily="18" charset="0"/>
                <a:cs typeface="Times New Roman" panose="02020603050405020304" pitchFamily="18" charset="0"/>
              </a:rPr>
              <a:t>Key Takeaways</a:t>
            </a:r>
          </a:p>
          <a:p>
            <a:pPr algn="l">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A hard fork refers to a radical change to the protocol of a blockchain network that effectively results in two branches, one that follows the previous protocol and one that follows the new version.</a:t>
            </a:r>
          </a:p>
          <a:p>
            <a:pPr algn="l">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In a hard fork, holders of tokens in the original blockchain will be granted tokens in the new fork as well, but miners must choose which blockchain to continue verifying.</a:t>
            </a:r>
          </a:p>
          <a:p>
            <a:pPr algn="l">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A hard fork can occur in any blockchain, and not only Bitcoin (where hard forks have created Bitcoin Cash and Bitcoin SV, among several others, for example).</a:t>
            </a:r>
          </a:p>
          <a:p>
            <a:pPr marL="0" indent="0" algn="ctr">
              <a:buNone/>
            </a:pPr>
            <a:endParaRPr lang="en-IN" sz="2000" dirty="0">
              <a:effectLst/>
              <a:latin typeface="Times New Roman" panose="02020603050405020304" pitchFamily="18" charset="0"/>
              <a:cs typeface="Times New Roman" panose="02020603050405020304" pitchFamily="18" charset="0"/>
            </a:endParaRPr>
          </a:p>
          <a:p>
            <a:pPr marL="0" indent="0" algn="ctr">
              <a:buNone/>
            </a:pPr>
            <a:endParaRPr lang="en-IN" sz="20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22B9E1B6-40D8-B849-AA20-EE30D5C23B68}"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Hard Fork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69064C58-6C1E-713E-57DE-A95E7E536E9F}"/>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113304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pPr marL="0" indent="0" algn="ctr">
              <a:buNone/>
            </a:pPr>
            <a:br>
              <a:rPr lang="en-IN" sz="1200" dirty="0"/>
            </a:br>
            <a:r>
              <a:rPr lang="en-IN" sz="2000" dirty="0">
                <a:effectLst/>
                <a:latin typeface="Times New Roman" panose="02020603050405020304" pitchFamily="18" charset="0"/>
                <a:cs typeface="Times New Roman" panose="02020603050405020304" pitchFamily="18" charset="0"/>
              </a:rPr>
              <a:t>Hard Forks vs. Soft Forks?</a:t>
            </a:r>
          </a:p>
          <a:p>
            <a:pPr algn="just"/>
            <a:r>
              <a:rPr lang="en-IN" sz="1800" dirty="0">
                <a:effectLst/>
                <a:latin typeface="Times New Roman" panose="02020603050405020304" pitchFamily="18" charset="0"/>
                <a:cs typeface="Times New Roman" panose="02020603050405020304" pitchFamily="18" charset="0"/>
              </a:rPr>
              <a:t>Hard forks and soft forks are essentially the same in the sense that when a cryptocurrency platform's existing code is changed, an old version remains on the network while the new version is created.</a:t>
            </a:r>
          </a:p>
          <a:p>
            <a:pPr algn="just"/>
            <a:r>
              <a:rPr lang="en-IN" sz="1800" dirty="0">
                <a:effectLst/>
                <a:latin typeface="Times New Roman" panose="02020603050405020304" pitchFamily="18" charset="0"/>
                <a:cs typeface="Times New Roman" panose="02020603050405020304" pitchFamily="18" charset="0"/>
              </a:rPr>
              <a:t>With a soft fork, only one blockchain will remain valid as users adopt the update. Whereas with a hard fork, both the old and new blockchains exist side by side, which means that the software must be updated to work by the new rules. Both forks create a split, but a hard fork creates two blockchains and a soft fork is meant to result in one. </a:t>
            </a:r>
          </a:p>
          <a:p>
            <a:pPr algn="just"/>
            <a:r>
              <a:rPr lang="en-IN" sz="1800" dirty="0">
                <a:effectLst/>
                <a:latin typeface="Times New Roman" panose="02020603050405020304" pitchFamily="18" charset="0"/>
                <a:cs typeface="Times New Roman" panose="02020603050405020304" pitchFamily="18" charset="0"/>
              </a:rPr>
              <a:t>Considering the differences in security between hard and soft forks, almost all users and developers call for a hard fork, even when a soft fork seems like it could do the job. Overhauling the blocks in a blockchain requires a tremendous amount of computing power, but the privacy gained from a hard fork makes more sense than using a soft fork.</a:t>
            </a:r>
          </a:p>
          <a:p>
            <a:pPr marL="0" indent="0" algn="ctr">
              <a:buNone/>
            </a:pPr>
            <a:endParaRPr lang="en-IN" sz="2000" dirty="0">
              <a:effectLst/>
              <a:latin typeface="Times New Roman" panose="02020603050405020304" pitchFamily="18" charset="0"/>
              <a:cs typeface="Times New Roman" panose="02020603050405020304" pitchFamily="18" charset="0"/>
            </a:endParaRPr>
          </a:p>
          <a:p>
            <a:pPr marL="0" indent="0" algn="ctr">
              <a:buNone/>
            </a:pPr>
            <a:endParaRPr lang="en-IN" sz="20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3942AF5F-8EF4-8549-869B-9D8C9BB7E7AB}"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Hard Fork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09AF1932-EAB7-A700-ED74-D20E4DC8ACA7}"/>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503064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pPr marL="0" indent="0" algn="just">
              <a:buNone/>
            </a:pPr>
            <a:br>
              <a:rPr lang="en-IN" sz="1200" dirty="0"/>
            </a:br>
            <a:r>
              <a:rPr lang="en-IN" sz="1800" dirty="0">
                <a:latin typeface="Times New Roman" panose="02020603050405020304" pitchFamily="18" charset="0"/>
                <a:cs typeface="Times New Roman" panose="02020603050405020304" pitchFamily="18" charset="0"/>
              </a:rPr>
              <a:t>The Ethereum Foundation envisioned Ethereum as a decentralized computing platform that enables anyone to create, store, and run smart contract-based Decentralized Applications, or </a:t>
            </a:r>
            <a:r>
              <a:rPr lang="en-IN" sz="1800" dirty="0" err="1">
                <a:latin typeface="Times New Roman" panose="02020603050405020304" pitchFamily="18" charset="0"/>
                <a:cs typeface="Times New Roman" panose="02020603050405020304" pitchFamily="18" charset="0"/>
              </a:rPr>
              <a:t>DApps</a:t>
            </a:r>
            <a:r>
              <a:rPr lang="en-IN" sz="1800" dirty="0">
                <a:latin typeface="Times New Roman" panose="02020603050405020304" pitchFamily="18" charset="0"/>
                <a:cs typeface="Times New Roman" panose="02020603050405020304" pitchFamily="18" charset="0"/>
              </a:rPr>
              <a:t>.</a:t>
            </a:r>
          </a:p>
          <a:p>
            <a:pPr marL="0" indent="0" algn="ctr">
              <a:buNone/>
            </a:pPr>
            <a:endParaRPr lang="en-IN" sz="1800" dirty="0">
              <a:latin typeface="Times New Roman" panose="02020603050405020304" pitchFamily="18" charset="0"/>
              <a:cs typeface="Times New Roman" panose="02020603050405020304" pitchFamily="18" charset="0"/>
            </a:endParaRPr>
          </a:p>
          <a:p>
            <a:pPr marL="0" indent="0" algn="ctr">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Ethereum blockchain network is a decentralized Peer-to-Peer (P2P) network of Ethereum clients, representing network nodes. An Ethereum client refers to any node that can verify the new transaction, execute the smart contract, and process new blocks of the chain. </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It is a kind of enclave, residing in thousands of computers or devices on the internet, and connected through the Ethereum P2P network. </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What is enclaved is the Ethereum Virtual Machine or EVM and the runtime environment in the P2P network for smart contract execution. </a:t>
            </a:r>
            <a:endParaRPr lang="en-IN" sz="2000" dirty="0">
              <a:solidFill>
                <a:srgbClr val="C00000"/>
              </a:solidFill>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6BC501B8-6908-A648-AA6A-54AE0E34036D}"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Architecture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Ethereum (CO4)</a:t>
            </a:r>
          </a:p>
        </p:txBody>
      </p:sp>
      <p:sp>
        <p:nvSpPr>
          <p:cNvPr id="2" name="Footer Placeholder 12">
            <a:extLst>
              <a:ext uri="{FF2B5EF4-FFF2-40B4-BE49-F238E27FC236}">
                <a16:creationId xmlns:a16="http://schemas.microsoft.com/office/drawing/2014/main" id="{BBF30EE6-27CC-2DA4-69A3-97DAFAD0895F}"/>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80036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3D2F5F5-9B80-D247-A71A-749A30D7815B}"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Architecture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Ethereum (CO4)</a:t>
            </a:r>
          </a:p>
        </p:txBody>
      </p:sp>
      <p:pic>
        <p:nvPicPr>
          <p:cNvPr id="14" name="Content Placeholder 13">
            <a:extLst>
              <a:ext uri="{FF2B5EF4-FFF2-40B4-BE49-F238E27FC236}">
                <a16:creationId xmlns:a16="http://schemas.microsoft.com/office/drawing/2014/main" id="{20B7F307-5580-A076-C864-74F3D127A6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0" y="1465516"/>
            <a:ext cx="8534400" cy="4401884"/>
          </a:xfrm>
        </p:spPr>
      </p:pic>
      <p:sp>
        <p:nvSpPr>
          <p:cNvPr id="2" name="Footer Placeholder 12">
            <a:extLst>
              <a:ext uri="{FF2B5EF4-FFF2-40B4-BE49-F238E27FC236}">
                <a16:creationId xmlns:a16="http://schemas.microsoft.com/office/drawing/2014/main" id="{57DD7D5D-BA55-EB07-DFAE-A1CCCA6B7DB6}"/>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886149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endParaRPr lang="en-US" dirty="0"/>
          </a:p>
        </p:txBody>
      </p:sp>
      <p:sp>
        <p:nvSpPr>
          <p:cNvPr id="4" name="Date Placeholder 3"/>
          <p:cNvSpPr>
            <a:spLocks noGrp="1"/>
          </p:cNvSpPr>
          <p:nvPr>
            <p:ph type="dt" sz="half" idx="10"/>
          </p:nvPr>
        </p:nvSpPr>
        <p:spPr/>
        <p:txBody>
          <a:bodyPr/>
          <a:lstStyle/>
          <a:p>
            <a:fld id="{3678B79C-3233-D744-84AE-833A102E610B}" type="datetime1">
              <a:rPr lang="en-IN" smtClean="0"/>
              <a:t>08/01/25</a:t>
            </a:fld>
            <a:endParaRPr lang="en-US"/>
          </a:p>
        </p:txBody>
      </p:sp>
      <p:sp>
        <p:nvSpPr>
          <p:cNvPr id="9" name="Title 1"/>
          <p:cNvSpPr txBox="1">
            <a:spLocks/>
          </p:cNvSpPr>
          <p:nvPr/>
        </p:nvSpPr>
        <p:spPr>
          <a:xfrm>
            <a:off x="1371600" y="1"/>
            <a:ext cx="70866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t>Noida Institute of Engineering and Technology, Greater Noida</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885190"/>
            <a:ext cx="6553199" cy="4684915"/>
          </a:xfrm>
          <a:prstGeom prst="rect">
            <a:avLst/>
          </a:prstGeom>
        </p:spPr>
      </p:pic>
      <p:sp>
        <p:nvSpPr>
          <p:cNvPr id="6" name="Footer Placeholder 12">
            <a:extLst>
              <a:ext uri="{FF2B5EF4-FFF2-40B4-BE49-F238E27FC236}">
                <a16:creationId xmlns:a16="http://schemas.microsoft.com/office/drawing/2014/main" id="{9DFFFB84-6781-D735-3D22-2834D18BF0A8}"/>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5408717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pPr marL="0" indent="0" algn="just">
              <a:buNone/>
            </a:pPr>
            <a:br>
              <a:rPr lang="en-IN" sz="1800" dirty="0">
                <a:latin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cs typeface="Times New Roman" panose="02020603050405020304" pitchFamily="18" charset="0"/>
              </a:rPr>
              <a:t>Ethereum clients run the EVM and can technically be written in any popular programming language. There are many different implementations of Ethereum clients. </a:t>
            </a:r>
          </a:p>
          <a:p>
            <a:pPr marL="0" indent="0" algn="just">
              <a:buNone/>
            </a:pPr>
            <a:r>
              <a:rPr lang="en-IN" sz="1800" dirty="0">
                <a:effectLst/>
                <a:latin typeface="Times New Roman" panose="02020603050405020304" pitchFamily="18" charset="0"/>
                <a:cs typeface="Times New Roman" panose="02020603050405020304" pitchFamily="18" charset="0"/>
              </a:rPr>
              <a:t>Ethereum makes it possible for such a variety of different client implementations since every implementation has to conform to the protocol specification defined in the Ethereum Yellow Paper. </a:t>
            </a:r>
          </a:p>
          <a:p>
            <a:pPr marL="0" indent="0" algn="just">
              <a:buNone/>
            </a:pPr>
            <a:r>
              <a:rPr lang="en-IN" sz="1800" dirty="0">
                <a:effectLst/>
                <a:latin typeface="Times New Roman" panose="02020603050405020304" pitchFamily="18" charset="0"/>
                <a:cs typeface="Times New Roman" panose="02020603050405020304" pitchFamily="18" charset="0"/>
              </a:rPr>
              <a:t>There are many advantages with such a variety of Ethereum client implementations, including the following:</a:t>
            </a:r>
          </a:p>
          <a:p>
            <a:pPr marL="685800" lvl="1" algn="just">
              <a:buFont typeface="Arial" panose="020B0604020202020204" pitchFamily="34" charset="0"/>
              <a:buChar char="•"/>
            </a:pPr>
            <a:r>
              <a:rPr lang="en-IN" sz="1600" dirty="0">
                <a:effectLst/>
                <a:latin typeface="Times New Roman" panose="02020603050405020304" pitchFamily="18" charset="0"/>
                <a:cs typeface="Times New Roman" panose="02020603050405020304" pitchFamily="18" charset="0"/>
              </a:rPr>
              <a:t>It makes the network more resilient against bugs.</a:t>
            </a:r>
          </a:p>
          <a:p>
            <a:pPr marL="685800" lvl="1" algn="just">
              <a:buFont typeface="Arial" panose="020B0604020202020204" pitchFamily="34" charset="0"/>
              <a:buChar char="•"/>
            </a:pPr>
            <a:r>
              <a:rPr lang="en-IN" sz="1600" dirty="0">
                <a:effectLst/>
                <a:latin typeface="Times New Roman" panose="02020603050405020304" pitchFamily="18" charset="0"/>
                <a:cs typeface="Times New Roman" panose="02020603050405020304" pitchFamily="18" charset="0"/>
              </a:rPr>
              <a:t>It prevents the centralization of developer resources.</a:t>
            </a:r>
          </a:p>
          <a:p>
            <a:pPr marL="685800" lvl="1"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 general, competitions between teams help to find the best solutions to common and challenging issues</a:t>
            </a:r>
            <a:endParaRPr lang="en-IN" sz="1600" dirty="0">
              <a:effectLst/>
              <a:latin typeface="Times New Roman" panose="02020603050405020304" pitchFamily="18" charset="0"/>
              <a:cs typeface="Times New Roman" panose="02020603050405020304" pitchFamily="18" charset="0"/>
            </a:endParaRPr>
          </a:p>
          <a:p>
            <a:pPr marL="685800" lvl="1" algn="just">
              <a:buFont typeface="Arial" panose="020B0604020202020204" pitchFamily="34" charset="0"/>
              <a:buChar char="•"/>
            </a:pPr>
            <a:r>
              <a:rPr lang="en-IN" sz="1600" dirty="0">
                <a:effectLst/>
                <a:latin typeface="Times New Roman" panose="02020603050405020304" pitchFamily="18" charset="0"/>
                <a:cs typeface="Times New Roman" panose="02020603050405020304" pitchFamily="18" charset="0"/>
              </a:rPr>
              <a:t>Each client may have a different focus, strength, and weakness in mining, prototyping, </a:t>
            </a:r>
            <a:r>
              <a:rPr lang="en-IN" sz="1600" dirty="0" err="1">
                <a:effectLst/>
                <a:latin typeface="Times New Roman" panose="02020603050405020304" pitchFamily="18" charset="0"/>
                <a:cs typeface="Times New Roman" panose="02020603050405020304" pitchFamily="18" charset="0"/>
              </a:rPr>
              <a:t>DApp</a:t>
            </a:r>
            <a:r>
              <a:rPr lang="en-IN" sz="1600" dirty="0">
                <a:effectLst/>
                <a:latin typeface="Times New Roman" panose="02020603050405020304" pitchFamily="18" charset="0"/>
                <a:cs typeface="Times New Roman" panose="02020603050405020304" pitchFamily="18" charset="0"/>
              </a:rPr>
              <a:t> development, and more. </a:t>
            </a:r>
            <a:r>
              <a:rPr lang="en-IN" sz="1600" dirty="0" err="1">
                <a:effectLst/>
                <a:latin typeface="Times New Roman" panose="02020603050405020304" pitchFamily="18" charset="0"/>
                <a:cs typeface="Times New Roman" panose="02020603050405020304" pitchFamily="18" charset="0"/>
              </a:rPr>
              <a:t>DApp</a:t>
            </a:r>
            <a:r>
              <a:rPr lang="en-IN" sz="1600" dirty="0">
                <a:effectLst/>
                <a:latin typeface="Times New Roman" panose="02020603050405020304" pitchFamily="18" charset="0"/>
                <a:cs typeface="Times New Roman" panose="02020603050405020304" pitchFamily="18" charset="0"/>
              </a:rPr>
              <a:t> developers or private Ethereum blockchain operators may choose the ones fitting their own special needs.</a:t>
            </a:r>
          </a:p>
          <a:p>
            <a:pPr marL="0" indent="0" algn="ctr">
              <a:buNone/>
            </a:pPr>
            <a:endParaRPr lang="en-IN" sz="20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C03D094C-BF5E-8742-9327-FDF8A99C1462}"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Architecture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Ethereum (CO4)</a:t>
            </a:r>
          </a:p>
        </p:txBody>
      </p:sp>
      <p:sp>
        <p:nvSpPr>
          <p:cNvPr id="2" name="Footer Placeholder 12">
            <a:extLst>
              <a:ext uri="{FF2B5EF4-FFF2-40B4-BE49-F238E27FC236}">
                <a16:creationId xmlns:a16="http://schemas.microsoft.com/office/drawing/2014/main" id="{8EEA9FA6-0435-59E3-561B-6859ABF10F33}"/>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446863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5081987"/>
          </a:xfrm>
        </p:spPr>
        <p:txBody>
          <a:bodyPr>
            <a:normAutofit/>
          </a:bodyPr>
          <a:lstStyle/>
          <a:p>
            <a:pPr marL="0" indent="0" algn="jus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Ethereum clients provide a set of web3 APIs over JSON-RPC for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DApps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interacting with an Ethereum blockchain. From your web or wallet application, you can use the web3 object provided by the web3.js library to communicate with the Ethereum network. </a:t>
            </a:r>
          </a:p>
          <a:p>
            <a:pPr marL="0" indent="0" algn="jus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works with any Ethereum client. Behind the scenes, it connects to a local or remote Ethereum node and makes RPC calls. In some sense, this is like the old client-server model, where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DApps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are the client, and the entire Ethereum network as a whole, acts as a server.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DApps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Ethereum network is just like a giant world computer, assembled together with thousands of computing devices throughout the internet. </a:t>
            </a:r>
          </a:p>
          <a:p>
            <a:pPr marL="0" indent="0" algn="jus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Once you connect to the network, you could connect to any node in the decentralized network. </a:t>
            </a:r>
            <a:r>
              <a:rPr lang="en-IN" sz="1100" b="0" i="0" dirty="0">
                <a:solidFill>
                  <a:srgbClr val="FFFFFF"/>
                </a:solidFill>
                <a:effectLst/>
                <a:latin typeface="Ubuntu" panose="020B0504030602030204" pitchFamily="34" charset="0"/>
              </a:rPr>
              <a:t>:</a:t>
            </a:r>
            <a:endParaRPr lang="en-IN" sz="2000" dirty="0">
              <a:solidFill>
                <a:srgbClr val="C00000"/>
              </a:solidFill>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CA549760-2519-A64A-91E2-83B3A85371F7}"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Architecture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Ethereum (CO4)</a:t>
            </a:r>
          </a:p>
        </p:txBody>
      </p:sp>
      <p:sp>
        <p:nvSpPr>
          <p:cNvPr id="2" name="Footer Placeholder 12">
            <a:extLst>
              <a:ext uri="{FF2B5EF4-FFF2-40B4-BE49-F238E27FC236}">
                <a16:creationId xmlns:a16="http://schemas.microsoft.com/office/drawing/2014/main" id="{82B8B9B0-B481-A852-B6F5-1C6A39DFDE48}"/>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825418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5081987"/>
          </a:xfrm>
        </p:spPr>
        <p:txBody>
          <a:bodyPr>
            <a:normAutofit/>
          </a:bodyPr>
          <a:lstStyle/>
          <a:p>
            <a:pPr marL="0" indent="0" algn="jus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Beyond smart contracts and the EVM, an Ethereum client provides all blockchain components to maintain world state and state transitions in the blockchain network, including the following:</a:t>
            </a:r>
          </a:p>
          <a:p>
            <a:pPr marL="685800" lvl="1"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Managing transaction and state transition with the Ethereum blockchain</a:t>
            </a:r>
          </a:p>
          <a:p>
            <a:pPr marL="685800" lvl="1"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Maintaining world state and account state</a:t>
            </a:r>
          </a:p>
          <a:p>
            <a:pPr marL="685800" lvl="1"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Managing P2P communication Block finalization with mining</a:t>
            </a:r>
          </a:p>
          <a:p>
            <a:pPr marL="685800" lvl="1"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Managing transaction pool</a:t>
            </a:r>
          </a:p>
          <a:p>
            <a:pPr marL="685800" lvl="1"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Managing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cryptoassets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gas, ether, and tokens</a:t>
            </a:r>
          </a:p>
          <a:p>
            <a:pPr marL="400050" lvl="1" indent="0" algn="just">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gn="jus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lvl="1"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design behind Ethereum, based on the whitepaper, is intended to build a simple, efficient and extensible blockchain platform, and have a Turing-complete program language to support more sophisticated and complex computations. It not only has all of the benefits of a blockchain but can serve as the framework for supporting all types of digital assets and value transfers as well.</a:t>
            </a:r>
          </a:p>
          <a:p>
            <a:pPr marL="0" indent="0">
              <a:buNone/>
            </a:pPr>
            <a:r>
              <a:rPr lang="en-IN" sz="1100" b="0" i="0" dirty="0">
                <a:solidFill>
                  <a:srgbClr val="FFFFFF"/>
                </a:solidFill>
                <a:effectLst/>
                <a:latin typeface="Ubuntu" panose="020B0504030602030204" pitchFamily="34" charset="0"/>
              </a:rPr>
              <a:t>diagram:</a:t>
            </a:r>
            <a:endParaRPr lang="en-IN" sz="2000" dirty="0">
              <a:solidFill>
                <a:srgbClr val="C00000"/>
              </a:solidFill>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03EBCCD0-F93D-9440-B2BA-F31772CB532F}"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Architecture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Ethereum (CO4)</a:t>
            </a:r>
          </a:p>
        </p:txBody>
      </p:sp>
      <p:sp>
        <p:nvSpPr>
          <p:cNvPr id="2" name="Footer Placeholder 12">
            <a:extLst>
              <a:ext uri="{FF2B5EF4-FFF2-40B4-BE49-F238E27FC236}">
                <a16:creationId xmlns:a16="http://schemas.microsoft.com/office/drawing/2014/main" id="{F561D6BD-1476-3E54-96FE-D52525750CFD}"/>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2977223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5081987"/>
          </a:xfrm>
        </p:spPr>
        <p:txBody>
          <a:bodyPr>
            <a:noAutofit/>
          </a:bodyPr>
          <a:lstStyle/>
          <a:p>
            <a:pPr marL="0" indent="0" algn="ctr" fontAlgn="base">
              <a:buNone/>
            </a:pPr>
            <a:r>
              <a:rPr lang="en-IN" sz="2000" dirty="0">
                <a:effectLst/>
                <a:latin typeface="Times New Roman" panose="02020603050405020304" pitchFamily="18" charset="0"/>
                <a:cs typeface="Times New Roman" panose="02020603050405020304" pitchFamily="18" charset="0"/>
              </a:rPr>
              <a:t>Overview Of Ethereum Network :</a:t>
            </a:r>
          </a:p>
          <a:p>
            <a:pPr algn="just" fontAlgn="base">
              <a:buFont typeface="Arial" panose="020B0604020202020204" pitchFamily="34" charset="0"/>
              <a:buChar char="•"/>
            </a:pPr>
            <a:r>
              <a:rPr lang="en-IN" sz="1800" dirty="0" err="1">
                <a:effectLst/>
                <a:latin typeface="Times New Roman" panose="02020603050405020304" pitchFamily="18" charset="0"/>
                <a:cs typeface="Times New Roman" panose="02020603050405020304" pitchFamily="18" charset="0"/>
              </a:rPr>
              <a:t>Vitalik</a:t>
            </a:r>
            <a:r>
              <a:rPr lang="en-IN" sz="180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Buterin</a:t>
            </a:r>
            <a:r>
              <a:rPr lang="en-IN" sz="1800" dirty="0">
                <a:effectLst/>
                <a:latin typeface="Times New Roman" panose="02020603050405020304" pitchFamily="18" charset="0"/>
                <a:cs typeface="Times New Roman" panose="02020603050405020304" pitchFamily="18" charset="0"/>
              </a:rPr>
              <a:t>, a programmer, proposed Ethereum in 2013. The network went live in 2015, with an initial supply of 72 million coins, after being crowdfunded in 2014.</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The Ethereum Virtual Machine (EVM) can run decentralized programs and execute scripts. Ethereum is used for decentralized banking, the production and distribution of non-fungible tokens (NFTs), and many ICOs.</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After Bitcoin, Ethereum is quoted as the second most prevalent crypto-currency. Unlike Bitcoin, Ethereum is proposed to be much more than simply a means of exchange or a store of value.</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Ethereum, on the other hand, refers to itself as a decentralized computer network based on blockchain technologies. Ethereum is built on top of a blockchain network. A blockchain is a transparent, distributed public ledger that verifies and records all transactions. Everyone on the Ethereum network has an exact copy of this ledger, which allows them to view all previous transactions.</a:t>
            </a:r>
          </a:p>
          <a:p>
            <a:pPr marL="0" indent="0" algn="just" fontAlgn="base">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F8F5B6F5-A87B-1646-92B8-0EFB1CA58ECD}"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273239"/>
                </a:solidFill>
                <a:effectLst/>
                <a:latin typeface="Times New Roman" panose="02020603050405020304" pitchFamily="18" charset="0"/>
                <a:cs typeface="Times New Roman" panose="02020603050405020304" pitchFamily="18" charset="0"/>
              </a:rPr>
              <a:t>Ethereum Network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(CO4)</a:t>
            </a:r>
            <a:endParaRPr lang="en-IN" sz="2400" dirty="0">
              <a:solidFill>
                <a:srgbClr val="273239"/>
              </a:solidFill>
              <a:effectLst/>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A2FE0FB2-1E67-7035-3A5A-9310E8708AF8}"/>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487324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5081987"/>
          </a:xfrm>
        </p:spPr>
        <p:txBody>
          <a:bodyPr>
            <a:noAutofit/>
          </a:bodyPr>
          <a:lstStyle/>
          <a:p>
            <a:pPr marL="0" indent="0" algn="ctr" fontAlgn="base">
              <a:buNone/>
            </a:pPr>
            <a:r>
              <a:rPr lang="en-IN" sz="2000" dirty="0">
                <a:effectLst/>
                <a:latin typeface="Times New Roman" panose="02020603050405020304" pitchFamily="18" charset="0"/>
                <a:cs typeface="Times New Roman" panose="02020603050405020304" pitchFamily="18" charset="0"/>
              </a:rPr>
              <a:t>Overview Of Ethereum Network :</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The Ethereum network allows users to build and run apps, smart contracts, and other transactions. These features are not available in Bitcoin.</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It is only used as a medium of exchange and a store of cash. There is no boundary on how much Ether tokens can be produced while Bitcoin can only deliver 21 million coins.</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All, regardless of context or location, have access to digital money and data-friendly resources thanks to Ethereum. It’s the technology that powers the ether (ETH) and thousands of other apps available today.</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The Ethereum Virtual Machine (EVM) is run by Ethereum clients, which may be built in any popular programming language.</a:t>
            </a:r>
          </a:p>
        </p:txBody>
      </p:sp>
      <p:sp>
        <p:nvSpPr>
          <p:cNvPr id="6" name="Date Placeholder 5"/>
          <p:cNvSpPr>
            <a:spLocks noGrp="1"/>
          </p:cNvSpPr>
          <p:nvPr>
            <p:ph type="dt" sz="half" idx="10"/>
          </p:nvPr>
        </p:nvSpPr>
        <p:spPr/>
        <p:txBody>
          <a:bodyPr/>
          <a:lstStyle/>
          <a:p>
            <a:fld id="{30A145B2-F405-2240-96F0-3C03CC6976B7}"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273239"/>
                </a:solidFill>
                <a:effectLst/>
                <a:latin typeface="Times New Roman" panose="02020603050405020304" pitchFamily="18" charset="0"/>
                <a:cs typeface="Times New Roman" panose="02020603050405020304" pitchFamily="18" charset="0"/>
              </a:rPr>
              <a:t>Ethereum Network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(CO4)</a:t>
            </a:r>
            <a:endParaRPr lang="en-IN" sz="2400" dirty="0">
              <a:solidFill>
                <a:srgbClr val="273239"/>
              </a:solidFill>
              <a:effectLst/>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00EF32DD-50E8-7010-0D54-E771EBC206F6}"/>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418834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5081987"/>
          </a:xfrm>
        </p:spPr>
        <p:txBody>
          <a:bodyPr>
            <a:noAutofit/>
          </a:bodyPr>
          <a:lstStyle/>
          <a:p>
            <a:pPr marL="0" indent="0" algn="ctr" fontAlgn="base">
              <a:buNone/>
            </a:pPr>
            <a:r>
              <a:rPr lang="en-IN" sz="2000" dirty="0">
                <a:effectLst/>
                <a:latin typeface="Times New Roman" panose="02020603050405020304" pitchFamily="18" charset="0"/>
                <a:cs typeface="Times New Roman" panose="02020603050405020304" pitchFamily="18" charset="0"/>
              </a:rPr>
              <a:t>Benefits of Ethereum client implementations </a:t>
            </a:r>
            <a:br>
              <a:rPr lang="en-IN" sz="1800" dirty="0">
                <a:effectLst/>
                <a:latin typeface="Times New Roman" panose="02020603050405020304" pitchFamily="18" charset="0"/>
                <a:cs typeface="Times New Roman" panose="02020603050405020304" pitchFamily="18" charset="0"/>
              </a:rPr>
            </a:br>
            <a:endParaRPr lang="en-IN" sz="1800" dirty="0">
              <a:effectLst/>
              <a:latin typeface="Times New Roman" panose="02020603050405020304" pitchFamily="18" charset="0"/>
              <a:cs typeface="Times New Roman" panose="02020603050405020304" pitchFamily="18" charset="0"/>
            </a:endParaRPr>
          </a:p>
          <a:p>
            <a:pPr marL="0" indent="0" algn="just" fontAlgn="base">
              <a:buNone/>
            </a:pPr>
            <a:r>
              <a:rPr lang="en-IN" sz="1800" dirty="0">
                <a:effectLst/>
                <a:latin typeface="Times New Roman" panose="02020603050405020304" pitchFamily="18" charset="0"/>
                <a:cs typeface="Times New Roman" panose="02020603050405020304" pitchFamily="18" charset="0"/>
              </a:rPr>
              <a:t>There are several benefits to having so many Ethereum client implementations, including the following as follows.</a:t>
            </a:r>
          </a:p>
          <a:p>
            <a:pPr algn="just" fontAlgn="base">
              <a:buFont typeface="+mj-lt"/>
              <a:buAutoNum type="arabicPeriod"/>
            </a:pPr>
            <a:r>
              <a:rPr lang="en-IN" sz="1800" dirty="0">
                <a:effectLst/>
                <a:latin typeface="Times New Roman" panose="02020603050405020304" pitchFamily="18" charset="0"/>
                <a:cs typeface="Times New Roman" panose="02020603050405020304" pitchFamily="18" charset="0"/>
              </a:rPr>
              <a:t>It strengthens the network’s bug resistance.</a:t>
            </a:r>
          </a:p>
          <a:p>
            <a:pPr algn="just" fontAlgn="base">
              <a:buFont typeface="+mj-lt"/>
              <a:buAutoNum type="arabicPeriod"/>
            </a:pPr>
            <a:r>
              <a:rPr lang="en-IN" sz="1800" dirty="0">
                <a:effectLst/>
                <a:latin typeface="Times New Roman" panose="02020603050405020304" pitchFamily="18" charset="0"/>
                <a:cs typeface="Times New Roman" panose="02020603050405020304" pitchFamily="18" charset="0"/>
              </a:rPr>
              <a:t>It keeps development resources from being centralized.</a:t>
            </a:r>
          </a:p>
          <a:p>
            <a:pPr algn="just" fontAlgn="base">
              <a:buFont typeface="+mj-lt"/>
              <a:buAutoNum type="arabicPeriod"/>
            </a:pPr>
            <a:r>
              <a:rPr lang="en-IN" sz="1800" dirty="0">
                <a:effectLst/>
                <a:latin typeface="Times New Roman" panose="02020603050405020304" pitchFamily="18" charset="0"/>
                <a:cs typeface="Times New Roman" panose="02020603050405020304" pitchFamily="18" charset="0"/>
              </a:rPr>
              <a:t>In general, team contests aid in the discovery of the best solutions to common and difficult problems.</a:t>
            </a:r>
          </a:p>
          <a:p>
            <a:pPr algn="just" fontAlgn="base">
              <a:buFont typeface="+mj-lt"/>
              <a:buAutoNum type="arabicPeriod"/>
            </a:pPr>
            <a:r>
              <a:rPr lang="en-IN" sz="1800" dirty="0">
                <a:effectLst/>
                <a:latin typeface="Times New Roman" panose="02020603050405020304" pitchFamily="18" charset="0"/>
                <a:cs typeface="Times New Roman" panose="02020603050405020304" pitchFamily="18" charset="0"/>
              </a:rPr>
              <a:t>In mining, prototyping, </a:t>
            </a:r>
            <a:r>
              <a:rPr lang="en-IN" sz="1800" dirty="0" err="1">
                <a:effectLst/>
                <a:latin typeface="Times New Roman" panose="02020603050405020304" pitchFamily="18" charset="0"/>
                <a:cs typeface="Times New Roman" panose="02020603050405020304" pitchFamily="18" charset="0"/>
              </a:rPr>
              <a:t>DApp</a:t>
            </a:r>
            <a:r>
              <a:rPr lang="en-IN" sz="1800" dirty="0">
                <a:effectLst/>
                <a:latin typeface="Times New Roman" panose="02020603050405020304" pitchFamily="18" charset="0"/>
                <a:cs typeface="Times New Roman" panose="02020603050405020304" pitchFamily="18" charset="0"/>
              </a:rPr>
              <a:t> development, and other areas, each customer may have a distinctive emphasis, strength, and weakness. </a:t>
            </a:r>
            <a:r>
              <a:rPr lang="en-IN" sz="1800" dirty="0" err="1">
                <a:effectLst/>
                <a:latin typeface="Times New Roman" panose="02020603050405020304" pitchFamily="18" charset="0"/>
                <a:cs typeface="Times New Roman" panose="02020603050405020304" pitchFamily="18" charset="0"/>
              </a:rPr>
              <a:t>DApp</a:t>
            </a:r>
            <a:r>
              <a:rPr lang="en-IN" sz="1800" dirty="0">
                <a:effectLst/>
                <a:latin typeface="Times New Roman" panose="02020603050405020304" pitchFamily="18" charset="0"/>
                <a:cs typeface="Times New Roman" panose="02020603050405020304" pitchFamily="18" charset="0"/>
              </a:rPr>
              <a:t> developers and private Ethereum blockchain operators may pick and choose which ones best suit their purposes.</a:t>
            </a:r>
          </a:p>
        </p:txBody>
      </p:sp>
      <p:sp>
        <p:nvSpPr>
          <p:cNvPr id="6" name="Date Placeholder 5"/>
          <p:cNvSpPr>
            <a:spLocks noGrp="1"/>
          </p:cNvSpPr>
          <p:nvPr>
            <p:ph type="dt" sz="half" idx="10"/>
          </p:nvPr>
        </p:nvSpPr>
        <p:spPr/>
        <p:txBody>
          <a:bodyPr/>
          <a:lstStyle/>
          <a:p>
            <a:fld id="{B7FA3A1F-6F99-5B45-95C5-BC1C14D69A29}"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273239"/>
                </a:solidFill>
                <a:effectLst/>
                <a:latin typeface="Times New Roman" panose="02020603050405020304" pitchFamily="18" charset="0"/>
                <a:cs typeface="Times New Roman" panose="02020603050405020304" pitchFamily="18" charset="0"/>
              </a:rPr>
              <a:t>Ethereum Network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(CO4)</a:t>
            </a:r>
            <a:endParaRPr lang="en-IN" sz="2400" dirty="0">
              <a:solidFill>
                <a:srgbClr val="273239"/>
              </a:solidFill>
              <a:effectLst/>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F778AA17-5C3F-186A-8CD6-19DD50A09D93}"/>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579879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5081987"/>
          </a:xfrm>
        </p:spPr>
        <p:txBody>
          <a:bodyPr>
            <a:noAutofit/>
          </a:bodyPr>
          <a:lstStyle/>
          <a:p>
            <a:pPr marL="0" indent="0">
              <a:buNone/>
            </a:pPr>
            <a:r>
              <a:rPr lang="en-IN" sz="1800" dirty="0">
                <a:effectLst/>
                <a:latin typeface="Times New Roman" panose="02020603050405020304" pitchFamily="18" charset="0"/>
                <a:cs typeface="Times New Roman" panose="02020603050405020304" pitchFamily="18" charset="0"/>
              </a:rPr>
              <a:t>Components of Ethereum Network :</a:t>
            </a:r>
          </a:p>
          <a:p>
            <a:pPr marL="0" indent="0">
              <a:buNone/>
            </a:pPr>
            <a:endParaRPr lang="en-IN" sz="1800" dirty="0">
              <a:latin typeface="Times New Roman" panose="02020603050405020304" pitchFamily="18" charset="0"/>
              <a:cs typeface="Times New Roman" panose="02020603050405020304" pitchFamily="18" charset="0"/>
            </a:endParaRPr>
          </a:p>
          <a:p>
            <a:pPr marL="0" indent="0" algn="just" fontAlgn="base">
              <a:buNone/>
            </a:pPr>
            <a:r>
              <a:rPr lang="en-IN" sz="1800" dirty="0">
                <a:effectLst/>
                <a:latin typeface="Times New Roman" panose="02020603050405020304" pitchFamily="18" charset="0"/>
                <a:cs typeface="Times New Roman" panose="02020603050405020304" pitchFamily="18" charset="0"/>
              </a:rPr>
              <a:t>Component-1</a:t>
            </a:r>
            <a:br>
              <a:rPr lang="en-IN" sz="1800" dirty="0">
                <a:effectLst/>
                <a:latin typeface="Times New Roman" panose="02020603050405020304" pitchFamily="18" charset="0"/>
                <a:cs typeface="Times New Roman" panose="02020603050405020304" pitchFamily="18" charset="0"/>
              </a:rPr>
            </a:br>
            <a:r>
              <a:rPr lang="en-IN" sz="1800" b="1" dirty="0">
                <a:effectLst/>
                <a:latin typeface="Times New Roman" panose="02020603050405020304" pitchFamily="18" charset="0"/>
                <a:cs typeface="Times New Roman" panose="02020603050405020304" pitchFamily="18" charset="0"/>
              </a:rPr>
              <a:t>Nodes</a:t>
            </a:r>
            <a:r>
              <a:rPr lang="en-IN" sz="1800" dirty="0">
                <a:effectLst/>
                <a:latin typeface="Times New Roman" panose="02020603050405020304" pitchFamily="18" charset="0"/>
                <a:cs typeface="Times New Roman" panose="02020603050405020304" pitchFamily="18" charset="0"/>
              </a:rPr>
              <a:t> – </a:t>
            </a:r>
            <a:br>
              <a:rPr lang="en-IN" sz="1800" dirty="0">
                <a:effectLst/>
                <a:latin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cs typeface="Times New Roman" panose="02020603050405020304" pitchFamily="18" charset="0"/>
              </a:rPr>
              <a:t>There are two types of nodes in an Ethereum network. They are as follows.</a:t>
            </a:r>
          </a:p>
          <a:p>
            <a:pPr fontAlgn="base">
              <a:buFont typeface="+mj-lt"/>
              <a:buAutoNum type="arabicPeriod"/>
            </a:pPr>
            <a:r>
              <a:rPr lang="en-IN" sz="1800" b="1" dirty="0">
                <a:effectLst/>
                <a:latin typeface="Times New Roman" panose="02020603050405020304" pitchFamily="18" charset="0"/>
                <a:cs typeface="Times New Roman" panose="02020603050405020304" pitchFamily="18" charset="0"/>
              </a:rPr>
              <a:t>Mining Node –  </a:t>
            </a:r>
            <a:br>
              <a:rPr lang="en-IN" sz="1800" dirty="0">
                <a:effectLst/>
                <a:latin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cs typeface="Times New Roman" panose="02020603050405020304" pitchFamily="18" charset="0"/>
              </a:rPr>
              <a:t>These nodes are responsible for writing all the transactions that have occurred in the Ethereum network in the block.</a:t>
            </a:r>
            <a:br>
              <a:rPr lang="en-IN" sz="1800" dirty="0">
                <a:effectLst/>
                <a:latin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cs typeface="Times New Roman" panose="02020603050405020304" pitchFamily="18" charset="0"/>
              </a:rPr>
              <a:t> </a:t>
            </a:r>
          </a:p>
          <a:p>
            <a:pPr fontAlgn="base">
              <a:buFont typeface="+mj-lt"/>
              <a:buAutoNum type="arabicPeriod"/>
            </a:pPr>
            <a:r>
              <a:rPr lang="en-IN" sz="1800" b="1" dirty="0">
                <a:effectLst/>
                <a:latin typeface="Times New Roman" panose="02020603050405020304" pitchFamily="18" charset="0"/>
                <a:cs typeface="Times New Roman" panose="02020603050405020304" pitchFamily="18" charset="0"/>
              </a:rPr>
              <a:t>Ethereum Virtual Machine Node </a:t>
            </a:r>
            <a:r>
              <a:rPr lang="en-IN" sz="1800" dirty="0">
                <a:effectLst/>
                <a:latin typeface="Times New Roman" panose="02020603050405020304" pitchFamily="18" charset="0"/>
                <a:cs typeface="Times New Roman" panose="02020603050405020304" pitchFamily="18" charset="0"/>
              </a:rPr>
              <a:t>– </a:t>
            </a:r>
            <a:br>
              <a:rPr lang="en-IN" sz="1800" dirty="0">
                <a:effectLst/>
                <a:latin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cs typeface="Times New Roman" panose="02020603050405020304" pitchFamily="18" charset="0"/>
              </a:rPr>
              <a:t>These are the nodes in the Ethereum network in which Smart Contracts (it is a type of contract between supporter and developer in which there are a set of rules based on which both the parties agree to interact with each other. The agreement will be automatically executed when the pre-defined rules are met.) are implemented. By default, this node utilizes a 30303 port number for the purpose of communication among themselves.</a:t>
            </a:r>
          </a:p>
        </p:txBody>
      </p:sp>
      <p:sp>
        <p:nvSpPr>
          <p:cNvPr id="6" name="Date Placeholder 5"/>
          <p:cNvSpPr>
            <a:spLocks noGrp="1"/>
          </p:cNvSpPr>
          <p:nvPr>
            <p:ph type="dt" sz="half" idx="10"/>
          </p:nvPr>
        </p:nvSpPr>
        <p:spPr/>
        <p:txBody>
          <a:bodyPr/>
          <a:lstStyle/>
          <a:p>
            <a:fld id="{34C3F8B9-ED19-774C-B10C-7F67294A6179}"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273239"/>
                </a:solidFill>
                <a:effectLst/>
                <a:latin typeface="Times New Roman" panose="02020603050405020304" pitchFamily="18" charset="0"/>
                <a:cs typeface="Times New Roman" panose="02020603050405020304" pitchFamily="18" charset="0"/>
              </a:rPr>
              <a:t>Ethereum Network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(CO4)</a:t>
            </a:r>
            <a:endParaRPr lang="en-IN" sz="2400" dirty="0">
              <a:solidFill>
                <a:srgbClr val="273239"/>
              </a:solidFill>
              <a:effectLst/>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AB3A069A-143D-FBF1-6DE6-DD419E96FD42}"/>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961214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5081987"/>
          </a:xfrm>
        </p:spPr>
        <p:txBody>
          <a:bodyPr>
            <a:noAutofit/>
          </a:bodyPr>
          <a:lstStyle/>
          <a:p>
            <a:pPr marL="0" indent="0">
              <a:buNone/>
            </a:pPr>
            <a:r>
              <a:rPr lang="en-IN" sz="1800" dirty="0">
                <a:effectLst/>
                <a:latin typeface="Times New Roman" panose="02020603050405020304" pitchFamily="18" charset="0"/>
                <a:cs typeface="Times New Roman" panose="02020603050405020304" pitchFamily="18" charset="0"/>
              </a:rPr>
              <a:t>Components of Ethereum Network :</a:t>
            </a:r>
            <a:endParaRPr lang="en-IN" sz="1800" dirty="0">
              <a:latin typeface="Times New Roman" panose="02020603050405020304" pitchFamily="18" charset="0"/>
              <a:cs typeface="Times New Roman" panose="02020603050405020304" pitchFamily="18" charset="0"/>
            </a:endParaRPr>
          </a:p>
          <a:p>
            <a:pPr marL="0" indent="0" algn="just" fontAlgn="base">
              <a:buNone/>
            </a:pPr>
            <a:r>
              <a:rPr lang="en-IN" sz="1800" dirty="0">
                <a:effectLst/>
                <a:latin typeface="Times New Roman" panose="02020603050405020304" pitchFamily="18" charset="0"/>
                <a:cs typeface="Times New Roman" panose="02020603050405020304" pitchFamily="18" charset="0"/>
              </a:rPr>
              <a:t>Component-2</a:t>
            </a:r>
            <a:br>
              <a:rPr lang="en-IN" sz="1800" dirty="0">
                <a:effectLst/>
                <a:latin typeface="Times New Roman" panose="02020603050405020304" pitchFamily="18" charset="0"/>
                <a:cs typeface="Times New Roman" panose="02020603050405020304" pitchFamily="18" charset="0"/>
              </a:rPr>
            </a:br>
            <a:r>
              <a:rPr lang="en-IN" sz="1800" b="1" dirty="0">
                <a:effectLst/>
                <a:latin typeface="Times New Roman" panose="02020603050405020304" pitchFamily="18" charset="0"/>
                <a:cs typeface="Times New Roman" panose="02020603050405020304" pitchFamily="18" charset="0"/>
              </a:rPr>
              <a:t>Ether – </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Ether is a type of cryptocurrency used in the Ethereum network just like a bitcoin is used in a blockchain network. It is a peer-to-peer currency, similar to Bitcoin.</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It is the second-largest cryptocurrency in the world. The first one is Bitcoin. Other cryptocurrencies can be used to get ether tokens, but vice versa is not true.</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It means that ether tokens can’t be interchanged by other cryptocurrencies to render computing power for Ethereum transactions. Ether is paid as a commission for any execution that affects the state in Ethereum.</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It is used in the Ethereum algorithm as an incentive for miners who connect blocks to the blockchain using a proof-of-work method.</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It is the only currency that can be used to pay transaction costs, which go to miners as well. The block reward, as well as transaction fees, provide miners with an opportunity to keep the blockchain rising.</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Aside from paying for transactions, ether is often used to purchase gas, which is used to pay for the computation of any transaction on the Ethereum network.</a:t>
            </a:r>
          </a:p>
          <a:p>
            <a:pPr marL="0" indent="0">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54F6FDAD-0E54-FB4D-B548-6C9C679413BF}"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273239"/>
                </a:solidFill>
                <a:effectLst/>
                <a:latin typeface="Times New Roman" panose="02020603050405020304" pitchFamily="18" charset="0"/>
                <a:cs typeface="Times New Roman" panose="02020603050405020304" pitchFamily="18" charset="0"/>
              </a:rPr>
              <a:t>Ethereum Network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(CO4)</a:t>
            </a:r>
            <a:endParaRPr lang="en-IN" sz="2400" dirty="0">
              <a:solidFill>
                <a:srgbClr val="273239"/>
              </a:solidFill>
              <a:effectLst/>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B98062B3-29CE-9204-5067-E1D8C8366D93}"/>
              </a:ext>
            </a:extLst>
          </p:cNvPr>
          <p:cNvSpPr>
            <a:spLocks noGrp="1"/>
          </p:cNvSpPr>
          <p:nvPr>
            <p:ph type="ftr" sz="quarter" idx="11"/>
          </p:nvPr>
        </p:nvSpPr>
        <p:spPr>
          <a:xfrm>
            <a:off x="2286000" y="6492875"/>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48529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5081987"/>
          </a:xfrm>
        </p:spPr>
        <p:txBody>
          <a:bodyPr>
            <a:noAutofit/>
          </a:bodyPr>
          <a:lstStyle/>
          <a:p>
            <a:pPr marL="0" indent="0">
              <a:buNone/>
            </a:pPr>
            <a:r>
              <a:rPr lang="en-IN" sz="1800" dirty="0">
                <a:effectLst/>
                <a:latin typeface="Times New Roman" panose="02020603050405020304" pitchFamily="18" charset="0"/>
                <a:cs typeface="Times New Roman" panose="02020603050405020304" pitchFamily="18" charset="0"/>
              </a:rPr>
              <a:t>Components of Ethereum Network :</a:t>
            </a:r>
            <a:endParaRPr lang="en-IN" sz="1800" dirty="0">
              <a:latin typeface="Times New Roman" panose="02020603050405020304" pitchFamily="18" charset="0"/>
              <a:cs typeface="Times New Roman" panose="02020603050405020304" pitchFamily="18" charset="0"/>
            </a:endParaRPr>
          </a:p>
          <a:p>
            <a:pPr marL="0" indent="0" algn="just" fontAlgn="base">
              <a:buNone/>
            </a:pPr>
            <a:r>
              <a:rPr lang="en-IN" sz="1800" dirty="0">
                <a:effectLst/>
                <a:latin typeface="Times New Roman" panose="02020603050405020304" pitchFamily="18" charset="0"/>
                <a:cs typeface="Times New Roman" panose="02020603050405020304" pitchFamily="18" charset="0"/>
              </a:rPr>
              <a:t>Component-3</a:t>
            </a:r>
            <a:br>
              <a:rPr lang="en-IN" sz="1800" dirty="0">
                <a:effectLst/>
                <a:latin typeface="Times New Roman" panose="02020603050405020304" pitchFamily="18" charset="0"/>
                <a:cs typeface="Times New Roman" panose="02020603050405020304" pitchFamily="18" charset="0"/>
              </a:rPr>
            </a:br>
            <a:r>
              <a:rPr lang="en-IN" sz="1100" b="1" i="0" dirty="0">
                <a:effectLst/>
                <a:latin typeface="urw-din"/>
              </a:rPr>
              <a:t> </a:t>
            </a:r>
            <a:br>
              <a:rPr lang="en-IN" sz="1100" b="0" i="0" dirty="0">
                <a:effectLst/>
                <a:latin typeface="urw-din"/>
              </a:rPr>
            </a:br>
            <a:r>
              <a:rPr lang="en-IN" sz="1800" b="1" dirty="0">
                <a:effectLst/>
                <a:latin typeface="Times New Roman" panose="02020603050405020304" pitchFamily="18" charset="0"/>
                <a:cs typeface="Times New Roman" panose="02020603050405020304" pitchFamily="18" charset="0"/>
              </a:rPr>
              <a:t>Gas – </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Gas is an internal currency of the Ethereum network. We need gas to run applications on the Ethereum network, much as we need gas to run a vehicle.</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To complete every transaction on the Ethereum network, a consumer must first make a payment—send out ethers—and the intermediate monetary value is known as gas.</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Gas is a unit of measurement on the Ethereum network for the computing power used to execute a smart contract or a transaction.</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The price of gas is very low compared to Ether. The execution and resource utilization costs are predetermined in Ethereum in terms of Gas units, called </a:t>
            </a:r>
            <a:r>
              <a:rPr lang="en-IN" sz="1800" dirty="0" err="1">
                <a:effectLst/>
                <a:latin typeface="Times New Roman" panose="02020603050405020304" pitchFamily="18" charset="0"/>
                <a:cs typeface="Times New Roman" panose="02020603050405020304" pitchFamily="18" charset="0"/>
              </a:rPr>
              <a:t>gwei</a:t>
            </a:r>
            <a:r>
              <a:rPr lang="en-IN" sz="1800" dirty="0">
                <a:effectLst/>
                <a:latin typeface="Times New Roman" panose="02020603050405020304" pitchFamily="18" charset="0"/>
                <a:cs typeface="Times New Roman" panose="02020603050405020304" pitchFamily="18" charset="0"/>
              </a:rPr>
              <a:t>. </a:t>
            </a:r>
          </a:p>
          <a:p>
            <a:pPr marL="0" indent="0" algn="just" fontAlgn="base">
              <a:buNone/>
            </a:pPr>
            <a:endParaRPr lang="en-IN" sz="1800" dirty="0">
              <a:effectLst/>
              <a:latin typeface="Times New Roman" panose="02020603050405020304" pitchFamily="18" charset="0"/>
              <a:cs typeface="Times New Roman" panose="02020603050405020304" pitchFamily="18" charset="0"/>
            </a:endParaRPr>
          </a:p>
          <a:p>
            <a:pPr marL="0" indent="0" algn="just" fontAlgn="base">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05AEDF8-3E84-5549-A59D-9CB3AB0E41B7}"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273239"/>
                </a:solidFill>
                <a:effectLst/>
                <a:latin typeface="Times New Roman" panose="02020603050405020304" pitchFamily="18" charset="0"/>
                <a:cs typeface="Times New Roman" panose="02020603050405020304" pitchFamily="18" charset="0"/>
              </a:rPr>
              <a:t>Ethereum Network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(CO4)</a:t>
            </a:r>
            <a:endParaRPr lang="en-IN" sz="2400" dirty="0">
              <a:solidFill>
                <a:srgbClr val="273239"/>
              </a:solidFill>
              <a:effectLst/>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F15258C5-E379-F557-3E1E-E4AA7FC34C7D}"/>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323322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5081987"/>
          </a:xfrm>
        </p:spPr>
        <p:txBody>
          <a:bodyPr>
            <a:noAutofit/>
          </a:bodyPr>
          <a:lstStyle/>
          <a:p>
            <a:pPr marL="0" indent="0">
              <a:buNone/>
            </a:pPr>
            <a:r>
              <a:rPr lang="en-IN" sz="1800" dirty="0">
                <a:effectLst/>
                <a:latin typeface="Times New Roman" panose="02020603050405020304" pitchFamily="18" charset="0"/>
                <a:cs typeface="Times New Roman" panose="02020603050405020304" pitchFamily="18" charset="0"/>
              </a:rPr>
              <a:t>Components of Ethereum Network :</a:t>
            </a:r>
            <a:endParaRPr lang="en-IN" sz="1800" dirty="0">
              <a:latin typeface="Times New Roman" panose="02020603050405020304" pitchFamily="18" charset="0"/>
              <a:cs typeface="Times New Roman" panose="02020603050405020304" pitchFamily="18" charset="0"/>
            </a:endParaRPr>
          </a:p>
          <a:p>
            <a:pPr marL="0" indent="0" algn="just" fontAlgn="base">
              <a:buNone/>
            </a:pPr>
            <a:endParaRPr lang="en-IN" sz="1800" dirty="0">
              <a:effectLst/>
              <a:latin typeface="Times New Roman" panose="02020603050405020304" pitchFamily="18" charset="0"/>
              <a:cs typeface="Times New Roman" panose="02020603050405020304" pitchFamily="18" charset="0"/>
            </a:endParaRPr>
          </a:p>
          <a:p>
            <a:pPr marL="0" indent="0" algn="ctr" fontAlgn="base">
              <a:buNone/>
            </a:pPr>
            <a:r>
              <a:rPr lang="en-IN" sz="2000" dirty="0">
                <a:effectLst/>
                <a:latin typeface="Times New Roman" panose="02020603050405020304" pitchFamily="18" charset="0"/>
                <a:cs typeface="Times New Roman" panose="02020603050405020304" pitchFamily="18" charset="0"/>
              </a:rPr>
              <a:t>Component-4 : </a:t>
            </a:r>
          </a:p>
          <a:p>
            <a:pPr marL="0" indent="0" fontAlgn="base">
              <a:buNone/>
            </a:pPr>
            <a:br>
              <a:rPr lang="en-IN" sz="1100" b="0" i="0" dirty="0">
                <a:effectLst/>
                <a:latin typeface="urw-din"/>
              </a:rPr>
            </a:br>
            <a:r>
              <a:rPr lang="en-IN" sz="1800" b="1" dirty="0">
                <a:effectLst/>
                <a:latin typeface="Times New Roman" panose="02020603050405020304" pitchFamily="18" charset="0"/>
                <a:cs typeface="Times New Roman" panose="02020603050405020304" pitchFamily="18" charset="0"/>
              </a:rPr>
              <a:t>Ethereum Accounts – </a:t>
            </a:r>
            <a:br>
              <a:rPr lang="en-IN" sz="1800" dirty="0">
                <a:effectLst/>
                <a:latin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cs typeface="Times New Roman" panose="02020603050405020304" pitchFamily="18" charset="0"/>
              </a:rPr>
              <a:t>There are two types of Ethereum accounts. They are as follows.</a:t>
            </a:r>
          </a:p>
          <a:p>
            <a:pPr fontAlgn="base">
              <a:buFont typeface="+mj-lt"/>
              <a:buAutoNum type="arabicPeriod"/>
            </a:pPr>
            <a:r>
              <a:rPr lang="en-IN" sz="1800" dirty="0">
                <a:effectLst/>
                <a:latin typeface="Times New Roman" panose="02020603050405020304" pitchFamily="18" charset="0"/>
                <a:cs typeface="Times New Roman" panose="02020603050405020304" pitchFamily="18" charset="0"/>
              </a:rPr>
              <a:t>Externally owned account – </a:t>
            </a:r>
            <a:br>
              <a:rPr lang="en-IN" sz="1800" dirty="0">
                <a:effectLst/>
                <a:latin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cs typeface="Times New Roman" panose="02020603050405020304" pitchFamily="18" charset="0"/>
              </a:rPr>
              <a:t>These accounts are used to store transactions.</a:t>
            </a:r>
            <a:br>
              <a:rPr lang="en-IN" sz="1800" dirty="0">
                <a:effectLst/>
                <a:latin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cs typeface="Times New Roman" panose="02020603050405020304" pitchFamily="18" charset="0"/>
              </a:rPr>
              <a:t> </a:t>
            </a:r>
          </a:p>
          <a:p>
            <a:pPr fontAlgn="base">
              <a:buFont typeface="+mj-lt"/>
              <a:buAutoNum type="arabicPeriod"/>
            </a:pPr>
            <a:r>
              <a:rPr lang="en-IN" sz="1800" dirty="0">
                <a:effectLst/>
                <a:latin typeface="Times New Roman" panose="02020603050405020304" pitchFamily="18" charset="0"/>
                <a:cs typeface="Times New Roman" panose="02020603050405020304" pitchFamily="18" charset="0"/>
              </a:rPr>
              <a:t>Contract account – </a:t>
            </a:r>
            <a:br>
              <a:rPr lang="en-IN" sz="1800" dirty="0">
                <a:effectLst/>
                <a:latin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cs typeface="Times New Roman" panose="02020603050405020304" pitchFamily="18" charset="0"/>
              </a:rPr>
              <a:t>As the name itself suggests, these accounts store the details of Smart Contracts.</a:t>
            </a:r>
          </a:p>
          <a:p>
            <a:pPr marL="0" indent="0" algn="just" fontAlgn="base">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A51A346-58C1-2C48-84F0-3D263B2F2147}"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273239"/>
                </a:solidFill>
                <a:effectLst/>
                <a:latin typeface="Times New Roman" panose="02020603050405020304" pitchFamily="18" charset="0"/>
                <a:cs typeface="Times New Roman" panose="02020603050405020304" pitchFamily="18" charset="0"/>
              </a:rPr>
              <a:t>Ethereum Network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(CO4)</a:t>
            </a:r>
            <a:endParaRPr lang="en-IN" sz="2400" dirty="0">
              <a:solidFill>
                <a:srgbClr val="273239"/>
              </a:solidFill>
              <a:effectLst/>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183FF88D-899F-CE11-E1FC-2A79A8DB5CC7}"/>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9469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endParaRPr lang="en-US" dirty="0"/>
          </a:p>
        </p:txBody>
      </p:sp>
      <p:sp>
        <p:nvSpPr>
          <p:cNvPr id="4" name="Date Placeholder 3"/>
          <p:cNvSpPr>
            <a:spLocks noGrp="1"/>
          </p:cNvSpPr>
          <p:nvPr>
            <p:ph type="dt" sz="half" idx="10"/>
          </p:nvPr>
        </p:nvSpPr>
        <p:spPr/>
        <p:txBody>
          <a:bodyPr/>
          <a:lstStyle/>
          <a:p>
            <a:fld id="{29634803-DA7B-724B-B3DA-857FDC565759}" type="datetime1">
              <a:rPr lang="en-IN" smtClean="0"/>
              <a:t>08/01/25</a:t>
            </a:fld>
            <a:endParaRPr lang="en-US"/>
          </a:p>
        </p:txBody>
      </p:sp>
      <p:sp>
        <p:nvSpPr>
          <p:cNvPr id="9" name="Title 1"/>
          <p:cNvSpPr txBox="1">
            <a:spLocks/>
          </p:cNvSpPr>
          <p:nvPr/>
        </p:nvSpPr>
        <p:spPr>
          <a:xfrm>
            <a:off x="1371600" y="1"/>
            <a:ext cx="7543798" cy="103185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Noida Institute of Engineering and Technology, Greater Noida</a:t>
            </a:r>
          </a:p>
          <a:p>
            <a:r>
              <a:rPr lang="en-US" sz="1800" dirty="0">
                <a:latin typeface="Times New Roman" panose="02020603050405020304" pitchFamily="18" charset="0"/>
                <a:cs typeface="Times New Roman" panose="02020603050405020304" pitchFamily="18" charset="0"/>
              </a:rPr>
              <a:t>Syllabus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43000"/>
            <a:ext cx="7543799" cy="4648200"/>
          </a:xfrm>
          <a:prstGeom prst="rect">
            <a:avLst/>
          </a:prstGeom>
        </p:spPr>
      </p:pic>
      <p:sp>
        <p:nvSpPr>
          <p:cNvPr id="2" name="Footer Placeholder 12">
            <a:extLst>
              <a:ext uri="{FF2B5EF4-FFF2-40B4-BE49-F238E27FC236}">
                <a16:creationId xmlns:a16="http://schemas.microsoft.com/office/drawing/2014/main" id="{2C083E11-BB12-32EB-BAAC-7C2CF64CC823}"/>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29574189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55910"/>
            <a:ext cx="8534400" cy="5369077"/>
          </a:xfrm>
        </p:spPr>
        <p:txBody>
          <a:bodyPr>
            <a:noAutofit/>
          </a:bodyPr>
          <a:lstStyle/>
          <a:p>
            <a:pPr marL="0" indent="0">
              <a:buNone/>
            </a:pPr>
            <a:r>
              <a:rPr lang="en-IN" sz="1800" dirty="0">
                <a:effectLst/>
                <a:latin typeface="Times New Roman" panose="02020603050405020304" pitchFamily="18" charset="0"/>
                <a:cs typeface="Times New Roman" panose="02020603050405020304" pitchFamily="18" charset="0"/>
              </a:rPr>
              <a:t>Components of Ethereum Network :</a:t>
            </a:r>
            <a:endParaRPr lang="en-IN" sz="1800" dirty="0">
              <a:latin typeface="Times New Roman" panose="02020603050405020304" pitchFamily="18" charset="0"/>
              <a:cs typeface="Times New Roman" panose="02020603050405020304" pitchFamily="18" charset="0"/>
            </a:endParaRPr>
          </a:p>
          <a:p>
            <a:pPr marL="0" indent="0" algn="ctr" fontAlgn="base">
              <a:buNone/>
            </a:pPr>
            <a:r>
              <a:rPr lang="en-IN" sz="1800" b="1" i="0" dirty="0">
                <a:effectLst/>
                <a:latin typeface="Times New Roman" panose="02020603050405020304" pitchFamily="18" charset="0"/>
                <a:cs typeface="Times New Roman" panose="02020603050405020304" pitchFamily="18" charset="0"/>
              </a:rPr>
              <a:t>Component-5 : </a:t>
            </a:r>
          </a:p>
          <a:p>
            <a:pPr marL="0" indent="0" fontAlgn="base">
              <a:buNone/>
            </a:pPr>
            <a:br>
              <a:rPr lang="en-IN" sz="1800" b="0" i="0" dirty="0">
                <a:effectLst/>
                <a:latin typeface="Times New Roman" panose="02020603050405020304" pitchFamily="18" charset="0"/>
                <a:cs typeface="Times New Roman" panose="02020603050405020304" pitchFamily="18" charset="0"/>
              </a:rPr>
            </a:br>
            <a:r>
              <a:rPr lang="en-IN" sz="1800" b="1" i="0" dirty="0">
                <a:effectLst/>
                <a:latin typeface="Times New Roman" panose="02020603050405020304" pitchFamily="18" charset="0"/>
                <a:cs typeface="Times New Roman" panose="02020603050405020304" pitchFamily="18" charset="0"/>
              </a:rPr>
              <a:t>Nonce –</a:t>
            </a:r>
            <a:r>
              <a:rPr lang="en-IN" sz="1800" b="0" i="0" dirty="0">
                <a:effectLst/>
                <a:latin typeface="Times New Roman" panose="02020603050405020304" pitchFamily="18" charset="0"/>
                <a:cs typeface="Times New Roman" panose="02020603050405020304" pitchFamily="18" charset="0"/>
              </a:rPr>
              <a:t> </a:t>
            </a:r>
            <a:br>
              <a:rPr lang="en-IN" sz="1800" b="0" i="0" dirty="0">
                <a:effectLst/>
                <a:latin typeface="Times New Roman" panose="02020603050405020304" pitchFamily="18" charset="0"/>
                <a:cs typeface="Times New Roman" panose="02020603050405020304" pitchFamily="18" charset="0"/>
              </a:rPr>
            </a:br>
            <a:r>
              <a:rPr lang="en-IN" sz="1800" b="0" i="0" dirty="0">
                <a:effectLst/>
                <a:latin typeface="Times New Roman" panose="02020603050405020304" pitchFamily="18" charset="0"/>
                <a:cs typeface="Times New Roman" panose="02020603050405020304" pitchFamily="18" charset="0"/>
              </a:rPr>
              <a:t>For externally owned accounts, nonce means the number of transactions via this account. For a contract account, nonce means the number of contracts generated via this account.</a:t>
            </a:r>
          </a:p>
          <a:p>
            <a:pPr marL="0" indent="0" algn="ctr" fontAlgn="base">
              <a:buNone/>
            </a:pPr>
            <a:r>
              <a:rPr lang="en-IN" sz="1800" b="1" i="0" dirty="0">
                <a:effectLst/>
                <a:latin typeface="Times New Roman" panose="02020603050405020304" pitchFamily="18" charset="0"/>
                <a:cs typeface="Times New Roman" panose="02020603050405020304" pitchFamily="18" charset="0"/>
              </a:rPr>
              <a:t>Component-6 : </a:t>
            </a:r>
          </a:p>
          <a:p>
            <a:pPr marL="0" indent="0" fontAlgn="base">
              <a:buNone/>
            </a:pPr>
            <a:br>
              <a:rPr lang="en-IN" sz="1800" b="0" i="0" dirty="0">
                <a:effectLst/>
                <a:latin typeface="Times New Roman" panose="02020603050405020304" pitchFamily="18" charset="0"/>
                <a:cs typeface="Times New Roman" panose="02020603050405020304" pitchFamily="18" charset="0"/>
              </a:rPr>
            </a:br>
            <a:r>
              <a:rPr lang="en-IN" sz="1800" b="1" i="0" dirty="0">
                <a:effectLst/>
                <a:latin typeface="Times New Roman" panose="02020603050405020304" pitchFamily="18" charset="0"/>
                <a:cs typeface="Times New Roman" panose="02020603050405020304" pitchFamily="18" charset="0"/>
              </a:rPr>
              <a:t>Storage Root – </a:t>
            </a:r>
            <a:br>
              <a:rPr lang="en-IN" sz="1800" b="0" i="0" dirty="0">
                <a:effectLst/>
                <a:latin typeface="Times New Roman" panose="02020603050405020304" pitchFamily="18" charset="0"/>
                <a:cs typeface="Times New Roman" panose="02020603050405020304" pitchFamily="18" charset="0"/>
              </a:rPr>
            </a:br>
            <a:r>
              <a:rPr lang="en-IN" sz="1800" b="0" i="0" dirty="0">
                <a:effectLst/>
                <a:latin typeface="Times New Roman" panose="02020603050405020304" pitchFamily="18" charset="0"/>
                <a:cs typeface="Times New Roman" panose="02020603050405020304" pitchFamily="18" charset="0"/>
              </a:rPr>
              <a:t>It is the main root node of a Merkle tree. Hash of all details of the account is stored here. The root of the Merkle tree is the verification of all transactions. </a:t>
            </a:r>
          </a:p>
          <a:p>
            <a:pPr marL="0" indent="0" algn="ctr" fontAlgn="base">
              <a:buNone/>
            </a:pPr>
            <a:r>
              <a:rPr lang="en-IN" sz="1800" b="1" i="0" dirty="0">
                <a:effectLst/>
                <a:latin typeface="Times New Roman" panose="02020603050405020304" pitchFamily="18" charset="0"/>
                <a:cs typeface="Times New Roman" panose="02020603050405020304" pitchFamily="18" charset="0"/>
              </a:rPr>
              <a:t>Component-7 :  </a:t>
            </a:r>
          </a:p>
          <a:p>
            <a:pPr marL="0" indent="0" fontAlgn="base">
              <a:buNone/>
            </a:pPr>
            <a:br>
              <a:rPr lang="en-IN" sz="1800" b="0" i="0" dirty="0">
                <a:effectLst/>
                <a:latin typeface="Times New Roman" panose="02020603050405020304" pitchFamily="18" charset="0"/>
                <a:cs typeface="Times New Roman" panose="02020603050405020304" pitchFamily="18" charset="0"/>
              </a:rPr>
            </a:br>
            <a:r>
              <a:rPr lang="en-IN" sz="1800" b="1" i="0" dirty="0" err="1">
                <a:effectLst/>
                <a:latin typeface="Times New Roman" panose="02020603050405020304" pitchFamily="18" charset="0"/>
                <a:cs typeface="Times New Roman" panose="02020603050405020304" pitchFamily="18" charset="0"/>
              </a:rPr>
              <a:t>Ethash</a:t>
            </a:r>
            <a:r>
              <a:rPr lang="en-IN" sz="1800" b="1" i="0" dirty="0">
                <a:effectLst/>
                <a:latin typeface="Times New Roman" panose="02020603050405020304" pitchFamily="18" charset="0"/>
                <a:cs typeface="Times New Roman" panose="02020603050405020304" pitchFamily="18" charset="0"/>
              </a:rPr>
              <a:t> –</a:t>
            </a:r>
            <a:r>
              <a:rPr lang="en-IN" sz="1800" b="0" i="0" dirty="0">
                <a:effectLst/>
                <a:latin typeface="Times New Roman" panose="02020603050405020304" pitchFamily="18" charset="0"/>
                <a:cs typeface="Times New Roman" panose="02020603050405020304" pitchFamily="18" charset="0"/>
              </a:rPr>
              <a:t> </a:t>
            </a:r>
            <a:br>
              <a:rPr lang="en-IN" sz="1800" b="0" i="0" dirty="0">
                <a:effectLst/>
                <a:latin typeface="Times New Roman" panose="02020603050405020304" pitchFamily="18" charset="0"/>
                <a:cs typeface="Times New Roman" panose="02020603050405020304" pitchFamily="18" charset="0"/>
              </a:rPr>
            </a:br>
            <a:r>
              <a:rPr lang="en-IN" sz="1800" b="0" i="0" dirty="0">
                <a:effectLst/>
                <a:latin typeface="Times New Roman" panose="02020603050405020304" pitchFamily="18" charset="0"/>
                <a:cs typeface="Times New Roman" panose="02020603050405020304" pitchFamily="18" charset="0"/>
              </a:rPr>
              <a:t>The intended </a:t>
            </a:r>
            <a:r>
              <a:rPr lang="en-IN" sz="1800" b="0" i="0" dirty="0" err="1">
                <a:effectLst/>
                <a:latin typeface="Times New Roman" panose="02020603050405020304" pitchFamily="18" charset="0"/>
                <a:cs typeface="Times New Roman" panose="02020603050405020304" pitchFamily="18" charset="0"/>
              </a:rPr>
              <a:t>PoW</a:t>
            </a:r>
            <a:r>
              <a:rPr lang="en-IN" sz="1800" b="0" i="0" dirty="0">
                <a:effectLst/>
                <a:latin typeface="Times New Roman" panose="02020603050405020304" pitchFamily="18" charset="0"/>
                <a:cs typeface="Times New Roman" panose="02020603050405020304" pitchFamily="18" charset="0"/>
              </a:rPr>
              <a:t> algorithm for Ethereum 1.0 is </a:t>
            </a:r>
            <a:r>
              <a:rPr lang="en-IN" sz="1800" b="0" i="0" dirty="0" err="1">
                <a:effectLst/>
                <a:latin typeface="Times New Roman" panose="02020603050405020304" pitchFamily="18" charset="0"/>
                <a:cs typeface="Times New Roman" panose="02020603050405020304" pitchFamily="18" charset="0"/>
              </a:rPr>
              <a:t>Ethash</a:t>
            </a:r>
            <a:r>
              <a:rPr lang="en-IN" sz="1800" b="0" i="0" dirty="0">
                <a:effectLst/>
                <a:latin typeface="Times New Roman" panose="02020603050405020304" pitchFamily="18" charset="0"/>
                <a:cs typeface="Times New Roman" panose="02020603050405020304" pitchFamily="18" charset="0"/>
              </a:rPr>
              <a:t>. It’s the most recent version of Dagger-Hashimoto, however, it’s no longer proper to call it that because many of the algorithms’ initial characteristics have been dramatically altered in the previous month of study and development. The original version may be found here.</a:t>
            </a:r>
          </a:p>
          <a:p>
            <a:pPr marL="0" indent="0" algn="just" fontAlgn="base">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C71FC8E2-7857-2048-9597-713A0955B438}"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273239"/>
                </a:solidFill>
                <a:effectLst/>
                <a:latin typeface="Times New Roman" panose="02020603050405020304" pitchFamily="18" charset="0"/>
                <a:cs typeface="Times New Roman" panose="02020603050405020304" pitchFamily="18" charset="0"/>
              </a:rPr>
              <a:t>Ethereum Network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(CO4)</a:t>
            </a:r>
            <a:endParaRPr lang="en-IN" sz="2400" dirty="0">
              <a:solidFill>
                <a:srgbClr val="273239"/>
              </a:solidFill>
              <a:effectLst/>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CE2C8233-7C99-80D9-1E4F-F325D1A2960B}"/>
              </a:ext>
            </a:extLst>
          </p:cNvPr>
          <p:cNvSpPr>
            <a:spLocks noGrp="1"/>
          </p:cNvSpPr>
          <p:nvPr>
            <p:ph type="ftr" sz="quarter" idx="11"/>
          </p:nvPr>
        </p:nvSpPr>
        <p:spPr>
          <a:xfrm>
            <a:off x="2286000" y="6416675"/>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814273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55910"/>
            <a:ext cx="8534400" cy="5369077"/>
          </a:xfrm>
        </p:spPr>
        <p:txBody>
          <a:bodyPr>
            <a:noAutofit/>
          </a:bodyPr>
          <a:lstStyle/>
          <a:p>
            <a:pPr marL="0" indent="0" algn="ctr">
              <a:buNone/>
            </a:pPr>
            <a:r>
              <a:rPr lang="en-IN" sz="2000" dirty="0">
                <a:effectLst/>
                <a:latin typeface="Times New Roman" panose="02020603050405020304" pitchFamily="18" charset="0"/>
                <a:cs typeface="Times New Roman" panose="02020603050405020304" pitchFamily="18" charset="0"/>
              </a:rPr>
              <a:t>Introduction to Ethereum Virtual Machine (EVM)</a:t>
            </a:r>
          </a:p>
          <a:p>
            <a:pPr marL="0" indent="0" algn="ctr">
              <a:buNone/>
            </a:pPr>
            <a:endParaRPr lang="en-IN" sz="2000" dirty="0">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An EVM is the runtime environment that executes Ethereum smart contracts.</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Ethereum contains its own Turing-complete scripting language, called Solidity, and with this comes a need to execute this code. </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A program called the Ethereum Virtual Machine (EVM) can do this task.</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It runs on top of the Ethereum network, meaning that all nodes reach a consensus about what code should be executed at every given time.</a:t>
            </a:r>
          </a:p>
          <a:p>
            <a:pPr marL="0" indent="0" algn="ctr">
              <a:buNone/>
            </a:pP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00F2161-3A65-3F4F-AA89-1095F1310CC9}"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273239"/>
                </a:solidFill>
                <a:effectLst/>
                <a:latin typeface="Times New Roman" panose="02020603050405020304" pitchFamily="18" charset="0"/>
                <a:cs typeface="Times New Roman" panose="02020603050405020304" pitchFamily="18" charset="0"/>
              </a:rPr>
              <a:t>Ethereum Virtual Machine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(CO4)</a:t>
            </a:r>
            <a:endParaRPr lang="en-IN" sz="2400" dirty="0">
              <a:solidFill>
                <a:srgbClr val="273239"/>
              </a:solidFill>
              <a:effectLst/>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1C220D6D-C91B-1474-7B0E-46EBA56764DF}"/>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2722259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55910"/>
            <a:ext cx="8534400" cy="5369077"/>
          </a:xfrm>
        </p:spPr>
        <p:txBody>
          <a:bodyPr>
            <a:noAutofit/>
          </a:bodyPr>
          <a:lstStyle/>
          <a:p>
            <a:pPr marL="0" indent="0" algn="ctr" fontAlgn="base">
              <a:buNone/>
            </a:pPr>
            <a:r>
              <a:rPr lang="en-IN" sz="2000" dirty="0">
                <a:effectLst/>
                <a:latin typeface="Times New Roman" panose="02020603050405020304" pitchFamily="18" charset="0"/>
                <a:cs typeface="Times New Roman" panose="02020603050405020304" pitchFamily="18" charset="0"/>
              </a:rPr>
              <a:t>Purpose of EVM</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It is the computer that stores data on blockchain, like bitcoin, but it also executes code in smart contracts on the Ethereum network.</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The machine is made to be able to run any kind of Crypto-contract that can be built on Ethereum’s blockchain. It does this by using a programming language called Solidity, which is compiled into the EVM for execution.</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The intention behind writing code on the Ethereum network is to create smart contracts and programs that automatically execute things when certain conditions are met. If a terms or condition is not met, the system can execute it in an “exit” function as well. </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For example, if an account has been hacked, the hacker cannot steal money from the system, because they don’t have the budget or authority to do so.</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3E7DF5D7-91E8-F543-AEA7-99D88A77BBCA}"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273239"/>
                </a:solidFill>
                <a:effectLst/>
                <a:latin typeface="Times New Roman" panose="02020603050405020304" pitchFamily="18" charset="0"/>
                <a:cs typeface="Times New Roman" panose="02020603050405020304" pitchFamily="18" charset="0"/>
              </a:rPr>
              <a:t>Ethereum Virtual Machine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(CO4)</a:t>
            </a:r>
            <a:endParaRPr lang="en-IN" sz="2400" dirty="0">
              <a:solidFill>
                <a:srgbClr val="273239"/>
              </a:solidFill>
              <a:effectLst/>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C85C1225-2DB2-F279-3548-52D26C0345B9}"/>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203205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55910"/>
            <a:ext cx="8534400" cy="5631803"/>
          </a:xfrm>
        </p:spPr>
        <p:txBody>
          <a:bodyPr>
            <a:noAutofit/>
          </a:bodyPr>
          <a:lstStyle/>
          <a:p>
            <a:pPr marL="0" indent="0" algn="ctr" fontAlgn="base">
              <a:buNone/>
            </a:pPr>
            <a:r>
              <a:rPr lang="en-IN" sz="1600" dirty="0">
                <a:effectLst/>
                <a:latin typeface="Times New Roman" panose="02020603050405020304" pitchFamily="18" charset="0"/>
                <a:cs typeface="Times New Roman" panose="02020603050405020304" pitchFamily="18" charset="0"/>
              </a:rPr>
              <a:t>How Does EVM Works?</a:t>
            </a:r>
          </a:p>
          <a:p>
            <a:pPr fontAlgn="base"/>
            <a:r>
              <a:rPr lang="en-IN" sz="1600" b="0" i="0" dirty="0">
                <a:effectLst/>
                <a:latin typeface="Times New Roman" panose="02020603050405020304" pitchFamily="18" charset="0"/>
                <a:cs typeface="Times New Roman" panose="02020603050405020304" pitchFamily="18" charset="0"/>
              </a:rPr>
              <a:t>Ethereum Virtual Machine (EVM) is a program which executes scripts used to implement certain operations usually in Ethereum blockchain. </a:t>
            </a:r>
            <a:br>
              <a:rPr lang="en-IN" sz="1600" b="0" i="0" dirty="0">
                <a:effectLst/>
                <a:latin typeface="Times New Roman" panose="02020603050405020304" pitchFamily="18" charset="0"/>
                <a:cs typeface="Times New Roman" panose="02020603050405020304" pitchFamily="18" charset="0"/>
              </a:rPr>
            </a:br>
            <a:r>
              <a:rPr lang="en-IN" sz="1600" b="0" i="0" dirty="0">
                <a:effectLst/>
                <a:latin typeface="Times New Roman" panose="02020603050405020304" pitchFamily="18" charset="0"/>
                <a:cs typeface="Times New Roman" panose="02020603050405020304" pitchFamily="18" charset="0"/>
              </a:rPr>
              <a:t>The Ethereum Virtual Machine makes the process of creating new tokens on Ethereum Blockchain easy. Here, script means a set of instructions or an algorithm which tells the computer what it needs to do in order for something to work properly. The EVM requires that one has access over any network node so as to be able to execute the desired commands and create new tokens on the blockchain without any difficulties.</a:t>
            </a:r>
          </a:p>
          <a:p>
            <a:pPr lvl="1" fontAlgn="base">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In Ethereum, there is something called a smart contract. These contracts have some computer code which facilitates the exchange of money and information. </a:t>
            </a:r>
          </a:p>
          <a:p>
            <a:pPr lvl="1" fontAlgn="base">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These contracts are predefined by the creator of the smart contract, in order to ensure that a certain outcome will happen based on either what happens or doesn’t happen. </a:t>
            </a:r>
          </a:p>
          <a:p>
            <a:pPr lvl="1" fontAlgn="base">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Ethereum Virtual Machine provides Turing complete environment for execution of scripts and smart contracts. This means that anything that can be implemented with a computer can be run on EVM.</a:t>
            </a:r>
          </a:p>
          <a:p>
            <a:pPr marL="0" indent="0" fontAlgn="base">
              <a:buNone/>
            </a:pPr>
            <a:br>
              <a:rPr lang="en-IN" sz="1600" b="0" i="0" dirty="0">
                <a:effectLst/>
                <a:latin typeface="Times New Roman" panose="02020603050405020304" pitchFamily="18" charset="0"/>
                <a:cs typeface="Times New Roman" panose="02020603050405020304" pitchFamily="18" charset="0"/>
              </a:rPr>
            </a:br>
            <a:r>
              <a:rPr lang="en-IN" sz="1600" b="0" i="0" dirty="0">
                <a:effectLst/>
                <a:latin typeface="Times New Roman" panose="02020603050405020304" pitchFamily="18" charset="0"/>
                <a:cs typeface="Times New Roman" panose="02020603050405020304" pitchFamily="18" charset="0"/>
              </a:rPr>
              <a:t>Ethereum Virtual Machine ensures that all transactions and smart contracts made on the Ethereum blockchain are executed in correct and expected manner as desired by the smart contract code. It serves as a platform for applications to be executed on.</a:t>
            </a:r>
            <a:br>
              <a:rPr lang="en-IN" sz="1600" b="0" i="0" dirty="0">
                <a:effectLst/>
                <a:latin typeface="Times New Roman" panose="02020603050405020304" pitchFamily="18" charset="0"/>
                <a:cs typeface="Times New Roman" panose="02020603050405020304" pitchFamily="18" charset="0"/>
              </a:rPr>
            </a:b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D6079FF1-77F1-CC44-9AFC-B76AB7D49CE1}"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273239"/>
                </a:solidFill>
                <a:effectLst/>
                <a:latin typeface="Times New Roman" panose="02020603050405020304" pitchFamily="18" charset="0"/>
                <a:cs typeface="Times New Roman" panose="02020603050405020304" pitchFamily="18" charset="0"/>
              </a:rPr>
              <a:t>Ethereum Virtual Machine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(CO4)</a:t>
            </a:r>
            <a:endParaRPr lang="en-IN" sz="2400" dirty="0">
              <a:solidFill>
                <a:srgbClr val="273239"/>
              </a:solidFill>
              <a:effectLst/>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32F06D56-1202-0B96-DA83-AD26B3DEEDB8}"/>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819604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55910"/>
            <a:ext cx="8534400" cy="5369077"/>
          </a:xfrm>
        </p:spPr>
        <p:txBody>
          <a:bodyPr>
            <a:noAutofit/>
          </a:bodyPr>
          <a:lstStyle/>
          <a:p>
            <a:pPr marL="0" indent="0" algn="ctr" fontAlgn="base">
              <a:buNone/>
            </a:pPr>
            <a:r>
              <a:rPr lang="en-IN" sz="2000" dirty="0">
                <a:effectLst/>
                <a:latin typeface="Times New Roman" panose="02020603050405020304" pitchFamily="18" charset="0"/>
                <a:cs typeface="Times New Roman" panose="02020603050405020304" pitchFamily="18" charset="0"/>
              </a:rPr>
              <a:t>How Does Gas Relate to Performance Of EVM?</a:t>
            </a:r>
          </a:p>
          <a:p>
            <a:pPr marL="0" indent="0" algn="ctr" fontAlgn="base">
              <a:buNone/>
            </a:pPr>
            <a:endParaRPr lang="en-IN" sz="2000" dirty="0">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Gas is a measure of computational power. It determines how much time each transaction and contract takes to execute. </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Because there is so much code already in the system, it uses a limited amount of Gas to run all of this code. It sets the default gas limit to 250,000 gas units. </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In general, the more complicated your transaction, the more gas it takes to execute.</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55C32A5A-7294-FF4A-B233-9FB6DC1D7DA3}"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273239"/>
                </a:solidFill>
                <a:effectLst/>
                <a:latin typeface="Times New Roman" panose="02020603050405020304" pitchFamily="18" charset="0"/>
                <a:cs typeface="Times New Roman" panose="02020603050405020304" pitchFamily="18" charset="0"/>
              </a:rPr>
              <a:t>Ethereum Virtual Machine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(CO4)</a:t>
            </a:r>
            <a:endParaRPr lang="en-IN" sz="2400" dirty="0">
              <a:solidFill>
                <a:srgbClr val="273239"/>
              </a:solidFill>
              <a:effectLst/>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AAA9A743-45AF-D577-3D8B-D99EFE7397EF}"/>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496213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55910"/>
            <a:ext cx="8534400" cy="5369077"/>
          </a:xfrm>
        </p:spPr>
        <p:txBody>
          <a:bodyPr>
            <a:noAutofit/>
          </a:bodyPr>
          <a:lstStyle/>
          <a:p>
            <a:pPr marL="0" indent="0" algn="ctr" fontAlgn="base">
              <a:buNone/>
            </a:pPr>
            <a:r>
              <a:rPr lang="en-IN" sz="2000" dirty="0">
                <a:effectLst/>
                <a:latin typeface="Times New Roman" panose="02020603050405020304" pitchFamily="18" charset="0"/>
                <a:cs typeface="Times New Roman" panose="02020603050405020304" pitchFamily="18" charset="0"/>
              </a:rPr>
              <a:t>Benefits of EVM</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Execute untrusted code without risking data: </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Can run complex smart contracts: </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Deterministic processing: </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Robust against failure: </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Easy to write stateful contracts:</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8DCD1D9D-6399-7D44-9564-3F98A941E62A}"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273239"/>
                </a:solidFill>
                <a:effectLst/>
                <a:latin typeface="Times New Roman" panose="02020603050405020304" pitchFamily="18" charset="0"/>
                <a:cs typeface="Times New Roman" panose="02020603050405020304" pitchFamily="18" charset="0"/>
              </a:rPr>
              <a:t>Ethereum Virtual Machine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(CO4)</a:t>
            </a:r>
            <a:endParaRPr lang="en-IN" sz="2400" dirty="0">
              <a:solidFill>
                <a:srgbClr val="273239"/>
              </a:solidFill>
              <a:effectLst/>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836D731C-57FC-84A2-B30B-8396C7435FD8}"/>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2788295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55910"/>
            <a:ext cx="8534400" cy="5369077"/>
          </a:xfrm>
        </p:spPr>
        <p:txBody>
          <a:bodyPr>
            <a:noAutofit/>
          </a:bodyPr>
          <a:lstStyle/>
          <a:p>
            <a:pPr marL="0" indent="0" algn="ctr" fontAlgn="base">
              <a:buNone/>
            </a:pPr>
            <a:r>
              <a:rPr lang="en-IN" sz="2000" dirty="0">
                <a:effectLst/>
                <a:latin typeface="Times New Roman" panose="02020603050405020304" pitchFamily="18" charset="0"/>
                <a:cs typeface="Times New Roman" panose="02020603050405020304" pitchFamily="18" charset="0"/>
              </a:rPr>
              <a:t>Downsides of EVM</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High cost of storing data: </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High gas cost: </a:t>
            </a:r>
            <a:endParaRPr lang="en-IN" sz="1800" dirty="0">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High gas price during network congestion: </a:t>
            </a: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Technical expertise required:</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B7C77171-BA85-C243-9677-F1DAD4A4E39F}"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273239"/>
                </a:solidFill>
                <a:effectLst/>
                <a:latin typeface="Times New Roman" panose="02020603050405020304" pitchFamily="18" charset="0"/>
                <a:cs typeface="Times New Roman" panose="02020603050405020304" pitchFamily="18" charset="0"/>
              </a:rPr>
              <a:t>Ethereum Virtual Machine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(CO4)</a:t>
            </a:r>
            <a:endParaRPr lang="en-IN" sz="2400" dirty="0">
              <a:solidFill>
                <a:srgbClr val="273239"/>
              </a:solidFill>
              <a:effectLst/>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ABC6B06A-E826-E8DE-0CBE-4147126804DE}"/>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7178377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78383"/>
            <a:ext cx="8534400" cy="5577967"/>
          </a:xfrm>
        </p:spPr>
        <p:txBody>
          <a:bodyPr>
            <a:noAutofit/>
          </a:bodyPr>
          <a:lstStyle/>
          <a:p>
            <a:pPr marL="0" indent="0" algn="ctr" fontAlgn="base">
              <a:buNone/>
            </a:pPr>
            <a:r>
              <a:rPr lang="en-IN" sz="2000" dirty="0">
                <a:effectLst/>
                <a:latin typeface="Times New Roman" panose="02020603050405020304" pitchFamily="18" charset="0"/>
                <a:cs typeface="Times New Roman" panose="02020603050405020304" pitchFamily="18" charset="0"/>
              </a:rPr>
              <a:t>What Are They?</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In the Ethereum blockchain platform, ‘Ethereum Request for Comments (ERC) is a document that smart contract programmers use to write smart contracts. In these documents, Ethereum-based tokens are described as having to comply with certain rules.</a:t>
            </a:r>
          </a:p>
          <a:p>
            <a:pPr algn="just" fontAlgn="base">
              <a:buFont typeface="Arial" panose="020B0604020202020204" pitchFamily="34" charset="0"/>
              <a:buChar char="•"/>
            </a:pPr>
            <a:endParaRPr lang="en-IN" sz="1800" dirty="0">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The ultimate Ethereum guide is a good place to start if you’re unfamiliar with the fundamentals of Ethereum.</a:t>
            </a:r>
          </a:p>
          <a:p>
            <a:pPr marL="0" indent="0" algn="just" fontAlgn="base">
              <a:buNone/>
            </a:pPr>
            <a:endParaRPr lang="en-IN" sz="1800" dirty="0">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This process is called the Ethereum Improvement Proposal, and it is used by the Ethereum developer and community to review these documents. The developer who created the document might then revise it as a result of their comments.</a:t>
            </a:r>
          </a:p>
          <a:p>
            <a:pPr marL="0" indent="0" algn="just" fontAlgn="base">
              <a:buNone/>
            </a:pPr>
            <a:endParaRPr lang="en-IN" sz="1800" dirty="0">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After working through the EIP process, some of these documents are accepted by the Ethereum community, finalized, and then developers implement them. These documents are then called ERC tokens. Basically, ERCs originate as EIPs and can cover various areas, such as tokens, registration names, etc.</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C703FA9-9DF5-D14B-AFE3-B52D58001FCA}"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000000"/>
                </a:solidFill>
                <a:effectLst/>
                <a:latin typeface="Times New Roman" panose="02020603050405020304" pitchFamily="18" charset="0"/>
                <a:cs typeface="Times New Roman" panose="02020603050405020304" pitchFamily="18" charset="0"/>
              </a:rPr>
              <a:t>ERC Standards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(CO4)</a:t>
            </a:r>
            <a:endParaRPr lang="en-IN" sz="2400" b="1" i="0" dirty="0">
              <a:solidFill>
                <a:srgbClr val="000000"/>
              </a:solidFill>
              <a:effectLst/>
              <a:latin typeface="Helvetica Neue" panose="02000503000000020004" pitchFamily="2" charset="0"/>
            </a:endParaRPr>
          </a:p>
        </p:txBody>
      </p:sp>
      <p:sp>
        <p:nvSpPr>
          <p:cNvPr id="2" name="Footer Placeholder 12">
            <a:extLst>
              <a:ext uri="{FF2B5EF4-FFF2-40B4-BE49-F238E27FC236}">
                <a16:creationId xmlns:a16="http://schemas.microsoft.com/office/drawing/2014/main" id="{6558AC49-623A-879B-A66C-55F18328D062}"/>
              </a:ext>
            </a:extLst>
          </p:cNvPr>
          <p:cNvSpPr>
            <a:spLocks noGrp="1"/>
          </p:cNvSpPr>
          <p:nvPr>
            <p:ph type="ftr" sz="quarter" idx="11"/>
          </p:nvPr>
        </p:nvSpPr>
        <p:spPr>
          <a:xfrm>
            <a:off x="2286000" y="6492875"/>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879982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78383"/>
            <a:ext cx="8534400" cy="5577967"/>
          </a:xfrm>
        </p:spPr>
        <p:txBody>
          <a:bodyPr>
            <a:noAutofit/>
          </a:bodyPr>
          <a:lstStyle/>
          <a:p>
            <a:pPr marL="0" indent="0" algn="ctr" fontAlgn="base">
              <a:buNone/>
            </a:pPr>
            <a:r>
              <a:rPr lang="en-IN" sz="2000" dirty="0">
                <a:effectLst/>
                <a:latin typeface="Times New Roman" panose="02020603050405020304" pitchFamily="18" charset="0"/>
                <a:cs typeface="Times New Roman" panose="02020603050405020304" pitchFamily="18" charset="0"/>
              </a:rPr>
              <a:t> Ethereum Private Network</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cs typeface="Times New Roman" panose="02020603050405020304" pitchFamily="18" charset="0"/>
              </a:rPr>
              <a:t>An Ethereum Private Network is a completely private Blockchain which is isolated from the Main Ethereum network. Ethereum Private Network is mainly created by organizations to restrict the read permissions of the Blockchain. Only the nodes with the right permissions will be able to access this Blockchain. The nodes in this network are not connected to the main network nodes and their reach is restricted only to this private Blockchain.</a:t>
            </a:r>
          </a:p>
          <a:p>
            <a:pPr marL="0" indent="0" algn="ctr">
              <a:buNone/>
            </a:pPr>
            <a:r>
              <a:rPr lang="en-IN" sz="1800" dirty="0">
                <a:effectLst/>
                <a:latin typeface="Times New Roman" panose="02020603050405020304" pitchFamily="18" charset="0"/>
                <a:cs typeface="Times New Roman" panose="02020603050405020304" pitchFamily="18" charset="0"/>
              </a:rPr>
              <a:t>Why is Ethereum Private Network used?</a:t>
            </a:r>
          </a:p>
          <a:p>
            <a:pPr algn="just"/>
            <a:r>
              <a:rPr lang="en-IN" sz="1800" dirty="0">
                <a:effectLst/>
                <a:latin typeface="Times New Roman" panose="02020603050405020304" pitchFamily="18" charset="0"/>
                <a:cs typeface="Times New Roman" panose="02020603050405020304" pitchFamily="18" charset="0"/>
              </a:rPr>
              <a:t>Ethereum Private Network is used by organizations to store private data which should not be visible to people outside their organization. Ethereum Private Network is also used for testing and experimenting the Blockchain if someone doesn’t want to use the public test networks.</a:t>
            </a:r>
          </a:p>
          <a:p>
            <a:pPr marL="0" indent="0" algn="just">
              <a:buNone/>
            </a:pPr>
            <a:br>
              <a:rPr lang="en-IN" sz="1800" dirty="0">
                <a:effectLst/>
                <a:latin typeface="Times New Roman" panose="02020603050405020304" pitchFamily="18" charset="0"/>
                <a:cs typeface="Times New Roman" panose="02020603050405020304" pitchFamily="18" charset="0"/>
              </a:rPr>
            </a:br>
            <a:endParaRPr lang="en-IN" sz="1800" dirty="0">
              <a:effectLst/>
              <a:latin typeface="Times New Roman" panose="02020603050405020304" pitchFamily="18" charset="0"/>
              <a:cs typeface="Times New Roman" panose="02020603050405020304" pitchFamily="18" charset="0"/>
            </a:endParaRP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1D40BB3A-0013-ED49-AD2D-8EEFDF0FAABF}"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000000"/>
                </a:solidFill>
                <a:effectLst/>
                <a:latin typeface="Times New Roman" panose="02020603050405020304" pitchFamily="18" charset="0"/>
                <a:cs typeface="Times New Roman" panose="02020603050405020304" pitchFamily="18" charset="0"/>
              </a:rPr>
              <a:t>Application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Application Development of Ethereum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fontAlgn="base"/>
            <a:r>
              <a:rPr lang="en-IN" sz="2400" dirty="0">
                <a:solidFill>
                  <a:srgbClr val="000000"/>
                </a:solidFill>
                <a:effectLst/>
                <a:latin typeface="Times New Roman" panose="02020603050405020304" pitchFamily="18" charset="0"/>
                <a:cs typeface="Times New Roman" panose="02020603050405020304" pitchFamily="18" charset="0"/>
              </a:rPr>
              <a:t> </a:t>
            </a:r>
            <a:endParaRPr lang="en-IN" sz="2400" b="1" i="0" dirty="0">
              <a:solidFill>
                <a:srgbClr val="000000"/>
              </a:solidFill>
              <a:effectLst/>
              <a:latin typeface="Helvetica Neue" panose="02000503000000020004" pitchFamily="2" charset="0"/>
            </a:endParaRPr>
          </a:p>
        </p:txBody>
      </p:sp>
      <p:sp>
        <p:nvSpPr>
          <p:cNvPr id="2" name="Footer Placeholder 12">
            <a:extLst>
              <a:ext uri="{FF2B5EF4-FFF2-40B4-BE49-F238E27FC236}">
                <a16:creationId xmlns:a16="http://schemas.microsoft.com/office/drawing/2014/main" id="{DC22E32D-EDA4-3106-3AC0-33854E07D5A6}"/>
              </a:ext>
            </a:extLst>
          </p:cNvPr>
          <p:cNvSpPr>
            <a:spLocks noGrp="1"/>
          </p:cNvSpPr>
          <p:nvPr>
            <p:ph type="ftr" sz="quarter" idx="11"/>
          </p:nvPr>
        </p:nvSpPr>
        <p:spPr>
          <a:xfrm>
            <a:off x="2286000" y="64008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4110323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78383"/>
            <a:ext cx="8534400" cy="5577967"/>
          </a:xfrm>
        </p:spPr>
        <p:txBody>
          <a:bodyPr>
            <a:noAutofit/>
          </a:bodyPr>
          <a:lstStyle/>
          <a:p>
            <a:pPr marL="0" indent="0" algn="ctr" fontAlgn="base">
              <a:buNone/>
            </a:pPr>
            <a:r>
              <a:rPr lang="en-IN" sz="2000" dirty="0">
                <a:effectLst/>
                <a:latin typeface="Times New Roman" panose="02020603050405020304" pitchFamily="18" charset="0"/>
                <a:cs typeface="Times New Roman" panose="02020603050405020304" pitchFamily="18" charset="0"/>
              </a:rPr>
              <a:t> Features of Ethereum Private Network</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It acts as a Distributed Database</a:t>
            </a:r>
          </a:p>
          <a:p>
            <a:pPr algn="just">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Blockchain in the Ethereum Private Network can contain private data (because the network is not public)</a:t>
            </a:r>
          </a:p>
          <a:p>
            <a:pPr algn="just">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Access can be permission-based</a:t>
            </a:r>
          </a:p>
          <a:p>
            <a:pPr algn="just">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Making transactions can be free</a:t>
            </a:r>
          </a:p>
          <a:p>
            <a:pPr algn="just">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Accounts can be allocated with ethers by ourselves which does not even require buying virtual ethers</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lgn="just">
              <a:buNone/>
            </a:pPr>
            <a:br>
              <a:rPr lang="en-IN" sz="1800" dirty="0">
                <a:effectLst/>
                <a:latin typeface="Times New Roman" panose="02020603050405020304" pitchFamily="18" charset="0"/>
                <a:cs typeface="Times New Roman" panose="02020603050405020304" pitchFamily="18" charset="0"/>
              </a:rPr>
            </a:br>
            <a:endParaRPr lang="en-IN" sz="1800" dirty="0">
              <a:effectLst/>
              <a:latin typeface="Times New Roman" panose="02020603050405020304" pitchFamily="18" charset="0"/>
              <a:cs typeface="Times New Roman" panose="02020603050405020304" pitchFamily="18" charset="0"/>
            </a:endParaRP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9D202AB-EFF0-824A-80D0-CE384E4902C6}"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000000"/>
                </a:solidFill>
                <a:effectLst/>
                <a:latin typeface="Times New Roman" panose="02020603050405020304" pitchFamily="18" charset="0"/>
                <a:cs typeface="Times New Roman" panose="02020603050405020304" pitchFamily="18" charset="0"/>
              </a:rPr>
              <a:t>Application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Application Development of Ethereum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fontAlgn="base"/>
            <a:r>
              <a:rPr lang="en-IN" sz="2400" dirty="0">
                <a:solidFill>
                  <a:srgbClr val="000000"/>
                </a:solidFill>
                <a:effectLst/>
                <a:latin typeface="Times New Roman" panose="02020603050405020304" pitchFamily="18" charset="0"/>
                <a:cs typeface="Times New Roman" panose="02020603050405020304" pitchFamily="18" charset="0"/>
              </a:rPr>
              <a:t> </a:t>
            </a:r>
            <a:endParaRPr lang="en-IN" sz="2400" b="1" i="0" dirty="0">
              <a:solidFill>
                <a:srgbClr val="000000"/>
              </a:solidFill>
              <a:effectLst/>
              <a:latin typeface="Helvetica Neue" panose="02000503000000020004" pitchFamily="2" charset="0"/>
            </a:endParaRPr>
          </a:p>
        </p:txBody>
      </p:sp>
      <p:sp>
        <p:nvSpPr>
          <p:cNvPr id="2" name="Footer Placeholder 12">
            <a:extLst>
              <a:ext uri="{FF2B5EF4-FFF2-40B4-BE49-F238E27FC236}">
                <a16:creationId xmlns:a16="http://schemas.microsoft.com/office/drawing/2014/main" id="{61312670-50A0-A6CE-9825-7C029D2792B6}"/>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64461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endParaRPr lang="en-US" dirty="0"/>
          </a:p>
        </p:txBody>
      </p:sp>
      <p:sp>
        <p:nvSpPr>
          <p:cNvPr id="4" name="Date Placeholder 3"/>
          <p:cNvSpPr>
            <a:spLocks noGrp="1"/>
          </p:cNvSpPr>
          <p:nvPr>
            <p:ph type="dt" sz="half" idx="10"/>
          </p:nvPr>
        </p:nvSpPr>
        <p:spPr/>
        <p:txBody>
          <a:bodyPr/>
          <a:lstStyle/>
          <a:p>
            <a:fld id="{1991BB51-E14A-7948-B6C2-2011C96E200E}" type="datetime1">
              <a:rPr lang="en-IN" smtClean="0"/>
              <a:t>08/01/25</a:t>
            </a:fld>
            <a:endParaRPr lang="en-US"/>
          </a:p>
        </p:txBody>
      </p:sp>
      <p:sp>
        <p:nvSpPr>
          <p:cNvPr id="9" name="Title 1"/>
          <p:cNvSpPr txBox="1">
            <a:spLocks/>
          </p:cNvSpPr>
          <p:nvPr/>
        </p:nvSpPr>
        <p:spPr>
          <a:xfrm>
            <a:off x="1371600" y="1"/>
            <a:ext cx="7315200" cy="103185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Noida Institute of Engineering and Technology, Greater Noida</a:t>
            </a:r>
          </a:p>
          <a:p>
            <a:r>
              <a:rPr lang="en-US" sz="1800" dirty="0">
                <a:latin typeface="Times New Roman" panose="02020603050405020304" pitchFamily="18" charset="0"/>
                <a:cs typeface="Times New Roman" panose="02020603050405020304" pitchFamily="18" charset="0"/>
              </a:rPr>
              <a:t>Syllabus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058486"/>
            <a:ext cx="6096000" cy="4627541"/>
          </a:xfrm>
          <a:prstGeom prst="rect">
            <a:avLst/>
          </a:prstGeom>
        </p:spPr>
      </p:pic>
      <p:sp>
        <p:nvSpPr>
          <p:cNvPr id="6" name="Footer Placeholder 12">
            <a:extLst>
              <a:ext uri="{FF2B5EF4-FFF2-40B4-BE49-F238E27FC236}">
                <a16:creationId xmlns:a16="http://schemas.microsoft.com/office/drawing/2014/main" id="{1E459EB9-044A-F0A9-4D14-9AE6A197AD24}"/>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7173263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78383"/>
            <a:ext cx="8534400" cy="5577967"/>
          </a:xfrm>
        </p:spPr>
        <p:txBody>
          <a:bodyPr>
            <a:noAutofit/>
          </a:bodyPr>
          <a:lstStyle/>
          <a:p>
            <a:pPr marL="0" indent="0" algn="ctr" fontAlgn="base">
              <a:buNone/>
            </a:pPr>
            <a:r>
              <a:rPr lang="en-IN" sz="2000" dirty="0">
                <a:effectLst/>
                <a:latin typeface="Times New Roman" panose="02020603050405020304" pitchFamily="18" charset="0"/>
                <a:cs typeface="Times New Roman" panose="02020603050405020304" pitchFamily="18" charset="0"/>
              </a:rPr>
              <a:t>  Ethereum Test Network</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algn="l"/>
            <a:r>
              <a:rPr lang="en-IN" sz="1800" dirty="0">
                <a:effectLst/>
                <a:latin typeface="Times New Roman" panose="02020603050405020304" pitchFamily="18" charset="0"/>
                <a:cs typeface="Times New Roman" panose="02020603050405020304" pitchFamily="18" charset="0"/>
              </a:rPr>
              <a:t>Before a project launches on the Ethereum blockchain (or before changes are made to the blockchain itself), a version is deployed to an Ethereum Test Network (“</a:t>
            </a:r>
            <a:r>
              <a:rPr lang="en-IN" sz="1800" dirty="0" err="1">
                <a:effectLst/>
                <a:latin typeface="Times New Roman" panose="02020603050405020304" pitchFamily="18" charset="0"/>
                <a:cs typeface="Times New Roman" panose="02020603050405020304" pitchFamily="18" charset="0"/>
              </a:rPr>
              <a:t>testnet</a:t>
            </a:r>
            <a:r>
              <a:rPr lang="en-IN" sz="1800" dirty="0">
                <a:effectLst/>
                <a:latin typeface="Times New Roman" panose="02020603050405020304" pitchFamily="18" charset="0"/>
                <a:cs typeface="Times New Roman" panose="02020603050405020304" pitchFamily="18" charset="0"/>
              </a:rPr>
              <a:t>”), which simulates Ethereum — this gives developers, the community, and you a chance to kick the tires before real assets are involved.</a:t>
            </a:r>
          </a:p>
          <a:p>
            <a:pPr algn="l"/>
            <a:r>
              <a:rPr lang="en-IN" sz="1800" dirty="0">
                <a:effectLst/>
                <a:latin typeface="Times New Roman" panose="02020603050405020304" pitchFamily="18" charset="0"/>
                <a:cs typeface="Times New Roman" panose="02020603050405020304" pitchFamily="18" charset="0"/>
              </a:rPr>
              <a:t>Ether and tokens on a </a:t>
            </a:r>
            <a:r>
              <a:rPr lang="en-IN" sz="1800" dirty="0" err="1">
                <a:effectLst/>
                <a:latin typeface="Times New Roman" panose="02020603050405020304" pitchFamily="18" charset="0"/>
                <a:cs typeface="Times New Roman" panose="02020603050405020304" pitchFamily="18" charset="0"/>
              </a:rPr>
              <a:t>testnet</a:t>
            </a:r>
            <a:r>
              <a:rPr lang="en-IN" sz="1800" dirty="0">
                <a:effectLst/>
                <a:latin typeface="Times New Roman" panose="02020603050405020304" pitchFamily="18" charset="0"/>
                <a:cs typeface="Times New Roman" panose="02020603050405020304" pitchFamily="18" charset="0"/>
              </a:rPr>
              <a:t> are easy to obtain, and carry no real-world value — still, it can be fun to own 10,000 Ether or a trillion tokens on a </a:t>
            </a:r>
            <a:r>
              <a:rPr lang="en-IN" sz="1800" dirty="0" err="1">
                <a:effectLst/>
                <a:latin typeface="Times New Roman" panose="02020603050405020304" pitchFamily="18" charset="0"/>
                <a:cs typeface="Times New Roman" panose="02020603050405020304" pitchFamily="18" charset="0"/>
              </a:rPr>
              <a:t>testnet</a:t>
            </a:r>
            <a:r>
              <a:rPr lang="en-IN" sz="1800" dirty="0">
                <a:effectLst/>
                <a:latin typeface="Times New Roman" panose="02020603050405020304" pitchFamily="18" charset="0"/>
                <a:cs typeface="Times New Roman" panose="02020603050405020304" pitchFamily="18" charset="0"/>
              </a:rPr>
              <a:t>.</a:t>
            </a:r>
          </a:p>
          <a:p>
            <a:pPr marL="457200" lvl="1" indent="0">
              <a:buNone/>
            </a:pPr>
            <a:r>
              <a:rPr lang="en-IN" sz="1600" b="1" i="0" dirty="0" err="1">
                <a:effectLst/>
                <a:latin typeface="Times New Roman" panose="02020603050405020304" pitchFamily="18" charset="0"/>
                <a:cs typeface="Times New Roman" panose="02020603050405020304" pitchFamily="18" charset="0"/>
              </a:rPr>
              <a:t>Testnets</a:t>
            </a:r>
            <a:endParaRPr lang="en-IN" sz="1600" b="1" i="0" dirty="0">
              <a:effectLst/>
              <a:latin typeface="Times New Roman" panose="02020603050405020304" pitchFamily="18" charset="0"/>
              <a:cs typeface="Times New Roman" panose="02020603050405020304" pitchFamily="18" charset="0"/>
            </a:endParaRPr>
          </a:p>
          <a:p>
            <a:pPr marL="457200" lvl="1" indent="0">
              <a:buNone/>
            </a:pPr>
            <a:r>
              <a:rPr lang="en-IN" sz="1600" b="0" i="0" dirty="0">
                <a:effectLst/>
                <a:latin typeface="Times New Roman" panose="02020603050405020304" pitchFamily="18" charset="0"/>
                <a:cs typeface="Times New Roman" panose="02020603050405020304" pitchFamily="18" charset="0"/>
              </a:rPr>
              <a:t>There are three </a:t>
            </a:r>
            <a:r>
              <a:rPr lang="en-IN" sz="1600" b="0" i="0" dirty="0" err="1">
                <a:effectLst/>
                <a:latin typeface="Times New Roman" panose="02020603050405020304" pitchFamily="18" charset="0"/>
                <a:cs typeface="Times New Roman" panose="02020603050405020304" pitchFamily="18" charset="0"/>
              </a:rPr>
              <a:t>testnets</a:t>
            </a:r>
            <a:r>
              <a:rPr lang="en-IN" sz="1600" b="0" i="0" dirty="0">
                <a:effectLst/>
                <a:latin typeface="Times New Roman" panose="02020603050405020304" pitchFamily="18" charset="0"/>
                <a:cs typeface="Times New Roman" panose="02020603050405020304" pitchFamily="18" charset="0"/>
              </a:rPr>
              <a:t> currently in use, and each behaves similarly to the production blockchain (where your real Ether and tokens reside). Developers may have a personal preference or </a:t>
            </a:r>
            <a:r>
              <a:rPr lang="en-IN" sz="1600" b="0" i="0" dirty="0" err="1">
                <a:effectLst/>
                <a:latin typeface="Times New Roman" panose="02020603050405020304" pitchFamily="18" charset="0"/>
                <a:cs typeface="Times New Roman" panose="02020603050405020304" pitchFamily="18" charset="0"/>
              </a:rPr>
              <a:t>favorite</a:t>
            </a:r>
            <a:r>
              <a:rPr lang="en-IN" sz="1600" b="0" i="0" dirty="0">
                <a:effectLst/>
                <a:latin typeface="Times New Roman" panose="02020603050405020304" pitchFamily="18" charset="0"/>
                <a:cs typeface="Times New Roman" panose="02020603050405020304" pitchFamily="18" charset="0"/>
              </a:rPr>
              <a:t> </a:t>
            </a:r>
            <a:r>
              <a:rPr lang="en-IN" sz="1600" b="0" i="0" dirty="0" err="1">
                <a:effectLst/>
                <a:latin typeface="Times New Roman" panose="02020603050405020304" pitchFamily="18" charset="0"/>
                <a:cs typeface="Times New Roman" panose="02020603050405020304" pitchFamily="18" charset="0"/>
              </a:rPr>
              <a:t>testnet</a:t>
            </a:r>
            <a:r>
              <a:rPr lang="en-IN" sz="1600" b="0" i="0" dirty="0">
                <a:effectLst/>
                <a:latin typeface="Times New Roman" panose="02020603050405020304" pitchFamily="18" charset="0"/>
                <a:cs typeface="Times New Roman" panose="02020603050405020304" pitchFamily="18" charset="0"/>
              </a:rPr>
              <a:t>, and projects typically develop on only one of them.</a:t>
            </a:r>
          </a:p>
          <a:p>
            <a:pPr lvl="1">
              <a:buFont typeface="Arial" panose="020B0604020202020204" pitchFamily="34" charset="0"/>
              <a:buChar char="•"/>
            </a:pPr>
            <a:r>
              <a:rPr lang="en-IN" sz="1600" b="1"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Ropsten</a:t>
            </a:r>
            <a:r>
              <a:rPr lang="en-IN" sz="1600" b="0" i="0" dirty="0">
                <a:effectLst/>
                <a:latin typeface="Times New Roman" panose="02020603050405020304" pitchFamily="18" charset="0"/>
                <a:cs typeface="Times New Roman" panose="02020603050405020304" pitchFamily="18" charset="0"/>
              </a:rPr>
              <a:t>: A proof-of-work blockchain that most closely resembles Ethereum; you can easily mine faux-Ether.</a:t>
            </a:r>
          </a:p>
          <a:p>
            <a:pPr lvl="1">
              <a:buFont typeface="Arial" panose="020B0604020202020204" pitchFamily="34" charset="0"/>
              <a:buChar char="•"/>
            </a:pPr>
            <a:r>
              <a:rPr lang="en-IN" sz="1600" b="1" i="0" u="sng"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Kovan</a:t>
            </a:r>
            <a:r>
              <a:rPr lang="en-IN" sz="1600" b="0" i="0" dirty="0">
                <a:effectLst/>
                <a:latin typeface="Times New Roman" panose="02020603050405020304" pitchFamily="18" charset="0"/>
                <a:cs typeface="Times New Roman" panose="02020603050405020304" pitchFamily="18" charset="0"/>
              </a:rPr>
              <a:t>: A proof-of-authority blockchain, started by the Parity team. Ether can’t be mined; it has to be </a:t>
            </a:r>
            <a:r>
              <a:rPr lang="en-IN" sz="1600" b="0" i="0" u="sng"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requested</a:t>
            </a:r>
            <a:r>
              <a:rPr lang="en-IN" sz="1600" b="0" i="0" dirty="0">
                <a:effectLst/>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IN" sz="1600" b="1" i="0" u="sng"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Rinkeby</a:t>
            </a:r>
            <a:r>
              <a:rPr lang="en-IN" sz="1600" b="0" i="0" dirty="0">
                <a:effectLst/>
                <a:latin typeface="Times New Roman" panose="02020603050405020304" pitchFamily="18" charset="0"/>
                <a:cs typeface="Times New Roman" panose="02020603050405020304" pitchFamily="18" charset="0"/>
              </a:rPr>
              <a:t>: A proof-of-authority blockchain, started by the Geth team. Ether can’t be mined; it has to be </a:t>
            </a:r>
            <a:r>
              <a:rPr lang="en-IN" sz="1600" b="0" i="0" u="sng"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requested</a:t>
            </a:r>
            <a:r>
              <a:rPr lang="en-IN" sz="1600" b="0" i="0" dirty="0">
                <a:effectLst/>
                <a:latin typeface="Times New Roman" panose="02020603050405020304" pitchFamily="18" charset="0"/>
                <a:cs typeface="Times New Roman" panose="02020603050405020304" pitchFamily="18" charset="0"/>
              </a:rPr>
              <a:t>.</a:t>
            </a:r>
          </a:p>
          <a:p>
            <a:pPr algn="l"/>
            <a:endParaRPr lang="en-IN" sz="1800" dirty="0">
              <a:effectLst/>
              <a:latin typeface="Times New Roman" panose="02020603050405020304" pitchFamily="18" charset="0"/>
              <a:cs typeface="Times New Roman" panose="02020603050405020304" pitchFamily="18" charset="0"/>
            </a:endParaRP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lgn="just">
              <a:buNone/>
            </a:pPr>
            <a:br>
              <a:rPr lang="en-IN" sz="1800" dirty="0">
                <a:effectLst/>
                <a:latin typeface="Times New Roman" panose="02020603050405020304" pitchFamily="18" charset="0"/>
                <a:cs typeface="Times New Roman" panose="02020603050405020304" pitchFamily="18" charset="0"/>
              </a:rPr>
            </a:br>
            <a:endParaRPr lang="en-IN" sz="1800" dirty="0">
              <a:effectLst/>
              <a:latin typeface="Times New Roman" panose="02020603050405020304" pitchFamily="18" charset="0"/>
              <a:cs typeface="Times New Roman" panose="02020603050405020304" pitchFamily="18" charset="0"/>
            </a:endParaRP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FD9F23-2BDE-0040-82C0-E75BAD7B0840}"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000000"/>
                </a:solidFill>
                <a:effectLst/>
                <a:latin typeface="Times New Roman" panose="02020603050405020304" pitchFamily="18" charset="0"/>
                <a:cs typeface="Times New Roman" panose="02020603050405020304" pitchFamily="18" charset="0"/>
              </a:rPr>
              <a:t>Application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Application Development of Ethereum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fontAlgn="base"/>
            <a:r>
              <a:rPr lang="en-IN" sz="2400" dirty="0">
                <a:solidFill>
                  <a:srgbClr val="000000"/>
                </a:solidFill>
                <a:effectLst/>
                <a:latin typeface="Times New Roman" panose="02020603050405020304" pitchFamily="18" charset="0"/>
                <a:cs typeface="Times New Roman" panose="02020603050405020304" pitchFamily="18" charset="0"/>
              </a:rPr>
              <a:t> </a:t>
            </a:r>
            <a:endParaRPr lang="en-IN" sz="2400" b="1" i="0" dirty="0">
              <a:solidFill>
                <a:srgbClr val="000000"/>
              </a:solidFill>
              <a:effectLst/>
              <a:latin typeface="Helvetica Neue" panose="02000503000000020004" pitchFamily="2" charset="0"/>
            </a:endParaRPr>
          </a:p>
        </p:txBody>
      </p:sp>
      <p:sp>
        <p:nvSpPr>
          <p:cNvPr id="2" name="Footer Placeholder 12">
            <a:extLst>
              <a:ext uri="{FF2B5EF4-FFF2-40B4-BE49-F238E27FC236}">
                <a16:creationId xmlns:a16="http://schemas.microsoft.com/office/drawing/2014/main" id="{DC8CC23F-0336-04F1-EE8A-ABCEC549816B}"/>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214055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78383"/>
            <a:ext cx="8534400" cy="5577967"/>
          </a:xfrm>
        </p:spPr>
        <p:txBody>
          <a:bodyPr>
            <a:noAutofit/>
          </a:bodyPr>
          <a:lstStyle/>
          <a:p>
            <a:pPr marL="0" indent="0" algn="ctr" fontAlgn="base">
              <a:buNone/>
            </a:pPr>
            <a:r>
              <a:rPr lang="en-IN" sz="2000" dirty="0">
                <a:effectLst/>
                <a:latin typeface="Times New Roman" panose="02020603050405020304" pitchFamily="18" charset="0"/>
                <a:cs typeface="Times New Roman" panose="02020603050405020304" pitchFamily="18" charset="0"/>
              </a:rPr>
              <a:t>   Smart Contract</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algn="l"/>
            <a:r>
              <a:rPr lang="en-IN" sz="1800" dirty="0">
                <a:effectLst/>
                <a:latin typeface="Times New Roman" panose="02020603050405020304" pitchFamily="18" charset="0"/>
                <a:cs typeface="Times New Roman" panose="02020603050405020304" pitchFamily="18" charset="0"/>
              </a:rPr>
              <a:t>A Smart Contract (or </a:t>
            </a:r>
            <a:r>
              <a:rPr lang="en-IN" sz="1800" dirty="0" err="1">
                <a:effectLst/>
                <a:latin typeface="Times New Roman" panose="02020603050405020304" pitchFamily="18" charset="0"/>
                <a:cs typeface="Times New Roman" panose="02020603050405020304" pitchFamily="18" charset="0"/>
              </a:rPr>
              <a:t>cryptocontract</a:t>
            </a:r>
            <a:r>
              <a:rPr lang="en-IN" sz="1800" dirty="0">
                <a:effectLst/>
                <a:latin typeface="Times New Roman" panose="02020603050405020304" pitchFamily="18" charset="0"/>
                <a:cs typeface="Times New Roman" panose="02020603050405020304" pitchFamily="18" charset="0"/>
              </a:rPr>
              <a:t>) is a computer program that directly and automatically controls the transfer of digital assets between the parties under certain conditions. A smart contract works in the same way as a traditional contract while also automatically enforcing the contract.</a:t>
            </a:r>
            <a:endParaRPr lang="en-IN" sz="2000" dirty="0">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IN" sz="1800" dirty="0">
                <a:effectLst/>
                <a:latin typeface="Times New Roman" panose="02020603050405020304" pitchFamily="18" charset="0"/>
                <a:cs typeface="Times New Roman" panose="02020603050405020304" pitchFamily="18" charset="0"/>
              </a:rPr>
              <a:t>The bitcoin network was the first to use some sort of smart contract by using them to transfer value from one person to another. </a:t>
            </a:r>
          </a:p>
          <a:p>
            <a:pPr algn="just">
              <a:buFont typeface="Wingdings" pitchFamily="2" charset="2"/>
              <a:buChar char="Ø"/>
            </a:pPr>
            <a:r>
              <a:rPr lang="en-IN" sz="1800" dirty="0">
                <a:effectLst/>
                <a:latin typeface="Times New Roman" panose="02020603050405020304" pitchFamily="18" charset="0"/>
                <a:cs typeface="Times New Roman" panose="02020603050405020304" pitchFamily="18" charset="0"/>
              </a:rPr>
              <a:t>The smart contract involved employs basic conditions like checking if the amount of value to transfer is actually available in the sender account. </a:t>
            </a:r>
          </a:p>
          <a:p>
            <a:pPr algn="just">
              <a:buFont typeface="Wingdings" pitchFamily="2" charset="2"/>
              <a:buChar char="Ø"/>
            </a:pPr>
            <a:r>
              <a:rPr lang="en-IN" sz="1800" dirty="0">
                <a:effectLst/>
                <a:latin typeface="Times New Roman" panose="02020603050405020304" pitchFamily="18" charset="0"/>
                <a:cs typeface="Times New Roman" panose="02020603050405020304" pitchFamily="18" charset="0"/>
              </a:rPr>
              <a:t>Later, the Ethereum platform emerged which was considered more powerful, precisely because the developers/programmers could make custom contracts in a Turing-complete language. </a:t>
            </a:r>
          </a:p>
          <a:p>
            <a:pPr algn="just">
              <a:buFont typeface="Wingdings" pitchFamily="2" charset="2"/>
              <a:buChar char="Ø"/>
            </a:pPr>
            <a:r>
              <a:rPr lang="en-IN" sz="1800" dirty="0">
                <a:effectLst/>
                <a:latin typeface="Times New Roman" panose="02020603050405020304" pitchFamily="18" charset="0"/>
                <a:cs typeface="Times New Roman" panose="02020603050405020304" pitchFamily="18" charset="0"/>
              </a:rPr>
              <a:t>It is to be noted that the contracts written in the case of the bitcoin network were written in a Turing-incomplete language, restricting the potential of smart contracts implementation in the bitcoin network. </a:t>
            </a:r>
          </a:p>
          <a:p>
            <a:pPr algn="just">
              <a:buFont typeface="Wingdings" pitchFamily="2" charset="2"/>
              <a:buChar char="Ø"/>
            </a:pPr>
            <a:r>
              <a:rPr lang="en-IN" sz="1800" dirty="0">
                <a:effectLst/>
                <a:latin typeface="Times New Roman" panose="02020603050405020304" pitchFamily="18" charset="0"/>
                <a:cs typeface="Times New Roman" panose="02020603050405020304" pitchFamily="18" charset="0"/>
              </a:rPr>
              <a:t>There are some common smart contract platforms like Ethereum, Solana, </a:t>
            </a:r>
            <a:r>
              <a:rPr lang="en-IN" sz="1800" dirty="0" err="1">
                <a:effectLst/>
                <a:latin typeface="Times New Roman" panose="02020603050405020304" pitchFamily="18" charset="0"/>
                <a:cs typeface="Times New Roman" panose="02020603050405020304" pitchFamily="18" charset="0"/>
              </a:rPr>
              <a:t>Polkadot</a:t>
            </a:r>
            <a:r>
              <a:rPr lang="en-IN" sz="1800" dirty="0">
                <a:effectLst/>
                <a:latin typeface="Times New Roman" panose="02020603050405020304" pitchFamily="18" charset="0"/>
                <a:cs typeface="Times New Roman" panose="02020603050405020304" pitchFamily="18" charset="0"/>
              </a:rPr>
              <a:t>, Hyperledger fabric, etc.</a:t>
            </a:r>
          </a:p>
          <a:p>
            <a:pPr marL="0" indent="0" algn="just">
              <a:buNone/>
            </a:pPr>
            <a:br>
              <a:rPr lang="en-IN" sz="1800" dirty="0">
                <a:effectLst/>
                <a:latin typeface="Times New Roman" panose="02020603050405020304" pitchFamily="18" charset="0"/>
                <a:cs typeface="Times New Roman" panose="02020603050405020304" pitchFamily="18" charset="0"/>
              </a:rPr>
            </a:br>
            <a:endParaRPr lang="en-IN" sz="1800" dirty="0">
              <a:effectLst/>
              <a:latin typeface="Times New Roman" panose="02020603050405020304" pitchFamily="18" charset="0"/>
              <a:cs typeface="Times New Roman" panose="02020603050405020304" pitchFamily="18" charset="0"/>
            </a:endParaRP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4CAAE6B4-E43D-0340-B294-746FFA2665ED}"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000000"/>
                </a:solidFill>
                <a:effectLst/>
                <a:latin typeface="Times New Roman" panose="02020603050405020304" pitchFamily="18" charset="0"/>
                <a:cs typeface="Times New Roman" panose="02020603050405020304" pitchFamily="18" charset="0"/>
              </a:rPr>
              <a:t>Application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Application Development of Ethereum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fontAlgn="base"/>
            <a:r>
              <a:rPr lang="en-IN" sz="2400" dirty="0">
                <a:solidFill>
                  <a:srgbClr val="000000"/>
                </a:solidFill>
                <a:effectLst/>
                <a:latin typeface="Times New Roman" panose="02020603050405020304" pitchFamily="18" charset="0"/>
                <a:cs typeface="Times New Roman" panose="02020603050405020304" pitchFamily="18" charset="0"/>
              </a:rPr>
              <a:t> </a:t>
            </a:r>
            <a:endParaRPr lang="en-IN" sz="2400" b="1" i="0" dirty="0">
              <a:solidFill>
                <a:srgbClr val="000000"/>
              </a:solidFill>
              <a:effectLst/>
              <a:latin typeface="Helvetica Neue" panose="02000503000000020004" pitchFamily="2" charset="0"/>
            </a:endParaRPr>
          </a:p>
        </p:txBody>
      </p:sp>
      <p:sp>
        <p:nvSpPr>
          <p:cNvPr id="2" name="Footer Placeholder 12">
            <a:extLst>
              <a:ext uri="{FF2B5EF4-FFF2-40B4-BE49-F238E27FC236}">
                <a16:creationId xmlns:a16="http://schemas.microsoft.com/office/drawing/2014/main" id="{02C9827E-555A-C112-B0E0-E76C3471689A}"/>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6792011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78383"/>
            <a:ext cx="8534400" cy="5577967"/>
          </a:xfrm>
        </p:spPr>
        <p:txBody>
          <a:bodyPr>
            <a:noAutofit/>
          </a:bodyPr>
          <a:lstStyle/>
          <a:p>
            <a:pPr marL="0" indent="0" algn="ctr" fontAlgn="base">
              <a:buNone/>
            </a:pPr>
            <a:r>
              <a:rPr lang="en-IN" sz="2000" dirty="0">
                <a:effectLst/>
                <a:latin typeface="Times New Roman" panose="02020603050405020304" pitchFamily="18" charset="0"/>
                <a:cs typeface="Times New Roman" panose="02020603050405020304" pitchFamily="18" charset="0"/>
              </a:rPr>
              <a:t>   Features of Smart Contracts</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algn="l"/>
            <a:r>
              <a:rPr lang="en-IN" sz="1800" b="1" dirty="0">
                <a:effectLst/>
                <a:latin typeface="Times New Roman" panose="02020603050405020304" pitchFamily="18" charset="0"/>
                <a:cs typeface="Times New Roman" panose="02020603050405020304" pitchFamily="18" charset="0"/>
              </a:rPr>
              <a:t>Distributed: </a:t>
            </a:r>
          </a:p>
          <a:p>
            <a:pPr algn="l"/>
            <a:r>
              <a:rPr lang="en-IN" sz="1800" b="1" dirty="0">
                <a:effectLst/>
                <a:latin typeface="Times New Roman" panose="02020603050405020304" pitchFamily="18" charset="0"/>
                <a:cs typeface="Times New Roman" panose="02020603050405020304" pitchFamily="18" charset="0"/>
              </a:rPr>
              <a:t>Deterministic: </a:t>
            </a:r>
          </a:p>
          <a:p>
            <a:pPr algn="l"/>
            <a:r>
              <a:rPr lang="en-IN" sz="1800" b="1" dirty="0">
                <a:effectLst/>
                <a:latin typeface="Times New Roman" panose="02020603050405020304" pitchFamily="18" charset="0"/>
                <a:cs typeface="Times New Roman" panose="02020603050405020304" pitchFamily="18" charset="0"/>
              </a:rPr>
              <a:t>Immutable: </a:t>
            </a:r>
          </a:p>
          <a:p>
            <a:pPr algn="l"/>
            <a:r>
              <a:rPr lang="en-IN" sz="1800" b="1" dirty="0">
                <a:effectLst/>
                <a:latin typeface="Times New Roman" panose="02020603050405020304" pitchFamily="18" charset="0"/>
                <a:cs typeface="Times New Roman" panose="02020603050405020304" pitchFamily="18" charset="0"/>
              </a:rPr>
              <a:t>Autonomy: </a:t>
            </a:r>
          </a:p>
          <a:p>
            <a:pPr algn="l"/>
            <a:r>
              <a:rPr lang="en-IN" sz="1800" b="1" dirty="0">
                <a:effectLst/>
                <a:latin typeface="Times New Roman" panose="02020603050405020304" pitchFamily="18" charset="0"/>
                <a:cs typeface="Times New Roman" panose="02020603050405020304" pitchFamily="18" charset="0"/>
              </a:rPr>
              <a:t>Customizable: </a:t>
            </a:r>
          </a:p>
          <a:p>
            <a:pPr algn="l"/>
            <a:r>
              <a:rPr lang="en-IN" sz="1800" b="1" dirty="0">
                <a:effectLst/>
                <a:latin typeface="Times New Roman" panose="02020603050405020304" pitchFamily="18" charset="0"/>
                <a:cs typeface="Times New Roman" panose="02020603050405020304" pitchFamily="18" charset="0"/>
              </a:rPr>
              <a:t>Transparent: </a:t>
            </a:r>
          </a:p>
          <a:p>
            <a:pPr algn="l"/>
            <a:r>
              <a:rPr lang="en-IN" sz="1800" b="1" dirty="0" err="1">
                <a:effectLst/>
                <a:latin typeface="Times New Roman" panose="02020603050405020304" pitchFamily="18" charset="0"/>
                <a:cs typeface="Times New Roman" panose="02020603050405020304" pitchFamily="18" charset="0"/>
              </a:rPr>
              <a:t>Trustless</a:t>
            </a:r>
            <a:r>
              <a:rPr lang="en-IN" sz="1800" b="1" dirty="0">
                <a:effectLst/>
                <a:latin typeface="Times New Roman" panose="02020603050405020304" pitchFamily="18" charset="0"/>
                <a:cs typeface="Times New Roman" panose="02020603050405020304" pitchFamily="18" charset="0"/>
              </a:rPr>
              <a:t>: </a:t>
            </a:r>
          </a:p>
          <a:p>
            <a:pPr algn="l"/>
            <a:r>
              <a:rPr lang="en-IN" sz="1800" b="1" dirty="0">
                <a:effectLst/>
                <a:latin typeface="Times New Roman" panose="02020603050405020304" pitchFamily="18" charset="0"/>
                <a:cs typeface="Times New Roman" panose="02020603050405020304" pitchFamily="18" charset="0"/>
              </a:rPr>
              <a:t>Self-verifying: </a:t>
            </a:r>
          </a:p>
          <a:p>
            <a:pPr algn="l"/>
            <a:r>
              <a:rPr lang="en-IN" sz="1800" b="1" dirty="0">
                <a:effectLst/>
                <a:latin typeface="Times New Roman" panose="02020603050405020304" pitchFamily="18" charset="0"/>
                <a:cs typeface="Times New Roman" panose="02020603050405020304" pitchFamily="18" charset="0"/>
              </a:rPr>
              <a:t>Self-enforcing: </a:t>
            </a:r>
          </a:p>
          <a:p>
            <a:pPr marL="0" indent="0" algn="just">
              <a:buNone/>
            </a:pPr>
            <a:br>
              <a:rPr lang="en-IN" sz="1800" dirty="0">
                <a:effectLst/>
                <a:latin typeface="Times New Roman" panose="02020603050405020304" pitchFamily="18" charset="0"/>
                <a:cs typeface="Times New Roman" panose="02020603050405020304" pitchFamily="18" charset="0"/>
              </a:rPr>
            </a:br>
            <a:endParaRPr lang="en-IN" sz="1800" dirty="0">
              <a:effectLst/>
              <a:latin typeface="Times New Roman" panose="02020603050405020304" pitchFamily="18" charset="0"/>
              <a:cs typeface="Times New Roman" panose="02020603050405020304" pitchFamily="18" charset="0"/>
            </a:endParaRP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A45096A-54BA-F545-B0A4-F59611872D20}"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000000"/>
                </a:solidFill>
                <a:effectLst/>
                <a:latin typeface="Times New Roman" panose="02020603050405020304" pitchFamily="18" charset="0"/>
                <a:cs typeface="Times New Roman" panose="02020603050405020304" pitchFamily="18" charset="0"/>
              </a:rPr>
              <a:t>Application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Application Development of Ethereum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fontAlgn="base"/>
            <a:r>
              <a:rPr lang="en-IN" sz="2400" dirty="0">
                <a:solidFill>
                  <a:srgbClr val="000000"/>
                </a:solidFill>
                <a:effectLst/>
                <a:latin typeface="Times New Roman" panose="02020603050405020304" pitchFamily="18" charset="0"/>
                <a:cs typeface="Times New Roman" panose="02020603050405020304" pitchFamily="18" charset="0"/>
              </a:rPr>
              <a:t> </a:t>
            </a:r>
            <a:endParaRPr lang="en-IN" sz="2400" b="1" i="0" dirty="0">
              <a:solidFill>
                <a:srgbClr val="000000"/>
              </a:solidFill>
              <a:effectLst/>
              <a:latin typeface="Helvetica Neue" panose="02000503000000020004" pitchFamily="2" charset="0"/>
            </a:endParaRPr>
          </a:p>
        </p:txBody>
      </p:sp>
      <p:sp>
        <p:nvSpPr>
          <p:cNvPr id="2" name="Footer Placeholder 12">
            <a:extLst>
              <a:ext uri="{FF2B5EF4-FFF2-40B4-BE49-F238E27FC236}">
                <a16:creationId xmlns:a16="http://schemas.microsoft.com/office/drawing/2014/main" id="{7E289C0F-E56B-23B8-690A-70D49F6C9B78}"/>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019360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78383"/>
            <a:ext cx="8534400" cy="5577967"/>
          </a:xfrm>
        </p:spPr>
        <p:txBody>
          <a:bodyPr>
            <a:noAutofit/>
          </a:bodyPr>
          <a:lstStyle/>
          <a:p>
            <a:pPr marL="0" indent="0" algn="ctr" fontAlgn="base">
              <a:buNone/>
            </a:pPr>
            <a:r>
              <a:rPr lang="en-IN" sz="2000" dirty="0">
                <a:effectLst/>
                <a:latin typeface="Times New Roman" panose="02020603050405020304" pitchFamily="18" charset="0"/>
                <a:cs typeface="Times New Roman" panose="02020603050405020304" pitchFamily="18" charset="0"/>
              </a:rPr>
              <a:t>  What is Smart Contract in Solidity?</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algn="l"/>
            <a:r>
              <a:rPr lang="en-IN" sz="1800" dirty="0">
                <a:effectLst/>
                <a:latin typeface="Times New Roman" panose="02020603050405020304" pitchFamily="18" charset="0"/>
                <a:cs typeface="Times New Roman" panose="02020603050405020304" pitchFamily="18" charset="0"/>
              </a:rPr>
              <a:t>Solidity’s code is encapsulated in contracts which means a contract in Solidity is a collection of code (its functions) and data (its state) that resides at a specific address on the Ethereum blockchain. A contract is a fundamental block of building an application on Ethereum. </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lgn="just">
              <a:buNone/>
            </a:pPr>
            <a:br>
              <a:rPr lang="en-IN" sz="1800" dirty="0">
                <a:effectLst/>
                <a:latin typeface="Times New Roman" panose="02020603050405020304" pitchFamily="18" charset="0"/>
                <a:cs typeface="Times New Roman" panose="02020603050405020304" pitchFamily="18" charset="0"/>
              </a:rPr>
            </a:br>
            <a:endParaRPr lang="en-IN" sz="1800" dirty="0">
              <a:effectLst/>
              <a:latin typeface="Times New Roman" panose="02020603050405020304" pitchFamily="18" charset="0"/>
              <a:cs typeface="Times New Roman" panose="02020603050405020304" pitchFamily="18" charset="0"/>
            </a:endParaRP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F8EE336-181C-2540-B36E-E4A9FD8D4E60}"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000000"/>
                </a:solidFill>
                <a:effectLst/>
                <a:latin typeface="Times New Roman" panose="02020603050405020304" pitchFamily="18" charset="0"/>
                <a:cs typeface="Times New Roman" panose="02020603050405020304" pitchFamily="18" charset="0"/>
              </a:rPr>
              <a:t>Application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Application Development of Ethereum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fontAlgn="base"/>
            <a:r>
              <a:rPr lang="en-IN" sz="2400" dirty="0">
                <a:solidFill>
                  <a:srgbClr val="000000"/>
                </a:solidFill>
                <a:effectLst/>
                <a:latin typeface="Times New Roman" panose="02020603050405020304" pitchFamily="18" charset="0"/>
                <a:cs typeface="Times New Roman" panose="02020603050405020304" pitchFamily="18" charset="0"/>
              </a:rPr>
              <a:t> </a:t>
            </a:r>
            <a:endParaRPr lang="en-IN" sz="2400" b="1" i="0" dirty="0">
              <a:solidFill>
                <a:srgbClr val="000000"/>
              </a:solidFill>
              <a:effectLst/>
              <a:latin typeface="Helvetica Neue" panose="02000503000000020004" pitchFamily="2" charset="0"/>
            </a:endParaRPr>
          </a:p>
        </p:txBody>
      </p:sp>
      <p:sp>
        <p:nvSpPr>
          <p:cNvPr id="2" name="Footer Placeholder 12">
            <a:extLst>
              <a:ext uri="{FF2B5EF4-FFF2-40B4-BE49-F238E27FC236}">
                <a16:creationId xmlns:a16="http://schemas.microsoft.com/office/drawing/2014/main" id="{B0C73133-6111-4A56-6D55-1683ABC2147E}"/>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1199959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78383"/>
            <a:ext cx="8534400" cy="5577967"/>
          </a:xfrm>
        </p:spPr>
        <p:txBody>
          <a:bodyPr>
            <a:noAutofit/>
          </a:bodyPr>
          <a:lstStyle/>
          <a:p>
            <a:pPr marL="0" indent="0" algn="ctr" fontAlgn="base">
              <a:buNone/>
            </a:pPr>
            <a:r>
              <a:rPr lang="en-IN" sz="2000" dirty="0">
                <a:effectLst/>
                <a:latin typeface="Times New Roman" panose="02020603050405020304" pitchFamily="18" charset="0"/>
                <a:cs typeface="Times New Roman" panose="02020603050405020304" pitchFamily="18" charset="0"/>
              </a:rPr>
              <a:t>   Smart contract security and vulnerability.</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lgn="l" fontAlgn="base">
              <a:buNone/>
            </a:pPr>
            <a:r>
              <a:rPr lang="en-IN" sz="1800" cap="all" dirty="0">
                <a:effectLst/>
                <a:latin typeface="Times New Roman" panose="02020603050405020304" pitchFamily="18" charset="0"/>
                <a:cs typeface="Times New Roman" panose="02020603050405020304" pitchFamily="18" charset="0"/>
              </a:rPr>
              <a:t>SMART CONTRACTS VULNERABILITIES </a:t>
            </a:r>
          </a:p>
          <a:p>
            <a:pPr marL="457200" lvl="1" indent="0" algn="just" fontAlgn="base">
              <a:buNone/>
            </a:pPr>
            <a:r>
              <a:rPr lang="en-IN" sz="1800" dirty="0">
                <a:effectLst/>
                <a:latin typeface="Times New Roman" panose="02020603050405020304" pitchFamily="18" charset="0"/>
                <a:cs typeface="Times New Roman" panose="02020603050405020304" pitchFamily="18" charset="0"/>
              </a:rPr>
              <a:t>Vulnerabilities in smart contracts are serious enough for several reasons:</a:t>
            </a:r>
          </a:p>
          <a:p>
            <a:pPr lvl="1"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Most of the smart contracts deal with financial assets.</a:t>
            </a:r>
          </a:p>
          <a:p>
            <a:pPr lvl="1"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Errors in smart contracts, once published, cannot be corrected due to the immutable nature of the blockchain.</a:t>
            </a:r>
          </a:p>
          <a:p>
            <a:pPr lvl="1" fontAlgn="base">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Changes in blockchain’s state generated by transactions of faulty or fraudulent contracts cannot be rolled back.</a:t>
            </a:r>
          </a:p>
          <a:p>
            <a:pPr marL="0" indent="0" algn="just">
              <a:buNone/>
            </a:pPr>
            <a:br>
              <a:rPr lang="en-IN" sz="1800" dirty="0">
                <a:effectLst/>
                <a:latin typeface="Times New Roman" panose="02020603050405020304" pitchFamily="18" charset="0"/>
                <a:cs typeface="Times New Roman" panose="02020603050405020304" pitchFamily="18" charset="0"/>
              </a:rPr>
            </a:br>
            <a:endParaRPr lang="en-IN" sz="1800" dirty="0">
              <a:effectLst/>
              <a:latin typeface="Times New Roman" panose="02020603050405020304" pitchFamily="18" charset="0"/>
              <a:cs typeface="Times New Roman" panose="02020603050405020304" pitchFamily="18" charset="0"/>
            </a:endParaRP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1E58D8D7-91A6-594D-B0BD-40CAE62A7447}"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000000"/>
                </a:solidFill>
                <a:effectLst/>
                <a:latin typeface="Times New Roman" panose="02020603050405020304" pitchFamily="18" charset="0"/>
                <a:cs typeface="Times New Roman" panose="02020603050405020304" pitchFamily="18" charset="0"/>
              </a:rPr>
              <a:t>Application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Application Development of Ethereum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fontAlgn="base"/>
            <a:r>
              <a:rPr lang="en-IN" sz="2400" dirty="0">
                <a:solidFill>
                  <a:srgbClr val="000000"/>
                </a:solidFill>
                <a:effectLst/>
                <a:latin typeface="Times New Roman" panose="02020603050405020304" pitchFamily="18" charset="0"/>
                <a:cs typeface="Times New Roman" panose="02020603050405020304" pitchFamily="18" charset="0"/>
              </a:rPr>
              <a:t> </a:t>
            </a:r>
            <a:endParaRPr lang="en-IN" sz="2400" b="1" i="0" dirty="0">
              <a:solidFill>
                <a:srgbClr val="000000"/>
              </a:solidFill>
              <a:effectLst/>
              <a:latin typeface="Helvetica Neue" panose="02000503000000020004" pitchFamily="2" charset="0"/>
            </a:endParaRPr>
          </a:p>
        </p:txBody>
      </p:sp>
      <p:sp>
        <p:nvSpPr>
          <p:cNvPr id="2" name="Footer Placeholder 12">
            <a:extLst>
              <a:ext uri="{FF2B5EF4-FFF2-40B4-BE49-F238E27FC236}">
                <a16:creationId xmlns:a16="http://schemas.microsoft.com/office/drawing/2014/main" id="{59478CF3-9228-54C8-EFA6-EB5E581EFF8A}"/>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5529984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78383"/>
            <a:ext cx="8534400" cy="5577967"/>
          </a:xfrm>
        </p:spPr>
        <p:txBody>
          <a:bodyPr>
            <a:noAutofit/>
          </a:bodyPr>
          <a:lstStyle/>
          <a:p>
            <a:pPr marL="0" indent="0" algn="ctr" fontAlgn="base">
              <a:buNone/>
            </a:pPr>
            <a:r>
              <a:rPr lang="en-IN" sz="2000" dirty="0">
                <a:effectLst/>
                <a:latin typeface="Times New Roman" panose="02020603050405020304" pitchFamily="18" charset="0"/>
                <a:cs typeface="Times New Roman" panose="02020603050405020304" pitchFamily="18" charset="0"/>
              </a:rPr>
              <a:t>   Smart contract security and vulnerability.</a:t>
            </a: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fontAlgn="base">
              <a:buNone/>
            </a:pPr>
            <a:r>
              <a:rPr lang="en-IN" sz="1800" dirty="0">
                <a:effectLst/>
                <a:latin typeface="Times New Roman" panose="02020603050405020304" pitchFamily="18" charset="0"/>
                <a:cs typeface="Times New Roman" panose="02020603050405020304" pitchFamily="18" charset="0"/>
              </a:rPr>
              <a:t>SMART CONTRACT SECURITY ISSUES</a:t>
            </a:r>
          </a:p>
          <a:p>
            <a:pPr marL="0" indent="0" fontAlgn="base">
              <a:buNone/>
            </a:pPr>
            <a:endParaRPr lang="en-IN" sz="1800" dirty="0">
              <a:effectLst/>
              <a:latin typeface="Times New Roman" panose="02020603050405020304" pitchFamily="18" charset="0"/>
              <a:cs typeface="Times New Roman" panose="02020603050405020304" pitchFamily="18" charset="0"/>
            </a:endParaRPr>
          </a:p>
          <a:p>
            <a:pPr algn="l" fontAlgn="base"/>
            <a:r>
              <a:rPr lang="en-IN" sz="1800" cap="all" dirty="0">
                <a:effectLst/>
                <a:latin typeface="Times New Roman" panose="02020603050405020304" pitchFamily="18" charset="0"/>
                <a:cs typeface="Times New Roman" panose="02020603050405020304" pitchFamily="18" charset="0"/>
              </a:rPr>
              <a:t>INDIRECT EXECUTION OF UNKNOWN CODE</a:t>
            </a:r>
          </a:p>
          <a:p>
            <a:pPr fontAlgn="base"/>
            <a:r>
              <a:rPr lang="en-IN" sz="1800" cap="all" dirty="0">
                <a:effectLst/>
                <a:latin typeface="Times New Roman" panose="02020603050405020304" pitchFamily="18" charset="0"/>
                <a:cs typeface="Times New Roman" panose="02020603050405020304" pitchFamily="18" charset="0"/>
              </a:rPr>
              <a:t>REENTRANCY</a:t>
            </a:r>
          </a:p>
          <a:p>
            <a:pPr fontAlgn="base"/>
            <a:r>
              <a:rPr lang="en-IN" sz="1800" cap="all" dirty="0">
                <a:effectLst/>
                <a:latin typeface="Times New Roman" panose="02020603050405020304" pitchFamily="18" charset="0"/>
                <a:cs typeface="Times New Roman" panose="02020603050405020304" pitchFamily="18" charset="0"/>
              </a:rPr>
              <a:t>INCORRECT CALCULATION OF THE OUTPUT TOKEN AMOUNT</a:t>
            </a:r>
          </a:p>
          <a:p>
            <a:pPr fontAlgn="base"/>
            <a:r>
              <a:rPr lang="en-IN" sz="1800" cap="all" dirty="0">
                <a:effectLst/>
                <a:latin typeface="Times New Roman" panose="02020603050405020304" pitchFamily="18" charset="0"/>
                <a:cs typeface="Times New Roman" panose="02020603050405020304" pitchFamily="18" charset="0"/>
              </a:rPr>
              <a:t>INTERFACE/NAMING ISSUES</a:t>
            </a:r>
          </a:p>
          <a:p>
            <a:pPr fontAlgn="base"/>
            <a:r>
              <a:rPr lang="en-IN" sz="1800" cap="all" dirty="0">
                <a:effectLst/>
                <a:latin typeface="Times New Roman" panose="02020603050405020304" pitchFamily="18" charset="0"/>
                <a:cs typeface="Times New Roman" panose="02020603050405020304" pitchFamily="18" charset="0"/>
              </a:rPr>
              <a:t>DEPENDENCY ON THE ORDER OF EXECUTION</a:t>
            </a:r>
          </a:p>
          <a:p>
            <a:pPr fontAlgn="base"/>
            <a:r>
              <a:rPr lang="en-IN" sz="1800" cap="all" dirty="0">
                <a:effectLst/>
                <a:latin typeface="Times New Roman" panose="02020603050405020304" pitchFamily="18" charset="0"/>
                <a:cs typeface="Times New Roman" panose="02020603050405020304" pitchFamily="18" charset="0"/>
              </a:rPr>
              <a:t>TIME COMPONENT</a:t>
            </a:r>
          </a:p>
          <a:p>
            <a:pPr fontAlgn="base"/>
            <a:r>
              <a:rPr lang="en-IN" sz="1800" cap="all" dirty="0">
                <a:effectLst/>
                <a:latin typeface="Times New Roman" panose="02020603050405020304" pitchFamily="18" charset="0"/>
                <a:cs typeface="Times New Roman" panose="02020603050405020304" pitchFamily="18" charset="0"/>
              </a:rPr>
              <a:t>USING THE BLOCKHASH FUNCTION</a:t>
            </a:r>
          </a:p>
          <a:p>
            <a:pPr fontAlgn="base"/>
            <a:r>
              <a:rPr lang="en-IN" sz="1800" cap="all" dirty="0">
                <a:effectLst/>
                <a:latin typeface="Times New Roman" panose="02020603050405020304" pitchFamily="18" charset="0"/>
                <a:cs typeface="Times New Roman" panose="02020603050405020304" pitchFamily="18" charset="0"/>
              </a:rPr>
              <a:t>INCORRECTLY HANDLED EXCEPTIONS</a:t>
            </a:r>
          </a:p>
          <a:p>
            <a:pPr fontAlgn="base"/>
            <a:r>
              <a:rPr lang="en-IN" sz="1800" cap="all" dirty="0">
                <a:effectLst/>
                <a:latin typeface="Times New Roman" panose="02020603050405020304" pitchFamily="18" charset="0"/>
                <a:cs typeface="Times New Roman" panose="02020603050405020304" pitchFamily="18" charset="0"/>
              </a:rPr>
              <a:t>INCORRECT WORK WITH ERC20 TOKEN</a:t>
            </a:r>
          </a:p>
          <a:p>
            <a:pPr algn="l" fontAlgn="base"/>
            <a:endParaRPr lang="en-IN" sz="1200" b="1" i="0" cap="all" dirty="0">
              <a:effectLst/>
              <a:latin typeface="Mont"/>
            </a:endParaRPr>
          </a:p>
          <a:p>
            <a:pPr marL="0" indent="0" algn="just">
              <a:buNone/>
            </a:pPr>
            <a:br>
              <a:rPr lang="en-IN" sz="1800" dirty="0">
                <a:effectLst/>
                <a:latin typeface="Times New Roman" panose="02020603050405020304" pitchFamily="18" charset="0"/>
                <a:cs typeface="Times New Roman" panose="02020603050405020304" pitchFamily="18" charset="0"/>
              </a:rPr>
            </a:br>
            <a:endParaRPr lang="en-IN" sz="1800" dirty="0">
              <a:effectLst/>
              <a:latin typeface="Times New Roman" panose="02020603050405020304" pitchFamily="18" charset="0"/>
              <a:cs typeface="Times New Roman" panose="02020603050405020304" pitchFamily="18" charset="0"/>
            </a:endParaRPr>
          </a:p>
          <a:p>
            <a:pPr marL="0" indent="0" algn="ctr" fontAlgn="base">
              <a:buNone/>
            </a:pP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0D5FF9B8-E013-DE45-9559-E12662CFB9EE}"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dirty="0">
                <a:solidFill>
                  <a:srgbClr val="000000"/>
                </a:solidFill>
                <a:effectLst/>
                <a:latin typeface="Times New Roman" panose="02020603050405020304" pitchFamily="18" charset="0"/>
                <a:cs typeface="Times New Roman" panose="02020603050405020304" pitchFamily="18" charset="0"/>
              </a:rPr>
              <a:t>Application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Application Development of Ethereum (CO4)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fontAlgn="base"/>
            <a:r>
              <a:rPr lang="en-IN" sz="2400" dirty="0">
                <a:solidFill>
                  <a:srgbClr val="000000"/>
                </a:solidFill>
                <a:effectLst/>
                <a:latin typeface="Times New Roman" panose="02020603050405020304" pitchFamily="18" charset="0"/>
                <a:cs typeface="Times New Roman" panose="02020603050405020304" pitchFamily="18" charset="0"/>
              </a:rPr>
              <a:t> </a:t>
            </a:r>
            <a:endParaRPr lang="en-IN" sz="2400" b="1" i="0" dirty="0">
              <a:solidFill>
                <a:srgbClr val="000000"/>
              </a:solidFill>
              <a:effectLst/>
              <a:latin typeface="Helvetica Neue" panose="02000503000000020004" pitchFamily="2" charset="0"/>
            </a:endParaRPr>
          </a:p>
        </p:txBody>
      </p:sp>
      <p:sp>
        <p:nvSpPr>
          <p:cNvPr id="2" name="Footer Placeholder 12">
            <a:extLst>
              <a:ext uri="{FF2B5EF4-FFF2-40B4-BE49-F238E27FC236}">
                <a16:creationId xmlns:a16="http://schemas.microsoft.com/office/drawing/2014/main" id="{E8EAA0DF-F651-F0EC-19BB-E22A426722F7}"/>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5001024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2000" dirty="0"/>
          </a:p>
          <a:p>
            <a:pPr marL="0" indent="0">
              <a:buNone/>
            </a:pPr>
            <a:r>
              <a:rPr lang="en-US" sz="2200" b="1" dirty="0" err="1"/>
              <a:t>Youtube</a:t>
            </a:r>
            <a:r>
              <a:rPr lang="en-US" sz="2200" b="1" dirty="0"/>
              <a:t>/other  Video Links</a:t>
            </a:r>
          </a:p>
          <a:p>
            <a:pPr marL="0" indent="0">
              <a:buNone/>
            </a:pPr>
            <a:endParaRPr lang="en-US" sz="2200" b="1" dirty="0"/>
          </a:p>
          <a:p>
            <a:r>
              <a:rPr lang="en-US" sz="2000" dirty="0">
                <a:solidFill>
                  <a:srgbClr val="FB4C5B"/>
                </a:solidFill>
                <a:hlinkClick r:id="rId2">
                  <a:extLst>
                    <a:ext uri="{A12FA001-AC4F-418D-AE19-62706E023703}">
                      <ahyp:hlinkClr xmlns:ahyp="http://schemas.microsoft.com/office/drawing/2018/hyperlinkcolor" val="tx"/>
                    </a:ext>
                  </a:extLst>
                </a:hlinkClick>
              </a:rPr>
              <a:t>https://www.youtube.com/watch?v=SSo_EIwHSd4&amp;vl=en</a:t>
            </a:r>
            <a:endParaRPr lang="en-US" sz="2000" dirty="0">
              <a:solidFill>
                <a:srgbClr val="FB4C5B"/>
              </a:solidFill>
            </a:endParaRPr>
          </a:p>
          <a:p>
            <a:r>
              <a:rPr lang="en-US" sz="2000" dirty="0">
                <a:solidFill>
                  <a:srgbClr val="FB4C5B"/>
                </a:solidFill>
                <a:hlinkClick r:id="rId3">
                  <a:extLst>
                    <a:ext uri="{A12FA001-AC4F-418D-AE19-62706E023703}">
                      <ahyp:hlinkClr xmlns:ahyp="http://schemas.microsoft.com/office/drawing/2018/hyperlinkcolor" val="tx"/>
                    </a:ext>
                  </a:extLst>
                </a:hlinkClick>
              </a:rPr>
              <a:t>https://www.youtube.com/watch?v=RT7x0lQvSLk</a:t>
            </a:r>
            <a:endParaRPr lang="en-US" sz="2000" dirty="0">
              <a:solidFill>
                <a:srgbClr val="FB4C5B"/>
              </a:solidFill>
            </a:endParaRPr>
          </a:p>
          <a:p>
            <a:r>
              <a:rPr lang="en-US" sz="2000" dirty="0">
                <a:solidFill>
                  <a:srgbClr val="FB4C5B"/>
                </a:solidFill>
                <a:hlinkClick r:id="rId4">
                  <a:extLst>
                    <a:ext uri="{A12FA001-AC4F-418D-AE19-62706E023703}">
                      <ahyp:hlinkClr xmlns:ahyp="http://schemas.microsoft.com/office/drawing/2018/hyperlinkcolor" val="tx"/>
                    </a:ext>
                  </a:extLst>
                </a:hlinkClick>
              </a:rPr>
              <a:t>https://www.youtube.com/watch?v=yubzJw0uiE4</a:t>
            </a:r>
            <a:endParaRPr lang="en-US" sz="2000" dirty="0">
              <a:solidFill>
                <a:srgbClr val="FB4C5B"/>
              </a:solidFill>
            </a:endParaRPr>
          </a:p>
          <a:p>
            <a:r>
              <a:rPr lang="en-US" sz="2000" dirty="0">
                <a:solidFill>
                  <a:srgbClr val="FB4C5B"/>
                </a:solidFill>
                <a:hlinkClick r:id="rId5">
                  <a:extLst>
                    <a:ext uri="{A12FA001-AC4F-418D-AE19-62706E023703}">
                      <ahyp:hlinkClr xmlns:ahyp="http://schemas.microsoft.com/office/drawing/2018/hyperlinkcolor" val="tx"/>
                    </a:ext>
                  </a:extLst>
                </a:hlinkClick>
              </a:rPr>
              <a:t>https://www.khanacademy.org/economics-finance-domain/core-finance/money-and-banking/bitcoin/v/bitcoin-transaction-block-chains</a:t>
            </a:r>
            <a:endParaRPr lang="en-US" sz="2000" dirty="0">
              <a:solidFill>
                <a:srgbClr val="FB4C5B"/>
              </a:solidFill>
            </a:endParaRPr>
          </a:p>
          <a:p>
            <a:endParaRPr lang="en-US" sz="2000" dirty="0"/>
          </a:p>
          <a:p>
            <a:endParaRPr lang="en-US" sz="2000" dirty="0"/>
          </a:p>
        </p:txBody>
      </p:sp>
      <p:sp>
        <p:nvSpPr>
          <p:cNvPr id="4" name="Date Placeholder 3"/>
          <p:cNvSpPr>
            <a:spLocks noGrp="1"/>
          </p:cNvSpPr>
          <p:nvPr>
            <p:ph type="dt" sz="half" idx="10"/>
          </p:nvPr>
        </p:nvSpPr>
        <p:spPr/>
        <p:txBody>
          <a:bodyPr/>
          <a:lstStyle/>
          <a:p>
            <a:fld id="{8ED8EC67-8BF1-6A44-85FB-11A57ECD4298}" type="datetime1">
              <a:rPr lang="en-IN" smtClean="0"/>
              <a:t>08/01/25</a:t>
            </a:fld>
            <a:endParaRPr lang="en-US"/>
          </a:p>
        </p:txBody>
      </p:sp>
      <p:sp>
        <p:nvSpPr>
          <p:cNvPr id="7" name="Title 1"/>
          <p:cNvSpPr txBox="1">
            <a:spLocks/>
          </p:cNvSpPr>
          <p:nvPr/>
        </p:nvSpPr>
        <p:spPr>
          <a:xfrm>
            <a:off x="1371600" y="0"/>
            <a:ext cx="7772400" cy="990600"/>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1" i="0" u="none" strike="noStrike" kern="1200" cap="none" spc="0" normalizeH="0" noProof="0" dirty="0">
                <a:ln>
                  <a:noFill/>
                </a:ln>
                <a:solidFill>
                  <a:schemeClr val="dk1"/>
                </a:solidFill>
                <a:effectLst/>
                <a:uLnTx/>
                <a:uFillTx/>
                <a:latin typeface="+mn-lt"/>
                <a:ea typeface="+mn-ea"/>
                <a:cs typeface="+mn-cs"/>
              </a:rPr>
              <a:t> Links, </a:t>
            </a:r>
            <a:r>
              <a:rPr kumimoji="0" lang="en-US" sz="3200" b="1" i="0" u="none" strike="noStrike" kern="1200" cap="none" spc="0" normalizeH="0" noProof="0" dirty="0" err="1">
                <a:ln>
                  <a:noFill/>
                </a:ln>
                <a:solidFill>
                  <a:schemeClr val="dk1"/>
                </a:solidFill>
                <a:effectLst/>
                <a:uLnTx/>
                <a:uFillTx/>
                <a:latin typeface="+mn-lt"/>
                <a:ea typeface="+mn-ea"/>
                <a:cs typeface="+mn-cs"/>
              </a:rPr>
              <a:t>Youtube</a:t>
            </a:r>
            <a:r>
              <a:rPr kumimoji="0" lang="en-US" sz="3200" b="1"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Footer Placeholder 12">
            <a:extLst>
              <a:ext uri="{FF2B5EF4-FFF2-40B4-BE49-F238E27FC236}">
                <a16:creationId xmlns:a16="http://schemas.microsoft.com/office/drawing/2014/main" id="{7809C67B-7F0E-1A75-1938-17804DA68310}"/>
              </a:ext>
            </a:extLst>
          </p:cNvPr>
          <p:cNvSpPr>
            <a:spLocks noGrp="1"/>
          </p:cNvSpPr>
          <p:nvPr>
            <p:ph type="ftr" sz="quarter" idx="11"/>
          </p:nvPr>
        </p:nvSpPr>
        <p:spPr>
          <a:xfrm>
            <a:off x="2286000" y="6264275"/>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22831161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876800"/>
          </a:xfrm>
        </p:spPr>
        <p:txBody>
          <a:bodyPr>
            <a:noAutofit/>
          </a:bodyPr>
          <a:lstStyle/>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Q:1 What is the smallest and largest denomination of Ethereum Units?</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Finney &amp; Ada</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Sasha Grey &amp; Rocco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Siffredi</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)Wei &amp; Tether</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Einstein &amp;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Mether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Q2: Who is the founder of Ethereum?</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Vitalik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Buterin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Whoopi Goldberg</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Max Kaiser</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Mike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o'Hearn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Q3: What is one major difference between Bitcoin and Ethereum?</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Ethereum relies on Proof of Stake whilst Bitcoin relies on Proof of Work</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Ethereum has a deflationary economic model and Bitcoin doesn’t</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Ethereum is accepted by more merchants than Bitcoin</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Ethereum's internal code is Turing Complete whilst Bitcoin's isn't</a:t>
            </a:r>
          </a:p>
          <a:p>
            <a:pPr marL="0" indent="0" algn="ctr">
              <a:spcBef>
                <a:spcPts val="0"/>
              </a:spcBef>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DD14666-9B48-A741-B1BD-6FAB26E06F3F}"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Daily Quiz</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87D4095B-B2B2-E8D5-DC7C-2CA2E8084509}"/>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22188170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876800"/>
          </a:xfrm>
        </p:spPr>
        <p:txBody>
          <a:bodyPr>
            <a:noAutofit/>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Q4: What is an Ether in Ethereum?</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The main denomination used in Ethereum</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A anaesthetic liquid used to knock people out</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t>
            </a: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name for the cloud computing process of Ethereum contracts</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A method of redistributing Ethereum via mining</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Q5: How many Ether's are issued per block in general?</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69 Ether</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20 Ether</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10 Ether</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5 Ether</a:t>
            </a:r>
          </a:p>
          <a:p>
            <a:pPr marL="0" indent="0" algn="ctr">
              <a:spcBef>
                <a:spcPts val="0"/>
              </a:spcBef>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3C252AE-2ED5-5C40-AF78-69330D321700}"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Daily Quiz</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04D9A661-B850-42FA-8AF0-CC5FBE715CDF}"/>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3805282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lgn="just">
              <a:buNone/>
            </a:pPr>
            <a:endParaRPr lang="en-US" sz="1600" dirty="0">
              <a:latin typeface="Times New Roman" panose="02020603050405020304" pitchFamily="18" charset="0"/>
              <a:cs typeface="Times New Roman" panose="02020603050405020304" pitchFamily="18" charset="0"/>
            </a:endParaRPr>
          </a:p>
          <a:p>
            <a:pPr marL="0" indent="0">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Q1: What Are the Real-World Use Cases of Ethereum?</a:t>
            </a:r>
          </a:p>
          <a:p>
            <a:pPr marL="0" indent="0">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Q2: What Is the Ethereum Network? Explain.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Q3: Explain How Proof-Of-Work (Pow) Works?</a:t>
            </a:r>
          </a:p>
          <a:p>
            <a:pPr marL="0" indent="0">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Q4: Tell Us About Smart Contract Use Cases?</a:t>
            </a:r>
          </a:p>
          <a:p>
            <a:pPr marL="0" indent="0">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Q5: What Are the Main Steps of Smart Contract Development from A Business Perspective?</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Q6: What Are the Benefits of Having A Private Network?</a:t>
            </a:r>
          </a:p>
          <a:p>
            <a:pPr marL="0" indent="0">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hlinkClick r:id="rId2"/>
            </a:endParaRPr>
          </a:p>
          <a:p>
            <a:pPr marL="0" indent="0">
              <a:buNone/>
            </a:pPr>
            <a:endParaRPr lang="en-US" sz="1600" dirty="0"/>
          </a:p>
        </p:txBody>
      </p:sp>
      <p:sp>
        <p:nvSpPr>
          <p:cNvPr id="4" name="Date Placeholder 3"/>
          <p:cNvSpPr>
            <a:spLocks noGrp="1"/>
          </p:cNvSpPr>
          <p:nvPr>
            <p:ph type="dt" sz="half" idx="10"/>
          </p:nvPr>
        </p:nvSpPr>
        <p:spPr/>
        <p:txBody>
          <a:bodyPr/>
          <a:lstStyle/>
          <a:p>
            <a:fld id="{BABF6AD3-DE66-3540-BAB0-177B528D8726}" type="datetime1">
              <a:rPr lang="en-IN" smtClean="0"/>
              <a:t>08/01/25</a:t>
            </a:fld>
            <a:endParaRPr lang="en-US"/>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Weekly</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Assignment</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84B2D5C0-A604-6030-C401-A1E90E0B1959}"/>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27385886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It can compute man-made problems as well as natural phenomena. Block Chain theory has a lot of applications in real life as well, such that in SCM,education ,security ,banking and many fields</a:t>
            </a:r>
            <a:r>
              <a:rPr lang="en-US" sz="2800" dirty="0">
                <a:cs typeface="Times New Roman" panose="02020603050405020304" pitchFamily="18" charset="0"/>
              </a:rPr>
              <a:t>.</a:t>
            </a:r>
          </a:p>
        </p:txBody>
      </p:sp>
      <p:sp>
        <p:nvSpPr>
          <p:cNvPr id="2" name="Date Placeholder 1"/>
          <p:cNvSpPr>
            <a:spLocks noGrp="1"/>
          </p:cNvSpPr>
          <p:nvPr>
            <p:ph type="dt" sz="half" idx="10"/>
          </p:nvPr>
        </p:nvSpPr>
        <p:spPr/>
        <p:txBody>
          <a:bodyPr/>
          <a:lstStyle/>
          <a:p>
            <a:fld id="{66E076BB-AD4B-904D-8F11-6997E366677B}" type="datetime1">
              <a:rPr lang="en-IN" smtClean="0"/>
              <a:t>08/01/25</a:t>
            </a:fld>
            <a:endParaRPr lang="en-US"/>
          </a:p>
        </p:txBody>
      </p:sp>
      <p:sp>
        <p:nvSpPr>
          <p:cNvPr id="11" name="Title 1">
            <a:extLst>
              <a:ext uri="{FF2B5EF4-FFF2-40B4-BE49-F238E27FC236}">
                <a16:creationId xmlns:a16="http://schemas.microsoft.com/office/drawing/2014/main" id="{A2D18B47-1A53-4750-AF0C-C80D3E15A3BA}"/>
              </a:ext>
            </a:extLst>
          </p:cNvPr>
          <p:cNvSpPr txBox="1">
            <a:spLocks/>
          </p:cNvSpPr>
          <p:nvPr/>
        </p:nvSpPr>
        <p:spPr>
          <a:xfrm>
            <a:off x="1502899" y="76201"/>
            <a:ext cx="7031501"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Branch Wise Applications</a:t>
            </a:r>
          </a:p>
        </p:txBody>
      </p:sp>
      <p:sp>
        <p:nvSpPr>
          <p:cNvPr id="4" name="Footer Placeholder 12">
            <a:extLst>
              <a:ext uri="{FF2B5EF4-FFF2-40B4-BE49-F238E27FC236}">
                <a16:creationId xmlns:a16="http://schemas.microsoft.com/office/drawing/2014/main" id="{D293600B-44B7-B0D9-642F-C59B7A9AF526}"/>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7290665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876800"/>
          </a:xfrm>
        </p:spPr>
        <p:txBody>
          <a:bodyPr>
            <a:noAutofit/>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Q1: What algorithm does Ethereum use for its Proof of Work?</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CryptoNight</a:t>
            </a: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Groestl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EtHash</a:t>
            </a: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Scrypt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Q2: What is Ethereum?</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A Bitcoin side chain</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A Michelson-Morley Experiment</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A distributed computer network with its own currency</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A Litecoin clone</a:t>
            </a:r>
            <a:r>
              <a:rPr lang="en-IN" sz="1800" dirty="0">
                <a:effectLst/>
                <a:latin typeface="Times New Roman" panose="02020603050405020304" pitchFamily="18" charset="0"/>
                <a:cs typeface="Times New Roman" panose="02020603050405020304" pitchFamily="18" charset="0"/>
              </a:rPr>
              <a:t> at I</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Q3: What is gas in Ethereum?</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The cost of generating a correct block hash</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A way of pricing transactions based on their computational complexity</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A measurement of how many nodes are attached to the network</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How much power the network has securing it in Giga Hashes</a:t>
            </a:r>
          </a:p>
          <a:p>
            <a:pPr marL="0" indent="0" algn="ctr">
              <a:spcBef>
                <a:spcPts val="0"/>
              </a:spcBef>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D2F3222A-1247-CB46-A2FC-1A959206C093}"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BA2D3E82-5B69-8E38-EE21-665401B5AA71}"/>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40900039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876800"/>
          </a:xfrm>
        </p:spPr>
        <p:txBody>
          <a:bodyPr>
            <a:noAutofit/>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Q4: In which programming language is Smart Contracts written?</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kotlin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tcl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tk</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solidity</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python</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Q5: Which type of language is solidity?</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procedure oriented language</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object oriented language</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scripting language</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low level language</a:t>
            </a:r>
            <a:endParaRPr lang="en-IN" sz="1800" dirty="0">
              <a:effectLst/>
              <a:latin typeface="Times New Roman" panose="02020603050405020304" pitchFamily="18" charset="0"/>
              <a:cs typeface="Times New Roman" panose="02020603050405020304" pitchFamily="18" charset="0"/>
            </a:endParaRPr>
          </a:p>
          <a:p>
            <a:pPr marL="0" indent="0" algn="ctr">
              <a:spcBef>
                <a:spcPts val="0"/>
              </a:spcBef>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C9C86C43-6560-8641-9C69-8D5F2AA2C02C}"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s(</a:t>
            </a:r>
            <a:r>
              <a:rPr kumimoji="0" lang="en-US" sz="2400" b="1" i="0" u="none" strike="noStrike" kern="1200" cap="none" spc="0" normalizeH="0" noProof="0" dirty="0" err="1">
                <a:ln>
                  <a:noFill/>
                </a:ln>
                <a:solidFill>
                  <a:schemeClr val="dk1"/>
                </a:solidFill>
                <a:effectLst/>
                <a:uLnTx/>
                <a:uFillTx/>
                <a:latin typeface="Times New Roman" panose="02020603050405020304" pitchFamily="18" charset="0"/>
                <a:cs typeface="Times New Roman" panose="02020603050405020304" pitchFamily="18" charset="0"/>
              </a:rPr>
              <a:t>Cont</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3A6C9C6E-FC96-9B5C-E9C1-F10029B310E6}"/>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1155484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2999"/>
            <a:ext cx="8534400" cy="5081987"/>
          </a:xfrm>
        </p:spPr>
        <p:txBody>
          <a:bodyPr>
            <a:noAutofit/>
          </a:bodyPr>
          <a:lstStyle/>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Q6: Which among the following statements are/is true? S1: Smart contract can interact with other smart contracts S2: Smart contract can call an API on the web</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S1 only</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S2 only</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Both S1 and S2</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Neither S1 nor S2</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Q7: What does machines belonging to distributed system join to Ethereum network and validate transactions called?</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blocking</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mining</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mist</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chaining</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Q8: Which among the following is Ethereum's native browser?</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Mist</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Block</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Mime</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)Edge</a:t>
            </a:r>
          </a:p>
          <a:p>
            <a:pPr marL="0" indent="0">
              <a:spcBef>
                <a:spcPts val="0"/>
              </a:spcBef>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spcBef>
                <a:spcPts val="0"/>
              </a:spcBef>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5BDD69A3-80A8-0A48-A3AB-697BE6C0A5E4}" type="datetime1">
              <a:rPr lang="en-IN" smtClean="0"/>
              <a:t>08/01/25</a:t>
            </a:fld>
            <a:endParaRPr lang="en-US" dirty="0"/>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s(</a:t>
            </a:r>
            <a:r>
              <a:rPr kumimoji="0" lang="en-US" sz="2400" b="1" i="0" u="none" strike="noStrike" kern="1200" cap="none" spc="0" normalizeH="0" noProof="0" dirty="0" err="1">
                <a:ln>
                  <a:noFill/>
                </a:ln>
                <a:solidFill>
                  <a:schemeClr val="dk1"/>
                </a:solidFill>
                <a:effectLst/>
                <a:uLnTx/>
                <a:uFillTx/>
                <a:latin typeface="Times New Roman" panose="02020603050405020304" pitchFamily="18" charset="0"/>
                <a:cs typeface="Times New Roman" panose="02020603050405020304" pitchFamily="18" charset="0"/>
              </a:rPr>
              <a:t>Cont</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AB255E54-AF30-429F-0DE0-FF7B9D8628E0}"/>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786969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2999"/>
            <a:ext cx="8534400" cy="5081987"/>
          </a:xfrm>
        </p:spPr>
        <p:txBody>
          <a:bodyPr>
            <a:noAutofit/>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Q9: What does Ethereum development involve/s?</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networking</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app hosting</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databasing</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All of the above</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Q10: Ethereum is best suited for</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economic systems</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video creation systems</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website creation</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survey systems</a:t>
            </a:r>
          </a:p>
          <a:p>
            <a:pPr marL="0" indent="0">
              <a:spcBef>
                <a:spcPts val="0"/>
              </a:spcBef>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spcBef>
                <a:spcPts val="0"/>
              </a:spcBef>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FB27F4C-B67D-E94C-B028-DF8A29DBAB68}" type="datetime1">
              <a:rPr lang="en-IN" smtClean="0"/>
              <a:t>08/01/25</a:t>
            </a:fld>
            <a:endParaRPr lang="en-US" dirty="0"/>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s(</a:t>
            </a:r>
            <a:r>
              <a:rPr kumimoji="0" lang="en-US" sz="2400" b="1" i="0" u="none" strike="noStrike" kern="1200" cap="none" spc="0" normalizeH="0" noProof="0" dirty="0" err="1">
                <a:ln>
                  <a:noFill/>
                </a:ln>
                <a:solidFill>
                  <a:schemeClr val="dk1"/>
                </a:solidFill>
                <a:effectLst/>
                <a:uLnTx/>
                <a:uFillTx/>
                <a:latin typeface="Times New Roman" panose="02020603050405020304" pitchFamily="18" charset="0"/>
                <a:cs typeface="Times New Roman" panose="02020603050405020304" pitchFamily="18" charset="0"/>
              </a:rPr>
              <a:t>Cont</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80709C97-C925-DF5D-A366-E57629D9CE32}"/>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50470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2999"/>
            <a:ext cx="8534400" cy="5081987"/>
          </a:xfrm>
        </p:spPr>
        <p:txBody>
          <a:bodyPr>
            <a:noAutofit/>
          </a:bodyPr>
          <a:lstStyle/>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Q11: Which among the feature does Ethereum ensures to provide?</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decentralized storage</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transparent governance for communities</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zero-infrastructure platform</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All of the above</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Q12: Ether based own tokens can be launched on which Ethereum chains?</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public chains only</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private chains only</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Both public and private chains</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own tokens cant be generated</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Q13: Which among the following is true with respect to all the transactions in EVM?</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The transactions are recorded publicly</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The transactions are secret by nature</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Its difficult to trace the transactions from one account to another</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Hashing is not performed for few transaction attributes</a:t>
            </a:r>
          </a:p>
          <a:p>
            <a:pPr marL="0" indent="0">
              <a:spcBef>
                <a:spcPts val="0"/>
              </a:spcBef>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spcBef>
                <a:spcPts val="0"/>
              </a:spcBef>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45CDE0D8-4B0C-FF45-8BC5-4E4E39D9522E}" type="datetime1">
              <a:rPr lang="en-IN" smtClean="0"/>
              <a:t>08/01/25</a:t>
            </a:fld>
            <a:endParaRPr lang="en-US" dirty="0"/>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s(</a:t>
            </a:r>
            <a:r>
              <a:rPr kumimoji="0" lang="en-US" sz="2400" b="1" i="0" u="none" strike="noStrike" kern="1200" cap="none" spc="0" normalizeH="0" noProof="0" dirty="0" err="1">
                <a:ln>
                  <a:noFill/>
                </a:ln>
                <a:solidFill>
                  <a:schemeClr val="dk1"/>
                </a:solidFill>
                <a:effectLst/>
                <a:uLnTx/>
                <a:uFillTx/>
                <a:latin typeface="Times New Roman" panose="02020603050405020304" pitchFamily="18" charset="0"/>
                <a:cs typeface="Times New Roman" panose="02020603050405020304" pitchFamily="18" charset="0"/>
              </a:rPr>
              <a:t>Cont</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EB426985-48E9-0803-A198-F81400231500}"/>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2811583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2999"/>
            <a:ext cx="8534400" cy="5081987"/>
          </a:xfrm>
        </p:spPr>
        <p:txBody>
          <a:bodyPr>
            <a:noAutofit/>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Q14: Why is EVM widely popular?</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Its globally accessible</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It’s a virtual machine</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Access to EVM is easy as it requires either node or wallet</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All of the above</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Q15: In case of Ethereum, the virtual machines are created with</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hardware only</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software only</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both hardware and software</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both hardware and firmware</a:t>
            </a:r>
          </a:p>
          <a:p>
            <a:pPr marL="0" indent="0">
              <a:buNone/>
            </a:pPr>
            <a:endParaRPr lang="en-IN" sz="1800" dirty="0">
              <a:effectLst/>
              <a:latin typeface="Times New Roman" panose="02020603050405020304" pitchFamily="18" charset="0"/>
              <a:cs typeface="Times New Roman" panose="02020603050405020304" pitchFamily="18" charset="0"/>
            </a:endParaRPr>
          </a:p>
          <a:p>
            <a:pPr marL="0" indent="0" algn="ctr">
              <a:spcBef>
                <a:spcPts val="0"/>
              </a:spcBef>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4647D585-AD4C-F641-967A-905637A5794A}" type="datetime1">
              <a:rPr lang="en-IN" smtClean="0"/>
              <a:t>08/01/25</a:t>
            </a:fld>
            <a:endParaRPr lang="en-US" dirty="0"/>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s(</a:t>
            </a:r>
            <a:r>
              <a:rPr kumimoji="0" lang="en-US" sz="2400" b="1" i="0" u="none" strike="noStrike" kern="1200" cap="none" spc="0" normalizeH="0" noProof="0" dirty="0" err="1">
                <a:ln>
                  <a:noFill/>
                </a:ln>
                <a:solidFill>
                  <a:schemeClr val="dk1"/>
                </a:solidFill>
                <a:effectLst/>
                <a:uLnTx/>
                <a:uFillTx/>
                <a:latin typeface="Times New Roman" panose="02020603050405020304" pitchFamily="18" charset="0"/>
                <a:cs typeface="Times New Roman" panose="02020603050405020304" pitchFamily="18" charset="0"/>
              </a:rPr>
              <a:t>Cont</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0419149E-3213-8CF2-C9DD-DED50F15185B}"/>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6613219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2999"/>
            <a:ext cx="8534400" cy="5081987"/>
          </a:xfrm>
        </p:spPr>
        <p:txBody>
          <a:bodyPr>
            <a:noAutofit/>
          </a:bodyPr>
          <a:lstStyle/>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Q16: Which among the following is true with respect to EVM?</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It is designed for specific purposes</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ownerless virtual machine</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accepts any programming language</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its licensed</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Q17: As part of block processing protocol, every node on EVM is</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highly parallel</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highly centralized</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highly redundant</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highly sequential</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Q18: What are EVM Applications commonly known as?</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Transaction Applications</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Transaction Contracts</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Smart Contracts</a:t>
            </a:r>
          </a:p>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Contract Applications</a:t>
            </a:r>
          </a:p>
          <a:p>
            <a:pPr marL="0" indent="0">
              <a:spcBef>
                <a:spcPts val="0"/>
              </a:spcBef>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cs typeface="Times New Roman" panose="02020603050405020304" pitchFamily="18" charset="0"/>
            </a:endParaRPr>
          </a:p>
          <a:p>
            <a:pPr marL="0" indent="0" algn="ctr">
              <a:spcBef>
                <a:spcPts val="0"/>
              </a:spcBef>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41EC3B2-E2B8-2A49-B256-22CD8A225AC7}" type="datetime1">
              <a:rPr lang="en-IN" smtClean="0"/>
              <a:t>08/01/25</a:t>
            </a:fld>
            <a:endParaRPr lang="en-US" dirty="0"/>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s(</a:t>
            </a:r>
            <a:r>
              <a:rPr kumimoji="0" lang="en-US" sz="2400" b="1" i="0" u="none" strike="noStrike" kern="1200" cap="none" spc="0" normalizeH="0" noProof="0" dirty="0" err="1">
                <a:ln>
                  <a:noFill/>
                </a:ln>
                <a:solidFill>
                  <a:schemeClr val="dk1"/>
                </a:solidFill>
                <a:effectLst/>
                <a:uLnTx/>
                <a:uFillTx/>
                <a:latin typeface="Times New Roman" panose="02020603050405020304" pitchFamily="18" charset="0"/>
                <a:cs typeface="Times New Roman" panose="02020603050405020304" pitchFamily="18" charset="0"/>
              </a:rPr>
              <a:t>Cont</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490F9999-8629-C545-1F16-82B07A901AA3}"/>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9898773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2999"/>
            <a:ext cx="8534400" cy="5081987"/>
          </a:xfrm>
        </p:spPr>
        <p:txBody>
          <a:bodyPr>
            <a:noAutofit/>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Q19: Which is true with respect to Solidity language?</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high-level language</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compiled into bytecode</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uploaded to Ethereum blockchain</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All of the above</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Q20: Gas limit determines</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how much computation can happen per block</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how much storage can be allocated per block</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Accounts for computational work</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All of the above</a:t>
            </a:r>
          </a:p>
          <a:p>
            <a:pPr marL="0" indent="0">
              <a:spcBef>
                <a:spcPts val="0"/>
              </a:spcBef>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spcBef>
                <a:spcPts val="0"/>
              </a:spcBef>
              <a:buNone/>
            </a:pPr>
            <a:endParaRPr lang="en-IN" sz="1800" dirty="0">
              <a:effectLs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B11BEB3A-2681-8542-A4D2-B9368AF536FC}" type="datetime1">
              <a:rPr lang="en-IN" smtClean="0"/>
              <a:t>08/01/25</a:t>
            </a:fld>
            <a:endParaRPr lang="en-US" dirty="0"/>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s(</a:t>
            </a:r>
            <a:r>
              <a:rPr kumimoji="0" lang="en-US" sz="2400" b="1" i="0" u="none" strike="noStrike" kern="1200" cap="none" spc="0" normalizeH="0" noProof="0" dirty="0" err="1">
                <a:ln>
                  <a:noFill/>
                </a:ln>
                <a:solidFill>
                  <a:schemeClr val="dk1"/>
                </a:solidFill>
                <a:effectLst/>
                <a:uLnTx/>
                <a:uFillTx/>
                <a:latin typeface="Times New Roman" panose="02020603050405020304" pitchFamily="18" charset="0"/>
                <a:cs typeface="Times New Roman" panose="02020603050405020304" pitchFamily="18" charset="0"/>
              </a:rPr>
              <a:t>Cont</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Footer Placeholder 12">
            <a:extLst>
              <a:ext uri="{FF2B5EF4-FFF2-40B4-BE49-F238E27FC236}">
                <a16:creationId xmlns:a16="http://schemas.microsoft.com/office/drawing/2014/main" id="{A0A60320-0481-3E2C-E3A4-7B899C621797}"/>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8197296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dirty="0"/>
              <a:t>NA</a:t>
            </a:r>
          </a:p>
        </p:txBody>
      </p:sp>
      <p:sp>
        <p:nvSpPr>
          <p:cNvPr id="4" name="Date Placeholder 3"/>
          <p:cNvSpPr>
            <a:spLocks noGrp="1"/>
          </p:cNvSpPr>
          <p:nvPr>
            <p:ph type="dt" sz="half" idx="10"/>
          </p:nvPr>
        </p:nvSpPr>
        <p:spPr/>
        <p:txBody>
          <a:bodyPr/>
          <a:lstStyle/>
          <a:p>
            <a:fld id="{9EE01E8A-C1B4-A744-8C49-5E1CB13BDF96}" type="datetime1">
              <a:rPr lang="en-IN" smtClean="0"/>
              <a:t>08/01/25</a:t>
            </a:fld>
            <a:endParaRPr lang="en-US"/>
          </a:p>
        </p:txBody>
      </p:sp>
      <p:sp>
        <p:nvSpPr>
          <p:cNvPr id="7"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Old</a:t>
            </a:r>
            <a:r>
              <a:rPr kumimoji="0" lang="en-US" sz="3200" b="1" i="0" u="none" strike="noStrike" kern="1200" cap="none" spc="0" normalizeH="0" noProof="0" dirty="0">
                <a:ln>
                  <a:noFill/>
                </a:ln>
                <a:solidFill>
                  <a:schemeClr val="dk1"/>
                </a:solidFill>
                <a:effectLst/>
                <a:uLnTx/>
                <a:uFillTx/>
                <a:latin typeface="+mn-lt"/>
                <a:ea typeface="+mn-ea"/>
                <a:cs typeface="+mn-cs"/>
              </a:rPr>
              <a:t> Question Papers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Footer Placeholder 12">
            <a:extLst>
              <a:ext uri="{FF2B5EF4-FFF2-40B4-BE49-F238E27FC236}">
                <a16:creationId xmlns:a16="http://schemas.microsoft.com/office/drawing/2014/main" id="{9109DF9D-4A8D-2C48-F634-AD648309B3CF}"/>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9675185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l">
              <a:buNone/>
            </a:pPr>
            <a:r>
              <a:rPr lang="en-IN" sz="2000" dirty="0">
                <a:latin typeface="Times New Roman" panose="02020603050405020304" pitchFamily="18" charset="0"/>
                <a:cs typeface="Times New Roman" panose="02020603050405020304" pitchFamily="18" charset="0"/>
              </a:rPr>
              <a:t>Q1: </a:t>
            </a:r>
            <a:r>
              <a:rPr lang="en-IN" sz="2000" dirty="0">
                <a:effectLst/>
                <a:latin typeface="Times New Roman" panose="02020603050405020304" pitchFamily="18" charset="0"/>
                <a:cs typeface="Times New Roman" panose="02020603050405020304" pitchFamily="18" charset="0"/>
              </a:rPr>
              <a:t>What is the Ethereum network?</a:t>
            </a:r>
          </a:p>
          <a:p>
            <a:pPr marL="0" indent="0">
              <a:buNone/>
            </a:pPr>
            <a:r>
              <a:rPr lang="en-IN" sz="2000" dirty="0">
                <a:effectLst/>
                <a:latin typeface="Times New Roman" panose="02020603050405020304" pitchFamily="18" charset="0"/>
                <a:cs typeface="Times New Roman" panose="02020603050405020304" pitchFamily="18" charset="0"/>
              </a:rPr>
              <a:t>Q2: Describe smart contracts on the Ethereum blockchain.</a:t>
            </a:r>
          </a:p>
          <a:p>
            <a:pPr marL="0" indent="0">
              <a:buNone/>
            </a:pPr>
            <a:r>
              <a:rPr lang="en-IN" sz="2000" dirty="0">
                <a:effectLst/>
                <a:latin typeface="Times New Roman" panose="02020603050405020304" pitchFamily="18" charset="0"/>
                <a:cs typeface="Times New Roman" panose="02020603050405020304" pitchFamily="18" charset="0"/>
              </a:rPr>
              <a:t>Q3: What’s the difference between Ethereum and Bitcoin?</a:t>
            </a:r>
          </a:p>
          <a:p>
            <a:pPr marL="0" indent="0">
              <a:buNone/>
            </a:pPr>
            <a:r>
              <a:rPr lang="en-IN" sz="2000" dirty="0">
                <a:latin typeface="Times New Roman" panose="02020603050405020304" pitchFamily="18" charset="0"/>
                <a:cs typeface="Times New Roman" panose="02020603050405020304" pitchFamily="18" charset="0"/>
              </a:rPr>
              <a:t>Q4: Explain about EVM?</a:t>
            </a:r>
          </a:p>
          <a:p>
            <a:pPr marL="0" indent="0">
              <a:buNone/>
            </a:pPr>
            <a:r>
              <a:rPr lang="en-IN" sz="2000" dirty="0">
                <a:latin typeface="Times New Roman" panose="02020603050405020304" pitchFamily="18" charset="0"/>
                <a:cs typeface="Times New Roman" panose="02020603050405020304" pitchFamily="18" charset="0"/>
              </a:rPr>
              <a:t>Q5: What are </a:t>
            </a:r>
            <a:r>
              <a:rPr lang="en-IN" sz="2000" dirty="0" err="1">
                <a:latin typeface="Times New Roman" panose="02020603050405020304" pitchFamily="18" charset="0"/>
                <a:cs typeface="Times New Roman" panose="02020603050405020304" pitchFamily="18" charset="0"/>
              </a:rPr>
              <a:t>dApps</a:t>
            </a:r>
            <a:r>
              <a:rPr lang="en-IN" sz="2000" dirty="0">
                <a:latin typeface="Times New Roman" panose="02020603050405020304" pitchFamily="18" charset="0"/>
                <a:cs typeface="Times New Roman" panose="02020603050405020304" pitchFamily="18" charset="0"/>
              </a:rPr>
              <a:t>? </a:t>
            </a:r>
          </a:p>
          <a:p>
            <a:pPr marL="457200" indent="-457200">
              <a:buFont typeface="+mj-lt"/>
              <a:buAutoNum type="arabicPeriod"/>
            </a:pPr>
            <a:endParaRPr lang="en-US" sz="2200" dirty="0"/>
          </a:p>
        </p:txBody>
      </p:sp>
      <p:sp>
        <p:nvSpPr>
          <p:cNvPr id="4" name="Date Placeholder 3"/>
          <p:cNvSpPr>
            <a:spLocks noGrp="1"/>
          </p:cNvSpPr>
          <p:nvPr>
            <p:ph type="dt" sz="half" idx="10"/>
          </p:nvPr>
        </p:nvSpPr>
        <p:spPr/>
        <p:txBody>
          <a:bodyPr/>
          <a:lstStyle/>
          <a:p>
            <a:fld id="{D1BA8600-73D3-9444-B5AB-8FAAFB64BBC1}" type="datetime1">
              <a:rPr lang="en-IN" smtClean="0"/>
              <a:t>08/01/25</a:t>
            </a:fld>
            <a:endParaRPr lang="en-US"/>
          </a:p>
        </p:txBody>
      </p:sp>
      <p:sp>
        <p:nvSpPr>
          <p:cNvPr id="7"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for University Exam </a:t>
            </a:r>
            <a:endParaRPr kumimoji="0" lang="en-US" sz="3200" b="1" i="0" u="none" strike="noStrike" kern="1200" cap="none" spc="0" normalizeH="0" baseline="0" noProof="0" dirty="0">
              <a:ln>
                <a:noFill/>
              </a:ln>
              <a:solidFill>
                <a:schemeClr val="dk1"/>
              </a:solidFill>
              <a:effectLst/>
              <a:uLnTx/>
              <a:uFillTx/>
            </a:endParaRPr>
          </a:p>
        </p:txBody>
      </p:sp>
      <p:sp>
        <p:nvSpPr>
          <p:cNvPr id="2" name="Footer Placeholder 12">
            <a:extLst>
              <a:ext uri="{FF2B5EF4-FFF2-40B4-BE49-F238E27FC236}">
                <a16:creationId xmlns:a16="http://schemas.microsoft.com/office/drawing/2014/main" id="{5176010E-1CBD-1A2F-603B-4346FB910A92}"/>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2393009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rmAutofit/>
          </a:body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assess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applications in a structured manner.</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To impart knowledge in block chain techniques and able to present the concepts clearly and structured.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get familiarity with future currencies and to create own crypto token. </a:t>
            </a:r>
          </a:p>
        </p:txBody>
      </p:sp>
      <p:sp>
        <p:nvSpPr>
          <p:cNvPr id="6" name="Date Placeholder 5"/>
          <p:cNvSpPr>
            <a:spLocks noGrp="1"/>
          </p:cNvSpPr>
          <p:nvPr>
            <p:ph type="dt" sz="half" idx="10"/>
          </p:nvPr>
        </p:nvSpPr>
        <p:spPr/>
        <p:txBody>
          <a:bodyPr/>
          <a:lstStyle/>
          <a:p>
            <a:fld id="{D66C278B-F799-9144-870C-635AEB76238C}"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Course</a:t>
            </a:r>
            <a:r>
              <a:rPr kumimoji="0" lang="en-US" sz="3200" b="1" i="0" u="none" strike="noStrike" kern="1200" cap="none" spc="0" normalizeH="0" noProof="0" dirty="0">
                <a:ln>
                  <a:noFill/>
                </a:ln>
                <a:solidFill>
                  <a:schemeClr val="dk1"/>
                </a:solidFill>
                <a:effectLst/>
                <a:uLnTx/>
                <a:uFillTx/>
                <a:latin typeface="Times New Roman" pitchFamily="18" charset="0"/>
                <a:cs typeface="Times New Roman" pitchFamily="18" charset="0"/>
              </a:rPr>
              <a:t> Objective </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11" name="Footer Placeholder 12"/>
          <p:cNvSpPr txBox="1">
            <a:spLocks/>
          </p:cNvSpPr>
          <p:nvPr/>
        </p:nvSpPr>
        <p:spPr>
          <a:xfrm>
            <a:off x="2286000" y="624840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12" name="Picture 11" descr="Logo, company name&#10;&#10;Description automatically generated">
            <a:extLst>
              <a:ext uri="{FF2B5EF4-FFF2-40B4-BE49-F238E27FC236}">
                <a16:creationId xmlns:a16="http://schemas.microsoft.com/office/drawing/2014/main" id="{D6323D2C-6E83-42A8-9147-8B1641836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sp>
        <p:nvSpPr>
          <p:cNvPr id="2" name="Footer Placeholder 12">
            <a:extLst>
              <a:ext uri="{FF2B5EF4-FFF2-40B4-BE49-F238E27FC236}">
                <a16:creationId xmlns:a16="http://schemas.microsoft.com/office/drawing/2014/main" id="{54E3DD55-5A82-C9D8-119E-EDF2EC45E6C6}"/>
              </a:ext>
            </a:extLst>
          </p:cNvPr>
          <p:cNvSpPr>
            <a:spLocks noGrp="1"/>
          </p:cNvSpPr>
          <p:nvPr>
            <p:ph type="ftr" sz="quarter" idx="11"/>
          </p:nvPr>
        </p:nvSpPr>
        <p:spPr>
          <a:xfrm>
            <a:off x="2438400" y="64008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7902848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2000" dirty="0"/>
          </a:p>
          <a:p>
            <a:pPr marL="0" indent="0">
              <a:buNone/>
            </a:pPr>
            <a:r>
              <a:rPr lang="en-US" sz="2200" b="1" dirty="0">
                <a:solidFill>
                  <a:srgbClr val="FB4C5B"/>
                </a:solidFill>
              </a:rPr>
              <a:t>My Video :</a:t>
            </a:r>
          </a:p>
          <a:p>
            <a:pPr marL="0" indent="0">
              <a:buNone/>
            </a:pPr>
            <a:r>
              <a:rPr lang="en-US" sz="2200" b="1" dirty="0">
                <a:solidFill>
                  <a:srgbClr val="FB4C5B"/>
                </a:solidFill>
                <a:hlinkClick r:id="rId2">
                  <a:extLst>
                    <a:ext uri="{A12FA001-AC4F-418D-AE19-62706E023703}">
                      <ahyp:hlinkClr xmlns:ahyp="http://schemas.microsoft.com/office/drawing/2018/hyperlinkcolor" val="tx"/>
                    </a:ext>
                  </a:extLst>
                </a:hlinkClick>
              </a:rPr>
              <a:t>https://youtu.be/rPD97AZ9W2U</a:t>
            </a:r>
            <a:endParaRPr lang="en-US" sz="2200" b="1" dirty="0">
              <a:solidFill>
                <a:srgbClr val="FB4C5B"/>
              </a:solidFill>
            </a:endParaRPr>
          </a:p>
          <a:p>
            <a:pPr marL="0" indent="0">
              <a:buNone/>
            </a:pPr>
            <a:r>
              <a:rPr lang="en-US" sz="2200" b="1" dirty="0">
                <a:solidFill>
                  <a:srgbClr val="FB4C5B"/>
                </a:solidFill>
                <a:hlinkClick r:id="rId3">
                  <a:extLst>
                    <a:ext uri="{A12FA001-AC4F-418D-AE19-62706E023703}">
                      <ahyp:hlinkClr xmlns:ahyp="http://schemas.microsoft.com/office/drawing/2018/hyperlinkcolor" val="tx"/>
                    </a:ext>
                  </a:extLst>
                </a:hlinkClick>
              </a:rPr>
              <a:t>https://youtu.be/QbBHCehF3xo</a:t>
            </a:r>
            <a:endParaRPr lang="en-US" sz="2200" b="1" dirty="0">
              <a:solidFill>
                <a:srgbClr val="FB4C5B"/>
              </a:solidFill>
            </a:endParaRPr>
          </a:p>
          <a:p>
            <a:pPr marL="0" indent="0">
              <a:buNone/>
            </a:pPr>
            <a:r>
              <a:rPr lang="en-US" sz="2200" b="1" dirty="0">
                <a:solidFill>
                  <a:srgbClr val="FB4C5B"/>
                </a:solidFill>
                <a:hlinkClick r:id="rId4">
                  <a:extLst>
                    <a:ext uri="{A12FA001-AC4F-418D-AE19-62706E023703}">
                      <ahyp:hlinkClr xmlns:ahyp="http://schemas.microsoft.com/office/drawing/2018/hyperlinkcolor" val="tx"/>
                    </a:ext>
                  </a:extLst>
                </a:hlinkClick>
              </a:rPr>
              <a:t>https://youtu.be/JRlJPlbOP7I</a:t>
            </a:r>
            <a:endParaRPr lang="en-US" sz="2200" b="1" dirty="0">
              <a:solidFill>
                <a:srgbClr val="FB4C5B"/>
              </a:solidFill>
            </a:endParaRPr>
          </a:p>
          <a:p>
            <a:pPr marL="0" indent="0">
              <a:buNone/>
            </a:pPr>
            <a:endParaRPr lang="en-US" sz="2200" b="1" dirty="0">
              <a:solidFill>
                <a:srgbClr val="FB4C5B"/>
              </a:solidFill>
            </a:endParaRPr>
          </a:p>
          <a:p>
            <a:pPr marL="0" indent="0">
              <a:buNone/>
            </a:pPr>
            <a:r>
              <a:rPr lang="en-US" sz="2200" b="1" dirty="0" err="1">
                <a:solidFill>
                  <a:srgbClr val="FB4C5B"/>
                </a:solidFill>
              </a:rPr>
              <a:t>Youtube</a:t>
            </a:r>
            <a:r>
              <a:rPr lang="en-US" sz="2200" b="1" dirty="0">
                <a:solidFill>
                  <a:srgbClr val="FB4C5B"/>
                </a:solidFill>
              </a:rPr>
              <a:t>/other  Video Links</a:t>
            </a:r>
          </a:p>
          <a:p>
            <a:pPr marL="0" indent="0">
              <a:buNone/>
            </a:pPr>
            <a:r>
              <a:rPr lang="en-US" sz="2200" b="1" dirty="0">
                <a:solidFill>
                  <a:srgbClr val="FB4C5B"/>
                </a:solidFill>
                <a:hlinkClick r:id="rId5">
                  <a:extLst>
                    <a:ext uri="{A12FA001-AC4F-418D-AE19-62706E023703}">
                      <ahyp:hlinkClr xmlns:ahyp="http://schemas.microsoft.com/office/drawing/2018/hyperlinkcolor" val="tx"/>
                    </a:ext>
                  </a:extLst>
                </a:hlinkClick>
              </a:rPr>
              <a:t>https://www.youtube.com/watch?v=yubzJw0uiE4</a:t>
            </a:r>
            <a:endParaRPr lang="en-US" sz="2200" b="1" dirty="0">
              <a:solidFill>
                <a:srgbClr val="FB4C5B"/>
              </a:solidFill>
            </a:endParaRPr>
          </a:p>
          <a:p>
            <a:pPr marL="0" indent="0">
              <a:buNone/>
            </a:pPr>
            <a:r>
              <a:rPr lang="en-US" sz="2200" b="1" dirty="0">
                <a:solidFill>
                  <a:srgbClr val="FB4C5B"/>
                </a:solidFill>
                <a:hlinkClick r:id="rId6">
                  <a:extLst>
                    <a:ext uri="{A12FA001-AC4F-418D-AE19-62706E023703}">
                      <ahyp:hlinkClr xmlns:ahyp="http://schemas.microsoft.com/office/drawing/2018/hyperlinkcolor" val="tx"/>
                    </a:ext>
                  </a:extLst>
                </a:hlinkClick>
              </a:rPr>
              <a:t>https://www.youtube.com/watch?v=_160oMzblY8</a:t>
            </a:r>
            <a:endParaRPr lang="en-US" sz="2200" b="1" dirty="0">
              <a:solidFill>
                <a:srgbClr val="FB4C5B"/>
              </a:solidFill>
            </a:endParaRPr>
          </a:p>
          <a:p>
            <a:pPr marL="0" indent="0">
              <a:buNone/>
            </a:pPr>
            <a:r>
              <a:rPr lang="en-US" sz="2200" b="1" dirty="0">
                <a:solidFill>
                  <a:srgbClr val="FB4C5B"/>
                </a:solidFill>
                <a:hlinkClick r:id="rId7">
                  <a:extLst>
                    <a:ext uri="{A12FA001-AC4F-418D-AE19-62706E023703}">
                      <ahyp:hlinkClr xmlns:ahyp="http://schemas.microsoft.com/office/drawing/2018/hyperlinkcolor" val="tx"/>
                    </a:ext>
                  </a:extLst>
                </a:hlinkClick>
              </a:rPr>
              <a:t>https://www.youtube.com/watch?v=YJyXfjbBmc8</a:t>
            </a:r>
            <a:endParaRPr lang="en-US" sz="2200" b="1" dirty="0">
              <a:solidFill>
                <a:srgbClr val="FB4C5B"/>
              </a:solidFill>
            </a:endParaRPr>
          </a:p>
          <a:p>
            <a:pPr marL="0" indent="0">
              <a:buNone/>
            </a:pPr>
            <a:r>
              <a:rPr lang="en-US" sz="2200" b="1" dirty="0">
                <a:solidFill>
                  <a:srgbClr val="FB4C5B"/>
                </a:solidFill>
                <a:hlinkClick r:id="rId8">
                  <a:extLst>
                    <a:ext uri="{A12FA001-AC4F-418D-AE19-62706E023703}">
                      <ahyp:hlinkClr xmlns:ahyp="http://schemas.microsoft.com/office/drawing/2018/hyperlinkcolor" val="tx"/>
                    </a:ext>
                  </a:extLst>
                </a:hlinkClick>
              </a:rPr>
              <a:t>https://www.youtube.com/watch?v=ENrjn-lD1e8</a:t>
            </a:r>
            <a:endParaRPr lang="en-US" sz="2200" b="1" dirty="0">
              <a:solidFill>
                <a:srgbClr val="FB4C5B"/>
              </a:solidFill>
            </a:endParaRPr>
          </a:p>
          <a:p>
            <a:pPr marL="0" indent="0">
              <a:buNone/>
            </a:pPr>
            <a:endParaRPr lang="en-US" sz="2200" b="1" dirty="0"/>
          </a:p>
        </p:txBody>
      </p:sp>
      <p:sp>
        <p:nvSpPr>
          <p:cNvPr id="4" name="Date Placeholder 3"/>
          <p:cNvSpPr>
            <a:spLocks noGrp="1"/>
          </p:cNvSpPr>
          <p:nvPr>
            <p:ph type="dt" sz="half" idx="10"/>
          </p:nvPr>
        </p:nvSpPr>
        <p:spPr/>
        <p:txBody>
          <a:bodyPr/>
          <a:lstStyle/>
          <a:p>
            <a:fld id="{CCAB729F-0659-8C43-BA2B-A5158ACF3992}" type="datetime1">
              <a:rPr lang="en-IN" smtClean="0"/>
              <a:t>08/01/25</a:t>
            </a:fld>
            <a:endParaRPr lang="en-US"/>
          </a:p>
        </p:txBody>
      </p:sp>
      <p:sp>
        <p:nvSpPr>
          <p:cNvPr id="7" name="Title 1"/>
          <p:cNvSpPr txBox="1">
            <a:spLocks/>
          </p:cNvSpPr>
          <p:nvPr/>
        </p:nvSpPr>
        <p:spPr>
          <a:xfrm>
            <a:off x="1371600" y="0"/>
            <a:ext cx="7772400" cy="990600"/>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1" i="0" u="none" strike="noStrike" kern="1200" cap="none" spc="0" normalizeH="0" noProof="0" dirty="0">
                <a:ln>
                  <a:noFill/>
                </a:ln>
                <a:solidFill>
                  <a:schemeClr val="dk1"/>
                </a:solidFill>
                <a:effectLst/>
                <a:uLnTx/>
                <a:uFillTx/>
                <a:latin typeface="+mn-lt"/>
                <a:ea typeface="+mn-ea"/>
                <a:cs typeface="+mn-cs"/>
              </a:rPr>
              <a:t> Links, </a:t>
            </a:r>
            <a:r>
              <a:rPr kumimoji="0" lang="en-US" sz="3200" b="1" i="0" u="none" strike="noStrike" kern="1200" cap="none" spc="0" normalizeH="0" noProof="0" dirty="0" err="1">
                <a:ln>
                  <a:noFill/>
                </a:ln>
                <a:solidFill>
                  <a:schemeClr val="dk1"/>
                </a:solidFill>
                <a:effectLst/>
                <a:uLnTx/>
                <a:uFillTx/>
                <a:latin typeface="+mn-lt"/>
                <a:ea typeface="+mn-ea"/>
                <a:cs typeface="+mn-cs"/>
              </a:rPr>
              <a:t>Youtube</a:t>
            </a:r>
            <a:r>
              <a:rPr kumimoji="0" lang="en-US" sz="3200" b="1"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Footer Placeholder 12">
            <a:extLst>
              <a:ext uri="{FF2B5EF4-FFF2-40B4-BE49-F238E27FC236}">
                <a16:creationId xmlns:a16="http://schemas.microsoft.com/office/drawing/2014/main" id="{DF464267-5388-962A-1A5C-423616A2B9E3}"/>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8718514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 Ethereum Network………….</a:t>
            </a:r>
          </a:p>
          <a:p>
            <a:pPr marL="0" indent="0">
              <a:buNone/>
            </a:pPr>
            <a:r>
              <a:rPr lang="en-US" sz="2200" b="1" dirty="0"/>
              <a:t>EVM ...</a:t>
            </a:r>
          </a:p>
          <a:p>
            <a:pPr marL="0" indent="0">
              <a:buNone/>
            </a:pPr>
            <a:r>
              <a:rPr lang="en-US" sz="2200" b="1" dirty="0"/>
              <a:t>What Is the Value Token for Ethereum ...</a:t>
            </a:r>
          </a:p>
          <a:p>
            <a:pPr marL="0" indent="0">
              <a:buNone/>
            </a:pPr>
            <a:r>
              <a:rPr lang="en-US" sz="2200" b="1" dirty="0"/>
              <a:t>What Is the Consensus Algorithm………………….? ...</a:t>
            </a:r>
          </a:p>
          <a:p>
            <a:pPr marL="0" indent="0">
              <a:buNone/>
            </a:pPr>
            <a:r>
              <a:rPr lang="en-US" sz="2200" b="1" dirty="0"/>
              <a:t>Which Consensus Algorithm Does Ethereum Use……………..? </a:t>
            </a:r>
          </a:p>
          <a:p>
            <a:pPr marL="0" indent="0">
              <a:buNone/>
            </a:pPr>
            <a:r>
              <a:rPr lang="en-US" sz="2200" b="1" dirty="0"/>
              <a:t>What Are Smart Contracts……………………….?</a:t>
            </a:r>
          </a:p>
          <a:p>
            <a:pPr marL="0" indent="0">
              <a:buNone/>
            </a:pPr>
            <a:endParaRPr lang="en-US" sz="2200" b="1" dirty="0"/>
          </a:p>
        </p:txBody>
      </p:sp>
      <p:sp>
        <p:nvSpPr>
          <p:cNvPr id="4" name="Date Placeholder 3"/>
          <p:cNvSpPr>
            <a:spLocks noGrp="1"/>
          </p:cNvSpPr>
          <p:nvPr>
            <p:ph type="dt" sz="half" idx="10"/>
          </p:nvPr>
        </p:nvSpPr>
        <p:spPr/>
        <p:txBody>
          <a:bodyPr/>
          <a:lstStyle/>
          <a:p>
            <a:fld id="{28E8F7BD-38CE-D746-860F-A20793CB03B1}" type="datetime1">
              <a:rPr lang="en-IN" smtClean="0"/>
              <a:t>08/01/25</a:t>
            </a:fld>
            <a:endParaRPr lang="en-US"/>
          </a:p>
        </p:txBody>
      </p:sp>
      <p:sp>
        <p:nvSpPr>
          <p:cNvPr id="7" name="Title 1"/>
          <p:cNvSpPr txBox="1">
            <a:spLocks/>
          </p:cNvSpPr>
          <p:nvPr/>
        </p:nvSpPr>
        <p:spPr>
          <a:xfrm>
            <a:off x="1393055" y="0"/>
            <a:ext cx="7772400" cy="990600"/>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err="1">
                <a:ln>
                  <a:noFill/>
                </a:ln>
                <a:solidFill>
                  <a:schemeClr val="dk1"/>
                </a:solidFill>
                <a:effectLst/>
                <a:uLnTx/>
                <a:uFillTx/>
                <a:latin typeface="Times New Roman" panose="02020603050405020304" pitchFamily="18" charset="0"/>
                <a:cs typeface="Times New Roman" panose="02020603050405020304" pitchFamily="18" charset="0"/>
              </a:rPr>
              <a:t>Glosarry</a:t>
            </a: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 Questions</a:t>
            </a:r>
          </a:p>
        </p:txBody>
      </p:sp>
      <p:sp>
        <p:nvSpPr>
          <p:cNvPr id="2" name="Footer Placeholder 12">
            <a:extLst>
              <a:ext uri="{FF2B5EF4-FFF2-40B4-BE49-F238E27FC236}">
                <a16:creationId xmlns:a16="http://schemas.microsoft.com/office/drawing/2014/main" id="{34B9758E-40A2-3F24-F756-1D68560D2B8C}"/>
              </a:ext>
            </a:extLst>
          </p:cNvPr>
          <p:cNvSpPr>
            <a:spLocks noGrp="1"/>
          </p:cNvSpPr>
          <p:nvPr>
            <p:ph type="ftr" sz="quarter" idx="11"/>
          </p:nvPr>
        </p:nvSpPr>
        <p:spPr>
          <a:xfrm>
            <a:off x="2286000" y="6492875"/>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28245992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pPr>
              <a:tabLst>
                <a:tab pos="2519045"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Overview of Ethereum </a:t>
            </a:r>
          </a:p>
          <a:p>
            <a:pPr>
              <a:tabLst>
                <a:tab pos="2519045"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Architecture Overview, </a:t>
            </a:r>
          </a:p>
          <a:p>
            <a:pPr>
              <a:tabLst>
                <a:tab pos="2519045"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Ethereum Public/Private network, </a:t>
            </a:r>
          </a:p>
          <a:p>
            <a:pPr>
              <a:tabLst>
                <a:tab pos="2519045"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Ethereum Test networks, Solidity, </a:t>
            </a:r>
          </a:p>
          <a:p>
            <a:pPr>
              <a:tabLst>
                <a:tab pos="2519045"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Smart contract security and vulnerability.</a:t>
            </a:r>
          </a:p>
        </p:txBody>
      </p:sp>
      <p:sp>
        <p:nvSpPr>
          <p:cNvPr id="4" name="Date Placeholder 3"/>
          <p:cNvSpPr>
            <a:spLocks noGrp="1"/>
          </p:cNvSpPr>
          <p:nvPr>
            <p:ph type="dt" sz="half" idx="10"/>
          </p:nvPr>
        </p:nvSpPr>
        <p:spPr/>
        <p:txBody>
          <a:bodyPr/>
          <a:lstStyle/>
          <a:p>
            <a:fld id="{996D1074-2C77-0149-AC03-9388926FEB09}" type="datetime1">
              <a:rPr lang="en-IN" smtClean="0"/>
              <a:t>08/01/25</a:t>
            </a:fld>
            <a:endParaRPr lang="en-US"/>
          </a:p>
        </p:txBody>
      </p:sp>
      <p:sp>
        <p:nvSpPr>
          <p:cNvPr id="7" name="Title 1"/>
          <p:cNvSpPr txBox="1">
            <a:spLocks/>
          </p:cNvSpPr>
          <p:nvPr/>
        </p:nvSpPr>
        <p:spPr>
          <a:xfrm>
            <a:off x="1362456" y="-32003"/>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Summary</a:t>
            </a:r>
          </a:p>
        </p:txBody>
      </p:sp>
      <p:sp>
        <p:nvSpPr>
          <p:cNvPr id="2" name="Footer Placeholder 12">
            <a:extLst>
              <a:ext uri="{FF2B5EF4-FFF2-40B4-BE49-F238E27FC236}">
                <a16:creationId xmlns:a16="http://schemas.microsoft.com/office/drawing/2014/main" id="{2050C92C-2630-6B71-CBA8-13280D4922C3}"/>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23294906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fontScale="92500"/>
          </a:bodyPr>
          <a:lstStyle/>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1.AndreasM.AntonopoulosandGavinWood,“Mastering </a:t>
            </a:r>
            <a:r>
              <a:rPr lang="en-US" sz="2200" dirty="0" err="1">
                <a:latin typeface="Times New Roman" panose="02020603050405020304" pitchFamily="18" charset="0"/>
                <a:cs typeface="Times New Roman" panose="02020603050405020304" pitchFamily="18" charset="0"/>
              </a:rPr>
              <a:t>Ethereum:Building</a:t>
            </a:r>
            <a:r>
              <a:rPr lang="en-US" sz="2200" dirty="0">
                <a:latin typeface="Times New Roman" panose="02020603050405020304" pitchFamily="18" charset="0"/>
                <a:cs typeface="Times New Roman" panose="02020603050405020304" pitchFamily="18" charset="0"/>
              </a:rPr>
              <a:t> Smart Contracts and </a:t>
            </a:r>
            <a:r>
              <a:rPr lang="en-US" sz="2200" dirty="0" err="1">
                <a:latin typeface="Times New Roman" panose="02020603050405020304" pitchFamily="18" charset="0"/>
                <a:cs typeface="Times New Roman" panose="02020603050405020304" pitchFamily="18" charset="0"/>
              </a:rPr>
              <a:t>DApps</a:t>
            </a:r>
            <a:r>
              <a:rPr lang="en-US" sz="2200" dirty="0">
                <a:latin typeface="Times New Roman" panose="02020603050405020304" pitchFamily="18" charset="0"/>
                <a:cs typeface="Times New Roman" panose="02020603050405020304" pitchFamily="18" charset="0"/>
              </a:rPr>
              <a:t>”, O′Reilly 2.MelanieSwan,“Blockchain:Blueprint for a New Economy”, O′Reilly </a:t>
            </a:r>
          </a:p>
          <a:p>
            <a:pPr algn="just"/>
            <a:r>
              <a:rPr lang="en-US" sz="2200" dirty="0">
                <a:latin typeface="Times New Roman" panose="02020603050405020304" pitchFamily="18" charset="0"/>
                <a:cs typeface="Times New Roman" panose="02020603050405020304" pitchFamily="18" charset="0"/>
              </a:rPr>
              <a:t>3.MattZand, </a:t>
            </a:r>
            <a:r>
              <a:rPr lang="en-US" sz="2200" dirty="0" err="1">
                <a:latin typeface="Times New Roman" panose="02020603050405020304" pitchFamily="18" charset="0"/>
                <a:cs typeface="Times New Roman" panose="02020603050405020304" pitchFamily="18" charset="0"/>
              </a:rPr>
              <a:t>Xun</a:t>
            </a:r>
            <a:r>
              <a:rPr lang="en-US" sz="2200" dirty="0">
                <a:latin typeface="Times New Roman" panose="02020603050405020304" pitchFamily="18" charset="0"/>
                <a:cs typeface="Times New Roman" panose="02020603050405020304" pitchFamily="18" charset="0"/>
              </a:rPr>
              <a:t>(Brian)Wu, and </a:t>
            </a:r>
            <a:r>
              <a:rPr lang="en-US" sz="2200" dirty="0" err="1">
                <a:latin typeface="Times New Roman" panose="02020603050405020304" pitchFamily="18" charset="0"/>
                <a:cs typeface="Times New Roman" panose="02020603050405020304" pitchFamily="18" charset="0"/>
              </a:rPr>
              <a:t>MarkAnthon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Handson</a:t>
            </a:r>
            <a:r>
              <a:rPr lang="en-US" sz="2200" dirty="0">
                <a:latin typeface="Times New Roman" panose="02020603050405020304" pitchFamily="18" charset="0"/>
                <a:cs typeface="Times New Roman" panose="02020603050405020304" pitchFamily="18" charset="0"/>
              </a:rPr>
              <a:t> Smart Contract Development with </a:t>
            </a:r>
            <a:r>
              <a:rPr lang="en-US" sz="2200" dirty="0" err="1">
                <a:latin typeface="Times New Roman" panose="02020603050405020304" pitchFamily="18" charset="0"/>
                <a:cs typeface="Times New Roman" panose="02020603050405020304" pitchFamily="18" charset="0"/>
              </a:rPr>
              <a:t>Hyperledger</a:t>
            </a:r>
            <a:r>
              <a:rPr lang="en-US" sz="2200" dirty="0">
                <a:latin typeface="Times New Roman" panose="02020603050405020304" pitchFamily="18" charset="0"/>
                <a:cs typeface="Times New Roman" panose="02020603050405020304" pitchFamily="18" charset="0"/>
              </a:rPr>
              <a:t> FabricV2</a:t>
            </a:r>
          </a:p>
          <a:p>
            <a:pPr algn="just"/>
            <a:r>
              <a:rPr lang="en-US" sz="2200" dirty="0">
                <a:latin typeface="Times New Roman" panose="02020603050405020304" pitchFamily="18" charset="0"/>
                <a:cs typeface="Times New Roman" panose="02020603050405020304" pitchFamily="18" charset="0"/>
              </a:rPr>
              <a:t>4. Daniel </a:t>
            </a:r>
            <a:r>
              <a:rPr lang="en-US" sz="2200" dirty="0" err="1">
                <a:latin typeface="Times New Roman" panose="02020603050405020304" pitchFamily="18" charset="0"/>
                <a:cs typeface="Times New Roman" panose="02020603050405020304" pitchFamily="18" charset="0"/>
              </a:rPr>
              <a:t>Drescher</a:t>
            </a:r>
            <a:r>
              <a:rPr lang="en-US" sz="2200" dirty="0">
                <a:latin typeface="Times New Roman" panose="02020603050405020304" pitchFamily="18" charset="0"/>
                <a:cs typeface="Times New Roman" panose="02020603050405020304" pitchFamily="18" charset="0"/>
              </a:rPr>
              <a:t>, Block chain basics A non-technical introduction in 25 steps, </a:t>
            </a:r>
            <a:r>
              <a:rPr lang="en-US" sz="2200" dirty="0" err="1">
                <a:latin typeface="Times New Roman" panose="02020603050405020304" pitchFamily="18" charset="0"/>
                <a:cs typeface="Times New Roman" panose="02020603050405020304" pitchFamily="18" charset="0"/>
              </a:rPr>
              <a:t>Apress</a:t>
            </a:r>
            <a:r>
              <a:rPr lang="en-US" sz="2200" dirty="0">
                <a:latin typeface="Times New Roman" panose="02020603050405020304" pitchFamily="18" charset="0"/>
                <a:cs typeface="Times New Roman" panose="02020603050405020304" pitchFamily="18" charset="0"/>
              </a:rPr>
              <a:t> , 2017. Paul </a:t>
            </a:r>
            <a:r>
              <a:rPr lang="en-US" sz="2200" dirty="0" err="1">
                <a:latin typeface="Times New Roman" panose="02020603050405020304" pitchFamily="18" charset="0"/>
                <a:cs typeface="Times New Roman" panose="02020603050405020304" pitchFamily="18" charset="0"/>
              </a:rPr>
              <a:t>Vigna</a:t>
            </a:r>
            <a:r>
              <a:rPr lang="en-US" sz="2200" dirty="0">
                <a:latin typeface="Times New Roman" panose="02020603050405020304" pitchFamily="18" charset="0"/>
                <a:cs typeface="Times New Roman" panose="02020603050405020304" pitchFamily="18" charset="0"/>
              </a:rPr>
              <a:t> and Michael </a:t>
            </a:r>
            <a:r>
              <a:rPr lang="en-US" sz="2200" dirty="0" err="1">
                <a:latin typeface="Times New Roman" panose="02020603050405020304" pitchFamily="18" charset="0"/>
                <a:cs typeface="Times New Roman" panose="02020603050405020304" pitchFamily="18" charset="0"/>
              </a:rPr>
              <a:t>J.Casey</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5. The Age of Cryptocurrency, 2015. Supplementary Readings: Antonopoulos, Mastering Bitcoin : Unlocking Digital Cryptocurrencies. </a:t>
            </a:r>
          </a:p>
          <a:p>
            <a:pPr algn="just"/>
            <a:r>
              <a:rPr lang="en-US" sz="2200" dirty="0">
                <a:latin typeface="Times New Roman" panose="02020603050405020304" pitchFamily="18" charset="0"/>
                <a:cs typeface="Times New Roman" panose="02020603050405020304" pitchFamily="18" charset="0"/>
              </a:rPr>
              <a:t>6. Mastering </a:t>
            </a:r>
            <a:r>
              <a:rPr lang="en-US" sz="2200" dirty="0" err="1">
                <a:latin typeface="Times New Roman" panose="02020603050405020304" pitchFamily="18" charset="0"/>
                <a:cs typeface="Times New Roman" panose="02020603050405020304" pitchFamily="18" charset="0"/>
              </a:rPr>
              <a:t>Blockchain</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Imar</a:t>
            </a:r>
            <a:r>
              <a:rPr lang="en-US" sz="2200" dirty="0">
                <a:latin typeface="Times New Roman" panose="02020603050405020304" pitchFamily="18" charset="0"/>
                <a:cs typeface="Times New Roman" panose="02020603050405020304" pitchFamily="18" charset="0"/>
              </a:rPr>
              <a:t> Bashir - Second edition - </a:t>
            </a:r>
            <a:r>
              <a:rPr lang="en-US" sz="2200" dirty="0" err="1">
                <a:latin typeface="Times New Roman" panose="02020603050405020304" pitchFamily="18" charset="0"/>
                <a:cs typeface="Times New Roman" panose="02020603050405020304" pitchFamily="18" charset="0"/>
              </a:rPr>
              <a:t>Packt</a:t>
            </a:r>
            <a:r>
              <a:rPr lang="en-US" sz="2200" dirty="0">
                <a:latin typeface="Times New Roman" panose="02020603050405020304" pitchFamily="18" charset="0"/>
                <a:cs typeface="Times New Roman" panose="02020603050405020304" pitchFamily="18" charset="0"/>
              </a:rPr>
              <a:t> - 2018. </a:t>
            </a:r>
            <a:r>
              <a:rPr lang="en-US" sz="2200" dirty="0" err="1">
                <a:latin typeface="Times New Roman" panose="02020603050405020304" pitchFamily="18" charset="0"/>
                <a:cs typeface="Times New Roman" panose="02020603050405020304" pitchFamily="18" charset="0"/>
              </a:rPr>
              <a:t>Satosh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Nakamoto</a:t>
            </a:r>
            <a:r>
              <a:rPr lang="en-US" sz="2200" dirty="0">
                <a:latin typeface="Times New Roman" panose="02020603050405020304" pitchFamily="18" charset="0"/>
                <a:cs typeface="Times New Roman" panose="02020603050405020304" pitchFamily="18" charset="0"/>
              </a:rPr>
              <a:t>, Bitcoin : A peer-to-peer electronic Cash system. </a:t>
            </a:r>
          </a:p>
          <a:p>
            <a:pPr marL="0" indent="0" algn="just">
              <a:buNone/>
            </a:pPr>
            <a:endParaRPr lang="en-US" sz="2400" dirty="0"/>
          </a:p>
        </p:txBody>
      </p:sp>
      <p:sp>
        <p:nvSpPr>
          <p:cNvPr id="4" name="Date Placeholder 3"/>
          <p:cNvSpPr>
            <a:spLocks noGrp="1"/>
          </p:cNvSpPr>
          <p:nvPr>
            <p:ph type="dt" sz="half" idx="10"/>
          </p:nvPr>
        </p:nvSpPr>
        <p:spPr/>
        <p:txBody>
          <a:bodyPr/>
          <a:lstStyle/>
          <a:p>
            <a:fld id="{C5C2E60D-5549-FE4C-BA50-BA2EF24B5DFC}" type="datetime1">
              <a:rPr lang="en-IN" smtClean="0"/>
              <a:t>08/01/25</a:t>
            </a:fld>
            <a:endParaRPr lang="en-US"/>
          </a:p>
        </p:txBody>
      </p:sp>
      <p:sp>
        <p:nvSpPr>
          <p:cNvPr id="7" name="Title 1"/>
          <p:cNvSpPr txBox="1">
            <a:spLocks/>
          </p:cNvSpPr>
          <p:nvPr/>
        </p:nvSpPr>
        <p:spPr>
          <a:xfrm>
            <a:off x="1362456" y="-32003"/>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References</a:t>
            </a:r>
          </a:p>
        </p:txBody>
      </p:sp>
      <p:sp>
        <p:nvSpPr>
          <p:cNvPr id="2" name="Footer Placeholder 12">
            <a:extLst>
              <a:ext uri="{FF2B5EF4-FFF2-40B4-BE49-F238E27FC236}">
                <a16:creationId xmlns:a16="http://schemas.microsoft.com/office/drawing/2014/main" id="{183ADF34-79A1-46A3-EA8B-530984FA7444}"/>
              </a:ext>
            </a:extLst>
          </p:cNvPr>
          <p:cNvSpPr>
            <a:spLocks noGrp="1"/>
          </p:cNvSpPr>
          <p:nvPr>
            <p:ph type="ftr" sz="quarter" idx="11"/>
          </p:nvPr>
        </p:nvSpPr>
        <p:spPr>
          <a:xfrm>
            <a:off x="2286000" y="6492875"/>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23758198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E770C8-1F42-B342-93FB-5DCA970C2188}" type="datetime1">
              <a:rPr lang="en-IN" smtClean="0"/>
              <a:t>08/01/25</a:t>
            </a:fld>
            <a:endParaRPr lang="en-US"/>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Noida Institute of Engineering and Technology, Greater Noida</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2745692" y="1143000"/>
            <a:ext cx="3805016" cy="2326791"/>
          </a:xfrm>
          <a:prstGeom prst="rect">
            <a:avLst/>
          </a:prstGeom>
          <a:noFill/>
        </p:spPr>
        <p:txBody>
          <a:bodyPr wrap="non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solidFill>
                  <a:srgbClr val="FB4C5B"/>
                </a:solidFill>
              </a:rPr>
              <a:t>Thank You</a:t>
            </a:r>
          </a:p>
        </p:txBody>
      </p:sp>
      <p:sp>
        <p:nvSpPr>
          <p:cNvPr id="2" name="Footer Placeholder 12">
            <a:extLst>
              <a:ext uri="{FF2B5EF4-FFF2-40B4-BE49-F238E27FC236}">
                <a16:creationId xmlns:a16="http://schemas.microsoft.com/office/drawing/2014/main" id="{85D09343-F4ED-D37E-8C95-E4A2779D18B2}"/>
              </a:ext>
            </a:extLst>
          </p:cNvPr>
          <p:cNvSpPr>
            <a:spLocks noGrp="1"/>
          </p:cNvSpPr>
          <p:nvPr>
            <p:ph type="ftr" sz="quarter" idx="11"/>
          </p:nvPr>
        </p:nvSpPr>
        <p:spPr>
          <a:xfrm>
            <a:off x="2286000" y="6492875"/>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39948247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0C8AF3-BAA4-6745-B366-127E5695FBA4}" type="datetime1">
              <a:rPr lang="en-IN" smtClean="0"/>
              <a:t>08/01/25</a:t>
            </a:fld>
            <a:endParaRPr lang="en-US"/>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Course</a:t>
            </a:r>
            <a:r>
              <a:rPr kumimoji="0" lang="en-US" sz="3200" b="1" i="0" u="none" strike="noStrike" kern="1200" cap="none" spc="0" normalizeH="0" noProof="0" dirty="0">
                <a:ln>
                  <a:noFill/>
                </a:ln>
                <a:solidFill>
                  <a:schemeClr val="dk1"/>
                </a:solidFill>
                <a:effectLst/>
                <a:uLnTx/>
                <a:uFillTx/>
                <a:latin typeface="+mn-lt"/>
                <a:ea typeface="+mn-ea"/>
                <a:cs typeface="+mn-cs"/>
              </a:rPr>
              <a:t> Outcome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2" name="Table 1"/>
          <p:cNvGraphicFramePr>
            <a:graphicFrameLocks noGrp="1"/>
          </p:cNvGraphicFramePr>
          <p:nvPr>
            <p:extLst>
              <p:ext uri="{D42A27DB-BD31-4B8C-83A1-F6EECF244321}">
                <p14:modId xmlns:p14="http://schemas.microsoft.com/office/powerpoint/2010/main" val="551413832"/>
              </p:ext>
            </p:extLst>
          </p:nvPr>
        </p:nvGraphicFramePr>
        <p:xfrm>
          <a:off x="990600" y="990601"/>
          <a:ext cx="7543799" cy="5242559"/>
        </p:xfrm>
        <a:graphic>
          <a:graphicData uri="http://schemas.openxmlformats.org/drawingml/2006/table">
            <a:tbl>
              <a:tblPr firstRow="1" bandRow="1">
                <a:tableStyleId>{21E4AEA4-8DFA-4A89-87EB-49C32662AFE0}</a:tableStyleId>
              </a:tblPr>
              <a:tblGrid>
                <a:gridCol w="848677">
                  <a:extLst>
                    <a:ext uri="{9D8B030D-6E8A-4147-A177-3AD203B41FA5}">
                      <a16:colId xmlns:a16="http://schemas.microsoft.com/office/drawing/2014/main" val="20000"/>
                    </a:ext>
                  </a:extLst>
                </a:gridCol>
                <a:gridCol w="4337685">
                  <a:extLst>
                    <a:ext uri="{9D8B030D-6E8A-4147-A177-3AD203B41FA5}">
                      <a16:colId xmlns:a16="http://schemas.microsoft.com/office/drawing/2014/main" val="20001"/>
                    </a:ext>
                  </a:extLst>
                </a:gridCol>
                <a:gridCol w="1131570">
                  <a:extLst>
                    <a:ext uri="{9D8B030D-6E8A-4147-A177-3AD203B41FA5}">
                      <a16:colId xmlns:a16="http://schemas.microsoft.com/office/drawing/2014/main" val="20002"/>
                    </a:ext>
                  </a:extLst>
                </a:gridCol>
                <a:gridCol w="1225867">
                  <a:extLst>
                    <a:ext uri="{9D8B030D-6E8A-4147-A177-3AD203B41FA5}">
                      <a16:colId xmlns:a16="http://schemas.microsoft.com/office/drawing/2014/main" val="20003"/>
                    </a:ext>
                  </a:extLst>
                </a:gridCol>
              </a:tblGrid>
              <a:tr h="604485">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rgbClr val="FB4C5B"/>
                    </a:solidFill>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96116">
                <a:tc gridSpan="2">
                  <a:txBody>
                    <a:bodyPr/>
                    <a:lstStyle/>
                    <a:p>
                      <a:pPr algn="just"/>
                      <a:r>
                        <a:rPr lang="en-US" dirty="0"/>
                        <a:t>Course Outcome (CO)</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gridSpan="2">
                  <a:txBody>
                    <a:bodyPr/>
                    <a:lstStyle/>
                    <a:p>
                      <a:pPr algn="just"/>
                      <a:r>
                        <a:rPr lang="en-US" dirty="0"/>
                        <a:t>Bloom’s Knowledge Level (KL)</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0001"/>
                  </a:ext>
                </a:extLst>
              </a:tr>
              <a:tr h="345420">
                <a:tc gridSpan="4">
                  <a:txBody>
                    <a:bodyPr/>
                    <a:lstStyle/>
                    <a:p>
                      <a:pPr algn="just"/>
                      <a:r>
                        <a:rPr lang="en-US" dirty="0"/>
                        <a:t>At the end of the course,</a:t>
                      </a:r>
                      <a:r>
                        <a:rPr lang="en-US" baseline="0" dirty="0"/>
                        <a:t> the student will be able to understand</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67238">
                <a:tc>
                  <a:txBody>
                    <a:bodyPr/>
                    <a:lstStyle/>
                    <a:p>
                      <a:r>
                        <a:rPr lang="en-US" b="1" dirty="0"/>
                        <a:t>CO 1</a:t>
                      </a:r>
                      <a:endParaRPr lang="en-US" b="1" dirty="0">
                        <a:latin typeface="Times New Roman" panose="02020603050405020304" pitchFamily="18" charset="0"/>
                        <a:cs typeface="Times New Roman" panose="02020603050405020304" pitchFamily="18" charset="0"/>
                      </a:endParaRPr>
                    </a:p>
                  </a:txBody>
                  <a:tcPr/>
                </a:tc>
                <a:tc gridSpan="2">
                  <a:txBody>
                    <a:bodyPr/>
                    <a:lstStyle/>
                    <a:p>
                      <a:pPr algn="just"/>
                      <a:r>
                        <a:rPr lang="en-US" b="1" dirty="0"/>
                        <a:t>Understand block chain technology.</a:t>
                      </a:r>
                      <a:endParaRPr lang="en-US" b="1"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gn="just"/>
                      <a:r>
                        <a:rPr lang="en-US" b="1" dirty="0"/>
                        <a:t>K2</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604485">
                <a:tc>
                  <a:txBody>
                    <a:bodyPr/>
                    <a:lstStyle/>
                    <a:p>
                      <a:r>
                        <a:rPr lang="en-US" dirty="0"/>
                        <a:t>CO 2</a:t>
                      </a:r>
                      <a:endParaRPr lang="en-US" dirty="0">
                        <a:latin typeface="Times New Roman" panose="02020603050405020304" pitchFamily="18" charset="0"/>
                        <a:cs typeface="Times New Roman" panose="02020603050405020304" pitchFamily="18" charset="0"/>
                      </a:endParaRPr>
                    </a:p>
                  </a:txBody>
                  <a:tcPr/>
                </a:tc>
                <a:tc gridSpan="2">
                  <a:txBody>
                    <a:bodyPr/>
                    <a:lstStyle/>
                    <a:p>
                      <a:pPr algn="just"/>
                      <a:r>
                        <a:rPr lang="en-US" dirty="0"/>
                        <a:t>Develop block chain based solutions and write smart contract using Hyper ledger Fabric and </a:t>
                      </a:r>
                      <a:r>
                        <a:rPr lang="en-US" dirty="0" err="1"/>
                        <a:t>Ethereum</a:t>
                      </a:r>
                      <a:r>
                        <a:rPr lang="en-US" dirty="0"/>
                        <a:t> frameworks. </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gn="just"/>
                      <a:r>
                        <a:rPr lang="en-US" dirty="0"/>
                        <a:t>K6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629763">
                <a:tc>
                  <a:txBody>
                    <a:bodyPr/>
                    <a:lstStyle/>
                    <a:p>
                      <a:r>
                        <a:rPr lang="en-US" dirty="0"/>
                        <a:t>CO 3</a:t>
                      </a:r>
                      <a:endParaRPr lang="en-US" dirty="0">
                        <a:latin typeface="Times New Roman" panose="02020603050405020304" pitchFamily="18" charset="0"/>
                        <a:cs typeface="Times New Roman" panose="02020603050405020304" pitchFamily="18" charset="0"/>
                      </a:endParaRPr>
                    </a:p>
                  </a:txBody>
                  <a:tcPr/>
                </a:tc>
                <a:tc gridSpan="2">
                  <a:txBody>
                    <a:bodyPr/>
                    <a:lstStyle/>
                    <a:p>
                      <a:pPr algn="just"/>
                      <a:r>
                        <a:rPr lang="en-US" dirty="0"/>
                        <a:t>Buildanddeployblockchainapplicationforonpremiseandcloud-basedarchitecture </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gn="just"/>
                      <a:r>
                        <a:rPr lang="en-US" dirty="0"/>
                        <a:t>K6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526358">
                <a:tc>
                  <a:txBody>
                    <a:bodyPr/>
                    <a:lstStyle/>
                    <a:p>
                      <a:r>
                        <a:rPr lang="en-US" dirty="0"/>
                        <a:t>CO 4</a:t>
                      </a:r>
                      <a:endParaRPr lang="en-US" dirty="0">
                        <a:latin typeface="Times New Roman" panose="02020603050405020304" pitchFamily="18" charset="0"/>
                        <a:cs typeface="Times New Roman" panose="02020603050405020304" pitchFamily="18" charset="0"/>
                      </a:endParaRPr>
                    </a:p>
                  </a:txBody>
                  <a:tcPr/>
                </a:tc>
                <a:tc gridSpan="2">
                  <a:txBody>
                    <a:bodyPr/>
                    <a:lstStyle/>
                    <a:p>
                      <a:pPr algn="just"/>
                      <a:r>
                        <a:rPr lang="en-US" dirty="0"/>
                        <a:t>Integrate ideas from various domains and implement them using block chain technology in differ </a:t>
                      </a:r>
                      <a:r>
                        <a:rPr lang="en-US" dirty="0" err="1"/>
                        <a:t>ent</a:t>
                      </a:r>
                      <a:r>
                        <a:rPr lang="en-US" dirty="0"/>
                        <a:t> perspectives. </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gn="just"/>
                      <a:r>
                        <a:rPr lang="en-US" dirty="0"/>
                        <a:t>K3</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604485">
                <a:tc>
                  <a:txBody>
                    <a:bodyPr/>
                    <a:lstStyle/>
                    <a:p>
                      <a:r>
                        <a:rPr lang="en-US" dirty="0"/>
                        <a:t>CO 5</a:t>
                      </a:r>
                      <a:endParaRPr lang="en-US" dirty="0">
                        <a:latin typeface="Times New Roman" panose="02020603050405020304" pitchFamily="18" charset="0"/>
                        <a:cs typeface="Times New Roman" panose="02020603050405020304" pitchFamily="18" charset="0"/>
                      </a:endParaRPr>
                    </a:p>
                  </a:txBody>
                  <a:tcPr/>
                </a:tc>
                <a:tc gridSpan="2">
                  <a:txBody>
                    <a:bodyPr/>
                    <a:lstStyle/>
                    <a:p>
                      <a:pPr algn="just"/>
                      <a:r>
                        <a:rPr lang="en-US" dirty="0"/>
                        <a:t>Understand key terminologies and Develop Block chain hyper ledger fabric. </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gn="just"/>
                      <a:r>
                        <a:rPr lang="en-US" dirty="0"/>
                        <a:t>K6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
        <p:nvSpPr>
          <p:cNvPr id="3" name="Footer Placeholder 12">
            <a:extLst>
              <a:ext uri="{FF2B5EF4-FFF2-40B4-BE49-F238E27FC236}">
                <a16:creationId xmlns:a16="http://schemas.microsoft.com/office/drawing/2014/main" id="{664CDEDB-41BC-3DC5-0C12-F5F1EBA2F750}"/>
              </a:ext>
            </a:extLst>
          </p:cNvPr>
          <p:cNvSpPr>
            <a:spLocks noGrp="1"/>
          </p:cNvSpPr>
          <p:nvPr>
            <p:ph type="ftr" sz="quarter" idx="11"/>
          </p:nvPr>
        </p:nvSpPr>
        <p:spPr>
          <a:xfrm>
            <a:off x="2286000" y="64008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2666367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lgn="ctr">
              <a:buNone/>
            </a:pPr>
            <a:r>
              <a:rPr lang="en-US" dirty="0">
                <a:cs typeface="Times New Roman" panose="02020603050405020304" pitchFamily="18" charset="0"/>
              </a:rPr>
              <a:t>Engineering Graduates will be able to Understand:</a:t>
            </a:r>
          </a:p>
          <a:p>
            <a:pPr marL="0" indent="0">
              <a:buNone/>
            </a:pPr>
            <a:r>
              <a:rPr lang="en-US" dirty="0">
                <a:cs typeface="Times New Roman" panose="02020603050405020304" pitchFamily="18" charset="0"/>
              </a:rPr>
              <a:t>1. Engineering knowledge</a:t>
            </a:r>
          </a:p>
          <a:p>
            <a:pPr marL="0" indent="0">
              <a:buNone/>
            </a:pPr>
            <a:r>
              <a:rPr lang="en-US" dirty="0">
                <a:cs typeface="Times New Roman" panose="02020603050405020304" pitchFamily="18" charset="0"/>
              </a:rPr>
              <a:t>2. Problem analysis</a:t>
            </a:r>
          </a:p>
          <a:p>
            <a:pPr marL="0" indent="0">
              <a:buNone/>
            </a:pPr>
            <a:r>
              <a:rPr lang="en-US" dirty="0">
                <a:cs typeface="Times New Roman" panose="02020603050405020304" pitchFamily="18" charset="0"/>
              </a:rPr>
              <a:t>3. Design/development of solutions</a:t>
            </a:r>
          </a:p>
          <a:p>
            <a:pPr marL="0" indent="0">
              <a:buNone/>
            </a:pPr>
            <a:r>
              <a:rPr lang="en-US" dirty="0">
                <a:cs typeface="Times New Roman" panose="02020603050405020304" pitchFamily="18" charset="0"/>
              </a:rPr>
              <a:t>4. Conduct investigations of complex </a:t>
            </a:r>
          </a:p>
          <a:p>
            <a:pPr marL="0" indent="0">
              <a:buNone/>
            </a:pPr>
            <a:r>
              <a:rPr lang="en-US" dirty="0">
                <a:cs typeface="Times New Roman" panose="02020603050405020304" pitchFamily="18" charset="0"/>
              </a:rPr>
              <a:t>5. Modern tool usage </a:t>
            </a:r>
          </a:p>
          <a:p>
            <a:pPr marL="0" indent="0">
              <a:buNone/>
            </a:pPr>
            <a:r>
              <a:rPr lang="en-US" dirty="0">
                <a:cs typeface="Times New Roman" panose="02020603050405020304" pitchFamily="18" charset="0"/>
              </a:rPr>
              <a:t>6. The engineer and society </a:t>
            </a:r>
          </a:p>
          <a:p>
            <a:pPr marL="0" indent="0">
              <a:buNone/>
            </a:pPr>
            <a:r>
              <a:rPr lang="en-US" dirty="0">
                <a:cs typeface="Times New Roman" panose="02020603050405020304" pitchFamily="18" charset="0"/>
              </a:rPr>
              <a:t>7. Environment and sustainability </a:t>
            </a:r>
          </a:p>
          <a:p>
            <a:pPr marL="0" indent="0">
              <a:buNone/>
            </a:pPr>
            <a:r>
              <a:rPr lang="en-US" dirty="0">
                <a:cs typeface="Times New Roman" panose="02020603050405020304" pitchFamily="18" charset="0"/>
              </a:rPr>
              <a:t>8. Ethics</a:t>
            </a:r>
          </a:p>
          <a:p>
            <a:pPr marL="0" indent="0">
              <a:buNone/>
            </a:pPr>
            <a:r>
              <a:rPr lang="en-US" dirty="0">
                <a:cs typeface="Times New Roman" panose="02020603050405020304" pitchFamily="18" charset="0"/>
              </a:rPr>
              <a:t> 9. Individual and team work</a:t>
            </a:r>
          </a:p>
          <a:p>
            <a:pPr marL="0" indent="0">
              <a:buNone/>
            </a:pPr>
            <a:r>
              <a:rPr lang="en-US" dirty="0">
                <a:cs typeface="Times New Roman" panose="02020603050405020304" pitchFamily="18" charset="0"/>
              </a:rPr>
              <a:t>10. Communication</a:t>
            </a:r>
          </a:p>
          <a:p>
            <a:pPr marL="0" indent="0">
              <a:buNone/>
            </a:pPr>
            <a:r>
              <a:rPr lang="en-US" dirty="0">
                <a:cs typeface="Times New Roman" panose="02020603050405020304" pitchFamily="18" charset="0"/>
              </a:rPr>
              <a:t>11. Project management and finance</a:t>
            </a:r>
          </a:p>
          <a:p>
            <a:pPr marL="0" indent="0">
              <a:buNone/>
            </a:pPr>
            <a:r>
              <a:rPr lang="en-US" dirty="0">
                <a:cs typeface="Times New Roman" panose="02020603050405020304" pitchFamily="18" charset="0"/>
              </a:rPr>
              <a:t>12. Life-long learning</a:t>
            </a:r>
          </a:p>
        </p:txBody>
      </p:sp>
      <p:sp>
        <p:nvSpPr>
          <p:cNvPr id="4" name="Date Placeholder 3"/>
          <p:cNvSpPr>
            <a:spLocks noGrp="1"/>
          </p:cNvSpPr>
          <p:nvPr>
            <p:ph type="dt" sz="half" idx="10"/>
          </p:nvPr>
        </p:nvSpPr>
        <p:spPr/>
        <p:txBody>
          <a:bodyPr/>
          <a:lstStyle/>
          <a:p>
            <a:fld id="{88688688-4F62-1A41-AF24-06FE0A8954CC}" type="datetime1">
              <a:rPr lang="en-IN" smtClean="0"/>
              <a:t>08/01/25</a:t>
            </a:fld>
            <a:endParaRPr lang="en-US"/>
          </a:p>
        </p:txBody>
      </p:sp>
      <p:sp>
        <p:nvSpPr>
          <p:cNvPr id="10" name="Title 1">
            <a:extLst>
              <a:ext uri="{FF2B5EF4-FFF2-40B4-BE49-F238E27FC236}">
                <a16:creationId xmlns:a16="http://schemas.microsoft.com/office/drawing/2014/main" id="{FFDB6147-B0A1-48BB-9FF3-239D9781485A}"/>
              </a:ext>
            </a:extLst>
          </p:cNvPr>
          <p:cNvSpPr txBox="1">
            <a:spLocks/>
          </p:cNvSpPr>
          <p:nvPr/>
        </p:nvSpPr>
        <p:spPr>
          <a:xfrm>
            <a:off x="1371600" y="7620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n-lt"/>
                <a:cs typeface="Times New Roman" panose="02020603050405020304" pitchFamily="18" charset="0"/>
              </a:rPr>
              <a:t>Program Outcomes</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2" name="Footer Placeholder 12">
            <a:extLst>
              <a:ext uri="{FF2B5EF4-FFF2-40B4-BE49-F238E27FC236}">
                <a16:creationId xmlns:a16="http://schemas.microsoft.com/office/drawing/2014/main" id="{4DA216F8-5DF4-FDE5-0E71-27E68A17C600}"/>
              </a:ext>
            </a:extLst>
          </p:cNvPr>
          <p:cNvSpPr>
            <a:spLocks noGrp="1"/>
          </p:cNvSpPr>
          <p:nvPr>
            <p:ph type="ftr" sz="quarter" idx="11"/>
          </p:nvPr>
        </p:nvSpPr>
        <p:spPr>
          <a:xfrm>
            <a:off x="2286000" y="6248400"/>
            <a:ext cx="5029200" cy="365125"/>
          </a:xfrm>
        </p:spPr>
        <p:txBody>
          <a:bodyPr/>
          <a:lstStyle/>
          <a:p>
            <a:r>
              <a:rPr lang="en-US"/>
              <a:t>Mr. Yaduvir Singh         ACSAI-0601           Unit Number: 4</a:t>
            </a:r>
            <a:endParaRPr lang="en-US" dirty="0"/>
          </a:p>
        </p:txBody>
      </p:sp>
    </p:spTree>
    <p:extLst>
      <p:ext uri="{BB962C8B-B14F-4D97-AF65-F5344CB8AC3E}">
        <p14:creationId xmlns:p14="http://schemas.microsoft.com/office/powerpoint/2010/main" val="1059375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2017</TotalTime>
  <Words>7929</Words>
  <Application>Microsoft Macintosh PowerPoint</Application>
  <PresentationFormat>On-screen Show (4:3)</PresentationFormat>
  <Paragraphs>897</Paragraphs>
  <Slides>74</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74</vt:i4>
      </vt:variant>
    </vt:vector>
  </HeadingPairs>
  <TitlesOfParts>
    <vt:vector size="84" baseType="lpstr">
      <vt:lpstr>Arial</vt:lpstr>
      <vt:lpstr>Calibri</vt:lpstr>
      <vt:lpstr>CoinbaseSans</vt:lpstr>
      <vt:lpstr>Helvetica Neue</vt:lpstr>
      <vt:lpstr>Mont</vt:lpstr>
      <vt:lpstr>Times New Roman</vt:lpstr>
      <vt:lpstr>Ubuntu</vt:lpstr>
      <vt:lpstr>urw-din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barkhaniet@gmail.com</cp:lastModifiedBy>
  <cp:revision>378</cp:revision>
  <dcterms:created xsi:type="dcterms:W3CDTF">2006-08-16T00:00:00Z</dcterms:created>
  <dcterms:modified xsi:type="dcterms:W3CDTF">2025-01-08T07:31:58Z</dcterms:modified>
</cp:coreProperties>
</file>