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57" r:id="rId3"/>
    <p:sldId id="258" r:id="rId4"/>
    <p:sldId id="259" r:id="rId5"/>
    <p:sldId id="260" r:id="rId6"/>
    <p:sldId id="262" r:id="rId7"/>
    <p:sldId id="261" r:id="rId8"/>
    <p:sldId id="263" r:id="rId9"/>
    <p:sldId id="264" r:id="rId10"/>
    <p:sldId id="265" r:id="rId11"/>
    <p:sldId id="266"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340" r:id="rId25"/>
    <p:sldId id="283" r:id="rId26"/>
    <p:sldId id="618" r:id="rId27"/>
    <p:sldId id="284" r:id="rId28"/>
    <p:sldId id="627" r:id="rId29"/>
    <p:sldId id="628" r:id="rId30"/>
    <p:sldId id="619" r:id="rId31"/>
    <p:sldId id="620" r:id="rId32"/>
    <p:sldId id="629" r:id="rId33"/>
    <p:sldId id="593" r:id="rId34"/>
    <p:sldId id="621" r:id="rId35"/>
    <p:sldId id="622" r:id="rId36"/>
    <p:sldId id="623" r:id="rId37"/>
    <p:sldId id="599" r:id="rId38"/>
    <p:sldId id="624" r:id="rId39"/>
    <p:sldId id="600" r:id="rId40"/>
    <p:sldId id="602" r:id="rId41"/>
    <p:sldId id="604" r:id="rId42"/>
    <p:sldId id="605" r:id="rId43"/>
    <p:sldId id="601" r:id="rId44"/>
    <p:sldId id="606" r:id="rId45"/>
    <p:sldId id="625" r:id="rId46"/>
    <p:sldId id="607" r:id="rId47"/>
    <p:sldId id="626" r:id="rId48"/>
    <p:sldId id="608" r:id="rId49"/>
    <p:sldId id="609" r:id="rId50"/>
    <p:sldId id="610" r:id="rId51"/>
    <p:sldId id="611" r:id="rId52"/>
    <p:sldId id="612" r:id="rId53"/>
    <p:sldId id="613" r:id="rId54"/>
    <p:sldId id="614" r:id="rId55"/>
    <p:sldId id="630" r:id="rId56"/>
    <p:sldId id="615" r:id="rId57"/>
    <p:sldId id="631" r:id="rId58"/>
    <p:sldId id="616" r:id="rId59"/>
    <p:sldId id="617" r:id="rId60"/>
    <p:sldId id="632" r:id="rId61"/>
    <p:sldId id="633" r:id="rId62"/>
    <p:sldId id="634" r:id="rId63"/>
    <p:sldId id="635" r:id="rId64"/>
    <p:sldId id="639" r:id="rId65"/>
    <p:sldId id="636" r:id="rId66"/>
    <p:sldId id="637" r:id="rId67"/>
    <p:sldId id="638" r:id="rId68"/>
    <p:sldId id="341" r:id="rId69"/>
    <p:sldId id="337" r:id="rId70"/>
    <p:sldId id="338" r:id="rId71"/>
    <p:sldId id="339"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2F88D-1AD8-5A22-7058-BC536E5898B2}" v="4075" dt="2024-06-23T17:16:49.663"/>
    <p1510:client id="{74304172-C916-A75A-20B5-E89F27E231EA}" v="882" dt="2024-06-25T12:21:32.572"/>
    <p1510:client id="{AAA499E0-9DC3-BC94-1BA6-549B7E649B09}" v="6741" dt="2024-06-24T14:06:44.3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0" autoAdjust="0"/>
    <p:restoredTop sz="94660"/>
  </p:normalViewPr>
  <p:slideViewPr>
    <p:cSldViewPr>
      <p:cViewPr varScale="1">
        <p:scale>
          <a:sx n="82" d="100"/>
          <a:sy n="82" d="100"/>
        </p:scale>
        <p:origin x="696" y="6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phldr="0"/>
      <dgm:spPr/>
      <dgm:t>
        <a:bodyPr/>
        <a:lstStyle/>
        <a:p>
          <a:pPr rtl="0"/>
          <a:r>
            <a:rPr lang="en-US" dirty="0"/>
            <a:t>Introduction to Data Science, Big Data, the 5 V’s, Evolution of Data Science, Datafication, Skillsets needed, Data Science Lifecycle, types of Data Analysis, Data Science Tools and technologies, Need for Data Science, Analysis Vs Analytics Vs Reporting, Big Data Ecosystem, Future of Data Science, Applications of Data Science in various</a:t>
          </a:r>
          <a:r>
            <a:rPr lang="en-US" dirty="0">
              <a:latin typeface="Calibri Light" panose="020F0302020204030204"/>
            </a:rPr>
            <a:t> </a:t>
          </a:r>
          <a:r>
            <a:rPr lang="en-US" dirty="0"/>
            <a:t>fields, Use cases of Data science-Facebook, Netflix, Amazon, Uber, AirBnB. </a:t>
          </a:r>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A05CB4DD-1CA7-4E3D-AB3C-5D7A05BEB45B}" type="pres">
      <dgm:prSet presAssocID="{7D789064-E078-475E-909A-C5052F4BA196}" presName="parentText" presStyleLbl="node1" presStyleIdx="0" presStyleCnt="1">
        <dgm:presLayoutVars>
          <dgm:chMax val="0"/>
          <dgm:bulletEnabled val="1"/>
        </dgm:presLayoutVars>
      </dgm:prSet>
      <dgm:spPr/>
    </dgm:pt>
  </dgm:ptLst>
  <dgm:cxnLst>
    <dgm:cxn modelId="{091AA3A7-63C3-4607-80F4-20EA470E1057}" type="presOf" srcId="{18EA6042-2EA2-4065-81DF-7A18BEC42C1C}" destId="{5935E145-FD17-4F9E-B302-F21214F4A468}" srcOrd="0" destOrd="0" presId="urn:microsoft.com/office/officeart/2005/8/layout/vList2#31"/>
    <dgm:cxn modelId="{481C3FAE-345A-4BB6-81EC-75EB097C6CA4}" type="presOf" srcId="{7D789064-E078-475E-909A-C5052F4BA196}" destId="{A05CB4DD-1CA7-4E3D-AB3C-5D7A05BEB45B}" srcOrd="0" destOrd="0" presId="urn:microsoft.com/office/officeart/2005/8/layout/vList2#31"/>
    <dgm:cxn modelId="{C94402FE-8993-4B42-B9CD-BA81374B51D8}" srcId="{18EA6042-2EA2-4065-81DF-7A18BEC42C1C}" destId="{7D789064-E078-475E-909A-C5052F4BA196}" srcOrd="0" destOrd="0" parTransId="{43FADFA5-83E2-443A-9574-B22D9019FFF7}" sibTransId="{61BF66FA-62DC-4B02-AA8D-961EEDC71AAA}"/>
    <dgm:cxn modelId="{0294B94A-F3E5-4752-BED6-032093A77EB1}" type="presParOf" srcId="{5935E145-FD17-4F9E-B302-F21214F4A468}" destId="{A05CB4DD-1CA7-4E3D-AB3C-5D7A05BEB45B}" srcOrd="0" destOrd="0" presId="urn:microsoft.com/office/officeart/2005/8/layout/vList2#3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latin typeface="Calibri"/>
            </a:rPr>
            <a:t>Analyse data using exploratory </a:t>
          </a:r>
          <a:r>
            <a:rPr lang="en-IN" sz="1800" b="0" dirty="0">
              <a:solidFill>
                <a:srgbClr val="444444"/>
              </a:solidFill>
            </a:rPr>
            <a:t>data </a:t>
          </a:r>
          <a:r>
            <a:rPr lang="en-IN" sz="1800" b="0" dirty="0">
              <a:solidFill>
                <a:srgbClr val="444444"/>
              </a:solidFill>
              <a:latin typeface="Calibri"/>
            </a:rPr>
            <a:t>analysis</a:t>
          </a:r>
          <a:r>
            <a:rPr lang="en-IN" sz="1800" b="0" dirty="0">
              <a:solidFill>
                <a:srgbClr val="444444"/>
              </a:solidFill>
            </a:rPr>
            <a:t>.</a:t>
          </a:r>
          <a:r>
            <a:rPr lang="en-IN" sz="1800" b="0" dirty="0">
              <a:solidFill>
                <a:srgbClr val="444444"/>
              </a:solidFill>
              <a:latin typeface="Calibri"/>
            </a:rPr>
            <a:t> </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AA564E47-40D5-4535-8099-9D2B26476DFD}">
      <dgm:prSet phldr="0"/>
      <dgm:spPr/>
      <dgm:t>
        <a:bodyPr/>
        <a:lstStyle/>
        <a:p>
          <a:endParaRPr lang="en-US" b="0" dirty="0"/>
        </a:p>
      </dgm:t>
    </dgm:pt>
    <dgm:pt modelId="{E5F00BD6-EE53-4AB6-904E-46E37F29F4F0}" type="parTrans" cxnId="{0821D2A2-0A83-423C-AA3F-C11559DD819A}">
      <dgm:prSet/>
      <dgm:spPr/>
    </dgm:pt>
    <dgm:pt modelId="{50341D51-9958-4C0C-BF89-31F3BC15F5CA}" type="sibTrans" cxnId="{0821D2A2-0A83-423C-AA3F-C11559DD819A}">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9DA6FE8B-46C0-4812-9619-95B5B8540076}" type="pres">
      <dgm:prSet presAssocID="{AF8B5B03-720E-47F1-8D53-0E882540183D}" presName="spacer" presStyleCnt="0"/>
      <dgm:spPr/>
    </dgm:pt>
    <dgm:pt modelId="{8A9BF91D-9ED6-4ABE-A1B3-7254DC046359}" type="pres">
      <dgm:prSet presAssocID="{AA564E47-40D5-4535-8099-9D2B26476DFD}" presName="parentText" presStyleLbl="node1" presStyleIdx="1" presStyleCnt="2">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0821D2A2-0A83-423C-AA3F-C11559DD819A}" srcId="{1B644E16-AACD-4612-92E0-D46EF4ECB879}" destId="{AA564E47-40D5-4535-8099-9D2B26476DFD}" srcOrd="1" destOrd="0" parTransId="{E5F00BD6-EE53-4AB6-904E-46E37F29F4F0}" sibTransId="{50341D51-9958-4C0C-BF89-31F3BC15F5CA}"/>
    <dgm:cxn modelId="{3BF2F4A2-F294-4975-9F9D-4DFA3F6751F1}" type="presOf" srcId="{E7AAAF9E-D416-49AE-8611-65377A7DE939}" destId="{CD5036F8-A246-4E6A-8921-20C367BBB964}" srcOrd="0" destOrd="0" presId="urn:microsoft.com/office/officeart/2005/8/layout/vList2#44"/>
    <dgm:cxn modelId="{5696AEB6-3DE6-45BF-9516-45B7E809B71F}" type="presOf" srcId="{AA564E47-40D5-4535-8099-9D2B26476DFD}" destId="{8A9BF91D-9ED6-4ABE-A1B3-7254DC046359}"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41096A18-F207-4980-A16B-FDD18826D163}" type="presParOf" srcId="{B22A3E1F-BDC2-4FC3-B056-77BC1F86A5BC}" destId="{CD5036F8-A246-4E6A-8921-20C367BBB964}" srcOrd="0" destOrd="0" presId="urn:microsoft.com/office/officeart/2005/8/layout/vList2#44"/>
    <dgm:cxn modelId="{AB26D9EE-CE02-457A-9753-DC5E11DD70B3}" type="presParOf" srcId="{B22A3E1F-BDC2-4FC3-B056-77BC1F86A5BC}" destId="{9DA6FE8B-46C0-4812-9619-95B5B8540076}" srcOrd="1" destOrd="0" presId="urn:microsoft.com/office/officeart/2005/8/layout/vList2#44"/>
    <dgm:cxn modelId="{BCBCDA06-D4EA-4F9E-91E6-2A73968F0181}" type="presParOf" srcId="{B22A3E1F-BDC2-4FC3-B056-77BC1F86A5BC}" destId="{8A9BF91D-9ED6-4ABE-A1B3-7254DC046359}" srcOrd="2" destOrd="0" presId="urn:microsoft.com/office/officeart/2005/8/layout/vList2#44"/>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latin typeface="Calibri"/>
            </a:rPr>
            <a:t>Illustrate various visualization methods for different types </a:t>
          </a:r>
          <a:r>
            <a:rPr lang="en-IN" sz="1800" b="0" dirty="0">
              <a:solidFill>
                <a:srgbClr val="444444"/>
              </a:solidFill>
            </a:rPr>
            <a:t>of data </a:t>
          </a:r>
          <a:r>
            <a:rPr lang="en-IN" sz="1800" b="0" dirty="0">
              <a:solidFill>
                <a:srgbClr val="444444"/>
              </a:solidFill>
              <a:latin typeface="Calibri"/>
            </a:rPr>
            <a:t>sets </a:t>
          </a:r>
          <a:r>
            <a:rPr lang="en-IN" sz="1800" b="0" dirty="0">
              <a:solidFill>
                <a:srgbClr val="444444"/>
              </a:solidFill>
            </a:rPr>
            <a:t>and</a:t>
          </a:r>
          <a:r>
            <a:rPr lang="en-IN" sz="1800" b="0" dirty="0">
              <a:solidFill>
                <a:srgbClr val="444444"/>
              </a:solidFill>
              <a:latin typeface="Calibri"/>
            </a:rPr>
            <a:t> application scenarios</a:t>
          </a:r>
          <a:r>
            <a:rPr lang="en-IN" sz="1800" b="0" dirty="0">
              <a:solidFill>
                <a:srgbClr val="444444"/>
              </a:solidFill>
            </a:rPr>
            <a:t>.</a:t>
          </a:r>
          <a:endParaRPr lang="en-IN" sz="1800" b="0" dirty="0">
            <a:solidFill>
              <a:srgbClr val="444444"/>
            </a:solidFill>
            <a:latin typeface="Calibri"/>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0DCE5F28-09BC-4D75-8D73-C4F917EF2A11}">
      <dgm:prSet phldr="0"/>
      <dgm:spPr/>
      <dgm:t>
        <a:bodyPr/>
        <a:lstStyle/>
        <a:p>
          <a:endParaRPr lang="en-US" b="0" dirty="0"/>
        </a:p>
      </dgm:t>
    </dgm:pt>
    <dgm:pt modelId="{280A443B-ED6E-4471-9CC8-48FDF8818855}" type="parTrans" cxnId="{87D2B9AE-56C6-4AEA-BD4D-E90EFB85656B}">
      <dgm:prSet/>
      <dgm:spPr/>
    </dgm:pt>
    <dgm:pt modelId="{8551C456-8CFC-47E7-91AF-AFF08EE8EEF5}" type="sibTrans" cxnId="{87D2B9AE-56C6-4AEA-BD4D-E90EFB85656B}">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3B9E0773-B683-4318-B792-D7D6735EC032}" type="pres">
      <dgm:prSet presAssocID="{AF8B5B03-720E-47F1-8D53-0E882540183D}" presName="spacer" presStyleCnt="0"/>
      <dgm:spPr/>
    </dgm:pt>
    <dgm:pt modelId="{BB2844A8-F962-41D2-96CF-6C29480D20E8}" type="pres">
      <dgm:prSet presAssocID="{0DCE5F28-09BC-4D75-8D73-C4F917EF2A11}" presName="parentText" presStyleLbl="node1" presStyleIdx="1" presStyleCnt="2">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19B5A270-9D63-4CA3-B1C3-AD344AA8D9AD}" type="presOf" srcId="{E7AAAF9E-D416-49AE-8611-65377A7DE939}" destId="{CD5036F8-A246-4E6A-8921-20C367BBB964}" srcOrd="0" destOrd="0" presId="urn:microsoft.com/office/officeart/2005/8/layout/vList2#44"/>
    <dgm:cxn modelId="{87D2B9AE-56C6-4AEA-BD4D-E90EFB85656B}" srcId="{1B644E16-AACD-4612-92E0-D46EF4ECB879}" destId="{0DCE5F28-09BC-4D75-8D73-C4F917EF2A11}" srcOrd="1" destOrd="0" parTransId="{280A443B-ED6E-4471-9CC8-48FDF8818855}" sibTransId="{8551C456-8CFC-47E7-91AF-AFF08EE8EEF5}"/>
    <dgm:cxn modelId="{EADE17B7-FE92-4EA7-A469-F698C8E6940A}" srcId="{1B644E16-AACD-4612-92E0-D46EF4ECB879}" destId="{E7AAAF9E-D416-49AE-8611-65377A7DE939}" srcOrd="0" destOrd="0" parTransId="{5C719D1D-8A96-404E-AB5C-11562DFC1D30}" sibTransId="{AF8B5B03-720E-47F1-8D53-0E882540183D}"/>
    <dgm:cxn modelId="{8DD953FB-0090-4526-8C37-325E0110F7BF}" type="presOf" srcId="{0DCE5F28-09BC-4D75-8D73-C4F917EF2A11}" destId="{BB2844A8-F962-41D2-96CF-6C29480D20E8}" srcOrd="0" destOrd="0" presId="urn:microsoft.com/office/officeart/2005/8/layout/vList2#44"/>
    <dgm:cxn modelId="{6DC0AC96-3C2F-4DDA-94C6-0B069F8CE751}" type="presParOf" srcId="{B22A3E1F-BDC2-4FC3-B056-77BC1F86A5BC}" destId="{CD5036F8-A246-4E6A-8921-20C367BBB964}" srcOrd="0" destOrd="0" presId="urn:microsoft.com/office/officeart/2005/8/layout/vList2#44"/>
    <dgm:cxn modelId="{941EB57D-785B-40F9-901E-7B56B591DC33}" type="presParOf" srcId="{B22A3E1F-BDC2-4FC3-B056-77BC1F86A5BC}" destId="{3B9E0773-B683-4318-B792-D7D6735EC032}" srcOrd="1" destOrd="0" presId="urn:microsoft.com/office/officeart/2005/8/layout/vList2#44"/>
    <dgm:cxn modelId="{49FF3B41-165E-4907-B820-5A470528DFFA}" type="presParOf" srcId="{B22A3E1F-BDC2-4FC3-B056-77BC1F86A5BC}" destId="{BB2844A8-F962-41D2-96CF-6C29480D20E8}" srcOrd="2" destOrd="0" presId="urn:microsoft.com/office/officeart/2005/8/layout/vList2#44"/>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pPr rtl="0"/>
          <a:r>
            <a:rPr lang="en-US" sz="1800" b="0" dirty="0">
              <a:solidFill>
                <a:srgbClr val="000000"/>
              </a:solidFill>
              <a:latin typeface="Calibri"/>
            </a:rPr>
            <a:t>Understand the fundamental concepts of data analytics in the areas that plays major role within </a:t>
          </a:r>
          <a:r>
            <a:rPr lang="en-US" sz="1800" b="0" dirty="0">
              <a:solidFill>
                <a:srgbClr val="000000"/>
              </a:solidFill>
            </a:rPr>
            <a:t>the </a:t>
          </a:r>
          <a:r>
            <a:rPr lang="en-US" sz="1800" b="0" dirty="0">
              <a:solidFill>
                <a:srgbClr val="000000"/>
              </a:solidFill>
              <a:latin typeface="Calibri"/>
            </a:rPr>
            <a:t>realm </a:t>
          </a:r>
          <a:r>
            <a:rPr lang="en-US" sz="1800" b="0" dirty="0">
              <a:solidFill>
                <a:srgbClr val="000000"/>
              </a:solidFill>
            </a:rPr>
            <a:t>of data </a:t>
          </a:r>
          <a:r>
            <a:rPr lang="en-US" sz="1800" b="0" dirty="0">
              <a:solidFill>
                <a:srgbClr val="000000"/>
              </a:solidFill>
              <a:latin typeface="Calibri"/>
            </a:rPr>
            <a:t>science</a:t>
          </a:r>
          <a:r>
            <a:rPr lang="en-US" sz="1800" b="0" dirty="0">
              <a:solidFill>
                <a:srgbClr val="000000"/>
              </a:solidFill>
            </a:rPr>
            <a:t>.</a:t>
          </a:r>
          <a:endParaRPr lang="en-US" sz="1800" b="1" dirty="0">
            <a:solidFill>
              <a:srgbClr val="000000"/>
            </a:solidFill>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973C3027-525D-480B-A20F-FB905AE2B116}" type="presOf" srcId="{E7AAAF9E-D416-49AE-8611-65377A7DE939}" destId="{CD5036F8-A246-4E6A-8921-20C367BBB964}"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216B6E89-ECA3-402D-9CFC-D5A0713B8822}" type="presParOf" srcId="{B22A3E1F-BDC2-4FC3-B056-77BC1F86A5BC}" destId="{CD5036F8-A246-4E6A-8921-20C367BBB964}" srcOrd="0" destOrd="0" presId="urn:microsoft.com/office/officeart/2005/8/layout/vList2#44"/>
  </dgm:cxnLst>
  <dgm:bg/>
  <dgm:whole/>
  <dgm:extLst>
    <a:ext uri="http://schemas.microsoft.com/office/drawing/2008/diagram">
      <dsp:dataModelExt xmlns:dsp="http://schemas.microsoft.com/office/drawing/2008/diagram" relId="rId33"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059926B3-2F7D-4DB3-A6FA-7EBA75027EFA}" type="presOf" srcId="{90AED077-85C4-46EA-B5F8-30BF070D360B}" destId="{B898B381-A99B-40FA-B837-D80DC4A60493}" srcOrd="0" destOrd="0" presId="urn:microsoft.com/office/officeart/2005/8/layout/vList2#48"/>
    <dgm:cxn modelId="{2ED36CF2-FB6C-49DF-8CCF-182BA5E938BC}" type="presOf" srcId="{09995D18-05F5-4A4B-8F9A-27E4833C6620}" destId="{F61E8516-DE3F-4AE9-AE50-9F42F39BFAD3}" srcOrd="0" destOrd="0" presId="urn:microsoft.com/office/officeart/2005/8/layout/vList2#48"/>
    <dgm:cxn modelId="{98361D6F-1DA0-4157-9744-59815BBD8B3C}" type="presParOf" srcId="{F61E8516-DE3F-4AE9-AE50-9F42F39BFAD3}" destId="{B898B381-A99B-40FA-B837-D80DC4A60493}" srcOrd="0" destOrd="0" presId="urn:microsoft.com/office/officeart/2005/8/layout/vList2#4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2FF19512-D0E8-413D-8D10-3CD1196801D7}" type="presOf" srcId="{9A6AA7B5-1491-47C8-85E4-E5E8FDD6D065}" destId="{685F4F69-7D82-4DED-A9A8-7071B724DF07}" srcOrd="0" destOrd="0" presId="urn:microsoft.com/office/officeart/2005/8/layout/vList2#49"/>
    <dgm:cxn modelId="{235FA966-C47A-4BCB-AAED-54A261FD7D2F}" srcId="{9A6AA7B5-1491-47C8-85E4-E5E8FDD6D065}" destId="{02C141FE-9ABF-48FD-9848-42A0EFA33222}" srcOrd="0" destOrd="0" parTransId="{293B506A-CB52-4629-804F-4EA81B2C3153}" sibTransId="{22F57173-271F-4897-B456-2A1AE73C488C}"/>
    <dgm:cxn modelId="{269BE2CC-6FE6-494B-A6EF-90CA85B9BC09}" type="presOf" srcId="{02C141FE-9ABF-48FD-9848-42A0EFA33222}" destId="{AEDD9097-4AFF-4D2E-9357-46583571353B}" srcOrd="0" destOrd="0" presId="urn:microsoft.com/office/officeart/2005/8/layout/vList2#49"/>
    <dgm:cxn modelId="{A5E30E3E-250E-44FD-9580-4064F94A4309}" type="presParOf" srcId="{685F4F69-7D82-4DED-A9A8-7071B724DF07}" destId="{AEDD9097-4AFF-4D2E-9357-46583571353B}" srcOrd="0" destOrd="0" presId="urn:microsoft.com/office/officeart/2005/8/layout/vList2#4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pt>
  </dgm:ptLst>
  <dgm:cxnLst>
    <dgm:cxn modelId="{04456257-7998-4F39-B435-75770E4D9091}" type="presOf" srcId="{E7AAAF9E-D416-49AE-8611-65377A7DE939}" destId="{CD5036F8-A246-4E6A-8921-20C367BBB964}" srcOrd="0" destOrd="0" presId="urn:microsoft.com/office/officeart/2005/8/layout/vList2#50"/>
    <dgm:cxn modelId="{EADE17B7-FE92-4EA7-A469-F698C8E6940A}" srcId="{1B644E16-AACD-4612-92E0-D46EF4ECB879}" destId="{E7AAAF9E-D416-49AE-8611-65377A7DE939}" srcOrd="0" destOrd="0" parTransId="{5C719D1D-8A96-404E-AB5C-11562DFC1D30}" sibTransId="{AF8B5B03-720E-47F1-8D53-0E882540183D}"/>
    <dgm:cxn modelId="{67F5EBCD-7B97-4FE0-AA5F-9FF6EFB94DE6}" type="presOf" srcId="{1B644E16-AACD-4612-92E0-D46EF4ECB879}" destId="{B22A3E1F-BDC2-4FC3-B056-77BC1F86A5BC}" srcOrd="0" destOrd="0" presId="urn:microsoft.com/office/officeart/2005/8/layout/vList2#50"/>
    <dgm:cxn modelId="{2986C7B0-A80E-4A1F-81C6-CE5358FBABDB}" type="presParOf" srcId="{B22A3E1F-BDC2-4FC3-B056-77BC1F86A5BC}" destId="{CD5036F8-A246-4E6A-8921-20C367BBB964}" srcOrd="0" destOrd="0" presId="urn:microsoft.com/office/officeart/2005/8/layout/vList2#50"/>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6BDDA63F-7F7D-4C7E-86F8-021EF9A7EF93}" type="presOf" srcId="{FF45E94E-C528-4C21-A29D-573922B4ED68}" destId="{45C93CBB-046D-43CD-9356-3FC8771C32AF}" srcOrd="0" destOrd="0" presId="urn:microsoft.com/office/officeart/2005/8/layout/vList2#51"/>
    <dgm:cxn modelId="{F10783DD-B4F3-4A5E-BCC8-1533FE6AC331}" type="presOf" srcId="{FCBD3793-394C-48FC-B28C-1D09533E7BA0}" destId="{8C029958-E145-4D8C-B815-F42AE9B5E6DF}" srcOrd="0" destOrd="0" presId="urn:microsoft.com/office/officeart/2005/8/layout/vList2#51"/>
    <dgm:cxn modelId="{16C574CB-6FB1-4C28-BCDF-D2E4A6EDFC83}" type="presParOf" srcId="{45C93CBB-046D-43CD-9356-3FC8771C32AF}" destId="{8C029958-E145-4D8C-B815-F42AE9B5E6DF}" srcOrd="0" destOrd="0" presId="urn:microsoft.com/office/officeart/2005/8/layout/vList2#5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C19B5B16-6706-47B1-9748-FFF77E9A2A15}" srcId="{CA3BDE70-45F2-45D1-A9F8-5ADC9B616F85}" destId="{F2B2203F-2FAE-49B7-A1D5-9CD1B5127346}" srcOrd="0" destOrd="0" parTransId="{0C5F4077-1886-4CF9-AD59-B820AE05ADC7}" sibTransId="{470CA956-F82D-44F7-AFF1-5655BDBD69D3}"/>
    <dgm:cxn modelId="{1909516C-BCE5-4353-B56A-21175CBC33B3}" type="presOf" srcId="{F2B2203F-2FAE-49B7-A1D5-9CD1B5127346}" destId="{54692D58-280A-4A5B-8ABB-4AA8C3D0C486}" srcOrd="0" destOrd="0" presId="urn:microsoft.com/office/officeart/2005/8/layout/vList2#52"/>
    <dgm:cxn modelId="{52F619F5-74D3-417A-8B58-DED1C6703DDA}" type="presOf" srcId="{CA3BDE70-45F2-45D1-A9F8-5ADC9B616F85}" destId="{BAD57889-E122-4358-BE0C-A1CC3A735F9B}" srcOrd="0" destOrd="0" presId="urn:microsoft.com/office/officeart/2005/8/layout/vList2#52"/>
    <dgm:cxn modelId="{8560336C-5FB9-4397-8FB0-FBD4594E7074}" type="presParOf" srcId="{BAD57889-E122-4358-BE0C-A1CC3A735F9B}" destId="{54692D58-280A-4A5B-8ABB-4AA8C3D0C486}" srcOrd="0" destOrd="0" presId="urn:microsoft.com/office/officeart/2005/8/layout/vList2#5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89B86702-CBFF-4C4A-87CB-6C7C7A24F0BB}" type="presOf" srcId="{0803BEA6-810A-46C8-899C-70229B268BB8}" destId="{E298B721-E1B9-4CD4-8B1A-4950CC157D9F}" srcOrd="0" destOrd="0" presId="urn:microsoft.com/office/officeart/2005/8/layout/vList2#53"/>
    <dgm:cxn modelId="{C0A7060B-E306-436C-82D8-E1BE2F57219E}" srcId="{0803BEA6-810A-46C8-899C-70229B268BB8}" destId="{502B59D9-8C99-44C9-B85F-4596BFA6E16F}" srcOrd="0" destOrd="0" parTransId="{9D2B8A0D-F6D2-4C03-871B-3A7AAE296648}" sibTransId="{1F2A8542-A15A-4424-AE39-080E22955215}"/>
    <dgm:cxn modelId="{79F52068-9168-49F4-ABEA-6EC918CAAC57}" type="presOf" srcId="{502B59D9-8C99-44C9-B85F-4596BFA6E16F}" destId="{3EED7F0D-5C80-4479-905C-E79E88227593}" srcOrd="0" destOrd="0" presId="urn:microsoft.com/office/officeart/2005/8/layout/vList2#53"/>
    <dgm:cxn modelId="{FC1085FD-3A66-4C5B-833A-74FF3D13A439}" type="presParOf" srcId="{E298B721-E1B9-4CD4-8B1A-4950CC157D9F}" destId="{3EED7F0D-5C80-4479-905C-E79E88227593}" srcOrd="0" destOrd="0" presId="urn:microsoft.com/office/officeart/2005/8/layout/vList2#5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0AB457E-09BC-4C4F-B283-9F37B0A4CA2F}" type="presOf" srcId="{FBA19F7D-578A-464D-ADE6-D3D08AEFD9D5}" destId="{6CC17462-A62E-4245-BFD1-F10DCB528333}"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2D5C99BE-FD26-4B2A-BDE6-32613E7B9204}" type="presOf" srcId="{EBCFF2A5-481F-4662-8A7E-7E8F303E314D}" destId="{52F828C4-77A4-4B43-9441-70FA5F9DF12E}" srcOrd="0" destOrd="0" presId="urn:microsoft.com/office/officeart/2005/8/layout/vList2#54"/>
    <dgm:cxn modelId="{BAFD18D5-2549-4E60-97DD-99E339F7D5DA}" type="presParOf" srcId="{52F828C4-77A4-4B43-9441-70FA5F9DF12E}" destId="{6CC17462-A62E-4245-BFD1-F10DCB528333}" srcOrd="0" destOrd="0" presId="urn:microsoft.com/office/officeart/2005/8/layout/vList2#54"/>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phldr="0" custT="1"/>
      <dgm:spPr/>
      <dgm:t>
        <a:bodyPr/>
        <a:lstStyle/>
        <a:p>
          <a:pPr rtl="0"/>
          <a:r>
            <a:rPr lang="en-US" sz="2700" b="0" dirty="0">
              <a:latin typeface="Calibri Light" panose="020F0302020204030204"/>
            </a:rPr>
            <a:t>Type of Data</a:t>
          </a:r>
          <a:r>
            <a:rPr lang="en-US" sz="2700" b="0" dirty="0"/>
            <a:t>: structured, semi-structured, unstructured data, Numeric, Categorical, Graphical, High Dimensional Data, Transactional Data, Spatial Data, Social Network Data, standard datasets, Data Classification, Sources of Data, Data manipulation in various formats, for example, CSV file, pdf file, XML file, HTML file, text file, JSON, image files etc. import and export data in R/Python.</a:t>
          </a:r>
          <a:r>
            <a:rPr lang="en-US" sz="2700" b="0" dirty="0">
              <a:latin typeface="Calibri Light" panose="020F0302020204030204"/>
            </a:rPr>
            <a:t> </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ScaleY="895413"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EF4207B-9A88-4C7F-9854-D8DC57B65472}" type="presOf" srcId="{8632B43A-A1FB-4963-84A0-F0A61C5BFA59}" destId="{6DCBBEC5-5B01-4132-A331-9D4D3453D65C}" srcOrd="0" destOrd="0" presId="urn:microsoft.com/office/officeart/2005/8/layout/vList2#32"/>
    <dgm:cxn modelId="{C0AD709E-320B-4381-8394-AF0D7542A2C1}" type="presOf" srcId="{18EA6042-2EA2-4065-81DF-7A18BEC42C1C}" destId="{5935E145-FD17-4F9E-B302-F21214F4A468}" srcOrd="0" destOrd="0" presId="urn:microsoft.com/office/officeart/2005/8/layout/vList2#32"/>
    <dgm:cxn modelId="{5C85BD0E-8CD5-40C0-95D0-5D2760F699F5}" type="presParOf" srcId="{5935E145-FD17-4F9E-B302-F21214F4A468}" destId="{6DCBBEC5-5B01-4132-A331-9D4D3453D65C}" srcOrd="0" destOrd="0" presId="urn:microsoft.com/office/officeart/2005/8/layout/vList2#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67BFA85E-145F-44E8-B0AC-783DFCA75D52}" type="presOf" srcId="{90AED077-85C4-46EA-B5F8-30BF070D360B}" destId="{B898B381-A99B-40FA-B837-D80DC4A60493}" srcOrd="0" destOrd="0" presId="urn:microsoft.com/office/officeart/2005/8/layout/vList2#55"/>
    <dgm:cxn modelId="{13A338C2-6B4F-4E53-B067-783BB37DB4B8}" type="presOf" srcId="{09995D18-05F5-4A4B-8F9A-27E4833C6620}" destId="{F61E8516-DE3F-4AE9-AE50-9F42F39BFAD3}" srcOrd="0" destOrd="0" presId="urn:microsoft.com/office/officeart/2005/8/layout/vList2#55"/>
    <dgm:cxn modelId="{4AABD35C-5A70-42B4-952D-3571943D5CEB}" type="presParOf" srcId="{F61E8516-DE3F-4AE9-AE50-9F42F39BFAD3}" destId="{B898B381-A99B-40FA-B837-D80DC4A60493}" srcOrd="0" destOrd="0" presId="urn:microsoft.com/office/officeart/2005/8/layout/vList2#5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235FA966-C47A-4BCB-AAED-54A261FD7D2F}" srcId="{9A6AA7B5-1491-47C8-85E4-E5E8FDD6D065}" destId="{02C141FE-9ABF-48FD-9848-42A0EFA33222}" srcOrd="0" destOrd="0" parTransId="{293B506A-CB52-4629-804F-4EA81B2C3153}" sibTransId="{22F57173-271F-4897-B456-2A1AE73C488C}"/>
    <dgm:cxn modelId="{D9DF646C-4716-4C8A-AFBB-C4F016B2810C}" type="presOf" srcId="{9A6AA7B5-1491-47C8-85E4-E5E8FDD6D065}" destId="{685F4F69-7D82-4DED-A9A8-7071B724DF07}" srcOrd="0" destOrd="0" presId="urn:microsoft.com/office/officeart/2005/8/layout/vList2#56"/>
    <dgm:cxn modelId="{B5D9AFD8-A761-464B-8E0A-673F85E1365D}" type="presOf" srcId="{02C141FE-9ABF-48FD-9848-42A0EFA33222}" destId="{AEDD9097-4AFF-4D2E-9357-46583571353B}" srcOrd="0" destOrd="0" presId="urn:microsoft.com/office/officeart/2005/8/layout/vList2#56"/>
    <dgm:cxn modelId="{4A6BE53A-6C8F-4792-B40E-76EA3D947950}" type="presParOf" srcId="{685F4F69-7D82-4DED-A9A8-7071B724DF07}" destId="{AEDD9097-4AFF-4D2E-9357-46583571353B}" srcOrd="0" destOrd="0" presId="urn:microsoft.com/office/officeart/2005/8/layout/vList2#5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35F0A74C-EED2-45A7-A024-9DBEAD7DAF2B}" type="presOf" srcId="{E7AAAF9E-D416-49AE-8611-65377A7DE939}" destId="{CD5036F8-A246-4E6A-8921-20C367BBB964}" srcOrd="0" destOrd="0" presId="urn:microsoft.com/office/officeart/2005/8/layout/vList2#57"/>
    <dgm:cxn modelId="{EADE17B7-FE92-4EA7-A469-F698C8E6940A}" srcId="{1B644E16-AACD-4612-92E0-D46EF4ECB879}" destId="{E7AAAF9E-D416-49AE-8611-65377A7DE939}" srcOrd="0" destOrd="0" parTransId="{5C719D1D-8A96-404E-AB5C-11562DFC1D30}" sibTransId="{AF8B5B03-720E-47F1-8D53-0E882540183D}"/>
    <dgm:cxn modelId="{64D080F9-01AB-4381-92D6-30A1DCB91335}" type="presOf" srcId="{1B644E16-AACD-4612-92E0-D46EF4ECB879}" destId="{B22A3E1F-BDC2-4FC3-B056-77BC1F86A5BC}" srcOrd="0" destOrd="0" presId="urn:microsoft.com/office/officeart/2005/8/layout/vList2#57"/>
    <dgm:cxn modelId="{FD9BB8E1-4D35-4258-B3DB-D8F71B14D167}" type="presParOf" srcId="{B22A3E1F-BDC2-4FC3-B056-77BC1F86A5BC}" destId="{CD5036F8-A246-4E6A-8921-20C367BBB964}" srcOrd="0" destOrd="0" presId="urn:microsoft.com/office/officeart/2005/8/layout/vList2#5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AB6B6506-5FAB-4B7C-9169-D7EAD2353449}" type="presOf" srcId="{FF45E94E-C528-4C21-A29D-573922B4ED68}" destId="{45C93CBB-046D-43CD-9356-3FC8771C32AF}" srcOrd="0" destOrd="0" presId="urn:microsoft.com/office/officeart/2005/8/layout/vList2#58"/>
    <dgm:cxn modelId="{98682F40-8CD8-4C09-9AF8-AB3348308CA9}" type="presOf" srcId="{FCBD3793-394C-48FC-B28C-1D09533E7BA0}" destId="{8C029958-E145-4D8C-B815-F42AE9B5E6DF}" srcOrd="0" destOrd="0" presId="urn:microsoft.com/office/officeart/2005/8/layout/vList2#58"/>
    <dgm:cxn modelId="{8D1571E3-5D04-4F81-95D3-8B0E9DF967CD}" type="presParOf" srcId="{45C93CBB-046D-43CD-9356-3FC8771C32AF}" destId="{8C029958-E145-4D8C-B815-F42AE9B5E6DF}" srcOrd="0" destOrd="0" presId="urn:microsoft.com/office/officeart/2005/8/layout/vList2#58"/>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C19B5B16-6706-47B1-9748-FFF77E9A2A15}" srcId="{CA3BDE70-45F2-45D1-A9F8-5ADC9B616F85}" destId="{F2B2203F-2FAE-49B7-A1D5-9CD1B5127346}" srcOrd="0" destOrd="0" parTransId="{0C5F4077-1886-4CF9-AD59-B820AE05ADC7}" sibTransId="{470CA956-F82D-44F7-AFF1-5655BDBD69D3}"/>
    <dgm:cxn modelId="{AE9E2A66-4596-4B64-A2F2-AFB39C6F1D5F}" type="presOf" srcId="{F2B2203F-2FAE-49B7-A1D5-9CD1B5127346}" destId="{54692D58-280A-4A5B-8ABB-4AA8C3D0C486}" srcOrd="0" destOrd="0" presId="urn:microsoft.com/office/officeart/2005/8/layout/vList2#59"/>
    <dgm:cxn modelId="{302C0250-4844-44E8-8E87-694A9CD9D190}" type="presOf" srcId="{CA3BDE70-45F2-45D1-A9F8-5ADC9B616F85}" destId="{BAD57889-E122-4358-BE0C-A1CC3A735F9B}" srcOrd="0" destOrd="0" presId="urn:microsoft.com/office/officeart/2005/8/layout/vList2#59"/>
    <dgm:cxn modelId="{6DD55BAC-89B5-406B-BB81-9036F2B71E2C}" type="presParOf" srcId="{BAD57889-E122-4358-BE0C-A1CC3A735F9B}" destId="{54692D58-280A-4A5B-8ABB-4AA8C3D0C486}" srcOrd="0" destOrd="0" presId="urn:microsoft.com/office/officeart/2005/8/layout/vList2#59"/>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14D39711-3E84-402E-B5E0-1372FC992FFD}" type="presOf" srcId="{0803BEA6-810A-46C8-899C-70229B268BB8}" destId="{E298B721-E1B9-4CD4-8B1A-4950CC157D9F}" srcOrd="0" destOrd="0" presId="urn:microsoft.com/office/officeart/2005/8/layout/vList2#60"/>
    <dgm:cxn modelId="{08781C5A-3335-4541-B26F-E94ACB891832}" type="presOf" srcId="{502B59D9-8C99-44C9-B85F-4596BFA6E16F}" destId="{3EED7F0D-5C80-4479-905C-E79E88227593}" srcOrd="0" destOrd="0" presId="urn:microsoft.com/office/officeart/2005/8/layout/vList2#60"/>
    <dgm:cxn modelId="{C9E089C8-EA44-42B6-A421-BC5E23A7437A}" type="presParOf" srcId="{E298B721-E1B9-4CD4-8B1A-4950CC157D9F}" destId="{3EED7F0D-5C80-4479-905C-E79E88227593}" srcOrd="0" destOrd="0" presId="urn:microsoft.com/office/officeart/2005/8/layout/vList2#60"/>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pt>
  </dgm:ptLst>
  <dgm:cxnLst>
    <dgm:cxn modelId="{2A6A6335-5251-4CB3-8B1D-CEFFFAED9562}" type="presOf" srcId="{FBA19F7D-578A-464D-ADE6-D3D08AEFD9D5}" destId="{6CC17462-A62E-4245-BFD1-F10DCB528333}" srcOrd="0" destOrd="0" presId="urn:microsoft.com/office/officeart/2005/8/layout/vList2#61"/>
    <dgm:cxn modelId="{65D9D85F-486A-4A06-AD68-9C6AB2C4F4AD}" type="presOf" srcId="{EBCFF2A5-481F-4662-8A7E-7E8F303E314D}" destId="{52F828C4-77A4-4B43-9441-70FA5F9DF12E}"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400CCC66-3303-461A-BAEA-75B31EA83383}" type="presParOf" srcId="{52F828C4-77A4-4B43-9441-70FA5F9DF12E}" destId="{6CC17462-A62E-4245-BFD1-F10DCB528333}" srcOrd="0" destOrd="0" presId="urn:microsoft.com/office/officeart/2005/8/layout/vList2#6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phldr="0" custT="1"/>
      <dgm:spPr/>
      <dgm:t>
        <a:bodyPr/>
        <a:lstStyle/>
        <a:p>
          <a:pPr rtl="0"/>
          <a:r>
            <a:rPr lang="en-US" sz="2700" b="0" baseline="0" dirty="0"/>
            <a:t>Form of Data Pre-processing, data Attribute and its types, understanding and extracting useful variables,KDD process, Data Cleaning: Missing Values, Noisy Data, Discretization and Concept hierarchy generation (Binning, Clustering, Histogram), Inconsistent Data, Data Integration and Transformation. Data Reduction: Data Cube Aggregation, Data Compression, Numerosity </a:t>
          </a:r>
          <a:r>
            <a:rPr lang="en-US" sz="2700" b="0" baseline="0" dirty="0">
              <a:latin typeface="Calibri Light" panose="020F0302020204030204"/>
            </a:rPr>
            <a:t>Reduction</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pt>
  </dgm:ptLst>
  <dgm:cxnLst>
    <dgm:cxn modelId="{BED4A246-4258-4DC0-AA05-1D705A3CA9E5}" type="presOf" srcId="{18EA6042-2EA2-4065-81DF-7A18BEC42C1C}" destId="{5935E145-FD17-4F9E-B302-F21214F4A468}" srcOrd="0" destOrd="0" presId="urn:microsoft.com/office/officeart/2005/8/layout/vList2#33"/>
    <dgm:cxn modelId="{A70C7D7A-7237-4035-A931-79FB00840655}" type="presOf" srcId="{18CE3E0E-3290-422E-BD32-E1AD8CB2C6E4}" destId="{5466BB5F-F99C-4092-B11E-435C2EC87E42}" srcOrd="0" destOrd="0" presId="urn:microsoft.com/office/officeart/2005/8/layout/vList2#33"/>
    <dgm:cxn modelId="{F61405CD-BF4D-4132-A8F6-94A55AFF2516}" srcId="{18EA6042-2EA2-4065-81DF-7A18BEC42C1C}" destId="{18CE3E0E-3290-422E-BD32-E1AD8CB2C6E4}" srcOrd="0" destOrd="0" parTransId="{317883E6-23F7-434D-A777-EB6C46138693}" sibTransId="{5A57522C-1C32-440C-9F64-9EF818720D9C}"/>
    <dgm:cxn modelId="{0BFA3B29-CDC5-415E-9D78-BDF5BD2542B4}" type="presParOf" srcId="{5935E145-FD17-4F9E-B302-F21214F4A468}" destId="{5466BB5F-F99C-4092-B11E-435C2EC87E42}" srcOrd="0" destOrd="0" presId="urn:microsoft.com/office/officeart/2005/8/layout/vList2#3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phldr="0" custT="1"/>
      <dgm:spPr/>
      <dgm:t>
        <a:bodyPr/>
        <a:lstStyle/>
        <a:p>
          <a:r>
            <a:rPr lang="en-US" sz="2700" b="0" dirty="0">
              <a:solidFill>
                <a:srgbClr val="444444"/>
              </a:solidFill>
              <a:latin typeface="Calibri"/>
              <a:cs typeface="Calibri"/>
            </a:rPr>
            <a:t>Handling Missing </a:t>
          </a:r>
          <a:r>
            <a:rPr lang="en-US" sz="2700" b="0" dirty="0">
              <a:solidFill>
                <a:srgbClr val="444444"/>
              </a:solidFill>
            </a:rPr>
            <a:t>data, </a:t>
          </a:r>
          <a:r>
            <a:rPr lang="en-US" sz="2700" b="0" dirty="0">
              <a:solidFill>
                <a:srgbClr val="444444"/>
              </a:solidFill>
              <a:latin typeface="Calibri"/>
            </a:rPr>
            <a:t>Removing Redundant variables</a:t>
          </a:r>
          <a:r>
            <a:rPr lang="en-US" sz="2700" b="0" dirty="0">
              <a:solidFill>
                <a:srgbClr val="444444"/>
              </a:solidFill>
            </a:rPr>
            <a:t>, </a:t>
          </a:r>
          <a:r>
            <a:rPr lang="en-US" sz="2700" b="0" dirty="0">
              <a:solidFill>
                <a:srgbClr val="444444"/>
              </a:solidFill>
              <a:latin typeface="Calibri"/>
            </a:rPr>
            <a:t>variable Selection</a:t>
          </a:r>
          <a:r>
            <a:rPr lang="en-US" sz="2700" b="0" dirty="0">
              <a:solidFill>
                <a:srgbClr val="444444"/>
              </a:solidFill>
            </a:rPr>
            <a:t>, </a:t>
          </a:r>
          <a:r>
            <a:rPr lang="en-US" sz="2700" b="0" dirty="0">
              <a:solidFill>
                <a:srgbClr val="444444"/>
              </a:solidFill>
              <a:latin typeface="Calibri"/>
            </a:rPr>
            <a:t>identifying outliers</a:t>
          </a:r>
          <a:r>
            <a:rPr lang="en-US" sz="2700" b="0" dirty="0">
              <a:solidFill>
                <a:srgbClr val="444444"/>
              </a:solidFill>
            </a:rPr>
            <a:t>, </a:t>
          </a:r>
          <a:r>
            <a:rPr lang="en-US" sz="2700" b="0" dirty="0">
              <a:solidFill>
                <a:srgbClr val="444444"/>
              </a:solidFill>
              <a:latin typeface="Calibri"/>
            </a:rPr>
            <a:t>Removing Outliers</a:t>
          </a:r>
          <a:r>
            <a:rPr lang="en-US" sz="2700" b="0" dirty="0">
              <a:solidFill>
                <a:srgbClr val="444444"/>
              </a:solidFill>
            </a:rPr>
            <a:t>, </a:t>
          </a:r>
          <a:r>
            <a:rPr lang="en-US" sz="2700" b="0" dirty="0">
              <a:solidFill>
                <a:srgbClr val="444444"/>
              </a:solidFill>
              <a:latin typeface="Calibri"/>
            </a:rPr>
            <a:t>Time series Analysis</a:t>
          </a:r>
          <a:r>
            <a:rPr lang="en-US" sz="2700" b="0" dirty="0">
              <a:solidFill>
                <a:srgbClr val="444444"/>
              </a:solidFill>
            </a:rPr>
            <a:t>, Data</a:t>
          </a:r>
          <a:r>
            <a:rPr lang="en-US" sz="2700" b="0" dirty="0">
              <a:solidFill>
                <a:srgbClr val="444444"/>
              </a:solidFill>
              <a:latin typeface="Calibri"/>
            </a:rPr>
            <a:t> transformation and dimensionality reduction techniques such as Principal Component Analysis (PCA), Factor Analysis (FA) and Linear Discriminant Analysis (LDA), Univariate and Multivariate Exploratory </a:t>
          </a:r>
          <a:r>
            <a:rPr lang="en-US" sz="2700" b="0" dirty="0">
              <a:solidFill>
                <a:srgbClr val="444444"/>
              </a:solidFill>
            </a:rPr>
            <a:t>Data</a:t>
          </a:r>
          <a:r>
            <a:rPr lang="en-US" sz="2700" b="0" dirty="0">
              <a:solidFill>
                <a:srgbClr val="444444"/>
              </a:solidFill>
              <a:latin typeface="Calibri"/>
            </a:rPr>
            <a:t> Analysis. </a:t>
          </a:r>
          <a:r>
            <a:rPr lang="en-US" sz="2700" b="0" dirty="0">
              <a:solidFill>
                <a:srgbClr val="444444"/>
              </a:solidFill>
            </a:rPr>
            <a:t>Data </a:t>
          </a:r>
          <a:r>
            <a:rPr lang="en-US" sz="2700" b="0" dirty="0">
              <a:solidFill>
                <a:srgbClr val="444444"/>
              </a:solidFill>
              <a:latin typeface="Calibri"/>
            </a:rPr>
            <a:t>Munging</a:t>
          </a:r>
          <a:r>
            <a:rPr lang="en-US" sz="2700" b="0" dirty="0">
              <a:solidFill>
                <a:srgbClr val="444444"/>
              </a:solidFill>
            </a:rPr>
            <a:t>, Data </a:t>
          </a:r>
          <a:r>
            <a:rPr lang="en-US" sz="2700" b="0" dirty="0">
              <a:solidFill>
                <a:srgbClr val="444444"/>
              </a:solidFill>
              <a:latin typeface="Calibri"/>
            </a:rPr>
            <a:t>Wrangling- APIs </a:t>
          </a:r>
          <a:r>
            <a:rPr lang="en-US" sz="2700" b="0" dirty="0">
              <a:solidFill>
                <a:srgbClr val="444444"/>
              </a:solidFill>
            </a:rPr>
            <a:t>and </a:t>
          </a:r>
          <a:r>
            <a:rPr lang="en-US" sz="2700" b="0" dirty="0">
              <a:solidFill>
                <a:srgbClr val="444444"/>
              </a:solidFill>
              <a:latin typeface="Calibri"/>
            </a:rPr>
            <a:t>other tools for scrapping </a:t>
          </a:r>
          <a:r>
            <a:rPr lang="en-US" sz="2700" b="0" dirty="0">
              <a:solidFill>
                <a:srgbClr val="444444"/>
              </a:solidFill>
            </a:rPr>
            <a:t>data </a:t>
          </a:r>
          <a:r>
            <a:rPr lang="en-US" sz="2700" b="0" dirty="0">
              <a:solidFill>
                <a:srgbClr val="444444"/>
              </a:solidFill>
              <a:latin typeface="Calibri"/>
            </a:rPr>
            <a:t>from the web/ internet using </a:t>
          </a:r>
          <a:r>
            <a:rPr lang="en-US" sz="2700" b="0" dirty="0">
              <a:solidFill>
                <a:srgbClr val="444444"/>
              </a:solidFill>
            </a:rPr>
            <a:t>R/Python.</a:t>
          </a:r>
          <a:endParaRPr lang="en-US" sz="2700" b="0" dirty="0">
            <a:solidFill>
              <a:srgbClr val="444444"/>
            </a:solidFill>
            <a:latin typeface="Calibri"/>
            <a:cs typeface="Calibri"/>
          </a:endParaRPr>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82B50E69-7769-4AB4-811F-A36C1F84B676}">
      <dgm:prSet phldr="0"/>
      <dgm:spPr/>
      <dgm:t>
        <a:bodyPr/>
        <a:lstStyle/>
        <a:p>
          <a:endParaRPr lang="en-US" dirty="0">
            <a:latin typeface="Calibri Light"/>
            <a:cs typeface="Calibri Light"/>
          </a:endParaRPr>
        </a:p>
      </dgm:t>
    </dgm:pt>
    <dgm:pt modelId="{06724970-9B6B-4927-8C58-9449E243AFF1}" type="parTrans" cxnId="{3E6C0F9C-66A5-4CA4-B3FC-61941F0F6A8E}">
      <dgm:prSet/>
      <dgm:spPr/>
    </dgm:pt>
    <dgm:pt modelId="{6FD8B93B-412E-45A4-A3DB-4A7BEA2F5B45}" type="sibTrans" cxnId="{3E6C0F9C-66A5-4CA4-B3FC-61941F0F6A8E}">
      <dgm:prSet/>
      <dgm:spPr/>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2" custScaleY="895413" custLinFactNeighborY="-25629">
        <dgm:presLayoutVars>
          <dgm:chMax val="0"/>
          <dgm:bulletEnabled val="1"/>
        </dgm:presLayoutVars>
      </dgm:prSet>
      <dgm:spPr/>
    </dgm:pt>
    <dgm:pt modelId="{5BC3EAE2-7C01-49E9-B2F1-111059F9DCA6}" type="pres">
      <dgm:prSet presAssocID="{B34E360E-2AF5-434A-80B9-E34DD0DE11AF}" presName="spacer" presStyleCnt="0"/>
      <dgm:spPr/>
    </dgm:pt>
    <dgm:pt modelId="{BF6857ED-57E0-4011-9770-BC859119D24F}" type="pres">
      <dgm:prSet presAssocID="{82B50E69-7769-4AB4-811F-A36C1F84B676}" presName="parentText" presStyleLbl="node1" presStyleIdx="1" presStyleCnt="2">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D2BA7C99-51F4-4735-9F3F-540CD5592938}" type="presOf" srcId="{8632B43A-A1FB-4963-84A0-F0A61C5BFA59}" destId="{6DCBBEC5-5B01-4132-A331-9D4D3453D65C}" srcOrd="0" destOrd="0" presId="urn:microsoft.com/office/officeart/2005/8/layout/vList2#32"/>
    <dgm:cxn modelId="{3E6C0F9C-66A5-4CA4-B3FC-61941F0F6A8E}" srcId="{18EA6042-2EA2-4065-81DF-7A18BEC42C1C}" destId="{82B50E69-7769-4AB4-811F-A36C1F84B676}" srcOrd="1" destOrd="0" parTransId="{06724970-9B6B-4927-8C58-9449E243AFF1}" sibTransId="{6FD8B93B-412E-45A4-A3DB-4A7BEA2F5B45}"/>
    <dgm:cxn modelId="{C0AD709E-320B-4381-8394-AF0D7542A2C1}" type="presOf" srcId="{18EA6042-2EA2-4065-81DF-7A18BEC42C1C}" destId="{5935E145-FD17-4F9E-B302-F21214F4A468}" srcOrd="0" destOrd="0" presId="urn:microsoft.com/office/officeart/2005/8/layout/vList2#32"/>
    <dgm:cxn modelId="{AD8269E2-203A-412B-884F-DE7AB3331A75}" type="presOf" srcId="{82B50E69-7769-4AB4-811F-A36C1F84B676}" destId="{BF6857ED-57E0-4011-9770-BC859119D24F}" srcOrd="0" destOrd="0" presId="urn:microsoft.com/office/officeart/2005/8/layout/vList2#32"/>
    <dgm:cxn modelId="{101FCD8B-5D48-4471-B47A-148125CCE3E1}" type="presParOf" srcId="{5935E145-FD17-4F9E-B302-F21214F4A468}" destId="{6DCBBEC5-5B01-4132-A331-9D4D3453D65C}" srcOrd="0" destOrd="0" presId="urn:microsoft.com/office/officeart/2005/8/layout/vList2#32"/>
    <dgm:cxn modelId="{7B512C52-127C-441E-B5DA-0B5936C899CE}" type="presParOf" srcId="{5935E145-FD17-4F9E-B302-F21214F4A468}" destId="{5BC3EAE2-7C01-49E9-B2F1-111059F9DCA6}" srcOrd="1" destOrd="0" presId="urn:microsoft.com/office/officeart/2005/8/layout/vList2#32"/>
    <dgm:cxn modelId="{B99C7B90-6940-4C6E-A6AC-4CE9084D5422}" type="presParOf" srcId="{5935E145-FD17-4F9E-B302-F21214F4A468}" destId="{BF6857ED-57E0-4011-9770-BC859119D24F}" srcOrd="2" destOrd="0" presId="urn:microsoft.com/office/officeart/2005/8/layout/vList2#3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phldr="0"/>
      <dgm:spPr/>
      <dgm:t>
        <a:bodyPr/>
        <a:lstStyle/>
        <a:p>
          <a:pPr rtl="0"/>
          <a:r>
            <a:rPr lang="en-US" b="0" dirty="0"/>
            <a:t>Introductions and overview, Debug and troubleshoot installation and configuration of the Tableau. Creating Your First visualization: Getting started with Tableau Software, Using Data file formats, connecting your Data to Tableau, creating basic charts (line, bar charts, Tree maps), Using the Show me panel. Tableau Calculations: Overview of SUM, AVR, and Aggregate Features Creating custom calculations and fields, Applying new data calculations to your visualization. Manipulating Data in Tableau: Cleaning-up the data with the Data Interpreter, structuring your data, Sorting, and filtering Tableau data, Pivoting Tableau data. Advanced Visualization Tools: Using Filters, Using the Detail panel Using the Size panels, customizing filters, Using and Customizing tooltips, Formatting your data with colours, Creating Dashboards &amp; Stories, Distributing</a:t>
          </a:r>
          <a:r>
            <a:rPr lang="en-US" b="0" dirty="0">
              <a:latin typeface="Calibri Light" panose="020F0302020204030204"/>
            </a:rPr>
            <a:t> </a:t>
          </a:r>
          <a:r>
            <a:rPr lang="en-US" b="0" dirty="0"/>
            <a:t>&amp; Publishing Your Visualization</a:t>
          </a:r>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D0BCB3A4-5F35-4C8F-B7DE-FBB6D289F0CC}" type="pres">
      <dgm:prSet presAssocID="{A8220DE5-2315-4CA5-8030-B84D86D15531}" presName="parentText" presStyleLbl="node1" presStyleIdx="0" presStyleCnt="1">
        <dgm:presLayoutVars>
          <dgm:chMax val="0"/>
          <dgm:bulletEnabled val="1"/>
        </dgm:presLayoutVars>
      </dgm:prSet>
      <dgm:spPr/>
    </dgm:pt>
  </dgm:ptLst>
  <dgm:cxnLst>
    <dgm:cxn modelId="{5C1D5B02-37F2-4650-88D6-25270FF1138B}" srcId="{18EA6042-2EA2-4065-81DF-7A18BEC42C1C}" destId="{A8220DE5-2315-4CA5-8030-B84D86D15531}" srcOrd="0" destOrd="0" parTransId="{3CEC6178-9746-4B94-BADA-DD5DF8BE00D3}" sibTransId="{43E67400-2CE1-4655-BE46-542900CA978B}"/>
    <dgm:cxn modelId="{E7ABB183-CDD7-4FD4-87C4-CC2A005F288B}" type="presOf" srcId="{18EA6042-2EA2-4065-81DF-7A18BEC42C1C}" destId="{5935E145-FD17-4F9E-B302-F21214F4A468}" srcOrd="0" destOrd="0" presId="urn:microsoft.com/office/officeart/2005/8/layout/vList2#35"/>
    <dgm:cxn modelId="{586AEAA9-5D0F-40F0-B3D4-19AE19B0AB46}" type="presOf" srcId="{A8220DE5-2315-4CA5-8030-B84D86D15531}" destId="{D0BCB3A4-5F35-4C8F-B7DE-FBB6D289F0CC}" srcOrd="0" destOrd="0" presId="urn:microsoft.com/office/officeart/2005/8/layout/vList2#35"/>
    <dgm:cxn modelId="{7ACAEB1D-339E-443D-90CC-6F8BFE141F33}" type="presParOf" srcId="{5935E145-FD17-4F9E-B302-F21214F4A468}" destId="{D0BCB3A4-5F35-4C8F-B7DE-FBB6D289F0CC}" srcOrd="0" destOrd="0" presId="urn:microsoft.com/office/officeart/2005/8/layout/vList2#3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phldr="0"/>
      <dgm:spPr/>
      <dgm:t>
        <a:bodyPr/>
        <a:lstStyle/>
        <a:p>
          <a:pPr rtl="0"/>
          <a:r>
            <a:rPr lang="en-US" dirty="0"/>
            <a:t>The objective of this course is to understand the fundamental concepts of Data analytics and learn about various types of data formats and their manipulations. It helps students to learn exploratory data analysis and visualization techniques in addition to R/Python/Tableau programming language.</a:t>
          </a:r>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pt>
    <dgm:pt modelId="{EC3D586B-6568-48EA-AB47-21DBC0FD868F}" type="pres">
      <dgm:prSet presAssocID="{7BB3BA43-7F32-4A76-9FC7-336C200C90EC}" presName="parentText" presStyleLbl="node1" presStyleIdx="0" presStyleCnt="1">
        <dgm:presLayoutVars>
          <dgm:chMax val="0"/>
          <dgm:bulletEnabled val="1"/>
        </dgm:presLayoutVars>
      </dgm:prSet>
      <dgm:spPr/>
    </dgm:pt>
  </dgm:ptLst>
  <dgm:cxnLst>
    <dgm:cxn modelId="{13CE230F-603A-4C16-BB92-13703AF02CF8}" type="presOf" srcId="{7BB3BA43-7F32-4A76-9FC7-336C200C90EC}" destId="{EC3D586B-6568-48EA-AB47-21DBC0FD868F}" srcOrd="0" destOrd="0" presId="urn:microsoft.com/office/officeart/2005/8/layout/vList2#38"/>
    <dgm:cxn modelId="{A67B8C6A-305D-49D2-B356-C12054DD5A4A}" type="presOf" srcId="{62087D5B-D783-472D-88B5-FF8830383D40}" destId="{BAC330DF-63D6-4D05-B05B-326D87078E16}" srcOrd="0" destOrd="0" presId="urn:microsoft.com/office/officeart/2005/8/layout/vList2#38"/>
    <dgm:cxn modelId="{1CBC9DDF-F422-49E2-8CDF-85D75632C8EC}" srcId="{62087D5B-D783-472D-88B5-FF8830383D40}" destId="{7BB3BA43-7F32-4A76-9FC7-336C200C90EC}" srcOrd="0" destOrd="0" parTransId="{AA5648EF-AFAF-4B82-BF2F-0DAE6E96DE0A}" sibTransId="{253A114A-494E-4573-9CA0-B5729483DE4A}"/>
    <dgm:cxn modelId="{95E81476-7AC7-4E1D-BDBA-8543FD6250B6}" type="presParOf" srcId="{BAC330DF-63D6-4D05-B05B-326D87078E16}" destId="{EC3D586B-6568-48EA-AB47-21DBC0FD868F}" srcOrd="0" destOrd="0" presId="urn:microsoft.com/office/officeart/2005/8/layout/vList2#3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91584" custLinFactY="-35625" custLinFactNeighborX="-1586" custLinFactNeighborY="-100000">
        <dgm:presLayoutVars>
          <dgm:chMax val="0"/>
          <dgm:bulletEnabled val="1"/>
        </dgm:presLayoutVars>
      </dgm:prSet>
      <dgm:spPr/>
    </dgm:pt>
  </dgm:ptLst>
  <dgm:cxnLst>
    <dgm:cxn modelId="{B048A809-CB6A-4592-A8D6-3FCFFDFA9564}" srcId="{09995D18-05F5-4A4B-8F9A-27E4833C6620}" destId="{90AED077-85C4-46EA-B5F8-30BF070D360B}" srcOrd="0" destOrd="0" parTransId="{1E0C8B89-16C6-4880-8B09-06C9D70EBF80}" sibTransId="{E50D95E2-F091-4315-B45F-5F68BA43AB8B}"/>
    <dgm:cxn modelId="{7D55359D-098E-466A-B996-08C4E151DCF2}" type="presOf" srcId="{09995D18-05F5-4A4B-8F9A-27E4833C6620}" destId="{F61E8516-DE3F-4AE9-AE50-9F42F39BFAD3}" srcOrd="0" destOrd="0" presId="urn:microsoft.com/office/officeart/2005/8/layout/vList2#42"/>
    <dgm:cxn modelId="{420769B1-5EAF-40FB-A090-1B4767F7C6D7}" type="presOf" srcId="{90AED077-85C4-46EA-B5F8-30BF070D360B}" destId="{B898B381-A99B-40FA-B837-D80DC4A60493}" srcOrd="0" destOrd="0" presId="urn:microsoft.com/office/officeart/2005/8/layout/vList2#42"/>
    <dgm:cxn modelId="{ED2FFCDA-24E2-49A1-B285-6CD3A981839D}" type="presParOf" srcId="{F61E8516-DE3F-4AE9-AE50-9F42F39BFAD3}" destId="{B898B381-A99B-40FA-B837-D80DC4A60493}" srcOrd="0" destOrd="0" presId="urn:microsoft.com/office/officeart/2005/8/layout/vList2#4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rPr>
            <a:t>Explain and exemplify the most common forms of data and its representations.</a:t>
          </a:r>
          <a:r>
            <a:rPr lang="en-IN" sz="1800" b="0" dirty="0">
              <a:solidFill>
                <a:srgbClr val="444444"/>
              </a:solidFill>
              <a:latin typeface="Calibri"/>
            </a:rPr>
            <a:t> </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4A543D23-4B95-4FF5-ACC8-B04217DF5C56}">
      <dgm:prSet phldr="0"/>
      <dgm:spPr/>
      <dgm:t>
        <a:bodyPr/>
        <a:lstStyle/>
        <a:p>
          <a:endParaRPr lang="en-US" b="0" dirty="0"/>
        </a:p>
      </dgm:t>
    </dgm:pt>
    <dgm:pt modelId="{8D8066EC-DCDF-416D-B114-6B9606005BD6}" type="parTrans" cxnId="{D3A0BBD2-EC1F-405C-BCED-A686C025DBE7}">
      <dgm:prSet/>
      <dgm:spPr/>
    </dgm:pt>
    <dgm:pt modelId="{75548664-F90B-4EDC-ACB8-927DE2B82D32}" type="sibTrans" cxnId="{D3A0BBD2-EC1F-405C-BCED-A686C025DBE7}">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E7C21023-8A2C-4747-918E-8A147DE4458A}" type="pres">
      <dgm:prSet presAssocID="{AF8B5B03-720E-47F1-8D53-0E882540183D}" presName="spacer" presStyleCnt="0"/>
      <dgm:spPr/>
    </dgm:pt>
    <dgm:pt modelId="{06EB04E5-D2AF-4832-88EE-9E593061985B}" type="pres">
      <dgm:prSet presAssocID="{4A543D23-4B95-4FF5-ACC8-B04217DF5C56}" presName="parentText" presStyleLbl="node1" presStyleIdx="1" presStyleCnt="2">
        <dgm:presLayoutVars>
          <dgm:chMax val="0"/>
          <dgm:bulletEnabled val="1"/>
        </dgm:presLayoutVars>
      </dgm:prSet>
      <dgm:spPr/>
    </dgm:pt>
  </dgm:ptLst>
  <dgm:cxnLst>
    <dgm:cxn modelId="{1B969E1F-D5E6-49B9-B5B4-BD9A9CECE44D}" type="presOf" srcId="{1B644E16-AACD-4612-92E0-D46EF4ECB879}" destId="{B22A3E1F-BDC2-4FC3-B056-77BC1F86A5BC}" srcOrd="0" destOrd="0" presId="urn:microsoft.com/office/officeart/2005/8/layout/vList2#44"/>
    <dgm:cxn modelId="{29ABED76-4697-43DC-B616-1AE077404F95}" type="presOf" srcId="{E7AAAF9E-D416-49AE-8611-65377A7DE939}" destId="{CD5036F8-A246-4E6A-8921-20C367BBB964}" srcOrd="0" destOrd="0" presId="urn:microsoft.com/office/officeart/2005/8/layout/vList2#44"/>
    <dgm:cxn modelId="{C7483C85-46A1-49A2-9601-0703227B76BE}" type="presOf" srcId="{4A543D23-4B95-4FF5-ACC8-B04217DF5C56}" destId="{06EB04E5-D2AF-4832-88EE-9E593061985B}"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D3A0BBD2-EC1F-405C-BCED-A686C025DBE7}" srcId="{1B644E16-AACD-4612-92E0-D46EF4ECB879}" destId="{4A543D23-4B95-4FF5-ACC8-B04217DF5C56}" srcOrd="1" destOrd="0" parTransId="{8D8066EC-DCDF-416D-B114-6B9606005BD6}" sibTransId="{75548664-F90B-4EDC-ACB8-927DE2B82D32}"/>
    <dgm:cxn modelId="{140A6A06-DBDC-49FC-AEF3-A91101751AA1}" type="presParOf" srcId="{B22A3E1F-BDC2-4FC3-B056-77BC1F86A5BC}" destId="{CD5036F8-A246-4E6A-8921-20C367BBB964}" srcOrd="0" destOrd="0" presId="urn:microsoft.com/office/officeart/2005/8/layout/vList2#44"/>
    <dgm:cxn modelId="{DCA1CCE7-8C25-4B05-AE06-78FBFCEDD97A}" type="presParOf" srcId="{B22A3E1F-BDC2-4FC3-B056-77BC1F86A5BC}" destId="{E7C21023-8A2C-4747-918E-8A147DE4458A}" srcOrd="1" destOrd="0" presId="urn:microsoft.com/office/officeart/2005/8/layout/vList2#44"/>
    <dgm:cxn modelId="{4B1E979C-0467-414C-8DE7-1DB1C3C1DCC6}" type="presParOf" srcId="{B22A3E1F-BDC2-4FC3-B056-77BC1F86A5BC}" destId="{06EB04E5-D2AF-4832-88EE-9E593061985B}" srcOrd="2" destOrd="0" presId="urn:microsoft.com/office/officeart/2005/8/layout/vList2#4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phldr="0" custT="1"/>
      <dgm:spPr>
        <a:ln>
          <a:solidFill>
            <a:schemeClr val="accent1">
              <a:lumMod val="40000"/>
              <a:lumOff val="60000"/>
            </a:schemeClr>
          </a:solidFill>
        </a:ln>
      </dgm:spPr>
      <dgm:t>
        <a:bodyPr/>
        <a:lstStyle/>
        <a:p>
          <a:r>
            <a:rPr lang="en-IN" sz="1800" b="0" dirty="0">
              <a:solidFill>
                <a:srgbClr val="444444"/>
              </a:solidFill>
              <a:latin typeface="Calibri"/>
            </a:rPr>
            <a:t>Understand </a:t>
          </a:r>
          <a:r>
            <a:rPr lang="en-IN" sz="1800" b="0" dirty="0">
              <a:solidFill>
                <a:srgbClr val="444444"/>
              </a:solidFill>
            </a:rPr>
            <a:t>and </a:t>
          </a:r>
          <a:r>
            <a:rPr lang="en-IN" sz="1800" b="0" dirty="0">
              <a:solidFill>
                <a:srgbClr val="444444"/>
              </a:solidFill>
              <a:latin typeface="Calibri"/>
            </a:rPr>
            <a:t>apply </a:t>
          </a:r>
          <a:r>
            <a:rPr lang="en-IN" sz="1800" b="0" dirty="0">
              <a:solidFill>
                <a:srgbClr val="444444"/>
              </a:solidFill>
            </a:rPr>
            <a:t>data </a:t>
          </a:r>
          <a:r>
            <a:rPr lang="en-IN" sz="1800" b="0" dirty="0">
              <a:solidFill>
                <a:srgbClr val="444444"/>
              </a:solidFill>
              <a:latin typeface="Calibri"/>
            </a:rPr>
            <a:t>pre-processing techniques</a:t>
          </a:r>
          <a:r>
            <a:rPr lang="en-IN" sz="1800" b="0" dirty="0">
              <a:solidFill>
                <a:srgbClr val="444444"/>
              </a:solidFill>
            </a:rPr>
            <a:t>.</a:t>
          </a:r>
          <a:r>
            <a:rPr lang="en-IN" sz="1800" b="0" dirty="0">
              <a:solidFill>
                <a:srgbClr val="444444"/>
              </a:solidFill>
              <a:latin typeface="Calibri"/>
            </a:rPr>
            <a:t> </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F32611F2-A02E-4368-92A1-00AFCD0C94D8}">
      <dgm:prSet phldr="0"/>
      <dgm:spPr/>
      <dgm:t>
        <a:bodyPr/>
        <a:lstStyle/>
        <a:p>
          <a:endParaRPr lang="en-US" b="0" dirty="0"/>
        </a:p>
      </dgm:t>
    </dgm:pt>
    <dgm:pt modelId="{4A787999-2B63-4078-A969-B5CB5D385278}" type="parTrans" cxnId="{85D0B2F9-AC1D-455F-A55D-E9D5A7BE8326}">
      <dgm:prSet/>
      <dgm:spPr/>
    </dgm:pt>
    <dgm:pt modelId="{6E31B5DB-7C74-4B8A-8E5E-D909C1A27B5E}" type="sibTrans" cxnId="{85D0B2F9-AC1D-455F-A55D-E9D5A7BE8326}">
      <dgm:prSet/>
      <dgm:spPr/>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2" custScaleY="302230">
        <dgm:presLayoutVars>
          <dgm:chMax val="0"/>
          <dgm:bulletEnabled val="1"/>
        </dgm:presLayoutVars>
      </dgm:prSet>
      <dgm:spPr/>
    </dgm:pt>
    <dgm:pt modelId="{C678672D-C518-4BA9-B5EC-97D4B6C70184}" type="pres">
      <dgm:prSet presAssocID="{AF8B5B03-720E-47F1-8D53-0E882540183D}" presName="spacer" presStyleCnt="0"/>
      <dgm:spPr/>
    </dgm:pt>
    <dgm:pt modelId="{6FD9BAD2-586B-4D86-B826-E7EE6EA7FBC7}" type="pres">
      <dgm:prSet presAssocID="{F32611F2-A02E-4368-92A1-00AFCD0C94D8}" presName="parentText" presStyleLbl="node1" presStyleIdx="1" presStyleCnt="2">
        <dgm:presLayoutVars>
          <dgm:chMax val="0"/>
          <dgm:bulletEnabled val="1"/>
        </dgm:presLayoutVars>
      </dgm:prSet>
      <dgm:spPr/>
    </dgm:pt>
  </dgm:ptLst>
  <dgm:cxnLst>
    <dgm:cxn modelId="{8D0E7B16-6D9F-44D1-99A5-7D9D0ECBA819}" type="presOf" srcId="{E7AAAF9E-D416-49AE-8611-65377A7DE939}" destId="{CD5036F8-A246-4E6A-8921-20C367BBB964}" srcOrd="0" destOrd="0" presId="urn:microsoft.com/office/officeart/2005/8/layout/vList2#44"/>
    <dgm:cxn modelId="{1B969E1F-D5E6-49B9-B5B4-BD9A9CECE44D}" type="presOf" srcId="{1B644E16-AACD-4612-92E0-D46EF4ECB879}" destId="{B22A3E1F-BDC2-4FC3-B056-77BC1F86A5BC}" srcOrd="0" destOrd="0" presId="urn:microsoft.com/office/officeart/2005/8/layout/vList2#44"/>
    <dgm:cxn modelId="{EADE17B7-FE92-4EA7-A469-F698C8E6940A}" srcId="{1B644E16-AACD-4612-92E0-D46EF4ECB879}" destId="{E7AAAF9E-D416-49AE-8611-65377A7DE939}" srcOrd="0" destOrd="0" parTransId="{5C719D1D-8A96-404E-AB5C-11562DFC1D30}" sibTransId="{AF8B5B03-720E-47F1-8D53-0E882540183D}"/>
    <dgm:cxn modelId="{85D0B2F9-AC1D-455F-A55D-E9D5A7BE8326}" srcId="{1B644E16-AACD-4612-92E0-D46EF4ECB879}" destId="{F32611F2-A02E-4368-92A1-00AFCD0C94D8}" srcOrd="1" destOrd="0" parTransId="{4A787999-2B63-4078-A969-B5CB5D385278}" sibTransId="{6E31B5DB-7C74-4B8A-8E5E-D909C1A27B5E}"/>
    <dgm:cxn modelId="{C8E4EFFC-F708-440F-AF09-AF8EE3CBC3A7}" type="presOf" srcId="{F32611F2-A02E-4368-92A1-00AFCD0C94D8}" destId="{6FD9BAD2-586B-4D86-B826-E7EE6EA7FBC7}" srcOrd="0" destOrd="0" presId="urn:microsoft.com/office/officeart/2005/8/layout/vList2#44"/>
    <dgm:cxn modelId="{8EE7F09A-A18E-4F26-927E-397C979D9688}" type="presParOf" srcId="{B22A3E1F-BDC2-4FC3-B056-77BC1F86A5BC}" destId="{CD5036F8-A246-4E6A-8921-20C367BBB964}" srcOrd="0" destOrd="0" presId="urn:microsoft.com/office/officeart/2005/8/layout/vList2#44"/>
    <dgm:cxn modelId="{2AD7EE29-6A75-4229-889D-49B7FB5CE94A}" type="presParOf" srcId="{B22A3E1F-BDC2-4FC3-B056-77BC1F86A5BC}" destId="{C678672D-C518-4BA9-B5EC-97D4B6C70184}" srcOrd="1" destOrd="0" presId="urn:microsoft.com/office/officeart/2005/8/layout/vList2#44"/>
    <dgm:cxn modelId="{E7DF515C-4544-4FE5-8DAF-BC469C1458D9}" type="presParOf" srcId="{B22A3E1F-BDC2-4FC3-B056-77BC1F86A5BC}" destId="{6FD9BAD2-586B-4D86-B826-E7EE6EA7FBC7}" srcOrd="2" destOrd="0" presId="urn:microsoft.com/office/officeart/2005/8/layout/vList2#44"/>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7431"/>
          <a:ext cx="8737300" cy="3042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Introduction to Data Science, Big Data, the 5 V’s, Evolution of Data Science, Datafication, Skillsets needed, Data Science Lifecycle, types of Data Analysis, Data Science Tools and technologies, Need for Data Science, Analysis Vs Analytics Vs Reporting, Big Data Ecosystem, Future of Data Science, Applications of Data Science in various</a:t>
          </a:r>
          <a:r>
            <a:rPr lang="en-US" sz="2600" kern="1200" dirty="0">
              <a:latin typeface="Calibri Light" panose="020F0302020204030204"/>
            </a:rPr>
            <a:t> </a:t>
          </a:r>
          <a:r>
            <a:rPr lang="en-US" sz="2600" kern="1200" dirty="0"/>
            <a:t>fields, Use cases of Data science-Facebook, Netflix, Amazon, Uber, AirBnB. </a:t>
          </a:r>
        </a:p>
      </dsp:txBody>
      <dsp:txXfrm>
        <a:off x="148498" y="155929"/>
        <a:ext cx="8440304" cy="274500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55"/>
          <a:ext cx="7157769" cy="5545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latin typeface="Calibri"/>
            </a:rPr>
            <a:t>Analyse data using exploratory </a:t>
          </a:r>
          <a:r>
            <a:rPr lang="en-IN" sz="1800" b="0" kern="1200" dirty="0">
              <a:solidFill>
                <a:srgbClr val="444444"/>
              </a:solidFill>
            </a:rPr>
            <a:t>data </a:t>
          </a:r>
          <a:r>
            <a:rPr lang="en-IN" sz="1800" b="0" kern="1200" dirty="0">
              <a:solidFill>
                <a:srgbClr val="444444"/>
              </a:solidFill>
              <a:latin typeface="Calibri"/>
            </a:rPr>
            <a:t>analysis</a:t>
          </a:r>
          <a:r>
            <a:rPr lang="en-IN" sz="1800" b="0" kern="1200" dirty="0">
              <a:solidFill>
                <a:srgbClr val="444444"/>
              </a:solidFill>
            </a:rPr>
            <a:t>.</a:t>
          </a:r>
          <a:r>
            <a:rPr lang="en-IN" sz="1800" b="0" kern="1200" dirty="0">
              <a:solidFill>
                <a:srgbClr val="444444"/>
              </a:solidFill>
              <a:latin typeface="Calibri"/>
            </a:rPr>
            <a:t> </a:t>
          </a:r>
        </a:p>
      </dsp:txBody>
      <dsp:txXfrm>
        <a:off x="27073" y="27328"/>
        <a:ext cx="7103623" cy="500440"/>
      </dsp:txXfrm>
    </dsp:sp>
    <dsp:sp modelId="{8A9BF91D-9ED6-4ABE-A1B3-7254DC046359}">
      <dsp:nvSpPr>
        <dsp:cNvPr id="0" name=""/>
        <dsp:cNvSpPr/>
      </dsp:nvSpPr>
      <dsp:spPr>
        <a:xfrm>
          <a:off x="0" y="566133"/>
          <a:ext cx="7157769" cy="18349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958" y="575091"/>
        <a:ext cx="7139853" cy="16558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331"/>
          <a:ext cx="7144204" cy="55527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latin typeface="Calibri"/>
            </a:rPr>
            <a:t>Illustrate various visualization methods for different types </a:t>
          </a:r>
          <a:r>
            <a:rPr lang="en-IN" sz="1800" b="0" kern="1200" dirty="0">
              <a:solidFill>
                <a:srgbClr val="444444"/>
              </a:solidFill>
            </a:rPr>
            <a:t>of data </a:t>
          </a:r>
          <a:r>
            <a:rPr lang="en-IN" sz="1800" b="0" kern="1200" dirty="0">
              <a:solidFill>
                <a:srgbClr val="444444"/>
              </a:solidFill>
              <a:latin typeface="Calibri"/>
            </a:rPr>
            <a:t>sets </a:t>
          </a:r>
          <a:r>
            <a:rPr lang="en-IN" sz="1800" b="0" kern="1200" dirty="0">
              <a:solidFill>
                <a:srgbClr val="444444"/>
              </a:solidFill>
            </a:rPr>
            <a:t>and</a:t>
          </a:r>
          <a:r>
            <a:rPr lang="en-IN" sz="1800" b="0" kern="1200" dirty="0">
              <a:solidFill>
                <a:srgbClr val="444444"/>
              </a:solidFill>
              <a:latin typeface="Calibri"/>
            </a:rPr>
            <a:t> application scenarios</a:t>
          </a:r>
          <a:r>
            <a:rPr lang="en-IN" sz="1800" b="0" kern="1200" dirty="0">
              <a:solidFill>
                <a:srgbClr val="444444"/>
              </a:solidFill>
            </a:rPr>
            <a:t>.</a:t>
          </a:r>
          <a:endParaRPr lang="en-IN" sz="1800" b="0" kern="1200" dirty="0">
            <a:solidFill>
              <a:srgbClr val="444444"/>
            </a:solidFill>
            <a:latin typeface="Calibri"/>
          </a:endParaRPr>
        </a:p>
      </dsp:txBody>
      <dsp:txXfrm>
        <a:off x="27106" y="27437"/>
        <a:ext cx="7089992" cy="501064"/>
      </dsp:txXfrm>
    </dsp:sp>
    <dsp:sp modelId="{BB2844A8-F962-41D2-96CF-6C29480D20E8}">
      <dsp:nvSpPr>
        <dsp:cNvPr id="0" name=""/>
        <dsp:cNvSpPr/>
      </dsp:nvSpPr>
      <dsp:spPr>
        <a:xfrm>
          <a:off x="0" y="566914"/>
          <a:ext cx="7144204" cy="18372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969" y="575883"/>
        <a:ext cx="7126266" cy="1657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345"/>
          <a:ext cx="7143391" cy="70606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b="0" kern="1200" dirty="0">
              <a:solidFill>
                <a:srgbClr val="000000"/>
              </a:solidFill>
              <a:latin typeface="Calibri"/>
            </a:rPr>
            <a:t>Understand the fundamental concepts of data analytics in the areas that plays major role within </a:t>
          </a:r>
          <a:r>
            <a:rPr lang="en-US" sz="1800" b="0" kern="1200" dirty="0">
              <a:solidFill>
                <a:srgbClr val="000000"/>
              </a:solidFill>
            </a:rPr>
            <a:t>the </a:t>
          </a:r>
          <a:r>
            <a:rPr lang="en-US" sz="1800" b="0" kern="1200" dirty="0">
              <a:solidFill>
                <a:srgbClr val="000000"/>
              </a:solidFill>
              <a:latin typeface="Calibri"/>
            </a:rPr>
            <a:t>realm </a:t>
          </a:r>
          <a:r>
            <a:rPr lang="en-US" sz="1800" b="0" kern="1200" dirty="0">
              <a:solidFill>
                <a:srgbClr val="000000"/>
              </a:solidFill>
            </a:rPr>
            <a:t>of data </a:t>
          </a:r>
          <a:r>
            <a:rPr lang="en-US" sz="1800" b="0" kern="1200" dirty="0">
              <a:solidFill>
                <a:srgbClr val="000000"/>
              </a:solidFill>
              <a:latin typeface="Calibri"/>
            </a:rPr>
            <a:t>science</a:t>
          </a:r>
          <a:r>
            <a:rPr lang="en-US" sz="1800" b="0" kern="1200" dirty="0">
              <a:solidFill>
                <a:srgbClr val="000000"/>
              </a:solidFill>
            </a:rPr>
            <a:t>.</a:t>
          </a:r>
          <a:endParaRPr lang="en-US" sz="1800" b="1" kern="1200" dirty="0">
            <a:solidFill>
              <a:srgbClr val="000000"/>
            </a:solidFill>
          </a:endParaRPr>
        </a:p>
      </dsp:txBody>
      <dsp:txXfrm>
        <a:off x="34467" y="34812"/>
        <a:ext cx="7074457" cy="6371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19742"/>
          <a:ext cx="5810250" cy="68646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511" y="53253"/>
        <a:ext cx="5743228" cy="61944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PO1 : </a:t>
          </a:r>
          <a:r>
            <a:rPr lang="en-US" sz="2100" b="1" kern="1200" dirty="0">
              <a:latin typeface="+mj-lt"/>
            </a:rPr>
            <a:t>Engineering Knowledge</a:t>
          </a:r>
          <a:endParaRPr lang="en-IN" sz="2100" kern="1200" dirty="0">
            <a:latin typeface="+mj-lt"/>
          </a:endParaRPr>
        </a:p>
      </dsp:txBody>
      <dsp:txXfrm>
        <a:off x="24588" y="24689"/>
        <a:ext cx="5665824" cy="4545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rPr>
            <a:t>PO2 : Problem Analysis</a:t>
          </a:r>
          <a:endParaRPr lang="en-IN" sz="2100" kern="1200" dirty="0">
            <a:latin typeface="+mj-lt"/>
          </a:endParaRPr>
        </a:p>
      </dsp:txBody>
      <dsp:txXfrm>
        <a:off x="24588" y="24588"/>
        <a:ext cx="5665824" cy="45450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PO3 : </a:t>
          </a:r>
          <a:r>
            <a:rPr lang="en-US" sz="2100" b="1" kern="1200" dirty="0">
              <a:latin typeface="+mj-lt"/>
            </a:rPr>
            <a:t>Design/Development of solutions</a:t>
          </a:r>
          <a:endParaRPr lang="en-IN" sz="2100" kern="1200" dirty="0">
            <a:latin typeface="+mj-lt"/>
          </a:endParaRPr>
        </a:p>
      </dsp:txBody>
      <dsp:txXfrm>
        <a:off x="24588" y="24689"/>
        <a:ext cx="5665824" cy="4545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093"/>
          <a:ext cx="5714999" cy="479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mj-lt"/>
            </a:rPr>
            <a:t>PO4 : Conduct Investigations of complex problems</a:t>
          </a:r>
          <a:endParaRPr lang="en-IN" sz="2000" kern="1200" dirty="0">
            <a:latin typeface="+mj-lt"/>
          </a:endParaRPr>
        </a:p>
      </dsp:txBody>
      <dsp:txXfrm>
        <a:off x="23417" y="35510"/>
        <a:ext cx="5668165" cy="43286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PO5 : </a:t>
          </a:r>
          <a:r>
            <a:rPr lang="en-US" sz="2100" b="1" kern="1200" dirty="0">
              <a:latin typeface="+mj-lt"/>
            </a:rPr>
            <a:t>Modern tool usage</a:t>
          </a:r>
          <a:endParaRPr lang="en-IN" sz="2100" kern="1200" dirty="0">
            <a:latin typeface="+mj-lt"/>
          </a:endParaRPr>
        </a:p>
      </dsp:txBody>
      <dsp:txXfrm>
        <a:off x="24588" y="24791"/>
        <a:ext cx="5665824" cy="4545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492"/>
          <a:ext cx="5715000" cy="5033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rPr>
            <a:t>PO6 : The engineer and society</a:t>
          </a:r>
          <a:endParaRPr lang="en-IN" sz="2100" kern="1200" dirty="0">
            <a:latin typeface="+mj-lt"/>
          </a:endParaRPr>
        </a:p>
      </dsp:txBody>
      <dsp:txXfrm>
        <a:off x="24574" y="25066"/>
        <a:ext cx="5665852" cy="454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8630165" cy="34538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kern="1200" dirty="0">
              <a:latin typeface="Calibri Light" panose="020F0302020204030204"/>
            </a:rPr>
            <a:t>Type of Data</a:t>
          </a:r>
          <a:r>
            <a:rPr lang="en-US" sz="2700" b="0" kern="1200" dirty="0"/>
            <a:t>: structured, semi-structured, unstructured data, Numeric, Categorical, Graphical, High Dimensional Data, Transactional Data, Spatial Data, Social Network Data, standard datasets, Data Classification, Sources of Data, Data manipulation in various formats, for example, CSV file, pdf file, XML file, HTML file, text file, JSON, image files etc. import and export data in R/Python.</a:t>
          </a:r>
          <a:r>
            <a:rPr lang="en-US" sz="2700" b="0" kern="1200" dirty="0">
              <a:latin typeface="Calibri Light" panose="020F0302020204030204"/>
            </a:rPr>
            <a:t> </a:t>
          </a:r>
          <a:endParaRPr lang="en-US" sz="2700" b="0" kern="1200" dirty="0"/>
        </a:p>
      </dsp:txBody>
      <dsp:txXfrm>
        <a:off x="168601" y="168601"/>
        <a:ext cx="8292963" cy="311661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73751"/>
          <a:ext cx="5715000" cy="685799"/>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78" y="107229"/>
        <a:ext cx="5648044" cy="61884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PO7 : </a:t>
          </a:r>
          <a:r>
            <a:rPr lang="en-US" sz="2100" b="1" kern="1200" dirty="0">
              <a:latin typeface="+mj-lt"/>
              <a:ea typeface="Calibri" panose="020F0502020204030204" charset="0"/>
            </a:rPr>
            <a:t>Environment and sustainability</a:t>
          </a:r>
          <a:endParaRPr lang="en-IN" sz="2100" kern="1200" dirty="0"/>
        </a:p>
      </dsp:txBody>
      <dsp:txXfrm>
        <a:off x="24588" y="24689"/>
        <a:ext cx="5665824" cy="45450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PO8 : Ethics</a:t>
          </a:r>
          <a:endParaRPr lang="en-IN" sz="2100" kern="1200" dirty="0"/>
        </a:p>
      </dsp:txBody>
      <dsp:txXfrm>
        <a:off x="24588" y="24689"/>
        <a:ext cx="5665824" cy="45450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01"/>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PO9 : Individual and teamwork</a:t>
          </a:r>
          <a:endParaRPr lang="en-IN" sz="2100" kern="1200" dirty="0"/>
        </a:p>
      </dsp:txBody>
      <dsp:txXfrm>
        <a:off x="24588" y="24689"/>
        <a:ext cx="5665824" cy="45450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01"/>
          <a:ext cx="5714999"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a:latin typeface="+mj-lt"/>
            </a:rPr>
            <a:t>PO10 : </a:t>
          </a:r>
          <a:r>
            <a:rPr lang="en-US" sz="2100" b="1" kern="1200" dirty="0">
              <a:latin typeface="+mj-lt"/>
              <a:ea typeface="Times New Roman" panose="02020603050405020304" pitchFamily="18" charset="0"/>
              <a:cs typeface="Times New Roman" panose="02020603050405020304" pitchFamily="18" charset="0"/>
            </a:rPr>
            <a:t>Communication</a:t>
          </a:r>
          <a:endParaRPr lang="en-IN" sz="2100" kern="1200" dirty="0"/>
        </a:p>
      </dsp:txBody>
      <dsp:txXfrm>
        <a:off x="24588" y="24689"/>
        <a:ext cx="5665823" cy="45450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03"/>
          <a:ext cx="5715000" cy="50368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PO11 : Project management and finance</a:t>
          </a:r>
          <a:endParaRPr lang="en-IN" sz="2100" kern="1200" dirty="0"/>
        </a:p>
      </dsp:txBody>
      <dsp:txXfrm>
        <a:off x="24588" y="24791"/>
        <a:ext cx="5665824" cy="45450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5715000" cy="31466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361" y="15361"/>
        <a:ext cx="5684278" cy="2839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822"/>
          <a:ext cx="8975066" cy="327296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kern="1200" baseline="0" dirty="0"/>
            <a:t>Form of Data Pre-processing, data Attribute and its types, understanding and extracting useful variables,KDD process, Data Cleaning: Missing Values, Noisy Data, Discretization and Concept hierarchy generation (Binning, Clustering, Histogram), Inconsistent Data, Data Integration and Transformation. Data Reduction: Data Cube Aggregation, Data Compression, Numerosity </a:t>
          </a:r>
          <a:r>
            <a:rPr lang="en-US" sz="2700" b="0" kern="1200" baseline="0" dirty="0">
              <a:latin typeface="Calibri Light" panose="020F0302020204030204"/>
            </a:rPr>
            <a:t>Reduction</a:t>
          </a:r>
          <a:endParaRPr lang="en-US" sz="2700" b="0" kern="1200" baseline="0" dirty="0"/>
        </a:p>
      </dsp:txBody>
      <dsp:txXfrm>
        <a:off x="159773" y="165595"/>
        <a:ext cx="8655520" cy="29534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33331"/>
          <a:ext cx="9636579" cy="345381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0" kern="1200" dirty="0">
              <a:solidFill>
                <a:srgbClr val="444444"/>
              </a:solidFill>
              <a:latin typeface="Calibri"/>
              <a:cs typeface="Calibri"/>
            </a:rPr>
            <a:t>Handling Missing </a:t>
          </a:r>
          <a:r>
            <a:rPr lang="en-US" sz="2700" b="0" kern="1200" dirty="0">
              <a:solidFill>
                <a:srgbClr val="444444"/>
              </a:solidFill>
            </a:rPr>
            <a:t>data, </a:t>
          </a:r>
          <a:r>
            <a:rPr lang="en-US" sz="2700" b="0" kern="1200" dirty="0">
              <a:solidFill>
                <a:srgbClr val="444444"/>
              </a:solidFill>
              <a:latin typeface="Calibri"/>
            </a:rPr>
            <a:t>Removing Redundant variables</a:t>
          </a:r>
          <a:r>
            <a:rPr lang="en-US" sz="2700" b="0" kern="1200" dirty="0">
              <a:solidFill>
                <a:srgbClr val="444444"/>
              </a:solidFill>
            </a:rPr>
            <a:t>, </a:t>
          </a:r>
          <a:r>
            <a:rPr lang="en-US" sz="2700" b="0" kern="1200" dirty="0">
              <a:solidFill>
                <a:srgbClr val="444444"/>
              </a:solidFill>
              <a:latin typeface="Calibri"/>
            </a:rPr>
            <a:t>variable Selection</a:t>
          </a:r>
          <a:r>
            <a:rPr lang="en-US" sz="2700" b="0" kern="1200" dirty="0">
              <a:solidFill>
                <a:srgbClr val="444444"/>
              </a:solidFill>
            </a:rPr>
            <a:t>, </a:t>
          </a:r>
          <a:r>
            <a:rPr lang="en-US" sz="2700" b="0" kern="1200" dirty="0">
              <a:solidFill>
                <a:srgbClr val="444444"/>
              </a:solidFill>
              <a:latin typeface="Calibri"/>
            </a:rPr>
            <a:t>identifying outliers</a:t>
          </a:r>
          <a:r>
            <a:rPr lang="en-US" sz="2700" b="0" kern="1200" dirty="0">
              <a:solidFill>
                <a:srgbClr val="444444"/>
              </a:solidFill>
            </a:rPr>
            <a:t>, </a:t>
          </a:r>
          <a:r>
            <a:rPr lang="en-US" sz="2700" b="0" kern="1200" dirty="0">
              <a:solidFill>
                <a:srgbClr val="444444"/>
              </a:solidFill>
              <a:latin typeface="Calibri"/>
            </a:rPr>
            <a:t>Removing Outliers</a:t>
          </a:r>
          <a:r>
            <a:rPr lang="en-US" sz="2700" b="0" kern="1200" dirty="0">
              <a:solidFill>
                <a:srgbClr val="444444"/>
              </a:solidFill>
            </a:rPr>
            <a:t>, </a:t>
          </a:r>
          <a:r>
            <a:rPr lang="en-US" sz="2700" b="0" kern="1200" dirty="0">
              <a:solidFill>
                <a:srgbClr val="444444"/>
              </a:solidFill>
              <a:latin typeface="Calibri"/>
            </a:rPr>
            <a:t>Time series Analysis</a:t>
          </a:r>
          <a:r>
            <a:rPr lang="en-US" sz="2700" b="0" kern="1200" dirty="0">
              <a:solidFill>
                <a:srgbClr val="444444"/>
              </a:solidFill>
            </a:rPr>
            <a:t>, Data</a:t>
          </a:r>
          <a:r>
            <a:rPr lang="en-US" sz="2700" b="0" kern="1200" dirty="0">
              <a:solidFill>
                <a:srgbClr val="444444"/>
              </a:solidFill>
              <a:latin typeface="Calibri"/>
            </a:rPr>
            <a:t> transformation and dimensionality reduction techniques such as Principal Component Analysis (PCA), Factor Analysis (FA) and Linear Discriminant Analysis (LDA), Univariate and Multivariate Exploratory </a:t>
          </a:r>
          <a:r>
            <a:rPr lang="en-US" sz="2700" b="0" kern="1200" dirty="0">
              <a:solidFill>
                <a:srgbClr val="444444"/>
              </a:solidFill>
            </a:rPr>
            <a:t>Data</a:t>
          </a:r>
          <a:r>
            <a:rPr lang="en-US" sz="2700" b="0" kern="1200" dirty="0">
              <a:solidFill>
                <a:srgbClr val="444444"/>
              </a:solidFill>
              <a:latin typeface="Calibri"/>
            </a:rPr>
            <a:t> Analysis. </a:t>
          </a:r>
          <a:r>
            <a:rPr lang="en-US" sz="2700" b="0" kern="1200" dirty="0">
              <a:solidFill>
                <a:srgbClr val="444444"/>
              </a:solidFill>
            </a:rPr>
            <a:t>Data </a:t>
          </a:r>
          <a:r>
            <a:rPr lang="en-US" sz="2700" b="0" kern="1200" dirty="0">
              <a:solidFill>
                <a:srgbClr val="444444"/>
              </a:solidFill>
              <a:latin typeface="Calibri"/>
            </a:rPr>
            <a:t>Munging</a:t>
          </a:r>
          <a:r>
            <a:rPr lang="en-US" sz="2700" b="0" kern="1200" dirty="0">
              <a:solidFill>
                <a:srgbClr val="444444"/>
              </a:solidFill>
            </a:rPr>
            <a:t>, Data </a:t>
          </a:r>
          <a:r>
            <a:rPr lang="en-US" sz="2700" b="0" kern="1200" dirty="0">
              <a:solidFill>
                <a:srgbClr val="444444"/>
              </a:solidFill>
              <a:latin typeface="Calibri"/>
            </a:rPr>
            <a:t>Wrangling- APIs </a:t>
          </a:r>
          <a:r>
            <a:rPr lang="en-US" sz="2700" b="0" kern="1200" dirty="0">
              <a:solidFill>
                <a:srgbClr val="444444"/>
              </a:solidFill>
            </a:rPr>
            <a:t>and </a:t>
          </a:r>
          <a:r>
            <a:rPr lang="en-US" sz="2700" b="0" kern="1200" dirty="0">
              <a:solidFill>
                <a:srgbClr val="444444"/>
              </a:solidFill>
              <a:latin typeface="Calibri"/>
            </a:rPr>
            <a:t>other tools for scrapping </a:t>
          </a:r>
          <a:r>
            <a:rPr lang="en-US" sz="2700" b="0" kern="1200" dirty="0">
              <a:solidFill>
                <a:srgbClr val="444444"/>
              </a:solidFill>
            </a:rPr>
            <a:t>data </a:t>
          </a:r>
          <a:r>
            <a:rPr lang="en-US" sz="2700" b="0" kern="1200" dirty="0">
              <a:solidFill>
                <a:srgbClr val="444444"/>
              </a:solidFill>
              <a:latin typeface="Calibri"/>
            </a:rPr>
            <a:t>from the web/ internet using </a:t>
          </a:r>
          <a:r>
            <a:rPr lang="en-US" sz="2700" b="0" kern="1200" dirty="0">
              <a:solidFill>
                <a:srgbClr val="444444"/>
              </a:solidFill>
            </a:rPr>
            <a:t>R/Python.</a:t>
          </a:r>
          <a:endParaRPr lang="en-US" sz="2700" b="0" kern="1200" dirty="0">
            <a:solidFill>
              <a:srgbClr val="444444"/>
            </a:solidFill>
            <a:latin typeface="Calibri"/>
            <a:cs typeface="Calibri"/>
          </a:endParaRPr>
        </a:p>
      </dsp:txBody>
      <dsp:txXfrm>
        <a:off x="168601" y="201932"/>
        <a:ext cx="9299377" cy="3116611"/>
      </dsp:txXfrm>
    </dsp:sp>
    <dsp:sp modelId="{BF6857ED-57E0-4011-9770-BC859119D24F}">
      <dsp:nvSpPr>
        <dsp:cNvPr id="0" name=""/>
        <dsp:cNvSpPr/>
      </dsp:nvSpPr>
      <dsp:spPr>
        <a:xfrm>
          <a:off x="0" y="3505218"/>
          <a:ext cx="9636579" cy="38572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kern="1200" dirty="0">
            <a:latin typeface="Calibri Light"/>
            <a:cs typeface="Calibri Light"/>
          </a:endParaRPr>
        </a:p>
      </dsp:txBody>
      <dsp:txXfrm>
        <a:off x="18829" y="3524047"/>
        <a:ext cx="9598921" cy="3480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190871"/>
          <a:ext cx="8751857" cy="3467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t>Introductions and overview, Debug and troubleshoot installation and configuration of the Tableau. Creating Your First visualization: Getting started with Tableau Software, Using Data file formats, connecting your Data to Tableau, creating basic charts (line, bar charts, Tree maps), Using the Show me panel. Tableau Calculations: Overview of SUM, AVR, and Aggregate Features Creating custom calculations and fields, Applying new data calculations to your visualization. Manipulating Data in Tableau: Cleaning-up the data with the Data Interpreter, structuring your data, Sorting, and filtering Tableau data, Pivoting Tableau data. Advanced Visualization Tools: Using Filters, Using the Detail panel Using the Size panels, customizing filters, Using and Customizing tooltips, Formatting your data with colours, Creating Dashboards &amp; Stories, Distributing</a:t>
          </a:r>
          <a:r>
            <a:rPr lang="en-US" sz="1900" b="0" kern="1200" dirty="0">
              <a:latin typeface="Calibri Light" panose="020F0302020204030204"/>
            </a:rPr>
            <a:t> </a:t>
          </a:r>
          <a:r>
            <a:rPr lang="en-US" sz="1900" b="0" kern="1200" dirty="0"/>
            <a:t>&amp; Publishing Your Visualization</a:t>
          </a:r>
        </a:p>
      </dsp:txBody>
      <dsp:txXfrm>
        <a:off x="169288" y="360159"/>
        <a:ext cx="8413281" cy="3129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33448"/>
          <a:ext cx="7974761" cy="12846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The objective of this course is to understand the fundamental concepts of Data analytics and learn about various types of data formats and their manipulations. It helps students to learn exploratory data analysis and visualization techniques in addition to R/Python/Tableau programming language.</a:t>
          </a:r>
        </a:p>
      </dsp:txBody>
      <dsp:txXfrm>
        <a:off x="62712" y="96160"/>
        <a:ext cx="7849337" cy="11592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6993401" cy="971337"/>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47417" y="47417"/>
        <a:ext cx="6898567" cy="8765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381"/>
          <a:ext cx="7143391" cy="522473"/>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rPr>
            <a:t>Explain and exemplify the most common forms of data and its representations.</a:t>
          </a:r>
          <a:r>
            <a:rPr lang="en-IN" sz="1800" b="0" kern="1200" dirty="0">
              <a:solidFill>
                <a:srgbClr val="444444"/>
              </a:solidFill>
              <a:latin typeface="Calibri"/>
            </a:rPr>
            <a:t> </a:t>
          </a:r>
        </a:p>
      </dsp:txBody>
      <dsp:txXfrm>
        <a:off x="25505" y="25886"/>
        <a:ext cx="7092381" cy="471463"/>
      </dsp:txXfrm>
    </dsp:sp>
    <dsp:sp modelId="{06EB04E5-D2AF-4832-88EE-9E593061985B}">
      <dsp:nvSpPr>
        <dsp:cNvPr id="0" name=""/>
        <dsp:cNvSpPr/>
      </dsp:nvSpPr>
      <dsp:spPr>
        <a:xfrm>
          <a:off x="0" y="533499"/>
          <a:ext cx="7143391" cy="17287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439" y="541938"/>
        <a:ext cx="7126513" cy="15599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55"/>
          <a:ext cx="7157768" cy="5545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solidFill>
                <a:srgbClr val="444444"/>
              </a:solidFill>
              <a:latin typeface="Calibri"/>
            </a:rPr>
            <a:t>Understand </a:t>
          </a:r>
          <a:r>
            <a:rPr lang="en-IN" sz="1800" b="0" kern="1200" dirty="0">
              <a:solidFill>
                <a:srgbClr val="444444"/>
              </a:solidFill>
            </a:rPr>
            <a:t>and </a:t>
          </a:r>
          <a:r>
            <a:rPr lang="en-IN" sz="1800" b="0" kern="1200" dirty="0">
              <a:solidFill>
                <a:srgbClr val="444444"/>
              </a:solidFill>
              <a:latin typeface="Calibri"/>
            </a:rPr>
            <a:t>apply </a:t>
          </a:r>
          <a:r>
            <a:rPr lang="en-IN" sz="1800" b="0" kern="1200" dirty="0">
              <a:solidFill>
                <a:srgbClr val="444444"/>
              </a:solidFill>
            </a:rPr>
            <a:t>data </a:t>
          </a:r>
          <a:r>
            <a:rPr lang="en-IN" sz="1800" b="0" kern="1200" dirty="0">
              <a:solidFill>
                <a:srgbClr val="444444"/>
              </a:solidFill>
              <a:latin typeface="Calibri"/>
            </a:rPr>
            <a:t>pre-processing techniques</a:t>
          </a:r>
          <a:r>
            <a:rPr lang="en-IN" sz="1800" b="0" kern="1200" dirty="0">
              <a:solidFill>
                <a:srgbClr val="444444"/>
              </a:solidFill>
            </a:rPr>
            <a:t>.</a:t>
          </a:r>
          <a:r>
            <a:rPr lang="en-IN" sz="1800" b="0" kern="1200" dirty="0">
              <a:solidFill>
                <a:srgbClr val="444444"/>
              </a:solidFill>
              <a:latin typeface="Calibri"/>
            </a:rPr>
            <a:t> </a:t>
          </a:r>
        </a:p>
      </dsp:txBody>
      <dsp:txXfrm>
        <a:off x="27073" y="27328"/>
        <a:ext cx="7103622" cy="500440"/>
      </dsp:txXfrm>
    </dsp:sp>
    <dsp:sp modelId="{6FD9BAD2-586B-4D86-B826-E7EE6EA7FBC7}">
      <dsp:nvSpPr>
        <dsp:cNvPr id="0" name=""/>
        <dsp:cNvSpPr/>
      </dsp:nvSpPr>
      <dsp:spPr>
        <a:xfrm>
          <a:off x="0" y="566134"/>
          <a:ext cx="7157768" cy="18349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marL="0" lvl="0" indent="0" algn="l" defTabSz="222250">
            <a:lnSpc>
              <a:spcPct val="90000"/>
            </a:lnSpc>
            <a:spcBef>
              <a:spcPct val="0"/>
            </a:spcBef>
            <a:spcAft>
              <a:spcPct val="35000"/>
            </a:spcAft>
            <a:buNone/>
          </a:pPr>
          <a:endParaRPr lang="en-US" sz="500" b="0" kern="1200" dirty="0"/>
        </a:p>
      </dsp:txBody>
      <dsp:txXfrm>
        <a:off x="8958" y="575092"/>
        <a:ext cx="7139852" cy="165582"/>
      </dsp:txXfrm>
    </dsp:sp>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334039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val="80761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0272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897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91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1371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446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32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910867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7153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724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7820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4764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598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0828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872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271978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94326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89195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2626169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376416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4081691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1582620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9161B-5006-4455-AC6F-70DCAFD12520}" type="datetime3">
              <a:rPr lang="en-US" smtClean="0"/>
              <a:t>7 October 2024</a:t>
            </a:fld>
            <a:endParaRPr lang="en-US"/>
          </a:p>
        </p:txBody>
      </p:sp>
      <p:sp>
        <p:nvSpPr>
          <p:cNvPr id="5" name="Footer Placeholder 4"/>
          <p:cNvSpPr>
            <a:spLocks noGrp="1"/>
          </p:cNvSpPr>
          <p:nvPr>
            <p:ph type="ftr" sz="quarter" idx="11"/>
          </p:nvPr>
        </p:nvSpPr>
        <p:spPr/>
        <p:txBody>
          <a:bodyPr/>
          <a:lstStyle/>
          <a:p>
            <a:r>
              <a:rPr lang="en-US"/>
              <a:t>Dr. Kumod Kumar Gupta      Data Analytics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E0B04B-DC7F-4B61-8A80-DD1022860261}" type="datetime3">
              <a:rPr lang="en-US" smtClean="0"/>
              <a:t>7 October 2024</a:t>
            </a:fld>
            <a:endParaRPr lang="en-US"/>
          </a:p>
        </p:txBody>
      </p:sp>
      <p:sp>
        <p:nvSpPr>
          <p:cNvPr id="5" name="Footer Placeholder 4"/>
          <p:cNvSpPr>
            <a:spLocks noGrp="1"/>
          </p:cNvSpPr>
          <p:nvPr>
            <p:ph type="ftr" sz="quarter" idx="11"/>
          </p:nvPr>
        </p:nvSpPr>
        <p:spPr/>
        <p:txBody>
          <a:bodyPr/>
          <a:lstStyle/>
          <a:p>
            <a:r>
              <a:rPr lang="en-US"/>
              <a:t>Dr. Kumod Kumar Gupta      Data Analytics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500AC6-DA78-4D12-B0D3-2264B88D0B36}" type="datetime3">
              <a:rPr lang="en-US" smtClean="0"/>
              <a:t>7 October 2024</a:t>
            </a:fld>
            <a:endParaRPr lang="en-US"/>
          </a:p>
        </p:txBody>
      </p:sp>
      <p:sp>
        <p:nvSpPr>
          <p:cNvPr id="5" name="Footer Placeholder 4"/>
          <p:cNvSpPr>
            <a:spLocks noGrp="1"/>
          </p:cNvSpPr>
          <p:nvPr>
            <p:ph type="ftr" sz="quarter" idx="11"/>
          </p:nvPr>
        </p:nvSpPr>
        <p:spPr/>
        <p:txBody>
          <a:bodyPr/>
          <a:lstStyle/>
          <a:p>
            <a:r>
              <a:rPr lang="en-US"/>
              <a:t>Dr. Kumod Kumar Gupta      Data Analytics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DC8ADA-0A32-4452-8A5C-DC8EC6FEF1F5}" type="datetime3">
              <a:rPr lang="en-US" smtClean="0"/>
              <a:t>7 October 2024</a:t>
            </a:fld>
            <a:endParaRPr lang="en-US"/>
          </a:p>
        </p:txBody>
      </p:sp>
      <p:sp>
        <p:nvSpPr>
          <p:cNvPr id="5" name="Footer Placeholder 4"/>
          <p:cNvSpPr>
            <a:spLocks noGrp="1"/>
          </p:cNvSpPr>
          <p:nvPr>
            <p:ph type="ftr" sz="quarter" idx="11"/>
          </p:nvPr>
        </p:nvSpPr>
        <p:spPr/>
        <p:txBody>
          <a:bodyPr/>
          <a:lstStyle/>
          <a:p>
            <a:r>
              <a:rPr lang="en-US"/>
              <a:t>Dr. Kumod Kumar Gupta      Data Analytics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A9A4B-5D28-4D1E-839A-9BCAD66BBE5C}" type="datetime3">
              <a:rPr lang="en-US" smtClean="0"/>
              <a:t>7 October 2024</a:t>
            </a:fld>
            <a:endParaRPr lang="en-US"/>
          </a:p>
        </p:txBody>
      </p:sp>
      <p:sp>
        <p:nvSpPr>
          <p:cNvPr id="5" name="Footer Placeholder 4"/>
          <p:cNvSpPr>
            <a:spLocks noGrp="1"/>
          </p:cNvSpPr>
          <p:nvPr>
            <p:ph type="ftr" sz="quarter" idx="11"/>
          </p:nvPr>
        </p:nvSpPr>
        <p:spPr/>
        <p:txBody>
          <a:bodyPr/>
          <a:lstStyle/>
          <a:p>
            <a:r>
              <a:rPr lang="en-US"/>
              <a:t>Dr. Kumod Kumar Gupta      Data Analytics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FDE4E3-B0B5-4ED1-BC95-C31A1195A73B}" type="datetime3">
              <a:rPr lang="en-US" smtClean="0"/>
              <a:t>7 October 2024</a:t>
            </a:fld>
            <a:endParaRPr lang="en-US"/>
          </a:p>
        </p:txBody>
      </p:sp>
      <p:sp>
        <p:nvSpPr>
          <p:cNvPr id="6" name="Footer Placeholder 5"/>
          <p:cNvSpPr>
            <a:spLocks noGrp="1"/>
          </p:cNvSpPr>
          <p:nvPr>
            <p:ph type="ftr" sz="quarter" idx="11"/>
          </p:nvPr>
        </p:nvSpPr>
        <p:spPr/>
        <p:txBody>
          <a:bodyPr/>
          <a:lstStyle/>
          <a:p>
            <a:r>
              <a:rPr lang="en-US"/>
              <a:t>Dr. Kumod Kumar Gupta      Data Analytics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07FE-5E5B-40FB-8D50-E4DFE2B5BFBB}" type="datetime3">
              <a:rPr lang="en-US" smtClean="0"/>
              <a:t>7 October 2024</a:t>
            </a:fld>
            <a:endParaRPr lang="en-US"/>
          </a:p>
        </p:txBody>
      </p:sp>
      <p:sp>
        <p:nvSpPr>
          <p:cNvPr id="8" name="Footer Placeholder 7"/>
          <p:cNvSpPr>
            <a:spLocks noGrp="1"/>
          </p:cNvSpPr>
          <p:nvPr>
            <p:ph type="ftr" sz="quarter" idx="11"/>
          </p:nvPr>
        </p:nvSpPr>
        <p:spPr/>
        <p:txBody>
          <a:bodyPr/>
          <a:lstStyle/>
          <a:p>
            <a:r>
              <a:rPr lang="en-US"/>
              <a:t>Dr. Kumod Kumar Gupta      Data Analytics     Unit-3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B7DCD2-953D-4FBC-AAEF-3B8E2E08A667}" type="datetime3">
              <a:rPr lang="en-US" smtClean="0"/>
              <a:t>7 October 2024</a:t>
            </a:fld>
            <a:endParaRPr lang="en-US"/>
          </a:p>
        </p:txBody>
      </p:sp>
      <p:sp>
        <p:nvSpPr>
          <p:cNvPr id="4" name="Footer Placeholder 3"/>
          <p:cNvSpPr>
            <a:spLocks noGrp="1"/>
          </p:cNvSpPr>
          <p:nvPr>
            <p:ph type="ftr" sz="quarter" idx="11"/>
          </p:nvPr>
        </p:nvSpPr>
        <p:spPr/>
        <p:txBody>
          <a:bodyPr/>
          <a:lstStyle/>
          <a:p>
            <a:r>
              <a:rPr lang="en-US"/>
              <a:t>Dr. Kumod Kumar Gupta      Data Analytics     Unit-3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A3A8C-85D9-421B-853D-0FDEB406864F}" type="datetime3">
              <a:rPr lang="en-US" smtClean="0"/>
              <a:t>7 October 2024</a:t>
            </a:fld>
            <a:endParaRPr lang="en-US"/>
          </a:p>
        </p:txBody>
      </p:sp>
      <p:sp>
        <p:nvSpPr>
          <p:cNvPr id="3" name="Footer Placeholder 2"/>
          <p:cNvSpPr>
            <a:spLocks noGrp="1"/>
          </p:cNvSpPr>
          <p:nvPr>
            <p:ph type="ftr" sz="quarter" idx="11"/>
          </p:nvPr>
        </p:nvSpPr>
        <p:spPr/>
        <p:txBody>
          <a:bodyPr/>
          <a:lstStyle/>
          <a:p>
            <a:r>
              <a:rPr lang="en-US"/>
              <a:t>Dr. Kumod Kumar Gupta      Data Analytics     Unit-3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68D6F5-7BA9-465F-ABB2-0991F6A2A191}" type="datetime3">
              <a:rPr lang="en-US" smtClean="0"/>
              <a:t>7 October 2024</a:t>
            </a:fld>
            <a:endParaRPr lang="en-US"/>
          </a:p>
        </p:txBody>
      </p:sp>
      <p:sp>
        <p:nvSpPr>
          <p:cNvPr id="6" name="Footer Placeholder 5"/>
          <p:cNvSpPr>
            <a:spLocks noGrp="1"/>
          </p:cNvSpPr>
          <p:nvPr>
            <p:ph type="ftr" sz="quarter" idx="11"/>
          </p:nvPr>
        </p:nvSpPr>
        <p:spPr/>
        <p:txBody>
          <a:bodyPr/>
          <a:lstStyle/>
          <a:p>
            <a:r>
              <a:rPr lang="en-US"/>
              <a:t>Dr. Kumod Kumar Gupta      Data Analytics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57DAE-14E1-4157-BBEC-8A4D47A4B544}" type="datetime3">
              <a:rPr lang="en-US" smtClean="0"/>
              <a:t>7 October 2024</a:t>
            </a:fld>
            <a:endParaRPr lang="en-US"/>
          </a:p>
        </p:txBody>
      </p:sp>
      <p:sp>
        <p:nvSpPr>
          <p:cNvPr id="6" name="Footer Placeholder 5"/>
          <p:cNvSpPr>
            <a:spLocks noGrp="1"/>
          </p:cNvSpPr>
          <p:nvPr>
            <p:ph type="ftr" sz="quarter" idx="11"/>
          </p:nvPr>
        </p:nvSpPr>
        <p:spPr/>
        <p:txBody>
          <a:bodyPr/>
          <a:lstStyle/>
          <a:p>
            <a:r>
              <a:rPr lang="en-US"/>
              <a:t>Dr. Kumod Kumar Gupta      Data Analytics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3AF3A-6840-4C68-AA49-E1D836664533}" type="datetime3">
              <a:rPr lang="en-US" smtClean="0"/>
              <a:t>7 October 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Kumod Kumar Gupta      Data Analytics     Unit-3</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3.jpeg"/><Relationship Id="rId7" Type="http://schemas.openxmlformats.org/officeDocument/2006/relationships/diagramColors" Target="../diagrams/colors6.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13" Type="http://schemas.microsoft.com/office/2007/relationships/diagramDrawing" Target="../diagrams/drawing8.xml"/><Relationship Id="rId18" Type="http://schemas.microsoft.com/office/2007/relationships/diagramDrawing" Target="../diagrams/drawing9.xml"/><Relationship Id="rId26" Type="http://schemas.openxmlformats.org/officeDocument/2006/relationships/diagramQuickStyle" Target="../diagrams/quickStyle11.xml"/><Relationship Id="rId3" Type="http://schemas.openxmlformats.org/officeDocument/2006/relationships/image" Target="../media/image3.jpeg"/><Relationship Id="rId21" Type="http://schemas.openxmlformats.org/officeDocument/2006/relationships/diagramQuickStyle" Target="../diagrams/quickStyle10.xml"/><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5" Type="http://schemas.openxmlformats.org/officeDocument/2006/relationships/diagramLayout" Target="../diagrams/layout11.xml"/><Relationship Id="rId33" Type="http://schemas.microsoft.com/office/2007/relationships/diagramDrawing" Target="../diagrams/drawing12.xml"/><Relationship Id="rId2" Type="http://schemas.openxmlformats.org/officeDocument/2006/relationships/notesSlide" Target="../notesSlides/notesSlide11.xml"/><Relationship Id="rId16" Type="http://schemas.openxmlformats.org/officeDocument/2006/relationships/diagramQuickStyle" Target="../diagrams/quickStyle9.xml"/><Relationship Id="rId20" Type="http://schemas.openxmlformats.org/officeDocument/2006/relationships/diagramLayout" Target="../diagrams/layout10.xml"/><Relationship Id="rId29" Type="http://schemas.openxmlformats.org/officeDocument/2006/relationships/diagramData" Target="../diagrams/data12.xml"/><Relationship Id="rId1" Type="http://schemas.openxmlformats.org/officeDocument/2006/relationships/slideLayout" Target="../slideLayouts/slideLayout1.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24" Type="http://schemas.openxmlformats.org/officeDocument/2006/relationships/diagramData" Target="../diagrams/data11.xml"/><Relationship Id="rId32" Type="http://schemas.openxmlformats.org/officeDocument/2006/relationships/diagramColors" Target="../diagrams/colors12.xml"/><Relationship Id="rId5" Type="http://schemas.openxmlformats.org/officeDocument/2006/relationships/diagramLayout" Target="../diagrams/layout7.xml"/><Relationship Id="rId15" Type="http://schemas.openxmlformats.org/officeDocument/2006/relationships/diagramLayout" Target="../diagrams/layout9.xml"/><Relationship Id="rId23" Type="http://schemas.microsoft.com/office/2007/relationships/diagramDrawing" Target="../diagrams/drawing10.xml"/><Relationship Id="rId28" Type="http://schemas.microsoft.com/office/2007/relationships/diagramDrawing" Target="../diagrams/drawing11.xml"/><Relationship Id="rId10" Type="http://schemas.openxmlformats.org/officeDocument/2006/relationships/diagramLayout" Target="../diagrams/layout8.xml"/><Relationship Id="rId19" Type="http://schemas.openxmlformats.org/officeDocument/2006/relationships/diagramData" Target="../diagrams/data10.xml"/><Relationship Id="rId31" Type="http://schemas.openxmlformats.org/officeDocument/2006/relationships/diagramQuickStyle" Target="../diagrams/quickStyle12.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 Id="rId22" Type="http://schemas.openxmlformats.org/officeDocument/2006/relationships/diagramColors" Target="../diagrams/colors10.xml"/><Relationship Id="rId27" Type="http://schemas.openxmlformats.org/officeDocument/2006/relationships/diagramColors" Target="../diagrams/colors11.xml"/><Relationship Id="rId30" Type="http://schemas.openxmlformats.org/officeDocument/2006/relationships/diagramLayout" Target="../diagrams/layout12.xml"/><Relationship Id="rId8" Type="http://schemas.microsoft.com/office/2007/relationships/diagramDrawing" Target="../diagrams/drawing7.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5.xml"/><Relationship Id="rId18" Type="http://schemas.openxmlformats.org/officeDocument/2006/relationships/diagramLayout" Target="../diagrams/layout16.xml"/><Relationship Id="rId26" Type="http://schemas.microsoft.com/office/2007/relationships/diagramDrawing" Target="../diagrams/drawing17.xml"/><Relationship Id="rId21" Type="http://schemas.microsoft.com/office/2007/relationships/diagramDrawing" Target="../diagrams/drawing16.xml"/><Relationship Id="rId34" Type="http://schemas.openxmlformats.org/officeDocument/2006/relationships/diagramQuickStyle" Target="../diagrams/quickStyle19.xml"/><Relationship Id="rId7" Type="http://schemas.openxmlformats.org/officeDocument/2006/relationships/diagramData" Target="../diagrams/data14.xml"/><Relationship Id="rId12" Type="http://schemas.openxmlformats.org/officeDocument/2006/relationships/diagramData" Target="../diagrams/data15.xml"/><Relationship Id="rId17" Type="http://schemas.openxmlformats.org/officeDocument/2006/relationships/diagramData" Target="../diagrams/data16.xml"/><Relationship Id="rId25" Type="http://schemas.openxmlformats.org/officeDocument/2006/relationships/diagramColors" Target="../diagrams/colors17.xml"/><Relationship Id="rId33" Type="http://schemas.openxmlformats.org/officeDocument/2006/relationships/diagramLayout" Target="../diagrams/layout19.xml"/><Relationship Id="rId2" Type="http://schemas.openxmlformats.org/officeDocument/2006/relationships/diagramData" Target="../diagrams/data13.xml"/><Relationship Id="rId16" Type="http://schemas.microsoft.com/office/2007/relationships/diagramDrawing" Target="../diagrams/drawing15.xml"/><Relationship Id="rId20" Type="http://schemas.openxmlformats.org/officeDocument/2006/relationships/diagramColors" Target="../diagrams/colors16.xml"/><Relationship Id="rId29" Type="http://schemas.openxmlformats.org/officeDocument/2006/relationships/diagramQuickStyle" Target="../diagrams/quickStyle18.xml"/><Relationship Id="rId1" Type="http://schemas.openxmlformats.org/officeDocument/2006/relationships/slideLayout" Target="../slideLayouts/slideLayout2.xml"/><Relationship Id="rId6" Type="http://schemas.microsoft.com/office/2007/relationships/diagramDrawing" Target="../diagrams/drawing13.xml"/><Relationship Id="rId11" Type="http://schemas.microsoft.com/office/2007/relationships/diagramDrawing" Target="../diagrams/drawing14.xml"/><Relationship Id="rId24" Type="http://schemas.openxmlformats.org/officeDocument/2006/relationships/diagramQuickStyle" Target="../diagrams/quickStyle17.xml"/><Relationship Id="rId32" Type="http://schemas.openxmlformats.org/officeDocument/2006/relationships/diagramData" Target="../diagrams/data19.xml"/><Relationship Id="rId37" Type="http://schemas.openxmlformats.org/officeDocument/2006/relationships/image" Target="../media/image3.jpeg"/><Relationship Id="rId5" Type="http://schemas.openxmlformats.org/officeDocument/2006/relationships/diagramColors" Target="../diagrams/colors13.xml"/><Relationship Id="rId15" Type="http://schemas.openxmlformats.org/officeDocument/2006/relationships/diagramColors" Target="../diagrams/colors15.xml"/><Relationship Id="rId23" Type="http://schemas.openxmlformats.org/officeDocument/2006/relationships/diagramLayout" Target="../diagrams/layout17.xml"/><Relationship Id="rId28" Type="http://schemas.openxmlformats.org/officeDocument/2006/relationships/diagramLayout" Target="../diagrams/layout18.xml"/><Relationship Id="rId36" Type="http://schemas.microsoft.com/office/2007/relationships/diagramDrawing" Target="../diagrams/drawing19.xml"/><Relationship Id="rId10" Type="http://schemas.openxmlformats.org/officeDocument/2006/relationships/diagramColors" Target="../diagrams/colors14.xml"/><Relationship Id="rId19" Type="http://schemas.openxmlformats.org/officeDocument/2006/relationships/diagramQuickStyle" Target="../diagrams/quickStyle16.xml"/><Relationship Id="rId31" Type="http://schemas.microsoft.com/office/2007/relationships/diagramDrawing" Target="../diagrams/drawing18.xml"/><Relationship Id="rId4" Type="http://schemas.openxmlformats.org/officeDocument/2006/relationships/diagramQuickStyle" Target="../diagrams/quickStyle13.xml"/><Relationship Id="rId9" Type="http://schemas.openxmlformats.org/officeDocument/2006/relationships/diagramQuickStyle" Target="../diagrams/quickStyle14.xml"/><Relationship Id="rId14" Type="http://schemas.openxmlformats.org/officeDocument/2006/relationships/diagramQuickStyle" Target="../diagrams/quickStyle15.xml"/><Relationship Id="rId22" Type="http://schemas.openxmlformats.org/officeDocument/2006/relationships/diagramData" Target="../diagrams/data17.xml"/><Relationship Id="rId27" Type="http://schemas.openxmlformats.org/officeDocument/2006/relationships/diagramData" Target="../diagrams/data18.xml"/><Relationship Id="rId30" Type="http://schemas.openxmlformats.org/officeDocument/2006/relationships/diagramColors" Target="../diagrams/colors18.xml"/><Relationship Id="rId35" Type="http://schemas.openxmlformats.org/officeDocument/2006/relationships/diagramColors" Target="../diagrams/colors19.xml"/><Relationship Id="rId8" Type="http://schemas.openxmlformats.org/officeDocument/2006/relationships/diagramLayout" Target="../diagrams/layout14.xml"/><Relationship Id="rId3" Type="http://schemas.openxmlformats.org/officeDocument/2006/relationships/diagramLayout" Target="../diagrams/layout13.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2.xml"/><Relationship Id="rId18" Type="http://schemas.openxmlformats.org/officeDocument/2006/relationships/diagramLayout" Target="../diagrams/layout23.xml"/><Relationship Id="rId26" Type="http://schemas.microsoft.com/office/2007/relationships/diagramDrawing" Target="../diagrams/drawing24.xml"/><Relationship Id="rId21" Type="http://schemas.microsoft.com/office/2007/relationships/diagramDrawing" Target="../diagrams/drawing23.xml"/><Relationship Id="rId34" Type="http://schemas.openxmlformats.org/officeDocument/2006/relationships/diagramQuickStyle" Target="../diagrams/quickStyle26.xml"/><Relationship Id="rId7" Type="http://schemas.openxmlformats.org/officeDocument/2006/relationships/diagramData" Target="../diagrams/data21.xml"/><Relationship Id="rId12" Type="http://schemas.openxmlformats.org/officeDocument/2006/relationships/diagramData" Target="../diagrams/data22.xml"/><Relationship Id="rId17" Type="http://schemas.openxmlformats.org/officeDocument/2006/relationships/diagramData" Target="../diagrams/data23.xml"/><Relationship Id="rId25" Type="http://schemas.openxmlformats.org/officeDocument/2006/relationships/diagramColors" Target="../diagrams/colors24.xml"/><Relationship Id="rId33" Type="http://schemas.openxmlformats.org/officeDocument/2006/relationships/diagramLayout" Target="../diagrams/layout26.xml"/><Relationship Id="rId2" Type="http://schemas.openxmlformats.org/officeDocument/2006/relationships/diagramData" Target="../diagrams/data20.xml"/><Relationship Id="rId16" Type="http://schemas.microsoft.com/office/2007/relationships/diagramDrawing" Target="../diagrams/drawing22.xml"/><Relationship Id="rId20" Type="http://schemas.openxmlformats.org/officeDocument/2006/relationships/diagramColors" Target="../diagrams/colors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microsoft.com/office/2007/relationships/diagramDrawing" Target="../diagrams/drawing20.xml"/><Relationship Id="rId11" Type="http://schemas.microsoft.com/office/2007/relationships/diagramDrawing" Target="../diagrams/drawing21.xml"/><Relationship Id="rId24" Type="http://schemas.openxmlformats.org/officeDocument/2006/relationships/diagramQuickStyle" Target="../diagrams/quickStyle24.xml"/><Relationship Id="rId32" Type="http://schemas.openxmlformats.org/officeDocument/2006/relationships/diagramData" Target="../diagrams/data26.xml"/><Relationship Id="rId37" Type="http://schemas.openxmlformats.org/officeDocument/2006/relationships/image" Target="../media/image3.jpeg"/><Relationship Id="rId5" Type="http://schemas.openxmlformats.org/officeDocument/2006/relationships/diagramColors" Target="../diagrams/colors20.xml"/><Relationship Id="rId15" Type="http://schemas.openxmlformats.org/officeDocument/2006/relationships/diagramColors" Target="../diagrams/colors22.xml"/><Relationship Id="rId23" Type="http://schemas.openxmlformats.org/officeDocument/2006/relationships/diagramLayout" Target="../diagrams/layout24.xml"/><Relationship Id="rId28" Type="http://schemas.openxmlformats.org/officeDocument/2006/relationships/diagramLayout" Target="../diagrams/layout25.xml"/><Relationship Id="rId36" Type="http://schemas.microsoft.com/office/2007/relationships/diagramDrawing" Target="../diagrams/drawing26.xml"/><Relationship Id="rId10" Type="http://schemas.openxmlformats.org/officeDocument/2006/relationships/diagramColors" Target="../diagrams/colors21.xml"/><Relationship Id="rId19" Type="http://schemas.openxmlformats.org/officeDocument/2006/relationships/diagramQuickStyle" Target="../diagrams/quickStyle23.xml"/><Relationship Id="rId31" Type="http://schemas.microsoft.com/office/2007/relationships/diagramDrawing" Target="../diagrams/drawing25.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 Id="rId22" Type="http://schemas.openxmlformats.org/officeDocument/2006/relationships/diagramData" Target="../diagrams/data24.xml"/><Relationship Id="rId27" Type="http://schemas.openxmlformats.org/officeDocument/2006/relationships/diagramData" Target="../diagrams/data25.xml"/><Relationship Id="rId30" Type="http://schemas.openxmlformats.org/officeDocument/2006/relationships/diagramColors" Target="../diagrams/colors25.xml"/><Relationship Id="rId35" Type="http://schemas.openxmlformats.org/officeDocument/2006/relationships/diagramColors" Target="../diagrams/colors26.xml"/><Relationship Id="rId8" Type="http://schemas.openxmlformats.org/officeDocument/2006/relationships/diagramLayout" Target="../diagrams/layout21.xml"/><Relationship Id="rId3" Type="http://schemas.openxmlformats.org/officeDocument/2006/relationships/diagramLayout" Target="../diagrams/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KxryzSO1Fj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hyperlink" Target="https://www.geeksforgeeks.org/clustering-based-approaches-for-outlier-detection-in-data-mining/"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hyperlink" Target="https://www.geeksforgeeks.org/non-negative-matrix-factorization/" TargetMode="External"/><Relationship Id="rId5" Type="http://schemas.openxmlformats.org/officeDocument/2006/relationships/hyperlink" Target="https://www.geeksforgeeks.org/latent-dirichlet-allocation/" TargetMode="External"/><Relationship Id="rId4" Type="http://schemas.openxmlformats.org/officeDocument/2006/relationships/hyperlink" Target="https://www.geeksforgeeks.org/principal-component-analysis-pca/"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hyperlink" Target="https://www.geeksforgeeks.org/dbscan-clustering-in-ml-density-based-clustering/" TargetMode="External"/><Relationship Id="rId5" Type="http://schemas.openxmlformats.org/officeDocument/2006/relationships/hyperlink" Target="https://www.geeksforgeeks.org/hierarchical-clustering-in-data-mining/" TargetMode="External"/><Relationship Id="rId4" Type="http://schemas.openxmlformats.org/officeDocument/2006/relationships/hyperlink" Target="https://www.geeksforgeeks.org/k-means-clustering-introduction/"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3.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3.jpeg"/><Relationship Id="rId4" Type="http://schemas.openxmlformats.org/officeDocument/2006/relationships/image" Target="../media/image22.png"/></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2500" lnSpcReduction="10000"/>
          </a:bodyPr>
          <a:lstStyle/>
          <a:p>
            <a:r>
              <a:rPr lang="en-US" sz="2500" dirty="0"/>
              <a:t>Data Pre-Processing</a:t>
            </a:r>
            <a:br>
              <a:rPr lang="en-US" sz="2500" dirty="0">
                <a:solidFill>
                  <a:schemeClr val="tx1"/>
                </a:solidFill>
              </a:rPr>
            </a:br>
            <a:endParaRPr lang="en-US" sz="2500" dirty="0">
              <a:solidFill>
                <a:schemeClr val="tx1"/>
              </a:solidFill>
            </a:endParaRPr>
          </a:p>
        </p:txBody>
      </p:sp>
      <p:sp>
        <p:nvSpPr>
          <p:cNvPr id="6" name="Subtitle 2"/>
          <p:cNvSpPr txBox="1">
            <a:spLocks/>
          </p:cNvSpPr>
          <p:nvPr/>
        </p:nvSpPr>
        <p:spPr>
          <a:xfrm>
            <a:off x="8732808" y="4179618"/>
            <a:ext cx="3306792" cy="1766978"/>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400" dirty="0">
                <a:solidFill>
                  <a:schemeClr val="tx1"/>
                </a:solidFill>
                <a:cs typeface="Calibri"/>
              </a:rPr>
              <a:t>Dr. Kumod Gupta</a:t>
            </a:r>
          </a:p>
          <a:p>
            <a:pPr algn="ctr">
              <a:spcBef>
                <a:spcPct val="20000"/>
              </a:spcBef>
              <a:defRPr/>
            </a:pPr>
            <a:r>
              <a:rPr lang="en-US" sz="2400" dirty="0">
                <a:solidFill>
                  <a:schemeClr val="tx1"/>
                </a:solidFill>
              </a:rPr>
              <a:t>CSE-AI</a:t>
            </a:r>
            <a:endParaRPr lang="en-US" sz="2400" dirty="0">
              <a:solidFill>
                <a:schemeClr val="tx1"/>
              </a:solidFill>
              <a:cs typeface="Calibri"/>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7269D128-C5F4-458F-9441-BF5371975791}" type="datetime3">
              <a:rPr lang="en-US" smtClean="0"/>
              <a:t>7 October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500" dirty="0">
                <a:solidFill>
                  <a:schemeClr val="tx1"/>
                </a:solidFill>
              </a:rPr>
              <a:t>Unit: 3</a:t>
            </a:r>
            <a:endParaRPr lang="en-US" dirty="0">
              <a:solidFill>
                <a:schemeClr val="tx1"/>
              </a:solidFill>
            </a:endParaRPr>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Unit-3</a:t>
            </a:r>
            <a:endParaRPr lang="en-US" dirty="0"/>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000" dirty="0">
                <a:solidFill>
                  <a:schemeClr val="tx1"/>
                </a:solidFill>
                <a:cs typeface="Calibri"/>
              </a:rPr>
              <a:t>Data Analytics ACSAI0512</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algn="ctr">
              <a:spcBef>
                <a:spcPct val="20000"/>
              </a:spcBef>
              <a:defRPr/>
            </a:pPr>
            <a:r>
              <a:rPr lang="en-US" sz="2000" dirty="0">
                <a:solidFill>
                  <a:schemeClr val="tx1"/>
                </a:solidFill>
                <a:cs typeface="Calibri"/>
              </a:rPr>
              <a:t>B.Tech 5th Semester</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5" name="Picture 4">
            <a:extLst>
              <a:ext uri="{FF2B5EF4-FFF2-40B4-BE49-F238E27FC236}">
                <a16:creationId xmlns:a16="http://schemas.microsoft.com/office/drawing/2014/main" id="{2426EB58-5C76-6053-CEF1-35289BE17E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0404" y="2468562"/>
            <a:ext cx="1371600" cy="16033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Course Objective</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47352C97-A49E-4B70-A375-0EBF3ED27E34}" type="datetime3">
              <a:rPr lang="en-US" smtClean="0"/>
              <a:t>7 October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10</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Unit-3</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3" name="Diagram 2">
            <a:extLst>
              <a:ext uri="{FF2B5EF4-FFF2-40B4-BE49-F238E27FC236}">
                <a16:creationId xmlns:a16="http://schemas.microsoft.com/office/drawing/2014/main" id="{1142CCB2-D58B-59AB-3542-06FA8238DEAD}"/>
              </a:ext>
            </a:extLst>
          </p:cNvPr>
          <p:cNvGraphicFramePr/>
          <p:nvPr>
            <p:extLst>
              <p:ext uri="{D42A27DB-BD31-4B8C-83A1-F6EECF244321}">
                <p14:modId xmlns:p14="http://schemas.microsoft.com/office/powerpoint/2010/main" val="3093121511"/>
              </p:ext>
            </p:extLst>
          </p:nvPr>
        </p:nvGraphicFramePr>
        <p:xfrm>
          <a:off x="2613116" y="1556539"/>
          <a:ext cx="7974761" cy="13515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9588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Course Outcomes</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37E76A05-030F-4076-9825-A537587A5DB7}" type="datetime3">
              <a:rPr lang="en-US" smtClean="0"/>
              <a:t>7 October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11</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Unit-3</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6" name="Diagram 5">
            <a:extLst>
              <a:ext uri="{FF2B5EF4-FFF2-40B4-BE49-F238E27FC236}">
                <a16:creationId xmlns:a16="http://schemas.microsoft.com/office/drawing/2014/main" id="{A7ABD0FF-D6CA-C436-F028-A8D8E2E89D8F}"/>
              </a:ext>
            </a:extLst>
          </p:cNvPr>
          <p:cNvGraphicFramePr/>
          <p:nvPr>
            <p:extLst>
              <p:ext uri="{D42A27DB-BD31-4B8C-83A1-F6EECF244321}">
                <p14:modId xmlns:p14="http://schemas.microsoft.com/office/powerpoint/2010/main" val="2221241118"/>
              </p:ext>
            </p:extLst>
          </p:nvPr>
        </p:nvGraphicFramePr>
        <p:xfrm>
          <a:off x="2817349" y="1151758"/>
          <a:ext cx="6993401" cy="12306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0" name="Diagram 19">
            <a:extLst>
              <a:ext uri="{FF2B5EF4-FFF2-40B4-BE49-F238E27FC236}">
                <a16:creationId xmlns:a16="http://schemas.microsoft.com/office/drawing/2014/main" id="{14032E93-1C00-4DAA-1D57-EE9A58132D25}"/>
              </a:ext>
            </a:extLst>
          </p:cNvPr>
          <p:cNvGraphicFramePr/>
          <p:nvPr>
            <p:extLst>
              <p:ext uri="{D42A27DB-BD31-4B8C-83A1-F6EECF244321}">
                <p14:modId xmlns:p14="http://schemas.microsoft.com/office/powerpoint/2010/main" val="4098334570"/>
              </p:ext>
            </p:extLst>
          </p:nvPr>
        </p:nvGraphicFramePr>
        <p:xfrm>
          <a:off x="2824611" y="3424970"/>
          <a:ext cx="7143391" cy="7067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27" name="Diagram 26">
            <a:extLst>
              <a:ext uri="{FF2B5EF4-FFF2-40B4-BE49-F238E27FC236}">
                <a16:creationId xmlns:a16="http://schemas.microsoft.com/office/drawing/2014/main" id="{5E863BE8-DCB3-C84D-305F-907044BF4346}"/>
              </a:ext>
            </a:extLst>
          </p:cNvPr>
          <p:cNvGraphicFramePr/>
          <p:nvPr>
            <p:extLst>
              <p:ext uri="{D42A27DB-BD31-4B8C-83A1-F6EECF244321}">
                <p14:modId xmlns:p14="http://schemas.microsoft.com/office/powerpoint/2010/main" val="1323677779"/>
              </p:ext>
            </p:extLst>
          </p:nvPr>
        </p:nvGraphicFramePr>
        <p:xfrm>
          <a:off x="2825508" y="4015340"/>
          <a:ext cx="7157768" cy="74988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44" name="Diagram 43">
            <a:extLst>
              <a:ext uri="{FF2B5EF4-FFF2-40B4-BE49-F238E27FC236}">
                <a16:creationId xmlns:a16="http://schemas.microsoft.com/office/drawing/2014/main" id="{C4240953-CC84-AC06-3DE7-474100D80AF6}"/>
              </a:ext>
            </a:extLst>
          </p:cNvPr>
          <p:cNvGraphicFramePr/>
          <p:nvPr>
            <p:extLst>
              <p:ext uri="{D42A27DB-BD31-4B8C-83A1-F6EECF244321}">
                <p14:modId xmlns:p14="http://schemas.microsoft.com/office/powerpoint/2010/main" val="3122449232"/>
              </p:ext>
            </p:extLst>
          </p:nvPr>
        </p:nvGraphicFramePr>
        <p:xfrm>
          <a:off x="2811130" y="4633566"/>
          <a:ext cx="7157769" cy="749887"/>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61" name="Diagram 60">
            <a:extLst>
              <a:ext uri="{FF2B5EF4-FFF2-40B4-BE49-F238E27FC236}">
                <a16:creationId xmlns:a16="http://schemas.microsoft.com/office/drawing/2014/main" id="{EFBB1F05-D112-7068-D472-FF0F3E479A3E}"/>
              </a:ext>
            </a:extLst>
          </p:cNvPr>
          <p:cNvGraphicFramePr/>
          <p:nvPr>
            <p:extLst>
              <p:ext uri="{D42A27DB-BD31-4B8C-83A1-F6EECF244321}">
                <p14:modId xmlns:p14="http://schemas.microsoft.com/office/powerpoint/2010/main" val="174512775"/>
              </p:ext>
            </p:extLst>
          </p:nvPr>
        </p:nvGraphicFramePr>
        <p:xfrm>
          <a:off x="2804621" y="5250436"/>
          <a:ext cx="7144204" cy="750972"/>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graphicFrame>
        <p:nvGraphicFramePr>
          <p:cNvPr id="250" name="Diagram 249">
            <a:extLst>
              <a:ext uri="{FF2B5EF4-FFF2-40B4-BE49-F238E27FC236}">
                <a16:creationId xmlns:a16="http://schemas.microsoft.com/office/drawing/2014/main" id="{F83BE3F8-B615-890F-53B7-5AA3001F3DA6}"/>
              </a:ext>
            </a:extLst>
          </p:cNvPr>
          <p:cNvGraphicFramePr/>
          <p:nvPr>
            <p:extLst>
              <p:ext uri="{D42A27DB-BD31-4B8C-83A1-F6EECF244321}">
                <p14:modId xmlns:p14="http://schemas.microsoft.com/office/powerpoint/2010/main" val="2708766151"/>
              </p:ext>
            </p:extLst>
          </p:nvPr>
        </p:nvGraphicFramePr>
        <p:xfrm>
          <a:off x="2824611" y="2720479"/>
          <a:ext cx="7143391" cy="706754"/>
        </p:xfrm>
        <a:graphic>
          <a:graphicData uri="http://schemas.openxmlformats.org/drawingml/2006/diagram">
            <dgm:relIds xmlns:dgm="http://schemas.openxmlformats.org/drawingml/2006/diagram" xmlns:r="http://schemas.openxmlformats.org/officeDocument/2006/relationships" r:dm="rId29" r:lo="rId30" r:qs="rId31" r:cs="rId32"/>
          </a:graphicData>
        </a:graphic>
      </p:graphicFrame>
    </p:spTree>
    <p:extLst>
      <p:ext uri="{BB962C8B-B14F-4D97-AF65-F5344CB8AC3E}">
        <p14:creationId xmlns:p14="http://schemas.microsoft.com/office/powerpoint/2010/main" val="410653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8C8E7A-5232-4116-AE23-916776A8FBAB}" type="datetime3">
              <a:rPr lang="en-US" smtClean="0"/>
              <a:t>7 October 2024</a:t>
            </a:fld>
            <a:endParaRPr lang="en-US" dirty="0"/>
          </a:p>
        </p:txBody>
      </p:sp>
      <p:sp>
        <p:nvSpPr>
          <p:cNvPr id="5" name="Footer Placeholder 4"/>
          <p:cNvSpPr>
            <a:spLocks noGrp="1"/>
          </p:cNvSpPr>
          <p:nvPr>
            <p:ph type="ftr" sz="quarter" idx="11"/>
          </p:nvPr>
        </p:nvSpPr>
        <p:spPr>
          <a:xfrm>
            <a:off x="4648200" y="6356350"/>
            <a:ext cx="4305300" cy="365125"/>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graphicFrame>
        <p:nvGraphicFramePr>
          <p:cNvPr id="3" name="Diagram 2"/>
          <p:cNvGraphicFramePr/>
          <p:nvPr/>
        </p:nvGraphicFramePr>
        <p:xfrm>
          <a:off x="2514600" y="1170458"/>
          <a:ext cx="5810250" cy="725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4" name="Picture 23" descr="A black and red logo&#10;&#10;Description automatically generated">
            <a:extLst>
              <a:ext uri="{FF2B5EF4-FFF2-40B4-BE49-F238E27FC236}">
                <a16:creationId xmlns:a16="http://schemas.microsoft.com/office/drawing/2014/main" id="{39F4B08A-CC99-1E21-9FFF-2EB8855C6934}"/>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3" name="Title 1">
            <a:extLst>
              <a:ext uri="{FF2B5EF4-FFF2-40B4-BE49-F238E27FC236}">
                <a16:creationId xmlns:a16="http://schemas.microsoft.com/office/drawing/2014/main" id="{C69EAF82-B92E-7D88-1DE4-FE687D04B545}"/>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Outcomes</a:t>
            </a:r>
            <a:endParaRPr lang="en-US" sz="2800" dirty="0"/>
          </a:p>
        </p:txBody>
      </p:sp>
    </p:spTree>
    <p:extLst>
      <p:ext uri="{BB962C8B-B14F-4D97-AF65-F5344CB8AC3E}">
        <p14:creationId xmlns:p14="http://schemas.microsoft.com/office/powerpoint/2010/main" val="92890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80C9C2-F24E-4EDE-8B60-B4A410E6ACF2}" type="datetime3">
              <a:rPr lang="en-US" smtClean="0"/>
              <a:t>7 October 2024</a:t>
            </a:fld>
            <a:endParaRPr lang="en-US" dirty="0"/>
          </a:p>
        </p:txBody>
      </p:sp>
      <p:sp>
        <p:nvSpPr>
          <p:cNvPr id="5" name="Footer Placeholder 4"/>
          <p:cNvSpPr>
            <a:spLocks noGrp="1"/>
          </p:cNvSpPr>
          <p:nvPr>
            <p:ph type="ftr" sz="quarter" idx="11"/>
          </p:nvPr>
        </p:nvSpPr>
        <p:spPr>
          <a:xfrm>
            <a:off x="4648200" y="6356350"/>
            <a:ext cx="4191000" cy="273050"/>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graphicFrame>
        <p:nvGraphicFramePr>
          <p:cNvPr id="3" name="Diagram 2"/>
          <p:cNvGraphicFramePr/>
          <p:nvPr/>
        </p:nvGraphicFramePr>
        <p:xfrm>
          <a:off x="2609850" y="972338"/>
          <a:ext cx="5715000" cy="833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2609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p:cNvGraphicFramePr/>
          <p:nvPr/>
        </p:nvGraphicFramePr>
        <p:xfrm>
          <a:off x="2609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p:cNvGraphicFramePr/>
          <p:nvPr/>
        </p:nvGraphicFramePr>
        <p:xfrm>
          <a:off x="2609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p:cNvGraphicFramePr/>
          <p:nvPr/>
        </p:nvGraphicFramePr>
        <p:xfrm>
          <a:off x="2609851"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p:cNvGraphicFramePr/>
          <p:nvPr/>
        </p:nvGraphicFramePr>
        <p:xfrm>
          <a:off x="2609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p:cNvGraphicFramePr/>
          <p:nvPr/>
        </p:nvGraphicFramePr>
        <p:xfrm>
          <a:off x="2609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24" name="Picture 23" descr="A black and red logo&#10;&#10;Description automatically generated">
            <a:extLst>
              <a:ext uri="{FF2B5EF4-FFF2-40B4-BE49-F238E27FC236}">
                <a16:creationId xmlns:a16="http://schemas.microsoft.com/office/drawing/2014/main" id="{312D2CCC-6795-DFF6-633C-84105F1DD57B}"/>
              </a:ext>
            </a:extLst>
          </p:cNvPr>
          <p:cNvPicPr>
            <a:picLocks noChangeAspect="1"/>
          </p:cNvPicPr>
          <p:nvPr/>
        </p:nvPicPr>
        <p:blipFill>
          <a:blip r:embed="rId37"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31" name="Title 1">
            <a:extLst>
              <a:ext uri="{FF2B5EF4-FFF2-40B4-BE49-F238E27FC236}">
                <a16:creationId xmlns:a16="http://schemas.microsoft.com/office/drawing/2014/main" id="{205C8348-669C-CDB3-0D0C-8530C2EDA9D6}"/>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Outcomes</a:t>
            </a:r>
            <a:endParaRPr lang="en-US" sz="2800" dirty="0"/>
          </a:p>
        </p:txBody>
      </p:sp>
    </p:spTree>
    <p:extLst>
      <p:ext uri="{BB962C8B-B14F-4D97-AF65-F5344CB8AC3E}">
        <p14:creationId xmlns:p14="http://schemas.microsoft.com/office/powerpoint/2010/main" val="4154797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A08390-A364-45F3-AA29-65B31F554E5B}" type="datetime3">
              <a:rPr lang="en-US" smtClean="0"/>
              <a:t>7 October 2024</a:t>
            </a:fld>
            <a:endParaRPr lang="en-US" dirty="0"/>
          </a:p>
        </p:txBody>
      </p:sp>
      <p:sp>
        <p:nvSpPr>
          <p:cNvPr id="5" name="Footer Placeholder 4"/>
          <p:cNvSpPr>
            <a:spLocks noGrp="1"/>
          </p:cNvSpPr>
          <p:nvPr>
            <p:ph type="ftr" sz="quarter" idx="11"/>
          </p:nvPr>
        </p:nvSpPr>
        <p:spPr>
          <a:xfrm>
            <a:off x="4552950" y="6440371"/>
            <a:ext cx="4057650" cy="263019"/>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graphicFrame>
        <p:nvGraphicFramePr>
          <p:cNvPr id="11" name="Table 10"/>
          <p:cNvGraphicFramePr>
            <a:graphicFrameLocks noGrp="1"/>
          </p:cNvGraphicFramePr>
          <p:nvPr/>
        </p:nvGraphicFramePr>
        <p:xfrm>
          <a:off x="2095501" y="1657350"/>
          <a:ext cx="8286761" cy="3657604"/>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927041">
                  <a:extLst>
                    <a:ext uri="{9D8B030D-6E8A-4147-A177-3AD203B41FA5}">
                      <a16:colId xmlns:a16="http://schemas.microsoft.com/office/drawing/2014/main" val="20000"/>
                    </a:ext>
                  </a:extLst>
                </a:gridCol>
                <a:gridCol w="613310">
                  <a:extLst>
                    <a:ext uri="{9D8B030D-6E8A-4147-A177-3AD203B41FA5}">
                      <a16:colId xmlns:a16="http://schemas.microsoft.com/office/drawing/2014/main" val="20001"/>
                    </a:ext>
                  </a:extLst>
                </a:gridCol>
                <a:gridCol w="613310">
                  <a:extLst>
                    <a:ext uri="{9D8B030D-6E8A-4147-A177-3AD203B41FA5}">
                      <a16:colId xmlns:a16="http://schemas.microsoft.com/office/drawing/2014/main" val="20002"/>
                    </a:ext>
                  </a:extLst>
                </a:gridCol>
                <a:gridCol w="613310">
                  <a:extLst>
                    <a:ext uri="{9D8B030D-6E8A-4147-A177-3AD203B41FA5}">
                      <a16:colId xmlns:a16="http://schemas.microsoft.com/office/drawing/2014/main" val="20003"/>
                    </a:ext>
                  </a:extLst>
                </a:gridCol>
                <a:gridCol w="613310">
                  <a:extLst>
                    <a:ext uri="{9D8B030D-6E8A-4147-A177-3AD203B41FA5}">
                      <a16:colId xmlns:a16="http://schemas.microsoft.com/office/drawing/2014/main" val="20004"/>
                    </a:ext>
                  </a:extLst>
                </a:gridCol>
                <a:gridCol w="613310">
                  <a:extLst>
                    <a:ext uri="{9D8B030D-6E8A-4147-A177-3AD203B41FA5}">
                      <a16:colId xmlns:a16="http://schemas.microsoft.com/office/drawing/2014/main" val="20005"/>
                    </a:ext>
                  </a:extLst>
                </a:gridCol>
                <a:gridCol w="613310">
                  <a:extLst>
                    <a:ext uri="{9D8B030D-6E8A-4147-A177-3AD203B41FA5}">
                      <a16:colId xmlns:a16="http://schemas.microsoft.com/office/drawing/2014/main" val="20006"/>
                    </a:ext>
                  </a:extLst>
                </a:gridCol>
                <a:gridCol w="613310">
                  <a:extLst>
                    <a:ext uri="{9D8B030D-6E8A-4147-A177-3AD203B41FA5}">
                      <a16:colId xmlns:a16="http://schemas.microsoft.com/office/drawing/2014/main" val="20007"/>
                    </a:ext>
                  </a:extLst>
                </a:gridCol>
                <a:gridCol w="613310">
                  <a:extLst>
                    <a:ext uri="{9D8B030D-6E8A-4147-A177-3AD203B41FA5}">
                      <a16:colId xmlns:a16="http://schemas.microsoft.com/office/drawing/2014/main" val="20008"/>
                    </a:ext>
                  </a:extLst>
                </a:gridCol>
                <a:gridCol w="613310">
                  <a:extLst>
                    <a:ext uri="{9D8B030D-6E8A-4147-A177-3AD203B41FA5}">
                      <a16:colId xmlns:a16="http://schemas.microsoft.com/office/drawing/2014/main" val="20009"/>
                    </a:ext>
                  </a:extLst>
                </a:gridCol>
                <a:gridCol w="613310">
                  <a:extLst>
                    <a:ext uri="{9D8B030D-6E8A-4147-A177-3AD203B41FA5}">
                      <a16:colId xmlns:a16="http://schemas.microsoft.com/office/drawing/2014/main" val="20010"/>
                    </a:ext>
                  </a:extLst>
                </a:gridCol>
                <a:gridCol w="613310">
                  <a:extLst>
                    <a:ext uri="{9D8B030D-6E8A-4147-A177-3AD203B41FA5}">
                      <a16:colId xmlns:a16="http://schemas.microsoft.com/office/drawing/2014/main" val="20011"/>
                    </a:ext>
                  </a:extLst>
                </a:gridCol>
                <a:gridCol w="613310">
                  <a:extLst>
                    <a:ext uri="{9D8B030D-6E8A-4147-A177-3AD203B41FA5}">
                      <a16:colId xmlns:a16="http://schemas.microsoft.com/office/drawing/2014/main" val="20012"/>
                    </a:ext>
                  </a:extLst>
                </a:gridCol>
              </a:tblGrid>
              <a:tr h="561185">
                <a:tc>
                  <a:txBody>
                    <a:bodyPr/>
                    <a:lstStyle/>
                    <a:p>
                      <a:pPr algn="ctr" fontAlgn="ctr"/>
                      <a:r>
                        <a:rPr lang="en-US" sz="1600" b="1" u="none" strike="noStrike" dirty="0">
                          <a:effectLst/>
                        </a:rPr>
                        <a:t> CO.K</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PO6</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PO7</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PO8</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PO9</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PO10</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1" u="none" strike="noStrike" dirty="0">
                          <a:effectLst/>
                        </a:rPr>
                        <a:t>PO12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0"/>
                  </a:ext>
                </a:extLst>
              </a:tr>
              <a:tr h="567786">
                <a:tc>
                  <a:txBody>
                    <a:bodyPr/>
                    <a:lstStyle/>
                    <a:p>
                      <a:pPr algn="ctr" rtl="0" fontAlgn="ctr"/>
                      <a:r>
                        <a:rPr lang="en-US" sz="1600" b="1" u="none" strike="noStrike" dirty="0">
                          <a:effectLst/>
                        </a:rPr>
                        <a:t>CO1</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1"/>
                  </a:ext>
                </a:extLst>
              </a:tr>
              <a:tr h="561185">
                <a:tc>
                  <a:txBody>
                    <a:bodyPr/>
                    <a:lstStyle/>
                    <a:p>
                      <a:pPr algn="ctr" rtl="0" fontAlgn="ctr"/>
                      <a:r>
                        <a:rPr lang="en-US" sz="1600" b="1" u="none" strike="noStrike" dirty="0">
                          <a:effectLst/>
                        </a:rPr>
                        <a:t>CO2</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2"/>
                  </a:ext>
                </a:extLst>
              </a:tr>
              <a:tr h="561185">
                <a:tc>
                  <a:txBody>
                    <a:bodyPr/>
                    <a:lstStyle/>
                    <a:p>
                      <a:pPr algn="ctr" rtl="0" fontAlgn="ctr"/>
                      <a:r>
                        <a:rPr lang="en-US" sz="1600" b="1" u="none" strike="noStrike" dirty="0">
                          <a:effectLst/>
                        </a:rPr>
                        <a:t>CO3</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 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3"/>
                  </a:ext>
                </a:extLst>
              </a:tr>
              <a:tr h="561185">
                <a:tc>
                  <a:txBody>
                    <a:bodyPr/>
                    <a:lstStyle/>
                    <a:p>
                      <a:pPr algn="ctr" rtl="0" fontAlgn="ctr"/>
                      <a:r>
                        <a:rPr lang="en-US" sz="1600" b="1" u="none" strike="noStrike" dirty="0">
                          <a:effectLst/>
                        </a:rPr>
                        <a:t>CO4</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4"/>
                  </a:ext>
                </a:extLst>
              </a:tr>
              <a:tr h="561185">
                <a:tc>
                  <a:txBody>
                    <a:bodyPr/>
                    <a:lstStyle/>
                    <a:p>
                      <a:pPr algn="ctr" rtl="0" fontAlgn="ctr"/>
                      <a:r>
                        <a:rPr lang="en-US" sz="1600" b="1" u="none" strike="noStrike" dirty="0">
                          <a:effectLst/>
                        </a:rPr>
                        <a:t>CO5</a:t>
                      </a:r>
                      <a:endParaRPr lang="en-US" sz="1600" b="1" i="0" u="none" strike="noStrike" dirty="0">
                        <a:solidFill>
                          <a:srgbClr val="000000"/>
                        </a:solidFill>
                        <a:effectLst/>
                        <a:latin typeface="Calibri" panose="020F050202020403020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5"/>
                  </a:ext>
                </a:extLst>
              </a:tr>
              <a:tr h="283893">
                <a:tc>
                  <a:txBody>
                    <a:bodyPr/>
                    <a:lstStyle/>
                    <a:p>
                      <a:pPr algn="ctr" fontAlgn="ctr"/>
                      <a:r>
                        <a:rPr lang="en-US" sz="1600" b="1" u="none" strike="noStrike" dirty="0">
                          <a:effectLst/>
                        </a:rPr>
                        <a:t>AVG </a:t>
                      </a:r>
                      <a:endParaRPr lang="en-US" sz="1600" b="1" i="0" u="none" strike="noStrike" dirty="0">
                        <a:solidFill>
                          <a:srgbClr val="000000"/>
                        </a:solidFill>
                        <a:effectLst/>
                        <a:latin typeface="Arial" panose="020B0604020202020204" pitchFamily="34" charset="0"/>
                      </a:endParaRP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2.8</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2.4</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3.0</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1600" b="0" i="0" u="none" strike="noStrike" dirty="0">
                          <a:solidFill>
                            <a:srgbClr val="000000"/>
                          </a:solidFill>
                          <a:effectLst/>
                          <a:latin typeface="Calibri" panose="020F0502020204030204" charset="0"/>
                        </a:rPr>
                        <a:t>-</a:t>
                      </a:r>
                    </a:p>
                  </a:txBody>
                  <a:tcPr marL="6128" marR="6128" marT="61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006"/>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E74738DB-C326-EB17-BEAF-BA8B916C6C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0" name="Title 1">
            <a:extLst>
              <a:ext uri="{FF2B5EF4-FFF2-40B4-BE49-F238E27FC236}">
                <a16:creationId xmlns:a16="http://schemas.microsoft.com/office/drawing/2014/main" id="{F60BF7C9-BD58-0086-6985-4F3274C53BD8}"/>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CO-POs Mapping</a:t>
            </a:r>
            <a:endParaRPr lang="en-US" sz="2800" dirty="0"/>
          </a:p>
        </p:txBody>
      </p:sp>
    </p:spTree>
    <p:extLst>
      <p:ext uri="{BB962C8B-B14F-4D97-AF65-F5344CB8AC3E}">
        <p14:creationId xmlns:p14="http://schemas.microsoft.com/office/powerpoint/2010/main" val="12443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3BE40F-5F3A-4C60-95A6-651BD210480D}" type="datetime3">
              <a:rPr lang="en-US" smtClean="0"/>
              <a:t>7 October 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590799852"/>
              </p:ext>
            </p:extLst>
          </p:nvPr>
        </p:nvGraphicFramePr>
        <p:xfrm>
          <a:off x="2667001" y="1446119"/>
          <a:ext cx="7658101" cy="3054635"/>
        </p:xfrm>
        <a:graphic>
          <a:graphicData uri="http://schemas.openxmlformats.org/drawingml/2006/table">
            <a:tbl>
              <a:tblPr firstRow="1" bandRow="1">
                <a:tableStyleId>{5C22544A-7EE6-4342-B048-85BDC9FD1C3A}</a:tableStyleId>
              </a:tblPr>
              <a:tblGrid>
                <a:gridCol w="1342217">
                  <a:extLst>
                    <a:ext uri="{9D8B030D-6E8A-4147-A177-3AD203B41FA5}">
                      <a16:colId xmlns:a16="http://schemas.microsoft.com/office/drawing/2014/main" val="20000"/>
                    </a:ext>
                  </a:extLst>
                </a:gridCol>
                <a:gridCol w="2136256">
                  <a:extLst>
                    <a:ext uri="{9D8B030D-6E8A-4147-A177-3AD203B41FA5}">
                      <a16:colId xmlns:a16="http://schemas.microsoft.com/office/drawing/2014/main" val="20001"/>
                    </a:ext>
                  </a:extLst>
                </a:gridCol>
                <a:gridCol w="4179628">
                  <a:extLst>
                    <a:ext uri="{9D8B030D-6E8A-4147-A177-3AD203B41FA5}">
                      <a16:colId xmlns:a16="http://schemas.microsoft.com/office/drawing/2014/main" val="20002"/>
                    </a:ext>
                  </a:extLst>
                </a:gridCol>
              </a:tblGrid>
              <a:tr h="683608">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S. No</a:t>
                      </a:r>
                      <a:r>
                        <a:rPr lang="en-IN" sz="1500" b="0" dirty="0">
                          <a:solidFill>
                            <a:schemeClr val="accent4">
                              <a:lumMod val="50000"/>
                            </a:schemeClr>
                          </a:solidFill>
                          <a:latin typeface="Times New Roman" panose="02020603050405020304"/>
                          <a:ea typeface="Times New Roman" panose="02020603050405020304"/>
                        </a:rPr>
                        <a:t>.</a:t>
                      </a:r>
                      <a:endParaRPr lang="en-US" sz="1500" b="0" dirty="0">
                        <a:solidFill>
                          <a:schemeClr val="accent4">
                            <a:lumMod val="50000"/>
                          </a:schemeClr>
                        </a:solidFill>
                        <a:latin typeface="Times New Roman" panose="02020603050405020304"/>
                        <a:ea typeface="Times New Roman" panose="02020603050405020304"/>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Outcomes (PSO)</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30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r>
                        <a:rPr lang="en-IN" sz="1400" i="0" kern="1200" dirty="0">
                          <a:solidFill>
                            <a:schemeClr val="dk1"/>
                          </a:solidFill>
                          <a:effectLst/>
                          <a:latin typeface="+mj-lt"/>
                          <a:ea typeface="+mn-ea"/>
                          <a:cs typeface="+mn-cs"/>
                        </a:rPr>
                        <a:t> </a:t>
                      </a:r>
                      <a:r>
                        <a:rPr lang="en-US" sz="1400" b="0" i="0" dirty="0">
                          <a:solidFill>
                            <a:schemeClr val="accent4">
                              <a:lumMod val="50000"/>
                            </a:schemeClr>
                          </a:solidFill>
                          <a:latin typeface="+mj-lt"/>
                          <a:ea typeface="+mn-ea"/>
                        </a:rPr>
                        <a:t> Design innovative intelligent systems for the welfare of the people using machine learning and its applications.</a:t>
                      </a:r>
                      <a:endParaRPr lang="en-US" sz="1400" b="0" i="0" baseline="0" dirty="0">
                        <a:solidFill>
                          <a:schemeClr val="accent4">
                            <a:lumMod val="50000"/>
                          </a:schemeClr>
                        </a:solidFill>
                        <a:latin typeface="+mj-lt"/>
                        <a:ea typeface="Times New Roman" panose="02020603050405020304"/>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5392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400" b="0" i="0" dirty="0">
                        <a:solidFill>
                          <a:schemeClr val="accent4">
                            <a:lumMod val="50000"/>
                          </a:schemeClr>
                        </a:solidFill>
                        <a:latin typeface="+mj-lt"/>
                        <a:ea typeface="Times New Roman" panose="02020603050405020304"/>
                      </a:endParaRPr>
                    </a:p>
                    <a:p>
                      <a:pPr marL="68580" marR="0" lvl="0" algn="just">
                        <a:lnSpc>
                          <a:spcPct val="100000"/>
                        </a:lnSpc>
                        <a:spcBef>
                          <a:spcPts val="0"/>
                        </a:spcBef>
                        <a:spcAft>
                          <a:spcPts val="0"/>
                        </a:spcAft>
                        <a:buNone/>
                      </a:pPr>
                      <a:r>
                        <a:rPr lang="en-US" sz="1400" b="0" i="0" dirty="0">
                          <a:solidFill>
                            <a:schemeClr val="accent4">
                              <a:lumMod val="50000"/>
                            </a:schemeClr>
                          </a:solidFill>
                          <a:latin typeface="+mj-lt"/>
                          <a:ea typeface="+mn-ea"/>
                        </a:rPr>
                        <a:t>Demonstrate ethical, professional and team - oriented skills while providing innovative solutions in Artificial Intelligence and Machine Learning for life-long learning. </a:t>
                      </a:r>
                    </a:p>
                    <a:p>
                      <a:pPr marL="68580" marR="0" algn="just">
                        <a:lnSpc>
                          <a:spcPts val="1235"/>
                        </a:lnSpc>
                        <a:spcBef>
                          <a:spcPts val="0"/>
                        </a:spcBef>
                        <a:spcAft>
                          <a:spcPts val="0"/>
                        </a:spcAft>
                      </a:pPr>
                      <a:endParaRPr lang="en-US" sz="1400" b="0" i="0" dirty="0">
                        <a:solidFill>
                          <a:schemeClr val="accent4">
                            <a:lumMod val="50000"/>
                          </a:schemeClr>
                        </a:solidFill>
                        <a:latin typeface="+mj-lt"/>
                        <a:ea typeface="+mn-ea"/>
                      </a:endParaRPr>
                    </a:p>
                  </a:txBody>
                  <a:tcPr marL="51435" marR="5143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2"/>
          <a:stretch>
            <a:fillRect/>
          </a:stretch>
        </p:blipFill>
        <p:spPr>
          <a:xfrm>
            <a:off x="4419601" y="6374306"/>
            <a:ext cx="3773751" cy="329213"/>
          </a:xfrm>
          <a:prstGeom prst="rect">
            <a:avLst/>
          </a:prstGeom>
        </p:spPr>
      </p:pic>
      <p:pic>
        <p:nvPicPr>
          <p:cNvPr id="10" name="Picture 9" descr="A black and red logo&#10;&#10;Description automatically generated">
            <a:extLst>
              <a:ext uri="{FF2B5EF4-FFF2-40B4-BE49-F238E27FC236}">
                <a16:creationId xmlns:a16="http://schemas.microsoft.com/office/drawing/2014/main" id="{C8B8281B-EEE1-6AD7-85FF-67141F72BA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A3BFE375-3FFD-9522-3E42-B1585D94B21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Specific Outcomes</a:t>
            </a:r>
            <a:endParaRPr lang="en-US" sz="2800" dirty="0"/>
          </a:p>
        </p:txBody>
      </p:sp>
      <p:sp>
        <p:nvSpPr>
          <p:cNvPr id="2" name="Footer Placeholder 1">
            <a:extLst>
              <a:ext uri="{FF2B5EF4-FFF2-40B4-BE49-F238E27FC236}">
                <a16:creationId xmlns:a16="http://schemas.microsoft.com/office/drawing/2014/main" id="{257C4D6F-5E22-CC25-B365-6A3146D1074C}"/>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30379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DC2020-7F0B-4134-A9E9-E8D8B1F747B3}" type="datetime3">
              <a:rPr lang="en-US" smtClean="0"/>
              <a:t>7 October 2024</a:t>
            </a:fld>
            <a:endParaRPr lang="en-US" dirty="0"/>
          </a:p>
        </p:txBody>
      </p:sp>
      <p:sp>
        <p:nvSpPr>
          <p:cNvPr id="5" name="Footer Placeholder 4"/>
          <p:cNvSpPr>
            <a:spLocks noGrp="1"/>
          </p:cNvSpPr>
          <p:nvPr>
            <p:ph type="ftr" sz="quarter" idx="11"/>
          </p:nvPr>
        </p:nvSpPr>
        <p:spPr>
          <a:xfrm>
            <a:off x="4552950" y="6387548"/>
            <a:ext cx="4133850" cy="333927"/>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graphicFrame>
        <p:nvGraphicFramePr>
          <p:cNvPr id="9" name="Table 8"/>
          <p:cNvGraphicFramePr>
            <a:graphicFrameLocks noGrp="1"/>
          </p:cNvGraphicFramePr>
          <p:nvPr/>
        </p:nvGraphicFramePr>
        <p:xfrm>
          <a:off x="2609850" y="1771651"/>
          <a:ext cx="7200902" cy="3683523"/>
        </p:xfrm>
        <a:graphic>
          <a:graphicData uri="http://schemas.openxmlformats.org/drawingml/2006/table">
            <a:tbl>
              <a:tblPr firstRow="1" bandRow="1">
                <a:tableStyleId>{5C22544A-7EE6-4342-B048-85BDC9FD1C3A}</a:tableStyleId>
              </a:tblPr>
              <a:tblGrid>
                <a:gridCol w="1230406">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gridCol w="1398496">
                  <a:extLst>
                    <a:ext uri="{9D8B030D-6E8A-4147-A177-3AD203B41FA5}">
                      <a16:colId xmlns:a16="http://schemas.microsoft.com/office/drawing/2014/main" val="20004"/>
                    </a:ext>
                  </a:extLst>
                </a:gridCol>
              </a:tblGrid>
              <a:tr h="609421">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CO.K</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PSO4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60716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CO1</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baseline="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62096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2</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mn-lt"/>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515794">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CO4</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665093">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CO5</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3</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pic>
        <p:nvPicPr>
          <p:cNvPr id="8" name="Picture 7" descr="A black and red logo&#10;&#10;Description automatically generated">
            <a:extLst>
              <a:ext uri="{FF2B5EF4-FFF2-40B4-BE49-F238E27FC236}">
                <a16:creationId xmlns:a16="http://schemas.microsoft.com/office/drawing/2014/main" id="{935792D2-14C6-26B8-ADEF-3A1796769E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A38726DD-31AA-CAE2-C494-5C6062A2B86F}"/>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CO-PSOs Mapping</a:t>
            </a:r>
            <a:endParaRPr lang="en-US" sz="2800" dirty="0"/>
          </a:p>
        </p:txBody>
      </p:sp>
    </p:spTree>
    <p:extLst>
      <p:ext uri="{BB962C8B-B14F-4D97-AF65-F5344CB8AC3E}">
        <p14:creationId xmlns:p14="http://schemas.microsoft.com/office/powerpoint/2010/main" val="120963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AC7A89-A412-423B-B504-5AFB948B6725}" type="datetime3">
              <a:rPr lang="en-US" smtClean="0"/>
              <a:t>7 October 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2623741"/>
              </p:ext>
            </p:extLst>
          </p:nvPr>
        </p:nvGraphicFramePr>
        <p:xfrm>
          <a:off x="2266950" y="1771651"/>
          <a:ext cx="8115300" cy="3943022"/>
        </p:xfrm>
        <a:graphic>
          <a:graphicData uri="http://schemas.openxmlformats.org/drawingml/2006/table">
            <a:tbl>
              <a:tblPr firstRow="1" bandRow="1">
                <a:tableStyleId>{5C22544A-7EE6-4342-B048-85BDC9FD1C3A}</a:tableStyleId>
              </a:tblPr>
              <a:tblGrid>
                <a:gridCol w="2090305">
                  <a:extLst>
                    <a:ext uri="{9D8B030D-6E8A-4147-A177-3AD203B41FA5}">
                      <a16:colId xmlns:a16="http://schemas.microsoft.com/office/drawing/2014/main" val="20000"/>
                    </a:ext>
                  </a:extLst>
                </a:gridCol>
                <a:gridCol w="6024995">
                  <a:extLst>
                    <a:ext uri="{9D8B030D-6E8A-4147-A177-3AD203B41FA5}">
                      <a16:colId xmlns:a16="http://schemas.microsoft.com/office/drawing/2014/main" val="20001"/>
                    </a:ext>
                  </a:extLst>
                </a:gridCol>
              </a:tblGrid>
              <a:tr h="65118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Program Educational</a:t>
                      </a:r>
                      <a:r>
                        <a:rPr lang="en-US" sz="1500" b="0" baseline="0" dirty="0">
                          <a:solidFill>
                            <a:schemeClr val="accent4">
                              <a:lumMod val="50000"/>
                            </a:schemeClr>
                          </a:solidFill>
                          <a:latin typeface="Times New Roman" panose="02020603050405020304"/>
                          <a:ea typeface="Times New Roman" panose="02020603050405020304"/>
                        </a:rPr>
                        <a:t> Objectives</a:t>
                      </a:r>
                      <a:r>
                        <a:rPr lang="en-US" sz="1500" b="0" dirty="0">
                          <a:solidFill>
                            <a:schemeClr val="accent4">
                              <a:lumMod val="50000"/>
                            </a:schemeClr>
                          </a:solidFill>
                          <a:latin typeface="Times New Roman" panose="02020603050405020304"/>
                          <a:ea typeface="Times New Roman" panose="02020603050405020304"/>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Pursue higher education and professional career to excel in the field of Artificial Intelligence and Machine Learning.</a:t>
                      </a:r>
                    </a:p>
                    <a:p>
                      <a:pPr marL="457200" algn="just">
                        <a:spcAft>
                          <a:spcPts val="0"/>
                        </a:spcAft>
                      </a:pPr>
                      <a:endParaRPr lang="en-IN" sz="1400" i="0" dirty="0">
                        <a:effectLst/>
                        <a:latin typeface="+mj-lt"/>
                        <a:ea typeface="Times New Roman" panose="02020603050405020304" pitchFamily="18" charset="0"/>
                      </a:endParaRP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23444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742950" indent="-285750" algn="just">
                        <a:spcAft>
                          <a:spcPts val="0"/>
                        </a:spcAft>
                        <a:buFont typeface="Arial"/>
                        <a:buChar char="•"/>
                      </a:pPr>
                      <a:r>
                        <a:rPr lang="en-IN" sz="1400" i="0" dirty="0">
                          <a:effectLst/>
                          <a:latin typeface="+mj-lt"/>
                          <a:ea typeface="Times New Roman" panose="02020603050405020304" pitchFamily="18" charset="0"/>
                        </a:rPr>
                        <a:t>Lead by example in innovative research and entrepreneurial zeal for 21st century skills.</a:t>
                      </a:r>
                    </a:p>
                    <a:p>
                      <a:pPr algn="just">
                        <a:spcAft>
                          <a:spcPts val="0"/>
                        </a:spcAft>
                      </a:pPr>
                      <a:endParaRPr lang="en-IN" sz="1400" i="0" dirty="0">
                        <a:effectLst/>
                        <a:latin typeface="+mj-lt"/>
                        <a:ea typeface="Times New Roman" panose="02020603050405020304" pitchFamily="18" charset="0"/>
                      </a:endParaRP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02870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a:ea typeface="Times New Roman" panose="02020603050405020304"/>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endParaRPr lang="en-IN" sz="14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400" i="0" dirty="0">
                          <a:solidFill>
                            <a:srgbClr val="000000"/>
                          </a:solidFill>
                          <a:effectLst/>
                          <a:latin typeface="+mj-lt"/>
                          <a:ea typeface="Times New Roman" panose="02020603050405020304" pitchFamily="18" charset="0"/>
                        </a:rPr>
                        <a:t>Proactively provide innovations solutions for societal problems to promote life-long learning.</a:t>
                      </a:r>
                    </a:p>
                    <a:p>
                      <a:pPr marL="457200" algn="just">
                        <a:spcAft>
                          <a:spcPts val="0"/>
                        </a:spcAft>
                      </a:pPr>
                      <a:endParaRPr lang="en-IN" sz="1400" i="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3" name="Footer Placeholder 4"/>
          <p:cNvSpPr txBox="1"/>
          <p:nvPr/>
        </p:nvSpPr>
        <p:spPr>
          <a:xfrm>
            <a:off x="4705350" y="6356351"/>
            <a:ext cx="405765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Aarushi Thusu         ACSAI0622 Social Media Analytics     Unit 5</a:t>
            </a:r>
          </a:p>
        </p:txBody>
      </p:sp>
      <p:pic>
        <p:nvPicPr>
          <p:cNvPr id="10" name="Picture 9" descr="A black and red logo&#10;&#10;Description automatically generated">
            <a:extLst>
              <a:ext uri="{FF2B5EF4-FFF2-40B4-BE49-F238E27FC236}">
                <a16:creationId xmlns:a16="http://schemas.microsoft.com/office/drawing/2014/main" id="{D482861F-6499-316D-1C34-B01A63DF9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122BDB43-DCD5-C684-4390-5FC73D7AFD83}"/>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Program Educational Objectives</a:t>
            </a:r>
            <a:endParaRPr lang="en-US" sz="2800" dirty="0"/>
          </a:p>
        </p:txBody>
      </p:sp>
      <p:sp>
        <p:nvSpPr>
          <p:cNvPr id="2" name="Footer Placeholder 1">
            <a:extLst>
              <a:ext uri="{FF2B5EF4-FFF2-40B4-BE49-F238E27FC236}">
                <a16:creationId xmlns:a16="http://schemas.microsoft.com/office/drawing/2014/main" id="{7FA324B2-5F80-9F04-C0E1-75876DBFCF6E}"/>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172493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C2BE5C-190D-47DE-AC93-1E92A4F79724}" type="datetime3">
              <a:rPr lang="en-US" smtClean="0"/>
              <a:t>7 October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pic>
        <p:nvPicPr>
          <p:cNvPr id="8" name="Picture 7"/>
          <p:cNvPicPr>
            <a:picLocks noChangeAspect="1"/>
          </p:cNvPicPr>
          <p:nvPr/>
        </p:nvPicPr>
        <p:blipFill>
          <a:blip r:embed="rId2"/>
          <a:stretch>
            <a:fillRect/>
          </a:stretch>
        </p:blipFill>
        <p:spPr>
          <a:xfrm>
            <a:off x="2409825" y="1423136"/>
            <a:ext cx="8058150" cy="4149850"/>
          </a:xfrm>
          <a:prstGeom prst="rect">
            <a:avLst/>
          </a:prstGeom>
        </p:spPr>
      </p:pic>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spTree>
    <p:extLst>
      <p:ext uri="{BB962C8B-B14F-4D97-AF65-F5344CB8AC3E}">
        <p14:creationId xmlns:p14="http://schemas.microsoft.com/office/powerpoint/2010/main" val="1103678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BE883D-2461-4DD2-A254-BA4CC7D17E98}" type="datetime3">
              <a:rPr lang="en-US" smtClean="0"/>
              <a:t>7 October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2" name="Picture 1" descr="A close-up of a question&#10;&#10;Description automatically generated">
            <a:extLst>
              <a:ext uri="{FF2B5EF4-FFF2-40B4-BE49-F238E27FC236}">
                <a16:creationId xmlns:a16="http://schemas.microsoft.com/office/drawing/2014/main" id="{32373EC9-9A42-5FE0-5F21-D24EBC78FB40}"/>
              </a:ext>
            </a:extLst>
          </p:cNvPr>
          <p:cNvPicPr>
            <a:picLocks noChangeAspect="1"/>
          </p:cNvPicPr>
          <p:nvPr/>
        </p:nvPicPr>
        <p:blipFill>
          <a:blip r:embed="rId3"/>
          <a:stretch>
            <a:fillRect/>
          </a:stretch>
        </p:blipFill>
        <p:spPr>
          <a:xfrm>
            <a:off x="1952625" y="1376363"/>
            <a:ext cx="8286750" cy="4105275"/>
          </a:xfrm>
          <a:prstGeom prst="rect">
            <a:avLst/>
          </a:prstGeom>
        </p:spPr>
      </p:pic>
    </p:spTree>
    <p:extLst>
      <p:ext uri="{BB962C8B-B14F-4D97-AF65-F5344CB8AC3E}">
        <p14:creationId xmlns:p14="http://schemas.microsoft.com/office/powerpoint/2010/main" val="145099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Faculty Introduction</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6008D950-ED68-46B0-88ED-5BF8116535D2}" type="datetime3">
              <a:rPr lang="en-US" smtClean="0"/>
              <a:t>7 October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2</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Unit-3</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18" name="Table 17">
            <a:extLst>
              <a:ext uri="{FF2B5EF4-FFF2-40B4-BE49-F238E27FC236}">
                <a16:creationId xmlns:a16="http://schemas.microsoft.com/office/drawing/2014/main" id="{55140C81-AEE7-2420-4038-EF55691C1D41}"/>
              </a:ext>
            </a:extLst>
          </p:cNvPr>
          <p:cNvGraphicFramePr>
            <a:graphicFrameLocks noGrp="1"/>
          </p:cNvGraphicFramePr>
          <p:nvPr>
            <p:extLst>
              <p:ext uri="{D42A27DB-BD31-4B8C-83A1-F6EECF244321}">
                <p14:modId xmlns:p14="http://schemas.microsoft.com/office/powerpoint/2010/main" val="348001385"/>
              </p:ext>
            </p:extLst>
          </p:nvPr>
        </p:nvGraphicFramePr>
        <p:xfrm>
          <a:off x="1900237" y="1947862"/>
          <a:ext cx="8391525" cy="2962275"/>
        </p:xfrm>
        <a:graphic>
          <a:graphicData uri="http://schemas.openxmlformats.org/drawingml/2006/table">
            <a:tbl>
              <a:tblPr bandRow="1">
                <a:tableStyleId>{5C22544A-7EE6-4342-B048-85BDC9FD1C3A}</a:tableStyleId>
              </a:tblPr>
              <a:tblGrid>
                <a:gridCol w="1809750">
                  <a:extLst>
                    <a:ext uri="{9D8B030D-6E8A-4147-A177-3AD203B41FA5}">
                      <a16:colId xmlns:a16="http://schemas.microsoft.com/office/drawing/2014/main" val="2106345043"/>
                    </a:ext>
                  </a:extLst>
                </a:gridCol>
                <a:gridCol w="6581775">
                  <a:extLst>
                    <a:ext uri="{9D8B030D-6E8A-4147-A177-3AD203B41FA5}">
                      <a16:colId xmlns:a16="http://schemas.microsoft.com/office/drawing/2014/main" val="695535554"/>
                    </a:ext>
                  </a:extLst>
                </a:gridCol>
              </a:tblGrid>
              <a:tr h="400050">
                <a:tc>
                  <a:txBody>
                    <a:bodyPr/>
                    <a:lstStyle/>
                    <a:p>
                      <a:pPr algn="l" fontAlgn="base"/>
                      <a:r>
                        <a:rPr lang="en-US" sz="2000" b="1" i="0" dirty="0">
                          <a:solidFill>
                            <a:srgbClr val="000000"/>
                          </a:solidFill>
                          <a:effectLst/>
                          <a:latin typeface="Calibri"/>
                        </a:rPr>
                        <a:t>Name</a:t>
                      </a:r>
                      <a:endParaRPr lang="en-US" b="1"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14288" cap="flat" cmpd="sng" algn="ctr">
                      <a:solidFill>
                        <a:srgbClr val="70AD47"/>
                      </a:solidFill>
                      <a:prstDash val="solid"/>
                      <a:round/>
                      <a:headEnd type="none" w="med" len="med"/>
                      <a:tailEnd type="none" w="med" len="med"/>
                    </a:lnB>
                    <a:noFill/>
                  </a:tcPr>
                </a:tc>
                <a:tc>
                  <a:txBody>
                    <a:bodyPr/>
                    <a:lstStyle/>
                    <a:p>
                      <a:pPr algn="l" fontAlgn="base"/>
                      <a:r>
                        <a:rPr lang="en-US" sz="2000" b="1" i="0" dirty="0">
                          <a:solidFill>
                            <a:srgbClr val="000000"/>
                          </a:solidFill>
                          <a:effectLst/>
                          <a:latin typeface="Calibri"/>
                        </a:rPr>
                        <a:t> Dr. Kumod Kumar Gupta</a:t>
                      </a:r>
                      <a:endParaRPr lang="en-IN" sz="2000" b="1"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14288"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259347396"/>
                  </a:ext>
                </a:extLst>
              </a:tr>
              <a:tr h="400050">
                <a:tc>
                  <a:txBody>
                    <a:bodyPr/>
                    <a:lstStyle/>
                    <a:p>
                      <a:pPr algn="l" fontAlgn="base"/>
                      <a:r>
                        <a:rPr lang="en-US" sz="2000" b="0" i="0" dirty="0">
                          <a:solidFill>
                            <a:srgbClr val="000000"/>
                          </a:solidFill>
                          <a:effectLst/>
                          <a:latin typeface="Calibri"/>
                        </a:rPr>
                        <a:t>Qualification</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14288"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PhD</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14288"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1419813011"/>
                  </a:ext>
                </a:extLst>
              </a:tr>
              <a:tr h="400050">
                <a:tc>
                  <a:txBody>
                    <a:bodyPr/>
                    <a:lstStyle/>
                    <a:p>
                      <a:pPr algn="l" fontAlgn="base"/>
                      <a:r>
                        <a:rPr lang="en-US" sz="2000" b="0" i="0" dirty="0">
                          <a:solidFill>
                            <a:srgbClr val="000000"/>
                          </a:solidFill>
                          <a:effectLst/>
                          <a:latin typeface="Calibri"/>
                        </a:rPr>
                        <a:t>Designation</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Assistant Professor</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160535922"/>
                  </a:ext>
                </a:extLst>
              </a:tr>
              <a:tr h="400050">
                <a:tc>
                  <a:txBody>
                    <a:bodyPr/>
                    <a:lstStyle/>
                    <a:p>
                      <a:pPr algn="l" fontAlgn="base"/>
                      <a:r>
                        <a:rPr lang="en-US" sz="2000" b="0" i="0" dirty="0">
                          <a:solidFill>
                            <a:srgbClr val="000000"/>
                          </a:solidFill>
                          <a:effectLst/>
                          <a:latin typeface="Calibri"/>
                        </a:rPr>
                        <a:t>Department</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CSE- AI</a:t>
                      </a:r>
                      <a:endParaRPr lang="en-IN" sz="2000"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2461800535"/>
                  </a:ext>
                </a:extLst>
              </a:tr>
              <a:tr h="400050">
                <a:tc>
                  <a:txBody>
                    <a:bodyPr/>
                    <a:lstStyle/>
                    <a:p>
                      <a:pPr algn="l" fontAlgn="base"/>
                      <a:r>
                        <a:rPr lang="en-US" sz="2000" b="0" i="0" dirty="0">
                          <a:solidFill>
                            <a:srgbClr val="000000"/>
                          </a:solidFill>
                          <a:effectLst/>
                          <a:latin typeface="Calibri"/>
                        </a:rPr>
                        <a:t>NIET Experience</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l" fontAlgn="base"/>
                      <a:r>
                        <a:rPr lang="en-US" sz="2000" b="0" i="0" dirty="0">
                          <a:solidFill>
                            <a:srgbClr val="000000"/>
                          </a:solidFill>
                          <a:effectLst/>
                          <a:latin typeface="Calibri"/>
                        </a:rPr>
                        <a:t>03 Years</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30745346"/>
                  </a:ext>
                </a:extLst>
              </a:tr>
              <a:tr h="962025">
                <a:tc>
                  <a:txBody>
                    <a:bodyPr/>
                    <a:lstStyle/>
                    <a:p>
                      <a:pPr algn="l" fontAlgn="base"/>
                      <a:r>
                        <a:rPr lang="en-US" sz="2000" b="0" i="0" dirty="0">
                          <a:solidFill>
                            <a:srgbClr val="000000"/>
                          </a:solidFill>
                          <a:effectLst/>
                          <a:latin typeface="Calibri"/>
                        </a:rPr>
                        <a:t>Subject Taught</a:t>
                      </a:r>
                      <a:endParaRPr lang="en-US" b="0" i="0" dirty="0">
                        <a:solidFill>
                          <a:srgbClr val="000000"/>
                        </a:solidFill>
                        <a:effectLst/>
                        <a:latin typeface="Calibri"/>
                      </a:endParaRP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tc>
                  <a:txBody>
                    <a:bodyPr/>
                    <a:lstStyle/>
                    <a:p>
                      <a:pPr algn="just" fontAlgn="base"/>
                      <a:r>
                        <a:rPr lang="en-US" sz="2000" b="0" i="0" dirty="0">
                          <a:solidFill>
                            <a:srgbClr val="000000"/>
                          </a:solidFill>
                          <a:effectLst/>
                          <a:latin typeface="Calibri"/>
                        </a:rPr>
                        <a:t>Deep Learning, Machine Learning, Programming for Data Analytics</a:t>
                      </a:r>
                    </a:p>
                  </a:txBody>
                  <a:tcPr marL="68580" marR="68580" marT="34290" marB="34290">
                    <a:lnL w="9525" cap="flat" cmpd="sng" algn="ctr">
                      <a:solidFill>
                        <a:srgbClr val="70AD47"/>
                      </a:solidFill>
                      <a:prstDash val="solid"/>
                      <a:round/>
                      <a:headEnd type="none" w="med" len="med"/>
                      <a:tailEnd type="none" w="med" len="med"/>
                    </a:lnL>
                    <a:lnR w="9525" cap="flat" cmpd="sng" algn="ctr">
                      <a:solidFill>
                        <a:srgbClr val="70AD47"/>
                      </a:solidFill>
                      <a:prstDash val="solid"/>
                      <a:round/>
                      <a:headEnd type="none" w="med" len="med"/>
                      <a:tailEnd type="none" w="med" len="med"/>
                    </a:lnR>
                    <a:lnT w="9525" cap="flat" cmpd="sng" algn="ctr">
                      <a:solidFill>
                        <a:srgbClr val="70AD47"/>
                      </a:solidFill>
                      <a:prstDash val="solid"/>
                      <a:round/>
                      <a:headEnd type="none" w="med" len="med"/>
                      <a:tailEnd type="none" w="med" len="med"/>
                    </a:lnT>
                    <a:lnB w="9525" cap="flat" cmpd="sng" algn="ctr">
                      <a:solidFill>
                        <a:srgbClr val="70AD47"/>
                      </a:solidFill>
                      <a:prstDash val="solid"/>
                      <a:round/>
                      <a:headEnd type="none" w="med" len="med"/>
                      <a:tailEnd type="none" w="med" len="med"/>
                    </a:lnB>
                    <a:noFill/>
                  </a:tcPr>
                </a:tc>
                <a:extLst>
                  <a:ext uri="{0D108BD9-81ED-4DB2-BD59-A6C34878D82A}">
                    <a16:rowId xmlns:a16="http://schemas.microsoft.com/office/drawing/2014/main" val="802733754"/>
                  </a:ext>
                </a:extLst>
              </a:tr>
            </a:tbl>
          </a:graphicData>
        </a:graphic>
      </p:graphicFrame>
    </p:spTree>
    <p:extLst>
      <p:ext uri="{BB962C8B-B14F-4D97-AF65-F5344CB8AC3E}">
        <p14:creationId xmlns:p14="http://schemas.microsoft.com/office/powerpoint/2010/main" val="1296927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1FFB52-7613-4CEA-9F8A-90356624B8BD}" type="datetime3">
              <a:rPr lang="en-US" smtClean="0"/>
              <a:t>7 October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3" name="Picture 2" descr="A screenshot of a questionnaire&#10;&#10;Description automatically generated">
            <a:extLst>
              <a:ext uri="{FF2B5EF4-FFF2-40B4-BE49-F238E27FC236}">
                <a16:creationId xmlns:a16="http://schemas.microsoft.com/office/drawing/2014/main" id="{9173AD01-3F4C-45AE-C6EC-186BD90DF81E}"/>
              </a:ext>
            </a:extLst>
          </p:cNvPr>
          <p:cNvPicPr>
            <a:picLocks noChangeAspect="1"/>
          </p:cNvPicPr>
          <p:nvPr/>
        </p:nvPicPr>
        <p:blipFill>
          <a:blip r:embed="rId3"/>
          <a:stretch>
            <a:fillRect/>
          </a:stretch>
        </p:blipFill>
        <p:spPr>
          <a:xfrm>
            <a:off x="1838325" y="1419225"/>
            <a:ext cx="8515350" cy="4019550"/>
          </a:xfrm>
          <a:prstGeom prst="rect">
            <a:avLst/>
          </a:prstGeom>
        </p:spPr>
      </p:pic>
    </p:spTree>
    <p:extLst>
      <p:ext uri="{BB962C8B-B14F-4D97-AF65-F5344CB8AC3E}">
        <p14:creationId xmlns:p14="http://schemas.microsoft.com/office/powerpoint/2010/main" val="333869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6D519-919C-4576-BFED-5804BFF9BCED}" type="datetime3">
              <a:rPr lang="en-US" smtClean="0"/>
              <a:t>7 October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Pattern of External Exam Question Paper</a:t>
            </a:r>
            <a:endParaRPr lang="en-US" sz="2800" dirty="0"/>
          </a:p>
        </p:txBody>
      </p:sp>
      <p:pic>
        <p:nvPicPr>
          <p:cNvPr id="2" name="Picture 1">
            <a:extLst>
              <a:ext uri="{FF2B5EF4-FFF2-40B4-BE49-F238E27FC236}">
                <a16:creationId xmlns:a16="http://schemas.microsoft.com/office/drawing/2014/main" id="{B00BB3D2-ED82-AA30-7628-DEED252A9F69}"/>
              </a:ext>
            </a:extLst>
          </p:cNvPr>
          <p:cNvPicPr>
            <a:picLocks noChangeAspect="1"/>
          </p:cNvPicPr>
          <p:nvPr/>
        </p:nvPicPr>
        <p:blipFill>
          <a:blip r:embed="rId3"/>
          <a:stretch>
            <a:fillRect/>
          </a:stretch>
        </p:blipFill>
        <p:spPr>
          <a:xfrm>
            <a:off x="1895475" y="1376363"/>
            <a:ext cx="8401050" cy="4105275"/>
          </a:xfrm>
          <a:prstGeom prst="rect">
            <a:avLst/>
          </a:prstGeom>
        </p:spPr>
      </p:pic>
    </p:spTree>
    <p:extLst>
      <p:ext uri="{BB962C8B-B14F-4D97-AF65-F5344CB8AC3E}">
        <p14:creationId xmlns:p14="http://schemas.microsoft.com/office/powerpoint/2010/main" val="43443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3F28E-251E-45CF-AD61-46FE0C870587}" type="datetime3">
              <a:rPr lang="en-US" smtClean="0"/>
              <a:t>7 October 2024</a:t>
            </a:fld>
            <a:endParaRPr lang="en-US" dirty="0"/>
          </a:p>
        </p:txBody>
      </p:sp>
      <p:sp>
        <p:nvSpPr>
          <p:cNvPr id="5" name="Footer Placeholder 4"/>
          <p:cNvSpPr>
            <a:spLocks noGrp="1"/>
          </p:cNvSpPr>
          <p:nvPr>
            <p:ph type="ftr" sz="quarter" idx="11"/>
          </p:nvPr>
        </p:nvSpPr>
        <p:spPr>
          <a:xfrm>
            <a:off x="4552950" y="5969573"/>
            <a:ext cx="3771900" cy="575768"/>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9" name="Content Placeholder 2"/>
          <p:cNvSpPr>
            <a:spLocks noGrp="1"/>
          </p:cNvSpPr>
          <p:nvPr>
            <p:ph idx="1"/>
          </p:nvPr>
        </p:nvSpPr>
        <p:spPr>
          <a:xfrm>
            <a:off x="2209800" y="1657351"/>
            <a:ext cx="8286750" cy="3394472"/>
          </a:xfrm>
        </p:spPr>
        <p:txBody>
          <a:bodyPr>
            <a:normAutofit/>
          </a:bodyPr>
          <a:lstStyle/>
          <a:p>
            <a:pPr marL="0" indent="0" algn="just">
              <a:buNone/>
            </a:pPr>
            <a:endParaRPr lang="en-US" sz="2100" dirty="0"/>
          </a:p>
          <a:p>
            <a:pPr>
              <a:buNone/>
            </a:pPr>
            <a:endParaRPr lang="en-US" dirty="0"/>
          </a:p>
        </p:txBody>
      </p:sp>
      <p:sp>
        <p:nvSpPr>
          <p:cNvPr id="8" name="Content Placeholder 2"/>
          <p:cNvSpPr txBox="1"/>
          <p:nvPr/>
        </p:nvSpPr>
        <p:spPr>
          <a:xfrm>
            <a:off x="1703614" y="1654085"/>
            <a:ext cx="8907236" cy="3832316"/>
          </a:xfrm>
          <a:prstGeom prst="rect">
            <a:avLst/>
          </a:prstGeom>
          <a:solidFill>
            <a:schemeClr val="accent5">
              <a:lumMod val="60000"/>
              <a:lumOff val="40000"/>
            </a:schemeClr>
          </a:solidFill>
          <a:ln w="19050">
            <a:solidFill>
              <a:schemeClr val="tx1"/>
            </a:solidFill>
          </a:ln>
        </p:spPr>
        <p:txBody>
          <a:bodyPr vert="horz" lIns="68580" tIns="34290" rIns="68580" bIns="3429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buNone/>
            </a:pPr>
            <a:r>
              <a:rPr lang="en-US" sz="1800" dirty="0">
                <a:solidFill>
                  <a:srgbClr val="000000"/>
                </a:solidFill>
                <a:latin typeface="Calibri"/>
                <a:ea typeface="Liberation Serif"/>
                <a:cs typeface="Calibri"/>
              </a:rPr>
              <a:t>Data analytics (DA) is </a:t>
            </a:r>
            <a:r>
              <a:rPr lang="en-US" sz="1800" b="1" dirty="0">
                <a:solidFill>
                  <a:srgbClr val="000000"/>
                </a:solidFill>
                <a:latin typeface="Calibri"/>
                <a:ea typeface="Liberation Serif"/>
                <a:cs typeface="Calibri"/>
              </a:rPr>
              <a:t>the area of examining data sets in order to find trends and draw conclusions about the information they contain</a:t>
            </a:r>
            <a:r>
              <a:rPr lang="en-US" sz="1800" dirty="0">
                <a:solidFill>
                  <a:srgbClr val="000000"/>
                </a:solidFill>
                <a:latin typeface="Calibri"/>
                <a:ea typeface="Liberation Serif"/>
                <a:cs typeface="Calibri"/>
              </a:rPr>
              <a:t>. Increasingly, data analytics is done with the aid of specialized systems and software.</a:t>
            </a:r>
            <a:endParaRPr lang="en-US"/>
          </a:p>
          <a:p>
            <a:pPr algn="ctr">
              <a:buNone/>
            </a:pPr>
            <a:endParaRPr lang="en-US" sz="1800" dirty="0">
              <a:solidFill>
                <a:srgbClr val="000000"/>
              </a:solidFill>
              <a:latin typeface="Calibri"/>
              <a:ea typeface="Liberation Serif"/>
              <a:cs typeface="Calibri"/>
            </a:endParaRPr>
          </a:p>
          <a:p>
            <a:pPr marL="372110" indent="-372110" algn="just">
              <a:lnSpc>
                <a:spcPct val="150000"/>
              </a:lnSpc>
              <a:buNone/>
            </a:pPr>
            <a:r>
              <a:rPr lang="en-US" sz="2200" b="1" dirty="0">
                <a:solidFill>
                  <a:srgbClr val="000000"/>
                </a:solidFill>
                <a:latin typeface="Calibri"/>
                <a:ea typeface="Liberation Serif"/>
                <a:cs typeface="Calibri"/>
              </a:rPr>
              <a:t>YouTube/other  Video Links</a:t>
            </a:r>
            <a:endParaRPr lang="en-US" sz="2200" dirty="0">
              <a:solidFill>
                <a:srgbClr val="000000"/>
              </a:solidFill>
              <a:latin typeface="Calibri"/>
              <a:ea typeface="Liberation Serif"/>
              <a:cs typeface="Calibri"/>
            </a:endParaRPr>
          </a:p>
          <a:p>
            <a:pPr marL="0" indent="0">
              <a:spcBef>
                <a:spcPts val="0"/>
              </a:spcBef>
              <a:buNone/>
            </a:pPr>
            <a:r>
              <a:rPr lang="en-US" sz="2200" dirty="0">
                <a:solidFill>
                  <a:srgbClr val="0000FF"/>
                </a:solidFill>
                <a:latin typeface="Calibri"/>
                <a:ea typeface="Liberation Serif"/>
                <a:cs typeface="Calibri"/>
                <a:hlinkClick r:id="rId2">
                  <a:extLst>
                    <a:ext uri="{A12FA001-AC4F-418D-AE19-62706E023703}">
                      <ahyp:hlinkClr xmlns:ahyp="http://schemas.microsoft.com/office/drawing/2018/hyperlinkcolor" val="tx"/>
                    </a:ext>
                  </a:extLst>
                </a:hlinkClick>
              </a:rPr>
              <a:t>https://www.youtube.com/watch?v=KxryzSO1Fjs</a:t>
            </a:r>
            <a:endParaRPr lang="en-US" sz="2200">
              <a:solidFill>
                <a:srgbClr val="000000"/>
              </a:solidFill>
              <a:latin typeface="Calibri"/>
              <a:ea typeface="Liberation Serif"/>
              <a:cs typeface="Calibri"/>
            </a:endParaRPr>
          </a:p>
          <a:p>
            <a:pPr algn="ctr">
              <a:buNone/>
            </a:pPr>
            <a:endParaRPr lang="en-US" sz="1800" dirty="0">
              <a:solidFill>
                <a:srgbClr val="000000"/>
              </a:solidFill>
              <a:latin typeface="Calibri"/>
              <a:ea typeface="Liberation Serif"/>
              <a:cs typeface="Calibri"/>
            </a:endParaRPr>
          </a:p>
          <a:p>
            <a:pPr marL="0" indent="0">
              <a:lnSpc>
                <a:spcPct val="200000"/>
              </a:lnSpc>
              <a:buNone/>
            </a:pPr>
            <a:endParaRPr lang="en-US" sz="2100" u="sng" dirty="0">
              <a:solidFill>
                <a:srgbClr val="000000"/>
              </a:solidFill>
              <a:latin typeface="Calibri"/>
              <a:cs typeface="Calibri"/>
            </a:endParaRPr>
          </a:p>
          <a:p>
            <a:pPr marL="0" indent="0">
              <a:lnSpc>
                <a:spcPct val="200000"/>
              </a:lnSpc>
              <a:buNone/>
            </a:pPr>
            <a:endParaRPr lang="en-US" sz="2100" u="sng" dirty="0">
              <a:solidFill>
                <a:srgbClr val="4F80BC"/>
              </a:solidFill>
              <a:latin typeface="Liberation Serif"/>
              <a:cs typeface="Calibri"/>
            </a:endParaRPr>
          </a:p>
          <a:p>
            <a:pPr marL="0" indent="0">
              <a:lnSpc>
                <a:spcPct val="200000"/>
              </a:lnSpc>
              <a:buNone/>
            </a:pPr>
            <a:endParaRPr lang="en-US" sz="2100" u="sng" dirty="0">
              <a:cs typeface="Calibri"/>
            </a:endParaRPr>
          </a:p>
        </p:txBody>
      </p:sp>
      <p:pic>
        <p:nvPicPr>
          <p:cNvPr id="10" name="Picture 9" descr="A black and red logo&#10;&#10;Description automatically generated">
            <a:extLst>
              <a:ext uri="{FF2B5EF4-FFF2-40B4-BE49-F238E27FC236}">
                <a16:creationId xmlns:a16="http://schemas.microsoft.com/office/drawing/2014/main" id="{04FD6CF7-5E8E-8D96-C47E-5449FCAAE3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2" name="Title 1">
            <a:extLst>
              <a:ext uri="{FF2B5EF4-FFF2-40B4-BE49-F238E27FC236}">
                <a16:creationId xmlns:a16="http://schemas.microsoft.com/office/drawing/2014/main" id="{F4DB231C-3339-D109-D1C3-13E8594DAFDF}"/>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Brief Introduction about the Subject and Videos</a:t>
            </a:r>
            <a:endParaRPr lang="en-US" sz="2800" dirty="0"/>
          </a:p>
        </p:txBody>
      </p:sp>
    </p:spTree>
    <p:extLst>
      <p:ext uri="{BB962C8B-B14F-4D97-AF65-F5344CB8AC3E}">
        <p14:creationId xmlns:p14="http://schemas.microsoft.com/office/powerpoint/2010/main" val="1796883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14CF9E-C5A6-4E62-9290-C5476B0C3BC5}" type="datetime3">
              <a:rPr lang="en-US" smtClean="0"/>
              <a:t>7 October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Unit Content</a:t>
            </a:r>
            <a:endParaRPr lang="en-US" sz="2800" dirty="0"/>
          </a:p>
        </p:txBody>
      </p:sp>
      <p:sp>
        <p:nvSpPr>
          <p:cNvPr id="3" name="Content Placeholder 4">
            <a:extLst>
              <a:ext uri="{FF2B5EF4-FFF2-40B4-BE49-F238E27FC236}">
                <a16:creationId xmlns:a16="http://schemas.microsoft.com/office/drawing/2014/main" id="{7E58C361-552D-3F75-F118-2D684A60CA28}"/>
              </a:ext>
            </a:extLst>
          </p:cNvPr>
          <p:cNvSpPr>
            <a:spLocks noGrp="1"/>
          </p:cNvSpPr>
          <p:nvPr/>
        </p:nvSpPr>
        <p:spPr>
          <a:xfrm>
            <a:off x="1619219" y="1222056"/>
            <a:ext cx="9967823" cy="5123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ct val="20000"/>
              </a:spcBef>
              <a:spcAft>
                <a:spcPct val="0"/>
              </a:spcAft>
              <a:buFont typeface="Arial"/>
              <a:buChar char="•"/>
              <a:defRPr/>
            </a:pPr>
            <a:r>
              <a:rPr lang="en-IN" sz="1800" dirty="0">
                <a:latin typeface="Calibri"/>
                <a:cs typeface="Calibri"/>
              </a:rPr>
              <a:t>Form of Data Pre-processing</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 data Attribute and its types</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 understanding and extracting useful variables</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 KDD process, Data Cleaning</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 Missing Values</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 Noisy Data</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Discretization and Concept hierarchy generation (Binning, Clustering, Histogram)</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 Inconsistent Data</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Data Integration and Transformation</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 Data Reduction: Data Cube Aggregation,</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Data Compression</a:t>
            </a:r>
            <a:endParaRPr lang="en-US" sz="1800" dirty="0">
              <a:latin typeface="Calibri"/>
              <a:cs typeface="Calibri"/>
            </a:endParaRPr>
          </a:p>
          <a:p>
            <a:pPr>
              <a:lnSpc>
                <a:spcPct val="100000"/>
              </a:lnSpc>
              <a:spcBef>
                <a:spcPct val="20000"/>
              </a:spcBef>
              <a:spcAft>
                <a:spcPct val="0"/>
              </a:spcAft>
              <a:buFont typeface="Arial"/>
              <a:buChar char="•"/>
              <a:defRPr/>
            </a:pPr>
            <a:r>
              <a:rPr lang="en-IN" sz="1800" dirty="0">
                <a:latin typeface="Calibri"/>
                <a:cs typeface="Calibri"/>
              </a:rPr>
              <a:t>Numerosity Reduction</a:t>
            </a:r>
            <a:r>
              <a:rPr lang="en-IN" sz="3200" dirty="0">
                <a:latin typeface="Calibri"/>
                <a:cs typeface="Calibri"/>
              </a:rPr>
              <a:t>.</a:t>
            </a:r>
            <a:endParaRPr lang="en-US" sz="3200" dirty="0">
              <a:latin typeface="Calibri"/>
              <a:cs typeface="Calibri"/>
            </a:endParaRPr>
          </a:p>
          <a:p>
            <a:pPr>
              <a:buNone/>
              <a:defRPr/>
            </a:pPr>
            <a:endParaRPr lang="en-US" altLang="en-US" sz="2400" dirty="0">
              <a:latin typeface="Times New Roman" panose="02020603050405020304" pitchFamily="18" charset="0"/>
              <a:cs typeface="Times New Roman" panose="02020603050405020304" pitchFamily="18" charset="0"/>
            </a:endParaRPr>
          </a:p>
          <a:p>
            <a:pPr>
              <a:buNone/>
              <a:defRPr/>
            </a:pPr>
            <a:endParaRPr lang="en-US" altLang="en-US" sz="2400" dirty="0">
              <a:latin typeface="Calibri"/>
              <a:cs typeface="Calibri"/>
            </a:endParaRPr>
          </a:p>
          <a:p>
            <a:pPr marL="0" indent="0" algn="just" eaLnBrk="1" hangingPunct="1">
              <a:buFont typeface="Arial" panose="020B0604020202020204" pitchFamily="34" charset="0"/>
              <a:buNone/>
              <a:defRPr/>
            </a:pPr>
            <a:endParaRPr lang="en-US" sz="4267" dirty="0">
              <a:latin typeface="Calibri"/>
              <a:cs typeface="Calibri"/>
            </a:endParaRPr>
          </a:p>
        </p:txBody>
      </p:sp>
    </p:spTree>
    <p:extLst>
      <p:ext uri="{BB962C8B-B14F-4D97-AF65-F5344CB8AC3E}">
        <p14:creationId xmlns:p14="http://schemas.microsoft.com/office/powerpoint/2010/main" val="3613627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B3F784-4825-4A5B-BF6D-8AD91C64245C}" type="datetime3">
              <a:rPr lang="en-US" smtClean="0"/>
              <a:t>7 October 2024</a:t>
            </a:fld>
            <a:endParaRPr lang="en-US" dirty="0"/>
          </a:p>
        </p:txBody>
      </p:sp>
      <p:sp>
        <p:nvSpPr>
          <p:cNvPr id="5" name="Footer Placeholder 4"/>
          <p:cNvSpPr>
            <a:spLocks noGrp="1"/>
          </p:cNvSpPr>
          <p:nvPr>
            <p:ph type="ftr" sz="quarter" idx="11"/>
          </p:nvPr>
        </p:nvSpPr>
        <p:spPr>
          <a:xfrm>
            <a:off x="4552950" y="6347447"/>
            <a:ext cx="4057650" cy="374028"/>
          </a:xfrm>
        </p:spPr>
        <p:txBody>
          <a:bodyPr/>
          <a:lstStyle/>
          <a:p>
            <a:r>
              <a:rPr lang="en-US"/>
              <a:t>Dr. Kumod Kumar Gupta      Data Analytics     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24</a:t>
            </a:fld>
            <a:endParaRPr lang="en-US" dirty="0"/>
          </a:p>
        </p:txBody>
      </p:sp>
      <p:pic>
        <p:nvPicPr>
          <p:cNvPr id="9" name="Picture 8" descr="A black and red logo&#10;&#10;Description automatically generated">
            <a:extLst>
              <a:ext uri="{FF2B5EF4-FFF2-40B4-BE49-F238E27FC236}">
                <a16:creationId xmlns:a16="http://schemas.microsoft.com/office/drawing/2014/main" id="{B28EBF5D-FE59-5F2F-1115-27D8928EC6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11" name="Title 1">
            <a:extLst>
              <a:ext uri="{FF2B5EF4-FFF2-40B4-BE49-F238E27FC236}">
                <a16:creationId xmlns:a16="http://schemas.microsoft.com/office/drawing/2014/main" id="{EEFAEA48-14B3-E8ED-CF47-2B98BAADF377}"/>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Unit Objectives</a:t>
            </a:r>
            <a:endParaRPr lang="en-US" sz="2800" dirty="0"/>
          </a:p>
        </p:txBody>
      </p:sp>
      <p:sp>
        <p:nvSpPr>
          <p:cNvPr id="3" name="Content Placeholder 4">
            <a:extLst>
              <a:ext uri="{FF2B5EF4-FFF2-40B4-BE49-F238E27FC236}">
                <a16:creationId xmlns:a16="http://schemas.microsoft.com/office/drawing/2014/main" id="{7E58C361-552D-3F75-F118-2D684A60CA28}"/>
              </a:ext>
            </a:extLst>
          </p:cNvPr>
          <p:cNvSpPr>
            <a:spLocks noGrp="1"/>
          </p:cNvSpPr>
          <p:nvPr/>
        </p:nvSpPr>
        <p:spPr>
          <a:xfrm>
            <a:off x="1619219" y="1222056"/>
            <a:ext cx="9967823" cy="512363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endParaRPr lang="en-US" dirty="0">
              <a:solidFill>
                <a:schemeClr val="dk1"/>
              </a:solidFill>
              <a:latin typeface="Times New Roman"/>
              <a:cs typeface="Calibri"/>
            </a:endParaRPr>
          </a:p>
          <a:p>
            <a:pPr algn="just">
              <a:lnSpc>
                <a:spcPct val="150000"/>
              </a:lnSpc>
              <a:spcBef>
                <a:spcPct val="0"/>
              </a:spcBef>
              <a:spcAft>
                <a:spcPct val="0"/>
              </a:spcAft>
              <a:buFont typeface="Noto Sans Symbols,Sans-Serif" panose="020B0604020202020204" pitchFamily="34" charset="0"/>
              <a:buChar char="⮚"/>
              <a:defRPr/>
            </a:pPr>
            <a:r>
              <a:rPr lang="en-US" sz="1800">
                <a:solidFill>
                  <a:schemeClr val="dk1"/>
                </a:solidFill>
                <a:latin typeface="Calibri"/>
                <a:cs typeface="Calibri"/>
              </a:rPr>
              <a:t>Understand the Data preprocessing.</a:t>
            </a:r>
          </a:p>
          <a:p>
            <a:pPr algn="just">
              <a:lnSpc>
                <a:spcPct val="150000"/>
              </a:lnSpc>
              <a:spcBef>
                <a:spcPts val="400"/>
              </a:spcBef>
              <a:spcAft>
                <a:spcPct val="0"/>
              </a:spcAft>
              <a:buFont typeface="Noto Sans Symbols,Sans-Serif" panose="020B0604020202020204" pitchFamily="34" charset="0"/>
              <a:buChar char="⮚"/>
              <a:defRPr/>
            </a:pPr>
            <a:r>
              <a:rPr lang="en-US" sz="1800">
                <a:solidFill>
                  <a:schemeClr val="dk1"/>
                </a:solidFill>
                <a:latin typeface="Calibri"/>
                <a:cs typeface="Calibri"/>
              </a:rPr>
              <a:t>Understanding </a:t>
            </a:r>
            <a:r>
              <a:rPr lang="en-IN" sz="1800">
                <a:solidFill>
                  <a:schemeClr val="dk1"/>
                </a:solidFill>
                <a:latin typeface="Calibri"/>
                <a:cs typeface="Calibri"/>
              </a:rPr>
              <a:t>data Attribute and its types</a:t>
            </a:r>
            <a:endParaRPr lang="en-US" sz="1800">
              <a:solidFill>
                <a:schemeClr val="dk1"/>
              </a:solidFill>
              <a:latin typeface="Calibri"/>
              <a:cs typeface="Calibri"/>
            </a:endParaRPr>
          </a:p>
          <a:p>
            <a:pPr algn="just">
              <a:lnSpc>
                <a:spcPct val="150000"/>
              </a:lnSpc>
              <a:spcBef>
                <a:spcPts val="400"/>
              </a:spcBef>
              <a:spcAft>
                <a:spcPct val="0"/>
              </a:spcAft>
              <a:buFont typeface="Noto Sans Symbols,Sans-Serif" panose="020B0604020202020204" pitchFamily="34" charset="0"/>
              <a:buChar char="⮚"/>
              <a:defRPr/>
            </a:pPr>
            <a:r>
              <a:rPr lang="en-US" sz="1800" dirty="0">
                <a:solidFill>
                  <a:schemeClr val="dk1"/>
                </a:solidFill>
                <a:latin typeface="Calibri"/>
                <a:cs typeface="Calibri"/>
              </a:rPr>
              <a:t>Describe a formal definition to its frameworks.</a:t>
            </a:r>
          </a:p>
          <a:p>
            <a:pPr algn="just">
              <a:lnSpc>
                <a:spcPct val="150000"/>
              </a:lnSpc>
              <a:spcBef>
                <a:spcPts val="400"/>
              </a:spcBef>
              <a:spcAft>
                <a:spcPct val="0"/>
              </a:spcAft>
              <a:buFont typeface="Noto Sans Symbols,Sans-Serif" panose="020B0604020202020204" pitchFamily="34" charset="0"/>
              <a:buChar char="⮚"/>
              <a:defRPr/>
            </a:pPr>
            <a:r>
              <a:rPr lang="en-US" sz="1800" dirty="0">
                <a:solidFill>
                  <a:schemeClr val="dk1"/>
                </a:solidFill>
                <a:latin typeface="Calibri"/>
                <a:cs typeface="Calibri"/>
              </a:rPr>
              <a:t>Understanding the concept of understanding and extracting useful variables.</a:t>
            </a:r>
          </a:p>
          <a:p>
            <a:pPr>
              <a:buFont typeface="Wingdings" panose="020B0604020202020204" pitchFamily="34" charset="0"/>
              <a:buChar char="Ø"/>
              <a:defRPr/>
            </a:pPr>
            <a:endParaRPr lang="en-US" dirty="0">
              <a:latin typeface="Times New Roman" panose="02020603050405020304" pitchFamily="18" charset="0"/>
              <a:cs typeface="Calibri"/>
            </a:endParaRPr>
          </a:p>
          <a:p>
            <a:pPr>
              <a:buNone/>
              <a:defRPr/>
            </a:pPr>
            <a:endParaRPr lang="en-US" altLang="en-US" sz="2400" dirty="0">
              <a:latin typeface="Times New Roman" panose="02020603050405020304" pitchFamily="18" charset="0"/>
              <a:cs typeface="Times New Roman" panose="02020603050405020304" pitchFamily="18" charset="0"/>
            </a:endParaRPr>
          </a:p>
          <a:p>
            <a:pPr>
              <a:buNone/>
              <a:defRPr/>
            </a:pPr>
            <a:endParaRPr lang="en-US" altLang="en-US" sz="2400" dirty="0">
              <a:latin typeface="Calibri"/>
              <a:cs typeface="Calibri"/>
            </a:endParaRPr>
          </a:p>
          <a:p>
            <a:pPr marL="0" indent="0" algn="just">
              <a:buNone/>
              <a:defRPr/>
            </a:pPr>
            <a:endParaRPr lang="en-US" sz="4267" dirty="0">
              <a:latin typeface="Calibri"/>
              <a:cs typeface="Calibri"/>
            </a:endParaRPr>
          </a:p>
        </p:txBody>
      </p:sp>
    </p:spTree>
    <p:extLst>
      <p:ext uri="{BB962C8B-B14F-4D97-AF65-F5344CB8AC3E}">
        <p14:creationId xmlns:p14="http://schemas.microsoft.com/office/powerpoint/2010/main" val="1911614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D2BCFA65-ACFD-4F44-9D52-B8B769363D82}"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sp>
        <p:nvSpPr>
          <p:cNvPr id="2" name="TextBox 1">
            <a:extLst>
              <a:ext uri="{FF2B5EF4-FFF2-40B4-BE49-F238E27FC236}">
                <a16:creationId xmlns:a16="http://schemas.microsoft.com/office/drawing/2014/main" id="{E3BAF49C-E5FE-F2FD-66FA-796D4ED02EF6}"/>
              </a:ext>
            </a:extLst>
          </p:cNvPr>
          <p:cNvSpPr txBox="1"/>
          <p:nvPr/>
        </p:nvSpPr>
        <p:spPr>
          <a:xfrm>
            <a:off x="964721" y="1371600"/>
            <a:ext cx="1026255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spcBef>
                <a:spcPct val="20000"/>
              </a:spcBef>
              <a:spcAft>
                <a:spcPct val="0"/>
              </a:spcAft>
            </a:pPr>
            <a:r>
              <a:rPr lang="en-US" sz="2000" b="1" dirty="0">
                <a:latin typeface="Times New Roman" panose="02020603050405020304" pitchFamily="18" charset="0"/>
                <a:cs typeface="Times New Roman" panose="02020603050405020304" pitchFamily="18" charset="0"/>
              </a:rPr>
              <a:t>Data Preprocessing</a:t>
            </a:r>
            <a:endParaRPr lang="en-US" sz="2000" dirty="0">
              <a:latin typeface="Times New Roman" panose="02020603050405020304" pitchFamily="18" charset="0"/>
              <a:cs typeface="Times New Roman" panose="02020603050405020304" pitchFamily="18" charset="0"/>
            </a:endParaRPr>
          </a:p>
          <a:p>
            <a:pPr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preprocessing is a step in the data mining and data analysis process that takes raw data and transforms it into a format that can be understood and analyzed by computers and machine learning.</a:t>
            </a:r>
          </a:p>
          <a:p>
            <a:pPr algn="just">
              <a:spcBef>
                <a:spcPct val="20000"/>
              </a:spcBef>
              <a:spcAft>
                <a:spcPct val="0"/>
              </a:spcAft>
            </a:pPr>
            <a:endParaRPr lang="en-US" dirty="0">
              <a:latin typeface="Times New Roman" panose="02020603050405020304" pitchFamily="18" charset="0"/>
              <a:cs typeface="Times New Roman" panose="02020603050405020304" pitchFamily="18" charset="0"/>
            </a:endParaRPr>
          </a:p>
          <a:p>
            <a:pPr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Raw, real-world data in the form of text, images, video, etc., is messy. Not only may it contain errors and inconsistencies, but it is often incomplete, and doesn’t have a regular, uniform design.</a:t>
            </a:r>
          </a:p>
          <a:p>
            <a:pPr algn="just">
              <a:spcBef>
                <a:spcPct val="20000"/>
              </a:spcBef>
              <a:spcAft>
                <a:spcPct val="0"/>
              </a:spcAft>
            </a:pPr>
            <a:endParaRPr lang="en-US" dirty="0">
              <a:latin typeface="Times New Roman" panose="02020603050405020304" pitchFamily="18" charset="0"/>
              <a:cs typeface="Times New Roman" panose="02020603050405020304" pitchFamily="18" charset="0"/>
            </a:endParaRPr>
          </a:p>
          <a:p>
            <a:pPr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Machines like to process nice and tidy information – they read data as 1s and 0s. So calculating structured data, like whole numbers and percentages is easy. However, unstructured data, in the form of text and images must first be cleaned and formatted before analysis.</a:t>
            </a:r>
          </a:p>
          <a:p>
            <a:endParaRPr lang="en-US" sz="2000" dirty="0">
              <a:latin typeface="Times New Roman"/>
              <a:cs typeface="Times New Roman"/>
            </a:endParaRPr>
          </a:p>
        </p:txBody>
      </p:sp>
      <p:sp>
        <p:nvSpPr>
          <p:cNvPr id="4" name="Footer Placeholder 3">
            <a:extLst>
              <a:ext uri="{FF2B5EF4-FFF2-40B4-BE49-F238E27FC236}">
                <a16:creationId xmlns:a16="http://schemas.microsoft.com/office/drawing/2014/main" id="{41678147-26BD-1A6C-607A-ACF7B1D824B0}"/>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4203105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47028E9-51D0-4585-9BFC-D0B99D7769FD}"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pic>
        <p:nvPicPr>
          <p:cNvPr id="1026" name="Picture 2" descr="Preprocessing in Data Mining">
            <a:extLst>
              <a:ext uri="{FF2B5EF4-FFF2-40B4-BE49-F238E27FC236}">
                <a16:creationId xmlns:a16="http://schemas.microsoft.com/office/drawing/2014/main" id="{8006ACB8-F930-BFA6-83F4-772A7CA2CB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066800"/>
            <a:ext cx="9144000" cy="50292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3CF8F04-9129-8700-1EBB-77B00693D06F}"/>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2650473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15"/>
          <p:cNvSpPr txBox="1">
            <a:spLocks noGrp="1"/>
          </p:cNvSpPr>
          <p:nvPr>
            <p:ph type="title"/>
          </p:nvPr>
        </p:nvSpPr>
        <p:spPr>
          <a:xfrm>
            <a:off x="1914424" y="626961"/>
            <a:ext cx="7220189" cy="874598"/>
          </a:xfrm>
          <a:prstGeom prst="rect">
            <a:avLst/>
          </a:prstGeom>
          <a:noFill/>
          <a:ln>
            <a:noFill/>
          </a:ln>
        </p:spPr>
        <p:txBody>
          <a:bodyPr spcFirstLastPara="1" wrap="square" lIns="0" tIns="12700" rIns="0" bIns="0" anchor="ctr" anchorCtr="0">
            <a:spAutoFit/>
          </a:bodyPr>
          <a:lstStyle/>
          <a:p>
            <a:pPr marL="12700">
              <a:spcBef>
                <a:spcPts val="0"/>
              </a:spcBef>
              <a:buClr>
                <a:schemeClr val="dk1"/>
              </a:buClr>
              <a:buSzPts val="2800"/>
            </a:pPr>
            <a:br>
              <a:rPr lang="en-US" sz="2800" dirty="0">
                <a:latin typeface="Arial"/>
                <a:ea typeface="Arial"/>
                <a:cs typeface="Arial"/>
                <a:sym typeface="Arial"/>
              </a:rPr>
            </a:br>
            <a:endParaRPr lang="en-US" sz="2800">
              <a:latin typeface="Arial"/>
              <a:cs typeface="Arial"/>
            </a:endParaRPr>
          </a:p>
        </p:txBody>
      </p:sp>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17EB7987-2442-4AE0-A964-D1807EA5EC8B}" type="datetime3">
              <a:rPr lang="en-US" smtClean="0"/>
              <a:t>7 October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27</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endParaRPr lang="en-US" sz="2800" dirty="0"/>
          </a:p>
        </p:txBody>
      </p:sp>
      <p:sp>
        <p:nvSpPr>
          <p:cNvPr id="4" name="TextBox 3">
            <a:extLst>
              <a:ext uri="{FF2B5EF4-FFF2-40B4-BE49-F238E27FC236}">
                <a16:creationId xmlns:a16="http://schemas.microsoft.com/office/drawing/2014/main" id="{FD454150-E17C-8D03-0A10-E05C626A4CA9}"/>
              </a:ext>
            </a:extLst>
          </p:cNvPr>
          <p:cNvSpPr txBox="1"/>
          <p:nvPr/>
        </p:nvSpPr>
        <p:spPr>
          <a:xfrm>
            <a:off x="1676400" y="1371600"/>
            <a:ext cx="7847162" cy="29484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ct val="0"/>
              </a:spcAft>
            </a:pPr>
            <a:r>
              <a:rPr lang="en-US" b="1" dirty="0">
                <a:latin typeface="Times New Roman" panose="02020603050405020304" pitchFamily="18" charset="0"/>
                <a:cs typeface="Times New Roman" panose="02020603050405020304" pitchFamily="18" charset="0"/>
              </a:rPr>
              <a:t>Data Preprocessing Steps</a:t>
            </a:r>
            <a:endParaRPr lang="en-US" dirty="0">
              <a:latin typeface="Times New Roman" panose="02020603050405020304" pitchFamily="18" charset="0"/>
              <a:cs typeface="Times New Roman" panose="02020603050405020304" pitchFamily="18" charset="0"/>
            </a:endParaRPr>
          </a:p>
          <a:p>
            <a:pPr>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Let’s take a look at the established steps you’ll need to go through to make sure your data is successfully preprocessed.</a:t>
            </a:r>
          </a:p>
          <a:p>
            <a:pPr>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quality assessment</a:t>
            </a:r>
          </a:p>
          <a:p>
            <a:pPr>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cleaning</a:t>
            </a:r>
          </a:p>
          <a:p>
            <a:pPr>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transformation</a:t>
            </a:r>
          </a:p>
          <a:p>
            <a:pPr>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reduction</a:t>
            </a:r>
          </a:p>
          <a:p>
            <a:pPr>
              <a:spcBef>
                <a:spcPct val="20000"/>
              </a:spcBef>
              <a:spcAft>
                <a:spcPct val="0"/>
              </a:spcAft>
            </a:pPr>
            <a:endParaRPr lang="en-US" dirty="0">
              <a:latin typeface="Calibri"/>
              <a:cs typeface="Calibri"/>
            </a:endParaRPr>
          </a:p>
          <a:p>
            <a:endParaRPr lang="en-US" sz="2000" b="1" dirty="0">
              <a:latin typeface="Times New Roman"/>
              <a:cs typeface="Calibri"/>
            </a:endParaRPr>
          </a:p>
        </p:txBody>
      </p:sp>
      <p:sp>
        <p:nvSpPr>
          <p:cNvPr id="2" name="Footer Placeholder 1">
            <a:extLst>
              <a:ext uri="{FF2B5EF4-FFF2-40B4-BE49-F238E27FC236}">
                <a16:creationId xmlns:a16="http://schemas.microsoft.com/office/drawing/2014/main" id="{3460929E-3E2A-8A38-BE72-D8BE192D04B2}"/>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870045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15"/>
          <p:cNvSpPr txBox="1">
            <a:spLocks noGrp="1"/>
          </p:cNvSpPr>
          <p:nvPr>
            <p:ph type="title"/>
          </p:nvPr>
        </p:nvSpPr>
        <p:spPr>
          <a:xfrm>
            <a:off x="1914424" y="626961"/>
            <a:ext cx="7220189" cy="874598"/>
          </a:xfrm>
          <a:prstGeom prst="rect">
            <a:avLst/>
          </a:prstGeom>
          <a:noFill/>
          <a:ln>
            <a:noFill/>
          </a:ln>
        </p:spPr>
        <p:txBody>
          <a:bodyPr spcFirstLastPara="1" wrap="square" lIns="0" tIns="12700" rIns="0" bIns="0" anchor="ctr" anchorCtr="0">
            <a:spAutoFit/>
          </a:bodyPr>
          <a:lstStyle/>
          <a:p>
            <a:pPr marL="12700">
              <a:spcBef>
                <a:spcPts val="0"/>
              </a:spcBef>
              <a:buClr>
                <a:schemeClr val="dk1"/>
              </a:buClr>
              <a:buSzPts val="2800"/>
            </a:pPr>
            <a:br>
              <a:rPr lang="en-US" sz="2800" dirty="0">
                <a:latin typeface="Arial"/>
                <a:ea typeface="Arial"/>
                <a:cs typeface="Arial"/>
                <a:sym typeface="Arial"/>
              </a:rPr>
            </a:br>
            <a:endParaRPr lang="en-US" sz="2800">
              <a:latin typeface="Arial"/>
              <a:cs typeface="Arial"/>
            </a:endParaRPr>
          </a:p>
        </p:txBody>
      </p:sp>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8BA8AB7E-EB43-44E3-90DC-DE1949085B20}" type="datetime3">
              <a:rPr lang="en-US" smtClean="0"/>
              <a:t>7 October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28</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endParaRPr lang="en-US" sz="2800" dirty="0"/>
          </a:p>
        </p:txBody>
      </p:sp>
      <p:sp>
        <p:nvSpPr>
          <p:cNvPr id="6" name="TextBox 5">
            <a:extLst>
              <a:ext uri="{FF2B5EF4-FFF2-40B4-BE49-F238E27FC236}">
                <a16:creationId xmlns:a16="http://schemas.microsoft.com/office/drawing/2014/main" id="{5749A2BB-933A-2A0B-FD65-DB3AAC4CA10E}"/>
              </a:ext>
            </a:extLst>
          </p:cNvPr>
          <p:cNvSpPr txBox="1"/>
          <p:nvPr/>
        </p:nvSpPr>
        <p:spPr>
          <a:xfrm>
            <a:off x="1371600" y="1086480"/>
            <a:ext cx="9067800" cy="4347537"/>
          </a:xfrm>
          <a:prstGeom prst="rect">
            <a:avLst/>
          </a:prstGeom>
          <a:noFill/>
        </p:spPr>
        <p:txBody>
          <a:bodyPr wrap="square">
            <a:spAutoFit/>
          </a:bodyPr>
          <a:lstStyle/>
          <a:p>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Data quality assessment</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is the process of evaluating the completeness, accuracy, consistency, and relevance of data to ensure it is suitable for analysis or decision-making. Good data quality is critical for reliable insights, correct predictions, and informed decisions.</a:t>
            </a:r>
          </a:p>
          <a:p>
            <a:pPr>
              <a:lnSpc>
                <a:spcPct val="107000"/>
              </a:lnSpc>
              <a:spcBef>
                <a:spcPts val="200"/>
              </a:spcBef>
            </a:pPr>
            <a:r>
              <a:rPr lang="en-IN"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Key Dimensions of Data Quality:</a:t>
            </a:r>
          </a:p>
          <a:p>
            <a:pPr marL="342900" lvl="0" indent="-342900">
              <a:tabLst>
                <a:tab pos="4572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extent to which the data correctly represents the real-world values or facts.</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 person's birthdate recorded correctly in a database.</a:t>
            </a:r>
          </a:p>
          <a:p>
            <a:pPr marL="342900" lvl="0" indent="-342900">
              <a:tabLst>
                <a:tab pos="4572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Completeness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degree to which all required data is present.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No missing values for critical fields like customer name or email address.</a:t>
            </a:r>
          </a:p>
          <a:p>
            <a:pPr marL="342900" lvl="0" indent="-342900">
              <a:tabLst>
                <a:tab pos="4572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Consistency</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Data should be uniform across all systems and sources.</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 customer's address recorded consistently across different systems.</a:t>
            </a:r>
          </a:p>
        </p:txBody>
      </p:sp>
      <p:sp>
        <p:nvSpPr>
          <p:cNvPr id="2" name="Footer Placeholder 1">
            <a:extLst>
              <a:ext uri="{FF2B5EF4-FFF2-40B4-BE49-F238E27FC236}">
                <a16:creationId xmlns:a16="http://schemas.microsoft.com/office/drawing/2014/main" id="{547B52A1-2DEA-0D61-43D6-50B04E81F5EB}"/>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14213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7" name="Google Shape;247;p15"/>
          <p:cNvSpPr txBox="1">
            <a:spLocks noGrp="1"/>
          </p:cNvSpPr>
          <p:nvPr>
            <p:ph type="title"/>
          </p:nvPr>
        </p:nvSpPr>
        <p:spPr>
          <a:xfrm>
            <a:off x="1914424" y="626961"/>
            <a:ext cx="7220189" cy="874598"/>
          </a:xfrm>
          <a:prstGeom prst="rect">
            <a:avLst/>
          </a:prstGeom>
          <a:noFill/>
          <a:ln>
            <a:noFill/>
          </a:ln>
        </p:spPr>
        <p:txBody>
          <a:bodyPr spcFirstLastPara="1" wrap="square" lIns="0" tIns="12700" rIns="0" bIns="0" anchor="ctr" anchorCtr="0">
            <a:spAutoFit/>
          </a:bodyPr>
          <a:lstStyle/>
          <a:p>
            <a:pPr marL="12700">
              <a:spcBef>
                <a:spcPts val="0"/>
              </a:spcBef>
              <a:buClr>
                <a:schemeClr val="dk1"/>
              </a:buClr>
              <a:buSzPts val="2800"/>
            </a:pPr>
            <a:br>
              <a:rPr lang="en-US" sz="2800" dirty="0">
                <a:latin typeface="Arial"/>
                <a:ea typeface="Arial"/>
                <a:cs typeface="Arial"/>
                <a:sym typeface="Arial"/>
              </a:rPr>
            </a:br>
            <a:endParaRPr lang="en-US" sz="2800">
              <a:latin typeface="Arial"/>
              <a:cs typeface="Arial"/>
            </a:endParaRPr>
          </a:p>
        </p:txBody>
      </p:sp>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E134BB9-A85D-4FBE-BA50-103D99A32636}" type="datetime3">
              <a:rPr lang="en-US" smtClean="0"/>
              <a:t>7 October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endParaRPr lang="en-US" sz="2800" dirty="0"/>
          </a:p>
        </p:txBody>
      </p:sp>
      <p:sp>
        <p:nvSpPr>
          <p:cNvPr id="4" name="TextBox 3">
            <a:extLst>
              <a:ext uri="{FF2B5EF4-FFF2-40B4-BE49-F238E27FC236}">
                <a16:creationId xmlns:a16="http://schemas.microsoft.com/office/drawing/2014/main" id="{004F06BB-E618-36CF-3239-D9B7498C8A20}"/>
              </a:ext>
            </a:extLst>
          </p:cNvPr>
          <p:cNvSpPr txBox="1"/>
          <p:nvPr/>
        </p:nvSpPr>
        <p:spPr>
          <a:xfrm>
            <a:off x="1140667" y="947268"/>
            <a:ext cx="9210776" cy="4565802"/>
          </a:xfrm>
          <a:prstGeom prst="rect">
            <a:avLst/>
          </a:prstGeom>
          <a:noFill/>
        </p:spPr>
        <p:txBody>
          <a:bodyPr wrap="square">
            <a:spAutoFit/>
          </a:bodyPr>
          <a:lstStyle/>
          <a:p>
            <a:pPr marL="342900" lvl="0" indent="-342900">
              <a:tabLst>
                <a:tab pos="4572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Timeliness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Data should be up-to-date and available when needed.</a:t>
            </a:r>
            <a:endParaRPr lang="en-IN" dirty="0">
              <a:effectLst/>
              <a:latin typeface="Times New Roman" panose="02020603050405020304" pitchFamily="18" charset="0"/>
              <a:cs typeface="Times New Roman" panose="02020603050405020304" pitchFamily="18" charset="0"/>
            </a:endParaRP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Sales data recorded in real-time instead of after a long delay.</a:t>
            </a:r>
          </a:p>
          <a:p>
            <a:pPr marL="342900" lvl="0" indent="-342900">
              <a:tabLst>
                <a:tab pos="4572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Validity</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Data should conform to a defined set of rules or formats.</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 phone number following the correct format (e.g., 10 digits).</a:t>
            </a:r>
          </a:p>
          <a:p>
            <a:pPr marL="342900" lvl="0" indent="-342900">
              <a:tabLst>
                <a:tab pos="4572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Uniqueness</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No duplicate records should exist within the dataset.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Each customer ID should be unique, with no two records having the same ID.</a:t>
            </a:r>
          </a:p>
          <a:p>
            <a:pPr marL="342900" lvl="0" indent="-342900">
              <a:tabLst>
                <a:tab pos="457200" algn="l"/>
              </a:tabLst>
            </a:pP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Relevance</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The data should be relevant and appropriate for the intended use or analysis.</a:t>
            </a:r>
          </a:p>
          <a:p>
            <a:pPr lvl="1">
              <a:lnSpc>
                <a:spcPct val="107000"/>
              </a:lnSpc>
              <a:spcAft>
                <a:spcPts val="800"/>
              </a:spcAft>
              <a:buSzPts val="1000"/>
              <a:tabLst>
                <a:tab pos="9144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Example</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When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sales performance, only sales data from the correct region or time period should be included.</a:t>
            </a:r>
          </a:p>
        </p:txBody>
      </p:sp>
      <p:sp>
        <p:nvSpPr>
          <p:cNvPr id="2" name="Footer Placeholder 1">
            <a:extLst>
              <a:ext uri="{FF2B5EF4-FFF2-40B4-BE49-F238E27FC236}">
                <a16:creationId xmlns:a16="http://schemas.microsoft.com/office/drawing/2014/main" id="{62979643-5758-9C37-D81F-130057C2D859}"/>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772293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Evaluation Scheme</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2D4A20E8-0E02-4244-A5C2-001697EA144D}" type="datetime3">
              <a:rPr lang="en-US" smtClean="0"/>
              <a:t>7 October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3</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Unit-3</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FADE7DC-9C2B-34AF-30A6-2532DDD9CF4E}"/>
              </a:ext>
            </a:extLst>
          </p:cNvPr>
          <p:cNvPicPr>
            <a:picLocks noChangeAspect="1"/>
          </p:cNvPicPr>
          <p:nvPr/>
        </p:nvPicPr>
        <p:blipFill rotWithShape="1">
          <a:blip r:embed="rId4"/>
          <a:srcRect l="36266" t="18270" r="16044" b="4665"/>
          <a:stretch/>
        </p:blipFill>
        <p:spPr>
          <a:xfrm>
            <a:off x="2181045" y="1901406"/>
            <a:ext cx="8623685" cy="3816996"/>
          </a:xfrm>
          <a:prstGeom prst="rect">
            <a:avLst/>
          </a:prstGeom>
        </p:spPr>
      </p:pic>
    </p:spTree>
    <p:extLst>
      <p:ext uri="{BB962C8B-B14F-4D97-AF65-F5344CB8AC3E}">
        <p14:creationId xmlns:p14="http://schemas.microsoft.com/office/powerpoint/2010/main" val="683742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13E0D8B-9F86-4B00-8E3B-688B193012C7}"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30</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sp>
        <p:nvSpPr>
          <p:cNvPr id="4" name="TextBox 3">
            <a:extLst>
              <a:ext uri="{FF2B5EF4-FFF2-40B4-BE49-F238E27FC236}">
                <a16:creationId xmlns:a16="http://schemas.microsoft.com/office/drawing/2014/main" id="{0E40B573-43D1-6339-6AAC-1B0497DF1E46}"/>
              </a:ext>
            </a:extLst>
          </p:cNvPr>
          <p:cNvSpPr txBox="1"/>
          <p:nvPr/>
        </p:nvSpPr>
        <p:spPr>
          <a:xfrm>
            <a:off x="1066800" y="1429845"/>
            <a:ext cx="9448800" cy="3139321"/>
          </a:xfrm>
          <a:prstGeom prst="rect">
            <a:avLst/>
          </a:prstGeom>
          <a:noFill/>
        </p:spPr>
        <p:txBody>
          <a:bodyPr wrap="square">
            <a:spAutoFit/>
          </a:bodyPr>
          <a:lstStyle/>
          <a:p>
            <a:pPr algn="l" rtl="0" fontAlgn="base"/>
            <a:r>
              <a:rPr lang="en-US" b="1" i="0" dirty="0">
                <a:solidFill>
                  <a:srgbClr val="273239"/>
                </a:solidFill>
                <a:effectLst/>
                <a:latin typeface="Times New Roman" panose="02020603050405020304" pitchFamily="18" charset="0"/>
                <a:cs typeface="Times New Roman" panose="02020603050405020304" pitchFamily="18" charset="0"/>
              </a:rPr>
              <a:t>Steps Involved in Data Preprocessing</a:t>
            </a:r>
            <a:endParaRPr lang="en-US" b="0" i="0" dirty="0">
              <a:solidFill>
                <a:srgbClr val="273239"/>
              </a:solidFill>
              <a:effectLst/>
              <a:latin typeface="Times New Roman" panose="02020603050405020304" pitchFamily="18" charset="0"/>
              <a:cs typeface="Times New Roman" panose="02020603050405020304" pitchFamily="18" charset="0"/>
            </a:endParaRPr>
          </a:p>
          <a:p>
            <a:pPr marL="342900" indent="-342900" algn="l" fontAlgn="base">
              <a:buAutoNum type="arabicPeriod"/>
            </a:pPr>
            <a:r>
              <a:rPr lang="en-US" b="1" i="0" dirty="0">
                <a:solidFill>
                  <a:srgbClr val="273239"/>
                </a:solidFill>
                <a:effectLst/>
                <a:latin typeface="Times New Roman" panose="02020603050405020304" pitchFamily="18" charset="0"/>
                <a:cs typeface="Times New Roman" panose="02020603050405020304" pitchFamily="18" charset="0"/>
              </a:rPr>
              <a:t>Data Cleaning:</a:t>
            </a:r>
            <a:r>
              <a:rPr lang="en-US" b="0" i="0" dirty="0">
                <a:solidFill>
                  <a:srgbClr val="273239"/>
                </a:solidFill>
                <a:effectLst/>
                <a:latin typeface="Times New Roman" panose="02020603050405020304" pitchFamily="18" charset="0"/>
                <a:cs typeface="Times New Roman" panose="02020603050405020304" pitchFamily="18" charset="0"/>
              </a:rPr>
              <a:t> </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 The data can have many irrelevant and missing parts. To handle this part, data cleaning is done. It involves handling of missing data, noisy data etc. </a:t>
            </a:r>
          </a:p>
          <a:p>
            <a:pPr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Missing Data:</a:t>
            </a:r>
            <a:r>
              <a:rPr lang="en-US" b="0" i="0" dirty="0">
                <a:solidFill>
                  <a:srgbClr val="273239"/>
                </a:solidFill>
                <a:effectLst/>
                <a:latin typeface="Times New Roman" panose="02020603050405020304" pitchFamily="18" charset="0"/>
                <a:cs typeface="Times New Roman" panose="02020603050405020304" pitchFamily="18" charset="0"/>
              </a:rPr>
              <a:t> This situation arises when some data is missing in the data. It can be handled in various ways. </a:t>
            </a:r>
            <a:br>
              <a:rPr lang="en-US" b="0" i="0" dirty="0">
                <a:solidFill>
                  <a:srgbClr val="273239"/>
                </a:solidFill>
                <a:effectLst/>
                <a:latin typeface="Times New Roman" panose="02020603050405020304" pitchFamily="18" charset="0"/>
                <a:cs typeface="Times New Roman" panose="02020603050405020304" pitchFamily="18" charset="0"/>
              </a:rPr>
            </a:br>
            <a:r>
              <a:rPr lang="en-US" b="0" i="0" dirty="0">
                <a:solidFill>
                  <a:srgbClr val="273239"/>
                </a:solidFill>
                <a:effectLst/>
                <a:latin typeface="Times New Roman" panose="02020603050405020304" pitchFamily="18" charset="0"/>
                <a:cs typeface="Times New Roman" panose="02020603050405020304" pitchFamily="18" charset="0"/>
              </a:rPr>
              <a:t>Some of them are: </a:t>
            </a:r>
          </a:p>
          <a:p>
            <a:pPr marL="742950" lvl="1" indent="-285750"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Ignore the tuples:</a:t>
            </a:r>
            <a:r>
              <a:rPr lang="en-US" b="0" i="0" dirty="0">
                <a:solidFill>
                  <a:srgbClr val="273239"/>
                </a:solidFill>
                <a:effectLst/>
                <a:latin typeface="Times New Roman" panose="02020603050405020304" pitchFamily="18" charset="0"/>
                <a:cs typeface="Times New Roman" panose="02020603050405020304" pitchFamily="18" charset="0"/>
              </a:rPr>
              <a:t> This approach is suitable only when the dataset we have is quite large and multiple values are missing within a tuple. </a:t>
            </a:r>
          </a:p>
          <a:p>
            <a:pPr marL="742950" lvl="1" indent="-285750" algn="l"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Fill the Missing values:</a:t>
            </a:r>
            <a:r>
              <a:rPr lang="en-US" b="0" i="0" dirty="0">
                <a:solidFill>
                  <a:srgbClr val="273239"/>
                </a:solidFill>
                <a:effectLst/>
                <a:latin typeface="Times New Roman" panose="02020603050405020304" pitchFamily="18" charset="0"/>
                <a:cs typeface="Times New Roman" panose="02020603050405020304" pitchFamily="18" charset="0"/>
              </a:rPr>
              <a:t> There are various ways to do this task. You can choose to fill the missing values manually, by attribute mean or the most probable value. </a:t>
            </a:r>
          </a:p>
        </p:txBody>
      </p:sp>
      <p:sp>
        <p:nvSpPr>
          <p:cNvPr id="2" name="Footer Placeholder 1">
            <a:extLst>
              <a:ext uri="{FF2B5EF4-FFF2-40B4-BE49-F238E27FC236}">
                <a16:creationId xmlns:a16="http://schemas.microsoft.com/office/drawing/2014/main" id="{D0BD1C3C-3387-E110-D2E5-983725419E23}"/>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1063710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E97C272-EF28-4251-A535-02208D3F0822}"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31</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28461" y="-17106"/>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sp>
        <p:nvSpPr>
          <p:cNvPr id="6" name="TextBox 5">
            <a:extLst>
              <a:ext uri="{FF2B5EF4-FFF2-40B4-BE49-F238E27FC236}">
                <a16:creationId xmlns:a16="http://schemas.microsoft.com/office/drawing/2014/main" id="{ED008048-61CC-9F26-58C0-5CB918F9DA59}"/>
              </a:ext>
            </a:extLst>
          </p:cNvPr>
          <p:cNvSpPr txBox="1"/>
          <p:nvPr/>
        </p:nvSpPr>
        <p:spPr>
          <a:xfrm>
            <a:off x="1048916" y="1066800"/>
            <a:ext cx="9695284" cy="4673523"/>
          </a:xfrm>
          <a:prstGeom prst="rect">
            <a:avLst/>
          </a:prstGeom>
          <a:noFill/>
        </p:spPr>
        <p:txBody>
          <a:bodyPr wrap="square">
            <a:sp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Noisy Data:</a:t>
            </a:r>
            <a:r>
              <a:rPr lang="en-US" b="0" i="0" dirty="0">
                <a:solidFill>
                  <a:srgbClr val="273239"/>
                </a:solidFill>
                <a:effectLst/>
                <a:latin typeface="Times New Roman" panose="02020603050405020304" pitchFamily="18" charset="0"/>
                <a:cs typeface="Times New Roman" panose="02020603050405020304" pitchFamily="18" charset="0"/>
              </a:rPr>
              <a:t> Noisy data is a meaningless data that can’t be interpreted by machines. It can be generated due to faulty data collection, data entry errors etc. It can be handled in following ways : </a:t>
            </a:r>
          </a:p>
          <a:p>
            <a:pPr algn="just">
              <a:lnSpc>
                <a:spcPct val="107000"/>
              </a:lnSpc>
              <a:spcAft>
                <a:spcPts val="800"/>
              </a:spcAft>
            </a:pPr>
            <a:endParaRPr lang="en-US" b="1" i="0" dirty="0">
              <a:solidFill>
                <a:srgbClr val="273239"/>
              </a:solidFill>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b="1" i="0" dirty="0">
                <a:solidFill>
                  <a:srgbClr val="273239"/>
                </a:solidFill>
                <a:effectLst/>
                <a:latin typeface="Times New Roman" panose="02020603050405020304" pitchFamily="18" charset="0"/>
                <a:cs typeface="Times New Roman" panose="02020603050405020304" pitchFamily="18" charset="0"/>
              </a:rPr>
              <a:t>Binning Method:</a:t>
            </a:r>
            <a:r>
              <a:rPr lang="en-US" b="0" i="0" dirty="0">
                <a:solidFill>
                  <a:srgbClr val="273239"/>
                </a:solidFill>
                <a:effectLst/>
                <a:latin typeface="Times New Roman" panose="02020603050405020304" pitchFamily="18" charset="0"/>
                <a:cs typeface="Times New Roman" panose="02020603050405020304" pitchFamily="18" charset="0"/>
              </a:rPr>
              <a:t>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binning method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 data preprocessing technique used to group or "bin" continuous data into discrete intervals. This method is especially helpful in simplifying data analysis by reducing the number of unique values and handling noise. It's commonly used in statistical analysis, machine learning, and data mining.</a:t>
            </a:r>
          </a:p>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Types of Binning Methods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Equal-width Binning</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range of data is divided into intervals of equal size.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Example: If you have data values from 0 to 100, you can split them into bins of size 10 (e.g., 0–10, 10–20, etc.).</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A35828D6-4D47-5D83-AF0F-0D886DE7197A}"/>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2195889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202A637-8253-4F50-8C61-65ED169E4F4E}"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28461" y="-17106"/>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sp>
        <p:nvSpPr>
          <p:cNvPr id="6" name="TextBox 5">
            <a:extLst>
              <a:ext uri="{FF2B5EF4-FFF2-40B4-BE49-F238E27FC236}">
                <a16:creationId xmlns:a16="http://schemas.microsoft.com/office/drawing/2014/main" id="{ED008048-61CC-9F26-58C0-5CB918F9DA59}"/>
              </a:ext>
            </a:extLst>
          </p:cNvPr>
          <p:cNvSpPr txBox="1"/>
          <p:nvPr/>
        </p:nvSpPr>
        <p:spPr>
          <a:xfrm>
            <a:off x="1048916" y="1066800"/>
            <a:ext cx="9695284" cy="3290131"/>
          </a:xfrm>
          <a:prstGeom prst="rect">
            <a:avLst/>
          </a:prstGeom>
          <a:noFill/>
        </p:spPr>
        <p:txBody>
          <a:bodyPr wrap="square">
            <a:spAutoFit/>
          </a:bodyPr>
          <a:lstStyle/>
          <a:p>
            <a:pPr lvl="0">
              <a:lnSpc>
                <a:spcPct val="107000"/>
              </a:lnSpc>
              <a:spcAft>
                <a:spcPts val="800"/>
              </a:spcAft>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2. Equal-frequency Binning (Quantile Binning)</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Each bin contains the same number of data points.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Example: If you have 100 values, you could create 5 bins with 20 values in each.</a:t>
            </a:r>
            <a:endPar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nSpc>
                <a:spcPct val="107000"/>
              </a:lnSpc>
              <a:spcAft>
                <a:spcPts val="800"/>
              </a:spcAft>
              <a:tabLst>
                <a:tab pos="457200" algn="l"/>
              </a:tabLs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3. Custom Binning</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You define the boundaries for the bins based on domain knowledge or specific requirements.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Example: For age data, bins could be defined as 0–18, 19–35, 36–60, and 61+.</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fontAlgn="base"/>
            <a:endParaRPr lang="en-US" b="1" i="0" dirty="0">
              <a:solidFill>
                <a:srgbClr val="273239"/>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D00A21-2CF1-A029-5666-C9D80B41A65E}"/>
              </a:ext>
            </a:extLst>
          </p:cNvPr>
          <p:cNvSpPr txBox="1"/>
          <p:nvPr/>
        </p:nvSpPr>
        <p:spPr>
          <a:xfrm>
            <a:off x="1266630" y="4572000"/>
            <a:ext cx="9259855" cy="1663597"/>
          </a:xfrm>
          <a:prstGeom prst="rect">
            <a:avLst/>
          </a:prstGeom>
          <a:noFill/>
        </p:spPr>
        <p:txBody>
          <a:bodyPr wrap="square">
            <a:spAutoFit/>
          </a:bodyPr>
          <a:lstStyle/>
          <a:p>
            <a:pPr>
              <a:lnSpc>
                <a:spcPct val="107000"/>
              </a:lnSpc>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Regression: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Here data can be made smooth by fitting it to a regression function. The regression used may be linear (having one independent variable) or multiple (having multiple independent variables).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Clustering</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approach groups the similar data in a cluster. The outliers may be undetected or it will fall outside the clusters.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14AF68A3-C1A1-5099-D40A-6E1331EDA980}"/>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2718328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Content Placeholder 2"/>
          <p:cNvSpPr>
            <a:spLocks noGrp="1"/>
          </p:cNvSpPr>
          <p:nvPr>
            <p:ph idx="1"/>
          </p:nvPr>
        </p:nvSpPr>
        <p:spPr>
          <a:xfrm>
            <a:off x="1774825" y="1123950"/>
            <a:ext cx="8281988" cy="5232400"/>
          </a:xfrm>
        </p:spPr>
        <p:txBody>
          <a:bodyPr/>
          <a:lstStyle/>
          <a:p>
            <a:pPr marL="0" indent="0">
              <a:lnSpc>
                <a:spcPct val="107000"/>
              </a:lnSpc>
              <a:spcBef>
                <a:spcPts val="200"/>
              </a:spcBef>
              <a:buFont typeface="Arial" pitchFamily="34" charset="0"/>
              <a:buNone/>
            </a:pPr>
            <a:r>
              <a:rPr lang="en-US" altLang="en-US" sz="1800" b="1" dirty="0">
                <a:solidFill>
                  <a:srgbClr val="2B3E51"/>
                </a:solidFill>
                <a:cs typeface="Times New Roman" pitchFamily="18" charset="0"/>
              </a:rPr>
              <a:t>2. </a:t>
            </a:r>
            <a:r>
              <a:rPr lang="en-US" altLang="en-US" sz="1800" b="1" dirty="0">
                <a:solidFill>
                  <a:srgbClr val="2B3E51"/>
                </a:solidFill>
                <a:latin typeface="Times New Roman" panose="02020603050405020304" pitchFamily="18" charset="0"/>
                <a:cs typeface="Times New Roman" panose="02020603050405020304" pitchFamily="18" charset="0"/>
              </a:rPr>
              <a:t>Data transformation</a:t>
            </a:r>
            <a:endParaRPr lang="en-US" altLang="en-US" sz="1800" b="1" dirty="0">
              <a:solidFill>
                <a:srgbClr val="1F4D78"/>
              </a:solidFill>
              <a:latin typeface="Times New Roman" panose="02020603050405020304" pitchFamily="18" charset="0"/>
              <a:cs typeface="Times New Roman" panose="02020603050405020304" pitchFamily="18" charset="0"/>
            </a:endParaRPr>
          </a:p>
          <a:p>
            <a:pPr marL="0" indent="0">
              <a:buFont typeface="Arial" pitchFamily="34" charset="0"/>
              <a:buNone/>
            </a:pPr>
            <a:r>
              <a:rPr lang="en-US" altLang="en-US" sz="1800" dirty="0">
                <a:solidFill>
                  <a:srgbClr val="2B3E51"/>
                </a:solidFill>
                <a:latin typeface="Times New Roman" panose="02020603050405020304" pitchFamily="18" charset="0"/>
                <a:cs typeface="Times New Roman" panose="02020603050405020304" pitchFamily="18" charset="0"/>
              </a:rPr>
              <a:t>With data cleaning, we’ve already begun to modify our data, but data transformation will begin the process of turning the data into the proper format(s) you’ll need for analysis and other downstream processes.</a:t>
            </a:r>
          </a:p>
          <a:p>
            <a:pPr marL="0" indent="0">
              <a:buFont typeface="Arial" pitchFamily="34" charset="0"/>
              <a:buNone/>
            </a:pPr>
            <a:endParaRPr lang="en-US" altLang="en-US" sz="1800" dirty="0">
              <a:latin typeface="Times New Roman" panose="02020603050405020304" pitchFamily="18" charset="0"/>
              <a:cs typeface="Times New Roman" pitchFamily="18" charset="0"/>
            </a:endParaRPr>
          </a:p>
          <a:p>
            <a:pPr marL="0" indent="0">
              <a:buFont typeface="Arial" pitchFamily="34" charset="0"/>
              <a:buNone/>
            </a:pPr>
            <a:r>
              <a:rPr lang="en-US" altLang="en-US" sz="1800" dirty="0">
                <a:solidFill>
                  <a:srgbClr val="2B3E51"/>
                </a:solidFill>
                <a:latin typeface="Times New Roman" panose="02020603050405020304" pitchFamily="18" charset="0"/>
                <a:cs typeface="Times New Roman" panose="02020603050405020304" pitchFamily="18" charset="0"/>
              </a:rPr>
              <a:t>This generally happens in one or more of the below:</a:t>
            </a:r>
            <a:endParaRPr lang="en-US" altLang="en-US" sz="1800" dirty="0">
              <a:latin typeface="Times New Roman" panose="02020603050405020304" pitchFamily="18" charset="0"/>
              <a:cs typeface="Times New Roman" pitchFamily="18" charset="0"/>
            </a:endParaRPr>
          </a:p>
          <a:p>
            <a:pPr marL="0" indent="0">
              <a:lnSpc>
                <a:spcPct val="107000"/>
              </a:lnSpc>
              <a:spcBef>
                <a:spcPct val="0"/>
              </a:spcBef>
              <a:spcAft>
                <a:spcPts val="375"/>
              </a:spcAft>
              <a:buFont typeface="Calibri" pitchFamily="34" charset="0"/>
              <a:buAutoNum type="arabicPeriod"/>
            </a:pPr>
            <a:r>
              <a:rPr lang="en-US" altLang="en-US" sz="1800" dirty="0">
                <a:solidFill>
                  <a:srgbClr val="2B3E51"/>
                </a:solidFill>
                <a:latin typeface="Times New Roman" panose="02020603050405020304" pitchFamily="18" charset="0"/>
                <a:ea typeface="Calibri" pitchFamily="34" charset="0"/>
                <a:cs typeface="Times New Roman" panose="02020603050405020304" pitchFamily="18" charset="0"/>
              </a:rPr>
              <a:t> Aggregation</a:t>
            </a:r>
          </a:p>
          <a:p>
            <a:pPr marL="0" indent="0">
              <a:lnSpc>
                <a:spcPct val="107000"/>
              </a:lnSpc>
              <a:spcBef>
                <a:spcPct val="0"/>
              </a:spcBef>
              <a:spcAft>
                <a:spcPts val="375"/>
              </a:spcAft>
              <a:buFont typeface="Calibri" pitchFamily="34" charset="0"/>
              <a:buAutoNum type="arabicPeriod"/>
            </a:pPr>
            <a:r>
              <a:rPr lang="en-US" altLang="en-US" sz="1800" dirty="0">
                <a:solidFill>
                  <a:srgbClr val="2B3E51"/>
                </a:solidFill>
                <a:latin typeface="Times New Roman" panose="02020603050405020304" pitchFamily="18" charset="0"/>
                <a:ea typeface="Calibri" pitchFamily="34" charset="0"/>
                <a:cs typeface="Times New Roman" panose="02020603050405020304" pitchFamily="18" charset="0"/>
              </a:rPr>
              <a:t> Normalization</a:t>
            </a:r>
          </a:p>
          <a:p>
            <a:pPr marL="0" indent="0">
              <a:lnSpc>
                <a:spcPct val="107000"/>
              </a:lnSpc>
              <a:spcBef>
                <a:spcPct val="0"/>
              </a:spcBef>
              <a:spcAft>
                <a:spcPts val="375"/>
              </a:spcAft>
              <a:buFont typeface="Calibri" pitchFamily="34" charset="0"/>
              <a:buAutoNum type="arabicPeriod"/>
            </a:pPr>
            <a:r>
              <a:rPr lang="en-US" altLang="en-US" sz="1800" dirty="0">
                <a:solidFill>
                  <a:srgbClr val="2B3E51"/>
                </a:solidFill>
                <a:latin typeface="Times New Roman" panose="02020603050405020304" pitchFamily="18" charset="0"/>
                <a:ea typeface="Calibri" pitchFamily="34" charset="0"/>
                <a:cs typeface="Times New Roman" panose="02020603050405020304" pitchFamily="18" charset="0"/>
              </a:rPr>
              <a:t> Feature selection</a:t>
            </a:r>
          </a:p>
          <a:p>
            <a:pPr marL="0" indent="0">
              <a:lnSpc>
                <a:spcPct val="107000"/>
              </a:lnSpc>
              <a:spcBef>
                <a:spcPct val="0"/>
              </a:spcBef>
              <a:spcAft>
                <a:spcPts val="375"/>
              </a:spcAft>
              <a:buFont typeface="Calibri" pitchFamily="34" charset="0"/>
              <a:buAutoNum type="arabicPeriod"/>
            </a:pPr>
            <a:r>
              <a:rPr lang="en-US" altLang="en-US" sz="1800" dirty="0">
                <a:solidFill>
                  <a:srgbClr val="2B3E51"/>
                </a:solidFill>
                <a:latin typeface="Times New Roman" panose="02020603050405020304" pitchFamily="18" charset="0"/>
                <a:ea typeface="Calibri" pitchFamily="34" charset="0"/>
                <a:cs typeface="Times New Roman" panose="02020603050405020304" pitchFamily="18" charset="0"/>
              </a:rPr>
              <a:t> Discretization</a:t>
            </a:r>
          </a:p>
          <a:p>
            <a:pPr marL="0" indent="0">
              <a:lnSpc>
                <a:spcPct val="107000"/>
              </a:lnSpc>
              <a:spcBef>
                <a:spcPct val="0"/>
              </a:spcBef>
              <a:spcAft>
                <a:spcPts val="375"/>
              </a:spcAft>
              <a:buFont typeface="Calibri" pitchFamily="34" charset="0"/>
              <a:buAutoNum type="arabicPeriod"/>
            </a:pPr>
            <a:r>
              <a:rPr lang="en-US" altLang="en-US" sz="1800" dirty="0">
                <a:solidFill>
                  <a:srgbClr val="2B3E51"/>
                </a:solidFill>
                <a:latin typeface="Times New Roman" panose="02020603050405020304" pitchFamily="18" charset="0"/>
                <a:ea typeface="Calibri" pitchFamily="34" charset="0"/>
                <a:cs typeface="Times New Roman" panose="02020603050405020304" pitchFamily="18" charset="0"/>
              </a:rPr>
              <a:t>Concept hierarchy generation</a:t>
            </a:r>
          </a:p>
          <a:p>
            <a:pPr marL="0" indent="0" eaLnBrk="1" hangingPunct="1">
              <a:buFont typeface="Arial" pitchFamily="34" charset="0"/>
              <a:buNone/>
            </a:pPr>
            <a:endParaRPr lang="en-US" altLang="en-US" sz="1800" b="1" dirty="0"/>
          </a:p>
        </p:txBody>
      </p:sp>
      <p:sp>
        <p:nvSpPr>
          <p:cNvPr id="4" name="Date Placeholder 3"/>
          <p:cNvSpPr>
            <a:spLocks noGrp="1"/>
          </p:cNvSpPr>
          <p:nvPr>
            <p:ph type="dt" sz="quarter" idx="10"/>
          </p:nvPr>
        </p:nvSpPr>
        <p:spPr/>
        <p:txBody>
          <a:bodyPr/>
          <a:lstStyle/>
          <a:p>
            <a:pPr>
              <a:defRPr/>
            </a:pPr>
            <a:fld id="{EFE3ADAE-3C58-4A74-A7F1-71CD6CDCDA61}"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59397" name="Slide Number Placeholder 5"/>
          <p:cNvSpPr>
            <a:spLocks noGrp="1" noChangeArrowheads="1"/>
          </p:cNvSpPr>
          <p:nvPr>
            <p:ph type="sldNum" sz="quarter" idx="12"/>
          </p:nvPr>
        </p:nvSpPr>
        <p:spPr bwMode="auto">
          <a:noFill/>
          <a:ln>
            <a:miter lim="800000"/>
            <a:headEnd/>
            <a:tailEnd/>
          </a:ln>
        </p:spPr>
        <p:txBody>
          <a:bodyPr/>
          <a:lstStyle/>
          <a:p>
            <a:fld id="{EA3D87CE-4AF3-4478-ADC9-8AF63D2C7EBB}" type="slidenum">
              <a:rPr lang="en-US" altLang="en-US"/>
              <a:pPr/>
              <a:t>33</a:t>
            </a:fld>
            <a:endParaRPr lang="en-US" altLang="en-US"/>
          </a:p>
        </p:txBody>
      </p:sp>
      <p:pic>
        <p:nvPicPr>
          <p:cNvPr id="3" name="Picture 2" descr="A black and red logo&#10;&#10;Description automatically generated">
            <a:extLst>
              <a:ext uri="{FF2B5EF4-FFF2-40B4-BE49-F238E27FC236}">
                <a16:creationId xmlns:a16="http://schemas.microsoft.com/office/drawing/2014/main" id="{7DEA8B75-1355-419E-27C5-F019DD2B0D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CC22B355-434F-9E6F-84B2-64DB18881611}"/>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Forms of Data Pre-Processing</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4FC8F79C-FE7B-4291-A33A-6D300D77FF4D}"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34</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28461" y="-17106"/>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sp>
        <p:nvSpPr>
          <p:cNvPr id="4" name="TextBox 3">
            <a:extLst>
              <a:ext uri="{FF2B5EF4-FFF2-40B4-BE49-F238E27FC236}">
                <a16:creationId xmlns:a16="http://schemas.microsoft.com/office/drawing/2014/main" id="{7DE1D4DB-D67E-392C-F24C-E6762063AA56}"/>
              </a:ext>
            </a:extLst>
          </p:cNvPr>
          <p:cNvSpPr txBox="1"/>
          <p:nvPr/>
        </p:nvSpPr>
        <p:spPr>
          <a:xfrm>
            <a:off x="1676400" y="948823"/>
            <a:ext cx="8991600" cy="5355312"/>
          </a:xfrm>
          <a:prstGeom prst="rect">
            <a:avLst/>
          </a:prstGeom>
          <a:noFill/>
        </p:spPr>
        <p:txBody>
          <a:bodyPr wrap="square">
            <a:spAutoFit/>
          </a:bodyPr>
          <a:lstStyle/>
          <a:p>
            <a:pPr algn="just" rtl="0" fontAlgn="base"/>
            <a:r>
              <a:rPr lang="en-US" b="1" i="0" dirty="0">
                <a:solidFill>
                  <a:srgbClr val="273239"/>
                </a:solidFill>
                <a:effectLst/>
                <a:latin typeface="Times New Roman" panose="02020603050405020304" pitchFamily="18" charset="0"/>
                <a:cs typeface="Times New Roman" panose="02020603050405020304" pitchFamily="18" charset="0"/>
              </a:rPr>
              <a:t>Data Transformation:</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This step is taken in order to transform the data in appropriate forms suitable for mining process. This involves following ways: </a:t>
            </a:r>
          </a:p>
          <a:p>
            <a:pPr algn="just" fontAlgn="base"/>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aggregation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is the process of gathering and combining data from different sources into a single, unified dataset. </a:t>
            </a:r>
          </a:p>
          <a:p>
            <a:pPr marL="285750" indent="-285750" algn="just" fontAlgn="base">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can involve summarizing, averaging, or organizing data to make it easier 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or draw conclusions from. </a:t>
            </a:r>
          </a:p>
          <a:p>
            <a:pPr marL="285750" indent="-285750" algn="just" fontAlgn="base">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example, if you have sales data from different stores, you might aggregate it to find the total sales for all stores combined. Aggregated data helps in simplifying large sets of information for better insights or decision-making</a:t>
            </a:r>
          </a:p>
          <a:p>
            <a:pPr algn="just" rtl="0" fontAlgn="base"/>
            <a:endParaRPr lang="en-US"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Normalization:</a:t>
            </a:r>
            <a:r>
              <a:rPr lang="en-US" b="0" i="0" dirty="0">
                <a:solidFill>
                  <a:srgbClr val="273239"/>
                </a:solidFill>
                <a:effectLst/>
                <a:latin typeface="Times New Roman" panose="02020603050405020304" pitchFamily="18" charset="0"/>
                <a:cs typeface="Times New Roman" panose="02020603050405020304" pitchFamily="18" charset="0"/>
              </a:rPr>
              <a:t> It is done in order to scale the data values in a specified range (-1.0 to 1.0 or 0.0 to 1.0) </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Attribute Selection:</a:t>
            </a:r>
            <a:r>
              <a:rPr lang="en-US" b="0" i="0" dirty="0">
                <a:solidFill>
                  <a:srgbClr val="273239"/>
                </a:solidFill>
                <a:effectLst/>
                <a:latin typeface="Times New Roman" panose="02020603050405020304" pitchFamily="18" charset="0"/>
                <a:cs typeface="Times New Roman" panose="02020603050405020304" pitchFamily="18" charset="0"/>
              </a:rPr>
              <a:t> In this strategy, new attributes are constructed from the given set of attributes to help the mining process. </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Discretization:</a:t>
            </a:r>
            <a:r>
              <a:rPr lang="en-US" b="0" i="0" dirty="0">
                <a:solidFill>
                  <a:srgbClr val="273239"/>
                </a:solidFill>
                <a:effectLst/>
                <a:latin typeface="Times New Roman" panose="02020603050405020304" pitchFamily="18" charset="0"/>
                <a:cs typeface="Times New Roman" panose="02020603050405020304" pitchFamily="18" charset="0"/>
              </a:rPr>
              <a:t> This is done to replace the raw values of numeric attribute by interval levels or conceptual levels. </a:t>
            </a:r>
          </a:p>
          <a:p>
            <a:pPr algn="just" fontAlgn="base">
              <a:buFont typeface="Arial" panose="020B0604020202020204" pitchFamily="34" charset="0"/>
              <a:buChar char="•"/>
            </a:pPr>
            <a:r>
              <a:rPr lang="en-US" b="1" i="0" dirty="0">
                <a:solidFill>
                  <a:srgbClr val="273239"/>
                </a:solidFill>
                <a:effectLst/>
                <a:latin typeface="Times New Roman" panose="02020603050405020304" pitchFamily="18" charset="0"/>
                <a:cs typeface="Times New Roman" panose="02020603050405020304" pitchFamily="18" charset="0"/>
              </a:rPr>
              <a:t>Concept Hierarchy Generation:</a:t>
            </a:r>
            <a:r>
              <a:rPr lang="en-US" b="0" i="0" dirty="0">
                <a:solidFill>
                  <a:srgbClr val="273239"/>
                </a:solidFill>
                <a:effectLst/>
                <a:latin typeface="Times New Roman" panose="02020603050405020304" pitchFamily="18" charset="0"/>
                <a:cs typeface="Times New Roman" panose="02020603050405020304" pitchFamily="18" charset="0"/>
              </a:rPr>
              <a:t> Here attributes are converted from lower level to higher level in hierarchy. For Example-The attribute “city” can be converted to “country”. </a:t>
            </a:r>
          </a:p>
        </p:txBody>
      </p:sp>
      <p:sp>
        <p:nvSpPr>
          <p:cNvPr id="2" name="Footer Placeholder 1">
            <a:extLst>
              <a:ext uri="{FF2B5EF4-FFF2-40B4-BE49-F238E27FC236}">
                <a16:creationId xmlns:a16="http://schemas.microsoft.com/office/drawing/2014/main" id="{61B18DAC-E3DB-1AB9-CD4F-EE68709445B7}"/>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30931077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B7F466DF-DED0-4E7D-BF91-258BD9320942}"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35</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28461" y="-17106"/>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sp>
        <p:nvSpPr>
          <p:cNvPr id="6" name="TextBox 5">
            <a:extLst>
              <a:ext uri="{FF2B5EF4-FFF2-40B4-BE49-F238E27FC236}">
                <a16:creationId xmlns:a16="http://schemas.microsoft.com/office/drawing/2014/main" id="{AA729A9D-C6F7-6D29-D862-15F5C7780D97}"/>
              </a:ext>
            </a:extLst>
          </p:cNvPr>
          <p:cNvSpPr txBox="1"/>
          <p:nvPr/>
        </p:nvSpPr>
        <p:spPr>
          <a:xfrm>
            <a:off x="1112676" y="1219200"/>
            <a:ext cx="9296400" cy="4247317"/>
          </a:xfrm>
          <a:prstGeom prst="rect">
            <a:avLst/>
          </a:prstGeom>
          <a:noFill/>
        </p:spPr>
        <p:txBody>
          <a:bodyPr wrap="square">
            <a:spAutoFit/>
          </a:bodyPr>
          <a:lstStyle/>
          <a:p>
            <a:pPr algn="just" rtl="0" fontAlgn="base"/>
            <a:r>
              <a:rPr lang="en-US" b="1" i="0" dirty="0">
                <a:solidFill>
                  <a:srgbClr val="273239"/>
                </a:solidFill>
                <a:effectLst/>
                <a:latin typeface="Nunito" pitchFamily="2" charset="0"/>
              </a:rPr>
              <a:t> 3. </a:t>
            </a:r>
            <a:r>
              <a:rPr lang="en-US" b="1" i="0" dirty="0">
                <a:solidFill>
                  <a:srgbClr val="273239"/>
                </a:solidFill>
                <a:effectLst/>
                <a:latin typeface="Times New Roman" panose="02020603050405020304" pitchFamily="18" charset="0"/>
                <a:cs typeface="Times New Roman" panose="02020603050405020304" pitchFamily="18" charset="0"/>
              </a:rPr>
              <a:t>Data Reduction:</a:t>
            </a:r>
            <a:r>
              <a:rPr lang="en-US" b="0" i="0" dirty="0">
                <a:solidFill>
                  <a:srgbClr val="273239"/>
                </a:solidFill>
                <a:effectLst/>
                <a:latin typeface="Times New Roman" panose="02020603050405020304" pitchFamily="18" charset="0"/>
                <a:cs typeface="Times New Roman" panose="02020603050405020304" pitchFamily="18" charset="0"/>
              </a:rPr>
              <a:t> </a:t>
            </a:r>
          </a:p>
          <a:p>
            <a:pPr algn="just" rtl="0" fontAlgn="base"/>
            <a:r>
              <a:rPr lang="en-US" b="0" i="0" dirty="0">
                <a:solidFill>
                  <a:srgbClr val="273239"/>
                </a:solidFill>
                <a:effectLst/>
                <a:latin typeface="Times New Roman" panose="02020603050405020304" pitchFamily="18" charset="0"/>
                <a:cs typeface="Times New Roman" panose="02020603050405020304" pitchFamily="18" charset="0"/>
              </a:rPr>
              <a:t>Data reduction is a crucial step in the data mining process that involves reducing the size of the dataset while preserving the important information. This is done to improve the efficiency of data analysis and to avoid </a:t>
            </a:r>
            <a:r>
              <a:rPr lang="en-US" b="1" i="0" dirty="0">
                <a:solidFill>
                  <a:srgbClr val="273239"/>
                </a:solidFill>
                <a:effectLst/>
                <a:latin typeface="Times New Roman" panose="02020603050405020304" pitchFamily="18" charset="0"/>
                <a:cs typeface="Times New Roman" panose="02020603050405020304" pitchFamily="18" charset="0"/>
              </a:rPr>
              <a:t>overfitting of the model</a:t>
            </a:r>
            <a:r>
              <a:rPr lang="en-US" b="0" i="0" dirty="0">
                <a:solidFill>
                  <a:srgbClr val="273239"/>
                </a:solidFill>
                <a:effectLst/>
                <a:latin typeface="Times New Roman" panose="02020603050405020304" pitchFamily="18" charset="0"/>
                <a:cs typeface="Times New Roman" panose="02020603050405020304" pitchFamily="18" charset="0"/>
              </a:rPr>
              <a:t>. Some common steps involved in data reduction are:</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Feature Extraction: </a:t>
            </a:r>
            <a:r>
              <a:rPr lang="en-US" b="0" i="0" dirty="0">
                <a:solidFill>
                  <a:srgbClr val="273239"/>
                </a:solidFill>
                <a:effectLst/>
                <a:latin typeface="Times New Roman" panose="02020603050405020304" pitchFamily="18" charset="0"/>
                <a:cs typeface="Times New Roman" panose="02020603050405020304" pitchFamily="18" charset="0"/>
              </a:rPr>
              <a:t>This involves transforming the data into a lower-dimensional space while preserving the important information. </a:t>
            </a:r>
          </a:p>
          <a:p>
            <a:pPr marL="285750"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Feature extraction is often used when the original features are high-dimensional and complex. </a:t>
            </a:r>
          </a:p>
          <a:p>
            <a:pPr marL="285750"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can be done using techniques such as </a:t>
            </a:r>
            <a:r>
              <a:rPr lang="en-US" b="0" i="0" u="sng" dirty="0">
                <a:solidFill>
                  <a:srgbClr val="273239"/>
                </a:solidFill>
                <a:effectLst/>
                <a:latin typeface="Times New Roman" panose="02020603050405020304" pitchFamily="18" charset="0"/>
                <a:cs typeface="Times New Roman" panose="02020603050405020304" pitchFamily="18" charset="0"/>
                <a:hlinkClick r:id="rId4"/>
              </a:rPr>
              <a:t>PCA</a:t>
            </a:r>
            <a:r>
              <a:rPr lang="en-US" b="0" i="0" dirty="0">
                <a:solidFill>
                  <a:srgbClr val="273239"/>
                </a:solidFill>
                <a:effectLst/>
                <a:latin typeface="Times New Roman" panose="02020603050405020304" pitchFamily="18" charset="0"/>
                <a:cs typeface="Times New Roman" panose="02020603050405020304" pitchFamily="18" charset="0"/>
              </a:rPr>
              <a:t>, linear discriminant analysis (</a:t>
            </a:r>
            <a:r>
              <a:rPr lang="en-US" b="0" i="0" u="sng" dirty="0">
                <a:solidFill>
                  <a:srgbClr val="273239"/>
                </a:solidFill>
                <a:effectLst/>
                <a:latin typeface="Times New Roman" panose="02020603050405020304" pitchFamily="18" charset="0"/>
                <a:cs typeface="Times New Roman" panose="02020603050405020304" pitchFamily="18" charset="0"/>
                <a:hlinkClick r:id="rId5"/>
              </a:rPr>
              <a:t>LDA</a:t>
            </a:r>
            <a:r>
              <a:rPr lang="en-US" b="0" i="0" dirty="0">
                <a:solidFill>
                  <a:srgbClr val="273239"/>
                </a:solidFill>
                <a:effectLst/>
                <a:latin typeface="Times New Roman" panose="02020603050405020304" pitchFamily="18" charset="0"/>
                <a:cs typeface="Times New Roman" panose="02020603050405020304" pitchFamily="18" charset="0"/>
              </a:rPr>
              <a:t>), and non-negative matrix factorization (</a:t>
            </a:r>
            <a:r>
              <a:rPr lang="en-US" b="0" i="0" u="sng" dirty="0">
                <a:solidFill>
                  <a:srgbClr val="273239"/>
                </a:solidFill>
                <a:effectLst/>
                <a:latin typeface="Times New Roman" panose="02020603050405020304" pitchFamily="18" charset="0"/>
                <a:cs typeface="Times New Roman" panose="02020603050405020304" pitchFamily="18" charset="0"/>
                <a:hlinkClick r:id="rId6"/>
              </a:rPr>
              <a:t>NMF</a:t>
            </a:r>
            <a:r>
              <a:rPr lang="en-US" b="0" i="0" dirty="0">
                <a:solidFill>
                  <a:srgbClr val="273239"/>
                </a:solidFill>
                <a:effectLst/>
                <a:latin typeface="Times New Roman" panose="02020603050405020304" pitchFamily="18" charset="0"/>
                <a:cs typeface="Times New Roman" panose="02020603050405020304" pitchFamily="18" charset="0"/>
              </a:rPr>
              <a:t>).</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Feature Selection:</a:t>
            </a:r>
            <a:r>
              <a:rPr lang="en-US" b="0" i="0" dirty="0">
                <a:solidFill>
                  <a:srgbClr val="273239"/>
                </a:solidFill>
                <a:effectLst/>
                <a:latin typeface="Times New Roman" panose="02020603050405020304" pitchFamily="18" charset="0"/>
                <a:cs typeface="Times New Roman" panose="02020603050405020304" pitchFamily="18" charset="0"/>
              </a:rPr>
              <a:t> This involves selecting a subset of relevant features from the dataset. </a:t>
            </a:r>
          </a:p>
          <a:p>
            <a:pPr marL="285750"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Feature selection is often performed to remove irrelevant or redundant features from the dataset.</a:t>
            </a:r>
          </a:p>
          <a:p>
            <a:pPr marL="285750"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can be done using various techniques such as correlation analysis, mutual information, and principal component analysis (PCA).</a:t>
            </a:r>
          </a:p>
          <a:p>
            <a:pPr algn="just" fontAlgn="base">
              <a:buFont typeface="Arial" panose="020B0604020202020204" pitchFamily="34" charset="0"/>
              <a:buChar char="•"/>
            </a:pPr>
            <a:endParaRPr lang="en-US" b="0" i="0" dirty="0">
              <a:solidFill>
                <a:srgbClr val="27323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86FDDB20-9C27-DF0B-8EBD-58BE5B5AE0DC}"/>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284472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7" name="Google Shape;237;p14"/>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F3123FF-42F0-4DEF-ADDD-0F1233467308}" type="datetime3">
              <a:rPr lang="en-US" smtClean="0"/>
              <a:t>7 October 2024</a:t>
            </a:fld>
            <a:endParaRPr/>
          </a:p>
        </p:txBody>
      </p:sp>
      <p:sp>
        <p:nvSpPr>
          <p:cNvPr id="238" name="Google Shape;238;p14"/>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36</a:t>
            </a:fld>
            <a:endParaRPr/>
          </a:p>
        </p:txBody>
      </p:sp>
      <p:pic>
        <p:nvPicPr>
          <p:cNvPr id="3" name="Picture 2" descr="A black and red logo&#10;&#10;Description automatically generated">
            <a:extLst>
              <a:ext uri="{FF2B5EF4-FFF2-40B4-BE49-F238E27FC236}">
                <a16:creationId xmlns:a16="http://schemas.microsoft.com/office/drawing/2014/main" id="{F4E72C02-E402-DD19-296F-45F25C2A2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176E5175-42AE-5BFD-5520-84EC88160BDE}"/>
              </a:ext>
            </a:extLst>
          </p:cNvPr>
          <p:cNvSpPr txBox="1">
            <a:spLocks/>
          </p:cNvSpPr>
          <p:nvPr/>
        </p:nvSpPr>
        <p:spPr>
          <a:xfrm>
            <a:off x="2228461" y="-17106"/>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Form of Data Pre-processing</a:t>
            </a:r>
          </a:p>
        </p:txBody>
      </p:sp>
      <p:sp>
        <p:nvSpPr>
          <p:cNvPr id="4" name="TextBox 3">
            <a:extLst>
              <a:ext uri="{FF2B5EF4-FFF2-40B4-BE49-F238E27FC236}">
                <a16:creationId xmlns:a16="http://schemas.microsoft.com/office/drawing/2014/main" id="{9E77D1A1-9B51-A672-B22A-63A345925BDF}"/>
              </a:ext>
            </a:extLst>
          </p:cNvPr>
          <p:cNvSpPr txBox="1"/>
          <p:nvPr/>
        </p:nvSpPr>
        <p:spPr>
          <a:xfrm>
            <a:off x="1104900" y="1447800"/>
            <a:ext cx="9220200" cy="3970318"/>
          </a:xfrm>
          <a:prstGeom prst="rect">
            <a:avLst/>
          </a:prstGeom>
          <a:noFill/>
        </p:spPr>
        <p:txBody>
          <a:bodyPr wrap="square">
            <a:spAutoFit/>
          </a:bodyPr>
          <a:lstStyle/>
          <a:p>
            <a:pPr algn="just" fontAlgn="base"/>
            <a:r>
              <a:rPr lang="en-US" b="1" i="0" dirty="0">
                <a:solidFill>
                  <a:srgbClr val="273239"/>
                </a:solidFill>
                <a:effectLst/>
                <a:latin typeface="Times New Roman" panose="02020603050405020304" pitchFamily="18" charset="0"/>
                <a:cs typeface="Times New Roman" panose="02020603050405020304" pitchFamily="18" charset="0"/>
              </a:rPr>
              <a:t>Sampling: </a:t>
            </a:r>
            <a:r>
              <a:rPr lang="en-US" b="0" i="0" dirty="0">
                <a:solidFill>
                  <a:srgbClr val="273239"/>
                </a:solidFill>
                <a:effectLst/>
                <a:latin typeface="Times New Roman" panose="02020603050405020304" pitchFamily="18" charset="0"/>
                <a:cs typeface="Times New Roman" panose="02020603050405020304" pitchFamily="18" charset="0"/>
              </a:rPr>
              <a:t>This involves selecting a subset of data points from the dataset.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Sampling is often used to reduce the size of the dataset while preserving the important information. </a:t>
            </a:r>
          </a:p>
          <a:p>
            <a:pPr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can be done using techniques such as random sampling, stratified sampling, and systematic sampling.</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Clustering: </a:t>
            </a:r>
            <a:r>
              <a:rPr lang="en-US" b="0" i="0" dirty="0">
                <a:solidFill>
                  <a:srgbClr val="273239"/>
                </a:solidFill>
                <a:effectLst/>
                <a:latin typeface="Times New Roman" panose="02020603050405020304" pitchFamily="18" charset="0"/>
                <a:cs typeface="Times New Roman" panose="02020603050405020304" pitchFamily="18" charset="0"/>
              </a:rPr>
              <a:t>This involves grouping similar data points together into clusters. </a:t>
            </a:r>
          </a:p>
          <a:p>
            <a:pPr marL="285750"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Clustering is often used to reduce the size of the dataset by replacing similar data points with a representative centroid. </a:t>
            </a:r>
          </a:p>
          <a:p>
            <a:pPr marL="285750" indent="-285750" algn="just" fontAlgn="base">
              <a:buFont typeface="Arial" panose="020B0604020202020204" pitchFamily="34" charset="0"/>
              <a:buChar char="•"/>
            </a:pPr>
            <a:r>
              <a:rPr lang="en-US" b="0" i="0" dirty="0">
                <a:solidFill>
                  <a:srgbClr val="273239"/>
                </a:solidFill>
                <a:effectLst/>
                <a:latin typeface="Times New Roman" panose="02020603050405020304" pitchFamily="18" charset="0"/>
                <a:cs typeface="Times New Roman" panose="02020603050405020304" pitchFamily="18" charset="0"/>
              </a:rPr>
              <a:t>It can be done using techniques such as </a:t>
            </a:r>
            <a:r>
              <a:rPr lang="en-US" b="0" i="0" u="sng" dirty="0">
                <a:solidFill>
                  <a:srgbClr val="273239"/>
                </a:solidFill>
                <a:effectLst/>
                <a:latin typeface="Times New Roman" panose="02020603050405020304" pitchFamily="18" charset="0"/>
                <a:cs typeface="Times New Roman" panose="02020603050405020304" pitchFamily="18" charset="0"/>
                <a:hlinkClick r:id="rId4"/>
              </a:rPr>
              <a:t>k-means</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u="sng" dirty="0">
                <a:solidFill>
                  <a:srgbClr val="273239"/>
                </a:solidFill>
                <a:effectLst/>
                <a:latin typeface="Times New Roman" panose="02020603050405020304" pitchFamily="18" charset="0"/>
                <a:cs typeface="Times New Roman" panose="02020603050405020304" pitchFamily="18" charset="0"/>
                <a:hlinkClick r:id="rId5"/>
              </a:rPr>
              <a:t>hierarchical clustering</a:t>
            </a:r>
            <a:r>
              <a:rPr lang="en-US" b="0" i="0" dirty="0">
                <a:solidFill>
                  <a:srgbClr val="273239"/>
                </a:solidFill>
                <a:effectLst/>
                <a:latin typeface="Times New Roman" panose="02020603050405020304" pitchFamily="18" charset="0"/>
                <a:cs typeface="Times New Roman" panose="02020603050405020304" pitchFamily="18" charset="0"/>
              </a:rPr>
              <a:t>, and </a:t>
            </a:r>
            <a:r>
              <a:rPr lang="en-US" b="0" i="0" u="sng" dirty="0">
                <a:solidFill>
                  <a:srgbClr val="273239"/>
                </a:solidFill>
                <a:effectLst/>
                <a:latin typeface="Times New Roman" panose="02020603050405020304" pitchFamily="18" charset="0"/>
                <a:cs typeface="Times New Roman" panose="02020603050405020304" pitchFamily="18" charset="0"/>
                <a:hlinkClick r:id="rId6"/>
              </a:rPr>
              <a:t>density-based clustering</a:t>
            </a:r>
            <a:r>
              <a:rPr lang="en-US" b="0" i="0" dirty="0">
                <a:solidFill>
                  <a:srgbClr val="273239"/>
                </a:solidFill>
                <a:effectLst/>
                <a:latin typeface="Times New Roman" panose="02020603050405020304" pitchFamily="18" charset="0"/>
                <a:cs typeface="Times New Roman" panose="02020603050405020304" pitchFamily="18" charset="0"/>
              </a:rPr>
              <a:t>.</a:t>
            </a:r>
          </a:p>
          <a:p>
            <a:pPr algn="just" fontAlgn="base"/>
            <a:r>
              <a:rPr lang="en-US" b="1" i="0" dirty="0">
                <a:solidFill>
                  <a:srgbClr val="273239"/>
                </a:solidFill>
                <a:effectLst/>
                <a:latin typeface="Times New Roman" panose="02020603050405020304" pitchFamily="18" charset="0"/>
                <a:cs typeface="Times New Roman" panose="02020603050405020304" pitchFamily="18" charset="0"/>
              </a:rPr>
              <a:t>Compression:</a:t>
            </a:r>
            <a:r>
              <a:rPr lang="en-US" b="0" i="0" dirty="0">
                <a:solidFill>
                  <a:srgbClr val="273239"/>
                </a:solidFill>
                <a:effectLst/>
                <a:latin typeface="Times New Roman" panose="02020603050405020304" pitchFamily="18" charset="0"/>
                <a:cs typeface="Times New Roman" panose="02020603050405020304" pitchFamily="18" charset="0"/>
              </a:rPr>
              <a:t> This involves compressing the dataset while preserving the important information. Compression is often used to reduce the size of the dataset for storage and transmission purposes. It can be done using techniques such as wavelet compression, JPEG compression, and gif compression.</a:t>
            </a:r>
          </a:p>
        </p:txBody>
      </p:sp>
      <p:sp>
        <p:nvSpPr>
          <p:cNvPr id="2" name="Footer Placeholder 1">
            <a:extLst>
              <a:ext uri="{FF2B5EF4-FFF2-40B4-BE49-F238E27FC236}">
                <a16:creationId xmlns:a16="http://schemas.microsoft.com/office/drawing/2014/main" id="{87B295B4-5EB4-8811-5CDE-FB5D421D31FD}"/>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2710362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marL="371475" indent="-371475">
              <a:spcAft>
                <a:spcPct val="0"/>
              </a:spcAft>
              <a:buNone/>
            </a:pPr>
            <a:r>
              <a:rPr lang="en-US" sz="2000" b="1" dirty="0">
                <a:cs typeface="Calibri"/>
              </a:rPr>
              <a:t>Data Attribute</a:t>
            </a:r>
            <a:br>
              <a:rPr lang="en-US" sz="2000" b="1" dirty="0">
                <a:cs typeface="Calibri"/>
              </a:rPr>
            </a:br>
            <a:endParaRPr lang="en-US" sz="1800" dirty="0">
              <a:cs typeface="Calibri"/>
            </a:endParaRPr>
          </a:p>
          <a:p>
            <a:pPr algn="just">
              <a:spcAft>
                <a:spcPct val="0"/>
              </a:spcAft>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data attribute</a:t>
            </a:r>
            <a:r>
              <a:rPr lang="en-US" sz="1800" dirty="0">
                <a:latin typeface="Times New Roman" panose="02020603050405020304" pitchFamily="18" charset="0"/>
                <a:cs typeface="Times New Roman" panose="02020603050405020304" pitchFamily="18" charset="0"/>
              </a:rPr>
              <a:t> is a specific piece of information associated with a data object (like a record, row, or entity in a database). </a:t>
            </a:r>
          </a:p>
          <a:p>
            <a:pPr algn="just">
              <a:spcAft>
                <a:spcPct val="0"/>
              </a:spcAft>
            </a:pPr>
            <a:r>
              <a:rPr lang="en-US" sz="1800" dirty="0">
                <a:latin typeface="Times New Roman" panose="02020603050405020304" pitchFamily="18" charset="0"/>
                <a:cs typeface="Times New Roman" panose="02020603050405020304" pitchFamily="18" charset="0"/>
              </a:rPr>
              <a:t>It defines some characteristic or property of that data. For example, in a database of students, attributes could be "Name," "Age," "Grade," etc.</a:t>
            </a:r>
            <a:endParaRPr lang="en-US" altLang="en-US" sz="1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quarter" idx="10"/>
          </p:nvPr>
        </p:nvSpPr>
        <p:spPr/>
        <p:txBody>
          <a:bodyPr/>
          <a:lstStyle/>
          <a:p>
            <a:pPr>
              <a:defRPr/>
            </a:pPr>
            <a:fld id="{C4F9AA46-031F-410A-8526-D2B6D2DD1B00}"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37</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Data Attribute and its types</a:t>
            </a:r>
          </a:p>
        </p:txBody>
      </p:sp>
      <p:sp>
        <p:nvSpPr>
          <p:cNvPr id="6" name="TextBox 5">
            <a:extLst>
              <a:ext uri="{FF2B5EF4-FFF2-40B4-BE49-F238E27FC236}">
                <a16:creationId xmlns:a16="http://schemas.microsoft.com/office/drawing/2014/main" id="{A9DCE18E-9F26-51AA-B7F7-7EE8DF00CCC5}"/>
              </a:ext>
            </a:extLst>
          </p:cNvPr>
          <p:cNvSpPr txBox="1"/>
          <p:nvPr/>
        </p:nvSpPr>
        <p:spPr>
          <a:xfrm>
            <a:off x="1919515" y="3048000"/>
            <a:ext cx="8497660" cy="28623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Types of Data Attributes:</a:t>
            </a:r>
          </a:p>
          <a:p>
            <a:endParaRPr lang="en-US" b="1"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 Nominal (Categorical) Attributes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These attributes have names or labels and do not have any inherent order.</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Examples: Gender (Male, Female), Colors (Red, Blue, Green).</a:t>
            </a:r>
          </a:p>
          <a:p>
            <a:pPr>
              <a:buFont typeface="+mj-lt"/>
              <a:buAutoNum type="arabicPeriod"/>
            </a:pPr>
            <a:r>
              <a:rPr lang="en-US" b="1" dirty="0">
                <a:latin typeface="Times New Roman" panose="02020603050405020304" pitchFamily="18" charset="0"/>
                <a:cs typeface="Times New Roman" panose="02020603050405020304" pitchFamily="18" charset="0"/>
              </a:rPr>
              <a:t> Ordinal Attributes</a:t>
            </a:r>
            <a:r>
              <a:rPr lang="en-US"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These attributes have a meaningful order or ranking, but the differences between them are not measurable.</a:t>
            </a: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Examples: Satisfaction Levels (Low, Medium, High), Education Level (High School, Bachelor’s, Master’s).</a:t>
            </a:r>
          </a:p>
        </p:txBody>
      </p:sp>
    </p:spTree>
    <p:extLst>
      <p:ext uri="{BB962C8B-B14F-4D97-AF65-F5344CB8AC3E}">
        <p14:creationId xmlns:p14="http://schemas.microsoft.com/office/powerpoint/2010/main" val="350435211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8AE00CD-62F2-4954-AC16-DAC475590AE7}"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38</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Data Attribute and its types</a:t>
            </a:r>
          </a:p>
        </p:txBody>
      </p:sp>
      <p:sp>
        <p:nvSpPr>
          <p:cNvPr id="11" name="TextBox 10">
            <a:extLst>
              <a:ext uri="{FF2B5EF4-FFF2-40B4-BE49-F238E27FC236}">
                <a16:creationId xmlns:a16="http://schemas.microsoft.com/office/drawing/2014/main" id="{2F2C08BB-84C0-4283-D0D5-E3ADFC22B703}"/>
              </a:ext>
            </a:extLst>
          </p:cNvPr>
          <p:cNvSpPr txBox="1"/>
          <p:nvPr/>
        </p:nvSpPr>
        <p:spPr>
          <a:xfrm>
            <a:off x="1495360" y="1249845"/>
            <a:ext cx="9020240" cy="3560398"/>
          </a:xfrm>
          <a:prstGeom prst="rect">
            <a:avLst/>
          </a:prstGeom>
          <a:noFill/>
        </p:spPr>
        <p:txBody>
          <a:bodyPr wrap="square">
            <a:spAutoFit/>
          </a:bodyPr>
          <a:lstStyle/>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3. Numeric Attributes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a. Discrete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Takes on distinct or separate values (often counts).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Examples: Number of children, Number of cars.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b. Continuous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Can take any value within a range and is often measured.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Arial" panose="020B0604020202020204" pitchFamily="34" charset="0"/>
              <a:buChar char="•"/>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Examples: Height, Weight, Temperature.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Binary Attributes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These have only two possible values.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kern="0" dirty="0">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Examples: True/False, Yes/No, 0/1.</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b="1" kern="0" dirty="0">
                <a:latin typeface="Times New Roman" panose="02020603050405020304" pitchFamily="18" charset="0"/>
                <a:ea typeface="Times New Roman" panose="02020603050405020304" pitchFamily="18" charset="0"/>
                <a:cs typeface="Times New Roman" panose="02020603050405020304" pitchFamily="18" charset="0"/>
              </a:rPr>
              <a:t>5.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Time-Series Attributes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kern="100" dirty="0">
                <a:latin typeface="Times New Roman" panose="02020603050405020304" pitchFamily="18" charset="0"/>
                <a:ea typeface="Times New Roman" panose="02020603050405020304" pitchFamily="18" charset="0"/>
                <a:cs typeface="Times New Roman" panose="02020603050405020304" pitchFamily="18" charset="0"/>
              </a:rPr>
              <a:t> </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These change over time and are recorded at specific time intervals.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Examples: Stock prices over days, Temperature readings over time.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8301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r>
              <a:rPr lang="en-US" b="1" dirty="0">
                <a:cs typeface="Calibri"/>
              </a:rPr>
              <a:t>Qualitative Attributes:</a:t>
            </a:r>
            <a:br>
              <a:rPr lang="en-US" b="1" dirty="0">
                <a:cs typeface="Calibri"/>
              </a:rPr>
            </a:br>
            <a:r>
              <a:rPr lang="en-US" b="1" dirty="0">
                <a:cs typeface="Calibri"/>
              </a:rPr>
              <a:t> </a:t>
            </a:r>
            <a:r>
              <a:rPr lang="en-US" sz="1800" b="1" dirty="0">
                <a:cs typeface="Calibri"/>
              </a:rPr>
              <a:t>Nominal Attributes – related to names: </a:t>
            </a:r>
            <a:r>
              <a:rPr lang="en-US" sz="1800" dirty="0">
                <a:cs typeface="Calibri"/>
              </a:rPr>
              <a:t>The values of a Nominal attribute are names of things, some kind of symbols. Values of Nominal attributes represents some category or state and that’s why nominal attribute also referred as </a:t>
            </a:r>
            <a:r>
              <a:rPr lang="en-US" sz="1800" b="1" dirty="0">
                <a:cs typeface="Calibri"/>
              </a:rPr>
              <a:t>categorical attributes</a:t>
            </a:r>
            <a:r>
              <a:rPr lang="en-US" sz="1800" dirty="0">
                <a:cs typeface="Calibri"/>
              </a:rPr>
              <a:t> and there is no order (rank, position) among values of the nominal attribute. </a:t>
            </a:r>
            <a:br>
              <a:rPr lang="en-US" sz="1800" dirty="0">
                <a:cs typeface="Calibri"/>
              </a:rPr>
            </a:br>
            <a:endParaRPr lang="en-US" sz="1800" dirty="0">
              <a:cs typeface="Calibri"/>
            </a:endParaRPr>
          </a:p>
          <a:p>
            <a:pPr marL="0" indent="0">
              <a:buFont typeface="Arial" pitchFamily="34" charset="0"/>
              <a:buNone/>
            </a:pPr>
            <a:endParaRPr lang="en-US" altLang="en-US" sz="1800" b="1" dirty="0">
              <a:cs typeface="Calibri"/>
            </a:endParaRPr>
          </a:p>
        </p:txBody>
      </p:sp>
      <p:sp>
        <p:nvSpPr>
          <p:cNvPr id="4" name="Date Placeholder 3"/>
          <p:cNvSpPr>
            <a:spLocks noGrp="1"/>
          </p:cNvSpPr>
          <p:nvPr>
            <p:ph type="dt" sz="quarter" idx="10"/>
          </p:nvPr>
        </p:nvSpPr>
        <p:spPr/>
        <p:txBody>
          <a:bodyPr/>
          <a:lstStyle/>
          <a:p>
            <a:pPr>
              <a:defRPr/>
            </a:pPr>
            <a:fld id="{66826EB8-D035-49F9-ACA5-FDC71EC369EE}"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39</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Qualitative Attributes</a:t>
            </a:r>
          </a:p>
        </p:txBody>
      </p:sp>
      <p:pic>
        <p:nvPicPr>
          <p:cNvPr id="2" name="Picture 1" descr="A green and white chart&#10;&#10;Description automatically generated">
            <a:extLst>
              <a:ext uri="{FF2B5EF4-FFF2-40B4-BE49-F238E27FC236}">
                <a16:creationId xmlns:a16="http://schemas.microsoft.com/office/drawing/2014/main" id="{7D0DAB77-9773-ED63-D837-A82E97E65F9F}"/>
              </a:ext>
            </a:extLst>
          </p:cNvPr>
          <p:cNvPicPr>
            <a:picLocks noChangeAspect="1"/>
          </p:cNvPicPr>
          <p:nvPr/>
        </p:nvPicPr>
        <p:blipFill>
          <a:blip r:embed="rId3"/>
          <a:stretch>
            <a:fillRect/>
          </a:stretch>
        </p:blipFill>
        <p:spPr>
          <a:xfrm>
            <a:off x="3044137" y="3598743"/>
            <a:ext cx="6391275" cy="2162175"/>
          </a:xfrm>
          <a:prstGeom prst="rect">
            <a:avLst/>
          </a:prstGeom>
        </p:spPr>
      </p:pic>
    </p:spTree>
    <p:extLst>
      <p:ext uri="{BB962C8B-B14F-4D97-AF65-F5344CB8AC3E}">
        <p14:creationId xmlns:p14="http://schemas.microsoft.com/office/powerpoint/2010/main" val="41963199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cs typeface="Calibri"/>
            </a:endParaRPr>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32A2AF60-5A0B-4AB7-8AA8-9E3E540D3E4B}" type="datetime3">
              <a:rPr lang="en-US" smtClean="0">
                <a:solidFill>
                  <a:srgbClr val="FFFFFF"/>
                </a:solidFill>
              </a:rPr>
              <a:t>7 October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Unit-3</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dirty="0">
                <a:solidFill>
                  <a:srgbClr val="FFFFFF"/>
                </a:solidFill>
              </a:rPr>
              <a:pPr>
                <a:spcAft>
                  <a:spcPts val="600"/>
                </a:spcAft>
              </a:pPr>
              <a:t>4</a:t>
            </a:fld>
            <a:endParaRPr lang="en-US" dirty="0">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graphicFrame>
        <p:nvGraphicFramePr>
          <p:cNvPr id="3" name="Diagram 2">
            <a:extLst>
              <a:ext uri="{FF2B5EF4-FFF2-40B4-BE49-F238E27FC236}">
                <a16:creationId xmlns:a16="http://schemas.microsoft.com/office/drawing/2014/main" id="{2C582D6E-837F-1ECB-F8FB-F88F659350B4}"/>
              </a:ext>
            </a:extLst>
          </p:cNvPr>
          <p:cNvGraphicFramePr/>
          <p:nvPr>
            <p:extLst>
              <p:ext uri="{D42A27DB-BD31-4B8C-83A1-F6EECF244321}">
                <p14:modId xmlns:p14="http://schemas.microsoft.com/office/powerpoint/2010/main" val="2544416380"/>
              </p:ext>
            </p:extLst>
          </p:nvPr>
        </p:nvGraphicFramePr>
        <p:xfrm>
          <a:off x="2609851" y="2476481"/>
          <a:ext cx="8737300" cy="30568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 Introduction to Data Science</a:t>
            </a:r>
            <a:endParaRPr lang="en-US" sz="2100" b="1" dirty="0">
              <a:cs typeface="Calibri"/>
            </a:endParaRPr>
          </a:p>
        </p:txBody>
      </p:sp>
    </p:spTree>
    <p:extLst>
      <p:ext uri="{BB962C8B-B14F-4D97-AF65-F5344CB8AC3E}">
        <p14:creationId xmlns:p14="http://schemas.microsoft.com/office/powerpoint/2010/main" val="35850145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marL="0" indent="0" algn="just">
              <a:spcBef>
                <a:spcPts val="0"/>
              </a:spcBef>
              <a:buNone/>
            </a:pPr>
            <a:r>
              <a:rPr lang="en-US" sz="1800" b="1" dirty="0">
                <a:latin typeface="Times New Roman" panose="02020603050405020304" pitchFamily="18" charset="0"/>
                <a:cs typeface="Times New Roman" panose="02020603050405020304" pitchFamily="18" charset="0"/>
              </a:rPr>
              <a:t>Ordinal Attributes : </a:t>
            </a:r>
            <a:r>
              <a:rPr lang="en-US" sz="1800" dirty="0">
                <a:latin typeface="Times New Roman" panose="02020603050405020304" pitchFamily="18" charset="0"/>
                <a:cs typeface="Times New Roman" panose="02020603050405020304" pitchFamily="18" charset="0"/>
              </a:rPr>
              <a:t>The Ordinal Attributes contains values that have a meaningful sequence or ranking(order) between them, but the magnitude between values is not actually known, the order of values that shows what is important but don’t indicate how important it is.</a:t>
            </a: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49229334-D60C-44EE-BA6A-0147AC602D10}"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40</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Ordinal  Attributes</a:t>
            </a:r>
          </a:p>
        </p:txBody>
      </p:sp>
      <p:pic>
        <p:nvPicPr>
          <p:cNvPr id="2" name="Picture 1" descr="https://media.geeksforgeeks.org/wp-content/uploads/Capture-66.png">
            <a:extLst>
              <a:ext uri="{FF2B5EF4-FFF2-40B4-BE49-F238E27FC236}">
                <a16:creationId xmlns:a16="http://schemas.microsoft.com/office/drawing/2014/main" id="{52668365-E022-D7D7-586C-09274CB1A431}"/>
              </a:ext>
            </a:extLst>
          </p:cNvPr>
          <p:cNvPicPr>
            <a:picLocks noChangeAspect="1"/>
          </p:cNvPicPr>
          <p:nvPr/>
        </p:nvPicPr>
        <p:blipFill>
          <a:blip r:embed="rId3"/>
          <a:stretch>
            <a:fillRect/>
          </a:stretch>
        </p:blipFill>
        <p:spPr>
          <a:xfrm>
            <a:off x="2781300" y="2276475"/>
            <a:ext cx="6629400" cy="2305050"/>
          </a:xfrm>
          <a:prstGeom prst="rect">
            <a:avLst/>
          </a:prstGeom>
        </p:spPr>
      </p:pic>
    </p:spTree>
    <p:extLst>
      <p:ext uri="{BB962C8B-B14F-4D97-AF65-F5344CB8AC3E}">
        <p14:creationId xmlns:p14="http://schemas.microsoft.com/office/powerpoint/2010/main" val="389656046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lgn="just">
              <a:buNone/>
            </a:pPr>
            <a:r>
              <a:rPr lang="en-US" sz="1800" b="1" dirty="0">
                <a:latin typeface="Times New Roman" panose="02020603050405020304" pitchFamily="18" charset="0"/>
                <a:cs typeface="Times New Roman" panose="02020603050405020304" pitchFamily="18" charset="0"/>
              </a:rPr>
              <a:t>Discrete : </a:t>
            </a:r>
            <a:r>
              <a:rPr lang="en-US" sz="1800" dirty="0">
                <a:latin typeface="Times New Roman" panose="02020603050405020304" pitchFamily="18" charset="0"/>
                <a:cs typeface="Times New Roman" panose="02020603050405020304" pitchFamily="18" charset="0"/>
              </a:rPr>
              <a:t>Discrete data have finite values it can be numerical and can also be in categorical form. These attributes has finite or countably infinite set of values.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C1991605-B950-427E-A30C-2FEEF4ACF286}"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41</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Numeric Attributes</a:t>
            </a:r>
          </a:p>
        </p:txBody>
      </p:sp>
      <p:pic>
        <p:nvPicPr>
          <p:cNvPr id="6" name="Picture 5" descr="https://media.geeksforgeeks.org/wp-content/uploads/Capture-68.png">
            <a:extLst>
              <a:ext uri="{FF2B5EF4-FFF2-40B4-BE49-F238E27FC236}">
                <a16:creationId xmlns:a16="http://schemas.microsoft.com/office/drawing/2014/main" id="{94F404FF-A44B-3603-5EBB-5A356A36D8E7}"/>
              </a:ext>
            </a:extLst>
          </p:cNvPr>
          <p:cNvPicPr>
            <a:picLocks noChangeAspect="1"/>
          </p:cNvPicPr>
          <p:nvPr/>
        </p:nvPicPr>
        <p:blipFill>
          <a:blip r:embed="rId3"/>
          <a:stretch>
            <a:fillRect/>
          </a:stretch>
        </p:blipFill>
        <p:spPr>
          <a:xfrm>
            <a:off x="3765341" y="1909763"/>
            <a:ext cx="4316263" cy="2348362"/>
          </a:xfrm>
          <a:prstGeom prst="rect">
            <a:avLst/>
          </a:prstGeom>
        </p:spPr>
      </p:pic>
    </p:spTree>
    <p:extLst>
      <p:ext uri="{BB962C8B-B14F-4D97-AF65-F5344CB8AC3E}">
        <p14:creationId xmlns:p14="http://schemas.microsoft.com/office/powerpoint/2010/main" val="294305221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EC2F291-238A-46FB-93E6-0606A7DCB071}"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42</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Numeric  Attributes</a:t>
            </a:r>
          </a:p>
        </p:txBody>
      </p:sp>
      <p:sp>
        <p:nvSpPr>
          <p:cNvPr id="6" name="TextBox 5">
            <a:extLst>
              <a:ext uri="{FF2B5EF4-FFF2-40B4-BE49-F238E27FC236}">
                <a16:creationId xmlns:a16="http://schemas.microsoft.com/office/drawing/2014/main" id="{4E506C05-EB77-8444-C8FA-AA42964530B4}"/>
              </a:ext>
            </a:extLst>
          </p:cNvPr>
          <p:cNvSpPr txBox="1"/>
          <p:nvPr/>
        </p:nvSpPr>
        <p:spPr>
          <a:xfrm>
            <a:off x="1547004" y="3200400"/>
            <a:ext cx="961557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rPr>
              <a:t>Continuous</a:t>
            </a:r>
            <a:r>
              <a:rPr lang="en-US" dirty="0">
                <a:latin typeface="Times New Roman"/>
              </a:rPr>
              <a:t>: Continuous data have an infinite no of states. Continuous data is of float type. There can be many values between 2 and 3. </a:t>
            </a:r>
            <a:r>
              <a:rPr lang="en-US" dirty="0">
                <a:latin typeface="Times New Roman"/>
                <a:cs typeface="Times New Roman"/>
              </a:rPr>
              <a:t>​</a:t>
            </a:r>
          </a:p>
          <a:p>
            <a:endParaRPr lang="en-US" dirty="0">
              <a:latin typeface="Times New Roman"/>
              <a:cs typeface="Times New Roman"/>
            </a:endParaRPr>
          </a:p>
        </p:txBody>
      </p:sp>
      <p:pic>
        <p:nvPicPr>
          <p:cNvPr id="8" name="Picture 7" descr="https://media.geeksforgeeks.org/wp-content/uploads/Capture-70.png">
            <a:extLst>
              <a:ext uri="{FF2B5EF4-FFF2-40B4-BE49-F238E27FC236}">
                <a16:creationId xmlns:a16="http://schemas.microsoft.com/office/drawing/2014/main" id="{D765F85A-D6CE-08AC-4BCC-7ADD9217D203}"/>
              </a:ext>
            </a:extLst>
          </p:cNvPr>
          <p:cNvPicPr>
            <a:picLocks noChangeAspect="1"/>
          </p:cNvPicPr>
          <p:nvPr/>
        </p:nvPicPr>
        <p:blipFill>
          <a:blip r:embed="rId3"/>
          <a:stretch>
            <a:fillRect/>
          </a:stretch>
        </p:blipFill>
        <p:spPr>
          <a:xfrm>
            <a:off x="3752041" y="1136350"/>
            <a:ext cx="4687918" cy="2064050"/>
          </a:xfrm>
          <a:prstGeom prst="rect">
            <a:avLst/>
          </a:prstGeom>
        </p:spPr>
      </p:pic>
    </p:spTree>
    <p:extLst>
      <p:ext uri="{BB962C8B-B14F-4D97-AF65-F5344CB8AC3E}">
        <p14:creationId xmlns:p14="http://schemas.microsoft.com/office/powerpoint/2010/main" val="260233859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marL="0" indent="0">
              <a:spcBef>
                <a:spcPts val="0"/>
              </a:spcBef>
              <a:buNone/>
            </a:pPr>
            <a:r>
              <a:rPr lang="en-US" sz="1800" b="1" dirty="0">
                <a:latin typeface="Times New Roman" panose="02020603050405020304" pitchFamily="18" charset="0"/>
                <a:cs typeface="Times New Roman" panose="02020603050405020304" pitchFamily="18" charset="0"/>
              </a:rPr>
              <a:t>Binary Attributes:</a:t>
            </a:r>
            <a:r>
              <a:rPr lang="en-US" sz="1800" dirty="0">
                <a:latin typeface="Times New Roman" panose="02020603050405020304" pitchFamily="18" charset="0"/>
                <a:cs typeface="Times New Roman" panose="02020603050405020304" pitchFamily="18" charset="0"/>
              </a:rPr>
              <a:t> Binary data has only 2 values/states. For Example yes or no, affected or unaffected, true or false. </a:t>
            </a:r>
          </a:p>
          <a:p>
            <a:pPr>
              <a:lnSpc>
                <a:spcPct val="107000"/>
              </a:lnSpc>
              <a:spcBef>
                <a:spcPts val="0"/>
              </a:spcBef>
              <a:buFont typeface="Symbol,Sans-Serif"/>
              <a:buChar char=""/>
            </a:pPr>
            <a:r>
              <a:rPr lang="en-US" sz="1800" b="1" dirty="0">
                <a:latin typeface="Times New Roman" panose="02020603050405020304" pitchFamily="18" charset="0"/>
                <a:cs typeface="Times New Roman" panose="02020603050405020304" pitchFamily="18" charset="0"/>
              </a:rPr>
              <a:t>Symmetric:</a:t>
            </a:r>
            <a:r>
              <a:rPr lang="en-US" sz="1800" dirty="0">
                <a:latin typeface="Times New Roman" panose="02020603050405020304" pitchFamily="18" charset="0"/>
                <a:cs typeface="Times New Roman" panose="02020603050405020304" pitchFamily="18" charset="0"/>
              </a:rPr>
              <a:t> Both values are equally important (Gender). </a:t>
            </a:r>
          </a:p>
          <a:p>
            <a:pPr>
              <a:lnSpc>
                <a:spcPct val="107000"/>
              </a:lnSpc>
              <a:spcBef>
                <a:spcPts val="0"/>
              </a:spcBef>
              <a:buFont typeface="Symbol,Sans-Serif"/>
              <a:buChar char=""/>
            </a:pPr>
            <a:r>
              <a:rPr lang="en-US" sz="1800" b="1" dirty="0">
                <a:latin typeface="Times New Roman" panose="02020603050405020304" pitchFamily="18" charset="0"/>
                <a:cs typeface="Times New Roman" panose="02020603050405020304" pitchFamily="18" charset="0"/>
              </a:rPr>
              <a:t>Asymmetric:</a:t>
            </a:r>
            <a:r>
              <a:rPr lang="en-US" sz="1800" dirty="0">
                <a:latin typeface="Times New Roman" panose="02020603050405020304" pitchFamily="18" charset="0"/>
                <a:cs typeface="Times New Roman" panose="02020603050405020304" pitchFamily="18" charset="0"/>
              </a:rPr>
              <a:t> Both values are not equally important (Result).</a:t>
            </a:r>
          </a:p>
          <a:p>
            <a:pPr>
              <a:lnSpc>
                <a:spcPct val="107000"/>
              </a:lnSpc>
              <a:spcBef>
                <a:spcPts val="0"/>
              </a:spcBef>
              <a:buFont typeface="Symbol,Sans-Serif"/>
              <a:buChar char=""/>
            </a:pPr>
            <a:endParaRPr lang="en-US" sz="1800" dirty="0">
              <a:cs typeface="Calibri"/>
            </a:endParaRPr>
          </a:p>
        </p:txBody>
      </p:sp>
      <p:sp>
        <p:nvSpPr>
          <p:cNvPr id="4" name="Date Placeholder 3"/>
          <p:cNvSpPr>
            <a:spLocks noGrp="1"/>
          </p:cNvSpPr>
          <p:nvPr>
            <p:ph type="dt" sz="quarter" idx="10"/>
          </p:nvPr>
        </p:nvSpPr>
        <p:spPr/>
        <p:txBody>
          <a:bodyPr/>
          <a:lstStyle/>
          <a:p>
            <a:pPr>
              <a:defRPr/>
            </a:pPr>
            <a:fld id="{482EF658-16D7-445A-B3CB-7E98A61C5C6D}"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43</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Binary  Attributes</a:t>
            </a:r>
          </a:p>
        </p:txBody>
      </p:sp>
      <p:pic>
        <p:nvPicPr>
          <p:cNvPr id="6" name="Picture 5" descr="https://media.geeksforgeeks.org/wp-content/uploads/Capture-64.png">
            <a:extLst>
              <a:ext uri="{FF2B5EF4-FFF2-40B4-BE49-F238E27FC236}">
                <a16:creationId xmlns:a16="http://schemas.microsoft.com/office/drawing/2014/main" id="{0667A8EA-819F-97AA-ECC8-C26966E0CF2B}"/>
              </a:ext>
            </a:extLst>
          </p:cNvPr>
          <p:cNvPicPr>
            <a:picLocks noChangeAspect="1"/>
          </p:cNvPicPr>
          <p:nvPr/>
        </p:nvPicPr>
        <p:blipFill>
          <a:blip r:embed="rId3"/>
          <a:stretch>
            <a:fillRect/>
          </a:stretch>
        </p:blipFill>
        <p:spPr>
          <a:xfrm>
            <a:off x="5167313" y="2643188"/>
            <a:ext cx="1857375" cy="1571625"/>
          </a:xfrm>
          <a:prstGeom prst="rect">
            <a:avLst/>
          </a:prstGeom>
        </p:spPr>
      </p:pic>
    </p:spTree>
    <p:extLst>
      <p:ext uri="{BB962C8B-B14F-4D97-AF65-F5344CB8AC3E}">
        <p14:creationId xmlns:p14="http://schemas.microsoft.com/office/powerpoint/2010/main" val="262723393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D7DB2DC4-E493-4F8D-817C-CEE20DBD5307}"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44</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Understanding and Extracting Useful Variables</a:t>
            </a:r>
          </a:p>
        </p:txBody>
      </p:sp>
      <p:sp>
        <p:nvSpPr>
          <p:cNvPr id="8" name="TextBox 7">
            <a:extLst>
              <a:ext uri="{FF2B5EF4-FFF2-40B4-BE49-F238E27FC236}">
                <a16:creationId xmlns:a16="http://schemas.microsoft.com/office/drawing/2014/main" id="{83D0F3AF-0E18-9F90-7D4A-791E2D797F86}"/>
              </a:ext>
            </a:extLst>
          </p:cNvPr>
          <p:cNvSpPr txBox="1"/>
          <p:nvPr/>
        </p:nvSpPr>
        <p:spPr>
          <a:xfrm>
            <a:off x="1886857" y="1236990"/>
            <a:ext cx="8281987" cy="1618648"/>
          </a:xfrm>
          <a:prstGeom prst="rect">
            <a:avLst/>
          </a:prstGeom>
          <a:noFill/>
        </p:spPr>
        <p:txBody>
          <a:bodyPr wrap="square">
            <a:spAutoFit/>
          </a:bodyPr>
          <a:lstStyle/>
          <a:p>
            <a:pPr algn="just"/>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b="1" dirty="0">
                <a:effectLst/>
                <a:latin typeface="Times New Roman" panose="02020603050405020304" pitchFamily="18" charset="0"/>
                <a:ea typeface="Times New Roman" panose="02020603050405020304" pitchFamily="18" charset="0"/>
                <a:cs typeface="Times New Roman" panose="02020603050405020304" pitchFamily="18" charset="0"/>
              </a:rPr>
              <a:t>. Understand the Data:</a:t>
            </a:r>
          </a:p>
          <a:p>
            <a:pPr lvl="0" algn="just">
              <a:lnSpc>
                <a:spcPct val="107000"/>
              </a:lnSpc>
              <a:spcAft>
                <a:spcPts val="800"/>
              </a:spcAft>
              <a:buSzPts val="1000"/>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Domain Knowledge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Understand the context of the data, like what each attribute represents, and its significance in the problem you are solving.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Data Exploration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Use techniques like summary statistics, visualizations (histograms, scatter plots), and correlations to explore relationships and patterns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62741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864F511-F458-4659-988D-2091948159A2}"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45</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Understanding and Extracting Useful Variables</a:t>
            </a:r>
          </a:p>
        </p:txBody>
      </p:sp>
      <p:sp>
        <p:nvSpPr>
          <p:cNvPr id="6" name="TextBox 5">
            <a:extLst>
              <a:ext uri="{FF2B5EF4-FFF2-40B4-BE49-F238E27FC236}">
                <a16:creationId xmlns:a16="http://schemas.microsoft.com/office/drawing/2014/main" id="{DE24E260-FFF2-3714-D6FC-3D8814F59F79}"/>
              </a:ext>
            </a:extLst>
          </p:cNvPr>
          <p:cNvSpPr txBox="1"/>
          <p:nvPr/>
        </p:nvSpPr>
        <p:spPr>
          <a:xfrm>
            <a:off x="1219200" y="988557"/>
            <a:ext cx="10134600" cy="5042214"/>
          </a:xfrm>
          <a:prstGeom prst="rect">
            <a:avLst/>
          </a:prstGeom>
          <a:noFill/>
        </p:spPr>
        <p:txBody>
          <a:bodyPr wrap="square">
            <a:spAutoFit/>
          </a:bodyPr>
          <a:lstStyle/>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2. Feature Selection (Choosing Useful Variables):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Not all variables are equally useful. Feature selection involves choosing variables that are most relevant for the analysis or model.</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Filter Methods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Correlation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Select features that have a strong correlation with the target variable (for regression tasks).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Mutual Information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Select features that have a high mutual information with the target variable (for classification tasks).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Wrapper Methods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Use machine learning algorithms to test different subsets of features and select the ones that give the best performance. Examples include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forward selection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backward elimination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07000"/>
              </a:lnSpc>
              <a:spcAft>
                <a:spcPts val="800"/>
              </a:spcAft>
              <a:buSzPts val="1000"/>
              <a:buFont typeface="Arial" panose="020B0604020202020204" pitchFamily="34" charset="0"/>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Embedded Methods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Algorithms like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Lasso Regression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Decision Trees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automatically select important features during model training by adding penalties to irrelevant features.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56673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186A264-EAEA-412C-9046-F19167F9B011}"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46</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Understanding and Extracting Useful Variables</a:t>
            </a:r>
          </a:p>
        </p:txBody>
      </p:sp>
      <p:sp>
        <p:nvSpPr>
          <p:cNvPr id="10" name="TextBox 9">
            <a:extLst>
              <a:ext uri="{FF2B5EF4-FFF2-40B4-BE49-F238E27FC236}">
                <a16:creationId xmlns:a16="http://schemas.microsoft.com/office/drawing/2014/main" id="{44A17A5B-F8D1-BF26-5C1F-57634308F7F4}"/>
              </a:ext>
            </a:extLst>
          </p:cNvPr>
          <p:cNvSpPr txBox="1"/>
          <p:nvPr/>
        </p:nvSpPr>
        <p:spPr>
          <a:xfrm>
            <a:off x="1676400" y="1341488"/>
            <a:ext cx="9067800" cy="2956259"/>
          </a:xfrm>
          <a:prstGeom prst="rect">
            <a:avLst/>
          </a:prstGeom>
          <a:noFill/>
        </p:spPr>
        <p:txBody>
          <a:bodyPr wrap="square">
            <a:spAutoFit/>
          </a:bodyPr>
          <a:lstStyle/>
          <a:p>
            <a:pPr algn="just">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 (Creating New Useful Variables):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Sometimes, raw data isn’t sufficient and needs to be transformed or combined to create new, more useful features.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Binning</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Group continuous variables into intervals or "bins" (e.g., age groups).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Polynomial Features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Create new features by raising existing ones to powers (e.g., x2 </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x3).</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Interaction Terms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Combine two or more features to capture interactions between them.</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Date/Time Features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Extract useful information from date/time variables (e.g., extracting the day of the week from a date).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794826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DFED175-2989-4035-B53F-5E293E0ECA4A}"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47</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Understanding and Extracting Useful Variables</a:t>
            </a:r>
          </a:p>
        </p:txBody>
      </p:sp>
      <p:sp>
        <p:nvSpPr>
          <p:cNvPr id="6" name="TextBox 5">
            <a:extLst>
              <a:ext uri="{FF2B5EF4-FFF2-40B4-BE49-F238E27FC236}">
                <a16:creationId xmlns:a16="http://schemas.microsoft.com/office/drawing/2014/main" id="{758059A0-6DEA-D787-5294-AF6A7A4049B5}"/>
              </a:ext>
            </a:extLst>
          </p:cNvPr>
          <p:cNvSpPr txBox="1"/>
          <p:nvPr/>
        </p:nvSpPr>
        <p:spPr>
          <a:xfrm>
            <a:off x="1562100" y="928659"/>
            <a:ext cx="9067800" cy="5610254"/>
          </a:xfrm>
          <a:prstGeom prst="rect">
            <a:avLst/>
          </a:prstGeom>
          <a:noFill/>
        </p:spPr>
        <p:txBody>
          <a:bodyPr wrap="square">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4. Data Transformation: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Normalization/Standardization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Scale features to a similar range or distribution, especially when using algorithms sensitive to feature scale (e.g., distance-based algorithms like KNN).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Encoding Categorical Variables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Convert categorical attributes into numeric values using techniques like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one-hot encoding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label encoding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5. Dimensionality Reduction (If Too Many Variables):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If there are too many variables, dimensionality reduction techniques can help remove noise and simplify the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Principal Component Analysis (PCA)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Reduces the number of features by combining them into fewer variables while preserving variance.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t-SNE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UMAP</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(t-Distributed Stochastic Neighbour Embedding) and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UMAP</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(Uniform Manifold Approximation and Projection) are two popular techniques used for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dimensionality reduction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visualization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of high-dimensional data. </a:t>
            </a:r>
          </a:p>
          <a:p>
            <a:pPr algn="just">
              <a:lnSpc>
                <a:spcPct val="107000"/>
              </a:lnSpc>
              <a:spcAft>
                <a:spcPts val="800"/>
              </a:spcAft>
              <a:buSzPts val="1000"/>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Both aim to preserve the structure of the data while reducing the number of dimensions (usually down to 2 or 3 for visualization).</a:t>
            </a:r>
          </a:p>
          <a:p>
            <a:pPr marL="342900" lvl="0" indent="-342900">
              <a:lnSpc>
                <a:spcPct val="107000"/>
              </a:lnSpc>
              <a:spcAft>
                <a:spcPts val="800"/>
              </a:spcAft>
              <a:buSzPts val="1000"/>
              <a:buFont typeface="Symbol" panose="05050102010706020507" pitchFamily="18" charset="2"/>
              <a:buChar char=""/>
              <a:tabLst>
                <a:tab pos="457200" algn="l"/>
              </a:tabLs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936310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23D06E11-AFC9-4F8E-B4F6-7D4732BFA19F}"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48</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KDD Process</a:t>
            </a:r>
          </a:p>
        </p:txBody>
      </p:sp>
      <p:sp>
        <p:nvSpPr>
          <p:cNvPr id="2" name="TextBox 1">
            <a:extLst>
              <a:ext uri="{FF2B5EF4-FFF2-40B4-BE49-F238E27FC236}">
                <a16:creationId xmlns:a16="http://schemas.microsoft.com/office/drawing/2014/main" id="{0BCBAD34-6EEE-5901-0F4B-7B90FC9E2599}"/>
              </a:ext>
            </a:extLst>
          </p:cNvPr>
          <p:cNvSpPr txBox="1"/>
          <p:nvPr/>
        </p:nvSpPr>
        <p:spPr>
          <a:xfrm>
            <a:off x="1104900" y="947268"/>
            <a:ext cx="90692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Knowledge discovery in databases (KDD) is the process of discovering useful knowledge from a collection of data.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widely used data mining technique is a process that includes data preparation and selection, data cleansing, incorporating prior knowledge on data sets and interpreting accurate solutions from the observed results.</a:t>
            </a:r>
            <a:r>
              <a:rPr lang="en-US" dirty="0">
                <a:cs typeface="Calibri"/>
              </a:rPr>
              <a:t>​</a:t>
            </a:r>
          </a:p>
          <a:p>
            <a:endParaRPr lang="en-US" dirty="0">
              <a:cs typeface="Calibri"/>
            </a:endParaRPr>
          </a:p>
        </p:txBody>
      </p:sp>
      <p:pic>
        <p:nvPicPr>
          <p:cNvPr id="8" name="Picture 7" descr="https://media.geeksforgeeks.org/wp-content/uploads/KDD_process.png">
            <a:extLst>
              <a:ext uri="{FF2B5EF4-FFF2-40B4-BE49-F238E27FC236}">
                <a16:creationId xmlns:a16="http://schemas.microsoft.com/office/drawing/2014/main" id="{10109964-3998-7BD9-3372-90AD3033A988}"/>
              </a:ext>
            </a:extLst>
          </p:cNvPr>
          <p:cNvPicPr>
            <a:picLocks noChangeAspect="1"/>
          </p:cNvPicPr>
          <p:nvPr/>
        </p:nvPicPr>
        <p:blipFill>
          <a:blip r:embed="rId3"/>
          <a:stretch>
            <a:fillRect/>
          </a:stretch>
        </p:blipFill>
        <p:spPr>
          <a:xfrm>
            <a:off x="1904999" y="2357907"/>
            <a:ext cx="8151813" cy="3552825"/>
          </a:xfrm>
          <a:prstGeom prst="rect">
            <a:avLst/>
          </a:prstGeom>
        </p:spPr>
      </p:pic>
    </p:spTree>
    <p:extLst>
      <p:ext uri="{BB962C8B-B14F-4D97-AF65-F5344CB8AC3E}">
        <p14:creationId xmlns:p14="http://schemas.microsoft.com/office/powerpoint/2010/main" val="927996860"/>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CF720BE-300F-4DD7-9DA0-954F7562B91E}"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49</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KDD Process</a:t>
            </a:r>
          </a:p>
        </p:txBody>
      </p:sp>
      <p:sp>
        <p:nvSpPr>
          <p:cNvPr id="2" name="TextBox 1">
            <a:extLst>
              <a:ext uri="{FF2B5EF4-FFF2-40B4-BE49-F238E27FC236}">
                <a16:creationId xmlns:a16="http://schemas.microsoft.com/office/drawing/2014/main" id="{0BCBAD34-6EEE-5901-0F4B-7B90FC9E2599}"/>
              </a:ext>
            </a:extLst>
          </p:cNvPr>
          <p:cNvSpPr txBox="1"/>
          <p:nvPr/>
        </p:nvSpPr>
        <p:spPr>
          <a:xfrm>
            <a:off x="1101306" y="1130061"/>
            <a:ext cx="9566693" cy="3916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07000"/>
              </a:lnSpc>
              <a:buFont typeface="Arial"/>
              <a:buChar char="•"/>
            </a:pPr>
            <a:r>
              <a:rPr lang="en-US" b="1" i="1" dirty="0">
                <a:solidFill>
                  <a:srgbClr val="273239"/>
                </a:solidFill>
                <a:latin typeface="Times New Roman" panose="02020603050405020304" pitchFamily="18" charset="0"/>
                <a:cs typeface="Times New Roman" panose="02020603050405020304" pitchFamily="18" charset="0"/>
              </a:rPr>
              <a:t>Data Cleaning</a:t>
            </a:r>
            <a:r>
              <a:rPr lang="en-US" dirty="0">
                <a:solidFill>
                  <a:srgbClr val="273239"/>
                </a:solidFill>
                <a:latin typeface="Times New Roman" panose="02020603050405020304" pitchFamily="18" charset="0"/>
                <a:cs typeface="Times New Roman" panose="02020603050405020304" pitchFamily="18" charset="0"/>
              </a:rPr>
              <a:t>: Data cleaning is defined as removal of noisy and irrelevant data from collection. </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Cleaning in case of </a:t>
            </a:r>
            <a:r>
              <a:rPr lang="en-US" b="1" i="1" dirty="0">
                <a:solidFill>
                  <a:srgbClr val="273239"/>
                </a:solidFill>
                <a:latin typeface="Times New Roman" panose="02020603050405020304" pitchFamily="18" charset="0"/>
                <a:cs typeface="Times New Roman" panose="02020603050405020304" pitchFamily="18" charset="0"/>
              </a:rPr>
              <a:t>Missing values</a:t>
            </a:r>
            <a:r>
              <a:rPr lang="en-US" dirty="0">
                <a:solidFill>
                  <a:srgbClr val="27323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Cleaning </a:t>
            </a:r>
            <a:r>
              <a:rPr lang="en-US" b="1" i="1" dirty="0">
                <a:solidFill>
                  <a:srgbClr val="273239"/>
                </a:solidFill>
                <a:latin typeface="Times New Roman" panose="02020603050405020304" pitchFamily="18" charset="0"/>
                <a:cs typeface="Times New Roman" panose="02020603050405020304" pitchFamily="18" charset="0"/>
              </a:rPr>
              <a:t>noisy</a:t>
            </a:r>
            <a:r>
              <a:rPr lang="en-US" dirty="0">
                <a:solidFill>
                  <a:srgbClr val="273239"/>
                </a:solidFill>
                <a:latin typeface="Times New Roman" panose="02020603050405020304" pitchFamily="18" charset="0"/>
                <a:cs typeface="Times New Roman" panose="02020603050405020304" pitchFamily="18" charset="0"/>
              </a:rPr>
              <a:t> data, where noise is a random or variance error.</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Cleaning with </a:t>
            </a:r>
            <a:r>
              <a:rPr lang="en-US" b="1" i="1" dirty="0">
                <a:solidFill>
                  <a:srgbClr val="273239"/>
                </a:solidFill>
                <a:latin typeface="Times New Roman" panose="02020603050405020304" pitchFamily="18" charset="0"/>
                <a:cs typeface="Times New Roman" panose="02020603050405020304" pitchFamily="18" charset="0"/>
              </a:rPr>
              <a:t>Data discrepancy detection</a:t>
            </a:r>
            <a:r>
              <a:rPr lang="en-US" dirty="0">
                <a:solidFill>
                  <a:srgbClr val="273239"/>
                </a:solidFill>
                <a:latin typeface="Times New Roman" panose="02020603050405020304" pitchFamily="18" charset="0"/>
                <a:cs typeface="Times New Roman" panose="02020603050405020304" pitchFamily="18" charset="0"/>
              </a:rPr>
              <a:t> and </a:t>
            </a:r>
            <a:r>
              <a:rPr lang="en-US" b="1" i="1" dirty="0">
                <a:solidFill>
                  <a:srgbClr val="273239"/>
                </a:solidFill>
                <a:latin typeface="Times New Roman" panose="02020603050405020304" pitchFamily="18" charset="0"/>
                <a:cs typeface="Times New Roman" panose="02020603050405020304" pitchFamily="18" charset="0"/>
              </a:rPr>
              <a:t>Data transformation tools</a:t>
            </a:r>
            <a:r>
              <a:rPr lang="en-US" dirty="0">
                <a:solidFill>
                  <a:srgbClr val="27323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lnSpc>
                <a:spcPct val="107000"/>
              </a:lnSpc>
              <a:buFont typeface="Symbol,Sans-Serif"/>
              <a:buChar char=""/>
            </a:pPr>
            <a:r>
              <a:rPr lang="en-US" b="1" i="1" dirty="0">
                <a:solidFill>
                  <a:srgbClr val="273239"/>
                </a:solidFill>
                <a:latin typeface="Times New Roman" panose="02020603050405020304" pitchFamily="18" charset="0"/>
                <a:cs typeface="Times New Roman" panose="02020603050405020304" pitchFamily="18" charset="0"/>
              </a:rPr>
              <a:t>Data Integration</a:t>
            </a:r>
            <a:r>
              <a:rPr lang="en-US" dirty="0">
                <a:solidFill>
                  <a:srgbClr val="273239"/>
                </a:solidFill>
                <a:latin typeface="Times New Roman" panose="02020603050405020304" pitchFamily="18" charset="0"/>
                <a:cs typeface="Times New Roman" panose="02020603050405020304" pitchFamily="18" charset="0"/>
              </a:rPr>
              <a:t>: Data integration is defined as heterogeneous data from multiple sources combined in a common source (Datawarehouse). </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Data integration using </a:t>
            </a:r>
            <a:r>
              <a:rPr lang="en-US" b="1" i="1" dirty="0">
                <a:solidFill>
                  <a:srgbClr val="273239"/>
                </a:solidFill>
                <a:latin typeface="Times New Roman" panose="02020603050405020304" pitchFamily="18" charset="0"/>
                <a:cs typeface="Times New Roman" panose="02020603050405020304" pitchFamily="18" charset="0"/>
              </a:rPr>
              <a:t>Data Migration tools</a:t>
            </a:r>
            <a:r>
              <a:rPr lang="en-US" dirty="0">
                <a:solidFill>
                  <a:srgbClr val="27323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Data integration using </a:t>
            </a:r>
            <a:r>
              <a:rPr lang="en-US" b="1" i="1" dirty="0">
                <a:solidFill>
                  <a:srgbClr val="273239"/>
                </a:solidFill>
                <a:latin typeface="Times New Roman" panose="02020603050405020304" pitchFamily="18" charset="0"/>
                <a:cs typeface="Times New Roman" panose="02020603050405020304" pitchFamily="18" charset="0"/>
              </a:rPr>
              <a:t>Data Synchronization tools</a:t>
            </a:r>
            <a:r>
              <a:rPr lang="en-US" dirty="0">
                <a:solidFill>
                  <a:srgbClr val="27323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Data integration using </a:t>
            </a:r>
            <a:r>
              <a:rPr lang="en-US" b="1" i="1" dirty="0">
                <a:solidFill>
                  <a:srgbClr val="273239"/>
                </a:solidFill>
                <a:latin typeface="Times New Roman" panose="02020603050405020304" pitchFamily="18" charset="0"/>
                <a:cs typeface="Times New Roman" panose="02020603050405020304" pitchFamily="18" charset="0"/>
              </a:rPr>
              <a:t>ETL</a:t>
            </a:r>
            <a:r>
              <a:rPr lang="en-US" dirty="0">
                <a:solidFill>
                  <a:srgbClr val="273239"/>
                </a:solidFill>
                <a:latin typeface="Times New Roman" panose="02020603050405020304" pitchFamily="18" charset="0"/>
                <a:cs typeface="Times New Roman" panose="02020603050405020304" pitchFamily="18" charset="0"/>
              </a:rPr>
              <a:t>(Extract-Load-Transformation) process.</a:t>
            </a:r>
            <a:endParaRPr lang="en-US" dirty="0">
              <a:latin typeface="Times New Roman" panose="02020603050405020304" pitchFamily="18" charset="0"/>
              <a:cs typeface="Times New Roman" panose="02020603050405020304" pitchFamily="18" charset="0"/>
            </a:endParaRPr>
          </a:p>
          <a:p>
            <a:pPr algn="just">
              <a:lnSpc>
                <a:spcPts val="2400"/>
              </a:lnSpc>
              <a:spcBef>
                <a:spcPts val="2250"/>
              </a:spcBef>
            </a:pPr>
            <a:endParaRPr lang="en-US" dirty="0">
              <a:latin typeface="Times New Roman" panose="02020603050405020304" pitchFamily="18" charset="0"/>
              <a:cs typeface="Times New Roman" panose="02020603050405020304" pitchFamily="18" charset="0"/>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40042134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7EA3090A-9625-441A-A17D-DF9FA3E68A3F}" type="datetime3">
              <a:rPr lang="en-US" smtClean="0">
                <a:solidFill>
                  <a:srgbClr val="FFFFFF"/>
                </a:solidFill>
              </a:rPr>
              <a:t>7 October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Unit-3</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5</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UNIT-II: Data Handling </a:t>
            </a:r>
            <a:endParaRPr lang="en-US" sz="2100" b="1" dirty="0">
              <a:cs typeface="Calibri"/>
            </a:endParaRPr>
          </a:p>
        </p:txBody>
      </p:sp>
      <p:graphicFrame>
        <p:nvGraphicFramePr>
          <p:cNvPr id="6" name="Diagram 5">
            <a:extLst>
              <a:ext uri="{FF2B5EF4-FFF2-40B4-BE49-F238E27FC236}">
                <a16:creationId xmlns:a16="http://schemas.microsoft.com/office/drawing/2014/main" id="{3018A75B-D96A-82C3-A26D-BC19D472E926}"/>
              </a:ext>
            </a:extLst>
          </p:cNvPr>
          <p:cNvGraphicFramePr/>
          <p:nvPr>
            <p:extLst>
              <p:ext uri="{D42A27DB-BD31-4B8C-83A1-F6EECF244321}">
                <p14:modId xmlns:p14="http://schemas.microsoft.com/office/powerpoint/2010/main" val="2760512849"/>
              </p:ext>
            </p:extLst>
          </p:nvPr>
        </p:nvGraphicFramePr>
        <p:xfrm>
          <a:off x="2095499" y="2248930"/>
          <a:ext cx="8630165" cy="3640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8334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D82B67D7-BF83-4505-9481-511CF94A1495}"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50</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KDD Process</a:t>
            </a:r>
          </a:p>
        </p:txBody>
      </p:sp>
      <p:sp>
        <p:nvSpPr>
          <p:cNvPr id="2" name="TextBox 1">
            <a:extLst>
              <a:ext uri="{FF2B5EF4-FFF2-40B4-BE49-F238E27FC236}">
                <a16:creationId xmlns:a16="http://schemas.microsoft.com/office/drawing/2014/main" id="{0BCBAD34-6EEE-5901-0F4B-7B90FC9E2599}"/>
              </a:ext>
            </a:extLst>
          </p:cNvPr>
          <p:cNvSpPr txBox="1"/>
          <p:nvPr/>
        </p:nvSpPr>
        <p:spPr>
          <a:xfrm>
            <a:off x="1101306" y="1130061"/>
            <a:ext cx="9642893" cy="41365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Bef>
                <a:spcPct val="20000"/>
              </a:spcBef>
              <a:spcAft>
                <a:spcPct val="0"/>
              </a:spcAft>
              <a:buFont typeface="Arial"/>
              <a:buChar char="•"/>
            </a:pPr>
            <a:r>
              <a:rPr lang="en-US" b="1" i="1" dirty="0">
                <a:latin typeface="Times New Roman" panose="02020603050405020304" pitchFamily="18" charset="0"/>
                <a:cs typeface="Times New Roman" panose="02020603050405020304" pitchFamily="18" charset="0"/>
              </a:rPr>
              <a:t>Data Selection</a:t>
            </a:r>
            <a:r>
              <a:rPr lang="en-US" dirty="0">
                <a:latin typeface="Times New Roman" panose="02020603050405020304" pitchFamily="18" charset="0"/>
                <a:cs typeface="Times New Roman" panose="02020603050405020304" pitchFamily="18" charset="0"/>
              </a:rPr>
              <a:t>: Data selection is defined as the process where data relevant to the analysis is decided and retrieved from the data collection. </a:t>
            </a:r>
          </a:p>
          <a:p>
            <a:pPr marL="742950" lvl="1" indent="-285750"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selection using </a:t>
            </a:r>
            <a:r>
              <a:rPr lang="en-US" b="1" i="1" dirty="0">
                <a:latin typeface="Times New Roman" panose="02020603050405020304" pitchFamily="18" charset="0"/>
                <a:cs typeface="Times New Roman" panose="02020603050405020304" pitchFamily="18" charset="0"/>
              </a:rPr>
              <a:t>Neural network</a:t>
            </a:r>
            <a:r>
              <a:rPr lang="en-US" dirty="0">
                <a:latin typeface="Times New Roman" panose="02020603050405020304" pitchFamily="18" charset="0"/>
                <a:cs typeface="Times New Roman" panose="02020603050405020304" pitchFamily="18" charset="0"/>
              </a:rPr>
              <a:t>.</a:t>
            </a:r>
          </a:p>
          <a:p>
            <a:pPr marL="742950" lvl="1" indent="-285750"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selection using </a:t>
            </a:r>
            <a:r>
              <a:rPr lang="en-US" b="1" i="1" dirty="0">
                <a:latin typeface="Times New Roman" panose="02020603050405020304" pitchFamily="18" charset="0"/>
                <a:cs typeface="Times New Roman" panose="02020603050405020304" pitchFamily="18" charset="0"/>
              </a:rPr>
              <a:t>Decision Trees</a:t>
            </a:r>
            <a:r>
              <a:rPr lang="en-US" dirty="0">
                <a:latin typeface="Times New Roman" panose="02020603050405020304" pitchFamily="18" charset="0"/>
                <a:cs typeface="Times New Roman" panose="02020603050405020304" pitchFamily="18" charset="0"/>
              </a:rPr>
              <a:t>.</a:t>
            </a:r>
          </a:p>
          <a:p>
            <a:pPr marL="742950" lvl="1" indent="-285750"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selection using </a:t>
            </a:r>
            <a:r>
              <a:rPr lang="en-US" b="1" i="1" dirty="0">
                <a:latin typeface="Times New Roman" panose="02020603050405020304" pitchFamily="18" charset="0"/>
                <a:cs typeface="Times New Roman" panose="02020603050405020304" pitchFamily="18" charset="0"/>
              </a:rPr>
              <a:t>Naive bayes</a:t>
            </a:r>
            <a:r>
              <a:rPr lang="en-US" dirty="0">
                <a:latin typeface="Times New Roman" panose="02020603050405020304" pitchFamily="18" charset="0"/>
                <a:cs typeface="Times New Roman" panose="02020603050405020304" pitchFamily="18" charset="0"/>
              </a:rPr>
              <a:t>.</a:t>
            </a:r>
          </a:p>
          <a:p>
            <a:pPr marL="742950" lvl="1" indent="-285750"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selection using </a:t>
            </a:r>
            <a:r>
              <a:rPr lang="en-US" b="1" i="1" dirty="0">
                <a:latin typeface="Times New Roman" panose="02020603050405020304" pitchFamily="18" charset="0"/>
                <a:cs typeface="Times New Roman" panose="02020603050405020304" pitchFamily="18" charset="0"/>
              </a:rPr>
              <a:t>Clustering</a:t>
            </a:r>
            <a:r>
              <a:rPr lang="en-US"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etc.</a:t>
            </a:r>
          </a:p>
          <a:p>
            <a:pPr marL="285750" indent="-285750" algn="just">
              <a:spcBef>
                <a:spcPct val="20000"/>
              </a:spcBef>
              <a:spcAft>
                <a:spcPct val="0"/>
              </a:spcAft>
              <a:buFont typeface="Arial"/>
              <a:buChar char="•"/>
            </a:pPr>
            <a:r>
              <a:rPr lang="en-US" b="1" i="1" dirty="0">
                <a:latin typeface="Times New Roman" panose="02020603050405020304" pitchFamily="18" charset="0"/>
                <a:cs typeface="Times New Roman" panose="02020603050405020304" pitchFamily="18" charset="0"/>
              </a:rPr>
              <a:t>Data Transformation</a:t>
            </a:r>
            <a:r>
              <a:rPr lang="en-US" dirty="0">
                <a:latin typeface="Times New Roman" panose="02020603050405020304" pitchFamily="18" charset="0"/>
                <a:cs typeface="Times New Roman" panose="02020603050405020304" pitchFamily="18" charset="0"/>
              </a:rPr>
              <a:t>: Data Transformation is defined as the process of transforming data into appropriate form required by mining procedure. </a:t>
            </a:r>
          </a:p>
          <a:p>
            <a:pPr marL="285750" indent="-285750" algn="just">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Data Transformation is a two step process: </a:t>
            </a:r>
          </a:p>
          <a:p>
            <a:pPr marL="742950" lvl="1" indent="-285750" algn="just">
              <a:spcBef>
                <a:spcPct val="20000"/>
              </a:spcBef>
              <a:spcAft>
                <a:spcPct val="0"/>
              </a:spcAft>
              <a:buFont typeface="Arial"/>
              <a:buChar char="•"/>
            </a:pPr>
            <a:r>
              <a:rPr lang="en-US" b="1" i="1" dirty="0">
                <a:latin typeface="Times New Roman" panose="02020603050405020304" pitchFamily="18" charset="0"/>
                <a:cs typeface="Times New Roman" panose="02020603050405020304" pitchFamily="18" charset="0"/>
              </a:rPr>
              <a:t>Data Mapping</a:t>
            </a:r>
            <a:r>
              <a:rPr lang="en-US" dirty="0">
                <a:latin typeface="Times New Roman" panose="02020603050405020304" pitchFamily="18" charset="0"/>
                <a:cs typeface="Times New Roman" panose="02020603050405020304" pitchFamily="18" charset="0"/>
              </a:rPr>
              <a:t>: Assigning elements from source base to destination to capture transformations.</a:t>
            </a:r>
          </a:p>
          <a:p>
            <a:pPr marL="742950" lvl="1" indent="-285750" algn="just">
              <a:spcBef>
                <a:spcPct val="20000"/>
              </a:spcBef>
              <a:spcAft>
                <a:spcPct val="0"/>
              </a:spcAft>
              <a:buFont typeface="Arial"/>
              <a:buChar char="•"/>
            </a:pPr>
            <a:r>
              <a:rPr lang="en-US" b="1" i="1" dirty="0">
                <a:latin typeface="Times New Roman" panose="02020603050405020304" pitchFamily="18" charset="0"/>
                <a:cs typeface="Times New Roman" panose="02020603050405020304" pitchFamily="18" charset="0"/>
              </a:rPr>
              <a:t>Code generation</a:t>
            </a:r>
            <a:r>
              <a:rPr lang="en-US" dirty="0">
                <a:latin typeface="Times New Roman" panose="02020603050405020304" pitchFamily="18" charset="0"/>
                <a:cs typeface="Times New Roman" panose="02020603050405020304" pitchFamily="18" charset="0"/>
              </a:rPr>
              <a:t>: Creation of the actual transformation program.</a:t>
            </a:r>
          </a:p>
          <a:p>
            <a:pPr algn="just"/>
            <a:endParaRPr lang="en-US" dirty="0">
              <a:latin typeface="Times New Roman" panose="02020603050405020304" pitchFamily="18" charset="0"/>
              <a:cs typeface="Times New Roman" panose="02020603050405020304" pitchFamily="18" charset="0"/>
            </a:endParaRPr>
          </a:p>
          <a:p>
            <a:pPr algn="just"/>
            <a:endParaRPr lang="en-US" dirty="0">
              <a:cs typeface="Calibri"/>
            </a:endParaRPr>
          </a:p>
        </p:txBody>
      </p:sp>
    </p:spTree>
    <p:extLst>
      <p:ext uri="{BB962C8B-B14F-4D97-AF65-F5344CB8AC3E}">
        <p14:creationId xmlns:p14="http://schemas.microsoft.com/office/powerpoint/2010/main" val="1202544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992061E1-210A-4775-B5A6-0654EF0ABB0F}"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51</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KDD Process</a:t>
            </a:r>
          </a:p>
        </p:txBody>
      </p:sp>
      <p:sp>
        <p:nvSpPr>
          <p:cNvPr id="2" name="TextBox 1">
            <a:extLst>
              <a:ext uri="{FF2B5EF4-FFF2-40B4-BE49-F238E27FC236}">
                <a16:creationId xmlns:a16="http://schemas.microsoft.com/office/drawing/2014/main" id="{0BCBAD34-6EEE-5901-0F4B-7B90FC9E2599}"/>
              </a:ext>
            </a:extLst>
          </p:cNvPr>
          <p:cNvSpPr txBox="1"/>
          <p:nvPr/>
        </p:nvSpPr>
        <p:spPr>
          <a:xfrm>
            <a:off x="1101307" y="1130061"/>
            <a:ext cx="9069236" cy="3342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lnSpc>
                <a:spcPct val="107000"/>
              </a:lnSpc>
              <a:buFont typeface="Arial"/>
              <a:buChar char="•"/>
            </a:pPr>
            <a:r>
              <a:rPr lang="en-US" b="1" i="1" dirty="0">
                <a:solidFill>
                  <a:srgbClr val="273239"/>
                </a:solidFill>
                <a:latin typeface="Times New Roman" panose="02020603050405020304" pitchFamily="18" charset="0"/>
                <a:cs typeface="Times New Roman" panose="02020603050405020304" pitchFamily="18" charset="0"/>
              </a:rPr>
              <a:t>Data Mining</a:t>
            </a:r>
            <a:r>
              <a:rPr lang="en-US" dirty="0">
                <a:solidFill>
                  <a:srgbClr val="273239"/>
                </a:solidFill>
                <a:latin typeface="Times New Roman" panose="02020603050405020304" pitchFamily="18" charset="0"/>
                <a:cs typeface="Times New Roman" panose="02020603050405020304" pitchFamily="18" charset="0"/>
              </a:rPr>
              <a:t>: Data mining is defined as clever techniques that are applied to extract patterns potentially useful. </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Transforms task relevant data into </a:t>
            </a:r>
            <a:r>
              <a:rPr lang="en-US" b="1" i="1" dirty="0">
                <a:solidFill>
                  <a:srgbClr val="273239"/>
                </a:solidFill>
                <a:latin typeface="Times New Roman" panose="02020603050405020304" pitchFamily="18" charset="0"/>
                <a:cs typeface="Times New Roman" panose="02020603050405020304" pitchFamily="18" charset="0"/>
              </a:rPr>
              <a:t>patterns</a:t>
            </a:r>
            <a:r>
              <a:rPr lang="en-US" dirty="0">
                <a:solidFill>
                  <a:srgbClr val="27323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Decides purpose of model using </a:t>
            </a:r>
            <a:r>
              <a:rPr lang="en-US" b="1" i="1" dirty="0">
                <a:solidFill>
                  <a:srgbClr val="273239"/>
                </a:solidFill>
                <a:latin typeface="Times New Roman" panose="02020603050405020304" pitchFamily="18" charset="0"/>
                <a:cs typeface="Times New Roman" panose="02020603050405020304" pitchFamily="18" charset="0"/>
              </a:rPr>
              <a:t>classification</a:t>
            </a:r>
            <a:r>
              <a:rPr lang="en-US" dirty="0">
                <a:solidFill>
                  <a:srgbClr val="273239"/>
                </a:solidFill>
                <a:latin typeface="Times New Roman" panose="02020603050405020304" pitchFamily="18" charset="0"/>
                <a:cs typeface="Times New Roman" panose="02020603050405020304" pitchFamily="18" charset="0"/>
              </a:rPr>
              <a:t> or </a:t>
            </a:r>
            <a:r>
              <a:rPr lang="en-US" b="1" i="1" dirty="0">
                <a:solidFill>
                  <a:srgbClr val="273239"/>
                </a:solidFill>
                <a:latin typeface="Times New Roman" panose="02020603050405020304" pitchFamily="18" charset="0"/>
                <a:cs typeface="Times New Roman" panose="02020603050405020304" pitchFamily="18" charset="0"/>
              </a:rPr>
              <a:t>characterization</a:t>
            </a:r>
            <a:r>
              <a:rPr lang="en-US" dirty="0">
                <a:solidFill>
                  <a:srgbClr val="273239"/>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lgn="just">
              <a:lnSpc>
                <a:spcPct val="107000"/>
              </a:lnSpc>
              <a:buFont typeface="Symbol,Sans-Serif"/>
              <a:buChar char=""/>
            </a:pPr>
            <a:r>
              <a:rPr lang="en-US" b="1" i="1" dirty="0">
                <a:solidFill>
                  <a:srgbClr val="273239"/>
                </a:solidFill>
                <a:latin typeface="Times New Roman" panose="02020603050405020304" pitchFamily="18" charset="0"/>
                <a:cs typeface="Times New Roman" panose="02020603050405020304" pitchFamily="18" charset="0"/>
              </a:rPr>
              <a:t>Pattern Evaluation</a:t>
            </a:r>
            <a:r>
              <a:rPr lang="en-US" dirty="0">
                <a:solidFill>
                  <a:srgbClr val="273239"/>
                </a:solidFill>
                <a:latin typeface="Times New Roman" panose="02020603050405020304" pitchFamily="18" charset="0"/>
                <a:cs typeface="Times New Roman" panose="02020603050405020304" pitchFamily="18" charset="0"/>
              </a:rPr>
              <a:t>: Pattern Evaluation is defined as identifying strictly increasing patterns representing knowledge based on given measures. </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Find </a:t>
            </a:r>
            <a:r>
              <a:rPr lang="en-US" b="1" i="1" dirty="0">
                <a:solidFill>
                  <a:srgbClr val="273239"/>
                </a:solidFill>
                <a:latin typeface="Times New Roman" panose="02020603050405020304" pitchFamily="18" charset="0"/>
                <a:cs typeface="Times New Roman" panose="02020603050405020304" pitchFamily="18" charset="0"/>
              </a:rPr>
              <a:t>interestingness score</a:t>
            </a:r>
            <a:r>
              <a:rPr lang="en-US" dirty="0">
                <a:solidFill>
                  <a:srgbClr val="273239"/>
                </a:solidFill>
                <a:latin typeface="Times New Roman" panose="02020603050405020304" pitchFamily="18" charset="0"/>
                <a:cs typeface="Times New Roman" panose="02020603050405020304" pitchFamily="18" charset="0"/>
              </a:rPr>
              <a:t> of each pattern.</a:t>
            </a:r>
            <a:endParaRPr lang="en-US" dirty="0">
              <a:latin typeface="Times New Roman" panose="02020603050405020304" pitchFamily="18" charset="0"/>
              <a:cs typeface="Times New Roman" panose="02020603050405020304" pitchFamily="18" charset="0"/>
            </a:endParaRPr>
          </a:p>
          <a:p>
            <a:pPr marL="742950" lvl="1" indent="-285750" algn="just">
              <a:lnSpc>
                <a:spcPct val="107000"/>
              </a:lnSpc>
              <a:buFont typeface="Symbol,Sans-Serif"/>
              <a:buChar char=""/>
            </a:pPr>
            <a:r>
              <a:rPr lang="en-US" dirty="0">
                <a:solidFill>
                  <a:srgbClr val="273239"/>
                </a:solidFill>
                <a:latin typeface="Times New Roman" panose="02020603050405020304" pitchFamily="18" charset="0"/>
                <a:cs typeface="Times New Roman" panose="02020603050405020304" pitchFamily="18" charset="0"/>
              </a:rPr>
              <a:t>Uses </a:t>
            </a:r>
            <a:r>
              <a:rPr lang="en-US" b="1" i="1" dirty="0">
                <a:solidFill>
                  <a:srgbClr val="273239"/>
                </a:solidFill>
                <a:latin typeface="Times New Roman" panose="02020603050405020304" pitchFamily="18" charset="0"/>
                <a:cs typeface="Times New Roman" panose="02020603050405020304" pitchFamily="18" charset="0"/>
              </a:rPr>
              <a:t>summarization</a:t>
            </a:r>
            <a:r>
              <a:rPr lang="en-US" dirty="0">
                <a:solidFill>
                  <a:srgbClr val="273239"/>
                </a:solidFill>
                <a:latin typeface="Times New Roman" panose="02020603050405020304" pitchFamily="18" charset="0"/>
                <a:cs typeface="Times New Roman" panose="02020603050405020304" pitchFamily="18" charset="0"/>
              </a:rPr>
              <a:t> and </a:t>
            </a:r>
            <a:r>
              <a:rPr lang="en-US" b="1" i="1" dirty="0">
                <a:solidFill>
                  <a:srgbClr val="273239"/>
                </a:solidFill>
                <a:latin typeface="Times New Roman" panose="02020603050405020304" pitchFamily="18" charset="0"/>
                <a:cs typeface="Times New Roman" panose="02020603050405020304" pitchFamily="18" charset="0"/>
              </a:rPr>
              <a:t>Visualization</a:t>
            </a:r>
            <a:r>
              <a:rPr lang="en-US" dirty="0">
                <a:solidFill>
                  <a:srgbClr val="273239"/>
                </a:solidFill>
                <a:latin typeface="Times New Roman" panose="02020603050405020304" pitchFamily="18" charset="0"/>
                <a:cs typeface="Times New Roman" panose="02020603050405020304" pitchFamily="18" charset="0"/>
              </a:rPr>
              <a:t> to make data understandable by user.</a:t>
            </a:r>
            <a:endParaRPr lang="en-US" dirty="0">
              <a:latin typeface="Times New Roman" panose="02020603050405020304" pitchFamily="18" charset="0"/>
              <a:cs typeface="Times New Roman" panose="02020603050405020304" pitchFamily="18" charset="0"/>
            </a:endParaRPr>
          </a:p>
          <a:p>
            <a:pPr>
              <a:lnSpc>
                <a:spcPts val="2400"/>
              </a:lnSpc>
              <a:spcBef>
                <a:spcPts val="2250"/>
              </a:spcBef>
            </a:pPr>
            <a:endParaRPr lang="en-US" dirty="0">
              <a:cs typeface="Calibri"/>
            </a:endParaRPr>
          </a:p>
          <a:p>
            <a:endParaRPr lang="en-US" dirty="0">
              <a:cs typeface="Calibri"/>
            </a:endParaRPr>
          </a:p>
        </p:txBody>
      </p:sp>
    </p:spTree>
    <p:extLst>
      <p:ext uri="{BB962C8B-B14F-4D97-AF65-F5344CB8AC3E}">
        <p14:creationId xmlns:p14="http://schemas.microsoft.com/office/powerpoint/2010/main" val="246239343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6244D47-FCEE-4CA1-985E-B6867DB10875}"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52</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Data Cleaning</a:t>
            </a:r>
          </a:p>
        </p:txBody>
      </p:sp>
      <p:sp>
        <p:nvSpPr>
          <p:cNvPr id="8" name="TextBox 7">
            <a:extLst>
              <a:ext uri="{FF2B5EF4-FFF2-40B4-BE49-F238E27FC236}">
                <a16:creationId xmlns:a16="http://schemas.microsoft.com/office/drawing/2014/main" id="{BEB335F0-4EFE-8447-581D-C9DD184117B1}"/>
              </a:ext>
            </a:extLst>
          </p:cNvPr>
          <p:cNvSpPr txBox="1"/>
          <p:nvPr/>
        </p:nvSpPr>
        <p:spPr>
          <a:xfrm>
            <a:off x="1447800" y="1099067"/>
            <a:ext cx="89693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Data Cleaning:</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data can have many irrelevant and missing parts. To handle this part, data cleaning is done. It involves handling of missing data, noisy data etc.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Missing Data:</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situation arises when some data is missing in the data. It can be handled in various ways.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Some of them are: ​</a:t>
            </a:r>
          </a:p>
          <a:p>
            <a:pPr marL="228600" indent="-228600">
              <a:buFont typeface=""/>
              <a:buChar char="•"/>
            </a:pPr>
            <a:r>
              <a:rPr lang="en-US" b="1" dirty="0">
                <a:latin typeface="Times New Roman" panose="02020603050405020304" pitchFamily="18" charset="0"/>
                <a:cs typeface="Times New Roman" panose="02020603050405020304" pitchFamily="18" charset="0"/>
              </a:rPr>
              <a:t>Ignore the tuples: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approach is suitable only when the dataset we have is quite large and multiple values are missing within a tuple.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a:p>
            <a:pPr marL="228600" indent="-228600">
              <a:buFont typeface=""/>
              <a:buChar char="•"/>
            </a:pPr>
            <a:r>
              <a:rPr lang="en-US" b="1" dirty="0">
                <a:latin typeface="Times New Roman" panose="02020603050405020304" pitchFamily="18" charset="0"/>
                <a:cs typeface="Times New Roman" panose="02020603050405020304" pitchFamily="18" charset="0"/>
              </a:rPr>
              <a:t>Fill the Missing values:</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There are various ways to do this task. You can choose to fill the missing values manually, by attribute mean or the most probable value. ​</a:t>
            </a:r>
          </a:p>
        </p:txBody>
      </p:sp>
      <p:sp>
        <p:nvSpPr>
          <p:cNvPr id="6" name="Footer Placeholder 5">
            <a:extLst>
              <a:ext uri="{FF2B5EF4-FFF2-40B4-BE49-F238E27FC236}">
                <a16:creationId xmlns:a16="http://schemas.microsoft.com/office/drawing/2014/main" id="{7CD7023C-BDA0-913C-124D-D9980367EE6A}"/>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336651940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1774825" y="1123950"/>
            <a:ext cx="8281988" cy="5232400"/>
          </a:xfrm>
        </p:spPr>
        <p:txBody>
          <a:bodyPr vert="horz" lIns="91440" tIns="45720" rIns="91440" bIns="45720" rtlCol="0" anchor="t">
            <a:normAutofit/>
          </a:bodyPr>
          <a:lstStyle/>
          <a:p>
            <a:pPr>
              <a:buNone/>
            </a:pPr>
            <a:endParaRPr lang="en-US" sz="1800" dirty="0">
              <a:cs typeface="Calibri"/>
            </a:endParaRPr>
          </a:p>
          <a:p>
            <a:pPr marL="0" indent="0">
              <a:spcBef>
                <a:spcPts val="0"/>
              </a:spcBef>
              <a:buNone/>
            </a:pPr>
            <a:endParaRPr lang="en-US" sz="1800" dirty="0">
              <a:cs typeface="Calibri"/>
            </a:endParaRPr>
          </a:p>
        </p:txBody>
      </p:sp>
      <p:sp>
        <p:nvSpPr>
          <p:cNvPr id="4" name="Date Placeholder 3"/>
          <p:cNvSpPr>
            <a:spLocks noGrp="1"/>
          </p:cNvSpPr>
          <p:nvPr>
            <p:ph type="dt" sz="quarter" idx="10"/>
          </p:nvPr>
        </p:nvSpPr>
        <p:spPr/>
        <p:txBody>
          <a:bodyPr/>
          <a:lstStyle/>
          <a:p>
            <a:pPr>
              <a:defRPr/>
            </a:pPr>
            <a:fld id="{232661E6-52E1-482B-9D7F-214FF9381BA0}"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53</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Data Cleaning</a:t>
            </a:r>
          </a:p>
        </p:txBody>
      </p:sp>
      <p:sp>
        <p:nvSpPr>
          <p:cNvPr id="8" name="TextBox 7">
            <a:extLst>
              <a:ext uri="{FF2B5EF4-FFF2-40B4-BE49-F238E27FC236}">
                <a16:creationId xmlns:a16="http://schemas.microsoft.com/office/drawing/2014/main" id="{BEB335F0-4EFE-8447-581D-C9DD184117B1}"/>
              </a:ext>
            </a:extLst>
          </p:cNvPr>
          <p:cNvSpPr txBox="1"/>
          <p:nvPr/>
        </p:nvSpPr>
        <p:spPr>
          <a:xfrm>
            <a:off x="1477993" y="1038137"/>
            <a:ext cx="10104407" cy="51891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20000"/>
              </a:spcBef>
              <a:spcAft>
                <a:spcPct val="0"/>
              </a:spcAft>
            </a:pPr>
            <a:r>
              <a:rPr lang="en-US" b="1" dirty="0">
                <a:latin typeface="Times New Roman" panose="02020603050405020304" pitchFamily="18" charset="0"/>
                <a:cs typeface="Times New Roman" panose="02020603050405020304" pitchFamily="18" charset="0"/>
              </a:rPr>
              <a:t>Noisy Data:</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Noisy data is a meaningless data that can’t be interpreted by machines. It can be generated due to faulty data collection, data entry errors etc. It can be handled in following ways : </a:t>
            </a:r>
          </a:p>
          <a:p>
            <a:pPr lvl="1">
              <a:spcBef>
                <a:spcPct val="20000"/>
              </a:spcBef>
              <a:spcAft>
                <a:spcPct val="0"/>
              </a:spcAft>
            </a:pPr>
            <a:r>
              <a:rPr lang="en-US" b="1" dirty="0">
                <a:latin typeface="Times New Roman" panose="02020603050405020304" pitchFamily="18" charset="0"/>
                <a:cs typeface="Times New Roman" panose="02020603050405020304" pitchFamily="18" charset="0"/>
              </a:rPr>
              <a:t>Binning Method:</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method works on sorted data in order to smooth it. </a:t>
            </a:r>
          </a:p>
          <a:p>
            <a:pPr marL="742950" lvl="1" indent="-285750">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The whole data is divided into segments of equal size and then various methods are performed to complete the task. Each segmented is handled separately.</a:t>
            </a:r>
          </a:p>
          <a:p>
            <a:pPr marL="742950" lvl="1" indent="-285750">
              <a:spcBef>
                <a:spcPct val="20000"/>
              </a:spcBef>
              <a:spcAft>
                <a:spcPct val="0"/>
              </a:spcAft>
              <a:buFont typeface="Arial"/>
              <a:buChar char="•"/>
            </a:pPr>
            <a:r>
              <a:rPr lang="en-US" dirty="0">
                <a:latin typeface="Times New Roman" panose="02020603050405020304" pitchFamily="18" charset="0"/>
                <a:cs typeface="Times New Roman" panose="02020603050405020304" pitchFamily="18" charset="0"/>
              </a:rPr>
              <a:t> One can replace all data in a segment by its mean or boundary values can be used to complete the task.  </a:t>
            </a:r>
          </a:p>
          <a:p>
            <a:pPr lvl="1">
              <a:spcBef>
                <a:spcPct val="20000"/>
              </a:spcBef>
              <a:spcAft>
                <a:spcPct val="0"/>
              </a:spcAft>
            </a:pPr>
            <a:r>
              <a:rPr lang="en-US" b="1" dirty="0">
                <a:latin typeface="Times New Roman" panose="02020603050405020304" pitchFamily="18" charset="0"/>
                <a:cs typeface="Times New Roman" panose="02020603050405020304" pitchFamily="18" charset="0"/>
              </a:rPr>
              <a:t>Regression:</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Here data can be made smooth by fitting it to a regression function. </a:t>
            </a:r>
          </a:p>
          <a:p>
            <a:pPr marL="742950" lvl="1" indent="-285750">
              <a:spcBef>
                <a:spcPct val="2000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regression used may be linear (having one independent variable) or multiple (having multiple independent variables). </a:t>
            </a:r>
          </a:p>
          <a:p>
            <a:pPr lvl="1">
              <a:spcBef>
                <a:spcPct val="20000"/>
              </a:spcBef>
              <a:spcAft>
                <a:spcPct val="0"/>
              </a:spcAft>
            </a:pPr>
            <a:r>
              <a:rPr lang="en-US" b="1" dirty="0">
                <a:latin typeface="Times New Roman" panose="02020603050405020304" pitchFamily="18" charset="0"/>
                <a:cs typeface="Times New Roman" panose="02020603050405020304" pitchFamily="18" charset="0"/>
              </a:rPr>
              <a:t>Clustering:</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approach groups the similar data in a cluster. </a:t>
            </a:r>
          </a:p>
          <a:p>
            <a:pPr marL="742950" lvl="1" indent="-285750">
              <a:spcBef>
                <a:spcPct val="2000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outliers may be undetected or it will fall outside the clusters. </a:t>
            </a:r>
          </a:p>
          <a:p>
            <a:pPr marL="228600" indent="-228600">
              <a:buFont typeface=""/>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52107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27938DD-D44A-4540-A1AA-B3204EC8426E}"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54</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Discretization and Concept Hierarchy Generation</a:t>
            </a:r>
          </a:p>
        </p:txBody>
      </p:sp>
      <p:sp>
        <p:nvSpPr>
          <p:cNvPr id="10" name="TextBox 9">
            <a:extLst>
              <a:ext uri="{FF2B5EF4-FFF2-40B4-BE49-F238E27FC236}">
                <a16:creationId xmlns:a16="http://schemas.microsoft.com/office/drawing/2014/main" id="{7DE4910E-4798-5DAC-AE48-344CA2F91B1A}"/>
              </a:ext>
            </a:extLst>
          </p:cNvPr>
          <p:cNvSpPr txBox="1"/>
          <p:nvPr/>
        </p:nvSpPr>
        <p:spPr>
          <a:xfrm>
            <a:off x="1046584" y="947268"/>
            <a:ext cx="10515600" cy="5479449"/>
          </a:xfrm>
          <a:prstGeom prst="rect">
            <a:avLst/>
          </a:prstGeom>
          <a:noFill/>
        </p:spPr>
        <p:txBody>
          <a:bodyPr wrap="square">
            <a:spAutoFit/>
          </a:bodyPr>
          <a:lstStyle/>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Discretization: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Discretization is the process of converting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continuous data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(data that can take any value within a range, like height, weight, or temperature) into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discrete categories or intervals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example: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continuous attribute like "age" could be discretized into categories such as "child (0-12)", "teen (13-19)", "adult (20-64)", and "senior (65+)".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Common Methods of Discretization: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Equal-width binning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Divides the data range into intervals of equal size (e.g., ages 0-10, 11-20, 21-30, etc.).</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Equal-frequency binning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Divides data into intervals so that each bin contains roughly the same number of data points.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Clustering-based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Uses clustering algorithms like k-means to group similar data points into bins.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Decision tree-based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Uses decision tree algorithms to find the best splits to create categories.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Discretization helps in simplifying complex data and makes it easier to apply algorithms that require categorical inputs.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279397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27938DD-D44A-4540-A1AA-B3204EC8426E}"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55</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Discretization and Concept Hierarchy Generation</a:t>
            </a:r>
          </a:p>
        </p:txBody>
      </p:sp>
      <p:sp>
        <p:nvSpPr>
          <p:cNvPr id="6" name="TextBox 5">
            <a:extLst>
              <a:ext uri="{FF2B5EF4-FFF2-40B4-BE49-F238E27FC236}">
                <a16:creationId xmlns:a16="http://schemas.microsoft.com/office/drawing/2014/main" id="{9BBDF216-4D15-035B-F85D-60709557099B}"/>
              </a:ext>
            </a:extLst>
          </p:cNvPr>
          <p:cNvSpPr txBox="1"/>
          <p:nvPr/>
        </p:nvSpPr>
        <p:spPr>
          <a:xfrm>
            <a:off x="609600" y="984590"/>
            <a:ext cx="10820400" cy="5376857"/>
          </a:xfrm>
          <a:prstGeom prst="rect">
            <a:avLst/>
          </a:prstGeom>
          <a:noFill/>
        </p:spPr>
        <p:txBody>
          <a:bodyPr wrap="square">
            <a:spAutoFit/>
          </a:bodyPr>
          <a:lstStyle/>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Concept Hierarchy Generation: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technique allows data to be grouped into a hierarchy</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example: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a geographic attribute like "city," a concept hierarchy might be:</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200" kern="0" dirty="0">
                <a:effectLst/>
                <a:latin typeface="Courier New" panose="02070309020205020404" pitchFamily="49" charset="0"/>
                <a:ea typeface="Times New Roman" panose="02020603050405020304" pitchFamily="18" charset="0"/>
                <a:cs typeface="Times New Roman" panose="02020603050405020304" pitchFamily="18" charset="0"/>
              </a:rPr>
              <a:t>City → State → Country → Continent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a numerical attribute like "salary," it might be:</a:t>
            </a:r>
            <a:b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200" kern="0" dirty="0">
                <a:effectLst/>
                <a:latin typeface="Courier New" panose="02070309020205020404" pitchFamily="49" charset="0"/>
                <a:ea typeface="Times New Roman" panose="02020603050405020304" pitchFamily="18" charset="0"/>
                <a:cs typeface="Times New Roman" panose="02020603050405020304" pitchFamily="18" charset="0"/>
              </a:rPr>
              <a:t>Salary → Low, Medium, High</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Concept hierarchies are useful for performing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OLAP (Online Analytical Processing)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operations like "drill-up" or "drill-down." These operations allow analysts to zoom in on specific data points or zoom out to get a more general view.</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Ways to Generate Concept Hierarchies: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Predefined hierarchies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Some data attributes naturally follow a hierarchy, such as dates (day → month → year) or geographic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Data-driven approaches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Hierarchies can also be generated based on the data itself, by grouping and generalizing values (e.g., binning salaries into "low", "medium", and "high").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323604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63195AB-1523-4587-AD80-5C55ACB757D7}"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56</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Consistency</a:t>
            </a:r>
            <a:endParaRPr lang="en-US" dirty="0"/>
          </a:p>
        </p:txBody>
      </p:sp>
      <p:sp>
        <p:nvSpPr>
          <p:cNvPr id="10" name="TextBox 9">
            <a:extLst>
              <a:ext uri="{FF2B5EF4-FFF2-40B4-BE49-F238E27FC236}">
                <a16:creationId xmlns:a16="http://schemas.microsoft.com/office/drawing/2014/main" id="{7132D409-2FE0-CA93-87FC-4447193E1280}"/>
              </a:ext>
            </a:extLst>
          </p:cNvPr>
          <p:cNvSpPr txBox="1"/>
          <p:nvPr/>
        </p:nvSpPr>
        <p:spPr>
          <a:xfrm>
            <a:off x="1676400" y="1219200"/>
            <a:ext cx="8686800" cy="4277261"/>
          </a:xfrm>
          <a:prstGeom prst="rect">
            <a:avLst/>
          </a:prstGeom>
          <a:noFill/>
        </p:spPr>
        <p:txBody>
          <a:bodyPr wrap="square">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consistency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refers to the accuracy, reliability, and uniformity of data across different systems, databases, or datasets. </a:t>
            </a: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When data is consistent, it means that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the same data values are presented in the same way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across different platforms or contexts, ensuring that there are no contradictions or conflicts.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Why is Data Consistency Important?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Data consistency is crucial for:</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Accurate Analysis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Inconsistent data can lead to faulty conclusions in data analysis, reporting, or decision-making.</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Integrity</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Ensures that the data remains valid and reliable throughout its lifecycle.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Synchronization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Helps maintain uniformity when multiple databases or systems are used (e.g., across distributed systems).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671469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63195AB-1523-4587-AD80-5C55ACB757D7}" type="datetime3">
              <a:rPr lang="en-US" smtClean="0">
                <a:solidFill>
                  <a:prstClr val="black">
                    <a:tint val="75000"/>
                  </a:prstClr>
                </a:solidFill>
              </a:rPr>
              <a:t>7 October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pt-BR">
                <a:solidFill>
                  <a:prstClr val="black">
                    <a:tint val="75000"/>
                  </a:prstClr>
                </a:solidFill>
              </a:rPr>
              <a:t>Dr. Kumod Kumar Gupta      Data Analytics     Unit-3</a:t>
            </a:r>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57</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Consistency</a:t>
            </a:r>
            <a:endParaRPr lang="en-US" dirty="0"/>
          </a:p>
        </p:txBody>
      </p:sp>
      <p:sp>
        <p:nvSpPr>
          <p:cNvPr id="6" name="TextBox 5">
            <a:extLst>
              <a:ext uri="{FF2B5EF4-FFF2-40B4-BE49-F238E27FC236}">
                <a16:creationId xmlns:a16="http://schemas.microsoft.com/office/drawing/2014/main" id="{D14B5F52-D5FA-6D0F-784F-4D605B523411}"/>
              </a:ext>
            </a:extLst>
          </p:cNvPr>
          <p:cNvSpPr txBox="1"/>
          <p:nvPr/>
        </p:nvSpPr>
        <p:spPr>
          <a:xfrm>
            <a:off x="1371600" y="1172661"/>
            <a:ext cx="8604898" cy="2460032"/>
          </a:xfrm>
          <a:prstGeom prst="rect">
            <a:avLst/>
          </a:prstGeom>
          <a:noFill/>
        </p:spPr>
        <p:txBody>
          <a:bodyPr wrap="square">
            <a:spAutoFit/>
          </a:bodyPr>
          <a:lstStyle/>
          <a:p>
            <a:pPr>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Types of Data Consistency:</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Syntactic Consistency</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Ensures that the data follows the same format or structure (e.g., dates are always entered as "YYYY-MM-DD").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Consistency</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Ensures that data meanings are consistent across all datasets (e.g., using "Male/Female" in one system and "M/F" in another would be inconsistent).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Temporal Consistency</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Ensures that data is up-to-date and synchronized across systems, particularly in distributed environments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32740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4BCC6071-CFD5-4C3B-8832-A5B4E21F3D07}"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58</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Integration and Transformation</a:t>
            </a:r>
          </a:p>
        </p:txBody>
      </p:sp>
      <p:sp>
        <p:nvSpPr>
          <p:cNvPr id="2" name="TextBox 1">
            <a:extLst>
              <a:ext uri="{FF2B5EF4-FFF2-40B4-BE49-F238E27FC236}">
                <a16:creationId xmlns:a16="http://schemas.microsoft.com/office/drawing/2014/main" id="{ED69C845-0718-6086-9ACF-EC27238EA0E7}"/>
              </a:ext>
            </a:extLst>
          </p:cNvPr>
          <p:cNvSpPr txBox="1"/>
          <p:nvPr/>
        </p:nvSpPr>
        <p:spPr>
          <a:xfrm>
            <a:off x="990600" y="1206926"/>
            <a:ext cx="944304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273239"/>
                </a:solidFill>
                <a:latin typeface="Times New Roman"/>
              </a:rPr>
              <a:t>“Data Integration</a:t>
            </a:r>
            <a:r>
              <a:rPr lang="en-US" dirty="0">
                <a:solidFill>
                  <a:srgbClr val="273239"/>
                </a:solidFill>
                <a:latin typeface="Times New Roman"/>
              </a:rPr>
              <a:t> is a data preprocessing technique that involves combining data from multiple heterogeneous data sources into a coherent data store and provide a unified view of the data. These sources may include multiple data cubes, databases, or flat files.”</a:t>
            </a:r>
            <a:endParaRPr lang="en-US" dirty="0"/>
          </a:p>
          <a:p>
            <a:r>
              <a:rPr lang="en-US" dirty="0">
                <a:latin typeface="Times New Roman"/>
                <a:cs typeface="Times New Roman"/>
              </a:rPr>
              <a:t>​</a:t>
            </a:r>
            <a:endParaRPr lang="en-US" dirty="0"/>
          </a:p>
          <a:p>
            <a:endParaRPr lang="en-US" dirty="0">
              <a:latin typeface="Times New Roman"/>
              <a:cs typeface="Times New Roman"/>
            </a:endParaRPr>
          </a:p>
        </p:txBody>
      </p:sp>
      <p:pic>
        <p:nvPicPr>
          <p:cNvPr id="8" name="Picture 7" descr="https://media.geeksforgeeks.org/wp-content/uploads/20190627172215/661.png">
            <a:extLst>
              <a:ext uri="{FF2B5EF4-FFF2-40B4-BE49-F238E27FC236}">
                <a16:creationId xmlns:a16="http://schemas.microsoft.com/office/drawing/2014/main" id="{67326D95-077C-DDE9-ECDE-510BF41E435D}"/>
              </a:ext>
            </a:extLst>
          </p:cNvPr>
          <p:cNvPicPr>
            <a:picLocks noChangeAspect="1"/>
          </p:cNvPicPr>
          <p:nvPr/>
        </p:nvPicPr>
        <p:blipFill>
          <a:blip r:embed="rId3"/>
          <a:stretch>
            <a:fillRect/>
          </a:stretch>
        </p:blipFill>
        <p:spPr>
          <a:xfrm>
            <a:off x="1905000" y="2548656"/>
            <a:ext cx="7848600" cy="3471144"/>
          </a:xfrm>
          <a:prstGeom prst="rect">
            <a:avLst/>
          </a:prstGeom>
        </p:spPr>
      </p:pic>
      <p:sp>
        <p:nvSpPr>
          <p:cNvPr id="5" name="Footer Placeholder 4">
            <a:extLst>
              <a:ext uri="{FF2B5EF4-FFF2-40B4-BE49-F238E27FC236}">
                <a16:creationId xmlns:a16="http://schemas.microsoft.com/office/drawing/2014/main" id="{277F44D1-1E52-5561-1BBB-023FD90FB5F0}"/>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195818304"/>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59</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a:t>
            </a:r>
          </a:p>
        </p:txBody>
      </p:sp>
      <p:sp>
        <p:nvSpPr>
          <p:cNvPr id="2" name="TextBox 1">
            <a:extLst>
              <a:ext uri="{FF2B5EF4-FFF2-40B4-BE49-F238E27FC236}">
                <a16:creationId xmlns:a16="http://schemas.microsoft.com/office/drawing/2014/main" id="{ED69C845-0718-6086-9ACF-EC27238EA0E7}"/>
              </a:ext>
            </a:extLst>
          </p:cNvPr>
          <p:cNvSpPr txBox="1"/>
          <p:nvPr/>
        </p:nvSpPr>
        <p:spPr>
          <a:xfrm>
            <a:off x="1066800" y="947268"/>
            <a:ext cx="97155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i="1" dirty="0">
                <a:solidFill>
                  <a:srgbClr val="333333"/>
                </a:solidFill>
                <a:latin typeface="Calibri"/>
                <a:cs typeface="Calibri"/>
              </a:rPr>
              <a:t>“</a:t>
            </a:r>
            <a:r>
              <a:rPr lang="en-US" b="1" i="1" dirty="0">
                <a:solidFill>
                  <a:srgbClr val="333333"/>
                </a:solidFill>
                <a:latin typeface="Times New Roman" panose="02020603050405020304" pitchFamily="18" charset="0"/>
                <a:cs typeface="Times New Roman" panose="02020603050405020304" pitchFamily="18" charset="0"/>
              </a:rPr>
              <a:t>Data reduction</a:t>
            </a:r>
            <a:r>
              <a:rPr lang="en-US" dirty="0">
                <a:solidFill>
                  <a:srgbClr val="333333"/>
                </a:solidFill>
                <a:latin typeface="Times New Roman" panose="02020603050405020304" pitchFamily="18" charset="0"/>
                <a:cs typeface="Times New Roman" panose="02020603050405020304" pitchFamily="18" charset="0"/>
              </a:rPr>
              <a:t> techniques ensure the integrity of data while reducing the data. </a:t>
            </a: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Data reduction is a process that reduces the volume of original data and represents it in a much smaller volume. </a:t>
            </a:r>
          </a:p>
          <a:p>
            <a:pPr marL="285750" indent="-285750" algn="just">
              <a:buFont typeface="Arial" panose="020B0604020202020204" pitchFamily="34" charset="0"/>
              <a:buChar char="•"/>
            </a:pPr>
            <a:r>
              <a:rPr lang="en-US" dirty="0">
                <a:solidFill>
                  <a:srgbClr val="333333"/>
                </a:solidFill>
                <a:latin typeface="Times New Roman" panose="02020603050405020304" pitchFamily="18" charset="0"/>
                <a:cs typeface="Times New Roman" panose="02020603050405020304" pitchFamily="18" charset="0"/>
              </a:rPr>
              <a:t>Data reduction techniques are used to obtain a reduced representation of the dataset that is much smaller in volume by maintaining the integrity of the original data.”</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r>
          </a:p>
          <a:p>
            <a:endParaRPr lang="en-US" dirty="0">
              <a:latin typeface="Times New Roman"/>
              <a:cs typeface="Times New Roman"/>
            </a:endParaRPr>
          </a:p>
        </p:txBody>
      </p:sp>
      <p:pic>
        <p:nvPicPr>
          <p:cNvPr id="5" name="Picture 4" descr="Data Reduction in Data Mining">
            <a:extLst>
              <a:ext uri="{FF2B5EF4-FFF2-40B4-BE49-F238E27FC236}">
                <a16:creationId xmlns:a16="http://schemas.microsoft.com/office/drawing/2014/main" id="{DB0ECAFF-1E56-5CA0-826A-4051F9195142}"/>
              </a:ext>
            </a:extLst>
          </p:cNvPr>
          <p:cNvPicPr>
            <a:picLocks noChangeAspect="1"/>
          </p:cNvPicPr>
          <p:nvPr/>
        </p:nvPicPr>
        <p:blipFill>
          <a:blip r:embed="rId3"/>
          <a:stretch>
            <a:fillRect/>
          </a:stretch>
        </p:blipFill>
        <p:spPr>
          <a:xfrm>
            <a:off x="4495800" y="2743200"/>
            <a:ext cx="6096000" cy="3400425"/>
          </a:xfrm>
          <a:prstGeom prst="rect">
            <a:avLst/>
          </a:prstGeom>
        </p:spPr>
      </p:pic>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12" name="TextBox 11">
            <a:extLst>
              <a:ext uri="{FF2B5EF4-FFF2-40B4-BE49-F238E27FC236}">
                <a16:creationId xmlns:a16="http://schemas.microsoft.com/office/drawing/2014/main" id="{D0F98368-4132-2188-1F9F-085CC8F7D3EF}"/>
              </a:ext>
            </a:extLst>
          </p:cNvPr>
          <p:cNvSpPr txBox="1"/>
          <p:nvPr/>
        </p:nvSpPr>
        <p:spPr>
          <a:xfrm>
            <a:off x="1066800" y="2782669"/>
            <a:ext cx="3048000" cy="1200329"/>
          </a:xfrm>
          <a:prstGeom prst="rect">
            <a:avLst/>
          </a:prstGeom>
          <a:noFill/>
        </p:spPr>
        <p:txBody>
          <a:bodyPr wrap="square">
            <a:spAutoFit/>
          </a:bodyPr>
          <a:lstStyle/>
          <a:p>
            <a:pPr lvl="0"/>
            <a:r>
              <a:rPr lang="en-US" sz="1800" b="0" baseline="0" dirty="0">
                <a:latin typeface="Times New Roman" panose="02020603050405020304" pitchFamily="18" charset="0"/>
                <a:cs typeface="Times New Roman" panose="02020603050405020304" pitchFamily="18" charset="0"/>
              </a:rPr>
              <a:t>Data Reduction Technique: </a:t>
            </a:r>
          </a:p>
          <a:p>
            <a:pPr lvl="0"/>
            <a:r>
              <a:rPr lang="en-US" sz="1800" b="0" baseline="0" dirty="0">
                <a:latin typeface="Times New Roman" panose="02020603050405020304" pitchFamily="18" charset="0"/>
                <a:cs typeface="Times New Roman" panose="02020603050405020304" pitchFamily="18" charset="0"/>
              </a:rPr>
              <a:t>Data Cube Aggregation, </a:t>
            </a:r>
          </a:p>
          <a:p>
            <a:pPr lvl="0"/>
            <a:r>
              <a:rPr lang="en-US" sz="1800" b="0" baseline="0" dirty="0">
                <a:latin typeface="Times New Roman" panose="02020603050405020304" pitchFamily="18" charset="0"/>
                <a:cs typeface="Times New Roman" panose="02020603050405020304" pitchFamily="18" charset="0"/>
              </a:rPr>
              <a:t>Data Compression, </a:t>
            </a:r>
          </a:p>
          <a:p>
            <a:pPr lvl="0"/>
            <a:r>
              <a:rPr lang="en-US" sz="1800" b="0" baseline="0" dirty="0">
                <a:latin typeface="Times New Roman" panose="02020603050405020304" pitchFamily="18" charset="0"/>
                <a:cs typeface="Times New Roman" panose="02020603050405020304" pitchFamily="18" charset="0"/>
              </a:rPr>
              <a:t>Numerosity Reduction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6769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76C2327C-9006-43D7-821D-82B0AF6197B7}" type="datetime3">
              <a:rPr lang="en-US" smtClean="0">
                <a:solidFill>
                  <a:srgbClr val="FFFFFF"/>
                </a:solidFill>
              </a:rPr>
              <a:t>7 October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Unit-3</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6</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UNIT-III: Data Preprocessing </a:t>
            </a:r>
            <a:endParaRPr lang="en-US" sz="2100" b="1" dirty="0">
              <a:cs typeface="Calibri"/>
            </a:endParaRPr>
          </a:p>
        </p:txBody>
      </p:sp>
      <p:graphicFrame>
        <p:nvGraphicFramePr>
          <p:cNvPr id="1183" name="Diagram 1182">
            <a:extLst>
              <a:ext uri="{FF2B5EF4-FFF2-40B4-BE49-F238E27FC236}">
                <a16:creationId xmlns:a16="http://schemas.microsoft.com/office/drawing/2014/main" id="{1192F088-96B2-9497-C4F7-0F0810A8EA78}"/>
              </a:ext>
            </a:extLst>
          </p:cNvPr>
          <p:cNvGraphicFramePr/>
          <p:nvPr>
            <p:extLst>
              <p:ext uri="{D42A27DB-BD31-4B8C-83A1-F6EECF244321}">
                <p14:modId xmlns:p14="http://schemas.microsoft.com/office/powerpoint/2010/main" val="1503249528"/>
              </p:ext>
            </p:extLst>
          </p:nvPr>
        </p:nvGraphicFramePr>
        <p:xfrm>
          <a:off x="1981200" y="2421924"/>
          <a:ext cx="8975066" cy="34782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92819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60</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9" name="TextBox 8">
            <a:extLst>
              <a:ext uri="{FF2B5EF4-FFF2-40B4-BE49-F238E27FC236}">
                <a16:creationId xmlns:a16="http://schemas.microsoft.com/office/drawing/2014/main" id="{6F482311-A785-02EF-E105-2A8E988A4E69}"/>
              </a:ext>
            </a:extLst>
          </p:cNvPr>
          <p:cNvSpPr txBox="1"/>
          <p:nvPr/>
        </p:nvSpPr>
        <p:spPr>
          <a:xfrm>
            <a:off x="1295400" y="1042641"/>
            <a:ext cx="9525000" cy="4977901"/>
          </a:xfrm>
          <a:prstGeom prst="rect">
            <a:avLst/>
          </a:prstGeom>
          <a:noFill/>
        </p:spPr>
        <p:txBody>
          <a:bodyPr wrap="square">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Cube Aggregation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 data processing technique used in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warehousing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OLAP (Online Analytical Processing)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summarize data across multiple dimensions, creating a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cube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that allows for multi-dimensional analysis. </a:t>
            </a:r>
          </a:p>
          <a:p>
            <a:pPr marL="285750" indent="-285750">
              <a:lnSpc>
                <a:spcPct val="107000"/>
              </a:lnSpc>
              <a:spcAft>
                <a:spcPts val="800"/>
              </a:spcAft>
              <a:buFont typeface="Arial" panose="020B0604020202020204" pitchFamily="34" charset="0"/>
              <a:buChar char="•"/>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It is especially useful when dealing with large datasets, as it enables users to explore data from different perspectives (e.g., sales over time, by region, and by product).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What is a Data Cube?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data cube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a multi-dimensional array of data where: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Dimensions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These represent the different perspectives or attributes by which the data is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For example, in a sales dataset, dimensions could be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time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region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product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Measures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These are the actual numerical values being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analyzed</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like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sales amount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profit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revenue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Each cell in a data cube contains aggregated data that corresponds to a particular combination of dimension values.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952162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61</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5" name="TextBox 4">
            <a:extLst>
              <a:ext uri="{FF2B5EF4-FFF2-40B4-BE49-F238E27FC236}">
                <a16:creationId xmlns:a16="http://schemas.microsoft.com/office/drawing/2014/main" id="{2CD053E3-4D64-597C-8E3B-9337641F6976}"/>
              </a:ext>
            </a:extLst>
          </p:cNvPr>
          <p:cNvSpPr txBox="1"/>
          <p:nvPr/>
        </p:nvSpPr>
        <p:spPr>
          <a:xfrm>
            <a:off x="1600200" y="997108"/>
            <a:ext cx="8915400" cy="2492990"/>
          </a:xfrm>
          <a:prstGeom prst="rect">
            <a:avLst/>
          </a:prstGeom>
          <a:noFill/>
        </p:spPr>
        <p:txBody>
          <a:bodyPr wrap="square">
            <a:spAutoFit/>
          </a:bodyPr>
          <a:lstStyle/>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of Data Cube Aggregation: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Imagine you have a dataset that tracks product sales over time, across different regions, and for various product categories. If you want to see the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total sales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for a specific region over a month, data cube aggregation can help by summarizing (aggregating) the sales data according to your chosen dimensions.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Dimensions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Time, Region, Product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Measure</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Total Sales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3D31B80-737C-9EC5-26EC-D6DEC545BE5C}"/>
              </a:ext>
            </a:extLst>
          </p:cNvPr>
          <p:cNvSpPr txBox="1"/>
          <p:nvPr/>
        </p:nvSpPr>
        <p:spPr>
          <a:xfrm>
            <a:off x="1600200" y="3825129"/>
            <a:ext cx="8839200" cy="2492990"/>
          </a:xfrm>
          <a:prstGeom prst="rect">
            <a:avLst/>
          </a:prstGeom>
          <a:noFill/>
        </p:spPr>
        <p:txBody>
          <a:bodyPr wrap="square">
            <a:spAutoFit/>
          </a:bodyPr>
          <a:lstStyle/>
          <a:p>
            <a:pPr>
              <a:lnSpc>
                <a:spcPct val="107000"/>
              </a:lnSpc>
              <a:spcAft>
                <a:spcPts val="800"/>
              </a:spcAft>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Benefits of Data Cube Aggregation: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Faster Analysis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Aggregated data allows analysts to retrieve summaries quickly without scanning through the entire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Multi-Dimensional View</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Data cubes support viewing the data from various angles (time, location, category), making it easier to uncover patterns and trends.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Summarization</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It provides summarized information at different levels of granularity, making data more digestible and actionable.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660168"/>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62</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6" name="TextBox 5">
            <a:extLst>
              <a:ext uri="{FF2B5EF4-FFF2-40B4-BE49-F238E27FC236}">
                <a16:creationId xmlns:a16="http://schemas.microsoft.com/office/drawing/2014/main" id="{90B407BE-6331-786E-042A-971C501DA2C0}"/>
              </a:ext>
            </a:extLst>
          </p:cNvPr>
          <p:cNvSpPr txBox="1"/>
          <p:nvPr/>
        </p:nvSpPr>
        <p:spPr>
          <a:xfrm>
            <a:off x="1828800" y="1066800"/>
            <a:ext cx="8153400" cy="3061607"/>
          </a:xfrm>
          <a:prstGeom prst="rect">
            <a:avLst/>
          </a:prstGeom>
          <a:noFill/>
        </p:spPr>
        <p:txBody>
          <a:bodyPr wrap="square">
            <a:spAutoFit/>
          </a:bodyPr>
          <a:lstStyle/>
          <a:p>
            <a:pPr algn="just">
              <a:lnSpc>
                <a:spcPct val="107000"/>
              </a:lnSpc>
              <a:spcAft>
                <a:spcPts val="800"/>
              </a:spcAf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Use Cases: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Business Intelligence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Data cube aggregation is widely used in reporting and dashboards for business intelligence systems. For example, an e-commerce company may use a data cube to </a:t>
            </a:r>
            <a:r>
              <a:rPr lang="en-IN"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product sales by time period, region, and customer demographic.</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Financial Analysis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Data cubes can be used to aggregate financial data (e.g., total revenue by department, by year, by region).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Inventory Management</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Aggregating stock levels across different warehouses, regions, or time periods to </a:t>
            </a:r>
            <a:r>
              <a:rPr lang="en-IN" kern="0" dirty="0" err="1">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supply chain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76326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63</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5" name="TextBox 4">
            <a:extLst>
              <a:ext uri="{FF2B5EF4-FFF2-40B4-BE49-F238E27FC236}">
                <a16:creationId xmlns:a16="http://schemas.microsoft.com/office/drawing/2014/main" id="{207489AB-7FE6-58CD-A8A6-FC46852CD9D3}"/>
              </a:ext>
            </a:extLst>
          </p:cNvPr>
          <p:cNvSpPr txBox="1"/>
          <p:nvPr/>
        </p:nvSpPr>
        <p:spPr>
          <a:xfrm>
            <a:off x="1676400" y="1066800"/>
            <a:ext cx="9067800" cy="4949945"/>
          </a:xfrm>
          <a:prstGeom prst="rect">
            <a:avLst/>
          </a:prstGeom>
          <a:noFill/>
        </p:spPr>
        <p:txBody>
          <a:bodyPr wrap="square">
            <a:spAutoFit/>
          </a:bodyPr>
          <a:lstStyle/>
          <a:p>
            <a:pPr>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Data compression</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is a </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data reduction technique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that aims to reduce the size of data while maintaining its essential information. This process decreases the storage space or bandwidth required to store or transmit data, making it more efficient for various tasks like data storage, transfer, or processing.</a:t>
            </a:r>
          </a:p>
          <a:p>
            <a:pPr>
              <a:lnSpc>
                <a:spcPct val="107000"/>
              </a:lnSpc>
              <a:spcAft>
                <a:spcPts val="800"/>
              </a:spcAf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Types of Data Compression: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Lossless Compression</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Goal</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Reduce file size without losing any information.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Data is compressed in such a way that the original data can be perfectly reconstructed from the compressed data.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Huffman Coding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Encodes frequently occurring data with shorter codes to reduce size.</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Run-length Encoding (RLE)</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Compresses sequences of repeated values by storing them as a single value and count (e.g., "AAA" becomes "3A").</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ZIP, PNG</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File formats that use lossless compression.</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sz="1600" b="1" kern="0" dirty="0">
                <a:effectLst/>
                <a:latin typeface="Times New Roman" panose="02020603050405020304" pitchFamily="18" charset="0"/>
                <a:ea typeface="Times New Roman" panose="02020603050405020304" pitchFamily="18" charset="0"/>
                <a:cs typeface="Times New Roman" panose="02020603050405020304" pitchFamily="18" charset="0"/>
              </a:rPr>
              <a:t>Use cases</a:t>
            </a: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 Text files, financial data, medical imaging, or any situation where exact reproduction of data is essential</a:t>
            </a: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392769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64</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pic>
        <p:nvPicPr>
          <p:cNvPr id="2" name="Picture 2" descr="Data Reduction in Data Mining">
            <a:extLst>
              <a:ext uri="{FF2B5EF4-FFF2-40B4-BE49-F238E27FC236}">
                <a16:creationId xmlns:a16="http://schemas.microsoft.com/office/drawing/2014/main" id="{467DA7EE-DE97-0BF7-F593-C930979C106A}"/>
              </a:ext>
            </a:extLst>
          </p:cNvPr>
          <p:cNvPicPr>
            <a:picLocks noChangeAspect="1" noChangeArrowheads="1"/>
          </p:cNvPicPr>
          <p:nvPr/>
        </p:nvPicPr>
        <p:blipFill>
          <a:blip r:embed="rId3"/>
          <a:srcRect/>
          <a:stretch>
            <a:fillRect/>
          </a:stretch>
        </p:blipFill>
        <p:spPr bwMode="auto">
          <a:xfrm>
            <a:off x="2428875" y="1676400"/>
            <a:ext cx="7334250" cy="4124325"/>
          </a:xfrm>
          <a:prstGeom prst="rect">
            <a:avLst/>
          </a:prstGeom>
          <a:noFill/>
          <a:ln w="9525">
            <a:noFill/>
            <a:miter lim="800000"/>
            <a:headEnd/>
            <a:tailEnd/>
          </a:ln>
        </p:spPr>
      </p:pic>
    </p:spTree>
    <p:extLst>
      <p:ext uri="{BB962C8B-B14F-4D97-AF65-F5344CB8AC3E}">
        <p14:creationId xmlns:p14="http://schemas.microsoft.com/office/powerpoint/2010/main" val="85910283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65</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6" name="TextBox 5">
            <a:extLst>
              <a:ext uri="{FF2B5EF4-FFF2-40B4-BE49-F238E27FC236}">
                <a16:creationId xmlns:a16="http://schemas.microsoft.com/office/drawing/2014/main" id="{0D3E3059-87D4-D007-1A56-6F151E1E2F6F}"/>
              </a:ext>
            </a:extLst>
          </p:cNvPr>
          <p:cNvSpPr txBox="1"/>
          <p:nvPr/>
        </p:nvSpPr>
        <p:spPr>
          <a:xfrm>
            <a:off x="2032000" y="1058699"/>
            <a:ext cx="8559800" cy="4939622"/>
          </a:xfrm>
          <a:prstGeom prst="rect">
            <a:avLst/>
          </a:prstGeom>
          <a:noFill/>
        </p:spPr>
        <p:txBody>
          <a:bodyPr wrap="square">
            <a:spAutoFit/>
          </a:bodyPr>
          <a:lstStyle/>
          <a:p>
            <a:pPr lvl="0">
              <a:lnSpc>
                <a:spcPct val="107000"/>
              </a:lnSpc>
              <a:spcAft>
                <a:spcPts val="800"/>
              </a:spcAft>
              <a:tabLst>
                <a:tab pos="4572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2. Lossy Compression</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Goal</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Significantly reduce file size, but at the cost of some data loss. The decompressed data may not be identical to the original but is often close enough for practical use.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Method</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Compresses data by removing less important or redundant information.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Examples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JPEG</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Used for image compression, where some detail is lost to reduce the file size.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MP3</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Audio compression that removes frequencies not easily detectable by human hearing.</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0" lvl="2" indent="-228600">
              <a:lnSpc>
                <a:spcPct val="107000"/>
              </a:lnSpc>
              <a:spcAft>
                <a:spcPts val="800"/>
              </a:spcAft>
              <a:buSzPts val="1000"/>
              <a:buFont typeface="Wingdings" panose="05000000000000000000" pitchFamily="2" charset="2"/>
              <a:buChar char=""/>
              <a:tabLst>
                <a:tab pos="13716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MPEG</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Video compression format that reduces file size by removing non-essential visual information.</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spcAft>
                <a:spcPts val="800"/>
              </a:spcAft>
              <a:buSzPts val="1000"/>
              <a:tabLst>
                <a:tab pos="914400" algn="l"/>
              </a:tabLst>
            </a:pPr>
            <a:r>
              <a:rPr lang="en-IN" b="1" kern="0" dirty="0">
                <a:effectLst/>
                <a:latin typeface="Times New Roman" panose="02020603050405020304" pitchFamily="18" charset="0"/>
                <a:ea typeface="Times New Roman" panose="02020603050405020304" pitchFamily="18" charset="0"/>
                <a:cs typeface="Times New Roman" panose="02020603050405020304" pitchFamily="18" charset="0"/>
              </a:rPr>
              <a:t>Use cases</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Images, audio, and video files where some quality loss is acceptable to save significant space.</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932923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66</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5" name="TextBox 4">
            <a:extLst>
              <a:ext uri="{FF2B5EF4-FFF2-40B4-BE49-F238E27FC236}">
                <a16:creationId xmlns:a16="http://schemas.microsoft.com/office/drawing/2014/main" id="{FA88183B-2E9B-14A9-A1F7-C8992966CA6A}"/>
              </a:ext>
            </a:extLst>
          </p:cNvPr>
          <p:cNvSpPr txBox="1"/>
          <p:nvPr/>
        </p:nvSpPr>
        <p:spPr>
          <a:xfrm>
            <a:off x="1752600" y="1143000"/>
            <a:ext cx="8305800" cy="203132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Benefits of Data Compression:</a:t>
            </a:r>
          </a:p>
          <a:p>
            <a:pPr>
              <a:buFont typeface="+mj-lt"/>
              <a:buAutoNum type="arabicPeriod"/>
            </a:pPr>
            <a:r>
              <a:rPr lang="en-US" b="1" dirty="0">
                <a:latin typeface="Times New Roman" panose="02020603050405020304" pitchFamily="18" charset="0"/>
                <a:cs typeface="Times New Roman" panose="02020603050405020304" pitchFamily="18" charset="0"/>
              </a:rPr>
              <a:t>Reduced Storage Costs</a:t>
            </a:r>
            <a:r>
              <a:rPr lang="en-US" dirty="0">
                <a:latin typeface="Times New Roman" panose="02020603050405020304" pitchFamily="18" charset="0"/>
                <a:cs typeface="Times New Roman" panose="02020603050405020304" pitchFamily="18" charset="0"/>
              </a:rPr>
              <a:t>: Compressing data reduces the amount of storage needed to hold files, helping organizations save costs on data storage hardware and cloud storage.</a:t>
            </a:r>
          </a:p>
          <a:p>
            <a:pPr>
              <a:buFont typeface="+mj-lt"/>
              <a:buAutoNum type="arabicPeriod"/>
            </a:pPr>
            <a:r>
              <a:rPr lang="en-US" b="1" dirty="0">
                <a:latin typeface="Times New Roman" panose="02020603050405020304" pitchFamily="18" charset="0"/>
                <a:cs typeface="Times New Roman" panose="02020603050405020304" pitchFamily="18" charset="0"/>
              </a:rPr>
              <a:t>Faster Data Transfer</a:t>
            </a:r>
            <a:r>
              <a:rPr lang="en-US" dirty="0">
                <a:latin typeface="Times New Roman" panose="02020603050405020304" pitchFamily="18" charset="0"/>
                <a:cs typeface="Times New Roman" panose="02020603050405020304" pitchFamily="18" charset="0"/>
              </a:rPr>
              <a:t>: Compressed data requires less bandwidth, making it quicker to send files over the internet or networks.</a:t>
            </a:r>
          </a:p>
          <a:p>
            <a:pPr>
              <a:buFont typeface="+mj-lt"/>
              <a:buAutoNum type="arabicPeriod"/>
            </a:pPr>
            <a:r>
              <a:rPr lang="en-US" b="1" dirty="0">
                <a:latin typeface="Times New Roman" panose="02020603050405020304" pitchFamily="18" charset="0"/>
                <a:cs typeface="Times New Roman" panose="02020603050405020304" pitchFamily="18" charset="0"/>
              </a:rPr>
              <a:t>Improved Processing Efficiency</a:t>
            </a:r>
            <a:r>
              <a:rPr lang="en-US" dirty="0">
                <a:latin typeface="Times New Roman" panose="02020603050405020304" pitchFamily="18" charset="0"/>
                <a:cs typeface="Times New Roman" panose="02020603050405020304" pitchFamily="18" charset="0"/>
              </a:rPr>
              <a:t>: Large datasets that are compressed take less time to read and process, improving the efficiency of computational tasks</a:t>
            </a:r>
          </a:p>
        </p:txBody>
      </p:sp>
    </p:spTree>
    <p:extLst>
      <p:ext uri="{BB962C8B-B14F-4D97-AF65-F5344CB8AC3E}">
        <p14:creationId xmlns:p14="http://schemas.microsoft.com/office/powerpoint/2010/main" val="31146778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34F82856-AF99-4919-8616-0342AFB16069}" type="datetime3">
              <a:rPr lang="en-US" smtClean="0">
                <a:solidFill>
                  <a:prstClr val="black">
                    <a:tint val="75000"/>
                  </a:prstClr>
                </a:solidFill>
              </a:rPr>
              <a:t>7 October 2024</a:t>
            </a:fld>
            <a:endParaRPr lang="en-US" dirty="0">
              <a:solidFill>
                <a:prstClr val="black">
                  <a:tint val="75000"/>
                </a:prstClr>
              </a:solidFill>
            </a:endParaRPr>
          </a:p>
        </p:txBody>
      </p:sp>
      <p:sp>
        <p:nvSpPr>
          <p:cNvPr id="60421" name="Slide Number Placeholder 5"/>
          <p:cNvSpPr>
            <a:spLocks noGrp="1" noChangeArrowheads="1"/>
          </p:cNvSpPr>
          <p:nvPr>
            <p:ph type="sldNum" sz="quarter" idx="12"/>
          </p:nvPr>
        </p:nvSpPr>
        <p:spPr bwMode="auto">
          <a:noFill/>
          <a:ln>
            <a:miter lim="800000"/>
            <a:headEnd/>
            <a:tailEnd/>
          </a:ln>
        </p:spPr>
        <p:txBody>
          <a:bodyPr/>
          <a:lstStyle/>
          <a:p>
            <a:fld id="{BA9CF615-98A2-490A-8DED-D42969284FB4}" type="slidenum">
              <a:rPr lang="en-US" altLang="en-US"/>
              <a:pPr/>
              <a:t>67</a:t>
            </a:fld>
            <a:endParaRPr lang="en-US" altLang="en-US"/>
          </a:p>
        </p:txBody>
      </p:sp>
      <p:pic>
        <p:nvPicPr>
          <p:cNvPr id="3" name="Picture 2" descr="A black and red logo&#10;&#10;Description automatically generated">
            <a:extLst>
              <a:ext uri="{FF2B5EF4-FFF2-40B4-BE49-F238E27FC236}">
                <a16:creationId xmlns:a16="http://schemas.microsoft.com/office/drawing/2014/main" id="{FD267BAA-99E3-9E0D-6B15-4300C3343F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7" name="Title 1">
            <a:extLst>
              <a:ext uri="{FF2B5EF4-FFF2-40B4-BE49-F238E27FC236}">
                <a16:creationId xmlns:a16="http://schemas.microsoft.com/office/drawing/2014/main" id="{48A51532-6453-580F-C10B-2AA6B67BD09D}"/>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cs typeface="Calibri"/>
              </a:rPr>
              <a:t>Data Reduction Technique</a:t>
            </a:r>
          </a:p>
        </p:txBody>
      </p:sp>
      <p:sp>
        <p:nvSpPr>
          <p:cNvPr id="8" name="Footer Placeholder 7">
            <a:extLst>
              <a:ext uri="{FF2B5EF4-FFF2-40B4-BE49-F238E27FC236}">
                <a16:creationId xmlns:a16="http://schemas.microsoft.com/office/drawing/2014/main" id="{8A1C4429-0432-9465-CCB3-69502F24BEB0}"/>
              </a:ext>
            </a:extLst>
          </p:cNvPr>
          <p:cNvSpPr>
            <a:spLocks noGrp="1"/>
          </p:cNvSpPr>
          <p:nvPr>
            <p:ph type="ftr" sz="quarter" idx="11"/>
          </p:nvPr>
        </p:nvSpPr>
        <p:spPr/>
        <p:txBody>
          <a:bodyPr/>
          <a:lstStyle/>
          <a:p>
            <a:r>
              <a:rPr lang="en-US"/>
              <a:t>Dr. Kumod Kumar Gupta      Data Analytics     Unit-3</a:t>
            </a:r>
          </a:p>
        </p:txBody>
      </p:sp>
      <p:sp>
        <p:nvSpPr>
          <p:cNvPr id="6" name="TextBox 5">
            <a:extLst>
              <a:ext uri="{FF2B5EF4-FFF2-40B4-BE49-F238E27FC236}">
                <a16:creationId xmlns:a16="http://schemas.microsoft.com/office/drawing/2014/main" id="{CF1DA25F-D031-F7D3-C15F-90BFBDBBCDDC}"/>
              </a:ext>
            </a:extLst>
          </p:cNvPr>
          <p:cNvSpPr txBox="1"/>
          <p:nvPr/>
        </p:nvSpPr>
        <p:spPr>
          <a:xfrm>
            <a:off x="1752600" y="1152847"/>
            <a:ext cx="8610600" cy="369331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Numerosity Reduction</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data reduction technique</a:t>
            </a:r>
            <a:r>
              <a:rPr lang="en-US" dirty="0">
                <a:latin typeface="Times New Roman" panose="02020603050405020304" pitchFamily="18" charset="0"/>
                <a:cs typeface="Times New Roman" panose="02020603050405020304" pitchFamily="18" charset="0"/>
              </a:rPr>
              <a:t> used to reduce the amount of data by representing the dataset in a </a:t>
            </a:r>
            <a:r>
              <a:rPr lang="en-US" b="1" dirty="0">
                <a:latin typeface="Times New Roman" panose="02020603050405020304" pitchFamily="18" charset="0"/>
                <a:cs typeface="Times New Roman" panose="02020603050405020304" pitchFamily="18" charset="0"/>
              </a:rPr>
              <a:t>smaller form</a:t>
            </a:r>
            <a:r>
              <a:rPr lang="en-US" dirty="0">
                <a:latin typeface="Times New Roman" panose="02020603050405020304" pitchFamily="18" charset="0"/>
                <a:cs typeface="Times New Roman" panose="02020603050405020304" pitchFamily="18" charset="0"/>
              </a:rPr>
              <a:t> without compromising essential patterns or trends.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method helps in simplifying and reducing data size, making it easier and faster for algorithms to process and analyze data, particularly for large datasets.</a:t>
            </a:r>
          </a:p>
          <a:p>
            <a:pPr algn="just"/>
            <a:r>
              <a:rPr lang="en-US" b="1" dirty="0">
                <a:latin typeface="Times New Roman" panose="02020603050405020304" pitchFamily="18" charset="0"/>
                <a:cs typeface="Times New Roman" panose="02020603050405020304" pitchFamily="18" charset="0"/>
              </a:rPr>
              <a:t>What is Numerosity Reduction?</a:t>
            </a:r>
          </a:p>
          <a:p>
            <a:pPr algn="just"/>
            <a:r>
              <a:rPr lang="en-US" dirty="0">
                <a:latin typeface="Times New Roman" panose="02020603050405020304" pitchFamily="18" charset="0"/>
                <a:cs typeface="Times New Roman" panose="02020603050405020304" pitchFamily="18" charset="0"/>
              </a:rPr>
              <a:t>Numerosity reduction reduces the number of </a:t>
            </a:r>
            <a:r>
              <a:rPr lang="en-US" b="1" dirty="0">
                <a:latin typeface="Times New Roman" panose="02020603050405020304" pitchFamily="18" charset="0"/>
                <a:cs typeface="Times New Roman" panose="02020603050405020304" pitchFamily="18" charset="0"/>
              </a:rPr>
              <a:t>data points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data dimensions</a:t>
            </a:r>
            <a:r>
              <a:rPr lang="en-US" dirty="0">
                <a:latin typeface="Times New Roman" panose="02020603050405020304" pitchFamily="18" charset="0"/>
                <a:cs typeface="Times New Roman" panose="02020603050405020304" pitchFamily="18" charset="0"/>
              </a:rPr>
              <a:t> by either:</a:t>
            </a:r>
          </a:p>
          <a:p>
            <a:pPr algn="just">
              <a:buFont typeface="+mj-lt"/>
              <a:buAutoNum type="arabicPeriod"/>
            </a:pPr>
            <a:r>
              <a:rPr lang="en-US" b="1" dirty="0">
                <a:latin typeface="Times New Roman" panose="02020603050405020304" pitchFamily="18" charset="0"/>
                <a:cs typeface="Times New Roman" panose="02020603050405020304" pitchFamily="18" charset="0"/>
              </a:rPr>
              <a:t> Parametric Methods</a:t>
            </a:r>
            <a:r>
              <a:rPr lang="en-US" dirty="0">
                <a:latin typeface="Times New Roman" panose="02020603050405020304" pitchFamily="18" charset="0"/>
                <a:cs typeface="Times New Roman" panose="02020603050405020304" pitchFamily="18" charset="0"/>
              </a:rPr>
              <a:t>: Summarizing the data using a model with a fixed number of parameters.</a:t>
            </a:r>
          </a:p>
          <a:p>
            <a:pPr algn="just">
              <a:buFont typeface="+mj-lt"/>
              <a:buAutoNum type="arabicPeriod"/>
            </a:pPr>
            <a:r>
              <a:rPr lang="en-US" b="1" dirty="0">
                <a:latin typeface="Times New Roman" panose="02020603050405020304" pitchFamily="18" charset="0"/>
                <a:cs typeface="Times New Roman" panose="02020603050405020304" pitchFamily="18" charset="0"/>
              </a:rPr>
              <a:t> Non-parametric Methods</a:t>
            </a:r>
            <a:r>
              <a:rPr lang="en-US" dirty="0">
                <a:latin typeface="Times New Roman" panose="02020603050405020304" pitchFamily="18" charset="0"/>
                <a:cs typeface="Times New Roman" panose="02020603050405020304" pitchFamily="18" charset="0"/>
              </a:rPr>
              <a:t>: Approximating the data using smaller, representative subsets.</a:t>
            </a:r>
          </a:p>
          <a:p>
            <a:pPr algn="just"/>
            <a:r>
              <a:rPr lang="en-US" dirty="0">
                <a:latin typeface="Times New Roman" panose="02020603050405020304" pitchFamily="18" charset="0"/>
                <a:cs typeface="Times New Roman" panose="02020603050405020304" pitchFamily="18" charset="0"/>
              </a:rPr>
              <a:t>The goal is to maintain the essence of the original data, but with fewer values, thus reducing the computational cost and storage requirements for analysis.</a:t>
            </a:r>
          </a:p>
        </p:txBody>
      </p:sp>
    </p:spTree>
    <p:extLst>
      <p:ext uri="{BB962C8B-B14F-4D97-AF65-F5344CB8AC3E}">
        <p14:creationId xmlns:p14="http://schemas.microsoft.com/office/powerpoint/2010/main" val="208669597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FF4FA537-AA3C-4D26-B28A-EF75C81E4358}" type="datetime3">
              <a:rPr lang="en-US" smtClean="0"/>
              <a:t>7 October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68</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Weekly/Monthly Assignment </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36686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Bef>
                <a:spcPct val="20000"/>
              </a:spcBef>
              <a:spcAft>
                <a:spcPct val="0"/>
              </a:spcAft>
              <a:buAutoNum type="arabicPeriod"/>
            </a:pPr>
            <a:r>
              <a:rPr lang="en-US">
                <a:latin typeface="Calibri"/>
                <a:cs typeface="Calibri"/>
              </a:rPr>
              <a:t>What is Data Pre-processing?</a:t>
            </a:r>
          </a:p>
          <a:p>
            <a:pPr marL="342900" indent="-342900">
              <a:spcBef>
                <a:spcPct val="20000"/>
              </a:spcBef>
              <a:spcAft>
                <a:spcPct val="0"/>
              </a:spcAft>
              <a:buAutoNum type="arabicPeriod"/>
            </a:pPr>
            <a:r>
              <a:rPr lang="en-US">
                <a:latin typeface="Calibri"/>
                <a:cs typeface="Calibri"/>
              </a:rPr>
              <a:t>What is Data cleaning?</a:t>
            </a:r>
          </a:p>
          <a:p>
            <a:pPr marL="342900" indent="-342900">
              <a:spcBef>
                <a:spcPct val="20000"/>
              </a:spcBef>
              <a:spcAft>
                <a:spcPct val="0"/>
              </a:spcAft>
              <a:buAutoNum type="arabicPeriod"/>
            </a:pPr>
            <a:r>
              <a:rPr lang="en-US">
                <a:latin typeface="Calibri"/>
                <a:cs typeface="Calibri"/>
              </a:rPr>
              <a:t>Explain KDD process.</a:t>
            </a:r>
          </a:p>
          <a:p>
            <a:pPr marL="342900" indent="-342900">
              <a:spcBef>
                <a:spcPct val="20000"/>
              </a:spcBef>
              <a:spcAft>
                <a:spcPct val="0"/>
              </a:spcAft>
              <a:buAutoNum type="arabicPeriod"/>
            </a:pPr>
            <a:r>
              <a:rPr lang="en-US" dirty="0">
                <a:latin typeface="Calibri"/>
                <a:cs typeface="Calibri"/>
              </a:rPr>
              <a:t>What is Data Reduction?</a:t>
            </a:r>
          </a:p>
          <a:p>
            <a:pPr marL="342900" indent="-342900">
              <a:spcBef>
                <a:spcPct val="20000"/>
              </a:spcBef>
              <a:spcAft>
                <a:spcPct val="0"/>
              </a:spcAft>
              <a:buAutoNum type="arabicPeriod"/>
            </a:pPr>
            <a:r>
              <a:rPr lang="en-US" dirty="0">
                <a:latin typeface="Calibri"/>
                <a:cs typeface="Calibri"/>
              </a:rPr>
              <a:t>What is Data Discretization?</a:t>
            </a:r>
          </a:p>
          <a:p>
            <a:pPr marL="342900" indent="-342900">
              <a:spcBef>
                <a:spcPct val="20000"/>
              </a:spcBef>
              <a:spcAft>
                <a:spcPct val="0"/>
              </a:spcAft>
              <a:buAutoNum type="arabicPeriod"/>
            </a:pPr>
            <a:r>
              <a:rPr lang="en-US" dirty="0">
                <a:latin typeface="Calibri"/>
                <a:cs typeface="Calibri"/>
              </a:rPr>
              <a:t>Explain Dimensionality Reduction.</a:t>
            </a:r>
          </a:p>
          <a:p>
            <a:pPr marL="342900" indent="-342900">
              <a:spcBef>
                <a:spcPct val="20000"/>
              </a:spcBef>
              <a:spcAft>
                <a:spcPct val="0"/>
              </a:spcAft>
              <a:buAutoNum type="arabicPeriod"/>
            </a:pPr>
            <a:r>
              <a:rPr lang="en-US" dirty="0">
                <a:latin typeface="Calibri"/>
                <a:cs typeface="Calibri"/>
              </a:rPr>
              <a:t>What is Inconsistency of Data?</a:t>
            </a:r>
          </a:p>
          <a:p>
            <a:pPr marL="342900" indent="-342900">
              <a:spcBef>
                <a:spcPct val="20000"/>
              </a:spcBef>
              <a:spcAft>
                <a:spcPct val="0"/>
              </a:spcAft>
              <a:buAutoNum type="arabicPeriod"/>
            </a:pPr>
            <a:r>
              <a:rPr lang="en-US" dirty="0">
                <a:latin typeface="Calibri"/>
                <a:cs typeface="Calibri"/>
              </a:rPr>
              <a:t>What is Outliers?</a:t>
            </a:r>
          </a:p>
          <a:p>
            <a:pPr marL="342900" indent="-342900">
              <a:spcBef>
                <a:spcPct val="20000"/>
              </a:spcBef>
              <a:spcAft>
                <a:spcPct val="0"/>
              </a:spcAft>
              <a:buAutoNum type="arabicPeriod"/>
            </a:pPr>
            <a:r>
              <a:rPr lang="en-US" dirty="0">
                <a:latin typeface="Calibri"/>
                <a:cs typeface="Calibri"/>
              </a:rPr>
              <a:t>Explain Binning Techniques.</a:t>
            </a:r>
          </a:p>
          <a:p>
            <a:pPr marL="342900" indent="-342900">
              <a:spcBef>
                <a:spcPct val="20000"/>
              </a:spcBef>
              <a:spcAft>
                <a:spcPct val="0"/>
              </a:spcAft>
              <a:buAutoNum type="arabicPeriod"/>
            </a:pPr>
            <a:r>
              <a:rPr lang="en-US" dirty="0">
                <a:latin typeface="Calibri"/>
                <a:cs typeface="Calibri"/>
              </a:rPr>
              <a:t>What is Data Cube aggregation?</a:t>
            </a:r>
          </a:p>
          <a:p>
            <a:pPr marL="457200" indent="-457200">
              <a:buAutoNum type="arabicPeriod"/>
            </a:pPr>
            <a:endParaRPr lang="en-US" sz="2000" dirty="0">
              <a:latin typeface="Times New Roman"/>
              <a:cs typeface="Calibri"/>
            </a:endParaRPr>
          </a:p>
        </p:txBody>
      </p:sp>
      <p:sp>
        <p:nvSpPr>
          <p:cNvPr id="2" name="Footer Placeholder 1">
            <a:extLst>
              <a:ext uri="{FF2B5EF4-FFF2-40B4-BE49-F238E27FC236}">
                <a16:creationId xmlns:a16="http://schemas.microsoft.com/office/drawing/2014/main" id="{BA9AB813-30EE-96BB-00E6-8EB5DFA829BE}"/>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3218282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E4ADD40C-19AE-49C2-9C33-03610F48EE44}" type="datetime3">
              <a:rPr lang="en-US" smtClean="0"/>
              <a:t>7 October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69</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Glossary Questions</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sp>
        <p:nvSpPr>
          <p:cNvPr id="6" name="TextBox 5">
            <a:extLst>
              <a:ext uri="{FF2B5EF4-FFF2-40B4-BE49-F238E27FC236}">
                <a16:creationId xmlns:a16="http://schemas.microsoft.com/office/drawing/2014/main" id="{292E8E3E-52C6-43F7-F00E-B5B8CDACC02F}"/>
              </a:ext>
            </a:extLst>
          </p:cNvPr>
          <p:cNvSpPr txBox="1"/>
          <p:nvPr/>
        </p:nvSpPr>
        <p:spPr>
          <a:xfrm>
            <a:off x="971910" y="1245080"/>
            <a:ext cx="10852029" cy="49982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Bef>
                <a:spcPct val="20000"/>
              </a:spcBef>
              <a:spcAft>
                <a:spcPct val="0"/>
              </a:spcAft>
              <a:buFont typeface="Arial"/>
              <a:buChar char="•"/>
            </a:pPr>
            <a:r>
              <a:rPr lang="en-US">
                <a:latin typeface="Calibri"/>
                <a:cs typeface="Calibri"/>
              </a:rPr>
              <a:t>Explain KDD process with Diagram.</a:t>
            </a:r>
          </a:p>
          <a:p>
            <a:pPr marL="285750" indent="-285750">
              <a:spcBef>
                <a:spcPct val="20000"/>
              </a:spcBef>
              <a:spcAft>
                <a:spcPct val="0"/>
              </a:spcAft>
              <a:buFont typeface="Arial"/>
              <a:buChar char="•"/>
            </a:pPr>
            <a:r>
              <a:rPr lang="en-US">
                <a:latin typeface="Calibri"/>
                <a:cs typeface="Calibri"/>
              </a:rPr>
              <a:t>2.Explain Data Reduction Techniques.</a:t>
            </a:r>
          </a:p>
          <a:p>
            <a:pPr marL="285750" indent="-285750">
              <a:spcBef>
                <a:spcPct val="20000"/>
              </a:spcBef>
              <a:spcAft>
                <a:spcPct val="0"/>
              </a:spcAft>
              <a:buFont typeface="Arial"/>
              <a:buChar char="•"/>
            </a:pPr>
            <a:r>
              <a:rPr lang="en-US" dirty="0">
                <a:latin typeface="Calibri"/>
                <a:cs typeface="Calibri"/>
              </a:rPr>
              <a:t>3.What is Data preprocessing?</a:t>
            </a:r>
          </a:p>
          <a:p>
            <a:pPr marL="285750" indent="-285750">
              <a:spcBef>
                <a:spcPct val="20000"/>
              </a:spcBef>
              <a:spcAft>
                <a:spcPct val="0"/>
              </a:spcAft>
              <a:buFont typeface="Arial"/>
              <a:buChar char="•"/>
            </a:pPr>
            <a:r>
              <a:rPr lang="en-US" dirty="0">
                <a:latin typeface="Calibri"/>
                <a:cs typeface="Calibri"/>
              </a:rPr>
              <a:t>4.What is Data Integration?</a:t>
            </a:r>
          </a:p>
          <a:p>
            <a:pPr marL="285750" indent="-285750">
              <a:spcBef>
                <a:spcPct val="20000"/>
              </a:spcBef>
              <a:spcAft>
                <a:spcPct val="0"/>
              </a:spcAft>
              <a:buFont typeface="Arial"/>
              <a:buChar char="•"/>
            </a:pPr>
            <a:r>
              <a:rPr lang="en-US" dirty="0">
                <a:latin typeface="Calibri"/>
                <a:cs typeface="Calibri"/>
              </a:rPr>
              <a:t>5.Differentiate</a:t>
            </a:r>
            <a:r>
              <a:rPr lang="en-US" dirty="0">
                <a:solidFill>
                  <a:srgbClr val="273239"/>
                </a:solidFill>
                <a:latin typeface="Calibri"/>
                <a:cs typeface="Calibri"/>
              </a:rPr>
              <a:t> Loose Coupling and Loose Coupling approaches of Data Integration</a:t>
            </a:r>
            <a:r>
              <a:rPr lang="en-US" dirty="0">
                <a:latin typeface="Calibri"/>
                <a:cs typeface="Calibri"/>
              </a:rPr>
              <a:t>.</a:t>
            </a:r>
          </a:p>
          <a:p>
            <a:pPr marL="285750" indent="-285750">
              <a:spcBef>
                <a:spcPct val="20000"/>
              </a:spcBef>
              <a:spcAft>
                <a:spcPct val="0"/>
              </a:spcAft>
              <a:buFont typeface="Arial"/>
              <a:buChar char="•"/>
            </a:pPr>
            <a:r>
              <a:rPr lang="en-US" dirty="0">
                <a:latin typeface="Calibri"/>
                <a:cs typeface="Calibri"/>
              </a:rPr>
              <a:t>6.What is Data </a:t>
            </a:r>
            <a:r>
              <a:rPr lang="en-US" dirty="0" err="1">
                <a:latin typeface="Calibri"/>
                <a:cs typeface="Calibri"/>
              </a:rPr>
              <a:t>Transformation?Why</a:t>
            </a:r>
            <a:r>
              <a:rPr lang="en-US" dirty="0">
                <a:latin typeface="Calibri"/>
                <a:cs typeface="Calibri"/>
              </a:rPr>
              <a:t> it is needed?</a:t>
            </a:r>
          </a:p>
          <a:p>
            <a:pPr marL="285750" indent="-285750">
              <a:spcBef>
                <a:spcPct val="20000"/>
              </a:spcBef>
              <a:spcAft>
                <a:spcPct val="0"/>
              </a:spcAft>
              <a:buFont typeface="Arial"/>
              <a:buChar char="•"/>
            </a:pPr>
            <a:r>
              <a:rPr lang="en-US" dirty="0">
                <a:latin typeface="Calibri"/>
                <a:cs typeface="Calibri"/>
              </a:rPr>
              <a:t>7.What are the benefits of Data Reduction?</a:t>
            </a:r>
          </a:p>
          <a:p>
            <a:pPr marL="285750" indent="-285750">
              <a:spcBef>
                <a:spcPct val="20000"/>
              </a:spcBef>
              <a:spcAft>
                <a:spcPct val="0"/>
              </a:spcAft>
              <a:buFont typeface="Arial"/>
              <a:buChar char="•"/>
            </a:pPr>
            <a:r>
              <a:rPr lang="en-US" dirty="0">
                <a:latin typeface="Calibri"/>
                <a:cs typeface="Calibri"/>
              </a:rPr>
              <a:t>8.What is Binning?</a:t>
            </a:r>
          </a:p>
          <a:p>
            <a:pPr marL="285750" indent="-285750">
              <a:spcBef>
                <a:spcPct val="20000"/>
              </a:spcBef>
              <a:spcAft>
                <a:spcPct val="0"/>
              </a:spcAft>
              <a:buFont typeface="Arial"/>
              <a:buChar char="•"/>
            </a:pPr>
            <a:r>
              <a:rPr lang="en-US" dirty="0">
                <a:latin typeface="Calibri"/>
                <a:cs typeface="Calibri"/>
              </a:rPr>
              <a:t>9.What is Data Aggregation?</a:t>
            </a:r>
          </a:p>
          <a:p>
            <a:pPr marL="285750" indent="-285750">
              <a:spcBef>
                <a:spcPct val="20000"/>
              </a:spcBef>
              <a:spcAft>
                <a:spcPct val="0"/>
              </a:spcAft>
              <a:buFont typeface="Arial"/>
              <a:buChar char="•"/>
            </a:pPr>
            <a:r>
              <a:rPr lang="en-US" dirty="0">
                <a:latin typeface="Calibri"/>
                <a:cs typeface="Calibri"/>
              </a:rPr>
              <a:t>10.Write Short notes on:</a:t>
            </a:r>
          </a:p>
          <a:p>
            <a:pPr marL="400050" indent="-400050" algn="just">
              <a:spcBef>
                <a:spcPct val="20000"/>
              </a:spcBef>
              <a:spcAft>
                <a:spcPct val="0"/>
              </a:spcAft>
              <a:buAutoNum type="romanUcPeriod"/>
            </a:pPr>
            <a:r>
              <a:rPr lang="en-US" dirty="0">
                <a:latin typeface="Calibri"/>
                <a:cs typeface="Calibri"/>
              </a:rPr>
              <a:t>       </a:t>
            </a:r>
            <a:r>
              <a:rPr lang="en-IN" dirty="0">
                <a:solidFill>
                  <a:srgbClr val="333333"/>
                </a:solidFill>
                <a:latin typeface="Calibri"/>
                <a:cs typeface="Calibri"/>
              </a:rPr>
              <a:t>Discretization Operation</a:t>
            </a:r>
            <a:endParaRPr lang="en-US">
              <a:latin typeface="Calibri"/>
              <a:cs typeface="Calibri"/>
            </a:endParaRPr>
          </a:p>
          <a:p>
            <a:pPr marL="400050" indent="-400050" algn="just">
              <a:spcBef>
                <a:spcPct val="20000"/>
              </a:spcBef>
              <a:spcAft>
                <a:spcPct val="0"/>
              </a:spcAft>
              <a:buAutoNum type="romanUcPeriod"/>
            </a:pPr>
            <a:r>
              <a:rPr lang="en-IN" dirty="0">
                <a:solidFill>
                  <a:srgbClr val="333333"/>
                </a:solidFill>
                <a:latin typeface="Calibri"/>
                <a:cs typeface="Calibri"/>
              </a:rPr>
              <a:t>       Data Cleaning</a:t>
            </a:r>
            <a:endParaRPr lang="en-US">
              <a:latin typeface="Calibri"/>
              <a:cs typeface="Calibri"/>
            </a:endParaRPr>
          </a:p>
          <a:p>
            <a:pPr marL="400050" indent="-400050" algn="just">
              <a:spcBef>
                <a:spcPct val="20000"/>
              </a:spcBef>
              <a:spcAft>
                <a:spcPct val="0"/>
              </a:spcAft>
              <a:buAutoNum type="romanUcPeriod"/>
            </a:pPr>
            <a:r>
              <a:rPr lang="en-IN" dirty="0">
                <a:solidFill>
                  <a:srgbClr val="333333"/>
                </a:solidFill>
                <a:latin typeface="Calibri"/>
                <a:cs typeface="Calibri"/>
              </a:rPr>
              <a:t>       Histogram</a:t>
            </a:r>
            <a:endParaRPr lang="en-US">
              <a:latin typeface="Calibri"/>
              <a:cs typeface="Calibri"/>
            </a:endParaRPr>
          </a:p>
          <a:p>
            <a:pPr marL="400050" indent="-400050" algn="just">
              <a:spcBef>
                <a:spcPct val="20000"/>
              </a:spcBef>
              <a:spcAft>
                <a:spcPct val="0"/>
              </a:spcAft>
              <a:buAutoNum type="romanUcPeriod"/>
            </a:pPr>
            <a:r>
              <a:rPr lang="en-IN" dirty="0">
                <a:solidFill>
                  <a:srgbClr val="333333"/>
                </a:solidFill>
                <a:latin typeface="Calibri"/>
                <a:cs typeface="Calibri"/>
              </a:rPr>
              <a:t>      Data Compression</a:t>
            </a:r>
            <a:endParaRPr lang="en-US">
              <a:latin typeface="Calibri"/>
              <a:cs typeface="Calibri"/>
            </a:endParaRPr>
          </a:p>
          <a:p>
            <a:pPr marL="457200" indent="-457200">
              <a:buAutoNum type="arabicPeriod"/>
            </a:pPr>
            <a:endParaRPr lang="en-US" sz="2000" dirty="0">
              <a:latin typeface="Times New Roman"/>
              <a:cs typeface="Calibri"/>
            </a:endParaRPr>
          </a:p>
        </p:txBody>
      </p:sp>
      <p:sp>
        <p:nvSpPr>
          <p:cNvPr id="2" name="Footer Placeholder 1">
            <a:extLst>
              <a:ext uri="{FF2B5EF4-FFF2-40B4-BE49-F238E27FC236}">
                <a16:creationId xmlns:a16="http://schemas.microsoft.com/office/drawing/2014/main" id="{F703AD1F-3E56-6452-25EB-69FF3971372B}"/>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259530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291587DA-B58D-49D4-BCD3-4FBDE280BE8D}" type="datetime3">
              <a:rPr lang="en-US" smtClean="0">
                <a:solidFill>
                  <a:srgbClr val="FFFFFF"/>
                </a:solidFill>
              </a:rPr>
              <a:t>7 October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Unit-3</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7</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UNIT-IV: Exploratory Data Analysis </a:t>
            </a:r>
            <a:endParaRPr lang="en-US" sz="2100" b="1" dirty="0">
              <a:cs typeface="Calibri"/>
            </a:endParaRPr>
          </a:p>
        </p:txBody>
      </p:sp>
      <p:graphicFrame>
        <p:nvGraphicFramePr>
          <p:cNvPr id="1096" name="Diagram 1095">
            <a:extLst>
              <a:ext uri="{FF2B5EF4-FFF2-40B4-BE49-F238E27FC236}">
                <a16:creationId xmlns:a16="http://schemas.microsoft.com/office/drawing/2014/main" id="{B16DEA95-EADA-6779-4D28-D2FE63BD7043}"/>
              </a:ext>
            </a:extLst>
          </p:cNvPr>
          <p:cNvGraphicFramePr/>
          <p:nvPr>
            <p:extLst>
              <p:ext uri="{D42A27DB-BD31-4B8C-83A1-F6EECF244321}">
                <p14:modId xmlns:p14="http://schemas.microsoft.com/office/powerpoint/2010/main" val="3787954431"/>
              </p:ext>
            </p:extLst>
          </p:nvPr>
        </p:nvGraphicFramePr>
        <p:xfrm>
          <a:off x="2095499" y="2248930"/>
          <a:ext cx="9636579" cy="39279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35885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3534222A-DFFF-4B92-BAFF-4433B152C770}" type="datetime3">
              <a:rPr lang="en-US" smtClean="0"/>
              <a:t>7 October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70</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References</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pic>
        <p:nvPicPr>
          <p:cNvPr id="2" name="Picture 1" descr="A black and blue rectangle with text&#10;&#10;Description automatically generated">
            <a:extLst>
              <a:ext uri="{FF2B5EF4-FFF2-40B4-BE49-F238E27FC236}">
                <a16:creationId xmlns:a16="http://schemas.microsoft.com/office/drawing/2014/main" id="{6AFA8946-2D81-BD2F-B027-978519F0870B}"/>
              </a:ext>
            </a:extLst>
          </p:cNvPr>
          <p:cNvPicPr>
            <a:picLocks noChangeAspect="1"/>
          </p:cNvPicPr>
          <p:nvPr/>
        </p:nvPicPr>
        <p:blipFill>
          <a:blip r:embed="rId4"/>
          <a:stretch>
            <a:fillRect/>
          </a:stretch>
        </p:blipFill>
        <p:spPr>
          <a:xfrm>
            <a:off x="2591070" y="1249213"/>
            <a:ext cx="8620125" cy="1771650"/>
          </a:xfrm>
          <a:prstGeom prst="rect">
            <a:avLst/>
          </a:prstGeom>
        </p:spPr>
      </p:pic>
      <p:pic>
        <p:nvPicPr>
          <p:cNvPr id="7" name="Picture 6" descr="A close up of a list&#10;&#10;Description automatically generated">
            <a:extLst>
              <a:ext uri="{FF2B5EF4-FFF2-40B4-BE49-F238E27FC236}">
                <a16:creationId xmlns:a16="http://schemas.microsoft.com/office/drawing/2014/main" id="{B0A17BD8-874E-0E9B-FAC9-F146933C24F6}"/>
              </a:ext>
            </a:extLst>
          </p:cNvPr>
          <p:cNvPicPr>
            <a:picLocks noChangeAspect="1"/>
          </p:cNvPicPr>
          <p:nvPr/>
        </p:nvPicPr>
        <p:blipFill>
          <a:blip r:embed="rId5"/>
          <a:stretch>
            <a:fillRect/>
          </a:stretch>
        </p:blipFill>
        <p:spPr>
          <a:xfrm>
            <a:off x="2600505" y="3023558"/>
            <a:ext cx="8630009" cy="2133600"/>
          </a:xfrm>
          <a:prstGeom prst="rect">
            <a:avLst/>
          </a:prstGeom>
        </p:spPr>
      </p:pic>
      <p:sp>
        <p:nvSpPr>
          <p:cNvPr id="6" name="Footer Placeholder 5">
            <a:extLst>
              <a:ext uri="{FF2B5EF4-FFF2-40B4-BE49-F238E27FC236}">
                <a16:creationId xmlns:a16="http://schemas.microsoft.com/office/drawing/2014/main" id="{230B9B9A-49F2-CFE9-3DDB-8F8D5C47BCCA}"/>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41248896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8" name="Google Shape;248;p15"/>
          <p:cNvSpPr txBox="1">
            <a:spLocks noGrp="1"/>
          </p:cNvSpPr>
          <p:nvPr>
            <p:ph type="dt" idx="10"/>
          </p:nvPr>
        </p:nvSpPr>
        <p:spPr>
          <a:xfrm>
            <a:off x="1981200" y="6356351"/>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81A2533C-0444-4CD7-BEFF-B7CD6A03A983}" type="datetime3">
              <a:rPr lang="en-US" smtClean="0"/>
              <a:t>7 October 2024</a:t>
            </a:fld>
            <a:endParaRPr/>
          </a:p>
        </p:txBody>
      </p:sp>
      <p:sp>
        <p:nvSpPr>
          <p:cNvPr id="249" name="Google Shape;249;p15"/>
          <p:cNvSpPr txBox="1">
            <a:spLocks noGrp="1"/>
          </p:cNvSpPr>
          <p:nvPr>
            <p:ph type="sldNum" idx="12"/>
          </p:nvPr>
        </p:nvSpPr>
        <p:spPr>
          <a:xfrm>
            <a:off x="8077200" y="6356351"/>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71</a:t>
            </a:fld>
            <a:endParaRPr/>
          </a:p>
        </p:txBody>
      </p:sp>
      <p:pic>
        <p:nvPicPr>
          <p:cNvPr id="3" name="Picture 2" descr="A black and red logo&#10;&#10;Description automatically generated">
            <a:extLst>
              <a:ext uri="{FF2B5EF4-FFF2-40B4-BE49-F238E27FC236}">
                <a16:creationId xmlns:a16="http://schemas.microsoft.com/office/drawing/2014/main" id="{07EC9AE8-33D4-BCA8-1DF3-BD79AA3DA9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5" name="Title 1">
            <a:extLst>
              <a:ext uri="{FF2B5EF4-FFF2-40B4-BE49-F238E27FC236}">
                <a16:creationId xmlns:a16="http://schemas.microsoft.com/office/drawing/2014/main" id="{66AE8710-954B-43BD-9201-F66A5A474B8B}"/>
              </a:ext>
            </a:extLst>
          </p:cNvPr>
          <p:cNvSpPr txBox="1">
            <a:spLocks/>
          </p:cNvSpPr>
          <p:nvPr/>
        </p:nvSpPr>
        <p:spPr>
          <a:xfrm>
            <a:off x="2209800" y="0"/>
            <a:ext cx="9982200"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dirty="0">
                <a:ea typeface="Calibri"/>
                <a:cs typeface="Calibri"/>
              </a:rPr>
              <a:t>Expected Questions for End Semester Exam</a:t>
            </a:r>
          </a:p>
        </p:txBody>
      </p:sp>
      <p:sp>
        <p:nvSpPr>
          <p:cNvPr id="4" name="Title 3">
            <a:extLst>
              <a:ext uri="{FF2B5EF4-FFF2-40B4-BE49-F238E27FC236}">
                <a16:creationId xmlns:a16="http://schemas.microsoft.com/office/drawing/2014/main" id="{21C1053B-E3A2-3336-10CE-1C3AFB4B1466}"/>
              </a:ext>
            </a:extLst>
          </p:cNvPr>
          <p:cNvSpPr>
            <a:spLocks noGrp="1"/>
          </p:cNvSpPr>
          <p:nvPr>
            <p:ph type="title"/>
          </p:nvPr>
        </p:nvSpPr>
        <p:spPr>
          <a:xfrm rot="10800000" flipV="1">
            <a:off x="609601" y="1259487"/>
            <a:ext cx="11332233" cy="4679828"/>
          </a:xfrm>
        </p:spPr>
        <p:txBody>
          <a:bodyPr>
            <a:normAutofit fontScale="90000"/>
          </a:bodyPr>
          <a:lstStyle/>
          <a:p>
            <a:pPr algn="l">
              <a:spcBef>
                <a:spcPct val="20000"/>
              </a:spcBef>
              <a:spcAft>
                <a:spcPct val="0"/>
              </a:spcAft>
            </a:pP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r>
              <a:rPr lang="en-US" sz="2400" dirty="0">
                <a:latin typeface="Segoe UI"/>
                <a:cs typeface="Segoe UI"/>
              </a:rPr>
              <a:t>1.</a:t>
            </a:r>
            <a:r>
              <a:rPr lang="en-IN" sz="2000" dirty="0">
                <a:latin typeface="Calibri"/>
                <a:cs typeface="Calibri"/>
              </a:rPr>
              <a:t>Explain Form of Data Pre-processing.</a:t>
            </a:r>
          </a:p>
          <a:p>
            <a:pPr algn="l">
              <a:spcBef>
                <a:spcPct val="20000"/>
              </a:spcBef>
              <a:spcAft>
                <a:spcPct val="0"/>
              </a:spcAft>
            </a:pPr>
            <a:r>
              <a:rPr lang="en-IN" sz="2000" dirty="0">
                <a:latin typeface="Calibri"/>
                <a:cs typeface="Calibri"/>
              </a:rPr>
              <a:t>2.Explain Data Attribute and its types</a:t>
            </a:r>
            <a:endParaRPr lang="en-US" sz="2000" dirty="0">
              <a:latin typeface="Calibri"/>
              <a:cs typeface="Calibri"/>
            </a:endParaRPr>
          </a:p>
          <a:p>
            <a:pPr algn="l">
              <a:spcBef>
                <a:spcPct val="20000"/>
              </a:spcBef>
              <a:spcAft>
                <a:spcPct val="0"/>
              </a:spcAft>
            </a:pPr>
            <a:r>
              <a:rPr lang="en-IN" sz="2000" dirty="0">
                <a:latin typeface="Calibri"/>
                <a:cs typeface="Calibri"/>
              </a:rPr>
              <a:t> 3. Explain the techniques how to extract useful variables.</a:t>
            </a:r>
            <a:endParaRPr lang="en-US" sz="2000" dirty="0">
              <a:latin typeface="Calibri"/>
              <a:cs typeface="Calibri"/>
            </a:endParaRPr>
          </a:p>
          <a:p>
            <a:pPr algn="l">
              <a:spcBef>
                <a:spcPct val="20000"/>
              </a:spcBef>
              <a:spcAft>
                <a:spcPct val="0"/>
              </a:spcAft>
            </a:pPr>
            <a:r>
              <a:rPr lang="en-IN" sz="2000" dirty="0">
                <a:latin typeface="Calibri"/>
                <a:cs typeface="Calibri"/>
              </a:rPr>
              <a:t>4.Explain KDD process with Diagram.</a:t>
            </a:r>
            <a:endParaRPr lang="en-US" sz="2000" dirty="0">
              <a:latin typeface="Calibri"/>
              <a:cs typeface="Calibri"/>
            </a:endParaRPr>
          </a:p>
          <a:p>
            <a:pPr algn="l">
              <a:spcBef>
                <a:spcPct val="20000"/>
              </a:spcBef>
              <a:spcAft>
                <a:spcPct val="0"/>
              </a:spcAft>
            </a:pPr>
            <a:r>
              <a:rPr lang="en-IN" sz="2000" dirty="0">
                <a:latin typeface="Calibri"/>
                <a:cs typeface="Calibri"/>
              </a:rPr>
              <a:t>5.Explain  Data Cleaning techniques.</a:t>
            </a:r>
            <a:endParaRPr lang="en-US" sz="2000" dirty="0">
              <a:latin typeface="Calibri"/>
              <a:cs typeface="Calibri"/>
            </a:endParaRPr>
          </a:p>
          <a:p>
            <a:pPr algn="l">
              <a:spcBef>
                <a:spcPct val="20000"/>
              </a:spcBef>
              <a:spcAft>
                <a:spcPct val="0"/>
              </a:spcAft>
            </a:pPr>
            <a:r>
              <a:rPr lang="en-IN" sz="2000" dirty="0">
                <a:latin typeface="Calibri"/>
                <a:cs typeface="Calibri"/>
              </a:rPr>
              <a:t>6.Explain Missing Values and Noisy Data.</a:t>
            </a:r>
          </a:p>
          <a:p>
            <a:pPr algn="l">
              <a:spcBef>
                <a:spcPct val="20000"/>
              </a:spcBef>
              <a:spcAft>
                <a:spcPct val="0"/>
              </a:spcAft>
            </a:pPr>
            <a:r>
              <a:rPr lang="en-IN" sz="2000" dirty="0">
                <a:latin typeface="Calibri"/>
                <a:cs typeface="Calibri"/>
              </a:rPr>
              <a:t>8.Explain Binning techniques .</a:t>
            </a:r>
            <a:endParaRPr lang="en-US" sz="2000" dirty="0">
              <a:latin typeface="Calibri"/>
              <a:cs typeface="Calibri"/>
            </a:endParaRPr>
          </a:p>
          <a:p>
            <a:pPr algn="l">
              <a:spcBef>
                <a:spcPct val="20000"/>
              </a:spcBef>
              <a:spcAft>
                <a:spcPct val="0"/>
              </a:spcAft>
            </a:pPr>
            <a:r>
              <a:rPr lang="en-IN" sz="2000" dirty="0">
                <a:latin typeface="Calibri"/>
                <a:cs typeface="Calibri"/>
              </a:rPr>
              <a:t>9.What is Data Reduction?</a:t>
            </a:r>
            <a:endParaRPr lang="en-US" sz="2000" dirty="0">
              <a:latin typeface="Calibri"/>
              <a:cs typeface="Calibri"/>
            </a:endParaRPr>
          </a:p>
          <a:p>
            <a:pPr algn="l">
              <a:spcBef>
                <a:spcPct val="20000"/>
              </a:spcBef>
              <a:spcAft>
                <a:spcPct val="0"/>
              </a:spcAft>
            </a:pPr>
            <a:r>
              <a:rPr lang="en-IN" sz="2000" dirty="0">
                <a:latin typeface="Calibri"/>
                <a:cs typeface="Calibri"/>
              </a:rPr>
              <a:t>10.Write short Notes on:</a:t>
            </a:r>
            <a:endParaRPr lang="en-US" sz="2000" dirty="0">
              <a:latin typeface="Calibri"/>
              <a:cs typeface="Calibri"/>
            </a:endParaRPr>
          </a:p>
          <a:p>
            <a:pPr marL="400050" indent="-400050" algn="l">
              <a:spcBef>
                <a:spcPct val="20000"/>
              </a:spcBef>
              <a:spcAft>
                <a:spcPct val="0"/>
              </a:spcAft>
              <a:buAutoNum type="romanUcPeriod"/>
            </a:pPr>
            <a:r>
              <a:rPr lang="en-IN" sz="2000" dirty="0">
                <a:latin typeface="Calibri"/>
                <a:cs typeface="Calibri"/>
              </a:rPr>
              <a:t>Data Cube Aggregation,</a:t>
            </a:r>
            <a:endParaRPr lang="en-US" sz="2000" dirty="0">
              <a:latin typeface="Calibri"/>
              <a:cs typeface="Calibri"/>
            </a:endParaRPr>
          </a:p>
          <a:p>
            <a:pPr marL="400050" indent="-400050" algn="l">
              <a:spcBef>
                <a:spcPct val="20000"/>
              </a:spcBef>
              <a:spcAft>
                <a:spcPct val="0"/>
              </a:spcAft>
              <a:buAutoNum type="romanUcPeriod"/>
            </a:pPr>
            <a:r>
              <a:rPr lang="en-IN" sz="2000" dirty="0">
                <a:latin typeface="Calibri"/>
                <a:cs typeface="Calibri"/>
              </a:rPr>
              <a:t>Data Compression</a:t>
            </a:r>
            <a:endParaRPr lang="en-US" sz="2000" dirty="0">
              <a:latin typeface="Calibri"/>
              <a:cs typeface="Calibri"/>
            </a:endParaRPr>
          </a:p>
          <a:p>
            <a:pPr marL="400050" indent="-400050" algn="l">
              <a:spcBef>
                <a:spcPct val="20000"/>
              </a:spcBef>
              <a:spcAft>
                <a:spcPct val="0"/>
              </a:spcAft>
              <a:buAutoNum type="romanUcPeriod"/>
            </a:pPr>
            <a:r>
              <a:rPr lang="en-IN" sz="2000" dirty="0">
                <a:latin typeface="Calibri"/>
                <a:cs typeface="Calibri"/>
              </a:rPr>
              <a:t>Numerosity Reduction.</a:t>
            </a:r>
            <a:endParaRPr lang="en-US" sz="2000" dirty="0">
              <a:latin typeface="Calibri"/>
              <a:cs typeface="Calibri"/>
            </a:endParaRPr>
          </a:p>
          <a:p>
            <a:pPr algn="just">
              <a:spcBef>
                <a:spcPts val="0"/>
              </a:spcBef>
            </a:pPr>
            <a:br>
              <a:rPr lang="en-US" sz="2400" dirty="0">
                <a:latin typeface="Segoe UI"/>
                <a:cs typeface="Segoe UI"/>
              </a:rPr>
            </a:br>
            <a:br>
              <a:rPr lang="en-US" sz="2400" dirty="0">
                <a:latin typeface="Segoe UI"/>
                <a:cs typeface="Segoe UI"/>
              </a:rPr>
            </a:br>
            <a:br>
              <a:rPr lang="en-US" sz="2400" dirty="0">
                <a:latin typeface="Segoe UI"/>
                <a:cs typeface="Segoe UI"/>
              </a:rPr>
            </a:br>
            <a:br>
              <a:rPr lang="en-US" sz="2400" dirty="0">
                <a:latin typeface="Segoe UI"/>
                <a:cs typeface="Segoe UI"/>
              </a:rPr>
            </a:br>
            <a:endParaRPr lang="en-US" sz="2000">
              <a:latin typeface="Times New Roman"/>
              <a:ea typeface="Calibri"/>
              <a:cs typeface="Arial"/>
            </a:endParaRPr>
          </a:p>
          <a:p>
            <a:pPr algn="l"/>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sz="2200" dirty="0">
                <a:latin typeface="Times New Roman"/>
                <a:cs typeface="Segoe UI"/>
              </a:rPr>
            </a:br>
            <a:br>
              <a:rPr lang="en-US" dirty="0"/>
            </a:br>
            <a:endParaRPr lang="en-US">
              <a:ea typeface="Calibri"/>
              <a:cs typeface="Calibri"/>
            </a:endParaRPr>
          </a:p>
        </p:txBody>
      </p:sp>
      <p:sp>
        <p:nvSpPr>
          <p:cNvPr id="2" name="Footer Placeholder 1">
            <a:extLst>
              <a:ext uri="{FF2B5EF4-FFF2-40B4-BE49-F238E27FC236}">
                <a16:creationId xmlns:a16="http://schemas.microsoft.com/office/drawing/2014/main" id="{3D33B693-F50E-B366-028C-4FEF1D277E80}"/>
              </a:ext>
            </a:extLst>
          </p:cNvPr>
          <p:cNvSpPr>
            <a:spLocks noGrp="1"/>
          </p:cNvSpPr>
          <p:nvPr>
            <p:ph type="ftr" sz="quarter" idx="11"/>
          </p:nvPr>
        </p:nvSpPr>
        <p:spPr/>
        <p:txBody>
          <a:bodyPr/>
          <a:lstStyle/>
          <a:p>
            <a:r>
              <a:rPr lang="en-US"/>
              <a:t>Dr. Kumod Kumar Gupta      Data Analytics     Unit-3</a:t>
            </a:r>
          </a:p>
        </p:txBody>
      </p:sp>
    </p:spTree>
    <p:extLst>
      <p:ext uri="{BB962C8B-B14F-4D97-AF65-F5344CB8AC3E}">
        <p14:creationId xmlns:p14="http://schemas.microsoft.com/office/powerpoint/2010/main" val="180485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Date Placeholder 8"/>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B5672AD2-A066-4510-8BFB-058FD51CB41C}" type="datetime3">
              <a:rPr lang="en-US" smtClean="0">
                <a:solidFill>
                  <a:srgbClr val="FFFFFF"/>
                </a:solidFill>
              </a:rPr>
              <a:t>7 October 2024</a:t>
            </a:fld>
            <a:endParaRPr lang="en-US">
              <a:solidFill>
                <a:srgbClr val="FFFFFF"/>
              </a:solidFill>
            </a:endParaRPr>
          </a:p>
        </p:txBody>
      </p:sp>
      <p:sp>
        <p:nvSpPr>
          <p:cNvPr id="13" name="Footer Placeholder 12"/>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rgbClr val="FFFFFF"/>
                </a:solidFill>
                <a:latin typeface="+mn-lt"/>
                <a:ea typeface="+mn-ea"/>
                <a:cs typeface="+mn-cs"/>
              </a:rPr>
              <a:t>Dr. Kumod Kumar Gupta      Data Analytics     Unit-3</a:t>
            </a:r>
          </a:p>
        </p:txBody>
      </p:sp>
      <p:sp>
        <p:nvSpPr>
          <p:cNvPr id="10" name="Slide Number Placeholder 9"/>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6F15528-21DE-4FAA-801E-634DDDAF4B2B}" type="slidenum">
              <a:rPr lang="en-US">
                <a:solidFill>
                  <a:srgbClr val="FFFFFF"/>
                </a:solidFill>
              </a:rPr>
              <a:pPr>
                <a:spcAft>
                  <a:spcPts val="600"/>
                </a:spcAft>
              </a:pPr>
              <a:t>8</a:t>
            </a:fld>
            <a:endParaRPr lang="en-US">
              <a:solidFill>
                <a:srgbClr val="FFFFFF"/>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Syllabus</a:t>
            </a:r>
            <a:endParaRPr lang="en-US" sz="2800" dirty="0"/>
          </a:p>
        </p:txBody>
      </p:sp>
      <p:sp>
        <p:nvSpPr>
          <p:cNvPr id="11" name="TextBox 8">
            <a:extLst>
              <a:ext uri="{FF2B5EF4-FFF2-40B4-BE49-F238E27FC236}">
                <a16:creationId xmlns:a16="http://schemas.microsoft.com/office/drawing/2014/main" id="{95876497-49A5-E0CF-1B97-46FC4D7A12D0}"/>
              </a:ext>
            </a:extLst>
          </p:cNvPr>
          <p:cNvSpPr txBox="1"/>
          <p:nvPr/>
        </p:nvSpPr>
        <p:spPr>
          <a:xfrm>
            <a:off x="2609850" y="1714589"/>
            <a:ext cx="6194125" cy="415498"/>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lIns="91440" tIns="45720" rIns="91440" bIns="4572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IN" sz="2100" b="1" dirty="0"/>
              <a:t>UNIT-V: Data Visualization </a:t>
            </a:r>
            <a:endParaRPr lang="en-US" sz="2100" b="1" dirty="0">
              <a:cs typeface="Calibri"/>
            </a:endParaRPr>
          </a:p>
        </p:txBody>
      </p:sp>
      <p:graphicFrame>
        <p:nvGraphicFramePr>
          <p:cNvPr id="5" name="Diagram 4">
            <a:extLst>
              <a:ext uri="{FF2B5EF4-FFF2-40B4-BE49-F238E27FC236}">
                <a16:creationId xmlns:a16="http://schemas.microsoft.com/office/drawing/2014/main" id="{33E97B39-B5A6-1676-001A-58C9AE2F306E}"/>
              </a:ext>
            </a:extLst>
          </p:cNvPr>
          <p:cNvGraphicFramePr/>
          <p:nvPr>
            <p:extLst>
              <p:ext uri="{D42A27DB-BD31-4B8C-83A1-F6EECF244321}">
                <p14:modId xmlns:p14="http://schemas.microsoft.com/office/powerpoint/2010/main" val="1290815649"/>
              </p:ext>
            </p:extLst>
          </p:nvPr>
        </p:nvGraphicFramePr>
        <p:xfrm>
          <a:off x="2609850" y="2332282"/>
          <a:ext cx="8751857" cy="3849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96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cs typeface="Calibri"/>
              </a:rPr>
              <a:t>Branch Wise Applications</a:t>
            </a:r>
            <a:endParaRPr lang="en-US" sz="2800" dirty="0"/>
          </a:p>
        </p:txBody>
      </p:sp>
      <p:sp>
        <p:nvSpPr>
          <p:cNvPr id="9" name="Date Placeholder 8"/>
          <p:cNvSpPr>
            <a:spLocks noGrp="1"/>
          </p:cNvSpPr>
          <p:nvPr>
            <p:ph type="dt" sz="half" idx="10"/>
          </p:nvPr>
        </p:nvSpPr>
        <p:spPr>
          <a:xfrm>
            <a:off x="1905000" y="6492876"/>
            <a:ext cx="2133600" cy="365125"/>
          </a:xfrm>
        </p:spPr>
        <p:txBody>
          <a:bodyPr/>
          <a:lstStyle/>
          <a:p>
            <a:fld id="{C7507B81-6582-4793-B447-72C54991136B}" type="datetime3">
              <a:rPr lang="en-US" smtClean="0"/>
              <a:t>7 October 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dirty="0" smtClean="0"/>
              <a:pPr/>
              <a:t>9</a:t>
            </a:fld>
            <a:endParaRPr lang="en-US" dirty="0"/>
          </a:p>
        </p:txBody>
      </p:sp>
      <p:sp>
        <p:nvSpPr>
          <p:cNvPr id="13" name="Footer Placeholder 12"/>
          <p:cNvSpPr>
            <a:spLocks noGrp="1"/>
          </p:cNvSpPr>
          <p:nvPr>
            <p:ph type="ftr" sz="quarter" idx="11"/>
          </p:nvPr>
        </p:nvSpPr>
        <p:spPr>
          <a:xfrm>
            <a:off x="3810000" y="6248401"/>
            <a:ext cx="5029200" cy="365125"/>
          </a:xfrm>
        </p:spPr>
        <p:txBody>
          <a:bodyPr/>
          <a:lstStyle/>
          <a:p>
            <a:r>
              <a:rPr lang="en-US"/>
              <a:t>Dr. Kumod Kumar Gupta      Data Analytics     Unit-3</a:t>
            </a:r>
            <a:endParaRPr lang="en-US" dirty="0"/>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graphicFrame>
        <p:nvGraphicFramePr>
          <p:cNvPr id="4" name="Table 3">
            <a:extLst>
              <a:ext uri="{FF2B5EF4-FFF2-40B4-BE49-F238E27FC236}">
                <a16:creationId xmlns:a16="http://schemas.microsoft.com/office/drawing/2014/main" id="{C708FD52-A4B9-F989-59F6-6FA190ECCADD}"/>
              </a:ext>
            </a:extLst>
          </p:cNvPr>
          <p:cNvGraphicFramePr>
            <a:graphicFrameLocks noGrp="1"/>
          </p:cNvGraphicFramePr>
          <p:nvPr/>
        </p:nvGraphicFramePr>
        <p:xfrm>
          <a:off x="2295525" y="1671637"/>
          <a:ext cx="7600950" cy="3514725"/>
        </p:xfrm>
        <a:graphic>
          <a:graphicData uri="http://schemas.openxmlformats.org/drawingml/2006/table">
            <a:tbl>
              <a:tblPr bandRow="1">
                <a:tableStyleId>{5C22544A-7EE6-4342-B048-85BDC9FD1C3A}</a:tableStyleId>
              </a:tblPr>
              <a:tblGrid>
                <a:gridCol w="7600950">
                  <a:extLst>
                    <a:ext uri="{9D8B030D-6E8A-4147-A177-3AD203B41FA5}">
                      <a16:colId xmlns:a16="http://schemas.microsoft.com/office/drawing/2014/main" val="808440417"/>
                    </a:ext>
                  </a:extLst>
                </a:gridCol>
              </a:tblGrid>
              <a:tr h="342900">
                <a:tc>
                  <a:txBody>
                    <a:bodyPr/>
                    <a:lstStyle/>
                    <a:p>
                      <a:pPr algn="l" fontAlgn="base"/>
                      <a:r>
                        <a:rPr lang="en-US" sz="1800" b="0" i="0">
                          <a:solidFill>
                            <a:srgbClr val="806000"/>
                          </a:solidFill>
                          <a:effectLst/>
                          <a:latin typeface="Calibri" panose="020F0502020204030204" pitchFamily="34" charset="0"/>
                        </a:rPr>
                        <a:t>1.Security</a:t>
                      </a:r>
                      <a:endParaRPr lang="en-US" b="1" i="0">
                        <a:solidFill>
                          <a:srgbClr val="FFFFFF"/>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431" cap="flat" cmpd="sng" algn="ctr">
                      <a:solidFill>
                        <a:srgbClr val="FFFFFF"/>
                      </a:solidFill>
                      <a:prstDash val="solid"/>
                      <a:round/>
                      <a:headEnd type="none" w="med" len="med"/>
                      <a:tailEnd type="none" w="med" len="med"/>
                    </a:lnB>
                    <a:solidFill>
                      <a:srgbClr val="A5A5A5"/>
                    </a:solidFill>
                  </a:tcPr>
                </a:tc>
                <a:extLst>
                  <a:ext uri="{0D108BD9-81ED-4DB2-BD59-A6C34878D82A}">
                    <a16:rowId xmlns:a16="http://schemas.microsoft.com/office/drawing/2014/main" val="3747116847"/>
                  </a:ext>
                </a:extLst>
              </a:tr>
              <a:tr h="371475">
                <a:tc>
                  <a:txBody>
                    <a:bodyPr/>
                    <a:lstStyle/>
                    <a:p>
                      <a:pPr algn="l" fontAlgn="base"/>
                      <a:r>
                        <a:rPr lang="en-US" sz="1800" b="0" i="0">
                          <a:solidFill>
                            <a:srgbClr val="806000"/>
                          </a:solidFill>
                          <a:effectLst/>
                          <a:latin typeface="Calibri" panose="020F0502020204030204" pitchFamily="34" charset="0"/>
                        </a:rPr>
                        <a:t>2. Digital Advertising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431"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2088143628"/>
                  </a:ext>
                </a:extLst>
              </a:tr>
              <a:tr h="342900">
                <a:tc>
                  <a:txBody>
                    <a:bodyPr/>
                    <a:lstStyle/>
                    <a:p>
                      <a:pPr algn="l" fontAlgn="base"/>
                      <a:r>
                        <a:rPr lang="en-US" sz="1800" b="0" i="0">
                          <a:solidFill>
                            <a:srgbClr val="806000"/>
                          </a:solidFill>
                          <a:effectLst/>
                          <a:latin typeface="Calibri" panose="020F0502020204030204" pitchFamily="34" charset="0"/>
                        </a:rPr>
                        <a:t>3. E-Commerce</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486655198"/>
                  </a:ext>
                </a:extLst>
              </a:tr>
              <a:tr h="342900">
                <a:tc>
                  <a:txBody>
                    <a:bodyPr/>
                    <a:lstStyle/>
                    <a:p>
                      <a:pPr algn="l" fontAlgn="base"/>
                      <a:r>
                        <a:rPr lang="en-US" sz="1800" b="0" i="0">
                          <a:solidFill>
                            <a:srgbClr val="806000"/>
                          </a:solidFill>
                          <a:effectLst/>
                          <a:latin typeface="Calibri" panose="020F0502020204030204" pitchFamily="34" charset="0"/>
                        </a:rPr>
                        <a:t>4. Publishing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70AD47"/>
                    </a:solidFill>
                  </a:tcPr>
                </a:tc>
                <a:extLst>
                  <a:ext uri="{0D108BD9-81ED-4DB2-BD59-A6C34878D82A}">
                    <a16:rowId xmlns:a16="http://schemas.microsoft.com/office/drawing/2014/main" val="4100275280"/>
                  </a:ext>
                </a:extLst>
              </a:tr>
              <a:tr h="371475">
                <a:tc>
                  <a:txBody>
                    <a:bodyPr/>
                    <a:lstStyle/>
                    <a:p>
                      <a:pPr algn="l" fontAlgn="base"/>
                      <a:r>
                        <a:rPr lang="en-US" sz="1800" b="0" i="0">
                          <a:solidFill>
                            <a:srgbClr val="806000"/>
                          </a:solidFill>
                          <a:effectLst/>
                          <a:latin typeface="Calibri" panose="020F0502020204030204" pitchFamily="34" charset="0"/>
                        </a:rPr>
                        <a:t>5. Massively Multiplayer Online Games</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44546A"/>
                    </a:solidFill>
                  </a:tcPr>
                </a:tc>
                <a:extLst>
                  <a:ext uri="{0D108BD9-81ED-4DB2-BD59-A6C34878D82A}">
                    <a16:rowId xmlns:a16="http://schemas.microsoft.com/office/drawing/2014/main" val="1127899732"/>
                  </a:ext>
                </a:extLst>
              </a:tr>
              <a:tr h="342900">
                <a:tc>
                  <a:txBody>
                    <a:bodyPr/>
                    <a:lstStyle/>
                    <a:p>
                      <a:pPr algn="l" fontAlgn="base"/>
                      <a:r>
                        <a:rPr lang="en-US" sz="1800" b="0" i="0">
                          <a:solidFill>
                            <a:srgbClr val="806000"/>
                          </a:solidFill>
                          <a:effectLst/>
                          <a:latin typeface="Calibri" panose="020F0502020204030204" pitchFamily="34" charset="0"/>
                        </a:rPr>
                        <a:t>6. Backend Services and Messaging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4084590628"/>
                  </a:ext>
                </a:extLst>
              </a:tr>
              <a:tr h="342900">
                <a:tc>
                  <a:txBody>
                    <a:bodyPr/>
                    <a:lstStyle/>
                    <a:p>
                      <a:pPr algn="l" fontAlgn="base"/>
                      <a:r>
                        <a:rPr lang="en-US" sz="1800" b="0" i="0">
                          <a:solidFill>
                            <a:srgbClr val="806000"/>
                          </a:solidFill>
                          <a:effectLst/>
                          <a:latin typeface="Calibri" panose="020F0502020204030204" pitchFamily="34" charset="0"/>
                        </a:rPr>
                        <a:t>7. Project Management &amp; Collaboration</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C000"/>
                    </a:solidFill>
                  </a:tcPr>
                </a:tc>
                <a:extLst>
                  <a:ext uri="{0D108BD9-81ED-4DB2-BD59-A6C34878D82A}">
                    <a16:rowId xmlns:a16="http://schemas.microsoft.com/office/drawing/2014/main" val="3987703974"/>
                  </a:ext>
                </a:extLst>
              </a:tr>
              <a:tr h="342900">
                <a:tc>
                  <a:txBody>
                    <a:bodyPr/>
                    <a:lstStyle/>
                    <a:p>
                      <a:pPr algn="l" fontAlgn="base"/>
                      <a:r>
                        <a:rPr lang="en-US" sz="1800" b="0" i="0">
                          <a:solidFill>
                            <a:srgbClr val="806000"/>
                          </a:solidFill>
                          <a:effectLst/>
                          <a:latin typeface="Calibri" panose="020F0502020204030204" pitchFamily="34" charset="0"/>
                        </a:rPr>
                        <a:t>8. Real time Monitoring Services</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548235"/>
                    </a:solidFill>
                  </a:tcPr>
                </a:tc>
                <a:extLst>
                  <a:ext uri="{0D108BD9-81ED-4DB2-BD59-A6C34878D82A}">
                    <a16:rowId xmlns:a16="http://schemas.microsoft.com/office/drawing/2014/main" val="4121964655"/>
                  </a:ext>
                </a:extLst>
              </a:tr>
              <a:tr h="342900">
                <a:tc>
                  <a:txBody>
                    <a:bodyPr/>
                    <a:lstStyle/>
                    <a:p>
                      <a:pPr algn="l" fontAlgn="base"/>
                      <a:r>
                        <a:rPr lang="en-US" sz="1800" b="0" i="0">
                          <a:solidFill>
                            <a:srgbClr val="806000"/>
                          </a:solidFill>
                          <a:effectLst/>
                          <a:latin typeface="Calibri" panose="020F0502020204030204" pitchFamily="34" charset="0"/>
                        </a:rPr>
                        <a:t>9.Live Charting and Graphing</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218779125"/>
                  </a:ext>
                </a:extLst>
              </a:tr>
              <a:tr h="371475">
                <a:tc>
                  <a:txBody>
                    <a:bodyPr/>
                    <a:lstStyle/>
                    <a:p>
                      <a:pPr algn="l" fontAlgn="base"/>
                      <a:r>
                        <a:rPr lang="en-US" sz="1800" b="0" i="0">
                          <a:solidFill>
                            <a:srgbClr val="806000"/>
                          </a:solidFill>
                          <a:effectLst/>
                          <a:latin typeface="Calibri" panose="020F0502020204030204" pitchFamily="34" charset="0"/>
                        </a:rPr>
                        <a:t>10. Group and Private Chat</a:t>
                      </a:r>
                      <a:endParaRPr lang="en-US" b="0" i="0">
                        <a:solidFill>
                          <a:srgbClr val="000000"/>
                        </a:solidFill>
                        <a:effectLst/>
                      </a:endParaRPr>
                    </a:p>
                  </a:txBody>
                  <a:tcPr marL="68580" marR="68580" marT="34290" marB="3429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D7D31"/>
                    </a:solidFill>
                  </a:tcPr>
                </a:tc>
                <a:extLst>
                  <a:ext uri="{0D108BD9-81ED-4DB2-BD59-A6C34878D82A}">
                    <a16:rowId xmlns:a16="http://schemas.microsoft.com/office/drawing/2014/main" val="3168648731"/>
                  </a:ext>
                </a:extLst>
              </a:tr>
            </a:tbl>
          </a:graphicData>
        </a:graphic>
      </p:graphicFrame>
    </p:spTree>
    <p:extLst>
      <p:ext uri="{BB962C8B-B14F-4D97-AF65-F5344CB8AC3E}">
        <p14:creationId xmlns:p14="http://schemas.microsoft.com/office/powerpoint/2010/main" val="3877852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2459</TotalTime>
  <Words>6970</Words>
  <Application>Microsoft Office PowerPoint</Application>
  <PresentationFormat>Widescreen</PresentationFormat>
  <Paragraphs>841</Paragraphs>
  <Slides>71</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71</vt:i4>
      </vt:variant>
    </vt:vector>
  </HeadingPairs>
  <TitlesOfParts>
    <vt:vector size="84" baseType="lpstr">
      <vt:lpstr>Arial</vt:lpstr>
      <vt:lpstr>Calibri</vt:lpstr>
      <vt:lpstr>Calibri Light</vt:lpstr>
      <vt:lpstr>Courier New</vt:lpstr>
      <vt:lpstr>Liberation Serif</vt:lpstr>
      <vt:lpstr>Noto Sans Symbols,Sans-Serif</vt:lpstr>
      <vt:lpstr>Nunito</vt:lpstr>
      <vt:lpstr>Segoe UI</vt:lpstr>
      <vt:lpstr>Symbol</vt:lpstr>
      <vt:lpstr>Symbol,Sans-Serif</vt:lpstr>
      <vt:lpstr>Times New Roman</vt:lpstr>
      <vt:lpstr>Wingdings</vt:lpstr>
      <vt:lpstr>Office Theme</vt:lpstr>
      <vt:lpstr>Noida Institute of Engineering and Technology, Greater Noida</vt:lpstr>
      <vt:lpstr>Faculty Introduction</vt:lpstr>
      <vt:lpstr>Evaluation Scheme</vt:lpstr>
      <vt:lpstr>Syllabus</vt:lpstr>
      <vt:lpstr>Syllabus</vt:lpstr>
      <vt:lpstr>Syllabus</vt:lpstr>
      <vt:lpstr>Syllabus</vt:lpstr>
      <vt:lpstr>Syllabus</vt:lpstr>
      <vt:lpstr>Branch Wise Applications</vt:lpstr>
      <vt:lpstr>Course Objective</vt:lpstr>
      <vt:lpstr>Course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1.Explain Form of Data Pre-processing. 2.Explain Data Attribute and its types  3. Explain the techniques how to extract useful variables. 4.Explain KDD process with Diagram. 5.Explain  Data Cleaning techniques. 6.Explain Missing Values and Noisy Data. 8.Explain Binning techniques . 9.What is Data Reduction? 10.Write short Notes on: Data Cube Aggregation, Data Compression Numerosity Reduction.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Kumod Gupta</cp:lastModifiedBy>
  <cp:revision>2561</cp:revision>
  <dcterms:created xsi:type="dcterms:W3CDTF">2006-08-16T00:00:00Z</dcterms:created>
  <dcterms:modified xsi:type="dcterms:W3CDTF">2024-10-07T09:02:32Z</dcterms:modified>
</cp:coreProperties>
</file>