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4"/>
  </p:notesMasterIdLst>
  <p:handoutMasterIdLst>
    <p:handoutMasterId r:id="rId105"/>
  </p:handoutMasterIdLst>
  <p:sldIdLst>
    <p:sldId id="256" r:id="rId2"/>
    <p:sldId id="257" r:id="rId3"/>
    <p:sldId id="258" r:id="rId4"/>
    <p:sldId id="259" r:id="rId5"/>
    <p:sldId id="260" r:id="rId6"/>
    <p:sldId id="262" r:id="rId7"/>
    <p:sldId id="261" r:id="rId8"/>
    <p:sldId id="263" r:id="rId9"/>
    <p:sldId id="264" r:id="rId10"/>
    <p:sldId id="265" r:id="rId11"/>
    <p:sldId id="266" r:id="rId12"/>
    <p:sldId id="269" r:id="rId13"/>
    <p:sldId id="270" r:id="rId14"/>
    <p:sldId id="271" r:id="rId15"/>
    <p:sldId id="272" r:id="rId16"/>
    <p:sldId id="273" r:id="rId17"/>
    <p:sldId id="274" r:id="rId18"/>
    <p:sldId id="275" r:id="rId19"/>
    <p:sldId id="276" r:id="rId20"/>
    <p:sldId id="277" r:id="rId21"/>
    <p:sldId id="278" r:id="rId22"/>
    <p:sldId id="280" r:id="rId23"/>
    <p:sldId id="281" r:id="rId24"/>
    <p:sldId id="340" r:id="rId25"/>
    <p:sldId id="283" r:id="rId26"/>
    <p:sldId id="1510" r:id="rId27"/>
    <p:sldId id="1507" r:id="rId28"/>
    <p:sldId id="285" r:id="rId29"/>
    <p:sldId id="1511" r:id="rId30"/>
    <p:sldId id="1509" r:id="rId31"/>
    <p:sldId id="598" r:id="rId32"/>
    <p:sldId id="600" r:id="rId33"/>
    <p:sldId id="1516" r:id="rId34"/>
    <p:sldId id="1518" r:id="rId35"/>
    <p:sldId id="1514" r:id="rId36"/>
    <p:sldId id="601" r:id="rId37"/>
    <p:sldId id="1512" r:id="rId38"/>
    <p:sldId id="1513" r:id="rId39"/>
    <p:sldId id="1517" r:id="rId40"/>
    <p:sldId id="602" r:id="rId41"/>
    <p:sldId id="604" r:id="rId42"/>
    <p:sldId id="605" r:id="rId43"/>
    <p:sldId id="606" r:id="rId44"/>
    <p:sldId id="607" r:id="rId45"/>
    <p:sldId id="608" r:id="rId46"/>
    <p:sldId id="1519" r:id="rId47"/>
    <p:sldId id="1520" r:id="rId48"/>
    <p:sldId id="1521" r:id="rId49"/>
    <p:sldId id="609" r:id="rId50"/>
    <p:sldId id="1522" r:id="rId51"/>
    <p:sldId id="610" r:id="rId52"/>
    <p:sldId id="1523" r:id="rId53"/>
    <p:sldId id="1524" r:id="rId54"/>
    <p:sldId id="1525" r:id="rId55"/>
    <p:sldId id="611" r:id="rId56"/>
    <p:sldId id="612" r:id="rId57"/>
    <p:sldId id="613" r:id="rId58"/>
    <p:sldId id="1526" r:id="rId59"/>
    <p:sldId id="1527" r:id="rId60"/>
    <p:sldId id="1528" r:id="rId61"/>
    <p:sldId id="614" r:id="rId62"/>
    <p:sldId id="615" r:id="rId63"/>
    <p:sldId id="616" r:id="rId64"/>
    <p:sldId id="617" r:id="rId65"/>
    <p:sldId id="341" r:id="rId66"/>
    <p:sldId id="1469" r:id="rId67"/>
    <p:sldId id="1529" r:id="rId68"/>
    <p:sldId id="1536" r:id="rId69"/>
    <p:sldId id="1530" r:id="rId70"/>
    <p:sldId id="1531" r:id="rId71"/>
    <p:sldId id="1538" r:id="rId72"/>
    <p:sldId id="1537" r:id="rId73"/>
    <p:sldId id="1532" r:id="rId74"/>
    <p:sldId id="1533" r:id="rId75"/>
    <p:sldId id="1534" r:id="rId76"/>
    <p:sldId id="1535" r:id="rId77"/>
    <p:sldId id="1471" r:id="rId78"/>
    <p:sldId id="1472" r:id="rId79"/>
    <p:sldId id="1473" r:id="rId80"/>
    <p:sldId id="1474" r:id="rId81"/>
    <p:sldId id="1479" r:id="rId82"/>
    <p:sldId id="1480" r:id="rId83"/>
    <p:sldId id="1504" r:id="rId84"/>
    <p:sldId id="1481" r:id="rId85"/>
    <p:sldId id="1505" r:id="rId86"/>
    <p:sldId id="1482" r:id="rId87"/>
    <p:sldId id="1506" r:id="rId88"/>
    <p:sldId id="1483" r:id="rId89"/>
    <p:sldId id="1484" r:id="rId90"/>
    <p:sldId id="1485" r:id="rId91"/>
    <p:sldId id="1503" r:id="rId92"/>
    <p:sldId id="1486" r:id="rId93"/>
    <p:sldId id="1487" r:id="rId94"/>
    <p:sldId id="1488" r:id="rId95"/>
    <p:sldId id="1489" r:id="rId96"/>
    <p:sldId id="1490" r:id="rId97"/>
    <p:sldId id="1491" r:id="rId98"/>
    <p:sldId id="1492" r:id="rId99"/>
    <p:sldId id="319" r:id="rId100"/>
    <p:sldId id="337" r:id="rId101"/>
    <p:sldId id="338" r:id="rId102"/>
    <p:sldId id="339" r:id="rId1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411D12-AD4F-42F1-9AFF-75DD0E568D46}" v="1" dt="2024-12-09T16:37:10.4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22" autoAdjust="0"/>
    <p:restoredTop sz="95256" autoAdjust="0"/>
  </p:normalViewPr>
  <p:slideViewPr>
    <p:cSldViewPr>
      <p:cViewPr>
        <p:scale>
          <a:sx n="75" d="100"/>
          <a:sy n="75" d="100"/>
        </p:scale>
        <p:origin x="1373" y="125"/>
      </p:cViewPr>
      <p:guideLst>
        <p:guide orient="horz" pos="2160"/>
        <p:guide pos="384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 goel" userId="a5d2d9392ddacb4c" providerId="LiveId" clId="{7C411D12-AD4F-42F1-9AFF-75DD0E568D46}"/>
    <pc:docChg chg="modSld">
      <pc:chgData name="Priya goel" userId="a5d2d9392ddacb4c" providerId="LiveId" clId="{7C411D12-AD4F-42F1-9AFF-75DD0E568D46}" dt="2024-12-09T16:37:10.470" v="0" actId="1076"/>
      <pc:docMkLst>
        <pc:docMk/>
      </pc:docMkLst>
      <pc:sldChg chg="modSp">
        <pc:chgData name="Priya goel" userId="a5d2d9392ddacb4c" providerId="LiveId" clId="{7C411D12-AD4F-42F1-9AFF-75DD0E568D46}" dt="2024-12-09T16:37:10.470" v="0" actId="1076"/>
        <pc:sldMkLst>
          <pc:docMk/>
          <pc:sldMk cId="927996860" sldId="608"/>
        </pc:sldMkLst>
        <pc:picChg chg="mod">
          <ac:chgData name="Priya goel" userId="a5d2d9392ddacb4c" providerId="LiveId" clId="{7C411D12-AD4F-42F1-9AFF-75DD0E568D46}" dt="2024-12-09T16:37:10.470" v="0" actId="1076"/>
          <ac:picMkLst>
            <pc:docMk/>
            <pc:sldMk cId="927996860" sldId="608"/>
            <ac:picMk id="1026" creationId="{7A22A96C-383B-A071-3A35-07AC7E2684F8}"/>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3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4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4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4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4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4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4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4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5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5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5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3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5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5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5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5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5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5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5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3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3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3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4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4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4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8EA6042-2EA2-4065-81DF-7A18BEC42C1C}" type="doc">
      <dgm:prSet loTypeId="urn:microsoft.com/office/officeart/2005/8/layout/vList2#31" loCatId="list" qsTypeId="urn:microsoft.com/office/officeart/2005/8/quickstyle/simple3#26" qsCatId="simple" csTypeId="urn:microsoft.com/office/officeart/2005/8/colors/accent1_2#30" csCatId="accent1" phldr="1"/>
      <dgm:spPr/>
      <dgm:t>
        <a:bodyPr/>
        <a:lstStyle/>
        <a:p>
          <a:endParaRPr lang="en-IN"/>
        </a:p>
      </dgm:t>
    </dgm:pt>
    <dgm:pt modelId="{7D789064-E078-475E-909A-C5052F4BA196}">
      <dgm:prSet phldr="0"/>
      <dgm:spPr/>
      <dgm:t>
        <a:bodyPr/>
        <a:lstStyle/>
        <a:p>
          <a:pPr rtl="0"/>
          <a:r>
            <a:rPr lang="en-US" dirty="0"/>
            <a:t>Introduction to Data Science, Big Data, the 5 V’s, Evolution of Data Science, Datafication, Skillsets needed, Data Science Lifecycle, types of Data Analysis, Data Science Tools and technologies, Need for Data Science, Analysis Vs Analytics Vs Reporting, Big Data Ecosystem, Future of Data Science, Applications of Data Science in various</a:t>
          </a:r>
          <a:r>
            <a:rPr lang="en-US" dirty="0">
              <a:latin typeface="Calibri Light" panose="020F0302020204030204"/>
            </a:rPr>
            <a:t> </a:t>
          </a:r>
          <a:r>
            <a:rPr lang="en-US" dirty="0"/>
            <a:t>fields, Use cases of Data science-Facebook, Netflix, Amazon, Uber, AirBnB. </a:t>
          </a:r>
        </a:p>
      </dgm:t>
    </dgm:pt>
    <dgm:pt modelId="{43FADFA5-83E2-443A-9574-B22D9019FFF7}" type="parTrans" cxnId="{C94402FE-8993-4B42-B9CD-BA81374B51D8}">
      <dgm:prSet/>
      <dgm:spPr/>
      <dgm:t>
        <a:bodyPr/>
        <a:lstStyle/>
        <a:p>
          <a:endParaRPr lang="en-US"/>
        </a:p>
      </dgm:t>
    </dgm:pt>
    <dgm:pt modelId="{61BF66FA-62DC-4B02-AA8D-961EEDC71AAA}" type="sibTrans" cxnId="{C94402FE-8993-4B42-B9CD-BA81374B51D8}">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pt>
    <dgm:pt modelId="{A05CB4DD-1CA7-4E3D-AB3C-5D7A05BEB45B}" type="pres">
      <dgm:prSet presAssocID="{7D789064-E078-475E-909A-C5052F4BA196}" presName="parentText" presStyleLbl="node1" presStyleIdx="0" presStyleCnt="1">
        <dgm:presLayoutVars>
          <dgm:chMax val="0"/>
          <dgm:bulletEnabled val="1"/>
        </dgm:presLayoutVars>
      </dgm:prSet>
      <dgm:spPr/>
    </dgm:pt>
  </dgm:ptLst>
  <dgm:cxnLst>
    <dgm:cxn modelId="{091AA3A7-63C3-4607-80F4-20EA470E1057}" type="presOf" srcId="{18EA6042-2EA2-4065-81DF-7A18BEC42C1C}" destId="{5935E145-FD17-4F9E-B302-F21214F4A468}" srcOrd="0" destOrd="0" presId="urn:microsoft.com/office/officeart/2005/8/layout/vList2#31"/>
    <dgm:cxn modelId="{481C3FAE-345A-4BB6-81EC-75EB097C6CA4}" type="presOf" srcId="{7D789064-E078-475E-909A-C5052F4BA196}" destId="{A05CB4DD-1CA7-4E3D-AB3C-5D7A05BEB45B}" srcOrd="0" destOrd="0" presId="urn:microsoft.com/office/officeart/2005/8/layout/vList2#31"/>
    <dgm:cxn modelId="{C94402FE-8993-4B42-B9CD-BA81374B51D8}" srcId="{18EA6042-2EA2-4065-81DF-7A18BEC42C1C}" destId="{7D789064-E078-475E-909A-C5052F4BA196}" srcOrd="0" destOrd="0" parTransId="{43FADFA5-83E2-443A-9574-B22D9019FFF7}" sibTransId="{61BF66FA-62DC-4B02-AA8D-961EEDC71AAA}"/>
    <dgm:cxn modelId="{0294B94A-F3E5-4752-BED6-032093A77EB1}" type="presParOf" srcId="{5935E145-FD17-4F9E-B302-F21214F4A468}" destId="{A05CB4DD-1CA7-4E3D-AB3C-5D7A05BEB45B}" srcOrd="0" destOrd="0" presId="urn:microsoft.com/office/officeart/2005/8/layout/vList2#3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B644E16-AACD-4612-92E0-D46EF4ECB879}" type="doc">
      <dgm:prSet loTypeId="urn:microsoft.com/office/officeart/2005/8/layout/vList2#44" loCatId="list" qsTypeId="urn:microsoft.com/office/officeart/2005/8/quickstyle/simple3#36" qsCatId="simple" csTypeId="urn:microsoft.com/office/officeart/2005/8/colors/accent1_2#42" csCatId="accent1" phldr="1"/>
      <dgm:spPr/>
      <dgm:t>
        <a:bodyPr/>
        <a:lstStyle/>
        <a:p>
          <a:endParaRPr lang="en-IN"/>
        </a:p>
      </dgm:t>
    </dgm:pt>
    <dgm:pt modelId="{E7AAAF9E-D416-49AE-8611-65377A7DE939}">
      <dgm:prSet phldr="0" custT="1"/>
      <dgm:spPr>
        <a:ln>
          <a:solidFill>
            <a:schemeClr val="accent1">
              <a:lumMod val="40000"/>
              <a:lumOff val="60000"/>
            </a:schemeClr>
          </a:solidFill>
        </a:ln>
      </dgm:spPr>
      <dgm:t>
        <a:bodyPr/>
        <a:lstStyle/>
        <a:p>
          <a:r>
            <a:rPr lang="en-IN" sz="1800" b="0" dirty="0">
              <a:solidFill>
                <a:srgbClr val="444444"/>
              </a:solidFill>
              <a:latin typeface="Calibri"/>
            </a:rPr>
            <a:t>Analyse data using exploratory </a:t>
          </a:r>
          <a:r>
            <a:rPr lang="en-IN" sz="1800" b="0" dirty="0">
              <a:solidFill>
                <a:srgbClr val="444444"/>
              </a:solidFill>
            </a:rPr>
            <a:t>data </a:t>
          </a:r>
          <a:r>
            <a:rPr lang="en-IN" sz="1800" b="0" dirty="0">
              <a:solidFill>
                <a:srgbClr val="444444"/>
              </a:solidFill>
              <a:latin typeface="Calibri"/>
            </a:rPr>
            <a:t>analysis</a:t>
          </a:r>
          <a:r>
            <a:rPr lang="en-IN" sz="1800" b="0" dirty="0">
              <a:solidFill>
                <a:srgbClr val="444444"/>
              </a:solidFill>
            </a:rPr>
            <a:t>.</a:t>
          </a:r>
          <a:r>
            <a:rPr lang="en-IN" sz="1800" b="0" dirty="0">
              <a:solidFill>
                <a:srgbClr val="444444"/>
              </a:solidFill>
              <a:latin typeface="Calibri"/>
            </a:rPr>
            <a:t> </a:t>
          </a:r>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AA564E47-40D5-4535-8099-9D2B26476DFD}">
      <dgm:prSet phldr="0"/>
      <dgm:spPr/>
      <dgm:t>
        <a:bodyPr/>
        <a:lstStyle/>
        <a:p>
          <a:endParaRPr lang="en-US" b="0" dirty="0"/>
        </a:p>
      </dgm:t>
    </dgm:pt>
    <dgm:pt modelId="{E5F00BD6-EE53-4AB6-904E-46E37F29F4F0}" type="parTrans" cxnId="{0821D2A2-0A83-423C-AA3F-C11559DD819A}">
      <dgm:prSet/>
      <dgm:spPr/>
    </dgm:pt>
    <dgm:pt modelId="{50341D51-9958-4C0C-BF89-31F3BC15F5CA}" type="sibTrans" cxnId="{0821D2A2-0A83-423C-AA3F-C11559DD819A}">
      <dgm:prSet/>
      <dgm:spPr/>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2" custScaleY="302230">
        <dgm:presLayoutVars>
          <dgm:chMax val="0"/>
          <dgm:bulletEnabled val="1"/>
        </dgm:presLayoutVars>
      </dgm:prSet>
      <dgm:spPr/>
    </dgm:pt>
    <dgm:pt modelId="{9DA6FE8B-46C0-4812-9619-95B5B8540076}" type="pres">
      <dgm:prSet presAssocID="{AF8B5B03-720E-47F1-8D53-0E882540183D}" presName="spacer" presStyleCnt="0"/>
      <dgm:spPr/>
    </dgm:pt>
    <dgm:pt modelId="{8A9BF91D-9ED6-4ABE-A1B3-7254DC046359}" type="pres">
      <dgm:prSet presAssocID="{AA564E47-40D5-4535-8099-9D2B26476DFD}" presName="parentText" presStyleLbl="node1" presStyleIdx="1" presStyleCnt="2">
        <dgm:presLayoutVars>
          <dgm:chMax val="0"/>
          <dgm:bulletEnabled val="1"/>
        </dgm:presLayoutVars>
      </dgm:prSet>
      <dgm:spPr/>
    </dgm:pt>
  </dgm:ptLst>
  <dgm:cxnLst>
    <dgm:cxn modelId="{1B969E1F-D5E6-49B9-B5B4-BD9A9CECE44D}" type="presOf" srcId="{1B644E16-AACD-4612-92E0-D46EF4ECB879}" destId="{B22A3E1F-BDC2-4FC3-B056-77BC1F86A5BC}" srcOrd="0" destOrd="0" presId="urn:microsoft.com/office/officeart/2005/8/layout/vList2#44"/>
    <dgm:cxn modelId="{0821D2A2-0A83-423C-AA3F-C11559DD819A}" srcId="{1B644E16-AACD-4612-92E0-D46EF4ECB879}" destId="{AA564E47-40D5-4535-8099-9D2B26476DFD}" srcOrd="1" destOrd="0" parTransId="{E5F00BD6-EE53-4AB6-904E-46E37F29F4F0}" sibTransId="{50341D51-9958-4C0C-BF89-31F3BC15F5CA}"/>
    <dgm:cxn modelId="{3BF2F4A2-F294-4975-9F9D-4DFA3F6751F1}" type="presOf" srcId="{E7AAAF9E-D416-49AE-8611-65377A7DE939}" destId="{CD5036F8-A246-4E6A-8921-20C367BBB964}" srcOrd="0" destOrd="0" presId="urn:microsoft.com/office/officeart/2005/8/layout/vList2#44"/>
    <dgm:cxn modelId="{5696AEB6-3DE6-45BF-9516-45B7E809B71F}" type="presOf" srcId="{AA564E47-40D5-4535-8099-9D2B26476DFD}" destId="{8A9BF91D-9ED6-4ABE-A1B3-7254DC046359}" srcOrd="0" destOrd="0" presId="urn:microsoft.com/office/officeart/2005/8/layout/vList2#44"/>
    <dgm:cxn modelId="{EADE17B7-FE92-4EA7-A469-F698C8E6940A}" srcId="{1B644E16-AACD-4612-92E0-D46EF4ECB879}" destId="{E7AAAF9E-D416-49AE-8611-65377A7DE939}" srcOrd="0" destOrd="0" parTransId="{5C719D1D-8A96-404E-AB5C-11562DFC1D30}" sibTransId="{AF8B5B03-720E-47F1-8D53-0E882540183D}"/>
    <dgm:cxn modelId="{41096A18-F207-4980-A16B-FDD18826D163}" type="presParOf" srcId="{B22A3E1F-BDC2-4FC3-B056-77BC1F86A5BC}" destId="{CD5036F8-A246-4E6A-8921-20C367BBB964}" srcOrd="0" destOrd="0" presId="urn:microsoft.com/office/officeart/2005/8/layout/vList2#44"/>
    <dgm:cxn modelId="{AB26D9EE-CE02-457A-9753-DC5E11DD70B3}" type="presParOf" srcId="{B22A3E1F-BDC2-4FC3-B056-77BC1F86A5BC}" destId="{9DA6FE8B-46C0-4812-9619-95B5B8540076}" srcOrd="1" destOrd="0" presId="urn:microsoft.com/office/officeart/2005/8/layout/vList2#44"/>
    <dgm:cxn modelId="{BCBCDA06-D4EA-4F9E-91E6-2A73968F0181}" type="presParOf" srcId="{B22A3E1F-BDC2-4FC3-B056-77BC1F86A5BC}" destId="{8A9BF91D-9ED6-4ABE-A1B3-7254DC046359}" srcOrd="2" destOrd="0" presId="urn:microsoft.com/office/officeart/2005/8/layout/vList2#44"/>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B644E16-AACD-4612-92E0-D46EF4ECB879}" type="doc">
      <dgm:prSet loTypeId="urn:microsoft.com/office/officeart/2005/8/layout/vList2#44" loCatId="list" qsTypeId="urn:microsoft.com/office/officeart/2005/8/quickstyle/simple3#36" qsCatId="simple" csTypeId="urn:microsoft.com/office/officeart/2005/8/colors/accent1_2#42" csCatId="accent1" phldr="1"/>
      <dgm:spPr/>
      <dgm:t>
        <a:bodyPr/>
        <a:lstStyle/>
        <a:p>
          <a:endParaRPr lang="en-IN"/>
        </a:p>
      </dgm:t>
    </dgm:pt>
    <dgm:pt modelId="{E7AAAF9E-D416-49AE-8611-65377A7DE939}">
      <dgm:prSet phldr="0" custT="1"/>
      <dgm:spPr>
        <a:ln>
          <a:solidFill>
            <a:schemeClr val="accent1">
              <a:lumMod val="40000"/>
              <a:lumOff val="60000"/>
            </a:schemeClr>
          </a:solidFill>
        </a:ln>
      </dgm:spPr>
      <dgm:t>
        <a:bodyPr/>
        <a:lstStyle/>
        <a:p>
          <a:r>
            <a:rPr lang="en-IN" sz="1800" b="0" dirty="0">
              <a:solidFill>
                <a:srgbClr val="444444"/>
              </a:solidFill>
              <a:latin typeface="Calibri"/>
            </a:rPr>
            <a:t>Illustrate various visualization methods for different types </a:t>
          </a:r>
          <a:r>
            <a:rPr lang="en-IN" sz="1800" b="0" dirty="0">
              <a:solidFill>
                <a:srgbClr val="444444"/>
              </a:solidFill>
            </a:rPr>
            <a:t>of data </a:t>
          </a:r>
          <a:r>
            <a:rPr lang="en-IN" sz="1800" b="0" dirty="0">
              <a:solidFill>
                <a:srgbClr val="444444"/>
              </a:solidFill>
              <a:latin typeface="Calibri"/>
            </a:rPr>
            <a:t>sets </a:t>
          </a:r>
          <a:r>
            <a:rPr lang="en-IN" sz="1800" b="0" dirty="0">
              <a:solidFill>
                <a:srgbClr val="444444"/>
              </a:solidFill>
            </a:rPr>
            <a:t>and</a:t>
          </a:r>
          <a:r>
            <a:rPr lang="en-IN" sz="1800" b="0" dirty="0">
              <a:solidFill>
                <a:srgbClr val="444444"/>
              </a:solidFill>
              <a:latin typeface="Calibri"/>
            </a:rPr>
            <a:t> application scenarios</a:t>
          </a:r>
          <a:r>
            <a:rPr lang="en-IN" sz="1800" b="0" dirty="0">
              <a:solidFill>
                <a:srgbClr val="444444"/>
              </a:solidFill>
            </a:rPr>
            <a:t>.</a:t>
          </a:r>
          <a:endParaRPr lang="en-IN" sz="1800" b="0" dirty="0">
            <a:solidFill>
              <a:srgbClr val="444444"/>
            </a:solidFill>
            <a:latin typeface="Calibri"/>
          </a:endParaRPr>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0DCE5F28-09BC-4D75-8D73-C4F917EF2A11}">
      <dgm:prSet phldr="0"/>
      <dgm:spPr/>
      <dgm:t>
        <a:bodyPr/>
        <a:lstStyle/>
        <a:p>
          <a:endParaRPr lang="en-US" b="0" dirty="0"/>
        </a:p>
      </dgm:t>
    </dgm:pt>
    <dgm:pt modelId="{280A443B-ED6E-4471-9CC8-48FDF8818855}" type="parTrans" cxnId="{87D2B9AE-56C6-4AEA-BD4D-E90EFB85656B}">
      <dgm:prSet/>
      <dgm:spPr/>
    </dgm:pt>
    <dgm:pt modelId="{8551C456-8CFC-47E7-91AF-AFF08EE8EEF5}" type="sibTrans" cxnId="{87D2B9AE-56C6-4AEA-BD4D-E90EFB85656B}">
      <dgm:prSet/>
      <dgm:spPr/>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2" custScaleY="302230">
        <dgm:presLayoutVars>
          <dgm:chMax val="0"/>
          <dgm:bulletEnabled val="1"/>
        </dgm:presLayoutVars>
      </dgm:prSet>
      <dgm:spPr/>
    </dgm:pt>
    <dgm:pt modelId="{3B9E0773-B683-4318-B792-D7D6735EC032}" type="pres">
      <dgm:prSet presAssocID="{AF8B5B03-720E-47F1-8D53-0E882540183D}" presName="spacer" presStyleCnt="0"/>
      <dgm:spPr/>
    </dgm:pt>
    <dgm:pt modelId="{BB2844A8-F962-41D2-96CF-6C29480D20E8}" type="pres">
      <dgm:prSet presAssocID="{0DCE5F28-09BC-4D75-8D73-C4F917EF2A11}" presName="parentText" presStyleLbl="node1" presStyleIdx="1" presStyleCnt="2">
        <dgm:presLayoutVars>
          <dgm:chMax val="0"/>
          <dgm:bulletEnabled val="1"/>
        </dgm:presLayoutVars>
      </dgm:prSet>
      <dgm:spPr/>
    </dgm:pt>
  </dgm:ptLst>
  <dgm:cxnLst>
    <dgm:cxn modelId="{1B969E1F-D5E6-49B9-B5B4-BD9A9CECE44D}" type="presOf" srcId="{1B644E16-AACD-4612-92E0-D46EF4ECB879}" destId="{B22A3E1F-BDC2-4FC3-B056-77BC1F86A5BC}" srcOrd="0" destOrd="0" presId="urn:microsoft.com/office/officeart/2005/8/layout/vList2#44"/>
    <dgm:cxn modelId="{19B5A270-9D63-4CA3-B1C3-AD344AA8D9AD}" type="presOf" srcId="{E7AAAF9E-D416-49AE-8611-65377A7DE939}" destId="{CD5036F8-A246-4E6A-8921-20C367BBB964}" srcOrd="0" destOrd="0" presId="urn:microsoft.com/office/officeart/2005/8/layout/vList2#44"/>
    <dgm:cxn modelId="{87D2B9AE-56C6-4AEA-BD4D-E90EFB85656B}" srcId="{1B644E16-AACD-4612-92E0-D46EF4ECB879}" destId="{0DCE5F28-09BC-4D75-8D73-C4F917EF2A11}" srcOrd="1" destOrd="0" parTransId="{280A443B-ED6E-4471-9CC8-48FDF8818855}" sibTransId="{8551C456-8CFC-47E7-91AF-AFF08EE8EEF5}"/>
    <dgm:cxn modelId="{EADE17B7-FE92-4EA7-A469-F698C8E6940A}" srcId="{1B644E16-AACD-4612-92E0-D46EF4ECB879}" destId="{E7AAAF9E-D416-49AE-8611-65377A7DE939}" srcOrd="0" destOrd="0" parTransId="{5C719D1D-8A96-404E-AB5C-11562DFC1D30}" sibTransId="{AF8B5B03-720E-47F1-8D53-0E882540183D}"/>
    <dgm:cxn modelId="{8DD953FB-0090-4526-8C37-325E0110F7BF}" type="presOf" srcId="{0DCE5F28-09BC-4D75-8D73-C4F917EF2A11}" destId="{BB2844A8-F962-41D2-96CF-6C29480D20E8}" srcOrd="0" destOrd="0" presId="urn:microsoft.com/office/officeart/2005/8/layout/vList2#44"/>
    <dgm:cxn modelId="{6DC0AC96-3C2F-4DDA-94C6-0B069F8CE751}" type="presParOf" srcId="{B22A3E1F-BDC2-4FC3-B056-77BC1F86A5BC}" destId="{CD5036F8-A246-4E6A-8921-20C367BBB964}" srcOrd="0" destOrd="0" presId="urn:microsoft.com/office/officeart/2005/8/layout/vList2#44"/>
    <dgm:cxn modelId="{941EB57D-785B-40F9-901E-7B56B591DC33}" type="presParOf" srcId="{B22A3E1F-BDC2-4FC3-B056-77BC1F86A5BC}" destId="{3B9E0773-B683-4318-B792-D7D6735EC032}" srcOrd="1" destOrd="0" presId="urn:microsoft.com/office/officeart/2005/8/layout/vList2#44"/>
    <dgm:cxn modelId="{49FF3B41-165E-4907-B820-5A470528DFFA}" type="presParOf" srcId="{B22A3E1F-BDC2-4FC3-B056-77BC1F86A5BC}" destId="{BB2844A8-F962-41D2-96CF-6C29480D20E8}" srcOrd="2" destOrd="0" presId="urn:microsoft.com/office/officeart/2005/8/layout/vList2#44"/>
  </dgm:cxnLst>
  <dgm:bg/>
  <dgm:whole/>
  <dgm:extLst>
    <a:ext uri="http://schemas.microsoft.com/office/drawing/2008/diagram">
      <dsp:dataModelExt xmlns:dsp="http://schemas.microsoft.com/office/drawing/2008/diagram" relId="rId2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B644E16-AACD-4612-92E0-D46EF4ECB879}" type="doc">
      <dgm:prSet loTypeId="urn:microsoft.com/office/officeart/2005/8/layout/vList2#44" loCatId="list" qsTypeId="urn:microsoft.com/office/officeart/2005/8/quickstyle/simple3#36" qsCatId="simple" csTypeId="urn:microsoft.com/office/officeart/2005/8/colors/accent1_2#42" csCatId="accent1" phldr="1"/>
      <dgm:spPr/>
      <dgm:t>
        <a:bodyPr/>
        <a:lstStyle/>
        <a:p>
          <a:endParaRPr lang="en-IN"/>
        </a:p>
      </dgm:t>
    </dgm:pt>
    <dgm:pt modelId="{E7AAAF9E-D416-49AE-8611-65377A7DE939}">
      <dgm:prSet phldr="0" custT="1"/>
      <dgm:spPr>
        <a:ln>
          <a:solidFill>
            <a:schemeClr val="accent1">
              <a:lumMod val="40000"/>
              <a:lumOff val="60000"/>
            </a:schemeClr>
          </a:solidFill>
        </a:ln>
      </dgm:spPr>
      <dgm:t>
        <a:bodyPr/>
        <a:lstStyle/>
        <a:p>
          <a:pPr rtl="0"/>
          <a:r>
            <a:rPr lang="en-US" sz="1800" b="0" dirty="0">
              <a:solidFill>
                <a:srgbClr val="000000"/>
              </a:solidFill>
              <a:latin typeface="Calibri"/>
            </a:rPr>
            <a:t>Understand the fundamental concepts of data analytics in the areas that plays major role within </a:t>
          </a:r>
          <a:r>
            <a:rPr lang="en-US" sz="1800" b="0" dirty="0">
              <a:solidFill>
                <a:srgbClr val="000000"/>
              </a:solidFill>
            </a:rPr>
            <a:t>the </a:t>
          </a:r>
          <a:r>
            <a:rPr lang="en-US" sz="1800" b="0" dirty="0">
              <a:solidFill>
                <a:srgbClr val="000000"/>
              </a:solidFill>
              <a:latin typeface="Calibri"/>
            </a:rPr>
            <a:t>realm </a:t>
          </a:r>
          <a:r>
            <a:rPr lang="en-US" sz="1800" b="0" dirty="0">
              <a:solidFill>
                <a:srgbClr val="000000"/>
              </a:solidFill>
            </a:rPr>
            <a:t>of data </a:t>
          </a:r>
          <a:r>
            <a:rPr lang="en-US" sz="1800" b="0" dirty="0">
              <a:solidFill>
                <a:srgbClr val="000000"/>
              </a:solidFill>
              <a:latin typeface="Calibri"/>
            </a:rPr>
            <a:t>science</a:t>
          </a:r>
          <a:r>
            <a:rPr lang="en-US" sz="1800" b="0" dirty="0">
              <a:solidFill>
                <a:srgbClr val="000000"/>
              </a:solidFill>
            </a:rPr>
            <a:t>.</a:t>
          </a:r>
          <a:endParaRPr lang="en-US" sz="1800" b="1" dirty="0">
            <a:solidFill>
              <a:srgbClr val="000000"/>
            </a:solidFill>
          </a:endParaRPr>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custScaleY="302230">
        <dgm:presLayoutVars>
          <dgm:chMax val="0"/>
          <dgm:bulletEnabled val="1"/>
        </dgm:presLayoutVars>
      </dgm:prSet>
      <dgm:spPr/>
    </dgm:pt>
  </dgm:ptLst>
  <dgm:cxnLst>
    <dgm:cxn modelId="{1B969E1F-D5E6-49B9-B5B4-BD9A9CECE44D}" type="presOf" srcId="{1B644E16-AACD-4612-92E0-D46EF4ECB879}" destId="{B22A3E1F-BDC2-4FC3-B056-77BC1F86A5BC}" srcOrd="0" destOrd="0" presId="urn:microsoft.com/office/officeart/2005/8/layout/vList2#44"/>
    <dgm:cxn modelId="{973C3027-525D-480B-A20F-FB905AE2B116}" type="presOf" srcId="{E7AAAF9E-D416-49AE-8611-65377A7DE939}" destId="{CD5036F8-A246-4E6A-8921-20C367BBB964}" srcOrd="0" destOrd="0" presId="urn:microsoft.com/office/officeart/2005/8/layout/vList2#44"/>
    <dgm:cxn modelId="{EADE17B7-FE92-4EA7-A469-F698C8E6940A}" srcId="{1B644E16-AACD-4612-92E0-D46EF4ECB879}" destId="{E7AAAF9E-D416-49AE-8611-65377A7DE939}" srcOrd="0" destOrd="0" parTransId="{5C719D1D-8A96-404E-AB5C-11562DFC1D30}" sibTransId="{AF8B5B03-720E-47F1-8D53-0E882540183D}"/>
    <dgm:cxn modelId="{216B6E89-ECA3-402D-9CFC-D5A0713B8822}" type="presParOf" srcId="{B22A3E1F-BDC2-4FC3-B056-77BC1F86A5BC}" destId="{CD5036F8-A246-4E6A-8921-20C367BBB964}" srcOrd="0" destOrd="0" presId="urn:microsoft.com/office/officeart/2005/8/layout/vList2#44"/>
  </dgm:cxnLst>
  <dgm:bg/>
  <dgm:whole/>
  <dgm:extLst>
    <a:ext uri="http://schemas.microsoft.com/office/drawing/2008/diagram">
      <dsp:dataModelExt xmlns:dsp="http://schemas.microsoft.com/office/drawing/2008/diagram" relId="rId33"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9995D18-05F5-4A4B-8F9A-27E4833C6620}" type="doc">
      <dgm:prSet loTypeId="urn:microsoft.com/office/officeart/2005/8/layout/vList2#48" loCatId="list" qsTypeId="urn:microsoft.com/office/officeart/2005/8/quickstyle/3d1#7" qsCatId="3D" csTypeId="urn:microsoft.com/office/officeart/2005/8/colors/accent1_2#46"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518">
        <dgm:presLayoutVars>
          <dgm:chMax val="0"/>
          <dgm:bulletEnabled val="1"/>
        </dgm:presLayoutVars>
      </dgm:prSet>
      <dgm:spPr/>
    </dgm:pt>
  </dgm:ptLst>
  <dgm:cxnLst>
    <dgm:cxn modelId="{B048A809-CB6A-4592-A8D6-3FCFFDFA9564}" srcId="{09995D18-05F5-4A4B-8F9A-27E4833C6620}" destId="{90AED077-85C4-46EA-B5F8-30BF070D360B}" srcOrd="0" destOrd="0" parTransId="{1E0C8B89-16C6-4880-8B09-06C9D70EBF80}" sibTransId="{E50D95E2-F091-4315-B45F-5F68BA43AB8B}"/>
    <dgm:cxn modelId="{059926B3-2F7D-4DB3-A6FA-7EBA75027EFA}" type="presOf" srcId="{90AED077-85C4-46EA-B5F8-30BF070D360B}" destId="{B898B381-A99B-40FA-B837-D80DC4A60493}" srcOrd="0" destOrd="0" presId="urn:microsoft.com/office/officeart/2005/8/layout/vList2#48"/>
    <dgm:cxn modelId="{2ED36CF2-FB6C-49DF-8CCF-182BA5E938BC}" type="presOf" srcId="{09995D18-05F5-4A4B-8F9A-27E4833C6620}" destId="{F61E8516-DE3F-4AE9-AE50-9F42F39BFAD3}" srcOrd="0" destOrd="0" presId="urn:microsoft.com/office/officeart/2005/8/layout/vList2#48"/>
    <dgm:cxn modelId="{98361D6F-1DA0-4157-9744-59815BBD8B3C}" type="presParOf" srcId="{F61E8516-DE3F-4AE9-AE50-9F42F39BFAD3}" destId="{B898B381-A99B-40FA-B837-D80DC4A60493}" srcOrd="0" destOrd="0" presId="urn:microsoft.com/office/officeart/2005/8/layout/vList2#4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A6AA7B5-1491-47C8-85E4-E5E8FDD6D065}" type="doc">
      <dgm:prSet loTypeId="urn:microsoft.com/office/officeart/2005/8/layout/vList2#49" loCatId="list" qsTypeId="urn:microsoft.com/office/officeart/2005/8/quickstyle/simple3#40" qsCatId="simple" csTypeId="urn:microsoft.com/office/officeart/2005/8/colors/accent1_2#47" csCatId="accent1"/>
      <dgm:spPr/>
      <dgm:t>
        <a:bodyPr/>
        <a:lstStyle/>
        <a:p>
          <a:endParaRPr lang="en-IN"/>
        </a:p>
      </dgm:t>
    </dgm:pt>
    <dgm:pt modelId="{02C141FE-9ABF-48FD-9848-42A0EFA33222}">
      <dgm:prSet/>
      <dgm:spPr/>
      <dgm:t>
        <a:bodyPr/>
        <a:lstStyle/>
        <a:p>
          <a:r>
            <a:rPr lang="en-IN" b="1" dirty="0">
              <a:latin typeface="+mj-lt"/>
            </a:rPr>
            <a:t>PO1 : </a:t>
          </a:r>
          <a:r>
            <a:rPr lang="en-US" b="1" dirty="0">
              <a:latin typeface="+mj-lt"/>
            </a:rPr>
            <a:t>Engineering Knowledge</a:t>
          </a:r>
          <a:endParaRPr lang="en-IN" dirty="0">
            <a:latin typeface="+mj-lt"/>
          </a:endParaRPr>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dgm:pt>
  </dgm:ptLst>
  <dgm:cxnLst>
    <dgm:cxn modelId="{2FF19512-D0E8-413D-8D10-3CD1196801D7}" type="presOf" srcId="{9A6AA7B5-1491-47C8-85E4-E5E8FDD6D065}" destId="{685F4F69-7D82-4DED-A9A8-7071B724DF07}" srcOrd="0" destOrd="0" presId="urn:microsoft.com/office/officeart/2005/8/layout/vList2#49"/>
    <dgm:cxn modelId="{235FA966-C47A-4BCB-AAED-54A261FD7D2F}" srcId="{9A6AA7B5-1491-47C8-85E4-E5E8FDD6D065}" destId="{02C141FE-9ABF-48FD-9848-42A0EFA33222}" srcOrd="0" destOrd="0" parTransId="{293B506A-CB52-4629-804F-4EA81B2C3153}" sibTransId="{22F57173-271F-4897-B456-2A1AE73C488C}"/>
    <dgm:cxn modelId="{269BE2CC-6FE6-494B-A6EF-90CA85B9BC09}" type="presOf" srcId="{02C141FE-9ABF-48FD-9848-42A0EFA33222}" destId="{AEDD9097-4AFF-4D2E-9357-46583571353B}" srcOrd="0" destOrd="0" presId="urn:microsoft.com/office/officeart/2005/8/layout/vList2#49"/>
    <dgm:cxn modelId="{A5E30E3E-250E-44FD-9580-4064F94A4309}" type="presParOf" srcId="{685F4F69-7D82-4DED-A9A8-7071B724DF07}" destId="{AEDD9097-4AFF-4D2E-9357-46583571353B}" srcOrd="0" destOrd="0" presId="urn:microsoft.com/office/officeart/2005/8/layout/vList2#4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B644E16-AACD-4612-92E0-D46EF4ECB879}" type="doc">
      <dgm:prSet loTypeId="urn:microsoft.com/office/officeart/2005/8/layout/vList2#50" loCatId="list" qsTypeId="urn:microsoft.com/office/officeart/2005/8/quickstyle/simple3#41" qsCatId="simple" csTypeId="urn:microsoft.com/office/officeart/2005/8/colors/accent1_2#48" csCatId="accent1"/>
      <dgm:spPr/>
      <dgm:t>
        <a:bodyPr/>
        <a:lstStyle/>
        <a:p>
          <a:endParaRPr lang="en-IN"/>
        </a:p>
      </dgm:t>
    </dgm:pt>
    <dgm:pt modelId="{E7AAAF9E-D416-49AE-8611-65377A7DE939}">
      <dgm:prSet/>
      <dgm:spPr/>
      <dgm:t>
        <a:bodyPr/>
        <a:lstStyle/>
        <a:p>
          <a:r>
            <a:rPr lang="en-US" b="1" dirty="0">
              <a:latin typeface="+mj-lt"/>
            </a:rPr>
            <a:t>PO2 : Problem Analysis</a:t>
          </a:r>
          <a:endParaRPr lang="en-IN" dirty="0">
            <a:latin typeface="+mj-lt"/>
          </a:endParaRPr>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custLinFactNeighborX="-1667" custLinFactNeighborY="-59273">
        <dgm:presLayoutVars>
          <dgm:chMax val="0"/>
          <dgm:bulletEnabled val="1"/>
        </dgm:presLayoutVars>
      </dgm:prSet>
      <dgm:spPr/>
    </dgm:pt>
  </dgm:ptLst>
  <dgm:cxnLst>
    <dgm:cxn modelId="{04456257-7998-4F39-B435-75770E4D9091}" type="presOf" srcId="{E7AAAF9E-D416-49AE-8611-65377A7DE939}" destId="{CD5036F8-A246-4E6A-8921-20C367BBB964}" srcOrd="0" destOrd="0" presId="urn:microsoft.com/office/officeart/2005/8/layout/vList2#50"/>
    <dgm:cxn modelId="{EADE17B7-FE92-4EA7-A469-F698C8E6940A}" srcId="{1B644E16-AACD-4612-92E0-D46EF4ECB879}" destId="{E7AAAF9E-D416-49AE-8611-65377A7DE939}" srcOrd="0" destOrd="0" parTransId="{5C719D1D-8A96-404E-AB5C-11562DFC1D30}" sibTransId="{AF8B5B03-720E-47F1-8D53-0E882540183D}"/>
    <dgm:cxn modelId="{67F5EBCD-7B97-4FE0-AA5F-9FF6EFB94DE6}" type="presOf" srcId="{1B644E16-AACD-4612-92E0-D46EF4ECB879}" destId="{B22A3E1F-BDC2-4FC3-B056-77BC1F86A5BC}" srcOrd="0" destOrd="0" presId="urn:microsoft.com/office/officeart/2005/8/layout/vList2#50"/>
    <dgm:cxn modelId="{2986C7B0-A80E-4A1F-81C6-CE5358FBABDB}" type="presParOf" srcId="{B22A3E1F-BDC2-4FC3-B056-77BC1F86A5BC}" destId="{CD5036F8-A246-4E6A-8921-20C367BBB964}" srcOrd="0" destOrd="0" presId="urn:microsoft.com/office/officeart/2005/8/layout/vList2#50"/>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F45E94E-C528-4C21-A29D-573922B4ED68}" type="doc">
      <dgm:prSet loTypeId="urn:microsoft.com/office/officeart/2005/8/layout/vList2#51" loCatId="list" qsTypeId="urn:microsoft.com/office/officeart/2005/8/quickstyle/simple3#42" qsCatId="simple" csTypeId="urn:microsoft.com/office/officeart/2005/8/colors/accent1_2#49" csCatId="accent1"/>
      <dgm:spPr/>
      <dgm:t>
        <a:bodyPr/>
        <a:lstStyle/>
        <a:p>
          <a:endParaRPr lang="en-IN"/>
        </a:p>
      </dgm:t>
    </dgm:pt>
    <dgm:pt modelId="{FCBD3793-394C-48FC-B28C-1D09533E7BA0}">
      <dgm:prSet/>
      <dgm:spPr/>
      <dgm:t>
        <a:bodyPr/>
        <a:lstStyle/>
        <a:p>
          <a:r>
            <a:rPr lang="en-IN" b="1" dirty="0">
              <a:latin typeface="+mj-lt"/>
            </a:rPr>
            <a:t>PO3 : </a:t>
          </a:r>
          <a:r>
            <a:rPr lang="en-US" b="1" dirty="0">
              <a:latin typeface="+mj-lt"/>
            </a:rPr>
            <a:t>Design/Development of solutions</a:t>
          </a:r>
          <a:endParaRPr lang="en-IN" dirty="0">
            <a:latin typeface="+mj-lt"/>
          </a:endParaRPr>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6BDDA63F-7F7D-4C7E-86F8-021EF9A7EF93}" type="presOf" srcId="{FF45E94E-C528-4C21-A29D-573922B4ED68}" destId="{45C93CBB-046D-43CD-9356-3FC8771C32AF}" srcOrd="0" destOrd="0" presId="urn:microsoft.com/office/officeart/2005/8/layout/vList2#51"/>
    <dgm:cxn modelId="{F10783DD-B4F3-4A5E-BCC8-1533FE6AC331}" type="presOf" srcId="{FCBD3793-394C-48FC-B28C-1D09533E7BA0}" destId="{8C029958-E145-4D8C-B815-F42AE9B5E6DF}" srcOrd="0" destOrd="0" presId="urn:microsoft.com/office/officeart/2005/8/layout/vList2#51"/>
    <dgm:cxn modelId="{16C574CB-6FB1-4C28-BCDF-D2E4A6EDFC83}" type="presParOf" srcId="{45C93CBB-046D-43CD-9356-3FC8771C32AF}" destId="{8C029958-E145-4D8C-B815-F42AE9B5E6DF}" srcOrd="0" destOrd="0" presId="urn:microsoft.com/office/officeart/2005/8/layout/vList2#5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A3BDE70-45F2-45D1-A9F8-5ADC9B616F85}" type="doc">
      <dgm:prSet loTypeId="urn:microsoft.com/office/officeart/2005/8/layout/vList2#52" loCatId="list" qsTypeId="urn:microsoft.com/office/officeart/2005/8/quickstyle/simple3#43" qsCatId="simple" csTypeId="urn:microsoft.com/office/officeart/2005/8/colors/accent1_2#50" csCatId="accent1"/>
      <dgm:spPr/>
      <dgm:t>
        <a:bodyPr/>
        <a:lstStyle/>
        <a:p>
          <a:endParaRPr lang="en-IN"/>
        </a:p>
      </dgm:t>
    </dgm:pt>
    <dgm:pt modelId="{F2B2203F-2FAE-49B7-A1D5-9CD1B5127346}">
      <dgm:prSet/>
      <dgm:spPr/>
      <dgm:t>
        <a:bodyPr/>
        <a:lstStyle/>
        <a:p>
          <a:r>
            <a:rPr lang="en-US" b="1" dirty="0">
              <a:latin typeface="+mj-lt"/>
            </a:rPr>
            <a:t>PO4 : Conduct Investigations of complex problems</a:t>
          </a:r>
          <a:endParaRPr lang="en-IN" dirty="0">
            <a:latin typeface="+mj-lt"/>
          </a:endParaRPr>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C19B5B16-6706-47B1-9748-FFF77E9A2A15}" srcId="{CA3BDE70-45F2-45D1-A9F8-5ADC9B616F85}" destId="{F2B2203F-2FAE-49B7-A1D5-9CD1B5127346}" srcOrd="0" destOrd="0" parTransId="{0C5F4077-1886-4CF9-AD59-B820AE05ADC7}" sibTransId="{470CA956-F82D-44F7-AFF1-5655BDBD69D3}"/>
    <dgm:cxn modelId="{1909516C-BCE5-4353-B56A-21175CBC33B3}" type="presOf" srcId="{F2B2203F-2FAE-49B7-A1D5-9CD1B5127346}" destId="{54692D58-280A-4A5B-8ABB-4AA8C3D0C486}" srcOrd="0" destOrd="0" presId="urn:microsoft.com/office/officeart/2005/8/layout/vList2#52"/>
    <dgm:cxn modelId="{52F619F5-74D3-417A-8B58-DED1C6703DDA}" type="presOf" srcId="{CA3BDE70-45F2-45D1-A9F8-5ADC9B616F85}" destId="{BAD57889-E122-4358-BE0C-A1CC3A735F9B}" srcOrd="0" destOrd="0" presId="urn:microsoft.com/office/officeart/2005/8/layout/vList2#52"/>
    <dgm:cxn modelId="{8560336C-5FB9-4397-8FB0-FBD4594E7074}" type="presParOf" srcId="{BAD57889-E122-4358-BE0C-A1CC3A735F9B}" destId="{54692D58-280A-4A5B-8ABB-4AA8C3D0C486}" srcOrd="0" destOrd="0" presId="urn:microsoft.com/office/officeart/2005/8/layout/vList2#5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803BEA6-810A-46C8-899C-70229B268BB8}" type="doc">
      <dgm:prSet loTypeId="urn:microsoft.com/office/officeart/2005/8/layout/vList2#53" loCatId="list" qsTypeId="urn:microsoft.com/office/officeart/2005/8/quickstyle/simple3#44" qsCatId="simple" csTypeId="urn:microsoft.com/office/officeart/2005/8/colors/accent1_2#51" csCatId="accent1" phldr="1"/>
      <dgm:spPr/>
      <dgm:t>
        <a:bodyPr/>
        <a:lstStyle/>
        <a:p>
          <a:endParaRPr lang="en-IN"/>
        </a:p>
      </dgm:t>
    </dgm:pt>
    <dgm:pt modelId="{502B59D9-8C99-44C9-B85F-4596BFA6E16F}">
      <dgm:prSet/>
      <dgm:spPr/>
      <dgm:t>
        <a:bodyPr/>
        <a:lstStyle/>
        <a:p>
          <a:r>
            <a:rPr lang="en-IN" b="1" dirty="0">
              <a:latin typeface="+mj-lt"/>
            </a:rPr>
            <a:t>PO5 : </a:t>
          </a:r>
          <a:r>
            <a:rPr lang="en-US" b="1" dirty="0">
              <a:latin typeface="+mj-lt"/>
            </a:rPr>
            <a:t>Modern tool usage</a:t>
          </a:r>
          <a:endParaRPr lang="en-IN" dirty="0">
            <a:latin typeface="+mj-lt"/>
          </a:endParaRPr>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pt>
  </dgm:ptLst>
  <dgm:cxnLst>
    <dgm:cxn modelId="{89B86702-CBFF-4C4A-87CB-6C7C7A24F0BB}" type="presOf" srcId="{0803BEA6-810A-46C8-899C-70229B268BB8}" destId="{E298B721-E1B9-4CD4-8B1A-4950CC157D9F}" srcOrd="0" destOrd="0" presId="urn:microsoft.com/office/officeart/2005/8/layout/vList2#53"/>
    <dgm:cxn modelId="{C0A7060B-E306-436C-82D8-E1BE2F57219E}" srcId="{0803BEA6-810A-46C8-899C-70229B268BB8}" destId="{502B59D9-8C99-44C9-B85F-4596BFA6E16F}" srcOrd="0" destOrd="0" parTransId="{9D2B8A0D-F6D2-4C03-871B-3A7AAE296648}" sibTransId="{1F2A8542-A15A-4424-AE39-080E22955215}"/>
    <dgm:cxn modelId="{79F52068-9168-49F4-ABEA-6EC918CAAC57}" type="presOf" srcId="{502B59D9-8C99-44C9-B85F-4596BFA6E16F}" destId="{3EED7F0D-5C80-4479-905C-E79E88227593}" srcOrd="0" destOrd="0" presId="urn:microsoft.com/office/officeart/2005/8/layout/vList2#53"/>
    <dgm:cxn modelId="{FC1085FD-3A66-4C5B-833A-74FF3D13A439}" type="presParOf" srcId="{E298B721-E1B9-4CD4-8B1A-4950CC157D9F}" destId="{3EED7F0D-5C80-4479-905C-E79E88227593}" srcOrd="0" destOrd="0" presId="urn:microsoft.com/office/officeart/2005/8/layout/vList2#53"/>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EBCFF2A5-481F-4662-8A7E-7E8F303E314D}" type="doc">
      <dgm:prSet loTypeId="urn:microsoft.com/office/officeart/2005/8/layout/vList2#54" loCatId="list" qsTypeId="urn:microsoft.com/office/officeart/2005/8/quickstyle/simple3#45" qsCatId="simple" csTypeId="urn:microsoft.com/office/officeart/2005/8/colors/accent1_2#52" csCatId="accent1" phldr="1"/>
      <dgm:spPr/>
      <dgm:t>
        <a:bodyPr/>
        <a:lstStyle/>
        <a:p>
          <a:endParaRPr lang="en-IN"/>
        </a:p>
      </dgm:t>
    </dgm:pt>
    <dgm:pt modelId="{FBA19F7D-578A-464D-ADE6-D3D08AEFD9D5}">
      <dgm:prSet custT="1"/>
      <dgm:spPr/>
      <dgm:t>
        <a:bodyPr/>
        <a:lstStyle/>
        <a:p>
          <a:r>
            <a:rPr lang="en-US" sz="2100" b="1" dirty="0">
              <a:latin typeface="+mj-lt"/>
            </a:rPr>
            <a:t>PO6 : The engineer and society</a:t>
          </a:r>
          <a:endParaRPr lang="en-IN" sz="2100" dirty="0">
            <a:latin typeface="+mj-lt"/>
          </a:endParaRPr>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Y="4529">
        <dgm:presLayoutVars>
          <dgm:chMax val="0"/>
          <dgm:bulletEnabled val="1"/>
        </dgm:presLayoutVars>
      </dgm:prSet>
      <dgm:spPr/>
    </dgm:pt>
  </dgm:ptLst>
  <dgm:cxnLst>
    <dgm:cxn modelId="{D0AB457E-09BC-4C4F-B283-9F37B0A4CA2F}" type="presOf" srcId="{FBA19F7D-578A-464D-ADE6-D3D08AEFD9D5}" destId="{6CC17462-A62E-4245-BFD1-F10DCB528333}" srcOrd="0" destOrd="0" presId="urn:microsoft.com/office/officeart/2005/8/layout/vList2#54"/>
    <dgm:cxn modelId="{CA989CB1-55E9-41C4-929C-8340165DAC8F}" srcId="{EBCFF2A5-481F-4662-8A7E-7E8F303E314D}" destId="{FBA19F7D-578A-464D-ADE6-D3D08AEFD9D5}" srcOrd="0" destOrd="0" parTransId="{3AF0BA7F-DD77-44E2-A6BF-C585D5079A71}" sibTransId="{C1BF92C5-17F2-4305-A1F3-8B3F1D8CBFFC}"/>
    <dgm:cxn modelId="{2D5C99BE-FD26-4B2A-BDE6-32613E7B9204}" type="presOf" srcId="{EBCFF2A5-481F-4662-8A7E-7E8F303E314D}" destId="{52F828C4-77A4-4B43-9441-70FA5F9DF12E}" srcOrd="0" destOrd="0" presId="urn:microsoft.com/office/officeart/2005/8/layout/vList2#54"/>
    <dgm:cxn modelId="{BAFD18D5-2549-4E60-97DD-99E339F7D5DA}" type="presParOf" srcId="{52F828C4-77A4-4B43-9441-70FA5F9DF12E}" destId="{6CC17462-A62E-4245-BFD1-F10DCB528333}" srcOrd="0" destOrd="0" presId="urn:microsoft.com/office/officeart/2005/8/layout/vList2#54"/>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EA6042-2EA2-4065-81DF-7A18BEC42C1C}" type="doc">
      <dgm:prSet loTypeId="urn:microsoft.com/office/officeart/2005/8/layout/vList2#32" loCatId="list" qsTypeId="urn:microsoft.com/office/officeart/2005/8/quickstyle/simple3#27" qsCatId="simple" csTypeId="urn:microsoft.com/office/officeart/2005/8/colors/accent1_2#31" csCatId="accent1" phldr="1"/>
      <dgm:spPr/>
      <dgm:t>
        <a:bodyPr/>
        <a:lstStyle/>
        <a:p>
          <a:endParaRPr lang="en-IN"/>
        </a:p>
      </dgm:t>
    </dgm:pt>
    <dgm:pt modelId="{8632B43A-A1FB-4963-84A0-F0A61C5BFA59}">
      <dgm:prSet phldr="0" custT="1"/>
      <dgm:spPr/>
      <dgm:t>
        <a:bodyPr/>
        <a:lstStyle/>
        <a:p>
          <a:pPr rtl="0"/>
          <a:r>
            <a:rPr lang="en-US" sz="2700" b="0" dirty="0">
              <a:latin typeface="Calibri Light" panose="020F0302020204030204"/>
            </a:rPr>
            <a:t>Type of Data</a:t>
          </a:r>
          <a:r>
            <a:rPr lang="en-US" sz="2700" b="0" dirty="0"/>
            <a:t>: structured, semi-structured, unstructured data, Numeric, Categorical, Graphical, High Dimensional Data, Transactional Data, Spatial Data, Social Network Data, standard datasets, Data Classification, Sources of Data, Data manipulation in various formats, for example, CSV file, pdf file, XML file, HTML file, text file, JSON, image files etc. import and export data in R/Python.</a:t>
          </a:r>
          <a:r>
            <a:rPr lang="en-US" sz="2700" b="0" dirty="0">
              <a:latin typeface="Calibri Light" panose="020F0302020204030204"/>
            </a:rPr>
            <a:t> </a:t>
          </a:r>
          <a:endParaRPr lang="en-US" sz="2700" b="0" dirty="0"/>
        </a:p>
      </dgm:t>
    </dgm:pt>
    <dgm:pt modelId="{8954BA86-F411-4F2D-BEFA-BBF9617D879B}" type="parTrans" cxnId="{6F0FFE21-F288-41B6-AC2F-F6C2F97FC76B}">
      <dgm:prSet/>
      <dgm:spPr/>
      <dgm:t>
        <a:bodyPr/>
        <a:lstStyle/>
        <a:p>
          <a:endParaRPr lang="en-US"/>
        </a:p>
      </dgm:t>
    </dgm:pt>
    <dgm:pt modelId="{B34E360E-2AF5-434A-80B9-E34DD0DE11AF}" type="sibTrans" cxnId="{6F0FFE21-F288-41B6-AC2F-F6C2F97FC76B}">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pt>
    <dgm:pt modelId="{6DCBBEC5-5B01-4132-A331-9D4D3453D65C}" type="pres">
      <dgm:prSet presAssocID="{8632B43A-A1FB-4963-84A0-F0A61C5BFA59}" presName="parentText" presStyleLbl="node1" presStyleIdx="0" presStyleCnt="1" custScaleY="895413" custLinFactNeighborY="-25629">
        <dgm:presLayoutVars>
          <dgm:chMax val="0"/>
          <dgm:bulletEnabled val="1"/>
        </dgm:presLayoutVars>
      </dgm:prSet>
      <dgm:spPr/>
    </dgm:pt>
  </dgm:ptLst>
  <dgm:cxnLst>
    <dgm:cxn modelId="{6F0FFE21-F288-41B6-AC2F-F6C2F97FC76B}" srcId="{18EA6042-2EA2-4065-81DF-7A18BEC42C1C}" destId="{8632B43A-A1FB-4963-84A0-F0A61C5BFA59}" srcOrd="0" destOrd="0" parTransId="{8954BA86-F411-4F2D-BEFA-BBF9617D879B}" sibTransId="{B34E360E-2AF5-434A-80B9-E34DD0DE11AF}"/>
    <dgm:cxn modelId="{CEF4207B-9A88-4C7F-9854-D8DC57B65472}" type="presOf" srcId="{8632B43A-A1FB-4963-84A0-F0A61C5BFA59}" destId="{6DCBBEC5-5B01-4132-A331-9D4D3453D65C}" srcOrd="0" destOrd="0" presId="urn:microsoft.com/office/officeart/2005/8/layout/vList2#32"/>
    <dgm:cxn modelId="{C0AD709E-320B-4381-8394-AF0D7542A2C1}" type="presOf" srcId="{18EA6042-2EA2-4065-81DF-7A18BEC42C1C}" destId="{5935E145-FD17-4F9E-B302-F21214F4A468}" srcOrd="0" destOrd="0" presId="urn:microsoft.com/office/officeart/2005/8/layout/vList2#32"/>
    <dgm:cxn modelId="{5C85BD0E-8CD5-40C0-95D0-5D2760F699F5}" type="presParOf" srcId="{5935E145-FD17-4F9E-B302-F21214F4A468}" destId="{6DCBBEC5-5B01-4132-A331-9D4D3453D65C}" srcOrd="0" destOrd="0" presId="urn:microsoft.com/office/officeart/2005/8/layout/vList2#3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09995D18-05F5-4A4B-8F9A-27E4833C6620}" type="doc">
      <dgm:prSet loTypeId="urn:microsoft.com/office/officeart/2005/8/layout/vList2#55" loCatId="list" qsTypeId="urn:microsoft.com/office/officeart/2005/8/quickstyle/3d1#8" qsCatId="3D" csTypeId="urn:microsoft.com/office/officeart/2005/8/colors/accent1_2#53"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pt>
  </dgm:ptLst>
  <dgm:cxnLst>
    <dgm:cxn modelId="{B048A809-CB6A-4592-A8D6-3FCFFDFA9564}" srcId="{09995D18-05F5-4A4B-8F9A-27E4833C6620}" destId="{90AED077-85C4-46EA-B5F8-30BF070D360B}" srcOrd="0" destOrd="0" parTransId="{1E0C8B89-16C6-4880-8B09-06C9D70EBF80}" sibTransId="{E50D95E2-F091-4315-B45F-5F68BA43AB8B}"/>
    <dgm:cxn modelId="{67BFA85E-145F-44E8-B0AC-783DFCA75D52}" type="presOf" srcId="{90AED077-85C4-46EA-B5F8-30BF070D360B}" destId="{B898B381-A99B-40FA-B837-D80DC4A60493}" srcOrd="0" destOrd="0" presId="urn:microsoft.com/office/officeart/2005/8/layout/vList2#55"/>
    <dgm:cxn modelId="{13A338C2-6B4F-4E53-B067-783BB37DB4B8}" type="presOf" srcId="{09995D18-05F5-4A4B-8F9A-27E4833C6620}" destId="{F61E8516-DE3F-4AE9-AE50-9F42F39BFAD3}" srcOrd="0" destOrd="0" presId="urn:microsoft.com/office/officeart/2005/8/layout/vList2#55"/>
    <dgm:cxn modelId="{4AABD35C-5A70-42B4-952D-3571943D5CEB}" type="presParOf" srcId="{F61E8516-DE3F-4AE9-AE50-9F42F39BFAD3}" destId="{B898B381-A99B-40FA-B837-D80DC4A60493}" srcOrd="0" destOrd="0" presId="urn:microsoft.com/office/officeart/2005/8/layout/vList2#5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A6AA7B5-1491-47C8-85E4-E5E8FDD6D065}" type="doc">
      <dgm:prSet loTypeId="urn:microsoft.com/office/officeart/2005/8/layout/vList2#56" loCatId="list" qsTypeId="urn:microsoft.com/office/officeart/2005/8/quickstyle/simple3#46" qsCatId="simple" csTypeId="urn:microsoft.com/office/officeart/2005/8/colors/accent1_2#54" csCatId="accent1" phldr="1"/>
      <dgm:spPr/>
      <dgm:t>
        <a:bodyPr/>
        <a:lstStyle/>
        <a:p>
          <a:endParaRPr lang="en-IN"/>
        </a:p>
      </dgm:t>
    </dgm:pt>
    <dgm:pt modelId="{02C141FE-9ABF-48FD-9848-42A0EFA33222}">
      <dgm:prSet/>
      <dgm:spPr/>
      <dgm:t>
        <a:bodyPr/>
        <a:lstStyle/>
        <a:p>
          <a:r>
            <a:rPr lang="en-IN" b="1" dirty="0">
              <a:latin typeface="+mj-lt"/>
            </a:rPr>
            <a:t>PO7 : </a:t>
          </a:r>
          <a:r>
            <a:rPr lang="en-US" b="1" dirty="0">
              <a:latin typeface="+mj-lt"/>
              <a:ea typeface="Calibri" panose="020F0502020204030204" charset="0"/>
            </a:rPr>
            <a:t>Environment and sustainability</a:t>
          </a:r>
          <a:endParaRPr lang="en-IN"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dgm:pt>
  </dgm:ptLst>
  <dgm:cxnLst>
    <dgm:cxn modelId="{235FA966-C47A-4BCB-AAED-54A261FD7D2F}" srcId="{9A6AA7B5-1491-47C8-85E4-E5E8FDD6D065}" destId="{02C141FE-9ABF-48FD-9848-42A0EFA33222}" srcOrd="0" destOrd="0" parTransId="{293B506A-CB52-4629-804F-4EA81B2C3153}" sibTransId="{22F57173-271F-4897-B456-2A1AE73C488C}"/>
    <dgm:cxn modelId="{D9DF646C-4716-4C8A-AFBB-C4F016B2810C}" type="presOf" srcId="{9A6AA7B5-1491-47C8-85E4-E5E8FDD6D065}" destId="{685F4F69-7D82-4DED-A9A8-7071B724DF07}" srcOrd="0" destOrd="0" presId="urn:microsoft.com/office/officeart/2005/8/layout/vList2#56"/>
    <dgm:cxn modelId="{B5D9AFD8-A761-464B-8E0A-673F85E1365D}" type="presOf" srcId="{02C141FE-9ABF-48FD-9848-42A0EFA33222}" destId="{AEDD9097-4AFF-4D2E-9357-46583571353B}" srcOrd="0" destOrd="0" presId="urn:microsoft.com/office/officeart/2005/8/layout/vList2#56"/>
    <dgm:cxn modelId="{4A6BE53A-6C8F-4792-B40E-76EA3D947950}" type="presParOf" srcId="{685F4F69-7D82-4DED-A9A8-7071B724DF07}" destId="{AEDD9097-4AFF-4D2E-9357-46583571353B}" srcOrd="0" destOrd="0" presId="urn:microsoft.com/office/officeart/2005/8/layout/vList2#5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1B644E16-AACD-4612-92E0-D46EF4ECB879}" type="doc">
      <dgm:prSet loTypeId="urn:microsoft.com/office/officeart/2005/8/layout/vList2#57" loCatId="list" qsTypeId="urn:microsoft.com/office/officeart/2005/8/quickstyle/simple3#47" qsCatId="simple" csTypeId="urn:microsoft.com/office/officeart/2005/8/colors/accent1_2#55" csCatId="accent1" phldr="1"/>
      <dgm:spPr/>
      <dgm:t>
        <a:bodyPr/>
        <a:lstStyle/>
        <a:p>
          <a:endParaRPr lang="en-IN"/>
        </a:p>
      </dgm:t>
    </dgm:pt>
    <dgm:pt modelId="{E7AAAF9E-D416-49AE-8611-65377A7DE939}">
      <dgm:prSet/>
      <dgm:spPr/>
      <dgm:t>
        <a:bodyPr/>
        <a:lstStyle/>
        <a:p>
          <a:r>
            <a:rPr lang="en-US" b="1" dirty="0">
              <a:latin typeface="+mj-lt"/>
              <a:ea typeface="Times New Roman" panose="02020603050405020304" pitchFamily="18" charset="0"/>
              <a:cs typeface="Times New Roman" panose="02020603050405020304" pitchFamily="18" charset="0"/>
            </a:rPr>
            <a:t>PO8 : Ethics</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dgm:pt>
  </dgm:ptLst>
  <dgm:cxnLst>
    <dgm:cxn modelId="{35F0A74C-EED2-45A7-A024-9DBEAD7DAF2B}" type="presOf" srcId="{E7AAAF9E-D416-49AE-8611-65377A7DE939}" destId="{CD5036F8-A246-4E6A-8921-20C367BBB964}" srcOrd="0" destOrd="0" presId="urn:microsoft.com/office/officeart/2005/8/layout/vList2#57"/>
    <dgm:cxn modelId="{EADE17B7-FE92-4EA7-A469-F698C8E6940A}" srcId="{1B644E16-AACD-4612-92E0-D46EF4ECB879}" destId="{E7AAAF9E-D416-49AE-8611-65377A7DE939}" srcOrd="0" destOrd="0" parTransId="{5C719D1D-8A96-404E-AB5C-11562DFC1D30}" sibTransId="{AF8B5B03-720E-47F1-8D53-0E882540183D}"/>
    <dgm:cxn modelId="{64D080F9-01AB-4381-92D6-30A1DCB91335}" type="presOf" srcId="{1B644E16-AACD-4612-92E0-D46EF4ECB879}" destId="{B22A3E1F-BDC2-4FC3-B056-77BC1F86A5BC}" srcOrd="0" destOrd="0" presId="urn:microsoft.com/office/officeart/2005/8/layout/vList2#57"/>
    <dgm:cxn modelId="{FD9BB8E1-4D35-4258-B3DB-D8F71B14D167}" type="presParOf" srcId="{B22A3E1F-BDC2-4FC3-B056-77BC1F86A5BC}" destId="{CD5036F8-A246-4E6A-8921-20C367BBB964}" srcOrd="0" destOrd="0" presId="urn:microsoft.com/office/officeart/2005/8/layout/vList2#57"/>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FF45E94E-C528-4C21-A29D-573922B4ED68}" type="doc">
      <dgm:prSet loTypeId="urn:microsoft.com/office/officeart/2005/8/layout/vList2#58" loCatId="list" qsTypeId="urn:microsoft.com/office/officeart/2005/8/quickstyle/simple3#48" qsCatId="simple" csTypeId="urn:microsoft.com/office/officeart/2005/8/colors/accent1_2#56" csCatId="accent1" phldr="1"/>
      <dgm:spPr/>
      <dgm:t>
        <a:bodyPr/>
        <a:lstStyle/>
        <a:p>
          <a:endParaRPr lang="en-IN"/>
        </a:p>
      </dgm:t>
    </dgm:pt>
    <dgm:pt modelId="{FCBD3793-394C-48FC-B28C-1D09533E7BA0}">
      <dgm:prSet/>
      <dgm:spPr/>
      <dgm:t>
        <a:bodyPr/>
        <a:lstStyle/>
        <a:p>
          <a:r>
            <a:rPr lang="en-US" b="1" dirty="0">
              <a:latin typeface="+mj-lt"/>
              <a:ea typeface="Times New Roman" panose="02020603050405020304" pitchFamily="18" charset="0"/>
              <a:cs typeface="Times New Roman" panose="02020603050405020304" pitchFamily="18" charset="0"/>
            </a:rPr>
            <a:t>PO9 : Individual and teamwork</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AB6B6506-5FAB-4B7C-9169-D7EAD2353449}" type="presOf" srcId="{FF45E94E-C528-4C21-A29D-573922B4ED68}" destId="{45C93CBB-046D-43CD-9356-3FC8771C32AF}" srcOrd="0" destOrd="0" presId="urn:microsoft.com/office/officeart/2005/8/layout/vList2#58"/>
    <dgm:cxn modelId="{98682F40-8CD8-4C09-9AF8-AB3348308CA9}" type="presOf" srcId="{FCBD3793-394C-48FC-B28C-1D09533E7BA0}" destId="{8C029958-E145-4D8C-B815-F42AE9B5E6DF}" srcOrd="0" destOrd="0" presId="urn:microsoft.com/office/officeart/2005/8/layout/vList2#58"/>
    <dgm:cxn modelId="{8D1571E3-5D04-4F81-95D3-8B0E9DF967CD}" type="presParOf" srcId="{45C93CBB-046D-43CD-9356-3FC8771C32AF}" destId="{8C029958-E145-4D8C-B815-F42AE9B5E6DF}" srcOrd="0" destOrd="0" presId="urn:microsoft.com/office/officeart/2005/8/layout/vList2#58"/>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CA3BDE70-45F2-45D1-A9F8-5ADC9B616F85}" type="doc">
      <dgm:prSet loTypeId="urn:microsoft.com/office/officeart/2005/8/layout/vList2#59" loCatId="list" qsTypeId="urn:microsoft.com/office/officeart/2005/8/quickstyle/simple3#49" qsCatId="simple" csTypeId="urn:microsoft.com/office/officeart/2005/8/colors/accent1_2#57" csCatId="accent1" phldr="1"/>
      <dgm:spPr/>
      <dgm:t>
        <a:bodyPr/>
        <a:lstStyle/>
        <a:p>
          <a:endParaRPr lang="en-IN"/>
        </a:p>
      </dgm:t>
    </dgm:pt>
    <dgm:pt modelId="{F2B2203F-2FAE-49B7-A1D5-9CD1B5127346}">
      <dgm:prSet/>
      <dgm:spPr/>
      <dgm:t>
        <a:bodyPr/>
        <a:lstStyle/>
        <a:p>
          <a:r>
            <a:rPr lang="en-IN" b="1" dirty="0">
              <a:latin typeface="+mj-lt"/>
            </a:rPr>
            <a:t>PO10 : </a:t>
          </a:r>
          <a:r>
            <a:rPr lang="en-US" b="1" dirty="0">
              <a:latin typeface="+mj-lt"/>
              <a:ea typeface="Times New Roman" panose="02020603050405020304" pitchFamily="18" charset="0"/>
              <a:cs typeface="Times New Roman" panose="02020603050405020304" pitchFamily="18" charset="0"/>
            </a:rPr>
            <a:t>Communication</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C19B5B16-6706-47B1-9748-FFF77E9A2A15}" srcId="{CA3BDE70-45F2-45D1-A9F8-5ADC9B616F85}" destId="{F2B2203F-2FAE-49B7-A1D5-9CD1B5127346}" srcOrd="0" destOrd="0" parTransId="{0C5F4077-1886-4CF9-AD59-B820AE05ADC7}" sibTransId="{470CA956-F82D-44F7-AFF1-5655BDBD69D3}"/>
    <dgm:cxn modelId="{AE9E2A66-4596-4B64-A2F2-AFB39C6F1D5F}" type="presOf" srcId="{F2B2203F-2FAE-49B7-A1D5-9CD1B5127346}" destId="{54692D58-280A-4A5B-8ABB-4AA8C3D0C486}" srcOrd="0" destOrd="0" presId="urn:microsoft.com/office/officeart/2005/8/layout/vList2#59"/>
    <dgm:cxn modelId="{302C0250-4844-44E8-8E87-694A9CD9D190}" type="presOf" srcId="{CA3BDE70-45F2-45D1-A9F8-5ADC9B616F85}" destId="{BAD57889-E122-4358-BE0C-A1CC3A735F9B}" srcOrd="0" destOrd="0" presId="urn:microsoft.com/office/officeart/2005/8/layout/vList2#59"/>
    <dgm:cxn modelId="{6DD55BAC-89B5-406B-BB81-9036F2B71E2C}" type="presParOf" srcId="{BAD57889-E122-4358-BE0C-A1CC3A735F9B}" destId="{54692D58-280A-4A5B-8ABB-4AA8C3D0C486}" srcOrd="0" destOrd="0" presId="urn:microsoft.com/office/officeart/2005/8/layout/vList2#59"/>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0803BEA6-810A-46C8-899C-70229B268BB8}" type="doc">
      <dgm:prSet loTypeId="urn:microsoft.com/office/officeart/2005/8/layout/vList2#60" loCatId="list" qsTypeId="urn:microsoft.com/office/officeart/2005/8/quickstyle/simple3#50" qsCatId="simple" csTypeId="urn:microsoft.com/office/officeart/2005/8/colors/accent1_2#58" csCatId="accent1" phldr="1"/>
      <dgm:spPr/>
      <dgm:t>
        <a:bodyPr/>
        <a:lstStyle/>
        <a:p>
          <a:endParaRPr lang="en-IN"/>
        </a:p>
      </dgm:t>
    </dgm:pt>
    <dgm:pt modelId="{502B59D9-8C99-44C9-B85F-4596BFA6E16F}">
      <dgm:prSet/>
      <dgm:spPr/>
      <dgm:t>
        <a:bodyPr/>
        <a:lstStyle/>
        <a:p>
          <a:r>
            <a:rPr lang="en-US" b="1" dirty="0">
              <a:latin typeface="+mj-lt"/>
              <a:ea typeface="Times New Roman" panose="02020603050405020304" pitchFamily="18" charset="0"/>
              <a:cs typeface="Times New Roman" panose="02020603050405020304" pitchFamily="18" charset="0"/>
            </a:rPr>
            <a:t>PO11 : Project management and finance</a:t>
          </a:r>
          <a:endParaRPr lang="en-IN"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14D39711-3E84-402E-B5E0-1372FC992FFD}" type="presOf" srcId="{0803BEA6-810A-46C8-899C-70229B268BB8}" destId="{E298B721-E1B9-4CD4-8B1A-4950CC157D9F}" srcOrd="0" destOrd="0" presId="urn:microsoft.com/office/officeart/2005/8/layout/vList2#60"/>
    <dgm:cxn modelId="{08781C5A-3335-4541-B26F-E94ACB891832}" type="presOf" srcId="{502B59D9-8C99-44C9-B85F-4596BFA6E16F}" destId="{3EED7F0D-5C80-4479-905C-E79E88227593}" srcOrd="0" destOrd="0" presId="urn:microsoft.com/office/officeart/2005/8/layout/vList2#60"/>
    <dgm:cxn modelId="{C9E089C8-EA44-42B6-A421-BC5E23A7437A}" type="presParOf" srcId="{E298B721-E1B9-4CD4-8B1A-4950CC157D9F}" destId="{3EED7F0D-5C80-4479-905C-E79E88227593}" srcOrd="0" destOrd="0" presId="urn:microsoft.com/office/officeart/2005/8/layout/vList2#60"/>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EBCFF2A5-481F-4662-8A7E-7E8F303E314D}" type="doc">
      <dgm:prSet loTypeId="urn:microsoft.com/office/officeart/2005/8/layout/vList2#61" loCatId="list" qsTypeId="urn:microsoft.com/office/officeart/2005/8/quickstyle/simple3#51" qsCatId="simple" csTypeId="urn:microsoft.com/office/officeart/2005/8/colors/accent1_2#59" csCatId="accent1" phldr="1"/>
      <dgm:spPr/>
      <dgm:t>
        <a:bodyPr/>
        <a:lstStyle/>
        <a:p>
          <a:endParaRPr lang="en-IN"/>
        </a:p>
      </dgm:t>
    </dgm:pt>
    <dgm:pt modelId="{FBA19F7D-578A-464D-ADE6-D3D08AEFD9D5}">
      <dgm:prSet custT="1"/>
      <dgm:spPr/>
      <dgm:t>
        <a:bodyPr/>
        <a:lstStyle/>
        <a:p>
          <a:r>
            <a:rPr lang="en-US" sz="2100" b="1" dirty="0">
              <a:latin typeface="+mj-lt"/>
              <a:ea typeface="Times New Roman" panose="02020603050405020304" pitchFamily="18" charset="0"/>
              <a:cs typeface="Times New Roman" panose="02020603050405020304" pitchFamily="18" charset="0"/>
            </a:rPr>
            <a:t>PO12 : Life-long learning</a:t>
          </a:r>
          <a:endParaRPr lang="en-IN" sz="21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122368" custLinFactNeighborX="-19492" custLinFactNeighborY="-87110">
        <dgm:presLayoutVars>
          <dgm:chMax val="0"/>
          <dgm:bulletEnabled val="1"/>
        </dgm:presLayoutVars>
      </dgm:prSet>
      <dgm:spPr/>
    </dgm:pt>
  </dgm:ptLst>
  <dgm:cxnLst>
    <dgm:cxn modelId="{2A6A6335-5251-4CB3-8B1D-CEFFFAED9562}" type="presOf" srcId="{FBA19F7D-578A-464D-ADE6-D3D08AEFD9D5}" destId="{6CC17462-A62E-4245-BFD1-F10DCB528333}" srcOrd="0" destOrd="0" presId="urn:microsoft.com/office/officeart/2005/8/layout/vList2#61"/>
    <dgm:cxn modelId="{65D9D85F-486A-4A06-AD68-9C6AB2C4F4AD}" type="presOf" srcId="{EBCFF2A5-481F-4662-8A7E-7E8F303E314D}" destId="{52F828C4-77A4-4B43-9441-70FA5F9DF12E}" srcOrd="0" destOrd="0" presId="urn:microsoft.com/office/officeart/2005/8/layout/vList2#61"/>
    <dgm:cxn modelId="{CA989CB1-55E9-41C4-929C-8340165DAC8F}" srcId="{EBCFF2A5-481F-4662-8A7E-7E8F303E314D}" destId="{FBA19F7D-578A-464D-ADE6-D3D08AEFD9D5}" srcOrd="0" destOrd="0" parTransId="{3AF0BA7F-DD77-44E2-A6BF-C585D5079A71}" sibTransId="{C1BF92C5-17F2-4305-A1F3-8B3F1D8CBFFC}"/>
    <dgm:cxn modelId="{400CCC66-3303-461A-BAEA-75B31EA83383}" type="presParOf" srcId="{52F828C4-77A4-4B43-9441-70FA5F9DF12E}" destId="{6CC17462-A62E-4245-BFD1-F10DCB528333}" srcOrd="0" destOrd="0" presId="urn:microsoft.com/office/officeart/2005/8/layout/vList2#61"/>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EA6042-2EA2-4065-81DF-7A18BEC42C1C}" type="doc">
      <dgm:prSet loTypeId="urn:microsoft.com/office/officeart/2005/8/layout/vList2#33" loCatId="list" qsTypeId="urn:microsoft.com/office/officeart/2005/8/quickstyle/simple3#28" qsCatId="simple" csTypeId="urn:microsoft.com/office/officeart/2005/8/colors/accent1_2#32" csCatId="accent1" phldr="1"/>
      <dgm:spPr/>
      <dgm:t>
        <a:bodyPr/>
        <a:lstStyle/>
        <a:p>
          <a:endParaRPr lang="en-IN"/>
        </a:p>
      </dgm:t>
    </dgm:pt>
    <dgm:pt modelId="{18CE3E0E-3290-422E-BD32-E1AD8CB2C6E4}">
      <dgm:prSet phldr="0" custT="1"/>
      <dgm:spPr/>
      <dgm:t>
        <a:bodyPr/>
        <a:lstStyle/>
        <a:p>
          <a:pPr rtl="0"/>
          <a:r>
            <a:rPr lang="en-US" sz="2700" b="0" baseline="0" dirty="0"/>
            <a:t>Form of Data Pre-processing, data Attribute and its types, understanding and extracting useful variables,KDD process, Data Cleaning: Missing Values, Noisy Data, Discretization and Concept hierarchy generation (Binning, Clustering, Histogram), Inconsistent Data, Data Integration and Transformation. Data Reduction: Data Cube Aggregation, Data Compression, Numerosity </a:t>
          </a:r>
          <a:r>
            <a:rPr lang="en-US" sz="2700" b="0" baseline="0" dirty="0">
              <a:latin typeface="Calibri Light" panose="020F0302020204030204"/>
            </a:rPr>
            <a:t>Reduction</a:t>
          </a:r>
          <a:endParaRPr lang="en-US" sz="2700" b="0" baseline="0" dirty="0"/>
        </a:p>
      </dgm:t>
    </dgm:pt>
    <dgm:pt modelId="{317883E6-23F7-434D-A777-EB6C46138693}" type="parTrans" cxnId="{F61405CD-BF4D-4132-A8F6-94A55AFF2516}">
      <dgm:prSet/>
      <dgm:spPr/>
      <dgm:t>
        <a:bodyPr/>
        <a:lstStyle/>
        <a:p>
          <a:endParaRPr lang="en-IN"/>
        </a:p>
      </dgm:t>
    </dgm:pt>
    <dgm:pt modelId="{5A57522C-1C32-440C-9F64-9EF818720D9C}" type="sib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pt>
    <dgm:pt modelId="{5466BB5F-F99C-4092-B11E-435C2EC87E42}" type="pres">
      <dgm:prSet presAssocID="{18CE3E0E-3290-422E-BD32-E1AD8CB2C6E4}" presName="parentText" presStyleLbl="node1" presStyleIdx="0" presStyleCnt="1" custScaleY="848527" custLinFactNeighborY="-25095">
        <dgm:presLayoutVars>
          <dgm:chMax val="0"/>
          <dgm:bulletEnabled val="1"/>
        </dgm:presLayoutVars>
      </dgm:prSet>
      <dgm:spPr/>
    </dgm:pt>
  </dgm:ptLst>
  <dgm:cxnLst>
    <dgm:cxn modelId="{BED4A246-4258-4DC0-AA05-1D705A3CA9E5}" type="presOf" srcId="{18EA6042-2EA2-4065-81DF-7A18BEC42C1C}" destId="{5935E145-FD17-4F9E-B302-F21214F4A468}" srcOrd="0" destOrd="0" presId="urn:microsoft.com/office/officeart/2005/8/layout/vList2#33"/>
    <dgm:cxn modelId="{A70C7D7A-7237-4035-A931-79FB00840655}" type="presOf" srcId="{18CE3E0E-3290-422E-BD32-E1AD8CB2C6E4}" destId="{5466BB5F-F99C-4092-B11E-435C2EC87E42}" srcOrd="0" destOrd="0" presId="urn:microsoft.com/office/officeart/2005/8/layout/vList2#33"/>
    <dgm:cxn modelId="{F61405CD-BF4D-4132-A8F6-94A55AFF2516}" srcId="{18EA6042-2EA2-4065-81DF-7A18BEC42C1C}" destId="{18CE3E0E-3290-422E-BD32-E1AD8CB2C6E4}" srcOrd="0" destOrd="0" parTransId="{317883E6-23F7-434D-A777-EB6C46138693}" sibTransId="{5A57522C-1C32-440C-9F64-9EF818720D9C}"/>
    <dgm:cxn modelId="{0BFA3B29-CDC5-415E-9D78-BDF5BD2542B4}" type="presParOf" srcId="{5935E145-FD17-4F9E-B302-F21214F4A468}" destId="{5466BB5F-F99C-4092-B11E-435C2EC87E42}" srcOrd="0" destOrd="0" presId="urn:microsoft.com/office/officeart/2005/8/layout/vList2#3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EA6042-2EA2-4065-81DF-7A18BEC42C1C}" type="doc">
      <dgm:prSet loTypeId="urn:microsoft.com/office/officeart/2005/8/layout/vList2#32" loCatId="list" qsTypeId="urn:microsoft.com/office/officeart/2005/8/quickstyle/simple3#27" qsCatId="simple" csTypeId="urn:microsoft.com/office/officeart/2005/8/colors/accent1_2#31" csCatId="accent1" phldr="1"/>
      <dgm:spPr/>
      <dgm:t>
        <a:bodyPr/>
        <a:lstStyle/>
        <a:p>
          <a:endParaRPr lang="en-IN"/>
        </a:p>
      </dgm:t>
    </dgm:pt>
    <dgm:pt modelId="{8632B43A-A1FB-4963-84A0-F0A61C5BFA59}">
      <dgm:prSet phldr="0" custT="1"/>
      <dgm:spPr/>
      <dgm:t>
        <a:bodyPr/>
        <a:lstStyle/>
        <a:p>
          <a:r>
            <a:rPr lang="en-US" sz="2700" b="0" dirty="0">
              <a:solidFill>
                <a:srgbClr val="444444"/>
              </a:solidFill>
              <a:latin typeface="Calibri"/>
              <a:cs typeface="Calibri"/>
            </a:rPr>
            <a:t>Handling Missing </a:t>
          </a:r>
          <a:r>
            <a:rPr lang="en-US" sz="2700" b="0" dirty="0">
              <a:solidFill>
                <a:srgbClr val="444444"/>
              </a:solidFill>
            </a:rPr>
            <a:t>data, </a:t>
          </a:r>
          <a:r>
            <a:rPr lang="en-US" sz="2700" b="0" dirty="0">
              <a:solidFill>
                <a:srgbClr val="444444"/>
              </a:solidFill>
              <a:latin typeface="Calibri"/>
            </a:rPr>
            <a:t>Removing Redundant variables</a:t>
          </a:r>
          <a:r>
            <a:rPr lang="en-US" sz="2700" b="0" dirty="0">
              <a:solidFill>
                <a:srgbClr val="444444"/>
              </a:solidFill>
            </a:rPr>
            <a:t>, </a:t>
          </a:r>
          <a:r>
            <a:rPr lang="en-US" sz="2700" b="0" dirty="0">
              <a:solidFill>
                <a:srgbClr val="444444"/>
              </a:solidFill>
              <a:latin typeface="Calibri"/>
            </a:rPr>
            <a:t>variable Selection</a:t>
          </a:r>
          <a:r>
            <a:rPr lang="en-US" sz="2700" b="0" dirty="0">
              <a:solidFill>
                <a:srgbClr val="444444"/>
              </a:solidFill>
            </a:rPr>
            <a:t>, </a:t>
          </a:r>
          <a:r>
            <a:rPr lang="en-US" sz="2700" b="0" dirty="0">
              <a:solidFill>
                <a:srgbClr val="444444"/>
              </a:solidFill>
              <a:latin typeface="Calibri"/>
            </a:rPr>
            <a:t>identifying outliers</a:t>
          </a:r>
          <a:r>
            <a:rPr lang="en-US" sz="2700" b="0" dirty="0">
              <a:solidFill>
                <a:srgbClr val="444444"/>
              </a:solidFill>
            </a:rPr>
            <a:t>, </a:t>
          </a:r>
          <a:r>
            <a:rPr lang="en-US" sz="2700" b="0" dirty="0">
              <a:solidFill>
                <a:srgbClr val="444444"/>
              </a:solidFill>
              <a:latin typeface="Calibri"/>
            </a:rPr>
            <a:t>Removing Outliers</a:t>
          </a:r>
          <a:r>
            <a:rPr lang="en-US" sz="2700" b="0" dirty="0">
              <a:solidFill>
                <a:srgbClr val="444444"/>
              </a:solidFill>
            </a:rPr>
            <a:t>, </a:t>
          </a:r>
          <a:r>
            <a:rPr lang="en-US" sz="2700" b="0" dirty="0">
              <a:solidFill>
                <a:srgbClr val="444444"/>
              </a:solidFill>
              <a:latin typeface="Calibri"/>
            </a:rPr>
            <a:t>Time series Analysis</a:t>
          </a:r>
          <a:r>
            <a:rPr lang="en-US" sz="2700" b="0" dirty="0">
              <a:solidFill>
                <a:srgbClr val="444444"/>
              </a:solidFill>
            </a:rPr>
            <a:t>, Data</a:t>
          </a:r>
          <a:r>
            <a:rPr lang="en-US" sz="2700" b="0" dirty="0">
              <a:solidFill>
                <a:srgbClr val="444444"/>
              </a:solidFill>
              <a:latin typeface="Calibri"/>
            </a:rPr>
            <a:t> transformation and dimensionality reduction techniques such as Principal Component Analysis (PCA), Factor Analysis (FA) and Linear Discriminant Analysis (LDA), Univariate and Multivariate Exploratory </a:t>
          </a:r>
          <a:r>
            <a:rPr lang="en-US" sz="2700" b="0" dirty="0">
              <a:solidFill>
                <a:srgbClr val="444444"/>
              </a:solidFill>
            </a:rPr>
            <a:t>Data</a:t>
          </a:r>
          <a:r>
            <a:rPr lang="en-US" sz="2700" b="0" dirty="0">
              <a:solidFill>
                <a:srgbClr val="444444"/>
              </a:solidFill>
              <a:latin typeface="Calibri"/>
            </a:rPr>
            <a:t> Analysis. </a:t>
          </a:r>
          <a:r>
            <a:rPr lang="en-US" sz="2700" b="0" dirty="0">
              <a:solidFill>
                <a:srgbClr val="444444"/>
              </a:solidFill>
            </a:rPr>
            <a:t>Data </a:t>
          </a:r>
          <a:r>
            <a:rPr lang="en-US" sz="2700" b="0" dirty="0">
              <a:solidFill>
                <a:srgbClr val="444444"/>
              </a:solidFill>
              <a:latin typeface="Calibri"/>
            </a:rPr>
            <a:t>Munging</a:t>
          </a:r>
          <a:r>
            <a:rPr lang="en-US" sz="2700" b="0" dirty="0">
              <a:solidFill>
                <a:srgbClr val="444444"/>
              </a:solidFill>
            </a:rPr>
            <a:t>, Data </a:t>
          </a:r>
          <a:r>
            <a:rPr lang="en-US" sz="2700" b="0" dirty="0">
              <a:solidFill>
                <a:srgbClr val="444444"/>
              </a:solidFill>
              <a:latin typeface="Calibri"/>
            </a:rPr>
            <a:t>Wrangling- APIs </a:t>
          </a:r>
          <a:r>
            <a:rPr lang="en-US" sz="2700" b="0" dirty="0">
              <a:solidFill>
                <a:srgbClr val="444444"/>
              </a:solidFill>
            </a:rPr>
            <a:t>and </a:t>
          </a:r>
          <a:r>
            <a:rPr lang="en-US" sz="2700" b="0" dirty="0">
              <a:solidFill>
                <a:srgbClr val="444444"/>
              </a:solidFill>
              <a:latin typeface="Calibri"/>
            </a:rPr>
            <a:t>other tools for scrapping </a:t>
          </a:r>
          <a:r>
            <a:rPr lang="en-US" sz="2700" b="0" dirty="0">
              <a:solidFill>
                <a:srgbClr val="444444"/>
              </a:solidFill>
            </a:rPr>
            <a:t>data </a:t>
          </a:r>
          <a:r>
            <a:rPr lang="en-US" sz="2700" b="0" dirty="0">
              <a:solidFill>
                <a:srgbClr val="444444"/>
              </a:solidFill>
              <a:latin typeface="Calibri"/>
            </a:rPr>
            <a:t>from the web/ internet using </a:t>
          </a:r>
          <a:r>
            <a:rPr lang="en-US" sz="2700" b="0" dirty="0">
              <a:solidFill>
                <a:srgbClr val="444444"/>
              </a:solidFill>
            </a:rPr>
            <a:t>R/Python.</a:t>
          </a:r>
          <a:endParaRPr lang="en-US" sz="2700" b="0" dirty="0">
            <a:solidFill>
              <a:srgbClr val="444444"/>
            </a:solidFill>
            <a:latin typeface="Calibri"/>
            <a:cs typeface="Calibri"/>
          </a:endParaRPr>
        </a:p>
      </dgm:t>
    </dgm:pt>
    <dgm:pt modelId="{8954BA86-F411-4F2D-BEFA-BBF9617D879B}" type="parTrans" cxnId="{6F0FFE21-F288-41B6-AC2F-F6C2F97FC76B}">
      <dgm:prSet/>
      <dgm:spPr/>
      <dgm:t>
        <a:bodyPr/>
        <a:lstStyle/>
        <a:p>
          <a:endParaRPr lang="en-US"/>
        </a:p>
      </dgm:t>
    </dgm:pt>
    <dgm:pt modelId="{B34E360E-2AF5-434A-80B9-E34DD0DE11AF}" type="sibTrans" cxnId="{6F0FFE21-F288-41B6-AC2F-F6C2F97FC76B}">
      <dgm:prSet/>
      <dgm:spPr/>
      <dgm:t>
        <a:bodyPr/>
        <a:lstStyle/>
        <a:p>
          <a:endParaRPr lang="en-US"/>
        </a:p>
      </dgm:t>
    </dgm:pt>
    <dgm:pt modelId="{82B50E69-7769-4AB4-811F-A36C1F84B676}">
      <dgm:prSet phldr="0"/>
      <dgm:spPr/>
      <dgm:t>
        <a:bodyPr/>
        <a:lstStyle/>
        <a:p>
          <a:endParaRPr lang="en-US" dirty="0">
            <a:latin typeface="Calibri Light"/>
            <a:cs typeface="Calibri Light"/>
          </a:endParaRPr>
        </a:p>
      </dgm:t>
    </dgm:pt>
    <dgm:pt modelId="{06724970-9B6B-4927-8C58-9449E243AFF1}" type="parTrans" cxnId="{3E6C0F9C-66A5-4CA4-B3FC-61941F0F6A8E}">
      <dgm:prSet/>
      <dgm:spPr/>
      <dgm:t>
        <a:bodyPr/>
        <a:lstStyle/>
        <a:p>
          <a:endParaRPr lang="en-IN"/>
        </a:p>
      </dgm:t>
    </dgm:pt>
    <dgm:pt modelId="{6FD8B93B-412E-45A4-A3DB-4A7BEA2F5B45}" type="sibTrans" cxnId="{3E6C0F9C-66A5-4CA4-B3FC-61941F0F6A8E}">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pt>
    <dgm:pt modelId="{6DCBBEC5-5B01-4132-A331-9D4D3453D65C}" type="pres">
      <dgm:prSet presAssocID="{8632B43A-A1FB-4963-84A0-F0A61C5BFA59}" presName="parentText" presStyleLbl="node1" presStyleIdx="0" presStyleCnt="2" custScaleY="895413" custLinFactNeighborY="-25629">
        <dgm:presLayoutVars>
          <dgm:chMax val="0"/>
          <dgm:bulletEnabled val="1"/>
        </dgm:presLayoutVars>
      </dgm:prSet>
      <dgm:spPr/>
    </dgm:pt>
    <dgm:pt modelId="{5BC3EAE2-7C01-49E9-B2F1-111059F9DCA6}" type="pres">
      <dgm:prSet presAssocID="{B34E360E-2AF5-434A-80B9-E34DD0DE11AF}" presName="spacer" presStyleCnt="0"/>
      <dgm:spPr/>
    </dgm:pt>
    <dgm:pt modelId="{BF6857ED-57E0-4011-9770-BC859119D24F}" type="pres">
      <dgm:prSet presAssocID="{82B50E69-7769-4AB4-811F-A36C1F84B676}" presName="parentText" presStyleLbl="node1" presStyleIdx="1" presStyleCnt="2">
        <dgm:presLayoutVars>
          <dgm:chMax val="0"/>
          <dgm:bulletEnabled val="1"/>
        </dgm:presLayoutVars>
      </dgm:prSet>
      <dgm:spPr/>
    </dgm:pt>
  </dgm:ptLst>
  <dgm:cxnLst>
    <dgm:cxn modelId="{6F0FFE21-F288-41B6-AC2F-F6C2F97FC76B}" srcId="{18EA6042-2EA2-4065-81DF-7A18BEC42C1C}" destId="{8632B43A-A1FB-4963-84A0-F0A61C5BFA59}" srcOrd="0" destOrd="0" parTransId="{8954BA86-F411-4F2D-BEFA-BBF9617D879B}" sibTransId="{B34E360E-2AF5-434A-80B9-E34DD0DE11AF}"/>
    <dgm:cxn modelId="{D2BA7C99-51F4-4735-9F3F-540CD5592938}" type="presOf" srcId="{8632B43A-A1FB-4963-84A0-F0A61C5BFA59}" destId="{6DCBBEC5-5B01-4132-A331-9D4D3453D65C}" srcOrd="0" destOrd="0" presId="urn:microsoft.com/office/officeart/2005/8/layout/vList2#32"/>
    <dgm:cxn modelId="{3E6C0F9C-66A5-4CA4-B3FC-61941F0F6A8E}" srcId="{18EA6042-2EA2-4065-81DF-7A18BEC42C1C}" destId="{82B50E69-7769-4AB4-811F-A36C1F84B676}" srcOrd="1" destOrd="0" parTransId="{06724970-9B6B-4927-8C58-9449E243AFF1}" sibTransId="{6FD8B93B-412E-45A4-A3DB-4A7BEA2F5B45}"/>
    <dgm:cxn modelId="{C0AD709E-320B-4381-8394-AF0D7542A2C1}" type="presOf" srcId="{18EA6042-2EA2-4065-81DF-7A18BEC42C1C}" destId="{5935E145-FD17-4F9E-B302-F21214F4A468}" srcOrd="0" destOrd="0" presId="urn:microsoft.com/office/officeart/2005/8/layout/vList2#32"/>
    <dgm:cxn modelId="{AD8269E2-203A-412B-884F-DE7AB3331A75}" type="presOf" srcId="{82B50E69-7769-4AB4-811F-A36C1F84B676}" destId="{BF6857ED-57E0-4011-9770-BC859119D24F}" srcOrd="0" destOrd="0" presId="urn:microsoft.com/office/officeart/2005/8/layout/vList2#32"/>
    <dgm:cxn modelId="{101FCD8B-5D48-4471-B47A-148125CCE3E1}" type="presParOf" srcId="{5935E145-FD17-4F9E-B302-F21214F4A468}" destId="{6DCBBEC5-5B01-4132-A331-9D4D3453D65C}" srcOrd="0" destOrd="0" presId="urn:microsoft.com/office/officeart/2005/8/layout/vList2#32"/>
    <dgm:cxn modelId="{7B512C52-127C-441E-B5DA-0B5936C899CE}" type="presParOf" srcId="{5935E145-FD17-4F9E-B302-F21214F4A468}" destId="{5BC3EAE2-7C01-49E9-B2F1-111059F9DCA6}" srcOrd="1" destOrd="0" presId="urn:microsoft.com/office/officeart/2005/8/layout/vList2#32"/>
    <dgm:cxn modelId="{B99C7B90-6940-4C6E-A6AC-4CE9084D5422}" type="presParOf" srcId="{5935E145-FD17-4F9E-B302-F21214F4A468}" destId="{BF6857ED-57E0-4011-9770-BC859119D24F}" srcOrd="2" destOrd="0" presId="urn:microsoft.com/office/officeart/2005/8/layout/vList2#3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EA6042-2EA2-4065-81DF-7A18BEC42C1C}" type="doc">
      <dgm:prSet loTypeId="urn:microsoft.com/office/officeart/2005/8/layout/vList2#35" loCatId="list" qsTypeId="urn:microsoft.com/office/officeart/2005/8/quickstyle/simple3#30" qsCatId="simple" csTypeId="urn:microsoft.com/office/officeart/2005/8/colors/accent1_2#34" csCatId="accent1" phldr="1"/>
      <dgm:spPr/>
      <dgm:t>
        <a:bodyPr/>
        <a:lstStyle/>
        <a:p>
          <a:endParaRPr lang="en-IN"/>
        </a:p>
      </dgm:t>
    </dgm:pt>
    <dgm:pt modelId="{A8220DE5-2315-4CA5-8030-B84D86D15531}">
      <dgm:prSet phldr="0"/>
      <dgm:spPr/>
      <dgm:t>
        <a:bodyPr/>
        <a:lstStyle/>
        <a:p>
          <a:pPr rtl="0"/>
          <a:r>
            <a:rPr lang="en-US" b="0" dirty="0"/>
            <a:t>Introductions and overview, Debug and troubleshoot installation and configuration of the Tableau. Creating Your First visualization: Getting started with Tableau Software, Using Data file formats, connecting your Data to Tableau, creating basic charts (line, bar charts, Tree maps), Using the Show me panel. Tableau Calculations: Overview of SUM, AVR, and Aggregate Features Creating custom calculations and fields, Applying new data calculations to your visualization. Manipulating Data in Tableau: Cleaning-up the data with the Data Interpreter, structuring your data, Sorting, and filtering Tableau data, Pivoting Tableau data. Advanced Visualization Tools: Using Filters, Using the Detail panel Using the Size panels, customizing filters, Using and Customizing tooltips, Formatting your data with colours, Creating Dashboards &amp; Stories, Distributing</a:t>
          </a:r>
          <a:r>
            <a:rPr lang="en-US" b="0" dirty="0">
              <a:latin typeface="Calibri Light" panose="020F0302020204030204"/>
            </a:rPr>
            <a:t> </a:t>
          </a:r>
          <a:r>
            <a:rPr lang="en-US" b="0" dirty="0"/>
            <a:t>&amp; Publishing Your Visualization</a:t>
          </a:r>
        </a:p>
      </dgm:t>
    </dgm:pt>
    <dgm:pt modelId="{3CEC6178-9746-4B94-BADA-DD5DF8BE00D3}" type="parTrans" cxnId="{5C1D5B02-37F2-4650-88D6-25270FF1138B}">
      <dgm:prSet/>
      <dgm:spPr/>
      <dgm:t>
        <a:bodyPr/>
        <a:lstStyle/>
        <a:p>
          <a:endParaRPr lang="en-US"/>
        </a:p>
      </dgm:t>
    </dgm:pt>
    <dgm:pt modelId="{43E67400-2CE1-4655-BE46-542900CA978B}" type="sibTrans" cxnId="{5C1D5B02-37F2-4650-88D6-25270FF1138B}">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pt>
    <dgm:pt modelId="{D0BCB3A4-5F35-4C8F-B7DE-FBB6D289F0CC}" type="pres">
      <dgm:prSet presAssocID="{A8220DE5-2315-4CA5-8030-B84D86D15531}" presName="parentText" presStyleLbl="node1" presStyleIdx="0" presStyleCnt="1">
        <dgm:presLayoutVars>
          <dgm:chMax val="0"/>
          <dgm:bulletEnabled val="1"/>
        </dgm:presLayoutVars>
      </dgm:prSet>
      <dgm:spPr/>
    </dgm:pt>
  </dgm:ptLst>
  <dgm:cxnLst>
    <dgm:cxn modelId="{5C1D5B02-37F2-4650-88D6-25270FF1138B}" srcId="{18EA6042-2EA2-4065-81DF-7A18BEC42C1C}" destId="{A8220DE5-2315-4CA5-8030-B84D86D15531}" srcOrd="0" destOrd="0" parTransId="{3CEC6178-9746-4B94-BADA-DD5DF8BE00D3}" sibTransId="{43E67400-2CE1-4655-BE46-542900CA978B}"/>
    <dgm:cxn modelId="{E7ABB183-CDD7-4FD4-87C4-CC2A005F288B}" type="presOf" srcId="{18EA6042-2EA2-4065-81DF-7A18BEC42C1C}" destId="{5935E145-FD17-4F9E-B302-F21214F4A468}" srcOrd="0" destOrd="0" presId="urn:microsoft.com/office/officeart/2005/8/layout/vList2#35"/>
    <dgm:cxn modelId="{586AEAA9-5D0F-40F0-B3D4-19AE19B0AB46}" type="presOf" srcId="{A8220DE5-2315-4CA5-8030-B84D86D15531}" destId="{D0BCB3A4-5F35-4C8F-B7DE-FBB6D289F0CC}" srcOrd="0" destOrd="0" presId="urn:microsoft.com/office/officeart/2005/8/layout/vList2#35"/>
    <dgm:cxn modelId="{7ACAEB1D-339E-443D-90CC-6F8BFE141F33}" type="presParOf" srcId="{5935E145-FD17-4F9E-B302-F21214F4A468}" destId="{D0BCB3A4-5F35-4C8F-B7DE-FBB6D289F0CC}" srcOrd="0" destOrd="0" presId="urn:microsoft.com/office/officeart/2005/8/layout/vList2#3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2087D5B-D783-472D-88B5-FF8830383D40}" type="doc">
      <dgm:prSet loTypeId="urn:microsoft.com/office/officeart/2005/8/layout/vList2#38" loCatId="list" qsTypeId="urn:microsoft.com/office/officeart/2005/8/quickstyle/simple3#32" qsCatId="simple" csTypeId="urn:microsoft.com/office/officeart/2005/8/colors/accent1_2#37" csCatId="accent1" phldr="1"/>
      <dgm:spPr/>
      <dgm:t>
        <a:bodyPr/>
        <a:lstStyle/>
        <a:p>
          <a:endParaRPr lang="en-IN"/>
        </a:p>
      </dgm:t>
    </dgm:pt>
    <dgm:pt modelId="{7BB3BA43-7F32-4A76-9FC7-336C200C90EC}">
      <dgm:prSet phldr="0"/>
      <dgm:spPr/>
      <dgm:t>
        <a:bodyPr/>
        <a:lstStyle/>
        <a:p>
          <a:pPr rtl="0"/>
          <a:r>
            <a:rPr lang="en-US" dirty="0"/>
            <a:t>The objective of this course is to understand the fundamental concepts of Data analytics and learn about various types of data formats and their manipulations. It helps students to learn exploratory data analysis and visualization techniques in addition to R/Python/Tableau programming language.</a:t>
          </a:r>
        </a:p>
      </dgm:t>
    </dgm:pt>
    <dgm:pt modelId="{AA5648EF-AFAF-4B82-BF2F-0DAE6E96DE0A}" type="parTrans" cxnId="{1CBC9DDF-F422-49E2-8CDF-85D75632C8EC}">
      <dgm:prSet/>
      <dgm:spPr/>
      <dgm:t>
        <a:bodyPr/>
        <a:lstStyle/>
        <a:p>
          <a:endParaRPr lang="en-US"/>
        </a:p>
      </dgm:t>
    </dgm:pt>
    <dgm:pt modelId="{253A114A-494E-4573-9CA0-B5729483DE4A}" type="sibTrans" cxnId="{1CBC9DDF-F422-49E2-8CDF-85D75632C8EC}">
      <dgm:prSet/>
      <dgm:spPr/>
      <dgm:t>
        <a:bodyPr/>
        <a:lstStyle/>
        <a:p>
          <a:endParaRPr lang="en-US"/>
        </a:p>
      </dgm:t>
    </dgm:pt>
    <dgm:pt modelId="{BAC330DF-63D6-4D05-B05B-326D87078E16}" type="pres">
      <dgm:prSet presAssocID="{62087D5B-D783-472D-88B5-FF8830383D40}" presName="linear" presStyleCnt="0">
        <dgm:presLayoutVars>
          <dgm:animLvl val="lvl"/>
          <dgm:resizeHandles val="exact"/>
        </dgm:presLayoutVars>
      </dgm:prSet>
      <dgm:spPr/>
    </dgm:pt>
    <dgm:pt modelId="{EC3D586B-6568-48EA-AB47-21DBC0FD868F}" type="pres">
      <dgm:prSet presAssocID="{7BB3BA43-7F32-4A76-9FC7-336C200C90EC}" presName="parentText" presStyleLbl="node1" presStyleIdx="0" presStyleCnt="1">
        <dgm:presLayoutVars>
          <dgm:chMax val="0"/>
          <dgm:bulletEnabled val="1"/>
        </dgm:presLayoutVars>
      </dgm:prSet>
      <dgm:spPr/>
    </dgm:pt>
  </dgm:ptLst>
  <dgm:cxnLst>
    <dgm:cxn modelId="{13CE230F-603A-4C16-BB92-13703AF02CF8}" type="presOf" srcId="{7BB3BA43-7F32-4A76-9FC7-336C200C90EC}" destId="{EC3D586B-6568-48EA-AB47-21DBC0FD868F}" srcOrd="0" destOrd="0" presId="urn:microsoft.com/office/officeart/2005/8/layout/vList2#38"/>
    <dgm:cxn modelId="{A67B8C6A-305D-49D2-B356-C12054DD5A4A}" type="presOf" srcId="{62087D5B-D783-472D-88B5-FF8830383D40}" destId="{BAC330DF-63D6-4D05-B05B-326D87078E16}" srcOrd="0" destOrd="0" presId="urn:microsoft.com/office/officeart/2005/8/layout/vList2#38"/>
    <dgm:cxn modelId="{1CBC9DDF-F422-49E2-8CDF-85D75632C8EC}" srcId="{62087D5B-D783-472D-88B5-FF8830383D40}" destId="{7BB3BA43-7F32-4A76-9FC7-336C200C90EC}" srcOrd="0" destOrd="0" parTransId="{AA5648EF-AFAF-4B82-BF2F-0DAE6E96DE0A}" sibTransId="{253A114A-494E-4573-9CA0-B5729483DE4A}"/>
    <dgm:cxn modelId="{95E81476-7AC7-4E1D-BDBA-8543FD6250B6}" type="presParOf" srcId="{BAC330DF-63D6-4D05-B05B-326D87078E16}" destId="{EC3D586B-6568-48EA-AB47-21DBC0FD868F}" srcOrd="0" destOrd="0" presId="urn:microsoft.com/office/officeart/2005/8/layout/vList2#38"/>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9995D18-05F5-4A4B-8F9A-27E4833C6620}" type="doc">
      <dgm:prSet loTypeId="urn:microsoft.com/office/officeart/2005/8/layout/vList2#42" loCatId="list" qsTypeId="urn:microsoft.com/office/officeart/2005/8/quickstyle/3d1#5" qsCatId="3D" csTypeId="urn:microsoft.com/office/officeart/2005/8/colors/accent1_2#41"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3000" b="1" dirty="0"/>
            <a:t>At the end of course, the student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91584" custLinFactY="-35625" custLinFactNeighborX="-1586" custLinFactNeighborY="-100000">
        <dgm:presLayoutVars>
          <dgm:chMax val="0"/>
          <dgm:bulletEnabled val="1"/>
        </dgm:presLayoutVars>
      </dgm:prSet>
      <dgm:spPr/>
    </dgm:pt>
  </dgm:ptLst>
  <dgm:cxnLst>
    <dgm:cxn modelId="{B048A809-CB6A-4592-A8D6-3FCFFDFA9564}" srcId="{09995D18-05F5-4A4B-8F9A-27E4833C6620}" destId="{90AED077-85C4-46EA-B5F8-30BF070D360B}" srcOrd="0" destOrd="0" parTransId="{1E0C8B89-16C6-4880-8B09-06C9D70EBF80}" sibTransId="{E50D95E2-F091-4315-B45F-5F68BA43AB8B}"/>
    <dgm:cxn modelId="{7D55359D-098E-466A-B996-08C4E151DCF2}" type="presOf" srcId="{09995D18-05F5-4A4B-8F9A-27E4833C6620}" destId="{F61E8516-DE3F-4AE9-AE50-9F42F39BFAD3}" srcOrd="0" destOrd="0" presId="urn:microsoft.com/office/officeart/2005/8/layout/vList2#42"/>
    <dgm:cxn modelId="{420769B1-5EAF-40FB-A090-1B4767F7C6D7}" type="presOf" srcId="{90AED077-85C4-46EA-B5F8-30BF070D360B}" destId="{B898B381-A99B-40FA-B837-D80DC4A60493}" srcOrd="0" destOrd="0" presId="urn:microsoft.com/office/officeart/2005/8/layout/vList2#42"/>
    <dgm:cxn modelId="{ED2FFCDA-24E2-49A1-B285-6CD3A981839D}" type="presParOf" srcId="{F61E8516-DE3F-4AE9-AE50-9F42F39BFAD3}" destId="{B898B381-A99B-40FA-B837-D80DC4A60493}" srcOrd="0" destOrd="0" presId="urn:microsoft.com/office/officeart/2005/8/layout/vList2#4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B644E16-AACD-4612-92E0-D46EF4ECB879}" type="doc">
      <dgm:prSet loTypeId="urn:microsoft.com/office/officeart/2005/8/layout/vList2#44" loCatId="list" qsTypeId="urn:microsoft.com/office/officeart/2005/8/quickstyle/simple3#36" qsCatId="simple" csTypeId="urn:microsoft.com/office/officeart/2005/8/colors/accent1_2#42" csCatId="accent1" phldr="1"/>
      <dgm:spPr/>
      <dgm:t>
        <a:bodyPr/>
        <a:lstStyle/>
        <a:p>
          <a:endParaRPr lang="en-IN"/>
        </a:p>
      </dgm:t>
    </dgm:pt>
    <dgm:pt modelId="{E7AAAF9E-D416-49AE-8611-65377A7DE939}">
      <dgm:prSet phldr="0" custT="1"/>
      <dgm:spPr>
        <a:ln>
          <a:solidFill>
            <a:schemeClr val="accent1">
              <a:lumMod val="40000"/>
              <a:lumOff val="60000"/>
            </a:schemeClr>
          </a:solidFill>
        </a:ln>
      </dgm:spPr>
      <dgm:t>
        <a:bodyPr/>
        <a:lstStyle/>
        <a:p>
          <a:r>
            <a:rPr lang="en-IN" sz="1800" b="0" dirty="0">
              <a:solidFill>
                <a:srgbClr val="444444"/>
              </a:solidFill>
            </a:rPr>
            <a:t>Explain and exemplify the most common forms of data and its representations.</a:t>
          </a:r>
          <a:r>
            <a:rPr lang="en-IN" sz="1800" b="0" dirty="0">
              <a:solidFill>
                <a:srgbClr val="444444"/>
              </a:solidFill>
              <a:latin typeface="Calibri"/>
            </a:rPr>
            <a:t> </a:t>
          </a:r>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4A543D23-4B95-4FF5-ACC8-B04217DF5C56}">
      <dgm:prSet phldr="0"/>
      <dgm:spPr/>
      <dgm:t>
        <a:bodyPr/>
        <a:lstStyle/>
        <a:p>
          <a:endParaRPr lang="en-US" b="0" dirty="0"/>
        </a:p>
      </dgm:t>
    </dgm:pt>
    <dgm:pt modelId="{8D8066EC-DCDF-416D-B114-6B9606005BD6}" type="parTrans" cxnId="{D3A0BBD2-EC1F-405C-BCED-A686C025DBE7}">
      <dgm:prSet/>
      <dgm:spPr/>
    </dgm:pt>
    <dgm:pt modelId="{75548664-F90B-4EDC-ACB8-927DE2B82D32}" type="sibTrans" cxnId="{D3A0BBD2-EC1F-405C-BCED-A686C025DBE7}">
      <dgm:prSet/>
      <dgm:spPr/>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2" custScaleY="302230">
        <dgm:presLayoutVars>
          <dgm:chMax val="0"/>
          <dgm:bulletEnabled val="1"/>
        </dgm:presLayoutVars>
      </dgm:prSet>
      <dgm:spPr/>
    </dgm:pt>
    <dgm:pt modelId="{E7C21023-8A2C-4747-918E-8A147DE4458A}" type="pres">
      <dgm:prSet presAssocID="{AF8B5B03-720E-47F1-8D53-0E882540183D}" presName="spacer" presStyleCnt="0"/>
      <dgm:spPr/>
    </dgm:pt>
    <dgm:pt modelId="{06EB04E5-D2AF-4832-88EE-9E593061985B}" type="pres">
      <dgm:prSet presAssocID="{4A543D23-4B95-4FF5-ACC8-B04217DF5C56}" presName="parentText" presStyleLbl="node1" presStyleIdx="1" presStyleCnt="2">
        <dgm:presLayoutVars>
          <dgm:chMax val="0"/>
          <dgm:bulletEnabled val="1"/>
        </dgm:presLayoutVars>
      </dgm:prSet>
      <dgm:spPr/>
    </dgm:pt>
  </dgm:ptLst>
  <dgm:cxnLst>
    <dgm:cxn modelId="{1B969E1F-D5E6-49B9-B5B4-BD9A9CECE44D}" type="presOf" srcId="{1B644E16-AACD-4612-92E0-D46EF4ECB879}" destId="{B22A3E1F-BDC2-4FC3-B056-77BC1F86A5BC}" srcOrd="0" destOrd="0" presId="urn:microsoft.com/office/officeart/2005/8/layout/vList2#44"/>
    <dgm:cxn modelId="{29ABED76-4697-43DC-B616-1AE077404F95}" type="presOf" srcId="{E7AAAF9E-D416-49AE-8611-65377A7DE939}" destId="{CD5036F8-A246-4E6A-8921-20C367BBB964}" srcOrd="0" destOrd="0" presId="urn:microsoft.com/office/officeart/2005/8/layout/vList2#44"/>
    <dgm:cxn modelId="{C7483C85-46A1-49A2-9601-0703227B76BE}" type="presOf" srcId="{4A543D23-4B95-4FF5-ACC8-B04217DF5C56}" destId="{06EB04E5-D2AF-4832-88EE-9E593061985B}" srcOrd="0" destOrd="0" presId="urn:microsoft.com/office/officeart/2005/8/layout/vList2#44"/>
    <dgm:cxn modelId="{EADE17B7-FE92-4EA7-A469-F698C8E6940A}" srcId="{1B644E16-AACD-4612-92E0-D46EF4ECB879}" destId="{E7AAAF9E-D416-49AE-8611-65377A7DE939}" srcOrd="0" destOrd="0" parTransId="{5C719D1D-8A96-404E-AB5C-11562DFC1D30}" sibTransId="{AF8B5B03-720E-47F1-8D53-0E882540183D}"/>
    <dgm:cxn modelId="{D3A0BBD2-EC1F-405C-BCED-A686C025DBE7}" srcId="{1B644E16-AACD-4612-92E0-D46EF4ECB879}" destId="{4A543D23-4B95-4FF5-ACC8-B04217DF5C56}" srcOrd="1" destOrd="0" parTransId="{8D8066EC-DCDF-416D-B114-6B9606005BD6}" sibTransId="{75548664-F90B-4EDC-ACB8-927DE2B82D32}"/>
    <dgm:cxn modelId="{140A6A06-DBDC-49FC-AEF3-A91101751AA1}" type="presParOf" srcId="{B22A3E1F-BDC2-4FC3-B056-77BC1F86A5BC}" destId="{CD5036F8-A246-4E6A-8921-20C367BBB964}" srcOrd="0" destOrd="0" presId="urn:microsoft.com/office/officeart/2005/8/layout/vList2#44"/>
    <dgm:cxn modelId="{DCA1CCE7-8C25-4B05-AE06-78FBFCEDD97A}" type="presParOf" srcId="{B22A3E1F-BDC2-4FC3-B056-77BC1F86A5BC}" destId="{E7C21023-8A2C-4747-918E-8A147DE4458A}" srcOrd="1" destOrd="0" presId="urn:microsoft.com/office/officeart/2005/8/layout/vList2#44"/>
    <dgm:cxn modelId="{4B1E979C-0467-414C-8DE7-1DB1C3C1DCC6}" type="presParOf" srcId="{B22A3E1F-BDC2-4FC3-B056-77BC1F86A5BC}" destId="{06EB04E5-D2AF-4832-88EE-9E593061985B}" srcOrd="2" destOrd="0" presId="urn:microsoft.com/office/officeart/2005/8/layout/vList2#44"/>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B644E16-AACD-4612-92E0-D46EF4ECB879}" type="doc">
      <dgm:prSet loTypeId="urn:microsoft.com/office/officeart/2005/8/layout/vList2#44" loCatId="list" qsTypeId="urn:microsoft.com/office/officeart/2005/8/quickstyle/simple3#36" qsCatId="simple" csTypeId="urn:microsoft.com/office/officeart/2005/8/colors/accent1_2#42" csCatId="accent1" phldr="1"/>
      <dgm:spPr/>
      <dgm:t>
        <a:bodyPr/>
        <a:lstStyle/>
        <a:p>
          <a:endParaRPr lang="en-IN"/>
        </a:p>
      </dgm:t>
    </dgm:pt>
    <dgm:pt modelId="{E7AAAF9E-D416-49AE-8611-65377A7DE939}">
      <dgm:prSet phldr="0" custT="1"/>
      <dgm:spPr>
        <a:ln>
          <a:solidFill>
            <a:schemeClr val="accent1">
              <a:lumMod val="40000"/>
              <a:lumOff val="60000"/>
            </a:schemeClr>
          </a:solidFill>
        </a:ln>
      </dgm:spPr>
      <dgm:t>
        <a:bodyPr/>
        <a:lstStyle/>
        <a:p>
          <a:r>
            <a:rPr lang="en-IN" sz="1800" b="0" dirty="0">
              <a:solidFill>
                <a:srgbClr val="444444"/>
              </a:solidFill>
              <a:latin typeface="Calibri"/>
            </a:rPr>
            <a:t>Understand </a:t>
          </a:r>
          <a:r>
            <a:rPr lang="en-IN" sz="1800" b="0" dirty="0">
              <a:solidFill>
                <a:srgbClr val="444444"/>
              </a:solidFill>
            </a:rPr>
            <a:t>and </a:t>
          </a:r>
          <a:r>
            <a:rPr lang="en-IN" sz="1800" b="0" dirty="0">
              <a:solidFill>
                <a:srgbClr val="444444"/>
              </a:solidFill>
              <a:latin typeface="Calibri"/>
            </a:rPr>
            <a:t>apply </a:t>
          </a:r>
          <a:r>
            <a:rPr lang="en-IN" sz="1800" b="0" dirty="0">
              <a:solidFill>
                <a:srgbClr val="444444"/>
              </a:solidFill>
            </a:rPr>
            <a:t>data </a:t>
          </a:r>
          <a:r>
            <a:rPr lang="en-IN" sz="1800" b="0" dirty="0">
              <a:solidFill>
                <a:srgbClr val="444444"/>
              </a:solidFill>
              <a:latin typeface="Calibri"/>
            </a:rPr>
            <a:t>pre-processing techniques</a:t>
          </a:r>
          <a:r>
            <a:rPr lang="en-IN" sz="1800" b="0" dirty="0">
              <a:solidFill>
                <a:srgbClr val="444444"/>
              </a:solidFill>
            </a:rPr>
            <a:t>.</a:t>
          </a:r>
          <a:r>
            <a:rPr lang="en-IN" sz="1800" b="0" dirty="0">
              <a:solidFill>
                <a:srgbClr val="444444"/>
              </a:solidFill>
              <a:latin typeface="Calibri"/>
            </a:rPr>
            <a:t> </a:t>
          </a:r>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F32611F2-A02E-4368-92A1-00AFCD0C94D8}">
      <dgm:prSet phldr="0"/>
      <dgm:spPr/>
      <dgm:t>
        <a:bodyPr/>
        <a:lstStyle/>
        <a:p>
          <a:endParaRPr lang="en-US" b="0" dirty="0"/>
        </a:p>
      </dgm:t>
    </dgm:pt>
    <dgm:pt modelId="{4A787999-2B63-4078-A969-B5CB5D385278}" type="parTrans" cxnId="{85D0B2F9-AC1D-455F-A55D-E9D5A7BE8326}">
      <dgm:prSet/>
      <dgm:spPr/>
    </dgm:pt>
    <dgm:pt modelId="{6E31B5DB-7C74-4B8A-8E5E-D909C1A27B5E}" type="sibTrans" cxnId="{85D0B2F9-AC1D-455F-A55D-E9D5A7BE8326}">
      <dgm:prSet/>
      <dgm:spPr/>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2" custScaleY="302230">
        <dgm:presLayoutVars>
          <dgm:chMax val="0"/>
          <dgm:bulletEnabled val="1"/>
        </dgm:presLayoutVars>
      </dgm:prSet>
      <dgm:spPr/>
    </dgm:pt>
    <dgm:pt modelId="{C678672D-C518-4BA9-B5EC-97D4B6C70184}" type="pres">
      <dgm:prSet presAssocID="{AF8B5B03-720E-47F1-8D53-0E882540183D}" presName="spacer" presStyleCnt="0"/>
      <dgm:spPr/>
    </dgm:pt>
    <dgm:pt modelId="{6FD9BAD2-586B-4D86-B826-E7EE6EA7FBC7}" type="pres">
      <dgm:prSet presAssocID="{F32611F2-A02E-4368-92A1-00AFCD0C94D8}" presName="parentText" presStyleLbl="node1" presStyleIdx="1" presStyleCnt="2">
        <dgm:presLayoutVars>
          <dgm:chMax val="0"/>
          <dgm:bulletEnabled val="1"/>
        </dgm:presLayoutVars>
      </dgm:prSet>
      <dgm:spPr/>
    </dgm:pt>
  </dgm:ptLst>
  <dgm:cxnLst>
    <dgm:cxn modelId="{8D0E7B16-6D9F-44D1-99A5-7D9D0ECBA819}" type="presOf" srcId="{E7AAAF9E-D416-49AE-8611-65377A7DE939}" destId="{CD5036F8-A246-4E6A-8921-20C367BBB964}" srcOrd="0" destOrd="0" presId="urn:microsoft.com/office/officeart/2005/8/layout/vList2#44"/>
    <dgm:cxn modelId="{1B969E1F-D5E6-49B9-B5B4-BD9A9CECE44D}" type="presOf" srcId="{1B644E16-AACD-4612-92E0-D46EF4ECB879}" destId="{B22A3E1F-BDC2-4FC3-B056-77BC1F86A5BC}" srcOrd="0" destOrd="0" presId="urn:microsoft.com/office/officeart/2005/8/layout/vList2#44"/>
    <dgm:cxn modelId="{EADE17B7-FE92-4EA7-A469-F698C8E6940A}" srcId="{1B644E16-AACD-4612-92E0-D46EF4ECB879}" destId="{E7AAAF9E-D416-49AE-8611-65377A7DE939}" srcOrd="0" destOrd="0" parTransId="{5C719D1D-8A96-404E-AB5C-11562DFC1D30}" sibTransId="{AF8B5B03-720E-47F1-8D53-0E882540183D}"/>
    <dgm:cxn modelId="{85D0B2F9-AC1D-455F-A55D-E9D5A7BE8326}" srcId="{1B644E16-AACD-4612-92E0-D46EF4ECB879}" destId="{F32611F2-A02E-4368-92A1-00AFCD0C94D8}" srcOrd="1" destOrd="0" parTransId="{4A787999-2B63-4078-A969-B5CB5D385278}" sibTransId="{6E31B5DB-7C74-4B8A-8E5E-D909C1A27B5E}"/>
    <dgm:cxn modelId="{C8E4EFFC-F708-440F-AF09-AF8EE3CBC3A7}" type="presOf" srcId="{F32611F2-A02E-4368-92A1-00AFCD0C94D8}" destId="{6FD9BAD2-586B-4D86-B826-E7EE6EA7FBC7}" srcOrd="0" destOrd="0" presId="urn:microsoft.com/office/officeart/2005/8/layout/vList2#44"/>
    <dgm:cxn modelId="{8EE7F09A-A18E-4F26-927E-397C979D9688}" type="presParOf" srcId="{B22A3E1F-BDC2-4FC3-B056-77BC1F86A5BC}" destId="{CD5036F8-A246-4E6A-8921-20C367BBB964}" srcOrd="0" destOrd="0" presId="urn:microsoft.com/office/officeart/2005/8/layout/vList2#44"/>
    <dgm:cxn modelId="{2AD7EE29-6A75-4229-889D-49B7FB5CE94A}" type="presParOf" srcId="{B22A3E1F-BDC2-4FC3-B056-77BC1F86A5BC}" destId="{C678672D-C518-4BA9-B5EC-97D4B6C70184}" srcOrd="1" destOrd="0" presId="urn:microsoft.com/office/officeart/2005/8/layout/vList2#44"/>
    <dgm:cxn modelId="{E7DF515C-4544-4FE5-8DAF-BC469C1458D9}" type="presParOf" srcId="{B22A3E1F-BDC2-4FC3-B056-77BC1F86A5BC}" destId="{6FD9BAD2-586B-4D86-B826-E7EE6EA7FBC7}" srcOrd="2" destOrd="0" presId="urn:microsoft.com/office/officeart/2005/8/layout/vList2#44"/>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5CB4DD-1CA7-4E3D-AB3C-5D7A05BEB45B}">
      <dsp:nvSpPr>
        <dsp:cNvPr id="0" name=""/>
        <dsp:cNvSpPr/>
      </dsp:nvSpPr>
      <dsp:spPr>
        <a:xfrm>
          <a:off x="0" y="7431"/>
          <a:ext cx="8737300" cy="30420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kern="1200" dirty="0"/>
            <a:t>Introduction to Data Science, Big Data, the 5 V’s, Evolution of Data Science, Datafication, Skillsets needed, Data Science Lifecycle, types of Data Analysis, Data Science Tools and technologies, Need for Data Science, Analysis Vs Analytics Vs Reporting, Big Data Ecosystem, Future of Data Science, Applications of Data Science in various</a:t>
          </a:r>
          <a:r>
            <a:rPr lang="en-US" sz="2600" kern="1200" dirty="0">
              <a:latin typeface="Calibri Light" panose="020F0302020204030204"/>
            </a:rPr>
            <a:t> </a:t>
          </a:r>
          <a:r>
            <a:rPr lang="en-US" sz="2600" kern="1200" dirty="0"/>
            <a:t>fields, Use cases of Data science-Facebook, Netflix, Amazon, Uber, AirBnB. </a:t>
          </a:r>
        </a:p>
      </dsp:txBody>
      <dsp:txXfrm>
        <a:off x="148498" y="155929"/>
        <a:ext cx="8440304" cy="274500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255"/>
          <a:ext cx="7157769" cy="55458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accent1">
              <a:lumMod val="40000"/>
              <a:lumOff val="60000"/>
            </a:schemeClr>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kern="1200" dirty="0">
              <a:solidFill>
                <a:srgbClr val="444444"/>
              </a:solidFill>
              <a:latin typeface="Calibri"/>
            </a:rPr>
            <a:t>Analyse data using exploratory </a:t>
          </a:r>
          <a:r>
            <a:rPr lang="en-IN" sz="1800" b="0" kern="1200" dirty="0">
              <a:solidFill>
                <a:srgbClr val="444444"/>
              </a:solidFill>
            </a:rPr>
            <a:t>data </a:t>
          </a:r>
          <a:r>
            <a:rPr lang="en-IN" sz="1800" b="0" kern="1200" dirty="0">
              <a:solidFill>
                <a:srgbClr val="444444"/>
              </a:solidFill>
              <a:latin typeface="Calibri"/>
            </a:rPr>
            <a:t>analysis</a:t>
          </a:r>
          <a:r>
            <a:rPr lang="en-IN" sz="1800" b="0" kern="1200" dirty="0">
              <a:solidFill>
                <a:srgbClr val="444444"/>
              </a:solidFill>
            </a:rPr>
            <a:t>.</a:t>
          </a:r>
          <a:r>
            <a:rPr lang="en-IN" sz="1800" b="0" kern="1200" dirty="0">
              <a:solidFill>
                <a:srgbClr val="444444"/>
              </a:solidFill>
              <a:latin typeface="Calibri"/>
            </a:rPr>
            <a:t> </a:t>
          </a:r>
        </a:p>
      </dsp:txBody>
      <dsp:txXfrm>
        <a:off x="27073" y="27328"/>
        <a:ext cx="7103623" cy="500440"/>
      </dsp:txXfrm>
    </dsp:sp>
    <dsp:sp modelId="{8A9BF91D-9ED6-4ABE-A1B3-7254DC046359}">
      <dsp:nvSpPr>
        <dsp:cNvPr id="0" name=""/>
        <dsp:cNvSpPr/>
      </dsp:nvSpPr>
      <dsp:spPr>
        <a:xfrm>
          <a:off x="0" y="566133"/>
          <a:ext cx="7157769" cy="18349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endParaRPr lang="en-US" sz="500" b="0" kern="1200" dirty="0"/>
        </a:p>
      </dsp:txBody>
      <dsp:txXfrm>
        <a:off x="8958" y="575091"/>
        <a:ext cx="7139853" cy="16558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331"/>
          <a:ext cx="7144204" cy="55527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accent1">
              <a:lumMod val="40000"/>
              <a:lumOff val="60000"/>
            </a:schemeClr>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kern="1200" dirty="0">
              <a:solidFill>
                <a:srgbClr val="444444"/>
              </a:solidFill>
              <a:latin typeface="Calibri"/>
            </a:rPr>
            <a:t>Illustrate various visualization methods for different types </a:t>
          </a:r>
          <a:r>
            <a:rPr lang="en-IN" sz="1800" b="0" kern="1200" dirty="0">
              <a:solidFill>
                <a:srgbClr val="444444"/>
              </a:solidFill>
            </a:rPr>
            <a:t>of data </a:t>
          </a:r>
          <a:r>
            <a:rPr lang="en-IN" sz="1800" b="0" kern="1200" dirty="0">
              <a:solidFill>
                <a:srgbClr val="444444"/>
              </a:solidFill>
              <a:latin typeface="Calibri"/>
            </a:rPr>
            <a:t>sets </a:t>
          </a:r>
          <a:r>
            <a:rPr lang="en-IN" sz="1800" b="0" kern="1200" dirty="0">
              <a:solidFill>
                <a:srgbClr val="444444"/>
              </a:solidFill>
            </a:rPr>
            <a:t>and</a:t>
          </a:r>
          <a:r>
            <a:rPr lang="en-IN" sz="1800" b="0" kern="1200" dirty="0">
              <a:solidFill>
                <a:srgbClr val="444444"/>
              </a:solidFill>
              <a:latin typeface="Calibri"/>
            </a:rPr>
            <a:t> application scenarios</a:t>
          </a:r>
          <a:r>
            <a:rPr lang="en-IN" sz="1800" b="0" kern="1200" dirty="0">
              <a:solidFill>
                <a:srgbClr val="444444"/>
              </a:solidFill>
            </a:rPr>
            <a:t>.</a:t>
          </a:r>
          <a:endParaRPr lang="en-IN" sz="1800" b="0" kern="1200" dirty="0">
            <a:solidFill>
              <a:srgbClr val="444444"/>
            </a:solidFill>
            <a:latin typeface="Calibri"/>
          </a:endParaRPr>
        </a:p>
      </dsp:txBody>
      <dsp:txXfrm>
        <a:off x="27106" y="27437"/>
        <a:ext cx="7089992" cy="501064"/>
      </dsp:txXfrm>
    </dsp:sp>
    <dsp:sp modelId="{BB2844A8-F962-41D2-96CF-6C29480D20E8}">
      <dsp:nvSpPr>
        <dsp:cNvPr id="0" name=""/>
        <dsp:cNvSpPr/>
      </dsp:nvSpPr>
      <dsp:spPr>
        <a:xfrm>
          <a:off x="0" y="566914"/>
          <a:ext cx="7144204" cy="18372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endParaRPr lang="en-US" sz="500" b="0" kern="1200" dirty="0"/>
        </a:p>
      </dsp:txBody>
      <dsp:txXfrm>
        <a:off x="8969" y="575883"/>
        <a:ext cx="7126266" cy="16578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345"/>
          <a:ext cx="7143391" cy="706063"/>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accent1">
              <a:lumMod val="40000"/>
              <a:lumOff val="60000"/>
            </a:schemeClr>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0" kern="1200" dirty="0">
              <a:solidFill>
                <a:srgbClr val="000000"/>
              </a:solidFill>
              <a:latin typeface="Calibri"/>
            </a:rPr>
            <a:t>Understand the fundamental concepts of data analytics in the areas that plays major role within </a:t>
          </a:r>
          <a:r>
            <a:rPr lang="en-US" sz="1800" b="0" kern="1200" dirty="0">
              <a:solidFill>
                <a:srgbClr val="000000"/>
              </a:solidFill>
            </a:rPr>
            <a:t>the </a:t>
          </a:r>
          <a:r>
            <a:rPr lang="en-US" sz="1800" b="0" kern="1200" dirty="0">
              <a:solidFill>
                <a:srgbClr val="000000"/>
              </a:solidFill>
              <a:latin typeface="Calibri"/>
            </a:rPr>
            <a:t>realm </a:t>
          </a:r>
          <a:r>
            <a:rPr lang="en-US" sz="1800" b="0" kern="1200" dirty="0">
              <a:solidFill>
                <a:srgbClr val="000000"/>
              </a:solidFill>
            </a:rPr>
            <a:t>of data </a:t>
          </a:r>
          <a:r>
            <a:rPr lang="en-US" sz="1800" b="0" kern="1200" dirty="0">
              <a:solidFill>
                <a:srgbClr val="000000"/>
              </a:solidFill>
              <a:latin typeface="Calibri"/>
            </a:rPr>
            <a:t>science</a:t>
          </a:r>
          <a:r>
            <a:rPr lang="en-US" sz="1800" b="0" kern="1200" dirty="0">
              <a:solidFill>
                <a:srgbClr val="000000"/>
              </a:solidFill>
            </a:rPr>
            <a:t>.</a:t>
          </a:r>
          <a:endParaRPr lang="en-US" sz="1800" b="1" kern="1200" dirty="0">
            <a:solidFill>
              <a:srgbClr val="000000"/>
            </a:solidFill>
          </a:endParaRPr>
        </a:p>
      </dsp:txBody>
      <dsp:txXfrm>
        <a:off x="34467" y="34812"/>
        <a:ext cx="7074457" cy="63712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19742"/>
          <a:ext cx="5810250" cy="686468"/>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Engineering Graduates will be able to</a:t>
          </a:r>
          <a:r>
            <a:rPr lang="en-US" sz="2800" kern="1200" dirty="0"/>
            <a:t>:</a:t>
          </a:r>
          <a:endParaRPr lang="en-IN" sz="2800" kern="1200" dirty="0"/>
        </a:p>
      </dsp:txBody>
      <dsp:txXfrm>
        <a:off x="33511" y="53253"/>
        <a:ext cx="5743228" cy="61944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01"/>
          <a:ext cx="5715000" cy="50368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1" kern="1200" dirty="0">
              <a:latin typeface="+mj-lt"/>
            </a:rPr>
            <a:t>PO1 : </a:t>
          </a:r>
          <a:r>
            <a:rPr lang="en-US" sz="2100" b="1" kern="1200" dirty="0">
              <a:latin typeface="+mj-lt"/>
            </a:rPr>
            <a:t>Engineering Knowledge</a:t>
          </a:r>
          <a:endParaRPr lang="en-IN" sz="2100" kern="1200" dirty="0">
            <a:latin typeface="+mj-lt"/>
          </a:endParaRPr>
        </a:p>
      </dsp:txBody>
      <dsp:txXfrm>
        <a:off x="24588" y="24689"/>
        <a:ext cx="5665824" cy="45450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0"/>
          <a:ext cx="5715000" cy="50368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latin typeface="+mj-lt"/>
            </a:rPr>
            <a:t>PO2 : Problem Analysis</a:t>
          </a:r>
          <a:endParaRPr lang="en-IN" sz="2100" kern="1200" dirty="0">
            <a:latin typeface="+mj-lt"/>
          </a:endParaRPr>
        </a:p>
      </dsp:txBody>
      <dsp:txXfrm>
        <a:off x="24588" y="24588"/>
        <a:ext cx="5665824" cy="45450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01"/>
          <a:ext cx="5715000" cy="50368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1" kern="1200" dirty="0">
              <a:latin typeface="+mj-lt"/>
            </a:rPr>
            <a:t>PO3 : </a:t>
          </a:r>
          <a:r>
            <a:rPr lang="en-US" sz="2100" b="1" kern="1200" dirty="0">
              <a:latin typeface="+mj-lt"/>
            </a:rPr>
            <a:t>Design/Development of solutions</a:t>
          </a:r>
          <a:endParaRPr lang="en-IN" sz="2100" kern="1200" dirty="0">
            <a:latin typeface="+mj-lt"/>
          </a:endParaRPr>
        </a:p>
      </dsp:txBody>
      <dsp:txXfrm>
        <a:off x="24588" y="24689"/>
        <a:ext cx="5665824" cy="45450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12093"/>
          <a:ext cx="5714999" cy="4797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latin typeface="+mj-lt"/>
            </a:rPr>
            <a:t>PO4 : Conduct Investigations of complex problems</a:t>
          </a:r>
          <a:endParaRPr lang="en-IN" sz="2000" kern="1200" dirty="0">
            <a:latin typeface="+mj-lt"/>
          </a:endParaRPr>
        </a:p>
      </dsp:txBody>
      <dsp:txXfrm>
        <a:off x="23417" y="35510"/>
        <a:ext cx="5668165" cy="43286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203"/>
          <a:ext cx="5715000" cy="50368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1" kern="1200" dirty="0">
              <a:latin typeface="+mj-lt"/>
            </a:rPr>
            <a:t>PO5 : </a:t>
          </a:r>
          <a:r>
            <a:rPr lang="en-US" sz="2100" b="1" kern="1200" dirty="0">
              <a:latin typeface="+mj-lt"/>
            </a:rPr>
            <a:t>Modern tool usage</a:t>
          </a:r>
          <a:endParaRPr lang="en-IN" sz="2100" kern="1200" dirty="0">
            <a:latin typeface="+mj-lt"/>
          </a:endParaRPr>
        </a:p>
      </dsp:txBody>
      <dsp:txXfrm>
        <a:off x="24588" y="24791"/>
        <a:ext cx="5665824" cy="45450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492"/>
          <a:ext cx="5715000" cy="50339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latin typeface="+mj-lt"/>
            </a:rPr>
            <a:t>PO6 : The engineer and society</a:t>
          </a:r>
          <a:endParaRPr lang="en-IN" sz="2100" kern="1200" dirty="0">
            <a:latin typeface="+mj-lt"/>
          </a:endParaRPr>
        </a:p>
      </dsp:txBody>
      <dsp:txXfrm>
        <a:off x="24574" y="25066"/>
        <a:ext cx="5665852" cy="4542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CBBEC5-5B01-4132-A331-9D4D3453D65C}">
      <dsp:nvSpPr>
        <dsp:cNvPr id="0" name=""/>
        <dsp:cNvSpPr/>
      </dsp:nvSpPr>
      <dsp:spPr>
        <a:xfrm>
          <a:off x="0" y="0"/>
          <a:ext cx="8630165" cy="3453813"/>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b="0" kern="1200" dirty="0">
              <a:latin typeface="Calibri Light" panose="020F0302020204030204"/>
            </a:rPr>
            <a:t>Type of Data</a:t>
          </a:r>
          <a:r>
            <a:rPr lang="en-US" sz="2700" b="0" kern="1200" dirty="0"/>
            <a:t>: structured, semi-structured, unstructured data, Numeric, Categorical, Graphical, High Dimensional Data, Transactional Data, Spatial Data, Social Network Data, standard datasets, Data Classification, Sources of Data, Data manipulation in various formats, for example, CSV file, pdf file, XML file, HTML file, text file, JSON, image files etc. import and export data in R/Python.</a:t>
          </a:r>
          <a:r>
            <a:rPr lang="en-US" sz="2700" b="0" kern="1200" dirty="0">
              <a:latin typeface="Calibri Light" panose="020F0302020204030204"/>
            </a:rPr>
            <a:t> </a:t>
          </a:r>
          <a:endParaRPr lang="en-US" sz="2700" b="0" kern="1200" dirty="0"/>
        </a:p>
      </dsp:txBody>
      <dsp:txXfrm>
        <a:off x="168601" y="168601"/>
        <a:ext cx="8292963" cy="311661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73751"/>
          <a:ext cx="5715000" cy="685799"/>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Engineering Graduates will be able to</a:t>
          </a:r>
          <a:r>
            <a:rPr lang="en-US" sz="2800" kern="1200" dirty="0"/>
            <a:t>:</a:t>
          </a:r>
          <a:endParaRPr lang="en-IN" sz="2800" kern="1200" dirty="0"/>
        </a:p>
      </dsp:txBody>
      <dsp:txXfrm>
        <a:off x="33478" y="107229"/>
        <a:ext cx="5648044" cy="618843"/>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01"/>
          <a:ext cx="5715000" cy="50368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1" kern="1200" dirty="0">
              <a:latin typeface="+mj-lt"/>
            </a:rPr>
            <a:t>PO7 : </a:t>
          </a:r>
          <a:r>
            <a:rPr lang="en-US" sz="2100" b="1" kern="1200" dirty="0">
              <a:latin typeface="+mj-lt"/>
              <a:ea typeface="Calibri" panose="020F0502020204030204" charset="0"/>
            </a:rPr>
            <a:t>Environment and sustainability</a:t>
          </a:r>
          <a:endParaRPr lang="en-IN" sz="2100" kern="1200" dirty="0"/>
        </a:p>
      </dsp:txBody>
      <dsp:txXfrm>
        <a:off x="24588" y="24689"/>
        <a:ext cx="5665824" cy="45450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101"/>
          <a:ext cx="5715000" cy="50368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latin typeface="+mj-lt"/>
              <a:ea typeface="Times New Roman" panose="02020603050405020304" pitchFamily="18" charset="0"/>
              <a:cs typeface="Times New Roman" panose="02020603050405020304" pitchFamily="18" charset="0"/>
            </a:rPr>
            <a:t>PO8 : Ethics</a:t>
          </a:r>
          <a:endParaRPr lang="en-IN" sz="2100" kern="1200" dirty="0"/>
        </a:p>
      </dsp:txBody>
      <dsp:txXfrm>
        <a:off x="24588" y="24689"/>
        <a:ext cx="5665824" cy="45450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01"/>
          <a:ext cx="5715000" cy="50368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latin typeface="+mj-lt"/>
              <a:ea typeface="Times New Roman" panose="02020603050405020304" pitchFamily="18" charset="0"/>
              <a:cs typeface="Times New Roman" panose="02020603050405020304" pitchFamily="18" charset="0"/>
            </a:rPr>
            <a:t>PO9 : Individual and teamwork</a:t>
          </a:r>
          <a:endParaRPr lang="en-IN" sz="2100" kern="1200" dirty="0"/>
        </a:p>
      </dsp:txBody>
      <dsp:txXfrm>
        <a:off x="24588" y="24689"/>
        <a:ext cx="5665824" cy="454509"/>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101"/>
          <a:ext cx="5714999" cy="50368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1" kern="1200" dirty="0">
              <a:latin typeface="+mj-lt"/>
            </a:rPr>
            <a:t>PO10 : </a:t>
          </a:r>
          <a:r>
            <a:rPr lang="en-US" sz="2100" b="1" kern="1200" dirty="0">
              <a:latin typeface="+mj-lt"/>
              <a:ea typeface="Times New Roman" panose="02020603050405020304" pitchFamily="18" charset="0"/>
              <a:cs typeface="Times New Roman" panose="02020603050405020304" pitchFamily="18" charset="0"/>
            </a:rPr>
            <a:t>Communication</a:t>
          </a:r>
          <a:endParaRPr lang="en-IN" sz="2100" kern="1200" dirty="0"/>
        </a:p>
      </dsp:txBody>
      <dsp:txXfrm>
        <a:off x="24588" y="24689"/>
        <a:ext cx="5665823" cy="454509"/>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203"/>
          <a:ext cx="5715000" cy="50368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latin typeface="+mj-lt"/>
              <a:ea typeface="Times New Roman" panose="02020603050405020304" pitchFamily="18" charset="0"/>
              <a:cs typeface="Times New Roman" panose="02020603050405020304" pitchFamily="18" charset="0"/>
            </a:rPr>
            <a:t>PO11 : Project management and finance</a:t>
          </a:r>
          <a:endParaRPr lang="en-IN" sz="2100" kern="1200" dirty="0"/>
        </a:p>
      </dsp:txBody>
      <dsp:txXfrm>
        <a:off x="24588" y="24791"/>
        <a:ext cx="5665824" cy="454509"/>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0"/>
          <a:ext cx="5715000" cy="314667"/>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latin typeface="+mj-lt"/>
              <a:ea typeface="Times New Roman" panose="02020603050405020304" pitchFamily="18" charset="0"/>
              <a:cs typeface="Times New Roman" panose="02020603050405020304" pitchFamily="18" charset="0"/>
            </a:rPr>
            <a:t>PO12 : Life-long learning</a:t>
          </a:r>
          <a:endParaRPr lang="en-IN" sz="2100" kern="1200" dirty="0"/>
        </a:p>
      </dsp:txBody>
      <dsp:txXfrm>
        <a:off x="15361" y="15361"/>
        <a:ext cx="5684278" cy="2839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5822"/>
          <a:ext cx="8975066" cy="3272963"/>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b="0" kern="1200" baseline="0" dirty="0"/>
            <a:t>Form of Data Pre-processing, data Attribute and its types, understanding and extracting useful variables,KDD process, Data Cleaning: Missing Values, Noisy Data, Discretization and Concept hierarchy generation (Binning, Clustering, Histogram), Inconsistent Data, Data Integration and Transformation. Data Reduction: Data Cube Aggregation, Data Compression, Numerosity </a:t>
          </a:r>
          <a:r>
            <a:rPr lang="en-US" sz="2700" b="0" kern="1200" baseline="0" dirty="0">
              <a:latin typeface="Calibri Light" panose="020F0302020204030204"/>
            </a:rPr>
            <a:t>Reduction</a:t>
          </a:r>
          <a:endParaRPr lang="en-US" sz="2700" b="0" kern="1200" baseline="0" dirty="0"/>
        </a:p>
      </dsp:txBody>
      <dsp:txXfrm>
        <a:off x="159773" y="165595"/>
        <a:ext cx="8655520" cy="29534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CBBEC5-5B01-4132-A331-9D4D3453D65C}">
      <dsp:nvSpPr>
        <dsp:cNvPr id="0" name=""/>
        <dsp:cNvSpPr/>
      </dsp:nvSpPr>
      <dsp:spPr>
        <a:xfrm>
          <a:off x="0" y="33331"/>
          <a:ext cx="9636579" cy="3453813"/>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kern="1200" dirty="0">
              <a:solidFill>
                <a:srgbClr val="444444"/>
              </a:solidFill>
              <a:latin typeface="Calibri"/>
              <a:cs typeface="Calibri"/>
            </a:rPr>
            <a:t>Handling Missing </a:t>
          </a:r>
          <a:r>
            <a:rPr lang="en-US" sz="2700" b="0" kern="1200" dirty="0">
              <a:solidFill>
                <a:srgbClr val="444444"/>
              </a:solidFill>
            </a:rPr>
            <a:t>data, </a:t>
          </a:r>
          <a:r>
            <a:rPr lang="en-US" sz="2700" b="0" kern="1200" dirty="0">
              <a:solidFill>
                <a:srgbClr val="444444"/>
              </a:solidFill>
              <a:latin typeface="Calibri"/>
            </a:rPr>
            <a:t>Removing Redundant variables</a:t>
          </a:r>
          <a:r>
            <a:rPr lang="en-US" sz="2700" b="0" kern="1200" dirty="0">
              <a:solidFill>
                <a:srgbClr val="444444"/>
              </a:solidFill>
            </a:rPr>
            <a:t>, </a:t>
          </a:r>
          <a:r>
            <a:rPr lang="en-US" sz="2700" b="0" kern="1200" dirty="0">
              <a:solidFill>
                <a:srgbClr val="444444"/>
              </a:solidFill>
              <a:latin typeface="Calibri"/>
            </a:rPr>
            <a:t>variable Selection</a:t>
          </a:r>
          <a:r>
            <a:rPr lang="en-US" sz="2700" b="0" kern="1200" dirty="0">
              <a:solidFill>
                <a:srgbClr val="444444"/>
              </a:solidFill>
            </a:rPr>
            <a:t>, </a:t>
          </a:r>
          <a:r>
            <a:rPr lang="en-US" sz="2700" b="0" kern="1200" dirty="0">
              <a:solidFill>
                <a:srgbClr val="444444"/>
              </a:solidFill>
              <a:latin typeface="Calibri"/>
            </a:rPr>
            <a:t>identifying outliers</a:t>
          </a:r>
          <a:r>
            <a:rPr lang="en-US" sz="2700" b="0" kern="1200" dirty="0">
              <a:solidFill>
                <a:srgbClr val="444444"/>
              </a:solidFill>
            </a:rPr>
            <a:t>, </a:t>
          </a:r>
          <a:r>
            <a:rPr lang="en-US" sz="2700" b="0" kern="1200" dirty="0">
              <a:solidFill>
                <a:srgbClr val="444444"/>
              </a:solidFill>
              <a:latin typeface="Calibri"/>
            </a:rPr>
            <a:t>Removing Outliers</a:t>
          </a:r>
          <a:r>
            <a:rPr lang="en-US" sz="2700" b="0" kern="1200" dirty="0">
              <a:solidFill>
                <a:srgbClr val="444444"/>
              </a:solidFill>
            </a:rPr>
            <a:t>, </a:t>
          </a:r>
          <a:r>
            <a:rPr lang="en-US" sz="2700" b="0" kern="1200" dirty="0">
              <a:solidFill>
                <a:srgbClr val="444444"/>
              </a:solidFill>
              <a:latin typeface="Calibri"/>
            </a:rPr>
            <a:t>Time series Analysis</a:t>
          </a:r>
          <a:r>
            <a:rPr lang="en-US" sz="2700" b="0" kern="1200" dirty="0">
              <a:solidFill>
                <a:srgbClr val="444444"/>
              </a:solidFill>
            </a:rPr>
            <a:t>, Data</a:t>
          </a:r>
          <a:r>
            <a:rPr lang="en-US" sz="2700" b="0" kern="1200" dirty="0">
              <a:solidFill>
                <a:srgbClr val="444444"/>
              </a:solidFill>
              <a:latin typeface="Calibri"/>
            </a:rPr>
            <a:t> transformation and dimensionality reduction techniques such as Principal Component Analysis (PCA), Factor Analysis (FA) and Linear Discriminant Analysis (LDA), Univariate and Multivariate Exploratory </a:t>
          </a:r>
          <a:r>
            <a:rPr lang="en-US" sz="2700" b="0" kern="1200" dirty="0">
              <a:solidFill>
                <a:srgbClr val="444444"/>
              </a:solidFill>
            </a:rPr>
            <a:t>Data</a:t>
          </a:r>
          <a:r>
            <a:rPr lang="en-US" sz="2700" b="0" kern="1200" dirty="0">
              <a:solidFill>
                <a:srgbClr val="444444"/>
              </a:solidFill>
              <a:latin typeface="Calibri"/>
            </a:rPr>
            <a:t> Analysis. </a:t>
          </a:r>
          <a:r>
            <a:rPr lang="en-US" sz="2700" b="0" kern="1200" dirty="0">
              <a:solidFill>
                <a:srgbClr val="444444"/>
              </a:solidFill>
            </a:rPr>
            <a:t>Data </a:t>
          </a:r>
          <a:r>
            <a:rPr lang="en-US" sz="2700" b="0" kern="1200" dirty="0">
              <a:solidFill>
                <a:srgbClr val="444444"/>
              </a:solidFill>
              <a:latin typeface="Calibri"/>
            </a:rPr>
            <a:t>Munging</a:t>
          </a:r>
          <a:r>
            <a:rPr lang="en-US" sz="2700" b="0" kern="1200" dirty="0">
              <a:solidFill>
                <a:srgbClr val="444444"/>
              </a:solidFill>
            </a:rPr>
            <a:t>, Data </a:t>
          </a:r>
          <a:r>
            <a:rPr lang="en-US" sz="2700" b="0" kern="1200" dirty="0">
              <a:solidFill>
                <a:srgbClr val="444444"/>
              </a:solidFill>
              <a:latin typeface="Calibri"/>
            </a:rPr>
            <a:t>Wrangling- APIs </a:t>
          </a:r>
          <a:r>
            <a:rPr lang="en-US" sz="2700" b="0" kern="1200" dirty="0">
              <a:solidFill>
                <a:srgbClr val="444444"/>
              </a:solidFill>
            </a:rPr>
            <a:t>and </a:t>
          </a:r>
          <a:r>
            <a:rPr lang="en-US" sz="2700" b="0" kern="1200" dirty="0">
              <a:solidFill>
                <a:srgbClr val="444444"/>
              </a:solidFill>
              <a:latin typeface="Calibri"/>
            </a:rPr>
            <a:t>other tools for scrapping </a:t>
          </a:r>
          <a:r>
            <a:rPr lang="en-US" sz="2700" b="0" kern="1200" dirty="0">
              <a:solidFill>
                <a:srgbClr val="444444"/>
              </a:solidFill>
            </a:rPr>
            <a:t>data </a:t>
          </a:r>
          <a:r>
            <a:rPr lang="en-US" sz="2700" b="0" kern="1200" dirty="0">
              <a:solidFill>
                <a:srgbClr val="444444"/>
              </a:solidFill>
              <a:latin typeface="Calibri"/>
            </a:rPr>
            <a:t>from the web/ internet using </a:t>
          </a:r>
          <a:r>
            <a:rPr lang="en-US" sz="2700" b="0" kern="1200" dirty="0">
              <a:solidFill>
                <a:srgbClr val="444444"/>
              </a:solidFill>
            </a:rPr>
            <a:t>R/Python.</a:t>
          </a:r>
          <a:endParaRPr lang="en-US" sz="2700" b="0" kern="1200" dirty="0">
            <a:solidFill>
              <a:srgbClr val="444444"/>
            </a:solidFill>
            <a:latin typeface="Calibri"/>
            <a:cs typeface="Calibri"/>
          </a:endParaRPr>
        </a:p>
      </dsp:txBody>
      <dsp:txXfrm>
        <a:off x="168601" y="201932"/>
        <a:ext cx="9299377" cy="3116611"/>
      </dsp:txXfrm>
    </dsp:sp>
    <dsp:sp modelId="{BF6857ED-57E0-4011-9770-BC859119D24F}">
      <dsp:nvSpPr>
        <dsp:cNvPr id="0" name=""/>
        <dsp:cNvSpPr/>
      </dsp:nvSpPr>
      <dsp:spPr>
        <a:xfrm>
          <a:off x="0" y="3505218"/>
          <a:ext cx="9636579" cy="385722"/>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endParaRPr lang="en-US" sz="500" kern="1200" dirty="0">
            <a:latin typeface="Calibri Light"/>
            <a:cs typeface="Calibri Light"/>
          </a:endParaRPr>
        </a:p>
      </dsp:txBody>
      <dsp:txXfrm>
        <a:off x="18829" y="3524047"/>
        <a:ext cx="9598921" cy="3480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CB3A4-5F35-4C8F-B7DE-FBB6D289F0CC}">
      <dsp:nvSpPr>
        <dsp:cNvPr id="0" name=""/>
        <dsp:cNvSpPr/>
      </dsp:nvSpPr>
      <dsp:spPr>
        <a:xfrm>
          <a:off x="0" y="190871"/>
          <a:ext cx="8751857" cy="34678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b="0" kern="1200" dirty="0"/>
            <a:t>Introductions and overview, Debug and troubleshoot installation and configuration of the Tableau. Creating Your First visualization: Getting started with Tableau Software, Using Data file formats, connecting your Data to Tableau, creating basic charts (line, bar charts, Tree maps), Using the Show me panel. Tableau Calculations: Overview of SUM, AVR, and Aggregate Features Creating custom calculations and fields, Applying new data calculations to your visualization. Manipulating Data in Tableau: Cleaning-up the data with the Data Interpreter, structuring your data, Sorting, and filtering Tableau data, Pivoting Tableau data. Advanced Visualization Tools: Using Filters, Using the Detail panel Using the Size panels, customizing filters, Using and Customizing tooltips, Formatting your data with colours, Creating Dashboards &amp; Stories, Distributing</a:t>
          </a:r>
          <a:r>
            <a:rPr lang="en-US" sz="1900" b="0" kern="1200" dirty="0">
              <a:latin typeface="Calibri Light" panose="020F0302020204030204"/>
            </a:rPr>
            <a:t> </a:t>
          </a:r>
          <a:r>
            <a:rPr lang="en-US" sz="1900" b="0" kern="1200" dirty="0"/>
            <a:t>&amp; Publishing Your Visualization</a:t>
          </a:r>
        </a:p>
      </dsp:txBody>
      <dsp:txXfrm>
        <a:off x="169288" y="360159"/>
        <a:ext cx="8413281" cy="31293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3D586B-6568-48EA-AB47-21DBC0FD868F}">
      <dsp:nvSpPr>
        <dsp:cNvPr id="0" name=""/>
        <dsp:cNvSpPr/>
      </dsp:nvSpPr>
      <dsp:spPr>
        <a:xfrm>
          <a:off x="0" y="33448"/>
          <a:ext cx="7974761" cy="128465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dirty="0"/>
            <a:t>The objective of this course is to understand the fundamental concepts of Data analytics and learn about various types of data formats and their manipulations. It helps students to learn exploratory data analysis and visualization techniques in addition to R/Python/Tableau programming language.</a:t>
          </a:r>
        </a:p>
      </dsp:txBody>
      <dsp:txXfrm>
        <a:off x="62712" y="96160"/>
        <a:ext cx="7849337" cy="11592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0"/>
          <a:ext cx="6993401" cy="971337"/>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t>At the end of course, the student  will be able to</a:t>
          </a:r>
          <a:r>
            <a:rPr lang="en-US" sz="2800" kern="1200" dirty="0"/>
            <a:t>:</a:t>
          </a:r>
          <a:endParaRPr lang="en-IN" sz="2800" kern="1200" dirty="0"/>
        </a:p>
      </dsp:txBody>
      <dsp:txXfrm>
        <a:off x="47417" y="47417"/>
        <a:ext cx="6898567" cy="87650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381"/>
          <a:ext cx="7143391" cy="522473"/>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accent1">
              <a:lumMod val="40000"/>
              <a:lumOff val="60000"/>
            </a:schemeClr>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kern="1200" dirty="0">
              <a:solidFill>
                <a:srgbClr val="444444"/>
              </a:solidFill>
            </a:rPr>
            <a:t>Explain and exemplify the most common forms of data and its representations.</a:t>
          </a:r>
          <a:r>
            <a:rPr lang="en-IN" sz="1800" b="0" kern="1200" dirty="0">
              <a:solidFill>
                <a:srgbClr val="444444"/>
              </a:solidFill>
              <a:latin typeface="Calibri"/>
            </a:rPr>
            <a:t> </a:t>
          </a:r>
        </a:p>
      </dsp:txBody>
      <dsp:txXfrm>
        <a:off x="25505" y="25886"/>
        <a:ext cx="7092381" cy="471463"/>
      </dsp:txXfrm>
    </dsp:sp>
    <dsp:sp modelId="{06EB04E5-D2AF-4832-88EE-9E593061985B}">
      <dsp:nvSpPr>
        <dsp:cNvPr id="0" name=""/>
        <dsp:cNvSpPr/>
      </dsp:nvSpPr>
      <dsp:spPr>
        <a:xfrm>
          <a:off x="0" y="533499"/>
          <a:ext cx="7143391" cy="172872"/>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endParaRPr lang="en-US" sz="500" b="0" kern="1200" dirty="0"/>
        </a:p>
      </dsp:txBody>
      <dsp:txXfrm>
        <a:off x="8439" y="541938"/>
        <a:ext cx="7126513" cy="15599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255"/>
          <a:ext cx="7157768" cy="55458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accent1">
              <a:lumMod val="40000"/>
              <a:lumOff val="60000"/>
            </a:schemeClr>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kern="1200" dirty="0">
              <a:solidFill>
                <a:srgbClr val="444444"/>
              </a:solidFill>
              <a:latin typeface="Calibri"/>
            </a:rPr>
            <a:t>Understand </a:t>
          </a:r>
          <a:r>
            <a:rPr lang="en-IN" sz="1800" b="0" kern="1200" dirty="0">
              <a:solidFill>
                <a:srgbClr val="444444"/>
              </a:solidFill>
            </a:rPr>
            <a:t>and </a:t>
          </a:r>
          <a:r>
            <a:rPr lang="en-IN" sz="1800" b="0" kern="1200" dirty="0">
              <a:solidFill>
                <a:srgbClr val="444444"/>
              </a:solidFill>
              <a:latin typeface="Calibri"/>
            </a:rPr>
            <a:t>apply </a:t>
          </a:r>
          <a:r>
            <a:rPr lang="en-IN" sz="1800" b="0" kern="1200" dirty="0">
              <a:solidFill>
                <a:srgbClr val="444444"/>
              </a:solidFill>
            </a:rPr>
            <a:t>data </a:t>
          </a:r>
          <a:r>
            <a:rPr lang="en-IN" sz="1800" b="0" kern="1200" dirty="0">
              <a:solidFill>
                <a:srgbClr val="444444"/>
              </a:solidFill>
              <a:latin typeface="Calibri"/>
            </a:rPr>
            <a:t>pre-processing techniques</a:t>
          </a:r>
          <a:r>
            <a:rPr lang="en-IN" sz="1800" b="0" kern="1200" dirty="0">
              <a:solidFill>
                <a:srgbClr val="444444"/>
              </a:solidFill>
            </a:rPr>
            <a:t>.</a:t>
          </a:r>
          <a:r>
            <a:rPr lang="en-IN" sz="1800" b="0" kern="1200" dirty="0">
              <a:solidFill>
                <a:srgbClr val="444444"/>
              </a:solidFill>
              <a:latin typeface="Calibri"/>
            </a:rPr>
            <a:t> </a:t>
          </a:r>
        </a:p>
      </dsp:txBody>
      <dsp:txXfrm>
        <a:off x="27073" y="27328"/>
        <a:ext cx="7103622" cy="500440"/>
      </dsp:txXfrm>
    </dsp:sp>
    <dsp:sp modelId="{6FD9BAD2-586B-4D86-B826-E7EE6EA7FBC7}">
      <dsp:nvSpPr>
        <dsp:cNvPr id="0" name=""/>
        <dsp:cNvSpPr/>
      </dsp:nvSpPr>
      <dsp:spPr>
        <a:xfrm>
          <a:off x="0" y="566134"/>
          <a:ext cx="7157768" cy="18349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endParaRPr lang="en-US" sz="500" b="0" kern="1200" dirty="0"/>
        </a:p>
      </dsp:txBody>
      <dsp:txXfrm>
        <a:off x="8958" y="575092"/>
        <a:ext cx="7139852" cy="165582"/>
      </dsp:txXfrm>
    </dsp:sp>
  </dsp:spTree>
</dsp:drawing>
</file>

<file path=ppt/diagrams/layout1.xml><?xml version="1.0" encoding="utf-8"?>
<dgm:layoutDef xmlns:dgm="http://schemas.openxmlformats.org/drawingml/2006/diagram" xmlns:a="http://schemas.openxmlformats.org/drawingml/2006/main" uniqueId="urn:microsoft.com/office/officeart/2005/8/layout/vList2#3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4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4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4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4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4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5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5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5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5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5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3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5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5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5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5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5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6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6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3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3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3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3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4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4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4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2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3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3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3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3d1#7">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40">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4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42">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43">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44">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45">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27">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3d1#8">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4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47">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48">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3#49">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3#50">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3#5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28">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27">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30">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32">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3d1#5">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3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3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12/9/2024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12/9/2024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10</a:t>
            </a:fld>
            <a:endParaRPr lang="en-US"/>
          </a:p>
        </p:txBody>
      </p:sp>
    </p:spTree>
    <p:extLst>
      <p:ext uri="{BB962C8B-B14F-4D97-AF65-F5344CB8AC3E}">
        <p14:creationId xmlns:p14="http://schemas.microsoft.com/office/powerpoint/2010/main" val="3340394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11</a:t>
            </a:fld>
            <a:endParaRPr lang="en-US"/>
          </a:p>
        </p:txBody>
      </p:sp>
    </p:spTree>
    <p:extLst>
      <p:ext uri="{BB962C8B-B14F-4D97-AF65-F5344CB8AC3E}">
        <p14:creationId xmlns:p14="http://schemas.microsoft.com/office/powerpoint/2010/main" val="807619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7997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9241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1215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2129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4788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47648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1501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extLst>
      <p:ext uri="{BB962C8B-B14F-4D97-AF65-F5344CB8AC3E}">
        <p14:creationId xmlns:p14="http://schemas.microsoft.com/office/powerpoint/2010/main" val="39108677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09263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0537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18137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26653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96663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23183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94586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86945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63481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8598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a:t>
            </a:fld>
            <a:endParaRPr lang="en-US"/>
          </a:p>
        </p:txBody>
      </p:sp>
    </p:spTree>
    <p:extLst>
      <p:ext uri="{BB962C8B-B14F-4D97-AF65-F5344CB8AC3E}">
        <p14:creationId xmlns:p14="http://schemas.microsoft.com/office/powerpoint/2010/main" val="27197886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08289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8721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Tree>
    <p:extLst>
      <p:ext uri="{BB962C8B-B14F-4D97-AF65-F5344CB8AC3E}">
        <p14:creationId xmlns:p14="http://schemas.microsoft.com/office/powerpoint/2010/main" val="2943262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Tree>
    <p:extLst>
      <p:ext uri="{BB962C8B-B14F-4D97-AF65-F5344CB8AC3E}">
        <p14:creationId xmlns:p14="http://schemas.microsoft.com/office/powerpoint/2010/main" val="89195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a:t>
            </a:fld>
            <a:endParaRPr lang="en-US"/>
          </a:p>
        </p:txBody>
      </p:sp>
    </p:spTree>
    <p:extLst>
      <p:ext uri="{BB962C8B-B14F-4D97-AF65-F5344CB8AC3E}">
        <p14:creationId xmlns:p14="http://schemas.microsoft.com/office/powerpoint/2010/main" val="2626169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a:p>
        </p:txBody>
      </p:sp>
    </p:spTree>
    <p:extLst>
      <p:ext uri="{BB962C8B-B14F-4D97-AF65-F5344CB8AC3E}">
        <p14:creationId xmlns:p14="http://schemas.microsoft.com/office/powerpoint/2010/main" val="1376416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8</a:t>
            </a:fld>
            <a:endParaRPr lang="en-US"/>
          </a:p>
        </p:txBody>
      </p:sp>
    </p:spTree>
    <p:extLst>
      <p:ext uri="{BB962C8B-B14F-4D97-AF65-F5344CB8AC3E}">
        <p14:creationId xmlns:p14="http://schemas.microsoft.com/office/powerpoint/2010/main" val="4081691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9</a:t>
            </a:fld>
            <a:endParaRPr lang="en-US"/>
          </a:p>
        </p:txBody>
      </p:sp>
    </p:spTree>
    <p:extLst>
      <p:ext uri="{BB962C8B-B14F-4D97-AF65-F5344CB8AC3E}">
        <p14:creationId xmlns:p14="http://schemas.microsoft.com/office/powerpoint/2010/main" val="1582620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B7EF7CE-126D-4B1B-A313-6ADDB95E23D4}" type="datetime3">
              <a:rPr lang="en-US" smtClean="0"/>
              <a:t>9 December 2024</a:t>
            </a:fld>
            <a:endParaRPr lang="en-US"/>
          </a:p>
        </p:txBody>
      </p:sp>
      <p:sp>
        <p:nvSpPr>
          <p:cNvPr id="5" name="Footer Placeholder 4"/>
          <p:cNvSpPr>
            <a:spLocks noGrp="1"/>
          </p:cNvSpPr>
          <p:nvPr>
            <p:ph type="ftr" sz="quarter" idx="11"/>
          </p:nvPr>
        </p:nvSpPr>
        <p:spPr/>
        <p:txBody>
          <a:bodyPr/>
          <a:lstStyle/>
          <a:p>
            <a:r>
              <a:rPr lang="en-US"/>
              <a:t>Dr. Kumod Kumar Gupta     Data Analytics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74A585-B237-44CB-8234-5A55412E2364}" type="datetime3">
              <a:rPr lang="en-US" smtClean="0"/>
              <a:t>9 December 2024</a:t>
            </a:fld>
            <a:endParaRPr lang="en-US"/>
          </a:p>
        </p:txBody>
      </p:sp>
      <p:sp>
        <p:nvSpPr>
          <p:cNvPr id="5" name="Footer Placeholder 4"/>
          <p:cNvSpPr>
            <a:spLocks noGrp="1"/>
          </p:cNvSpPr>
          <p:nvPr>
            <p:ph type="ftr" sz="quarter" idx="11"/>
          </p:nvPr>
        </p:nvSpPr>
        <p:spPr/>
        <p:txBody>
          <a:bodyPr/>
          <a:lstStyle/>
          <a:p>
            <a:r>
              <a:rPr lang="en-US"/>
              <a:t>Dr. Kumod Kumar Gupta     Data Analytics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E9B5B9-A157-4D70-A0B1-159C01BDFCE1}" type="datetime3">
              <a:rPr lang="en-US" smtClean="0"/>
              <a:t>9 December 2024</a:t>
            </a:fld>
            <a:endParaRPr lang="en-US"/>
          </a:p>
        </p:txBody>
      </p:sp>
      <p:sp>
        <p:nvSpPr>
          <p:cNvPr id="5" name="Footer Placeholder 4"/>
          <p:cNvSpPr>
            <a:spLocks noGrp="1"/>
          </p:cNvSpPr>
          <p:nvPr>
            <p:ph type="ftr" sz="quarter" idx="11"/>
          </p:nvPr>
        </p:nvSpPr>
        <p:spPr/>
        <p:txBody>
          <a:bodyPr/>
          <a:lstStyle/>
          <a:p>
            <a:r>
              <a:rPr lang="en-US"/>
              <a:t>Dr. Kumod Kumar Gupta     Data Analytics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A9F9DC-FFA9-4750-A63C-E36F9AAD5135}" type="datetime3">
              <a:rPr lang="en-US" smtClean="0"/>
              <a:t>9 December 2024</a:t>
            </a:fld>
            <a:endParaRPr lang="en-US"/>
          </a:p>
        </p:txBody>
      </p:sp>
      <p:sp>
        <p:nvSpPr>
          <p:cNvPr id="5" name="Footer Placeholder 4"/>
          <p:cNvSpPr>
            <a:spLocks noGrp="1"/>
          </p:cNvSpPr>
          <p:nvPr>
            <p:ph type="ftr" sz="quarter" idx="11"/>
          </p:nvPr>
        </p:nvSpPr>
        <p:spPr/>
        <p:txBody>
          <a:bodyPr/>
          <a:lstStyle/>
          <a:p>
            <a:r>
              <a:rPr lang="en-US"/>
              <a:t>Dr. Kumod Kumar Gupta     Data Analytics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42E8AC-D1AF-45A4-B648-0432640EDAD1}" type="datetime3">
              <a:rPr lang="en-US" smtClean="0"/>
              <a:t>9 December 2024</a:t>
            </a:fld>
            <a:endParaRPr lang="en-US"/>
          </a:p>
        </p:txBody>
      </p:sp>
      <p:sp>
        <p:nvSpPr>
          <p:cNvPr id="5" name="Footer Placeholder 4"/>
          <p:cNvSpPr>
            <a:spLocks noGrp="1"/>
          </p:cNvSpPr>
          <p:nvPr>
            <p:ph type="ftr" sz="quarter" idx="11"/>
          </p:nvPr>
        </p:nvSpPr>
        <p:spPr/>
        <p:txBody>
          <a:bodyPr/>
          <a:lstStyle/>
          <a:p>
            <a:r>
              <a:rPr lang="en-US"/>
              <a:t>Dr. Kumod Kumar Gupta     Data Analytics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71D42A-24EE-4A49-9D0F-5DF3C4051208}" type="datetime3">
              <a:rPr lang="en-US" smtClean="0"/>
              <a:t>9 December 2024</a:t>
            </a:fld>
            <a:endParaRPr lang="en-US"/>
          </a:p>
        </p:txBody>
      </p:sp>
      <p:sp>
        <p:nvSpPr>
          <p:cNvPr id="6" name="Footer Placeholder 5"/>
          <p:cNvSpPr>
            <a:spLocks noGrp="1"/>
          </p:cNvSpPr>
          <p:nvPr>
            <p:ph type="ftr" sz="quarter" idx="11"/>
          </p:nvPr>
        </p:nvSpPr>
        <p:spPr/>
        <p:txBody>
          <a:bodyPr/>
          <a:lstStyle/>
          <a:p>
            <a:r>
              <a:rPr lang="en-US"/>
              <a:t>Dr. Kumod Kumar Gupta     Data Analytics     Unit-4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62271D-FC70-4992-9895-0393E85746DA}" type="datetime3">
              <a:rPr lang="en-US" smtClean="0"/>
              <a:t>9 December 2024</a:t>
            </a:fld>
            <a:endParaRPr lang="en-US"/>
          </a:p>
        </p:txBody>
      </p:sp>
      <p:sp>
        <p:nvSpPr>
          <p:cNvPr id="8" name="Footer Placeholder 7"/>
          <p:cNvSpPr>
            <a:spLocks noGrp="1"/>
          </p:cNvSpPr>
          <p:nvPr>
            <p:ph type="ftr" sz="quarter" idx="11"/>
          </p:nvPr>
        </p:nvSpPr>
        <p:spPr/>
        <p:txBody>
          <a:bodyPr/>
          <a:lstStyle/>
          <a:p>
            <a:r>
              <a:rPr lang="en-US"/>
              <a:t>Dr. Kumod Kumar Gupta     Data Analytics     Unit-4</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FE95690-C3F5-4A10-A44D-4F76A714F757}" type="datetime3">
              <a:rPr lang="en-US" smtClean="0"/>
              <a:t>9 December 2024</a:t>
            </a:fld>
            <a:endParaRPr lang="en-US"/>
          </a:p>
        </p:txBody>
      </p:sp>
      <p:sp>
        <p:nvSpPr>
          <p:cNvPr id="4" name="Footer Placeholder 3"/>
          <p:cNvSpPr>
            <a:spLocks noGrp="1"/>
          </p:cNvSpPr>
          <p:nvPr>
            <p:ph type="ftr" sz="quarter" idx="11"/>
          </p:nvPr>
        </p:nvSpPr>
        <p:spPr/>
        <p:txBody>
          <a:bodyPr/>
          <a:lstStyle/>
          <a:p>
            <a:r>
              <a:rPr lang="en-US"/>
              <a:t>Dr. Kumod Kumar Gupta     Data Analytics     Unit-4</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1F627-47C2-4350-BE19-3824C537A006}" type="datetime3">
              <a:rPr lang="en-US" smtClean="0"/>
              <a:t>9 December 2024</a:t>
            </a:fld>
            <a:endParaRPr lang="en-US"/>
          </a:p>
        </p:txBody>
      </p:sp>
      <p:sp>
        <p:nvSpPr>
          <p:cNvPr id="3" name="Footer Placeholder 2"/>
          <p:cNvSpPr>
            <a:spLocks noGrp="1"/>
          </p:cNvSpPr>
          <p:nvPr>
            <p:ph type="ftr" sz="quarter" idx="11"/>
          </p:nvPr>
        </p:nvSpPr>
        <p:spPr/>
        <p:txBody>
          <a:bodyPr/>
          <a:lstStyle/>
          <a:p>
            <a:r>
              <a:rPr lang="en-US"/>
              <a:t>Dr. Kumod Kumar Gupta     Data Analytics     Unit-4</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5A8A1D-BB6D-4E45-99D7-88B82633B1FE}" type="datetime3">
              <a:rPr lang="en-US" smtClean="0"/>
              <a:t>9 December 2024</a:t>
            </a:fld>
            <a:endParaRPr lang="en-US"/>
          </a:p>
        </p:txBody>
      </p:sp>
      <p:sp>
        <p:nvSpPr>
          <p:cNvPr id="6" name="Footer Placeholder 5"/>
          <p:cNvSpPr>
            <a:spLocks noGrp="1"/>
          </p:cNvSpPr>
          <p:nvPr>
            <p:ph type="ftr" sz="quarter" idx="11"/>
          </p:nvPr>
        </p:nvSpPr>
        <p:spPr/>
        <p:txBody>
          <a:bodyPr/>
          <a:lstStyle/>
          <a:p>
            <a:r>
              <a:rPr lang="en-US"/>
              <a:t>Dr. Kumod Kumar Gupta     Data Analytics     Unit-4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F59486-AD09-4EDD-8A36-6EB49E002300}" type="datetime3">
              <a:rPr lang="en-US" smtClean="0"/>
              <a:t>9 December 2024</a:t>
            </a:fld>
            <a:endParaRPr lang="en-US"/>
          </a:p>
        </p:txBody>
      </p:sp>
      <p:sp>
        <p:nvSpPr>
          <p:cNvPr id="6" name="Footer Placeholder 5"/>
          <p:cNvSpPr>
            <a:spLocks noGrp="1"/>
          </p:cNvSpPr>
          <p:nvPr>
            <p:ph type="ftr" sz="quarter" idx="11"/>
          </p:nvPr>
        </p:nvSpPr>
        <p:spPr/>
        <p:txBody>
          <a:bodyPr/>
          <a:lstStyle/>
          <a:p>
            <a:r>
              <a:rPr lang="en-US"/>
              <a:t>Dr. Kumod Kumar Gupta     Data Analytics     Unit-4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87CF69-D941-456B-8E5B-18E5E0EBD82A}" type="datetime3">
              <a:rPr lang="en-US" smtClean="0"/>
              <a:t>9 December 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Kumod Kumar Gupta     Data Analytics     Unit-4</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jpeg"/><Relationship Id="rId7" Type="http://schemas.openxmlformats.org/officeDocument/2006/relationships/diagramColors" Target="../diagrams/colors6.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0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6.xml"/><Relationship Id="rId5" Type="http://schemas.openxmlformats.org/officeDocument/2006/relationships/image" Target="../media/image30.jpeg"/><Relationship Id="rId4" Type="http://schemas.openxmlformats.org/officeDocument/2006/relationships/image" Target="../media/image29.png"/></Relationships>
</file>

<file path=ppt/slides/_rels/slide10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3" Type="http://schemas.microsoft.com/office/2007/relationships/diagramDrawing" Target="../diagrams/drawing8.xml"/><Relationship Id="rId18" Type="http://schemas.microsoft.com/office/2007/relationships/diagramDrawing" Target="../diagrams/drawing9.xml"/><Relationship Id="rId26" Type="http://schemas.openxmlformats.org/officeDocument/2006/relationships/diagramQuickStyle" Target="../diagrams/quickStyle11.xml"/><Relationship Id="rId3" Type="http://schemas.openxmlformats.org/officeDocument/2006/relationships/image" Target="../media/image3.jpeg"/><Relationship Id="rId21" Type="http://schemas.openxmlformats.org/officeDocument/2006/relationships/diagramQuickStyle" Target="../diagrams/quickStyle10.xml"/><Relationship Id="rId7" Type="http://schemas.openxmlformats.org/officeDocument/2006/relationships/diagramColors" Target="../diagrams/colors7.xml"/><Relationship Id="rId12" Type="http://schemas.openxmlformats.org/officeDocument/2006/relationships/diagramColors" Target="../diagrams/colors8.xml"/><Relationship Id="rId17" Type="http://schemas.openxmlformats.org/officeDocument/2006/relationships/diagramColors" Target="../diagrams/colors9.xml"/><Relationship Id="rId25" Type="http://schemas.openxmlformats.org/officeDocument/2006/relationships/diagramLayout" Target="../diagrams/layout11.xml"/><Relationship Id="rId33" Type="http://schemas.microsoft.com/office/2007/relationships/diagramDrawing" Target="../diagrams/drawing12.xml"/><Relationship Id="rId2" Type="http://schemas.openxmlformats.org/officeDocument/2006/relationships/notesSlide" Target="../notesSlides/notesSlide11.xml"/><Relationship Id="rId16" Type="http://schemas.openxmlformats.org/officeDocument/2006/relationships/diagramQuickStyle" Target="../diagrams/quickStyle9.xml"/><Relationship Id="rId20" Type="http://schemas.openxmlformats.org/officeDocument/2006/relationships/diagramLayout" Target="../diagrams/layout10.xml"/><Relationship Id="rId29" Type="http://schemas.openxmlformats.org/officeDocument/2006/relationships/diagramData" Target="../diagrams/data12.xml"/><Relationship Id="rId1" Type="http://schemas.openxmlformats.org/officeDocument/2006/relationships/slideLayout" Target="../slideLayouts/slideLayout1.xml"/><Relationship Id="rId6" Type="http://schemas.openxmlformats.org/officeDocument/2006/relationships/diagramQuickStyle" Target="../diagrams/quickStyle7.xml"/><Relationship Id="rId11" Type="http://schemas.openxmlformats.org/officeDocument/2006/relationships/diagramQuickStyle" Target="../diagrams/quickStyle8.xml"/><Relationship Id="rId24" Type="http://schemas.openxmlformats.org/officeDocument/2006/relationships/diagramData" Target="../diagrams/data11.xml"/><Relationship Id="rId32" Type="http://schemas.openxmlformats.org/officeDocument/2006/relationships/diagramColors" Target="../diagrams/colors12.xml"/><Relationship Id="rId5" Type="http://schemas.openxmlformats.org/officeDocument/2006/relationships/diagramLayout" Target="../diagrams/layout7.xml"/><Relationship Id="rId15" Type="http://schemas.openxmlformats.org/officeDocument/2006/relationships/diagramLayout" Target="../diagrams/layout9.xml"/><Relationship Id="rId23" Type="http://schemas.microsoft.com/office/2007/relationships/diagramDrawing" Target="../diagrams/drawing10.xml"/><Relationship Id="rId28" Type="http://schemas.microsoft.com/office/2007/relationships/diagramDrawing" Target="../diagrams/drawing11.xml"/><Relationship Id="rId10" Type="http://schemas.openxmlformats.org/officeDocument/2006/relationships/diagramLayout" Target="../diagrams/layout8.xml"/><Relationship Id="rId19" Type="http://schemas.openxmlformats.org/officeDocument/2006/relationships/diagramData" Target="../diagrams/data10.xml"/><Relationship Id="rId31" Type="http://schemas.openxmlformats.org/officeDocument/2006/relationships/diagramQuickStyle" Target="../diagrams/quickStyle12.xml"/><Relationship Id="rId4" Type="http://schemas.openxmlformats.org/officeDocument/2006/relationships/diagramData" Target="../diagrams/data7.xml"/><Relationship Id="rId9" Type="http://schemas.openxmlformats.org/officeDocument/2006/relationships/diagramData" Target="../diagrams/data8.xml"/><Relationship Id="rId14" Type="http://schemas.openxmlformats.org/officeDocument/2006/relationships/diagramData" Target="../diagrams/data9.xml"/><Relationship Id="rId22" Type="http://schemas.openxmlformats.org/officeDocument/2006/relationships/diagramColors" Target="../diagrams/colors10.xml"/><Relationship Id="rId27" Type="http://schemas.openxmlformats.org/officeDocument/2006/relationships/diagramColors" Target="../diagrams/colors11.xml"/><Relationship Id="rId30" Type="http://schemas.openxmlformats.org/officeDocument/2006/relationships/diagramLayout" Target="../diagrams/layout12.xml"/><Relationship Id="rId8" Type="http://schemas.microsoft.com/office/2007/relationships/diagramDrawing" Target="../diagrams/drawing7.xml"/></Relationships>
</file>

<file path=ppt/slides/_rels/slide12.xml.rels><?xml version="1.0" encoding="UTF-8" standalone="yes"?>
<Relationships xmlns="http://schemas.openxmlformats.org/package/2006/relationships"><Relationship Id="rId13" Type="http://schemas.openxmlformats.org/officeDocument/2006/relationships/diagramLayout" Target="../diagrams/layout15.xml"/><Relationship Id="rId18" Type="http://schemas.openxmlformats.org/officeDocument/2006/relationships/diagramLayout" Target="../diagrams/layout16.xml"/><Relationship Id="rId26" Type="http://schemas.microsoft.com/office/2007/relationships/diagramDrawing" Target="../diagrams/drawing17.xml"/><Relationship Id="rId21" Type="http://schemas.microsoft.com/office/2007/relationships/diagramDrawing" Target="../diagrams/drawing16.xml"/><Relationship Id="rId34" Type="http://schemas.openxmlformats.org/officeDocument/2006/relationships/diagramQuickStyle" Target="../diagrams/quickStyle19.xml"/><Relationship Id="rId7" Type="http://schemas.openxmlformats.org/officeDocument/2006/relationships/diagramData" Target="../diagrams/data14.xml"/><Relationship Id="rId12" Type="http://schemas.openxmlformats.org/officeDocument/2006/relationships/diagramData" Target="../diagrams/data15.xml"/><Relationship Id="rId17" Type="http://schemas.openxmlformats.org/officeDocument/2006/relationships/diagramData" Target="../diagrams/data16.xml"/><Relationship Id="rId25" Type="http://schemas.openxmlformats.org/officeDocument/2006/relationships/diagramColors" Target="../diagrams/colors17.xml"/><Relationship Id="rId33" Type="http://schemas.openxmlformats.org/officeDocument/2006/relationships/diagramLayout" Target="../diagrams/layout19.xml"/><Relationship Id="rId2" Type="http://schemas.openxmlformats.org/officeDocument/2006/relationships/diagramData" Target="../diagrams/data13.xml"/><Relationship Id="rId16" Type="http://schemas.microsoft.com/office/2007/relationships/diagramDrawing" Target="../diagrams/drawing15.xml"/><Relationship Id="rId20" Type="http://schemas.openxmlformats.org/officeDocument/2006/relationships/diagramColors" Target="../diagrams/colors16.xml"/><Relationship Id="rId29" Type="http://schemas.openxmlformats.org/officeDocument/2006/relationships/diagramQuickStyle" Target="../diagrams/quickStyle18.xml"/><Relationship Id="rId1" Type="http://schemas.openxmlformats.org/officeDocument/2006/relationships/slideLayout" Target="../slideLayouts/slideLayout2.xml"/><Relationship Id="rId6" Type="http://schemas.microsoft.com/office/2007/relationships/diagramDrawing" Target="../diagrams/drawing13.xml"/><Relationship Id="rId11" Type="http://schemas.microsoft.com/office/2007/relationships/diagramDrawing" Target="../diagrams/drawing14.xml"/><Relationship Id="rId24" Type="http://schemas.openxmlformats.org/officeDocument/2006/relationships/diagramQuickStyle" Target="../diagrams/quickStyle17.xml"/><Relationship Id="rId32" Type="http://schemas.openxmlformats.org/officeDocument/2006/relationships/diagramData" Target="../diagrams/data19.xml"/><Relationship Id="rId37" Type="http://schemas.openxmlformats.org/officeDocument/2006/relationships/image" Target="../media/image3.jpeg"/><Relationship Id="rId5" Type="http://schemas.openxmlformats.org/officeDocument/2006/relationships/diagramColors" Target="../diagrams/colors13.xml"/><Relationship Id="rId15" Type="http://schemas.openxmlformats.org/officeDocument/2006/relationships/diagramColors" Target="../diagrams/colors15.xml"/><Relationship Id="rId23" Type="http://schemas.openxmlformats.org/officeDocument/2006/relationships/diagramLayout" Target="../diagrams/layout17.xml"/><Relationship Id="rId28" Type="http://schemas.openxmlformats.org/officeDocument/2006/relationships/diagramLayout" Target="../diagrams/layout18.xml"/><Relationship Id="rId36" Type="http://schemas.microsoft.com/office/2007/relationships/diagramDrawing" Target="../diagrams/drawing19.xml"/><Relationship Id="rId10" Type="http://schemas.openxmlformats.org/officeDocument/2006/relationships/diagramColors" Target="../diagrams/colors14.xml"/><Relationship Id="rId19" Type="http://schemas.openxmlformats.org/officeDocument/2006/relationships/diagramQuickStyle" Target="../diagrams/quickStyle16.xml"/><Relationship Id="rId31" Type="http://schemas.microsoft.com/office/2007/relationships/diagramDrawing" Target="../diagrams/drawing18.xml"/><Relationship Id="rId4" Type="http://schemas.openxmlformats.org/officeDocument/2006/relationships/diagramQuickStyle" Target="../diagrams/quickStyle13.xml"/><Relationship Id="rId9" Type="http://schemas.openxmlformats.org/officeDocument/2006/relationships/diagramQuickStyle" Target="../diagrams/quickStyle14.xml"/><Relationship Id="rId14" Type="http://schemas.openxmlformats.org/officeDocument/2006/relationships/diagramQuickStyle" Target="../diagrams/quickStyle15.xml"/><Relationship Id="rId22" Type="http://schemas.openxmlformats.org/officeDocument/2006/relationships/diagramData" Target="../diagrams/data17.xml"/><Relationship Id="rId27" Type="http://schemas.openxmlformats.org/officeDocument/2006/relationships/diagramData" Target="../diagrams/data18.xml"/><Relationship Id="rId30" Type="http://schemas.openxmlformats.org/officeDocument/2006/relationships/diagramColors" Target="../diagrams/colors18.xml"/><Relationship Id="rId35" Type="http://schemas.openxmlformats.org/officeDocument/2006/relationships/diagramColors" Target="../diagrams/colors19.xml"/><Relationship Id="rId8" Type="http://schemas.openxmlformats.org/officeDocument/2006/relationships/diagramLayout" Target="../diagrams/layout14.xml"/><Relationship Id="rId3" Type="http://schemas.openxmlformats.org/officeDocument/2006/relationships/diagramLayout" Target="../diagrams/layout13.xml"/></Relationships>
</file>

<file path=ppt/slides/_rels/slide13.xml.rels><?xml version="1.0" encoding="UTF-8" standalone="yes"?>
<Relationships xmlns="http://schemas.openxmlformats.org/package/2006/relationships"><Relationship Id="rId13" Type="http://schemas.openxmlformats.org/officeDocument/2006/relationships/diagramLayout" Target="../diagrams/layout22.xml"/><Relationship Id="rId18" Type="http://schemas.openxmlformats.org/officeDocument/2006/relationships/diagramLayout" Target="../diagrams/layout23.xml"/><Relationship Id="rId26" Type="http://schemas.microsoft.com/office/2007/relationships/diagramDrawing" Target="../diagrams/drawing24.xml"/><Relationship Id="rId21" Type="http://schemas.microsoft.com/office/2007/relationships/diagramDrawing" Target="../diagrams/drawing23.xml"/><Relationship Id="rId34" Type="http://schemas.openxmlformats.org/officeDocument/2006/relationships/diagramQuickStyle" Target="../diagrams/quickStyle26.xml"/><Relationship Id="rId7" Type="http://schemas.openxmlformats.org/officeDocument/2006/relationships/diagramData" Target="../diagrams/data21.xml"/><Relationship Id="rId12" Type="http://schemas.openxmlformats.org/officeDocument/2006/relationships/diagramData" Target="../diagrams/data22.xml"/><Relationship Id="rId17" Type="http://schemas.openxmlformats.org/officeDocument/2006/relationships/diagramData" Target="../diagrams/data23.xml"/><Relationship Id="rId25" Type="http://schemas.openxmlformats.org/officeDocument/2006/relationships/diagramColors" Target="../diagrams/colors24.xml"/><Relationship Id="rId33" Type="http://schemas.openxmlformats.org/officeDocument/2006/relationships/diagramLayout" Target="../diagrams/layout26.xml"/><Relationship Id="rId2" Type="http://schemas.openxmlformats.org/officeDocument/2006/relationships/diagramData" Target="../diagrams/data20.xml"/><Relationship Id="rId16" Type="http://schemas.microsoft.com/office/2007/relationships/diagramDrawing" Target="../diagrams/drawing22.xml"/><Relationship Id="rId20" Type="http://schemas.openxmlformats.org/officeDocument/2006/relationships/diagramColors" Target="../diagrams/colors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microsoft.com/office/2007/relationships/diagramDrawing" Target="../diagrams/drawing20.xml"/><Relationship Id="rId11" Type="http://schemas.microsoft.com/office/2007/relationships/diagramDrawing" Target="../diagrams/drawing21.xml"/><Relationship Id="rId24" Type="http://schemas.openxmlformats.org/officeDocument/2006/relationships/diagramQuickStyle" Target="../diagrams/quickStyle24.xml"/><Relationship Id="rId32" Type="http://schemas.openxmlformats.org/officeDocument/2006/relationships/diagramData" Target="../diagrams/data26.xml"/><Relationship Id="rId37" Type="http://schemas.openxmlformats.org/officeDocument/2006/relationships/image" Target="../media/image3.jpeg"/><Relationship Id="rId5" Type="http://schemas.openxmlformats.org/officeDocument/2006/relationships/diagramColors" Target="../diagrams/colors20.xml"/><Relationship Id="rId15" Type="http://schemas.openxmlformats.org/officeDocument/2006/relationships/diagramColors" Target="../diagrams/colors22.xml"/><Relationship Id="rId23" Type="http://schemas.openxmlformats.org/officeDocument/2006/relationships/diagramLayout" Target="../diagrams/layout24.xml"/><Relationship Id="rId28" Type="http://schemas.openxmlformats.org/officeDocument/2006/relationships/diagramLayout" Target="../diagrams/layout25.xml"/><Relationship Id="rId36" Type="http://schemas.microsoft.com/office/2007/relationships/diagramDrawing" Target="../diagrams/drawing26.xml"/><Relationship Id="rId10" Type="http://schemas.openxmlformats.org/officeDocument/2006/relationships/diagramColors" Target="../diagrams/colors21.xml"/><Relationship Id="rId19" Type="http://schemas.openxmlformats.org/officeDocument/2006/relationships/diagramQuickStyle" Target="../diagrams/quickStyle23.xml"/><Relationship Id="rId31" Type="http://schemas.microsoft.com/office/2007/relationships/diagramDrawing" Target="../diagrams/drawing25.xml"/><Relationship Id="rId4" Type="http://schemas.openxmlformats.org/officeDocument/2006/relationships/diagramQuickStyle" Target="../diagrams/quickStyle20.xml"/><Relationship Id="rId9" Type="http://schemas.openxmlformats.org/officeDocument/2006/relationships/diagramQuickStyle" Target="../diagrams/quickStyle21.xml"/><Relationship Id="rId14" Type="http://schemas.openxmlformats.org/officeDocument/2006/relationships/diagramQuickStyle" Target="../diagrams/quickStyle22.xml"/><Relationship Id="rId22" Type="http://schemas.openxmlformats.org/officeDocument/2006/relationships/diagramData" Target="../diagrams/data24.xml"/><Relationship Id="rId27" Type="http://schemas.openxmlformats.org/officeDocument/2006/relationships/diagramData" Target="../diagrams/data25.xml"/><Relationship Id="rId30" Type="http://schemas.openxmlformats.org/officeDocument/2006/relationships/diagramColors" Target="../diagrams/colors25.xml"/><Relationship Id="rId35" Type="http://schemas.openxmlformats.org/officeDocument/2006/relationships/diagramColors" Target="../diagrams/colors26.xml"/><Relationship Id="rId8" Type="http://schemas.openxmlformats.org/officeDocument/2006/relationships/diagramLayout" Target="../diagrams/layout21.xml"/><Relationship Id="rId3" Type="http://schemas.openxmlformats.org/officeDocument/2006/relationships/diagramLayout" Target="../diagrams/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youtube.com/watch?v=KxryzSO1Fj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geeksforgeeks.org/z-score-in-statistics/"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www.geeksforgeeks.org/interquartile-range-iqr/"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www.geeksforgeeks.org/k-nearest-neighbours/" TargetMode="External"/><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hyperlink" Target="https://www.geeksforgeeks.org/hierarchical-clustering-in-data-mining/" TargetMode="External"/><Relationship Id="rId4" Type="http://schemas.openxmlformats.org/officeDocument/2006/relationships/hyperlink" Target="https://www.geeksforgeeks.org/dbscan-clustering-in-ml-density-based-clustering/" TargetMode="External"/></Relationships>
</file>

<file path=ppt/slides/_rels/slid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jpe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jpe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jpeg"/><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7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5.gif"/></Relationships>
</file>

<file path=ppt/slides/_rels/slide7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7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7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8.gif"/></Relationships>
</file>

<file path=ppt/slides/_rels/slide7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7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7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jpeg"/><Relationship Id="rId7" Type="http://schemas.openxmlformats.org/officeDocument/2006/relationships/diagramColors" Target="../diagrams/colors5.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8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hyperlink" Target="https://www.integrate.io/glossary/what-is-data-integration/" TargetMode="External"/><Relationship Id="rId2" Type="http://schemas.openxmlformats.org/officeDocument/2006/relationships/hyperlink" Target="https://www.integrate.io/glossary/what-is-data-analytics/" TargetMode="Externa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8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www.integrate.io/glossary/what-is-data-exploration/" TargetMode="Externa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hyperlink" Target="https://www.integrate.io/glossary/what-is-customer-relationship-management/" TargetMode="External"/><Relationship Id="rId2" Type="http://schemas.openxmlformats.org/officeDocument/2006/relationships/hyperlink" Target="https://www.integrate.io/glossary/what-is-data-enrichment/" TargetMode="Externa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s://www.edureka.co/blog/wp-content/uploads/2018/11/Untitled-1.jpg" TargetMode="Externa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8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www.edureka.co/blog/wp-content/uploads/2018/11/Untitled-1.jpg"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www.flipkart.com/laptops/~buyback-guarantee-on-laptops-/pr?sid=6bo,b5g&amp;uniqBStoreParam1=val1&amp;wid=11.productCard.PMU_V2" TargetMode="Externa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9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99.xml.rels><?xml version="1.0" encoding="UTF-8" standalone="yes"?>
<Relationships xmlns="http://schemas.openxmlformats.org/package/2006/relationships"><Relationship Id="rId3" Type="http://schemas.openxmlformats.org/officeDocument/2006/relationships/hyperlink" Target="https://www.youtube.com/watch?v=mKxFfjNyj3c" TargetMode="External"/><Relationship Id="rId2" Type="http://schemas.openxmlformats.org/officeDocument/2006/relationships/hyperlink" Target="https://www.youtube.com/watch?v=7sJaRHF03K8" TargetMode="Externa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hyperlink" Target="https://www.youtube.com/watch?v=83x5X66uWK0" TargetMode="External"/><Relationship Id="rId4" Type="http://schemas.openxmlformats.org/officeDocument/2006/relationships/hyperlink" Target="https://www.youtube.com/watch?v=azXCzI57Yf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err="1"/>
              <a:t>Noida</a:t>
            </a:r>
            <a:r>
              <a:rPr lang="en-US" sz="2800" dirty="0"/>
              <a:t> Institute of Engineering and Technology, Greater </a:t>
            </a:r>
            <a:r>
              <a:rPr lang="en-US" sz="2800" dirty="0" err="1"/>
              <a:t>Noida</a:t>
            </a:r>
            <a:endParaRPr lang="en-US" sz="2800" dirty="0"/>
          </a:p>
        </p:txBody>
      </p:sp>
      <p:sp>
        <p:nvSpPr>
          <p:cNvPr id="3" name="Subtitle 2"/>
          <p:cNvSpPr>
            <a:spLocks noGrp="1"/>
          </p:cNvSpPr>
          <p:nvPr>
            <p:ph type="subTitle" idx="1"/>
          </p:nvPr>
        </p:nvSpPr>
        <p:spPr>
          <a:xfrm>
            <a:off x="1828800" y="1213837"/>
            <a:ext cx="9448800" cy="767363"/>
          </a:xfr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10000"/>
          </a:bodyPr>
          <a:lstStyle/>
          <a:p>
            <a:br>
              <a:rPr lang="en-US" sz="2500" dirty="0">
                <a:solidFill>
                  <a:schemeClr val="tx1"/>
                </a:solidFill>
              </a:rPr>
            </a:br>
            <a:r>
              <a:rPr lang="en-US" sz="2800" dirty="0">
                <a:solidFill>
                  <a:schemeClr val="tx1"/>
                </a:solidFill>
                <a:cs typeface="Calibri"/>
              </a:rPr>
              <a:t>Exploratory Data Analysis</a:t>
            </a:r>
          </a:p>
          <a:p>
            <a:endParaRPr lang="en-US" sz="2500" dirty="0">
              <a:solidFill>
                <a:schemeClr val="tx1"/>
              </a:solidFill>
            </a:endParaRPr>
          </a:p>
        </p:txBody>
      </p:sp>
      <p:sp>
        <p:nvSpPr>
          <p:cNvPr id="6" name="Subtitle 2"/>
          <p:cNvSpPr txBox="1">
            <a:spLocks/>
          </p:cNvSpPr>
          <p:nvPr/>
        </p:nvSpPr>
        <p:spPr>
          <a:xfrm>
            <a:off x="8732808" y="4179618"/>
            <a:ext cx="3306792" cy="1766978"/>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p>
            <a:pPr algn="ctr">
              <a:spcBef>
                <a:spcPct val="20000"/>
              </a:spcBef>
              <a:defRPr/>
            </a:pPr>
            <a:r>
              <a:rPr lang="en-US" sz="2400" dirty="0">
                <a:solidFill>
                  <a:schemeClr val="tx1"/>
                </a:solidFill>
                <a:cs typeface="Calibri"/>
              </a:rPr>
              <a:t>Dr. Kumod Gupta</a:t>
            </a:r>
          </a:p>
          <a:p>
            <a:pPr algn="ctr">
              <a:spcBef>
                <a:spcPct val="20000"/>
              </a:spcBef>
              <a:defRPr/>
            </a:pPr>
            <a:r>
              <a:rPr lang="en-US" sz="2400" dirty="0">
                <a:solidFill>
                  <a:schemeClr val="tx1"/>
                </a:solidFill>
                <a:cs typeface="Calibri"/>
              </a:rPr>
              <a:t>Associate Professor</a:t>
            </a:r>
          </a:p>
          <a:p>
            <a:pPr algn="ctr">
              <a:spcBef>
                <a:spcPct val="20000"/>
              </a:spcBef>
              <a:defRPr/>
            </a:pPr>
            <a:r>
              <a:rPr lang="en-US" sz="2400" dirty="0">
                <a:solidFill>
                  <a:schemeClr val="tx1"/>
                </a:solidFill>
              </a:rPr>
              <a:t>CSE-AI</a:t>
            </a:r>
            <a:endParaRPr lang="en-US" sz="2400" dirty="0">
              <a:solidFill>
                <a:schemeClr val="tx1"/>
              </a:solidFill>
              <a:cs typeface="Calibri"/>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905000" y="5943600"/>
            <a:ext cx="533400" cy="533400"/>
          </a:xfrm>
          <a:prstGeom prst="rect">
            <a:avLst/>
          </a:prstGeom>
          <a:noFill/>
        </p:spPr>
      </p:pic>
      <p:sp>
        <p:nvSpPr>
          <p:cNvPr id="9" name="Date Placeholder 8"/>
          <p:cNvSpPr>
            <a:spLocks noGrp="1"/>
          </p:cNvSpPr>
          <p:nvPr>
            <p:ph type="dt" sz="half" idx="10"/>
          </p:nvPr>
        </p:nvSpPr>
        <p:spPr>
          <a:xfrm>
            <a:off x="1905000" y="6492876"/>
            <a:ext cx="2133600" cy="365125"/>
          </a:xfrm>
        </p:spPr>
        <p:txBody>
          <a:bodyPr/>
          <a:lstStyle/>
          <a:p>
            <a:fld id="{3B283189-862A-4EC3-8F3C-26FAB7F1C59F}" type="datetime3">
              <a:rPr lang="en-US" smtClean="0"/>
              <a:t>9 December 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9677400" y="2508250"/>
            <a:ext cx="1524000" cy="1524000"/>
          </a:xfrm>
          <a:prstGeom prst="rect">
            <a:avLst/>
          </a:prstGeom>
          <a:noFill/>
        </p:spPr>
      </p:pic>
      <p:sp>
        <p:nvSpPr>
          <p:cNvPr id="12" name="Subtitle 2"/>
          <p:cNvSpPr txBox="1">
            <a:spLocks/>
          </p:cNvSpPr>
          <p:nvPr/>
        </p:nvSpPr>
        <p:spPr>
          <a:xfrm>
            <a:off x="381000" y="2895600"/>
            <a:ext cx="2057400" cy="5334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p>
            <a:pPr algn="ctr">
              <a:spcBef>
                <a:spcPct val="20000"/>
              </a:spcBef>
              <a:defRPr/>
            </a:pPr>
            <a:r>
              <a:rPr lang="en-US" sz="2500" dirty="0">
                <a:solidFill>
                  <a:schemeClr val="tx1"/>
                </a:solidFill>
              </a:rPr>
              <a:t>Unit: 4</a:t>
            </a:r>
            <a:endParaRPr lang="en-US" dirty="0">
              <a:solidFill>
                <a:schemeClr val="tx1"/>
              </a:solidFill>
            </a:endParaRPr>
          </a:p>
        </p:txBody>
      </p:sp>
      <p:sp>
        <p:nvSpPr>
          <p:cNvPr id="13" name="Footer Placeholder 12"/>
          <p:cNvSpPr>
            <a:spLocks noGrp="1"/>
          </p:cNvSpPr>
          <p:nvPr>
            <p:ph type="ftr" sz="quarter" idx="11"/>
          </p:nvPr>
        </p:nvSpPr>
        <p:spPr>
          <a:xfrm>
            <a:off x="3810000" y="6248401"/>
            <a:ext cx="5029200" cy="365125"/>
          </a:xfrm>
        </p:spPr>
        <p:txBody>
          <a:bodyPr/>
          <a:lstStyle/>
          <a:p>
            <a:r>
              <a:rPr lang="en-US"/>
              <a:t>Dr. Kumod Kumar Gupta     Data Analytics     Unit-4</a:t>
            </a:r>
            <a:endParaRPr lang="en-US" dirty="0"/>
          </a:p>
        </p:txBody>
      </p:sp>
      <p:sp>
        <p:nvSpPr>
          <p:cNvPr id="14" name="Subtitle 2"/>
          <p:cNvSpPr txBox="1">
            <a:spLocks/>
          </p:cNvSpPr>
          <p:nvPr/>
        </p:nvSpPr>
        <p:spPr>
          <a:xfrm>
            <a:off x="341671" y="3749675"/>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p>
            <a:pPr algn="ctr">
              <a:spcBef>
                <a:spcPct val="20000"/>
              </a:spcBef>
              <a:defRPr/>
            </a:pPr>
            <a:r>
              <a:rPr lang="en-US" sz="2000" dirty="0">
                <a:solidFill>
                  <a:schemeClr val="tx1"/>
                </a:solidFill>
                <a:cs typeface="Calibri"/>
              </a:rPr>
              <a:t>Data Analytics ACSAI0512</a:t>
            </a:r>
          </a:p>
        </p:txBody>
      </p:sp>
      <p:sp>
        <p:nvSpPr>
          <p:cNvPr id="15" name="Subtitle 2"/>
          <p:cNvSpPr txBox="1">
            <a:spLocks/>
          </p:cNvSpPr>
          <p:nvPr/>
        </p:nvSpPr>
        <p:spPr>
          <a:xfrm>
            <a:off x="341671" y="4908550"/>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p>
            <a:pPr algn="ctr">
              <a:spcBef>
                <a:spcPct val="20000"/>
              </a:spcBef>
              <a:defRPr/>
            </a:pPr>
            <a:r>
              <a:rPr lang="en-US" sz="2000" dirty="0">
                <a:solidFill>
                  <a:schemeClr val="tx1"/>
                </a:solidFill>
                <a:cs typeface="Calibri"/>
              </a:rPr>
              <a:t>B.Tech 5th Semester</a:t>
            </a: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5" name="Picture 4">
            <a:extLst>
              <a:ext uri="{FF2B5EF4-FFF2-40B4-BE49-F238E27FC236}">
                <a16:creationId xmlns:a16="http://schemas.microsoft.com/office/drawing/2014/main" id="{2426EB58-5C76-6053-CEF1-35289BE17E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00404" y="2468562"/>
            <a:ext cx="1371600" cy="16033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a:cs typeface="Calibri"/>
              </a:rPr>
              <a:t>Course Objective</a:t>
            </a:r>
            <a:endParaRPr lang="en-US" sz="2800" dirty="0"/>
          </a:p>
        </p:txBody>
      </p:sp>
      <p:sp>
        <p:nvSpPr>
          <p:cNvPr id="9" name="Date Placeholder 8"/>
          <p:cNvSpPr>
            <a:spLocks noGrp="1"/>
          </p:cNvSpPr>
          <p:nvPr>
            <p:ph type="dt" sz="half" idx="10"/>
          </p:nvPr>
        </p:nvSpPr>
        <p:spPr>
          <a:xfrm>
            <a:off x="1905000" y="6492876"/>
            <a:ext cx="2133600" cy="365125"/>
          </a:xfrm>
        </p:spPr>
        <p:txBody>
          <a:bodyPr/>
          <a:lstStyle/>
          <a:p>
            <a:fld id="{8FB809AF-C808-4E51-88E3-AE7C50637396}" type="datetime3">
              <a:rPr lang="en-US" smtClean="0"/>
              <a:t>9 December 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dirty="0" smtClean="0"/>
              <a:pPr/>
              <a:t>10</a:t>
            </a:fld>
            <a:endParaRPr lang="en-US" dirty="0"/>
          </a:p>
        </p:txBody>
      </p:sp>
      <p:sp>
        <p:nvSpPr>
          <p:cNvPr id="13" name="Footer Placeholder 12"/>
          <p:cNvSpPr>
            <a:spLocks noGrp="1"/>
          </p:cNvSpPr>
          <p:nvPr>
            <p:ph type="ftr" sz="quarter" idx="11"/>
          </p:nvPr>
        </p:nvSpPr>
        <p:spPr>
          <a:xfrm>
            <a:off x="3810000" y="6248401"/>
            <a:ext cx="5029200" cy="365125"/>
          </a:xfrm>
        </p:spPr>
        <p:txBody>
          <a:bodyPr/>
          <a:lstStyle/>
          <a:p>
            <a:r>
              <a:rPr lang="en-US"/>
              <a:t>Dr. Kumod Kumar Gupta     Data Analytics     Unit-4</a:t>
            </a:r>
            <a:endParaRPr lang="en-US" dirty="0"/>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3" name="Diagram 2">
            <a:extLst>
              <a:ext uri="{FF2B5EF4-FFF2-40B4-BE49-F238E27FC236}">
                <a16:creationId xmlns:a16="http://schemas.microsoft.com/office/drawing/2014/main" id="{1142CCB2-D58B-59AB-3542-06FA8238DEAD}"/>
              </a:ext>
            </a:extLst>
          </p:cNvPr>
          <p:cNvGraphicFramePr/>
          <p:nvPr>
            <p:extLst>
              <p:ext uri="{D42A27DB-BD31-4B8C-83A1-F6EECF244321}">
                <p14:modId xmlns:p14="http://schemas.microsoft.com/office/powerpoint/2010/main" val="3093121511"/>
              </p:ext>
            </p:extLst>
          </p:nvPr>
        </p:nvGraphicFramePr>
        <p:xfrm>
          <a:off x="2613116" y="1556539"/>
          <a:ext cx="7974761" cy="135155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9588370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8" name="Google Shape;248;p15"/>
          <p:cNvSpPr txBox="1">
            <a:spLocks noGrp="1"/>
          </p:cNvSpPr>
          <p:nvPr>
            <p:ph type="dt" idx="10"/>
          </p:nvPr>
        </p:nvSpPr>
        <p:spPr>
          <a:xfrm>
            <a:off x="1981200" y="6356351"/>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56DC41F-FE23-45D8-9E29-0607CE3E9A6B}" type="datetime3">
              <a:rPr lang="en-US" smtClean="0"/>
              <a:t>9 December 2024</a:t>
            </a:fld>
            <a:endParaRPr/>
          </a:p>
        </p:txBody>
      </p:sp>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100</a:t>
            </a:fld>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ea typeface="Calibri"/>
                <a:cs typeface="Calibri"/>
              </a:rPr>
              <a:t>Glossary Questions</a:t>
            </a:r>
          </a:p>
        </p:txBody>
      </p:sp>
      <p:sp>
        <p:nvSpPr>
          <p:cNvPr id="4" name="Title 3">
            <a:extLst>
              <a:ext uri="{FF2B5EF4-FFF2-40B4-BE49-F238E27FC236}">
                <a16:creationId xmlns:a16="http://schemas.microsoft.com/office/drawing/2014/main" id="{21C1053B-E3A2-3336-10CE-1C3AFB4B1466}"/>
              </a:ext>
            </a:extLst>
          </p:cNvPr>
          <p:cNvSpPr>
            <a:spLocks noGrp="1"/>
          </p:cNvSpPr>
          <p:nvPr>
            <p:ph type="title"/>
          </p:nvPr>
        </p:nvSpPr>
        <p:spPr>
          <a:xfrm rot="10800000" flipV="1">
            <a:off x="609601" y="1259487"/>
            <a:ext cx="11332233" cy="4679828"/>
          </a:xfrm>
        </p:spPr>
        <p:txBody>
          <a:bodyPr>
            <a:normAutofit fontScale="90000"/>
          </a:bodyPr>
          <a:lstStyle/>
          <a:p>
            <a:pPr algn="l"/>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endParaRPr lang="en-US" sz="2000">
              <a:latin typeface="Times New Roman"/>
              <a:ea typeface="Calibri"/>
              <a:cs typeface="Arial"/>
            </a:endParaRPr>
          </a:p>
          <a:p>
            <a:pPr algn="l"/>
            <a:br>
              <a:rPr lang="en-US" sz="2200" dirty="0">
                <a:latin typeface="Times New Roman"/>
                <a:cs typeface="Segoe UI"/>
              </a:rPr>
            </a:br>
            <a:br>
              <a:rPr lang="en-US" sz="2200" dirty="0">
                <a:latin typeface="Times New Roman"/>
                <a:cs typeface="Segoe UI"/>
              </a:rPr>
            </a:br>
            <a:br>
              <a:rPr lang="en-US" sz="2200" dirty="0">
                <a:latin typeface="Times New Roman"/>
                <a:cs typeface="Segoe UI"/>
              </a:rPr>
            </a:br>
            <a:br>
              <a:rPr lang="en-US" sz="2200" dirty="0">
                <a:latin typeface="Times New Roman"/>
                <a:cs typeface="Segoe UI"/>
              </a:rPr>
            </a:br>
            <a:br>
              <a:rPr lang="en-US" dirty="0"/>
            </a:br>
            <a:endParaRPr lang="en-US">
              <a:ea typeface="Calibri"/>
              <a:cs typeface="Calibri"/>
            </a:endParaRPr>
          </a:p>
        </p:txBody>
      </p:sp>
      <p:sp>
        <p:nvSpPr>
          <p:cNvPr id="6" name="TextBox 5">
            <a:extLst>
              <a:ext uri="{FF2B5EF4-FFF2-40B4-BE49-F238E27FC236}">
                <a16:creationId xmlns:a16="http://schemas.microsoft.com/office/drawing/2014/main" id="{292E8E3E-52C6-43F7-F00E-B5B8CDACC02F}"/>
              </a:ext>
            </a:extLst>
          </p:cNvPr>
          <p:cNvSpPr txBox="1"/>
          <p:nvPr/>
        </p:nvSpPr>
        <p:spPr>
          <a:xfrm>
            <a:off x="971910" y="1245080"/>
            <a:ext cx="10852029" cy="49982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ct val="20000"/>
              </a:spcBef>
              <a:spcAft>
                <a:spcPct val="0"/>
              </a:spcAft>
              <a:buFont typeface="Arial"/>
              <a:buChar char="•"/>
            </a:pPr>
            <a:r>
              <a:rPr lang="en-US">
                <a:latin typeface="Calibri"/>
                <a:cs typeface="Calibri"/>
              </a:rPr>
              <a:t>Explain KDD process with Diagram.</a:t>
            </a:r>
          </a:p>
          <a:p>
            <a:pPr marL="285750" indent="-285750">
              <a:spcBef>
                <a:spcPct val="20000"/>
              </a:spcBef>
              <a:spcAft>
                <a:spcPct val="0"/>
              </a:spcAft>
              <a:buFont typeface="Arial"/>
              <a:buChar char="•"/>
            </a:pPr>
            <a:r>
              <a:rPr lang="en-US">
                <a:latin typeface="Calibri"/>
                <a:cs typeface="Calibri"/>
              </a:rPr>
              <a:t>2.Explain Data Reduction Techniques.</a:t>
            </a:r>
          </a:p>
          <a:p>
            <a:pPr marL="285750" indent="-285750">
              <a:spcBef>
                <a:spcPct val="20000"/>
              </a:spcBef>
              <a:spcAft>
                <a:spcPct val="0"/>
              </a:spcAft>
              <a:buFont typeface="Arial"/>
              <a:buChar char="•"/>
            </a:pPr>
            <a:r>
              <a:rPr lang="en-US" dirty="0">
                <a:latin typeface="Calibri"/>
                <a:cs typeface="Calibri"/>
              </a:rPr>
              <a:t>3.What is Data preprocessing?</a:t>
            </a:r>
          </a:p>
          <a:p>
            <a:pPr marL="285750" indent="-285750">
              <a:spcBef>
                <a:spcPct val="20000"/>
              </a:spcBef>
              <a:spcAft>
                <a:spcPct val="0"/>
              </a:spcAft>
              <a:buFont typeface="Arial"/>
              <a:buChar char="•"/>
            </a:pPr>
            <a:r>
              <a:rPr lang="en-US" dirty="0">
                <a:latin typeface="Calibri"/>
                <a:cs typeface="Calibri"/>
              </a:rPr>
              <a:t>4.What is Data Integration?</a:t>
            </a:r>
          </a:p>
          <a:p>
            <a:pPr marL="285750" indent="-285750">
              <a:spcBef>
                <a:spcPct val="20000"/>
              </a:spcBef>
              <a:spcAft>
                <a:spcPct val="0"/>
              </a:spcAft>
              <a:buFont typeface="Arial"/>
              <a:buChar char="•"/>
            </a:pPr>
            <a:r>
              <a:rPr lang="en-US" dirty="0">
                <a:latin typeface="Calibri"/>
                <a:cs typeface="Calibri"/>
              </a:rPr>
              <a:t>5.Differentiate</a:t>
            </a:r>
            <a:r>
              <a:rPr lang="en-US" dirty="0">
                <a:solidFill>
                  <a:srgbClr val="273239"/>
                </a:solidFill>
                <a:latin typeface="Calibri"/>
                <a:cs typeface="Calibri"/>
              </a:rPr>
              <a:t> Loose Coupling and Loose Coupling approaches of Data Integration</a:t>
            </a:r>
            <a:r>
              <a:rPr lang="en-US" dirty="0">
                <a:latin typeface="Calibri"/>
                <a:cs typeface="Calibri"/>
              </a:rPr>
              <a:t>.</a:t>
            </a:r>
          </a:p>
          <a:p>
            <a:pPr marL="285750" indent="-285750">
              <a:spcBef>
                <a:spcPct val="20000"/>
              </a:spcBef>
              <a:spcAft>
                <a:spcPct val="0"/>
              </a:spcAft>
              <a:buFont typeface="Arial"/>
              <a:buChar char="•"/>
            </a:pPr>
            <a:r>
              <a:rPr lang="en-US" dirty="0">
                <a:latin typeface="Calibri"/>
                <a:cs typeface="Calibri"/>
              </a:rPr>
              <a:t>6.What is Data </a:t>
            </a:r>
            <a:r>
              <a:rPr lang="en-US" dirty="0" err="1">
                <a:latin typeface="Calibri"/>
                <a:cs typeface="Calibri"/>
              </a:rPr>
              <a:t>Transformation?Why</a:t>
            </a:r>
            <a:r>
              <a:rPr lang="en-US" dirty="0">
                <a:latin typeface="Calibri"/>
                <a:cs typeface="Calibri"/>
              </a:rPr>
              <a:t> it is needed?</a:t>
            </a:r>
          </a:p>
          <a:p>
            <a:pPr marL="285750" indent="-285750">
              <a:spcBef>
                <a:spcPct val="20000"/>
              </a:spcBef>
              <a:spcAft>
                <a:spcPct val="0"/>
              </a:spcAft>
              <a:buFont typeface="Arial"/>
              <a:buChar char="•"/>
            </a:pPr>
            <a:r>
              <a:rPr lang="en-US" dirty="0">
                <a:latin typeface="Calibri"/>
                <a:cs typeface="Calibri"/>
              </a:rPr>
              <a:t>7.What are the benefits of Data Reduction?</a:t>
            </a:r>
          </a:p>
          <a:p>
            <a:pPr marL="285750" indent="-285750">
              <a:spcBef>
                <a:spcPct val="20000"/>
              </a:spcBef>
              <a:spcAft>
                <a:spcPct val="0"/>
              </a:spcAft>
              <a:buFont typeface="Arial"/>
              <a:buChar char="•"/>
            </a:pPr>
            <a:r>
              <a:rPr lang="en-US" dirty="0">
                <a:latin typeface="Calibri"/>
                <a:cs typeface="Calibri"/>
              </a:rPr>
              <a:t>8.What is Binning?</a:t>
            </a:r>
          </a:p>
          <a:p>
            <a:pPr marL="285750" indent="-285750">
              <a:spcBef>
                <a:spcPct val="20000"/>
              </a:spcBef>
              <a:spcAft>
                <a:spcPct val="0"/>
              </a:spcAft>
              <a:buFont typeface="Arial"/>
              <a:buChar char="•"/>
            </a:pPr>
            <a:r>
              <a:rPr lang="en-US" dirty="0">
                <a:latin typeface="Calibri"/>
                <a:cs typeface="Calibri"/>
              </a:rPr>
              <a:t>9.What is Data Aggregation?</a:t>
            </a:r>
          </a:p>
          <a:p>
            <a:pPr marL="285750" indent="-285750">
              <a:spcBef>
                <a:spcPct val="20000"/>
              </a:spcBef>
              <a:spcAft>
                <a:spcPct val="0"/>
              </a:spcAft>
              <a:buFont typeface="Arial"/>
              <a:buChar char="•"/>
            </a:pPr>
            <a:r>
              <a:rPr lang="en-US" dirty="0">
                <a:latin typeface="Calibri"/>
                <a:cs typeface="Calibri"/>
              </a:rPr>
              <a:t>10.Write Short notes on:</a:t>
            </a:r>
          </a:p>
          <a:p>
            <a:pPr marL="400050" indent="-400050" algn="just">
              <a:spcBef>
                <a:spcPct val="20000"/>
              </a:spcBef>
              <a:spcAft>
                <a:spcPct val="0"/>
              </a:spcAft>
              <a:buAutoNum type="romanUcPeriod"/>
            </a:pPr>
            <a:r>
              <a:rPr lang="en-US" dirty="0">
                <a:latin typeface="Calibri"/>
                <a:cs typeface="Calibri"/>
              </a:rPr>
              <a:t>       </a:t>
            </a:r>
            <a:r>
              <a:rPr lang="en-IN" dirty="0">
                <a:solidFill>
                  <a:srgbClr val="333333"/>
                </a:solidFill>
                <a:latin typeface="Calibri"/>
                <a:cs typeface="Calibri"/>
              </a:rPr>
              <a:t>Discretization Operation</a:t>
            </a:r>
            <a:endParaRPr lang="en-US">
              <a:latin typeface="Calibri"/>
              <a:cs typeface="Calibri"/>
            </a:endParaRPr>
          </a:p>
          <a:p>
            <a:pPr marL="400050" indent="-400050" algn="just">
              <a:spcBef>
                <a:spcPct val="20000"/>
              </a:spcBef>
              <a:spcAft>
                <a:spcPct val="0"/>
              </a:spcAft>
              <a:buAutoNum type="romanUcPeriod"/>
            </a:pPr>
            <a:r>
              <a:rPr lang="en-IN" dirty="0">
                <a:solidFill>
                  <a:srgbClr val="333333"/>
                </a:solidFill>
                <a:latin typeface="Calibri"/>
                <a:cs typeface="Calibri"/>
              </a:rPr>
              <a:t>       Data Cleaning</a:t>
            </a:r>
            <a:endParaRPr lang="en-US">
              <a:latin typeface="Calibri"/>
              <a:cs typeface="Calibri"/>
            </a:endParaRPr>
          </a:p>
          <a:p>
            <a:pPr marL="400050" indent="-400050" algn="just">
              <a:spcBef>
                <a:spcPct val="20000"/>
              </a:spcBef>
              <a:spcAft>
                <a:spcPct val="0"/>
              </a:spcAft>
              <a:buAutoNum type="romanUcPeriod"/>
            </a:pPr>
            <a:r>
              <a:rPr lang="en-IN" dirty="0">
                <a:solidFill>
                  <a:srgbClr val="333333"/>
                </a:solidFill>
                <a:latin typeface="Calibri"/>
                <a:cs typeface="Calibri"/>
              </a:rPr>
              <a:t>       Histogram</a:t>
            </a:r>
            <a:endParaRPr lang="en-US">
              <a:latin typeface="Calibri"/>
              <a:cs typeface="Calibri"/>
            </a:endParaRPr>
          </a:p>
          <a:p>
            <a:pPr marL="400050" indent="-400050" algn="just">
              <a:spcBef>
                <a:spcPct val="20000"/>
              </a:spcBef>
              <a:spcAft>
                <a:spcPct val="0"/>
              </a:spcAft>
              <a:buAutoNum type="romanUcPeriod"/>
            </a:pPr>
            <a:r>
              <a:rPr lang="en-IN" dirty="0">
                <a:solidFill>
                  <a:srgbClr val="333333"/>
                </a:solidFill>
                <a:latin typeface="Calibri"/>
                <a:cs typeface="Calibri"/>
              </a:rPr>
              <a:t>      Data Compression</a:t>
            </a:r>
            <a:endParaRPr lang="en-US">
              <a:latin typeface="Calibri"/>
              <a:cs typeface="Calibri"/>
            </a:endParaRPr>
          </a:p>
          <a:p>
            <a:pPr marL="457200" indent="-457200">
              <a:buAutoNum type="arabicPeriod"/>
            </a:pPr>
            <a:endParaRPr lang="en-US" sz="2000" dirty="0">
              <a:latin typeface="Times New Roman"/>
              <a:cs typeface="Calibri"/>
            </a:endParaRPr>
          </a:p>
        </p:txBody>
      </p:sp>
      <p:sp>
        <p:nvSpPr>
          <p:cNvPr id="2" name="Footer Placeholder 1">
            <a:extLst>
              <a:ext uri="{FF2B5EF4-FFF2-40B4-BE49-F238E27FC236}">
                <a16:creationId xmlns:a16="http://schemas.microsoft.com/office/drawing/2014/main" id="{989C3FD9-FB84-5D40-78E5-6C77FB6D51F0}"/>
              </a:ext>
            </a:extLst>
          </p:cNvPr>
          <p:cNvSpPr>
            <a:spLocks noGrp="1"/>
          </p:cNvSpPr>
          <p:nvPr>
            <p:ph type="ftr" sz="quarter" idx="11"/>
          </p:nvPr>
        </p:nvSpPr>
        <p:spPr/>
        <p:txBody>
          <a:bodyPr/>
          <a:lstStyle/>
          <a:p>
            <a:r>
              <a:rPr lang="en-US"/>
              <a:t>Dr. Kumod Kumar Gupta     Data Analytics     Unit-4</a:t>
            </a:r>
          </a:p>
        </p:txBody>
      </p:sp>
    </p:spTree>
    <p:extLst>
      <p:ext uri="{BB962C8B-B14F-4D97-AF65-F5344CB8AC3E}">
        <p14:creationId xmlns:p14="http://schemas.microsoft.com/office/powerpoint/2010/main" val="25953047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8" name="Google Shape;248;p15"/>
          <p:cNvSpPr txBox="1">
            <a:spLocks noGrp="1"/>
          </p:cNvSpPr>
          <p:nvPr>
            <p:ph type="dt" idx="10"/>
          </p:nvPr>
        </p:nvSpPr>
        <p:spPr>
          <a:xfrm>
            <a:off x="1981200" y="6356351"/>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6BAAC4C8-2B9A-4958-9747-679679D4B339}" type="datetime3">
              <a:rPr lang="en-US" smtClean="0"/>
              <a:t>9 December 2024</a:t>
            </a:fld>
            <a:endParaRPr/>
          </a:p>
        </p:txBody>
      </p:sp>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101</a:t>
            </a:fld>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ea typeface="Calibri"/>
                <a:cs typeface="Calibri"/>
              </a:rPr>
              <a:t>References</a:t>
            </a:r>
          </a:p>
        </p:txBody>
      </p:sp>
      <p:sp>
        <p:nvSpPr>
          <p:cNvPr id="4" name="Title 3">
            <a:extLst>
              <a:ext uri="{FF2B5EF4-FFF2-40B4-BE49-F238E27FC236}">
                <a16:creationId xmlns:a16="http://schemas.microsoft.com/office/drawing/2014/main" id="{21C1053B-E3A2-3336-10CE-1C3AFB4B1466}"/>
              </a:ext>
            </a:extLst>
          </p:cNvPr>
          <p:cNvSpPr>
            <a:spLocks noGrp="1"/>
          </p:cNvSpPr>
          <p:nvPr>
            <p:ph type="title"/>
          </p:nvPr>
        </p:nvSpPr>
        <p:spPr>
          <a:xfrm rot="10800000" flipV="1">
            <a:off x="609601" y="1259487"/>
            <a:ext cx="11332233" cy="4679828"/>
          </a:xfrm>
        </p:spPr>
        <p:txBody>
          <a:bodyPr>
            <a:normAutofit fontScale="90000"/>
          </a:bodyPr>
          <a:lstStyle/>
          <a:p>
            <a:pPr algn="l"/>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endParaRPr lang="en-US" sz="2000">
              <a:latin typeface="Times New Roman"/>
              <a:ea typeface="Calibri"/>
              <a:cs typeface="Arial"/>
            </a:endParaRPr>
          </a:p>
          <a:p>
            <a:pPr algn="l"/>
            <a:br>
              <a:rPr lang="en-US" sz="2200" dirty="0">
                <a:latin typeface="Times New Roman"/>
                <a:cs typeface="Segoe UI"/>
              </a:rPr>
            </a:br>
            <a:br>
              <a:rPr lang="en-US" sz="2200" dirty="0">
                <a:latin typeface="Times New Roman"/>
                <a:cs typeface="Segoe UI"/>
              </a:rPr>
            </a:br>
            <a:br>
              <a:rPr lang="en-US" sz="2200" dirty="0">
                <a:latin typeface="Times New Roman"/>
                <a:cs typeface="Segoe UI"/>
              </a:rPr>
            </a:br>
            <a:br>
              <a:rPr lang="en-US" sz="2200" dirty="0">
                <a:latin typeface="Times New Roman"/>
                <a:cs typeface="Segoe UI"/>
              </a:rPr>
            </a:br>
            <a:br>
              <a:rPr lang="en-US" dirty="0"/>
            </a:br>
            <a:endParaRPr lang="en-US">
              <a:ea typeface="Calibri"/>
              <a:cs typeface="Calibri"/>
            </a:endParaRPr>
          </a:p>
        </p:txBody>
      </p:sp>
      <p:pic>
        <p:nvPicPr>
          <p:cNvPr id="2" name="Picture 1" descr="A black and blue rectangle with text&#10;&#10;Description automatically generated">
            <a:extLst>
              <a:ext uri="{FF2B5EF4-FFF2-40B4-BE49-F238E27FC236}">
                <a16:creationId xmlns:a16="http://schemas.microsoft.com/office/drawing/2014/main" id="{6AFA8946-2D81-BD2F-B027-978519F0870B}"/>
              </a:ext>
            </a:extLst>
          </p:cNvPr>
          <p:cNvPicPr>
            <a:picLocks noChangeAspect="1"/>
          </p:cNvPicPr>
          <p:nvPr/>
        </p:nvPicPr>
        <p:blipFill>
          <a:blip r:embed="rId4"/>
          <a:stretch>
            <a:fillRect/>
          </a:stretch>
        </p:blipFill>
        <p:spPr>
          <a:xfrm>
            <a:off x="2591070" y="1249213"/>
            <a:ext cx="8620125" cy="1771650"/>
          </a:xfrm>
          <a:prstGeom prst="rect">
            <a:avLst/>
          </a:prstGeom>
        </p:spPr>
      </p:pic>
      <p:pic>
        <p:nvPicPr>
          <p:cNvPr id="7" name="Picture 6" descr="A close up of a list&#10;&#10;Description automatically generated">
            <a:extLst>
              <a:ext uri="{FF2B5EF4-FFF2-40B4-BE49-F238E27FC236}">
                <a16:creationId xmlns:a16="http://schemas.microsoft.com/office/drawing/2014/main" id="{B0A17BD8-874E-0E9B-FAC9-F146933C24F6}"/>
              </a:ext>
            </a:extLst>
          </p:cNvPr>
          <p:cNvPicPr>
            <a:picLocks noChangeAspect="1"/>
          </p:cNvPicPr>
          <p:nvPr/>
        </p:nvPicPr>
        <p:blipFill>
          <a:blip r:embed="rId5"/>
          <a:stretch>
            <a:fillRect/>
          </a:stretch>
        </p:blipFill>
        <p:spPr>
          <a:xfrm>
            <a:off x="2600505" y="3023558"/>
            <a:ext cx="8630009" cy="2133600"/>
          </a:xfrm>
          <a:prstGeom prst="rect">
            <a:avLst/>
          </a:prstGeom>
        </p:spPr>
      </p:pic>
      <p:sp>
        <p:nvSpPr>
          <p:cNvPr id="6" name="Footer Placeholder 5">
            <a:extLst>
              <a:ext uri="{FF2B5EF4-FFF2-40B4-BE49-F238E27FC236}">
                <a16:creationId xmlns:a16="http://schemas.microsoft.com/office/drawing/2014/main" id="{C9F9F5A7-04BB-C137-F1B2-A68C9EB619BB}"/>
              </a:ext>
            </a:extLst>
          </p:cNvPr>
          <p:cNvSpPr>
            <a:spLocks noGrp="1"/>
          </p:cNvSpPr>
          <p:nvPr>
            <p:ph type="ftr" sz="quarter" idx="11"/>
          </p:nvPr>
        </p:nvSpPr>
        <p:spPr/>
        <p:txBody>
          <a:bodyPr/>
          <a:lstStyle/>
          <a:p>
            <a:r>
              <a:rPr lang="en-US"/>
              <a:t>Dr. Kumod Kumar Gupta     Data Analytics     Unit-4</a:t>
            </a:r>
          </a:p>
        </p:txBody>
      </p:sp>
    </p:spTree>
    <p:extLst>
      <p:ext uri="{BB962C8B-B14F-4D97-AF65-F5344CB8AC3E}">
        <p14:creationId xmlns:p14="http://schemas.microsoft.com/office/powerpoint/2010/main" val="412488962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8" name="Google Shape;248;p15"/>
          <p:cNvSpPr txBox="1">
            <a:spLocks noGrp="1"/>
          </p:cNvSpPr>
          <p:nvPr>
            <p:ph type="dt" idx="10"/>
          </p:nvPr>
        </p:nvSpPr>
        <p:spPr>
          <a:xfrm>
            <a:off x="1981200" y="6356351"/>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4253C238-16B4-4AEF-9B26-6635A839F9D8}" type="datetime3">
              <a:rPr lang="en-US" smtClean="0"/>
              <a:t>9 December 2024</a:t>
            </a:fld>
            <a:endParaRPr/>
          </a:p>
        </p:txBody>
      </p:sp>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102</a:t>
            </a:fld>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ea typeface="Calibri"/>
                <a:cs typeface="Calibri"/>
              </a:rPr>
              <a:t>Expected Questions for End Semester Exam</a:t>
            </a:r>
          </a:p>
        </p:txBody>
      </p:sp>
      <p:sp>
        <p:nvSpPr>
          <p:cNvPr id="4" name="Title 3">
            <a:extLst>
              <a:ext uri="{FF2B5EF4-FFF2-40B4-BE49-F238E27FC236}">
                <a16:creationId xmlns:a16="http://schemas.microsoft.com/office/drawing/2014/main" id="{21C1053B-E3A2-3336-10CE-1C3AFB4B1466}"/>
              </a:ext>
            </a:extLst>
          </p:cNvPr>
          <p:cNvSpPr>
            <a:spLocks noGrp="1"/>
          </p:cNvSpPr>
          <p:nvPr>
            <p:ph type="title"/>
          </p:nvPr>
        </p:nvSpPr>
        <p:spPr>
          <a:xfrm rot="10800000" flipV="1">
            <a:off x="609601" y="1259487"/>
            <a:ext cx="11332233" cy="4679828"/>
          </a:xfrm>
        </p:spPr>
        <p:txBody>
          <a:bodyPr>
            <a:normAutofit fontScale="90000"/>
          </a:bodyPr>
          <a:lstStyle/>
          <a:p>
            <a:pPr algn="l">
              <a:spcBef>
                <a:spcPct val="20000"/>
              </a:spcBef>
              <a:spcAft>
                <a:spcPct val="0"/>
              </a:spcAft>
            </a:pP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r>
              <a:rPr lang="en-US" sz="2400" dirty="0">
                <a:latin typeface="Segoe UI"/>
                <a:cs typeface="Segoe UI"/>
              </a:rPr>
              <a:t>1.</a:t>
            </a:r>
            <a:r>
              <a:rPr lang="en-IN" sz="2000" dirty="0">
                <a:latin typeface="Calibri"/>
                <a:cs typeface="Calibri"/>
              </a:rPr>
              <a:t>Explain Form of Data Pre-processing.</a:t>
            </a:r>
          </a:p>
          <a:p>
            <a:pPr algn="l">
              <a:spcBef>
                <a:spcPct val="20000"/>
              </a:spcBef>
              <a:spcAft>
                <a:spcPct val="0"/>
              </a:spcAft>
            </a:pPr>
            <a:r>
              <a:rPr lang="en-IN" sz="2000" dirty="0">
                <a:latin typeface="Calibri"/>
                <a:cs typeface="Calibri"/>
              </a:rPr>
              <a:t>2.Explain Data Attribute and its types</a:t>
            </a:r>
            <a:endParaRPr lang="en-US" sz="2000" dirty="0">
              <a:latin typeface="Calibri"/>
              <a:cs typeface="Calibri"/>
            </a:endParaRPr>
          </a:p>
          <a:p>
            <a:pPr algn="l">
              <a:spcBef>
                <a:spcPct val="20000"/>
              </a:spcBef>
              <a:spcAft>
                <a:spcPct val="0"/>
              </a:spcAft>
            </a:pPr>
            <a:r>
              <a:rPr lang="en-IN" sz="2000" dirty="0">
                <a:latin typeface="Calibri"/>
                <a:cs typeface="Calibri"/>
              </a:rPr>
              <a:t> 3. Explain the techniques how to extract useful variables.</a:t>
            </a:r>
            <a:endParaRPr lang="en-US" sz="2000" dirty="0">
              <a:latin typeface="Calibri"/>
              <a:cs typeface="Calibri"/>
            </a:endParaRPr>
          </a:p>
          <a:p>
            <a:pPr algn="l">
              <a:spcBef>
                <a:spcPct val="20000"/>
              </a:spcBef>
              <a:spcAft>
                <a:spcPct val="0"/>
              </a:spcAft>
            </a:pPr>
            <a:r>
              <a:rPr lang="en-IN" sz="2000" dirty="0">
                <a:latin typeface="Calibri"/>
                <a:cs typeface="Calibri"/>
              </a:rPr>
              <a:t>4.Explain KDD process with Diagram.</a:t>
            </a:r>
            <a:endParaRPr lang="en-US" sz="2000" dirty="0">
              <a:latin typeface="Calibri"/>
              <a:cs typeface="Calibri"/>
            </a:endParaRPr>
          </a:p>
          <a:p>
            <a:pPr algn="l">
              <a:spcBef>
                <a:spcPct val="20000"/>
              </a:spcBef>
              <a:spcAft>
                <a:spcPct val="0"/>
              </a:spcAft>
            </a:pPr>
            <a:r>
              <a:rPr lang="en-IN" sz="2000" dirty="0">
                <a:latin typeface="Calibri"/>
                <a:cs typeface="Calibri"/>
              </a:rPr>
              <a:t>5.Explain  Data Cleaning techniques.</a:t>
            </a:r>
            <a:endParaRPr lang="en-US" sz="2000" dirty="0">
              <a:latin typeface="Calibri"/>
              <a:cs typeface="Calibri"/>
            </a:endParaRPr>
          </a:p>
          <a:p>
            <a:pPr algn="l">
              <a:spcBef>
                <a:spcPct val="20000"/>
              </a:spcBef>
              <a:spcAft>
                <a:spcPct val="0"/>
              </a:spcAft>
            </a:pPr>
            <a:r>
              <a:rPr lang="en-IN" sz="2000" dirty="0">
                <a:latin typeface="Calibri"/>
                <a:cs typeface="Calibri"/>
              </a:rPr>
              <a:t>6.Explain Missing Values and Noisy Data.</a:t>
            </a:r>
          </a:p>
          <a:p>
            <a:pPr algn="l">
              <a:spcBef>
                <a:spcPct val="20000"/>
              </a:spcBef>
              <a:spcAft>
                <a:spcPct val="0"/>
              </a:spcAft>
            </a:pPr>
            <a:r>
              <a:rPr lang="en-IN" sz="2000" dirty="0">
                <a:latin typeface="Calibri"/>
                <a:cs typeface="Calibri"/>
              </a:rPr>
              <a:t>8.Explain Binning techniques .</a:t>
            </a:r>
            <a:endParaRPr lang="en-US" sz="2000" dirty="0">
              <a:latin typeface="Calibri"/>
              <a:cs typeface="Calibri"/>
            </a:endParaRPr>
          </a:p>
          <a:p>
            <a:pPr algn="l">
              <a:spcBef>
                <a:spcPct val="20000"/>
              </a:spcBef>
              <a:spcAft>
                <a:spcPct val="0"/>
              </a:spcAft>
            </a:pPr>
            <a:r>
              <a:rPr lang="en-IN" sz="2000" dirty="0">
                <a:latin typeface="Calibri"/>
                <a:cs typeface="Calibri"/>
              </a:rPr>
              <a:t>9.What is Data Reduction?</a:t>
            </a:r>
            <a:endParaRPr lang="en-US" sz="2000" dirty="0">
              <a:latin typeface="Calibri"/>
              <a:cs typeface="Calibri"/>
            </a:endParaRPr>
          </a:p>
          <a:p>
            <a:pPr algn="l">
              <a:spcBef>
                <a:spcPct val="20000"/>
              </a:spcBef>
              <a:spcAft>
                <a:spcPct val="0"/>
              </a:spcAft>
            </a:pPr>
            <a:r>
              <a:rPr lang="en-IN" sz="2000" dirty="0">
                <a:latin typeface="Calibri"/>
                <a:cs typeface="Calibri"/>
              </a:rPr>
              <a:t>10.Write short Notes on:</a:t>
            </a:r>
            <a:endParaRPr lang="en-US" sz="2000" dirty="0">
              <a:latin typeface="Calibri"/>
              <a:cs typeface="Calibri"/>
            </a:endParaRPr>
          </a:p>
          <a:p>
            <a:pPr marL="400050" indent="-400050" algn="l">
              <a:spcBef>
                <a:spcPct val="20000"/>
              </a:spcBef>
              <a:spcAft>
                <a:spcPct val="0"/>
              </a:spcAft>
              <a:buAutoNum type="romanUcPeriod"/>
            </a:pPr>
            <a:r>
              <a:rPr lang="en-IN" sz="2000" dirty="0">
                <a:latin typeface="Calibri"/>
                <a:cs typeface="Calibri"/>
              </a:rPr>
              <a:t>Data Cube Aggregation,</a:t>
            </a:r>
            <a:endParaRPr lang="en-US" sz="2000" dirty="0">
              <a:latin typeface="Calibri"/>
              <a:cs typeface="Calibri"/>
            </a:endParaRPr>
          </a:p>
          <a:p>
            <a:pPr marL="400050" indent="-400050" algn="l">
              <a:spcBef>
                <a:spcPct val="20000"/>
              </a:spcBef>
              <a:spcAft>
                <a:spcPct val="0"/>
              </a:spcAft>
              <a:buAutoNum type="romanUcPeriod"/>
            </a:pPr>
            <a:r>
              <a:rPr lang="en-IN" sz="2000" dirty="0">
                <a:latin typeface="Calibri"/>
                <a:cs typeface="Calibri"/>
              </a:rPr>
              <a:t>Data Compression</a:t>
            </a:r>
            <a:endParaRPr lang="en-US" sz="2000" dirty="0">
              <a:latin typeface="Calibri"/>
              <a:cs typeface="Calibri"/>
            </a:endParaRPr>
          </a:p>
          <a:p>
            <a:pPr marL="400050" indent="-400050" algn="l">
              <a:spcBef>
                <a:spcPct val="20000"/>
              </a:spcBef>
              <a:spcAft>
                <a:spcPct val="0"/>
              </a:spcAft>
              <a:buAutoNum type="romanUcPeriod"/>
            </a:pPr>
            <a:r>
              <a:rPr lang="en-IN" sz="2000" dirty="0">
                <a:latin typeface="Calibri"/>
                <a:cs typeface="Calibri"/>
              </a:rPr>
              <a:t>Numerosity Reduction.</a:t>
            </a:r>
            <a:endParaRPr lang="en-US" sz="2000" dirty="0">
              <a:latin typeface="Calibri"/>
              <a:cs typeface="Calibri"/>
            </a:endParaRPr>
          </a:p>
          <a:p>
            <a:pPr algn="just">
              <a:spcBef>
                <a:spcPts val="0"/>
              </a:spcBef>
            </a:pP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endParaRPr lang="en-US" sz="2000">
              <a:latin typeface="Times New Roman"/>
              <a:ea typeface="Calibri"/>
              <a:cs typeface="Arial"/>
            </a:endParaRPr>
          </a:p>
          <a:p>
            <a:pPr algn="l"/>
            <a:br>
              <a:rPr lang="en-US" sz="2200" dirty="0">
                <a:latin typeface="Times New Roman"/>
                <a:cs typeface="Segoe UI"/>
              </a:rPr>
            </a:br>
            <a:br>
              <a:rPr lang="en-US" sz="2200" dirty="0">
                <a:latin typeface="Times New Roman"/>
                <a:cs typeface="Segoe UI"/>
              </a:rPr>
            </a:br>
            <a:br>
              <a:rPr lang="en-US" sz="2200" dirty="0">
                <a:latin typeface="Times New Roman"/>
                <a:cs typeface="Segoe UI"/>
              </a:rPr>
            </a:br>
            <a:br>
              <a:rPr lang="en-US" sz="2200" dirty="0">
                <a:latin typeface="Times New Roman"/>
                <a:cs typeface="Segoe UI"/>
              </a:rPr>
            </a:br>
            <a:br>
              <a:rPr lang="en-US" dirty="0"/>
            </a:br>
            <a:endParaRPr lang="en-US">
              <a:ea typeface="Calibri"/>
              <a:cs typeface="Calibri"/>
            </a:endParaRPr>
          </a:p>
        </p:txBody>
      </p:sp>
      <p:sp>
        <p:nvSpPr>
          <p:cNvPr id="2" name="Footer Placeholder 1">
            <a:extLst>
              <a:ext uri="{FF2B5EF4-FFF2-40B4-BE49-F238E27FC236}">
                <a16:creationId xmlns:a16="http://schemas.microsoft.com/office/drawing/2014/main" id="{A72AC3EC-67E9-004C-D47E-814FC9777C25}"/>
              </a:ext>
            </a:extLst>
          </p:cNvPr>
          <p:cNvSpPr>
            <a:spLocks noGrp="1"/>
          </p:cNvSpPr>
          <p:nvPr>
            <p:ph type="ftr" sz="quarter" idx="11"/>
          </p:nvPr>
        </p:nvSpPr>
        <p:spPr/>
        <p:txBody>
          <a:bodyPr/>
          <a:lstStyle/>
          <a:p>
            <a:r>
              <a:rPr lang="en-US"/>
              <a:t>Dr. Kumod Kumar Gupta     Data Analytics     Unit-4</a:t>
            </a:r>
          </a:p>
        </p:txBody>
      </p:sp>
    </p:spTree>
    <p:extLst>
      <p:ext uri="{BB962C8B-B14F-4D97-AF65-F5344CB8AC3E}">
        <p14:creationId xmlns:p14="http://schemas.microsoft.com/office/powerpoint/2010/main" val="1804850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a:cs typeface="Calibri"/>
              </a:rPr>
              <a:t>Course Outcomes</a:t>
            </a:r>
            <a:endParaRPr lang="en-US" sz="2800" dirty="0"/>
          </a:p>
        </p:txBody>
      </p:sp>
      <p:sp>
        <p:nvSpPr>
          <p:cNvPr id="9" name="Date Placeholder 8"/>
          <p:cNvSpPr>
            <a:spLocks noGrp="1"/>
          </p:cNvSpPr>
          <p:nvPr>
            <p:ph type="dt" sz="half" idx="10"/>
          </p:nvPr>
        </p:nvSpPr>
        <p:spPr>
          <a:xfrm>
            <a:off x="1905000" y="6492876"/>
            <a:ext cx="2133600" cy="365125"/>
          </a:xfrm>
        </p:spPr>
        <p:txBody>
          <a:bodyPr/>
          <a:lstStyle/>
          <a:p>
            <a:fld id="{CFE9A848-253A-469E-86A8-1BCA171CD2AB}" type="datetime3">
              <a:rPr lang="en-US" smtClean="0"/>
              <a:t>9 December 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dirty="0" smtClean="0"/>
              <a:pPr/>
              <a:t>11</a:t>
            </a:fld>
            <a:endParaRPr lang="en-US" dirty="0"/>
          </a:p>
        </p:txBody>
      </p:sp>
      <p:sp>
        <p:nvSpPr>
          <p:cNvPr id="13" name="Footer Placeholder 12"/>
          <p:cNvSpPr>
            <a:spLocks noGrp="1"/>
          </p:cNvSpPr>
          <p:nvPr>
            <p:ph type="ftr" sz="quarter" idx="11"/>
          </p:nvPr>
        </p:nvSpPr>
        <p:spPr>
          <a:xfrm>
            <a:off x="3810000" y="6248401"/>
            <a:ext cx="5029200" cy="365125"/>
          </a:xfrm>
        </p:spPr>
        <p:txBody>
          <a:bodyPr/>
          <a:lstStyle/>
          <a:p>
            <a:r>
              <a:rPr lang="en-US"/>
              <a:t>Dr. Kumod Kumar Gupta     Data Analytics     Unit-4</a:t>
            </a:r>
            <a:endParaRPr lang="en-US" dirty="0"/>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6" name="Diagram 5">
            <a:extLst>
              <a:ext uri="{FF2B5EF4-FFF2-40B4-BE49-F238E27FC236}">
                <a16:creationId xmlns:a16="http://schemas.microsoft.com/office/drawing/2014/main" id="{A7ABD0FF-D6CA-C436-F028-A8D8E2E89D8F}"/>
              </a:ext>
            </a:extLst>
          </p:cNvPr>
          <p:cNvGraphicFramePr/>
          <p:nvPr>
            <p:extLst>
              <p:ext uri="{D42A27DB-BD31-4B8C-83A1-F6EECF244321}">
                <p14:modId xmlns:p14="http://schemas.microsoft.com/office/powerpoint/2010/main" val="2221241118"/>
              </p:ext>
            </p:extLst>
          </p:nvPr>
        </p:nvGraphicFramePr>
        <p:xfrm>
          <a:off x="2817349" y="1151758"/>
          <a:ext cx="6993401" cy="12306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20" name="Diagram 19">
            <a:extLst>
              <a:ext uri="{FF2B5EF4-FFF2-40B4-BE49-F238E27FC236}">
                <a16:creationId xmlns:a16="http://schemas.microsoft.com/office/drawing/2014/main" id="{14032E93-1C00-4DAA-1D57-EE9A58132D25}"/>
              </a:ext>
            </a:extLst>
          </p:cNvPr>
          <p:cNvGraphicFramePr/>
          <p:nvPr>
            <p:extLst>
              <p:ext uri="{D42A27DB-BD31-4B8C-83A1-F6EECF244321}">
                <p14:modId xmlns:p14="http://schemas.microsoft.com/office/powerpoint/2010/main" val="4098334570"/>
              </p:ext>
            </p:extLst>
          </p:nvPr>
        </p:nvGraphicFramePr>
        <p:xfrm>
          <a:off x="2824611" y="3424970"/>
          <a:ext cx="7143391" cy="70675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27" name="Diagram 26">
            <a:extLst>
              <a:ext uri="{FF2B5EF4-FFF2-40B4-BE49-F238E27FC236}">
                <a16:creationId xmlns:a16="http://schemas.microsoft.com/office/drawing/2014/main" id="{5E863BE8-DCB3-C84D-305F-907044BF4346}"/>
              </a:ext>
            </a:extLst>
          </p:cNvPr>
          <p:cNvGraphicFramePr/>
          <p:nvPr>
            <p:extLst>
              <p:ext uri="{D42A27DB-BD31-4B8C-83A1-F6EECF244321}">
                <p14:modId xmlns:p14="http://schemas.microsoft.com/office/powerpoint/2010/main" val="1323677779"/>
              </p:ext>
            </p:extLst>
          </p:nvPr>
        </p:nvGraphicFramePr>
        <p:xfrm>
          <a:off x="2825508" y="4015340"/>
          <a:ext cx="7157768" cy="749888"/>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44" name="Diagram 43">
            <a:extLst>
              <a:ext uri="{FF2B5EF4-FFF2-40B4-BE49-F238E27FC236}">
                <a16:creationId xmlns:a16="http://schemas.microsoft.com/office/drawing/2014/main" id="{C4240953-CC84-AC06-3DE7-474100D80AF6}"/>
              </a:ext>
            </a:extLst>
          </p:cNvPr>
          <p:cNvGraphicFramePr/>
          <p:nvPr>
            <p:extLst>
              <p:ext uri="{D42A27DB-BD31-4B8C-83A1-F6EECF244321}">
                <p14:modId xmlns:p14="http://schemas.microsoft.com/office/powerpoint/2010/main" val="3122449232"/>
              </p:ext>
            </p:extLst>
          </p:nvPr>
        </p:nvGraphicFramePr>
        <p:xfrm>
          <a:off x="2811130" y="4633566"/>
          <a:ext cx="7157769" cy="749887"/>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graphicFrame>
        <p:nvGraphicFramePr>
          <p:cNvPr id="61" name="Diagram 60">
            <a:extLst>
              <a:ext uri="{FF2B5EF4-FFF2-40B4-BE49-F238E27FC236}">
                <a16:creationId xmlns:a16="http://schemas.microsoft.com/office/drawing/2014/main" id="{EFBB1F05-D112-7068-D472-FF0F3E479A3E}"/>
              </a:ext>
            </a:extLst>
          </p:cNvPr>
          <p:cNvGraphicFramePr/>
          <p:nvPr>
            <p:extLst>
              <p:ext uri="{D42A27DB-BD31-4B8C-83A1-F6EECF244321}">
                <p14:modId xmlns:p14="http://schemas.microsoft.com/office/powerpoint/2010/main" val="174512775"/>
              </p:ext>
            </p:extLst>
          </p:nvPr>
        </p:nvGraphicFramePr>
        <p:xfrm>
          <a:off x="2804621" y="5250436"/>
          <a:ext cx="7144204" cy="750972"/>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graphicFrame>
        <p:nvGraphicFramePr>
          <p:cNvPr id="250" name="Diagram 249">
            <a:extLst>
              <a:ext uri="{FF2B5EF4-FFF2-40B4-BE49-F238E27FC236}">
                <a16:creationId xmlns:a16="http://schemas.microsoft.com/office/drawing/2014/main" id="{F83BE3F8-B615-890F-53B7-5AA3001F3DA6}"/>
              </a:ext>
            </a:extLst>
          </p:cNvPr>
          <p:cNvGraphicFramePr/>
          <p:nvPr>
            <p:extLst>
              <p:ext uri="{D42A27DB-BD31-4B8C-83A1-F6EECF244321}">
                <p14:modId xmlns:p14="http://schemas.microsoft.com/office/powerpoint/2010/main" val="2708766151"/>
              </p:ext>
            </p:extLst>
          </p:nvPr>
        </p:nvGraphicFramePr>
        <p:xfrm>
          <a:off x="2824611" y="2720479"/>
          <a:ext cx="7143391" cy="706754"/>
        </p:xfrm>
        <a:graphic>
          <a:graphicData uri="http://schemas.openxmlformats.org/drawingml/2006/diagram">
            <dgm:relIds xmlns:dgm="http://schemas.openxmlformats.org/drawingml/2006/diagram" xmlns:r="http://schemas.openxmlformats.org/officeDocument/2006/relationships" r:dm="rId29" r:lo="rId30" r:qs="rId31" r:cs="rId32"/>
          </a:graphicData>
        </a:graphic>
      </p:graphicFrame>
    </p:spTree>
    <p:extLst>
      <p:ext uri="{BB962C8B-B14F-4D97-AF65-F5344CB8AC3E}">
        <p14:creationId xmlns:p14="http://schemas.microsoft.com/office/powerpoint/2010/main" val="4106531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FADEFBA-76E1-4523-9BAB-158A2A537CC6}" type="datetime3">
              <a:rPr lang="en-US" smtClean="0"/>
              <a:t>9 December 2024</a:t>
            </a:fld>
            <a:endParaRPr lang="en-US" dirty="0"/>
          </a:p>
        </p:txBody>
      </p:sp>
      <p:sp>
        <p:nvSpPr>
          <p:cNvPr id="5" name="Footer Placeholder 4"/>
          <p:cNvSpPr>
            <a:spLocks noGrp="1"/>
          </p:cNvSpPr>
          <p:nvPr>
            <p:ph type="ftr" sz="quarter" idx="11"/>
          </p:nvPr>
        </p:nvSpPr>
        <p:spPr>
          <a:xfrm>
            <a:off x="4648200" y="6356350"/>
            <a:ext cx="4305300" cy="365125"/>
          </a:xfrm>
        </p:spPr>
        <p:txBody>
          <a:bodyPr/>
          <a:lstStyle/>
          <a:p>
            <a:r>
              <a:rPr lang="en-US"/>
              <a:t>Dr. Kumod Kumar Gupta     Data Analytics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12</a:t>
            </a:fld>
            <a:endParaRPr lang="en-US" dirty="0"/>
          </a:p>
        </p:txBody>
      </p:sp>
      <p:graphicFrame>
        <p:nvGraphicFramePr>
          <p:cNvPr id="3" name="Diagram 2"/>
          <p:cNvGraphicFramePr/>
          <p:nvPr/>
        </p:nvGraphicFramePr>
        <p:xfrm>
          <a:off x="2514600" y="1170458"/>
          <a:ext cx="5810250" cy="7259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nvGraphicFramePr>
        <p:xfrm>
          <a:off x="2609850" y="2114551"/>
          <a:ext cx="5715000" cy="5038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p:cNvGraphicFramePr/>
          <p:nvPr/>
        </p:nvGraphicFramePr>
        <p:xfrm>
          <a:off x="2609850" y="2686051"/>
          <a:ext cx="5715000" cy="50388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p:cNvGraphicFramePr/>
          <p:nvPr/>
        </p:nvGraphicFramePr>
        <p:xfrm>
          <a:off x="2609850" y="3268012"/>
          <a:ext cx="5715000" cy="503888"/>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p:cNvGraphicFramePr/>
          <p:nvPr/>
        </p:nvGraphicFramePr>
        <p:xfrm>
          <a:off x="2609851" y="3839512"/>
          <a:ext cx="5714999" cy="503888"/>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p:cNvGraphicFramePr/>
          <p:nvPr/>
        </p:nvGraphicFramePr>
        <p:xfrm>
          <a:off x="2609850" y="4411012"/>
          <a:ext cx="5715000" cy="503888"/>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p:cNvGraphicFramePr/>
          <p:nvPr/>
        </p:nvGraphicFramePr>
        <p:xfrm>
          <a:off x="2609850" y="4972051"/>
          <a:ext cx="5715000" cy="503888"/>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pic>
        <p:nvPicPr>
          <p:cNvPr id="24" name="Picture 23" descr="A black and red logo&#10;&#10;Description automatically generated">
            <a:extLst>
              <a:ext uri="{FF2B5EF4-FFF2-40B4-BE49-F238E27FC236}">
                <a16:creationId xmlns:a16="http://schemas.microsoft.com/office/drawing/2014/main" id="{39F4B08A-CC99-1E21-9FFF-2EB8855C6934}"/>
              </a:ext>
            </a:extLst>
          </p:cNvPr>
          <p:cNvPicPr>
            <a:picLocks noChangeAspect="1"/>
          </p:cNvPicPr>
          <p:nvPr/>
        </p:nvPicPr>
        <p:blipFill>
          <a:blip r:embed="rId37"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3" name="Title 1">
            <a:extLst>
              <a:ext uri="{FF2B5EF4-FFF2-40B4-BE49-F238E27FC236}">
                <a16:creationId xmlns:a16="http://schemas.microsoft.com/office/drawing/2014/main" id="{C69EAF82-B92E-7D88-1DE4-FE687D04B545}"/>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Program Outcomes</a:t>
            </a:r>
            <a:endParaRPr lang="en-US" sz="2800" dirty="0"/>
          </a:p>
        </p:txBody>
      </p:sp>
    </p:spTree>
    <p:extLst>
      <p:ext uri="{BB962C8B-B14F-4D97-AF65-F5344CB8AC3E}">
        <p14:creationId xmlns:p14="http://schemas.microsoft.com/office/powerpoint/2010/main" val="928902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C76D93C-8C27-49F0-867F-73A3E54A8E45}" type="datetime3">
              <a:rPr lang="en-US" smtClean="0"/>
              <a:t>9 December 2024</a:t>
            </a:fld>
            <a:endParaRPr lang="en-US" dirty="0"/>
          </a:p>
        </p:txBody>
      </p:sp>
      <p:sp>
        <p:nvSpPr>
          <p:cNvPr id="5" name="Footer Placeholder 4"/>
          <p:cNvSpPr>
            <a:spLocks noGrp="1"/>
          </p:cNvSpPr>
          <p:nvPr>
            <p:ph type="ftr" sz="quarter" idx="11"/>
          </p:nvPr>
        </p:nvSpPr>
        <p:spPr>
          <a:xfrm>
            <a:off x="4648200" y="6356350"/>
            <a:ext cx="4191000" cy="273050"/>
          </a:xfrm>
        </p:spPr>
        <p:txBody>
          <a:bodyPr/>
          <a:lstStyle/>
          <a:p>
            <a:r>
              <a:rPr lang="en-US"/>
              <a:t>Dr. Kumod Kumar Gupta     Data Analytics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13</a:t>
            </a:fld>
            <a:endParaRPr lang="en-US" dirty="0"/>
          </a:p>
        </p:txBody>
      </p:sp>
      <p:graphicFrame>
        <p:nvGraphicFramePr>
          <p:cNvPr id="3" name="Diagram 2"/>
          <p:cNvGraphicFramePr/>
          <p:nvPr/>
        </p:nvGraphicFramePr>
        <p:xfrm>
          <a:off x="2609850" y="972338"/>
          <a:ext cx="5715000" cy="833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nvGraphicFramePr>
        <p:xfrm>
          <a:off x="2609850" y="2114551"/>
          <a:ext cx="5715000" cy="5038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p:cNvGraphicFramePr/>
          <p:nvPr/>
        </p:nvGraphicFramePr>
        <p:xfrm>
          <a:off x="2609850" y="2686051"/>
          <a:ext cx="5715000" cy="50388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p:cNvGraphicFramePr/>
          <p:nvPr/>
        </p:nvGraphicFramePr>
        <p:xfrm>
          <a:off x="2609850" y="3268012"/>
          <a:ext cx="5715000" cy="503888"/>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p:cNvGraphicFramePr/>
          <p:nvPr/>
        </p:nvGraphicFramePr>
        <p:xfrm>
          <a:off x="2609851" y="3839512"/>
          <a:ext cx="5714999" cy="503888"/>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p:cNvGraphicFramePr/>
          <p:nvPr/>
        </p:nvGraphicFramePr>
        <p:xfrm>
          <a:off x="2609850" y="4411012"/>
          <a:ext cx="5715000" cy="503888"/>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p:cNvGraphicFramePr/>
          <p:nvPr/>
        </p:nvGraphicFramePr>
        <p:xfrm>
          <a:off x="2609850" y="4972051"/>
          <a:ext cx="5715000" cy="503888"/>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pic>
        <p:nvPicPr>
          <p:cNvPr id="24" name="Picture 23" descr="A black and red logo&#10;&#10;Description automatically generated">
            <a:extLst>
              <a:ext uri="{FF2B5EF4-FFF2-40B4-BE49-F238E27FC236}">
                <a16:creationId xmlns:a16="http://schemas.microsoft.com/office/drawing/2014/main" id="{312D2CCC-6795-DFF6-633C-84105F1DD57B}"/>
              </a:ext>
            </a:extLst>
          </p:cNvPr>
          <p:cNvPicPr>
            <a:picLocks noChangeAspect="1"/>
          </p:cNvPicPr>
          <p:nvPr/>
        </p:nvPicPr>
        <p:blipFill>
          <a:blip r:embed="rId37"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1" name="Title 1">
            <a:extLst>
              <a:ext uri="{FF2B5EF4-FFF2-40B4-BE49-F238E27FC236}">
                <a16:creationId xmlns:a16="http://schemas.microsoft.com/office/drawing/2014/main" id="{205C8348-669C-CDB3-0D0C-8530C2EDA9D6}"/>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Program Outcomes</a:t>
            </a:r>
            <a:endParaRPr lang="en-US" sz="2800" dirty="0"/>
          </a:p>
        </p:txBody>
      </p:sp>
    </p:spTree>
    <p:extLst>
      <p:ext uri="{BB962C8B-B14F-4D97-AF65-F5344CB8AC3E}">
        <p14:creationId xmlns:p14="http://schemas.microsoft.com/office/powerpoint/2010/main" val="4154797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476D5C-94A8-41D8-A297-FE820F6F3316}" type="datetime3">
              <a:rPr lang="en-US" smtClean="0"/>
              <a:t>9 December 2024</a:t>
            </a:fld>
            <a:endParaRPr lang="en-US" dirty="0"/>
          </a:p>
        </p:txBody>
      </p:sp>
      <p:sp>
        <p:nvSpPr>
          <p:cNvPr id="5" name="Footer Placeholder 4"/>
          <p:cNvSpPr>
            <a:spLocks noGrp="1"/>
          </p:cNvSpPr>
          <p:nvPr>
            <p:ph type="ftr" sz="quarter" idx="11"/>
          </p:nvPr>
        </p:nvSpPr>
        <p:spPr>
          <a:xfrm>
            <a:off x="4552950" y="6440371"/>
            <a:ext cx="4057650" cy="263019"/>
          </a:xfrm>
        </p:spPr>
        <p:txBody>
          <a:bodyPr/>
          <a:lstStyle/>
          <a:p>
            <a:r>
              <a:rPr lang="en-US"/>
              <a:t>Dr. Kumod Kumar Gupta     Data Analytics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14</a:t>
            </a:fld>
            <a:endParaRPr lang="en-US" dirty="0"/>
          </a:p>
        </p:txBody>
      </p:sp>
      <p:graphicFrame>
        <p:nvGraphicFramePr>
          <p:cNvPr id="11" name="Table 10"/>
          <p:cNvGraphicFramePr>
            <a:graphicFrameLocks noGrp="1"/>
          </p:cNvGraphicFramePr>
          <p:nvPr/>
        </p:nvGraphicFramePr>
        <p:xfrm>
          <a:off x="2095501" y="1657350"/>
          <a:ext cx="8286761" cy="3657604"/>
        </p:xfrm>
        <a:graphic>
          <a:graphicData uri="http://schemas.openxmlformats.org/drawingml/2006/table">
            <a:tbl>
              <a:tblPr>
                <a:effectLst>
                  <a:outerShdw blurRad="50800" dist="38100" algn="l" rotWithShape="0">
                    <a:prstClr val="black">
                      <a:alpha val="40000"/>
                    </a:prstClr>
                  </a:outerShdw>
                </a:effectLst>
                <a:tableStyleId>{35758FB7-9AC5-4552-8A53-C91805E547FA}</a:tableStyleId>
              </a:tblPr>
              <a:tblGrid>
                <a:gridCol w="927041">
                  <a:extLst>
                    <a:ext uri="{9D8B030D-6E8A-4147-A177-3AD203B41FA5}">
                      <a16:colId xmlns:a16="http://schemas.microsoft.com/office/drawing/2014/main" val="20000"/>
                    </a:ext>
                  </a:extLst>
                </a:gridCol>
                <a:gridCol w="613310">
                  <a:extLst>
                    <a:ext uri="{9D8B030D-6E8A-4147-A177-3AD203B41FA5}">
                      <a16:colId xmlns:a16="http://schemas.microsoft.com/office/drawing/2014/main" val="20001"/>
                    </a:ext>
                  </a:extLst>
                </a:gridCol>
                <a:gridCol w="613310">
                  <a:extLst>
                    <a:ext uri="{9D8B030D-6E8A-4147-A177-3AD203B41FA5}">
                      <a16:colId xmlns:a16="http://schemas.microsoft.com/office/drawing/2014/main" val="20002"/>
                    </a:ext>
                  </a:extLst>
                </a:gridCol>
                <a:gridCol w="613310">
                  <a:extLst>
                    <a:ext uri="{9D8B030D-6E8A-4147-A177-3AD203B41FA5}">
                      <a16:colId xmlns:a16="http://schemas.microsoft.com/office/drawing/2014/main" val="20003"/>
                    </a:ext>
                  </a:extLst>
                </a:gridCol>
                <a:gridCol w="613310">
                  <a:extLst>
                    <a:ext uri="{9D8B030D-6E8A-4147-A177-3AD203B41FA5}">
                      <a16:colId xmlns:a16="http://schemas.microsoft.com/office/drawing/2014/main" val="20004"/>
                    </a:ext>
                  </a:extLst>
                </a:gridCol>
                <a:gridCol w="613310">
                  <a:extLst>
                    <a:ext uri="{9D8B030D-6E8A-4147-A177-3AD203B41FA5}">
                      <a16:colId xmlns:a16="http://schemas.microsoft.com/office/drawing/2014/main" val="20005"/>
                    </a:ext>
                  </a:extLst>
                </a:gridCol>
                <a:gridCol w="613310">
                  <a:extLst>
                    <a:ext uri="{9D8B030D-6E8A-4147-A177-3AD203B41FA5}">
                      <a16:colId xmlns:a16="http://schemas.microsoft.com/office/drawing/2014/main" val="20006"/>
                    </a:ext>
                  </a:extLst>
                </a:gridCol>
                <a:gridCol w="613310">
                  <a:extLst>
                    <a:ext uri="{9D8B030D-6E8A-4147-A177-3AD203B41FA5}">
                      <a16:colId xmlns:a16="http://schemas.microsoft.com/office/drawing/2014/main" val="20007"/>
                    </a:ext>
                  </a:extLst>
                </a:gridCol>
                <a:gridCol w="613310">
                  <a:extLst>
                    <a:ext uri="{9D8B030D-6E8A-4147-A177-3AD203B41FA5}">
                      <a16:colId xmlns:a16="http://schemas.microsoft.com/office/drawing/2014/main" val="20008"/>
                    </a:ext>
                  </a:extLst>
                </a:gridCol>
                <a:gridCol w="613310">
                  <a:extLst>
                    <a:ext uri="{9D8B030D-6E8A-4147-A177-3AD203B41FA5}">
                      <a16:colId xmlns:a16="http://schemas.microsoft.com/office/drawing/2014/main" val="20009"/>
                    </a:ext>
                  </a:extLst>
                </a:gridCol>
                <a:gridCol w="613310">
                  <a:extLst>
                    <a:ext uri="{9D8B030D-6E8A-4147-A177-3AD203B41FA5}">
                      <a16:colId xmlns:a16="http://schemas.microsoft.com/office/drawing/2014/main" val="20010"/>
                    </a:ext>
                  </a:extLst>
                </a:gridCol>
                <a:gridCol w="613310">
                  <a:extLst>
                    <a:ext uri="{9D8B030D-6E8A-4147-A177-3AD203B41FA5}">
                      <a16:colId xmlns:a16="http://schemas.microsoft.com/office/drawing/2014/main" val="20011"/>
                    </a:ext>
                  </a:extLst>
                </a:gridCol>
                <a:gridCol w="613310">
                  <a:extLst>
                    <a:ext uri="{9D8B030D-6E8A-4147-A177-3AD203B41FA5}">
                      <a16:colId xmlns:a16="http://schemas.microsoft.com/office/drawing/2014/main" val="20012"/>
                    </a:ext>
                  </a:extLst>
                </a:gridCol>
              </a:tblGrid>
              <a:tr h="561185">
                <a:tc>
                  <a:txBody>
                    <a:bodyPr/>
                    <a:lstStyle/>
                    <a:p>
                      <a:pPr algn="ctr" fontAlgn="ctr"/>
                      <a:r>
                        <a:rPr lang="en-US" sz="1600" b="1" u="none" strike="noStrike" dirty="0">
                          <a:effectLst/>
                        </a:rPr>
                        <a:t> CO.K</a:t>
                      </a:r>
                      <a:endParaRPr lang="en-US" sz="1600" b="1" i="0" u="none" strike="noStrike" dirty="0">
                        <a:solidFill>
                          <a:srgbClr val="000000"/>
                        </a:solidFill>
                        <a:effectLst/>
                        <a:latin typeface="Arial" panose="020B0604020202020204" pitchFamily="3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PO1</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PO2</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PO3</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PO4</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PO5</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PO6</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PO7</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PO8</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PO9</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PO10</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PO11</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PO12</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0000"/>
                  </a:ext>
                </a:extLst>
              </a:tr>
              <a:tr h="567786">
                <a:tc>
                  <a:txBody>
                    <a:bodyPr/>
                    <a:lstStyle/>
                    <a:p>
                      <a:pPr algn="ctr" rtl="0" fontAlgn="ctr"/>
                      <a:r>
                        <a:rPr lang="en-US" sz="1600" b="1" u="none" strike="noStrike" dirty="0">
                          <a:effectLst/>
                        </a:rPr>
                        <a:t>CO1</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0001"/>
                  </a:ext>
                </a:extLst>
              </a:tr>
              <a:tr h="561185">
                <a:tc>
                  <a:txBody>
                    <a:bodyPr/>
                    <a:lstStyle/>
                    <a:p>
                      <a:pPr algn="ctr" rtl="0" fontAlgn="ctr"/>
                      <a:r>
                        <a:rPr lang="en-US" sz="1600" b="1" u="none" strike="noStrike" dirty="0">
                          <a:effectLst/>
                        </a:rPr>
                        <a:t>CO2</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a:ln>
                            <a:noFill/>
                          </a:ln>
                          <a:solidFill>
                            <a:srgbClr val="000000"/>
                          </a:solidFill>
                          <a:effectLst/>
                          <a:uLnTx/>
                          <a:uFillTx/>
                          <a:latin typeface="Calibri" panose="020F0502020204030204" charset="0"/>
                          <a:ea typeface="+mn-ea"/>
                          <a:cs typeface="+mn-cs"/>
                        </a:rPr>
                        <a:t>3</a:t>
                      </a:r>
                      <a:endPar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0002"/>
                  </a:ext>
                </a:extLst>
              </a:tr>
              <a:tr h="561185">
                <a:tc>
                  <a:txBody>
                    <a:bodyPr/>
                    <a:lstStyle/>
                    <a:p>
                      <a:pPr algn="ctr" rtl="0" fontAlgn="ctr"/>
                      <a:r>
                        <a:rPr lang="en-US" sz="1600" b="1" u="none" strike="noStrike" dirty="0">
                          <a:effectLst/>
                        </a:rPr>
                        <a:t>CO3</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a:ln>
                            <a:noFill/>
                          </a:ln>
                          <a:solidFill>
                            <a:srgbClr val="000000"/>
                          </a:solidFill>
                          <a:effectLst/>
                          <a:uLnTx/>
                          <a:uFillTx/>
                          <a:latin typeface="Calibri" panose="020F0502020204030204" charset="0"/>
                          <a:ea typeface="+mn-ea"/>
                          <a:cs typeface="+mn-cs"/>
                        </a:rPr>
                        <a:t>3</a:t>
                      </a:r>
                      <a:endPar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 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0003"/>
                  </a:ext>
                </a:extLst>
              </a:tr>
              <a:tr h="561185">
                <a:tc>
                  <a:txBody>
                    <a:bodyPr/>
                    <a:lstStyle/>
                    <a:p>
                      <a:pPr algn="ctr" rtl="0" fontAlgn="ctr"/>
                      <a:r>
                        <a:rPr lang="en-US" sz="1600" b="1" u="none" strike="noStrike" dirty="0">
                          <a:effectLst/>
                        </a:rPr>
                        <a:t>CO4</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0004"/>
                  </a:ext>
                </a:extLst>
              </a:tr>
              <a:tr h="561185">
                <a:tc>
                  <a:txBody>
                    <a:bodyPr/>
                    <a:lstStyle/>
                    <a:p>
                      <a:pPr algn="ctr" rtl="0" fontAlgn="ctr"/>
                      <a:r>
                        <a:rPr lang="en-US" sz="1600" b="1" u="none" strike="noStrike" dirty="0">
                          <a:effectLst/>
                        </a:rPr>
                        <a:t>CO5</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a:ln>
                            <a:noFill/>
                          </a:ln>
                          <a:solidFill>
                            <a:srgbClr val="000000"/>
                          </a:solidFill>
                          <a:effectLst/>
                          <a:uLnTx/>
                          <a:uFillTx/>
                          <a:latin typeface="Calibri" panose="020F0502020204030204" charset="0"/>
                          <a:ea typeface="+mn-ea"/>
                          <a:cs typeface="+mn-cs"/>
                        </a:rPr>
                        <a:t>3</a:t>
                      </a:r>
                      <a:endPar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0005"/>
                  </a:ext>
                </a:extLst>
              </a:tr>
              <a:tr h="283893">
                <a:tc>
                  <a:txBody>
                    <a:bodyPr/>
                    <a:lstStyle/>
                    <a:p>
                      <a:pPr algn="ctr" fontAlgn="ctr"/>
                      <a:r>
                        <a:rPr lang="en-US" sz="1600" b="1" u="none" strike="noStrike" dirty="0">
                          <a:effectLst/>
                        </a:rPr>
                        <a:t>AVG </a:t>
                      </a:r>
                      <a:endParaRPr lang="en-US" sz="1600" b="1" i="0" u="none" strike="noStrike" dirty="0">
                        <a:solidFill>
                          <a:srgbClr val="000000"/>
                        </a:solidFill>
                        <a:effectLst/>
                        <a:latin typeface="Arial" panose="020B0604020202020204" pitchFamily="3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2.8</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2.0</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2.8</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2.4</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3.0</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0006"/>
                  </a:ext>
                </a:extLst>
              </a:tr>
            </a:tbl>
          </a:graphicData>
        </a:graphic>
      </p:graphicFrame>
      <p:pic>
        <p:nvPicPr>
          <p:cNvPr id="8" name="Picture 7" descr="A black and red logo&#10;&#10;Description automatically generated">
            <a:extLst>
              <a:ext uri="{FF2B5EF4-FFF2-40B4-BE49-F238E27FC236}">
                <a16:creationId xmlns:a16="http://schemas.microsoft.com/office/drawing/2014/main" id="{E74738DB-C326-EB17-BEAF-BA8B916C6C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0" name="Title 1">
            <a:extLst>
              <a:ext uri="{FF2B5EF4-FFF2-40B4-BE49-F238E27FC236}">
                <a16:creationId xmlns:a16="http://schemas.microsoft.com/office/drawing/2014/main" id="{F60BF7C9-BD58-0086-6985-4F3274C53BD8}"/>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CO-POs Mapping</a:t>
            </a:r>
            <a:endParaRPr lang="en-US" sz="2800" dirty="0"/>
          </a:p>
        </p:txBody>
      </p:sp>
    </p:spTree>
    <p:extLst>
      <p:ext uri="{BB962C8B-B14F-4D97-AF65-F5344CB8AC3E}">
        <p14:creationId xmlns:p14="http://schemas.microsoft.com/office/powerpoint/2010/main" val="124435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83E10C-3874-43A9-A161-9F84DC723D13}" type="datetime3">
              <a:rPr lang="en-US" smtClean="0"/>
              <a:t>9 December 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15</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590799852"/>
              </p:ext>
            </p:extLst>
          </p:nvPr>
        </p:nvGraphicFramePr>
        <p:xfrm>
          <a:off x="2667001" y="1446119"/>
          <a:ext cx="7658101" cy="3054635"/>
        </p:xfrm>
        <a:graphic>
          <a:graphicData uri="http://schemas.openxmlformats.org/drawingml/2006/table">
            <a:tbl>
              <a:tblPr firstRow="1" bandRow="1">
                <a:tableStyleId>{5C22544A-7EE6-4342-B048-85BDC9FD1C3A}</a:tableStyleId>
              </a:tblPr>
              <a:tblGrid>
                <a:gridCol w="1342217">
                  <a:extLst>
                    <a:ext uri="{9D8B030D-6E8A-4147-A177-3AD203B41FA5}">
                      <a16:colId xmlns:a16="http://schemas.microsoft.com/office/drawing/2014/main" val="20000"/>
                    </a:ext>
                  </a:extLst>
                </a:gridCol>
                <a:gridCol w="2136256">
                  <a:extLst>
                    <a:ext uri="{9D8B030D-6E8A-4147-A177-3AD203B41FA5}">
                      <a16:colId xmlns:a16="http://schemas.microsoft.com/office/drawing/2014/main" val="20001"/>
                    </a:ext>
                  </a:extLst>
                </a:gridCol>
                <a:gridCol w="4179628">
                  <a:extLst>
                    <a:ext uri="{9D8B030D-6E8A-4147-A177-3AD203B41FA5}">
                      <a16:colId xmlns:a16="http://schemas.microsoft.com/office/drawing/2014/main" val="20002"/>
                    </a:ext>
                  </a:extLst>
                </a:gridCol>
              </a:tblGrid>
              <a:tr h="683608">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S. No</a:t>
                      </a:r>
                      <a:r>
                        <a:rPr lang="en-IN" sz="1500" b="0" dirty="0">
                          <a:solidFill>
                            <a:schemeClr val="accent4">
                              <a:lumMod val="50000"/>
                            </a:schemeClr>
                          </a:solidFill>
                          <a:latin typeface="Times New Roman" panose="02020603050405020304"/>
                          <a:ea typeface="Times New Roman" panose="02020603050405020304"/>
                        </a:rPr>
                        <a:t>.</a:t>
                      </a:r>
                      <a:endParaRPr lang="en-US" sz="1500" b="0" dirty="0">
                        <a:solidFill>
                          <a:schemeClr val="accent4">
                            <a:lumMod val="50000"/>
                          </a:schemeClr>
                        </a:solidFill>
                        <a:latin typeface="Times New Roman" panose="02020603050405020304"/>
                        <a:ea typeface="Times New Roman" panose="02020603050405020304"/>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Program Specific</a:t>
                      </a:r>
                    </a:p>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Outcomes (PSO)</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PSO Description</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1143000">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1</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PSO1</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ts val="1235"/>
                        </a:lnSpc>
                        <a:spcBef>
                          <a:spcPts val="0"/>
                        </a:spcBef>
                        <a:spcAft>
                          <a:spcPts val="0"/>
                        </a:spcAft>
                      </a:pPr>
                      <a:endParaRPr lang="en-US" sz="1400" b="0" i="0" dirty="0">
                        <a:solidFill>
                          <a:schemeClr val="accent4">
                            <a:lumMod val="50000"/>
                          </a:schemeClr>
                        </a:solidFill>
                        <a:latin typeface="+mj-lt"/>
                        <a:ea typeface="Times New Roman" panose="02020603050405020304"/>
                      </a:endParaRPr>
                    </a:p>
                    <a:p>
                      <a:pPr marL="68580" marR="0" algn="l">
                        <a:lnSpc>
                          <a:spcPct val="100000"/>
                        </a:lnSpc>
                        <a:spcBef>
                          <a:spcPts val="0"/>
                        </a:spcBef>
                        <a:spcAft>
                          <a:spcPts val="0"/>
                        </a:spcAft>
                      </a:pPr>
                      <a:endParaRPr lang="en-US" sz="1400" b="0" i="0" dirty="0">
                        <a:solidFill>
                          <a:schemeClr val="accent4">
                            <a:lumMod val="50000"/>
                          </a:schemeClr>
                        </a:solidFill>
                        <a:latin typeface="+mj-lt"/>
                        <a:ea typeface="Times New Roman" panose="02020603050405020304"/>
                      </a:endParaRPr>
                    </a:p>
                    <a:p>
                      <a:pPr marL="68580" marR="0" algn="just">
                        <a:lnSpc>
                          <a:spcPct val="100000"/>
                        </a:lnSpc>
                        <a:spcBef>
                          <a:spcPts val="0"/>
                        </a:spcBef>
                        <a:spcAft>
                          <a:spcPts val="0"/>
                        </a:spcAft>
                      </a:pPr>
                      <a:r>
                        <a:rPr lang="en-IN" sz="1400" i="0" kern="1200" dirty="0">
                          <a:solidFill>
                            <a:schemeClr val="dk1"/>
                          </a:solidFill>
                          <a:effectLst/>
                          <a:latin typeface="+mj-lt"/>
                          <a:ea typeface="+mn-ea"/>
                          <a:cs typeface="+mn-cs"/>
                        </a:rPr>
                        <a:t> </a:t>
                      </a:r>
                      <a:r>
                        <a:rPr lang="en-US" sz="1400" b="0" i="0" dirty="0">
                          <a:solidFill>
                            <a:schemeClr val="accent4">
                              <a:lumMod val="50000"/>
                            </a:schemeClr>
                          </a:solidFill>
                          <a:latin typeface="+mj-lt"/>
                          <a:ea typeface="+mn-ea"/>
                        </a:rPr>
                        <a:t> Design innovative intelligent systems for the welfare of the people using machine learning and its applications.</a:t>
                      </a:r>
                      <a:endParaRPr lang="en-US" sz="1400" b="0" i="0" baseline="0" dirty="0">
                        <a:solidFill>
                          <a:schemeClr val="accent4">
                            <a:lumMod val="50000"/>
                          </a:schemeClr>
                        </a:solidFill>
                        <a:latin typeface="+mj-lt"/>
                        <a:ea typeface="Times New Roman" panose="02020603050405020304"/>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953929">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2</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PSO2</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endParaRPr lang="en-US" sz="1400" b="0" i="0" dirty="0">
                        <a:solidFill>
                          <a:schemeClr val="accent4">
                            <a:lumMod val="50000"/>
                          </a:schemeClr>
                        </a:solidFill>
                        <a:latin typeface="+mj-lt"/>
                        <a:ea typeface="Times New Roman" panose="02020603050405020304"/>
                      </a:endParaRPr>
                    </a:p>
                    <a:p>
                      <a:pPr marL="68580" marR="0" lvl="0" algn="just">
                        <a:lnSpc>
                          <a:spcPct val="100000"/>
                        </a:lnSpc>
                        <a:spcBef>
                          <a:spcPts val="0"/>
                        </a:spcBef>
                        <a:spcAft>
                          <a:spcPts val="0"/>
                        </a:spcAft>
                        <a:buNone/>
                      </a:pPr>
                      <a:r>
                        <a:rPr lang="en-US" sz="1400" b="0" i="0" dirty="0">
                          <a:solidFill>
                            <a:schemeClr val="accent4">
                              <a:lumMod val="50000"/>
                            </a:schemeClr>
                          </a:solidFill>
                          <a:latin typeface="+mj-lt"/>
                          <a:ea typeface="+mn-ea"/>
                        </a:rPr>
                        <a:t>Demonstrate ethical, professional and team - oriented skills while providing innovative solutions in Artificial Intelligence and Machine Learning for life-long learning. </a:t>
                      </a:r>
                    </a:p>
                    <a:p>
                      <a:pPr marL="68580" marR="0" algn="just">
                        <a:lnSpc>
                          <a:spcPts val="1235"/>
                        </a:lnSpc>
                        <a:spcBef>
                          <a:spcPts val="0"/>
                        </a:spcBef>
                        <a:spcAft>
                          <a:spcPts val="0"/>
                        </a:spcAft>
                      </a:pPr>
                      <a:endParaRPr lang="en-US" sz="1400" b="0" i="0" dirty="0">
                        <a:solidFill>
                          <a:schemeClr val="accent4">
                            <a:lumMod val="50000"/>
                          </a:schemeClr>
                        </a:solidFill>
                        <a:latin typeface="+mj-lt"/>
                        <a:ea typeface="+mn-ea"/>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bl>
          </a:graphicData>
        </a:graphic>
      </p:graphicFrame>
      <p:pic>
        <p:nvPicPr>
          <p:cNvPr id="3" name="Picture 2"/>
          <p:cNvPicPr>
            <a:picLocks noChangeAspect="1"/>
          </p:cNvPicPr>
          <p:nvPr/>
        </p:nvPicPr>
        <p:blipFill>
          <a:blip r:embed="rId2"/>
          <a:stretch>
            <a:fillRect/>
          </a:stretch>
        </p:blipFill>
        <p:spPr>
          <a:xfrm>
            <a:off x="4419601" y="6374306"/>
            <a:ext cx="3773751" cy="329213"/>
          </a:xfrm>
          <a:prstGeom prst="rect">
            <a:avLst/>
          </a:prstGeom>
        </p:spPr>
      </p:pic>
      <p:pic>
        <p:nvPicPr>
          <p:cNvPr id="10" name="Picture 9" descr="A black and red logo&#10;&#10;Description automatically generated">
            <a:extLst>
              <a:ext uri="{FF2B5EF4-FFF2-40B4-BE49-F238E27FC236}">
                <a16:creationId xmlns:a16="http://schemas.microsoft.com/office/drawing/2014/main" id="{C8B8281B-EEE1-6AD7-85FF-67141F72BA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2" name="Title 1">
            <a:extLst>
              <a:ext uri="{FF2B5EF4-FFF2-40B4-BE49-F238E27FC236}">
                <a16:creationId xmlns:a16="http://schemas.microsoft.com/office/drawing/2014/main" id="{A3BFE375-3FFD-9522-3E42-B1585D94B217}"/>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Program Specific Outcomes</a:t>
            </a:r>
            <a:endParaRPr lang="en-US" sz="2800" dirty="0"/>
          </a:p>
        </p:txBody>
      </p:sp>
      <p:sp>
        <p:nvSpPr>
          <p:cNvPr id="2" name="Footer Placeholder 1">
            <a:extLst>
              <a:ext uri="{FF2B5EF4-FFF2-40B4-BE49-F238E27FC236}">
                <a16:creationId xmlns:a16="http://schemas.microsoft.com/office/drawing/2014/main" id="{B68FD8F6-19C7-01DB-9788-9F5FBF967F5F}"/>
              </a:ext>
            </a:extLst>
          </p:cNvPr>
          <p:cNvSpPr>
            <a:spLocks noGrp="1"/>
          </p:cNvSpPr>
          <p:nvPr>
            <p:ph type="ftr" sz="quarter" idx="11"/>
          </p:nvPr>
        </p:nvSpPr>
        <p:spPr/>
        <p:txBody>
          <a:bodyPr/>
          <a:lstStyle/>
          <a:p>
            <a:r>
              <a:rPr lang="en-US"/>
              <a:t>Dr. Kumod Kumar Gupta     Data Analytics     Unit-4</a:t>
            </a:r>
          </a:p>
        </p:txBody>
      </p:sp>
    </p:spTree>
    <p:extLst>
      <p:ext uri="{BB962C8B-B14F-4D97-AF65-F5344CB8AC3E}">
        <p14:creationId xmlns:p14="http://schemas.microsoft.com/office/powerpoint/2010/main" val="303798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4874647-3F39-4A33-9435-76BC4BD6DF65}" type="datetime3">
              <a:rPr lang="en-US" smtClean="0"/>
              <a:t>9 December 2024</a:t>
            </a:fld>
            <a:endParaRPr lang="en-US" dirty="0"/>
          </a:p>
        </p:txBody>
      </p:sp>
      <p:sp>
        <p:nvSpPr>
          <p:cNvPr id="5" name="Footer Placeholder 4"/>
          <p:cNvSpPr>
            <a:spLocks noGrp="1"/>
          </p:cNvSpPr>
          <p:nvPr>
            <p:ph type="ftr" sz="quarter" idx="11"/>
          </p:nvPr>
        </p:nvSpPr>
        <p:spPr>
          <a:xfrm>
            <a:off x="4552950" y="6387548"/>
            <a:ext cx="4133850" cy="333927"/>
          </a:xfrm>
        </p:spPr>
        <p:txBody>
          <a:bodyPr/>
          <a:lstStyle/>
          <a:p>
            <a:r>
              <a:rPr lang="en-US"/>
              <a:t>Dr. Kumod Kumar Gupta     Data Analytics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16</a:t>
            </a:fld>
            <a:endParaRPr lang="en-US" dirty="0"/>
          </a:p>
        </p:txBody>
      </p:sp>
      <p:graphicFrame>
        <p:nvGraphicFramePr>
          <p:cNvPr id="9" name="Table 8"/>
          <p:cNvGraphicFramePr>
            <a:graphicFrameLocks noGrp="1"/>
          </p:cNvGraphicFramePr>
          <p:nvPr/>
        </p:nvGraphicFramePr>
        <p:xfrm>
          <a:off x="2609850" y="1771651"/>
          <a:ext cx="7200902" cy="3683523"/>
        </p:xfrm>
        <a:graphic>
          <a:graphicData uri="http://schemas.openxmlformats.org/drawingml/2006/table">
            <a:tbl>
              <a:tblPr firstRow="1" bandRow="1">
                <a:tableStyleId>{5C22544A-7EE6-4342-B048-85BDC9FD1C3A}</a:tableStyleId>
              </a:tblPr>
              <a:tblGrid>
                <a:gridCol w="1230406">
                  <a:extLst>
                    <a:ext uri="{9D8B030D-6E8A-4147-A177-3AD203B41FA5}">
                      <a16:colId xmlns:a16="http://schemas.microsoft.com/office/drawing/2014/main" val="20000"/>
                    </a:ext>
                  </a:extLst>
                </a:gridCol>
                <a:gridCol w="1543050">
                  <a:extLst>
                    <a:ext uri="{9D8B030D-6E8A-4147-A177-3AD203B41FA5}">
                      <a16:colId xmlns:a16="http://schemas.microsoft.com/office/drawing/2014/main" val="20001"/>
                    </a:ext>
                  </a:extLst>
                </a:gridCol>
                <a:gridCol w="1543050">
                  <a:extLst>
                    <a:ext uri="{9D8B030D-6E8A-4147-A177-3AD203B41FA5}">
                      <a16:colId xmlns:a16="http://schemas.microsoft.com/office/drawing/2014/main" val="20002"/>
                    </a:ext>
                  </a:extLst>
                </a:gridCol>
                <a:gridCol w="1485900">
                  <a:extLst>
                    <a:ext uri="{9D8B030D-6E8A-4147-A177-3AD203B41FA5}">
                      <a16:colId xmlns:a16="http://schemas.microsoft.com/office/drawing/2014/main" val="20003"/>
                    </a:ext>
                  </a:extLst>
                </a:gridCol>
                <a:gridCol w="1398496">
                  <a:extLst>
                    <a:ext uri="{9D8B030D-6E8A-4147-A177-3AD203B41FA5}">
                      <a16:colId xmlns:a16="http://schemas.microsoft.com/office/drawing/2014/main" val="20004"/>
                    </a:ext>
                  </a:extLst>
                </a:gridCol>
              </a:tblGrid>
              <a:tr h="609421">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CO.K</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PSO1</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PSO2</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PSO3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PSO4</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607162">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CO1</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500" b="0" baseline="0" dirty="0">
                          <a:solidFill>
                            <a:schemeClr val="accent4">
                              <a:lumMod val="50000"/>
                            </a:schemeClr>
                          </a:solidFill>
                          <a:latin typeface="+mn-lt"/>
                          <a:ea typeface="Times New Roman" panose="02020603050405020304"/>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500" b="0" baseline="0" dirty="0">
                          <a:solidFill>
                            <a:schemeClr val="accent4">
                              <a:lumMod val="50000"/>
                            </a:schemeClr>
                          </a:solidFill>
                          <a:latin typeface="+mn-lt"/>
                          <a:ea typeface="Times New Roman" panose="02020603050405020304"/>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500" b="0" baseline="0" dirty="0">
                          <a:solidFill>
                            <a:schemeClr val="accent4">
                              <a:lumMod val="50000"/>
                            </a:schemeClr>
                          </a:solidFill>
                          <a:latin typeface="+mn-lt"/>
                          <a:ea typeface="Times New Roman" panose="02020603050405020304"/>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620960">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CO2</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500" b="0" dirty="0">
                          <a:solidFill>
                            <a:schemeClr val="accent4">
                              <a:lumMod val="50000"/>
                            </a:schemeClr>
                          </a:solidFill>
                          <a:latin typeface="+mn-lt"/>
                          <a:ea typeface="Times New Roman" panose="02020603050405020304"/>
                        </a:rPr>
                        <a:t>2</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500" b="0" dirty="0">
                          <a:solidFill>
                            <a:schemeClr val="accent4">
                              <a:lumMod val="50000"/>
                            </a:schemeClr>
                          </a:solidFill>
                          <a:latin typeface="+mn-lt"/>
                          <a:ea typeface="Times New Roman" panose="02020603050405020304"/>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500" b="0" dirty="0">
                          <a:solidFill>
                            <a:schemeClr val="accent4">
                              <a:lumMod val="50000"/>
                            </a:schemeClr>
                          </a:solidFill>
                          <a:latin typeface="+mn-lt"/>
                          <a:ea typeface="Times New Roman" panose="02020603050405020304"/>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515794">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CO3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r h="665093">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CO4</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r h="665093">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CO5</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5"/>
                  </a:ext>
                </a:extLst>
              </a:tr>
            </a:tbl>
          </a:graphicData>
        </a:graphic>
      </p:graphicFrame>
      <p:pic>
        <p:nvPicPr>
          <p:cNvPr id="8" name="Picture 7" descr="A black and red logo&#10;&#10;Description automatically generated">
            <a:extLst>
              <a:ext uri="{FF2B5EF4-FFF2-40B4-BE49-F238E27FC236}">
                <a16:creationId xmlns:a16="http://schemas.microsoft.com/office/drawing/2014/main" id="{935792D2-14C6-26B8-ADEF-3A1796769E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1" name="Title 1">
            <a:extLst>
              <a:ext uri="{FF2B5EF4-FFF2-40B4-BE49-F238E27FC236}">
                <a16:creationId xmlns:a16="http://schemas.microsoft.com/office/drawing/2014/main" id="{A38726DD-31AA-CAE2-C494-5C6062A2B86F}"/>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CO-PSOs Mapping</a:t>
            </a:r>
            <a:endParaRPr lang="en-US" sz="2800" dirty="0"/>
          </a:p>
        </p:txBody>
      </p:sp>
    </p:spTree>
    <p:extLst>
      <p:ext uri="{BB962C8B-B14F-4D97-AF65-F5344CB8AC3E}">
        <p14:creationId xmlns:p14="http://schemas.microsoft.com/office/powerpoint/2010/main" val="1209634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4452F1-FC30-4D60-9922-4C2CB34FF3EE}" type="datetime3">
              <a:rPr lang="en-US" smtClean="0"/>
              <a:t>9 December 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17</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02623741"/>
              </p:ext>
            </p:extLst>
          </p:nvPr>
        </p:nvGraphicFramePr>
        <p:xfrm>
          <a:off x="2266950" y="1771651"/>
          <a:ext cx="8115300" cy="3943022"/>
        </p:xfrm>
        <a:graphic>
          <a:graphicData uri="http://schemas.openxmlformats.org/drawingml/2006/table">
            <a:tbl>
              <a:tblPr firstRow="1" bandRow="1">
                <a:tableStyleId>{5C22544A-7EE6-4342-B048-85BDC9FD1C3A}</a:tableStyleId>
              </a:tblPr>
              <a:tblGrid>
                <a:gridCol w="2090305">
                  <a:extLst>
                    <a:ext uri="{9D8B030D-6E8A-4147-A177-3AD203B41FA5}">
                      <a16:colId xmlns:a16="http://schemas.microsoft.com/office/drawing/2014/main" val="20000"/>
                    </a:ext>
                  </a:extLst>
                </a:gridCol>
                <a:gridCol w="6024995">
                  <a:extLst>
                    <a:ext uri="{9D8B030D-6E8A-4147-A177-3AD203B41FA5}">
                      <a16:colId xmlns:a16="http://schemas.microsoft.com/office/drawing/2014/main" val="20001"/>
                    </a:ext>
                  </a:extLst>
                </a:gridCol>
              </a:tblGrid>
              <a:tr h="651182">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Program Educational</a:t>
                      </a:r>
                      <a:r>
                        <a:rPr lang="en-US" sz="1500" b="0" baseline="0" dirty="0">
                          <a:solidFill>
                            <a:schemeClr val="accent4">
                              <a:lumMod val="50000"/>
                            </a:schemeClr>
                          </a:solidFill>
                          <a:latin typeface="Times New Roman" panose="02020603050405020304"/>
                          <a:ea typeface="Times New Roman" panose="02020603050405020304"/>
                        </a:rPr>
                        <a:t> Objectives</a:t>
                      </a:r>
                      <a:r>
                        <a:rPr lang="en-US" sz="1500" b="0" dirty="0">
                          <a:solidFill>
                            <a:schemeClr val="accent4">
                              <a:lumMod val="50000"/>
                            </a:schemeClr>
                          </a:solidFill>
                          <a:latin typeface="Times New Roman" panose="02020603050405020304"/>
                          <a:ea typeface="Times New Roman" panose="02020603050405020304"/>
                        </a:rPr>
                        <a:t> (PEOs)</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PEOs Description</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1028700">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PEOs</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342900" lvl="0" indent="-342900" algn="just">
                        <a:spcAft>
                          <a:spcPts val="0"/>
                        </a:spcAft>
                        <a:buFont typeface="Symbol" panose="05050102010706020507" pitchFamily="18" charset="2"/>
                        <a:buChar char=""/>
                      </a:pPr>
                      <a:r>
                        <a:rPr lang="en-IN" sz="1400" i="0" dirty="0">
                          <a:solidFill>
                            <a:srgbClr val="000000"/>
                          </a:solidFill>
                          <a:effectLst/>
                          <a:latin typeface="+mj-lt"/>
                          <a:ea typeface="Times New Roman" panose="02020603050405020304" pitchFamily="18" charset="0"/>
                        </a:rPr>
                        <a:t>Pursue higher education and professional career to excel in the field of Artificial Intelligence and Machine Learning.</a:t>
                      </a:r>
                    </a:p>
                    <a:p>
                      <a:pPr marL="457200" algn="just">
                        <a:spcAft>
                          <a:spcPts val="0"/>
                        </a:spcAft>
                      </a:pPr>
                      <a:endParaRPr lang="en-IN" sz="1400" i="0" dirty="0">
                        <a:effectLst/>
                        <a:latin typeface="+mj-lt"/>
                        <a:ea typeface="Times New Roman" panose="02020603050405020304" pitchFamily="18" charset="0"/>
                      </a:endParaRPr>
                    </a:p>
                    <a:p>
                      <a:pPr marL="457200" algn="just">
                        <a:spcAft>
                          <a:spcPts val="0"/>
                        </a:spcAft>
                      </a:pPr>
                      <a:endParaRPr lang="en-IN" sz="1400" i="0" dirty="0">
                        <a:effectLst/>
                        <a:latin typeface="+mj-lt"/>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1234440">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PEOs</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742950" indent="-285750" algn="just">
                        <a:spcAft>
                          <a:spcPts val="0"/>
                        </a:spcAft>
                        <a:buFont typeface="Arial"/>
                        <a:buChar char="•"/>
                      </a:pPr>
                      <a:r>
                        <a:rPr lang="en-IN" sz="1400" i="0" dirty="0">
                          <a:effectLst/>
                          <a:latin typeface="+mj-lt"/>
                          <a:ea typeface="Times New Roman" panose="02020603050405020304" pitchFamily="18" charset="0"/>
                        </a:rPr>
                        <a:t>Lead by example in innovative research and entrepreneurial zeal for 21st century skills.</a:t>
                      </a:r>
                    </a:p>
                    <a:p>
                      <a:pPr algn="just">
                        <a:spcAft>
                          <a:spcPts val="0"/>
                        </a:spcAft>
                      </a:pPr>
                      <a:endParaRPr lang="en-IN" sz="1400" i="0" dirty="0">
                        <a:effectLst/>
                        <a:latin typeface="+mj-lt"/>
                        <a:ea typeface="Times New Roman" panose="02020603050405020304" pitchFamily="18" charset="0"/>
                      </a:endParaRPr>
                    </a:p>
                    <a:p>
                      <a:pPr marL="457200" algn="just">
                        <a:spcAft>
                          <a:spcPts val="0"/>
                        </a:spcAft>
                      </a:pPr>
                      <a:endParaRPr lang="en-IN" sz="1400" i="0" dirty="0">
                        <a:effectLst/>
                        <a:latin typeface="+mj-lt"/>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1028700">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PEOs</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just">
                        <a:spcAft>
                          <a:spcPts val="0"/>
                        </a:spcAft>
                      </a:pPr>
                      <a:endParaRPr lang="en-IN" sz="1400" i="0" dirty="0">
                        <a:effectLst/>
                        <a:latin typeface="+mj-lt"/>
                        <a:ea typeface="Times New Roman" panose="02020603050405020304" pitchFamily="18" charset="0"/>
                      </a:endParaRPr>
                    </a:p>
                    <a:p>
                      <a:pPr marL="342900" lvl="0" indent="-342900" algn="just">
                        <a:spcAft>
                          <a:spcPts val="0"/>
                        </a:spcAft>
                        <a:buFont typeface="Symbol" panose="05050102010706020507" pitchFamily="18" charset="2"/>
                        <a:buChar char=""/>
                      </a:pPr>
                      <a:r>
                        <a:rPr lang="en-IN" sz="1400" i="0" dirty="0">
                          <a:solidFill>
                            <a:srgbClr val="000000"/>
                          </a:solidFill>
                          <a:effectLst/>
                          <a:latin typeface="+mj-lt"/>
                          <a:ea typeface="Times New Roman" panose="02020603050405020304" pitchFamily="18" charset="0"/>
                        </a:rPr>
                        <a:t>Proactively provide innovations solutions for societal problems to promote life-long learning.</a:t>
                      </a:r>
                    </a:p>
                    <a:p>
                      <a:pPr marL="457200" algn="just">
                        <a:spcAft>
                          <a:spcPts val="0"/>
                        </a:spcAft>
                      </a:pPr>
                      <a:endParaRPr lang="en-IN" sz="1400" i="0" dirty="0">
                        <a:effectLst/>
                        <a:latin typeface="+mj-lt"/>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bl>
          </a:graphicData>
        </a:graphic>
      </p:graphicFrame>
      <p:sp>
        <p:nvSpPr>
          <p:cNvPr id="3" name="Footer Placeholder 4"/>
          <p:cNvSpPr txBox="1"/>
          <p:nvPr/>
        </p:nvSpPr>
        <p:spPr>
          <a:xfrm>
            <a:off x="4705350" y="6356351"/>
            <a:ext cx="405765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Aarushi Thusu         ACSAI0622 Social Media Analytics     Unit 5</a:t>
            </a:r>
          </a:p>
        </p:txBody>
      </p:sp>
      <p:pic>
        <p:nvPicPr>
          <p:cNvPr id="10" name="Picture 9" descr="A black and red logo&#10;&#10;Description automatically generated">
            <a:extLst>
              <a:ext uri="{FF2B5EF4-FFF2-40B4-BE49-F238E27FC236}">
                <a16:creationId xmlns:a16="http://schemas.microsoft.com/office/drawing/2014/main" id="{D482861F-6499-316D-1C34-B01A63DF99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2" name="Title 1">
            <a:extLst>
              <a:ext uri="{FF2B5EF4-FFF2-40B4-BE49-F238E27FC236}">
                <a16:creationId xmlns:a16="http://schemas.microsoft.com/office/drawing/2014/main" id="{122BDB43-DCD5-C684-4390-5FC73D7AFD83}"/>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Program Educational Objectives</a:t>
            </a:r>
            <a:endParaRPr lang="en-US" sz="2800" dirty="0"/>
          </a:p>
        </p:txBody>
      </p:sp>
      <p:sp>
        <p:nvSpPr>
          <p:cNvPr id="2" name="Footer Placeholder 1">
            <a:extLst>
              <a:ext uri="{FF2B5EF4-FFF2-40B4-BE49-F238E27FC236}">
                <a16:creationId xmlns:a16="http://schemas.microsoft.com/office/drawing/2014/main" id="{3002D3F0-7CFE-F184-A88A-9FE57AC0C905}"/>
              </a:ext>
            </a:extLst>
          </p:cNvPr>
          <p:cNvSpPr>
            <a:spLocks noGrp="1"/>
          </p:cNvSpPr>
          <p:nvPr>
            <p:ph type="ftr" sz="quarter" idx="11"/>
          </p:nvPr>
        </p:nvSpPr>
        <p:spPr/>
        <p:txBody>
          <a:bodyPr/>
          <a:lstStyle/>
          <a:p>
            <a:r>
              <a:rPr lang="en-US"/>
              <a:t>Dr. Kumod Kumar Gupta     Data Analytics     Unit-4</a:t>
            </a:r>
          </a:p>
        </p:txBody>
      </p:sp>
    </p:spTree>
    <p:extLst>
      <p:ext uri="{BB962C8B-B14F-4D97-AF65-F5344CB8AC3E}">
        <p14:creationId xmlns:p14="http://schemas.microsoft.com/office/powerpoint/2010/main" val="172493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1DA4F3E-1B0D-4BA7-AC4C-026601D8D952}" type="datetime3">
              <a:rPr lang="en-US" smtClean="0"/>
              <a:t>9 December 2024</a:t>
            </a:fld>
            <a:endParaRPr lang="en-US" dirty="0"/>
          </a:p>
        </p:txBody>
      </p:sp>
      <p:sp>
        <p:nvSpPr>
          <p:cNvPr id="5" name="Footer Placeholder 4"/>
          <p:cNvSpPr>
            <a:spLocks noGrp="1"/>
          </p:cNvSpPr>
          <p:nvPr>
            <p:ph type="ftr" sz="quarter" idx="11"/>
          </p:nvPr>
        </p:nvSpPr>
        <p:spPr>
          <a:xfrm>
            <a:off x="4552950" y="6347447"/>
            <a:ext cx="4057650" cy="374028"/>
          </a:xfrm>
        </p:spPr>
        <p:txBody>
          <a:bodyPr/>
          <a:lstStyle/>
          <a:p>
            <a:r>
              <a:rPr lang="en-US"/>
              <a:t>Dr. Kumod Kumar Gupta     Data Analytics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18</a:t>
            </a:fld>
            <a:endParaRPr lang="en-US" dirty="0"/>
          </a:p>
        </p:txBody>
      </p:sp>
      <p:pic>
        <p:nvPicPr>
          <p:cNvPr id="8" name="Picture 7"/>
          <p:cNvPicPr>
            <a:picLocks noChangeAspect="1"/>
          </p:cNvPicPr>
          <p:nvPr/>
        </p:nvPicPr>
        <p:blipFill>
          <a:blip r:embed="rId2"/>
          <a:stretch>
            <a:fillRect/>
          </a:stretch>
        </p:blipFill>
        <p:spPr>
          <a:xfrm>
            <a:off x="2409825" y="1423136"/>
            <a:ext cx="8058150" cy="4149850"/>
          </a:xfrm>
          <a:prstGeom prst="rect">
            <a:avLst/>
          </a:prstGeom>
        </p:spPr>
      </p:pic>
      <p:pic>
        <p:nvPicPr>
          <p:cNvPr id="9" name="Picture 8" descr="A black and red logo&#10;&#10;Description automatically generated">
            <a:extLst>
              <a:ext uri="{FF2B5EF4-FFF2-40B4-BE49-F238E27FC236}">
                <a16:creationId xmlns:a16="http://schemas.microsoft.com/office/drawing/2014/main" id="{B28EBF5D-FE59-5F2F-1115-27D8928EC6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1" name="Title 1">
            <a:extLst>
              <a:ext uri="{FF2B5EF4-FFF2-40B4-BE49-F238E27FC236}">
                <a16:creationId xmlns:a16="http://schemas.microsoft.com/office/drawing/2014/main" id="{EEFAEA48-14B3-E8ED-CF47-2B98BAADF377}"/>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Pattern of External Exam Question Paper</a:t>
            </a:r>
            <a:endParaRPr lang="en-US" sz="2800" dirty="0"/>
          </a:p>
        </p:txBody>
      </p:sp>
    </p:spTree>
    <p:extLst>
      <p:ext uri="{BB962C8B-B14F-4D97-AF65-F5344CB8AC3E}">
        <p14:creationId xmlns:p14="http://schemas.microsoft.com/office/powerpoint/2010/main" val="1103678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2B565D2-A48B-4DC8-A109-5597E667FCC6}" type="datetime3">
              <a:rPr lang="en-US" smtClean="0"/>
              <a:t>9 December 2024</a:t>
            </a:fld>
            <a:endParaRPr lang="en-US" dirty="0"/>
          </a:p>
        </p:txBody>
      </p:sp>
      <p:sp>
        <p:nvSpPr>
          <p:cNvPr id="5" name="Footer Placeholder 4"/>
          <p:cNvSpPr>
            <a:spLocks noGrp="1"/>
          </p:cNvSpPr>
          <p:nvPr>
            <p:ph type="ftr" sz="quarter" idx="11"/>
          </p:nvPr>
        </p:nvSpPr>
        <p:spPr>
          <a:xfrm>
            <a:off x="4552950" y="6347447"/>
            <a:ext cx="4057650" cy="374028"/>
          </a:xfrm>
        </p:spPr>
        <p:txBody>
          <a:bodyPr/>
          <a:lstStyle/>
          <a:p>
            <a:r>
              <a:rPr lang="en-US"/>
              <a:t>Dr. Kumod Kumar Gupta     Data Analytics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19</a:t>
            </a:fld>
            <a:endParaRPr lang="en-US" dirty="0"/>
          </a:p>
        </p:txBody>
      </p:sp>
      <p:pic>
        <p:nvPicPr>
          <p:cNvPr id="9" name="Picture 8" descr="A black and red logo&#10;&#10;Description automatically generated">
            <a:extLst>
              <a:ext uri="{FF2B5EF4-FFF2-40B4-BE49-F238E27FC236}">
                <a16:creationId xmlns:a16="http://schemas.microsoft.com/office/drawing/2014/main" id="{B28EBF5D-FE59-5F2F-1115-27D8928EC6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1" name="Title 1">
            <a:extLst>
              <a:ext uri="{FF2B5EF4-FFF2-40B4-BE49-F238E27FC236}">
                <a16:creationId xmlns:a16="http://schemas.microsoft.com/office/drawing/2014/main" id="{EEFAEA48-14B3-E8ED-CF47-2B98BAADF377}"/>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Pattern of External Exam Question Paper</a:t>
            </a:r>
            <a:endParaRPr lang="en-US" sz="2800" dirty="0"/>
          </a:p>
        </p:txBody>
      </p:sp>
      <p:pic>
        <p:nvPicPr>
          <p:cNvPr id="2" name="Picture 1" descr="A close-up of a question&#10;&#10;Description automatically generated">
            <a:extLst>
              <a:ext uri="{FF2B5EF4-FFF2-40B4-BE49-F238E27FC236}">
                <a16:creationId xmlns:a16="http://schemas.microsoft.com/office/drawing/2014/main" id="{32373EC9-9A42-5FE0-5F21-D24EBC78FB40}"/>
              </a:ext>
            </a:extLst>
          </p:cNvPr>
          <p:cNvPicPr>
            <a:picLocks noChangeAspect="1"/>
          </p:cNvPicPr>
          <p:nvPr/>
        </p:nvPicPr>
        <p:blipFill>
          <a:blip r:embed="rId3"/>
          <a:stretch>
            <a:fillRect/>
          </a:stretch>
        </p:blipFill>
        <p:spPr>
          <a:xfrm>
            <a:off x="1952625" y="1376363"/>
            <a:ext cx="8286750" cy="4105275"/>
          </a:xfrm>
          <a:prstGeom prst="rect">
            <a:avLst/>
          </a:prstGeom>
        </p:spPr>
      </p:pic>
    </p:spTree>
    <p:extLst>
      <p:ext uri="{BB962C8B-B14F-4D97-AF65-F5344CB8AC3E}">
        <p14:creationId xmlns:p14="http://schemas.microsoft.com/office/powerpoint/2010/main" val="1450994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a:cs typeface="Calibri"/>
              </a:rPr>
              <a:t>Faculty Introduction</a:t>
            </a:r>
            <a:endParaRPr lang="en-US" sz="2800" dirty="0"/>
          </a:p>
        </p:txBody>
      </p:sp>
      <p:sp>
        <p:nvSpPr>
          <p:cNvPr id="9" name="Date Placeholder 8"/>
          <p:cNvSpPr>
            <a:spLocks noGrp="1"/>
          </p:cNvSpPr>
          <p:nvPr>
            <p:ph type="dt" sz="half" idx="10"/>
          </p:nvPr>
        </p:nvSpPr>
        <p:spPr>
          <a:xfrm>
            <a:off x="1905000" y="6492876"/>
            <a:ext cx="2133600" cy="365125"/>
          </a:xfrm>
        </p:spPr>
        <p:txBody>
          <a:bodyPr/>
          <a:lstStyle/>
          <a:p>
            <a:fld id="{8FD2F27E-EA1A-4D1D-9066-F4DB5CA94781}" type="datetime3">
              <a:rPr lang="en-US" smtClean="0"/>
              <a:t>9 December 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dirty="0" smtClean="0"/>
              <a:pPr/>
              <a:t>2</a:t>
            </a:fld>
            <a:endParaRPr lang="en-US" dirty="0"/>
          </a:p>
        </p:txBody>
      </p:sp>
      <p:sp>
        <p:nvSpPr>
          <p:cNvPr id="13" name="Footer Placeholder 12"/>
          <p:cNvSpPr>
            <a:spLocks noGrp="1"/>
          </p:cNvSpPr>
          <p:nvPr>
            <p:ph type="ftr" sz="quarter" idx="11"/>
          </p:nvPr>
        </p:nvSpPr>
        <p:spPr>
          <a:xfrm>
            <a:off x="3810000" y="6248401"/>
            <a:ext cx="5029200" cy="365125"/>
          </a:xfrm>
        </p:spPr>
        <p:txBody>
          <a:bodyPr/>
          <a:lstStyle/>
          <a:p>
            <a:r>
              <a:rPr lang="en-US"/>
              <a:t>Dr. Kumod Kumar Gupta     Data Analytics     Unit-4</a:t>
            </a:r>
            <a:endParaRPr lang="en-US" dirty="0"/>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18" name="Table 17">
            <a:extLst>
              <a:ext uri="{FF2B5EF4-FFF2-40B4-BE49-F238E27FC236}">
                <a16:creationId xmlns:a16="http://schemas.microsoft.com/office/drawing/2014/main" id="{55140C81-AEE7-2420-4038-EF55691C1D41}"/>
              </a:ext>
            </a:extLst>
          </p:cNvPr>
          <p:cNvGraphicFramePr>
            <a:graphicFrameLocks noGrp="1"/>
          </p:cNvGraphicFramePr>
          <p:nvPr>
            <p:extLst>
              <p:ext uri="{D42A27DB-BD31-4B8C-83A1-F6EECF244321}">
                <p14:modId xmlns:p14="http://schemas.microsoft.com/office/powerpoint/2010/main" val="408175056"/>
              </p:ext>
            </p:extLst>
          </p:nvPr>
        </p:nvGraphicFramePr>
        <p:xfrm>
          <a:off x="1900237" y="1947862"/>
          <a:ext cx="8391525" cy="2962275"/>
        </p:xfrm>
        <a:graphic>
          <a:graphicData uri="http://schemas.openxmlformats.org/drawingml/2006/table">
            <a:tbl>
              <a:tblPr bandRow="1">
                <a:tableStyleId>{5C22544A-7EE6-4342-B048-85BDC9FD1C3A}</a:tableStyleId>
              </a:tblPr>
              <a:tblGrid>
                <a:gridCol w="1809750">
                  <a:extLst>
                    <a:ext uri="{9D8B030D-6E8A-4147-A177-3AD203B41FA5}">
                      <a16:colId xmlns:a16="http://schemas.microsoft.com/office/drawing/2014/main" val="2106345043"/>
                    </a:ext>
                  </a:extLst>
                </a:gridCol>
                <a:gridCol w="6581775">
                  <a:extLst>
                    <a:ext uri="{9D8B030D-6E8A-4147-A177-3AD203B41FA5}">
                      <a16:colId xmlns:a16="http://schemas.microsoft.com/office/drawing/2014/main" val="695535554"/>
                    </a:ext>
                  </a:extLst>
                </a:gridCol>
              </a:tblGrid>
              <a:tr h="400050">
                <a:tc>
                  <a:txBody>
                    <a:bodyPr/>
                    <a:lstStyle/>
                    <a:p>
                      <a:pPr algn="l" fontAlgn="base"/>
                      <a:r>
                        <a:rPr lang="en-US" sz="2000" b="1" i="0" dirty="0">
                          <a:solidFill>
                            <a:srgbClr val="000000"/>
                          </a:solidFill>
                          <a:effectLst/>
                          <a:latin typeface="Calibri"/>
                        </a:rPr>
                        <a:t>Name</a:t>
                      </a:r>
                      <a:endParaRPr lang="en-US" b="1" i="0" dirty="0">
                        <a:solidFill>
                          <a:srgbClr val="000000"/>
                        </a:solidFill>
                        <a:effectLst/>
                        <a:latin typeface="Calibri"/>
                      </a:endParaRPr>
                    </a:p>
                  </a:txBody>
                  <a:tcPr marL="68580" marR="68580" marT="34290" marB="34290">
                    <a:lnL w="9525" cap="flat" cmpd="sng" algn="ctr">
                      <a:solidFill>
                        <a:srgbClr val="70AD47"/>
                      </a:solidFill>
                      <a:prstDash val="solid"/>
                      <a:round/>
                      <a:headEnd type="none" w="med" len="med"/>
                      <a:tailEnd type="none" w="med" len="med"/>
                    </a:lnL>
                    <a:lnR w="9525" cap="flat" cmpd="sng" algn="ctr">
                      <a:solidFill>
                        <a:srgbClr val="70AD47"/>
                      </a:solidFill>
                      <a:prstDash val="solid"/>
                      <a:round/>
                      <a:headEnd type="none" w="med" len="med"/>
                      <a:tailEnd type="none" w="med" len="med"/>
                    </a:lnR>
                    <a:lnT w="9525" cap="flat" cmpd="sng" algn="ctr">
                      <a:solidFill>
                        <a:srgbClr val="70AD47"/>
                      </a:solidFill>
                      <a:prstDash val="solid"/>
                      <a:round/>
                      <a:headEnd type="none" w="med" len="med"/>
                      <a:tailEnd type="none" w="med" len="med"/>
                    </a:lnT>
                    <a:lnB w="14288" cap="flat" cmpd="sng" algn="ctr">
                      <a:solidFill>
                        <a:srgbClr val="70AD47"/>
                      </a:solidFill>
                      <a:prstDash val="solid"/>
                      <a:round/>
                      <a:headEnd type="none" w="med" len="med"/>
                      <a:tailEnd type="none" w="med" len="med"/>
                    </a:lnB>
                    <a:noFill/>
                  </a:tcPr>
                </a:tc>
                <a:tc>
                  <a:txBody>
                    <a:bodyPr/>
                    <a:lstStyle/>
                    <a:p>
                      <a:pPr algn="l" fontAlgn="base"/>
                      <a:r>
                        <a:rPr lang="en-US" sz="2000" b="1" i="0" dirty="0">
                          <a:solidFill>
                            <a:srgbClr val="000000"/>
                          </a:solidFill>
                          <a:effectLst/>
                          <a:latin typeface="Calibri"/>
                        </a:rPr>
                        <a:t> Dr. Kumod Kumar Gupta</a:t>
                      </a:r>
                      <a:endParaRPr lang="en-IN" sz="2000" b="1" i="0" dirty="0">
                        <a:solidFill>
                          <a:srgbClr val="000000"/>
                        </a:solidFill>
                        <a:effectLst/>
                        <a:latin typeface="Calibri"/>
                      </a:endParaRPr>
                    </a:p>
                  </a:txBody>
                  <a:tcPr marL="68580" marR="68580" marT="34290" marB="34290">
                    <a:lnL w="9525" cap="flat" cmpd="sng" algn="ctr">
                      <a:solidFill>
                        <a:srgbClr val="70AD47"/>
                      </a:solidFill>
                      <a:prstDash val="solid"/>
                      <a:round/>
                      <a:headEnd type="none" w="med" len="med"/>
                      <a:tailEnd type="none" w="med" len="med"/>
                    </a:lnL>
                    <a:lnR w="9525" cap="flat" cmpd="sng" algn="ctr">
                      <a:solidFill>
                        <a:srgbClr val="70AD47"/>
                      </a:solidFill>
                      <a:prstDash val="solid"/>
                      <a:round/>
                      <a:headEnd type="none" w="med" len="med"/>
                      <a:tailEnd type="none" w="med" len="med"/>
                    </a:lnR>
                    <a:lnT w="9525" cap="flat" cmpd="sng" algn="ctr">
                      <a:solidFill>
                        <a:srgbClr val="70AD47"/>
                      </a:solidFill>
                      <a:prstDash val="solid"/>
                      <a:round/>
                      <a:headEnd type="none" w="med" len="med"/>
                      <a:tailEnd type="none" w="med" len="med"/>
                    </a:lnT>
                    <a:lnB w="14288" cap="flat" cmpd="sng" algn="ctr">
                      <a:solidFill>
                        <a:srgbClr val="70AD47"/>
                      </a:solidFill>
                      <a:prstDash val="solid"/>
                      <a:round/>
                      <a:headEnd type="none" w="med" len="med"/>
                      <a:tailEnd type="none" w="med" len="med"/>
                    </a:lnB>
                    <a:noFill/>
                  </a:tcPr>
                </a:tc>
                <a:extLst>
                  <a:ext uri="{0D108BD9-81ED-4DB2-BD59-A6C34878D82A}">
                    <a16:rowId xmlns:a16="http://schemas.microsoft.com/office/drawing/2014/main" val="3259347396"/>
                  </a:ext>
                </a:extLst>
              </a:tr>
              <a:tr h="400050">
                <a:tc>
                  <a:txBody>
                    <a:bodyPr/>
                    <a:lstStyle/>
                    <a:p>
                      <a:pPr algn="l" fontAlgn="base"/>
                      <a:r>
                        <a:rPr lang="en-US" sz="2000" b="0" i="0" dirty="0">
                          <a:solidFill>
                            <a:srgbClr val="000000"/>
                          </a:solidFill>
                          <a:effectLst/>
                          <a:latin typeface="Calibri"/>
                        </a:rPr>
                        <a:t>Qualification</a:t>
                      </a:r>
                      <a:endParaRPr lang="en-US" b="0" i="0" dirty="0">
                        <a:solidFill>
                          <a:srgbClr val="000000"/>
                        </a:solidFill>
                        <a:effectLst/>
                        <a:latin typeface="Calibri"/>
                      </a:endParaRPr>
                    </a:p>
                  </a:txBody>
                  <a:tcPr marL="68580" marR="68580" marT="34290" marB="34290">
                    <a:lnL w="9525" cap="flat" cmpd="sng" algn="ctr">
                      <a:solidFill>
                        <a:srgbClr val="70AD47"/>
                      </a:solidFill>
                      <a:prstDash val="solid"/>
                      <a:round/>
                      <a:headEnd type="none" w="med" len="med"/>
                      <a:tailEnd type="none" w="med" len="med"/>
                    </a:lnL>
                    <a:lnR w="9525" cap="flat" cmpd="sng" algn="ctr">
                      <a:solidFill>
                        <a:srgbClr val="70AD47"/>
                      </a:solidFill>
                      <a:prstDash val="solid"/>
                      <a:round/>
                      <a:headEnd type="none" w="med" len="med"/>
                      <a:tailEnd type="none" w="med" len="med"/>
                    </a:lnR>
                    <a:lnT w="14288" cap="flat" cmpd="sng" algn="ctr">
                      <a:solidFill>
                        <a:srgbClr val="70AD47"/>
                      </a:solidFill>
                      <a:prstDash val="solid"/>
                      <a:round/>
                      <a:headEnd type="none" w="med" len="med"/>
                      <a:tailEnd type="none" w="med" len="med"/>
                    </a:lnT>
                    <a:lnB w="9525" cap="flat" cmpd="sng" algn="ctr">
                      <a:solidFill>
                        <a:srgbClr val="70AD47"/>
                      </a:solidFill>
                      <a:prstDash val="solid"/>
                      <a:round/>
                      <a:headEnd type="none" w="med" len="med"/>
                      <a:tailEnd type="none" w="med" len="med"/>
                    </a:lnB>
                    <a:noFill/>
                  </a:tcPr>
                </a:tc>
                <a:tc>
                  <a:txBody>
                    <a:bodyPr/>
                    <a:lstStyle/>
                    <a:p>
                      <a:pPr algn="l" fontAlgn="base"/>
                      <a:r>
                        <a:rPr lang="en-US" sz="2000" b="0" i="0" dirty="0">
                          <a:solidFill>
                            <a:srgbClr val="000000"/>
                          </a:solidFill>
                          <a:effectLst/>
                          <a:latin typeface="Calibri"/>
                        </a:rPr>
                        <a:t>PhD</a:t>
                      </a:r>
                    </a:p>
                  </a:txBody>
                  <a:tcPr marL="68580" marR="68580" marT="34290" marB="34290">
                    <a:lnL w="9525" cap="flat" cmpd="sng" algn="ctr">
                      <a:solidFill>
                        <a:srgbClr val="70AD47"/>
                      </a:solidFill>
                      <a:prstDash val="solid"/>
                      <a:round/>
                      <a:headEnd type="none" w="med" len="med"/>
                      <a:tailEnd type="none" w="med" len="med"/>
                    </a:lnL>
                    <a:lnR w="9525" cap="flat" cmpd="sng" algn="ctr">
                      <a:solidFill>
                        <a:srgbClr val="70AD47"/>
                      </a:solidFill>
                      <a:prstDash val="solid"/>
                      <a:round/>
                      <a:headEnd type="none" w="med" len="med"/>
                      <a:tailEnd type="none" w="med" len="med"/>
                    </a:lnR>
                    <a:lnT w="14288" cap="flat" cmpd="sng" algn="ctr">
                      <a:solidFill>
                        <a:srgbClr val="70AD47"/>
                      </a:solidFill>
                      <a:prstDash val="solid"/>
                      <a:round/>
                      <a:headEnd type="none" w="med" len="med"/>
                      <a:tailEnd type="none" w="med" len="med"/>
                    </a:lnT>
                    <a:lnB w="9525" cap="flat" cmpd="sng" algn="ctr">
                      <a:solidFill>
                        <a:srgbClr val="70AD47"/>
                      </a:solidFill>
                      <a:prstDash val="solid"/>
                      <a:round/>
                      <a:headEnd type="none" w="med" len="med"/>
                      <a:tailEnd type="none" w="med" len="med"/>
                    </a:lnB>
                    <a:noFill/>
                  </a:tcPr>
                </a:tc>
                <a:extLst>
                  <a:ext uri="{0D108BD9-81ED-4DB2-BD59-A6C34878D82A}">
                    <a16:rowId xmlns:a16="http://schemas.microsoft.com/office/drawing/2014/main" val="1419813011"/>
                  </a:ext>
                </a:extLst>
              </a:tr>
              <a:tr h="400050">
                <a:tc>
                  <a:txBody>
                    <a:bodyPr/>
                    <a:lstStyle/>
                    <a:p>
                      <a:pPr algn="l" fontAlgn="base"/>
                      <a:r>
                        <a:rPr lang="en-US" sz="2000" b="0" i="0" dirty="0">
                          <a:solidFill>
                            <a:srgbClr val="000000"/>
                          </a:solidFill>
                          <a:effectLst/>
                          <a:latin typeface="Calibri"/>
                        </a:rPr>
                        <a:t>Designation</a:t>
                      </a:r>
                      <a:endParaRPr lang="en-US" b="0" i="0" dirty="0">
                        <a:solidFill>
                          <a:srgbClr val="000000"/>
                        </a:solidFill>
                        <a:effectLst/>
                        <a:latin typeface="Calibri"/>
                      </a:endParaRPr>
                    </a:p>
                  </a:txBody>
                  <a:tcPr marL="68580" marR="68580" marT="34290" marB="34290">
                    <a:lnL w="9525" cap="flat" cmpd="sng" algn="ctr">
                      <a:solidFill>
                        <a:srgbClr val="70AD47"/>
                      </a:solidFill>
                      <a:prstDash val="solid"/>
                      <a:round/>
                      <a:headEnd type="none" w="med" len="med"/>
                      <a:tailEnd type="none" w="med" len="med"/>
                    </a:lnL>
                    <a:lnR w="9525" cap="flat" cmpd="sng" algn="ctr">
                      <a:solidFill>
                        <a:srgbClr val="70AD47"/>
                      </a:solidFill>
                      <a:prstDash val="solid"/>
                      <a:round/>
                      <a:headEnd type="none" w="med" len="med"/>
                      <a:tailEnd type="none" w="med" len="med"/>
                    </a:lnR>
                    <a:lnT w="9525" cap="flat" cmpd="sng" algn="ctr">
                      <a:solidFill>
                        <a:srgbClr val="70AD47"/>
                      </a:solidFill>
                      <a:prstDash val="solid"/>
                      <a:round/>
                      <a:headEnd type="none" w="med" len="med"/>
                      <a:tailEnd type="none" w="med" len="med"/>
                    </a:lnT>
                    <a:lnB w="9525" cap="flat" cmpd="sng" algn="ctr">
                      <a:solidFill>
                        <a:srgbClr val="70AD47"/>
                      </a:solidFill>
                      <a:prstDash val="solid"/>
                      <a:round/>
                      <a:headEnd type="none" w="med" len="med"/>
                      <a:tailEnd type="none" w="med" len="med"/>
                    </a:lnB>
                    <a:noFill/>
                  </a:tcPr>
                </a:tc>
                <a:tc>
                  <a:txBody>
                    <a:bodyPr/>
                    <a:lstStyle/>
                    <a:p>
                      <a:pPr algn="l" fontAlgn="base"/>
                      <a:r>
                        <a:rPr lang="en-US" sz="2000" b="0" i="0" dirty="0">
                          <a:solidFill>
                            <a:srgbClr val="000000"/>
                          </a:solidFill>
                          <a:effectLst/>
                          <a:latin typeface="Calibri"/>
                        </a:rPr>
                        <a:t>Associate Professor</a:t>
                      </a:r>
                    </a:p>
                  </a:txBody>
                  <a:tcPr marL="68580" marR="68580" marT="34290" marB="34290">
                    <a:lnL w="9525" cap="flat" cmpd="sng" algn="ctr">
                      <a:solidFill>
                        <a:srgbClr val="70AD47"/>
                      </a:solidFill>
                      <a:prstDash val="solid"/>
                      <a:round/>
                      <a:headEnd type="none" w="med" len="med"/>
                      <a:tailEnd type="none" w="med" len="med"/>
                    </a:lnL>
                    <a:lnR w="9525" cap="flat" cmpd="sng" algn="ctr">
                      <a:solidFill>
                        <a:srgbClr val="70AD47"/>
                      </a:solidFill>
                      <a:prstDash val="solid"/>
                      <a:round/>
                      <a:headEnd type="none" w="med" len="med"/>
                      <a:tailEnd type="none" w="med" len="med"/>
                    </a:lnR>
                    <a:lnT w="9525" cap="flat" cmpd="sng" algn="ctr">
                      <a:solidFill>
                        <a:srgbClr val="70AD47"/>
                      </a:solidFill>
                      <a:prstDash val="solid"/>
                      <a:round/>
                      <a:headEnd type="none" w="med" len="med"/>
                      <a:tailEnd type="none" w="med" len="med"/>
                    </a:lnT>
                    <a:lnB w="9525" cap="flat" cmpd="sng" algn="ctr">
                      <a:solidFill>
                        <a:srgbClr val="70AD47"/>
                      </a:solidFill>
                      <a:prstDash val="solid"/>
                      <a:round/>
                      <a:headEnd type="none" w="med" len="med"/>
                      <a:tailEnd type="none" w="med" len="med"/>
                    </a:lnB>
                    <a:noFill/>
                  </a:tcPr>
                </a:tc>
                <a:extLst>
                  <a:ext uri="{0D108BD9-81ED-4DB2-BD59-A6C34878D82A}">
                    <a16:rowId xmlns:a16="http://schemas.microsoft.com/office/drawing/2014/main" val="3160535922"/>
                  </a:ext>
                </a:extLst>
              </a:tr>
              <a:tr h="400050">
                <a:tc>
                  <a:txBody>
                    <a:bodyPr/>
                    <a:lstStyle/>
                    <a:p>
                      <a:pPr algn="l" fontAlgn="base"/>
                      <a:r>
                        <a:rPr lang="en-US" sz="2000" b="0" i="0" dirty="0">
                          <a:solidFill>
                            <a:srgbClr val="000000"/>
                          </a:solidFill>
                          <a:effectLst/>
                          <a:latin typeface="Calibri"/>
                        </a:rPr>
                        <a:t>Department</a:t>
                      </a:r>
                      <a:endParaRPr lang="en-US" b="0" i="0" dirty="0">
                        <a:solidFill>
                          <a:srgbClr val="000000"/>
                        </a:solidFill>
                        <a:effectLst/>
                        <a:latin typeface="Calibri"/>
                      </a:endParaRPr>
                    </a:p>
                  </a:txBody>
                  <a:tcPr marL="68580" marR="68580" marT="34290" marB="34290">
                    <a:lnL w="9525" cap="flat" cmpd="sng" algn="ctr">
                      <a:solidFill>
                        <a:srgbClr val="70AD47"/>
                      </a:solidFill>
                      <a:prstDash val="solid"/>
                      <a:round/>
                      <a:headEnd type="none" w="med" len="med"/>
                      <a:tailEnd type="none" w="med" len="med"/>
                    </a:lnL>
                    <a:lnR w="9525" cap="flat" cmpd="sng" algn="ctr">
                      <a:solidFill>
                        <a:srgbClr val="70AD47"/>
                      </a:solidFill>
                      <a:prstDash val="solid"/>
                      <a:round/>
                      <a:headEnd type="none" w="med" len="med"/>
                      <a:tailEnd type="none" w="med" len="med"/>
                    </a:lnR>
                    <a:lnT w="9525" cap="flat" cmpd="sng" algn="ctr">
                      <a:solidFill>
                        <a:srgbClr val="70AD47"/>
                      </a:solidFill>
                      <a:prstDash val="solid"/>
                      <a:round/>
                      <a:headEnd type="none" w="med" len="med"/>
                      <a:tailEnd type="none" w="med" len="med"/>
                    </a:lnT>
                    <a:lnB w="9525" cap="flat" cmpd="sng" algn="ctr">
                      <a:solidFill>
                        <a:srgbClr val="70AD47"/>
                      </a:solidFill>
                      <a:prstDash val="solid"/>
                      <a:round/>
                      <a:headEnd type="none" w="med" len="med"/>
                      <a:tailEnd type="none" w="med" len="med"/>
                    </a:lnB>
                    <a:noFill/>
                  </a:tcPr>
                </a:tc>
                <a:tc>
                  <a:txBody>
                    <a:bodyPr/>
                    <a:lstStyle/>
                    <a:p>
                      <a:pPr algn="l" fontAlgn="base"/>
                      <a:r>
                        <a:rPr lang="en-US" sz="2000" b="0" i="0" dirty="0">
                          <a:solidFill>
                            <a:srgbClr val="000000"/>
                          </a:solidFill>
                          <a:effectLst/>
                          <a:latin typeface="Calibri"/>
                        </a:rPr>
                        <a:t>CSE- AI</a:t>
                      </a:r>
                      <a:endParaRPr lang="en-IN" sz="2000" b="0" i="0" dirty="0">
                        <a:solidFill>
                          <a:srgbClr val="000000"/>
                        </a:solidFill>
                        <a:effectLst/>
                        <a:latin typeface="Calibri"/>
                      </a:endParaRPr>
                    </a:p>
                  </a:txBody>
                  <a:tcPr marL="68580" marR="68580" marT="34290" marB="34290">
                    <a:lnL w="9525" cap="flat" cmpd="sng" algn="ctr">
                      <a:solidFill>
                        <a:srgbClr val="70AD47"/>
                      </a:solidFill>
                      <a:prstDash val="solid"/>
                      <a:round/>
                      <a:headEnd type="none" w="med" len="med"/>
                      <a:tailEnd type="none" w="med" len="med"/>
                    </a:lnL>
                    <a:lnR w="9525" cap="flat" cmpd="sng" algn="ctr">
                      <a:solidFill>
                        <a:srgbClr val="70AD47"/>
                      </a:solidFill>
                      <a:prstDash val="solid"/>
                      <a:round/>
                      <a:headEnd type="none" w="med" len="med"/>
                      <a:tailEnd type="none" w="med" len="med"/>
                    </a:lnR>
                    <a:lnT w="9525" cap="flat" cmpd="sng" algn="ctr">
                      <a:solidFill>
                        <a:srgbClr val="70AD47"/>
                      </a:solidFill>
                      <a:prstDash val="solid"/>
                      <a:round/>
                      <a:headEnd type="none" w="med" len="med"/>
                      <a:tailEnd type="none" w="med" len="med"/>
                    </a:lnT>
                    <a:lnB w="9525" cap="flat" cmpd="sng" algn="ctr">
                      <a:solidFill>
                        <a:srgbClr val="70AD47"/>
                      </a:solidFill>
                      <a:prstDash val="solid"/>
                      <a:round/>
                      <a:headEnd type="none" w="med" len="med"/>
                      <a:tailEnd type="none" w="med" len="med"/>
                    </a:lnB>
                    <a:noFill/>
                  </a:tcPr>
                </a:tc>
                <a:extLst>
                  <a:ext uri="{0D108BD9-81ED-4DB2-BD59-A6C34878D82A}">
                    <a16:rowId xmlns:a16="http://schemas.microsoft.com/office/drawing/2014/main" val="2461800535"/>
                  </a:ext>
                </a:extLst>
              </a:tr>
              <a:tr h="400050">
                <a:tc>
                  <a:txBody>
                    <a:bodyPr/>
                    <a:lstStyle/>
                    <a:p>
                      <a:pPr algn="l" fontAlgn="base"/>
                      <a:r>
                        <a:rPr lang="en-US" sz="2000" b="0" i="0" dirty="0">
                          <a:solidFill>
                            <a:srgbClr val="000000"/>
                          </a:solidFill>
                          <a:effectLst/>
                          <a:latin typeface="Calibri"/>
                        </a:rPr>
                        <a:t>NIET Experience</a:t>
                      </a:r>
                      <a:endParaRPr lang="en-US" b="0" i="0" dirty="0">
                        <a:solidFill>
                          <a:srgbClr val="000000"/>
                        </a:solidFill>
                        <a:effectLst/>
                        <a:latin typeface="Calibri"/>
                      </a:endParaRPr>
                    </a:p>
                  </a:txBody>
                  <a:tcPr marL="68580" marR="68580" marT="34290" marB="34290">
                    <a:lnL w="9525" cap="flat" cmpd="sng" algn="ctr">
                      <a:solidFill>
                        <a:srgbClr val="70AD47"/>
                      </a:solidFill>
                      <a:prstDash val="solid"/>
                      <a:round/>
                      <a:headEnd type="none" w="med" len="med"/>
                      <a:tailEnd type="none" w="med" len="med"/>
                    </a:lnL>
                    <a:lnR w="9525" cap="flat" cmpd="sng" algn="ctr">
                      <a:solidFill>
                        <a:srgbClr val="70AD47"/>
                      </a:solidFill>
                      <a:prstDash val="solid"/>
                      <a:round/>
                      <a:headEnd type="none" w="med" len="med"/>
                      <a:tailEnd type="none" w="med" len="med"/>
                    </a:lnR>
                    <a:lnT w="9525" cap="flat" cmpd="sng" algn="ctr">
                      <a:solidFill>
                        <a:srgbClr val="70AD47"/>
                      </a:solidFill>
                      <a:prstDash val="solid"/>
                      <a:round/>
                      <a:headEnd type="none" w="med" len="med"/>
                      <a:tailEnd type="none" w="med" len="med"/>
                    </a:lnT>
                    <a:lnB w="9525" cap="flat" cmpd="sng" algn="ctr">
                      <a:solidFill>
                        <a:srgbClr val="70AD47"/>
                      </a:solidFill>
                      <a:prstDash val="solid"/>
                      <a:round/>
                      <a:headEnd type="none" w="med" len="med"/>
                      <a:tailEnd type="none" w="med" len="med"/>
                    </a:lnB>
                    <a:noFill/>
                  </a:tcPr>
                </a:tc>
                <a:tc>
                  <a:txBody>
                    <a:bodyPr/>
                    <a:lstStyle/>
                    <a:p>
                      <a:pPr algn="l" fontAlgn="base"/>
                      <a:r>
                        <a:rPr lang="en-US" sz="2000" b="0" i="0" dirty="0">
                          <a:solidFill>
                            <a:srgbClr val="000000"/>
                          </a:solidFill>
                          <a:effectLst/>
                          <a:latin typeface="Calibri"/>
                        </a:rPr>
                        <a:t>03 Years</a:t>
                      </a:r>
                    </a:p>
                  </a:txBody>
                  <a:tcPr marL="68580" marR="68580" marT="34290" marB="34290">
                    <a:lnL w="9525" cap="flat" cmpd="sng" algn="ctr">
                      <a:solidFill>
                        <a:srgbClr val="70AD47"/>
                      </a:solidFill>
                      <a:prstDash val="solid"/>
                      <a:round/>
                      <a:headEnd type="none" w="med" len="med"/>
                      <a:tailEnd type="none" w="med" len="med"/>
                    </a:lnL>
                    <a:lnR w="9525" cap="flat" cmpd="sng" algn="ctr">
                      <a:solidFill>
                        <a:srgbClr val="70AD47"/>
                      </a:solidFill>
                      <a:prstDash val="solid"/>
                      <a:round/>
                      <a:headEnd type="none" w="med" len="med"/>
                      <a:tailEnd type="none" w="med" len="med"/>
                    </a:lnR>
                    <a:lnT w="9525" cap="flat" cmpd="sng" algn="ctr">
                      <a:solidFill>
                        <a:srgbClr val="70AD47"/>
                      </a:solidFill>
                      <a:prstDash val="solid"/>
                      <a:round/>
                      <a:headEnd type="none" w="med" len="med"/>
                      <a:tailEnd type="none" w="med" len="med"/>
                    </a:lnT>
                    <a:lnB w="9525" cap="flat" cmpd="sng" algn="ctr">
                      <a:solidFill>
                        <a:srgbClr val="70AD47"/>
                      </a:solidFill>
                      <a:prstDash val="solid"/>
                      <a:round/>
                      <a:headEnd type="none" w="med" len="med"/>
                      <a:tailEnd type="none" w="med" len="med"/>
                    </a:lnB>
                    <a:noFill/>
                  </a:tcPr>
                </a:tc>
                <a:extLst>
                  <a:ext uri="{0D108BD9-81ED-4DB2-BD59-A6C34878D82A}">
                    <a16:rowId xmlns:a16="http://schemas.microsoft.com/office/drawing/2014/main" val="30745346"/>
                  </a:ext>
                </a:extLst>
              </a:tr>
              <a:tr h="962025">
                <a:tc>
                  <a:txBody>
                    <a:bodyPr/>
                    <a:lstStyle/>
                    <a:p>
                      <a:pPr algn="l" fontAlgn="base"/>
                      <a:r>
                        <a:rPr lang="en-US" sz="2000" b="0" i="0" dirty="0">
                          <a:solidFill>
                            <a:srgbClr val="000000"/>
                          </a:solidFill>
                          <a:effectLst/>
                          <a:latin typeface="Calibri"/>
                        </a:rPr>
                        <a:t>Subject Taught</a:t>
                      </a:r>
                      <a:endParaRPr lang="en-US" b="0" i="0" dirty="0">
                        <a:solidFill>
                          <a:srgbClr val="000000"/>
                        </a:solidFill>
                        <a:effectLst/>
                        <a:latin typeface="Calibri"/>
                      </a:endParaRPr>
                    </a:p>
                  </a:txBody>
                  <a:tcPr marL="68580" marR="68580" marT="34290" marB="34290">
                    <a:lnL w="9525" cap="flat" cmpd="sng" algn="ctr">
                      <a:solidFill>
                        <a:srgbClr val="70AD47"/>
                      </a:solidFill>
                      <a:prstDash val="solid"/>
                      <a:round/>
                      <a:headEnd type="none" w="med" len="med"/>
                      <a:tailEnd type="none" w="med" len="med"/>
                    </a:lnL>
                    <a:lnR w="9525" cap="flat" cmpd="sng" algn="ctr">
                      <a:solidFill>
                        <a:srgbClr val="70AD47"/>
                      </a:solidFill>
                      <a:prstDash val="solid"/>
                      <a:round/>
                      <a:headEnd type="none" w="med" len="med"/>
                      <a:tailEnd type="none" w="med" len="med"/>
                    </a:lnR>
                    <a:lnT w="9525" cap="flat" cmpd="sng" algn="ctr">
                      <a:solidFill>
                        <a:srgbClr val="70AD47"/>
                      </a:solidFill>
                      <a:prstDash val="solid"/>
                      <a:round/>
                      <a:headEnd type="none" w="med" len="med"/>
                      <a:tailEnd type="none" w="med" len="med"/>
                    </a:lnT>
                    <a:lnB w="9525" cap="flat" cmpd="sng" algn="ctr">
                      <a:solidFill>
                        <a:srgbClr val="70AD47"/>
                      </a:solidFill>
                      <a:prstDash val="solid"/>
                      <a:round/>
                      <a:headEnd type="none" w="med" len="med"/>
                      <a:tailEnd type="none" w="med" len="med"/>
                    </a:lnB>
                    <a:noFill/>
                  </a:tcPr>
                </a:tc>
                <a:tc>
                  <a:txBody>
                    <a:bodyPr/>
                    <a:lstStyle/>
                    <a:p>
                      <a:pPr algn="just" fontAlgn="base"/>
                      <a:r>
                        <a:rPr lang="en-US" sz="2000" b="0" i="0" dirty="0">
                          <a:solidFill>
                            <a:srgbClr val="000000"/>
                          </a:solidFill>
                          <a:effectLst/>
                          <a:latin typeface="Calibri"/>
                        </a:rPr>
                        <a:t>Deep Learning, Machine Learning, Programming for Data Analytics</a:t>
                      </a:r>
                    </a:p>
                  </a:txBody>
                  <a:tcPr marL="68580" marR="68580" marT="34290" marB="34290">
                    <a:lnL w="9525" cap="flat" cmpd="sng" algn="ctr">
                      <a:solidFill>
                        <a:srgbClr val="70AD47"/>
                      </a:solidFill>
                      <a:prstDash val="solid"/>
                      <a:round/>
                      <a:headEnd type="none" w="med" len="med"/>
                      <a:tailEnd type="none" w="med" len="med"/>
                    </a:lnL>
                    <a:lnR w="9525" cap="flat" cmpd="sng" algn="ctr">
                      <a:solidFill>
                        <a:srgbClr val="70AD47"/>
                      </a:solidFill>
                      <a:prstDash val="solid"/>
                      <a:round/>
                      <a:headEnd type="none" w="med" len="med"/>
                      <a:tailEnd type="none" w="med" len="med"/>
                    </a:lnR>
                    <a:lnT w="9525" cap="flat" cmpd="sng" algn="ctr">
                      <a:solidFill>
                        <a:srgbClr val="70AD47"/>
                      </a:solidFill>
                      <a:prstDash val="solid"/>
                      <a:round/>
                      <a:headEnd type="none" w="med" len="med"/>
                      <a:tailEnd type="none" w="med" len="med"/>
                    </a:lnT>
                    <a:lnB w="9525" cap="flat" cmpd="sng" algn="ctr">
                      <a:solidFill>
                        <a:srgbClr val="70AD47"/>
                      </a:solidFill>
                      <a:prstDash val="solid"/>
                      <a:round/>
                      <a:headEnd type="none" w="med" len="med"/>
                      <a:tailEnd type="none" w="med" len="med"/>
                    </a:lnB>
                    <a:noFill/>
                  </a:tcPr>
                </a:tc>
                <a:extLst>
                  <a:ext uri="{0D108BD9-81ED-4DB2-BD59-A6C34878D82A}">
                    <a16:rowId xmlns:a16="http://schemas.microsoft.com/office/drawing/2014/main" val="802733754"/>
                  </a:ext>
                </a:extLst>
              </a:tr>
            </a:tbl>
          </a:graphicData>
        </a:graphic>
      </p:graphicFrame>
    </p:spTree>
    <p:extLst>
      <p:ext uri="{BB962C8B-B14F-4D97-AF65-F5344CB8AC3E}">
        <p14:creationId xmlns:p14="http://schemas.microsoft.com/office/powerpoint/2010/main" val="1296927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80B4D22-2C56-4837-8AF4-7AA8F4A28FBD}" type="datetime3">
              <a:rPr lang="en-US" smtClean="0"/>
              <a:t>9 December 2024</a:t>
            </a:fld>
            <a:endParaRPr lang="en-US" dirty="0"/>
          </a:p>
        </p:txBody>
      </p:sp>
      <p:sp>
        <p:nvSpPr>
          <p:cNvPr id="5" name="Footer Placeholder 4"/>
          <p:cNvSpPr>
            <a:spLocks noGrp="1"/>
          </p:cNvSpPr>
          <p:nvPr>
            <p:ph type="ftr" sz="quarter" idx="11"/>
          </p:nvPr>
        </p:nvSpPr>
        <p:spPr>
          <a:xfrm>
            <a:off x="4552950" y="6347447"/>
            <a:ext cx="4057650" cy="374028"/>
          </a:xfrm>
        </p:spPr>
        <p:txBody>
          <a:bodyPr/>
          <a:lstStyle/>
          <a:p>
            <a:r>
              <a:rPr lang="en-US"/>
              <a:t>Dr. Kumod Kumar Gupta     Data Analytics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20</a:t>
            </a:fld>
            <a:endParaRPr lang="en-US" dirty="0"/>
          </a:p>
        </p:txBody>
      </p:sp>
      <p:pic>
        <p:nvPicPr>
          <p:cNvPr id="9" name="Picture 8" descr="A black and red logo&#10;&#10;Description automatically generated">
            <a:extLst>
              <a:ext uri="{FF2B5EF4-FFF2-40B4-BE49-F238E27FC236}">
                <a16:creationId xmlns:a16="http://schemas.microsoft.com/office/drawing/2014/main" id="{B28EBF5D-FE59-5F2F-1115-27D8928EC6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1" name="Title 1">
            <a:extLst>
              <a:ext uri="{FF2B5EF4-FFF2-40B4-BE49-F238E27FC236}">
                <a16:creationId xmlns:a16="http://schemas.microsoft.com/office/drawing/2014/main" id="{EEFAEA48-14B3-E8ED-CF47-2B98BAADF377}"/>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Pattern of External Exam Question Paper</a:t>
            </a:r>
            <a:endParaRPr lang="en-US" sz="2800" dirty="0"/>
          </a:p>
        </p:txBody>
      </p:sp>
      <p:pic>
        <p:nvPicPr>
          <p:cNvPr id="3" name="Picture 2" descr="A screenshot of a questionnaire&#10;&#10;Description automatically generated">
            <a:extLst>
              <a:ext uri="{FF2B5EF4-FFF2-40B4-BE49-F238E27FC236}">
                <a16:creationId xmlns:a16="http://schemas.microsoft.com/office/drawing/2014/main" id="{9173AD01-3F4C-45AE-C6EC-186BD90DF81E}"/>
              </a:ext>
            </a:extLst>
          </p:cNvPr>
          <p:cNvPicPr>
            <a:picLocks noChangeAspect="1"/>
          </p:cNvPicPr>
          <p:nvPr/>
        </p:nvPicPr>
        <p:blipFill>
          <a:blip r:embed="rId3"/>
          <a:stretch>
            <a:fillRect/>
          </a:stretch>
        </p:blipFill>
        <p:spPr>
          <a:xfrm>
            <a:off x="1838325" y="1419225"/>
            <a:ext cx="8515350" cy="4019550"/>
          </a:xfrm>
          <a:prstGeom prst="rect">
            <a:avLst/>
          </a:prstGeom>
        </p:spPr>
      </p:pic>
    </p:spTree>
    <p:extLst>
      <p:ext uri="{BB962C8B-B14F-4D97-AF65-F5344CB8AC3E}">
        <p14:creationId xmlns:p14="http://schemas.microsoft.com/office/powerpoint/2010/main" val="3338699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FCAA3D-D0F5-46C4-9006-ED3AD03A5E2C}" type="datetime3">
              <a:rPr lang="en-US" smtClean="0"/>
              <a:t>9 December 2024</a:t>
            </a:fld>
            <a:endParaRPr lang="en-US" dirty="0"/>
          </a:p>
        </p:txBody>
      </p:sp>
      <p:sp>
        <p:nvSpPr>
          <p:cNvPr id="5" name="Footer Placeholder 4"/>
          <p:cNvSpPr>
            <a:spLocks noGrp="1"/>
          </p:cNvSpPr>
          <p:nvPr>
            <p:ph type="ftr" sz="quarter" idx="11"/>
          </p:nvPr>
        </p:nvSpPr>
        <p:spPr>
          <a:xfrm>
            <a:off x="4552950" y="6347447"/>
            <a:ext cx="4057650" cy="374028"/>
          </a:xfrm>
        </p:spPr>
        <p:txBody>
          <a:bodyPr/>
          <a:lstStyle/>
          <a:p>
            <a:r>
              <a:rPr lang="en-US"/>
              <a:t>Dr. Kumod Kumar Gupta     Data Analytics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21</a:t>
            </a:fld>
            <a:endParaRPr lang="en-US" dirty="0"/>
          </a:p>
        </p:txBody>
      </p:sp>
      <p:pic>
        <p:nvPicPr>
          <p:cNvPr id="9" name="Picture 8" descr="A black and red logo&#10;&#10;Description automatically generated">
            <a:extLst>
              <a:ext uri="{FF2B5EF4-FFF2-40B4-BE49-F238E27FC236}">
                <a16:creationId xmlns:a16="http://schemas.microsoft.com/office/drawing/2014/main" id="{B28EBF5D-FE59-5F2F-1115-27D8928EC6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1" name="Title 1">
            <a:extLst>
              <a:ext uri="{FF2B5EF4-FFF2-40B4-BE49-F238E27FC236}">
                <a16:creationId xmlns:a16="http://schemas.microsoft.com/office/drawing/2014/main" id="{EEFAEA48-14B3-E8ED-CF47-2B98BAADF377}"/>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Pattern of External Exam Question Paper</a:t>
            </a:r>
            <a:endParaRPr lang="en-US" sz="2800" dirty="0"/>
          </a:p>
        </p:txBody>
      </p:sp>
      <p:pic>
        <p:nvPicPr>
          <p:cNvPr id="2" name="Picture 1">
            <a:extLst>
              <a:ext uri="{FF2B5EF4-FFF2-40B4-BE49-F238E27FC236}">
                <a16:creationId xmlns:a16="http://schemas.microsoft.com/office/drawing/2014/main" id="{B00BB3D2-ED82-AA30-7628-DEED252A9F69}"/>
              </a:ext>
            </a:extLst>
          </p:cNvPr>
          <p:cNvPicPr>
            <a:picLocks noChangeAspect="1"/>
          </p:cNvPicPr>
          <p:nvPr/>
        </p:nvPicPr>
        <p:blipFill>
          <a:blip r:embed="rId3"/>
          <a:stretch>
            <a:fillRect/>
          </a:stretch>
        </p:blipFill>
        <p:spPr>
          <a:xfrm>
            <a:off x="1895475" y="1376363"/>
            <a:ext cx="8401050" cy="4105275"/>
          </a:xfrm>
          <a:prstGeom prst="rect">
            <a:avLst/>
          </a:prstGeom>
        </p:spPr>
      </p:pic>
    </p:spTree>
    <p:extLst>
      <p:ext uri="{BB962C8B-B14F-4D97-AF65-F5344CB8AC3E}">
        <p14:creationId xmlns:p14="http://schemas.microsoft.com/office/powerpoint/2010/main" val="434431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5C06A4C-AC93-4CC1-8C25-195ADB8B60D9}" type="datetime3">
              <a:rPr lang="en-US" smtClean="0"/>
              <a:t>9 December 2024</a:t>
            </a:fld>
            <a:endParaRPr lang="en-US" dirty="0"/>
          </a:p>
        </p:txBody>
      </p:sp>
      <p:sp>
        <p:nvSpPr>
          <p:cNvPr id="5" name="Footer Placeholder 4"/>
          <p:cNvSpPr>
            <a:spLocks noGrp="1"/>
          </p:cNvSpPr>
          <p:nvPr>
            <p:ph type="ftr" sz="quarter" idx="11"/>
          </p:nvPr>
        </p:nvSpPr>
        <p:spPr>
          <a:xfrm>
            <a:off x="4552950" y="5969573"/>
            <a:ext cx="3771900" cy="575768"/>
          </a:xfrm>
        </p:spPr>
        <p:txBody>
          <a:bodyPr/>
          <a:lstStyle/>
          <a:p>
            <a:r>
              <a:rPr lang="en-US"/>
              <a:t>Dr. Kumod Kumar Gupta     Data Analytics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22</a:t>
            </a:fld>
            <a:endParaRPr lang="en-US" dirty="0"/>
          </a:p>
        </p:txBody>
      </p:sp>
      <p:sp>
        <p:nvSpPr>
          <p:cNvPr id="9" name="Content Placeholder 2"/>
          <p:cNvSpPr>
            <a:spLocks noGrp="1"/>
          </p:cNvSpPr>
          <p:nvPr>
            <p:ph idx="1"/>
          </p:nvPr>
        </p:nvSpPr>
        <p:spPr>
          <a:xfrm>
            <a:off x="2209800" y="1657351"/>
            <a:ext cx="8286750" cy="3394472"/>
          </a:xfrm>
        </p:spPr>
        <p:txBody>
          <a:bodyPr>
            <a:normAutofit/>
          </a:bodyPr>
          <a:lstStyle/>
          <a:p>
            <a:pPr marL="0" indent="0" algn="just">
              <a:buNone/>
            </a:pPr>
            <a:endParaRPr lang="en-US" sz="2100" dirty="0"/>
          </a:p>
          <a:p>
            <a:pPr>
              <a:buNone/>
            </a:pPr>
            <a:endParaRPr lang="en-US" dirty="0"/>
          </a:p>
        </p:txBody>
      </p:sp>
      <p:sp>
        <p:nvSpPr>
          <p:cNvPr id="8" name="Content Placeholder 2"/>
          <p:cNvSpPr txBox="1"/>
          <p:nvPr/>
        </p:nvSpPr>
        <p:spPr>
          <a:xfrm>
            <a:off x="1703614" y="1654085"/>
            <a:ext cx="8907236" cy="3832316"/>
          </a:xfrm>
          <a:prstGeom prst="rect">
            <a:avLst/>
          </a:prstGeom>
          <a:solidFill>
            <a:schemeClr val="accent5">
              <a:lumMod val="60000"/>
              <a:lumOff val="40000"/>
            </a:schemeClr>
          </a:solidFill>
          <a:ln w="19050">
            <a:solidFill>
              <a:schemeClr val="tx1"/>
            </a:solidFill>
          </a:ln>
        </p:spPr>
        <p:txBody>
          <a:bodyPr vert="horz" lIns="68580" tIns="34290" rIns="68580" bIns="34290" rtlCol="0" anchor="t">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buNone/>
            </a:pPr>
            <a:r>
              <a:rPr lang="en-US" sz="1800" dirty="0">
                <a:solidFill>
                  <a:srgbClr val="000000"/>
                </a:solidFill>
                <a:latin typeface="Calibri"/>
                <a:ea typeface="Liberation Serif"/>
                <a:cs typeface="Calibri"/>
              </a:rPr>
              <a:t>Data analytics (DA) is </a:t>
            </a:r>
            <a:r>
              <a:rPr lang="en-US" sz="1800" b="1" dirty="0">
                <a:solidFill>
                  <a:srgbClr val="000000"/>
                </a:solidFill>
                <a:latin typeface="Calibri"/>
                <a:ea typeface="Liberation Serif"/>
                <a:cs typeface="Calibri"/>
              </a:rPr>
              <a:t>the area of examining data sets in order to find trends and draw conclusions about the information they contain</a:t>
            </a:r>
            <a:r>
              <a:rPr lang="en-US" sz="1800" dirty="0">
                <a:solidFill>
                  <a:srgbClr val="000000"/>
                </a:solidFill>
                <a:latin typeface="Calibri"/>
                <a:ea typeface="Liberation Serif"/>
                <a:cs typeface="Calibri"/>
              </a:rPr>
              <a:t>. Increasingly, data analytics is done with the aid of specialized systems and software.</a:t>
            </a:r>
            <a:endParaRPr lang="en-US"/>
          </a:p>
          <a:p>
            <a:pPr algn="ctr">
              <a:buNone/>
            </a:pPr>
            <a:endParaRPr lang="en-US" sz="1800" dirty="0">
              <a:solidFill>
                <a:srgbClr val="000000"/>
              </a:solidFill>
              <a:latin typeface="Calibri"/>
              <a:ea typeface="Liberation Serif"/>
              <a:cs typeface="Calibri"/>
            </a:endParaRPr>
          </a:p>
          <a:p>
            <a:pPr marL="372110" indent="-372110" algn="just">
              <a:lnSpc>
                <a:spcPct val="150000"/>
              </a:lnSpc>
              <a:buNone/>
            </a:pPr>
            <a:r>
              <a:rPr lang="en-US" sz="2200" b="1" dirty="0">
                <a:solidFill>
                  <a:srgbClr val="000000"/>
                </a:solidFill>
                <a:latin typeface="Calibri"/>
                <a:ea typeface="Liberation Serif"/>
                <a:cs typeface="Calibri"/>
              </a:rPr>
              <a:t>YouTube/other  Video Links</a:t>
            </a:r>
            <a:endParaRPr lang="en-US" sz="2200" dirty="0">
              <a:solidFill>
                <a:srgbClr val="000000"/>
              </a:solidFill>
              <a:latin typeface="Calibri"/>
              <a:ea typeface="Liberation Serif"/>
              <a:cs typeface="Calibri"/>
            </a:endParaRPr>
          </a:p>
          <a:p>
            <a:pPr marL="0" indent="0">
              <a:spcBef>
                <a:spcPts val="0"/>
              </a:spcBef>
              <a:buNone/>
            </a:pPr>
            <a:r>
              <a:rPr lang="en-US" sz="2200" dirty="0">
                <a:solidFill>
                  <a:srgbClr val="0000FF"/>
                </a:solidFill>
                <a:latin typeface="Calibri"/>
                <a:ea typeface="Liberation Serif"/>
                <a:cs typeface="Calibri"/>
                <a:hlinkClick r:id="rId2">
                  <a:extLst>
                    <a:ext uri="{A12FA001-AC4F-418D-AE19-62706E023703}">
                      <ahyp:hlinkClr xmlns:ahyp="http://schemas.microsoft.com/office/drawing/2018/hyperlinkcolor" val="tx"/>
                    </a:ext>
                  </a:extLst>
                </a:hlinkClick>
              </a:rPr>
              <a:t>https://www.youtube.com/watch?v=KxryzSO1Fjs</a:t>
            </a:r>
            <a:endParaRPr lang="en-US" sz="2200">
              <a:solidFill>
                <a:srgbClr val="000000"/>
              </a:solidFill>
              <a:latin typeface="Calibri"/>
              <a:ea typeface="Liberation Serif"/>
              <a:cs typeface="Calibri"/>
            </a:endParaRPr>
          </a:p>
          <a:p>
            <a:pPr algn="ctr">
              <a:buNone/>
            </a:pPr>
            <a:endParaRPr lang="en-US" sz="1800" dirty="0">
              <a:solidFill>
                <a:srgbClr val="000000"/>
              </a:solidFill>
              <a:latin typeface="Calibri"/>
              <a:ea typeface="Liberation Serif"/>
              <a:cs typeface="Calibri"/>
            </a:endParaRPr>
          </a:p>
          <a:p>
            <a:pPr marL="0" indent="0">
              <a:lnSpc>
                <a:spcPct val="200000"/>
              </a:lnSpc>
              <a:buNone/>
            </a:pPr>
            <a:endParaRPr lang="en-US" sz="2100" u="sng" dirty="0">
              <a:solidFill>
                <a:srgbClr val="000000"/>
              </a:solidFill>
              <a:latin typeface="Calibri"/>
              <a:cs typeface="Calibri"/>
            </a:endParaRPr>
          </a:p>
          <a:p>
            <a:pPr marL="0" indent="0">
              <a:lnSpc>
                <a:spcPct val="200000"/>
              </a:lnSpc>
              <a:buNone/>
            </a:pPr>
            <a:endParaRPr lang="en-US" sz="2100" u="sng" dirty="0">
              <a:solidFill>
                <a:srgbClr val="4F80BC"/>
              </a:solidFill>
              <a:latin typeface="Liberation Serif"/>
              <a:cs typeface="Calibri"/>
            </a:endParaRPr>
          </a:p>
          <a:p>
            <a:pPr marL="0" indent="0">
              <a:lnSpc>
                <a:spcPct val="200000"/>
              </a:lnSpc>
              <a:buNone/>
            </a:pPr>
            <a:endParaRPr lang="en-US" sz="2100" u="sng" dirty="0">
              <a:cs typeface="Calibri"/>
            </a:endParaRPr>
          </a:p>
        </p:txBody>
      </p:sp>
      <p:pic>
        <p:nvPicPr>
          <p:cNvPr id="10" name="Picture 9" descr="A black and red logo&#10;&#10;Description automatically generated">
            <a:extLst>
              <a:ext uri="{FF2B5EF4-FFF2-40B4-BE49-F238E27FC236}">
                <a16:creationId xmlns:a16="http://schemas.microsoft.com/office/drawing/2014/main" id="{04FD6CF7-5E8E-8D96-C47E-5449FCAAE3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2" name="Title 1">
            <a:extLst>
              <a:ext uri="{FF2B5EF4-FFF2-40B4-BE49-F238E27FC236}">
                <a16:creationId xmlns:a16="http://schemas.microsoft.com/office/drawing/2014/main" id="{F4DB231C-3339-D109-D1C3-13E8594DAFDF}"/>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Brief Introduction about the Subject and Videos</a:t>
            </a:r>
            <a:endParaRPr lang="en-US" sz="2800" dirty="0"/>
          </a:p>
        </p:txBody>
      </p:sp>
    </p:spTree>
    <p:extLst>
      <p:ext uri="{BB962C8B-B14F-4D97-AF65-F5344CB8AC3E}">
        <p14:creationId xmlns:p14="http://schemas.microsoft.com/office/powerpoint/2010/main" val="1796883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C1BD683-8E5F-48CB-B170-554C278C2622}" type="datetime3">
              <a:rPr lang="en-US" smtClean="0"/>
              <a:t>9 December 2024</a:t>
            </a:fld>
            <a:endParaRPr lang="en-US" dirty="0"/>
          </a:p>
        </p:txBody>
      </p:sp>
      <p:sp>
        <p:nvSpPr>
          <p:cNvPr id="5" name="Footer Placeholder 4"/>
          <p:cNvSpPr>
            <a:spLocks noGrp="1"/>
          </p:cNvSpPr>
          <p:nvPr>
            <p:ph type="ftr" sz="quarter" idx="11"/>
          </p:nvPr>
        </p:nvSpPr>
        <p:spPr>
          <a:xfrm>
            <a:off x="4552950" y="6347447"/>
            <a:ext cx="4057650" cy="374028"/>
          </a:xfrm>
        </p:spPr>
        <p:txBody>
          <a:bodyPr/>
          <a:lstStyle/>
          <a:p>
            <a:r>
              <a:rPr lang="en-US"/>
              <a:t>Dr. Kumod Kumar Gupta     Data Analytics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23</a:t>
            </a:fld>
            <a:endParaRPr lang="en-US" dirty="0"/>
          </a:p>
        </p:txBody>
      </p:sp>
      <p:pic>
        <p:nvPicPr>
          <p:cNvPr id="9" name="Picture 8" descr="A black and red logo&#10;&#10;Description automatically generated">
            <a:extLst>
              <a:ext uri="{FF2B5EF4-FFF2-40B4-BE49-F238E27FC236}">
                <a16:creationId xmlns:a16="http://schemas.microsoft.com/office/drawing/2014/main" id="{B28EBF5D-FE59-5F2F-1115-27D8928EC6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1" name="Title 1">
            <a:extLst>
              <a:ext uri="{FF2B5EF4-FFF2-40B4-BE49-F238E27FC236}">
                <a16:creationId xmlns:a16="http://schemas.microsoft.com/office/drawing/2014/main" id="{EEFAEA48-14B3-E8ED-CF47-2B98BAADF377}"/>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Unit Content</a:t>
            </a:r>
            <a:endParaRPr lang="en-US" sz="2800" dirty="0"/>
          </a:p>
        </p:txBody>
      </p:sp>
      <p:sp>
        <p:nvSpPr>
          <p:cNvPr id="3" name="Content Placeholder 4">
            <a:extLst>
              <a:ext uri="{FF2B5EF4-FFF2-40B4-BE49-F238E27FC236}">
                <a16:creationId xmlns:a16="http://schemas.microsoft.com/office/drawing/2014/main" id="{7E58C361-552D-3F75-F118-2D684A60CA28}"/>
              </a:ext>
            </a:extLst>
          </p:cNvPr>
          <p:cNvSpPr>
            <a:spLocks noGrp="1"/>
          </p:cNvSpPr>
          <p:nvPr/>
        </p:nvSpPr>
        <p:spPr>
          <a:xfrm>
            <a:off x="1619219" y="1222056"/>
            <a:ext cx="9967823" cy="5123630"/>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defTabSz="992764" eaLnBrk="1" fontAlgn="auto" hangingPunct="1">
              <a:lnSpc>
                <a:spcPct val="150000"/>
              </a:lnSpc>
              <a:spcAft>
                <a:spcPts val="0"/>
              </a:spcAft>
              <a:defRPr/>
            </a:pPr>
            <a:r>
              <a:rPr lang="en-IN" sz="1800" b="1" dirty="0">
                <a:effectLst/>
                <a:latin typeface="+mj-lt"/>
                <a:ea typeface="Calibri" panose="020F0502020204030204" pitchFamily="34" charset="0"/>
              </a:rPr>
              <a:t>Unit -4 Exploratory Data Analysis </a:t>
            </a:r>
            <a:endParaRPr lang="en-IN" sz="1800" dirty="0">
              <a:effectLst/>
              <a:latin typeface="+mj-lt"/>
              <a:ea typeface="Calibri" panose="020F0502020204030204" pitchFamily="34" charset="0"/>
            </a:endParaRPr>
          </a:p>
          <a:p>
            <a:pPr marL="342900" indent="-342900" algn="just" defTabSz="992764" eaLnBrk="1" fontAlgn="auto" hangingPunct="1">
              <a:spcAft>
                <a:spcPts val="0"/>
              </a:spcAft>
              <a:buFont typeface="Wingdings" panose="05000000000000000000" pitchFamily="2" charset="2"/>
              <a:buChar char="Ø"/>
              <a:defRPr/>
            </a:pPr>
            <a:r>
              <a:rPr lang="en-IN" sz="2000" dirty="0">
                <a:effectLst/>
                <a:latin typeface="+mj-lt"/>
                <a:ea typeface="Calibri" panose="020F0502020204030204" pitchFamily="34" charset="0"/>
              </a:rPr>
              <a:t>Handling Missing data, </a:t>
            </a:r>
          </a:p>
          <a:p>
            <a:pPr marL="342900" indent="-342900" algn="just" defTabSz="992764" eaLnBrk="1" fontAlgn="auto" hangingPunct="1">
              <a:spcAft>
                <a:spcPts val="0"/>
              </a:spcAft>
              <a:buFont typeface="Wingdings" panose="05000000000000000000" pitchFamily="2" charset="2"/>
              <a:buChar char="Ø"/>
              <a:defRPr/>
            </a:pPr>
            <a:r>
              <a:rPr lang="en-IN" sz="2000" dirty="0">
                <a:effectLst/>
                <a:latin typeface="+mj-lt"/>
                <a:ea typeface="Calibri" panose="020F0502020204030204" pitchFamily="34" charset="0"/>
              </a:rPr>
              <a:t>Removing Redundant variables,</a:t>
            </a:r>
          </a:p>
          <a:p>
            <a:pPr marL="800100" lvl="1" indent="-342900" algn="just" defTabSz="992764">
              <a:buFont typeface="Wingdings" panose="05000000000000000000" pitchFamily="2" charset="2"/>
              <a:buChar char="Ø"/>
              <a:defRPr/>
            </a:pPr>
            <a:r>
              <a:rPr lang="en-IN" sz="2000" dirty="0">
                <a:effectLst/>
                <a:latin typeface="+mj-lt"/>
                <a:ea typeface="Calibri" panose="020F0502020204030204" pitchFamily="34" charset="0"/>
              </a:rPr>
              <a:t> variable Selection, </a:t>
            </a:r>
          </a:p>
          <a:p>
            <a:pPr marL="800100" lvl="1" indent="-342900" algn="just" defTabSz="992764">
              <a:buFont typeface="Wingdings" panose="05000000000000000000" pitchFamily="2" charset="2"/>
              <a:buChar char="Ø"/>
              <a:defRPr/>
            </a:pPr>
            <a:r>
              <a:rPr lang="en-IN" sz="2000" dirty="0">
                <a:effectLst/>
                <a:latin typeface="+mj-lt"/>
                <a:ea typeface="Calibri" panose="020F0502020204030204" pitchFamily="34" charset="0"/>
              </a:rPr>
              <a:t>identifying outliers, </a:t>
            </a:r>
          </a:p>
          <a:p>
            <a:pPr marL="800100" lvl="1" indent="-342900" algn="just" defTabSz="992764">
              <a:buFont typeface="Wingdings" panose="05000000000000000000" pitchFamily="2" charset="2"/>
              <a:buChar char="Ø"/>
              <a:defRPr/>
            </a:pPr>
            <a:r>
              <a:rPr lang="en-IN" sz="2000" dirty="0">
                <a:effectLst/>
                <a:latin typeface="+mj-lt"/>
                <a:ea typeface="Calibri" panose="020F0502020204030204" pitchFamily="34" charset="0"/>
              </a:rPr>
              <a:t>Removing Outliers, </a:t>
            </a:r>
          </a:p>
          <a:p>
            <a:pPr marL="342900" indent="-342900" algn="just" defTabSz="992764" eaLnBrk="1" fontAlgn="auto" hangingPunct="1">
              <a:spcAft>
                <a:spcPts val="0"/>
              </a:spcAft>
              <a:buFont typeface="Wingdings" panose="05000000000000000000" pitchFamily="2" charset="2"/>
              <a:buChar char="Ø"/>
              <a:defRPr/>
            </a:pPr>
            <a:r>
              <a:rPr lang="en-IN" sz="2000" dirty="0">
                <a:effectLst/>
                <a:latin typeface="+mj-lt"/>
                <a:ea typeface="Calibri" panose="020F0502020204030204" pitchFamily="34" charset="0"/>
              </a:rPr>
              <a:t>Time series Analysis,</a:t>
            </a:r>
          </a:p>
          <a:p>
            <a:pPr marL="342900" indent="-342900" algn="just" defTabSz="992764" eaLnBrk="1" fontAlgn="auto" hangingPunct="1">
              <a:spcAft>
                <a:spcPts val="0"/>
              </a:spcAft>
              <a:buFont typeface="Wingdings" panose="05000000000000000000" pitchFamily="2" charset="2"/>
              <a:buChar char="Ø"/>
              <a:defRPr/>
            </a:pPr>
            <a:r>
              <a:rPr lang="en-IN" sz="2000" dirty="0">
                <a:effectLst/>
                <a:latin typeface="+mj-lt"/>
                <a:ea typeface="Calibri" panose="020F0502020204030204" pitchFamily="34" charset="0"/>
              </a:rPr>
              <a:t> Data transformation and dimensionality reduction techniques </a:t>
            </a:r>
          </a:p>
          <a:p>
            <a:pPr marL="800100" lvl="1" indent="-342900" algn="just" defTabSz="992764">
              <a:buFont typeface="Wingdings" panose="05000000000000000000" pitchFamily="2" charset="2"/>
              <a:buChar char="Ø"/>
              <a:defRPr/>
            </a:pPr>
            <a:r>
              <a:rPr lang="en-IN" sz="2000" dirty="0">
                <a:effectLst/>
                <a:latin typeface="+mj-lt"/>
                <a:ea typeface="Calibri" panose="020F0502020204030204" pitchFamily="34" charset="0"/>
              </a:rPr>
              <a:t>Principal Component Analysis (PCA), </a:t>
            </a:r>
          </a:p>
          <a:p>
            <a:pPr marL="800100" lvl="1" indent="-342900" algn="just" defTabSz="992764">
              <a:buFont typeface="Wingdings" panose="05000000000000000000" pitchFamily="2" charset="2"/>
              <a:buChar char="Ø"/>
              <a:defRPr/>
            </a:pPr>
            <a:r>
              <a:rPr lang="en-IN" sz="2000" dirty="0">
                <a:effectLst/>
                <a:latin typeface="+mj-lt"/>
                <a:ea typeface="Calibri" panose="020F0502020204030204" pitchFamily="34" charset="0"/>
              </a:rPr>
              <a:t>Factor Analysis (FA) and </a:t>
            </a:r>
          </a:p>
          <a:p>
            <a:pPr marL="800100" lvl="1" indent="-342900" algn="just" defTabSz="992764">
              <a:buFont typeface="Wingdings" panose="05000000000000000000" pitchFamily="2" charset="2"/>
              <a:buChar char="Ø"/>
              <a:defRPr/>
            </a:pPr>
            <a:r>
              <a:rPr lang="en-IN" sz="2000" dirty="0">
                <a:effectLst/>
                <a:latin typeface="+mj-lt"/>
                <a:ea typeface="Calibri" panose="020F0502020204030204" pitchFamily="34" charset="0"/>
              </a:rPr>
              <a:t>Linear Discriminant Analysis (LDA),</a:t>
            </a:r>
          </a:p>
          <a:p>
            <a:pPr marL="342900" indent="-342900" algn="just" defTabSz="992764" eaLnBrk="1" fontAlgn="auto" hangingPunct="1">
              <a:spcAft>
                <a:spcPts val="0"/>
              </a:spcAft>
              <a:buFont typeface="Wingdings" panose="05000000000000000000" pitchFamily="2" charset="2"/>
              <a:buChar char="Ø"/>
              <a:defRPr/>
            </a:pPr>
            <a:r>
              <a:rPr lang="en-IN" sz="2000" dirty="0">
                <a:effectLst/>
                <a:latin typeface="+mj-lt"/>
                <a:ea typeface="Calibri" panose="020F0502020204030204" pitchFamily="34" charset="0"/>
              </a:rPr>
              <a:t> Univariate and Multivariate Exploratory Data Analysis.</a:t>
            </a:r>
          </a:p>
          <a:p>
            <a:pPr marL="800100" lvl="1" indent="-342900" algn="just" defTabSz="992764">
              <a:buFont typeface="Wingdings" panose="05000000000000000000" pitchFamily="2" charset="2"/>
              <a:buChar char="Ø"/>
              <a:defRPr/>
            </a:pPr>
            <a:r>
              <a:rPr lang="en-IN" sz="2000" dirty="0">
                <a:effectLst/>
                <a:latin typeface="+mj-lt"/>
                <a:ea typeface="Calibri" panose="020F0502020204030204" pitchFamily="34" charset="0"/>
              </a:rPr>
              <a:t>Data Munging, Data Wrangling- APIs and other tools for scrapping data from the web/ internet using R/Python.</a:t>
            </a:r>
            <a:endParaRPr lang="en-US" sz="3600" b="1" dirty="0">
              <a:latin typeface="+mj-lt"/>
            </a:endParaRPr>
          </a:p>
          <a:p>
            <a:pPr>
              <a:buNone/>
              <a:defRPr/>
            </a:pPr>
            <a:endParaRPr lang="en-US" altLang="en-US" sz="2400" dirty="0">
              <a:latin typeface="Times New Roman" panose="02020603050405020304" pitchFamily="18" charset="0"/>
              <a:cs typeface="Times New Roman" panose="02020603050405020304" pitchFamily="18" charset="0"/>
            </a:endParaRPr>
          </a:p>
          <a:p>
            <a:pPr>
              <a:buNone/>
              <a:defRPr/>
            </a:pPr>
            <a:endParaRPr lang="en-US" altLang="en-US" sz="2400" dirty="0">
              <a:latin typeface="Calibri"/>
              <a:cs typeface="Calibri"/>
            </a:endParaRPr>
          </a:p>
          <a:p>
            <a:pPr marL="0" indent="0" algn="just" eaLnBrk="1" hangingPunct="1">
              <a:buFont typeface="Arial" panose="020B0604020202020204" pitchFamily="34" charset="0"/>
              <a:buNone/>
              <a:defRPr/>
            </a:pPr>
            <a:endParaRPr lang="en-US" sz="4267" dirty="0">
              <a:latin typeface="Calibri"/>
              <a:cs typeface="Calibri"/>
            </a:endParaRPr>
          </a:p>
        </p:txBody>
      </p:sp>
    </p:spTree>
    <p:extLst>
      <p:ext uri="{BB962C8B-B14F-4D97-AF65-F5344CB8AC3E}">
        <p14:creationId xmlns:p14="http://schemas.microsoft.com/office/powerpoint/2010/main" val="3613627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9C8F9CE-DE60-4785-B9A0-B5C139D17A5B}" type="datetime3">
              <a:rPr lang="en-US" smtClean="0"/>
              <a:t>9 December 2024</a:t>
            </a:fld>
            <a:endParaRPr lang="en-US" dirty="0"/>
          </a:p>
        </p:txBody>
      </p:sp>
      <p:sp>
        <p:nvSpPr>
          <p:cNvPr id="5" name="Footer Placeholder 4"/>
          <p:cNvSpPr>
            <a:spLocks noGrp="1"/>
          </p:cNvSpPr>
          <p:nvPr>
            <p:ph type="ftr" sz="quarter" idx="11"/>
          </p:nvPr>
        </p:nvSpPr>
        <p:spPr>
          <a:xfrm>
            <a:off x="4552950" y="6347447"/>
            <a:ext cx="4057650" cy="374028"/>
          </a:xfrm>
        </p:spPr>
        <p:txBody>
          <a:bodyPr/>
          <a:lstStyle/>
          <a:p>
            <a:r>
              <a:rPr lang="en-US"/>
              <a:t>Dr. Kumod Kumar Gupta     Data Analytics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24</a:t>
            </a:fld>
            <a:endParaRPr lang="en-US" dirty="0"/>
          </a:p>
        </p:txBody>
      </p:sp>
      <p:pic>
        <p:nvPicPr>
          <p:cNvPr id="9" name="Picture 8" descr="A black and red logo&#10;&#10;Description automatically generated">
            <a:extLst>
              <a:ext uri="{FF2B5EF4-FFF2-40B4-BE49-F238E27FC236}">
                <a16:creationId xmlns:a16="http://schemas.microsoft.com/office/drawing/2014/main" id="{B28EBF5D-FE59-5F2F-1115-27D8928EC6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1" name="Title 1">
            <a:extLst>
              <a:ext uri="{FF2B5EF4-FFF2-40B4-BE49-F238E27FC236}">
                <a16:creationId xmlns:a16="http://schemas.microsoft.com/office/drawing/2014/main" id="{EEFAEA48-14B3-E8ED-CF47-2B98BAADF377}"/>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Unit Objectives</a:t>
            </a:r>
            <a:endParaRPr lang="en-US" sz="2800" dirty="0"/>
          </a:p>
        </p:txBody>
      </p:sp>
      <p:sp>
        <p:nvSpPr>
          <p:cNvPr id="3" name="Content Placeholder 4">
            <a:extLst>
              <a:ext uri="{FF2B5EF4-FFF2-40B4-BE49-F238E27FC236}">
                <a16:creationId xmlns:a16="http://schemas.microsoft.com/office/drawing/2014/main" id="{7E58C361-552D-3F75-F118-2D684A60CA28}"/>
              </a:ext>
            </a:extLst>
          </p:cNvPr>
          <p:cNvSpPr>
            <a:spLocks noGrp="1"/>
          </p:cNvSpPr>
          <p:nvPr/>
        </p:nvSpPr>
        <p:spPr>
          <a:xfrm>
            <a:off x="1619219" y="1222056"/>
            <a:ext cx="9967823" cy="512363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endParaRPr lang="en-US" dirty="0">
              <a:solidFill>
                <a:schemeClr val="dk1"/>
              </a:solidFill>
              <a:latin typeface="Times New Roman"/>
              <a:cs typeface="Calibri"/>
            </a:endParaRPr>
          </a:p>
          <a:p>
            <a:pPr algn="just">
              <a:lnSpc>
                <a:spcPct val="150000"/>
              </a:lnSpc>
              <a:buNone/>
            </a:pPr>
            <a:r>
              <a:rPr lang="en-US" sz="1800" b="1" dirty="0"/>
              <a:t>The objective of the Unit 4 is :</a:t>
            </a:r>
          </a:p>
          <a:p>
            <a:pPr marL="457200" indent="-457200" algn="just">
              <a:lnSpc>
                <a:spcPct val="150000"/>
              </a:lnSpc>
              <a:buFont typeface="+mj-lt"/>
              <a:buAutoNum type="arabicPeriod"/>
            </a:pPr>
            <a:r>
              <a:rPr lang="en-US" sz="1800" dirty="0"/>
              <a:t> </a:t>
            </a:r>
            <a:r>
              <a:rPr lang="en-US" altLang="en-US" sz="1800" dirty="0"/>
              <a:t>To describe how to handle the missing data.</a:t>
            </a:r>
          </a:p>
          <a:p>
            <a:pPr marL="457200" indent="-457200" algn="just">
              <a:lnSpc>
                <a:spcPct val="150000"/>
              </a:lnSpc>
              <a:buFont typeface="+mj-lt"/>
              <a:buAutoNum type="arabicPeriod"/>
            </a:pPr>
            <a:r>
              <a:rPr lang="en-US" altLang="en-US" sz="1800" dirty="0"/>
              <a:t>To remove the redundant variable.</a:t>
            </a:r>
          </a:p>
          <a:p>
            <a:pPr marL="457200" indent="-457200" algn="just">
              <a:lnSpc>
                <a:spcPct val="150000"/>
              </a:lnSpc>
              <a:buFont typeface="+mj-lt"/>
              <a:buAutoNum type="arabicPeriod"/>
            </a:pPr>
            <a:r>
              <a:rPr lang="en-US" altLang="en-US" sz="1800" dirty="0"/>
              <a:t>To explore </a:t>
            </a:r>
            <a:r>
              <a:rPr lang="en-IN" sz="1800" dirty="0">
                <a:effectLst/>
                <a:ea typeface="Calibri" panose="020F0502020204030204" pitchFamily="34" charset="0"/>
              </a:rPr>
              <a:t>Data transformation and dimensionality reduction techniques such as Principal Component Analysis (PCA), Factor Analysis (FA) and Linear Discriminant Analysis (LDA)</a:t>
            </a:r>
            <a:endParaRPr lang="en-US" altLang="en-US" sz="1800" dirty="0"/>
          </a:p>
          <a:p>
            <a:pPr marL="457200" indent="-457200" algn="just">
              <a:lnSpc>
                <a:spcPct val="150000"/>
              </a:lnSpc>
              <a:buFont typeface="+mj-lt"/>
              <a:buAutoNum type="arabicPeriod"/>
            </a:pPr>
            <a:r>
              <a:rPr lang="en-US" altLang="en-US" sz="1800" dirty="0"/>
              <a:t>To describe the services an operating system provides to users, processes, and other systems</a:t>
            </a:r>
          </a:p>
          <a:p>
            <a:pPr marL="457200" indent="-457200" algn="just">
              <a:lnSpc>
                <a:spcPct val="150000"/>
              </a:lnSpc>
              <a:buFont typeface="+mj-lt"/>
              <a:buAutoNum type="arabicPeriod"/>
            </a:pPr>
            <a:r>
              <a:rPr lang="en-US" altLang="en-US" sz="1800" dirty="0"/>
              <a:t>To discuss </a:t>
            </a:r>
            <a:r>
              <a:rPr lang="en-IN" sz="1800" dirty="0">
                <a:effectLst/>
                <a:ea typeface="Calibri" panose="020F0502020204030204" pitchFamily="34" charset="0"/>
              </a:rPr>
              <a:t>Data Munging, Data Wrangling- APIs and other tools for scrapping data from the web/ internet using Python.</a:t>
            </a:r>
            <a:endParaRPr lang="en-US" altLang="en-US" sz="1800" dirty="0"/>
          </a:p>
          <a:p>
            <a:pPr marL="0" indent="0" algn="just">
              <a:buNone/>
              <a:defRPr/>
            </a:pPr>
            <a:endParaRPr lang="en-US" sz="4267" dirty="0">
              <a:latin typeface="Calibri"/>
              <a:cs typeface="Calibri"/>
            </a:endParaRPr>
          </a:p>
        </p:txBody>
      </p:sp>
    </p:spTree>
    <p:extLst>
      <p:ext uri="{BB962C8B-B14F-4D97-AF65-F5344CB8AC3E}">
        <p14:creationId xmlns:p14="http://schemas.microsoft.com/office/powerpoint/2010/main" val="1911614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7" name="Google Shape;237;p14"/>
          <p:cNvSpPr txBox="1">
            <a:spLocks noGrp="1"/>
          </p:cNvSpPr>
          <p:nvPr>
            <p:ph type="dt" idx="10"/>
          </p:nvPr>
        </p:nvSpPr>
        <p:spPr>
          <a:xfrm>
            <a:off x="1981200" y="6356351"/>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C7C374CB-ED77-4362-95DC-46E8989CEE78}" type="datetime3">
              <a:rPr lang="en-US" smtClean="0"/>
              <a:t>9 December 2024</a:t>
            </a:fld>
            <a:endParaRPr/>
          </a:p>
        </p:txBody>
      </p:sp>
      <p:sp>
        <p:nvSpPr>
          <p:cNvPr id="238" name="Google Shape;238;p14"/>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25</a:t>
            </a:fld>
            <a:endParaRPr dirty="0"/>
          </a:p>
        </p:txBody>
      </p:sp>
      <p:pic>
        <p:nvPicPr>
          <p:cNvPr id="3" name="Picture 2" descr="A black and red logo&#10;&#10;Description automatically generated">
            <a:extLst>
              <a:ext uri="{FF2B5EF4-FFF2-40B4-BE49-F238E27FC236}">
                <a16:creationId xmlns:a16="http://schemas.microsoft.com/office/drawing/2014/main" id="{F4E72C02-E402-DD19-296F-45F25C2A2C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176E5175-42AE-5BFD-5520-84EC88160BDE}"/>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2800" b="1" dirty="0">
                <a:effectLst/>
                <a:ea typeface="Calibri" panose="020F0502020204030204" pitchFamily="34" charset="0"/>
              </a:rPr>
              <a:t>Exploratory Data Analysis </a:t>
            </a:r>
            <a:endParaRPr lang="en-US" sz="4400" dirty="0"/>
          </a:p>
        </p:txBody>
      </p:sp>
      <p:sp>
        <p:nvSpPr>
          <p:cNvPr id="6" name="TextBox 5">
            <a:extLst>
              <a:ext uri="{FF2B5EF4-FFF2-40B4-BE49-F238E27FC236}">
                <a16:creationId xmlns:a16="http://schemas.microsoft.com/office/drawing/2014/main" id="{2192376E-7BCD-C898-36F7-1991814CB78A}"/>
              </a:ext>
            </a:extLst>
          </p:cNvPr>
          <p:cNvSpPr txBox="1"/>
          <p:nvPr/>
        </p:nvSpPr>
        <p:spPr>
          <a:xfrm>
            <a:off x="1447800" y="1438758"/>
            <a:ext cx="8686800" cy="3504614"/>
          </a:xfrm>
          <a:prstGeom prst="rect">
            <a:avLst/>
          </a:prstGeom>
          <a:noFill/>
        </p:spPr>
        <p:txBody>
          <a:bodyPr wrap="square">
            <a:spAutoFit/>
          </a:bodyPr>
          <a:lstStyle/>
          <a:p>
            <a:pPr algn="just"/>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Exploratory Data Analysis (EDA)</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is the process of investigating a dataset to summarize its key characteristics, often using statistical techniques and visualizations. </a:t>
            </a:r>
          </a:p>
          <a:p>
            <a:pPr marL="285750" indent="-285750" algn="just">
              <a:buFont typeface="Arial" panose="020B0604020202020204" pitchFamily="34" charset="0"/>
              <a:buChar char="•"/>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EDA is crucial in understanding the data before applying more complex statistical models or machine learning algorithms. </a:t>
            </a:r>
          </a:p>
          <a:p>
            <a:pPr marL="285750" indent="-285750" algn="just">
              <a:buFont typeface="Arial" panose="020B0604020202020204" pitchFamily="34" charset="0"/>
              <a:buChar char="•"/>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It helps in identifying patterns, spotting anomalies, testing hypotheses, and checking assumptions.</a:t>
            </a:r>
          </a:p>
          <a:p>
            <a:pPr algn="just"/>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Objectives of EDA:</a:t>
            </a:r>
          </a:p>
          <a:p>
            <a:pPr marL="342900" lvl="0" indent="-342900" algn="just">
              <a:lnSpc>
                <a:spcPct val="107000"/>
              </a:lnSpc>
              <a:spcAft>
                <a:spcPts val="800"/>
              </a:spcAft>
              <a:buFont typeface="+mj-lt"/>
              <a:buAutoNum type="arabicPeriod"/>
              <a:tabLst>
                <a:tab pos="4572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Discover patterns</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Identify trends, clusters, and relationships.</a:t>
            </a:r>
          </a:p>
          <a:p>
            <a:pPr marL="342900" lvl="0" indent="-342900" algn="just">
              <a:lnSpc>
                <a:spcPct val="107000"/>
              </a:lnSpc>
              <a:spcAft>
                <a:spcPts val="800"/>
              </a:spcAft>
              <a:buFont typeface="+mj-lt"/>
              <a:buAutoNum type="arabicPeriod"/>
              <a:tabLst>
                <a:tab pos="4572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Spot anomalies or outliers</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Detect unusual or extreme values.</a:t>
            </a:r>
          </a:p>
          <a:p>
            <a:pPr marL="342900" lvl="0" indent="-342900" algn="just">
              <a:lnSpc>
                <a:spcPct val="107000"/>
              </a:lnSpc>
              <a:spcAft>
                <a:spcPts val="800"/>
              </a:spcAft>
              <a:buFont typeface="+mj-lt"/>
              <a:buAutoNum type="arabicPeriod"/>
              <a:tabLst>
                <a:tab pos="4572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Test hypotheses</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Evaluate assumptions about the data.</a:t>
            </a:r>
          </a:p>
          <a:p>
            <a:pPr marL="342900" lvl="0" indent="-342900" algn="just">
              <a:lnSpc>
                <a:spcPct val="107000"/>
              </a:lnSpc>
              <a:spcAft>
                <a:spcPts val="800"/>
              </a:spcAft>
              <a:buFont typeface="+mj-lt"/>
              <a:buAutoNum type="arabicPeriod"/>
              <a:tabLst>
                <a:tab pos="4572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Determine relationships</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Understand how different variables interact.</a:t>
            </a:r>
          </a:p>
        </p:txBody>
      </p:sp>
      <p:sp>
        <p:nvSpPr>
          <p:cNvPr id="2" name="Footer Placeholder 1">
            <a:extLst>
              <a:ext uri="{FF2B5EF4-FFF2-40B4-BE49-F238E27FC236}">
                <a16:creationId xmlns:a16="http://schemas.microsoft.com/office/drawing/2014/main" id="{CAD00953-F89C-B942-192F-B35DC7512072}"/>
              </a:ext>
            </a:extLst>
          </p:cNvPr>
          <p:cNvSpPr>
            <a:spLocks noGrp="1"/>
          </p:cNvSpPr>
          <p:nvPr>
            <p:ph type="ftr" sz="quarter" idx="11"/>
          </p:nvPr>
        </p:nvSpPr>
        <p:spPr/>
        <p:txBody>
          <a:bodyPr/>
          <a:lstStyle/>
          <a:p>
            <a:r>
              <a:rPr lang="en-US"/>
              <a:t>Dr. Kumod Kumar Gupta     Data Analytics     Unit-4</a:t>
            </a:r>
          </a:p>
        </p:txBody>
      </p:sp>
    </p:spTree>
    <p:extLst>
      <p:ext uri="{BB962C8B-B14F-4D97-AF65-F5344CB8AC3E}">
        <p14:creationId xmlns:p14="http://schemas.microsoft.com/office/powerpoint/2010/main" val="42031051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8" name="Google Shape;248;p15"/>
          <p:cNvSpPr txBox="1">
            <a:spLocks noGrp="1"/>
          </p:cNvSpPr>
          <p:nvPr>
            <p:ph type="dt" idx="10"/>
          </p:nvPr>
        </p:nvSpPr>
        <p:spPr>
          <a:xfrm>
            <a:off x="1981200" y="6356351"/>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177706DF-F4AF-49AF-A1A1-6873DDF37A2E}" type="datetime3">
              <a:rPr lang="en-US" smtClean="0"/>
              <a:t>9 December 2024</a:t>
            </a:fld>
            <a:endParaRPr/>
          </a:p>
        </p:txBody>
      </p:sp>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26</a:t>
            </a:fld>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2800" b="1" dirty="0">
                <a:effectLst/>
                <a:ea typeface="Calibri" panose="020F0502020204030204" pitchFamily="34" charset="0"/>
              </a:rPr>
              <a:t>Exploratory Data Analysis </a:t>
            </a:r>
            <a:endParaRPr lang="en-US" sz="4400" dirty="0"/>
          </a:p>
        </p:txBody>
      </p:sp>
      <p:sp>
        <p:nvSpPr>
          <p:cNvPr id="7" name="TextBox 6">
            <a:extLst>
              <a:ext uri="{FF2B5EF4-FFF2-40B4-BE49-F238E27FC236}">
                <a16:creationId xmlns:a16="http://schemas.microsoft.com/office/drawing/2014/main" id="{C1E232BD-92B4-0727-8108-BCB09D86253D}"/>
              </a:ext>
            </a:extLst>
          </p:cNvPr>
          <p:cNvSpPr txBox="1"/>
          <p:nvPr/>
        </p:nvSpPr>
        <p:spPr>
          <a:xfrm>
            <a:off x="1219200" y="1066800"/>
            <a:ext cx="10210800" cy="3765518"/>
          </a:xfrm>
          <a:prstGeom prst="rect">
            <a:avLst/>
          </a:prstGeom>
          <a:noFill/>
        </p:spPr>
        <p:txBody>
          <a:bodyPr wrap="square">
            <a:spAutoFit/>
          </a:bodyPr>
          <a:lstStyle/>
          <a:p>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Key EDA Techniques:</a:t>
            </a:r>
          </a:p>
          <a:p>
            <a:pPr marL="342900" lvl="0" indent="-342900">
              <a:tabLst>
                <a:tab pos="457200" algn="l"/>
              </a:tabLst>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Descriptive Statistics</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Summarize the data using metrics such as mean, median, mode, range, variance, and standard deviation.</a:t>
            </a:r>
          </a:p>
          <a:p>
            <a:pPr marL="342900" lvl="0" indent="-342900">
              <a:tabLst>
                <a:tab pos="457200" algn="l"/>
              </a:tabLst>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Data Visualization</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Histograms</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Show the distribution of a variable.</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Box plots</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Highlight the spread and potential outliers.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Scatter plots</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Display relationships between two continuous variables.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Heatmaps</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Visualize correlations between multiple variables.</a:t>
            </a:r>
          </a:p>
          <a:p>
            <a:pPr marL="342900" lvl="0" indent="-342900">
              <a:tabLst>
                <a:tab pos="457200" algn="l"/>
              </a:tabLst>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Missing Data Analysis</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Identify missing values and determine strategies to handle them (e.g., imputation, removal).</a:t>
            </a:r>
          </a:p>
          <a:p>
            <a:pPr marL="342900" lvl="0" indent="-342900">
              <a:tabLst>
                <a:tab pos="457200" algn="l"/>
              </a:tabLst>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Correlation and Covariance</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Quantify the relationships between variables using correlation matrices or covariance calculations.</a:t>
            </a:r>
          </a:p>
        </p:txBody>
      </p:sp>
      <p:sp>
        <p:nvSpPr>
          <p:cNvPr id="2" name="Footer Placeholder 1">
            <a:extLst>
              <a:ext uri="{FF2B5EF4-FFF2-40B4-BE49-F238E27FC236}">
                <a16:creationId xmlns:a16="http://schemas.microsoft.com/office/drawing/2014/main" id="{394C1E48-A55B-B338-4C21-658493B5D035}"/>
              </a:ext>
            </a:extLst>
          </p:cNvPr>
          <p:cNvSpPr>
            <a:spLocks noGrp="1"/>
          </p:cNvSpPr>
          <p:nvPr>
            <p:ph type="ftr" sz="quarter" idx="11"/>
          </p:nvPr>
        </p:nvSpPr>
        <p:spPr/>
        <p:txBody>
          <a:bodyPr/>
          <a:lstStyle/>
          <a:p>
            <a:r>
              <a:rPr lang="en-US"/>
              <a:t>Dr. Kumod Kumar Gupta     Data Analytics     Unit-4</a:t>
            </a:r>
          </a:p>
        </p:txBody>
      </p:sp>
    </p:spTree>
    <p:extLst>
      <p:ext uri="{BB962C8B-B14F-4D97-AF65-F5344CB8AC3E}">
        <p14:creationId xmlns:p14="http://schemas.microsoft.com/office/powerpoint/2010/main" val="1582881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8" name="Google Shape;248;p15"/>
          <p:cNvSpPr txBox="1">
            <a:spLocks noGrp="1"/>
          </p:cNvSpPr>
          <p:nvPr>
            <p:ph type="dt" idx="10"/>
          </p:nvPr>
        </p:nvSpPr>
        <p:spPr>
          <a:xfrm>
            <a:off x="1981200" y="6356351"/>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C97D282D-9769-417C-87B2-5093A6DB770B}" type="datetime3">
              <a:rPr lang="en-US" smtClean="0"/>
              <a:t>9 December 2024</a:t>
            </a:fld>
            <a:endParaRPr/>
          </a:p>
        </p:txBody>
      </p:sp>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27</a:t>
            </a:fld>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2800" b="1" dirty="0">
                <a:effectLst/>
                <a:ea typeface="Calibri" panose="020F0502020204030204" pitchFamily="34" charset="0"/>
              </a:rPr>
              <a:t>Exploratory Data Analysis </a:t>
            </a:r>
            <a:endParaRPr lang="en-US" sz="4400" dirty="0"/>
          </a:p>
        </p:txBody>
      </p:sp>
      <p:sp>
        <p:nvSpPr>
          <p:cNvPr id="8" name="TextBox 7">
            <a:extLst>
              <a:ext uri="{FF2B5EF4-FFF2-40B4-BE49-F238E27FC236}">
                <a16:creationId xmlns:a16="http://schemas.microsoft.com/office/drawing/2014/main" id="{5B7382BD-8B1F-84D7-8BD7-38717CDADDBC}"/>
              </a:ext>
            </a:extLst>
          </p:cNvPr>
          <p:cNvSpPr txBox="1"/>
          <p:nvPr/>
        </p:nvSpPr>
        <p:spPr>
          <a:xfrm>
            <a:off x="1447800" y="1143000"/>
            <a:ext cx="9296400" cy="2534476"/>
          </a:xfrm>
          <a:prstGeom prst="rect">
            <a:avLst/>
          </a:prstGeom>
          <a:noFill/>
        </p:spPr>
        <p:txBody>
          <a:bodyPr wrap="square">
            <a:spAutoFit/>
          </a:bodyPr>
          <a:lstStyle/>
          <a:p>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Benefits of EDA:</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Improved Data Understanding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Helps you understand the structure and relationships within the data.</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Error Detection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Helps identify data errors, missing values, or outliers that could affect results.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Hypothesis Generation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EDA can help in forming new hypotheses for further analysis.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Model Selection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Helps in choosing the right type of machine learning models by understanding data distributions and relationships.</a:t>
            </a:r>
          </a:p>
        </p:txBody>
      </p:sp>
      <p:sp>
        <p:nvSpPr>
          <p:cNvPr id="2" name="Footer Placeholder 1">
            <a:extLst>
              <a:ext uri="{FF2B5EF4-FFF2-40B4-BE49-F238E27FC236}">
                <a16:creationId xmlns:a16="http://schemas.microsoft.com/office/drawing/2014/main" id="{749CFD94-AA40-92C4-3F0F-8E46AF687380}"/>
              </a:ext>
            </a:extLst>
          </p:cNvPr>
          <p:cNvSpPr>
            <a:spLocks noGrp="1"/>
          </p:cNvSpPr>
          <p:nvPr>
            <p:ph type="ftr" sz="quarter" idx="11"/>
          </p:nvPr>
        </p:nvSpPr>
        <p:spPr/>
        <p:txBody>
          <a:bodyPr/>
          <a:lstStyle/>
          <a:p>
            <a:r>
              <a:rPr lang="en-US"/>
              <a:t>Dr. Kumod Kumar Gupta     Data Analytics     Unit-4</a:t>
            </a:r>
          </a:p>
        </p:txBody>
      </p:sp>
    </p:spTree>
    <p:extLst>
      <p:ext uri="{BB962C8B-B14F-4D97-AF65-F5344CB8AC3E}">
        <p14:creationId xmlns:p14="http://schemas.microsoft.com/office/powerpoint/2010/main" val="333263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8" name="Google Shape;248;p15"/>
          <p:cNvSpPr txBox="1">
            <a:spLocks noGrp="1"/>
          </p:cNvSpPr>
          <p:nvPr>
            <p:ph type="dt" idx="10"/>
          </p:nvPr>
        </p:nvSpPr>
        <p:spPr>
          <a:xfrm>
            <a:off x="1981200" y="6356351"/>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20E58001-AF3A-4D4F-B5D2-D7103EDCB93A}" type="datetime3">
              <a:rPr lang="en-US" smtClean="0"/>
              <a:t>9 December 2024</a:t>
            </a:fld>
            <a:endParaRPr/>
          </a:p>
        </p:txBody>
      </p:sp>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28</a:t>
            </a:fld>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2800" b="1" dirty="0">
                <a:effectLst/>
                <a:ea typeface="Calibri" panose="020F0502020204030204" pitchFamily="34" charset="0"/>
              </a:rPr>
              <a:t>Exploratory Data Analysis </a:t>
            </a:r>
            <a:endParaRPr lang="en-US" sz="4400" dirty="0"/>
          </a:p>
        </p:txBody>
      </p:sp>
      <p:sp>
        <p:nvSpPr>
          <p:cNvPr id="6" name="TextBox 5">
            <a:extLst>
              <a:ext uri="{FF2B5EF4-FFF2-40B4-BE49-F238E27FC236}">
                <a16:creationId xmlns:a16="http://schemas.microsoft.com/office/drawing/2014/main" id="{60FB9146-EC09-E36C-776D-E0B5C220F775}"/>
              </a:ext>
            </a:extLst>
          </p:cNvPr>
          <p:cNvSpPr txBox="1"/>
          <p:nvPr/>
        </p:nvSpPr>
        <p:spPr>
          <a:xfrm>
            <a:off x="1676400" y="891890"/>
            <a:ext cx="9601200" cy="5462906"/>
          </a:xfrm>
          <a:prstGeom prst="rect">
            <a:avLst/>
          </a:prstGeom>
          <a:noFill/>
        </p:spPr>
        <p:txBody>
          <a:bodyPr wrap="square">
            <a:spAutoFit/>
          </a:bodyPr>
          <a:lstStyle/>
          <a:p>
            <a:pPr>
              <a:lnSpc>
                <a:spcPct val="107000"/>
              </a:lnSpc>
              <a:spcAft>
                <a:spcPts val="800"/>
              </a:spcAf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these four primary types of Exploratory Data Analysis (EDA):</a:t>
            </a:r>
          </a:p>
          <a:p>
            <a:pPr>
              <a:lnSpc>
                <a:spcPct val="107000"/>
              </a:lnSpc>
              <a:spcAft>
                <a:spcPts val="800"/>
              </a:spcAft>
            </a:pPr>
            <a:r>
              <a:rPr lang="en-IN" sz="1600" b="1" kern="0" dirty="0">
                <a:latin typeface="Times New Roman" panose="02020603050405020304" pitchFamily="18" charset="0"/>
                <a:ea typeface="Calibri" panose="020F0502020204030204" pitchFamily="34" charset="0"/>
                <a:cs typeface="Times New Roman" panose="02020603050405020304" pitchFamily="18" charset="0"/>
              </a:rPr>
              <a:t>1. Univariate</a:t>
            </a:r>
            <a:endPar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 Univariate Non-Graphical EDA</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Focus: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Analyzing</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a single variable without using visual tools.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Techniques: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Summary statistics: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Mean, median, mode, variance, standard deviation.</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Frequency distribution tables: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Count how often each value occurs.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Purpose:</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Understand the central tendency, spread, and shape of the distribution.</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Univariate Graphical EDA</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Focus: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Analyzing</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one variable using visual methods.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Techniques: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Histograms: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Show the distribution of the variable.</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Box plots: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Highlight the spread, median, and potential outliers.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Density plots: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Show the probability density of the variable.</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Purpose:</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Gain better insights into the distribution, shape, and spread of the data.</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06216F3F-6DAA-C8CB-6025-6D796D142D05}"/>
              </a:ext>
            </a:extLst>
          </p:cNvPr>
          <p:cNvSpPr>
            <a:spLocks noGrp="1"/>
          </p:cNvSpPr>
          <p:nvPr>
            <p:ph type="ftr" sz="quarter" idx="11"/>
          </p:nvPr>
        </p:nvSpPr>
        <p:spPr/>
        <p:txBody>
          <a:bodyPr/>
          <a:lstStyle/>
          <a:p>
            <a:r>
              <a:rPr lang="en-US"/>
              <a:t>Dr. Kumod Kumar Gupta     Data Analytics     Unit-4</a:t>
            </a:r>
          </a:p>
        </p:txBody>
      </p:sp>
    </p:spTree>
    <p:extLst>
      <p:ext uri="{BB962C8B-B14F-4D97-AF65-F5344CB8AC3E}">
        <p14:creationId xmlns:p14="http://schemas.microsoft.com/office/powerpoint/2010/main" val="2075560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8" name="Google Shape;248;p15"/>
          <p:cNvSpPr txBox="1">
            <a:spLocks noGrp="1"/>
          </p:cNvSpPr>
          <p:nvPr>
            <p:ph type="dt" idx="10"/>
          </p:nvPr>
        </p:nvSpPr>
        <p:spPr>
          <a:xfrm>
            <a:off x="1981200" y="6356351"/>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EAA1E2B2-4E4D-41EF-AE9A-14D25FFD24B9}" type="datetime3">
              <a:rPr lang="en-US" smtClean="0"/>
              <a:t>9 December 2024</a:t>
            </a:fld>
            <a:endParaRPr/>
          </a:p>
        </p:txBody>
      </p:sp>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29</a:t>
            </a:fld>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2800" b="1" dirty="0">
                <a:effectLst/>
                <a:ea typeface="Calibri" panose="020F0502020204030204" pitchFamily="34" charset="0"/>
              </a:rPr>
              <a:t>Exploratory Data Analysis </a:t>
            </a:r>
            <a:endParaRPr lang="en-US" sz="4400" dirty="0"/>
          </a:p>
        </p:txBody>
      </p:sp>
      <p:sp>
        <p:nvSpPr>
          <p:cNvPr id="7" name="TextBox 6">
            <a:extLst>
              <a:ext uri="{FF2B5EF4-FFF2-40B4-BE49-F238E27FC236}">
                <a16:creationId xmlns:a16="http://schemas.microsoft.com/office/drawing/2014/main" id="{35E6D404-96BE-E71F-3EA5-6B419E9BFE9C}"/>
              </a:ext>
            </a:extLst>
          </p:cNvPr>
          <p:cNvSpPr txBox="1"/>
          <p:nvPr/>
        </p:nvSpPr>
        <p:spPr>
          <a:xfrm>
            <a:off x="1828800" y="1143000"/>
            <a:ext cx="8458200" cy="2031325"/>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2. Bivariate Analysis</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Bivariate Non-Graphical EDA</a:t>
            </a:r>
            <a:r>
              <a:rPr lang="en-IN"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Focuses on the relationship between two variables using measures like correlation coefficients (e.g., Pearson’s correlation).</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Bivariate Graphical EDA</a:t>
            </a:r>
            <a:r>
              <a:rPr lang="en-IN"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Uses visual tools like scatter plots, bar plots, and line charts to explore relationships between two variables.</a:t>
            </a:r>
          </a:p>
        </p:txBody>
      </p:sp>
      <p:sp>
        <p:nvSpPr>
          <p:cNvPr id="2" name="Footer Placeholder 1">
            <a:extLst>
              <a:ext uri="{FF2B5EF4-FFF2-40B4-BE49-F238E27FC236}">
                <a16:creationId xmlns:a16="http://schemas.microsoft.com/office/drawing/2014/main" id="{6FB598F3-5705-3C2C-8073-4E93FA0F52A6}"/>
              </a:ext>
            </a:extLst>
          </p:cNvPr>
          <p:cNvSpPr>
            <a:spLocks noGrp="1"/>
          </p:cNvSpPr>
          <p:nvPr>
            <p:ph type="ftr" sz="quarter" idx="11"/>
          </p:nvPr>
        </p:nvSpPr>
        <p:spPr/>
        <p:txBody>
          <a:bodyPr/>
          <a:lstStyle/>
          <a:p>
            <a:r>
              <a:rPr lang="en-US"/>
              <a:t>Dr. Kumod Kumar Gupta     Data Analytics     Unit-4</a:t>
            </a:r>
          </a:p>
        </p:txBody>
      </p:sp>
    </p:spTree>
    <p:extLst>
      <p:ext uri="{BB962C8B-B14F-4D97-AF65-F5344CB8AC3E}">
        <p14:creationId xmlns:p14="http://schemas.microsoft.com/office/powerpoint/2010/main" val="498980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a:cs typeface="Calibri"/>
              </a:rPr>
              <a:t>Evaluation Scheme</a:t>
            </a:r>
            <a:endParaRPr lang="en-US" sz="2800" dirty="0"/>
          </a:p>
        </p:txBody>
      </p:sp>
      <p:sp>
        <p:nvSpPr>
          <p:cNvPr id="9" name="Date Placeholder 8"/>
          <p:cNvSpPr>
            <a:spLocks noGrp="1"/>
          </p:cNvSpPr>
          <p:nvPr>
            <p:ph type="dt" sz="half" idx="10"/>
          </p:nvPr>
        </p:nvSpPr>
        <p:spPr>
          <a:xfrm>
            <a:off x="1905000" y="6492876"/>
            <a:ext cx="2133600" cy="365125"/>
          </a:xfrm>
        </p:spPr>
        <p:txBody>
          <a:bodyPr/>
          <a:lstStyle/>
          <a:p>
            <a:fld id="{88968064-FF8C-4C19-9B19-FDB8CA130385}" type="datetime3">
              <a:rPr lang="en-US" smtClean="0"/>
              <a:t>9 December 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dirty="0" smtClean="0"/>
              <a:pPr/>
              <a:t>3</a:t>
            </a:fld>
            <a:endParaRPr lang="en-US" dirty="0"/>
          </a:p>
        </p:txBody>
      </p:sp>
      <p:sp>
        <p:nvSpPr>
          <p:cNvPr id="13" name="Footer Placeholder 12"/>
          <p:cNvSpPr>
            <a:spLocks noGrp="1"/>
          </p:cNvSpPr>
          <p:nvPr>
            <p:ph type="ftr" sz="quarter" idx="11"/>
          </p:nvPr>
        </p:nvSpPr>
        <p:spPr>
          <a:xfrm>
            <a:off x="3810000" y="6248401"/>
            <a:ext cx="5029200" cy="365125"/>
          </a:xfrm>
        </p:spPr>
        <p:txBody>
          <a:bodyPr/>
          <a:lstStyle/>
          <a:p>
            <a:r>
              <a:rPr lang="en-US"/>
              <a:t>Dr. Kumod Kumar Gupta     Data Analytics     Unit-4</a:t>
            </a:r>
            <a:endParaRPr lang="en-US" dirty="0"/>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8FADE7DC-9C2B-34AF-30A6-2532DDD9CF4E}"/>
              </a:ext>
            </a:extLst>
          </p:cNvPr>
          <p:cNvPicPr>
            <a:picLocks noChangeAspect="1"/>
          </p:cNvPicPr>
          <p:nvPr/>
        </p:nvPicPr>
        <p:blipFill rotWithShape="1">
          <a:blip r:embed="rId4"/>
          <a:srcRect l="36266" t="18270" r="16044" b="4665"/>
          <a:stretch/>
        </p:blipFill>
        <p:spPr>
          <a:xfrm>
            <a:off x="2181045" y="1901406"/>
            <a:ext cx="8623685" cy="3816996"/>
          </a:xfrm>
          <a:prstGeom prst="rect">
            <a:avLst/>
          </a:prstGeom>
        </p:spPr>
      </p:pic>
    </p:spTree>
    <p:extLst>
      <p:ext uri="{BB962C8B-B14F-4D97-AF65-F5344CB8AC3E}">
        <p14:creationId xmlns:p14="http://schemas.microsoft.com/office/powerpoint/2010/main" val="6837425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8" name="Google Shape;248;p15"/>
          <p:cNvSpPr txBox="1">
            <a:spLocks noGrp="1"/>
          </p:cNvSpPr>
          <p:nvPr>
            <p:ph type="dt" idx="10"/>
          </p:nvPr>
        </p:nvSpPr>
        <p:spPr>
          <a:xfrm>
            <a:off x="1981200" y="6356351"/>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4CC38E2C-2DCC-4764-AF12-C8E38F331983}" type="datetime3">
              <a:rPr lang="en-US" smtClean="0"/>
              <a:t>9 December 2024</a:t>
            </a:fld>
            <a:endParaRPr/>
          </a:p>
        </p:txBody>
      </p:sp>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30</a:t>
            </a:fld>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2800" b="1" dirty="0">
                <a:effectLst/>
                <a:ea typeface="Calibri" panose="020F0502020204030204" pitchFamily="34" charset="0"/>
              </a:rPr>
              <a:t>Exploratory Data Analysis </a:t>
            </a:r>
            <a:endParaRPr lang="en-US" sz="4400" dirty="0"/>
          </a:p>
        </p:txBody>
      </p:sp>
      <p:sp>
        <p:nvSpPr>
          <p:cNvPr id="7" name="TextBox 6">
            <a:extLst>
              <a:ext uri="{FF2B5EF4-FFF2-40B4-BE49-F238E27FC236}">
                <a16:creationId xmlns:a16="http://schemas.microsoft.com/office/drawing/2014/main" id="{42A8D746-D566-A052-1464-CC7A2C47CFA7}"/>
              </a:ext>
            </a:extLst>
          </p:cNvPr>
          <p:cNvSpPr txBox="1"/>
          <p:nvPr/>
        </p:nvSpPr>
        <p:spPr>
          <a:xfrm>
            <a:off x="1524000" y="933061"/>
            <a:ext cx="9144000" cy="5726376"/>
          </a:xfrm>
          <a:prstGeom prst="rect">
            <a:avLst/>
          </a:prstGeom>
          <a:noFill/>
        </p:spPr>
        <p:txBody>
          <a:bodyPr wrap="square">
            <a:spAutoFit/>
          </a:bodyPr>
          <a:lstStyle/>
          <a:p>
            <a:pPr>
              <a:lnSpc>
                <a:spcPct val="107000"/>
              </a:lnSpc>
              <a:spcAft>
                <a:spcPts val="800"/>
              </a:spcAf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3. Multivariate</a:t>
            </a:r>
          </a:p>
          <a:p>
            <a:pPr>
              <a:lnSpc>
                <a:spcPct val="107000"/>
              </a:lnSpc>
              <a:spcAft>
                <a:spcPts val="800"/>
              </a:spcAf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Multivariate Non-Graphical EDA</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Focus: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Analyzing</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relationships between two or more variables without visual representation.</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Techniques: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Cross-tabulation (contingency tables):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Summarizes categorical data to show relationships between variables.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Correlation coefficients: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Show the strength of relationships between numerical variables.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Purpose:</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Understand the interaction between variables through numerical or tabular data.</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Multivariate Graphical EDA</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Focus: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Visualizing relationships between two or more variables.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Techniques: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Scatter plots: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Display the relationship between two continuous variables.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Pair plots: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Display relationships between multiple pairs of variables.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Heatmaps: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Show correlations between many variables at once.</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3D plots or contour plots: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Used for visualizing more complex multivariate relationships.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Purpose:</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Discover patterns, correlations, and potential interactions among variables visually.</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D4DB0B8C-4392-3B2E-8ED0-AFF8D147FEEB}"/>
              </a:ext>
            </a:extLst>
          </p:cNvPr>
          <p:cNvSpPr>
            <a:spLocks noGrp="1"/>
          </p:cNvSpPr>
          <p:nvPr>
            <p:ph type="ftr" sz="quarter" idx="11"/>
          </p:nvPr>
        </p:nvSpPr>
        <p:spPr/>
        <p:txBody>
          <a:bodyPr/>
          <a:lstStyle/>
          <a:p>
            <a:r>
              <a:rPr lang="en-US"/>
              <a:t>Dr. Kumod Kumar Gupta     Data Analytics     Unit-4</a:t>
            </a:r>
          </a:p>
        </p:txBody>
      </p:sp>
    </p:spTree>
    <p:extLst>
      <p:ext uri="{BB962C8B-B14F-4D97-AF65-F5344CB8AC3E}">
        <p14:creationId xmlns:p14="http://schemas.microsoft.com/office/powerpoint/2010/main" val="886906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p:cNvSpPr>
            <a:spLocks noGrp="1"/>
          </p:cNvSpPr>
          <p:nvPr>
            <p:ph idx="1"/>
          </p:nvPr>
        </p:nvSpPr>
        <p:spPr>
          <a:xfrm>
            <a:off x="1774825" y="1123950"/>
            <a:ext cx="8281988" cy="5232400"/>
          </a:xfrm>
        </p:spPr>
        <p:txBody>
          <a:bodyPr vert="horz" lIns="91440" tIns="45720" rIns="91440" bIns="45720" rtlCol="0" anchor="t">
            <a:normAutofit/>
          </a:bodyPr>
          <a:lstStyle/>
          <a:p>
            <a:pPr marL="0" indent="0" algn="l">
              <a:lnSpc>
                <a:spcPct val="150000"/>
              </a:lnSpc>
              <a:buNone/>
            </a:pPr>
            <a:r>
              <a:rPr lang="en-US" sz="1800" b="1" i="0" dirty="0">
                <a:effectLst/>
                <a:latin typeface="Times New Roman" panose="02020603050405020304" pitchFamily="18" charset="0"/>
                <a:ea typeface="Roboto" panose="02000000000000000000" pitchFamily="2" charset="0"/>
                <a:cs typeface="Times New Roman" panose="02020603050405020304" pitchFamily="18" charset="0"/>
              </a:rPr>
              <a:t>Missing Values:-</a:t>
            </a:r>
          </a:p>
          <a:p>
            <a:pPr marL="0" indent="0" algn="l">
              <a:lnSpc>
                <a:spcPct val="150000"/>
              </a:lnSpc>
              <a:buNone/>
            </a:pPr>
            <a:r>
              <a:rPr lang="en-US" sz="1800" b="0" i="0" dirty="0">
                <a:effectLst/>
                <a:latin typeface="Times New Roman" panose="02020603050405020304" pitchFamily="18" charset="0"/>
                <a:ea typeface="Roboto" panose="02000000000000000000" pitchFamily="2" charset="0"/>
                <a:cs typeface="Times New Roman" panose="02020603050405020304" pitchFamily="18" charset="0"/>
              </a:rPr>
              <a:t>The data has some missing values in its columns. There are three major categories of missing values:</a:t>
            </a:r>
          </a:p>
          <a:p>
            <a:pPr algn="l">
              <a:lnSpc>
                <a:spcPct val="150000"/>
              </a:lnSpc>
              <a:buFont typeface="+mj-lt"/>
              <a:buAutoNum type="arabicPeriod"/>
            </a:pPr>
            <a:r>
              <a:rPr lang="en-US" sz="1800" b="0" i="0" dirty="0">
                <a:effectLst/>
                <a:latin typeface="Times New Roman" panose="02020603050405020304" pitchFamily="18" charset="0"/>
                <a:ea typeface="Roboto" panose="02000000000000000000" pitchFamily="2" charset="0"/>
                <a:cs typeface="Times New Roman" panose="02020603050405020304" pitchFamily="18" charset="0"/>
              </a:rPr>
              <a:t>MCAR (Missing completely at random): These are values that are randomly missing and do not depend on any other values.</a:t>
            </a:r>
          </a:p>
          <a:p>
            <a:pPr algn="l">
              <a:lnSpc>
                <a:spcPct val="150000"/>
              </a:lnSpc>
              <a:buFont typeface="+mj-lt"/>
              <a:buAutoNum type="arabicPeriod"/>
            </a:pPr>
            <a:r>
              <a:rPr lang="en-US" sz="1800" b="0" i="0" dirty="0">
                <a:effectLst/>
                <a:latin typeface="Times New Roman" panose="02020603050405020304" pitchFamily="18" charset="0"/>
                <a:ea typeface="Roboto" panose="02000000000000000000" pitchFamily="2" charset="0"/>
                <a:cs typeface="Times New Roman" panose="02020603050405020304" pitchFamily="18" charset="0"/>
              </a:rPr>
              <a:t>MAR (Missing at random): These values are dependent on some additional features.</a:t>
            </a:r>
          </a:p>
          <a:p>
            <a:pPr algn="l">
              <a:lnSpc>
                <a:spcPct val="150000"/>
              </a:lnSpc>
              <a:buFont typeface="+mj-lt"/>
              <a:buAutoNum type="arabicPeriod"/>
            </a:pPr>
            <a:r>
              <a:rPr lang="en-US" sz="1800" b="0" i="0" dirty="0">
                <a:effectLst/>
                <a:latin typeface="Times New Roman" panose="02020603050405020304" pitchFamily="18" charset="0"/>
                <a:ea typeface="Roboto" panose="02000000000000000000" pitchFamily="2" charset="0"/>
                <a:cs typeface="Times New Roman" panose="02020603050405020304" pitchFamily="18" charset="0"/>
              </a:rPr>
              <a:t>MNAR (Missing not at random): There is a reason behind why these values are missing.</a:t>
            </a:r>
            <a:endParaRPr lang="en-US" sz="3600" dirty="0">
              <a:latin typeface="Times New Roman" panose="02020603050405020304" pitchFamily="18" charset="0"/>
              <a:ea typeface="Roboto" panose="02000000000000000000" pitchFamily="2" charset="0"/>
              <a:cs typeface="Times New Roman" panose="02020603050405020304" pitchFamily="18" charset="0"/>
            </a:endParaRPr>
          </a:p>
          <a:p>
            <a:pPr marL="0" indent="0">
              <a:lnSpc>
                <a:spcPct val="107000"/>
              </a:lnSpc>
              <a:spcBef>
                <a:spcPts val="200"/>
              </a:spcBef>
              <a:buFont typeface="Arial" pitchFamily="34" charset="0"/>
              <a:buNone/>
            </a:pPr>
            <a:endParaRPr lang="en-US" altLang="en-US" sz="2000" b="1" dirty="0">
              <a:solidFill>
                <a:srgbClr val="2B3E51"/>
              </a:solidFill>
              <a:cs typeface="Times New Roman"/>
            </a:endParaRPr>
          </a:p>
        </p:txBody>
      </p:sp>
      <p:sp>
        <p:nvSpPr>
          <p:cNvPr id="4" name="Date Placeholder 3"/>
          <p:cNvSpPr>
            <a:spLocks noGrp="1"/>
          </p:cNvSpPr>
          <p:nvPr>
            <p:ph type="dt" sz="quarter" idx="10"/>
          </p:nvPr>
        </p:nvSpPr>
        <p:spPr/>
        <p:txBody>
          <a:bodyPr/>
          <a:lstStyle/>
          <a:p>
            <a:pPr>
              <a:defRPr/>
            </a:pPr>
            <a:fld id="{69BFC751-45A3-4F62-B959-38022940D8A5}" type="datetime3">
              <a:rPr lang="en-US" smtClean="0">
                <a:solidFill>
                  <a:prstClr val="black">
                    <a:tint val="75000"/>
                  </a:prstClr>
                </a:solidFill>
              </a:rPr>
              <a:t>9 December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Unit-4</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31</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defTabSz="992764" eaLnBrk="1" fontAlgn="auto" hangingPunct="1">
              <a:spcAft>
                <a:spcPts val="0"/>
              </a:spcAft>
              <a:defRPr/>
            </a:pPr>
            <a:r>
              <a:rPr lang="en-IN" sz="2800" b="1" dirty="0">
                <a:effectLst/>
                <a:ea typeface="Calibri" panose="020F0502020204030204" pitchFamily="34" charset="0"/>
              </a:rPr>
              <a:t>Handling Missing data</a:t>
            </a:r>
            <a:endParaRPr lang="en-US" sz="4400" b="1" dirty="0"/>
          </a:p>
        </p:txBody>
      </p:sp>
    </p:spTree>
    <p:extLst>
      <p:ext uri="{BB962C8B-B14F-4D97-AF65-F5344CB8AC3E}">
        <p14:creationId xmlns:p14="http://schemas.microsoft.com/office/powerpoint/2010/main" val="144138401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BA8595C-9DD0-418A-AC91-5282FCFDEBDC}" type="datetime3">
              <a:rPr lang="en-US" smtClean="0">
                <a:solidFill>
                  <a:prstClr val="black">
                    <a:tint val="75000"/>
                  </a:prstClr>
                </a:solidFill>
              </a:rPr>
              <a:t>9 December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Unit-4</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32</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defTabSz="992764" eaLnBrk="1" fontAlgn="auto" hangingPunct="1">
              <a:spcAft>
                <a:spcPts val="0"/>
              </a:spcAft>
              <a:defRPr/>
            </a:pPr>
            <a:r>
              <a:rPr lang="en-IN" sz="2800" b="1" dirty="0">
                <a:effectLst/>
                <a:ea typeface="Calibri" panose="020F0502020204030204" pitchFamily="34" charset="0"/>
              </a:rPr>
              <a:t>Handling Missing data</a:t>
            </a:r>
            <a:endParaRPr lang="en-US" sz="4400" b="1" dirty="0"/>
          </a:p>
        </p:txBody>
      </p:sp>
      <p:sp>
        <p:nvSpPr>
          <p:cNvPr id="9" name="TextBox 8">
            <a:extLst>
              <a:ext uri="{FF2B5EF4-FFF2-40B4-BE49-F238E27FC236}">
                <a16:creationId xmlns:a16="http://schemas.microsoft.com/office/drawing/2014/main" id="{4C6EFB20-A009-8197-BB25-238D8E54376F}"/>
              </a:ext>
            </a:extLst>
          </p:cNvPr>
          <p:cNvSpPr txBox="1"/>
          <p:nvPr/>
        </p:nvSpPr>
        <p:spPr>
          <a:xfrm>
            <a:off x="990600" y="953488"/>
            <a:ext cx="10972800" cy="767711"/>
          </a:xfrm>
          <a:prstGeom prst="rect">
            <a:avLst/>
          </a:prstGeom>
          <a:noFill/>
        </p:spPr>
        <p:txBody>
          <a:bodyPr wrap="square">
            <a:spAutoFit/>
          </a:bodyPr>
          <a:lstStyle/>
          <a:p>
            <a:pPr marL="342900" indent="-342900">
              <a:lnSpc>
                <a:spcPct val="107000"/>
              </a:lnSpc>
              <a:spcAft>
                <a:spcPts val="800"/>
              </a:spcAft>
              <a:buAutoNum type="arabicPeriod"/>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MCAR (Missing Completely at Random)</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ct val="107000"/>
              </a:lnSpc>
              <a:spcAft>
                <a:spcPts val="800"/>
              </a:spcAft>
              <a:buAutoNum type="arabicPeriod"/>
            </a:pPr>
            <a:r>
              <a:rPr lang="en-IN" b="1" kern="0" dirty="0">
                <a:latin typeface="Times New Roman" panose="02020603050405020304" pitchFamily="18" charset="0"/>
                <a:ea typeface="Times New Roman" panose="02020603050405020304" pitchFamily="18" charset="0"/>
                <a:cs typeface="Times New Roman" panose="02020603050405020304" pitchFamily="18" charset="0"/>
              </a:rPr>
              <a:t>MAR </a:t>
            </a: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(Missing at Random)</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9EC8F38-C45E-66EF-6469-4428BF02005A}"/>
              </a:ext>
            </a:extLst>
          </p:cNvPr>
          <p:cNvSpPr txBox="1"/>
          <p:nvPr/>
        </p:nvSpPr>
        <p:spPr>
          <a:xfrm>
            <a:off x="1076872" y="1981200"/>
            <a:ext cx="9906000" cy="4141711"/>
          </a:xfrm>
          <a:prstGeom prst="rect">
            <a:avLst/>
          </a:prstGeom>
          <a:noFill/>
        </p:spPr>
        <p:txBody>
          <a:bodyPr wrap="square">
            <a:spAutoFit/>
          </a:bodyPr>
          <a:lstStyle/>
          <a:p>
            <a:pPr>
              <a:lnSpc>
                <a:spcPct val="107000"/>
              </a:lnSpc>
              <a:spcAft>
                <a:spcPts val="800"/>
              </a:spcAf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MCAR (Missing Completely at Random)</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refers to a situation where the missing data is independent of both the observed and unobserved data in the dataset. </a:t>
            </a:r>
          </a:p>
          <a:p>
            <a:pPr marL="285750" indent="-285750">
              <a:lnSpc>
                <a:spcPct val="107000"/>
              </a:lnSpc>
              <a:spcAft>
                <a:spcPts val="800"/>
              </a:spcAft>
              <a:buFont typeface="Arial" panose="020B0604020202020204" pitchFamily="34" charset="0"/>
              <a:buChar char="•"/>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In other words, the likelihood of any particular value being missing is unrelated to any of the variables in the dataset. The missingness occurs purely by chance, and there’s no systematic reason for why the data is missing.</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Characteristics of MCAR:</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Completely Random</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The missing data is random and not influenced by any variables (neither the missing variable itself nor any other variables).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No Bias Introduced</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If data is MCAR, dropping the missing data or filling it with simple imputations (like the mean) won’t introduce bias in the analysis.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Hard to Prove</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It’s difficult to verify that data is MCAR because you need to show that the missing data is not related to any variables.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63199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106F813E-3629-4604-9ED4-41ACC61B4056}" type="datetime3">
              <a:rPr lang="en-US" smtClean="0">
                <a:solidFill>
                  <a:prstClr val="black">
                    <a:tint val="75000"/>
                  </a:prstClr>
                </a:solidFill>
              </a:rPr>
              <a:t>9 December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Unit-4</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33</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defTabSz="992764" eaLnBrk="1" fontAlgn="auto" hangingPunct="1">
              <a:spcAft>
                <a:spcPts val="0"/>
              </a:spcAft>
              <a:defRPr/>
            </a:pPr>
            <a:r>
              <a:rPr lang="en-IN" sz="2800" b="1" dirty="0">
                <a:effectLst/>
                <a:ea typeface="Calibri" panose="020F0502020204030204" pitchFamily="34" charset="0"/>
              </a:rPr>
              <a:t>Handling Missing data</a:t>
            </a:r>
            <a:endParaRPr lang="en-US" sz="4400" b="1" dirty="0"/>
          </a:p>
        </p:txBody>
      </p:sp>
      <p:sp>
        <p:nvSpPr>
          <p:cNvPr id="6" name="TextBox 5">
            <a:extLst>
              <a:ext uri="{FF2B5EF4-FFF2-40B4-BE49-F238E27FC236}">
                <a16:creationId xmlns:a16="http://schemas.microsoft.com/office/drawing/2014/main" id="{C25845DA-30B3-9B5E-EBEB-8083EFBF5CA8}"/>
              </a:ext>
            </a:extLst>
          </p:cNvPr>
          <p:cNvSpPr txBox="1"/>
          <p:nvPr/>
        </p:nvSpPr>
        <p:spPr>
          <a:xfrm>
            <a:off x="2175640" y="1219200"/>
            <a:ext cx="9178159" cy="2861937"/>
          </a:xfrm>
          <a:prstGeom prst="rect">
            <a:avLst/>
          </a:prstGeom>
          <a:noFill/>
        </p:spPr>
        <p:txBody>
          <a:bodyPr wrap="square">
            <a:spAutoFit/>
          </a:bodyPr>
          <a:lstStyle/>
          <a:p>
            <a:pPr>
              <a:lnSpc>
                <a:spcPct val="107000"/>
              </a:lnSpc>
              <a:spcAft>
                <a:spcPts val="800"/>
              </a:spcAft>
            </a:pP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Example of MCAR:</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Imagine you’re conducting a survey where some participants don’t answer a question about their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favorite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If the missing responses are completely random and not related to the participants’ age, gender, or any other factor, this is MCAR. </a:t>
            </a:r>
          </a:p>
          <a:p>
            <a:pPr marL="285750" indent="-285750">
              <a:lnSpc>
                <a:spcPct val="107000"/>
              </a:lnSpc>
              <a:spcAft>
                <a:spcPts val="800"/>
              </a:spcAft>
              <a:buFont typeface="Arial" panose="020B0604020202020204" pitchFamily="34" charset="0"/>
              <a:buChar char="•"/>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fact that the data is missing is purely due to chance, like someone accidentally skipping a question.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13997026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33879D62-C2DA-4DFE-958A-29E2C8F04CB2}" type="datetime3">
              <a:rPr lang="en-US" smtClean="0">
                <a:solidFill>
                  <a:prstClr val="black">
                    <a:tint val="75000"/>
                  </a:prstClr>
                </a:solidFill>
              </a:rPr>
              <a:t>9 December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Unit-4</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34</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defTabSz="992764" eaLnBrk="1" fontAlgn="auto" hangingPunct="1">
              <a:spcAft>
                <a:spcPts val="0"/>
              </a:spcAft>
              <a:defRPr/>
            </a:pPr>
            <a:r>
              <a:rPr lang="en-IN" sz="2800" b="1" dirty="0">
                <a:effectLst/>
                <a:ea typeface="Calibri" panose="020F0502020204030204" pitchFamily="34" charset="0"/>
              </a:rPr>
              <a:t>Handling Missing data</a:t>
            </a:r>
            <a:endParaRPr lang="en-US" sz="4400" b="1" dirty="0"/>
          </a:p>
        </p:txBody>
      </p:sp>
      <p:sp>
        <p:nvSpPr>
          <p:cNvPr id="9" name="TextBox 8">
            <a:extLst>
              <a:ext uri="{FF2B5EF4-FFF2-40B4-BE49-F238E27FC236}">
                <a16:creationId xmlns:a16="http://schemas.microsoft.com/office/drawing/2014/main" id="{4D002378-3C4F-BF4B-3E51-CAA364A2A1FA}"/>
              </a:ext>
            </a:extLst>
          </p:cNvPr>
          <p:cNvSpPr txBox="1"/>
          <p:nvPr/>
        </p:nvSpPr>
        <p:spPr>
          <a:xfrm>
            <a:off x="1904124" y="1143000"/>
            <a:ext cx="8382876" cy="1015663"/>
          </a:xfrm>
          <a:prstGeom prst="rect">
            <a:avLst/>
          </a:prstGeom>
          <a:noFill/>
        </p:spPr>
        <p:txBody>
          <a:bodyPr wrap="square">
            <a:spAutoFit/>
          </a:bodyPr>
          <a:lstStyle/>
          <a:p>
            <a:r>
              <a:rPr lang="en-IN" sz="2400" b="1" dirty="0">
                <a:effectLst/>
                <a:latin typeface="Times New Roman" panose="02020603050405020304" pitchFamily="18" charset="0"/>
                <a:ea typeface="Times New Roman" panose="02020603050405020304" pitchFamily="18" charset="0"/>
              </a:rPr>
              <a:t>How to Handle MCAR:</a:t>
            </a: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1. Remove Missing Data</a:t>
            </a:r>
            <a:r>
              <a:rPr lang="en-IN" sz="1800" dirty="0">
                <a:effectLst/>
                <a:latin typeface="Calibri" panose="020F0502020204030204" pitchFamily="34" charset="0"/>
                <a:ea typeface="Calibri" panose="020F0502020204030204" pitchFamily="34" charset="0"/>
                <a:cs typeface="Times New Roman" panose="02020603050405020304" pitchFamily="18" charset="0"/>
              </a:rPr>
              <a:t>: If the percentage of missing data is small, you can safely drop the rows or columns with missing data, as it won’t bias the results.</a:t>
            </a:r>
            <a:endParaRPr lang="en-IN" dirty="0"/>
          </a:p>
        </p:txBody>
      </p:sp>
      <p:sp>
        <p:nvSpPr>
          <p:cNvPr id="11" name="TextBox 10">
            <a:extLst>
              <a:ext uri="{FF2B5EF4-FFF2-40B4-BE49-F238E27FC236}">
                <a16:creationId xmlns:a16="http://schemas.microsoft.com/office/drawing/2014/main" id="{216C72B6-D0E5-1DEF-13CC-D78E144662AD}"/>
              </a:ext>
            </a:extLst>
          </p:cNvPr>
          <p:cNvSpPr txBox="1"/>
          <p:nvPr/>
        </p:nvSpPr>
        <p:spPr>
          <a:xfrm>
            <a:off x="2032000" y="2379489"/>
            <a:ext cx="7202214" cy="1477328"/>
          </a:xfrm>
          <a:prstGeom prst="rect">
            <a:avLst/>
          </a:prstGeom>
          <a:noFill/>
        </p:spPr>
        <p:txBody>
          <a:bodyPr wrap="square">
            <a:spAutoFit/>
          </a:bodyPr>
          <a:lstStyle/>
          <a:p>
            <a:r>
              <a:rPr lang="en-IN" dirty="0"/>
              <a:t># Drop rows with missing values</a:t>
            </a:r>
          </a:p>
          <a:p>
            <a:r>
              <a:rPr lang="en-IN" dirty="0" err="1"/>
              <a:t>df.dropna</a:t>
            </a:r>
            <a:r>
              <a:rPr lang="en-IN" dirty="0"/>
              <a:t>()</a:t>
            </a:r>
          </a:p>
          <a:p>
            <a:endParaRPr lang="en-IN" dirty="0"/>
          </a:p>
          <a:p>
            <a:r>
              <a:rPr lang="en-IN" dirty="0"/>
              <a:t># Drop columns with missing values</a:t>
            </a:r>
          </a:p>
          <a:p>
            <a:r>
              <a:rPr lang="en-IN" dirty="0" err="1"/>
              <a:t>df.dropna</a:t>
            </a:r>
            <a:r>
              <a:rPr lang="en-IN" dirty="0"/>
              <a:t>(axis=1)</a:t>
            </a:r>
          </a:p>
        </p:txBody>
      </p:sp>
      <p:sp>
        <p:nvSpPr>
          <p:cNvPr id="13" name="TextBox 12">
            <a:extLst>
              <a:ext uri="{FF2B5EF4-FFF2-40B4-BE49-F238E27FC236}">
                <a16:creationId xmlns:a16="http://schemas.microsoft.com/office/drawing/2014/main" id="{8CB1DCC3-23AF-72B8-F1A2-1ECA8B5ECCB0}"/>
              </a:ext>
            </a:extLst>
          </p:cNvPr>
          <p:cNvSpPr txBox="1"/>
          <p:nvPr/>
        </p:nvSpPr>
        <p:spPr>
          <a:xfrm>
            <a:off x="2026745" y="4053995"/>
            <a:ext cx="9325304" cy="671915"/>
          </a:xfrm>
          <a:prstGeom prst="rect">
            <a:avLst/>
          </a:prstGeom>
          <a:noFill/>
        </p:spPr>
        <p:txBody>
          <a:bodyPr wrap="square">
            <a:spAutoFit/>
          </a:bodyPr>
          <a:lstStyle/>
          <a:p>
            <a:pPr marL="342900" lvl="0" indent="-342900">
              <a:lnSpc>
                <a:spcPct val="107000"/>
              </a:lnSpc>
              <a:spcAft>
                <a:spcPts val="800"/>
              </a:spcAft>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2. Simple Imputation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You can use simple imputation methods like filling missing values with the mean, median, or mode, since the data is missing randomly and this won’t introduce bias.</a:t>
            </a:r>
          </a:p>
        </p:txBody>
      </p:sp>
      <p:sp>
        <p:nvSpPr>
          <p:cNvPr id="15" name="TextBox 14">
            <a:extLst>
              <a:ext uri="{FF2B5EF4-FFF2-40B4-BE49-F238E27FC236}">
                <a16:creationId xmlns:a16="http://schemas.microsoft.com/office/drawing/2014/main" id="{0A09DE40-B2BE-FFD9-5498-6FF9920C05D8}"/>
              </a:ext>
            </a:extLst>
          </p:cNvPr>
          <p:cNvSpPr txBox="1"/>
          <p:nvPr/>
        </p:nvSpPr>
        <p:spPr>
          <a:xfrm>
            <a:off x="2209800" y="4923088"/>
            <a:ext cx="6248400" cy="923330"/>
          </a:xfrm>
          <a:prstGeom prst="rect">
            <a:avLst/>
          </a:prstGeom>
          <a:noFill/>
        </p:spPr>
        <p:txBody>
          <a:bodyPr wrap="square">
            <a:spAutoFit/>
          </a:bodyPr>
          <a:lstStyle/>
          <a:p>
            <a:r>
              <a:rPr lang="en-IN" dirty="0"/>
              <a:t># Fill missing values with mean</a:t>
            </a:r>
          </a:p>
          <a:p>
            <a:r>
              <a:rPr lang="en-IN" dirty="0" err="1"/>
              <a:t>df</a:t>
            </a:r>
            <a:r>
              <a:rPr lang="en-IN" dirty="0"/>
              <a:t>['</a:t>
            </a:r>
            <a:r>
              <a:rPr lang="en-IN" dirty="0" err="1"/>
              <a:t>column_name</a:t>
            </a:r>
            <a:r>
              <a:rPr lang="en-IN" dirty="0"/>
              <a:t>'].</a:t>
            </a:r>
            <a:r>
              <a:rPr lang="en-IN" dirty="0" err="1"/>
              <a:t>fillna</a:t>
            </a:r>
            <a:r>
              <a:rPr lang="en-IN" dirty="0"/>
              <a:t>(</a:t>
            </a:r>
            <a:r>
              <a:rPr lang="en-IN" dirty="0" err="1"/>
              <a:t>df</a:t>
            </a:r>
            <a:r>
              <a:rPr lang="en-IN" dirty="0"/>
              <a:t>['</a:t>
            </a:r>
            <a:r>
              <a:rPr lang="en-IN" dirty="0" err="1"/>
              <a:t>column_name</a:t>
            </a:r>
            <a:r>
              <a:rPr lang="en-IN" dirty="0"/>
              <a:t>'].mean(), </a:t>
            </a:r>
            <a:r>
              <a:rPr lang="en-IN" dirty="0" err="1"/>
              <a:t>inplace</a:t>
            </a:r>
            <a:r>
              <a:rPr lang="en-IN" dirty="0"/>
              <a:t>=True)</a:t>
            </a:r>
          </a:p>
        </p:txBody>
      </p:sp>
    </p:spTree>
    <p:extLst>
      <p:ext uri="{BB962C8B-B14F-4D97-AF65-F5344CB8AC3E}">
        <p14:creationId xmlns:p14="http://schemas.microsoft.com/office/powerpoint/2010/main" val="4184656404"/>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1D5E4F6A-5274-4E6C-A5B5-5EECE9340BFA}" type="datetime3">
              <a:rPr lang="en-US" smtClean="0">
                <a:solidFill>
                  <a:prstClr val="black">
                    <a:tint val="75000"/>
                  </a:prstClr>
                </a:solidFill>
              </a:rPr>
              <a:t>9 December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Unit-4</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35</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defTabSz="992764" eaLnBrk="1" fontAlgn="auto" hangingPunct="1">
              <a:spcAft>
                <a:spcPts val="0"/>
              </a:spcAft>
              <a:defRPr/>
            </a:pPr>
            <a:r>
              <a:rPr lang="en-IN" sz="2800" b="1" dirty="0">
                <a:effectLst/>
                <a:ea typeface="Calibri" panose="020F0502020204030204" pitchFamily="34" charset="0"/>
              </a:rPr>
              <a:t>Handling Missing data</a:t>
            </a:r>
            <a:endParaRPr lang="en-US" sz="4400" b="1" dirty="0"/>
          </a:p>
        </p:txBody>
      </p:sp>
      <p:sp>
        <p:nvSpPr>
          <p:cNvPr id="8" name="TextBox 7">
            <a:extLst>
              <a:ext uri="{FF2B5EF4-FFF2-40B4-BE49-F238E27FC236}">
                <a16:creationId xmlns:a16="http://schemas.microsoft.com/office/drawing/2014/main" id="{CA5B998C-2112-BDAF-3C65-9EE75163EAA9}"/>
              </a:ext>
            </a:extLst>
          </p:cNvPr>
          <p:cNvSpPr txBox="1"/>
          <p:nvPr/>
        </p:nvSpPr>
        <p:spPr>
          <a:xfrm>
            <a:off x="1066800" y="1175121"/>
            <a:ext cx="9829800" cy="2862322"/>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Impact of MCAR:</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No Bias</a:t>
            </a:r>
            <a:r>
              <a:rPr lang="en-US" dirty="0">
                <a:latin typeface="Times New Roman" panose="02020603050405020304" pitchFamily="18" charset="0"/>
                <a:cs typeface="Times New Roman" panose="02020603050405020304" pitchFamily="18" charset="0"/>
              </a:rPr>
              <a:t>: Since the missingness is completely random, removing or imputing the data won’t significantly affect the results or introduce bias.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Efficiency Loss</a:t>
            </a:r>
            <a:r>
              <a:rPr lang="en-US" dirty="0">
                <a:latin typeface="Times New Roman" panose="02020603050405020304" pitchFamily="18" charset="0"/>
                <a:cs typeface="Times New Roman" panose="02020603050405020304" pitchFamily="18" charset="0"/>
              </a:rPr>
              <a:t>: While MCAR doesn't introduce bias, removing too much data can reduce the sample size, leading to a loss in the statistical power of your analysis.</a:t>
            </a:r>
          </a:p>
          <a:p>
            <a:pPr algn="just"/>
            <a:r>
              <a:rPr lang="en-US" b="1" dirty="0">
                <a:latin typeface="Times New Roman" panose="02020603050405020304" pitchFamily="18" charset="0"/>
                <a:cs typeface="Times New Roman" panose="02020603050405020304" pitchFamily="18" charset="0"/>
              </a:rPr>
              <a:t>Conclusion:</a:t>
            </a:r>
          </a:p>
          <a:p>
            <a:pPr algn="just"/>
            <a:r>
              <a:rPr lang="en-US" dirty="0">
                <a:latin typeface="Times New Roman" panose="02020603050405020304" pitchFamily="18" charset="0"/>
                <a:cs typeface="Times New Roman" panose="02020603050405020304" pitchFamily="18" charset="0"/>
              </a:rPr>
              <a:t>When data is </a:t>
            </a:r>
            <a:r>
              <a:rPr lang="en-US" b="1" dirty="0">
                <a:latin typeface="Times New Roman" panose="02020603050405020304" pitchFamily="18" charset="0"/>
                <a:cs typeface="Times New Roman" panose="02020603050405020304" pitchFamily="18" charset="0"/>
              </a:rPr>
              <a:t>MCAR</a:t>
            </a:r>
            <a:r>
              <a:rPr lang="en-US" dirty="0">
                <a:latin typeface="Times New Roman" panose="02020603050405020304" pitchFamily="18" charset="0"/>
                <a:cs typeface="Times New Roman" panose="02020603050405020304" pitchFamily="18" charset="0"/>
              </a:rPr>
              <a:t>, it’s the simplest case to handle. You can safely remove or fill in the missing data without worrying about bias. </a:t>
            </a:r>
          </a:p>
          <a:p>
            <a:pPr algn="just"/>
            <a:r>
              <a:rPr lang="en-US" dirty="0">
                <a:latin typeface="Times New Roman" panose="02020603050405020304" pitchFamily="18" charset="0"/>
                <a:cs typeface="Times New Roman" panose="02020603050405020304" pitchFamily="18" charset="0"/>
              </a:rPr>
              <a:t>However, confirming that your data is truly MCAR can be challenging in practice, as you need to demonstrate that the missing data is completely unrelated to any other factors.</a:t>
            </a:r>
          </a:p>
        </p:txBody>
      </p:sp>
    </p:spTree>
    <p:extLst>
      <p:ext uri="{BB962C8B-B14F-4D97-AF65-F5344CB8AC3E}">
        <p14:creationId xmlns:p14="http://schemas.microsoft.com/office/powerpoint/2010/main" val="250330909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178311A4-32BD-45C3-A4C8-10E398C8D844}" type="datetime3">
              <a:rPr lang="en-US" smtClean="0">
                <a:solidFill>
                  <a:prstClr val="black">
                    <a:tint val="75000"/>
                  </a:prstClr>
                </a:solidFill>
              </a:rPr>
              <a:t>9 December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Unit-4</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36</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defTabSz="992764" eaLnBrk="1" fontAlgn="auto" hangingPunct="1">
              <a:spcAft>
                <a:spcPts val="0"/>
              </a:spcAft>
              <a:defRPr/>
            </a:pPr>
            <a:r>
              <a:rPr lang="en-IN" sz="2800" b="1" dirty="0">
                <a:effectLst/>
                <a:ea typeface="Calibri" panose="020F0502020204030204" pitchFamily="34" charset="0"/>
              </a:rPr>
              <a:t>Handling Missing data</a:t>
            </a:r>
            <a:endParaRPr lang="en-US" sz="4400" b="1" dirty="0"/>
          </a:p>
        </p:txBody>
      </p:sp>
      <p:sp>
        <p:nvSpPr>
          <p:cNvPr id="9" name="TextBox 8">
            <a:extLst>
              <a:ext uri="{FF2B5EF4-FFF2-40B4-BE49-F238E27FC236}">
                <a16:creationId xmlns:a16="http://schemas.microsoft.com/office/drawing/2014/main" id="{9B334DED-A67C-2AA0-96E8-C7132131B4F6}"/>
              </a:ext>
            </a:extLst>
          </p:cNvPr>
          <p:cNvSpPr txBox="1"/>
          <p:nvPr/>
        </p:nvSpPr>
        <p:spPr>
          <a:xfrm>
            <a:off x="1419160" y="1108919"/>
            <a:ext cx="8715440" cy="3947940"/>
          </a:xfrm>
          <a:prstGeom prst="rect">
            <a:avLst/>
          </a:prstGeom>
          <a:noFill/>
        </p:spPr>
        <p:txBody>
          <a:bodyPr wrap="square">
            <a:spAutoFit/>
          </a:bodyPr>
          <a:lstStyle/>
          <a:p>
            <a:pPr>
              <a:lnSpc>
                <a:spcPct val="107000"/>
              </a:lnSpc>
              <a:spcAft>
                <a:spcPts val="800"/>
              </a:spcAf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Imputation</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is the process of filling in missing data values with substituted values to allow for complete data analysis. </a:t>
            </a:r>
          </a:p>
          <a:p>
            <a:pPr>
              <a:lnSpc>
                <a:spcPct val="107000"/>
              </a:lnSpc>
              <a:spcAft>
                <a:spcPts val="800"/>
              </a:spcAft>
            </a:pPr>
            <a:r>
              <a:rPr lang="en-IN" b="1" kern="0" dirty="0">
                <a:latin typeface="Times New Roman" panose="02020603050405020304" pitchFamily="18" charset="0"/>
                <a:ea typeface="Times New Roman" panose="02020603050405020304" pitchFamily="18" charset="0"/>
                <a:cs typeface="Times New Roman" panose="02020603050405020304" pitchFamily="18" charset="0"/>
              </a:rPr>
              <a:t>2. </a:t>
            </a: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MAR (Missing at Random)</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data, where the missingness is dependent on other observed variables, specific imputation techniques can be used to estimate the missing values.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Imputation Techniques for MAR:</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a) Mean, Median, or Mode Imputation</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Method</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Replace the missing values with the mean, median, or mode of the observed data for a particular variable.</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Usage</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Simple but effective when the relationship between variables isn’t complex.</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Limitation</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Can underestimate variability and distort relationships between variables.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723393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8DE484EF-1DC0-4973-82B5-82E3B869BE12}" type="datetime3">
              <a:rPr lang="en-US" smtClean="0">
                <a:solidFill>
                  <a:prstClr val="black">
                    <a:tint val="75000"/>
                  </a:prstClr>
                </a:solidFill>
              </a:rPr>
              <a:t>9 December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Unit-4</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37</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defTabSz="992764" eaLnBrk="1" fontAlgn="auto" hangingPunct="1">
              <a:spcAft>
                <a:spcPts val="0"/>
              </a:spcAft>
              <a:defRPr/>
            </a:pPr>
            <a:r>
              <a:rPr lang="en-IN" sz="2800" b="1" dirty="0">
                <a:effectLst/>
                <a:ea typeface="Calibri" panose="020F0502020204030204" pitchFamily="34" charset="0"/>
              </a:rPr>
              <a:t>Handling Missing data</a:t>
            </a:r>
            <a:endParaRPr lang="en-US" sz="4400" b="1" dirty="0"/>
          </a:p>
        </p:txBody>
      </p:sp>
      <p:sp>
        <p:nvSpPr>
          <p:cNvPr id="6" name="TextBox 5">
            <a:extLst>
              <a:ext uri="{FF2B5EF4-FFF2-40B4-BE49-F238E27FC236}">
                <a16:creationId xmlns:a16="http://schemas.microsoft.com/office/drawing/2014/main" id="{2B0B658A-164E-EC20-27B7-6CB8FED9BBAC}"/>
              </a:ext>
            </a:extLst>
          </p:cNvPr>
          <p:cNvSpPr txBox="1"/>
          <p:nvPr/>
        </p:nvSpPr>
        <p:spPr>
          <a:xfrm>
            <a:off x="1905000" y="1066800"/>
            <a:ext cx="8153400" cy="5236562"/>
          </a:xfrm>
          <a:prstGeom prst="rect">
            <a:avLst/>
          </a:prstGeom>
          <a:noFill/>
        </p:spPr>
        <p:txBody>
          <a:bodyPr wrap="square">
            <a:spAutoFit/>
          </a:bodyPr>
          <a:lstStyle/>
          <a:p>
            <a:pPr lvl="0">
              <a:lnSpc>
                <a:spcPct val="107000"/>
              </a:lnSpc>
              <a:spcAft>
                <a:spcPts val="800"/>
              </a:spcAft>
              <a:tabLst>
                <a:tab pos="457200" algn="l"/>
              </a:tabLst>
            </a:pPr>
            <a:r>
              <a:rPr lang="en-IN" b="1" kern="0" dirty="0">
                <a:latin typeface="Times New Roman" panose="02020603050405020304" pitchFamily="18" charset="0"/>
                <a:ea typeface="Times New Roman" panose="02020603050405020304" pitchFamily="18" charset="0"/>
                <a:cs typeface="Times New Roman" panose="02020603050405020304" pitchFamily="18" charset="0"/>
              </a:rPr>
              <a:t>b) </a:t>
            </a: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 Imputation Using Other Features (Regression Imputation)</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Method</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Use regression models to predict the missing value based on other related features. For example, if age is missing, you can predict it using related variables like income or education level.</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Usage</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More appropriate for MAR data, as it accounts for the relationship between variables.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Limitation</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Can still introduce bias if the assumptions of the regression model are violated.</a:t>
            </a:r>
            <a:endParaRPr lang="en-IN" kern="100" dirty="0">
              <a:latin typeface="Times New Roman" panose="02020603050405020304" pitchFamily="18" charset="0"/>
              <a:ea typeface="Times New Roman" panose="02020603050405020304" pitchFamily="18" charset="0"/>
              <a:cs typeface="Times New Roman" panose="02020603050405020304" pitchFamily="18" charset="0"/>
            </a:endParaRPr>
          </a:p>
          <a:p>
            <a:pPr lvl="1">
              <a:lnSpc>
                <a:spcPct val="107000"/>
              </a:lnSpc>
              <a:spcAft>
                <a:spcPts val="800"/>
              </a:spcAft>
              <a:buSzPts val="1000"/>
              <a:tabLst>
                <a:tab pos="914400" algn="l"/>
              </a:tabLst>
            </a:pPr>
            <a:r>
              <a:rPr lang="en-IN" b="1" kern="100" dirty="0">
                <a:effectLst/>
                <a:latin typeface="Times New Roman" panose="02020603050405020304" pitchFamily="18" charset="0"/>
                <a:ea typeface="Times New Roman" panose="02020603050405020304" pitchFamily="18" charset="0"/>
                <a:cs typeface="Times New Roman" panose="02020603050405020304" pitchFamily="18" charset="0"/>
              </a:rPr>
              <a:t>c) </a:t>
            </a: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K-Nearest Neighbours (KNN) Imputation</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Method</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Finds the "K" closest observations (neighbours) to a missing data point and imputes the missing value based on the average (or mode) of these neighbours.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Usage</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Works well for numerical and categorical data when the dataset is relatively small and relationships between features exist.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Limitation</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Computationally expensive for large datasets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23986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DA5CA4B-7CB8-4DC7-A966-4AF33C8A4B4D}" type="datetime3">
              <a:rPr lang="en-US" smtClean="0">
                <a:solidFill>
                  <a:prstClr val="black">
                    <a:tint val="75000"/>
                  </a:prstClr>
                </a:solidFill>
              </a:rPr>
              <a:t>9 December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Unit-4</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38</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defTabSz="992764" eaLnBrk="1" fontAlgn="auto" hangingPunct="1">
              <a:spcAft>
                <a:spcPts val="0"/>
              </a:spcAft>
              <a:defRPr/>
            </a:pPr>
            <a:r>
              <a:rPr lang="en-IN" sz="2800" b="1" dirty="0">
                <a:effectLst/>
                <a:ea typeface="Calibri" panose="020F0502020204030204" pitchFamily="34" charset="0"/>
              </a:rPr>
              <a:t>Handling Missing data</a:t>
            </a:r>
            <a:endParaRPr lang="en-US" sz="4400" b="1" dirty="0"/>
          </a:p>
        </p:txBody>
      </p:sp>
      <p:sp>
        <p:nvSpPr>
          <p:cNvPr id="8" name="TextBox 7">
            <a:extLst>
              <a:ext uri="{FF2B5EF4-FFF2-40B4-BE49-F238E27FC236}">
                <a16:creationId xmlns:a16="http://schemas.microsoft.com/office/drawing/2014/main" id="{7D222F8D-9693-D775-5C77-D3B5AA92BA85}"/>
              </a:ext>
            </a:extLst>
          </p:cNvPr>
          <p:cNvSpPr txBox="1"/>
          <p:nvPr/>
        </p:nvSpPr>
        <p:spPr>
          <a:xfrm>
            <a:off x="1752600" y="1219200"/>
            <a:ext cx="8763000" cy="1759392"/>
          </a:xfrm>
          <a:prstGeom prst="rect">
            <a:avLst/>
          </a:prstGeom>
          <a:noFill/>
        </p:spPr>
        <p:txBody>
          <a:bodyPr wrap="square">
            <a:spAutoFit/>
          </a:bodyPr>
          <a:lstStyle/>
          <a:p>
            <a:pPr>
              <a:lnSpc>
                <a:spcPct val="107000"/>
              </a:lnSpc>
              <a:spcAft>
                <a:spcPts val="800"/>
              </a:spcAf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Why Imputation for MAR is Important: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For MAR data, simple deletion of rows or columns containing missing data could lead to biased results, as the missingness is systematically related to other observed variables.</a:t>
            </a:r>
          </a:p>
          <a:p>
            <a:pPr marL="285750" indent="-285750" algn="just">
              <a:lnSpc>
                <a:spcPct val="107000"/>
              </a:lnSpc>
              <a:spcAft>
                <a:spcPts val="800"/>
              </a:spcAft>
              <a:buFont typeface="Arial" panose="020B0604020202020204" pitchFamily="34" charset="0"/>
              <a:buChar char="•"/>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Imputation techniques, especially those that take other variables into account, </a:t>
            </a: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help minimize this bias and preserve the integrity of the data.</a:t>
            </a:r>
            <a:endParaRPr lang="en-IN" b="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6459366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E1462253-0E97-46E0-8FBD-FD031D5B2569}" type="datetime3">
              <a:rPr lang="en-US" smtClean="0">
                <a:solidFill>
                  <a:prstClr val="black">
                    <a:tint val="75000"/>
                  </a:prstClr>
                </a:solidFill>
              </a:rPr>
              <a:t>9 December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Unit-4</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39</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defTabSz="992764" eaLnBrk="1" fontAlgn="auto" hangingPunct="1">
              <a:spcAft>
                <a:spcPts val="0"/>
              </a:spcAft>
              <a:defRPr/>
            </a:pPr>
            <a:r>
              <a:rPr lang="en-IN" sz="2800" b="1" dirty="0">
                <a:effectLst/>
                <a:ea typeface="Calibri" panose="020F0502020204030204" pitchFamily="34" charset="0"/>
              </a:rPr>
              <a:t>Handling Missing data</a:t>
            </a:r>
            <a:endParaRPr lang="en-US" sz="4400" b="1" dirty="0"/>
          </a:p>
        </p:txBody>
      </p:sp>
      <p:sp>
        <p:nvSpPr>
          <p:cNvPr id="10" name="TextBox 9">
            <a:extLst>
              <a:ext uri="{FF2B5EF4-FFF2-40B4-BE49-F238E27FC236}">
                <a16:creationId xmlns:a16="http://schemas.microsoft.com/office/drawing/2014/main" id="{1AAB080F-29C6-C483-9C67-E9E0AF870F9B}"/>
              </a:ext>
            </a:extLst>
          </p:cNvPr>
          <p:cNvSpPr txBox="1"/>
          <p:nvPr/>
        </p:nvSpPr>
        <p:spPr>
          <a:xfrm>
            <a:off x="1371600" y="1143000"/>
            <a:ext cx="6122276" cy="374077"/>
          </a:xfrm>
          <a:prstGeom prst="rect">
            <a:avLst/>
          </a:prstGeom>
          <a:noFill/>
        </p:spPr>
        <p:txBody>
          <a:bodyPr wrap="square">
            <a:spAutoFit/>
          </a:bodyPr>
          <a:lstStyle/>
          <a:p>
            <a:pPr>
              <a:lnSpc>
                <a:spcPct val="107000"/>
              </a:lnSpc>
              <a:spcAft>
                <a:spcPts val="8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Comparison of MCAR and MAR</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3F3CBDB0-E3DD-2D61-4B03-D0EFC3F56575}"/>
              </a:ext>
            </a:extLst>
          </p:cNvPr>
          <p:cNvGraphicFramePr>
            <a:graphicFrameLocks noGrp="1"/>
          </p:cNvGraphicFramePr>
          <p:nvPr>
            <p:extLst>
              <p:ext uri="{D42A27DB-BD31-4B8C-83A1-F6EECF244321}">
                <p14:modId xmlns:p14="http://schemas.microsoft.com/office/powerpoint/2010/main" val="3653673632"/>
              </p:ext>
            </p:extLst>
          </p:nvPr>
        </p:nvGraphicFramePr>
        <p:xfrm>
          <a:off x="609600" y="1828800"/>
          <a:ext cx="10972800" cy="3657598"/>
        </p:xfrm>
        <a:graphic>
          <a:graphicData uri="http://schemas.openxmlformats.org/drawingml/2006/table">
            <a:tbl>
              <a:tblPr firstRow="1" firstCol="1" bandRow="1">
                <a:tableStyleId>{5C22544A-7EE6-4342-B048-85BDC9FD1C3A}</a:tableStyleId>
              </a:tblPr>
              <a:tblGrid>
                <a:gridCol w="3657600">
                  <a:extLst>
                    <a:ext uri="{9D8B030D-6E8A-4147-A177-3AD203B41FA5}">
                      <a16:colId xmlns:a16="http://schemas.microsoft.com/office/drawing/2014/main" val="1798860622"/>
                    </a:ext>
                  </a:extLst>
                </a:gridCol>
                <a:gridCol w="3657600">
                  <a:extLst>
                    <a:ext uri="{9D8B030D-6E8A-4147-A177-3AD203B41FA5}">
                      <a16:colId xmlns:a16="http://schemas.microsoft.com/office/drawing/2014/main" val="1693755825"/>
                    </a:ext>
                  </a:extLst>
                </a:gridCol>
                <a:gridCol w="3657600">
                  <a:extLst>
                    <a:ext uri="{9D8B030D-6E8A-4147-A177-3AD203B41FA5}">
                      <a16:colId xmlns:a16="http://schemas.microsoft.com/office/drawing/2014/main" val="2738633732"/>
                    </a:ext>
                  </a:extLst>
                </a:gridCol>
              </a:tblGrid>
              <a:tr h="738987">
                <a:tc>
                  <a:txBody>
                    <a:bodyPr/>
                    <a:lstStyle/>
                    <a:p>
                      <a:pPr algn="ctr">
                        <a:lnSpc>
                          <a:spcPct val="107000"/>
                        </a:lnSpc>
                        <a:spcAft>
                          <a:spcPts val="800"/>
                        </a:spcAft>
                      </a:pPr>
                      <a:r>
                        <a:rPr lang="en-IN" sz="2000" kern="0" dirty="0">
                          <a:effectLst/>
                          <a:latin typeface="Times New Roman" panose="02020603050405020304" pitchFamily="18" charset="0"/>
                          <a:cs typeface="Times New Roman" panose="02020603050405020304" pitchFamily="18" charset="0"/>
                        </a:rPr>
                        <a:t>Feature</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000" kern="0">
                          <a:effectLst/>
                          <a:latin typeface="Times New Roman" panose="02020603050405020304" pitchFamily="18" charset="0"/>
                          <a:cs typeface="Times New Roman" panose="02020603050405020304" pitchFamily="18" charset="0"/>
                        </a:rPr>
                        <a:t>MCAR (Missing Completely at Random)</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000" kern="0">
                          <a:effectLst/>
                          <a:latin typeface="Times New Roman" panose="02020603050405020304" pitchFamily="18" charset="0"/>
                          <a:cs typeface="Times New Roman" panose="02020603050405020304" pitchFamily="18" charset="0"/>
                        </a:rPr>
                        <a:t>MAR (Missing at Random)</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68763191"/>
                  </a:ext>
                </a:extLst>
              </a:tr>
              <a:tr h="738987">
                <a:tc>
                  <a:txBody>
                    <a:bodyPr/>
                    <a:lstStyle/>
                    <a:p>
                      <a:pPr>
                        <a:lnSpc>
                          <a:spcPct val="107000"/>
                        </a:lnSpc>
                        <a:spcAft>
                          <a:spcPts val="800"/>
                        </a:spcAft>
                      </a:pPr>
                      <a:r>
                        <a:rPr lang="en-IN" sz="2000" kern="0" dirty="0">
                          <a:effectLst/>
                          <a:latin typeface="Times New Roman" panose="02020603050405020304" pitchFamily="18" charset="0"/>
                          <a:cs typeface="Times New Roman" panose="02020603050405020304" pitchFamily="18" charset="0"/>
                        </a:rPr>
                        <a:t>Missingness depends on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000" kern="0">
                          <a:effectLst/>
                          <a:latin typeface="Times New Roman" panose="02020603050405020304" pitchFamily="18" charset="0"/>
                          <a:cs typeface="Times New Roman" panose="02020603050405020304" pitchFamily="18" charset="0"/>
                        </a:rPr>
                        <a:t>Nothing (completely random)</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000" kern="0">
                          <a:effectLst/>
                          <a:latin typeface="Times New Roman" panose="02020603050405020304" pitchFamily="18" charset="0"/>
                          <a:cs typeface="Times New Roman" panose="02020603050405020304" pitchFamily="18" charset="0"/>
                        </a:rPr>
                        <a:t>Observed variables (but not the missing values)</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23795841"/>
                  </a:ext>
                </a:extLst>
              </a:tr>
              <a:tr h="738987">
                <a:tc>
                  <a:txBody>
                    <a:bodyPr/>
                    <a:lstStyle/>
                    <a:p>
                      <a:pPr>
                        <a:lnSpc>
                          <a:spcPct val="107000"/>
                        </a:lnSpc>
                        <a:spcAft>
                          <a:spcPts val="800"/>
                        </a:spcAft>
                      </a:pPr>
                      <a:r>
                        <a:rPr lang="en-IN" sz="2000" kern="0" dirty="0">
                          <a:effectLst/>
                          <a:latin typeface="Times New Roman" panose="02020603050405020304" pitchFamily="18" charset="0"/>
                          <a:cs typeface="Times New Roman" panose="02020603050405020304" pitchFamily="18" charset="0"/>
                        </a:rPr>
                        <a:t>Effect on analysis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000" kern="0">
                          <a:effectLst/>
                          <a:latin typeface="Times New Roman" panose="02020603050405020304" pitchFamily="18" charset="0"/>
                          <a:cs typeface="Times New Roman" panose="02020603050405020304" pitchFamily="18" charset="0"/>
                        </a:rPr>
                        <a:t>No bias if data is dropped</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000" kern="0">
                          <a:effectLst/>
                          <a:latin typeface="Times New Roman" panose="02020603050405020304" pitchFamily="18" charset="0"/>
                          <a:cs typeface="Times New Roman" panose="02020603050405020304" pitchFamily="18" charset="0"/>
                        </a:rPr>
                        <a:t>Can introduce bias if not handled correctly</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07955987"/>
                  </a:ext>
                </a:extLst>
              </a:tr>
              <a:tr h="1440637">
                <a:tc>
                  <a:txBody>
                    <a:bodyPr/>
                    <a:lstStyle/>
                    <a:p>
                      <a:pPr>
                        <a:lnSpc>
                          <a:spcPct val="107000"/>
                        </a:lnSpc>
                        <a:spcAft>
                          <a:spcPts val="800"/>
                        </a:spcAft>
                      </a:pPr>
                      <a:r>
                        <a:rPr lang="en-IN" sz="2000" kern="0" dirty="0">
                          <a:effectLst/>
                          <a:latin typeface="Times New Roman" panose="02020603050405020304" pitchFamily="18" charset="0"/>
                          <a:cs typeface="Times New Roman" panose="02020603050405020304" pitchFamily="18" charset="0"/>
                        </a:rPr>
                        <a:t>Handling</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000" kern="0" dirty="0">
                          <a:effectLst/>
                          <a:latin typeface="Times New Roman" panose="02020603050405020304" pitchFamily="18" charset="0"/>
                          <a:cs typeface="Times New Roman" panose="02020603050405020304" pitchFamily="18" charset="0"/>
                        </a:rPr>
                        <a:t>Can drop or use simple imputation methods (mean, median)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000" kern="0" dirty="0">
                          <a:effectLst/>
                          <a:latin typeface="Times New Roman" panose="02020603050405020304" pitchFamily="18" charset="0"/>
                          <a:cs typeface="Times New Roman" panose="02020603050405020304" pitchFamily="18" charset="0"/>
                        </a:rPr>
                        <a:t>More advanced imputation needed (regression, KNN,  multiple imputation)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870436342"/>
                  </a:ext>
                </a:extLst>
              </a:tr>
            </a:tbl>
          </a:graphicData>
        </a:graphic>
      </p:graphicFrame>
    </p:spTree>
    <p:extLst>
      <p:ext uri="{BB962C8B-B14F-4D97-AF65-F5344CB8AC3E}">
        <p14:creationId xmlns:p14="http://schemas.microsoft.com/office/powerpoint/2010/main" val="308941077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103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cs typeface="Calibri"/>
            </a:endParaRPr>
          </a:p>
        </p:txBody>
      </p:sp>
      <p:sp>
        <p:nvSpPr>
          <p:cNvPr id="9" name="Date Placeholder 8"/>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E7FEF6EB-69CB-43F3-90CA-03894E749422}" type="datetime3">
              <a:rPr lang="en-US" smtClean="0">
                <a:solidFill>
                  <a:srgbClr val="FFFFFF"/>
                </a:solidFill>
              </a:rPr>
              <a:t>9 December 2024</a:t>
            </a:fld>
            <a:endParaRPr lang="en-US">
              <a:solidFill>
                <a:srgbClr val="FFFFFF"/>
              </a:solidFill>
            </a:endParaRPr>
          </a:p>
        </p:txBody>
      </p:sp>
      <p:sp>
        <p:nvSpPr>
          <p:cNvPr id="13" name="Footer Placeholder 12"/>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1000" kern="1200">
                <a:solidFill>
                  <a:srgbClr val="FFFFFF"/>
                </a:solidFill>
                <a:latin typeface="+mn-lt"/>
                <a:ea typeface="+mn-ea"/>
                <a:cs typeface="+mn-cs"/>
              </a:rPr>
              <a:t>Dr. Kumod Kumar Gupta     Data Analytics     Unit-4</a:t>
            </a:r>
          </a:p>
        </p:txBody>
      </p:sp>
      <p:sp>
        <p:nvSpPr>
          <p:cNvPr id="10" name="Slide Number Placeholder 9"/>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6F15528-21DE-4FAA-801E-634DDDAF4B2B}" type="slidenum">
              <a:rPr lang="en-US" dirty="0">
                <a:solidFill>
                  <a:srgbClr val="FFFFFF"/>
                </a:solidFill>
              </a:rPr>
              <a:pPr>
                <a:spcAft>
                  <a:spcPts val="600"/>
                </a:spcAft>
              </a:pPr>
              <a:t>4</a:t>
            </a:fld>
            <a:endParaRPr lang="en-US" dirty="0">
              <a:solidFill>
                <a:srgbClr val="FFFFFF"/>
              </a:solidFill>
            </a:endParaRP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a:cs typeface="Calibri"/>
              </a:rPr>
              <a:t>Syllabus</a:t>
            </a:r>
            <a:endParaRPr lang="en-US" sz="2800" dirty="0"/>
          </a:p>
        </p:txBody>
      </p:sp>
      <p:graphicFrame>
        <p:nvGraphicFramePr>
          <p:cNvPr id="3" name="Diagram 2">
            <a:extLst>
              <a:ext uri="{FF2B5EF4-FFF2-40B4-BE49-F238E27FC236}">
                <a16:creationId xmlns:a16="http://schemas.microsoft.com/office/drawing/2014/main" id="{2C582D6E-837F-1ECB-F8FB-F88F659350B4}"/>
              </a:ext>
            </a:extLst>
          </p:cNvPr>
          <p:cNvGraphicFramePr/>
          <p:nvPr>
            <p:extLst>
              <p:ext uri="{D42A27DB-BD31-4B8C-83A1-F6EECF244321}">
                <p14:modId xmlns:p14="http://schemas.microsoft.com/office/powerpoint/2010/main" val="2544416380"/>
              </p:ext>
            </p:extLst>
          </p:nvPr>
        </p:nvGraphicFramePr>
        <p:xfrm>
          <a:off x="2609851" y="2476481"/>
          <a:ext cx="8737300" cy="30568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TextBox 8">
            <a:extLst>
              <a:ext uri="{FF2B5EF4-FFF2-40B4-BE49-F238E27FC236}">
                <a16:creationId xmlns:a16="http://schemas.microsoft.com/office/drawing/2014/main" id="{95876497-49A5-E0CF-1B97-46FC4D7A12D0}"/>
              </a:ext>
            </a:extLst>
          </p:cNvPr>
          <p:cNvSpPr txBox="1"/>
          <p:nvPr/>
        </p:nvSpPr>
        <p:spPr>
          <a:xfrm>
            <a:off x="2609850" y="1714589"/>
            <a:ext cx="6194125" cy="415498"/>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lIns="91440" tIns="45720" rIns="91440" bIns="4572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r>
              <a:rPr lang="en-IN" sz="2100" b="1" dirty="0"/>
              <a:t>UNIT-I: Introduction to Data Science</a:t>
            </a:r>
            <a:endParaRPr lang="en-US" sz="2100" b="1" dirty="0">
              <a:cs typeface="Calibri"/>
            </a:endParaRPr>
          </a:p>
        </p:txBody>
      </p:sp>
    </p:spTree>
    <p:extLst>
      <p:ext uri="{BB962C8B-B14F-4D97-AF65-F5344CB8AC3E}">
        <p14:creationId xmlns:p14="http://schemas.microsoft.com/office/powerpoint/2010/main" val="35850145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p:cNvSpPr>
            <a:spLocks noGrp="1"/>
          </p:cNvSpPr>
          <p:nvPr>
            <p:ph idx="1"/>
          </p:nvPr>
        </p:nvSpPr>
        <p:spPr>
          <a:xfrm>
            <a:off x="1774825" y="1123950"/>
            <a:ext cx="8281988" cy="5232400"/>
          </a:xfrm>
        </p:spPr>
        <p:txBody>
          <a:bodyPr vert="horz" lIns="91440" tIns="45720" rIns="91440" bIns="45720" rtlCol="0" anchor="t">
            <a:normAutofit/>
          </a:bodyPr>
          <a:lstStyle/>
          <a:p>
            <a:pPr marL="0" indent="0" algn="just">
              <a:lnSpc>
                <a:spcPct val="150000"/>
              </a:lnSpc>
              <a:buNone/>
            </a:pPr>
            <a:r>
              <a:rPr lang="en-US" sz="1800" b="1" i="0" dirty="0">
                <a:effectLst/>
                <a:latin typeface="Helvetica Neue"/>
              </a:rPr>
              <a:t>Implications of imputation</a:t>
            </a:r>
          </a:p>
          <a:p>
            <a:pPr algn="just">
              <a:lnSpc>
                <a:spcPct val="150000"/>
              </a:lnSpc>
            </a:pPr>
            <a:r>
              <a:rPr lang="en-US" sz="1800" b="0" i="0" dirty="0">
                <a:effectLst/>
                <a:latin typeface="Helvetica Neue"/>
              </a:rPr>
              <a:t>Imputation has some effects that can impact analysis.</a:t>
            </a:r>
          </a:p>
          <a:p>
            <a:pPr algn="just">
              <a:lnSpc>
                <a:spcPct val="150000"/>
              </a:lnSpc>
              <a:buFont typeface="+mj-lt"/>
              <a:buAutoNum type="arabicPeriod"/>
            </a:pPr>
            <a:r>
              <a:rPr lang="en-US" sz="1800" b="0" i="0" dirty="0">
                <a:effectLst/>
                <a:latin typeface="Helvetica Neue"/>
              </a:rPr>
              <a:t>The central tendency of data is retained. For example, if we impute missing data using the mean of a numeric variable, the mean after imputation will not change. This is a good reason to impute based on estimates of central tendency.</a:t>
            </a:r>
          </a:p>
          <a:p>
            <a:pPr algn="just">
              <a:lnSpc>
                <a:spcPct val="150000"/>
              </a:lnSpc>
              <a:buFont typeface="+mj-lt"/>
              <a:buAutoNum type="arabicPeriod"/>
            </a:pPr>
            <a:r>
              <a:rPr lang="en-US" sz="1800" b="0" i="0" dirty="0">
                <a:effectLst/>
                <a:latin typeface="Helvetica Neue"/>
              </a:rPr>
              <a:t>The </a:t>
            </a:r>
            <a:r>
              <a:rPr lang="en-US" sz="1800" b="0" i="1" dirty="0">
                <a:effectLst/>
                <a:latin typeface="Helvetica Neue"/>
              </a:rPr>
              <a:t>spread</a:t>
            </a:r>
            <a:r>
              <a:rPr lang="en-US" sz="1800" b="0" i="0" dirty="0">
                <a:effectLst/>
                <a:latin typeface="Helvetica Neue"/>
              </a:rPr>
              <a:t> of the data will change. After imputation, the spread of the data will be smaller relative to spread if we ignore missing values. This could be problematic as underestimating the spread of data can yield over-confident inferences in downstream analysis.</a:t>
            </a:r>
          </a:p>
          <a:p>
            <a:pPr marL="0" indent="0">
              <a:spcBef>
                <a:spcPts val="0"/>
              </a:spcBef>
              <a:buNone/>
            </a:pPr>
            <a:endParaRPr lang="en-US" sz="1800" dirty="0">
              <a:cs typeface="Calibri"/>
            </a:endParaRPr>
          </a:p>
        </p:txBody>
      </p:sp>
      <p:sp>
        <p:nvSpPr>
          <p:cNvPr id="4" name="Date Placeholder 3"/>
          <p:cNvSpPr>
            <a:spLocks noGrp="1"/>
          </p:cNvSpPr>
          <p:nvPr>
            <p:ph type="dt" sz="quarter" idx="10"/>
          </p:nvPr>
        </p:nvSpPr>
        <p:spPr/>
        <p:txBody>
          <a:bodyPr/>
          <a:lstStyle/>
          <a:p>
            <a:pPr>
              <a:defRPr/>
            </a:pPr>
            <a:fld id="{B4AFE667-51B4-417B-8074-979082A6BF14}" type="datetime3">
              <a:rPr lang="en-US" smtClean="0">
                <a:solidFill>
                  <a:prstClr val="black">
                    <a:tint val="75000"/>
                  </a:prstClr>
                </a:solidFill>
              </a:rPr>
              <a:t>9 December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Unit-4</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40</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defTabSz="992764" eaLnBrk="1" fontAlgn="auto" hangingPunct="1">
              <a:spcAft>
                <a:spcPts val="0"/>
              </a:spcAft>
              <a:defRPr/>
            </a:pPr>
            <a:r>
              <a:rPr lang="en-IN" sz="2800" b="1" dirty="0">
                <a:effectLst/>
                <a:ea typeface="Calibri" panose="020F0502020204030204" pitchFamily="34" charset="0"/>
              </a:rPr>
              <a:t>Handling Missing data</a:t>
            </a:r>
            <a:endParaRPr lang="en-US" sz="4400" b="1" dirty="0"/>
          </a:p>
        </p:txBody>
      </p:sp>
    </p:spTree>
    <p:extLst>
      <p:ext uri="{BB962C8B-B14F-4D97-AF65-F5344CB8AC3E}">
        <p14:creationId xmlns:p14="http://schemas.microsoft.com/office/powerpoint/2010/main" val="389656046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p:cNvSpPr>
            <a:spLocks noGrp="1"/>
          </p:cNvSpPr>
          <p:nvPr>
            <p:ph idx="1"/>
          </p:nvPr>
        </p:nvSpPr>
        <p:spPr>
          <a:xfrm>
            <a:off x="1774825" y="1123950"/>
            <a:ext cx="8281988" cy="5232400"/>
          </a:xfrm>
        </p:spPr>
        <p:txBody>
          <a:bodyPr vert="horz" lIns="91440" tIns="45720" rIns="91440" bIns="45720" rtlCol="0" anchor="t">
            <a:norm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1" i="0" u="none" strike="noStrike" cap="none" normalizeH="0" baseline="0" dirty="0">
                <a:ln>
                  <a:noFill/>
                </a:ln>
                <a:solidFill>
                  <a:srgbClr val="292929"/>
                </a:solidFill>
                <a:effectLst/>
                <a:latin typeface="charter"/>
              </a:rPr>
              <a:t>1. Removing redundant columns -</a:t>
            </a:r>
            <a:endParaRPr kumimoji="0" lang="en-US" altLang="en-US" sz="1800" b="1" i="0" u="none" strike="noStrike" cap="none" normalizeH="0" baseline="0" dirty="0">
              <a:ln>
                <a:noFill/>
              </a:ln>
              <a:solidFill>
                <a:schemeClr val="tx1"/>
              </a:solidFill>
              <a:effectLs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charter"/>
              </a:rPr>
              <a:t>Sometimes more than one column can contain the same/similar value. In that case having two columns does not add any value to the model. So, it is wise to delete the redundant column.</a:t>
            </a:r>
            <a:endParaRPr kumimoji="0" lang="en-US" altLang="en-US" sz="1800" b="0" i="0" u="none" strike="noStrike" cap="none" normalizeH="0" baseline="0" dirty="0">
              <a:ln>
                <a:noFill/>
              </a:ln>
              <a:solidFill>
                <a:schemeClr val="tx1"/>
              </a:solidFill>
              <a:effectLs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1" i="0" u="none" strike="noStrike" cap="none" normalizeH="0" baseline="0" dirty="0">
                <a:ln>
                  <a:noFill/>
                </a:ln>
                <a:solidFill>
                  <a:srgbClr val="292929"/>
                </a:solidFill>
                <a:effectLst/>
                <a:latin typeface="charter"/>
              </a:rPr>
              <a:t>2. Remove redundant rows -</a:t>
            </a:r>
            <a:endParaRPr kumimoji="0" lang="en-US" altLang="en-US" sz="1800" b="1" i="0" u="none" strike="noStrike" cap="none" normalizeH="0" baseline="0" dirty="0">
              <a:ln>
                <a:noFill/>
              </a:ln>
              <a:solidFill>
                <a:schemeClr val="tx1"/>
              </a:solidFill>
              <a:effectLs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charter"/>
              </a:rPr>
              <a:t>This depends on the use case, but if having duplicate records does not make sense, then it is wise to remove the redundant rows -</a:t>
            </a:r>
            <a:endParaRPr kumimoji="0" lang="en-US" altLang="en-US" sz="1800" b="0" i="0" u="none" strike="noStrike" cap="none" normalizeH="0" baseline="0" dirty="0">
              <a:ln>
                <a:noFill/>
              </a:ln>
              <a:solidFill>
                <a:srgbClr val="292929"/>
              </a:solidFill>
              <a:effectLst/>
              <a:latin typeface="Menlo"/>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Menlo"/>
              </a:rPr>
              <a:t>	</a:t>
            </a:r>
            <a:r>
              <a:rPr kumimoji="0" lang="en-US" altLang="en-US" sz="1800" b="0" i="0" u="none" strike="noStrike" cap="none" normalizeH="0" baseline="0" dirty="0" err="1">
                <a:ln>
                  <a:noFill/>
                </a:ln>
                <a:solidFill>
                  <a:srgbClr val="292929"/>
                </a:solidFill>
                <a:effectLst/>
                <a:latin typeface="Menlo"/>
              </a:rPr>
              <a:t>df.drop_duplicates</a:t>
            </a:r>
            <a:r>
              <a:rPr kumimoji="0" lang="en-US" altLang="en-US" sz="1800" b="0" i="0" u="none" strike="noStrike" cap="none" normalizeH="0" baseline="0" dirty="0">
                <a:ln>
                  <a:noFill/>
                </a:ln>
                <a:solidFill>
                  <a:srgbClr val="292929"/>
                </a:solidFill>
                <a:effectLst/>
                <a:latin typeface="Menlo"/>
              </a:rPr>
              <a: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a:spcBef>
                <a:spcPts val="0"/>
              </a:spcBef>
              <a:buNone/>
            </a:pPr>
            <a:endParaRPr lang="en-US" sz="1800" dirty="0">
              <a:cs typeface="Calibri"/>
            </a:endParaRPr>
          </a:p>
        </p:txBody>
      </p:sp>
      <p:sp>
        <p:nvSpPr>
          <p:cNvPr id="4" name="Date Placeholder 3"/>
          <p:cNvSpPr>
            <a:spLocks noGrp="1"/>
          </p:cNvSpPr>
          <p:nvPr>
            <p:ph type="dt" sz="quarter" idx="10"/>
          </p:nvPr>
        </p:nvSpPr>
        <p:spPr/>
        <p:txBody>
          <a:bodyPr/>
          <a:lstStyle/>
          <a:p>
            <a:pPr>
              <a:defRPr/>
            </a:pPr>
            <a:fld id="{95241EF0-890E-49AE-945A-5D991E521C75}" type="datetime3">
              <a:rPr lang="en-US" smtClean="0">
                <a:solidFill>
                  <a:prstClr val="black">
                    <a:tint val="75000"/>
                  </a:prstClr>
                </a:solidFill>
              </a:rPr>
              <a:t>9 December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Unit-4</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41</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2800" b="1" dirty="0">
                <a:effectLst/>
                <a:ea typeface="Calibri" panose="020F0502020204030204" pitchFamily="34" charset="0"/>
                <a:cs typeface="Times New Roman" panose="02020603050405020304" pitchFamily="18" charset="0"/>
              </a:rPr>
              <a:t>Removing Redundant variables</a:t>
            </a:r>
            <a:endParaRPr lang="en-US" sz="3600" b="1" dirty="0">
              <a:cs typeface="Times New Roman" panose="02020603050405020304" pitchFamily="18" charset="0"/>
            </a:endParaRPr>
          </a:p>
        </p:txBody>
      </p:sp>
    </p:spTree>
    <p:extLst>
      <p:ext uri="{BB962C8B-B14F-4D97-AF65-F5344CB8AC3E}">
        <p14:creationId xmlns:p14="http://schemas.microsoft.com/office/powerpoint/2010/main" val="294305221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6AB727A-96C8-4E34-997D-F1CE3EDE4CD9}" type="datetime3">
              <a:rPr lang="en-US" smtClean="0">
                <a:solidFill>
                  <a:prstClr val="black">
                    <a:tint val="75000"/>
                  </a:prstClr>
                </a:solidFill>
              </a:rPr>
              <a:t>9 December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Unit-4</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42</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2800" b="1" i="0" dirty="0">
                <a:solidFill>
                  <a:srgbClr val="222635"/>
                </a:solidFill>
                <a:effectLst/>
                <a:latin typeface="Cambria" panose="02040503050406030204" pitchFamily="18" charset="0"/>
              </a:rPr>
              <a:t>Variable selection</a:t>
            </a:r>
            <a:endParaRPr lang="en-US" sz="3600" b="1" dirty="0">
              <a:cs typeface="Times New Roman" panose="02020603050405020304" pitchFamily="18" charset="0"/>
            </a:endParaRPr>
          </a:p>
        </p:txBody>
      </p:sp>
      <p:sp>
        <p:nvSpPr>
          <p:cNvPr id="9" name="TextBox 8">
            <a:extLst>
              <a:ext uri="{FF2B5EF4-FFF2-40B4-BE49-F238E27FC236}">
                <a16:creationId xmlns:a16="http://schemas.microsoft.com/office/drawing/2014/main" id="{BF95ECE1-EE2A-C956-D6C2-7016A7CC924E}"/>
              </a:ext>
            </a:extLst>
          </p:cNvPr>
          <p:cNvSpPr txBox="1"/>
          <p:nvPr/>
        </p:nvSpPr>
        <p:spPr>
          <a:xfrm>
            <a:off x="1447800" y="947268"/>
            <a:ext cx="9448800" cy="5682068"/>
          </a:xfrm>
          <a:prstGeom prst="rect">
            <a:avLst/>
          </a:prstGeom>
          <a:noFill/>
        </p:spPr>
        <p:txBody>
          <a:bodyPr wrap="square">
            <a:spAutoFit/>
          </a:bodyPr>
          <a:lstStyle/>
          <a:p>
            <a:pPr>
              <a:lnSpc>
                <a:spcPct val="107000"/>
              </a:lnSpc>
              <a:spcAft>
                <a:spcPts val="800"/>
              </a:spcAf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Variable selection, also called </a:t>
            </a: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feature selection</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is the process of choosing the most important variables (or features) from a dataset for building a machine learning model. This helps improve the model's performance and reduces the time it takes to train.</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There are three main types of variable selection techniques: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Filter Methods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These techniques rank variables based on statistical measures like correlation. You select the top-ranked variables for the model. Common methods include:</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Correlation coefficient</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Chi-square test</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Variance threshold</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Wrapper Methods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These methods evaluate different combinations of variables by actually building models on them. They are more accurate but take more time. Examples include:</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Forward selection (starting with no variables and adding the best ones one by one)</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Backward elimination (starting with all variables and removing the least important ones)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Recursive feature elimination (removing the least important feature repeatedly)</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Embedded Methods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These techniques perform variable selection during the model training process. Some algorithms, like decision trees or LASSO (L1 regularization), have built-in feature selection.</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Choosing the right variables can make your model simpler and better at predictions.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02338599"/>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3021EEC-E296-487C-80B9-CC145F337289}" type="datetime3">
              <a:rPr lang="en-US" smtClean="0">
                <a:solidFill>
                  <a:prstClr val="black">
                    <a:tint val="75000"/>
                  </a:prstClr>
                </a:solidFill>
              </a:rPr>
              <a:t>9 December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Unit-4</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43</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2800" b="1" i="0" dirty="0">
                <a:solidFill>
                  <a:srgbClr val="222635"/>
                </a:solidFill>
                <a:effectLst/>
                <a:latin typeface="Cambria" panose="02040503050406030204" pitchFamily="18" charset="0"/>
              </a:rPr>
              <a:t>Variable selection</a:t>
            </a:r>
            <a:endParaRPr lang="en-US" sz="3600" b="1" dirty="0">
              <a:cs typeface="Times New Roman" panose="02020603050405020304" pitchFamily="18" charset="0"/>
            </a:endParaRPr>
          </a:p>
        </p:txBody>
      </p:sp>
      <p:sp>
        <p:nvSpPr>
          <p:cNvPr id="6" name="TextBox 5">
            <a:extLst>
              <a:ext uri="{FF2B5EF4-FFF2-40B4-BE49-F238E27FC236}">
                <a16:creationId xmlns:a16="http://schemas.microsoft.com/office/drawing/2014/main" id="{A6AEEFAF-87AD-DADE-CEB9-136CD255CFA2}"/>
              </a:ext>
            </a:extLst>
          </p:cNvPr>
          <p:cNvSpPr txBox="1"/>
          <p:nvPr/>
        </p:nvSpPr>
        <p:spPr>
          <a:xfrm>
            <a:off x="1216325" y="1193713"/>
            <a:ext cx="9759349" cy="24468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1800" b="0" i="0" dirty="0">
                <a:solidFill>
                  <a:srgbClr val="222635"/>
                </a:solidFill>
                <a:effectLst/>
                <a:latin typeface="Times New Roman" panose="02020603050405020304" pitchFamily="18" charset="0"/>
                <a:cs typeface="Times New Roman" panose="02020603050405020304" pitchFamily="18" charset="0"/>
              </a:rPr>
              <a:t>Typical preventive measures during variable selection include:</a:t>
            </a:r>
          </a:p>
          <a:p>
            <a:pPr algn="just">
              <a:lnSpc>
                <a:spcPct val="150000"/>
              </a:lnSpc>
              <a:buFont typeface="Arial" panose="020B0604020202020204" pitchFamily="34" charset="0"/>
              <a:buChar char="•"/>
            </a:pPr>
            <a:r>
              <a:rPr lang="en-US" sz="1800" b="0" i="0" dirty="0">
                <a:solidFill>
                  <a:srgbClr val="222635"/>
                </a:solidFill>
                <a:effectLst/>
                <a:latin typeface="Times New Roman" panose="02020603050405020304" pitchFamily="18" charset="0"/>
                <a:cs typeface="Times New Roman" panose="02020603050405020304" pitchFamily="18" charset="0"/>
              </a:rPr>
              <a:t>Collaboration with experts in the field to identify the important variables.</a:t>
            </a:r>
          </a:p>
          <a:p>
            <a:pPr algn="just">
              <a:lnSpc>
                <a:spcPct val="150000"/>
              </a:lnSpc>
              <a:buFont typeface="Arial" panose="020B0604020202020204" pitchFamily="34" charset="0"/>
              <a:buChar char="•"/>
            </a:pPr>
            <a:r>
              <a:rPr lang="en-US" sz="1800" b="0" i="0" dirty="0">
                <a:solidFill>
                  <a:srgbClr val="222635"/>
                </a:solidFill>
                <a:effectLst/>
                <a:latin typeface="Times New Roman" panose="02020603050405020304" pitchFamily="18" charset="0"/>
                <a:cs typeface="Times New Roman" panose="02020603050405020304" pitchFamily="18" charset="0"/>
              </a:rPr>
              <a:t>Awareness of any problems in relation to data source, reliability or mismeasurement.</a:t>
            </a:r>
          </a:p>
          <a:p>
            <a:pPr algn="just">
              <a:lnSpc>
                <a:spcPct val="150000"/>
              </a:lnSpc>
              <a:buFont typeface="Arial" panose="020B0604020202020204" pitchFamily="34" charset="0"/>
              <a:buChar char="•"/>
            </a:pPr>
            <a:r>
              <a:rPr lang="en-US" sz="1800" b="0" i="0" dirty="0">
                <a:solidFill>
                  <a:srgbClr val="222635"/>
                </a:solidFill>
                <a:effectLst/>
                <a:latin typeface="Times New Roman" panose="02020603050405020304" pitchFamily="18" charset="0"/>
                <a:cs typeface="Times New Roman" panose="02020603050405020304" pitchFamily="18" charset="0"/>
              </a:rPr>
              <a:t>Cleaning the data.</a:t>
            </a:r>
          </a:p>
          <a:p>
            <a:pPr algn="just">
              <a:lnSpc>
                <a:spcPct val="150000"/>
              </a:lnSpc>
              <a:buFont typeface="Arial" panose="020B0604020202020204" pitchFamily="34" charset="0"/>
              <a:buChar char="•"/>
            </a:pPr>
            <a:r>
              <a:rPr lang="en-US" sz="1800" b="0" i="0" dirty="0">
                <a:solidFill>
                  <a:srgbClr val="222635"/>
                </a:solidFill>
                <a:effectLst/>
                <a:latin typeface="Times New Roman" panose="02020603050405020304" pitchFamily="18" charset="0"/>
                <a:cs typeface="Times New Roman" panose="02020603050405020304" pitchFamily="18" charset="0"/>
              </a:rPr>
              <a:t>Using control variables to account for banned variables or specific events such as an economic drift.</a:t>
            </a:r>
          </a:p>
          <a:p>
            <a:pPr algn="just">
              <a:buFont typeface=""/>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627411"/>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p:cNvSpPr>
            <a:spLocks noGrp="1"/>
          </p:cNvSpPr>
          <p:nvPr>
            <p:ph idx="1"/>
          </p:nvPr>
        </p:nvSpPr>
        <p:spPr>
          <a:xfrm>
            <a:off x="1774825" y="1123950"/>
            <a:ext cx="8281988" cy="5232400"/>
          </a:xfrm>
        </p:spPr>
        <p:txBody>
          <a:bodyPr vert="horz" lIns="91440" tIns="45720" rIns="91440" bIns="45720" rtlCol="0" anchor="t">
            <a:normAutofit/>
          </a:bodyPr>
          <a:lstStyle/>
          <a:p>
            <a:pPr>
              <a:buNone/>
            </a:pPr>
            <a:endParaRPr lang="en-US" sz="1800" dirty="0">
              <a:cs typeface="Calibri"/>
            </a:endParaRPr>
          </a:p>
          <a:p>
            <a:pPr marL="0" indent="0">
              <a:spcBef>
                <a:spcPts val="0"/>
              </a:spcBef>
              <a:buNone/>
            </a:pPr>
            <a:endParaRPr lang="en-US" sz="1800" dirty="0">
              <a:cs typeface="Calibri"/>
            </a:endParaRPr>
          </a:p>
        </p:txBody>
      </p:sp>
      <p:sp>
        <p:nvSpPr>
          <p:cNvPr id="4" name="Date Placeholder 3"/>
          <p:cNvSpPr>
            <a:spLocks noGrp="1"/>
          </p:cNvSpPr>
          <p:nvPr>
            <p:ph type="dt" sz="quarter" idx="10"/>
          </p:nvPr>
        </p:nvSpPr>
        <p:spPr/>
        <p:txBody>
          <a:bodyPr/>
          <a:lstStyle/>
          <a:p>
            <a:pPr>
              <a:defRPr/>
            </a:pPr>
            <a:fld id="{B9EEDE27-8DFF-4DDC-867C-C57F30C5D5B7}" type="datetime3">
              <a:rPr lang="en-US" smtClean="0">
                <a:solidFill>
                  <a:prstClr val="black">
                    <a:tint val="75000"/>
                  </a:prstClr>
                </a:solidFill>
              </a:rPr>
              <a:t>9 December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Unit-4</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44</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2800" b="1" i="0" dirty="0">
                <a:solidFill>
                  <a:srgbClr val="222635"/>
                </a:solidFill>
                <a:effectLst/>
                <a:latin typeface="Cambria" panose="02040503050406030204" pitchFamily="18" charset="0"/>
              </a:rPr>
              <a:t>Variable selection</a:t>
            </a:r>
            <a:endParaRPr lang="en-US" sz="3600" b="1" dirty="0">
              <a:cs typeface="Times New Roman" panose="02020603050405020304" pitchFamily="18" charset="0"/>
            </a:endParaRPr>
          </a:p>
        </p:txBody>
      </p:sp>
      <p:pic>
        <p:nvPicPr>
          <p:cNvPr id="2" name="Picture 2" descr="Image title">
            <a:extLst>
              <a:ext uri="{FF2B5EF4-FFF2-40B4-BE49-F238E27FC236}">
                <a16:creationId xmlns:a16="http://schemas.microsoft.com/office/drawing/2014/main" id="{BCFCB7DE-CFC8-01AE-54B3-669956EA16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990600"/>
            <a:ext cx="10668000" cy="5222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948263"/>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ED02699-2A39-4304-B4CD-F15999D10CDE}" type="datetime3">
              <a:rPr lang="en-US" smtClean="0">
                <a:solidFill>
                  <a:prstClr val="black">
                    <a:tint val="75000"/>
                  </a:prstClr>
                </a:solidFill>
              </a:rPr>
              <a:t>9 December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Unit-4</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45</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2800" b="1" dirty="0">
                <a:ea typeface="Calibri" panose="020F0502020204030204" pitchFamily="34" charset="0"/>
              </a:rPr>
              <a:t>I</a:t>
            </a:r>
            <a:r>
              <a:rPr lang="en-IN" sz="2800" b="1" dirty="0">
                <a:effectLst/>
                <a:ea typeface="Calibri" panose="020F0502020204030204" pitchFamily="34" charset="0"/>
              </a:rPr>
              <a:t>dentifying Outliers</a:t>
            </a:r>
            <a:endParaRPr lang="en-US" sz="4400" b="1" dirty="0">
              <a:cs typeface="Times New Roman" panose="02020603050405020304" pitchFamily="18" charset="0"/>
            </a:endParaRPr>
          </a:p>
        </p:txBody>
      </p:sp>
      <p:sp>
        <p:nvSpPr>
          <p:cNvPr id="2" name="TextBox 1">
            <a:extLst>
              <a:ext uri="{FF2B5EF4-FFF2-40B4-BE49-F238E27FC236}">
                <a16:creationId xmlns:a16="http://schemas.microsoft.com/office/drawing/2014/main" id="{0BCBAD34-6EEE-5901-0F4B-7B90FC9E2599}"/>
              </a:ext>
            </a:extLst>
          </p:cNvPr>
          <p:cNvSpPr txBox="1"/>
          <p:nvPr/>
        </p:nvSpPr>
        <p:spPr>
          <a:xfrm>
            <a:off x="1101307" y="1130061"/>
            <a:ext cx="9069236" cy="29578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1800" b="0" i="0" dirty="0">
                <a:solidFill>
                  <a:srgbClr val="292929"/>
                </a:solidFill>
                <a:effectLst/>
              </a:rPr>
              <a:t>An outlier is something separate or different from the crowd. Outliers can be a result of a mistake during data collection or it can be just an indication of variance in your data. Some of the methods for detecting and handling outliers:</a:t>
            </a:r>
          </a:p>
          <a:p>
            <a:pPr algn="just">
              <a:lnSpc>
                <a:spcPct val="150000"/>
              </a:lnSpc>
              <a:buFont typeface="Arial" panose="020B0604020202020204" pitchFamily="34" charset="0"/>
              <a:buChar char="•"/>
            </a:pPr>
            <a:r>
              <a:rPr lang="en-US" sz="1800" b="0" i="0" dirty="0">
                <a:solidFill>
                  <a:srgbClr val="292929"/>
                </a:solidFill>
                <a:effectLst/>
              </a:rPr>
              <a:t>Box Plot</a:t>
            </a:r>
          </a:p>
          <a:p>
            <a:pPr algn="just">
              <a:lnSpc>
                <a:spcPct val="150000"/>
              </a:lnSpc>
              <a:buFont typeface="Arial" panose="020B0604020202020204" pitchFamily="34" charset="0"/>
              <a:buChar char="•"/>
            </a:pPr>
            <a:r>
              <a:rPr lang="en-US" sz="1800" b="0" i="0" dirty="0">
                <a:solidFill>
                  <a:srgbClr val="292929"/>
                </a:solidFill>
                <a:effectLst/>
              </a:rPr>
              <a:t>Scatter plot</a:t>
            </a:r>
          </a:p>
          <a:p>
            <a:pPr algn="just">
              <a:lnSpc>
                <a:spcPct val="150000"/>
              </a:lnSpc>
              <a:buFont typeface="Arial" panose="020B0604020202020204" pitchFamily="34" charset="0"/>
              <a:buChar char="•"/>
            </a:pPr>
            <a:r>
              <a:rPr lang="en-US" sz="1800" b="0" i="0" dirty="0">
                <a:solidFill>
                  <a:srgbClr val="292929"/>
                </a:solidFill>
                <a:effectLst/>
              </a:rPr>
              <a:t>Z-score</a:t>
            </a:r>
          </a:p>
          <a:p>
            <a:pPr algn="just">
              <a:lnSpc>
                <a:spcPct val="150000"/>
              </a:lnSpc>
              <a:buFont typeface="Arial" panose="020B0604020202020204" pitchFamily="34" charset="0"/>
              <a:buChar char="•"/>
            </a:pPr>
            <a:r>
              <a:rPr lang="en-US" sz="1800" b="0" i="0" dirty="0">
                <a:solidFill>
                  <a:srgbClr val="292929"/>
                </a:solidFill>
                <a:effectLst/>
              </a:rPr>
              <a:t>IQR(Inter-Quartile Range)</a:t>
            </a:r>
            <a:endParaRPr lang="en-US" dirty="0">
              <a:cs typeface="Calibri"/>
            </a:endParaRPr>
          </a:p>
        </p:txBody>
      </p:sp>
      <p:pic>
        <p:nvPicPr>
          <p:cNvPr id="1026" name="Picture 2" descr="Lightbox">
            <a:extLst>
              <a:ext uri="{FF2B5EF4-FFF2-40B4-BE49-F238E27FC236}">
                <a16:creationId xmlns:a16="http://schemas.microsoft.com/office/drawing/2014/main" id="{7A22A96C-383B-A071-3A35-07AC7E2684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6300" y="2403815"/>
            <a:ext cx="556260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99686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DF175359-AEAB-4316-A72F-BAB928914CCA}" type="datetime3">
              <a:rPr lang="en-US" smtClean="0">
                <a:solidFill>
                  <a:prstClr val="black">
                    <a:tint val="75000"/>
                  </a:prstClr>
                </a:solidFill>
              </a:rPr>
              <a:t>9 December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Unit-4</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46</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2800" b="1" dirty="0">
                <a:ea typeface="Calibri" panose="020F0502020204030204" pitchFamily="34" charset="0"/>
              </a:rPr>
              <a:t>I</a:t>
            </a:r>
            <a:r>
              <a:rPr lang="en-IN" sz="2800" b="1" dirty="0">
                <a:effectLst/>
                <a:ea typeface="Calibri" panose="020F0502020204030204" pitchFamily="34" charset="0"/>
              </a:rPr>
              <a:t>dentifying Outliers</a:t>
            </a:r>
            <a:endParaRPr lang="en-US" sz="4400" b="1" dirty="0">
              <a:cs typeface="Times New Roman" panose="02020603050405020304" pitchFamily="18" charset="0"/>
            </a:endParaRPr>
          </a:p>
        </p:txBody>
      </p:sp>
      <p:sp>
        <p:nvSpPr>
          <p:cNvPr id="8" name="TextBox 7">
            <a:extLst>
              <a:ext uri="{FF2B5EF4-FFF2-40B4-BE49-F238E27FC236}">
                <a16:creationId xmlns:a16="http://schemas.microsoft.com/office/drawing/2014/main" id="{B8886C3F-72CB-C698-5D71-96DF6EA62F84}"/>
              </a:ext>
            </a:extLst>
          </p:cNvPr>
          <p:cNvSpPr txBox="1"/>
          <p:nvPr/>
        </p:nvSpPr>
        <p:spPr>
          <a:xfrm>
            <a:off x="1131337" y="1219200"/>
            <a:ext cx="9677400" cy="3416320"/>
          </a:xfrm>
          <a:prstGeom prst="rect">
            <a:avLst/>
          </a:prstGeom>
          <a:noFill/>
        </p:spPr>
        <p:txBody>
          <a:bodyPr wrap="square">
            <a:spAutoFit/>
          </a:bodyPr>
          <a:lstStyle/>
          <a:p>
            <a:pPr algn="just" fontAlgn="base"/>
            <a:r>
              <a:rPr lang="en-US" b="1" i="0" dirty="0">
                <a:solidFill>
                  <a:srgbClr val="273239"/>
                </a:solidFill>
                <a:effectLst/>
                <a:latin typeface="Times New Roman" panose="02020603050405020304" pitchFamily="18" charset="0"/>
                <a:cs typeface="Times New Roman" panose="02020603050405020304" pitchFamily="18" charset="0"/>
              </a:rPr>
              <a:t>Outlier Detection Methods in Machine Learning</a:t>
            </a:r>
          </a:p>
          <a:p>
            <a:pPr marL="285750" indent="-285750" algn="just" rtl="0"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Outlier detection plays a crucial role in ensuring the quality and accuracy of machine learning models. </a:t>
            </a:r>
          </a:p>
          <a:p>
            <a:pPr marL="285750" indent="-285750" algn="just" rtl="0"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By identifying and removing or handling outliers effectively, we can prevent them from biasing the model, reducing its performance, and hindering its interpretability. Here’s an overview of various outlier detection methods:</a:t>
            </a:r>
          </a:p>
          <a:p>
            <a:pPr algn="just" fontAlgn="base"/>
            <a:r>
              <a:rPr lang="en-US" b="1" i="0" dirty="0">
                <a:solidFill>
                  <a:srgbClr val="273239"/>
                </a:solidFill>
                <a:effectLst/>
                <a:latin typeface="Times New Roman" panose="02020603050405020304" pitchFamily="18" charset="0"/>
                <a:cs typeface="Times New Roman" panose="02020603050405020304" pitchFamily="18" charset="0"/>
              </a:rPr>
              <a:t>1. Statistical Methods:</a:t>
            </a:r>
          </a:p>
          <a:p>
            <a:pPr algn="just"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Z-Score:</a:t>
            </a:r>
            <a:r>
              <a:rPr lang="en-US" b="0" i="0" dirty="0">
                <a:solidFill>
                  <a:srgbClr val="273239"/>
                </a:solidFill>
                <a:effectLst/>
                <a:latin typeface="Times New Roman" panose="02020603050405020304" pitchFamily="18" charset="0"/>
                <a:cs typeface="Times New Roman" panose="02020603050405020304" pitchFamily="18" charset="0"/>
              </a:rPr>
              <a:t> This method calculates the standard deviation of the data points and identifies outliers as those with</a:t>
            </a:r>
            <a:r>
              <a:rPr lang="en-US" b="0" i="0" u="sng" dirty="0">
                <a:solidFill>
                  <a:srgbClr val="273239"/>
                </a:solidFill>
                <a:effectLst/>
                <a:latin typeface="Times New Roman" panose="02020603050405020304" pitchFamily="18" charset="0"/>
                <a:cs typeface="Times New Roman" panose="02020603050405020304" pitchFamily="18" charset="0"/>
                <a:hlinkClick r:id="rId3"/>
              </a:rPr>
              <a:t> Z-scores</a:t>
            </a:r>
            <a:r>
              <a:rPr lang="en-US" b="0" i="0" dirty="0">
                <a:solidFill>
                  <a:srgbClr val="273239"/>
                </a:solidFill>
                <a:effectLst/>
                <a:latin typeface="Times New Roman" panose="02020603050405020304" pitchFamily="18" charset="0"/>
                <a:cs typeface="Times New Roman" panose="02020603050405020304" pitchFamily="18" charset="0"/>
              </a:rPr>
              <a:t> exceeding a certain threshold (typically 3 or -3).</a:t>
            </a:r>
          </a:p>
          <a:p>
            <a:pPr algn="just"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Interquartile Range (IQR):</a:t>
            </a:r>
            <a:r>
              <a:rPr lang="en-US" b="0" i="0" dirty="0">
                <a:solidFill>
                  <a:srgbClr val="273239"/>
                </a:solidFill>
                <a:effectLst/>
                <a:latin typeface="Times New Roman" panose="02020603050405020304" pitchFamily="18" charset="0"/>
                <a:cs typeface="Times New Roman" panose="02020603050405020304" pitchFamily="18" charset="0"/>
              </a:rPr>
              <a:t> </a:t>
            </a:r>
            <a:r>
              <a:rPr lang="en-US" b="0" i="0" u="sng" dirty="0">
                <a:solidFill>
                  <a:srgbClr val="273239"/>
                </a:solidFill>
                <a:effectLst/>
                <a:latin typeface="Times New Roman" panose="02020603050405020304" pitchFamily="18" charset="0"/>
                <a:cs typeface="Times New Roman" panose="02020603050405020304" pitchFamily="18" charset="0"/>
                <a:hlinkClick r:id="rId4"/>
              </a:rPr>
              <a:t>IQR</a:t>
            </a:r>
            <a:r>
              <a:rPr lang="en-US" b="0" i="0" dirty="0">
                <a:solidFill>
                  <a:srgbClr val="273239"/>
                </a:solidFill>
                <a:effectLst/>
                <a:latin typeface="Times New Roman" panose="02020603050405020304" pitchFamily="18" charset="0"/>
                <a:cs typeface="Times New Roman" panose="02020603050405020304" pitchFamily="18" charset="0"/>
              </a:rPr>
              <a:t> identifies outliers as data points falling outside the range defined by Q1-k*(Q3-Q1) and Q3+k*(Q3-Q1), where Q1 and Q3 are the first and third quartiles, and k is a factor (typically 1.5).</a:t>
            </a:r>
          </a:p>
        </p:txBody>
      </p:sp>
    </p:spTree>
    <p:extLst>
      <p:ext uri="{BB962C8B-B14F-4D97-AF65-F5344CB8AC3E}">
        <p14:creationId xmlns:p14="http://schemas.microsoft.com/office/powerpoint/2010/main" val="695101890"/>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752937D-35F8-4A53-95EA-561E2869FC21}" type="datetime3">
              <a:rPr lang="en-US" smtClean="0">
                <a:solidFill>
                  <a:prstClr val="black">
                    <a:tint val="75000"/>
                  </a:prstClr>
                </a:solidFill>
              </a:rPr>
              <a:t>9 December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Unit-4</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47</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2800" b="1" dirty="0">
                <a:ea typeface="Calibri" panose="020F0502020204030204" pitchFamily="34" charset="0"/>
              </a:rPr>
              <a:t>I</a:t>
            </a:r>
            <a:r>
              <a:rPr lang="en-IN" sz="2800" b="1" dirty="0">
                <a:effectLst/>
                <a:ea typeface="Calibri" panose="020F0502020204030204" pitchFamily="34" charset="0"/>
              </a:rPr>
              <a:t>dentifying Outliers</a:t>
            </a:r>
            <a:endParaRPr lang="en-US" sz="4400" b="1" dirty="0">
              <a:cs typeface="Times New Roman" panose="02020603050405020304" pitchFamily="18" charset="0"/>
            </a:endParaRPr>
          </a:p>
        </p:txBody>
      </p:sp>
      <p:sp>
        <p:nvSpPr>
          <p:cNvPr id="6" name="TextBox 5">
            <a:extLst>
              <a:ext uri="{FF2B5EF4-FFF2-40B4-BE49-F238E27FC236}">
                <a16:creationId xmlns:a16="http://schemas.microsoft.com/office/drawing/2014/main" id="{F2B99C87-2610-CBEE-DE2F-EC70606E8D7F}"/>
              </a:ext>
            </a:extLst>
          </p:cNvPr>
          <p:cNvSpPr txBox="1"/>
          <p:nvPr/>
        </p:nvSpPr>
        <p:spPr>
          <a:xfrm>
            <a:off x="1371600" y="1371600"/>
            <a:ext cx="9753600" cy="3139321"/>
          </a:xfrm>
          <a:prstGeom prst="rect">
            <a:avLst/>
          </a:prstGeom>
          <a:noFill/>
        </p:spPr>
        <p:txBody>
          <a:bodyPr wrap="square">
            <a:spAutoFit/>
          </a:bodyPr>
          <a:lstStyle/>
          <a:p>
            <a:pPr algn="just" fontAlgn="base"/>
            <a:r>
              <a:rPr lang="en-US" b="1" i="0" dirty="0">
                <a:solidFill>
                  <a:srgbClr val="273239"/>
                </a:solidFill>
                <a:effectLst/>
                <a:latin typeface="Nunito" pitchFamily="2" charset="0"/>
              </a:rPr>
              <a:t> </a:t>
            </a:r>
            <a:r>
              <a:rPr lang="en-US" b="1" i="0" dirty="0">
                <a:solidFill>
                  <a:srgbClr val="273239"/>
                </a:solidFill>
                <a:effectLst/>
                <a:latin typeface="Times New Roman" panose="02020603050405020304" pitchFamily="18" charset="0"/>
                <a:cs typeface="Times New Roman" panose="02020603050405020304" pitchFamily="18" charset="0"/>
              </a:rPr>
              <a:t>Distance-Based Methods:</a:t>
            </a:r>
          </a:p>
          <a:p>
            <a:pPr algn="just"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K-Nearest Neighbors (KNN):</a:t>
            </a:r>
            <a:r>
              <a:rPr lang="en-US" b="0" i="0" dirty="0">
                <a:solidFill>
                  <a:srgbClr val="273239"/>
                </a:solidFill>
                <a:effectLst/>
                <a:latin typeface="Times New Roman" panose="02020603050405020304" pitchFamily="18" charset="0"/>
                <a:cs typeface="Times New Roman" panose="02020603050405020304" pitchFamily="18" charset="0"/>
              </a:rPr>
              <a:t> </a:t>
            </a:r>
            <a:r>
              <a:rPr lang="en-US" b="0" i="0" u="sng" dirty="0">
                <a:solidFill>
                  <a:srgbClr val="273239"/>
                </a:solidFill>
                <a:effectLst/>
                <a:latin typeface="Times New Roman" panose="02020603050405020304" pitchFamily="18" charset="0"/>
                <a:cs typeface="Times New Roman" panose="02020603050405020304" pitchFamily="18" charset="0"/>
                <a:hlinkClick r:id="rId3"/>
              </a:rPr>
              <a:t>KNN</a:t>
            </a:r>
            <a:r>
              <a:rPr lang="en-US" b="0" i="0" dirty="0">
                <a:solidFill>
                  <a:srgbClr val="273239"/>
                </a:solidFill>
                <a:effectLst/>
                <a:latin typeface="Times New Roman" panose="02020603050405020304" pitchFamily="18" charset="0"/>
                <a:cs typeface="Times New Roman" panose="02020603050405020304" pitchFamily="18" charset="0"/>
              </a:rPr>
              <a:t> identifies outliers as data points whose K nearest neighbors are far away from them.</a:t>
            </a:r>
          </a:p>
          <a:p>
            <a:pPr algn="just"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Local Outlier Factor (LOF):</a:t>
            </a:r>
            <a:r>
              <a:rPr lang="en-US" b="0" i="0" dirty="0">
                <a:solidFill>
                  <a:srgbClr val="273239"/>
                </a:solidFill>
                <a:effectLst/>
                <a:latin typeface="Times New Roman" panose="02020603050405020304" pitchFamily="18" charset="0"/>
                <a:cs typeface="Times New Roman" panose="02020603050405020304" pitchFamily="18" charset="0"/>
              </a:rPr>
              <a:t> This method calculates the local density of data points and identifies outliers as those with significantly lower density compared to their neighbors.</a:t>
            </a:r>
          </a:p>
          <a:p>
            <a:pPr algn="just" fontAlgn="base"/>
            <a:r>
              <a:rPr lang="en-US" b="1" i="0" dirty="0">
                <a:solidFill>
                  <a:srgbClr val="273239"/>
                </a:solidFill>
                <a:effectLst/>
                <a:latin typeface="Times New Roman" panose="02020603050405020304" pitchFamily="18" charset="0"/>
                <a:cs typeface="Times New Roman" panose="02020603050405020304" pitchFamily="18" charset="0"/>
              </a:rPr>
              <a:t>3. Clustering-Based Methods:</a:t>
            </a:r>
          </a:p>
          <a:p>
            <a:pPr algn="just"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Density-Based Spatial Clustering of Applications with Noise (DBSCAN):</a:t>
            </a:r>
            <a:r>
              <a:rPr lang="en-US" b="0" i="0" dirty="0">
                <a:solidFill>
                  <a:srgbClr val="273239"/>
                </a:solidFill>
                <a:effectLst/>
                <a:latin typeface="Times New Roman" panose="02020603050405020304" pitchFamily="18" charset="0"/>
                <a:cs typeface="Times New Roman" panose="02020603050405020304" pitchFamily="18" charset="0"/>
              </a:rPr>
              <a:t> In</a:t>
            </a:r>
            <a:r>
              <a:rPr lang="en-US" b="0" i="0" u="sng" dirty="0">
                <a:solidFill>
                  <a:srgbClr val="273239"/>
                </a:solidFill>
                <a:effectLst/>
                <a:latin typeface="Times New Roman" panose="02020603050405020304" pitchFamily="18" charset="0"/>
                <a:cs typeface="Times New Roman" panose="02020603050405020304" pitchFamily="18" charset="0"/>
                <a:hlinkClick r:id="rId4"/>
              </a:rPr>
              <a:t> DBSCAN</a:t>
            </a:r>
            <a:r>
              <a:rPr lang="en-US" b="0" i="0" dirty="0">
                <a:solidFill>
                  <a:srgbClr val="273239"/>
                </a:solidFill>
                <a:effectLst/>
                <a:latin typeface="Times New Roman" panose="02020603050405020304" pitchFamily="18" charset="0"/>
                <a:cs typeface="Times New Roman" panose="02020603050405020304" pitchFamily="18" charset="0"/>
              </a:rPr>
              <a:t>, clusters data points based on their density and identifies outliers as points not belonging to any cluster.</a:t>
            </a:r>
          </a:p>
          <a:p>
            <a:pPr algn="just"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Hierarchical clustering:</a:t>
            </a:r>
            <a:r>
              <a:rPr lang="en-US" b="0" i="0" dirty="0">
                <a:solidFill>
                  <a:srgbClr val="273239"/>
                </a:solidFill>
                <a:effectLst/>
                <a:latin typeface="Times New Roman" panose="02020603050405020304" pitchFamily="18" charset="0"/>
                <a:cs typeface="Times New Roman" panose="02020603050405020304" pitchFamily="18" charset="0"/>
              </a:rPr>
              <a:t> </a:t>
            </a:r>
            <a:r>
              <a:rPr lang="en-US" b="0" i="0" u="sng" dirty="0">
                <a:solidFill>
                  <a:srgbClr val="273239"/>
                </a:solidFill>
                <a:effectLst/>
                <a:latin typeface="Times New Roman" panose="02020603050405020304" pitchFamily="18" charset="0"/>
                <a:cs typeface="Times New Roman" panose="02020603050405020304" pitchFamily="18" charset="0"/>
                <a:hlinkClick r:id="rId5"/>
              </a:rPr>
              <a:t>Hierarchical clustering </a:t>
            </a:r>
            <a:r>
              <a:rPr lang="en-US" b="0" i="0" dirty="0">
                <a:solidFill>
                  <a:srgbClr val="273239"/>
                </a:solidFill>
                <a:effectLst/>
                <a:latin typeface="Times New Roman" panose="02020603050405020304" pitchFamily="18" charset="0"/>
                <a:cs typeface="Times New Roman" panose="02020603050405020304" pitchFamily="18" charset="0"/>
              </a:rPr>
              <a:t>involves building a hierarchy of clusters by iteratively merging or splitting clusters based on their similarity. Outliers can be identified as clusters containing only a single data point or clusters significantly smaller than others.</a:t>
            </a:r>
          </a:p>
        </p:txBody>
      </p:sp>
      <p:sp>
        <p:nvSpPr>
          <p:cNvPr id="10" name="TextBox 9">
            <a:extLst>
              <a:ext uri="{FF2B5EF4-FFF2-40B4-BE49-F238E27FC236}">
                <a16:creationId xmlns:a16="http://schemas.microsoft.com/office/drawing/2014/main" id="{C13F291A-E9F0-B767-6783-6DD51189935A}"/>
              </a:ext>
            </a:extLst>
          </p:cNvPr>
          <p:cNvSpPr txBox="1"/>
          <p:nvPr/>
        </p:nvSpPr>
        <p:spPr>
          <a:xfrm>
            <a:off x="1371600" y="5146615"/>
            <a:ext cx="6125546" cy="369332"/>
          </a:xfrm>
          <a:prstGeom prst="rect">
            <a:avLst/>
          </a:prstGeom>
          <a:noFill/>
        </p:spPr>
        <p:txBody>
          <a:bodyPr wrap="square">
            <a:spAutoFit/>
          </a:bodyPr>
          <a:lstStyle/>
          <a:p>
            <a:r>
              <a:rPr lang="en-IN" dirty="0"/>
              <a:t>https://www.geeksforgeeks.org/machine-learning-outlier/</a:t>
            </a:r>
          </a:p>
        </p:txBody>
      </p:sp>
    </p:spTree>
    <p:extLst>
      <p:ext uri="{BB962C8B-B14F-4D97-AF65-F5344CB8AC3E}">
        <p14:creationId xmlns:p14="http://schemas.microsoft.com/office/powerpoint/2010/main" val="4126549438"/>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78B890E8-795D-4732-A829-A3D94E26323C}" type="datetime3">
              <a:rPr lang="en-US" smtClean="0">
                <a:solidFill>
                  <a:prstClr val="black">
                    <a:tint val="75000"/>
                  </a:prstClr>
                </a:solidFill>
              </a:rPr>
              <a:t>9 December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Unit-4</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48</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2800" b="1" dirty="0">
                <a:effectLst/>
                <a:ea typeface="Calibri" panose="020F0502020204030204" pitchFamily="34" charset="0"/>
              </a:rPr>
              <a:t>Remove Outliers</a:t>
            </a:r>
            <a:endParaRPr lang="en-US" sz="4400" b="1" dirty="0">
              <a:cs typeface="Times New Roman" panose="02020603050405020304" pitchFamily="18" charset="0"/>
            </a:endParaRPr>
          </a:p>
        </p:txBody>
      </p:sp>
      <p:sp>
        <p:nvSpPr>
          <p:cNvPr id="8" name="TextBox 7">
            <a:extLst>
              <a:ext uri="{FF2B5EF4-FFF2-40B4-BE49-F238E27FC236}">
                <a16:creationId xmlns:a16="http://schemas.microsoft.com/office/drawing/2014/main" id="{2D5DF60B-E689-2D3F-60AA-4591F0D7CE70}"/>
              </a:ext>
            </a:extLst>
          </p:cNvPr>
          <p:cNvSpPr txBox="1"/>
          <p:nvPr/>
        </p:nvSpPr>
        <p:spPr>
          <a:xfrm>
            <a:off x="1938176" y="1190054"/>
            <a:ext cx="8577424" cy="1754326"/>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To </a:t>
            </a:r>
            <a:r>
              <a:rPr lang="en-US" b="1" dirty="0">
                <a:latin typeface="Times New Roman" panose="02020603050405020304" pitchFamily="18" charset="0"/>
                <a:cs typeface="Times New Roman" panose="02020603050405020304" pitchFamily="18" charset="0"/>
              </a:rPr>
              <a:t>remove outliers</a:t>
            </a:r>
            <a:r>
              <a:rPr lang="en-US" dirty="0">
                <a:latin typeface="Times New Roman" panose="02020603050405020304" pitchFamily="18" charset="0"/>
                <a:cs typeface="Times New Roman" panose="02020603050405020304" pitchFamily="18" charset="0"/>
              </a:rPr>
              <a:t> from a dataset, you can follow different approaches depending on the method of detection and the type of data you're working with. Here’s a simple guide:</a:t>
            </a:r>
          </a:p>
          <a:p>
            <a:pPr algn="just"/>
            <a:r>
              <a:rPr lang="en-US" b="1" dirty="0">
                <a:latin typeface="Times New Roman" panose="02020603050405020304" pitchFamily="18" charset="0"/>
                <a:cs typeface="Times New Roman" panose="02020603050405020304" pitchFamily="18" charset="0"/>
              </a:rPr>
              <a:t>Steps to Remove Outliers:</a:t>
            </a:r>
          </a:p>
          <a:p>
            <a:pPr algn="just">
              <a:buFont typeface="+mj-lt"/>
              <a:buAutoNum type="arabicPeriod"/>
            </a:pPr>
            <a:r>
              <a:rPr lang="en-US" b="1" dirty="0">
                <a:latin typeface="Times New Roman" panose="02020603050405020304" pitchFamily="18" charset="0"/>
                <a:cs typeface="Times New Roman" panose="02020603050405020304" pitchFamily="18" charset="0"/>
              </a:rPr>
              <a:t>Identify the Outliers</a:t>
            </a:r>
            <a:r>
              <a:rPr lang="en-US" dirty="0">
                <a:latin typeface="Times New Roman" panose="02020603050405020304" pitchFamily="18" charset="0"/>
                <a:cs typeface="Times New Roman" panose="02020603050405020304" pitchFamily="18" charset="0"/>
              </a:rPr>
              <a:t>: First, you need to detect the outliers using methods such as the Z-score, Interquartile Range (IQR), or visualization tools like box plots.</a:t>
            </a:r>
          </a:p>
          <a:p>
            <a:pPr algn="just"/>
            <a:r>
              <a:rPr lang="en-US" b="1" dirty="0">
                <a:latin typeface="Times New Roman" panose="02020603050405020304" pitchFamily="18" charset="0"/>
                <a:cs typeface="Times New Roman" panose="02020603050405020304" pitchFamily="18" charset="0"/>
              </a:rPr>
              <a:t>a) Using Z-score (for numerical data):</a:t>
            </a:r>
          </a:p>
        </p:txBody>
      </p:sp>
      <p:sp>
        <p:nvSpPr>
          <p:cNvPr id="11" name="TextBox 10">
            <a:extLst>
              <a:ext uri="{FF2B5EF4-FFF2-40B4-BE49-F238E27FC236}">
                <a16:creationId xmlns:a16="http://schemas.microsoft.com/office/drawing/2014/main" id="{500AD1F8-681B-9E8E-86B1-F0E1581C895A}"/>
              </a:ext>
            </a:extLst>
          </p:cNvPr>
          <p:cNvSpPr txBox="1"/>
          <p:nvPr/>
        </p:nvSpPr>
        <p:spPr>
          <a:xfrm>
            <a:off x="2032000" y="3397677"/>
            <a:ext cx="8712200" cy="923330"/>
          </a:xfrm>
          <a:prstGeom prst="rect">
            <a:avLst/>
          </a:prstGeom>
          <a:noFill/>
        </p:spPr>
        <p:txBody>
          <a:bodyPr wrap="square">
            <a:spAutoFit/>
          </a:bodyPr>
          <a:lstStyle/>
          <a:p>
            <a:pPr algn="just"/>
            <a:r>
              <a:rPr lang="en-US" b="1" dirty="0"/>
              <a:t>b</a:t>
            </a:r>
            <a:r>
              <a:rPr lang="en-US" b="1" dirty="0">
                <a:latin typeface="Times New Roman" panose="02020603050405020304" pitchFamily="18" charset="0"/>
                <a:cs typeface="Times New Roman" panose="02020603050405020304" pitchFamily="18" charset="0"/>
              </a:rPr>
              <a:t>) Using IQR (Interquartile Range):</a:t>
            </a:r>
          </a:p>
          <a:p>
            <a:pPr algn="just"/>
            <a:r>
              <a:rPr lang="en-US" dirty="0">
                <a:latin typeface="Times New Roman" panose="02020603050405020304" pitchFamily="18" charset="0"/>
                <a:cs typeface="Times New Roman" panose="02020603050405020304" pitchFamily="18" charset="0"/>
              </a:rPr>
              <a:t>The IQR method finds the spread of the middle 50% of the data and marks values outside a certain range as outliers.</a:t>
            </a:r>
          </a:p>
        </p:txBody>
      </p:sp>
    </p:spTree>
    <p:extLst>
      <p:ext uri="{BB962C8B-B14F-4D97-AF65-F5344CB8AC3E}">
        <p14:creationId xmlns:p14="http://schemas.microsoft.com/office/powerpoint/2010/main" val="21889987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A49E0BE0-E18A-43D9-890F-EFD32075DDB5}" type="datetime3">
              <a:rPr lang="en-US" smtClean="0">
                <a:solidFill>
                  <a:prstClr val="black">
                    <a:tint val="75000"/>
                  </a:prstClr>
                </a:solidFill>
              </a:rPr>
              <a:t>9 December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dirty="0">
                <a:solidFill>
                  <a:prstClr val="black">
                    <a:tint val="75000"/>
                  </a:prstClr>
                </a:solidFill>
              </a:rPr>
              <a:t>Dr. Kumod Kumar Gupta     Data Analytics     Unit-4</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49</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2800" b="1" i="0" dirty="0">
                <a:solidFill>
                  <a:srgbClr val="000000"/>
                </a:solidFill>
                <a:effectLst/>
                <a:latin typeface="Benton Sans Book"/>
              </a:rPr>
              <a:t>Time Series Analysis</a:t>
            </a:r>
          </a:p>
        </p:txBody>
      </p:sp>
      <p:sp>
        <p:nvSpPr>
          <p:cNvPr id="8" name="TextBox 7">
            <a:extLst>
              <a:ext uri="{FF2B5EF4-FFF2-40B4-BE49-F238E27FC236}">
                <a16:creationId xmlns:a16="http://schemas.microsoft.com/office/drawing/2014/main" id="{D15D2CC1-D2C5-F67A-82DD-12AB82C14E11}"/>
              </a:ext>
            </a:extLst>
          </p:cNvPr>
          <p:cNvSpPr txBox="1"/>
          <p:nvPr/>
        </p:nvSpPr>
        <p:spPr>
          <a:xfrm>
            <a:off x="1295400" y="1066800"/>
            <a:ext cx="9753600" cy="1477328"/>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Time series analysis is a method used to analyze data that is collected over time.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goal is to understand the patterns, trends, and behaviors of the data and to make predictions for the future.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Common examples of time series data include stock prices, weather measurements, and sales figures over time.</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82ED386-04D4-2671-60C9-39BF24C0E8BA}"/>
              </a:ext>
            </a:extLst>
          </p:cNvPr>
          <p:cNvSpPr txBox="1"/>
          <p:nvPr/>
        </p:nvSpPr>
        <p:spPr>
          <a:xfrm>
            <a:off x="1295400" y="2539233"/>
            <a:ext cx="9982200" cy="313932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Here are some key concepts in time series analysis:</a:t>
            </a:r>
          </a:p>
          <a:p>
            <a:pPr>
              <a:buFont typeface="+mj-lt"/>
              <a:buAutoNum type="arabicPeriod"/>
            </a:pPr>
            <a:r>
              <a:rPr lang="en-US" b="1" dirty="0">
                <a:latin typeface="Times New Roman" panose="02020603050405020304" pitchFamily="18" charset="0"/>
                <a:cs typeface="Times New Roman" panose="02020603050405020304" pitchFamily="18" charset="0"/>
              </a:rPr>
              <a:t>Trend</a:t>
            </a:r>
            <a:r>
              <a:rPr lang="en-US" dirty="0">
                <a:latin typeface="Times New Roman" panose="02020603050405020304" pitchFamily="18" charset="0"/>
                <a:cs typeface="Times New Roman" panose="02020603050405020304" pitchFamily="18" charset="0"/>
              </a:rPr>
              <a:t>: A long-term increase or decrease in the data. For example, if sales data shows a steady rise over years, that's a trend.</a:t>
            </a:r>
          </a:p>
          <a:p>
            <a:pPr>
              <a:buFont typeface="+mj-lt"/>
              <a:buAutoNum type="arabicPeriod"/>
            </a:pPr>
            <a:r>
              <a:rPr lang="en-US" b="1" dirty="0">
                <a:latin typeface="Times New Roman" panose="02020603050405020304" pitchFamily="18" charset="0"/>
                <a:cs typeface="Times New Roman" panose="02020603050405020304" pitchFamily="18" charset="0"/>
              </a:rPr>
              <a:t>Seasonality</a:t>
            </a:r>
            <a:r>
              <a:rPr lang="en-US" dirty="0">
                <a:latin typeface="Times New Roman" panose="02020603050405020304" pitchFamily="18" charset="0"/>
                <a:cs typeface="Times New Roman" panose="02020603050405020304" pitchFamily="18" charset="0"/>
              </a:rPr>
              <a:t>: Recurring patterns or cycles in the data at specific times, such as higher sales during the holiday season or higher temperatures in summer.</a:t>
            </a:r>
          </a:p>
          <a:p>
            <a:pPr>
              <a:buFont typeface="+mj-lt"/>
              <a:buAutoNum type="arabicPeriod"/>
            </a:pPr>
            <a:r>
              <a:rPr lang="en-US" b="1" dirty="0">
                <a:latin typeface="Times New Roman" panose="02020603050405020304" pitchFamily="18" charset="0"/>
                <a:cs typeface="Times New Roman" panose="02020603050405020304" pitchFamily="18" charset="0"/>
              </a:rPr>
              <a:t>Noise</a:t>
            </a:r>
            <a:r>
              <a:rPr lang="en-US" dirty="0">
                <a:latin typeface="Times New Roman" panose="02020603050405020304" pitchFamily="18" charset="0"/>
                <a:cs typeface="Times New Roman" panose="02020603050405020304" pitchFamily="18" charset="0"/>
              </a:rPr>
              <a:t>: Random variation in the data that can't be explained by trends or seasonality. Noise makes it harder to see the patterns clearly.</a:t>
            </a:r>
          </a:p>
          <a:p>
            <a:pPr>
              <a:buFont typeface="+mj-lt"/>
              <a:buAutoNum type="arabicPeriod"/>
            </a:pPr>
            <a:r>
              <a:rPr lang="en-US" b="1" dirty="0">
                <a:latin typeface="Times New Roman" panose="02020603050405020304" pitchFamily="18" charset="0"/>
                <a:cs typeface="Times New Roman" panose="02020603050405020304" pitchFamily="18" charset="0"/>
              </a:rPr>
              <a:t> Stationarity</a:t>
            </a:r>
            <a:r>
              <a:rPr lang="en-US" dirty="0">
                <a:latin typeface="Times New Roman" panose="02020603050405020304" pitchFamily="18" charset="0"/>
                <a:cs typeface="Times New Roman" panose="02020603050405020304" pitchFamily="18" charset="0"/>
              </a:rPr>
              <a:t>: A time series is stationary if its statistical properties (like mean and variance) don't change over time. If the data shows trends or seasonality, it is non-stationary.</a:t>
            </a:r>
          </a:p>
          <a:p>
            <a:pPr>
              <a:buFont typeface="+mj-lt"/>
              <a:buAutoNum type="arabicPeriod"/>
            </a:pPr>
            <a:r>
              <a:rPr lang="en-US" b="1" dirty="0">
                <a:latin typeface="Times New Roman" panose="02020603050405020304" pitchFamily="18" charset="0"/>
                <a:cs typeface="Times New Roman" panose="02020603050405020304" pitchFamily="18" charset="0"/>
              </a:rPr>
              <a:t> Autocorrelation</a:t>
            </a:r>
            <a:r>
              <a:rPr lang="en-US" dirty="0">
                <a:latin typeface="Times New Roman" panose="02020603050405020304" pitchFamily="18" charset="0"/>
                <a:cs typeface="Times New Roman" panose="02020603050405020304" pitchFamily="18" charset="0"/>
              </a:rPr>
              <a:t>: This measures how a time point in the series is related to earlier time points. In simple terms, it helps you see if past values are influencing future values.</a:t>
            </a:r>
          </a:p>
        </p:txBody>
      </p:sp>
    </p:spTree>
    <p:extLst>
      <p:ext uri="{BB962C8B-B14F-4D97-AF65-F5344CB8AC3E}">
        <p14:creationId xmlns:p14="http://schemas.microsoft.com/office/powerpoint/2010/main" val="40042134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103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Date Placeholder 8"/>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B593FF17-BD54-471A-8098-55F0CE30003C}" type="datetime3">
              <a:rPr lang="en-US" smtClean="0">
                <a:solidFill>
                  <a:srgbClr val="FFFFFF"/>
                </a:solidFill>
              </a:rPr>
              <a:t>9 December 2024</a:t>
            </a:fld>
            <a:endParaRPr lang="en-US">
              <a:solidFill>
                <a:srgbClr val="FFFFFF"/>
              </a:solidFill>
            </a:endParaRPr>
          </a:p>
        </p:txBody>
      </p:sp>
      <p:sp>
        <p:nvSpPr>
          <p:cNvPr id="13" name="Footer Placeholder 12"/>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1000" kern="1200">
                <a:solidFill>
                  <a:srgbClr val="FFFFFF"/>
                </a:solidFill>
                <a:latin typeface="+mn-lt"/>
                <a:ea typeface="+mn-ea"/>
                <a:cs typeface="+mn-cs"/>
              </a:rPr>
              <a:t>Dr. Kumod Kumar Gupta     Data Analytics     Unit-4</a:t>
            </a:r>
          </a:p>
        </p:txBody>
      </p:sp>
      <p:sp>
        <p:nvSpPr>
          <p:cNvPr id="10" name="Slide Number Placeholder 9"/>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6F15528-21DE-4FAA-801E-634DDDAF4B2B}" type="slidenum">
              <a:rPr lang="en-US">
                <a:solidFill>
                  <a:srgbClr val="FFFFFF"/>
                </a:solidFill>
              </a:rPr>
              <a:pPr>
                <a:spcAft>
                  <a:spcPts val="600"/>
                </a:spcAft>
              </a:pPr>
              <a:t>5</a:t>
            </a:fld>
            <a:endParaRPr lang="en-US">
              <a:solidFill>
                <a:srgbClr val="FFFFFF"/>
              </a:solidFill>
            </a:endParaRP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a:cs typeface="Calibri"/>
              </a:rPr>
              <a:t>Syllabus</a:t>
            </a:r>
            <a:endParaRPr lang="en-US" sz="2800" dirty="0"/>
          </a:p>
        </p:txBody>
      </p:sp>
      <p:sp>
        <p:nvSpPr>
          <p:cNvPr id="11" name="TextBox 8">
            <a:extLst>
              <a:ext uri="{FF2B5EF4-FFF2-40B4-BE49-F238E27FC236}">
                <a16:creationId xmlns:a16="http://schemas.microsoft.com/office/drawing/2014/main" id="{95876497-49A5-E0CF-1B97-46FC4D7A12D0}"/>
              </a:ext>
            </a:extLst>
          </p:cNvPr>
          <p:cNvSpPr txBox="1"/>
          <p:nvPr/>
        </p:nvSpPr>
        <p:spPr>
          <a:xfrm>
            <a:off x="2609850" y="1714589"/>
            <a:ext cx="6194125" cy="415498"/>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lIns="91440" tIns="45720" rIns="91440" bIns="4572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r>
              <a:rPr lang="en-IN" sz="2100" b="1" dirty="0"/>
              <a:t>UNIT-II: Data Handling </a:t>
            </a:r>
            <a:endParaRPr lang="en-US" sz="2100" b="1" dirty="0">
              <a:cs typeface="Calibri"/>
            </a:endParaRPr>
          </a:p>
        </p:txBody>
      </p:sp>
      <p:graphicFrame>
        <p:nvGraphicFramePr>
          <p:cNvPr id="6" name="Diagram 5">
            <a:extLst>
              <a:ext uri="{FF2B5EF4-FFF2-40B4-BE49-F238E27FC236}">
                <a16:creationId xmlns:a16="http://schemas.microsoft.com/office/drawing/2014/main" id="{3018A75B-D96A-82C3-A26D-BC19D472E926}"/>
              </a:ext>
            </a:extLst>
          </p:cNvPr>
          <p:cNvGraphicFramePr/>
          <p:nvPr>
            <p:extLst>
              <p:ext uri="{D42A27DB-BD31-4B8C-83A1-F6EECF244321}">
                <p14:modId xmlns:p14="http://schemas.microsoft.com/office/powerpoint/2010/main" val="2760512849"/>
              </p:ext>
            </p:extLst>
          </p:nvPr>
        </p:nvGraphicFramePr>
        <p:xfrm>
          <a:off x="2095499" y="2248930"/>
          <a:ext cx="8630165" cy="36404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183346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A49E0BE0-E18A-43D9-890F-EFD32075DDB5}" type="datetime3">
              <a:rPr lang="en-US" smtClean="0">
                <a:solidFill>
                  <a:prstClr val="black">
                    <a:tint val="75000"/>
                  </a:prstClr>
                </a:solidFill>
              </a:rPr>
              <a:t>9 December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dirty="0">
                <a:solidFill>
                  <a:prstClr val="black">
                    <a:tint val="75000"/>
                  </a:prstClr>
                </a:solidFill>
              </a:rPr>
              <a:t>Dr. Kumod Kumar Gupta     Data Analytics     Unit-4</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50</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2800" b="1" i="0" dirty="0">
                <a:solidFill>
                  <a:srgbClr val="000000"/>
                </a:solidFill>
                <a:effectLst/>
                <a:latin typeface="Benton Sans Book"/>
              </a:rPr>
              <a:t>Time Series Analysis</a:t>
            </a:r>
          </a:p>
        </p:txBody>
      </p:sp>
      <p:sp>
        <p:nvSpPr>
          <p:cNvPr id="6" name="TextBox 5">
            <a:extLst>
              <a:ext uri="{FF2B5EF4-FFF2-40B4-BE49-F238E27FC236}">
                <a16:creationId xmlns:a16="http://schemas.microsoft.com/office/drawing/2014/main" id="{49D0EF39-B131-2304-4D4A-84209CEF9AB6}"/>
              </a:ext>
            </a:extLst>
          </p:cNvPr>
          <p:cNvSpPr txBox="1"/>
          <p:nvPr/>
        </p:nvSpPr>
        <p:spPr>
          <a:xfrm>
            <a:off x="2032000" y="1219200"/>
            <a:ext cx="8636000" cy="3139321"/>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Popular models for time series analysis include:</a:t>
            </a:r>
          </a:p>
          <a:p>
            <a:pPr algn="just"/>
            <a:endParaRPr lang="en-US"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ARIMA (Auto Regressive Integrated Moving Average)</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A widely used model that combines autoregressive (AR), differencing (I for integrated), and moving average (MA) elements.</a:t>
            </a:r>
          </a:p>
          <a:p>
            <a:pPr algn="just"/>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Exponential Smoothing</a:t>
            </a:r>
            <a:r>
              <a:rPr lang="en-US" dirty="0">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method that gives more weight to recent data points for making predictions.</a:t>
            </a:r>
          </a:p>
          <a:p>
            <a:pPr algn="just"/>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LSTM (Long Short-Term Memory networks)</a:t>
            </a:r>
            <a:r>
              <a:rPr lang="en-US" dirty="0">
                <a:latin typeface="Times New Roman" panose="02020603050405020304" pitchFamily="18" charset="0"/>
                <a:cs typeface="Times New Roman" panose="02020603050405020304" pitchFamily="18" charset="0"/>
              </a:rPr>
              <a:t>: A type of neural network that is often used for time series forecasting, especially when working with deep learning.</a:t>
            </a:r>
          </a:p>
        </p:txBody>
      </p:sp>
    </p:spTree>
    <p:extLst>
      <p:ext uri="{BB962C8B-B14F-4D97-AF65-F5344CB8AC3E}">
        <p14:creationId xmlns:p14="http://schemas.microsoft.com/office/powerpoint/2010/main" val="1121230864"/>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C3D2F531-539A-4108-9A98-ABA857EA92F9}" type="datetime3">
              <a:rPr lang="en-US" smtClean="0">
                <a:solidFill>
                  <a:prstClr val="black">
                    <a:tint val="75000"/>
                  </a:prstClr>
                </a:solidFill>
              </a:rPr>
              <a:t>9 December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Unit-4</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51</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2800" b="1" i="0" dirty="0">
                <a:solidFill>
                  <a:srgbClr val="000000"/>
                </a:solidFill>
                <a:effectLst/>
                <a:latin typeface="Benton Sans Book"/>
              </a:rPr>
              <a:t>Time Series Analysis</a:t>
            </a:r>
          </a:p>
        </p:txBody>
      </p:sp>
      <p:sp>
        <p:nvSpPr>
          <p:cNvPr id="2" name="TextBox 1">
            <a:extLst>
              <a:ext uri="{FF2B5EF4-FFF2-40B4-BE49-F238E27FC236}">
                <a16:creationId xmlns:a16="http://schemas.microsoft.com/office/drawing/2014/main" id="{0BCBAD34-6EEE-5901-0F4B-7B90FC9E2599}"/>
              </a:ext>
            </a:extLst>
          </p:cNvPr>
          <p:cNvSpPr txBox="1"/>
          <p:nvPr/>
        </p:nvSpPr>
        <p:spPr>
          <a:xfrm>
            <a:off x="1115786" y="979925"/>
            <a:ext cx="9719093" cy="52168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1800" b="1" i="0" dirty="0">
                <a:effectLst/>
                <a:latin typeface="+mj-lt"/>
              </a:rPr>
              <a:t>Why organizations use time series data analysis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Organizations use time series data analysis for several reasons, primarily because it helps them make informed decisions based on trends, patterns, and future predictions. </a:t>
            </a:r>
          </a:p>
          <a:p>
            <a:pPr algn="just"/>
            <a:r>
              <a:rPr lang="en-US" dirty="0">
                <a:latin typeface="Times New Roman" panose="02020603050405020304" pitchFamily="18" charset="0"/>
                <a:cs typeface="Times New Roman" panose="02020603050405020304" pitchFamily="18" charset="0"/>
              </a:rPr>
              <a:t>Here are some key reasons why organizations use time series analysis:</a:t>
            </a:r>
          </a:p>
          <a:p>
            <a:pPr marL="342900" indent="-342900" algn="just">
              <a:buAutoNum type="arabicPeriod"/>
            </a:pPr>
            <a:r>
              <a:rPr lang="en-US" b="1" dirty="0">
                <a:latin typeface="Times New Roman" panose="02020603050405020304" pitchFamily="18" charset="0"/>
                <a:cs typeface="Times New Roman" panose="02020603050405020304" pitchFamily="18" charset="0"/>
              </a:rPr>
              <a:t>Forecasting Future Trends</a:t>
            </a:r>
          </a:p>
          <a:p>
            <a:pPr algn="just"/>
            <a:endParaRPr lang="en-US"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Sales Forecasting</a:t>
            </a:r>
            <a:r>
              <a:rPr lang="en-US" dirty="0">
                <a:latin typeface="Times New Roman" panose="02020603050405020304" pitchFamily="18" charset="0"/>
                <a:cs typeface="Times New Roman" panose="02020603050405020304" pitchFamily="18" charset="0"/>
              </a:rPr>
              <a:t>: Retailers and businesses analyze historical sales data to predict future demand, allowing them to adjust inventory, marketing strategies, and production schedules accordingly.</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Stock Market Predictions</a:t>
            </a:r>
            <a:r>
              <a:rPr lang="en-US" dirty="0">
                <a:latin typeface="Times New Roman" panose="02020603050405020304" pitchFamily="18" charset="0"/>
                <a:cs typeface="Times New Roman" panose="02020603050405020304" pitchFamily="18" charset="0"/>
              </a:rPr>
              <a:t>: Financial organizations use time series analysis to forecast stock prices, currency exchange rates, and interest rates, helping them make investment decisions.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2. Understanding Patterns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Seasonality Detection</a:t>
            </a:r>
            <a:r>
              <a:rPr lang="en-US" dirty="0">
                <a:latin typeface="Times New Roman" panose="02020603050405020304" pitchFamily="18" charset="0"/>
                <a:cs typeface="Times New Roman" panose="02020603050405020304" pitchFamily="18" charset="0"/>
              </a:rPr>
              <a:t>: Organizations can detect seasonal trends, such as higher sales during the holiday season or increased electricity consumption during summer, and plan operations around these patterns.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Customer Behavior Analysis</a:t>
            </a:r>
            <a:r>
              <a:rPr lang="en-US" dirty="0">
                <a:latin typeface="Times New Roman" panose="02020603050405020304" pitchFamily="18" charset="0"/>
                <a:cs typeface="Times New Roman" panose="02020603050405020304" pitchFamily="18" charset="0"/>
              </a:rPr>
              <a:t>: Time series analysis helps companies understand when customers are most active or likely to make purchases, aiding in targeted marketing.</a:t>
            </a:r>
          </a:p>
          <a:p>
            <a:endParaRPr lang="en-US" dirty="0">
              <a:cs typeface="Calibri"/>
            </a:endParaRPr>
          </a:p>
        </p:txBody>
      </p:sp>
    </p:spTree>
    <p:extLst>
      <p:ext uri="{BB962C8B-B14F-4D97-AF65-F5344CB8AC3E}">
        <p14:creationId xmlns:p14="http://schemas.microsoft.com/office/powerpoint/2010/main" val="120254419"/>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C3D2F531-539A-4108-9A98-ABA857EA92F9}" type="datetime3">
              <a:rPr lang="en-US" smtClean="0">
                <a:solidFill>
                  <a:prstClr val="black">
                    <a:tint val="75000"/>
                  </a:prstClr>
                </a:solidFill>
              </a:rPr>
              <a:t>9 December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Unit-4</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52</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2800" b="1" i="0" dirty="0">
                <a:solidFill>
                  <a:srgbClr val="000000"/>
                </a:solidFill>
                <a:effectLst/>
                <a:latin typeface="Benton Sans Book"/>
              </a:rPr>
              <a:t>Time Series Analysis</a:t>
            </a:r>
          </a:p>
        </p:txBody>
      </p:sp>
      <p:sp>
        <p:nvSpPr>
          <p:cNvPr id="8" name="TextBox 7">
            <a:extLst>
              <a:ext uri="{FF2B5EF4-FFF2-40B4-BE49-F238E27FC236}">
                <a16:creationId xmlns:a16="http://schemas.microsoft.com/office/drawing/2014/main" id="{454C88AA-7BCC-3ADC-4441-A68E8A2B88C7}"/>
              </a:ext>
            </a:extLst>
          </p:cNvPr>
          <p:cNvSpPr txBox="1"/>
          <p:nvPr/>
        </p:nvSpPr>
        <p:spPr>
          <a:xfrm>
            <a:off x="1295400" y="962807"/>
            <a:ext cx="9601200" cy="3139321"/>
          </a:xfrm>
          <a:prstGeom prst="rect">
            <a:avLst/>
          </a:prstGeom>
          <a:noFill/>
        </p:spPr>
        <p:txBody>
          <a:bodyPr wrap="square">
            <a:spAutoFit/>
          </a:bodyPr>
          <a:lstStyle/>
          <a:p>
            <a:r>
              <a:rPr lang="en-US" b="1" dirty="0"/>
              <a:t>3. </a:t>
            </a:r>
            <a:r>
              <a:rPr lang="en-US" b="1" dirty="0">
                <a:latin typeface="Times New Roman" panose="02020603050405020304" pitchFamily="18" charset="0"/>
                <a:cs typeface="Times New Roman" panose="02020603050405020304" pitchFamily="18" charset="0"/>
              </a:rPr>
              <a:t>Anomaly Detection</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Fraud Detection</a:t>
            </a:r>
            <a:r>
              <a:rPr lang="en-US" dirty="0">
                <a:latin typeface="Times New Roman" panose="02020603050405020304" pitchFamily="18" charset="0"/>
                <a:cs typeface="Times New Roman" panose="02020603050405020304" pitchFamily="18" charset="0"/>
              </a:rPr>
              <a:t>: Financial institutions monitor time series data to identify unusual patterns that could indicate fraudulent transactions.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Equipment Failure Prediction</a:t>
            </a:r>
            <a:r>
              <a:rPr lang="en-US" dirty="0">
                <a:latin typeface="Times New Roman" panose="02020603050405020304" pitchFamily="18" charset="0"/>
                <a:cs typeface="Times New Roman" panose="02020603050405020304" pitchFamily="18" charset="0"/>
              </a:rPr>
              <a:t>: In industries like manufacturing, time series data from sensors can be used to predict when a machine might fail, enabling preventive maintenance.</a:t>
            </a:r>
          </a:p>
          <a:p>
            <a:r>
              <a:rPr lang="en-US" b="1" dirty="0">
                <a:latin typeface="Times New Roman" panose="02020603050405020304" pitchFamily="18" charset="0"/>
                <a:cs typeface="Times New Roman" panose="02020603050405020304" pitchFamily="18" charset="0"/>
              </a:rPr>
              <a:t>4. Risk Management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Market Risk</a:t>
            </a:r>
            <a:r>
              <a:rPr lang="en-US" dirty="0">
                <a:latin typeface="Times New Roman" panose="02020603050405020304" pitchFamily="18" charset="0"/>
                <a:cs typeface="Times New Roman" panose="02020603050405020304" pitchFamily="18" charset="0"/>
              </a:rPr>
              <a:t>: Financial firms analyze time series data to assess market risks, such as potential stock market crashes, allowing them to take measures to mitigate these risks.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Supply Chain Optimization</a:t>
            </a:r>
            <a:r>
              <a:rPr lang="en-US" dirty="0">
                <a:latin typeface="Times New Roman" panose="02020603050405020304" pitchFamily="18" charset="0"/>
                <a:cs typeface="Times New Roman" panose="02020603050405020304" pitchFamily="18" charset="0"/>
              </a:rPr>
              <a:t>: Companies use time series data to anticipate disruptions or delays in the supply chain and adjust operations accordingly.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1722850"/>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C3D2F531-539A-4108-9A98-ABA857EA92F9}" type="datetime3">
              <a:rPr lang="en-US" smtClean="0">
                <a:solidFill>
                  <a:prstClr val="black">
                    <a:tint val="75000"/>
                  </a:prstClr>
                </a:solidFill>
              </a:rPr>
              <a:t>9 December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Unit-4</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53</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2800" b="1" i="0" dirty="0">
                <a:solidFill>
                  <a:srgbClr val="000000"/>
                </a:solidFill>
                <a:effectLst/>
                <a:latin typeface="Benton Sans Book"/>
              </a:rPr>
              <a:t>Time Series Analysis</a:t>
            </a:r>
          </a:p>
        </p:txBody>
      </p:sp>
      <p:sp>
        <p:nvSpPr>
          <p:cNvPr id="8" name="TextBox 7">
            <a:extLst>
              <a:ext uri="{FF2B5EF4-FFF2-40B4-BE49-F238E27FC236}">
                <a16:creationId xmlns:a16="http://schemas.microsoft.com/office/drawing/2014/main" id="{454C88AA-7BCC-3ADC-4441-A68E8A2B88C7}"/>
              </a:ext>
            </a:extLst>
          </p:cNvPr>
          <p:cNvSpPr txBox="1"/>
          <p:nvPr/>
        </p:nvSpPr>
        <p:spPr>
          <a:xfrm>
            <a:off x="1295400" y="962807"/>
            <a:ext cx="9601200" cy="2862322"/>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5. Improving Operations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Inventory Management</a:t>
            </a:r>
            <a:r>
              <a:rPr lang="en-US" dirty="0">
                <a:latin typeface="Times New Roman" panose="02020603050405020304" pitchFamily="18" charset="0"/>
                <a:cs typeface="Times New Roman" panose="02020603050405020304" pitchFamily="18" charset="0"/>
              </a:rPr>
              <a:t>: By analyzing historical sales data, companies can optimize inventory levels, ensuring they stock the right amount of products at the right time.</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Staffing and Resource Allocation</a:t>
            </a:r>
            <a:r>
              <a:rPr lang="en-US" dirty="0">
                <a:latin typeface="Times New Roman" panose="02020603050405020304" pitchFamily="18" charset="0"/>
                <a:cs typeface="Times New Roman" panose="02020603050405020304" pitchFamily="18" charset="0"/>
              </a:rPr>
              <a:t>: Time series analysis helps organizations predict peak times and allocate resources like staffing or equipment effectively.</a:t>
            </a:r>
          </a:p>
          <a:p>
            <a:pPr algn="just"/>
            <a:r>
              <a:rPr lang="en-US" b="1" dirty="0">
                <a:latin typeface="Times New Roman" panose="02020603050405020304" pitchFamily="18" charset="0"/>
                <a:cs typeface="Times New Roman" panose="02020603050405020304" pitchFamily="18" charset="0"/>
              </a:rPr>
              <a:t>6. Financial Analysis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Revenue Projections</a:t>
            </a:r>
            <a:r>
              <a:rPr lang="en-US" dirty="0">
                <a:latin typeface="Times New Roman" panose="02020603050405020304" pitchFamily="18" charset="0"/>
                <a:cs typeface="Times New Roman" panose="02020603050405020304" pitchFamily="18" charset="0"/>
              </a:rPr>
              <a:t>: Companies can project future revenue by analyzing past performance trends.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Budgeting and Cost Management</a:t>
            </a:r>
            <a:r>
              <a:rPr lang="en-US" dirty="0">
                <a:latin typeface="Times New Roman" panose="02020603050405020304" pitchFamily="18" charset="0"/>
                <a:cs typeface="Times New Roman" panose="02020603050405020304" pitchFamily="18" charset="0"/>
              </a:rPr>
              <a:t>: Time series analysis helps organizations manage their finances by predicting future expenses and revenues.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2774641"/>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C3D2F531-539A-4108-9A98-ABA857EA92F9}" type="datetime3">
              <a:rPr lang="en-US" smtClean="0">
                <a:solidFill>
                  <a:prstClr val="black">
                    <a:tint val="75000"/>
                  </a:prstClr>
                </a:solidFill>
              </a:rPr>
              <a:t>9 December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Unit-4</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54</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2800" b="1" i="0" dirty="0">
                <a:solidFill>
                  <a:srgbClr val="000000"/>
                </a:solidFill>
                <a:effectLst/>
                <a:latin typeface="Benton Sans Book"/>
              </a:rPr>
              <a:t>Time Series Analysis</a:t>
            </a:r>
          </a:p>
        </p:txBody>
      </p:sp>
      <p:sp>
        <p:nvSpPr>
          <p:cNvPr id="10" name="TextBox 9">
            <a:extLst>
              <a:ext uri="{FF2B5EF4-FFF2-40B4-BE49-F238E27FC236}">
                <a16:creationId xmlns:a16="http://schemas.microsoft.com/office/drawing/2014/main" id="{6EFE6625-3776-5E05-A67C-D065E543FBC0}"/>
              </a:ext>
            </a:extLst>
          </p:cNvPr>
          <p:cNvSpPr txBox="1"/>
          <p:nvPr/>
        </p:nvSpPr>
        <p:spPr>
          <a:xfrm>
            <a:off x="1109047" y="1143000"/>
            <a:ext cx="9448800" cy="3158300"/>
          </a:xfrm>
          <a:prstGeom prst="rect">
            <a:avLst/>
          </a:prstGeom>
          <a:noFill/>
        </p:spPr>
        <p:txBody>
          <a:bodyPr wrap="square">
            <a:spAutoFit/>
          </a:bodyPr>
          <a:lstStyle/>
          <a:p>
            <a:pPr algn="just">
              <a:lnSpc>
                <a:spcPct val="107000"/>
              </a:lnSpc>
              <a:spcAft>
                <a:spcPts val="800"/>
              </a:spcAft>
            </a:pPr>
            <a:r>
              <a:rPr lang="en-IN" sz="2000" b="1" kern="0" dirty="0">
                <a:latin typeface="Times New Roman" panose="02020603050405020304" pitchFamily="18" charset="0"/>
                <a:ea typeface="Times New Roman" panose="02020603050405020304" pitchFamily="18" charset="0"/>
                <a:cs typeface="Times New Roman" panose="02020603050405020304" pitchFamily="18" charset="0"/>
              </a:rPr>
              <a:t>7. </a:t>
            </a: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Optimization of Marketing Campaigns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Targeted Advertising</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Time series data helps marketers understand when specific products or services are in demand, allowing them to target advertisements at the right time.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Customer Engagement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Companies use time series analysis to find the best times to engage with customers via promotions, emails, or ads.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By leveraging time series data, organizations can not only understand their past and current performance but also position themselves to make better decisions for the future. This data-driven approach leads to improved efficiency, cost savings, and increased profitability.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532819534"/>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p:cNvSpPr>
            <a:spLocks noGrp="1"/>
          </p:cNvSpPr>
          <p:nvPr>
            <p:ph idx="1"/>
          </p:nvPr>
        </p:nvSpPr>
        <p:spPr>
          <a:xfrm>
            <a:off x="1774825" y="1123950"/>
            <a:ext cx="8281988" cy="5232400"/>
          </a:xfrm>
        </p:spPr>
        <p:txBody>
          <a:bodyPr vert="horz" lIns="91440" tIns="45720" rIns="91440" bIns="45720" rtlCol="0" anchor="t">
            <a:normAutofit/>
          </a:bodyPr>
          <a:lstStyle/>
          <a:p>
            <a:pPr>
              <a:buNone/>
            </a:pPr>
            <a:endParaRPr lang="en-US" sz="1800" dirty="0">
              <a:cs typeface="Calibri"/>
            </a:endParaRPr>
          </a:p>
          <a:p>
            <a:pPr marL="0" indent="0">
              <a:spcBef>
                <a:spcPts val="0"/>
              </a:spcBef>
              <a:buNone/>
            </a:pPr>
            <a:endParaRPr lang="en-US" sz="1800" dirty="0">
              <a:cs typeface="Calibri"/>
            </a:endParaRPr>
          </a:p>
        </p:txBody>
      </p:sp>
      <p:sp>
        <p:nvSpPr>
          <p:cNvPr id="4" name="Date Placeholder 3"/>
          <p:cNvSpPr>
            <a:spLocks noGrp="1"/>
          </p:cNvSpPr>
          <p:nvPr>
            <p:ph type="dt" sz="quarter" idx="10"/>
          </p:nvPr>
        </p:nvSpPr>
        <p:spPr/>
        <p:txBody>
          <a:bodyPr/>
          <a:lstStyle/>
          <a:p>
            <a:pPr>
              <a:defRPr/>
            </a:pPr>
            <a:fld id="{9D670027-653E-48C2-8CC6-AF643B8E4C86}" type="datetime3">
              <a:rPr lang="en-US" smtClean="0">
                <a:solidFill>
                  <a:prstClr val="black">
                    <a:tint val="75000"/>
                  </a:prstClr>
                </a:solidFill>
              </a:rPr>
              <a:t>9 December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Unit-4</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55</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2800" b="1" i="0" dirty="0">
                <a:solidFill>
                  <a:srgbClr val="000000"/>
                </a:solidFill>
                <a:effectLst/>
                <a:latin typeface="Benton Sans Book"/>
              </a:rPr>
              <a:t>Time Series Analysis</a:t>
            </a:r>
          </a:p>
        </p:txBody>
      </p:sp>
      <p:sp>
        <p:nvSpPr>
          <p:cNvPr id="6" name="TextBox 5">
            <a:extLst>
              <a:ext uri="{FF2B5EF4-FFF2-40B4-BE49-F238E27FC236}">
                <a16:creationId xmlns:a16="http://schemas.microsoft.com/office/drawing/2014/main" id="{51AAFDF8-4178-3AFA-A922-A552C4F1689F}"/>
              </a:ext>
            </a:extLst>
          </p:cNvPr>
          <p:cNvSpPr txBox="1"/>
          <p:nvPr/>
        </p:nvSpPr>
        <p:spPr>
          <a:xfrm>
            <a:off x="609600" y="873754"/>
            <a:ext cx="8229600" cy="3913059"/>
          </a:xfrm>
          <a:prstGeom prst="rect">
            <a:avLst/>
          </a:prstGeom>
          <a:noFill/>
        </p:spPr>
        <p:txBody>
          <a:bodyPr wrap="square">
            <a:spAutoFit/>
          </a:bodyPr>
          <a:lstStyle/>
          <a:p>
            <a:pPr algn="just">
              <a:lnSpc>
                <a:spcPct val="150000"/>
              </a:lnSpc>
            </a:pPr>
            <a:r>
              <a:rPr lang="en-IN" sz="2400" b="1" i="0" dirty="0">
                <a:solidFill>
                  <a:srgbClr val="000000"/>
                </a:solidFill>
                <a:effectLst/>
                <a:latin typeface="+mj-lt"/>
              </a:rPr>
              <a:t>Time series analysis examples</a:t>
            </a:r>
            <a:r>
              <a:rPr lang="en-IN" sz="2400" b="0" i="0" dirty="0">
                <a:solidFill>
                  <a:srgbClr val="000000"/>
                </a:solidFill>
                <a:effectLst/>
                <a:latin typeface="+mj-lt"/>
              </a:rPr>
              <a:t>:- </a:t>
            </a:r>
            <a:r>
              <a:rPr lang="en-US" sz="2400" b="0" i="0" dirty="0">
                <a:solidFill>
                  <a:srgbClr val="333333"/>
                </a:solidFill>
                <a:effectLst/>
                <a:latin typeface="+mj-lt"/>
              </a:rPr>
              <a:t>Examples of time series analysis in action include:</a:t>
            </a:r>
          </a:p>
          <a:p>
            <a:pPr algn="l">
              <a:lnSpc>
                <a:spcPct val="150000"/>
              </a:lnSpc>
              <a:buFont typeface="Arial" panose="020B0604020202020204" pitchFamily="34" charset="0"/>
              <a:buChar char="•"/>
            </a:pPr>
            <a:r>
              <a:rPr lang="en-US" sz="2400" b="0" i="0" dirty="0">
                <a:solidFill>
                  <a:srgbClr val="333333"/>
                </a:solidFill>
                <a:effectLst/>
                <a:latin typeface="+mj-lt"/>
              </a:rPr>
              <a:t>Weather data                                                  </a:t>
            </a:r>
          </a:p>
          <a:p>
            <a:pPr algn="l">
              <a:lnSpc>
                <a:spcPct val="150000"/>
              </a:lnSpc>
              <a:buFont typeface="Arial" panose="020B0604020202020204" pitchFamily="34" charset="0"/>
              <a:buChar char="•"/>
            </a:pPr>
            <a:r>
              <a:rPr lang="en-US" sz="2400" b="0" i="0" dirty="0">
                <a:solidFill>
                  <a:srgbClr val="333333"/>
                </a:solidFill>
                <a:effectLst/>
                <a:latin typeface="+mj-lt"/>
              </a:rPr>
              <a:t>Rainfall measurements</a:t>
            </a:r>
          </a:p>
          <a:p>
            <a:pPr algn="l">
              <a:lnSpc>
                <a:spcPct val="150000"/>
              </a:lnSpc>
              <a:buFont typeface="Arial" panose="020B0604020202020204" pitchFamily="34" charset="0"/>
              <a:buChar char="•"/>
            </a:pPr>
            <a:r>
              <a:rPr lang="en-US" sz="2400" b="0" i="0" dirty="0">
                <a:solidFill>
                  <a:srgbClr val="333333"/>
                </a:solidFill>
                <a:effectLst/>
                <a:latin typeface="+mj-lt"/>
              </a:rPr>
              <a:t>Temperature readings</a:t>
            </a:r>
          </a:p>
          <a:p>
            <a:pPr algn="l">
              <a:lnSpc>
                <a:spcPct val="150000"/>
              </a:lnSpc>
              <a:buFont typeface="Arial" panose="020B0604020202020204" pitchFamily="34" charset="0"/>
              <a:buChar char="•"/>
            </a:pPr>
            <a:r>
              <a:rPr lang="en-US" sz="2400" b="0" i="0" dirty="0">
                <a:solidFill>
                  <a:srgbClr val="333333"/>
                </a:solidFill>
                <a:effectLst/>
                <a:latin typeface="+mj-lt"/>
              </a:rPr>
              <a:t>Heart rate monitoring (EKG)</a:t>
            </a:r>
          </a:p>
          <a:p>
            <a:pPr algn="just">
              <a:lnSpc>
                <a:spcPct val="150000"/>
              </a:lnSpc>
            </a:pPr>
            <a:endParaRPr lang="en-IN" sz="2400" dirty="0">
              <a:latin typeface="+mj-lt"/>
            </a:endParaRPr>
          </a:p>
        </p:txBody>
      </p:sp>
      <p:sp>
        <p:nvSpPr>
          <p:cNvPr id="8" name="TextBox 7">
            <a:extLst>
              <a:ext uri="{FF2B5EF4-FFF2-40B4-BE49-F238E27FC236}">
                <a16:creationId xmlns:a16="http://schemas.microsoft.com/office/drawing/2014/main" id="{84D1DC36-D324-570D-5FD9-6B54E7EFB8E2}"/>
              </a:ext>
            </a:extLst>
          </p:cNvPr>
          <p:cNvSpPr txBox="1"/>
          <p:nvPr/>
        </p:nvSpPr>
        <p:spPr>
          <a:xfrm>
            <a:off x="4876800" y="1905000"/>
            <a:ext cx="4602480" cy="3359061"/>
          </a:xfrm>
          <a:prstGeom prst="rect">
            <a:avLst/>
          </a:prstGeom>
          <a:noFill/>
        </p:spPr>
        <p:txBody>
          <a:bodyPr wrap="square">
            <a:spAutoFit/>
          </a:bodyPr>
          <a:lstStyle/>
          <a:p>
            <a:pPr algn="l">
              <a:lnSpc>
                <a:spcPct val="150000"/>
              </a:lnSpc>
              <a:buFont typeface="Arial" panose="020B0604020202020204" pitchFamily="34" charset="0"/>
              <a:buChar char="•"/>
            </a:pPr>
            <a:r>
              <a:rPr lang="en-US" sz="2400" b="0" i="0" dirty="0">
                <a:solidFill>
                  <a:srgbClr val="333333"/>
                </a:solidFill>
                <a:effectLst/>
                <a:latin typeface="+mj-lt"/>
              </a:rPr>
              <a:t>Brain monitoring (EEG)</a:t>
            </a:r>
          </a:p>
          <a:p>
            <a:pPr algn="l">
              <a:lnSpc>
                <a:spcPct val="150000"/>
              </a:lnSpc>
              <a:buFont typeface="Arial" panose="020B0604020202020204" pitchFamily="34" charset="0"/>
              <a:buChar char="•"/>
            </a:pPr>
            <a:r>
              <a:rPr lang="en-US" sz="2400" b="0" i="0" dirty="0">
                <a:solidFill>
                  <a:srgbClr val="333333"/>
                </a:solidFill>
                <a:effectLst/>
                <a:latin typeface="+mj-lt"/>
              </a:rPr>
              <a:t>Quarterly sales</a:t>
            </a:r>
          </a:p>
          <a:p>
            <a:pPr algn="l">
              <a:lnSpc>
                <a:spcPct val="150000"/>
              </a:lnSpc>
              <a:buFont typeface="Arial" panose="020B0604020202020204" pitchFamily="34" charset="0"/>
              <a:buChar char="•"/>
            </a:pPr>
            <a:r>
              <a:rPr lang="en-US" sz="2400" b="0" i="0" dirty="0">
                <a:solidFill>
                  <a:srgbClr val="333333"/>
                </a:solidFill>
                <a:effectLst/>
                <a:latin typeface="+mj-lt"/>
              </a:rPr>
              <a:t>Stock prices</a:t>
            </a:r>
          </a:p>
          <a:p>
            <a:pPr algn="l">
              <a:lnSpc>
                <a:spcPct val="150000"/>
              </a:lnSpc>
              <a:buFont typeface="Arial" panose="020B0604020202020204" pitchFamily="34" charset="0"/>
              <a:buChar char="•"/>
            </a:pPr>
            <a:r>
              <a:rPr lang="en-US" sz="2400" b="0" i="0" dirty="0">
                <a:solidFill>
                  <a:srgbClr val="333333"/>
                </a:solidFill>
                <a:effectLst/>
                <a:latin typeface="+mj-lt"/>
              </a:rPr>
              <a:t>Automated stock trading</a:t>
            </a:r>
          </a:p>
          <a:p>
            <a:pPr algn="l">
              <a:lnSpc>
                <a:spcPct val="150000"/>
              </a:lnSpc>
              <a:buFont typeface="Arial" panose="020B0604020202020204" pitchFamily="34" charset="0"/>
              <a:buChar char="•"/>
            </a:pPr>
            <a:r>
              <a:rPr lang="en-US" sz="2400" b="0" i="0" dirty="0">
                <a:solidFill>
                  <a:srgbClr val="333333"/>
                </a:solidFill>
                <a:effectLst/>
                <a:latin typeface="+mj-lt"/>
              </a:rPr>
              <a:t>Industry forecasts</a:t>
            </a:r>
          </a:p>
          <a:p>
            <a:pPr algn="l">
              <a:lnSpc>
                <a:spcPct val="150000"/>
              </a:lnSpc>
              <a:buFont typeface="Arial" panose="020B0604020202020204" pitchFamily="34" charset="0"/>
              <a:buChar char="•"/>
            </a:pPr>
            <a:r>
              <a:rPr lang="en-US" sz="2400" b="0" i="0" dirty="0">
                <a:solidFill>
                  <a:srgbClr val="333333"/>
                </a:solidFill>
                <a:effectLst/>
                <a:latin typeface="+mj-lt"/>
              </a:rPr>
              <a:t>Interest rates</a:t>
            </a:r>
          </a:p>
        </p:txBody>
      </p:sp>
    </p:spTree>
    <p:extLst>
      <p:ext uri="{BB962C8B-B14F-4D97-AF65-F5344CB8AC3E}">
        <p14:creationId xmlns:p14="http://schemas.microsoft.com/office/powerpoint/2010/main" val="2462393435"/>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74346EEC-0452-4C9D-A01D-4940BAAE7FB0}" type="datetime3">
              <a:rPr lang="en-US" smtClean="0">
                <a:solidFill>
                  <a:prstClr val="black">
                    <a:tint val="75000"/>
                  </a:prstClr>
                </a:solidFill>
              </a:rPr>
              <a:t>9 December 2024</a:t>
            </a:fld>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56</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2800" b="1" i="0" dirty="0">
                <a:solidFill>
                  <a:srgbClr val="000000"/>
                </a:solidFill>
                <a:effectLst/>
                <a:latin typeface="Benton Sans Book"/>
              </a:rPr>
              <a:t>Time Series Analysis</a:t>
            </a:r>
          </a:p>
        </p:txBody>
      </p:sp>
      <p:sp>
        <p:nvSpPr>
          <p:cNvPr id="6" name="TextBox 5">
            <a:extLst>
              <a:ext uri="{FF2B5EF4-FFF2-40B4-BE49-F238E27FC236}">
                <a16:creationId xmlns:a16="http://schemas.microsoft.com/office/drawing/2014/main" id="{E60CA267-815E-65DF-7DD4-4725FD5DB164}"/>
              </a:ext>
            </a:extLst>
          </p:cNvPr>
          <p:cNvSpPr txBox="1"/>
          <p:nvPr/>
        </p:nvSpPr>
        <p:spPr>
          <a:xfrm>
            <a:off x="689487" y="1143000"/>
            <a:ext cx="4602480" cy="461665"/>
          </a:xfrm>
          <a:prstGeom prst="rect">
            <a:avLst/>
          </a:prstGeom>
          <a:noFill/>
        </p:spPr>
        <p:txBody>
          <a:bodyPr wrap="square">
            <a:spAutoFit/>
          </a:bodyPr>
          <a:lstStyle/>
          <a:p>
            <a:pPr algn="l"/>
            <a:r>
              <a:rPr lang="en-IN" sz="2400" b="1" i="0" dirty="0">
                <a:solidFill>
                  <a:srgbClr val="000000"/>
                </a:solidFill>
                <a:effectLst/>
                <a:latin typeface="Benton Sans Book"/>
              </a:rPr>
              <a:t>Time Series Analysis Types</a:t>
            </a:r>
          </a:p>
        </p:txBody>
      </p:sp>
      <p:sp>
        <p:nvSpPr>
          <p:cNvPr id="9" name="TextBox 8">
            <a:extLst>
              <a:ext uri="{FF2B5EF4-FFF2-40B4-BE49-F238E27FC236}">
                <a16:creationId xmlns:a16="http://schemas.microsoft.com/office/drawing/2014/main" id="{C6B228DA-4A5B-73ED-7D45-5141504E0C98}"/>
              </a:ext>
            </a:extLst>
          </p:cNvPr>
          <p:cNvSpPr txBox="1"/>
          <p:nvPr/>
        </p:nvSpPr>
        <p:spPr>
          <a:xfrm>
            <a:off x="611508" y="1540287"/>
            <a:ext cx="9982200" cy="3913059"/>
          </a:xfrm>
          <a:prstGeom prst="rect">
            <a:avLst/>
          </a:prstGeom>
          <a:noFill/>
        </p:spPr>
        <p:txBody>
          <a:bodyPr wrap="square">
            <a:spAutoFit/>
          </a:bodyPr>
          <a:lstStyle/>
          <a:p>
            <a:pPr algn="l">
              <a:lnSpc>
                <a:spcPct val="150000"/>
              </a:lnSpc>
              <a:buFont typeface="Arial" panose="020B0604020202020204" pitchFamily="34" charset="0"/>
              <a:buChar char="•"/>
            </a:pPr>
            <a:r>
              <a:rPr lang="en-US" sz="2400" b="1" i="0" dirty="0">
                <a:solidFill>
                  <a:srgbClr val="333333"/>
                </a:solidFill>
                <a:effectLst/>
                <a:latin typeface="Times New Roman" panose="02020603050405020304" pitchFamily="18" charset="0"/>
                <a:cs typeface="Times New Roman" panose="02020603050405020304" pitchFamily="18" charset="0"/>
              </a:rPr>
              <a:t>Classification:</a:t>
            </a:r>
            <a:r>
              <a:rPr lang="en-US" sz="2400" b="0" i="0" dirty="0">
                <a:solidFill>
                  <a:srgbClr val="333333"/>
                </a:solidFill>
                <a:effectLst/>
                <a:latin typeface="Times New Roman" panose="02020603050405020304" pitchFamily="18" charset="0"/>
                <a:cs typeface="Times New Roman" panose="02020603050405020304" pitchFamily="18" charset="0"/>
              </a:rPr>
              <a:t> Identifies and assigns categories to the data.</a:t>
            </a:r>
          </a:p>
          <a:p>
            <a:pPr algn="l">
              <a:lnSpc>
                <a:spcPct val="150000"/>
              </a:lnSpc>
              <a:buFont typeface="Arial" panose="020B0604020202020204" pitchFamily="34" charset="0"/>
              <a:buChar char="•"/>
            </a:pPr>
            <a:r>
              <a:rPr lang="en-US" sz="2400" b="1" i="0" dirty="0">
                <a:solidFill>
                  <a:srgbClr val="333333"/>
                </a:solidFill>
                <a:effectLst/>
                <a:latin typeface="Times New Roman" panose="02020603050405020304" pitchFamily="18" charset="0"/>
                <a:cs typeface="Times New Roman" panose="02020603050405020304" pitchFamily="18" charset="0"/>
              </a:rPr>
              <a:t>Curve fitting:</a:t>
            </a:r>
            <a:r>
              <a:rPr lang="en-US" sz="2400" b="0" i="0" dirty="0">
                <a:solidFill>
                  <a:srgbClr val="333333"/>
                </a:solidFill>
                <a:effectLst/>
                <a:latin typeface="Times New Roman" panose="02020603050405020304" pitchFamily="18" charset="0"/>
                <a:cs typeface="Times New Roman" panose="02020603050405020304" pitchFamily="18" charset="0"/>
              </a:rPr>
              <a:t> Plots the data along a curve to study the relationships of variables within the data.</a:t>
            </a:r>
          </a:p>
          <a:p>
            <a:pPr algn="l">
              <a:lnSpc>
                <a:spcPct val="150000"/>
              </a:lnSpc>
              <a:buFont typeface="Arial" panose="020B0604020202020204" pitchFamily="34" charset="0"/>
              <a:buChar char="•"/>
            </a:pPr>
            <a:r>
              <a:rPr lang="en-US" sz="2400" b="1" i="0" dirty="0">
                <a:solidFill>
                  <a:srgbClr val="333333"/>
                </a:solidFill>
                <a:effectLst/>
                <a:latin typeface="Times New Roman" panose="02020603050405020304" pitchFamily="18" charset="0"/>
                <a:cs typeface="Times New Roman" panose="02020603050405020304" pitchFamily="18" charset="0"/>
              </a:rPr>
              <a:t>Descriptive analysis:</a:t>
            </a:r>
            <a:r>
              <a:rPr lang="en-US" sz="2400" b="0" i="0" dirty="0">
                <a:solidFill>
                  <a:srgbClr val="333333"/>
                </a:solidFill>
                <a:effectLst/>
                <a:latin typeface="Times New Roman" panose="02020603050405020304" pitchFamily="18" charset="0"/>
                <a:cs typeface="Times New Roman" panose="02020603050405020304" pitchFamily="18" charset="0"/>
              </a:rPr>
              <a:t> Identifies patterns in time series data, like trends, cycles, or seasonal variation.</a:t>
            </a:r>
          </a:p>
          <a:p>
            <a:pPr algn="l">
              <a:lnSpc>
                <a:spcPct val="150000"/>
              </a:lnSpc>
              <a:buFont typeface="Arial" panose="020B0604020202020204" pitchFamily="34" charset="0"/>
              <a:buChar char="•"/>
            </a:pPr>
            <a:r>
              <a:rPr lang="en-US" sz="2400" b="1" i="0" dirty="0">
                <a:solidFill>
                  <a:srgbClr val="333333"/>
                </a:solidFill>
                <a:effectLst/>
                <a:latin typeface="Times New Roman" panose="02020603050405020304" pitchFamily="18" charset="0"/>
                <a:cs typeface="Times New Roman" panose="02020603050405020304" pitchFamily="18" charset="0"/>
              </a:rPr>
              <a:t>Explanative analysis: </a:t>
            </a:r>
            <a:r>
              <a:rPr lang="en-US" sz="2400" b="0" i="0" dirty="0">
                <a:solidFill>
                  <a:srgbClr val="333333"/>
                </a:solidFill>
                <a:effectLst/>
                <a:latin typeface="Times New Roman" panose="02020603050405020304" pitchFamily="18" charset="0"/>
                <a:cs typeface="Times New Roman" panose="02020603050405020304" pitchFamily="18" charset="0"/>
              </a:rPr>
              <a:t>Attempts to understand the data and the relationships within it, as well as cause and effect.</a:t>
            </a:r>
          </a:p>
        </p:txBody>
      </p:sp>
      <p:sp>
        <p:nvSpPr>
          <p:cNvPr id="2" name="Footer Placeholder 1">
            <a:extLst>
              <a:ext uri="{FF2B5EF4-FFF2-40B4-BE49-F238E27FC236}">
                <a16:creationId xmlns:a16="http://schemas.microsoft.com/office/drawing/2014/main" id="{BB37053B-D3FB-1418-9A89-89569C730BBE}"/>
              </a:ext>
            </a:extLst>
          </p:cNvPr>
          <p:cNvSpPr>
            <a:spLocks noGrp="1"/>
          </p:cNvSpPr>
          <p:nvPr>
            <p:ph type="ftr" sz="quarter" idx="11"/>
          </p:nvPr>
        </p:nvSpPr>
        <p:spPr/>
        <p:txBody>
          <a:bodyPr/>
          <a:lstStyle/>
          <a:p>
            <a:r>
              <a:rPr lang="en-US"/>
              <a:t>Dr. Kumod Kumar Gupta     Data Analytics     Unit-4</a:t>
            </a:r>
          </a:p>
        </p:txBody>
      </p:sp>
    </p:spTree>
    <p:extLst>
      <p:ext uri="{BB962C8B-B14F-4D97-AF65-F5344CB8AC3E}">
        <p14:creationId xmlns:p14="http://schemas.microsoft.com/office/powerpoint/2010/main" val="3366519409"/>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1995309-8BF2-4D05-B5ED-C14EFBA82615}" type="datetime3">
              <a:rPr lang="en-US" smtClean="0">
                <a:solidFill>
                  <a:prstClr val="black">
                    <a:tint val="75000"/>
                  </a:prstClr>
                </a:solidFill>
              </a:rPr>
              <a:t>9 December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Unit-4</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57</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2800" b="1" i="0" dirty="0">
                <a:solidFill>
                  <a:srgbClr val="000000"/>
                </a:solidFill>
                <a:effectLst/>
                <a:latin typeface="Benton Sans Book"/>
              </a:rPr>
              <a:t>Time Series Analysis</a:t>
            </a:r>
          </a:p>
        </p:txBody>
      </p:sp>
      <p:sp>
        <p:nvSpPr>
          <p:cNvPr id="2" name="TextBox 1">
            <a:extLst>
              <a:ext uri="{FF2B5EF4-FFF2-40B4-BE49-F238E27FC236}">
                <a16:creationId xmlns:a16="http://schemas.microsoft.com/office/drawing/2014/main" id="{D380DBB3-52C6-E10C-9ACF-9FD5FFCF826D}"/>
              </a:ext>
            </a:extLst>
          </p:cNvPr>
          <p:cNvSpPr txBox="1"/>
          <p:nvPr/>
        </p:nvSpPr>
        <p:spPr>
          <a:xfrm>
            <a:off x="457200" y="1251973"/>
            <a:ext cx="4602480" cy="461665"/>
          </a:xfrm>
          <a:prstGeom prst="rect">
            <a:avLst/>
          </a:prstGeom>
          <a:noFill/>
        </p:spPr>
        <p:txBody>
          <a:bodyPr wrap="square">
            <a:spAutoFit/>
          </a:bodyPr>
          <a:lstStyle/>
          <a:p>
            <a:pPr algn="l"/>
            <a:r>
              <a:rPr lang="en-IN" sz="2400" b="1" i="0" dirty="0">
                <a:solidFill>
                  <a:srgbClr val="000000"/>
                </a:solidFill>
                <a:effectLst/>
                <a:latin typeface="Benton Sans Book"/>
              </a:rPr>
              <a:t>Time Series Analysis Types</a:t>
            </a:r>
          </a:p>
        </p:txBody>
      </p:sp>
      <p:sp>
        <p:nvSpPr>
          <p:cNvPr id="10" name="TextBox 9">
            <a:extLst>
              <a:ext uri="{FF2B5EF4-FFF2-40B4-BE49-F238E27FC236}">
                <a16:creationId xmlns:a16="http://schemas.microsoft.com/office/drawing/2014/main" id="{9B5B0ADF-E2E2-00DF-77F0-578F1AA12905}"/>
              </a:ext>
            </a:extLst>
          </p:cNvPr>
          <p:cNvSpPr txBox="1"/>
          <p:nvPr/>
        </p:nvSpPr>
        <p:spPr>
          <a:xfrm>
            <a:off x="689487" y="1719858"/>
            <a:ext cx="10892913" cy="4613058"/>
          </a:xfrm>
          <a:prstGeom prst="rect">
            <a:avLst/>
          </a:prstGeom>
          <a:noFill/>
        </p:spPr>
        <p:txBody>
          <a:bodyPr wrap="square">
            <a:spAutoFit/>
          </a:bodyPr>
          <a:lstStyle/>
          <a:p>
            <a:pPr marL="457200" indent="-457200" algn="just">
              <a:lnSpc>
                <a:spcPct val="150000"/>
              </a:lnSpc>
              <a:buFont typeface="+mj-lt"/>
              <a:buAutoNum type="arabicPeriod"/>
            </a:pPr>
            <a:r>
              <a:rPr lang="en-US" b="1" i="0" dirty="0">
                <a:solidFill>
                  <a:srgbClr val="333333"/>
                </a:solidFill>
                <a:effectLst/>
                <a:latin typeface="Times New Roman" panose="02020603050405020304" pitchFamily="18" charset="0"/>
                <a:cs typeface="Times New Roman" panose="02020603050405020304" pitchFamily="18" charset="0"/>
              </a:rPr>
              <a:t>Exploratory analysis </a:t>
            </a:r>
          </a:p>
          <a:p>
            <a:pPr marL="457200" indent="-457200" algn="just">
              <a:lnSpc>
                <a:spcPct val="150000"/>
              </a:lnSpc>
              <a:buFont typeface="+mj-lt"/>
              <a:buAutoNum type="arabicPeriod"/>
            </a:pPr>
            <a:r>
              <a:rPr lang="en-US" b="1" i="0" dirty="0">
                <a:solidFill>
                  <a:srgbClr val="333333"/>
                </a:solidFill>
                <a:effectLst/>
                <a:latin typeface="Times New Roman" panose="02020603050405020304" pitchFamily="18" charset="0"/>
                <a:cs typeface="Times New Roman" panose="02020603050405020304" pitchFamily="18" charset="0"/>
              </a:rPr>
              <a:t>Forecasting</a:t>
            </a:r>
          </a:p>
          <a:p>
            <a:pPr marL="457200" indent="-457200" algn="just">
              <a:lnSpc>
                <a:spcPct val="150000"/>
              </a:lnSpc>
              <a:buFont typeface="+mj-lt"/>
              <a:buAutoNum type="arabicPeriod"/>
            </a:pPr>
            <a:r>
              <a:rPr lang="en-US" b="1" i="0" dirty="0">
                <a:solidFill>
                  <a:srgbClr val="333333"/>
                </a:solidFill>
                <a:effectLst/>
                <a:latin typeface="Times New Roman" panose="02020603050405020304" pitchFamily="18" charset="0"/>
                <a:cs typeface="Times New Roman" panose="02020603050405020304" pitchFamily="18" charset="0"/>
              </a:rPr>
              <a:t>Intervention analysis</a:t>
            </a:r>
            <a:r>
              <a:rPr lang="en-US" i="0" dirty="0">
                <a:solidFill>
                  <a:srgbClr val="333333"/>
                </a:solidFill>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Intervention analysis is a statistical method used to assess the impact of an event or intervention on a time series. It helps determine whether a specific event has caused a significant change in the behavior of the data over time. This method is commonly used in areas such as economics, marketing, and medicine, where researchers are interested in understanding how policies, treatments, or changes in conditions influence outcomes.</a:t>
            </a:r>
            <a:r>
              <a:rPr lang="en-US" i="0" dirty="0">
                <a:solidFill>
                  <a:srgbClr val="333333"/>
                </a:solidFill>
                <a:effectLst/>
                <a:latin typeface="Times New Roman" panose="02020603050405020304" pitchFamily="18" charset="0"/>
                <a:cs typeface="Times New Roman" panose="02020603050405020304" pitchFamily="18" charset="0"/>
              </a:rPr>
              <a:t> </a:t>
            </a:r>
          </a:p>
          <a:p>
            <a:pPr marL="457200" indent="-457200" algn="just">
              <a:lnSpc>
                <a:spcPct val="150000"/>
              </a:lnSpc>
              <a:buFont typeface="+mj-lt"/>
              <a:buAutoNum type="arabicPeriod"/>
            </a:pPr>
            <a:r>
              <a:rPr lang="en-US" b="1" i="0" dirty="0">
                <a:solidFill>
                  <a:srgbClr val="333333"/>
                </a:solidFill>
                <a:effectLst/>
                <a:latin typeface="Times New Roman" panose="02020603050405020304" pitchFamily="18" charset="0"/>
                <a:cs typeface="Times New Roman" panose="02020603050405020304" pitchFamily="18" charset="0"/>
              </a:rPr>
              <a:t>Segmentation </a:t>
            </a:r>
            <a:r>
              <a:rPr lang="en-US" i="0" dirty="0">
                <a:solidFill>
                  <a:srgbClr val="333333"/>
                </a:solidFill>
                <a:effectLst/>
                <a:latin typeface="Times New Roman" panose="02020603050405020304" pitchFamily="18" charset="0"/>
                <a:cs typeface="Times New Roman" panose="02020603050405020304" pitchFamily="18" charset="0"/>
              </a:rPr>
              <a:t>: </a:t>
            </a:r>
            <a:r>
              <a:rPr lang="en-US" dirty="0"/>
              <a:t>Segmentation is the process of dividing a larger set of data into smaller, more manageable or meaningful parts, often called </a:t>
            </a:r>
            <a:r>
              <a:rPr lang="en-US" b="1" dirty="0"/>
              <a:t>segments</a:t>
            </a:r>
            <a:r>
              <a:rPr lang="en-US" dirty="0"/>
              <a:t>. It’s widely used in various fields like marketing, image processing, and machine learning, to make data analysis more focused and efficient.</a:t>
            </a:r>
          </a:p>
          <a:p>
            <a:pPr marL="457200" indent="-457200" algn="just">
              <a:lnSpc>
                <a:spcPct val="150000"/>
              </a:lnSpc>
              <a:buFont typeface="+mj-lt"/>
              <a:buAutoNum type="arabicPeriod"/>
            </a:pPr>
            <a:endParaRPr lang="en-US"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0521077"/>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1995309-8BF2-4D05-B5ED-C14EFBA82615}" type="datetime3">
              <a:rPr lang="en-US" smtClean="0">
                <a:solidFill>
                  <a:prstClr val="black">
                    <a:tint val="75000"/>
                  </a:prstClr>
                </a:solidFill>
              </a:rPr>
              <a:t>9 December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Unit-4</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58</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2800" b="1" i="0" dirty="0">
                <a:solidFill>
                  <a:srgbClr val="000000"/>
                </a:solidFill>
                <a:effectLst/>
                <a:latin typeface="Benton Sans Book"/>
              </a:rPr>
              <a:t>Time Series Analysis</a:t>
            </a:r>
          </a:p>
        </p:txBody>
      </p:sp>
      <p:sp>
        <p:nvSpPr>
          <p:cNvPr id="8" name="TextBox 7">
            <a:extLst>
              <a:ext uri="{FF2B5EF4-FFF2-40B4-BE49-F238E27FC236}">
                <a16:creationId xmlns:a16="http://schemas.microsoft.com/office/drawing/2014/main" id="{1436DD8E-CB21-4974-E7CE-67437C45030F}"/>
              </a:ext>
            </a:extLst>
          </p:cNvPr>
          <p:cNvSpPr txBox="1"/>
          <p:nvPr/>
        </p:nvSpPr>
        <p:spPr>
          <a:xfrm>
            <a:off x="1371600" y="1066800"/>
            <a:ext cx="10363200" cy="3139321"/>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Types of Segmentation:</a:t>
            </a:r>
          </a:p>
          <a:p>
            <a:pPr algn="just">
              <a:buFont typeface="+mj-lt"/>
              <a:buAutoNum type="arabicPeriod"/>
            </a:pPr>
            <a:r>
              <a:rPr lang="en-US" b="1" dirty="0">
                <a:latin typeface="Times New Roman" panose="02020603050405020304" pitchFamily="18" charset="0"/>
                <a:cs typeface="Times New Roman" panose="02020603050405020304" pitchFamily="18" charset="0"/>
              </a:rPr>
              <a:t>Market Segmentation</a:t>
            </a:r>
            <a:r>
              <a:rPr lang="en-US" dirty="0">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b="1" dirty="0">
                <a:latin typeface="Times New Roman" panose="02020603050405020304" pitchFamily="18" charset="0"/>
                <a:cs typeface="Times New Roman" panose="02020603050405020304" pitchFamily="18" charset="0"/>
              </a:rPr>
              <a:t>Definition</a:t>
            </a:r>
            <a:r>
              <a:rPr lang="en-US" dirty="0">
                <a:latin typeface="Times New Roman" panose="02020603050405020304" pitchFamily="18" charset="0"/>
                <a:cs typeface="Times New Roman" panose="02020603050405020304" pitchFamily="18" charset="0"/>
              </a:rPr>
              <a:t>: In marketing, segmentation refers to dividing a broad consumer or business market into subgroups based on shared characteristics.</a:t>
            </a:r>
          </a:p>
          <a:p>
            <a:pPr marL="742950" lvl="1" indent="-285750" algn="just">
              <a:buFont typeface="+mj-lt"/>
              <a:buAutoNum type="arabicPeriod"/>
            </a:pPr>
            <a:r>
              <a:rPr lang="en-US" b="1" dirty="0">
                <a:latin typeface="Times New Roman" panose="02020603050405020304" pitchFamily="18" charset="0"/>
                <a:cs typeface="Times New Roman" panose="02020603050405020304" pitchFamily="18" charset="0"/>
              </a:rPr>
              <a:t>Types</a:t>
            </a:r>
            <a:r>
              <a:rPr lang="en-US" dirty="0">
                <a:latin typeface="Times New Roman" panose="02020603050405020304" pitchFamily="18" charset="0"/>
                <a:cs typeface="Times New Roman" panose="02020603050405020304" pitchFamily="18" charset="0"/>
              </a:rPr>
              <a:t>:</a:t>
            </a:r>
          </a:p>
          <a:p>
            <a:pPr marL="1143000" lvl="2" indent="-228600" algn="just">
              <a:buFont typeface="+mj-lt"/>
              <a:buAutoNum type="arabicPeriod"/>
            </a:pPr>
            <a:r>
              <a:rPr lang="en-US" b="1" dirty="0">
                <a:latin typeface="Times New Roman" panose="02020603050405020304" pitchFamily="18" charset="0"/>
                <a:cs typeface="Times New Roman" panose="02020603050405020304" pitchFamily="18" charset="0"/>
              </a:rPr>
              <a:t>Demographic Segmentation</a:t>
            </a:r>
            <a:r>
              <a:rPr lang="en-US" dirty="0">
                <a:latin typeface="Times New Roman" panose="02020603050405020304" pitchFamily="18" charset="0"/>
                <a:cs typeface="Times New Roman" panose="02020603050405020304" pitchFamily="18" charset="0"/>
              </a:rPr>
              <a:t>: Dividing based on age, gender, income, education, etc.</a:t>
            </a:r>
          </a:p>
          <a:p>
            <a:pPr marL="1143000" lvl="2" indent="-228600" algn="just">
              <a:buFont typeface="+mj-lt"/>
              <a:buAutoNum type="arabicPeriod"/>
            </a:pPr>
            <a:r>
              <a:rPr lang="en-US" b="1" dirty="0">
                <a:latin typeface="Times New Roman" panose="02020603050405020304" pitchFamily="18" charset="0"/>
                <a:cs typeface="Times New Roman" panose="02020603050405020304" pitchFamily="18" charset="0"/>
              </a:rPr>
              <a:t>Geographic Segmentation</a:t>
            </a:r>
            <a:r>
              <a:rPr lang="en-US" dirty="0">
                <a:latin typeface="Times New Roman" panose="02020603050405020304" pitchFamily="18" charset="0"/>
                <a:cs typeface="Times New Roman" panose="02020603050405020304" pitchFamily="18" charset="0"/>
              </a:rPr>
              <a:t>: Dividing based on location (country, city, region).</a:t>
            </a:r>
          </a:p>
          <a:p>
            <a:pPr marL="1143000" lvl="2" indent="-228600" algn="just">
              <a:buFont typeface="+mj-lt"/>
              <a:buAutoNum type="arabicPeriod"/>
            </a:pPr>
            <a:r>
              <a:rPr lang="en-US" b="1" dirty="0">
                <a:latin typeface="Times New Roman" panose="02020603050405020304" pitchFamily="18" charset="0"/>
                <a:cs typeface="Times New Roman" panose="02020603050405020304" pitchFamily="18" charset="0"/>
              </a:rPr>
              <a:t>Behavioral Segmentation</a:t>
            </a:r>
            <a:r>
              <a:rPr lang="en-US" dirty="0">
                <a:latin typeface="Times New Roman" panose="02020603050405020304" pitchFamily="18" charset="0"/>
                <a:cs typeface="Times New Roman" panose="02020603050405020304" pitchFamily="18" charset="0"/>
              </a:rPr>
              <a:t>: Based on behavior patterns, like buying habits, brand loyalty.</a:t>
            </a:r>
          </a:p>
          <a:p>
            <a:pPr marL="1143000" lvl="2" indent="-228600" algn="just">
              <a:buFont typeface="+mj-lt"/>
              <a:buAutoNum type="arabicPeriod"/>
            </a:pPr>
            <a:r>
              <a:rPr lang="en-US" b="1" dirty="0">
                <a:latin typeface="Times New Roman" panose="02020603050405020304" pitchFamily="18" charset="0"/>
                <a:cs typeface="Times New Roman" panose="02020603050405020304" pitchFamily="18" charset="0"/>
              </a:rPr>
              <a:t>Psychographic Segmentation</a:t>
            </a:r>
            <a:r>
              <a:rPr lang="en-US" dirty="0">
                <a:latin typeface="Times New Roman" panose="02020603050405020304" pitchFamily="18" charset="0"/>
                <a:cs typeface="Times New Roman" panose="02020603050405020304" pitchFamily="18" charset="0"/>
              </a:rPr>
              <a:t>: Based on lifestyle, personality traits, values, and interests.</a:t>
            </a:r>
          </a:p>
          <a:p>
            <a:pPr marL="742950" lvl="1" indent="-285750" algn="just">
              <a:buFont typeface="+mj-lt"/>
              <a:buAutoNum type="arabicPeriod"/>
            </a:pPr>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Helps companies target specific groups with tailored marketing strategies, leading to more efficient use of resources and higher customer satisfaction.</a:t>
            </a:r>
          </a:p>
        </p:txBody>
      </p:sp>
    </p:spTree>
    <p:extLst>
      <p:ext uri="{BB962C8B-B14F-4D97-AF65-F5344CB8AC3E}">
        <p14:creationId xmlns:p14="http://schemas.microsoft.com/office/powerpoint/2010/main" val="3377991044"/>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1995309-8BF2-4D05-B5ED-C14EFBA82615}" type="datetime3">
              <a:rPr lang="en-US" smtClean="0">
                <a:solidFill>
                  <a:prstClr val="black">
                    <a:tint val="75000"/>
                  </a:prstClr>
                </a:solidFill>
              </a:rPr>
              <a:t>9 December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Unit-4</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59</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2800" b="1" i="0" dirty="0">
                <a:solidFill>
                  <a:srgbClr val="000000"/>
                </a:solidFill>
                <a:effectLst/>
                <a:latin typeface="Benton Sans Book"/>
              </a:rPr>
              <a:t>Time Series Analysis</a:t>
            </a:r>
          </a:p>
        </p:txBody>
      </p:sp>
      <p:sp>
        <p:nvSpPr>
          <p:cNvPr id="8" name="TextBox 7">
            <a:extLst>
              <a:ext uri="{FF2B5EF4-FFF2-40B4-BE49-F238E27FC236}">
                <a16:creationId xmlns:a16="http://schemas.microsoft.com/office/drawing/2014/main" id="{1436DD8E-CB21-4974-E7CE-67437C45030F}"/>
              </a:ext>
            </a:extLst>
          </p:cNvPr>
          <p:cNvSpPr txBox="1"/>
          <p:nvPr/>
        </p:nvSpPr>
        <p:spPr>
          <a:xfrm>
            <a:off x="1371600" y="1066800"/>
            <a:ext cx="10363200" cy="3693319"/>
          </a:xfrm>
          <a:prstGeom prst="rect">
            <a:avLst/>
          </a:prstGeom>
          <a:noFill/>
        </p:spPr>
        <p:txBody>
          <a:bodyPr wrap="square">
            <a:spAutoFit/>
          </a:bodyPr>
          <a:lstStyle/>
          <a:p>
            <a:pPr algn="just"/>
            <a:r>
              <a:rPr lang="en-US" b="1" dirty="0"/>
              <a:t>2</a:t>
            </a:r>
            <a:r>
              <a:rPr lang="en-US" b="1" dirty="0">
                <a:latin typeface="Times New Roman" panose="02020603050405020304" pitchFamily="18" charset="0"/>
                <a:cs typeface="Times New Roman" panose="02020603050405020304" pitchFamily="18" charset="0"/>
              </a:rPr>
              <a:t>. Image Segmentation</a:t>
            </a:r>
            <a:r>
              <a:rPr lang="en-US" dirty="0">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b="1" dirty="0">
                <a:latin typeface="Times New Roman" panose="02020603050405020304" pitchFamily="18" charset="0"/>
                <a:cs typeface="Times New Roman" panose="02020603050405020304" pitchFamily="18" charset="0"/>
              </a:rPr>
              <a:t>Definition</a:t>
            </a:r>
            <a:r>
              <a:rPr lang="en-US" dirty="0">
                <a:latin typeface="Times New Roman" panose="02020603050405020304" pitchFamily="18" charset="0"/>
                <a:cs typeface="Times New Roman" panose="02020603050405020304" pitchFamily="18" charset="0"/>
              </a:rPr>
              <a:t>: In image processing, segmentation refers to dividing an image into different parts or regions to make it easier to analyze and interpret.</a:t>
            </a:r>
          </a:p>
          <a:p>
            <a:pPr marL="742950" lvl="1" indent="-285750" algn="just">
              <a:buFont typeface="+mj-lt"/>
              <a:buAutoNum type="arabicPeriod"/>
            </a:pPr>
            <a:r>
              <a:rPr lang="en-US" b="1" dirty="0">
                <a:latin typeface="Times New Roman" panose="02020603050405020304" pitchFamily="18" charset="0"/>
                <a:cs typeface="Times New Roman" panose="02020603050405020304" pitchFamily="18" charset="0"/>
              </a:rPr>
              <a:t>Types</a:t>
            </a:r>
            <a:r>
              <a:rPr lang="en-US" dirty="0">
                <a:latin typeface="Times New Roman" panose="02020603050405020304" pitchFamily="18" charset="0"/>
                <a:cs typeface="Times New Roman" panose="02020603050405020304" pitchFamily="18" charset="0"/>
              </a:rPr>
              <a:t>:</a:t>
            </a:r>
          </a:p>
          <a:p>
            <a:pPr marL="1143000" lvl="2" indent="-228600" algn="just">
              <a:buFont typeface="+mj-lt"/>
              <a:buAutoNum type="arabicPeriod"/>
            </a:pPr>
            <a:r>
              <a:rPr lang="en-US" b="1" dirty="0">
                <a:latin typeface="Times New Roman" panose="02020603050405020304" pitchFamily="18" charset="0"/>
                <a:cs typeface="Times New Roman" panose="02020603050405020304" pitchFamily="18" charset="0"/>
              </a:rPr>
              <a:t>Thresholding</a:t>
            </a:r>
            <a:r>
              <a:rPr lang="en-US" dirty="0">
                <a:latin typeface="Times New Roman" panose="02020603050405020304" pitchFamily="18" charset="0"/>
                <a:cs typeface="Times New Roman" panose="02020603050405020304" pitchFamily="18" charset="0"/>
              </a:rPr>
              <a:t>: Divides the image into segments based on pixel intensity (e.g., separating dark objects from bright backgrounds).</a:t>
            </a:r>
          </a:p>
          <a:p>
            <a:pPr marL="1143000" lvl="2" indent="-228600" algn="just">
              <a:buFont typeface="+mj-lt"/>
              <a:buAutoNum type="arabicPeriod"/>
            </a:pPr>
            <a:r>
              <a:rPr lang="en-US" b="1" dirty="0">
                <a:latin typeface="Times New Roman" panose="02020603050405020304" pitchFamily="18" charset="0"/>
                <a:cs typeface="Times New Roman" panose="02020603050405020304" pitchFamily="18" charset="0"/>
              </a:rPr>
              <a:t>Edge-Based Segmentation</a:t>
            </a:r>
            <a:r>
              <a:rPr lang="en-US" dirty="0">
                <a:latin typeface="Times New Roman" panose="02020603050405020304" pitchFamily="18" charset="0"/>
                <a:cs typeface="Times New Roman" panose="02020603050405020304" pitchFamily="18" charset="0"/>
              </a:rPr>
              <a:t>: Detects boundaries or edges of objects in the image.</a:t>
            </a:r>
          </a:p>
          <a:p>
            <a:pPr marL="1143000" lvl="2" indent="-228600" algn="just">
              <a:buFont typeface="+mj-lt"/>
              <a:buAutoNum type="arabicPeriod"/>
            </a:pPr>
            <a:r>
              <a:rPr lang="en-US" b="1" dirty="0">
                <a:latin typeface="Times New Roman" panose="02020603050405020304" pitchFamily="18" charset="0"/>
                <a:cs typeface="Times New Roman" panose="02020603050405020304" pitchFamily="18" charset="0"/>
              </a:rPr>
              <a:t>Region-Based Segmentation</a:t>
            </a:r>
            <a:r>
              <a:rPr lang="en-US" dirty="0">
                <a:latin typeface="Times New Roman" panose="02020603050405020304" pitchFamily="18" charset="0"/>
                <a:cs typeface="Times New Roman" panose="02020603050405020304" pitchFamily="18" charset="0"/>
              </a:rPr>
              <a:t>: Divides the image into regions based on similarities (color, texture).</a:t>
            </a:r>
          </a:p>
          <a:p>
            <a:pPr marL="1143000" lvl="2" indent="-228600" algn="just">
              <a:buFont typeface="+mj-lt"/>
              <a:buAutoNum type="arabicPeriod"/>
            </a:pPr>
            <a:r>
              <a:rPr lang="en-US" b="1" dirty="0">
                <a:latin typeface="Times New Roman" panose="02020603050405020304" pitchFamily="18" charset="0"/>
                <a:cs typeface="Times New Roman" panose="02020603050405020304" pitchFamily="18" charset="0"/>
              </a:rPr>
              <a:t>Clustering Methods (e.g., K-means)</a:t>
            </a:r>
            <a:r>
              <a:rPr lang="en-US" dirty="0">
                <a:latin typeface="Times New Roman" panose="02020603050405020304" pitchFamily="18" charset="0"/>
                <a:cs typeface="Times New Roman" panose="02020603050405020304" pitchFamily="18" charset="0"/>
              </a:rPr>
              <a:t>: Group pixels that are similar in characteristics, such as color or intensity.</a:t>
            </a:r>
          </a:p>
          <a:p>
            <a:pPr marL="742950" lvl="1" indent="-285750" algn="just">
              <a:buFont typeface="+mj-lt"/>
              <a:buAutoNum type="arabicPeriod"/>
            </a:pPr>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Used for tasks like object detection, medical image analysis, and facial recognition, making images easier for computers to process.</a:t>
            </a:r>
          </a:p>
        </p:txBody>
      </p:sp>
    </p:spTree>
    <p:extLst>
      <p:ext uri="{BB962C8B-B14F-4D97-AF65-F5344CB8AC3E}">
        <p14:creationId xmlns:p14="http://schemas.microsoft.com/office/powerpoint/2010/main" val="57761794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103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Date Placeholder 8"/>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08FFB95E-0AED-4E69-8734-6F4455805849}" type="datetime3">
              <a:rPr lang="en-US" smtClean="0">
                <a:solidFill>
                  <a:srgbClr val="FFFFFF"/>
                </a:solidFill>
              </a:rPr>
              <a:t>9 December 2024</a:t>
            </a:fld>
            <a:endParaRPr lang="en-US">
              <a:solidFill>
                <a:srgbClr val="FFFFFF"/>
              </a:solidFill>
            </a:endParaRPr>
          </a:p>
        </p:txBody>
      </p:sp>
      <p:sp>
        <p:nvSpPr>
          <p:cNvPr id="13" name="Footer Placeholder 12"/>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1000" kern="1200">
                <a:solidFill>
                  <a:srgbClr val="FFFFFF"/>
                </a:solidFill>
                <a:latin typeface="+mn-lt"/>
                <a:ea typeface="+mn-ea"/>
                <a:cs typeface="+mn-cs"/>
              </a:rPr>
              <a:t>Dr. Kumod Kumar Gupta     Data Analytics     Unit-4</a:t>
            </a:r>
          </a:p>
        </p:txBody>
      </p:sp>
      <p:sp>
        <p:nvSpPr>
          <p:cNvPr id="10" name="Slide Number Placeholder 9"/>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6F15528-21DE-4FAA-801E-634DDDAF4B2B}" type="slidenum">
              <a:rPr lang="en-US">
                <a:solidFill>
                  <a:srgbClr val="FFFFFF"/>
                </a:solidFill>
              </a:rPr>
              <a:pPr>
                <a:spcAft>
                  <a:spcPts val="600"/>
                </a:spcAft>
              </a:pPr>
              <a:t>6</a:t>
            </a:fld>
            <a:endParaRPr lang="en-US">
              <a:solidFill>
                <a:srgbClr val="FFFFFF"/>
              </a:solidFill>
            </a:endParaRP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a:cs typeface="Calibri"/>
              </a:rPr>
              <a:t>Syllabus</a:t>
            </a:r>
            <a:endParaRPr lang="en-US" sz="2800" dirty="0"/>
          </a:p>
        </p:txBody>
      </p:sp>
      <p:sp>
        <p:nvSpPr>
          <p:cNvPr id="11" name="TextBox 8">
            <a:extLst>
              <a:ext uri="{FF2B5EF4-FFF2-40B4-BE49-F238E27FC236}">
                <a16:creationId xmlns:a16="http://schemas.microsoft.com/office/drawing/2014/main" id="{95876497-49A5-E0CF-1B97-46FC4D7A12D0}"/>
              </a:ext>
            </a:extLst>
          </p:cNvPr>
          <p:cNvSpPr txBox="1"/>
          <p:nvPr/>
        </p:nvSpPr>
        <p:spPr>
          <a:xfrm>
            <a:off x="2609850" y="1714589"/>
            <a:ext cx="6194125" cy="415498"/>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lIns="91440" tIns="45720" rIns="91440" bIns="4572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r>
              <a:rPr lang="en-IN" sz="2100" b="1" dirty="0"/>
              <a:t>UNIT-III: Data Preprocessing </a:t>
            </a:r>
            <a:endParaRPr lang="en-US" sz="2100" b="1" dirty="0">
              <a:cs typeface="Calibri"/>
            </a:endParaRPr>
          </a:p>
        </p:txBody>
      </p:sp>
      <p:graphicFrame>
        <p:nvGraphicFramePr>
          <p:cNvPr id="1183" name="Diagram 1182">
            <a:extLst>
              <a:ext uri="{FF2B5EF4-FFF2-40B4-BE49-F238E27FC236}">
                <a16:creationId xmlns:a16="http://schemas.microsoft.com/office/drawing/2014/main" id="{1192F088-96B2-9497-C4F7-0F0810A8EA78}"/>
              </a:ext>
            </a:extLst>
          </p:cNvPr>
          <p:cNvGraphicFramePr/>
          <p:nvPr>
            <p:extLst>
              <p:ext uri="{D42A27DB-BD31-4B8C-83A1-F6EECF244321}">
                <p14:modId xmlns:p14="http://schemas.microsoft.com/office/powerpoint/2010/main" val="1503249528"/>
              </p:ext>
            </p:extLst>
          </p:nvPr>
        </p:nvGraphicFramePr>
        <p:xfrm>
          <a:off x="1981200" y="2421924"/>
          <a:ext cx="8975066" cy="34782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928191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1995309-8BF2-4D05-B5ED-C14EFBA82615}" type="datetime3">
              <a:rPr lang="en-US" smtClean="0">
                <a:solidFill>
                  <a:prstClr val="black">
                    <a:tint val="75000"/>
                  </a:prstClr>
                </a:solidFill>
              </a:rPr>
              <a:t>9 December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Unit-4</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60</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2800" b="1" i="0" dirty="0">
                <a:solidFill>
                  <a:srgbClr val="000000"/>
                </a:solidFill>
                <a:effectLst/>
                <a:latin typeface="Benton Sans Book"/>
              </a:rPr>
              <a:t>Time Series Analysis</a:t>
            </a:r>
          </a:p>
        </p:txBody>
      </p:sp>
      <p:sp>
        <p:nvSpPr>
          <p:cNvPr id="6" name="TextBox 5">
            <a:extLst>
              <a:ext uri="{FF2B5EF4-FFF2-40B4-BE49-F238E27FC236}">
                <a16:creationId xmlns:a16="http://schemas.microsoft.com/office/drawing/2014/main" id="{6E96ACFC-E744-3D7B-F070-7C5155BAA06A}"/>
              </a:ext>
            </a:extLst>
          </p:cNvPr>
          <p:cNvSpPr txBox="1"/>
          <p:nvPr/>
        </p:nvSpPr>
        <p:spPr>
          <a:xfrm>
            <a:off x="1600200" y="1143000"/>
            <a:ext cx="8458200" cy="3693319"/>
          </a:xfrm>
          <a:prstGeom prst="rect">
            <a:avLst/>
          </a:prstGeom>
          <a:noFill/>
        </p:spPr>
        <p:txBody>
          <a:bodyPr wrap="square">
            <a:spAutoFit/>
          </a:bodyPr>
          <a:lstStyle/>
          <a:p>
            <a:pPr algn="just"/>
            <a:r>
              <a:rPr lang="en-US" b="1" dirty="0"/>
              <a:t>3. </a:t>
            </a:r>
            <a:r>
              <a:rPr lang="en-US" b="1" dirty="0">
                <a:latin typeface="Times New Roman" panose="02020603050405020304" pitchFamily="18" charset="0"/>
                <a:cs typeface="Times New Roman" panose="02020603050405020304" pitchFamily="18" charset="0"/>
              </a:rPr>
              <a:t>Customer Segmentation in Machine Learning</a:t>
            </a:r>
            <a:r>
              <a:rPr lang="en-US" dirty="0">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b="1" dirty="0">
                <a:latin typeface="Times New Roman" panose="02020603050405020304" pitchFamily="18" charset="0"/>
                <a:cs typeface="Times New Roman" panose="02020603050405020304" pitchFamily="18" charset="0"/>
              </a:rPr>
              <a:t>Definition</a:t>
            </a:r>
            <a:r>
              <a:rPr lang="en-US" dirty="0">
                <a:latin typeface="Times New Roman" panose="02020603050405020304" pitchFamily="18" charset="0"/>
                <a:cs typeface="Times New Roman" panose="02020603050405020304" pitchFamily="18" charset="0"/>
              </a:rPr>
              <a:t>: In machine learning, segmentation often involves grouping data points (such as customers) based on similarities in their behavior or characteristics.</a:t>
            </a:r>
          </a:p>
          <a:p>
            <a:pPr marL="742950" lvl="1" indent="-285750" algn="just">
              <a:buFont typeface="+mj-lt"/>
              <a:buAutoNum type="arabicPeriod"/>
            </a:pPr>
            <a:r>
              <a:rPr lang="en-US" b="1" dirty="0">
                <a:latin typeface="Times New Roman" panose="02020603050405020304" pitchFamily="18" charset="0"/>
                <a:cs typeface="Times New Roman" panose="02020603050405020304" pitchFamily="18" charset="0"/>
              </a:rPr>
              <a:t>Methods</a:t>
            </a:r>
            <a:r>
              <a:rPr lang="en-US" dirty="0">
                <a:latin typeface="Times New Roman" panose="02020603050405020304" pitchFamily="18" charset="0"/>
                <a:cs typeface="Times New Roman" panose="02020603050405020304" pitchFamily="18" charset="0"/>
              </a:rPr>
              <a:t>:</a:t>
            </a:r>
          </a:p>
          <a:p>
            <a:pPr marL="1143000" lvl="2" indent="-228600" algn="just">
              <a:buFont typeface="+mj-lt"/>
              <a:buAutoNum type="arabicPeriod"/>
            </a:pPr>
            <a:r>
              <a:rPr lang="en-US" b="1" dirty="0">
                <a:latin typeface="Times New Roman" panose="02020603050405020304" pitchFamily="18" charset="0"/>
                <a:cs typeface="Times New Roman" panose="02020603050405020304" pitchFamily="18" charset="0"/>
              </a:rPr>
              <a:t>Clustering Algorithms (e.g., K-means, DBSCAN)</a:t>
            </a:r>
            <a:r>
              <a:rPr lang="en-US" dirty="0">
                <a:latin typeface="Times New Roman" panose="02020603050405020304" pitchFamily="18" charset="0"/>
                <a:cs typeface="Times New Roman" panose="02020603050405020304" pitchFamily="18" charset="0"/>
              </a:rPr>
              <a:t>: These algorithms group similar data points without predefined labels.</a:t>
            </a:r>
          </a:p>
          <a:p>
            <a:pPr marL="1143000" lvl="2" indent="-228600" algn="just">
              <a:buFont typeface="+mj-lt"/>
              <a:buAutoNum type="arabicPeriod"/>
            </a:pPr>
            <a:r>
              <a:rPr lang="en-US" b="1" dirty="0">
                <a:latin typeface="Times New Roman" panose="02020603050405020304" pitchFamily="18" charset="0"/>
                <a:cs typeface="Times New Roman" panose="02020603050405020304" pitchFamily="18" charset="0"/>
              </a:rPr>
              <a:t>Decision Trees</a:t>
            </a:r>
            <a:r>
              <a:rPr lang="en-US" dirty="0">
                <a:latin typeface="Times New Roman" panose="02020603050405020304" pitchFamily="18" charset="0"/>
                <a:cs typeface="Times New Roman" panose="02020603050405020304" pitchFamily="18" charset="0"/>
              </a:rPr>
              <a:t>: These can be used to segment data by creating branches based on feature importance.</a:t>
            </a:r>
          </a:p>
          <a:p>
            <a:pPr marL="1143000" lvl="2" indent="-228600" algn="just">
              <a:buFont typeface="+mj-lt"/>
              <a:buAutoNum type="arabicPeriod"/>
            </a:pPr>
            <a:r>
              <a:rPr lang="en-US" b="1" dirty="0">
                <a:latin typeface="Times New Roman" panose="02020603050405020304" pitchFamily="18" charset="0"/>
                <a:cs typeface="Times New Roman" panose="02020603050405020304" pitchFamily="18" charset="0"/>
              </a:rPr>
              <a:t>Principal Component Analysis (PCA)</a:t>
            </a:r>
            <a:r>
              <a:rPr lang="en-US" dirty="0">
                <a:latin typeface="Times New Roman" panose="02020603050405020304" pitchFamily="18" charset="0"/>
                <a:cs typeface="Times New Roman" panose="02020603050405020304" pitchFamily="18" charset="0"/>
              </a:rPr>
              <a:t>: Reduces the dimensionality of the data to find segments in high-dimensional spaces.</a:t>
            </a:r>
          </a:p>
          <a:p>
            <a:pPr marL="742950" lvl="1" indent="-285750" algn="just">
              <a:buFont typeface="+mj-lt"/>
              <a:buAutoNum type="arabicPeriod"/>
            </a:pPr>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Helps businesses predict customer behavior, improve personalization, and increase retention by understanding different customer groups better.</a:t>
            </a:r>
          </a:p>
        </p:txBody>
      </p:sp>
    </p:spTree>
    <p:extLst>
      <p:ext uri="{BB962C8B-B14F-4D97-AF65-F5344CB8AC3E}">
        <p14:creationId xmlns:p14="http://schemas.microsoft.com/office/powerpoint/2010/main" val="2375889747"/>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F2904618-622C-4372-AAD1-3F9AEE462CBE}" type="datetime3">
              <a:rPr lang="en-US" smtClean="0">
                <a:solidFill>
                  <a:prstClr val="black">
                    <a:tint val="75000"/>
                  </a:prstClr>
                </a:solidFill>
              </a:rPr>
              <a:t>9 December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Unit-4</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61</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2800" b="1" dirty="0">
                <a:effectLst/>
                <a:ea typeface="Calibri" panose="020F0502020204030204" pitchFamily="34" charset="0"/>
              </a:rPr>
              <a:t>Data transformation and dimensionality reduction </a:t>
            </a:r>
            <a:endParaRPr lang="en-IN" sz="3600" b="1" i="0" dirty="0">
              <a:solidFill>
                <a:srgbClr val="000000"/>
              </a:solidFill>
              <a:effectLst/>
            </a:endParaRPr>
          </a:p>
        </p:txBody>
      </p:sp>
      <p:sp>
        <p:nvSpPr>
          <p:cNvPr id="10" name="TextBox 9">
            <a:extLst>
              <a:ext uri="{FF2B5EF4-FFF2-40B4-BE49-F238E27FC236}">
                <a16:creationId xmlns:a16="http://schemas.microsoft.com/office/drawing/2014/main" id="{D7B15440-1CC2-2229-111D-012B65A7E14F}"/>
              </a:ext>
            </a:extLst>
          </p:cNvPr>
          <p:cNvSpPr txBox="1"/>
          <p:nvPr/>
        </p:nvSpPr>
        <p:spPr>
          <a:xfrm>
            <a:off x="990600" y="1726555"/>
            <a:ext cx="10820400" cy="2126864"/>
          </a:xfrm>
          <a:prstGeom prst="rect">
            <a:avLst/>
          </a:prstGeom>
          <a:noFill/>
        </p:spPr>
        <p:txBody>
          <a:bodyPr wrap="square">
            <a:spAutoFit/>
          </a:bodyPr>
          <a:lstStyle/>
          <a:p>
            <a:pPr>
              <a:lnSpc>
                <a:spcPct val="150000"/>
              </a:lnSpc>
            </a:pPr>
            <a:r>
              <a:rPr lang="en-US" sz="1800" b="1" dirty="0">
                <a:solidFill>
                  <a:srgbClr val="000000"/>
                </a:solidFill>
              </a:rPr>
              <a:t>D</a:t>
            </a:r>
            <a:r>
              <a:rPr lang="en-US" sz="1800" b="1" i="0" dirty="0">
                <a:solidFill>
                  <a:srgbClr val="000000"/>
                </a:solidFill>
                <a:effectLst/>
              </a:rPr>
              <a:t>imensionality Reduction</a:t>
            </a:r>
            <a:r>
              <a:rPr lang="en-US" sz="1800" b="0" i="0" dirty="0">
                <a:solidFill>
                  <a:srgbClr val="000000"/>
                </a:solidFill>
                <a:effectLst/>
              </a:rPr>
              <a:t> refers to the technique of reducing the dimension of a data feature set. Usually, machine learning datasets (feature set) contain hundreds of columns (i.e., features) or an array of points, creating a massive sphere in a three-dimensional space. By applying </a:t>
            </a:r>
            <a:r>
              <a:rPr lang="en-US" sz="1800" b="1" i="0" dirty="0">
                <a:solidFill>
                  <a:srgbClr val="000000"/>
                </a:solidFill>
                <a:effectLst/>
              </a:rPr>
              <a:t>dimensionality reduction</a:t>
            </a:r>
            <a:r>
              <a:rPr lang="en-US" sz="1800" b="0" i="0" dirty="0">
                <a:solidFill>
                  <a:srgbClr val="000000"/>
                </a:solidFill>
                <a:effectLst/>
              </a:rPr>
              <a:t>, you can decrease or bring down the number of columns to quantifiable counts, thereby transforming the three-dimensional sphere into a two-dimensional object (circle). </a:t>
            </a:r>
            <a:endParaRPr lang="en-IN" sz="1800" dirty="0"/>
          </a:p>
        </p:txBody>
      </p:sp>
    </p:spTree>
    <p:extLst>
      <p:ext uri="{BB962C8B-B14F-4D97-AF65-F5344CB8AC3E}">
        <p14:creationId xmlns:p14="http://schemas.microsoft.com/office/powerpoint/2010/main" val="4252793977"/>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p:cNvSpPr>
            <a:spLocks noGrp="1"/>
          </p:cNvSpPr>
          <p:nvPr>
            <p:ph idx="1"/>
          </p:nvPr>
        </p:nvSpPr>
        <p:spPr>
          <a:xfrm>
            <a:off x="1774825" y="1123950"/>
            <a:ext cx="8281988" cy="5232400"/>
          </a:xfrm>
        </p:spPr>
        <p:txBody>
          <a:bodyPr vert="horz" lIns="91440" tIns="45720" rIns="91440" bIns="45720" rtlCol="0" anchor="t">
            <a:normAutofit/>
          </a:bodyPr>
          <a:lstStyle/>
          <a:p>
            <a:pPr>
              <a:buNone/>
            </a:pPr>
            <a:endParaRPr lang="en-US" sz="1800" dirty="0">
              <a:cs typeface="Calibri"/>
            </a:endParaRPr>
          </a:p>
          <a:p>
            <a:pPr marL="0" indent="0">
              <a:spcBef>
                <a:spcPts val="0"/>
              </a:spcBef>
              <a:buNone/>
            </a:pPr>
            <a:endParaRPr lang="en-US" sz="1800" dirty="0">
              <a:cs typeface="Calibri"/>
            </a:endParaRPr>
          </a:p>
        </p:txBody>
      </p:sp>
      <p:sp>
        <p:nvSpPr>
          <p:cNvPr id="4" name="Date Placeholder 3"/>
          <p:cNvSpPr>
            <a:spLocks noGrp="1"/>
          </p:cNvSpPr>
          <p:nvPr>
            <p:ph type="dt" sz="quarter" idx="10"/>
          </p:nvPr>
        </p:nvSpPr>
        <p:spPr/>
        <p:txBody>
          <a:bodyPr/>
          <a:lstStyle/>
          <a:p>
            <a:pPr>
              <a:defRPr/>
            </a:pPr>
            <a:fld id="{A938F74B-68B4-449B-A2AD-73170F239A3A}" type="datetime3">
              <a:rPr lang="en-US" smtClean="0">
                <a:solidFill>
                  <a:prstClr val="black">
                    <a:tint val="75000"/>
                  </a:prstClr>
                </a:solidFill>
              </a:rPr>
              <a:t>9 December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Unit-4</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62</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2800" b="1" dirty="0">
                <a:effectLst/>
                <a:ea typeface="Calibri" panose="020F0502020204030204" pitchFamily="34" charset="0"/>
              </a:rPr>
              <a:t>Data transformation and dimensionality reduction </a:t>
            </a:r>
            <a:endParaRPr lang="en-IN" sz="3600" b="1" i="0" dirty="0">
              <a:solidFill>
                <a:srgbClr val="000000"/>
              </a:solidFill>
              <a:effectLst/>
            </a:endParaRPr>
          </a:p>
        </p:txBody>
      </p:sp>
      <p:sp>
        <p:nvSpPr>
          <p:cNvPr id="8" name="TextBox 7">
            <a:extLst>
              <a:ext uri="{FF2B5EF4-FFF2-40B4-BE49-F238E27FC236}">
                <a16:creationId xmlns:a16="http://schemas.microsoft.com/office/drawing/2014/main" id="{F0795505-A3CD-B706-4356-2091C937E899}"/>
              </a:ext>
            </a:extLst>
          </p:cNvPr>
          <p:cNvSpPr txBox="1"/>
          <p:nvPr/>
        </p:nvSpPr>
        <p:spPr>
          <a:xfrm>
            <a:off x="905366" y="1518805"/>
            <a:ext cx="10448434" cy="2542363"/>
          </a:xfrm>
          <a:prstGeom prst="rect">
            <a:avLst/>
          </a:prstGeom>
          <a:noFill/>
        </p:spPr>
        <p:txBody>
          <a:bodyPr wrap="square">
            <a:spAutoFit/>
          </a:bodyPr>
          <a:lstStyle/>
          <a:p>
            <a:pPr algn="just">
              <a:lnSpc>
                <a:spcPct val="150000"/>
              </a:lnSpc>
            </a:pPr>
            <a:r>
              <a:rPr lang="en-US" sz="1800" dirty="0">
                <a:solidFill>
                  <a:srgbClr val="000000"/>
                </a:solidFill>
              </a:rPr>
              <a:t>D</a:t>
            </a:r>
            <a:r>
              <a:rPr lang="en-US" sz="1800" i="0" dirty="0">
                <a:solidFill>
                  <a:srgbClr val="000000"/>
                </a:solidFill>
                <a:effectLst/>
              </a:rPr>
              <a:t>imensionality reduction has many other benefits, such as:</a:t>
            </a:r>
          </a:p>
          <a:p>
            <a:pPr algn="just">
              <a:lnSpc>
                <a:spcPct val="150000"/>
              </a:lnSpc>
              <a:buFont typeface="Arial" panose="020B0604020202020204" pitchFamily="34" charset="0"/>
              <a:buChar char="•"/>
            </a:pPr>
            <a:r>
              <a:rPr lang="en-US" sz="1800" i="0" dirty="0">
                <a:solidFill>
                  <a:srgbClr val="303133"/>
                </a:solidFill>
                <a:effectLst/>
              </a:rPr>
              <a:t>It eliminates noise and redundant features.</a:t>
            </a:r>
          </a:p>
          <a:p>
            <a:pPr algn="just">
              <a:lnSpc>
                <a:spcPct val="150000"/>
              </a:lnSpc>
              <a:buFont typeface="Arial" panose="020B0604020202020204" pitchFamily="34" charset="0"/>
              <a:buChar char="•"/>
            </a:pPr>
            <a:r>
              <a:rPr lang="en-US" sz="1800" i="0" dirty="0">
                <a:solidFill>
                  <a:srgbClr val="303133"/>
                </a:solidFill>
                <a:effectLst/>
              </a:rPr>
              <a:t>It helps improve the model’s accuracy and performance. </a:t>
            </a:r>
          </a:p>
          <a:p>
            <a:pPr algn="just">
              <a:lnSpc>
                <a:spcPct val="150000"/>
              </a:lnSpc>
              <a:buFont typeface="Arial" panose="020B0604020202020204" pitchFamily="34" charset="0"/>
              <a:buChar char="•"/>
            </a:pPr>
            <a:r>
              <a:rPr lang="en-US" sz="1800" i="0" dirty="0">
                <a:solidFill>
                  <a:srgbClr val="303133"/>
                </a:solidFill>
                <a:effectLst/>
              </a:rPr>
              <a:t>It facilitates the usage of algorithms that are unfit for more substantial dimensions. </a:t>
            </a:r>
          </a:p>
          <a:p>
            <a:pPr algn="just">
              <a:lnSpc>
                <a:spcPct val="150000"/>
              </a:lnSpc>
              <a:buFont typeface="Arial" panose="020B0604020202020204" pitchFamily="34" charset="0"/>
              <a:buChar char="•"/>
            </a:pPr>
            <a:r>
              <a:rPr lang="en-US" sz="1800" i="0" dirty="0">
                <a:solidFill>
                  <a:srgbClr val="303133"/>
                </a:solidFill>
                <a:effectLst/>
              </a:rPr>
              <a:t>It reduces the amount of storage space required (less data needs lesser storage space).</a:t>
            </a:r>
          </a:p>
          <a:p>
            <a:pPr algn="just">
              <a:lnSpc>
                <a:spcPct val="150000"/>
              </a:lnSpc>
              <a:buFont typeface="Arial" panose="020B0604020202020204" pitchFamily="34" charset="0"/>
              <a:buChar char="•"/>
            </a:pPr>
            <a:r>
              <a:rPr lang="en-US" sz="1800" i="0" dirty="0">
                <a:solidFill>
                  <a:srgbClr val="303133"/>
                </a:solidFill>
                <a:effectLst/>
              </a:rPr>
              <a:t>It compresses the data, which reduces the computation time and facilitates faster training of the data.  </a:t>
            </a:r>
          </a:p>
        </p:txBody>
      </p:sp>
    </p:spTree>
    <p:extLst>
      <p:ext uri="{BB962C8B-B14F-4D97-AF65-F5344CB8AC3E}">
        <p14:creationId xmlns:p14="http://schemas.microsoft.com/office/powerpoint/2010/main" val="2036714690"/>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p:cNvSpPr>
            <a:spLocks noGrp="1"/>
          </p:cNvSpPr>
          <p:nvPr>
            <p:ph idx="1"/>
          </p:nvPr>
        </p:nvSpPr>
        <p:spPr>
          <a:xfrm>
            <a:off x="1774825" y="1123950"/>
            <a:ext cx="8281988" cy="5232400"/>
          </a:xfrm>
        </p:spPr>
        <p:txBody>
          <a:bodyPr vert="horz" lIns="91440" tIns="45720" rIns="91440" bIns="45720" rtlCol="0" anchor="t">
            <a:normAutofit/>
          </a:bodyPr>
          <a:lstStyle/>
          <a:p>
            <a:pPr>
              <a:buNone/>
            </a:pPr>
            <a:endParaRPr lang="en-US" sz="1800" dirty="0">
              <a:cs typeface="Calibri"/>
            </a:endParaRPr>
          </a:p>
          <a:p>
            <a:pPr marL="0" indent="0">
              <a:spcBef>
                <a:spcPts val="0"/>
              </a:spcBef>
              <a:buNone/>
            </a:pPr>
            <a:endParaRPr lang="en-US" sz="1800" dirty="0">
              <a:cs typeface="Calibri"/>
            </a:endParaRPr>
          </a:p>
        </p:txBody>
      </p:sp>
      <p:sp>
        <p:nvSpPr>
          <p:cNvPr id="4" name="Date Placeholder 3"/>
          <p:cNvSpPr>
            <a:spLocks noGrp="1"/>
          </p:cNvSpPr>
          <p:nvPr>
            <p:ph type="dt" sz="quarter" idx="10"/>
          </p:nvPr>
        </p:nvSpPr>
        <p:spPr/>
        <p:txBody>
          <a:bodyPr/>
          <a:lstStyle/>
          <a:p>
            <a:pPr>
              <a:defRPr/>
            </a:pPr>
            <a:fld id="{A57B77FF-02F8-4A9D-9605-64271CEBED69}" type="datetime3">
              <a:rPr lang="en-US" smtClean="0">
                <a:solidFill>
                  <a:prstClr val="black">
                    <a:tint val="75000"/>
                  </a:prstClr>
                </a:solidFill>
              </a:rPr>
              <a:t>9 December 2024</a:t>
            </a:fld>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63</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2800" b="1" dirty="0">
                <a:effectLst/>
                <a:ea typeface="Calibri" panose="020F0502020204030204" pitchFamily="34" charset="0"/>
              </a:rPr>
              <a:t>Data transformation and dimensionality reduction </a:t>
            </a:r>
            <a:endParaRPr lang="en-IN" sz="3600" b="1" i="0" dirty="0">
              <a:solidFill>
                <a:srgbClr val="000000"/>
              </a:solidFill>
              <a:effectLst/>
            </a:endParaRPr>
          </a:p>
        </p:txBody>
      </p:sp>
      <p:sp>
        <p:nvSpPr>
          <p:cNvPr id="9" name="TextBox 8">
            <a:extLst>
              <a:ext uri="{FF2B5EF4-FFF2-40B4-BE49-F238E27FC236}">
                <a16:creationId xmlns:a16="http://schemas.microsoft.com/office/drawing/2014/main" id="{4C46C433-92D6-16C8-5D70-343F3A2344C0}"/>
              </a:ext>
            </a:extLst>
          </p:cNvPr>
          <p:cNvSpPr txBox="1"/>
          <p:nvPr/>
        </p:nvSpPr>
        <p:spPr>
          <a:xfrm>
            <a:off x="1000665" y="1311056"/>
            <a:ext cx="8186689" cy="3788858"/>
          </a:xfrm>
          <a:prstGeom prst="rect">
            <a:avLst/>
          </a:prstGeom>
          <a:noFill/>
        </p:spPr>
        <p:txBody>
          <a:bodyPr wrap="square">
            <a:spAutoFit/>
          </a:bodyPr>
          <a:lstStyle/>
          <a:p>
            <a:pPr algn="just">
              <a:lnSpc>
                <a:spcPct val="150000"/>
              </a:lnSpc>
            </a:pPr>
            <a:r>
              <a:rPr lang="en-IN" sz="1800" b="1" i="0" dirty="0">
                <a:solidFill>
                  <a:srgbClr val="303133"/>
                </a:solidFill>
                <a:effectLst/>
                <a:latin typeface="-apple-system"/>
              </a:rPr>
              <a:t>Dimensionality Reduction Techniques:-</a:t>
            </a:r>
            <a:r>
              <a:rPr lang="en-US" sz="1800" i="0" dirty="0">
                <a:solidFill>
                  <a:srgbClr val="000000"/>
                </a:solidFill>
                <a:effectLst/>
                <a:latin typeface="proxima_novaregular"/>
              </a:rPr>
              <a:t>Dimensionality reduction techniques can be categorized into two broad categories:</a:t>
            </a:r>
          </a:p>
          <a:p>
            <a:pPr algn="just">
              <a:lnSpc>
                <a:spcPct val="150000"/>
              </a:lnSpc>
            </a:pPr>
            <a:r>
              <a:rPr lang="en-US" sz="1800" b="1" i="0" dirty="0">
                <a:solidFill>
                  <a:srgbClr val="303133"/>
                </a:solidFill>
                <a:effectLst/>
                <a:latin typeface="-apple-system"/>
              </a:rPr>
              <a:t>1. Feature selection</a:t>
            </a:r>
          </a:p>
          <a:p>
            <a:pPr algn="just">
              <a:lnSpc>
                <a:spcPct val="150000"/>
              </a:lnSpc>
            </a:pPr>
            <a:r>
              <a:rPr lang="en-US" sz="1800" b="0" i="0" dirty="0">
                <a:solidFill>
                  <a:srgbClr val="000000"/>
                </a:solidFill>
                <a:effectLst/>
                <a:latin typeface="proxima_novaregular"/>
              </a:rPr>
              <a:t>The feature selection method aims to find a subset of the input variables (that are most relevant) from the original dataset. Feature selection includes three strategies, namely:</a:t>
            </a:r>
          </a:p>
          <a:p>
            <a:pPr algn="just">
              <a:lnSpc>
                <a:spcPct val="150000"/>
              </a:lnSpc>
              <a:buFont typeface="Arial" panose="020B0604020202020204" pitchFamily="34" charset="0"/>
              <a:buChar char="•"/>
            </a:pPr>
            <a:r>
              <a:rPr lang="en-US" sz="1800" b="1" i="0" dirty="0">
                <a:solidFill>
                  <a:srgbClr val="303133"/>
                </a:solidFill>
                <a:effectLst/>
                <a:latin typeface="proxima_novaregular"/>
              </a:rPr>
              <a:t>Filter strategy</a:t>
            </a:r>
            <a:endParaRPr lang="en-US" sz="1800" b="0" i="0" dirty="0">
              <a:solidFill>
                <a:srgbClr val="303133"/>
              </a:solidFill>
              <a:effectLst/>
              <a:latin typeface="proxima_novaregular"/>
            </a:endParaRPr>
          </a:p>
          <a:p>
            <a:pPr algn="just">
              <a:lnSpc>
                <a:spcPct val="150000"/>
              </a:lnSpc>
              <a:buFont typeface="Arial" panose="020B0604020202020204" pitchFamily="34" charset="0"/>
              <a:buChar char="•"/>
            </a:pPr>
            <a:r>
              <a:rPr lang="en-US" sz="1800" b="1" i="0" dirty="0">
                <a:solidFill>
                  <a:srgbClr val="303133"/>
                </a:solidFill>
                <a:effectLst/>
                <a:latin typeface="proxima_novaregular"/>
              </a:rPr>
              <a:t>Wrapper strategy </a:t>
            </a:r>
            <a:endParaRPr lang="en-US" sz="1800" b="0" i="0" dirty="0">
              <a:solidFill>
                <a:srgbClr val="303133"/>
              </a:solidFill>
              <a:effectLst/>
              <a:latin typeface="proxima_novaregular"/>
            </a:endParaRPr>
          </a:p>
          <a:p>
            <a:pPr algn="just">
              <a:lnSpc>
                <a:spcPct val="150000"/>
              </a:lnSpc>
              <a:buFont typeface="Arial" panose="020B0604020202020204" pitchFamily="34" charset="0"/>
              <a:buChar char="•"/>
            </a:pPr>
            <a:r>
              <a:rPr lang="en-US" sz="1800" b="1" i="0" dirty="0">
                <a:solidFill>
                  <a:srgbClr val="303133"/>
                </a:solidFill>
                <a:effectLst/>
                <a:latin typeface="proxima_novaregular"/>
              </a:rPr>
              <a:t>Embedded strategy </a:t>
            </a:r>
            <a:endParaRPr lang="en-US" sz="1800" b="0" i="0" dirty="0">
              <a:solidFill>
                <a:srgbClr val="303133"/>
              </a:solidFill>
              <a:effectLst/>
              <a:latin typeface="proxima_novaregular"/>
            </a:endParaRPr>
          </a:p>
        </p:txBody>
      </p:sp>
      <p:sp>
        <p:nvSpPr>
          <p:cNvPr id="2" name="Footer Placeholder 1">
            <a:extLst>
              <a:ext uri="{FF2B5EF4-FFF2-40B4-BE49-F238E27FC236}">
                <a16:creationId xmlns:a16="http://schemas.microsoft.com/office/drawing/2014/main" id="{A71F4029-32B9-93FE-A813-330937EC7082}"/>
              </a:ext>
            </a:extLst>
          </p:cNvPr>
          <p:cNvSpPr>
            <a:spLocks noGrp="1"/>
          </p:cNvSpPr>
          <p:nvPr>
            <p:ph type="ftr" sz="quarter" idx="11"/>
          </p:nvPr>
        </p:nvSpPr>
        <p:spPr/>
        <p:txBody>
          <a:bodyPr/>
          <a:lstStyle/>
          <a:p>
            <a:r>
              <a:rPr lang="en-US"/>
              <a:t>Dr. Kumod Kumar Gupta     Data Analytics     Unit-4</a:t>
            </a:r>
          </a:p>
        </p:txBody>
      </p:sp>
    </p:spTree>
    <p:extLst>
      <p:ext uri="{BB962C8B-B14F-4D97-AF65-F5344CB8AC3E}">
        <p14:creationId xmlns:p14="http://schemas.microsoft.com/office/powerpoint/2010/main" val="195818304"/>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p:cNvSpPr>
            <a:spLocks noGrp="1"/>
          </p:cNvSpPr>
          <p:nvPr>
            <p:ph idx="1"/>
          </p:nvPr>
        </p:nvSpPr>
        <p:spPr>
          <a:xfrm>
            <a:off x="1774825" y="1123950"/>
            <a:ext cx="8281988" cy="5232400"/>
          </a:xfrm>
        </p:spPr>
        <p:txBody>
          <a:bodyPr vert="horz" lIns="91440" tIns="45720" rIns="91440" bIns="45720" rtlCol="0" anchor="t">
            <a:normAutofit/>
          </a:bodyPr>
          <a:lstStyle/>
          <a:p>
            <a:pPr>
              <a:buNone/>
            </a:pPr>
            <a:endParaRPr lang="en-US" sz="1800" dirty="0">
              <a:cs typeface="Calibri"/>
            </a:endParaRPr>
          </a:p>
          <a:p>
            <a:pPr marL="0" indent="0">
              <a:spcBef>
                <a:spcPts val="0"/>
              </a:spcBef>
              <a:buNone/>
            </a:pPr>
            <a:endParaRPr lang="en-US" sz="1800" dirty="0">
              <a:cs typeface="Calibri"/>
            </a:endParaRPr>
          </a:p>
        </p:txBody>
      </p:sp>
      <p:sp>
        <p:nvSpPr>
          <p:cNvPr id="4" name="Date Placeholder 3"/>
          <p:cNvSpPr>
            <a:spLocks noGrp="1"/>
          </p:cNvSpPr>
          <p:nvPr>
            <p:ph type="dt" sz="quarter" idx="10"/>
          </p:nvPr>
        </p:nvSpPr>
        <p:spPr/>
        <p:txBody>
          <a:bodyPr/>
          <a:lstStyle/>
          <a:p>
            <a:pPr>
              <a:defRPr/>
            </a:pPr>
            <a:fld id="{FFF403A2-C3B0-4EE6-BD44-BB39AD34F1E9}" type="datetime3">
              <a:rPr lang="en-US" smtClean="0">
                <a:solidFill>
                  <a:prstClr val="black">
                    <a:tint val="75000"/>
                  </a:prstClr>
                </a:solidFill>
              </a:rPr>
              <a:t>9 December 2024</a:t>
            </a:fld>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64</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2800" b="1" dirty="0">
                <a:effectLst/>
                <a:ea typeface="Calibri" panose="020F0502020204030204" pitchFamily="34" charset="0"/>
              </a:rPr>
              <a:t>Data transformation and dimensionality reduction </a:t>
            </a:r>
            <a:endParaRPr lang="en-IN" sz="3600" b="1" i="0" dirty="0">
              <a:solidFill>
                <a:srgbClr val="000000"/>
              </a:solidFill>
              <a:effectLst/>
            </a:endParaRPr>
          </a:p>
        </p:txBody>
      </p:sp>
      <p:sp>
        <p:nvSpPr>
          <p:cNvPr id="6" name="TextBox 5">
            <a:extLst>
              <a:ext uri="{FF2B5EF4-FFF2-40B4-BE49-F238E27FC236}">
                <a16:creationId xmlns:a16="http://schemas.microsoft.com/office/drawing/2014/main" id="{6DFD5478-E4E5-5D5D-0E9E-74E77F7D827B}"/>
              </a:ext>
            </a:extLst>
          </p:cNvPr>
          <p:cNvSpPr txBox="1"/>
          <p:nvPr/>
        </p:nvSpPr>
        <p:spPr>
          <a:xfrm>
            <a:off x="741872" y="3200400"/>
            <a:ext cx="1044946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Calibri"/>
              <a:cs typeface="Arial"/>
            </a:endParaRPr>
          </a:p>
          <a:p>
            <a:pPr>
              <a:buFont typeface=""/>
              <a:buChar char="•"/>
            </a:pPr>
            <a:r>
              <a:rPr lang="en-US" dirty="0">
                <a:latin typeface="Times New Roman"/>
                <a:cs typeface="Arial"/>
              </a:rPr>
              <a:t>​</a:t>
            </a:r>
          </a:p>
        </p:txBody>
      </p:sp>
      <p:sp>
        <p:nvSpPr>
          <p:cNvPr id="9" name="TextBox 8">
            <a:extLst>
              <a:ext uri="{FF2B5EF4-FFF2-40B4-BE49-F238E27FC236}">
                <a16:creationId xmlns:a16="http://schemas.microsoft.com/office/drawing/2014/main" id="{13FE6151-B10F-1AEB-960C-9AC9184BD167}"/>
              </a:ext>
            </a:extLst>
          </p:cNvPr>
          <p:cNvSpPr txBox="1"/>
          <p:nvPr/>
        </p:nvSpPr>
        <p:spPr>
          <a:xfrm>
            <a:off x="1000665" y="1726555"/>
            <a:ext cx="10810335" cy="2542363"/>
          </a:xfrm>
          <a:prstGeom prst="rect">
            <a:avLst/>
          </a:prstGeom>
          <a:noFill/>
        </p:spPr>
        <p:txBody>
          <a:bodyPr wrap="square">
            <a:spAutoFit/>
          </a:bodyPr>
          <a:lstStyle/>
          <a:p>
            <a:pPr algn="just">
              <a:lnSpc>
                <a:spcPct val="150000"/>
              </a:lnSpc>
            </a:pPr>
            <a:r>
              <a:rPr lang="en-IN" sz="1800" b="1" i="0" dirty="0">
                <a:solidFill>
                  <a:srgbClr val="303133"/>
                </a:solidFill>
                <a:effectLst/>
                <a:latin typeface="-apple-system"/>
              </a:rPr>
              <a:t>Dimensionality Reduction Techniques</a:t>
            </a:r>
          </a:p>
          <a:p>
            <a:pPr algn="l">
              <a:lnSpc>
                <a:spcPct val="150000"/>
              </a:lnSpc>
            </a:pPr>
            <a:r>
              <a:rPr lang="en-US" sz="1800" b="1" i="0" dirty="0">
                <a:solidFill>
                  <a:srgbClr val="303133"/>
                </a:solidFill>
                <a:effectLst/>
                <a:latin typeface="-apple-system"/>
              </a:rPr>
              <a:t>2. Feature extraction</a:t>
            </a:r>
          </a:p>
          <a:p>
            <a:pPr algn="l">
              <a:lnSpc>
                <a:spcPct val="150000"/>
              </a:lnSpc>
            </a:pPr>
            <a:r>
              <a:rPr lang="en-US" sz="1800" b="0" i="0" dirty="0">
                <a:solidFill>
                  <a:srgbClr val="000000"/>
                </a:solidFill>
                <a:effectLst/>
                <a:latin typeface="proxima_novaregular"/>
              </a:rPr>
              <a:t>Feature extraction, feature projection, converts the data from the high-dimensional space to one with lesser dimensions. This data transformation may either be linear or it may be nonlinear as well. This technique finds a smaller set of new variables, each of which is a combination of input variables (containing the same information as the input variables). </a:t>
            </a:r>
          </a:p>
        </p:txBody>
      </p:sp>
      <p:sp>
        <p:nvSpPr>
          <p:cNvPr id="2" name="Footer Placeholder 1">
            <a:extLst>
              <a:ext uri="{FF2B5EF4-FFF2-40B4-BE49-F238E27FC236}">
                <a16:creationId xmlns:a16="http://schemas.microsoft.com/office/drawing/2014/main" id="{4177E1A8-C5C1-A99A-8F10-0BF094DFB814}"/>
              </a:ext>
            </a:extLst>
          </p:cNvPr>
          <p:cNvSpPr>
            <a:spLocks noGrp="1"/>
          </p:cNvSpPr>
          <p:nvPr>
            <p:ph type="ftr" sz="quarter" idx="11"/>
          </p:nvPr>
        </p:nvSpPr>
        <p:spPr/>
        <p:txBody>
          <a:bodyPr/>
          <a:lstStyle/>
          <a:p>
            <a:r>
              <a:rPr lang="en-US"/>
              <a:t>Dr. Kumod Kumar Gupta     Data Analytics     Unit-4</a:t>
            </a:r>
          </a:p>
        </p:txBody>
      </p:sp>
    </p:spTree>
    <p:extLst>
      <p:ext uri="{BB962C8B-B14F-4D97-AF65-F5344CB8AC3E}">
        <p14:creationId xmlns:p14="http://schemas.microsoft.com/office/powerpoint/2010/main" val="3726676982"/>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8" name="Google Shape;248;p15"/>
          <p:cNvSpPr txBox="1">
            <a:spLocks noGrp="1"/>
          </p:cNvSpPr>
          <p:nvPr>
            <p:ph type="dt" idx="10"/>
          </p:nvPr>
        </p:nvSpPr>
        <p:spPr>
          <a:xfrm>
            <a:off x="1981200" y="6356351"/>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A7124AF3-7EEB-45B2-8309-E36B8BE787DA}" type="datetime3">
              <a:rPr lang="en-US" smtClean="0"/>
              <a:t>9 December 2024</a:t>
            </a:fld>
            <a:endParaRPr/>
          </a:p>
        </p:txBody>
      </p:sp>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65</a:t>
            </a:fld>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ea typeface="Calibri"/>
                <a:cs typeface="Calibri"/>
              </a:rPr>
              <a:t>Weekly/Monthly Assignment </a:t>
            </a:r>
          </a:p>
        </p:txBody>
      </p:sp>
      <p:sp>
        <p:nvSpPr>
          <p:cNvPr id="4" name="Title 3">
            <a:extLst>
              <a:ext uri="{FF2B5EF4-FFF2-40B4-BE49-F238E27FC236}">
                <a16:creationId xmlns:a16="http://schemas.microsoft.com/office/drawing/2014/main" id="{21C1053B-E3A2-3336-10CE-1C3AFB4B1466}"/>
              </a:ext>
            </a:extLst>
          </p:cNvPr>
          <p:cNvSpPr>
            <a:spLocks noGrp="1"/>
          </p:cNvSpPr>
          <p:nvPr>
            <p:ph type="title"/>
          </p:nvPr>
        </p:nvSpPr>
        <p:spPr>
          <a:xfrm rot="10800000" flipV="1">
            <a:off x="609601" y="1259487"/>
            <a:ext cx="11332233" cy="4679828"/>
          </a:xfrm>
        </p:spPr>
        <p:txBody>
          <a:bodyPr>
            <a:normAutofit fontScale="90000"/>
          </a:bodyPr>
          <a:lstStyle/>
          <a:p>
            <a:pPr algn="l"/>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endParaRPr lang="en-US" sz="2000">
              <a:latin typeface="Times New Roman"/>
              <a:ea typeface="Calibri"/>
              <a:cs typeface="Arial"/>
            </a:endParaRPr>
          </a:p>
          <a:p>
            <a:pPr algn="l"/>
            <a:br>
              <a:rPr lang="en-US" sz="2200" dirty="0">
                <a:latin typeface="Times New Roman"/>
                <a:cs typeface="Segoe UI"/>
              </a:rPr>
            </a:br>
            <a:br>
              <a:rPr lang="en-US" sz="2200" dirty="0">
                <a:latin typeface="Times New Roman"/>
                <a:cs typeface="Segoe UI"/>
              </a:rPr>
            </a:br>
            <a:br>
              <a:rPr lang="en-US" sz="2200" dirty="0">
                <a:latin typeface="Times New Roman"/>
                <a:cs typeface="Segoe UI"/>
              </a:rPr>
            </a:br>
            <a:br>
              <a:rPr lang="en-US" sz="2200" dirty="0">
                <a:latin typeface="Times New Roman"/>
                <a:cs typeface="Segoe UI"/>
              </a:rPr>
            </a:br>
            <a:br>
              <a:rPr lang="en-US" dirty="0"/>
            </a:br>
            <a:endParaRPr lang="en-US">
              <a:ea typeface="Calibri"/>
              <a:cs typeface="Calibri"/>
            </a:endParaRPr>
          </a:p>
        </p:txBody>
      </p:sp>
      <p:sp>
        <p:nvSpPr>
          <p:cNvPr id="6" name="TextBox 5">
            <a:extLst>
              <a:ext uri="{FF2B5EF4-FFF2-40B4-BE49-F238E27FC236}">
                <a16:creationId xmlns:a16="http://schemas.microsoft.com/office/drawing/2014/main" id="{292E8E3E-52C6-43F7-F00E-B5B8CDACC02F}"/>
              </a:ext>
            </a:extLst>
          </p:cNvPr>
          <p:cNvSpPr txBox="1"/>
          <p:nvPr/>
        </p:nvSpPr>
        <p:spPr>
          <a:xfrm>
            <a:off x="971910" y="1245080"/>
            <a:ext cx="10852029" cy="36686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spcBef>
                <a:spcPct val="20000"/>
              </a:spcBef>
              <a:spcAft>
                <a:spcPct val="0"/>
              </a:spcAft>
              <a:buAutoNum type="arabicPeriod"/>
            </a:pPr>
            <a:r>
              <a:rPr lang="en-US">
                <a:latin typeface="Calibri"/>
                <a:cs typeface="Calibri"/>
              </a:rPr>
              <a:t>What is Data Pre-processing?</a:t>
            </a:r>
          </a:p>
          <a:p>
            <a:pPr marL="342900" indent="-342900">
              <a:spcBef>
                <a:spcPct val="20000"/>
              </a:spcBef>
              <a:spcAft>
                <a:spcPct val="0"/>
              </a:spcAft>
              <a:buAutoNum type="arabicPeriod"/>
            </a:pPr>
            <a:r>
              <a:rPr lang="en-US">
                <a:latin typeface="Calibri"/>
                <a:cs typeface="Calibri"/>
              </a:rPr>
              <a:t>What is Data cleaning?</a:t>
            </a:r>
          </a:p>
          <a:p>
            <a:pPr marL="342900" indent="-342900">
              <a:spcBef>
                <a:spcPct val="20000"/>
              </a:spcBef>
              <a:spcAft>
                <a:spcPct val="0"/>
              </a:spcAft>
              <a:buAutoNum type="arabicPeriod"/>
            </a:pPr>
            <a:r>
              <a:rPr lang="en-US">
                <a:latin typeface="Calibri"/>
                <a:cs typeface="Calibri"/>
              </a:rPr>
              <a:t>Explain KDD process.</a:t>
            </a:r>
          </a:p>
          <a:p>
            <a:pPr marL="342900" indent="-342900">
              <a:spcBef>
                <a:spcPct val="20000"/>
              </a:spcBef>
              <a:spcAft>
                <a:spcPct val="0"/>
              </a:spcAft>
              <a:buAutoNum type="arabicPeriod"/>
            </a:pPr>
            <a:r>
              <a:rPr lang="en-US" dirty="0">
                <a:latin typeface="Calibri"/>
                <a:cs typeface="Calibri"/>
              </a:rPr>
              <a:t>What is Data Reduction?</a:t>
            </a:r>
          </a:p>
          <a:p>
            <a:pPr marL="342900" indent="-342900">
              <a:spcBef>
                <a:spcPct val="20000"/>
              </a:spcBef>
              <a:spcAft>
                <a:spcPct val="0"/>
              </a:spcAft>
              <a:buAutoNum type="arabicPeriod"/>
            </a:pPr>
            <a:r>
              <a:rPr lang="en-US" dirty="0">
                <a:latin typeface="Calibri"/>
                <a:cs typeface="Calibri"/>
              </a:rPr>
              <a:t>What is Data Discretization?</a:t>
            </a:r>
          </a:p>
          <a:p>
            <a:pPr marL="342900" indent="-342900">
              <a:spcBef>
                <a:spcPct val="20000"/>
              </a:spcBef>
              <a:spcAft>
                <a:spcPct val="0"/>
              </a:spcAft>
              <a:buAutoNum type="arabicPeriod"/>
            </a:pPr>
            <a:r>
              <a:rPr lang="en-US" dirty="0">
                <a:latin typeface="Calibri"/>
                <a:cs typeface="Calibri"/>
              </a:rPr>
              <a:t>Explain Dimensionality Reduction.</a:t>
            </a:r>
          </a:p>
          <a:p>
            <a:pPr marL="342900" indent="-342900">
              <a:spcBef>
                <a:spcPct val="20000"/>
              </a:spcBef>
              <a:spcAft>
                <a:spcPct val="0"/>
              </a:spcAft>
              <a:buAutoNum type="arabicPeriod"/>
            </a:pPr>
            <a:r>
              <a:rPr lang="en-US" dirty="0">
                <a:latin typeface="Calibri"/>
                <a:cs typeface="Calibri"/>
              </a:rPr>
              <a:t>What is Inconsistency of Data?</a:t>
            </a:r>
          </a:p>
          <a:p>
            <a:pPr marL="342900" indent="-342900">
              <a:spcBef>
                <a:spcPct val="20000"/>
              </a:spcBef>
              <a:spcAft>
                <a:spcPct val="0"/>
              </a:spcAft>
              <a:buAutoNum type="arabicPeriod"/>
            </a:pPr>
            <a:r>
              <a:rPr lang="en-US" dirty="0">
                <a:latin typeface="Calibri"/>
                <a:cs typeface="Calibri"/>
              </a:rPr>
              <a:t>What is Outliers?</a:t>
            </a:r>
          </a:p>
          <a:p>
            <a:pPr marL="342900" indent="-342900">
              <a:spcBef>
                <a:spcPct val="20000"/>
              </a:spcBef>
              <a:spcAft>
                <a:spcPct val="0"/>
              </a:spcAft>
              <a:buAutoNum type="arabicPeriod"/>
            </a:pPr>
            <a:r>
              <a:rPr lang="en-US" dirty="0">
                <a:latin typeface="Calibri"/>
                <a:cs typeface="Calibri"/>
              </a:rPr>
              <a:t>Explain Binning Techniques.</a:t>
            </a:r>
          </a:p>
          <a:p>
            <a:pPr marL="342900" indent="-342900">
              <a:spcBef>
                <a:spcPct val="20000"/>
              </a:spcBef>
              <a:spcAft>
                <a:spcPct val="0"/>
              </a:spcAft>
              <a:buAutoNum type="arabicPeriod"/>
            </a:pPr>
            <a:r>
              <a:rPr lang="en-US" dirty="0">
                <a:latin typeface="Calibri"/>
                <a:cs typeface="Calibri"/>
              </a:rPr>
              <a:t>What is Data Cube aggregation?</a:t>
            </a:r>
          </a:p>
          <a:p>
            <a:pPr marL="457200" indent="-457200">
              <a:buAutoNum type="arabicPeriod"/>
            </a:pPr>
            <a:endParaRPr lang="en-US" sz="2000" dirty="0">
              <a:latin typeface="Times New Roman"/>
              <a:cs typeface="Calibri"/>
            </a:endParaRPr>
          </a:p>
        </p:txBody>
      </p:sp>
      <p:sp>
        <p:nvSpPr>
          <p:cNvPr id="2" name="Footer Placeholder 1">
            <a:extLst>
              <a:ext uri="{FF2B5EF4-FFF2-40B4-BE49-F238E27FC236}">
                <a16:creationId xmlns:a16="http://schemas.microsoft.com/office/drawing/2014/main" id="{1E8B6218-6B4A-A813-18D9-1D1388E52E73}"/>
              </a:ext>
            </a:extLst>
          </p:cNvPr>
          <p:cNvSpPr>
            <a:spLocks noGrp="1"/>
          </p:cNvSpPr>
          <p:nvPr>
            <p:ph type="ftr" sz="quarter" idx="11"/>
          </p:nvPr>
        </p:nvSpPr>
        <p:spPr/>
        <p:txBody>
          <a:bodyPr/>
          <a:lstStyle/>
          <a:p>
            <a:r>
              <a:rPr lang="en-US"/>
              <a:t>Dr. Kumod Kumar Gupta     Data Analytics     Unit-4</a:t>
            </a:r>
          </a:p>
        </p:txBody>
      </p:sp>
    </p:spTree>
    <p:extLst>
      <p:ext uri="{BB962C8B-B14F-4D97-AF65-F5344CB8AC3E}">
        <p14:creationId xmlns:p14="http://schemas.microsoft.com/office/powerpoint/2010/main" val="32182824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DC4C056-17C6-44EF-8A07-9291DBB3CE69}"/>
              </a:ext>
            </a:extLst>
          </p:cNvPr>
          <p:cNvSpPr txBox="1">
            <a:spLocks/>
          </p:cNvSpPr>
          <p:nvPr/>
        </p:nvSpPr>
        <p:spPr>
          <a:xfrm>
            <a:off x="2902974"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ea typeface="Calibri" panose="020F0502020204030204" pitchFamily="34" charset="0"/>
              </a:rPr>
              <a:t>Data transformation and dimensionality reduction </a:t>
            </a:r>
            <a:endParaRPr lang="en-IN" sz="3200" b="1" dirty="0">
              <a:solidFill>
                <a:srgbClr val="000000"/>
              </a:solidFill>
            </a:endParaRPr>
          </a:p>
        </p:txBody>
      </p:sp>
      <p:sp>
        <p:nvSpPr>
          <p:cNvPr id="4" name="Date Placeholder 3">
            <a:extLst>
              <a:ext uri="{FF2B5EF4-FFF2-40B4-BE49-F238E27FC236}">
                <a16:creationId xmlns:a16="http://schemas.microsoft.com/office/drawing/2014/main" id="{660F30D0-0F86-18F4-B314-80AE94274A38}"/>
              </a:ext>
            </a:extLst>
          </p:cNvPr>
          <p:cNvSpPr>
            <a:spLocks noGrp="1"/>
          </p:cNvSpPr>
          <p:nvPr>
            <p:ph type="dt" sz="half" idx="10"/>
          </p:nvPr>
        </p:nvSpPr>
        <p:spPr/>
        <p:txBody>
          <a:bodyPr/>
          <a:lstStyle/>
          <a:p>
            <a:fld id="{47C65654-9CCF-42DD-AE68-F7EAAAFCB178}" type="datetime3">
              <a:rPr lang="en-US" smtClean="0"/>
              <a:t>9 December 2024</a:t>
            </a:fld>
            <a:endParaRPr lang="en-US" dirty="0"/>
          </a:p>
        </p:txBody>
      </p:sp>
      <p:sp>
        <p:nvSpPr>
          <p:cNvPr id="5" name="Footer Placeholder 4">
            <a:extLst>
              <a:ext uri="{FF2B5EF4-FFF2-40B4-BE49-F238E27FC236}">
                <a16:creationId xmlns:a16="http://schemas.microsoft.com/office/drawing/2014/main" id="{6741AFDA-C6D5-C3FA-7967-E4EDD7A7DEEC}"/>
              </a:ext>
            </a:extLst>
          </p:cNvPr>
          <p:cNvSpPr>
            <a:spLocks noGrp="1"/>
          </p:cNvSpPr>
          <p:nvPr>
            <p:ph type="ftr" sz="quarter" idx="11"/>
          </p:nvPr>
        </p:nvSpPr>
        <p:spPr>
          <a:xfrm>
            <a:off x="4648200" y="6356351"/>
            <a:ext cx="3505200" cy="365125"/>
          </a:xfrm>
        </p:spPr>
        <p:txBody>
          <a:bodyPr/>
          <a:lstStyle/>
          <a:p>
            <a:r>
              <a:rPr lang="en-US"/>
              <a:t>Dr. Kumod Kumar Gupta     Data Analytics     Unit-4</a:t>
            </a:r>
            <a:endParaRPr lang="en-US" dirty="0"/>
          </a:p>
        </p:txBody>
      </p:sp>
      <p:sp>
        <p:nvSpPr>
          <p:cNvPr id="6" name="Slide Number Placeholder 5">
            <a:extLst>
              <a:ext uri="{FF2B5EF4-FFF2-40B4-BE49-F238E27FC236}">
                <a16:creationId xmlns:a16="http://schemas.microsoft.com/office/drawing/2014/main" id="{2C67BD08-56C9-C6A8-82B3-C2B9697450E1}"/>
              </a:ext>
            </a:extLst>
          </p:cNvPr>
          <p:cNvSpPr>
            <a:spLocks noGrp="1"/>
          </p:cNvSpPr>
          <p:nvPr>
            <p:ph type="sldNum" sz="quarter" idx="12"/>
          </p:nvPr>
        </p:nvSpPr>
        <p:spPr/>
        <p:txBody>
          <a:bodyPr/>
          <a:lstStyle/>
          <a:p>
            <a:fld id="{B6F15528-21DE-4FAA-801E-634DDDAF4B2B}" type="slidenum">
              <a:rPr lang="en-US" smtClean="0"/>
              <a:pPr/>
              <a:t>66</a:t>
            </a:fld>
            <a:endParaRPr lang="en-US" dirty="0"/>
          </a:p>
        </p:txBody>
      </p:sp>
      <p:sp>
        <p:nvSpPr>
          <p:cNvPr id="2" name="Rectangle 1">
            <a:extLst>
              <a:ext uri="{FF2B5EF4-FFF2-40B4-BE49-F238E27FC236}">
                <a16:creationId xmlns:a16="http://schemas.microsoft.com/office/drawing/2014/main" id="{4939DCA1-52AD-9A92-D610-668DB5573DCD}"/>
              </a:ext>
            </a:extLst>
          </p:cNvPr>
          <p:cNvSpPr>
            <a:spLocks noChangeArrowheads="1"/>
          </p:cNvSpPr>
          <p:nvPr/>
        </p:nvSpPr>
        <p:spPr bwMode="auto">
          <a:xfrm>
            <a:off x="1524001"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a:p>
        </p:txBody>
      </p:sp>
      <p:sp>
        <p:nvSpPr>
          <p:cNvPr id="12" name="TextBox 11">
            <a:extLst>
              <a:ext uri="{FF2B5EF4-FFF2-40B4-BE49-F238E27FC236}">
                <a16:creationId xmlns:a16="http://schemas.microsoft.com/office/drawing/2014/main" id="{749E32ED-5E91-8935-F8B9-94DC8A489B6C}"/>
              </a:ext>
            </a:extLst>
          </p:cNvPr>
          <p:cNvSpPr txBox="1"/>
          <p:nvPr/>
        </p:nvSpPr>
        <p:spPr>
          <a:xfrm>
            <a:off x="1991360" y="1287805"/>
            <a:ext cx="8229600" cy="4282391"/>
          </a:xfrm>
          <a:prstGeom prst="rect">
            <a:avLst/>
          </a:prstGeom>
          <a:noFill/>
        </p:spPr>
        <p:txBody>
          <a:bodyPr wrap="square">
            <a:spAutoFit/>
          </a:bodyPr>
          <a:lstStyle/>
          <a:p>
            <a:pPr algn="l"/>
            <a:r>
              <a:rPr lang="fr-FR" sz="2400" b="1" dirty="0">
                <a:solidFill>
                  <a:srgbClr val="303133"/>
                </a:solidFill>
                <a:latin typeface="-apple-system"/>
              </a:rPr>
              <a:t>1. Principal Component </a:t>
            </a:r>
            <a:r>
              <a:rPr lang="fr-FR" sz="2400" b="1" dirty="0" err="1">
                <a:solidFill>
                  <a:srgbClr val="303133"/>
                </a:solidFill>
                <a:latin typeface="-apple-system"/>
              </a:rPr>
              <a:t>Analysis</a:t>
            </a:r>
            <a:r>
              <a:rPr lang="fr-FR" sz="2400" b="1" dirty="0">
                <a:solidFill>
                  <a:srgbClr val="303133"/>
                </a:solidFill>
                <a:latin typeface="-apple-system"/>
              </a:rPr>
              <a:t> (PCA)</a:t>
            </a:r>
          </a:p>
          <a:p>
            <a:pPr marL="342900" indent="-342900" algn="just">
              <a:lnSpc>
                <a:spcPct val="150000"/>
              </a:lnSpc>
              <a:buFont typeface="Wingdings" panose="05000000000000000000" pitchFamily="2" charset="2"/>
              <a:buChar char="Ø"/>
            </a:pPr>
            <a:r>
              <a:rPr lang="en-US" sz="2400" dirty="0">
                <a:solidFill>
                  <a:srgbClr val="000000"/>
                </a:solidFill>
                <a:latin typeface="proxima_novaregular"/>
              </a:rPr>
              <a:t>Principal Component Analysis is one of the leading linear techniques of dimensionality reduction. </a:t>
            </a:r>
          </a:p>
          <a:p>
            <a:pPr marL="342900" indent="-342900" algn="just">
              <a:lnSpc>
                <a:spcPct val="150000"/>
              </a:lnSpc>
              <a:buFont typeface="Wingdings" panose="05000000000000000000" pitchFamily="2" charset="2"/>
              <a:buChar char="Ø"/>
            </a:pPr>
            <a:r>
              <a:rPr lang="en-US" sz="2400" dirty="0">
                <a:solidFill>
                  <a:srgbClr val="000000"/>
                </a:solidFill>
                <a:latin typeface="proxima_novaregular"/>
              </a:rPr>
              <a:t>It is a statistical procedure that orthogonally converts the ‘</a:t>
            </a:r>
            <a:r>
              <a:rPr lang="en-US" sz="2400" i="1" dirty="0">
                <a:solidFill>
                  <a:srgbClr val="000000"/>
                </a:solidFill>
                <a:latin typeface="proxima_novaregular"/>
              </a:rPr>
              <a:t>n’</a:t>
            </a:r>
            <a:r>
              <a:rPr lang="en-US" sz="2400" dirty="0">
                <a:solidFill>
                  <a:srgbClr val="000000"/>
                </a:solidFill>
                <a:latin typeface="proxima_novaregular"/>
              </a:rPr>
              <a:t> coordinates of a dataset into a new set of </a:t>
            </a:r>
            <a:r>
              <a:rPr lang="en-US" sz="2400" i="1" dirty="0">
                <a:solidFill>
                  <a:srgbClr val="000000"/>
                </a:solidFill>
                <a:latin typeface="proxima_novaregular"/>
              </a:rPr>
              <a:t>n</a:t>
            </a:r>
            <a:r>
              <a:rPr lang="en-US" sz="2400" dirty="0">
                <a:solidFill>
                  <a:srgbClr val="000000"/>
                </a:solidFill>
                <a:latin typeface="proxima_novaregular"/>
              </a:rPr>
              <a:t> coordinates, known as the principal components. This conversion results in the creation of the first principal component having the maximum variance. </a:t>
            </a:r>
            <a:endParaRPr lang="en-IN" sz="2400" dirty="0"/>
          </a:p>
        </p:txBody>
      </p:sp>
      <p:pic>
        <p:nvPicPr>
          <p:cNvPr id="8" name="Picture 7">
            <a:extLst>
              <a:ext uri="{FF2B5EF4-FFF2-40B4-BE49-F238E27FC236}">
                <a16:creationId xmlns:a16="http://schemas.microsoft.com/office/drawing/2014/main" id="{7D027A79-FC23-4E90-D695-3F502855B2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38525"/>
            <a:ext cx="1676400" cy="817960"/>
          </a:xfrm>
          <a:prstGeom prst="rect">
            <a:avLst/>
          </a:prstGeom>
        </p:spPr>
      </p:pic>
    </p:spTree>
    <p:extLst>
      <p:ext uri="{BB962C8B-B14F-4D97-AF65-F5344CB8AC3E}">
        <p14:creationId xmlns:p14="http://schemas.microsoft.com/office/powerpoint/2010/main" val="19336729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8" name="Google Shape;248;p15"/>
          <p:cNvSpPr txBox="1">
            <a:spLocks noGrp="1"/>
          </p:cNvSpPr>
          <p:nvPr>
            <p:ph type="dt" idx="10"/>
          </p:nvPr>
        </p:nvSpPr>
        <p:spPr>
          <a:xfrm>
            <a:off x="1981200" y="6356351"/>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A7124AF3-7EEB-45B2-8309-E36B8BE787DA}" type="datetime3">
              <a:rPr lang="en-US" smtClean="0"/>
              <a:t>9 December 2024</a:t>
            </a:fld>
            <a:endParaRPr/>
          </a:p>
        </p:txBody>
      </p:sp>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67</a:t>
            </a:fld>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ea typeface="Calibri"/>
                <a:cs typeface="Calibri"/>
              </a:rPr>
              <a:t>Principal component analysis </a:t>
            </a:r>
          </a:p>
        </p:txBody>
      </p:sp>
      <p:sp>
        <p:nvSpPr>
          <p:cNvPr id="2" name="Footer Placeholder 1">
            <a:extLst>
              <a:ext uri="{FF2B5EF4-FFF2-40B4-BE49-F238E27FC236}">
                <a16:creationId xmlns:a16="http://schemas.microsoft.com/office/drawing/2014/main" id="{1E8B6218-6B4A-A813-18D9-1D1388E52E73}"/>
              </a:ext>
            </a:extLst>
          </p:cNvPr>
          <p:cNvSpPr>
            <a:spLocks noGrp="1"/>
          </p:cNvSpPr>
          <p:nvPr>
            <p:ph type="ftr" sz="quarter" idx="11"/>
          </p:nvPr>
        </p:nvSpPr>
        <p:spPr/>
        <p:txBody>
          <a:bodyPr/>
          <a:lstStyle/>
          <a:p>
            <a:r>
              <a:rPr lang="en-US"/>
              <a:t>Dr. Kumod Kumar Gupta     Data Analytics     Unit-4</a:t>
            </a:r>
          </a:p>
        </p:txBody>
      </p:sp>
      <p:graphicFrame>
        <p:nvGraphicFramePr>
          <p:cNvPr id="10" name="Table 9">
            <a:extLst>
              <a:ext uri="{FF2B5EF4-FFF2-40B4-BE49-F238E27FC236}">
                <a16:creationId xmlns:a16="http://schemas.microsoft.com/office/drawing/2014/main" id="{0893E9AA-91F4-A1A6-C037-969307935A41}"/>
              </a:ext>
            </a:extLst>
          </p:cNvPr>
          <p:cNvGraphicFramePr>
            <a:graphicFrameLocks noGrp="1"/>
          </p:cNvGraphicFramePr>
          <p:nvPr>
            <p:extLst>
              <p:ext uri="{D42A27DB-BD31-4B8C-83A1-F6EECF244321}">
                <p14:modId xmlns:p14="http://schemas.microsoft.com/office/powerpoint/2010/main" val="1686412421"/>
              </p:ext>
            </p:extLst>
          </p:nvPr>
        </p:nvGraphicFramePr>
        <p:xfrm>
          <a:off x="2057400" y="1295400"/>
          <a:ext cx="7656468" cy="3343273"/>
        </p:xfrm>
        <a:graphic>
          <a:graphicData uri="http://schemas.openxmlformats.org/drawingml/2006/table">
            <a:tbl>
              <a:tblPr firstRow="1" firstCol="1" bandRow="1">
                <a:tableStyleId>{5C22544A-7EE6-4342-B048-85BDC9FD1C3A}</a:tableStyleId>
              </a:tblPr>
              <a:tblGrid>
                <a:gridCol w="537210">
                  <a:extLst>
                    <a:ext uri="{9D8B030D-6E8A-4147-A177-3AD203B41FA5}">
                      <a16:colId xmlns:a16="http://schemas.microsoft.com/office/drawing/2014/main" val="3373895297"/>
                    </a:ext>
                  </a:extLst>
                </a:gridCol>
                <a:gridCol w="1186543">
                  <a:extLst>
                    <a:ext uri="{9D8B030D-6E8A-4147-A177-3AD203B41FA5}">
                      <a16:colId xmlns:a16="http://schemas.microsoft.com/office/drawing/2014/main" val="857076803"/>
                    </a:ext>
                  </a:extLst>
                </a:gridCol>
                <a:gridCol w="1186543">
                  <a:extLst>
                    <a:ext uri="{9D8B030D-6E8A-4147-A177-3AD203B41FA5}">
                      <a16:colId xmlns:a16="http://schemas.microsoft.com/office/drawing/2014/main" val="1393754069"/>
                    </a:ext>
                  </a:extLst>
                </a:gridCol>
                <a:gridCol w="1186543">
                  <a:extLst>
                    <a:ext uri="{9D8B030D-6E8A-4147-A177-3AD203B41FA5}">
                      <a16:colId xmlns:a16="http://schemas.microsoft.com/office/drawing/2014/main" val="2714351906"/>
                    </a:ext>
                  </a:extLst>
                </a:gridCol>
                <a:gridCol w="1186543">
                  <a:extLst>
                    <a:ext uri="{9D8B030D-6E8A-4147-A177-3AD203B41FA5}">
                      <a16:colId xmlns:a16="http://schemas.microsoft.com/office/drawing/2014/main" val="1397077179"/>
                    </a:ext>
                  </a:extLst>
                </a:gridCol>
                <a:gridCol w="1186543">
                  <a:extLst>
                    <a:ext uri="{9D8B030D-6E8A-4147-A177-3AD203B41FA5}">
                      <a16:colId xmlns:a16="http://schemas.microsoft.com/office/drawing/2014/main" val="2695249541"/>
                    </a:ext>
                  </a:extLst>
                </a:gridCol>
                <a:gridCol w="1186543">
                  <a:extLst>
                    <a:ext uri="{9D8B030D-6E8A-4147-A177-3AD203B41FA5}">
                      <a16:colId xmlns:a16="http://schemas.microsoft.com/office/drawing/2014/main" val="3144499912"/>
                    </a:ext>
                  </a:extLst>
                </a:gridCol>
              </a:tblGrid>
              <a:tr h="779992">
                <a:tc>
                  <a:txBody>
                    <a:bodyPr/>
                    <a:lstStyle/>
                    <a:p>
                      <a:pP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Cake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Milk</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Lemon</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Juice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Oil</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PC1(Paneer)</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PC2(Ghee)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4173375"/>
                  </a:ext>
                </a:extLst>
              </a:tr>
              <a:tr h="366183">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143447"/>
                  </a:ext>
                </a:extLst>
              </a:tr>
              <a:tr h="366183">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8034110"/>
                  </a:ext>
                </a:extLst>
              </a:tr>
              <a:tr h="366183">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3696236"/>
                  </a:ext>
                </a:extLst>
              </a:tr>
              <a:tr h="366183">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6611744"/>
                  </a:ext>
                </a:extLst>
              </a:tr>
              <a:tr h="366183">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4453317"/>
                  </a:ext>
                </a:extLst>
              </a:tr>
              <a:tr h="366183">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9966979"/>
                  </a:ext>
                </a:extLst>
              </a:tr>
              <a:tr h="366183">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dirty="0">
                          <a:effectLst/>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dirty="0">
                          <a:effectLst/>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5713866"/>
                  </a:ext>
                </a:extLst>
              </a:tr>
            </a:tbl>
          </a:graphicData>
        </a:graphic>
      </p:graphicFrame>
      <p:sp>
        <p:nvSpPr>
          <p:cNvPr id="13" name="TextBox 12">
            <a:extLst>
              <a:ext uri="{FF2B5EF4-FFF2-40B4-BE49-F238E27FC236}">
                <a16:creationId xmlns:a16="http://schemas.microsoft.com/office/drawing/2014/main" id="{60D0097D-5A63-2310-E3CB-219C57772B25}"/>
              </a:ext>
            </a:extLst>
          </p:cNvPr>
          <p:cNvSpPr txBox="1"/>
          <p:nvPr/>
        </p:nvSpPr>
        <p:spPr>
          <a:xfrm>
            <a:off x="1524000" y="5334000"/>
            <a:ext cx="8642931" cy="369332"/>
          </a:xfrm>
          <a:prstGeom prst="rect">
            <a:avLst/>
          </a:prstGeom>
          <a:noFill/>
        </p:spPr>
        <p:txBody>
          <a:bodyPr wrap="square" rtlCol="0">
            <a:spAutoFit/>
          </a:bodyPr>
          <a:lstStyle/>
          <a:p>
            <a:r>
              <a:rPr lang="en-US" dirty="0"/>
              <a:t>PCA is an unsupervised method as it does not use the output information</a:t>
            </a:r>
            <a:endParaRPr lang="en-IN" dirty="0"/>
          </a:p>
        </p:txBody>
      </p:sp>
    </p:spTree>
    <p:extLst>
      <p:ext uri="{BB962C8B-B14F-4D97-AF65-F5344CB8AC3E}">
        <p14:creationId xmlns:p14="http://schemas.microsoft.com/office/powerpoint/2010/main" val="15183980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8" name="Google Shape;248;p15"/>
          <p:cNvSpPr txBox="1">
            <a:spLocks noGrp="1"/>
          </p:cNvSpPr>
          <p:nvPr>
            <p:ph type="dt" idx="10"/>
          </p:nvPr>
        </p:nvSpPr>
        <p:spPr>
          <a:xfrm>
            <a:off x="1981200" y="6356351"/>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A7124AF3-7EEB-45B2-8309-E36B8BE787DA}" type="datetime3">
              <a:rPr lang="en-US" smtClean="0"/>
              <a:t>9 December 2024</a:t>
            </a:fld>
            <a:endParaRPr/>
          </a:p>
        </p:txBody>
      </p:sp>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68</a:t>
            </a:fld>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ea typeface="Calibri"/>
                <a:cs typeface="Calibri"/>
              </a:rPr>
              <a:t>Principal component analysis </a:t>
            </a:r>
          </a:p>
        </p:txBody>
      </p:sp>
      <p:sp>
        <p:nvSpPr>
          <p:cNvPr id="4" name="Title 3">
            <a:extLst>
              <a:ext uri="{FF2B5EF4-FFF2-40B4-BE49-F238E27FC236}">
                <a16:creationId xmlns:a16="http://schemas.microsoft.com/office/drawing/2014/main" id="{21C1053B-E3A2-3336-10CE-1C3AFB4B1466}"/>
              </a:ext>
            </a:extLst>
          </p:cNvPr>
          <p:cNvSpPr>
            <a:spLocks noGrp="1"/>
          </p:cNvSpPr>
          <p:nvPr>
            <p:ph type="title"/>
          </p:nvPr>
        </p:nvSpPr>
        <p:spPr>
          <a:xfrm rot="10800000" flipV="1">
            <a:off x="609601" y="1259487"/>
            <a:ext cx="11332233" cy="4679828"/>
          </a:xfrm>
        </p:spPr>
        <p:txBody>
          <a:bodyPr>
            <a:normAutofit fontScale="90000"/>
          </a:bodyPr>
          <a:lstStyle/>
          <a:p>
            <a:pPr algn="l"/>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endParaRPr lang="en-US" sz="2000">
              <a:latin typeface="Times New Roman"/>
              <a:ea typeface="Calibri"/>
              <a:cs typeface="Arial"/>
            </a:endParaRPr>
          </a:p>
          <a:p>
            <a:pPr algn="l"/>
            <a:br>
              <a:rPr lang="en-US" sz="2200" dirty="0">
                <a:latin typeface="Times New Roman"/>
                <a:cs typeface="Segoe UI"/>
              </a:rPr>
            </a:br>
            <a:br>
              <a:rPr lang="en-US" sz="2200" dirty="0">
                <a:latin typeface="Times New Roman"/>
                <a:cs typeface="Segoe UI"/>
              </a:rPr>
            </a:br>
            <a:br>
              <a:rPr lang="en-US" sz="2200" dirty="0">
                <a:latin typeface="Times New Roman"/>
                <a:cs typeface="Segoe UI"/>
              </a:rPr>
            </a:br>
            <a:br>
              <a:rPr lang="en-US" sz="2200" dirty="0">
                <a:latin typeface="Times New Roman"/>
                <a:cs typeface="Segoe UI"/>
              </a:rPr>
            </a:br>
            <a:br>
              <a:rPr lang="en-US" dirty="0"/>
            </a:br>
            <a:endParaRPr lang="en-US">
              <a:ea typeface="Calibri"/>
              <a:cs typeface="Calibri"/>
            </a:endParaRPr>
          </a:p>
        </p:txBody>
      </p:sp>
      <p:sp>
        <p:nvSpPr>
          <p:cNvPr id="2" name="Footer Placeholder 1">
            <a:extLst>
              <a:ext uri="{FF2B5EF4-FFF2-40B4-BE49-F238E27FC236}">
                <a16:creationId xmlns:a16="http://schemas.microsoft.com/office/drawing/2014/main" id="{1E8B6218-6B4A-A813-18D9-1D1388E52E73}"/>
              </a:ext>
            </a:extLst>
          </p:cNvPr>
          <p:cNvSpPr>
            <a:spLocks noGrp="1"/>
          </p:cNvSpPr>
          <p:nvPr>
            <p:ph type="ftr" sz="quarter" idx="11"/>
          </p:nvPr>
        </p:nvSpPr>
        <p:spPr/>
        <p:txBody>
          <a:bodyPr/>
          <a:lstStyle/>
          <a:p>
            <a:r>
              <a:rPr lang="en-US"/>
              <a:t>Dr. Kumod Kumar Gupta     Data Analytics     Unit-4</a:t>
            </a:r>
          </a:p>
        </p:txBody>
      </p:sp>
      <p:sp>
        <p:nvSpPr>
          <p:cNvPr id="7" name="Content Placeholder 2">
            <a:extLst>
              <a:ext uri="{FF2B5EF4-FFF2-40B4-BE49-F238E27FC236}">
                <a16:creationId xmlns:a16="http://schemas.microsoft.com/office/drawing/2014/main" id="{48A165E1-DF4D-1C1F-93A9-547CE4CC1643}"/>
              </a:ext>
            </a:extLst>
          </p:cNvPr>
          <p:cNvSpPr txBox="1">
            <a:spLocks/>
          </p:cNvSpPr>
          <p:nvPr/>
        </p:nvSpPr>
        <p:spPr>
          <a:xfrm>
            <a:off x="1066800" y="1050294"/>
            <a:ext cx="10058400" cy="5483954"/>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1800">
                <a:latin typeface="Times New Roman" panose="02020603050405020304" pitchFamily="18" charset="0"/>
                <a:cs typeface="Times New Roman" panose="02020603050405020304" pitchFamily="18" charset="0"/>
              </a:rPr>
              <a:t>Principal component analysis (PCA) is a dimensionality reduction unsupervised machine learning method</a:t>
            </a:r>
          </a:p>
          <a:p>
            <a:pPr>
              <a:lnSpc>
                <a:spcPct val="150000"/>
              </a:lnSpc>
            </a:pPr>
            <a:r>
              <a:rPr lang="en-US" sz="1800">
                <a:latin typeface="Times New Roman" panose="02020603050405020304" pitchFamily="18" charset="0"/>
                <a:cs typeface="Times New Roman" panose="02020603050405020304" pitchFamily="18" charset="0"/>
              </a:rPr>
              <a:t> which is  used to reduce the number of variables of a dataset into a smaller number of variables while preserving/maintaining significant patterns and trends in the dataset.</a:t>
            </a:r>
          </a:p>
          <a:p>
            <a:pPr>
              <a:lnSpc>
                <a:spcPct val="150000"/>
              </a:lnSpc>
            </a:pPr>
            <a:r>
              <a:rPr lang="en-US" sz="1800">
                <a:latin typeface="Times New Roman" panose="02020603050405020304" pitchFamily="18" charset="0"/>
                <a:cs typeface="Times New Roman" panose="02020603050405020304" pitchFamily="18" charset="0"/>
              </a:rPr>
              <a:t>Principal components are new variables that are constructed as linear combinations or mixtures of the initial variables. </a:t>
            </a:r>
          </a:p>
          <a:p>
            <a:pPr>
              <a:lnSpc>
                <a:spcPct val="150000"/>
              </a:lnSpc>
            </a:pPr>
            <a:r>
              <a:rPr lang="en-US" sz="1800">
                <a:latin typeface="Times New Roman" panose="02020603050405020304" pitchFamily="18" charset="0"/>
                <a:cs typeface="Times New Roman" panose="02020603050405020304" pitchFamily="18" charset="0"/>
              </a:rPr>
              <a:t>These combinations are done in such a way that the new variables (i.e., principal components) are uncorrelated and most of the information within the initial variables is squeezed or compressed into the first components. </a:t>
            </a:r>
          </a:p>
          <a:p>
            <a:pPr>
              <a:lnSpc>
                <a:spcPct val="150000"/>
              </a:lnSpc>
            </a:pPr>
            <a:r>
              <a:rPr lang="en-US" sz="1800">
                <a:latin typeface="Times New Roman" panose="02020603050405020304" pitchFamily="18" charset="0"/>
                <a:cs typeface="Times New Roman" panose="02020603050405020304" pitchFamily="18" charset="0"/>
              </a:rPr>
              <a:t>So, the idea is 10-dimensional data gives you 10 principal components, but PCA tries to put maximum possible information in the first component, then maximum remaining information in the second and so on, until having something like shown in the scree plot below.</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97947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8" name="Google Shape;248;p15"/>
          <p:cNvSpPr txBox="1">
            <a:spLocks noGrp="1"/>
          </p:cNvSpPr>
          <p:nvPr>
            <p:ph type="dt" idx="10"/>
          </p:nvPr>
        </p:nvSpPr>
        <p:spPr>
          <a:xfrm>
            <a:off x="1981200" y="6356351"/>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A7124AF3-7EEB-45B2-8309-E36B8BE787DA}" type="datetime3">
              <a:rPr lang="en-US" smtClean="0"/>
              <a:t>9 December 2024</a:t>
            </a:fld>
            <a:endParaRPr/>
          </a:p>
        </p:txBody>
      </p:sp>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69</a:t>
            </a:fld>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ea typeface="Calibri"/>
                <a:cs typeface="Calibri"/>
              </a:rPr>
              <a:t>Principal component analysis </a:t>
            </a:r>
          </a:p>
        </p:txBody>
      </p:sp>
      <p:sp>
        <p:nvSpPr>
          <p:cNvPr id="2" name="Footer Placeholder 1">
            <a:extLst>
              <a:ext uri="{FF2B5EF4-FFF2-40B4-BE49-F238E27FC236}">
                <a16:creationId xmlns:a16="http://schemas.microsoft.com/office/drawing/2014/main" id="{1E8B6218-6B4A-A813-18D9-1D1388E52E73}"/>
              </a:ext>
            </a:extLst>
          </p:cNvPr>
          <p:cNvSpPr>
            <a:spLocks noGrp="1"/>
          </p:cNvSpPr>
          <p:nvPr>
            <p:ph type="ftr" sz="quarter" idx="11"/>
          </p:nvPr>
        </p:nvSpPr>
        <p:spPr/>
        <p:txBody>
          <a:bodyPr/>
          <a:lstStyle/>
          <a:p>
            <a:r>
              <a:rPr lang="en-US"/>
              <a:t>Dr. Kumod Kumar Gupta     Data Analytics     Unit-4</a:t>
            </a:r>
          </a:p>
        </p:txBody>
      </p:sp>
      <p:sp>
        <p:nvSpPr>
          <p:cNvPr id="6" name="Content Placeholder 2">
            <a:extLst>
              <a:ext uri="{FF2B5EF4-FFF2-40B4-BE49-F238E27FC236}">
                <a16:creationId xmlns:a16="http://schemas.microsoft.com/office/drawing/2014/main" id="{944236DD-8FCE-D0CA-5051-AD02A1A086AC}"/>
              </a:ext>
            </a:extLst>
          </p:cNvPr>
          <p:cNvSpPr txBox="1">
            <a:spLocks/>
          </p:cNvSpPr>
          <p:nvPr/>
        </p:nvSpPr>
        <p:spPr>
          <a:xfrm>
            <a:off x="1371600" y="1054959"/>
            <a:ext cx="10297886" cy="5483954"/>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1800" dirty="0">
                <a:latin typeface="Times New Roman" panose="02020603050405020304" pitchFamily="18" charset="0"/>
                <a:cs typeface="Times New Roman" panose="02020603050405020304" pitchFamily="18" charset="0"/>
              </a:rPr>
              <a:t>In Principal Component Analysis (PCA), PC1 (first principal component) and PC2 (second principal component) are uncorrelated because PCA is designed to create new axes (principal components) that are orthogonal (i.e., at 90 degrees) to each other. This means that:</a:t>
            </a:r>
          </a:p>
          <a:p>
            <a:pPr>
              <a:lnSpc>
                <a:spcPct val="150000"/>
              </a:lnSpc>
            </a:pPr>
            <a:r>
              <a:rPr lang="en-US" sz="1800" dirty="0">
                <a:latin typeface="Times New Roman" panose="02020603050405020304" pitchFamily="18" charset="0"/>
                <a:cs typeface="Times New Roman" panose="02020603050405020304" pitchFamily="18" charset="0"/>
              </a:rPr>
              <a:t>PC1 and PC2 capture different types of variance: PC1 explains the maximum </a:t>
            </a:r>
            <a:r>
              <a:rPr lang="en-US" sz="1800" b="1" dirty="0">
                <a:latin typeface="Times New Roman" panose="02020603050405020304" pitchFamily="18" charset="0"/>
                <a:cs typeface="Times New Roman" panose="02020603050405020304" pitchFamily="18" charset="0"/>
              </a:rPr>
              <a:t>variance</a:t>
            </a:r>
            <a:r>
              <a:rPr lang="en-US" sz="1800" dirty="0">
                <a:latin typeface="Times New Roman" panose="02020603050405020304" pitchFamily="18" charset="0"/>
                <a:cs typeface="Times New Roman" panose="02020603050405020304" pitchFamily="18" charset="0"/>
              </a:rPr>
              <a:t> in the data, and PC2 explains the second highest variance in the data but in a direction that is orthogonal to PC1. Since they are orthogonal, their dot product is zero, implying no correlation.</a:t>
            </a:r>
          </a:p>
          <a:p>
            <a:pPr>
              <a:lnSpc>
                <a:spcPct val="150000"/>
              </a:lnSpc>
            </a:pPr>
            <a:r>
              <a:rPr lang="en-US" sz="1800" dirty="0">
                <a:latin typeface="Times New Roman" panose="02020603050405020304" pitchFamily="18" charset="0"/>
                <a:cs typeface="Times New Roman" panose="02020603050405020304" pitchFamily="18" charset="0"/>
              </a:rPr>
              <a:t>              Pc1.Pc2 = Pc1.Pc2 Cos θ          where θ = 90</a:t>
            </a:r>
          </a:p>
          <a:p>
            <a:pPr>
              <a:lnSpc>
                <a:spcPct val="150000"/>
              </a:lnSpc>
            </a:pPr>
            <a:r>
              <a:rPr lang="en-US" sz="1800" dirty="0">
                <a:latin typeface="Times New Roman" panose="02020603050405020304" pitchFamily="18" charset="0"/>
                <a:cs typeface="Times New Roman" panose="02020603050405020304" pitchFamily="18" charset="0"/>
              </a:rPr>
              <a:t>             Pc1.Pc2 = 0</a:t>
            </a:r>
          </a:p>
          <a:p>
            <a:pPr>
              <a:lnSpc>
                <a:spcPct val="150000"/>
              </a:lnSpc>
            </a:pPr>
            <a:r>
              <a:rPr lang="en-US" sz="1800" dirty="0">
                <a:latin typeface="Times New Roman" panose="02020603050405020304" pitchFamily="18" charset="0"/>
                <a:cs typeface="Times New Roman" panose="02020603050405020304" pitchFamily="18" charset="0"/>
              </a:rPr>
              <a:t>No linear relationship: If two variables are uncorrelated, there is no linear relationship between them. In PCA, this means that knowing the value of PC1 gives you no information about PC2, and vice versa.</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9733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103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Date Placeholder 8"/>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AA228B6D-AF03-4CEC-BB53-0E2D5C39C125}" type="datetime3">
              <a:rPr lang="en-US" smtClean="0">
                <a:solidFill>
                  <a:srgbClr val="FFFFFF"/>
                </a:solidFill>
              </a:rPr>
              <a:t>9 December 2024</a:t>
            </a:fld>
            <a:endParaRPr lang="en-US">
              <a:solidFill>
                <a:srgbClr val="FFFFFF"/>
              </a:solidFill>
            </a:endParaRPr>
          </a:p>
        </p:txBody>
      </p:sp>
      <p:sp>
        <p:nvSpPr>
          <p:cNvPr id="13" name="Footer Placeholder 12"/>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1000" kern="1200">
                <a:solidFill>
                  <a:srgbClr val="FFFFFF"/>
                </a:solidFill>
                <a:latin typeface="+mn-lt"/>
                <a:ea typeface="+mn-ea"/>
                <a:cs typeface="+mn-cs"/>
              </a:rPr>
              <a:t>Dr. Kumod Kumar Gupta     Data Analytics     Unit-4</a:t>
            </a:r>
          </a:p>
        </p:txBody>
      </p:sp>
      <p:sp>
        <p:nvSpPr>
          <p:cNvPr id="10" name="Slide Number Placeholder 9"/>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6F15528-21DE-4FAA-801E-634DDDAF4B2B}" type="slidenum">
              <a:rPr lang="en-US">
                <a:solidFill>
                  <a:srgbClr val="FFFFFF"/>
                </a:solidFill>
              </a:rPr>
              <a:pPr>
                <a:spcAft>
                  <a:spcPts val="600"/>
                </a:spcAft>
              </a:pPr>
              <a:t>7</a:t>
            </a:fld>
            <a:endParaRPr lang="en-US">
              <a:solidFill>
                <a:srgbClr val="FFFFFF"/>
              </a:solidFill>
            </a:endParaRP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a:cs typeface="Calibri"/>
              </a:rPr>
              <a:t>Syllabus</a:t>
            </a:r>
            <a:endParaRPr lang="en-US" sz="2800" dirty="0"/>
          </a:p>
        </p:txBody>
      </p:sp>
      <p:sp>
        <p:nvSpPr>
          <p:cNvPr id="11" name="TextBox 8">
            <a:extLst>
              <a:ext uri="{FF2B5EF4-FFF2-40B4-BE49-F238E27FC236}">
                <a16:creationId xmlns:a16="http://schemas.microsoft.com/office/drawing/2014/main" id="{95876497-49A5-E0CF-1B97-46FC4D7A12D0}"/>
              </a:ext>
            </a:extLst>
          </p:cNvPr>
          <p:cNvSpPr txBox="1"/>
          <p:nvPr/>
        </p:nvSpPr>
        <p:spPr>
          <a:xfrm>
            <a:off x="2609850" y="1714589"/>
            <a:ext cx="6194125" cy="415498"/>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lIns="91440" tIns="45720" rIns="91440" bIns="4572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r>
              <a:rPr lang="en-IN" sz="2100" b="1" dirty="0"/>
              <a:t>UNIT-IV: Exploratory Data Analysis </a:t>
            </a:r>
            <a:endParaRPr lang="en-US" sz="2100" b="1" dirty="0">
              <a:cs typeface="Calibri"/>
            </a:endParaRPr>
          </a:p>
        </p:txBody>
      </p:sp>
      <p:graphicFrame>
        <p:nvGraphicFramePr>
          <p:cNvPr id="1096" name="Diagram 1095">
            <a:extLst>
              <a:ext uri="{FF2B5EF4-FFF2-40B4-BE49-F238E27FC236}">
                <a16:creationId xmlns:a16="http://schemas.microsoft.com/office/drawing/2014/main" id="{B16DEA95-EADA-6779-4D28-D2FE63BD7043}"/>
              </a:ext>
            </a:extLst>
          </p:cNvPr>
          <p:cNvGraphicFramePr/>
          <p:nvPr>
            <p:extLst>
              <p:ext uri="{D42A27DB-BD31-4B8C-83A1-F6EECF244321}">
                <p14:modId xmlns:p14="http://schemas.microsoft.com/office/powerpoint/2010/main" val="3787954431"/>
              </p:ext>
            </p:extLst>
          </p:nvPr>
        </p:nvGraphicFramePr>
        <p:xfrm>
          <a:off x="2095499" y="2248930"/>
          <a:ext cx="9636579" cy="39279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935885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8" name="Google Shape;248;p15"/>
          <p:cNvSpPr txBox="1">
            <a:spLocks noGrp="1"/>
          </p:cNvSpPr>
          <p:nvPr>
            <p:ph type="dt" idx="10"/>
          </p:nvPr>
        </p:nvSpPr>
        <p:spPr>
          <a:xfrm>
            <a:off x="1981200" y="6356351"/>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A7124AF3-7EEB-45B2-8309-E36B8BE787DA}" type="datetime3">
              <a:rPr lang="en-US" smtClean="0"/>
              <a:t>9 December 2024</a:t>
            </a:fld>
            <a:endParaRPr/>
          </a:p>
        </p:txBody>
      </p:sp>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70</a:t>
            </a:fld>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ea typeface="Calibri"/>
                <a:cs typeface="Calibri"/>
              </a:rPr>
              <a:t>Principal component analysis </a:t>
            </a:r>
          </a:p>
        </p:txBody>
      </p:sp>
      <p:sp>
        <p:nvSpPr>
          <p:cNvPr id="4" name="Title 3">
            <a:extLst>
              <a:ext uri="{FF2B5EF4-FFF2-40B4-BE49-F238E27FC236}">
                <a16:creationId xmlns:a16="http://schemas.microsoft.com/office/drawing/2014/main" id="{21C1053B-E3A2-3336-10CE-1C3AFB4B1466}"/>
              </a:ext>
            </a:extLst>
          </p:cNvPr>
          <p:cNvSpPr>
            <a:spLocks noGrp="1"/>
          </p:cNvSpPr>
          <p:nvPr>
            <p:ph type="title"/>
          </p:nvPr>
        </p:nvSpPr>
        <p:spPr>
          <a:xfrm rot="10800000" flipV="1">
            <a:off x="681134" y="1219200"/>
            <a:ext cx="11332233" cy="4679828"/>
          </a:xfrm>
        </p:spPr>
        <p:txBody>
          <a:bodyPr>
            <a:normAutofit fontScale="90000"/>
          </a:bodyPr>
          <a:lstStyle/>
          <a:p>
            <a:pPr algn="l"/>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endParaRPr lang="en-US" sz="2000" dirty="0">
              <a:latin typeface="Times New Roman"/>
              <a:ea typeface="Calibri"/>
              <a:cs typeface="Arial"/>
            </a:endParaRPr>
          </a:p>
          <a:p>
            <a:pPr algn="l"/>
            <a:br>
              <a:rPr lang="en-US" sz="2200" dirty="0">
                <a:latin typeface="Times New Roman"/>
                <a:cs typeface="Segoe UI"/>
              </a:rPr>
            </a:br>
            <a:br>
              <a:rPr lang="en-US" sz="2200" dirty="0">
                <a:latin typeface="Times New Roman"/>
                <a:cs typeface="Segoe UI"/>
              </a:rPr>
            </a:br>
            <a:br>
              <a:rPr lang="en-US" sz="2200" dirty="0">
                <a:latin typeface="Times New Roman"/>
                <a:cs typeface="Segoe UI"/>
              </a:rPr>
            </a:br>
            <a:br>
              <a:rPr lang="en-US" sz="2200" dirty="0">
                <a:latin typeface="Times New Roman"/>
                <a:cs typeface="Segoe UI"/>
              </a:rPr>
            </a:br>
            <a:br>
              <a:rPr lang="en-US" dirty="0"/>
            </a:br>
            <a:endParaRPr lang="en-US" dirty="0">
              <a:ea typeface="Calibri"/>
              <a:cs typeface="Calibri"/>
            </a:endParaRPr>
          </a:p>
        </p:txBody>
      </p:sp>
      <p:sp>
        <p:nvSpPr>
          <p:cNvPr id="2" name="Footer Placeholder 1">
            <a:extLst>
              <a:ext uri="{FF2B5EF4-FFF2-40B4-BE49-F238E27FC236}">
                <a16:creationId xmlns:a16="http://schemas.microsoft.com/office/drawing/2014/main" id="{1E8B6218-6B4A-A813-18D9-1D1388E52E73}"/>
              </a:ext>
            </a:extLst>
          </p:cNvPr>
          <p:cNvSpPr>
            <a:spLocks noGrp="1"/>
          </p:cNvSpPr>
          <p:nvPr>
            <p:ph type="ftr" sz="quarter" idx="11"/>
          </p:nvPr>
        </p:nvSpPr>
        <p:spPr/>
        <p:txBody>
          <a:bodyPr/>
          <a:lstStyle/>
          <a:p>
            <a:r>
              <a:rPr lang="en-US"/>
              <a:t>Dr. Kumod Kumar Gupta     Data Analytics     Unit-4</a:t>
            </a:r>
          </a:p>
        </p:txBody>
      </p:sp>
      <p:pic>
        <p:nvPicPr>
          <p:cNvPr id="7" name="Picture 4" descr="Principal Component Analysis second principal">
            <a:extLst>
              <a:ext uri="{FF2B5EF4-FFF2-40B4-BE49-F238E27FC236}">
                <a16:creationId xmlns:a16="http://schemas.microsoft.com/office/drawing/2014/main" id="{34C3FB69-1754-4E89-3AB6-69E7610964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667" y="1066800"/>
            <a:ext cx="10672665" cy="43108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277FBB6-F3A8-C397-FE2A-B3E97C1FD85D}"/>
              </a:ext>
            </a:extLst>
          </p:cNvPr>
          <p:cNvSpPr txBox="1"/>
          <p:nvPr/>
        </p:nvSpPr>
        <p:spPr>
          <a:xfrm>
            <a:off x="1981200" y="5377608"/>
            <a:ext cx="8077200" cy="369332"/>
          </a:xfrm>
          <a:prstGeom prst="rect">
            <a:avLst/>
          </a:prstGeom>
          <a:noFill/>
        </p:spPr>
        <p:txBody>
          <a:bodyPr wrap="square" rtlCol="0">
            <a:spAutoFit/>
          </a:bodyPr>
          <a:lstStyle/>
          <a:p>
            <a:r>
              <a:rPr lang="en-US" dirty="0"/>
              <a:t>2D to 1 D across Axis</a:t>
            </a:r>
            <a:endParaRPr lang="en-IN" dirty="0"/>
          </a:p>
        </p:txBody>
      </p:sp>
    </p:spTree>
    <p:extLst>
      <p:ext uri="{BB962C8B-B14F-4D97-AF65-F5344CB8AC3E}">
        <p14:creationId xmlns:p14="http://schemas.microsoft.com/office/powerpoint/2010/main" val="28535255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8" name="Google Shape;248;p15"/>
          <p:cNvSpPr txBox="1">
            <a:spLocks noGrp="1"/>
          </p:cNvSpPr>
          <p:nvPr>
            <p:ph type="dt" idx="10"/>
          </p:nvPr>
        </p:nvSpPr>
        <p:spPr>
          <a:xfrm>
            <a:off x="1981200" y="6356351"/>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A7124AF3-7EEB-45B2-8309-E36B8BE787DA}" type="datetime3">
              <a:rPr lang="en-US" smtClean="0"/>
              <a:t>9 December 2024</a:t>
            </a:fld>
            <a:endParaRPr/>
          </a:p>
        </p:txBody>
      </p:sp>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71</a:t>
            </a:fld>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ea typeface="Calibri"/>
                <a:cs typeface="Calibri"/>
              </a:rPr>
              <a:t>Principal component analysis </a:t>
            </a:r>
          </a:p>
        </p:txBody>
      </p:sp>
      <p:sp>
        <p:nvSpPr>
          <p:cNvPr id="4" name="Title 3">
            <a:extLst>
              <a:ext uri="{FF2B5EF4-FFF2-40B4-BE49-F238E27FC236}">
                <a16:creationId xmlns:a16="http://schemas.microsoft.com/office/drawing/2014/main" id="{21C1053B-E3A2-3336-10CE-1C3AFB4B1466}"/>
              </a:ext>
            </a:extLst>
          </p:cNvPr>
          <p:cNvSpPr>
            <a:spLocks noGrp="1"/>
          </p:cNvSpPr>
          <p:nvPr>
            <p:ph type="title"/>
          </p:nvPr>
        </p:nvSpPr>
        <p:spPr>
          <a:xfrm rot="10800000" flipV="1">
            <a:off x="681134" y="1219200"/>
            <a:ext cx="11332233" cy="4679828"/>
          </a:xfrm>
        </p:spPr>
        <p:txBody>
          <a:bodyPr>
            <a:normAutofit fontScale="90000"/>
          </a:bodyPr>
          <a:lstStyle/>
          <a:p>
            <a:pPr algn="l"/>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endParaRPr lang="en-US" sz="2000" dirty="0">
              <a:latin typeface="Times New Roman"/>
              <a:ea typeface="Calibri"/>
              <a:cs typeface="Arial"/>
            </a:endParaRPr>
          </a:p>
          <a:p>
            <a:pPr algn="l"/>
            <a:br>
              <a:rPr lang="en-US" sz="2200" dirty="0">
                <a:latin typeface="Times New Roman"/>
                <a:cs typeface="Segoe UI"/>
              </a:rPr>
            </a:br>
            <a:br>
              <a:rPr lang="en-US" sz="2200" dirty="0">
                <a:latin typeface="Times New Roman"/>
                <a:cs typeface="Segoe UI"/>
              </a:rPr>
            </a:br>
            <a:br>
              <a:rPr lang="en-US" sz="2200" dirty="0">
                <a:latin typeface="Times New Roman"/>
                <a:cs typeface="Segoe UI"/>
              </a:rPr>
            </a:br>
            <a:br>
              <a:rPr lang="en-US" sz="2200" dirty="0">
                <a:latin typeface="Times New Roman"/>
                <a:cs typeface="Segoe UI"/>
              </a:rPr>
            </a:br>
            <a:br>
              <a:rPr lang="en-US" dirty="0"/>
            </a:br>
            <a:endParaRPr lang="en-US" dirty="0">
              <a:ea typeface="Calibri"/>
              <a:cs typeface="Calibri"/>
            </a:endParaRPr>
          </a:p>
        </p:txBody>
      </p:sp>
      <p:sp>
        <p:nvSpPr>
          <p:cNvPr id="2" name="Footer Placeholder 1">
            <a:extLst>
              <a:ext uri="{FF2B5EF4-FFF2-40B4-BE49-F238E27FC236}">
                <a16:creationId xmlns:a16="http://schemas.microsoft.com/office/drawing/2014/main" id="{1E8B6218-6B4A-A813-18D9-1D1388E52E73}"/>
              </a:ext>
            </a:extLst>
          </p:cNvPr>
          <p:cNvSpPr>
            <a:spLocks noGrp="1"/>
          </p:cNvSpPr>
          <p:nvPr>
            <p:ph type="ftr" sz="quarter" idx="11"/>
          </p:nvPr>
        </p:nvSpPr>
        <p:spPr/>
        <p:txBody>
          <a:bodyPr/>
          <a:lstStyle/>
          <a:p>
            <a:r>
              <a:rPr lang="en-US"/>
              <a:t>Dr. Kumod Kumar Gupta     Data Analytics     Unit-4</a:t>
            </a:r>
          </a:p>
        </p:txBody>
      </p:sp>
      <p:pic>
        <p:nvPicPr>
          <p:cNvPr id="9" name="Picture 8">
            <a:extLst>
              <a:ext uri="{FF2B5EF4-FFF2-40B4-BE49-F238E27FC236}">
                <a16:creationId xmlns:a16="http://schemas.microsoft.com/office/drawing/2014/main" id="{28C5CCD9-CA33-758E-E1DD-A36EB8842785}"/>
              </a:ext>
            </a:extLst>
          </p:cNvPr>
          <p:cNvPicPr>
            <a:picLocks noChangeAspect="1"/>
          </p:cNvPicPr>
          <p:nvPr/>
        </p:nvPicPr>
        <p:blipFill>
          <a:blip r:embed="rId4"/>
          <a:stretch>
            <a:fillRect/>
          </a:stretch>
        </p:blipFill>
        <p:spPr>
          <a:xfrm>
            <a:off x="1624012" y="1066800"/>
            <a:ext cx="8943975" cy="4005263"/>
          </a:xfrm>
          <a:prstGeom prst="rect">
            <a:avLst/>
          </a:prstGeom>
        </p:spPr>
      </p:pic>
    </p:spTree>
    <p:extLst>
      <p:ext uri="{BB962C8B-B14F-4D97-AF65-F5344CB8AC3E}">
        <p14:creationId xmlns:p14="http://schemas.microsoft.com/office/powerpoint/2010/main" val="37873327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8" name="Google Shape;248;p15"/>
          <p:cNvSpPr txBox="1">
            <a:spLocks noGrp="1"/>
          </p:cNvSpPr>
          <p:nvPr>
            <p:ph type="dt" idx="10"/>
          </p:nvPr>
        </p:nvSpPr>
        <p:spPr>
          <a:xfrm>
            <a:off x="1981200" y="6356351"/>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A7124AF3-7EEB-45B2-8309-E36B8BE787DA}" type="datetime3">
              <a:rPr lang="en-US" smtClean="0"/>
              <a:t>9 December 2024</a:t>
            </a:fld>
            <a:endParaRPr/>
          </a:p>
        </p:txBody>
      </p:sp>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72</a:t>
            </a:fld>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ea typeface="Calibri"/>
                <a:cs typeface="Calibri"/>
              </a:rPr>
              <a:t>Principal component analysis </a:t>
            </a:r>
          </a:p>
        </p:txBody>
      </p:sp>
      <p:sp>
        <p:nvSpPr>
          <p:cNvPr id="4" name="Title 3">
            <a:extLst>
              <a:ext uri="{FF2B5EF4-FFF2-40B4-BE49-F238E27FC236}">
                <a16:creationId xmlns:a16="http://schemas.microsoft.com/office/drawing/2014/main" id="{21C1053B-E3A2-3336-10CE-1C3AFB4B1466}"/>
              </a:ext>
            </a:extLst>
          </p:cNvPr>
          <p:cNvSpPr>
            <a:spLocks noGrp="1"/>
          </p:cNvSpPr>
          <p:nvPr>
            <p:ph type="title"/>
          </p:nvPr>
        </p:nvSpPr>
        <p:spPr>
          <a:xfrm rot="10800000" flipV="1">
            <a:off x="681134" y="1219200"/>
            <a:ext cx="11332233" cy="4679828"/>
          </a:xfrm>
        </p:spPr>
        <p:txBody>
          <a:bodyPr>
            <a:normAutofit fontScale="90000"/>
          </a:bodyPr>
          <a:lstStyle/>
          <a:p>
            <a:pPr algn="l"/>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endParaRPr lang="en-US" sz="2000" dirty="0">
              <a:latin typeface="Times New Roman"/>
              <a:ea typeface="Calibri"/>
              <a:cs typeface="Arial"/>
            </a:endParaRPr>
          </a:p>
          <a:p>
            <a:pPr algn="l"/>
            <a:br>
              <a:rPr lang="en-US" sz="2200" dirty="0">
                <a:latin typeface="Times New Roman"/>
                <a:cs typeface="Segoe UI"/>
              </a:rPr>
            </a:br>
            <a:br>
              <a:rPr lang="en-US" sz="2200" dirty="0">
                <a:latin typeface="Times New Roman"/>
                <a:cs typeface="Segoe UI"/>
              </a:rPr>
            </a:br>
            <a:br>
              <a:rPr lang="en-US" sz="2200" dirty="0">
                <a:latin typeface="Times New Roman"/>
                <a:cs typeface="Segoe UI"/>
              </a:rPr>
            </a:br>
            <a:br>
              <a:rPr lang="en-US" sz="2200" dirty="0">
                <a:latin typeface="Times New Roman"/>
                <a:cs typeface="Segoe UI"/>
              </a:rPr>
            </a:br>
            <a:br>
              <a:rPr lang="en-US" dirty="0"/>
            </a:br>
            <a:endParaRPr lang="en-US" dirty="0">
              <a:ea typeface="Calibri"/>
              <a:cs typeface="Calibri"/>
            </a:endParaRPr>
          </a:p>
        </p:txBody>
      </p:sp>
      <p:sp>
        <p:nvSpPr>
          <p:cNvPr id="2" name="Footer Placeholder 1">
            <a:extLst>
              <a:ext uri="{FF2B5EF4-FFF2-40B4-BE49-F238E27FC236}">
                <a16:creationId xmlns:a16="http://schemas.microsoft.com/office/drawing/2014/main" id="{1E8B6218-6B4A-A813-18D9-1D1388E52E73}"/>
              </a:ext>
            </a:extLst>
          </p:cNvPr>
          <p:cNvSpPr>
            <a:spLocks noGrp="1"/>
          </p:cNvSpPr>
          <p:nvPr>
            <p:ph type="ftr" sz="quarter" idx="11"/>
          </p:nvPr>
        </p:nvSpPr>
        <p:spPr/>
        <p:txBody>
          <a:bodyPr/>
          <a:lstStyle/>
          <a:p>
            <a:r>
              <a:rPr lang="en-US"/>
              <a:t>Dr. Kumod Kumar Gupta     Data Analytics     Unit-4</a:t>
            </a:r>
          </a:p>
        </p:txBody>
      </p:sp>
      <p:pic>
        <p:nvPicPr>
          <p:cNvPr id="10" name="Picture 9">
            <a:extLst>
              <a:ext uri="{FF2B5EF4-FFF2-40B4-BE49-F238E27FC236}">
                <a16:creationId xmlns:a16="http://schemas.microsoft.com/office/drawing/2014/main" id="{D9C9B8F9-08E7-AB91-C6C9-4612A2523BA9}"/>
              </a:ext>
            </a:extLst>
          </p:cNvPr>
          <p:cNvPicPr>
            <a:picLocks noChangeAspect="1"/>
          </p:cNvPicPr>
          <p:nvPr/>
        </p:nvPicPr>
        <p:blipFill>
          <a:blip r:embed="rId4"/>
          <a:stretch>
            <a:fillRect/>
          </a:stretch>
        </p:blipFill>
        <p:spPr>
          <a:xfrm>
            <a:off x="2928937" y="1200150"/>
            <a:ext cx="6334125" cy="4457700"/>
          </a:xfrm>
          <a:prstGeom prst="rect">
            <a:avLst/>
          </a:prstGeom>
        </p:spPr>
      </p:pic>
    </p:spTree>
    <p:extLst>
      <p:ext uri="{BB962C8B-B14F-4D97-AF65-F5344CB8AC3E}">
        <p14:creationId xmlns:p14="http://schemas.microsoft.com/office/powerpoint/2010/main" val="23847054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8" name="Google Shape;248;p15"/>
          <p:cNvSpPr txBox="1">
            <a:spLocks noGrp="1"/>
          </p:cNvSpPr>
          <p:nvPr>
            <p:ph type="dt" idx="10"/>
          </p:nvPr>
        </p:nvSpPr>
        <p:spPr>
          <a:xfrm>
            <a:off x="1981200" y="6356351"/>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A7124AF3-7EEB-45B2-8309-E36B8BE787DA}" type="datetime3">
              <a:rPr lang="en-US" smtClean="0"/>
              <a:t>9 December 2024</a:t>
            </a:fld>
            <a:endParaRPr/>
          </a:p>
        </p:txBody>
      </p:sp>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73</a:t>
            </a:fld>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ea typeface="Calibri"/>
                <a:cs typeface="Calibri"/>
              </a:rPr>
              <a:t>Principal component analysis </a:t>
            </a:r>
          </a:p>
        </p:txBody>
      </p:sp>
      <p:sp>
        <p:nvSpPr>
          <p:cNvPr id="4" name="Title 3">
            <a:extLst>
              <a:ext uri="{FF2B5EF4-FFF2-40B4-BE49-F238E27FC236}">
                <a16:creationId xmlns:a16="http://schemas.microsoft.com/office/drawing/2014/main" id="{21C1053B-E3A2-3336-10CE-1C3AFB4B1466}"/>
              </a:ext>
            </a:extLst>
          </p:cNvPr>
          <p:cNvSpPr>
            <a:spLocks noGrp="1"/>
          </p:cNvSpPr>
          <p:nvPr>
            <p:ph type="title"/>
          </p:nvPr>
        </p:nvSpPr>
        <p:spPr>
          <a:xfrm rot="10800000" flipV="1">
            <a:off x="681134" y="1219200"/>
            <a:ext cx="11332233" cy="4679828"/>
          </a:xfrm>
        </p:spPr>
        <p:txBody>
          <a:bodyPr>
            <a:normAutofit fontScale="90000"/>
          </a:bodyPr>
          <a:lstStyle/>
          <a:p>
            <a:pPr algn="l"/>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endParaRPr lang="en-US" sz="2000" dirty="0">
              <a:latin typeface="Times New Roman"/>
              <a:ea typeface="Calibri"/>
              <a:cs typeface="Arial"/>
            </a:endParaRPr>
          </a:p>
          <a:p>
            <a:pPr algn="l"/>
            <a:br>
              <a:rPr lang="en-US" sz="2200" dirty="0">
                <a:latin typeface="Times New Roman"/>
                <a:cs typeface="Segoe UI"/>
              </a:rPr>
            </a:br>
            <a:br>
              <a:rPr lang="en-US" sz="2200" dirty="0">
                <a:latin typeface="Times New Roman"/>
                <a:cs typeface="Segoe UI"/>
              </a:rPr>
            </a:br>
            <a:br>
              <a:rPr lang="en-US" sz="2200" dirty="0">
                <a:latin typeface="Times New Roman"/>
                <a:cs typeface="Segoe UI"/>
              </a:rPr>
            </a:br>
            <a:br>
              <a:rPr lang="en-US" sz="2200" dirty="0">
                <a:latin typeface="Times New Roman"/>
                <a:cs typeface="Segoe UI"/>
              </a:rPr>
            </a:br>
            <a:br>
              <a:rPr lang="en-US" dirty="0"/>
            </a:br>
            <a:endParaRPr lang="en-US" dirty="0">
              <a:ea typeface="Calibri"/>
              <a:cs typeface="Calibri"/>
            </a:endParaRPr>
          </a:p>
        </p:txBody>
      </p:sp>
      <p:sp>
        <p:nvSpPr>
          <p:cNvPr id="2" name="Footer Placeholder 1">
            <a:extLst>
              <a:ext uri="{FF2B5EF4-FFF2-40B4-BE49-F238E27FC236}">
                <a16:creationId xmlns:a16="http://schemas.microsoft.com/office/drawing/2014/main" id="{1E8B6218-6B4A-A813-18D9-1D1388E52E73}"/>
              </a:ext>
            </a:extLst>
          </p:cNvPr>
          <p:cNvSpPr>
            <a:spLocks noGrp="1"/>
          </p:cNvSpPr>
          <p:nvPr>
            <p:ph type="ftr" sz="quarter" idx="11"/>
          </p:nvPr>
        </p:nvSpPr>
        <p:spPr/>
        <p:txBody>
          <a:bodyPr/>
          <a:lstStyle/>
          <a:p>
            <a:r>
              <a:rPr lang="en-US"/>
              <a:t>Dr. Kumod Kumar Gupta     Data Analytics     Unit-4</a:t>
            </a:r>
          </a:p>
        </p:txBody>
      </p:sp>
      <p:pic>
        <p:nvPicPr>
          <p:cNvPr id="8" name="Picture 2" descr="Principal component analysis (PCA): Explained and implemented | by Raghavan  | Medium">
            <a:extLst>
              <a:ext uri="{FF2B5EF4-FFF2-40B4-BE49-F238E27FC236}">
                <a16:creationId xmlns:a16="http://schemas.microsoft.com/office/drawing/2014/main" id="{3E6BE607-60BE-12C2-75C7-DFFB51D2A5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1148310"/>
            <a:ext cx="4752975"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054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8" name="Google Shape;248;p15"/>
          <p:cNvSpPr txBox="1">
            <a:spLocks noGrp="1"/>
          </p:cNvSpPr>
          <p:nvPr>
            <p:ph type="dt" idx="10"/>
          </p:nvPr>
        </p:nvSpPr>
        <p:spPr>
          <a:xfrm>
            <a:off x="1981200" y="6356351"/>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A7124AF3-7EEB-45B2-8309-E36B8BE787DA}" type="datetime3">
              <a:rPr lang="en-US" smtClean="0"/>
              <a:t>9 December 2024</a:t>
            </a:fld>
            <a:endParaRPr/>
          </a:p>
        </p:txBody>
      </p:sp>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74</a:t>
            </a:fld>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ea typeface="Calibri"/>
                <a:cs typeface="Calibri"/>
              </a:rPr>
              <a:t>Principal component analysis </a:t>
            </a:r>
          </a:p>
        </p:txBody>
      </p:sp>
      <p:sp>
        <p:nvSpPr>
          <p:cNvPr id="4" name="Title 3">
            <a:extLst>
              <a:ext uri="{FF2B5EF4-FFF2-40B4-BE49-F238E27FC236}">
                <a16:creationId xmlns:a16="http://schemas.microsoft.com/office/drawing/2014/main" id="{21C1053B-E3A2-3336-10CE-1C3AFB4B1466}"/>
              </a:ext>
            </a:extLst>
          </p:cNvPr>
          <p:cNvSpPr>
            <a:spLocks noGrp="1"/>
          </p:cNvSpPr>
          <p:nvPr>
            <p:ph type="title"/>
          </p:nvPr>
        </p:nvSpPr>
        <p:spPr>
          <a:xfrm rot="10800000" flipV="1">
            <a:off x="681134" y="1219200"/>
            <a:ext cx="11332233" cy="4679828"/>
          </a:xfrm>
        </p:spPr>
        <p:txBody>
          <a:bodyPr>
            <a:normAutofit fontScale="90000"/>
          </a:bodyPr>
          <a:lstStyle/>
          <a:p>
            <a:pPr algn="l"/>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endParaRPr lang="en-US" sz="2000" dirty="0">
              <a:latin typeface="Times New Roman"/>
              <a:ea typeface="Calibri"/>
              <a:cs typeface="Arial"/>
            </a:endParaRPr>
          </a:p>
          <a:p>
            <a:pPr algn="l"/>
            <a:br>
              <a:rPr lang="en-US" sz="2200" dirty="0">
                <a:latin typeface="Times New Roman"/>
                <a:cs typeface="Segoe UI"/>
              </a:rPr>
            </a:br>
            <a:br>
              <a:rPr lang="en-US" sz="2200" dirty="0">
                <a:latin typeface="Times New Roman"/>
                <a:cs typeface="Segoe UI"/>
              </a:rPr>
            </a:br>
            <a:br>
              <a:rPr lang="en-US" sz="2200" dirty="0">
                <a:latin typeface="Times New Roman"/>
                <a:cs typeface="Segoe UI"/>
              </a:rPr>
            </a:br>
            <a:br>
              <a:rPr lang="en-US" sz="2200" dirty="0">
                <a:latin typeface="Times New Roman"/>
                <a:cs typeface="Segoe UI"/>
              </a:rPr>
            </a:br>
            <a:br>
              <a:rPr lang="en-US" dirty="0"/>
            </a:br>
            <a:endParaRPr lang="en-US" dirty="0">
              <a:ea typeface="Calibri"/>
              <a:cs typeface="Calibri"/>
            </a:endParaRPr>
          </a:p>
        </p:txBody>
      </p:sp>
      <p:sp>
        <p:nvSpPr>
          <p:cNvPr id="2" name="Footer Placeholder 1">
            <a:extLst>
              <a:ext uri="{FF2B5EF4-FFF2-40B4-BE49-F238E27FC236}">
                <a16:creationId xmlns:a16="http://schemas.microsoft.com/office/drawing/2014/main" id="{1E8B6218-6B4A-A813-18D9-1D1388E52E73}"/>
              </a:ext>
            </a:extLst>
          </p:cNvPr>
          <p:cNvSpPr>
            <a:spLocks noGrp="1"/>
          </p:cNvSpPr>
          <p:nvPr>
            <p:ph type="ftr" sz="quarter" idx="11"/>
          </p:nvPr>
        </p:nvSpPr>
        <p:spPr/>
        <p:txBody>
          <a:bodyPr/>
          <a:lstStyle/>
          <a:p>
            <a:r>
              <a:rPr lang="en-US"/>
              <a:t>Dr. Kumod Kumar Gupta     Data Analytics     Unit-4</a:t>
            </a:r>
          </a:p>
        </p:txBody>
      </p:sp>
      <p:pic>
        <p:nvPicPr>
          <p:cNvPr id="6" name="Content Placeholder 4">
            <a:extLst>
              <a:ext uri="{FF2B5EF4-FFF2-40B4-BE49-F238E27FC236}">
                <a16:creationId xmlns:a16="http://schemas.microsoft.com/office/drawing/2014/main" id="{737E8415-4832-CD7E-D1BE-9986A6C95921}"/>
              </a:ext>
            </a:extLst>
          </p:cNvPr>
          <p:cNvPicPr>
            <a:picLocks noChangeAspect="1"/>
          </p:cNvPicPr>
          <p:nvPr/>
        </p:nvPicPr>
        <p:blipFill>
          <a:blip r:embed="rId4"/>
          <a:stretch>
            <a:fillRect/>
          </a:stretch>
        </p:blipFill>
        <p:spPr>
          <a:xfrm>
            <a:off x="2424896" y="1825625"/>
            <a:ext cx="7342208" cy="4351338"/>
          </a:xfrm>
          <a:prstGeom prst="rect">
            <a:avLst/>
          </a:prstGeom>
        </p:spPr>
      </p:pic>
    </p:spTree>
    <p:extLst>
      <p:ext uri="{BB962C8B-B14F-4D97-AF65-F5344CB8AC3E}">
        <p14:creationId xmlns:p14="http://schemas.microsoft.com/office/powerpoint/2010/main" val="29073202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8" name="Google Shape;248;p15"/>
          <p:cNvSpPr txBox="1">
            <a:spLocks noGrp="1"/>
          </p:cNvSpPr>
          <p:nvPr>
            <p:ph type="dt" idx="10"/>
          </p:nvPr>
        </p:nvSpPr>
        <p:spPr>
          <a:xfrm>
            <a:off x="1981200" y="6356351"/>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A7124AF3-7EEB-45B2-8309-E36B8BE787DA}" type="datetime3">
              <a:rPr lang="en-US" smtClean="0"/>
              <a:t>9 December 2024</a:t>
            </a:fld>
            <a:endParaRPr/>
          </a:p>
        </p:txBody>
      </p:sp>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75</a:t>
            </a:fld>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ea typeface="Calibri"/>
                <a:cs typeface="Calibri"/>
              </a:rPr>
              <a:t>Principal component analysis </a:t>
            </a:r>
          </a:p>
        </p:txBody>
      </p:sp>
      <p:sp>
        <p:nvSpPr>
          <p:cNvPr id="2" name="Footer Placeholder 1">
            <a:extLst>
              <a:ext uri="{FF2B5EF4-FFF2-40B4-BE49-F238E27FC236}">
                <a16:creationId xmlns:a16="http://schemas.microsoft.com/office/drawing/2014/main" id="{1E8B6218-6B4A-A813-18D9-1D1388E52E73}"/>
              </a:ext>
            </a:extLst>
          </p:cNvPr>
          <p:cNvSpPr>
            <a:spLocks noGrp="1"/>
          </p:cNvSpPr>
          <p:nvPr>
            <p:ph type="ftr" sz="quarter" idx="11"/>
          </p:nvPr>
        </p:nvSpPr>
        <p:spPr/>
        <p:txBody>
          <a:bodyPr/>
          <a:lstStyle/>
          <a:p>
            <a:r>
              <a:rPr lang="en-US"/>
              <a:t>Dr. Kumod Kumar Gupta     Data Analytics     Unit-4</a:t>
            </a:r>
          </a:p>
        </p:txBody>
      </p:sp>
      <p:pic>
        <p:nvPicPr>
          <p:cNvPr id="7" name="Picture 2" descr="Percentage of Variance (Information) for each by PC">
            <a:extLst>
              <a:ext uri="{FF2B5EF4-FFF2-40B4-BE49-F238E27FC236}">
                <a16:creationId xmlns:a16="http://schemas.microsoft.com/office/drawing/2014/main" id="{CE4F4415-F23B-CC2B-378E-C8F2CF980E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982299"/>
            <a:ext cx="6667500" cy="419930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2C0363B-2B08-250D-049D-913D4F677F56}"/>
              </a:ext>
            </a:extLst>
          </p:cNvPr>
          <p:cNvSpPr txBox="1"/>
          <p:nvPr/>
        </p:nvSpPr>
        <p:spPr>
          <a:xfrm flipH="1">
            <a:off x="2013531" y="5334000"/>
            <a:ext cx="6825669" cy="369332"/>
          </a:xfrm>
          <a:prstGeom prst="rect">
            <a:avLst/>
          </a:prstGeom>
          <a:noFill/>
        </p:spPr>
        <p:txBody>
          <a:bodyPr wrap="square" rtlCol="0">
            <a:spAutoFit/>
          </a:bodyPr>
          <a:lstStyle/>
          <a:p>
            <a:r>
              <a:rPr lang="en-US" dirty="0"/>
              <a:t>PC1 is having more information compare to other PCs</a:t>
            </a:r>
            <a:endParaRPr lang="en-IN" dirty="0"/>
          </a:p>
        </p:txBody>
      </p:sp>
    </p:spTree>
    <p:extLst>
      <p:ext uri="{BB962C8B-B14F-4D97-AF65-F5344CB8AC3E}">
        <p14:creationId xmlns:p14="http://schemas.microsoft.com/office/powerpoint/2010/main" val="21334316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8" name="Google Shape;248;p15"/>
          <p:cNvSpPr txBox="1">
            <a:spLocks noGrp="1"/>
          </p:cNvSpPr>
          <p:nvPr>
            <p:ph type="dt" idx="10"/>
          </p:nvPr>
        </p:nvSpPr>
        <p:spPr>
          <a:xfrm>
            <a:off x="1981200" y="6356351"/>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A7124AF3-7EEB-45B2-8309-E36B8BE787DA}" type="datetime3">
              <a:rPr lang="en-US" smtClean="0"/>
              <a:t>9 December 2024</a:t>
            </a:fld>
            <a:endParaRPr/>
          </a:p>
        </p:txBody>
      </p:sp>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76</a:t>
            </a:fld>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ea typeface="Calibri"/>
                <a:cs typeface="Calibri"/>
              </a:rPr>
              <a:t>Principal component analysis </a:t>
            </a:r>
          </a:p>
        </p:txBody>
      </p:sp>
      <p:sp>
        <p:nvSpPr>
          <p:cNvPr id="2" name="Footer Placeholder 1">
            <a:extLst>
              <a:ext uri="{FF2B5EF4-FFF2-40B4-BE49-F238E27FC236}">
                <a16:creationId xmlns:a16="http://schemas.microsoft.com/office/drawing/2014/main" id="{1E8B6218-6B4A-A813-18D9-1D1388E52E73}"/>
              </a:ext>
            </a:extLst>
          </p:cNvPr>
          <p:cNvSpPr>
            <a:spLocks noGrp="1"/>
          </p:cNvSpPr>
          <p:nvPr>
            <p:ph type="ftr" sz="quarter" idx="11"/>
          </p:nvPr>
        </p:nvSpPr>
        <p:spPr/>
        <p:txBody>
          <a:bodyPr/>
          <a:lstStyle/>
          <a:p>
            <a:r>
              <a:rPr lang="en-US"/>
              <a:t>Dr. Kumod Kumar Gupta     Data Analytics     Unit-4</a:t>
            </a:r>
          </a:p>
        </p:txBody>
      </p:sp>
      <p:sp>
        <p:nvSpPr>
          <p:cNvPr id="10" name="Title 1">
            <a:extLst>
              <a:ext uri="{FF2B5EF4-FFF2-40B4-BE49-F238E27FC236}">
                <a16:creationId xmlns:a16="http://schemas.microsoft.com/office/drawing/2014/main" id="{3CA533E1-F720-8E61-2A4D-5DF5653FB357}"/>
              </a:ext>
            </a:extLst>
          </p:cNvPr>
          <p:cNvSpPr>
            <a:spLocks noGrp="1"/>
          </p:cNvSpPr>
          <p:nvPr>
            <p:ph type="title"/>
          </p:nvPr>
        </p:nvSpPr>
        <p:spPr>
          <a:xfrm>
            <a:off x="609600" y="947268"/>
            <a:ext cx="10515600" cy="691318"/>
          </a:xfrm>
        </p:spPr>
        <p:txBody>
          <a:bodyPr>
            <a:normAutofit/>
          </a:bodyPr>
          <a:lstStyle/>
          <a:p>
            <a:pPr algn="ctr"/>
            <a:r>
              <a:rPr lang="en-IN" sz="3600" b="0" i="0" dirty="0">
                <a:solidFill>
                  <a:srgbClr val="3A3B41"/>
                </a:solidFill>
                <a:effectLst/>
                <a:latin typeface="Times New Roman" panose="02020603050405020304" pitchFamily="18" charset="0"/>
                <a:cs typeface="Times New Roman" panose="02020603050405020304" pitchFamily="18" charset="0"/>
              </a:rPr>
              <a:t>How Do You Do a Principal Component Analysis?</a:t>
            </a:r>
            <a:r>
              <a:rPr lang="en-IN" sz="3600" b="0" i="0" dirty="0">
                <a:solidFill>
                  <a:srgbClr val="343541"/>
                </a:solidFill>
                <a:effectLst/>
                <a:latin typeface="Times New Roman" panose="02020603050405020304" pitchFamily="18" charset="0"/>
                <a:cs typeface="Times New Roman" panose="02020603050405020304" pitchFamily="18" charset="0"/>
              </a:rPr>
              <a:t>:</a:t>
            </a:r>
            <a:endParaRPr lang="en-IN" sz="36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245D666-5DDB-0884-0199-3058305990B2}"/>
              </a:ext>
            </a:extLst>
          </p:cNvPr>
          <p:cNvSpPr txBox="1"/>
          <p:nvPr/>
        </p:nvSpPr>
        <p:spPr>
          <a:xfrm>
            <a:off x="1330390" y="1894536"/>
            <a:ext cx="8880410" cy="2267737"/>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Standardize the range of continuous initial variables</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Compute the covariance matrix to identify correlations</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Compute the eigenvectors and eigenvalues of the covariance matrix to identify the principal components</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Create a feature vector to decide which principal components to keep</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Recast the data along the principal components axes.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3630B848-3589-672F-F27D-512DABC66673}"/>
              </a:ext>
            </a:extLst>
          </p:cNvPr>
          <p:cNvSpPr txBox="1"/>
          <p:nvPr/>
        </p:nvSpPr>
        <p:spPr>
          <a:xfrm>
            <a:off x="1600200" y="4724400"/>
            <a:ext cx="6125546" cy="646331"/>
          </a:xfrm>
          <a:prstGeom prst="rect">
            <a:avLst/>
          </a:prstGeom>
          <a:noFill/>
        </p:spPr>
        <p:txBody>
          <a:bodyPr wrap="square">
            <a:spAutoFit/>
          </a:bodyPr>
          <a:lstStyle/>
          <a:p>
            <a:r>
              <a:rPr lang="en-IN" dirty="0"/>
              <a:t>https://www.askpython.com/python/examples/principal-component-analysis</a:t>
            </a:r>
          </a:p>
        </p:txBody>
      </p:sp>
    </p:spTree>
    <p:extLst>
      <p:ext uri="{BB962C8B-B14F-4D97-AF65-F5344CB8AC3E}">
        <p14:creationId xmlns:p14="http://schemas.microsoft.com/office/powerpoint/2010/main" val="74871513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DC4C056-17C6-44EF-8A07-9291DBB3CE69}"/>
              </a:ext>
            </a:extLst>
          </p:cNvPr>
          <p:cNvSpPr txBox="1">
            <a:spLocks/>
          </p:cNvSpPr>
          <p:nvPr/>
        </p:nvSpPr>
        <p:spPr>
          <a:xfrm>
            <a:off x="2902974"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ea typeface="Calibri" panose="020F0502020204030204" pitchFamily="34" charset="0"/>
              </a:rPr>
              <a:t>Data transformation and dimensionality reduction </a:t>
            </a:r>
            <a:endParaRPr lang="en-IN" sz="3200" b="1" dirty="0">
              <a:solidFill>
                <a:srgbClr val="000000"/>
              </a:solidFill>
            </a:endParaRPr>
          </a:p>
        </p:txBody>
      </p:sp>
      <p:sp>
        <p:nvSpPr>
          <p:cNvPr id="4" name="Date Placeholder 3">
            <a:extLst>
              <a:ext uri="{FF2B5EF4-FFF2-40B4-BE49-F238E27FC236}">
                <a16:creationId xmlns:a16="http://schemas.microsoft.com/office/drawing/2014/main" id="{660F30D0-0F86-18F4-B314-80AE94274A38}"/>
              </a:ext>
            </a:extLst>
          </p:cNvPr>
          <p:cNvSpPr>
            <a:spLocks noGrp="1"/>
          </p:cNvSpPr>
          <p:nvPr>
            <p:ph type="dt" sz="half" idx="10"/>
          </p:nvPr>
        </p:nvSpPr>
        <p:spPr/>
        <p:txBody>
          <a:bodyPr/>
          <a:lstStyle/>
          <a:p>
            <a:fld id="{C3263E85-D0A2-4B15-8FB1-AB4E781E4DAE}" type="datetime3">
              <a:rPr lang="en-US" smtClean="0"/>
              <a:t>9 December 2024</a:t>
            </a:fld>
            <a:endParaRPr lang="en-US" dirty="0"/>
          </a:p>
        </p:txBody>
      </p:sp>
      <p:sp>
        <p:nvSpPr>
          <p:cNvPr id="5" name="Footer Placeholder 4">
            <a:extLst>
              <a:ext uri="{FF2B5EF4-FFF2-40B4-BE49-F238E27FC236}">
                <a16:creationId xmlns:a16="http://schemas.microsoft.com/office/drawing/2014/main" id="{6741AFDA-C6D5-C3FA-7967-E4EDD7A7DEEC}"/>
              </a:ext>
            </a:extLst>
          </p:cNvPr>
          <p:cNvSpPr>
            <a:spLocks noGrp="1"/>
          </p:cNvSpPr>
          <p:nvPr>
            <p:ph type="ftr" sz="quarter" idx="11"/>
          </p:nvPr>
        </p:nvSpPr>
        <p:spPr>
          <a:xfrm>
            <a:off x="4648200" y="6356351"/>
            <a:ext cx="3429000" cy="365125"/>
          </a:xfrm>
        </p:spPr>
        <p:txBody>
          <a:bodyPr/>
          <a:lstStyle/>
          <a:p>
            <a:r>
              <a:rPr lang="en-US"/>
              <a:t>Dr. Kumod Kumar Gupta     Data Analytics     Unit-4</a:t>
            </a:r>
            <a:endParaRPr lang="en-US" dirty="0"/>
          </a:p>
        </p:txBody>
      </p:sp>
      <p:sp>
        <p:nvSpPr>
          <p:cNvPr id="6" name="Slide Number Placeholder 5">
            <a:extLst>
              <a:ext uri="{FF2B5EF4-FFF2-40B4-BE49-F238E27FC236}">
                <a16:creationId xmlns:a16="http://schemas.microsoft.com/office/drawing/2014/main" id="{2C67BD08-56C9-C6A8-82B3-C2B9697450E1}"/>
              </a:ext>
            </a:extLst>
          </p:cNvPr>
          <p:cNvSpPr>
            <a:spLocks noGrp="1"/>
          </p:cNvSpPr>
          <p:nvPr>
            <p:ph type="sldNum" sz="quarter" idx="12"/>
          </p:nvPr>
        </p:nvSpPr>
        <p:spPr/>
        <p:txBody>
          <a:bodyPr/>
          <a:lstStyle/>
          <a:p>
            <a:fld id="{B6F15528-21DE-4FAA-801E-634DDDAF4B2B}" type="slidenum">
              <a:rPr lang="en-US" smtClean="0"/>
              <a:pPr/>
              <a:t>77</a:t>
            </a:fld>
            <a:endParaRPr lang="en-US" dirty="0"/>
          </a:p>
        </p:txBody>
      </p:sp>
      <p:sp>
        <p:nvSpPr>
          <p:cNvPr id="2" name="Rectangle 1">
            <a:extLst>
              <a:ext uri="{FF2B5EF4-FFF2-40B4-BE49-F238E27FC236}">
                <a16:creationId xmlns:a16="http://schemas.microsoft.com/office/drawing/2014/main" id="{4939DCA1-52AD-9A92-D610-668DB5573DCD}"/>
              </a:ext>
            </a:extLst>
          </p:cNvPr>
          <p:cNvSpPr>
            <a:spLocks noChangeArrowheads="1"/>
          </p:cNvSpPr>
          <p:nvPr/>
        </p:nvSpPr>
        <p:spPr bwMode="auto">
          <a:xfrm>
            <a:off x="1524001"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a:p>
        </p:txBody>
      </p:sp>
      <p:sp>
        <p:nvSpPr>
          <p:cNvPr id="12" name="TextBox 11">
            <a:extLst>
              <a:ext uri="{FF2B5EF4-FFF2-40B4-BE49-F238E27FC236}">
                <a16:creationId xmlns:a16="http://schemas.microsoft.com/office/drawing/2014/main" id="{749E32ED-5E91-8935-F8B9-94DC8A489B6C}"/>
              </a:ext>
            </a:extLst>
          </p:cNvPr>
          <p:cNvSpPr txBox="1"/>
          <p:nvPr/>
        </p:nvSpPr>
        <p:spPr>
          <a:xfrm>
            <a:off x="1828800" y="733548"/>
            <a:ext cx="8534400" cy="5575052"/>
          </a:xfrm>
          <a:prstGeom prst="rect">
            <a:avLst/>
          </a:prstGeom>
          <a:noFill/>
        </p:spPr>
        <p:txBody>
          <a:bodyPr wrap="square">
            <a:spAutoFit/>
          </a:bodyPr>
          <a:lstStyle/>
          <a:p>
            <a:pPr algn="just">
              <a:lnSpc>
                <a:spcPct val="150000"/>
              </a:lnSpc>
            </a:pPr>
            <a:r>
              <a:rPr lang="en-IN" sz="2400" b="1" dirty="0">
                <a:solidFill>
                  <a:srgbClr val="05192D"/>
                </a:solidFill>
                <a:latin typeface="Studio-Feixen-Sans"/>
              </a:rPr>
              <a:t>Factor Analysis</a:t>
            </a:r>
          </a:p>
          <a:p>
            <a:pPr marL="342900" indent="-342900" algn="just">
              <a:lnSpc>
                <a:spcPct val="150000"/>
              </a:lnSpc>
              <a:buFont typeface="Wingdings" panose="05000000000000000000" pitchFamily="2" charset="2"/>
              <a:buChar char="Ø"/>
            </a:pPr>
            <a:r>
              <a:rPr lang="en-US" sz="2400" dirty="0">
                <a:solidFill>
                  <a:srgbClr val="05192D"/>
                </a:solidFill>
                <a:latin typeface="Studio-Feixen-Sans"/>
              </a:rPr>
              <a:t>Factor Analysis (FA) is an exploratory data analysis method used to search influential underlying factors or latent variables from a set of observed variables. It helps in data interpretations by reducing the number of variables. It extracts maximum common variance from all variables and puts them into a common score.</a:t>
            </a:r>
          </a:p>
          <a:p>
            <a:pPr marL="342900" indent="-342900" algn="just">
              <a:lnSpc>
                <a:spcPct val="150000"/>
              </a:lnSpc>
              <a:buFont typeface="Wingdings" panose="05000000000000000000" pitchFamily="2" charset="2"/>
              <a:buChar char="Ø"/>
            </a:pPr>
            <a:r>
              <a:rPr lang="en-US" sz="2400" dirty="0">
                <a:solidFill>
                  <a:srgbClr val="05192D"/>
                </a:solidFill>
                <a:latin typeface="Studio-Feixen-Sans"/>
              </a:rPr>
              <a:t>Factor analysis is a linear statistical model. It is used to explain the variance among the observed variable and condense a set of the observed variable into the unobserved variable called factors.</a:t>
            </a:r>
            <a:endParaRPr lang="en-US" sz="2400" dirty="0">
              <a:solidFill>
                <a:srgbClr val="000000"/>
              </a:solidFill>
              <a:latin typeface="proxima_novaregular"/>
            </a:endParaRPr>
          </a:p>
        </p:txBody>
      </p:sp>
      <p:pic>
        <p:nvPicPr>
          <p:cNvPr id="8" name="Picture 7">
            <a:extLst>
              <a:ext uri="{FF2B5EF4-FFF2-40B4-BE49-F238E27FC236}">
                <a16:creationId xmlns:a16="http://schemas.microsoft.com/office/drawing/2014/main" id="{1CEF7649-DD91-ACAF-0C23-921D79F887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38525"/>
            <a:ext cx="1676400" cy="817960"/>
          </a:xfrm>
          <a:prstGeom prst="rect">
            <a:avLst/>
          </a:prstGeom>
        </p:spPr>
      </p:pic>
    </p:spTree>
    <p:extLst>
      <p:ext uri="{BB962C8B-B14F-4D97-AF65-F5344CB8AC3E}">
        <p14:creationId xmlns:p14="http://schemas.microsoft.com/office/powerpoint/2010/main" val="20545182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DC4C056-17C6-44EF-8A07-9291DBB3CE69}"/>
              </a:ext>
            </a:extLst>
          </p:cNvPr>
          <p:cNvSpPr txBox="1">
            <a:spLocks/>
          </p:cNvSpPr>
          <p:nvPr/>
        </p:nvSpPr>
        <p:spPr>
          <a:xfrm>
            <a:off x="2902974"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ea typeface="Calibri" panose="020F0502020204030204" pitchFamily="34" charset="0"/>
              </a:rPr>
              <a:t>Data transformation and dimensionality reduction </a:t>
            </a:r>
            <a:endParaRPr lang="en-IN" sz="3200" b="1" dirty="0">
              <a:solidFill>
                <a:srgbClr val="000000"/>
              </a:solidFill>
            </a:endParaRPr>
          </a:p>
        </p:txBody>
      </p:sp>
      <p:sp>
        <p:nvSpPr>
          <p:cNvPr id="4" name="Date Placeholder 3">
            <a:extLst>
              <a:ext uri="{FF2B5EF4-FFF2-40B4-BE49-F238E27FC236}">
                <a16:creationId xmlns:a16="http://schemas.microsoft.com/office/drawing/2014/main" id="{660F30D0-0F86-18F4-B314-80AE94274A38}"/>
              </a:ext>
            </a:extLst>
          </p:cNvPr>
          <p:cNvSpPr>
            <a:spLocks noGrp="1"/>
          </p:cNvSpPr>
          <p:nvPr>
            <p:ph type="dt" sz="half" idx="10"/>
          </p:nvPr>
        </p:nvSpPr>
        <p:spPr/>
        <p:txBody>
          <a:bodyPr/>
          <a:lstStyle/>
          <a:p>
            <a:fld id="{C1E60522-AFF0-46BA-B182-FB15D705D093}" type="datetime3">
              <a:rPr lang="en-US" smtClean="0"/>
              <a:t>9 December 2024</a:t>
            </a:fld>
            <a:endParaRPr lang="en-US" dirty="0"/>
          </a:p>
        </p:txBody>
      </p:sp>
      <p:sp>
        <p:nvSpPr>
          <p:cNvPr id="5" name="Footer Placeholder 4">
            <a:extLst>
              <a:ext uri="{FF2B5EF4-FFF2-40B4-BE49-F238E27FC236}">
                <a16:creationId xmlns:a16="http://schemas.microsoft.com/office/drawing/2014/main" id="{6741AFDA-C6D5-C3FA-7967-E4EDD7A7DEEC}"/>
              </a:ext>
            </a:extLst>
          </p:cNvPr>
          <p:cNvSpPr>
            <a:spLocks noGrp="1"/>
          </p:cNvSpPr>
          <p:nvPr>
            <p:ph type="ftr" sz="quarter" idx="11"/>
          </p:nvPr>
        </p:nvSpPr>
        <p:spPr>
          <a:xfrm>
            <a:off x="4648200" y="6356351"/>
            <a:ext cx="3581400" cy="264906"/>
          </a:xfrm>
        </p:spPr>
        <p:txBody>
          <a:bodyPr/>
          <a:lstStyle/>
          <a:p>
            <a:r>
              <a:rPr lang="en-US"/>
              <a:t>Dr. Kumod Kumar Gupta     Data Analytics     Unit-4</a:t>
            </a:r>
            <a:endParaRPr lang="en-US" dirty="0"/>
          </a:p>
        </p:txBody>
      </p:sp>
      <p:sp>
        <p:nvSpPr>
          <p:cNvPr id="6" name="Slide Number Placeholder 5">
            <a:extLst>
              <a:ext uri="{FF2B5EF4-FFF2-40B4-BE49-F238E27FC236}">
                <a16:creationId xmlns:a16="http://schemas.microsoft.com/office/drawing/2014/main" id="{2C67BD08-56C9-C6A8-82B3-C2B9697450E1}"/>
              </a:ext>
            </a:extLst>
          </p:cNvPr>
          <p:cNvSpPr>
            <a:spLocks noGrp="1"/>
          </p:cNvSpPr>
          <p:nvPr>
            <p:ph type="sldNum" sz="quarter" idx="12"/>
          </p:nvPr>
        </p:nvSpPr>
        <p:spPr/>
        <p:txBody>
          <a:bodyPr/>
          <a:lstStyle/>
          <a:p>
            <a:fld id="{B6F15528-21DE-4FAA-801E-634DDDAF4B2B}" type="slidenum">
              <a:rPr lang="en-US" smtClean="0"/>
              <a:pPr/>
              <a:t>78</a:t>
            </a:fld>
            <a:endParaRPr lang="en-US" dirty="0"/>
          </a:p>
        </p:txBody>
      </p:sp>
      <p:sp>
        <p:nvSpPr>
          <p:cNvPr id="2" name="Rectangle 1">
            <a:extLst>
              <a:ext uri="{FF2B5EF4-FFF2-40B4-BE49-F238E27FC236}">
                <a16:creationId xmlns:a16="http://schemas.microsoft.com/office/drawing/2014/main" id="{4939DCA1-52AD-9A92-D610-668DB5573DCD}"/>
              </a:ext>
            </a:extLst>
          </p:cNvPr>
          <p:cNvSpPr>
            <a:spLocks noChangeArrowheads="1"/>
          </p:cNvSpPr>
          <p:nvPr/>
        </p:nvSpPr>
        <p:spPr bwMode="auto">
          <a:xfrm>
            <a:off x="1524001"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a:p>
        </p:txBody>
      </p:sp>
      <p:sp>
        <p:nvSpPr>
          <p:cNvPr id="12" name="TextBox 11">
            <a:extLst>
              <a:ext uri="{FF2B5EF4-FFF2-40B4-BE49-F238E27FC236}">
                <a16:creationId xmlns:a16="http://schemas.microsoft.com/office/drawing/2014/main" id="{749E32ED-5E91-8935-F8B9-94DC8A489B6C}"/>
              </a:ext>
            </a:extLst>
          </p:cNvPr>
          <p:cNvSpPr txBox="1"/>
          <p:nvPr/>
        </p:nvSpPr>
        <p:spPr>
          <a:xfrm>
            <a:off x="1752600" y="1143001"/>
            <a:ext cx="8534400" cy="5021055"/>
          </a:xfrm>
          <a:prstGeom prst="rect">
            <a:avLst/>
          </a:prstGeom>
          <a:noFill/>
        </p:spPr>
        <p:txBody>
          <a:bodyPr wrap="square">
            <a:spAutoFit/>
          </a:bodyPr>
          <a:lstStyle/>
          <a:p>
            <a:pPr algn="just">
              <a:lnSpc>
                <a:spcPct val="150000"/>
              </a:lnSpc>
            </a:pPr>
            <a:r>
              <a:rPr lang="en-US" sz="2400" b="1" dirty="0">
                <a:solidFill>
                  <a:srgbClr val="05192D"/>
                </a:solidFill>
              </a:rPr>
              <a:t>Types of Factor Analysis</a:t>
            </a:r>
          </a:p>
          <a:p>
            <a:pPr algn="just">
              <a:lnSpc>
                <a:spcPct val="150000"/>
              </a:lnSpc>
              <a:buFont typeface="Arial" panose="020B0604020202020204" pitchFamily="34" charset="0"/>
              <a:buChar char="•"/>
            </a:pPr>
            <a:r>
              <a:rPr lang="en-US" sz="2400" dirty="0">
                <a:solidFill>
                  <a:srgbClr val="05192D"/>
                </a:solidFill>
              </a:rPr>
              <a:t>Exploratory Factor Analysis: It is the most popular factor analysis approach among social and management researchers. Its basic assumption is that any observed variable is directly associated with any factor.</a:t>
            </a:r>
          </a:p>
          <a:p>
            <a:pPr algn="just">
              <a:lnSpc>
                <a:spcPct val="150000"/>
              </a:lnSpc>
              <a:buFont typeface="Arial" panose="020B0604020202020204" pitchFamily="34" charset="0"/>
              <a:buChar char="•"/>
            </a:pPr>
            <a:r>
              <a:rPr lang="en-US" sz="2400" dirty="0">
                <a:solidFill>
                  <a:srgbClr val="05192D"/>
                </a:solidFill>
              </a:rPr>
              <a:t>Confirmatory Factor Analysis (CFA): Its basic assumption is that each factor is associated with a particular set of observed variables. CFA confirms what is expected on the basic.</a:t>
            </a:r>
          </a:p>
          <a:p>
            <a:pPr algn="just">
              <a:lnSpc>
                <a:spcPct val="150000"/>
              </a:lnSpc>
            </a:pPr>
            <a:endParaRPr lang="en-US" sz="2400" dirty="0">
              <a:solidFill>
                <a:srgbClr val="000000"/>
              </a:solidFill>
            </a:endParaRPr>
          </a:p>
        </p:txBody>
      </p:sp>
      <p:pic>
        <p:nvPicPr>
          <p:cNvPr id="8" name="Picture 7">
            <a:extLst>
              <a:ext uri="{FF2B5EF4-FFF2-40B4-BE49-F238E27FC236}">
                <a16:creationId xmlns:a16="http://schemas.microsoft.com/office/drawing/2014/main" id="{B8FB9E44-E7F0-716A-E3B8-D1819F5ABA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38525"/>
            <a:ext cx="1676400" cy="817960"/>
          </a:xfrm>
          <a:prstGeom prst="rect">
            <a:avLst/>
          </a:prstGeom>
        </p:spPr>
      </p:pic>
    </p:spTree>
    <p:extLst>
      <p:ext uri="{BB962C8B-B14F-4D97-AF65-F5344CB8AC3E}">
        <p14:creationId xmlns:p14="http://schemas.microsoft.com/office/powerpoint/2010/main" val="14423688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DC4C056-17C6-44EF-8A07-9291DBB3CE69}"/>
              </a:ext>
            </a:extLst>
          </p:cNvPr>
          <p:cNvSpPr txBox="1">
            <a:spLocks/>
          </p:cNvSpPr>
          <p:nvPr/>
        </p:nvSpPr>
        <p:spPr>
          <a:xfrm>
            <a:off x="2902974"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ea typeface="Calibri" panose="020F0502020204030204" pitchFamily="34" charset="0"/>
              </a:rPr>
              <a:t>Data transformation and dimensionality reduction </a:t>
            </a:r>
            <a:endParaRPr lang="en-IN" sz="3200" b="1" dirty="0">
              <a:solidFill>
                <a:srgbClr val="000000"/>
              </a:solidFill>
            </a:endParaRPr>
          </a:p>
        </p:txBody>
      </p:sp>
      <p:sp>
        <p:nvSpPr>
          <p:cNvPr id="4" name="Date Placeholder 3">
            <a:extLst>
              <a:ext uri="{FF2B5EF4-FFF2-40B4-BE49-F238E27FC236}">
                <a16:creationId xmlns:a16="http://schemas.microsoft.com/office/drawing/2014/main" id="{660F30D0-0F86-18F4-B314-80AE94274A38}"/>
              </a:ext>
            </a:extLst>
          </p:cNvPr>
          <p:cNvSpPr>
            <a:spLocks noGrp="1"/>
          </p:cNvSpPr>
          <p:nvPr>
            <p:ph type="dt" sz="half" idx="10"/>
          </p:nvPr>
        </p:nvSpPr>
        <p:spPr/>
        <p:txBody>
          <a:bodyPr/>
          <a:lstStyle/>
          <a:p>
            <a:fld id="{F62B3777-5E50-4172-9207-374168C3C1F9}" type="datetime3">
              <a:rPr lang="en-US" smtClean="0"/>
              <a:t>9 December 2024</a:t>
            </a:fld>
            <a:endParaRPr lang="en-US" dirty="0"/>
          </a:p>
        </p:txBody>
      </p:sp>
      <p:sp>
        <p:nvSpPr>
          <p:cNvPr id="5" name="Footer Placeholder 4">
            <a:extLst>
              <a:ext uri="{FF2B5EF4-FFF2-40B4-BE49-F238E27FC236}">
                <a16:creationId xmlns:a16="http://schemas.microsoft.com/office/drawing/2014/main" id="{6741AFDA-C6D5-C3FA-7967-E4EDD7A7DEEC}"/>
              </a:ext>
            </a:extLst>
          </p:cNvPr>
          <p:cNvSpPr>
            <a:spLocks noGrp="1"/>
          </p:cNvSpPr>
          <p:nvPr>
            <p:ph type="ftr" sz="quarter" idx="11"/>
          </p:nvPr>
        </p:nvSpPr>
        <p:spPr>
          <a:xfrm>
            <a:off x="4648200" y="6356350"/>
            <a:ext cx="3657600" cy="501650"/>
          </a:xfrm>
        </p:spPr>
        <p:txBody>
          <a:bodyPr/>
          <a:lstStyle/>
          <a:p>
            <a:r>
              <a:rPr lang="en-US"/>
              <a:t>Dr. Kumod Kumar Gupta     Data Analytics     Unit-4</a:t>
            </a:r>
            <a:endParaRPr lang="en-US" dirty="0"/>
          </a:p>
        </p:txBody>
      </p:sp>
      <p:sp>
        <p:nvSpPr>
          <p:cNvPr id="6" name="Slide Number Placeholder 5">
            <a:extLst>
              <a:ext uri="{FF2B5EF4-FFF2-40B4-BE49-F238E27FC236}">
                <a16:creationId xmlns:a16="http://schemas.microsoft.com/office/drawing/2014/main" id="{2C67BD08-56C9-C6A8-82B3-C2B9697450E1}"/>
              </a:ext>
            </a:extLst>
          </p:cNvPr>
          <p:cNvSpPr>
            <a:spLocks noGrp="1"/>
          </p:cNvSpPr>
          <p:nvPr>
            <p:ph type="sldNum" sz="quarter" idx="12"/>
          </p:nvPr>
        </p:nvSpPr>
        <p:spPr/>
        <p:txBody>
          <a:bodyPr/>
          <a:lstStyle/>
          <a:p>
            <a:fld id="{B6F15528-21DE-4FAA-801E-634DDDAF4B2B}" type="slidenum">
              <a:rPr lang="en-US" smtClean="0"/>
              <a:pPr/>
              <a:t>79</a:t>
            </a:fld>
            <a:endParaRPr lang="en-US" dirty="0"/>
          </a:p>
        </p:txBody>
      </p:sp>
      <p:sp>
        <p:nvSpPr>
          <p:cNvPr id="2" name="Rectangle 1">
            <a:extLst>
              <a:ext uri="{FF2B5EF4-FFF2-40B4-BE49-F238E27FC236}">
                <a16:creationId xmlns:a16="http://schemas.microsoft.com/office/drawing/2014/main" id="{4939DCA1-52AD-9A92-D610-668DB5573DCD}"/>
              </a:ext>
            </a:extLst>
          </p:cNvPr>
          <p:cNvSpPr>
            <a:spLocks noChangeArrowheads="1"/>
          </p:cNvSpPr>
          <p:nvPr/>
        </p:nvSpPr>
        <p:spPr bwMode="auto">
          <a:xfrm>
            <a:off x="1524001"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a:p>
        </p:txBody>
      </p:sp>
      <p:sp>
        <p:nvSpPr>
          <p:cNvPr id="12" name="TextBox 11">
            <a:extLst>
              <a:ext uri="{FF2B5EF4-FFF2-40B4-BE49-F238E27FC236}">
                <a16:creationId xmlns:a16="http://schemas.microsoft.com/office/drawing/2014/main" id="{749E32ED-5E91-8935-F8B9-94DC8A489B6C}"/>
              </a:ext>
            </a:extLst>
          </p:cNvPr>
          <p:cNvSpPr txBox="1"/>
          <p:nvPr/>
        </p:nvSpPr>
        <p:spPr>
          <a:xfrm>
            <a:off x="1752600" y="1143001"/>
            <a:ext cx="8534400" cy="5021055"/>
          </a:xfrm>
          <a:prstGeom prst="rect">
            <a:avLst/>
          </a:prstGeom>
          <a:noFill/>
        </p:spPr>
        <p:txBody>
          <a:bodyPr wrap="square">
            <a:spAutoFit/>
          </a:bodyPr>
          <a:lstStyle/>
          <a:p>
            <a:pPr algn="l">
              <a:lnSpc>
                <a:spcPct val="150000"/>
              </a:lnSpc>
            </a:pPr>
            <a:r>
              <a:rPr lang="en-US" sz="2400" b="1" dirty="0">
                <a:solidFill>
                  <a:srgbClr val="05192D"/>
                </a:solidFill>
                <a:latin typeface="Studio-Feixen-Sans"/>
              </a:rPr>
              <a:t>How does Factor Analysis Work?</a:t>
            </a:r>
          </a:p>
          <a:p>
            <a:pPr algn="just">
              <a:lnSpc>
                <a:spcPct val="150000"/>
              </a:lnSpc>
            </a:pPr>
            <a:r>
              <a:rPr lang="en-US" sz="2400" dirty="0">
                <a:solidFill>
                  <a:srgbClr val="05192D"/>
                </a:solidFill>
                <a:latin typeface="Studio-Feixen-Sans"/>
              </a:rPr>
              <a:t>The primary objective of factor analysis is to reduce the number of observed variables and find unobservable variables. These unobserved variables help the market researcher to conclude the survey. This conversion of the observed variables to unobserved variables can be achieved in two steps:</a:t>
            </a:r>
          </a:p>
          <a:p>
            <a:pPr marL="457200" indent="-457200" algn="just">
              <a:lnSpc>
                <a:spcPct val="150000"/>
              </a:lnSpc>
              <a:buFont typeface="+mj-lt"/>
              <a:buAutoNum type="arabicPeriod"/>
            </a:pPr>
            <a:r>
              <a:rPr lang="en-US" sz="2400" b="1" dirty="0">
                <a:solidFill>
                  <a:srgbClr val="05192D"/>
                </a:solidFill>
                <a:latin typeface="Studio-Feixen-Sans"/>
              </a:rPr>
              <a:t>Factor Extraction</a:t>
            </a:r>
          </a:p>
          <a:p>
            <a:pPr marL="457200" indent="-457200" algn="just">
              <a:lnSpc>
                <a:spcPct val="150000"/>
              </a:lnSpc>
              <a:buFont typeface="+mj-lt"/>
              <a:buAutoNum type="arabicPeriod"/>
            </a:pPr>
            <a:r>
              <a:rPr lang="en-US" sz="2400" b="1" dirty="0">
                <a:solidFill>
                  <a:srgbClr val="05192D"/>
                </a:solidFill>
                <a:latin typeface="Studio-Feixen-Sans"/>
              </a:rPr>
              <a:t>Factor Rotation</a:t>
            </a:r>
            <a:endParaRPr lang="en-US" sz="2400" dirty="0">
              <a:solidFill>
                <a:srgbClr val="05192D"/>
              </a:solidFill>
              <a:latin typeface="Studio-Feixen-Sans"/>
            </a:endParaRPr>
          </a:p>
          <a:p>
            <a:pPr algn="just">
              <a:lnSpc>
                <a:spcPct val="150000"/>
              </a:lnSpc>
            </a:pPr>
            <a:endParaRPr lang="en-US" sz="2400" dirty="0">
              <a:solidFill>
                <a:srgbClr val="000000"/>
              </a:solidFill>
            </a:endParaRPr>
          </a:p>
        </p:txBody>
      </p:sp>
      <p:pic>
        <p:nvPicPr>
          <p:cNvPr id="8" name="Picture 7">
            <a:extLst>
              <a:ext uri="{FF2B5EF4-FFF2-40B4-BE49-F238E27FC236}">
                <a16:creationId xmlns:a16="http://schemas.microsoft.com/office/drawing/2014/main" id="{39E3CD38-4BFA-86EA-5660-511A78E082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38525"/>
            <a:ext cx="1676400" cy="817960"/>
          </a:xfrm>
          <a:prstGeom prst="rect">
            <a:avLst/>
          </a:prstGeom>
        </p:spPr>
      </p:pic>
    </p:spTree>
    <p:extLst>
      <p:ext uri="{BB962C8B-B14F-4D97-AF65-F5344CB8AC3E}">
        <p14:creationId xmlns:p14="http://schemas.microsoft.com/office/powerpoint/2010/main" val="1683136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103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Date Placeholder 8"/>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0215EDA2-CBC5-4138-8472-98C7F4813F77}" type="datetime3">
              <a:rPr lang="en-US" smtClean="0">
                <a:solidFill>
                  <a:srgbClr val="FFFFFF"/>
                </a:solidFill>
              </a:rPr>
              <a:t>9 December 2024</a:t>
            </a:fld>
            <a:endParaRPr lang="en-US">
              <a:solidFill>
                <a:srgbClr val="FFFFFF"/>
              </a:solidFill>
            </a:endParaRPr>
          </a:p>
        </p:txBody>
      </p:sp>
      <p:sp>
        <p:nvSpPr>
          <p:cNvPr id="13" name="Footer Placeholder 12"/>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1000" kern="1200">
                <a:solidFill>
                  <a:srgbClr val="FFFFFF"/>
                </a:solidFill>
                <a:latin typeface="+mn-lt"/>
                <a:ea typeface="+mn-ea"/>
                <a:cs typeface="+mn-cs"/>
              </a:rPr>
              <a:t>Dr. Kumod Kumar Gupta     Data Analytics     Unit-4</a:t>
            </a:r>
          </a:p>
        </p:txBody>
      </p:sp>
      <p:sp>
        <p:nvSpPr>
          <p:cNvPr id="10" name="Slide Number Placeholder 9"/>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6F15528-21DE-4FAA-801E-634DDDAF4B2B}" type="slidenum">
              <a:rPr lang="en-US">
                <a:solidFill>
                  <a:srgbClr val="FFFFFF"/>
                </a:solidFill>
              </a:rPr>
              <a:pPr>
                <a:spcAft>
                  <a:spcPts val="600"/>
                </a:spcAft>
              </a:pPr>
              <a:t>8</a:t>
            </a:fld>
            <a:endParaRPr lang="en-US">
              <a:solidFill>
                <a:srgbClr val="FFFFFF"/>
              </a:solidFill>
            </a:endParaRP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a:cs typeface="Calibri"/>
              </a:rPr>
              <a:t>Syllabus</a:t>
            </a:r>
            <a:endParaRPr lang="en-US" sz="2800" dirty="0"/>
          </a:p>
        </p:txBody>
      </p:sp>
      <p:sp>
        <p:nvSpPr>
          <p:cNvPr id="11" name="TextBox 8">
            <a:extLst>
              <a:ext uri="{FF2B5EF4-FFF2-40B4-BE49-F238E27FC236}">
                <a16:creationId xmlns:a16="http://schemas.microsoft.com/office/drawing/2014/main" id="{95876497-49A5-E0CF-1B97-46FC4D7A12D0}"/>
              </a:ext>
            </a:extLst>
          </p:cNvPr>
          <p:cNvSpPr txBox="1"/>
          <p:nvPr/>
        </p:nvSpPr>
        <p:spPr>
          <a:xfrm>
            <a:off x="2609850" y="1714589"/>
            <a:ext cx="6194125" cy="415498"/>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lIns="91440" tIns="45720" rIns="91440" bIns="4572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r>
              <a:rPr lang="en-IN" sz="2100" b="1" dirty="0"/>
              <a:t>UNIT-V: Data Visualization </a:t>
            </a:r>
            <a:endParaRPr lang="en-US" sz="2100" b="1" dirty="0">
              <a:cs typeface="Calibri"/>
            </a:endParaRPr>
          </a:p>
        </p:txBody>
      </p:sp>
      <p:graphicFrame>
        <p:nvGraphicFramePr>
          <p:cNvPr id="5" name="Diagram 4">
            <a:extLst>
              <a:ext uri="{FF2B5EF4-FFF2-40B4-BE49-F238E27FC236}">
                <a16:creationId xmlns:a16="http://schemas.microsoft.com/office/drawing/2014/main" id="{33E97B39-B5A6-1676-001A-58C9AE2F306E}"/>
              </a:ext>
            </a:extLst>
          </p:cNvPr>
          <p:cNvGraphicFramePr/>
          <p:nvPr>
            <p:extLst>
              <p:ext uri="{D42A27DB-BD31-4B8C-83A1-F6EECF244321}">
                <p14:modId xmlns:p14="http://schemas.microsoft.com/office/powerpoint/2010/main" val="1290815649"/>
              </p:ext>
            </p:extLst>
          </p:nvPr>
        </p:nvGraphicFramePr>
        <p:xfrm>
          <a:off x="2609850" y="2332282"/>
          <a:ext cx="8751857" cy="38496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0962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DC4C056-17C6-44EF-8A07-9291DBB3CE69}"/>
              </a:ext>
            </a:extLst>
          </p:cNvPr>
          <p:cNvSpPr txBox="1">
            <a:spLocks/>
          </p:cNvSpPr>
          <p:nvPr/>
        </p:nvSpPr>
        <p:spPr>
          <a:xfrm>
            <a:off x="2902974"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ea typeface="Calibri" panose="020F0502020204030204" pitchFamily="34" charset="0"/>
              </a:rPr>
              <a:t>Data transformation and dimensionality reduction </a:t>
            </a:r>
            <a:endParaRPr lang="en-IN" sz="3200" b="1" dirty="0">
              <a:solidFill>
                <a:srgbClr val="000000"/>
              </a:solidFill>
            </a:endParaRPr>
          </a:p>
        </p:txBody>
      </p:sp>
      <p:sp>
        <p:nvSpPr>
          <p:cNvPr id="4" name="Date Placeholder 3">
            <a:extLst>
              <a:ext uri="{FF2B5EF4-FFF2-40B4-BE49-F238E27FC236}">
                <a16:creationId xmlns:a16="http://schemas.microsoft.com/office/drawing/2014/main" id="{660F30D0-0F86-18F4-B314-80AE94274A38}"/>
              </a:ext>
            </a:extLst>
          </p:cNvPr>
          <p:cNvSpPr>
            <a:spLocks noGrp="1"/>
          </p:cNvSpPr>
          <p:nvPr>
            <p:ph type="dt" sz="half" idx="10"/>
          </p:nvPr>
        </p:nvSpPr>
        <p:spPr/>
        <p:txBody>
          <a:bodyPr/>
          <a:lstStyle/>
          <a:p>
            <a:fld id="{0DDE8D55-AA56-41A7-BCBC-E2B0E5B179BF}" type="datetime3">
              <a:rPr lang="en-US" smtClean="0"/>
              <a:t>9 December 2024</a:t>
            </a:fld>
            <a:endParaRPr lang="en-US" dirty="0"/>
          </a:p>
        </p:txBody>
      </p:sp>
      <p:sp>
        <p:nvSpPr>
          <p:cNvPr id="5" name="Footer Placeholder 4">
            <a:extLst>
              <a:ext uri="{FF2B5EF4-FFF2-40B4-BE49-F238E27FC236}">
                <a16:creationId xmlns:a16="http://schemas.microsoft.com/office/drawing/2014/main" id="{6741AFDA-C6D5-C3FA-7967-E4EDD7A7DEEC}"/>
              </a:ext>
            </a:extLst>
          </p:cNvPr>
          <p:cNvSpPr>
            <a:spLocks noGrp="1"/>
          </p:cNvSpPr>
          <p:nvPr>
            <p:ph type="ftr" sz="quarter" idx="11"/>
          </p:nvPr>
        </p:nvSpPr>
        <p:spPr>
          <a:xfrm>
            <a:off x="4648200" y="6356351"/>
            <a:ext cx="3429000" cy="264906"/>
          </a:xfrm>
        </p:spPr>
        <p:txBody>
          <a:bodyPr/>
          <a:lstStyle/>
          <a:p>
            <a:r>
              <a:rPr lang="en-US"/>
              <a:t>Dr. Kumod Kumar Gupta     Data Analytics     Unit-4</a:t>
            </a:r>
            <a:endParaRPr lang="en-US" dirty="0"/>
          </a:p>
        </p:txBody>
      </p:sp>
      <p:sp>
        <p:nvSpPr>
          <p:cNvPr id="6" name="Slide Number Placeholder 5">
            <a:extLst>
              <a:ext uri="{FF2B5EF4-FFF2-40B4-BE49-F238E27FC236}">
                <a16:creationId xmlns:a16="http://schemas.microsoft.com/office/drawing/2014/main" id="{2C67BD08-56C9-C6A8-82B3-C2B9697450E1}"/>
              </a:ext>
            </a:extLst>
          </p:cNvPr>
          <p:cNvSpPr>
            <a:spLocks noGrp="1"/>
          </p:cNvSpPr>
          <p:nvPr>
            <p:ph type="sldNum" sz="quarter" idx="12"/>
          </p:nvPr>
        </p:nvSpPr>
        <p:spPr/>
        <p:txBody>
          <a:bodyPr/>
          <a:lstStyle/>
          <a:p>
            <a:fld id="{B6F15528-21DE-4FAA-801E-634DDDAF4B2B}" type="slidenum">
              <a:rPr lang="en-US" smtClean="0"/>
              <a:pPr/>
              <a:t>80</a:t>
            </a:fld>
            <a:endParaRPr lang="en-US" dirty="0"/>
          </a:p>
        </p:txBody>
      </p:sp>
      <p:sp>
        <p:nvSpPr>
          <p:cNvPr id="2" name="Rectangle 1">
            <a:extLst>
              <a:ext uri="{FF2B5EF4-FFF2-40B4-BE49-F238E27FC236}">
                <a16:creationId xmlns:a16="http://schemas.microsoft.com/office/drawing/2014/main" id="{4939DCA1-52AD-9A92-D610-668DB5573DCD}"/>
              </a:ext>
            </a:extLst>
          </p:cNvPr>
          <p:cNvSpPr>
            <a:spLocks noChangeArrowheads="1"/>
          </p:cNvSpPr>
          <p:nvPr/>
        </p:nvSpPr>
        <p:spPr bwMode="auto">
          <a:xfrm>
            <a:off x="1524001"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a:p>
        </p:txBody>
      </p:sp>
      <p:sp>
        <p:nvSpPr>
          <p:cNvPr id="12" name="TextBox 11">
            <a:extLst>
              <a:ext uri="{FF2B5EF4-FFF2-40B4-BE49-F238E27FC236}">
                <a16:creationId xmlns:a16="http://schemas.microsoft.com/office/drawing/2014/main" id="{749E32ED-5E91-8935-F8B9-94DC8A489B6C}"/>
              </a:ext>
            </a:extLst>
          </p:cNvPr>
          <p:cNvSpPr txBox="1"/>
          <p:nvPr/>
        </p:nvSpPr>
        <p:spPr>
          <a:xfrm>
            <a:off x="1752600" y="1143001"/>
            <a:ext cx="8534400" cy="5021055"/>
          </a:xfrm>
          <a:prstGeom prst="rect">
            <a:avLst/>
          </a:prstGeom>
          <a:noFill/>
        </p:spPr>
        <p:txBody>
          <a:bodyPr wrap="square">
            <a:spAutoFit/>
          </a:bodyPr>
          <a:lstStyle/>
          <a:p>
            <a:pPr algn="l">
              <a:lnSpc>
                <a:spcPct val="150000"/>
              </a:lnSpc>
              <a:buFont typeface="Arial" panose="020B0604020202020204" pitchFamily="34" charset="0"/>
              <a:buChar char="•"/>
            </a:pPr>
            <a:r>
              <a:rPr lang="en-US" sz="2400" b="1" dirty="0">
                <a:solidFill>
                  <a:srgbClr val="05192D"/>
                </a:solidFill>
                <a:latin typeface="Studio-Feixen-Sans"/>
              </a:rPr>
              <a:t>Factor Extraction:</a:t>
            </a:r>
            <a:r>
              <a:rPr lang="en-US" sz="2400" dirty="0">
                <a:solidFill>
                  <a:srgbClr val="05192D"/>
                </a:solidFill>
                <a:latin typeface="Studio-Feixen-Sans"/>
              </a:rPr>
              <a:t> In this step, the number of factors and approach for extraction selected using variance partitioning methods such as principal components analysis and common factor analysis.</a:t>
            </a:r>
          </a:p>
          <a:p>
            <a:pPr algn="l">
              <a:lnSpc>
                <a:spcPct val="150000"/>
              </a:lnSpc>
              <a:buFont typeface="Arial" panose="020B0604020202020204" pitchFamily="34" charset="0"/>
              <a:buChar char="•"/>
            </a:pPr>
            <a:r>
              <a:rPr lang="en-US" sz="2400" b="1" dirty="0">
                <a:solidFill>
                  <a:srgbClr val="05192D"/>
                </a:solidFill>
                <a:latin typeface="Studio-Feixen-Sans"/>
              </a:rPr>
              <a:t>Factor Rotation:</a:t>
            </a:r>
            <a:r>
              <a:rPr lang="en-US" sz="2400" dirty="0">
                <a:solidFill>
                  <a:srgbClr val="05192D"/>
                </a:solidFill>
                <a:latin typeface="Studio-Feixen-Sans"/>
              </a:rPr>
              <a:t> In this step, rotation tries to convert factors into uncorrelated factors — the main goal of this step to improve the overall interpretability. There are lots of rotation methods that are available such as: Varimax rotation method, </a:t>
            </a:r>
            <a:r>
              <a:rPr lang="en-US" sz="2400" dirty="0" err="1">
                <a:solidFill>
                  <a:srgbClr val="05192D"/>
                </a:solidFill>
                <a:latin typeface="Studio-Feixen-Sans"/>
              </a:rPr>
              <a:t>Quartimax</a:t>
            </a:r>
            <a:r>
              <a:rPr lang="en-US" sz="2400" dirty="0">
                <a:solidFill>
                  <a:srgbClr val="05192D"/>
                </a:solidFill>
                <a:latin typeface="Studio-Feixen-Sans"/>
              </a:rPr>
              <a:t> rotation method, and Promax rotation method.</a:t>
            </a:r>
          </a:p>
        </p:txBody>
      </p:sp>
      <p:pic>
        <p:nvPicPr>
          <p:cNvPr id="8" name="Picture 7">
            <a:extLst>
              <a:ext uri="{FF2B5EF4-FFF2-40B4-BE49-F238E27FC236}">
                <a16:creationId xmlns:a16="http://schemas.microsoft.com/office/drawing/2014/main" id="{8DE6F91F-1135-E248-52CA-BB43FC896F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38525"/>
            <a:ext cx="1676400" cy="817960"/>
          </a:xfrm>
          <a:prstGeom prst="rect">
            <a:avLst/>
          </a:prstGeom>
        </p:spPr>
      </p:pic>
    </p:spTree>
    <p:extLst>
      <p:ext uri="{BB962C8B-B14F-4D97-AF65-F5344CB8AC3E}">
        <p14:creationId xmlns:p14="http://schemas.microsoft.com/office/powerpoint/2010/main" val="289423021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DC4C056-17C6-44EF-8A07-9291DBB3CE69}"/>
              </a:ext>
            </a:extLst>
          </p:cNvPr>
          <p:cNvSpPr txBox="1">
            <a:spLocks/>
          </p:cNvSpPr>
          <p:nvPr/>
        </p:nvSpPr>
        <p:spPr>
          <a:xfrm>
            <a:off x="2902974"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latin typeface="proxima-nova"/>
              </a:rPr>
              <a:t>Data Munging</a:t>
            </a:r>
            <a:endParaRPr lang="en-IN" sz="4000" b="1" dirty="0">
              <a:solidFill>
                <a:srgbClr val="000000"/>
              </a:solidFill>
            </a:endParaRPr>
          </a:p>
        </p:txBody>
      </p:sp>
      <p:sp>
        <p:nvSpPr>
          <p:cNvPr id="4" name="Date Placeholder 3">
            <a:extLst>
              <a:ext uri="{FF2B5EF4-FFF2-40B4-BE49-F238E27FC236}">
                <a16:creationId xmlns:a16="http://schemas.microsoft.com/office/drawing/2014/main" id="{660F30D0-0F86-18F4-B314-80AE94274A38}"/>
              </a:ext>
            </a:extLst>
          </p:cNvPr>
          <p:cNvSpPr>
            <a:spLocks noGrp="1"/>
          </p:cNvSpPr>
          <p:nvPr>
            <p:ph type="dt" sz="half" idx="10"/>
          </p:nvPr>
        </p:nvSpPr>
        <p:spPr/>
        <p:txBody>
          <a:bodyPr/>
          <a:lstStyle/>
          <a:p>
            <a:fld id="{6BE33570-BAEB-4F52-AB9E-5C6EAF3F56F0}" type="datetime3">
              <a:rPr lang="en-US" smtClean="0"/>
              <a:t>9 December 2024</a:t>
            </a:fld>
            <a:endParaRPr lang="en-US" dirty="0"/>
          </a:p>
        </p:txBody>
      </p:sp>
      <p:sp>
        <p:nvSpPr>
          <p:cNvPr id="5" name="Footer Placeholder 4">
            <a:extLst>
              <a:ext uri="{FF2B5EF4-FFF2-40B4-BE49-F238E27FC236}">
                <a16:creationId xmlns:a16="http://schemas.microsoft.com/office/drawing/2014/main" id="{6741AFDA-C6D5-C3FA-7967-E4EDD7A7DEEC}"/>
              </a:ext>
            </a:extLst>
          </p:cNvPr>
          <p:cNvSpPr>
            <a:spLocks noGrp="1"/>
          </p:cNvSpPr>
          <p:nvPr>
            <p:ph type="ftr" sz="quarter" idx="11"/>
          </p:nvPr>
        </p:nvSpPr>
        <p:spPr>
          <a:xfrm>
            <a:off x="4648200" y="6356351"/>
            <a:ext cx="3352800" cy="365125"/>
          </a:xfrm>
        </p:spPr>
        <p:txBody>
          <a:bodyPr/>
          <a:lstStyle/>
          <a:p>
            <a:r>
              <a:rPr lang="en-US"/>
              <a:t>Dr. Kumod Kumar Gupta     Data Analytics     Unit-4</a:t>
            </a:r>
            <a:endParaRPr lang="en-US" dirty="0"/>
          </a:p>
        </p:txBody>
      </p:sp>
      <p:sp>
        <p:nvSpPr>
          <p:cNvPr id="6" name="Slide Number Placeholder 5">
            <a:extLst>
              <a:ext uri="{FF2B5EF4-FFF2-40B4-BE49-F238E27FC236}">
                <a16:creationId xmlns:a16="http://schemas.microsoft.com/office/drawing/2014/main" id="{2C67BD08-56C9-C6A8-82B3-C2B9697450E1}"/>
              </a:ext>
            </a:extLst>
          </p:cNvPr>
          <p:cNvSpPr>
            <a:spLocks noGrp="1"/>
          </p:cNvSpPr>
          <p:nvPr>
            <p:ph type="sldNum" sz="quarter" idx="12"/>
          </p:nvPr>
        </p:nvSpPr>
        <p:spPr/>
        <p:txBody>
          <a:bodyPr/>
          <a:lstStyle/>
          <a:p>
            <a:fld id="{B6F15528-21DE-4FAA-801E-634DDDAF4B2B}" type="slidenum">
              <a:rPr lang="en-US" smtClean="0"/>
              <a:pPr/>
              <a:t>81</a:t>
            </a:fld>
            <a:endParaRPr lang="en-US" dirty="0"/>
          </a:p>
        </p:txBody>
      </p:sp>
      <p:sp>
        <p:nvSpPr>
          <p:cNvPr id="2" name="Rectangle 1">
            <a:extLst>
              <a:ext uri="{FF2B5EF4-FFF2-40B4-BE49-F238E27FC236}">
                <a16:creationId xmlns:a16="http://schemas.microsoft.com/office/drawing/2014/main" id="{4939DCA1-52AD-9A92-D610-668DB5573DCD}"/>
              </a:ext>
            </a:extLst>
          </p:cNvPr>
          <p:cNvSpPr>
            <a:spLocks noChangeArrowheads="1"/>
          </p:cNvSpPr>
          <p:nvPr/>
        </p:nvSpPr>
        <p:spPr bwMode="auto">
          <a:xfrm>
            <a:off x="1524001"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a:p>
        </p:txBody>
      </p:sp>
      <p:sp>
        <p:nvSpPr>
          <p:cNvPr id="12" name="TextBox 11">
            <a:extLst>
              <a:ext uri="{FF2B5EF4-FFF2-40B4-BE49-F238E27FC236}">
                <a16:creationId xmlns:a16="http://schemas.microsoft.com/office/drawing/2014/main" id="{749E32ED-5E91-8935-F8B9-94DC8A489B6C}"/>
              </a:ext>
            </a:extLst>
          </p:cNvPr>
          <p:cNvSpPr txBox="1"/>
          <p:nvPr/>
        </p:nvSpPr>
        <p:spPr>
          <a:xfrm>
            <a:off x="2133600" y="1177936"/>
            <a:ext cx="7924800" cy="3576428"/>
          </a:xfrm>
          <a:prstGeom prst="rect">
            <a:avLst/>
          </a:prstGeom>
          <a:noFill/>
        </p:spPr>
        <p:txBody>
          <a:bodyPr wrap="square">
            <a:spAutoFit/>
          </a:bodyPr>
          <a:lstStyle/>
          <a:p>
            <a:pPr algn="ctr"/>
            <a:r>
              <a:rPr lang="en-IN" sz="2000" b="1" dirty="0">
                <a:latin typeface="Times New Roman" panose="02020603050405020304" pitchFamily="18" charset="0"/>
                <a:cs typeface="Times New Roman" panose="02020603050405020304" pitchFamily="18" charset="0"/>
              </a:rPr>
              <a:t>What is Data Munging?</a:t>
            </a:r>
          </a:p>
          <a:p>
            <a:pPr algn="just">
              <a:lnSpc>
                <a:spcPct val="150000"/>
              </a:lnSpc>
            </a:pPr>
            <a:r>
              <a:rPr lang="en-US" sz="2000" dirty="0">
                <a:latin typeface="Times New Roman" panose="02020603050405020304" pitchFamily="18" charset="0"/>
                <a:cs typeface="Times New Roman" panose="02020603050405020304" pitchFamily="18" charset="0"/>
              </a:rPr>
              <a:t>Data munging, also known as data wrangling, is the process of converting raw data into a more usable format. Often, data munging occurs as a precursor to </a:t>
            </a:r>
            <a:r>
              <a:rPr lang="en-US" sz="20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data analytics</a:t>
            </a:r>
            <a:r>
              <a:rPr lang="en-US" sz="2000" dirty="0">
                <a:latin typeface="Times New Roman" panose="02020603050405020304" pitchFamily="18" charset="0"/>
                <a:cs typeface="Times New Roman" panose="02020603050405020304" pitchFamily="18" charset="0"/>
              </a:rPr>
              <a:t> or </a:t>
            </a:r>
            <a:r>
              <a:rPr lang="en-US" sz="20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data integration</a:t>
            </a:r>
            <a:r>
              <a:rPr lang="en-US" sz="2000" dirty="0">
                <a:latin typeface="Times New Roman" panose="02020603050405020304" pitchFamily="18" charset="0"/>
                <a:cs typeface="Times New Roman" panose="02020603050405020304" pitchFamily="18" charset="0"/>
              </a:rPr>
              <a:t>. High-quality data is essential for sophisticated data operations.</a:t>
            </a:r>
          </a:p>
          <a:p>
            <a:pPr algn="just">
              <a:lnSpc>
                <a:spcPct val="150000"/>
              </a:lnSpc>
            </a:pPr>
            <a:r>
              <a:rPr lang="en-US" sz="2000" dirty="0">
                <a:latin typeface="Times New Roman" panose="02020603050405020304" pitchFamily="18" charset="0"/>
                <a:cs typeface="Times New Roman" panose="02020603050405020304" pitchFamily="18" charset="0"/>
              </a:rPr>
              <a:t>The munging process typically begins with a large volume of raw data. Data scientists will mung the data into shape by removing any errors or inconsistencies.</a:t>
            </a:r>
          </a:p>
        </p:txBody>
      </p:sp>
      <p:pic>
        <p:nvPicPr>
          <p:cNvPr id="8" name="Picture 7">
            <a:extLst>
              <a:ext uri="{FF2B5EF4-FFF2-40B4-BE49-F238E27FC236}">
                <a16:creationId xmlns:a16="http://schemas.microsoft.com/office/drawing/2014/main" id="{A3ED957F-D4CC-13CF-E016-419E29AD9B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0" y="38525"/>
            <a:ext cx="1676400" cy="817960"/>
          </a:xfrm>
          <a:prstGeom prst="rect">
            <a:avLst/>
          </a:prstGeom>
        </p:spPr>
      </p:pic>
    </p:spTree>
    <p:extLst>
      <p:ext uri="{BB962C8B-B14F-4D97-AF65-F5344CB8AC3E}">
        <p14:creationId xmlns:p14="http://schemas.microsoft.com/office/powerpoint/2010/main" val="36673987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DC4C056-17C6-44EF-8A07-9291DBB3CE69}"/>
              </a:ext>
            </a:extLst>
          </p:cNvPr>
          <p:cNvSpPr txBox="1">
            <a:spLocks/>
          </p:cNvSpPr>
          <p:nvPr/>
        </p:nvSpPr>
        <p:spPr>
          <a:xfrm>
            <a:off x="2902974"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latin typeface="proxima-nova"/>
              </a:rPr>
              <a:t>Data Munging</a:t>
            </a:r>
            <a:endParaRPr lang="en-IN" sz="4000" b="1" dirty="0">
              <a:solidFill>
                <a:srgbClr val="000000"/>
              </a:solidFill>
            </a:endParaRPr>
          </a:p>
        </p:txBody>
      </p:sp>
      <p:sp>
        <p:nvSpPr>
          <p:cNvPr id="4" name="Date Placeholder 3">
            <a:extLst>
              <a:ext uri="{FF2B5EF4-FFF2-40B4-BE49-F238E27FC236}">
                <a16:creationId xmlns:a16="http://schemas.microsoft.com/office/drawing/2014/main" id="{660F30D0-0F86-18F4-B314-80AE94274A38}"/>
              </a:ext>
            </a:extLst>
          </p:cNvPr>
          <p:cNvSpPr>
            <a:spLocks noGrp="1"/>
          </p:cNvSpPr>
          <p:nvPr>
            <p:ph type="dt" sz="half" idx="10"/>
          </p:nvPr>
        </p:nvSpPr>
        <p:spPr/>
        <p:txBody>
          <a:bodyPr/>
          <a:lstStyle/>
          <a:p>
            <a:fld id="{A64D60C7-2B7B-4735-8C9D-48CF361E5520}" type="datetime3">
              <a:rPr lang="en-US" smtClean="0"/>
              <a:t>9 December 2024</a:t>
            </a:fld>
            <a:endParaRPr lang="en-US" dirty="0"/>
          </a:p>
        </p:txBody>
      </p:sp>
      <p:sp>
        <p:nvSpPr>
          <p:cNvPr id="5" name="Footer Placeholder 4">
            <a:extLst>
              <a:ext uri="{FF2B5EF4-FFF2-40B4-BE49-F238E27FC236}">
                <a16:creationId xmlns:a16="http://schemas.microsoft.com/office/drawing/2014/main" id="{6741AFDA-C6D5-C3FA-7967-E4EDD7A7DEEC}"/>
              </a:ext>
            </a:extLst>
          </p:cNvPr>
          <p:cNvSpPr>
            <a:spLocks noGrp="1"/>
          </p:cNvSpPr>
          <p:nvPr>
            <p:ph type="ftr" sz="quarter" idx="11"/>
          </p:nvPr>
        </p:nvSpPr>
        <p:spPr>
          <a:xfrm>
            <a:off x="4648200" y="6356351"/>
            <a:ext cx="3429000" cy="365125"/>
          </a:xfrm>
        </p:spPr>
        <p:txBody>
          <a:bodyPr/>
          <a:lstStyle/>
          <a:p>
            <a:r>
              <a:rPr lang="en-US"/>
              <a:t>Dr. Kumod Kumar Gupta     Data Analytics     Unit-4</a:t>
            </a:r>
            <a:endParaRPr lang="en-US" dirty="0"/>
          </a:p>
        </p:txBody>
      </p:sp>
      <p:sp>
        <p:nvSpPr>
          <p:cNvPr id="6" name="Slide Number Placeholder 5">
            <a:extLst>
              <a:ext uri="{FF2B5EF4-FFF2-40B4-BE49-F238E27FC236}">
                <a16:creationId xmlns:a16="http://schemas.microsoft.com/office/drawing/2014/main" id="{2C67BD08-56C9-C6A8-82B3-C2B9697450E1}"/>
              </a:ext>
            </a:extLst>
          </p:cNvPr>
          <p:cNvSpPr>
            <a:spLocks noGrp="1"/>
          </p:cNvSpPr>
          <p:nvPr>
            <p:ph type="sldNum" sz="quarter" idx="12"/>
          </p:nvPr>
        </p:nvSpPr>
        <p:spPr/>
        <p:txBody>
          <a:bodyPr/>
          <a:lstStyle/>
          <a:p>
            <a:fld id="{B6F15528-21DE-4FAA-801E-634DDDAF4B2B}" type="slidenum">
              <a:rPr lang="en-US" smtClean="0"/>
              <a:pPr/>
              <a:t>82</a:t>
            </a:fld>
            <a:endParaRPr lang="en-US" dirty="0"/>
          </a:p>
        </p:txBody>
      </p:sp>
      <p:sp>
        <p:nvSpPr>
          <p:cNvPr id="2" name="Rectangle 1">
            <a:extLst>
              <a:ext uri="{FF2B5EF4-FFF2-40B4-BE49-F238E27FC236}">
                <a16:creationId xmlns:a16="http://schemas.microsoft.com/office/drawing/2014/main" id="{4939DCA1-52AD-9A92-D610-668DB5573DCD}"/>
              </a:ext>
            </a:extLst>
          </p:cNvPr>
          <p:cNvSpPr>
            <a:spLocks noChangeArrowheads="1"/>
          </p:cNvSpPr>
          <p:nvPr/>
        </p:nvSpPr>
        <p:spPr bwMode="auto">
          <a:xfrm>
            <a:off x="1524001"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a:p>
        </p:txBody>
      </p:sp>
      <p:sp>
        <p:nvSpPr>
          <p:cNvPr id="12" name="TextBox 11">
            <a:extLst>
              <a:ext uri="{FF2B5EF4-FFF2-40B4-BE49-F238E27FC236}">
                <a16:creationId xmlns:a16="http://schemas.microsoft.com/office/drawing/2014/main" id="{749E32ED-5E91-8935-F8B9-94DC8A489B6C}"/>
              </a:ext>
            </a:extLst>
          </p:cNvPr>
          <p:cNvSpPr txBox="1"/>
          <p:nvPr/>
        </p:nvSpPr>
        <p:spPr>
          <a:xfrm>
            <a:off x="1981200" y="1177936"/>
            <a:ext cx="7924800" cy="2345322"/>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modern data munging process now involves six main steps:</a:t>
            </a:r>
          </a:p>
          <a:p>
            <a:pPr algn="just">
              <a:lnSpc>
                <a:spcPct val="150000"/>
              </a:lnSpc>
            </a:pPr>
            <a:r>
              <a:rPr lang="en-US" sz="2000" dirty="0">
                <a:latin typeface="Times New Roman" panose="02020603050405020304" pitchFamily="18" charset="0"/>
                <a:cs typeface="Times New Roman" panose="02020603050405020304" pitchFamily="18" charset="0"/>
              </a:rPr>
              <a:t>1. </a:t>
            </a:r>
            <a:r>
              <a:rPr lang="en-US" sz="2000" b="1" dirty="0">
                <a:latin typeface="Times New Roman" panose="02020603050405020304" pitchFamily="18" charset="0"/>
                <a:cs typeface="Times New Roman" panose="02020603050405020304" pitchFamily="18" charset="0"/>
              </a:rPr>
              <a:t>Discover</a:t>
            </a:r>
            <a:r>
              <a:rPr lang="en-US" sz="2000" dirty="0">
                <a:latin typeface="Times New Roman" panose="02020603050405020304" pitchFamily="18" charset="0"/>
                <a:cs typeface="Times New Roman" panose="02020603050405020304" pitchFamily="18" charset="0"/>
              </a:rPr>
              <a:t>: First, the data scientist performs a degree of </a:t>
            </a:r>
            <a:r>
              <a:rPr lang="en-US" sz="20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data exploration</a:t>
            </a:r>
            <a:r>
              <a:rPr lang="en-US" sz="2000" dirty="0">
                <a:latin typeface="Times New Roman" panose="02020603050405020304" pitchFamily="18" charset="0"/>
                <a:cs typeface="Times New Roman" panose="02020603050405020304" pitchFamily="18" charset="0"/>
              </a:rPr>
              <a:t>. This is a first glance at the data to establish the most important patterns. It also allows the scientist to identify any major structural issues, such as invalid data formats.</a:t>
            </a:r>
          </a:p>
        </p:txBody>
      </p:sp>
      <p:pic>
        <p:nvPicPr>
          <p:cNvPr id="8" name="Picture 7">
            <a:extLst>
              <a:ext uri="{FF2B5EF4-FFF2-40B4-BE49-F238E27FC236}">
                <a16:creationId xmlns:a16="http://schemas.microsoft.com/office/drawing/2014/main" id="{62542289-66AD-E2C1-6D5F-6D12C80315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38525"/>
            <a:ext cx="1676400" cy="817960"/>
          </a:xfrm>
          <a:prstGeom prst="rect">
            <a:avLst/>
          </a:prstGeom>
        </p:spPr>
      </p:pic>
    </p:spTree>
    <p:extLst>
      <p:ext uri="{BB962C8B-B14F-4D97-AF65-F5344CB8AC3E}">
        <p14:creationId xmlns:p14="http://schemas.microsoft.com/office/powerpoint/2010/main" val="213243337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DC4C056-17C6-44EF-8A07-9291DBB3CE69}"/>
              </a:ext>
            </a:extLst>
          </p:cNvPr>
          <p:cNvSpPr txBox="1">
            <a:spLocks/>
          </p:cNvSpPr>
          <p:nvPr/>
        </p:nvSpPr>
        <p:spPr>
          <a:xfrm>
            <a:off x="2902974"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latin typeface="proxima-nova"/>
              </a:rPr>
              <a:t>Data Munging</a:t>
            </a:r>
            <a:endParaRPr lang="en-IN" sz="4000" b="1" dirty="0">
              <a:solidFill>
                <a:srgbClr val="000000"/>
              </a:solidFill>
            </a:endParaRPr>
          </a:p>
        </p:txBody>
      </p:sp>
      <p:sp>
        <p:nvSpPr>
          <p:cNvPr id="4" name="Date Placeholder 3">
            <a:extLst>
              <a:ext uri="{FF2B5EF4-FFF2-40B4-BE49-F238E27FC236}">
                <a16:creationId xmlns:a16="http://schemas.microsoft.com/office/drawing/2014/main" id="{660F30D0-0F86-18F4-B314-80AE94274A38}"/>
              </a:ext>
            </a:extLst>
          </p:cNvPr>
          <p:cNvSpPr>
            <a:spLocks noGrp="1"/>
          </p:cNvSpPr>
          <p:nvPr>
            <p:ph type="dt" sz="half" idx="10"/>
          </p:nvPr>
        </p:nvSpPr>
        <p:spPr/>
        <p:txBody>
          <a:bodyPr/>
          <a:lstStyle/>
          <a:p>
            <a:fld id="{F87E0525-927A-4E93-89DF-BA79E0D4A19B}" type="datetime3">
              <a:rPr lang="en-US" smtClean="0"/>
              <a:t>9 December 2024</a:t>
            </a:fld>
            <a:endParaRPr lang="en-US" dirty="0"/>
          </a:p>
        </p:txBody>
      </p:sp>
      <p:sp>
        <p:nvSpPr>
          <p:cNvPr id="5" name="Footer Placeholder 4">
            <a:extLst>
              <a:ext uri="{FF2B5EF4-FFF2-40B4-BE49-F238E27FC236}">
                <a16:creationId xmlns:a16="http://schemas.microsoft.com/office/drawing/2014/main" id="{6741AFDA-C6D5-C3FA-7967-E4EDD7A7DEEC}"/>
              </a:ext>
            </a:extLst>
          </p:cNvPr>
          <p:cNvSpPr>
            <a:spLocks noGrp="1"/>
          </p:cNvSpPr>
          <p:nvPr>
            <p:ph type="ftr" sz="quarter" idx="11"/>
          </p:nvPr>
        </p:nvSpPr>
        <p:spPr>
          <a:xfrm>
            <a:off x="4648200" y="6356351"/>
            <a:ext cx="3429000" cy="365125"/>
          </a:xfrm>
        </p:spPr>
        <p:txBody>
          <a:bodyPr/>
          <a:lstStyle/>
          <a:p>
            <a:r>
              <a:rPr lang="en-US"/>
              <a:t>Dr. Kumod Kumar Gupta     Data Analytics     Unit-4</a:t>
            </a:r>
            <a:endParaRPr lang="en-US" dirty="0"/>
          </a:p>
        </p:txBody>
      </p:sp>
      <p:sp>
        <p:nvSpPr>
          <p:cNvPr id="6" name="Slide Number Placeholder 5">
            <a:extLst>
              <a:ext uri="{FF2B5EF4-FFF2-40B4-BE49-F238E27FC236}">
                <a16:creationId xmlns:a16="http://schemas.microsoft.com/office/drawing/2014/main" id="{2C67BD08-56C9-C6A8-82B3-C2B9697450E1}"/>
              </a:ext>
            </a:extLst>
          </p:cNvPr>
          <p:cNvSpPr>
            <a:spLocks noGrp="1"/>
          </p:cNvSpPr>
          <p:nvPr>
            <p:ph type="sldNum" sz="quarter" idx="12"/>
          </p:nvPr>
        </p:nvSpPr>
        <p:spPr/>
        <p:txBody>
          <a:bodyPr/>
          <a:lstStyle/>
          <a:p>
            <a:fld id="{B6F15528-21DE-4FAA-801E-634DDDAF4B2B}" type="slidenum">
              <a:rPr lang="en-US" smtClean="0"/>
              <a:pPr/>
              <a:t>83</a:t>
            </a:fld>
            <a:endParaRPr lang="en-US" dirty="0"/>
          </a:p>
        </p:txBody>
      </p:sp>
      <p:sp>
        <p:nvSpPr>
          <p:cNvPr id="2" name="Rectangle 1">
            <a:extLst>
              <a:ext uri="{FF2B5EF4-FFF2-40B4-BE49-F238E27FC236}">
                <a16:creationId xmlns:a16="http://schemas.microsoft.com/office/drawing/2014/main" id="{4939DCA1-52AD-9A92-D610-668DB5573DCD}"/>
              </a:ext>
            </a:extLst>
          </p:cNvPr>
          <p:cNvSpPr>
            <a:spLocks noChangeArrowheads="1"/>
          </p:cNvSpPr>
          <p:nvPr/>
        </p:nvSpPr>
        <p:spPr bwMode="auto">
          <a:xfrm>
            <a:off x="1524001"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a:p>
        </p:txBody>
      </p:sp>
      <p:sp>
        <p:nvSpPr>
          <p:cNvPr id="12" name="TextBox 11">
            <a:extLst>
              <a:ext uri="{FF2B5EF4-FFF2-40B4-BE49-F238E27FC236}">
                <a16:creationId xmlns:a16="http://schemas.microsoft.com/office/drawing/2014/main" id="{749E32ED-5E91-8935-F8B9-94DC8A489B6C}"/>
              </a:ext>
            </a:extLst>
          </p:cNvPr>
          <p:cNvSpPr txBox="1"/>
          <p:nvPr/>
        </p:nvSpPr>
        <p:spPr>
          <a:xfrm>
            <a:off x="1981200" y="1177936"/>
            <a:ext cx="7924800" cy="1891287"/>
          </a:xfrm>
          <a:prstGeom prst="rect">
            <a:avLst/>
          </a:prstGeom>
          <a:noFill/>
        </p:spPr>
        <p:txBody>
          <a:bodyPr wrap="square">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2. Structure: </a:t>
            </a:r>
            <a:r>
              <a:rPr lang="en-US" sz="2000" dirty="0">
                <a:latin typeface="Times New Roman" panose="02020603050405020304" pitchFamily="18" charset="0"/>
                <a:cs typeface="Times New Roman" panose="02020603050405020304" pitchFamily="18" charset="0"/>
              </a:rPr>
              <a:t>Raw data might not have an appropriate structure for the intended usage. The data scientists will organize and normalize the data so that it’s more manageable. This also makes it easier to perform the next steps in the munging process.</a:t>
            </a:r>
          </a:p>
        </p:txBody>
      </p:sp>
      <p:pic>
        <p:nvPicPr>
          <p:cNvPr id="8" name="Picture 7">
            <a:extLst>
              <a:ext uri="{FF2B5EF4-FFF2-40B4-BE49-F238E27FC236}">
                <a16:creationId xmlns:a16="http://schemas.microsoft.com/office/drawing/2014/main" id="{03C82C4C-6507-0919-328C-5DC45DA00B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38525"/>
            <a:ext cx="1676400" cy="817960"/>
          </a:xfrm>
          <a:prstGeom prst="rect">
            <a:avLst/>
          </a:prstGeom>
        </p:spPr>
      </p:pic>
    </p:spTree>
    <p:extLst>
      <p:ext uri="{BB962C8B-B14F-4D97-AF65-F5344CB8AC3E}">
        <p14:creationId xmlns:p14="http://schemas.microsoft.com/office/powerpoint/2010/main" val="308770966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DC4C056-17C6-44EF-8A07-9291DBB3CE69}"/>
              </a:ext>
            </a:extLst>
          </p:cNvPr>
          <p:cNvSpPr txBox="1">
            <a:spLocks/>
          </p:cNvSpPr>
          <p:nvPr/>
        </p:nvSpPr>
        <p:spPr>
          <a:xfrm>
            <a:off x="2902974"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latin typeface="proxima-nova"/>
              </a:rPr>
              <a:t>Data Munging</a:t>
            </a:r>
            <a:endParaRPr lang="en-IN" sz="4000" b="1" dirty="0">
              <a:solidFill>
                <a:srgbClr val="000000"/>
              </a:solidFill>
            </a:endParaRPr>
          </a:p>
        </p:txBody>
      </p:sp>
      <p:sp>
        <p:nvSpPr>
          <p:cNvPr id="4" name="Date Placeholder 3">
            <a:extLst>
              <a:ext uri="{FF2B5EF4-FFF2-40B4-BE49-F238E27FC236}">
                <a16:creationId xmlns:a16="http://schemas.microsoft.com/office/drawing/2014/main" id="{660F30D0-0F86-18F4-B314-80AE94274A38}"/>
              </a:ext>
            </a:extLst>
          </p:cNvPr>
          <p:cNvSpPr>
            <a:spLocks noGrp="1"/>
          </p:cNvSpPr>
          <p:nvPr>
            <p:ph type="dt" sz="half" idx="10"/>
          </p:nvPr>
        </p:nvSpPr>
        <p:spPr/>
        <p:txBody>
          <a:bodyPr/>
          <a:lstStyle/>
          <a:p>
            <a:fld id="{2AC52FE6-915F-4872-BF1E-5F317B16B125}" type="datetime3">
              <a:rPr lang="en-US" smtClean="0"/>
              <a:t>9 December 2024</a:t>
            </a:fld>
            <a:endParaRPr lang="en-US" dirty="0"/>
          </a:p>
        </p:txBody>
      </p:sp>
      <p:sp>
        <p:nvSpPr>
          <p:cNvPr id="5" name="Footer Placeholder 4">
            <a:extLst>
              <a:ext uri="{FF2B5EF4-FFF2-40B4-BE49-F238E27FC236}">
                <a16:creationId xmlns:a16="http://schemas.microsoft.com/office/drawing/2014/main" id="{6741AFDA-C6D5-C3FA-7967-E4EDD7A7DEEC}"/>
              </a:ext>
            </a:extLst>
          </p:cNvPr>
          <p:cNvSpPr>
            <a:spLocks noGrp="1"/>
          </p:cNvSpPr>
          <p:nvPr>
            <p:ph type="ftr" sz="quarter" idx="11"/>
          </p:nvPr>
        </p:nvSpPr>
        <p:spPr>
          <a:xfrm>
            <a:off x="4648200" y="6356351"/>
            <a:ext cx="3810000" cy="273049"/>
          </a:xfrm>
        </p:spPr>
        <p:txBody>
          <a:bodyPr/>
          <a:lstStyle/>
          <a:p>
            <a:r>
              <a:rPr lang="en-US"/>
              <a:t>Dr. Kumod Kumar Gupta     Data Analytics     Unit-4</a:t>
            </a:r>
            <a:endParaRPr lang="en-US" dirty="0"/>
          </a:p>
        </p:txBody>
      </p:sp>
      <p:sp>
        <p:nvSpPr>
          <p:cNvPr id="6" name="Slide Number Placeholder 5">
            <a:extLst>
              <a:ext uri="{FF2B5EF4-FFF2-40B4-BE49-F238E27FC236}">
                <a16:creationId xmlns:a16="http://schemas.microsoft.com/office/drawing/2014/main" id="{2C67BD08-56C9-C6A8-82B3-C2B9697450E1}"/>
              </a:ext>
            </a:extLst>
          </p:cNvPr>
          <p:cNvSpPr>
            <a:spLocks noGrp="1"/>
          </p:cNvSpPr>
          <p:nvPr>
            <p:ph type="sldNum" sz="quarter" idx="12"/>
          </p:nvPr>
        </p:nvSpPr>
        <p:spPr/>
        <p:txBody>
          <a:bodyPr/>
          <a:lstStyle/>
          <a:p>
            <a:fld id="{B6F15528-21DE-4FAA-801E-634DDDAF4B2B}" type="slidenum">
              <a:rPr lang="en-US" smtClean="0"/>
              <a:pPr/>
              <a:t>84</a:t>
            </a:fld>
            <a:endParaRPr lang="en-US" dirty="0"/>
          </a:p>
        </p:txBody>
      </p:sp>
      <p:sp>
        <p:nvSpPr>
          <p:cNvPr id="2" name="Rectangle 1">
            <a:extLst>
              <a:ext uri="{FF2B5EF4-FFF2-40B4-BE49-F238E27FC236}">
                <a16:creationId xmlns:a16="http://schemas.microsoft.com/office/drawing/2014/main" id="{4939DCA1-52AD-9A92-D610-668DB5573DCD}"/>
              </a:ext>
            </a:extLst>
          </p:cNvPr>
          <p:cNvSpPr>
            <a:spLocks noChangeArrowheads="1"/>
          </p:cNvSpPr>
          <p:nvPr/>
        </p:nvSpPr>
        <p:spPr bwMode="auto">
          <a:xfrm>
            <a:off x="1524001"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a:p>
        </p:txBody>
      </p:sp>
      <p:sp>
        <p:nvSpPr>
          <p:cNvPr id="12" name="TextBox 11">
            <a:extLst>
              <a:ext uri="{FF2B5EF4-FFF2-40B4-BE49-F238E27FC236}">
                <a16:creationId xmlns:a16="http://schemas.microsoft.com/office/drawing/2014/main" id="{749E32ED-5E91-8935-F8B9-94DC8A489B6C}"/>
              </a:ext>
            </a:extLst>
          </p:cNvPr>
          <p:cNvSpPr txBox="1"/>
          <p:nvPr/>
        </p:nvSpPr>
        <p:spPr>
          <a:xfrm>
            <a:off x="1981200" y="1524001"/>
            <a:ext cx="8011160" cy="1883657"/>
          </a:xfrm>
          <a:prstGeom prst="rect">
            <a:avLst/>
          </a:prstGeom>
          <a:noFill/>
        </p:spPr>
        <p:txBody>
          <a:bodyPr wrap="square">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3. Clean: </a:t>
            </a:r>
            <a:r>
              <a:rPr lang="en-US" sz="2000" dirty="0">
                <a:latin typeface="Times New Roman" panose="02020603050405020304" pitchFamily="18" charset="0"/>
                <a:cs typeface="Times New Roman" panose="02020603050405020304" pitchFamily="18" charset="0"/>
              </a:rPr>
              <a:t>Raw data can contain corrupt, empty, or invalid cells. There may also be values that require conversions, such as dates and currencies.. For instance, the state in a customer's address might appear as Texas, </a:t>
            </a:r>
            <a:r>
              <a:rPr lang="en-US" sz="2000" dirty="0" err="1">
                <a:latin typeface="Times New Roman" panose="02020603050405020304" pitchFamily="18" charset="0"/>
                <a:cs typeface="Times New Roman" panose="02020603050405020304" pitchFamily="18" charset="0"/>
              </a:rPr>
              <a:t>Tex</a:t>
            </a:r>
            <a:r>
              <a:rPr lang="en-US" sz="2000" dirty="0">
                <a:latin typeface="Times New Roman" panose="02020603050405020304" pitchFamily="18" charset="0"/>
                <a:cs typeface="Times New Roman" panose="02020603050405020304" pitchFamily="18" charset="0"/>
              </a:rPr>
              <a:t>, or TX. The cleaning process will standardize this value for every address.</a:t>
            </a:r>
          </a:p>
        </p:txBody>
      </p:sp>
      <p:pic>
        <p:nvPicPr>
          <p:cNvPr id="8" name="Picture 7">
            <a:extLst>
              <a:ext uri="{FF2B5EF4-FFF2-40B4-BE49-F238E27FC236}">
                <a16:creationId xmlns:a16="http://schemas.microsoft.com/office/drawing/2014/main" id="{E66CA8C0-BA42-327F-4948-19635AE20A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38525"/>
            <a:ext cx="1676400" cy="817960"/>
          </a:xfrm>
          <a:prstGeom prst="rect">
            <a:avLst/>
          </a:prstGeom>
        </p:spPr>
      </p:pic>
    </p:spTree>
    <p:extLst>
      <p:ext uri="{BB962C8B-B14F-4D97-AF65-F5344CB8AC3E}">
        <p14:creationId xmlns:p14="http://schemas.microsoft.com/office/powerpoint/2010/main" val="31503638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DC4C056-17C6-44EF-8A07-9291DBB3CE69}"/>
              </a:ext>
            </a:extLst>
          </p:cNvPr>
          <p:cNvSpPr txBox="1">
            <a:spLocks/>
          </p:cNvSpPr>
          <p:nvPr/>
        </p:nvSpPr>
        <p:spPr>
          <a:xfrm>
            <a:off x="2902974"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latin typeface="proxima-nova"/>
              </a:rPr>
              <a:t>Data Munging</a:t>
            </a:r>
            <a:endParaRPr lang="en-IN" sz="4000" b="1" dirty="0">
              <a:solidFill>
                <a:srgbClr val="000000"/>
              </a:solidFill>
            </a:endParaRPr>
          </a:p>
        </p:txBody>
      </p:sp>
      <p:sp>
        <p:nvSpPr>
          <p:cNvPr id="4" name="Date Placeholder 3">
            <a:extLst>
              <a:ext uri="{FF2B5EF4-FFF2-40B4-BE49-F238E27FC236}">
                <a16:creationId xmlns:a16="http://schemas.microsoft.com/office/drawing/2014/main" id="{660F30D0-0F86-18F4-B314-80AE94274A38}"/>
              </a:ext>
            </a:extLst>
          </p:cNvPr>
          <p:cNvSpPr>
            <a:spLocks noGrp="1"/>
          </p:cNvSpPr>
          <p:nvPr>
            <p:ph type="dt" sz="half" idx="10"/>
          </p:nvPr>
        </p:nvSpPr>
        <p:spPr/>
        <p:txBody>
          <a:bodyPr/>
          <a:lstStyle/>
          <a:p>
            <a:fld id="{EE819C3A-FCFC-44C2-B500-2FD86E98E85E}" type="datetime3">
              <a:rPr lang="en-US" smtClean="0"/>
              <a:t>9 December 2024</a:t>
            </a:fld>
            <a:endParaRPr lang="en-US" dirty="0"/>
          </a:p>
        </p:txBody>
      </p:sp>
      <p:sp>
        <p:nvSpPr>
          <p:cNvPr id="5" name="Footer Placeholder 4">
            <a:extLst>
              <a:ext uri="{FF2B5EF4-FFF2-40B4-BE49-F238E27FC236}">
                <a16:creationId xmlns:a16="http://schemas.microsoft.com/office/drawing/2014/main" id="{6741AFDA-C6D5-C3FA-7967-E4EDD7A7DEEC}"/>
              </a:ext>
            </a:extLst>
          </p:cNvPr>
          <p:cNvSpPr>
            <a:spLocks noGrp="1"/>
          </p:cNvSpPr>
          <p:nvPr>
            <p:ph type="ftr" sz="quarter" idx="11"/>
          </p:nvPr>
        </p:nvSpPr>
        <p:spPr>
          <a:xfrm>
            <a:off x="4648200" y="6356351"/>
            <a:ext cx="3810000" cy="273049"/>
          </a:xfrm>
        </p:spPr>
        <p:txBody>
          <a:bodyPr/>
          <a:lstStyle/>
          <a:p>
            <a:r>
              <a:rPr lang="en-US"/>
              <a:t>Dr. Kumod Kumar Gupta     Data Analytics     Unit-4</a:t>
            </a:r>
            <a:endParaRPr lang="en-US" dirty="0"/>
          </a:p>
        </p:txBody>
      </p:sp>
      <p:sp>
        <p:nvSpPr>
          <p:cNvPr id="6" name="Slide Number Placeholder 5">
            <a:extLst>
              <a:ext uri="{FF2B5EF4-FFF2-40B4-BE49-F238E27FC236}">
                <a16:creationId xmlns:a16="http://schemas.microsoft.com/office/drawing/2014/main" id="{2C67BD08-56C9-C6A8-82B3-C2B9697450E1}"/>
              </a:ext>
            </a:extLst>
          </p:cNvPr>
          <p:cNvSpPr>
            <a:spLocks noGrp="1"/>
          </p:cNvSpPr>
          <p:nvPr>
            <p:ph type="sldNum" sz="quarter" idx="12"/>
          </p:nvPr>
        </p:nvSpPr>
        <p:spPr/>
        <p:txBody>
          <a:bodyPr/>
          <a:lstStyle/>
          <a:p>
            <a:fld id="{B6F15528-21DE-4FAA-801E-634DDDAF4B2B}" type="slidenum">
              <a:rPr lang="en-US" smtClean="0"/>
              <a:pPr/>
              <a:t>85</a:t>
            </a:fld>
            <a:endParaRPr lang="en-US" dirty="0"/>
          </a:p>
        </p:txBody>
      </p:sp>
      <p:sp>
        <p:nvSpPr>
          <p:cNvPr id="2" name="Rectangle 1">
            <a:extLst>
              <a:ext uri="{FF2B5EF4-FFF2-40B4-BE49-F238E27FC236}">
                <a16:creationId xmlns:a16="http://schemas.microsoft.com/office/drawing/2014/main" id="{4939DCA1-52AD-9A92-D610-668DB5573DCD}"/>
              </a:ext>
            </a:extLst>
          </p:cNvPr>
          <p:cNvSpPr>
            <a:spLocks noChangeArrowheads="1"/>
          </p:cNvSpPr>
          <p:nvPr/>
        </p:nvSpPr>
        <p:spPr bwMode="auto">
          <a:xfrm>
            <a:off x="1524001"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a:p>
        </p:txBody>
      </p:sp>
      <p:sp>
        <p:nvSpPr>
          <p:cNvPr id="12" name="TextBox 11">
            <a:extLst>
              <a:ext uri="{FF2B5EF4-FFF2-40B4-BE49-F238E27FC236}">
                <a16:creationId xmlns:a16="http://schemas.microsoft.com/office/drawing/2014/main" id="{749E32ED-5E91-8935-F8B9-94DC8A489B6C}"/>
              </a:ext>
            </a:extLst>
          </p:cNvPr>
          <p:cNvSpPr txBox="1"/>
          <p:nvPr/>
        </p:nvSpPr>
        <p:spPr>
          <a:xfrm>
            <a:off x="2324100" y="1524001"/>
            <a:ext cx="7772400" cy="1883657"/>
          </a:xfrm>
          <a:prstGeom prst="rect">
            <a:avLst/>
          </a:prstGeom>
          <a:noFill/>
        </p:spPr>
        <p:txBody>
          <a:bodyPr wrap="square">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4. Enrich: </a:t>
            </a:r>
            <a:r>
              <a:rPr lang="en-US" sz="20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Data enrichment</a:t>
            </a:r>
            <a:r>
              <a:rPr lang="en-US" sz="2000" dirty="0">
                <a:latin typeface="Times New Roman" panose="02020603050405020304" pitchFamily="18" charset="0"/>
                <a:cs typeface="Times New Roman" panose="02020603050405020304" pitchFamily="18" charset="0"/>
              </a:rPr>
              <a:t> is the process of filling in missing details by referring to other data sources. Data enrichment lets you fill in all address fields by looking up the missing values elsewhere, such as in the </a:t>
            </a:r>
            <a:r>
              <a:rPr lang="en-US" sz="20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CRM database</a:t>
            </a:r>
            <a:r>
              <a:rPr lang="en-US" sz="2000" dirty="0">
                <a:latin typeface="Times New Roman" panose="02020603050405020304" pitchFamily="18" charset="0"/>
                <a:cs typeface="Times New Roman" panose="02020603050405020304" pitchFamily="18" charset="0"/>
              </a:rPr>
              <a:t> or a postal records lookup.</a:t>
            </a:r>
          </a:p>
        </p:txBody>
      </p:sp>
      <p:pic>
        <p:nvPicPr>
          <p:cNvPr id="8" name="Picture 7">
            <a:extLst>
              <a:ext uri="{FF2B5EF4-FFF2-40B4-BE49-F238E27FC236}">
                <a16:creationId xmlns:a16="http://schemas.microsoft.com/office/drawing/2014/main" id="{5D2EBF97-23F0-2BE9-79D0-3DCAD79572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0" y="38525"/>
            <a:ext cx="1676400" cy="817960"/>
          </a:xfrm>
          <a:prstGeom prst="rect">
            <a:avLst/>
          </a:prstGeom>
        </p:spPr>
      </p:pic>
    </p:spTree>
    <p:extLst>
      <p:ext uri="{BB962C8B-B14F-4D97-AF65-F5344CB8AC3E}">
        <p14:creationId xmlns:p14="http://schemas.microsoft.com/office/powerpoint/2010/main" val="3823900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DC4C056-17C6-44EF-8A07-9291DBB3CE69}"/>
              </a:ext>
            </a:extLst>
          </p:cNvPr>
          <p:cNvSpPr txBox="1">
            <a:spLocks/>
          </p:cNvSpPr>
          <p:nvPr/>
        </p:nvSpPr>
        <p:spPr>
          <a:xfrm>
            <a:off x="2902974"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latin typeface="proxima-nova"/>
              </a:rPr>
              <a:t>Data Munging</a:t>
            </a:r>
            <a:endParaRPr lang="en-IN" sz="4000" b="1" dirty="0">
              <a:solidFill>
                <a:srgbClr val="000000"/>
              </a:solidFill>
            </a:endParaRPr>
          </a:p>
        </p:txBody>
      </p:sp>
      <p:sp>
        <p:nvSpPr>
          <p:cNvPr id="4" name="Date Placeholder 3">
            <a:extLst>
              <a:ext uri="{FF2B5EF4-FFF2-40B4-BE49-F238E27FC236}">
                <a16:creationId xmlns:a16="http://schemas.microsoft.com/office/drawing/2014/main" id="{660F30D0-0F86-18F4-B314-80AE94274A38}"/>
              </a:ext>
            </a:extLst>
          </p:cNvPr>
          <p:cNvSpPr>
            <a:spLocks noGrp="1"/>
          </p:cNvSpPr>
          <p:nvPr>
            <p:ph type="dt" sz="half" idx="10"/>
          </p:nvPr>
        </p:nvSpPr>
        <p:spPr/>
        <p:txBody>
          <a:bodyPr/>
          <a:lstStyle/>
          <a:p>
            <a:fld id="{74FA974F-E614-4DA9-9F7C-0F1CD71F6493}" type="datetime3">
              <a:rPr lang="en-US" smtClean="0"/>
              <a:t>9 December 2024</a:t>
            </a:fld>
            <a:endParaRPr lang="en-US" dirty="0"/>
          </a:p>
        </p:txBody>
      </p:sp>
      <p:sp>
        <p:nvSpPr>
          <p:cNvPr id="5" name="Footer Placeholder 4">
            <a:extLst>
              <a:ext uri="{FF2B5EF4-FFF2-40B4-BE49-F238E27FC236}">
                <a16:creationId xmlns:a16="http://schemas.microsoft.com/office/drawing/2014/main" id="{6741AFDA-C6D5-C3FA-7967-E4EDD7A7DEEC}"/>
              </a:ext>
            </a:extLst>
          </p:cNvPr>
          <p:cNvSpPr>
            <a:spLocks noGrp="1"/>
          </p:cNvSpPr>
          <p:nvPr>
            <p:ph type="ftr" sz="quarter" idx="11"/>
          </p:nvPr>
        </p:nvSpPr>
        <p:spPr>
          <a:xfrm>
            <a:off x="4648200" y="6356351"/>
            <a:ext cx="3505200" cy="365125"/>
          </a:xfrm>
        </p:spPr>
        <p:txBody>
          <a:bodyPr/>
          <a:lstStyle/>
          <a:p>
            <a:r>
              <a:rPr lang="en-US"/>
              <a:t>Dr. Kumod Kumar Gupta     Data Analytics     Unit-4</a:t>
            </a:r>
            <a:endParaRPr lang="en-US" dirty="0"/>
          </a:p>
        </p:txBody>
      </p:sp>
      <p:sp>
        <p:nvSpPr>
          <p:cNvPr id="6" name="Slide Number Placeholder 5">
            <a:extLst>
              <a:ext uri="{FF2B5EF4-FFF2-40B4-BE49-F238E27FC236}">
                <a16:creationId xmlns:a16="http://schemas.microsoft.com/office/drawing/2014/main" id="{2C67BD08-56C9-C6A8-82B3-C2B9697450E1}"/>
              </a:ext>
            </a:extLst>
          </p:cNvPr>
          <p:cNvSpPr>
            <a:spLocks noGrp="1"/>
          </p:cNvSpPr>
          <p:nvPr>
            <p:ph type="sldNum" sz="quarter" idx="12"/>
          </p:nvPr>
        </p:nvSpPr>
        <p:spPr/>
        <p:txBody>
          <a:bodyPr/>
          <a:lstStyle/>
          <a:p>
            <a:fld id="{B6F15528-21DE-4FAA-801E-634DDDAF4B2B}" type="slidenum">
              <a:rPr lang="en-US" smtClean="0"/>
              <a:pPr/>
              <a:t>86</a:t>
            </a:fld>
            <a:endParaRPr lang="en-US" dirty="0"/>
          </a:p>
        </p:txBody>
      </p:sp>
      <p:sp>
        <p:nvSpPr>
          <p:cNvPr id="2" name="Rectangle 1">
            <a:extLst>
              <a:ext uri="{FF2B5EF4-FFF2-40B4-BE49-F238E27FC236}">
                <a16:creationId xmlns:a16="http://schemas.microsoft.com/office/drawing/2014/main" id="{4939DCA1-52AD-9A92-D610-668DB5573DCD}"/>
              </a:ext>
            </a:extLst>
          </p:cNvPr>
          <p:cNvSpPr>
            <a:spLocks noChangeArrowheads="1"/>
          </p:cNvSpPr>
          <p:nvPr/>
        </p:nvSpPr>
        <p:spPr bwMode="auto">
          <a:xfrm>
            <a:off x="1524001"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a:p>
        </p:txBody>
      </p:sp>
      <p:sp>
        <p:nvSpPr>
          <p:cNvPr id="10" name="TextBox 9">
            <a:extLst>
              <a:ext uri="{FF2B5EF4-FFF2-40B4-BE49-F238E27FC236}">
                <a16:creationId xmlns:a16="http://schemas.microsoft.com/office/drawing/2014/main" id="{18DAB557-DD57-C418-36C1-EF8902D20EF8}"/>
              </a:ext>
            </a:extLst>
          </p:cNvPr>
          <p:cNvSpPr txBox="1"/>
          <p:nvPr/>
        </p:nvSpPr>
        <p:spPr>
          <a:xfrm>
            <a:off x="2362200" y="1177936"/>
            <a:ext cx="7543800" cy="2806987"/>
          </a:xfrm>
          <a:prstGeom prst="rect">
            <a:avLst/>
          </a:prstGeom>
          <a:noFill/>
        </p:spPr>
        <p:txBody>
          <a:bodyPr wrap="square">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5. Validate: </a:t>
            </a:r>
            <a:r>
              <a:rPr lang="en-US" sz="2000" dirty="0">
                <a:latin typeface="Times New Roman" panose="02020603050405020304" pitchFamily="18" charset="0"/>
                <a:cs typeface="Times New Roman" panose="02020603050405020304" pitchFamily="18" charset="0"/>
              </a:rPr>
              <a:t>Finally, it’s time to ensure that all data values are logically consistent. This means checking things like whether all phone numbers have ten digits, that there are no numbers in name fields, and that all dates are valid calendar dates. Data validation also involves some deeper checks, such as ensuring that all values are compatible with the specified data type.</a:t>
            </a:r>
          </a:p>
        </p:txBody>
      </p:sp>
      <p:pic>
        <p:nvPicPr>
          <p:cNvPr id="8" name="Picture 7">
            <a:extLst>
              <a:ext uri="{FF2B5EF4-FFF2-40B4-BE49-F238E27FC236}">
                <a16:creationId xmlns:a16="http://schemas.microsoft.com/office/drawing/2014/main" id="{59D539FA-6D98-2059-3954-59C056E619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38525"/>
            <a:ext cx="1676400" cy="817960"/>
          </a:xfrm>
          <a:prstGeom prst="rect">
            <a:avLst/>
          </a:prstGeom>
        </p:spPr>
      </p:pic>
    </p:spTree>
    <p:extLst>
      <p:ext uri="{BB962C8B-B14F-4D97-AF65-F5344CB8AC3E}">
        <p14:creationId xmlns:p14="http://schemas.microsoft.com/office/powerpoint/2010/main" val="169013704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DC4C056-17C6-44EF-8A07-9291DBB3CE69}"/>
              </a:ext>
            </a:extLst>
          </p:cNvPr>
          <p:cNvSpPr txBox="1">
            <a:spLocks/>
          </p:cNvSpPr>
          <p:nvPr/>
        </p:nvSpPr>
        <p:spPr>
          <a:xfrm>
            <a:off x="2902974"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latin typeface="proxima-nova"/>
              </a:rPr>
              <a:t>Data Munging</a:t>
            </a:r>
            <a:endParaRPr lang="en-IN" sz="4000" b="1" dirty="0">
              <a:solidFill>
                <a:srgbClr val="000000"/>
              </a:solidFill>
            </a:endParaRPr>
          </a:p>
        </p:txBody>
      </p:sp>
      <p:sp>
        <p:nvSpPr>
          <p:cNvPr id="4" name="Date Placeholder 3">
            <a:extLst>
              <a:ext uri="{FF2B5EF4-FFF2-40B4-BE49-F238E27FC236}">
                <a16:creationId xmlns:a16="http://schemas.microsoft.com/office/drawing/2014/main" id="{660F30D0-0F86-18F4-B314-80AE94274A38}"/>
              </a:ext>
            </a:extLst>
          </p:cNvPr>
          <p:cNvSpPr>
            <a:spLocks noGrp="1"/>
          </p:cNvSpPr>
          <p:nvPr>
            <p:ph type="dt" sz="half" idx="10"/>
          </p:nvPr>
        </p:nvSpPr>
        <p:spPr/>
        <p:txBody>
          <a:bodyPr/>
          <a:lstStyle/>
          <a:p>
            <a:fld id="{DE226DBE-9629-42D2-8D8F-E414A7AAE99F}" type="datetime3">
              <a:rPr lang="en-US" smtClean="0"/>
              <a:t>9 December 2024</a:t>
            </a:fld>
            <a:endParaRPr lang="en-US" dirty="0"/>
          </a:p>
        </p:txBody>
      </p:sp>
      <p:sp>
        <p:nvSpPr>
          <p:cNvPr id="5" name="Footer Placeholder 4">
            <a:extLst>
              <a:ext uri="{FF2B5EF4-FFF2-40B4-BE49-F238E27FC236}">
                <a16:creationId xmlns:a16="http://schemas.microsoft.com/office/drawing/2014/main" id="{6741AFDA-C6D5-C3FA-7967-E4EDD7A7DEEC}"/>
              </a:ext>
            </a:extLst>
          </p:cNvPr>
          <p:cNvSpPr>
            <a:spLocks noGrp="1"/>
          </p:cNvSpPr>
          <p:nvPr>
            <p:ph type="ftr" sz="quarter" idx="11"/>
          </p:nvPr>
        </p:nvSpPr>
        <p:spPr>
          <a:xfrm>
            <a:off x="4648200" y="6356351"/>
            <a:ext cx="3505200" cy="365125"/>
          </a:xfrm>
        </p:spPr>
        <p:txBody>
          <a:bodyPr/>
          <a:lstStyle/>
          <a:p>
            <a:r>
              <a:rPr lang="en-US"/>
              <a:t>Dr. Kumod Kumar Gupta     Data Analytics     Unit-4</a:t>
            </a:r>
            <a:endParaRPr lang="en-US" dirty="0"/>
          </a:p>
        </p:txBody>
      </p:sp>
      <p:sp>
        <p:nvSpPr>
          <p:cNvPr id="6" name="Slide Number Placeholder 5">
            <a:extLst>
              <a:ext uri="{FF2B5EF4-FFF2-40B4-BE49-F238E27FC236}">
                <a16:creationId xmlns:a16="http://schemas.microsoft.com/office/drawing/2014/main" id="{2C67BD08-56C9-C6A8-82B3-C2B9697450E1}"/>
              </a:ext>
            </a:extLst>
          </p:cNvPr>
          <p:cNvSpPr>
            <a:spLocks noGrp="1"/>
          </p:cNvSpPr>
          <p:nvPr>
            <p:ph type="sldNum" sz="quarter" idx="12"/>
          </p:nvPr>
        </p:nvSpPr>
        <p:spPr/>
        <p:txBody>
          <a:bodyPr/>
          <a:lstStyle/>
          <a:p>
            <a:fld id="{B6F15528-21DE-4FAA-801E-634DDDAF4B2B}" type="slidenum">
              <a:rPr lang="en-US" smtClean="0"/>
              <a:pPr/>
              <a:t>87</a:t>
            </a:fld>
            <a:endParaRPr lang="en-US" dirty="0"/>
          </a:p>
        </p:txBody>
      </p:sp>
      <p:sp>
        <p:nvSpPr>
          <p:cNvPr id="2" name="Rectangle 1">
            <a:extLst>
              <a:ext uri="{FF2B5EF4-FFF2-40B4-BE49-F238E27FC236}">
                <a16:creationId xmlns:a16="http://schemas.microsoft.com/office/drawing/2014/main" id="{4939DCA1-52AD-9A92-D610-668DB5573DCD}"/>
              </a:ext>
            </a:extLst>
          </p:cNvPr>
          <p:cNvSpPr>
            <a:spLocks noChangeArrowheads="1"/>
          </p:cNvSpPr>
          <p:nvPr/>
        </p:nvSpPr>
        <p:spPr bwMode="auto">
          <a:xfrm>
            <a:off x="1524001"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a:p>
        </p:txBody>
      </p:sp>
      <p:sp>
        <p:nvSpPr>
          <p:cNvPr id="10" name="TextBox 9">
            <a:extLst>
              <a:ext uri="{FF2B5EF4-FFF2-40B4-BE49-F238E27FC236}">
                <a16:creationId xmlns:a16="http://schemas.microsoft.com/office/drawing/2014/main" id="{18DAB557-DD57-C418-36C1-EF8902D20EF8}"/>
              </a:ext>
            </a:extLst>
          </p:cNvPr>
          <p:cNvSpPr txBox="1"/>
          <p:nvPr/>
        </p:nvSpPr>
        <p:spPr>
          <a:xfrm>
            <a:off x="2362200" y="1177936"/>
            <a:ext cx="7467600" cy="2345322"/>
          </a:xfrm>
          <a:prstGeom prst="rect">
            <a:avLst/>
          </a:prstGeom>
          <a:noFill/>
        </p:spPr>
        <p:txBody>
          <a:bodyPr wrap="square">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6. Publish: </a:t>
            </a:r>
            <a:r>
              <a:rPr lang="en-US" sz="2000" dirty="0">
                <a:latin typeface="Times New Roman" panose="02020603050405020304" pitchFamily="18" charset="0"/>
                <a:cs typeface="Times New Roman" panose="02020603050405020304" pitchFamily="18" charset="0"/>
              </a:rPr>
              <a:t>When the data munging process is complete, the data science team will push it towards its final destination. Often this is a data repository, where it will integrate with data from other sources. This will make the munged data permanently available to all consumers.</a:t>
            </a:r>
          </a:p>
        </p:txBody>
      </p:sp>
      <p:pic>
        <p:nvPicPr>
          <p:cNvPr id="8" name="Picture 7">
            <a:extLst>
              <a:ext uri="{FF2B5EF4-FFF2-40B4-BE49-F238E27FC236}">
                <a16:creationId xmlns:a16="http://schemas.microsoft.com/office/drawing/2014/main" id="{EE02DBC8-F803-3E4A-B644-A717AA9578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0"/>
            <a:ext cx="1676400" cy="817960"/>
          </a:xfrm>
          <a:prstGeom prst="rect">
            <a:avLst/>
          </a:prstGeom>
        </p:spPr>
      </p:pic>
    </p:spTree>
    <p:extLst>
      <p:ext uri="{BB962C8B-B14F-4D97-AF65-F5344CB8AC3E}">
        <p14:creationId xmlns:p14="http://schemas.microsoft.com/office/powerpoint/2010/main" val="69408857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DC4C056-17C6-44EF-8A07-9291DBB3CE69}"/>
              </a:ext>
            </a:extLst>
          </p:cNvPr>
          <p:cNvSpPr txBox="1">
            <a:spLocks/>
          </p:cNvSpPr>
          <p:nvPr/>
        </p:nvSpPr>
        <p:spPr>
          <a:xfrm>
            <a:off x="2902974"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latin typeface="proxima-nova"/>
              </a:rPr>
              <a:t>Data Munging</a:t>
            </a:r>
            <a:endParaRPr lang="en-IN" sz="4000" b="1" dirty="0">
              <a:solidFill>
                <a:srgbClr val="000000"/>
              </a:solidFill>
            </a:endParaRPr>
          </a:p>
        </p:txBody>
      </p:sp>
      <p:sp>
        <p:nvSpPr>
          <p:cNvPr id="4" name="Date Placeholder 3">
            <a:extLst>
              <a:ext uri="{FF2B5EF4-FFF2-40B4-BE49-F238E27FC236}">
                <a16:creationId xmlns:a16="http://schemas.microsoft.com/office/drawing/2014/main" id="{660F30D0-0F86-18F4-B314-80AE94274A38}"/>
              </a:ext>
            </a:extLst>
          </p:cNvPr>
          <p:cNvSpPr>
            <a:spLocks noGrp="1"/>
          </p:cNvSpPr>
          <p:nvPr>
            <p:ph type="dt" sz="half" idx="10"/>
          </p:nvPr>
        </p:nvSpPr>
        <p:spPr/>
        <p:txBody>
          <a:bodyPr/>
          <a:lstStyle/>
          <a:p>
            <a:fld id="{2D35A80E-5BCB-4EC5-B255-D2B1248F6227}" type="datetime3">
              <a:rPr lang="en-US" smtClean="0"/>
              <a:t>9 December 2024</a:t>
            </a:fld>
            <a:endParaRPr lang="en-US" dirty="0"/>
          </a:p>
        </p:txBody>
      </p:sp>
      <p:sp>
        <p:nvSpPr>
          <p:cNvPr id="5" name="Footer Placeholder 4">
            <a:extLst>
              <a:ext uri="{FF2B5EF4-FFF2-40B4-BE49-F238E27FC236}">
                <a16:creationId xmlns:a16="http://schemas.microsoft.com/office/drawing/2014/main" id="{6741AFDA-C6D5-C3FA-7967-E4EDD7A7DEEC}"/>
              </a:ext>
            </a:extLst>
          </p:cNvPr>
          <p:cNvSpPr>
            <a:spLocks noGrp="1"/>
          </p:cNvSpPr>
          <p:nvPr>
            <p:ph type="ftr" sz="quarter" idx="11"/>
          </p:nvPr>
        </p:nvSpPr>
        <p:spPr>
          <a:xfrm>
            <a:off x="4648200" y="6356351"/>
            <a:ext cx="3657600" cy="273050"/>
          </a:xfrm>
        </p:spPr>
        <p:txBody>
          <a:bodyPr/>
          <a:lstStyle/>
          <a:p>
            <a:r>
              <a:rPr lang="en-US"/>
              <a:t>Dr. Kumod Kumar Gupta     Data Analytics     Unit-4</a:t>
            </a:r>
            <a:endParaRPr lang="en-US" dirty="0"/>
          </a:p>
        </p:txBody>
      </p:sp>
      <p:sp>
        <p:nvSpPr>
          <p:cNvPr id="6" name="Slide Number Placeholder 5">
            <a:extLst>
              <a:ext uri="{FF2B5EF4-FFF2-40B4-BE49-F238E27FC236}">
                <a16:creationId xmlns:a16="http://schemas.microsoft.com/office/drawing/2014/main" id="{2C67BD08-56C9-C6A8-82B3-C2B9697450E1}"/>
              </a:ext>
            </a:extLst>
          </p:cNvPr>
          <p:cNvSpPr>
            <a:spLocks noGrp="1"/>
          </p:cNvSpPr>
          <p:nvPr>
            <p:ph type="sldNum" sz="quarter" idx="12"/>
          </p:nvPr>
        </p:nvSpPr>
        <p:spPr/>
        <p:txBody>
          <a:bodyPr/>
          <a:lstStyle/>
          <a:p>
            <a:fld id="{B6F15528-21DE-4FAA-801E-634DDDAF4B2B}" type="slidenum">
              <a:rPr lang="en-US" smtClean="0"/>
              <a:pPr/>
              <a:t>88</a:t>
            </a:fld>
            <a:endParaRPr lang="en-US" dirty="0"/>
          </a:p>
        </p:txBody>
      </p:sp>
      <p:sp>
        <p:nvSpPr>
          <p:cNvPr id="2" name="Rectangle 1">
            <a:extLst>
              <a:ext uri="{FF2B5EF4-FFF2-40B4-BE49-F238E27FC236}">
                <a16:creationId xmlns:a16="http://schemas.microsoft.com/office/drawing/2014/main" id="{4939DCA1-52AD-9A92-D610-668DB5573DCD}"/>
              </a:ext>
            </a:extLst>
          </p:cNvPr>
          <p:cNvSpPr>
            <a:spLocks noChangeArrowheads="1"/>
          </p:cNvSpPr>
          <p:nvPr/>
        </p:nvSpPr>
        <p:spPr bwMode="auto">
          <a:xfrm>
            <a:off x="1524001"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a:p>
        </p:txBody>
      </p:sp>
      <p:sp>
        <p:nvSpPr>
          <p:cNvPr id="10" name="TextBox 9">
            <a:extLst>
              <a:ext uri="{FF2B5EF4-FFF2-40B4-BE49-F238E27FC236}">
                <a16:creationId xmlns:a16="http://schemas.microsoft.com/office/drawing/2014/main" id="{18DAB557-DD57-C418-36C1-EF8902D20EF8}"/>
              </a:ext>
            </a:extLst>
          </p:cNvPr>
          <p:cNvSpPr txBox="1"/>
          <p:nvPr/>
        </p:nvSpPr>
        <p:spPr>
          <a:xfrm>
            <a:off x="1828866" y="1177935"/>
            <a:ext cx="8381935" cy="3276282"/>
          </a:xfrm>
          <a:prstGeom prst="rect">
            <a:avLst/>
          </a:prstGeom>
          <a:noFill/>
        </p:spPr>
        <p:txBody>
          <a:bodyPr wrap="square">
            <a:spAutoFit/>
          </a:bodyPr>
          <a:lstStyle/>
          <a:p>
            <a:pPr algn="just">
              <a:lnSpc>
                <a:spcPct val="150000"/>
              </a:lnSpc>
            </a:pPr>
            <a:r>
              <a:rPr lang="en-IN" sz="2000" b="1" dirty="0">
                <a:latin typeface="Times New Roman" panose="02020603050405020304" pitchFamily="18" charset="0"/>
                <a:cs typeface="Times New Roman" panose="02020603050405020304" pitchFamily="18" charset="0"/>
              </a:rPr>
              <a:t>Web Scraping with Python</a:t>
            </a:r>
            <a:r>
              <a:rPr lang="en-US" sz="2000" dirty="0">
                <a:latin typeface="Times New Roman" panose="02020603050405020304" pitchFamily="18" charset="0"/>
                <a:cs typeface="Times New Roman" panose="02020603050405020304" pitchFamily="18" charset="0"/>
              </a:rPr>
              <a:t> Web scraping is an automated method used to extract large amounts of data from websites. The data on the websites are unstructured. Web scraping helps collect these unstructured data and store it in a structured form. There are different ways to scrape websites such as online Services, APIs or writing your own code. </a:t>
            </a:r>
          </a:p>
          <a:p>
            <a:pPr>
              <a:lnSpc>
                <a:spcPct val="150000"/>
              </a:lnSpc>
            </a:pPr>
            <a:br>
              <a:rPr lang="en-US" sz="2000" dirty="0">
                <a:latin typeface="Open Sans" panose="020B0606030504020204" pitchFamily="34" charset="0"/>
                <a:hlinkClick r:id="rId2">
                  <a:extLst>
                    <a:ext uri="{A12FA001-AC4F-418D-AE19-62706E023703}">
                      <ahyp:hlinkClr xmlns:ahyp="http://schemas.microsoft.com/office/drawing/2018/hyperlinkcolor" val="tx"/>
                    </a:ext>
                  </a:extLst>
                </a:hlinkClick>
              </a:rPr>
            </a:br>
            <a:endParaRPr lang="en-US" sz="2000" dirty="0">
              <a:latin typeface="proxima-nova"/>
            </a:endParaRPr>
          </a:p>
        </p:txBody>
      </p:sp>
      <p:pic>
        <p:nvPicPr>
          <p:cNvPr id="1026" name="Picture 2" descr="Web Scraping - Edureka">
            <a:extLst>
              <a:ext uri="{FF2B5EF4-FFF2-40B4-BE49-F238E27FC236}">
                <a16:creationId xmlns:a16="http://schemas.microsoft.com/office/drawing/2014/main" id="{F0B8CE2D-EF71-89FD-843F-BE2AFFC97E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65" y="4174534"/>
            <a:ext cx="8229535" cy="21812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1AD5B48-1CDD-4CA9-936F-5CCA0197980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0" y="38525"/>
            <a:ext cx="1676400" cy="817960"/>
          </a:xfrm>
          <a:prstGeom prst="rect">
            <a:avLst/>
          </a:prstGeom>
        </p:spPr>
      </p:pic>
    </p:spTree>
    <p:extLst>
      <p:ext uri="{BB962C8B-B14F-4D97-AF65-F5344CB8AC3E}">
        <p14:creationId xmlns:p14="http://schemas.microsoft.com/office/powerpoint/2010/main" val="37051780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DC4C056-17C6-44EF-8A07-9291DBB3CE69}"/>
              </a:ext>
            </a:extLst>
          </p:cNvPr>
          <p:cNvSpPr txBox="1">
            <a:spLocks/>
          </p:cNvSpPr>
          <p:nvPr/>
        </p:nvSpPr>
        <p:spPr>
          <a:xfrm>
            <a:off x="2902974"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latin typeface="proxima-nova"/>
              </a:rPr>
              <a:t>Data Munging</a:t>
            </a:r>
            <a:endParaRPr lang="en-IN" sz="4000" b="1" dirty="0">
              <a:solidFill>
                <a:srgbClr val="000000"/>
              </a:solidFill>
            </a:endParaRPr>
          </a:p>
        </p:txBody>
      </p:sp>
      <p:sp>
        <p:nvSpPr>
          <p:cNvPr id="4" name="Date Placeholder 3">
            <a:extLst>
              <a:ext uri="{FF2B5EF4-FFF2-40B4-BE49-F238E27FC236}">
                <a16:creationId xmlns:a16="http://schemas.microsoft.com/office/drawing/2014/main" id="{660F30D0-0F86-18F4-B314-80AE94274A38}"/>
              </a:ext>
            </a:extLst>
          </p:cNvPr>
          <p:cNvSpPr>
            <a:spLocks noGrp="1"/>
          </p:cNvSpPr>
          <p:nvPr>
            <p:ph type="dt" sz="half" idx="10"/>
          </p:nvPr>
        </p:nvSpPr>
        <p:spPr/>
        <p:txBody>
          <a:bodyPr/>
          <a:lstStyle/>
          <a:p>
            <a:fld id="{5D60336B-3780-4176-8FC6-50793452B1C8}" type="datetime3">
              <a:rPr lang="en-US" smtClean="0"/>
              <a:t>9 December 2024</a:t>
            </a:fld>
            <a:endParaRPr lang="en-US" dirty="0"/>
          </a:p>
        </p:txBody>
      </p:sp>
      <p:sp>
        <p:nvSpPr>
          <p:cNvPr id="5" name="Footer Placeholder 4">
            <a:extLst>
              <a:ext uri="{FF2B5EF4-FFF2-40B4-BE49-F238E27FC236}">
                <a16:creationId xmlns:a16="http://schemas.microsoft.com/office/drawing/2014/main" id="{6741AFDA-C6D5-C3FA-7967-E4EDD7A7DEEC}"/>
              </a:ext>
            </a:extLst>
          </p:cNvPr>
          <p:cNvSpPr>
            <a:spLocks noGrp="1"/>
          </p:cNvSpPr>
          <p:nvPr>
            <p:ph type="ftr" sz="quarter" idx="11"/>
          </p:nvPr>
        </p:nvSpPr>
        <p:spPr>
          <a:xfrm>
            <a:off x="4648200" y="6356351"/>
            <a:ext cx="3505200" cy="273050"/>
          </a:xfrm>
        </p:spPr>
        <p:txBody>
          <a:bodyPr/>
          <a:lstStyle/>
          <a:p>
            <a:r>
              <a:rPr lang="en-US"/>
              <a:t>Dr. Kumod Kumar Gupta     Data Analytics     Unit-4</a:t>
            </a:r>
            <a:endParaRPr lang="en-US" dirty="0"/>
          </a:p>
        </p:txBody>
      </p:sp>
      <p:sp>
        <p:nvSpPr>
          <p:cNvPr id="6" name="Slide Number Placeholder 5">
            <a:extLst>
              <a:ext uri="{FF2B5EF4-FFF2-40B4-BE49-F238E27FC236}">
                <a16:creationId xmlns:a16="http://schemas.microsoft.com/office/drawing/2014/main" id="{2C67BD08-56C9-C6A8-82B3-C2B9697450E1}"/>
              </a:ext>
            </a:extLst>
          </p:cNvPr>
          <p:cNvSpPr>
            <a:spLocks noGrp="1"/>
          </p:cNvSpPr>
          <p:nvPr>
            <p:ph type="sldNum" sz="quarter" idx="12"/>
          </p:nvPr>
        </p:nvSpPr>
        <p:spPr/>
        <p:txBody>
          <a:bodyPr/>
          <a:lstStyle/>
          <a:p>
            <a:fld id="{B6F15528-21DE-4FAA-801E-634DDDAF4B2B}" type="slidenum">
              <a:rPr lang="en-US" smtClean="0"/>
              <a:pPr/>
              <a:t>89</a:t>
            </a:fld>
            <a:endParaRPr lang="en-US" dirty="0"/>
          </a:p>
        </p:txBody>
      </p:sp>
      <p:sp>
        <p:nvSpPr>
          <p:cNvPr id="2" name="Rectangle 1">
            <a:extLst>
              <a:ext uri="{FF2B5EF4-FFF2-40B4-BE49-F238E27FC236}">
                <a16:creationId xmlns:a16="http://schemas.microsoft.com/office/drawing/2014/main" id="{4939DCA1-52AD-9A92-D610-668DB5573DCD}"/>
              </a:ext>
            </a:extLst>
          </p:cNvPr>
          <p:cNvSpPr>
            <a:spLocks noChangeArrowheads="1"/>
          </p:cNvSpPr>
          <p:nvPr/>
        </p:nvSpPr>
        <p:spPr bwMode="auto">
          <a:xfrm>
            <a:off x="1524001"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a:p>
        </p:txBody>
      </p:sp>
      <p:sp>
        <p:nvSpPr>
          <p:cNvPr id="10" name="TextBox 9">
            <a:extLst>
              <a:ext uri="{FF2B5EF4-FFF2-40B4-BE49-F238E27FC236}">
                <a16:creationId xmlns:a16="http://schemas.microsoft.com/office/drawing/2014/main" id="{18DAB557-DD57-C418-36C1-EF8902D20EF8}"/>
              </a:ext>
            </a:extLst>
          </p:cNvPr>
          <p:cNvSpPr txBox="1"/>
          <p:nvPr/>
        </p:nvSpPr>
        <p:spPr>
          <a:xfrm>
            <a:off x="1828866" y="1177935"/>
            <a:ext cx="8381935" cy="4661276"/>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To extract data using web scraping with python, you need to follow these basic steps:</a:t>
            </a:r>
          </a:p>
          <a:p>
            <a:pPr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Find the URL that you want to scrape</a:t>
            </a:r>
          </a:p>
          <a:p>
            <a:pPr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Inspecting the Page</a:t>
            </a:r>
          </a:p>
          <a:p>
            <a:pPr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Find the data you want to extract</a:t>
            </a:r>
          </a:p>
          <a:p>
            <a:pPr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Write the code</a:t>
            </a:r>
          </a:p>
          <a:p>
            <a:pPr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Run the code and extract the data</a:t>
            </a:r>
          </a:p>
          <a:p>
            <a:pPr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Store the data in the required format </a:t>
            </a:r>
          </a:p>
          <a:p>
            <a:pPr>
              <a:lnSpc>
                <a:spcPct val="150000"/>
              </a:lnSpc>
            </a:pPr>
            <a:br>
              <a:rPr lang="en-US" sz="20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br>
            <a:endParaRPr lang="en-US"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12704B9-6FE7-C743-CEE9-747A291ED2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38525"/>
            <a:ext cx="1676400" cy="817960"/>
          </a:xfrm>
          <a:prstGeom prst="rect">
            <a:avLst/>
          </a:prstGeom>
        </p:spPr>
      </p:pic>
    </p:spTree>
    <p:extLst>
      <p:ext uri="{BB962C8B-B14F-4D97-AF65-F5344CB8AC3E}">
        <p14:creationId xmlns:p14="http://schemas.microsoft.com/office/powerpoint/2010/main" val="3307962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a:cs typeface="Calibri"/>
              </a:rPr>
              <a:t>Branch Wise Applications</a:t>
            </a:r>
            <a:endParaRPr lang="en-US" sz="2800" dirty="0"/>
          </a:p>
        </p:txBody>
      </p:sp>
      <p:sp>
        <p:nvSpPr>
          <p:cNvPr id="9" name="Date Placeholder 8"/>
          <p:cNvSpPr>
            <a:spLocks noGrp="1"/>
          </p:cNvSpPr>
          <p:nvPr>
            <p:ph type="dt" sz="half" idx="10"/>
          </p:nvPr>
        </p:nvSpPr>
        <p:spPr>
          <a:xfrm>
            <a:off x="1905000" y="6492876"/>
            <a:ext cx="2133600" cy="365125"/>
          </a:xfrm>
        </p:spPr>
        <p:txBody>
          <a:bodyPr/>
          <a:lstStyle/>
          <a:p>
            <a:fld id="{0B4BDC8F-51A8-4BBD-BCC8-784A7FFF99B4}" type="datetime3">
              <a:rPr lang="en-US" smtClean="0"/>
              <a:t>9 December 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dirty="0" smtClean="0"/>
              <a:pPr/>
              <a:t>9</a:t>
            </a:fld>
            <a:endParaRPr lang="en-US" dirty="0"/>
          </a:p>
        </p:txBody>
      </p:sp>
      <p:sp>
        <p:nvSpPr>
          <p:cNvPr id="13" name="Footer Placeholder 12"/>
          <p:cNvSpPr>
            <a:spLocks noGrp="1"/>
          </p:cNvSpPr>
          <p:nvPr>
            <p:ph type="ftr" sz="quarter" idx="11"/>
          </p:nvPr>
        </p:nvSpPr>
        <p:spPr>
          <a:xfrm>
            <a:off x="3810000" y="6248401"/>
            <a:ext cx="5029200" cy="365125"/>
          </a:xfrm>
        </p:spPr>
        <p:txBody>
          <a:bodyPr/>
          <a:lstStyle/>
          <a:p>
            <a:r>
              <a:rPr lang="en-US"/>
              <a:t>Dr. Kumod Kumar Gupta     Data Analytics     Unit-4</a:t>
            </a:r>
            <a:endParaRPr lang="en-US" dirty="0"/>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4" name="Table 3">
            <a:extLst>
              <a:ext uri="{FF2B5EF4-FFF2-40B4-BE49-F238E27FC236}">
                <a16:creationId xmlns:a16="http://schemas.microsoft.com/office/drawing/2014/main" id="{C708FD52-A4B9-F989-59F6-6FA190ECCADD}"/>
              </a:ext>
            </a:extLst>
          </p:cNvPr>
          <p:cNvGraphicFramePr>
            <a:graphicFrameLocks noGrp="1"/>
          </p:cNvGraphicFramePr>
          <p:nvPr/>
        </p:nvGraphicFramePr>
        <p:xfrm>
          <a:off x="2295525" y="1671637"/>
          <a:ext cx="7600950" cy="3514725"/>
        </p:xfrm>
        <a:graphic>
          <a:graphicData uri="http://schemas.openxmlformats.org/drawingml/2006/table">
            <a:tbl>
              <a:tblPr bandRow="1">
                <a:tableStyleId>{5C22544A-7EE6-4342-B048-85BDC9FD1C3A}</a:tableStyleId>
              </a:tblPr>
              <a:tblGrid>
                <a:gridCol w="7600950">
                  <a:extLst>
                    <a:ext uri="{9D8B030D-6E8A-4147-A177-3AD203B41FA5}">
                      <a16:colId xmlns:a16="http://schemas.microsoft.com/office/drawing/2014/main" val="808440417"/>
                    </a:ext>
                  </a:extLst>
                </a:gridCol>
              </a:tblGrid>
              <a:tr h="342900">
                <a:tc>
                  <a:txBody>
                    <a:bodyPr/>
                    <a:lstStyle/>
                    <a:p>
                      <a:pPr algn="l" fontAlgn="base"/>
                      <a:r>
                        <a:rPr lang="en-US" sz="1800" b="0" i="0">
                          <a:solidFill>
                            <a:srgbClr val="806000"/>
                          </a:solidFill>
                          <a:effectLst/>
                          <a:latin typeface="Calibri" panose="020F0502020204030204" pitchFamily="34" charset="0"/>
                        </a:rPr>
                        <a:t>1.Security</a:t>
                      </a:r>
                      <a:endParaRPr lang="en-US" b="1" i="0">
                        <a:solidFill>
                          <a:srgbClr val="FFFFFF"/>
                        </a:solidFill>
                        <a:effectLst/>
                      </a:endParaRPr>
                    </a:p>
                  </a:txBody>
                  <a:tcPr marL="68580" marR="68580" marT="34290" marB="3429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1431" cap="flat" cmpd="sng" algn="ctr">
                      <a:solidFill>
                        <a:srgbClr val="FFFFFF"/>
                      </a:solidFill>
                      <a:prstDash val="solid"/>
                      <a:round/>
                      <a:headEnd type="none" w="med" len="med"/>
                      <a:tailEnd type="none" w="med" len="med"/>
                    </a:lnB>
                    <a:solidFill>
                      <a:srgbClr val="A5A5A5"/>
                    </a:solidFill>
                  </a:tcPr>
                </a:tc>
                <a:extLst>
                  <a:ext uri="{0D108BD9-81ED-4DB2-BD59-A6C34878D82A}">
                    <a16:rowId xmlns:a16="http://schemas.microsoft.com/office/drawing/2014/main" val="3747116847"/>
                  </a:ext>
                </a:extLst>
              </a:tr>
              <a:tr h="371475">
                <a:tc>
                  <a:txBody>
                    <a:bodyPr/>
                    <a:lstStyle/>
                    <a:p>
                      <a:pPr algn="l" fontAlgn="base"/>
                      <a:r>
                        <a:rPr lang="en-US" sz="1800" b="0" i="0">
                          <a:solidFill>
                            <a:srgbClr val="806000"/>
                          </a:solidFill>
                          <a:effectLst/>
                          <a:latin typeface="Calibri" panose="020F0502020204030204" pitchFamily="34" charset="0"/>
                        </a:rPr>
                        <a:t>2. Digital Advertising</a:t>
                      </a:r>
                      <a:endParaRPr lang="en-US" b="0" i="0">
                        <a:solidFill>
                          <a:srgbClr val="000000"/>
                        </a:solidFill>
                        <a:effectLst/>
                      </a:endParaRPr>
                    </a:p>
                  </a:txBody>
                  <a:tcPr marL="68580" marR="68580" marT="34290" marB="3429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1431"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B0F0"/>
                    </a:solidFill>
                  </a:tcPr>
                </a:tc>
                <a:extLst>
                  <a:ext uri="{0D108BD9-81ED-4DB2-BD59-A6C34878D82A}">
                    <a16:rowId xmlns:a16="http://schemas.microsoft.com/office/drawing/2014/main" val="2088143628"/>
                  </a:ext>
                </a:extLst>
              </a:tr>
              <a:tr h="342900">
                <a:tc>
                  <a:txBody>
                    <a:bodyPr/>
                    <a:lstStyle/>
                    <a:p>
                      <a:pPr algn="l" fontAlgn="base"/>
                      <a:r>
                        <a:rPr lang="en-US" sz="1800" b="0" i="0">
                          <a:solidFill>
                            <a:srgbClr val="806000"/>
                          </a:solidFill>
                          <a:effectLst/>
                          <a:latin typeface="Calibri" panose="020F0502020204030204" pitchFamily="34" charset="0"/>
                        </a:rPr>
                        <a:t>3. E-Commerce</a:t>
                      </a:r>
                      <a:endParaRPr lang="en-US" b="0" i="0">
                        <a:solidFill>
                          <a:srgbClr val="000000"/>
                        </a:solidFill>
                        <a:effectLst/>
                      </a:endParaRPr>
                    </a:p>
                  </a:txBody>
                  <a:tcPr marL="68580" marR="68580" marT="34290" marB="3429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C000"/>
                    </a:solidFill>
                  </a:tcPr>
                </a:tc>
                <a:extLst>
                  <a:ext uri="{0D108BD9-81ED-4DB2-BD59-A6C34878D82A}">
                    <a16:rowId xmlns:a16="http://schemas.microsoft.com/office/drawing/2014/main" val="486655198"/>
                  </a:ext>
                </a:extLst>
              </a:tr>
              <a:tr h="342900">
                <a:tc>
                  <a:txBody>
                    <a:bodyPr/>
                    <a:lstStyle/>
                    <a:p>
                      <a:pPr algn="l" fontAlgn="base"/>
                      <a:r>
                        <a:rPr lang="en-US" sz="1800" b="0" i="0">
                          <a:solidFill>
                            <a:srgbClr val="806000"/>
                          </a:solidFill>
                          <a:effectLst/>
                          <a:latin typeface="Calibri" panose="020F0502020204030204" pitchFamily="34" charset="0"/>
                        </a:rPr>
                        <a:t>4. Publishing</a:t>
                      </a:r>
                      <a:endParaRPr lang="en-US" b="0" i="0">
                        <a:solidFill>
                          <a:srgbClr val="000000"/>
                        </a:solidFill>
                        <a:effectLst/>
                      </a:endParaRPr>
                    </a:p>
                  </a:txBody>
                  <a:tcPr marL="68580" marR="68580" marT="34290" marB="3429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70AD47"/>
                    </a:solidFill>
                  </a:tcPr>
                </a:tc>
                <a:extLst>
                  <a:ext uri="{0D108BD9-81ED-4DB2-BD59-A6C34878D82A}">
                    <a16:rowId xmlns:a16="http://schemas.microsoft.com/office/drawing/2014/main" val="4100275280"/>
                  </a:ext>
                </a:extLst>
              </a:tr>
              <a:tr h="371475">
                <a:tc>
                  <a:txBody>
                    <a:bodyPr/>
                    <a:lstStyle/>
                    <a:p>
                      <a:pPr algn="l" fontAlgn="base"/>
                      <a:r>
                        <a:rPr lang="en-US" sz="1800" b="0" i="0">
                          <a:solidFill>
                            <a:srgbClr val="806000"/>
                          </a:solidFill>
                          <a:effectLst/>
                          <a:latin typeface="Calibri" panose="020F0502020204030204" pitchFamily="34" charset="0"/>
                        </a:rPr>
                        <a:t>5. Massively Multiplayer Online Games</a:t>
                      </a:r>
                      <a:endParaRPr lang="en-US" b="0" i="0">
                        <a:solidFill>
                          <a:srgbClr val="000000"/>
                        </a:solidFill>
                        <a:effectLst/>
                      </a:endParaRPr>
                    </a:p>
                  </a:txBody>
                  <a:tcPr marL="68580" marR="68580" marT="34290" marB="3429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546A"/>
                    </a:solidFill>
                  </a:tcPr>
                </a:tc>
                <a:extLst>
                  <a:ext uri="{0D108BD9-81ED-4DB2-BD59-A6C34878D82A}">
                    <a16:rowId xmlns:a16="http://schemas.microsoft.com/office/drawing/2014/main" val="1127899732"/>
                  </a:ext>
                </a:extLst>
              </a:tr>
              <a:tr h="342900">
                <a:tc>
                  <a:txBody>
                    <a:bodyPr/>
                    <a:lstStyle/>
                    <a:p>
                      <a:pPr algn="l" fontAlgn="base"/>
                      <a:r>
                        <a:rPr lang="en-US" sz="1800" b="0" i="0">
                          <a:solidFill>
                            <a:srgbClr val="806000"/>
                          </a:solidFill>
                          <a:effectLst/>
                          <a:latin typeface="Calibri" panose="020F0502020204030204" pitchFamily="34" charset="0"/>
                        </a:rPr>
                        <a:t>6. Backend Services and Messaging</a:t>
                      </a:r>
                      <a:endParaRPr lang="en-US" b="0" i="0">
                        <a:solidFill>
                          <a:srgbClr val="000000"/>
                        </a:solidFill>
                        <a:effectLst/>
                      </a:endParaRPr>
                    </a:p>
                  </a:txBody>
                  <a:tcPr marL="68580" marR="68580" marT="34290" marB="3429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C000"/>
                    </a:solidFill>
                  </a:tcPr>
                </a:tc>
                <a:extLst>
                  <a:ext uri="{0D108BD9-81ED-4DB2-BD59-A6C34878D82A}">
                    <a16:rowId xmlns:a16="http://schemas.microsoft.com/office/drawing/2014/main" val="4084590628"/>
                  </a:ext>
                </a:extLst>
              </a:tr>
              <a:tr h="342900">
                <a:tc>
                  <a:txBody>
                    <a:bodyPr/>
                    <a:lstStyle/>
                    <a:p>
                      <a:pPr algn="l" fontAlgn="base"/>
                      <a:r>
                        <a:rPr lang="en-US" sz="1800" b="0" i="0">
                          <a:solidFill>
                            <a:srgbClr val="806000"/>
                          </a:solidFill>
                          <a:effectLst/>
                          <a:latin typeface="Calibri" panose="020F0502020204030204" pitchFamily="34" charset="0"/>
                        </a:rPr>
                        <a:t>7. Project Management &amp; Collaboration</a:t>
                      </a:r>
                      <a:endParaRPr lang="en-US" b="0" i="0">
                        <a:solidFill>
                          <a:srgbClr val="000000"/>
                        </a:solidFill>
                        <a:effectLst/>
                      </a:endParaRPr>
                    </a:p>
                  </a:txBody>
                  <a:tcPr marL="68580" marR="68580" marT="34290" marB="3429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C000"/>
                    </a:solidFill>
                  </a:tcPr>
                </a:tc>
                <a:extLst>
                  <a:ext uri="{0D108BD9-81ED-4DB2-BD59-A6C34878D82A}">
                    <a16:rowId xmlns:a16="http://schemas.microsoft.com/office/drawing/2014/main" val="3987703974"/>
                  </a:ext>
                </a:extLst>
              </a:tr>
              <a:tr h="342900">
                <a:tc>
                  <a:txBody>
                    <a:bodyPr/>
                    <a:lstStyle/>
                    <a:p>
                      <a:pPr algn="l" fontAlgn="base"/>
                      <a:r>
                        <a:rPr lang="en-US" sz="1800" b="0" i="0">
                          <a:solidFill>
                            <a:srgbClr val="806000"/>
                          </a:solidFill>
                          <a:effectLst/>
                          <a:latin typeface="Calibri" panose="020F0502020204030204" pitchFamily="34" charset="0"/>
                        </a:rPr>
                        <a:t>8. Real time Monitoring Services</a:t>
                      </a:r>
                      <a:endParaRPr lang="en-US" b="0" i="0">
                        <a:solidFill>
                          <a:srgbClr val="000000"/>
                        </a:solidFill>
                        <a:effectLst/>
                      </a:endParaRPr>
                    </a:p>
                  </a:txBody>
                  <a:tcPr marL="68580" marR="68580" marT="34290" marB="3429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548235"/>
                    </a:solidFill>
                  </a:tcPr>
                </a:tc>
                <a:extLst>
                  <a:ext uri="{0D108BD9-81ED-4DB2-BD59-A6C34878D82A}">
                    <a16:rowId xmlns:a16="http://schemas.microsoft.com/office/drawing/2014/main" val="4121964655"/>
                  </a:ext>
                </a:extLst>
              </a:tr>
              <a:tr h="342900">
                <a:tc>
                  <a:txBody>
                    <a:bodyPr/>
                    <a:lstStyle/>
                    <a:p>
                      <a:pPr algn="l" fontAlgn="base"/>
                      <a:r>
                        <a:rPr lang="en-US" sz="1800" b="0" i="0">
                          <a:solidFill>
                            <a:srgbClr val="806000"/>
                          </a:solidFill>
                          <a:effectLst/>
                          <a:latin typeface="Calibri" panose="020F0502020204030204" pitchFamily="34" charset="0"/>
                        </a:rPr>
                        <a:t>9.Live Charting and Graphing</a:t>
                      </a:r>
                      <a:endParaRPr lang="en-US" b="0" i="0">
                        <a:solidFill>
                          <a:srgbClr val="000000"/>
                        </a:solidFill>
                        <a:effectLst/>
                      </a:endParaRPr>
                    </a:p>
                  </a:txBody>
                  <a:tcPr marL="68580" marR="68580" marT="34290" marB="3429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B0F0"/>
                    </a:solidFill>
                  </a:tcPr>
                </a:tc>
                <a:extLst>
                  <a:ext uri="{0D108BD9-81ED-4DB2-BD59-A6C34878D82A}">
                    <a16:rowId xmlns:a16="http://schemas.microsoft.com/office/drawing/2014/main" val="218779125"/>
                  </a:ext>
                </a:extLst>
              </a:tr>
              <a:tr h="371475">
                <a:tc>
                  <a:txBody>
                    <a:bodyPr/>
                    <a:lstStyle/>
                    <a:p>
                      <a:pPr algn="l" fontAlgn="base"/>
                      <a:r>
                        <a:rPr lang="en-US" sz="1800" b="0" i="0">
                          <a:solidFill>
                            <a:srgbClr val="806000"/>
                          </a:solidFill>
                          <a:effectLst/>
                          <a:latin typeface="Calibri" panose="020F0502020204030204" pitchFamily="34" charset="0"/>
                        </a:rPr>
                        <a:t>10. Group and Private Chat</a:t>
                      </a:r>
                      <a:endParaRPr lang="en-US" b="0" i="0">
                        <a:solidFill>
                          <a:srgbClr val="000000"/>
                        </a:solidFill>
                        <a:effectLst/>
                      </a:endParaRPr>
                    </a:p>
                  </a:txBody>
                  <a:tcPr marL="68580" marR="68580" marT="34290" marB="3429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D7D31"/>
                    </a:solidFill>
                  </a:tcPr>
                </a:tc>
                <a:extLst>
                  <a:ext uri="{0D108BD9-81ED-4DB2-BD59-A6C34878D82A}">
                    <a16:rowId xmlns:a16="http://schemas.microsoft.com/office/drawing/2014/main" val="3168648731"/>
                  </a:ext>
                </a:extLst>
              </a:tr>
            </a:tbl>
          </a:graphicData>
        </a:graphic>
      </p:graphicFrame>
    </p:spTree>
    <p:extLst>
      <p:ext uri="{BB962C8B-B14F-4D97-AF65-F5344CB8AC3E}">
        <p14:creationId xmlns:p14="http://schemas.microsoft.com/office/powerpoint/2010/main" val="387785260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DC4C056-17C6-44EF-8A07-9291DBB3CE69}"/>
              </a:ext>
            </a:extLst>
          </p:cNvPr>
          <p:cNvSpPr txBox="1">
            <a:spLocks/>
          </p:cNvSpPr>
          <p:nvPr/>
        </p:nvSpPr>
        <p:spPr>
          <a:xfrm>
            <a:off x="2902974"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latin typeface="proxima-nova"/>
              </a:rPr>
              <a:t>Data Munging</a:t>
            </a:r>
            <a:endParaRPr lang="en-IN" sz="4000" b="1" dirty="0">
              <a:solidFill>
                <a:srgbClr val="000000"/>
              </a:solidFill>
            </a:endParaRPr>
          </a:p>
        </p:txBody>
      </p:sp>
      <p:sp>
        <p:nvSpPr>
          <p:cNvPr id="4" name="Date Placeholder 3">
            <a:extLst>
              <a:ext uri="{FF2B5EF4-FFF2-40B4-BE49-F238E27FC236}">
                <a16:creationId xmlns:a16="http://schemas.microsoft.com/office/drawing/2014/main" id="{660F30D0-0F86-18F4-B314-80AE94274A38}"/>
              </a:ext>
            </a:extLst>
          </p:cNvPr>
          <p:cNvSpPr>
            <a:spLocks noGrp="1"/>
          </p:cNvSpPr>
          <p:nvPr>
            <p:ph type="dt" sz="half" idx="10"/>
          </p:nvPr>
        </p:nvSpPr>
        <p:spPr/>
        <p:txBody>
          <a:bodyPr/>
          <a:lstStyle/>
          <a:p>
            <a:fld id="{090FEA97-2364-4149-93F5-E7DBC8CBED43}" type="datetime3">
              <a:rPr lang="en-US" smtClean="0"/>
              <a:t>9 December 2024</a:t>
            </a:fld>
            <a:endParaRPr lang="en-US" dirty="0"/>
          </a:p>
        </p:txBody>
      </p:sp>
      <p:sp>
        <p:nvSpPr>
          <p:cNvPr id="5" name="Footer Placeholder 4">
            <a:extLst>
              <a:ext uri="{FF2B5EF4-FFF2-40B4-BE49-F238E27FC236}">
                <a16:creationId xmlns:a16="http://schemas.microsoft.com/office/drawing/2014/main" id="{6741AFDA-C6D5-C3FA-7967-E4EDD7A7DEEC}"/>
              </a:ext>
            </a:extLst>
          </p:cNvPr>
          <p:cNvSpPr>
            <a:spLocks noGrp="1"/>
          </p:cNvSpPr>
          <p:nvPr>
            <p:ph type="ftr" sz="quarter" idx="11"/>
          </p:nvPr>
        </p:nvSpPr>
        <p:spPr>
          <a:xfrm>
            <a:off x="4648200" y="6356351"/>
            <a:ext cx="3429000" cy="365125"/>
          </a:xfrm>
        </p:spPr>
        <p:txBody>
          <a:bodyPr/>
          <a:lstStyle/>
          <a:p>
            <a:r>
              <a:rPr lang="en-US"/>
              <a:t>Dr. Kumod Kumar Gupta     Data Analytics     Unit-4</a:t>
            </a:r>
            <a:endParaRPr lang="en-US" dirty="0"/>
          </a:p>
        </p:txBody>
      </p:sp>
      <p:sp>
        <p:nvSpPr>
          <p:cNvPr id="6" name="Slide Number Placeholder 5">
            <a:extLst>
              <a:ext uri="{FF2B5EF4-FFF2-40B4-BE49-F238E27FC236}">
                <a16:creationId xmlns:a16="http://schemas.microsoft.com/office/drawing/2014/main" id="{2C67BD08-56C9-C6A8-82B3-C2B9697450E1}"/>
              </a:ext>
            </a:extLst>
          </p:cNvPr>
          <p:cNvSpPr>
            <a:spLocks noGrp="1"/>
          </p:cNvSpPr>
          <p:nvPr>
            <p:ph type="sldNum" sz="quarter" idx="12"/>
          </p:nvPr>
        </p:nvSpPr>
        <p:spPr/>
        <p:txBody>
          <a:bodyPr/>
          <a:lstStyle/>
          <a:p>
            <a:fld id="{B6F15528-21DE-4FAA-801E-634DDDAF4B2B}" type="slidenum">
              <a:rPr lang="en-US" smtClean="0"/>
              <a:pPr/>
              <a:t>90</a:t>
            </a:fld>
            <a:endParaRPr lang="en-US" dirty="0"/>
          </a:p>
        </p:txBody>
      </p:sp>
      <p:sp>
        <p:nvSpPr>
          <p:cNvPr id="2" name="Rectangle 1">
            <a:extLst>
              <a:ext uri="{FF2B5EF4-FFF2-40B4-BE49-F238E27FC236}">
                <a16:creationId xmlns:a16="http://schemas.microsoft.com/office/drawing/2014/main" id="{4939DCA1-52AD-9A92-D610-668DB5573DCD}"/>
              </a:ext>
            </a:extLst>
          </p:cNvPr>
          <p:cNvSpPr>
            <a:spLocks noChangeArrowheads="1"/>
          </p:cNvSpPr>
          <p:nvPr/>
        </p:nvSpPr>
        <p:spPr bwMode="auto">
          <a:xfrm>
            <a:off x="1524001"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a:p>
        </p:txBody>
      </p:sp>
      <p:sp>
        <p:nvSpPr>
          <p:cNvPr id="10" name="TextBox 9">
            <a:extLst>
              <a:ext uri="{FF2B5EF4-FFF2-40B4-BE49-F238E27FC236}">
                <a16:creationId xmlns:a16="http://schemas.microsoft.com/office/drawing/2014/main" id="{18DAB557-DD57-C418-36C1-EF8902D20EF8}"/>
              </a:ext>
            </a:extLst>
          </p:cNvPr>
          <p:cNvSpPr txBox="1"/>
          <p:nvPr/>
        </p:nvSpPr>
        <p:spPr>
          <a:xfrm>
            <a:off x="1986281" y="1219200"/>
            <a:ext cx="7772401" cy="3737946"/>
          </a:xfrm>
          <a:prstGeom prst="rect">
            <a:avLst/>
          </a:prstGeom>
          <a:noFill/>
        </p:spPr>
        <p:txBody>
          <a:bodyPr wrap="square">
            <a:spAutoFit/>
          </a:bodyPr>
          <a:lstStyle/>
          <a:p>
            <a:pPr algn="l">
              <a:lnSpc>
                <a:spcPct val="150000"/>
              </a:lnSpc>
            </a:pPr>
            <a:r>
              <a:rPr lang="en-US" sz="2000" b="1" dirty="0">
                <a:latin typeface="Times New Roman" panose="02020603050405020304" pitchFamily="18" charset="0"/>
                <a:cs typeface="Times New Roman" panose="02020603050405020304" pitchFamily="18" charset="0"/>
              </a:rPr>
              <a:t>Libraries used for Web Scraping </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As we know, Python is has various applications and there are different libraries for different purposes. In our further demonstration, we will be using the following libraries:</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Selenium</a:t>
            </a:r>
            <a:r>
              <a:rPr lang="en-US" sz="2000" dirty="0">
                <a:latin typeface="Times New Roman" panose="02020603050405020304" pitchFamily="18" charset="0"/>
                <a:cs typeface="Times New Roman" panose="02020603050405020304" pitchFamily="18" charset="0"/>
              </a:rPr>
              <a:t>:  Selenium is a web testing library. It is used to automate browser activities.</a:t>
            </a:r>
          </a:p>
          <a:p>
            <a:pPr>
              <a:lnSpc>
                <a:spcPct val="150000"/>
              </a:lnSpc>
            </a:pPr>
            <a:endParaRPr lang="en-US"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B27F202-C9D9-F449-D33F-F8E2B51198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38525"/>
            <a:ext cx="1676400" cy="817960"/>
          </a:xfrm>
          <a:prstGeom prst="rect">
            <a:avLst/>
          </a:prstGeom>
        </p:spPr>
      </p:pic>
    </p:spTree>
    <p:extLst>
      <p:ext uri="{BB962C8B-B14F-4D97-AF65-F5344CB8AC3E}">
        <p14:creationId xmlns:p14="http://schemas.microsoft.com/office/powerpoint/2010/main" val="206221062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DC4C056-17C6-44EF-8A07-9291DBB3CE69}"/>
              </a:ext>
            </a:extLst>
          </p:cNvPr>
          <p:cNvSpPr txBox="1">
            <a:spLocks/>
          </p:cNvSpPr>
          <p:nvPr/>
        </p:nvSpPr>
        <p:spPr>
          <a:xfrm>
            <a:off x="2902974"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latin typeface="proxima-nova"/>
              </a:rPr>
              <a:t>Data Munging</a:t>
            </a:r>
            <a:endParaRPr lang="en-IN" sz="4000" b="1" dirty="0">
              <a:solidFill>
                <a:srgbClr val="000000"/>
              </a:solidFill>
            </a:endParaRPr>
          </a:p>
        </p:txBody>
      </p:sp>
      <p:sp>
        <p:nvSpPr>
          <p:cNvPr id="4" name="Date Placeholder 3">
            <a:extLst>
              <a:ext uri="{FF2B5EF4-FFF2-40B4-BE49-F238E27FC236}">
                <a16:creationId xmlns:a16="http://schemas.microsoft.com/office/drawing/2014/main" id="{660F30D0-0F86-18F4-B314-80AE94274A38}"/>
              </a:ext>
            </a:extLst>
          </p:cNvPr>
          <p:cNvSpPr>
            <a:spLocks noGrp="1"/>
          </p:cNvSpPr>
          <p:nvPr>
            <p:ph type="dt" sz="half" idx="10"/>
          </p:nvPr>
        </p:nvSpPr>
        <p:spPr/>
        <p:txBody>
          <a:bodyPr/>
          <a:lstStyle/>
          <a:p>
            <a:fld id="{0B88841E-CCD1-4675-BF67-5FA0EB0F3EBF}" type="datetime3">
              <a:rPr lang="en-US" smtClean="0"/>
              <a:t>9 December 2024</a:t>
            </a:fld>
            <a:endParaRPr lang="en-US" dirty="0"/>
          </a:p>
        </p:txBody>
      </p:sp>
      <p:sp>
        <p:nvSpPr>
          <p:cNvPr id="5" name="Footer Placeholder 4">
            <a:extLst>
              <a:ext uri="{FF2B5EF4-FFF2-40B4-BE49-F238E27FC236}">
                <a16:creationId xmlns:a16="http://schemas.microsoft.com/office/drawing/2014/main" id="{6741AFDA-C6D5-C3FA-7967-E4EDD7A7DEEC}"/>
              </a:ext>
            </a:extLst>
          </p:cNvPr>
          <p:cNvSpPr>
            <a:spLocks noGrp="1"/>
          </p:cNvSpPr>
          <p:nvPr>
            <p:ph type="ftr" sz="quarter" idx="11"/>
          </p:nvPr>
        </p:nvSpPr>
        <p:spPr>
          <a:xfrm>
            <a:off x="4648200" y="6356351"/>
            <a:ext cx="3429000" cy="365125"/>
          </a:xfrm>
        </p:spPr>
        <p:txBody>
          <a:bodyPr/>
          <a:lstStyle/>
          <a:p>
            <a:r>
              <a:rPr lang="en-US"/>
              <a:t>Dr. Kumod Kumar Gupta     Data Analytics     Unit-4</a:t>
            </a:r>
            <a:endParaRPr lang="en-US" dirty="0"/>
          </a:p>
        </p:txBody>
      </p:sp>
      <p:sp>
        <p:nvSpPr>
          <p:cNvPr id="6" name="Slide Number Placeholder 5">
            <a:extLst>
              <a:ext uri="{FF2B5EF4-FFF2-40B4-BE49-F238E27FC236}">
                <a16:creationId xmlns:a16="http://schemas.microsoft.com/office/drawing/2014/main" id="{2C67BD08-56C9-C6A8-82B3-C2B9697450E1}"/>
              </a:ext>
            </a:extLst>
          </p:cNvPr>
          <p:cNvSpPr>
            <a:spLocks noGrp="1"/>
          </p:cNvSpPr>
          <p:nvPr>
            <p:ph type="sldNum" sz="quarter" idx="12"/>
          </p:nvPr>
        </p:nvSpPr>
        <p:spPr/>
        <p:txBody>
          <a:bodyPr/>
          <a:lstStyle/>
          <a:p>
            <a:fld id="{B6F15528-21DE-4FAA-801E-634DDDAF4B2B}" type="slidenum">
              <a:rPr lang="en-US" smtClean="0"/>
              <a:pPr/>
              <a:t>91</a:t>
            </a:fld>
            <a:endParaRPr lang="en-US" dirty="0"/>
          </a:p>
        </p:txBody>
      </p:sp>
      <p:sp>
        <p:nvSpPr>
          <p:cNvPr id="2" name="Rectangle 1">
            <a:extLst>
              <a:ext uri="{FF2B5EF4-FFF2-40B4-BE49-F238E27FC236}">
                <a16:creationId xmlns:a16="http://schemas.microsoft.com/office/drawing/2014/main" id="{4939DCA1-52AD-9A92-D610-668DB5573DCD}"/>
              </a:ext>
            </a:extLst>
          </p:cNvPr>
          <p:cNvSpPr>
            <a:spLocks noChangeArrowheads="1"/>
          </p:cNvSpPr>
          <p:nvPr/>
        </p:nvSpPr>
        <p:spPr bwMode="auto">
          <a:xfrm>
            <a:off x="1524001"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a:p>
        </p:txBody>
      </p:sp>
      <p:sp>
        <p:nvSpPr>
          <p:cNvPr id="10" name="TextBox 9">
            <a:extLst>
              <a:ext uri="{FF2B5EF4-FFF2-40B4-BE49-F238E27FC236}">
                <a16:creationId xmlns:a16="http://schemas.microsoft.com/office/drawing/2014/main" id="{18DAB557-DD57-C418-36C1-EF8902D20EF8}"/>
              </a:ext>
            </a:extLst>
          </p:cNvPr>
          <p:cNvSpPr txBox="1"/>
          <p:nvPr/>
        </p:nvSpPr>
        <p:spPr>
          <a:xfrm>
            <a:off x="2118392" y="1447801"/>
            <a:ext cx="8077168" cy="3276282"/>
          </a:xfrm>
          <a:prstGeom prst="rect">
            <a:avLst/>
          </a:prstGeom>
          <a:noFill/>
        </p:spPr>
        <p:txBody>
          <a:bodyPr wrap="square">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Libraries used for Web Scraping </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b="1" dirty="0" err="1">
                <a:latin typeface="Times New Roman" panose="02020603050405020304" pitchFamily="18" charset="0"/>
                <a:cs typeface="Times New Roman" panose="02020603050405020304" pitchFamily="18" charset="0"/>
              </a:rPr>
              <a:t>BeautifulSoup</a:t>
            </a:r>
            <a:r>
              <a:rPr lang="en-US" sz="2000" dirty="0">
                <a:latin typeface="Times New Roman" panose="02020603050405020304" pitchFamily="18" charset="0"/>
                <a:cs typeface="Times New Roman" panose="02020603050405020304" pitchFamily="18" charset="0"/>
              </a:rPr>
              <a:t>: Beautiful Soup is a Python package for parsing HTML and XML documents. It creates parse trees that is helpful to extract the data easily.</a:t>
            </a:r>
          </a:p>
          <a:p>
            <a:pPr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Pandas</a:t>
            </a:r>
            <a:r>
              <a:rPr lang="en-US" sz="2000" dirty="0">
                <a:latin typeface="Times New Roman" panose="02020603050405020304" pitchFamily="18" charset="0"/>
                <a:cs typeface="Times New Roman" panose="02020603050405020304" pitchFamily="18" charset="0"/>
              </a:rPr>
              <a:t>: Pandas is a library used for data manipulation and analysis. It is used to extract the data and store it in the desired format. </a:t>
            </a:r>
          </a:p>
          <a:p>
            <a:pPr algn="just">
              <a:lnSpc>
                <a:spcPct val="150000"/>
              </a:lnSpc>
            </a:pPr>
            <a:endParaRPr lang="en-US" sz="2000" dirty="0">
              <a:latin typeface="proxima-nova"/>
            </a:endParaRPr>
          </a:p>
        </p:txBody>
      </p:sp>
      <p:pic>
        <p:nvPicPr>
          <p:cNvPr id="8" name="Picture 7">
            <a:extLst>
              <a:ext uri="{FF2B5EF4-FFF2-40B4-BE49-F238E27FC236}">
                <a16:creationId xmlns:a16="http://schemas.microsoft.com/office/drawing/2014/main" id="{8E4F10ED-B13B-9B87-DBFA-025E123F6F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38525"/>
            <a:ext cx="1676400" cy="817960"/>
          </a:xfrm>
          <a:prstGeom prst="rect">
            <a:avLst/>
          </a:prstGeom>
        </p:spPr>
      </p:pic>
    </p:spTree>
    <p:extLst>
      <p:ext uri="{BB962C8B-B14F-4D97-AF65-F5344CB8AC3E}">
        <p14:creationId xmlns:p14="http://schemas.microsoft.com/office/powerpoint/2010/main" val="5651931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DC4C056-17C6-44EF-8A07-9291DBB3CE69}"/>
              </a:ext>
            </a:extLst>
          </p:cNvPr>
          <p:cNvSpPr txBox="1">
            <a:spLocks/>
          </p:cNvSpPr>
          <p:nvPr/>
        </p:nvSpPr>
        <p:spPr>
          <a:xfrm>
            <a:off x="2902974"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latin typeface="proxima-nova"/>
              </a:rPr>
              <a:t>Data Munging</a:t>
            </a:r>
            <a:endParaRPr lang="en-IN" sz="4000" b="1" dirty="0">
              <a:solidFill>
                <a:srgbClr val="000000"/>
              </a:solidFill>
            </a:endParaRPr>
          </a:p>
        </p:txBody>
      </p:sp>
      <p:sp>
        <p:nvSpPr>
          <p:cNvPr id="4" name="Date Placeholder 3">
            <a:extLst>
              <a:ext uri="{FF2B5EF4-FFF2-40B4-BE49-F238E27FC236}">
                <a16:creationId xmlns:a16="http://schemas.microsoft.com/office/drawing/2014/main" id="{660F30D0-0F86-18F4-B314-80AE94274A38}"/>
              </a:ext>
            </a:extLst>
          </p:cNvPr>
          <p:cNvSpPr>
            <a:spLocks noGrp="1"/>
          </p:cNvSpPr>
          <p:nvPr>
            <p:ph type="dt" sz="half" idx="10"/>
          </p:nvPr>
        </p:nvSpPr>
        <p:spPr/>
        <p:txBody>
          <a:bodyPr/>
          <a:lstStyle/>
          <a:p>
            <a:fld id="{530B8B80-AAD2-4C9A-B8FA-FF8D5B2A17BB}" type="datetime3">
              <a:rPr lang="en-US" smtClean="0"/>
              <a:t>9 December 2024</a:t>
            </a:fld>
            <a:endParaRPr lang="en-US" dirty="0"/>
          </a:p>
        </p:txBody>
      </p:sp>
      <p:sp>
        <p:nvSpPr>
          <p:cNvPr id="5" name="Footer Placeholder 4">
            <a:extLst>
              <a:ext uri="{FF2B5EF4-FFF2-40B4-BE49-F238E27FC236}">
                <a16:creationId xmlns:a16="http://schemas.microsoft.com/office/drawing/2014/main" id="{6741AFDA-C6D5-C3FA-7967-E4EDD7A7DEEC}"/>
              </a:ext>
            </a:extLst>
          </p:cNvPr>
          <p:cNvSpPr>
            <a:spLocks noGrp="1"/>
          </p:cNvSpPr>
          <p:nvPr>
            <p:ph type="ftr" sz="quarter" idx="11"/>
          </p:nvPr>
        </p:nvSpPr>
        <p:spPr>
          <a:xfrm>
            <a:off x="4648200" y="6356351"/>
            <a:ext cx="3962400" cy="332980"/>
          </a:xfrm>
        </p:spPr>
        <p:txBody>
          <a:bodyPr/>
          <a:lstStyle/>
          <a:p>
            <a:r>
              <a:rPr lang="en-US"/>
              <a:t>Dr. Kumod Kumar Gupta     Data Analytics     Unit-4</a:t>
            </a:r>
            <a:endParaRPr lang="en-US" dirty="0"/>
          </a:p>
        </p:txBody>
      </p:sp>
      <p:sp>
        <p:nvSpPr>
          <p:cNvPr id="6" name="Slide Number Placeholder 5">
            <a:extLst>
              <a:ext uri="{FF2B5EF4-FFF2-40B4-BE49-F238E27FC236}">
                <a16:creationId xmlns:a16="http://schemas.microsoft.com/office/drawing/2014/main" id="{2C67BD08-56C9-C6A8-82B3-C2B9697450E1}"/>
              </a:ext>
            </a:extLst>
          </p:cNvPr>
          <p:cNvSpPr>
            <a:spLocks noGrp="1"/>
          </p:cNvSpPr>
          <p:nvPr>
            <p:ph type="sldNum" sz="quarter" idx="12"/>
          </p:nvPr>
        </p:nvSpPr>
        <p:spPr/>
        <p:txBody>
          <a:bodyPr/>
          <a:lstStyle/>
          <a:p>
            <a:fld id="{B6F15528-21DE-4FAA-801E-634DDDAF4B2B}" type="slidenum">
              <a:rPr lang="en-US" smtClean="0"/>
              <a:pPr/>
              <a:t>92</a:t>
            </a:fld>
            <a:endParaRPr lang="en-US" dirty="0"/>
          </a:p>
        </p:txBody>
      </p:sp>
      <p:sp>
        <p:nvSpPr>
          <p:cNvPr id="2" name="Rectangle 1">
            <a:extLst>
              <a:ext uri="{FF2B5EF4-FFF2-40B4-BE49-F238E27FC236}">
                <a16:creationId xmlns:a16="http://schemas.microsoft.com/office/drawing/2014/main" id="{4939DCA1-52AD-9A92-D610-668DB5573DCD}"/>
              </a:ext>
            </a:extLst>
          </p:cNvPr>
          <p:cNvSpPr>
            <a:spLocks noChangeArrowheads="1"/>
          </p:cNvSpPr>
          <p:nvPr/>
        </p:nvSpPr>
        <p:spPr bwMode="auto">
          <a:xfrm>
            <a:off x="1524001"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a:p>
        </p:txBody>
      </p:sp>
      <p:sp>
        <p:nvSpPr>
          <p:cNvPr id="10" name="TextBox 9">
            <a:extLst>
              <a:ext uri="{FF2B5EF4-FFF2-40B4-BE49-F238E27FC236}">
                <a16:creationId xmlns:a16="http://schemas.microsoft.com/office/drawing/2014/main" id="{18DAB557-DD57-C418-36C1-EF8902D20EF8}"/>
              </a:ext>
            </a:extLst>
          </p:cNvPr>
          <p:cNvSpPr txBox="1"/>
          <p:nvPr/>
        </p:nvSpPr>
        <p:spPr>
          <a:xfrm>
            <a:off x="1828866" y="1177936"/>
            <a:ext cx="8762935" cy="3268652"/>
          </a:xfrm>
          <a:prstGeom prst="rect">
            <a:avLst/>
          </a:prstGeom>
          <a:noFill/>
        </p:spPr>
        <p:txBody>
          <a:bodyPr wrap="square">
            <a:spAutoFit/>
          </a:bodyPr>
          <a:lstStyle/>
          <a:p>
            <a:pPr algn="l">
              <a:lnSpc>
                <a:spcPct val="150000"/>
              </a:lnSpc>
            </a:pPr>
            <a:r>
              <a:rPr lang="en-US" sz="2000" b="1" dirty="0">
                <a:latin typeface="Times New Roman" panose="02020603050405020304" pitchFamily="18" charset="0"/>
                <a:ea typeface="Open Sans" panose="020B0606030504020204" pitchFamily="34" charset="0"/>
                <a:cs typeface="Times New Roman" panose="02020603050405020304" pitchFamily="18" charset="0"/>
              </a:rPr>
              <a:t>Web Scraping Example : Scraping Flipkart Website</a:t>
            </a:r>
          </a:p>
          <a:p>
            <a:pPr algn="l">
              <a:lnSpc>
                <a:spcPct val="150000"/>
              </a:lnSpc>
            </a:pPr>
            <a:r>
              <a:rPr lang="en-US" sz="2000" b="1" dirty="0">
                <a:latin typeface="Times New Roman" panose="02020603050405020304" pitchFamily="18" charset="0"/>
                <a:ea typeface="Open Sans" panose="020B0606030504020204" pitchFamily="34" charset="0"/>
                <a:cs typeface="Times New Roman" panose="02020603050405020304" pitchFamily="18" charset="0"/>
              </a:rPr>
              <a:t>Step 1: Find the URL that you want to scrape</a:t>
            </a:r>
            <a:endParaRPr lang="en-US" sz="2000" dirty="0">
              <a:latin typeface="Times New Roman" panose="02020603050405020304" pitchFamily="18" charset="0"/>
              <a:ea typeface="Open Sans" panose="020B0606030504020204" pitchFamily="34" charset="0"/>
              <a:cs typeface="Times New Roman" panose="02020603050405020304" pitchFamily="18" charset="0"/>
            </a:endParaRPr>
          </a:p>
          <a:p>
            <a:pPr algn="l">
              <a:lnSpc>
                <a:spcPct val="150000"/>
              </a:lnSpc>
            </a:pPr>
            <a:r>
              <a:rPr lang="en-US" sz="2000" dirty="0">
                <a:latin typeface="Times New Roman" panose="02020603050405020304" pitchFamily="18" charset="0"/>
                <a:ea typeface="Open Sans" panose="020B0606030504020204" pitchFamily="34" charset="0"/>
                <a:cs typeface="Times New Roman" panose="02020603050405020304" pitchFamily="18" charset="0"/>
              </a:rPr>
              <a:t>For this example, we are going scrape </a:t>
            </a:r>
            <a:r>
              <a:rPr lang="en-US" sz="2000" b="1" dirty="0">
                <a:latin typeface="Times New Roman" panose="02020603050405020304" pitchFamily="18" charset="0"/>
                <a:ea typeface="Open Sans" panose="020B0606030504020204" pitchFamily="34" charset="0"/>
                <a:cs typeface="Times New Roman" panose="02020603050405020304" pitchFamily="18" charset="0"/>
              </a:rPr>
              <a:t>Flipkart</a:t>
            </a:r>
            <a:r>
              <a:rPr lang="en-US" sz="2000" dirty="0">
                <a:latin typeface="Times New Roman" panose="02020603050405020304" pitchFamily="18" charset="0"/>
                <a:ea typeface="Open Sans" panose="020B0606030504020204" pitchFamily="34" charset="0"/>
                <a:cs typeface="Times New Roman" panose="02020603050405020304" pitchFamily="18" charset="0"/>
              </a:rPr>
              <a:t> website to extract the Price, Name, and Rating of Laptops. The URL for this page is </a:t>
            </a:r>
            <a:r>
              <a:rPr lang="en-US" sz="2000" dirty="0">
                <a:latin typeface="Times New Roman" panose="02020603050405020304" pitchFamily="18" charset="0"/>
                <a:ea typeface="Open Sans" panose="020B0606030504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https://www.flipkart.com/laptops/~buyback-guarantee-on-laptops-/pr?sid=6bo%2Cb5g&amp;uniqBStoreParam1=val1&amp;wid=11.productCard.PMU_V2</a:t>
            </a:r>
            <a:r>
              <a:rPr lang="en-US" sz="2000" dirty="0">
                <a:latin typeface="Times New Roman" panose="02020603050405020304" pitchFamily="18" charset="0"/>
                <a:ea typeface="Open Sans" panose="020B0606030504020204" pitchFamily="34" charset="0"/>
                <a:cs typeface="Times New Roman" panose="02020603050405020304" pitchFamily="18" charset="0"/>
              </a:rPr>
              <a:t>.</a:t>
            </a:r>
          </a:p>
          <a:p>
            <a:pPr algn="l">
              <a:lnSpc>
                <a:spcPct val="150000"/>
              </a:lnSpc>
            </a:pPr>
            <a:endParaRPr lang="en-US" sz="2000" dirty="0">
              <a:latin typeface="Times New Roman" panose="02020603050405020304" pitchFamily="18" charset="0"/>
              <a:ea typeface="Open Sans" panose="020B060603050402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DA0461C5-0BAC-886D-A30C-32C7ABB1E7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38525"/>
            <a:ext cx="1676400" cy="817960"/>
          </a:xfrm>
          <a:prstGeom prst="rect">
            <a:avLst/>
          </a:prstGeom>
        </p:spPr>
      </p:pic>
    </p:spTree>
    <p:extLst>
      <p:ext uri="{BB962C8B-B14F-4D97-AF65-F5344CB8AC3E}">
        <p14:creationId xmlns:p14="http://schemas.microsoft.com/office/powerpoint/2010/main" val="16768176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DC4C056-17C6-44EF-8A07-9291DBB3CE69}"/>
              </a:ext>
            </a:extLst>
          </p:cNvPr>
          <p:cNvSpPr txBox="1">
            <a:spLocks/>
          </p:cNvSpPr>
          <p:nvPr/>
        </p:nvSpPr>
        <p:spPr>
          <a:xfrm>
            <a:off x="2902974"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latin typeface="proxima-nova"/>
              </a:rPr>
              <a:t>Data Munging</a:t>
            </a:r>
            <a:endParaRPr lang="en-IN" sz="4000" b="1" dirty="0">
              <a:solidFill>
                <a:srgbClr val="000000"/>
              </a:solidFill>
            </a:endParaRPr>
          </a:p>
        </p:txBody>
      </p:sp>
      <p:sp>
        <p:nvSpPr>
          <p:cNvPr id="4" name="Date Placeholder 3">
            <a:extLst>
              <a:ext uri="{FF2B5EF4-FFF2-40B4-BE49-F238E27FC236}">
                <a16:creationId xmlns:a16="http://schemas.microsoft.com/office/drawing/2014/main" id="{660F30D0-0F86-18F4-B314-80AE94274A38}"/>
              </a:ext>
            </a:extLst>
          </p:cNvPr>
          <p:cNvSpPr>
            <a:spLocks noGrp="1"/>
          </p:cNvSpPr>
          <p:nvPr>
            <p:ph type="dt" sz="half" idx="10"/>
          </p:nvPr>
        </p:nvSpPr>
        <p:spPr/>
        <p:txBody>
          <a:bodyPr/>
          <a:lstStyle/>
          <a:p>
            <a:fld id="{CA0436FB-75B5-495B-97C1-F6FC43313666}" type="datetime3">
              <a:rPr lang="en-US" smtClean="0"/>
              <a:t>9 December 2024</a:t>
            </a:fld>
            <a:endParaRPr lang="en-US" dirty="0"/>
          </a:p>
        </p:txBody>
      </p:sp>
      <p:sp>
        <p:nvSpPr>
          <p:cNvPr id="5" name="Footer Placeholder 4">
            <a:extLst>
              <a:ext uri="{FF2B5EF4-FFF2-40B4-BE49-F238E27FC236}">
                <a16:creationId xmlns:a16="http://schemas.microsoft.com/office/drawing/2014/main" id="{6741AFDA-C6D5-C3FA-7967-E4EDD7A7DEEC}"/>
              </a:ext>
            </a:extLst>
          </p:cNvPr>
          <p:cNvSpPr>
            <a:spLocks noGrp="1"/>
          </p:cNvSpPr>
          <p:nvPr>
            <p:ph type="ftr" sz="quarter" idx="11"/>
          </p:nvPr>
        </p:nvSpPr>
        <p:spPr>
          <a:xfrm>
            <a:off x="4648200" y="6356351"/>
            <a:ext cx="4343400" cy="365125"/>
          </a:xfrm>
        </p:spPr>
        <p:txBody>
          <a:bodyPr/>
          <a:lstStyle/>
          <a:p>
            <a:r>
              <a:rPr lang="en-US"/>
              <a:t>Dr. Kumod Kumar Gupta     Data Analytics     Unit-4</a:t>
            </a:r>
            <a:endParaRPr lang="en-US" dirty="0"/>
          </a:p>
        </p:txBody>
      </p:sp>
      <p:sp>
        <p:nvSpPr>
          <p:cNvPr id="6" name="Slide Number Placeholder 5">
            <a:extLst>
              <a:ext uri="{FF2B5EF4-FFF2-40B4-BE49-F238E27FC236}">
                <a16:creationId xmlns:a16="http://schemas.microsoft.com/office/drawing/2014/main" id="{2C67BD08-56C9-C6A8-82B3-C2B9697450E1}"/>
              </a:ext>
            </a:extLst>
          </p:cNvPr>
          <p:cNvSpPr>
            <a:spLocks noGrp="1"/>
          </p:cNvSpPr>
          <p:nvPr>
            <p:ph type="sldNum" sz="quarter" idx="12"/>
          </p:nvPr>
        </p:nvSpPr>
        <p:spPr/>
        <p:txBody>
          <a:bodyPr/>
          <a:lstStyle/>
          <a:p>
            <a:fld id="{B6F15528-21DE-4FAA-801E-634DDDAF4B2B}" type="slidenum">
              <a:rPr lang="en-US" smtClean="0"/>
              <a:pPr/>
              <a:t>93</a:t>
            </a:fld>
            <a:endParaRPr lang="en-US" dirty="0"/>
          </a:p>
        </p:txBody>
      </p:sp>
      <p:sp>
        <p:nvSpPr>
          <p:cNvPr id="2" name="Rectangle 1">
            <a:extLst>
              <a:ext uri="{FF2B5EF4-FFF2-40B4-BE49-F238E27FC236}">
                <a16:creationId xmlns:a16="http://schemas.microsoft.com/office/drawing/2014/main" id="{4939DCA1-52AD-9A92-D610-668DB5573DCD}"/>
              </a:ext>
            </a:extLst>
          </p:cNvPr>
          <p:cNvSpPr>
            <a:spLocks noChangeArrowheads="1"/>
          </p:cNvSpPr>
          <p:nvPr/>
        </p:nvSpPr>
        <p:spPr bwMode="auto">
          <a:xfrm>
            <a:off x="1524001"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a:p>
        </p:txBody>
      </p:sp>
      <p:sp>
        <p:nvSpPr>
          <p:cNvPr id="12" name="TextBox 11">
            <a:extLst>
              <a:ext uri="{FF2B5EF4-FFF2-40B4-BE49-F238E27FC236}">
                <a16:creationId xmlns:a16="http://schemas.microsoft.com/office/drawing/2014/main" id="{F5B571BC-4C1A-E2F0-2683-4F1E08A053FB}"/>
              </a:ext>
            </a:extLst>
          </p:cNvPr>
          <p:cNvSpPr txBox="1"/>
          <p:nvPr/>
        </p:nvSpPr>
        <p:spPr>
          <a:xfrm>
            <a:off x="2213488" y="1201391"/>
            <a:ext cx="7387713" cy="2806987"/>
          </a:xfrm>
          <a:prstGeom prst="rect">
            <a:avLst/>
          </a:prstGeom>
          <a:noFill/>
        </p:spPr>
        <p:txBody>
          <a:bodyPr wrap="square">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Step 2: Inspecting the Page</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The data is usually nested in tags. So, we inspect the page to see, under which tag the data we want to scrape is nested. To inspect the page, just right click on the element and click on “Inspect”.</a:t>
            </a:r>
          </a:p>
          <a:p>
            <a:pPr algn="just">
              <a:lnSpc>
                <a:spcPct val="150000"/>
              </a:lnSpc>
            </a:pPr>
            <a:br>
              <a:rPr lang="en-US" sz="2000" dirty="0">
                <a:latin typeface="Times New Roman" panose="02020603050405020304" pitchFamily="18" charset="0"/>
                <a:cs typeface="Times New Roman" panose="02020603050405020304" pitchFamily="18" charset="0"/>
              </a:rPr>
            </a:br>
            <a:endParaRPr lang="en-US" altLang="en-US"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5EE7704-6058-6054-F62E-528B8BC369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38525"/>
            <a:ext cx="1676400" cy="817960"/>
          </a:xfrm>
          <a:prstGeom prst="rect">
            <a:avLst/>
          </a:prstGeom>
        </p:spPr>
      </p:pic>
    </p:spTree>
    <p:extLst>
      <p:ext uri="{BB962C8B-B14F-4D97-AF65-F5344CB8AC3E}">
        <p14:creationId xmlns:p14="http://schemas.microsoft.com/office/powerpoint/2010/main" val="1947616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DC4C056-17C6-44EF-8A07-9291DBB3CE69}"/>
              </a:ext>
            </a:extLst>
          </p:cNvPr>
          <p:cNvSpPr txBox="1">
            <a:spLocks/>
          </p:cNvSpPr>
          <p:nvPr/>
        </p:nvSpPr>
        <p:spPr>
          <a:xfrm>
            <a:off x="2902974"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latin typeface="proxima-nova"/>
              </a:rPr>
              <a:t>Data Munging</a:t>
            </a:r>
            <a:endParaRPr lang="en-IN" sz="4000" b="1" dirty="0">
              <a:solidFill>
                <a:srgbClr val="000000"/>
              </a:solidFill>
            </a:endParaRPr>
          </a:p>
        </p:txBody>
      </p:sp>
      <p:sp>
        <p:nvSpPr>
          <p:cNvPr id="4" name="Date Placeholder 3">
            <a:extLst>
              <a:ext uri="{FF2B5EF4-FFF2-40B4-BE49-F238E27FC236}">
                <a16:creationId xmlns:a16="http://schemas.microsoft.com/office/drawing/2014/main" id="{660F30D0-0F86-18F4-B314-80AE94274A38}"/>
              </a:ext>
            </a:extLst>
          </p:cNvPr>
          <p:cNvSpPr>
            <a:spLocks noGrp="1"/>
          </p:cNvSpPr>
          <p:nvPr>
            <p:ph type="dt" sz="half" idx="10"/>
          </p:nvPr>
        </p:nvSpPr>
        <p:spPr/>
        <p:txBody>
          <a:bodyPr/>
          <a:lstStyle/>
          <a:p>
            <a:fld id="{0E5C2E45-38FD-4303-A3E1-20B9CC1D3496}" type="datetime3">
              <a:rPr lang="en-US" smtClean="0"/>
              <a:t>9 December 2024</a:t>
            </a:fld>
            <a:endParaRPr lang="en-US" dirty="0"/>
          </a:p>
        </p:txBody>
      </p:sp>
      <p:sp>
        <p:nvSpPr>
          <p:cNvPr id="5" name="Footer Placeholder 4">
            <a:extLst>
              <a:ext uri="{FF2B5EF4-FFF2-40B4-BE49-F238E27FC236}">
                <a16:creationId xmlns:a16="http://schemas.microsoft.com/office/drawing/2014/main" id="{6741AFDA-C6D5-C3FA-7967-E4EDD7A7DEEC}"/>
              </a:ext>
            </a:extLst>
          </p:cNvPr>
          <p:cNvSpPr>
            <a:spLocks noGrp="1"/>
          </p:cNvSpPr>
          <p:nvPr>
            <p:ph type="ftr" sz="quarter" idx="11"/>
          </p:nvPr>
        </p:nvSpPr>
        <p:spPr>
          <a:xfrm>
            <a:off x="4648200" y="6356351"/>
            <a:ext cx="4114800" cy="194489"/>
          </a:xfrm>
        </p:spPr>
        <p:txBody>
          <a:bodyPr/>
          <a:lstStyle/>
          <a:p>
            <a:r>
              <a:rPr lang="en-US"/>
              <a:t>Dr. Kumod Kumar Gupta     Data Analytics     Unit-4</a:t>
            </a:r>
            <a:endParaRPr lang="en-US" dirty="0"/>
          </a:p>
        </p:txBody>
      </p:sp>
      <p:sp>
        <p:nvSpPr>
          <p:cNvPr id="6" name="Slide Number Placeholder 5">
            <a:extLst>
              <a:ext uri="{FF2B5EF4-FFF2-40B4-BE49-F238E27FC236}">
                <a16:creationId xmlns:a16="http://schemas.microsoft.com/office/drawing/2014/main" id="{2C67BD08-56C9-C6A8-82B3-C2B9697450E1}"/>
              </a:ext>
            </a:extLst>
          </p:cNvPr>
          <p:cNvSpPr>
            <a:spLocks noGrp="1"/>
          </p:cNvSpPr>
          <p:nvPr>
            <p:ph type="sldNum" sz="quarter" idx="12"/>
          </p:nvPr>
        </p:nvSpPr>
        <p:spPr/>
        <p:txBody>
          <a:bodyPr/>
          <a:lstStyle/>
          <a:p>
            <a:fld id="{B6F15528-21DE-4FAA-801E-634DDDAF4B2B}" type="slidenum">
              <a:rPr lang="en-US" smtClean="0"/>
              <a:pPr/>
              <a:t>94</a:t>
            </a:fld>
            <a:endParaRPr lang="en-US" dirty="0"/>
          </a:p>
        </p:txBody>
      </p:sp>
      <p:sp>
        <p:nvSpPr>
          <p:cNvPr id="2" name="Rectangle 1">
            <a:extLst>
              <a:ext uri="{FF2B5EF4-FFF2-40B4-BE49-F238E27FC236}">
                <a16:creationId xmlns:a16="http://schemas.microsoft.com/office/drawing/2014/main" id="{4939DCA1-52AD-9A92-D610-668DB5573DCD}"/>
              </a:ext>
            </a:extLst>
          </p:cNvPr>
          <p:cNvSpPr>
            <a:spLocks noChangeArrowheads="1"/>
          </p:cNvSpPr>
          <p:nvPr/>
        </p:nvSpPr>
        <p:spPr bwMode="auto">
          <a:xfrm>
            <a:off x="1524001"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a:p>
        </p:txBody>
      </p:sp>
      <p:sp>
        <p:nvSpPr>
          <p:cNvPr id="8" name="Rectangle 1">
            <a:extLst>
              <a:ext uri="{FF2B5EF4-FFF2-40B4-BE49-F238E27FC236}">
                <a16:creationId xmlns:a16="http://schemas.microsoft.com/office/drawing/2014/main" id="{E8D0F7C1-BE9F-A52B-596A-A15767E4C73C}"/>
              </a:ext>
            </a:extLst>
          </p:cNvPr>
          <p:cNvSpPr>
            <a:spLocks noChangeArrowheads="1"/>
          </p:cNvSpPr>
          <p:nvPr/>
        </p:nvSpPr>
        <p:spPr bwMode="auto">
          <a:xfrm>
            <a:off x="2133601" y="1139647"/>
            <a:ext cx="777240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dirty="0">
                <a:latin typeface="+mn-lt"/>
                <a:cs typeface="Open Sans" panose="020B0606030504020204" pitchFamily="34" charset="0"/>
              </a:rPr>
              <a:t>When you click on the “Inspect” tab, you will see a “Browser Inspector Box” open.</a:t>
            </a:r>
            <a:endParaRPr lang="en-US" altLang="en-US" sz="2400" dirty="0">
              <a:latin typeface="+mn-lt"/>
            </a:endParaRPr>
          </a:p>
          <a:p>
            <a:r>
              <a:rPr lang="en-US" altLang="en-US" sz="2400" dirty="0">
                <a:latin typeface="+mn-lt"/>
                <a:cs typeface="Open Sans" panose="020B0606030504020204" pitchFamily="34" charset="0"/>
              </a:rPr>
              <a:t>             </a:t>
            </a:r>
            <a:endParaRPr lang="en-US" altLang="en-US" sz="2400" dirty="0">
              <a:latin typeface="+mn-lt"/>
            </a:endParaRPr>
          </a:p>
        </p:txBody>
      </p:sp>
      <p:pic>
        <p:nvPicPr>
          <p:cNvPr id="3074" name="Picture 2" descr="Inspecting page - Web Scraping with Python - Edureka">
            <a:extLst>
              <a:ext uri="{FF2B5EF4-FFF2-40B4-BE49-F238E27FC236}">
                <a16:creationId xmlns:a16="http://schemas.microsoft.com/office/drawing/2014/main" id="{659791AF-7224-195E-2D52-DCD6E8491C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133601"/>
            <a:ext cx="7620000" cy="342328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77BA9CE6-B1FB-0C5B-A861-66E9CFCFFF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38525"/>
            <a:ext cx="1676400" cy="817960"/>
          </a:xfrm>
          <a:prstGeom prst="rect">
            <a:avLst/>
          </a:prstGeom>
        </p:spPr>
      </p:pic>
    </p:spTree>
    <p:extLst>
      <p:ext uri="{BB962C8B-B14F-4D97-AF65-F5344CB8AC3E}">
        <p14:creationId xmlns:p14="http://schemas.microsoft.com/office/powerpoint/2010/main" val="103473906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DC4C056-17C6-44EF-8A07-9291DBB3CE69}"/>
              </a:ext>
            </a:extLst>
          </p:cNvPr>
          <p:cNvSpPr txBox="1">
            <a:spLocks/>
          </p:cNvSpPr>
          <p:nvPr/>
        </p:nvSpPr>
        <p:spPr>
          <a:xfrm>
            <a:off x="2902974"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latin typeface="proxima-nova"/>
              </a:rPr>
              <a:t>Data Munging</a:t>
            </a:r>
            <a:endParaRPr lang="en-IN" sz="4000" b="1" dirty="0">
              <a:solidFill>
                <a:srgbClr val="000000"/>
              </a:solidFill>
            </a:endParaRPr>
          </a:p>
        </p:txBody>
      </p:sp>
      <p:sp>
        <p:nvSpPr>
          <p:cNvPr id="4" name="Date Placeholder 3">
            <a:extLst>
              <a:ext uri="{FF2B5EF4-FFF2-40B4-BE49-F238E27FC236}">
                <a16:creationId xmlns:a16="http://schemas.microsoft.com/office/drawing/2014/main" id="{660F30D0-0F86-18F4-B314-80AE94274A38}"/>
              </a:ext>
            </a:extLst>
          </p:cNvPr>
          <p:cNvSpPr>
            <a:spLocks noGrp="1"/>
          </p:cNvSpPr>
          <p:nvPr>
            <p:ph type="dt" sz="half" idx="10"/>
          </p:nvPr>
        </p:nvSpPr>
        <p:spPr/>
        <p:txBody>
          <a:bodyPr/>
          <a:lstStyle/>
          <a:p>
            <a:fld id="{645BCAC4-BEFD-41A6-A19A-804F840190F5}" type="datetime3">
              <a:rPr lang="en-US" smtClean="0"/>
              <a:t>9 December 2024</a:t>
            </a:fld>
            <a:endParaRPr lang="en-US" dirty="0"/>
          </a:p>
        </p:txBody>
      </p:sp>
      <p:sp>
        <p:nvSpPr>
          <p:cNvPr id="5" name="Footer Placeholder 4">
            <a:extLst>
              <a:ext uri="{FF2B5EF4-FFF2-40B4-BE49-F238E27FC236}">
                <a16:creationId xmlns:a16="http://schemas.microsoft.com/office/drawing/2014/main" id="{6741AFDA-C6D5-C3FA-7967-E4EDD7A7DEEC}"/>
              </a:ext>
            </a:extLst>
          </p:cNvPr>
          <p:cNvSpPr>
            <a:spLocks noGrp="1"/>
          </p:cNvSpPr>
          <p:nvPr>
            <p:ph type="ftr" sz="quarter" idx="11"/>
          </p:nvPr>
        </p:nvSpPr>
        <p:spPr>
          <a:xfrm>
            <a:off x="4648200" y="6356351"/>
            <a:ext cx="3886200" cy="365125"/>
          </a:xfrm>
        </p:spPr>
        <p:txBody>
          <a:bodyPr/>
          <a:lstStyle/>
          <a:p>
            <a:r>
              <a:rPr lang="en-US"/>
              <a:t>Dr. Kumod Kumar Gupta     Data Analytics     Unit-4</a:t>
            </a:r>
            <a:endParaRPr lang="en-US" dirty="0"/>
          </a:p>
        </p:txBody>
      </p:sp>
      <p:sp>
        <p:nvSpPr>
          <p:cNvPr id="6" name="Slide Number Placeholder 5">
            <a:extLst>
              <a:ext uri="{FF2B5EF4-FFF2-40B4-BE49-F238E27FC236}">
                <a16:creationId xmlns:a16="http://schemas.microsoft.com/office/drawing/2014/main" id="{2C67BD08-56C9-C6A8-82B3-C2B9697450E1}"/>
              </a:ext>
            </a:extLst>
          </p:cNvPr>
          <p:cNvSpPr>
            <a:spLocks noGrp="1"/>
          </p:cNvSpPr>
          <p:nvPr>
            <p:ph type="sldNum" sz="quarter" idx="12"/>
          </p:nvPr>
        </p:nvSpPr>
        <p:spPr/>
        <p:txBody>
          <a:bodyPr/>
          <a:lstStyle/>
          <a:p>
            <a:fld id="{B6F15528-21DE-4FAA-801E-634DDDAF4B2B}" type="slidenum">
              <a:rPr lang="en-US" smtClean="0"/>
              <a:pPr/>
              <a:t>95</a:t>
            </a:fld>
            <a:endParaRPr lang="en-US" dirty="0"/>
          </a:p>
        </p:txBody>
      </p:sp>
      <p:sp>
        <p:nvSpPr>
          <p:cNvPr id="2" name="Rectangle 1">
            <a:extLst>
              <a:ext uri="{FF2B5EF4-FFF2-40B4-BE49-F238E27FC236}">
                <a16:creationId xmlns:a16="http://schemas.microsoft.com/office/drawing/2014/main" id="{4939DCA1-52AD-9A92-D610-668DB5573DCD}"/>
              </a:ext>
            </a:extLst>
          </p:cNvPr>
          <p:cNvSpPr>
            <a:spLocks noChangeArrowheads="1"/>
          </p:cNvSpPr>
          <p:nvPr/>
        </p:nvSpPr>
        <p:spPr bwMode="auto">
          <a:xfrm>
            <a:off x="1524001"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a:p>
        </p:txBody>
      </p:sp>
      <p:sp>
        <p:nvSpPr>
          <p:cNvPr id="8" name="Rectangle 1">
            <a:extLst>
              <a:ext uri="{FF2B5EF4-FFF2-40B4-BE49-F238E27FC236}">
                <a16:creationId xmlns:a16="http://schemas.microsoft.com/office/drawing/2014/main" id="{E8D0F7C1-BE9F-A52B-596A-A15767E4C73C}"/>
              </a:ext>
            </a:extLst>
          </p:cNvPr>
          <p:cNvSpPr>
            <a:spLocks noChangeArrowheads="1"/>
          </p:cNvSpPr>
          <p:nvPr/>
        </p:nvSpPr>
        <p:spPr bwMode="auto">
          <a:xfrm>
            <a:off x="2133601" y="1195685"/>
            <a:ext cx="7772401" cy="3913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lnSpc>
                <a:spcPct val="150000"/>
              </a:lnSpc>
            </a:pPr>
            <a:r>
              <a:rPr lang="en-US" sz="2400" b="1" dirty="0">
                <a:latin typeface="+mn-lt"/>
              </a:rPr>
              <a:t>Step 4: Write the code</a:t>
            </a:r>
            <a:endParaRPr lang="en-US" sz="2400" dirty="0">
              <a:latin typeface="+mn-lt"/>
            </a:endParaRPr>
          </a:p>
          <a:p>
            <a:pPr algn="l">
              <a:lnSpc>
                <a:spcPct val="150000"/>
              </a:lnSpc>
            </a:pPr>
            <a:r>
              <a:rPr lang="en-US" sz="2400" dirty="0">
                <a:latin typeface="+mn-lt"/>
              </a:rPr>
              <a:t>First, let’s create a Python file. To do this, open the terminal in Ubuntu and type </a:t>
            </a:r>
            <a:r>
              <a:rPr lang="en-US" sz="2400" dirty="0" err="1">
                <a:latin typeface="+mn-lt"/>
              </a:rPr>
              <a:t>gedit</a:t>
            </a:r>
            <a:r>
              <a:rPr lang="en-US" sz="2400" dirty="0">
                <a:latin typeface="+mn-lt"/>
              </a:rPr>
              <a:t> &lt;your file name&gt; with .</a:t>
            </a:r>
            <a:r>
              <a:rPr lang="en-US" sz="2400" dirty="0" err="1">
                <a:latin typeface="+mn-lt"/>
              </a:rPr>
              <a:t>py</a:t>
            </a:r>
            <a:r>
              <a:rPr lang="en-US" sz="2400" dirty="0">
                <a:latin typeface="+mn-lt"/>
              </a:rPr>
              <a:t> extension.</a:t>
            </a:r>
          </a:p>
          <a:p>
            <a:pPr>
              <a:lnSpc>
                <a:spcPct val="150000"/>
              </a:lnSpc>
            </a:pPr>
            <a:r>
              <a:rPr lang="en-US" altLang="en-US" sz="2400" dirty="0">
                <a:latin typeface="+mn-lt"/>
              </a:rPr>
              <a:t>	</a:t>
            </a:r>
            <a:r>
              <a:rPr lang="en-US" altLang="en-US" sz="2400" dirty="0" err="1">
                <a:latin typeface="+mn-lt"/>
              </a:rPr>
              <a:t>gedit</a:t>
            </a:r>
            <a:r>
              <a:rPr lang="en-US" altLang="en-US" sz="2400" dirty="0">
                <a:latin typeface="+mn-lt"/>
              </a:rPr>
              <a:t> web</a:t>
            </a:r>
            <a:r>
              <a:rPr lang="en-US" altLang="en-US" sz="2400" b="1" dirty="0">
                <a:latin typeface="+mn-lt"/>
              </a:rPr>
              <a:t>-</a:t>
            </a:r>
            <a:r>
              <a:rPr lang="en-US" altLang="en-US" sz="2400" dirty="0">
                <a:latin typeface="+mn-lt"/>
              </a:rPr>
              <a:t>s.py </a:t>
            </a:r>
          </a:p>
          <a:p>
            <a:pPr>
              <a:lnSpc>
                <a:spcPct val="150000"/>
              </a:lnSpc>
            </a:pPr>
            <a:r>
              <a:rPr lang="en-US" sz="2400" dirty="0">
                <a:latin typeface="+mn-lt"/>
              </a:rPr>
              <a:t>First, let us import all the necessary libraries:</a:t>
            </a:r>
          </a:p>
          <a:p>
            <a:pPr>
              <a:lnSpc>
                <a:spcPct val="150000"/>
              </a:lnSpc>
            </a:pPr>
            <a:endParaRPr lang="en-US" altLang="en-US" sz="2400" dirty="0">
              <a:latin typeface="+mn-lt"/>
            </a:endParaRPr>
          </a:p>
        </p:txBody>
      </p:sp>
      <p:pic>
        <p:nvPicPr>
          <p:cNvPr id="11" name="Picture 10">
            <a:extLst>
              <a:ext uri="{FF2B5EF4-FFF2-40B4-BE49-F238E27FC236}">
                <a16:creationId xmlns:a16="http://schemas.microsoft.com/office/drawing/2014/main" id="{BFAC5ED7-D0B5-B901-C9C5-7A36598CEFDD}"/>
              </a:ext>
            </a:extLst>
          </p:cNvPr>
          <p:cNvPicPr>
            <a:picLocks noChangeAspect="1"/>
          </p:cNvPicPr>
          <p:nvPr/>
        </p:nvPicPr>
        <p:blipFill>
          <a:blip r:embed="rId2"/>
          <a:stretch>
            <a:fillRect/>
          </a:stretch>
        </p:blipFill>
        <p:spPr>
          <a:xfrm>
            <a:off x="3400049" y="4572001"/>
            <a:ext cx="4219952" cy="1213422"/>
          </a:xfrm>
          <a:prstGeom prst="rect">
            <a:avLst/>
          </a:prstGeom>
        </p:spPr>
      </p:pic>
      <p:pic>
        <p:nvPicPr>
          <p:cNvPr id="9" name="Picture 8">
            <a:extLst>
              <a:ext uri="{FF2B5EF4-FFF2-40B4-BE49-F238E27FC236}">
                <a16:creationId xmlns:a16="http://schemas.microsoft.com/office/drawing/2014/main" id="{107D9374-580F-29FC-1575-9783C2AD2D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38525"/>
            <a:ext cx="1676400" cy="817960"/>
          </a:xfrm>
          <a:prstGeom prst="rect">
            <a:avLst/>
          </a:prstGeom>
        </p:spPr>
      </p:pic>
    </p:spTree>
    <p:extLst>
      <p:ext uri="{BB962C8B-B14F-4D97-AF65-F5344CB8AC3E}">
        <p14:creationId xmlns:p14="http://schemas.microsoft.com/office/powerpoint/2010/main" val="41250842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DC4C056-17C6-44EF-8A07-9291DBB3CE69}"/>
              </a:ext>
            </a:extLst>
          </p:cNvPr>
          <p:cNvSpPr txBox="1">
            <a:spLocks/>
          </p:cNvSpPr>
          <p:nvPr/>
        </p:nvSpPr>
        <p:spPr>
          <a:xfrm>
            <a:off x="2902974"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latin typeface="proxima-nova"/>
              </a:rPr>
              <a:t>Data Munging</a:t>
            </a:r>
            <a:endParaRPr lang="en-IN" sz="4000" b="1" dirty="0">
              <a:solidFill>
                <a:srgbClr val="000000"/>
              </a:solidFill>
            </a:endParaRPr>
          </a:p>
        </p:txBody>
      </p:sp>
      <p:sp>
        <p:nvSpPr>
          <p:cNvPr id="4" name="Date Placeholder 3">
            <a:extLst>
              <a:ext uri="{FF2B5EF4-FFF2-40B4-BE49-F238E27FC236}">
                <a16:creationId xmlns:a16="http://schemas.microsoft.com/office/drawing/2014/main" id="{660F30D0-0F86-18F4-B314-80AE94274A38}"/>
              </a:ext>
            </a:extLst>
          </p:cNvPr>
          <p:cNvSpPr>
            <a:spLocks noGrp="1"/>
          </p:cNvSpPr>
          <p:nvPr>
            <p:ph type="dt" sz="half" idx="10"/>
          </p:nvPr>
        </p:nvSpPr>
        <p:spPr/>
        <p:txBody>
          <a:bodyPr/>
          <a:lstStyle/>
          <a:p>
            <a:fld id="{8572F2C0-8FE0-425F-8C4E-3CF31A34A866}" type="datetime3">
              <a:rPr lang="en-US" smtClean="0"/>
              <a:t>9 December 2024</a:t>
            </a:fld>
            <a:endParaRPr lang="en-US" dirty="0"/>
          </a:p>
        </p:txBody>
      </p:sp>
      <p:sp>
        <p:nvSpPr>
          <p:cNvPr id="5" name="Footer Placeholder 4">
            <a:extLst>
              <a:ext uri="{FF2B5EF4-FFF2-40B4-BE49-F238E27FC236}">
                <a16:creationId xmlns:a16="http://schemas.microsoft.com/office/drawing/2014/main" id="{6741AFDA-C6D5-C3FA-7967-E4EDD7A7DEEC}"/>
              </a:ext>
            </a:extLst>
          </p:cNvPr>
          <p:cNvSpPr>
            <a:spLocks noGrp="1"/>
          </p:cNvSpPr>
          <p:nvPr>
            <p:ph type="ftr" sz="quarter" idx="11"/>
          </p:nvPr>
        </p:nvSpPr>
        <p:spPr>
          <a:xfrm>
            <a:off x="4648200" y="6356351"/>
            <a:ext cx="3429000" cy="365125"/>
          </a:xfrm>
        </p:spPr>
        <p:txBody>
          <a:bodyPr/>
          <a:lstStyle/>
          <a:p>
            <a:r>
              <a:rPr lang="en-US"/>
              <a:t>Dr. Kumod Kumar Gupta     Data Analytics     Unit-4</a:t>
            </a:r>
            <a:endParaRPr lang="en-US" dirty="0"/>
          </a:p>
        </p:txBody>
      </p:sp>
      <p:sp>
        <p:nvSpPr>
          <p:cNvPr id="6" name="Slide Number Placeholder 5">
            <a:extLst>
              <a:ext uri="{FF2B5EF4-FFF2-40B4-BE49-F238E27FC236}">
                <a16:creationId xmlns:a16="http://schemas.microsoft.com/office/drawing/2014/main" id="{2C67BD08-56C9-C6A8-82B3-C2B9697450E1}"/>
              </a:ext>
            </a:extLst>
          </p:cNvPr>
          <p:cNvSpPr>
            <a:spLocks noGrp="1"/>
          </p:cNvSpPr>
          <p:nvPr>
            <p:ph type="sldNum" sz="quarter" idx="12"/>
          </p:nvPr>
        </p:nvSpPr>
        <p:spPr/>
        <p:txBody>
          <a:bodyPr/>
          <a:lstStyle/>
          <a:p>
            <a:fld id="{B6F15528-21DE-4FAA-801E-634DDDAF4B2B}" type="slidenum">
              <a:rPr lang="en-US" smtClean="0"/>
              <a:pPr/>
              <a:t>96</a:t>
            </a:fld>
            <a:endParaRPr lang="en-US" dirty="0"/>
          </a:p>
        </p:txBody>
      </p:sp>
      <p:sp>
        <p:nvSpPr>
          <p:cNvPr id="2" name="Rectangle 1">
            <a:extLst>
              <a:ext uri="{FF2B5EF4-FFF2-40B4-BE49-F238E27FC236}">
                <a16:creationId xmlns:a16="http://schemas.microsoft.com/office/drawing/2014/main" id="{4939DCA1-52AD-9A92-D610-668DB5573DCD}"/>
              </a:ext>
            </a:extLst>
          </p:cNvPr>
          <p:cNvSpPr>
            <a:spLocks noChangeArrowheads="1"/>
          </p:cNvSpPr>
          <p:nvPr/>
        </p:nvSpPr>
        <p:spPr bwMode="auto">
          <a:xfrm>
            <a:off x="1524001"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a:p>
        </p:txBody>
      </p:sp>
      <p:sp>
        <p:nvSpPr>
          <p:cNvPr id="8" name="Rectangle 1">
            <a:extLst>
              <a:ext uri="{FF2B5EF4-FFF2-40B4-BE49-F238E27FC236}">
                <a16:creationId xmlns:a16="http://schemas.microsoft.com/office/drawing/2014/main" id="{E8D0F7C1-BE9F-A52B-596A-A15767E4C73C}"/>
              </a:ext>
            </a:extLst>
          </p:cNvPr>
          <p:cNvSpPr>
            <a:spLocks noChangeArrowheads="1"/>
          </p:cNvSpPr>
          <p:nvPr/>
        </p:nvSpPr>
        <p:spPr bwMode="auto">
          <a:xfrm>
            <a:off x="2057401" y="908526"/>
            <a:ext cx="7772401" cy="1142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lnSpc>
                <a:spcPct val="150000"/>
              </a:lnSpc>
            </a:pPr>
            <a:r>
              <a:rPr lang="en-US" sz="2400" dirty="0">
                <a:latin typeface="Open Sans" panose="020B0606030504020204" pitchFamily="34" charset="0"/>
              </a:rPr>
              <a:t>To configure web driver to use Chrome browser, we have to set the path to chrome driver</a:t>
            </a:r>
            <a:endParaRPr lang="en-US" altLang="en-US" sz="2400" dirty="0">
              <a:latin typeface="+mn-lt"/>
            </a:endParaRPr>
          </a:p>
        </p:txBody>
      </p:sp>
      <p:pic>
        <p:nvPicPr>
          <p:cNvPr id="10" name="Picture 9">
            <a:extLst>
              <a:ext uri="{FF2B5EF4-FFF2-40B4-BE49-F238E27FC236}">
                <a16:creationId xmlns:a16="http://schemas.microsoft.com/office/drawing/2014/main" id="{23B07131-A0A7-8130-03D0-1732A083210E}"/>
              </a:ext>
            </a:extLst>
          </p:cNvPr>
          <p:cNvPicPr>
            <a:picLocks noChangeAspect="1"/>
          </p:cNvPicPr>
          <p:nvPr/>
        </p:nvPicPr>
        <p:blipFill>
          <a:blip r:embed="rId2"/>
          <a:stretch>
            <a:fillRect/>
          </a:stretch>
        </p:blipFill>
        <p:spPr>
          <a:xfrm>
            <a:off x="2021841" y="2273937"/>
            <a:ext cx="8188960" cy="657317"/>
          </a:xfrm>
          <a:prstGeom prst="rect">
            <a:avLst/>
          </a:prstGeom>
        </p:spPr>
      </p:pic>
      <p:pic>
        <p:nvPicPr>
          <p:cNvPr id="13" name="Picture 12">
            <a:extLst>
              <a:ext uri="{FF2B5EF4-FFF2-40B4-BE49-F238E27FC236}">
                <a16:creationId xmlns:a16="http://schemas.microsoft.com/office/drawing/2014/main" id="{BF505EDA-C01E-6F5C-CEFD-A170235AFF4E}"/>
              </a:ext>
            </a:extLst>
          </p:cNvPr>
          <p:cNvPicPr>
            <a:picLocks noChangeAspect="1"/>
          </p:cNvPicPr>
          <p:nvPr/>
        </p:nvPicPr>
        <p:blipFill>
          <a:blip r:embed="rId3"/>
          <a:stretch>
            <a:fillRect/>
          </a:stretch>
        </p:blipFill>
        <p:spPr>
          <a:xfrm>
            <a:off x="2057401" y="4090577"/>
            <a:ext cx="8341359" cy="946227"/>
          </a:xfrm>
          <a:prstGeom prst="rect">
            <a:avLst/>
          </a:prstGeom>
        </p:spPr>
      </p:pic>
      <p:sp>
        <p:nvSpPr>
          <p:cNvPr id="15" name="TextBox 14">
            <a:extLst>
              <a:ext uri="{FF2B5EF4-FFF2-40B4-BE49-F238E27FC236}">
                <a16:creationId xmlns:a16="http://schemas.microsoft.com/office/drawing/2014/main" id="{87F6AB53-1CAB-0A36-5D19-E6184D2AA3C2}"/>
              </a:ext>
            </a:extLst>
          </p:cNvPr>
          <p:cNvSpPr txBox="1"/>
          <p:nvPr/>
        </p:nvSpPr>
        <p:spPr>
          <a:xfrm>
            <a:off x="1981200" y="3161559"/>
            <a:ext cx="7086600" cy="461665"/>
          </a:xfrm>
          <a:prstGeom prst="rect">
            <a:avLst/>
          </a:prstGeom>
          <a:noFill/>
        </p:spPr>
        <p:txBody>
          <a:bodyPr wrap="square">
            <a:spAutoFit/>
          </a:bodyPr>
          <a:lstStyle/>
          <a:p>
            <a:r>
              <a:rPr lang="en-US" sz="2400" dirty="0">
                <a:latin typeface="Open Sans" panose="020B0606030504020204" pitchFamily="34" charset="0"/>
              </a:rPr>
              <a:t>Refer the below code to open the URL:</a:t>
            </a:r>
            <a:endParaRPr lang="en-IN" sz="2400" dirty="0"/>
          </a:p>
        </p:txBody>
      </p:sp>
      <p:pic>
        <p:nvPicPr>
          <p:cNvPr id="9" name="Picture 8">
            <a:extLst>
              <a:ext uri="{FF2B5EF4-FFF2-40B4-BE49-F238E27FC236}">
                <a16:creationId xmlns:a16="http://schemas.microsoft.com/office/drawing/2014/main" id="{B91B8811-C3C1-E3C7-21E3-7AB56DB1305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0" y="38525"/>
            <a:ext cx="1676400" cy="817960"/>
          </a:xfrm>
          <a:prstGeom prst="rect">
            <a:avLst/>
          </a:prstGeom>
        </p:spPr>
      </p:pic>
    </p:spTree>
    <p:extLst>
      <p:ext uri="{BB962C8B-B14F-4D97-AF65-F5344CB8AC3E}">
        <p14:creationId xmlns:p14="http://schemas.microsoft.com/office/powerpoint/2010/main" val="21280295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DC4C056-17C6-44EF-8A07-9291DBB3CE69}"/>
              </a:ext>
            </a:extLst>
          </p:cNvPr>
          <p:cNvSpPr txBox="1">
            <a:spLocks/>
          </p:cNvSpPr>
          <p:nvPr/>
        </p:nvSpPr>
        <p:spPr>
          <a:xfrm>
            <a:off x="2902974"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latin typeface="proxima-nova"/>
              </a:rPr>
              <a:t>Data Munging</a:t>
            </a:r>
            <a:endParaRPr lang="en-IN" sz="4000" b="1" dirty="0">
              <a:solidFill>
                <a:srgbClr val="000000"/>
              </a:solidFill>
            </a:endParaRPr>
          </a:p>
        </p:txBody>
      </p:sp>
      <p:sp>
        <p:nvSpPr>
          <p:cNvPr id="4" name="Date Placeholder 3">
            <a:extLst>
              <a:ext uri="{FF2B5EF4-FFF2-40B4-BE49-F238E27FC236}">
                <a16:creationId xmlns:a16="http://schemas.microsoft.com/office/drawing/2014/main" id="{660F30D0-0F86-18F4-B314-80AE94274A38}"/>
              </a:ext>
            </a:extLst>
          </p:cNvPr>
          <p:cNvSpPr>
            <a:spLocks noGrp="1"/>
          </p:cNvSpPr>
          <p:nvPr>
            <p:ph type="dt" sz="half" idx="10"/>
          </p:nvPr>
        </p:nvSpPr>
        <p:spPr/>
        <p:txBody>
          <a:bodyPr/>
          <a:lstStyle/>
          <a:p>
            <a:fld id="{FB772919-824F-4C42-B6CF-E625B445EBC9}" type="datetime3">
              <a:rPr lang="en-US" smtClean="0"/>
              <a:t>9 December 2024</a:t>
            </a:fld>
            <a:endParaRPr lang="en-US" dirty="0"/>
          </a:p>
        </p:txBody>
      </p:sp>
      <p:sp>
        <p:nvSpPr>
          <p:cNvPr id="5" name="Footer Placeholder 4">
            <a:extLst>
              <a:ext uri="{FF2B5EF4-FFF2-40B4-BE49-F238E27FC236}">
                <a16:creationId xmlns:a16="http://schemas.microsoft.com/office/drawing/2014/main" id="{6741AFDA-C6D5-C3FA-7967-E4EDD7A7DEEC}"/>
              </a:ext>
            </a:extLst>
          </p:cNvPr>
          <p:cNvSpPr>
            <a:spLocks noGrp="1"/>
          </p:cNvSpPr>
          <p:nvPr>
            <p:ph type="ftr" sz="quarter" idx="11"/>
          </p:nvPr>
        </p:nvSpPr>
        <p:spPr>
          <a:xfrm>
            <a:off x="4648200" y="6356351"/>
            <a:ext cx="3581400" cy="365125"/>
          </a:xfrm>
        </p:spPr>
        <p:txBody>
          <a:bodyPr/>
          <a:lstStyle/>
          <a:p>
            <a:r>
              <a:rPr lang="en-US"/>
              <a:t>Dr. Kumod Kumar Gupta     Data Analytics     Unit-4</a:t>
            </a:r>
            <a:endParaRPr lang="en-US" dirty="0"/>
          </a:p>
        </p:txBody>
      </p:sp>
      <p:sp>
        <p:nvSpPr>
          <p:cNvPr id="6" name="Slide Number Placeholder 5">
            <a:extLst>
              <a:ext uri="{FF2B5EF4-FFF2-40B4-BE49-F238E27FC236}">
                <a16:creationId xmlns:a16="http://schemas.microsoft.com/office/drawing/2014/main" id="{2C67BD08-56C9-C6A8-82B3-C2B9697450E1}"/>
              </a:ext>
            </a:extLst>
          </p:cNvPr>
          <p:cNvSpPr>
            <a:spLocks noGrp="1"/>
          </p:cNvSpPr>
          <p:nvPr>
            <p:ph type="sldNum" sz="quarter" idx="12"/>
          </p:nvPr>
        </p:nvSpPr>
        <p:spPr/>
        <p:txBody>
          <a:bodyPr/>
          <a:lstStyle/>
          <a:p>
            <a:fld id="{B6F15528-21DE-4FAA-801E-634DDDAF4B2B}" type="slidenum">
              <a:rPr lang="en-US" smtClean="0"/>
              <a:pPr/>
              <a:t>97</a:t>
            </a:fld>
            <a:endParaRPr lang="en-US" dirty="0"/>
          </a:p>
        </p:txBody>
      </p:sp>
      <p:sp>
        <p:nvSpPr>
          <p:cNvPr id="2" name="Rectangle 1">
            <a:extLst>
              <a:ext uri="{FF2B5EF4-FFF2-40B4-BE49-F238E27FC236}">
                <a16:creationId xmlns:a16="http://schemas.microsoft.com/office/drawing/2014/main" id="{4939DCA1-52AD-9A92-D610-668DB5573DCD}"/>
              </a:ext>
            </a:extLst>
          </p:cNvPr>
          <p:cNvSpPr>
            <a:spLocks noChangeArrowheads="1"/>
          </p:cNvSpPr>
          <p:nvPr/>
        </p:nvSpPr>
        <p:spPr bwMode="auto">
          <a:xfrm>
            <a:off x="1524001"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a:p>
        </p:txBody>
      </p:sp>
      <p:sp>
        <p:nvSpPr>
          <p:cNvPr id="8" name="Rectangle 1">
            <a:extLst>
              <a:ext uri="{FF2B5EF4-FFF2-40B4-BE49-F238E27FC236}">
                <a16:creationId xmlns:a16="http://schemas.microsoft.com/office/drawing/2014/main" id="{E8D0F7C1-BE9F-A52B-596A-A15767E4C73C}"/>
              </a:ext>
            </a:extLst>
          </p:cNvPr>
          <p:cNvSpPr>
            <a:spLocks noChangeArrowheads="1"/>
          </p:cNvSpPr>
          <p:nvPr/>
        </p:nvSpPr>
        <p:spPr bwMode="auto">
          <a:xfrm>
            <a:off x="2057401" y="908526"/>
            <a:ext cx="7772401" cy="1142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lnSpc>
                <a:spcPct val="150000"/>
              </a:lnSpc>
            </a:pPr>
            <a:r>
              <a:rPr lang="en-US" sz="2400" dirty="0">
                <a:latin typeface="+mn-lt"/>
              </a:rPr>
              <a:t>find the div tags with those respective class-names, extract the data and store the data in a variable</a:t>
            </a:r>
            <a:endParaRPr lang="en-US" altLang="en-US" sz="2400" dirty="0">
              <a:latin typeface="+mn-lt"/>
            </a:endParaRPr>
          </a:p>
        </p:txBody>
      </p:sp>
      <p:pic>
        <p:nvPicPr>
          <p:cNvPr id="11" name="Picture 10">
            <a:extLst>
              <a:ext uri="{FF2B5EF4-FFF2-40B4-BE49-F238E27FC236}">
                <a16:creationId xmlns:a16="http://schemas.microsoft.com/office/drawing/2014/main" id="{0050557E-6015-1F27-6881-30F43CEA2714}"/>
              </a:ext>
            </a:extLst>
          </p:cNvPr>
          <p:cNvPicPr>
            <a:picLocks noChangeAspect="1"/>
          </p:cNvPicPr>
          <p:nvPr/>
        </p:nvPicPr>
        <p:blipFill>
          <a:blip r:embed="rId2"/>
          <a:stretch>
            <a:fillRect/>
          </a:stretch>
        </p:blipFill>
        <p:spPr>
          <a:xfrm>
            <a:off x="1945640" y="2325496"/>
            <a:ext cx="8430802" cy="3008504"/>
          </a:xfrm>
          <a:prstGeom prst="rect">
            <a:avLst/>
          </a:prstGeom>
        </p:spPr>
      </p:pic>
      <p:pic>
        <p:nvPicPr>
          <p:cNvPr id="9" name="Picture 8">
            <a:extLst>
              <a:ext uri="{FF2B5EF4-FFF2-40B4-BE49-F238E27FC236}">
                <a16:creationId xmlns:a16="http://schemas.microsoft.com/office/drawing/2014/main" id="{F44C549D-CDD0-AE9F-4033-476DFBA3C0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38525"/>
            <a:ext cx="1676400" cy="817960"/>
          </a:xfrm>
          <a:prstGeom prst="rect">
            <a:avLst/>
          </a:prstGeom>
        </p:spPr>
      </p:pic>
    </p:spTree>
    <p:extLst>
      <p:ext uri="{BB962C8B-B14F-4D97-AF65-F5344CB8AC3E}">
        <p14:creationId xmlns:p14="http://schemas.microsoft.com/office/powerpoint/2010/main" val="320552304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DC4C056-17C6-44EF-8A07-9291DBB3CE69}"/>
              </a:ext>
            </a:extLst>
          </p:cNvPr>
          <p:cNvSpPr txBox="1">
            <a:spLocks/>
          </p:cNvSpPr>
          <p:nvPr/>
        </p:nvSpPr>
        <p:spPr>
          <a:xfrm>
            <a:off x="2902974"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latin typeface="proxima-nova"/>
              </a:rPr>
              <a:t>Data Munging</a:t>
            </a:r>
            <a:endParaRPr lang="en-IN" sz="4000" b="1" dirty="0">
              <a:solidFill>
                <a:srgbClr val="000000"/>
              </a:solidFill>
            </a:endParaRPr>
          </a:p>
        </p:txBody>
      </p:sp>
      <p:sp>
        <p:nvSpPr>
          <p:cNvPr id="4" name="Date Placeholder 3">
            <a:extLst>
              <a:ext uri="{FF2B5EF4-FFF2-40B4-BE49-F238E27FC236}">
                <a16:creationId xmlns:a16="http://schemas.microsoft.com/office/drawing/2014/main" id="{660F30D0-0F86-18F4-B314-80AE94274A38}"/>
              </a:ext>
            </a:extLst>
          </p:cNvPr>
          <p:cNvSpPr>
            <a:spLocks noGrp="1"/>
          </p:cNvSpPr>
          <p:nvPr>
            <p:ph type="dt" sz="half" idx="10"/>
          </p:nvPr>
        </p:nvSpPr>
        <p:spPr/>
        <p:txBody>
          <a:bodyPr/>
          <a:lstStyle/>
          <a:p>
            <a:fld id="{9424A8AC-4E47-4318-9DD2-2317CA93FD94}" type="datetime3">
              <a:rPr lang="en-US" smtClean="0"/>
              <a:t>9 December 2024</a:t>
            </a:fld>
            <a:endParaRPr lang="en-US" dirty="0"/>
          </a:p>
        </p:txBody>
      </p:sp>
      <p:sp>
        <p:nvSpPr>
          <p:cNvPr id="5" name="Footer Placeholder 4">
            <a:extLst>
              <a:ext uri="{FF2B5EF4-FFF2-40B4-BE49-F238E27FC236}">
                <a16:creationId xmlns:a16="http://schemas.microsoft.com/office/drawing/2014/main" id="{6741AFDA-C6D5-C3FA-7967-E4EDD7A7DEEC}"/>
              </a:ext>
            </a:extLst>
          </p:cNvPr>
          <p:cNvSpPr>
            <a:spLocks noGrp="1"/>
          </p:cNvSpPr>
          <p:nvPr>
            <p:ph type="ftr" sz="quarter" idx="11"/>
          </p:nvPr>
        </p:nvSpPr>
        <p:spPr>
          <a:xfrm>
            <a:off x="4648200" y="6356351"/>
            <a:ext cx="3429000" cy="265040"/>
          </a:xfrm>
        </p:spPr>
        <p:txBody>
          <a:bodyPr/>
          <a:lstStyle/>
          <a:p>
            <a:r>
              <a:rPr lang="en-US"/>
              <a:t>Dr. Kumod Kumar Gupta     Data Analytics     Unit-4</a:t>
            </a:r>
            <a:endParaRPr lang="en-US" dirty="0"/>
          </a:p>
        </p:txBody>
      </p:sp>
      <p:sp>
        <p:nvSpPr>
          <p:cNvPr id="6" name="Slide Number Placeholder 5">
            <a:extLst>
              <a:ext uri="{FF2B5EF4-FFF2-40B4-BE49-F238E27FC236}">
                <a16:creationId xmlns:a16="http://schemas.microsoft.com/office/drawing/2014/main" id="{2C67BD08-56C9-C6A8-82B3-C2B9697450E1}"/>
              </a:ext>
            </a:extLst>
          </p:cNvPr>
          <p:cNvSpPr>
            <a:spLocks noGrp="1"/>
          </p:cNvSpPr>
          <p:nvPr>
            <p:ph type="sldNum" sz="quarter" idx="12"/>
          </p:nvPr>
        </p:nvSpPr>
        <p:spPr/>
        <p:txBody>
          <a:bodyPr/>
          <a:lstStyle/>
          <a:p>
            <a:fld id="{B6F15528-21DE-4FAA-801E-634DDDAF4B2B}" type="slidenum">
              <a:rPr lang="en-US" smtClean="0"/>
              <a:pPr/>
              <a:t>98</a:t>
            </a:fld>
            <a:endParaRPr lang="en-US" dirty="0"/>
          </a:p>
        </p:txBody>
      </p:sp>
      <p:sp>
        <p:nvSpPr>
          <p:cNvPr id="2" name="Rectangle 1">
            <a:extLst>
              <a:ext uri="{FF2B5EF4-FFF2-40B4-BE49-F238E27FC236}">
                <a16:creationId xmlns:a16="http://schemas.microsoft.com/office/drawing/2014/main" id="{4939DCA1-52AD-9A92-D610-668DB5573DCD}"/>
              </a:ext>
            </a:extLst>
          </p:cNvPr>
          <p:cNvSpPr>
            <a:spLocks noChangeArrowheads="1"/>
          </p:cNvSpPr>
          <p:nvPr/>
        </p:nvSpPr>
        <p:spPr bwMode="auto">
          <a:xfrm>
            <a:off x="1524001"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a:p>
        </p:txBody>
      </p:sp>
      <p:sp>
        <p:nvSpPr>
          <p:cNvPr id="8" name="Rectangle 1">
            <a:extLst>
              <a:ext uri="{FF2B5EF4-FFF2-40B4-BE49-F238E27FC236}">
                <a16:creationId xmlns:a16="http://schemas.microsoft.com/office/drawing/2014/main" id="{E8D0F7C1-BE9F-A52B-596A-A15767E4C73C}"/>
              </a:ext>
            </a:extLst>
          </p:cNvPr>
          <p:cNvSpPr>
            <a:spLocks noChangeArrowheads="1"/>
          </p:cNvSpPr>
          <p:nvPr/>
        </p:nvSpPr>
        <p:spPr bwMode="auto">
          <a:xfrm>
            <a:off x="2110740" y="853414"/>
            <a:ext cx="7772401" cy="1429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lnSpc>
                <a:spcPct val="150000"/>
              </a:lnSpc>
            </a:pPr>
            <a:r>
              <a:rPr lang="en-US" sz="2000" b="1" dirty="0">
                <a:latin typeface="Open Sans" panose="020B0606030504020204" pitchFamily="34" charset="0"/>
              </a:rPr>
              <a:t>Step 5: Run the code and extract the data</a:t>
            </a:r>
            <a:endParaRPr lang="en-US" sz="2000" dirty="0">
              <a:latin typeface="Open Sans" panose="020B0606030504020204" pitchFamily="34" charset="0"/>
            </a:endParaRPr>
          </a:p>
          <a:p>
            <a:pPr algn="l">
              <a:lnSpc>
                <a:spcPct val="150000"/>
              </a:lnSpc>
            </a:pPr>
            <a:r>
              <a:rPr lang="en-US" sz="2000" dirty="0">
                <a:latin typeface="Open Sans" panose="020B0606030504020204" pitchFamily="34" charset="0"/>
              </a:rPr>
              <a:t>To run the code, use the below command:</a:t>
            </a:r>
          </a:p>
          <a:p>
            <a:pPr algn="l">
              <a:lnSpc>
                <a:spcPct val="150000"/>
              </a:lnSpc>
            </a:pPr>
            <a:endParaRPr lang="en-US" altLang="en-US" sz="2000" dirty="0">
              <a:latin typeface="+mn-lt"/>
            </a:endParaRPr>
          </a:p>
        </p:txBody>
      </p:sp>
      <p:pic>
        <p:nvPicPr>
          <p:cNvPr id="10" name="Picture 9">
            <a:extLst>
              <a:ext uri="{FF2B5EF4-FFF2-40B4-BE49-F238E27FC236}">
                <a16:creationId xmlns:a16="http://schemas.microsoft.com/office/drawing/2014/main" id="{0151363C-E5CB-CFDF-2D81-7076A77280F1}"/>
              </a:ext>
            </a:extLst>
          </p:cNvPr>
          <p:cNvPicPr>
            <a:picLocks noChangeAspect="1"/>
          </p:cNvPicPr>
          <p:nvPr/>
        </p:nvPicPr>
        <p:blipFill>
          <a:blip r:embed="rId2"/>
          <a:stretch>
            <a:fillRect/>
          </a:stretch>
        </p:blipFill>
        <p:spPr>
          <a:xfrm>
            <a:off x="3352800" y="1991072"/>
            <a:ext cx="3102898" cy="447329"/>
          </a:xfrm>
          <a:prstGeom prst="rect">
            <a:avLst/>
          </a:prstGeom>
        </p:spPr>
      </p:pic>
      <p:sp>
        <p:nvSpPr>
          <p:cNvPr id="13" name="TextBox 12">
            <a:extLst>
              <a:ext uri="{FF2B5EF4-FFF2-40B4-BE49-F238E27FC236}">
                <a16:creationId xmlns:a16="http://schemas.microsoft.com/office/drawing/2014/main" id="{3B7DAD5D-C9B4-4D67-D80D-0A30B723BD78}"/>
              </a:ext>
            </a:extLst>
          </p:cNvPr>
          <p:cNvSpPr txBox="1"/>
          <p:nvPr/>
        </p:nvSpPr>
        <p:spPr>
          <a:xfrm>
            <a:off x="2110739" y="2512251"/>
            <a:ext cx="7970520" cy="2351478"/>
          </a:xfrm>
          <a:prstGeom prst="rect">
            <a:avLst/>
          </a:prstGeom>
          <a:noFill/>
        </p:spPr>
        <p:txBody>
          <a:bodyPr wrap="square">
            <a:spAutoFit/>
          </a:bodyPr>
          <a:lstStyle/>
          <a:p>
            <a:pPr algn="l">
              <a:lnSpc>
                <a:spcPct val="150000"/>
              </a:lnSpc>
            </a:pPr>
            <a:r>
              <a:rPr lang="en-US" sz="2000" b="1" dirty="0">
                <a:latin typeface="Open Sans" panose="020B0606030504020204" pitchFamily="34" charset="0"/>
              </a:rPr>
              <a:t>Step 6: Store the data in a required format</a:t>
            </a:r>
            <a:endParaRPr lang="en-US" sz="2000" dirty="0">
              <a:latin typeface="Open Sans" panose="020B0606030504020204" pitchFamily="34" charset="0"/>
            </a:endParaRPr>
          </a:p>
          <a:p>
            <a:pPr algn="just">
              <a:lnSpc>
                <a:spcPct val="150000"/>
              </a:lnSpc>
            </a:pPr>
            <a:r>
              <a:rPr lang="en-US" sz="2000" dirty="0">
                <a:latin typeface="Open Sans" panose="020B0606030504020204" pitchFamily="34" charset="0"/>
              </a:rPr>
              <a:t>After extracting the data, you might want to store it in a format. This format varies depending on your requirement. For this example, we will store the extracted data in a CSV (Comma Separated Value) format. </a:t>
            </a:r>
          </a:p>
        </p:txBody>
      </p:sp>
      <p:pic>
        <p:nvPicPr>
          <p:cNvPr id="15" name="Picture 14">
            <a:extLst>
              <a:ext uri="{FF2B5EF4-FFF2-40B4-BE49-F238E27FC236}">
                <a16:creationId xmlns:a16="http://schemas.microsoft.com/office/drawing/2014/main" id="{3F120357-E154-8623-4122-7861ACE2630F}"/>
              </a:ext>
            </a:extLst>
          </p:cNvPr>
          <p:cNvPicPr>
            <a:picLocks noChangeAspect="1"/>
          </p:cNvPicPr>
          <p:nvPr/>
        </p:nvPicPr>
        <p:blipFill>
          <a:blip r:embed="rId3"/>
          <a:stretch>
            <a:fillRect/>
          </a:stretch>
        </p:blipFill>
        <p:spPr>
          <a:xfrm>
            <a:off x="1981200" y="5167024"/>
            <a:ext cx="8305800" cy="837562"/>
          </a:xfrm>
          <a:prstGeom prst="rect">
            <a:avLst/>
          </a:prstGeom>
        </p:spPr>
      </p:pic>
      <p:pic>
        <p:nvPicPr>
          <p:cNvPr id="9" name="Picture 8">
            <a:extLst>
              <a:ext uri="{FF2B5EF4-FFF2-40B4-BE49-F238E27FC236}">
                <a16:creationId xmlns:a16="http://schemas.microsoft.com/office/drawing/2014/main" id="{41D1725F-6DDA-6CD1-D8CB-93982E722BD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0" y="38525"/>
            <a:ext cx="1676400" cy="817960"/>
          </a:xfrm>
          <a:prstGeom prst="rect">
            <a:avLst/>
          </a:prstGeom>
        </p:spPr>
      </p:pic>
    </p:spTree>
    <p:extLst>
      <p:ext uri="{BB962C8B-B14F-4D97-AF65-F5344CB8AC3E}">
        <p14:creationId xmlns:p14="http://schemas.microsoft.com/office/powerpoint/2010/main" val="3239525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895600" y="0"/>
            <a:ext cx="7772401" cy="7620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lgn="ctr">
              <a:spcBef>
                <a:spcPct val="0"/>
              </a:spcBef>
              <a:defRPr/>
            </a:pPr>
            <a:r>
              <a:rPr lang="en-US" sz="2400" dirty="0"/>
              <a:t>Faculty Video Links, You tube &amp; NPTEL Video Links and Online Courses Details  </a:t>
            </a:r>
          </a:p>
        </p:txBody>
      </p:sp>
      <p:sp>
        <p:nvSpPr>
          <p:cNvPr id="5" name="Rectangle 4"/>
          <p:cNvSpPr/>
          <p:nvPr/>
        </p:nvSpPr>
        <p:spPr>
          <a:xfrm>
            <a:off x="1981200" y="1219202"/>
            <a:ext cx="8382000" cy="4431983"/>
          </a:xfrm>
          <a:prstGeom prst="rect">
            <a:avLst/>
          </a:prstGeom>
        </p:spPr>
        <p:txBody>
          <a:bodyPr wrap="square">
            <a:spAutoFit/>
          </a:bodyPr>
          <a:lstStyle/>
          <a:p>
            <a:r>
              <a:rPr lang="en-US" sz="2200" b="1" dirty="0"/>
              <a:t>You Tube video</a:t>
            </a:r>
          </a:p>
          <a:p>
            <a:endParaRPr lang="en-US" sz="2200" dirty="0"/>
          </a:p>
          <a:p>
            <a:r>
              <a:rPr lang="en-IN" sz="2400" u="sng" dirty="0">
                <a:solidFill>
                  <a:srgbClr val="0000FF"/>
                </a:solidFill>
                <a:latin typeface="Times New Roman" panose="02020603050405020304" pitchFamily="18" charset="0"/>
                <a:ea typeface="Calibri" panose="020F0502020204030204" pitchFamily="34" charset="0"/>
              </a:rPr>
              <a:t>https://www.youtube.com/watch?v=q4pyaVZjqk0</a:t>
            </a:r>
            <a:r>
              <a:rPr lang="en-US" sz="2400" u="sng" dirty="0">
                <a:solidFill>
                  <a:srgbClr val="0000FF"/>
                </a:solidFill>
              </a:rPr>
              <a:t> </a:t>
            </a:r>
          </a:p>
          <a:p>
            <a:endParaRPr lang="en-US" sz="2400" u="sng" dirty="0">
              <a:solidFill>
                <a:srgbClr val="0000FF"/>
              </a:solidFill>
            </a:endParaRPr>
          </a:p>
          <a:p>
            <a:r>
              <a:rPr lang="en-US" sz="2400" u="sng" dirty="0">
                <a:solidFill>
                  <a:srgbClr val="0000FF"/>
                </a:solidFill>
                <a:hlinkClick r:id="rId2"/>
              </a:rPr>
              <a:t>https://www.youtube.com/watch?v=7sJaRHF03K8</a:t>
            </a:r>
            <a:endParaRPr lang="en-US" sz="2400" u="sng" dirty="0">
              <a:solidFill>
                <a:srgbClr val="0000FF"/>
              </a:solidFill>
            </a:endParaRPr>
          </a:p>
          <a:p>
            <a:endParaRPr lang="en-US" sz="2400" u="sng" dirty="0">
              <a:solidFill>
                <a:srgbClr val="0000FF"/>
              </a:solidFill>
            </a:endParaRPr>
          </a:p>
          <a:p>
            <a:r>
              <a:rPr lang="en-US" sz="2400" u="sng" dirty="0">
                <a:solidFill>
                  <a:srgbClr val="0000FF"/>
                </a:solidFill>
                <a:hlinkClick r:id="rId3">
                  <a:extLst>
                    <a:ext uri="{A12FA001-AC4F-418D-AE19-62706E023703}">
                      <ahyp:hlinkClr xmlns:ahyp="http://schemas.microsoft.com/office/drawing/2018/hyperlinkcolor" val="tx"/>
                    </a:ext>
                  </a:extLst>
                </a:hlinkClick>
              </a:rPr>
              <a:t>https://www.youtube.com/watch?v=mKxFfjNyj3c</a:t>
            </a:r>
            <a:endParaRPr lang="en-US" sz="2400" u="sng" dirty="0">
              <a:solidFill>
                <a:srgbClr val="0000FF"/>
              </a:solidFill>
            </a:endParaRPr>
          </a:p>
          <a:p>
            <a:endParaRPr lang="en-US" sz="2400" u="sng" dirty="0">
              <a:solidFill>
                <a:srgbClr val="0000FF"/>
              </a:solidFill>
            </a:endParaRPr>
          </a:p>
          <a:p>
            <a:r>
              <a:rPr lang="en-US" sz="2400" u="sng" dirty="0">
                <a:solidFill>
                  <a:srgbClr val="0000FF"/>
                </a:solidFill>
                <a:hlinkClick r:id="rId4">
                  <a:extLst>
                    <a:ext uri="{A12FA001-AC4F-418D-AE19-62706E023703}">
                      <ahyp:hlinkClr xmlns:ahyp="http://schemas.microsoft.com/office/drawing/2018/hyperlinkcolor" val="tx"/>
                    </a:ext>
                  </a:extLst>
                </a:hlinkClick>
              </a:rPr>
              <a:t>https://www.youtube.com/watch?v=azXCzI57Yfc</a:t>
            </a:r>
            <a:endParaRPr lang="en-US" sz="2400" u="sng" dirty="0">
              <a:solidFill>
                <a:srgbClr val="0000FF"/>
              </a:solidFill>
            </a:endParaRPr>
          </a:p>
          <a:p>
            <a:endParaRPr lang="en-US" sz="2400" u="sng" dirty="0">
              <a:solidFill>
                <a:srgbClr val="0000FF"/>
              </a:solidFill>
            </a:endParaRPr>
          </a:p>
          <a:p>
            <a:r>
              <a:rPr lang="en-US" sz="2400" u="sng" dirty="0">
                <a:solidFill>
                  <a:srgbClr val="0000FF"/>
                </a:solidFill>
                <a:hlinkClick r:id="rId5">
                  <a:extLst>
                    <a:ext uri="{A12FA001-AC4F-418D-AE19-62706E023703}">
                      <ahyp:hlinkClr xmlns:ahyp="http://schemas.microsoft.com/office/drawing/2018/hyperlinkcolor" val="tx"/>
                    </a:ext>
                  </a:extLst>
                </a:hlinkClick>
              </a:rPr>
              <a:t>https://www.youtube.com/watch?v=83x5X66uWK0</a:t>
            </a:r>
            <a:endParaRPr lang="en-US" sz="2400" u="sng" dirty="0">
              <a:solidFill>
                <a:srgbClr val="0000FF"/>
              </a:solidFill>
            </a:endParaRPr>
          </a:p>
          <a:p>
            <a:endParaRPr lang="en-US" sz="2200" dirty="0"/>
          </a:p>
        </p:txBody>
      </p:sp>
      <p:sp>
        <p:nvSpPr>
          <p:cNvPr id="8" name="Date Placeholder 7"/>
          <p:cNvSpPr>
            <a:spLocks noGrp="1"/>
          </p:cNvSpPr>
          <p:nvPr>
            <p:ph type="dt" sz="half" idx="10"/>
          </p:nvPr>
        </p:nvSpPr>
        <p:spPr/>
        <p:txBody>
          <a:bodyPr/>
          <a:lstStyle/>
          <a:p>
            <a:fld id="{15074A87-4D4B-4396-B23D-6DC6EDEA8F1E}" type="datetime3">
              <a:rPr lang="en-US" smtClean="0"/>
              <a:t>9 December 2024</a:t>
            </a:fld>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99</a:t>
            </a:fld>
            <a:endParaRPr lang="en-US" dirty="0"/>
          </a:p>
        </p:txBody>
      </p:sp>
      <p:sp>
        <p:nvSpPr>
          <p:cNvPr id="2" name="Footer Placeholder 1">
            <a:extLst>
              <a:ext uri="{FF2B5EF4-FFF2-40B4-BE49-F238E27FC236}">
                <a16:creationId xmlns:a16="http://schemas.microsoft.com/office/drawing/2014/main" id="{07CE08A5-7AEF-4729-A3C3-06BAA869346E}"/>
              </a:ext>
            </a:extLst>
          </p:cNvPr>
          <p:cNvSpPr>
            <a:spLocks noGrp="1"/>
          </p:cNvSpPr>
          <p:nvPr>
            <p:ph type="ftr" sz="quarter" idx="11"/>
          </p:nvPr>
        </p:nvSpPr>
        <p:spPr>
          <a:xfrm>
            <a:off x="4648200" y="6356351"/>
            <a:ext cx="3733800" cy="365125"/>
          </a:xfrm>
        </p:spPr>
        <p:txBody>
          <a:bodyPr/>
          <a:lstStyle/>
          <a:p>
            <a:r>
              <a:rPr lang="en-US"/>
              <a:t>Dr. Kumod Kumar Gupta     Data Analytics     Unit-4</a:t>
            </a:r>
            <a:endParaRPr lang="en-US" dirty="0"/>
          </a:p>
        </p:txBody>
      </p:sp>
      <p:pic>
        <p:nvPicPr>
          <p:cNvPr id="3" name="Picture 2">
            <a:extLst>
              <a:ext uri="{FF2B5EF4-FFF2-40B4-BE49-F238E27FC236}">
                <a16:creationId xmlns:a16="http://schemas.microsoft.com/office/drawing/2014/main" id="{90582524-FB8A-F22C-8EEA-9E55B782F70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24000" y="38525"/>
            <a:ext cx="1676400" cy="8179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2924</TotalTime>
  <Words>8970</Words>
  <Application>Microsoft Office PowerPoint</Application>
  <PresentationFormat>Widescreen</PresentationFormat>
  <Paragraphs>1138</Paragraphs>
  <Slides>102</Slides>
  <Notes>31</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102</vt:i4>
      </vt:variant>
    </vt:vector>
  </HeadingPairs>
  <TitlesOfParts>
    <vt:vector size="123" baseType="lpstr">
      <vt:lpstr>-apple-system</vt:lpstr>
      <vt:lpstr>Arial</vt:lpstr>
      <vt:lpstr>Benton Sans Book</vt:lpstr>
      <vt:lpstr>Calibri</vt:lpstr>
      <vt:lpstr>Calibri Light</vt:lpstr>
      <vt:lpstr>Cambria</vt:lpstr>
      <vt:lpstr>charter</vt:lpstr>
      <vt:lpstr>Courier New</vt:lpstr>
      <vt:lpstr>Helvetica Neue</vt:lpstr>
      <vt:lpstr>Liberation Serif</vt:lpstr>
      <vt:lpstr>Menlo</vt:lpstr>
      <vt:lpstr>Nunito</vt:lpstr>
      <vt:lpstr>Open Sans</vt:lpstr>
      <vt:lpstr>proxima_novaregular</vt:lpstr>
      <vt:lpstr>proxima-nova</vt:lpstr>
      <vt:lpstr>Segoe UI</vt:lpstr>
      <vt:lpstr>Studio-Feixen-Sans</vt:lpstr>
      <vt:lpstr>Symbol</vt:lpstr>
      <vt:lpstr>Times New Roman</vt:lpstr>
      <vt:lpstr>Wingdings</vt:lpstr>
      <vt:lpstr>Office Theme</vt:lpstr>
      <vt:lpstr>Noida Institute of Engineering and Technology, Greater Noida</vt:lpstr>
      <vt:lpstr>Faculty Introduction</vt:lpstr>
      <vt:lpstr>Evaluation Scheme</vt:lpstr>
      <vt:lpstr>Syllabus</vt:lpstr>
      <vt:lpstr>Syllabus</vt:lpstr>
      <vt:lpstr>Syllabus</vt:lpstr>
      <vt:lpstr>Syllabus</vt:lpstr>
      <vt:lpstr>Syllabus</vt:lpstr>
      <vt:lpstr>Branch Wise Applications</vt:lpstr>
      <vt:lpstr>Course Objective</vt:lpstr>
      <vt:lpstr>Course 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             </vt:lpstr>
      <vt:lpstr>PowerPoint Presentation</vt:lpstr>
      <vt:lpstr>             </vt:lpstr>
      <vt:lpstr>             </vt:lpstr>
      <vt:lpstr>             </vt:lpstr>
      <vt:lpstr>             </vt:lpstr>
      <vt:lpstr>             </vt:lpstr>
      <vt:lpstr>PowerPoint Presentation</vt:lpstr>
      <vt:lpstr>How Do You Do a Principal Component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             </vt:lpstr>
      <vt:lpstr>           1.Explain Form of Data Pre-processing. 2.Explain Data Attribute and its types  3. Explain the techniques how to extract useful variables. 4.Explain KDD process with Diagram. 5.Explain  Data Cleaning techniques. 6.Explain Missing Values and Noisy Data. 8.Explain Binning techniques . 9.What is Data Reduction? 10.Write short Notes on: Data Cube Aggregation, Data Compression Numerosity Reduction.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Priya goel</cp:lastModifiedBy>
  <cp:revision>2565</cp:revision>
  <dcterms:created xsi:type="dcterms:W3CDTF">2006-08-16T00:00:00Z</dcterms:created>
  <dcterms:modified xsi:type="dcterms:W3CDTF">2024-12-09T16:37:21Z</dcterms:modified>
</cp:coreProperties>
</file>