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notesSlides/notesSlide7.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notesSlides/notesSlide8.xml" ContentType="application/vnd.openxmlformats-officedocument.presentationml.notesSlide+xml"/>
  <Override PartName="/ppt/theme/themeOverride3.xml" ContentType="application/vnd.openxmlformats-officedocument.themeOverride+xml"/>
  <Override PartName="/ppt/notesSlides/notesSlide9.xml" ContentType="application/vnd.openxmlformats-officedocument.presentationml.notesSlide+xml"/>
  <Override PartName="/ppt/theme/themeOverride4.xml" ContentType="application/vnd.openxmlformats-officedocument.themeOverr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4"/>
  </p:notesMasterIdLst>
  <p:sldIdLst>
    <p:sldId id="257" r:id="rId2"/>
    <p:sldId id="258" r:id="rId3"/>
    <p:sldId id="573" r:id="rId4"/>
    <p:sldId id="604" r:id="rId5"/>
    <p:sldId id="607" r:id="rId6"/>
    <p:sldId id="608" r:id="rId7"/>
    <p:sldId id="609" r:id="rId8"/>
    <p:sldId id="610" r:id="rId9"/>
    <p:sldId id="583" r:id="rId10"/>
    <p:sldId id="612" r:id="rId11"/>
    <p:sldId id="574" r:id="rId12"/>
    <p:sldId id="634" r:id="rId13"/>
    <p:sldId id="614" r:id="rId14"/>
    <p:sldId id="334" r:id="rId15"/>
    <p:sldId id="635" r:id="rId16"/>
    <p:sldId id="636" r:id="rId17"/>
    <p:sldId id="637" r:id="rId18"/>
    <p:sldId id="638" r:id="rId19"/>
    <p:sldId id="639" r:id="rId20"/>
    <p:sldId id="640" r:id="rId21"/>
    <p:sldId id="641" r:id="rId22"/>
    <p:sldId id="642" r:id="rId23"/>
    <p:sldId id="643" r:id="rId24"/>
    <p:sldId id="644" r:id="rId25"/>
    <p:sldId id="645" r:id="rId26"/>
    <p:sldId id="646" r:id="rId27"/>
    <p:sldId id="581" r:id="rId28"/>
    <p:sldId id="582" r:id="rId29"/>
    <p:sldId id="649" r:id="rId30"/>
    <p:sldId id="718" r:id="rId31"/>
    <p:sldId id="719" r:id="rId32"/>
    <p:sldId id="720" r:id="rId33"/>
    <p:sldId id="721" r:id="rId34"/>
    <p:sldId id="722" r:id="rId35"/>
    <p:sldId id="723" r:id="rId36"/>
    <p:sldId id="724" r:id="rId37"/>
    <p:sldId id="725" r:id="rId38"/>
    <p:sldId id="726" r:id="rId39"/>
    <p:sldId id="618" r:id="rId40"/>
    <p:sldId id="727" r:id="rId41"/>
    <p:sldId id="728" r:id="rId42"/>
    <p:sldId id="729" r:id="rId43"/>
    <p:sldId id="730" r:id="rId44"/>
    <p:sldId id="731" r:id="rId45"/>
    <p:sldId id="732" r:id="rId46"/>
    <p:sldId id="733" r:id="rId47"/>
    <p:sldId id="734" r:id="rId48"/>
    <p:sldId id="735" r:id="rId49"/>
    <p:sldId id="736" r:id="rId50"/>
    <p:sldId id="737" r:id="rId51"/>
    <p:sldId id="738" r:id="rId52"/>
    <p:sldId id="739" r:id="rId53"/>
    <p:sldId id="740" r:id="rId54"/>
    <p:sldId id="741" r:id="rId55"/>
    <p:sldId id="742" r:id="rId56"/>
    <p:sldId id="743" r:id="rId57"/>
    <p:sldId id="744" r:id="rId58"/>
    <p:sldId id="745" r:id="rId59"/>
    <p:sldId id="746" r:id="rId60"/>
    <p:sldId id="747" r:id="rId61"/>
    <p:sldId id="748" r:id="rId62"/>
    <p:sldId id="749" r:id="rId63"/>
    <p:sldId id="750" r:id="rId64"/>
    <p:sldId id="751" r:id="rId65"/>
    <p:sldId id="752" r:id="rId66"/>
    <p:sldId id="753" r:id="rId67"/>
    <p:sldId id="754" r:id="rId68"/>
    <p:sldId id="755" r:id="rId69"/>
    <p:sldId id="756" r:id="rId70"/>
    <p:sldId id="757" r:id="rId71"/>
    <p:sldId id="758" r:id="rId72"/>
    <p:sldId id="759" r:id="rId73"/>
    <p:sldId id="760" r:id="rId74"/>
    <p:sldId id="761" r:id="rId75"/>
    <p:sldId id="762" r:id="rId76"/>
    <p:sldId id="763" r:id="rId77"/>
    <p:sldId id="764" r:id="rId78"/>
    <p:sldId id="765" r:id="rId79"/>
    <p:sldId id="766" r:id="rId80"/>
    <p:sldId id="767" r:id="rId81"/>
    <p:sldId id="768" r:id="rId82"/>
    <p:sldId id="769" r:id="rId8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EE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a:solidFill>
          <a:schemeClr val="accent2">
            <a:lumMod val="20000"/>
            <a:lumOff val="80000"/>
          </a:schemeClr>
        </a:solidFill>
      </dgm:spPr>
      <dgm:t>
        <a:bodyPr/>
        <a:lstStyle/>
        <a:p>
          <a:r>
            <a:rPr lang="en-US" sz="2700" dirty="0"/>
            <a:t>Describing Design Patterns, Design Patterns in Smalltalk MVC, The Catalogue of Design Patterns, Organizing The </a:t>
          </a:r>
          <a:r>
            <a:rPr lang="en-US" sz="2700" dirty="0" err="1"/>
            <a:t>Catologue</a:t>
          </a:r>
          <a:r>
            <a:rPr lang="en-US" sz="2700" dirty="0"/>
            <a:t>, How Design Patterns solve, Design Problems, How to Select a Design pattern, How to Use a Design Pattern. Principle of least knowledge.</a:t>
          </a:r>
        </a:p>
        <a:p>
          <a:endParaRPr lang="en-IN" sz="200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239" custLinFactNeighborY="-9805">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D8AF22B-6E01-4F33-9B54-590076F38756}"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6C9149EB-4966-4FC9-84A5-2B265D92C4EA}">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gm:t>
    </dgm:pt>
    <dgm:pt modelId="{BCB043BE-38B4-451D-A3CA-5544958EA9E9}" type="parTrans" cxnId="{6D4048F6-3B5B-4F0D-B3C9-074D7F87A84B}">
      <dgm:prSet/>
      <dgm:spPr/>
      <dgm:t>
        <a:bodyPr/>
        <a:lstStyle/>
        <a:p>
          <a:endParaRPr lang="en-IN"/>
        </a:p>
      </dgm:t>
    </dgm:pt>
    <dgm:pt modelId="{7B1251F8-3BFD-43BE-B6B4-60C98597D653}" type="sibTrans" cxnId="{6D4048F6-3B5B-4F0D-B3C9-074D7F87A84B}">
      <dgm:prSet/>
      <dgm:spPr/>
      <dgm:t>
        <a:bodyPr/>
        <a:lstStyle/>
        <a:p>
          <a:endParaRPr lang="en-IN"/>
        </a:p>
      </dgm:t>
    </dgm:pt>
    <dgm:pt modelId="{6B117771-AD3E-410E-8C2D-70661DFBA6BA}" type="pres">
      <dgm:prSet presAssocID="{1D8AF22B-6E01-4F33-9B54-590076F38756}" presName="linear" presStyleCnt="0">
        <dgm:presLayoutVars>
          <dgm:animLvl val="lvl"/>
          <dgm:resizeHandles val="exact"/>
        </dgm:presLayoutVars>
      </dgm:prSet>
      <dgm:spPr/>
    </dgm:pt>
    <dgm:pt modelId="{516B7FBA-CAF3-4274-AEB4-00729BD1494C}" type="pres">
      <dgm:prSet presAssocID="{6C9149EB-4966-4FC9-84A5-2B265D92C4EA}" presName="parentText" presStyleLbl="node1" presStyleIdx="0" presStyleCnt="1" custScaleY="416917">
        <dgm:presLayoutVars>
          <dgm:chMax val="0"/>
          <dgm:bulletEnabled val="1"/>
        </dgm:presLayoutVars>
      </dgm:prSet>
      <dgm:spPr>
        <a:xfrm>
          <a:off x="0" y="578"/>
          <a:ext cx="10165080" cy="1183822"/>
        </a:xfrm>
        <a:prstGeom prst="roundRect">
          <a:avLst/>
        </a:prstGeom>
      </dgm:spPr>
    </dgm:pt>
  </dgm:ptLst>
  <dgm:cxnLst>
    <dgm:cxn modelId="{F01C1A4D-2D88-46FC-AA1C-174B089A1D23}" type="presOf" srcId="{1D8AF22B-6E01-4F33-9B54-590076F38756}" destId="{6B117771-AD3E-410E-8C2D-70661DFBA6BA}" srcOrd="0" destOrd="0" presId="urn:microsoft.com/office/officeart/2005/8/layout/vList2"/>
    <dgm:cxn modelId="{CF4B0ED1-F244-4FCD-A238-694B98A49368}" type="presOf" srcId="{6C9149EB-4966-4FC9-84A5-2B265D92C4EA}" destId="{516B7FBA-CAF3-4274-AEB4-00729BD1494C}" srcOrd="0" destOrd="0" presId="urn:microsoft.com/office/officeart/2005/8/layout/vList2"/>
    <dgm:cxn modelId="{6D4048F6-3B5B-4F0D-B3C9-074D7F87A84B}" srcId="{1D8AF22B-6E01-4F33-9B54-590076F38756}" destId="{6C9149EB-4966-4FC9-84A5-2B265D92C4EA}" srcOrd="0" destOrd="0" parTransId="{BCB043BE-38B4-451D-A3CA-5544958EA9E9}" sibTransId="{7B1251F8-3BFD-43BE-B6B4-60C98597D653}"/>
    <dgm:cxn modelId="{25E3078B-7A81-41B7-AAB3-6FEA8B425B2F}" type="presParOf" srcId="{6B117771-AD3E-410E-8C2D-70661DFBA6BA}" destId="{516B7FBA-CAF3-4274-AEB4-00729BD1494C}"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At the end of course, the student  will be able to:</a:t>
          </a:r>
          <a:endParaRPr lang="en-IN" sz="2800" kern="1200" dirty="0">
            <a:solidFill>
              <a:prstClr val="black"/>
            </a:solidFill>
            <a:latin typeface="Calibri" panose="020F0502020204030204"/>
            <a:ea typeface="+mn-ea"/>
            <a:cs typeface="+mn-cs"/>
          </a:endParaRPr>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179592">
        <dgm:presLayoutVars>
          <dgm:chMax val="0"/>
          <dgm:bulletEnabled val="1"/>
        </dgm:presLayoutVars>
      </dgm:prSet>
      <dgm:spPr>
        <a:xfrm>
          <a:off x="0" y="59510"/>
          <a:ext cx="9601200" cy="566777"/>
        </a:xfrm>
        <a:prstGeom prst="roundRect">
          <a:avLst/>
        </a:prstGeom>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3d1" qsCatId="3D" csTypeId="urn:microsoft.com/office/officeart/2005/8/colors/colorful2" csCatId="colorful" phldr="1"/>
      <dgm:spPr/>
      <dgm:t>
        <a:bodyPr/>
        <a:lstStyle/>
        <a:p>
          <a:endParaRPr lang="en-IN"/>
        </a:p>
      </dgm:t>
    </dgm:pt>
    <dgm:pt modelId="{02C141FE-9ABF-48FD-9848-42A0EFA33222}">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kern="1200" dirty="0">
              <a:solidFill>
                <a:prstClr val="black"/>
              </a:solidFill>
              <a:latin typeface="Calibri" panose="020F0502020204030204"/>
              <a:ea typeface="+mn-ea"/>
              <a:cs typeface="+mn-cs"/>
            </a:rPr>
            <a:t>CO1</a:t>
          </a:r>
          <a:r>
            <a:rPr lang="en-IN" sz="2800" b="1" kern="1200" dirty="0">
              <a:solidFill>
                <a:schemeClr val="tx1"/>
              </a:solidFill>
            </a:rPr>
            <a:t> : Construct a design consisting of collection of modules.</a:t>
          </a:r>
          <a:endParaRPr lang="en-IN" sz="2800" kern="1200" dirty="0">
            <a:solidFill>
              <a:schemeClr val="tx1"/>
            </a:solidFill>
          </a:endParaRPr>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96012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b="1" dirty="0"/>
            <a:t>CO2 : Exploit well known design pattern such as Factory, visitor etc.</a:t>
          </a:r>
          <a:endParaRPr lang="en-IN" dirty="0"/>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24120"/>
          <a:ext cx="9601200" cy="62361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600" b="1" kern="1200" dirty="0"/>
            <a:t>CO3 : </a:t>
          </a:r>
          <a:r>
            <a:rPr lang="en-IN" sz="2800" kern="1200" dirty="0">
              <a:solidFill>
                <a:prstClr val="black"/>
              </a:solidFill>
              <a:latin typeface="Calibri" panose="020F0502020204030204"/>
              <a:ea typeface="+mn-ea"/>
              <a:cs typeface="+mn-cs"/>
            </a:rPr>
            <a:t>Distinguish</a:t>
          </a:r>
          <a:r>
            <a:rPr lang="en-IN" sz="2600" b="1" kern="1200" dirty="0"/>
            <a:t> between different categories of design patterns.</a:t>
          </a:r>
          <a:endParaRPr lang="en-IN" sz="2600" kern="1200"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custLinFactNeighborX="2941" custLinFactNeighborY="-20">
        <dgm:presLayoutVars>
          <dgm:chMax val="0"/>
          <dgm:bulletEnabled val="1"/>
        </dgm:presLayoutVars>
      </dgm:prSet>
      <dgm:spPr>
        <a:xfrm>
          <a:off x="0" y="23995"/>
          <a:ext cx="9601200" cy="62361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500" b="1" kern="1200" dirty="0"/>
            <a:t>CO4 : </a:t>
          </a:r>
          <a:r>
            <a:rPr lang="en-US" sz="2800" kern="1200" dirty="0">
              <a:solidFill>
                <a:prstClr val="black"/>
              </a:solidFill>
              <a:latin typeface="Calibri" panose="020F0502020204030204"/>
              <a:ea typeface="+mn-ea"/>
              <a:cs typeface="+mn-cs"/>
            </a:rPr>
            <a:t>Ability</a:t>
          </a:r>
          <a:r>
            <a:rPr lang="en-US" sz="2500" b="1" kern="1200" dirty="0"/>
            <a:t> to common design pattern for incremental development.</a:t>
          </a:r>
          <a:endParaRPr lang="en-IN" sz="2500" kern="1200"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36113"/>
          <a:ext cx="9601201" cy="599625"/>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500" b="1" kern="1200" dirty="0"/>
            <a:t>CO5 : </a:t>
          </a:r>
          <a:r>
            <a:rPr lang="en-IN" sz="2800" kern="1200" dirty="0">
              <a:solidFill>
                <a:prstClr val="black"/>
              </a:solidFill>
              <a:latin typeface="Calibri" panose="020F0502020204030204"/>
              <a:ea typeface="+mn-ea"/>
              <a:cs typeface="+mn-cs"/>
            </a:rPr>
            <a:t>Identify</a:t>
          </a:r>
          <a:r>
            <a:rPr lang="en-IN" sz="2500" b="1" kern="1200" dirty="0"/>
            <a:t> appropriate design pattern for a given problem and design the software using pattern oriented architecture.</a:t>
          </a:r>
          <a:endParaRPr lang="en-IN" sz="25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ScaleY="100040" custLinFactNeighborY="2600">
        <dgm:presLayoutVars>
          <dgm:chMax val="0"/>
          <dgm:bulletEnabled val="1"/>
        </dgm:presLayoutVars>
      </dgm:prSet>
      <dgm:spPr>
        <a:xfrm>
          <a:off x="0" y="191967"/>
          <a:ext cx="9601200" cy="1217286"/>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kern="1200" dirty="0">
              <a:solidFill>
                <a:prstClr val="black"/>
              </a:solidFill>
              <a:latin typeface="Calibri" panose="020F0502020204030204"/>
              <a:ea typeface="+mn-ea"/>
              <a:cs typeface="+mn-cs"/>
            </a:rPr>
            <a:t>Engineering</a:t>
          </a:r>
          <a:r>
            <a:rPr lang="en-US" sz="2800" b="1" kern="1200" dirty="0"/>
            <a:t> Graduates will be able to</a:t>
          </a:r>
          <a:r>
            <a:rPr lang="en-US" sz="2800" kern="1200" dirty="0"/>
            <a:t>:</a:t>
          </a:r>
          <a:endParaRPr lang="en-IN" sz="2800" kern="12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a:xfrm>
          <a:off x="0" y="334"/>
          <a:ext cx="7620000" cy="685128"/>
        </a:xfrm>
        <a:prstGeom prst="roundRect">
          <a:avLst/>
        </a:prstGeom>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02C141FE-9ABF-48FD-9848-42A0EFA33222}">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E7AAAF9E-D416-49AE-8611-65377A7DE939}">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8632B43A-A1FB-4963-84A0-F0A61C5BFA59}">
      <dgm:prSet custT="1"/>
      <dgm:spPr>
        <a:solidFill>
          <a:schemeClr val="accent2">
            <a:lumMod val="20000"/>
            <a:lumOff val="80000"/>
          </a:schemeClr>
        </a:solidFill>
      </dgm:spPr>
      <dgm:t>
        <a:bodyPr/>
        <a:lstStyle/>
        <a:p>
          <a:r>
            <a:rPr lang="en-US" sz="2800" b="0" dirty="0"/>
            <a:t>Creational Patterns: Abstract Factory, Builder , Factory Pattern, Prototype Pattern , Singleton Pattern. </a:t>
          </a:r>
        </a:p>
      </dgm:t>
    </dgm:pt>
    <dgm:pt modelId="{8954BA86-F411-4F2D-BEFA-BBF9617D879B}" type="parTrans" cxnId="{6F0FFE21-F288-41B6-AC2F-F6C2F97FC76B}">
      <dgm:prSet/>
      <dgm:spPr/>
      <dgm:t>
        <a:bodyPr/>
        <a:lstStyle/>
        <a:p>
          <a:endParaRPr lang="en-US"/>
        </a:p>
      </dgm:t>
    </dgm:pt>
    <dgm:pt modelId="{B34E360E-2AF5-434A-80B9-E34DD0DE11AF}" type="sibTrans" cxnId="{6F0FFE21-F288-41B6-AC2F-F6C2F97FC76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6DCBBEC5-5B01-4132-A331-9D4D3453D65C}" type="pres">
      <dgm:prSet presAssocID="{8632B43A-A1FB-4963-84A0-F0A61C5BFA59}" presName="parentText" presStyleLbl="node1" presStyleIdx="0" presStyleCnt="1" custLinFactNeighborY="-25629">
        <dgm:presLayoutVars>
          <dgm:chMax val="0"/>
          <dgm:bulletEnabled val="1"/>
        </dgm:presLayoutVars>
      </dgm:prSet>
      <dgm:spPr/>
    </dgm:pt>
  </dgm:ptLst>
  <dgm:cxnLst>
    <dgm:cxn modelId="{6F0FFE21-F288-41B6-AC2F-F6C2F97FC76B}" srcId="{18EA6042-2EA2-4065-81DF-7A18BEC42C1C}" destId="{8632B43A-A1FB-4963-84A0-F0A61C5BFA59}" srcOrd="0" destOrd="0" parTransId="{8954BA86-F411-4F2D-BEFA-BBF9617D879B}" sibTransId="{B34E360E-2AF5-434A-80B9-E34DD0DE11AF}"/>
    <dgm:cxn modelId="{C48F0660-5664-41FE-99C0-FABF7335C0CC}" type="presOf" srcId="{8632B43A-A1FB-4963-84A0-F0A61C5BFA59}" destId="{6DCBBEC5-5B01-4132-A331-9D4D3453D65C}"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9D7AB4E3-F7D3-46CD-8818-41B8682B7C05}" type="presParOf" srcId="{5935E145-FD17-4F9E-B302-F21214F4A468}" destId="{6DCBBEC5-5B01-4132-A331-9D4D3453D65C}"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CBD3793-394C-48FC-B28C-1D09533E7BA0}">
      <dgm:prSet/>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b="1" dirty="0"/>
            <a:t>PO3 : </a:t>
          </a:r>
          <a:r>
            <a:rPr lang="en-US" b="1" dirty="0"/>
            <a:t>Design/Development of solutions</a:t>
          </a:r>
          <a:endParaRPr lang="en-IN" dirty="0"/>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IN"/>
        </a:p>
      </dgm:t>
    </dgm:pt>
    <dgm:pt modelId="{F2B2203F-2FAE-49B7-A1D5-9CD1B5127346}">
      <dgm:prSet/>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b="1" dirty="0"/>
            <a:t>PO4 : Conduct Investigations of complex problems</a:t>
          </a:r>
          <a:endParaRPr lang="en-IN" dirty="0"/>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2128"/>
          <a:ext cx="7619999" cy="647595"/>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dirty="0"/>
            <a:t>PO6 : The engineer and society</a:t>
          </a:r>
          <a:endParaRPr lang="en-IN" sz="2800" dirty="0"/>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Y="4529">
        <dgm:presLayoutVars>
          <dgm:chMax val="0"/>
          <dgm:bulletEnabled val="1"/>
        </dgm:presLayoutVars>
      </dgm:prSet>
      <dgm:spPr>
        <a:xfrm>
          <a:off x="0" y="656"/>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09995D18-05F5-4A4B-8F9A-27E4833C6620}"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IN"/>
        </a:p>
      </dgm:t>
    </dgm:pt>
    <dgm:pt modelId="{90AED077-85C4-46EA-B5F8-30BF070D360B}">
      <dgm:prSet custT="1"/>
      <dgm:spPr>
        <a:solidFill>
          <a:schemeClr val="accent6">
            <a:lumMod val="75000"/>
          </a:schemeClr>
        </a:solidFill>
      </dgm:spPr>
      <dgm:t>
        <a:bodyPr/>
        <a:lstStyle/>
        <a:p>
          <a:r>
            <a:rPr lang="en-US" sz="2800" b="1" dirty="0"/>
            <a:t>Engineering Graduates will be able to</a:t>
          </a:r>
          <a:r>
            <a:rPr lang="en-US" sz="2800" dirty="0"/>
            <a:t>:</a:t>
          </a:r>
          <a:endParaRPr lang="en-IN" sz="2800" dirty="0"/>
        </a:p>
      </dgm:t>
    </dgm:pt>
    <dgm:pt modelId="{1E0C8B89-16C6-4880-8B09-06C9D70EBF80}" type="parTrans" cxnId="{B048A809-CB6A-4592-A8D6-3FCFFDFA9564}">
      <dgm:prSet/>
      <dgm:spPr/>
      <dgm:t>
        <a:bodyPr/>
        <a:lstStyle/>
        <a:p>
          <a:endParaRPr lang="en-IN"/>
        </a:p>
      </dgm:t>
    </dgm:pt>
    <dgm:pt modelId="{E50D95E2-F091-4315-B45F-5F68BA43AB8B}" type="sibTrans" cxnId="{B048A809-CB6A-4592-A8D6-3FCFFDFA9564}">
      <dgm:prSet/>
      <dgm:spPr/>
      <dgm:t>
        <a:bodyPr/>
        <a:lstStyle/>
        <a:p>
          <a:endParaRPr lang="en-IN"/>
        </a:p>
      </dgm:t>
    </dgm:pt>
    <dgm:pt modelId="{F61E8516-DE3F-4AE9-AE50-9F42F39BFAD3}" type="pres">
      <dgm:prSet presAssocID="{09995D18-05F5-4A4B-8F9A-27E4833C6620}" presName="linear" presStyleCnt="0">
        <dgm:presLayoutVars>
          <dgm:animLvl val="lvl"/>
          <dgm:resizeHandles val="exact"/>
        </dgm:presLayoutVars>
      </dgm:prSet>
      <dgm:spPr/>
    </dgm:pt>
    <dgm:pt modelId="{B898B381-A99B-40FA-B837-D80DC4A60493}" type="pres">
      <dgm:prSet presAssocID="{90AED077-85C4-46EA-B5F8-30BF070D360B}" presName="parentText" presStyleLbl="node1" presStyleIdx="0" presStyleCnt="1" custScaleY="217306">
        <dgm:presLayoutVars>
          <dgm:chMax val="0"/>
          <dgm:bulletEnabled val="1"/>
        </dgm:presLayoutVars>
      </dgm:prSet>
      <dgm:spPr/>
    </dgm:pt>
  </dgm:ptLst>
  <dgm:cxnLst>
    <dgm:cxn modelId="{9A375A06-3CE5-4593-8483-B4FDE31520F6}" type="presOf" srcId="{90AED077-85C4-46EA-B5F8-30BF070D360B}" destId="{B898B381-A99B-40FA-B837-D80DC4A60493}" srcOrd="0" destOrd="0" presId="urn:microsoft.com/office/officeart/2005/8/layout/vList2"/>
    <dgm:cxn modelId="{B048A809-CB6A-4592-A8D6-3FCFFDFA9564}" srcId="{09995D18-05F5-4A4B-8F9A-27E4833C6620}" destId="{90AED077-85C4-46EA-B5F8-30BF070D360B}" srcOrd="0" destOrd="0" parTransId="{1E0C8B89-16C6-4880-8B09-06C9D70EBF80}" sibTransId="{E50D95E2-F091-4315-B45F-5F68BA43AB8B}"/>
    <dgm:cxn modelId="{A79D18C3-F407-48AA-B7AE-599693738A3B}" type="presOf" srcId="{09995D18-05F5-4A4B-8F9A-27E4833C6620}" destId="{F61E8516-DE3F-4AE9-AE50-9F42F39BFAD3}" srcOrd="0" destOrd="0" presId="urn:microsoft.com/office/officeart/2005/8/layout/vList2"/>
    <dgm:cxn modelId="{65E8A7CB-5EF3-4232-9A05-E7E89F91E38E}" type="presParOf" srcId="{F61E8516-DE3F-4AE9-AE50-9F42F39BFAD3}" destId="{B898B381-A99B-40FA-B837-D80DC4A60493}"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9A6AA7B5-1491-47C8-85E4-E5E8FDD6D06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2C141FE-9ABF-48FD-9848-42A0EFA33222}">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gm:t>
    </dgm:pt>
    <dgm:pt modelId="{293B506A-CB52-4629-804F-4EA81B2C3153}" type="parTrans" cxnId="{235FA966-C47A-4BCB-AAED-54A261FD7D2F}">
      <dgm:prSet/>
      <dgm:spPr/>
      <dgm:t>
        <a:bodyPr/>
        <a:lstStyle/>
        <a:p>
          <a:endParaRPr lang="en-IN"/>
        </a:p>
      </dgm:t>
    </dgm:pt>
    <dgm:pt modelId="{22F57173-271F-4897-B456-2A1AE73C488C}" type="sibTrans" cxnId="{235FA966-C47A-4BCB-AAED-54A261FD7D2F}">
      <dgm:prSet/>
      <dgm:spPr/>
      <dgm:t>
        <a:bodyPr/>
        <a:lstStyle/>
        <a:p>
          <a:endParaRPr lang="en-IN"/>
        </a:p>
      </dgm:t>
    </dgm:pt>
    <dgm:pt modelId="{685F4F69-7D82-4DED-A9A8-7071B724DF07}" type="pres">
      <dgm:prSet presAssocID="{9A6AA7B5-1491-47C8-85E4-E5E8FDD6D065}" presName="linear" presStyleCnt="0">
        <dgm:presLayoutVars>
          <dgm:animLvl val="lvl"/>
          <dgm:resizeHandles val="exact"/>
        </dgm:presLayoutVars>
      </dgm:prSet>
      <dgm:spPr/>
    </dgm:pt>
    <dgm:pt modelId="{AEDD9097-4AFF-4D2E-9357-46583571353B}" type="pres">
      <dgm:prSet presAssocID="{02C141FE-9ABF-48FD-9848-42A0EFA33222}"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AC74E735-F2C3-4F23-ABE1-877387F852A7}" type="presOf" srcId="{02C141FE-9ABF-48FD-9848-42A0EFA33222}" destId="{AEDD9097-4AFF-4D2E-9357-46583571353B}" srcOrd="0" destOrd="0" presId="urn:microsoft.com/office/officeart/2005/8/layout/vList2"/>
    <dgm:cxn modelId="{235FA966-C47A-4BCB-AAED-54A261FD7D2F}" srcId="{9A6AA7B5-1491-47C8-85E4-E5E8FDD6D065}" destId="{02C141FE-9ABF-48FD-9848-42A0EFA33222}" srcOrd="0" destOrd="0" parTransId="{293B506A-CB52-4629-804F-4EA81B2C3153}" sibTransId="{22F57173-271F-4897-B456-2A1AE73C488C}"/>
    <dgm:cxn modelId="{EFF34B82-60AD-4AB7-9ADE-08B4C2F23B48}" type="presOf" srcId="{9A6AA7B5-1491-47C8-85E4-E5E8FDD6D065}" destId="{685F4F69-7D82-4DED-A9A8-7071B724DF07}" srcOrd="0" destOrd="0" presId="urn:microsoft.com/office/officeart/2005/8/layout/vList2"/>
    <dgm:cxn modelId="{0FAF76ED-A85B-47AF-BBC3-6A57EC537321}" type="presParOf" srcId="{685F4F69-7D82-4DED-A9A8-7071B724DF07}" destId="{AEDD9097-4AFF-4D2E-9357-46583571353B}"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1B644E16-AACD-4612-92E0-D46EF4ECB879}"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E7AAAF9E-D416-49AE-8611-65377A7DE939}">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gm:t>
    </dgm:pt>
    <dgm:pt modelId="{5C719D1D-8A96-404E-AB5C-11562DFC1D30}" type="parTrans" cxnId="{EADE17B7-FE92-4EA7-A469-F698C8E6940A}">
      <dgm:prSet/>
      <dgm:spPr/>
      <dgm:t>
        <a:bodyPr/>
        <a:lstStyle/>
        <a:p>
          <a:endParaRPr lang="en-IN"/>
        </a:p>
      </dgm:t>
    </dgm:pt>
    <dgm:pt modelId="{AF8B5B03-720E-47F1-8D53-0E882540183D}" type="sibTrans" cxnId="{EADE17B7-FE92-4EA7-A469-F698C8E6940A}">
      <dgm:prSet/>
      <dgm:spPr/>
      <dgm:t>
        <a:bodyPr/>
        <a:lstStyle/>
        <a:p>
          <a:endParaRPr lang="en-IN"/>
        </a:p>
      </dgm:t>
    </dgm:pt>
    <dgm:pt modelId="{B22A3E1F-BDC2-4FC3-B056-77BC1F86A5BC}" type="pres">
      <dgm:prSet presAssocID="{1B644E16-AACD-4612-92E0-D46EF4ECB879}" presName="linear" presStyleCnt="0">
        <dgm:presLayoutVars>
          <dgm:animLvl val="lvl"/>
          <dgm:resizeHandles val="exact"/>
        </dgm:presLayoutVars>
      </dgm:prSet>
      <dgm:spPr/>
    </dgm:pt>
    <dgm:pt modelId="{CD5036F8-A246-4E6A-8921-20C367BBB964}" type="pres">
      <dgm:prSet presAssocID="{E7AAAF9E-D416-49AE-8611-65377A7DE939}"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B41B017-406D-40F4-93E9-9D0FCC4851C9}" type="presOf" srcId="{E7AAAF9E-D416-49AE-8611-65377A7DE939}" destId="{CD5036F8-A246-4E6A-8921-20C367BBB964}" srcOrd="0" destOrd="0" presId="urn:microsoft.com/office/officeart/2005/8/layout/vList2"/>
    <dgm:cxn modelId="{0137BE35-7741-4CB7-8903-0262507EB38F}" type="presOf" srcId="{1B644E16-AACD-4612-92E0-D46EF4ECB879}" destId="{B22A3E1F-BDC2-4FC3-B056-77BC1F86A5BC}" srcOrd="0" destOrd="0" presId="urn:microsoft.com/office/officeart/2005/8/layout/vList2"/>
    <dgm:cxn modelId="{EADE17B7-FE92-4EA7-A469-F698C8E6940A}" srcId="{1B644E16-AACD-4612-92E0-D46EF4ECB879}" destId="{E7AAAF9E-D416-49AE-8611-65377A7DE939}" srcOrd="0" destOrd="0" parTransId="{5C719D1D-8A96-404E-AB5C-11562DFC1D30}" sibTransId="{AF8B5B03-720E-47F1-8D53-0E882540183D}"/>
    <dgm:cxn modelId="{7B9DDA1B-23E8-4DA7-A8BE-4814CD610A9A}" type="presParOf" srcId="{B22A3E1F-BDC2-4FC3-B056-77BC1F86A5BC}" destId="{CD5036F8-A246-4E6A-8921-20C367BBB964}"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FF45E94E-C528-4C21-A29D-573922B4ED6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CBD3793-394C-48FC-B28C-1D09533E7BA0}">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gm:t>
    </dgm:pt>
    <dgm:pt modelId="{3C3BF590-E539-434F-BC04-7F5815B84D60}" type="parTrans" cxnId="{27D07304-FB48-42DA-9A97-1D607D0CE964}">
      <dgm:prSet/>
      <dgm:spPr/>
      <dgm:t>
        <a:bodyPr/>
        <a:lstStyle/>
        <a:p>
          <a:endParaRPr lang="en-IN"/>
        </a:p>
      </dgm:t>
    </dgm:pt>
    <dgm:pt modelId="{6BA01F92-7F7A-4713-B56A-6F20FAAB3645}" type="sibTrans" cxnId="{27D07304-FB48-42DA-9A97-1D607D0CE964}">
      <dgm:prSet/>
      <dgm:spPr/>
      <dgm:t>
        <a:bodyPr/>
        <a:lstStyle/>
        <a:p>
          <a:endParaRPr lang="en-IN"/>
        </a:p>
      </dgm:t>
    </dgm:pt>
    <dgm:pt modelId="{45C93CBB-046D-43CD-9356-3FC8771C32AF}" type="pres">
      <dgm:prSet presAssocID="{FF45E94E-C528-4C21-A29D-573922B4ED68}" presName="linear" presStyleCnt="0">
        <dgm:presLayoutVars>
          <dgm:animLvl val="lvl"/>
          <dgm:resizeHandles val="exact"/>
        </dgm:presLayoutVars>
      </dgm:prSet>
      <dgm:spPr/>
    </dgm:pt>
    <dgm:pt modelId="{8C029958-E145-4D8C-B815-F42AE9B5E6DF}" type="pres">
      <dgm:prSet presAssocID="{FCBD3793-394C-48FC-B28C-1D09533E7BA0}" presName="parentText" presStyleLbl="node1" presStyleIdx="0" presStyleCnt="1">
        <dgm:presLayoutVars>
          <dgm:chMax val="0"/>
          <dgm:bulletEnabled val="1"/>
        </dgm:presLayoutVars>
      </dgm:prSet>
      <dgm:spPr>
        <a:xfrm>
          <a:off x="0" y="135"/>
          <a:ext cx="7620000" cy="671580"/>
        </a:xfrm>
        <a:prstGeom prst="roundRect">
          <a:avLst/>
        </a:prstGeom>
      </dgm:spPr>
    </dgm:pt>
  </dgm:ptLst>
  <dgm:cxnLst>
    <dgm:cxn modelId="{27D07304-FB48-42DA-9A97-1D607D0CE964}" srcId="{FF45E94E-C528-4C21-A29D-573922B4ED68}" destId="{FCBD3793-394C-48FC-B28C-1D09533E7BA0}" srcOrd="0" destOrd="0" parTransId="{3C3BF590-E539-434F-BC04-7F5815B84D60}" sibTransId="{6BA01F92-7F7A-4713-B56A-6F20FAAB3645}"/>
    <dgm:cxn modelId="{05A47010-37A1-4400-9B53-9EE23CC7A1EB}" type="presOf" srcId="{FF45E94E-C528-4C21-A29D-573922B4ED68}" destId="{45C93CBB-046D-43CD-9356-3FC8771C32AF}" srcOrd="0" destOrd="0" presId="urn:microsoft.com/office/officeart/2005/8/layout/vList2"/>
    <dgm:cxn modelId="{22A65282-467B-4D1B-B70C-0E397C12B221}" type="presOf" srcId="{FCBD3793-394C-48FC-B28C-1D09533E7BA0}" destId="{8C029958-E145-4D8C-B815-F42AE9B5E6DF}" srcOrd="0" destOrd="0" presId="urn:microsoft.com/office/officeart/2005/8/layout/vList2"/>
    <dgm:cxn modelId="{43591253-4998-4341-BF06-68B4B1D65B6C}" type="presParOf" srcId="{45C93CBB-046D-43CD-9356-3FC8771C32AF}" destId="{8C029958-E145-4D8C-B815-F42AE9B5E6DF}"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CA3BDE70-45F2-45D1-A9F8-5ADC9B616F85}"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2B2203F-2FAE-49B7-A1D5-9CD1B5127346}">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gm:t>
    </dgm:pt>
    <dgm:pt modelId="{0C5F4077-1886-4CF9-AD59-B820AE05ADC7}" type="parTrans" cxnId="{C19B5B16-6706-47B1-9748-FFF77E9A2A15}">
      <dgm:prSet/>
      <dgm:spPr/>
      <dgm:t>
        <a:bodyPr/>
        <a:lstStyle/>
        <a:p>
          <a:endParaRPr lang="en-IN"/>
        </a:p>
      </dgm:t>
    </dgm:pt>
    <dgm:pt modelId="{470CA956-F82D-44F7-AFF1-5655BDBD69D3}" type="sibTrans" cxnId="{C19B5B16-6706-47B1-9748-FFF77E9A2A15}">
      <dgm:prSet/>
      <dgm:spPr/>
      <dgm:t>
        <a:bodyPr/>
        <a:lstStyle/>
        <a:p>
          <a:endParaRPr lang="en-IN"/>
        </a:p>
      </dgm:t>
    </dgm:pt>
    <dgm:pt modelId="{BAD57889-E122-4358-BE0C-A1CC3A735F9B}" type="pres">
      <dgm:prSet presAssocID="{CA3BDE70-45F2-45D1-A9F8-5ADC9B616F85}" presName="linear" presStyleCnt="0">
        <dgm:presLayoutVars>
          <dgm:animLvl val="lvl"/>
          <dgm:resizeHandles val="exact"/>
        </dgm:presLayoutVars>
      </dgm:prSet>
      <dgm:spPr/>
    </dgm:pt>
    <dgm:pt modelId="{54692D58-280A-4A5B-8ABB-4AA8C3D0C486}" type="pres">
      <dgm:prSet presAssocID="{F2B2203F-2FAE-49B7-A1D5-9CD1B5127346}" presName="parentText" presStyleLbl="node1" presStyleIdx="0" presStyleCnt="1">
        <dgm:presLayoutVars>
          <dgm:chMax val="0"/>
          <dgm:bulletEnabled val="1"/>
        </dgm:presLayoutVars>
      </dgm:prSet>
      <dgm:spPr>
        <a:xfrm>
          <a:off x="0" y="135"/>
          <a:ext cx="7619999" cy="671580"/>
        </a:xfrm>
        <a:prstGeom prst="roundRect">
          <a:avLst/>
        </a:prstGeom>
      </dgm:spPr>
    </dgm:pt>
  </dgm:ptLst>
  <dgm:cxnLst>
    <dgm:cxn modelId="{4C5EE510-000B-4044-8645-A770BA52DCEE}" type="presOf" srcId="{CA3BDE70-45F2-45D1-A9F8-5ADC9B616F85}" destId="{BAD57889-E122-4358-BE0C-A1CC3A735F9B}" srcOrd="0" destOrd="0" presId="urn:microsoft.com/office/officeart/2005/8/layout/vList2"/>
    <dgm:cxn modelId="{C19B5B16-6706-47B1-9748-FFF77E9A2A15}" srcId="{CA3BDE70-45F2-45D1-A9F8-5ADC9B616F85}" destId="{F2B2203F-2FAE-49B7-A1D5-9CD1B5127346}" srcOrd="0" destOrd="0" parTransId="{0C5F4077-1886-4CF9-AD59-B820AE05ADC7}" sibTransId="{470CA956-F82D-44F7-AFF1-5655BDBD69D3}"/>
    <dgm:cxn modelId="{51CC87E9-4D44-4937-B700-EB606B0F31AA}" type="presOf" srcId="{F2B2203F-2FAE-49B7-A1D5-9CD1B5127346}" destId="{54692D58-280A-4A5B-8ABB-4AA8C3D0C486}" srcOrd="0" destOrd="0" presId="urn:microsoft.com/office/officeart/2005/8/layout/vList2"/>
    <dgm:cxn modelId="{0F1234CC-99AD-4C66-A03B-0A28C4FEB8FB}" type="presParOf" srcId="{BAD57889-E122-4358-BE0C-A1CC3A735F9B}" destId="{54692D58-280A-4A5B-8ABB-4AA8C3D0C486}" srcOrd="0" destOrd="0" presId="urn:microsoft.com/office/officeart/2005/8/layout/vList2"/>
  </dgm:cxnLst>
  <dgm:bg/>
  <dgm:whole/>
  <dgm:extLst>
    <a:ext uri="http://schemas.microsoft.com/office/drawing/2008/diagram">
      <dsp:dataModelExt xmlns:dsp="http://schemas.microsoft.com/office/drawing/2008/diagram" relId="rId26"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0803BEA6-810A-46C8-899C-70229B268BB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502B59D9-8C99-44C9-B85F-4596BFA6E16F}">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gm:t>
    </dgm:pt>
    <dgm:pt modelId="{9D2B8A0D-F6D2-4C03-871B-3A7AAE296648}" type="parTrans" cxnId="{C0A7060B-E306-436C-82D8-E1BE2F57219E}">
      <dgm:prSet/>
      <dgm:spPr/>
      <dgm:t>
        <a:bodyPr/>
        <a:lstStyle/>
        <a:p>
          <a:endParaRPr lang="en-IN"/>
        </a:p>
      </dgm:t>
    </dgm:pt>
    <dgm:pt modelId="{1F2A8542-A15A-4424-AE39-080E22955215}" type="sibTrans" cxnId="{C0A7060B-E306-436C-82D8-E1BE2F57219E}">
      <dgm:prSet/>
      <dgm:spPr/>
      <dgm:t>
        <a:bodyPr/>
        <a:lstStyle/>
        <a:p>
          <a:endParaRPr lang="en-IN"/>
        </a:p>
      </dgm:t>
    </dgm:pt>
    <dgm:pt modelId="{E298B721-E1B9-4CD4-8B1A-4950CC157D9F}" type="pres">
      <dgm:prSet presAssocID="{0803BEA6-810A-46C8-899C-70229B268BB8}" presName="linear" presStyleCnt="0">
        <dgm:presLayoutVars>
          <dgm:animLvl val="lvl"/>
          <dgm:resizeHandles val="exact"/>
        </dgm:presLayoutVars>
      </dgm:prSet>
      <dgm:spPr/>
    </dgm:pt>
    <dgm:pt modelId="{3EED7F0D-5C80-4479-905C-E79E88227593}" type="pres">
      <dgm:prSet presAssocID="{502B59D9-8C99-44C9-B85F-4596BFA6E16F}" presName="parentText" presStyleLbl="node1" presStyleIdx="0" presStyleCnt="1" custLinFactNeighborY="2600">
        <dgm:presLayoutVars>
          <dgm:chMax val="0"/>
          <dgm:bulletEnabled val="1"/>
        </dgm:presLayoutVars>
      </dgm:prSet>
      <dgm:spPr>
        <a:xfrm>
          <a:off x="0" y="270"/>
          <a:ext cx="7620000" cy="671580"/>
        </a:xfrm>
        <a:prstGeom prst="roundRect">
          <a:avLst/>
        </a:prstGeom>
      </dgm:spPr>
    </dgm:pt>
  </dgm:ptLst>
  <dgm:cxnLst>
    <dgm:cxn modelId="{C0A7060B-E306-436C-82D8-E1BE2F57219E}" srcId="{0803BEA6-810A-46C8-899C-70229B268BB8}" destId="{502B59D9-8C99-44C9-B85F-4596BFA6E16F}" srcOrd="0" destOrd="0" parTransId="{9D2B8A0D-F6D2-4C03-871B-3A7AAE296648}" sibTransId="{1F2A8542-A15A-4424-AE39-080E22955215}"/>
    <dgm:cxn modelId="{23B1BB43-57C8-43E8-9AD1-1337C4DAF417}" type="presOf" srcId="{502B59D9-8C99-44C9-B85F-4596BFA6E16F}" destId="{3EED7F0D-5C80-4479-905C-E79E88227593}" srcOrd="0" destOrd="0" presId="urn:microsoft.com/office/officeart/2005/8/layout/vList2"/>
    <dgm:cxn modelId="{49668B68-671F-4E13-BC55-3CC0C61BC1D0}" type="presOf" srcId="{0803BEA6-810A-46C8-899C-70229B268BB8}" destId="{E298B721-E1B9-4CD4-8B1A-4950CC157D9F}" srcOrd="0" destOrd="0" presId="urn:microsoft.com/office/officeart/2005/8/layout/vList2"/>
    <dgm:cxn modelId="{F33C2679-711E-46BD-9792-5F0D76896B3F}" type="presParOf" srcId="{E298B721-E1B9-4CD4-8B1A-4950CC157D9F}" destId="{3EED7F0D-5C80-4479-905C-E79E88227593}" srcOrd="0" destOrd="0" presId="urn:microsoft.com/office/officeart/2005/8/layout/vList2"/>
  </dgm:cxnLst>
  <dgm:bg/>
  <dgm:whole/>
  <dgm:extLst>
    <a:ext uri="http://schemas.microsoft.com/office/drawing/2008/diagram">
      <dsp:dataModelExt xmlns:dsp="http://schemas.microsoft.com/office/drawing/2008/diagram" relId="rId3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18CE3E0E-3290-422E-BD32-E1AD8CB2C6E4}">
      <dgm:prSet custT="1"/>
      <dgm:spPr>
        <a:solidFill>
          <a:schemeClr val="accent2">
            <a:lumMod val="20000"/>
            <a:lumOff val="80000"/>
          </a:schemeClr>
        </a:solidFill>
      </dgm:spPr>
      <dgm:t>
        <a:bodyPr/>
        <a:lstStyle/>
        <a:p>
          <a:r>
            <a:rPr lang="en-US" sz="2800" b="0" baseline="0" dirty="0"/>
            <a:t>Structural Pattern Part-I, Adapter, Bridge, Composite.</a:t>
          </a:r>
        </a:p>
        <a:p>
          <a:r>
            <a:rPr lang="en-US" sz="2800" b="0" baseline="0" dirty="0"/>
            <a:t>Structural Pattern Part-II, Decorator, Facade, Flyweight, Proxy.</a:t>
          </a:r>
          <a:endParaRPr lang="en-IN" sz="2800" b="0" dirty="0"/>
        </a:p>
      </dgm:t>
    </dgm:pt>
    <dgm:pt modelId="{317883E6-23F7-434D-A777-EB6C46138693}" type="parTrans" cxnId="{F61405CD-BF4D-4132-A8F6-94A55AFF2516}">
      <dgm:prSet/>
      <dgm:spPr/>
      <dgm:t>
        <a:bodyPr/>
        <a:lstStyle/>
        <a:p>
          <a:endParaRPr lang="en-IN"/>
        </a:p>
      </dgm:t>
    </dgm:pt>
    <dgm:pt modelId="{5A57522C-1C32-440C-9F64-9EF818720D9C}" type="sibTrans" cxnId="{F61405CD-BF4D-4132-A8F6-94A55AFF251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5466BB5F-F99C-4092-B11E-435C2EC87E42}" type="pres">
      <dgm:prSet presAssocID="{18CE3E0E-3290-422E-BD32-E1AD8CB2C6E4}" presName="parentText" presStyleLbl="node1" presStyleIdx="0" presStyleCnt="1" custLinFactNeighborX="305" custLinFactNeighborY="12382">
        <dgm:presLayoutVars>
          <dgm:chMax val="0"/>
          <dgm:bulletEnabled val="1"/>
        </dgm:presLayoutVars>
      </dgm:prSet>
      <dgm:spPr/>
    </dgm:pt>
  </dgm:ptLst>
  <dgm:cxnLst>
    <dgm:cxn modelId="{43D8BC78-3978-4C23-B9DA-F6115E3E708A}" type="presOf" srcId="{18EA6042-2EA2-4065-81DF-7A18BEC42C1C}" destId="{5935E145-FD17-4F9E-B302-F21214F4A468}" srcOrd="0" destOrd="0" presId="urn:microsoft.com/office/officeart/2005/8/layout/vList2"/>
    <dgm:cxn modelId="{F61405CD-BF4D-4132-A8F6-94A55AFF2516}" srcId="{18EA6042-2EA2-4065-81DF-7A18BEC42C1C}" destId="{18CE3E0E-3290-422E-BD32-E1AD8CB2C6E4}" srcOrd="0" destOrd="0" parTransId="{317883E6-23F7-434D-A777-EB6C46138693}" sibTransId="{5A57522C-1C32-440C-9F64-9EF818720D9C}"/>
    <dgm:cxn modelId="{DBB2FAD8-B514-47F5-B0A3-6A2E767345A4}" type="presOf" srcId="{18CE3E0E-3290-422E-BD32-E1AD8CB2C6E4}" destId="{5466BB5F-F99C-4092-B11E-435C2EC87E42}" srcOrd="0" destOrd="0" presId="urn:microsoft.com/office/officeart/2005/8/layout/vList2"/>
    <dgm:cxn modelId="{1CF4A458-23AF-4C43-8CFF-CF4F19D853E7}" type="presParOf" srcId="{5935E145-FD17-4F9E-B302-F21214F4A468}" destId="{5466BB5F-F99C-4092-B11E-435C2EC87E4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EBCFF2A5-481F-4662-8A7E-7E8F303E314D}"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FBA19F7D-578A-464D-ADE6-D3D08AEFD9D5}">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gm:t>
    </dgm:pt>
    <dgm:pt modelId="{3AF0BA7F-DD77-44E2-A6BF-C585D5079A71}" type="parTrans" cxnId="{CA989CB1-55E9-41C4-929C-8340165DAC8F}">
      <dgm:prSet/>
      <dgm:spPr/>
      <dgm:t>
        <a:bodyPr/>
        <a:lstStyle/>
        <a:p>
          <a:endParaRPr lang="en-IN"/>
        </a:p>
      </dgm:t>
    </dgm:pt>
    <dgm:pt modelId="{C1BF92C5-17F2-4305-A1F3-8B3F1D8CBFFC}" type="sibTrans" cxnId="{CA989CB1-55E9-41C4-929C-8340165DAC8F}">
      <dgm:prSet/>
      <dgm:spPr/>
      <dgm:t>
        <a:bodyPr/>
        <a:lstStyle/>
        <a:p>
          <a:endParaRPr lang="en-IN"/>
        </a:p>
      </dgm:t>
    </dgm:pt>
    <dgm:pt modelId="{52F828C4-77A4-4B43-9441-70FA5F9DF12E}" type="pres">
      <dgm:prSet presAssocID="{EBCFF2A5-481F-4662-8A7E-7E8F303E314D}" presName="linear" presStyleCnt="0">
        <dgm:presLayoutVars>
          <dgm:animLvl val="lvl"/>
          <dgm:resizeHandles val="exact"/>
        </dgm:presLayoutVars>
      </dgm:prSet>
      <dgm:spPr/>
    </dgm:pt>
    <dgm:pt modelId="{6CC17462-A62E-4245-BFD1-F10DCB528333}" type="pres">
      <dgm:prSet presAssocID="{FBA19F7D-578A-464D-ADE6-D3D08AEFD9D5}" presName="parentText" presStyleLbl="node1" presStyleIdx="0" presStyleCnt="1" custScaleY="212886" custLinFactNeighborX="-19492" custLinFactNeighborY="-87110">
        <dgm:presLayoutVars>
          <dgm:chMax val="0"/>
          <dgm:bulletEnabled val="1"/>
        </dgm:presLayoutVars>
      </dgm:prSet>
      <dgm:spPr>
        <a:xfrm>
          <a:off x="0" y="0"/>
          <a:ext cx="7620000" cy="671194"/>
        </a:xfrm>
        <a:prstGeom prst="roundRect">
          <a:avLst/>
        </a:prstGeom>
      </dgm:spPr>
    </dgm:pt>
  </dgm:ptLst>
  <dgm:cxnLst>
    <dgm:cxn modelId="{DC6D4D03-1B24-4621-A516-7B7A15180002}" type="presOf" srcId="{EBCFF2A5-481F-4662-8A7E-7E8F303E314D}" destId="{52F828C4-77A4-4B43-9441-70FA5F9DF12E}" srcOrd="0" destOrd="0" presId="urn:microsoft.com/office/officeart/2005/8/layout/vList2"/>
    <dgm:cxn modelId="{FA46BF76-4540-42EF-9418-14DBEB706874}" type="presOf" srcId="{FBA19F7D-578A-464D-ADE6-D3D08AEFD9D5}" destId="{6CC17462-A62E-4245-BFD1-F10DCB528333}" srcOrd="0" destOrd="0" presId="urn:microsoft.com/office/officeart/2005/8/layout/vList2"/>
    <dgm:cxn modelId="{CA989CB1-55E9-41C4-929C-8340165DAC8F}" srcId="{EBCFF2A5-481F-4662-8A7E-7E8F303E314D}" destId="{FBA19F7D-578A-464D-ADE6-D3D08AEFD9D5}" srcOrd="0" destOrd="0" parTransId="{3AF0BA7F-DD77-44E2-A6BF-C585D5079A71}" sibTransId="{C1BF92C5-17F2-4305-A1F3-8B3F1D8CBFFC}"/>
    <dgm:cxn modelId="{B49D20BE-3B7E-4BFB-973B-A91ACEEA0F6B}" type="presParOf" srcId="{52F828C4-77A4-4B43-9441-70FA5F9DF12E}" destId="{6CC17462-A62E-4245-BFD1-F10DCB528333}" srcOrd="0" destOrd="0" presId="urn:microsoft.com/office/officeart/2005/8/layout/vList2"/>
  </dgm:cxnLst>
  <dgm:bg/>
  <dgm:whole/>
  <dgm:extLst>
    <a:ext uri="http://schemas.microsoft.com/office/drawing/2008/diagram">
      <dsp:dataModelExt xmlns:dsp="http://schemas.microsoft.com/office/drawing/2008/diagram" relId="rId3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D8C5DAEA-C992-4E2A-9A51-E215DE48D2A6}">
      <dgm:prSet custT="1"/>
      <dgm:spPr>
        <a:solidFill>
          <a:schemeClr val="accent2">
            <a:lumMod val="20000"/>
            <a:lumOff val="80000"/>
          </a:schemeClr>
        </a:solidFill>
      </dgm:spPr>
      <dgm:t>
        <a:bodyPr/>
        <a:lstStyle/>
        <a:p>
          <a:r>
            <a:rPr lang="en-US" sz="3000" b="0" dirty="0"/>
            <a:t>Behavioral Patterns Part: I, Chain of Responsibility, Command, Interpreter, Iterator Pattern.</a:t>
          </a:r>
        </a:p>
        <a:p>
          <a:r>
            <a:rPr lang="en-US" sz="3000" b="0" dirty="0"/>
            <a:t>Behavioral Patterns Part: II, Mediator, Memento, Observer, Patterns.</a:t>
          </a:r>
          <a:endParaRPr lang="en-IN" sz="3000" b="0" dirty="0"/>
        </a:p>
      </dgm:t>
    </dgm:pt>
    <dgm:pt modelId="{0A91DE68-EA12-436C-90AD-A77B8BC894D9}" type="parTrans" cxnId="{A8956CE6-FC52-435B-B274-B2464F6589BB}">
      <dgm:prSet/>
      <dgm:spPr/>
      <dgm:t>
        <a:bodyPr/>
        <a:lstStyle/>
        <a:p>
          <a:endParaRPr lang="en-US"/>
        </a:p>
      </dgm:t>
    </dgm:pt>
    <dgm:pt modelId="{A7454706-B742-4409-A511-DC9BD534002F}" type="sibTrans" cxnId="{A8956CE6-FC52-435B-B274-B2464F6589BB}">
      <dgm:prSet/>
      <dgm:spPr/>
      <dgm:t>
        <a:bodyPr/>
        <a:lstStyle/>
        <a:p>
          <a:endParaRPr lang="en-US"/>
        </a:p>
      </dgm:t>
    </dgm:pt>
    <dgm:pt modelId="{5935E145-FD17-4F9E-B302-F21214F4A468}" type="pres">
      <dgm:prSet presAssocID="{18EA6042-2EA2-4065-81DF-7A18BEC42C1C}" presName="linear" presStyleCnt="0">
        <dgm:presLayoutVars>
          <dgm:animLvl val="lvl"/>
          <dgm:resizeHandles val="exact"/>
        </dgm:presLayoutVars>
      </dgm:prSet>
      <dgm:spPr/>
    </dgm:pt>
    <dgm:pt modelId="{C8F18B38-BDBB-470A-815C-35A2A46B78E0}" type="pres">
      <dgm:prSet presAssocID="{D8C5DAEA-C992-4E2A-9A51-E215DE48D2A6}" presName="parentText" presStyleLbl="node1" presStyleIdx="0" presStyleCnt="1" custLinFactNeighborX="-148" custLinFactNeighborY="-7917">
        <dgm:presLayoutVars>
          <dgm:chMax val="0"/>
          <dgm:bulletEnabled val="1"/>
        </dgm:presLayoutVars>
      </dgm:prSet>
      <dgm:spPr/>
    </dgm:pt>
  </dgm:ptLst>
  <dgm:cxnLst>
    <dgm:cxn modelId="{1A102205-18B3-446C-A3D0-E5B8DBD2AEBB}" type="presOf" srcId="{D8C5DAEA-C992-4E2A-9A51-E215DE48D2A6}" destId="{C8F18B38-BDBB-470A-815C-35A2A46B78E0}"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A8956CE6-FC52-435B-B274-B2464F6589BB}" srcId="{18EA6042-2EA2-4065-81DF-7A18BEC42C1C}" destId="{D8C5DAEA-C992-4E2A-9A51-E215DE48D2A6}" srcOrd="0" destOrd="0" parTransId="{0A91DE68-EA12-436C-90AD-A77B8BC894D9}" sibTransId="{A7454706-B742-4409-A511-DC9BD534002F}"/>
    <dgm:cxn modelId="{C10C5AFD-0029-4F37-A899-5D5BE25480F0}" type="presParOf" srcId="{5935E145-FD17-4F9E-B302-F21214F4A468}" destId="{C8F18B38-BDBB-470A-815C-35A2A46B78E0}"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18EA6042-2EA2-4065-81DF-7A18BEC42C1C}"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B83B1237-F189-44B3-AE4A-CB9375D3D61D}">
      <dgm:prSet/>
      <dgm:spPr>
        <a:solidFill>
          <a:schemeClr val="accent2">
            <a:lumMod val="20000"/>
            <a:lumOff val="80000"/>
          </a:schemeClr>
        </a:solidFill>
      </dgm:spPr>
      <dgm:t>
        <a:bodyPr/>
        <a:lstStyle/>
        <a:p>
          <a:r>
            <a:rPr lang="en-US" dirty="0"/>
            <a:t>Behavioral Patterns Part: III, State, Strategy, Template Method, Visitor, What to Expect from Design Patterns. A case Study: Designing a document Editor. </a:t>
          </a:r>
        </a:p>
      </dgm:t>
    </dgm:pt>
    <dgm:pt modelId="{2D9E2E23-89DB-49A4-B409-A48B3BB936A5}" type="parTrans" cxnId="{47E5BCA7-B950-43B3-B800-12F665BF21F6}">
      <dgm:prSet/>
      <dgm:spPr/>
      <dgm:t>
        <a:bodyPr/>
        <a:lstStyle/>
        <a:p>
          <a:endParaRPr lang="en-IN"/>
        </a:p>
      </dgm:t>
    </dgm:pt>
    <dgm:pt modelId="{CFFE7B97-9634-428D-A5BD-27F92D9004A4}" type="sibTrans" cxnId="{47E5BCA7-B950-43B3-B800-12F665BF21F6}">
      <dgm:prSet/>
      <dgm:spPr/>
      <dgm:t>
        <a:bodyPr/>
        <a:lstStyle/>
        <a:p>
          <a:endParaRPr lang="en-IN"/>
        </a:p>
      </dgm:t>
    </dgm:pt>
    <dgm:pt modelId="{5935E145-FD17-4F9E-B302-F21214F4A468}" type="pres">
      <dgm:prSet presAssocID="{18EA6042-2EA2-4065-81DF-7A18BEC42C1C}" presName="linear" presStyleCnt="0">
        <dgm:presLayoutVars>
          <dgm:animLvl val="lvl"/>
          <dgm:resizeHandles val="exact"/>
        </dgm:presLayoutVars>
      </dgm:prSet>
      <dgm:spPr/>
    </dgm:pt>
    <dgm:pt modelId="{6A162EE7-FABA-4866-9EA3-FF4FDE080AED}" type="pres">
      <dgm:prSet presAssocID="{B83B1237-F189-44B3-AE4A-CB9375D3D61D}" presName="parentText" presStyleLbl="node1" presStyleIdx="0" presStyleCnt="1" custLinFactNeighborY="66570">
        <dgm:presLayoutVars>
          <dgm:chMax val="0"/>
          <dgm:bulletEnabled val="1"/>
        </dgm:presLayoutVars>
      </dgm:prSet>
      <dgm:spPr/>
    </dgm:pt>
  </dgm:ptLst>
  <dgm:cxnLst>
    <dgm:cxn modelId="{FC604106-6895-46ED-8C8F-65FED7399DD5}" type="presOf" srcId="{B83B1237-F189-44B3-AE4A-CB9375D3D61D}" destId="{6A162EE7-FABA-4866-9EA3-FF4FDE080AED}" srcOrd="0" destOrd="0" presId="urn:microsoft.com/office/officeart/2005/8/layout/vList2"/>
    <dgm:cxn modelId="{43D8BC78-3978-4C23-B9DA-F6115E3E708A}" type="presOf" srcId="{18EA6042-2EA2-4065-81DF-7A18BEC42C1C}" destId="{5935E145-FD17-4F9E-B302-F21214F4A468}" srcOrd="0" destOrd="0" presId="urn:microsoft.com/office/officeart/2005/8/layout/vList2"/>
    <dgm:cxn modelId="{47E5BCA7-B950-43B3-B800-12F665BF21F6}" srcId="{18EA6042-2EA2-4065-81DF-7A18BEC42C1C}" destId="{B83B1237-F189-44B3-AE4A-CB9375D3D61D}" srcOrd="0" destOrd="0" parTransId="{2D9E2E23-89DB-49A4-B409-A48B3BB936A5}" sibTransId="{CFFE7B97-9634-428D-A5BD-27F92D9004A4}"/>
    <dgm:cxn modelId="{72596342-9403-4064-A80A-45503F39F28B}" type="presParOf" srcId="{5935E145-FD17-4F9E-B302-F21214F4A468}" destId="{6A162EE7-FABA-4866-9EA3-FF4FDE080AED}" srcOrd="0" destOrd="0" presId="urn:microsoft.com/office/officeart/2005/8/layout/vList2"/>
  </dgm:cxnLst>
  <dgm:bg>
    <a:solidFill>
      <a:schemeClr val="accent2">
        <a:lumMod val="20000"/>
        <a:lumOff val="80000"/>
      </a:schemeClr>
    </a:solid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1EB5D2-4E2C-4D1D-A447-CE86542BC42D}" type="doc">
      <dgm:prSet loTypeId="urn:microsoft.com/office/officeart/2005/8/layout/vList2" loCatId="list" qsTypeId="urn:microsoft.com/office/officeart/2005/8/quickstyle/3d4" qsCatId="3D" csTypeId="urn:microsoft.com/office/officeart/2005/8/colors/accent1_2" csCatId="accent1" phldr="1"/>
      <dgm:spPr/>
      <dgm:t>
        <a:bodyPr/>
        <a:lstStyle/>
        <a:p>
          <a:endParaRPr lang="en-IN"/>
        </a:p>
      </dgm:t>
    </dgm:pt>
    <dgm:pt modelId="{12DD1199-91E2-4078-A2C6-82ED080F9D95}">
      <dgm:prSet custT="1"/>
      <dgm:spPr>
        <a:solidFill>
          <a:srgbClr val="F8AEED"/>
        </a:solidFill>
      </dgm:spPr>
      <dgm:t>
        <a:bodyPr/>
        <a:lstStyle/>
        <a:p>
          <a:r>
            <a:rPr lang="en-US" sz="2800" dirty="0">
              <a:solidFill>
                <a:schemeClr val="tx1"/>
              </a:solidFill>
            </a:rPr>
            <a:t>In this semester, the students will </a:t>
          </a:r>
          <a:endParaRPr lang="en-IN" sz="2800" dirty="0">
            <a:solidFill>
              <a:schemeClr val="tx1"/>
            </a:solidFill>
          </a:endParaRPr>
        </a:p>
      </dgm:t>
    </dgm:pt>
    <dgm:pt modelId="{1BCF16EB-8286-4D76-B156-7C9E1F338E83}" type="parTrans" cxnId="{B67221F2-07A7-4EC7-A28E-C8FA6BF50669}">
      <dgm:prSet/>
      <dgm:spPr/>
      <dgm:t>
        <a:bodyPr/>
        <a:lstStyle/>
        <a:p>
          <a:endParaRPr lang="en-IN" sz="2800"/>
        </a:p>
      </dgm:t>
    </dgm:pt>
    <dgm:pt modelId="{C609EA3A-F19F-4AAA-A417-1E1777A4EB5D}" type="sibTrans" cxnId="{B67221F2-07A7-4EC7-A28E-C8FA6BF50669}">
      <dgm:prSet/>
      <dgm:spPr/>
      <dgm:t>
        <a:bodyPr/>
        <a:lstStyle/>
        <a:p>
          <a:endParaRPr lang="en-IN" sz="2800"/>
        </a:p>
      </dgm:t>
    </dgm:pt>
    <dgm:pt modelId="{ECAF2DE4-29DE-45BE-A434-ACC5587D3C8F}" type="pres">
      <dgm:prSet presAssocID="{891EB5D2-4E2C-4D1D-A447-CE86542BC42D}" presName="linear" presStyleCnt="0">
        <dgm:presLayoutVars>
          <dgm:animLvl val="lvl"/>
          <dgm:resizeHandles val="exact"/>
        </dgm:presLayoutVars>
      </dgm:prSet>
      <dgm:spPr/>
    </dgm:pt>
    <dgm:pt modelId="{5018F1C8-632D-4593-8386-DC1BDD77A6F3}" type="pres">
      <dgm:prSet presAssocID="{12DD1199-91E2-4078-A2C6-82ED080F9D95}" presName="parentText" presStyleLbl="node1" presStyleIdx="0" presStyleCnt="1">
        <dgm:presLayoutVars>
          <dgm:chMax val="0"/>
          <dgm:bulletEnabled val="1"/>
        </dgm:presLayoutVars>
      </dgm:prSet>
      <dgm:spPr/>
    </dgm:pt>
  </dgm:ptLst>
  <dgm:cxnLst>
    <dgm:cxn modelId="{BB5D7B51-F01D-479D-912E-B1891F50CC59}" type="presOf" srcId="{891EB5D2-4E2C-4D1D-A447-CE86542BC42D}" destId="{ECAF2DE4-29DE-45BE-A434-ACC5587D3C8F}" srcOrd="0" destOrd="0" presId="urn:microsoft.com/office/officeart/2005/8/layout/vList2"/>
    <dgm:cxn modelId="{5E219689-FC35-489C-ACB4-2920C4B682D5}" type="presOf" srcId="{12DD1199-91E2-4078-A2C6-82ED080F9D95}" destId="{5018F1C8-632D-4593-8386-DC1BDD77A6F3}" srcOrd="0" destOrd="0" presId="urn:microsoft.com/office/officeart/2005/8/layout/vList2"/>
    <dgm:cxn modelId="{B67221F2-07A7-4EC7-A28E-C8FA6BF50669}" srcId="{891EB5D2-4E2C-4D1D-A447-CE86542BC42D}" destId="{12DD1199-91E2-4078-A2C6-82ED080F9D95}" srcOrd="0" destOrd="0" parTransId="{1BCF16EB-8286-4D76-B156-7C9E1F338E83}" sibTransId="{C609EA3A-F19F-4AAA-A417-1E1777A4EB5D}"/>
    <dgm:cxn modelId="{BFD82042-8229-4109-A8E4-298D18B9B416}" type="presParOf" srcId="{ECAF2DE4-29DE-45BE-A434-ACC5587D3C8F}" destId="{5018F1C8-632D-4593-8386-DC1BDD77A6F3}" srcOrd="0" destOrd="0" presId="urn:microsoft.com/office/officeart/2005/8/layout/vList2"/>
  </dgm:cxnLst>
  <dgm:bg>
    <a:solidFill>
      <a:schemeClr val="accent2">
        <a:lumMod val="60000"/>
        <a:lumOff val="40000"/>
      </a:schemeClr>
    </a:solidFill>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2087D5B-D783-472D-88B5-FF8830383D40}"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7BEAC6C9-E9EE-4C88-9286-99D02ED2B8F0}">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gm:t>
    </dgm:pt>
    <dgm:pt modelId="{36912537-CFD6-44DE-AC31-6C215446DC60}" type="parTrans" cxnId="{AFC9E875-0A1B-4B46-B0D7-A4EBDAB1B21C}">
      <dgm:prSet/>
      <dgm:spPr/>
      <dgm:t>
        <a:bodyPr/>
        <a:lstStyle/>
        <a:p>
          <a:endParaRPr lang="en-IN" sz="2800"/>
        </a:p>
      </dgm:t>
    </dgm:pt>
    <dgm:pt modelId="{04E7EFA9-E153-4008-9F81-FFAA41B6F97F}" type="sibTrans" cxnId="{AFC9E875-0A1B-4B46-B0D7-A4EBDAB1B21C}">
      <dgm:prSet/>
      <dgm:spPr/>
      <dgm:t>
        <a:bodyPr/>
        <a:lstStyle/>
        <a:p>
          <a:endParaRPr lang="en-IN" sz="2800"/>
        </a:p>
      </dgm:t>
    </dgm:pt>
    <dgm:pt modelId="{BAC330DF-63D6-4D05-B05B-326D87078E16}" type="pres">
      <dgm:prSet presAssocID="{62087D5B-D783-472D-88B5-FF8830383D40}" presName="linear" presStyleCnt="0">
        <dgm:presLayoutVars>
          <dgm:animLvl val="lvl"/>
          <dgm:resizeHandles val="exact"/>
        </dgm:presLayoutVars>
      </dgm:prSet>
      <dgm:spPr/>
    </dgm:pt>
    <dgm:pt modelId="{80E7BA34-FA84-45EB-89F5-AA12E2797A41}" type="pres">
      <dgm:prSet presAssocID="{7BEAC6C9-E9EE-4C88-9286-99D02ED2B8F0}" presName="parentText" presStyleLbl="node1" presStyleIdx="0" presStyleCnt="1" custScaleY="103878">
        <dgm:presLayoutVars>
          <dgm:chMax val="0"/>
          <dgm:bulletEnabled val="1"/>
        </dgm:presLayoutVars>
      </dgm:prSet>
      <dgm:spPr>
        <a:xfrm>
          <a:off x="0" y="594"/>
          <a:ext cx="10134600" cy="881459"/>
        </a:xfrm>
        <a:prstGeom prst="roundRect">
          <a:avLst/>
        </a:prstGeom>
      </dgm:spPr>
    </dgm:pt>
  </dgm:ptLst>
  <dgm:cxnLst>
    <dgm:cxn modelId="{A4759718-D329-48FB-9AC0-AB5B23FB3BCA}" type="presOf" srcId="{62087D5B-D783-472D-88B5-FF8830383D40}" destId="{BAC330DF-63D6-4D05-B05B-326D87078E16}" srcOrd="0" destOrd="0" presId="urn:microsoft.com/office/officeart/2005/8/layout/vList2"/>
    <dgm:cxn modelId="{AFC9E875-0A1B-4B46-B0D7-A4EBDAB1B21C}" srcId="{62087D5B-D783-472D-88B5-FF8830383D40}" destId="{7BEAC6C9-E9EE-4C88-9286-99D02ED2B8F0}" srcOrd="0" destOrd="0" parTransId="{36912537-CFD6-44DE-AC31-6C215446DC60}" sibTransId="{04E7EFA9-E153-4008-9F81-FFAA41B6F97F}"/>
    <dgm:cxn modelId="{5E4E6286-FB9E-4E88-966B-BA00AAAC53F0}" type="presOf" srcId="{7BEAC6C9-E9EE-4C88-9286-99D02ED2B8F0}" destId="{80E7BA34-FA84-45EB-89F5-AA12E2797A41}" srcOrd="0" destOrd="0" presId="urn:microsoft.com/office/officeart/2005/8/layout/vList2"/>
    <dgm:cxn modelId="{5B626400-7C3F-4782-84D2-3C27A1C69694}" type="presParOf" srcId="{BAC330DF-63D6-4D05-B05B-326D87078E16}" destId="{80E7BA34-FA84-45EB-89F5-AA12E2797A41}"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C04877D1-03B1-4454-BEC3-DD4BDE35EAFA}"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0478CAB5-7AE2-456C-89C3-072C47566E3A}">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gm:t>
    </dgm:pt>
    <dgm:pt modelId="{1E3B58B6-4386-4901-96BE-D5C27759E34E}" type="parTrans" cxnId="{0C91DF1C-CA80-463E-BE1F-628A0FD22D27}">
      <dgm:prSet/>
      <dgm:spPr/>
      <dgm:t>
        <a:bodyPr/>
        <a:lstStyle/>
        <a:p>
          <a:endParaRPr lang="en-IN"/>
        </a:p>
      </dgm:t>
    </dgm:pt>
    <dgm:pt modelId="{D159A1AF-39FA-45F3-9BA9-70283FB52E2F}" type="sibTrans" cxnId="{0C91DF1C-CA80-463E-BE1F-628A0FD22D27}">
      <dgm:prSet/>
      <dgm:spPr/>
      <dgm:t>
        <a:bodyPr/>
        <a:lstStyle/>
        <a:p>
          <a:endParaRPr lang="en-IN"/>
        </a:p>
      </dgm:t>
    </dgm:pt>
    <dgm:pt modelId="{A8CAAB2E-DFF4-4B46-AFF4-DC7FC380F713}" type="pres">
      <dgm:prSet presAssocID="{C04877D1-03B1-4454-BEC3-DD4BDE35EAFA}" presName="linear" presStyleCnt="0">
        <dgm:presLayoutVars>
          <dgm:animLvl val="lvl"/>
          <dgm:resizeHandles val="exact"/>
        </dgm:presLayoutVars>
      </dgm:prSet>
      <dgm:spPr/>
    </dgm:pt>
    <dgm:pt modelId="{1A3ADADF-1651-46C2-846B-A7F79BFA24CF}" type="pres">
      <dgm:prSet presAssocID="{0478CAB5-7AE2-456C-89C3-072C47566E3A}" presName="parentText" presStyleLbl="node1" presStyleIdx="0" presStyleCnt="1" custLinFactNeighborY="3199">
        <dgm:presLayoutVars>
          <dgm:chMax val="0"/>
          <dgm:bulletEnabled val="1"/>
        </dgm:presLayoutVars>
      </dgm:prSet>
      <dgm:spPr>
        <a:xfrm>
          <a:off x="0" y="922"/>
          <a:ext cx="10134600" cy="953184"/>
        </a:xfrm>
        <a:prstGeom prst="roundRect">
          <a:avLst/>
        </a:prstGeom>
      </dgm:spPr>
    </dgm:pt>
  </dgm:ptLst>
  <dgm:cxnLst>
    <dgm:cxn modelId="{0C91DF1C-CA80-463E-BE1F-628A0FD22D27}" srcId="{C04877D1-03B1-4454-BEC3-DD4BDE35EAFA}" destId="{0478CAB5-7AE2-456C-89C3-072C47566E3A}" srcOrd="0" destOrd="0" parTransId="{1E3B58B6-4386-4901-96BE-D5C27759E34E}" sibTransId="{D159A1AF-39FA-45F3-9BA9-70283FB52E2F}"/>
    <dgm:cxn modelId="{45CE6C6F-EC96-488F-BAB2-5A0128F022AB}" type="presOf" srcId="{0478CAB5-7AE2-456C-89C3-072C47566E3A}" destId="{1A3ADADF-1651-46C2-846B-A7F79BFA24CF}" srcOrd="0" destOrd="0" presId="urn:microsoft.com/office/officeart/2005/8/layout/vList2"/>
    <dgm:cxn modelId="{AF4CFE83-9E2D-4B66-97C8-AF93CEB80A1B}" type="presOf" srcId="{C04877D1-03B1-4454-BEC3-DD4BDE35EAFA}" destId="{A8CAAB2E-DFF4-4B46-AFF4-DC7FC380F713}" srcOrd="0" destOrd="0" presId="urn:microsoft.com/office/officeart/2005/8/layout/vList2"/>
    <dgm:cxn modelId="{AB585AB2-D712-4C1F-B186-7B3C1234D6CB}" type="presParOf" srcId="{A8CAAB2E-DFF4-4B46-AFF4-DC7FC380F713}" destId="{1A3ADADF-1651-46C2-846B-A7F79BFA24CF}" srcOrd="0" destOrd="0" presId="urn:microsoft.com/office/officeart/2005/8/layout/vList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935442EA-3D11-4D44-8E73-F6D5E0819A3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IN"/>
        </a:p>
      </dgm:t>
    </dgm:pt>
    <dgm:pt modelId="{A101FA42-0C28-44AC-8614-BCD10EA95182}">
      <dgm:prSet custT="1"/>
      <dgm:spPr>
        <a:solidFill>
          <a:srgbClr val="F8AEED"/>
        </a:solidFill>
        <a:ln>
          <a:noFill/>
        </a:ln>
        <a:effectLst/>
        <a:scene3d>
          <a:camera prst="orthographicFront"/>
          <a:lightRig rig="chilly" dir="t"/>
        </a:scene3d>
        <a:sp3d prstMaterial="translucentPowder">
          <a:bevelT w="127000" h="25400" prst="softRound"/>
        </a:sp3d>
      </dgm:spPr>
      <dgm:t>
        <a:bodyPr spcFirstLastPara="0" vert="horz" wrap="square" lIns="106680" tIns="106680" rIns="106680" bIns="106680" numCol="1" spcCol="1270" anchor="ctr" anchorCtr="0"/>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gm:t>
    </dgm:pt>
    <dgm:pt modelId="{14676A68-57E3-475B-BC3C-39D366346645}" type="parTrans" cxnId="{6B6826E0-451C-41AA-A7B5-E9D2019FE3A9}">
      <dgm:prSet/>
      <dgm:spPr/>
      <dgm:t>
        <a:bodyPr/>
        <a:lstStyle/>
        <a:p>
          <a:endParaRPr lang="en-IN"/>
        </a:p>
      </dgm:t>
    </dgm:pt>
    <dgm:pt modelId="{B36A5CC8-CB01-4968-98FA-7A48EC0D37AE}" type="sibTrans" cxnId="{6B6826E0-451C-41AA-A7B5-E9D2019FE3A9}">
      <dgm:prSet/>
      <dgm:spPr/>
      <dgm:t>
        <a:bodyPr/>
        <a:lstStyle/>
        <a:p>
          <a:endParaRPr lang="en-IN"/>
        </a:p>
      </dgm:t>
    </dgm:pt>
    <dgm:pt modelId="{1582B9EB-B4CE-4A6A-916D-2795B4AC0216}" type="pres">
      <dgm:prSet presAssocID="{935442EA-3D11-4D44-8E73-F6D5E0819A38}" presName="linear" presStyleCnt="0">
        <dgm:presLayoutVars>
          <dgm:animLvl val="lvl"/>
          <dgm:resizeHandles val="exact"/>
        </dgm:presLayoutVars>
      </dgm:prSet>
      <dgm:spPr/>
    </dgm:pt>
    <dgm:pt modelId="{94DF58AF-4B5A-40D5-876B-C773221F443C}" type="pres">
      <dgm:prSet presAssocID="{A101FA42-0C28-44AC-8614-BCD10EA95182}" presName="parentText" presStyleLbl="node1" presStyleIdx="0" presStyleCnt="1" custScaleY="60044" custLinFactNeighborX="300" custLinFactNeighborY="8735">
        <dgm:presLayoutVars>
          <dgm:chMax val="0"/>
          <dgm:bulletEnabled val="1"/>
        </dgm:presLayoutVars>
      </dgm:prSet>
      <dgm:spPr>
        <a:xfrm>
          <a:off x="0" y="513513"/>
          <a:ext cx="10165080" cy="730615"/>
        </a:xfrm>
        <a:prstGeom prst="roundRect">
          <a:avLst/>
        </a:prstGeom>
      </dgm:spPr>
    </dgm:pt>
  </dgm:ptLst>
  <dgm:cxnLst>
    <dgm:cxn modelId="{3583BF19-DB75-44AD-A9E8-ABF5BE2F95EB}" type="presOf" srcId="{935442EA-3D11-4D44-8E73-F6D5E0819A38}" destId="{1582B9EB-B4CE-4A6A-916D-2795B4AC0216}" srcOrd="0" destOrd="0" presId="urn:microsoft.com/office/officeart/2005/8/layout/vList2"/>
    <dgm:cxn modelId="{F4F5262D-7F4C-492A-9885-91530C6CE254}" type="presOf" srcId="{A101FA42-0C28-44AC-8614-BCD10EA95182}" destId="{94DF58AF-4B5A-40D5-876B-C773221F443C}" srcOrd="0" destOrd="0" presId="urn:microsoft.com/office/officeart/2005/8/layout/vList2"/>
    <dgm:cxn modelId="{6B6826E0-451C-41AA-A7B5-E9D2019FE3A9}" srcId="{935442EA-3D11-4D44-8E73-F6D5E0819A38}" destId="{A101FA42-0C28-44AC-8614-BCD10EA95182}" srcOrd="0" destOrd="0" parTransId="{14676A68-57E3-475B-BC3C-39D366346645}" sibTransId="{B36A5CC8-CB01-4968-98FA-7A48EC0D37AE}"/>
    <dgm:cxn modelId="{12752157-EC82-4C99-86D1-E72A548D6E4E}" type="presParOf" srcId="{1582B9EB-B4CE-4A6A-916D-2795B4AC0216}" destId="{94DF58AF-4B5A-40D5-876B-C773221F443C}" srcOrd="0" destOrd="0" presId="urn:microsoft.com/office/officeart/2005/8/layout/vList2"/>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164329"/>
          <a:ext cx="10020299" cy="2395575"/>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Describing Design Patterns, Design Patterns in Smalltalk MVC, The Catalogue of Design Patterns, Organizing The </a:t>
          </a:r>
          <a:r>
            <a:rPr lang="en-US" sz="2700" kern="1200" dirty="0" err="1"/>
            <a:t>Catologue</a:t>
          </a:r>
          <a:r>
            <a:rPr lang="en-US" sz="2700" kern="1200" dirty="0"/>
            <a:t>, How Design Patterns solve, Design Problems, How to Select a Design pattern, How to Use a Design Pattern. Principle of least knowledge.</a:t>
          </a:r>
        </a:p>
        <a:p>
          <a:pPr marL="0" lvl="0" indent="0" algn="l" defTabSz="1200150">
            <a:lnSpc>
              <a:spcPct val="90000"/>
            </a:lnSpc>
            <a:spcBef>
              <a:spcPct val="0"/>
            </a:spcBef>
            <a:spcAft>
              <a:spcPct val="35000"/>
            </a:spcAft>
            <a:buNone/>
          </a:pPr>
          <a:endParaRPr lang="en-IN" sz="2000" kern="1200" dirty="0"/>
        </a:p>
      </dsp:txBody>
      <dsp:txXfrm>
        <a:off x="116942" y="281271"/>
        <a:ext cx="9786415" cy="216169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6B7FBA-CAF3-4274-AEB4-00729BD1494C}">
      <dsp:nvSpPr>
        <dsp:cNvPr id="0" name=""/>
        <dsp:cNvSpPr/>
      </dsp:nvSpPr>
      <dsp:spPr>
        <a:xfrm>
          <a:off x="0" y="578"/>
          <a:ext cx="10165080" cy="1183822"/>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Create a catalog entry for a simple design pattern whose purpose and application are understood.</a:t>
          </a:r>
          <a:endParaRPr lang="en-IN" sz="2800" kern="1200" dirty="0">
            <a:solidFill>
              <a:prstClr val="black"/>
            </a:solidFill>
            <a:latin typeface="Calibri" panose="020F0502020204030204"/>
            <a:ea typeface="+mn-ea"/>
            <a:cs typeface="+mn-cs"/>
          </a:endParaRPr>
        </a:p>
      </dsp:txBody>
      <dsp:txXfrm>
        <a:off x="57789" y="58367"/>
        <a:ext cx="10049502" cy="106824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59510"/>
          <a:ext cx="9601200" cy="566777"/>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At the end of course, the student  will be able to:</a:t>
          </a:r>
          <a:endParaRPr lang="en-IN" sz="2800" kern="1200" dirty="0">
            <a:solidFill>
              <a:prstClr val="black"/>
            </a:solidFill>
            <a:latin typeface="Calibri" panose="020F0502020204030204"/>
            <a:ea typeface="+mn-ea"/>
            <a:cs typeface="+mn-cs"/>
          </a:endParaRPr>
        </a:p>
      </dsp:txBody>
      <dsp:txXfrm>
        <a:off x="27668" y="87178"/>
        <a:ext cx="9545864" cy="511441"/>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96012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kern="1200" dirty="0">
              <a:solidFill>
                <a:prstClr val="black"/>
              </a:solidFill>
              <a:latin typeface="Calibri" panose="020F0502020204030204"/>
              <a:ea typeface="+mn-ea"/>
              <a:cs typeface="+mn-cs"/>
            </a:rPr>
            <a:t>CO1</a:t>
          </a:r>
          <a:r>
            <a:rPr lang="en-IN" sz="2800" b="1" kern="1200" dirty="0">
              <a:solidFill>
                <a:schemeClr val="tx1"/>
              </a:solidFill>
            </a:rPr>
            <a:t> : Construct a design consisting of collection of modules.</a:t>
          </a:r>
          <a:endParaRPr lang="en-IN" sz="2800" kern="1200" dirty="0">
            <a:solidFill>
              <a:schemeClr val="tx1"/>
            </a:solidFill>
          </a:endParaRPr>
        </a:p>
      </dsp:txBody>
      <dsp:txXfrm>
        <a:off x="32771" y="33041"/>
        <a:ext cx="9535658" cy="6057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16515"/>
          <a:ext cx="9601200" cy="63882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55700">
            <a:lnSpc>
              <a:spcPct val="90000"/>
            </a:lnSpc>
            <a:spcBef>
              <a:spcPct val="0"/>
            </a:spcBef>
            <a:spcAft>
              <a:spcPct val="35000"/>
            </a:spcAft>
            <a:buNone/>
          </a:pPr>
          <a:r>
            <a:rPr lang="en-US" sz="2600" b="1" kern="1200" dirty="0"/>
            <a:t>CO2 : Exploit well known design pattern such as Factory, visitor etc.</a:t>
          </a:r>
          <a:endParaRPr lang="en-IN" sz="2600" kern="1200" dirty="0"/>
        </a:p>
      </dsp:txBody>
      <dsp:txXfrm>
        <a:off x="31185" y="47700"/>
        <a:ext cx="9538830" cy="57645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6"/>
          <a:ext cx="96012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55700">
            <a:lnSpc>
              <a:spcPct val="90000"/>
            </a:lnSpc>
            <a:spcBef>
              <a:spcPct val="0"/>
            </a:spcBef>
            <a:spcAft>
              <a:spcPct val="35000"/>
            </a:spcAft>
            <a:buNone/>
          </a:pPr>
          <a:r>
            <a:rPr lang="en-IN" sz="2600" b="1" kern="1200" dirty="0"/>
            <a:t>CO3 : </a:t>
          </a:r>
          <a:r>
            <a:rPr lang="en-IN" sz="2800" kern="1200" dirty="0">
              <a:solidFill>
                <a:prstClr val="black"/>
              </a:solidFill>
              <a:latin typeface="Calibri" panose="020F0502020204030204"/>
              <a:ea typeface="+mn-ea"/>
              <a:cs typeface="+mn-cs"/>
            </a:rPr>
            <a:t>Distinguish</a:t>
          </a:r>
          <a:r>
            <a:rPr lang="en-IN" sz="2600" b="1" kern="1200" dirty="0"/>
            <a:t> between different categories of design patterns.</a:t>
          </a:r>
          <a:endParaRPr lang="en-IN" sz="2600" kern="1200" dirty="0"/>
        </a:p>
      </dsp:txBody>
      <dsp:txXfrm>
        <a:off x="32771" y="32907"/>
        <a:ext cx="9535658" cy="605768"/>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70"/>
          <a:ext cx="9601201"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11250">
            <a:lnSpc>
              <a:spcPct val="90000"/>
            </a:lnSpc>
            <a:spcBef>
              <a:spcPct val="0"/>
            </a:spcBef>
            <a:spcAft>
              <a:spcPct val="35000"/>
            </a:spcAft>
            <a:buNone/>
          </a:pPr>
          <a:r>
            <a:rPr lang="en-US" sz="2500" b="1" kern="1200" dirty="0"/>
            <a:t>CO4 : </a:t>
          </a:r>
          <a:r>
            <a:rPr lang="en-US" sz="2800" kern="1200" dirty="0">
              <a:solidFill>
                <a:prstClr val="black"/>
              </a:solidFill>
              <a:latin typeface="Calibri" panose="020F0502020204030204"/>
              <a:ea typeface="+mn-ea"/>
              <a:cs typeface="+mn-cs"/>
            </a:rPr>
            <a:t>Ability</a:t>
          </a:r>
          <a:r>
            <a:rPr lang="en-US" sz="2500" b="1" kern="1200" dirty="0"/>
            <a:t> to common design pattern for incremental development.</a:t>
          </a:r>
          <a:endParaRPr lang="en-IN" sz="2500" kern="1200" dirty="0"/>
        </a:p>
      </dsp:txBody>
      <dsp:txXfrm>
        <a:off x="32771" y="33041"/>
        <a:ext cx="9535659" cy="605768"/>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191967"/>
          <a:ext cx="9601200" cy="1217286"/>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111250">
            <a:lnSpc>
              <a:spcPct val="90000"/>
            </a:lnSpc>
            <a:spcBef>
              <a:spcPct val="0"/>
            </a:spcBef>
            <a:spcAft>
              <a:spcPct val="35000"/>
            </a:spcAft>
            <a:buNone/>
          </a:pPr>
          <a:r>
            <a:rPr lang="en-IN" sz="2500" b="1" kern="1200" dirty="0"/>
            <a:t>CO5 : </a:t>
          </a:r>
          <a:r>
            <a:rPr lang="en-IN" sz="2800" kern="1200" dirty="0">
              <a:solidFill>
                <a:prstClr val="black"/>
              </a:solidFill>
              <a:latin typeface="Calibri" panose="020F0502020204030204"/>
              <a:ea typeface="+mn-ea"/>
              <a:cs typeface="+mn-cs"/>
            </a:rPr>
            <a:t>Identify</a:t>
          </a:r>
          <a:r>
            <a:rPr lang="en-IN" sz="2500" b="1" kern="1200" dirty="0"/>
            <a:t> appropriate design pattern for a given problem and design the software using pattern oriented architecture.</a:t>
          </a:r>
          <a:endParaRPr lang="en-IN" sz="2500" kern="1200" dirty="0"/>
        </a:p>
      </dsp:txBody>
      <dsp:txXfrm>
        <a:off x="59423" y="251390"/>
        <a:ext cx="9482354" cy="109844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Engineering</a:t>
          </a:r>
          <a:r>
            <a:rPr lang="en-US" sz="2800" b="1" kern="1200" dirty="0"/>
            <a:t> Graduates will be able to</a:t>
          </a:r>
          <a:r>
            <a:rPr lang="en-US" sz="2800" kern="1200" dirty="0"/>
            <a:t>:</a:t>
          </a:r>
          <a:endParaRPr lang="en-IN" sz="2800" kern="1200" dirty="0"/>
        </a:p>
      </dsp:txBody>
      <dsp:txXfrm>
        <a:off x="33445" y="33779"/>
        <a:ext cx="7553110" cy="61823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PO1 : </a:t>
          </a:r>
          <a:r>
            <a:rPr lang="en-US" sz="2800" kern="1200" dirty="0">
              <a:solidFill>
                <a:prstClr val="black"/>
              </a:solidFill>
              <a:latin typeface="Calibri" panose="020F0502020204030204"/>
              <a:ea typeface="+mn-ea"/>
              <a:cs typeface="+mn-cs"/>
            </a:rPr>
            <a:t>Engineering</a:t>
          </a:r>
          <a:r>
            <a:rPr lang="en-US" sz="2800" b="1" kern="1200" dirty="0"/>
            <a:t> Knowledge</a:t>
          </a:r>
          <a:endParaRPr lang="en-IN" sz="2800" kern="1200" dirty="0"/>
        </a:p>
      </dsp:txBody>
      <dsp:txXfrm>
        <a:off x="32771" y="33041"/>
        <a:ext cx="7554458" cy="605768"/>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PO2 : Problem Analysis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CBBEC5-5B01-4132-A331-9D4D3453D65C}">
      <dsp:nvSpPr>
        <dsp:cNvPr id="0" name=""/>
        <dsp:cNvSpPr/>
      </dsp:nvSpPr>
      <dsp:spPr>
        <a:xfrm>
          <a:off x="0" y="54521"/>
          <a:ext cx="9982200" cy="1216800"/>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dirty="0"/>
            <a:t>Creational Patterns: Abstract Factory, Builder , Factory Pattern, Prototype Pattern , Singleton Pattern. </a:t>
          </a:r>
        </a:p>
      </dsp:txBody>
      <dsp:txXfrm>
        <a:off x="59399" y="113920"/>
        <a:ext cx="9863402" cy="1098002"/>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135"/>
          <a:ext cx="7620000" cy="67158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PO3 : </a:t>
          </a:r>
          <a:r>
            <a:rPr lang="en-US" sz="2800" b="1" kern="1200" dirty="0"/>
            <a:t>Design/Development of solutions</a:t>
          </a:r>
          <a:endParaRPr lang="en-IN" sz="2800" kern="1200" dirty="0"/>
        </a:p>
      </dsp:txBody>
      <dsp:txXfrm>
        <a:off x="32784" y="32919"/>
        <a:ext cx="7554432" cy="606012"/>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4230"/>
          <a:ext cx="7619999" cy="663389"/>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00150">
            <a:lnSpc>
              <a:spcPct val="90000"/>
            </a:lnSpc>
            <a:spcBef>
              <a:spcPct val="0"/>
            </a:spcBef>
            <a:spcAft>
              <a:spcPct val="35000"/>
            </a:spcAft>
            <a:buNone/>
          </a:pPr>
          <a:r>
            <a:rPr lang="en-US" sz="2700" b="1" kern="1200" dirty="0"/>
            <a:t>PO4 : Conduct Investigations of complex problems</a:t>
          </a:r>
          <a:endParaRPr lang="en-IN" sz="2700" kern="1200" dirty="0"/>
        </a:p>
      </dsp:txBody>
      <dsp:txXfrm>
        <a:off x="32384" y="36614"/>
        <a:ext cx="7555231" cy="598621"/>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t>PO5 : </a:t>
          </a:r>
          <a:r>
            <a:rPr lang="en-US" sz="2800" kern="1200" dirty="0">
              <a:solidFill>
                <a:prstClr val="black"/>
              </a:solidFill>
              <a:latin typeface="Calibri" panose="020F0502020204030204"/>
              <a:ea typeface="+mn-ea"/>
              <a:cs typeface="+mn-cs"/>
            </a:rPr>
            <a:t>Modern</a:t>
          </a:r>
          <a:r>
            <a:rPr lang="en-US" sz="2800" b="1" kern="1200" dirty="0"/>
            <a:t> tool usage</a:t>
          </a:r>
          <a:endParaRPr lang="en-IN" sz="2800" kern="1200" dirty="0"/>
        </a:p>
      </dsp:txBody>
      <dsp:txXfrm>
        <a:off x="32771" y="33311"/>
        <a:ext cx="7554458" cy="605768"/>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656"/>
          <a:ext cx="7620000" cy="671194"/>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PO6 : The engineer and society</a:t>
          </a:r>
          <a:endParaRPr lang="en-IN" sz="2800" kern="1200" dirty="0"/>
        </a:p>
      </dsp:txBody>
      <dsp:txXfrm>
        <a:off x="32765" y="33421"/>
        <a:ext cx="7554470" cy="6056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98B381-A99B-40FA-B837-D80DC4A60493}">
      <dsp:nvSpPr>
        <dsp:cNvPr id="0" name=""/>
        <dsp:cNvSpPr/>
      </dsp:nvSpPr>
      <dsp:spPr>
        <a:xfrm>
          <a:off x="0" y="334"/>
          <a:ext cx="7620000" cy="685128"/>
        </a:xfrm>
        <a:prstGeom prst="roundRect">
          <a:avLst/>
        </a:prstGeom>
        <a:solidFill>
          <a:schemeClr val="accent6">
            <a:lumMod val="75000"/>
          </a:schemeClr>
        </a:soli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t>Engineering Graduates will be able to</a:t>
          </a:r>
          <a:r>
            <a:rPr lang="en-US" sz="2800" kern="1200" dirty="0"/>
            <a:t>:</a:t>
          </a:r>
          <a:endParaRPr lang="en-IN" sz="2800" kern="1200" dirty="0"/>
        </a:p>
      </dsp:txBody>
      <dsp:txXfrm>
        <a:off x="33445" y="33779"/>
        <a:ext cx="7553110" cy="618238"/>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DD9097-4AFF-4D2E-9357-46583571353B}">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PO7 : </a:t>
          </a:r>
          <a:r>
            <a:rPr lang="en-US" sz="2800" kern="1200" dirty="0">
              <a:solidFill>
                <a:prstClr val="black"/>
              </a:solidFill>
              <a:latin typeface="Calibri" panose="020F0502020204030204"/>
              <a:ea typeface="+mn-ea"/>
              <a:cs typeface="+mn-cs"/>
            </a:rPr>
            <a:t>Environment</a:t>
          </a:r>
          <a:r>
            <a:rPr lang="en-US" sz="2800" b="1" kern="1200" dirty="0">
              <a:latin typeface="+mj-lt"/>
              <a:ea typeface="Calibri" panose="020F0502020204030204" pitchFamily="34" charset="0"/>
            </a:rPr>
            <a:t> and sustainability</a:t>
          </a:r>
          <a:endParaRPr lang="en-IN" sz="2800" kern="1200" dirty="0"/>
        </a:p>
      </dsp:txBody>
      <dsp:txXfrm>
        <a:off x="32771" y="33041"/>
        <a:ext cx="7554458" cy="60576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D5036F8-A246-4E6A-8921-20C367BBB964}">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PO8 : </a:t>
          </a:r>
          <a:r>
            <a:rPr lang="en-US" sz="2800" kern="1200" dirty="0">
              <a:solidFill>
                <a:prstClr val="black"/>
              </a:solidFill>
              <a:latin typeface="Calibri" panose="020F0502020204030204"/>
              <a:ea typeface="+mn-ea"/>
              <a:cs typeface="+mn-cs"/>
            </a:rPr>
            <a:t>Ethics</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029958-E145-4D8C-B815-F42AE9B5E6DF}">
      <dsp:nvSpPr>
        <dsp:cNvPr id="0" name=""/>
        <dsp:cNvSpPr/>
      </dsp:nvSpPr>
      <dsp:spPr>
        <a:xfrm>
          <a:off x="0" y="27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PO9 : Individual and teamwork</a:t>
          </a:r>
          <a:endParaRPr lang="en-IN" sz="2800" kern="1200" dirty="0">
            <a:solidFill>
              <a:prstClr val="black"/>
            </a:solidFill>
            <a:latin typeface="Calibri" panose="020F0502020204030204"/>
            <a:ea typeface="+mn-ea"/>
            <a:cs typeface="+mn-cs"/>
          </a:endParaRPr>
        </a:p>
      </dsp:txBody>
      <dsp:txXfrm>
        <a:off x="32771" y="33041"/>
        <a:ext cx="7554458" cy="605768"/>
      </dsp:txXfrm>
    </dsp:sp>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92D58-280A-4A5B-8ABB-4AA8C3D0C486}">
      <dsp:nvSpPr>
        <dsp:cNvPr id="0" name=""/>
        <dsp:cNvSpPr/>
      </dsp:nvSpPr>
      <dsp:spPr>
        <a:xfrm>
          <a:off x="0" y="270"/>
          <a:ext cx="7619999"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IN" sz="2800" b="1" kern="1200" dirty="0">
              <a:latin typeface="+mj-lt"/>
            </a:rPr>
            <a:t>PO10 : </a:t>
          </a:r>
          <a:r>
            <a:rPr lang="en-US" sz="2800" kern="1200" dirty="0">
              <a:solidFill>
                <a:prstClr val="black"/>
              </a:solidFill>
              <a:latin typeface="Calibri" panose="020F0502020204030204"/>
              <a:ea typeface="+mn-ea"/>
              <a:cs typeface="+mn-cs"/>
            </a:rPr>
            <a:t>Communication</a:t>
          </a:r>
          <a:endParaRPr lang="en-IN" sz="2800" kern="1200" dirty="0">
            <a:solidFill>
              <a:prstClr val="black"/>
            </a:solidFill>
            <a:latin typeface="Calibri" panose="020F0502020204030204"/>
            <a:ea typeface="+mn-ea"/>
            <a:cs typeface="+mn-cs"/>
          </a:endParaRPr>
        </a:p>
      </dsp:txBody>
      <dsp:txXfrm>
        <a:off x="32771" y="33041"/>
        <a:ext cx="7554457" cy="605768"/>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ED7F0D-5C80-4479-905C-E79E88227593}">
      <dsp:nvSpPr>
        <dsp:cNvPr id="0" name=""/>
        <dsp:cNvSpPr/>
      </dsp:nvSpPr>
      <dsp:spPr>
        <a:xfrm>
          <a:off x="0" y="540"/>
          <a:ext cx="7620000" cy="671310"/>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PO11 : Project </a:t>
          </a:r>
          <a:r>
            <a:rPr lang="en-US" sz="2800" kern="1200" dirty="0">
              <a:solidFill>
                <a:prstClr val="black"/>
              </a:solidFill>
              <a:latin typeface="Calibri" panose="020F0502020204030204"/>
              <a:ea typeface="+mn-ea"/>
              <a:cs typeface="+mn-cs"/>
            </a:rPr>
            <a:t>management</a:t>
          </a:r>
          <a:r>
            <a:rPr lang="en-US" sz="2800" b="1" kern="1200" dirty="0">
              <a:latin typeface="+mj-lt"/>
              <a:ea typeface="Times New Roman" panose="02020603050405020304" pitchFamily="18" charset="0"/>
              <a:cs typeface="Times New Roman" panose="02020603050405020304" pitchFamily="18" charset="0"/>
            </a:rPr>
            <a:t> and finance</a:t>
          </a:r>
          <a:endParaRPr lang="en-IN" sz="2800" kern="1200" dirty="0"/>
        </a:p>
      </dsp:txBody>
      <dsp:txXfrm>
        <a:off x="32771" y="33311"/>
        <a:ext cx="7554458" cy="60576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66BB5F-F99C-4092-B11E-435C2EC87E42}">
      <dsp:nvSpPr>
        <dsp:cNvPr id="0" name=""/>
        <dsp:cNvSpPr/>
      </dsp:nvSpPr>
      <dsp:spPr>
        <a:xfrm>
          <a:off x="0" y="488431"/>
          <a:ext cx="9982200" cy="1292850"/>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0" kern="1200" baseline="0" dirty="0"/>
            <a:t>Structural Pattern Part-I, Adapter, Bridge, Composite.</a:t>
          </a:r>
        </a:p>
        <a:p>
          <a:pPr marL="0" lvl="0" indent="0" algn="l" defTabSz="1244600">
            <a:lnSpc>
              <a:spcPct val="90000"/>
            </a:lnSpc>
            <a:spcBef>
              <a:spcPct val="0"/>
            </a:spcBef>
            <a:spcAft>
              <a:spcPct val="35000"/>
            </a:spcAft>
            <a:buNone/>
          </a:pPr>
          <a:r>
            <a:rPr lang="en-US" sz="2800" b="0" kern="1200" baseline="0" dirty="0"/>
            <a:t>Structural Pattern Part-II, Decorator, Facade, Flyweight, Proxy.</a:t>
          </a:r>
          <a:endParaRPr lang="en-IN" sz="2800" b="0" kern="1200" dirty="0"/>
        </a:p>
      </dsp:txBody>
      <dsp:txXfrm>
        <a:off x="63112" y="551543"/>
        <a:ext cx="9855976" cy="1166626"/>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C17462-A62E-4245-BFD1-F10DCB528333}">
      <dsp:nvSpPr>
        <dsp:cNvPr id="0" name=""/>
        <dsp:cNvSpPr/>
      </dsp:nvSpPr>
      <dsp:spPr>
        <a:xfrm>
          <a:off x="0" y="0"/>
          <a:ext cx="7620000" cy="671194"/>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latin typeface="+mj-lt"/>
              <a:ea typeface="Times New Roman" panose="02020603050405020304" pitchFamily="18" charset="0"/>
              <a:cs typeface="Times New Roman" panose="02020603050405020304" pitchFamily="18" charset="0"/>
            </a:rPr>
            <a:t>PO12 : Life-long </a:t>
          </a:r>
          <a:r>
            <a:rPr lang="en-US" sz="2800" kern="1200" dirty="0">
              <a:solidFill>
                <a:prstClr val="black"/>
              </a:solidFill>
              <a:latin typeface="Calibri" panose="020F0502020204030204"/>
              <a:ea typeface="+mn-ea"/>
              <a:cs typeface="+mn-cs"/>
            </a:rPr>
            <a:t>learning</a:t>
          </a:r>
          <a:endParaRPr lang="en-IN" sz="2800" kern="1200" dirty="0">
            <a:solidFill>
              <a:prstClr val="black"/>
            </a:solidFill>
            <a:latin typeface="Calibri" panose="020F0502020204030204"/>
            <a:ea typeface="+mn-ea"/>
            <a:cs typeface="+mn-cs"/>
          </a:endParaRPr>
        </a:p>
      </dsp:txBody>
      <dsp:txXfrm>
        <a:off x="32765" y="32765"/>
        <a:ext cx="7554470" cy="60566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F18B38-BDBB-470A-815C-35A2A46B78E0}">
      <dsp:nvSpPr>
        <dsp:cNvPr id="0" name=""/>
        <dsp:cNvSpPr/>
      </dsp:nvSpPr>
      <dsp:spPr>
        <a:xfrm>
          <a:off x="0" y="0"/>
          <a:ext cx="10287000" cy="2131959"/>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b="0" kern="1200" dirty="0"/>
            <a:t>Behavioral Patterns Part: I, Chain of Responsibility, Command, Interpreter, Iterator Pattern.</a:t>
          </a:r>
        </a:p>
        <a:p>
          <a:pPr marL="0" lvl="0" indent="0" algn="l" defTabSz="1333500">
            <a:lnSpc>
              <a:spcPct val="90000"/>
            </a:lnSpc>
            <a:spcBef>
              <a:spcPct val="0"/>
            </a:spcBef>
            <a:spcAft>
              <a:spcPct val="35000"/>
            </a:spcAft>
            <a:buNone/>
          </a:pPr>
          <a:r>
            <a:rPr lang="en-US" sz="3000" b="0" kern="1200" dirty="0"/>
            <a:t>Behavioral Patterns Part: II, Mediator, Memento, Observer, Patterns.</a:t>
          </a:r>
          <a:endParaRPr lang="en-IN" sz="3000" b="0" kern="1200" dirty="0"/>
        </a:p>
      </dsp:txBody>
      <dsp:txXfrm>
        <a:off x="104074" y="104074"/>
        <a:ext cx="10078852" cy="192381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162EE7-FABA-4866-9EA3-FF4FDE080AED}">
      <dsp:nvSpPr>
        <dsp:cNvPr id="0" name=""/>
        <dsp:cNvSpPr/>
      </dsp:nvSpPr>
      <dsp:spPr>
        <a:xfrm>
          <a:off x="0" y="309551"/>
          <a:ext cx="9982200" cy="1869660"/>
        </a:xfrm>
        <a:prstGeom prst="roundRect">
          <a:avLst/>
        </a:prstGeom>
        <a:solidFill>
          <a:schemeClr val="accent2">
            <a:lumMod val="20000"/>
            <a:lumOff val="80000"/>
          </a:schemeClr>
        </a:soli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Behavioral Patterns Part: III, State, Strategy, Template Method, Visitor, What to Expect from Design Patterns. A case Study: Designing a document Editor. </a:t>
          </a:r>
        </a:p>
      </dsp:txBody>
      <dsp:txXfrm>
        <a:off x="91269" y="400820"/>
        <a:ext cx="9799662" cy="168712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8F1C8-632D-4593-8386-DC1BDD77A6F3}">
      <dsp:nvSpPr>
        <dsp:cNvPr id="0" name=""/>
        <dsp:cNvSpPr/>
      </dsp:nvSpPr>
      <dsp:spPr>
        <a:xfrm>
          <a:off x="0" y="176"/>
          <a:ext cx="6172199" cy="522866"/>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schemeClr val="tx1"/>
              </a:solidFill>
            </a:rPr>
            <a:t>In this semester, the students will </a:t>
          </a:r>
          <a:endParaRPr lang="en-IN" sz="2800" kern="1200" dirty="0">
            <a:solidFill>
              <a:schemeClr val="tx1"/>
            </a:solidFill>
          </a:endParaRPr>
        </a:p>
      </dsp:txBody>
      <dsp:txXfrm>
        <a:off x="25524" y="25700"/>
        <a:ext cx="6121151" cy="47181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E7BA34-FA84-45EB-89F5-AA12E2797A41}">
      <dsp:nvSpPr>
        <dsp:cNvPr id="0" name=""/>
        <dsp:cNvSpPr/>
      </dsp:nvSpPr>
      <dsp:spPr>
        <a:xfrm>
          <a:off x="0" y="594"/>
          <a:ext cx="10134600" cy="881459"/>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a:t>
          </a:r>
          <a:r>
            <a:rPr lang="en-US" sz="2400" kern="1200" dirty="0"/>
            <a:t>how to </a:t>
          </a:r>
          <a:r>
            <a:rPr lang="en-US" sz="2400" b="0" i="0" kern="1200" dirty="0"/>
            <a:t>show relationships and interactions between classes or objects.</a:t>
          </a:r>
          <a:endParaRPr lang="en-IN" sz="2800" kern="1200" dirty="0"/>
        </a:p>
      </dsp:txBody>
      <dsp:txXfrm>
        <a:off x="43029" y="43623"/>
        <a:ext cx="10048542" cy="79540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3ADADF-1651-46C2-846B-A7F79BFA24CF}">
      <dsp:nvSpPr>
        <dsp:cNvPr id="0" name=""/>
        <dsp:cNvSpPr/>
      </dsp:nvSpPr>
      <dsp:spPr>
        <a:xfrm>
          <a:off x="0" y="922"/>
          <a:ext cx="10134600" cy="953184"/>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Study to speed up the development process by providing well-tested, proven development/design paradigms. </a:t>
          </a:r>
          <a:endParaRPr lang="en-IN" sz="2800" kern="1200" dirty="0">
            <a:solidFill>
              <a:prstClr val="black"/>
            </a:solidFill>
            <a:latin typeface="Calibri" panose="020F0502020204030204"/>
            <a:ea typeface="+mn-ea"/>
            <a:cs typeface="+mn-cs"/>
          </a:endParaRPr>
        </a:p>
      </dsp:txBody>
      <dsp:txXfrm>
        <a:off x="46531" y="47453"/>
        <a:ext cx="10041538" cy="86012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DF58AF-4B5A-40D5-876B-C773221F443C}">
      <dsp:nvSpPr>
        <dsp:cNvPr id="0" name=""/>
        <dsp:cNvSpPr/>
      </dsp:nvSpPr>
      <dsp:spPr>
        <a:xfrm>
          <a:off x="0" y="508201"/>
          <a:ext cx="10165080" cy="719375"/>
        </a:xfrm>
        <a:prstGeom prst="roundRect">
          <a:avLst/>
        </a:prstGeom>
        <a:solidFill>
          <a:srgbClr val="F8AEED"/>
        </a:solidFill>
        <a:ln>
          <a:noFill/>
        </a:ln>
        <a:effectLst/>
        <a:scene3d>
          <a:camera prst="orthographicFront"/>
          <a:lightRig rig="chilly" dir="t"/>
        </a:scene3d>
        <a:sp3d prstMaterial="translucentPowder">
          <a:bevelT w="127000" h="25400" prst="softRound"/>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kern="1200" dirty="0">
              <a:solidFill>
                <a:prstClr val="black"/>
              </a:solidFill>
              <a:latin typeface="Calibri" panose="020F0502020204030204"/>
              <a:ea typeface="+mn-ea"/>
              <a:cs typeface="+mn-cs"/>
            </a:rPr>
            <a:t>Select a specific design pattern for the solution of a given design problem.</a:t>
          </a:r>
          <a:endParaRPr lang="en-IN" sz="2800" kern="1200" dirty="0">
            <a:solidFill>
              <a:prstClr val="black"/>
            </a:solidFill>
            <a:latin typeface="Calibri" panose="020F0502020204030204"/>
            <a:ea typeface="+mn-ea"/>
            <a:cs typeface="+mn-cs"/>
          </a:endParaRPr>
        </a:p>
      </dsp:txBody>
      <dsp:txXfrm>
        <a:off x="35117" y="543318"/>
        <a:ext cx="10094846" cy="649141"/>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770BA8-F2A7-4144-9FC8-3BC9866D8187}" type="datetimeFigureOut">
              <a:rPr lang="en-IN" smtClean="0"/>
              <a:t>16-06-2024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0FAC18-5705-4CC6-9CEC-5C8FFDA54FC2}" type="slidenum">
              <a:rPr lang="en-IN" smtClean="0"/>
              <a:t>‹#›</a:t>
            </a:fld>
            <a:endParaRPr lang="en-IN"/>
          </a:p>
        </p:txBody>
      </p:sp>
    </p:spTree>
    <p:extLst>
      <p:ext uri="{BB962C8B-B14F-4D97-AF65-F5344CB8AC3E}">
        <p14:creationId xmlns:p14="http://schemas.microsoft.com/office/powerpoint/2010/main" val="2344997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41</a:t>
            </a:fld>
            <a:endParaRPr lang="en-US"/>
          </a:p>
        </p:txBody>
      </p:sp>
    </p:spTree>
    <p:extLst>
      <p:ext uri="{BB962C8B-B14F-4D97-AF65-F5344CB8AC3E}">
        <p14:creationId xmlns:p14="http://schemas.microsoft.com/office/powerpoint/2010/main" val="2072455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42</a:t>
            </a:fld>
            <a:endParaRPr lang="en-US"/>
          </a:p>
        </p:txBody>
      </p:sp>
    </p:spTree>
    <p:extLst>
      <p:ext uri="{BB962C8B-B14F-4D97-AF65-F5344CB8AC3E}">
        <p14:creationId xmlns:p14="http://schemas.microsoft.com/office/powerpoint/2010/main" val="744186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43</a:t>
            </a:fld>
            <a:endParaRPr lang="en-US"/>
          </a:p>
        </p:txBody>
      </p:sp>
    </p:spTree>
    <p:extLst>
      <p:ext uri="{BB962C8B-B14F-4D97-AF65-F5344CB8AC3E}">
        <p14:creationId xmlns:p14="http://schemas.microsoft.com/office/powerpoint/2010/main" val="18104876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44</a:t>
            </a:fld>
            <a:endParaRPr lang="en-US"/>
          </a:p>
        </p:txBody>
      </p:sp>
    </p:spTree>
    <p:extLst>
      <p:ext uri="{BB962C8B-B14F-4D97-AF65-F5344CB8AC3E}">
        <p14:creationId xmlns:p14="http://schemas.microsoft.com/office/powerpoint/2010/main" val="1059409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45</a:t>
            </a:fld>
            <a:endParaRPr lang="en-US"/>
          </a:p>
        </p:txBody>
      </p:sp>
    </p:spTree>
    <p:extLst>
      <p:ext uri="{BB962C8B-B14F-4D97-AF65-F5344CB8AC3E}">
        <p14:creationId xmlns:p14="http://schemas.microsoft.com/office/powerpoint/2010/main" val="25353413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46</a:t>
            </a:fld>
            <a:endParaRPr lang="en-US"/>
          </a:p>
        </p:txBody>
      </p:sp>
    </p:spTree>
    <p:extLst>
      <p:ext uri="{BB962C8B-B14F-4D97-AF65-F5344CB8AC3E}">
        <p14:creationId xmlns:p14="http://schemas.microsoft.com/office/powerpoint/2010/main" val="1349117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47</a:t>
            </a:fld>
            <a:endParaRPr lang="en-US"/>
          </a:p>
        </p:txBody>
      </p:sp>
    </p:spTree>
    <p:extLst>
      <p:ext uri="{BB962C8B-B14F-4D97-AF65-F5344CB8AC3E}">
        <p14:creationId xmlns:p14="http://schemas.microsoft.com/office/powerpoint/2010/main" val="2581495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48</a:t>
            </a:fld>
            <a:endParaRPr lang="en-US"/>
          </a:p>
        </p:txBody>
      </p:sp>
    </p:spTree>
    <p:extLst>
      <p:ext uri="{BB962C8B-B14F-4D97-AF65-F5344CB8AC3E}">
        <p14:creationId xmlns:p14="http://schemas.microsoft.com/office/powerpoint/2010/main" val="40031336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49</a:t>
            </a:fld>
            <a:endParaRPr lang="en-US"/>
          </a:p>
        </p:txBody>
      </p:sp>
    </p:spTree>
    <p:extLst>
      <p:ext uri="{BB962C8B-B14F-4D97-AF65-F5344CB8AC3E}">
        <p14:creationId xmlns:p14="http://schemas.microsoft.com/office/powerpoint/2010/main" val="3883019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4</a:t>
            </a:fld>
            <a:endParaRPr lang="en-US" dirty="0"/>
          </a:p>
        </p:txBody>
      </p:sp>
    </p:spTree>
    <p:extLst>
      <p:ext uri="{BB962C8B-B14F-4D97-AF65-F5344CB8AC3E}">
        <p14:creationId xmlns:p14="http://schemas.microsoft.com/office/powerpoint/2010/main" val="46466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a:t>
            </a:fld>
            <a:endParaRPr lang="en-US" dirty="0"/>
          </a:p>
        </p:txBody>
      </p:sp>
    </p:spTree>
    <p:extLst>
      <p:ext uri="{BB962C8B-B14F-4D97-AF65-F5344CB8AC3E}">
        <p14:creationId xmlns:p14="http://schemas.microsoft.com/office/powerpoint/2010/main" val="1043892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6</a:t>
            </a:fld>
            <a:endParaRPr lang="en-US"/>
          </a:p>
        </p:txBody>
      </p:sp>
    </p:spTree>
    <p:extLst>
      <p:ext uri="{BB962C8B-B14F-4D97-AF65-F5344CB8AC3E}">
        <p14:creationId xmlns:p14="http://schemas.microsoft.com/office/powerpoint/2010/main" val="592596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7</a:t>
            </a:fld>
            <a:endParaRPr lang="en-US"/>
          </a:p>
        </p:txBody>
      </p:sp>
    </p:spTree>
    <p:extLst>
      <p:ext uri="{BB962C8B-B14F-4D97-AF65-F5344CB8AC3E}">
        <p14:creationId xmlns:p14="http://schemas.microsoft.com/office/powerpoint/2010/main" val="28177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a:t>
            </a:fld>
            <a:endParaRPr lang="en-US"/>
          </a:p>
        </p:txBody>
      </p:sp>
    </p:spTree>
    <p:extLst>
      <p:ext uri="{BB962C8B-B14F-4D97-AF65-F5344CB8AC3E}">
        <p14:creationId xmlns:p14="http://schemas.microsoft.com/office/powerpoint/2010/main" val="3091452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26</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6893164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40</a:t>
            </a:fld>
            <a:endParaRPr lang="en-US"/>
          </a:p>
        </p:txBody>
      </p:sp>
    </p:spTree>
    <p:extLst>
      <p:ext uri="{BB962C8B-B14F-4D97-AF65-F5344CB8AC3E}">
        <p14:creationId xmlns:p14="http://schemas.microsoft.com/office/powerpoint/2010/main" val="3468028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0EA2-9C23-0220-8EAA-E146FD636D08}"/>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0F3567-E3B4-C50A-F922-A777841CB0A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4CC6A3F-EFCE-298D-E7F2-3CC70CD8A98B}"/>
              </a:ext>
            </a:extLst>
          </p:cNvPr>
          <p:cNvSpPr>
            <a:spLocks noGrp="1"/>
          </p:cNvSpPr>
          <p:nvPr>
            <p:ph type="dt" sz="half" idx="10"/>
          </p:nvPr>
        </p:nvSpPr>
        <p:spPr/>
        <p:txBody>
          <a:bodyPr/>
          <a:lstStyle/>
          <a:p>
            <a:fld id="{0FFB5F60-B54B-4F28-994C-8559971D28ED}" type="datetime1">
              <a:rPr lang="en-US" smtClean="0"/>
              <a:t>6/16/2024</a:t>
            </a:fld>
            <a:endParaRPr lang="en-IN"/>
          </a:p>
        </p:txBody>
      </p:sp>
      <p:sp>
        <p:nvSpPr>
          <p:cNvPr id="5" name="Footer Placeholder 4">
            <a:extLst>
              <a:ext uri="{FF2B5EF4-FFF2-40B4-BE49-F238E27FC236}">
                <a16:creationId xmlns:a16="http://schemas.microsoft.com/office/drawing/2014/main" id="{5AC1C644-651C-FECF-6688-15E41524F625}"/>
              </a:ext>
            </a:extLst>
          </p:cNvPr>
          <p:cNvSpPr>
            <a:spLocks noGrp="1"/>
          </p:cNvSpPr>
          <p:nvPr>
            <p:ph type="ftr" sz="quarter" idx="11"/>
          </p:nvPr>
        </p:nvSpPr>
        <p:spPr/>
        <p:txBody>
          <a:bodyPr/>
          <a:lstStyle/>
          <a:p>
            <a:r>
              <a:rPr lang="en-IN"/>
              <a:t>Shweta Singh             ACSE0514 DP               Unit-1</a:t>
            </a:r>
          </a:p>
        </p:txBody>
      </p:sp>
      <p:sp>
        <p:nvSpPr>
          <p:cNvPr id="6" name="Slide Number Placeholder 5">
            <a:extLst>
              <a:ext uri="{FF2B5EF4-FFF2-40B4-BE49-F238E27FC236}">
                <a16:creationId xmlns:a16="http://schemas.microsoft.com/office/drawing/2014/main" id="{4D6D8F36-52E2-83C8-B884-951329CACF9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4141179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8028-CD4A-C286-06E8-EA3534A675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7C62D76-1A82-E25B-8F6D-461C3E1A21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FB1BEE4-DB72-7FDD-D62F-98BC2320C289}"/>
              </a:ext>
            </a:extLst>
          </p:cNvPr>
          <p:cNvSpPr>
            <a:spLocks noGrp="1"/>
          </p:cNvSpPr>
          <p:nvPr>
            <p:ph type="dt" sz="half" idx="10"/>
          </p:nvPr>
        </p:nvSpPr>
        <p:spPr/>
        <p:txBody>
          <a:bodyPr/>
          <a:lstStyle/>
          <a:p>
            <a:fld id="{F872D78E-4F5C-45DA-8A70-D548ED7DF622}" type="datetime1">
              <a:rPr lang="en-US" smtClean="0"/>
              <a:t>6/16/2024</a:t>
            </a:fld>
            <a:endParaRPr lang="en-IN"/>
          </a:p>
        </p:txBody>
      </p:sp>
      <p:sp>
        <p:nvSpPr>
          <p:cNvPr id="5" name="Footer Placeholder 4">
            <a:extLst>
              <a:ext uri="{FF2B5EF4-FFF2-40B4-BE49-F238E27FC236}">
                <a16:creationId xmlns:a16="http://schemas.microsoft.com/office/drawing/2014/main" id="{16A7053B-8F27-2480-649D-CA15E40E3F49}"/>
              </a:ext>
            </a:extLst>
          </p:cNvPr>
          <p:cNvSpPr>
            <a:spLocks noGrp="1"/>
          </p:cNvSpPr>
          <p:nvPr>
            <p:ph type="ftr" sz="quarter" idx="11"/>
          </p:nvPr>
        </p:nvSpPr>
        <p:spPr/>
        <p:txBody>
          <a:bodyPr/>
          <a:lstStyle/>
          <a:p>
            <a:r>
              <a:rPr lang="en-IN"/>
              <a:t>Shweta Singh             ACSE0514 DP               Unit-1</a:t>
            </a:r>
          </a:p>
        </p:txBody>
      </p:sp>
      <p:sp>
        <p:nvSpPr>
          <p:cNvPr id="6" name="Slide Number Placeholder 5">
            <a:extLst>
              <a:ext uri="{FF2B5EF4-FFF2-40B4-BE49-F238E27FC236}">
                <a16:creationId xmlns:a16="http://schemas.microsoft.com/office/drawing/2014/main" id="{89192D65-9EFA-E051-C073-BB93E012936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9505180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19525B9-7601-06B2-3D29-1501B2937C66}"/>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21B5A9-C8E9-FD46-8DCE-E0397829021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390C45-135F-563E-374E-1699147847BA}"/>
              </a:ext>
            </a:extLst>
          </p:cNvPr>
          <p:cNvSpPr>
            <a:spLocks noGrp="1"/>
          </p:cNvSpPr>
          <p:nvPr>
            <p:ph type="dt" sz="half" idx="10"/>
          </p:nvPr>
        </p:nvSpPr>
        <p:spPr/>
        <p:txBody>
          <a:bodyPr/>
          <a:lstStyle/>
          <a:p>
            <a:fld id="{92D6F999-5199-4F04-9473-1112F3F51A0C}" type="datetime1">
              <a:rPr lang="en-US" smtClean="0"/>
              <a:t>6/16/2024</a:t>
            </a:fld>
            <a:endParaRPr lang="en-IN"/>
          </a:p>
        </p:txBody>
      </p:sp>
      <p:sp>
        <p:nvSpPr>
          <p:cNvPr id="5" name="Footer Placeholder 4">
            <a:extLst>
              <a:ext uri="{FF2B5EF4-FFF2-40B4-BE49-F238E27FC236}">
                <a16:creationId xmlns:a16="http://schemas.microsoft.com/office/drawing/2014/main" id="{AAC7DC0C-B3CA-B743-9BCB-18DEFC68A377}"/>
              </a:ext>
            </a:extLst>
          </p:cNvPr>
          <p:cNvSpPr>
            <a:spLocks noGrp="1"/>
          </p:cNvSpPr>
          <p:nvPr>
            <p:ph type="ftr" sz="quarter" idx="11"/>
          </p:nvPr>
        </p:nvSpPr>
        <p:spPr/>
        <p:txBody>
          <a:bodyPr/>
          <a:lstStyle/>
          <a:p>
            <a:r>
              <a:rPr lang="en-IN"/>
              <a:t>Shweta Singh             ACSE0514 DP               Unit-1</a:t>
            </a:r>
          </a:p>
        </p:txBody>
      </p:sp>
      <p:sp>
        <p:nvSpPr>
          <p:cNvPr id="6" name="Slide Number Placeholder 5">
            <a:extLst>
              <a:ext uri="{FF2B5EF4-FFF2-40B4-BE49-F238E27FC236}">
                <a16:creationId xmlns:a16="http://schemas.microsoft.com/office/drawing/2014/main" id="{C33DAC65-A7F2-DE7F-A618-1028623E3E29}"/>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416447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26236-3C6E-C142-BDF7-CC6BFF572518}"/>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24C662-F8E4-1C91-F26A-CDDA685B19D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DFEFFD-694F-542B-B035-A06B8985A330}"/>
              </a:ext>
            </a:extLst>
          </p:cNvPr>
          <p:cNvSpPr>
            <a:spLocks noGrp="1"/>
          </p:cNvSpPr>
          <p:nvPr>
            <p:ph type="dt" sz="half" idx="10"/>
          </p:nvPr>
        </p:nvSpPr>
        <p:spPr/>
        <p:txBody>
          <a:bodyPr/>
          <a:lstStyle/>
          <a:p>
            <a:fld id="{E814A0B4-88B6-4E3C-856B-6B5343D7B341}" type="datetime1">
              <a:rPr lang="en-US" smtClean="0"/>
              <a:t>6/16/2024</a:t>
            </a:fld>
            <a:endParaRPr lang="en-IN"/>
          </a:p>
        </p:txBody>
      </p:sp>
      <p:sp>
        <p:nvSpPr>
          <p:cNvPr id="5" name="Footer Placeholder 4">
            <a:extLst>
              <a:ext uri="{FF2B5EF4-FFF2-40B4-BE49-F238E27FC236}">
                <a16:creationId xmlns:a16="http://schemas.microsoft.com/office/drawing/2014/main" id="{D3AFC543-1381-358C-B41C-C5C9DA6A9C47}"/>
              </a:ext>
            </a:extLst>
          </p:cNvPr>
          <p:cNvSpPr>
            <a:spLocks noGrp="1"/>
          </p:cNvSpPr>
          <p:nvPr>
            <p:ph type="ftr" sz="quarter" idx="11"/>
          </p:nvPr>
        </p:nvSpPr>
        <p:spPr/>
        <p:txBody>
          <a:bodyPr/>
          <a:lstStyle/>
          <a:p>
            <a:r>
              <a:rPr lang="en-IN"/>
              <a:t>Shweta Singh             ACSE0514 DP               Unit-1</a:t>
            </a:r>
          </a:p>
        </p:txBody>
      </p:sp>
      <p:sp>
        <p:nvSpPr>
          <p:cNvPr id="6" name="Slide Number Placeholder 5">
            <a:extLst>
              <a:ext uri="{FF2B5EF4-FFF2-40B4-BE49-F238E27FC236}">
                <a16:creationId xmlns:a16="http://schemas.microsoft.com/office/drawing/2014/main" id="{355F7CC2-BD79-8DC3-04C6-4F6D7DAA5901}"/>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90192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DF21F-00CB-9BCE-3472-704394CCFCDC}"/>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B6809A5-8CB2-C495-A5BF-F4FC3AA5CA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B1C7312-E80F-29DE-3590-4036A630742E}"/>
              </a:ext>
            </a:extLst>
          </p:cNvPr>
          <p:cNvSpPr>
            <a:spLocks noGrp="1"/>
          </p:cNvSpPr>
          <p:nvPr>
            <p:ph type="dt" sz="half" idx="10"/>
          </p:nvPr>
        </p:nvSpPr>
        <p:spPr/>
        <p:txBody>
          <a:bodyPr/>
          <a:lstStyle/>
          <a:p>
            <a:fld id="{FD35E007-1AE5-4EA5-A545-9F158C4DD0ED}" type="datetime1">
              <a:rPr lang="en-US" smtClean="0"/>
              <a:t>6/16/2024</a:t>
            </a:fld>
            <a:endParaRPr lang="en-IN"/>
          </a:p>
        </p:txBody>
      </p:sp>
      <p:sp>
        <p:nvSpPr>
          <p:cNvPr id="5" name="Footer Placeholder 4">
            <a:extLst>
              <a:ext uri="{FF2B5EF4-FFF2-40B4-BE49-F238E27FC236}">
                <a16:creationId xmlns:a16="http://schemas.microsoft.com/office/drawing/2014/main" id="{1FF19720-E1B4-D817-4D9A-F6B7DE1A43A6}"/>
              </a:ext>
            </a:extLst>
          </p:cNvPr>
          <p:cNvSpPr>
            <a:spLocks noGrp="1"/>
          </p:cNvSpPr>
          <p:nvPr>
            <p:ph type="ftr" sz="quarter" idx="11"/>
          </p:nvPr>
        </p:nvSpPr>
        <p:spPr/>
        <p:txBody>
          <a:bodyPr/>
          <a:lstStyle/>
          <a:p>
            <a:r>
              <a:rPr lang="en-IN"/>
              <a:t>Shweta Singh             ACSE0514 DP               Unit-1</a:t>
            </a:r>
          </a:p>
        </p:txBody>
      </p:sp>
      <p:sp>
        <p:nvSpPr>
          <p:cNvPr id="6" name="Slide Number Placeholder 5">
            <a:extLst>
              <a:ext uri="{FF2B5EF4-FFF2-40B4-BE49-F238E27FC236}">
                <a16:creationId xmlns:a16="http://schemas.microsoft.com/office/drawing/2014/main" id="{221C970B-3549-ECB4-09B1-3747364A0BBC}"/>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295011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23665-1945-3A0C-0DD7-15D28352FFAA}"/>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7C3F5C2-5253-AF1E-A259-E9A8D228CCE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C39652D-F3DF-134C-A21E-B71AEC5FF8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DF806A-7F34-57F5-7D05-CB6DF55740FD}"/>
              </a:ext>
            </a:extLst>
          </p:cNvPr>
          <p:cNvSpPr>
            <a:spLocks noGrp="1"/>
          </p:cNvSpPr>
          <p:nvPr>
            <p:ph type="dt" sz="half" idx="10"/>
          </p:nvPr>
        </p:nvSpPr>
        <p:spPr/>
        <p:txBody>
          <a:bodyPr/>
          <a:lstStyle/>
          <a:p>
            <a:fld id="{40FCB4D7-B96E-47C7-AFD4-932BCFD6C80E}" type="datetime1">
              <a:rPr lang="en-US" smtClean="0"/>
              <a:t>6/16/2024</a:t>
            </a:fld>
            <a:endParaRPr lang="en-IN"/>
          </a:p>
        </p:txBody>
      </p:sp>
      <p:sp>
        <p:nvSpPr>
          <p:cNvPr id="6" name="Footer Placeholder 5">
            <a:extLst>
              <a:ext uri="{FF2B5EF4-FFF2-40B4-BE49-F238E27FC236}">
                <a16:creationId xmlns:a16="http://schemas.microsoft.com/office/drawing/2014/main" id="{6AEB1495-C0D0-8E82-2A93-4EC8624CAEF6}"/>
              </a:ext>
            </a:extLst>
          </p:cNvPr>
          <p:cNvSpPr>
            <a:spLocks noGrp="1"/>
          </p:cNvSpPr>
          <p:nvPr>
            <p:ph type="ftr" sz="quarter" idx="11"/>
          </p:nvPr>
        </p:nvSpPr>
        <p:spPr/>
        <p:txBody>
          <a:bodyPr/>
          <a:lstStyle/>
          <a:p>
            <a:r>
              <a:rPr lang="en-IN"/>
              <a:t>Shweta Singh             ACSE0514 DP               Unit-1</a:t>
            </a:r>
          </a:p>
        </p:txBody>
      </p:sp>
      <p:sp>
        <p:nvSpPr>
          <p:cNvPr id="7" name="Slide Number Placeholder 6">
            <a:extLst>
              <a:ext uri="{FF2B5EF4-FFF2-40B4-BE49-F238E27FC236}">
                <a16:creationId xmlns:a16="http://schemas.microsoft.com/office/drawing/2014/main" id="{9E43CFD3-322B-640A-10C3-8151DA22F40B}"/>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3906660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42259-FEAF-49BE-6B5E-FB8FF5D1F84F}"/>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C8A2A30-CC47-E4BB-9FF3-F6C0BF8207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967493-1A93-7B64-C7B9-BCAEF91F1CE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A2362BC-CF70-8199-6502-F726E6FC25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C4541E-CF68-B1FC-BF40-60F1B6F8C5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CAC1C3D-2CB8-0051-009C-9A2E9302DC40}"/>
              </a:ext>
            </a:extLst>
          </p:cNvPr>
          <p:cNvSpPr>
            <a:spLocks noGrp="1"/>
          </p:cNvSpPr>
          <p:nvPr>
            <p:ph type="dt" sz="half" idx="10"/>
          </p:nvPr>
        </p:nvSpPr>
        <p:spPr/>
        <p:txBody>
          <a:bodyPr/>
          <a:lstStyle/>
          <a:p>
            <a:fld id="{BFB6FEEE-5F5F-4427-A6F1-E8E656B29AF1}" type="datetime1">
              <a:rPr lang="en-US" smtClean="0"/>
              <a:t>6/16/2024</a:t>
            </a:fld>
            <a:endParaRPr lang="en-IN"/>
          </a:p>
        </p:txBody>
      </p:sp>
      <p:sp>
        <p:nvSpPr>
          <p:cNvPr id="8" name="Footer Placeholder 7">
            <a:extLst>
              <a:ext uri="{FF2B5EF4-FFF2-40B4-BE49-F238E27FC236}">
                <a16:creationId xmlns:a16="http://schemas.microsoft.com/office/drawing/2014/main" id="{89A5AF3E-0265-B759-A0E7-DE3F3E1196C9}"/>
              </a:ext>
            </a:extLst>
          </p:cNvPr>
          <p:cNvSpPr>
            <a:spLocks noGrp="1"/>
          </p:cNvSpPr>
          <p:nvPr>
            <p:ph type="ftr" sz="quarter" idx="11"/>
          </p:nvPr>
        </p:nvSpPr>
        <p:spPr/>
        <p:txBody>
          <a:bodyPr/>
          <a:lstStyle/>
          <a:p>
            <a:r>
              <a:rPr lang="en-IN"/>
              <a:t>Shweta Singh             ACSE0514 DP               Unit-1</a:t>
            </a:r>
          </a:p>
        </p:txBody>
      </p:sp>
      <p:sp>
        <p:nvSpPr>
          <p:cNvPr id="9" name="Slide Number Placeholder 8">
            <a:extLst>
              <a:ext uri="{FF2B5EF4-FFF2-40B4-BE49-F238E27FC236}">
                <a16:creationId xmlns:a16="http://schemas.microsoft.com/office/drawing/2014/main" id="{BF301FDA-7822-45E4-92C3-7E6B3EADA76F}"/>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644096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ACA50-4134-2AFE-DB5F-40867D1EA12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E3F3DAF-1AF1-A5C0-55F3-CD4100E8A8F2}"/>
              </a:ext>
            </a:extLst>
          </p:cNvPr>
          <p:cNvSpPr>
            <a:spLocks noGrp="1"/>
          </p:cNvSpPr>
          <p:nvPr>
            <p:ph type="dt" sz="half" idx="10"/>
          </p:nvPr>
        </p:nvSpPr>
        <p:spPr/>
        <p:txBody>
          <a:bodyPr/>
          <a:lstStyle/>
          <a:p>
            <a:fld id="{682241D6-6C2F-4D73-BE20-7E81693CD345}" type="datetime1">
              <a:rPr lang="en-US" smtClean="0"/>
              <a:t>6/16/2024</a:t>
            </a:fld>
            <a:endParaRPr lang="en-IN"/>
          </a:p>
        </p:txBody>
      </p:sp>
      <p:sp>
        <p:nvSpPr>
          <p:cNvPr id="4" name="Footer Placeholder 3">
            <a:extLst>
              <a:ext uri="{FF2B5EF4-FFF2-40B4-BE49-F238E27FC236}">
                <a16:creationId xmlns:a16="http://schemas.microsoft.com/office/drawing/2014/main" id="{C7B18070-4D9C-3BFA-E089-8FA78C1B0859}"/>
              </a:ext>
            </a:extLst>
          </p:cNvPr>
          <p:cNvSpPr>
            <a:spLocks noGrp="1"/>
          </p:cNvSpPr>
          <p:nvPr>
            <p:ph type="ftr" sz="quarter" idx="11"/>
          </p:nvPr>
        </p:nvSpPr>
        <p:spPr/>
        <p:txBody>
          <a:bodyPr/>
          <a:lstStyle/>
          <a:p>
            <a:r>
              <a:rPr lang="en-IN"/>
              <a:t>Shweta Singh             ACSE0514 DP               Unit-1</a:t>
            </a:r>
          </a:p>
        </p:txBody>
      </p:sp>
      <p:sp>
        <p:nvSpPr>
          <p:cNvPr id="5" name="Slide Number Placeholder 4">
            <a:extLst>
              <a:ext uri="{FF2B5EF4-FFF2-40B4-BE49-F238E27FC236}">
                <a16:creationId xmlns:a16="http://schemas.microsoft.com/office/drawing/2014/main" id="{894FED35-5B27-6E71-427E-E614B1547372}"/>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13216430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C47EEE-68BF-F16D-A642-DC5D97AD9DA5}"/>
              </a:ext>
            </a:extLst>
          </p:cNvPr>
          <p:cNvSpPr>
            <a:spLocks noGrp="1"/>
          </p:cNvSpPr>
          <p:nvPr>
            <p:ph type="dt" sz="half" idx="10"/>
          </p:nvPr>
        </p:nvSpPr>
        <p:spPr/>
        <p:txBody>
          <a:bodyPr/>
          <a:lstStyle/>
          <a:p>
            <a:fld id="{49A15FE9-179C-45AC-B750-ADB492D8CC6C}" type="datetime1">
              <a:rPr lang="en-US" smtClean="0"/>
              <a:t>6/16/2024</a:t>
            </a:fld>
            <a:endParaRPr lang="en-IN"/>
          </a:p>
        </p:txBody>
      </p:sp>
      <p:sp>
        <p:nvSpPr>
          <p:cNvPr id="3" name="Footer Placeholder 2">
            <a:extLst>
              <a:ext uri="{FF2B5EF4-FFF2-40B4-BE49-F238E27FC236}">
                <a16:creationId xmlns:a16="http://schemas.microsoft.com/office/drawing/2014/main" id="{0CBB5DA0-46E4-A594-549C-1EA2173F4CB5}"/>
              </a:ext>
            </a:extLst>
          </p:cNvPr>
          <p:cNvSpPr>
            <a:spLocks noGrp="1"/>
          </p:cNvSpPr>
          <p:nvPr>
            <p:ph type="ftr" sz="quarter" idx="11"/>
          </p:nvPr>
        </p:nvSpPr>
        <p:spPr/>
        <p:txBody>
          <a:bodyPr/>
          <a:lstStyle/>
          <a:p>
            <a:r>
              <a:rPr lang="en-IN"/>
              <a:t>Shweta Singh             ACSE0514 DP               Unit-1</a:t>
            </a:r>
          </a:p>
        </p:txBody>
      </p:sp>
      <p:sp>
        <p:nvSpPr>
          <p:cNvPr id="4" name="Slide Number Placeholder 3">
            <a:extLst>
              <a:ext uri="{FF2B5EF4-FFF2-40B4-BE49-F238E27FC236}">
                <a16:creationId xmlns:a16="http://schemas.microsoft.com/office/drawing/2014/main" id="{622F1D94-51FA-47ED-07D1-7D086A229E48}"/>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6965877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8D04-0833-3D51-19EA-7922717549D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844941-E959-51EE-F288-B536BD304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2FA8C8-78B6-414B-363E-725D0FA20A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7EB706-35D4-DC38-81A3-92E6748671B9}"/>
              </a:ext>
            </a:extLst>
          </p:cNvPr>
          <p:cNvSpPr>
            <a:spLocks noGrp="1"/>
          </p:cNvSpPr>
          <p:nvPr>
            <p:ph type="dt" sz="half" idx="10"/>
          </p:nvPr>
        </p:nvSpPr>
        <p:spPr/>
        <p:txBody>
          <a:bodyPr/>
          <a:lstStyle/>
          <a:p>
            <a:fld id="{10855158-5C59-40B1-BA0F-404197E71F77}" type="datetime1">
              <a:rPr lang="en-US" smtClean="0"/>
              <a:t>6/16/2024</a:t>
            </a:fld>
            <a:endParaRPr lang="en-IN"/>
          </a:p>
        </p:txBody>
      </p:sp>
      <p:sp>
        <p:nvSpPr>
          <p:cNvPr id="6" name="Footer Placeholder 5">
            <a:extLst>
              <a:ext uri="{FF2B5EF4-FFF2-40B4-BE49-F238E27FC236}">
                <a16:creationId xmlns:a16="http://schemas.microsoft.com/office/drawing/2014/main" id="{E5138C0B-1A32-20D9-EEB9-A6C627358EEA}"/>
              </a:ext>
            </a:extLst>
          </p:cNvPr>
          <p:cNvSpPr>
            <a:spLocks noGrp="1"/>
          </p:cNvSpPr>
          <p:nvPr>
            <p:ph type="ftr" sz="quarter" idx="11"/>
          </p:nvPr>
        </p:nvSpPr>
        <p:spPr/>
        <p:txBody>
          <a:bodyPr/>
          <a:lstStyle/>
          <a:p>
            <a:r>
              <a:rPr lang="en-IN"/>
              <a:t>Shweta Singh             ACSE0514 DP               Unit-1</a:t>
            </a:r>
          </a:p>
        </p:txBody>
      </p:sp>
      <p:sp>
        <p:nvSpPr>
          <p:cNvPr id="7" name="Slide Number Placeholder 6">
            <a:extLst>
              <a:ext uri="{FF2B5EF4-FFF2-40B4-BE49-F238E27FC236}">
                <a16:creationId xmlns:a16="http://schemas.microsoft.com/office/drawing/2014/main" id="{8FF53098-6668-D3F8-E546-90933C89DC5D}"/>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764951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FC286-60E7-A2DD-05F3-46BBA547962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3ADC73C-8B77-FB4C-E986-B8EC937D4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517BA25-0B26-B2A9-D6E6-1466CA278C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A9E29-657E-61C8-3151-10631BE39F50}"/>
              </a:ext>
            </a:extLst>
          </p:cNvPr>
          <p:cNvSpPr>
            <a:spLocks noGrp="1"/>
          </p:cNvSpPr>
          <p:nvPr>
            <p:ph type="dt" sz="half" idx="10"/>
          </p:nvPr>
        </p:nvSpPr>
        <p:spPr/>
        <p:txBody>
          <a:bodyPr/>
          <a:lstStyle/>
          <a:p>
            <a:fld id="{C49F276E-719C-4B98-9A63-A44C1F697413}" type="datetime1">
              <a:rPr lang="en-US" smtClean="0"/>
              <a:t>6/16/2024</a:t>
            </a:fld>
            <a:endParaRPr lang="en-IN"/>
          </a:p>
        </p:txBody>
      </p:sp>
      <p:sp>
        <p:nvSpPr>
          <p:cNvPr id="6" name="Footer Placeholder 5">
            <a:extLst>
              <a:ext uri="{FF2B5EF4-FFF2-40B4-BE49-F238E27FC236}">
                <a16:creationId xmlns:a16="http://schemas.microsoft.com/office/drawing/2014/main" id="{90731CB1-2773-EDB6-7C10-887E08F78238}"/>
              </a:ext>
            </a:extLst>
          </p:cNvPr>
          <p:cNvSpPr>
            <a:spLocks noGrp="1"/>
          </p:cNvSpPr>
          <p:nvPr>
            <p:ph type="ftr" sz="quarter" idx="11"/>
          </p:nvPr>
        </p:nvSpPr>
        <p:spPr/>
        <p:txBody>
          <a:bodyPr/>
          <a:lstStyle/>
          <a:p>
            <a:r>
              <a:rPr lang="en-IN"/>
              <a:t>Shweta Singh             ACSE0514 DP               Unit-1</a:t>
            </a:r>
          </a:p>
        </p:txBody>
      </p:sp>
      <p:sp>
        <p:nvSpPr>
          <p:cNvPr id="7" name="Slide Number Placeholder 6">
            <a:extLst>
              <a:ext uri="{FF2B5EF4-FFF2-40B4-BE49-F238E27FC236}">
                <a16:creationId xmlns:a16="http://schemas.microsoft.com/office/drawing/2014/main" id="{A717EDBB-262D-CD7B-338B-882EC16C51F4}"/>
              </a:ext>
            </a:extLst>
          </p:cNvPr>
          <p:cNvSpPr>
            <a:spLocks noGrp="1"/>
          </p:cNvSpPr>
          <p:nvPr>
            <p:ph type="sldNum" sz="quarter" idx="12"/>
          </p:nvPr>
        </p:nvSpPr>
        <p:spPr/>
        <p:txBody>
          <a:bodyPr/>
          <a:lstStyle/>
          <a:p>
            <a:fld id="{D4AC43BF-6EE8-4137-B6AC-14832BEEB3CF}" type="slidenum">
              <a:rPr lang="en-IN" smtClean="0"/>
              <a:t>‹#›</a:t>
            </a:fld>
            <a:endParaRPr lang="en-IN"/>
          </a:p>
        </p:txBody>
      </p:sp>
    </p:spTree>
    <p:extLst>
      <p:ext uri="{BB962C8B-B14F-4D97-AF65-F5344CB8AC3E}">
        <p14:creationId xmlns:p14="http://schemas.microsoft.com/office/powerpoint/2010/main" val="2537505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64DACC5-E80B-88C7-86B1-B8742F4FDB6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3857BF6-D948-4632-1F54-1EA34A2B1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E7D77B-A1BF-4675-BD91-CC75D2D7A1B0}" type="datetime1">
              <a:rPr lang="en-US" smtClean="0"/>
              <a:t>6/16/2024</a:t>
            </a:fld>
            <a:endParaRPr lang="en-IN"/>
          </a:p>
        </p:txBody>
      </p:sp>
      <p:sp>
        <p:nvSpPr>
          <p:cNvPr id="5" name="Footer Placeholder 4">
            <a:extLst>
              <a:ext uri="{FF2B5EF4-FFF2-40B4-BE49-F238E27FC236}">
                <a16:creationId xmlns:a16="http://schemas.microsoft.com/office/drawing/2014/main" id="{4D7C5CEC-A4BC-1FE4-39D4-E83C548D9E1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Shweta Singh             ACSE0514 DP               Unit-1</a:t>
            </a:r>
          </a:p>
        </p:txBody>
      </p:sp>
      <p:sp>
        <p:nvSpPr>
          <p:cNvPr id="6" name="Slide Number Placeholder 5">
            <a:extLst>
              <a:ext uri="{FF2B5EF4-FFF2-40B4-BE49-F238E27FC236}">
                <a16:creationId xmlns:a16="http://schemas.microsoft.com/office/drawing/2014/main" id="{BB1C94CD-2826-662B-4F8E-319236F8FF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4AC43BF-6EE8-4137-B6AC-14832BEEB3CF}" type="slidenum">
              <a:rPr lang="en-IN" smtClean="0"/>
              <a:t>‹#›</a:t>
            </a:fld>
            <a:endParaRPr lang="en-IN"/>
          </a:p>
        </p:txBody>
      </p:sp>
      <p:pic>
        <p:nvPicPr>
          <p:cNvPr id="8" name="Picture 7">
            <a:extLst>
              <a:ext uri="{FF2B5EF4-FFF2-40B4-BE49-F238E27FC236}">
                <a16:creationId xmlns:a16="http://schemas.microsoft.com/office/drawing/2014/main" id="{A20669CB-E62D-3C7D-DB52-B02C5D2BCA0D}"/>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94961" y="1"/>
            <a:ext cx="1272021" cy="1108364"/>
          </a:xfrm>
          <a:prstGeom prst="rect">
            <a:avLst/>
          </a:prstGeom>
        </p:spPr>
      </p:pic>
      <p:sp>
        <p:nvSpPr>
          <p:cNvPr id="9" name="Title 1">
            <a:extLst>
              <a:ext uri="{FF2B5EF4-FFF2-40B4-BE49-F238E27FC236}">
                <a16:creationId xmlns:a16="http://schemas.microsoft.com/office/drawing/2014/main" id="{9EAAD6F2-EC7F-5C10-7E20-FA83A302C9CD}"/>
              </a:ext>
            </a:extLst>
          </p:cNvPr>
          <p:cNvSpPr txBox="1">
            <a:spLocks/>
          </p:cNvSpPr>
          <p:nvPr userDrawn="1"/>
        </p:nvSpPr>
        <p:spPr>
          <a:xfrm>
            <a:off x="1366982" y="0"/>
            <a:ext cx="10730057" cy="909036"/>
          </a:xfrm>
          <a:prstGeom prst="rect">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lvl1pPr algn="l" defTabSz="914400" rtl="0" eaLnBrk="1" latinLnBrk="0" hangingPunct="1">
              <a:lnSpc>
                <a:spcPct val="90000"/>
              </a:lnSpc>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endParaRPr lang="en-US" sz="2800" dirty="0"/>
          </a:p>
        </p:txBody>
      </p:sp>
    </p:spTree>
    <p:extLst>
      <p:ext uri="{BB962C8B-B14F-4D97-AF65-F5344CB8AC3E}">
        <p14:creationId xmlns:p14="http://schemas.microsoft.com/office/powerpoint/2010/main" val="33231646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8" Type="http://schemas.openxmlformats.org/officeDocument/2006/relationships/diagramLayout" Target="../diagrams/layout7.xml"/><Relationship Id="rId13" Type="http://schemas.openxmlformats.org/officeDocument/2006/relationships/diagramLayout" Target="../diagrams/layout8.xml"/><Relationship Id="rId18" Type="http://schemas.openxmlformats.org/officeDocument/2006/relationships/diagramLayout" Target="../diagrams/layout9.xml"/><Relationship Id="rId26" Type="http://schemas.microsoft.com/office/2007/relationships/diagramDrawing" Target="../diagrams/drawing10.xml"/><Relationship Id="rId3" Type="http://schemas.openxmlformats.org/officeDocument/2006/relationships/diagramLayout" Target="../diagrams/layout6.xml"/><Relationship Id="rId21" Type="http://schemas.microsoft.com/office/2007/relationships/diagramDrawing" Target="../diagrams/drawing9.xml"/><Relationship Id="rId7" Type="http://schemas.openxmlformats.org/officeDocument/2006/relationships/diagramData" Target="../diagrams/data7.xml"/><Relationship Id="rId12" Type="http://schemas.openxmlformats.org/officeDocument/2006/relationships/diagramData" Target="../diagrams/data8.xml"/><Relationship Id="rId17" Type="http://schemas.openxmlformats.org/officeDocument/2006/relationships/diagramData" Target="../diagrams/data9.xml"/><Relationship Id="rId25" Type="http://schemas.openxmlformats.org/officeDocument/2006/relationships/diagramColors" Target="../diagrams/colors10.xml"/><Relationship Id="rId2" Type="http://schemas.openxmlformats.org/officeDocument/2006/relationships/diagramData" Target="../diagrams/data6.xml"/><Relationship Id="rId16" Type="http://schemas.microsoft.com/office/2007/relationships/diagramDrawing" Target="../diagrams/drawing8.xml"/><Relationship Id="rId20" Type="http://schemas.openxmlformats.org/officeDocument/2006/relationships/diagramColors" Target="../diagrams/colors9.xml"/><Relationship Id="rId1" Type="http://schemas.openxmlformats.org/officeDocument/2006/relationships/slideLayout" Target="../slideLayouts/slideLayout2.xml"/><Relationship Id="rId6" Type="http://schemas.microsoft.com/office/2007/relationships/diagramDrawing" Target="../diagrams/drawing6.xml"/><Relationship Id="rId11" Type="http://schemas.microsoft.com/office/2007/relationships/diagramDrawing" Target="../diagrams/drawing7.xml"/><Relationship Id="rId24" Type="http://schemas.openxmlformats.org/officeDocument/2006/relationships/diagramQuickStyle" Target="../diagrams/quickStyle10.xml"/><Relationship Id="rId5" Type="http://schemas.openxmlformats.org/officeDocument/2006/relationships/diagramColors" Target="../diagrams/colors6.xml"/><Relationship Id="rId15" Type="http://schemas.openxmlformats.org/officeDocument/2006/relationships/diagramColors" Target="../diagrams/colors8.xml"/><Relationship Id="rId23" Type="http://schemas.openxmlformats.org/officeDocument/2006/relationships/diagramLayout" Target="../diagrams/layout10.xml"/><Relationship Id="rId10" Type="http://schemas.openxmlformats.org/officeDocument/2006/relationships/diagramColors" Target="../diagrams/colors7.xml"/><Relationship Id="rId19" Type="http://schemas.openxmlformats.org/officeDocument/2006/relationships/diagramQuickStyle" Target="../diagrams/quickStyle9.xml"/><Relationship Id="rId4" Type="http://schemas.openxmlformats.org/officeDocument/2006/relationships/diagramQuickStyle" Target="../diagrams/quickStyle6.xml"/><Relationship Id="rId9" Type="http://schemas.openxmlformats.org/officeDocument/2006/relationships/diagramQuickStyle" Target="../diagrams/quickStyle7.xml"/><Relationship Id="rId14" Type="http://schemas.openxmlformats.org/officeDocument/2006/relationships/diagramQuickStyle" Target="../diagrams/quickStyle8.xml"/><Relationship Id="rId22" Type="http://schemas.openxmlformats.org/officeDocument/2006/relationships/diagramData" Target="../diagrams/data10.xml"/></Relationships>
</file>

<file path=ppt/slides/_rels/slide11.xml.rels><?xml version="1.0" encoding="UTF-8" standalone="yes"?>
<Relationships xmlns="http://schemas.openxmlformats.org/package/2006/relationships"><Relationship Id="rId8" Type="http://schemas.openxmlformats.org/officeDocument/2006/relationships/diagramLayout" Target="../diagrams/layout12.xml"/><Relationship Id="rId13" Type="http://schemas.openxmlformats.org/officeDocument/2006/relationships/diagramLayout" Target="../diagrams/layout13.xml"/><Relationship Id="rId18" Type="http://schemas.openxmlformats.org/officeDocument/2006/relationships/diagramLayout" Target="../diagrams/layout14.xml"/><Relationship Id="rId26" Type="http://schemas.microsoft.com/office/2007/relationships/diagramDrawing" Target="../diagrams/drawing15.xml"/><Relationship Id="rId3" Type="http://schemas.openxmlformats.org/officeDocument/2006/relationships/diagramLayout" Target="../diagrams/layout11.xml"/><Relationship Id="rId21" Type="http://schemas.microsoft.com/office/2007/relationships/diagramDrawing" Target="../diagrams/drawing14.xml"/><Relationship Id="rId7" Type="http://schemas.openxmlformats.org/officeDocument/2006/relationships/diagramData" Target="../diagrams/data12.xml"/><Relationship Id="rId12" Type="http://schemas.openxmlformats.org/officeDocument/2006/relationships/diagramData" Target="../diagrams/data13.xml"/><Relationship Id="rId17" Type="http://schemas.openxmlformats.org/officeDocument/2006/relationships/diagramData" Target="../diagrams/data14.xml"/><Relationship Id="rId25" Type="http://schemas.openxmlformats.org/officeDocument/2006/relationships/diagramColors" Target="../diagrams/colors15.xml"/><Relationship Id="rId2" Type="http://schemas.openxmlformats.org/officeDocument/2006/relationships/diagramData" Target="../diagrams/data11.xml"/><Relationship Id="rId16" Type="http://schemas.microsoft.com/office/2007/relationships/diagramDrawing" Target="../diagrams/drawing13.xml"/><Relationship Id="rId20" Type="http://schemas.openxmlformats.org/officeDocument/2006/relationships/diagramColors" Target="../diagrams/colors14.xml"/><Relationship Id="rId29" Type="http://schemas.openxmlformats.org/officeDocument/2006/relationships/diagramQuickStyle" Target="../diagrams/quickStyle16.xml"/><Relationship Id="rId1" Type="http://schemas.openxmlformats.org/officeDocument/2006/relationships/slideLayout" Target="../slideLayouts/slideLayout2.xml"/><Relationship Id="rId6" Type="http://schemas.microsoft.com/office/2007/relationships/diagramDrawing" Target="../diagrams/drawing11.xml"/><Relationship Id="rId11" Type="http://schemas.microsoft.com/office/2007/relationships/diagramDrawing" Target="../diagrams/drawing12.xml"/><Relationship Id="rId24" Type="http://schemas.openxmlformats.org/officeDocument/2006/relationships/diagramQuickStyle" Target="../diagrams/quickStyle15.xml"/><Relationship Id="rId5" Type="http://schemas.openxmlformats.org/officeDocument/2006/relationships/diagramColors" Target="../diagrams/colors11.xml"/><Relationship Id="rId15" Type="http://schemas.openxmlformats.org/officeDocument/2006/relationships/diagramColors" Target="../diagrams/colors13.xml"/><Relationship Id="rId23" Type="http://schemas.openxmlformats.org/officeDocument/2006/relationships/diagramLayout" Target="../diagrams/layout15.xml"/><Relationship Id="rId28" Type="http://schemas.openxmlformats.org/officeDocument/2006/relationships/diagramLayout" Target="../diagrams/layout16.xml"/><Relationship Id="rId10" Type="http://schemas.openxmlformats.org/officeDocument/2006/relationships/diagramColors" Target="../diagrams/colors12.xml"/><Relationship Id="rId19" Type="http://schemas.openxmlformats.org/officeDocument/2006/relationships/diagramQuickStyle" Target="../diagrams/quickStyle14.xml"/><Relationship Id="rId31" Type="http://schemas.microsoft.com/office/2007/relationships/diagramDrawing" Target="../diagrams/drawing16.xml"/><Relationship Id="rId4" Type="http://schemas.openxmlformats.org/officeDocument/2006/relationships/diagramQuickStyle" Target="../diagrams/quickStyle11.xml"/><Relationship Id="rId9" Type="http://schemas.openxmlformats.org/officeDocument/2006/relationships/diagramQuickStyle" Target="../diagrams/quickStyle12.xml"/><Relationship Id="rId14" Type="http://schemas.openxmlformats.org/officeDocument/2006/relationships/diagramQuickStyle" Target="../diagrams/quickStyle13.xml"/><Relationship Id="rId22" Type="http://schemas.openxmlformats.org/officeDocument/2006/relationships/diagramData" Target="../diagrams/data15.xml"/><Relationship Id="rId27" Type="http://schemas.openxmlformats.org/officeDocument/2006/relationships/diagramData" Target="../diagrams/data16.xml"/><Relationship Id="rId30" Type="http://schemas.openxmlformats.org/officeDocument/2006/relationships/diagramColors" Target="../diagrams/colors16.xml"/></Relationships>
</file>

<file path=ppt/slides/_rels/slide12.xml.rels><?xml version="1.0" encoding="UTF-8" standalone="yes"?>
<Relationships xmlns="http://schemas.openxmlformats.org/package/2006/relationships"><Relationship Id="rId13" Type="http://schemas.openxmlformats.org/officeDocument/2006/relationships/diagramLayout" Target="../diagrams/layout19.xml"/><Relationship Id="rId18" Type="http://schemas.openxmlformats.org/officeDocument/2006/relationships/diagramLayout" Target="../diagrams/layout20.xml"/><Relationship Id="rId26" Type="http://schemas.microsoft.com/office/2007/relationships/diagramDrawing" Target="../diagrams/drawing21.xml"/><Relationship Id="rId3" Type="http://schemas.openxmlformats.org/officeDocument/2006/relationships/diagramLayout" Target="../diagrams/layout17.xml"/><Relationship Id="rId21" Type="http://schemas.microsoft.com/office/2007/relationships/diagramDrawing" Target="../diagrams/drawing20.xml"/><Relationship Id="rId34" Type="http://schemas.openxmlformats.org/officeDocument/2006/relationships/diagramQuickStyle" Target="../diagrams/quickStyle23.xml"/><Relationship Id="rId7" Type="http://schemas.openxmlformats.org/officeDocument/2006/relationships/diagramData" Target="../diagrams/data18.xml"/><Relationship Id="rId12" Type="http://schemas.openxmlformats.org/officeDocument/2006/relationships/diagramData" Target="../diagrams/data19.xml"/><Relationship Id="rId17" Type="http://schemas.openxmlformats.org/officeDocument/2006/relationships/diagramData" Target="../diagrams/data20.xml"/><Relationship Id="rId25" Type="http://schemas.openxmlformats.org/officeDocument/2006/relationships/diagramColors" Target="../diagrams/colors21.xml"/><Relationship Id="rId33" Type="http://schemas.openxmlformats.org/officeDocument/2006/relationships/diagramLayout" Target="../diagrams/layout23.xml"/><Relationship Id="rId2" Type="http://schemas.openxmlformats.org/officeDocument/2006/relationships/diagramData" Target="../diagrams/data17.xml"/><Relationship Id="rId16" Type="http://schemas.microsoft.com/office/2007/relationships/diagramDrawing" Target="../diagrams/drawing19.xml"/><Relationship Id="rId20" Type="http://schemas.openxmlformats.org/officeDocument/2006/relationships/diagramColors" Target="../diagrams/colors20.xml"/><Relationship Id="rId29" Type="http://schemas.openxmlformats.org/officeDocument/2006/relationships/diagramQuickStyle" Target="../diagrams/quickStyle22.xml"/><Relationship Id="rId1" Type="http://schemas.openxmlformats.org/officeDocument/2006/relationships/slideLayout" Target="../slideLayouts/slideLayout2.xml"/><Relationship Id="rId6" Type="http://schemas.microsoft.com/office/2007/relationships/diagramDrawing" Target="../diagrams/drawing17.xml"/><Relationship Id="rId11" Type="http://schemas.microsoft.com/office/2007/relationships/diagramDrawing" Target="../diagrams/drawing18.xml"/><Relationship Id="rId24" Type="http://schemas.openxmlformats.org/officeDocument/2006/relationships/diagramQuickStyle" Target="../diagrams/quickStyle21.xml"/><Relationship Id="rId32" Type="http://schemas.openxmlformats.org/officeDocument/2006/relationships/diagramData" Target="../diagrams/data23.xml"/><Relationship Id="rId5" Type="http://schemas.openxmlformats.org/officeDocument/2006/relationships/diagramColors" Target="../diagrams/colors17.xml"/><Relationship Id="rId15" Type="http://schemas.openxmlformats.org/officeDocument/2006/relationships/diagramColors" Target="../diagrams/colors19.xml"/><Relationship Id="rId23" Type="http://schemas.openxmlformats.org/officeDocument/2006/relationships/diagramLayout" Target="../diagrams/layout21.xml"/><Relationship Id="rId28" Type="http://schemas.openxmlformats.org/officeDocument/2006/relationships/diagramLayout" Target="../diagrams/layout22.xml"/><Relationship Id="rId36" Type="http://schemas.microsoft.com/office/2007/relationships/diagramDrawing" Target="../diagrams/drawing23.xml"/><Relationship Id="rId10" Type="http://schemas.openxmlformats.org/officeDocument/2006/relationships/diagramColors" Target="../diagrams/colors18.xml"/><Relationship Id="rId19" Type="http://schemas.openxmlformats.org/officeDocument/2006/relationships/diagramQuickStyle" Target="../diagrams/quickStyle20.xml"/><Relationship Id="rId31" Type="http://schemas.microsoft.com/office/2007/relationships/diagramDrawing" Target="../diagrams/drawing22.xml"/><Relationship Id="rId4" Type="http://schemas.openxmlformats.org/officeDocument/2006/relationships/diagramQuickStyle" Target="../diagrams/quickStyle17.xml"/><Relationship Id="rId9" Type="http://schemas.openxmlformats.org/officeDocument/2006/relationships/diagramQuickStyle" Target="../diagrams/quickStyle18.xml"/><Relationship Id="rId14" Type="http://schemas.openxmlformats.org/officeDocument/2006/relationships/diagramQuickStyle" Target="../diagrams/quickStyle19.xml"/><Relationship Id="rId22" Type="http://schemas.openxmlformats.org/officeDocument/2006/relationships/diagramData" Target="../diagrams/data21.xml"/><Relationship Id="rId27" Type="http://schemas.openxmlformats.org/officeDocument/2006/relationships/diagramData" Target="../diagrams/data22.xml"/><Relationship Id="rId30" Type="http://schemas.openxmlformats.org/officeDocument/2006/relationships/diagramColors" Target="../diagrams/colors22.xml"/><Relationship Id="rId35" Type="http://schemas.openxmlformats.org/officeDocument/2006/relationships/diagramColors" Target="../diagrams/colors23.xml"/><Relationship Id="rId8" Type="http://schemas.openxmlformats.org/officeDocument/2006/relationships/diagramLayout" Target="../diagrams/layout18.xml"/></Relationships>
</file>

<file path=ppt/slides/_rels/slide13.xml.rels><?xml version="1.0" encoding="UTF-8" standalone="yes"?>
<Relationships xmlns="http://schemas.openxmlformats.org/package/2006/relationships"><Relationship Id="rId13" Type="http://schemas.openxmlformats.org/officeDocument/2006/relationships/diagramLayout" Target="../diagrams/layout26.xml"/><Relationship Id="rId18" Type="http://schemas.openxmlformats.org/officeDocument/2006/relationships/diagramLayout" Target="../diagrams/layout27.xml"/><Relationship Id="rId26" Type="http://schemas.microsoft.com/office/2007/relationships/diagramDrawing" Target="../diagrams/drawing28.xml"/><Relationship Id="rId3" Type="http://schemas.openxmlformats.org/officeDocument/2006/relationships/diagramLayout" Target="../diagrams/layout24.xml"/><Relationship Id="rId21" Type="http://schemas.microsoft.com/office/2007/relationships/diagramDrawing" Target="../diagrams/drawing27.xml"/><Relationship Id="rId34" Type="http://schemas.openxmlformats.org/officeDocument/2006/relationships/diagramQuickStyle" Target="../diagrams/quickStyle30.xml"/><Relationship Id="rId7" Type="http://schemas.openxmlformats.org/officeDocument/2006/relationships/diagramData" Target="../diagrams/data25.xml"/><Relationship Id="rId12" Type="http://schemas.openxmlformats.org/officeDocument/2006/relationships/diagramData" Target="../diagrams/data26.xml"/><Relationship Id="rId17" Type="http://schemas.openxmlformats.org/officeDocument/2006/relationships/diagramData" Target="../diagrams/data27.xml"/><Relationship Id="rId25" Type="http://schemas.openxmlformats.org/officeDocument/2006/relationships/diagramColors" Target="../diagrams/colors28.xml"/><Relationship Id="rId33" Type="http://schemas.openxmlformats.org/officeDocument/2006/relationships/diagramLayout" Target="../diagrams/layout30.xml"/><Relationship Id="rId2" Type="http://schemas.openxmlformats.org/officeDocument/2006/relationships/diagramData" Target="../diagrams/data24.xml"/><Relationship Id="rId16" Type="http://schemas.microsoft.com/office/2007/relationships/diagramDrawing" Target="../diagrams/drawing26.xml"/><Relationship Id="rId20" Type="http://schemas.openxmlformats.org/officeDocument/2006/relationships/diagramColors" Target="../diagrams/colors27.xml"/><Relationship Id="rId29" Type="http://schemas.openxmlformats.org/officeDocument/2006/relationships/diagramQuickStyle" Target="../diagrams/quickStyle29.xml"/><Relationship Id="rId1" Type="http://schemas.openxmlformats.org/officeDocument/2006/relationships/slideLayout" Target="../slideLayouts/slideLayout2.xml"/><Relationship Id="rId6" Type="http://schemas.microsoft.com/office/2007/relationships/diagramDrawing" Target="../diagrams/drawing24.xml"/><Relationship Id="rId11" Type="http://schemas.microsoft.com/office/2007/relationships/diagramDrawing" Target="../diagrams/drawing25.xml"/><Relationship Id="rId24" Type="http://schemas.openxmlformats.org/officeDocument/2006/relationships/diagramQuickStyle" Target="../diagrams/quickStyle28.xml"/><Relationship Id="rId32" Type="http://schemas.openxmlformats.org/officeDocument/2006/relationships/diagramData" Target="../diagrams/data30.xml"/><Relationship Id="rId5" Type="http://schemas.openxmlformats.org/officeDocument/2006/relationships/diagramColors" Target="../diagrams/colors24.xml"/><Relationship Id="rId15" Type="http://schemas.openxmlformats.org/officeDocument/2006/relationships/diagramColors" Target="../diagrams/colors26.xml"/><Relationship Id="rId23" Type="http://schemas.openxmlformats.org/officeDocument/2006/relationships/diagramLayout" Target="../diagrams/layout28.xml"/><Relationship Id="rId28" Type="http://schemas.openxmlformats.org/officeDocument/2006/relationships/diagramLayout" Target="../diagrams/layout29.xml"/><Relationship Id="rId36" Type="http://schemas.microsoft.com/office/2007/relationships/diagramDrawing" Target="../diagrams/drawing30.xml"/><Relationship Id="rId10" Type="http://schemas.openxmlformats.org/officeDocument/2006/relationships/diagramColors" Target="../diagrams/colors25.xml"/><Relationship Id="rId19" Type="http://schemas.openxmlformats.org/officeDocument/2006/relationships/diagramQuickStyle" Target="../diagrams/quickStyle27.xml"/><Relationship Id="rId31" Type="http://schemas.microsoft.com/office/2007/relationships/diagramDrawing" Target="../diagrams/drawing29.xml"/><Relationship Id="rId4" Type="http://schemas.openxmlformats.org/officeDocument/2006/relationships/diagramQuickStyle" Target="../diagrams/quickStyle24.xml"/><Relationship Id="rId9" Type="http://schemas.openxmlformats.org/officeDocument/2006/relationships/diagramQuickStyle" Target="../diagrams/quickStyle25.xml"/><Relationship Id="rId14" Type="http://schemas.openxmlformats.org/officeDocument/2006/relationships/diagramQuickStyle" Target="../diagrams/quickStyle26.xml"/><Relationship Id="rId22" Type="http://schemas.openxmlformats.org/officeDocument/2006/relationships/diagramData" Target="../diagrams/data28.xml"/><Relationship Id="rId27" Type="http://schemas.openxmlformats.org/officeDocument/2006/relationships/diagramData" Target="../diagrams/data29.xml"/><Relationship Id="rId30" Type="http://schemas.openxmlformats.org/officeDocument/2006/relationships/diagramColors" Target="../diagrams/colors29.xml"/><Relationship Id="rId35" Type="http://schemas.openxmlformats.org/officeDocument/2006/relationships/diagramColors" Target="../diagrams/colors30.xml"/><Relationship Id="rId8" Type="http://schemas.openxmlformats.org/officeDocument/2006/relationships/diagramLayout" Target="../diagrams/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0"/>
            <a:ext cx="9982200" cy="909036"/>
          </a:xfr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lin ang="0" scaled="1"/>
            <a:tileRect/>
          </a:gradFill>
        </p:spPr>
        <p:style>
          <a:lnRef idx="1">
            <a:schemeClr val="accent5"/>
          </a:lnRef>
          <a:fillRef idx="2">
            <a:schemeClr val="accent5"/>
          </a:fillRef>
          <a:effectRef idx="1">
            <a:schemeClr val="accent5"/>
          </a:effectRef>
          <a:fontRef idx="minor">
            <a:schemeClr val="dk1"/>
          </a:fontRef>
        </p:style>
        <p:txBody>
          <a:bodyPr>
            <a:noAutofit/>
          </a:bodyPr>
          <a:lstStyle/>
          <a:p>
            <a:r>
              <a:rPr lang="en-US" sz="2800" dirty="0"/>
              <a:t>Noida Institute of Engineering and Technology, Greater Noida</a:t>
            </a:r>
          </a:p>
        </p:txBody>
      </p:sp>
      <p:sp>
        <p:nvSpPr>
          <p:cNvPr id="3" name="Subtitle 2"/>
          <p:cNvSpPr>
            <a:spLocks noGrp="1"/>
          </p:cNvSpPr>
          <p:nvPr>
            <p:ph type="subTitle" idx="1"/>
          </p:nvPr>
        </p:nvSpPr>
        <p:spPr>
          <a:xfrm>
            <a:off x="1828800" y="1213837"/>
            <a:ext cx="9448800" cy="767363"/>
          </a:xfrm>
          <a:ln>
            <a:solidFill>
              <a:schemeClr val="accent2"/>
            </a:solidFill>
          </a:ln>
        </p:spPr>
        <p:style>
          <a:lnRef idx="2">
            <a:schemeClr val="accent5"/>
          </a:lnRef>
          <a:fillRef idx="1">
            <a:schemeClr val="lt1"/>
          </a:fillRef>
          <a:effectRef idx="0">
            <a:schemeClr val="accent5"/>
          </a:effectRef>
          <a:fontRef idx="minor">
            <a:schemeClr val="dk1"/>
          </a:fontRef>
        </p:style>
        <p:txBody>
          <a:bodyPr>
            <a:normAutofit/>
          </a:bodyPr>
          <a:lstStyle/>
          <a:p>
            <a:r>
              <a:rPr lang="en-IN" sz="2400" b="1" dirty="0">
                <a:solidFill>
                  <a:schemeClr val="tx1"/>
                </a:solidFill>
              </a:rPr>
              <a:t>Introduction of Design Pattern</a:t>
            </a:r>
            <a:endParaRPr lang="en-US" sz="2500" dirty="0">
              <a:solidFill>
                <a:schemeClr val="tx1"/>
              </a:solidFill>
            </a:endParaRPr>
          </a:p>
        </p:txBody>
      </p:sp>
      <p:sp>
        <p:nvSpPr>
          <p:cNvPr id="6" name="Subtitle 2"/>
          <p:cNvSpPr txBox="1">
            <a:spLocks/>
          </p:cNvSpPr>
          <p:nvPr/>
        </p:nvSpPr>
        <p:spPr>
          <a:xfrm>
            <a:off x="8991600" y="4222750"/>
            <a:ext cx="3048000" cy="17526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400" dirty="0">
                <a:solidFill>
                  <a:schemeClr val="tx1"/>
                </a:solidFill>
              </a:rPr>
              <a:t>Shweta Singh</a:t>
            </a:r>
          </a:p>
          <a:p>
            <a:pPr algn="ctr">
              <a:spcBef>
                <a:spcPct val="20000"/>
              </a:spcBef>
              <a:defRPr/>
            </a:pPr>
            <a:r>
              <a:rPr lang="en-US" sz="2400" dirty="0">
                <a:solidFill>
                  <a:schemeClr val="tx1"/>
                </a:solidFill>
              </a:rPr>
              <a:t>Assistant Professor</a:t>
            </a:r>
          </a:p>
          <a:p>
            <a:pPr algn="ctr">
              <a:spcBef>
                <a:spcPct val="20000"/>
              </a:spcBef>
              <a:defRPr/>
            </a:pPr>
            <a:r>
              <a:rPr lang="en-US" sz="2400" dirty="0">
                <a:solidFill>
                  <a:schemeClr val="tx1"/>
                </a:solidFill>
              </a:rPr>
              <a:t>CSE(AI)</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1905000" y="5943600"/>
            <a:ext cx="533400" cy="533400"/>
          </a:xfrm>
          <a:prstGeom prst="rect">
            <a:avLst/>
          </a:prstGeom>
          <a:noFill/>
        </p:spPr>
      </p:pic>
      <p:sp>
        <p:nvSpPr>
          <p:cNvPr id="9" name="Date Placeholder 8"/>
          <p:cNvSpPr>
            <a:spLocks noGrp="1"/>
          </p:cNvSpPr>
          <p:nvPr>
            <p:ph type="dt" sz="half" idx="10"/>
          </p:nvPr>
        </p:nvSpPr>
        <p:spPr>
          <a:xfrm>
            <a:off x="1905000" y="6492876"/>
            <a:ext cx="2133600" cy="365125"/>
          </a:xfrm>
        </p:spPr>
        <p:txBody>
          <a:bodyPr/>
          <a:lstStyle/>
          <a:p>
            <a:fld id="{C9464D3F-4524-4682-866E-E24B2D402381}" type="datetime1">
              <a:rPr lang="en-US" smtClean="0"/>
              <a:t>6/16/2024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9677400" y="2508250"/>
            <a:ext cx="1524000" cy="1524000"/>
          </a:xfrm>
          <a:prstGeom prst="rect">
            <a:avLst/>
          </a:prstGeom>
          <a:noFill/>
        </p:spPr>
      </p:pic>
      <p:sp>
        <p:nvSpPr>
          <p:cNvPr id="12" name="Subtitle 2"/>
          <p:cNvSpPr txBox="1">
            <a:spLocks/>
          </p:cNvSpPr>
          <p:nvPr/>
        </p:nvSpPr>
        <p:spPr>
          <a:xfrm>
            <a:off x="381000" y="2895600"/>
            <a:ext cx="2057400" cy="5334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500" dirty="0">
                <a:solidFill>
                  <a:schemeClr val="tx1"/>
                </a:solidFill>
              </a:rPr>
              <a:t>Unit: I</a:t>
            </a:r>
          </a:p>
        </p:txBody>
      </p:sp>
      <p:sp>
        <p:nvSpPr>
          <p:cNvPr id="13" name="Footer Placeholder 12"/>
          <p:cNvSpPr>
            <a:spLocks noGrp="1"/>
          </p:cNvSpPr>
          <p:nvPr>
            <p:ph type="ftr" sz="quarter" idx="11"/>
          </p:nvPr>
        </p:nvSpPr>
        <p:spPr>
          <a:xfrm>
            <a:off x="3810000" y="6248401"/>
            <a:ext cx="5029200" cy="365125"/>
          </a:xfrm>
        </p:spPr>
        <p:txBody>
          <a:bodyPr/>
          <a:lstStyle/>
          <a:p>
            <a:r>
              <a:rPr lang="en-US" dirty="0"/>
              <a:t>Shweta Singh             ACSE0514 DP               Unit-1</a:t>
            </a:r>
          </a:p>
        </p:txBody>
      </p:sp>
      <p:sp>
        <p:nvSpPr>
          <p:cNvPr id="14" name="Subtitle 2"/>
          <p:cNvSpPr txBox="1">
            <a:spLocks/>
          </p:cNvSpPr>
          <p:nvPr/>
        </p:nvSpPr>
        <p:spPr>
          <a:xfrm>
            <a:off x="341671" y="3749675"/>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Design Pattern(ACSE0514)</a:t>
            </a:r>
          </a:p>
        </p:txBody>
      </p:sp>
      <p:sp>
        <p:nvSpPr>
          <p:cNvPr id="15" name="Subtitle 2"/>
          <p:cNvSpPr txBox="1">
            <a:spLocks/>
          </p:cNvSpPr>
          <p:nvPr/>
        </p:nvSpPr>
        <p:spPr>
          <a:xfrm>
            <a:off x="341671" y="4908550"/>
            <a:ext cx="4191000" cy="838200"/>
          </a:xfrm>
          <a:prstGeom prst="rect">
            <a:avLst/>
          </a:prstGeom>
          <a:ln>
            <a:solidFill>
              <a:schemeClr val="accent2"/>
            </a:solidFill>
          </a:ln>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r>
              <a:rPr lang="en-US" sz="2000" dirty="0">
                <a:solidFill>
                  <a:schemeClr val="tx1"/>
                </a:solidFill>
              </a:rPr>
              <a:t>Course Details</a:t>
            </a:r>
            <a:br>
              <a:rPr lang="en-US" sz="2000" dirty="0">
                <a:solidFill>
                  <a:schemeClr val="tx1"/>
                </a:solidFill>
              </a:rPr>
            </a:br>
            <a:r>
              <a:rPr lang="en-US" sz="2000" dirty="0">
                <a:solidFill>
                  <a:schemeClr val="tx1"/>
                </a:solidFill>
              </a:rPr>
              <a:t>(B Tech 5</a:t>
            </a:r>
            <a:r>
              <a:rPr lang="en-US" sz="2000" baseline="30000" dirty="0">
                <a:solidFill>
                  <a:schemeClr val="tx1"/>
                </a:solidFill>
              </a:rPr>
              <a:t>th</a:t>
            </a:r>
            <a:r>
              <a:rPr lang="en-US" sz="2000" dirty="0">
                <a:solidFill>
                  <a:schemeClr val="tx1"/>
                </a:solidFill>
              </a:rPr>
              <a:t> Sem)</a:t>
            </a:r>
          </a:p>
        </p:txBody>
      </p:sp>
      <p:pic>
        <p:nvPicPr>
          <p:cNvPr id="7" name="Picture 6" descr="A black and red logo&#10;&#10;Description automatically generated">
            <a:extLst>
              <a:ext uri="{FF2B5EF4-FFF2-40B4-BE49-F238E27FC236}">
                <a16:creationId xmlns:a16="http://schemas.microsoft.com/office/drawing/2014/main" id="{51AB1F46-F1A3-2DF2-5EE0-F05547C4DDF6}"/>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6200" y="-5923"/>
            <a:ext cx="2209800" cy="94726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A5DC60-F389-47C7-9440-6BD66328BFD4}"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dirty="0"/>
          </a:p>
        </p:txBody>
      </p:sp>
      <p:grpSp>
        <p:nvGrpSpPr>
          <p:cNvPr id="8" name="Group 7">
            <a:extLst>
              <a:ext uri="{FF2B5EF4-FFF2-40B4-BE49-F238E27FC236}">
                <a16:creationId xmlns:a16="http://schemas.microsoft.com/office/drawing/2014/main" id="{963909B7-1828-98B7-B271-1B5CF0A5D968}"/>
              </a:ext>
            </a:extLst>
          </p:cNvPr>
          <p:cNvGrpSpPr/>
          <p:nvPr/>
        </p:nvGrpSpPr>
        <p:grpSpPr>
          <a:xfrm>
            <a:off x="1011283" y="990600"/>
            <a:ext cx="10169434" cy="4884512"/>
            <a:chOff x="1417320" y="990600"/>
            <a:chExt cx="10169434" cy="4884512"/>
          </a:xfrm>
          <a:solidFill>
            <a:schemeClr val="accent2">
              <a:lumMod val="60000"/>
              <a:lumOff val="40000"/>
            </a:schemeClr>
          </a:solidFill>
        </p:grpSpPr>
        <p:graphicFrame>
          <p:nvGraphicFramePr>
            <p:cNvPr id="18" name="Diagram 17">
              <a:extLst>
                <a:ext uri="{FF2B5EF4-FFF2-40B4-BE49-F238E27FC236}">
                  <a16:creationId xmlns:a16="http://schemas.microsoft.com/office/drawing/2014/main" id="{9543BB0E-4B34-41A6-8377-ED0BEFF27559}"/>
                </a:ext>
              </a:extLst>
            </p:cNvPr>
            <p:cNvGraphicFramePr/>
            <p:nvPr>
              <p:extLst>
                <p:ext uri="{D42A27DB-BD31-4B8C-83A1-F6EECF244321}">
                  <p14:modId xmlns:p14="http://schemas.microsoft.com/office/powerpoint/2010/main" val="1197868452"/>
                </p:ext>
              </p:extLst>
            </p:nvPr>
          </p:nvGraphicFramePr>
          <p:xfrm>
            <a:off x="1447800" y="990600"/>
            <a:ext cx="6172200" cy="5232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7" name="Diagram 16">
              <a:extLst>
                <a:ext uri="{FF2B5EF4-FFF2-40B4-BE49-F238E27FC236}">
                  <a16:creationId xmlns:a16="http://schemas.microsoft.com/office/drawing/2014/main" id="{DE6980AE-8C03-45D0-8DE7-A5C1FF65544F}"/>
                </a:ext>
              </a:extLst>
            </p:cNvPr>
            <p:cNvGraphicFramePr/>
            <p:nvPr>
              <p:extLst>
                <p:ext uri="{D42A27DB-BD31-4B8C-83A1-F6EECF244321}">
                  <p14:modId xmlns:p14="http://schemas.microsoft.com/office/powerpoint/2010/main" val="927774277"/>
                </p:ext>
              </p:extLst>
            </p:nvPr>
          </p:nvGraphicFramePr>
          <p:xfrm>
            <a:off x="1452154" y="1621771"/>
            <a:ext cx="10134600" cy="88264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1" name="Diagram 20">
              <a:extLst>
                <a:ext uri="{FF2B5EF4-FFF2-40B4-BE49-F238E27FC236}">
                  <a16:creationId xmlns:a16="http://schemas.microsoft.com/office/drawing/2014/main" id="{9B70875F-83EC-41AC-90E2-352EB6BEB0EE}"/>
                </a:ext>
              </a:extLst>
            </p:cNvPr>
            <p:cNvGraphicFramePr/>
            <p:nvPr>
              <p:extLst>
                <p:ext uri="{D42A27DB-BD31-4B8C-83A1-F6EECF244321}">
                  <p14:modId xmlns:p14="http://schemas.microsoft.com/office/powerpoint/2010/main" val="2390476886"/>
                </p:ext>
              </p:extLst>
            </p:nvPr>
          </p:nvGraphicFramePr>
          <p:xfrm>
            <a:off x="1447800" y="2667000"/>
            <a:ext cx="10134600" cy="954107"/>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4" name="Diagram 23">
              <a:extLst>
                <a:ext uri="{FF2B5EF4-FFF2-40B4-BE49-F238E27FC236}">
                  <a16:creationId xmlns:a16="http://schemas.microsoft.com/office/drawing/2014/main" id="{48C4ED4A-4AA9-4E26-97D5-1E626AAFF23D}"/>
                </a:ext>
              </a:extLst>
            </p:cNvPr>
            <p:cNvGraphicFramePr/>
            <p:nvPr>
              <p:extLst>
                <p:ext uri="{D42A27DB-BD31-4B8C-83A1-F6EECF244321}">
                  <p14:modId xmlns:p14="http://schemas.microsoft.com/office/powerpoint/2010/main" val="3271071113"/>
                </p:ext>
              </p:extLst>
            </p:nvPr>
          </p:nvGraphicFramePr>
          <p:xfrm>
            <a:off x="1417320" y="3287731"/>
            <a:ext cx="10165080" cy="1526474"/>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72B28E27-B03F-4901-8614-B7F4E6B51B27}"/>
                </a:ext>
              </a:extLst>
            </p:cNvPr>
            <p:cNvGraphicFramePr/>
            <p:nvPr>
              <p:extLst>
                <p:ext uri="{D42A27DB-BD31-4B8C-83A1-F6EECF244321}">
                  <p14:modId xmlns:p14="http://schemas.microsoft.com/office/powerpoint/2010/main" val="2622009727"/>
                </p:ext>
              </p:extLst>
            </p:nvPr>
          </p:nvGraphicFramePr>
          <p:xfrm>
            <a:off x="1417320" y="4690132"/>
            <a:ext cx="10165080" cy="1184980"/>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pSp>
      <p:sp>
        <p:nvSpPr>
          <p:cNvPr id="3" name="TextBox 2">
            <a:extLst>
              <a:ext uri="{FF2B5EF4-FFF2-40B4-BE49-F238E27FC236}">
                <a16:creationId xmlns:a16="http://schemas.microsoft.com/office/drawing/2014/main" id="{DE3E1ACB-890D-665D-7634-58AE5A7C1818}"/>
              </a:ext>
            </a:extLst>
          </p:cNvPr>
          <p:cNvSpPr txBox="1"/>
          <p:nvPr/>
        </p:nvSpPr>
        <p:spPr>
          <a:xfrm>
            <a:off x="3048000" y="186196"/>
            <a:ext cx="6096000" cy="646331"/>
          </a:xfrm>
          <a:prstGeom prst="rect">
            <a:avLst/>
          </a:prstGeom>
          <a:noFill/>
        </p:spPr>
        <p:txBody>
          <a:bodyPr wrap="square">
            <a:spAutoFit/>
          </a:bodyPr>
          <a:lstStyle/>
          <a:p>
            <a:pPr algn="ctr">
              <a:spcBef>
                <a:spcPct val="0"/>
              </a:spcBef>
              <a:defRPr/>
            </a:pPr>
            <a:r>
              <a:rPr lang="en-US" sz="3600" b="1" dirty="0"/>
              <a:t>Course Objective</a:t>
            </a:r>
          </a:p>
        </p:txBody>
      </p:sp>
    </p:spTree>
    <p:extLst>
      <p:ext uri="{BB962C8B-B14F-4D97-AF65-F5344CB8AC3E}">
        <p14:creationId xmlns:p14="http://schemas.microsoft.com/office/powerpoint/2010/main" val="1434172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3738141-C52A-43C0-AF34-C2BFD9AD93BA}"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778589"/>
              </p:ext>
            </p:extLst>
          </p:nvPr>
        </p:nvGraphicFramePr>
        <p:xfrm>
          <a:off x="1447800" y="915993"/>
          <a:ext cx="96012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706270828"/>
              </p:ext>
            </p:extLst>
          </p:nvPr>
        </p:nvGraphicFramePr>
        <p:xfrm>
          <a:off x="1447800" y="1676400"/>
          <a:ext cx="96012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976154578"/>
              </p:ext>
            </p:extLst>
          </p:nvPr>
        </p:nvGraphicFramePr>
        <p:xfrm>
          <a:off x="1447800" y="2485503"/>
          <a:ext cx="96012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3988282165"/>
              </p:ext>
            </p:extLst>
          </p:nvPr>
        </p:nvGraphicFramePr>
        <p:xfrm>
          <a:off x="1447800" y="3255316"/>
          <a:ext cx="96012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872233148"/>
              </p:ext>
            </p:extLst>
          </p:nvPr>
        </p:nvGraphicFramePr>
        <p:xfrm>
          <a:off x="1447799" y="4043442"/>
          <a:ext cx="9601201"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142341299"/>
              </p:ext>
            </p:extLst>
          </p:nvPr>
        </p:nvGraphicFramePr>
        <p:xfrm>
          <a:off x="1447800" y="4644732"/>
          <a:ext cx="9601200" cy="1537949"/>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sp>
        <p:nvSpPr>
          <p:cNvPr id="10" name="TextBox 9">
            <a:extLst>
              <a:ext uri="{FF2B5EF4-FFF2-40B4-BE49-F238E27FC236}">
                <a16:creationId xmlns:a16="http://schemas.microsoft.com/office/drawing/2014/main" id="{E309C1CF-CBF7-4D41-56AC-6E9A07A11D33}"/>
              </a:ext>
            </a:extLst>
          </p:cNvPr>
          <p:cNvSpPr txBox="1"/>
          <p:nvPr/>
        </p:nvSpPr>
        <p:spPr>
          <a:xfrm>
            <a:off x="2910349" y="209012"/>
            <a:ext cx="6096000" cy="646331"/>
          </a:xfrm>
          <a:prstGeom prst="rect">
            <a:avLst/>
          </a:prstGeom>
          <a:noFill/>
        </p:spPr>
        <p:txBody>
          <a:bodyPr wrap="square">
            <a:spAutoFit/>
          </a:bodyPr>
          <a:lstStyle/>
          <a:p>
            <a:pPr algn="ctr">
              <a:spcBef>
                <a:spcPct val="0"/>
              </a:spcBef>
              <a:defRPr/>
            </a:pPr>
            <a:r>
              <a:rPr lang="en-US" sz="3600" b="1" dirty="0"/>
              <a:t>Course  Outcomes (COs)</a:t>
            </a:r>
          </a:p>
        </p:txBody>
      </p:sp>
    </p:spTree>
    <p:extLst>
      <p:ext uri="{BB962C8B-B14F-4D97-AF65-F5344CB8AC3E}">
        <p14:creationId xmlns:p14="http://schemas.microsoft.com/office/powerpoint/2010/main" val="1439368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975080E-A49A-4962-AA5E-9DEDBC9628FB}"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extLst>
              <p:ext uri="{D42A27DB-BD31-4B8C-83A1-F6EECF244321}">
                <p14:modId xmlns:p14="http://schemas.microsoft.com/office/powerpoint/2010/main" val="2697167979"/>
              </p:ext>
            </p:extLst>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2339562800"/>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4163702093"/>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266370767"/>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2001662635"/>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1758325720"/>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2706290092"/>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8" name="TextBox 7">
            <a:extLst>
              <a:ext uri="{FF2B5EF4-FFF2-40B4-BE49-F238E27FC236}">
                <a16:creationId xmlns:a16="http://schemas.microsoft.com/office/drawing/2014/main" id="{A63EA5E3-0D96-EAC7-1027-F58455A74331}"/>
              </a:ext>
            </a:extLst>
          </p:cNvPr>
          <p:cNvSpPr txBox="1"/>
          <p:nvPr/>
        </p:nvSpPr>
        <p:spPr>
          <a:xfrm>
            <a:off x="2971798" y="134776"/>
            <a:ext cx="6096000" cy="646331"/>
          </a:xfrm>
          <a:prstGeom prst="rect">
            <a:avLst/>
          </a:prstGeom>
          <a:noFill/>
        </p:spPr>
        <p:txBody>
          <a:bodyPr wrap="square">
            <a:spAutoFit/>
          </a:bodyPr>
          <a:lstStyle/>
          <a:p>
            <a:pPr algn="ctr">
              <a:spcBef>
                <a:spcPct val="0"/>
              </a:spcBef>
              <a:defRPr/>
            </a:pPr>
            <a:r>
              <a:rPr lang="en-US" sz="3600" b="1" dirty="0"/>
              <a:t>Program Outcomes (POs)</a:t>
            </a:r>
          </a:p>
        </p:txBody>
      </p:sp>
    </p:spTree>
    <p:extLst>
      <p:ext uri="{BB962C8B-B14F-4D97-AF65-F5344CB8AC3E}">
        <p14:creationId xmlns:p14="http://schemas.microsoft.com/office/powerpoint/2010/main" val="2698759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628EF8-661A-4C0F-BB6D-22A6A3BAAFA3}"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dirty="0"/>
          </a:p>
        </p:txBody>
      </p:sp>
      <p:graphicFrame>
        <p:nvGraphicFramePr>
          <p:cNvPr id="3" name="Diagram 2">
            <a:extLst>
              <a:ext uri="{FF2B5EF4-FFF2-40B4-BE49-F238E27FC236}">
                <a16:creationId xmlns:a16="http://schemas.microsoft.com/office/drawing/2014/main" id="{9639769C-859C-4B3D-A306-7CB7BFEFB437}"/>
              </a:ext>
            </a:extLst>
          </p:cNvPr>
          <p:cNvGraphicFramePr/>
          <p:nvPr/>
        </p:nvGraphicFramePr>
        <p:xfrm>
          <a:off x="1447800" y="915993"/>
          <a:ext cx="7620000" cy="68579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2" name="Diagram 11">
            <a:extLst>
              <a:ext uri="{FF2B5EF4-FFF2-40B4-BE49-F238E27FC236}">
                <a16:creationId xmlns:a16="http://schemas.microsoft.com/office/drawing/2014/main" id="{82B6EEB3-4F7D-4058-90BF-7686C05591A5}"/>
              </a:ext>
            </a:extLst>
          </p:cNvPr>
          <p:cNvGraphicFramePr/>
          <p:nvPr>
            <p:extLst>
              <p:ext uri="{D42A27DB-BD31-4B8C-83A1-F6EECF244321}">
                <p14:modId xmlns:p14="http://schemas.microsoft.com/office/powerpoint/2010/main" val="1275833322"/>
              </p:ext>
            </p:extLst>
          </p:nvPr>
        </p:nvGraphicFramePr>
        <p:xfrm>
          <a:off x="1447800" y="1676400"/>
          <a:ext cx="7620000" cy="67185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29" name="Diagram 28">
            <a:extLst>
              <a:ext uri="{FF2B5EF4-FFF2-40B4-BE49-F238E27FC236}">
                <a16:creationId xmlns:a16="http://schemas.microsoft.com/office/drawing/2014/main" id="{7DDBDBF2-72B4-47F6-A244-B190878D7661}"/>
              </a:ext>
            </a:extLst>
          </p:cNvPr>
          <p:cNvGraphicFramePr/>
          <p:nvPr>
            <p:extLst>
              <p:ext uri="{D42A27DB-BD31-4B8C-83A1-F6EECF244321}">
                <p14:modId xmlns:p14="http://schemas.microsoft.com/office/powerpoint/2010/main" val="1606347022"/>
              </p:ext>
            </p:extLst>
          </p:nvPr>
        </p:nvGraphicFramePr>
        <p:xfrm>
          <a:off x="1447800" y="2438400"/>
          <a:ext cx="7620000" cy="671851"/>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28" name="Diagram 27">
            <a:extLst>
              <a:ext uri="{FF2B5EF4-FFF2-40B4-BE49-F238E27FC236}">
                <a16:creationId xmlns:a16="http://schemas.microsoft.com/office/drawing/2014/main" id="{FF18B9EF-2226-465D-A86F-AEDC37127CE3}"/>
              </a:ext>
            </a:extLst>
          </p:cNvPr>
          <p:cNvGraphicFramePr/>
          <p:nvPr>
            <p:extLst>
              <p:ext uri="{D42A27DB-BD31-4B8C-83A1-F6EECF244321}">
                <p14:modId xmlns:p14="http://schemas.microsoft.com/office/powerpoint/2010/main" val="1095991341"/>
              </p:ext>
            </p:extLst>
          </p:nvPr>
        </p:nvGraphicFramePr>
        <p:xfrm>
          <a:off x="1447800" y="3214349"/>
          <a:ext cx="7620000" cy="67185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graphicFrame>
        <p:nvGraphicFramePr>
          <p:cNvPr id="27" name="Diagram 26">
            <a:extLst>
              <a:ext uri="{FF2B5EF4-FFF2-40B4-BE49-F238E27FC236}">
                <a16:creationId xmlns:a16="http://schemas.microsoft.com/office/drawing/2014/main" id="{9879EC82-C476-479D-8C4F-E39117AEE719}"/>
              </a:ext>
            </a:extLst>
          </p:cNvPr>
          <p:cNvGraphicFramePr/>
          <p:nvPr>
            <p:extLst>
              <p:ext uri="{D42A27DB-BD31-4B8C-83A1-F6EECF244321}">
                <p14:modId xmlns:p14="http://schemas.microsoft.com/office/powerpoint/2010/main" val="197132175"/>
              </p:ext>
            </p:extLst>
          </p:nvPr>
        </p:nvGraphicFramePr>
        <p:xfrm>
          <a:off x="1447799" y="3976349"/>
          <a:ext cx="7619999" cy="671851"/>
        </p:xfrm>
        <a:graphic>
          <a:graphicData uri="http://schemas.openxmlformats.org/drawingml/2006/diagram">
            <dgm:relIds xmlns:dgm="http://schemas.openxmlformats.org/drawingml/2006/diagram" xmlns:r="http://schemas.openxmlformats.org/officeDocument/2006/relationships" r:dm="rId22" r:lo="rId23" r:qs="rId24" r:cs="rId25"/>
          </a:graphicData>
        </a:graphic>
      </p:graphicFrame>
      <p:graphicFrame>
        <p:nvGraphicFramePr>
          <p:cNvPr id="26" name="Diagram 25">
            <a:extLst>
              <a:ext uri="{FF2B5EF4-FFF2-40B4-BE49-F238E27FC236}">
                <a16:creationId xmlns:a16="http://schemas.microsoft.com/office/drawing/2014/main" id="{E7000E0B-B671-48F3-B4D0-69245DF1D7B7}"/>
              </a:ext>
            </a:extLst>
          </p:cNvPr>
          <p:cNvGraphicFramePr/>
          <p:nvPr>
            <p:extLst>
              <p:ext uri="{D42A27DB-BD31-4B8C-83A1-F6EECF244321}">
                <p14:modId xmlns:p14="http://schemas.microsoft.com/office/powerpoint/2010/main" val="430241010"/>
              </p:ext>
            </p:extLst>
          </p:nvPr>
        </p:nvGraphicFramePr>
        <p:xfrm>
          <a:off x="1447800" y="4738349"/>
          <a:ext cx="7620000" cy="671851"/>
        </p:xfrm>
        <a:graphic>
          <a:graphicData uri="http://schemas.openxmlformats.org/drawingml/2006/diagram">
            <dgm:relIds xmlns:dgm="http://schemas.openxmlformats.org/drawingml/2006/diagram" xmlns:r="http://schemas.openxmlformats.org/officeDocument/2006/relationships" r:dm="rId27" r:lo="rId28" r:qs="rId29" r:cs="rId30"/>
          </a:graphicData>
        </a:graphic>
      </p:graphicFrame>
      <p:graphicFrame>
        <p:nvGraphicFramePr>
          <p:cNvPr id="25" name="Diagram 24">
            <a:extLst>
              <a:ext uri="{FF2B5EF4-FFF2-40B4-BE49-F238E27FC236}">
                <a16:creationId xmlns:a16="http://schemas.microsoft.com/office/drawing/2014/main" id="{584BFB67-A290-4345-B380-C21BA1F5C217}"/>
              </a:ext>
            </a:extLst>
          </p:cNvPr>
          <p:cNvGraphicFramePr/>
          <p:nvPr>
            <p:extLst>
              <p:ext uri="{D42A27DB-BD31-4B8C-83A1-F6EECF244321}">
                <p14:modId xmlns:p14="http://schemas.microsoft.com/office/powerpoint/2010/main" val="3543446508"/>
              </p:ext>
            </p:extLst>
          </p:nvPr>
        </p:nvGraphicFramePr>
        <p:xfrm>
          <a:off x="1447800" y="5486400"/>
          <a:ext cx="7620000" cy="671851"/>
        </p:xfrm>
        <a:graphic>
          <a:graphicData uri="http://schemas.openxmlformats.org/drawingml/2006/diagram">
            <dgm:relIds xmlns:dgm="http://schemas.openxmlformats.org/drawingml/2006/diagram" xmlns:r="http://schemas.openxmlformats.org/officeDocument/2006/relationships" r:dm="rId32" r:lo="rId33" r:qs="rId34" r:cs="rId35"/>
          </a:graphicData>
        </a:graphic>
      </p:graphicFrame>
      <p:sp>
        <p:nvSpPr>
          <p:cNvPr id="2" name="TextBox 1">
            <a:extLst>
              <a:ext uri="{FF2B5EF4-FFF2-40B4-BE49-F238E27FC236}">
                <a16:creationId xmlns:a16="http://schemas.microsoft.com/office/drawing/2014/main" id="{E0DC416A-DF3A-EE76-916C-0D422527B6E8}"/>
              </a:ext>
            </a:extLst>
          </p:cNvPr>
          <p:cNvSpPr txBox="1"/>
          <p:nvPr/>
        </p:nvSpPr>
        <p:spPr>
          <a:xfrm>
            <a:off x="2971798" y="134776"/>
            <a:ext cx="6096000" cy="646331"/>
          </a:xfrm>
          <a:prstGeom prst="rect">
            <a:avLst/>
          </a:prstGeom>
          <a:noFill/>
        </p:spPr>
        <p:txBody>
          <a:bodyPr wrap="square">
            <a:spAutoFit/>
          </a:bodyPr>
          <a:lstStyle/>
          <a:p>
            <a:pPr algn="ctr">
              <a:spcBef>
                <a:spcPct val="0"/>
              </a:spcBef>
              <a:defRPr/>
            </a:pPr>
            <a:r>
              <a:rPr lang="en-US" sz="3600" b="1" dirty="0"/>
              <a:t>Program Outcomes (POs)</a:t>
            </a:r>
          </a:p>
        </p:txBody>
      </p:sp>
    </p:spTree>
    <p:extLst>
      <p:ext uri="{BB962C8B-B14F-4D97-AF65-F5344CB8AC3E}">
        <p14:creationId xmlns:p14="http://schemas.microsoft.com/office/powerpoint/2010/main" val="21978086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07EADD9-B518-48DD-ABB6-2C968701EE17}"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dirty="0"/>
          </a:p>
        </p:txBody>
      </p:sp>
      <p:graphicFrame>
        <p:nvGraphicFramePr>
          <p:cNvPr id="11" name="Table 10">
            <a:extLst>
              <a:ext uri="{FF2B5EF4-FFF2-40B4-BE49-F238E27FC236}">
                <a16:creationId xmlns:a16="http://schemas.microsoft.com/office/drawing/2014/main" id="{37BF15CC-9306-4F59-866F-B4B4CD6EC448}"/>
              </a:ext>
            </a:extLst>
          </p:cNvPr>
          <p:cNvGraphicFramePr>
            <a:graphicFrameLocks noGrp="1"/>
          </p:cNvGraphicFramePr>
          <p:nvPr>
            <p:extLst>
              <p:ext uri="{D42A27DB-BD31-4B8C-83A1-F6EECF244321}">
                <p14:modId xmlns:p14="http://schemas.microsoft.com/office/powerpoint/2010/main" val="3644457767"/>
              </p:ext>
            </p:extLst>
          </p:nvPr>
        </p:nvGraphicFramePr>
        <p:xfrm>
          <a:off x="762000" y="1066800"/>
          <a:ext cx="11049006" cy="4876802"/>
        </p:xfrm>
        <a:graphic>
          <a:graphicData uri="http://schemas.openxmlformats.org/drawingml/2006/table">
            <a:tbl>
              <a:tblPr>
                <a:effectLst>
                  <a:outerShdw blurRad="50800" dist="38100" algn="l" rotWithShape="0">
                    <a:prstClr val="black">
                      <a:alpha val="40000"/>
                    </a:prstClr>
                  </a:outerShdw>
                </a:effectLst>
                <a:tableStyleId>{35758FB7-9AC5-4552-8A53-C91805E547FA}</a:tableStyleId>
              </a:tblPr>
              <a:tblGrid>
                <a:gridCol w="1236054">
                  <a:extLst>
                    <a:ext uri="{9D8B030D-6E8A-4147-A177-3AD203B41FA5}">
                      <a16:colId xmlns:a16="http://schemas.microsoft.com/office/drawing/2014/main" val="795970929"/>
                    </a:ext>
                  </a:extLst>
                </a:gridCol>
                <a:gridCol w="817746">
                  <a:extLst>
                    <a:ext uri="{9D8B030D-6E8A-4147-A177-3AD203B41FA5}">
                      <a16:colId xmlns:a16="http://schemas.microsoft.com/office/drawing/2014/main" val="937651517"/>
                    </a:ext>
                  </a:extLst>
                </a:gridCol>
                <a:gridCol w="817746">
                  <a:extLst>
                    <a:ext uri="{9D8B030D-6E8A-4147-A177-3AD203B41FA5}">
                      <a16:colId xmlns:a16="http://schemas.microsoft.com/office/drawing/2014/main" val="2579388657"/>
                    </a:ext>
                  </a:extLst>
                </a:gridCol>
                <a:gridCol w="817746">
                  <a:extLst>
                    <a:ext uri="{9D8B030D-6E8A-4147-A177-3AD203B41FA5}">
                      <a16:colId xmlns:a16="http://schemas.microsoft.com/office/drawing/2014/main" val="4274486272"/>
                    </a:ext>
                  </a:extLst>
                </a:gridCol>
                <a:gridCol w="817746">
                  <a:extLst>
                    <a:ext uri="{9D8B030D-6E8A-4147-A177-3AD203B41FA5}">
                      <a16:colId xmlns:a16="http://schemas.microsoft.com/office/drawing/2014/main" val="117179822"/>
                    </a:ext>
                  </a:extLst>
                </a:gridCol>
                <a:gridCol w="817746">
                  <a:extLst>
                    <a:ext uri="{9D8B030D-6E8A-4147-A177-3AD203B41FA5}">
                      <a16:colId xmlns:a16="http://schemas.microsoft.com/office/drawing/2014/main" val="1944862725"/>
                    </a:ext>
                  </a:extLst>
                </a:gridCol>
                <a:gridCol w="817746">
                  <a:extLst>
                    <a:ext uri="{9D8B030D-6E8A-4147-A177-3AD203B41FA5}">
                      <a16:colId xmlns:a16="http://schemas.microsoft.com/office/drawing/2014/main" val="3301730808"/>
                    </a:ext>
                  </a:extLst>
                </a:gridCol>
                <a:gridCol w="817746">
                  <a:extLst>
                    <a:ext uri="{9D8B030D-6E8A-4147-A177-3AD203B41FA5}">
                      <a16:colId xmlns:a16="http://schemas.microsoft.com/office/drawing/2014/main" val="1019184723"/>
                    </a:ext>
                  </a:extLst>
                </a:gridCol>
                <a:gridCol w="817746">
                  <a:extLst>
                    <a:ext uri="{9D8B030D-6E8A-4147-A177-3AD203B41FA5}">
                      <a16:colId xmlns:a16="http://schemas.microsoft.com/office/drawing/2014/main" val="152610545"/>
                    </a:ext>
                  </a:extLst>
                </a:gridCol>
                <a:gridCol w="817746">
                  <a:extLst>
                    <a:ext uri="{9D8B030D-6E8A-4147-A177-3AD203B41FA5}">
                      <a16:colId xmlns:a16="http://schemas.microsoft.com/office/drawing/2014/main" val="906752748"/>
                    </a:ext>
                  </a:extLst>
                </a:gridCol>
                <a:gridCol w="817746">
                  <a:extLst>
                    <a:ext uri="{9D8B030D-6E8A-4147-A177-3AD203B41FA5}">
                      <a16:colId xmlns:a16="http://schemas.microsoft.com/office/drawing/2014/main" val="1596455435"/>
                    </a:ext>
                  </a:extLst>
                </a:gridCol>
                <a:gridCol w="817746">
                  <a:extLst>
                    <a:ext uri="{9D8B030D-6E8A-4147-A177-3AD203B41FA5}">
                      <a16:colId xmlns:a16="http://schemas.microsoft.com/office/drawing/2014/main" val="2096782459"/>
                    </a:ext>
                  </a:extLst>
                </a:gridCol>
                <a:gridCol w="817746">
                  <a:extLst>
                    <a:ext uri="{9D8B030D-6E8A-4147-A177-3AD203B41FA5}">
                      <a16:colId xmlns:a16="http://schemas.microsoft.com/office/drawing/2014/main" val="590504669"/>
                    </a:ext>
                  </a:extLst>
                </a:gridCol>
              </a:tblGrid>
              <a:tr h="748246">
                <a:tc>
                  <a:txBody>
                    <a:bodyPr/>
                    <a:lstStyle/>
                    <a:p>
                      <a:pPr algn="ctr" fontAlgn="ctr"/>
                      <a:r>
                        <a:rPr lang="en-US" sz="2100" b="1" u="none" strike="noStrike" dirty="0">
                          <a:effectLst/>
                        </a:rPr>
                        <a:t> CO.K</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PO6</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PO7</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PO8</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PO9</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PO10</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1" u="none" strike="noStrike" dirty="0">
                          <a:effectLst/>
                        </a:rPr>
                        <a:t>PO12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199435395"/>
                  </a:ext>
                </a:extLst>
              </a:tr>
              <a:tr h="757048">
                <a:tc>
                  <a:txBody>
                    <a:bodyPr/>
                    <a:lstStyle/>
                    <a:p>
                      <a:pPr algn="ctr" rtl="0" fontAlgn="ctr"/>
                      <a:r>
                        <a:rPr lang="en-US" sz="2100" b="1" u="none" strike="noStrike" dirty="0">
                          <a:effectLst/>
                        </a:rPr>
                        <a:t>CO1</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079903705"/>
                  </a:ext>
                </a:extLst>
              </a:tr>
              <a:tr h="748246">
                <a:tc>
                  <a:txBody>
                    <a:bodyPr/>
                    <a:lstStyle/>
                    <a:p>
                      <a:pPr algn="ctr" rtl="0" fontAlgn="ctr"/>
                      <a:r>
                        <a:rPr lang="en-US" sz="2100" b="1" u="none" strike="noStrike" dirty="0">
                          <a:effectLst/>
                        </a:rPr>
                        <a:t>CO2</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041487185"/>
                  </a:ext>
                </a:extLst>
              </a:tr>
              <a:tr h="748246">
                <a:tc>
                  <a:txBody>
                    <a:bodyPr/>
                    <a:lstStyle/>
                    <a:p>
                      <a:pPr algn="ctr" rtl="0" fontAlgn="ctr"/>
                      <a:r>
                        <a:rPr lang="en-US" sz="2100" b="1" u="none" strike="noStrike" dirty="0">
                          <a:effectLst/>
                        </a:rPr>
                        <a:t>CO3</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 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3230989355"/>
                  </a:ext>
                </a:extLst>
              </a:tr>
              <a:tr h="748246">
                <a:tc>
                  <a:txBody>
                    <a:bodyPr/>
                    <a:lstStyle/>
                    <a:p>
                      <a:pPr algn="ctr" rtl="0" fontAlgn="ctr"/>
                      <a:r>
                        <a:rPr lang="en-US" sz="2100" b="1" u="none" strike="noStrike" dirty="0">
                          <a:effectLst/>
                        </a:rPr>
                        <a:t>CO4</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4294284923"/>
                  </a:ext>
                </a:extLst>
              </a:tr>
              <a:tr h="748246">
                <a:tc>
                  <a:txBody>
                    <a:bodyPr/>
                    <a:lstStyle/>
                    <a:p>
                      <a:pPr algn="ctr" rtl="0" fontAlgn="ctr"/>
                      <a:r>
                        <a:rPr lang="en-US" sz="2100" b="1" u="none" strike="noStrike" dirty="0">
                          <a:effectLst/>
                        </a:rPr>
                        <a:t>CO5</a:t>
                      </a:r>
                      <a:endParaRPr lang="en-US" sz="2100" b="1" i="0" u="none" strike="noStrike" dirty="0">
                        <a:solidFill>
                          <a:srgbClr val="000000"/>
                        </a:solidFill>
                        <a:effectLst/>
                        <a:latin typeface="Calibri" panose="020F050202020403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2</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a:ln>
                            <a:noFill/>
                          </a:ln>
                          <a:solidFill>
                            <a:srgbClr val="000000"/>
                          </a:solidFill>
                          <a:effectLst/>
                          <a:uLnTx/>
                          <a:uFillTx/>
                          <a:latin typeface="Calibri" panose="020F0502020204030204" pitchFamily="34" charset="0"/>
                          <a:ea typeface="+mn-ea"/>
                          <a:cs typeface="+mn-cs"/>
                        </a:rPr>
                        <a:t>3</a:t>
                      </a:r>
                      <a:endPar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marL="0" marR="0" lvl="0" indent="0" algn="ctr" defTabSz="914377" rtl="0" eaLnBrk="1" fontAlgn="ctr" latinLnBrk="0" hangingPunct="1">
                        <a:lnSpc>
                          <a:spcPct val="100000"/>
                        </a:lnSpc>
                        <a:spcBef>
                          <a:spcPts val="0"/>
                        </a:spcBef>
                        <a:spcAft>
                          <a:spcPts val="0"/>
                        </a:spcAft>
                        <a:buClrTx/>
                        <a:buSzTx/>
                        <a:buFontTx/>
                        <a:buNone/>
                        <a:tabLst/>
                        <a:defRPr/>
                      </a:pPr>
                      <a:r>
                        <a:rPr kumimoji="0" lang="en-US" sz="2100" b="0" i="0" u="none" strike="noStrike" kern="1200" cap="none" spc="0" normalizeH="0" baseline="0" noProof="0" dirty="0">
                          <a:ln>
                            <a:noFill/>
                          </a:ln>
                          <a:solidFill>
                            <a:srgbClr val="000000"/>
                          </a:solidFill>
                          <a:effectLst/>
                          <a:uLnTx/>
                          <a:uFillTx/>
                          <a:latin typeface="Calibri" panose="020F0502020204030204" pitchFamily="34" charset="0"/>
                          <a:ea typeface="+mn-ea"/>
                          <a:cs typeface="+mn-cs"/>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1022190676"/>
                  </a:ext>
                </a:extLst>
              </a:tr>
              <a:tr h="378524">
                <a:tc>
                  <a:txBody>
                    <a:bodyPr/>
                    <a:lstStyle/>
                    <a:p>
                      <a:pPr algn="ctr" fontAlgn="ctr"/>
                      <a:r>
                        <a:rPr lang="en-US" sz="2100" b="1" u="none" strike="noStrike" dirty="0">
                          <a:effectLst/>
                        </a:rPr>
                        <a:t>AVG </a:t>
                      </a:r>
                      <a:endParaRPr lang="en-US" sz="2100" b="1" i="0" u="none" strike="noStrike" dirty="0">
                        <a:solidFill>
                          <a:srgbClr val="000000"/>
                        </a:solidFill>
                        <a:effectLst/>
                        <a:latin typeface="Arial" panose="020B0604020202020204" pitchFamily="34" charset="0"/>
                      </a:endParaRP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2.8</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2.4</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3.0</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tc>
                  <a:txBody>
                    <a:bodyPr/>
                    <a:lstStyle/>
                    <a:p>
                      <a:pPr algn="ctr" rtl="0" fontAlgn="ctr"/>
                      <a:r>
                        <a:rPr lang="en-US" sz="2100" b="0" i="0" u="none" strike="noStrike" dirty="0">
                          <a:solidFill>
                            <a:srgbClr val="000000"/>
                          </a:solidFill>
                          <a:effectLst/>
                          <a:latin typeface="Calibri" panose="020F0502020204030204" pitchFamily="34" charset="0"/>
                        </a:rPr>
                        <a:t>-</a:t>
                      </a:r>
                    </a:p>
                  </a:txBody>
                  <a:tcPr marL="8170" marR="8170" marT="817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cell3D prstMaterial="dkEdge">
                      <a:bevel w="25400" h="25400" prst="angle"/>
                      <a:lightRig rig="flood" dir="t"/>
                    </a:cell3D>
                    <a:solidFill>
                      <a:schemeClr val="accent2">
                        <a:lumMod val="20000"/>
                        <a:lumOff val="80000"/>
                      </a:schemeClr>
                    </a:solidFill>
                  </a:tcPr>
                </a:tc>
                <a:extLst>
                  <a:ext uri="{0D108BD9-81ED-4DB2-BD59-A6C34878D82A}">
                    <a16:rowId xmlns:a16="http://schemas.microsoft.com/office/drawing/2014/main" val="1419157533"/>
                  </a:ext>
                </a:extLst>
              </a:tr>
            </a:tbl>
          </a:graphicData>
        </a:graphic>
      </p:graphicFrame>
      <p:sp>
        <p:nvSpPr>
          <p:cNvPr id="3" name="TextBox 2">
            <a:extLst>
              <a:ext uri="{FF2B5EF4-FFF2-40B4-BE49-F238E27FC236}">
                <a16:creationId xmlns:a16="http://schemas.microsoft.com/office/drawing/2014/main" id="{F89485D1-C48C-386E-B808-A6152ED60F22}"/>
              </a:ext>
            </a:extLst>
          </p:cNvPr>
          <p:cNvSpPr txBox="1"/>
          <p:nvPr/>
        </p:nvSpPr>
        <p:spPr>
          <a:xfrm>
            <a:off x="3126658" y="284714"/>
            <a:ext cx="6096000" cy="646331"/>
          </a:xfrm>
          <a:prstGeom prst="rect">
            <a:avLst/>
          </a:prstGeom>
          <a:noFill/>
        </p:spPr>
        <p:txBody>
          <a:bodyPr wrap="square">
            <a:spAutoFit/>
          </a:bodyPr>
          <a:lstStyle/>
          <a:p>
            <a:pPr algn="ctr">
              <a:spcBef>
                <a:spcPct val="0"/>
              </a:spcBef>
              <a:defRPr/>
            </a:pPr>
            <a:r>
              <a:rPr lang="en-US" sz="3600" b="1" dirty="0"/>
              <a:t>COs - POs  Mapping</a:t>
            </a:r>
          </a:p>
        </p:txBody>
      </p:sp>
    </p:spTree>
    <p:extLst>
      <p:ext uri="{BB962C8B-B14F-4D97-AF65-F5344CB8AC3E}">
        <p14:creationId xmlns:p14="http://schemas.microsoft.com/office/powerpoint/2010/main" val="25093718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80CAA9-61D2-4DB7-8587-CF82C51A989A}"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15</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791308213"/>
              </p:ext>
            </p:extLst>
          </p:nvPr>
        </p:nvGraphicFramePr>
        <p:xfrm>
          <a:off x="599768" y="815932"/>
          <a:ext cx="11513574" cy="5766310"/>
        </p:xfrm>
        <a:graphic>
          <a:graphicData uri="http://schemas.openxmlformats.org/drawingml/2006/table">
            <a:tbl>
              <a:tblPr firstRow="1" bandRow="1">
                <a:tableStyleId>{5C22544A-7EE6-4342-B048-85BDC9FD1C3A}</a:tableStyleId>
              </a:tblPr>
              <a:tblGrid>
                <a:gridCol w="2017956">
                  <a:extLst>
                    <a:ext uri="{9D8B030D-6E8A-4147-A177-3AD203B41FA5}">
                      <a16:colId xmlns:a16="http://schemas.microsoft.com/office/drawing/2014/main" val="20000"/>
                    </a:ext>
                  </a:extLst>
                </a:gridCol>
                <a:gridCol w="3211755">
                  <a:extLst>
                    <a:ext uri="{9D8B030D-6E8A-4147-A177-3AD203B41FA5}">
                      <a16:colId xmlns:a16="http://schemas.microsoft.com/office/drawing/2014/main" val="20001"/>
                    </a:ext>
                  </a:extLst>
                </a:gridCol>
                <a:gridCol w="6283863">
                  <a:extLst>
                    <a:ext uri="{9D8B030D-6E8A-4147-A177-3AD203B41FA5}">
                      <a16:colId xmlns:a16="http://schemas.microsoft.com/office/drawing/2014/main" val="20002"/>
                    </a:ext>
                  </a:extLst>
                </a:gridCol>
              </a:tblGrid>
              <a:tr h="63450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 No</a:t>
                      </a:r>
                      <a:r>
                        <a:rPr lang="en-IN" sz="2000" b="0" dirty="0">
                          <a:solidFill>
                            <a:schemeClr val="accent4">
                              <a:lumMod val="50000"/>
                            </a:schemeClr>
                          </a:solidFill>
                          <a:latin typeface="Times New Roman"/>
                          <a:ea typeface="Times New Roman"/>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Specific</a:t>
                      </a:r>
                    </a:p>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Outcomes (PSO)</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107761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Understand  to shows relationships and interactions</a:t>
                      </a:r>
                      <a:r>
                        <a:rPr lang="en-US" sz="2000" b="0" baseline="0" dirty="0">
                          <a:solidFill>
                            <a:schemeClr val="accent4">
                              <a:lumMod val="50000"/>
                            </a:schemeClr>
                          </a:solidFill>
                          <a:latin typeface="+mn-lt"/>
                          <a:ea typeface="Times New Roman"/>
                        </a:rPr>
                        <a:t> </a:t>
                      </a:r>
                      <a:r>
                        <a:rPr lang="en-US" sz="2000" b="0" dirty="0">
                          <a:solidFill>
                            <a:schemeClr val="accent4">
                              <a:lumMod val="50000"/>
                            </a:schemeClr>
                          </a:solidFill>
                          <a:latin typeface="+mn-lt"/>
                          <a:ea typeface="Times New Roman"/>
                        </a:rPr>
                        <a:t>between classes or objects</a:t>
                      </a:r>
                      <a:r>
                        <a:rPr lang="en-US" sz="2000" b="0" baseline="0" dirty="0">
                          <a:solidFill>
                            <a:schemeClr val="accent4">
                              <a:lumMod val="50000"/>
                            </a:schemeClr>
                          </a:solidFill>
                          <a:latin typeface="+mn-lt"/>
                          <a:ea typeface="Times New Roman"/>
                        </a:rPr>
                        <a:t> of a pattern.</a:t>
                      </a:r>
                      <a:endParaRPr lang="en-US" sz="2000" b="0" dirty="0">
                        <a:solidFill>
                          <a:schemeClr val="accent4">
                            <a:lumMod val="50000"/>
                          </a:schemeClr>
                        </a:solidFill>
                        <a:latin typeface="+mn-lt"/>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mn-lt"/>
                          <a:ea typeface="Times New Roman"/>
                        </a:rPr>
                        <a:t> </a:t>
                      </a:r>
                      <a:endParaRPr lang="en-US" sz="2000" b="0" baseline="0" dirty="0">
                        <a:solidFill>
                          <a:schemeClr val="accent4">
                            <a:lumMod val="50000"/>
                          </a:schemeClr>
                        </a:solidFill>
                        <a:latin typeface="+mn-lt"/>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695585">
                <a:tc>
                  <a:txBody>
                    <a:bodyPr/>
                    <a:lstStyle/>
                    <a:p>
                      <a:pPr marL="0" marR="0" algn="ctr">
                        <a:lnSpc>
                          <a:spcPct val="115000"/>
                        </a:lnSpc>
                        <a:spcBef>
                          <a:spcPts val="0"/>
                        </a:spcBef>
                        <a:spcAft>
                          <a:spcPts val="0"/>
                        </a:spcAft>
                      </a:pPr>
                      <a:r>
                        <a:rPr lang="en-US" sz="2000" b="0">
                          <a:solidFill>
                            <a:schemeClr val="accent4">
                              <a:lumMod val="50000"/>
                            </a:schemeClr>
                          </a:solidFill>
                          <a:latin typeface="Times New Roman"/>
                          <a:ea typeface="Times New Roman"/>
                        </a:rPr>
                        <a:t>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l">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dirty="0">
                          <a:solidFill>
                            <a:schemeClr val="accent4">
                              <a:lumMod val="50000"/>
                            </a:schemeClr>
                          </a:solidFill>
                          <a:latin typeface="Times New Roman"/>
                          <a:ea typeface="Times New Roman"/>
                        </a:rPr>
                        <a:t>Study to speed up the development process by providing well-tested, proven development</a:t>
                      </a: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131350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just">
                        <a:lnSpc>
                          <a:spcPct val="100000"/>
                        </a:lnSpc>
                        <a:spcBef>
                          <a:spcPts val="0"/>
                        </a:spcBef>
                        <a:spcAft>
                          <a:spcPts val="0"/>
                        </a:spcAft>
                      </a:pPr>
                      <a:endParaRPr lang="en-US" sz="2000" b="0" dirty="0">
                        <a:solidFill>
                          <a:schemeClr val="accent4">
                            <a:lumMod val="50000"/>
                          </a:schemeClr>
                        </a:solidFill>
                        <a:latin typeface="Times New Roman"/>
                        <a:ea typeface="Times New Roman"/>
                      </a:endParaRPr>
                    </a:p>
                    <a:p>
                      <a:pPr marL="68580" marR="0" algn="l">
                        <a:lnSpc>
                          <a:spcPct val="100000"/>
                        </a:lnSpc>
                        <a:spcBef>
                          <a:spcPts val="0"/>
                        </a:spcBef>
                        <a:spcAft>
                          <a:spcPts val="0"/>
                        </a:spcAft>
                      </a:pPr>
                      <a:r>
                        <a:rPr lang="en-US" sz="2000" b="0" baseline="0" dirty="0">
                          <a:solidFill>
                            <a:schemeClr val="accent4">
                              <a:lumMod val="50000"/>
                            </a:schemeClr>
                          </a:solidFill>
                          <a:latin typeface="+mn-lt"/>
                          <a:ea typeface="Times New Roman"/>
                        </a:rPr>
                        <a:t>Select a specific design pattern for the solution of a given design problem</a:t>
                      </a:r>
                    </a:p>
                    <a:p>
                      <a:pPr marL="68580"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8580"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116980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p>
                      <a:pPr marL="67945" marR="0" algn="l">
                        <a:lnSpc>
                          <a:spcPct val="100000"/>
                        </a:lnSpc>
                        <a:spcBef>
                          <a:spcPts val="0"/>
                        </a:spcBef>
                        <a:spcAft>
                          <a:spcPts val="0"/>
                        </a:spcAft>
                      </a:pPr>
                      <a:r>
                        <a:rPr lang="en-US" sz="2000" b="0" dirty="0">
                          <a:solidFill>
                            <a:schemeClr val="accent4">
                              <a:lumMod val="50000"/>
                            </a:schemeClr>
                          </a:solidFill>
                          <a:latin typeface="+mn-lt"/>
                          <a:ea typeface="Times New Roman"/>
                        </a:rPr>
                        <a:t>Create a catalogue entry for a simple design pattern whose purpose and application is understood.</a:t>
                      </a:r>
                    </a:p>
                    <a:p>
                      <a:pPr marL="67945" marR="0" algn="l">
                        <a:lnSpc>
                          <a:spcPts val="1235"/>
                        </a:lnSpc>
                        <a:spcBef>
                          <a:spcPts val="0"/>
                        </a:spcBef>
                        <a:spcAft>
                          <a:spcPts val="0"/>
                        </a:spcAft>
                      </a:pPr>
                      <a:endParaRPr lang="en-US" sz="2000" b="0" dirty="0">
                        <a:solidFill>
                          <a:schemeClr val="accent4">
                            <a:lumMod val="50000"/>
                          </a:schemeClr>
                        </a:solidFill>
                        <a:latin typeface="+mn-lt"/>
                        <a:ea typeface="Times New Roman"/>
                      </a:endParaRPr>
                    </a:p>
                    <a:p>
                      <a:pPr marL="67945" marR="0" algn="just">
                        <a:lnSpc>
                          <a:spcPts val="1235"/>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6FF8D258-0646-FC6C-23FA-C1CB15053BA7}"/>
              </a:ext>
            </a:extLst>
          </p:cNvPr>
          <p:cNvSpPr txBox="1"/>
          <p:nvPr/>
        </p:nvSpPr>
        <p:spPr>
          <a:xfrm>
            <a:off x="3323303" y="231157"/>
            <a:ext cx="6096000" cy="584775"/>
          </a:xfrm>
          <a:prstGeom prst="rect">
            <a:avLst/>
          </a:prstGeom>
          <a:noFill/>
        </p:spPr>
        <p:txBody>
          <a:bodyPr wrap="square">
            <a:spAutoFit/>
          </a:bodyPr>
          <a:lstStyle/>
          <a:p>
            <a:pPr algn="ctr">
              <a:spcBef>
                <a:spcPct val="0"/>
              </a:spcBef>
              <a:defRPr/>
            </a:pPr>
            <a:r>
              <a:rPr lang="en-US" sz="3200" b="1" dirty="0"/>
              <a:t>Program Specific Outcomes(PSOs)</a:t>
            </a:r>
          </a:p>
        </p:txBody>
      </p:sp>
    </p:spTree>
    <p:extLst>
      <p:ext uri="{BB962C8B-B14F-4D97-AF65-F5344CB8AC3E}">
        <p14:creationId xmlns:p14="http://schemas.microsoft.com/office/powerpoint/2010/main" val="3529815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F63F6CD-8761-4CB1-9497-ECDBD6C20479}"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212150639"/>
              </p:ext>
            </p:extLst>
          </p:nvPr>
        </p:nvGraphicFramePr>
        <p:xfrm>
          <a:off x="1447800" y="1219200"/>
          <a:ext cx="9601202" cy="4911361"/>
        </p:xfrm>
        <a:graphic>
          <a:graphicData uri="http://schemas.openxmlformats.org/drawingml/2006/table">
            <a:tbl>
              <a:tblPr firstRow="1" bandRow="1">
                <a:tableStyleId>{5C22544A-7EE6-4342-B048-85BDC9FD1C3A}</a:tableStyleId>
              </a:tblPr>
              <a:tblGrid>
                <a:gridCol w="1640541">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1981200">
                  <a:extLst>
                    <a:ext uri="{9D8B030D-6E8A-4147-A177-3AD203B41FA5}">
                      <a16:colId xmlns:a16="http://schemas.microsoft.com/office/drawing/2014/main" val="306484564"/>
                    </a:ext>
                  </a:extLst>
                </a:gridCol>
                <a:gridCol w="1864661">
                  <a:extLst>
                    <a:ext uri="{9D8B030D-6E8A-4147-A177-3AD203B41FA5}">
                      <a16:colId xmlns:a16="http://schemas.microsoft.com/office/drawing/2014/main" val="2204462268"/>
                    </a:ext>
                  </a:extLst>
                </a:gridCol>
              </a:tblGrid>
              <a:tr h="812561">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CO.K</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PSO4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809549">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CO1</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baseline="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827946">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CO2</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mn-lt"/>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687725">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CO4</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r h="886790">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CO5</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3</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ctr">
                        <a:lnSpc>
                          <a:spcPts val="1235"/>
                        </a:lnSpc>
                        <a:spcBef>
                          <a:spcPts val="0"/>
                        </a:spcBef>
                        <a:spcAft>
                          <a:spcPts val="0"/>
                        </a:spcAft>
                      </a:pPr>
                      <a:r>
                        <a:rPr lang="en-US" sz="2000" b="0" dirty="0">
                          <a:solidFill>
                            <a:schemeClr val="accent4">
                              <a:lumMod val="50000"/>
                            </a:schemeClr>
                          </a:solidFill>
                          <a:latin typeface="Times New Roman"/>
                          <a:ea typeface="Times New Roman"/>
                        </a:rPr>
                        <a:t>-</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690596025"/>
                  </a:ext>
                </a:extLst>
              </a:tr>
            </a:tbl>
          </a:graphicData>
        </a:graphic>
      </p:graphicFrame>
      <p:sp>
        <p:nvSpPr>
          <p:cNvPr id="3" name="TextBox 2">
            <a:extLst>
              <a:ext uri="{FF2B5EF4-FFF2-40B4-BE49-F238E27FC236}">
                <a16:creationId xmlns:a16="http://schemas.microsoft.com/office/drawing/2014/main" id="{51A7DA04-7869-FB49-58B4-B35EA2BABC05}"/>
              </a:ext>
            </a:extLst>
          </p:cNvPr>
          <p:cNvSpPr txBox="1"/>
          <p:nvPr/>
        </p:nvSpPr>
        <p:spPr>
          <a:xfrm>
            <a:off x="3505200" y="267618"/>
            <a:ext cx="6096000" cy="646331"/>
          </a:xfrm>
          <a:prstGeom prst="rect">
            <a:avLst/>
          </a:prstGeom>
          <a:noFill/>
        </p:spPr>
        <p:txBody>
          <a:bodyPr wrap="square">
            <a:spAutoFit/>
          </a:bodyPr>
          <a:lstStyle/>
          <a:p>
            <a:pPr algn="ctr">
              <a:spcBef>
                <a:spcPct val="0"/>
              </a:spcBef>
              <a:defRPr/>
            </a:pPr>
            <a:r>
              <a:rPr lang="en-US" sz="3600" b="1" dirty="0"/>
              <a:t>COs - PSOs  Mapping</a:t>
            </a:r>
          </a:p>
        </p:txBody>
      </p:sp>
    </p:spTree>
    <p:extLst>
      <p:ext uri="{BB962C8B-B14F-4D97-AF65-F5344CB8AC3E}">
        <p14:creationId xmlns:p14="http://schemas.microsoft.com/office/powerpoint/2010/main" val="52185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5DF2252-CF6D-4948-8A9F-C20E4BBB2DFF}"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17</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067580130"/>
              </p:ext>
            </p:extLst>
          </p:nvPr>
        </p:nvGraphicFramePr>
        <p:xfrm>
          <a:off x="990600" y="1219200"/>
          <a:ext cx="10820400" cy="4388466"/>
        </p:xfrm>
        <a:graphic>
          <a:graphicData uri="http://schemas.openxmlformats.org/drawingml/2006/table">
            <a:tbl>
              <a:tblPr firstRow="1" bandRow="1">
                <a:tableStyleId>{5C22544A-7EE6-4342-B048-85BDC9FD1C3A}</a:tableStyleId>
              </a:tblPr>
              <a:tblGrid>
                <a:gridCol w="2787073">
                  <a:extLst>
                    <a:ext uri="{9D8B030D-6E8A-4147-A177-3AD203B41FA5}">
                      <a16:colId xmlns:a16="http://schemas.microsoft.com/office/drawing/2014/main" val="20001"/>
                    </a:ext>
                  </a:extLst>
                </a:gridCol>
                <a:gridCol w="8033327">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Program Educational</a:t>
                      </a:r>
                      <a:r>
                        <a:rPr lang="en-US" sz="2000" b="0" baseline="0" dirty="0">
                          <a:solidFill>
                            <a:schemeClr val="accent4">
                              <a:lumMod val="50000"/>
                            </a:schemeClr>
                          </a:solidFill>
                          <a:latin typeface="Times New Roman"/>
                          <a:ea typeface="Times New Roman"/>
                        </a:rPr>
                        <a:t> Objectives</a:t>
                      </a:r>
                      <a:r>
                        <a:rPr lang="en-US" sz="2000" b="0" dirty="0">
                          <a:solidFill>
                            <a:schemeClr val="accent4">
                              <a:lumMod val="50000"/>
                            </a:schemeClr>
                          </a:solidFill>
                          <a:latin typeface="Times New Roman"/>
                          <a:ea typeface="Times New Roman"/>
                        </a:rPr>
                        <a:t> (PEOs)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 Description</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l">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excellent scientific and engineering breadth so as to comprehend, analyze, design and provide sustainable solutions for real-life problems using state-of-the-art technologies.</a:t>
                      </a: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88468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 successful career in industries, to pursue higher studies or to support entrepreneurial endeavors and to face the global challenges.</a:t>
                      </a:r>
                      <a:endParaRPr lang="en-US" sz="2000" b="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789632">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an effective communication skills, professional attitude, ethical values and a desire to learn specific knowledge in emerging trends, technologies for research, innovation and product    development and contribution to society.</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947558">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PEOs</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7945" marR="0" algn="just">
                        <a:lnSpc>
                          <a:spcPct val="100000"/>
                        </a:lnSpc>
                        <a:spcBef>
                          <a:spcPts val="0"/>
                        </a:spcBef>
                        <a:spcAft>
                          <a:spcPts val="0"/>
                        </a:spcAft>
                      </a:pPr>
                      <a:r>
                        <a:rPr lang="en-US" sz="1800" b="0" i="0" kern="1200" dirty="0">
                          <a:solidFill>
                            <a:schemeClr val="accent4">
                              <a:lumMod val="50000"/>
                            </a:schemeClr>
                          </a:solidFill>
                          <a:effectLst/>
                          <a:latin typeface="+mn-lt"/>
                          <a:ea typeface="+mn-ea"/>
                          <a:cs typeface="+mn-cs"/>
                        </a:rPr>
                        <a:t>To have life-long learning for up-skilling and re-skilling for successful professional career as engineer, scientist, entrepreneur and bureaucrat for betterment of society</a:t>
                      </a:r>
                      <a:r>
                        <a:rPr lang="en-US" sz="1800" b="0" i="0" kern="1200" dirty="0">
                          <a:solidFill>
                            <a:schemeClr val="dk1"/>
                          </a:solidFill>
                          <a:effectLst/>
                          <a:latin typeface="+mn-lt"/>
                          <a:ea typeface="+mn-ea"/>
                          <a:cs typeface="+mn-cs"/>
                        </a:rPr>
                        <a:t>.</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4"/>
                  </a:ext>
                </a:extLst>
              </a:tr>
            </a:tbl>
          </a:graphicData>
        </a:graphic>
      </p:graphicFrame>
      <p:sp>
        <p:nvSpPr>
          <p:cNvPr id="3" name="TextBox 2">
            <a:extLst>
              <a:ext uri="{FF2B5EF4-FFF2-40B4-BE49-F238E27FC236}">
                <a16:creationId xmlns:a16="http://schemas.microsoft.com/office/drawing/2014/main" id="{689376DE-CF4D-31F8-32B9-E6CF52B094F7}"/>
              </a:ext>
            </a:extLst>
          </p:cNvPr>
          <p:cNvSpPr txBox="1"/>
          <p:nvPr/>
        </p:nvSpPr>
        <p:spPr>
          <a:xfrm>
            <a:off x="2084436" y="177689"/>
            <a:ext cx="8045245" cy="584775"/>
          </a:xfrm>
          <a:prstGeom prst="rect">
            <a:avLst/>
          </a:prstGeom>
          <a:noFill/>
        </p:spPr>
        <p:txBody>
          <a:bodyPr wrap="square">
            <a:spAutoFit/>
          </a:bodyPr>
          <a:lstStyle/>
          <a:p>
            <a:pPr algn="ctr">
              <a:spcBef>
                <a:spcPct val="0"/>
              </a:spcBef>
              <a:defRPr/>
            </a:pPr>
            <a:r>
              <a:rPr lang="en-US" sz="3200" b="1" dirty="0"/>
              <a:t>Program Educational Objectives (PEOs)</a:t>
            </a:r>
          </a:p>
        </p:txBody>
      </p:sp>
    </p:spTree>
    <p:extLst>
      <p:ext uri="{BB962C8B-B14F-4D97-AF65-F5344CB8AC3E}">
        <p14:creationId xmlns:p14="http://schemas.microsoft.com/office/powerpoint/2010/main" val="181495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CE8B154-13EC-4555-BAB1-6B7F0C112850}"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18</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751938222"/>
              </p:ext>
            </p:extLst>
          </p:nvPr>
        </p:nvGraphicFramePr>
        <p:xfrm>
          <a:off x="1143000" y="1219200"/>
          <a:ext cx="10591801" cy="1733266"/>
        </p:xfrm>
        <a:graphic>
          <a:graphicData uri="http://schemas.openxmlformats.org/drawingml/2006/table">
            <a:tbl>
              <a:tblPr firstRow="1" bandRow="1">
                <a:tableStyleId>{5C22544A-7EE6-4342-B048-85BDC9FD1C3A}</a:tableStyleId>
              </a:tblPr>
              <a:tblGrid>
                <a:gridCol w="2216227">
                  <a:extLst>
                    <a:ext uri="{9D8B030D-6E8A-4147-A177-3AD203B41FA5}">
                      <a16:colId xmlns:a16="http://schemas.microsoft.com/office/drawing/2014/main" val="20001"/>
                    </a:ext>
                  </a:extLst>
                </a:gridCol>
                <a:gridCol w="2297503">
                  <a:extLst>
                    <a:ext uri="{9D8B030D-6E8A-4147-A177-3AD203B41FA5}">
                      <a16:colId xmlns:a16="http://schemas.microsoft.com/office/drawing/2014/main" val="133495037"/>
                    </a:ext>
                  </a:extLst>
                </a:gridCol>
                <a:gridCol w="6078071">
                  <a:extLst>
                    <a:ext uri="{9D8B030D-6E8A-4147-A177-3AD203B41FA5}">
                      <a16:colId xmlns:a16="http://schemas.microsoft.com/office/drawing/2014/main" val="20002"/>
                    </a:ext>
                  </a:extLst>
                </a:gridCol>
              </a:tblGrid>
              <a:tr h="86824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Name</a:t>
                      </a:r>
                      <a:r>
                        <a:rPr lang="en-US" sz="2000" b="0" baseline="0" dirty="0">
                          <a:solidFill>
                            <a:schemeClr val="accent4">
                              <a:lumMod val="50000"/>
                            </a:schemeClr>
                          </a:solidFill>
                          <a:latin typeface="Times New Roman"/>
                          <a:ea typeface="Times New Roman"/>
                        </a:rPr>
                        <a:t> of the faculty </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Subject code</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Result</a:t>
                      </a:r>
                      <a:r>
                        <a:rPr lang="en-US" sz="2000" b="0" baseline="0" dirty="0">
                          <a:solidFill>
                            <a:schemeClr val="accent4">
                              <a:lumMod val="50000"/>
                            </a:schemeClr>
                          </a:solidFill>
                          <a:latin typeface="Times New Roman"/>
                          <a:ea typeface="Times New Roman"/>
                        </a:rPr>
                        <a:t> % of clear passed</a:t>
                      </a: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0"/>
                  </a:ext>
                </a:extLst>
              </a:tr>
              <a:tr h="865023">
                <a:tc>
                  <a:txBody>
                    <a:bodyPr/>
                    <a:lstStyle/>
                    <a:p>
                      <a:pPr marL="0" marR="0" algn="ctr">
                        <a:lnSpc>
                          <a:spcPct val="115000"/>
                        </a:lnSpc>
                        <a:spcBef>
                          <a:spcPts val="0"/>
                        </a:spcBef>
                        <a:spcAft>
                          <a:spcPts val="0"/>
                        </a:spcAft>
                      </a:pPr>
                      <a:r>
                        <a:rPr lang="en-US" sz="2000" b="0" dirty="0">
                          <a:solidFill>
                            <a:schemeClr val="accent4">
                              <a:lumMod val="50000"/>
                            </a:schemeClr>
                          </a:solidFill>
                          <a:latin typeface="Times New Roman"/>
                          <a:ea typeface="Times New Roman"/>
                        </a:rPr>
                        <a:t>Mr. Sanjay Nayak </a:t>
                      </a: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algn="ctr">
                        <a:lnSpc>
                          <a:spcPct val="115000"/>
                        </a:lnSpc>
                        <a:spcBef>
                          <a:spcPts val="0"/>
                        </a:spcBef>
                        <a:spcAft>
                          <a:spcPts val="0"/>
                        </a:spcAft>
                      </a:pPr>
                      <a:endParaRPr lang="en-US" sz="2000" b="0" dirty="0">
                        <a:solidFill>
                          <a:schemeClr val="accent4">
                            <a:lumMod val="50000"/>
                          </a:schemeClr>
                        </a:solidFill>
                        <a:latin typeface="Times New Roman"/>
                        <a:ea typeface="Times New Roman"/>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68580" marR="0" algn="l">
                        <a:lnSpc>
                          <a:spcPct val="100000"/>
                        </a:lnSpc>
                        <a:spcBef>
                          <a:spcPts val="0"/>
                        </a:spcBef>
                        <a:spcAft>
                          <a:spcPts val="0"/>
                        </a:spcAft>
                      </a:pPr>
                      <a:endParaRPr lang="en-US" sz="3600" b="0" baseline="0" dirty="0">
                        <a:solidFill>
                          <a:schemeClr val="accent4">
                            <a:lumMod val="50000"/>
                          </a:schemeClr>
                        </a:solidFill>
                        <a:latin typeface="Times New Roman" panose="02020603050405020304" pitchFamily="18" charset="0"/>
                        <a:ea typeface="Times New Roman"/>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bl>
          </a:graphicData>
        </a:graphic>
      </p:graphicFrame>
      <p:sp>
        <p:nvSpPr>
          <p:cNvPr id="3" name="TextBox 2">
            <a:extLst>
              <a:ext uri="{FF2B5EF4-FFF2-40B4-BE49-F238E27FC236}">
                <a16:creationId xmlns:a16="http://schemas.microsoft.com/office/drawing/2014/main" id="{223F38D7-684B-F866-E658-77E2B89120FE}"/>
              </a:ext>
            </a:extLst>
          </p:cNvPr>
          <p:cNvSpPr txBox="1"/>
          <p:nvPr/>
        </p:nvSpPr>
        <p:spPr>
          <a:xfrm>
            <a:off x="1474839" y="-64932"/>
            <a:ext cx="10432026" cy="954107"/>
          </a:xfrm>
          <a:prstGeom prst="rect">
            <a:avLst/>
          </a:prstGeom>
          <a:noFill/>
        </p:spPr>
        <p:txBody>
          <a:bodyPr wrap="square">
            <a:spAutoFit/>
          </a:bodyPr>
          <a:lstStyle/>
          <a:p>
            <a:pPr algn="ctr">
              <a:spcBef>
                <a:spcPct val="0"/>
              </a:spcBef>
              <a:defRPr/>
            </a:pPr>
            <a:r>
              <a:rPr lang="en-US" sz="2800" b="1" dirty="0"/>
              <a:t>Result Analysis(Department Result &amp; Subject Result &amp; Individual result</a:t>
            </a:r>
          </a:p>
        </p:txBody>
      </p:sp>
    </p:spTree>
    <p:extLst>
      <p:ext uri="{BB962C8B-B14F-4D97-AF65-F5344CB8AC3E}">
        <p14:creationId xmlns:p14="http://schemas.microsoft.com/office/powerpoint/2010/main" val="4293072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EAB00F8-9212-487E-B656-9A5C250BCFCD}"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19</a:t>
            </a:fld>
            <a:endParaRPr lang="en-US" dirty="0"/>
          </a:p>
        </p:txBody>
      </p:sp>
      <p:pic>
        <p:nvPicPr>
          <p:cNvPr id="8" name="Picture 7">
            <a:extLst>
              <a:ext uri="{FF2B5EF4-FFF2-40B4-BE49-F238E27FC236}">
                <a16:creationId xmlns:a16="http://schemas.microsoft.com/office/drawing/2014/main" id="{0B77B11B-9C15-4679-A934-EBBF86AE34F6}"/>
              </a:ext>
            </a:extLst>
          </p:cNvPr>
          <p:cNvPicPr>
            <a:picLocks noChangeAspect="1"/>
          </p:cNvPicPr>
          <p:nvPr/>
        </p:nvPicPr>
        <p:blipFill>
          <a:blip r:embed="rId2"/>
          <a:stretch>
            <a:fillRect/>
          </a:stretch>
        </p:blipFill>
        <p:spPr>
          <a:xfrm>
            <a:off x="1181100" y="924232"/>
            <a:ext cx="10744200" cy="5363415"/>
          </a:xfrm>
          <a:prstGeom prst="rect">
            <a:avLst/>
          </a:prstGeom>
        </p:spPr>
      </p:pic>
      <p:sp>
        <p:nvSpPr>
          <p:cNvPr id="3" name="TextBox 2">
            <a:extLst>
              <a:ext uri="{FF2B5EF4-FFF2-40B4-BE49-F238E27FC236}">
                <a16:creationId xmlns:a16="http://schemas.microsoft.com/office/drawing/2014/main" id="{24657531-B866-CCCB-859E-9486FFBBBA77}"/>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431799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6F5E005-B6BF-3D04-1CEF-32C9D63B176F}"/>
              </a:ext>
            </a:extLst>
          </p:cNvPr>
          <p:cNvSpPr>
            <a:spLocks noGrp="1"/>
          </p:cNvSpPr>
          <p:nvPr>
            <p:ph type="dt" sz="half" idx="10"/>
          </p:nvPr>
        </p:nvSpPr>
        <p:spPr/>
        <p:txBody>
          <a:bodyPr/>
          <a:lstStyle/>
          <a:p>
            <a:fld id="{172FE200-DA8B-4AFA-BC9D-1F934F73F722}" type="datetime1">
              <a:rPr lang="en-US" smtClean="0"/>
              <a:t>6/16/2024</a:t>
            </a:fld>
            <a:endParaRPr lang="en-IN"/>
          </a:p>
        </p:txBody>
      </p:sp>
      <p:sp>
        <p:nvSpPr>
          <p:cNvPr id="5" name="Footer Placeholder 4">
            <a:extLst>
              <a:ext uri="{FF2B5EF4-FFF2-40B4-BE49-F238E27FC236}">
                <a16:creationId xmlns:a16="http://schemas.microsoft.com/office/drawing/2014/main" id="{23EDDD69-9478-5B6A-67C5-E8A6B57569DA}"/>
              </a:ext>
            </a:extLst>
          </p:cNvPr>
          <p:cNvSpPr>
            <a:spLocks noGrp="1"/>
          </p:cNvSpPr>
          <p:nvPr>
            <p:ph type="ftr" sz="quarter" idx="11"/>
          </p:nvPr>
        </p:nvSpPr>
        <p:spPr/>
        <p:txBody>
          <a:bodyPr/>
          <a:lstStyle/>
          <a:p>
            <a:r>
              <a:rPr lang="en-IN"/>
              <a:t>Shweta Singh             ACSE0514 DP               Unit-1</a:t>
            </a:r>
          </a:p>
        </p:txBody>
      </p:sp>
      <p:sp>
        <p:nvSpPr>
          <p:cNvPr id="6" name="Slide Number Placeholder 5">
            <a:extLst>
              <a:ext uri="{FF2B5EF4-FFF2-40B4-BE49-F238E27FC236}">
                <a16:creationId xmlns:a16="http://schemas.microsoft.com/office/drawing/2014/main" id="{C590A776-899F-41B6-AC6F-4C521EFDBC21}"/>
              </a:ext>
            </a:extLst>
          </p:cNvPr>
          <p:cNvSpPr>
            <a:spLocks noGrp="1"/>
          </p:cNvSpPr>
          <p:nvPr>
            <p:ph type="sldNum" sz="quarter" idx="12"/>
          </p:nvPr>
        </p:nvSpPr>
        <p:spPr/>
        <p:txBody>
          <a:bodyPr/>
          <a:lstStyle/>
          <a:p>
            <a:fld id="{D4AC43BF-6EE8-4137-B6AC-14832BEEB3CF}" type="slidenum">
              <a:rPr lang="en-IN" smtClean="0"/>
              <a:t>2</a:t>
            </a:fld>
            <a:endParaRPr lang="en-IN"/>
          </a:p>
        </p:txBody>
      </p:sp>
      <p:sp>
        <p:nvSpPr>
          <p:cNvPr id="8" name="TextBox 7">
            <a:extLst>
              <a:ext uri="{FF2B5EF4-FFF2-40B4-BE49-F238E27FC236}">
                <a16:creationId xmlns:a16="http://schemas.microsoft.com/office/drawing/2014/main" id="{1C50E4DD-003C-9E58-8E62-90EE1F55A436}"/>
              </a:ext>
            </a:extLst>
          </p:cNvPr>
          <p:cNvSpPr txBox="1"/>
          <p:nvPr/>
        </p:nvSpPr>
        <p:spPr>
          <a:xfrm>
            <a:off x="3048000" y="159465"/>
            <a:ext cx="6096000" cy="707886"/>
          </a:xfrm>
          <a:prstGeom prst="rect">
            <a:avLst/>
          </a:prstGeom>
          <a:noFill/>
        </p:spPr>
        <p:txBody>
          <a:bodyPr wrap="square">
            <a:spAutoFit/>
          </a:bodyPr>
          <a:lstStyle/>
          <a:p>
            <a:pPr algn="ctr">
              <a:spcBef>
                <a:spcPct val="0"/>
              </a:spcBef>
              <a:defRPr/>
            </a:pPr>
            <a:r>
              <a:rPr lang="en-US" sz="4000" dirty="0"/>
              <a:t>Faculty Introduction</a:t>
            </a:r>
          </a:p>
        </p:txBody>
      </p:sp>
      <p:graphicFrame>
        <p:nvGraphicFramePr>
          <p:cNvPr id="9" name="Table 10">
            <a:extLst>
              <a:ext uri="{FF2B5EF4-FFF2-40B4-BE49-F238E27FC236}">
                <a16:creationId xmlns:a16="http://schemas.microsoft.com/office/drawing/2014/main" id="{0D2886FD-CB5D-71BF-DFBC-CDCFE2DC2785}"/>
              </a:ext>
            </a:extLst>
          </p:cNvPr>
          <p:cNvGraphicFramePr>
            <a:graphicFrameLocks noGrp="1"/>
          </p:cNvGraphicFramePr>
          <p:nvPr>
            <p:extLst>
              <p:ext uri="{D42A27DB-BD31-4B8C-83A1-F6EECF244321}">
                <p14:modId xmlns:p14="http://schemas.microsoft.com/office/powerpoint/2010/main" val="3753889642"/>
              </p:ext>
            </p:extLst>
          </p:nvPr>
        </p:nvGraphicFramePr>
        <p:xfrm>
          <a:off x="609600" y="1143000"/>
          <a:ext cx="11201400" cy="4748126"/>
        </p:xfrm>
        <a:graphic>
          <a:graphicData uri="http://schemas.openxmlformats.org/drawingml/2006/table">
            <a:tbl>
              <a:tblPr firstRow="1" bandRow="1">
                <a:tableStyleId>{E8B1032C-EA38-4F05-BA0D-38AFFFC7BED3}</a:tableStyleId>
              </a:tblPr>
              <a:tblGrid>
                <a:gridCol w="2419503">
                  <a:extLst>
                    <a:ext uri="{9D8B030D-6E8A-4147-A177-3AD203B41FA5}">
                      <a16:colId xmlns:a16="http://schemas.microsoft.com/office/drawing/2014/main" val="1285292769"/>
                    </a:ext>
                  </a:extLst>
                </a:gridCol>
                <a:gridCol w="8781897">
                  <a:extLst>
                    <a:ext uri="{9D8B030D-6E8A-4147-A177-3AD203B41FA5}">
                      <a16:colId xmlns:a16="http://schemas.microsoft.com/office/drawing/2014/main" val="3500576395"/>
                    </a:ext>
                  </a:extLst>
                </a:gridCol>
              </a:tblGrid>
              <a:tr h="471650">
                <a:tc>
                  <a:txBody>
                    <a:bodyPr/>
                    <a:lstStyle/>
                    <a:p>
                      <a:r>
                        <a:rPr lang="en-US" sz="2600" dirty="0"/>
                        <a:t>Name</a:t>
                      </a:r>
                      <a:endParaRPr lang="en-IN" sz="2600" dirty="0"/>
                    </a:p>
                  </a:txBody>
                  <a:tcPr/>
                </a:tc>
                <a:tc>
                  <a:txBody>
                    <a:bodyPr/>
                    <a:lstStyle/>
                    <a:p>
                      <a:r>
                        <a:rPr lang="en-US" sz="2600" dirty="0" err="1"/>
                        <a:t>Shweta</a:t>
                      </a:r>
                      <a:r>
                        <a:rPr lang="en-US" sz="2600" baseline="0" dirty="0"/>
                        <a:t> Singh</a:t>
                      </a:r>
                      <a:endParaRPr lang="en-IN" sz="2600" dirty="0"/>
                    </a:p>
                  </a:txBody>
                  <a:tcPr/>
                </a:tc>
                <a:extLst>
                  <a:ext uri="{0D108BD9-81ED-4DB2-BD59-A6C34878D82A}">
                    <a16:rowId xmlns:a16="http://schemas.microsoft.com/office/drawing/2014/main" val="3537992421"/>
                  </a:ext>
                </a:extLst>
              </a:tr>
              <a:tr h="471650">
                <a:tc>
                  <a:txBody>
                    <a:bodyPr/>
                    <a:lstStyle/>
                    <a:p>
                      <a:r>
                        <a:rPr lang="en-US" sz="2600" dirty="0"/>
                        <a:t>Qualification</a:t>
                      </a:r>
                      <a:endParaRPr lang="en-IN" sz="2600" dirty="0"/>
                    </a:p>
                  </a:txBody>
                  <a:tcPr>
                    <a:solidFill>
                      <a:schemeClr val="accent2">
                        <a:lumMod val="60000"/>
                        <a:lumOff val="40000"/>
                        <a:alpha val="20000"/>
                      </a:schemeClr>
                    </a:solidFill>
                  </a:tcPr>
                </a:tc>
                <a:tc>
                  <a:txBody>
                    <a:bodyPr/>
                    <a:lstStyle/>
                    <a:p>
                      <a:r>
                        <a:rPr lang="en-US" sz="2600" dirty="0"/>
                        <a:t>M. Tech. (CSE),Pursuing </a:t>
                      </a:r>
                      <a:r>
                        <a:rPr lang="en-US" sz="2600" dirty="0" err="1"/>
                        <a:t>Ph.d</a:t>
                      </a:r>
                      <a:r>
                        <a:rPr lang="en-US" sz="2600" dirty="0"/>
                        <a:t>(Engineering)</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941352289"/>
                  </a:ext>
                </a:extLst>
              </a:tr>
              <a:tr h="532610">
                <a:tc>
                  <a:txBody>
                    <a:bodyPr/>
                    <a:lstStyle/>
                    <a:p>
                      <a:r>
                        <a:rPr lang="en-US" sz="2600" dirty="0"/>
                        <a:t>Designation</a:t>
                      </a:r>
                      <a:endParaRPr lang="en-IN" sz="2600" dirty="0"/>
                    </a:p>
                  </a:txBody>
                  <a:tcPr/>
                </a:tc>
                <a:tc>
                  <a:txBody>
                    <a:bodyPr/>
                    <a:lstStyle/>
                    <a:p>
                      <a:r>
                        <a:rPr lang="en-US" sz="2600" dirty="0"/>
                        <a:t>Assistant Professor</a:t>
                      </a:r>
                      <a:endParaRPr lang="en-IN" sz="2600" dirty="0"/>
                    </a:p>
                  </a:txBody>
                  <a:tcPr/>
                </a:tc>
                <a:extLst>
                  <a:ext uri="{0D108BD9-81ED-4DB2-BD59-A6C34878D82A}">
                    <a16:rowId xmlns:a16="http://schemas.microsoft.com/office/drawing/2014/main" val="1234951365"/>
                  </a:ext>
                </a:extLst>
              </a:tr>
              <a:tr h="579966">
                <a:tc>
                  <a:txBody>
                    <a:bodyPr/>
                    <a:lstStyle/>
                    <a:p>
                      <a:r>
                        <a:rPr lang="en-US" sz="2600" dirty="0"/>
                        <a:t>Department</a:t>
                      </a:r>
                      <a:endParaRPr lang="en-IN" sz="2600" dirty="0"/>
                    </a:p>
                  </a:txBody>
                  <a:tcPr>
                    <a:solidFill>
                      <a:schemeClr val="accent2">
                        <a:lumMod val="60000"/>
                        <a:lumOff val="40000"/>
                        <a:alpha val="20000"/>
                      </a:schemeClr>
                    </a:solidFill>
                  </a:tcPr>
                </a:tc>
                <a:tc>
                  <a:txBody>
                    <a:bodyPr/>
                    <a:lstStyle/>
                    <a:p>
                      <a:r>
                        <a:rPr lang="en-IN" sz="2600" dirty="0"/>
                        <a:t>Computer</a:t>
                      </a:r>
                      <a:r>
                        <a:rPr lang="en-IN" sz="2600" baseline="0" dirty="0"/>
                        <a:t> Science &amp; Engineering-AI</a:t>
                      </a:r>
                      <a:endParaRPr lang="en-IN" sz="2600" dirty="0"/>
                    </a:p>
                  </a:txBody>
                  <a:tcPr>
                    <a:solidFill>
                      <a:schemeClr val="accent2">
                        <a:lumMod val="60000"/>
                        <a:lumOff val="40000"/>
                        <a:alpha val="20000"/>
                      </a:schemeClr>
                    </a:solidFill>
                  </a:tcPr>
                </a:tc>
                <a:extLst>
                  <a:ext uri="{0D108BD9-81ED-4DB2-BD59-A6C34878D82A}">
                    <a16:rowId xmlns:a16="http://schemas.microsoft.com/office/drawing/2014/main" val="532301991"/>
                  </a:ext>
                </a:extLst>
              </a:tr>
              <a:tr h="496110">
                <a:tc>
                  <a:txBody>
                    <a:bodyPr/>
                    <a:lstStyle/>
                    <a:p>
                      <a:r>
                        <a:rPr lang="en-US" sz="2600" dirty="0"/>
                        <a:t>Total Experience</a:t>
                      </a:r>
                      <a:endParaRPr lang="en-IN" sz="2600" dirty="0"/>
                    </a:p>
                  </a:txBody>
                  <a:tcPr/>
                </a:tc>
                <a:tc>
                  <a:txBody>
                    <a:bodyPr/>
                    <a:lstStyle/>
                    <a:p>
                      <a:r>
                        <a:rPr lang="en-US" sz="2600" dirty="0"/>
                        <a:t>13 years</a:t>
                      </a:r>
                      <a:endParaRPr lang="en-IN" sz="2600" dirty="0"/>
                    </a:p>
                  </a:txBody>
                  <a:tcPr/>
                </a:tc>
                <a:extLst>
                  <a:ext uri="{0D108BD9-81ED-4DB2-BD59-A6C34878D82A}">
                    <a16:rowId xmlns:a16="http://schemas.microsoft.com/office/drawing/2014/main" val="1606619483"/>
                  </a:ext>
                </a:extLst>
              </a:tr>
              <a:tr h="472243">
                <a:tc>
                  <a:txBody>
                    <a:bodyPr/>
                    <a:lstStyle/>
                    <a:p>
                      <a:r>
                        <a:rPr lang="en-US" sz="2600" dirty="0"/>
                        <a:t>NIET Experience</a:t>
                      </a:r>
                      <a:endParaRPr lang="en-IN" sz="2600" dirty="0"/>
                    </a:p>
                  </a:txBody>
                  <a:tcPr>
                    <a:solidFill>
                      <a:schemeClr val="accent2">
                        <a:lumMod val="60000"/>
                        <a:lumOff val="40000"/>
                        <a:alpha val="20000"/>
                      </a:schemeClr>
                    </a:solidFill>
                  </a:tcPr>
                </a:tc>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600" dirty="0"/>
                        <a:t>1 years</a:t>
                      </a:r>
                    </a:p>
                  </a:txBody>
                  <a:tcPr>
                    <a:solidFill>
                      <a:schemeClr val="accent2">
                        <a:lumMod val="60000"/>
                        <a:lumOff val="40000"/>
                        <a:alpha val="20000"/>
                      </a:schemeClr>
                    </a:solidFill>
                  </a:tcPr>
                </a:tc>
                <a:extLst>
                  <a:ext uri="{0D108BD9-81ED-4DB2-BD59-A6C34878D82A}">
                    <a16:rowId xmlns:a16="http://schemas.microsoft.com/office/drawing/2014/main" val="1848610466"/>
                  </a:ext>
                </a:extLst>
              </a:tr>
              <a:tr h="1520798">
                <a:tc>
                  <a:txBody>
                    <a:bodyPr/>
                    <a:lstStyle/>
                    <a:p>
                      <a:r>
                        <a:rPr lang="en-US" sz="2600" dirty="0"/>
                        <a:t>Subject Taught</a:t>
                      </a:r>
                      <a:endParaRPr lang="en-IN" sz="2600" dirty="0"/>
                    </a:p>
                  </a:txBody>
                  <a:tcPr/>
                </a:tc>
                <a:tc>
                  <a:txBody>
                    <a:bodyPr/>
                    <a:lstStyle/>
                    <a:p>
                      <a:pPr algn="just"/>
                      <a:r>
                        <a:rPr lang="en-US" sz="2600" dirty="0"/>
                        <a:t>Core Java and Advance Java</a:t>
                      </a:r>
                      <a:r>
                        <a:rPr lang="en-US" sz="2600" baseline="0" dirty="0"/>
                        <a:t> </a:t>
                      </a:r>
                      <a:r>
                        <a:rPr lang="en-US" sz="2600" dirty="0"/>
                        <a:t>, BDA using</a:t>
                      </a:r>
                      <a:r>
                        <a:rPr lang="en-US" sz="2600" baseline="0" dirty="0"/>
                        <a:t> </a:t>
                      </a:r>
                      <a:r>
                        <a:rPr lang="en-US" sz="2600" dirty="0"/>
                        <a:t>Excel, Artificial Intelligence, Soft Computing, C Programming, Web Technology, Discrete </a:t>
                      </a:r>
                      <a:r>
                        <a:rPr lang="en-US" sz="2600" dirty="0" err="1"/>
                        <a:t>Mathematics,Operating</a:t>
                      </a:r>
                      <a:r>
                        <a:rPr lang="en-US" sz="2600" dirty="0"/>
                        <a:t> </a:t>
                      </a:r>
                      <a:r>
                        <a:rPr lang="en-US" sz="2600" dirty="0" err="1"/>
                        <a:t>System,OOPs</a:t>
                      </a:r>
                      <a:r>
                        <a:rPr lang="en-US" sz="2600" dirty="0"/>
                        <a:t> ,C++,Computer Graphics.</a:t>
                      </a:r>
                      <a:endParaRPr lang="en-IN" sz="2600" dirty="0"/>
                    </a:p>
                  </a:txBody>
                  <a:tcPr/>
                </a:tc>
                <a:extLst>
                  <a:ext uri="{0D108BD9-81ED-4DB2-BD59-A6C34878D82A}">
                    <a16:rowId xmlns:a16="http://schemas.microsoft.com/office/drawing/2014/main" val="3013650449"/>
                  </a:ext>
                </a:extLst>
              </a:tr>
            </a:tbl>
          </a:graphicData>
        </a:graphic>
      </p:graphicFrame>
    </p:spTree>
    <p:extLst>
      <p:ext uri="{BB962C8B-B14F-4D97-AF65-F5344CB8AC3E}">
        <p14:creationId xmlns:p14="http://schemas.microsoft.com/office/powerpoint/2010/main" val="3342309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ACF006-2F2D-4B4F-84E4-B805EC653632}"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dirty="0"/>
          </a:p>
        </p:txBody>
      </p:sp>
      <p:pic>
        <p:nvPicPr>
          <p:cNvPr id="9" name="Picture 8">
            <a:extLst>
              <a:ext uri="{FF2B5EF4-FFF2-40B4-BE49-F238E27FC236}">
                <a16:creationId xmlns:a16="http://schemas.microsoft.com/office/drawing/2014/main" id="{F82AF081-83E9-40E3-85C9-062E3E753D2B}"/>
              </a:ext>
            </a:extLst>
          </p:cNvPr>
          <p:cNvPicPr>
            <a:picLocks noChangeAspect="1"/>
          </p:cNvPicPr>
          <p:nvPr/>
        </p:nvPicPr>
        <p:blipFill>
          <a:blip r:embed="rId2"/>
          <a:stretch>
            <a:fillRect/>
          </a:stretch>
        </p:blipFill>
        <p:spPr>
          <a:xfrm>
            <a:off x="1028700" y="793756"/>
            <a:ext cx="11049000" cy="5454649"/>
          </a:xfrm>
          <a:prstGeom prst="rect">
            <a:avLst/>
          </a:prstGeom>
        </p:spPr>
      </p:pic>
      <p:sp>
        <p:nvSpPr>
          <p:cNvPr id="2" name="TextBox 1">
            <a:extLst>
              <a:ext uri="{FF2B5EF4-FFF2-40B4-BE49-F238E27FC236}">
                <a16:creationId xmlns:a16="http://schemas.microsoft.com/office/drawing/2014/main" id="{E68112F6-452B-F4FE-9FD4-FE8B86DC9C36}"/>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0115479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225768-006F-467E-B73A-4C129050FA54}"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dirty="0"/>
          </a:p>
        </p:txBody>
      </p:sp>
      <p:pic>
        <p:nvPicPr>
          <p:cNvPr id="8" name="Picture 7">
            <a:extLst>
              <a:ext uri="{FF2B5EF4-FFF2-40B4-BE49-F238E27FC236}">
                <a16:creationId xmlns:a16="http://schemas.microsoft.com/office/drawing/2014/main" id="{D6AD0FEF-91AB-4622-BD71-AF17C265451A}"/>
              </a:ext>
            </a:extLst>
          </p:cNvPr>
          <p:cNvPicPr>
            <a:picLocks noChangeAspect="1"/>
          </p:cNvPicPr>
          <p:nvPr/>
        </p:nvPicPr>
        <p:blipFill>
          <a:blip r:embed="rId2"/>
          <a:stretch>
            <a:fillRect/>
          </a:stretch>
        </p:blipFill>
        <p:spPr>
          <a:xfrm>
            <a:off x="623047" y="811873"/>
            <a:ext cx="11506200" cy="5346697"/>
          </a:xfrm>
          <a:prstGeom prst="rect">
            <a:avLst/>
          </a:prstGeom>
        </p:spPr>
      </p:pic>
      <p:sp>
        <p:nvSpPr>
          <p:cNvPr id="2" name="TextBox 1">
            <a:extLst>
              <a:ext uri="{FF2B5EF4-FFF2-40B4-BE49-F238E27FC236}">
                <a16:creationId xmlns:a16="http://schemas.microsoft.com/office/drawing/2014/main" id="{A0A1E6F5-EEC1-EDB4-1265-4A02076AAD6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9177496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D06E2EE-10DE-406A-9A5A-15AFF1331D1D}"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dirty="0"/>
          </a:p>
        </p:txBody>
      </p:sp>
      <p:pic>
        <p:nvPicPr>
          <p:cNvPr id="9" name="Picture 8">
            <a:extLst>
              <a:ext uri="{FF2B5EF4-FFF2-40B4-BE49-F238E27FC236}">
                <a16:creationId xmlns:a16="http://schemas.microsoft.com/office/drawing/2014/main" id="{8C7C6038-4342-4904-B836-C5BF3F62F169}"/>
              </a:ext>
            </a:extLst>
          </p:cNvPr>
          <p:cNvPicPr>
            <a:picLocks noChangeAspect="1"/>
          </p:cNvPicPr>
          <p:nvPr/>
        </p:nvPicPr>
        <p:blipFill>
          <a:blip r:embed="rId2"/>
          <a:stretch>
            <a:fillRect/>
          </a:stretch>
        </p:blipFill>
        <p:spPr>
          <a:xfrm>
            <a:off x="838200" y="849315"/>
            <a:ext cx="11353800" cy="5343531"/>
          </a:xfrm>
          <a:prstGeom prst="rect">
            <a:avLst/>
          </a:prstGeom>
        </p:spPr>
      </p:pic>
      <p:sp>
        <p:nvSpPr>
          <p:cNvPr id="2" name="TextBox 1">
            <a:extLst>
              <a:ext uri="{FF2B5EF4-FFF2-40B4-BE49-F238E27FC236}">
                <a16:creationId xmlns:a16="http://schemas.microsoft.com/office/drawing/2014/main" id="{A3AD7298-CC20-6BF7-8A92-B64CD3201171}"/>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3054875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E0B02DD-53C4-43A2-A90C-DDD526DD8665}"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dirty="0"/>
          </a:p>
        </p:txBody>
      </p:sp>
      <p:pic>
        <p:nvPicPr>
          <p:cNvPr id="8" name="Picture 7">
            <a:extLst>
              <a:ext uri="{FF2B5EF4-FFF2-40B4-BE49-F238E27FC236}">
                <a16:creationId xmlns:a16="http://schemas.microsoft.com/office/drawing/2014/main" id="{CF080F34-6289-4751-AE3C-849A673B260C}"/>
              </a:ext>
            </a:extLst>
          </p:cNvPr>
          <p:cNvPicPr>
            <a:picLocks noChangeAspect="1"/>
          </p:cNvPicPr>
          <p:nvPr/>
        </p:nvPicPr>
        <p:blipFill>
          <a:blip r:embed="rId2"/>
          <a:stretch>
            <a:fillRect/>
          </a:stretch>
        </p:blipFill>
        <p:spPr>
          <a:xfrm>
            <a:off x="952500" y="757897"/>
            <a:ext cx="11201400" cy="5454649"/>
          </a:xfrm>
          <a:prstGeom prst="rect">
            <a:avLst/>
          </a:prstGeom>
        </p:spPr>
      </p:pic>
      <p:sp>
        <p:nvSpPr>
          <p:cNvPr id="2" name="TextBox 1">
            <a:extLst>
              <a:ext uri="{FF2B5EF4-FFF2-40B4-BE49-F238E27FC236}">
                <a16:creationId xmlns:a16="http://schemas.microsoft.com/office/drawing/2014/main" id="{5C692C67-3E1D-589F-5B8D-FBB12540F8C5}"/>
              </a:ext>
            </a:extLst>
          </p:cNvPr>
          <p:cNvSpPr txBox="1"/>
          <p:nvPr/>
        </p:nvSpPr>
        <p:spPr>
          <a:xfrm>
            <a:off x="1425677" y="136519"/>
            <a:ext cx="10589341" cy="584775"/>
          </a:xfrm>
          <a:prstGeom prst="rect">
            <a:avLst/>
          </a:prstGeom>
          <a:noFill/>
        </p:spPr>
        <p:txBody>
          <a:bodyPr wrap="square">
            <a:spAutoFit/>
          </a:bodyPr>
          <a:lstStyle/>
          <a:p>
            <a:pPr algn="ctr">
              <a:spcBef>
                <a:spcPct val="0"/>
              </a:spcBef>
              <a:defRPr/>
            </a:pPr>
            <a:r>
              <a:rPr lang="en-US" sz="3200" b="1" dirty="0"/>
              <a:t>Pattern of Online External Exam Question Paper (100 marks)</a:t>
            </a:r>
          </a:p>
        </p:txBody>
      </p:sp>
    </p:spTree>
    <p:extLst>
      <p:ext uri="{BB962C8B-B14F-4D97-AF65-F5344CB8AC3E}">
        <p14:creationId xmlns:p14="http://schemas.microsoft.com/office/powerpoint/2010/main" val="27940037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59616BC-CD57-40A2-BDFD-EC1DF341BD50}"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dirty="0"/>
          </a:p>
        </p:txBody>
      </p:sp>
      <p:sp>
        <p:nvSpPr>
          <p:cNvPr id="9" name="Content Placeholder 2"/>
          <p:cNvSpPr>
            <a:spLocks noGrp="1"/>
          </p:cNvSpPr>
          <p:nvPr>
            <p:ph idx="1"/>
          </p:nvPr>
        </p:nvSpPr>
        <p:spPr>
          <a:xfrm>
            <a:off x="914400" y="1066800"/>
            <a:ext cx="11049000" cy="4525963"/>
          </a:xfrm>
          <a:solidFill>
            <a:schemeClr val="accent4">
              <a:lumMod val="20000"/>
              <a:lumOff val="80000"/>
            </a:schemeClr>
          </a:solidFill>
          <a:ln w="19050">
            <a:solidFill>
              <a:schemeClr val="tx1"/>
            </a:solidFill>
          </a:ln>
        </p:spPr>
        <p:txBody>
          <a:bodyPr>
            <a:normAutofit/>
          </a:bodyPr>
          <a:lstStyle/>
          <a:p>
            <a:pPr algn="just">
              <a:lnSpc>
                <a:spcPct val="200000"/>
              </a:lnSpc>
            </a:pPr>
            <a:r>
              <a:rPr lang="en-US" sz="2800" dirty="0"/>
              <a:t> Students should know object-oriented analysis and design.</a:t>
            </a:r>
          </a:p>
          <a:p>
            <a:pPr algn="just">
              <a:lnSpc>
                <a:spcPct val="200000"/>
              </a:lnSpc>
            </a:pPr>
            <a:r>
              <a:rPr lang="en-US" sz="2800" dirty="0"/>
              <a:t>Knowledge of Data structure and algorithm.</a:t>
            </a:r>
          </a:p>
          <a:p>
            <a:pPr algn="just">
              <a:lnSpc>
                <a:spcPct val="200000"/>
              </a:lnSpc>
            </a:pPr>
            <a:r>
              <a:rPr lang="en-US" sz="2800" dirty="0"/>
              <a:t>knowledge of Programming languages such as C/C++ etc. </a:t>
            </a:r>
          </a:p>
          <a:p>
            <a:pPr algn="just">
              <a:lnSpc>
                <a:spcPct val="200000"/>
              </a:lnSpc>
            </a:pPr>
            <a:r>
              <a:rPr lang="en-US" sz="2800" dirty="0"/>
              <a:t>Good problem-solving Skills.</a:t>
            </a:r>
          </a:p>
          <a:p>
            <a:pPr marL="0" indent="0" algn="just">
              <a:buNone/>
            </a:pPr>
            <a:endParaRPr lang="en-US" sz="2800" dirty="0"/>
          </a:p>
          <a:p>
            <a:pPr>
              <a:buNone/>
            </a:pPr>
            <a:endParaRPr lang="en-US" dirty="0"/>
          </a:p>
        </p:txBody>
      </p:sp>
      <p:sp>
        <p:nvSpPr>
          <p:cNvPr id="3" name="TextBox 2">
            <a:extLst>
              <a:ext uri="{FF2B5EF4-FFF2-40B4-BE49-F238E27FC236}">
                <a16:creationId xmlns:a16="http://schemas.microsoft.com/office/drawing/2014/main" id="{3E2DA7DB-F2BD-F0E4-AEB0-FFCD6288465D}"/>
              </a:ext>
            </a:extLst>
          </p:cNvPr>
          <p:cNvSpPr txBox="1"/>
          <p:nvPr/>
        </p:nvSpPr>
        <p:spPr>
          <a:xfrm>
            <a:off x="3205316" y="228289"/>
            <a:ext cx="6096000" cy="646331"/>
          </a:xfrm>
          <a:prstGeom prst="rect">
            <a:avLst/>
          </a:prstGeom>
          <a:noFill/>
        </p:spPr>
        <p:txBody>
          <a:bodyPr wrap="square">
            <a:spAutoFit/>
          </a:bodyPr>
          <a:lstStyle/>
          <a:p>
            <a:pPr algn="ctr">
              <a:spcBef>
                <a:spcPct val="0"/>
              </a:spcBef>
              <a:defRPr/>
            </a:pPr>
            <a:r>
              <a:rPr lang="en-US" sz="3600" b="1" dirty="0"/>
              <a:t>Prerequisite / Recap</a:t>
            </a:r>
          </a:p>
        </p:txBody>
      </p:sp>
    </p:spTree>
    <p:extLst>
      <p:ext uri="{BB962C8B-B14F-4D97-AF65-F5344CB8AC3E}">
        <p14:creationId xmlns:p14="http://schemas.microsoft.com/office/powerpoint/2010/main" val="40511116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82E862D-2D34-483F-A978-2AB8D5E2F230}"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25</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2">
              <a:lumMod val="20000"/>
              <a:lumOff val="80000"/>
            </a:schemeClr>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3" name="TextBox 2">
            <a:extLst>
              <a:ext uri="{FF2B5EF4-FFF2-40B4-BE49-F238E27FC236}">
                <a16:creationId xmlns:a16="http://schemas.microsoft.com/office/drawing/2014/main" id="{3EE536DB-7DFC-A74E-88A0-64BE9129FAB5}"/>
              </a:ext>
            </a:extLst>
          </p:cNvPr>
          <p:cNvSpPr txBox="1"/>
          <p:nvPr/>
        </p:nvSpPr>
        <p:spPr>
          <a:xfrm>
            <a:off x="1573161" y="294503"/>
            <a:ext cx="9901084" cy="646331"/>
          </a:xfrm>
          <a:prstGeom prst="rect">
            <a:avLst/>
          </a:prstGeom>
          <a:noFill/>
        </p:spPr>
        <p:txBody>
          <a:bodyPr wrap="square">
            <a:spAutoFit/>
          </a:bodyPr>
          <a:lstStyle/>
          <a:p>
            <a:r>
              <a:rPr lang="en-US" sz="3600" b="1" dirty="0"/>
              <a:t>Brief Introduction about the Subject with video</a:t>
            </a:r>
            <a:endParaRPr lang="en-IN" sz="3600" b="1" dirty="0"/>
          </a:p>
        </p:txBody>
      </p:sp>
    </p:spTree>
    <p:extLst>
      <p:ext uri="{BB962C8B-B14F-4D97-AF65-F5344CB8AC3E}">
        <p14:creationId xmlns:p14="http://schemas.microsoft.com/office/powerpoint/2010/main" val="799673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356853" y="943714"/>
            <a:ext cx="10422192" cy="5210175"/>
          </a:xfrm>
          <a:solidFill>
            <a:schemeClr val="accent4">
              <a:lumMod val="20000"/>
              <a:lumOff val="80000"/>
            </a:schemeClr>
          </a:solidFill>
          <a:ln w="19050">
            <a:solidFill>
              <a:schemeClr val="tx1"/>
            </a:solidFill>
          </a:ln>
        </p:spPr>
        <p:txBody>
          <a:bodyPr>
            <a:normAutofit/>
          </a:bodyPr>
          <a:lstStyle/>
          <a:p>
            <a:pPr>
              <a:lnSpc>
                <a:spcPct val="120000"/>
              </a:lnSpc>
            </a:pPr>
            <a:r>
              <a:rPr lang="en-US" dirty="0">
                <a:solidFill>
                  <a:srgbClr val="00B050"/>
                </a:solidFill>
              </a:rPr>
              <a:t>Describing Design Patterns.</a:t>
            </a:r>
          </a:p>
          <a:p>
            <a:pPr>
              <a:lnSpc>
                <a:spcPct val="120000"/>
              </a:lnSpc>
            </a:pPr>
            <a:r>
              <a:rPr lang="en-US" dirty="0">
                <a:solidFill>
                  <a:srgbClr val="00B050"/>
                </a:solidFill>
              </a:rPr>
              <a:t>Design Patterns in Smalltalk MVC.</a:t>
            </a:r>
          </a:p>
          <a:p>
            <a:pPr>
              <a:lnSpc>
                <a:spcPct val="120000"/>
              </a:lnSpc>
            </a:pPr>
            <a:r>
              <a:rPr lang="en-US" dirty="0">
                <a:solidFill>
                  <a:srgbClr val="00B050"/>
                </a:solidFill>
              </a:rPr>
              <a:t>The Catalogue of Design Patterns.</a:t>
            </a:r>
          </a:p>
          <a:p>
            <a:pPr>
              <a:lnSpc>
                <a:spcPct val="120000"/>
              </a:lnSpc>
            </a:pPr>
            <a:r>
              <a:rPr lang="en-US" dirty="0">
                <a:solidFill>
                  <a:srgbClr val="00B050"/>
                </a:solidFill>
              </a:rPr>
              <a:t>Organizing The Catalogue.</a:t>
            </a:r>
          </a:p>
          <a:p>
            <a:pPr>
              <a:lnSpc>
                <a:spcPct val="120000"/>
              </a:lnSpc>
            </a:pPr>
            <a:r>
              <a:rPr lang="en-US" dirty="0">
                <a:solidFill>
                  <a:srgbClr val="00B050"/>
                </a:solidFill>
              </a:rPr>
              <a:t>Solving real-world problems with design patterns.</a:t>
            </a:r>
          </a:p>
          <a:p>
            <a:pPr>
              <a:lnSpc>
                <a:spcPct val="120000"/>
              </a:lnSpc>
            </a:pPr>
            <a:r>
              <a:rPr lang="en-US" dirty="0">
                <a:solidFill>
                  <a:srgbClr val="00B050"/>
                </a:solidFill>
              </a:rPr>
              <a:t>How to Select a Design pattern.</a:t>
            </a:r>
          </a:p>
          <a:p>
            <a:pPr>
              <a:lnSpc>
                <a:spcPct val="120000"/>
              </a:lnSpc>
            </a:pPr>
            <a:r>
              <a:rPr lang="en-US" dirty="0">
                <a:solidFill>
                  <a:srgbClr val="00B050"/>
                </a:solidFill>
              </a:rPr>
              <a:t>How to Use a Design Pattern.</a:t>
            </a:r>
          </a:p>
          <a:p>
            <a:pPr>
              <a:lnSpc>
                <a:spcPct val="120000"/>
              </a:lnSpc>
            </a:pPr>
            <a:r>
              <a:rPr lang="en-US" dirty="0">
                <a:solidFill>
                  <a:srgbClr val="00B050"/>
                </a:solidFill>
              </a:rPr>
              <a:t>Principle of Least Knowledge.</a:t>
            </a:r>
          </a:p>
          <a:p>
            <a:pPr>
              <a:lnSpc>
                <a:spcPct val="120000"/>
              </a:lnSpc>
            </a:pPr>
            <a:endParaRPr lang="en-US" dirty="0">
              <a:solidFill>
                <a:srgbClr val="00B050"/>
              </a:solidFill>
            </a:endParaRPr>
          </a:p>
          <a:p>
            <a:pPr marL="400041" lvl="1" indent="0">
              <a:buNone/>
            </a:pPr>
            <a:endParaRPr lang="en-US" dirty="0"/>
          </a:p>
          <a:p>
            <a:pPr marL="0" indent="0">
              <a:buNone/>
            </a:pPr>
            <a:endParaRPr lang="en-US" sz="400" dirty="0"/>
          </a:p>
        </p:txBody>
      </p:sp>
      <p:sp>
        <p:nvSpPr>
          <p:cNvPr id="6" name="Date Placeholder 5"/>
          <p:cNvSpPr>
            <a:spLocks noGrp="1"/>
          </p:cNvSpPr>
          <p:nvPr>
            <p:ph type="dt" sz="half" idx="10"/>
          </p:nvPr>
        </p:nvSpPr>
        <p:spPr/>
        <p:txBody>
          <a:bodyPr/>
          <a:lstStyle/>
          <a:p>
            <a:fld id="{0B63A04C-F4A4-48E3-90AC-944549B39127}" type="datetime1">
              <a:rPr lang="en-US" smtClean="0"/>
              <a:t>6/16/2024</a:t>
            </a:fld>
            <a:endParaRPr lang="en-US" dirty="0"/>
          </a:p>
        </p:txBody>
      </p:sp>
      <p:sp>
        <p:nvSpPr>
          <p:cNvPr id="10" name="Footer Placeholder 9"/>
          <p:cNvSpPr>
            <a:spLocks noGrp="1"/>
          </p:cNvSpPr>
          <p:nvPr>
            <p:ph type="ftr" sz="quarter" idx="11"/>
          </p:nvPr>
        </p:nvSpPr>
        <p:spPr/>
        <p:txBody>
          <a:bodyPr/>
          <a:lstStyle/>
          <a:p>
            <a:r>
              <a:rPr lang="en-US"/>
              <a:t>Shweta Singh                                           Design Pattern                                    Unit I</a:t>
            </a:r>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26</a:t>
            </a:fld>
            <a:endParaRPr lang="en-US" dirty="0"/>
          </a:p>
        </p:txBody>
      </p:sp>
      <p:sp>
        <p:nvSpPr>
          <p:cNvPr id="4" name="TextBox 3">
            <a:extLst>
              <a:ext uri="{FF2B5EF4-FFF2-40B4-BE49-F238E27FC236}">
                <a16:creationId xmlns:a16="http://schemas.microsoft.com/office/drawing/2014/main" id="{A587787A-685A-25FA-A8C8-FA6443F5F73D}"/>
              </a:ext>
            </a:extLst>
          </p:cNvPr>
          <p:cNvSpPr txBox="1"/>
          <p:nvPr/>
        </p:nvSpPr>
        <p:spPr>
          <a:xfrm>
            <a:off x="3156155" y="163564"/>
            <a:ext cx="6096000" cy="584775"/>
          </a:xfrm>
          <a:prstGeom prst="rect">
            <a:avLst/>
          </a:prstGeom>
          <a:noFill/>
        </p:spPr>
        <p:txBody>
          <a:bodyPr wrap="square">
            <a:spAutoFit/>
          </a:bodyPr>
          <a:lstStyle/>
          <a:p>
            <a:pPr algn="ctr">
              <a:spcBef>
                <a:spcPct val="0"/>
              </a:spcBef>
              <a:defRPr/>
            </a:pPr>
            <a:r>
              <a:rPr lang="en-US" sz="3200" b="1" dirty="0"/>
              <a:t>Unit I Content</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1219200"/>
            <a:ext cx="10134600" cy="3733799"/>
          </a:xfrm>
          <a:solidFill>
            <a:schemeClr val="accent2">
              <a:lumMod val="20000"/>
              <a:lumOff val="80000"/>
            </a:schemeClr>
          </a:solidFill>
          <a:ln w="12700">
            <a:solidFill>
              <a:schemeClr val="tx1"/>
            </a:solidFill>
          </a:ln>
        </p:spPr>
        <p:txBody>
          <a:bodyPr>
            <a:normAutofit/>
          </a:bodyPr>
          <a:lstStyle/>
          <a:p>
            <a:pPr marL="0" indent="0" algn="just">
              <a:buNone/>
            </a:pPr>
            <a:r>
              <a:rPr lang="en-US" sz="2800" dirty="0"/>
              <a:t>In Unit I, the students will be able to find</a:t>
            </a:r>
          </a:p>
          <a:p>
            <a:pPr algn="just"/>
            <a:r>
              <a:rPr lang="en-US" sz="2800" dirty="0"/>
              <a:t>Definitions of terms and concepts.</a:t>
            </a:r>
          </a:p>
          <a:p>
            <a:pPr algn="just"/>
            <a:r>
              <a:rPr lang="en-US" sz="2800" dirty="0"/>
              <a:t>The idea of a pattern</a:t>
            </a:r>
            <a:r>
              <a:rPr lang="en-IN" sz="2800" dirty="0"/>
              <a:t>.</a:t>
            </a:r>
            <a:endParaRPr lang="en-US" sz="2800" dirty="0"/>
          </a:p>
          <a:p>
            <a:pPr algn="just"/>
            <a:r>
              <a:rPr lang="en-US" sz="2800" dirty="0"/>
              <a:t>The origins of design patterns.</a:t>
            </a:r>
          </a:p>
          <a:p>
            <a:pPr algn="just"/>
            <a:r>
              <a:rPr lang="en-US" sz="2800" dirty="0"/>
              <a:t>Patterns in software design.</a:t>
            </a:r>
          </a:p>
          <a:p>
            <a:pPr algn="just"/>
            <a:r>
              <a:rPr lang="en-US" sz="2800" dirty="0"/>
              <a:t>Scope of development activity: applications, toolkits, frameworks</a:t>
            </a:r>
            <a:r>
              <a:rPr lang="en-IN" sz="2800" dirty="0"/>
              <a:t>.</a:t>
            </a:r>
          </a:p>
          <a:p>
            <a:r>
              <a:rPr lang="en-IN" sz="2800" dirty="0"/>
              <a:t>The Portland Pattern Repository.</a:t>
            </a:r>
          </a:p>
          <a:p>
            <a:pPr marL="0" indent="0" algn="just">
              <a:buNone/>
            </a:pPr>
            <a:endParaRPr lang="en-US" sz="2800" dirty="0"/>
          </a:p>
        </p:txBody>
      </p:sp>
      <p:sp>
        <p:nvSpPr>
          <p:cNvPr id="4" name="Date Placeholder 3"/>
          <p:cNvSpPr>
            <a:spLocks noGrp="1"/>
          </p:cNvSpPr>
          <p:nvPr>
            <p:ph type="dt" sz="half" idx="10"/>
          </p:nvPr>
        </p:nvSpPr>
        <p:spPr/>
        <p:txBody>
          <a:bodyPr/>
          <a:lstStyle/>
          <a:p>
            <a:fld id="{6811383A-0004-4B37-BAB1-E91A73073EB2}"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2" name="TextBox 1">
            <a:extLst>
              <a:ext uri="{FF2B5EF4-FFF2-40B4-BE49-F238E27FC236}">
                <a16:creationId xmlns:a16="http://schemas.microsoft.com/office/drawing/2014/main" id="{40124E0C-5841-AEBD-B254-7A8CC38E5C17}"/>
              </a:ext>
            </a:extLst>
          </p:cNvPr>
          <p:cNvSpPr txBox="1"/>
          <p:nvPr/>
        </p:nvSpPr>
        <p:spPr>
          <a:xfrm>
            <a:off x="3156155" y="163564"/>
            <a:ext cx="6096000" cy="584775"/>
          </a:xfrm>
          <a:prstGeom prst="rect">
            <a:avLst/>
          </a:prstGeom>
          <a:noFill/>
        </p:spPr>
        <p:txBody>
          <a:bodyPr wrap="square">
            <a:spAutoFit/>
          </a:bodyPr>
          <a:lstStyle/>
          <a:p>
            <a:pPr algn="ctr">
              <a:spcBef>
                <a:spcPct val="0"/>
              </a:spcBef>
              <a:defRPr/>
            </a:pPr>
            <a:r>
              <a:rPr lang="en-US" sz="3200" b="1" dirty="0"/>
              <a:t>Unit I Content</a:t>
            </a:r>
          </a:p>
        </p:txBody>
      </p:sp>
    </p:spTree>
    <p:extLst>
      <p:ext uri="{BB962C8B-B14F-4D97-AF65-F5344CB8AC3E}">
        <p14:creationId xmlns:p14="http://schemas.microsoft.com/office/powerpoint/2010/main" val="6112969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2">
              <a:lumMod val="20000"/>
              <a:lumOff val="8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Describing design patterns</a:t>
            </a:r>
          </a:p>
          <a:p>
            <a:pPr marL="0" indent="0" algn="just">
              <a:buNone/>
            </a:pPr>
            <a:endParaRPr lang="en-US" sz="2800" dirty="0"/>
          </a:p>
          <a:p>
            <a:pPr algn="just"/>
            <a:r>
              <a:rPr lang="en-US" sz="2800" dirty="0"/>
              <a:t>In this topic, the students will gain , The idea of a pattern and the definition of terms and concepts, what are the  role of patterns and how they are used in software design.</a:t>
            </a:r>
            <a:endParaRPr lang="en-IN" sz="2800" dirty="0"/>
          </a:p>
          <a:p>
            <a:pPr algn="just"/>
            <a:endParaRPr lang="en-US" sz="2800" dirty="0"/>
          </a:p>
        </p:txBody>
      </p:sp>
      <p:sp>
        <p:nvSpPr>
          <p:cNvPr id="4" name="Date Placeholder 3"/>
          <p:cNvSpPr>
            <a:spLocks noGrp="1"/>
          </p:cNvSpPr>
          <p:nvPr>
            <p:ph type="dt" sz="half" idx="10"/>
          </p:nvPr>
        </p:nvSpPr>
        <p:spPr/>
        <p:txBody>
          <a:bodyPr/>
          <a:lstStyle/>
          <a:p>
            <a:fld id="{E34815BB-3BD3-4F0F-BB60-4721F5129682}" type="datetime1">
              <a:rPr lang="en-US" smtClean="0"/>
              <a:t>6/16/2024</a:t>
            </a:fld>
            <a:endParaRPr lang="en-US" dirty="0"/>
          </a:p>
        </p:txBody>
      </p:sp>
      <p:sp>
        <p:nvSpPr>
          <p:cNvPr id="5" name="Footer Placeholder 4"/>
          <p:cNvSpPr>
            <a:spLocks noGrp="1"/>
          </p:cNvSpPr>
          <p:nvPr>
            <p:ph type="ftr" sz="quarter" idx="11"/>
          </p:nvPr>
        </p:nvSpPr>
        <p:spPr>
          <a:xfrm>
            <a:off x="3581400" y="6248406"/>
            <a:ext cx="5486400" cy="365125"/>
          </a:xfrm>
        </p:spPr>
        <p:txBody>
          <a:bodyPr/>
          <a:lstStyle/>
          <a:p>
            <a:r>
              <a:rPr lang="en-US" dirty="0"/>
              <a:t>Shweta Singh                                           Design Pattern                                    Unit 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9" name="TextBox 8">
            <a:extLst>
              <a:ext uri="{FF2B5EF4-FFF2-40B4-BE49-F238E27FC236}">
                <a16:creationId xmlns:a16="http://schemas.microsoft.com/office/drawing/2014/main" id="{4A436724-2922-567A-6DE6-A8A6DFDC5D54}"/>
              </a:ext>
            </a:extLst>
          </p:cNvPr>
          <p:cNvSpPr txBox="1"/>
          <p:nvPr/>
        </p:nvSpPr>
        <p:spPr>
          <a:xfrm>
            <a:off x="3352800" y="186297"/>
            <a:ext cx="6096000" cy="646331"/>
          </a:xfrm>
          <a:prstGeom prst="rect">
            <a:avLst/>
          </a:prstGeom>
          <a:noFill/>
        </p:spPr>
        <p:txBody>
          <a:bodyPr wrap="square">
            <a:spAutoFit/>
          </a:bodyPr>
          <a:lstStyle/>
          <a:p>
            <a:pPr algn="ctr">
              <a:spcBef>
                <a:spcPct val="0"/>
              </a:spcBef>
              <a:defRPr/>
            </a:pPr>
            <a:r>
              <a:rPr lang="en-US" sz="3600" b="1" dirty="0"/>
              <a:t>Topic Objective</a:t>
            </a:r>
          </a:p>
        </p:txBody>
      </p:sp>
    </p:spTree>
    <p:extLst>
      <p:ext uri="{BB962C8B-B14F-4D97-AF65-F5344CB8AC3E}">
        <p14:creationId xmlns:p14="http://schemas.microsoft.com/office/powerpoint/2010/main" val="6050792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67CA0C-51D9-426A-A697-75346B9F1F88}"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970318"/>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 Design patterns represent the best practices used by experienced object-- oriented software developers.</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Design patterns are solutions to general problems that software developers face during software development.</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These solutions were obtained by trial and error by numerous software developers over quite a substantial period.</a:t>
            </a:r>
          </a:p>
          <a:p>
            <a:pPr algn="just"/>
            <a:r>
              <a:rPr lang="en-US" sz="2800" dirty="0"/>
              <a:t> </a:t>
            </a:r>
            <a:endParaRPr lang="en-US" sz="2700" dirty="0">
              <a:latin typeface="+mj-lt"/>
            </a:endParaRPr>
          </a:p>
        </p:txBody>
      </p:sp>
      <p:sp>
        <p:nvSpPr>
          <p:cNvPr id="9" name="TextBox 8">
            <a:extLst>
              <a:ext uri="{FF2B5EF4-FFF2-40B4-BE49-F238E27FC236}">
                <a16:creationId xmlns:a16="http://schemas.microsoft.com/office/drawing/2014/main" id="{3615E3AC-1F4F-93C8-9AC7-3DA0DA6BEC02}"/>
              </a:ext>
            </a:extLst>
          </p:cNvPr>
          <p:cNvSpPr txBox="1"/>
          <p:nvPr/>
        </p:nvSpPr>
        <p:spPr>
          <a:xfrm>
            <a:off x="2762864" y="271407"/>
            <a:ext cx="6096000" cy="584775"/>
          </a:xfrm>
          <a:prstGeom prst="rect">
            <a:avLst/>
          </a:prstGeom>
          <a:noFill/>
        </p:spPr>
        <p:txBody>
          <a:bodyPr wrap="square">
            <a:spAutoFit/>
          </a:bodyPr>
          <a:lstStyle/>
          <a:p>
            <a:pPr algn="ctr">
              <a:spcBef>
                <a:spcPct val="0"/>
              </a:spcBef>
              <a:defRPr/>
            </a:pPr>
            <a:r>
              <a:rPr lang="en-US" sz="3200" b="1" dirty="0"/>
              <a:t>Design Pattern - Overview</a:t>
            </a:r>
          </a:p>
        </p:txBody>
      </p:sp>
    </p:spTree>
    <p:extLst>
      <p:ext uri="{BB962C8B-B14F-4D97-AF65-F5344CB8AC3E}">
        <p14:creationId xmlns:p14="http://schemas.microsoft.com/office/powerpoint/2010/main" val="35139297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8AAD22-0530-4FB6-A2B6-BE68CD2F4D8F}"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9" name="TextBox 8"/>
          <p:cNvSpPr txBox="1"/>
          <p:nvPr/>
        </p:nvSpPr>
        <p:spPr>
          <a:xfrm>
            <a:off x="2514600" y="4114800"/>
            <a:ext cx="3276600" cy="461665"/>
          </a:xfrm>
          <a:prstGeom prst="rect">
            <a:avLst/>
          </a:prstGeom>
          <a:solidFill>
            <a:srgbClr val="FFFF00"/>
          </a:solidFill>
          <a:ln>
            <a:solidFill>
              <a:schemeClr val="bg1"/>
            </a:solidFill>
          </a:ln>
        </p:spPr>
        <p:txBody>
          <a:bodyPr wrap="square" rtlCol="0">
            <a:spAutoFit/>
          </a:bodyPr>
          <a:lstStyle/>
          <a:p>
            <a:r>
              <a:rPr lang="en-US" sz="1200" dirty="0"/>
              <a:t>Python Web development with Django (Elective I)</a:t>
            </a:r>
          </a:p>
          <a:p>
            <a:r>
              <a:rPr lang="en-US" sz="1200" dirty="0"/>
              <a:t>Design Pattern (Elective II)</a:t>
            </a:r>
          </a:p>
        </p:txBody>
      </p:sp>
      <p:pic>
        <p:nvPicPr>
          <p:cNvPr id="8" name="Picture 7"/>
          <p:cNvPicPr>
            <a:picLocks noChangeAspect="1"/>
          </p:cNvPicPr>
          <p:nvPr/>
        </p:nvPicPr>
        <p:blipFill>
          <a:blip r:embed="rId2"/>
          <a:stretch>
            <a:fillRect/>
          </a:stretch>
        </p:blipFill>
        <p:spPr>
          <a:xfrm>
            <a:off x="838200" y="1002942"/>
            <a:ext cx="10820400" cy="5214271"/>
          </a:xfrm>
          <a:prstGeom prst="rect">
            <a:avLst/>
          </a:prstGeom>
        </p:spPr>
      </p:pic>
      <p:sp>
        <p:nvSpPr>
          <p:cNvPr id="3" name="TextBox 2">
            <a:extLst>
              <a:ext uri="{FF2B5EF4-FFF2-40B4-BE49-F238E27FC236}">
                <a16:creationId xmlns:a16="http://schemas.microsoft.com/office/drawing/2014/main" id="{92DEF285-1457-32E8-282D-509524C0E7EE}"/>
              </a:ext>
            </a:extLst>
          </p:cNvPr>
          <p:cNvSpPr txBox="1"/>
          <p:nvPr/>
        </p:nvSpPr>
        <p:spPr>
          <a:xfrm>
            <a:off x="2971800" y="271455"/>
            <a:ext cx="6096000" cy="646331"/>
          </a:xfrm>
          <a:prstGeom prst="rect">
            <a:avLst/>
          </a:prstGeom>
          <a:noFill/>
        </p:spPr>
        <p:txBody>
          <a:bodyPr wrap="square">
            <a:spAutoFit/>
          </a:bodyPr>
          <a:lstStyle/>
          <a:p>
            <a:pPr algn="ctr">
              <a:spcBef>
                <a:spcPct val="0"/>
              </a:spcBef>
              <a:defRPr/>
            </a:pPr>
            <a:r>
              <a:rPr lang="en-US" sz="3600" b="1" dirty="0"/>
              <a:t>Evaluation Scheme</a:t>
            </a:r>
          </a:p>
        </p:txBody>
      </p:sp>
    </p:spTree>
    <p:extLst>
      <p:ext uri="{BB962C8B-B14F-4D97-AF65-F5344CB8AC3E}">
        <p14:creationId xmlns:p14="http://schemas.microsoft.com/office/powerpoint/2010/main" val="127056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70B53F0-8326-44E6-BAA4-BFF74B57600E}"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955203"/>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What is Gang of Four (GOF)?</a:t>
            </a:r>
          </a:p>
          <a:p>
            <a:pPr algn="just"/>
            <a:endParaRPr lang="en-US" sz="3200" u="sng" dirty="0"/>
          </a:p>
          <a:p>
            <a:pPr marL="457200" indent="-457200" algn="just">
              <a:buFont typeface="Wingdings" panose="05000000000000000000" pitchFamily="2" charset="2"/>
              <a:buChar char="Ø"/>
            </a:pPr>
            <a:r>
              <a:rPr lang="en-US" sz="2800" dirty="0"/>
              <a:t>In 1994, four authors Erich Gamma, Richard Helm, Ralph Johnson and John Vlissides published a book titled </a:t>
            </a:r>
            <a:r>
              <a:rPr lang="en-US" sz="2800" b="1" dirty="0"/>
              <a:t>Design Patterns - Elements of Reusable Object-Oriented Software</a:t>
            </a:r>
            <a:r>
              <a:rPr lang="en-US" sz="2800" dirty="0"/>
              <a:t> which initiated the concept of Design Pattern in Software development.</a:t>
            </a:r>
          </a:p>
          <a:p>
            <a:pPr algn="just"/>
            <a:endParaRPr lang="en-US" sz="2800" dirty="0"/>
          </a:p>
          <a:p>
            <a:pPr marL="457200" indent="-457200" algn="just">
              <a:buFont typeface="Wingdings" panose="05000000000000000000" pitchFamily="2" charset="2"/>
              <a:buChar char="Ø"/>
            </a:pPr>
            <a:r>
              <a:rPr lang="en-US" sz="2800" dirty="0"/>
              <a:t>These authors are collectively known as Gang of Four (GOF). According to these authors design patterns are primarily based on the following principles of object orientated design.</a:t>
            </a:r>
          </a:p>
          <a:p>
            <a:pPr algn="just"/>
            <a:endParaRPr lang="en-US" sz="2800" dirty="0"/>
          </a:p>
        </p:txBody>
      </p:sp>
      <p:sp>
        <p:nvSpPr>
          <p:cNvPr id="9" name="TextBox 8">
            <a:extLst>
              <a:ext uri="{FF2B5EF4-FFF2-40B4-BE49-F238E27FC236}">
                <a16:creationId xmlns:a16="http://schemas.microsoft.com/office/drawing/2014/main" id="{73CC4317-F026-3CB8-E649-8C6F5CD531C5}"/>
              </a:ext>
            </a:extLst>
          </p:cNvPr>
          <p:cNvSpPr txBox="1"/>
          <p:nvPr/>
        </p:nvSpPr>
        <p:spPr>
          <a:xfrm>
            <a:off x="3048000" y="244469"/>
            <a:ext cx="7610168" cy="584775"/>
          </a:xfrm>
          <a:prstGeom prst="rect">
            <a:avLst/>
          </a:prstGeom>
          <a:noFill/>
        </p:spPr>
        <p:txBody>
          <a:bodyPr wrap="square">
            <a:spAutoFit/>
          </a:bodyPr>
          <a:lstStyle/>
          <a:p>
            <a:pPr algn="ctr">
              <a:spcBef>
                <a:spcPct val="0"/>
              </a:spcBef>
              <a:defRPr/>
            </a:pPr>
            <a:r>
              <a:rPr lang="en-US" sz="3200" b="1" dirty="0"/>
              <a:t>Design Pattern – Overview  </a:t>
            </a:r>
            <a:r>
              <a:rPr lang="en-US" sz="3200" b="1" dirty="0" err="1"/>
              <a:t>Cont</a:t>
            </a:r>
            <a:r>
              <a:rPr lang="en-US" sz="3200" b="1" dirty="0"/>
              <a:t>………</a:t>
            </a:r>
          </a:p>
        </p:txBody>
      </p:sp>
    </p:spTree>
    <p:extLst>
      <p:ext uri="{BB962C8B-B14F-4D97-AF65-F5344CB8AC3E}">
        <p14:creationId xmlns:p14="http://schemas.microsoft.com/office/powerpoint/2010/main" val="25602781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64EEAE-DB9A-425E-A910-01C17D843ED1}"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2800767"/>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principles of object orientated design:-</a:t>
            </a:r>
          </a:p>
          <a:p>
            <a:pPr algn="just"/>
            <a:endParaRPr lang="en-US" sz="3200" u="sng" dirty="0"/>
          </a:p>
          <a:p>
            <a:pPr marL="457200" indent="-457200" algn="just">
              <a:buFont typeface="Wingdings" panose="05000000000000000000" pitchFamily="2" charset="2"/>
              <a:buChar char="Ø"/>
            </a:pPr>
            <a:r>
              <a:rPr lang="en-US" sz="2800" dirty="0"/>
              <a:t>Program to an interface not an implementation.</a:t>
            </a:r>
          </a:p>
          <a:p>
            <a:pPr marL="457200" indent="-457200" algn="just">
              <a:buFont typeface="Wingdings" panose="05000000000000000000" pitchFamily="2" charset="2"/>
              <a:buChar char="Ø"/>
            </a:pPr>
            <a:endParaRPr lang="en-US" sz="2800" dirty="0"/>
          </a:p>
          <a:p>
            <a:pPr marL="457200" indent="-457200" algn="just">
              <a:buFont typeface="Wingdings" panose="05000000000000000000" pitchFamily="2" charset="2"/>
              <a:buChar char="Ø"/>
            </a:pPr>
            <a:r>
              <a:rPr lang="en-US" sz="2800" dirty="0"/>
              <a:t>Favor object composition over inheritance.</a:t>
            </a:r>
          </a:p>
          <a:p>
            <a:pPr algn="just"/>
            <a:endParaRPr lang="en-US" sz="2800" dirty="0"/>
          </a:p>
        </p:txBody>
      </p:sp>
      <p:sp>
        <p:nvSpPr>
          <p:cNvPr id="10" name="TextBox 9">
            <a:extLst>
              <a:ext uri="{FF2B5EF4-FFF2-40B4-BE49-F238E27FC236}">
                <a16:creationId xmlns:a16="http://schemas.microsoft.com/office/drawing/2014/main" id="{E58B5768-9F7D-6D27-A3D0-2ACAD00E1A45}"/>
              </a:ext>
            </a:extLst>
          </p:cNvPr>
          <p:cNvSpPr txBox="1"/>
          <p:nvPr/>
        </p:nvSpPr>
        <p:spPr>
          <a:xfrm>
            <a:off x="3048000" y="244469"/>
            <a:ext cx="7610168" cy="584775"/>
          </a:xfrm>
          <a:prstGeom prst="rect">
            <a:avLst/>
          </a:prstGeom>
          <a:noFill/>
        </p:spPr>
        <p:txBody>
          <a:bodyPr wrap="square">
            <a:spAutoFit/>
          </a:bodyPr>
          <a:lstStyle/>
          <a:p>
            <a:pPr algn="ctr">
              <a:spcBef>
                <a:spcPct val="0"/>
              </a:spcBef>
              <a:defRPr/>
            </a:pPr>
            <a:r>
              <a:rPr lang="en-US" sz="3200" b="1" dirty="0"/>
              <a:t>Design Pattern – Overview  </a:t>
            </a:r>
            <a:r>
              <a:rPr lang="en-US" sz="3200" b="1" dirty="0" err="1"/>
              <a:t>Cont</a:t>
            </a:r>
            <a:r>
              <a:rPr lang="en-US" sz="3200" b="1" dirty="0"/>
              <a:t>………</a:t>
            </a:r>
          </a:p>
        </p:txBody>
      </p:sp>
    </p:spTree>
    <p:extLst>
      <p:ext uri="{BB962C8B-B14F-4D97-AF65-F5344CB8AC3E}">
        <p14:creationId xmlns:p14="http://schemas.microsoft.com/office/powerpoint/2010/main" val="21150758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9A10E8-BECC-465E-BE54-F265DBD7E057}"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509200"/>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Usage of Design Pattern:</a:t>
            </a:r>
          </a:p>
          <a:p>
            <a:pPr algn="just"/>
            <a:endParaRPr lang="en-US" sz="3200" u="sng" dirty="0"/>
          </a:p>
          <a:p>
            <a:pPr algn="just"/>
            <a:r>
              <a:rPr lang="en-US" sz="2800" dirty="0"/>
              <a:t>Design Patterns have two main usages in software development</a:t>
            </a:r>
            <a:r>
              <a:rPr lang="en-US" dirty="0"/>
              <a:t>.</a:t>
            </a:r>
          </a:p>
          <a:p>
            <a:pPr algn="just"/>
            <a:endParaRPr lang="en-US" sz="3200" u="sng" dirty="0"/>
          </a:p>
          <a:p>
            <a:pPr marL="514350" indent="-514350" algn="just">
              <a:buFont typeface="+mj-lt"/>
              <a:buAutoNum type="arabicPeriod"/>
            </a:pPr>
            <a:r>
              <a:rPr lang="en-US" sz="2800" u="sng" dirty="0">
                <a:solidFill>
                  <a:schemeClr val="accent6">
                    <a:lumMod val="75000"/>
                  </a:schemeClr>
                </a:solidFill>
              </a:rPr>
              <a:t>Common platform for developers:-</a:t>
            </a:r>
          </a:p>
          <a:p>
            <a:pPr algn="just"/>
            <a:endParaRPr lang="en-US" sz="2800" u="sng" dirty="0">
              <a:solidFill>
                <a:schemeClr val="accent6">
                  <a:lumMod val="75000"/>
                </a:schemeClr>
              </a:solidFill>
            </a:endParaRPr>
          </a:p>
          <a:p>
            <a:pPr algn="just"/>
            <a:r>
              <a:rPr lang="en-US" sz="2800" dirty="0">
                <a:solidFill>
                  <a:schemeClr val="accent6">
                    <a:lumMod val="75000"/>
                  </a:schemeClr>
                </a:solidFill>
              </a:rPr>
              <a:t>Design patterns provide a standard terminology and are specific to particular scenario. For example, a singleton design pattern signifies use of single object so all developers familiar with single design pattern will make use of single object and they can tell each other that program is following a singleton pattern.</a:t>
            </a:r>
          </a:p>
          <a:p>
            <a:pPr algn="just"/>
            <a:endParaRPr lang="en-US" sz="3200" u="sng" dirty="0"/>
          </a:p>
        </p:txBody>
      </p:sp>
      <p:sp>
        <p:nvSpPr>
          <p:cNvPr id="8" name="TextBox 7">
            <a:extLst>
              <a:ext uri="{FF2B5EF4-FFF2-40B4-BE49-F238E27FC236}">
                <a16:creationId xmlns:a16="http://schemas.microsoft.com/office/drawing/2014/main" id="{C2DFA2B7-7930-346E-A36D-9AB8813FFD31}"/>
              </a:ext>
            </a:extLst>
          </p:cNvPr>
          <p:cNvSpPr txBox="1"/>
          <p:nvPr/>
        </p:nvSpPr>
        <p:spPr>
          <a:xfrm>
            <a:off x="3048000" y="244469"/>
            <a:ext cx="7610168" cy="584775"/>
          </a:xfrm>
          <a:prstGeom prst="rect">
            <a:avLst/>
          </a:prstGeom>
          <a:noFill/>
        </p:spPr>
        <p:txBody>
          <a:bodyPr wrap="square">
            <a:spAutoFit/>
          </a:bodyPr>
          <a:lstStyle/>
          <a:p>
            <a:pPr algn="ctr">
              <a:spcBef>
                <a:spcPct val="0"/>
              </a:spcBef>
              <a:defRPr/>
            </a:pPr>
            <a:r>
              <a:rPr lang="en-US" sz="3200" b="1" dirty="0"/>
              <a:t>Design Pattern – Overview  </a:t>
            </a:r>
            <a:r>
              <a:rPr lang="en-US" sz="3200" b="1" dirty="0" err="1"/>
              <a:t>Cont</a:t>
            </a:r>
            <a:r>
              <a:rPr lang="en-US" sz="3200" b="1" dirty="0"/>
              <a:t>………</a:t>
            </a:r>
          </a:p>
        </p:txBody>
      </p:sp>
    </p:spTree>
    <p:extLst>
      <p:ext uri="{BB962C8B-B14F-4D97-AF65-F5344CB8AC3E}">
        <p14:creationId xmlns:p14="http://schemas.microsoft.com/office/powerpoint/2010/main" val="33921040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0E78C1-4E69-4971-8959-11A517EC780C}"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5016758"/>
          </a:xfrm>
          <a:prstGeom prst="rect">
            <a:avLst/>
          </a:prstGeom>
          <a:solidFill>
            <a:schemeClr val="accent3">
              <a:lumMod val="40000"/>
              <a:lumOff val="60000"/>
            </a:schemeClr>
          </a:solidFill>
          <a:ln w="28575">
            <a:solidFill>
              <a:schemeClr val="tx1"/>
            </a:solidFill>
          </a:ln>
        </p:spPr>
        <p:txBody>
          <a:bodyPr wrap="square">
            <a:spAutoFit/>
          </a:bodyPr>
          <a:lstStyle/>
          <a:p>
            <a:pPr algn="just"/>
            <a:r>
              <a:rPr lang="en-US" sz="3200" u="sng" dirty="0"/>
              <a:t>Usage of Design Pattern:</a:t>
            </a:r>
          </a:p>
          <a:p>
            <a:pPr algn="just"/>
            <a:endParaRPr lang="en-US" sz="3200" u="sng" dirty="0"/>
          </a:p>
          <a:p>
            <a:pPr algn="just"/>
            <a:r>
              <a:rPr lang="en-US" sz="2800" dirty="0"/>
              <a:t>Design Patterns have two main usages in software development</a:t>
            </a:r>
            <a:r>
              <a:rPr lang="en-US" dirty="0"/>
              <a:t>.</a:t>
            </a:r>
          </a:p>
          <a:p>
            <a:pPr algn="just"/>
            <a:endParaRPr lang="en-US" sz="3200" dirty="0"/>
          </a:p>
          <a:p>
            <a:pPr algn="just"/>
            <a:r>
              <a:rPr lang="en-US" sz="2800" dirty="0">
                <a:solidFill>
                  <a:schemeClr val="accent6">
                    <a:lumMod val="75000"/>
                  </a:schemeClr>
                </a:solidFill>
              </a:rPr>
              <a:t>2.   </a:t>
            </a:r>
            <a:r>
              <a:rPr lang="en-US" sz="2800" u="sng" dirty="0">
                <a:solidFill>
                  <a:schemeClr val="accent6">
                    <a:lumMod val="75000"/>
                  </a:schemeClr>
                </a:solidFill>
              </a:rPr>
              <a:t>Best Practices:-</a:t>
            </a:r>
          </a:p>
          <a:p>
            <a:pPr algn="just"/>
            <a:endParaRPr lang="en-US" sz="2800" dirty="0">
              <a:solidFill>
                <a:schemeClr val="accent6">
                  <a:lumMod val="75000"/>
                </a:schemeClr>
              </a:solidFill>
            </a:endParaRPr>
          </a:p>
          <a:p>
            <a:pPr algn="just"/>
            <a:r>
              <a:rPr lang="en-US" sz="2800" dirty="0">
                <a:solidFill>
                  <a:schemeClr val="accent6">
                    <a:lumMod val="75000"/>
                  </a:schemeClr>
                </a:solidFill>
              </a:rPr>
              <a:t>Design patterns have been evolved over a long period of time and they provide best solutions to certain problems faced during software development. Learning these patterns helps unexperienced developers to learn software design in an easy and faster way.</a:t>
            </a:r>
          </a:p>
          <a:p>
            <a:pPr algn="just"/>
            <a:endParaRPr lang="en-US" sz="2800" dirty="0">
              <a:solidFill>
                <a:schemeClr val="accent6">
                  <a:lumMod val="75000"/>
                </a:schemeClr>
              </a:solidFill>
            </a:endParaRPr>
          </a:p>
        </p:txBody>
      </p:sp>
      <p:sp>
        <p:nvSpPr>
          <p:cNvPr id="8" name="TextBox 7">
            <a:extLst>
              <a:ext uri="{FF2B5EF4-FFF2-40B4-BE49-F238E27FC236}">
                <a16:creationId xmlns:a16="http://schemas.microsoft.com/office/drawing/2014/main" id="{96489963-B28E-7C56-8D97-6837753F8E62}"/>
              </a:ext>
            </a:extLst>
          </p:cNvPr>
          <p:cNvSpPr txBox="1"/>
          <p:nvPr/>
        </p:nvSpPr>
        <p:spPr>
          <a:xfrm>
            <a:off x="3048000" y="244469"/>
            <a:ext cx="7610168" cy="584775"/>
          </a:xfrm>
          <a:prstGeom prst="rect">
            <a:avLst/>
          </a:prstGeom>
          <a:noFill/>
        </p:spPr>
        <p:txBody>
          <a:bodyPr wrap="square">
            <a:spAutoFit/>
          </a:bodyPr>
          <a:lstStyle/>
          <a:p>
            <a:pPr algn="ctr">
              <a:spcBef>
                <a:spcPct val="0"/>
              </a:spcBef>
              <a:defRPr/>
            </a:pPr>
            <a:r>
              <a:rPr lang="en-US" sz="3200" b="1" dirty="0"/>
              <a:t>Design Pattern – Overview  </a:t>
            </a:r>
            <a:r>
              <a:rPr lang="en-US" sz="3200" b="1" dirty="0" err="1"/>
              <a:t>Cont</a:t>
            </a:r>
            <a:r>
              <a:rPr lang="en-US" sz="3200" b="1" dirty="0"/>
              <a:t>………</a:t>
            </a:r>
          </a:p>
        </p:txBody>
      </p:sp>
    </p:spTree>
    <p:extLst>
      <p:ext uri="{BB962C8B-B14F-4D97-AF65-F5344CB8AC3E}">
        <p14:creationId xmlns:p14="http://schemas.microsoft.com/office/powerpoint/2010/main" val="3604391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E277764-5486-41D9-B37F-1C04E34109A2}"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524315"/>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3200" u="sng" dirty="0"/>
              <a:t>Types of Design Patterns:-</a:t>
            </a:r>
            <a:endParaRPr lang="en-US" sz="4800" u="sng" dirty="0"/>
          </a:p>
          <a:p>
            <a:pPr algn="just"/>
            <a:endParaRPr lang="en-US" sz="3200" u="sng" dirty="0"/>
          </a:p>
          <a:p>
            <a:pPr marL="457200" indent="-457200" algn="just">
              <a:buFont typeface="Wingdings" panose="05000000000000000000" pitchFamily="2" charset="2"/>
              <a:buChar char="Ø"/>
            </a:pPr>
            <a:r>
              <a:rPr lang="en-US" sz="2800" dirty="0"/>
              <a:t>As per the design pattern reference book </a:t>
            </a:r>
            <a:r>
              <a:rPr lang="en-US" sz="2800" b="1" dirty="0"/>
              <a:t>Design Patterns - Elements of Reusable Object-Oriented Software </a:t>
            </a:r>
            <a:r>
              <a:rPr lang="en-US" sz="2800" dirty="0"/>
              <a:t>, there are 23 design patterns which can be classified in three categories: Creational, Structural and Behavioral patterns.</a:t>
            </a:r>
          </a:p>
          <a:p>
            <a:pPr algn="just"/>
            <a:endParaRPr lang="en-US" sz="2800" dirty="0"/>
          </a:p>
          <a:p>
            <a:pPr marL="457200" indent="-457200" algn="just">
              <a:buFont typeface="Wingdings" panose="05000000000000000000" pitchFamily="2" charset="2"/>
              <a:buChar char="Ø"/>
            </a:pPr>
            <a:r>
              <a:rPr lang="en-US" sz="2800" dirty="0"/>
              <a:t>We'll also try discuss another category of design pattern: J2EE design patterns.</a:t>
            </a:r>
          </a:p>
          <a:p>
            <a:pPr algn="just"/>
            <a:endParaRPr lang="en-US" sz="2800" dirty="0"/>
          </a:p>
        </p:txBody>
      </p:sp>
      <p:sp>
        <p:nvSpPr>
          <p:cNvPr id="8" name="TextBox 7">
            <a:extLst>
              <a:ext uri="{FF2B5EF4-FFF2-40B4-BE49-F238E27FC236}">
                <a16:creationId xmlns:a16="http://schemas.microsoft.com/office/drawing/2014/main" id="{B77C5644-FAF7-53DD-FA44-5C9D72DDC1D0}"/>
              </a:ext>
            </a:extLst>
          </p:cNvPr>
          <p:cNvSpPr txBox="1"/>
          <p:nvPr/>
        </p:nvSpPr>
        <p:spPr>
          <a:xfrm>
            <a:off x="3048000" y="244469"/>
            <a:ext cx="7610168" cy="584775"/>
          </a:xfrm>
          <a:prstGeom prst="rect">
            <a:avLst/>
          </a:prstGeom>
          <a:noFill/>
        </p:spPr>
        <p:txBody>
          <a:bodyPr wrap="square">
            <a:spAutoFit/>
          </a:bodyPr>
          <a:lstStyle/>
          <a:p>
            <a:pPr algn="ctr">
              <a:spcBef>
                <a:spcPct val="0"/>
              </a:spcBef>
              <a:defRPr/>
            </a:pPr>
            <a:r>
              <a:rPr lang="en-US" sz="3200" b="1" dirty="0"/>
              <a:t>Design Pattern – Overview  </a:t>
            </a:r>
            <a:r>
              <a:rPr lang="en-US" sz="3200" b="1" dirty="0" err="1"/>
              <a:t>Cont</a:t>
            </a:r>
            <a:r>
              <a:rPr lang="en-US" sz="3200" b="1" dirty="0"/>
              <a:t>………</a:t>
            </a:r>
          </a:p>
        </p:txBody>
      </p:sp>
    </p:spTree>
    <p:extLst>
      <p:ext uri="{BB962C8B-B14F-4D97-AF65-F5344CB8AC3E}">
        <p14:creationId xmlns:p14="http://schemas.microsoft.com/office/powerpoint/2010/main" val="404586884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825D34-CE87-4A01-91EC-111D82C5C02D}"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370427"/>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3200" u="sng" dirty="0"/>
              <a:t>Types of Design Patterns:-</a:t>
            </a:r>
          </a:p>
          <a:p>
            <a:pPr algn="just"/>
            <a:endParaRPr lang="en-US" sz="4800" u="sng" dirty="0"/>
          </a:p>
          <a:p>
            <a:pPr marL="514350" indent="-514350" algn="just">
              <a:buFont typeface="+mj-lt"/>
              <a:buAutoNum type="arabicPeriod"/>
            </a:pPr>
            <a:r>
              <a:rPr lang="en-US" sz="3200" u="sng" dirty="0">
                <a:solidFill>
                  <a:schemeClr val="accent6">
                    <a:lumMod val="75000"/>
                  </a:schemeClr>
                </a:solidFill>
              </a:rPr>
              <a:t>Creational Patterns:-</a:t>
            </a:r>
            <a:r>
              <a:rPr lang="en-US" sz="3200" dirty="0">
                <a:solidFill>
                  <a:schemeClr val="accent6">
                    <a:lumMod val="75000"/>
                  </a:schemeClr>
                </a:solidFill>
              </a:rPr>
              <a:t> </a:t>
            </a:r>
          </a:p>
          <a:p>
            <a:pPr algn="just"/>
            <a:endParaRPr lang="en-US" sz="2800" dirty="0">
              <a:solidFill>
                <a:schemeClr val="accent6">
                  <a:lumMod val="75000"/>
                </a:schemeClr>
              </a:solidFill>
            </a:endParaRPr>
          </a:p>
          <a:p>
            <a:pPr algn="just"/>
            <a:r>
              <a:rPr lang="en-US" sz="2800" dirty="0">
                <a:solidFill>
                  <a:schemeClr val="accent6">
                    <a:lumMod val="75000"/>
                  </a:schemeClr>
                </a:solidFill>
              </a:rPr>
              <a:t>These design patterns provide a way to create objects while hiding the creation logic, rather than instantiating objects directly using new operator. This gives program more flexibility in deciding which objects need to be created for a given use case.</a:t>
            </a:r>
          </a:p>
          <a:p>
            <a:pPr algn="just"/>
            <a:endParaRPr lang="en-US" sz="2600" u="sng" dirty="0"/>
          </a:p>
        </p:txBody>
      </p:sp>
      <p:sp>
        <p:nvSpPr>
          <p:cNvPr id="8" name="TextBox 7">
            <a:extLst>
              <a:ext uri="{FF2B5EF4-FFF2-40B4-BE49-F238E27FC236}">
                <a16:creationId xmlns:a16="http://schemas.microsoft.com/office/drawing/2014/main" id="{6880145B-5348-F498-AE69-069FFB547785}"/>
              </a:ext>
            </a:extLst>
          </p:cNvPr>
          <p:cNvSpPr txBox="1"/>
          <p:nvPr/>
        </p:nvSpPr>
        <p:spPr>
          <a:xfrm>
            <a:off x="3048000" y="244469"/>
            <a:ext cx="7610168" cy="584775"/>
          </a:xfrm>
          <a:prstGeom prst="rect">
            <a:avLst/>
          </a:prstGeom>
          <a:noFill/>
        </p:spPr>
        <p:txBody>
          <a:bodyPr wrap="square">
            <a:spAutoFit/>
          </a:bodyPr>
          <a:lstStyle/>
          <a:p>
            <a:pPr algn="ctr">
              <a:spcBef>
                <a:spcPct val="0"/>
              </a:spcBef>
              <a:defRPr/>
            </a:pPr>
            <a:r>
              <a:rPr lang="en-US" sz="3200" b="1" dirty="0"/>
              <a:t>Design Pattern – Overview  </a:t>
            </a:r>
            <a:r>
              <a:rPr lang="en-US" sz="3200" b="1" dirty="0" err="1"/>
              <a:t>Cont</a:t>
            </a:r>
            <a:r>
              <a:rPr lang="en-US" sz="3200" b="1" dirty="0"/>
              <a:t>………</a:t>
            </a:r>
          </a:p>
        </p:txBody>
      </p:sp>
    </p:spTree>
    <p:extLst>
      <p:ext uri="{BB962C8B-B14F-4D97-AF65-F5344CB8AC3E}">
        <p14:creationId xmlns:p14="http://schemas.microsoft.com/office/powerpoint/2010/main" val="38611421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A340BF8-90F3-4F84-B94D-D420C4DE26B4}"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939540"/>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3200" u="sng" dirty="0"/>
              <a:t>Types of Design Patterns:-</a:t>
            </a:r>
          </a:p>
          <a:p>
            <a:pPr algn="just"/>
            <a:endParaRPr lang="en-US" sz="4800" u="sng" dirty="0"/>
          </a:p>
          <a:p>
            <a:pPr algn="just"/>
            <a:r>
              <a:rPr lang="en-US" sz="3200" dirty="0">
                <a:solidFill>
                  <a:schemeClr val="accent6">
                    <a:lumMod val="75000"/>
                  </a:schemeClr>
                </a:solidFill>
              </a:rPr>
              <a:t>2.  </a:t>
            </a:r>
            <a:r>
              <a:rPr lang="en-US" sz="3200" u="sng" dirty="0">
                <a:solidFill>
                  <a:schemeClr val="accent6">
                    <a:lumMod val="75000"/>
                  </a:schemeClr>
                </a:solidFill>
              </a:rPr>
              <a:t>Structural Patterns:-</a:t>
            </a:r>
          </a:p>
          <a:p>
            <a:pPr algn="just"/>
            <a:endParaRPr lang="en-US" sz="2800" u="sng" dirty="0">
              <a:solidFill>
                <a:schemeClr val="accent6">
                  <a:lumMod val="75000"/>
                </a:schemeClr>
              </a:solidFill>
            </a:endParaRPr>
          </a:p>
          <a:p>
            <a:pPr algn="just"/>
            <a:r>
              <a:rPr lang="en-US" sz="2800" dirty="0">
                <a:solidFill>
                  <a:schemeClr val="accent6">
                    <a:lumMod val="75000"/>
                  </a:schemeClr>
                </a:solidFill>
              </a:rPr>
              <a:t>These design patterns concern class and object composition. Concept of inheritance is used to compose interfaces and define ways to compose objects to obtain new functionalities.</a:t>
            </a:r>
          </a:p>
          <a:p>
            <a:pPr algn="just"/>
            <a:endParaRPr lang="en-US" sz="2600" dirty="0">
              <a:solidFill>
                <a:schemeClr val="accent6">
                  <a:lumMod val="75000"/>
                </a:schemeClr>
              </a:solidFill>
            </a:endParaRPr>
          </a:p>
        </p:txBody>
      </p:sp>
      <p:sp>
        <p:nvSpPr>
          <p:cNvPr id="8" name="TextBox 7">
            <a:extLst>
              <a:ext uri="{FF2B5EF4-FFF2-40B4-BE49-F238E27FC236}">
                <a16:creationId xmlns:a16="http://schemas.microsoft.com/office/drawing/2014/main" id="{EC513F60-C5A0-DC4F-4DDA-AE4B43A8DAAC}"/>
              </a:ext>
            </a:extLst>
          </p:cNvPr>
          <p:cNvSpPr txBox="1"/>
          <p:nvPr/>
        </p:nvSpPr>
        <p:spPr>
          <a:xfrm>
            <a:off x="3048000" y="244469"/>
            <a:ext cx="7610168" cy="584775"/>
          </a:xfrm>
          <a:prstGeom prst="rect">
            <a:avLst/>
          </a:prstGeom>
          <a:noFill/>
        </p:spPr>
        <p:txBody>
          <a:bodyPr wrap="square">
            <a:spAutoFit/>
          </a:bodyPr>
          <a:lstStyle/>
          <a:p>
            <a:pPr algn="ctr">
              <a:spcBef>
                <a:spcPct val="0"/>
              </a:spcBef>
              <a:defRPr/>
            </a:pPr>
            <a:r>
              <a:rPr lang="en-US" sz="3200" b="1" dirty="0"/>
              <a:t>Design Pattern – Overview  </a:t>
            </a:r>
            <a:r>
              <a:rPr lang="en-US" sz="3200" b="1" dirty="0" err="1"/>
              <a:t>Cont</a:t>
            </a:r>
            <a:r>
              <a:rPr lang="en-US" sz="3200" b="1" dirty="0"/>
              <a:t>………</a:t>
            </a:r>
          </a:p>
        </p:txBody>
      </p:sp>
    </p:spTree>
    <p:extLst>
      <p:ext uri="{BB962C8B-B14F-4D97-AF65-F5344CB8AC3E}">
        <p14:creationId xmlns:p14="http://schemas.microsoft.com/office/powerpoint/2010/main" val="26137157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B5DE4E4-BA85-4BA9-A0EB-DD1384FE6F03}"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3847207"/>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3200" u="sng" dirty="0"/>
              <a:t>Types of Design Patterns:-</a:t>
            </a:r>
          </a:p>
          <a:p>
            <a:pPr algn="just"/>
            <a:endParaRPr lang="en-US" sz="4800" u="sng" dirty="0"/>
          </a:p>
          <a:p>
            <a:pPr algn="just"/>
            <a:r>
              <a:rPr lang="en-US" sz="3200" dirty="0">
                <a:solidFill>
                  <a:schemeClr val="accent6">
                    <a:lumMod val="75000"/>
                  </a:schemeClr>
                </a:solidFill>
              </a:rPr>
              <a:t>3.  </a:t>
            </a:r>
            <a:r>
              <a:rPr lang="en-US" sz="3200" u="sng" dirty="0">
                <a:solidFill>
                  <a:schemeClr val="accent6">
                    <a:lumMod val="75000"/>
                  </a:schemeClr>
                </a:solidFill>
              </a:rPr>
              <a:t>Behavioral Patterns:-</a:t>
            </a:r>
          </a:p>
          <a:p>
            <a:pPr algn="just"/>
            <a:endParaRPr lang="en-US" sz="2800" u="sng" dirty="0">
              <a:solidFill>
                <a:schemeClr val="accent6">
                  <a:lumMod val="75000"/>
                </a:schemeClr>
              </a:solidFill>
            </a:endParaRPr>
          </a:p>
          <a:p>
            <a:pPr algn="just"/>
            <a:r>
              <a:rPr lang="en-US" sz="2600" dirty="0">
                <a:solidFill>
                  <a:schemeClr val="accent6">
                    <a:lumMod val="75000"/>
                  </a:schemeClr>
                </a:solidFill>
              </a:rPr>
              <a:t>These design patterns are specifically concerned with communication between objects.</a:t>
            </a:r>
          </a:p>
          <a:p>
            <a:pPr algn="just"/>
            <a:endParaRPr lang="en-US" sz="2600" dirty="0">
              <a:solidFill>
                <a:schemeClr val="accent6">
                  <a:lumMod val="75000"/>
                </a:schemeClr>
              </a:solidFill>
            </a:endParaRPr>
          </a:p>
          <a:p>
            <a:pPr algn="just"/>
            <a:endParaRPr lang="en-US" sz="2600" u="sng" dirty="0">
              <a:solidFill>
                <a:schemeClr val="accent6">
                  <a:lumMod val="75000"/>
                </a:schemeClr>
              </a:solidFill>
            </a:endParaRPr>
          </a:p>
        </p:txBody>
      </p:sp>
      <p:sp>
        <p:nvSpPr>
          <p:cNvPr id="8" name="TextBox 7">
            <a:extLst>
              <a:ext uri="{FF2B5EF4-FFF2-40B4-BE49-F238E27FC236}">
                <a16:creationId xmlns:a16="http://schemas.microsoft.com/office/drawing/2014/main" id="{E1E40958-9680-5950-F4C1-66DF7C5D6CD0}"/>
              </a:ext>
            </a:extLst>
          </p:cNvPr>
          <p:cNvSpPr txBox="1"/>
          <p:nvPr/>
        </p:nvSpPr>
        <p:spPr>
          <a:xfrm>
            <a:off x="3048000" y="244469"/>
            <a:ext cx="7610168" cy="584775"/>
          </a:xfrm>
          <a:prstGeom prst="rect">
            <a:avLst/>
          </a:prstGeom>
          <a:noFill/>
        </p:spPr>
        <p:txBody>
          <a:bodyPr wrap="square">
            <a:spAutoFit/>
          </a:bodyPr>
          <a:lstStyle/>
          <a:p>
            <a:pPr algn="ctr">
              <a:spcBef>
                <a:spcPct val="0"/>
              </a:spcBef>
              <a:defRPr/>
            </a:pPr>
            <a:r>
              <a:rPr lang="en-US" sz="3200" b="1" dirty="0"/>
              <a:t>Design Pattern – Overview  </a:t>
            </a:r>
            <a:r>
              <a:rPr lang="en-US" sz="3200" b="1" dirty="0" err="1"/>
              <a:t>Cont</a:t>
            </a:r>
            <a:r>
              <a:rPr lang="en-US" sz="3200" b="1" dirty="0"/>
              <a:t>………</a:t>
            </a:r>
          </a:p>
        </p:txBody>
      </p:sp>
    </p:spTree>
    <p:extLst>
      <p:ext uri="{BB962C8B-B14F-4D97-AF65-F5344CB8AC3E}">
        <p14:creationId xmlns:p14="http://schemas.microsoft.com/office/powerpoint/2010/main" val="42015667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2">
              <a:lumMod val="20000"/>
              <a:lumOff val="8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Design Patterns in Smalltalk MVC</a:t>
            </a:r>
          </a:p>
          <a:p>
            <a:pPr marL="0" indent="0" algn="just">
              <a:buNone/>
            </a:pPr>
            <a:endParaRPr lang="en-US" sz="2800" dirty="0"/>
          </a:p>
          <a:p>
            <a:pPr algn="just"/>
            <a:r>
              <a:rPr lang="en-US" sz="2800" dirty="0"/>
              <a:t>In this topic, the students will gain , The idea of design pattern in Smalltalk MVC, they understand  what are the model ,view and controller defined by small talk.</a:t>
            </a:r>
            <a:endParaRPr lang="en-IN" sz="2800" dirty="0"/>
          </a:p>
          <a:p>
            <a:pPr algn="just"/>
            <a:endParaRPr lang="en-US" sz="2800" dirty="0"/>
          </a:p>
        </p:txBody>
      </p:sp>
      <p:sp>
        <p:nvSpPr>
          <p:cNvPr id="4" name="Date Placeholder 3"/>
          <p:cNvSpPr>
            <a:spLocks noGrp="1"/>
          </p:cNvSpPr>
          <p:nvPr>
            <p:ph type="dt" sz="half" idx="10"/>
          </p:nvPr>
        </p:nvSpPr>
        <p:spPr/>
        <p:txBody>
          <a:bodyPr/>
          <a:lstStyle/>
          <a:p>
            <a:fld id="{C10215D3-CFCA-4F9E-BDCE-2322CDAFDD94}"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dirty="0"/>
          </a:p>
        </p:txBody>
      </p:sp>
      <p:sp>
        <p:nvSpPr>
          <p:cNvPr id="8" name="TextBox 7">
            <a:extLst>
              <a:ext uri="{FF2B5EF4-FFF2-40B4-BE49-F238E27FC236}">
                <a16:creationId xmlns:a16="http://schemas.microsoft.com/office/drawing/2014/main" id="{B050571D-DE63-E6C2-B087-63C973599B6D}"/>
              </a:ext>
            </a:extLst>
          </p:cNvPr>
          <p:cNvSpPr txBox="1"/>
          <p:nvPr/>
        </p:nvSpPr>
        <p:spPr>
          <a:xfrm>
            <a:off x="2971800" y="136525"/>
            <a:ext cx="6096000" cy="646331"/>
          </a:xfrm>
          <a:prstGeom prst="rect">
            <a:avLst/>
          </a:prstGeom>
          <a:noFill/>
        </p:spPr>
        <p:txBody>
          <a:bodyPr wrap="square">
            <a:spAutoFit/>
          </a:bodyPr>
          <a:lstStyle/>
          <a:p>
            <a:pPr algn="ctr">
              <a:spcBef>
                <a:spcPct val="0"/>
              </a:spcBef>
              <a:defRPr/>
            </a:pPr>
            <a:r>
              <a:rPr lang="en-US" sz="3600" b="1" dirty="0"/>
              <a:t>Topic Objective</a:t>
            </a:r>
          </a:p>
        </p:txBody>
      </p:sp>
    </p:spTree>
    <p:extLst>
      <p:ext uri="{BB962C8B-B14F-4D97-AF65-F5344CB8AC3E}">
        <p14:creationId xmlns:p14="http://schemas.microsoft.com/office/powerpoint/2010/main" val="3448728464"/>
      </p:ext>
    </p:extLst>
  </p:cSld>
  <p:clrMapOvr>
    <a:overrideClrMapping bg1="lt1" tx1="dk1" bg2="lt2" tx2="dk2" accent1="accent1" accent2="accent2" accent3="accent3" accent4="accent4" accent5="accent5" accent6="accent6" hlink="hlink" folHlink="folHlink"/>
  </p:clrMapOvr>
</p:sld>
</file>

<file path=ppt/slides/slide3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447800" y="990600"/>
            <a:ext cx="101346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t>Smalltalk MVC is defined in Design Pattern as</a:t>
            </a:r>
            <a:r>
              <a:rPr lang="en-US" sz="2800" dirty="0"/>
              <a:t>:-</a:t>
            </a:r>
          </a:p>
          <a:p>
            <a:pPr marL="0" indent="0">
              <a:buNone/>
            </a:pPr>
            <a:endParaRPr lang="en-US" sz="2800" b="1" dirty="0"/>
          </a:p>
          <a:p>
            <a:pPr marL="0" indent="0" algn="just">
              <a:buNone/>
            </a:pPr>
            <a:r>
              <a:rPr lang="en-US" sz="2800" dirty="0">
                <a:solidFill>
                  <a:schemeClr val="accent6">
                    <a:lumMod val="50000"/>
                  </a:schemeClr>
                </a:solidFill>
              </a:rPr>
              <a:t>MVC Consists of three kinds of objects. The </a:t>
            </a:r>
            <a:r>
              <a:rPr lang="en-US" sz="2800" b="1" dirty="0">
                <a:solidFill>
                  <a:schemeClr val="accent6">
                    <a:lumMod val="50000"/>
                  </a:schemeClr>
                </a:solidFill>
              </a:rPr>
              <a:t>Model</a:t>
            </a:r>
            <a:r>
              <a:rPr lang="en-US" sz="2800" dirty="0">
                <a:solidFill>
                  <a:schemeClr val="accent6">
                    <a:lumMod val="50000"/>
                  </a:schemeClr>
                </a:solidFill>
              </a:rPr>
              <a:t> is the application object, the </a:t>
            </a:r>
            <a:r>
              <a:rPr lang="en-US" sz="2800" b="1" dirty="0">
                <a:solidFill>
                  <a:schemeClr val="accent6">
                    <a:lumMod val="50000"/>
                  </a:schemeClr>
                </a:solidFill>
              </a:rPr>
              <a:t>View</a:t>
            </a:r>
            <a:r>
              <a:rPr lang="en-US" sz="2800" dirty="0">
                <a:solidFill>
                  <a:schemeClr val="accent6">
                    <a:lumMod val="50000"/>
                  </a:schemeClr>
                </a:solidFill>
              </a:rPr>
              <a:t> is its screen presentation, and the </a:t>
            </a:r>
            <a:r>
              <a:rPr lang="en-US" sz="2800" b="1" dirty="0">
                <a:solidFill>
                  <a:schemeClr val="accent6">
                    <a:lumMod val="50000"/>
                  </a:schemeClr>
                </a:solidFill>
              </a:rPr>
              <a:t>Controller </a:t>
            </a:r>
            <a:r>
              <a:rPr lang="en-US" sz="2800" dirty="0">
                <a:solidFill>
                  <a:schemeClr val="accent6">
                    <a:lumMod val="50000"/>
                  </a:schemeClr>
                </a:solidFill>
              </a:rPr>
              <a:t>defines the way the user interface reacts to user input.</a:t>
            </a:r>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06EB45B0-3FE2-4ACB-BF26-D2A0A2953E1D}"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dirty="0"/>
          </a:p>
        </p:txBody>
      </p:sp>
      <p:pic>
        <p:nvPicPr>
          <p:cNvPr id="3" name="Picture 2"/>
          <p:cNvPicPr>
            <a:picLocks noChangeAspect="1"/>
          </p:cNvPicPr>
          <p:nvPr/>
        </p:nvPicPr>
        <p:blipFill>
          <a:blip r:embed="rId4"/>
          <a:stretch>
            <a:fillRect/>
          </a:stretch>
        </p:blipFill>
        <p:spPr>
          <a:xfrm>
            <a:off x="2118699" y="3558384"/>
            <a:ext cx="8792802" cy="2286319"/>
          </a:xfrm>
          <a:prstGeom prst="rect">
            <a:avLst/>
          </a:prstGeom>
        </p:spPr>
      </p:pic>
      <p:sp>
        <p:nvSpPr>
          <p:cNvPr id="9" name="TextBox 8">
            <a:extLst>
              <a:ext uri="{FF2B5EF4-FFF2-40B4-BE49-F238E27FC236}">
                <a16:creationId xmlns:a16="http://schemas.microsoft.com/office/drawing/2014/main" id="{2A26FFB8-EA91-739A-A996-676D39650650}"/>
              </a:ext>
            </a:extLst>
          </p:cNvPr>
          <p:cNvSpPr txBox="1"/>
          <p:nvPr/>
        </p:nvSpPr>
        <p:spPr>
          <a:xfrm>
            <a:off x="3342968" y="321512"/>
            <a:ext cx="6096000" cy="584775"/>
          </a:xfrm>
          <a:prstGeom prst="rect">
            <a:avLst/>
          </a:prstGeom>
          <a:noFill/>
        </p:spPr>
        <p:txBody>
          <a:bodyPr wrap="square">
            <a:spAutoFit/>
          </a:bodyPr>
          <a:lstStyle/>
          <a:p>
            <a:pPr algn="ctr">
              <a:spcBef>
                <a:spcPct val="0"/>
              </a:spcBef>
              <a:defRPr/>
            </a:pPr>
            <a:r>
              <a:rPr lang="en-US" sz="3200" b="1" dirty="0"/>
              <a:t>Design Patterns in Smalltalk MVC</a:t>
            </a:r>
          </a:p>
        </p:txBody>
      </p:sp>
    </p:spTree>
    <p:extLst>
      <p:ext uri="{BB962C8B-B14F-4D97-AF65-F5344CB8AC3E}">
        <p14:creationId xmlns:p14="http://schemas.microsoft.com/office/powerpoint/2010/main" val="1492040673"/>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8D9D219-D244-408E-8B2F-872F7448CB60}"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63040" y="1067772"/>
            <a:ext cx="61722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marL="0" indent="0" algn="just">
              <a:buNone/>
            </a:pPr>
            <a:r>
              <a:rPr lang="en-IN" sz="2800" b="1" dirty="0">
                <a:solidFill>
                  <a:schemeClr val="tx1"/>
                </a:solidFill>
              </a:rPr>
              <a:t>UNIT-I:  Introduction of Design Pattern</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4087781638"/>
              </p:ext>
            </p:extLst>
          </p:nvPr>
        </p:nvGraphicFramePr>
        <p:xfrm>
          <a:off x="1447800" y="2158974"/>
          <a:ext cx="10020300" cy="31940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103AB13-03EE-99C9-2BFB-8A0FEFC6F9C1}"/>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3544638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4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lnSpcReduction="10000"/>
          </a:bodyPr>
          <a:lstStyle/>
          <a:p>
            <a:pPr marL="0" indent="0">
              <a:buNone/>
            </a:pPr>
            <a:r>
              <a:rPr lang="en-US" sz="2800" u="sng" dirty="0">
                <a:solidFill>
                  <a:schemeClr val="accent6">
                    <a:lumMod val="50000"/>
                  </a:schemeClr>
                </a:solidFill>
              </a:rPr>
              <a:t>MVC Pattern stands for Model-View-Controller Pattern. This pattern is used to separate application's concerns:-</a:t>
            </a:r>
          </a:p>
          <a:p>
            <a:pPr marL="0" indent="0">
              <a:buNone/>
            </a:pPr>
            <a:endParaRPr lang="en-US" sz="2800" u="sng" dirty="0">
              <a:solidFill>
                <a:schemeClr val="accent6">
                  <a:lumMod val="50000"/>
                </a:schemeClr>
              </a:solidFill>
            </a:endParaRPr>
          </a:p>
          <a:p>
            <a:pPr marL="0" indent="0">
              <a:buNone/>
            </a:pPr>
            <a:r>
              <a:rPr lang="en-US" sz="2800" u="sng" dirty="0">
                <a:solidFill>
                  <a:schemeClr val="accent6">
                    <a:lumMod val="50000"/>
                  </a:schemeClr>
                </a:solidFill>
              </a:rPr>
              <a:t>Model</a:t>
            </a:r>
            <a:r>
              <a:rPr lang="en-US" sz="2800" dirty="0"/>
              <a:t> - Model represents an object or JAVA POJO(</a:t>
            </a:r>
            <a:r>
              <a:rPr lang="en-US" sz="2800" b="1" dirty="0"/>
              <a:t>Plain old java Class-normal </a:t>
            </a:r>
            <a:r>
              <a:rPr lang="en-US" sz="2800" b="1" dirty="0" err="1"/>
              <a:t>object,not</a:t>
            </a:r>
            <a:r>
              <a:rPr lang="en-US" sz="2800" b="1" dirty="0"/>
              <a:t> bound to any framework</a:t>
            </a:r>
            <a:r>
              <a:rPr lang="en-US" sz="2800" dirty="0"/>
              <a:t>) carrying data. It can also have logic to update controller if its data changes.</a:t>
            </a:r>
          </a:p>
          <a:p>
            <a:pPr marL="0" indent="0">
              <a:buNone/>
            </a:pPr>
            <a:endParaRPr lang="en-US" sz="2800" dirty="0"/>
          </a:p>
          <a:p>
            <a:pPr marL="0" indent="0">
              <a:buNone/>
            </a:pPr>
            <a:r>
              <a:rPr lang="en-US" sz="2800" u="sng" dirty="0">
                <a:solidFill>
                  <a:schemeClr val="accent6">
                    <a:lumMod val="50000"/>
                  </a:schemeClr>
                </a:solidFill>
              </a:rPr>
              <a:t>View</a:t>
            </a:r>
            <a:r>
              <a:rPr lang="en-US" sz="2800" dirty="0">
                <a:solidFill>
                  <a:schemeClr val="accent6">
                    <a:lumMod val="50000"/>
                  </a:schemeClr>
                </a:solidFill>
              </a:rPr>
              <a:t> </a:t>
            </a:r>
            <a:r>
              <a:rPr lang="en-US" sz="2800" dirty="0"/>
              <a:t>- View represents the visualization of the data that model contains.</a:t>
            </a:r>
          </a:p>
          <a:p>
            <a:pPr marL="0" indent="0">
              <a:buNone/>
            </a:pPr>
            <a:endParaRPr lang="en-US" sz="2800" dirty="0"/>
          </a:p>
          <a:p>
            <a:pPr marL="0" indent="0">
              <a:buNone/>
            </a:pPr>
            <a:r>
              <a:rPr lang="en-US" sz="2800" u="sng" dirty="0">
                <a:solidFill>
                  <a:schemeClr val="accent6">
                    <a:lumMod val="50000"/>
                  </a:schemeClr>
                </a:solidFill>
              </a:rPr>
              <a:t>Controller</a:t>
            </a:r>
            <a:r>
              <a:rPr lang="en-US" sz="2800" dirty="0">
                <a:solidFill>
                  <a:schemeClr val="accent6">
                    <a:lumMod val="50000"/>
                  </a:schemeClr>
                </a:solidFill>
              </a:rPr>
              <a:t> </a:t>
            </a:r>
            <a:r>
              <a:rPr lang="en-US" sz="2800" dirty="0"/>
              <a:t>- Controller acts on both model and view. It controls the data flow into model object and updates the view whenever data changes. It keeps view and model separate.</a:t>
            </a: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EE5E42DE-D918-4138-945E-17EEC51F98D2}"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dirty="0"/>
          </a:p>
        </p:txBody>
      </p:sp>
      <p:sp>
        <p:nvSpPr>
          <p:cNvPr id="3" name="TextBox 2">
            <a:extLst>
              <a:ext uri="{FF2B5EF4-FFF2-40B4-BE49-F238E27FC236}">
                <a16:creationId xmlns:a16="http://schemas.microsoft.com/office/drawing/2014/main" id="{B6485590-33C3-97EA-0CA2-181769E17265}"/>
              </a:ext>
            </a:extLst>
          </p:cNvPr>
          <p:cNvSpPr txBox="1"/>
          <p:nvPr/>
        </p:nvSpPr>
        <p:spPr>
          <a:xfrm>
            <a:off x="1779639" y="301479"/>
            <a:ext cx="8947355" cy="523220"/>
          </a:xfrm>
          <a:prstGeom prst="rect">
            <a:avLst/>
          </a:prstGeom>
          <a:noFill/>
        </p:spPr>
        <p:txBody>
          <a:bodyPr wrap="square">
            <a:spAutoFit/>
          </a:bodyPr>
          <a:lstStyle/>
          <a:p>
            <a:pPr algn="ctr">
              <a:spcBef>
                <a:spcPct val="0"/>
              </a:spcBef>
              <a:defRPr/>
            </a:pPr>
            <a:r>
              <a:rPr lang="en-US" sz="2800" b="1" dirty="0"/>
              <a:t>Design Patterns in Smalltalk MVC   </a:t>
            </a:r>
            <a:r>
              <a:rPr lang="en-US" sz="2800" b="1" dirty="0" err="1"/>
              <a:t>Cont</a:t>
            </a:r>
            <a:r>
              <a:rPr lang="en-US" sz="2800" b="1" dirty="0"/>
              <a:t>…….</a:t>
            </a:r>
          </a:p>
        </p:txBody>
      </p:sp>
    </p:spTree>
    <p:extLst>
      <p:ext uri="{BB962C8B-B14F-4D97-AF65-F5344CB8AC3E}">
        <p14:creationId xmlns:p14="http://schemas.microsoft.com/office/powerpoint/2010/main" val="921628653"/>
      </p:ext>
    </p:extLst>
  </p:cSld>
  <p:clrMapOvr>
    <a:overrideClrMapping bg1="lt1" tx1="dk1" bg2="lt2" tx2="dk2" accent1="accent1" accent2="accent2" accent3="accent3" accent4="accent4" accent5="accent5" accent6="accent6" hlink="hlink" folHlink="folHlink"/>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Implementation:-</a:t>
            </a:r>
          </a:p>
          <a:p>
            <a:pPr marL="0" indent="0">
              <a:buNone/>
            </a:pPr>
            <a:endParaRPr lang="en-US" sz="2800" u="sng" dirty="0">
              <a:solidFill>
                <a:schemeClr val="accent6">
                  <a:lumMod val="50000"/>
                </a:schemeClr>
              </a:solidFill>
            </a:endParaRPr>
          </a:p>
          <a:p>
            <a:pPr>
              <a:buFont typeface="Wingdings" panose="05000000000000000000" pitchFamily="2" charset="2"/>
              <a:buChar char="§"/>
            </a:pPr>
            <a:r>
              <a:rPr lang="en-US" sz="2800" dirty="0">
                <a:solidFill>
                  <a:schemeClr val="accent6">
                    <a:lumMod val="50000"/>
                  </a:schemeClr>
                </a:solidFill>
              </a:rPr>
              <a:t>We are going to create a Student object acting as a model. </a:t>
            </a:r>
            <a:r>
              <a:rPr lang="en-US" sz="2800" dirty="0"/>
              <a:t>Student View </a:t>
            </a:r>
            <a:r>
              <a:rPr lang="en-US" sz="2800" dirty="0">
                <a:solidFill>
                  <a:schemeClr val="accent6">
                    <a:lumMod val="50000"/>
                  </a:schemeClr>
                </a:solidFill>
              </a:rPr>
              <a:t>will be a view class which can print student details on console and </a:t>
            </a:r>
            <a:r>
              <a:rPr lang="en-US" sz="2800" dirty="0"/>
              <a:t>Student Controller </a:t>
            </a:r>
            <a:r>
              <a:rPr lang="en-US" sz="2800" dirty="0">
                <a:solidFill>
                  <a:schemeClr val="accent6">
                    <a:lumMod val="50000"/>
                  </a:schemeClr>
                </a:solidFill>
              </a:rPr>
              <a:t>is the controller class responsible to store data in Student object and update view  </a:t>
            </a:r>
            <a:r>
              <a:rPr lang="en-US" sz="2800" dirty="0"/>
              <a:t>Student View </a:t>
            </a:r>
            <a:r>
              <a:rPr lang="en-US" sz="2800" dirty="0">
                <a:solidFill>
                  <a:schemeClr val="accent6">
                    <a:lumMod val="50000"/>
                  </a:schemeClr>
                </a:solidFill>
              </a:rPr>
              <a:t>accordingly.</a:t>
            </a:r>
          </a:p>
          <a:p>
            <a:pPr>
              <a:buFont typeface="Wingdings" panose="05000000000000000000" pitchFamily="2" charset="2"/>
              <a:buChar char="§"/>
            </a:pPr>
            <a:endParaRPr lang="en-US" sz="2800" u="sng" dirty="0">
              <a:solidFill>
                <a:schemeClr val="accent6">
                  <a:lumMod val="50000"/>
                </a:schemeClr>
              </a:solidFill>
            </a:endParaRPr>
          </a:p>
          <a:p>
            <a:pPr>
              <a:buFont typeface="Wingdings" panose="05000000000000000000" pitchFamily="2" charset="2"/>
              <a:buChar char="§"/>
            </a:pPr>
            <a:r>
              <a:rPr lang="en-US" sz="2800" dirty="0"/>
              <a:t>MVC Pattern Demo</a:t>
            </a:r>
            <a:r>
              <a:rPr lang="en-US" sz="2800" dirty="0">
                <a:solidFill>
                  <a:schemeClr val="accent6">
                    <a:lumMod val="50000"/>
                  </a:schemeClr>
                </a:solidFill>
              </a:rPr>
              <a:t>, our demo class, will use Student Controller to demonstrate use of MVC pattern.</a:t>
            </a: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219D354F-E7CF-4910-9217-8F782A601E80}"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3" name="TextBox 2">
            <a:extLst>
              <a:ext uri="{FF2B5EF4-FFF2-40B4-BE49-F238E27FC236}">
                <a16:creationId xmlns:a16="http://schemas.microsoft.com/office/drawing/2014/main" id="{D0091BE0-06F6-136B-37EB-84B38FD39162}"/>
              </a:ext>
            </a:extLst>
          </p:cNvPr>
          <p:cNvSpPr txBox="1"/>
          <p:nvPr/>
        </p:nvSpPr>
        <p:spPr>
          <a:xfrm>
            <a:off x="1907458" y="375854"/>
            <a:ext cx="9193161" cy="584775"/>
          </a:xfrm>
          <a:prstGeom prst="rect">
            <a:avLst/>
          </a:prstGeom>
          <a:noFill/>
        </p:spPr>
        <p:txBody>
          <a:bodyPr wrap="square">
            <a:spAutoFit/>
          </a:bodyPr>
          <a:lstStyle/>
          <a:p>
            <a:pPr algn="ctr">
              <a:spcBef>
                <a:spcPct val="0"/>
              </a:spcBef>
              <a:defRPr/>
            </a:pPr>
            <a:r>
              <a:rPr lang="en-US" sz="3200" b="1" dirty="0"/>
              <a:t>Design Patterns in Smalltalk MVC  </a:t>
            </a:r>
            <a:r>
              <a:rPr lang="en-US" sz="3200" b="1" dirty="0" err="1"/>
              <a:t>Cont</a:t>
            </a:r>
            <a:r>
              <a:rPr lang="en-US" sz="3200" b="1" dirty="0"/>
              <a:t>…….</a:t>
            </a:r>
          </a:p>
        </p:txBody>
      </p:sp>
    </p:spTree>
    <p:extLst>
      <p:ext uri="{BB962C8B-B14F-4D97-AF65-F5344CB8AC3E}">
        <p14:creationId xmlns:p14="http://schemas.microsoft.com/office/powerpoint/2010/main" val="1695305855"/>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5">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Implementation:-</a:t>
            </a: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B55A887D-7E1D-4D51-8E70-92C23AAE136F}"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dirty="0"/>
          </a:p>
        </p:txBody>
      </p:sp>
      <p:pic>
        <p:nvPicPr>
          <p:cNvPr id="2" name="Picture 1"/>
          <p:cNvPicPr>
            <a:picLocks noChangeAspect="1"/>
          </p:cNvPicPr>
          <p:nvPr/>
        </p:nvPicPr>
        <p:blipFill>
          <a:blip r:embed="rId3"/>
          <a:stretch>
            <a:fillRect/>
          </a:stretch>
        </p:blipFill>
        <p:spPr>
          <a:xfrm>
            <a:off x="0" y="1081548"/>
            <a:ext cx="12192000" cy="5452695"/>
          </a:xfrm>
          <a:prstGeom prst="rect">
            <a:avLst/>
          </a:prstGeom>
        </p:spPr>
      </p:pic>
      <p:sp>
        <p:nvSpPr>
          <p:cNvPr id="9" name="Content Placeholder 7">
            <a:extLst>
              <a:ext uri="{FF2B5EF4-FFF2-40B4-BE49-F238E27FC236}">
                <a16:creationId xmlns:a16="http://schemas.microsoft.com/office/drawing/2014/main" id="{0AB1849F-ABFE-4E45-96A4-8F1F4B046B06}"/>
              </a:ext>
            </a:extLst>
          </p:cNvPr>
          <p:cNvSpPr txBox="1">
            <a:spLocks/>
          </p:cNvSpPr>
          <p:nvPr/>
        </p:nvSpPr>
        <p:spPr>
          <a:xfrm>
            <a:off x="7162800" y="3429000"/>
            <a:ext cx="4876800" cy="3581400"/>
          </a:xfrm>
          <a:prstGeom prst="rect">
            <a:avLst/>
          </a:prstGeom>
          <a:solidFill>
            <a:schemeClr val="accent2">
              <a:lumMod val="20000"/>
              <a:lumOff val="80000"/>
            </a:schemeClr>
          </a:solidFill>
          <a:ln w="9525">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600" b="1" u="sng" dirty="0">
              <a:solidFill>
                <a:schemeClr val="accent6">
                  <a:lumMod val="50000"/>
                </a:schemeClr>
              </a:solidFill>
            </a:endParaRPr>
          </a:p>
          <a:p>
            <a:pPr>
              <a:buFont typeface="Wingdings" panose="05000000000000000000" pitchFamily="2" charset="2"/>
              <a:buChar char="§"/>
            </a:pPr>
            <a:r>
              <a:rPr lang="en-US" sz="1600" b="1" dirty="0">
                <a:solidFill>
                  <a:schemeClr val="accent6">
                    <a:lumMod val="50000"/>
                  </a:schemeClr>
                </a:solidFill>
              </a:rPr>
              <a:t>create a Student object acting as a model. </a:t>
            </a:r>
            <a:r>
              <a:rPr lang="en-US" sz="1600" b="1" dirty="0"/>
              <a:t>Student View </a:t>
            </a:r>
            <a:r>
              <a:rPr lang="en-US" sz="1600" b="1" dirty="0">
                <a:solidFill>
                  <a:schemeClr val="accent6">
                    <a:lumMod val="50000"/>
                  </a:schemeClr>
                </a:solidFill>
              </a:rPr>
              <a:t>will be a view class which can print student details on console and </a:t>
            </a:r>
            <a:r>
              <a:rPr lang="en-US" sz="1600" b="1" dirty="0"/>
              <a:t>Student Controller </a:t>
            </a:r>
            <a:r>
              <a:rPr lang="en-US" sz="1600" b="1" dirty="0">
                <a:solidFill>
                  <a:schemeClr val="accent6">
                    <a:lumMod val="50000"/>
                  </a:schemeClr>
                </a:solidFill>
              </a:rPr>
              <a:t>is the controller class responsible to store data in Student object and update view  </a:t>
            </a:r>
            <a:r>
              <a:rPr lang="en-US" sz="1600" b="1" dirty="0"/>
              <a:t>Student View </a:t>
            </a:r>
            <a:r>
              <a:rPr lang="en-US" sz="1600" b="1" dirty="0">
                <a:solidFill>
                  <a:schemeClr val="accent6">
                    <a:lumMod val="50000"/>
                  </a:schemeClr>
                </a:solidFill>
              </a:rPr>
              <a:t>accordingly.</a:t>
            </a:r>
          </a:p>
          <a:p>
            <a:pPr>
              <a:buFont typeface="Wingdings" panose="05000000000000000000" pitchFamily="2" charset="2"/>
              <a:buChar char="§"/>
            </a:pPr>
            <a:endParaRPr lang="en-US" sz="1600" b="1" u="sng" dirty="0">
              <a:solidFill>
                <a:schemeClr val="accent6">
                  <a:lumMod val="50000"/>
                </a:schemeClr>
              </a:solidFill>
            </a:endParaRPr>
          </a:p>
          <a:p>
            <a:pPr>
              <a:buFont typeface="Wingdings" panose="05000000000000000000" pitchFamily="2" charset="2"/>
              <a:buChar char="§"/>
            </a:pPr>
            <a:r>
              <a:rPr lang="en-US" sz="1600" b="1" dirty="0"/>
              <a:t>MVC Pattern Demo</a:t>
            </a:r>
            <a:r>
              <a:rPr lang="en-US" sz="1600" b="1" dirty="0">
                <a:solidFill>
                  <a:schemeClr val="accent6">
                    <a:lumMod val="50000"/>
                  </a:schemeClr>
                </a:solidFill>
              </a:rPr>
              <a:t>, our demo class, will use Student Controller to demonstrate use of MVC pattern.</a:t>
            </a:r>
          </a:p>
          <a:p>
            <a:pPr marL="0" indent="0">
              <a:buFont typeface="Arial" pitchFamily="34" charset="0"/>
              <a:buNone/>
            </a:pPr>
            <a:endParaRPr lang="en-US" sz="1600" b="1" u="sng" dirty="0">
              <a:solidFill>
                <a:schemeClr val="accent6">
                  <a:lumMod val="50000"/>
                </a:schemeClr>
              </a:solidFill>
            </a:endParaRPr>
          </a:p>
          <a:p>
            <a:pPr marL="0" indent="0">
              <a:buFont typeface="Arial" pitchFamily="34" charset="0"/>
              <a:buNone/>
            </a:pPr>
            <a:endParaRPr lang="en-US" sz="1600" b="1" u="sng" dirty="0">
              <a:solidFill>
                <a:schemeClr val="accent6">
                  <a:lumMod val="50000"/>
                </a:schemeClr>
              </a:solidFill>
            </a:endParaRPr>
          </a:p>
          <a:p>
            <a:pPr marL="0" indent="0">
              <a:buFont typeface="Arial" pitchFamily="34" charset="0"/>
              <a:buNone/>
            </a:pPr>
            <a:endParaRPr lang="en-US" sz="1600" b="1" u="sng" dirty="0"/>
          </a:p>
          <a:p>
            <a:pPr marL="0" indent="0" algn="just">
              <a:buFont typeface="Arial" pitchFamily="34" charset="0"/>
              <a:buNone/>
            </a:pPr>
            <a:endParaRPr lang="en-US" sz="1600" b="1" dirty="0">
              <a:solidFill>
                <a:schemeClr val="accent6">
                  <a:lumMod val="50000"/>
                </a:schemeClr>
              </a:solidFill>
            </a:endParaRPr>
          </a:p>
          <a:p>
            <a:pPr marL="0" indent="0" algn="just">
              <a:buFont typeface="Arial" pitchFamily="34" charset="0"/>
              <a:buNone/>
            </a:pPr>
            <a:endParaRPr lang="en-US" sz="1600" b="1" dirty="0"/>
          </a:p>
        </p:txBody>
      </p:sp>
      <p:sp>
        <p:nvSpPr>
          <p:cNvPr id="3" name="TextBox 2">
            <a:extLst>
              <a:ext uri="{FF2B5EF4-FFF2-40B4-BE49-F238E27FC236}">
                <a16:creationId xmlns:a16="http://schemas.microsoft.com/office/drawing/2014/main" id="{268EA63F-9E6F-918B-EBE7-7CA55968F78B}"/>
              </a:ext>
            </a:extLst>
          </p:cNvPr>
          <p:cNvSpPr txBox="1"/>
          <p:nvPr/>
        </p:nvSpPr>
        <p:spPr>
          <a:xfrm>
            <a:off x="1907458" y="114134"/>
            <a:ext cx="9193161" cy="584775"/>
          </a:xfrm>
          <a:prstGeom prst="rect">
            <a:avLst/>
          </a:prstGeom>
          <a:noFill/>
        </p:spPr>
        <p:txBody>
          <a:bodyPr wrap="square">
            <a:spAutoFit/>
          </a:bodyPr>
          <a:lstStyle/>
          <a:p>
            <a:pPr algn="ctr">
              <a:spcBef>
                <a:spcPct val="0"/>
              </a:spcBef>
              <a:defRPr/>
            </a:pPr>
            <a:r>
              <a:rPr lang="en-US" sz="3200" b="1" dirty="0"/>
              <a:t>Design Patterns in Smalltalk MVC  </a:t>
            </a:r>
            <a:r>
              <a:rPr lang="en-US" sz="3200" b="1" dirty="0" err="1"/>
              <a:t>Cont</a:t>
            </a:r>
            <a:r>
              <a:rPr lang="en-US" sz="3200" b="1" dirty="0"/>
              <a:t>…….</a:t>
            </a:r>
          </a:p>
        </p:txBody>
      </p:sp>
    </p:spTree>
    <p:extLst>
      <p:ext uri="{BB962C8B-B14F-4D97-AF65-F5344CB8AC3E}">
        <p14:creationId xmlns:p14="http://schemas.microsoft.com/office/powerpoint/2010/main" val="3503779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1 :-</a:t>
            </a:r>
            <a:r>
              <a:rPr lang="en-US" sz="2800" dirty="0">
                <a:solidFill>
                  <a:schemeClr val="accent6">
                    <a:lumMod val="50000"/>
                  </a:schemeClr>
                </a:solidFill>
              </a:rPr>
              <a:t>  </a:t>
            </a:r>
          </a:p>
          <a:p>
            <a:pPr marL="0" indent="0">
              <a:buNone/>
            </a:pPr>
            <a:endParaRPr lang="en-US" sz="2800" dirty="0">
              <a:solidFill>
                <a:schemeClr val="accent6">
                  <a:lumMod val="50000"/>
                </a:schemeClr>
              </a:solidFill>
            </a:endParaRPr>
          </a:p>
          <a:p>
            <a:pPr marL="0" indent="0">
              <a:buNone/>
            </a:pPr>
            <a:r>
              <a:rPr lang="en-US" sz="2800" dirty="0">
                <a:solidFill>
                  <a:schemeClr val="accent6">
                    <a:lumMod val="50000"/>
                  </a:schemeClr>
                </a:solidFill>
              </a:rPr>
              <a:t>Create Student object Model </a:t>
            </a:r>
          </a:p>
          <a:p>
            <a:pPr marL="0" indent="0">
              <a:buNone/>
            </a:pPr>
            <a:endParaRPr lang="en-US" sz="2800" dirty="0">
              <a:solidFill>
                <a:schemeClr val="accent6">
                  <a:lumMod val="50000"/>
                </a:schemeClr>
              </a:solidFill>
            </a:endParaRPr>
          </a:p>
          <a:p>
            <a:pPr marL="0" indent="0">
              <a:buNone/>
            </a:pPr>
            <a:r>
              <a:rPr lang="en-US" sz="2800" dirty="0">
                <a:solidFill>
                  <a:schemeClr val="accent6">
                    <a:lumMod val="50000"/>
                  </a:schemeClr>
                </a:solidFill>
              </a:rPr>
              <a:t>(Student.java)</a:t>
            </a: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367639ED-59D3-40F3-A226-DB7BBF7916CC}"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dirty="0"/>
          </a:p>
        </p:txBody>
      </p:sp>
      <p:pic>
        <p:nvPicPr>
          <p:cNvPr id="3" name="Picture 2"/>
          <p:cNvPicPr>
            <a:picLocks noChangeAspect="1"/>
          </p:cNvPicPr>
          <p:nvPr/>
        </p:nvPicPr>
        <p:blipFill>
          <a:blip r:embed="rId3"/>
          <a:stretch>
            <a:fillRect/>
          </a:stretch>
        </p:blipFill>
        <p:spPr>
          <a:xfrm>
            <a:off x="6781800" y="685805"/>
            <a:ext cx="5410200" cy="6172195"/>
          </a:xfrm>
          <a:prstGeom prst="rect">
            <a:avLst/>
          </a:prstGeom>
          <a:ln w="9525">
            <a:solidFill>
              <a:schemeClr val="tx1"/>
            </a:solidFill>
          </a:ln>
        </p:spPr>
      </p:pic>
      <p:sp>
        <p:nvSpPr>
          <p:cNvPr id="2" name="Footer Placeholder 1"/>
          <p:cNvSpPr>
            <a:spLocks noGrp="1"/>
          </p:cNvSpPr>
          <p:nvPr>
            <p:ph type="ftr" sz="quarter" idx="11"/>
          </p:nvPr>
        </p:nvSpPr>
        <p:spPr/>
        <p:txBody>
          <a:bodyPr/>
          <a:lstStyle/>
          <a:p>
            <a:r>
              <a:rPr lang="en-US"/>
              <a:t>Shweta Singh                                           Design Pattern                                    Unit I</a:t>
            </a:r>
            <a:endParaRPr lang="en-US" dirty="0"/>
          </a:p>
        </p:txBody>
      </p:sp>
      <p:sp>
        <p:nvSpPr>
          <p:cNvPr id="5" name="TextBox 4">
            <a:extLst>
              <a:ext uri="{FF2B5EF4-FFF2-40B4-BE49-F238E27FC236}">
                <a16:creationId xmlns:a16="http://schemas.microsoft.com/office/drawing/2014/main" id="{0BB8AA85-FF60-DCB0-3E3D-449A0EF58D3C}"/>
              </a:ext>
            </a:extLst>
          </p:cNvPr>
          <p:cNvSpPr txBox="1"/>
          <p:nvPr/>
        </p:nvSpPr>
        <p:spPr>
          <a:xfrm>
            <a:off x="1907458" y="101030"/>
            <a:ext cx="9193161" cy="584775"/>
          </a:xfrm>
          <a:prstGeom prst="rect">
            <a:avLst/>
          </a:prstGeom>
          <a:noFill/>
        </p:spPr>
        <p:txBody>
          <a:bodyPr wrap="square">
            <a:spAutoFit/>
          </a:bodyPr>
          <a:lstStyle/>
          <a:p>
            <a:pPr algn="ctr">
              <a:spcBef>
                <a:spcPct val="0"/>
              </a:spcBef>
              <a:defRPr/>
            </a:pPr>
            <a:r>
              <a:rPr lang="en-US" sz="3200" b="1" dirty="0"/>
              <a:t>Design Patterns in Smalltalk MVC  </a:t>
            </a:r>
            <a:r>
              <a:rPr lang="en-US" sz="3200" b="1" dirty="0" err="1"/>
              <a:t>Cont</a:t>
            </a:r>
            <a:r>
              <a:rPr lang="en-US" sz="3200" b="1" dirty="0"/>
              <a:t>…….</a:t>
            </a:r>
          </a:p>
        </p:txBody>
      </p:sp>
    </p:spTree>
    <p:extLst>
      <p:ext uri="{BB962C8B-B14F-4D97-AF65-F5344CB8AC3E}">
        <p14:creationId xmlns:p14="http://schemas.microsoft.com/office/powerpoint/2010/main" val="32648353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2:-</a:t>
            </a:r>
            <a:r>
              <a:rPr lang="en-US" sz="2800" dirty="0">
                <a:solidFill>
                  <a:schemeClr val="accent6">
                    <a:lumMod val="50000"/>
                  </a:schemeClr>
                </a:solidFill>
              </a:rPr>
              <a:t>    Create View  (StudentView.java)</a:t>
            </a:r>
          </a:p>
          <a:p>
            <a:pPr marL="0" indent="0">
              <a:buNone/>
            </a:pPr>
            <a:endParaRPr lang="en-US" sz="2800" u="sng"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3C169F5F-AF1E-4943-8512-B2E6A88D1D54}"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pic>
        <p:nvPicPr>
          <p:cNvPr id="2" name="Picture 1"/>
          <p:cNvPicPr>
            <a:picLocks noChangeAspect="1"/>
          </p:cNvPicPr>
          <p:nvPr/>
        </p:nvPicPr>
        <p:blipFill>
          <a:blip r:embed="rId3"/>
          <a:stretch>
            <a:fillRect/>
          </a:stretch>
        </p:blipFill>
        <p:spPr>
          <a:xfrm>
            <a:off x="1382486" y="1752600"/>
            <a:ext cx="10657114" cy="4263190"/>
          </a:xfrm>
          <a:prstGeom prst="rect">
            <a:avLst/>
          </a:prstGeom>
          <a:ln w="12700">
            <a:solidFill>
              <a:schemeClr val="tx1"/>
            </a:solidFill>
          </a:ln>
        </p:spPr>
      </p:pic>
      <p:sp>
        <p:nvSpPr>
          <p:cNvPr id="9"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3" name="TextBox 2">
            <a:extLst>
              <a:ext uri="{FF2B5EF4-FFF2-40B4-BE49-F238E27FC236}">
                <a16:creationId xmlns:a16="http://schemas.microsoft.com/office/drawing/2014/main" id="{FD7B0878-CC44-7214-43D5-4360C954D54B}"/>
              </a:ext>
            </a:extLst>
          </p:cNvPr>
          <p:cNvSpPr txBox="1"/>
          <p:nvPr/>
        </p:nvSpPr>
        <p:spPr>
          <a:xfrm>
            <a:off x="1769807" y="4792"/>
            <a:ext cx="9193161" cy="584775"/>
          </a:xfrm>
          <a:prstGeom prst="rect">
            <a:avLst/>
          </a:prstGeom>
          <a:noFill/>
        </p:spPr>
        <p:txBody>
          <a:bodyPr wrap="square">
            <a:spAutoFit/>
          </a:bodyPr>
          <a:lstStyle/>
          <a:p>
            <a:pPr algn="ctr">
              <a:spcBef>
                <a:spcPct val="0"/>
              </a:spcBef>
              <a:defRPr/>
            </a:pPr>
            <a:r>
              <a:rPr lang="en-US" sz="3200" b="1" dirty="0"/>
              <a:t>Design Patterns in Smalltalk MVC  </a:t>
            </a:r>
            <a:r>
              <a:rPr lang="en-US" sz="3200" b="1" dirty="0" err="1"/>
              <a:t>Cont</a:t>
            </a:r>
            <a:r>
              <a:rPr lang="en-US" sz="3200" b="1" dirty="0"/>
              <a:t>…….</a:t>
            </a:r>
          </a:p>
        </p:txBody>
      </p:sp>
    </p:spTree>
    <p:extLst>
      <p:ext uri="{BB962C8B-B14F-4D97-AF65-F5344CB8AC3E}">
        <p14:creationId xmlns:p14="http://schemas.microsoft.com/office/powerpoint/2010/main" val="2157273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3:-</a:t>
            </a:r>
            <a:r>
              <a:rPr lang="en-US" sz="2800" dirty="0">
                <a:solidFill>
                  <a:schemeClr val="accent6">
                    <a:lumMod val="50000"/>
                  </a:schemeClr>
                </a:solidFill>
              </a:rPr>
              <a:t>  </a:t>
            </a:r>
          </a:p>
          <a:p>
            <a:pPr marL="0" indent="0">
              <a:buNone/>
            </a:pPr>
            <a:r>
              <a:rPr lang="en-US" sz="2800" dirty="0">
                <a:solidFill>
                  <a:schemeClr val="accent6">
                    <a:lumMod val="50000"/>
                  </a:schemeClr>
                </a:solidFill>
              </a:rPr>
              <a:t>Create Controller</a:t>
            </a:r>
          </a:p>
          <a:p>
            <a:pPr marL="0" indent="0">
              <a:buNone/>
            </a:pPr>
            <a:r>
              <a:rPr lang="en-US" sz="2800" dirty="0">
                <a:solidFill>
                  <a:schemeClr val="accent6">
                    <a:lumMod val="50000"/>
                  </a:schemeClr>
                </a:solidFill>
              </a:rPr>
              <a:t>(StudentController.java)</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07CE90C5-1F9C-4242-81BD-44BC0AA6E582}"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dirty="0"/>
          </a:p>
        </p:txBody>
      </p:sp>
      <p:pic>
        <p:nvPicPr>
          <p:cNvPr id="3" name="Picture 2"/>
          <p:cNvPicPr>
            <a:picLocks noChangeAspect="1"/>
          </p:cNvPicPr>
          <p:nvPr/>
        </p:nvPicPr>
        <p:blipFill>
          <a:blip r:embed="rId3"/>
          <a:stretch>
            <a:fillRect/>
          </a:stretch>
        </p:blipFill>
        <p:spPr>
          <a:xfrm>
            <a:off x="1817914" y="2819400"/>
            <a:ext cx="9753600" cy="2790492"/>
          </a:xfrm>
          <a:prstGeom prst="rect">
            <a:avLst/>
          </a:prstGeom>
          <a:ln w="9525">
            <a:solidFill>
              <a:schemeClr val="tx1"/>
            </a:solidFill>
          </a:ln>
        </p:spPr>
      </p:pic>
      <p:sp>
        <p:nvSpPr>
          <p:cNvPr id="2" name="TextBox 1">
            <a:extLst>
              <a:ext uri="{FF2B5EF4-FFF2-40B4-BE49-F238E27FC236}">
                <a16:creationId xmlns:a16="http://schemas.microsoft.com/office/drawing/2014/main" id="{0834CF8F-4F89-7CC0-B23B-B9A78C5AEFD3}"/>
              </a:ext>
            </a:extLst>
          </p:cNvPr>
          <p:cNvSpPr txBox="1"/>
          <p:nvPr/>
        </p:nvSpPr>
        <p:spPr>
          <a:xfrm>
            <a:off x="1499419" y="-47711"/>
            <a:ext cx="9193161" cy="584775"/>
          </a:xfrm>
          <a:prstGeom prst="rect">
            <a:avLst/>
          </a:prstGeom>
          <a:noFill/>
        </p:spPr>
        <p:txBody>
          <a:bodyPr wrap="square">
            <a:spAutoFit/>
          </a:bodyPr>
          <a:lstStyle/>
          <a:p>
            <a:pPr algn="ctr">
              <a:spcBef>
                <a:spcPct val="0"/>
              </a:spcBef>
              <a:defRPr/>
            </a:pPr>
            <a:r>
              <a:rPr lang="en-US" sz="3200" b="1" dirty="0"/>
              <a:t>Design Patterns in Smalltalk MVC  </a:t>
            </a:r>
            <a:r>
              <a:rPr lang="en-US" sz="3200" b="1" dirty="0" err="1"/>
              <a:t>Cont</a:t>
            </a:r>
            <a:r>
              <a:rPr lang="en-US" sz="3200" b="1" dirty="0"/>
              <a:t>…….</a:t>
            </a:r>
          </a:p>
        </p:txBody>
      </p:sp>
    </p:spTree>
    <p:extLst>
      <p:ext uri="{BB962C8B-B14F-4D97-AF65-F5344CB8AC3E}">
        <p14:creationId xmlns:p14="http://schemas.microsoft.com/office/powerpoint/2010/main" val="33612410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3:-</a:t>
            </a:r>
            <a:r>
              <a:rPr lang="en-US" sz="2800" dirty="0">
                <a:solidFill>
                  <a:schemeClr val="accent6">
                    <a:lumMod val="50000"/>
                  </a:schemeClr>
                </a:solidFill>
              </a:rPr>
              <a:t>  </a:t>
            </a:r>
          </a:p>
          <a:p>
            <a:pPr marL="0" indent="0">
              <a:buNone/>
            </a:pPr>
            <a:endParaRPr lang="en-US" sz="2800" dirty="0">
              <a:solidFill>
                <a:schemeClr val="accent6">
                  <a:lumMod val="50000"/>
                </a:schemeClr>
              </a:solidFill>
            </a:endParaRPr>
          </a:p>
          <a:p>
            <a:pPr marL="0" indent="0">
              <a:buNone/>
            </a:pPr>
            <a:r>
              <a:rPr lang="en-US" sz="2800" dirty="0">
                <a:solidFill>
                  <a:schemeClr val="accent6">
                    <a:lumMod val="50000"/>
                  </a:schemeClr>
                </a:solidFill>
              </a:rPr>
              <a:t>Create Controller</a:t>
            </a:r>
          </a:p>
          <a:p>
            <a:pPr marL="0" indent="0">
              <a:buNone/>
            </a:pPr>
            <a:endParaRPr lang="en-US" sz="2800" dirty="0">
              <a:solidFill>
                <a:schemeClr val="accent6">
                  <a:lumMod val="50000"/>
                </a:schemeClr>
              </a:solidFill>
            </a:endParaRPr>
          </a:p>
          <a:p>
            <a:pPr marL="0" indent="0">
              <a:buNone/>
            </a:pPr>
            <a:r>
              <a:rPr lang="en-US" sz="2800" dirty="0">
                <a:solidFill>
                  <a:schemeClr val="accent6">
                    <a:lumMod val="50000"/>
                  </a:schemeClr>
                </a:solidFill>
              </a:rPr>
              <a:t>(StudentController.java)</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06CBF341-E828-446D-91FF-5772169CD67B}"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dirty="0"/>
          </a:p>
        </p:txBody>
      </p:sp>
      <p:pic>
        <p:nvPicPr>
          <p:cNvPr id="2" name="Picture 1"/>
          <p:cNvPicPr>
            <a:picLocks noChangeAspect="1"/>
          </p:cNvPicPr>
          <p:nvPr/>
        </p:nvPicPr>
        <p:blipFill>
          <a:blip r:embed="rId3"/>
          <a:stretch>
            <a:fillRect/>
          </a:stretch>
        </p:blipFill>
        <p:spPr>
          <a:xfrm>
            <a:off x="5122889" y="977245"/>
            <a:ext cx="6916711" cy="5135569"/>
          </a:xfrm>
          <a:prstGeom prst="rect">
            <a:avLst/>
          </a:prstGeom>
          <a:ln w="12700">
            <a:solidFill>
              <a:schemeClr val="tx1"/>
            </a:solidFill>
          </a:ln>
        </p:spPr>
      </p:pic>
      <p:sp>
        <p:nvSpPr>
          <p:cNvPr id="3" name="TextBox 2">
            <a:extLst>
              <a:ext uri="{FF2B5EF4-FFF2-40B4-BE49-F238E27FC236}">
                <a16:creationId xmlns:a16="http://schemas.microsoft.com/office/drawing/2014/main" id="{930D35B3-4C73-90BC-D36A-B711B2C67B6B}"/>
              </a:ext>
            </a:extLst>
          </p:cNvPr>
          <p:cNvSpPr txBox="1"/>
          <p:nvPr/>
        </p:nvSpPr>
        <p:spPr>
          <a:xfrm>
            <a:off x="1907458" y="110382"/>
            <a:ext cx="9193161" cy="584775"/>
          </a:xfrm>
          <a:prstGeom prst="rect">
            <a:avLst/>
          </a:prstGeom>
          <a:noFill/>
        </p:spPr>
        <p:txBody>
          <a:bodyPr wrap="square">
            <a:spAutoFit/>
          </a:bodyPr>
          <a:lstStyle/>
          <a:p>
            <a:pPr algn="ctr">
              <a:spcBef>
                <a:spcPct val="0"/>
              </a:spcBef>
              <a:defRPr/>
            </a:pPr>
            <a:r>
              <a:rPr lang="en-US" sz="3200" b="1" dirty="0"/>
              <a:t>Design Patterns in Smalltalk MVC  </a:t>
            </a:r>
            <a:r>
              <a:rPr lang="en-US" sz="3200" b="1" dirty="0" err="1"/>
              <a:t>Cont</a:t>
            </a:r>
            <a:r>
              <a:rPr lang="en-US" sz="3200" b="1" dirty="0"/>
              <a:t>…….</a:t>
            </a:r>
          </a:p>
        </p:txBody>
      </p:sp>
    </p:spTree>
    <p:extLst>
      <p:ext uri="{BB962C8B-B14F-4D97-AF65-F5344CB8AC3E}">
        <p14:creationId xmlns:p14="http://schemas.microsoft.com/office/powerpoint/2010/main" val="15501058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4:-</a:t>
            </a:r>
          </a:p>
          <a:p>
            <a:pPr marL="0" indent="0">
              <a:buNone/>
            </a:pPr>
            <a:r>
              <a:rPr lang="en-US" sz="2800" dirty="0">
                <a:solidFill>
                  <a:schemeClr val="accent6">
                    <a:lumMod val="50000"/>
                  </a:schemeClr>
                </a:solidFill>
              </a:rPr>
              <a:t>Use the Student Controller methods to demonstrate MVC design pattern</a:t>
            </a:r>
          </a:p>
          <a:p>
            <a:pPr marL="0" indent="0">
              <a:buNone/>
            </a:pPr>
            <a:r>
              <a:rPr lang="en-US" sz="2800" dirty="0">
                <a:solidFill>
                  <a:schemeClr val="accent6">
                    <a:lumMod val="50000"/>
                  </a:schemeClr>
                </a:solidFill>
              </a:rPr>
              <a:t>(MVCPatternDemo.java)</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E946A00B-4EC7-4C9F-8C34-ACDA54006929}"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47</a:t>
            </a:fld>
            <a:endParaRPr lang="en-US" dirty="0"/>
          </a:p>
        </p:txBody>
      </p:sp>
      <p:pic>
        <p:nvPicPr>
          <p:cNvPr id="3" name="Picture 2"/>
          <p:cNvPicPr>
            <a:picLocks noChangeAspect="1"/>
          </p:cNvPicPr>
          <p:nvPr/>
        </p:nvPicPr>
        <p:blipFill>
          <a:blip r:embed="rId3"/>
          <a:stretch>
            <a:fillRect/>
          </a:stretch>
        </p:blipFill>
        <p:spPr>
          <a:xfrm>
            <a:off x="3606139" y="2254810"/>
            <a:ext cx="8433461" cy="3858004"/>
          </a:xfrm>
          <a:prstGeom prst="rect">
            <a:avLst/>
          </a:prstGeom>
          <a:ln w="12700">
            <a:solidFill>
              <a:schemeClr val="tx1"/>
            </a:solidFill>
          </a:ln>
        </p:spPr>
      </p:pic>
      <p:sp>
        <p:nvSpPr>
          <p:cNvPr id="2" name="TextBox 1">
            <a:extLst>
              <a:ext uri="{FF2B5EF4-FFF2-40B4-BE49-F238E27FC236}">
                <a16:creationId xmlns:a16="http://schemas.microsoft.com/office/drawing/2014/main" id="{376EE414-2C09-AF50-8E19-2AA82AB432BB}"/>
              </a:ext>
            </a:extLst>
          </p:cNvPr>
          <p:cNvSpPr txBox="1"/>
          <p:nvPr/>
        </p:nvSpPr>
        <p:spPr>
          <a:xfrm>
            <a:off x="1671484" y="46075"/>
            <a:ext cx="9193161" cy="584775"/>
          </a:xfrm>
          <a:prstGeom prst="rect">
            <a:avLst/>
          </a:prstGeom>
          <a:noFill/>
        </p:spPr>
        <p:txBody>
          <a:bodyPr wrap="square">
            <a:spAutoFit/>
          </a:bodyPr>
          <a:lstStyle/>
          <a:p>
            <a:pPr algn="ctr">
              <a:spcBef>
                <a:spcPct val="0"/>
              </a:spcBef>
              <a:defRPr/>
            </a:pPr>
            <a:r>
              <a:rPr lang="en-US" sz="3200" b="1" dirty="0"/>
              <a:t>Design Patterns in Smalltalk MVC  </a:t>
            </a:r>
            <a:r>
              <a:rPr lang="en-US" sz="3200" b="1" dirty="0" err="1"/>
              <a:t>Cont</a:t>
            </a:r>
            <a:r>
              <a:rPr lang="en-US" sz="3200" b="1" dirty="0"/>
              <a:t>…….</a:t>
            </a:r>
          </a:p>
        </p:txBody>
      </p:sp>
    </p:spTree>
    <p:extLst>
      <p:ext uri="{BB962C8B-B14F-4D97-AF65-F5344CB8AC3E}">
        <p14:creationId xmlns:p14="http://schemas.microsoft.com/office/powerpoint/2010/main" val="35167916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r>
              <a:rPr lang="en-US" sz="2800" u="sng" dirty="0">
                <a:solidFill>
                  <a:schemeClr val="accent6">
                    <a:lumMod val="50000"/>
                  </a:schemeClr>
                </a:solidFill>
              </a:rPr>
              <a:t>Step 4:-</a:t>
            </a:r>
          </a:p>
          <a:p>
            <a:pPr marL="0" indent="0">
              <a:buNone/>
            </a:pPr>
            <a:r>
              <a:rPr lang="en-US" sz="2800" dirty="0">
                <a:solidFill>
                  <a:schemeClr val="accent6">
                    <a:lumMod val="50000"/>
                  </a:schemeClr>
                </a:solidFill>
              </a:rPr>
              <a:t>Use the Student Controller methods to demonstrate MVC design pattern</a:t>
            </a:r>
          </a:p>
          <a:p>
            <a:pPr marL="0" indent="0">
              <a:buNone/>
            </a:pPr>
            <a:r>
              <a:rPr lang="en-US" sz="2800" dirty="0">
                <a:solidFill>
                  <a:schemeClr val="accent6">
                    <a:lumMod val="50000"/>
                  </a:schemeClr>
                </a:solidFill>
              </a:rPr>
              <a:t>(MVCPatternDemo.java)</a:t>
            </a:r>
          </a:p>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A6BD7C80-BF69-4E62-B2E4-3D600A036C7B}"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dirty="0"/>
          </a:p>
        </p:txBody>
      </p:sp>
      <p:pic>
        <p:nvPicPr>
          <p:cNvPr id="2" name="Picture 1"/>
          <p:cNvPicPr>
            <a:picLocks noChangeAspect="1"/>
          </p:cNvPicPr>
          <p:nvPr/>
        </p:nvPicPr>
        <p:blipFill>
          <a:blip r:embed="rId3"/>
          <a:stretch>
            <a:fillRect/>
          </a:stretch>
        </p:blipFill>
        <p:spPr>
          <a:xfrm>
            <a:off x="4199222" y="977245"/>
            <a:ext cx="7842555" cy="5135569"/>
          </a:xfrm>
          <a:prstGeom prst="rect">
            <a:avLst/>
          </a:prstGeom>
          <a:ln w="9525">
            <a:solidFill>
              <a:schemeClr val="tx1"/>
            </a:solidFill>
          </a:ln>
        </p:spPr>
      </p:pic>
      <p:sp>
        <p:nvSpPr>
          <p:cNvPr id="3" name="TextBox 2">
            <a:extLst>
              <a:ext uri="{FF2B5EF4-FFF2-40B4-BE49-F238E27FC236}">
                <a16:creationId xmlns:a16="http://schemas.microsoft.com/office/drawing/2014/main" id="{3C15E1D3-7D68-D3F8-DCBF-A0170937C97B}"/>
              </a:ext>
            </a:extLst>
          </p:cNvPr>
          <p:cNvSpPr txBox="1"/>
          <p:nvPr/>
        </p:nvSpPr>
        <p:spPr>
          <a:xfrm>
            <a:off x="1809136" y="0"/>
            <a:ext cx="9193161" cy="584775"/>
          </a:xfrm>
          <a:prstGeom prst="rect">
            <a:avLst/>
          </a:prstGeom>
          <a:noFill/>
        </p:spPr>
        <p:txBody>
          <a:bodyPr wrap="square">
            <a:spAutoFit/>
          </a:bodyPr>
          <a:lstStyle/>
          <a:p>
            <a:pPr algn="ctr">
              <a:spcBef>
                <a:spcPct val="0"/>
              </a:spcBef>
              <a:defRPr/>
            </a:pPr>
            <a:r>
              <a:rPr lang="en-US" sz="3200" b="1" dirty="0"/>
              <a:t>Design Patterns in Smalltalk MVC  </a:t>
            </a:r>
            <a:r>
              <a:rPr lang="en-US" sz="3200" b="1" dirty="0" err="1"/>
              <a:t>Cont</a:t>
            </a:r>
            <a:r>
              <a:rPr lang="en-US" sz="3200" b="1" dirty="0"/>
              <a:t>…….</a:t>
            </a:r>
          </a:p>
        </p:txBody>
      </p:sp>
    </p:spTree>
    <p:extLst>
      <p:ext uri="{BB962C8B-B14F-4D97-AF65-F5344CB8AC3E}">
        <p14:creationId xmlns:p14="http://schemas.microsoft.com/office/powerpoint/2010/main" val="1988345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0AB1849F-ABFE-4E45-96A4-8F1F4B046B06}"/>
              </a:ext>
            </a:extLst>
          </p:cNvPr>
          <p:cNvSpPr>
            <a:spLocks noGrp="1"/>
          </p:cNvSpPr>
          <p:nvPr>
            <p:ph idx="1"/>
          </p:nvPr>
        </p:nvSpPr>
        <p:spPr>
          <a:xfrm>
            <a:off x="1371600" y="977245"/>
            <a:ext cx="10668000" cy="5135569"/>
          </a:xfrm>
          <a:solidFill>
            <a:schemeClr val="accent2">
              <a:lumMod val="20000"/>
              <a:lumOff val="80000"/>
            </a:schemeClr>
          </a:solidFill>
          <a:ln w="9525">
            <a:solidFill>
              <a:schemeClr val="tx1"/>
            </a:solidFill>
          </a:ln>
        </p:spPr>
        <p:txBody>
          <a:bodyPr>
            <a:normAutofit/>
          </a:bodyPr>
          <a:lstStyle/>
          <a:p>
            <a:pPr marL="0" indent="0">
              <a:buNone/>
            </a:pPr>
            <a:endParaRPr lang="en-US" sz="2800" dirty="0">
              <a:solidFill>
                <a:schemeClr val="accent6">
                  <a:lumMod val="50000"/>
                </a:schemeClr>
              </a:solidFill>
            </a:endParaRPr>
          </a:p>
          <a:p>
            <a:pPr marL="0" indent="0">
              <a:buNone/>
            </a:pPr>
            <a:endParaRPr lang="en-US" sz="2800" u="sng" dirty="0">
              <a:solidFill>
                <a:schemeClr val="accent6">
                  <a:lumMod val="50000"/>
                </a:schemeClr>
              </a:solidFill>
            </a:endParaRPr>
          </a:p>
          <a:p>
            <a:pPr marL="0" indent="0">
              <a:buNone/>
            </a:pPr>
            <a:endParaRPr lang="en-US" sz="2800" b="1" u="sng" dirty="0"/>
          </a:p>
          <a:p>
            <a:pPr marL="0" indent="0" algn="just">
              <a:buNone/>
            </a:pPr>
            <a:endParaRPr lang="en-US" sz="2800" dirty="0">
              <a:solidFill>
                <a:schemeClr val="accent6">
                  <a:lumMod val="50000"/>
                </a:schemeClr>
              </a:solidFill>
            </a:endParaRPr>
          </a:p>
          <a:p>
            <a:pPr marL="0" indent="0" algn="just">
              <a:buNone/>
            </a:pPr>
            <a:endParaRPr lang="en-US" sz="2800" dirty="0"/>
          </a:p>
        </p:txBody>
      </p:sp>
      <p:sp>
        <p:nvSpPr>
          <p:cNvPr id="4" name="Date Placeholder 3"/>
          <p:cNvSpPr>
            <a:spLocks noGrp="1"/>
          </p:cNvSpPr>
          <p:nvPr>
            <p:ph type="dt" sz="half" idx="10"/>
          </p:nvPr>
        </p:nvSpPr>
        <p:spPr/>
        <p:txBody>
          <a:bodyPr/>
          <a:lstStyle/>
          <a:p>
            <a:fld id="{8335AD60-1528-404D-BB63-4CE5AE281401}" type="datetime1">
              <a:rPr lang="en-US" smtClean="0"/>
              <a:t>6/16/2024</a:t>
            </a:fld>
            <a:endParaRPr lang="en-US"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dirty="0"/>
          </a:p>
        </p:txBody>
      </p:sp>
      <p:pic>
        <p:nvPicPr>
          <p:cNvPr id="3" name="Picture 2"/>
          <p:cNvPicPr>
            <a:picLocks noChangeAspect="1"/>
          </p:cNvPicPr>
          <p:nvPr/>
        </p:nvPicPr>
        <p:blipFill>
          <a:blip r:embed="rId3"/>
          <a:stretch>
            <a:fillRect/>
          </a:stretch>
        </p:blipFill>
        <p:spPr>
          <a:xfrm>
            <a:off x="1414417" y="996839"/>
            <a:ext cx="4326363" cy="5115975"/>
          </a:xfrm>
          <a:prstGeom prst="rect">
            <a:avLst/>
          </a:prstGeom>
          <a:ln w="12700">
            <a:solidFill>
              <a:schemeClr val="tx1"/>
            </a:solidFill>
          </a:ln>
        </p:spPr>
      </p:pic>
      <p:sp>
        <p:nvSpPr>
          <p:cNvPr id="2" name="TextBox 1">
            <a:extLst>
              <a:ext uri="{FF2B5EF4-FFF2-40B4-BE49-F238E27FC236}">
                <a16:creationId xmlns:a16="http://schemas.microsoft.com/office/drawing/2014/main" id="{09527C3E-700B-2B33-B7D3-64DF57368725}"/>
              </a:ext>
            </a:extLst>
          </p:cNvPr>
          <p:cNvSpPr txBox="1"/>
          <p:nvPr/>
        </p:nvSpPr>
        <p:spPr>
          <a:xfrm>
            <a:off x="1809135" y="-155863"/>
            <a:ext cx="9193161" cy="584775"/>
          </a:xfrm>
          <a:prstGeom prst="rect">
            <a:avLst/>
          </a:prstGeom>
          <a:noFill/>
        </p:spPr>
        <p:txBody>
          <a:bodyPr wrap="square">
            <a:spAutoFit/>
          </a:bodyPr>
          <a:lstStyle/>
          <a:p>
            <a:pPr algn="ctr">
              <a:spcBef>
                <a:spcPct val="0"/>
              </a:spcBef>
              <a:defRPr/>
            </a:pPr>
            <a:r>
              <a:rPr lang="en-US" sz="3200" b="1" dirty="0"/>
              <a:t>Design Patterns in Smalltalk MVC  </a:t>
            </a:r>
            <a:r>
              <a:rPr lang="en-US" sz="3200" b="1" dirty="0" err="1"/>
              <a:t>Cont</a:t>
            </a:r>
            <a:r>
              <a:rPr lang="en-US" sz="3200" b="1" dirty="0"/>
              <a:t>…….</a:t>
            </a:r>
          </a:p>
        </p:txBody>
      </p:sp>
    </p:spTree>
    <p:extLst>
      <p:ext uri="{BB962C8B-B14F-4D97-AF65-F5344CB8AC3E}">
        <p14:creationId xmlns:p14="http://schemas.microsoft.com/office/powerpoint/2010/main" val="4058221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142FE2F-B51A-47B7-92C6-9DE69D5FBBED}"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162288"/>
            <a:ext cx="60960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UNIT-II: </a:t>
            </a:r>
            <a:r>
              <a:rPr lang="en-US" sz="2800" b="1" dirty="0">
                <a:solidFill>
                  <a:schemeClr val="tx1"/>
                </a:solidFill>
              </a:rPr>
              <a:t>Creational Design Pattern</a:t>
            </a:r>
            <a:r>
              <a:rPr lang="en-IN" sz="2800" b="1" dirty="0">
                <a:solidFill>
                  <a:schemeClr val="tx1"/>
                </a:solidFill>
              </a:rPr>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905062644"/>
              </p:ext>
            </p:extLst>
          </p:nvPr>
        </p:nvGraphicFramePr>
        <p:xfrm>
          <a:off x="1447800" y="2286000"/>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8E5367D9-F34F-B6D1-82B2-E3B39DED6550}"/>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856223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Graphic spid="23" grpId="0">
        <p:bldAsOne/>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2">
              <a:lumMod val="20000"/>
              <a:lumOff val="80000"/>
            </a:schemeClr>
          </a:solidFill>
          <a:ln w="19050">
            <a:solidFill>
              <a:schemeClr val="tx1"/>
            </a:solidFill>
          </a:ln>
        </p:spPr>
        <p:txBody>
          <a:bodyPr>
            <a:normAutofit/>
          </a:bodyPr>
          <a:lstStyle/>
          <a:p>
            <a:pPr marL="0" indent="0" algn="just">
              <a:buNone/>
            </a:pPr>
            <a:r>
              <a:rPr lang="en-US" sz="2800" dirty="0"/>
              <a:t>Topic :</a:t>
            </a:r>
            <a:r>
              <a:rPr lang="en-US" sz="2800" dirty="0">
                <a:solidFill>
                  <a:srgbClr val="FF0000"/>
                </a:solidFill>
              </a:rPr>
              <a:t> </a:t>
            </a:r>
            <a:r>
              <a:rPr lang="en-US" sz="2800" dirty="0"/>
              <a:t>The Catalog of Design Patterns</a:t>
            </a:r>
          </a:p>
          <a:p>
            <a:pPr marL="0" indent="0" algn="just">
              <a:buNone/>
            </a:pPr>
            <a:endParaRPr lang="en-US" sz="2800" dirty="0"/>
          </a:p>
          <a:p>
            <a:pPr algn="just"/>
            <a:r>
              <a:rPr lang="en-US" sz="2800" dirty="0"/>
              <a:t>In this topic, the students will gain , The idea of design pattern in The catalog grouped by intent, complexity, and popularity. The catalog contains all classic design patterns and several architectural Patterns  that are used in software engineering.</a:t>
            </a:r>
            <a:endParaRPr lang="en-IN" sz="2800" dirty="0"/>
          </a:p>
          <a:p>
            <a:pPr algn="just"/>
            <a:endParaRPr lang="en-US" sz="2800" dirty="0"/>
          </a:p>
        </p:txBody>
      </p:sp>
      <p:sp>
        <p:nvSpPr>
          <p:cNvPr id="4" name="Date Placeholder 3"/>
          <p:cNvSpPr>
            <a:spLocks noGrp="1"/>
          </p:cNvSpPr>
          <p:nvPr>
            <p:ph type="dt" sz="half" idx="10"/>
          </p:nvPr>
        </p:nvSpPr>
        <p:spPr/>
        <p:txBody>
          <a:bodyPr/>
          <a:lstStyle/>
          <a:p>
            <a:fld id="{D9CF7B14-5567-4841-95D3-06E1C73832AA}"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dirty="0"/>
          </a:p>
        </p:txBody>
      </p:sp>
      <p:sp>
        <p:nvSpPr>
          <p:cNvPr id="8" name="TextBox 7">
            <a:extLst>
              <a:ext uri="{FF2B5EF4-FFF2-40B4-BE49-F238E27FC236}">
                <a16:creationId xmlns:a16="http://schemas.microsoft.com/office/drawing/2014/main" id="{4E4C06D5-5551-7254-A710-D78C7EEB6890}"/>
              </a:ext>
            </a:extLst>
          </p:cNvPr>
          <p:cNvSpPr txBox="1"/>
          <p:nvPr/>
        </p:nvSpPr>
        <p:spPr>
          <a:xfrm>
            <a:off x="3352800" y="136525"/>
            <a:ext cx="6096000" cy="646331"/>
          </a:xfrm>
          <a:prstGeom prst="rect">
            <a:avLst/>
          </a:prstGeom>
          <a:noFill/>
        </p:spPr>
        <p:txBody>
          <a:bodyPr wrap="square">
            <a:spAutoFit/>
          </a:bodyPr>
          <a:lstStyle/>
          <a:p>
            <a:pPr algn="ctr">
              <a:spcBef>
                <a:spcPct val="0"/>
              </a:spcBef>
              <a:defRPr/>
            </a:pPr>
            <a:r>
              <a:rPr lang="en-US" sz="3600" b="1" dirty="0"/>
              <a:t>Topic Objective</a:t>
            </a:r>
          </a:p>
        </p:txBody>
      </p:sp>
    </p:spTree>
    <p:extLst>
      <p:ext uri="{BB962C8B-B14F-4D97-AF65-F5344CB8AC3E}">
        <p14:creationId xmlns:p14="http://schemas.microsoft.com/office/powerpoint/2010/main" val="226818455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52C83E4-C34E-44B4-945C-D08322B59331}"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816703"/>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800" dirty="0"/>
              <a:t> The Design Patterns are organized into a form of a catalog. </a:t>
            </a:r>
          </a:p>
          <a:p>
            <a:pPr algn="just"/>
            <a:endParaRPr lang="en-US" sz="2800" dirty="0"/>
          </a:p>
          <a:p>
            <a:pPr algn="just"/>
            <a:endParaRPr lang="en-US" sz="2800" dirty="0"/>
          </a:p>
          <a:p>
            <a:pPr marL="457200" indent="-457200" algn="just">
              <a:buFont typeface="Wingdings" panose="05000000000000000000" pitchFamily="2" charset="2"/>
              <a:buChar char="Ø"/>
            </a:pPr>
            <a:r>
              <a:rPr lang="en-US" sz="2800" dirty="0"/>
              <a:t>These Design Patterns collectively assist in software engineering by finding objects, specifying object implementations, and object interfaces, determining object granularity, implementing reuse mechanisms, etc. The Intents specify what the design pattern does. </a:t>
            </a:r>
          </a:p>
          <a:p>
            <a:pPr algn="just"/>
            <a:endParaRPr lang="en-US" sz="2800" dirty="0"/>
          </a:p>
          <a:p>
            <a:pPr algn="just"/>
            <a:endParaRPr lang="en-US" sz="2800" dirty="0"/>
          </a:p>
          <a:p>
            <a:pPr marL="457200" indent="-457200" algn="just">
              <a:buFont typeface="Wingdings" panose="05000000000000000000" pitchFamily="2" charset="2"/>
              <a:buChar char="Ø"/>
            </a:pPr>
            <a:r>
              <a:rPr lang="en-US" sz="2800" dirty="0"/>
              <a:t>Some of the patterns with their names and intents  are as follows </a:t>
            </a:r>
          </a:p>
          <a:p>
            <a:pPr algn="just"/>
            <a:endParaRPr lang="en-US" sz="2700" dirty="0">
              <a:latin typeface="+mj-lt"/>
            </a:endParaRPr>
          </a:p>
        </p:txBody>
      </p:sp>
      <p:sp>
        <p:nvSpPr>
          <p:cNvPr id="9" name="TextBox 8">
            <a:extLst>
              <a:ext uri="{FF2B5EF4-FFF2-40B4-BE49-F238E27FC236}">
                <a16:creationId xmlns:a16="http://schemas.microsoft.com/office/drawing/2014/main" id="{38358AF1-97C8-749C-C7B8-D25785977591}"/>
              </a:ext>
            </a:extLst>
          </p:cNvPr>
          <p:cNvSpPr txBox="1"/>
          <p:nvPr/>
        </p:nvSpPr>
        <p:spPr>
          <a:xfrm>
            <a:off x="3392129" y="244469"/>
            <a:ext cx="6096000" cy="646331"/>
          </a:xfrm>
          <a:prstGeom prst="rect">
            <a:avLst/>
          </a:prstGeom>
          <a:noFill/>
        </p:spPr>
        <p:txBody>
          <a:bodyPr wrap="square">
            <a:spAutoFit/>
          </a:bodyPr>
          <a:lstStyle/>
          <a:p>
            <a:pPr algn="ctr">
              <a:spcBef>
                <a:spcPct val="0"/>
              </a:spcBef>
              <a:defRPr/>
            </a:pPr>
            <a:r>
              <a:rPr lang="en-US" sz="3600" b="1" dirty="0"/>
              <a:t>The Catalog of Design Patterns</a:t>
            </a:r>
          </a:p>
        </p:txBody>
      </p:sp>
    </p:spTree>
    <p:extLst>
      <p:ext uri="{BB962C8B-B14F-4D97-AF65-F5344CB8AC3E}">
        <p14:creationId xmlns:p14="http://schemas.microsoft.com/office/powerpoint/2010/main" val="28834221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E928B64-96C2-4B01-ACED-7190C6B9CB21}"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55290"/>
            <a:ext cx="11277600" cy="4662815"/>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Abstract Factory: </a:t>
            </a:r>
            <a:r>
              <a:rPr lang="en-US" sz="2700" dirty="0">
                <a:solidFill>
                  <a:schemeClr val="accent6">
                    <a:lumMod val="75000"/>
                  </a:schemeClr>
                </a:solidFill>
                <a:latin typeface="+mj-lt"/>
              </a:rPr>
              <a:t>It Indicates what factory is to be instantiated, provides an interface to create families of objects(related / dependent) without any specification of their concrete classes.</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Adaptor: </a:t>
            </a:r>
            <a:r>
              <a:rPr lang="en-US" sz="2700" dirty="0">
                <a:solidFill>
                  <a:schemeClr val="accent6">
                    <a:lumMod val="75000"/>
                  </a:schemeClr>
                </a:solidFill>
                <a:latin typeface="+mj-lt"/>
              </a:rPr>
              <a:t>It Adapt or converts an interface of a class into another one according to the client expectation and hence, overcomes the problem of incompatible interfaces thereby enabling the classes to work together</a:t>
            </a:r>
            <a:r>
              <a:rPr lang="en-US" sz="2700" dirty="0">
                <a:latin typeface="+mj-lt"/>
              </a:rPr>
              <a:t>.</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Bridge: </a:t>
            </a:r>
            <a:r>
              <a:rPr lang="en-US" sz="2700" dirty="0">
                <a:solidFill>
                  <a:schemeClr val="accent6">
                    <a:lumMod val="75000"/>
                  </a:schemeClr>
                </a:solidFill>
                <a:latin typeface="+mj-lt"/>
              </a:rPr>
              <a:t>It Separates abstraction from its implementation to make them independent.</a:t>
            </a:r>
          </a:p>
          <a:p>
            <a:pPr algn="just"/>
            <a:endParaRPr lang="en-US" sz="2700" dirty="0">
              <a:solidFill>
                <a:schemeClr val="accent6">
                  <a:lumMod val="75000"/>
                </a:schemeClr>
              </a:solidFill>
              <a:latin typeface="+mj-lt"/>
            </a:endParaRPr>
          </a:p>
        </p:txBody>
      </p:sp>
      <p:sp>
        <p:nvSpPr>
          <p:cNvPr id="9" name="TextBox 8">
            <a:extLst>
              <a:ext uri="{FF2B5EF4-FFF2-40B4-BE49-F238E27FC236}">
                <a16:creationId xmlns:a16="http://schemas.microsoft.com/office/drawing/2014/main" id="{9FCA5FCA-327B-0223-1DF0-523A40444B3A}"/>
              </a:ext>
            </a:extLst>
          </p:cNvPr>
          <p:cNvSpPr txBox="1"/>
          <p:nvPr/>
        </p:nvSpPr>
        <p:spPr>
          <a:xfrm>
            <a:off x="1563329" y="244469"/>
            <a:ext cx="8200103" cy="646331"/>
          </a:xfrm>
          <a:prstGeom prst="rect">
            <a:avLst/>
          </a:prstGeom>
          <a:noFill/>
        </p:spPr>
        <p:txBody>
          <a:bodyPr wrap="square">
            <a:spAutoFit/>
          </a:bodyPr>
          <a:lstStyle/>
          <a:p>
            <a:pPr algn="ctr">
              <a:spcBef>
                <a:spcPct val="0"/>
              </a:spcBef>
              <a:defRPr/>
            </a:pPr>
            <a:r>
              <a:rPr lang="en-US" sz="3600" b="1" dirty="0"/>
              <a:t>The Catalog of Design Patterns  </a:t>
            </a:r>
            <a:r>
              <a:rPr lang="en-US" sz="3600" b="1" dirty="0" err="1"/>
              <a:t>Cont</a:t>
            </a:r>
            <a:r>
              <a:rPr lang="en-US" sz="3600" b="1" dirty="0"/>
              <a:t>……</a:t>
            </a:r>
          </a:p>
        </p:txBody>
      </p:sp>
    </p:spTree>
    <p:extLst>
      <p:ext uri="{BB962C8B-B14F-4D97-AF65-F5344CB8AC3E}">
        <p14:creationId xmlns:p14="http://schemas.microsoft.com/office/powerpoint/2010/main" val="42754744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B5FE378-12DA-4079-A9F7-1343517AC62B}"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6131" y="820881"/>
            <a:ext cx="11277600" cy="5909310"/>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Builder: </a:t>
            </a:r>
            <a:r>
              <a:rPr lang="en-US" sz="2700" dirty="0">
                <a:solidFill>
                  <a:schemeClr val="accent6">
                    <a:lumMod val="75000"/>
                  </a:schemeClr>
                </a:solidFill>
                <a:latin typeface="+mj-lt"/>
              </a:rPr>
              <a:t>It Separates the complex objects constructions from their representation in order to create different representations with the same construction process.</a:t>
            </a:r>
          </a:p>
          <a:p>
            <a:pPr algn="just"/>
            <a:endParaRPr lang="en-US" sz="2700" dirty="0">
              <a:solidFill>
                <a:schemeClr val="accent6">
                  <a:lumMod val="75000"/>
                </a:schemeClr>
              </a:solidFill>
              <a:latin typeface="+mj-lt"/>
            </a:endParaRPr>
          </a:p>
          <a:p>
            <a:pPr marL="457200" indent="-457200" algn="just">
              <a:buFont typeface="Wingdings" panose="05000000000000000000" pitchFamily="2" charset="2"/>
              <a:buChar char="Ø"/>
            </a:pPr>
            <a:r>
              <a:rPr lang="en-US" sz="2700" dirty="0">
                <a:latin typeface="+mj-lt"/>
              </a:rPr>
              <a:t>Chain Of Responsibility: </a:t>
            </a:r>
            <a:r>
              <a:rPr lang="en-US" sz="2700" dirty="0">
                <a:solidFill>
                  <a:schemeClr val="accent6">
                    <a:lumMod val="75000"/>
                  </a:schemeClr>
                </a:solidFill>
                <a:latin typeface="+mj-lt"/>
              </a:rPr>
              <a:t>It Enables the handling of command objects by passing them to other objects by using the logic present in the processing of objects. In other words, Its decouples sender and receiver by formatting a chain of receiving objects to pass the request until the request is handled by an object.</a:t>
            </a:r>
          </a:p>
          <a:p>
            <a:pPr algn="just"/>
            <a:endParaRPr lang="en-US" sz="2700" dirty="0">
              <a:solidFill>
                <a:schemeClr val="accent6">
                  <a:lumMod val="75000"/>
                </a:schemeClr>
              </a:solidFill>
              <a:latin typeface="+mj-lt"/>
            </a:endParaRPr>
          </a:p>
          <a:p>
            <a:pPr marL="457200" indent="-457200" algn="just">
              <a:buFont typeface="Wingdings" panose="05000000000000000000" pitchFamily="2" charset="2"/>
              <a:buChar char="Ø"/>
            </a:pPr>
            <a:r>
              <a:rPr lang="en-US" sz="2700" dirty="0">
                <a:latin typeface="+mj-lt"/>
              </a:rPr>
              <a:t>Command: </a:t>
            </a:r>
            <a:r>
              <a:rPr lang="en-US" sz="2700" dirty="0">
                <a:solidFill>
                  <a:schemeClr val="accent6">
                    <a:lumMod val="75000"/>
                  </a:schemeClr>
                </a:solidFill>
                <a:latin typeface="+mj-lt"/>
              </a:rPr>
              <a:t>It encapsulates the action and its parameters and hence, enables to parameterize the different requests of the clients such as long or queue requests. It also assists undoable operations.</a:t>
            </a:r>
          </a:p>
          <a:p>
            <a:pPr algn="just"/>
            <a:endParaRPr lang="en-US" sz="2700" dirty="0">
              <a:solidFill>
                <a:schemeClr val="accent6">
                  <a:lumMod val="75000"/>
                </a:schemeClr>
              </a:solidFill>
              <a:latin typeface="+mj-lt"/>
            </a:endParaRPr>
          </a:p>
        </p:txBody>
      </p:sp>
      <p:sp>
        <p:nvSpPr>
          <p:cNvPr id="9" name="TextBox 8">
            <a:extLst>
              <a:ext uri="{FF2B5EF4-FFF2-40B4-BE49-F238E27FC236}">
                <a16:creationId xmlns:a16="http://schemas.microsoft.com/office/drawing/2014/main" id="{31EFFC66-14FC-9389-A84D-AAB562920CC7}"/>
              </a:ext>
            </a:extLst>
          </p:cNvPr>
          <p:cNvSpPr txBox="1"/>
          <p:nvPr/>
        </p:nvSpPr>
        <p:spPr>
          <a:xfrm>
            <a:off x="1671483" y="136525"/>
            <a:ext cx="9114503" cy="646331"/>
          </a:xfrm>
          <a:prstGeom prst="rect">
            <a:avLst/>
          </a:prstGeom>
          <a:noFill/>
        </p:spPr>
        <p:txBody>
          <a:bodyPr wrap="square">
            <a:spAutoFit/>
          </a:bodyPr>
          <a:lstStyle/>
          <a:p>
            <a:pPr algn="ctr">
              <a:spcBef>
                <a:spcPct val="0"/>
              </a:spcBef>
              <a:defRPr/>
            </a:pPr>
            <a:r>
              <a:rPr lang="en-US" sz="3600" b="1" dirty="0"/>
              <a:t>The Catalog of Design Patterns  </a:t>
            </a:r>
            <a:r>
              <a:rPr lang="en-US" sz="3600" b="1" dirty="0" err="1"/>
              <a:t>Cont</a:t>
            </a:r>
            <a:r>
              <a:rPr lang="en-US" sz="3600" b="1" dirty="0"/>
              <a:t>……</a:t>
            </a:r>
          </a:p>
        </p:txBody>
      </p:sp>
    </p:spTree>
    <p:extLst>
      <p:ext uri="{BB962C8B-B14F-4D97-AF65-F5344CB8AC3E}">
        <p14:creationId xmlns:p14="http://schemas.microsoft.com/office/powerpoint/2010/main" val="31548323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024A7B1-876F-4B67-B0E3-E0FE543534DD}"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13954" y="1038576"/>
            <a:ext cx="11277600" cy="5493812"/>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Composite: </a:t>
            </a:r>
            <a:r>
              <a:rPr lang="en-US" sz="2700" dirty="0">
                <a:solidFill>
                  <a:schemeClr val="accent6">
                    <a:lumMod val="75000"/>
                  </a:schemeClr>
                </a:solidFill>
                <a:latin typeface="+mj-lt"/>
              </a:rPr>
              <a:t>It represents the objects in a tree structure where each object represents the same interface. This enables clients to treat individual objects and their compositions uniformly.</a:t>
            </a:r>
          </a:p>
          <a:p>
            <a:pPr algn="just"/>
            <a:endParaRPr lang="en-US" sz="2700" dirty="0">
              <a:solidFill>
                <a:schemeClr val="accent6">
                  <a:lumMod val="75000"/>
                </a:schemeClr>
              </a:solidFill>
              <a:latin typeface="+mj-lt"/>
            </a:endParaRPr>
          </a:p>
          <a:p>
            <a:pPr marL="457200" indent="-457200" algn="just">
              <a:buFont typeface="Wingdings" panose="05000000000000000000" pitchFamily="2" charset="2"/>
              <a:buChar char="Ø"/>
            </a:pPr>
            <a:r>
              <a:rPr lang="en-US" sz="2700" dirty="0">
                <a:latin typeface="+mj-lt"/>
              </a:rPr>
              <a:t>Decorator: </a:t>
            </a:r>
            <a:r>
              <a:rPr lang="en-US" sz="2700" dirty="0">
                <a:solidFill>
                  <a:schemeClr val="accent6">
                    <a:lumMod val="75000"/>
                  </a:schemeClr>
                </a:solidFill>
                <a:latin typeface="+mj-lt"/>
              </a:rPr>
              <a:t>It Adds additional functionality to a class at runtime. This Enables flexibility to subclass for adding functionality.</a:t>
            </a:r>
          </a:p>
          <a:p>
            <a:pPr algn="just"/>
            <a:endParaRPr lang="en-US" sz="2700" dirty="0">
              <a:solidFill>
                <a:schemeClr val="accent6">
                  <a:lumMod val="75000"/>
                </a:schemeClr>
              </a:solidFill>
              <a:latin typeface="+mj-lt"/>
            </a:endParaRPr>
          </a:p>
          <a:p>
            <a:pPr marL="457200" indent="-457200" algn="just">
              <a:buFont typeface="Wingdings" panose="05000000000000000000" pitchFamily="2" charset="2"/>
              <a:buChar char="Ø"/>
            </a:pPr>
            <a:r>
              <a:rPr lang="en-US" sz="2700" dirty="0">
                <a:latin typeface="+mj-lt"/>
              </a:rPr>
              <a:t>Facade: </a:t>
            </a:r>
            <a:r>
              <a:rPr lang="en-US" sz="2700" dirty="0">
                <a:solidFill>
                  <a:schemeClr val="accent6">
                    <a:lumMod val="75000"/>
                  </a:schemeClr>
                </a:solidFill>
                <a:latin typeface="+mj-lt"/>
              </a:rPr>
              <a:t>It creates a simplified/unified interface of existing interfaces in the subsystems so as to handle common tasks easily.</a:t>
            </a:r>
          </a:p>
          <a:p>
            <a:pPr algn="just"/>
            <a:endParaRPr lang="en-US" sz="2700" dirty="0">
              <a:solidFill>
                <a:schemeClr val="accent6">
                  <a:lumMod val="75000"/>
                </a:schemeClr>
              </a:solidFill>
              <a:latin typeface="+mj-lt"/>
            </a:endParaRPr>
          </a:p>
          <a:p>
            <a:pPr marL="457200" indent="-457200" algn="just">
              <a:buFont typeface="Wingdings" panose="05000000000000000000" pitchFamily="2" charset="2"/>
              <a:buChar char="Ø"/>
            </a:pPr>
            <a:r>
              <a:rPr lang="en-US" sz="2700" dirty="0">
                <a:latin typeface="+mj-lt"/>
              </a:rPr>
              <a:t>Factory Method: </a:t>
            </a:r>
            <a:r>
              <a:rPr lang="en-US" sz="2700" dirty="0">
                <a:solidFill>
                  <a:schemeClr val="accent6">
                    <a:lumMod val="75000"/>
                  </a:schemeClr>
                </a:solidFill>
                <a:latin typeface="+mj-lt"/>
              </a:rPr>
              <a:t>It Focuses on objects creation of specific implementation. lets the subclass decide as to which class to be instantiated.</a:t>
            </a:r>
          </a:p>
          <a:p>
            <a:pPr algn="just"/>
            <a:endParaRPr lang="en-US" sz="2700" dirty="0">
              <a:solidFill>
                <a:schemeClr val="accent6">
                  <a:lumMod val="75000"/>
                </a:schemeClr>
              </a:solidFill>
              <a:latin typeface="+mj-lt"/>
            </a:endParaRPr>
          </a:p>
        </p:txBody>
      </p:sp>
      <p:sp>
        <p:nvSpPr>
          <p:cNvPr id="8" name="TextBox 7">
            <a:extLst>
              <a:ext uri="{FF2B5EF4-FFF2-40B4-BE49-F238E27FC236}">
                <a16:creationId xmlns:a16="http://schemas.microsoft.com/office/drawing/2014/main" id="{E15A6157-DA86-7C08-0184-C9FABF30CBD6}"/>
              </a:ext>
            </a:extLst>
          </p:cNvPr>
          <p:cNvSpPr txBox="1"/>
          <p:nvPr/>
        </p:nvSpPr>
        <p:spPr>
          <a:xfrm>
            <a:off x="1671483" y="136525"/>
            <a:ext cx="9114503" cy="646331"/>
          </a:xfrm>
          <a:prstGeom prst="rect">
            <a:avLst/>
          </a:prstGeom>
          <a:noFill/>
        </p:spPr>
        <p:txBody>
          <a:bodyPr wrap="square">
            <a:spAutoFit/>
          </a:bodyPr>
          <a:lstStyle/>
          <a:p>
            <a:pPr algn="ctr">
              <a:spcBef>
                <a:spcPct val="0"/>
              </a:spcBef>
              <a:defRPr/>
            </a:pPr>
            <a:r>
              <a:rPr lang="en-US" sz="3600" b="1" dirty="0"/>
              <a:t>The Catalog of Design Patterns  </a:t>
            </a:r>
            <a:r>
              <a:rPr lang="en-US" sz="3600" b="1" dirty="0" err="1"/>
              <a:t>Cont</a:t>
            </a:r>
            <a:r>
              <a:rPr lang="en-US" sz="3600" b="1" dirty="0"/>
              <a:t>……</a:t>
            </a:r>
          </a:p>
        </p:txBody>
      </p:sp>
    </p:spTree>
    <p:extLst>
      <p:ext uri="{BB962C8B-B14F-4D97-AF65-F5344CB8AC3E}">
        <p14:creationId xmlns:p14="http://schemas.microsoft.com/office/powerpoint/2010/main" val="11419294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D5C9886-633A-4F6E-BCB4-96DF8DED098E}"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5909310"/>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Flyweight: </a:t>
            </a:r>
            <a:r>
              <a:rPr lang="en-US" sz="2700" dirty="0">
                <a:solidFill>
                  <a:schemeClr val="accent6">
                    <a:lumMod val="75000"/>
                  </a:schemeClr>
                </a:solidFill>
                <a:latin typeface="+mj-lt"/>
              </a:rPr>
              <a:t>It Performs sharing of common objects properties by a large number of objects to save space.</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Interpreter: </a:t>
            </a:r>
            <a:r>
              <a:rPr lang="en-US" sz="2700" dirty="0">
                <a:solidFill>
                  <a:schemeClr val="accent6">
                    <a:lumMod val="75000"/>
                  </a:schemeClr>
                </a:solidFill>
                <a:latin typeface="+mj-lt"/>
              </a:rPr>
              <a:t>It Deals with the implementation of a specified computer language that solves specific problems. It interprets sentences in language by representing the grammar of language along with an interpreter.</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Iterator: </a:t>
            </a:r>
            <a:r>
              <a:rPr lang="en-US" sz="2700" dirty="0">
                <a:solidFill>
                  <a:schemeClr val="accent6">
                    <a:lumMod val="75000"/>
                  </a:schemeClr>
                </a:solidFill>
                <a:latin typeface="+mj-lt"/>
              </a:rPr>
              <a:t>It Enables sequential aggregate objects elements by hiding their underlying representations.</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Mediator:  </a:t>
            </a:r>
            <a:r>
              <a:rPr lang="en-US" sz="2700" dirty="0">
                <a:solidFill>
                  <a:schemeClr val="accent6">
                    <a:lumMod val="75000"/>
                  </a:schemeClr>
                </a:solidFill>
                <a:latin typeface="+mj-lt"/>
              </a:rPr>
              <a:t>It provides a unified interface to the set of interfaces in a subsystem. It provides loose coupling which enables objects to refer to each explicitly and also varies objects interaction independently.</a:t>
            </a:r>
          </a:p>
          <a:p>
            <a:pPr algn="just"/>
            <a:endParaRPr lang="en-US" sz="2700" dirty="0">
              <a:solidFill>
                <a:schemeClr val="accent6">
                  <a:lumMod val="75000"/>
                </a:schemeClr>
              </a:solidFill>
              <a:latin typeface="+mj-lt"/>
            </a:endParaRPr>
          </a:p>
        </p:txBody>
      </p:sp>
      <p:sp>
        <p:nvSpPr>
          <p:cNvPr id="8" name="TextBox 7">
            <a:extLst>
              <a:ext uri="{FF2B5EF4-FFF2-40B4-BE49-F238E27FC236}">
                <a16:creationId xmlns:a16="http://schemas.microsoft.com/office/drawing/2014/main" id="{E28FE427-A1C3-E66E-5858-976E5638D0F2}"/>
              </a:ext>
            </a:extLst>
          </p:cNvPr>
          <p:cNvSpPr txBox="1"/>
          <p:nvPr/>
        </p:nvSpPr>
        <p:spPr>
          <a:xfrm>
            <a:off x="1671483" y="136525"/>
            <a:ext cx="9114503" cy="646331"/>
          </a:xfrm>
          <a:prstGeom prst="rect">
            <a:avLst/>
          </a:prstGeom>
          <a:noFill/>
        </p:spPr>
        <p:txBody>
          <a:bodyPr wrap="square">
            <a:spAutoFit/>
          </a:bodyPr>
          <a:lstStyle/>
          <a:p>
            <a:pPr algn="ctr">
              <a:spcBef>
                <a:spcPct val="0"/>
              </a:spcBef>
              <a:defRPr/>
            </a:pPr>
            <a:r>
              <a:rPr lang="en-US" sz="3600" b="1" dirty="0"/>
              <a:t>The Catalog of Design Patterns  </a:t>
            </a:r>
            <a:r>
              <a:rPr lang="en-US" sz="3600" b="1" dirty="0" err="1"/>
              <a:t>Cont</a:t>
            </a:r>
            <a:r>
              <a:rPr lang="en-US" sz="3600" b="1" dirty="0"/>
              <a:t>……</a:t>
            </a:r>
          </a:p>
        </p:txBody>
      </p:sp>
    </p:spTree>
    <p:extLst>
      <p:ext uri="{BB962C8B-B14F-4D97-AF65-F5344CB8AC3E}">
        <p14:creationId xmlns:p14="http://schemas.microsoft.com/office/powerpoint/2010/main" val="40910559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600865-55BA-469C-88ED-7F7854DE5E92}" type="datetime1">
              <a:rPr lang="en-US" smtClean="0"/>
              <a:t>6/16/2024</a:t>
            </a:fld>
            <a:endParaRPr lang="en-US" dirty="0"/>
          </a:p>
        </p:txBody>
      </p:sp>
      <p:sp>
        <p:nvSpPr>
          <p:cNvPr id="5" name="Footer Placeholder 4"/>
          <p:cNvSpPr>
            <a:spLocks noGrp="1"/>
          </p:cNvSpPr>
          <p:nvPr>
            <p:ph type="ftr" sz="quarter" idx="11"/>
          </p:nvPr>
        </p:nvSpPr>
        <p:spPr>
          <a:xfrm>
            <a:off x="4343400" y="6305984"/>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5493812"/>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700" dirty="0">
                <a:latin typeface="+mj-lt"/>
              </a:rPr>
              <a:t>Momento: </a:t>
            </a:r>
            <a:r>
              <a:rPr lang="en-US" sz="2700" dirty="0">
                <a:solidFill>
                  <a:schemeClr val="accent6">
                    <a:lumMod val="75000"/>
                  </a:schemeClr>
                </a:solidFill>
                <a:latin typeface="+mj-lt"/>
              </a:rPr>
              <a:t>It supports the rollback mechanism by enabling the objects, to restore to their previous state without violation of encapsulation.</a:t>
            </a:r>
          </a:p>
          <a:p>
            <a:pPr algn="just"/>
            <a:endParaRPr lang="en-US" sz="2700" dirty="0">
              <a:solidFill>
                <a:schemeClr val="accent6">
                  <a:lumMod val="75000"/>
                </a:schemeClr>
              </a:solidFill>
              <a:latin typeface="+mj-lt"/>
            </a:endParaRPr>
          </a:p>
          <a:p>
            <a:pPr algn="just"/>
            <a:r>
              <a:rPr lang="en-US" sz="2700" dirty="0">
                <a:latin typeface="+mj-lt"/>
              </a:rPr>
              <a:t>Observer:</a:t>
            </a:r>
            <a:r>
              <a:rPr lang="en-US" sz="2700" dirty="0">
                <a:solidFill>
                  <a:schemeClr val="accent6">
                    <a:lumMod val="75000"/>
                  </a:schemeClr>
                </a:solidFill>
                <a:latin typeface="+mj-lt"/>
              </a:rPr>
              <a:t> Whenever an object changes its state, it raises an event that notifies other objects and updates them automatically. This defines a one-to-many dependency between the objects.</a:t>
            </a:r>
          </a:p>
          <a:p>
            <a:pPr algn="just"/>
            <a:endParaRPr lang="en-US" sz="2700" dirty="0">
              <a:solidFill>
                <a:schemeClr val="accent6">
                  <a:lumMod val="75000"/>
                </a:schemeClr>
              </a:solidFill>
              <a:latin typeface="+mj-lt"/>
            </a:endParaRPr>
          </a:p>
          <a:p>
            <a:pPr algn="just"/>
            <a:r>
              <a:rPr lang="en-US" sz="2700" dirty="0">
                <a:latin typeface="+mj-lt"/>
              </a:rPr>
              <a:t>Prototype:</a:t>
            </a:r>
            <a:r>
              <a:rPr lang="en-US" sz="2700" dirty="0">
                <a:solidFill>
                  <a:schemeClr val="accent6">
                    <a:lumMod val="75000"/>
                  </a:schemeClr>
                </a:solidFill>
                <a:latin typeface="+mj-lt"/>
              </a:rPr>
              <a:t>  Here Prototypical instance determines the type of objects to be created. Further new objects are created by cloning this prototype.</a:t>
            </a:r>
          </a:p>
          <a:p>
            <a:pPr algn="just"/>
            <a:endParaRPr lang="en-US" sz="2700" dirty="0">
              <a:solidFill>
                <a:schemeClr val="accent6">
                  <a:lumMod val="75000"/>
                </a:schemeClr>
              </a:solidFill>
              <a:latin typeface="+mj-lt"/>
            </a:endParaRPr>
          </a:p>
          <a:p>
            <a:pPr algn="just"/>
            <a:r>
              <a:rPr lang="en-US" sz="2700" dirty="0">
                <a:latin typeface="+mj-lt"/>
              </a:rPr>
              <a:t>proxy:</a:t>
            </a:r>
            <a:r>
              <a:rPr lang="en-US" sz="2700" dirty="0">
                <a:solidFill>
                  <a:schemeClr val="accent6">
                    <a:lumMod val="75000"/>
                  </a:schemeClr>
                </a:solidFill>
                <a:latin typeface="+mj-lt"/>
              </a:rPr>
              <a:t> It provides an illusion by applying placeholder to other objects in order to have control over it.</a:t>
            </a:r>
          </a:p>
          <a:p>
            <a:pPr algn="just"/>
            <a:endParaRPr lang="en-US" sz="2700" dirty="0">
              <a:solidFill>
                <a:schemeClr val="accent6">
                  <a:lumMod val="75000"/>
                </a:schemeClr>
              </a:solidFill>
              <a:latin typeface="+mj-lt"/>
            </a:endParaRPr>
          </a:p>
        </p:txBody>
      </p:sp>
      <p:sp>
        <p:nvSpPr>
          <p:cNvPr id="8" name="TextBox 7">
            <a:extLst>
              <a:ext uri="{FF2B5EF4-FFF2-40B4-BE49-F238E27FC236}">
                <a16:creationId xmlns:a16="http://schemas.microsoft.com/office/drawing/2014/main" id="{9EA42A5A-0E69-98A1-A696-1D3D0906F498}"/>
              </a:ext>
            </a:extLst>
          </p:cNvPr>
          <p:cNvSpPr txBox="1"/>
          <p:nvPr/>
        </p:nvSpPr>
        <p:spPr>
          <a:xfrm>
            <a:off x="1671483" y="136525"/>
            <a:ext cx="9114503" cy="646331"/>
          </a:xfrm>
          <a:prstGeom prst="rect">
            <a:avLst/>
          </a:prstGeom>
          <a:noFill/>
        </p:spPr>
        <p:txBody>
          <a:bodyPr wrap="square">
            <a:spAutoFit/>
          </a:bodyPr>
          <a:lstStyle/>
          <a:p>
            <a:pPr algn="ctr">
              <a:spcBef>
                <a:spcPct val="0"/>
              </a:spcBef>
              <a:defRPr/>
            </a:pPr>
            <a:r>
              <a:rPr lang="en-US" sz="3600" b="1" dirty="0"/>
              <a:t>The Catalog of Design Patterns  </a:t>
            </a:r>
            <a:r>
              <a:rPr lang="en-US" sz="3600" b="1" dirty="0" err="1"/>
              <a:t>Cont</a:t>
            </a:r>
            <a:r>
              <a:rPr lang="en-US" sz="3600" b="1" dirty="0"/>
              <a:t>……</a:t>
            </a:r>
          </a:p>
        </p:txBody>
      </p:sp>
    </p:spTree>
    <p:extLst>
      <p:ext uri="{BB962C8B-B14F-4D97-AF65-F5344CB8AC3E}">
        <p14:creationId xmlns:p14="http://schemas.microsoft.com/office/powerpoint/2010/main" val="2578865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266A8D7-F1F5-4C41-8D6E-9BF63E68AE84}"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762000" y="812172"/>
            <a:ext cx="11277600" cy="5078313"/>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700" dirty="0">
                <a:latin typeface="+mj-lt"/>
              </a:rPr>
              <a:t>Singleton:</a:t>
            </a:r>
            <a:r>
              <a:rPr lang="en-US" sz="2700" dirty="0">
                <a:solidFill>
                  <a:schemeClr val="accent6">
                    <a:lumMod val="75000"/>
                  </a:schemeClr>
                </a:solidFill>
                <a:latin typeface="+mj-lt"/>
              </a:rPr>
              <a:t> It Provides restrictions on instantiating a class to a single object and makes it globally accessible.</a:t>
            </a:r>
          </a:p>
          <a:p>
            <a:pPr algn="just"/>
            <a:endParaRPr lang="en-US" sz="2700" dirty="0">
              <a:solidFill>
                <a:schemeClr val="accent6">
                  <a:lumMod val="75000"/>
                </a:schemeClr>
              </a:solidFill>
              <a:latin typeface="+mj-lt"/>
            </a:endParaRPr>
          </a:p>
          <a:p>
            <a:pPr algn="just"/>
            <a:r>
              <a:rPr lang="en-US" sz="2700" dirty="0">
                <a:latin typeface="+mj-lt"/>
              </a:rPr>
              <a:t>State: </a:t>
            </a:r>
            <a:r>
              <a:rPr lang="en-US" sz="2700" dirty="0">
                <a:solidFill>
                  <a:schemeClr val="accent6">
                    <a:lumMod val="75000"/>
                  </a:schemeClr>
                </a:solidFill>
                <a:latin typeface="+mj-lt"/>
              </a:rPr>
              <a:t>It Permits an alteration in the object’s behavior with alteration in its state that allows object type to change at runtime.</a:t>
            </a:r>
          </a:p>
          <a:p>
            <a:pPr algn="just"/>
            <a:endParaRPr lang="en-US" sz="2700" dirty="0">
              <a:solidFill>
                <a:schemeClr val="accent6">
                  <a:lumMod val="75000"/>
                </a:schemeClr>
              </a:solidFill>
              <a:latin typeface="+mj-lt"/>
            </a:endParaRPr>
          </a:p>
          <a:p>
            <a:pPr algn="just"/>
            <a:r>
              <a:rPr lang="en-US" sz="2700" dirty="0">
                <a:latin typeface="+mj-lt"/>
              </a:rPr>
              <a:t>Visitors:</a:t>
            </a:r>
            <a:r>
              <a:rPr lang="en-US" sz="2700" dirty="0">
                <a:solidFill>
                  <a:schemeClr val="accent6">
                    <a:lumMod val="75000"/>
                  </a:schemeClr>
                </a:solidFill>
                <a:latin typeface="+mj-lt"/>
              </a:rPr>
              <a:t> It Describes the skeleton of a program, enables subclasses to define some steps of the algorithm, and also redefines certain steps without affecting the algorithm’s structure.</a:t>
            </a:r>
          </a:p>
          <a:p>
            <a:pPr algn="just"/>
            <a:endParaRPr lang="en-US" sz="2700" dirty="0">
              <a:solidFill>
                <a:schemeClr val="accent6">
                  <a:lumMod val="75000"/>
                </a:schemeClr>
              </a:solidFill>
              <a:latin typeface="+mj-lt"/>
            </a:endParaRPr>
          </a:p>
          <a:p>
            <a:pPr algn="just"/>
            <a:r>
              <a:rPr lang="en-US" sz="2700" dirty="0">
                <a:latin typeface="+mj-lt"/>
              </a:rPr>
              <a:t>Strategy:  </a:t>
            </a:r>
            <a:r>
              <a:rPr lang="en-US" sz="2700" dirty="0">
                <a:solidFill>
                  <a:schemeClr val="accent6">
                    <a:lumMod val="75000"/>
                  </a:schemeClr>
                </a:solidFill>
                <a:latin typeface="+mj-lt"/>
              </a:rPr>
              <a:t>It defines the Family of algorithms and their selection based upon the clients.</a:t>
            </a:r>
          </a:p>
        </p:txBody>
      </p:sp>
      <p:sp>
        <p:nvSpPr>
          <p:cNvPr id="8" name="TextBox 7">
            <a:extLst>
              <a:ext uri="{FF2B5EF4-FFF2-40B4-BE49-F238E27FC236}">
                <a16:creationId xmlns:a16="http://schemas.microsoft.com/office/drawing/2014/main" id="{A30E6D8F-1F93-2F28-6581-CAE9DF87E2D8}"/>
              </a:ext>
            </a:extLst>
          </p:cNvPr>
          <p:cNvSpPr txBox="1"/>
          <p:nvPr/>
        </p:nvSpPr>
        <p:spPr>
          <a:xfrm>
            <a:off x="1671483" y="136525"/>
            <a:ext cx="9114503" cy="646331"/>
          </a:xfrm>
          <a:prstGeom prst="rect">
            <a:avLst/>
          </a:prstGeom>
          <a:noFill/>
        </p:spPr>
        <p:txBody>
          <a:bodyPr wrap="square">
            <a:spAutoFit/>
          </a:bodyPr>
          <a:lstStyle/>
          <a:p>
            <a:pPr algn="ctr">
              <a:spcBef>
                <a:spcPct val="0"/>
              </a:spcBef>
              <a:defRPr/>
            </a:pPr>
            <a:r>
              <a:rPr lang="en-US" sz="3600" b="1" dirty="0"/>
              <a:t>The Catalog of Design Patterns  </a:t>
            </a:r>
            <a:r>
              <a:rPr lang="en-US" sz="3600" b="1" dirty="0" err="1"/>
              <a:t>Cont</a:t>
            </a:r>
            <a:r>
              <a:rPr lang="en-US" sz="3600" b="1" dirty="0"/>
              <a:t>……</a:t>
            </a:r>
          </a:p>
        </p:txBody>
      </p:sp>
    </p:spTree>
    <p:extLst>
      <p:ext uri="{BB962C8B-B14F-4D97-AF65-F5344CB8AC3E}">
        <p14:creationId xmlns:p14="http://schemas.microsoft.com/office/powerpoint/2010/main" val="33458264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2">
              <a:lumMod val="20000"/>
              <a:lumOff val="80000"/>
            </a:schemeClr>
          </a:solidFill>
          <a:ln w="19050">
            <a:solidFill>
              <a:schemeClr val="tx1"/>
            </a:solidFill>
          </a:ln>
        </p:spPr>
        <p:txBody>
          <a:bodyPr>
            <a:normAutofit/>
          </a:bodyPr>
          <a:lstStyle/>
          <a:p>
            <a:pPr marL="0" indent="0" algn="just">
              <a:buNone/>
            </a:pPr>
            <a:r>
              <a:rPr lang="en-US" sz="2800" dirty="0"/>
              <a:t>Topic:</a:t>
            </a:r>
            <a:r>
              <a:rPr lang="en-US" sz="2800" dirty="0">
                <a:solidFill>
                  <a:srgbClr val="FF0000"/>
                </a:solidFill>
              </a:rPr>
              <a:t> </a:t>
            </a:r>
            <a:r>
              <a:rPr lang="en-US" sz="2800" dirty="0"/>
              <a:t>Organizing the Catalog</a:t>
            </a:r>
          </a:p>
          <a:p>
            <a:pPr marL="0" indent="0" algn="just">
              <a:buNone/>
            </a:pPr>
            <a:endParaRPr lang="en-US" sz="2800" dirty="0"/>
          </a:p>
          <a:p>
            <a:pPr algn="just"/>
            <a:r>
              <a:rPr lang="en-US" sz="2800" dirty="0"/>
              <a:t>In this topic, the students will learn how to organize the catalog As there are many design patterns, So they can organize or classify patterns to learn them faster.</a:t>
            </a:r>
          </a:p>
        </p:txBody>
      </p:sp>
      <p:sp>
        <p:nvSpPr>
          <p:cNvPr id="4" name="Date Placeholder 3"/>
          <p:cNvSpPr>
            <a:spLocks noGrp="1"/>
          </p:cNvSpPr>
          <p:nvPr>
            <p:ph type="dt" sz="half" idx="10"/>
          </p:nvPr>
        </p:nvSpPr>
        <p:spPr/>
        <p:txBody>
          <a:bodyPr/>
          <a:lstStyle/>
          <a:p>
            <a:fld id="{B77463A5-4E27-4036-9422-285A55F2112C}"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dirty="0"/>
          </a:p>
        </p:txBody>
      </p:sp>
      <p:sp>
        <p:nvSpPr>
          <p:cNvPr id="8" name="TextBox 7">
            <a:extLst>
              <a:ext uri="{FF2B5EF4-FFF2-40B4-BE49-F238E27FC236}">
                <a16:creationId xmlns:a16="http://schemas.microsoft.com/office/drawing/2014/main" id="{EA3318C9-DC9B-E4D5-2606-12DF33127EC7}"/>
              </a:ext>
            </a:extLst>
          </p:cNvPr>
          <p:cNvSpPr txBox="1"/>
          <p:nvPr/>
        </p:nvSpPr>
        <p:spPr>
          <a:xfrm>
            <a:off x="3136490" y="136525"/>
            <a:ext cx="6096000" cy="646331"/>
          </a:xfrm>
          <a:prstGeom prst="rect">
            <a:avLst/>
          </a:prstGeom>
          <a:noFill/>
        </p:spPr>
        <p:txBody>
          <a:bodyPr wrap="square">
            <a:spAutoFit/>
          </a:bodyPr>
          <a:lstStyle/>
          <a:p>
            <a:pPr algn="ctr">
              <a:spcBef>
                <a:spcPct val="0"/>
              </a:spcBef>
              <a:defRPr/>
            </a:pPr>
            <a:r>
              <a:rPr lang="en-US" sz="3600" b="1" dirty="0"/>
              <a:t>Topic Objective</a:t>
            </a:r>
          </a:p>
        </p:txBody>
      </p:sp>
    </p:spTree>
    <p:extLst>
      <p:ext uri="{BB962C8B-B14F-4D97-AF65-F5344CB8AC3E}">
        <p14:creationId xmlns:p14="http://schemas.microsoft.com/office/powerpoint/2010/main" val="8485735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E89CE7-9923-4957-B937-07334B33E163}"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914400"/>
            <a:ext cx="11353800" cy="5699131"/>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Design patterns vary in their granularity and level of abstraction. Because there are many design patterns, we need a way to organize them. This section classifies design patterns so that we can refer to families of related patterns. The classification helps you learn the patterns in the catalog faster, and it can direct efforts to find new patterns as well.</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We classify design patterns by two criteria. The first criterion, called purpose, reflects what a pattern does. Patterns can have either creational, structural, or behavioral purpose. Creational patterns concern the process of object creation. Structural patterns deal with the composition of classes or objects. Behavioral patterns characterize the ways in which classes or objects interact and distribute responsibility.</a:t>
            </a:r>
          </a:p>
          <a:p>
            <a:pPr algn="just"/>
            <a:endParaRPr lang="en-US" sz="2700" dirty="0">
              <a:latin typeface="+mj-lt"/>
            </a:endParaRPr>
          </a:p>
        </p:txBody>
      </p:sp>
      <p:sp>
        <p:nvSpPr>
          <p:cNvPr id="9" name="TextBox 8">
            <a:extLst>
              <a:ext uri="{FF2B5EF4-FFF2-40B4-BE49-F238E27FC236}">
                <a16:creationId xmlns:a16="http://schemas.microsoft.com/office/drawing/2014/main" id="{80F94FCF-FCE5-263E-1E1B-D47AA774EBFA}"/>
              </a:ext>
            </a:extLst>
          </p:cNvPr>
          <p:cNvSpPr txBox="1"/>
          <p:nvPr/>
        </p:nvSpPr>
        <p:spPr>
          <a:xfrm>
            <a:off x="3048000" y="244469"/>
            <a:ext cx="6096000" cy="646331"/>
          </a:xfrm>
          <a:prstGeom prst="rect">
            <a:avLst/>
          </a:prstGeom>
          <a:noFill/>
        </p:spPr>
        <p:txBody>
          <a:bodyPr wrap="square">
            <a:spAutoFit/>
          </a:bodyPr>
          <a:lstStyle/>
          <a:p>
            <a:pPr algn="ctr">
              <a:spcBef>
                <a:spcPct val="0"/>
              </a:spcBef>
              <a:defRPr/>
            </a:pPr>
            <a:r>
              <a:rPr lang="en-US" sz="3600" b="1" dirty="0"/>
              <a:t>Organizing the Catalog</a:t>
            </a:r>
          </a:p>
        </p:txBody>
      </p:sp>
    </p:spTree>
    <p:extLst>
      <p:ext uri="{BB962C8B-B14F-4D97-AF65-F5344CB8AC3E}">
        <p14:creationId xmlns:p14="http://schemas.microsoft.com/office/powerpoint/2010/main" val="3732479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3D84D0A-C738-4A27-85BD-3535818717E2}"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78280" y="1162431"/>
            <a:ext cx="60960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UNIT-III: </a:t>
            </a:r>
            <a:r>
              <a:rPr lang="en-US" sz="2800" b="1" dirty="0">
                <a:solidFill>
                  <a:schemeClr val="tx1"/>
                </a:solidFill>
              </a:rPr>
              <a:t>Structural Design Pattern </a:t>
            </a:r>
            <a:endParaRPr lang="en-IN" sz="2800" b="1" dirty="0">
              <a:solidFill>
                <a:schemeClr val="tx1"/>
              </a:solidFill>
            </a:endParaRP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564304771"/>
              </p:ext>
            </p:extLst>
          </p:nvPr>
        </p:nvGraphicFramePr>
        <p:xfrm>
          <a:off x="1478280" y="1914376"/>
          <a:ext cx="9982200" cy="19495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F02894A6-34EA-7DB8-3B10-4E60CE1164FF}"/>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37532358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AD773C-563B-4E2D-94A4-BAACFD50E983}"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9" name="Picture 8"/>
          <p:cNvPicPr>
            <a:picLocks noChangeAspect="1"/>
          </p:cNvPicPr>
          <p:nvPr/>
        </p:nvPicPr>
        <p:blipFill>
          <a:blip r:embed="rId2"/>
          <a:stretch>
            <a:fillRect/>
          </a:stretch>
        </p:blipFill>
        <p:spPr>
          <a:xfrm>
            <a:off x="2590800" y="685806"/>
            <a:ext cx="7995812" cy="6243108"/>
          </a:xfrm>
          <a:prstGeom prst="rect">
            <a:avLst/>
          </a:prstGeom>
        </p:spPr>
      </p:pic>
      <p:sp>
        <p:nvSpPr>
          <p:cNvPr id="3" name="TextBox 2">
            <a:extLst>
              <a:ext uri="{FF2B5EF4-FFF2-40B4-BE49-F238E27FC236}">
                <a16:creationId xmlns:a16="http://schemas.microsoft.com/office/drawing/2014/main" id="{AF0B0CE3-8631-9880-020A-68AFC555B189}"/>
              </a:ext>
            </a:extLst>
          </p:cNvPr>
          <p:cNvSpPr txBox="1"/>
          <p:nvPr/>
        </p:nvSpPr>
        <p:spPr>
          <a:xfrm>
            <a:off x="2971800" y="-50288"/>
            <a:ext cx="6096000" cy="646331"/>
          </a:xfrm>
          <a:prstGeom prst="rect">
            <a:avLst/>
          </a:prstGeom>
          <a:noFill/>
        </p:spPr>
        <p:txBody>
          <a:bodyPr wrap="square">
            <a:spAutoFit/>
          </a:bodyPr>
          <a:lstStyle/>
          <a:p>
            <a:pPr algn="ctr">
              <a:spcBef>
                <a:spcPct val="0"/>
              </a:spcBef>
              <a:defRPr/>
            </a:pPr>
            <a:r>
              <a:rPr lang="en-US" sz="3600" b="1" dirty="0"/>
              <a:t>Organizing the Catalog</a:t>
            </a:r>
          </a:p>
        </p:txBody>
      </p:sp>
    </p:spTree>
    <p:extLst>
      <p:ext uri="{BB962C8B-B14F-4D97-AF65-F5344CB8AC3E}">
        <p14:creationId xmlns:p14="http://schemas.microsoft.com/office/powerpoint/2010/main" val="15427605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D2178E-340A-4E05-906E-EED2DF50A02A}"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pic>
        <p:nvPicPr>
          <p:cNvPr id="3" name="Picture 2"/>
          <p:cNvPicPr>
            <a:picLocks noChangeAspect="1"/>
          </p:cNvPicPr>
          <p:nvPr/>
        </p:nvPicPr>
        <p:blipFill>
          <a:blip r:embed="rId2"/>
          <a:stretch>
            <a:fillRect/>
          </a:stretch>
        </p:blipFill>
        <p:spPr>
          <a:xfrm>
            <a:off x="706782" y="990601"/>
            <a:ext cx="10884327" cy="5730882"/>
          </a:xfrm>
          <a:prstGeom prst="rect">
            <a:avLst/>
          </a:prstGeom>
        </p:spPr>
      </p:pic>
      <p:sp>
        <p:nvSpPr>
          <p:cNvPr id="8" name="TextBox 7">
            <a:extLst>
              <a:ext uri="{FF2B5EF4-FFF2-40B4-BE49-F238E27FC236}">
                <a16:creationId xmlns:a16="http://schemas.microsoft.com/office/drawing/2014/main" id="{2266F95B-5C50-A609-5F39-D3DFB35599B5}"/>
              </a:ext>
            </a:extLst>
          </p:cNvPr>
          <p:cNvSpPr txBox="1"/>
          <p:nvPr/>
        </p:nvSpPr>
        <p:spPr>
          <a:xfrm>
            <a:off x="3048000" y="115515"/>
            <a:ext cx="6096000" cy="646331"/>
          </a:xfrm>
          <a:prstGeom prst="rect">
            <a:avLst/>
          </a:prstGeom>
          <a:noFill/>
        </p:spPr>
        <p:txBody>
          <a:bodyPr wrap="square">
            <a:spAutoFit/>
          </a:bodyPr>
          <a:lstStyle/>
          <a:p>
            <a:pPr algn="ctr">
              <a:spcBef>
                <a:spcPct val="0"/>
              </a:spcBef>
              <a:defRPr/>
            </a:pPr>
            <a:r>
              <a:rPr lang="en-US" sz="3600" b="1" dirty="0"/>
              <a:t>Organizing the Catalog</a:t>
            </a:r>
          </a:p>
        </p:txBody>
      </p:sp>
    </p:spTree>
    <p:extLst>
      <p:ext uri="{BB962C8B-B14F-4D97-AF65-F5344CB8AC3E}">
        <p14:creationId xmlns:p14="http://schemas.microsoft.com/office/powerpoint/2010/main" val="31807638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95400"/>
            <a:ext cx="10363200" cy="2697953"/>
          </a:xfrm>
          <a:solidFill>
            <a:schemeClr val="accent2">
              <a:lumMod val="20000"/>
              <a:lumOff val="80000"/>
            </a:schemeClr>
          </a:solidFill>
          <a:ln w="19050">
            <a:solidFill>
              <a:schemeClr val="tx1"/>
            </a:solidFill>
          </a:ln>
        </p:spPr>
        <p:txBody>
          <a:bodyPr>
            <a:normAutofit fontScale="92500" lnSpcReduction="10000"/>
          </a:bodyPr>
          <a:lstStyle/>
          <a:p>
            <a:pPr marL="0" indent="0" algn="just">
              <a:buNone/>
            </a:pPr>
            <a:r>
              <a:rPr lang="en-US" sz="2800" dirty="0"/>
              <a:t>Topic :</a:t>
            </a:r>
            <a:r>
              <a:rPr lang="en-US" sz="2800" dirty="0">
                <a:solidFill>
                  <a:srgbClr val="FF0000"/>
                </a:solidFill>
              </a:rPr>
              <a:t> </a:t>
            </a:r>
            <a:r>
              <a:rPr lang="en-US" sz="2800" dirty="0"/>
              <a:t>Solving real world problems with design patterns , selection and usage of design patterns.</a:t>
            </a:r>
          </a:p>
          <a:p>
            <a:pPr marL="0" indent="0" algn="just">
              <a:buNone/>
            </a:pPr>
            <a:endParaRPr lang="en-US" sz="2800" dirty="0"/>
          </a:p>
          <a:p>
            <a:pPr algn="just"/>
            <a:r>
              <a:rPr lang="en-US" sz="2800" dirty="0"/>
              <a:t>In this topic, the students will learn how to solve real world problems with design patterns, what are the approaches and Patterns that help in real world problem , how to choose best pattern and what are uses of the patterns.</a:t>
            </a:r>
          </a:p>
        </p:txBody>
      </p:sp>
      <p:sp>
        <p:nvSpPr>
          <p:cNvPr id="4" name="Date Placeholder 3"/>
          <p:cNvSpPr>
            <a:spLocks noGrp="1"/>
          </p:cNvSpPr>
          <p:nvPr>
            <p:ph type="dt" sz="half" idx="10"/>
          </p:nvPr>
        </p:nvSpPr>
        <p:spPr/>
        <p:txBody>
          <a:bodyPr/>
          <a:lstStyle/>
          <a:p>
            <a:fld id="{28EF2B6B-BCC2-4547-A55C-5CE2E1062CF9}"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dirty="0"/>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5" name="TextBox 4">
            <a:extLst>
              <a:ext uri="{FF2B5EF4-FFF2-40B4-BE49-F238E27FC236}">
                <a16:creationId xmlns:a16="http://schemas.microsoft.com/office/drawing/2014/main" id="{4F2560A4-57AB-E3D0-36C9-A232E13D0A9A}"/>
              </a:ext>
            </a:extLst>
          </p:cNvPr>
          <p:cNvSpPr txBox="1"/>
          <p:nvPr/>
        </p:nvSpPr>
        <p:spPr>
          <a:xfrm>
            <a:off x="3200400" y="136519"/>
            <a:ext cx="6096000" cy="646331"/>
          </a:xfrm>
          <a:prstGeom prst="rect">
            <a:avLst/>
          </a:prstGeom>
          <a:noFill/>
        </p:spPr>
        <p:txBody>
          <a:bodyPr wrap="square">
            <a:spAutoFit/>
          </a:bodyPr>
          <a:lstStyle/>
          <a:p>
            <a:pPr algn="ctr">
              <a:spcBef>
                <a:spcPct val="0"/>
              </a:spcBef>
              <a:defRPr/>
            </a:pPr>
            <a:r>
              <a:rPr lang="en-US" sz="3600" b="1" dirty="0"/>
              <a:t>Topic Objective</a:t>
            </a:r>
          </a:p>
        </p:txBody>
      </p:sp>
    </p:spTree>
    <p:extLst>
      <p:ext uri="{BB962C8B-B14F-4D97-AF65-F5344CB8AC3E}">
        <p14:creationId xmlns:p14="http://schemas.microsoft.com/office/powerpoint/2010/main" val="20167748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BD94A1-C07D-4A8D-917D-49DE1E9E3310}"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295400"/>
            <a:ext cx="11353800" cy="4247317"/>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700" dirty="0">
                <a:latin typeface="+mj-lt"/>
              </a:rPr>
              <a:t>Design patterns are conceptual solutions to solve common redundant problems in software engineering. However, learning them is not easy as literature or tutorials on the Internet often introduce them with theoretical examples. This talk gives you a slightly different approach by introducing some of the most useful design patterns with practical code samples to solve real world problems.</a:t>
            </a:r>
          </a:p>
          <a:p>
            <a:pPr algn="just"/>
            <a:endParaRPr lang="en-US" sz="2700" dirty="0">
              <a:latin typeface="+mj-lt"/>
            </a:endParaRPr>
          </a:p>
          <a:p>
            <a:pPr marL="514350" indent="-514350" algn="just">
              <a:buFont typeface="+mj-lt"/>
              <a:buAutoNum type="arabicPeriod"/>
            </a:pPr>
            <a:r>
              <a:rPr lang="en-US" sz="2700" dirty="0">
                <a:solidFill>
                  <a:schemeClr val="accent6">
                    <a:lumMod val="75000"/>
                  </a:schemeClr>
                </a:solidFill>
                <a:latin typeface="+mj-lt"/>
              </a:rPr>
              <a:t>Creational Patterns: </a:t>
            </a:r>
            <a:r>
              <a:rPr lang="en-US" sz="2700" dirty="0">
                <a:latin typeface="+mj-lt"/>
              </a:rPr>
              <a:t>Abstract Factory and Simple Factory</a:t>
            </a:r>
          </a:p>
          <a:p>
            <a:pPr marL="514350" indent="-514350" algn="just">
              <a:buFont typeface="+mj-lt"/>
              <a:buAutoNum type="arabicPeriod"/>
            </a:pPr>
            <a:r>
              <a:rPr lang="en-US" sz="2700" dirty="0">
                <a:solidFill>
                  <a:schemeClr val="accent6">
                    <a:lumMod val="75000"/>
                  </a:schemeClr>
                </a:solidFill>
                <a:latin typeface="+mj-lt"/>
              </a:rPr>
              <a:t>Structural Patterns: </a:t>
            </a:r>
            <a:r>
              <a:rPr lang="en-US" sz="2700" dirty="0">
                <a:latin typeface="+mj-lt"/>
              </a:rPr>
              <a:t>Adapter and Composite</a:t>
            </a:r>
          </a:p>
          <a:p>
            <a:pPr marL="514350" indent="-514350" algn="just">
              <a:buFont typeface="+mj-lt"/>
              <a:buAutoNum type="arabicPeriod"/>
            </a:pPr>
            <a:r>
              <a:rPr lang="en-US" sz="2700" dirty="0">
                <a:solidFill>
                  <a:schemeClr val="accent6">
                    <a:lumMod val="75000"/>
                  </a:schemeClr>
                </a:solidFill>
                <a:latin typeface="+mj-lt"/>
              </a:rPr>
              <a:t>Behavioral Patterns: </a:t>
            </a:r>
            <a:r>
              <a:rPr lang="en-US" sz="2700" dirty="0">
                <a:latin typeface="+mj-lt"/>
              </a:rPr>
              <a:t>Mediator</a:t>
            </a:r>
          </a:p>
          <a:p>
            <a:pPr marL="514350" indent="-514350" algn="just">
              <a:buFont typeface="+mj-lt"/>
              <a:buAutoNum type="arabicPeriod"/>
            </a:pPr>
            <a:endParaRPr lang="en-US" sz="27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BF100B14-4AF2-8359-9C4F-32D3B01B1B3C}"/>
              </a:ext>
            </a:extLst>
          </p:cNvPr>
          <p:cNvSpPr txBox="1"/>
          <p:nvPr/>
        </p:nvSpPr>
        <p:spPr>
          <a:xfrm>
            <a:off x="1799303" y="208624"/>
            <a:ext cx="9783097" cy="584775"/>
          </a:xfrm>
          <a:prstGeom prst="rect">
            <a:avLst/>
          </a:prstGeom>
          <a:noFill/>
        </p:spPr>
        <p:txBody>
          <a:bodyPr wrap="square">
            <a:spAutoFit/>
          </a:bodyPr>
          <a:lstStyle/>
          <a:p>
            <a:pPr algn="ctr">
              <a:spcBef>
                <a:spcPct val="0"/>
              </a:spcBef>
              <a:defRPr/>
            </a:pPr>
            <a:r>
              <a:rPr lang="en-US" sz="3200" dirty="0"/>
              <a:t>Solving real-world problems with design patterns</a:t>
            </a:r>
          </a:p>
        </p:txBody>
      </p:sp>
    </p:spTree>
    <p:extLst>
      <p:ext uri="{BB962C8B-B14F-4D97-AF65-F5344CB8AC3E}">
        <p14:creationId xmlns:p14="http://schemas.microsoft.com/office/powerpoint/2010/main" val="331992581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5B5327-E820-4768-A673-60914447B13B}"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909310"/>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latin typeface="+mj-lt"/>
              </a:rPr>
              <a:t>As there are 23 patterns in the catalog it will be difficult to choose a design pattern. It might become hard to find the design pattern that solves our problem, especially if the catalog is new and unfamiliar to you.</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Below is a list of approaches we can use to choose the appropriate design pattern</a:t>
            </a:r>
          </a:p>
          <a:p>
            <a:pPr algn="just"/>
            <a:endParaRPr lang="en-US" sz="2700" u="sng" dirty="0">
              <a:solidFill>
                <a:schemeClr val="accent6">
                  <a:lumMod val="75000"/>
                </a:schemeClr>
              </a:solidFill>
              <a:latin typeface="+mj-lt"/>
            </a:endParaRPr>
          </a:p>
          <a:p>
            <a:pPr marL="514350" indent="-514350" algn="just">
              <a:buFont typeface="+mj-lt"/>
              <a:buAutoNum type="arabicPeriod"/>
            </a:pPr>
            <a:r>
              <a:rPr lang="en-US" sz="2700" u="sng" dirty="0">
                <a:solidFill>
                  <a:schemeClr val="accent6">
                    <a:lumMod val="75000"/>
                  </a:schemeClr>
                </a:solidFill>
                <a:latin typeface="+mj-lt"/>
              </a:rPr>
              <a:t>Consider how design patterns solve design problems:  </a:t>
            </a:r>
          </a:p>
          <a:p>
            <a:pPr marL="514350" indent="-514350" algn="just">
              <a:buFont typeface="+mj-lt"/>
              <a:buAutoNum type="arabicPeriod"/>
            </a:pPr>
            <a:endParaRPr lang="en-US" sz="2700" u="sng" dirty="0">
              <a:solidFill>
                <a:schemeClr val="accent6">
                  <a:lumMod val="75000"/>
                </a:schemeClr>
              </a:solidFill>
              <a:latin typeface="+mj-lt"/>
            </a:endParaRPr>
          </a:p>
          <a:p>
            <a:pPr algn="just"/>
            <a:r>
              <a:rPr lang="en-US" sz="2700" dirty="0">
                <a:latin typeface="+mj-lt"/>
              </a:rPr>
              <a:t>Considering how design patterns help you find appropriate objects, determine object granularity, specify object interfaces and several other ways in which design patterns solve the problems will let you choose the appropriate design pattern.</a:t>
            </a:r>
          </a:p>
          <a:p>
            <a:pPr algn="just"/>
            <a:endParaRPr lang="en-US" sz="2700" u="sng" dirty="0">
              <a:solidFill>
                <a:schemeClr val="accent6">
                  <a:lumMod val="75000"/>
                </a:schemeClr>
              </a:solidFill>
              <a:latin typeface="+mj-lt"/>
            </a:endParaRPr>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8511F557-E6B9-A91A-045D-F6E1A688BD2C}"/>
              </a:ext>
            </a:extLst>
          </p:cNvPr>
          <p:cNvSpPr txBox="1"/>
          <p:nvPr/>
        </p:nvSpPr>
        <p:spPr>
          <a:xfrm>
            <a:off x="1779640" y="136525"/>
            <a:ext cx="9714270" cy="646331"/>
          </a:xfrm>
          <a:prstGeom prst="rect">
            <a:avLst/>
          </a:prstGeom>
          <a:noFill/>
        </p:spPr>
        <p:txBody>
          <a:bodyPr wrap="square">
            <a:spAutoFit/>
          </a:bodyPr>
          <a:lstStyle/>
          <a:p>
            <a:pPr algn="ctr">
              <a:spcBef>
                <a:spcPct val="0"/>
              </a:spcBef>
              <a:defRPr/>
            </a:pPr>
            <a:r>
              <a:rPr lang="en-US" sz="3600" b="1" dirty="0"/>
              <a:t>Selection and Usage of Design Patterns</a:t>
            </a:r>
          </a:p>
        </p:txBody>
      </p:sp>
    </p:spTree>
    <p:extLst>
      <p:ext uri="{BB962C8B-B14F-4D97-AF65-F5344CB8AC3E}">
        <p14:creationId xmlns:p14="http://schemas.microsoft.com/office/powerpoint/2010/main" val="245964072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A6E8525-6047-4E9C-A338-188DD9805CF6}"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909310"/>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700" dirty="0">
                <a:solidFill>
                  <a:schemeClr val="accent6">
                    <a:lumMod val="75000"/>
                  </a:schemeClr>
                </a:solidFill>
                <a:latin typeface="+mj-lt"/>
              </a:rPr>
              <a:t>2.   </a:t>
            </a:r>
            <a:r>
              <a:rPr lang="en-US" sz="2700" u="sng" dirty="0">
                <a:solidFill>
                  <a:schemeClr val="accent6">
                    <a:lumMod val="75000"/>
                  </a:schemeClr>
                </a:solidFill>
                <a:latin typeface="+mj-lt"/>
              </a:rPr>
              <a:t>Scan intent sections:</a:t>
            </a:r>
          </a:p>
          <a:p>
            <a:pPr algn="just"/>
            <a:r>
              <a:rPr lang="en-US" sz="2700" dirty="0">
                <a:latin typeface="+mj-lt"/>
              </a:rPr>
              <a:t>Looking at the intent section of each design pattern’s specification lets us choose the appropriate design pattern.</a:t>
            </a:r>
          </a:p>
          <a:p>
            <a:pPr algn="just"/>
            <a:endParaRPr lang="en-US" sz="2700" u="sng" dirty="0">
              <a:solidFill>
                <a:schemeClr val="accent6">
                  <a:lumMod val="75000"/>
                </a:schemeClr>
              </a:solidFill>
              <a:latin typeface="+mj-lt"/>
            </a:endParaRPr>
          </a:p>
          <a:p>
            <a:pPr algn="just"/>
            <a:r>
              <a:rPr lang="en-US" sz="2700" dirty="0">
                <a:solidFill>
                  <a:schemeClr val="accent6">
                    <a:lumMod val="75000"/>
                  </a:schemeClr>
                </a:solidFill>
                <a:latin typeface="+mj-lt"/>
              </a:rPr>
              <a:t>3.   </a:t>
            </a:r>
            <a:r>
              <a:rPr lang="en-US" sz="2700" u="sng" dirty="0">
                <a:solidFill>
                  <a:schemeClr val="accent6">
                    <a:lumMod val="75000"/>
                  </a:schemeClr>
                </a:solidFill>
                <a:latin typeface="+mj-lt"/>
              </a:rPr>
              <a:t>Study how patterns interrelate:</a:t>
            </a:r>
          </a:p>
          <a:p>
            <a:pPr algn="just"/>
            <a:r>
              <a:rPr lang="en-US" sz="2700" dirty="0">
                <a:latin typeface="+mj-lt"/>
              </a:rPr>
              <a:t>The relationships between the patterns will direct us to choose the right patterns or group of patterns.</a:t>
            </a:r>
          </a:p>
          <a:p>
            <a:pPr algn="just"/>
            <a:endParaRPr lang="en-US" sz="2700" dirty="0">
              <a:latin typeface="+mj-lt"/>
            </a:endParaRPr>
          </a:p>
          <a:p>
            <a:pPr algn="just"/>
            <a:r>
              <a:rPr lang="en-US" sz="2700" dirty="0">
                <a:solidFill>
                  <a:schemeClr val="accent6">
                    <a:lumMod val="75000"/>
                  </a:schemeClr>
                </a:solidFill>
                <a:latin typeface="+mj-lt"/>
              </a:rPr>
              <a:t>4.   </a:t>
            </a:r>
            <a:r>
              <a:rPr lang="en-US" sz="2700" u="sng" dirty="0">
                <a:solidFill>
                  <a:schemeClr val="accent6">
                    <a:lumMod val="75000"/>
                  </a:schemeClr>
                </a:solidFill>
                <a:latin typeface="+mj-lt"/>
              </a:rPr>
              <a:t>Study patterns of like purpose:</a:t>
            </a:r>
          </a:p>
          <a:p>
            <a:pPr algn="just"/>
            <a:endParaRPr lang="en-US" sz="2700" u="sng" dirty="0">
              <a:solidFill>
                <a:schemeClr val="accent6">
                  <a:lumMod val="75000"/>
                </a:schemeClr>
              </a:solidFill>
              <a:latin typeface="+mj-lt"/>
            </a:endParaRPr>
          </a:p>
          <a:p>
            <a:pPr algn="just"/>
            <a:r>
              <a:rPr lang="en-US" sz="2700" dirty="0">
                <a:latin typeface="+mj-lt"/>
              </a:rPr>
              <a:t>Each design pattern specification will conclude with a comparison of that pattern with other related patterns. This will give you an insight into the similarities and differences between patterns of like purpose.</a:t>
            </a:r>
          </a:p>
          <a:p>
            <a:pPr algn="just"/>
            <a:endParaRPr lang="en-US" sz="2700" dirty="0">
              <a:latin typeface="+mj-lt"/>
            </a:endParaRPr>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DD5CF5A2-5184-E331-72B7-F270FCA9DD0C}"/>
              </a:ext>
            </a:extLst>
          </p:cNvPr>
          <p:cNvSpPr txBox="1"/>
          <p:nvPr/>
        </p:nvSpPr>
        <p:spPr>
          <a:xfrm>
            <a:off x="1710811" y="69717"/>
            <a:ext cx="8927691" cy="584775"/>
          </a:xfrm>
          <a:prstGeom prst="rect">
            <a:avLst/>
          </a:prstGeom>
          <a:noFill/>
        </p:spPr>
        <p:txBody>
          <a:bodyPr wrap="square">
            <a:spAutoFit/>
          </a:bodyPr>
          <a:lstStyle/>
          <a:p>
            <a:pPr algn="ctr">
              <a:spcBef>
                <a:spcPct val="0"/>
              </a:spcBef>
              <a:defRPr/>
            </a:pPr>
            <a:r>
              <a:rPr lang="en-US" sz="3200" b="1" dirty="0"/>
              <a:t>Selection and Usage of Design Patterns</a:t>
            </a:r>
          </a:p>
        </p:txBody>
      </p:sp>
    </p:spTree>
    <p:extLst>
      <p:ext uri="{BB962C8B-B14F-4D97-AF65-F5344CB8AC3E}">
        <p14:creationId xmlns:p14="http://schemas.microsoft.com/office/powerpoint/2010/main" val="339613715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B289D3C-1F3D-4C71-9309-A2B50D2A567D}"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4247317"/>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700" dirty="0">
                <a:solidFill>
                  <a:schemeClr val="accent6">
                    <a:lumMod val="75000"/>
                  </a:schemeClr>
                </a:solidFill>
                <a:latin typeface="+mj-lt"/>
              </a:rPr>
              <a:t>5.  </a:t>
            </a:r>
            <a:r>
              <a:rPr lang="en-US" sz="2700" u="sng" dirty="0">
                <a:solidFill>
                  <a:schemeClr val="accent6">
                    <a:lumMod val="75000"/>
                  </a:schemeClr>
                </a:solidFill>
                <a:latin typeface="+mj-lt"/>
              </a:rPr>
              <a:t>Examine a cause of redesign:</a:t>
            </a:r>
          </a:p>
          <a:p>
            <a:pPr algn="just"/>
            <a:endParaRPr lang="en-US" sz="2700" dirty="0">
              <a:latin typeface="+mj-lt"/>
            </a:endParaRPr>
          </a:p>
          <a:p>
            <a:pPr algn="just"/>
            <a:r>
              <a:rPr lang="en-US" sz="2700" dirty="0">
                <a:latin typeface="+mj-lt"/>
              </a:rPr>
              <a:t>Look at your problem and identify if there are any causes of redesign. Then look at the catalog of patterns that will help you avoid the causes of redesign.</a:t>
            </a:r>
          </a:p>
          <a:p>
            <a:pPr algn="just"/>
            <a:endParaRPr lang="en-US" sz="2700" u="sng" dirty="0">
              <a:solidFill>
                <a:schemeClr val="accent6">
                  <a:lumMod val="75000"/>
                </a:schemeClr>
              </a:solidFill>
              <a:latin typeface="+mj-lt"/>
            </a:endParaRPr>
          </a:p>
          <a:p>
            <a:pPr algn="just"/>
            <a:r>
              <a:rPr lang="en-US" sz="2700" dirty="0">
                <a:solidFill>
                  <a:schemeClr val="accent6">
                    <a:lumMod val="75000"/>
                  </a:schemeClr>
                </a:solidFill>
                <a:latin typeface="+mj-lt"/>
              </a:rPr>
              <a:t>6.  </a:t>
            </a:r>
            <a:r>
              <a:rPr lang="en-US" sz="2700" u="sng" dirty="0">
                <a:solidFill>
                  <a:schemeClr val="accent6">
                    <a:lumMod val="75000"/>
                  </a:schemeClr>
                </a:solidFill>
                <a:latin typeface="+mj-lt"/>
              </a:rPr>
              <a:t>Consider what should be variable in your design:</a:t>
            </a:r>
          </a:p>
          <a:p>
            <a:pPr algn="just"/>
            <a:endParaRPr lang="en-US" sz="2700" dirty="0">
              <a:latin typeface="+mj-lt"/>
            </a:endParaRPr>
          </a:p>
          <a:p>
            <a:pPr algn="just"/>
            <a:r>
              <a:rPr lang="en-US" sz="2700" dirty="0">
                <a:latin typeface="+mj-lt"/>
              </a:rPr>
              <a:t>Consider what you want to be able to change without redesign. The focus here is on encapsulating the concept that varies.</a:t>
            </a:r>
          </a:p>
          <a:p>
            <a:pPr algn="just"/>
            <a:endParaRPr lang="en-US" sz="27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060E6439-C361-8B62-38EF-D4A58C674B79}"/>
              </a:ext>
            </a:extLst>
          </p:cNvPr>
          <p:cNvSpPr txBox="1"/>
          <p:nvPr/>
        </p:nvSpPr>
        <p:spPr>
          <a:xfrm>
            <a:off x="2209800" y="125440"/>
            <a:ext cx="8186584" cy="646331"/>
          </a:xfrm>
          <a:prstGeom prst="rect">
            <a:avLst/>
          </a:prstGeom>
          <a:noFill/>
        </p:spPr>
        <p:txBody>
          <a:bodyPr wrap="square">
            <a:spAutoFit/>
          </a:bodyPr>
          <a:lstStyle/>
          <a:p>
            <a:pPr algn="ctr">
              <a:spcBef>
                <a:spcPct val="0"/>
              </a:spcBef>
              <a:defRPr/>
            </a:pPr>
            <a:r>
              <a:rPr lang="en-US" sz="3600" b="1" dirty="0"/>
              <a:t>Selection and Usage of Design Patterns</a:t>
            </a:r>
          </a:p>
        </p:txBody>
      </p:sp>
    </p:spTree>
    <p:extLst>
      <p:ext uri="{BB962C8B-B14F-4D97-AF65-F5344CB8AC3E}">
        <p14:creationId xmlns:p14="http://schemas.microsoft.com/office/powerpoint/2010/main" val="17619537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BBEF932-C40C-42CC-B68F-6AAB895D4328}"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78973"/>
            <a:ext cx="11353800" cy="5909310"/>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700" u="sng" dirty="0">
                <a:latin typeface="+mj-lt"/>
              </a:rPr>
              <a:t>Below steps will show you how to use a design pattern after selecting one:</a:t>
            </a:r>
          </a:p>
          <a:p>
            <a:pPr algn="just"/>
            <a:endParaRPr lang="en-US" sz="2700" u="sng" dirty="0">
              <a:latin typeface="+mj-lt"/>
            </a:endParaRPr>
          </a:p>
          <a:p>
            <a:pPr marL="514350" indent="-514350" algn="just">
              <a:buFont typeface="+mj-lt"/>
              <a:buAutoNum type="arabicPeriod"/>
            </a:pPr>
            <a:r>
              <a:rPr lang="en-US" sz="2700" dirty="0">
                <a:solidFill>
                  <a:schemeClr val="accent6">
                    <a:lumMod val="75000"/>
                  </a:schemeClr>
                </a:solidFill>
                <a:latin typeface="+mj-lt"/>
              </a:rPr>
              <a:t>Read the pattern once through for a overview:</a:t>
            </a:r>
          </a:p>
          <a:p>
            <a:pPr algn="just"/>
            <a:r>
              <a:rPr lang="en-US" sz="2700" dirty="0">
                <a:latin typeface="+mj-lt"/>
              </a:rPr>
              <a:t>Give importance to the applicability and consequences sections to ensure that the pattern is right for your problem.</a:t>
            </a:r>
          </a:p>
          <a:p>
            <a:pPr algn="just"/>
            <a:endParaRPr lang="en-US" sz="2700" dirty="0">
              <a:latin typeface="+mj-lt"/>
            </a:endParaRPr>
          </a:p>
          <a:p>
            <a:pPr algn="just"/>
            <a:r>
              <a:rPr lang="en-US" sz="2700" dirty="0">
                <a:solidFill>
                  <a:schemeClr val="accent6">
                    <a:lumMod val="75000"/>
                  </a:schemeClr>
                </a:solidFill>
                <a:latin typeface="+mj-lt"/>
              </a:rPr>
              <a:t>2.  Study the structure, participants and collaborations sections:</a:t>
            </a:r>
            <a:endParaRPr lang="en-US" sz="2700" dirty="0">
              <a:latin typeface="+mj-lt"/>
            </a:endParaRPr>
          </a:p>
          <a:p>
            <a:pPr algn="just"/>
            <a:r>
              <a:rPr lang="en-US" sz="2700" dirty="0">
                <a:latin typeface="+mj-lt"/>
              </a:rPr>
              <a:t>Make sure to understand the classes and objects in the pattern and how they relate to one another.</a:t>
            </a:r>
          </a:p>
          <a:p>
            <a:pPr algn="just"/>
            <a:endParaRPr lang="en-US" sz="2700" dirty="0">
              <a:latin typeface="+mj-lt"/>
            </a:endParaRPr>
          </a:p>
          <a:p>
            <a:pPr algn="just"/>
            <a:r>
              <a:rPr lang="en-US" sz="2700" dirty="0">
                <a:solidFill>
                  <a:schemeClr val="accent6">
                    <a:lumMod val="75000"/>
                  </a:schemeClr>
                </a:solidFill>
                <a:latin typeface="+mj-lt"/>
              </a:rPr>
              <a:t>3.  Look at the sample code section to see a concrete example of the pattern in action:</a:t>
            </a:r>
            <a:endParaRPr lang="en-US" sz="2700" dirty="0">
              <a:latin typeface="+mj-lt"/>
            </a:endParaRPr>
          </a:p>
          <a:p>
            <a:pPr algn="just"/>
            <a:r>
              <a:rPr lang="en-US" sz="2700" dirty="0">
                <a:latin typeface="+mj-lt"/>
              </a:rPr>
              <a:t>Studying the code helps us to implement the pattern.</a:t>
            </a:r>
          </a:p>
          <a:p>
            <a:pPr algn="just"/>
            <a:endParaRPr lang="en-US" sz="2700" dirty="0">
              <a:latin typeface="+mj-lt"/>
            </a:endParaRPr>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8" name="TextBox 7">
            <a:extLst>
              <a:ext uri="{FF2B5EF4-FFF2-40B4-BE49-F238E27FC236}">
                <a16:creationId xmlns:a16="http://schemas.microsoft.com/office/drawing/2014/main" id="{AE7C73F4-A666-076C-1D64-4A8F1EA4D5BA}"/>
              </a:ext>
            </a:extLst>
          </p:cNvPr>
          <p:cNvSpPr txBox="1"/>
          <p:nvPr/>
        </p:nvSpPr>
        <p:spPr>
          <a:xfrm>
            <a:off x="3238500" y="255726"/>
            <a:ext cx="6096000" cy="646331"/>
          </a:xfrm>
          <a:prstGeom prst="rect">
            <a:avLst/>
          </a:prstGeom>
          <a:noFill/>
        </p:spPr>
        <p:txBody>
          <a:bodyPr wrap="square">
            <a:spAutoFit/>
          </a:bodyPr>
          <a:lstStyle/>
          <a:p>
            <a:pPr algn="ctr">
              <a:spcBef>
                <a:spcPct val="0"/>
              </a:spcBef>
              <a:defRPr/>
            </a:pPr>
            <a:r>
              <a:rPr lang="en-US" sz="3600" b="1" dirty="0"/>
              <a:t>How to  use a design patterns</a:t>
            </a:r>
          </a:p>
        </p:txBody>
      </p:sp>
    </p:spTree>
    <p:extLst>
      <p:ext uri="{BB962C8B-B14F-4D97-AF65-F5344CB8AC3E}">
        <p14:creationId xmlns:p14="http://schemas.microsoft.com/office/powerpoint/2010/main" val="35704640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244986-4530-41B8-8000-B11EF43656D1}"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898637"/>
            <a:ext cx="11353800" cy="5493812"/>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700" dirty="0">
                <a:solidFill>
                  <a:schemeClr val="accent6">
                    <a:lumMod val="75000"/>
                  </a:schemeClr>
                </a:solidFill>
                <a:latin typeface="+mj-lt"/>
              </a:rPr>
              <a:t>4.  Choose names for pattern participants that are meaningful in the application context:</a:t>
            </a:r>
            <a:endParaRPr lang="en-US" sz="2700" dirty="0">
              <a:latin typeface="+mj-lt"/>
            </a:endParaRPr>
          </a:p>
          <a:p>
            <a:pPr algn="just"/>
            <a:r>
              <a:rPr lang="en-US" sz="2700" dirty="0">
                <a:latin typeface="+mj-lt"/>
              </a:rPr>
              <a:t>The names in the design patterns are too abstract to be directly used in the application. Include the participant name into the name that appears in the application which makes the pattern implementation explicit. For example, if you use strategy pattern for developing UI, use UIStartegy or GridStrategy as class names.</a:t>
            </a:r>
          </a:p>
          <a:p>
            <a:pPr algn="just"/>
            <a:endParaRPr lang="en-US" sz="2700" dirty="0">
              <a:latin typeface="+mj-lt"/>
            </a:endParaRPr>
          </a:p>
          <a:p>
            <a:pPr algn="just"/>
            <a:r>
              <a:rPr lang="en-US" sz="2700" dirty="0">
                <a:solidFill>
                  <a:schemeClr val="accent6">
                    <a:lumMod val="75000"/>
                  </a:schemeClr>
                </a:solidFill>
                <a:latin typeface="+mj-lt"/>
              </a:rPr>
              <a:t>5.  Define the classes:</a:t>
            </a:r>
          </a:p>
          <a:p>
            <a:pPr algn="just"/>
            <a:r>
              <a:rPr lang="en-US" sz="2700" dirty="0">
                <a:latin typeface="+mj-lt"/>
              </a:rPr>
              <a:t>Declare their interfaces, inheritance relationships and instance variables, which represent the data and objet references. Identify the effected classes by the pattern and modify them accordingly.</a:t>
            </a:r>
          </a:p>
          <a:p>
            <a:pPr algn="just"/>
            <a:endParaRPr lang="en-US" sz="2700" dirty="0">
              <a:latin typeface="+mj-lt"/>
            </a:endParaRPr>
          </a:p>
        </p:txBody>
      </p:sp>
      <p:sp>
        <p:nvSpPr>
          <p:cNvPr id="8" name="Footer Placeholder 4"/>
          <p:cNvSpPr>
            <a:spLocks noGrp="1"/>
          </p:cNvSpPr>
          <p:nvPr>
            <p:ph type="ftr" sz="quarter" idx="11"/>
          </p:nvPr>
        </p:nvSpPr>
        <p:spPr>
          <a:xfrm>
            <a:off x="3657600" y="6383389"/>
            <a:ext cx="5562600" cy="365125"/>
          </a:xfrm>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3B3382BE-8A50-813F-8493-D8253EC2C53B}"/>
              </a:ext>
            </a:extLst>
          </p:cNvPr>
          <p:cNvSpPr txBox="1"/>
          <p:nvPr/>
        </p:nvSpPr>
        <p:spPr>
          <a:xfrm>
            <a:off x="3238500" y="255726"/>
            <a:ext cx="6096000" cy="646331"/>
          </a:xfrm>
          <a:prstGeom prst="rect">
            <a:avLst/>
          </a:prstGeom>
          <a:noFill/>
        </p:spPr>
        <p:txBody>
          <a:bodyPr wrap="square">
            <a:spAutoFit/>
          </a:bodyPr>
          <a:lstStyle/>
          <a:p>
            <a:pPr algn="ctr">
              <a:spcBef>
                <a:spcPct val="0"/>
              </a:spcBef>
              <a:defRPr/>
            </a:pPr>
            <a:r>
              <a:rPr lang="en-US" sz="3600" b="1" dirty="0"/>
              <a:t>How to  use a design patterns</a:t>
            </a:r>
          </a:p>
        </p:txBody>
      </p:sp>
    </p:spTree>
    <p:extLst>
      <p:ext uri="{BB962C8B-B14F-4D97-AF65-F5344CB8AC3E}">
        <p14:creationId xmlns:p14="http://schemas.microsoft.com/office/powerpoint/2010/main" val="240753475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5CF0BC6-61D4-4863-9B2A-FF6BC2631D5E}"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83774"/>
            <a:ext cx="11353800" cy="5078313"/>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700" dirty="0">
                <a:solidFill>
                  <a:schemeClr val="accent6">
                    <a:lumMod val="75000"/>
                  </a:schemeClr>
                </a:solidFill>
                <a:latin typeface="+mj-lt"/>
              </a:rPr>
              <a:t>6.  Define application-specific names for the operations in the pattern:</a:t>
            </a:r>
          </a:p>
          <a:p>
            <a:pPr algn="just"/>
            <a:endParaRPr lang="en-US" sz="2700" dirty="0">
              <a:solidFill>
                <a:schemeClr val="accent6">
                  <a:lumMod val="75000"/>
                </a:schemeClr>
              </a:solidFill>
              <a:latin typeface="+mj-lt"/>
            </a:endParaRPr>
          </a:p>
          <a:p>
            <a:pPr algn="just"/>
            <a:r>
              <a:rPr lang="en-US" sz="2700" dirty="0">
                <a:latin typeface="+mj-lt"/>
              </a:rPr>
              <a:t>Use the responsibilities and collaborations as a guide to name the operations. Be consistent with the naming conventions. For example you can always prefix an operation with “Create-” to denote a factory method.</a:t>
            </a:r>
          </a:p>
          <a:p>
            <a:pPr algn="just"/>
            <a:endParaRPr lang="en-US" sz="2700" dirty="0">
              <a:solidFill>
                <a:schemeClr val="accent6">
                  <a:lumMod val="75000"/>
                </a:schemeClr>
              </a:solidFill>
              <a:latin typeface="+mj-lt"/>
            </a:endParaRPr>
          </a:p>
          <a:p>
            <a:pPr algn="just"/>
            <a:r>
              <a:rPr lang="en-US" sz="2700" dirty="0">
                <a:solidFill>
                  <a:schemeClr val="accent6">
                    <a:lumMod val="75000"/>
                  </a:schemeClr>
                </a:solidFill>
                <a:latin typeface="+mj-lt"/>
              </a:rPr>
              <a:t>7.  Implement the operations to carry out the responsibilities and collaborations in the pattern:</a:t>
            </a:r>
          </a:p>
          <a:p>
            <a:pPr algn="just"/>
            <a:endParaRPr lang="en-US" sz="2700" dirty="0">
              <a:solidFill>
                <a:schemeClr val="accent6">
                  <a:lumMod val="75000"/>
                </a:schemeClr>
              </a:solidFill>
              <a:latin typeface="+mj-lt"/>
            </a:endParaRPr>
          </a:p>
          <a:p>
            <a:pPr algn="just"/>
            <a:r>
              <a:rPr lang="en-US" sz="2700" dirty="0">
                <a:latin typeface="+mj-lt"/>
              </a:rPr>
              <a:t>The implementation section provides hints to guide us in the implementation. The examples in the sample code section can also help as well.</a:t>
            </a:r>
          </a:p>
          <a:p>
            <a:pPr algn="just"/>
            <a:endParaRPr lang="en-US" sz="27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5" name="TextBox 4">
            <a:extLst>
              <a:ext uri="{FF2B5EF4-FFF2-40B4-BE49-F238E27FC236}">
                <a16:creationId xmlns:a16="http://schemas.microsoft.com/office/drawing/2014/main" id="{E01A4E4C-14BC-352D-9B50-0A1DD7BBAE96}"/>
              </a:ext>
            </a:extLst>
          </p:cNvPr>
          <p:cNvSpPr txBox="1"/>
          <p:nvPr/>
        </p:nvSpPr>
        <p:spPr>
          <a:xfrm>
            <a:off x="3238500" y="255726"/>
            <a:ext cx="6096000" cy="646331"/>
          </a:xfrm>
          <a:prstGeom prst="rect">
            <a:avLst/>
          </a:prstGeom>
          <a:noFill/>
        </p:spPr>
        <p:txBody>
          <a:bodyPr wrap="square">
            <a:spAutoFit/>
          </a:bodyPr>
          <a:lstStyle/>
          <a:p>
            <a:pPr algn="ctr">
              <a:spcBef>
                <a:spcPct val="0"/>
              </a:spcBef>
              <a:defRPr/>
            </a:pPr>
            <a:r>
              <a:rPr lang="en-US" sz="3600" b="1" dirty="0"/>
              <a:t>How to  use a design patterns</a:t>
            </a:r>
          </a:p>
        </p:txBody>
      </p:sp>
    </p:spTree>
    <p:extLst>
      <p:ext uri="{BB962C8B-B14F-4D97-AF65-F5344CB8AC3E}">
        <p14:creationId xmlns:p14="http://schemas.microsoft.com/office/powerpoint/2010/main" val="3838717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5119E19-C915-46A6-9A36-D51F032F4E0A}"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67394" y="1245982"/>
            <a:ext cx="7600406" cy="584775"/>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UNIT-IV: </a:t>
            </a:r>
            <a:r>
              <a:rPr lang="en-US" sz="3200" b="1" dirty="0">
                <a:solidFill>
                  <a:schemeClr val="tx1"/>
                </a:solidFill>
              </a:rPr>
              <a:t>Behavioral Design Patterns Part: I</a:t>
            </a:r>
            <a:r>
              <a:rPr lang="en-IN" sz="3000" b="1" dirty="0">
                <a:solidFill>
                  <a:schemeClr val="tx1"/>
                </a:solidFill>
              </a:rPr>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1977241715"/>
              </p:ext>
            </p:extLst>
          </p:nvPr>
        </p:nvGraphicFramePr>
        <p:xfrm>
          <a:off x="1447800" y="2209800"/>
          <a:ext cx="10287000" cy="21335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A1AA1FDB-6440-AD78-AA05-AA603F85934D}"/>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3748376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AEB398D-F381-46B4-B1CB-693B4D74690D}"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164109"/>
            <a:ext cx="11353800" cy="5078313"/>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u="sng" dirty="0">
                <a:latin typeface="+mj-lt"/>
              </a:rPr>
              <a:t>The Principle of Least knowledge:-</a:t>
            </a:r>
            <a:r>
              <a:rPr lang="en-US" sz="2700" dirty="0">
                <a:latin typeface="+mj-lt"/>
              </a:rPr>
              <a:t> also known as </a:t>
            </a:r>
            <a:r>
              <a:rPr lang="en-US" sz="2700" dirty="0">
                <a:solidFill>
                  <a:schemeClr val="accent6">
                    <a:lumMod val="75000"/>
                  </a:schemeClr>
                </a:solidFill>
                <a:latin typeface="+mj-lt"/>
              </a:rPr>
              <a:t>The law of Demeter</a:t>
            </a:r>
            <a:r>
              <a:rPr lang="en-US" sz="2700" dirty="0">
                <a:latin typeface="+mj-lt"/>
              </a:rPr>
              <a:t>, or more precisely, the Law of Demeter for Functions/Methods (LoD-F) is a design principle which provides guidelines for designing a system with minimal dependencies. It is typically summarized as “Only talk to your immediate friends.”</a:t>
            </a:r>
          </a:p>
          <a:p>
            <a:pPr algn="just"/>
            <a:endParaRPr lang="en-US" sz="2700" dirty="0">
              <a:latin typeface="+mj-lt"/>
            </a:endParaRPr>
          </a:p>
          <a:p>
            <a:pPr marL="457200" indent="-457200" algn="just">
              <a:buFont typeface="Wingdings" panose="05000000000000000000" pitchFamily="2" charset="2"/>
              <a:buChar char="Ø"/>
            </a:pPr>
            <a:r>
              <a:rPr lang="en-US" sz="2700" dirty="0">
                <a:latin typeface="+mj-lt"/>
              </a:rPr>
              <a:t>What this means is a client should only have knowledge of an objects members, and not have access to properties and methods of other objects via the members. To put it in simple terms you should only have access to the members of the object, and nothing beyond that. Think if it like this: if you use more than 1 dot you are violating the principle.</a:t>
            </a:r>
          </a:p>
          <a:p>
            <a:pPr algn="just"/>
            <a:endParaRPr lang="en-US" sz="27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2B90629C-60D0-FFC9-83C7-5E088CE26E9B}"/>
              </a:ext>
            </a:extLst>
          </p:cNvPr>
          <p:cNvSpPr txBox="1"/>
          <p:nvPr/>
        </p:nvSpPr>
        <p:spPr>
          <a:xfrm>
            <a:off x="3048000" y="46703"/>
            <a:ext cx="6096000" cy="646331"/>
          </a:xfrm>
          <a:prstGeom prst="rect">
            <a:avLst/>
          </a:prstGeom>
          <a:noFill/>
        </p:spPr>
        <p:txBody>
          <a:bodyPr wrap="square">
            <a:spAutoFit/>
          </a:bodyPr>
          <a:lstStyle/>
          <a:p>
            <a:pPr algn="ctr">
              <a:spcBef>
                <a:spcPct val="0"/>
              </a:spcBef>
              <a:defRPr/>
            </a:pPr>
            <a:r>
              <a:rPr lang="en-US" sz="3600" b="1" dirty="0"/>
              <a:t>Principle of Least Knowledge</a:t>
            </a:r>
          </a:p>
        </p:txBody>
      </p:sp>
    </p:spTree>
    <p:extLst>
      <p:ext uri="{BB962C8B-B14F-4D97-AF65-F5344CB8AC3E}">
        <p14:creationId xmlns:p14="http://schemas.microsoft.com/office/powerpoint/2010/main" val="13776889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FDC499D-8DA2-42C2-B89C-032FE7713C36}"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09600" y="1203439"/>
            <a:ext cx="11353800" cy="5078313"/>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Wingdings" panose="05000000000000000000" pitchFamily="2" charset="2"/>
              <a:buChar char="Ø"/>
            </a:pPr>
            <a:r>
              <a:rPr lang="en-US" sz="2700" dirty="0">
                <a:solidFill>
                  <a:schemeClr val="accent6">
                    <a:lumMod val="75000"/>
                  </a:schemeClr>
                </a:solidFill>
                <a:latin typeface="+mj-lt"/>
              </a:rPr>
              <a:t>A perfect example of The Principle of Least Knowledge </a:t>
            </a:r>
            <a:r>
              <a:rPr lang="en-US" sz="2700" dirty="0">
                <a:latin typeface="+mj-lt"/>
              </a:rPr>
              <a:t>is in a Cairngorm Model Locator implementation. The Cairngorm Model Locator violates the Principle of least knowledge for good reason – it simply would not be practical to write wrapper methods for every object on the Model Locator. This is the main </a:t>
            </a:r>
            <a:r>
              <a:rPr lang="en-US" sz="2700" dirty="0">
                <a:solidFill>
                  <a:schemeClr val="accent6">
                    <a:lumMod val="75000"/>
                  </a:schemeClr>
                </a:solidFill>
                <a:latin typeface="+mj-lt"/>
              </a:rPr>
              <a:t>drawback of the Principle of least Knowledge</a:t>
            </a:r>
            <a:r>
              <a:rPr lang="en-US" sz="2700" dirty="0">
                <a:latin typeface="+mj-lt"/>
              </a:rPr>
              <a:t>; the need to create wrapper methods for each object, which are more formally known as Demeter Transmogrifies.</a:t>
            </a:r>
          </a:p>
          <a:p>
            <a:pPr marL="457200" indent="-457200" algn="just">
              <a:buFont typeface="Wingdings" panose="05000000000000000000" pitchFamily="2" charset="2"/>
              <a:buChar char="Ø"/>
            </a:pPr>
            <a:endParaRPr lang="en-US" sz="2700" dirty="0">
              <a:latin typeface="+mj-lt"/>
            </a:endParaRPr>
          </a:p>
          <a:p>
            <a:pPr marL="457200" indent="-457200" algn="just">
              <a:buFont typeface="Wingdings" panose="05000000000000000000" pitchFamily="2" charset="2"/>
              <a:buChar char="Ø"/>
            </a:pPr>
            <a:r>
              <a:rPr lang="en-US" sz="2700" dirty="0">
                <a:latin typeface="+mj-lt"/>
              </a:rPr>
              <a:t>The goal of good software design is to minimize dependencies, and by carefully following the guidelines provided by The Principle of Least Knowledge this becomes much easier to accomplish.</a:t>
            </a:r>
          </a:p>
          <a:p>
            <a:pPr algn="just"/>
            <a:endParaRPr lang="en-US" sz="27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5" name="TextBox 4">
            <a:extLst>
              <a:ext uri="{FF2B5EF4-FFF2-40B4-BE49-F238E27FC236}">
                <a16:creationId xmlns:a16="http://schemas.microsoft.com/office/drawing/2014/main" id="{F0D7C670-65FA-29C0-6CC3-DF6B5A55EC28}"/>
              </a:ext>
            </a:extLst>
          </p:cNvPr>
          <p:cNvSpPr txBox="1"/>
          <p:nvPr/>
        </p:nvSpPr>
        <p:spPr>
          <a:xfrm>
            <a:off x="3048000" y="46703"/>
            <a:ext cx="6096000" cy="646331"/>
          </a:xfrm>
          <a:prstGeom prst="rect">
            <a:avLst/>
          </a:prstGeom>
          <a:noFill/>
        </p:spPr>
        <p:txBody>
          <a:bodyPr wrap="square">
            <a:spAutoFit/>
          </a:bodyPr>
          <a:lstStyle/>
          <a:p>
            <a:pPr algn="ctr">
              <a:spcBef>
                <a:spcPct val="0"/>
              </a:spcBef>
              <a:defRPr/>
            </a:pPr>
            <a:r>
              <a:rPr lang="en-US" sz="3600" b="1" dirty="0"/>
              <a:t>Principle of Least Knowledge</a:t>
            </a:r>
          </a:p>
        </p:txBody>
      </p:sp>
    </p:spTree>
    <p:extLst>
      <p:ext uri="{BB962C8B-B14F-4D97-AF65-F5344CB8AC3E}">
        <p14:creationId xmlns:p14="http://schemas.microsoft.com/office/powerpoint/2010/main" val="4057979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1147D5-A7B1-44CD-820E-246CD7F9405C}"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24840" y="997702"/>
            <a:ext cx="11353800" cy="5139869"/>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000" b="1" dirty="0">
                <a:latin typeface="+mj-lt"/>
              </a:rPr>
              <a:t>Q 1 - What is Gang of Four (GOF)?</a:t>
            </a:r>
          </a:p>
          <a:p>
            <a:pPr algn="just"/>
            <a:endParaRPr lang="en-US" sz="2000" b="1" dirty="0">
              <a:latin typeface="+mj-lt"/>
            </a:endParaRPr>
          </a:p>
          <a:p>
            <a:pPr algn="just"/>
            <a:r>
              <a:rPr lang="en-US" b="1" dirty="0">
                <a:latin typeface="+mj-lt"/>
              </a:rPr>
              <a:t>A </a:t>
            </a:r>
            <a:r>
              <a:rPr lang="en-US" dirty="0">
                <a:latin typeface="+mj-lt"/>
              </a:rPr>
              <a:t>- Four authors of Book 'Design Patterns - Elements of Reusable Object-Oriented Software' are known as Gang of Four (GOF).</a:t>
            </a:r>
          </a:p>
          <a:p>
            <a:pPr algn="just"/>
            <a:r>
              <a:rPr lang="en-US" b="1" dirty="0">
                <a:latin typeface="+mj-lt"/>
              </a:rPr>
              <a:t>B </a:t>
            </a:r>
            <a:r>
              <a:rPr lang="en-US" dirty="0">
                <a:latin typeface="+mj-lt"/>
              </a:rPr>
              <a:t>- Gang of Four (GOF) is a name of a book on Design Patterns.</a:t>
            </a:r>
          </a:p>
          <a:p>
            <a:pPr algn="just"/>
            <a:r>
              <a:rPr lang="en-US" b="1" dirty="0">
                <a:latin typeface="+mj-lt"/>
              </a:rPr>
              <a:t>C </a:t>
            </a:r>
            <a:r>
              <a:rPr lang="en-US" dirty="0">
                <a:latin typeface="+mj-lt"/>
              </a:rPr>
              <a:t>- Gang of Four (GOF) is a Design Pattern.</a:t>
            </a:r>
          </a:p>
          <a:p>
            <a:pPr algn="just"/>
            <a:r>
              <a:rPr lang="en-US" b="1" dirty="0">
                <a:latin typeface="+mj-lt"/>
              </a:rPr>
              <a:t>D</a:t>
            </a:r>
            <a:r>
              <a:rPr lang="en-US" dirty="0">
                <a:latin typeface="+mj-lt"/>
              </a:rPr>
              <a:t> - None of the above.</a:t>
            </a:r>
          </a:p>
          <a:p>
            <a:pPr algn="just"/>
            <a:endParaRPr lang="en-US" dirty="0">
              <a:latin typeface="+mj-lt"/>
            </a:endParaRPr>
          </a:p>
          <a:p>
            <a:pPr algn="just"/>
            <a:r>
              <a:rPr lang="en-US" b="1" dirty="0">
                <a:latin typeface="+mj-lt"/>
              </a:rPr>
              <a:t>Q 2 - Event handling frameworks like swing, awt use Observer Pattern?</a:t>
            </a:r>
            <a:endParaRPr lang="en-US" dirty="0">
              <a:latin typeface="+mj-lt"/>
            </a:endParaRPr>
          </a:p>
          <a:p>
            <a:pPr algn="just"/>
            <a:r>
              <a:rPr lang="en-US" b="1" dirty="0">
                <a:latin typeface="+mj-lt"/>
              </a:rPr>
              <a:t>A</a:t>
            </a:r>
            <a:r>
              <a:rPr lang="en-US" dirty="0">
                <a:latin typeface="+mj-lt"/>
              </a:rPr>
              <a:t> - false</a:t>
            </a:r>
          </a:p>
          <a:p>
            <a:pPr algn="just"/>
            <a:r>
              <a:rPr lang="en-US" b="1" dirty="0">
                <a:latin typeface="+mj-lt"/>
              </a:rPr>
              <a:t>B</a:t>
            </a:r>
            <a:r>
              <a:rPr lang="en-US" dirty="0">
                <a:latin typeface="+mj-lt"/>
              </a:rPr>
              <a:t> – true</a:t>
            </a:r>
          </a:p>
          <a:p>
            <a:pPr algn="just"/>
            <a:endParaRPr lang="en-US" dirty="0">
              <a:latin typeface="+mj-lt"/>
            </a:endParaRPr>
          </a:p>
          <a:p>
            <a:pPr algn="just"/>
            <a:r>
              <a:rPr lang="en-US" b="1" dirty="0">
                <a:latin typeface="+mj-lt"/>
              </a:rPr>
              <a:t>Q 3 - Which of the following pattern a request is wrapped under an object as command and passed to invoker object?</a:t>
            </a:r>
          </a:p>
          <a:p>
            <a:pPr algn="just"/>
            <a:endParaRPr lang="en-US" b="1" dirty="0">
              <a:latin typeface="+mj-lt"/>
            </a:endParaRPr>
          </a:p>
          <a:p>
            <a:pPr algn="just"/>
            <a:r>
              <a:rPr lang="en-US" b="1" dirty="0">
                <a:latin typeface="+mj-lt"/>
              </a:rPr>
              <a:t>A</a:t>
            </a:r>
            <a:r>
              <a:rPr lang="en-US" dirty="0">
                <a:latin typeface="+mj-lt"/>
              </a:rPr>
              <a:t> - Proxy Pattern</a:t>
            </a:r>
          </a:p>
          <a:p>
            <a:pPr algn="just"/>
            <a:r>
              <a:rPr lang="en-US" b="1" dirty="0">
                <a:latin typeface="+mj-lt"/>
              </a:rPr>
              <a:t>B </a:t>
            </a:r>
            <a:r>
              <a:rPr lang="en-US" dirty="0">
                <a:latin typeface="+mj-lt"/>
              </a:rPr>
              <a:t>- Chain of Responsibility Pattern</a:t>
            </a:r>
          </a:p>
          <a:p>
            <a:pPr algn="just"/>
            <a:r>
              <a:rPr lang="en-US" b="1" dirty="0">
                <a:latin typeface="+mj-lt"/>
              </a:rPr>
              <a:t>C </a:t>
            </a:r>
            <a:r>
              <a:rPr lang="en-US" dirty="0">
                <a:latin typeface="+mj-lt"/>
              </a:rPr>
              <a:t>- Command Pattern</a:t>
            </a:r>
          </a:p>
          <a:p>
            <a:pPr algn="just"/>
            <a:r>
              <a:rPr lang="en-US" b="1" dirty="0">
                <a:latin typeface="+mj-lt"/>
              </a:rPr>
              <a:t>D</a:t>
            </a:r>
            <a:r>
              <a:rPr lang="en-US" dirty="0">
                <a:latin typeface="+mj-lt"/>
              </a:rPr>
              <a:t> - Interpreter Pattern</a:t>
            </a:r>
            <a:endParaRPr lang="en-US" sz="2000" dirty="0">
              <a:latin typeface="+mj-lt"/>
            </a:endParaRPr>
          </a:p>
        </p:txBody>
      </p:sp>
      <p:sp>
        <p:nvSpPr>
          <p:cNvPr id="5" name="Footer Placeholder 4"/>
          <p:cNvSpPr>
            <a:spLocks noGrp="1"/>
          </p:cNvSpPr>
          <p:nvPr>
            <p:ph type="ftr" sz="quarter" idx="11"/>
          </p:nvPr>
        </p:nvSpPr>
        <p:spPr>
          <a:xfrm>
            <a:off x="3136491" y="6356350"/>
            <a:ext cx="5909186" cy="365125"/>
          </a:xfrm>
        </p:spPr>
        <p:txBody>
          <a:bodyPr/>
          <a:lstStyle/>
          <a:p>
            <a:r>
              <a:rPr lang="en-US" dirty="0"/>
              <a:t>Shweta Singh                                           Design Pattern                                    Unit -1 </a:t>
            </a:r>
          </a:p>
        </p:txBody>
      </p:sp>
      <p:sp>
        <p:nvSpPr>
          <p:cNvPr id="9" name="TextBox 8">
            <a:extLst>
              <a:ext uri="{FF2B5EF4-FFF2-40B4-BE49-F238E27FC236}">
                <a16:creationId xmlns:a16="http://schemas.microsoft.com/office/drawing/2014/main" id="{54A2D3FE-7C00-D458-29D0-479DCEA4B138}"/>
              </a:ext>
            </a:extLst>
          </p:cNvPr>
          <p:cNvSpPr txBox="1"/>
          <p:nvPr/>
        </p:nvSpPr>
        <p:spPr>
          <a:xfrm>
            <a:off x="3048000" y="109357"/>
            <a:ext cx="6096000" cy="646331"/>
          </a:xfrm>
          <a:prstGeom prst="rect">
            <a:avLst/>
          </a:prstGeom>
          <a:noFill/>
        </p:spPr>
        <p:txBody>
          <a:bodyPr wrap="square">
            <a:spAutoFit/>
          </a:bodyPr>
          <a:lstStyle/>
          <a:p>
            <a:pPr algn="ctr">
              <a:spcBef>
                <a:spcPct val="0"/>
              </a:spcBef>
              <a:defRPr/>
            </a:pPr>
            <a:r>
              <a:rPr lang="en-US" sz="3600" b="1" dirty="0"/>
              <a:t>Daily Quiz</a:t>
            </a:r>
          </a:p>
        </p:txBody>
      </p:sp>
    </p:spTree>
    <p:extLst>
      <p:ext uri="{BB962C8B-B14F-4D97-AF65-F5344CB8AC3E}">
        <p14:creationId xmlns:p14="http://schemas.microsoft.com/office/powerpoint/2010/main" val="311541386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DC245F5-D331-4EB0-84B9-ED529005CA98}"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401205"/>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000" b="1" dirty="0">
                <a:latin typeface="+mj-lt"/>
              </a:rPr>
              <a:t>Q 4 - Which of the following describes the Command pattern correctly?</a:t>
            </a:r>
          </a:p>
          <a:p>
            <a:pPr algn="just"/>
            <a:endParaRPr lang="en-US" sz="2000" dirty="0">
              <a:latin typeface="+mj-lt"/>
            </a:endParaRPr>
          </a:p>
          <a:p>
            <a:pPr algn="just"/>
            <a:r>
              <a:rPr lang="en-US" sz="2000" b="1" dirty="0">
                <a:latin typeface="+mj-lt"/>
              </a:rPr>
              <a:t>A </a:t>
            </a:r>
            <a:r>
              <a:rPr lang="en-US" sz="2000" dirty="0">
                <a:latin typeface="+mj-lt"/>
              </a:rPr>
              <a:t>- In this pattern a class represents functionality of another class.</a:t>
            </a:r>
          </a:p>
          <a:p>
            <a:pPr algn="just"/>
            <a:r>
              <a:rPr lang="en-US" sz="2000" b="1" dirty="0">
                <a:latin typeface="+mj-lt"/>
              </a:rPr>
              <a:t>B</a:t>
            </a:r>
            <a:r>
              <a:rPr lang="en-US" sz="2000" dirty="0">
                <a:latin typeface="+mj-lt"/>
              </a:rPr>
              <a:t> - This pattern creates a chain of receiver objects for a request.</a:t>
            </a:r>
          </a:p>
          <a:p>
            <a:pPr algn="just"/>
            <a:r>
              <a:rPr lang="en-US" sz="2000" b="1" dirty="0">
                <a:latin typeface="+mj-lt"/>
              </a:rPr>
              <a:t>C</a:t>
            </a:r>
            <a:r>
              <a:rPr lang="en-US" sz="2000" dirty="0">
                <a:latin typeface="+mj-lt"/>
              </a:rPr>
              <a:t> - This pattern provides a way to evaluate language grammar or expression.</a:t>
            </a:r>
          </a:p>
          <a:p>
            <a:pPr algn="just"/>
            <a:r>
              <a:rPr lang="en-US" sz="2000" b="1" dirty="0">
                <a:latin typeface="+mj-lt"/>
              </a:rPr>
              <a:t>D</a:t>
            </a:r>
            <a:r>
              <a:rPr lang="en-US" sz="2000" dirty="0">
                <a:latin typeface="+mj-lt"/>
              </a:rPr>
              <a:t> - In this pattern a request is wrapped under an object as command and passed to invoker object.</a:t>
            </a:r>
          </a:p>
          <a:p>
            <a:pPr algn="just"/>
            <a:endParaRPr lang="en-US" sz="2000" dirty="0">
              <a:latin typeface="+mj-lt"/>
            </a:endParaRPr>
          </a:p>
          <a:p>
            <a:pPr algn="just"/>
            <a:r>
              <a:rPr lang="en-US" sz="2000" b="1" dirty="0">
                <a:latin typeface="+mj-lt"/>
              </a:rPr>
              <a:t>Q 5 - Which of the following describes the MVC pattern correctly?</a:t>
            </a:r>
          </a:p>
          <a:p>
            <a:pPr algn="just"/>
            <a:endParaRPr lang="en-US" sz="2000" dirty="0">
              <a:latin typeface="+mj-lt"/>
            </a:endParaRPr>
          </a:p>
          <a:p>
            <a:pPr algn="just"/>
            <a:r>
              <a:rPr lang="en-US" sz="2000" b="1" dirty="0">
                <a:latin typeface="+mj-lt"/>
              </a:rPr>
              <a:t>A -</a:t>
            </a:r>
            <a:r>
              <a:rPr lang="en-US" sz="2000" dirty="0">
                <a:latin typeface="+mj-lt"/>
              </a:rPr>
              <a:t> In this pattern, a visitor class is used which changes the executing algorithm of an element class.</a:t>
            </a:r>
          </a:p>
          <a:p>
            <a:pPr algn="just"/>
            <a:r>
              <a:rPr lang="en-US" sz="2000" b="1" dirty="0">
                <a:latin typeface="+mj-lt"/>
              </a:rPr>
              <a:t>B</a:t>
            </a:r>
            <a:r>
              <a:rPr lang="en-US" sz="2000" dirty="0">
                <a:latin typeface="+mj-lt"/>
              </a:rPr>
              <a:t> - This pattern is used to separate application's concerns.</a:t>
            </a:r>
          </a:p>
          <a:p>
            <a:pPr algn="just"/>
            <a:r>
              <a:rPr lang="en-US" sz="2000" b="1" dirty="0">
                <a:latin typeface="+mj-lt"/>
              </a:rPr>
              <a:t>C</a:t>
            </a:r>
            <a:r>
              <a:rPr lang="en-US" sz="2000" dirty="0">
                <a:latin typeface="+mj-lt"/>
              </a:rPr>
              <a:t> - This pattern is used to decouple presentation tier and business tier.</a:t>
            </a:r>
          </a:p>
          <a:p>
            <a:pPr algn="just"/>
            <a:r>
              <a:rPr lang="en-US" sz="2000" b="1" dirty="0">
                <a:latin typeface="+mj-lt"/>
              </a:rPr>
              <a:t>D</a:t>
            </a:r>
            <a:r>
              <a:rPr lang="en-US" sz="2000" dirty="0">
                <a:latin typeface="+mj-lt"/>
              </a:rPr>
              <a:t> - This pattern is used in EJB persistence mechanism.</a:t>
            </a:r>
          </a:p>
          <a:p>
            <a:pPr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5" name="TextBox 4">
            <a:extLst>
              <a:ext uri="{FF2B5EF4-FFF2-40B4-BE49-F238E27FC236}">
                <a16:creationId xmlns:a16="http://schemas.microsoft.com/office/drawing/2014/main" id="{D6950352-A9F0-EC71-20B7-187D81C0EBD6}"/>
              </a:ext>
            </a:extLst>
          </p:cNvPr>
          <p:cNvSpPr txBox="1"/>
          <p:nvPr/>
        </p:nvSpPr>
        <p:spPr>
          <a:xfrm>
            <a:off x="3048000" y="109357"/>
            <a:ext cx="6096000" cy="646331"/>
          </a:xfrm>
          <a:prstGeom prst="rect">
            <a:avLst/>
          </a:prstGeom>
          <a:noFill/>
        </p:spPr>
        <p:txBody>
          <a:bodyPr wrap="square">
            <a:spAutoFit/>
          </a:bodyPr>
          <a:lstStyle/>
          <a:p>
            <a:pPr algn="ctr">
              <a:spcBef>
                <a:spcPct val="0"/>
              </a:spcBef>
              <a:defRPr/>
            </a:pPr>
            <a:r>
              <a:rPr lang="en-US" sz="3600" b="1" dirty="0"/>
              <a:t>Daily Quiz</a:t>
            </a:r>
          </a:p>
        </p:txBody>
      </p:sp>
    </p:spTree>
    <p:extLst>
      <p:ext uri="{BB962C8B-B14F-4D97-AF65-F5344CB8AC3E}">
        <p14:creationId xmlns:p14="http://schemas.microsoft.com/office/powerpoint/2010/main" val="191977229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7911500-D9CE-4721-B792-F67CFEC29968}"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5016758"/>
          </a:xfrm>
          <a:prstGeom prst="rect">
            <a:avLst/>
          </a:prstGeom>
          <a:solidFill>
            <a:schemeClr val="accent2">
              <a:lumMod val="20000"/>
              <a:lumOff val="80000"/>
            </a:schemeClr>
          </a:solidFill>
          <a:ln w="28575">
            <a:solidFill>
              <a:schemeClr val="tx1"/>
            </a:solidFill>
          </a:ln>
        </p:spPr>
        <p:txBody>
          <a:bodyPr wrap="square">
            <a:spAutoFit/>
          </a:bodyPr>
          <a:lstStyle/>
          <a:p>
            <a:pPr marL="457200" indent="-457200" algn="just">
              <a:buFont typeface="+mj-lt"/>
              <a:buAutoNum type="arabicPeriod"/>
            </a:pPr>
            <a:r>
              <a:rPr lang="en-US" sz="3200" dirty="0">
                <a:latin typeface="+mj-lt"/>
              </a:rPr>
              <a:t>What is Gang of Four GOF?</a:t>
            </a:r>
          </a:p>
          <a:p>
            <a:pPr marL="457200" indent="-457200" algn="just">
              <a:buFont typeface="+mj-lt"/>
              <a:buAutoNum type="arabicPeriod"/>
            </a:pPr>
            <a:r>
              <a:rPr lang="en-US" sz="3200" dirty="0">
                <a:latin typeface="+mj-lt"/>
              </a:rPr>
              <a:t>How to Select the Design Pattern, Explain.</a:t>
            </a:r>
          </a:p>
          <a:p>
            <a:pPr marL="457200" indent="-457200" algn="just">
              <a:buFont typeface="+mj-lt"/>
              <a:buAutoNum type="arabicPeriod"/>
            </a:pPr>
            <a:r>
              <a:rPr lang="en-US" sz="3200" dirty="0">
                <a:latin typeface="+mj-lt"/>
              </a:rPr>
              <a:t>Describe the Consistent  format  for describing the Design Pattern.</a:t>
            </a:r>
          </a:p>
          <a:p>
            <a:pPr marL="457200" indent="-457200" algn="just">
              <a:buFont typeface="+mj-lt"/>
              <a:buAutoNum type="arabicPeriod"/>
            </a:pPr>
            <a:r>
              <a:rPr lang="en-US" sz="3200" dirty="0">
                <a:latin typeface="+mj-lt"/>
              </a:rPr>
              <a:t>Describe Elements of Design Pattern.</a:t>
            </a:r>
          </a:p>
          <a:p>
            <a:pPr marL="457200" indent="-457200" algn="just">
              <a:buFont typeface="+mj-lt"/>
              <a:buAutoNum type="arabicPeriod"/>
            </a:pPr>
            <a:r>
              <a:rPr lang="en-US" sz="3200" dirty="0">
                <a:latin typeface="+mj-lt"/>
              </a:rPr>
              <a:t>Explain the Design Pattern. List all Design Patterns and its Classification.</a:t>
            </a:r>
          </a:p>
          <a:p>
            <a:pPr marL="457200" indent="-457200" algn="just">
              <a:buFont typeface="+mj-lt"/>
              <a:buAutoNum type="arabicPeriod"/>
            </a:pPr>
            <a:r>
              <a:rPr lang="en-US" sz="3200" dirty="0">
                <a:latin typeface="+mj-lt"/>
              </a:rPr>
              <a:t>What is the </a:t>
            </a:r>
            <a:r>
              <a:rPr lang="en-US" sz="2800" dirty="0"/>
              <a:t>Classifying Relationships between Software Design Patterns.</a:t>
            </a:r>
          </a:p>
          <a:p>
            <a:pPr marL="457200" indent="-457200" algn="just">
              <a:buFont typeface="+mj-lt"/>
              <a:buAutoNum type="arabicPeriod"/>
            </a:pPr>
            <a:r>
              <a:rPr lang="en-US" sz="3200" dirty="0">
                <a:latin typeface="+mj-lt"/>
              </a:rPr>
              <a:t>Elaborate Structural Modeling in detail.</a:t>
            </a:r>
          </a:p>
          <a:p>
            <a:pPr marL="457200" indent="-457200" algn="just">
              <a:buFont typeface="+mj-lt"/>
              <a:buAutoNum type="arabicPeriod"/>
            </a:pPr>
            <a:r>
              <a:rPr lang="en-US" sz="3200" dirty="0">
                <a:latin typeface="+mj-lt"/>
              </a:rPr>
              <a:t>Discuss GRASP with example.</a:t>
            </a: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3B89B09B-F6A0-BA14-39B9-F6B6D769114D}"/>
              </a:ext>
            </a:extLst>
          </p:cNvPr>
          <p:cNvSpPr txBox="1"/>
          <p:nvPr/>
        </p:nvSpPr>
        <p:spPr>
          <a:xfrm>
            <a:off x="3312242" y="136519"/>
            <a:ext cx="6100916" cy="584775"/>
          </a:xfrm>
          <a:prstGeom prst="rect">
            <a:avLst/>
          </a:prstGeom>
          <a:noFill/>
        </p:spPr>
        <p:txBody>
          <a:bodyPr wrap="square">
            <a:spAutoFit/>
          </a:bodyPr>
          <a:lstStyle/>
          <a:p>
            <a:pPr algn="ctr">
              <a:spcBef>
                <a:spcPct val="0"/>
              </a:spcBef>
              <a:defRPr/>
            </a:pPr>
            <a:r>
              <a:rPr lang="en-US" sz="3200" b="1" dirty="0"/>
              <a:t>Weekly Assignment </a:t>
            </a:r>
          </a:p>
        </p:txBody>
      </p:sp>
    </p:spTree>
    <p:extLst>
      <p:ext uri="{BB962C8B-B14F-4D97-AF65-F5344CB8AC3E}">
        <p14:creationId xmlns:p14="http://schemas.microsoft.com/office/powerpoint/2010/main" val="8708488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3395D7B-4733-4836-9DC0-4DB49BBB1C04}" type="datetime1">
              <a:rPr lang="en-US" smtClean="0"/>
              <a:t>6/16/2024</a:t>
            </a:fld>
            <a:endParaRPr lang="en-US" dirty="0"/>
          </a:p>
        </p:txBody>
      </p:sp>
      <p:sp>
        <p:nvSpPr>
          <p:cNvPr id="5" name="Footer Placeholder 4"/>
          <p:cNvSpPr>
            <a:spLocks noGrp="1"/>
          </p:cNvSpPr>
          <p:nvPr>
            <p:ph type="ftr" sz="quarter" idx="11"/>
          </p:nvPr>
        </p:nvSpPr>
        <p:spPr>
          <a:xfrm>
            <a:off x="4038600" y="6356356"/>
            <a:ext cx="50292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dirty="0"/>
          </a:p>
        </p:txBody>
      </p:sp>
      <p:sp>
        <p:nvSpPr>
          <p:cNvPr id="9" name="Content Placeholder 2"/>
          <p:cNvSpPr>
            <a:spLocks noGrp="1"/>
          </p:cNvSpPr>
          <p:nvPr>
            <p:ph idx="1"/>
          </p:nvPr>
        </p:nvSpPr>
        <p:spPr>
          <a:xfrm>
            <a:off x="914400" y="1066800"/>
            <a:ext cx="11049000" cy="4525963"/>
          </a:xfrm>
        </p:spPr>
        <p:txBody>
          <a:bodyPr>
            <a:normAutofit/>
          </a:bodyPr>
          <a:lstStyle/>
          <a:p>
            <a:pPr marL="0" indent="0" algn="just">
              <a:buNone/>
            </a:pPr>
            <a:endParaRPr lang="en-US" sz="2800" dirty="0"/>
          </a:p>
          <a:p>
            <a:pPr>
              <a:buNone/>
            </a:pPr>
            <a:endParaRPr lang="en-US" dirty="0"/>
          </a:p>
        </p:txBody>
      </p:sp>
      <p:sp>
        <p:nvSpPr>
          <p:cNvPr id="8" name="Content Placeholder 2"/>
          <p:cNvSpPr txBox="1">
            <a:spLocks/>
          </p:cNvSpPr>
          <p:nvPr/>
        </p:nvSpPr>
        <p:spPr>
          <a:xfrm>
            <a:off x="239486" y="1062445"/>
            <a:ext cx="11734800" cy="4525963"/>
          </a:xfrm>
          <a:prstGeom prst="rect">
            <a:avLst/>
          </a:prstGeom>
          <a:solidFill>
            <a:schemeClr val="accent2">
              <a:lumMod val="20000"/>
              <a:lumOff val="80000"/>
            </a:schemeClr>
          </a:solidFill>
          <a:ln w="19050">
            <a:solidFill>
              <a:schemeClr val="tx1"/>
            </a:solidFill>
          </a:ln>
        </p:spPr>
        <p:txBody>
          <a:bodyPr vert="horz" lIns="91440" tIns="45720" rIns="91440" bIns="45720" rtlCol="0">
            <a:normAutofit/>
          </a:bodyPr>
          <a:lstStyle>
            <a:lvl1pPr marL="342891" indent="-342891" algn="l" defTabSz="914377"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32" indent="-285744" algn="l" defTabSz="914377"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2971" indent="-228594" algn="l" defTabSz="914377"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160"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349"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537"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726"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914"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103" indent="-228594" algn="l" defTabSz="914377"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nSpc>
                <a:spcPct val="200000"/>
              </a:lnSpc>
              <a:buNone/>
            </a:pPr>
            <a:r>
              <a:rPr lang="en-US" sz="2800" u="sng" dirty="0"/>
              <a:t>YouTube  /other  Video Links</a:t>
            </a:r>
          </a:p>
          <a:p>
            <a:pPr>
              <a:lnSpc>
                <a:spcPct val="200000"/>
              </a:lnSpc>
            </a:pPr>
            <a:r>
              <a:rPr lang="en-IN" sz="2800" dirty="0">
                <a:solidFill>
                  <a:schemeClr val="tx2"/>
                </a:solidFill>
              </a:rPr>
              <a:t>https://youtu.be/rI4kdGLaUiQ?list=PL6n9fhu94yhUbctIoxoVTrklN3LMwTCmd</a:t>
            </a:r>
          </a:p>
          <a:p>
            <a:pPr>
              <a:lnSpc>
                <a:spcPct val="200000"/>
              </a:lnSpc>
            </a:pPr>
            <a:r>
              <a:rPr lang="en-IN" sz="2800" dirty="0">
                <a:solidFill>
                  <a:schemeClr val="tx2"/>
                </a:solidFill>
              </a:rPr>
              <a:t>https://youtu.be/v9ejT8FO-7I?list=PLrhzvIcii6GNjpARdnO4ueTUAVR9eMBpc</a:t>
            </a:r>
          </a:p>
          <a:p>
            <a:pPr>
              <a:lnSpc>
                <a:spcPct val="200000"/>
              </a:lnSpc>
            </a:pPr>
            <a:r>
              <a:rPr lang="en-IN" sz="2800" dirty="0">
                <a:solidFill>
                  <a:schemeClr val="tx2"/>
                </a:solidFill>
              </a:rPr>
              <a:t>https://youtu.be/VGLjQuEQgkI?list=PLt4nG7RVVk1h9lxOYSOGI9pcP3I5oblbx</a:t>
            </a:r>
          </a:p>
        </p:txBody>
      </p:sp>
      <p:sp>
        <p:nvSpPr>
          <p:cNvPr id="3" name="TextBox 2">
            <a:extLst>
              <a:ext uri="{FF2B5EF4-FFF2-40B4-BE49-F238E27FC236}">
                <a16:creationId xmlns:a16="http://schemas.microsoft.com/office/drawing/2014/main" id="{81CA3667-49FD-4E2E-00D1-0ADD10184D81}"/>
              </a:ext>
            </a:extLst>
          </p:cNvPr>
          <p:cNvSpPr txBox="1"/>
          <p:nvPr/>
        </p:nvSpPr>
        <p:spPr>
          <a:xfrm>
            <a:off x="2389238" y="136519"/>
            <a:ext cx="8904514" cy="646331"/>
          </a:xfrm>
          <a:prstGeom prst="rect">
            <a:avLst/>
          </a:prstGeom>
          <a:noFill/>
        </p:spPr>
        <p:txBody>
          <a:bodyPr wrap="square">
            <a:spAutoFit/>
          </a:bodyPr>
          <a:lstStyle/>
          <a:p>
            <a:pPr algn="ctr">
              <a:spcBef>
                <a:spcPct val="0"/>
              </a:spcBef>
              <a:defRPr/>
            </a:pPr>
            <a:r>
              <a:rPr lang="en-US" sz="3600" b="1" dirty="0"/>
              <a:t>Topic Link ( YouTube &amp; NPTEL Video Links)</a:t>
            </a:r>
          </a:p>
        </p:txBody>
      </p:sp>
    </p:spTree>
    <p:extLst>
      <p:ext uri="{BB962C8B-B14F-4D97-AF65-F5344CB8AC3E}">
        <p14:creationId xmlns:p14="http://schemas.microsoft.com/office/powerpoint/2010/main" val="324407301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21D0C29-C774-4705-98AA-AF01F504B308}"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401205"/>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000" b="1" dirty="0">
                <a:latin typeface="+mj-lt"/>
              </a:rPr>
              <a:t>1. Design patterns are divided into three fundamental groups. </a:t>
            </a:r>
          </a:p>
          <a:p>
            <a:pPr marL="342900" indent="-342900" algn="just">
              <a:buFont typeface="Wingdings" panose="05000000000000000000" pitchFamily="2" charset="2"/>
              <a:buChar char="q"/>
            </a:pPr>
            <a:r>
              <a:rPr lang="en-US" sz="2000" dirty="0">
                <a:latin typeface="+mj-lt"/>
              </a:rPr>
              <a:t> Behavioral Patterns</a:t>
            </a:r>
          </a:p>
          <a:p>
            <a:pPr marL="342900" indent="-342900" algn="just">
              <a:buFont typeface="Wingdings" panose="05000000000000000000" pitchFamily="2" charset="2"/>
              <a:buChar char="q"/>
            </a:pPr>
            <a:r>
              <a:rPr lang="en-US" sz="2000" dirty="0">
                <a:latin typeface="+mj-lt"/>
              </a:rPr>
              <a:t> Creational Patterns</a:t>
            </a:r>
          </a:p>
          <a:p>
            <a:pPr marL="342900" indent="-342900" algn="just">
              <a:buFont typeface="Wingdings" panose="05000000000000000000" pitchFamily="2" charset="2"/>
              <a:buChar char="q"/>
            </a:pPr>
            <a:r>
              <a:rPr lang="en-US" sz="2000" dirty="0">
                <a:latin typeface="+mj-lt"/>
              </a:rPr>
              <a:t> Structural Patterns</a:t>
            </a:r>
          </a:p>
          <a:p>
            <a:pPr marL="342900" indent="-342900" algn="just">
              <a:buFont typeface="Wingdings" panose="05000000000000000000" pitchFamily="2" charset="2"/>
              <a:buChar char="q"/>
            </a:pPr>
            <a:r>
              <a:rPr lang="en-US" sz="2000" dirty="0">
                <a:latin typeface="+mj-lt"/>
              </a:rPr>
              <a:t> J2EE Patterns</a:t>
            </a: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2. Four authors _________ are collectively known as Gang of Four (GOF). </a:t>
            </a:r>
          </a:p>
          <a:p>
            <a:pPr marL="342900" indent="-342900" algn="just">
              <a:buFont typeface="Wingdings" panose="05000000000000000000" pitchFamily="2" charset="2"/>
              <a:buChar char="q"/>
            </a:pPr>
            <a:r>
              <a:rPr lang="en-US" sz="2000" dirty="0">
                <a:latin typeface="+mj-lt"/>
              </a:rPr>
              <a:t> Erich Gamma</a:t>
            </a:r>
          </a:p>
          <a:p>
            <a:pPr marL="342900" indent="-342900" algn="just">
              <a:buFont typeface="Wingdings" panose="05000000000000000000" pitchFamily="2" charset="2"/>
              <a:buChar char="q"/>
            </a:pPr>
            <a:r>
              <a:rPr lang="en-US" sz="2000" dirty="0">
                <a:latin typeface="+mj-lt"/>
              </a:rPr>
              <a:t> Richard Helm</a:t>
            </a:r>
          </a:p>
          <a:p>
            <a:pPr marL="342900" indent="-342900" algn="just">
              <a:buFont typeface="Wingdings" panose="05000000000000000000" pitchFamily="2" charset="2"/>
              <a:buChar char="q"/>
            </a:pPr>
            <a:r>
              <a:rPr lang="en-US" sz="2000" dirty="0">
                <a:latin typeface="+mj-lt"/>
              </a:rPr>
              <a:t> Ralph Johnson</a:t>
            </a:r>
          </a:p>
          <a:p>
            <a:pPr marL="342900" indent="-342900" algn="just">
              <a:buFont typeface="Wingdings" panose="05000000000000000000" pitchFamily="2" charset="2"/>
              <a:buChar char="q"/>
            </a:pPr>
            <a:r>
              <a:rPr lang="en-US" sz="2000" dirty="0">
                <a:latin typeface="+mj-lt"/>
              </a:rPr>
              <a:t> John Vlissides</a:t>
            </a:r>
          </a:p>
          <a:p>
            <a:pPr marL="342900" indent="-342900" algn="just">
              <a:buFont typeface="Wingdings" panose="05000000000000000000" pitchFamily="2" charset="2"/>
              <a:buChar char="q"/>
            </a:pPr>
            <a:r>
              <a:rPr lang="en-US" sz="2000" dirty="0">
                <a:latin typeface="+mj-lt"/>
              </a:rPr>
              <a:t> Gavin King</a:t>
            </a:r>
          </a:p>
          <a:p>
            <a:pPr marL="342900" indent="-342900" algn="just">
              <a:buFont typeface="Wingdings" panose="05000000000000000000" pitchFamily="2" charset="2"/>
              <a:buChar char="q"/>
            </a:pPr>
            <a:endParaRPr lang="en-US" sz="2000" dirty="0">
              <a:latin typeface="+mj-lt"/>
            </a:endParaRPr>
          </a:p>
          <a:p>
            <a:pPr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D361B195-BFBB-150A-0F81-79EB7C1F7DE4}"/>
              </a:ext>
            </a:extLst>
          </p:cNvPr>
          <p:cNvSpPr txBox="1"/>
          <p:nvPr/>
        </p:nvSpPr>
        <p:spPr>
          <a:xfrm>
            <a:off x="3581400" y="298894"/>
            <a:ext cx="6096000" cy="646331"/>
          </a:xfrm>
          <a:prstGeom prst="rect">
            <a:avLst/>
          </a:prstGeom>
          <a:noFill/>
        </p:spPr>
        <p:txBody>
          <a:bodyPr wrap="square">
            <a:spAutoFit/>
          </a:bodyPr>
          <a:lstStyle/>
          <a:p>
            <a:r>
              <a:rPr lang="en-US" sz="3600" b="1" dirty="0"/>
              <a:t>MCQ (End of Unit)</a:t>
            </a:r>
            <a:endParaRPr lang="en-IN" sz="3600" b="1" dirty="0"/>
          </a:p>
        </p:txBody>
      </p:sp>
    </p:spTree>
    <p:extLst>
      <p:ext uri="{BB962C8B-B14F-4D97-AF65-F5344CB8AC3E}">
        <p14:creationId xmlns:p14="http://schemas.microsoft.com/office/powerpoint/2010/main" val="44286641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947C78-CC17-4353-9BFA-12C6F890E1D5}"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685800" y="1143000"/>
            <a:ext cx="11353800" cy="4708981"/>
          </a:xfrm>
          <a:prstGeom prst="rect">
            <a:avLst/>
          </a:prstGeom>
          <a:solidFill>
            <a:schemeClr val="accent2">
              <a:lumMod val="20000"/>
              <a:lumOff val="80000"/>
            </a:schemeClr>
          </a:solidFill>
          <a:ln w="28575">
            <a:solidFill>
              <a:schemeClr val="tx1"/>
            </a:solidFill>
          </a:ln>
        </p:spPr>
        <p:txBody>
          <a:bodyPr wrap="square">
            <a:spAutoFit/>
          </a:bodyPr>
          <a:lstStyle/>
          <a:p>
            <a:pPr algn="just"/>
            <a:r>
              <a:rPr lang="en-US" sz="2000" b="1" dirty="0">
                <a:latin typeface="+mj-lt"/>
              </a:rPr>
              <a:t> 3. Which design pattern provides a single class which provides simplified methods required by client and  </a:t>
            </a:r>
            <a:br>
              <a:rPr lang="en-US" sz="2000" b="1" dirty="0">
                <a:latin typeface="+mj-lt"/>
              </a:rPr>
            </a:br>
            <a:r>
              <a:rPr lang="en-US" sz="2000" b="1" dirty="0">
                <a:latin typeface="+mj-lt"/>
              </a:rPr>
              <a:t> delegates call to those methods? </a:t>
            </a:r>
          </a:p>
          <a:p>
            <a:pPr marL="342900" indent="-342900" algn="just">
              <a:buFont typeface="Wingdings" panose="05000000000000000000" pitchFamily="2" charset="2"/>
              <a:buChar char="q"/>
            </a:pPr>
            <a:r>
              <a:rPr lang="en-US" sz="2000" b="1" dirty="0">
                <a:latin typeface="+mj-lt"/>
              </a:rPr>
              <a:t> </a:t>
            </a:r>
            <a:r>
              <a:rPr lang="en-US" sz="2000" dirty="0">
                <a:latin typeface="+mj-lt"/>
              </a:rPr>
              <a:t>Adapter pattern</a:t>
            </a:r>
          </a:p>
          <a:p>
            <a:pPr marL="342900" indent="-342900" algn="just">
              <a:buFont typeface="Wingdings" panose="05000000000000000000" pitchFamily="2" charset="2"/>
              <a:buChar char="q"/>
            </a:pPr>
            <a:r>
              <a:rPr lang="en-US" sz="2000" dirty="0">
                <a:latin typeface="+mj-lt"/>
              </a:rPr>
              <a:t> Builder pattern</a:t>
            </a:r>
          </a:p>
          <a:p>
            <a:pPr marL="342900" indent="-342900" algn="just">
              <a:buFont typeface="Wingdings" panose="05000000000000000000" pitchFamily="2" charset="2"/>
              <a:buChar char="q"/>
            </a:pPr>
            <a:r>
              <a:rPr lang="en-US" sz="2000" dirty="0">
                <a:latin typeface="+mj-lt"/>
              </a:rPr>
              <a:t> Facade pattern</a:t>
            </a:r>
          </a:p>
          <a:p>
            <a:pPr marL="342900" indent="-342900" algn="just">
              <a:buFont typeface="Wingdings" panose="05000000000000000000" pitchFamily="2" charset="2"/>
              <a:buChar char="q"/>
            </a:pPr>
            <a:r>
              <a:rPr lang="en-US" sz="2000" dirty="0">
                <a:latin typeface="+mj-lt"/>
              </a:rPr>
              <a:t> Prototype pattern</a:t>
            </a:r>
          </a:p>
          <a:p>
            <a:pPr marL="342900" indent="-342900" algn="just">
              <a:buFont typeface="Wingdings" panose="05000000000000000000" pitchFamily="2" charset="2"/>
              <a:buChar char="q"/>
            </a:pPr>
            <a:endParaRPr lang="en-US" sz="2000" dirty="0">
              <a:latin typeface="+mj-lt"/>
            </a:endParaRPr>
          </a:p>
          <a:p>
            <a:pPr algn="just"/>
            <a:r>
              <a:rPr lang="en-US" sz="2000" b="1" dirty="0">
                <a:latin typeface="+mj-lt"/>
              </a:rPr>
              <a:t>4. Which design pattern suggests multiple classes through which request is passed and multiple but only relevant classes carry out operations on the request? </a:t>
            </a:r>
          </a:p>
          <a:p>
            <a:pPr algn="just"/>
            <a:endParaRPr lang="en-US" sz="2000" b="1" dirty="0">
              <a:latin typeface="+mj-lt"/>
            </a:endParaRPr>
          </a:p>
          <a:p>
            <a:pPr marL="342900" indent="-342900" algn="just">
              <a:buFont typeface="Wingdings" panose="05000000000000000000" pitchFamily="2" charset="2"/>
              <a:buChar char="q"/>
            </a:pPr>
            <a:r>
              <a:rPr lang="en-US" sz="2000" dirty="0">
                <a:latin typeface="+mj-lt"/>
              </a:rPr>
              <a:t> Singleton pattern</a:t>
            </a:r>
          </a:p>
          <a:p>
            <a:pPr marL="342900" indent="-342900" algn="just">
              <a:buFont typeface="Wingdings" panose="05000000000000000000" pitchFamily="2" charset="2"/>
              <a:buChar char="q"/>
            </a:pPr>
            <a:r>
              <a:rPr lang="en-US" sz="2000" dirty="0">
                <a:latin typeface="+mj-lt"/>
              </a:rPr>
              <a:t> Chain of responsibility pattern</a:t>
            </a:r>
          </a:p>
          <a:p>
            <a:pPr marL="342900" indent="-342900" algn="just">
              <a:buFont typeface="Wingdings" panose="05000000000000000000" pitchFamily="2" charset="2"/>
              <a:buChar char="q"/>
            </a:pPr>
            <a:r>
              <a:rPr lang="en-US" sz="2000" dirty="0">
                <a:latin typeface="+mj-lt"/>
              </a:rPr>
              <a:t> State pattern</a:t>
            </a:r>
          </a:p>
          <a:p>
            <a:pPr marL="342900" indent="-342900" algn="just">
              <a:buFont typeface="Wingdings" panose="05000000000000000000" pitchFamily="2" charset="2"/>
              <a:buChar char="q"/>
            </a:pPr>
            <a:r>
              <a:rPr lang="en-US" sz="2000" dirty="0">
                <a:latin typeface="+mj-lt"/>
              </a:rPr>
              <a:t> Bridge pattern</a:t>
            </a:r>
          </a:p>
          <a:p>
            <a:pPr algn="just"/>
            <a:endParaRPr lang="en-US" sz="2000" dirty="0">
              <a:latin typeface="+mj-lt"/>
            </a:endParaRPr>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9E274763-1CA6-3813-3001-5503074028CD}"/>
              </a:ext>
            </a:extLst>
          </p:cNvPr>
          <p:cNvSpPr txBox="1"/>
          <p:nvPr/>
        </p:nvSpPr>
        <p:spPr>
          <a:xfrm>
            <a:off x="2930013" y="269293"/>
            <a:ext cx="6096000" cy="646331"/>
          </a:xfrm>
          <a:prstGeom prst="rect">
            <a:avLst/>
          </a:prstGeom>
          <a:noFill/>
        </p:spPr>
        <p:txBody>
          <a:bodyPr wrap="square">
            <a:spAutoFit/>
          </a:bodyPr>
          <a:lstStyle/>
          <a:p>
            <a:pPr algn="ctr">
              <a:spcBef>
                <a:spcPct val="0"/>
              </a:spcBef>
              <a:defRPr/>
            </a:pPr>
            <a:r>
              <a:rPr lang="en-US" sz="3600" b="1" dirty="0"/>
              <a:t>MCQ (End of Unit)</a:t>
            </a:r>
          </a:p>
        </p:txBody>
      </p:sp>
    </p:spTree>
    <p:extLst>
      <p:ext uri="{BB962C8B-B14F-4D97-AF65-F5344CB8AC3E}">
        <p14:creationId xmlns:p14="http://schemas.microsoft.com/office/powerpoint/2010/main" val="206868680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04FF77B-1762-4C68-86CB-3455E565A138}"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066800"/>
            <a:ext cx="11620500" cy="5570756"/>
          </a:xfrm>
          <a:prstGeom prst="rect">
            <a:avLst/>
          </a:prstGeom>
          <a:solidFill>
            <a:schemeClr val="accent2">
              <a:lumMod val="20000"/>
              <a:lumOff val="80000"/>
            </a:schemeClr>
          </a:solidFill>
          <a:ln w="28575">
            <a:solidFill>
              <a:schemeClr val="tx1"/>
            </a:solidFill>
          </a:ln>
        </p:spPr>
        <p:txBody>
          <a:bodyPr wrap="square">
            <a:spAutoFit/>
          </a:bodyPr>
          <a:lstStyle/>
          <a:p>
            <a:pPr algn="ctr"/>
            <a:r>
              <a:rPr lang="en-US" sz="2400" b="1" u="sng" dirty="0">
                <a:latin typeface="+mj-lt"/>
              </a:rPr>
              <a:t>Top 10 design pattern interview questions </a:t>
            </a:r>
          </a:p>
          <a:p>
            <a:pPr algn="ctr"/>
            <a:endParaRPr lang="en-US" sz="2400" b="1" u="sng" dirty="0">
              <a:latin typeface="+mj-lt"/>
            </a:endParaRPr>
          </a:p>
          <a:p>
            <a:pPr marL="342900" indent="-342900">
              <a:buFont typeface="+mj-lt"/>
              <a:buAutoNum type="arabicPeriod"/>
            </a:pPr>
            <a:r>
              <a:rPr lang="en-US" sz="2800" dirty="0"/>
              <a:t>What are design patterns?</a:t>
            </a:r>
          </a:p>
          <a:p>
            <a:pPr marL="342900" indent="-342900">
              <a:buFont typeface="+mj-lt"/>
              <a:buAutoNum type="arabicPeriod"/>
            </a:pPr>
            <a:r>
              <a:rPr lang="en-US" sz="2800" dirty="0"/>
              <a:t>How are design patterns categorized?</a:t>
            </a:r>
          </a:p>
          <a:p>
            <a:pPr marL="342900" indent="-342900">
              <a:buFont typeface="+mj-lt"/>
              <a:buAutoNum type="arabicPeriod"/>
            </a:pPr>
            <a:r>
              <a:rPr lang="en-US" sz="2800" dirty="0"/>
              <a:t>Explain the benefits of design patterns in Java.</a:t>
            </a:r>
          </a:p>
          <a:p>
            <a:pPr marL="342900" indent="-342900">
              <a:buFont typeface="+mj-lt"/>
              <a:buAutoNum type="arabicPeriod"/>
            </a:pPr>
            <a:r>
              <a:rPr lang="en-US" sz="2800" dirty="0"/>
              <a:t>Describe the factory pattern.</a:t>
            </a:r>
          </a:p>
          <a:p>
            <a:pPr marL="342900" indent="-342900">
              <a:buFont typeface="+mj-lt"/>
              <a:buAutoNum type="arabicPeriod"/>
            </a:pPr>
            <a:r>
              <a:rPr lang="en-US" sz="2800" dirty="0"/>
              <a:t>Differentiate ordinary and abstract factory design patterns.</a:t>
            </a:r>
          </a:p>
          <a:p>
            <a:pPr marL="342900" indent="-342900">
              <a:buFont typeface="+mj-lt"/>
              <a:buAutoNum type="arabicPeriod"/>
            </a:pPr>
            <a:r>
              <a:rPr lang="en-US" sz="2800" dirty="0"/>
              <a:t> What do you think are the advantages of builder design patterns?</a:t>
            </a:r>
          </a:p>
          <a:p>
            <a:pPr marL="342900" indent="-342900">
              <a:buFont typeface="+mj-lt"/>
              <a:buAutoNum type="arabicPeriod"/>
            </a:pPr>
            <a:r>
              <a:rPr lang="en-US" sz="2800" dirty="0"/>
              <a:t>How is the bridge pattern different from the adapter pattern?</a:t>
            </a:r>
          </a:p>
          <a:p>
            <a:pPr marL="342900" indent="-342900">
              <a:buFont typeface="+mj-lt"/>
              <a:buAutoNum type="arabicPeriod"/>
            </a:pPr>
            <a:r>
              <a:rPr lang="en-US" sz="2800" dirty="0"/>
              <a:t>What is a command pattern?</a:t>
            </a:r>
          </a:p>
          <a:p>
            <a:pPr marL="342900" indent="-342900">
              <a:buFont typeface="+mj-lt"/>
              <a:buAutoNum type="arabicPeriod"/>
            </a:pPr>
            <a:r>
              <a:rPr lang="en-US" sz="2800" dirty="0"/>
              <a:t>Describe the singleton pattern along with its advantages and disadvantages.</a:t>
            </a:r>
          </a:p>
          <a:p>
            <a:pPr marL="342900" indent="-342900">
              <a:buFont typeface="+mj-lt"/>
              <a:buAutoNum type="arabicPeriod"/>
            </a:pPr>
            <a:r>
              <a:rPr lang="en-US" sz="2800" dirty="0"/>
              <a:t>What are anti patterns?</a:t>
            </a:r>
          </a:p>
          <a:p>
            <a:endParaRPr lang="en-US" sz="2800" dirty="0"/>
          </a:p>
        </p:txBody>
      </p:sp>
      <p:sp>
        <p:nvSpPr>
          <p:cNvPr id="5" name="Footer Placeholder 4"/>
          <p:cNvSpPr>
            <a:spLocks noGrp="1"/>
          </p:cNvSpPr>
          <p:nvPr>
            <p:ph type="ftr" sz="quarter" idx="11"/>
          </p:nvPr>
        </p:nvSpPr>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D7D37060-DC72-DF71-A57F-51AE56F394C8}"/>
              </a:ext>
            </a:extLst>
          </p:cNvPr>
          <p:cNvSpPr txBox="1"/>
          <p:nvPr/>
        </p:nvSpPr>
        <p:spPr>
          <a:xfrm>
            <a:off x="2959509" y="220444"/>
            <a:ext cx="6096000" cy="646331"/>
          </a:xfrm>
          <a:prstGeom prst="rect">
            <a:avLst/>
          </a:prstGeom>
          <a:noFill/>
        </p:spPr>
        <p:txBody>
          <a:bodyPr wrap="square">
            <a:spAutoFit/>
          </a:bodyPr>
          <a:lstStyle/>
          <a:p>
            <a:pPr algn="ctr">
              <a:spcBef>
                <a:spcPct val="0"/>
              </a:spcBef>
              <a:defRPr/>
            </a:pPr>
            <a:r>
              <a:rPr lang="en-US" sz="3600" b="1" dirty="0"/>
              <a:t>Glossary Questions</a:t>
            </a:r>
          </a:p>
        </p:txBody>
      </p:sp>
    </p:spTree>
    <p:extLst>
      <p:ext uri="{BB962C8B-B14F-4D97-AF65-F5344CB8AC3E}">
        <p14:creationId xmlns:p14="http://schemas.microsoft.com/office/powerpoint/2010/main" val="15062544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9FB9A72-7776-4586-A7A9-70C20851EDED}"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381000" y="1342104"/>
            <a:ext cx="11620500" cy="4893647"/>
          </a:xfrm>
          <a:prstGeom prst="rect">
            <a:avLst/>
          </a:prstGeom>
          <a:solidFill>
            <a:schemeClr val="accent2">
              <a:lumMod val="20000"/>
              <a:lumOff val="80000"/>
            </a:schemeClr>
          </a:solidFill>
          <a:ln w="28575">
            <a:solidFill>
              <a:schemeClr val="tx1"/>
            </a:solidFill>
          </a:ln>
        </p:spPr>
        <p:txBody>
          <a:bodyPr wrap="square">
            <a:spAutoFit/>
          </a:bodyPr>
          <a:lstStyle/>
          <a:p>
            <a:pPr marL="514350" indent="-514350">
              <a:buFont typeface="+mj-lt"/>
              <a:buAutoNum type="arabicPeriod"/>
            </a:pPr>
            <a:r>
              <a:rPr lang="en-US" sz="2400" dirty="0"/>
              <a:t>Distinguish between object-oriented software and design patterns. </a:t>
            </a:r>
          </a:p>
          <a:p>
            <a:pPr marL="514350" indent="-514350">
              <a:buFont typeface="+mj-lt"/>
              <a:buAutoNum type="arabicPeriod"/>
            </a:pPr>
            <a:r>
              <a:rPr lang="en-US" sz="2400" dirty="0"/>
              <a:t>Give a brief description of the object implementations.</a:t>
            </a:r>
          </a:p>
          <a:p>
            <a:pPr marL="514350" indent="-514350">
              <a:buFont typeface="+mj-lt"/>
              <a:buAutoNum type="arabicPeriod"/>
            </a:pPr>
            <a:r>
              <a:rPr lang="en-US" sz="2400" dirty="0"/>
              <a:t>What is a design pattern? </a:t>
            </a:r>
          </a:p>
          <a:p>
            <a:pPr marL="514350" indent="-514350">
              <a:buFont typeface="+mj-lt"/>
              <a:buAutoNum type="arabicPeriod"/>
            </a:pPr>
            <a:r>
              <a:rPr lang="en-US" sz="2400" dirty="0"/>
              <a:t>Explain design patterns in Smalltalk MVC. </a:t>
            </a:r>
          </a:p>
          <a:p>
            <a:pPr marL="514350" indent="-514350">
              <a:buFont typeface="+mj-lt"/>
              <a:buAutoNum type="arabicPeriod"/>
            </a:pPr>
            <a:r>
              <a:rPr lang="en-US" sz="2400" dirty="0"/>
              <a:t>Describe in detail the essential elements of the design pattern.</a:t>
            </a:r>
          </a:p>
          <a:p>
            <a:pPr marL="514350" indent="-514350">
              <a:buFont typeface="+mj-lt"/>
              <a:buAutoNum type="arabicPeriod"/>
            </a:pPr>
            <a:r>
              <a:rPr lang="en-US" sz="2400" dirty="0"/>
              <a:t>Describe the design patterns using a consistent format. </a:t>
            </a:r>
          </a:p>
          <a:p>
            <a:pPr marL="514350" indent="-514350">
              <a:buFont typeface="+mj-lt"/>
              <a:buAutoNum type="arabicPeriod"/>
            </a:pPr>
            <a:r>
              <a:rPr lang="en-US" sz="2400" dirty="0"/>
              <a:t>Explain the role of pattern elements in the design of a particular problem. </a:t>
            </a:r>
          </a:p>
          <a:p>
            <a:pPr marL="514350" indent="-514350">
              <a:buFont typeface="+mj-lt"/>
              <a:buAutoNum type="arabicPeriod"/>
            </a:pPr>
            <a:r>
              <a:rPr lang="en-US" sz="2400" dirty="0"/>
              <a:t>Describe how to use the design patterns. </a:t>
            </a:r>
          </a:p>
          <a:p>
            <a:pPr marL="514350" indent="-514350">
              <a:buFont typeface="+mj-lt"/>
              <a:buAutoNum type="arabicPeriod"/>
            </a:pPr>
            <a:r>
              <a:rPr lang="en-US" sz="2400" dirty="0"/>
              <a:t>What is a catalog? Explain catalog pattern.</a:t>
            </a:r>
          </a:p>
          <a:p>
            <a:pPr marL="514350" indent="-514350">
              <a:buFont typeface="+mj-lt"/>
              <a:buAutoNum type="arabicPeriod"/>
            </a:pPr>
            <a:r>
              <a:rPr lang="en-US" sz="2400" dirty="0"/>
              <a:t>What is a Design pattern? How does it support to development of the applications? </a:t>
            </a:r>
          </a:p>
          <a:p>
            <a:pPr marL="514350" indent="-514350">
              <a:buFont typeface="+mj-lt"/>
              <a:buAutoNum type="arabicPeriod"/>
            </a:pPr>
            <a:r>
              <a:rPr lang="en-US" sz="2400" dirty="0"/>
              <a:t>Explain details about the Catalog of Design pattern &amp; organizing the Design pattern. </a:t>
            </a:r>
          </a:p>
          <a:p>
            <a:pPr marL="514350" indent="-514350">
              <a:buFont typeface="+mj-lt"/>
              <a:buAutoNum type="arabicPeriod"/>
            </a:pPr>
            <a:r>
              <a:rPr lang="en-US" sz="2400" dirty="0"/>
              <a:t>How to Design Pattern </a:t>
            </a:r>
            <a:r>
              <a:rPr lang="en-US" sz="2400" dirty="0" err="1"/>
              <a:t>i</a:t>
            </a:r>
            <a:r>
              <a:rPr lang="en-US" sz="2400" dirty="0"/>
              <a:t>) Solve the design problem &amp; Select the design pattern ii) Use a design pattern.</a:t>
            </a:r>
          </a:p>
        </p:txBody>
      </p:sp>
      <p:sp>
        <p:nvSpPr>
          <p:cNvPr id="8" name="Footer Placeholder 4"/>
          <p:cNvSpPr>
            <a:spLocks noGrp="1"/>
          </p:cNvSpPr>
          <p:nvPr>
            <p:ph type="ftr" sz="quarter" idx="11"/>
          </p:nvPr>
        </p:nvSpPr>
        <p:spPr>
          <a:xfrm>
            <a:off x="3733800" y="6356356"/>
            <a:ext cx="5562600" cy="365125"/>
          </a:xfrm>
        </p:spPr>
        <p:txBody>
          <a:bodyPr/>
          <a:lstStyle/>
          <a:p>
            <a:r>
              <a:rPr lang="en-US" dirty="0"/>
              <a:t>Shweta Singh                                           Design Pattern                               Unit I</a:t>
            </a:r>
          </a:p>
        </p:txBody>
      </p:sp>
      <p:sp>
        <p:nvSpPr>
          <p:cNvPr id="9" name="TextBox 8">
            <a:extLst>
              <a:ext uri="{FF2B5EF4-FFF2-40B4-BE49-F238E27FC236}">
                <a16:creationId xmlns:a16="http://schemas.microsoft.com/office/drawing/2014/main" id="{95F1EB1D-90A5-EF87-A707-2ED4528369D1}"/>
              </a:ext>
            </a:extLst>
          </p:cNvPr>
          <p:cNvSpPr txBox="1"/>
          <p:nvPr/>
        </p:nvSpPr>
        <p:spPr>
          <a:xfrm>
            <a:off x="1976284" y="97301"/>
            <a:ext cx="8750710" cy="646331"/>
          </a:xfrm>
          <a:prstGeom prst="rect">
            <a:avLst/>
          </a:prstGeom>
          <a:noFill/>
        </p:spPr>
        <p:txBody>
          <a:bodyPr wrap="square">
            <a:spAutoFit/>
          </a:bodyPr>
          <a:lstStyle/>
          <a:p>
            <a:pPr algn="ctr">
              <a:spcBef>
                <a:spcPct val="0"/>
              </a:spcBef>
              <a:defRPr/>
            </a:pPr>
            <a:r>
              <a:rPr lang="en-US" sz="3600" b="1" dirty="0"/>
              <a:t>Expected Questions for the University Exam </a:t>
            </a:r>
          </a:p>
        </p:txBody>
      </p:sp>
    </p:spTree>
    <p:extLst>
      <p:ext uri="{BB962C8B-B14F-4D97-AF65-F5344CB8AC3E}">
        <p14:creationId xmlns:p14="http://schemas.microsoft.com/office/powerpoint/2010/main" val="3513486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5FE0F60-E434-422A-83B4-3D796CF556D4}"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dirty="0"/>
          </a:p>
        </p:txBody>
      </p:sp>
      <p:sp>
        <p:nvSpPr>
          <p:cNvPr id="10" name="TextBox 9">
            <a:extLst>
              <a:ext uri="{FF2B5EF4-FFF2-40B4-BE49-F238E27FC236}">
                <a16:creationId xmlns:a16="http://schemas.microsoft.com/office/drawing/2014/main" id="{067567D3-B65B-4752-8952-9BA2BB96D648}"/>
              </a:ext>
            </a:extLst>
          </p:cNvPr>
          <p:cNvSpPr txBox="1"/>
          <p:nvPr/>
        </p:nvSpPr>
        <p:spPr>
          <a:xfrm>
            <a:off x="1447800" y="1213828"/>
            <a:ext cx="6553200" cy="523220"/>
          </a:xfrm>
          <a:prstGeom prst="rect">
            <a:avLst/>
          </a:prstGeom>
          <a:solidFill>
            <a:schemeClr val="accent2">
              <a:lumMod val="20000"/>
              <a:lumOff val="80000"/>
            </a:schemeClr>
          </a:solidFill>
          <a:ln/>
          <a:effectLst>
            <a:outerShdw blurRad="40000" dist="23000" dir="5400000" rotWithShape="0">
              <a:srgbClr val="000000">
                <a:alpha val="35000"/>
              </a:srgbClr>
            </a:outerShdw>
            <a:softEdge rad="76200"/>
          </a:effectLst>
        </p:spPr>
        <p:style>
          <a:lnRef idx="0">
            <a:schemeClr val="accent6"/>
          </a:lnRef>
          <a:fillRef idx="3">
            <a:schemeClr val="accent6"/>
          </a:fillRef>
          <a:effectRef idx="3">
            <a:schemeClr val="accent6"/>
          </a:effectRef>
          <a:fontRef idx="minor">
            <a:schemeClr val="lt1"/>
          </a:fontRef>
        </p:style>
        <p:txBody>
          <a:bodyPr wrap="square">
            <a:spAutoFit/>
          </a:bodyPr>
          <a:lstStyle/>
          <a:p>
            <a:pPr algn="just"/>
            <a:r>
              <a:rPr lang="en-IN" sz="2800" b="1" dirty="0">
                <a:solidFill>
                  <a:schemeClr val="tx1"/>
                </a:solidFill>
              </a:rPr>
              <a:t>UNIT-V: </a:t>
            </a:r>
            <a:r>
              <a:rPr lang="en-US" sz="2800" b="1" dirty="0">
                <a:solidFill>
                  <a:schemeClr val="tx1"/>
                </a:solidFill>
              </a:rPr>
              <a:t>Behavioral Design Patterns Part: II</a:t>
            </a:r>
            <a:r>
              <a:rPr lang="en-IN" sz="2800" b="1" dirty="0">
                <a:solidFill>
                  <a:schemeClr val="tx1"/>
                </a:solidFill>
              </a:rPr>
              <a:t> </a:t>
            </a:r>
          </a:p>
        </p:txBody>
      </p:sp>
      <p:graphicFrame>
        <p:nvGraphicFramePr>
          <p:cNvPr id="23" name="Diagram 22">
            <a:extLst>
              <a:ext uri="{FF2B5EF4-FFF2-40B4-BE49-F238E27FC236}">
                <a16:creationId xmlns:a16="http://schemas.microsoft.com/office/drawing/2014/main" id="{5BD0C95D-4009-4941-AFEE-6336F152559B}"/>
              </a:ext>
            </a:extLst>
          </p:cNvPr>
          <p:cNvGraphicFramePr/>
          <p:nvPr>
            <p:extLst>
              <p:ext uri="{D42A27DB-BD31-4B8C-83A1-F6EECF244321}">
                <p14:modId xmlns:p14="http://schemas.microsoft.com/office/powerpoint/2010/main" val="2507568501"/>
              </p:ext>
            </p:extLst>
          </p:nvPr>
        </p:nvGraphicFramePr>
        <p:xfrm>
          <a:off x="1447800" y="2118769"/>
          <a:ext cx="9982200" cy="21792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extBox 1">
            <a:extLst>
              <a:ext uri="{FF2B5EF4-FFF2-40B4-BE49-F238E27FC236}">
                <a16:creationId xmlns:a16="http://schemas.microsoft.com/office/drawing/2014/main" id="{44261AB4-31A3-05E5-57A7-DDEE454EF668}"/>
              </a:ext>
            </a:extLst>
          </p:cNvPr>
          <p:cNvSpPr txBox="1"/>
          <p:nvPr/>
        </p:nvSpPr>
        <p:spPr>
          <a:xfrm>
            <a:off x="3055376" y="22907"/>
            <a:ext cx="6096000" cy="707886"/>
          </a:xfrm>
          <a:prstGeom prst="rect">
            <a:avLst/>
          </a:prstGeom>
          <a:noFill/>
        </p:spPr>
        <p:txBody>
          <a:bodyPr wrap="square">
            <a:spAutoFit/>
          </a:bodyPr>
          <a:lstStyle/>
          <a:p>
            <a:pPr algn="ctr">
              <a:spcBef>
                <a:spcPct val="0"/>
              </a:spcBef>
              <a:defRPr/>
            </a:pPr>
            <a:r>
              <a:rPr lang="en-US" sz="4000" b="1" dirty="0"/>
              <a:t>Syllabus</a:t>
            </a:r>
          </a:p>
        </p:txBody>
      </p:sp>
    </p:spTree>
    <p:extLst>
      <p:ext uri="{BB962C8B-B14F-4D97-AF65-F5344CB8AC3E}">
        <p14:creationId xmlns:p14="http://schemas.microsoft.com/office/powerpoint/2010/main" val="47285091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FF01873-BFBE-485F-9F50-9BBC8CD98A25}"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3" name="Rectangle 2"/>
          <p:cNvSpPr/>
          <p:nvPr/>
        </p:nvSpPr>
        <p:spPr>
          <a:xfrm>
            <a:off x="264522" y="1024647"/>
            <a:ext cx="11927477" cy="4401205"/>
          </a:xfrm>
          <a:prstGeom prst="rect">
            <a:avLst/>
          </a:prstGeom>
          <a:solidFill>
            <a:schemeClr val="accent2">
              <a:lumMod val="20000"/>
              <a:lumOff val="80000"/>
            </a:schemeClr>
          </a:solidFill>
          <a:ln w="28575">
            <a:solidFill>
              <a:schemeClr val="tx1"/>
            </a:solidFill>
          </a:ln>
        </p:spPr>
        <p:txBody>
          <a:bodyPr wrap="square">
            <a:spAutoFit/>
          </a:bodyPr>
          <a:lstStyle/>
          <a:p>
            <a:r>
              <a:rPr lang="en-US" sz="2800" b="1" dirty="0">
                <a:latin typeface="+mj-lt"/>
              </a:rPr>
              <a:t>Till Now we understand, </a:t>
            </a:r>
            <a:r>
              <a:rPr lang="en-US" sz="2400" dirty="0"/>
              <a:t>The idea of a pattern and the definition of terms and concepts,</a:t>
            </a:r>
            <a:endParaRPr lang="en-US" sz="2400" b="1" dirty="0">
              <a:latin typeface="+mj-lt"/>
            </a:endParaRPr>
          </a:p>
          <a:p>
            <a:r>
              <a:rPr lang="en-US" sz="2800" dirty="0"/>
              <a:t>The idea of design pattern in </a:t>
            </a:r>
            <a:r>
              <a:rPr lang="en-US" sz="2800" dirty="0">
                <a:solidFill>
                  <a:schemeClr val="accent6">
                    <a:lumMod val="75000"/>
                  </a:schemeClr>
                </a:solidFill>
              </a:rPr>
              <a:t>Smalltalk MVC</a:t>
            </a:r>
            <a:r>
              <a:rPr lang="en-US" sz="2800" dirty="0"/>
              <a:t>, what are the model ,view and controller defined by small talk, </a:t>
            </a:r>
            <a:r>
              <a:rPr lang="en-US" sz="2800" dirty="0">
                <a:solidFill>
                  <a:schemeClr val="accent6">
                    <a:lumMod val="75000"/>
                  </a:schemeClr>
                </a:solidFill>
              </a:rPr>
              <a:t>design pattern in The catalog</a:t>
            </a:r>
            <a:r>
              <a:rPr lang="en-US" sz="2800" dirty="0"/>
              <a:t>, we learn how to </a:t>
            </a:r>
            <a:r>
              <a:rPr lang="en-US" sz="2800" dirty="0">
                <a:solidFill>
                  <a:schemeClr val="accent6">
                    <a:lumMod val="75000"/>
                  </a:schemeClr>
                </a:solidFill>
              </a:rPr>
              <a:t>organized the catalog</a:t>
            </a:r>
            <a:r>
              <a:rPr lang="en-US" sz="2800" dirty="0"/>
              <a:t>, learn how to </a:t>
            </a:r>
            <a:r>
              <a:rPr lang="en-US" sz="2800" dirty="0">
                <a:solidFill>
                  <a:schemeClr val="accent6">
                    <a:lumMod val="75000"/>
                  </a:schemeClr>
                </a:solidFill>
              </a:rPr>
              <a:t>solve real world problems </a:t>
            </a:r>
            <a:r>
              <a:rPr lang="en-US" sz="2800" dirty="0"/>
              <a:t>with design patterns, what are the approaches and Patterns that help in real world problem , how to </a:t>
            </a:r>
            <a:r>
              <a:rPr lang="en-US" sz="2800" dirty="0">
                <a:solidFill>
                  <a:schemeClr val="accent6">
                    <a:lumMod val="75000"/>
                  </a:schemeClr>
                </a:solidFill>
              </a:rPr>
              <a:t>choose best pattern and what are uses of the patterns.</a:t>
            </a:r>
          </a:p>
          <a:p>
            <a:r>
              <a:rPr lang="en-US" sz="2800" dirty="0"/>
              <a:t>The Principle of Least knowledge</a:t>
            </a:r>
            <a:r>
              <a:rPr lang="en-US" sz="2800" u="sng" dirty="0"/>
              <a:t>,</a:t>
            </a:r>
            <a:r>
              <a:rPr lang="en-US" sz="2800" dirty="0"/>
              <a:t> also known as </a:t>
            </a:r>
            <a:r>
              <a:rPr lang="en-US" sz="2800" dirty="0">
                <a:solidFill>
                  <a:schemeClr val="accent6">
                    <a:lumMod val="75000"/>
                  </a:schemeClr>
                </a:solidFill>
              </a:rPr>
              <a:t>The law of Demeter</a:t>
            </a:r>
            <a:r>
              <a:rPr lang="en-US" sz="2800" dirty="0"/>
              <a:t>, or more precisely, the Law of Demeter for Functions/Methods (LoD-F) is a design principle which provides guidelines for designing a system with minimal dependencies.</a:t>
            </a:r>
          </a:p>
          <a:p>
            <a:endParaRPr lang="en-US" sz="2800" dirty="0"/>
          </a:p>
        </p:txBody>
      </p:sp>
      <p:sp>
        <p:nvSpPr>
          <p:cNvPr id="8"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30B79FA5-51D6-82B5-4467-5F52C863F8E6}"/>
              </a:ext>
            </a:extLst>
          </p:cNvPr>
          <p:cNvSpPr txBox="1"/>
          <p:nvPr/>
        </p:nvSpPr>
        <p:spPr>
          <a:xfrm>
            <a:off x="5592097" y="289571"/>
            <a:ext cx="6189406" cy="646331"/>
          </a:xfrm>
          <a:prstGeom prst="rect">
            <a:avLst/>
          </a:prstGeom>
          <a:noFill/>
        </p:spPr>
        <p:txBody>
          <a:bodyPr wrap="square">
            <a:spAutoFit/>
          </a:bodyPr>
          <a:lstStyle/>
          <a:p>
            <a:r>
              <a:rPr lang="en-US" sz="3600" b="1" dirty="0"/>
              <a:t>Summary</a:t>
            </a:r>
            <a:endParaRPr lang="en-IN" sz="3600" b="1" dirty="0"/>
          </a:p>
        </p:txBody>
      </p:sp>
    </p:spTree>
    <p:extLst>
      <p:ext uri="{BB962C8B-B14F-4D97-AF65-F5344CB8AC3E}">
        <p14:creationId xmlns:p14="http://schemas.microsoft.com/office/powerpoint/2010/main" val="25652066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4FA3608-1541-4193-819F-0F607FFAEB2F}" type="datetime1">
              <a:rPr lang="en-US" smtClean="0"/>
              <a:t>6/16/2024</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dirty="0"/>
          </a:p>
        </p:txBody>
      </p:sp>
      <p:sp>
        <p:nvSpPr>
          <p:cNvPr id="2" name="Rectangle 1"/>
          <p:cNvSpPr/>
          <p:nvPr/>
        </p:nvSpPr>
        <p:spPr>
          <a:xfrm>
            <a:off x="609600" y="1386804"/>
            <a:ext cx="10972800" cy="523220"/>
          </a:xfrm>
          <a:prstGeom prst="rect">
            <a:avLst/>
          </a:prstGeom>
        </p:spPr>
        <p:txBody>
          <a:bodyPr wrap="square">
            <a:spAutoFit/>
          </a:bodyPr>
          <a:lstStyle/>
          <a:p>
            <a:pPr lvl="0" algn="just">
              <a:spcBef>
                <a:spcPct val="20000"/>
              </a:spcBef>
              <a:defRPr/>
            </a:pPr>
            <a:endParaRPr lang="en-US" sz="2800" dirty="0"/>
          </a:p>
        </p:txBody>
      </p:sp>
      <p:sp>
        <p:nvSpPr>
          <p:cNvPr id="8" name="TextBox 7"/>
          <p:cNvSpPr txBox="1"/>
          <p:nvPr/>
        </p:nvSpPr>
        <p:spPr>
          <a:xfrm>
            <a:off x="609600" y="685806"/>
            <a:ext cx="11449050" cy="5909310"/>
          </a:xfrm>
          <a:prstGeom prst="rect">
            <a:avLst/>
          </a:prstGeom>
          <a:noFill/>
        </p:spPr>
        <p:txBody>
          <a:bodyPr wrap="square" rtlCol="0">
            <a:spAutoFit/>
          </a:bodyPr>
          <a:lstStyle/>
          <a:p>
            <a:pPr marL="971550" lvl="1" indent="-514350" algn="just">
              <a:lnSpc>
                <a:spcPct val="150000"/>
              </a:lnSpc>
              <a:buFont typeface="+mj-lt"/>
              <a:buAutoNum type="arabicPeriod"/>
            </a:pPr>
            <a:r>
              <a:rPr lang="en-US" sz="2800" dirty="0"/>
              <a:t>Eric Freeman, Elisabeth Freeman, Kathy Sierra, Bert Bates Head First Design Patterns, 2004, O'Reilly.</a:t>
            </a:r>
          </a:p>
          <a:p>
            <a:pPr marL="971550" lvl="1" indent="-514350" algn="just">
              <a:lnSpc>
                <a:spcPct val="150000"/>
              </a:lnSpc>
              <a:buFont typeface="+mj-lt"/>
              <a:buAutoNum type="arabicPeriod"/>
            </a:pPr>
            <a:r>
              <a:rPr lang="en-US" sz="2800" dirty="0"/>
              <a:t>Erich Gamma, Richard Helm, Ralph Johnson, John Vlissides Design Patterns: Elements of Reusable Object-oriented Software Addison-Wesley, 1995.</a:t>
            </a:r>
          </a:p>
          <a:p>
            <a:pPr marL="971550" lvl="1" indent="-514350" algn="just">
              <a:lnSpc>
                <a:spcPct val="150000"/>
              </a:lnSpc>
              <a:buFont typeface="+mj-lt"/>
              <a:buAutoNum type="arabicPeriod"/>
            </a:pPr>
            <a:r>
              <a:rPr lang="en-US" sz="2800" dirty="0"/>
              <a:t>Design Pattern s By Erich Gamma , Pearson Education, 2001.</a:t>
            </a:r>
          </a:p>
          <a:p>
            <a:pPr marL="971550" lvl="1" indent="-514350" algn="just">
              <a:lnSpc>
                <a:spcPct val="150000"/>
              </a:lnSpc>
              <a:buFont typeface="+mj-lt"/>
              <a:buAutoNum type="arabicPeriod"/>
            </a:pPr>
            <a:r>
              <a:rPr lang="en-US" sz="2800" dirty="0"/>
              <a:t>Patterns in JAVA Volume -I By Mark Grand, Wiley Dream.2002.</a:t>
            </a:r>
          </a:p>
          <a:p>
            <a:pPr marL="971550" lvl="1" indent="-514350" algn="just">
              <a:lnSpc>
                <a:spcPct val="150000"/>
              </a:lnSpc>
              <a:buFont typeface="+mj-lt"/>
              <a:buAutoNum type="arabicPeriod"/>
            </a:pPr>
            <a:r>
              <a:rPr lang="en-US" sz="2800" dirty="0"/>
              <a:t>Patterns of Enterprise Application Architecture , Pearson Education India, 2002.</a:t>
            </a:r>
          </a:p>
        </p:txBody>
      </p:sp>
      <p:sp>
        <p:nvSpPr>
          <p:cNvPr id="3" name="Footer Placeholder 2"/>
          <p:cNvSpPr>
            <a:spLocks noGrp="1"/>
          </p:cNvSpPr>
          <p:nvPr>
            <p:ph type="ftr" sz="quarter" idx="11"/>
          </p:nvPr>
        </p:nvSpPr>
        <p:spPr/>
        <p:txBody>
          <a:bodyPr/>
          <a:lstStyle/>
          <a:p>
            <a:r>
              <a:rPr lang="en-US"/>
              <a:t>Shweta Singh                                           Design Pattern                                    Unit I</a:t>
            </a:r>
            <a:endParaRPr lang="en-US" dirty="0"/>
          </a:p>
        </p:txBody>
      </p:sp>
      <p:sp>
        <p:nvSpPr>
          <p:cNvPr id="9" name="TextBox 8">
            <a:extLst>
              <a:ext uri="{FF2B5EF4-FFF2-40B4-BE49-F238E27FC236}">
                <a16:creationId xmlns:a16="http://schemas.microsoft.com/office/drawing/2014/main" id="{60E890BD-F4D4-611E-9EBE-059D81B88993}"/>
              </a:ext>
            </a:extLst>
          </p:cNvPr>
          <p:cNvSpPr txBox="1"/>
          <p:nvPr/>
        </p:nvSpPr>
        <p:spPr>
          <a:xfrm>
            <a:off x="4463845" y="236281"/>
            <a:ext cx="6096000" cy="646331"/>
          </a:xfrm>
          <a:prstGeom prst="rect">
            <a:avLst/>
          </a:prstGeom>
          <a:noFill/>
        </p:spPr>
        <p:txBody>
          <a:bodyPr wrap="square">
            <a:spAutoFit/>
          </a:bodyPr>
          <a:lstStyle/>
          <a:p>
            <a:r>
              <a:rPr lang="en-US" sz="3600" b="1" dirty="0"/>
              <a:t>References</a:t>
            </a:r>
            <a:endParaRPr lang="en-IN" sz="3600" b="1" dirty="0"/>
          </a:p>
        </p:txBody>
      </p:sp>
    </p:spTree>
    <p:extLst>
      <p:ext uri="{BB962C8B-B14F-4D97-AF65-F5344CB8AC3E}">
        <p14:creationId xmlns:p14="http://schemas.microsoft.com/office/powerpoint/2010/main" val="401656790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13BD00A-FDA9-4514-BE5E-9BD2D86C8314}" type="datetime1">
              <a:rPr lang="en-US" smtClean="0"/>
              <a:t>6/16/2024</a:t>
            </a:fld>
            <a:endParaRPr lang="en-US"/>
          </a:p>
        </p:txBody>
      </p:sp>
      <p:sp>
        <p:nvSpPr>
          <p:cNvPr id="5" name="Footer Placeholder 4"/>
          <p:cNvSpPr>
            <a:spLocks noGrp="1"/>
          </p:cNvSpPr>
          <p:nvPr>
            <p:ph type="ftr" sz="quarter" idx="11"/>
          </p:nvPr>
        </p:nvSpPr>
        <p:spPr>
          <a:xfrm>
            <a:off x="3733800" y="6356356"/>
            <a:ext cx="55626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10" name="Rectangle 9">
            <a:extLst>
              <a:ext uri="{FF2B5EF4-FFF2-40B4-BE49-F238E27FC236}">
                <a16:creationId xmlns:a16="http://schemas.microsoft.com/office/drawing/2014/main" id="{6C347AEB-0CE8-4933-B463-5582E57CBB68}"/>
              </a:ext>
            </a:extLst>
          </p:cNvPr>
          <p:cNvSpPr/>
          <p:nvPr/>
        </p:nvSpPr>
        <p:spPr>
          <a:xfrm>
            <a:off x="3098800" y="2438400"/>
            <a:ext cx="5638800" cy="1200329"/>
          </a:xfrm>
          <a:prstGeom prst="rect">
            <a:avLst/>
          </a:prstGeom>
          <a:solidFill>
            <a:schemeClr val="accent2">
              <a:lumMod val="20000"/>
              <a:lumOff val="80000"/>
            </a:schemeClr>
          </a:solidFill>
        </p:spPr>
        <p:txBody>
          <a:bodyPr wrap="square" lIns="91440" tIns="45720" rIns="91440" bIns="45720">
            <a:spAutoFit/>
          </a:bodyPr>
          <a:lstStyle/>
          <a:p>
            <a:pPr algn="ctr"/>
            <a:r>
              <a:rPr lang="en-US" sz="7200" b="0" cap="none" spc="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THANK YOU</a:t>
            </a:r>
          </a:p>
        </p:txBody>
      </p:sp>
    </p:spTree>
    <p:extLst>
      <p:ext uri="{BB962C8B-B14F-4D97-AF65-F5344CB8AC3E}">
        <p14:creationId xmlns:p14="http://schemas.microsoft.com/office/powerpoint/2010/main" val="2170694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DA2FCFF-3BCC-43C1-95F0-72F91A23FA7F}" type="datetime1">
              <a:rPr lang="en-US" smtClean="0"/>
              <a:t>6/16/2024</a:t>
            </a:fld>
            <a:endParaRPr lang="en-US" dirty="0"/>
          </a:p>
        </p:txBody>
      </p:sp>
      <p:sp>
        <p:nvSpPr>
          <p:cNvPr id="5" name="Footer Placeholder 4"/>
          <p:cNvSpPr>
            <a:spLocks noGrp="1"/>
          </p:cNvSpPr>
          <p:nvPr>
            <p:ph type="ftr" sz="quarter" idx="11"/>
          </p:nvPr>
        </p:nvSpPr>
        <p:spPr>
          <a:xfrm>
            <a:off x="4343400" y="6248406"/>
            <a:ext cx="4724400" cy="365125"/>
          </a:xfrm>
        </p:spPr>
        <p:txBody>
          <a:bodyPr/>
          <a:lstStyle/>
          <a:p>
            <a:r>
              <a:rPr lang="en-US"/>
              <a:t>Shweta Singh                                           Design Pattern                                    Unit I</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2278560331"/>
              </p:ext>
            </p:extLst>
          </p:nvPr>
        </p:nvGraphicFramePr>
        <p:xfrm>
          <a:off x="1143000" y="1317623"/>
          <a:ext cx="10134600" cy="4703637"/>
        </p:xfrm>
        <a:graphic>
          <a:graphicData uri="http://schemas.openxmlformats.org/drawingml/2006/table">
            <a:tbl>
              <a:tblPr firstRow="1" bandRow="1">
                <a:tableStyleId>{5C22544A-7EE6-4342-B048-85BDC9FD1C3A}</a:tableStyleId>
              </a:tblPr>
              <a:tblGrid>
                <a:gridCol w="10134600">
                  <a:extLst>
                    <a:ext uri="{9D8B030D-6E8A-4147-A177-3AD203B41FA5}">
                      <a16:colId xmlns:a16="http://schemas.microsoft.com/office/drawing/2014/main" val="3381697907"/>
                    </a:ext>
                  </a:extLst>
                </a:gridCol>
              </a:tblGrid>
              <a:tr h="370840">
                <a:tc>
                  <a:txBody>
                    <a:bodyPr/>
                    <a:lstStyle/>
                    <a:p>
                      <a:r>
                        <a:rPr lang="en-US" sz="2400" b="0" dirty="0">
                          <a:solidFill>
                            <a:schemeClr val="tx1"/>
                          </a:solidFill>
                        </a:rPr>
                        <a:t>1. Real-time web analytics</a:t>
                      </a:r>
                    </a:p>
                  </a:txBody>
                  <a:tcPr>
                    <a:solidFill>
                      <a:schemeClr val="accent2">
                        <a:lumMod val="20000"/>
                        <a:lumOff val="80000"/>
                      </a:schemeClr>
                    </a:solidFill>
                  </a:tcPr>
                </a:tc>
                <a:extLst>
                  <a:ext uri="{0D108BD9-81ED-4DB2-BD59-A6C34878D82A}">
                    <a16:rowId xmlns:a16="http://schemas.microsoft.com/office/drawing/2014/main" val="2041522289"/>
                  </a:ext>
                </a:extLst>
              </a:tr>
              <a:tr h="370840">
                <a:tc>
                  <a:txBody>
                    <a:bodyPr/>
                    <a:lstStyle/>
                    <a:p>
                      <a:pPr marL="0" indent="0">
                        <a:lnSpc>
                          <a:spcPct val="120000"/>
                        </a:lnSpc>
                        <a:buNone/>
                      </a:pPr>
                      <a:r>
                        <a:rPr lang="en-US" sz="2400" b="0" dirty="0">
                          <a:solidFill>
                            <a:schemeClr val="tx1"/>
                          </a:solidFill>
                        </a:rPr>
                        <a:t>2. Digital Advertising</a:t>
                      </a:r>
                    </a:p>
                  </a:txBody>
                  <a:tcPr>
                    <a:solidFill>
                      <a:schemeClr val="accent2">
                        <a:lumMod val="20000"/>
                        <a:lumOff val="80000"/>
                      </a:schemeClr>
                    </a:solidFill>
                  </a:tcPr>
                </a:tc>
                <a:extLst>
                  <a:ext uri="{0D108BD9-81ED-4DB2-BD59-A6C34878D82A}">
                    <a16:rowId xmlns:a16="http://schemas.microsoft.com/office/drawing/2014/main" val="4237819354"/>
                  </a:ext>
                </a:extLst>
              </a:tr>
              <a:tr h="370840">
                <a:tc>
                  <a:txBody>
                    <a:bodyPr/>
                    <a:lstStyle/>
                    <a:p>
                      <a:r>
                        <a:rPr lang="en-US" sz="2400" b="0" dirty="0">
                          <a:solidFill>
                            <a:schemeClr val="tx1"/>
                          </a:solidFill>
                        </a:rPr>
                        <a:t>3. E-Commerce</a:t>
                      </a:r>
                    </a:p>
                  </a:txBody>
                  <a:tcPr>
                    <a:solidFill>
                      <a:schemeClr val="accent2">
                        <a:lumMod val="20000"/>
                        <a:lumOff val="80000"/>
                      </a:schemeClr>
                    </a:solidFill>
                  </a:tcPr>
                </a:tc>
                <a:extLst>
                  <a:ext uri="{0D108BD9-81ED-4DB2-BD59-A6C34878D82A}">
                    <a16:rowId xmlns:a16="http://schemas.microsoft.com/office/drawing/2014/main" val="3364231830"/>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4. Publishing</a:t>
                      </a:r>
                    </a:p>
                  </a:txBody>
                  <a:tcPr>
                    <a:solidFill>
                      <a:schemeClr val="accent2">
                        <a:lumMod val="20000"/>
                        <a:lumOff val="80000"/>
                      </a:schemeClr>
                    </a:solidFill>
                  </a:tcPr>
                </a:tc>
                <a:extLst>
                  <a:ext uri="{0D108BD9-81ED-4DB2-BD59-A6C34878D82A}">
                    <a16:rowId xmlns:a16="http://schemas.microsoft.com/office/drawing/2014/main" val="859735425"/>
                  </a:ext>
                </a:extLst>
              </a:tr>
              <a:tr h="370840">
                <a:tc>
                  <a:txBody>
                    <a:bodyPr/>
                    <a:lstStyle/>
                    <a:p>
                      <a:pPr marL="0" indent="0">
                        <a:lnSpc>
                          <a:spcPct val="120000"/>
                        </a:lnSpc>
                        <a:buNone/>
                      </a:pPr>
                      <a:r>
                        <a:rPr lang="en-US" sz="2400" b="0" dirty="0">
                          <a:solidFill>
                            <a:schemeClr val="tx1"/>
                          </a:solidFill>
                        </a:rPr>
                        <a:t>5. Massively Multiplayer Online Games</a:t>
                      </a:r>
                    </a:p>
                  </a:txBody>
                  <a:tcPr>
                    <a:solidFill>
                      <a:schemeClr val="accent2">
                        <a:lumMod val="20000"/>
                        <a:lumOff val="80000"/>
                      </a:schemeClr>
                    </a:solidFill>
                  </a:tcPr>
                </a:tc>
                <a:extLst>
                  <a:ext uri="{0D108BD9-81ED-4DB2-BD59-A6C34878D82A}">
                    <a16:rowId xmlns:a16="http://schemas.microsoft.com/office/drawing/2014/main" val="3838202114"/>
                  </a:ext>
                </a:extLst>
              </a:tr>
              <a:tr h="370840">
                <a:tc>
                  <a:txBody>
                    <a:bodyPr/>
                    <a:lstStyle/>
                    <a:p>
                      <a:r>
                        <a:rPr lang="en-US" sz="2400" b="0" dirty="0">
                          <a:solidFill>
                            <a:schemeClr val="tx1"/>
                          </a:solidFill>
                        </a:rPr>
                        <a:t>6. Backend Services and Messaging</a:t>
                      </a:r>
                    </a:p>
                  </a:txBody>
                  <a:tcPr>
                    <a:solidFill>
                      <a:schemeClr val="accent2">
                        <a:lumMod val="20000"/>
                        <a:lumOff val="80000"/>
                      </a:schemeClr>
                    </a:solidFill>
                  </a:tcPr>
                </a:tc>
                <a:extLst>
                  <a:ext uri="{0D108BD9-81ED-4DB2-BD59-A6C34878D82A}">
                    <a16:rowId xmlns:a16="http://schemas.microsoft.com/office/drawing/2014/main" val="2179510869"/>
                  </a:ext>
                </a:extLst>
              </a:tr>
              <a:tr h="370840">
                <a:tc>
                  <a:txBody>
                    <a:bodyPr/>
                    <a:lstStyle/>
                    <a:p>
                      <a:r>
                        <a:rPr lang="en-US" sz="2400" b="0" dirty="0">
                          <a:solidFill>
                            <a:schemeClr val="tx1"/>
                          </a:solidFill>
                        </a:rPr>
                        <a:t>7. Project Management &amp; Collaboration</a:t>
                      </a:r>
                    </a:p>
                  </a:txBody>
                  <a:tcPr>
                    <a:solidFill>
                      <a:schemeClr val="accent2">
                        <a:lumMod val="20000"/>
                        <a:lumOff val="80000"/>
                      </a:schemeClr>
                    </a:solidFill>
                  </a:tcPr>
                </a:tc>
                <a:extLst>
                  <a:ext uri="{0D108BD9-81ED-4DB2-BD59-A6C34878D82A}">
                    <a16:rowId xmlns:a16="http://schemas.microsoft.com/office/drawing/2014/main" val="4231919225"/>
                  </a:ext>
                </a:extLst>
              </a:tr>
              <a:tr h="370840">
                <a:tc>
                  <a:txBody>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2400" b="0" dirty="0">
                          <a:solidFill>
                            <a:schemeClr val="tx1"/>
                          </a:solidFill>
                        </a:rPr>
                        <a:t>8. Real time Monitoring Services</a:t>
                      </a:r>
                    </a:p>
                  </a:txBody>
                  <a:tcPr>
                    <a:solidFill>
                      <a:schemeClr val="accent2">
                        <a:lumMod val="20000"/>
                        <a:lumOff val="80000"/>
                      </a:schemeClr>
                    </a:solidFill>
                  </a:tcPr>
                </a:tc>
                <a:extLst>
                  <a:ext uri="{0D108BD9-81ED-4DB2-BD59-A6C34878D82A}">
                    <a16:rowId xmlns:a16="http://schemas.microsoft.com/office/drawing/2014/main" val="2668177381"/>
                  </a:ext>
                </a:extLst>
              </a:tr>
              <a:tr h="370840">
                <a:tc>
                  <a:txBody>
                    <a:bodyPr/>
                    <a:lstStyle/>
                    <a:p>
                      <a:r>
                        <a:rPr lang="en-US" sz="2400" b="0" dirty="0">
                          <a:solidFill>
                            <a:schemeClr val="tx1"/>
                          </a:solidFill>
                        </a:rPr>
                        <a:t>9.Live Charting and Graphing</a:t>
                      </a:r>
                    </a:p>
                  </a:txBody>
                  <a:tcPr>
                    <a:solidFill>
                      <a:schemeClr val="accent2">
                        <a:lumMod val="20000"/>
                        <a:lumOff val="80000"/>
                      </a:schemeClr>
                    </a:solidFill>
                  </a:tcPr>
                </a:tc>
                <a:extLst>
                  <a:ext uri="{0D108BD9-81ED-4DB2-BD59-A6C34878D82A}">
                    <a16:rowId xmlns:a16="http://schemas.microsoft.com/office/drawing/2014/main" val="3851611393"/>
                  </a:ext>
                </a:extLst>
              </a:tr>
              <a:tr h="370840">
                <a:tc>
                  <a:txBody>
                    <a:bodyPr/>
                    <a:lstStyle/>
                    <a:p>
                      <a:pPr marL="0" indent="0">
                        <a:lnSpc>
                          <a:spcPct val="120000"/>
                        </a:lnSpc>
                        <a:buNone/>
                      </a:pPr>
                      <a:r>
                        <a:rPr lang="en-US" sz="2400" b="0" dirty="0">
                          <a:solidFill>
                            <a:schemeClr val="tx1"/>
                          </a:solidFill>
                        </a:rPr>
                        <a:t>10. Group and Private Chat</a:t>
                      </a:r>
                    </a:p>
                  </a:txBody>
                  <a:tcPr>
                    <a:solidFill>
                      <a:schemeClr val="accent2">
                        <a:lumMod val="20000"/>
                        <a:lumOff val="80000"/>
                      </a:schemeClr>
                    </a:solidFill>
                  </a:tcPr>
                </a:tc>
                <a:extLst>
                  <a:ext uri="{0D108BD9-81ED-4DB2-BD59-A6C34878D82A}">
                    <a16:rowId xmlns:a16="http://schemas.microsoft.com/office/drawing/2014/main" val="3340821400"/>
                  </a:ext>
                </a:extLst>
              </a:tr>
            </a:tbl>
          </a:graphicData>
        </a:graphic>
      </p:graphicFrame>
      <p:sp>
        <p:nvSpPr>
          <p:cNvPr id="3" name="TextBox 2">
            <a:extLst>
              <a:ext uri="{FF2B5EF4-FFF2-40B4-BE49-F238E27FC236}">
                <a16:creationId xmlns:a16="http://schemas.microsoft.com/office/drawing/2014/main" id="{07EDAECE-F1A2-4825-A638-E1CFABC16E4B}"/>
              </a:ext>
            </a:extLst>
          </p:cNvPr>
          <p:cNvSpPr txBox="1"/>
          <p:nvPr/>
        </p:nvSpPr>
        <p:spPr>
          <a:xfrm>
            <a:off x="3048000" y="346276"/>
            <a:ext cx="6096000" cy="584775"/>
          </a:xfrm>
          <a:prstGeom prst="rect">
            <a:avLst/>
          </a:prstGeom>
          <a:noFill/>
        </p:spPr>
        <p:txBody>
          <a:bodyPr wrap="square">
            <a:spAutoFit/>
          </a:bodyPr>
          <a:lstStyle/>
          <a:p>
            <a:pPr algn="ctr">
              <a:spcBef>
                <a:spcPct val="0"/>
              </a:spcBef>
              <a:defRPr/>
            </a:pPr>
            <a:r>
              <a:rPr lang="en-IN" sz="3200" b="1" dirty="0"/>
              <a:t>Branch Wise Application</a:t>
            </a:r>
            <a:endParaRPr lang="en-IN" sz="3200" dirty="0"/>
          </a:p>
        </p:txBody>
      </p:sp>
    </p:spTree>
    <p:extLst>
      <p:ext uri="{BB962C8B-B14F-4D97-AF65-F5344CB8AC3E}">
        <p14:creationId xmlns:p14="http://schemas.microsoft.com/office/powerpoint/2010/main" val="257912457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116</TotalTime>
  <Words>5817</Words>
  <Application>Microsoft Office PowerPoint</Application>
  <PresentationFormat>Widescreen</PresentationFormat>
  <Paragraphs>939</Paragraphs>
  <Slides>82</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82</vt:i4>
      </vt:variant>
    </vt:vector>
  </HeadingPairs>
  <TitlesOfParts>
    <vt:vector size="87" baseType="lpstr">
      <vt:lpstr>Arial</vt:lpstr>
      <vt:lpstr>Calibri</vt:lpstr>
      <vt:lpstr>Times New Roman</vt:lpstr>
      <vt:lpstr>Wingdings</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shwetasingh2123@outlook.com</dc:creator>
  <cp:lastModifiedBy>shwetasingh2123@outlook.com</cp:lastModifiedBy>
  <cp:revision>15</cp:revision>
  <dcterms:created xsi:type="dcterms:W3CDTF">2024-06-15T16:16:39Z</dcterms:created>
  <dcterms:modified xsi:type="dcterms:W3CDTF">2024-06-16T09:49:14Z</dcterms:modified>
</cp:coreProperties>
</file>