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7" r:id="rId2"/>
    <p:sldId id="258" r:id="rId3"/>
    <p:sldId id="573" r:id="rId4"/>
    <p:sldId id="609" r:id="rId5"/>
    <p:sldId id="583" r:id="rId6"/>
    <p:sldId id="612" r:id="rId7"/>
    <p:sldId id="574" r:id="rId8"/>
    <p:sldId id="634" r:id="rId9"/>
    <p:sldId id="614" r:id="rId10"/>
    <p:sldId id="334" r:id="rId11"/>
    <p:sldId id="635" r:id="rId12"/>
    <p:sldId id="636" r:id="rId13"/>
    <p:sldId id="637" r:id="rId14"/>
    <p:sldId id="638" r:id="rId15"/>
    <p:sldId id="639" r:id="rId16"/>
    <p:sldId id="640" r:id="rId17"/>
    <p:sldId id="641" r:id="rId18"/>
    <p:sldId id="642" r:id="rId19"/>
    <p:sldId id="643" r:id="rId20"/>
    <p:sldId id="770" r:id="rId21"/>
    <p:sldId id="772" r:id="rId22"/>
    <p:sldId id="771" r:id="rId23"/>
    <p:sldId id="773" r:id="rId24"/>
    <p:sldId id="774" r:id="rId25"/>
    <p:sldId id="775" r:id="rId26"/>
    <p:sldId id="776" r:id="rId27"/>
    <p:sldId id="777" r:id="rId28"/>
    <p:sldId id="644" r:id="rId29"/>
    <p:sldId id="645" r:id="rId30"/>
    <p:sldId id="984" r:id="rId31"/>
    <p:sldId id="985" r:id="rId32"/>
    <p:sldId id="986" r:id="rId33"/>
    <p:sldId id="987" r:id="rId34"/>
    <p:sldId id="988" r:id="rId35"/>
    <p:sldId id="989" r:id="rId36"/>
    <p:sldId id="990" r:id="rId37"/>
    <p:sldId id="992" r:id="rId38"/>
    <p:sldId id="993" r:id="rId39"/>
    <p:sldId id="994" r:id="rId40"/>
    <p:sldId id="991" r:id="rId41"/>
    <p:sldId id="995" r:id="rId42"/>
    <p:sldId id="996" r:id="rId43"/>
    <p:sldId id="997" r:id="rId44"/>
    <p:sldId id="998" r:id="rId45"/>
    <p:sldId id="999" r:id="rId46"/>
    <p:sldId id="1000" r:id="rId47"/>
    <p:sldId id="1001" r:id="rId48"/>
    <p:sldId id="1003" r:id="rId49"/>
    <p:sldId id="1002" r:id="rId50"/>
    <p:sldId id="1004" r:id="rId51"/>
    <p:sldId id="1005" r:id="rId52"/>
    <p:sldId id="1006" r:id="rId53"/>
    <p:sldId id="1007" r:id="rId54"/>
    <p:sldId id="1008" r:id="rId55"/>
    <p:sldId id="1009" r:id="rId56"/>
    <p:sldId id="1010" r:id="rId57"/>
    <p:sldId id="1011" r:id="rId58"/>
    <p:sldId id="1012" r:id="rId59"/>
    <p:sldId id="1013" r:id="rId60"/>
    <p:sldId id="1014" r:id="rId61"/>
    <p:sldId id="1015" r:id="rId62"/>
    <p:sldId id="1019" r:id="rId63"/>
    <p:sldId id="1020" r:id="rId64"/>
    <p:sldId id="1016" r:id="rId65"/>
    <p:sldId id="1017" r:id="rId66"/>
    <p:sldId id="1021" r:id="rId67"/>
    <p:sldId id="1022" r:id="rId68"/>
    <p:sldId id="1023" r:id="rId69"/>
    <p:sldId id="1024" r:id="rId70"/>
    <p:sldId id="1025" r:id="rId71"/>
    <p:sldId id="1026" r:id="rId72"/>
    <p:sldId id="1027" r:id="rId73"/>
    <p:sldId id="1028" r:id="rId74"/>
    <p:sldId id="1031" r:id="rId75"/>
    <p:sldId id="1036" r:id="rId76"/>
    <p:sldId id="1037" r:id="rId77"/>
    <p:sldId id="1039" r:id="rId78"/>
    <p:sldId id="1040" r:id="rId79"/>
    <p:sldId id="1041" r:id="rId80"/>
    <p:sldId id="1042" r:id="rId81"/>
    <p:sldId id="1043" r:id="rId82"/>
    <p:sldId id="1044" r:id="rId83"/>
    <p:sldId id="1045" r:id="rId84"/>
    <p:sldId id="1046" r:id="rId85"/>
    <p:sldId id="1047" r:id="rId86"/>
    <p:sldId id="1048" r:id="rId87"/>
    <p:sldId id="1049" r:id="rId88"/>
    <p:sldId id="1050" r:id="rId89"/>
    <p:sldId id="1051" r:id="rId90"/>
    <p:sldId id="1052" r:id="rId91"/>
    <p:sldId id="1053" r:id="rId92"/>
    <p:sldId id="1054" r:id="rId93"/>
    <p:sldId id="1059" r:id="rId94"/>
    <p:sldId id="1055" r:id="rId95"/>
    <p:sldId id="1056" r:id="rId96"/>
    <p:sldId id="1060" r:id="rId97"/>
    <p:sldId id="1061" r:id="rId98"/>
    <p:sldId id="1057" r:id="rId99"/>
    <p:sldId id="1058" r:id="rId100"/>
    <p:sldId id="1062" r:id="rId101"/>
    <p:sldId id="1063" r:id="rId102"/>
    <p:sldId id="1064" r:id="rId103"/>
    <p:sldId id="1065" r:id="rId104"/>
    <p:sldId id="1066" r:id="rId105"/>
    <p:sldId id="1067" r:id="rId106"/>
    <p:sldId id="1068" r:id="rId107"/>
    <p:sldId id="1069" r:id="rId108"/>
    <p:sldId id="1070" r:id="rId109"/>
    <p:sldId id="1071" r:id="rId110"/>
    <p:sldId id="769"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EED"/>
    <a:srgbClr val="FEEC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660"/>
  </p:normalViewPr>
  <p:slideViewPr>
    <p:cSldViewPr snapToGrid="0">
      <p:cViewPr varScale="1">
        <p:scale>
          <a:sx n="68" d="100"/>
          <a:sy n="68"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D8C5DAEA-C992-4E2A-9A51-E215DE48D2A6}">
      <dgm:prSet custT="1"/>
      <dgm:spPr>
        <a:solidFill>
          <a:schemeClr val="bg1"/>
        </a:solidFill>
      </dgm:spPr>
      <dgm:t>
        <a:bodyPr/>
        <a:lstStyle/>
        <a:p>
          <a:r>
            <a:rPr lang="en-US" sz="3000" b="0" dirty="0"/>
            <a:t>Behavioral Patterns Part: I, Chain of Responsibility, Command, Interpreter, Iterator Pattern.</a:t>
          </a:r>
        </a:p>
        <a:p>
          <a:r>
            <a:rPr lang="en-US" sz="3000" b="0" dirty="0"/>
            <a:t>Behavioral Patterns Part: II, Mediator, Memento, Observer, Patterns.</a:t>
          </a:r>
          <a:endParaRPr lang="en-IN" sz="3000" b="0" dirty="0"/>
        </a:p>
      </dgm:t>
    </dgm:pt>
    <dgm:pt modelId="{0A91DE68-EA12-436C-90AD-A77B8BC894D9}" type="parTrans" cxnId="{A8956CE6-FC52-435B-B274-B2464F6589BB}">
      <dgm:prSet/>
      <dgm:spPr/>
      <dgm:t>
        <a:bodyPr/>
        <a:lstStyle/>
        <a:p>
          <a:endParaRPr lang="en-US"/>
        </a:p>
      </dgm:t>
    </dgm:pt>
    <dgm:pt modelId="{A7454706-B742-4409-A511-DC9BD534002F}" type="sibTrans" cxnId="{A8956CE6-FC52-435B-B274-B2464F6589B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C8F18B38-BDBB-470A-815C-35A2A46B78E0}" type="pres">
      <dgm:prSet presAssocID="{D8C5DAEA-C992-4E2A-9A51-E215DE48D2A6}" presName="parentText" presStyleLbl="node1" presStyleIdx="0" presStyleCnt="1" custLinFactNeighborX="-148" custLinFactNeighborY="-7917">
        <dgm:presLayoutVars>
          <dgm:chMax val="0"/>
          <dgm:bulletEnabled val="1"/>
        </dgm:presLayoutVars>
      </dgm:prSet>
      <dgm:spPr/>
    </dgm:pt>
  </dgm:ptLst>
  <dgm:cxnLst>
    <dgm:cxn modelId="{1A102205-18B3-446C-A3D0-E5B8DBD2AEBB}" type="presOf" srcId="{D8C5DAEA-C992-4E2A-9A51-E215DE48D2A6}" destId="{C8F18B38-BDBB-470A-815C-35A2A46B78E0}"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A8956CE6-FC52-435B-B274-B2464F6589BB}" srcId="{18EA6042-2EA2-4065-81DF-7A18BEC42C1C}" destId="{D8C5DAEA-C992-4E2A-9A51-E215DE48D2A6}" srcOrd="0" destOrd="0" parTransId="{0A91DE68-EA12-436C-90AD-A77B8BC894D9}" sibTransId="{A7454706-B742-4409-A511-DC9BD534002F}"/>
    <dgm:cxn modelId="{C10C5AFD-0029-4F37-A899-5D5BE25480F0}" type="presParOf" srcId="{5935E145-FD17-4F9E-B302-F21214F4A468}" destId="{C8F18B38-BDBB-470A-815C-35A2A46B78E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600" b="1" kern="1200" dirty="0"/>
            <a:t>CO3 : </a:t>
          </a:r>
          <a:r>
            <a:rPr lang="en-IN" sz="2800" kern="1200" dirty="0">
              <a:solidFill>
                <a:prstClr val="black"/>
              </a:solidFill>
              <a:latin typeface="Calibri" panose="020F0502020204030204"/>
              <a:ea typeface="+mn-ea"/>
              <a:cs typeface="+mn-cs"/>
            </a:rPr>
            <a:t>Distinguish</a:t>
          </a:r>
          <a:r>
            <a:rPr lang="en-IN" sz="2600" b="1" kern="1200" dirty="0"/>
            <a:t> between different categories of design patterns.</a:t>
          </a:r>
          <a:endParaRPr lang="en-IN" sz="2600" kern="1200"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a:xfrm>
          <a:off x="0" y="23995"/>
          <a:ext cx="9601200" cy="62361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500" b="1" kern="1200" dirty="0"/>
            <a:t>CO4 : </a:t>
          </a:r>
          <a:r>
            <a:rPr lang="en-US" sz="2800" kern="1200" dirty="0">
              <a:solidFill>
                <a:prstClr val="black"/>
              </a:solidFill>
              <a:latin typeface="Calibri" panose="020F0502020204030204"/>
              <a:ea typeface="+mn-ea"/>
              <a:cs typeface="+mn-cs"/>
            </a:rPr>
            <a:t>Ability</a:t>
          </a:r>
          <a:r>
            <a:rPr lang="en-US" sz="2500" b="1" kern="1200" dirty="0"/>
            <a:t> to common design pattern for incremental development.</a:t>
          </a:r>
          <a:endParaRPr lang="en-IN" sz="2500" kern="1200"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36113"/>
          <a:ext cx="9601201" cy="599625"/>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500" b="1" kern="1200" dirty="0"/>
            <a:t>CO5 : </a:t>
          </a:r>
          <a:r>
            <a:rPr lang="en-IN" sz="2800" kern="1200" dirty="0">
              <a:solidFill>
                <a:prstClr val="black"/>
              </a:solidFill>
              <a:latin typeface="Calibri" panose="020F0502020204030204"/>
              <a:ea typeface="+mn-ea"/>
              <a:cs typeface="+mn-cs"/>
            </a:rPr>
            <a:t>Identify</a:t>
          </a:r>
          <a:r>
            <a:rPr lang="en-IN" sz="2500" b="1" kern="1200" dirty="0"/>
            <a:t> appropriate design pattern for a given problem and design the software using pattern oriented architecture.</a:t>
          </a:r>
          <a:endParaRPr lang="en-IN" sz="25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100040" custLinFactNeighborY="2600">
        <dgm:presLayoutVars>
          <dgm:chMax val="0"/>
          <dgm:bulletEnabled val="1"/>
        </dgm:presLayoutVars>
      </dgm:prSet>
      <dgm:spPr>
        <a:xfrm>
          <a:off x="0" y="191967"/>
          <a:ext cx="9601200" cy="1217286"/>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solidFill>
                <a:schemeClr val="tx1"/>
              </a:solidFill>
              <a:latin typeface="Calibri" panose="020F0502020204030204"/>
              <a:ea typeface="+mn-ea"/>
              <a:cs typeface="+mn-cs"/>
            </a:rPr>
            <a:t>Engineering</a:t>
          </a:r>
          <a:r>
            <a:rPr lang="en-US" sz="2800" b="1" kern="1200" dirty="0">
              <a:solidFill>
                <a:schemeClr val="tx1"/>
              </a:solidFill>
            </a:rPr>
            <a:t> Graduates will be able to:</a:t>
          </a:r>
          <a:endParaRPr lang="en-IN" sz="2800" b="1" kern="1200" dirty="0">
            <a:solidFill>
              <a:schemeClr val="tx1"/>
            </a:solidFill>
          </a:endParaRPr>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a:xfrm>
          <a:off x="0" y="334"/>
          <a:ext cx="7620000" cy="685128"/>
        </a:xfrm>
        <a:prstGeom prst="roundRect">
          <a:avLst/>
        </a:prstGeom>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t>PO1 : </a:t>
          </a:r>
          <a:r>
            <a:rPr lang="en-US" sz="2800" kern="1200" dirty="0">
              <a:solidFill>
                <a:prstClr val="black"/>
              </a:solidFill>
              <a:latin typeface="Calibri" panose="020F0502020204030204"/>
              <a:ea typeface="+mn-ea"/>
              <a:cs typeface="+mn-cs"/>
            </a:rPr>
            <a:t>Engineering</a:t>
          </a:r>
          <a:r>
            <a:rPr lang="en-US" sz="2800" b="1" kern="1200" dirty="0"/>
            <a:t> Knowledge</a:t>
          </a:r>
          <a:endParaRPr lang="en-IN" sz="2800" kern="120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PO2 : Problem Analysis</a:t>
          </a:r>
          <a:endParaRPr lang="en-IN" sz="2800" kern="1200" dirty="0">
            <a:solidFill>
              <a:prstClr val="black"/>
            </a:solidFill>
            <a:latin typeface="Calibri" panose="020F0502020204030204"/>
            <a:ea typeface="+mn-ea"/>
            <a:cs typeface="+mn-cs"/>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12128"/>
          <a:ext cx="7619999" cy="647595"/>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t>PO5 : </a:t>
          </a:r>
          <a:r>
            <a:rPr lang="en-US" sz="2800" kern="1200" dirty="0">
              <a:solidFill>
                <a:prstClr val="black"/>
              </a:solidFill>
              <a:latin typeface="Calibri" panose="020F0502020204030204"/>
              <a:ea typeface="+mn-ea"/>
              <a:cs typeface="+mn-cs"/>
            </a:rPr>
            <a:t>Modern</a:t>
          </a:r>
          <a:r>
            <a:rPr lang="en-US" sz="2800" b="1" kern="1200" dirty="0"/>
            <a:t> tool usage</a:t>
          </a:r>
          <a:endParaRPr lang="en-IN" sz="28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a:xfrm>
          <a:off x="0" y="270"/>
          <a:ext cx="7620000" cy="671580"/>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0" custLinFactNeighborY="-24273">
        <dgm:presLayoutVars>
          <dgm:chMax val="0"/>
          <dgm:bulletEnabled val="1"/>
        </dgm:presLayoutVars>
      </dgm:prSet>
      <dgm:spPr>
        <a:xfrm>
          <a:off x="0" y="656"/>
          <a:ext cx="7620000" cy="671194"/>
        </a:xfrm>
        <a:prstGeom prst="roundRect">
          <a:avLst/>
        </a:prstGeom>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IN"/>
        </a:p>
      </dgm:t>
    </dgm:pt>
    <dgm:pt modelId="{12DD1199-91E2-4078-A2C6-82ED080F9D95}">
      <dgm:prSet custT="1"/>
      <dgm:spPr>
        <a:solidFill>
          <a:schemeClr val="bg1"/>
        </a:solidFill>
      </dgm:spPr>
      <dgm:t>
        <a:bodyPr/>
        <a:lstStyle/>
        <a:p>
          <a:r>
            <a:rPr lang="en-US" sz="2800" dirty="0">
              <a:solidFill>
                <a:schemeClr val="tx1"/>
              </a:solidFill>
            </a:rPr>
            <a:t>In this semester, the students will </a:t>
          </a:r>
          <a:endParaRPr lang="en-IN" sz="2800" dirty="0">
            <a:solidFill>
              <a:schemeClr val="tx1"/>
            </a:solidFill>
          </a:endParaRPr>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a:solidFill>
      <a:schemeClr val="accent2">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bg1"/>
        </a:solidFill>
      </dgm:spPr>
      <dgm:t>
        <a:bodyPr/>
        <a:lstStyle/>
        <a:p>
          <a:r>
            <a:rPr lang="en-US" sz="2800" b="1" dirty="0">
              <a:solidFill>
                <a:schemeClr val="tx1"/>
              </a:solidFill>
            </a:rPr>
            <a:t>Engineering Graduates will be able to:</a:t>
          </a:r>
          <a:endParaRPr lang="en-IN" sz="2800" b="1" dirty="0">
            <a:solidFill>
              <a:schemeClr val="tx1"/>
            </a:solidFill>
          </a:endParaRPr>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latin typeface="+mj-lt"/>
            </a:rPr>
            <a:t>PO7 : </a:t>
          </a:r>
          <a:r>
            <a:rPr lang="en-US" sz="2800" kern="1200" dirty="0">
              <a:solidFill>
                <a:prstClr val="black"/>
              </a:solidFill>
              <a:latin typeface="Calibri" panose="020F0502020204030204"/>
              <a:ea typeface="+mn-ea"/>
              <a:cs typeface="+mn-cs"/>
            </a:rPr>
            <a:t>Environment</a:t>
          </a:r>
          <a:r>
            <a:rPr lang="en-US" sz="2800" b="1" kern="1200" dirty="0">
              <a:latin typeface="+mj-lt"/>
              <a:ea typeface="Calibri" panose="020F0502020204030204" pitchFamily="34" charset="0"/>
            </a:rPr>
            <a:t> and sustainability</a:t>
          </a:r>
          <a:endParaRPr lang="en-IN" sz="2800" kern="120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LinFactNeighborY="8382">
        <dgm:presLayoutVars>
          <dgm:chMax val="0"/>
          <dgm:bulletEnabled val="1"/>
        </dgm:presLayoutVars>
      </dgm:prSet>
      <dgm:spPr>
        <a:xfrm>
          <a:off x="0" y="135"/>
          <a:ext cx="76200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PO8 : </a:t>
          </a:r>
          <a:r>
            <a:rPr lang="en-US" sz="2800" kern="1200" dirty="0">
              <a:solidFill>
                <a:prstClr val="black"/>
              </a:solidFill>
              <a:latin typeface="Calibri" panose="020F0502020204030204"/>
              <a:ea typeface="+mn-ea"/>
              <a:cs typeface="+mn-cs"/>
            </a:rPr>
            <a:t>Ethics</a:t>
          </a:r>
          <a:endParaRPr lang="en-IN" sz="2800" kern="1200" dirty="0">
            <a:solidFill>
              <a:prstClr val="black"/>
            </a:solidFill>
            <a:latin typeface="Calibri" panose="020F0502020204030204"/>
            <a:ea typeface="+mn-ea"/>
            <a:cs typeface="+mn-cs"/>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PO9 : Individual and teamwork</a:t>
          </a:r>
          <a:endParaRPr lang="en-IN" sz="2800" kern="1200" dirty="0">
            <a:solidFill>
              <a:prstClr val="black"/>
            </a:solidFill>
            <a:latin typeface="Calibri" panose="020F0502020204030204"/>
            <a:ea typeface="+mn-ea"/>
            <a:cs typeface="+mn-cs"/>
          </a:endParaRP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latin typeface="+mj-lt"/>
            </a:rPr>
            <a:t>PO10 : </a:t>
          </a:r>
          <a:r>
            <a:rPr lang="en-US" sz="2800" kern="1200" dirty="0">
              <a:solidFill>
                <a:prstClr val="black"/>
              </a:solidFill>
              <a:latin typeface="Calibri" panose="020F0502020204030204"/>
              <a:ea typeface="+mn-ea"/>
              <a:cs typeface="+mn-cs"/>
            </a:rPr>
            <a:t>Communication</a:t>
          </a:r>
          <a:endParaRPr lang="en-IN" sz="2800" kern="1200" dirty="0">
            <a:solidFill>
              <a:prstClr val="black"/>
            </a:solidFill>
            <a:latin typeface="Calibri" panose="020F0502020204030204"/>
            <a:ea typeface="+mn-ea"/>
            <a:cs typeface="+mn-cs"/>
          </a:endParaRP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135"/>
          <a:ext cx="7619999" cy="671580"/>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PO11 : Project </a:t>
          </a:r>
          <a:r>
            <a:rPr lang="en-US" sz="2800" kern="1200" dirty="0">
              <a:solidFill>
                <a:prstClr val="black"/>
              </a:solidFill>
              <a:latin typeface="Calibri" panose="020F0502020204030204"/>
              <a:ea typeface="+mn-ea"/>
              <a:cs typeface="+mn-cs"/>
            </a:rPr>
            <a:t>management</a:t>
          </a:r>
          <a:r>
            <a:rPr lang="en-US" sz="2800" b="1" kern="1200" dirty="0">
              <a:latin typeface="+mj-lt"/>
              <a:ea typeface="Times New Roman" panose="02020603050405020304" pitchFamily="18" charset="0"/>
              <a:cs typeface="Times New Roman" panose="02020603050405020304" pitchFamily="18" charset="0"/>
            </a:rPr>
            <a:t> and finance</a:t>
          </a:r>
          <a:endParaRPr lang="en-IN" sz="28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a:xfrm>
          <a:off x="0" y="270"/>
          <a:ext cx="7620000" cy="671580"/>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PO12 : Life-long </a:t>
          </a:r>
          <a:r>
            <a:rPr lang="en-US" sz="2800" kern="1200" dirty="0">
              <a:solidFill>
                <a:prstClr val="black"/>
              </a:solidFill>
              <a:latin typeface="Calibri" panose="020F0502020204030204"/>
              <a:ea typeface="+mn-ea"/>
              <a:cs typeface="+mn-cs"/>
            </a:rPr>
            <a:t>learning</a:t>
          </a:r>
          <a:endParaRPr lang="en-IN" sz="2800" kern="1200" dirty="0">
            <a:solidFill>
              <a:prstClr val="black"/>
            </a:solidFill>
            <a:latin typeface="Calibri" panose="020F0502020204030204"/>
            <a:ea typeface="+mn-ea"/>
            <a:cs typeface="+mn-cs"/>
          </a:endParaRPr>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a:xfrm>
          <a:off x="0" y="0"/>
          <a:ext cx="7620000" cy="671194"/>
        </a:xfrm>
        <a:prstGeom prst="roundRect">
          <a:avLst/>
        </a:prstGeom>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kern="1200" dirty="0">
              <a:solidFill>
                <a:prstClr val="black"/>
              </a:solidFill>
              <a:latin typeface="Calibri" panose="020F0502020204030204"/>
              <a:ea typeface="+mn-ea"/>
              <a:cs typeface="+mn-cs"/>
            </a:rPr>
            <a:t>Study </a:t>
          </a:r>
          <a:r>
            <a:rPr lang="en-US" sz="2400" kern="1200" dirty="0"/>
            <a:t>how to </a:t>
          </a:r>
          <a:r>
            <a:rPr lang="en-US" sz="2400" b="0" i="0" kern="1200" dirty="0"/>
            <a:t>show relationships and interactions between classes or objects.</a:t>
          </a:r>
          <a:endParaRPr lang="en-IN" sz="2800" kern="12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a:xfrm>
          <a:off x="0" y="594"/>
          <a:ext cx="10134600" cy="881459"/>
        </a:xfrm>
        <a:prstGeom prst="roundRect">
          <a:avLst/>
        </a:prstGeom>
      </dgm:spPr>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to speed up the development process by providing well-tested, proven development/design paradigms. </a:t>
          </a:r>
          <a:endParaRPr lang="en-IN" sz="2800" kern="1200" dirty="0">
            <a:solidFill>
              <a:prstClr val="black"/>
            </a:solidFill>
            <a:latin typeface="Calibri" panose="020F0502020204030204"/>
            <a:ea typeface="+mn-ea"/>
            <a:cs typeface="+mn-cs"/>
          </a:endParaRPr>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Y="3199">
        <dgm:presLayoutVars>
          <dgm:chMax val="0"/>
          <dgm:bulletEnabled val="1"/>
        </dgm:presLayoutVars>
      </dgm:prSet>
      <dgm:spPr>
        <a:xfrm>
          <a:off x="0" y="922"/>
          <a:ext cx="10134600" cy="953184"/>
        </a:xfrm>
        <a:prstGeom prst="roundRect">
          <a:avLst/>
        </a:prstGeom>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Select a specific design pattern for the solution of a given design problem.</a:t>
          </a:r>
          <a:endParaRPr lang="en-IN" sz="2800" kern="1200" dirty="0">
            <a:solidFill>
              <a:prstClr val="black"/>
            </a:solidFill>
            <a:latin typeface="Calibri" panose="020F0502020204030204"/>
            <a:ea typeface="+mn-ea"/>
            <a:cs typeface="+mn-cs"/>
          </a:endParaRPr>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60044" custLinFactNeighborX="300" custLinFactNeighborY="8735">
        <dgm:presLayoutVars>
          <dgm:chMax val="0"/>
          <dgm:bulletEnabled val="1"/>
        </dgm:presLayoutVars>
      </dgm:prSet>
      <dgm:spPr>
        <a:xfrm>
          <a:off x="0" y="513513"/>
          <a:ext cx="10165080" cy="730615"/>
        </a:xfrm>
        <a:prstGeom prst="roundRect">
          <a:avLst/>
        </a:prstGeom>
      </dgm:spPr>
    </dgm:pt>
  </dgm:ptLst>
  <dgm:cxnLst>
    <dgm:cxn modelId="{3583BF19-DB75-44AD-A9E8-ABF5BE2F95EB}" type="presOf" srcId="{935442EA-3D11-4D44-8E73-F6D5E0819A38}" destId="{1582B9EB-B4CE-4A6A-916D-2795B4AC0216}" srcOrd="0" destOrd="0" presId="urn:microsoft.com/office/officeart/2005/8/layout/vList2"/>
    <dgm:cxn modelId="{F4F5262D-7F4C-492A-9885-91530C6CE254}" type="presOf" srcId="{A101FA42-0C28-44AC-8614-BCD10EA95182}" destId="{94DF58AF-4B5A-40D5-876B-C773221F443C}"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Create a catalog entry for a simple design pattern whose purpose and application are understood.</a:t>
          </a:r>
          <a:endParaRPr lang="en-IN" sz="2800" kern="1200" dirty="0">
            <a:solidFill>
              <a:prstClr val="black"/>
            </a:solidFill>
            <a:latin typeface="Calibri" panose="020F0502020204030204"/>
            <a:ea typeface="+mn-ea"/>
            <a:cs typeface="+mn-cs"/>
          </a:endParaRPr>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 modelId="{516B7FBA-CAF3-4274-AEB4-00729BD1494C}" type="pres">
      <dgm:prSet presAssocID="{6C9149EB-4966-4FC9-84A5-2B265D92C4EA}" presName="parentText" presStyleLbl="node1" presStyleIdx="0" presStyleCnt="1" custScaleY="416917">
        <dgm:presLayoutVars>
          <dgm:chMax val="0"/>
          <dgm:bulletEnabled val="1"/>
        </dgm:presLayoutVars>
      </dgm:prSet>
      <dgm:spPr>
        <a:xfrm>
          <a:off x="0" y="578"/>
          <a:ext cx="10165080" cy="1183822"/>
        </a:xfrm>
        <a:prstGeom prst="roundRect">
          <a:avLst/>
        </a:prstGeom>
      </dgm:spPr>
    </dgm:pt>
  </dgm:ptLst>
  <dgm:cxnLst>
    <dgm:cxn modelId="{F01C1A4D-2D88-46FC-AA1C-174B089A1D23}" type="presOf" srcId="{1D8AF22B-6E01-4F33-9B54-590076F38756}" destId="{6B117771-AD3E-410E-8C2D-70661DFBA6BA}" srcOrd="0" destOrd="0" presId="urn:microsoft.com/office/officeart/2005/8/layout/vList2"/>
    <dgm:cxn modelId="{CF4B0ED1-F244-4FCD-A238-694B98A49368}" type="presOf" srcId="{6C9149EB-4966-4FC9-84A5-2B265D92C4EA}" destId="{516B7FBA-CAF3-4274-AEB4-00729BD1494C}"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At the end of course, the student  will be able to:</a:t>
          </a:r>
          <a:endParaRPr lang="en-IN" sz="2800" kern="1200" dirty="0">
            <a:solidFill>
              <a:prstClr val="black"/>
            </a:solidFill>
            <a:latin typeface="Calibri" panose="020F0502020204030204"/>
            <a:ea typeface="+mn-ea"/>
            <a:cs typeface="+mn-cs"/>
          </a:endParaRPr>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a:xfrm>
          <a:off x="0" y="59510"/>
          <a:ext cx="9601200" cy="566777"/>
        </a:xfrm>
        <a:prstGeom prst="roundRect">
          <a:avLst/>
        </a:prstGeom>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kern="1200" dirty="0">
              <a:solidFill>
                <a:prstClr val="black"/>
              </a:solidFill>
              <a:latin typeface="Calibri" panose="020F0502020204030204"/>
              <a:ea typeface="+mn-ea"/>
              <a:cs typeface="+mn-cs"/>
            </a:rPr>
            <a:t>CO1</a:t>
          </a:r>
          <a:r>
            <a:rPr lang="en-IN" sz="2800" b="1" kern="1200" dirty="0">
              <a:solidFill>
                <a:schemeClr val="tx1"/>
              </a:solidFill>
            </a:rPr>
            <a:t> : Construct a design consisting of collection of modules.</a:t>
          </a:r>
          <a:endParaRPr lang="en-IN" sz="2800" kern="1200"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LinFactNeighborY="8382">
        <dgm:presLayoutVars>
          <dgm:chMax val="0"/>
          <dgm:bulletEnabled val="1"/>
        </dgm:presLayoutVars>
      </dgm:prSet>
      <dgm:spPr>
        <a:xfrm>
          <a:off x="0" y="135"/>
          <a:ext cx="96012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b="1" dirty="0"/>
            <a:t>CO2 : Exploit well known design pattern such as Factory, visitor etc.</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24120"/>
          <a:ext cx="9601200" cy="62361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18B38-BDBB-470A-815C-35A2A46B78E0}">
      <dsp:nvSpPr>
        <dsp:cNvPr id="0" name=""/>
        <dsp:cNvSpPr/>
      </dsp:nvSpPr>
      <dsp:spPr>
        <a:xfrm>
          <a:off x="0" y="0"/>
          <a:ext cx="10287000" cy="2131959"/>
        </a:xfrm>
        <a:prstGeom prst="roundRect">
          <a:avLst/>
        </a:prstGeom>
        <a:solidFill>
          <a:schemeClr val="bg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kern="1200" dirty="0"/>
            <a:t>Behavioral Patterns Part: I, Chain of Responsibility, Command, Interpreter, Iterator Pattern.</a:t>
          </a:r>
        </a:p>
        <a:p>
          <a:pPr marL="0" lvl="0" indent="0" algn="l" defTabSz="1333500">
            <a:lnSpc>
              <a:spcPct val="90000"/>
            </a:lnSpc>
            <a:spcBef>
              <a:spcPct val="0"/>
            </a:spcBef>
            <a:spcAft>
              <a:spcPct val="35000"/>
            </a:spcAft>
            <a:buNone/>
          </a:pPr>
          <a:r>
            <a:rPr lang="en-US" sz="3000" b="0" kern="1200" dirty="0"/>
            <a:t>Behavioral Patterns Part: II, Mediator, Memento, Observer, Patterns.</a:t>
          </a:r>
          <a:endParaRPr lang="en-IN" sz="3000" b="0" kern="1200" dirty="0"/>
        </a:p>
      </dsp:txBody>
      <dsp:txXfrm>
        <a:off x="104074" y="104074"/>
        <a:ext cx="10078852" cy="192381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6"/>
          <a:ext cx="96012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55700">
            <a:lnSpc>
              <a:spcPct val="90000"/>
            </a:lnSpc>
            <a:spcBef>
              <a:spcPct val="0"/>
            </a:spcBef>
            <a:spcAft>
              <a:spcPct val="35000"/>
            </a:spcAft>
            <a:buNone/>
          </a:pPr>
          <a:r>
            <a:rPr lang="en-IN" sz="2600" b="1" kern="1200" dirty="0"/>
            <a:t>CO3 : </a:t>
          </a:r>
          <a:r>
            <a:rPr lang="en-IN" sz="2800" kern="1200" dirty="0">
              <a:solidFill>
                <a:prstClr val="black"/>
              </a:solidFill>
              <a:latin typeface="Calibri" panose="020F0502020204030204"/>
              <a:ea typeface="+mn-ea"/>
              <a:cs typeface="+mn-cs"/>
            </a:rPr>
            <a:t>Distinguish</a:t>
          </a:r>
          <a:r>
            <a:rPr lang="en-IN" sz="2600" b="1" kern="1200" dirty="0"/>
            <a:t> between different categories of design patterns.</a:t>
          </a:r>
          <a:endParaRPr lang="en-IN" sz="2600" kern="1200" dirty="0"/>
        </a:p>
      </dsp:txBody>
      <dsp:txXfrm>
        <a:off x="32771" y="32907"/>
        <a:ext cx="9535658" cy="6057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270"/>
          <a:ext cx="9601201"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11250">
            <a:lnSpc>
              <a:spcPct val="90000"/>
            </a:lnSpc>
            <a:spcBef>
              <a:spcPct val="0"/>
            </a:spcBef>
            <a:spcAft>
              <a:spcPct val="35000"/>
            </a:spcAft>
            <a:buNone/>
          </a:pPr>
          <a:r>
            <a:rPr lang="en-US" sz="2500" b="1" kern="1200" dirty="0"/>
            <a:t>CO4 : </a:t>
          </a:r>
          <a:r>
            <a:rPr lang="en-US" sz="2800" kern="1200" dirty="0">
              <a:solidFill>
                <a:prstClr val="black"/>
              </a:solidFill>
              <a:latin typeface="Calibri" panose="020F0502020204030204"/>
              <a:ea typeface="+mn-ea"/>
              <a:cs typeface="+mn-cs"/>
            </a:rPr>
            <a:t>Ability</a:t>
          </a:r>
          <a:r>
            <a:rPr lang="en-US" sz="2500" b="1" kern="1200" dirty="0"/>
            <a:t> to common design pattern for incremental development.</a:t>
          </a:r>
          <a:endParaRPr lang="en-IN" sz="2500" kern="1200" dirty="0"/>
        </a:p>
      </dsp:txBody>
      <dsp:txXfrm>
        <a:off x="32771" y="33041"/>
        <a:ext cx="9535659" cy="6057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91967"/>
          <a:ext cx="9601200" cy="1217286"/>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11250">
            <a:lnSpc>
              <a:spcPct val="90000"/>
            </a:lnSpc>
            <a:spcBef>
              <a:spcPct val="0"/>
            </a:spcBef>
            <a:spcAft>
              <a:spcPct val="35000"/>
            </a:spcAft>
            <a:buNone/>
          </a:pPr>
          <a:r>
            <a:rPr lang="en-IN" sz="2500" b="1" kern="1200" dirty="0"/>
            <a:t>CO5 : </a:t>
          </a:r>
          <a:r>
            <a:rPr lang="en-IN" sz="2800" kern="1200" dirty="0">
              <a:solidFill>
                <a:prstClr val="black"/>
              </a:solidFill>
              <a:latin typeface="Calibri" panose="020F0502020204030204"/>
              <a:ea typeface="+mn-ea"/>
              <a:cs typeface="+mn-cs"/>
            </a:rPr>
            <a:t>Identify</a:t>
          </a:r>
          <a:r>
            <a:rPr lang="en-IN" sz="2500" b="1" kern="1200" dirty="0"/>
            <a:t> appropriate design pattern for a given problem and design the software using pattern oriented architecture.</a:t>
          </a:r>
          <a:endParaRPr lang="en-IN" sz="2500" kern="1200" dirty="0"/>
        </a:p>
      </dsp:txBody>
      <dsp:txXfrm>
        <a:off x="59423" y="251390"/>
        <a:ext cx="9482354" cy="10984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tx1"/>
              </a:solidFill>
              <a:latin typeface="Calibri" panose="020F0502020204030204"/>
              <a:ea typeface="+mn-ea"/>
              <a:cs typeface="+mn-cs"/>
            </a:rPr>
            <a:t>Engineering</a:t>
          </a:r>
          <a:r>
            <a:rPr lang="en-US" sz="2800" b="1" kern="1200" dirty="0">
              <a:solidFill>
                <a:schemeClr val="tx1"/>
              </a:solidFill>
            </a:rPr>
            <a:t> Graduates will be able to:</a:t>
          </a:r>
          <a:endParaRPr lang="en-IN" sz="2800" b="1" kern="1200" dirty="0">
            <a:solidFill>
              <a:schemeClr val="tx1"/>
            </a:solidFill>
          </a:endParaRPr>
        </a:p>
      </dsp:txBody>
      <dsp:txXfrm>
        <a:off x="33445" y="33779"/>
        <a:ext cx="7553110" cy="61823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kern="1200" dirty="0">
              <a:solidFill>
                <a:prstClr val="black"/>
              </a:solidFill>
              <a:latin typeface="Calibri" panose="020F0502020204030204"/>
              <a:ea typeface="+mn-ea"/>
              <a:cs typeface="+mn-cs"/>
            </a:rPr>
            <a:t>Engineering</a:t>
          </a:r>
          <a:r>
            <a:rPr lang="en-US" sz="2800" b="1" kern="1200" dirty="0"/>
            <a:t> Knowledge</a:t>
          </a:r>
          <a:endParaRPr lang="en-IN" sz="2800" kern="1200" dirty="0"/>
        </a:p>
      </dsp:txBody>
      <dsp:txXfrm>
        <a:off x="32771" y="33041"/>
        <a:ext cx="7554458" cy="6057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PO2 : Problem Analysis</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4230"/>
          <a:ext cx="7619999" cy="663389"/>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2384" y="36614"/>
        <a:ext cx="7555231" cy="59862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54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kern="1200" dirty="0">
              <a:solidFill>
                <a:prstClr val="black"/>
              </a:solidFill>
              <a:latin typeface="Calibri" panose="020F0502020204030204"/>
              <a:ea typeface="+mn-ea"/>
              <a:cs typeface="+mn-cs"/>
            </a:rPr>
            <a:t>Modern</a:t>
          </a:r>
          <a:r>
            <a:rPr lang="en-US" sz="2800" b="1" kern="1200" dirty="0"/>
            <a:t> tool usage</a:t>
          </a:r>
          <a:endParaRPr lang="en-IN" sz="2800" kern="1200" dirty="0"/>
        </a:p>
      </dsp:txBody>
      <dsp:txXfrm>
        <a:off x="32771" y="33311"/>
        <a:ext cx="7554458" cy="6057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2765"/>
        <a:ext cx="7554470" cy="605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59"/>
          <a:ext cx="6172199" cy="52290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In this semester, the students will </a:t>
          </a:r>
          <a:endParaRPr lang="en-IN" sz="2800" kern="1200" dirty="0">
            <a:solidFill>
              <a:schemeClr val="tx1"/>
            </a:solidFill>
          </a:endParaRPr>
        </a:p>
      </dsp:txBody>
      <dsp:txXfrm>
        <a:off x="25526" y="25685"/>
        <a:ext cx="6121147" cy="4718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tx1"/>
              </a:solidFill>
            </a:rPr>
            <a:t>Engineering Graduates will be able to:</a:t>
          </a:r>
          <a:endParaRPr lang="en-IN" sz="2800" b="1" kern="1200" dirty="0">
            <a:solidFill>
              <a:schemeClr val="tx1"/>
            </a:solidFill>
          </a:endParaRPr>
        </a:p>
      </dsp:txBody>
      <dsp:txXfrm>
        <a:off x="33445" y="33779"/>
        <a:ext cx="7553110" cy="61823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54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kern="1200" dirty="0">
              <a:solidFill>
                <a:prstClr val="black"/>
              </a:solidFill>
              <a:latin typeface="Calibri" panose="020F0502020204030204"/>
              <a:ea typeface="+mn-ea"/>
              <a:cs typeface="+mn-cs"/>
            </a:rPr>
            <a:t>Environment</a:t>
          </a:r>
          <a:r>
            <a:rPr lang="en-US" sz="2800" b="1" kern="1200" dirty="0">
              <a:latin typeface="+mj-lt"/>
              <a:ea typeface="Calibri" panose="020F0502020204030204" pitchFamily="34" charset="0"/>
            </a:rPr>
            <a:t> and sustainability</a:t>
          </a:r>
          <a:endParaRPr lang="en-IN" sz="2800" kern="1200" dirty="0"/>
        </a:p>
      </dsp:txBody>
      <dsp:txXfrm>
        <a:off x="32771" y="33311"/>
        <a:ext cx="7554458" cy="60576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a:t>
          </a:r>
          <a:r>
            <a:rPr lang="en-US" sz="2800" kern="1200" dirty="0">
              <a:solidFill>
                <a:prstClr val="black"/>
              </a:solidFill>
              <a:latin typeface="Calibri" panose="020F0502020204030204"/>
              <a:ea typeface="+mn-ea"/>
              <a:cs typeface="+mn-cs"/>
            </a:rPr>
            <a:t>Ethics</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PO9 : Individual and teamwork</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270"/>
          <a:ext cx="7619999"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kern="1200" dirty="0">
              <a:solidFill>
                <a:prstClr val="black"/>
              </a:solidFill>
              <a:latin typeface="Calibri" panose="020F0502020204030204"/>
              <a:ea typeface="+mn-ea"/>
              <a:cs typeface="+mn-cs"/>
            </a:rPr>
            <a:t>Communication</a:t>
          </a:r>
          <a:endParaRPr lang="en-IN" sz="2800" kern="1200" dirty="0">
            <a:solidFill>
              <a:prstClr val="black"/>
            </a:solidFill>
            <a:latin typeface="Calibri" panose="020F0502020204030204"/>
            <a:ea typeface="+mn-ea"/>
            <a:cs typeface="+mn-cs"/>
          </a:endParaRPr>
        </a:p>
      </dsp:txBody>
      <dsp:txXfrm>
        <a:off x="32771" y="33041"/>
        <a:ext cx="7554457" cy="60576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54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a:t>
          </a:r>
          <a:r>
            <a:rPr lang="en-US" sz="2800" kern="1200" dirty="0">
              <a:solidFill>
                <a:prstClr val="black"/>
              </a:solidFill>
              <a:latin typeface="Calibri" panose="020F0502020204030204"/>
              <a:ea typeface="+mn-ea"/>
              <a:cs typeface="+mn-cs"/>
            </a:rPr>
            <a:t>management</a:t>
          </a:r>
          <a:r>
            <a:rPr lang="en-US" sz="2800" b="1" kern="1200" dirty="0">
              <a:latin typeface="+mj-lt"/>
              <a:ea typeface="Times New Roman" panose="02020603050405020304" pitchFamily="18" charset="0"/>
              <a:cs typeface="Times New Roman" panose="02020603050405020304" pitchFamily="18" charset="0"/>
            </a:rPr>
            <a:t> and finance</a:t>
          </a:r>
          <a:endParaRPr lang="en-IN" sz="2800" kern="1200" dirty="0"/>
        </a:p>
      </dsp:txBody>
      <dsp:txXfrm>
        <a:off x="32771" y="33311"/>
        <a:ext cx="7554458" cy="60576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a:t>
          </a:r>
          <a:r>
            <a:rPr lang="en-US" sz="2800" kern="1200" dirty="0">
              <a:solidFill>
                <a:prstClr val="black"/>
              </a:solidFill>
              <a:latin typeface="Calibri" panose="020F0502020204030204"/>
              <a:ea typeface="+mn-ea"/>
              <a:cs typeface="+mn-cs"/>
            </a:rPr>
            <a:t>learning</a:t>
          </a:r>
          <a:endParaRPr lang="en-IN" sz="2800" kern="1200" dirty="0">
            <a:solidFill>
              <a:prstClr val="black"/>
            </a:solidFill>
            <a:latin typeface="Calibri" panose="020F0502020204030204"/>
            <a:ea typeface="+mn-ea"/>
            <a:cs typeface="+mn-cs"/>
          </a:endParaRPr>
        </a:p>
      </dsp:txBody>
      <dsp:txXfrm>
        <a:off x="32765" y="32765"/>
        <a:ext cx="7554470" cy="60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594"/>
          <a:ext cx="10134600" cy="881459"/>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a:t>
          </a:r>
          <a:r>
            <a:rPr lang="en-US" sz="2400" kern="1200" dirty="0"/>
            <a:t>how to </a:t>
          </a:r>
          <a:r>
            <a:rPr lang="en-US" sz="2400" b="0" i="0" kern="1200" dirty="0"/>
            <a:t>show relationships and interactions between classes or objects.</a:t>
          </a:r>
          <a:endParaRPr lang="en-IN" sz="2800" kern="1200" dirty="0"/>
        </a:p>
      </dsp:txBody>
      <dsp:txXfrm>
        <a:off x="43029" y="43623"/>
        <a:ext cx="10048542" cy="79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922"/>
          <a:ext cx="10134600" cy="953184"/>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to speed up the development process by providing well-tested, proven development/design paradigms. </a:t>
          </a:r>
          <a:endParaRPr lang="en-IN" sz="2800" kern="1200" dirty="0">
            <a:solidFill>
              <a:prstClr val="black"/>
            </a:solidFill>
            <a:latin typeface="Calibri" panose="020F0502020204030204"/>
            <a:ea typeface="+mn-ea"/>
            <a:cs typeface="+mn-cs"/>
          </a:endParaRPr>
        </a:p>
      </dsp:txBody>
      <dsp:txXfrm>
        <a:off x="46531" y="47453"/>
        <a:ext cx="10041538" cy="8601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508201"/>
          <a:ext cx="10165080" cy="719375"/>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Select a specific design pattern for the solution of a given design problem.</a:t>
          </a:r>
          <a:endParaRPr lang="en-IN" sz="2800" kern="1200" dirty="0">
            <a:solidFill>
              <a:prstClr val="black"/>
            </a:solidFill>
            <a:latin typeface="Calibri" panose="020F0502020204030204"/>
            <a:ea typeface="+mn-ea"/>
            <a:cs typeface="+mn-cs"/>
          </a:endParaRPr>
        </a:p>
      </dsp:txBody>
      <dsp:txXfrm>
        <a:off x="35117" y="543318"/>
        <a:ext cx="10094846" cy="6491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578"/>
          <a:ext cx="10165080" cy="1183822"/>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Create a catalog entry for a simple design pattern whose purpose and application are understood.</a:t>
          </a:r>
          <a:endParaRPr lang="en-IN" sz="2800" kern="1200" dirty="0">
            <a:solidFill>
              <a:prstClr val="black"/>
            </a:solidFill>
            <a:latin typeface="Calibri" panose="020F0502020204030204"/>
            <a:ea typeface="+mn-ea"/>
            <a:cs typeface="+mn-cs"/>
          </a:endParaRPr>
        </a:p>
      </dsp:txBody>
      <dsp:txXfrm>
        <a:off x="57789" y="58367"/>
        <a:ext cx="10049502" cy="10682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59510"/>
          <a:ext cx="9601200" cy="566777"/>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At the end of course, the student  will be able to:</a:t>
          </a:r>
          <a:endParaRPr lang="en-IN" sz="2800" kern="1200" dirty="0">
            <a:solidFill>
              <a:prstClr val="black"/>
            </a:solidFill>
            <a:latin typeface="Calibri" panose="020F0502020204030204"/>
            <a:ea typeface="+mn-ea"/>
            <a:cs typeface="+mn-cs"/>
          </a:endParaRPr>
        </a:p>
      </dsp:txBody>
      <dsp:txXfrm>
        <a:off x="27668" y="87178"/>
        <a:ext cx="9545864" cy="51144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540"/>
          <a:ext cx="96012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solidFill>
                <a:prstClr val="black"/>
              </a:solidFill>
              <a:latin typeface="Calibri" panose="020F0502020204030204"/>
              <a:ea typeface="+mn-ea"/>
              <a:cs typeface="+mn-cs"/>
            </a:rPr>
            <a:t>CO1</a:t>
          </a:r>
          <a:r>
            <a:rPr lang="en-IN" sz="2800" b="1" kern="1200" dirty="0">
              <a:solidFill>
                <a:schemeClr val="tx1"/>
              </a:solidFill>
            </a:rPr>
            <a:t> : Construct a design consisting of collection of modules.</a:t>
          </a:r>
          <a:endParaRPr lang="en-IN" sz="2800" kern="1200" dirty="0">
            <a:solidFill>
              <a:schemeClr val="tx1"/>
            </a:solidFill>
          </a:endParaRPr>
        </a:p>
      </dsp:txBody>
      <dsp:txXfrm>
        <a:off x="32771" y="33311"/>
        <a:ext cx="9535658" cy="6057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6515"/>
          <a:ext cx="9601200" cy="63882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55700">
            <a:lnSpc>
              <a:spcPct val="90000"/>
            </a:lnSpc>
            <a:spcBef>
              <a:spcPct val="0"/>
            </a:spcBef>
            <a:spcAft>
              <a:spcPct val="35000"/>
            </a:spcAft>
            <a:buNone/>
          </a:pPr>
          <a:r>
            <a:rPr lang="en-US" sz="2600" b="1" kern="1200" dirty="0"/>
            <a:t>CO2 : Exploit well known design pattern such as Factory, visitor etc.</a:t>
          </a:r>
          <a:endParaRPr lang="en-IN" sz="2600" kern="1200" dirty="0"/>
        </a:p>
      </dsp:txBody>
      <dsp:txXfrm>
        <a:off x="31185" y="47700"/>
        <a:ext cx="9538830" cy="5764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70BA8-F2A7-4144-9FC8-3BC9866D8187}"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FAC18-5705-4CC6-9CEC-5C8FFDA54FC2}" type="slidenum">
              <a:rPr lang="en-IN" smtClean="0"/>
              <a:t>‹#›</a:t>
            </a:fld>
            <a:endParaRPr lang="en-IN"/>
          </a:p>
        </p:txBody>
      </p:sp>
    </p:spTree>
    <p:extLst>
      <p:ext uri="{BB962C8B-B14F-4D97-AF65-F5344CB8AC3E}">
        <p14:creationId xmlns:p14="http://schemas.microsoft.com/office/powerpoint/2010/main" val="2344997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2817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30</a:t>
            </a:fld>
            <a:endParaRPr lang="en-US" dirty="0"/>
          </a:p>
        </p:txBody>
      </p:sp>
    </p:spTree>
    <p:extLst>
      <p:ext uri="{BB962C8B-B14F-4D97-AF65-F5344CB8AC3E}">
        <p14:creationId xmlns:p14="http://schemas.microsoft.com/office/powerpoint/2010/main" val="323273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0EA2-9C23-0220-8EAA-E146FD636D0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0F3567-E3B4-C50A-F922-A777841CB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CC6A3F-EFCE-298D-E7F2-3CC70CD8A98B}"/>
              </a:ext>
            </a:extLst>
          </p:cNvPr>
          <p:cNvSpPr>
            <a:spLocks noGrp="1"/>
          </p:cNvSpPr>
          <p:nvPr>
            <p:ph type="dt" sz="half" idx="10"/>
          </p:nvPr>
        </p:nvSpPr>
        <p:spPr/>
        <p:txBody>
          <a:bodyPr/>
          <a:lstStyle/>
          <a:p>
            <a:fld id="{49C4C4A8-F267-47A8-807E-0622AD046DB8}" type="datetime1">
              <a:rPr lang="en-US" smtClean="0"/>
              <a:t>6/29/2024</a:t>
            </a:fld>
            <a:endParaRPr lang="en-IN"/>
          </a:p>
        </p:txBody>
      </p:sp>
      <p:sp>
        <p:nvSpPr>
          <p:cNvPr id="5" name="Footer Placeholder 4">
            <a:extLst>
              <a:ext uri="{FF2B5EF4-FFF2-40B4-BE49-F238E27FC236}">
                <a16:creationId xmlns:a16="http://schemas.microsoft.com/office/drawing/2014/main" id="{5AC1C644-651C-FECF-6688-15E41524F625}"/>
              </a:ext>
            </a:extLst>
          </p:cNvPr>
          <p:cNvSpPr>
            <a:spLocks noGrp="1"/>
          </p:cNvSpPr>
          <p:nvPr>
            <p:ph type="ftr" sz="quarter" idx="11"/>
          </p:nvPr>
        </p:nvSpPr>
        <p:spPr/>
        <p:txBody>
          <a:bodyPr/>
          <a:lstStyle/>
          <a:p>
            <a:r>
              <a:rPr lang="en-IN"/>
              <a:t>Renu   Panwar            ACSE0514                Design   Pattern               Unit-IV</a:t>
            </a:r>
          </a:p>
        </p:txBody>
      </p:sp>
      <p:sp>
        <p:nvSpPr>
          <p:cNvPr id="6" name="Slide Number Placeholder 5">
            <a:extLst>
              <a:ext uri="{FF2B5EF4-FFF2-40B4-BE49-F238E27FC236}">
                <a16:creationId xmlns:a16="http://schemas.microsoft.com/office/drawing/2014/main" id="{4D6D8F36-52E2-83C8-B884-951329CACF9F}"/>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414117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8028-CD4A-C286-06E8-EA3534A6759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C62D76-1A82-E25B-8F6D-461C3E1A2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1BEE4-DB72-7FDD-D62F-98BC2320C289}"/>
              </a:ext>
            </a:extLst>
          </p:cNvPr>
          <p:cNvSpPr>
            <a:spLocks noGrp="1"/>
          </p:cNvSpPr>
          <p:nvPr>
            <p:ph type="dt" sz="half" idx="10"/>
          </p:nvPr>
        </p:nvSpPr>
        <p:spPr/>
        <p:txBody>
          <a:bodyPr/>
          <a:lstStyle/>
          <a:p>
            <a:fld id="{8F8E7BE1-3500-4AEC-9110-AE8DFB85FC6F}" type="datetime1">
              <a:rPr lang="en-US" smtClean="0"/>
              <a:t>6/29/2024</a:t>
            </a:fld>
            <a:endParaRPr lang="en-IN"/>
          </a:p>
        </p:txBody>
      </p:sp>
      <p:sp>
        <p:nvSpPr>
          <p:cNvPr id="5" name="Footer Placeholder 4">
            <a:extLst>
              <a:ext uri="{FF2B5EF4-FFF2-40B4-BE49-F238E27FC236}">
                <a16:creationId xmlns:a16="http://schemas.microsoft.com/office/drawing/2014/main" id="{16A7053B-8F27-2480-649D-CA15E40E3F49}"/>
              </a:ext>
            </a:extLst>
          </p:cNvPr>
          <p:cNvSpPr>
            <a:spLocks noGrp="1"/>
          </p:cNvSpPr>
          <p:nvPr>
            <p:ph type="ftr" sz="quarter" idx="11"/>
          </p:nvPr>
        </p:nvSpPr>
        <p:spPr/>
        <p:txBody>
          <a:bodyPr/>
          <a:lstStyle/>
          <a:p>
            <a:r>
              <a:rPr lang="en-IN"/>
              <a:t>Renu   Panwar            ACSE0514                Design   Pattern               Unit-IV</a:t>
            </a:r>
          </a:p>
        </p:txBody>
      </p:sp>
      <p:sp>
        <p:nvSpPr>
          <p:cNvPr id="6" name="Slide Number Placeholder 5">
            <a:extLst>
              <a:ext uri="{FF2B5EF4-FFF2-40B4-BE49-F238E27FC236}">
                <a16:creationId xmlns:a16="http://schemas.microsoft.com/office/drawing/2014/main" id="{89192D65-9EFA-E051-C073-BB93E0129361}"/>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95051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525B9-7601-06B2-3D29-1501B2937C6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1B5A9-C8E9-FD46-8DCE-E03978290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90C45-135F-563E-374E-1699147847BA}"/>
              </a:ext>
            </a:extLst>
          </p:cNvPr>
          <p:cNvSpPr>
            <a:spLocks noGrp="1"/>
          </p:cNvSpPr>
          <p:nvPr>
            <p:ph type="dt" sz="half" idx="10"/>
          </p:nvPr>
        </p:nvSpPr>
        <p:spPr/>
        <p:txBody>
          <a:bodyPr/>
          <a:lstStyle/>
          <a:p>
            <a:fld id="{0B78BD70-E295-49BF-9BD9-58B86A815759}" type="datetime1">
              <a:rPr lang="en-US" smtClean="0"/>
              <a:t>6/29/2024</a:t>
            </a:fld>
            <a:endParaRPr lang="en-IN"/>
          </a:p>
        </p:txBody>
      </p:sp>
      <p:sp>
        <p:nvSpPr>
          <p:cNvPr id="5" name="Footer Placeholder 4">
            <a:extLst>
              <a:ext uri="{FF2B5EF4-FFF2-40B4-BE49-F238E27FC236}">
                <a16:creationId xmlns:a16="http://schemas.microsoft.com/office/drawing/2014/main" id="{AAC7DC0C-B3CA-B743-9BCB-18DEFC68A377}"/>
              </a:ext>
            </a:extLst>
          </p:cNvPr>
          <p:cNvSpPr>
            <a:spLocks noGrp="1"/>
          </p:cNvSpPr>
          <p:nvPr>
            <p:ph type="ftr" sz="quarter" idx="11"/>
          </p:nvPr>
        </p:nvSpPr>
        <p:spPr/>
        <p:txBody>
          <a:bodyPr/>
          <a:lstStyle/>
          <a:p>
            <a:r>
              <a:rPr lang="en-IN"/>
              <a:t>Renu   Panwar            ACSE0514                Design   Pattern               Unit-IV</a:t>
            </a:r>
          </a:p>
        </p:txBody>
      </p:sp>
      <p:sp>
        <p:nvSpPr>
          <p:cNvPr id="6" name="Slide Number Placeholder 5">
            <a:extLst>
              <a:ext uri="{FF2B5EF4-FFF2-40B4-BE49-F238E27FC236}">
                <a16:creationId xmlns:a16="http://schemas.microsoft.com/office/drawing/2014/main" id="{C33DAC65-A7F2-DE7F-A618-1028623E3E29}"/>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41644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6236-3C6E-C142-BDF7-CC6BFF57251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24C662-F8E4-1C91-F26A-CDDA685B19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FEFFD-694F-542B-B035-A06B8985A330}"/>
              </a:ext>
            </a:extLst>
          </p:cNvPr>
          <p:cNvSpPr>
            <a:spLocks noGrp="1"/>
          </p:cNvSpPr>
          <p:nvPr>
            <p:ph type="dt" sz="half" idx="10"/>
          </p:nvPr>
        </p:nvSpPr>
        <p:spPr/>
        <p:txBody>
          <a:bodyPr/>
          <a:lstStyle/>
          <a:p>
            <a:fld id="{50A91979-80D0-4154-B2F0-0D5CA8CE887E}" type="datetime1">
              <a:rPr lang="en-US" smtClean="0"/>
              <a:t>6/29/2024</a:t>
            </a:fld>
            <a:endParaRPr lang="en-IN"/>
          </a:p>
        </p:txBody>
      </p:sp>
      <p:sp>
        <p:nvSpPr>
          <p:cNvPr id="5" name="Footer Placeholder 4">
            <a:extLst>
              <a:ext uri="{FF2B5EF4-FFF2-40B4-BE49-F238E27FC236}">
                <a16:creationId xmlns:a16="http://schemas.microsoft.com/office/drawing/2014/main" id="{D3AFC543-1381-358C-B41C-C5C9DA6A9C47}"/>
              </a:ext>
            </a:extLst>
          </p:cNvPr>
          <p:cNvSpPr>
            <a:spLocks noGrp="1"/>
          </p:cNvSpPr>
          <p:nvPr>
            <p:ph type="ftr" sz="quarter" idx="11"/>
          </p:nvPr>
        </p:nvSpPr>
        <p:spPr/>
        <p:txBody>
          <a:bodyPr/>
          <a:lstStyle/>
          <a:p>
            <a:r>
              <a:rPr lang="en-IN"/>
              <a:t>Renu   Panwar            ACSE0514                Design   Pattern               Unit-IV</a:t>
            </a:r>
          </a:p>
        </p:txBody>
      </p:sp>
      <p:sp>
        <p:nvSpPr>
          <p:cNvPr id="6" name="Slide Number Placeholder 5">
            <a:extLst>
              <a:ext uri="{FF2B5EF4-FFF2-40B4-BE49-F238E27FC236}">
                <a16:creationId xmlns:a16="http://schemas.microsoft.com/office/drawing/2014/main" id="{355F7CC2-BD79-8DC3-04C6-4F6D7DAA5901}"/>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90192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F21F-00CB-9BCE-3472-704394CCFCD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6809A5-8CB2-C495-A5BF-F4FC3AA5CA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C7312-E80F-29DE-3590-4036A630742E}"/>
              </a:ext>
            </a:extLst>
          </p:cNvPr>
          <p:cNvSpPr>
            <a:spLocks noGrp="1"/>
          </p:cNvSpPr>
          <p:nvPr>
            <p:ph type="dt" sz="half" idx="10"/>
          </p:nvPr>
        </p:nvSpPr>
        <p:spPr/>
        <p:txBody>
          <a:bodyPr/>
          <a:lstStyle/>
          <a:p>
            <a:fld id="{DA5010BD-67AD-4A72-BDF8-112E58736AFF}" type="datetime1">
              <a:rPr lang="en-US" smtClean="0"/>
              <a:t>6/29/2024</a:t>
            </a:fld>
            <a:endParaRPr lang="en-IN"/>
          </a:p>
        </p:txBody>
      </p:sp>
      <p:sp>
        <p:nvSpPr>
          <p:cNvPr id="5" name="Footer Placeholder 4">
            <a:extLst>
              <a:ext uri="{FF2B5EF4-FFF2-40B4-BE49-F238E27FC236}">
                <a16:creationId xmlns:a16="http://schemas.microsoft.com/office/drawing/2014/main" id="{1FF19720-E1B4-D817-4D9A-F6B7DE1A43A6}"/>
              </a:ext>
            </a:extLst>
          </p:cNvPr>
          <p:cNvSpPr>
            <a:spLocks noGrp="1"/>
          </p:cNvSpPr>
          <p:nvPr>
            <p:ph type="ftr" sz="quarter" idx="11"/>
          </p:nvPr>
        </p:nvSpPr>
        <p:spPr/>
        <p:txBody>
          <a:bodyPr/>
          <a:lstStyle/>
          <a:p>
            <a:r>
              <a:rPr lang="en-IN"/>
              <a:t>Renu   Panwar            ACSE0514                Design   Pattern               Unit-IV</a:t>
            </a:r>
          </a:p>
        </p:txBody>
      </p:sp>
      <p:sp>
        <p:nvSpPr>
          <p:cNvPr id="6" name="Slide Number Placeholder 5">
            <a:extLst>
              <a:ext uri="{FF2B5EF4-FFF2-40B4-BE49-F238E27FC236}">
                <a16:creationId xmlns:a16="http://schemas.microsoft.com/office/drawing/2014/main" id="{221C970B-3549-ECB4-09B1-3747364A0BBC}"/>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29501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3665-1945-3A0C-0DD7-15D28352FFA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C3F5C2-5253-AF1E-A259-E9A8D228CC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39652D-F3DF-134C-A21E-B71AEC5FF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DF806A-7F34-57F5-7D05-CB6DF55740FD}"/>
              </a:ext>
            </a:extLst>
          </p:cNvPr>
          <p:cNvSpPr>
            <a:spLocks noGrp="1"/>
          </p:cNvSpPr>
          <p:nvPr>
            <p:ph type="dt" sz="half" idx="10"/>
          </p:nvPr>
        </p:nvSpPr>
        <p:spPr/>
        <p:txBody>
          <a:bodyPr/>
          <a:lstStyle/>
          <a:p>
            <a:fld id="{024CB25C-548D-47BE-A170-F57737AEA949}" type="datetime1">
              <a:rPr lang="en-US" smtClean="0"/>
              <a:t>6/29/2024</a:t>
            </a:fld>
            <a:endParaRPr lang="en-IN"/>
          </a:p>
        </p:txBody>
      </p:sp>
      <p:sp>
        <p:nvSpPr>
          <p:cNvPr id="6" name="Footer Placeholder 5">
            <a:extLst>
              <a:ext uri="{FF2B5EF4-FFF2-40B4-BE49-F238E27FC236}">
                <a16:creationId xmlns:a16="http://schemas.microsoft.com/office/drawing/2014/main" id="{6AEB1495-C0D0-8E82-2A93-4EC8624CAEF6}"/>
              </a:ext>
            </a:extLst>
          </p:cNvPr>
          <p:cNvSpPr>
            <a:spLocks noGrp="1"/>
          </p:cNvSpPr>
          <p:nvPr>
            <p:ph type="ftr" sz="quarter" idx="11"/>
          </p:nvPr>
        </p:nvSpPr>
        <p:spPr/>
        <p:txBody>
          <a:bodyPr/>
          <a:lstStyle/>
          <a:p>
            <a:r>
              <a:rPr lang="en-IN"/>
              <a:t>Renu   Panwar            ACSE0514                Design   Pattern               Unit-IV</a:t>
            </a:r>
          </a:p>
        </p:txBody>
      </p:sp>
      <p:sp>
        <p:nvSpPr>
          <p:cNvPr id="7" name="Slide Number Placeholder 6">
            <a:extLst>
              <a:ext uri="{FF2B5EF4-FFF2-40B4-BE49-F238E27FC236}">
                <a16:creationId xmlns:a16="http://schemas.microsoft.com/office/drawing/2014/main" id="{9E43CFD3-322B-640A-10C3-8151DA22F40B}"/>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390666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2259-FEAF-49BE-6B5E-FB8FF5D1F84F}"/>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8A2A30-CC47-E4BB-9FF3-F6C0BF820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67493-1A93-7B64-C7B9-BCAEF91F1C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2362BC-CF70-8199-6502-F726E6FC2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4541E-CF68-B1FC-BF40-60F1B6F8C5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AC1C3D-2CB8-0051-009C-9A2E9302DC40}"/>
              </a:ext>
            </a:extLst>
          </p:cNvPr>
          <p:cNvSpPr>
            <a:spLocks noGrp="1"/>
          </p:cNvSpPr>
          <p:nvPr>
            <p:ph type="dt" sz="half" idx="10"/>
          </p:nvPr>
        </p:nvSpPr>
        <p:spPr/>
        <p:txBody>
          <a:bodyPr/>
          <a:lstStyle/>
          <a:p>
            <a:fld id="{F7F0D7F8-6E49-4F42-8E6A-6DD086133C81}" type="datetime1">
              <a:rPr lang="en-US" smtClean="0"/>
              <a:t>6/29/2024</a:t>
            </a:fld>
            <a:endParaRPr lang="en-IN"/>
          </a:p>
        </p:txBody>
      </p:sp>
      <p:sp>
        <p:nvSpPr>
          <p:cNvPr id="8" name="Footer Placeholder 7">
            <a:extLst>
              <a:ext uri="{FF2B5EF4-FFF2-40B4-BE49-F238E27FC236}">
                <a16:creationId xmlns:a16="http://schemas.microsoft.com/office/drawing/2014/main" id="{89A5AF3E-0265-B759-A0E7-DE3F3E1196C9}"/>
              </a:ext>
            </a:extLst>
          </p:cNvPr>
          <p:cNvSpPr>
            <a:spLocks noGrp="1"/>
          </p:cNvSpPr>
          <p:nvPr>
            <p:ph type="ftr" sz="quarter" idx="11"/>
          </p:nvPr>
        </p:nvSpPr>
        <p:spPr/>
        <p:txBody>
          <a:bodyPr/>
          <a:lstStyle/>
          <a:p>
            <a:r>
              <a:rPr lang="en-IN"/>
              <a:t>Renu   Panwar            ACSE0514                Design   Pattern               Unit-IV</a:t>
            </a:r>
          </a:p>
        </p:txBody>
      </p:sp>
      <p:sp>
        <p:nvSpPr>
          <p:cNvPr id="9" name="Slide Number Placeholder 8">
            <a:extLst>
              <a:ext uri="{FF2B5EF4-FFF2-40B4-BE49-F238E27FC236}">
                <a16:creationId xmlns:a16="http://schemas.microsoft.com/office/drawing/2014/main" id="{BF301FDA-7822-45E4-92C3-7E6B3EADA76F}"/>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64409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CA50-4134-2AFE-DB5F-40867D1EA12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3F3DAF-1AF1-A5C0-55F3-CD4100E8A8F2}"/>
              </a:ext>
            </a:extLst>
          </p:cNvPr>
          <p:cNvSpPr>
            <a:spLocks noGrp="1"/>
          </p:cNvSpPr>
          <p:nvPr>
            <p:ph type="dt" sz="half" idx="10"/>
          </p:nvPr>
        </p:nvSpPr>
        <p:spPr/>
        <p:txBody>
          <a:bodyPr/>
          <a:lstStyle/>
          <a:p>
            <a:fld id="{7A54353E-5CF9-4C63-880C-56C9D6AA9DC6}" type="datetime1">
              <a:rPr lang="en-US" smtClean="0"/>
              <a:t>6/29/2024</a:t>
            </a:fld>
            <a:endParaRPr lang="en-IN"/>
          </a:p>
        </p:txBody>
      </p:sp>
      <p:sp>
        <p:nvSpPr>
          <p:cNvPr id="4" name="Footer Placeholder 3">
            <a:extLst>
              <a:ext uri="{FF2B5EF4-FFF2-40B4-BE49-F238E27FC236}">
                <a16:creationId xmlns:a16="http://schemas.microsoft.com/office/drawing/2014/main" id="{C7B18070-4D9C-3BFA-E089-8FA78C1B0859}"/>
              </a:ext>
            </a:extLst>
          </p:cNvPr>
          <p:cNvSpPr>
            <a:spLocks noGrp="1"/>
          </p:cNvSpPr>
          <p:nvPr>
            <p:ph type="ftr" sz="quarter" idx="11"/>
          </p:nvPr>
        </p:nvSpPr>
        <p:spPr/>
        <p:txBody>
          <a:bodyPr/>
          <a:lstStyle/>
          <a:p>
            <a:r>
              <a:rPr lang="en-IN"/>
              <a:t>Renu   Panwar            ACSE0514                Design   Pattern               Unit-IV</a:t>
            </a:r>
          </a:p>
        </p:txBody>
      </p:sp>
      <p:sp>
        <p:nvSpPr>
          <p:cNvPr id="5" name="Slide Number Placeholder 4">
            <a:extLst>
              <a:ext uri="{FF2B5EF4-FFF2-40B4-BE49-F238E27FC236}">
                <a16:creationId xmlns:a16="http://schemas.microsoft.com/office/drawing/2014/main" id="{894FED35-5B27-6E71-427E-E614B1547372}"/>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32164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47EEE-68BF-F16D-A642-DC5D97AD9DA5}"/>
              </a:ext>
            </a:extLst>
          </p:cNvPr>
          <p:cNvSpPr>
            <a:spLocks noGrp="1"/>
          </p:cNvSpPr>
          <p:nvPr>
            <p:ph type="dt" sz="half" idx="10"/>
          </p:nvPr>
        </p:nvSpPr>
        <p:spPr/>
        <p:txBody>
          <a:bodyPr/>
          <a:lstStyle/>
          <a:p>
            <a:fld id="{C4937058-198F-4B40-848C-EF46AA1EE961}" type="datetime1">
              <a:rPr lang="en-US" smtClean="0"/>
              <a:t>6/29/2024</a:t>
            </a:fld>
            <a:endParaRPr lang="en-IN"/>
          </a:p>
        </p:txBody>
      </p:sp>
      <p:sp>
        <p:nvSpPr>
          <p:cNvPr id="3" name="Footer Placeholder 2">
            <a:extLst>
              <a:ext uri="{FF2B5EF4-FFF2-40B4-BE49-F238E27FC236}">
                <a16:creationId xmlns:a16="http://schemas.microsoft.com/office/drawing/2014/main" id="{0CBB5DA0-46E4-A594-549C-1EA2173F4CB5}"/>
              </a:ext>
            </a:extLst>
          </p:cNvPr>
          <p:cNvSpPr>
            <a:spLocks noGrp="1"/>
          </p:cNvSpPr>
          <p:nvPr>
            <p:ph type="ftr" sz="quarter" idx="11"/>
          </p:nvPr>
        </p:nvSpPr>
        <p:spPr/>
        <p:txBody>
          <a:bodyPr/>
          <a:lstStyle/>
          <a:p>
            <a:r>
              <a:rPr lang="en-IN"/>
              <a:t>Renu   Panwar            ACSE0514                Design   Pattern               Unit-IV</a:t>
            </a:r>
          </a:p>
        </p:txBody>
      </p:sp>
      <p:sp>
        <p:nvSpPr>
          <p:cNvPr id="4" name="Slide Number Placeholder 3">
            <a:extLst>
              <a:ext uri="{FF2B5EF4-FFF2-40B4-BE49-F238E27FC236}">
                <a16:creationId xmlns:a16="http://schemas.microsoft.com/office/drawing/2014/main" id="{622F1D94-51FA-47ED-07D1-7D086A229E48}"/>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69658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8D04-0833-3D51-19EA-7922717549D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844941-E959-51EE-F288-B536BD304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2FA8C8-78B6-414B-363E-725D0FA20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EB706-35D4-DC38-81A3-92E6748671B9}"/>
              </a:ext>
            </a:extLst>
          </p:cNvPr>
          <p:cNvSpPr>
            <a:spLocks noGrp="1"/>
          </p:cNvSpPr>
          <p:nvPr>
            <p:ph type="dt" sz="half" idx="10"/>
          </p:nvPr>
        </p:nvSpPr>
        <p:spPr/>
        <p:txBody>
          <a:bodyPr/>
          <a:lstStyle/>
          <a:p>
            <a:fld id="{FF251F75-4617-4F7E-A3C7-02600F93E643}" type="datetime1">
              <a:rPr lang="en-US" smtClean="0"/>
              <a:t>6/29/2024</a:t>
            </a:fld>
            <a:endParaRPr lang="en-IN"/>
          </a:p>
        </p:txBody>
      </p:sp>
      <p:sp>
        <p:nvSpPr>
          <p:cNvPr id="6" name="Footer Placeholder 5">
            <a:extLst>
              <a:ext uri="{FF2B5EF4-FFF2-40B4-BE49-F238E27FC236}">
                <a16:creationId xmlns:a16="http://schemas.microsoft.com/office/drawing/2014/main" id="{E5138C0B-1A32-20D9-EEB9-A6C627358EEA}"/>
              </a:ext>
            </a:extLst>
          </p:cNvPr>
          <p:cNvSpPr>
            <a:spLocks noGrp="1"/>
          </p:cNvSpPr>
          <p:nvPr>
            <p:ph type="ftr" sz="quarter" idx="11"/>
          </p:nvPr>
        </p:nvSpPr>
        <p:spPr/>
        <p:txBody>
          <a:bodyPr/>
          <a:lstStyle/>
          <a:p>
            <a:r>
              <a:rPr lang="en-IN"/>
              <a:t>Renu   Panwar            ACSE0514                Design   Pattern               Unit-IV</a:t>
            </a:r>
          </a:p>
        </p:txBody>
      </p:sp>
      <p:sp>
        <p:nvSpPr>
          <p:cNvPr id="7" name="Slide Number Placeholder 6">
            <a:extLst>
              <a:ext uri="{FF2B5EF4-FFF2-40B4-BE49-F238E27FC236}">
                <a16:creationId xmlns:a16="http://schemas.microsoft.com/office/drawing/2014/main" id="{8FF53098-6668-D3F8-E546-90933C89DC5D}"/>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76495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C286-60E7-A2DD-05F3-46BBA547962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ADC73C-8B77-FB4C-E986-B8EC937D4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17BA25-0B26-B2A9-D6E6-1466CA278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A9E29-657E-61C8-3151-10631BE39F50}"/>
              </a:ext>
            </a:extLst>
          </p:cNvPr>
          <p:cNvSpPr>
            <a:spLocks noGrp="1"/>
          </p:cNvSpPr>
          <p:nvPr>
            <p:ph type="dt" sz="half" idx="10"/>
          </p:nvPr>
        </p:nvSpPr>
        <p:spPr/>
        <p:txBody>
          <a:bodyPr/>
          <a:lstStyle/>
          <a:p>
            <a:fld id="{E50A7612-C7FD-47F3-AFCB-13198B53C917}" type="datetime1">
              <a:rPr lang="en-US" smtClean="0"/>
              <a:t>6/29/2024</a:t>
            </a:fld>
            <a:endParaRPr lang="en-IN"/>
          </a:p>
        </p:txBody>
      </p:sp>
      <p:sp>
        <p:nvSpPr>
          <p:cNvPr id="6" name="Footer Placeholder 5">
            <a:extLst>
              <a:ext uri="{FF2B5EF4-FFF2-40B4-BE49-F238E27FC236}">
                <a16:creationId xmlns:a16="http://schemas.microsoft.com/office/drawing/2014/main" id="{90731CB1-2773-EDB6-7C10-887E08F78238}"/>
              </a:ext>
            </a:extLst>
          </p:cNvPr>
          <p:cNvSpPr>
            <a:spLocks noGrp="1"/>
          </p:cNvSpPr>
          <p:nvPr>
            <p:ph type="ftr" sz="quarter" idx="11"/>
          </p:nvPr>
        </p:nvSpPr>
        <p:spPr/>
        <p:txBody>
          <a:bodyPr/>
          <a:lstStyle/>
          <a:p>
            <a:r>
              <a:rPr lang="en-IN"/>
              <a:t>Renu   Panwar            ACSE0514                Design   Pattern               Unit-IV</a:t>
            </a:r>
          </a:p>
        </p:txBody>
      </p:sp>
      <p:sp>
        <p:nvSpPr>
          <p:cNvPr id="7" name="Slide Number Placeholder 6">
            <a:extLst>
              <a:ext uri="{FF2B5EF4-FFF2-40B4-BE49-F238E27FC236}">
                <a16:creationId xmlns:a16="http://schemas.microsoft.com/office/drawing/2014/main" id="{A717EDBB-262D-CD7B-338B-882EC16C51F4}"/>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53750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4DACC5-E80B-88C7-86B1-B8742F4F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57BF6-D948-4632-1F54-1EA34A2B1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6F89A-B1E0-40D9-B02D-3081E8303BA1}" type="datetime1">
              <a:rPr lang="en-US" smtClean="0"/>
              <a:t>6/29/2024</a:t>
            </a:fld>
            <a:endParaRPr lang="en-IN"/>
          </a:p>
        </p:txBody>
      </p:sp>
      <p:sp>
        <p:nvSpPr>
          <p:cNvPr id="5" name="Footer Placeholder 4">
            <a:extLst>
              <a:ext uri="{FF2B5EF4-FFF2-40B4-BE49-F238E27FC236}">
                <a16:creationId xmlns:a16="http://schemas.microsoft.com/office/drawing/2014/main" id="{4D7C5CEC-A4BC-1FE4-39D4-E83C548D9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Renu   Panwar            ACSE0514                Design   Pattern               Unit-IV</a:t>
            </a:r>
          </a:p>
        </p:txBody>
      </p:sp>
      <p:sp>
        <p:nvSpPr>
          <p:cNvPr id="6" name="Slide Number Placeholder 5">
            <a:extLst>
              <a:ext uri="{FF2B5EF4-FFF2-40B4-BE49-F238E27FC236}">
                <a16:creationId xmlns:a16="http://schemas.microsoft.com/office/drawing/2014/main" id="{BB1C94CD-2826-662B-4F8E-319236F8F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C43BF-6EE8-4137-B6AC-14832BEEB3CF}" type="slidenum">
              <a:rPr lang="en-IN" smtClean="0"/>
              <a:t>‹#›</a:t>
            </a:fld>
            <a:endParaRPr lang="en-IN"/>
          </a:p>
        </p:txBody>
      </p:sp>
      <p:pic>
        <p:nvPicPr>
          <p:cNvPr id="8" name="Picture 7">
            <a:extLst>
              <a:ext uri="{FF2B5EF4-FFF2-40B4-BE49-F238E27FC236}">
                <a16:creationId xmlns:a16="http://schemas.microsoft.com/office/drawing/2014/main" id="{A20669CB-E62D-3C7D-DB52-B02C5D2BCA0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4961" y="1"/>
            <a:ext cx="1272021" cy="1108364"/>
          </a:xfrm>
          <a:prstGeom prst="rect">
            <a:avLst/>
          </a:prstGeom>
        </p:spPr>
      </p:pic>
      <p:sp>
        <p:nvSpPr>
          <p:cNvPr id="9" name="Title 1">
            <a:extLst>
              <a:ext uri="{FF2B5EF4-FFF2-40B4-BE49-F238E27FC236}">
                <a16:creationId xmlns:a16="http://schemas.microsoft.com/office/drawing/2014/main" id="{9EAAD6F2-EC7F-5C10-7E20-FA83A302C9CD}"/>
              </a:ext>
            </a:extLst>
          </p:cNvPr>
          <p:cNvSpPr txBox="1">
            <a:spLocks/>
          </p:cNvSpPr>
          <p:nvPr userDrawn="1"/>
        </p:nvSpPr>
        <p:spPr>
          <a:xfrm>
            <a:off x="1366982" y="0"/>
            <a:ext cx="10730057"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800" dirty="0"/>
          </a:p>
        </p:txBody>
      </p:sp>
    </p:spTree>
    <p:extLst>
      <p:ext uri="{BB962C8B-B14F-4D97-AF65-F5344CB8AC3E}">
        <p14:creationId xmlns:p14="http://schemas.microsoft.com/office/powerpoint/2010/main" val="332316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18" Type="http://schemas.openxmlformats.org/officeDocument/2006/relationships/diagramLayout" Target="../diagrams/layout10.xml"/><Relationship Id="rId26" Type="http://schemas.microsoft.com/office/2007/relationships/diagramDrawing" Target="../diagrams/drawing11.xml"/><Relationship Id="rId3" Type="http://schemas.openxmlformats.org/officeDocument/2006/relationships/diagramLayout" Target="../diagrams/layout7.xml"/><Relationship Id="rId21" Type="http://schemas.microsoft.com/office/2007/relationships/diagramDrawing" Target="../diagrams/drawing10.xml"/><Relationship Id="rId7" Type="http://schemas.openxmlformats.org/officeDocument/2006/relationships/diagramData" Target="../diagrams/data8.xml"/><Relationship Id="rId12" Type="http://schemas.openxmlformats.org/officeDocument/2006/relationships/diagramData" Target="../diagrams/data9.xml"/><Relationship Id="rId17" Type="http://schemas.openxmlformats.org/officeDocument/2006/relationships/diagramData" Target="../diagrams/data10.xml"/><Relationship Id="rId25" Type="http://schemas.openxmlformats.org/officeDocument/2006/relationships/diagramColors" Target="../diagrams/colors11.xml"/><Relationship Id="rId2" Type="http://schemas.openxmlformats.org/officeDocument/2006/relationships/diagramData" Target="../diagrams/data7.xml"/><Relationship Id="rId16" Type="http://schemas.microsoft.com/office/2007/relationships/diagramDrawing" Target="../diagrams/drawing9.xml"/><Relationship Id="rId20" Type="http://schemas.openxmlformats.org/officeDocument/2006/relationships/diagramColors" Target="../diagrams/colors10.xml"/><Relationship Id="rId29" Type="http://schemas.openxmlformats.org/officeDocument/2006/relationships/diagramQuickStyle" Target="../diagrams/quickStyle12.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24" Type="http://schemas.openxmlformats.org/officeDocument/2006/relationships/diagramQuickStyle" Target="../diagrams/quickStyle11.xml"/><Relationship Id="rId5" Type="http://schemas.openxmlformats.org/officeDocument/2006/relationships/diagramColors" Target="../diagrams/colors7.xml"/><Relationship Id="rId15" Type="http://schemas.openxmlformats.org/officeDocument/2006/relationships/diagramColors" Target="../diagrams/colors9.xml"/><Relationship Id="rId23" Type="http://schemas.openxmlformats.org/officeDocument/2006/relationships/diagramLayout" Target="../diagrams/layout11.xml"/><Relationship Id="rId28" Type="http://schemas.openxmlformats.org/officeDocument/2006/relationships/diagramLayout" Target="../diagrams/layout12.xml"/><Relationship Id="rId10" Type="http://schemas.openxmlformats.org/officeDocument/2006/relationships/diagramColors" Target="../diagrams/colors8.xml"/><Relationship Id="rId19" Type="http://schemas.openxmlformats.org/officeDocument/2006/relationships/diagramQuickStyle" Target="../diagrams/quickStyle10.xml"/><Relationship Id="rId31" Type="http://schemas.microsoft.com/office/2007/relationships/diagramDrawing" Target="../diagrams/drawing12.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 Id="rId22" Type="http://schemas.openxmlformats.org/officeDocument/2006/relationships/diagramData" Target="../diagrams/data11.xml"/><Relationship Id="rId27" Type="http://schemas.openxmlformats.org/officeDocument/2006/relationships/diagramData" Target="../diagrams/data12.xml"/><Relationship Id="rId30" Type="http://schemas.openxmlformats.org/officeDocument/2006/relationships/diagramColors" Target="../diagrams/colors1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diagramLayout" Target="../diagrams/layout15.xml"/><Relationship Id="rId18" Type="http://schemas.openxmlformats.org/officeDocument/2006/relationships/diagramLayout" Target="../diagrams/layout16.xml"/><Relationship Id="rId26" Type="http://schemas.microsoft.com/office/2007/relationships/diagramDrawing" Target="../diagrams/drawing17.xml"/><Relationship Id="rId3" Type="http://schemas.openxmlformats.org/officeDocument/2006/relationships/diagramLayout" Target="../diagrams/layout13.xml"/><Relationship Id="rId21" Type="http://schemas.microsoft.com/office/2007/relationships/diagramDrawing" Target="../diagrams/drawing16.xml"/><Relationship Id="rId34" Type="http://schemas.openxmlformats.org/officeDocument/2006/relationships/diagramQuickStyle" Target="../diagrams/quickStyle19.xml"/><Relationship Id="rId7" Type="http://schemas.openxmlformats.org/officeDocument/2006/relationships/diagramData" Target="../diagrams/data14.xml"/><Relationship Id="rId12" Type="http://schemas.openxmlformats.org/officeDocument/2006/relationships/diagramData" Target="../diagrams/data15.xml"/><Relationship Id="rId17" Type="http://schemas.openxmlformats.org/officeDocument/2006/relationships/diagramData" Target="../diagrams/data16.xml"/><Relationship Id="rId25" Type="http://schemas.openxmlformats.org/officeDocument/2006/relationships/diagramColors" Target="../diagrams/colors17.xml"/><Relationship Id="rId33" Type="http://schemas.openxmlformats.org/officeDocument/2006/relationships/diagramLayout" Target="../diagrams/layout19.xml"/><Relationship Id="rId2" Type="http://schemas.openxmlformats.org/officeDocument/2006/relationships/diagramData" Target="../diagrams/data13.xml"/><Relationship Id="rId16" Type="http://schemas.microsoft.com/office/2007/relationships/diagramDrawing" Target="../diagrams/drawing15.xml"/><Relationship Id="rId20" Type="http://schemas.openxmlformats.org/officeDocument/2006/relationships/diagramColors" Target="../diagrams/colors16.xml"/><Relationship Id="rId29" Type="http://schemas.openxmlformats.org/officeDocument/2006/relationships/diagramQuickStyle" Target="../diagrams/quickStyle18.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24" Type="http://schemas.openxmlformats.org/officeDocument/2006/relationships/diagramQuickStyle" Target="../diagrams/quickStyle17.xml"/><Relationship Id="rId32" Type="http://schemas.openxmlformats.org/officeDocument/2006/relationships/diagramData" Target="../diagrams/data19.xml"/><Relationship Id="rId5" Type="http://schemas.openxmlformats.org/officeDocument/2006/relationships/diagramColors" Target="../diagrams/colors13.xml"/><Relationship Id="rId15" Type="http://schemas.openxmlformats.org/officeDocument/2006/relationships/diagramColors" Target="../diagrams/colors15.xml"/><Relationship Id="rId23" Type="http://schemas.openxmlformats.org/officeDocument/2006/relationships/diagramLayout" Target="../diagrams/layout17.xml"/><Relationship Id="rId28" Type="http://schemas.openxmlformats.org/officeDocument/2006/relationships/diagramLayout" Target="../diagrams/layout18.xml"/><Relationship Id="rId36" Type="http://schemas.microsoft.com/office/2007/relationships/diagramDrawing" Target="../diagrams/drawing19.xml"/><Relationship Id="rId10" Type="http://schemas.openxmlformats.org/officeDocument/2006/relationships/diagramColors" Target="../diagrams/colors14.xml"/><Relationship Id="rId19" Type="http://schemas.openxmlformats.org/officeDocument/2006/relationships/diagramQuickStyle" Target="../diagrams/quickStyle16.xml"/><Relationship Id="rId31" Type="http://schemas.microsoft.com/office/2007/relationships/diagramDrawing" Target="../diagrams/drawing18.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 Id="rId22" Type="http://schemas.openxmlformats.org/officeDocument/2006/relationships/diagramData" Target="../diagrams/data17.xml"/><Relationship Id="rId27" Type="http://schemas.openxmlformats.org/officeDocument/2006/relationships/diagramData" Target="../diagrams/data18.xml"/><Relationship Id="rId30" Type="http://schemas.openxmlformats.org/officeDocument/2006/relationships/diagramColors" Target="../diagrams/colors18.xml"/><Relationship Id="rId35" Type="http://schemas.openxmlformats.org/officeDocument/2006/relationships/diagramColors" Target="../diagrams/colors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18" Type="http://schemas.openxmlformats.org/officeDocument/2006/relationships/diagramLayout" Target="../diagrams/layout23.xml"/><Relationship Id="rId26" Type="http://schemas.microsoft.com/office/2007/relationships/diagramDrawing" Target="../diagrams/drawing24.xml"/><Relationship Id="rId3" Type="http://schemas.openxmlformats.org/officeDocument/2006/relationships/diagramLayout" Target="../diagrams/layout20.xml"/><Relationship Id="rId21" Type="http://schemas.microsoft.com/office/2007/relationships/diagramDrawing" Target="../diagrams/drawing23.xml"/><Relationship Id="rId34" Type="http://schemas.openxmlformats.org/officeDocument/2006/relationships/diagramQuickStyle" Target="../diagrams/quickStyle26.xml"/><Relationship Id="rId7" Type="http://schemas.openxmlformats.org/officeDocument/2006/relationships/diagramData" Target="../diagrams/data21.xml"/><Relationship Id="rId12" Type="http://schemas.openxmlformats.org/officeDocument/2006/relationships/diagramData" Target="../diagrams/data22.xml"/><Relationship Id="rId17" Type="http://schemas.openxmlformats.org/officeDocument/2006/relationships/diagramData" Target="../diagrams/data23.xml"/><Relationship Id="rId25" Type="http://schemas.openxmlformats.org/officeDocument/2006/relationships/diagramColors" Target="../diagrams/colors24.xml"/><Relationship Id="rId33" Type="http://schemas.openxmlformats.org/officeDocument/2006/relationships/diagramLayout" Target="../diagrams/layout26.xml"/><Relationship Id="rId2" Type="http://schemas.openxmlformats.org/officeDocument/2006/relationships/diagramData" Target="../diagrams/data20.xml"/><Relationship Id="rId16" Type="http://schemas.microsoft.com/office/2007/relationships/diagramDrawing" Target="../diagrams/drawing22.xml"/><Relationship Id="rId20" Type="http://schemas.openxmlformats.org/officeDocument/2006/relationships/diagramColors" Target="../diagrams/colors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24" Type="http://schemas.openxmlformats.org/officeDocument/2006/relationships/diagramQuickStyle" Target="../diagrams/quickStyle24.xml"/><Relationship Id="rId32" Type="http://schemas.openxmlformats.org/officeDocument/2006/relationships/diagramData" Target="../diagrams/data26.xml"/><Relationship Id="rId5" Type="http://schemas.openxmlformats.org/officeDocument/2006/relationships/diagramColors" Target="../diagrams/colors20.xml"/><Relationship Id="rId15" Type="http://schemas.openxmlformats.org/officeDocument/2006/relationships/diagramColors" Target="../diagrams/colors22.xml"/><Relationship Id="rId23" Type="http://schemas.openxmlformats.org/officeDocument/2006/relationships/diagramLayout" Target="../diagrams/layout24.xml"/><Relationship Id="rId28" Type="http://schemas.openxmlformats.org/officeDocument/2006/relationships/diagramLayout" Target="../diagrams/layout25.xml"/><Relationship Id="rId36" Type="http://schemas.microsoft.com/office/2007/relationships/diagramDrawing" Target="../diagrams/drawing26.xml"/><Relationship Id="rId10" Type="http://schemas.openxmlformats.org/officeDocument/2006/relationships/diagramColors" Target="../diagrams/colors21.xml"/><Relationship Id="rId19" Type="http://schemas.openxmlformats.org/officeDocument/2006/relationships/diagramQuickStyle" Target="../diagrams/quickStyle23.xml"/><Relationship Id="rId31" Type="http://schemas.microsoft.com/office/2007/relationships/diagramDrawing" Target="../diagrams/drawing25.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 Id="rId22" Type="http://schemas.openxmlformats.org/officeDocument/2006/relationships/diagramData" Target="../diagrams/data24.xml"/><Relationship Id="rId27" Type="http://schemas.openxmlformats.org/officeDocument/2006/relationships/diagramData" Target="../diagrams/data25.xml"/><Relationship Id="rId30" Type="http://schemas.openxmlformats.org/officeDocument/2006/relationships/diagramColors" Target="../diagrams/colors25.xml"/><Relationship Id="rId35" Type="http://schemas.openxmlformats.org/officeDocument/2006/relationships/diagramColors" Target="../diagrams/colors26.xml"/></Relationships>
</file>

<file path=ppt/slides/_rels/slide9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t>Noida Institute of Engineering and Technology, Greater Noida</a:t>
            </a: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en-IN" b="1" dirty="0">
                <a:solidFill>
                  <a:schemeClr val="tx1"/>
                </a:solidFill>
              </a:rPr>
              <a:t>Behavioural  Design  Pattern  Part-1</a:t>
            </a:r>
            <a:endParaRPr lang="en-US" sz="2500" dirty="0">
              <a:solidFill>
                <a:schemeClr val="tx1"/>
              </a:solidFill>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Renu   Panwar</a:t>
            </a:r>
          </a:p>
          <a:p>
            <a:pPr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CSE(AIML)</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75E36EA8-BD62-477F-9795-2B22D23E6570}" type="datetime1">
              <a:rPr lang="en-US" smtClean="0"/>
              <a:t>6/29/2024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IV</a:t>
            </a:r>
          </a:p>
        </p:txBody>
      </p:sp>
      <p:sp>
        <p:nvSpPr>
          <p:cNvPr id="13" name="Footer Placeholder 12"/>
          <p:cNvSpPr>
            <a:spLocks noGrp="1"/>
          </p:cNvSpPr>
          <p:nvPr>
            <p:ph type="ftr" sz="quarter" idx="11"/>
          </p:nvPr>
        </p:nvSpPr>
        <p:spPr>
          <a:xfrm>
            <a:off x="3810000" y="6248401"/>
            <a:ext cx="5029200" cy="365125"/>
          </a:xfrm>
        </p:spPr>
        <p:txBody>
          <a:bodyPr/>
          <a:lstStyle/>
          <a:p>
            <a:r>
              <a:rPr lang="en-US" dirty="0"/>
              <a:t>Renu   Panwar            ACSE0514                Design   Pattern               Unit-IV</a:t>
            </a:r>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70000" lnSpcReduction="20000"/>
          </a:bodyPr>
          <a:lstStyle/>
          <a:p>
            <a:pPr algn="ctr">
              <a:spcBef>
                <a:spcPct val="20000"/>
              </a:spcBef>
              <a:defRPr/>
            </a:pPr>
            <a:r>
              <a:rPr lang="en-US" sz="2000" dirty="0">
                <a:solidFill>
                  <a:schemeClr val="tx1"/>
                </a:solidFill>
              </a:rPr>
              <a:t>Design Pattern(ACSE0514)</a:t>
            </a:r>
          </a:p>
          <a:p>
            <a:pPr algn="ctr">
              <a:spcBef>
                <a:spcPct val="20000"/>
              </a:spcBef>
              <a:defRPr/>
            </a:pPr>
            <a:r>
              <a:rPr lang="en-IN" sz="2800" b="1" dirty="0">
                <a:solidFill>
                  <a:schemeClr val="tx1"/>
                </a:solidFill>
              </a:rPr>
              <a:t>Behavioural  Design  Pattern  Part-1</a:t>
            </a:r>
            <a:endParaRPr lang="en-US" sz="2400" dirty="0">
              <a:solidFill>
                <a:schemeClr val="tx1"/>
              </a:solidFill>
            </a:endParaRPr>
          </a:p>
          <a:p>
            <a:pPr algn="ctr">
              <a:spcBef>
                <a:spcPct val="20000"/>
              </a:spcBef>
              <a:defRPr/>
            </a:pPr>
            <a:endParaRPr lang="en-US" sz="2000" dirty="0">
              <a:solidFill>
                <a:schemeClr val="tx1"/>
              </a:solidFill>
            </a:endParaRP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5</a:t>
            </a:r>
            <a:r>
              <a:rPr lang="en-US" sz="2000" baseline="30000" dirty="0">
                <a:solidFill>
                  <a:schemeClr val="tx1"/>
                </a:solidFill>
              </a:rPr>
              <a:t>th</a:t>
            </a:r>
            <a:r>
              <a:rPr lang="en-US" sz="2000" dirty="0">
                <a:solidFill>
                  <a:schemeClr val="tx1"/>
                </a:solidFill>
              </a:rPr>
              <a:t> Sem)</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5923"/>
            <a:ext cx="2209800" cy="947268"/>
          </a:xfrm>
          <a:prstGeom prst="rect">
            <a:avLst/>
          </a:prstGeom>
        </p:spPr>
      </p:pic>
      <p:pic>
        <p:nvPicPr>
          <p:cNvPr id="16" name="Picture 15">
            <a:extLst>
              <a:ext uri="{FF2B5EF4-FFF2-40B4-BE49-F238E27FC236}">
                <a16:creationId xmlns:a16="http://schemas.microsoft.com/office/drawing/2014/main" id="{80104B2E-6449-4549-8248-AFBCCD258A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65543" y="2583656"/>
            <a:ext cx="1662112" cy="16906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7709F6-6B0B-40EB-97F2-472E537CCB86}"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1350299108"/>
              </p:ext>
            </p:extLst>
          </p:nvPr>
        </p:nvGraphicFramePr>
        <p:xfrm>
          <a:off x="689317" y="1139482"/>
          <a:ext cx="11121685" cy="4804118"/>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44185">
                  <a:extLst>
                    <a:ext uri="{9D8B030D-6E8A-4147-A177-3AD203B41FA5}">
                      <a16:colId xmlns:a16="http://schemas.microsoft.com/office/drawing/2014/main" val="795970929"/>
                    </a:ext>
                  </a:extLst>
                </a:gridCol>
                <a:gridCol w="823125">
                  <a:extLst>
                    <a:ext uri="{9D8B030D-6E8A-4147-A177-3AD203B41FA5}">
                      <a16:colId xmlns:a16="http://schemas.microsoft.com/office/drawing/2014/main" val="937651517"/>
                    </a:ext>
                  </a:extLst>
                </a:gridCol>
                <a:gridCol w="823125">
                  <a:extLst>
                    <a:ext uri="{9D8B030D-6E8A-4147-A177-3AD203B41FA5}">
                      <a16:colId xmlns:a16="http://schemas.microsoft.com/office/drawing/2014/main" val="2579388657"/>
                    </a:ext>
                  </a:extLst>
                </a:gridCol>
                <a:gridCol w="823125">
                  <a:extLst>
                    <a:ext uri="{9D8B030D-6E8A-4147-A177-3AD203B41FA5}">
                      <a16:colId xmlns:a16="http://schemas.microsoft.com/office/drawing/2014/main" val="4274486272"/>
                    </a:ext>
                  </a:extLst>
                </a:gridCol>
                <a:gridCol w="823125">
                  <a:extLst>
                    <a:ext uri="{9D8B030D-6E8A-4147-A177-3AD203B41FA5}">
                      <a16:colId xmlns:a16="http://schemas.microsoft.com/office/drawing/2014/main" val="117179822"/>
                    </a:ext>
                  </a:extLst>
                </a:gridCol>
                <a:gridCol w="823125">
                  <a:extLst>
                    <a:ext uri="{9D8B030D-6E8A-4147-A177-3AD203B41FA5}">
                      <a16:colId xmlns:a16="http://schemas.microsoft.com/office/drawing/2014/main" val="1944862725"/>
                    </a:ext>
                  </a:extLst>
                </a:gridCol>
                <a:gridCol w="823125">
                  <a:extLst>
                    <a:ext uri="{9D8B030D-6E8A-4147-A177-3AD203B41FA5}">
                      <a16:colId xmlns:a16="http://schemas.microsoft.com/office/drawing/2014/main" val="3301730808"/>
                    </a:ext>
                  </a:extLst>
                </a:gridCol>
                <a:gridCol w="823125">
                  <a:extLst>
                    <a:ext uri="{9D8B030D-6E8A-4147-A177-3AD203B41FA5}">
                      <a16:colId xmlns:a16="http://schemas.microsoft.com/office/drawing/2014/main" val="1019184723"/>
                    </a:ext>
                  </a:extLst>
                </a:gridCol>
                <a:gridCol w="823125">
                  <a:extLst>
                    <a:ext uri="{9D8B030D-6E8A-4147-A177-3AD203B41FA5}">
                      <a16:colId xmlns:a16="http://schemas.microsoft.com/office/drawing/2014/main" val="152610545"/>
                    </a:ext>
                  </a:extLst>
                </a:gridCol>
                <a:gridCol w="823125">
                  <a:extLst>
                    <a:ext uri="{9D8B030D-6E8A-4147-A177-3AD203B41FA5}">
                      <a16:colId xmlns:a16="http://schemas.microsoft.com/office/drawing/2014/main" val="906752748"/>
                    </a:ext>
                  </a:extLst>
                </a:gridCol>
                <a:gridCol w="823125">
                  <a:extLst>
                    <a:ext uri="{9D8B030D-6E8A-4147-A177-3AD203B41FA5}">
                      <a16:colId xmlns:a16="http://schemas.microsoft.com/office/drawing/2014/main" val="1596455435"/>
                    </a:ext>
                  </a:extLst>
                </a:gridCol>
                <a:gridCol w="823125">
                  <a:extLst>
                    <a:ext uri="{9D8B030D-6E8A-4147-A177-3AD203B41FA5}">
                      <a16:colId xmlns:a16="http://schemas.microsoft.com/office/drawing/2014/main" val="2096782459"/>
                    </a:ext>
                  </a:extLst>
                </a:gridCol>
                <a:gridCol w="823125">
                  <a:extLst>
                    <a:ext uri="{9D8B030D-6E8A-4147-A177-3AD203B41FA5}">
                      <a16:colId xmlns:a16="http://schemas.microsoft.com/office/drawing/2014/main" val="590504669"/>
                    </a:ext>
                  </a:extLst>
                </a:gridCol>
              </a:tblGrid>
              <a:tr h="737094">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3199435395"/>
                  </a:ext>
                </a:extLst>
              </a:tr>
              <a:tr h="745765">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3079903705"/>
                  </a:ext>
                </a:extLst>
              </a:tr>
              <a:tr h="737094">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3041487185"/>
                  </a:ext>
                </a:extLst>
              </a:tr>
              <a:tr h="737094">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3230989355"/>
                  </a:ext>
                </a:extLst>
              </a:tr>
              <a:tr h="737094">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4294284923"/>
                  </a:ext>
                </a:extLst>
              </a:tr>
              <a:tr h="737094">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1022190676"/>
                  </a:ext>
                </a:extLst>
              </a:tr>
              <a:tr h="372883">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1419157533"/>
                  </a:ext>
                </a:extLst>
              </a:tr>
            </a:tbl>
          </a:graphicData>
        </a:graphic>
      </p:graphicFrame>
      <p:sp>
        <p:nvSpPr>
          <p:cNvPr id="8" name="TextBox 7">
            <a:extLst>
              <a:ext uri="{FF2B5EF4-FFF2-40B4-BE49-F238E27FC236}">
                <a16:creationId xmlns:a16="http://schemas.microsoft.com/office/drawing/2014/main" id="{6AB0D8F4-9788-4FB6-8AB9-A054B323E8C7}"/>
              </a:ext>
            </a:extLst>
          </p:cNvPr>
          <p:cNvSpPr txBox="1"/>
          <p:nvPr/>
        </p:nvSpPr>
        <p:spPr>
          <a:xfrm>
            <a:off x="2209800" y="305453"/>
            <a:ext cx="6098344" cy="522259"/>
          </a:xfrm>
          <a:prstGeom prst="rect">
            <a:avLst/>
          </a:prstGeom>
          <a:noFill/>
        </p:spPr>
        <p:txBody>
          <a:bodyPr wrap="square">
            <a:spAutoFit/>
          </a:bodyPr>
          <a:lstStyle/>
          <a:p>
            <a:pPr marL="0" marR="0" algn="ctr">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COs - POs  Mapping</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93718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1FE072-C3FA-40A9-932C-CD6FF45950A1}"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19100" y="719839"/>
            <a:ext cx="11620500" cy="6001643"/>
          </a:xfrm>
          <a:prstGeom prst="rect">
            <a:avLst/>
          </a:prstGeom>
          <a:solidFill>
            <a:schemeClr val="bg1"/>
          </a:solidFill>
          <a:ln w="28575">
            <a:solidFill>
              <a:schemeClr val="tx1"/>
            </a:solidFill>
          </a:ln>
        </p:spPr>
        <p:txBody>
          <a:bodyPr wrap="square">
            <a:spAutoFit/>
          </a:bodyPr>
          <a:lstStyle/>
          <a:p>
            <a:pPr algn="just"/>
            <a:r>
              <a:rPr lang="en-US" sz="2400" b="1" dirty="0">
                <a:latin typeface="+mj-lt"/>
              </a:rPr>
              <a:t>Which of the following are levels of design focus that can be used to categorize </a:t>
            </a:r>
            <a:r>
              <a:rPr lang="en-US" sz="2400" b="1" dirty="0" err="1">
                <a:latin typeface="+mj-lt"/>
              </a:rPr>
              <a:t>WebApp</a:t>
            </a:r>
            <a:r>
              <a:rPr lang="en-US" sz="2400" b="1" dirty="0">
                <a:latin typeface="+mj-lt"/>
              </a:rPr>
              <a:t> patterns? </a:t>
            </a:r>
          </a:p>
          <a:p>
            <a:pPr marL="457200" indent="-457200" algn="just">
              <a:buFont typeface="+mj-lt"/>
              <a:buAutoNum type="alphaUcPeriod"/>
            </a:pPr>
            <a:r>
              <a:rPr lang="en-US" sz="2400" b="1" dirty="0">
                <a:latin typeface="+mj-lt"/>
              </a:rPr>
              <a:t> </a:t>
            </a:r>
            <a:r>
              <a:rPr lang="en-US" sz="2400" dirty="0">
                <a:latin typeface="+mj-lt"/>
              </a:rPr>
              <a:t>Behavioral patterns</a:t>
            </a:r>
          </a:p>
          <a:p>
            <a:pPr marL="457200" indent="-457200" algn="just">
              <a:buFont typeface="+mj-lt"/>
              <a:buAutoNum type="alphaUcPeriod"/>
            </a:pPr>
            <a:r>
              <a:rPr lang="en-US" sz="2400" dirty="0">
                <a:latin typeface="+mj-lt"/>
              </a:rPr>
              <a:t> Functional patterns</a:t>
            </a:r>
          </a:p>
          <a:p>
            <a:pPr marL="457200" indent="-457200" algn="just">
              <a:buFont typeface="+mj-lt"/>
              <a:buAutoNum type="alphaUcPeriod"/>
            </a:pPr>
            <a:r>
              <a:rPr lang="en-US" sz="2400" dirty="0">
                <a:latin typeface="+mj-lt"/>
              </a:rPr>
              <a:t> Layout patterns</a:t>
            </a:r>
          </a:p>
          <a:p>
            <a:pPr marL="457200" indent="-457200" algn="just">
              <a:buFont typeface="+mj-lt"/>
              <a:buAutoNum type="alphaUcPeriod"/>
            </a:pPr>
            <a:r>
              <a:rPr lang="en-US" sz="2400" dirty="0">
                <a:latin typeface="+mj-lt"/>
              </a:rPr>
              <a:t> Navigation patterns</a:t>
            </a:r>
          </a:p>
          <a:p>
            <a:pPr marL="457200" indent="-457200" algn="just">
              <a:buFont typeface="+mj-lt"/>
              <a:buAutoNum type="alphaUcPeriod"/>
            </a:pPr>
            <a:r>
              <a:rPr lang="en-US" sz="2400" dirty="0">
                <a:latin typeface="+mj-lt"/>
              </a:rPr>
              <a:t> Both b and d</a:t>
            </a:r>
          </a:p>
          <a:p>
            <a:pPr algn="just"/>
            <a:r>
              <a:rPr lang="en-US" sz="2400" b="1" dirty="0">
                <a:latin typeface="+mj-lt"/>
              </a:rPr>
              <a:t>Which of the following describes the Facade pattern correctly? </a:t>
            </a:r>
          </a:p>
          <a:p>
            <a:pPr marL="457200" indent="-457200" algn="just">
              <a:buFont typeface="+mj-lt"/>
              <a:buAutoNum type="alphaUcPeriod"/>
            </a:pPr>
            <a:r>
              <a:rPr lang="en-US" sz="2400" b="1" dirty="0">
                <a:latin typeface="+mj-lt"/>
              </a:rPr>
              <a:t> </a:t>
            </a:r>
            <a:r>
              <a:rPr lang="en-US" sz="2400" dirty="0">
                <a:latin typeface="+mj-lt"/>
              </a:rPr>
              <a:t>This pattern allows a user to add new functionality to an existing object without altering its structure</a:t>
            </a:r>
          </a:p>
          <a:p>
            <a:pPr marL="457200" indent="-457200" algn="just">
              <a:buFont typeface="+mj-lt"/>
              <a:buAutoNum type="alphaUcPeriod"/>
            </a:pPr>
            <a:r>
              <a:rPr lang="en-US" sz="2400" dirty="0">
                <a:latin typeface="+mj-lt"/>
              </a:rPr>
              <a:t> This pattern is used where we need to treat a group of objects in similar way as a single object</a:t>
            </a:r>
          </a:p>
          <a:p>
            <a:pPr marL="457200" indent="-457200" algn="just">
              <a:buFont typeface="+mj-lt"/>
              <a:buAutoNum type="alphaUcPeriod"/>
            </a:pPr>
            <a:r>
              <a:rPr lang="en-US" sz="2400" dirty="0">
                <a:latin typeface="+mj-lt"/>
              </a:rPr>
              <a:t> This pattern hides the complexities of the system and provides an interface to the client using which the client can access the system</a:t>
            </a:r>
          </a:p>
          <a:p>
            <a:pPr marL="457200" indent="-457200" algn="just">
              <a:buFont typeface="+mj-lt"/>
              <a:buAutoNum type="alphaUcPeriod"/>
            </a:pPr>
            <a:r>
              <a:rPr lang="en-US" sz="2400" dirty="0">
                <a:latin typeface="+mj-lt"/>
              </a:rPr>
              <a:t> This pattern is primarily used to reduce the number of objects created and to decrease memory footprint and increase performance</a:t>
            </a:r>
          </a:p>
        </p:txBody>
      </p:sp>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1E02C9C1-545B-45DE-98B2-22B5D6E3D539}"/>
              </a:ext>
            </a:extLst>
          </p:cNvPr>
          <p:cNvSpPr txBox="1"/>
          <p:nvPr/>
        </p:nvSpPr>
        <p:spPr>
          <a:xfrm>
            <a:off x="2512256" y="350507"/>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Daily Quiz</a:t>
            </a:r>
          </a:p>
        </p:txBody>
      </p:sp>
    </p:spTree>
    <p:extLst>
      <p:ext uri="{BB962C8B-B14F-4D97-AF65-F5344CB8AC3E}">
        <p14:creationId xmlns:p14="http://schemas.microsoft.com/office/powerpoint/2010/main" val="23968074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13F2EE-9C47-45A1-ABD5-6D16D1853E6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19100" y="1093378"/>
            <a:ext cx="11353800" cy="5262979"/>
          </a:xfrm>
          <a:prstGeom prst="rect">
            <a:avLst/>
          </a:prstGeom>
          <a:solidFill>
            <a:schemeClr val="bg1"/>
          </a:solidFill>
          <a:ln w="28575">
            <a:solidFill>
              <a:schemeClr val="tx1"/>
            </a:solidFill>
          </a:ln>
        </p:spPr>
        <p:txBody>
          <a:bodyPr wrap="square">
            <a:spAutoFit/>
          </a:bodyPr>
          <a:lstStyle/>
          <a:p>
            <a:pPr algn="just"/>
            <a:r>
              <a:rPr lang="en-US" sz="2400" b="1" dirty="0">
                <a:latin typeface="+mj-lt"/>
              </a:rPr>
              <a:t>The use of design patterns for the development of object-oriented software has important implications for </a:t>
            </a:r>
          </a:p>
          <a:p>
            <a:pPr marL="457200" indent="-457200" algn="just">
              <a:buFont typeface="+mj-lt"/>
              <a:buAutoNum type="alphaUcPeriod"/>
            </a:pPr>
            <a:r>
              <a:rPr lang="en-US" sz="2400" b="1" dirty="0">
                <a:latin typeface="+mj-lt"/>
              </a:rPr>
              <a:t> </a:t>
            </a:r>
            <a:r>
              <a:rPr lang="en-US" sz="2400" dirty="0">
                <a:latin typeface="+mj-lt"/>
              </a:rPr>
              <a:t>Component-based software engineering</a:t>
            </a:r>
          </a:p>
          <a:p>
            <a:pPr marL="457200" indent="-457200" algn="just">
              <a:buFont typeface="+mj-lt"/>
              <a:buAutoNum type="alphaUcPeriod"/>
            </a:pPr>
            <a:r>
              <a:rPr lang="en-US" sz="2400" dirty="0">
                <a:latin typeface="+mj-lt"/>
              </a:rPr>
              <a:t> Reusability in general</a:t>
            </a:r>
          </a:p>
          <a:p>
            <a:pPr marL="457200" indent="-457200" algn="just">
              <a:buFont typeface="+mj-lt"/>
              <a:buAutoNum type="alphaUcPeriod"/>
            </a:pPr>
            <a:r>
              <a:rPr lang="en-US" sz="2400" dirty="0">
                <a:latin typeface="+mj-lt"/>
              </a:rPr>
              <a:t> All of the above</a:t>
            </a:r>
          </a:p>
          <a:p>
            <a:pPr marL="457200" indent="-457200" algn="just">
              <a:buFont typeface="+mj-lt"/>
              <a:buAutoNum type="alphaUcPeriod"/>
            </a:pPr>
            <a:r>
              <a:rPr lang="en-US" sz="2400" dirty="0">
                <a:latin typeface="+mj-lt"/>
              </a:rPr>
              <a:t> None of the above</a:t>
            </a:r>
          </a:p>
          <a:p>
            <a:pPr algn="just"/>
            <a:endParaRPr lang="en-US" sz="2400" dirty="0">
              <a:latin typeface="+mj-lt"/>
            </a:endParaRPr>
          </a:p>
          <a:p>
            <a:pPr algn="just"/>
            <a:r>
              <a:rPr lang="en-US" sz="2400" b="1" dirty="0">
                <a:latin typeface="+mj-lt"/>
              </a:rPr>
              <a:t>Attach additional responsibilities to an object dynamically. It provides a flexible alternative to sub classing for extending functionality. </a:t>
            </a:r>
          </a:p>
          <a:p>
            <a:pPr algn="just"/>
            <a:endParaRPr lang="en-US" sz="2400" b="1" dirty="0">
              <a:latin typeface="+mj-lt"/>
            </a:endParaRPr>
          </a:p>
          <a:p>
            <a:pPr marL="457200" indent="-457200" algn="just">
              <a:buFont typeface="+mj-lt"/>
              <a:buAutoNum type="alphaUcPeriod"/>
            </a:pPr>
            <a:r>
              <a:rPr lang="en-US" sz="2400" b="1" dirty="0">
                <a:latin typeface="+mj-lt"/>
              </a:rPr>
              <a:t> </a:t>
            </a:r>
            <a:r>
              <a:rPr lang="en-US" sz="2400" dirty="0">
                <a:latin typeface="+mj-lt"/>
              </a:rPr>
              <a:t>Chain of responsibility</a:t>
            </a:r>
          </a:p>
          <a:p>
            <a:pPr marL="457200" indent="-457200" algn="just">
              <a:buFont typeface="+mj-lt"/>
              <a:buAutoNum type="alphaUcPeriod"/>
            </a:pPr>
            <a:r>
              <a:rPr lang="en-US" sz="2400" dirty="0">
                <a:latin typeface="+mj-lt"/>
              </a:rPr>
              <a:t> Adapter</a:t>
            </a:r>
          </a:p>
          <a:p>
            <a:pPr marL="457200" indent="-457200" algn="just">
              <a:buFont typeface="+mj-lt"/>
              <a:buAutoNum type="alphaUcPeriod"/>
            </a:pPr>
            <a:r>
              <a:rPr lang="en-US" sz="2400" dirty="0">
                <a:latin typeface="+mj-lt"/>
              </a:rPr>
              <a:t> Decorator</a:t>
            </a:r>
          </a:p>
          <a:p>
            <a:pPr marL="457200" indent="-457200" algn="just">
              <a:buFont typeface="+mj-lt"/>
              <a:buAutoNum type="alphaUcPeriod"/>
            </a:pPr>
            <a:r>
              <a:rPr lang="en-US" sz="2400" dirty="0">
                <a:latin typeface="+mj-lt"/>
              </a:rPr>
              <a:t> Composite</a:t>
            </a:r>
          </a:p>
        </p:txBody>
      </p:sp>
      <p:sp>
        <p:nvSpPr>
          <p:cNvPr id="8" name="Footer Placeholder 4"/>
          <p:cNvSpPr>
            <a:spLocks noGrp="1"/>
          </p:cNvSpPr>
          <p:nvPr>
            <p:ph type="ftr" sz="quarter" idx="11"/>
          </p:nvPr>
        </p:nvSpPr>
        <p:spPr>
          <a:xfrm>
            <a:off x="3644900" y="6467220"/>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E00A25B6-85F6-44FE-8257-2B1FA6672873}"/>
              </a:ext>
            </a:extLst>
          </p:cNvPr>
          <p:cNvSpPr txBox="1"/>
          <p:nvPr/>
        </p:nvSpPr>
        <p:spPr>
          <a:xfrm>
            <a:off x="2209800" y="451201"/>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Daily    Quiz</a:t>
            </a:r>
          </a:p>
        </p:txBody>
      </p:sp>
    </p:spTree>
    <p:extLst>
      <p:ext uri="{BB962C8B-B14F-4D97-AF65-F5344CB8AC3E}">
        <p14:creationId xmlns:p14="http://schemas.microsoft.com/office/powerpoint/2010/main" val="37732307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C664B2-C2C4-4EB0-A4FB-58F1E3D0AF89}"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031873"/>
          </a:xfrm>
          <a:prstGeom prst="rect">
            <a:avLst/>
          </a:prstGeom>
          <a:solidFill>
            <a:schemeClr val="bg1"/>
          </a:solidFill>
          <a:ln w="28575">
            <a:solidFill>
              <a:schemeClr val="tx1"/>
            </a:solidFill>
          </a:ln>
        </p:spPr>
        <p:txBody>
          <a:bodyPr wrap="square">
            <a:spAutoFit/>
          </a:bodyPr>
          <a:lstStyle/>
          <a:p>
            <a:pPr marL="457200" indent="-457200">
              <a:buFont typeface="+mj-lt"/>
              <a:buAutoNum type="arabicPeriod"/>
            </a:pPr>
            <a:r>
              <a:rPr lang="en-US" sz="3200" dirty="0">
                <a:latin typeface="+mj-lt"/>
              </a:rPr>
              <a:t>Explain the Chain of Responsibility Pattern? </a:t>
            </a:r>
            <a:endParaRPr lang="en-US" sz="3200" dirty="0"/>
          </a:p>
          <a:p>
            <a:pPr marL="457200" indent="-457200">
              <a:buFont typeface="+mj-lt"/>
              <a:buAutoNum type="arabicPeriod"/>
            </a:pPr>
            <a:r>
              <a:rPr lang="en-US" sz="3200" dirty="0"/>
              <a:t>Explain the advantage of Chain of Responsibilities Pattern and when it is used?.</a:t>
            </a:r>
            <a:endParaRPr lang="en-US" sz="3200" dirty="0">
              <a:latin typeface="+mj-lt"/>
            </a:endParaRPr>
          </a:p>
          <a:p>
            <a:pPr marL="457200" indent="-457200">
              <a:buFont typeface="+mj-lt"/>
              <a:buAutoNum type="arabicPeriod"/>
            </a:pPr>
            <a:r>
              <a:rPr lang="en-US" sz="3200" dirty="0"/>
              <a:t>How is Bridge pattern is different from the Adapter pattern?</a:t>
            </a:r>
          </a:p>
          <a:p>
            <a:pPr marL="457200" indent="-457200">
              <a:buFont typeface="+mj-lt"/>
              <a:buAutoNum type="arabicPeriod"/>
            </a:pPr>
            <a:r>
              <a:rPr lang="en-US" sz="3200" dirty="0"/>
              <a:t>What's the difference between the Dependency Injection and Service Locator patterns?</a:t>
            </a:r>
          </a:p>
          <a:p>
            <a:pPr marL="457200" indent="-457200">
              <a:buFont typeface="+mj-lt"/>
              <a:buAutoNum type="arabicPeriod"/>
            </a:pPr>
            <a:r>
              <a:rPr lang="en-US" sz="3200" dirty="0"/>
              <a:t>Explain the Intercepting Filter Design Pattern and also mention its benefits?</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FB0F74AC-B40E-443B-BDE1-3E77984FD347}"/>
              </a:ext>
            </a:extLst>
          </p:cNvPr>
          <p:cNvSpPr txBox="1"/>
          <p:nvPr/>
        </p:nvSpPr>
        <p:spPr>
          <a:xfrm>
            <a:off x="2739683" y="136519"/>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Weekly     Assignment </a:t>
            </a:r>
          </a:p>
        </p:txBody>
      </p:sp>
    </p:spTree>
    <p:extLst>
      <p:ext uri="{BB962C8B-B14F-4D97-AF65-F5344CB8AC3E}">
        <p14:creationId xmlns:p14="http://schemas.microsoft.com/office/powerpoint/2010/main" val="36020050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0B5EB2-BD08-4E2E-99AE-A261B56F475D}"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de-DE"/>
              <a:t>Renu   Panwar                 Design Pattern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bg1"/>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
        <p:nvSpPr>
          <p:cNvPr id="10" name="TextBox 9">
            <a:extLst>
              <a:ext uri="{FF2B5EF4-FFF2-40B4-BE49-F238E27FC236}">
                <a16:creationId xmlns:a16="http://schemas.microsoft.com/office/drawing/2014/main" id="{E7372224-883E-4EE0-9C82-FFB7ECD75C24}"/>
              </a:ext>
            </a:extLst>
          </p:cNvPr>
          <p:cNvSpPr txBox="1"/>
          <p:nvPr/>
        </p:nvSpPr>
        <p:spPr>
          <a:xfrm>
            <a:off x="1797146" y="315672"/>
            <a:ext cx="9091247"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Topic Link ( YouTube &amp; NPTEL Video Links)</a:t>
            </a:r>
          </a:p>
        </p:txBody>
      </p:sp>
    </p:spTree>
    <p:extLst>
      <p:ext uri="{BB962C8B-B14F-4D97-AF65-F5344CB8AC3E}">
        <p14:creationId xmlns:p14="http://schemas.microsoft.com/office/powerpoint/2010/main" val="41605346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B103BE-762A-44CB-B62A-EC699BA83B41}"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062651"/>
          </a:xfrm>
          <a:prstGeom prst="rect">
            <a:avLst/>
          </a:prstGeom>
          <a:solidFill>
            <a:schemeClr val="bg1"/>
          </a:solidFill>
          <a:ln w="28575">
            <a:solidFill>
              <a:schemeClr val="tx1"/>
            </a:solidFill>
          </a:ln>
        </p:spPr>
        <p:txBody>
          <a:bodyPr wrap="square">
            <a:spAutoFit/>
          </a:bodyPr>
          <a:lstStyle/>
          <a:p>
            <a:r>
              <a:rPr lang="en-US" sz="2000" b="1" dirty="0"/>
              <a:t>1. </a:t>
            </a:r>
            <a:r>
              <a:rPr lang="en-US" sz="2300" b="1" dirty="0"/>
              <a:t>Design patterns can be classified in _______ categories.</a:t>
            </a:r>
          </a:p>
          <a:p>
            <a:pPr marL="285750" indent="-285750">
              <a:buFont typeface="Wingdings" panose="05000000000000000000" pitchFamily="2" charset="2"/>
              <a:buChar char="q"/>
            </a:pPr>
            <a:r>
              <a:rPr lang="en-US" dirty="0"/>
              <a:t> 1</a:t>
            </a:r>
          </a:p>
          <a:p>
            <a:pPr marL="285750" indent="-285750">
              <a:buFont typeface="Wingdings" panose="05000000000000000000" pitchFamily="2" charset="2"/>
              <a:buChar char="q"/>
            </a:pPr>
            <a:r>
              <a:rPr lang="en-US" dirty="0"/>
              <a:t> 2</a:t>
            </a:r>
          </a:p>
          <a:p>
            <a:pPr marL="285750" indent="-285750">
              <a:buFont typeface="Wingdings" panose="05000000000000000000" pitchFamily="2" charset="2"/>
              <a:buChar char="q"/>
            </a:pPr>
            <a:r>
              <a:rPr lang="en-US" dirty="0"/>
              <a:t> 3</a:t>
            </a:r>
          </a:p>
          <a:p>
            <a:pPr marL="285750" indent="-285750">
              <a:buFont typeface="Wingdings" panose="05000000000000000000" pitchFamily="2" charset="2"/>
              <a:buChar char="q"/>
            </a:pPr>
            <a:r>
              <a:rPr lang="en-US" dirty="0"/>
              <a:t> 4</a:t>
            </a:r>
          </a:p>
          <a:p>
            <a:pPr algn="just"/>
            <a:endParaRPr lang="en-US" sz="2000" dirty="0">
              <a:latin typeface="+mj-lt"/>
            </a:endParaRPr>
          </a:p>
          <a:p>
            <a:pPr algn="just"/>
            <a:r>
              <a:rPr lang="en-US" sz="2300" b="1" dirty="0">
                <a:latin typeface="+mj-lt"/>
              </a:rPr>
              <a:t>2. Which design patterns are specifically concerned with communication between objects?</a:t>
            </a:r>
          </a:p>
          <a:p>
            <a:pPr algn="just"/>
            <a:endParaRPr lang="en-US" sz="2000" dirty="0">
              <a:latin typeface="+mj-lt"/>
            </a:endParaRPr>
          </a:p>
          <a:p>
            <a:pPr marL="342900" indent="-342900" algn="just">
              <a:buFont typeface="Wingdings" panose="05000000000000000000" pitchFamily="2" charset="2"/>
              <a:buChar char="q"/>
            </a:pPr>
            <a:r>
              <a:rPr lang="en-US" sz="2000" dirty="0">
                <a:latin typeface="+mj-lt"/>
              </a:rPr>
              <a:t>Creational Patterns</a:t>
            </a:r>
          </a:p>
          <a:p>
            <a:pPr marL="342900" indent="-342900" algn="just">
              <a:buFont typeface="Wingdings" panose="05000000000000000000" pitchFamily="2" charset="2"/>
              <a:buChar char="q"/>
            </a:pPr>
            <a:r>
              <a:rPr lang="en-US" sz="2000" dirty="0">
                <a:latin typeface="+mj-lt"/>
              </a:rPr>
              <a:t>Structural Patterns</a:t>
            </a:r>
          </a:p>
          <a:p>
            <a:pPr marL="342900" indent="-342900" algn="just">
              <a:buFont typeface="Wingdings" panose="05000000000000000000" pitchFamily="2" charset="2"/>
              <a:buChar char="q"/>
            </a:pPr>
            <a:r>
              <a:rPr lang="en-US" sz="2000" dirty="0">
                <a:latin typeface="+mj-lt"/>
              </a:rPr>
              <a:t>Behavioral Patterns</a:t>
            </a:r>
          </a:p>
          <a:p>
            <a:pPr marL="342900" indent="-342900" algn="just">
              <a:buFont typeface="Wingdings" panose="05000000000000000000" pitchFamily="2" charset="2"/>
              <a:buChar char="q"/>
            </a:pPr>
            <a:r>
              <a:rPr lang="en-US" sz="2000" dirty="0">
                <a:latin typeface="+mj-lt"/>
              </a:rPr>
              <a:t>J2EE Patterns</a:t>
            </a:r>
          </a:p>
          <a:p>
            <a:pPr algn="just"/>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165E51A0-7B7E-45E8-8322-7EC52CA72FFE}"/>
              </a:ext>
            </a:extLst>
          </p:cNvPr>
          <p:cNvSpPr txBox="1"/>
          <p:nvPr/>
        </p:nvSpPr>
        <p:spPr>
          <a:xfrm>
            <a:off x="2683412" y="457770"/>
            <a:ext cx="6098344"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MCQ</a:t>
            </a:r>
          </a:p>
        </p:txBody>
      </p:sp>
    </p:spTree>
    <p:extLst>
      <p:ext uri="{BB962C8B-B14F-4D97-AF65-F5344CB8AC3E}">
        <p14:creationId xmlns:p14="http://schemas.microsoft.com/office/powerpoint/2010/main" val="34618013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6FFAE2-88AC-49D4-AACA-690342733CA6}"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708981"/>
          </a:xfrm>
          <a:prstGeom prst="rect">
            <a:avLst/>
          </a:prstGeom>
          <a:solidFill>
            <a:schemeClr val="bg1"/>
          </a:solidFill>
          <a:ln w="28575">
            <a:solidFill>
              <a:schemeClr val="tx1"/>
            </a:solidFill>
          </a:ln>
        </p:spPr>
        <p:txBody>
          <a:bodyPr wrap="square">
            <a:spAutoFit/>
          </a:bodyPr>
          <a:lstStyle/>
          <a:p>
            <a:pPr algn="just"/>
            <a:r>
              <a:rPr lang="en-US" sz="2000" b="1" dirty="0">
                <a:latin typeface="+mj-lt"/>
              </a:rPr>
              <a:t> 3. Which design pattern provides a single class which provides simplified methods required by client and  </a:t>
            </a:r>
            <a:br>
              <a:rPr lang="en-US" sz="2000" b="1" dirty="0">
                <a:latin typeface="+mj-lt"/>
              </a:rPr>
            </a:br>
            <a:r>
              <a:rPr lang="en-US" sz="2000" b="1" dirty="0">
                <a:latin typeface="+mj-lt"/>
              </a:rPr>
              <a:t> delegates call to those methods? </a:t>
            </a:r>
          </a:p>
          <a:p>
            <a:pPr marL="342900" indent="-342900" algn="just">
              <a:buFont typeface="Wingdings" panose="05000000000000000000" pitchFamily="2" charset="2"/>
              <a:buChar char="q"/>
            </a:pPr>
            <a:r>
              <a:rPr lang="en-US" sz="2000" b="1" dirty="0">
                <a:latin typeface="+mj-lt"/>
              </a:rPr>
              <a:t> </a:t>
            </a:r>
            <a:r>
              <a:rPr lang="en-US" sz="2000" dirty="0">
                <a:latin typeface="+mj-lt"/>
              </a:rPr>
              <a:t>Adapter pattern</a:t>
            </a:r>
          </a:p>
          <a:p>
            <a:pPr marL="342900" indent="-342900" algn="just">
              <a:buFont typeface="Wingdings" panose="05000000000000000000" pitchFamily="2" charset="2"/>
              <a:buChar char="q"/>
            </a:pPr>
            <a:r>
              <a:rPr lang="en-US" sz="2000" dirty="0">
                <a:latin typeface="+mj-lt"/>
              </a:rPr>
              <a:t> Builder pattern</a:t>
            </a:r>
          </a:p>
          <a:p>
            <a:pPr marL="342900" indent="-342900" algn="just">
              <a:buFont typeface="Wingdings" panose="05000000000000000000" pitchFamily="2" charset="2"/>
              <a:buChar char="q"/>
            </a:pPr>
            <a:r>
              <a:rPr lang="en-US" sz="2000" dirty="0">
                <a:latin typeface="+mj-lt"/>
              </a:rPr>
              <a:t> Facade pattern</a:t>
            </a:r>
          </a:p>
          <a:p>
            <a:pPr marL="342900" indent="-342900" algn="just">
              <a:buFont typeface="Wingdings" panose="05000000000000000000" pitchFamily="2" charset="2"/>
              <a:buChar char="q"/>
            </a:pPr>
            <a:r>
              <a:rPr lang="en-US" sz="2000" dirty="0">
                <a:latin typeface="+mj-lt"/>
              </a:rPr>
              <a:t> Prototype pattern</a:t>
            </a:r>
          </a:p>
          <a:p>
            <a:pPr marL="342900" indent="-342900" algn="just">
              <a:buFont typeface="Wingdings" panose="05000000000000000000" pitchFamily="2" charset="2"/>
              <a:buChar char="q"/>
            </a:pPr>
            <a:endParaRPr lang="en-US" sz="2000" dirty="0">
              <a:latin typeface="+mj-lt"/>
            </a:endParaRPr>
          </a:p>
          <a:p>
            <a:pPr algn="just"/>
            <a:r>
              <a:rPr lang="en-US" sz="2000" b="1" dirty="0">
                <a:latin typeface="+mj-lt"/>
              </a:rPr>
              <a:t>4. Which design pattern suggests multiple classes through which request is passed and multiple but only relevant classes carry out operations on the request? </a:t>
            </a:r>
          </a:p>
          <a:p>
            <a:pPr algn="just"/>
            <a:endParaRPr lang="en-US" sz="2000" b="1" dirty="0">
              <a:latin typeface="+mj-lt"/>
            </a:endParaRPr>
          </a:p>
          <a:p>
            <a:pPr marL="342900" indent="-342900" algn="just">
              <a:buFont typeface="Wingdings" panose="05000000000000000000" pitchFamily="2" charset="2"/>
              <a:buChar char="q"/>
            </a:pPr>
            <a:r>
              <a:rPr lang="en-US" sz="2000" dirty="0">
                <a:latin typeface="+mj-lt"/>
              </a:rPr>
              <a:t> Singleton pattern</a:t>
            </a:r>
          </a:p>
          <a:p>
            <a:pPr marL="342900" indent="-342900" algn="just">
              <a:buFont typeface="Wingdings" panose="05000000000000000000" pitchFamily="2" charset="2"/>
              <a:buChar char="q"/>
            </a:pPr>
            <a:r>
              <a:rPr lang="en-US" sz="2000" dirty="0">
                <a:latin typeface="+mj-lt"/>
              </a:rPr>
              <a:t> Chain of responsibility pattern</a:t>
            </a:r>
          </a:p>
          <a:p>
            <a:pPr marL="342900" indent="-342900" algn="just">
              <a:buFont typeface="Wingdings" panose="05000000000000000000" pitchFamily="2" charset="2"/>
              <a:buChar char="q"/>
            </a:pPr>
            <a:r>
              <a:rPr lang="en-US" sz="2000" dirty="0">
                <a:latin typeface="+mj-lt"/>
              </a:rPr>
              <a:t> State pattern</a:t>
            </a:r>
          </a:p>
          <a:p>
            <a:pPr marL="342900" indent="-342900" algn="just">
              <a:buFont typeface="Wingdings" panose="05000000000000000000" pitchFamily="2" charset="2"/>
              <a:buChar char="q"/>
            </a:pPr>
            <a:r>
              <a:rPr lang="en-US" sz="2000" dirty="0">
                <a:latin typeface="+mj-lt"/>
              </a:rPr>
              <a:t> Bridge pattern</a:t>
            </a:r>
          </a:p>
          <a:p>
            <a:pPr algn="just"/>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CD606D1A-F73C-4996-9B0A-99CA14713E44}"/>
              </a:ext>
            </a:extLst>
          </p:cNvPr>
          <p:cNvSpPr txBox="1"/>
          <p:nvPr/>
        </p:nvSpPr>
        <p:spPr>
          <a:xfrm>
            <a:off x="2092569" y="327485"/>
            <a:ext cx="6098344"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MCQ</a:t>
            </a:r>
          </a:p>
        </p:txBody>
      </p:sp>
    </p:spTree>
    <p:extLst>
      <p:ext uri="{BB962C8B-B14F-4D97-AF65-F5344CB8AC3E}">
        <p14:creationId xmlns:p14="http://schemas.microsoft.com/office/powerpoint/2010/main" val="42934039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A9A7E1-2F7B-4062-A0A8-832E314B8621}"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bg1"/>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Explain Data Access Object (DAO) pattern?</a:t>
            </a:r>
          </a:p>
          <a:p>
            <a:pPr marL="342900" indent="-342900">
              <a:buFont typeface="+mj-lt"/>
              <a:buAutoNum type="arabicPeriod"/>
            </a:pPr>
            <a:r>
              <a:rPr lang="en-US" sz="2800" dirty="0"/>
              <a:t>Mention what is the difference between VO and JDO?</a:t>
            </a:r>
          </a:p>
          <a:p>
            <a:pPr marL="342900" indent="-342900">
              <a:buFont typeface="+mj-lt"/>
              <a:buAutoNum type="arabicPeriod"/>
            </a:pPr>
            <a:r>
              <a:rPr lang="en-US" sz="2800" dirty="0"/>
              <a:t>Explain the benefits of design patterns in Java.</a:t>
            </a:r>
          </a:p>
          <a:p>
            <a:pPr marL="342900" indent="-342900">
              <a:buFont typeface="+mj-lt"/>
              <a:buAutoNum type="arabicPeriod"/>
            </a:pPr>
            <a:r>
              <a:rPr lang="en-US" sz="2800" dirty="0"/>
              <a:t>Describe the proxy  pattern.</a:t>
            </a:r>
          </a:p>
          <a:p>
            <a:pPr marL="342900" indent="-342900">
              <a:buFont typeface="+mj-lt"/>
              <a:buAutoNum type="arabicPeriod"/>
            </a:pPr>
            <a:r>
              <a:rPr lang="en-US" sz="2800" dirty="0"/>
              <a:t>Differentiate ordinary and abstract factory design patterns.</a:t>
            </a:r>
          </a:p>
          <a:p>
            <a:pPr marL="342900" indent="-342900">
              <a:buFont typeface="+mj-lt"/>
              <a:buAutoNum type="arabicPeriod"/>
            </a:pPr>
            <a:r>
              <a:rPr lang="en-US" sz="2800" dirty="0"/>
              <a:t> What do you think are the advantages of builder design patterns?</a:t>
            </a:r>
          </a:p>
          <a:p>
            <a:pPr marL="342900" indent="-342900">
              <a:buFont typeface="+mj-lt"/>
              <a:buAutoNum type="arabicPeriod"/>
            </a:pPr>
            <a:r>
              <a:rPr lang="en-US" sz="2800" dirty="0"/>
              <a:t>How is the bridge pattern different from the adapter pattern?</a:t>
            </a:r>
          </a:p>
          <a:p>
            <a:pPr marL="342900" indent="-342900">
              <a:buFont typeface="+mj-lt"/>
              <a:buAutoNum type="arabicPeriod"/>
            </a:pPr>
            <a:r>
              <a:rPr lang="en-US" sz="2800" dirty="0"/>
              <a:t>What is a command pattern?</a:t>
            </a:r>
          </a:p>
          <a:p>
            <a:pPr marL="342900" indent="-342900">
              <a:buFont typeface="+mj-lt"/>
              <a:buAutoNum type="arabicPeriod"/>
            </a:pPr>
            <a:r>
              <a:rPr lang="en-US" sz="2800" dirty="0"/>
              <a:t>Describe the singleton pattern along with its advantages and disadvantages.</a:t>
            </a:r>
          </a:p>
          <a:p>
            <a:pPr marL="342900" indent="-342900">
              <a:buFont typeface="+mj-lt"/>
              <a:buAutoNum type="arabicPeriod"/>
            </a:pPr>
            <a:r>
              <a:rPr lang="en-US" sz="2800" dirty="0"/>
              <a:t>What are anti patterns?</a:t>
            </a:r>
          </a:p>
          <a:p>
            <a:endParaRPr lang="en-US" sz="2800" dirty="0"/>
          </a:p>
        </p:txBody>
      </p:sp>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0FF3B77F-1DD2-4965-9AEA-A97F9F64D57B}"/>
              </a:ext>
            </a:extLst>
          </p:cNvPr>
          <p:cNvSpPr txBox="1"/>
          <p:nvPr/>
        </p:nvSpPr>
        <p:spPr>
          <a:xfrm>
            <a:off x="2452467" y="352800"/>
            <a:ext cx="6098344" cy="584775"/>
          </a:xfrm>
          <a:prstGeom prst="rect">
            <a:avLst/>
          </a:prstGeom>
          <a:noFill/>
        </p:spPr>
        <p:txBody>
          <a:bodyPr wrap="square">
            <a:spAutoFit/>
          </a:bodyPr>
          <a:lstStyle/>
          <a:p>
            <a:pPr algn="ctr">
              <a:spcBef>
                <a:spcPct val="0"/>
              </a:spcBef>
              <a:defRPr/>
            </a:pPr>
            <a:r>
              <a:rPr lang="en-US" sz="3200" dirty="0"/>
              <a:t>Glossary       Questions</a:t>
            </a:r>
          </a:p>
        </p:txBody>
      </p:sp>
    </p:spTree>
    <p:extLst>
      <p:ext uri="{BB962C8B-B14F-4D97-AF65-F5344CB8AC3E}">
        <p14:creationId xmlns:p14="http://schemas.microsoft.com/office/powerpoint/2010/main" val="28913318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BB6F3E-4037-4AA5-B930-C12CD7BD5986}"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201424"/>
          </a:xfrm>
          <a:prstGeom prst="rect">
            <a:avLst/>
          </a:prstGeom>
          <a:solidFill>
            <a:schemeClr val="bg1"/>
          </a:solidFill>
          <a:ln w="28575">
            <a:solidFill>
              <a:schemeClr val="tx1"/>
            </a:solidFill>
          </a:ln>
        </p:spPr>
        <p:txBody>
          <a:bodyPr wrap="square">
            <a:spAutoFit/>
          </a:bodyPr>
          <a:lstStyle/>
          <a:p>
            <a:pPr marL="342900" indent="-342900" algn="ctr">
              <a:buFont typeface="Arial" panose="020B0604020202020204" pitchFamily="34" charset="0"/>
              <a:buChar char="•"/>
            </a:pPr>
            <a:endParaRPr lang="en-US" sz="2400" b="1" u="sng" dirty="0">
              <a:latin typeface="+mj-lt"/>
            </a:endParaRPr>
          </a:p>
          <a:p>
            <a:pPr marL="457200" indent="-457200">
              <a:buFont typeface="Arial" panose="020B0604020202020204" pitchFamily="34" charset="0"/>
              <a:buChar char="•"/>
            </a:pPr>
            <a:r>
              <a:rPr lang="en-US" sz="2800" dirty="0"/>
              <a:t>What Is Abstract Factory Pattern?</a:t>
            </a:r>
          </a:p>
          <a:p>
            <a:pPr marL="457200" indent="-457200">
              <a:buFont typeface="Arial" panose="020B0604020202020204" pitchFamily="34" charset="0"/>
              <a:buChar char="•"/>
            </a:pPr>
            <a:r>
              <a:rPr lang="en-US" sz="2800" dirty="0"/>
              <a:t>How are design patterns categorized?</a:t>
            </a:r>
          </a:p>
          <a:p>
            <a:pPr marL="457200" indent="-457200">
              <a:buFont typeface="Arial" panose="020B0604020202020204" pitchFamily="34" charset="0"/>
              <a:buChar char="•"/>
            </a:pPr>
            <a:r>
              <a:rPr lang="en-US" sz="2800" dirty="0"/>
              <a:t>Explain the benefits of design patterns in Java.</a:t>
            </a:r>
          </a:p>
          <a:p>
            <a:pPr marL="457200" indent="-457200">
              <a:buFont typeface="Arial" panose="020B0604020202020204" pitchFamily="34" charset="0"/>
              <a:buChar char="•"/>
            </a:pPr>
            <a:r>
              <a:rPr lang="en-US" sz="2800" dirty="0"/>
              <a:t>Describe the factory pattern.</a:t>
            </a:r>
          </a:p>
          <a:p>
            <a:pPr marL="457200" indent="-457200">
              <a:buFont typeface="Arial" panose="020B0604020202020204" pitchFamily="34" charset="0"/>
              <a:buChar char="•"/>
            </a:pPr>
            <a:r>
              <a:rPr lang="en-US" sz="2800" dirty="0"/>
              <a:t>Differentiate ordinary and abstract factory design patterns.</a:t>
            </a:r>
          </a:p>
          <a:p>
            <a:pPr marL="457200" indent="-457200">
              <a:buFont typeface="Arial" panose="020B0604020202020204" pitchFamily="34" charset="0"/>
              <a:buChar char="•"/>
            </a:pPr>
            <a:r>
              <a:rPr lang="en-US" sz="2800" dirty="0"/>
              <a:t> What do you think are the advantages of builder design patterns?</a:t>
            </a:r>
          </a:p>
          <a:p>
            <a:pPr marL="457200" indent="-457200">
              <a:buFont typeface="Arial" panose="020B0604020202020204" pitchFamily="34" charset="0"/>
              <a:buChar char="•"/>
            </a:pPr>
            <a:r>
              <a:rPr lang="en-US" sz="2800" dirty="0"/>
              <a:t>How is the bridge pattern different from the adapter pattern?</a:t>
            </a:r>
          </a:p>
          <a:p>
            <a:pPr marL="457200" indent="-457200">
              <a:buFont typeface="Arial" panose="020B0604020202020204" pitchFamily="34" charset="0"/>
              <a:buChar char="•"/>
            </a:pPr>
            <a:r>
              <a:rPr lang="en-US" sz="2800" dirty="0"/>
              <a:t>What is a command pattern?</a:t>
            </a:r>
          </a:p>
          <a:p>
            <a:pPr marL="457200" indent="-457200">
              <a:buFont typeface="Arial" panose="020B0604020202020204" pitchFamily="34" charset="0"/>
              <a:buChar char="•"/>
            </a:pPr>
            <a:r>
              <a:rPr lang="en-US" sz="2800" dirty="0"/>
              <a:t>Describe the singleton pattern along with its advantages and disadvantages.</a:t>
            </a:r>
          </a:p>
          <a:p>
            <a:pPr marL="457200" indent="-457200">
              <a:buFont typeface="Arial" panose="020B0604020202020204" pitchFamily="34" charset="0"/>
              <a:buChar char="•"/>
            </a:pPr>
            <a:r>
              <a:rPr lang="en-US" sz="2800" dirty="0"/>
              <a:t>What are anti patterns?</a:t>
            </a:r>
          </a:p>
          <a:p>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52D1FE25-8786-4FD4-81F0-ABB981393E47}"/>
              </a:ext>
            </a:extLst>
          </p:cNvPr>
          <p:cNvSpPr txBox="1"/>
          <p:nvPr/>
        </p:nvSpPr>
        <p:spPr>
          <a:xfrm>
            <a:off x="1871003" y="0"/>
            <a:ext cx="905959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Expected Questions for University Exam </a:t>
            </a:r>
          </a:p>
        </p:txBody>
      </p:sp>
    </p:spTree>
    <p:extLst>
      <p:ext uri="{BB962C8B-B14F-4D97-AF65-F5344CB8AC3E}">
        <p14:creationId xmlns:p14="http://schemas.microsoft.com/office/powerpoint/2010/main" val="18385770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0A749F-E1FE-41A9-A50F-940F94916DE8}"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132261" y="1093378"/>
            <a:ext cx="11927477" cy="5262979"/>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b="1" dirty="0"/>
              <a:t>Till Now we understand</a:t>
            </a:r>
            <a:r>
              <a:rPr lang="en-US" sz="2800" b="1" dirty="0">
                <a:solidFill>
                  <a:schemeClr val="accent6">
                    <a:lumMod val="75000"/>
                  </a:schemeClr>
                </a:solidFill>
              </a:rPr>
              <a:t>,</a:t>
            </a:r>
            <a:r>
              <a:rPr lang="en-US" sz="2800" dirty="0">
                <a:solidFill>
                  <a:schemeClr val="accent6">
                    <a:lumMod val="75000"/>
                  </a:schemeClr>
                </a:solidFill>
              </a:rPr>
              <a:t> Behavioral design </a:t>
            </a:r>
            <a:r>
              <a:rPr lang="en-US" sz="2800" dirty="0"/>
              <a:t>patterns are concerned with the interaction and responsibility of objects.</a:t>
            </a:r>
          </a:p>
          <a:p>
            <a:pPr marL="457200" indent="-457200" algn="just">
              <a:buFont typeface="Wingdings" panose="05000000000000000000" pitchFamily="2" charset="2"/>
              <a:buChar char="Ø"/>
            </a:pPr>
            <a:r>
              <a:rPr lang="en-US" sz="2800" b="1" dirty="0"/>
              <a:t> </a:t>
            </a:r>
            <a:r>
              <a:rPr lang="en-US" sz="2800" dirty="0"/>
              <a:t>The idea of a </a:t>
            </a:r>
            <a:r>
              <a:rPr lang="en-US" sz="2800" dirty="0">
                <a:solidFill>
                  <a:schemeClr val="accent6">
                    <a:lumMod val="75000"/>
                  </a:schemeClr>
                </a:solidFill>
              </a:rPr>
              <a:t>Command pattern is a data </a:t>
            </a:r>
            <a:r>
              <a:rPr lang="en-US" sz="2800" dirty="0"/>
              <a:t>driven design pattern and falls under behavioral pattern category.</a:t>
            </a:r>
          </a:p>
          <a:p>
            <a:pPr marL="457200" indent="-457200" algn="just">
              <a:buFont typeface="Wingdings" panose="05000000000000000000" pitchFamily="2" charset="2"/>
              <a:buChar char="Ø"/>
            </a:pPr>
            <a:r>
              <a:rPr lang="en-US" sz="2400" dirty="0"/>
              <a:t>The idea </a:t>
            </a:r>
            <a:r>
              <a:rPr lang="en-US" sz="2800" dirty="0"/>
              <a:t> </a:t>
            </a:r>
            <a:r>
              <a:rPr lang="en-US" sz="2800" dirty="0">
                <a:solidFill>
                  <a:schemeClr val="accent6">
                    <a:lumMod val="75000"/>
                  </a:schemeClr>
                </a:solidFill>
              </a:rPr>
              <a:t>an Observer  Pattern </a:t>
            </a:r>
            <a:r>
              <a:rPr lang="en-US" sz="2800" dirty="0" err="1">
                <a:solidFill>
                  <a:schemeClr val="accent6">
                    <a:lumMod val="75000"/>
                  </a:schemeClr>
                </a:solidFill>
              </a:rPr>
              <a:t>i.e</a:t>
            </a:r>
            <a:r>
              <a:rPr lang="en-US" sz="2800" dirty="0">
                <a:solidFill>
                  <a:schemeClr val="accent6">
                    <a:lumMod val="75000"/>
                  </a:schemeClr>
                </a:solidFill>
              </a:rPr>
              <a:t> An Observer Pattern says that "just define a one-to-one dependency so that when one object </a:t>
            </a:r>
            <a:r>
              <a:rPr lang="en-US" sz="2800" dirty="0"/>
              <a:t>changes state, all its dependents are notified and updated automatically".</a:t>
            </a:r>
          </a:p>
          <a:p>
            <a:pPr marL="457200" indent="-457200" algn="just">
              <a:buFont typeface="Wingdings" panose="05000000000000000000" pitchFamily="2" charset="2"/>
              <a:buChar char="Ø"/>
            </a:pPr>
            <a:r>
              <a:rPr lang="en-US" sz="2400" dirty="0"/>
              <a:t>The idea </a:t>
            </a:r>
            <a:r>
              <a:rPr lang="en-US" sz="2800" dirty="0"/>
              <a:t> an </a:t>
            </a:r>
            <a:r>
              <a:rPr lang="en-US" sz="2800" dirty="0">
                <a:solidFill>
                  <a:schemeClr val="accent6">
                    <a:lumMod val="75000"/>
                  </a:schemeClr>
                </a:solidFill>
              </a:rPr>
              <a:t>Memento  Pattern </a:t>
            </a:r>
            <a:r>
              <a:rPr lang="en-US" sz="2800" dirty="0" err="1"/>
              <a:t>i.e</a:t>
            </a:r>
            <a:r>
              <a:rPr lang="en-US" sz="2800" dirty="0"/>
              <a:t> Memento pattern is used to restore state of an object to a previous state. Memento pattern falls under behavioral pattern category. </a:t>
            </a:r>
            <a:r>
              <a:rPr lang="en-US" sz="2800" dirty="0">
                <a:solidFill>
                  <a:schemeClr val="accent6">
                    <a:lumMod val="75000"/>
                  </a:schemeClr>
                </a:solidFill>
              </a:rPr>
              <a:t>An Observer Pattern </a:t>
            </a:r>
            <a:r>
              <a:rPr lang="en-US" sz="2800" dirty="0"/>
              <a:t>says that "just define a one-to-one dependency so that when one object changes state, all its dependents are notified and updated automatically.</a:t>
            </a:r>
          </a:p>
        </p:txBody>
      </p:sp>
      <p:sp>
        <p:nvSpPr>
          <p:cNvPr id="8" name="Footer Placeholder 4"/>
          <p:cNvSpPr>
            <a:spLocks noGrp="1"/>
          </p:cNvSpPr>
          <p:nvPr>
            <p:ph type="ftr" sz="quarter" idx="11"/>
          </p:nvPr>
        </p:nvSpPr>
        <p:spPr>
          <a:xfrm>
            <a:off x="3733800" y="6398804"/>
            <a:ext cx="5562600" cy="365125"/>
          </a:xfrm>
        </p:spPr>
        <p:txBody>
          <a:bodyPr/>
          <a:lstStyle/>
          <a:p>
            <a:r>
              <a:rPr lang="de-DE"/>
              <a:t>Renu   Panwar                 Design Pattern                             Unit IV</a:t>
            </a:r>
            <a:endParaRPr lang="en-US" dirty="0"/>
          </a:p>
        </p:txBody>
      </p:sp>
      <p:sp>
        <p:nvSpPr>
          <p:cNvPr id="11" name="TextBox 10">
            <a:extLst>
              <a:ext uri="{FF2B5EF4-FFF2-40B4-BE49-F238E27FC236}">
                <a16:creationId xmlns:a16="http://schemas.microsoft.com/office/drawing/2014/main" id="{9F77E034-5554-4D19-AB47-2A699BFAD7C1}"/>
              </a:ext>
            </a:extLst>
          </p:cNvPr>
          <p:cNvSpPr txBox="1"/>
          <p:nvPr/>
        </p:nvSpPr>
        <p:spPr>
          <a:xfrm>
            <a:off x="1941342" y="0"/>
            <a:ext cx="6193300"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15191983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6E7CAB-AFB7-4C5D-8320-CE68EC6DB45A}"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09600" y="685806"/>
            <a:ext cx="11449050" cy="5909310"/>
          </a:xfrm>
          <a:prstGeom prst="rect">
            <a:avLst/>
          </a:prstGeom>
          <a:noFill/>
        </p:spPr>
        <p:txBody>
          <a:bodyPr wrap="square" rtlCol="0">
            <a:spAutoFit/>
          </a:bodyPr>
          <a:lstStyle/>
          <a:p>
            <a:pPr marL="971550" lvl="1" indent="-514350" algn="just">
              <a:lnSpc>
                <a:spcPct val="150000"/>
              </a:lnSpc>
              <a:buFont typeface="+mj-lt"/>
              <a:buAutoNum type="arabicPeriod"/>
            </a:pPr>
            <a:r>
              <a:rPr lang="en-US" sz="2800" dirty="0"/>
              <a:t>Eric Freeman, Elisabeth Freeman, Kathy Sierra, Bert Bates Head First Design Patterns, 2004, O'Reilly.</a:t>
            </a:r>
          </a:p>
          <a:p>
            <a:pPr marL="971550" lvl="1" indent="-514350" algn="just">
              <a:lnSpc>
                <a:spcPct val="150000"/>
              </a:lnSpc>
              <a:buFont typeface="+mj-lt"/>
              <a:buAutoNum type="arabicPeriod"/>
            </a:pPr>
            <a:r>
              <a:rPr lang="en-US" sz="2800" dirty="0"/>
              <a:t>Erich Gamma, Richard Helm, Ralph Johnson, John Vlissides Design Patterns: Elements of Reusable Object-oriented Software Addison-Wesley, 1995.</a:t>
            </a:r>
          </a:p>
          <a:p>
            <a:pPr marL="971550" lvl="1" indent="-514350" algn="just">
              <a:lnSpc>
                <a:spcPct val="150000"/>
              </a:lnSpc>
              <a:buFont typeface="+mj-lt"/>
              <a:buAutoNum type="arabicPeriod"/>
            </a:pPr>
            <a:r>
              <a:rPr lang="en-US" sz="2800" dirty="0"/>
              <a:t>Design Pattern s By Erich Gamma , Pearson Education, 2001.</a:t>
            </a:r>
          </a:p>
          <a:p>
            <a:pPr marL="971550" lvl="1" indent="-514350" algn="just">
              <a:lnSpc>
                <a:spcPct val="150000"/>
              </a:lnSpc>
              <a:buFont typeface="+mj-lt"/>
              <a:buAutoNum type="arabicPeriod"/>
            </a:pPr>
            <a:r>
              <a:rPr lang="en-US" sz="2800" dirty="0"/>
              <a:t>Patterns in JAVA Volume -I By Mark Grand, Wiley Dream.2002.</a:t>
            </a:r>
          </a:p>
          <a:p>
            <a:pPr marL="971550" lvl="1" indent="-514350" algn="just">
              <a:lnSpc>
                <a:spcPct val="150000"/>
              </a:lnSpc>
              <a:buFont typeface="+mj-lt"/>
              <a:buAutoNum type="arabicPeriod"/>
            </a:pPr>
            <a:r>
              <a:rPr lang="en-US" sz="2800" dirty="0"/>
              <a:t>Patterns of Enterprise Application Architecture , Pearson Education India, 2002.</a:t>
            </a:r>
          </a:p>
        </p:txBody>
      </p:sp>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C288D52D-1F71-4753-8F15-028FD620DF07}"/>
              </a:ext>
            </a:extLst>
          </p:cNvPr>
          <p:cNvSpPr txBox="1"/>
          <p:nvPr/>
        </p:nvSpPr>
        <p:spPr>
          <a:xfrm>
            <a:off x="2209800" y="501140"/>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References</a:t>
            </a:r>
            <a:r>
              <a:rPr lang="en-US" sz="1800" dirty="0"/>
              <a:t> </a:t>
            </a:r>
          </a:p>
        </p:txBody>
      </p:sp>
    </p:spTree>
    <p:extLst>
      <p:ext uri="{BB962C8B-B14F-4D97-AF65-F5344CB8AC3E}">
        <p14:creationId xmlns:p14="http://schemas.microsoft.com/office/powerpoint/2010/main" val="587360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DED778-335B-4AB4-8338-E4ACD6037F68}"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113577438"/>
              </p:ext>
            </p:extLst>
          </p:nvPr>
        </p:nvGraphicFramePr>
        <p:xfrm>
          <a:off x="678426" y="815932"/>
          <a:ext cx="11513574" cy="5766310"/>
        </p:xfrm>
        <a:graphic>
          <a:graphicData uri="http://schemas.openxmlformats.org/drawingml/2006/table">
            <a:tbl>
              <a:tblPr firstRow="1" bandRow="1">
                <a:tableStyleId>{5C22544A-7EE6-4342-B048-85BDC9FD1C3A}</a:tableStyleId>
              </a:tblPr>
              <a:tblGrid>
                <a:gridCol w="2017956">
                  <a:extLst>
                    <a:ext uri="{9D8B030D-6E8A-4147-A177-3AD203B41FA5}">
                      <a16:colId xmlns:a16="http://schemas.microsoft.com/office/drawing/2014/main" val="20000"/>
                    </a:ext>
                  </a:extLst>
                </a:gridCol>
                <a:gridCol w="3211755">
                  <a:extLst>
                    <a:ext uri="{9D8B030D-6E8A-4147-A177-3AD203B41FA5}">
                      <a16:colId xmlns:a16="http://schemas.microsoft.com/office/drawing/2014/main" val="20001"/>
                    </a:ext>
                  </a:extLst>
                </a:gridCol>
                <a:gridCol w="6283863">
                  <a:extLst>
                    <a:ext uri="{9D8B030D-6E8A-4147-A177-3AD203B41FA5}">
                      <a16:colId xmlns:a16="http://schemas.microsoft.com/office/drawing/2014/main" val="20002"/>
                    </a:ext>
                  </a:extLst>
                </a:gridCol>
              </a:tblGrid>
              <a:tr h="63450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07761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Understand  to shows relationships and interactions</a:t>
                      </a:r>
                      <a:r>
                        <a:rPr lang="en-US" sz="2000" b="0" baseline="0" dirty="0">
                          <a:solidFill>
                            <a:schemeClr val="accent4">
                              <a:lumMod val="50000"/>
                            </a:schemeClr>
                          </a:solidFill>
                          <a:latin typeface="+mn-lt"/>
                          <a:ea typeface="Times New Roman"/>
                        </a:rPr>
                        <a:t> </a:t>
                      </a:r>
                      <a:r>
                        <a:rPr lang="en-US" sz="2000" b="0" dirty="0">
                          <a:solidFill>
                            <a:schemeClr val="accent4">
                              <a:lumMod val="50000"/>
                            </a:schemeClr>
                          </a:solidFill>
                          <a:latin typeface="+mn-lt"/>
                          <a:ea typeface="Times New Roman"/>
                        </a:rPr>
                        <a:t>between classes or objects</a:t>
                      </a:r>
                      <a:r>
                        <a:rPr lang="en-US" sz="2000" b="0" baseline="0" dirty="0">
                          <a:solidFill>
                            <a:schemeClr val="accent4">
                              <a:lumMod val="50000"/>
                            </a:schemeClr>
                          </a:solidFill>
                          <a:latin typeface="+mn-lt"/>
                          <a:ea typeface="Times New Roman"/>
                        </a:rPr>
                        <a:t> of a pattern.</a:t>
                      </a: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 </a:t>
                      </a:r>
                      <a:endParaRPr lang="en-US" sz="2000" b="0" baseline="0" dirty="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9558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l">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1350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16980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8" name="TextBox 7">
            <a:extLst>
              <a:ext uri="{FF2B5EF4-FFF2-40B4-BE49-F238E27FC236}">
                <a16:creationId xmlns:a16="http://schemas.microsoft.com/office/drawing/2014/main" id="{B11F71E3-12DE-43D1-B88E-B8A82953CA98}"/>
              </a:ext>
            </a:extLst>
          </p:cNvPr>
          <p:cNvSpPr txBox="1"/>
          <p:nvPr/>
        </p:nvSpPr>
        <p:spPr>
          <a:xfrm>
            <a:off x="2391507" y="136519"/>
            <a:ext cx="6105378" cy="522259"/>
          </a:xfrm>
          <a:prstGeom prst="rect">
            <a:avLst/>
          </a:prstGeom>
          <a:noFill/>
        </p:spPr>
        <p:txBody>
          <a:bodyPr wrap="square">
            <a:spAutoFit/>
          </a:bodyPr>
          <a:lstStyle/>
          <a:p>
            <a:pPr marL="0" marR="0" algn="ctr">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Program Specific Outcomes(PSOs)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30BED4-3E29-4312-AE7E-B02DAE9FBD55}" type="datetime1">
              <a:rPr lang="en-US" smtClean="0"/>
              <a:t>6/29/2024</a:t>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10" name="Rectangle 9">
            <a:extLst>
              <a:ext uri="{FF2B5EF4-FFF2-40B4-BE49-F238E27FC236}">
                <a16:creationId xmlns:a16="http://schemas.microsoft.com/office/drawing/2014/main" id="{6C347AEB-0CE8-4933-B463-5582E57CBB68}"/>
              </a:ext>
            </a:extLst>
          </p:cNvPr>
          <p:cNvSpPr/>
          <p:nvPr/>
        </p:nvSpPr>
        <p:spPr>
          <a:xfrm>
            <a:off x="3098800" y="2438400"/>
            <a:ext cx="5638800" cy="1200329"/>
          </a:xfrm>
          <a:prstGeom prst="rect">
            <a:avLst/>
          </a:prstGeom>
          <a:solidFill>
            <a:schemeClr val="accent2">
              <a:lumMod val="20000"/>
              <a:lumOff val="80000"/>
            </a:schemeClr>
          </a:solid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17069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69D820-911A-4B20-8D30-C06AB371A10F}"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20900453"/>
              </p:ext>
            </p:extLst>
          </p:nvPr>
        </p:nvGraphicFramePr>
        <p:xfrm>
          <a:off x="1406769" y="1252025"/>
          <a:ext cx="9642233" cy="4878535"/>
        </p:xfrm>
        <a:graphic>
          <a:graphicData uri="http://schemas.openxmlformats.org/drawingml/2006/table">
            <a:tbl>
              <a:tblPr firstRow="1" bandRow="1">
                <a:tableStyleId>{5C22544A-7EE6-4342-B048-85BDC9FD1C3A}</a:tableStyleId>
              </a:tblPr>
              <a:tblGrid>
                <a:gridCol w="1647552">
                  <a:extLst>
                    <a:ext uri="{9D8B030D-6E8A-4147-A177-3AD203B41FA5}">
                      <a16:colId xmlns:a16="http://schemas.microsoft.com/office/drawing/2014/main" val="20000"/>
                    </a:ext>
                  </a:extLst>
                </a:gridCol>
                <a:gridCol w="2066192">
                  <a:extLst>
                    <a:ext uri="{9D8B030D-6E8A-4147-A177-3AD203B41FA5}">
                      <a16:colId xmlns:a16="http://schemas.microsoft.com/office/drawing/2014/main" val="20001"/>
                    </a:ext>
                  </a:extLst>
                </a:gridCol>
                <a:gridCol w="2066192">
                  <a:extLst>
                    <a:ext uri="{9D8B030D-6E8A-4147-A177-3AD203B41FA5}">
                      <a16:colId xmlns:a16="http://schemas.microsoft.com/office/drawing/2014/main" val="20002"/>
                    </a:ext>
                  </a:extLst>
                </a:gridCol>
                <a:gridCol w="1989667">
                  <a:extLst>
                    <a:ext uri="{9D8B030D-6E8A-4147-A177-3AD203B41FA5}">
                      <a16:colId xmlns:a16="http://schemas.microsoft.com/office/drawing/2014/main" val="306484564"/>
                    </a:ext>
                  </a:extLst>
                </a:gridCol>
                <a:gridCol w="1872630">
                  <a:extLst>
                    <a:ext uri="{9D8B030D-6E8A-4147-A177-3AD203B41FA5}">
                      <a16:colId xmlns:a16="http://schemas.microsoft.com/office/drawing/2014/main" val="2204462268"/>
                    </a:ext>
                  </a:extLst>
                </a:gridCol>
              </a:tblGrid>
              <a:tr h="80713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0413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2241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8312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88086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88086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0596025"/>
                  </a:ext>
                </a:extLst>
              </a:tr>
            </a:tbl>
          </a:graphicData>
        </a:graphic>
      </p:graphicFrame>
      <p:sp>
        <p:nvSpPr>
          <p:cNvPr id="8" name="TextBox 7">
            <a:extLst>
              <a:ext uri="{FF2B5EF4-FFF2-40B4-BE49-F238E27FC236}">
                <a16:creationId xmlns:a16="http://schemas.microsoft.com/office/drawing/2014/main" id="{C8C08034-8C31-4EBD-9573-F5E1070CA462}"/>
              </a:ext>
            </a:extLst>
          </p:cNvPr>
          <p:cNvSpPr txBox="1"/>
          <p:nvPr/>
        </p:nvSpPr>
        <p:spPr>
          <a:xfrm>
            <a:off x="1994095" y="351888"/>
            <a:ext cx="6098344" cy="583750"/>
          </a:xfrm>
          <a:prstGeom prst="rect">
            <a:avLst/>
          </a:prstGeom>
          <a:noFill/>
        </p:spPr>
        <p:txBody>
          <a:bodyPr wrap="square">
            <a:spAutoFit/>
          </a:bodyPr>
          <a:lstStyle/>
          <a:p>
            <a:pPr marL="0" marR="0" algn="ctr">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COs - PSOs  Mapping</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FF4184-8441-4FE8-BAF9-AEEC52422876}"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296905972"/>
              </p:ext>
            </p:extLst>
          </p:nvPr>
        </p:nvGraphicFramePr>
        <p:xfrm>
          <a:off x="956603" y="1266092"/>
          <a:ext cx="10854397" cy="4350368"/>
        </p:xfrm>
        <a:graphic>
          <a:graphicData uri="http://schemas.openxmlformats.org/drawingml/2006/table">
            <a:tbl>
              <a:tblPr firstRow="1" bandRow="1">
                <a:tableStyleId>{5C22544A-7EE6-4342-B048-85BDC9FD1C3A}</a:tableStyleId>
              </a:tblPr>
              <a:tblGrid>
                <a:gridCol w="2795830">
                  <a:extLst>
                    <a:ext uri="{9D8B030D-6E8A-4147-A177-3AD203B41FA5}">
                      <a16:colId xmlns:a16="http://schemas.microsoft.com/office/drawing/2014/main" val="20001"/>
                    </a:ext>
                  </a:extLst>
                </a:gridCol>
                <a:gridCol w="8058567">
                  <a:extLst>
                    <a:ext uri="{9D8B030D-6E8A-4147-A177-3AD203B41FA5}">
                      <a16:colId xmlns:a16="http://schemas.microsoft.com/office/drawing/2014/main" val="20002"/>
                    </a:ext>
                  </a:extLst>
                </a:gridCol>
              </a:tblGrid>
              <a:tr h="85896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5578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7522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81416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93743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8" name="TextBox 7">
            <a:extLst>
              <a:ext uri="{FF2B5EF4-FFF2-40B4-BE49-F238E27FC236}">
                <a16:creationId xmlns:a16="http://schemas.microsoft.com/office/drawing/2014/main" id="{17AFF29B-76D1-441A-802C-4F5FEA425928}"/>
              </a:ext>
            </a:extLst>
          </p:cNvPr>
          <p:cNvSpPr txBox="1"/>
          <p:nvPr/>
        </p:nvSpPr>
        <p:spPr>
          <a:xfrm>
            <a:off x="2478258" y="150644"/>
            <a:ext cx="7509803" cy="522259"/>
          </a:xfrm>
          <a:prstGeom prst="rect">
            <a:avLst/>
          </a:prstGeom>
          <a:noFill/>
        </p:spPr>
        <p:txBody>
          <a:bodyPr wrap="square">
            <a:spAutoFit/>
          </a:bodyPr>
          <a:lstStyle/>
          <a:p>
            <a:pPr marL="0" marR="0" algn="ctr">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Program Educational Objectives (PEOs)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065651-10E7-4D2D-80FA-25B39D187BF5}"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068198265"/>
              </p:ext>
            </p:extLst>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1"/>
                    </a:ext>
                  </a:extLst>
                </a:gridCol>
                <a:gridCol w="2297503">
                  <a:extLst>
                    <a:ext uri="{9D8B030D-6E8A-4147-A177-3AD203B41FA5}">
                      <a16:colId xmlns:a16="http://schemas.microsoft.com/office/drawing/2014/main" val="133495037"/>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err="1">
                          <a:solidFill>
                            <a:schemeClr val="accent4">
                              <a:lumMod val="50000"/>
                            </a:schemeClr>
                          </a:solidFill>
                          <a:latin typeface="Times New Roman"/>
                          <a:ea typeface="Times New Roman"/>
                        </a:rPr>
                        <a:t>Ms.Renu</a:t>
                      </a:r>
                      <a:r>
                        <a:rPr lang="en-US" sz="2000" b="0" dirty="0">
                          <a:solidFill>
                            <a:schemeClr val="accent4">
                              <a:lumMod val="50000"/>
                            </a:schemeClr>
                          </a:solidFill>
                          <a:latin typeface="Times New Roman"/>
                          <a:ea typeface="Times New Roman"/>
                        </a:rPr>
                        <a:t>   Panwar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ACSE0514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ct val="100000"/>
                        </a:lnSpc>
                        <a:spcBef>
                          <a:spcPts val="0"/>
                        </a:spcBef>
                        <a:spcAft>
                          <a:spcPts val="0"/>
                        </a:spcAft>
                      </a:pPr>
                      <a:r>
                        <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99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1C757BB8-A1C9-456F-93DC-B508DAFC36FB}"/>
              </a:ext>
            </a:extLst>
          </p:cNvPr>
          <p:cNvSpPr txBox="1"/>
          <p:nvPr/>
        </p:nvSpPr>
        <p:spPr>
          <a:xfrm>
            <a:off x="1575582" y="1"/>
            <a:ext cx="9778218" cy="983283"/>
          </a:xfrm>
          <a:prstGeom prst="rect">
            <a:avLst/>
          </a:prstGeom>
          <a:noFill/>
        </p:spPr>
        <p:txBody>
          <a:bodyPr wrap="square">
            <a:spAutoFit/>
          </a:bodyPr>
          <a:lstStyle/>
          <a:p>
            <a:pPr marL="0" marR="0" algn="ctr">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Result Analysis(Department Result &amp; Subject Result &amp; Individual result</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30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A80976-CC78-4D5A-9381-F3D8B43A9852}"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181100" y="924232"/>
            <a:ext cx="10744200" cy="5363415"/>
          </a:xfrm>
          <a:prstGeom prst="rect">
            <a:avLst/>
          </a:prstGeom>
          <a:solidFill>
            <a:srgbClr val="FEECFA"/>
          </a:solidFill>
        </p:spPr>
      </p:pic>
      <p:sp>
        <p:nvSpPr>
          <p:cNvPr id="3" name="TextBox 2">
            <a:extLst>
              <a:ext uri="{FF2B5EF4-FFF2-40B4-BE49-F238E27FC236}">
                <a16:creationId xmlns:a16="http://schemas.microsoft.com/office/drawing/2014/main" id="{24657531-B866-CCCB-859E-9486FFBBBA77}"/>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304317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A41341-EF66-4291-B956-F12E0162698E}"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a:solidFill>
            <a:srgbClr val="FEECFA"/>
          </a:solidFill>
        </p:spPr>
      </p:pic>
      <p:sp>
        <p:nvSpPr>
          <p:cNvPr id="2" name="TextBox 1">
            <a:extLst>
              <a:ext uri="{FF2B5EF4-FFF2-40B4-BE49-F238E27FC236}">
                <a16:creationId xmlns:a16="http://schemas.microsoft.com/office/drawing/2014/main" id="{E68112F6-452B-F4FE-9FD4-FE8B86DC9C36}"/>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01154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865A70-6313-45FC-A90C-65B174F85312}"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a:solidFill>
            <a:srgbClr val="FEECFA"/>
          </a:solidFill>
        </p:spPr>
      </p:pic>
      <p:sp>
        <p:nvSpPr>
          <p:cNvPr id="2" name="TextBox 1">
            <a:extLst>
              <a:ext uri="{FF2B5EF4-FFF2-40B4-BE49-F238E27FC236}">
                <a16:creationId xmlns:a16="http://schemas.microsoft.com/office/drawing/2014/main" id="{A0A1E6F5-EEC1-EDB4-1265-4A02076AAD65}"/>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91774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0B8AF7-865D-4CCA-A21A-F93AD0EB48CD}"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sp>
        <p:nvSpPr>
          <p:cNvPr id="2" name="TextBox 1">
            <a:extLst>
              <a:ext uri="{FF2B5EF4-FFF2-40B4-BE49-F238E27FC236}">
                <a16:creationId xmlns:a16="http://schemas.microsoft.com/office/drawing/2014/main" id="{A3AD7298-CC20-6BF7-8A92-B64CD3201171}"/>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305487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ED2D9C-73F6-492D-BEBC-70604E028160}"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sp>
        <p:nvSpPr>
          <p:cNvPr id="2" name="TextBox 1">
            <a:extLst>
              <a:ext uri="{FF2B5EF4-FFF2-40B4-BE49-F238E27FC236}">
                <a16:creationId xmlns:a16="http://schemas.microsoft.com/office/drawing/2014/main" id="{5C692C67-3E1D-589F-5B8D-FBB12540F8C5}"/>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79400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F5E005-B6BF-3D04-1CEF-32C9D63B176F}"/>
              </a:ext>
            </a:extLst>
          </p:cNvPr>
          <p:cNvSpPr>
            <a:spLocks noGrp="1"/>
          </p:cNvSpPr>
          <p:nvPr>
            <p:ph type="dt" sz="half" idx="10"/>
          </p:nvPr>
        </p:nvSpPr>
        <p:spPr/>
        <p:txBody>
          <a:bodyPr/>
          <a:lstStyle/>
          <a:p>
            <a:fld id="{F8A1AA20-7B9B-4E08-8324-64543886C0A6}" type="datetime1">
              <a:rPr lang="en-US" smtClean="0"/>
              <a:t>6/29/2024</a:t>
            </a:fld>
            <a:endParaRPr lang="en-IN"/>
          </a:p>
        </p:txBody>
      </p:sp>
      <p:sp>
        <p:nvSpPr>
          <p:cNvPr id="5" name="Footer Placeholder 4">
            <a:extLst>
              <a:ext uri="{FF2B5EF4-FFF2-40B4-BE49-F238E27FC236}">
                <a16:creationId xmlns:a16="http://schemas.microsoft.com/office/drawing/2014/main" id="{23EDDD69-9478-5B6A-67C5-E8A6B57569DA}"/>
              </a:ext>
            </a:extLst>
          </p:cNvPr>
          <p:cNvSpPr>
            <a:spLocks noGrp="1"/>
          </p:cNvSpPr>
          <p:nvPr>
            <p:ph type="ftr" sz="quarter" idx="11"/>
          </p:nvPr>
        </p:nvSpPr>
        <p:spPr/>
        <p:txBody>
          <a:bodyPr/>
          <a:lstStyle/>
          <a:p>
            <a:r>
              <a:rPr lang="en-IN"/>
              <a:t>Renu   Panwar            ACSE0514                Design   Pattern               Unit-IV</a:t>
            </a:r>
          </a:p>
        </p:txBody>
      </p:sp>
      <p:sp>
        <p:nvSpPr>
          <p:cNvPr id="6" name="Slide Number Placeholder 5">
            <a:extLst>
              <a:ext uri="{FF2B5EF4-FFF2-40B4-BE49-F238E27FC236}">
                <a16:creationId xmlns:a16="http://schemas.microsoft.com/office/drawing/2014/main" id="{C590A776-899F-41B6-AC6F-4C521EFDBC21}"/>
              </a:ext>
            </a:extLst>
          </p:cNvPr>
          <p:cNvSpPr>
            <a:spLocks noGrp="1"/>
          </p:cNvSpPr>
          <p:nvPr>
            <p:ph type="sldNum" sz="quarter" idx="12"/>
          </p:nvPr>
        </p:nvSpPr>
        <p:spPr/>
        <p:txBody>
          <a:bodyPr/>
          <a:lstStyle/>
          <a:p>
            <a:fld id="{D4AC43BF-6EE8-4137-B6AC-14832BEEB3CF}" type="slidenum">
              <a:rPr lang="en-IN" smtClean="0"/>
              <a:t>2</a:t>
            </a:fld>
            <a:endParaRPr lang="en-IN"/>
          </a:p>
        </p:txBody>
      </p:sp>
      <p:sp>
        <p:nvSpPr>
          <p:cNvPr id="8" name="TextBox 7">
            <a:extLst>
              <a:ext uri="{FF2B5EF4-FFF2-40B4-BE49-F238E27FC236}">
                <a16:creationId xmlns:a16="http://schemas.microsoft.com/office/drawing/2014/main" id="{1C50E4DD-003C-9E58-8E62-90EE1F55A436}"/>
              </a:ext>
            </a:extLst>
          </p:cNvPr>
          <p:cNvSpPr txBox="1"/>
          <p:nvPr/>
        </p:nvSpPr>
        <p:spPr>
          <a:xfrm>
            <a:off x="3048000" y="159465"/>
            <a:ext cx="6096000" cy="707886"/>
          </a:xfrm>
          <a:prstGeom prst="rect">
            <a:avLst/>
          </a:prstGeom>
          <a:noFill/>
        </p:spPr>
        <p:txBody>
          <a:bodyPr wrap="square">
            <a:spAutoFit/>
          </a:bodyPr>
          <a:lstStyle/>
          <a:p>
            <a:pPr algn="ctr">
              <a:spcBef>
                <a:spcPct val="0"/>
              </a:spcBef>
              <a:defRPr/>
            </a:pPr>
            <a:r>
              <a:rPr lang="en-US" sz="4000" dirty="0"/>
              <a:t>Faculty      Introduction</a:t>
            </a:r>
          </a:p>
        </p:txBody>
      </p:sp>
      <p:graphicFrame>
        <p:nvGraphicFramePr>
          <p:cNvPr id="9" name="Table 10">
            <a:extLst>
              <a:ext uri="{FF2B5EF4-FFF2-40B4-BE49-F238E27FC236}">
                <a16:creationId xmlns:a16="http://schemas.microsoft.com/office/drawing/2014/main" id="{0D2886FD-CB5D-71BF-DFBC-CDCFE2DC2785}"/>
              </a:ext>
            </a:extLst>
          </p:cNvPr>
          <p:cNvGraphicFramePr>
            <a:graphicFrameLocks noGrp="1"/>
          </p:cNvGraphicFramePr>
          <p:nvPr>
            <p:extLst>
              <p:ext uri="{D42A27DB-BD31-4B8C-83A1-F6EECF244321}">
                <p14:modId xmlns:p14="http://schemas.microsoft.com/office/powerpoint/2010/main" val="1569753802"/>
              </p:ext>
            </p:extLst>
          </p:nvPr>
        </p:nvGraphicFramePr>
        <p:xfrm>
          <a:off x="609600" y="1143000"/>
          <a:ext cx="11201400" cy="4748126"/>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a:t>Renu   Panwar</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solidFill>
                      <a:schemeClr val="accent2">
                        <a:lumMod val="60000"/>
                        <a:lumOff val="40000"/>
                        <a:alpha val="20000"/>
                      </a:schemeClr>
                    </a:solidFill>
                  </a:tcPr>
                </a:tc>
                <a:tc>
                  <a:txBody>
                    <a:bodyPr/>
                    <a:lstStyle/>
                    <a:p>
                      <a:r>
                        <a:rPr lang="en-US" sz="2600" dirty="0"/>
                        <a:t>M. Tech. (CSE),B.TECH  (CSE)</a:t>
                      </a:r>
                      <a:endParaRPr lang="en-IN" sz="2600" dirty="0"/>
                    </a:p>
                  </a:txBody>
                  <a:tcPr>
                    <a:solidFill>
                      <a:schemeClr val="accent2">
                        <a:lumMod val="60000"/>
                        <a:lumOff val="40000"/>
                        <a:alpha val="20000"/>
                      </a:schemeClr>
                    </a:solidFill>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solidFill>
                      <a:schemeClr val="accent2">
                        <a:lumMod val="60000"/>
                        <a:lumOff val="40000"/>
                        <a:alpha val="20000"/>
                      </a:schemeClr>
                    </a:solidFill>
                  </a:tcPr>
                </a:tc>
                <a:tc>
                  <a:txBody>
                    <a:bodyPr/>
                    <a:lstStyle/>
                    <a:p>
                      <a:r>
                        <a:rPr lang="en-IN" sz="2600" dirty="0"/>
                        <a:t>Computer</a:t>
                      </a:r>
                      <a:r>
                        <a:rPr lang="en-IN" sz="2600" baseline="0" dirty="0"/>
                        <a:t> Science &amp; Engineering-AIML</a:t>
                      </a:r>
                      <a:endParaRPr lang="en-IN" sz="2600" dirty="0"/>
                    </a:p>
                  </a:txBody>
                  <a:tcPr>
                    <a:solidFill>
                      <a:schemeClr val="accent2">
                        <a:lumMod val="60000"/>
                        <a:lumOff val="40000"/>
                        <a:alpha val="20000"/>
                      </a:schemeClr>
                    </a:solidFill>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12years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solidFill>
                      <a:schemeClr val="accent2">
                        <a:lumMod val="60000"/>
                        <a:lumOff val="40000"/>
                        <a:alpha val="2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dirty="0"/>
                        <a:t>5.5 years</a:t>
                      </a:r>
                    </a:p>
                  </a:txBody>
                  <a:tcPr>
                    <a:solidFill>
                      <a:schemeClr val="accent2">
                        <a:lumMod val="60000"/>
                        <a:lumOff val="40000"/>
                        <a:alpha val="20000"/>
                      </a:schemeClr>
                    </a:solidFill>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algn="l"/>
                      <a:r>
                        <a:rPr lang="en-US" sz="2600" dirty="0"/>
                        <a:t>Core Java and Advance Java</a:t>
                      </a:r>
                      <a:r>
                        <a:rPr lang="en-US" sz="2600" baseline="0" dirty="0"/>
                        <a:t>,</a:t>
                      </a:r>
                      <a:r>
                        <a:rPr lang="en-US" sz="2600" dirty="0"/>
                        <a:t> Artificial Intelligence, Soft </a:t>
                      </a:r>
                      <a:r>
                        <a:rPr lang="en-US" sz="2600" dirty="0" err="1"/>
                        <a:t>Computing,Machine</a:t>
                      </a:r>
                      <a:r>
                        <a:rPr lang="en-US" sz="2600" dirty="0"/>
                        <a:t>  Learning, C Programming, Web </a:t>
                      </a:r>
                      <a:r>
                        <a:rPr lang="en-US" sz="2600" dirty="0" err="1"/>
                        <a:t>Technology,Deep</a:t>
                      </a:r>
                      <a:r>
                        <a:rPr lang="en-US" sz="2600" dirty="0"/>
                        <a:t> Learning, Operating System, OOPs ,C++,Design  Pattern.</a:t>
                      </a:r>
                      <a:endParaRPr lang="en-IN" sz="2600" dirty="0"/>
                    </a:p>
                  </a:txBody>
                  <a:tcPr/>
                </a:tc>
                <a:extLst>
                  <a:ext uri="{0D108BD9-81ED-4DB2-BD59-A6C34878D82A}">
                    <a16:rowId xmlns:a16="http://schemas.microsoft.com/office/drawing/2014/main" val="3013650449"/>
                  </a:ext>
                </a:extLst>
              </a:tr>
            </a:tbl>
          </a:graphicData>
        </a:graphic>
      </p:graphicFrame>
    </p:spTree>
    <p:extLst>
      <p:ext uri="{BB962C8B-B14F-4D97-AF65-F5344CB8AC3E}">
        <p14:creationId xmlns:p14="http://schemas.microsoft.com/office/powerpoint/2010/main" val="334230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60D7653-0AD8-43C4-887C-E0341DE154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717" y="1364566"/>
            <a:ext cx="9750083" cy="4991783"/>
          </a:xfrm>
          <a:solidFill>
            <a:schemeClr val="bg1"/>
          </a:solidFill>
        </p:spPr>
      </p:pic>
      <p:sp>
        <p:nvSpPr>
          <p:cNvPr id="4" name="Date Placeholder 3">
            <a:extLst>
              <a:ext uri="{FF2B5EF4-FFF2-40B4-BE49-F238E27FC236}">
                <a16:creationId xmlns:a16="http://schemas.microsoft.com/office/drawing/2014/main" id="{6E694E70-7F10-4E3E-B12B-58CB7916AF63}"/>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E896B38F-B6B7-46EB-96A3-F955FCE63492}"/>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29D5D592-FB48-411A-850D-FAC1AC4347C2}"/>
              </a:ext>
            </a:extLst>
          </p:cNvPr>
          <p:cNvSpPr>
            <a:spLocks noGrp="1"/>
          </p:cNvSpPr>
          <p:nvPr>
            <p:ph type="sldNum" sz="quarter" idx="12"/>
          </p:nvPr>
        </p:nvSpPr>
        <p:spPr/>
        <p:txBody>
          <a:bodyPr/>
          <a:lstStyle/>
          <a:p>
            <a:fld id="{D4AC43BF-6EE8-4137-B6AC-14832BEEB3CF}" type="slidenum">
              <a:rPr lang="en-IN" smtClean="0"/>
              <a:t>20</a:t>
            </a:fld>
            <a:endParaRPr lang="en-IN"/>
          </a:p>
        </p:txBody>
      </p:sp>
      <p:sp>
        <p:nvSpPr>
          <p:cNvPr id="7" name="Title 6">
            <a:extLst>
              <a:ext uri="{FF2B5EF4-FFF2-40B4-BE49-F238E27FC236}">
                <a16:creationId xmlns:a16="http://schemas.microsoft.com/office/drawing/2014/main" id="{214DE271-6526-473A-9232-6C55BCB6EBDB}"/>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Design  Pattern  Previous  Year  Question  Paper..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349027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CFDE0A5-4249-4C39-82EF-8FB1EEF0B3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286" y="1881895"/>
            <a:ext cx="5761427" cy="4351338"/>
          </a:xfrm>
        </p:spPr>
      </p:pic>
      <p:sp>
        <p:nvSpPr>
          <p:cNvPr id="4" name="Date Placeholder 3">
            <a:extLst>
              <a:ext uri="{FF2B5EF4-FFF2-40B4-BE49-F238E27FC236}">
                <a16:creationId xmlns:a16="http://schemas.microsoft.com/office/drawing/2014/main" id="{37E70319-95C0-42EF-9742-AC33A0E9875F}"/>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9E2764C4-DD3D-4BD8-AF7C-B2563A74C35B}"/>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8E902E27-F41B-408E-9569-E1B45152FC33}"/>
              </a:ext>
            </a:extLst>
          </p:cNvPr>
          <p:cNvSpPr>
            <a:spLocks noGrp="1"/>
          </p:cNvSpPr>
          <p:nvPr>
            <p:ph type="sldNum" sz="quarter" idx="12"/>
          </p:nvPr>
        </p:nvSpPr>
        <p:spPr/>
        <p:txBody>
          <a:bodyPr/>
          <a:lstStyle/>
          <a:p>
            <a:fld id="{D4AC43BF-6EE8-4137-B6AC-14832BEEB3CF}" type="slidenum">
              <a:rPr lang="en-IN" smtClean="0"/>
              <a:t>21</a:t>
            </a:fld>
            <a:endParaRPr lang="en-IN"/>
          </a:p>
        </p:txBody>
      </p:sp>
      <p:sp>
        <p:nvSpPr>
          <p:cNvPr id="9" name="TextBox 8">
            <a:extLst>
              <a:ext uri="{FF2B5EF4-FFF2-40B4-BE49-F238E27FC236}">
                <a16:creationId xmlns:a16="http://schemas.microsoft.com/office/drawing/2014/main" id="{FD86FA42-4BC4-44FD-8B2F-B1D30F1E9192}"/>
              </a:ext>
            </a:extLst>
          </p:cNvPr>
          <p:cNvSpPr txBox="1"/>
          <p:nvPr/>
        </p:nvSpPr>
        <p:spPr>
          <a:xfrm>
            <a:off x="1796560" y="136525"/>
            <a:ext cx="8598877" cy="583750"/>
          </a:xfrm>
          <a:prstGeom prst="rect">
            <a:avLst/>
          </a:prstGeom>
          <a:noFill/>
        </p:spPr>
        <p:txBody>
          <a:bodyPr wrap="square">
            <a:spAutoFit/>
          </a:bodyPr>
          <a:lstStyle/>
          <a:p>
            <a:pPr marL="0" marR="0" algn="ctr">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Design  Pattern  Previous  Year  Question  Paper..</a:t>
            </a:r>
          </a:p>
        </p:txBody>
      </p:sp>
    </p:spTree>
    <p:extLst>
      <p:ext uri="{BB962C8B-B14F-4D97-AF65-F5344CB8AC3E}">
        <p14:creationId xmlns:p14="http://schemas.microsoft.com/office/powerpoint/2010/main" val="1665224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6CF3653-055C-4286-991C-FD52DB838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8068" y="1825625"/>
            <a:ext cx="5295864" cy="4351338"/>
          </a:xfrm>
        </p:spPr>
      </p:pic>
      <p:sp>
        <p:nvSpPr>
          <p:cNvPr id="4" name="Date Placeholder 3">
            <a:extLst>
              <a:ext uri="{FF2B5EF4-FFF2-40B4-BE49-F238E27FC236}">
                <a16:creationId xmlns:a16="http://schemas.microsoft.com/office/drawing/2014/main" id="{BED90B8C-5066-43D7-881E-EF28CBB3C9AD}"/>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B6A4CB89-AE5C-4F8D-A9BA-850D2AB128DE}"/>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65B8518A-125F-47F8-9AFC-77908BD25195}"/>
              </a:ext>
            </a:extLst>
          </p:cNvPr>
          <p:cNvSpPr>
            <a:spLocks noGrp="1"/>
          </p:cNvSpPr>
          <p:nvPr>
            <p:ph type="sldNum" sz="quarter" idx="12"/>
          </p:nvPr>
        </p:nvSpPr>
        <p:spPr/>
        <p:txBody>
          <a:bodyPr/>
          <a:lstStyle/>
          <a:p>
            <a:fld id="{D4AC43BF-6EE8-4137-B6AC-14832BEEB3CF}" type="slidenum">
              <a:rPr lang="en-IN" smtClean="0"/>
              <a:t>22</a:t>
            </a:fld>
            <a:endParaRPr lang="en-IN"/>
          </a:p>
        </p:txBody>
      </p:sp>
      <p:sp>
        <p:nvSpPr>
          <p:cNvPr id="9" name="TextBox 8">
            <a:extLst>
              <a:ext uri="{FF2B5EF4-FFF2-40B4-BE49-F238E27FC236}">
                <a16:creationId xmlns:a16="http://schemas.microsoft.com/office/drawing/2014/main" id="{B52FCFCB-AD4D-4E73-A4E3-A37035FDFB79}"/>
              </a:ext>
            </a:extLst>
          </p:cNvPr>
          <p:cNvSpPr txBox="1"/>
          <p:nvPr/>
        </p:nvSpPr>
        <p:spPr>
          <a:xfrm>
            <a:off x="1797146" y="136525"/>
            <a:ext cx="7993967" cy="522259"/>
          </a:xfrm>
          <a:prstGeom prst="rect">
            <a:avLst/>
          </a:prstGeom>
          <a:noFill/>
        </p:spPr>
        <p:txBody>
          <a:bodyPr wrap="square">
            <a:spAutoFit/>
          </a:bodyPr>
          <a:lstStyle/>
          <a:p>
            <a:pPr marL="0" marR="0" algn="ctr">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Design  Pattern  Previous  Year  Question  Paper..</a:t>
            </a:r>
          </a:p>
        </p:txBody>
      </p:sp>
    </p:spTree>
    <p:extLst>
      <p:ext uri="{BB962C8B-B14F-4D97-AF65-F5344CB8AC3E}">
        <p14:creationId xmlns:p14="http://schemas.microsoft.com/office/powerpoint/2010/main" val="2145541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2F2ED70-002D-4F55-8B28-5502F5FA2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0604" y="1825625"/>
            <a:ext cx="5430791" cy="4351338"/>
          </a:xfrm>
        </p:spPr>
      </p:pic>
      <p:sp>
        <p:nvSpPr>
          <p:cNvPr id="4" name="Date Placeholder 3">
            <a:extLst>
              <a:ext uri="{FF2B5EF4-FFF2-40B4-BE49-F238E27FC236}">
                <a16:creationId xmlns:a16="http://schemas.microsoft.com/office/drawing/2014/main" id="{5E87CACF-0E0E-491C-B125-F7504BC49337}"/>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ACC424F2-7464-4418-895F-9C16B9267079}"/>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B41B15DC-F7B4-4BC1-BDF1-4214CB638A49}"/>
              </a:ext>
            </a:extLst>
          </p:cNvPr>
          <p:cNvSpPr>
            <a:spLocks noGrp="1"/>
          </p:cNvSpPr>
          <p:nvPr>
            <p:ph type="sldNum" sz="quarter" idx="12"/>
          </p:nvPr>
        </p:nvSpPr>
        <p:spPr/>
        <p:txBody>
          <a:bodyPr/>
          <a:lstStyle/>
          <a:p>
            <a:fld id="{D4AC43BF-6EE8-4137-B6AC-14832BEEB3CF}" type="slidenum">
              <a:rPr lang="en-IN" smtClean="0"/>
              <a:t>23</a:t>
            </a:fld>
            <a:endParaRPr lang="en-IN"/>
          </a:p>
        </p:txBody>
      </p:sp>
      <p:sp>
        <p:nvSpPr>
          <p:cNvPr id="9" name="TextBox 8">
            <a:extLst>
              <a:ext uri="{FF2B5EF4-FFF2-40B4-BE49-F238E27FC236}">
                <a16:creationId xmlns:a16="http://schemas.microsoft.com/office/drawing/2014/main" id="{6700F4A3-900F-4CAA-90F7-4E45534E4480}"/>
              </a:ext>
            </a:extLst>
          </p:cNvPr>
          <p:cNvSpPr txBox="1"/>
          <p:nvPr/>
        </p:nvSpPr>
        <p:spPr>
          <a:xfrm>
            <a:off x="1839350" y="305485"/>
            <a:ext cx="8148711" cy="522259"/>
          </a:xfrm>
          <a:prstGeom prst="rect">
            <a:avLst/>
          </a:prstGeom>
          <a:noFill/>
        </p:spPr>
        <p:txBody>
          <a:bodyPr wrap="square">
            <a:spAutoFit/>
          </a:bodyPr>
          <a:lstStyle/>
          <a:p>
            <a:pPr marL="0" marR="0" algn="ctr">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Design  Pattern  Previous  Year  Question  Paper..</a:t>
            </a:r>
          </a:p>
        </p:txBody>
      </p:sp>
    </p:spTree>
    <p:extLst>
      <p:ext uri="{BB962C8B-B14F-4D97-AF65-F5344CB8AC3E}">
        <p14:creationId xmlns:p14="http://schemas.microsoft.com/office/powerpoint/2010/main" val="2333803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3FCE33A-39A4-4190-9F08-052AA5CDB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500" y="1825625"/>
            <a:ext cx="5332999" cy="4351338"/>
          </a:xfrm>
        </p:spPr>
      </p:pic>
      <p:sp>
        <p:nvSpPr>
          <p:cNvPr id="4" name="Date Placeholder 3">
            <a:extLst>
              <a:ext uri="{FF2B5EF4-FFF2-40B4-BE49-F238E27FC236}">
                <a16:creationId xmlns:a16="http://schemas.microsoft.com/office/drawing/2014/main" id="{6CE06F62-E81D-4124-8E88-EFB031218639}"/>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8DA9BCB2-F699-4AFC-9501-9587CF2BE957}"/>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07F1F6C8-2775-4282-9422-248B202B79BC}"/>
              </a:ext>
            </a:extLst>
          </p:cNvPr>
          <p:cNvSpPr>
            <a:spLocks noGrp="1"/>
          </p:cNvSpPr>
          <p:nvPr>
            <p:ph type="sldNum" sz="quarter" idx="12"/>
          </p:nvPr>
        </p:nvSpPr>
        <p:spPr/>
        <p:txBody>
          <a:bodyPr/>
          <a:lstStyle/>
          <a:p>
            <a:fld id="{D4AC43BF-6EE8-4137-B6AC-14832BEEB3CF}" type="slidenum">
              <a:rPr lang="en-IN" smtClean="0"/>
              <a:t>24</a:t>
            </a:fld>
            <a:endParaRPr lang="en-IN"/>
          </a:p>
        </p:txBody>
      </p:sp>
      <p:sp>
        <p:nvSpPr>
          <p:cNvPr id="10" name="TextBox 9">
            <a:extLst>
              <a:ext uri="{FF2B5EF4-FFF2-40B4-BE49-F238E27FC236}">
                <a16:creationId xmlns:a16="http://schemas.microsoft.com/office/drawing/2014/main" id="{4F37F2F1-4375-402A-B20E-1D698B745995}"/>
              </a:ext>
            </a:extLst>
          </p:cNvPr>
          <p:cNvSpPr txBox="1"/>
          <p:nvPr/>
        </p:nvSpPr>
        <p:spPr>
          <a:xfrm>
            <a:off x="1587805" y="158778"/>
            <a:ext cx="8203309" cy="522259"/>
          </a:xfrm>
          <a:prstGeom prst="rect">
            <a:avLst/>
          </a:prstGeom>
          <a:noFill/>
        </p:spPr>
        <p:txBody>
          <a:bodyPr wrap="square">
            <a:spAutoFit/>
          </a:bodyPr>
          <a:lstStyle/>
          <a:p>
            <a:pPr marL="0" marR="0" algn="ctr">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Design  Pattern  Previous  Year  Question  Paper..</a:t>
            </a:r>
          </a:p>
        </p:txBody>
      </p:sp>
    </p:spTree>
    <p:extLst>
      <p:ext uri="{BB962C8B-B14F-4D97-AF65-F5344CB8AC3E}">
        <p14:creationId xmlns:p14="http://schemas.microsoft.com/office/powerpoint/2010/main" val="660863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5882DA9-3E80-473D-A5DF-CE1B66A034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5613" y="1825625"/>
            <a:ext cx="5020774" cy="4351338"/>
          </a:xfrm>
        </p:spPr>
      </p:pic>
      <p:sp>
        <p:nvSpPr>
          <p:cNvPr id="4" name="Date Placeholder 3">
            <a:extLst>
              <a:ext uri="{FF2B5EF4-FFF2-40B4-BE49-F238E27FC236}">
                <a16:creationId xmlns:a16="http://schemas.microsoft.com/office/drawing/2014/main" id="{BE7E8532-F286-4CD1-8C08-CCBB72CD02C2}"/>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F5E3C361-8F75-49C2-B516-E9EAEDCEA942}"/>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989CE828-D85C-46DC-B78E-E5E9AC71D0C3}"/>
              </a:ext>
            </a:extLst>
          </p:cNvPr>
          <p:cNvSpPr>
            <a:spLocks noGrp="1"/>
          </p:cNvSpPr>
          <p:nvPr>
            <p:ph type="sldNum" sz="quarter" idx="12"/>
          </p:nvPr>
        </p:nvSpPr>
        <p:spPr/>
        <p:txBody>
          <a:bodyPr/>
          <a:lstStyle/>
          <a:p>
            <a:fld id="{D4AC43BF-6EE8-4137-B6AC-14832BEEB3CF}" type="slidenum">
              <a:rPr lang="en-IN" smtClean="0"/>
              <a:t>25</a:t>
            </a:fld>
            <a:endParaRPr lang="en-IN"/>
          </a:p>
        </p:txBody>
      </p:sp>
      <p:sp>
        <p:nvSpPr>
          <p:cNvPr id="9" name="TextBox 8">
            <a:extLst>
              <a:ext uri="{FF2B5EF4-FFF2-40B4-BE49-F238E27FC236}">
                <a16:creationId xmlns:a16="http://schemas.microsoft.com/office/drawing/2014/main" id="{0659F47F-DA5A-43BA-AB49-5C6D5CDC8BFC}"/>
              </a:ext>
            </a:extLst>
          </p:cNvPr>
          <p:cNvSpPr txBox="1"/>
          <p:nvPr/>
        </p:nvSpPr>
        <p:spPr>
          <a:xfrm>
            <a:off x="1614268" y="231630"/>
            <a:ext cx="7881424" cy="522259"/>
          </a:xfrm>
          <a:prstGeom prst="rect">
            <a:avLst/>
          </a:prstGeom>
          <a:noFill/>
        </p:spPr>
        <p:txBody>
          <a:bodyPr wrap="square">
            <a:spAutoFit/>
          </a:bodyPr>
          <a:lstStyle/>
          <a:p>
            <a:pPr marL="0" marR="0" algn="ctr">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Design  Pattern  Previous  Year  Question  Paper..</a:t>
            </a:r>
          </a:p>
        </p:txBody>
      </p:sp>
    </p:spTree>
    <p:extLst>
      <p:ext uri="{BB962C8B-B14F-4D97-AF65-F5344CB8AC3E}">
        <p14:creationId xmlns:p14="http://schemas.microsoft.com/office/powerpoint/2010/main" val="458029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756D7DE-3250-4C1D-8AB8-F7E3C6507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502" y="1825625"/>
            <a:ext cx="4824995" cy="4351338"/>
          </a:xfrm>
        </p:spPr>
      </p:pic>
      <p:sp>
        <p:nvSpPr>
          <p:cNvPr id="4" name="Date Placeholder 3">
            <a:extLst>
              <a:ext uri="{FF2B5EF4-FFF2-40B4-BE49-F238E27FC236}">
                <a16:creationId xmlns:a16="http://schemas.microsoft.com/office/drawing/2014/main" id="{A61B27B9-8941-4C8E-BC42-0C517081F48F}"/>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3D0D334B-0DE8-4A6B-9AFE-E783B670E3B2}"/>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0350C7C5-761A-4BC4-B178-B86E67ADB1C4}"/>
              </a:ext>
            </a:extLst>
          </p:cNvPr>
          <p:cNvSpPr>
            <a:spLocks noGrp="1"/>
          </p:cNvSpPr>
          <p:nvPr>
            <p:ph type="sldNum" sz="quarter" idx="12"/>
          </p:nvPr>
        </p:nvSpPr>
        <p:spPr/>
        <p:txBody>
          <a:bodyPr/>
          <a:lstStyle/>
          <a:p>
            <a:fld id="{D4AC43BF-6EE8-4137-B6AC-14832BEEB3CF}" type="slidenum">
              <a:rPr lang="en-IN" smtClean="0"/>
              <a:t>26</a:t>
            </a:fld>
            <a:endParaRPr lang="en-IN"/>
          </a:p>
        </p:txBody>
      </p:sp>
      <p:sp>
        <p:nvSpPr>
          <p:cNvPr id="9" name="TextBox 8">
            <a:extLst>
              <a:ext uri="{FF2B5EF4-FFF2-40B4-BE49-F238E27FC236}">
                <a16:creationId xmlns:a16="http://schemas.microsoft.com/office/drawing/2014/main" id="{A8BB1050-59A3-4EA9-8B4D-B8EDD484DFF8}"/>
              </a:ext>
            </a:extLst>
          </p:cNvPr>
          <p:cNvSpPr txBox="1"/>
          <p:nvPr/>
        </p:nvSpPr>
        <p:spPr>
          <a:xfrm>
            <a:off x="838200" y="136525"/>
            <a:ext cx="8193258" cy="522259"/>
          </a:xfrm>
          <a:prstGeom prst="rect">
            <a:avLst/>
          </a:prstGeom>
          <a:noFill/>
        </p:spPr>
        <p:txBody>
          <a:bodyPr wrap="square">
            <a:spAutoFit/>
          </a:bodyPr>
          <a:lstStyle/>
          <a:p>
            <a:pPr marL="0" marR="0" algn="ctr">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Design  Pattern  Previous  Year  Question  Paper..</a:t>
            </a:r>
          </a:p>
        </p:txBody>
      </p:sp>
    </p:spTree>
    <p:extLst>
      <p:ext uri="{BB962C8B-B14F-4D97-AF65-F5344CB8AC3E}">
        <p14:creationId xmlns:p14="http://schemas.microsoft.com/office/powerpoint/2010/main" val="3983480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6BF4194-73EF-4385-9386-34B6D0CC11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001" y="1825625"/>
            <a:ext cx="7071997" cy="4351338"/>
          </a:xfrm>
        </p:spPr>
      </p:pic>
      <p:sp>
        <p:nvSpPr>
          <p:cNvPr id="4" name="Date Placeholder 3">
            <a:extLst>
              <a:ext uri="{FF2B5EF4-FFF2-40B4-BE49-F238E27FC236}">
                <a16:creationId xmlns:a16="http://schemas.microsoft.com/office/drawing/2014/main" id="{78BDDDCD-E2CD-4782-86D7-62DCABA91CE7}"/>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5B639864-B868-4EDB-938F-BF5356663A32}"/>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2682942D-1497-47DA-BC6D-3FFDD8751874}"/>
              </a:ext>
            </a:extLst>
          </p:cNvPr>
          <p:cNvSpPr>
            <a:spLocks noGrp="1"/>
          </p:cNvSpPr>
          <p:nvPr>
            <p:ph type="sldNum" sz="quarter" idx="12"/>
          </p:nvPr>
        </p:nvSpPr>
        <p:spPr/>
        <p:txBody>
          <a:bodyPr/>
          <a:lstStyle/>
          <a:p>
            <a:fld id="{D4AC43BF-6EE8-4137-B6AC-14832BEEB3CF}" type="slidenum">
              <a:rPr lang="en-IN" smtClean="0"/>
              <a:t>27</a:t>
            </a:fld>
            <a:endParaRPr lang="en-IN"/>
          </a:p>
        </p:txBody>
      </p:sp>
      <p:sp>
        <p:nvSpPr>
          <p:cNvPr id="9" name="TextBox 8">
            <a:extLst>
              <a:ext uri="{FF2B5EF4-FFF2-40B4-BE49-F238E27FC236}">
                <a16:creationId xmlns:a16="http://schemas.microsoft.com/office/drawing/2014/main" id="{68F02EBC-B2D6-4CCE-8E58-933FAAE3631E}"/>
              </a:ext>
            </a:extLst>
          </p:cNvPr>
          <p:cNvSpPr txBox="1"/>
          <p:nvPr/>
        </p:nvSpPr>
        <p:spPr>
          <a:xfrm>
            <a:off x="1603717" y="136525"/>
            <a:ext cx="7523335" cy="523220"/>
          </a:xfrm>
          <a:prstGeom prst="rect">
            <a:avLst/>
          </a:prstGeom>
          <a:noFill/>
        </p:spPr>
        <p:txBody>
          <a:bodyPr wrap="square">
            <a:sp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Design  Pattern  Previous  Year  Question  Paper..</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767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899781-C0D6-416A-BF5E-65F8C4896351}"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9" name="Content Placeholder 2"/>
          <p:cNvSpPr>
            <a:spLocks noGrp="1"/>
          </p:cNvSpPr>
          <p:nvPr>
            <p:ph idx="1"/>
          </p:nvPr>
        </p:nvSpPr>
        <p:spPr>
          <a:xfrm>
            <a:off x="914400" y="1066800"/>
            <a:ext cx="11049000" cy="4525963"/>
          </a:xfrm>
          <a:solidFill>
            <a:schemeClr val="bg1"/>
          </a:solidFill>
          <a:ln w="19050">
            <a:solidFill>
              <a:schemeClr val="tx1"/>
            </a:solidFill>
          </a:ln>
        </p:spPr>
        <p:txBody>
          <a:bodyPr>
            <a:normAutofit/>
          </a:bodyPr>
          <a:lstStyle/>
          <a:p>
            <a:pPr algn="just">
              <a:lnSpc>
                <a:spcPct val="200000"/>
              </a:lnSpc>
            </a:pPr>
            <a:r>
              <a:rPr lang="en-US" sz="2800" dirty="0"/>
              <a:t> Students should know object-oriented analysis and design.</a:t>
            </a:r>
          </a:p>
          <a:p>
            <a:pPr algn="just">
              <a:lnSpc>
                <a:spcPct val="200000"/>
              </a:lnSpc>
            </a:pPr>
            <a:r>
              <a:rPr lang="en-US" sz="2800" dirty="0"/>
              <a:t>Knowledge of Data structure and algorithm.</a:t>
            </a:r>
          </a:p>
          <a:p>
            <a:pPr algn="just">
              <a:lnSpc>
                <a:spcPct val="200000"/>
              </a:lnSpc>
            </a:pPr>
            <a:r>
              <a:rPr lang="en-US" sz="2800" dirty="0"/>
              <a:t>knowledge of Programming languages such as C/C++ etc. </a:t>
            </a:r>
          </a:p>
          <a:p>
            <a:pPr algn="just">
              <a:lnSpc>
                <a:spcPct val="200000"/>
              </a:lnSpc>
            </a:pPr>
            <a:r>
              <a:rPr lang="en-US" sz="2800" dirty="0"/>
              <a:t>Good problem-solving Skills.</a:t>
            </a:r>
          </a:p>
          <a:p>
            <a:pPr marL="0" indent="0" algn="just">
              <a:buNone/>
            </a:pPr>
            <a:endParaRPr lang="en-US" sz="2800" dirty="0"/>
          </a:p>
          <a:p>
            <a:pPr>
              <a:buNone/>
            </a:pPr>
            <a:endParaRPr lang="en-US" dirty="0"/>
          </a:p>
        </p:txBody>
      </p:sp>
      <p:sp>
        <p:nvSpPr>
          <p:cNvPr id="8" name="TextBox 7">
            <a:extLst>
              <a:ext uri="{FF2B5EF4-FFF2-40B4-BE49-F238E27FC236}">
                <a16:creationId xmlns:a16="http://schemas.microsoft.com/office/drawing/2014/main" id="{CC0B4965-50C5-46E4-981B-6EF701CD919C}"/>
              </a:ext>
            </a:extLst>
          </p:cNvPr>
          <p:cNvSpPr txBox="1"/>
          <p:nvPr/>
        </p:nvSpPr>
        <p:spPr>
          <a:xfrm>
            <a:off x="2317652" y="309452"/>
            <a:ext cx="6098344" cy="583750"/>
          </a:xfrm>
          <a:prstGeom prst="rect">
            <a:avLst/>
          </a:prstGeom>
          <a:noFill/>
        </p:spPr>
        <p:txBody>
          <a:bodyPr wrap="square">
            <a:spAutoFit/>
          </a:bodyPr>
          <a:lstStyle/>
          <a:p>
            <a:pPr marL="0" marR="0" algn="ctr">
              <a:lnSpc>
                <a:spcPct val="107000"/>
              </a:lnSpc>
              <a:spcBef>
                <a:spcPts val="0"/>
              </a:spcBef>
              <a:spcAft>
                <a:spcPts val="800"/>
              </a:spcAft>
            </a:pPr>
            <a:r>
              <a:rPr lang="en-US" sz="32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Prerequisite / Recap</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1111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0A7EB9-8F17-4475-8389-ABC2B7CB77CF}"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bg1"/>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
        <p:nvSpPr>
          <p:cNvPr id="10" name="TextBox 9">
            <a:extLst>
              <a:ext uri="{FF2B5EF4-FFF2-40B4-BE49-F238E27FC236}">
                <a16:creationId xmlns:a16="http://schemas.microsoft.com/office/drawing/2014/main" id="{956B704C-499B-46A9-A57F-3ADAEDB71323}"/>
              </a:ext>
            </a:extLst>
          </p:cNvPr>
          <p:cNvSpPr txBox="1"/>
          <p:nvPr/>
        </p:nvSpPr>
        <p:spPr>
          <a:xfrm>
            <a:off x="2512256" y="275575"/>
            <a:ext cx="8080716" cy="522259"/>
          </a:xfrm>
          <a:prstGeom prst="rect">
            <a:avLst/>
          </a:prstGeom>
          <a:noFill/>
        </p:spPr>
        <p:txBody>
          <a:bodyPr wrap="square">
            <a:spAutoFit/>
          </a:bodyPr>
          <a:lstStyle/>
          <a:p>
            <a:pPr marL="0" marR="0" algn="ctr">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Brief Introduction about the Subject with video</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967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495620-7C16-4C24-8D54-24D5BD3F0A1B}"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extBox 8"/>
          <p:cNvSpPr txBox="1"/>
          <p:nvPr/>
        </p:nvSpPr>
        <p:spPr>
          <a:xfrm>
            <a:off x="2514600" y="4114800"/>
            <a:ext cx="3276600" cy="461665"/>
          </a:xfrm>
          <a:prstGeom prst="rect">
            <a:avLst/>
          </a:prstGeom>
          <a:solidFill>
            <a:srgbClr val="FFFF00"/>
          </a:solidFill>
          <a:ln>
            <a:solidFill>
              <a:schemeClr val="bg1"/>
            </a:solidFill>
          </a:ln>
        </p:spPr>
        <p:txBody>
          <a:bodyPr wrap="square" rtlCol="0">
            <a:spAutoFit/>
          </a:bodyPr>
          <a:lstStyle/>
          <a:p>
            <a:r>
              <a:rPr lang="en-US" sz="1200" dirty="0"/>
              <a:t>Python Web development with Django (Elective I)</a:t>
            </a:r>
          </a:p>
          <a:p>
            <a:r>
              <a:rPr lang="en-US" sz="1200" dirty="0"/>
              <a:t>Design Pattern (Elective II)</a:t>
            </a:r>
          </a:p>
        </p:txBody>
      </p:sp>
      <p:pic>
        <p:nvPicPr>
          <p:cNvPr id="8" name="Picture 7"/>
          <p:cNvPicPr>
            <a:picLocks noChangeAspect="1"/>
          </p:cNvPicPr>
          <p:nvPr/>
        </p:nvPicPr>
        <p:blipFill>
          <a:blip r:embed="rId2"/>
          <a:stretch>
            <a:fillRect/>
          </a:stretch>
        </p:blipFill>
        <p:spPr>
          <a:xfrm>
            <a:off x="838200" y="1298364"/>
            <a:ext cx="10820400" cy="5214271"/>
          </a:xfrm>
          <a:prstGeom prst="rect">
            <a:avLst/>
          </a:prstGeom>
          <a:solidFill>
            <a:schemeClr val="accent2">
              <a:lumMod val="20000"/>
              <a:lumOff val="80000"/>
            </a:schemeClr>
          </a:solidFill>
        </p:spPr>
      </p:pic>
      <p:sp>
        <p:nvSpPr>
          <p:cNvPr id="3" name="TextBox 2">
            <a:extLst>
              <a:ext uri="{FF2B5EF4-FFF2-40B4-BE49-F238E27FC236}">
                <a16:creationId xmlns:a16="http://schemas.microsoft.com/office/drawing/2014/main" id="{92DEF285-1457-32E8-282D-509524C0E7EE}"/>
              </a:ext>
            </a:extLst>
          </p:cNvPr>
          <p:cNvSpPr txBox="1"/>
          <p:nvPr/>
        </p:nvSpPr>
        <p:spPr>
          <a:xfrm>
            <a:off x="2971800" y="271455"/>
            <a:ext cx="6096000" cy="646331"/>
          </a:xfrm>
          <a:prstGeom prst="rect">
            <a:avLst/>
          </a:prstGeom>
          <a:noFill/>
        </p:spPr>
        <p:txBody>
          <a:bodyPr wrap="square">
            <a:spAutoFit/>
          </a:bodyPr>
          <a:lstStyle/>
          <a:p>
            <a:pPr algn="ctr">
              <a:spcBef>
                <a:spcPct val="0"/>
              </a:spcBef>
              <a:defRPr/>
            </a:pPr>
            <a:r>
              <a:rPr lang="en-US" sz="3600" b="1" dirty="0"/>
              <a:t>Evaluation    Scheme</a:t>
            </a:r>
          </a:p>
        </p:txBody>
      </p:sp>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03797" y="823541"/>
            <a:ext cx="6863806" cy="5545877"/>
          </a:xfrm>
          <a:solidFill>
            <a:schemeClr val="bg1"/>
          </a:solidFill>
          <a:ln w="19050">
            <a:solidFill>
              <a:schemeClr val="tx1"/>
            </a:solidFill>
          </a:ln>
        </p:spPr>
        <p:txBody>
          <a:bodyPr>
            <a:normAutofit lnSpcReduction="10000"/>
          </a:bodyPr>
          <a:lstStyle/>
          <a:p>
            <a:pPr>
              <a:lnSpc>
                <a:spcPct val="120000"/>
              </a:lnSpc>
            </a:pPr>
            <a:r>
              <a:rPr lang="en-US" dirty="0">
                <a:solidFill>
                  <a:srgbClr val="00B050"/>
                </a:solidFill>
              </a:rPr>
              <a:t>Behavioral Design Patterns Part-I :</a:t>
            </a:r>
          </a:p>
          <a:p>
            <a:pPr>
              <a:lnSpc>
                <a:spcPct val="120000"/>
              </a:lnSpc>
            </a:pPr>
            <a:r>
              <a:rPr lang="en-US" dirty="0">
                <a:solidFill>
                  <a:srgbClr val="00B050"/>
                </a:solidFill>
              </a:rPr>
              <a:t>Chain Of Responsibility Pattern.</a:t>
            </a:r>
          </a:p>
          <a:p>
            <a:pPr>
              <a:lnSpc>
                <a:spcPct val="120000"/>
              </a:lnSpc>
            </a:pPr>
            <a:r>
              <a:rPr lang="en-US" dirty="0">
                <a:solidFill>
                  <a:srgbClr val="00B050"/>
                </a:solidFill>
              </a:rPr>
              <a:t>Command Pattern.</a:t>
            </a:r>
          </a:p>
          <a:p>
            <a:pPr>
              <a:lnSpc>
                <a:spcPct val="120000"/>
              </a:lnSpc>
            </a:pPr>
            <a:r>
              <a:rPr lang="en-US" dirty="0">
                <a:solidFill>
                  <a:srgbClr val="00B050"/>
                </a:solidFill>
              </a:rPr>
              <a:t>Interpreter Pattern.</a:t>
            </a:r>
          </a:p>
          <a:p>
            <a:pPr>
              <a:lnSpc>
                <a:spcPct val="120000"/>
              </a:lnSpc>
            </a:pPr>
            <a:r>
              <a:rPr lang="en-US" dirty="0">
                <a:solidFill>
                  <a:srgbClr val="00B050"/>
                </a:solidFill>
              </a:rPr>
              <a:t>Iterator Pattern.</a:t>
            </a:r>
          </a:p>
          <a:p>
            <a:pPr>
              <a:lnSpc>
                <a:spcPct val="120000"/>
              </a:lnSpc>
            </a:pPr>
            <a:r>
              <a:rPr lang="en-US" dirty="0">
                <a:solidFill>
                  <a:srgbClr val="00B050"/>
                </a:solidFill>
              </a:rPr>
              <a:t>Behavioral Design Patterns Part-II : </a:t>
            </a:r>
          </a:p>
          <a:p>
            <a:pPr>
              <a:lnSpc>
                <a:spcPct val="120000"/>
              </a:lnSpc>
            </a:pPr>
            <a:r>
              <a:rPr lang="en-US" dirty="0">
                <a:solidFill>
                  <a:srgbClr val="00B050"/>
                </a:solidFill>
              </a:rPr>
              <a:t>Mediator Pattern.</a:t>
            </a:r>
          </a:p>
          <a:p>
            <a:pPr>
              <a:lnSpc>
                <a:spcPct val="120000"/>
              </a:lnSpc>
            </a:pPr>
            <a:r>
              <a:rPr lang="en-US" dirty="0">
                <a:solidFill>
                  <a:srgbClr val="00B050"/>
                </a:solidFill>
              </a:rPr>
              <a:t>Memento Pattern.</a:t>
            </a:r>
          </a:p>
          <a:p>
            <a:pPr>
              <a:lnSpc>
                <a:spcPct val="120000"/>
              </a:lnSpc>
            </a:pPr>
            <a:r>
              <a:rPr lang="en-US" dirty="0">
                <a:solidFill>
                  <a:srgbClr val="00B050"/>
                </a:solidFill>
              </a:rPr>
              <a:t>Observer Pattern.</a:t>
            </a:r>
          </a:p>
          <a:p>
            <a:pPr marL="0" indent="0">
              <a:buNone/>
            </a:pPr>
            <a:endParaRPr lang="en-US" sz="400" dirty="0"/>
          </a:p>
        </p:txBody>
      </p:sp>
      <p:sp>
        <p:nvSpPr>
          <p:cNvPr id="6" name="Date Placeholder 5"/>
          <p:cNvSpPr>
            <a:spLocks noGrp="1"/>
          </p:cNvSpPr>
          <p:nvPr>
            <p:ph type="dt" sz="half" idx="10"/>
          </p:nvPr>
        </p:nvSpPr>
        <p:spPr/>
        <p:txBody>
          <a:bodyPr/>
          <a:lstStyle/>
          <a:p>
            <a:fld id="{DF5D8543-3954-4806-A9EB-5530EF0153D5}" type="datetime1">
              <a:rPr lang="en-US" smtClean="0"/>
              <a:t>6/29/2024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dirty="0"/>
          </a:p>
        </p:txBody>
      </p:sp>
      <p:sp>
        <p:nvSpPr>
          <p:cNvPr id="9" name="Footer Placeholder 4"/>
          <p:cNvSpPr>
            <a:spLocks noGrp="1"/>
          </p:cNvSpPr>
          <p:nvPr>
            <p:ph type="ftr" sz="quarter" idx="11"/>
          </p:nvPr>
        </p:nvSpPr>
        <p:spPr>
          <a:xfrm>
            <a:off x="3581400" y="6487619"/>
            <a:ext cx="5562600" cy="365125"/>
          </a:xfrm>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DD5FA676-EBAE-4EFF-B53F-8C63A129BB80}"/>
              </a:ext>
            </a:extLst>
          </p:cNvPr>
          <p:cNvSpPr txBox="1"/>
          <p:nvPr/>
        </p:nvSpPr>
        <p:spPr>
          <a:xfrm>
            <a:off x="1825284" y="121590"/>
            <a:ext cx="6098344" cy="583750"/>
          </a:xfrm>
          <a:prstGeom prst="rect">
            <a:avLst/>
          </a:prstGeom>
          <a:noFill/>
        </p:spPr>
        <p:txBody>
          <a:bodyPr wrap="square">
            <a:spAutoFit/>
          </a:bodyPr>
          <a:lstStyle/>
          <a:p>
            <a:pPr marL="0" marR="0" algn="ctr">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Unit IV Content</a:t>
            </a:r>
          </a:p>
        </p:txBody>
      </p:sp>
    </p:spTree>
    <p:extLst>
      <p:ext uri="{BB962C8B-B14F-4D97-AF65-F5344CB8AC3E}">
        <p14:creationId xmlns:p14="http://schemas.microsoft.com/office/powerpoint/2010/main" val="4269657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3733799"/>
          </a:xfrm>
          <a:solidFill>
            <a:schemeClr val="bg1"/>
          </a:solidFill>
          <a:ln w="12700">
            <a:solidFill>
              <a:schemeClr val="tx1"/>
            </a:solidFill>
          </a:ln>
        </p:spPr>
        <p:txBody>
          <a:bodyPr>
            <a:normAutofit/>
          </a:bodyPr>
          <a:lstStyle/>
          <a:p>
            <a:pPr marL="0" indent="0" algn="just">
              <a:buNone/>
            </a:pPr>
            <a:r>
              <a:rPr lang="en-US" sz="2800" dirty="0"/>
              <a:t>In Unit IV, the students will be able to find</a:t>
            </a:r>
          </a:p>
          <a:p>
            <a:pPr algn="just"/>
            <a:r>
              <a:rPr lang="en-US" sz="2800" dirty="0"/>
              <a:t>Definitions of terms and concepts.</a:t>
            </a:r>
          </a:p>
          <a:p>
            <a:pPr algn="just"/>
            <a:r>
              <a:rPr lang="en-US" sz="2800" dirty="0"/>
              <a:t>The idea of a pattern</a:t>
            </a:r>
            <a:r>
              <a:rPr lang="en-IN" sz="2800" dirty="0"/>
              <a:t>.</a:t>
            </a:r>
            <a:endParaRPr lang="en-US" sz="2800" dirty="0"/>
          </a:p>
          <a:p>
            <a:pPr algn="just"/>
            <a:r>
              <a:rPr lang="en-US" sz="2800" dirty="0"/>
              <a:t>The origins of  all design patterns.</a:t>
            </a:r>
          </a:p>
          <a:p>
            <a:pPr algn="just"/>
            <a:r>
              <a:rPr lang="en-US" sz="2800" dirty="0"/>
              <a:t>How Patterns Work in software design.</a:t>
            </a:r>
          </a:p>
          <a:p>
            <a:pPr algn="just"/>
            <a:r>
              <a:rPr lang="en-US" sz="2800" dirty="0"/>
              <a:t>Scope of development activity: applications, toolkits, frameworks</a:t>
            </a:r>
            <a:r>
              <a:rPr lang="en-IN" sz="2800" dirty="0"/>
              <a:t>.</a:t>
            </a:r>
          </a:p>
          <a:p>
            <a:r>
              <a:rPr lang="en-IN" sz="2800" dirty="0"/>
              <a:t>All Behavioral Pattern and their need.</a:t>
            </a:r>
          </a:p>
          <a:p>
            <a:pPr marL="0" indent="0">
              <a:buNone/>
            </a:pPr>
            <a:endParaRPr lang="en-IN" sz="2800" dirty="0"/>
          </a:p>
          <a:p>
            <a:pPr marL="0" indent="0" algn="just">
              <a:buNone/>
            </a:pPr>
            <a:endParaRPr lang="en-US" sz="2800" dirty="0"/>
          </a:p>
        </p:txBody>
      </p:sp>
      <p:sp>
        <p:nvSpPr>
          <p:cNvPr id="4" name="Date Placeholder 3"/>
          <p:cNvSpPr>
            <a:spLocks noGrp="1"/>
          </p:cNvSpPr>
          <p:nvPr>
            <p:ph type="dt" sz="half" idx="10"/>
          </p:nvPr>
        </p:nvSpPr>
        <p:spPr/>
        <p:txBody>
          <a:bodyPr/>
          <a:lstStyle/>
          <a:p>
            <a:fld id="{85480543-DB65-4835-8437-B3BAD7B82330}" type="datetime1">
              <a:rPr lang="en-US" smtClean="0"/>
              <a:t>6/29/2024</a:t>
            </a:fld>
            <a:endParaRPr lang="en-US" dirty="0"/>
          </a:p>
        </p:txBody>
      </p:sp>
      <p:sp>
        <p:nvSpPr>
          <p:cNvPr id="5" name="Footer Placeholder 4"/>
          <p:cNvSpPr>
            <a:spLocks noGrp="1"/>
          </p:cNvSpPr>
          <p:nvPr>
            <p:ph type="ftr" sz="quarter" idx="11"/>
          </p:nvPr>
        </p:nvSpPr>
        <p:spPr>
          <a:xfrm>
            <a:off x="4343400" y="6347648"/>
            <a:ext cx="4724400" cy="365125"/>
          </a:xfrm>
        </p:spPr>
        <p:txBody>
          <a:bodyPr/>
          <a:lstStyle/>
          <a:p>
            <a:r>
              <a:rPr lang="de-DE"/>
              <a:t>Renu   Panwar                 Design Pattern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8" name="TextBox 7">
            <a:extLst>
              <a:ext uri="{FF2B5EF4-FFF2-40B4-BE49-F238E27FC236}">
                <a16:creationId xmlns:a16="http://schemas.microsoft.com/office/drawing/2014/main" id="{24BD0822-D825-469A-BD10-3627788840D5}"/>
              </a:ext>
            </a:extLst>
          </p:cNvPr>
          <p:cNvSpPr txBox="1"/>
          <p:nvPr/>
        </p:nvSpPr>
        <p:spPr>
          <a:xfrm>
            <a:off x="2106636" y="438236"/>
            <a:ext cx="6098344" cy="522259"/>
          </a:xfrm>
          <a:prstGeom prst="rect">
            <a:avLst/>
          </a:prstGeom>
          <a:noFill/>
        </p:spPr>
        <p:txBody>
          <a:bodyPr wrap="square">
            <a:spAutoFit/>
          </a:bodyPr>
          <a:lstStyle/>
          <a:p>
            <a:pPr marL="0" marR="0" algn="ctr">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Unit   IV   Objective</a:t>
            </a:r>
          </a:p>
        </p:txBody>
      </p:sp>
    </p:spTree>
    <p:extLst>
      <p:ext uri="{BB962C8B-B14F-4D97-AF65-F5344CB8AC3E}">
        <p14:creationId xmlns:p14="http://schemas.microsoft.com/office/powerpoint/2010/main" val="555675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bg1"/>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IN" sz="2800" dirty="0"/>
              <a:t>Behavioral</a:t>
            </a:r>
            <a:r>
              <a:rPr lang="en-US" sz="2800" dirty="0"/>
              <a:t> Pattern, Chain Of Responsibility.</a:t>
            </a:r>
          </a:p>
          <a:p>
            <a:pPr marL="0" indent="0" algn="just">
              <a:buNone/>
            </a:pPr>
            <a:endParaRPr lang="en-US" sz="2800" dirty="0"/>
          </a:p>
          <a:p>
            <a:pPr algn="just"/>
            <a:r>
              <a:rPr lang="en-US" sz="2800" dirty="0"/>
              <a:t>In this topic, the students will gain , The idea of a </a:t>
            </a:r>
            <a:r>
              <a:rPr lang="en-IN" sz="2800" dirty="0"/>
              <a:t>Behavioral</a:t>
            </a:r>
            <a:r>
              <a:rPr lang="en-US" sz="2800" dirty="0"/>
              <a:t> design pattern, In these design patterns, the interaction between the objects should be in such a way that they can easily talk to each other and still should be loosely coupled.</a:t>
            </a:r>
          </a:p>
        </p:txBody>
      </p:sp>
      <p:sp>
        <p:nvSpPr>
          <p:cNvPr id="4" name="Date Placeholder 3"/>
          <p:cNvSpPr>
            <a:spLocks noGrp="1"/>
          </p:cNvSpPr>
          <p:nvPr>
            <p:ph type="dt" sz="half" idx="10"/>
          </p:nvPr>
        </p:nvSpPr>
        <p:spPr/>
        <p:txBody>
          <a:bodyPr/>
          <a:lstStyle/>
          <a:p>
            <a:fld id="{35AD1350-FBAE-4D7E-8332-662BBDD8A94C}" type="datetime1">
              <a:rPr lang="en-US" smtClean="0"/>
              <a:t>6/29/2024</a:t>
            </a:fld>
            <a:endParaRPr lang="en-US" dirty="0"/>
          </a:p>
        </p:txBody>
      </p:sp>
      <p:sp>
        <p:nvSpPr>
          <p:cNvPr id="5" name="Footer Placeholder 4"/>
          <p:cNvSpPr>
            <a:spLocks noGrp="1"/>
          </p:cNvSpPr>
          <p:nvPr>
            <p:ph type="ftr" sz="quarter" idx="11"/>
          </p:nvPr>
        </p:nvSpPr>
        <p:spPr>
          <a:xfrm>
            <a:off x="4267200" y="6356357"/>
            <a:ext cx="4724400" cy="365125"/>
          </a:xfrm>
        </p:spPr>
        <p:txBody>
          <a:bodyPr/>
          <a:lstStyle/>
          <a:p>
            <a:r>
              <a:rPr lang="de-DE"/>
              <a:t>Renu   Panwar                 Design Pattern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8" name="TextBox 7">
            <a:extLst>
              <a:ext uri="{FF2B5EF4-FFF2-40B4-BE49-F238E27FC236}">
                <a16:creationId xmlns:a16="http://schemas.microsoft.com/office/drawing/2014/main" id="{B51AD562-EE8F-4D68-BEB6-73B2BEB33993}"/>
              </a:ext>
            </a:extLst>
          </p:cNvPr>
          <p:cNvSpPr txBox="1"/>
          <p:nvPr/>
        </p:nvSpPr>
        <p:spPr>
          <a:xfrm>
            <a:off x="1459523" y="136518"/>
            <a:ext cx="6098344" cy="583750"/>
          </a:xfrm>
          <a:prstGeom prst="rect">
            <a:avLst/>
          </a:prstGeom>
          <a:noFill/>
        </p:spPr>
        <p:txBody>
          <a:bodyPr wrap="square">
            <a:spAutoFit/>
          </a:bodyPr>
          <a:lstStyle/>
          <a:p>
            <a:pPr marL="0" marR="0" algn="ctr">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Topic    Objective</a:t>
            </a:r>
          </a:p>
        </p:txBody>
      </p:sp>
    </p:spTree>
    <p:extLst>
      <p:ext uri="{BB962C8B-B14F-4D97-AF65-F5344CB8AC3E}">
        <p14:creationId xmlns:p14="http://schemas.microsoft.com/office/powerpoint/2010/main" val="88194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5F1B20-61AB-40BF-B6A1-4B01B43C8F79}"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945863"/>
            <a:ext cx="11506200" cy="5262979"/>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 Behavioral Design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Behavioral design patterns are concerned with the interaction and responsibility of objects.</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In these design patterns, the interaction between the objects should be in such a way that they can easily talk to each other and still should be loosely coupled.</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That means the implementation and the client should be loosely coupled in order to avoid hard coding and dependencies.</a:t>
            </a:r>
          </a:p>
          <a:p>
            <a:pPr marL="457200" indent="-457200" algn="just">
              <a:buFont typeface="Wingdings" panose="05000000000000000000" pitchFamily="2" charset="2"/>
              <a:buChar char="Ø"/>
            </a:pPr>
            <a:endParaRPr lang="en-US" sz="28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82754F48-1634-4EA4-B585-B22D6BBF43FF}"/>
              </a:ext>
            </a:extLst>
          </p:cNvPr>
          <p:cNvSpPr txBox="1"/>
          <p:nvPr/>
        </p:nvSpPr>
        <p:spPr>
          <a:xfrm>
            <a:off x="1628335" y="224372"/>
            <a:ext cx="6098344" cy="583750"/>
          </a:xfrm>
          <a:prstGeom prst="rect">
            <a:avLst/>
          </a:prstGeom>
          <a:noFill/>
        </p:spPr>
        <p:txBody>
          <a:bodyPr wrap="square">
            <a:spAutoFit/>
          </a:bodyPr>
          <a:lstStyle/>
          <a:p>
            <a:pPr marL="0" marR="0" algn="ctr">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Behavioral    Design     Patterns </a:t>
            </a:r>
          </a:p>
        </p:txBody>
      </p:sp>
    </p:spTree>
    <p:extLst>
      <p:ext uri="{BB962C8B-B14F-4D97-AF65-F5344CB8AC3E}">
        <p14:creationId xmlns:p14="http://schemas.microsoft.com/office/powerpoint/2010/main" val="158752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3617AF-4A86-43F9-9B96-B376BD8E48C5}"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945863"/>
            <a:ext cx="11506200" cy="5693866"/>
          </a:xfrm>
          <a:prstGeom prst="rect">
            <a:avLst/>
          </a:prstGeom>
          <a:solidFill>
            <a:schemeClr val="bg1"/>
          </a:solidFill>
          <a:ln w="28575">
            <a:solidFill>
              <a:schemeClr val="tx1"/>
            </a:solidFill>
          </a:ln>
        </p:spPr>
        <p:txBody>
          <a:bodyPr wrap="square">
            <a:spAutoFit/>
          </a:bodyPr>
          <a:lstStyle/>
          <a:p>
            <a:pPr algn="just"/>
            <a:r>
              <a:rPr lang="en-US" sz="2800" dirty="0">
                <a:latin typeface="+mj-lt"/>
              </a:rPr>
              <a:t> </a:t>
            </a:r>
            <a:r>
              <a:rPr lang="en-US" sz="2800" b="1" u="sng" dirty="0">
                <a:latin typeface="+mj-lt"/>
              </a:rPr>
              <a:t>There are 10 types of behavioral design patterns:-</a:t>
            </a:r>
          </a:p>
          <a:p>
            <a:pPr algn="just"/>
            <a:endParaRPr lang="en-US" sz="2800" b="1" u="sng" dirty="0">
              <a:latin typeface="+mj-lt"/>
            </a:endParaRPr>
          </a:p>
          <a:p>
            <a:pPr marL="514350" indent="-514350" algn="just">
              <a:buFont typeface="+mj-lt"/>
              <a:buAutoNum type="arabicPeriod"/>
            </a:pPr>
            <a:r>
              <a:rPr lang="en-US" sz="2800" dirty="0">
                <a:latin typeface="+mj-lt"/>
              </a:rPr>
              <a:t>Chain of Responsibility Pattern</a:t>
            </a:r>
          </a:p>
          <a:p>
            <a:pPr marL="514350" indent="-514350" algn="just">
              <a:buFont typeface="+mj-lt"/>
              <a:buAutoNum type="arabicPeriod"/>
            </a:pPr>
            <a:r>
              <a:rPr lang="en-US" sz="2800" dirty="0">
                <a:latin typeface="+mj-lt"/>
              </a:rPr>
              <a:t>Command Pattern</a:t>
            </a:r>
          </a:p>
          <a:p>
            <a:pPr marL="514350" indent="-514350" algn="just">
              <a:buFont typeface="+mj-lt"/>
              <a:buAutoNum type="arabicPeriod"/>
            </a:pPr>
            <a:r>
              <a:rPr lang="en-US" sz="2800" dirty="0">
                <a:latin typeface="+mj-lt"/>
              </a:rPr>
              <a:t>Interpreter Pattern</a:t>
            </a:r>
          </a:p>
          <a:p>
            <a:pPr marL="514350" indent="-514350" algn="just">
              <a:buFont typeface="+mj-lt"/>
              <a:buAutoNum type="arabicPeriod"/>
            </a:pPr>
            <a:r>
              <a:rPr lang="en-US" sz="2800" dirty="0">
                <a:latin typeface="+mj-lt"/>
              </a:rPr>
              <a:t>Iterator Pattern</a:t>
            </a:r>
          </a:p>
          <a:p>
            <a:pPr marL="514350" indent="-514350" algn="just">
              <a:buFont typeface="+mj-lt"/>
              <a:buAutoNum type="arabicPeriod"/>
            </a:pPr>
            <a:r>
              <a:rPr lang="en-US" sz="2800" dirty="0">
                <a:latin typeface="+mj-lt"/>
              </a:rPr>
              <a:t>Mediator Pattern</a:t>
            </a:r>
          </a:p>
          <a:p>
            <a:pPr marL="514350" indent="-514350" algn="just">
              <a:buFont typeface="+mj-lt"/>
              <a:buAutoNum type="arabicPeriod"/>
            </a:pPr>
            <a:r>
              <a:rPr lang="en-US" sz="2800" dirty="0">
                <a:latin typeface="+mj-lt"/>
              </a:rPr>
              <a:t>Memento Pattern</a:t>
            </a:r>
          </a:p>
          <a:p>
            <a:pPr marL="514350" indent="-514350" algn="just">
              <a:buFont typeface="+mj-lt"/>
              <a:buAutoNum type="arabicPeriod"/>
            </a:pPr>
            <a:r>
              <a:rPr lang="en-US" sz="2800" dirty="0">
                <a:latin typeface="+mj-lt"/>
              </a:rPr>
              <a:t>Observer Pattern</a:t>
            </a:r>
          </a:p>
          <a:p>
            <a:pPr marL="514350" indent="-514350" algn="just">
              <a:buFont typeface="+mj-lt"/>
              <a:buAutoNum type="arabicPeriod"/>
            </a:pPr>
            <a:r>
              <a:rPr lang="en-US" sz="2800" dirty="0">
                <a:latin typeface="+mj-lt"/>
              </a:rPr>
              <a:t>State Pattern</a:t>
            </a:r>
          </a:p>
          <a:p>
            <a:pPr marL="514350" indent="-514350" algn="just">
              <a:buFont typeface="+mj-lt"/>
              <a:buAutoNum type="arabicPeriod"/>
            </a:pPr>
            <a:r>
              <a:rPr lang="en-US" sz="2800" dirty="0">
                <a:latin typeface="+mj-lt"/>
              </a:rPr>
              <a:t>Strategy Pattern</a:t>
            </a:r>
          </a:p>
          <a:p>
            <a:pPr marL="514350" indent="-514350" algn="just">
              <a:buFont typeface="+mj-lt"/>
              <a:buAutoNum type="arabicPeriod"/>
            </a:pPr>
            <a:r>
              <a:rPr lang="en-US" sz="2800" dirty="0">
                <a:latin typeface="+mj-lt"/>
              </a:rPr>
              <a:t>Template Pattern</a:t>
            </a:r>
          </a:p>
          <a:p>
            <a:pPr algn="just"/>
            <a:endParaRPr lang="en-US" sz="2800" dirty="0">
              <a:latin typeface="+mj-lt"/>
            </a:endParaRPr>
          </a:p>
        </p:txBody>
      </p:sp>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9E8ABF43-45EC-4EE6-8260-817ADC48F866}"/>
              </a:ext>
            </a:extLst>
          </p:cNvPr>
          <p:cNvSpPr txBox="1"/>
          <p:nvPr/>
        </p:nvSpPr>
        <p:spPr>
          <a:xfrm>
            <a:off x="1121898" y="319752"/>
            <a:ext cx="6098344" cy="583750"/>
          </a:xfrm>
          <a:prstGeom prst="rect">
            <a:avLst/>
          </a:prstGeom>
          <a:noFill/>
        </p:spPr>
        <p:txBody>
          <a:bodyPr wrap="square">
            <a:spAutoFit/>
          </a:bodyPr>
          <a:lstStyle/>
          <a:p>
            <a:pPr marL="0" marR="0" algn="ctr">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Behavioral    Design     Patterns </a:t>
            </a:r>
          </a:p>
        </p:txBody>
      </p:sp>
    </p:spTree>
    <p:extLst>
      <p:ext uri="{BB962C8B-B14F-4D97-AF65-F5344CB8AC3E}">
        <p14:creationId xmlns:p14="http://schemas.microsoft.com/office/powerpoint/2010/main" val="4280362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BEE450-C38C-474D-BF06-5CACA119437C}"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89592"/>
            <a:ext cx="115062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 Chain Of Responsibility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A Chain of Responsibility Pattern says that just "avoid coupling the sender of a request to its receiver by giving multiple objects a chance to handle the request". For example, an ATM uses the Chain of Responsibility design pattern in money giving process.</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chain of responsibility, sender sends a request to a chain of objects. The request can be handled by any object in the chain.</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other words, we can say that normally each receiver contains reference of another receiver. If one object cannot handle the request then it passes the same to the next receiver and so on.</a:t>
            </a:r>
          </a:p>
        </p:txBody>
      </p:sp>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0A7B6CA6-961C-40BC-BAE0-CDB4EFDD67D2}"/>
              </a:ext>
            </a:extLst>
          </p:cNvPr>
          <p:cNvSpPr txBox="1"/>
          <p:nvPr/>
        </p:nvSpPr>
        <p:spPr>
          <a:xfrm>
            <a:off x="2055056" y="265434"/>
            <a:ext cx="6090138" cy="583750"/>
          </a:xfrm>
          <a:prstGeom prst="rect">
            <a:avLst/>
          </a:prstGeom>
          <a:noFill/>
        </p:spPr>
        <p:txBody>
          <a:bodyPr wrap="square">
            <a:spAutoFit/>
          </a:bodyPr>
          <a:lstStyle/>
          <a:p>
            <a:pPr marL="0" marR="0" algn="ctr">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Chain  Of   Responsibility    Pattern </a:t>
            </a:r>
          </a:p>
        </p:txBody>
      </p:sp>
    </p:spTree>
    <p:extLst>
      <p:ext uri="{BB962C8B-B14F-4D97-AF65-F5344CB8AC3E}">
        <p14:creationId xmlns:p14="http://schemas.microsoft.com/office/powerpoint/2010/main" val="2860957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4AC00D-712A-41C9-B7E9-251C3B61F408}"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89592"/>
            <a:ext cx="11620500" cy="5693866"/>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latin typeface="+mj-lt"/>
              </a:rPr>
              <a:t>We have created an abstract class </a:t>
            </a:r>
            <a:r>
              <a:rPr lang="en-US" sz="2800" dirty="0" err="1">
                <a:latin typeface="+mj-lt"/>
              </a:rPr>
              <a:t>AbstractLogger</a:t>
            </a:r>
            <a:r>
              <a:rPr lang="en-US" sz="2800" dirty="0">
                <a:latin typeface="+mj-lt"/>
              </a:rPr>
              <a:t> with a level of logging. Then we have created three types of loggers extending the </a:t>
            </a:r>
            <a:r>
              <a:rPr lang="en-US" sz="2800" dirty="0" err="1">
                <a:latin typeface="+mj-lt"/>
              </a:rPr>
              <a:t>AbstractLogger</a:t>
            </a:r>
            <a:r>
              <a:rPr lang="en-US" sz="2800" dirty="0">
                <a:latin typeface="+mj-lt"/>
              </a:rPr>
              <a:t>. Each logger checks the level of message to its level and print accordingly otherwise does not print and pass the message to its next logger.</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As the name suggests, the chain of responsibility pattern creates a chain of receiver objects for a request. This pattern decouples sender and receiver of a request based on type of request. This pattern comes under behavioral patterns.</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In this pattern, normally each receiver contains reference to another receiver. If one object cannot handle the request then it passes the same to the next receiver and so on.</a:t>
            </a:r>
          </a:p>
        </p:txBody>
      </p:sp>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317094BE-75F2-4D60-9166-87B6184DC80C}"/>
              </a:ext>
            </a:extLst>
          </p:cNvPr>
          <p:cNvSpPr txBox="1"/>
          <p:nvPr/>
        </p:nvSpPr>
        <p:spPr>
          <a:xfrm>
            <a:off x="1434905" y="274542"/>
            <a:ext cx="6873239" cy="460895"/>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Implementation of (Chain Of Responsibility Pattern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065259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6441AA-14EB-4760-88CC-38FB4714F5CF}"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828800" y="914400"/>
            <a:ext cx="8722228" cy="5622342"/>
          </a:xfrm>
          <a:prstGeom prst="rect">
            <a:avLst/>
          </a:prstGeom>
          <a:solidFill>
            <a:srgbClr val="FEECFA"/>
          </a:solidFill>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40CDD7F0-6BDE-4A84-B317-4BAF6E86FA75}"/>
              </a:ext>
            </a:extLst>
          </p:cNvPr>
          <p:cNvSpPr txBox="1"/>
          <p:nvPr/>
        </p:nvSpPr>
        <p:spPr>
          <a:xfrm>
            <a:off x="1731497" y="321258"/>
            <a:ext cx="8467579"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UML\Structure for Chain Of Responsibility </a:t>
            </a:r>
          </a:p>
        </p:txBody>
      </p:sp>
    </p:spTree>
    <p:extLst>
      <p:ext uri="{BB962C8B-B14F-4D97-AF65-F5344CB8AC3E}">
        <p14:creationId xmlns:p14="http://schemas.microsoft.com/office/powerpoint/2010/main" val="1529660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89745C-8CAC-4205-A13E-AAB26F7056B7}"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4267200" y="762000"/>
            <a:ext cx="4735557" cy="5959482"/>
          </a:xfrm>
          <a:prstGeom prst="rect">
            <a:avLst/>
          </a:prstGeom>
          <a:ln w="9525">
            <a:solidFill>
              <a:schemeClr val="tx1"/>
            </a:solidFill>
          </a:ln>
        </p:spPr>
      </p:pic>
      <p:pic>
        <p:nvPicPr>
          <p:cNvPr id="8" name="Picture 7"/>
          <p:cNvPicPr>
            <a:picLocks noChangeAspect="1"/>
          </p:cNvPicPr>
          <p:nvPr/>
        </p:nvPicPr>
        <p:blipFill>
          <a:blip r:embed="rId3"/>
          <a:stretch>
            <a:fillRect/>
          </a:stretch>
        </p:blipFill>
        <p:spPr>
          <a:xfrm>
            <a:off x="228600" y="791160"/>
            <a:ext cx="3914231" cy="1191288"/>
          </a:xfrm>
          <a:prstGeom prst="rect">
            <a:avLst/>
          </a:prstGeom>
          <a:ln w="12700">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B94DF9AB-35AC-4B1E-89B2-DCC9D7D2D841}"/>
              </a:ext>
            </a:extLst>
          </p:cNvPr>
          <p:cNvSpPr txBox="1"/>
          <p:nvPr/>
        </p:nvSpPr>
        <p:spPr>
          <a:xfrm>
            <a:off x="1937824" y="136518"/>
            <a:ext cx="8022102"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(Chain Of Responsibility Pattern) </a:t>
            </a:r>
          </a:p>
        </p:txBody>
      </p:sp>
    </p:spTree>
    <p:extLst>
      <p:ext uri="{BB962C8B-B14F-4D97-AF65-F5344CB8AC3E}">
        <p14:creationId xmlns:p14="http://schemas.microsoft.com/office/powerpoint/2010/main" val="1992002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05E564-D872-4786-A6F8-1ACE87F9B5A2}"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752600" y="1066800"/>
            <a:ext cx="8745391" cy="5402768"/>
          </a:xfrm>
          <a:prstGeom prst="rect">
            <a:avLst/>
          </a:prstGeom>
          <a:ln w="9525">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7FE6CC2D-57A5-4CA6-B3E3-75BD35CE7E93}"/>
              </a:ext>
            </a:extLst>
          </p:cNvPr>
          <p:cNvSpPr txBox="1"/>
          <p:nvPr/>
        </p:nvSpPr>
        <p:spPr>
          <a:xfrm>
            <a:off x="1752599" y="200656"/>
            <a:ext cx="8745391"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(Chain Of Responsibility Pattern) </a:t>
            </a:r>
          </a:p>
        </p:txBody>
      </p:sp>
    </p:spTree>
    <p:extLst>
      <p:ext uri="{BB962C8B-B14F-4D97-AF65-F5344CB8AC3E}">
        <p14:creationId xmlns:p14="http://schemas.microsoft.com/office/powerpoint/2010/main" val="90006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BDAB96-6E37-4301-A60E-63F794988133}"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10" name="TextBox 9">
            <a:extLst>
              <a:ext uri="{FF2B5EF4-FFF2-40B4-BE49-F238E27FC236}">
                <a16:creationId xmlns:a16="http://schemas.microsoft.com/office/drawing/2014/main" id="{067567D3-B65B-4752-8952-9BA2BB96D648}"/>
              </a:ext>
            </a:extLst>
          </p:cNvPr>
          <p:cNvSpPr txBox="1"/>
          <p:nvPr/>
        </p:nvSpPr>
        <p:spPr>
          <a:xfrm>
            <a:off x="1467394" y="1245982"/>
            <a:ext cx="7600406" cy="584775"/>
          </a:xfrm>
          <a:prstGeom prst="rect">
            <a:avLst/>
          </a:prstGeom>
          <a:solidFill>
            <a:schemeClr val="accent2">
              <a:lumMod val="20000"/>
              <a:lumOff val="80000"/>
            </a:schemeClr>
          </a:soli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solidFill>
                  <a:schemeClr val="tx1"/>
                </a:solidFill>
              </a:rPr>
              <a:t>UNIT-IV: </a:t>
            </a:r>
            <a:r>
              <a:rPr lang="en-US" sz="3200" b="1" dirty="0">
                <a:solidFill>
                  <a:schemeClr val="tx1"/>
                </a:solidFill>
              </a:rPr>
              <a:t>Behavioral Design Patterns Part: I</a:t>
            </a:r>
            <a:r>
              <a:rPr lang="en-IN" sz="3000" b="1" dirty="0">
                <a:solidFill>
                  <a:schemeClr val="tx1"/>
                </a:solidFill>
              </a:rPr>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53343772"/>
              </p:ext>
            </p:extLst>
          </p:nvPr>
        </p:nvGraphicFramePr>
        <p:xfrm>
          <a:off x="1447800" y="2209800"/>
          <a:ext cx="10287000" cy="2133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A1AA1FDB-6440-AD78-AA05-AA603F85934D}"/>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spTree>
    <p:extLst>
      <p:ext uri="{BB962C8B-B14F-4D97-AF65-F5344CB8AC3E}">
        <p14:creationId xmlns:p14="http://schemas.microsoft.com/office/powerpoint/2010/main" val="3748376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32EEDA-BF63-4EDE-BD87-B9BBDB4D4D99}"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299936" y="955917"/>
            <a:ext cx="3084503" cy="461665"/>
          </a:xfrm>
          <a:prstGeom prst="rect">
            <a:avLst/>
          </a:prstGeom>
          <a:noFill/>
          <a:ln w="12700">
            <a:solidFill>
              <a:schemeClr val="tx1"/>
            </a:solidFill>
          </a:ln>
        </p:spPr>
        <p:txBody>
          <a:bodyPr wrap="square" rtlCol="0">
            <a:spAutoFit/>
          </a:bodyPr>
          <a:lstStyle/>
          <a:p>
            <a:r>
              <a:rPr lang="en-US" sz="2400" dirty="0"/>
              <a:t>Step -2 Cont.……..</a:t>
            </a:r>
          </a:p>
        </p:txBody>
      </p:sp>
      <p:pic>
        <p:nvPicPr>
          <p:cNvPr id="5" name="Picture 4"/>
          <p:cNvPicPr>
            <a:picLocks noChangeAspect="1"/>
          </p:cNvPicPr>
          <p:nvPr/>
        </p:nvPicPr>
        <p:blipFill>
          <a:blip r:embed="rId2"/>
          <a:stretch>
            <a:fillRect/>
          </a:stretch>
        </p:blipFill>
        <p:spPr>
          <a:xfrm>
            <a:off x="3100522" y="1716666"/>
            <a:ext cx="8780656" cy="4930559"/>
          </a:xfrm>
          <a:prstGeom prst="rect">
            <a:avLst/>
          </a:prstGeom>
          <a:ln w="19050">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280859E1-B205-4F4A-A285-7A50BE8A7805}"/>
              </a:ext>
            </a:extLst>
          </p:cNvPr>
          <p:cNvSpPr txBox="1"/>
          <p:nvPr/>
        </p:nvSpPr>
        <p:spPr>
          <a:xfrm>
            <a:off x="1712742" y="364922"/>
            <a:ext cx="8598876"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(Chain Of Responsibility Pattern) </a:t>
            </a:r>
          </a:p>
        </p:txBody>
      </p:sp>
    </p:spTree>
    <p:extLst>
      <p:ext uri="{BB962C8B-B14F-4D97-AF65-F5344CB8AC3E}">
        <p14:creationId xmlns:p14="http://schemas.microsoft.com/office/powerpoint/2010/main" val="73130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361178-8465-4B5C-A790-7644C35E22BF}"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299936" y="955917"/>
            <a:ext cx="3084503" cy="461665"/>
          </a:xfrm>
          <a:prstGeom prst="rect">
            <a:avLst/>
          </a:prstGeom>
          <a:noFill/>
          <a:ln w="12700">
            <a:solidFill>
              <a:schemeClr val="tx1"/>
            </a:solidFill>
          </a:ln>
        </p:spPr>
        <p:txBody>
          <a:bodyPr wrap="square" rtlCol="0">
            <a:spAutoFit/>
          </a:bodyPr>
          <a:lstStyle/>
          <a:p>
            <a:r>
              <a:rPr lang="en-US" sz="2400" dirty="0"/>
              <a:t>Step -2 Cont.……..</a:t>
            </a:r>
          </a:p>
        </p:txBody>
      </p:sp>
      <p:pic>
        <p:nvPicPr>
          <p:cNvPr id="3" name="Picture 2"/>
          <p:cNvPicPr>
            <a:picLocks noChangeAspect="1"/>
          </p:cNvPicPr>
          <p:nvPr/>
        </p:nvPicPr>
        <p:blipFill>
          <a:blip r:embed="rId2"/>
          <a:stretch>
            <a:fillRect/>
          </a:stretch>
        </p:blipFill>
        <p:spPr>
          <a:xfrm>
            <a:off x="3193710" y="1687693"/>
            <a:ext cx="8617974" cy="5033789"/>
          </a:xfrm>
          <a:prstGeom prst="rect">
            <a:avLst/>
          </a:prstGeom>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EA04CA0A-1DE3-46A2-9508-8EC1A4A9EEAE}"/>
              </a:ext>
            </a:extLst>
          </p:cNvPr>
          <p:cNvSpPr txBox="1"/>
          <p:nvPr/>
        </p:nvSpPr>
        <p:spPr>
          <a:xfrm>
            <a:off x="1906650" y="136518"/>
            <a:ext cx="9347503"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(Chain Of Responsibility Pattern) </a:t>
            </a:r>
          </a:p>
        </p:txBody>
      </p:sp>
    </p:spTree>
    <p:extLst>
      <p:ext uri="{BB962C8B-B14F-4D97-AF65-F5344CB8AC3E}">
        <p14:creationId xmlns:p14="http://schemas.microsoft.com/office/powerpoint/2010/main" val="2405983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A5B310-8C5F-4DC3-994A-23A5D0D96998}"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426824" y="838200"/>
            <a:ext cx="9046126" cy="5700719"/>
          </a:xfrm>
          <a:prstGeom prst="rect">
            <a:avLst/>
          </a:prstGeom>
          <a:solidFill>
            <a:srgbClr val="FEECFA"/>
          </a:solidFill>
          <a:ln w="12700">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4E990680-A7A0-4F26-B7CE-A7A895643007}"/>
              </a:ext>
            </a:extLst>
          </p:cNvPr>
          <p:cNvSpPr txBox="1"/>
          <p:nvPr/>
        </p:nvSpPr>
        <p:spPr>
          <a:xfrm>
            <a:off x="1642403" y="188346"/>
            <a:ext cx="8190914" cy="460895"/>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Implementation of (Chain Of Responsibility Pattern) </a:t>
            </a:r>
          </a:p>
        </p:txBody>
      </p:sp>
    </p:spTree>
    <p:extLst>
      <p:ext uri="{BB962C8B-B14F-4D97-AF65-F5344CB8AC3E}">
        <p14:creationId xmlns:p14="http://schemas.microsoft.com/office/powerpoint/2010/main" val="3722721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701286-A72C-43F5-A688-858537E94A20}"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2" name="Rectangle 1"/>
          <p:cNvSpPr/>
          <p:nvPr/>
        </p:nvSpPr>
        <p:spPr>
          <a:xfrm>
            <a:off x="609600" y="1443075"/>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299936" y="955917"/>
            <a:ext cx="3084503" cy="461665"/>
          </a:xfrm>
          <a:prstGeom prst="rect">
            <a:avLst/>
          </a:prstGeom>
          <a:noFill/>
          <a:ln w="12700">
            <a:solidFill>
              <a:schemeClr val="tx1"/>
            </a:solidFill>
          </a:ln>
        </p:spPr>
        <p:txBody>
          <a:bodyPr wrap="square" rtlCol="0">
            <a:spAutoFit/>
          </a:bodyPr>
          <a:lstStyle/>
          <a:p>
            <a:r>
              <a:rPr lang="en-US" sz="2400" dirty="0"/>
              <a:t>Step -3 Cont.……..</a:t>
            </a:r>
          </a:p>
        </p:txBody>
      </p:sp>
      <p:pic>
        <p:nvPicPr>
          <p:cNvPr id="3" name="Picture 2"/>
          <p:cNvPicPr>
            <a:picLocks noChangeAspect="1"/>
          </p:cNvPicPr>
          <p:nvPr/>
        </p:nvPicPr>
        <p:blipFill>
          <a:blip r:embed="rId2"/>
          <a:stretch>
            <a:fillRect/>
          </a:stretch>
        </p:blipFill>
        <p:spPr>
          <a:xfrm>
            <a:off x="3685637" y="1417582"/>
            <a:ext cx="8169416" cy="5268440"/>
          </a:xfrm>
          <a:prstGeom prst="rect">
            <a:avLst/>
          </a:prstGeom>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60AAABEC-E6EE-45C9-8B4B-14DBD2694007}"/>
              </a:ext>
            </a:extLst>
          </p:cNvPr>
          <p:cNvSpPr txBox="1"/>
          <p:nvPr/>
        </p:nvSpPr>
        <p:spPr>
          <a:xfrm>
            <a:off x="2055055" y="398846"/>
            <a:ext cx="8580119"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(Chain Of Responsibility Pattern) </a:t>
            </a:r>
          </a:p>
        </p:txBody>
      </p:sp>
    </p:spTree>
    <p:extLst>
      <p:ext uri="{BB962C8B-B14F-4D97-AF65-F5344CB8AC3E}">
        <p14:creationId xmlns:p14="http://schemas.microsoft.com/office/powerpoint/2010/main" val="409455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8F5C82-B304-4B55-9CC1-6D942275F2C0}"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990600" y="1719888"/>
            <a:ext cx="9735037" cy="4337892"/>
          </a:xfrm>
          <a:prstGeom prst="rect">
            <a:avLst/>
          </a:prstGeom>
          <a:ln w="1905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5F8F43FB-D6FD-431E-86DA-39911821CB73}"/>
              </a:ext>
            </a:extLst>
          </p:cNvPr>
          <p:cNvSpPr txBox="1"/>
          <p:nvPr/>
        </p:nvSpPr>
        <p:spPr>
          <a:xfrm>
            <a:off x="1895620" y="424668"/>
            <a:ext cx="8528539"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(Chain Of Responsibility Pattern) </a:t>
            </a:r>
          </a:p>
        </p:txBody>
      </p:sp>
    </p:spTree>
    <p:extLst>
      <p:ext uri="{BB962C8B-B14F-4D97-AF65-F5344CB8AC3E}">
        <p14:creationId xmlns:p14="http://schemas.microsoft.com/office/powerpoint/2010/main" val="583551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bg1"/>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Command Pattern </a:t>
            </a:r>
          </a:p>
          <a:p>
            <a:pPr marL="0" indent="0" algn="just">
              <a:buNone/>
            </a:pPr>
            <a:endParaRPr lang="en-US" sz="2800" dirty="0"/>
          </a:p>
          <a:p>
            <a:pPr algn="just"/>
            <a:r>
              <a:rPr lang="en-US" sz="2800" dirty="0"/>
              <a:t>In this topic, the students will gain , The idea of a Command pattern is a data driven design pattern and falls under behavioral pattern category. A request is wrapped under an object as command and passed to invoker object. Invoker object looks for the appropriate object which can handle this command and passes the command to the corresponding object which executes the command.</a:t>
            </a:r>
          </a:p>
        </p:txBody>
      </p:sp>
      <p:sp>
        <p:nvSpPr>
          <p:cNvPr id="4" name="Date Placeholder 3"/>
          <p:cNvSpPr>
            <a:spLocks noGrp="1"/>
          </p:cNvSpPr>
          <p:nvPr>
            <p:ph type="dt" sz="half" idx="10"/>
          </p:nvPr>
        </p:nvSpPr>
        <p:spPr/>
        <p:txBody>
          <a:bodyPr/>
          <a:lstStyle/>
          <a:p>
            <a:fld id="{00E3245B-28E3-4F00-ABC0-F85982A1B63A}" type="datetime1">
              <a:rPr lang="en-US" smtClean="0"/>
              <a:t>6/29/2024</a:t>
            </a:fld>
            <a:endParaRPr lang="en-US" dirty="0"/>
          </a:p>
        </p:txBody>
      </p:sp>
      <p:sp>
        <p:nvSpPr>
          <p:cNvPr id="5" name="Footer Placeholder 4"/>
          <p:cNvSpPr>
            <a:spLocks noGrp="1"/>
          </p:cNvSpPr>
          <p:nvPr>
            <p:ph type="ftr" sz="quarter" idx="11"/>
          </p:nvPr>
        </p:nvSpPr>
        <p:spPr>
          <a:xfrm>
            <a:off x="4267200" y="6390291"/>
            <a:ext cx="4724400" cy="365125"/>
          </a:xfrm>
        </p:spPr>
        <p:txBody>
          <a:bodyPr/>
          <a:lstStyle/>
          <a:p>
            <a:r>
              <a:rPr lang="de-DE"/>
              <a:t>Renu   Panwar                 Design Pattern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8" name="TextBox 7">
            <a:extLst>
              <a:ext uri="{FF2B5EF4-FFF2-40B4-BE49-F238E27FC236}">
                <a16:creationId xmlns:a16="http://schemas.microsoft.com/office/drawing/2014/main" id="{B161454C-95DC-4157-93DD-B79E243187BC}"/>
              </a:ext>
            </a:extLst>
          </p:cNvPr>
          <p:cNvSpPr txBox="1"/>
          <p:nvPr/>
        </p:nvSpPr>
        <p:spPr>
          <a:xfrm>
            <a:off x="1670538" y="308647"/>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Topic    Objective</a:t>
            </a:r>
          </a:p>
        </p:txBody>
      </p:sp>
    </p:spTree>
    <p:extLst>
      <p:ext uri="{BB962C8B-B14F-4D97-AF65-F5344CB8AC3E}">
        <p14:creationId xmlns:p14="http://schemas.microsoft.com/office/powerpoint/2010/main" val="31001921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D91358-0183-4CF5-B566-4802985C3FBC}"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89592"/>
            <a:ext cx="11506200" cy="5262979"/>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 Command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A Command Pattern says that "encapsulate a request under an object as a command and pass it to invoker object. Invoker object looks for the appropriate object which can handle this command and pass the command to the corresponding object and that object executes the command".</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It is also known as Action or Transaction.</a:t>
            </a:r>
          </a:p>
          <a:p>
            <a:pPr marL="457200" indent="-457200" algn="just">
              <a:buFont typeface="Wingdings" panose="05000000000000000000" pitchFamily="2" charset="2"/>
              <a:buChar char="Ø"/>
            </a:pPr>
            <a:r>
              <a:rPr lang="en-US" sz="2800" dirty="0">
                <a:latin typeface="+mj-lt"/>
              </a:rPr>
              <a:t>It separates the object that invokes the operation from the object that actually performs the operation.</a:t>
            </a:r>
          </a:p>
          <a:p>
            <a:pPr marL="457200" indent="-457200" algn="just">
              <a:buFont typeface="Wingdings" panose="05000000000000000000" pitchFamily="2" charset="2"/>
              <a:buChar char="Ø"/>
            </a:pPr>
            <a:r>
              <a:rPr lang="en-US" sz="2800" dirty="0">
                <a:latin typeface="+mj-lt"/>
              </a:rPr>
              <a:t>It makes easy to add new commands, because existing classes remain unchanged.</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3BB6F077-CF00-45E8-8647-358B9F28577C}"/>
              </a:ext>
            </a:extLst>
          </p:cNvPr>
          <p:cNvSpPr txBox="1"/>
          <p:nvPr/>
        </p:nvSpPr>
        <p:spPr>
          <a:xfrm>
            <a:off x="1811215" y="265434"/>
            <a:ext cx="6098344"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Command    Pattern </a:t>
            </a:r>
          </a:p>
        </p:txBody>
      </p:sp>
    </p:spTree>
    <p:extLst>
      <p:ext uri="{BB962C8B-B14F-4D97-AF65-F5344CB8AC3E}">
        <p14:creationId xmlns:p14="http://schemas.microsoft.com/office/powerpoint/2010/main" val="3367432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8F03E2-A833-46A2-B373-FF6F991CC9AF}"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846143" y="838200"/>
            <a:ext cx="8258381" cy="5676770"/>
          </a:xfrm>
          <a:prstGeom prst="rect">
            <a:avLst/>
          </a:prstGeom>
          <a:ln w="19050">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C6BF1299-B45B-4ECF-BEFF-C76F137C83A4}"/>
              </a:ext>
            </a:extLst>
          </p:cNvPr>
          <p:cNvSpPr txBox="1"/>
          <p:nvPr/>
        </p:nvSpPr>
        <p:spPr>
          <a:xfrm>
            <a:off x="1846143" y="155510"/>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UML\Structure for Command Pattern   </a:t>
            </a:r>
          </a:p>
        </p:txBody>
      </p:sp>
    </p:spTree>
    <p:extLst>
      <p:ext uri="{BB962C8B-B14F-4D97-AF65-F5344CB8AC3E}">
        <p14:creationId xmlns:p14="http://schemas.microsoft.com/office/powerpoint/2010/main" val="34224558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86ABB7-D8AB-449A-B51E-8698F03763E0}"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89592"/>
            <a:ext cx="11506200" cy="5693866"/>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solidFill>
                  <a:srgbClr val="000000"/>
                </a:solidFill>
                <a:latin typeface="+mj-lt"/>
              </a:rPr>
              <a:t>We have created an interface </a:t>
            </a:r>
            <a:r>
              <a:rPr lang="en-US" sz="2800" i="1" dirty="0">
                <a:solidFill>
                  <a:srgbClr val="000000"/>
                </a:solidFill>
                <a:latin typeface="+mj-lt"/>
              </a:rPr>
              <a:t>Order</a:t>
            </a:r>
            <a:r>
              <a:rPr lang="en-US" sz="2800" dirty="0">
                <a:solidFill>
                  <a:srgbClr val="000000"/>
                </a:solidFill>
                <a:latin typeface="+mj-lt"/>
              </a:rPr>
              <a:t> which is acting as a command. We have created a </a:t>
            </a:r>
            <a:r>
              <a:rPr lang="en-US" sz="2800" i="1" dirty="0">
                <a:solidFill>
                  <a:srgbClr val="000000"/>
                </a:solidFill>
                <a:latin typeface="+mj-lt"/>
              </a:rPr>
              <a:t>Stock</a:t>
            </a:r>
            <a:r>
              <a:rPr lang="en-US" sz="2800" dirty="0">
                <a:solidFill>
                  <a:srgbClr val="000000"/>
                </a:solidFill>
                <a:latin typeface="+mj-lt"/>
              </a:rPr>
              <a:t> class which acts as a request. We have concrete command classes </a:t>
            </a:r>
            <a:r>
              <a:rPr lang="en-US" sz="2800" i="1" dirty="0" err="1">
                <a:solidFill>
                  <a:srgbClr val="000000"/>
                </a:solidFill>
                <a:latin typeface="+mj-lt"/>
              </a:rPr>
              <a:t>BuyStock</a:t>
            </a:r>
            <a:r>
              <a:rPr lang="en-US" sz="2800" dirty="0">
                <a:solidFill>
                  <a:srgbClr val="000000"/>
                </a:solidFill>
                <a:latin typeface="+mj-lt"/>
              </a:rPr>
              <a:t> and </a:t>
            </a:r>
            <a:r>
              <a:rPr lang="en-US" sz="2800" i="1" dirty="0" err="1">
                <a:solidFill>
                  <a:srgbClr val="000000"/>
                </a:solidFill>
                <a:latin typeface="+mj-lt"/>
              </a:rPr>
              <a:t>SellStock</a:t>
            </a:r>
            <a:r>
              <a:rPr lang="en-US" sz="2800" dirty="0">
                <a:solidFill>
                  <a:srgbClr val="000000"/>
                </a:solidFill>
                <a:latin typeface="+mj-lt"/>
              </a:rPr>
              <a:t> implementing </a:t>
            </a:r>
            <a:r>
              <a:rPr lang="en-US" sz="2800" i="1" dirty="0">
                <a:solidFill>
                  <a:srgbClr val="000000"/>
                </a:solidFill>
                <a:latin typeface="+mj-lt"/>
              </a:rPr>
              <a:t>Order</a:t>
            </a:r>
            <a:r>
              <a:rPr lang="en-US" sz="2800" dirty="0">
                <a:solidFill>
                  <a:srgbClr val="000000"/>
                </a:solidFill>
                <a:latin typeface="+mj-lt"/>
              </a:rPr>
              <a:t> interface which will do actual command processing. A class </a:t>
            </a:r>
            <a:r>
              <a:rPr lang="en-US" sz="2800" i="1" dirty="0">
                <a:solidFill>
                  <a:srgbClr val="000000"/>
                </a:solidFill>
                <a:latin typeface="+mj-lt"/>
              </a:rPr>
              <a:t>Broker</a:t>
            </a:r>
            <a:r>
              <a:rPr lang="en-US" sz="2800" dirty="0">
                <a:solidFill>
                  <a:srgbClr val="000000"/>
                </a:solidFill>
                <a:latin typeface="+mj-lt"/>
              </a:rPr>
              <a:t> is created which acts as an invoker object. It can take and place orders.</a:t>
            </a:r>
          </a:p>
          <a:p>
            <a:pPr algn="just"/>
            <a:endParaRPr lang="en-US" sz="2800" dirty="0">
              <a:solidFill>
                <a:srgbClr val="000000"/>
              </a:solidFill>
              <a:latin typeface="+mj-lt"/>
            </a:endParaRPr>
          </a:p>
          <a:p>
            <a:pPr marL="457200" indent="-457200" algn="just">
              <a:buFont typeface="Wingdings" panose="05000000000000000000" pitchFamily="2" charset="2"/>
              <a:buChar char="Ø"/>
            </a:pPr>
            <a:r>
              <a:rPr lang="en-US" sz="2800" i="1" dirty="0">
                <a:solidFill>
                  <a:srgbClr val="000000"/>
                </a:solidFill>
                <a:latin typeface="+mj-lt"/>
              </a:rPr>
              <a:t>Broker</a:t>
            </a:r>
            <a:r>
              <a:rPr lang="en-US" sz="2800" dirty="0">
                <a:solidFill>
                  <a:srgbClr val="000000"/>
                </a:solidFill>
                <a:latin typeface="+mj-lt"/>
              </a:rPr>
              <a:t> object uses command pattern to identify which object will execute which command based on the type of command. </a:t>
            </a:r>
            <a:r>
              <a:rPr lang="en-US" sz="2800" i="1" dirty="0" err="1">
                <a:solidFill>
                  <a:srgbClr val="000000"/>
                </a:solidFill>
                <a:latin typeface="+mj-lt"/>
              </a:rPr>
              <a:t>CommandPatternDemo</a:t>
            </a:r>
            <a:r>
              <a:rPr lang="en-US" sz="2800" dirty="0">
                <a:solidFill>
                  <a:srgbClr val="000000"/>
                </a:solidFill>
                <a:latin typeface="+mj-lt"/>
              </a:rPr>
              <a:t>, our demo class, will use </a:t>
            </a:r>
            <a:r>
              <a:rPr lang="en-US" sz="2800" i="1" dirty="0">
                <a:solidFill>
                  <a:srgbClr val="000000"/>
                </a:solidFill>
                <a:latin typeface="+mj-lt"/>
              </a:rPr>
              <a:t>Broker</a:t>
            </a:r>
            <a:r>
              <a:rPr lang="en-US" sz="2800" dirty="0">
                <a:solidFill>
                  <a:srgbClr val="000000"/>
                </a:solidFill>
                <a:latin typeface="+mj-lt"/>
              </a:rPr>
              <a:t> class to demonstrate command pattern.</a:t>
            </a:r>
          </a:p>
          <a:p>
            <a:pPr algn="just"/>
            <a:endParaRPr lang="en-US" sz="2800" dirty="0">
              <a:latin typeface="+mj-lt"/>
            </a:endParaRPr>
          </a:p>
          <a:p>
            <a:pPr marL="457200" indent="-457200" algn="just">
              <a:buFont typeface="Wingdings" panose="05000000000000000000" pitchFamily="2" charset="2"/>
              <a:buChar char="Ø"/>
            </a:pPr>
            <a:r>
              <a:rPr lang="en-US" sz="2800" dirty="0">
                <a:solidFill>
                  <a:srgbClr val="000000"/>
                </a:solidFill>
                <a:latin typeface="+mj-lt"/>
              </a:rPr>
              <a:t>Command pattern is a data driven design pattern and falls under behavioral pattern category. A request is wrapped under an object as command and passed to invoker object. </a:t>
            </a:r>
          </a:p>
        </p:txBody>
      </p:sp>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D43115BD-23BE-45B4-8888-D1BCF1555B5E}"/>
              </a:ext>
            </a:extLst>
          </p:cNvPr>
          <p:cNvSpPr txBox="1"/>
          <p:nvPr/>
        </p:nvSpPr>
        <p:spPr>
          <a:xfrm>
            <a:off x="2055056" y="274542"/>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(Command Pattern)  </a:t>
            </a:r>
          </a:p>
        </p:txBody>
      </p:sp>
    </p:spTree>
    <p:extLst>
      <p:ext uri="{BB962C8B-B14F-4D97-AF65-F5344CB8AC3E}">
        <p14:creationId xmlns:p14="http://schemas.microsoft.com/office/powerpoint/2010/main" val="16833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3F2F26-91B0-4706-9FC3-94E72E554585}"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1752600" y="1164345"/>
            <a:ext cx="8896150" cy="4713473"/>
          </a:xfrm>
          <a:prstGeom prst="rect">
            <a:avLst/>
          </a:prstGeom>
          <a:solidFill>
            <a:srgbClr val="FEECFA"/>
          </a:solidFill>
          <a:ln w="12700">
            <a:solidFill>
              <a:schemeClr val="tx1"/>
            </a:solidFill>
          </a:ln>
        </p:spPr>
      </p:pic>
      <p:sp>
        <p:nvSpPr>
          <p:cNvPr id="9"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941D350C-3396-4577-BD77-B7D61232D3D8}"/>
              </a:ext>
            </a:extLst>
          </p:cNvPr>
          <p:cNvSpPr txBox="1"/>
          <p:nvPr/>
        </p:nvSpPr>
        <p:spPr>
          <a:xfrm>
            <a:off x="1445455" y="136519"/>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(Command Pattern) </a:t>
            </a:r>
          </a:p>
        </p:txBody>
      </p:sp>
    </p:spTree>
    <p:extLst>
      <p:ext uri="{BB962C8B-B14F-4D97-AF65-F5344CB8AC3E}">
        <p14:creationId xmlns:p14="http://schemas.microsoft.com/office/powerpoint/2010/main" val="280763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47727D-897B-40FE-9E54-F12181E087DB}"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049357009"/>
              </p:ext>
            </p:extLst>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tx1"/>
                          </a:solidFill>
                        </a:rPr>
                        <a:t>1. Real-time web analytics</a:t>
                      </a:r>
                    </a:p>
                  </a:txBody>
                  <a:tcPr>
                    <a:solidFill>
                      <a:schemeClr val="bg1"/>
                    </a:solidFill>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tx1"/>
                          </a:solidFill>
                        </a:rPr>
                        <a:t>2. Digital Advertising</a:t>
                      </a:r>
                    </a:p>
                  </a:txBody>
                  <a:tcPr>
                    <a:solidFill>
                      <a:schemeClr val="bg1"/>
                    </a:solidFill>
                  </a:tcPr>
                </a:tc>
                <a:extLst>
                  <a:ext uri="{0D108BD9-81ED-4DB2-BD59-A6C34878D82A}">
                    <a16:rowId xmlns:a16="http://schemas.microsoft.com/office/drawing/2014/main" val="4237819354"/>
                  </a:ext>
                </a:extLst>
              </a:tr>
              <a:tr h="370840">
                <a:tc>
                  <a:txBody>
                    <a:bodyPr/>
                    <a:lstStyle/>
                    <a:p>
                      <a:r>
                        <a:rPr lang="en-US" sz="2400" b="0" dirty="0">
                          <a:solidFill>
                            <a:schemeClr val="tx1"/>
                          </a:solidFill>
                        </a:rPr>
                        <a:t>3. E-Commerce</a:t>
                      </a:r>
                    </a:p>
                  </a:txBody>
                  <a:tcPr>
                    <a:solidFill>
                      <a:schemeClr val="bg1"/>
                    </a:solidFill>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4. Publishing</a:t>
                      </a:r>
                    </a:p>
                  </a:txBody>
                  <a:tcPr>
                    <a:solidFill>
                      <a:schemeClr val="bg1"/>
                    </a:solidFill>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tx1"/>
                          </a:solidFill>
                        </a:rPr>
                        <a:t>5. Massively Multiplayer Online Games</a:t>
                      </a:r>
                    </a:p>
                  </a:txBody>
                  <a:tcPr>
                    <a:solidFill>
                      <a:schemeClr val="bg1"/>
                    </a:solidFill>
                  </a:tcPr>
                </a:tc>
                <a:extLst>
                  <a:ext uri="{0D108BD9-81ED-4DB2-BD59-A6C34878D82A}">
                    <a16:rowId xmlns:a16="http://schemas.microsoft.com/office/drawing/2014/main" val="3838202114"/>
                  </a:ext>
                </a:extLst>
              </a:tr>
              <a:tr h="370840">
                <a:tc>
                  <a:txBody>
                    <a:bodyPr/>
                    <a:lstStyle/>
                    <a:p>
                      <a:r>
                        <a:rPr lang="en-US" sz="2400" b="0" dirty="0">
                          <a:solidFill>
                            <a:schemeClr val="tx1"/>
                          </a:solidFill>
                        </a:rPr>
                        <a:t>6. Backend Services and Messaging</a:t>
                      </a:r>
                    </a:p>
                  </a:txBody>
                  <a:tcPr>
                    <a:solidFill>
                      <a:schemeClr val="bg1"/>
                    </a:solidFill>
                  </a:tcPr>
                </a:tc>
                <a:extLst>
                  <a:ext uri="{0D108BD9-81ED-4DB2-BD59-A6C34878D82A}">
                    <a16:rowId xmlns:a16="http://schemas.microsoft.com/office/drawing/2014/main" val="2179510869"/>
                  </a:ext>
                </a:extLst>
              </a:tr>
              <a:tr h="370840">
                <a:tc>
                  <a:txBody>
                    <a:bodyPr/>
                    <a:lstStyle/>
                    <a:p>
                      <a:r>
                        <a:rPr lang="en-US" sz="2400" b="0" dirty="0">
                          <a:solidFill>
                            <a:schemeClr val="tx1"/>
                          </a:solidFill>
                        </a:rPr>
                        <a:t>7. Project Management &amp; Collaboration</a:t>
                      </a:r>
                    </a:p>
                  </a:txBody>
                  <a:tcPr>
                    <a:solidFill>
                      <a:schemeClr val="bg1"/>
                    </a:solidFill>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8. Real time Monitoring Services</a:t>
                      </a:r>
                    </a:p>
                  </a:txBody>
                  <a:tcPr>
                    <a:solidFill>
                      <a:schemeClr val="bg1"/>
                    </a:solidFill>
                  </a:tcPr>
                </a:tc>
                <a:extLst>
                  <a:ext uri="{0D108BD9-81ED-4DB2-BD59-A6C34878D82A}">
                    <a16:rowId xmlns:a16="http://schemas.microsoft.com/office/drawing/2014/main" val="2668177381"/>
                  </a:ext>
                </a:extLst>
              </a:tr>
              <a:tr h="370840">
                <a:tc>
                  <a:txBody>
                    <a:bodyPr/>
                    <a:lstStyle/>
                    <a:p>
                      <a:r>
                        <a:rPr lang="en-US" sz="2400" b="0" dirty="0">
                          <a:solidFill>
                            <a:schemeClr val="tx1"/>
                          </a:solidFill>
                        </a:rPr>
                        <a:t>9.Live Charting and Graphing</a:t>
                      </a:r>
                    </a:p>
                  </a:txBody>
                  <a:tcPr>
                    <a:solidFill>
                      <a:schemeClr val="bg1"/>
                    </a:solidFill>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tx1"/>
                          </a:solidFill>
                        </a:rPr>
                        <a:t>10. Group and Private Chat</a:t>
                      </a:r>
                    </a:p>
                  </a:txBody>
                  <a:tcPr>
                    <a:solidFill>
                      <a:schemeClr val="bg1"/>
                    </a:solidFill>
                  </a:tcPr>
                </a:tc>
                <a:extLst>
                  <a:ext uri="{0D108BD9-81ED-4DB2-BD59-A6C34878D82A}">
                    <a16:rowId xmlns:a16="http://schemas.microsoft.com/office/drawing/2014/main" val="3340821400"/>
                  </a:ext>
                </a:extLst>
              </a:tr>
            </a:tbl>
          </a:graphicData>
        </a:graphic>
      </p:graphicFrame>
      <p:sp>
        <p:nvSpPr>
          <p:cNvPr id="3" name="TextBox 2">
            <a:extLst>
              <a:ext uri="{FF2B5EF4-FFF2-40B4-BE49-F238E27FC236}">
                <a16:creationId xmlns:a16="http://schemas.microsoft.com/office/drawing/2014/main" id="{07EDAECE-F1A2-4825-A638-E1CFABC16E4B}"/>
              </a:ext>
            </a:extLst>
          </p:cNvPr>
          <p:cNvSpPr txBox="1"/>
          <p:nvPr/>
        </p:nvSpPr>
        <p:spPr>
          <a:xfrm>
            <a:off x="3048000" y="346276"/>
            <a:ext cx="6096000" cy="584775"/>
          </a:xfrm>
          <a:prstGeom prst="rect">
            <a:avLst/>
          </a:prstGeom>
          <a:noFill/>
        </p:spPr>
        <p:txBody>
          <a:bodyPr wrap="square">
            <a:spAutoFit/>
          </a:bodyPr>
          <a:lstStyle/>
          <a:p>
            <a:pPr algn="ctr">
              <a:spcBef>
                <a:spcPct val="0"/>
              </a:spcBef>
              <a:defRPr/>
            </a:pPr>
            <a:r>
              <a:rPr lang="en-IN" sz="3200" b="1" dirty="0"/>
              <a:t>Design  Pattern  Applications</a:t>
            </a:r>
            <a:endParaRPr lang="en-IN" sz="3200" dirty="0"/>
          </a:p>
        </p:txBody>
      </p:sp>
    </p:spTree>
    <p:extLst>
      <p:ext uri="{BB962C8B-B14F-4D97-AF65-F5344CB8AC3E}">
        <p14:creationId xmlns:p14="http://schemas.microsoft.com/office/powerpoint/2010/main" val="2579124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25715-AB7E-488E-9621-D885E2BFFC16}"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286000" y="986264"/>
            <a:ext cx="7436591" cy="5729022"/>
          </a:xfrm>
          <a:prstGeom prst="rect">
            <a:avLst/>
          </a:prstGeom>
          <a:ln w="19050">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3E28D675-64AD-4410-AF49-32E201BAEF7F}"/>
              </a:ext>
            </a:extLst>
          </p:cNvPr>
          <p:cNvSpPr txBox="1"/>
          <p:nvPr/>
        </p:nvSpPr>
        <p:spPr>
          <a:xfrm>
            <a:off x="1600200" y="410442"/>
            <a:ext cx="6098344" cy="460895"/>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Implementation of (Command Pattern) </a:t>
            </a:r>
          </a:p>
        </p:txBody>
      </p:sp>
    </p:spTree>
    <p:extLst>
      <p:ext uri="{BB962C8B-B14F-4D97-AF65-F5344CB8AC3E}">
        <p14:creationId xmlns:p14="http://schemas.microsoft.com/office/powerpoint/2010/main" val="1111229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EFA67E-E336-4BE2-B215-D5B63FDE0451}"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015480" y="1077033"/>
            <a:ext cx="8144520" cy="5518157"/>
          </a:xfrm>
          <a:prstGeom prst="rect">
            <a:avLst/>
          </a:prstGeom>
          <a:ln w="19050">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FAE8685C-C46B-4A5B-B73E-304DF871B1C6}"/>
              </a:ext>
            </a:extLst>
          </p:cNvPr>
          <p:cNvSpPr txBox="1"/>
          <p:nvPr/>
        </p:nvSpPr>
        <p:spPr>
          <a:xfrm>
            <a:off x="2055056" y="358820"/>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(Command Pattern) </a:t>
            </a:r>
          </a:p>
        </p:txBody>
      </p:sp>
    </p:spTree>
    <p:extLst>
      <p:ext uri="{BB962C8B-B14F-4D97-AF65-F5344CB8AC3E}">
        <p14:creationId xmlns:p14="http://schemas.microsoft.com/office/powerpoint/2010/main" val="798640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EB7352-F9BD-4357-BD04-DD41AF22B510}"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299936" y="955917"/>
            <a:ext cx="3084503" cy="461665"/>
          </a:xfrm>
          <a:prstGeom prst="rect">
            <a:avLst/>
          </a:prstGeom>
          <a:noFill/>
          <a:ln w="12700">
            <a:solidFill>
              <a:schemeClr val="tx1"/>
            </a:solidFill>
          </a:ln>
        </p:spPr>
        <p:txBody>
          <a:bodyPr wrap="square" rtlCol="0">
            <a:spAutoFit/>
          </a:bodyPr>
          <a:lstStyle/>
          <a:p>
            <a:r>
              <a:rPr lang="en-US" sz="2400" dirty="0"/>
              <a:t>Step -3 Cont.……..</a:t>
            </a:r>
          </a:p>
        </p:txBody>
      </p:sp>
      <p:pic>
        <p:nvPicPr>
          <p:cNvPr id="3" name="Picture 2"/>
          <p:cNvPicPr>
            <a:picLocks noChangeAspect="1"/>
          </p:cNvPicPr>
          <p:nvPr/>
        </p:nvPicPr>
        <p:blipFill>
          <a:blip r:embed="rId2"/>
          <a:stretch>
            <a:fillRect/>
          </a:stretch>
        </p:blipFill>
        <p:spPr>
          <a:xfrm>
            <a:off x="3816656" y="1632857"/>
            <a:ext cx="8075408" cy="4756157"/>
          </a:xfrm>
          <a:prstGeom prst="rect">
            <a:avLst/>
          </a:prstGeom>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4370B226-8010-462B-B654-CB56A38D846C}"/>
              </a:ext>
            </a:extLst>
          </p:cNvPr>
          <p:cNvSpPr txBox="1"/>
          <p:nvPr/>
        </p:nvSpPr>
        <p:spPr>
          <a:xfrm>
            <a:off x="1842187" y="308233"/>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(Command Pattern) </a:t>
            </a:r>
          </a:p>
        </p:txBody>
      </p:sp>
    </p:spTree>
    <p:extLst>
      <p:ext uri="{BB962C8B-B14F-4D97-AF65-F5344CB8AC3E}">
        <p14:creationId xmlns:p14="http://schemas.microsoft.com/office/powerpoint/2010/main" val="28322511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76ABAF-064F-4691-A0E0-FE3748437FE0}"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955388" y="920924"/>
            <a:ext cx="6638911" cy="5800551"/>
          </a:xfrm>
          <a:prstGeom prst="rect">
            <a:avLst/>
          </a:prstGeom>
          <a:ln w="12700">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A0CC0040-B078-4879-9655-F93723D1EAE6}"/>
              </a:ext>
            </a:extLst>
          </p:cNvPr>
          <p:cNvSpPr txBox="1"/>
          <p:nvPr/>
        </p:nvSpPr>
        <p:spPr>
          <a:xfrm>
            <a:off x="1811215" y="241288"/>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(Command Pattern) </a:t>
            </a:r>
          </a:p>
        </p:txBody>
      </p:sp>
    </p:spTree>
    <p:extLst>
      <p:ext uri="{BB962C8B-B14F-4D97-AF65-F5344CB8AC3E}">
        <p14:creationId xmlns:p14="http://schemas.microsoft.com/office/powerpoint/2010/main" val="99889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B0A463-603B-4CF2-8FF4-FD0F8F0966E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28600" y="1227318"/>
            <a:ext cx="7308870" cy="5550435"/>
          </a:xfrm>
          <a:prstGeom prst="rect">
            <a:avLst/>
          </a:prstGeom>
          <a:ln w="9525">
            <a:solidFill>
              <a:schemeClr val="tx1"/>
            </a:solidFill>
          </a:ln>
        </p:spPr>
      </p:pic>
      <p:pic>
        <p:nvPicPr>
          <p:cNvPr id="8" name="Picture 7"/>
          <p:cNvPicPr>
            <a:picLocks noChangeAspect="1"/>
          </p:cNvPicPr>
          <p:nvPr/>
        </p:nvPicPr>
        <p:blipFill>
          <a:blip r:embed="rId3"/>
          <a:stretch>
            <a:fillRect/>
          </a:stretch>
        </p:blipFill>
        <p:spPr>
          <a:xfrm>
            <a:off x="7914763" y="2362771"/>
            <a:ext cx="3667637" cy="1457528"/>
          </a:xfrm>
          <a:prstGeom prst="rect">
            <a:avLst/>
          </a:prstGeom>
          <a:ln w="19050">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7D7E1C44-779F-44F9-951E-1C7306E5E47F}"/>
              </a:ext>
            </a:extLst>
          </p:cNvPr>
          <p:cNvSpPr txBox="1"/>
          <p:nvPr/>
        </p:nvSpPr>
        <p:spPr>
          <a:xfrm>
            <a:off x="1572064" y="399019"/>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(Command Pattern) </a:t>
            </a:r>
          </a:p>
        </p:txBody>
      </p:sp>
    </p:spTree>
    <p:extLst>
      <p:ext uri="{BB962C8B-B14F-4D97-AF65-F5344CB8AC3E}">
        <p14:creationId xmlns:p14="http://schemas.microsoft.com/office/powerpoint/2010/main" val="788248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bg1"/>
          </a:solidFill>
          <a:ln w="19050">
            <a:solidFill>
              <a:schemeClr val="tx1"/>
            </a:solidFill>
          </a:ln>
        </p:spPr>
        <p:txBody>
          <a:bodyPr>
            <a:normAutofit/>
          </a:bodyPr>
          <a:lstStyle/>
          <a:p>
            <a:pPr marL="0" indent="0" algn="just">
              <a:buNone/>
            </a:pPr>
            <a:r>
              <a:rPr lang="en-US" sz="2800" dirty="0"/>
              <a:t>Topic </a:t>
            </a:r>
            <a:r>
              <a:rPr lang="en-US" dirty="0"/>
              <a:t>:</a:t>
            </a:r>
            <a:r>
              <a:rPr lang="en-US" dirty="0">
                <a:solidFill>
                  <a:srgbClr val="FF0000"/>
                </a:solidFill>
              </a:rPr>
              <a:t> </a:t>
            </a:r>
            <a:r>
              <a:rPr lang="en-US" dirty="0"/>
              <a:t>Interpreter Pattern</a:t>
            </a:r>
          </a:p>
          <a:p>
            <a:pPr marL="0" indent="0" algn="just">
              <a:buNone/>
            </a:pPr>
            <a:endParaRPr lang="en-US" sz="2800" dirty="0"/>
          </a:p>
          <a:p>
            <a:pPr algn="just"/>
            <a:r>
              <a:rPr lang="en-US" sz="2800" dirty="0"/>
              <a:t>In this topic, the students will gain , The idea of a </a:t>
            </a:r>
            <a:r>
              <a:rPr lang="en-US" dirty="0"/>
              <a:t>Interpreter Pattern An Interpreter Pattern says that "to define a representation of grammar of a given language, along with an interpreter that uses this representation to interpret sentences in the language".</a:t>
            </a:r>
          </a:p>
        </p:txBody>
      </p:sp>
      <p:sp>
        <p:nvSpPr>
          <p:cNvPr id="4" name="Date Placeholder 3"/>
          <p:cNvSpPr>
            <a:spLocks noGrp="1"/>
          </p:cNvSpPr>
          <p:nvPr>
            <p:ph type="dt" sz="half" idx="10"/>
          </p:nvPr>
        </p:nvSpPr>
        <p:spPr/>
        <p:txBody>
          <a:bodyPr/>
          <a:lstStyle/>
          <a:p>
            <a:fld id="{9850968B-7C90-42F1-AC87-7130574B2456}"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8" name="TextBox 7">
            <a:extLst>
              <a:ext uri="{FF2B5EF4-FFF2-40B4-BE49-F238E27FC236}">
                <a16:creationId xmlns:a16="http://schemas.microsoft.com/office/drawing/2014/main" id="{A6AFABCF-29FA-49E0-90D3-5749FC33B15A}"/>
              </a:ext>
            </a:extLst>
          </p:cNvPr>
          <p:cNvSpPr txBox="1"/>
          <p:nvPr/>
        </p:nvSpPr>
        <p:spPr>
          <a:xfrm>
            <a:off x="2209800" y="459921"/>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Topic     Objective</a:t>
            </a:r>
          </a:p>
        </p:txBody>
      </p:sp>
    </p:spTree>
    <p:extLst>
      <p:ext uri="{BB962C8B-B14F-4D97-AF65-F5344CB8AC3E}">
        <p14:creationId xmlns:p14="http://schemas.microsoft.com/office/powerpoint/2010/main" val="25447218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393C79-5EC0-472D-BBF5-03DBCD94F4AE}"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89592"/>
            <a:ext cx="115062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 Interpreter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An Interpreter Pattern says that "to define a representation of grammar of a given language, along with an interpreter that uses this representation to interpret sentences in the language".</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Basically the Interpreter pattern has limited area where it can be applied. We can discuss the Interpreter pattern only in terms of formal grammars but in this area there are better solutions that is why it is not frequently used.</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This pattern can applied for parsing the expressions defined in simple grammars and sometimes in simple rule engines.</a:t>
            </a:r>
          </a:p>
        </p:txBody>
      </p:sp>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7381AA9F-2712-49C1-A592-209B91273332}"/>
              </a:ext>
            </a:extLst>
          </p:cNvPr>
          <p:cNvSpPr txBox="1"/>
          <p:nvPr/>
        </p:nvSpPr>
        <p:spPr>
          <a:xfrm>
            <a:off x="2209800" y="376023"/>
            <a:ext cx="6098344" cy="583750"/>
          </a:xfrm>
          <a:prstGeom prst="rect">
            <a:avLst/>
          </a:prstGeom>
          <a:noFill/>
        </p:spPr>
        <p:txBody>
          <a:bodyPr wrap="square">
            <a:spAutoFit/>
          </a:bodyPr>
          <a:lstStyle/>
          <a:p>
            <a:pPr marL="0" marR="0" algn="ctr">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Interpreter    Pattern </a:t>
            </a:r>
          </a:p>
        </p:txBody>
      </p:sp>
    </p:spTree>
    <p:extLst>
      <p:ext uri="{BB962C8B-B14F-4D97-AF65-F5344CB8AC3E}">
        <p14:creationId xmlns:p14="http://schemas.microsoft.com/office/powerpoint/2010/main" val="4844118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43543D-B1F3-4A3D-9077-B6E52AEB3F07}"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438400" y="901001"/>
            <a:ext cx="7199904" cy="5883282"/>
          </a:xfrm>
          <a:prstGeom prst="rect">
            <a:avLst/>
          </a:prstGeom>
          <a:ln w="19050">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8AA58A79-774B-4BE4-9012-E9AE91B6F781}"/>
              </a:ext>
            </a:extLst>
          </p:cNvPr>
          <p:cNvSpPr txBox="1"/>
          <p:nvPr/>
        </p:nvSpPr>
        <p:spPr>
          <a:xfrm>
            <a:off x="1769012" y="282548"/>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UML\Structure for Interpreter  Pattern   </a:t>
            </a:r>
          </a:p>
        </p:txBody>
      </p:sp>
    </p:spTree>
    <p:extLst>
      <p:ext uri="{BB962C8B-B14F-4D97-AF65-F5344CB8AC3E}">
        <p14:creationId xmlns:p14="http://schemas.microsoft.com/office/powerpoint/2010/main" val="4809224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1FE176-07B0-4A82-ACAC-BC5BA4396207}"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45053"/>
            <a:ext cx="11506200" cy="5693866"/>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solidFill>
                  <a:srgbClr val="000000"/>
                </a:solidFill>
                <a:latin typeface="+mj-lt"/>
              </a:rPr>
              <a:t>We are going to create an interface Expression and concrete classes implementing the Expression interface. A class </a:t>
            </a:r>
            <a:r>
              <a:rPr lang="en-US" sz="2800" dirty="0" err="1">
                <a:solidFill>
                  <a:srgbClr val="000000"/>
                </a:solidFill>
                <a:latin typeface="+mj-lt"/>
              </a:rPr>
              <a:t>TerminalExpression</a:t>
            </a:r>
            <a:r>
              <a:rPr lang="en-US" sz="2800" dirty="0">
                <a:solidFill>
                  <a:srgbClr val="000000"/>
                </a:solidFill>
                <a:latin typeface="+mj-lt"/>
              </a:rPr>
              <a:t> is defined which acts as a main interpreter of context in question. Other classes </a:t>
            </a:r>
            <a:r>
              <a:rPr lang="en-US" sz="2800" dirty="0" err="1">
                <a:solidFill>
                  <a:srgbClr val="000000"/>
                </a:solidFill>
                <a:latin typeface="+mj-lt"/>
              </a:rPr>
              <a:t>OrExpression</a:t>
            </a:r>
            <a:r>
              <a:rPr lang="en-US" sz="2800" dirty="0">
                <a:solidFill>
                  <a:srgbClr val="000000"/>
                </a:solidFill>
                <a:latin typeface="+mj-lt"/>
              </a:rPr>
              <a:t>, </a:t>
            </a:r>
            <a:r>
              <a:rPr lang="en-US" sz="2800" dirty="0" err="1">
                <a:solidFill>
                  <a:srgbClr val="000000"/>
                </a:solidFill>
                <a:latin typeface="+mj-lt"/>
              </a:rPr>
              <a:t>AndExpression</a:t>
            </a:r>
            <a:r>
              <a:rPr lang="en-US" sz="2800" dirty="0">
                <a:solidFill>
                  <a:srgbClr val="000000"/>
                </a:solidFill>
                <a:latin typeface="+mj-lt"/>
              </a:rPr>
              <a:t> are used to create combinational expressions.</a:t>
            </a:r>
          </a:p>
          <a:p>
            <a:pPr marL="457200" indent="-457200" algn="just">
              <a:buFont typeface="Wingdings" panose="05000000000000000000" pitchFamily="2" charset="2"/>
              <a:buChar char="Ø"/>
            </a:pPr>
            <a:endParaRPr lang="en-US" sz="2800" dirty="0">
              <a:solidFill>
                <a:srgbClr val="000000"/>
              </a:solidFill>
              <a:latin typeface="+mj-lt"/>
            </a:endParaRPr>
          </a:p>
          <a:p>
            <a:pPr marL="457200" indent="-457200" algn="just">
              <a:buFont typeface="Wingdings" panose="05000000000000000000" pitchFamily="2" charset="2"/>
              <a:buChar char="Ø"/>
            </a:pPr>
            <a:r>
              <a:rPr lang="en-US" sz="2800" dirty="0" err="1">
                <a:solidFill>
                  <a:srgbClr val="000000"/>
                </a:solidFill>
                <a:latin typeface="+mj-lt"/>
              </a:rPr>
              <a:t>InterpreterPatternDemo</a:t>
            </a:r>
            <a:r>
              <a:rPr lang="en-US" sz="2800" dirty="0">
                <a:solidFill>
                  <a:srgbClr val="000000"/>
                </a:solidFill>
                <a:latin typeface="+mj-lt"/>
              </a:rPr>
              <a:t>, our demo class, will use Expression class to create rules and demonstrate parsing of expressions.</a:t>
            </a:r>
          </a:p>
          <a:p>
            <a:pPr algn="just"/>
            <a:endParaRPr lang="en-US" sz="2800" dirty="0">
              <a:solidFill>
                <a:srgbClr val="000000"/>
              </a:solidFill>
              <a:latin typeface="+mj-lt"/>
            </a:endParaRPr>
          </a:p>
          <a:p>
            <a:pPr marL="457200" indent="-457200" algn="just">
              <a:buFont typeface="Wingdings" panose="05000000000000000000" pitchFamily="2" charset="2"/>
              <a:buChar char="Ø"/>
            </a:pPr>
            <a:r>
              <a:rPr lang="en-US" sz="2800" dirty="0">
                <a:solidFill>
                  <a:srgbClr val="000000"/>
                </a:solidFill>
                <a:latin typeface="+mj-lt"/>
              </a:rPr>
              <a:t>Interpreter pattern provides a way to evaluate language grammar or expression. This type of pattern comes under behavioral pattern. This pattern involves implementing an expression interface which tells to interpret a particular context. </a:t>
            </a:r>
          </a:p>
        </p:txBody>
      </p:sp>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308A9A28-A89D-4619-ACBD-2E04CCF31A48}"/>
              </a:ext>
            </a:extLst>
          </p:cNvPr>
          <p:cNvSpPr txBox="1"/>
          <p:nvPr/>
        </p:nvSpPr>
        <p:spPr>
          <a:xfrm>
            <a:off x="1459523" y="386402"/>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(Interpreter Pattern)  </a:t>
            </a:r>
          </a:p>
        </p:txBody>
      </p:sp>
    </p:spTree>
    <p:extLst>
      <p:ext uri="{BB962C8B-B14F-4D97-AF65-F5344CB8AC3E}">
        <p14:creationId xmlns:p14="http://schemas.microsoft.com/office/powerpoint/2010/main" val="26822629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C54C86-AA5C-49C2-BF4C-7188D8691923}"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143000" y="1890059"/>
            <a:ext cx="9795938" cy="3801159"/>
          </a:xfrm>
          <a:prstGeom prst="rect">
            <a:avLst/>
          </a:prstGeom>
          <a:ln w="1905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FC4E98F5-227D-45A0-98BC-50611B0790DF}"/>
              </a:ext>
            </a:extLst>
          </p:cNvPr>
          <p:cNvSpPr txBox="1"/>
          <p:nvPr/>
        </p:nvSpPr>
        <p:spPr>
          <a:xfrm>
            <a:off x="1656471" y="346114"/>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(Interpreter Pattern) </a:t>
            </a:r>
          </a:p>
        </p:txBody>
      </p:sp>
    </p:spTree>
    <p:extLst>
      <p:ext uri="{BB962C8B-B14F-4D97-AF65-F5344CB8AC3E}">
        <p14:creationId xmlns:p14="http://schemas.microsoft.com/office/powerpoint/2010/main" val="68396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774C15-BB3B-4270-B964-8FF65BC22F20}"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grpSp>
        <p:nvGrpSpPr>
          <p:cNvPr id="8" name="Group 7">
            <a:extLst>
              <a:ext uri="{FF2B5EF4-FFF2-40B4-BE49-F238E27FC236}">
                <a16:creationId xmlns:a16="http://schemas.microsoft.com/office/drawing/2014/main" id="{963909B7-1828-98B7-B271-1B5CF0A5D968}"/>
              </a:ext>
            </a:extLst>
          </p:cNvPr>
          <p:cNvGrpSpPr/>
          <p:nvPr/>
        </p:nvGrpSpPr>
        <p:grpSpPr>
          <a:xfrm>
            <a:off x="1011283" y="1103142"/>
            <a:ext cx="10169434" cy="4884512"/>
            <a:chOff x="1417320" y="990600"/>
            <a:chExt cx="10169434" cy="4884512"/>
          </a:xfrm>
          <a:solidFill>
            <a:schemeClr val="bg1"/>
          </a:solidFill>
        </p:grpSpPr>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3775825099"/>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519514204"/>
                </p:ext>
              </p:extLst>
            </p:nvPr>
          </p:nvGraphicFramePr>
          <p:xfrm>
            <a:off x="1452154" y="1621771"/>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9B70875F-83EC-41AC-90E2-352EB6BEB0EE}"/>
                </a:ext>
              </a:extLst>
            </p:cNvPr>
            <p:cNvGraphicFramePr/>
            <p:nvPr>
              <p:extLst>
                <p:ext uri="{D42A27DB-BD31-4B8C-83A1-F6EECF244321}">
                  <p14:modId xmlns:p14="http://schemas.microsoft.com/office/powerpoint/2010/main" val="1934662466"/>
                </p:ext>
              </p:extLst>
            </p:nvPr>
          </p:nvGraphicFramePr>
          <p:xfrm>
            <a:off x="1447800" y="2667000"/>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2209287175"/>
                </p:ext>
              </p:extLst>
            </p:nvPr>
          </p:nvGraphicFramePr>
          <p:xfrm>
            <a:off x="1417320" y="3287731"/>
            <a:ext cx="10165080" cy="15264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2245936766"/>
                </p:ext>
              </p:extLst>
            </p:nvPr>
          </p:nvGraphicFramePr>
          <p:xfrm>
            <a:off x="1417320" y="4690132"/>
            <a:ext cx="10165080" cy="11849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sp>
        <p:nvSpPr>
          <p:cNvPr id="13" name="TextBox 12">
            <a:extLst>
              <a:ext uri="{FF2B5EF4-FFF2-40B4-BE49-F238E27FC236}">
                <a16:creationId xmlns:a16="http://schemas.microsoft.com/office/drawing/2014/main" id="{F0A9EE79-0B93-4E16-A25D-F5B705136CD3}"/>
              </a:ext>
            </a:extLst>
          </p:cNvPr>
          <p:cNvSpPr txBox="1"/>
          <p:nvPr/>
        </p:nvSpPr>
        <p:spPr>
          <a:xfrm>
            <a:off x="1923756" y="409438"/>
            <a:ext cx="6098344" cy="522259"/>
          </a:xfrm>
          <a:prstGeom prst="rect">
            <a:avLst/>
          </a:prstGeom>
          <a:noFill/>
        </p:spPr>
        <p:txBody>
          <a:bodyPr wrap="square">
            <a:spAutoFit/>
          </a:bodyPr>
          <a:lstStyle/>
          <a:p>
            <a:pPr marL="0" marR="0">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Course     Objective</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4172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8A19B0-4092-457C-ACF6-3DD1C7AA4880}"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724676" y="814528"/>
            <a:ext cx="5885924" cy="5897533"/>
          </a:xfrm>
          <a:prstGeom prst="rect">
            <a:avLst/>
          </a:prstGeom>
          <a:solidFill>
            <a:srgbClr val="FEECFA"/>
          </a:solidFill>
          <a:ln w="12700">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3A35B9D5-8B71-4A3B-AF49-833F7E5D0D7D}"/>
              </a:ext>
            </a:extLst>
          </p:cNvPr>
          <p:cNvSpPr txBox="1"/>
          <p:nvPr/>
        </p:nvSpPr>
        <p:spPr>
          <a:xfrm>
            <a:off x="1909689" y="152838"/>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(Interpreter Pattern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5158521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9675C5-AA93-407D-9EC6-C64091839D17}"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2" name="Rectangle 1"/>
          <p:cNvSpPr/>
          <p:nvPr/>
        </p:nvSpPr>
        <p:spPr>
          <a:xfrm>
            <a:off x="609600" y="1443075"/>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3137" y="916731"/>
            <a:ext cx="3084503" cy="461665"/>
          </a:xfrm>
          <a:prstGeom prst="rect">
            <a:avLst/>
          </a:prstGeom>
          <a:noFill/>
          <a:ln w="12700">
            <a:solidFill>
              <a:schemeClr val="tx1"/>
            </a:solidFill>
          </a:ln>
        </p:spPr>
        <p:txBody>
          <a:bodyPr wrap="square" rtlCol="0">
            <a:spAutoFit/>
          </a:bodyPr>
          <a:lstStyle/>
          <a:p>
            <a:r>
              <a:rPr lang="en-US" sz="2400" dirty="0"/>
              <a:t>Step -2 Cont.……..</a:t>
            </a:r>
          </a:p>
        </p:txBody>
      </p:sp>
      <p:pic>
        <p:nvPicPr>
          <p:cNvPr id="3" name="Picture 2"/>
          <p:cNvPicPr>
            <a:picLocks noChangeAspect="1"/>
          </p:cNvPicPr>
          <p:nvPr/>
        </p:nvPicPr>
        <p:blipFill>
          <a:blip r:embed="rId2"/>
          <a:stretch>
            <a:fillRect/>
          </a:stretch>
        </p:blipFill>
        <p:spPr>
          <a:xfrm>
            <a:off x="3454400" y="1012187"/>
            <a:ext cx="8198933" cy="5457252"/>
          </a:xfrm>
          <a:prstGeom prst="rect">
            <a:avLst/>
          </a:prstGeom>
          <a:ln w="28575">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B0E4D5F1-82F1-4BA7-8A01-277C8C81D7AA}"/>
              </a:ext>
            </a:extLst>
          </p:cNvPr>
          <p:cNvSpPr txBox="1"/>
          <p:nvPr/>
        </p:nvSpPr>
        <p:spPr>
          <a:xfrm>
            <a:off x="1605388" y="325735"/>
            <a:ext cx="6119446"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(Interpreter Pattern) </a:t>
            </a:r>
          </a:p>
        </p:txBody>
      </p:sp>
    </p:spTree>
    <p:extLst>
      <p:ext uri="{BB962C8B-B14F-4D97-AF65-F5344CB8AC3E}">
        <p14:creationId xmlns:p14="http://schemas.microsoft.com/office/powerpoint/2010/main" val="3460391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C4DD82-D2CD-486F-B234-44F53BB81D90}"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3137" y="916731"/>
            <a:ext cx="3084503" cy="461665"/>
          </a:xfrm>
          <a:prstGeom prst="rect">
            <a:avLst/>
          </a:prstGeom>
          <a:noFill/>
          <a:ln w="12700">
            <a:solidFill>
              <a:schemeClr val="tx1"/>
            </a:solidFill>
          </a:ln>
        </p:spPr>
        <p:txBody>
          <a:bodyPr wrap="square" rtlCol="0">
            <a:spAutoFit/>
          </a:bodyPr>
          <a:lstStyle/>
          <a:p>
            <a:r>
              <a:rPr lang="en-US" sz="2400" dirty="0"/>
              <a:t>Step -2 Cont.……..</a:t>
            </a:r>
          </a:p>
        </p:txBody>
      </p:sp>
      <p:pic>
        <p:nvPicPr>
          <p:cNvPr id="5" name="Picture 4"/>
          <p:cNvPicPr>
            <a:picLocks noChangeAspect="1"/>
          </p:cNvPicPr>
          <p:nvPr/>
        </p:nvPicPr>
        <p:blipFill>
          <a:blip r:embed="rId2"/>
          <a:stretch>
            <a:fillRect/>
          </a:stretch>
        </p:blipFill>
        <p:spPr>
          <a:xfrm>
            <a:off x="3377754" y="1219200"/>
            <a:ext cx="8494529" cy="5526231"/>
          </a:xfrm>
          <a:prstGeom prst="rect">
            <a:avLst/>
          </a:prstGeom>
          <a:ln w="19050">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9D41D850-5BB9-446A-BE63-8968641DD971}"/>
              </a:ext>
            </a:extLst>
          </p:cNvPr>
          <p:cNvSpPr txBox="1"/>
          <p:nvPr/>
        </p:nvSpPr>
        <p:spPr>
          <a:xfrm>
            <a:off x="2033954" y="358529"/>
            <a:ext cx="6119446"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Implementation of (Interpreter Pattern)</a:t>
            </a:r>
          </a:p>
        </p:txBody>
      </p:sp>
    </p:spTree>
    <p:extLst>
      <p:ext uri="{BB962C8B-B14F-4D97-AF65-F5344CB8AC3E}">
        <p14:creationId xmlns:p14="http://schemas.microsoft.com/office/powerpoint/2010/main" val="2282596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37843C-BBA6-4B48-9C1A-D812CCAF9DD3}"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954305" y="814251"/>
            <a:ext cx="10623741" cy="5542106"/>
          </a:xfrm>
          <a:prstGeom prst="rect">
            <a:avLst/>
          </a:prstGeom>
          <a:ln w="12700">
            <a:solidFill>
              <a:schemeClr val="tx1"/>
            </a:solidFill>
          </a:ln>
        </p:spPr>
      </p:pic>
      <p:sp>
        <p:nvSpPr>
          <p:cNvPr id="8" name="Footer Placeholder 4"/>
          <p:cNvSpPr>
            <a:spLocks noGrp="1"/>
          </p:cNvSpPr>
          <p:nvPr>
            <p:ph type="ftr" sz="quarter" idx="11"/>
          </p:nvPr>
        </p:nvSpPr>
        <p:spPr>
          <a:xfrm>
            <a:off x="3733800" y="6479548"/>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7BEF9B62-1B79-4854-869B-D9BE21EAF930}"/>
              </a:ext>
            </a:extLst>
          </p:cNvPr>
          <p:cNvSpPr txBox="1"/>
          <p:nvPr/>
        </p:nvSpPr>
        <p:spPr>
          <a:xfrm>
            <a:off x="1600199" y="316977"/>
            <a:ext cx="6098344" cy="523220"/>
          </a:xfrm>
          <a:prstGeom prst="rect">
            <a:avLst/>
          </a:prstGeom>
          <a:noFill/>
        </p:spPr>
        <p:txBody>
          <a:bodyPr wrap="square">
            <a:sp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(Interpreter Pattern)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5906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2F489F-5B6F-4AD6-99E7-76F7CF1D9977}"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755469" y="1155971"/>
            <a:ext cx="3084503" cy="461665"/>
          </a:xfrm>
          <a:prstGeom prst="rect">
            <a:avLst/>
          </a:prstGeom>
          <a:noFill/>
          <a:ln w="12700">
            <a:solidFill>
              <a:schemeClr val="tx1"/>
            </a:solidFill>
          </a:ln>
        </p:spPr>
        <p:txBody>
          <a:bodyPr wrap="square" rtlCol="0">
            <a:spAutoFit/>
          </a:bodyPr>
          <a:lstStyle/>
          <a:p>
            <a:r>
              <a:rPr lang="en-US" sz="2400" dirty="0"/>
              <a:t>Step -3 Cont.……..</a:t>
            </a:r>
          </a:p>
        </p:txBody>
      </p:sp>
      <p:pic>
        <p:nvPicPr>
          <p:cNvPr id="5" name="Picture 4"/>
          <p:cNvPicPr>
            <a:picLocks noChangeAspect="1"/>
          </p:cNvPicPr>
          <p:nvPr/>
        </p:nvPicPr>
        <p:blipFill>
          <a:blip r:embed="rId2"/>
          <a:stretch>
            <a:fillRect/>
          </a:stretch>
        </p:blipFill>
        <p:spPr>
          <a:xfrm>
            <a:off x="762000" y="1958514"/>
            <a:ext cx="10937462" cy="4622178"/>
          </a:xfrm>
          <a:prstGeom prst="rect">
            <a:avLst/>
          </a:prstGeom>
          <a:ln w="12700">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DC80ADF1-7324-4885-87D4-E32505ED8D39}"/>
              </a:ext>
            </a:extLst>
          </p:cNvPr>
          <p:cNvSpPr txBox="1"/>
          <p:nvPr/>
        </p:nvSpPr>
        <p:spPr>
          <a:xfrm>
            <a:off x="1543929" y="277308"/>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(Interpreter Pattern) </a:t>
            </a:r>
          </a:p>
        </p:txBody>
      </p:sp>
    </p:spTree>
    <p:extLst>
      <p:ext uri="{BB962C8B-B14F-4D97-AF65-F5344CB8AC3E}">
        <p14:creationId xmlns:p14="http://schemas.microsoft.com/office/powerpoint/2010/main" val="2570601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4B2F81-A818-428A-AEAB-BA7F6DF2A9A7}"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2" name="Rectangle 1"/>
          <p:cNvSpPr/>
          <p:nvPr/>
        </p:nvSpPr>
        <p:spPr>
          <a:xfrm>
            <a:off x="609600" y="1443075"/>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192237" y="2148735"/>
            <a:ext cx="9102850" cy="2929048"/>
          </a:xfrm>
          <a:prstGeom prst="rect">
            <a:avLst/>
          </a:prstGeom>
          <a:ln w="1905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886DD425-58BA-4971-BFC9-B542254C8FC3}"/>
              </a:ext>
            </a:extLst>
          </p:cNvPr>
          <p:cNvSpPr txBox="1"/>
          <p:nvPr/>
        </p:nvSpPr>
        <p:spPr>
          <a:xfrm>
            <a:off x="2106637" y="240461"/>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(Interpreter Pattern) </a:t>
            </a:r>
          </a:p>
        </p:txBody>
      </p:sp>
    </p:spTree>
    <p:extLst>
      <p:ext uri="{BB962C8B-B14F-4D97-AF65-F5344CB8AC3E}">
        <p14:creationId xmlns:p14="http://schemas.microsoft.com/office/powerpoint/2010/main" val="36372019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bg1"/>
          </a:solidFill>
          <a:ln w="19050">
            <a:solidFill>
              <a:schemeClr val="tx1"/>
            </a:solidFill>
          </a:ln>
        </p:spPr>
        <p:txBody>
          <a:bodyPr>
            <a:normAutofit/>
          </a:bodyPr>
          <a:lstStyle/>
          <a:p>
            <a:pPr marL="0" indent="0" algn="just">
              <a:buNone/>
            </a:pPr>
            <a:r>
              <a:rPr lang="en-US" sz="2800" dirty="0"/>
              <a:t>Topic </a:t>
            </a:r>
            <a:r>
              <a:rPr lang="en-US" dirty="0"/>
              <a:t>:</a:t>
            </a:r>
            <a:r>
              <a:rPr lang="en-US" dirty="0">
                <a:solidFill>
                  <a:srgbClr val="FF0000"/>
                </a:solidFill>
              </a:rPr>
              <a:t> </a:t>
            </a:r>
            <a:r>
              <a:rPr lang="en-US" dirty="0"/>
              <a:t>Iterator Pattern</a:t>
            </a:r>
          </a:p>
          <a:p>
            <a:pPr marL="0" indent="0" algn="just">
              <a:buNone/>
            </a:pPr>
            <a:endParaRPr lang="en-US" sz="2800" dirty="0"/>
          </a:p>
          <a:p>
            <a:pPr algn="just"/>
            <a:r>
              <a:rPr lang="en-US" sz="2800" dirty="0"/>
              <a:t>In this topic, the students will gain , The idea </a:t>
            </a:r>
            <a:r>
              <a:rPr lang="en-US" dirty="0"/>
              <a:t> an Iterator </a:t>
            </a:r>
            <a:r>
              <a:rPr lang="en-US" dirty="0" err="1"/>
              <a:t>PatternAccording</a:t>
            </a:r>
            <a:r>
              <a:rPr lang="en-US" dirty="0"/>
              <a:t> to </a:t>
            </a:r>
            <a:r>
              <a:rPr lang="en-US" dirty="0" err="1"/>
              <a:t>GoF</a:t>
            </a:r>
            <a:r>
              <a:rPr lang="en-US" dirty="0"/>
              <a:t>, Iterator Pattern is used "to access the elements of an aggregate object sequentially without exposing its underlying </a:t>
            </a:r>
            <a:r>
              <a:rPr lang="en-US" dirty="0" err="1"/>
              <a:t>implementation".The</a:t>
            </a:r>
            <a:r>
              <a:rPr lang="en-US" dirty="0"/>
              <a:t> Iterator pattern is also known as </a:t>
            </a:r>
            <a:r>
              <a:rPr lang="en-US" dirty="0" err="1"/>
              <a:t>Cursor.In</a:t>
            </a:r>
            <a:r>
              <a:rPr lang="en-US" dirty="0"/>
              <a:t> collection framework, we are now using Iterator that is preferred over Enumeration.</a:t>
            </a:r>
          </a:p>
          <a:p>
            <a:pPr marL="0" indent="0" algn="just">
              <a:buNone/>
            </a:pPr>
            <a:endParaRPr lang="en-US" dirty="0"/>
          </a:p>
        </p:txBody>
      </p:sp>
      <p:sp>
        <p:nvSpPr>
          <p:cNvPr id="4" name="Date Placeholder 3"/>
          <p:cNvSpPr>
            <a:spLocks noGrp="1"/>
          </p:cNvSpPr>
          <p:nvPr>
            <p:ph type="dt" sz="half" idx="10"/>
          </p:nvPr>
        </p:nvSpPr>
        <p:spPr/>
        <p:txBody>
          <a:bodyPr/>
          <a:lstStyle/>
          <a:p>
            <a:fld id="{5F221667-9BED-434A-9F6D-1B2E5ACD4C07}"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8" name="TextBox 7">
            <a:extLst>
              <a:ext uri="{FF2B5EF4-FFF2-40B4-BE49-F238E27FC236}">
                <a16:creationId xmlns:a16="http://schemas.microsoft.com/office/drawing/2014/main" id="{AEF3C484-64AD-4AE4-B093-0CAE48903E90}"/>
              </a:ext>
            </a:extLst>
          </p:cNvPr>
          <p:cNvSpPr txBox="1"/>
          <p:nvPr/>
        </p:nvSpPr>
        <p:spPr>
          <a:xfrm>
            <a:off x="2008163" y="136525"/>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Topic     Objective</a:t>
            </a:r>
          </a:p>
        </p:txBody>
      </p:sp>
    </p:spTree>
    <p:extLst>
      <p:ext uri="{BB962C8B-B14F-4D97-AF65-F5344CB8AC3E}">
        <p14:creationId xmlns:p14="http://schemas.microsoft.com/office/powerpoint/2010/main" val="37477197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D45B51-2EA2-44C0-A308-9124E4954881}"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45053"/>
            <a:ext cx="115062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 Iterator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Iterator pattern is very commonly used design pattern in Java and </a:t>
            </a:r>
            <a:r>
              <a:rPr lang="en-US" sz="2800" dirty="0" err="1">
                <a:latin typeface="+mj-lt"/>
              </a:rPr>
              <a:t>.Net</a:t>
            </a:r>
            <a:r>
              <a:rPr lang="en-US" sz="2800" dirty="0">
                <a:latin typeface="+mj-lt"/>
              </a:rPr>
              <a:t> programming environment. This pattern is used to get a way to access the elements of a collection object in sequential manner without any need to know its underlying representation.</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Iterator pattern falls under behavioral pattern category.</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It supports variations in the traversal of a collection. It simplifies the interface to the collection.</a:t>
            </a:r>
          </a:p>
          <a:p>
            <a:pPr marL="457200" indent="-457200" algn="just">
              <a:buFont typeface="Wingdings" panose="05000000000000000000" pitchFamily="2" charset="2"/>
              <a:buChar char="Ø"/>
            </a:pPr>
            <a:r>
              <a:rPr lang="en-US" sz="2800" dirty="0">
                <a:latin typeface="+mj-lt"/>
              </a:rPr>
              <a:t>It is used When you want to access a collection of objects without exposing its internal representation.</a:t>
            </a:r>
          </a:p>
        </p:txBody>
      </p:sp>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DF003541-730D-4769-A4FD-9DEE1E0E1759}"/>
              </a:ext>
            </a:extLst>
          </p:cNvPr>
          <p:cNvSpPr txBox="1"/>
          <p:nvPr/>
        </p:nvSpPr>
        <p:spPr>
          <a:xfrm>
            <a:off x="1614267" y="286945"/>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Iterator   Pattern </a:t>
            </a:r>
          </a:p>
        </p:txBody>
      </p:sp>
    </p:spTree>
    <p:extLst>
      <p:ext uri="{BB962C8B-B14F-4D97-AF65-F5344CB8AC3E}">
        <p14:creationId xmlns:p14="http://schemas.microsoft.com/office/powerpoint/2010/main" val="17946847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E6E273-B6FB-4B07-9791-8BE5FA738F2D}"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631371" y="1143124"/>
            <a:ext cx="10730510" cy="4786394"/>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3A7D7581-E2A6-4B4D-A2D6-0BDE46C529A1}"/>
              </a:ext>
            </a:extLst>
          </p:cNvPr>
          <p:cNvSpPr txBox="1"/>
          <p:nvPr/>
        </p:nvSpPr>
        <p:spPr>
          <a:xfrm>
            <a:off x="1909689" y="340734"/>
            <a:ext cx="6098344"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UML\Structure for Iterator Pattern   </a:t>
            </a:r>
          </a:p>
        </p:txBody>
      </p:sp>
    </p:spTree>
    <p:extLst>
      <p:ext uri="{BB962C8B-B14F-4D97-AF65-F5344CB8AC3E}">
        <p14:creationId xmlns:p14="http://schemas.microsoft.com/office/powerpoint/2010/main" val="20313456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CB985C-2F2D-492C-B54C-86F092070373}"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1386804"/>
            <a:ext cx="11506200" cy="4832092"/>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solidFill>
                  <a:srgbClr val="000000"/>
                </a:solidFill>
                <a:latin typeface="+mj-lt"/>
              </a:rPr>
              <a:t>We're going to create a Iterator interface which narrates navigation method and a Container interface which </a:t>
            </a:r>
            <a:r>
              <a:rPr lang="en-US" sz="2800" dirty="0" err="1">
                <a:solidFill>
                  <a:srgbClr val="000000"/>
                </a:solidFill>
                <a:latin typeface="+mj-lt"/>
              </a:rPr>
              <a:t>retruns</a:t>
            </a:r>
            <a:r>
              <a:rPr lang="en-US" sz="2800" dirty="0">
                <a:solidFill>
                  <a:srgbClr val="000000"/>
                </a:solidFill>
                <a:latin typeface="+mj-lt"/>
              </a:rPr>
              <a:t> the iterator . Concrete classes implementing the Container interface will be responsible to implement Iterator interface and use it</a:t>
            </a:r>
          </a:p>
          <a:p>
            <a:pPr marL="457200" indent="-457200" algn="just">
              <a:buFont typeface="Wingdings" panose="05000000000000000000" pitchFamily="2" charset="2"/>
              <a:buChar char="Ø"/>
            </a:pPr>
            <a:endParaRPr lang="en-US" sz="2800" dirty="0">
              <a:solidFill>
                <a:srgbClr val="000000"/>
              </a:solidFill>
              <a:latin typeface="+mj-lt"/>
            </a:endParaRPr>
          </a:p>
          <a:p>
            <a:pPr marL="457200" indent="-457200" algn="just">
              <a:buFont typeface="Wingdings" panose="05000000000000000000" pitchFamily="2" charset="2"/>
              <a:buChar char="Ø"/>
            </a:pPr>
            <a:r>
              <a:rPr lang="en-US" sz="2800" dirty="0" err="1">
                <a:solidFill>
                  <a:srgbClr val="000000"/>
                </a:solidFill>
                <a:latin typeface="+mj-lt"/>
              </a:rPr>
              <a:t>IteratorPatternDemo</a:t>
            </a:r>
            <a:r>
              <a:rPr lang="en-US" sz="2800" dirty="0">
                <a:solidFill>
                  <a:srgbClr val="000000"/>
                </a:solidFill>
                <a:latin typeface="+mj-lt"/>
              </a:rPr>
              <a:t>, our demo class will use </a:t>
            </a:r>
            <a:r>
              <a:rPr lang="en-US" sz="2800" dirty="0" err="1">
                <a:solidFill>
                  <a:srgbClr val="000000"/>
                </a:solidFill>
                <a:latin typeface="+mj-lt"/>
              </a:rPr>
              <a:t>NamesRepository</a:t>
            </a:r>
            <a:r>
              <a:rPr lang="en-US" sz="2800" dirty="0">
                <a:solidFill>
                  <a:srgbClr val="000000"/>
                </a:solidFill>
                <a:latin typeface="+mj-lt"/>
              </a:rPr>
              <a:t>, a concrete class implementation to print a Names stored as a collection in </a:t>
            </a:r>
            <a:r>
              <a:rPr lang="en-US" sz="2800" dirty="0" err="1">
                <a:solidFill>
                  <a:srgbClr val="000000"/>
                </a:solidFill>
                <a:latin typeface="+mj-lt"/>
              </a:rPr>
              <a:t>NamesRepository</a:t>
            </a:r>
            <a:r>
              <a:rPr lang="en-US" sz="2800" dirty="0">
                <a:solidFill>
                  <a:srgbClr val="000000"/>
                </a:solidFill>
                <a:latin typeface="+mj-lt"/>
              </a:rPr>
              <a:t>.</a:t>
            </a:r>
          </a:p>
          <a:p>
            <a:pPr algn="just"/>
            <a:endParaRPr lang="en-US" sz="2800" dirty="0">
              <a:solidFill>
                <a:srgbClr val="000000"/>
              </a:solidFill>
              <a:latin typeface="+mj-lt"/>
            </a:endParaRPr>
          </a:p>
          <a:p>
            <a:pPr marL="457200" indent="-457200" algn="just">
              <a:buFont typeface="Wingdings" panose="05000000000000000000" pitchFamily="2" charset="2"/>
              <a:buChar char="Ø"/>
            </a:pPr>
            <a:r>
              <a:rPr lang="en-US" sz="2800" dirty="0">
                <a:solidFill>
                  <a:srgbClr val="000000"/>
                </a:solidFill>
                <a:latin typeface="+mj-lt"/>
              </a:rPr>
              <a:t>It is used When there are multiple traversals of objects need to be supported in the collection.</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992C52F6-9B22-4610-975B-62E458EF4156}"/>
              </a:ext>
            </a:extLst>
          </p:cNvPr>
          <p:cNvSpPr txBox="1"/>
          <p:nvPr/>
        </p:nvSpPr>
        <p:spPr>
          <a:xfrm>
            <a:off x="2209800" y="451328"/>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(Iterator Pattern)  </a:t>
            </a:r>
          </a:p>
        </p:txBody>
      </p:sp>
    </p:spTree>
    <p:extLst>
      <p:ext uri="{BB962C8B-B14F-4D97-AF65-F5344CB8AC3E}">
        <p14:creationId xmlns:p14="http://schemas.microsoft.com/office/powerpoint/2010/main" val="277109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B9BCC5-B187-4FA4-BA09-FA0573D861CA}" type="datetime1">
              <a:rPr lang="en-US" smtClean="0"/>
              <a:t>6/29/2024</a:t>
            </a:fld>
            <a:endParaRPr lang="en-US" dirty="0"/>
          </a:p>
        </p:txBody>
      </p:sp>
      <p:sp>
        <p:nvSpPr>
          <p:cNvPr id="5" name="Footer Placeholder 4"/>
          <p:cNvSpPr>
            <a:spLocks noGrp="1"/>
          </p:cNvSpPr>
          <p:nvPr>
            <p:ph type="ftr" sz="quarter" idx="11"/>
          </p:nvPr>
        </p:nvSpPr>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3108673571"/>
              </p:ext>
            </p:extLst>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763363086"/>
              </p:ext>
            </p:extLst>
          </p:nvPr>
        </p:nvGraphicFramePr>
        <p:xfrm>
          <a:off x="1447800" y="1676400"/>
          <a:ext cx="96012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3358180706"/>
              </p:ext>
            </p:extLst>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179547376"/>
              </p:ext>
            </p:extLst>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1481297336"/>
              </p:ext>
            </p:extLst>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3832401069"/>
              </p:ext>
            </p:extLst>
          </p:nvPr>
        </p:nvGraphicFramePr>
        <p:xfrm>
          <a:off x="1447800" y="4644732"/>
          <a:ext cx="9601200" cy="153794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3" name="TextBox 12">
            <a:extLst>
              <a:ext uri="{FF2B5EF4-FFF2-40B4-BE49-F238E27FC236}">
                <a16:creationId xmlns:a16="http://schemas.microsoft.com/office/drawing/2014/main" id="{873420E5-EFB4-46D4-B03A-226DB4302EC5}"/>
              </a:ext>
            </a:extLst>
          </p:cNvPr>
          <p:cNvSpPr txBox="1"/>
          <p:nvPr/>
        </p:nvSpPr>
        <p:spPr>
          <a:xfrm>
            <a:off x="1797147" y="80023"/>
            <a:ext cx="6098344" cy="583750"/>
          </a:xfrm>
          <a:prstGeom prst="rect">
            <a:avLst/>
          </a:prstGeom>
          <a:noFill/>
        </p:spPr>
        <p:txBody>
          <a:bodyPr wrap="square">
            <a:spAutoFit/>
          </a:bodyPr>
          <a:lstStyle/>
          <a:p>
            <a:pPr marL="0" marR="0">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Course  Outcomes (COs)</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93684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5B8782-9F17-45FA-92D4-9FF8CB0A9D5C}"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069011" y="931428"/>
            <a:ext cx="8600090" cy="5607491"/>
          </a:xfrm>
          <a:prstGeom prst="rect">
            <a:avLst/>
          </a:prstGeom>
          <a:ln w="9525">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C66A7625-DF3C-4F36-ACF6-436E775C9F19}"/>
              </a:ext>
            </a:extLst>
          </p:cNvPr>
          <p:cNvSpPr txBox="1"/>
          <p:nvPr/>
        </p:nvSpPr>
        <p:spPr>
          <a:xfrm>
            <a:off x="1684606" y="373320"/>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(Iterator Pattern) </a:t>
            </a:r>
          </a:p>
        </p:txBody>
      </p:sp>
    </p:spTree>
    <p:extLst>
      <p:ext uri="{BB962C8B-B14F-4D97-AF65-F5344CB8AC3E}">
        <p14:creationId xmlns:p14="http://schemas.microsoft.com/office/powerpoint/2010/main" val="23167773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FD694A-09F5-409A-A6A7-C361BCC83D02}"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784073" y="905379"/>
            <a:ext cx="8623855" cy="5633540"/>
          </a:xfrm>
          <a:prstGeom prst="rect">
            <a:avLst/>
          </a:prstGeom>
          <a:solidFill>
            <a:srgbClr val="FEECFA"/>
          </a:solidFill>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2AB124C5-565C-4492-A19F-8E7358486F63}"/>
              </a:ext>
            </a:extLst>
          </p:cNvPr>
          <p:cNvSpPr txBox="1"/>
          <p:nvPr/>
        </p:nvSpPr>
        <p:spPr>
          <a:xfrm>
            <a:off x="1586132" y="347271"/>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(Iterator Pattern) </a:t>
            </a:r>
          </a:p>
        </p:txBody>
      </p:sp>
    </p:spTree>
    <p:extLst>
      <p:ext uri="{BB962C8B-B14F-4D97-AF65-F5344CB8AC3E}">
        <p14:creationId xmlns:p14="http://schemas.microsoft.com/office/powerpoint/2010/main" val="31367129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160563" y="390728"/>
            <a:ext cx="6955302" cy="365125"/>
          </a:xfrm>
        </p:spPr>
        <p:txBody>
          <a:bodyPr/>
          <a:lstStyle/>
          <a:p>
            <a:r>
              <a:rPr lang="en-US"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Implementation of (Iterator Pattern) </a:t>
            </a:r>
          </a:p>
          <a:p>
            <a:endParaRPr lang="en-US" b="1"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3137" y="916731"/>
            <a:ext cx="3084503" cy="461665"/>
          </a:xfrm>
          <a:prstGeom prst="rect">
            <a:avLst/>
          </a:prstGeom>
          <a:noFill/>
          <a:ln w="12700">
            <a:solidFill>
              <a:schemeClr val="tx1"/>
            </a:solidFill>
          </a:ln>
        </p:spPr>
        <p:txBody>
          <a:bodyPr wrap="square" rtlCol="0">
            <a:spAutoFit/>
          </a:bodyPr>
          <a:lstStyle/>
          <a:p>
            <a:r>
              <a:rPr lang="en-US" sz="2400" dirty="0"/>
              <a:t>Step -2 Cont.……..</a:t>
            </a:r>
          </a:p>
        </p:txBody>
      </p:sp>
      <p:pic>
        <p:nvPicPr>
          <p:cNvPr id="5" name="Picture 4"/>
          <p:cNvPicPr>
            <a:picLocks noChangeAspect="1"/>
          </p:cNvPicPr>
          <p:nvPr/>
        </p:nvPicPr>
        <p:blipFill>
          <a:blip r:embed="rId2"/>
          <a:stretch>
            <a:fillRect/>
          </a:stretch>
        </p:blipFill>
        <p:spPr>
          <a:xfrm>
            <a:off x="3649886" y="916731"/>
            <a:ext cx="5327170" cy="5778625"/>
          </a:xfrm>
          <a:prstGeom prst="rect">
            <a:avLst/>
          </a:prstGeom>
          <a:solidFill>
            <a:srgbClr val="FEECFA"/>
          </a:solidFill>
          <a:ln w="28575">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Tree>
    <p:extLst>
      <p:ext uri="{BB962C8B-B14F-4D97-AF65-F5344CB8AC3E}">
        <p14:creationId xmlns:p14="http://schemas.microsoft.com/office/powerpoint/2010/main" val="19377964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FC69B8-A21F-428C-86C0-6BACCD131339}"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752600" y="1053737"/>
            <a:ext cx="8939326" cy="5485182"/>
          </a:xfrm>
          <a:prstGeom prst="rect">
            <a:avLst/>
          </a:prstGeom>
          <a:solidFill>
            <a:srgbClr val="FEECFA"/>
          </a:solidFill>
          <a:ln w="19050">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31667F2B-3FB1-4D7A-AA4D-5BBB5EDFCBFF}"/>
              </a:ext>
            </a:extLst>
          </p:cNvPr>
          <p:cNvSpPr txBox="1"/>
          <p:nvPr/>
        </p:nvSpPr>
        <p:spPr>
          <a:xfrm>
            <a:off x="1332914" y="323876"/>
            <a:ext cx="7149904"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Implementation of (Iterator Pattern) </a:t>
            </a:r>
          </a:p>
        </p:txBody>
      </p:sp>
    </p:spTree>
    <p:extLst>
      <p:ext uri="{BB962C8B-B14F-4D97-AF65-F5344CB8AC3E}">
        <p14:creationId xmlns:p14="http://schemas.microsoft.com/office/powerpoint/2010/main" val="23576882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D48771-DCCF-44AF-AD94-8E1117F326A5}"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547802" y="1648414"/>
            <a:ext cx="7096395" cy="4261915"/>
          </a:xfrm>
          <a:prstGeom prst="rect">
            <a:avLst/>
          </a:prstGeom>
          <a:ln w="1905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379A1B47-81D5-4C23-9AC9-EB7B501450F7}"/>
              </a:ext>
            </a:extLst>
          </p:cNvPr>
          <p:cNvSpPr txBox="1"/>
          <p:nvPr/>
        </p:nvSpPr>
        <p:spPr>
          <a:xfrm>
            <a:off x="1656470" y="367897"/>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(Iterator Pattern) </a:t>
            </a:r>
          </a:p>
        </p:txBody>
      </p:sp>
    </p:spTree>
    <p:extLst>
      <p:ext uri="{BB962C8B-B14F-4D97-AF65-F5344CB8AC3E}">
        <p14:creationId xmlns:p14="http://schemas.microsoft.com/office/powerpoint/2010/main" val="1260359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E976F5-3D38-4232-A15B-B4CAB7774D08}"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605246" y="1676400"/>
            <a:ext cx="10936812" cy="3973935"/>
          </a:xfrm>
          <a:prstGeom prst="rect">
            <a:avLst/>
          </a:prstGeom>
          <a:ln w="1905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62836533-0CE8-4D4D-8C1D-5B7BBD35E3C2}"/>
              </a:ext>
            </a:extLst>
          </p:cNvPr>
          <p:cNvSpPr txBox="1"/>
          <p:nvPr/>
        </p:nvSpPr>
        <p:spPr>
          <a:xfrm>
            <a:off x="1811215" y="136519"/>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(Mediator  Pattern) </a:t>
            </a:r>
          </a:p>
        </p:txBody>
      </p:sp>
    </p:spTree>
    <p:extLst>
      <p:ext uri="{BB962C8B-B14F-4D97-AF65-F5344CB8AC3E}">
        <p14:creationId xmlns:p14="http://schemas.microsoft.com/office/powerpoint/2010/main" val="38819360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C606FE-96AC-4665-BBD6-9B77103543C5}"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4572000" y="870856"/>
            <a:ext cx="7400805" cy="5702897"/>
          </a:xfrm>
          <a:prstGeom prst="rect">
            <a:avLst/>
          </a:prstGeom>
          <a:ln w="12700">
            <a:solidFill>
              <a:schemeClr val="tx1"/>
            </a:solidFill>
          </a:ln>
        </p:spPr>
      </p:pic>
      <p:pic>
        <p:nvPicPr>
          <p:cNvPr id="8" name="Picture 7"/>
          <p:cNvPicPr>
            <a:picLocks noChangeAspect="1"/>
          </p:cNvPicPr>
          <p:nvPr/>
        </p:nvPicPr>
        <p:blipFill>
          <a:blip r:embed="rId3"/>
          <a:stretch>
            <a:fillRect/>
          </a:stretch>
        </p:blipFill>
        <p:spPr>
          <a:xfrm>
            <a:off x="195246" y="894110"/>
            <a:ext cx="3792668" cy="1508607"/>
          </a:xfrm>
          <a:prstGeom prst="rect">
            <a:avLst/>
          </a:prstGeom>
          <a:ln w="12700">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B4F43809-9F54-4206-A6CD-E847297A2044}"/>
              </a:ext>
            </a:extLst>
          </p:cNvPr>
          <p:cNvSpPr txBox="1"/>
          <p:nvPr/>
        </p:nvSpPr>
        <p:spPr>
          <a:xfrm>
            <a:off x="1769012" y="255177"/>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(Mediator  Pattern) </a:t>
            </a:r>
          </a:p>
        </p:txBody>
      </p:sp>
    </p:spTree>
    <p:extLst>
      <p:ext uri="{BB962C8B-B14F-4D97-AF65-F5344CB8AC3E}">
        <p14:creationId xmlns:p14="http://schemas.microsoft.com/office/powerpoint/2010/main" val="24400951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41C25B-D40D-4B73-88FC-578D51A3DC9F}"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462227" y="1056239"/>
            <a:ext cx="9267546" cy="5300118"/>
          </a:xfrm>
          <a:prstGeom prst="rect">
            <a:avLst/>
          </a:prstGeom>
          <a:ln w="12700">
            <a:solidFill>
              <a:schemeClr val="tx1"/>
            </a:solidFill>
          </a:ln>
        </p:spPr>
      </p:pic>
      <p:sp>
        <p:nvSpPr>
          <p:cNvPr id="8" name="Footer Placeholder 4"/>
          <p:cNvSpPr>
            <a:spLocks noGrp="1"/>
          </p:cNvSpPr>
          <p:nvPr>
            <p:ph type="ftr" sz="quarter" idx="11"/>
          </p:nvPr>
        </p:nvSpPr>
        <p:spPr>
          <a:xfrm>
            <a:off x="3733800" y="6364165"/>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3FE327A2-760E-459F-8A16-6AA7178E025A}"/>
              </a:ext>
            </a:extLst>
          </p:cNvPr>
          <p:cNvSpPr txBox="1"/>
          <p:nvPr/>
        </p:nvSpPr>
        <p:spPr>
          <a:xfrm>
            <a:off x="838200" y="336959"/>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    Implementation of (Mediator  Pattern) </a:t>
            </a:r>
          </a:p>
        </p:txBody>
      </p:sp>
    </p:spTree>
    <p:extLst>
      <p:ext uri="{BB962C8B-B14F-4D97-AF65-F5344CB8AC3E}">
        <p14:creationId xmlns:p14="http://schemas.microsoft.com/office/powerpoint/2010/main" val="1416620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20EEBB-2E81-43AB-B7E4-0D9FE660D513}"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219200" y="2246209"/>
            <a:ext cx="9564794" cy="2885930"/>
          </a:xfrm>
          <a:prstGeom prst="rect">
            <a:avLst/>
          </a:prstGeom>
          <a:ln w="1905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CC436B7E-F200-4216-B750-8B69AF6496DF}"/>
              </a:ext>
            </a:extLst>
          </p:cNvPr>
          <p:cNvSpPr txBox="1"/>
          <p:nvPr/>
        </p:nvSpPr>
        <p:spPr>
          <a:xfrm>
            <a:off x="1997612" y="0"/>
            <a:ext cx="6310532"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(Mediator  Pattern) </a:t>
            </a:r>
          </a:p>
        </p:txBody>
      </p:sp>
    </p:spTree>
    <p:extLst>
      <p:ext uri="{BB962C8B-B14F-4D97-AF65-F5344CB8AC3E}">
        <p14:creationId xmlns:p14="http://schemas.microsoft.com/office/powerpoint/2010/main" val="514953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bg1"/>
          </a:solidFill>
          <a:ln w="19050">
            <a:solidFill>
              <a:schemeClr val="tx1"/>
            </a:solidFill>
          </a:ln>
        </p:spPr>
        <p:txBody>
          <a:bodyPr>
            <a:normAutofit/>
          </a:bodyPr>
          <a:lstStyle/>
          <a:p>
            <a:pPr marL="0" indent="0" algn="just">
              <a:buNone/>
            </a:pPr>
            <a:r>
              <a:rPr lang="en-US" sz="2800" dirty="0"/>
              <a:t>Topic </a:t>
            </a:r>
            <a:r>
              <a:rPr lang="en-US" dirty="0"/>
              <a:t>:</a:t>
            </a:r>
            <a:r>
              <a:rPr lang="en-US" dirty="0">
                <a:solidFill>
                  <a:srgbClr val="FF0000"/>
                </a:solidFill>
              </a:rPr>
              <a:t> </a:t>
            </a:r>
            <a:r>
              <a:rPr lang="en-US" dirty="0"/>
              <a:t>Memento  Pattern</a:t>
            </a:r>
          </a:p>
          <a:p>
            <a:pPr marL="0" indent="0" algn="just">
              <a:buNone/>
            </a:pPr>
            <a:endParaRPr lang="en-US" sz="2800" dirty="0"/>
          </a:p>
          <a:p>
            <a:pPr algn="just"/>
            <a:r>
              <a:rPr lang="en-US" sz="2800" dirty="0"/>
              <a:t>In this topic, the students will gain , The idea </a:t>
            </a:r>
            <a:r>
              <a:rPr lang="en-US" dirty="0"/>
              <a:t> an Memento  Pattern </a:t>
            </a:r>
            <a:r>
              <a:rPr lang="en-US" dirty="0" err="1"/>
              <a:t>i.e</a:t>
            </a:r>
            <a:r>
              <a:rPr lang="en-US" dirty="0"/>
              <a:t> Memento pattern is used to restore state of an object to a previous state. Memento pattern falls under behavioral pattern category.</a:t>
            </a:r>
          </a:p>
        </p:txBody>
      </p:sp>
      <p:sp>
        <p:nvSpPr>
          <p:cNvPr id="4" name="Date Placeholder 3"/>
          <p:cNvSpPr>
            <a:spLocks noGrp="1"/>
          </p:cNvSpPr>
          <p:nvPr>
            <p:ph type="dt" sz="half" idx="10"/>
          </p:nvPr>
        </p:nvSpPr>
        <p:spPr/>
        <p:txBody>
          <a:bodyPr/>
          <a:lstStyle/>
          <a:p>
            <a:fld id="{02A62C75-F146-4CC2-AD20-4E578B8B8103}"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8" name="TextBox 7">
            <a:extLst>
              <a:ext uri="{FF2B5EF4-FFF2-40B4-BE49-F238E27FC236}">
                <a16:creationId xmlns:a16="http://schemas.microsoft.com/office/drawing/2014/main" id="{41CBCC46-CF36-415E-94E5-AFF0971A7BA5}"/>
              </a:ext>
            </a:extLst>
          </p:cNvPr>
          <p:cNvSpPr txBox="1"/>
          <p:nvPr/>
        </p:nvSpPr>
        <p:spPr>
          <a:xfrm>
            <a:off x="967154" y="244469"/>
            <a:ext cx="6098344" cy="523220"/>
          </a:xfrm>
          <a:prstGeom prst="rect">
            <a:avLst/>
          </a:prstGeom>
          <a:noFill/>
        </p:spPr>
        <p:txBody>
          <a:bodyPr wrap="square">
            <a:spAutoFit/>
          </a:bodyPr>
          <a:lstStyle/>
          <a:p>
            <a:pPr algn="ctr">
              <a:spcBef>
                <a:spcPct val="0"/>
              </a:spcBef>
              <a:defRPr/>
            </a:pPr>
            <a:r>
              <a:rPr lang="en-US" sz="2800" b="1" dirty="0">
                <a:latin typeface="Times New Roman" panose="02020603050405020304" pitchFamily="18" charset="0"/>
                <a:cs typeface="Times New Roman" panose="02020603050405020304" pitchFamily="18" charset="0"/>
              </a:rPr>
              <a:t>Topic    Objective</a:t>
            </a:r>
          </a:p>
        </p:txBody>
      </p:sp>
    </p:spTree>
    <p:extLst>
      <p:ext uri="{BB962C8B-B14F-4D97-AF65-F5344CB8AC3E}">
        <p14:creationId xmlns:p14="http://schemas.microsoft.com/office/powerpoint/2010/main" val="202764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AB598A-3135-45E7-AE95-7F68F59E44AF}" type="datetime1">
              <a:rPr lang="en-US" smtClean="0"/>
              <a:t>6/29/2024</a:t>
            </a:fld>
            <a:endParaRPr lang="en-US" dirty="0"/>
          </a:p>
        </p:txBody>
      </p:sp>
      <p:sp>
        <p:nvSpPr>
          <p:cNvPr id="5" name="Footer Placeholder 4"/>
          <p:cNvSpPr>
            <a:spLocks noGrp="1"/>
          </p:cNvSpPr>
          <p:nvPr>
            <p:ph type="ftr" sz="quarter" idx="11"/>
          </p:nvPr>
        </p:nvSpPr>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3053620629"/>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426870659"/>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3857596915"/>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1013851093"/>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519162789"/>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3667525615"/>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514790293"/>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14" name="TextBox 13">
            <a:extLst>
              <a:ext uri="{FF2B5EF4-FFF2-40B4-BE49-F238E27FC236}">
                <a16:creationId xmlns:a16="http://schemas.microsoft.com/office/drawing/2014/main" id="{4DFD51BE-EFCD-4D51-8B12-7C7D6CBE3151}"/>
              </a:ext>
            </a:extLst>
          </p:cNvPr>
          <p:cNvSpPr txBox="1"/>
          <p:nvPr/>
        </p:nvSpPr>
        <p:spPr>
          <a:xfrm>
            <a:off x="2613073" y="342172"/>
            <a:ext cx="6098344" cy="522259"/>
          </a:xfrm>
          <a:prstGeom prst="rect">
            <a:avLst/>
          </a:prstGeom>
          <a:noFill/>
        </p:spPr>
        <p:txBody>
          <a:bodyPr wrap="square">
            <a:spAutoFit/>
          </a:bodyPr>
          <a:lstStyle/>
          <a:p>
            <a:pPr marL="0" marR="0">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Program Outcomes (POs)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87591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AFE429-3E57-4F33-BB9A-5887CDDC1CD6}"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47650" y="879887"/>
            <a:ext cx="116967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 Memento   Pattern:-</a:t>
            </a:r>
          </a:p>
          <a:p>
            <a:pPr algn="just"/>
            <a:endParaRPr lang="en-US" sz="2800" b="1" u="sng" dirty="0">
              <a:latin typeface="+mj-lt"/>
            </a:endParaRPr>
          </a:p>
          <a:p>
            <a:pPr marL="457200" indent="-457200" algn="just">
              <a:buFont typeface="Wingdings" panose="05000000000000000000" pitchFamily="2" charset="2"/>
              <a:buChar char="Ø"/>
            </a:pPr>
            <a:r>
              <a:rPr lang="en-US" sz="2800" dirty="0">
                <a:latin typeface="+mj-lt"/>
              </a:rPr>
              <a:t>A Memento Pattern says that "to restore the state of an object to its previous state". But it must do this without violating Encapsulation. Such case is useful in case of error or </a:t>
            </a:r>
            <a:r>
              <a:rPr lang="en-US" sz="2800" dirty="0" err="1">
                <a:latin typeface="+mj-lt"/>
              </a:rPr>
              <a:t>failure.The</a:t>
            </a:r>
            <a:r>
              <a:rPr lang="en-US" sz="2800" dirty="0">
                <a:latin typeface="+mj-lt"/>
              </a:rPr>
              <a:t> Memento pattern is also known as Token.</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Undo or backspace or </a:t>
            </a:r>
            <a:r>
              <a:rPr lang="en-US" sz="2800" dirty="0" err="1">
                <a:latin typeface="+mj-lt"/>
              </a:rPr>
              <a:t>ctrl+z</a:t>
            </a:r>
            <a:r>
              <a:rPr lang="en-US" sz="2800" dirty="0">
                <a:latin typeface="+mj-lt"/>
              </a:rPr>
              <a:t> is one of the most used operation in an editor. Memento design pattern is used to implement the undo operation. This is done by saving the current state of the object as it changes state.</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preserves encapsulation boundaries. It simplifies the originator.</a:t>
            </a:r>
          </a:p>
          <a:p>
            <a:pPr marL="457200" indent="-457200" algn="just">
              <a:buFont typeface="Wingdings" panose="05000000000000000000" pitchFamily="2" charset="2"/>
              <a:buChar char="Ø"/>
            </a:pPr>
            <a:endParaRPr lang="en-US" sz="2800" dirty="0">
              <a:latin typeface="+mj-lt"/>
            </a:endParaRPr>
          </a:p>
        </p:txBody>
      </p:sp>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6FB804B5-3139-4A81-BDD7-728AD43CD543}"/>
              </a:ext>
            </a:extLst>
          </p:cNvPr>
          <p:cNvSpPr txBox="1"/>
          <p:nvPr/>
        </p:nvSpPr>
        <p:spPr>
          <a:xfrm>
            <a:off x="1276643" y="257097"/>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Memento   Pattern </a:t>
            </a:r>
          </a:p>
        </p:txBody>
      </p:sp>
    </p:spTree>
    <p:extLst>
      <p:ext uri="{BB962C8B-B14F-4D97-AF65-F5344CB8AC3E}">
        <p14:creationId xmlns:p14="http://schemas.microsoft.com/office/powerpoint/2010/main" val="25793234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33B863-AA80-4982-90B0-2FFC46F181E2}"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439091" y="1096683"/>
            <a:ext cx="9122094" cy="5448767"/>
          </a:xfrm>
          <a:prstGeom prst="rect">
            <a:avLst/>
          </a:prstGeom>
          <a:ln w="12700">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8F7EC8DC-1477-4031-81AC-B8C53DC3C6A0}"/>
              </a:ext>
            </a:extLst>
          </p:cNvPr>
          <p:cNvSpPr txBox="1"/>
          <p:nvPr/>
        </p:nvSpPr>
        <p:spPr>
          <a:xfrm>
            <a:off x="1439091" y="312550"/>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UML\Structure for Memento   Pattern   </a:t>
            </a:r>
          </a:p>
        </p:txBody>
      </p:sp>
    </p:spTree>
    <p:extLst>
      <p:ext uri="{BB962C8B-B14F-4D97-AF65-F5344CB8AC3E}">
        <p14:creationId xmlns:p14="http://schemas.microsoft.com/office/powerpoint/2010/main" val="12900443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4FC3BE-8A9E-4A7B-9032-04EE20F1C650}"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1219200"/>
            <a:ext cx="11506200" cy="4832092"/>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solidFill>
                  <a:srgbClr val="000000"/>
                </a:solidFill>
                <a:latin typeface="+mj-lt"/>
              </a:rPr>
              <a:t>Memento pattern uses three actor classes. Memento contains state of an object to be restored. Originator creates and stores states in Memento objects and Caretaker object is responsible to restore object state from Memento. We have created classes Memento, Originator and </a:t>
            </a:r>
            <a:r>
              <a:rPr lang="en-US" sz="2800" dirty="0" err="1">
                <a:solidFill>
                  <a:srgbClr val="000000"/>
                </a:solidFill>
                <a:latin typeface="+mj-lt"/>
              </a:rPr>
              <a:t>CareTaker</a:t>
            </a:r>
            <a:r>
              <a:rPr lang="en-US" sz="2800" dirty="0">
                <a:solidFill>
                  <a:srgbClr val="000000"/>
                </a:solidFill>
                <a:latin typeface="+mj-lt"/>
              </a:rPr>
              <a:t>.</a:t>
            </a:r>
          </a:p>
          <a:p>
            <a:pPr marL="457200" indent="-457200" algn="just">
              <a:buFont typeface="Wingdings" panose="05000000000000000000" pitchFamily="2" charset="2"/>
              <a:buChar char="Ø"/>
            </a:pPr>
            <a:endParaRPr lang="en-US" sz="2800" dirty="0">
              <a:solidFill>
                <a:srgbClr val="000000"/>
              </a:solidFill>
              <a:latin typeface="+mj-lt"/>
            </a:endParaRPr>
          </a:p>
          <a:p>
            <a:pPr marL="457200" indent="-457200" algn="just">
              <a:buFont typeface="Wingdings" panose="05000000000000000000" pitchFamily="2" charset="2"/>
              <a:buChar char="Ø"/>
            </a:pPr>
            <a:r>
              <a:rPr lang="en-US" sz="2800" dirty="0" err="1">
                <a:solidFill>
                  <a:srgbClr val="000000"/>
                </a:solidFill>
                <a:latin typeface="+mj-lt"/>
              </a:rPr>
              <a:t>MementoPatternDemo</a:t>
            </a:r>
            <a:r>
              <a:rPr lang="en-US" sz="2800" dirty="0">
                <a:solidFill>
                  <a:srgbClr val="000000"/>
                </a:solidFill>
                <a:latin typeface="+mj-lt"/>
              </a:rPr>
              <a:t>, our demo class, will use </a:t>
            </a:r>
            <a:r>
              <a:rPr lang="en-US" sz="2800" dirty="0" err="1">
                <a:solidFill>
                  <a:srgbClr val="000000"/>
                </a:solidFill>
                <a:latin typeface="+mj-lt"/>
              </a:rPr>
              <a:t>CareTaker</a:t>
            </a:r>
            <a:r>
              <a:rPr lang="en-US" sz="2800" dirty="0">
                <a:solidFill>
                  <a:srgbClr val="000000"/>
                </a:solidFill>
                <a:latin typeface="+mj-lt"/>
              </a:rPr>
              <a:t> and Originator objects to show restoration of object states.</a:t>
            </a:r>
          </a:p>
          <a:p>
            <a:pPr algn="just"/>
            <a:endParaRPr lang="en-US" sz="2800" dirty="0">
              <a:solidFill>
                <a:srgbClr val="000000"/>
              </a:solidFill>
              <a:latin typeface="+mj-lt"/>
            </a:endParaRPr>
          </a:p>
          <a:p>
            <a:pPr marL="457200" indent="-457200" algn="just">
              <a:buFont typeface="Wingdings" panose="05000000000000000000" pitchFamily="2" charset="2"/>
              <a:buChar char="Ø"/>
            </a:pPr>
            <a:r>
              <a:rPr lang="en-US" sz="2800" dirty="0">
                <a:solidFill>
                  <a:srgbClr val="000000"/>
                </a:solidFill>
                <a:latin typeface="+mj-lt"/>
              </a:rPr>
              <a:t>It is used in Undo and Redo operations in most software.</a:t>
            </a:r>
          </a:p>
          <a:p>
            <a:pPr algn="just"/>
            <a:endParaRPr lang="en-US" sz="2800" dirty="0">
              <a:solidFill>
                <a:srgbClr val="000000"/>
              </a:solidFill>
              <a:latin typeface="+mj-lt"/>
            </a:endParaRPr>
          </a:p>
          <a:p>
            <a:pPr marL="457200" indent="-457200" algn="just">
              <a:buFont typeface="Wingdings" panose="05000000000000000000" pitchFamily="2" charset="2"/>
              <a:buChar char="Ø"/>
            </a:pPr>
            <a:r>
              <a:rPr lang="en-US" sz="2800" dirty="0">
                <a:solidFill>
                  <a:srgbClr val="000000"/>
                </a:solidFill>
                <a:latin typeface="+mj-lt"/>
              </a:rPr>
              <a:t>It is also used in database transactions.</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B23A2BEE-0355-47DF-8E41-92ACB6D20552}"/>
              </a:ext>
            </a:extLst>
          </p:cNvPr>
          <p:cNvSpPr txBox="1"/>
          <p:nvPr/>
        </p:nvSpPr>
        <p:spPr>
          <a:xfrm>
            <a:off x="1698674" y="431156"/>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(Memento  Pattern)  </a:t>
            </a:r>
          </a:p>
        </p:txBody>
      </p:sp>
    </p:spTree>
    <p:extLst>
      <p:ext uri="{BB962C8B-B14F-4D97-AF65-F5344CB8AC3E}">
        <p14:creationId xmlns:p14="http://schemas.microsoft.com/office/powerpoint/2010/main" val="20159303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DF5846-B5EA-459A-8533-3E1E3594637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362200" y="1045381"/>
            <a:ext cx="6996575" cy="5509448"/>
          </a:xfrm>
          <a:prstGeom prst="rect">
            <a:avLst/>
          </a:prstGeom>
          <a:solidFill>
            <a:srgbClr val="FEECFA"/>
          </a:solidFill>
          <a:ln w="19050">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1B9AF496-E553-4EEB-ABA1-2FE1C6E96C69}"/>
              </a:ext>
            </a:extLst>
          </p:cNvPr>
          <p:cNvSpPr txBox="1"/>
          <p:nvPr/>
        </p:nvSpPr>
        <p:spPr>
          <a:xfrm>
            <a:off x="1642402" y="136525"/>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(Memento  Pattern) </a:t>
            </a:r>
          </a:p>
        </p:txBody>
      </p:sp>
    </p:spTree>
    <p:extLst>
      <p:ext uri="{BB962C8B-B14F-4D97-AF65-F5344CB8AC3E}">
        <p14:creationId xmlns:p14="http://schemas.microsoft.com/office/powerpoint/2010/main" val="38957181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7ECC58-E2DA-49B6-BB84-58E730462ADC}"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4343400" y="914400"/>
            <a:ext cx="6432060" cy="5807082"/>
          </a:xfrm>
          <a:prstGeom prst="rect">
            <a:avLst/>
          </a:prstGeom>
          <a:solidFill>
            <a:srgbClr val="FEECFA"/>
          </a:solidFill>
          <a:ln w="12700">
            <a:solidFill>
              <a:schemeClr val="tx1"/>
            </a:solidFill>
          </a:ln>
        </p:spPr>
      </p:pic>
      <p:pic>
        <p:nvPicPr>
          <p:cNvPr id="9" name="Picture 8"/>
          <p:cNvPicPr>
            <a:picLocks noChangeAspect="1"/>
          </p:cNvPicPr>
          <p:nvPr/>
        </p:nvPicPr>
        <p:blipFill>
          <a:blip r:embed="rId3"/>
          <a:stretch>
            <a:fillRect/>
          </a:stretch>
        </p:blipFill>
        <p:spPr>
          <a:xfrm>
            <a:off x="293128" y="914400"/>
            <a:ext cx="3477744" cy="1544222"/>
          </a:xfrm>
          <a:prstGeom prst="rect">
            <a:avLst/>
          </a:prstGeom>
          <a:ln w="9525">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048A1E88-9D8D-4C4D-8C6B-514072D7E8D5}"/>
              </a:ext>
            </a:extLst>
          </p:cNvPr>
          <p:cNvSpPr txBox="1"/>
          <p:nvPr/>
        </p:nvSpPr>
        <p:spPr>
          <a:xfrm>
            <a:off x="2032000" y="353040"/>
            <a:ext cx="6010421"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(Memento   Pattern) </a:t>
            </a:r>
          </a:p>
        </p:txBody>
      </p:sp>
    </p:spTree>
    <p:extLst>
      <p:ext uri="{BB962C8B-B14F-4D97-AF65-F5344CB8AC3E}">
        <p14:creationId xmlns:p14="http://schemas.microsoft.com/office/powerpoint/2010/main" val="10218802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424341-E9B8-4521-A729-371EFDF11EE6}"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451096" y="914401"/>
            <a:ext cx="7627403" cy="5807082"/>
          </a:xfrm>
          <a:prstGeom prst="rect">
            <a:avLst/>
          </a:prstGeom>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733D3D14-E9E4-4095-9F79-C37126CF86C0}"/>
              </a:ext>
            </a:extLst>
          </p:cNvPr>
          <p:cNvSpPr txBox="1"/>
          <p:nvPr/>
        </p:nvSpPr>
        <p:spPr>
          <a:xfrm>
            <a:off x="1318846" y="136517"/>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(Memento   Pattern) </a:t>
            </a:r>
          </a:p>
        </p:txBody>
      </p:sp>
    </p:spTree>
    <p:extLst>
      <p:ext uri="{BB962C8B-B14F-4D97-AF65-F5344CB8AC3E}">
        <p14:creationId xmlns:p14="http://schemas.microsoft.com/office/powerpoint/2010/main" val="10368400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BA3D0F-420A-48E4-855F-937D3CB8213D}"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4165774" y="838201"/>
            <a:ext cx="7410095" cy="5887636"/>
          </a:xfrm>
          <a:prstGeom prst="rect">
            <a:avLst/>
          </a:prstGeom>
          <a:ln w="9525">
            <a:solidFill>
              <a:schemeClr val="tx1"/>
            </a:solidFill>
          </a:ln>
        </p:spPr>
      </p:pic>
      <p:pic>
        <p:nvPicPr>
          <p:cNvPr id="8" name="Picture 7"/>
          <p:cNvPicPr>
            <a:picLocks noChangeAspect="1"/>
          </p:cNvPicPr>
          <p:nvPr/>
        </p:nvPicPr>
        <p:blipFill>
          <a:blip r:embed="rId3"/>
          <a:stretch>
            <a:fillRect/>
          </a:stretch>
        </p:blipFill>
        <p:spPr>
          <a:xfrm>
            <a:off x="128722" y="844732"/>
            <a:ext cx="3806555" cy="1363158"/>
          </a:xfrm>
          <a:prstGeom prst="rect">
            <a:avLst/>
          </a:prstGeom>
          <a:ln w="12700">
            <a:solidFill>
              <a:schemeClr val="tx1"/>
            </a:solidFill>
          </a:ln>
        </p:spPr>
      </p:pic>
      <p:sp>
        <p:nvSpPr>
          <p:cNvPr id="3" name="Footer Placeholder 2"/>
          <p:cNvSpPr>
            <a:spLocks noGrp="1"/>
          </p:cNvSpPr>
          <p:nvPr>
            <p:ph type="ftr" sz="quarter" idx="11"/>
          </p:nvPr>
        </p:nvSpPr>
        <p:spPr>
          <a:xfrm>
            <a:off x="1447800" y="6195612"/>
            <a:ext cx="3860800" cy="365125"/>
          </a:xfrm>
        </p:spPr>
        <p:txBody>
          <a:bodyPr/>
          <a:lstStyle/>
          <a:p>
            <a:r>
              <a:rPr lang="de-DE" dirty="0"/>
              <a:t>Renu   Panwar                 Design Pattern                             Unit IV</a:t>
            </a:r>
            <a:endParaRPr lang="en-US" dirty="0"/>
          </a:p>
        </p:txBody>
      </p:sp>
      <p:sp>
        <p:nvSpPr>
          <p:cNvPr id="10" name="TextBox 9">
            <a:extLst>
              <a:ext uri="{FF2B5EF4-FFF2-40B4-BE49-F238E27FC236}">
                <a16:creationId xmlns:a16="http://schemas.microsoft.com/office/drawing/2014/main" id="{699A3F90-9299-41B8-AF90-C673B4298EEF}"/>
              </a:ext>
            </a:extLst>
          </p:cNvPr>
          <p:cNvSpPr txBox="1"/>
          <p:nvPr/>
        </p:nvSpPr>
        <p:spPr>
          <a:xfrm>
            <a:off x="2504049" y="297263"/>
            <a:ext cx="6643467" cy="523220"/>
          </a:xfrm>
          <a:prstGeom prst="rect">
            <a:avLst/>
          </a:prstGeom>
          <a:noFill/>
        </p:spPr>
        <p:txBody>
          <a:bodyPr wrap="square">
            <a:sp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(Memento   Pattern)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8451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A561E7-88DC-430D-9FB2-FED7B01FEFF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9" name="Picture 8"/>
          <p:cNvPicPr>
            <a:picLocks noChangeAspect="1"/>
          </p:cNvPicPr>
          <p:nvPr/>
        </p:nvPicPr>
        <p:blipFill>
          <a:blip r:embed="rId2"/>
          <a:stretch>
            <a:fillRect/>
          </a:stretch>
        </p:blipFill>
        <p:spPr>
          <a:xfrm>
            <a:off x="1981200" y="1386804"/>
            <a:ext cx="8398658" cy="4882942"/>
          </a:xfrm>
          <a:prstGeom prst="rect">
            <a:avLst/>
          </a:prstGeom>
          <a:ln w="28575">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6260AA41-65E6-4D6D-BF1C-8DCF28C4A3EB}"/>
              </a:ext>
            </a:extLst>
          </p:cNvPr>
          <p:cNvSpPr txBox="1"/>
          <p:nvPr/>
        </p:nvSpPr>
        <p:spPr>
          <a:xfrm>
            <a:off x="1981200" y="212702"/>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(Memento   Pattern) </a:t>
            </a:r>
          </a:p>
        </p:txBody>
      </p:sp>
    </p:spTree>
    <p:extLst>
      <p:ext uri="{BB962C8B-B14F-4D97-AF65-F5344CB8AC3E}">
        <p14:creationId xmlns:p14="http://schemas.microsoft.com/office/powerpoint/2010/main" val="20975677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bg1"/>
          </a:solidFill>
          <a:ln w="19050">
            <a:solidFill>
              <a:schemeClr val="tx1"/>
            </a:solidFill>
          </a:ln>
        </p:spPr>
        <p:txBody>
          <a:bodyPr>
            <a:normAutofit/>
          </a:bodyPr>
          <a:lstStyle/>
          <a:p>
            <a:pPr marL="0" indent="0" algn="just">
              <a:buNone/>
            </a:pPr>
            <a:r>
              <a:rPr lang="en-US" sz="2800" dirty="0"/>
              <a:t>Topic </a:t>
            </a:r>
            <a:r>
              <a:rPr lang="en-US" dirty="0"/>
              <a:t>:</a:t>
            </a:r>
            <a:r>
              <a:rPr lang="en-US" dirty="0">
                <a:solidFill>
                  <a:srgbClr val="FF0000"/>
                </a:solidFill>
              </a:rPr>
              <a:t> </a:t>
            </a:r>
            <a:r>
              <a:rPr lang="en-US" dirty="0"/>
              <a:t>Observer Pattern</a:t>
            </a:r>
          </a:p>
          <a:p>
            <a:pPr marL="0" indent="0" algn="just">
              <a:buNone/>
            </a:pPr>
            <a:endParaRPr lang="en-US" sz="2800" dirty="0"/>
          </a:p>
          <a:p>
            <a:pPr algn="just"/>
            <a:r>
              <a:rPr lang="en-US" sz="2800" dirty="0"/>
              <a:t>In this topic, the students will gain , The idea </a:t>
            </a:r>
            <a:r>
              <a:rPr lang="en-US" dirty="0"/>
              <a:t> an Observer  Pattern </a:t>
            </a:r>
            <a:r>
              <a:rPr lang="en-US" dirty="0" err="1"/>
              <a:t>i.e</a:t>
            </a:r>
            <a:r>
              <a:rPr lang="en-US" dirty="0"/>
              <a:t> An Observer Pattern says that "just define a one-to-one dependency so that when one object changes state, all its dependents are notified and updated automatically".</a:t>
            </a:r>
          </a:p>
        </p:txBody>
      </p:sp>
      <p:sp>
        <p:nvSpPr>
          <p:cNvPr id="4" name="Date Placeholder 3"/>
          <p:cNvSpPr>
            <a:spLocks noGrp="1"/>
          </p:cNvSpPr>
          <p:nvPr>
            <p:ph type="dt" sz="half" idx="10"/>
          </p:nvPr>
        </p:nvSpPr>
        <p:spPr/>
        <p:txBody>
          <a:bodyPr/>
          <a:lstStyle/>
          <a:p>
            <a:fld id="{ECE7640D-B4E7-4CE8-8BE4-83DF9B3A7506}"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8" name="TextBox 7">
            <a:extLst>
              <a:ext uri="{FF2B5EF4-FFF2-40B4-BE49-F238E27FC236}">
                <a16:creationId xmlns:a16="http://schemas.microsoft.com/office/drawing/2014/main" id="{FBD797DC-0980-48B3-9EDE-849400B3AF93}"/>
              </a:ext>
            </a:extLst>
          </p:cNvPr>
          <p:cNvSpPr txBox="1"/>
          <p:nvPr/>
        </p:nvSpPr>
        <p:spPr>
          <a:xfrm>
            <a:off x="1754945" y="405949"/>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Topic     Objective</a:t>
            </a:r>
          </a:p>
        </p:txBody>
      </p:sp>
    </p:spTree>
    <p:extLst>
      <p:ext uri="{BB962C8B-B14F-4D97-AF65-F5344CB8AC3E}">
        <p14:creationId xmlns:p14="http://schemas.microsoft.com/office/powerpoint/2010/main" val="7731756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7D2EDD-3493-48AA-BB96-D12CFC1F65B7}"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47650" y="845053"/>
            <a:ext cx="116967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 Observer   Pattern:-</a:t>
            </a:r>
          </a:p>
          <a:p>
            <a:pPr marL="457200" indent="-457200" algn="just">
              <a:buFont typeface="Wingdings" panose="05000000000000000000" pitchFamily="2" charset="2"/>
              <a:buChar char="Ø"/>
            </a:pPr>
            <a:r>
              <a:rPr lang="en-US" sz="2800" dirty="0">
                <a:latin typeface="+mj-lt"/>
              </a:rPr>
              <a:t>Observer pattern is used when there is one-to-many relationship between objects such as if one object is modified, its </a:t>
            </a:r>
            <a:r>
              <a:rPr lang="en-US" sz="2800" dirty="0" err="1">
                <a:latin typeface="+mj-lt"/>
              </a:rPr>
              <a:t>depenedent</a:t>
            </a:r>
            <a:r>
              <a:rPr lang="en-US" sz="2800" dirty="0">
                <a:latin typeface="+mj-lt"/>
              </a:rPr>
              <a:t> objects are to be notified automatically. Observer pattern falls under behavioral pattern category.</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describes the coupling between the objects and the </a:t>
            </a:r>
            <a:r>
              <a:rPr lang="en-US" sz="2800" dirty="0" err="1">
                <a:latin typeface="+mj-lt"/>
              </a:rPr>
              <a:t>observer.It</a:t>
            </a:r>
            <a:r>
              <a:rPr lang="en-US" sz="2800" dirty="0">
                <a:latin typeface="+mj-lt"/>
              </a:rPr>
              <a:t> provides the support for broadcast-type </a:t>
            </a:r>
            <a:r>
              <a:rPr lang="en-US" sz="2800" dirty="0" err="1">
                <a:latin typeface="+mj-lt"/>
              </a:rPr>
              <a:t>communication.When</a:t>
            </a:r>
            <a:r>
              <a:rPr lang="en-US" sz="2800" dirty="0">
                <a:latin typeface="+mj-lt"/>
              </a:rPr>
              <a:t> the change of a state in one object must be reflected in another object without keeping the objects tight coupled.</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When the framework we writes and needs to be enhanced in future with new observers with minimal </a:t>
            </a:r>
            <a:r>
              <a:rPr lang="en-US" sz="2800" dirty="0" err="1">
                <a:latin typeface="+mj-lt"/>
              </a:rPr>
              <a:t>chamges</a:t>
            </a:r>
            <a:r>
              <a:rPr lang="en-US" sz="2800" dirty="0">
                <a:latin typeface="+mj-lt"/>
              </a:rPr>
              <a:t>.</a:t>
            </a:r>
          </a:p>
        </p:txBody>
      </p:sp>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733C1849-01B5-42C7-AF37-ABC1BCADD372}"/>
              </a:ext>
            </a:extLst>
          </p:cNvPr>
          <p:cNvSpPr txBox="1"/>
          <p:nvPr/>
        </p:nvSpPr>
        <p:spPr>
          <a:xfrm>
            <a:off x="2209800" y="319081"/>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Observer    Pattern </a:t>
            </a:r>
          </a:p>
        </p:txBody>
      </p:sp>
    </p:spTree>
    <p:extLst>
      <p:ext uri="{BB962C8B-B14F-4D97-AF65-F5344CB8AC3E}">
        <p14:creationId xmlns:p14="http://schemas.microsoft.com/office/powerpoint/2010/main" val="112907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D2714F-ECFA-4BD8-AAC8-4A75AEC7264B}" type="datetime1">
              <a:rPr lang="en-US" smtClean="0"/>
              <a:t>6/29/2024</a:t>
            </a:fld>
            <a:endParaRPr lang="en-US" dirty="0"/>
          </a:p>
        </p:txBody>
      </p:sp>
      <p:sp>
        <p:nvSpPr>
          <p:cNvPr id="5" name="Footer Placeholder 4"/>
          <p:cNvSpPr>
            <a:spLocks noGrp="1"/>
          </p:cNvSpPr>
          <p:nvPr>
            <p:ph type="ftr" sz="quarter" idx="11"/>
          </p:nvPr>
        </p:nvSpPr>
        <p:spPr/>
        <p:txBody>
          <a:bodyPr/>
          <a:lstStyle/>
          <a:p>
            <a:r>
              <a:rPr lang="en-US"/>
              <a:t>Renu   Panwar            ACSE0514                Design   Pattern               Unit-IV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3381814831"/>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467277847"/>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40869623"/>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867578256"/>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1856624950"/>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691005900"/>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675198312"/>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14" name="TextBox 13">
            <a:extLst>
              <a:ext uri="{FF2B5EF4-FFF2-40B4-BE49-F238E27FC236}">
                <a16:creationId xmlns:a16="http://schemas.microsoft.com/office/drawing/2014/main" id="{26443D6D-8951-49F9-AEC3-93340D7EA91E}"/>
              </a:ext>
            </a:extLst>
          </p:cNvPr>
          <p:cNvSpPr txBox="1"/>
          <p:nvPr/>
        </p:nvSpPr>
        <p:spPr>
          <a:xfrm>
            <a:off x="2077330" y="448699"/>
            <a:ext cx="6098344" cy="522259"/>
          </a:xfrm>
          <a:prstGeom prst="rect">
            <a:avLst/>
          </a:prstGeom>
          <a:noFill/>
        </p:spPr>
        <p:txBody>
          <a:bodyPr wrap="square">
            <a:spAutoFit/>
          </a:bodyPr>
          <a:lstStyle/>
          <a:p>
            <a:pPr marL="0" marR="0" algn="ctr">
              <a:lnSpc>
                <a:spcPct val="107000"/>
              </a:lnSpc>
              <a:spcBef>
                <a:spcPts val="0"/>
              </a:spcBef>
              <a:spcAft>
                <a:spcPts val="800"/>
              </a:spcAft>
            </a:pPr>
            <a:r>
              <a:rPr lang="en-US" sz="28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Program Outcomes (POs)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78086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C8A30A-894C-4E00-A127-FD8C8F983B8F}"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dirty="0"/>
          </a:p>
        </p:txBody>
      </p:sp>
      <p:sp>
        <p:nvSpPr>
          <p:cNvPr id="2" name="Rectangle 1"/>
          <p:cNvSpPr/>
          <p:nvPr/>
        </p:nvSpPr>
        <p:spPr>
          <a:xfrm>
            <a:off x="609600" y="1490319"/>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885404" y="990600"/>
            <a:ext cx="8802760" cy="5548319"/>
          </a:xfrm>
          <a:prstGeom prst="rect">
            <a:avLst/>
          </a:prstGeom>
          <a:solidFill>
            <a:srgbClr val="FEECFA"/>
          </a:solidFill>
          <a:ln w="19050">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9317E573-8A92-4BA8-ABE7-358F775EDFCD}"/>
              </a:ext>
            </a:extLst>
          </p:cNvPr>
          <p:cNvSpPr txBox="1"/>
          <p:nvPr/>
        </p:nvSpPr>
        <p:spPr>
          <a:xfrm>
            <a:off x="2209799" y="319081"/>
            <a:ext cx="7989277" cy="583750"/>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UML\Structure for Observer  Pattern   </a:t>
            </a:r>
          </a:p>
        </p:txBody>
      </p:sp>
    </p:spTree>
    <p:extLst>
      <p:ext uri="{BB962C8B-B14F-4D97-AF65-F5344CB8AC3E}">
        <p14:creationId xmlns:p14="http://schemas.microsoft.com/office/powerpoint/2010/main" val="5213036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E0DBD-F245-43F5-BB9B-6929592BB930}"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1219200"/>
            <a:ext cx="11506200" cy="5262979"/>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solidFill>
                  <a:srgbClr val="000000"/>
                </a:solidFill>
                <a:latin typeface="+mj-lt"/>
              </a:rPr>
              <a:t>Observer pattern uses three actor classes. Subject, Observer and Client. Subject is an object having methods to attach and detach observers to a client object. We have created an abstract class Observer and a concrete class Subject that is extending class Observer.</a:t>
            </a:r>
          </a:p>
          <a:p>
            <a:pPr marL="457200" indent="-457200" algn="just">
              <a:buFont typeface="Wingdings" panose="05000000000000000000" pitchFamily="2" charset="2"/>
              <a:buChar char="Ø"/>
            </a:pPr>
            <a:endParaRPr lang="en-US" sz="2800" dirty="0">
              <a:solidFill>
                <a:srgbClr val="000000"/>
              </a:solidFill>
              <a:latin typeface="+mj-lt"/>
            </a:endParaRPr>
          </a:p>
          <a:p>
            <a:pPr marL="457200" indent="-457200" algn="just">
              <a:buFont typeface="Wingdings" panose="05000000000000000000" pitchFamily="2" charset="2"/>
              <a:buChar char="Ø"/>
            </a:pPr>
            <a:r>
              <a:rPr lang="en-US" sz="2800" dirty="0" err="1">
                <a:solidFill>
                  <a:srgbClr val="000000"/>
                </a:solidFill>
                <a:latin typeface="+mj-lt"/>
              </a:rPr>
              <a:t>ObserverPatternDemo</a:t>
            </a:r>
            <a:r>
              <a:rPr lang="en-US" sz="2800" dirty="0">
                <a:solidFill>
                  <a:srgbClr val="000000"/>
                </a:solidFill>
                <a:latin typeface="+mj-lt"/>
              </a:rPr>
              <a:t>, our demo class, will use Subject and concrete class object to show observer pattern in action.</a:t>
            </a:r>
          </a:p>
          <a:p>
            <a:pPr marL="457200" indent="-457200" algn="just">
              <a:buFont typeface="Wingdings" panose="05000000000000000000" pitchFamily="2" charset="2"/>
              <a:buChar char="Ø"/>
            </a:pPr>
            <a:endParaRPr lang="en-US" sz="2800" dirty="0">
              <a:solidFill>
                <a:srgbClr val="000000"/>
              </a:solidFill>
              <a:latin typeface="+mj-lt"/>
            </a:endParaRPr>
          </a:p>
          <a:p>
            <a:pPr marL="457200" indent="-457200" algn="just">
              <a:buFont typeface="Wingdings" panose="05000000000000000000" pitchFamily="2" charset="2"/>
              <a:buChar char="Ø"/>
            </a:pPr>
            <a:r>
              <a:rPr lang="en-US" sz="2800" dirty="0">
                <a:solidFill>
                  <a:srgbClr val="000000"/>
                </a:solidFill>
                <a:latin typeface="+mj-lt"/>
              </a:rPr>
              <a:t>Observer pattern is used when there is one-to-many relationship between objects such as if one object is modified, its </a:t>
            </a:r>
            <a:r>
              <a:rPr lang="en-US" sz="2800" dirty="0" err="1">
                <a:solidFill>
                  <a:srgbClr val="000000"/>
                </a:solidFill>
                <a:latin typeface="+mj-lt"/>
              </a:rPr>
              <a:t>depenedent</a:t>
            </a:r>
            <a:r>
              <a:rPr lang="en-US" sz="2800" dirty="0">
                <a:solidFill>
                  <a:srgbClr val="000000"/>
                </a:solidFill>
                <a:latin typeface="+mj-lt"/>
              </a:rPr>
              <a:t> objects are to be notified automatically. Observer pattern falls under behavioral pattern category.</a:t>
            </a:r>
          </a:p>
        </p:txBody>
      </p:sp>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CB2DEBDD-11E9-4BCB-B28C-36C246F310C1}"/>
              </a:ext>
            </a:extLst>
          </p:cNvPr>
          <p:cNvSpPr txBox="1"/>
          <p:nvPr/>
        </p:nvSpPr>
        <p:spPr>
          <a:xfrm>
            <a:off x="1909689" y="188045"/>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(Observer  Pattern)  </a:t>
            </a:r>
          </a:p>
        </p:txBody>
      </p:sp>
    </p:spTree>
    <p:extLst>
      <p:ext uri="{BB962C8B-B14F-4D97-AF65-F5344CB8AC3E}">
        <p14:creationId xmlns:p14="http://schemas.microsoft.com/office/powerpoint/2010/main" val="28260701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7ACD41-4B91-426F-A67C-25F9D0A753DC}"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845558" y="829519"/>
            <a:ext cx="7314442" cy="5979076"/>
          </a:xfrm>
          <a:prstGeom prst="rect">
            <a:avLst/>
          </a:prstGeom>
          <a:solidFill>
            <a:srgbClr val="FEECFA"/>
          </a:solidFill>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62131C3E-FB48-4451-8FE6-68C55C57E3B5}"/>
              </a:ext>
            </a:extLst>
          </p:cNvPr>
          <p:cNvSpPr txBox="1"/>
          <p:nvPr/>
        </p:nvSpPr>
        <p:spPr>
          <a:xfrm>
            <a:off x="1723684" y="353831"/>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(Observer  Pattern) </a:t>
            </a:r>
          </a:p>
        </p:txBody>
      </p:sp>
    </p:spTree>
    <p:extLst>
      <p:ext uri="{BB962C8B-B14F-4D97-AF65-F5344CB8AC3E}">
        <p14:creationId xmlns:p14="http://schemas.microsoft.com/office/powerpoint/2010/main" val="32250564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147932-3BF7-419D-A87D-3D92EE52C808}"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406908" y="925139"/>
            <a:ext cx="3084503" cy="461665"/>
          </a:xfrm>
          <a:prstGeom prst="rect">
            <a:avLst/>
          </a:prstGeom>
          <a:noFill/>
          <a:ln w="12700">
            <a:solidFill>
              <a:schemeClr val="tx1"/>
            </a:solidFill>
          </a:ln>
        </p:spPr>
        <p:txBody>
          <a:bodyPr wrap="square" rtlCol="0">
            <a:spAutoFit/>
          </a:bodyPr>
          <a:lstStyle/>
          <a:p>
            <a:r>
              <a:rPr lang="en-US" sz="2400" dirty="0"/>
              <a:t>Step -1 Cont.……..</a:t>
            </a:r>
          </a:p>
        </p:txBody>
      </p:sp>
      <p:pic>
        <p:nvPicPr>
          <p:cNvPr id="5" name="Picture 4"/>
          <p:cNvPicPr>
            <a:picLocks noChangeAspect="1"/>
          </p:cNvPicPr>
          <p:nvPr/>
        </p:nvPicPr>
        <p:blipFill>
          <a:blip r:embed="rId2"/>
          <a:stretch>
            <a:fillRect/>
          </a:stretch>
        </p:blipFill>
        <p:spPr>
          <a:xfrm>
            <a:off x="2296923" y="1811458"/>
            <a:ext cx="9045954" cy="4505378"/>
          </a:xfrm>
          <a:prstGeom prst="rect">
            <a:avLst/>
          </a:prstGeom>
          <a:solidFill>
            <a:srgbClr val="FEECFA"/>
          </a:solidFill>
          <a:ln w="12700">
            <a:solidFill>
              <a:schemeClr val="tx1"/>
            </a:solidFill>
          </a:ln>
        </p:spPr>
      </p:pic>
      <p:sp>
        <p:nvSpPr>
          <p:cNvPr id="9" name="Footer Placeholder 4"/>
          <p:cNvSpPr>
            <a:spLocks noGrp="1"/>
          </p:cNvSpPr>
          <p:nvPr>
            <p:ph type="ftr" sz="quarter" idx="11"/>
          </p:nvPr>
        </p:nvSpPr>
        <p:spPr>
          <a:xfrm>
            <a:off x="3733800" y="6376365"/>
            <a:ext cx="5562600" cy="365125"/>
          </a:xfrm>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9EB2B09B-3034-4D33-A18E-16A4205879E5}"/>
              </a:ext>
            </a:extLst>
          </p:cNvPr>
          <p:cNvSpPr txBox="1"/>
          <p:nvPr/>
        </p:nvSpPr>
        <p:spPr>
          <a:xfrm>
            <a:off x="2064434" y="496278"/>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(Observer  Pattern) </a:t>
            </a:r>
          </a:p>
        </p:txBody>
      </p:sp>
    </p:spTree>
    <p:extLst>
      <p:ext uri="{BB962C8B-B14F-4D97-AF65-F5344CB8AC3E}">
        <p14:creationId xmlns:p14="http://schemas.microsoft.com/office/powerpoint/2010/main" val="22810231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532398-D0D3-4F53-9450-4DF2D51F3431}"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156079" y="1363472"/>
            <a:ext cx="8003921" cy="4294787"/>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EA9DAB8F-2AD9-4C95-9502-F387A519AACA}"/>
              </a:ext>
            </a:extLst>
          </p:cNvPr>
          <p:cNvSpPr txBox="1"/>
          <p:nvPr/>
        </p:nvSpPr>
        <p:spPr>
          <a:xfrm>
            <a:off x="1994095" y="296043"/>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(Observer   Pattern) </a:t>
            </a:r>
          </a:p>
        </p:txBody>
      </p:sp>
    </p:spTree>
    <p:extLst>
      <p:ext uri="{BB962C8B-B14F-4D97-AF65-F5344CB8AC3E}">
        <p14:creationId xmlns:p14="http://schemas.microsoft.com/office/powerpoint/2010/main" val="40419077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91D739-8A22-43C5-B40F-56C347DAAF9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295400" y="1153846"/>
            <a:ext cx="7641594" cy="5202511"/>
          </a:xfrm>
          <a:prstGeom prst="rect">
            <a:avLst/>
          </a:prstGeom>
          <a:ln w="6350">
            <a:solidFill>
              <a:schemeClr val="tx1"/>
            </a:solidFill>
          </a:ln>
        </p:spPr>
      </p:pic>
      <p:pic>
        <p:nvPicPr>
          <p:cNvPr id="8" name="Picture 7"/>
          <p:cNvPicPr>
            <a:picLocks noChangeAspect="1"/>
          </p:cNvPicPr>
          <p:nvPr/>
        </p:nvPicPr>
        <p:blipFill>
          <a:blip r:embed="rId3"/>
          <a:stretch>
            <a:fillRect/>
          </a:stretch>
        </p:blipFill>
        <p:spPr>
          <a:xfrm>
            <a:off x="8748486" y="1153846"/>
            <a:ext cx="3132183" cy="5202511"/>
          </a:xfrm>
          <a:prstGeom prst="rect">
            <a:avLst/>
          </a:prstGeom>
          <a:ln w="9525">
            <a:solidFill>
              <a:schemeClr val="tx1"/>
            </a:solidFill>
          </a:ln>
        </p:spPr>
      </p:pic>
      <p:sp>
        <p:nvSpPr>
          <p:cNvPr id="9" name="Footer Placeholder 4"/>
          <p:cNvSpPr>
            <a:spLocks noGrp="1"/>
          </p:cNvSpPr>
          <p:nvPr>
            <p:ph type="ftr" sz="quarter" idx="11"/>
          </p:nvPr>
        </p:nvSpPr>
        <p:spPr>
          <a:xfrm>
            <a:off x="3733800" y="6454018"/>
            <a:ext cx="5562600" cy="365125"/>
          </a:xfrm>
        </p:spPr>
        <p:txBody>
          <a:bodyPr/>
          <a:lstStyle/>
          <a:p>
            <a:r>
              <a:rPr lang="de-DE"/>
              <a:t>Renu   Panwar                 Design Pattern                             Unit IV</a:t>
            </a:r>
            <a:endParaRPr lang="en-US" dirty="0"/>
          </a:p>
        </p:txBody>
      </p:sp>
      <p:sp>
        <p:nvSpPr>
          <p:cNvPr id="10" name="TextBox 9">
            <a:extLst>
              <a:ext uri="{FF2B5EF4-FFF2-40B4-BE49-F238E27FC236}">
                <a16:creationId xmlns:a16="http://schemas.microsoft.com/office/drawing/2014/main" id="{18E1166F-D4D2-4781-951C-EAB37D8816EF}"/>
              </a:ext>
            </a:extLst>
          </p:cNvPr>
          <p:cNvSpPr txBox="1"/>
          <p:nvPr/>
        </p:nvSpPr>
        <p:spPr>
          <a:xfrm>
            <a:off x="2220798" y="313867"/>
            <a:ext cx="6098344" cy="522259"/>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Implementation of (Observer  Pattern) </a:t>
            </a:r>
          </a:p>
        </p:txBody>
      </p:sp>
    </p:spTree>
    <p:extLst>
      <p:ext uri="{BB962C8B-B14F-4D97-AF65-F5344CB8AC3E}">
        <p14:creationId xmlns:p14="http://schemas.microsoft.com/office/powerpoint/2010/main" val="22367787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602F59-B4D1-467B-BCBD-41513DE0F6C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28600" y="1670420"/>
            <a:ext cx="8417126" cy="5053239"/>
          </a:xfrm>
          <a:prstGeom prst="rect">
            <a:avLst/>
          </a:prstGeom>
          <a:solidFill>
            <a:srgbClr val="FEECFA"/>
          </a:solidFill>
          <a:ln w="19050">
            <a:solidFill>
              <a:schemeClr val="tx1"/>
            </a:solidFill>
          </a:ln>
        </p:spPr>
      </p:pic>
      <p:sp>
        <p:nvSpPr>
          <p:cNvPr id="9" name="TextBox 8"/>
          <p:cNvSpPr txBox="1"/>
          <p:nvPr/>
        </p:nvSpPr>
        <p:spPr>
          <a:xfrm>
            <a:off x="406908" y="925139"/>
            <a:ext cx="3084503" cy="461665"/>
          </a:xfrm>
          <a:prstGeom prst="rect">
            <a:avLst/>
          </a:prstGeom>
          <a:noFill/>
          <a:ln w="12700">
            <a:solidFill>
              <a:schemeClr val="tx1"/>
            </a:solidFill>
          </a:ln>
        </p:spPr>
        <p:txBody>
          <a:bodyPr wrap="square" rtlCol="0">
            <a:spAutoFit/>
          </a:bodyPr>
          <a:lstStyle/>
          <a:p>
            <a:r>
              <a:rPr lang="en-US" sz="2400" dirty="0"/>
              <a:t>Step -3 Cont.……..</a:t>
            </a:r>
          </a:p>
        </p:txBody>
      </p:sp>
      <p:pic>
        <p:nvPicPr>
          <p:cNvPr id="10" name="Picture 9"/>
          <p:cNvPicPr>
            <a:picLocks noChangeAspect="1"/>
          </p:cNvPicPr>
          <p:nvPr/>
        </p:nvPicPr>
        <p:blipFill>
          <a:blip r:embed="rId3"/>
          <a:stretch>
            <a:fillRect/>
          </a:stretch>
        </p:blipFill>
        <p:spPr>
          <a:xfrm>
            <a:off x="8645726" y="1670420"/>
            <a:ext cx="3250330" cy="5051062"/>
          </a:xfrm>
          <a:prstGeom prst="rect">
            <a:avLst/>
          </a:prstGeom>
          <a:ln w="9525">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11" name="TextBox 10">
            <a:extLst>
              <a:ext uri="{FF2B5EF4-FFF2-40B4-BE49-F238E27FC236}">
                <a16:creationId xmlns:a16="http://schemas.microsoft.com/office/drawing/2014/main" id="{65584341-3637-475D-A49D-ACF2FB4B9B3D}"/>
              </a:ext>
            </a:extLst>
          </p:cNvPr>
          <p:cNvSpPr txBox="1"/>
          <p:nvPr/>
        </p:nvSpPr>
        <p:spPr>
          <a:xfrm>
            <a:off x="2431366" y="281646"/>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(Observer  Pattern) </a:t>
            </a:r>
          </a:p>
        </p:txBody>
      </p:sp>
    </p:spTree>
    <p:extLst>
      <p:ext uri="{BB962C8B-B14F-4D97-AF65-F5344CB8AC3E}">
        <p14:creationId xmlns:p14="http://schemas.microsoft.com/office/powerpoint/2010/main" val="17946484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BF613C-6435-4835-8EDC-C7398D89074D}"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TextBox 8"/>
          <p:cNvSpPr txBox="1"/>
          <p:nvPr/>
        </p:nvSpPr>
        <p:spPr>
          <a:xfrm>
            <a:off x="406908" y="925139"/>
            <a:ext cx="3084503" cy="461665"/>
          </a:xfrm>
          <a:prstGeom prst="rect">
            <a:avLst/>
          </a:prstGeom>
          <a:noFill/>
          <a:ln w="12700">
            <a:solidFill>
              <a:schemeClr val="tx1"/>
            </a:solidFill>
          </a:ln>
        </p:spPr>
        <p:txBody>
          <a:bodyPr wrap="square" rtlCol="0">
            <a:spAutoFit/>
          </a:bodyPr>
          <a:lstStyle/>
          <a:p>
            <a:r>
              <a:rPr lang="en-US" sz="2400" dirty="0"/>
              <a:t>Step -3 Cont.……..</a:t>
            </a:r>
          </a:p>
        </p:txBody>
      </p:sp>
      <p:pic>
        <p:nvPicPr>
          <p:cNvPr id="5" name="Picture 4"/>
          <p:cNvPicPr>
            <a:picLocks noChangeAspect="1"/>
          </p:cNvPicPr>
          <p:nvPr/>
        </p:nvPicPr>
        <p:blipFill>
          <a:blip r:embed="rId2"/>
          <a:stretch>
            <a:fillRect/>
          </a:stretch>
        </p:blipFill>
        <p:spPr>
          <a:xfrm>
            <a:off x="149551" y="1561828"/>
            <a:ext cx="8391888" cy="5194978"/>
          </a:xfrm>
          <a:prstGeom prst="rect">
            <a:avLst/>
          </a:prstGeom>
          <a:ln w="12700">
            <a:solidFill>
              <a:schemeClr val="tx1"/>
            </a:solidFill>
          </a:ln>
        </p:spPr>
      </p:pic>
      <p:pic>
        <p:nvPicPr>
          <p:cNvPr id="8" name="Picture 7"/>
          <p:cNvPicPr>
            <a:picLocks noChangeAspect="1"/>
          </p:cNvPicPr>
          <p:nvPr/>
        </p:nvPicPr>
        <p:blipFill>
          <a:blip r:embed="rId3"/>
          <a:stretch>
            <a:fillRect/>
          </a:stretch>
        </p:blipFill>
        <p:spPr>
          <a:xfrm>
            <a:off x="8458201" y="1561828"/>
            <a:ext cx="3657600" cy="5194978"/>
          </a:xfrm>
          <a:prstGeom prst="rect">
            <a:avLst/>
          </a:prstGeom>
          <a:ln w="9525">
            <a:solidFill>
              <a:schemeClr val="tx1"/>
            </a:solidFill>
          </a:ln>
        </p:spPr>
      </p:pic>
      <p:sp>
        <p:nvSpPr>
          <p:cNvPr id="3" name="Footer Placeholder 2"/>
          <p:cNvSpPr>
            <a:spLocks noGrp="1"/>
          </p:cNvSpPr>
          <p:nvPr>
            <p:ph type="ftr" sz="quarter" idx="11"/>
          </p:nvPr>
        </p:nvSpPr>
        <p:spPr/>
        <p:txBody>
          <a:bodyPr/>
          <a:lstStyle/>
          <a:p>
            <a:r>
              <a:rPr lang="de-DE"/>
              <a:t>Renu   Panwar                 Design Pattern                             Unit IV</a:t>
            </a:r>
            <a:endParaRPr lang="en-US" dirty="0"/>
          </a:p>
        </p:txBody>
      </p:sp>
      <p:sp>
        <p:nvSpPr>
          <p:cNvPr id="11" name="TextBox 10">
            <a:extLst>
              <a:ext uri="{FF2B5EF4-FFF2-40B4-BE49-F238E27FC236}">
                <a16:creationId xmlns:a16="http://schemas.microsoft.com/office/drawing/2014/main" id="{7BB5C93D-DA94-4FD8-A074-99738EB5BC1B}"/>
              </a:ext>
            </a:extLst>
          </p:cNvPr>
          <p:cNvSpPr txBox="1"/>
          <p:nvPr/>
        </p:nvSpPr>
        <p:spPr>
          <a:xfrm>
            <a:off x="1296323" y="177899"/>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(Observer  Pattern) </a:t>
            </a:r>
          </a:p>
        </p:txBody>
      </p:sp>
    </p:spTree>
    <p:extLst>
      <p:ext uri="{BB962C8B-B14F-4D97-AF65-F5344CB8AC3E}">
        <p14:creationId xmlns:p14="http://schemas.microsoft.com/office/powerpoint/2010/main" val="9094378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C9007D-A3FC-4B6F-9DC2-39CD32153F0B}"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362200" y="834779"/>
            <a:ext cx="7348926" cy="5886704"/>
          </a:xfrm>
          <a:prstGeom prst="rect">
            <a:avLst/>
          </a:prstGeom>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E410F8E0-1678-4DF1-BDDF-46779910AAB7}"/>
              </a:ext>
            </a:extLst>
          </p:cNvPr>
          <p:cNvSpPr txBox="1"/>
          <p:nvPr/>
        </p:nvSpPr>
        <p:spPr>
          <a:xfrm>
            <a:off x="1754944" y="189435"/>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(Observer  Pattern) </a:t>
            </a:r>
          </a:p>
        </p:txBody>
      </p:sp>
    </p:spTree>
    <p:extLst>
      <p:ext uri="{BB962C8B-B14F-4D97-AF65-F5344CB8AC3E}">
        <p14:creationId xmlns:p14="http://schemas.microsoft.com/office/powerpoint/2010/main" val="1885904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9710CA-8688-4268-877D-2CAC59552208}"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600200" y="1417284"/>
            <a:ext cx="7922998" cy="4420802"/>
          </a:xfrm>
          <a:prstGeom prst="rect">
            <a:avLst/>
          </a:prstGeom>
          <a:ln w="19050">
            <a:solidFill>
              <a:schemeClr val="tx1"/>
            </a:solidFill>
          </a:ln>
        </p:spPr>
      </p:pic>
      <p:sp>
        <p:nvSpPr>
          <p:cNvPr id="8" name="Footer Placeholder 4"/>
          <p:cNvSpPr>
            <a:spLocks noGrp="1"/>
          </p:cNvSpPr>
          <p:nvPr>
            <p:ph type="ftr" sz="quarter" idx="11"/>
          </p:nvPr>
        </p:nvSpPr>
        <p:spPr>
          <a:xfrm>
            <a:off x="4191000" y="6356356"/>
            <a:ext cx="5562600" cy="365125"/>
          </a:xfrm>
        </p:spPr>
        <p:txBody>
          <a:bodyPr/>
          <a:lstStyle/>
          <a:p>
            <a:r>
              <a:rPr lang="de-DE"/>
              <a:t>Renu   Panwar                 Design Pattern                             Unit IV</a:t>
            </a:r>
            <a:endParaRPr lang="en-US" dirty="0"/>
          </a:p>
        </p:txBody>
      </p:sp>
      <p:sp>
        <p:nvSpPr>
          <p:cNvPr id="9" name="TextBox 8">
            <a:extLst>
              <a:ext uri="{FF2B5EF4-FFF2-40B4-BE49-F238E27FC236}">
                <a16:creationId xmlns:a16="http://schemas.microsoft.com/office/drawing/2014/main" id="{074BEA7E-08B6-430B-B08F-5003926E0E69}"/>
              </a:ext>
            </a:extLst>
          </p:cNvPr>
          <p:cNvSpPr txBox="1"/>
          <p:nvPr/>
        </p:nvSpPr>
        <p:spPr>
          <a:xfrm>
            <a:off x="1923757" y="136519"/>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(Observer  Pattern) </a:t>
            </a:r>
          </a:p>
        </p:txBody>
      </p:sp>
    </p:spTree>
    <p:extLst>
      <p:ext uri="{BB962C8B-B14F-4D97-AF65-F5344CB8AC3E}">
        <p14:creationId xmlns:p14="http://schemas.microsoft.com/office/powerpoint/2010/main" val="89046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4915</Words>
  <Application>Microsoft Office PowerPoint</Application>
  <PresentationFormat>Widescreen</PresentationFormat>
  <Paragraphs>899</Paragraphs>
  <Slides>110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110</vt:i4>
      </vt:variant>
    </vt:vector>
  </HeadingPairs>
  <TitlesOfParts>
    <vt:vector size="116" baseType="lpstr">
      <vt:lpstr>Arial</vt:lpstr>
      <vt:lpstr>Calibri</vt:lpstr>
      <vt:lpstr>Calibri Light</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Design  Pattern  Previous  Year  Question  Paper..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shwetasingh2123@outlook.com</dc:creator>
  <cp:lastModifiedBy>Renu Devi</cp:lastModifiedBy>
  <cp:revision>26</cp:revision>
  <dcterms:created xsi:type="dcterms:W3CDTF">2024-06-15T16:16:39Z</dcterms:created>
  <dcterms:modified xsi:type="dcterms:W3CDTF">2024-06-29T07:51:23Z</dcterms:modified>
</cp:coreProperties>
</file>