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Lst>
  <p:sldSz cy="6858000" cx="9144000"/>
  <p:notesSz cx="6858000" cy="9144000"/>
  <p:embeddedFontLst>
    <p:embeddedFont>
      <p:font typeface="Inter"/>
      <p:regular r:id="rId114"/>
      <p:bold r:id="rId115"/>
    </p:embeddedFont>
    <p:embeddedFont>
      <p:font typeface="Tinos"/>
      <p:regular r:id="rId116"/>
      <p:bold r:id="rId117"/>
      <p:italic r:id="rId118"/>
      <p:boldItalic r:id="rId1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20" roundtripDataSignature="AMtx7mi7eebjNsZg0GY7OqrIX/1vhSGb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922182-99B1-4BCB-B314-00610756DF6F}">
  <a:tblStyle styleId="{A5922182-99B1-4BCB-B314-00610756DF6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120"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Tinos-italic.fntdata"/><Relationship Id="rId117" Type="http://schemas.openxmlformats.org/officeDocument/2006/relationships/font" Target="fonts/Tinos-bold.fntdata"/><Relationship Id="rId116" Type="http://schemas.openxmlformats.org/officeDocument/2006/relationships/font" Target="fonts/Tinos-regular.fntdata"/><Relationship Id="rId115" Type="http://schemas.openxmlformats.org/officeDocument/2006/relationships/font" Target="fonts/Inter-bold.fntdata"/><Relationship Id="rId119" Type="http://schemas.openxmlformats.org/officeDocument/2006/relationships/font" Target="fonts/Tinos-boldItalic.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Inter-regular.fntdata"/><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8" name="Google Shape;1148;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9" name="Google Shape;1159;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9" name="Google Shape;116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p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9" name="Google Shape;1179;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7" name="Google Shape;31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8" name="Google Shape;32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9" name="Google Shape;35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0" name="Google Shape;37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3" name="Google Shape;653;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5" name="Google Shape;89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5" name="Google Shape;90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6" name="Google Shape;93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2" name="Google Shape;992;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4" name="Google Shape;1024;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6" name="Google Shape;1076;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6" name="Google Shape;1106;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07" name="Google Shape;1107;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7"/>
          <p:cNvSpPr/>
          <p:nvPr>
            <p:ph idx="2" type="pic"/>
          </p:nvPr>
        </p:nvSpPr>
        <p:spPr>
          <a:xfrm>
            <a:off x="1792288" y="612775"/>
            <a:ext cx="5486400" cy="4114800"/>
          </a:xfrm>
          <a:prstGeom prst="rect">
            <a:avLst/>
          </a:prstGeom>
          <a:noFill/>
          <a:ln>
            <a:noFill/>
          </a:ln>
        </p:spPr>
      </p:sp>
      <p:sp>
        <p:nvSpPr>
          <p:cNvPr id="68" name="Google Shape;68;p1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0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4.png"/><Relationship Id="rId4" Type="http://schemas.openxmlformats.org/officeDocument/2006/relationships/image" Target="../media/image1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4.png"/><Relationship Id="rId4" Type="http://schemas.openxmlformats.org/officeDocument/2006/relationships/image" Target="../media/image46.png"/><Relationship Id="rId5" Type="http://schemas.openxmlformats.org/officeDocument/2006/relationships/image" Target="../media/image4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4.png"/><Relationship Id="rId4" Type="http://schemas.openxmlformats.org/officeDocument/2006/relationships/image" Target="../media/image4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4.png"/><Relationship Id="rId4" Type="http://schemas.openxmlformats.org/officeDocument/2006/relationships/image" Target="../media/image4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9.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8.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png"/><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2.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png"/><Relationship Id="rId4"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png"/><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0.pn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png"/><Relationship Id="rId4"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png"/><Relationship Id="rId4" Type="http://schemas.openxmlformats.org/officeDocument/2006/relationships/image" Target="../media/image48.png"/><Relationship Id="rId5" Type="http://schemas.openxmlformats.org/officeDocument/2006/relationships/image" Target="../media/image3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png"/><Relationship Id="rId4" Type="http://schemas.openxmlformats.org/officeDocument/2006/relationships/image" Target="../media/image3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hyperlink" Target="https://www.youtube.com/watch?v=fC7V8QsPBec&amp;feature=youtu.be" TargetMode="External"/><Relationship Id="rId4" Type="http://schemas.openxmlformats.org/officeDocument/2006/relationships/hyperlink" Target="https://www.youtube.com/watch?v=EWmCkVfPnJ8&amp;list=PLlGkyYYWOSOsGU-XARWdIFsRAJQkyBrVj&amp;index=2" TargetMode="External"/><Relationship Id="rId5" Type="http://schemas.openxmlformats.org/officeDocument/2006/relationships/hyperlink" Target="https://www.upgrad.com/machine-learning-ai-pgd-iiitb/" TargetMode="External"/><Relationship Id="rId6"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4.png"/><Relationship Id="rId4" Type="http://schemas.openxmlformats.org/officeDocument/2006/relationships/image" Target="../media/image3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4.png"/><Relationship Id="rId4" Type="http://schemas.openxmlformats.org/officeDocument/2006/relationships/image" Target="../media/image1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Noida Institute of Engineering and Technology, Greater Noida</a:t>
            </a:r>
            <a:endParaRPr sz="2400"/>
          </a:p>
        </p:txBody>
      </p:sp>
      <p:sp>
        <p:nvSpPr>
          <p:cNvPr id="90" name="Google Shape;90;p1"/>
          <p:cNvSpPr txBox="1"/>
          <p:nvPr>
            <p:ph idx="1" type="subTitle"/>
          </p:nvPr>
        </p:nvSpPr>
        <p:spPr>
          <a:xfrm>
            <a:off x="1447800" y="914400"/>
            <a:ext cx="6400800" cy="17526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500"/>
              <a:buNone/>
            </a:pPr>
            <a:r>
              <a:rPr b="1" lang="en-US" sz="2500">
                <a:solidFill>
                  <a:schemeClr val="dk1"/>
                </a:solidFill>
                <a:latin typeface="Calibri"/>
                <a:ea typeface="Calibri"/>
                <a:cs typeface="Calibri"/>
                <a:sym typeface="Calibri"/>
              </a:rPr>
              <a:t>REINFORCEMENT LEARNING   </a:t>
            </a:r>
            <a:endParaRPr/>
          </a:p>
          <a:p>
            <a:pPr indent="0" lvl="0" marL="0" rtl="0" algn="ctr">
              <a:spcBef>
                <a:spcPts val="500"/>
              </a:spcBef>
              <a:spcAft>
                <a:spcPts val="0"/>
              </a:spcAft>
              <a:buClr>
                <a:schemeClr val="dk1"/>
              </a:buClr>
              <a:buSzPts val="2500"/>
              <a:buNone/>
            </a:pPr>
            <a:r>
              <a:rPr b="1" lang="en-US" sz="2500">
                <a:solidFill>
                  <a:schemeClr val="dk1"/>
                </a:solidFill>
                <a:latin typeface="Calibri"/>
                <a:ea typeface="Calibri"/>
                <a:cs typeface="Calibri"/>
                <a:sym typeface="Calibri"/>
              </a:rPr>
              <a:t>AND</a:t>
            </a:r>
            <a:endParaRPr/>
          </a:p>
          <a:p>
            <a:pPr indent="0" lvl="0" marL="0" rtl="0" algn="ctr">
              <a:spcBef>
                <a:spcPts val="500"/>
              </a:spcBef>
              <a:spcAft>
                <a:spcPts val="0"/>
              </a:spcAft>
              <a:buClr>
                <a:schemeClr val="dk1"/>
              </a:buClr>
              <a:buSzPts val="2500"/>
              <a:buNone/>
            </a:pPr>
            <a:r>
              <a:rPr b="1" lang="en-US" sz="2500">
                <a:solidFill>
                  <a:schemeClr val="dk1"/>
                </a:solidFill>
                <a:latin typeface="Calibri"/>
                <a:ea typeface="Calibri"/>
                <a:cs typeface="Calibri"/>
                <a:sym typeface="Calibri"/>
              </a:rPr>
              <a:t>GENETIC ALGORITHM </a:t>
            </a:r>
            <a:endParaRPr/>
          </a:p>
          <a:p>
            <a:pPr indent="0" lvl="0" marL="0" rtl="0" algn="ctr">
              <a:spcBef>
                <a:spcPts val="500"/>
              </a:spcBef>
              <a:spcAft>
                <a:spcPts val="0"/>
              </a:spcAft>
              <a:buClr>
                <a:srgbClr val="888888"/>
              </a:buClr>
              <a:buSzPts val="2500"/>
              <a:buNone/>
            </a:pPr>
            <a:r>
              <a:t/>
            </a:r>
            <a:endParaRPr b="1" sz="2500">
              <a:solidFill>
                <a:schemeClr val="dk1"/>
              </a:solidFill>
            </a:endParaRPr>
          </a:p>
        </p:txBody>
      </p:sp>
      <p:pic>
        <p:nvPicPr>
          <p:cNvPr descr="E:\NIET\Project\xLogo11.png.pagespeed.ic.pydHLuCQEZ.png" id="91" name="Google Shape;91;p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2" name="Google Shape;92;p1"/>
          <p:cNvSpPr txBox="1"/>
          <p:nvPr/>
        </p:nvSpPr>
        <p:spPr>
          <a:xfrm>
            <a:off x="4953000" y="4114800"/>
            <a:ext cx="3886200" cy="16002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marR="0" rtl="0" algn="ctr">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Faculty Details:</a:t>
            </a:r>
            <a:endParaRPr/>
          </a:p>
          <a:p>
            <a:pPr indent="0" lvl="0" marL="0" marR="0" rtl="0" algn="ctr">
              <a:lnSpc>
                <a:spcPct val="110000"/>
              </a:lnSpc>
              <a:spcBef>
                <a:spcPts val="400"/>
              </a:spcBef>
              <a:spcAft>
                <a:spcPts val="0"/>
              </a:spcAft>
              <a:buNone/>
            </a:pPr>
            <a:r>
              <a:rPr b="0" i="0" lang="en-US" sz="2000" u="none" cap="none" strike="noStrike">
                <a:solidFill>
                  <a:schemeClr val="dk1"/>
                </a:solidFill>
                <a:latin typeface="Calibri"/>
                <a:ea typeface="Calibri"/>
                <a:cs typeface="Calibri"/>
                <a:sym typeface="Calibri"/>
              </a:rPr>
              <a:t>Alisha Sikri</a:t>
            </a:r>
            <a:endParaRPr/>
          </a:p>
          <a:p>
            <a:pPr indent="0" lvl="0" marL="0" marR="0" rtl="0" algn="ctr">
              <a:lnSpc>
                <a:spcPct val="110000"/>
              </a:lnSpc>
              <a:spcBef>
                <a:spcPts val="400"/>
              </a:spcBef>
              <a:spcAft>
                <a:spcPts val="0"/>
              </a:spcAft>
              <a:buNone/>
            </a:pPr>
            <a:r>
              <a:rPr b="0" i="0" lang="en-US" sz="2000" u="none" cap="none" strike="noStrike">
                <a:solidFill>
                  <a:schemeClr val="dk1"/>
                </a:solidFill>
                <a:latin typeface="Calibri"/>
                <a:ea typeface="Calibri"/>
                <a:cs typeface="Calibri"/>
                <a:sym typeface="Calibri"/>
              </a:rPr>
              <a:t>Assistant professor</a:t>
            </a:r>
            <a:endParaRPr/>
          </a:p>
          <a:p>
            <a:pPr indent="0" lvl="0" marL="0" marR="0" rtl="0" algn="ctr">
              <a:lnSpc>
                <a:spcPct val="110000"/>
              </a:lnSpc>
              <a:spcBef>
                <a:spcPts val="400"/>
              </a:spcBef>
              <a:spcAft>
                <a:spcPts val="0"/>
              </a:spcAft>
              <a:buNone/>
            </a:pPr>
            <a:r>
              <a:rPr b="0" i="0" lang="en-US" sz="2000" u="none" cap="none" strike="noStrike">
                <a:solidFill>
                  <a:schemeClr val="dk1"/>
                </a:solidFill>
                <a:latin typeface="Calibri"/>
                <a:ea typeface="Calibri"/>
                <a:cs typeface="Calibri"/>
                <a:sym typeface="Calibri"/>
              </a:rPr>
              <a:t>AIML</a:t>
            </a:r>
            <a:endParaRPr b="0" i="0" sz="2000" u="none" cap="none" strike="noStrike">
              <a:solidFill>
                <a:schemeClr val="dk1"/>
              </a:solidFill>
              <a:latin typeface="Calibri"/>
              <a:ea typeface="Calibri"/>
              <a:cs typeface="Calibri"/>
              <a:sym typeface="Calibri"/>
            </a:endParaRPr>
          </a:p>
        </p:txBody>
      </p:sp>
      <p:pic>
        <p:nvPicPr>
          <p:cNvPr descr="C:\Users\Manks\Downloads\128_calendar-schedule-credit-mortgage-date-512.png" id="93" name="Google Shape;93;p1"/>
          <p:cNvPicPr preferRelativeResize="0"/>
          <p:nvPr/>
        </p:nvPicPr>
        <p:blipFill rotWithShape="1">
          <a:blip r:embed="rId4">
            <a:alphaModFix/>
          </a:blip>
          <a:srcRect b="0" l="0" r="0" t="0"/>
          <a:stretch/>
        </p:blipFill>
        <p:spPr>
          <a:xfrm flipH="1">
            <a:off x="381000" y="5943600"/>
            <a:ext cx="533400" cy="533400"/>
          </a:xfrm>
          <a:prstGeom prst="rect">
            <a:avLst/>
          </a:prstGeom>
          <a:noFill/>
          <a:ln>
            <a:noFill/>
          </a:ln>
        </p:spPr>
      </p:pic>
      <p:sp>
        <p:nvSpPr>
          <p:cNvPr id="94" name="Google Shape;94;p1"/>
          <p:cNvSpPr txBox="1"/>
          <p:nvPr>
            <p:ph idx="10" type="dt"/>
          </p:nvPr>
        </p:nvSpPr>
        <p:spPr>
          <a:xfrm>
            <a:off x="381000" y="6492875"/>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rPr>
              <a:t>2/8/2022</a:t>
            </a:r>
            <a:endParaRPr b="1">
              <a:solidFill>
                <a:schemeClr val="dk1"/>
              </a:solidFill>
            </a:endParaRPr>
          </a:p>
        </p:txBody>
      </p:sp>
      <p:sp>
        <p:nvSpPr>
          <p:cNvPr id="95" name="Google Shape;95;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Users\Manks\Downloads\speak.png" id="96" name="Google Shape;96;p1"/>
          <p:cNvPicPr preferRelativeResize="0"/>
          <p:nvPr/>
        </p:nvPicPr>
        <p:blipFill rotWithShape="1">
          <a:blip r:embed="rId5">
            <a:alphaModFix/>
          </a:blip>
          <a:srcRect b="0" l="0" r="0" t="0"/>
          <a:stretch/>
        </p:blipFill>
        <p:spPr>
          <a:xfrm>
            <a:off x="6477000" y="2590800"/>
            <a:ext cx="1524000" cy="1524000"/>
          </a:xfrm>
          <a:prstGeom prst="rect">
            <a:avLst/>
          </a:prstGeom>
          <a:noFill/>
          <a:ln>
            <a:noFill/>
          </a:ln>
        </p:spPr>
      </p:pic>
      <p:sp>
        <p:nvSpPr>
          <p:cNvPr id="97" name="Google Shape;97;p1"/>
          <p:cNvSpPr txBox="1"/>
          <p:nvPr/>
        </p:nvSpPr>
        <p:spPr>
          <a:xfrm>
            <a:off x="152400" y="2971800"/>
            <a:ext cx="2057400" cy="5334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500"/>
              <a:buFont typeface="Arial"/>
              <a:buNone/>
            </a:pPr>
            <a:r>
              <a:rPr b="1" i="0" lang="en-US" sz="2500" u="none" cap="none" strike="noStrike">
                <a:solidFill>
                  <a:schemeClr val="dk1"/>
                </a:solidFill>
                <a:latin typeface="Calibri"/>
                <a:ea typeface="Calibri"/>
                <a:cs typeface="Calibri"/>
                <a:sym typeface="Calibri"/>
              </a:rPr>
              <a:t>Unit: 5</a:t>
            </a:r>
            <a:endParaRPr b="0" i="0" sz="2500" u="none" cap="none" strike="noStrike">
              <a:solidFill>
                <a:schemeClr val="dk1"/>
              </a:solidFill>
              <a:latin typeface="Calibri"/>
              <a:ea typeface="Calibri"/>
              <a:cs typeface="Calibri"/>
              <a:sym typeface="Calibri"/>
            </a:endParaRPr>
          </a:p>
        </p:txBody>
      </p:sp>
      <p:sp>
        <p:nvSpPr>
          <p:cNvPr id="98" name="Google Shape;98;p1"/>
          <p:cNvSpPr txBox="1"/>
          <p:nvPr/>
        </p:nvSpPr>
        <p:spPr>
          <a:xfrm>
            <a:off x="152400" y="3752849"/>
            <a:ext cx="3429000" cy="1068787"/>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rmAutofit lnSpcReduction="10000"/>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alibri"/>
                <a:ea typeface="Calibri"/>
                <a:cs typeface="Calibri"/>
                <a:sym typeface="Calibri"/>
              </a:rPr>
              <a:t>Subject Name:</a:t>
            </a:r>
            <a:endParaRPr/>
          </a:p>
          <a:p>
            <a:pPr indent="0" lvl="0" marL="0" marR="0" rtl="0" algn="ctr">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Machine Learning Techniques</a:t>
            </a:r>
            <a:endParaRPr/>
          </a:p>
          <a:p>
            <a:pPr indent="0" lvl="0" marL="0" marR="0" rtl="0" algn="ctr">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(ACSML0401)</a:t>
            </a:r>
            <a:endParaRPr/>
          </a:p>
          <a:p>
            <a:pPr indent="0" lvl="0" marL="0" marR="0" rtl="0" algn="ctr">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99" name="Google Shape;99;p1"/>
          <p:cNvSpPr txBox="1"/>
          <p:nvPr/>
        </p:nvSpPr>
        <p:spPr>
          <a:xfrm>
            <a:off x="152400" y="4876800"/>
            <a:ext cx="4191000" cy="838200"/>
          </a:xfrm>
          <a:prstGeom prst="rect">
            <a:avLst/>
          </a:prstGeom>
          <a:solidFill>
            <a:schemeClr val="lt1"/>
          </a:solidFill>
          <a:ln cap="flat" cmpd="sng" w="25400">
            <a:solidFill>
              <a:schemeClr val="accent5"/>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alibri"/>
                <a:ea typeface="Calibri"/>
                <a:cs typeface="Calibri"/>
                <a:sym typeface="Calibri"/>
              </a:rPr>
              <a:t>Course Details: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B.tech IV sem</a:t>
            </a:r>
            <a:endParaRPr b="0" i="0" sz="2000" u="none" cap="none" strike="noStrike">
              <a:solidFill>
                <a:schemeClr val="dk1"/>
              </a:solidFill>
              <a:latin typeface="Calibri"/>
              <a:ea typeface="Calibri"/>
              <a:cs typeface="Calibri"/>
              <a:sym typeface="Calibri"/>
            </a:endParaRPr>
          </a:p>
        </p:txBody>
      </p:sp>
      <p:sp>
        <p:nvSpPr>
          <p:cNvPr id="100" name="Google Shape;100;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101" name="Google Shape;101;p1"/>
          <p:cNvPicPr preferRelativeResize="0"/>
          <p:nvPr/>
        </p:nvPicPr>
        <p:blipFill rotWithShape="1">
          <a:blip r:embed="rId6">
            <a:alphaModFix/>
          </a:blip>
          <a:srcRect b="0" l="0" r="0" t="0"/>
          <a:stretch/>
        </p:blipFill>
        <p:spPr>
          <a:xfrm>
            <a:off x="6537251" y="2699743"/>
            <a:ext cx="1874520" cy="14585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idx="1" type="body"/>
          </p:nvPr>
        </p:nvSpPr>
        <p:spPr>
          <a:xfrm>
            <a:off x="533400" y="11430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b="1" lang="en-US" sz="2000"/>
              <a:t>CO MAPPING WITH PO</a:t>
            </a:r>
            <a:endParaRPr sz="2000"/>
          </a:p>
          <a:p>
            <a:pPr indent="-342900" lvl="0" marL="342900" rtl="0" algn="l">
              <a:spcBef>
                <a:spcPts val="400"/>
              </a:spcBef>
              <a:spcAft>
                <a:spcPts val="0"/>
              </a:spcAft>
              <a:buClr>
                <a:schemeClr val="dk1"/>
              </a:buClr>
              <a:buSzPts val="2000"/>
              <a:buNone/>
            </a:pPr>
            <a:r>
              <a:t/>
            </a:r>
            <a:endParaRPr sz="2000"/>
          </a:p>
        </p:txBody>
      </p:sp>
      <p:sp>
        <p:nvSpPr>
          <p:cNvPr id="192" name="Google Shape;19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93" name="Google Shape;19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CO-PO  Mapping</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95" name="Google Shape;195;p10"/>
          <p:cNvSpPr txBox="1"/>
          <p:nvPr>
            <p:ph idx="11" type="ftr"/>
          </p:nvPr>
        </p:nvSpPr>
        <p:spPr>
          <a:xfrm>
            <a:off x="1981200" y="6248400"/>
            <a:ext cx="556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graphicFrame>
        <p:nvGraphicFramePr>
          <p:cNvPr id="196" name="Google Shape;196;p10"/>
          <p:cNvGraphicFramePr/>
          <p:nvPr/>
        </p:nvGraphicFramePr>
        <p:xfrm>
          <a:off x="609606" y="1676396"/>
          <a:ext cx="3000000" cy="3000000"/>
        </p:xfrm>
        <a:graphic>
          <a:graphicData uri="http://schemas.openxmlformats.org/drawingml/2006/table">
            <a:tbl>
              <a:tblPr bandRow="1" firstRow="1">
                <a:noFill/>
                <a:tableStyleId>{A5922182-99B1-4BCB-B314-00610756DF6F}</a:tableStyleId>
              </a:tblPr>
              <a:tblGrid>
                <a:gridCol w="609600"/>
                <a:gridCol w="609600"/>
                <a:gridCol w="609600"/>
                <a:gridCol w="609600"/>
                <a:gridCol w="609600"/>
                <a:gridCol w="609600"/>
                <a:gridCol w="609600"/>
                <a:gridCol w="609600"/>
                <a:gridCol w="609600"/>
                <a:gridCol w="609600"/>
                <a:gridCol w="609600"/>
                <a:gridCol w="609600"/>
                <a:gridCol w="609600"/>
              </a:tblGrid>
              <a:tr h="440275">
                <a:tc>
                  <a:txBody>
                    <a:bodyPr/>
                    <a:lstStyle/>
                    <a:p>
                      <a:pPr indent="0" lvl="0" marL="0" marR="0" rtl="0" algn="ctr">
                        <a:spcBef>
                          <a:spcPts val="0"/>
                        </a:spcBef>
                        <a:spcAft>
                          <a:spcPts val="0"/>
                        </a:spcAft>
                        <a:buNone/>
                      </a:pPr>
                      <a:r>
                        <a:rPr b="1" lang="en-US" sz="1200">
                          <a:solidFill>
                            <a:schemeClr val="lt1"/>
                          </a:solidFill>
                          <a:latin typeface="Times New Roman"/>
                          <a:ea typeface="Times New Roman"/>
                          <a:cs typeface="Times New Roman"/>
                          <a:sym typeface="Times New Roman"/>
                        </a:rPr>
                        <a:t>CO. No.</a:t>
                      </a:r>
                      <a:endParaRPr b="1" sz="1200">
                        <a:latin typeface="Times New Roman"/>
                        <a:ea typeface="Times New Roman"/>
                        <a:cs typeface="Times New Roman"/>
                        <a:sym typeface="Times New Roman"/>
                      </a:endParaRPr>
                    </a:p>
                  </a:txBody>
                  <a:tcPr marT="45725" marB="45725" marR="91450" marL="91450"/>
                </a:tc>
                <a:tc>
                  <a:txBody>
                    <a:bodyPr/>
                    <a:lstStyle/>
                    <a:p>
                      <a:pPr indent="0" lvl="0" marL="12065" marR="0" rtl="0" algn="ctr">
                        <a:lnSpc>
                          <a:spcPct val="115000"/>
                        </a:lnSpc>
                        <a:spcBef>
                          <a:spcPts val="0"/>
                        </a:spcBef>
                        <a:spcAft>
                          <a:spcPts val="0"/>
                        </a:spcAft>
                        <a:buNone/>
                      </a:pPr>
                      <a:r>
                        <a:rPr b="1" lang="en-US" sz="1200">
                          <a:latin typeface="Times New Roman"/>
                          <a:ea typeface="Times New Roman"/>
                          <a:cs typeface="Times New Roman"/>
                          <a:sym typeface="Times New Roman"/>
                        </a:rPr>
                        <a:t>PO1</a:t>
                      </a:r>
                      <a:endParaRPr/>
                    </a:p>
                  </a:txBody>
                  <a:tcPr marT="0" marB="0" marR="0" marL="0"/>
                </a:tc>
                <a:tc>
                  <a:txBody>
                    <a:bodyPr/>
                    <a:lstStyle/>
                    <a:p>
                      <a:pPr indent="0" lvl="0" marL="0" marR="99695" rtl="0" algn="ctr">
                        <a:lnSpc>
                          <a:spcPct val="115000"/>
                        </a:lnSpc>
                        <a:spcBef>
                          <a:spcPts val="0"/>
                        </a:spcBef>
                        <a:spcAft>
                          <a:spcPts val="0"/>
                        </a:spcAft>
                        <a:buNone/>
                      </a:pPr>
                      <a:r>
                        <a:rPr b="1" lang="en-US" sz="1200">
                          <a:latin typeface="Times New Roman"/>
                          <a:ea typeface="Times New Roman"/>
                          <a:cs typeface="Times New Roman"/>
                          <a:sym typeface="Times New Roman"/>
                        </a:rPr>
                        <a:t>PO2</a:t>
                      </a:r>
                      <a:endParaRPr/>
                    </a:p>
                  </a:txBody>
                  <a:tcPr marT="0" marB="0" marR="0" marL="0"/>
                </a:tc>
                <a:tc>
                  <a:txBody>
                    <a:bodyPr/>
                    <a:lstStyle/>
                    <a:p>
                      <a:pPr indent="0" lvl="0" marL="17145" marR="0" rtl="0" algn="ctr">
                        <a:lnSpc>
                          <a:spcPct val="115000"/>
                        </a:lnSpc>
                        <a:spcBef>
                          <a:spcPts val="0"/>
                        </a:spcBef>
                        <a:spcAft>
                          <a:spcPts val="0"/>
                        </a:spcAft>
                        <a:buNone/>
                      </a:pPr>
                      <a:r>
                        <a:rPr b="1" lang="en-US" sz="1200">
                          <a:latin typeface="Times New Roman"/>
                          <a:ea typeface="Times New Roman"/>
                          <a:cs typeface="Times New Roman"/>
                          <a:sym typeface="Times New Roman"/>
                        </a:rPr>
                        <a:t>PO 3</a:t>
                      </a:r>
                      <a:endParaRPr/>
                    </a:p>
                  </a:txBody>
                  <a:tcPr marT="0" marB="0" marR="0" marL="0"/>
                </a:tc>
                <a:tc>
                  <a:txBody>
                    <a:bodyPr/>
                    <a:lstStyle/>
                    <a:p>
                      <a:pPr indent="0" lvl="0" marL="15240" marR="0" rtl="0" algn="ctr">
                        <a:lnSpc>
                          <a:spcPct val="115000"/>
                        </a:lnSpc>
                        <a:spcBef>
                          <a:spcPts val="0"/>
                        </a:spcBef>
                        <a:spcAft>
                          <a:spcPts val="0"/>
                        </a:spcAft>
                        <a:buNone/>
                      </a:pPr>
                      <a:r>
                        <a:rPr b="1" lang="en-US" sz="1200">
                          <a:latin typeface="Times New Roman"/>
                          <a:ea typeface="Times New Roman"/>
                          <a:cs typeface="Times New Roman"/>
                          <a:sym typeface="Times New Roman"/>
                        </a:rPr>
                        <a:t>PO 4</a:t>
                      </a:r>
                      <a:endParaRPr/>
                    </a:p>
                  </a:txBody>
                  <a:tcPr marT="0" marB="0" marR="0" marL="0"/>
                </a:tc>
                <a:tc>
                  <a:txBody>
                    <a:bodyPr/>
                    <a:lstStyle/>
                    <a:p>
                      <a:pPr indent="0" lvl="0" marL="15240" marR="0" rtl="0" algn="ctr">
                        <a:lnSpc>
                          <a:spcPct val="115000"/>
                        </a:lnSpc>
                        <a:spcBef>
                          <a:spcPts val="0"/>
                        </a:spcBef>
                        <a:spcAft>
                          <a:spcPts val="0"/>
                        </a:spcAft>
                        <a:buNone/>
                      </a:pPr>
                      <a:r>
                        <a:rPr b="1" lang="en-US" sz="1200">
                          <a:latin typeface="Times New Roman"/>
                          <a:ea typeface="Times New Roman"/>
                          <a:cs typeface="Times New Roman"/>
                          <a:sym typeface="Times New Roman"/>
                        </a:rPr>
                        <a:t>PO 5</a:t>
                      </a:r>
                      <a:endParaRPr/>
                    </a:p>
                  </a:txBody>
                  <a:tcPr marT="0" marB="0" marR="0" marL="0"/>
                </a:tc>
                <a:tc>
                  <a:txBody>
                    <a:bodyPr/>
                    <a:lstStyle/>
                    <a:p>
                      <a:pPr indent="0" lvl="0" marL="14605" marR="0" rtl="0" algn="ctr">
                        <a:lnSpc>
                          <a:spcPct val="115000"/>
                        </a:lnSpc>
                        <a:spcBef>
                          <a:spcPts val="0"/>
                        </a:spcBef>
                        <a:spcAft>
                          <a:spcPts val="0"/>
                        </a:spcAft>
                        <a:buNone/>
                      </a:pPr>
                      <a:r>
                        <a:rPr b="1" lang="en-US" sz="1200">
                          <a:latin typeface="Times New Roman"/>
                          <a:ea typeface="Times New Roman"/>
                          <a:cs typeface="Times New Roman"/>
                          <a:sym typeface="Times New Roman"/>
                        </a:rPr>
                        <a:t>PO 6</a:t>
                      </a:r>
                      <a:endParaRPr/>
                    </a:p>
                  </a:txBody>
                  <a:tcPr marT="0" marB="0" marR="0" marL="0"/>
                </a:tc>
                <a:tc>
                  <a:txBody>
                    <a:bodyPr/>
                    <a:lstStyle/>
                    <a:p>
                      <a:pPr indent="0" lvl="0" marL="14605" marR="0" rtl="0" algn="ctr">
                        <a:lnSpc>
                          <a:spcPct val="115000"/>
                        </a:lnSpc>
                        <a:spcBef>
                          <a:spcPts val="0"/>
                        </a:spcBef>
                        <a:spcAft>
                          <a:spcPts val="0"/>
                        </a:spcAft>
                        <a:buNone/>
                      </a:pPr>
                      <a:r>
                        <a:rPr b="1" lang="en-US" sz="1200">
                          <a:latin typeface="Times New Roman"/>
                          <a:ea typeface="Times New Roman"/>
                          <a:cs typeface="Times New Roman"/>
                          <a:sym typeface="Times New Roman"/>
                        </a:rPr>
                        <a:t>PO 7</a:t>
                      </a:r>
                      <a:endParaRPr/>
                    </a:p>
                  </a:txBody>
                  <a:tcPr marT="0" marB="0" marR="0" marL="0"/>
                </a:tc>
                <a:tc>
                  <a:txBody>
                    <a:bodyPr/>
                    <a:lstStyle/>
                    <a:p>
                      <a:pPr indent="0" lvl="0" marL="13970" marR="0" rtl="0" algn="ctr">
                        <a:lnSpc>
                          <a:spcPct val="115000"/>
                        </a:lnSpc>
                        <a:spcBef>
                          <a:spcPts val="0"/>
                        </a:spcBef>
                        <a:spcAft>
                          <a:spcPts val="0"/>
                        </a:spcAft>
                        <a:buNone/>
                      </a:pPr>
                      <a:r>
                        <a:rPr b="1" lang="en-US" sz="1200">
                          <a:latin typeface="Times New Roman"/>
                          <a:ea typeface="Times New Roman"/>
                          <a:cs typeface="Times New Roman"/>
                          <a:sym typeface="Times New Roman"/>
                        </a:rPr>
                        <a:t>PO 8</a:t>
                      </a:r>
                      <a:endParaRPr/>
                    </a:p>
                  </a:txBody>
                  <a:tcPr marT="0" marB="0" marR="0" marL="0"/>
                </a:tc>
                <a:tc>
                  <a:txBody>
                    <a:bodyPr/>
                    <a:lstStyle/>
                    <a:p>
                      <a:pPr indent="0" lvl="0" marL="121920" marR="0" rtl="0" algn="ctr">
                        <a:lnSpc>
                          <a:spcPct val="115000"/>
                        </a:lnSpc>
                        <a:spcBef>
                          <a:spcPts val="0"/>
                        </a:spcBef>
                        <a:spcAft>
                          <a:spcPts val="0"/>
                        </a:spcAft>
                        <a:buNone/>
                      </a:pPr>
                      <a:r>
                        <a:rPr b="1" lang="en-US" sz="1200">
                          <a:latin typeface="Times New Roman"/>
                          <a:ea typeface="Times New Roman"/>
                          <a:cs typeface="Times New Roman"/>
                          <a:sym typeface="Times New Roman"/>
                        </a:rPr>
                        <a:t>PO 9</a:t>
                      </a:r>
                      <a:endParaRPr/>
                    </a:p>
                  </a:txBody>
                  <a:tcPr marT="0" marB="0" marR="0" marL="0"/>
                </a:tc>
                <a:tc>
                  <a:txBody>
                    <a:bodyPr/>
                    <a:lstStyle/>
                    <a:p>
                      <a:pPr indent="0" lvl="0" marL="124460" marR="0" rtl="0" algn="ctr">
                        <a:lnSpc>
                          <a:spcPct val="115000"/>
                        </a:lnSpc>
                        <a:spcBef>
                          <a:spcPts val="0"/>
                        </a:spcBef>
                        <a:spcAft>
                          <a:spcPts val="0"/>
                        </a:spcAft>
                        <a:buNone/>
                      </a:pPr>
                      <a:r>
                        <a:rPr b="1" lang="en-US" sz="1200">
                          <a:latin typeface="Times New Roman"/>
                          <a:ea typeface="Times New Roman"/>
                          <a:cs typeface="Times New Roman"/>
                          <a:sym typeface="Times New Roman"/>
                        </a:rPr>
                        <a:t>PO 10</a:t>
                      </a:r>
                      <a:endParaRPr/>
                    </a:p>
                  </a:txBody>
                  <a:tcPr marT="0" marB="0" marR="0" marL="0"/>
                </a:tc>
                <a:tc>
                  <a:txBody>
                    <a:bodyPr/>
                    <a:lstStyle/>
                    <a:p>
                      <a:pPr indent="0" lvl="0" marL="89535" marR="0" rtl="0" algn="ctr">
                        <a:lnSpc>
                          <a:spcPct val="115000"/>
                        </a:lnSpc>
                        <a:spcBef>
                          <a:spcPts val="0"/>
                        </a:spcBef>
                        <a:spcAft>
                          <a:spcPts val="0"/>
                        </a:spcAft>
                        <a:buNone/>
                      </a:pPr>
                      <a:r>
                        <a:rPr b="1" lang="en-US" sz="1200">
                          <a:latin typeface="Times New Roman"/>
                          <a:ea typeface="Times New Roman"/>
                          <a:cs typeface="Times New Roman"/>
                          <a:sym typeface="Times New Roman"/>
                        </a:rPr>
                        <a:t>PO 11</a:t>
                      </a:r>
                      <a:endParaRPr/>
                    </a:p>
                  </a:txBody>
                  <a:tcPr marT="0" marB="0" marR="0" marL="0"/>
                </a:tc>
                <a:tc>
                  <a:txBody>
                    <a:bodyPr/>
                    <a:lstStyle/>
                    <a:p>
                      <a:pPr indent="0" lvl="0" marL="109220" marR="0" rtl="0" algn="ctr">
                        <a:lnSpc>
                          <a:spcPct val="115000"/>
                        </a:lnSpc>
                        <a:spcBef>
                          <a:spcPts val="0"/>
                        </a:spcBef>
                        <a:spcAft>
                          <a:spcPts val="0"/>
                        </a:spcAft>
                        <a:buNone/>
                      </a:pPr>
                      <a:r>
                        <a:rPr b="1" lang="en-US" sz="1200">
                          <a:latin typeface="Times New Roman"/>
                          <a:ea typeface="Times New Roman"/>
                          <a:cs typeface="Times New Roman"/>
                          <a:sym typeface="Times New Roman"/>
                        </a:rPr>
                        <a:t>PO 12</a:t>
                      </a:r>
                      <a:endParaRPr/>
                    </a:p>
                  </a:txBody>
                  <a:tcPr marT="0" marB="0" marR="0" marL="0"/>
                </a:tc>
              </a:tr>
              <a:tr h="440275">
                <a:tc>
                  <a:txBody>
                    <a:bodyPr/>
                    <a:lstStyle/>
                    <a:p>
                      <a:pPr indent="0" lvl="0" marL="67945"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11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12065"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2065" marR="0" rtl="0" algn="ctr">
                        <a:lnSpc>
                          <a:spcPct val="11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0" marR="99695"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marR="99695" rtl="0" algn="ctr">
                        <a:lnSpc>
                          <a:spcPct val="11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7145"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7145" marR="0" rtl="0" algn="ctr">
                        <a:lnSpc>
                          <a:spcPct val="11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524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5240" marR="0" rtl="0" algn="ctr">
                        <a:lnSpc>
                          <a:spcPct val="11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2192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21920" marR="0" rtl="0" algn="ctr">
                        <a:lnSpc>
                          <a:spcPct val="11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3970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39700" marR="0" rtl="0" algn="ctr">
                        <a:lnSpc>
                          <a:spcPct val="11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nchor="ctr" anchorCtr="1"/>
                </a:tc>
              </a:tr>
              <a:tr h="440275">
                <a:tc>
                  <a:txBody>
                    <a:bodyPr/>
                    <a:lstStyle/>
                    <a:p>
                      <a:pPr indent="0" lvl="0" marL="679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nchor="ctr" anchorCtr="1"/>
                </a:tc>
                <a:tc>
                  <a:txBody>
                    <a:bodyPr/>
                    <a:lstStyle/>
                    <a:p>
                      <a:pPr indent="0" lvl="0" marL="1206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206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0" marR="99695"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0" marR="99695"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71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714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524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524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2192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2192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3970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3970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r>
              <a:tr h="440275">
                <a:tc>
                  <a:txBody>
                    <a:bodyPr/>
                    <a:lstStyle/>
                    <a:p>
                      <a:pPr indent="0" lvl="0" marL="679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206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206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0" marR="99695"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0" marR="99695"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71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714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524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524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460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4605"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2192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2192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3970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3970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r>
              <a:tr h="440275">
                <a:tc>
                  <a:txBody>
                    <a:bodyPr/>
                    <a:lstStyle/>
                    <a:p>
                      <a:pPr indent="0" lvl="0" marL="679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5000"/>
                        </a:lnSpc>
                        <a:spcBef>
                          <a:spcPts val="0"/>
                        </a:spcBef>
                        <a:spcAft>
                          <a:spcPts val="0"/>
                        </a:spcAft>
                        <a:buNone/>
                      </a:pPr>
                      <a:r>
                        <a:rPr b="1" lang="en-US" sz="1200">
                          <a:latin typeface="Times New Roman"/>
                          <a:ea typeface="Times New Roman"/>
                          <a:cs typeface="Times New Roman"/>
                          <a:sym typeface="Times New Roman"/>
                        </a:rPr>
                        <a:t>4</a:t>
                      </a:r>
                      <a:endParaRPr/>
                    </a:p>
                  </a:txBody>
                  <a:tcPr marT="0" marB="0" marR="0" marL="0" anchor="ctr" anchorCtr="1"/>
                </a:tc>
                <a:tc>
                  <a:txBody>
                    <a:bodyPr/>
                    <a:lstStyle/>
                    <a:p>
                      <a:pPr indent="0" lvl="0" marL="1206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206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0" marR="99695"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0" marR="99695"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71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714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524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524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2192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21920" marR="0" rtl="0" algn="ctr">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139700"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39700" marR="0" rtl="0" algn="ctr">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nchor="ctr" anchorCtr="1"/>
                </a:tc>
              </a:tr>
              <a:tr h="440275">
                <a:tc>
                  <a:txBody>
                    <a:bodyPr/>
                    <a:lstStyle/>
                    <a:p>
                      <a:pPr indent="0" lvl="0" marL="67945" marR="0" rtl="0" algn="ctr">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4583"/>
                        </a:lnSpc>
                        <a:spcBef>
                          <a:spcPts val="0"/>
                        </a:spcBef>
                        <a:spcAft>
                          <a:spcPts val="0"/>
                        </a:spcAft>
                        <a:buNone/>
                      </a:pPr>
                      <a:r>
                        <a:rPr b="1" lang="en-US" sz="1200">
                          <a:latin typeface="Times New Roman"/>
                          <a:ea typeface="Times New Roman"/>
                          <a:cs typeface="Times New Roman"/>
                          <a:sym typeface="Times New Roman"/>
                        </a:rPr>
                        <a:t>5</a:t>
                      </a:r>
                      <a:endParaRPr/>
                    </a:p>
                  </a:txBody>
                  <a:tcPr marT="0" marB="0" marR="0" marL="0" anchor="ctr" anchorCtr="1"/>
                </a:tc>
                <a:tc>
                  <a:txBody>
                    <a:bodyPr/>
                    <a:lstStyle/>
                    <a:p>
                      <a:pPr indent="0" lvl="0" marL="12065" marR="0" rtl="0" algn="ctr">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12065" marR="0" rtl="0" algn="ctr">
                        <a:lnSpc>
                          <a:spcPct val="94583"/>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0" marR="99695" rtl="0" algn="ctr">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0" marR="99695" rtl="0" algn="ctr">
                        <a:lnSpc>
                          <a:spcPct val="94583"/>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7145" marR="0" rtl="0" algn="ctr">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17145" marR="0" rtl="0" algn="ctr">
                        <a:lnSpc>
                          <a:spcPct val="94583"/>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nchor="ctr" anchorCtr="1"/>
                </a:tc>
                <a:tc>
                  <a:txBody>
                    <a:bodyPr/>
                    <a:lstStyle/>
                    <a:p>
                      <a:pPr indent="0" lvl="0" marL="15240" marR="0" rtl="0" algn="ctr">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15240" marR="0" rtl="0" algn="ctr">
                        <a:lnSpc>
                          <a:spcPct val="94583"/>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c>
                  <a:txBody>
                    <a:bodyPr/>
                    <a:lstStyle/>
                    <a:p>
                      <a:pPr indent="0" lvl="0" marL="0"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nchor="ctr" anchorCtr="1"/>
                </a:tc>
              </a:tr>
            </a:tbl>
          </a:graphicData>
        </a:graphic>
      </p:graphicFrame>
      <p:pic>
        <p:nvPicPr>
          <p:cNvPr id="197" name="Google Shape;197;p10"/>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0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41" name="Google Shape;1141;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2" name="Google Shape;1142;p100"/>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Old Question Papers</a:t>
            </a:r>
            <a:endParaRPr/>
          </a:p>
        </p:txBody>
      </p:sp>
      <p:pic>
        <p:nvPicPr>
          <p:cNvPr descr="E:\NIET\Project\xLogo11.png.pagespeed.ic.pydHLuCQEZ.png" id="1143" name="Google Shape;1143;p100"/>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44" name="Google Shape;1144;p100"/>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1145" name="Google Shape;1145;p100"/>
          <p:cNvPicPr preferRelativeResize="0"/>
          <p:nvPr/>
        </p:nvPicPr>
        <p:blipFill rotWithShape="1">
          <a:blip r:embed="rId4">
            <a:alphaModFix/>
          </a:blip>
          <a:srcRect b="0" l="0" r="0" t="0"/>
          <a:stretch/>
        </p:blipFill>
        <p:spPr>
          <a:xfrm>
            <a:off x="1028700" y="990600"/>
            <a:ext cx="7086600" cy="534265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0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51" name="Google Shape;1151;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2" name="Google Shape;1152;p101"/>
          <p:cNvSpPr txBox="1"/>
          <p:nvPr/>
        </p:nvSpPr>
        <p:spPr>
          <a:xfrm>
            <a:off x="14478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Sessional Question Papers</a:t>
            </a:r>
            <a:endParaRPr/>
          </a:p>
        </p:txBody>
      </p:sp>
      <p:pic>
        <p:nvPicPr>
          <p:cNvPr descr="E:\NIET\Project\xLogo11.png.pagespeed.ic.pydHLuCQEZ.png" id="1153" name="Google Shape;1153;p10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54" name="Google Shape;1154;p101"/>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1155" name="Google Shape;1155;p101"/>
          <p:cNvPicPr preferRelativeResize="0"/>
          <p:nvPr/>
        </p:nvPicPr>
        <p:blipFill rotWithShape="1">
          <a:blip r:embed="rId4">
            <a:alphaModFix/>
          </a:blip>
          <a:srcRect b="0" l="0" r="0" t="0"/>
          <a:stretch/>
        </p:blipFill>
        <p:spPr>
          <a:xfrm>
            <a:off x="724944" y="711250"/>
            <a:ext cx="8315325" cy="2388399"/>
          </a:xfrm>
          <a:prstGeom prst="rect">
            <a:avLst/>
          </a:prstGeom>
          <a:noFill/>
          <a:ln>
            <a:noFill/>
          </a:ln>
        </p:spPr>
      </p:pic>
      <p:pic>
        <p:nvPicPr>
          <p:cNvPr id="1156" name="Google Shape;1156;p101"/>
          <p:cNvPicPr preferRelativeResize="0"/>
          <p:nvPr/>
        </p:nvPicPr>
        <p:blipFill rotWithShape="1">
          <a:blip r:embed="rId5">
            <a:alphaModFix/>
          </a:blip>
          <a:srcRect b="0" l="0" r="0" t="0"/>
          <a:stretch/>
        </p:blipFill>
        <p:spPr>
          <a:xfrm>
            <a:off x="724944" y="3101134"/>
            <a:ext cx="8315325" cy="312385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0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62" name="Google Shape;1162;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3" name="Google Shape;1163;p102"/>
          <p:cNvSpPr txBox="1"/>
          <p:nvPr/>
        </p:nvSpPr>
        <p:spPr>
          <a:xfrm>
            <a:off x="14478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Sessional Question Papers</a:t>
            </a:r>
            <a:endParaRPr/>
          </a:p>
        </p:txBody>
      </p:sp>
      <p:pic>
        <p:nvPicPr>
          <p:cNvPr descr="E:\NIET\Project\xLogo11.png.pagespeed.ic.pydHLuCQEZ.png" id="1164" name="Google Shape;1164;p10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65" name="Google Shape;1165;p102"/>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1166" name="Google Shape;1166;p102"/>
          <p:cNvPicPr preferRelativeResize="0"/>
          <p:nvPr/>
        </p:nvPicPr>
        <p:blipFill rotWithShape="1">
          <a:blip r:embed="rId4">
            <a:alphaModFix/>
          </a:blip>
          <a:srcRect b="0" l="0" r="0" t="0"/>
          <a:stretch/>
        </p:blipFill>
        <p:spPr>
          <a:xfrm>
            <a:off x="428625" y="817163"/>
            <a:ext cx="8715375" cy="54419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10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72" name="Google Shape;1172;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3" name="Google Shape;1173;p103"/>
          <p:cNvSpPr txBox="1"/>
          <p:nvPr/>
        </p:nvSpPr>
        <p:spPr>
          <a:xfrm>
            <a:off x="14478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Sessional Question Papers</a:t>
            </a:r>
            <a:endParaRPr/>
          </a:p>
        </p:txBody>
      </p:sp>
      <p:pic>
        <p:nvPicPr>
          <p:cNvPr descr="E:\NIET\Project\xLogo11.png.pagespeed.ic.pydHLuCQEZ.png" id="1174" name="Google Shape;1174;p10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75" name="Google Shape;1175;p103"/>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1176" name="Google Shape;1176;p103"/>
          <p:cNvPicPr preferRelativeResize="0"/>
          <p:nvPr/>
        </p:nvPicPr>
        <p:blipFill rotWithShape="1">
          <a:blip r:embed="rId4">
            <a:alphaModFix/>
          </a:blip>
          <a:srcRect b="0" l="0" r="0" t="0"/>
          <a:stretch/>
        </p:blipFill>
        <p:spPr>
          <a:xfrm>
            <a:off x="200025" y="895350"/>
            <a:ext cx="8743950" cy="50673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10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82" name="Google Shape;1182;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3" name="Google Shape;1183;p104"/>
          <p:cNvSpPr txBox="1"/>
          <p:nvPr/>
        </p:nvSpPr>
        <p:spPr>
          <a:xfrm>
            <a:off x="14478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Glossary Questions</a:t>
            </a:r>
            <a:endParaRPr/>
          </a:p>
        </p:txBody>
      </p:sp>
      <p:pic>
        <p:nvPicPr>
          <p:cNvPr descr="E:\NIET\Project\xLogo11.png.pagespeed.ic.pydHLuCQEZ.png" id="1184" name="Google Shape;1184;p10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85" name="Google Shape;1185;p104"/>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
        <p:nvSpPr>
          <p:cNvPr id="1186" name="Google Shape;1186;p104"/>
          <p:cNvSpPr txBox="1"/>
          <p:nvPr>
            <p:ph idx="1" type="body"/>
          </p:nvPr>
        </p:nvSpPr>
        <p:spPr>
          <a:xfrm>
            <a:off x="381000" y="609600"/>
            <a:ext cx="8991600" cy="5486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Arial"/>
              <a:buNone/>
            </a:pPr>
            <a:r>
              <a:rPr lang="en-US" sz="2200"/>
              <a:t>1. Choose correct option</a:t>
            </a:r>
            <a:endParaRPr/>
          </a:p>
          <a:p>
            <a:pPr indent="-342900" lvl="0" marL="342900" rtl="0" algn="l">
              <a:spcBef>
                <a:spcPts val="440"/>
              </a:spcBef>
              <a:spcAft>
                <a:spcPts val="0"/>
              </a:spcAft>
              <a:buClr>
                <a:schemeClr val="dk1"/>
              </a:buClr>
              <a:buSzPts val="2200"/>
              <a:buNone/>
            </a:pPr>
            <a:r>
              <a:rPr lang="en-US" sz="2200"/>
              <a:t>i)2  ii)3  iii) Positive  iv)Reinforcement learning</a:t>
            </a:r>
            <a:endParaRPr/>
          </a:p>
          <a:p>
            <a:pPr indent="-457200" lvl="0" marL="457200" rtl="0" algn="l">
              <a:spcBef>
                <a:spcPts val="440"/>
              </a:spcBef>
              <a:spcAft>
                <a:spcPts val="0"/>
              </a:spcAft>
              <a:buClr>
                <a:schemeClr val="dk1"/>
              </a:buClr>
              <a:buSzPts val="2200"/>
              <a:buFont typeface="Calibri"/>
              <a:buAutoNum type="alphaLcPeriod"/>
            </a:pPr>
            <a:r>
              <a:rPr lang="en-US" sz="2200"/>
              <a:t>_______is all about making decisions sequentially</a:t>
            </a:r>
            <a:endParaRPr/>
          </a:p>
          <a:p>
            <a:pPr indent="-457200" lvl="0" marL="457200" rtl="0" algn="l">
              <a:spcBef>
                <a:spcPts val="440"/>
              </a:spcBef>
              <a:spcAft>
                <a:spcPts val="0"/>
              </a:spcAft>
              <a:buClr>
                <a:schemeClr val="dk1"/>
              </a:buClr>
              <a:buSzPts val="2200"/>
              <a:buFont typeface="Calibri"/>
              <a:buAutoNum type="alphaLcPeriod"/>
            </a:pPr>
            <a:r>
              <a:rPr lang="en-US" sz="2200"/>
              <a:t>_________Reinforcement is defined as when an event, occurs due to a particular behavior.</a:t>
            </a:r>
            <a:endParaRPr/>
          </a:p>
          <a:p>
            <a:pPr indent="-457200" lvl="0" marL="457200" rtl="0" algn="l">
              <a:spcBef>
                <a:spcPts val="440"/>
              </a:spcBef>
              <a:spcAft>
                <a:spcPts val="0"/>
              </a:spcAft>
              <a:buClr>
                <a:schemeClr val="dk1"/>
              </a:buClr>
              <a:buSzPts val="2200"/>
              <a:buFont typeface="Calibri"/>
              <a:buAutoNum type="alphaLcPeriod"/>
            </a:pPr>
            <a:r>
              <a:rPr lang="en-US" sz="2200"/>
              <a:t>There are _______ types of reinforcement.</a:t>
            </a:r>
            <a:endParaRPr/>
          </a:p>
          <a:p>
            <a:pPr indent="-457200" lvl="0" marL="457200" rtl="0" algn="l">
              <a:spcBef>
                <a:spcPts val="440"/>
              </a:spcBef>
              <a:spcAft>
                <a:spcPts val="0"/>
              </a:spcAft>
              <a:buClr>
                <a:schemeClr val="dk1"/>
              </a:buClr>
              <a:buSzPts val="2200"/>
              <a:buFont typeface="Calibri"/>
              <a:buAutoNum type="alphaLcPeriod"/>
            </a:pPr>
            <a:r>
              <a:rPr lang="en-US" sz="2200"/>
              <a:t>Reinforcement learning is one of ______ basic machine learning paradigms</a:t>
            </a:r>
            <a:endParaRPr/>
          </a:p>
          <a:p>
            <a:pPr indent="0" lvl="0" marL="0" rtl="0" algn="l">
              <a:spcBef>
                <a:spcPts val="440"/>
              </a:spcBef>
              <a:spcAft>
                <a:spcPts val="0"/>
              </a:spcAft>
              <a:buClr>
                <a:schemeClr val="dk1"/>
              </a:buClr>
              <a:buSzPts val="2200"/>
              <a:buNone/>
            </a:pPr>
            <a:r>
              <a:rPr lang="en-US" sz="2200"/>
              <a:t>2. Choose correct option</a:t>
            </a:r>
            <a:endParaRPr/>
          </a:p>
          <a:p>
            <a:pPr indent="0" lvl="0" marL="0" rtl="0" algn="l">
              <a:spcBef>
                <a:spcPts val="440"/>
              </a:spcBef>
              <a:spcAft>
                <a:spcPts val="0"/>
              </a:spcAft>
              <a:buClr>
                <a:schemeClr val="dk1"/>
              </a:buClr>
              <a:buSzPts val="2200"/>
              <a:buNone/>
            </a:pPr>
            <a:r>
              <a:rPr lang="en-US" sz="2200"/>
              <a:t>i)Reinforcement ii)Supervised learning iii)Unsupervised </a:t>
            </a:r>
            <a:endParaRPr/>
          </a:p>
          <a:p>
            <a:pPr indent="-457200" lvl="0" marL="457200" rtl="0" algn="l">
              <a:spcBef>
                <a:spcPts val="400"/>
              </a:spcBef>
              <a:spcAft>
                <a:spcPts val="0"/>
              </a:spcAft>
              <a:buClr>
                <a:schemeClr val="dk1"/>
              </a:buClr>
              <a:buSzPts val="2000"/>
              <a:buFont typeface="Calibri"/>
              <a:buAutoNum type="alphaLcPeriod"/>
            </a:pPr>
            <a:r>
              <a:rPr lang="en-US" sz="2000"/>
              <a:t>-------is the machine learning algorithms that can be used with labeled data.</a:t>
            </a:r>
            <a:endParaRPr/>
          </a:p>
          <a:p>
            <a:pPr indent="-457200" lvl="0" marL="457200" rtl="0" algn="l">
              <a:spcBef>
                <a:spcPts val="400"/>
              </a:spcBef>
              <a:spcAft>
                <a:spcPts val="0"/>
              </a:spcAft>
              <a:buClr>
                <a:schemeClr val="dk1"/>
              </a:buClr>
              <a:buSzPts val="2000"/>
              <a:buFont typeface="Calibri"/>
              <a:buAutoNum type="alphaLcPeriod"/>
            </a:pPr>
            <a:r>
              <a:rPr lang="en-US" sz="2000"/>
              <a:t>--------is the machine learning algorithms that can be used with labeled data.</a:t>
            </a:r>
            <a:endParaRPr/>
          </a:p>
          <a:p>
            <a:pPr indent="-457200" lvl="0" marL="457200" rtl="0" algn="l">
              <a:spcBef>
                <a:spcPts val="400"/>
              </a:spcBef>
              <a:spcAft>
                <a:spcPts val="0"/>
              </a:spcAft>
              <a:buClr>
                <a:schemeClr val="dk1"/>
              </a:buClr>
              <a:buSzPts val="2000"/>
              <a:buFont typeface="Calibri"/>
              <a:buAutoNum type="alphaLcPeriod"/>
            </a:pPr>
            <a:r>
              <a:rPr lang="en-US" sz="2000"/>
              <a:t>-------- is the machine learning algorithms that can be used with self learning with environment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0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92" name="Google Shape;1192;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3" name="Google Shape;1193;p105"/>
          <p:cNvSpPr txBox="1"/>
          <p:nvPr/>
        </p:nvSpPr>
        <p:spPr>
          <a:xfrm>
            <a:off x="14478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Calibri"/>
                <a:ea typeface="Calibri"/>
                <a:cs typeface="Calibri"/>
                <a:sym typeface="Calibri"/>
              </a:rPr>
              <a:t>Recap</a:t>
            </a:r>
            <a:endParaRPr/>
          </a:p>
        </p:txBody>
      </p:sp>
      <p:pic>
        <p:nvPicPr>
          <p:cNvPr descr="E:\NIET\Project\xLogo11.png.pagespeed.ic.pydHLuCQEZ.png" id="1194" name="Google Shape;1194;p10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95" name="Google Shape;1195;p105"/>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
        <p:nvSpPr>
          <p:cNvPr id="1196" name="Google Shape;1196;p105"/>
          <p:cNvSpPr txBox="1"/>
          <p:nvPr>
            <p:ph idx="1" type="body"/>
          </p:nvPr>
        </p:nvSpPr>
        <p:spPr>
          <a:xfrm>
            <a:off x="381000" y="1143000"/>
            <a:ext cx="83820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Reinforcement Learning </a:t>
            </a:r>
            <a:endParaRPr/>
          </a:p>
          <a:p>
            <a:pPr indent="-342900" lvl="0" marL="342900" rtl="0" algn="l">
              <a:spcBef>
                <a:spcPts val="400"/>
              </a:spcBef>
              <a:spcAft>
                <a:spcPts val="0"/>
              </a:spcAft>
              <a:buClr>
                <a:schemeClr val="dk1"/>
              </a:buClr>
              <a:buSzPts val="2000"/>
              <a:buChar char="•"/>
            </a:pPr>
            <a:r>
              <a:rPr lang="en-US" sz="2000"/>
              <a:t>Learning </a:t>
            </a:r>
            <a:endParaRPr/>
          </a:p>
          <a:p>
            <a:pPr indent="-342900" lvl="0" marL="342900" rtl="0" algn="l">
              <a:spcBef>
                <a:spcPts val="400"/>
              </a:spcBef>
              <a:spcAft>
                <a:spcPts val="0"/>
              </a:spcAft>
              <a:buClr>
                <a:schemeClr val="dk1"/>
              </a:buClr>
              <a:buSzPts val="2000"/>
              <a:buChar char="•"/>
            </a:pPr>
            <a:r>
              <a:rPr lang="en-US" sz="2000"/>
              <a:t>Learning Models for Reinforcement – (Markov Decision process , Q Learning - Q Learning function, Q Learning Algorithm ), </a:t>
            </a:r>
            <a:endParaRPr/>
          </a:p>
          <a:p>
            <a:pPr indent="-342900" lvl="0" marL="342900" rtl="0" algn="l">
              <a:spcBef>
                <a:spcPts val="400"/>
              </a:spcBef>
              <a:spcAft>
                <a:spcPts val="0"/>
              </a:spcAft>
              <a:buClr>
                <a:schemeClr val="dk1"/>
              </a:buClr>
              <a:buSzPts val="2000"/>
              <a:buChar char="•"/>
            </a:pPr>
            <a:r>
              <a:rPr lang="en-US" sz="2000"/>
              <a:t>Application of Reinforcement Learning,Introduction to Deep Q Learning. </a:t>
            </a:r>
            <a:endParaRPr/>
          </a:p>
          <a:p>
            <a:pPr indent="-342900" lvl="0" marL="342900" rtl="0" algn="l">
              <a:spcBef>
                <a:spcPts val="400"/>
              </a:spcBef>
              <a:spcAft>
                <a:spcPts val="0"/>
              </a:spcAft>
              <a:buClr>
                <a:schemeClr val="dk1"/>
              </a:buClr>
              <a:buSzPts val="2000"/>
              <a:buChar char="•"/>
            </a:pPr>
            <a:r>
              <a:rPr lang="en-US" sz="2000"/>
              <a:t>GENETIC ALGORITHMS: </a:t>
            </a:r>
            <a:endParaRPr/>
          </a:p>
          <a:p>
            <a:pPr indent="-342900" lvl="0" marL="342900" rtl="0" algn="l">
              <a:spcBef>
                <a:spcPts val="400"/>
              </a:spcBef>
              <a:spcAft>
                <a:spcPts val="0"/>
              </a:spcAft>
              <a:buClr>
                <a:schemeClr val="dk1"/>
              </a:buClr>
              <a:buSzPts val="2000"/>
              <a:buFont typeface="Arial"/>
              <a:buNone/>
            </a:pPr>
            <a:r>
              <a:t/>
            </a:r>
            <a:endParaRPr sz="20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10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202" name="Google Shape;1202;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3" name="Google Shape;1203;p106"/>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References</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descr="E:\NIET\Project\xLogo11.png.pagespeed.ic.pydHLuCQEZ.png" id="1204" name="Google Shape;1204;p10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205" name="Google Shape;1205;p106"/>
          <p:cNvSpPr/>
          <p:nvPr/>
        </p:nvSpPr>
        <p:spPr>
          <a:xfrm>
            <a:off x="1066800" y="1219200"/>
            <a:ext cx="723900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Reference Books:</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Introduction to Statistical Learning, Springer, 2013 By Gareth James, Daniela Witten, Trevor Hastie, Robert Tibshirani.</a:t>
            </a:r>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Pattern Classification, 2nd Ed., John Wiley &amp; Sons, 2001, Richard Duda, Peter Hart, David Stork.</a:t>
            </a:r>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Machine Learning, McGraw Hill International Edition, by Tom.M.Mitchell.</a:t>
            </a:r>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Introduction to Machine Learning, Eastern Economy Edition, Prentice Hall of India, 2005 By Ethern Alpaydin.</a:t>
            </a:r>
            <a:endParaRPr/>
          </a:p>
          <a:p>
            <a:pPr indent="0" lvl="0" marL="0" marR="0" rtl="0" algn="just">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Pattern Recognition and Machine Learning. Berlin: Springer-Verlag., Bishop, C.</a:t>
            </a:r>
            <a:endParaRPr/>
          </a:p>
        </p:txBody>
      </p:sp>
      <p:sp>
        <p:nvSpPr>
          <p:cNvPr id="1206" name="Google Shape;1206;p106"/>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07"/>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b="1">
              <a:solidFill>
                <a:srgbClr val="BDD1F9"/>
              </a:solidFill>
            </a:endParaRPr>
          </a:p>
          <a:p>
            <a:pPr indent="-342900" lvl="0" marL="342900" rtl="0" algn="l">
              <a:spcBef>
                <a:spcPts val="640"/>
              </a:spcBef>
              <a:spcAft>
                <a:spcPts val="0"/>
              </a:spcAft>
              <a:buClr>
                <a:schemeClr val="dk1"/>
              </a:buClr>
              <a:buSzPts val="3200"/>
              <a:buNone/>
            </a:pPr>
            <a:r>
              <a:t/>
            </a:r>
            <a:endParaRPr b="1">
              <a:solidFill>
                <a:srgbClr val="BDD1F9"/>
              </a:solidFill>
            </a:endParaRPr>
          </a:p>
          <a:p>
            <a:pPr indent="-342900" lvl="0" marL="342900" rtl="0" algn="l">
              <a:spcBef>
                <a:spcPts val="640"/>
              </a:spcBef>
              <a:spcAft>
                <a:spcPts val="0"/>
              </a:spcAft>
              <a:buClr>
                <a:schemeClr val="dk1"/>
              </a:buClr>
              <a:buSzPts val="3200"/>
              <a:buNone/>
            </a:pPr>
            <a:r>
              <a:t/>
            </a:r>
            <a:endParaRPr b="1">
              <a:solidFill>
                <a:srgbClr val="BDD1F9"/>
              </a:solidFill>
            </a:endParaRPr>
          </a:p>
          <a:p>
            <a:pPr indent="-342900" lvl="0" marL="342900" rtl="0" algn="l">
              <a:spcBef>
                <a:spcPts val="1600"/>
              </a:spcBef>
              <a:spcAft>
                <a:spcPts val="0"/>
              </a:spcAft>
              <a:buClr>
                <a:srgbClr val="BDD1F9"/>
              </a:buClr>
              <a:buSzPts val="3200"/>
              <a:buNone/>
            </a:pPr>
            <a:r>
              <a:rPr b="1" lang="en-US">
                <a:solidFill>
                  <a:srgbClr val="BDD1F9"/>
                </a:solidFill>
              </a:rPr>
              <a:t>                      </a:t>
            </a:r>
            <a:r>
              <a:rPr b="1" lang="en-US" sz="8000">
                <a:solidFill>
                  <a:srgbClr val="BDD1F9"/>
                </a:solidFill>
              </a:rPr>
              <a:t>Thank You</a:t>
            </a:r>
            <a:endParaRPr/>
          </a:p>
          <a:p>
            <a:pPr indent="-139700" lvl="0" marL="342900" rtl="0" algn="l">
              <a:spcBef>
                <a:spcPts val="640"/>
              </a:spcBef>
              <a:spcAft>
                <a:spcPts val="0"/>
              </a:spcAft>
              <a:buClr>
                <a:schemeClr val="dk1"/>
              </a:buClr>
              <a:buSzPts val="3200"/>
              <a:buNone/>
            </a:pPr>
            <a:r>
              <a:t/>
            </a:r>
            <a:endParaRPr/>
          </a:p>
        </p:txBody>
      </p:sp>
      <p:sp>
        <p:nvSpPr>
          <p:cNvPr id="1212" name="Google Shape;1212;p10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213" name="Google Shape;1213;p107"/>
          <p:cNvSpPr txBox="1"/>
          <p:nvPr>
            <p:ph idx="11" type="ftr"/>
          </p:nvPr>
        </p:nvSpPr>
        <p:spPr>
          <a:xfrm>
            <a:off x="2209800" y="6356350"/>
            <a:ext cx="5105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214" name="Google Shape;1214;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03" name="Google Shape;203;p11"/>
          <p:cNvSpPr txBox="1"/>
          <p:nvPr>
            <p:ph idx="11" type="ftr"/>
          </p:nvPr>
        </p:nvSpPr>
        <p:spPr>
          <a:xfrm>
            <a:off x="2514600" y="6356350"/>
            <a:ext cx="5029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Alisha Sikri                 ACSML0401                                    unit-5</a:t>
            </a:r>
            <a:endParaRPr/>
          </a:p>
        </p:txBody>
      </p:sp>
      <p:sp>
        <p:nvSpPr>
          <p:cNvPr id="204" name="Google Shape;20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000">
                <a:solidFill>
                  <a:schemeClr val="dk1"/>
                </a:solidFill>
                <a:latin typeface="Times New Roman"/>
                <a:ea typeface="Times New Roman"/>
                <a:cs typeface="Times New Roman"/>
                <a:sym typeface="Times New Roman"/>
              </a:rPr>
              <a:t>Program Specific Outcome (</a:t>
            </a:r>
            <a:r>
              <a:rPr b="1" i="0" lang="en-US" sz="3000" u="none" cap="none" strike="noStrike">
                <a:solidFill>
                  <a:schemeClr val="dk1"/>
                </a:solidFill>
                <a:latin typeface="Times New Roman"/>
                <a:ea typeface="Times New Roman"/>
                <a:cs typeface="Times New Roman"/>
                <a:sym typeface="Times New Roman"/>
              </a:rPr>
              <a:t>PSO)</a:t>
            </a:r>
            <a:endParaRPr/>
          </a:p>
        </p:txBody>
      </p:sp>
      <p:pic>
        <p:nvPicPr>
          <p:cNvPr id="206" name="Google Shape;206;p11"/>
          <p:cNvPicPr preferRelativeResize="0"/>
          <p:nvPr/>
        </p:nvPicPr>
        <p:blipFill rotWithShape="1">
          <a:blip r:embed="rId3">
            <a:alphaModFix/>
          </a:blip>
          <a:srcRect b="0" l="0" r="0" t="0"/>
          <a:stretch/>
        </p:blipFill>
        <p:spPr>
          <a:xfrm>
            <a:off x="0" y="20466"/>
            <a:ext cx="1447800" cy="776230"/>
          </a:xfrm>
          <a:prstGeom prst="rect">
            <a:avLst/>
          </a:prstGeom>
          <a:noFill/>
          <a:ln>
            <a:noFill/>
          </a:ln>
        </p:spPr>
      </p:pic>
      <p:sp>
        <p:nvSpPr>
          <p:cNvPr id="207" name="Google Shape;207;p11"/>
          <p:cNvSpPr txBox="1"/>
          <p:nvPr/>
        </p:nvSpPr>
        <p:spPr>
          <a:xfrm>
            <a:off x="381000" y="1143000"/>
            <a:ext cx="8531225" cy="50815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On successful completion of graduation degree, The computer Science &amp; Engineering graduates will be able to:</a:t>
            </a:r>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PSO1: </a:t>
            </a:r>
            <a:r>
              <a:rPr lang="en-US" sz="1800">
                <a:solidFill>
                  <a:schemeClr val="dk1"/>
                </a:solidFill>
                <a:latin typeface="Arial"/>
                <a:ea typeface="Arial"/>
                <a:cs typeface="Arial"/>
                <a:sym typeface="Arial"/>
              </a:rPr>
              <a:t> identify, analyze real world problems and design their ethical solutions using artificial intelligence, robotics, virtual/augmented reality, data analytics, block chain technology, and cloud computing.</a:t>
            </a:r>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PSO2: </a:t>
            </a:r>
            <a:r>
              <a:rPr lang="en-US" sz="1800">
                <a:solidFill>
                  <a:schemeClr val="dk1"/>
                </a:solidFill>
                <a:latin typeface="Arial"/>
                <a:ea typeface="Arial"/>
                <a:cs typeface="Arial"/>
                <a:sym typeface="Arial"/>
              </a:rPr>
              <a:t> design and develop the hardware sensor devices and related interfacing software systems for solving complex engineering problems.</a:t>
            </a:r>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PSO 3: </a:t>
            </a:r>
            <a:r>
              <a:rPr lang="en-US" sz="1800">
                <a:solidFill>
                  <a:schemeClr val="dk1"/>
                </a:solidFill>
                <a:latin typeface="Arial"/>
                <a:ea typeface="Arial"/>
                <a:cs typeface="Arial"/>
                <a:sym typeface="Arial"/>
              </a:rPr>
              <a:t>understand inter-disciplinary computing techniques and to apply them in the design of advanced computing.</a:t>
            </a:r>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b="1" lang="en-US" sz="1800">
                <a:solidFill>
                  <a:schemeClr val="dk1"/>
                </a:solidFill>
                <a:latin typeface="Arial"/>
                <a:ea typeface="Arial"/>
                <a:cs typeface="Arial"/>
                <a:sym typeface="Arial"/>
              </a:rPr>
              <a:t>PSO 4:</a:t>
            </a:r>
            <a:r>
              <a:rPr lang="en-US" sz="1800">
                <a:solidFill>
                  <a:schemeClr val="dk1"/>
                </a:solidFill>
                <a:latin typeface="Arial"/>
                <a:ea typeface="Arial"/>
                <a:cs typeface="Arial"/>
                <a:sym typeface="Arial"/>
              </a:rPr>
              <a:t> conduct investigation of complex problem with the help of technical, managerial, leadership qualities, and modern engineering tools provided by industry sponsored laboratories.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idx="1" type="body"/>
          </p:nvPr>
        </p:nvSpPr>
        <p:spPr>
          <a:xfrm>
            <a:off x="533400" y="11430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b="1" lang="en-US" sz="2000"/>
              <a:t>CO MAPPING WITH PSO</a:t>
            </a:r>
            <a:endParaRPr sz="2000"/>
          </a:p>
          <a:p>
            <a:pPr indent="-342900" lvl="0" marL="342900" rtl="0" algn="l">
              <a:spcBef>
                <a:spcPts val="400"/>
              </a:spcBef>
              <a:spcAft>
                <a:spcPts val="0"/>
              </a:spcAft>
              <a:buClr>
                <a:schemeClr val="dk1"/>
              </a:buClr>
              <a:buSzPts val="2000"/>
              <a:buNone/>
            </a:pPr>
            <a:r>
              <a:t/>
            </a:r>
            <a:endParaRPr sz="2000"/>
          </a:p>
        </p:txBody>
      </p:sp>
      <p:sp>
        <p:nvSpPr>
          <p:cNvPr id="213" name="Google Shape;21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14" name="Google Shape;2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12"/>
          <p:cNvSpPr txBox="1"/>
          <p:nvPr/>
        </p:nvSpPr>
        <p:spPr>
          <a:xfrm>
            <a:off x="1447800" y="20466"/>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CO-PSO Mapping</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id="216" name="Google Shape;216;p12"/>
          <p:cNvPicPr preferRelativeResize="0"/>
          <p:nvPr/>
        </p:nvPicPr>
        <p:blipFill rotWithShape="1">
          <a:blip r:embed="rId3">
            <a:alphaModFix/>
          </a:blip>
          <a:srcRect b="0" l="0" r="0" t="0"/>
          <a:stretch/>
        </p:blipFill>
        <p:spPr>
          <a:xfrm>
            <a:off x="0" y="20466"/>
            <a:ext cx="1447800" cy="776230"/>
          </a:xfrm>
          <a:prstGeom prst="rect">
            <a:avLst/>
          </a:prstGeom>
          <a:noFill/>
          <a:ln>
            <a:noFill/>
          </a:ln>
        </p:spPr>
      </p:pic>
      <p:sp>
        <p:nvSpPr>
          <p:cNvPr id="217" name="Google Shape;217;p12"/>
          <p:cNvSpPr txBox="1"/>
          <p:nvPr>
            <p:ph idx="11" type="ftr"/>
          </p:nvPr>
        </p:nvSpPr>
        <p:spPr>
          <a:xfrm>
            <a:off x="1981200" y="6324601"/>
            <a:ext cx="5831160" cy="28892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graphicFrame>
        <p:nvGraphicFramePr>
          <p:cNvPr id="218" name="Google Shape;218;p12"/>
          <p:cNvGraphicFramePr/>
          <p:nvPr/>
        </p:nvGraphicFramePr>
        <p:xfrm>
          <a:off x="2133600" y="2057401"/>
          <a:ext cx="3000000" cy="3000000"/>
        </p:xfrm>
        <a:graphic>
          <a:graphicData uri="http://schemas.openxmlformats.org/drawingml/2006/table">
            <a:tbl>
              <a:tblPr bandRow="1" firstRow="1">
                <a:noFill/>
                <a:tableStyleId>{A5922182-99B1-4BCB-B314-00610756DF6F}</a:tableStyleId>
              </a:tblPr>
              <a:tblGrid>
                <a:gridCol w="1487800"/>
                <a:gridCol w="946775"/>
                <a:gridCol w="946775"/>
                <a:gridCol w="946775"/>
                <a:gridCol w="1082050"/>
              </a:tblGrid>
              <a:tr h="813375">
                <a:tc>
                  <a:txBody>
                    <a:bodyPr/>
                    <a:lstStyle/>
                    <a:p>
                      <a:pPr indent="0" lvl="0" marL="0" marR="0" rtl="0" algn="ctr">
                        <a:spcBef>
                          <a:spcPts val="0"/>
                        </a:spcBef>
                        <a:spcAft>
                          <a:spcPts val="0"/>
                        </a:spcAft>
                        <a:buNone/>
                      </a:pPr>
                      <a:r>
                        <a:rPr lang="en-US" sz="1800"/>
                        <a:t>CO/PSO</a:t>
                      </a:r>
                      <a:endParaRPr/>
                    </a:p>
                  </a:txBody>
                  <a:tcPr marT="45725" marB="45725" marR="91450" marL="91450"/>
                </a:tc>
                <a:tc>
                  <a:txBody>
                    <a:bodyPr/>
                    <a:lstStyle/>
                    <a:p>
                      <a:pPr indent="0" lvl="0" marL="0" marR="0" rtl="0" algn="ctr">
                        <a:spcBef>
                          <a:spcPts val="0"/>
                        </a:spcBef>
                        <a:spcAft>
                          <a:spcPts val="0"/>
                        </a:spcAft>
                        <a:buNone/>
                      </a:pPr>
                      <a:r>
                        <a:rPr lang="en-US" sz="1800"/>
                        <a:t>POS1</a:t>
                      </a:r>
                      <a:endParaRPr/>
                    </a:p>
                  </a:txBody>
                  <a:tcPr marT="45725" marB="45725" marR="91450" marL="91450"/>
                </a:tc>
                <a:tc>
                  <a:txBody>
                    <a:bodyPr/>
                    <a:lstStyle/>
                    <a:p>
                      <a:pPr indent="0" lvl="0" marL="0" marR="0" rtl="0" algn="ctr">
                        <a:spcBef>
                          <a:spcPts val="0"/>
                        </a:spcBef>
                        <a:spcAft>
                          <a:spcPts val="0"/>
                        </a:spcAft>
                        <a:buNone/>
                      </a:pPr>
                      <a:r>
                        <a:rPr lang="en-US" sz="1800"/>
                        <a:t>POS2</a:t>
                      </a:r>
                      <a:endParaRPr/>
                    </a:p>
                  </a:txBody>
                  <a:tcPr marT="45725" marB="45725" marR="91450" marL="91450"/>
                </a:tc>
                <a:tc>
                  <a:txBody>
                    <a:bodyPr/>
                    <a:lstStyle/>
                    <a:p>
                      <a:pPr indent="0" lvl="0" marL="0" marR="0" rtl="0" algn="ctr">
                        <a:spcBef>
                          <a:spcPts val="0"/>
                        </a:spcBef>
                        <a:spcAft>
                          <a:spcPts val="0"/>
                        </a:spcAft>
                        <a:buNone/>
                      </a:pPr>
                      <a:r>
                        <a:rPr lang="en-US" sz="1800"/>
                        <a:t>POS3</a:t>
                      </a:r>
                      <a:endParaRPr/>
                    </a:p>
                  </a:txBody>
                  <a:tcPr marT="45725" marB="45725" marR="91450" marL="91450"/>
                </a:tc>
                <a:tc>
                  <a:txBody>
                    <a:bodyPr/>
                    <a:lstStyle/>
                    <a:p>
                      <a:pPr indent="0" lvl="0" marL="0" marR="0" rtl="0" algn="ctr">
                        <a:spcBef>
                          <a:spcPts val="0"/>
                        </a:spcBef>
                        <a:spcAft>
                          <a:spcPts val="0"/>
                        </a:spcAft>
                        <a:buNone/>
                      </a:pPr>
                      <a:r>
                        <a:rPr lang="en-US" sz="1800"/>
                        <a:t>POS4</a:t>
                      </a:r>
                      <a:endParaRPr/>
                    </a:p>
                  </a:txBody>
                  <a:tcPr marT="45725" marB="45725" marR="91450" marL="91450"/>
                </a:tc>
              </a:tr>
              <a:tr h="624800">
                <a:tc>
                  <a:txBody>
                    <a:bodyPr/>
                    <a:lstStyle/>
                    <a:p>
                      <a:pPr indent="0" lvl="0" marL="0" marR="0" rtl="0" algn="ctr">
                        <a:spcBef>
                          <a:spcPts val="0"/>
                        </a:spcBef>
                        <a:spcAft>
                          <a:spcPts val="0"/>
                        </a:spcAft>
                        <a:buNone/>
                      </a:pPr>
                      <a:r>
                        <a:rPr b="1" lang="en-US" sz="1800"/>
                        <a:t>CO 1</a:t>
                      </a:r>
                      <a:endParaRPr/>
                    </a:p>
                  </a:txBody>
                  <a:tcPr marT="45725" marB="45725" marR="91450" marL="91450"/>
                </a:tc>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r>
              <a:tr h="624800">
                <a:tc>
                  <a:txBody>
                    <a:bodyPr/>
                    <a:lstStyle/>
                    <a:p>
                      <a:pPr indent="0" lvl="0" marL="0" marR="0" rtl="0" algn="ctr">
                        <a:spcBef>
                          <a:spcPts val="0"/>
                        </a:spcBef>
                        <a:spcAft>
                          <a:spcPts val="0"/>
                        </a:spcAft>
                        <a:buNone/>
                      </a:pPr>
                      <a:r>
                        <a:rPr b="1" lang="en-US" sz="1800"/>
                        <a:t>CO 2</a:t>
                      </a:r>
                      <a:endParaRPr/>
                    </a:p>
                  </a:txBody>
                  <a:tcPr marT="45725" marB="45725" marR="91450" marL="91450"/>
                </a:tc>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r>
              <a:tr h="624800">
                <a:tc>
                  <a:txBody>
                    <a:bodyPr/>
                    <a:lstStyle/>
                    <a:p>
                      <a:pPr indent="0" lvl="0" marL="0" marR="0" rtl="0" algn="ctr">
                        <a:spcBef>
                          <a:spcPts val="0"/>
                        </a:spcBef>
                        <a:spcAft>
                          <a:spcPts val="0"/>
                        </a:spcAft>
                        <a:buNone/>
                      </a:pPr>
                      <a:r>
                        <a:rPr b="1" lang="en-US" sz="1800"/>
                        <a:t>CO 3</a:t>
                      </a:r>
                      <a:endParaRPr/>
                    </a:p>
                  </a:txBody>
                  <a:tcPr marT="45725" marB="45725" marR="91450" marL="91450"/>
                </a:tc>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r>
              <a:tr h="624800">
                <a:tc>
                  <a:txBody>
                    <a:bodyPr/>
                    <a:lstStyle/>
                    <a:p>
                      <a:pPr indent="0" lvl="0" marL="0" marR="0" rtl="0" algn="ctr">
                        <a:spcBef>
                          <a:spcPts val="0"/>
                        </a:spcBef>
                        <a:spcAft>
                          <a:spcPts val="0"/>
                        </a:spcAft>
                        <a:buNone/>
                      </a:pPr>
                      <a:r>
                        <a:rPr b="1" lang="en-US" sz="1800"/>
                        <a:t>CO 4</a:t>
                      </a:r>
                      <a:endParaRPr/>
                    </a:p>
                  </a:txBody>
                  <a:tcPr marT="45725" marB="45725" marR="91450" marL="91450"/>
                </a:tc>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624800">
                <a:tc>
                  <a:txBody>
                    <a:bodyPr/>
                    <a:lstStyle/>
                    <a:p>
                      <a:pPr indent="0" lvl="0" marL="0" marR="0" rtl="0" algn="ctr">
                        <a:spcBef>
                          <a:spcPts val="0"/>
                        </a:spcBef>
                        <a:spcAft>
                          <a:spcPts val="0"/>
                        </a:spcAft>
                        <a:buNone/>
                      </a:pPr>
                      <a:r>
                        <a:rPr b="1" lang="en-US" sz="1800"/>
                        <a:t>CO 5</a:t>
                      </a:r>
                      <a:endParaRPr/>
                    </a:p>
                  </a:txBody>
                  <a:tcPr marT="45725" marB="45725" marR="91450" marL="91450"/>
                </a:tc>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c>
                  <a:txBody>
                    <a:bodyPr/>
                    <a:lstStyle/>
                    <a:p>
                      <a:pPr indent="0" lvl="0" marL="0" marR="0" rtl="0" algn="ctr">
                        <a:spcBef>
                          <a:spcPts val="0"/>
                        </a:spcBef>
                        <a:spcAft>
                          <a:spcPts val="0"/>
                        </a:spcAft>
                        <a:buNone/>
                      </a:pPr>
                      <a:r>
                        <a:rPr lang="en-US" sz="1800"/>
                        <a:t>-</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24" name="Google Shape;22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13"/>
          <p:cNvSpPr txBox="1"/>
          <p:nvPr/>
        </p:nvSpPr>
        <p:spPr>
          <a:xfrm>
            <a:off x="1447800" y="20466"/>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PEOs</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id="226" name="Google Shape;226;p13"/>
          <p:cNvPicPr preferRelativeResize="0"/>
          <p:nvPr/>
        </p:nvPicPr>
        <p:blipFill rotWithShape="1">
          <a:blip r:embed="rId3">
            <a:alphaModFix/>
          </a:blip>
          <a:srcRect b="0" l="0" r="0" t="0"/>
          <a:stretch/>
        </p:blipFill>
        <p:spPr>
          <a:xfrm>
            <a:off x="0" y="20466"/>
            <a:ext cx="1447800" cy="776230"/>
          </a:xfrm>
          <a:prstGeom prst="rect">
            <a:avLst/>
          </a:prstGeom>
          <a:noFill/>
          <a:ln>
            <a:noFill/>
          </a:ln>
        </p:spPr>
      </p:pic>
      <p:sp>
        <p:nvSpPr>
          <p:cNvPr id="227" name="Google Shape;227;p13"/>
          <p:cNvSpPr txBox="1"/>
          <p:nvPr>
            <p:ph idx="11" type="ftr"/>
          </p:nvPr>
        </p:nvSpPr>
        <p:spPr>
          <a:xfrm>
            <a:off x="1981200" y="6324601"/>
            <a:ext cx="5831160" cy="28892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228" name="Google Shape;228;p13"/>
          <p:cNvSpPr/>
          <p:nvPr/>
        </p:nvSpPr>
        <p:spPr>
          <a:xfrm>
            <a:off x="304800" y="1119188"/>
            <a:ext cx="8582025" cy="54943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PEO 1: </a:t>
            </a:r>
            <a:r>
              <a:rPr lang="en-US" sz="1800">
                <a:solidFill>
                  <a:schemeClr val="dk1"/>
                </a:solidFill>
                <a:latin typeface="Times New Roman"/>
                <a:ea typeface="Times New Roman"/>
                <a:cs typeface="Times New Roman"/>
                <a:sym typeface="Times New Roman"/>
              </a:rPr>
              <a:t>To have an excellent scientific and engineering breadth so as to comprehend, analyze, design and provide sustainable solutions for real-life problems using state-of-the-art technologies.</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PEO 2: </a:t>
            </a:r>
            <a:r>
              <a:rPr lang="en-US" sz="1800">
                <a:solidFill>
                  <a:schemeClr val="dk1"/>
                </a:solidFill>
                <a:latin typeface="Times New Roman"/>
                <a:ea typeface="Times New Roman"/>
                <a:cs typeface="Times New Roman"/>
                <a:sym typeface="Times New Roman"/>
              </a:rPr>
              <a:t>To have a successful career in industries, to pursue higher studies or to support entrepreneurial endeavors and to face the global challenges.</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PEO 3:</a:t>
            </a:r>
            <a:r>
              <a:rPr lang="en-US" sz="1800">
                <a:solidFill>
                  <a:schemeClr val="dk1"/>
                </a:solidFill>
                <a:latin typeface="Times New Roman"/>
                <a:ea typeface="Times New Roman"/>
                <a:cs typeface="Times New Roman"/>
                <a:sym typeface="Times New Roman"/>
              </a:rPr>
              <a:t>To have an effective communication skills, professional attitude, ethical values and a desire to learn specific knowledge in emerging trends, technologies for research, innovation and product development and contribution to society.</a:t>
            </a:r>
            <a:endParaRPr sz="18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PEO 4:  </a:t>
            </a:r>
            <a:r>
              <a:rPr lang="en-US" sz="1800">
                <a:solidFill>
                  <a:schemeClr val="dk1"/>
                </a:solidFill>
                <a:latin typeface="Times New Roman"/>
                <a:ea typeface="Times New Roman"/>
                <a:cs typeface="Times New Roman"/>
                <a:sym typeface="Times New Roman"/>
              </a:rPr>
              <a:t>To have life-long learning for up-skilling and re-skilling for successful professional career as engineer, scientist, entrepreneur and bureaucrat for betterment of society.</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34" name="Google Shape;23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35" name="Google Shape;23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4"/>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CO-PSO Mapping</a:t>
            </a:r>
            <a:endParaRPr/>
          </a:p>
        </p:txBody>
      </p:sp>
      <p:sp>
        <p:nvSpPr>
          <p:cNvPr id="237" name="Google Shape;237;p14"/>
          <p:cNvSpPr/>
          <p:nvPr/>
        </p:nvSpPr>
        <p:spPr>
          <a:xfrm>
            <a:off x="1143000" y="1371600"/>
            <a:ext cx="7010400"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38" name="Google Shape;238;p14"/>
          <p:cNvSpPr txBox="1"/>
          <p:nvPr>
            <p:ph idx="11" type="ftr"/>
          </p:nvPr>
        </p:nvSpPr>
        <p:spPr>
          <a:xfrm>
            <a:off x="1371600" y="6402388"/>
            <a:ext cx="5943600" cy="3190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graphicFrame>
        <p:nvGraphicFramePr>
          <p:cNvPr id="239" name="Google Shape;239;p14"/>
          <p:cNvGraphicFramePr/>
          <p:nvPr/>
        </p:nvGraphicFramePr>
        <p:xfrm>
          <a:off x="1371600" y="1752600"/>
          <a:ext cx="3000000" cy="3000000"/>
        </p:xfrm>
        <a:graphic>
          <a:graphicData uri="http://schemas.openxmlformats.org/drawingml/2006/table">
            <a:tbl>
              <a:tblPr bandRow="1" firstRow="1">
                <a:noFill/>
                <a:tableStyleId>{A5922182-99B1-4BCB-B314-00610756DF6F}</a:tableStyleId>
              </a:tblPr>
              <a:tblGrid>
                <a:gridCol w="1295400"/>
                <a:gridCol w="1295400"/>
                <a:gridCol w="1295400"/>
                <a:gridCol w="1295400"/>
                <a:gridCol w="1295400"/>
              </a:tblGrid>
              <a:tr h="495300">
                <a:tc>
                  <a:txBody>
                    <a:bodyPr/>
                    <a:lstStyle/>
                    <a:p>
                      <a:pPr indent="0" lvl="0" marL="0" marR="0" rtl="0" algn="ctr">
                        <a:spcBef>
                          <a:spcPts val="0"/>
                        </a:spcBef>
                        <a:spcAft>
                          <a:spcPts val="0"/>
                        </a:spcAft>
                        <a:buNone/>
                      </a:pPr>
                      <a:r>
                        <a:rPr lang="en-US" sz="1800"/>
                        <a:t>CO</a:t>
                      </a:r>
                      <a:r>
                        <a:rPr lang="en-US" sz="1800"/>
                        <a:t>. NO.</a:t>
                      </a:r>
                      <a:endParaRPr sz="1800"/>
                    </a:p>
                  </a:txBody>
                  <a:tcPr marT="45725" marB="45725" marR="91450" marL="91450"/>
                </a:tc>
                <a:tc>
                  <a:txBody>
                    <a:bodyPr/>
                    <a:lstStyle/>
                    <a:p>
                      <a:pPr indent="0" lvl="0" marL="0" marR="0" rtl="0" algn="ctr">
                        <a:spcBef>
                          <a:spcPts val="0"/>
                        </a:spcBef>
                        <a:spcAft>
                          <a:spcPts val="0"/>
                        </a:spcAft>
                        <a:buNone/>
                      </a:pPr>
                      <a:r>
                        <a:rPr lang="en-US" sz="1800"/>
                        <a:t>PSO1</a:t>
                      </a:r>
                      <a:endParaRPr/>
                    </a:p>
                  </a:txBody>
                  <a:tcPr marT="45725" marB="45725" marR="91450" marL="91450"/>
                </a:tc>
                <a:tc>
                  <a:txBody>
                    <a:bodyPr/>
                    <a:lstStyle/>
                    <a:p>
                      <a:pPr indent="0" lvl="0" marL="0" marR="0" rtl="0" algn="ctr">
                        <a:spcBef>
                          <a:spcPts val="0"/>
                        </a:spcBef>
                        <a:spcAft>
                          <a:spcPts val="0"/>
                        </a:spcAft>
                        <a:buNone/>
                      </a:pPr>
                      <a:r>
                        <a:rPr lang="en-US" sz="1800"/>
                        <a:t>PSO2</a:t>
                      </a:r>
                      <a:endParaRPr/>
                    </a:p>
                  </a:txBody>
                  <a:tcPr marT="45725" marB="45725" marR="91450" marL="91450"/>
                </a:tc>
                <a:tc>
                  <a:txBody>
                    <a:bodyPr/>
                    <a:lstStyle/>
                    <a:p>
                      <a:pPr indent="0" lvl="0" marL="0" marR="0" rtl="0" algn="ctr">
                        <a:spcBef>
                          <a:spcPts val="0"/>
                        </a:spcBef>
                        <a:spcAft>
                          <a:spcPts val="0"/>
                        </a:spcAft>
                        <a:buNone/>
                      </a:pPr>
                      <a:r>
                        <a:rPr lang="en-US" sz="1800"/>
                        <a:t>PSO3</a:t>
                      </a:r>
                      <a:endParaRPr/>
                    </a:p>
                  </a:txBody>
                  <a:tcPr marT="45725" marB="45725" marR="91450" marL="91450"/>
                </a:tc>
                <a:tc>
                  <a:txBody>
                    <a:bodyPr/>
                    <a:lstStyle/>
                    <a:p>
                      <a:pPr indent="0" lvl="0" marL="0" marR="0" rtl="0" algn="ctr">
                        <a:spcBef>
                          <a:spcPts val="0"/>
                        </a:spcBef>
                        <a:spcAft>
                          <a:spcPts val="0"/>
                        </a:spcAft>
                        <a:buNone/>
                      </a:pPr>
                      <a:r>
                        <a:rPr lang="en-US" sz="1800"/>
                        <a:t>PSO4</a:t>
                      </a:r>
                      <a:endParaRPr/>
                    </a:p>
                  </a:txBody>
                  <a:tcPr marT="45725" marB="45725" marR="91450" marL="91450"/>
                </a:tc>
              </a:tr>
              <a:tr h="495300">
                <a:tc>
                  <a:txBody>
                    <a:bodyPr/>
                    <a:lstStyle/>
                    <a:p>
                      <a:pPr indent="0" lvl="0" marL="67945" marR="0" rtl="0" algn="ctr">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11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63830" marR="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63830" marR="0" rtl="0" algn="l">
                        <a:lnSpc>
                          <a:spcPct val="11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67005" marR="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167005" marR="0" rtl="0" algn="l">
                        <a:lnSpc>
                          <a:spcPct val="11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tc>
                <a:tc>
                  <a:txBody>
                    <a:bodyPr/>
                    <a:lstStyle/>
                    <a:p>
                      <a:pPr indent="0" lvl="0" marL="0" marR="0" rtl="0" algn="l">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tc>
                <a:tc>
                  <a:txBody>
                    <a:bodyPr/>
                    <a:lstStyle/>
                    <a:p>
                      <a:pPr indent="0" lvl="0" marL="0" marR="0" rtl="0" algn="l">
                        <a:lnSpc>
                          <a:spcPct val="115000"/>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tc>
              </a:tr>
              <a:tr h="495300">
                <a:tc>
                  <a:txBody>
                    <a:bodyPr/>
                    <a:lstStyle/>
                    <a:p>
                      <a:pPr indent="0" lvl="0" marL="679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tc>
                <a:tc>
                  <a:txBody>
                    <a:bodyPr/>
                    <a:lstStyle/>
                    <a:p>
                      <a:pPr indent="0" lvl="0" marL="163830"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63830"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6700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67005" marR="0" rtl="0" algn="l">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tc>
                <a:tc>
                  <a:txBody>
                    <a:bodyPr/>
                    <a:lstStyle/>
                    <a:p>
                      <a:pPr indent="0" lvl="0" marL="18224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r>
              <a:tr h="495300">
                <a:tc>
                  <a:txBody>
                    <a:bodyPr/>
                    <a:lstStyle/>
                    <a:p>
                      <a:pPr indent="0" lvl="0" marL="679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5000"/>
                        </a:lnSpc>
                        <a:spcBef>
                          <a:spcPts val="0"/>
                        </a:spcBef>
                        <a:spcAft>
                          <a:spcPts val="0"/>
                        </a:spcAft>
                        <a:buNone/>
                      </a:pPr>
                      <a:r>
                        <a:rPr b="1" lang="en-US" sz="1200">
                          <a:latin typeface="Times New Roman"/>
                          <a:ea typeface="Times New Roman"/>
                          <a:cs typeface="Times New Roman"/>
                          <a:sym typeface="Times New Roman"/>
                        </a:rPr>
                        <a:t>3</a:t>
                      </a:r>
                      <a:endParaRPr/>
                    </a:p>
                  </a:txBody>
                  <a:tcPr marT="0" marB="0" marR="0" marL="0"/>
                </a:tc>
                <a:tc>
                  <a:txBody>
                    <a:bodyPr/>
                    <a:lstStyle/>
                    <a:p>
                      <a:pPr indent="0" lvl="0" marL="163830"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63830" marR="0" rtl="0" algn="l">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tc>
                <a:tc>
                  <a:txBody>
                    <a:bodyPr/>
                    <a:lstStyle/>
                    <a:p>
                      <a:pPr indent="0" lvl="0" marL="16700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67005"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tc>
              </a:tr>
              <a:tr h="495300">
                <a:tc>
                  <a:txBody>
                    <a:bodyPr/>
                    <a:lstStyle/>
                    <a:p>
                      <a:pPr indent="0" lvl="0" marL="67945" marR="0" rtl="0" algn="ctr">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5000"/>
                        </a:lnSpc>
                        <a:spcBef>
                          <a:spcPts val="0"/>
                        </a:spcBef>
                        <a:spcAft>
                          <a:spcPts val="0"/>
                        </a:spcAft>
                        <a:buNone/>
                      </a:pPr>
                      <a:r>
                        <a:rPr b="1" lang="en-US" sz="1200">
                          <a:latin typeface="Times New Roman"/>
                          <a:ea typeface="Times New Roman"/>
                          <a:cs typeface="Times New Roman"/>
                          <a:sym typeface="Times New Roman"/>
                        </a:rPr>
                        <a:t>4</a:t>
                      </a:r>
                      <a:endParaRPr/>
                    </a:p>
                  </a:txBody>
                  <a:tcPr marT="0" marB="0" marR="0" marL="0"/>
                </a:tc>
                <a:tc>
                  <a:txBody>
                    <a:bodyPr/>
                    <a:lstStyle/>
                    <a:p>
                      <a:pPr indent="0" lvl="0" marL="163830"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63830"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6700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67005"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5000"/>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5000"/>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5000"/>
                        </a:lnSpc>
                        <a:spcBef>
                          <a:spcPts val="0"/>
                        </a:spcBef>
                        <a:spcAft>
                          <a:spcPts val="0"/>
                        </a:spcAft>
                        <a:buNone/>
                      </a:pPr>
                      <a:r>
                        <a:rPr b="1" lang="en-US" sz="1200">
                          <a:latin typeface="Times New Roman"/>
                          <a:ea typeface="Times New Roman"/>
                          <a:cs typeface="Times New Roman"/>
                          <a:sym typeface="Times New Roman"/>
                        </a:rPr>
                        <a:t>2</a:t>
                      </a:r>
                      <a:endParaRPr/>
                    </a:p>
                  </a:txBody>
                  <a:tcPr marT="0" marB="0" marR="0" marL="0"/>
                </a:tc>
              </a:tr>
              <a:tr h="495300">
                <a:tc>
                  <a:txBody>
                    <a:bodyPr/>
                    <a:lstStyle/>
                    <a:p>
                      <a:pPr indent="0" lvl="0" marL="67945" marR="0" rtl="0" algn="ctr">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67945" marR="0" rtl="0" algn="ctr">
                        <a:lnSpc>
                          <a:spcPct val="94583"/>
                        </a:lnSpc>
                        <a:spcBef>
                          <a:spcPts val="0"/>
                        </a:spcBef>
                        <a:spcAft>
                          <a:spcPts val="0"/>
                        </a:spcAft>
                        <a:buNone/>
                      </a:pPr>
                      <a:r>
                        <a:rPr b="1" lang="en-US" sz="1200">
                          <a:latin typeface="Times New Roman"/>
                          <a:ea typeface="Times New Roman"/>
                          <a:cs typeface="Times New Roman"/>
                          <a:sym typeface="Times New Roman"/>
                        </a:rPr>
                        <a:t>5</a:t>
                      </a:r>
                      <a:endParaRPr/>
                    </a:p>
                  </a:txBody>
                  <a:tcPr marT="0" marB="0" marR="0" marL="0"/>
                </a:tc>
                <a:tc>
                  <a:txBody>
                    <a:bodyPr/>
                    <a:lstStyle/>
                    <a:p>
                      <a:pPr indent="0" lvl="0" marL="163830" marR="0" rtl="0" algn="l">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163830" marR="0" rtl="0" algn="l">
                        <a:lnSpc>
                          <a:spcPct val="94583"/>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67005" marR="0" rtl="0" algn="l">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167005" marR="0" rtl="0" algn="l">
                        <a:lnSpc>
                          <a:spcPct val="94583"/>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4583"/>
                        </a:lnSpc>
                        <a:spcBef>
                          <a:spcPts val="0"/>
                        </a:spcBef>
                        <a:spcAft>
                          <a:spcPts val="0"/>
                        </a:spcAft>
                        <a:buNone/>
                      </a:pPr>
                      <a:r>
                        <a:t/>
                      </a:r>
                      <a:endParaRPr b="1" sz="1200">
                        <a:latin typeface="Times New Roman"/>
                        <a:ea typeface="Times New Roman"/>
                        <a:cs typeface="Times New Roman"/>
                        <a:sym typeface="Times New Roman"/>
                      </a:endParaRPr>
                    </a:p>
                    <a:p>
                      <a:pPr indent="0" lvl="0" marL="182245" marR="0" rtl="0" algn="l">
                        <a:lnSpc>
                          <a:spcPct val="94583"/>
                        </a:lnSpc>
                        <a:spcBef>
                          <a:spcPts val="0"/>
                        </a:spcBef>
                        <a:spcAft>
                          <a:spcPts val="0"/>
                        </a:spcAft>
                        <a:buNone/>
                      </a:pPr>
                      <a:r>
                        <a:rPr b="1" lang="en-US" sz="1200">
                          <a:latin typeface="Times New Roman"/>
                          <a:ea typeface="Times New Roman"/>
                          <a:cs typeface="Times New Roman"/>
                          <a:sym typeface="Times New Roman"/>
                        </a:rPr>
                        <a:t>1</a:t>
                      </a:r>
                      <a:endParaRPr/>
                    </a:p>
                  </a:txBody>
                  <a:tcPr marT="0" marB="0" marR="0" marL="0"/>
                </a:tc>
                <a:tc>
                  <a:txBody>
                    <a:bodyPr/>
                    <a:lstStyle/>
                    <a:p>
                      <a:pPr indent="0" lvl="0" marL="182245" marR="0" rtl="0" algn="l">
                        <a:lnSpc>
                          <a:spcPct val="94583"/>
                        </a:lnSpc>
                        <a:spcBef>
                          <a:spcPts val="0"/>
                        </a:spcBef>
                        <a:spcAft>
                          <a:spcPts val="0"/>
                        </a:spcAft>
                        <a:buNone/>
                      </a:pPr>
                      <a:r>
                        <a:t/>
                      </a:r>
                      <a:endParaRPr b="1" sz="1200">
                        <a:latin typeface="Times New Roman"/>
                        <a:ea typeface="Times New Roman"/>
                        <a:cs typeface="Times New Roman"/>
                        <a:sym typeface="Times New Roman"/>
                      </a:endParaRPr>
                    </a:p>
                  </a:txBody>
                  <a:tcPr marT="0" marB="0" marR="0" marL="0"/>
                </a:tc>
              </a:tr>
            </a:tbl>
          </a:graphicData>
        </a:graphic>
      </p:graphicFrame>
      <p:pic>
        <p:nvPicPr>
          <p:cNvPr id="240" name="Google Shape;240;p14"/>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5"/>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46" name="Google Shape;24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47" name="Google Shape;247;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8" name="Google Shape;248;p1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Result Analysis</a:t>
            </a:r>
            <a:endParaRPr/>
          </a:p>
        </p:txBody>
      </p:sp>
      <p:sp>
        <p:nvSpPr>
          <p:cNvPr id="249" name="Google Shape;249;p15"/>
          <p:cNvSpPr/>
          <p:nvPr/>
        </p:nvSpPr>
        <p:spPr>
          <a:xfrm>
            <a:off x="1143000" y="1371600"/>
            <a:ext cx="7010400"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50" name="Google Shape;250;p15"/>
          <p:cNvSpPr txBox="1"/>
          <p:nvPr>
            <p:ph idx="11" type="ftr"/>
          </p:nvPr>
        </p:nvSpPr>
        <p:spPr>
          <a:xfrm>
            <a:off x="1371600" y="6402388"/>
            <a:ext cx="5943600" cy="31908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graphicFrame>
        <p:nvGraphicFramePr>
          <p:cNvPr id="251" name="Google Shape;251;p15"/>
          <p:cNvGraphicFramePr/>
          <p:nvPr/>
        </p:nvGraphicFramePr>
        <p:xfrm>
          <a:off x="990600" y="1397000"/>
          <a:ext cx="3000000" cy="3000000"/>
        </p:xfrm>
        <a:graphic>
          <a:graphicData uri="http://schemas.openxmlformats.org/drawingml/2006/table">
            <a:tbl>
              <a:tblPr bandRow="1" firstRow="1">
                <a:noFill/>
                <a:tableStyleId>{A5922182-99B1-4BCB-B314-00610756DF6F}</a:tableStyleId>
              </a:tblPr>
              <a:tblGrid>
                <a:gridCol w="4800600"/>
                <a:gridCol w="2209800"/>
              </a:tblGrid>
              <a:tr h="698500">
                <a:tc gridSpan="2">
                  <a:txBody>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MLT(KCS-055)</a:t>
                      </a:r>
                      <a:endParaRPr/>
                    </a:p>
                  </a:txBody>
                  <a:tcPr marT="45725" marB="45725" marR="91450" marL="91450"/>
                </a:tc>
                <a:tc hMerge="1"/>
              </a:tr>
              <a:tr h="698500">
                <a:tc>
                  <a:txBody>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Subject wise result</a:t>
                      </a:r>
                      <a:endParaRPr/>
                    </a:p>
                  </a:txBody>
                  <a:tcPr marT="45725" marB="45725" marR="91450" marL="91450"/>
                </a:tc>
                <a:tc>
                  <a:txBody>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95.62</a:t>
                      </a:r>
                      <a:endParaRPr/>
                    </a:p>
                  </a:txBody>
                  <a:tcPr marT="45725" marB="45725" marR="91450" marL="91450"/>
                </a:tc>
              </a:tr>
              <a:tr h="698500">
                <a:tc>
                  <a:txBody>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Faculty wise result</a:t>
                      </a:r>
                      <a:endParaRPr/>
                    </a:p>
                  </a:txBody>
                  <a:tcPr marT="45725" marB="45725" marR="91450" marL="91450"/>
                </a:tc>
                <a:tc>
                  <a:txBody>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92.65</a:t>
                      </a:r>
                      <a:endParaRPr/>
                    </a:p>
                  </a:txBody>
                  <a:tcPr marT="45725" marB="45725" marR="91450" marL="91450"/>
                </a:tc>
              </a:tr>
            </a:tbl>
          </a:graphicData>
        </a:graphic>
      </p:graphicFrame>
      <p:pic>
        <p:nvPicPr>
          <p:cNvPr id="252" name="Google Shape;252;p15"/>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58" name="Google Shape;25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16"/>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Times New Roman"/>
                <a:ea typeface="Times New Roman"/>
                <a:cs typeface="Times New Roman"/>
                <a:sym typeface="Times New Roman"/>
              </a:rPr>
              <a:t>End Sem Question Papers Format</a:t>
            </a:r>
            <a:endParaRPr/>
          </a:p>
        </p:txBody>
      </p:sp>
      <p:sp>
        <p:nvSpPr>
          <p:cNvPr id="260" name="Google Shape;260;p16"/>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261" name="Google Shape;261;p16"/>
          <p:cNvPicPr preferRelativeResize="0"/>
          <p:nvPr/>
        </p:nvPicPr>
        <p:blipFill rotWithShape="1">
          <a:blip r:embed="rId3">
            <a:alphaModFix/>
          </a:blip>
          <a:srcRect b="0" l="0" r="0" t="0"/>
          <a:stretch/>
        </p:blipFill>
        <p:spPr>
          <a:xfrm>
            <a:off x="1295400" y="985261"/>
            <a:ext cx="6477000" cy="5371089"/>
          </a:xfrm>
          <a:prstGeom prst="rect">
            <a:avLst/>
          </a:prstGeom>
          <a:noFill/>
          <a:ln>
            <a:noFill/>
          </a:ln>
        </p:spPr>
      </p:pic>
      <p:pic>
        <p:nvPicPr>
          <p:cNvPr id="262" name="Google Shape;262;p16"/>
          <p:cNvPicPr preferRelativeResize="0"/>
          <p:nvPr/>
        </p:nvPicPr>
        <p:blipFill rotWithShape="1">
          <a:blip r:embed="rId4">
            <a:alphaModFix/>
          </a:blip>
          <a:srcRect b="0" l="0" r="0" t="0"/>
          <a:stretch/>
        </p:blipFill>
        <p:spPr>
          <a:xfrm>
            <a:off x="0" y="20466"/>
            <a:ext cx="1447800" cy="7762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68" name="Google Shape;26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17"/>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Times New Roman"/>
                <a:ea typeface="Times New Roman"/>
                <a:cs typeface="Times New Roman"/>
                <a:sym typeface="Times New Roman"/>
              </a:rPr>
              <a:t>End Sem Question Papers Format</a:t>
            </a:r>
            <a:endParaRPr/>
          </a:p>
        </p:txBody>
      </p:sp>
      <p:sp>
        <p:nvSpPr>
          <p:cNvPr id="270" name="Google Shape;270;p17"/>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271" name="Google Shape;271;p17"/>
          <p:cNvPicPr preferRelativeResize="0"/>
          <p:nvPr/>
        </p:nvPicPr>
        <p:blipFill rotWithShape="1">
          <a:blip r:embed="rId3">
            <a:alphaModFix/>
          </a:blip>
          <a:srcRect b="0" l="0" r="0" t="0"/>
          <a:stretch/>
        </p:blipFill>
        <p:spPr>
          <a:xfrm>
            <a:off x="914399" y="914400"/>
            <a:ext cx="7588201" cy="1929391"/>
          </a:xfrm>
          <a:prstGeom prst="rect">
            <a:avLst/>
          </a:prstGeom>
          <a:noFill/>
          <a:ln>
            <a:noFill/>
          </a:ln>
        </p:spPr>
      </p:pic>
      <p:pic>
        <p:nvPicPr>
          <p:cNvPr id="272" name="Google Shape;272;p17"/>
          <p:cNvPicPr preferRelativeResize="0"/>
          <p:nvPr/>
        </p:nvPicPr>
        <p:blipFill rotWithShape="1">
          <a:blip r:embed="rId4">
            <a:alphaModFix/>
          </a:blip>
          <a:srcRect b="0" l="0" r="0" t="0"/>
          <a:stretch/>
        </p:blipFill>
        <p:spPr>
          <a:xfrm>
            <a:off x="914399" y="1686160"/>
            <a:ext cx="7588201" cy="4456622"/>
          </a:xfrm>
          <a:prstGeom prst="rect">
            <a:avLst/>
          </a:prstGeom>
          <a:noFill/>
          <a:ln>
            <a:noFill/>
          </a:ln>
        </p:spPr>
      </p:pic>
      <p:pic>
        <p:nvPicPr>
          <p:cNvPr id="273" name="Google Shape;273;p17"/>
          <p:cNvPicPr preferRelativeResize="0"/>
          <p:nvPr/>
        </p:nvPicPr>
        <p:blipFill rotWithShape="1">
          <a:blip r:embed="rId5">
            <a:alphaModFix/>
          </a:blip>
          <a:srcRect b="0" l="0" r="0" t="0"/>
          <a:stretch/>
        </p:blipFill>
        <p:spPr>
          <a:xfrm>
            <a:off x="0" y="20466"/>
            <a:ext cx="1447800" cy="7762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79" name="Google Shape;2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18"/>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200">
                <a:solidFill>
                  <a:schemeClr val="dk1"/>
                </a:solidFill>
                <a:latin typeface="Times New Roman"/>
                <a:ea typeface="Times New Roman"/>
                <a:cs typeface="Times New Roman"/>
                <a:sym typeface="Times New Roman"/>
              </a:rPr>
              <a:t>End Sem Question Papers Format</a:t>
            </a:r>
            <a:endParaRPr/>
          </a:p>
        </p:txBody>
      </p:sp>
      <p:sp>
        <p:nvSpPr>
          <p:cNvPr id="281" name="Google Shape;281;p18"/>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282" name="Google Shape;282;p18"/>
          <p:cNvPicPr preferRelativeResize="0"/>
          <p:nvPr/>
        </p:nvPicPr>
        <p:blipFill rotWithShape="1">
          <a:blip r:embed="rId3">
            <a:alphaModFix/>
          </a:blip>
          <a:srcRect b="0" l="0" r="0" t="0"/>
          <a:stretch/>
        </p:blipFill>
        <p:spPr>
          <a:xfrm>
            <a:off x="1028700" y="990600"/>
            <a:ext cx="7086600" cy="5342659"/>
          </a:xfrm>
          <a:prstGeom prst="rect">
            <a:avLst/>
          </a:prstGeom>
          <a:noFill/>
          <a:ln>
            <a:noFill/>
          </a:ln>
        </p:spPr>
      </p:pic>
      <p:pic>
        <p:nvPicPr>
          <p:cNvPr id="283" name="Google Shape;283;p18"/>
          <p:cNvPicPr preferRelativeResize="0"/>
          <p:nvPr/>
        </p:nvPicPr>
        <p:blipFill rotWithShape="1">
          <a:blip r:embed="rId4">
            <a:alphaModFix/>
          </a:blip>
          <a:srcRect b="0" l="0" r="0" t="0"/>
          <a:stretch/>
        </p:blipFill>
        <p:spPr>
          <a:xfrm>
            <a:off x="0" y="20466"/>
            <a:ext cx="1447800" cy="7762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To get started with Machine Learning you must be familiar with the following</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concepts:</a:t>
            </a:r>
            <a:endParaRPr/>
          </a:p>
          <a:p>
            <a:pPr indent="-342900" lvl="0" marL="342900" rtl="0" algn="just">
              <a:spcBef>
                <a:spcPts val="48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Algebra</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variables, coefficients, and functions</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linear equations such as y=b+w1x1+w2x2</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logarithms, and logarithmic equations such as y=ln(1+ez)</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sigmoid function</a:t>
            </a:r>
            <a:endParaRPr/>
          </a:p>
          <a:p>
            <a:pPr indent="-342900" lvl="0" marL="342900" rtl="0" algn="just">
              <a:spcBef>
                <a:spcPts val="48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Linear algebra</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tensor and tensor rank</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matrix multiplication</a:t>
            </a:r>
            <a:endParaRPr/>
          </a:p>
          <a:p>
            <a:pPr indent="-190500" lvl="0" marL="342900" rtl="0" algn="just">
              <a:spcBef>
                <a:spcPts val="480"/>
              </a:spcBef>
              <a:spcAft>
                <a:spcPts val="0"/>
              </a:spcAft>
              <a:buClr>
                <a:schemeClr val="dk1"/>
              </a:buClr>
              <a:buSzPts val="2400"/>
              <a:buFont typeface="Courier New"/>
              <a:buNone/>
            </a:pPr>
            <a:r>
              <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p>
        </p:txBody>
      </p:sp>
      <p:sp>
        <p:nvSpPr>
          <p:cNvPr id="289" name="Google Shape;28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290" name="Google Shape;29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1" name="Google Shape;291;p1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Prerequisite </a:t>
            </a:r>
            <a:endParaRPr/>
          </a:p>
        </p:txBody>
      </p:sp>
      <p:sp>
        <p:nvSpPr>
          <p:cNvPr id="292" name="Google Shape;292;p19"/>
          <p:cNvSpPr txBox="1"/>
          <p:nvPr>
            <p:ph idx="11" type="ftr"/>
          </p:nvPr>
        </p:nvSpPr>
        <p:spPr>
          <a:xfrm>
            <a:off x="1981200" y="6356350"/>
            <a:ext cx="556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293" name="Google Shape;293;p19"/>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457200" y="13176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Faculty Profile</a:t>
            </a:r>
            <a:endParaRPr/>
          </a:p>
        </p:txBody>
      </p:sp>
      <p:sp>
        <p:nvSpPr>
          <p:cNvPr id="107" name="Google Shape;107;p2"/>
          <p:cNvSpPr txBox="1"/>
          <p:nvPr>
            <p:ph idx="1" type="body"/>
          </p:nvPr>
        </p:nvSpPr>
        <p:spPr>
          <a:xfrm>
            <a:off x="152400" y="1323975"/>
            <a:ext cx="8839200" cy="5153025"/>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Font typeface="Noto Sans Symbols"/>
              <a:buChar char="⮚"/>
            </a:pPr>
            <a:r>
              <a:rPr lang="en-US" sz="2400"/>
              <a:t>Name: Alisha Sikri</a:t>
            </a:r>
            <a:endParaRPr/>
          </a:p>
          <a:p>
            <a:pPr indent="-342900" lvl="0" marL="342900" rtl="0" algn="just">
              <a:spcBef>
                <a:spcPts val="480"/>
              </a:spcBef>
              <a:spcAft>
                <a:spcPts val="0"/>
              </a:spcAft>
              <a:buClr>
                <a:schemeClr val="dk1"/>
              </a:buClr>
              <a:buSzPts val="2400"/>
              <a:buFont typeface="Noto Sans Symbols"/>
              <a:buChar char="⮚"/>
            </a:pPr>
            <a:r>
              <a:rPr lang="en-US" sz="2400"/>
              <a:t>Qualification: PhD (Pursuing)</a:t>
            </a:r>
            <a:endParaRPr/>
          </a:p>
          <a:p>
            <a:pPr indent="-342900" lvl="0" marL="342900" rtl="0" algn="just">
              <a:spcBef>
                <a:spcPts val="480"/>
              </a:spcBef>
              <a:spcAft>
                <a:spcPts val="0"/>
              </a:spcAft>
              <a:buClr>
                <a:schemeClr val="dk1"/>
              </a:buClr>
              <a:buSzPts val="2400"/>
              <a:buFont typeface="Noto Sans Symbols"/>
              <a:buChar char="⮚"/>
            </a:pPr>
            <a:r>
              <a:rPr lang="en-US" sz="2400"/>
              <a:t>Specialization Areas: Machine Learning, Artificial Intelligence</a:t>
            </a:r>
            <a:endParaRPr/>
          </a:p>
          <a:p>
            <a:pPr indent="-190500" lvl="0" marL="342900" rtl="0" algn="just">
              <a:spcBef>
                <a:spcPts val="480"/>
              </a:spcBef>
              <a:spcAft>
                <a:spcPts val="0"/>
              </a:spcAft>
              <a:buClr>
                <a:schemeClr val="dk1"/>
              </a:buClr>
              <a:buSzPts val="2400"/>
              <a:buFont typeface="Noto Sans Symbols"/>
              <a:buNone/>
            </a:pPr>
            <a:r>
              <a:t/>
            </a:r>
            <a:endParaRPr sz="2400"/>
          </a:p>
          <a:p>
            <a:pPr indent="-139700" lvl="0" marL="342900" rtl="0" algn="just">
              <a:spcBef>
                <a:spcPts val="640"/>
              </a:spcBef>
              <a:spcAft>
                <a:spcPts val="0"/>
              </a:spcAft>
              <a:buClr>
                <a:schemeClr val="dk1"/>
              </a:buClr>
              <a:buSzPts val="3200"/>
              <a:buFont typeface="Noto Sans Symbols"/>
              <a:buNone/>
            </a:pPr>
            <a:r>
              <a:t/>
            </a:r>
            <a:endParaRPr>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08" name="Google Shape;10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8 February 2022</a:t>
            </a:r>
            <a:endParaRPr/>
          </a:p>
        </p:txBody>
      </p:sp>
      <p:sp>
        <p:nvSpPr>
          <p:cNvPr id="109" name="Google Shape;109;p2"/>
          <p:cNvSpPr txBox="1"/>
          <p:nvPr>
            <p:ph idx="11" type="ftr"/>
          </p:nvPr>
        </p:nvSpPr>
        <p:spPr>
          <a:xfrm>
            <a:off x="3124200" y="6356350"/>
            <a:ext cx="4495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 01</a:t>
            </a:r>
            <a:endParaRPr/>
          </a:p>
        </p:txBody>
      </p:sp>
      <p:sp>
        <p:nvSpPr>
          <p:cNvPr id="110" name="Google Shape;11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Calibri"/>
                <a:ea typeface="Calibri"/>
                <a:cs typeface="Calibri"/>
                <a:sym typeface="Calibri"/>
              </a:rPr>
              <a:t>‹#›</a:t>
            </a:fld>
            <a:endParaRPr b="0" i="0" sz="1200" u="none" cap="none" strike="noStrike">
              <a:solidFill>
                <a:srgbClr val="898989"/>
              </a:solidFill>
              <a:latin typeface="Calibri"/>
              <a:ea typeface="Calibri"/>
              <a:cs typeface="Calibri"/>
              <a:sym typeface="Calibri"/>
            </a:endParaRPr>
          </a:p>
        </p:txBody>
      </p:sp>
      <p:pic>
        <p:nvPicPr>
          <p:cNvPr descr="E:\NIET\Project\xLogo11.png.pagespeed.ic.pydHLuCQEZ.png" id="111" name="Google Shape;111;p2"/>
          <p:cNvPicPr preferRelativeResize="0"/>
          <p:nvPr/>
        </p:nvPicPr>
        <p:blipFill rotWithShape="1">
          <a:blip r:embed="rId3">
            <a:alphaModFix/>
          </a:blip>
          <a:srcRect b="0" l="0" r="0" t="0"/>
          <a:stretch/>
        </p:blipFill>
        <p:spPr>
          <a:xfrm>
            <a:off x="0" y="0"/>
            <a:ext cx="1447800" cy="817563"/>
          </a:xfrm>
          <a:prstGeom prst="rect">
            <a:avLst/>
          </a:prstGeom>
          <a:noFill/>
          <a:ln>
            <a:noFill/>
          </a:ln>
        </p:spPr>
      </p:pic>
      <p:sp>
        <p:nvSpPr>
          <p:cNvPr id="112" name="Google Shape;112;p2"/>
          <p:cNvSpPr txBox="1"/>
          <p:nvPr/>
        </p:nvSpPr>
        <p:spPr>
          <a:xfrm>
            <a:off x="1371600" y="0"/>
            <a:ext cx="5867400" cy="6858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Noida Institute of Engineering and Technology, Greater Noida</a:t>
            </a:r>
            <a:endParaRPr/>
          </a:p>
        </p:txBody>
      </p:sp>
      <p:pic>
        <p:nvPicPr>
          <p:cNvPr id="113" name="Google Shape;113;p2"/>
          <p:cNvPicPr preferRelativeResize="0"/>
          <p:nvPr/>
        </p:nvPicPr>
        <p:blipFill rotWithShape="1">
          <a:blip r:embed="rId4">
            <a:alphaModFix/>
          </a:blip>
          <a:srcRect b="0" l="0" r="0" t="0"/>
          <a:stretch/>
        </p:blipFill>
        <p:spPr>
          <a:xfrm>
            <a:off x="0" y="4763"/>
            <a:ext cx="1295400" cy="757237"/>
          </a:xfrm>
          <a:prstGeom prst="rect">
            <a:avLst/>
          </a:prstGeom>
          <a:noFill/>
          <a:ln>
            <a:noFill/>
          </a:ln>
        </p:spPr>
      </p:pic>
      <p:graphicFrame>
        <p:nvGraphicFramePr>
          <p:cNvPr id="114" name="Google Shape;114;p2"/>
          <p:cNvGraphicFramePr/>
          <p:nvPr/>
        </p:nvGraphicFramePr>
        <p:xfrm>
          <a:off x="990600" y="3124200"/>
          <a:ext cx="3000000" cy="3000000"/>
        </p:xfrm>
        <a:graphic>
          <a:graphicData uri="http://schemas.openxmlformats.org/drawingml/2006/table">
            <a:tbl>
              <a:tblPr bandRow="1" firstRow="1">
                <a:noFill/>
                <a:tableStyleId>{A5922182-99B1-4BCB-B314-00610756DF6F}</a:tableStyleId>
              </a:tblPr>
              <a:tblGrid>
                <a:gridCol w="1066800"/>
                <a:gridCol w="2997200"/>
                <a:gridCol w="2032000"/>
              </a:tblGrid>
              <a:tr h="533400">
                <a:tc>
                  <a:txBody>
                    <a:bodyPr/>
                    <a:lstStyle/>
                    <a:p>
                      <a:pPr indent="0" lvl="0" marL="0" marR="0" rtl="0" algn="l">
                        <a:spcBef>
                          <a:spcPts val="0"/>
                        </a:spcBef>
                        <a:spcAft>
                          <a:spcPts val="0"/>
                        </a:spcAft>
                        <a:buNone/>
                      </a:pPr>
                      <a:r>
                        <a:rPr lang="en-US" sz="1800" u="none" cap="none" strike="noStrike"/>
                        <a:t>COURSE</a:t>
                      </a:r>
                      <a:endParaRPr/>
                    </a:p>
                  </a:txBody>
                  <a:tcPr marT="45725" marB="45725" marR="91450" marL="91450"/>
                </a:tc>
                <a:tc>
                  <a:txBody>
                    <a:bodyPr/>
                    <a:lstStyle/>
                    <a:p>
                      <a:pPr indent="0" lvl="0" marL="0" marR="0" rtl="0" algn="l">
                        <a:spcBef>
                          <a:spcPts val="0"/>
                        </a:spcBef>
                        <a:spcAft>
                          <a:spcPts val="0"/>
                        </a:spcAft>
                        <a:buNone/>
                      </a:pPr>
                      <a:r>
                        <a:rPr lang="en-US" sz="1800"/>
                        <a:t>BOARD/UNIVERSITY</a:t>
                      </a:r>
                      <a:endParaRPr/>
                    </a:p>
                  </a:txBody>
                  <a:tcPr marT="45725" marB="45725" marR="91450" marL="91450"/>
                </a:tc>
                <a:tc>
                  <a:txBody>
                    <a:bodyPr/>
                    <a:lstStyle/>
                    <a:p>
                      <a:pPr indent="0" lvl="0" marL="0" marR="0" rtl="0" algn="l">
                        <a:spcBef>
                          <a:spcPts val="0"/>
                        </a:spcBef>
                        <a:spcAft>
                          <a:spcPts val="0"/>
                        </a:spcAft>
                        <a:buNone/>
                      </a:pPr>
                      <a:r>
                        <a:rPr lang="en-US" sz="1800"/>
                        <a:t>YEAR OF PASSING</a:t>
                      </a:r>
                      <a:endParaRPr/>
                    </a:p>
                  </a:txBody>
                  <a:tcPr marT="45725" marB="45725" marR="91450" marL="91450"/>
                </a:tc>
              </a:tr>
              <a:tr h="533400">
                <a:tc>
                  <a:txBody>
                    <a:bodyPr/>
                    <a:lstStyle/>
                    <a:p>
                      <a:pPr indent="0" lvl="0" marL="0" marR="0" rtl="0" algn="l">
                        <a:spcBef>
                          <a:spcPts val="0"/>
                        </a:spcBef>
                        <a:spcAft>
                          <a:spcPts val="0"/>
                        </a:spcAft>
                        <a:buNone/>
                      </a:pPr>
                      <a:r>
                        <a:rPr lang="en-US" sz="1800"/>
                        <a:t>PhD</a:t>
                      </a:r>
                      <a:endParaRPr/>
                    </a:p>
                  </a:txBody>
                  <a:tcPr marT="45725" marB="45725" marR="91450" marL="91450"/>
                </a:tc>
                <a:tc>
                  <a:txBody>
                    <a:bodyPr/>
                    <a:lstStyle/>
                    <a:p>
                      <a:pPr indent="0" lvl="0" marL="0" marR="0" rtl="0" algn="l">
                        <a:spcBef>
                          <a:spcPts val="0"/>
                        </a:spcBef>
                        <a:spcAft>
                          <a:spcPts val="0"/>
                        </a:spcAft>
                        <a:buNone/>
                      </a:pPr>
                      <a:r>
                        <a:rPr lang="en-US" sz="1800"/>
                        <a:t>SRM University, NCR</a:t>
                      </a:r>
                      <a:endParaRPr/>
                    </a:p>
                  </a:txBody>
                  <a:tcPr marT="45725" marB="45725" marR="91450" marL="91450"/>
                </a:tc>
                <a:tc>
                  <a:txBody>
                    <a:bodyPr/>
                    <a:lstStyle/>
                    <a:p>
                      <a:pPr indent="0" lvl="0" marL="0" marR="0" rtl="0" algn="l">
                        <a:spcBef>
                          <a:spcPts val="0"/>
                        </a:spcBef>
                        <a:spcAft>
                          <a:spcPts val="0"/>
                        </a:spcAft>
                        <a:buNone/>
                      </a:pPr>
                      <a:r>
                        <a:rPr lang="en-US" sz="1800"/>
                        <a:t>Pursuing</a:t>
                      </a:r>
                      <a:endParaRPr/>
                    </a:p>
                  </a:txBody>
                  <a:tcPr marT="45725" marB="45725" marR="91450" marL="91450"/>
                </a:tc>
              </a:tr>
              <a:tr h="533400">
                <a:tc>
                  <a:txBody>
                    <a:bodyPr/>
                    <a:lstStyle/>
                    <a:p>
                      <a:pPr indent="0" lvl="0" marL="0" marR="0" rtl="0" algn="l">
                        <a:spcBef>
                          <a:spcPts val="0"/>
                        </a:spcBef>
                        <a:spcAft>
                          <a:spcPts val="0"/>
                        </a:spcAft>
                        <a:buNone/>
                      </a:pPr>
                      <a:r>
                        <a:rPr lang="en-US" sz="1800"/>
                        <a:t>M.Tech</a:t>
                      </a:r>
                      <a:endParaRPr sz="1800"/>
                    </a:p>
                  </a:txBody>
                  <a:tcPr marT="45725" marB="45725" marR="91450" marL="91450"/>
                </a:tc>
                <a:tc>
                  <a:txBody>
                    <a:bodyPr/>
                    <a:lstStyle/>
                    <a:p>
                      <a:pPr indent="0" lvl="0" marL="0" marR="0" rtl="0" algn="l">
                        <a:spcBef>
                          <a:spcPts val="0"/>
                        </a:spcBef>
                        <a:spcAft>
                          <a:spcPts val="0"/>
                        </a:spcAft>
                        <a:buNone/>
                      </a:pPr>
                      <a:r>
                        <a:rPr lang="en-US" sz="1800"/>
                        <a:t>DCRUST University, Murthal</a:t>
                      </a:r>
                      <a:endParaRPr/>
                    </a:p>
                  </a:txBody>
                  <a:tcPr marT="45725" marB="45725" marR="91450" marL="91450"/>
                </a:tc>
                <a:tc>
                  <a:txBody>
                    <a:bodyPr/>
                    <a:lstStyle/>
                    <a:p>
                      <a:pPr indent="0" lvl="0" marL="0" marR="0" rtl="0" algn="l">
                        <a:spcBef>
                          <a:spcPts val="0"/>
                        </a:spcBef>
                        <a:spcAft>
                          <a:spcPts val="0"/>
                        </a:spcAft>
                        <a:buNone/>
                      </a:pPr>
                      <a:r>
                        <a:rPr lang="en-US" sz="1800"/>
                        <a:t>2016</a:t>
                      </a:r>
                      <a:endParaRPr/>
                    </a:p>
                  </a:txBody>
                  <a:tcPr marT="45725" marB="45725" marR="91450" marL="91450"/>
                </a:tc>
              </a:tr>
              <a:tr h="533400">
                <a:tc>
                  <a:txBody>
                    <a:bodyPr/>
                    <a:lstStyle/>
                    <a:p>
                      <a:pPr indent="0" lvl="0" marL="0" marR="0" rtl="0" algn="l">
                        <a:spcBef>
                          <a:spcPts val="0"/>
                        </a:spcBef>
                        <a:spcAft>
                          <a:spcPts val="0"/>
                        </a:spcAft>
                        <a:buNone/>
                      </a:pPr>
                      <a:r>
                        <a:rPr lang="en-US" sz="1800"/>
                        <a:t>B.Tech</a:t>
                      </a:r>
                      <a:endParaRPr sz="1800"/>
                    </a:p>
                  </a:txBody>
                  <a:tcPr marT="45725" marB="45725" marR="91450" marL="91450"/>
                </a:tc>
                <a:tc>
                  <a:txBody>
                    <a:bodyPr/>
                    <a:lstStyle/>
                    <a:p>
                      <a:pPr indent="0" lvl="0" marL="0" marR="0" rtl="0" algn="l">
                        <a:spcBef>
                          <a:spcPts val="0"/>
                        </a:spcBef>
                        <a:spcAft>
                          <a:spcPts val="0"/>
                        </a:spcAft>
                        <a:buNone/>
                      </a:pPr>
                      <a:r>
                        <a:rPr lang="en-US" sz="1800"/>
                        <a:t>MDU, Rohtak</a:t>
                      </a:r>
                      <a:endParaRPr/>
                    </a:p>
                  </a:txBody>
                  <a:tcPr marT="45725" marB="45725" marR="91450" marL="91450"/>
                </a:tc>
                <a:tc>
                  <a:txBody>
                    <a:bodyPr/>
                    <a:lstStyle/>
                    <a:p>
                      <a:pPr indent="0" lvl="0" marL="0" marR="0" rtl="0" algn="l">
                        <a:spcBef>
                          <a:spcPts val="0"/>
                        </a:spcBef>
                        <a:spcAft>
                          <a:spcPts val="0"/>
                        </a:spcAft>
                        <a:buNone/>
                      </a:pPr>
                      <a:r>
                        <a:rPr lang="en-US" sz="1800"/>
                        <a:t>2014</a:t>
                      </a:r>
                      <a:endParaRPr/>
                    </a:p>
                  </a:txBody>
                  <a:tcPr marT="45725" marB="45725" marR="91450" marL="91450"/>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Trigonometry</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Tan h (discussed as an activation function; no prior knowledge needed)</a:t>
            </a:r>
            <a:endParaRPr/>
          </a:p>
          <a:p>
            <a:pPr indent="-342900" lvl="0" marL="342900" rtl="0" algn="just">
              <a:spcBef>
                <a:spcPts val="48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Calculus (optional, for advanced topics)</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concept of a derivative (you won't have to actually calculate derivatives)</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gradient or slope</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partial derivatives (which are closely related to gradients)</a:t>
            </a:r>
            <a:endParaRPr/>
          </a:p>
          <a:p>
            <a:pPr indent="-342900" lvl="0" marL="342900" rtl="0" algn="just">
              <a:spcBef>
                <a:spcPts val="480"/>
              </a:spcBef>
              <a:spcAft>
                <a:spcPts val="0"/>
              </a:spcAft>
              <a:buClr>
                <a:schemeClr val="dk1"/>
              </a:buClr>
              <a:buSzPts val="2400"/>
              <a:buFont typeface="Courier New"/>
              <a:buChar char="o"/>
            </a:pPr>
            <a:r>
              <a:rPr lang="en-US" sz="2400">
                <a:latin typeface="Times New Roman"/>
                <a:ea typeface="Times New Roman"/>
                <a:cs typeface="Times New Roman"/>
                <a:sym typeface="Times New Roman"/>
              </a:rPr>
              <a:t>chain rule (for a full understanding of the backpropagation algorithm for training neural networks)</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342900" rtl="0" algn="l">
              <a:spcBef>
                <a:spcPts val="360"/>
              </a:spcBef>
              <a:spcAft>
                <a:spcPts val="0"/>
              </a:spcAft>
              <a:buClr>
                <a:schemeClr val="dk1"/>
              </a:buClr>
              <a:buSzPts val="1800"/>
              <a:buNone/>
            </a:pPr>
            <a:r>
              <a:t/>
            </a:r>
            <a:endParaRPr sz="1800"/>
          </a:p>
        </p:txBody>
      </p:sp>
      <p:sp>
        <p:nvSpPr>
          <p:cNvPr id="299" name="Google Shape;29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00" name="Google Shape;30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2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lang="en-US" sz="3200">
                <a:solidFill>
                  <a:schemeClr val="dk1"/>
                </a:solidFill>
                <a:latin typeface="Times New Roman"/>
                <a:ea typeface="Times New Roman"/>
                <a:cs typeface="Times New Roman"/>
                <a:sym typeface="Times New Roman"/>
              </a:rPr>
              <a:t>Prerequisite </a:t>
            </a:r>
            <a:endParaRPr/>
          </a:p>
        </p:txBody>
      </p:sp>
      <p:sp>
        <p:nvSpPr>
          <p:cNvPr id="302" name="Google Shape;302;p20"/>
          <p:cNvSpPr txBox="1"/>
          <p:nvPr>
            <p:ph idx="11" type="ftr"/>
          </p:nvPr>
        </p:nvSpPr>
        <p:spPr>
          <a:xfrm>
            <a:off x="1981200" y="6356350"/>
            <a:ext cx="556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303" name="Google Shape;303;p20"/>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None/>
            </a:pPr>
            <a:r>
              <a:t/>
            </a:r>
            <a:endParaRPr sz="18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Programming language:</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It is essential to know programming languages like R and Python in order to implement the whole Machine Learning process. Python and R both provide in-built libraries that make it very easy to implement Machine Learning algorithms.</a:t>
            </a:r>
            <a:endParaRPr/>
          </a:p>
          <a:p>
            <a:pPr indent="-1905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
        <p:nvSpPr>
          <p:cNvPr id="309" name="Google Shape;309;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10" name="Google Shape;3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1" name="Google Shape;311;p2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Pre-requisite </a:t>
            </a:r>
            <a:endParaRPr/>
          </a:p>
        </p:txBody>
      </p:sp>
      <p:sp>
        <p:nvSpPr>
          <p:cNvPr id="312" name="Google Shape;312;p21"/>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313" name="Google Shape;313;p21"/>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2"/>
          <p:cNvSpPr txBox="1"/>
          <p:nvPr>
            <p:ph idx="1" type="body"/>
          </p:nvPr>
        </p:nvSpPr>
        <p:spPr>
          <a:xfrm>
            <a:off x="381000" y="1143000"/>
            <a:ext cx="8229600" cy="4800600"/>
          </a:xfrm>
          <a:prstGeom prst="rect">
            <a:avLst/>
          </a:prstGeom>
          <a:noFill/>
          <a:ln>
            <a:noFill/>
          </a:ln>
        </p:spPr>
        <p:txBody>
          <a:bodyPr anchorCtr="0" anchor="t" bIns="45700" lIns="91425" spcFirstLastPara="1" rIns="91425" wrap="square" tIns="45700">
            <a:normAutofit/>
          </a:bodyPr>
          <a:lstStyle/>
          <a:p>
            <a:pPr indent="0" lvl="0" marL="0" marR="69850" rtl="0" algn="just">
              <a:spcBef>
                <a:spcPts val="0"/>
              </a:spcBef>
              <a:spcAft>
                <a:spcPts val="0"/>
              </a:spcAft>
              <a:buClr>
                <a:schemeClr val="dk1"/>
              </a:buClr>
              <a:buSzPts val="2400"/>
              <a:buNone/>
            </a:pPr>
            <a:r>
              <a:rPr b="1" lang="en-US" sz="2400"/>
              <a:t>REINFORCEMENT LEARNING:</a:t>
            </a:r>
            <a:endParaRPr/>
          </a:p>
          <a:p>
            <a:pPr indent="0" lvl="0" marL="0" marR="69850" rtl="0" algn="just">
              <a:spcBef>
                <a:spcPts val="480"/>
              </a:spcBef>
              <a:spcAft>
                <a:spcPts val="0"/>
              </a:spcAft>
              <a:buClr>
                <a:schemeClr val="dk1"/>
              </a:buClr>
              <a:buSzPts val="2400"/>
              <a:buNone/>
            </a:pPr>
            <a:r>
              <a:t/>
            </a:r>
            <a:endParaRPr b="1" sz="2400"/>
          </a:p>
          <a:p>
            <a:pPr indent="-342900" lvl="0" marL="342900" marR="69850" rtl="0" algn="just">
              <a:spcBef>
                <a:spcPts val="480"/>
              </a:spcBef>
              <a:spcAft>
                <a:spcPts val="0"/>
              </a:spcAft>
              <a:buClr>
                <a:schemeClr val="dk1"/>
              </a:buClr>
              <a:buSzPts val="2400"/>
              <a:buChar char="•"/>
            </a:pPr>
            <a:r>
              <a:rPr lang="en-US" sz="2400"/>
              <a:t>Introduction to Reinforcement Learning, </a:t>
            </a:r>
            <a:endParaRPr/>
          </a:p>
          <a:p>
            <a:pPr indent="-342900" lvl="0" marL="342900" marR="69850" rtl="0" algn="just">
              <a:spcBef>
                <a:spcPts val="480"/>
              </a:spcBef>
              <a:spcAft>
                <a:spcPts val="0"/>
              </a:spcAft>
              <a:buClr>
                <a:schemeClr val="dk1"/>
              </a:buClr>
              <a:buSzPts val="2400"/>
              <a:buChar char="•"/>
            </a:pPr>
            <a:r>
              <a:rPr lang="en-US" sz="2400"/>
              <a:t>Learning Task, </a:t>
            </a:r>
            <a:endParaRPr/>
          </a:p>
          <a:p>
            <a:pPr indent="-342900" lvl="0" marL="342900" marR="69850" rtl="0" algn="just">
              <a:spcBef>
                <a:spcPts val="480"/>
              </a:spcBef>
              <a:spcAft>
                <a:spcPts val="0"/>
              </a:spcAft>
              <a:buClr>
                <a:schemeClr val="dk1"/>
              </a:buClr>
              <a:buSzPts val="2400"/>
              <a:buChar char="•"/>
            </a:pPr>
            <a:r>
              <a:rPr lang="en-US" sz="2400"/>
              <a:t>Example of Reinforcement Learning in Practice</a:t>
            </a:r>
            <a:endParaRPr/>
          </a:p>
          <a:p>
            <a:pPr indent="-342900" lvl="0" marL="342900" marR="69850" rtl="0" algn="just">
              <a:spcBef>
                <a:spcPts val="480"/>
              </a:spcBef>
              <a:spcAft>
                <a:spcPts val="0"/>
              </a:spcAft>
              <a:buClr>
                <a:schemeClr val="dk1"/>
              </a:buClr>
              <a:buSzPts val="2400"/>
              <a:buChar char="•"/>
            </a:pPr>
            <a:r>
              <a:rPr lang="en-US" sz="2400"/>
              <a:t>Learning Models for Reinforcement – (Markov Decision process, Q Learning – Q Learning function, </a:t>
            </a:r>
            <a:endParaRPr/>
          </a:p>
          <a:p>
            <a:pPr indent="-342900" lvl="0" marL="342900" marR="69850" rtl="0" algn="just">
              <a:spcBef>
                <a:spcPts val="480"/>
              </a:spcBef>
              <a:spcAft>
                <a:spcPts val="0"/>
              </a:spcAft>
              <a:buClr>
                <a:schemeClr val="dk1"/>
              </a:buClr>
              <a:buSzPts val="2400"/>
              <a:buChar char="•"/>
            </a:pPr>
            <a:r>
              <a:rPr lang="en-US" sz="2400"/>
              <a:t>Q Learning Algorithm)</a:t>
            </a:r>
            <a:endParaRPr/>
          </a:p>
          <a:p>
            <a:pPr indent="-342900" lvl="0" marL="342900" marR="69850" rtl="0" algn="just">
              <a:spcBef>
                <a:spcPts val="480"/>
              </a:spcBef>
              <a:spcAft>
                <a:spcPts val="0"/>
              </a:spcAft>
              <a:buClr>
                <a:schemeClr val="dk1"/>
              </a:buClr>
              <a:buSzPts val="2400"/>
              <a:buChar char="•"/>
            </a:pPr>
            <a:r>
              <a:rPr lang="en-US" sz="2400"/>
              <a:t>Application of Reinforcement Learning</a:t>
            </a:r>
            <a:endParaRPr/>
          </a:p>
          <a:p>
            <a:pPr indent="-342900" lvl="0" marL="342900" marR="69850" rtl="0" algn="just">
              <a:spcBef>
                <a:spcPts val="480"/>
              </a:spcBef>
              <a:spcAft>
                <a:spcPts val="0"/>
              </a:spcAft>
              <a:buClr>
                <a:schemeClr val="dk1"/>
              </a:buClr>
              <a:buSzPts val="2400"/>
              <a:buChar char="•"/>
            </a:pPr>
            <a:r>
              <a:rPr lang="en-US" sz="2400"/>
              <a:t> Introduction to Deep Q Learning.</a:t>
            </a:r>
            <a:endParaRPr sz="2400"/>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190500" lvl="0" marL="342900" rtl="0" algn="just">
              <a:lnSpc>
                <a:spcPct val="150000"/>
              </a:lnSpc>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
        <p:nvSpPr>
          <p:cNvPr id="320" name="Google Shape;32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21" name="Google Shape;321;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2" name="Google Shape;322;p22"/>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Contents</a:t>
            </a:r>
            <a:endParaRPr/>
          </a:p>
        </p:txBody>
      </p:sp>
      <p:pic>
        <p:nvPicPr>
          <p:cNvPr descr="E:\NIET\Project\xLogo11.png.pagespeed.ic.pydHLuCQEZ.png" id="323" name="Google Shape;323;p2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24" name="Google Shape;324;p22"/>
          <p:cNvSpPr txBox="1"/>
          <p:nvPr>
            <p:ph idx="11" type="ftr"/>
          </p:nvPr>
        </p:nvSpPr>
        <p:spPr>
          <a:xfrm>
            <a:off x="2057400" y="6356350"/>
            <a:ext cx="5486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dk1"/>
                </a:solidFill>
              </a:rPr>
              <a:t>Alisha Sikri                 ACSML0401                                    unit-5</a:t>
            </a:r>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idx="1" type="body"/>
          </p:nvPr>
        </p:nvSpPr>
        <p:spPr>
          <a:xfrm>
            <a:off x="381000" y="11430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None/>
            </a:pPr>
            <a:r>
              <a:rPr b="1" lang="en-US" sz="2400"/>
              <a:t>GENETIC ALGORITHMS: </a:t>
            </a:r>
            <a:endParaRPr/>
          </a:p>
          <a:p>
            <a:pPr indent="-342900" lvl="0" marL="342900" rtl="0" algn="just">
              <a:spcBef>
                <a:spcPts val="480"/>
              </a:spcBef>
              <a:spcAft>
                <a:spcPts val="0"/>
              </a:spcAft>
              <a:buClr>
                <a:schemeClr val="dk1"/>
              </a:buClr>
              <a:buSzPts val="2400"/>
              <a:buNone/>
            </a:pPr>
            <a:r>
              <a:t/>
            </a:r>
            <a:endParaRPr b="1" sz="2400"/>
          </a:p>
          <a:p>
            <a:pPr indent="-342900" lvl="0" marL="342900" rtl="0" algn="just">
              <a:spcBef>
                <a:spcPts val="480"/>
              </a:spcBef>
              <a:spcAft>
                <a:spcPts val="0"/>
              </a:spcAft>
              <a:buClr>
                <a:schemeClr val="dk1"/>
              </a:buClr>
              <a:buSzPts val="2400"/>
              <a:buChar char="•"/>
            </a:pPr>
            <a:r>
              <a:rPr lang="en-US" sz="2400"/>
              <a:t>Introduction, </a:t>
            </a:r>
            <a:endParaRPr/>
          </a:p>
          <a:p>
            <a:pPr indent="-342900" lvl="0" marL="342900" rtl="0" algn="just">
              <a:spcBef>
                <a:spcPts val="480"/>
              </a:spcBef>
              <a:spcAft>
                <a:spcPts val="0"/>
              </a:spcAft>
              <a:buClr>
                <a:schemeClr val="dk1"/>
              </a:buClr>
              <a:buSzPts val="2400"/>
              <a:buChar char="•"/>
            </a:pPr>
            <a:r>
              <a:rPr lang="en-US" sz="2400"/>
              <a:t>Components, </a:t>
            </a:r>
            <a:endParaRPr/>
          </a:p>
          <a:p>
            <a:pPr indent="-342900" lvl="0" marL="342900" rtl="0" algn="just">
              <a:spcBef>
                <a:spcPts val="480"/>
              </a:spcBef>
              <a:spcAft>
                <a:spcPts val="0"/>
              </a:spcAft>
              <a:buClr>
                <a:schemeClr val="dk1"/>
              </a:buClr>
              <a:buSzPts val="2400"/>
              <a:buChar char="•"/>
            </a:pPr>
            <a:r>
              <a:rPr lang="en-US" sz="2400"/>
              <a:t>GA cycle of reproduction,</a:t>
            </a:r>
            <a:endParaRPr/>
          </a:p>
          <a:p>
            <a:pPr indent="-342900" lvl="0" marL="342900" rtl="0" algn="just">
              <a:spcBef>
                <a:spcPts val="480"/>
              </a:spcBef>
              <a:spcAft>
                <a:spcPts val="0"/>
              </a:spcAft>
              <a:buClr>
                <a:schemeClr val="dk1"/>
              </a:buClr>
              <a:buSzPts val="2400"/>
              <a:buChar char="•"/>
            </a:pPr>
            <a:r>
              <a:rPr lang="en-US" sz="2400"/>
              <a:t>Crossover, Mutation</a:t>
            </a:r>
            <a:endParaRPr/>
          </a:p>
          <a:p>
            <a:pPr indent="-342900" lvl="0" marL="342900" rtl="0" algn="just">
              <a:spcBef>
                <a:spcPts val="480"/>
              </a:spcBef>
              <a:spcAft>
                <a:spcPts val="0"/>
              </a:spcAft>
              <a:buClr>
                <a:schemeClr val="dk1"/>
              </a:buClr>
              <a:buSzPts val="2400"/>
              <a:buChar char="•"/>
            </a:pPr>
            <a:r>
              <a:rPr lang="en-US" sz="2400"/>
              <a:t>Genetic Programming</a:t>
            </a:r>
            <a:endParaRPr sz="2400"/>
          </a:p>
          <a:p>
            <a:pPr indent="-342900" lvl="0" marL="342900" rtl="0" algn="just">
              <a:spcBef>
                <a:spcPts val="480"/>
              </a:spcBef>
              <a:spcAft>
                <a:spcPts val="0"/>
              </a:spcAft>
              <a:buClr>
                <a:schemeClr val="dk1"/>
              </a:buClr>
              <a:buSzPts val="2400"/>
              <a:buChar char="•"/>
            </a:pPr>
            <a:r>
              <a:rPr lang="en-US" sz="2400"/>
              <a:t>Models of Evolution and Learning,</a:t>
            </a:r>
            <a:endParaRPr/>
          </a:p>
          <a:p>
            <a:pPr indent="-342900" lvl="0" marL="342900" rtl="0" algn="just">
              <a:spcBef>
                <a:spcPts val="480"/>
              </a:spcBef>
              <a:spcAft>
                <a:spcPts val="0"/>
              </a:spcAft>
              <a:buClr>
                <a:schemeClr val="dk1"/>
              </a:buClr>
              <a:buSzPts val="2400"/>
              <a:buChar char="•"/>
            </a:pPr>
            <a:r>
              <a:rPr lang="en-US" sz="2400"/>
              <a:t> Applications.</a:t>
            </a:r>
            <a:endParaRPr sz="2400">
              <a:latin typeface="Tinos"/>
              <a:ea typeface="Tinos"/>
              <a:cs typeface="Tinos"/>
              <a:sym typeface="Tinos"/>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331" name="Google Shape;33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32" name="Google Shape;33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3" name="Google Shape;333;p23"/>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Contents</a:t>
            </a:r>
            <a:endParaRPr/>
          </a:p>
        </p:txBody>
      </p:sp>
      <p:pic>
        <p:nvPicPr>
          <p:cNvPr descr="E:\NIET\Project\xLogo11.png.pagespeed.ic.pydHLuCQEZ.png" id="334" name="Google Shape;334;p2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35" name="Google Shape;335;p23"/>
          <p:cNvSpPr txBox="1"/>
          <p:nvPr>
            <p:ph idx="11" type="ftr"/>
          </p:nvPr>
        </p:nvSpPr>
        <p:spPr>
          <a:xfrm>
            <a:off x="2057400" y="6356350"/>
            <a:ext cx="5486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dk1"/>
                </a:solidFill>
              </a:rPr>
              <a:t>Alisha Sikri                 ACSML0401                                    unit-5</a:t>
            </a:r>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idx="1" type="body"/>
          </p:nvPr>
        </p:nvSpPr>
        <p:spPr>
          <a:xfrm>
            <a:off x="533400" y="1143000"/>
            <a:ext cx="8229600" cy="4724400"/>
          </a:xfrm>
          <a:prstGeom prst="rect">
            <a:avLst/>
          </a:prstGeom>
          <a:noFill/>
          <a:ln>
            <a:noFill/>
          </a:ln>
        </p:spPr>
        <p:txBody>
          <a:bodyPr anchorCtr="0" anchor="t" bIns="45700" lIns="91425" spcFirstLastPara="1" rIns="91425" wrap="square" tIns="45700">
            <a:normAutofit fontScale="32500" lnSpcReduction="20000"/>
          </a:bodyPr>
          <a:lstStyle/>
          <a:p>
            <a:pPr indent="-342900" lvl="0" marL="342900" rtl="0" algn="just">
              <a:lnSpc>
                <a:spcPct val="120000"/>
              </a:lnSpc>
              <a:spcBef>
                <a:spcPts val="0"/>
              </a:spcBef>
              <a:spcAft>
                <a:spcPts val="0"/>
              </a:spcAft>
              <a:buClr>
                <a:schemeClr val="dk1"/>
              </a:buClr>
              <a:buSzPct val="100000"/>
              <a:buNone/>
            </a:pPr>
            <a:r>
              <a:rPr lang="en-US" sz="7400">
                <a:latin typeface="Times New Roman"/>
                <a:ea typeface="Times New Roman"/>
                <a:cs typeface="Times New Roman"/>
                <a:sym typeface="Times New Roman"/>
              </a:rPr>
              <a:t>Mainly the unit’s objectives are: </a:t>
            </a:r>
            <a:endParaRPr/>
          </a:p>
          <a:p>
            <a:pPr indent="-342900" lvl="0" marL="342900" rtl="0" algn="just">
              <a:lnSpc>
                <a:spcPct val="120000"/>
              </a:lnSpc>
              <a:spcBef>
                <a:spcPts val="481"/>
              </a:spcBef>
              <a:spcAft>
                <a:spcPts val="0"/>
              </a:spcAft>
              <a:buClr>
                <a:schemeClr val="dk1"/>
              </a:buClr>
              <a:buSzPct val="100000"/>
              <a:buNone/>
            </a:pPr>
            <a:r>
              <a:t/>
            </a:r>
            <a:endParaRPr sz="7400">
              <a:latin typeface="Times New Roman"/>
              <a:ea typeface="Times New Roman"/>
              <a:cs typeface="Times New Roman"/>
              <a:sym typeface="Times New Roman"/>
            </a:endParaRPr>
          </a:p>
          <a:p>
            <a:pPr indent="-342900" lvl="0" marL="342900" rtl="0" algn="just">
              <a:lnSpc>
                <a:spcPct val="120000"/>
              </a:lnSpc>
              <a:spcBef>
                <a:spcPts val="481"/>
              </a:spcBef>
              <a:spcAft>
                <a:spcPts val="0"/>
              </a:spcAft>
              <a:buClr>
                <a:schemeClr val="dk1"/>
              </a:buClr>
              <a:buSzPct val="100000"/>
              <a:buFont typeface="Noto Sans Symbols"/>
              <a:buChar char="⮚"/>
            </a:pPr>
            <a:r>
              <a:rPr lang="en-US" sz="7400">
                <a:latin typeface="Times New Roman"/>
                <a:ea typeface="Times New Roman"/>
                <a:cs typeface="Times New Roman"/>
                <a:sym typeface="Times New Roman"/>
              </a:rPr>
              <a:t>Conceptualization and summarization of reinforcement learning: To introduce students to the learning tasks and techniques with the help of example based on game (Q learning).</a:t>
            </a:r>
            <a:endParaRPr/>
          </a:p>
          <a:p>
            <a:pPr indent="-342900" lvl="0" marL="342900" rtl="0" algn="just">
              <a:lnSpc>
                <a:spcPct val="120000"/>
              </a:lnSpc>
              <a:spcBef>
                <a:spcPts val="481"/>
              </a:spcBef>
              <a:spcAft>
                <a:spcPts val="0"/>
              </a:spcAft>
              <a:buClr>
                <a:schemeClr val="dk1"/>
              </a:buClr>
              <a:buSzPct val="100000"/>
              <a:buFont typeface="Noto Sans Symbols"/>
              <a:buChar char="⮚"/>
            </a:pPr>
            <a:r>
              <a:rPr lang="en-US" sz="7400">
                <a:latin typeface="Times New Roman"/>
                <a:ea typeface="Times New Roman"/>
                <a:cs typeface="Times New Roman"/>
                <a:sym typeface="Times New Roman"/>
              </a:rPr>
              <a:t>The unit introduces a number of popular optimization methods used in genetic algorithms.</a:t>
            </a:r>
            <a:endParaRPr/>
          </a:p>
          <a:p>
            <a:pPr indent="-342900" lvl="0" marL="342900" rtl="0" algn="just">
              <a:lnSpc>
                <a:spcPct val="120000"/>
              </a:lnSpc>
              <a:spcBef>
                <a:spcPts val="481"/>
              </a:spcBef>
              <a:spcAft>
                <a:spcPts val="0"/>
              </a:spcAft>
              <a:buClr>
                <a:schemeClr val="dk1"/>
              </a:buClr>
              <a:buSzPct val="100000"/>
              <a:buFont typeface="Noto Sans Symbols"/>
              <a:buChar char="⮚"/>
            </a:pPr>
            <a:r>
              <a:rPr lang="en-US" sz="7400">
                <a:latin typeface="Times New Roman"/>
                <a:ea typeface="Times New Roman"/>
                <a:cs typeface="Times New Roman"/>
                <a:sym typeface="Times New Roman"/>
              </a:rPr>
              <a:t> Introducing the working principles of GAs, present GA applications/case studies from a wide variety of engineering problems. </a:t>
            </a:r>
            <a:endParaRPr/>
          </a:p>
          <a:p>
            <a:pPr indent="-190182" lvl="0" marL="342900" rtl="0" algn="just">
              <a:lnSpc>
                <a:spcPct val="120000"/>
              </a:lnSpc>
              <a:spcBef>
                <a:spcPts val="481"/>
              </a:spcBef>
              <a:spcAft>
                <a:spcPts val="0"/>
              </a:spcAft>
              <a:buClr>
                <a:schemeClr val="dk1"/>
              </a:buClr>
              <a:buSzPct val="100000"/>
              <a:buFont typeface="Noto Sans Symbols"/>
              <a:buNone/>
            </a:pPr>
            <a:r>
              <a:t/>
            </a:r>
            <a:endParaRPr sz="7400">
              <a:latin typeface="Times New Roman"/>
              <a:ea typeface="Times New Roman"/>
              <a:cs typeface="Times New Roman"/>
              <a:sym typeface="Times New Roman"/>
            </a:endParaRPr>
          </a:p>
          <a:p>
            <a:pPr indent="-342900" lvl="0" marL="342900" rtl="0" algn="l">
              <a:spcBef>
                <a:spcPts val="331"/>
              </a:spcBef>
              <a:spcAft>
                <a:spcPts val="0"/>
              </a:spcAft>
              <a:buClr>
                <a:schemeClr val="dk1"/>
              </a:buClr>
              <a:buSzPct val="100000"/>
              <a:buNone/>
            </a:pPr>
            <a:r>
              <a:t/>
            </a:r>
            <a:endParaRPr sz="5100">
              <a:latin typeface="Times New Roman"/>
              <a:ea typeface="Times New Roman"/>
              <a:cs typeface="Times New Roman"/>
              <a:sym typeface="Times New Roman"/>
            </a:endParaRPr>
          </a:p>
          <a:p>
            <a:pPr indent="-237680" lvl="0" marL="342900" rtl="0" algn="l">
              <a:spcBef>
                <a:spcPts val="331"/>
              </a:spcBef>
              <a:spcAft>
                <a:spcPts val="0"/>
              </a:spcAft>
              <a:buClr>
                <a:schemeClr val="dk1"/>
              </a:buClr>
              <a:buSzPct val="100000"/>
              <a:buNone/>
            </a:pPr>
            <a:r>
              <a:t/>
            </a:r>
            <a:endParaRPr sz="5100">
              <a:latin typeface="Times New Roman"/>
              <a:ea typeface="Times New Roman"/>
              <a:cs typeface="Times New Roman"/>
              <a:sym typeface="Times New Roman"/>
            </a:endParaRPr>
          </a:p>
        </p:txBody>
      </p:sp>
      <p:sp>
        <p:nvSpPr>
          <p:cNvPr id="341" name="Google Shape;34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42" name="Google Shape;34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24"/>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Objectives of Unit</a:t>
            </a:r>
            <a:endParaRPr/>
          </a:p>
        </p:txBody>
      </p:sp>
      <p:pic>
        <p:nvPicPr>
          <p:cNvPr descr="E:\NIET\Project\xLogo11.png.pagespeed.ic.pydHLuCQEZ.png" id="344" name="Google Shape;344;p2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45" name="Google Shape;345;p24"/>
          <p:cNvSpPr txBox="1"/>
          <p:nvPr>
            <p:ph idx="11" type="ftr"/>
          </p:nvPr>
        </p:nvSpPr>
        <p:spPr>
          <a:xfrm>
            <a:off x="1981200" y="6248400"/>
            <a:ext cx="556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idx="1" type="body"/>
          </p:nvPr>
        </p:nvSpPr>
        <p:spPr>
          <a:xfrm>
            <a:off x="533400" y="1143000"/>
            <a:ext cx="8229600" cy="472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200"/>
              <a:buNone/>
            </a:pPr>
            <a:r>
              <a:rPr lang="en-US" sz="2200">
                <a:latin typeface="Times New Roman"/>
                <a:ea typeface="Times New Roman"/>
                <a:cs typeface="Times New Roman"/>
                <a:sym typeface="Times New Roman"/>
              </a:rPr>
              <a:t>     </a:t>
            </a:r>
            <a:r>
              <a:rPr lang="en-US" sz="2600">
                <a:latin typeface="Times New Roman"/>
                <a:ea typeface="Times New Roman"/>
                <a:cs typeface="Times New Roman"/>
                <a:sym typeface="Times New Roman"/>
              </a:rPr>
              <a:t>At the end of the course the students should be able to design and implement machine learning solutions to classification, regression, and clustering problems.</a:t>
            </a:r>
            <a:endParaRPr/>
          </a:p>
          <a:p>
            <a:pPr indent="-342900" lvl="0" marL="34290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a:p>
            <a:pPr indent="-342900" lvl="0" marL="342900" rtl="0" algn="just">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Illustrate the steps involved in designing a self machine learning algorithm.</a:t>
            </a:r>
            <a:endParaRPr/>
          </a:p>
          <a:p>
            <a:pPr indent="-342900" lvl="0" marL="342900" rtl="0" algn="just">
              <a:spcBef>
                <a:spcPts val="520"/>
              </a:spcBef>
              <a:spcAft>
                <a:spcPts val="0"/>
              </a:spcAft>
              <a:buClr>
                <a:schemeClr val="dk1"/>
              </a:buClr>
              <a:buSzPts val="2600"/>
              <a:buNone/>
            </a:pPr>
            <a:r>
              <a:t/>
            </a:r>
            <a:endParaRPr sz="2600">
              <a:latin typeface="Times New Roman"/>
              <a:ea typeface="Times New Roman"/>
              <a:cs typeface="Times New Roman"/>
              <a:sym typeface="Times New Roman"/>
            </a:endParaRPr>
          </a:p>
          <a:p>
            <a:pPr indent="-342900" lvl="0" marL="342900" rtl="0" algn="just">
              <a:spcBef>
                <a:spcPts val="52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Construct optimization algorithms using genetic algorithm for complex applications.</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
        <p:nvSpPr>
          <p:cNvPr id="351" name="Google Shape;3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52" name="Google Shape;35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3" name="Google Shape;353;p2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Unit Outcomes</a:t>
            </a:r>
            <a:endParaRPr/>
          </a:p>
        </p:txBody>
      </p:sp>
      <p:pic>
        <p:nvPicPr>
          <p:cNvPr descr="E:\NIET\Project\xLogo11.png.pagespeed.ic.pydHLuCQEZ.png" id="354" name="Google Shape;354;p2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55" name="Google Shape;355;p25"/>
          <p:cNvSpPr txBox="1"/>
          <p:nvPr>
            <p:ph idx="11" type="ftr"/>
          </p:nvPr>
        </p:nvSpPr>
        <p:spPr>
          <a:xfrm>
            <a:off x="1981200" y="6248400"/>
            <a:ext cx="5562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idx="1" type="body"/>
          </p:nvPr>
        </p:nvSpPr>
        <p:spPr>
          <a:xfrm>
            <a:off x="381000" y="11430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GENETIC  ALGORITHMS: </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GA-an  illustrative  example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Hypothesis  space  search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Genetic Programming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Models of Evolution and Learning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Learning first order rules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sequential covering algorithms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General to specific beam search (CO5)</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190500" lvl="0" marL="342900" rtl="0" algn="just">
              <a:lnSpc>
                <a:spcPct val="150000"/>
              </a:lnSpc>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
        <p:nvSpPr>
          <p:cNvPr id="362" name="Google Shape;3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63" name="Google Shape;36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p26"/>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Topic Mapping with CO</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365" name="Google Shape;365;p2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66" name="Google Shape;366;p26"/>
          <p:cNvSpPr txBox="1"/>
          <p:nvPr>
            <p:ph idx="11" type="ftr"/>
          </p:nvPr>
        </p:nvSpPr>
        <p:spPr>
          <a:xfrm>
            <a:off x="2057400" y="6356350"/>
            <a:ext cx="5486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dk1"/>
                </a:solidFill>
              </a:rPr>
              <a:t>Alisha Sikri                 ACSML0401                                    unit-5</a:t>
            </a:r>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idx="1" type="body"/>
          </p:nvPr>
        </p:nvSpPr>
        <p:spPr>
          <a:xfrm>
            <a:off x="381000" y="1143000"/>
            <a:ext cx="8229600" cy="48006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REINFORCEMENT LEARNING :</a:t>
            </a:r>
            <a:endParaRPr/>
          </a:p>
          <a:p>
            <a:pPr indent="-342900" lvl="0" marL="342900" rtl="0" algn="just">
              <a:spcBef>
                <a:spcPts val="480"/>
              </a:spcBef>
              <a:spcAft>
                <a:spcPts val="0"/>
              </a:spcAft>
              <a:buClr>
                <a:schemeClr val="dk1"/>
              </a:buClr>
              <a:buSzPts val="2400"/>
              <a:buFont typeface="Noto Sans Symbols"/>
              <a:buChar char="⮚"/>
            </a:pPr>
            <a:r>
              <a:rPr b="1" lang="en-US" sz="24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The Learning Task (CO5)</a:t>
            </a:r>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 Q Learning (CO5)</a:t>
            </a:r>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373" name="Google Shape;373;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74" name="Google Shape;37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5" name="Google Shape;375;p27"/>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Topic Mapping with CO</a:t>
            </a:r>
            <a:endParaRPr/>
          </a:p>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pic>
        <p:nvPicPr>
          <p:cNvPr descr="E:\NIET\Project\xLogo11.png.pagespeed.ic.pydHLuCQEZ.png" id="376" name="Google Shape;376;p2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77" name="Google Shape;377;p27"/>
          <p:cNvSpPr txBox="1"/>
          <p:nvPr>
            <p:ph idx="11" type="ftr"/>
          </p:nvPr>
        </p:nvSpPr>
        <p:spPr>
          <a:xfrm>
            <a:off x="2057400" y="6356350"/>
            <a:ext cx="5486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chemeClr val="dk1"/>
                </a:solidFill>
              </a:rPr>
              <a:t>Alisha Sikri                 ACSML0401                                    unit-5</a:t>
            </a:r>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idx="1" type="body"/>
          </p:nvPr>
        </p:nvSpPr>
        <p:spPr>
          <a:xfrm>
            <a:off x="571500" y="845738"/>
            <a:ext cx="8229600" cy="551061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Font typeface="Arial"/>
              <a:buChar char="•"/>
            </a:pPr>
            <a:r>
              <a:rPr b="0" lang="en-US" sz="2400">
                <a:solidFill>
                  <a:srgbClr val="000000"/>
                </a:solidFill>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endParaRPr/>
          </a:p>
          <a:p>
            <a:pPr indent="-342900" lvl="0" marL="342900" rtl="0" algn="just">
              <a:spcBef>
                <a:spcPts val="480"/>
              </a:spcBef>
              <a:spcAft>
                <a:spcPts val="0"/>
              </a:spcAft>
              <a:buClr>
                <a:srgbClr val="000000"/>
              </a:buClr>
              <a:buSzPts val="2400"/>
              <a:buFont typeface="Arial"/>
              <a:buChar char="•"/>
            </a:pPr>
            <a:r>
              <a:rPr b="0" lang="en-US" sz="2400">
                <a:solidFill>
                  <a:srgbClr val="000000"/>
                </a:solidFill>
              </a:rPr>
              <a:t>In Reinforcement Learning, the agent learns automatically using feedbacks without any labeled data, unlike</a:t>
            </a:r>
            <a:r>
              <a:rPr b="0" lang="en-US" sz="2400"/>
              <a:t> </a:t>
            </a:r>
            <a:r>
              <a:rPr b="0" lang="en-US" sz="2400" u="none" strike="noStrike"/>
              <a:t>supervised learning.</a:t>
            </a:r>
            <a:endParaRPr b="0" sz="2400"/>
          </a:p>
          <a:p>
            <a:pPr indent="-342900" lvl="0" marL="342900" rtl="0" algn="just">
              <a:spcBef>
                <a:spcPts val="480"/>
              </a:spcBef>
              <a:spcAft>
                <a:spcPts val="0"/>
              </a:spcAft>
              <a:buClr>
                <a:srgbClr val="000000"/>
              </a:buClr>
              <a:buSzPts val="2400"/>
              <a:buFont typeface="Arial"/>
              <a:buChar char="•"/>
            </a:pPr>
            <a:r>
              <a:rPr b="0" lang="en-US" sz="2400">
                <a:solidFill>
                  <a:srgbClr val="000000"/>
                </a:solidFill>
              </a:rPr>
              <a:t>Since there is no labeled data, so the agent is bound to learn by its experience only.</a:t>
            </a:r>
            <a:endParaRPr/>
          </a:p>
          <a:p>
            <a:pPr indent="-342900" lvl="0" marL="342900" rtl="0" algn="just">
              <a:spcBef>
                <a:spcPts val="480"/>
              </a:spcBef>
              <a:spcAft>
                <a:spcPts val="0"/>
              </a:spcAft>
              <a:buClr>
                <a:srgbClr val="000000"/>
              </a:buClr>
              <a:buSzPts val="2400"/>
              <a:buFont typeface="Arial"/>
              <a:buChar char="•"/>
            </a:pPr>
            <a:r>
              <a:rPr b="0" lang="en-US" sz="2400">
                <a:solidFill>
                  <a:srgbClr val="000000"/>
                </a:solidFill>
              </a:rPr>
              <a:t>RL solves a specific type of problem where decision making is sequential, and the goal is long-term, such as </a:t>
            </a:r>
            <a:r>
              <a:rPr b="1" lang="en-US" sz="2400">
                <a:solidFill>
                  <a:srgbClr val="000000"/>
                </a:solidFill>
              </a:rPr>
              <a:t>game-playing, robotics</a:t>
            </a:r>
            <a:r>
              <a:rPr b="0" lang="en-US" sz="2400">
                <a:solidFill>
                  <a:srgbClr val="000000"/>
                </a:solidFill>
              </a:rPr>
              <a:t>, etc.</a:t>
            </a:r>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383" name="Google Shape;38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84" name="Google Shape;38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2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REINFORCEMENT LEARNING</a:t>
            </a:r>
            <a:endParaRPr/>
          </a:p>
        </p:txBody>
      </p:sp>
      <p:pic>
        <p:nvPicPr>
          <p:cNvPr descr="E:\NIET\Project\xLogo11.png.pagespeed.ic.pydHLuCQEZ.png" id="386" name="Google Shape;386;p2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87" name="Google Shape;387;p28"/>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Font typeface="Arial"/>
              <a:buChar char="•"/>
            </a:pPr>
            <a:r>
              <a:rPr b="0" lang="en-US" sz="2400">
                <a:solidFill>
                  <a:srgbClr val="000000"/>
                </a:solidFill>
              </a:rPr>
              <a:t>The agent interacts with the environment and explores it by itself. The primary goal of an agent in reinforcement learning is to improve the performance by getting the maximum positive rewards.</a:t>
            </a:r>
            <a:endParaRPr/>
          </a:p>
          <a:p>
            <a:pPr indent="-342900" lvl="0" marL="342900" rtl="0" algn="just">
              <a:spcBef>
                <a:spcPts val="480"/>
              </a:spcBef>
              <a:spcAft>
                <a:spcPts val="0"/>
              </a:spcAft>
              <a:buClr>
                <a:srgbClr val="000000"/>
              </a:buClr>
              <a:buSzPts val="2400"/>
              <a:buFont typeface="Arial"/>
              <a:buChar char="•"/>
            </a:pPr>
            <a:r>
              <a:rPr b="0" lang="en-US" sz="2400">
                <a:solidFill>
                  <a:srgbClr val="000000"/>
                </a:solidFill>
              </a:rPr>
              <a:t>The agent learns with the process of hit and trial, and based on the experience, it learns to perform the task in a better way. Hence, we can say that </a:t>
            </a:r>
            <a:r>
              <a:rPr b="1" i="1" lang="en-US" sz="2400">
                <a:solidFill>
                  <a:srgbClr val="000000"/>
                </a:solidFill>
              </a:rPr>
              <a:t>"Reinforcement learning is a type of machine learning method where an intelligent agent (computer program) interacts with the environment and learns to act within that."</a:t>
            </a:r>
            <a:r>
              <a:rPr b="0" lang="en-US" sz="2400">
                <a:solidFill>
                  <a:srgbClr val="000000"/>
                </a:solidFill>
              </a:rPr>
              <a:t> How a Robotic dog learns the movement of his arms is an example of Reinforcement learning.</a:t>
            </a:r>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393" name="Google Shape;39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394" name="Google Shape;39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2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REINFORCEMENT LEARNING</a:t>
            </a:r>
            <a:endParaRPr/>
          </a:p>
        </p:txBody>
      </p:sp>
      <p:pic>
        <p:nvPicPr>
          <p:cNvPr descr="E:\NIET\Project\xLogo11.png.pagespeed.ic.pydHLuCQEZ.png" id="396" name="Google Shape;396;p2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397" name="Google Shape;397;p29"/>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3"/>
          <p:cNvSpPr txBox="1"/>
          <p:nvPr/>
        </p:nvSpPr>
        <p:spPr>
          <a:xfrm>
            <a:off x="1371600" y="137828"/>
            <a:ext cx="7499131"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Evaluation Scheme</a:t>
            </a:r>
            <a:endParaRPr/>
          </a:p>
        </p:txBody>
      </p:sp>
      <p:sp>
        <p:nvSpPr>
          <p:cNvPr id="121" name="Google Shape;121;p3"/>
          <p:cNvSpPr txBox="1"/>
          <p:nvPr>
            <p:ph idx="11" type="ftr"/>
          </p:nvPr>
        </p:nvSpPr>
        <p:spPr>
          <a:xfrm>
            <a:off x="533400" y="6356350"/>
            <a:ext cx="777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122" name="Google Shape;122;p3"/>
          <p:cNvPicPr preferRelativeResize="0"/>
          <p:nvPr/>
        </p:nvPicPr>
        <p:blipFill rotWithShape="1">
          <a:blip r:embed="rId3">
            <a:alphaModFix/>
          </a:blip>
          <a:srcRect b="0" l="0" r="0" t="0"/>
          <a:stretch/>
        </p:blipFill>
        <p:spPr>
          <a:xfrm>
            <a:off x="1066800" y="958769"/>
            <a:ext cx="7296150" cy="5239348"/>
          </a:xfrm>
          <a:prstGeom prst="rect">
            <a:avLst/>
          </a:prstGeom>
          <a:noFill/>
          <a:ln>
            <a:noFill/>
          </a:ln>
        </p:spPr>
      </p:pic>
      <p:sp>
        <p:nvSpPr>
          <p:cNvPr id="123" name="Google Shape;123;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pic>
        <p:nvPicPr>
          <p:cNvPr id="124" name="Google Shape;124;p3"/>
          <p:cNvPicPr preferRelativeResize="0"/>
          <p:nvPr/>
        </p:nvPicPr>
        <p:blipFill rotWithShape="1">
          <a:blip r:embed="rId4">
            <a:alphaModFix/>
          </a:blip>
          <a:srcRect b="0" l="0" r="0" t="0"/>
          <a:stretch/>
        </p:blipFill>
        <p:spPr>
          <a:xfrm>
            <a:off x="0" y="20466"/>
            <a:ext cx="1447800" cy="77623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0"/>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Char char="•"/>
            </a:pPr>
            <a:r>
              <a:rPr b="0" i="0" lang="en-US" sz="2400">
                <a:solidFill>
                  <a:srgbClr val="000000"/>
                </a:solidFill>
              </a:rPr>
              <a:t>There are mainly two types of reinforcement learning, which are:</a:t>
            </a:r>
            <a:endParaRPr/>
          </a:p>
          <a:p>
            <a:pPr indent="-342900" lvl="0" marL="342900" rtl="0" algn="just">
              <a:spcBef>
                <a:spcPts val="480"/>
              </a:spcBef>
              <a:spcAft>
                <a:spcPts val="0"/>
              </a:spcAft>
              <a:buClr>
                <a:srgbClr val="000000"/>
              </a:buClr>
              <a:buSzPts val="2400"/>
              <a:buFont typeface="Arial"/>
              <a:buChar char="•"/>
            </a:pPr>
            <a:r>
              <a:rPr b="1" lang="en-US" sz="2400">
                <a:solidFill>
                  <a:srgbClr val="000000"/>
                </a:solidFill>
              </a:rPr>
              <a:t>Positive Reinforcement</a:t>
            </a:r>
            <a:endParaRPr b="0" sz="2400">
              <a:solidFill>
                <a:srgbClr val="000000"/>
              </a:solidFill>
            </a:endParaRPr>
          </a:p>
          <a:p>
            <a:pPr indent="-342900" lvl="0" marL="342900" rtl="0" algn="just">
              <a:spcBef>
                <a:spcPts val="480"/>
              </a:spcBef>
              <a:spcAft>
                <a:spcPts val="0"/>
              </a:spcAft>
              <a:buClr>
                <a:srgbClr val="000000"/>
              </a:buClr>
              <a:buSzPts val="2400"/>
              <a:buFont typeface="Arial"/>
              <a:buChar char="•"/>
            </a:pPr>
            <a:r>
              <a:rPr b="1" lang="en-US" sz="2400">
                <a:solidFill>
                  <a:srgbClr val="000000"/>
                </a:solidFill>
              </a:rPr>
              <a:t>Negative Reinforcement</a:t>
            </a:r>
            <a:endParaRPr b="0" sz="2400">
              <a:solidFill>
                <a:srgbClr val="000000"/>
              </a:solidFill>
            </a:endParaRPr>
          </a:p>
          <a:p>
            <a:pPr indent="-457200" lvl="0" marL="457200" rtl="0" algn="just">
              <a:spcBef>
                <a:spcPts val="480"/>
              </a:spcBef>
              <a:spcAft>
                <a:spcPts val="0"/>
              </a:spcAft>
              <a:buClr>
                <a:srgbClr val="000000"/>
              </a:buClr>
              <a:buSzPts val="2400"/>
              <a:buFont typeface="Calibri"/>
              <a:buAutoNum type="arabicPeriod"/>
            </a:pPr>
            <a:r>
              <a:rPr b="1" i="0" lang="en-US" sz="2400" u="sng">
                <a:solidFill>
                  <a:srgbClr val="000000"/>
                </a:solidFill>
              </a:rPr>
              <a:t>Positive Reinforcement:</a:t>
            </a:r>
            <a:endParaRPr b="0" i="0" sz="2400" u="sng">
              <a:solidFill>
                <a:srgbClr val="000000"/>
              </a:solidFill>
            </a:endParaRPr>
          </a:p>
          <a:p>
            <a:pPr indent="-342900" lvl="0" marL="342900" rtl="0" algn="just">
              <a:spcBef>
                <a:spcPts val="480"/>
              </a:spcBef>
              <a:spcAft>
                <a:spcPts val="0"/>
              </a:spcAft>
              <a:buClr>
                <a:srgbClr val="000000"/>
              </a:buClr>
              <a:buSzPts val="2400"/>
              <a:buChar char="•"/>
            </a:pPr>
            <a:r>
              <a:rPr b="0" i="0" lang="en-US" sz="2400">
                <a:solidFill>
                  <a:srgbClr val="000000"/>
                </a:solidFill>
              </a:rPr>
              <a:t>The positive reinforcement learning means adding something to increase the tendency that expected behavior would occur again. It impacts positively on the behavior of the agent and increases the strength of the behavior.</a:t>
            </a:r>
            <a:endParaRPr/>
          </a:p>
          <a:p>
            <a:pPr indent="-342900" lvl="0" marL="342900" rtl="0" algn="just">
              <a:spcBef>
                <a:spcPts val="480"/>
              </a:spcBef>
              <a:spcAft>
                <a:spcPts val="0"/>
              </a:spcAft>
              <a:buClr>
                <a:srgbClr val="000000"/>
              </a:buClr>
              <a:buSzPts val="2400"/>
              <a:buChar char="•"/>
            </a:pPr>
            <a:r>
              <a:rPr b="0" i="0" lang="en-US" sz="2400">
                <a:solidFill>
                  <a:srgbClr val="000000"/>
                </a:solidFill>
              </a:rPr>
              <a:t>This type of reinforcement can sustain the changes for a long time, but too much positive reinforcement may lead to an overload of states that can reduce the consequences.</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403" name="Google Shape;40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04" name="Google Shape;40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5" name="Google Shape;405;p30"/>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TYPES OF REINFORCEMENT LEARNING</a:t>
            </a:r>
            <a:endParaRPr/>
          </a:p>
        </p:txBody>
      </p:sp>
      <p:pic>
        <p:nvPicPr>
          <p:cNvPr descr="E:\NIET\Project\xLogo11.png.pagespeed.ic.pydHLuCQEZ.png" id="406" name="Google Shape;406;p30"/>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07" name="Google Shape;407;p30"/>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1"/>
          <p:cNvSpPr txBox="1"/>
          <p:nvPr>
            <p:ph idx="1" type="body"/>
          </p:nvPr>
        </p:nvSpPr>
        <p:spPr>
          <a:xfrm>
            <a:off x="533400" y="1143000"/>
            <a:ext cx="8229600" cy="4038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None/>
            </a:pPr>
            <a:r>
              <a:t/>
            </a:r>
            <a:endParaRPr b="1" i="0" sz="2400">
              <a:solidFill>
                <a:srgbClr val="000000"/>
              </a:solidFill>
            </a:endParaRPr>
          </a:p>
          <a:p>
            <a:pPr indent="0" lvl="0" marL="0" rtl="0" algn="just">
              <a:spcBef>
                <a:spcPts val="480"/>
              </a:spcBef>
              <a:spcAft>
                <a:spcPts val="0"/>
              </a:spcAft>
              <a:buClr>
                <a:srgbClr val="000000"/>
              </a:buClr>
              <a:buSzPts val="2400"/>
              <a:buNone/>
            </a:pPr>
            <a:r>
              <a:rPr b="1" i="0" lang="en-US" sz="2400">
                <a:solidFill>
                  <a:srgbClr val="000000"/>
                </a:solidFill>
              </a:rPr>
              <a:t>2. </a:t>
            </a:r>
            <a:r>
              <a:rPr b="1" i="0" lang="en-US" sz="2400" u="sng">
                <a:solidFill>
                  <a:srgbClr val="000000"/>
                </a:solidFill>
              </a:rPr>
              <a:t>Negative Reinforcement:</a:t>
            </a:r>
            <a:endParaRPr b="0" i="0" sz="2400" u="sng">
              <a:solidFill>
                <a:srgbClr val="000000"/>
              </a:solidFill>
            </a:endParaRPr>
          </a:p>
          <a:p>
            <a:pPr indent="-342900" lvl="0" marL="342900" rtl="0" algn="just">
              <a:spcBef>
                <a:spcPts val="480"/>
              </a:spcBef>
              <a:spcAft>
                <a:spcPts val="0"/>
              </a:spcAft>
              <a:buClr>
                <a:srgbClr val="000000"/>
              </a:buClr>
              <a:buSzPts val="2400"/>
              <a:buChar char="•"/>
            </a:pPr>
            <a:r>
              <a:rPr b="0" i="0" lang="en-US" sz="2400">
                <a:solidFill>
                  <a:srgbClr val="000000"/>
                </a:solidFill>
              </a:rPr>
              <a:t>The negative reinforcement learning is opposite to the positive reinforcement as it increases the tendency that the specific behavior will occur again by avoiding the negative condition.</a:t>
            </a:r>
            <a:endParaRPr/>
          </a:p>
          <a:p>
            <a:pPr indent="-342900" lvl="0" marL="342900" rtl="0" algn="just">
              <a:spcBef>
                <a:spcPts val="480"/>
              </a:spcBef>
              <a:spcAft>
                <a:spcPts val="0"/>
              </a:spcAft>
              <a:buClr>
                <a:srgbClr val="000000"/>
              </a:buClr>
              <a:buSzPts val="2400"/>
              <a:buChar char="•"/>
            </a:pPr>
            <a:r>
              <a:rPr b="0" i="0" lang="en-US" sz="2400">
                <a:solidFill>
                  <a:srgbClr val="000000"/>
                </a:solidFill>
              </a:rPr>
              <a:t>It can be more effective than the positive reinforcement depending on situation and behavior, but it provides reinforcement only to meet minimum behavior.</a:t>
            </a:r>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413" name="Google Shape;41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14" name="Google Shape;4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5" name="Google Shape;415;p31"/>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TYPES OF REINFORCEMENT LEARNING</a:t>
            </a:r>
            <a:endParaRPr/>
          </a:p>
        </p:txBody>
      </p:sp>
      <p:pic>
        <p:nvPicPr>
          <p:cNvPr descr="E:\NIET\Project\xLogo11.png.pagespeed.ic.pydHLuCQEZ.png" id="416" name="Google Shape;416;p3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17" name="Google Shape;417;p31"/>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idx="1" type="body"/>
          </p:nvPr>
        </p:nvSpPr>
        <p:spPr>
          <a:xfrm>
            <a:off x="533400" y="1143000"/>
            <a:ext cx="8229600" cy="52133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b="1" lang="en-US" sz="2200"/>
              <a:t>T</a:t>
            </a:r>
            <a:r>
              <a:rPr b="0" i="0" lang="en-US" sz="2200">
                <a:solidFill>
                  <a:srgbClr val="000000"/>
                </a:solidFill>
              </a:rPr>
              <a:t>here are mainly three ways to implement reinforcement-learning in ML, which are:</a:t>
            </a:r>
            <a:endParaRPr/>
          </a:p>
          <a:p>
            <a:pPr indent="-342900" lvl="0" marL="342900" rtl="0" algn="l">
              <a:spcBef>
                <a:spcPts val="440"/>
              </a:spcBef>
              <a:spcAft>
                <a:spcPts val="0"/>
              </a:spcAft>
              <a:buClr>
                <a:srgbClr val="000000"/>
              </a:buClr>
              <a:buSzPts val="2200"/>
              <a:buFont typeface="Calibri"/>
              <a:buAutoNum type="arabicPeriod"/>
            </a:pPr>
            <a:r>
              <a:rPr b="1" i="0" lang="en-US" sz="2200">
                <a:solidFill>
                  <a:srgbClr val="000000"/>
                </a:solidFill>
              </a:rPr>
              <a:t>Value-based:</a:t>
            </a:r>
            <a:endParaRPr sz="2200">
              <a:solidFill>
                <a:srgbClr val="000000"/>
              </a:solidFill>
            </a:endParaRPr>
          </a:p>
          <a:p>
            <a:pPr indent="0" lvl="0" marL="0" rtl="0" algn="just">
              <a:spcBef>
                <a:spcPts val="440"/>
              </a:spcBef>
              <a:spcAft>
                <a:spcPts val="0"/>
              </a:spcAft>
              <a:buClr>
                <a:srgbClr val="000000"/>
              </a:buClr>
              <a:buSzPts val="2200"/>
              <a:buNone/>
            </a:pPr>
            <a:r>
              <a:rPr b="0" i="0" lang="en-US" sz="2200">
                <a:solidFill>
                  <a:srgbClr val="000000"/>
                </a:solidFill>
              </a:rPr>
              <a:t>The value-based approach is about to find the optimal value function, which is the maximum value at a state under any policy. Therefore, the agent expects the long-term return at any state(s) under policy π.</a:t>
            </a:r>
            <a:endParaRPr/>
          </a:p>
          <a:p>
            <a:pPr indent="-203200" lvl="0" marL="342900" rtl="0" algn="l">
              <a:spcBef>
                <a:spcPts val="440"/>
              </a:spcBef>
              <a:spcAft>
                <a:spcPts val="0"/>
              </a:spcAft>
              <a:buClr>
                <a:schemeClr val="dk1"/>
              </a:buClr>
              <a:buSzPts val="2200"/>
              <a:buFont typeface="Calibri"/>
              <a:buNone/>
            </a:pPr>
            <a:r>
              <a:t/>
            </a:r>
            <a:endParaRPr b="0" i="0" sz="2200">
              <a:solidFill>
                <a:srgbClr val="000000"/>
              </a:solidFill>
            </a:endParaRPr>
          </a:p>
          <a:p>
            <a:pPr indent="0" lvl="0" marL="0" rtl="0" algn="l">
              <a:spcBef>
                <a:spcPts val="440"/>
              </a:spcBef>
              <a:spcAft>
                <a:spcPts val="0"/>
              </a:spcAft>
              <a:buClr>
                <a:srgbClr val="000000"/>
              </a:buClr>
              <a:buSzPts val="2200"/>
              <a:buNone/>
            </a:pPr>
            <a:r>
              <a:rPr b="1" i="0" lang="en-US" sz="2200">
                <a:solidFill>
                  <a:srgbClr val="000000"/>
                </a:solidFill>
              </a:rPr>
              <a:t>2. Policy-based:</a:t>
            </a:r>
            <a:endParaRPr sz="2200">
              <a:solidFill>
                <a:srgbClr val="000000"/>
              </a:solidFill>
            </a:endParaRPr>
          </a:p>
          <a:p>
            <a:pPr indent="0" lvl="0" marL="0" rtl="0" algn="just">
              <a:spcBef>
                <a:spcPts val="440"/>
              </a:spcBef>
              <a:spcAft>
                <a:spcPts val="0"/>
              </a:spcAft>
              <a:buClr>
                <a:srgbClr val="000000"/>
              </a:buClr>
              <a:buSzPts val="2200"/>
              <a:buNone/>
            </a:pPr>
            <a:r>
              <a:rPr b="0" i="0" lang="en-US" sz="2200">
                <a:solidFill>
                  <a:srgbClr val="000000"/>
                </a:solidFill>
              </a:rPr>
              <a:t>Policy-based approach is to find the optimal policy for the maximum future rewards without using the value function. In this approach, the agent tries to apply such a policy that the action performed in each step helps to maximize the future reward.</a:t>
            </a:r>
            <a:br>
              <a:rPr b="0" i="0" lang="en-US" sz="2200">
                <a:solidFill>
                  <a:srgbClr val="000000"/>
                </a:solidFill>
              </a:rPr>
            </a:br>
            <a:endParaRPr sz="2200"/>
          </a:p>
        </p:txBody>
      </p:sp>
      <p:sp>
        <p:nvSpPr>
          <p:cNvPr id="423" name="Google Shape;423;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24" name="Google Shape;42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32"/>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a:solidFill>
                  <a:srgbClr val="610B38"/>
                </a:solidFill>
                <a:latin typeface="Calibri"/>
                <a:ea typeface="Calibri"/>
                <a:cs typeface="Calibri"/>
                <a:sym typeface="Calibri"/>
              </a:rPr>
              <a:t>APPROACHES TO IMPLEMENT REINFORCEMENT LEARNING</a:t>
            </a:r>
            <a:endParaRPr/>
          </a:p>
        </p:txBody>
      </p:sp>
      <p:pic>
        <p:nvPicPr>
          <p:cNvPr descr="E:\NIET\Project\xLogo11.png.pagespeed.ic.pydHLuCQEZ.png" id="426" name="Google Shape;426;p3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27" name="Google Shape;427;p32"/>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3"/>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400"/>
              <a:buNone/>
            </a:pPr>
            <a:r>
              <a:rPr b="0" i="0" lang="en-US" sz="2400">
                <a:solidFill>
                  <a:srgbClr val="000000"/>
                </a:solidFill>
              </a:rPr>
              <a:t>The policy-based approach has mainly two types of policy:</a:t>
            </a:r>
            <a:endParaRPr/>
          </a:p>
          <a:p>
            <a:pPr indent="-285750" lvl="1" marL="742950" rtl="0" algn="l">
              <a:spcBef>
                <a:spcPts val="480"/>
              </a:spcBef>
              <a:spcAft>
                <a:spcPts val="0"/>
              </a:spcAft>
              <a:buClr>
                <a:srgbClr val="000000"/>
              </a:buClr>
              <a:buSzPts val="2400"/>
              <a:buFont typeface="Calibri"/>
              <a:buAutoNum type="arabicPeriod"/>
            </a:pPr>
            <a:r>
              <a:rPr b="1" i="0" lang="en-US" sz="2400">
                <a:solidFill>
                  <a:srgbClr val="000000"/>
                </a:solidFill>
              </a:rPr>
              <a:t>Deterministic:</a:t>
            </a:r>
            <a:r>
              <a:rPr b="0" i="0" lang="en-US" sz="2400">
                <a:solidFill>
                  <a:srgbClr val="000000"/>
                </a:solidFill>
              </a:rPr>
              <a:t> The same action is produced by the policy (π) at any state.</a:t>
            </a:r>
            <a:endParaRPr/>
          </a:p>
          <a:p>
            <a:pPr indent="-285750" lvl="1" marL="742950" rtl="0" algn="l">
              <a:spcBef>
                <a:spcPts val="480"/>
              </a:spcBef>
              <a:spcAft>
                <a:spcPts val="0"/>
              </a:spcAft>
              <a:buClr>
                <a:srgbClr val="000000"/>
              </a:buClr>
              <a:buSzPts val="2400"/>
              <a:buFont typeface="Calibri"/>
              <a:buAutoNum type="arabicPeriod"/>
            </a:pPr>
            <a:r>
              <a:rPr b="1" i="0" lang="en-US" sz="2400">
                <a:solidFill>
                  <a:srgbClr val="000000"/>
                </a:solidFill>
              </a:rPr>
              <a:t>Stochastic:</a:t>
            </a:r>
            <a:r>
              <a:rPr b="0" i="0" lang="en-US" sz="2400">
                <a:solidFill>
                  <a:srgbClr val="000000"/>
                </a:solidFill>
              </a:rPr>
              <a:t> In this policy, probability determines the produced action.</a:t>
            </a:r>
            <a:endParaRPr/>
          </a:p>
          <a:p>
            <a:pPr indent="0" lvl="1" marL="457200" rtl="0" algn="l">
              <a:spcBef>
                <a:spcPts val="480"/>
              </a:spcBef>
              <a:spcAft>
                <a:spcPts val="0"/>
              </a:spcAft>
              <a:buClr>
                <a:schemeClr val="dk1"/>
              </a:buClr>
              <a:buSzPts val="2400"/>
              <a:buNone/>
            </a:pPr>
            <a:r>
              <a:t/>
            </a:r>
            <a:endParaRPr b="0" i="0" sz="2400">
              <a:solidFill>
                <a:srgbClr val="000000"/>
              </a:solidFill>
            </a:endParaRPr>
          </a:p>
          <a:p>
            <a:pPr indent="0" lvl="0" marL="0" rtl="0" algn="l">
              <a:spcBef>
                <a:spcPts val="480"/>
              </a:spcBef>
              <a:spcAft>
                <a:spcPts val="0"/>
              </a:spcAft>
              <a:buClr>
                <a:srgbClr val="000000"/>
              </a:buClr>
              <a:buSzPts val="2400"/>
              <a:buNone/>
            </a:pPr>
            <a:r>
              <a:rPr b="1" i="0" lang="en-US" sz="2400">
                <a:solidFill>
                  <a:srgbClr val="000000"/>
                </a:solidFill>
              </a:rPr>
              <a:t>3. Model-based:</a:t>
            </a:r>
            <a:r>
              <a:rPr b="0" i="0" lang="en-US" sz="2400">
                <a:solidFill>
                  <a:srgbClr val="000000"/>
                </a:solidFill>
              </a:rPr>
              <a:t> In the model-based approach, a virtual model is created for the environment, and the agent explores that environment to learn it. There is no particular solution or algorithm for this approach because the model representation is different for each environment.</a:t>
            </a:r>
            <a:endParaRPr/>
          </a:p>
          <a:p>
            <a:pPr indent="-342900" lvl="0" marL="342900" rtl="0" algn="l">
              <a:spcBef>
                <a:spcPts val="320"/>
              </a:spcBef>
              <a:spcAft>
                <a:spcPts val="0"/>
              </a:spcAft>
              <a:buClr>
                <a:schemeClr val="dk1"/>
              </a:buClr>
              <a:buSzPts val="1600"/>
              <a:buChar char="•"/>
            </a:pPr>
            <a:br>
              <a:rPr lang="en-US" sz="1600"/>
            </a:br>
            <a:endParaRPr b="0" i="0" sz="2200">
              <a:solidFill>
                <a:srgbClr val="000000"/>
              </a:solidFill>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433" name="Google Shape;433;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34" name="Google Shape;43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5" name="Google Shape;435;p33"/>
          <p:cNvSpPr txBox="1"/>
          <p:nvPr/>
        </p:nvSpPr>
        <p:spPr>
          <a:xfrm>
            <a:off x="1295400" y="0"/>
            <a:ext cx="78486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000">
                <a:solidFill>
                  <a:srgbClr val="610B38"/>
                </a:solidFill>
                <a:latin typeface="Calibri"/>
                <a:ea typeface="Calibri"/>
                <a:cs typeface="Calibri"/>
                <a:sym typeface="Calibri"/>
              </a:rPr>
              <a:t>APPROACHES TO IMPLEMENT REINFORCEMENT LEARNING</a:t>
            </a:r>
            <a:endParaRPr/>
          </a:p>
        </p:txBody>
      </p:sp>
      <p:pic>
        <p:nvPicPr>
          <p:cNvPr descr="E:\NIET\Project\xLogo11.png.pagespeed.ic.pydHLuCQEZ.png" id="436" name="Google Shape;436;p3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37" name="Google Shape;437;p33"/>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4"/>
          <p:cNvSpPr txBox="1"/>
          <p:nvPr>
            <p:ph idx="1" type="body"/>
          </p:nvPr>
        </p:nvSpPr>
        <p:spPr>
          <a:xfrm>
            <a:off x="571500" y="1066800"/>
            <a:ext cx="8229600" cy="289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400"/>
              <a:buNone/>
            </a:pPr>
            <a:r>
              <a:rPr lang="en-US" sz="2400">
                <a:solidFill>
                  <a:srgbClr val="000000"/>
                </a:solidFill>
              </a:rPr>
              <a:t>T</a:t>
            </a:r>
            <a:r>
              <a:rPr b="0" i="0" lang="en-US" sz="2400">
                <a:solidFill>
                  <a:srgbClr val="000000"/>
                </a:solidFill>
              </a:rPr>
              <a:t>he working process of the RL, we need to consider two main things:</a:t>
            </a:r>
            <a:endParaRPr/>
          </a:p>
          <a:p>
            <a:pPr indent="-342900" lvl="0" marL="342900" rtl="0" algn="l">
              <a:spcBef>
                <a:spcPts val="480"/>
              </a:spcBef>
              <a:spcAft>
                <a:spcPts val="0"/>
              </a:spcAft>
              <a:buClr>
                <a:srgbClr val="000000"/>
              </a:buClr>
              <a:buSzPts val="2400"/>
              <a:buFont typeface="Arial"/>
              <a:buChar char="•"/>
            </a:pPr>
            <a:r>
              <a:rPr b="1" lang="en-US" sz="2400">
                <a:solidFill>
                  <a:srgbClr val="000000"/>
                </a:solidFill>
              </a:rPr>
              <a:t>Environment:</a:t>
            </a:r>
            <a:r>
              <a:rPr b="0" lang="en-US" sz="2400">
                <a:solidFill>
                  <a:srgbClr val="000000"/>
                </a:solidFill>
              </a:rPr>
              <a:t> It can be anything such as a room, maze, football ground, etc.</a:t>
            </a:r>
            <a:endParaRPr/>
          </a:p>
          <a:p>
            <a:pPr indent="-342900" lvl="0" marL="342900" rtl="0" algn="l">
              <a:spcBef>
                <a:spcPts val="480"/>
              </a:spcBef>
              <a:spcAft>
                <a:spcPts val="0"/>
              </a:spcAft>
              <a:buClr>
                <a:srgbClr val="000000"/>
              </a:buClr>
              <a:buSzPts val="2400"/>
              <a:buFont typeface="Arial"/>
              <a:buChar char="•"/>
            </a:pPr>
            <a:r>
              <a:rPr b="1" lang="en-US" sz="2400">
                <a:solidFill>
                  <a:srgbClr val="000000"/>
                </a:solidFill>
              </a:rPr>
              <a:t>Agent:</a:t>
            </a:r>
            <a:r>
              <a:rPr b="0" lang="en-US" sz="2400">
                <a:solidFill>
                  <a:srgbClr val="000000"/>
                </a:solidFill>
              </a:rPr>
              <a:t> An intelligent agent such as AI robot.</a:t>
            </a:r>
            <a:endParaRPr/>
          </a:p>
          <a:p>
            <a:pPr indent="0" lvl="0" marL="0" rtl="0" algn="l">
              <a:spcBef>
                <a:spcPts val="480"/>
              </a:spcBef>
              <a:spcAft>
                <a:spcPts val="0"/>
              </a:spcAft>
              <a:buClr>
                <a:srgbClr val="000000"/>
              </a:buClr>
              <a:buSzPts val="2400"/>
              <a:buNone/>
            </a:pPr>
            <a:r>
              <a:rPr b="0" i="0" lang="en-US" sz="2400">
                <a:solidFill>
                  <a:srgbClr val="000000"/>
                </a:solidFill>
              </a:rPr>
              <a:t>Let's take an example of a maze environment that the agent needs to explore. Consider the below image:</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443" name="Google Shape;443;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44" name="Google Shape;44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34"/>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WORKING REINFORCEMENT LEARNING </a:t>
            </a:r>
            <a:endParaRPr/>
          </a:p>
          <a:p>
            <a:pPr indent="0" lvl="0" marL="0" marR="0" rtl="0" algn="ctr">
              <a:spcBef>
                <a:spcPts val="0"/>
              </a:spcBef>
              <a:spcAft>
                <a:spcPts val="0"/>
              </a:spcAft>
              <a:buNone/>
            </a:pPr>
            <a:r>
              <a:t/>
            </a:r>
            <a:endParaRPr b="1" sz="3200">
              <a:solidFill>
                <a:schemeClr val="dk1"/>
              </a:solidFill>
              <a:latin typeface="Times New Roman"/>
              <a:ea typeface="Times New Roman"/>
              <a:cs typeface="Times New Roman"/>
              <a:sym typeface="Times New Roman"/>
            </a:endParaRPr>
          </a:p>
        </p:txBody>
      </p:sp>
      <p:pic>
        <p:nvPicPr>
          <p:cNvPr descr="E:\NIET\Project\xLogo11.png.pagespeed.ic.pydHLuCQEZ.png" id="446" name="Google Shape;446;p3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47" name="Google Shape;447;p34"/>
          <p:cNvSpPr txBox="1"/>
          <p:nvPr>
            <p:ph idx="11" type="ftr"/>
          </p:nvPr>
        </p:nvSpPr>
        <p:spPr>
          <a:xfrm>
            <a:off x="1828800" y="6553200"/>
            <a:ext cx="5715000" cy="16827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How does Reinforcement Learning Works" id="448" name="Google Shape;448;p34"/>
          <p:cNvPicPr preferRelativeResize="0"/>
          <p:nvPr/>
        </p:nvPicPr>
        <p:blipFill rotWithShape="1">
          <a:blip r:embed="rId4">
            <a:alphaModFix/>
          </a:blip>
          <a:srcRect b="0" l="0" r="0" t="0"/>
          <a:stretch/>
        </p:blipFill>
        <p:spPr>
          <a:xfrm>
            <a:off x="2114550" y="3657601"/>
            <a:ext cx="5143500" cy="28955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5"/>
          <p:cNvSpPr txBox="1"/>
          <p:nvPr>
            <p:ph idx="1" type="body"/>
          </p:nvPr>
        </p:nvSpPr>
        <p:spPr>
          <a:xfrm>
            <a:off x="533400" y="1295400"/>
            <a:ext cx="8229600" cy="45720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Char char="•"/>
            </a:pPr>
            <a:r>
              <a:rPr b="0" i="0" lang="en-US" sz="2400">
                <a:solidFill>
                  <a:srgbClr val="000000"/>
                </a:solidFill>
              </a:rPr>
              <a:t>In the above image, the agent is at the very first block of the maze. The maze is consisting of an S</a:t>
            </a:r>
            <a:r>
              <a:rPr b="0" baseline="-25000" i="0" lang="en-US" sz="2400">
                <a:solidFill>
                  <a:srgbClr val="000000"/>
                </a:solidFill>
              </a:rPr>
              <a:t>6</a:t>
            </a:r>
            <a:r>
              <a:rPr b="0" i="0" lang="en-US" sz="2400">
                <a:solidFill>
                  <a:srgbClr val="000000"/>
                </a:solidFill>
              </a:rPr>
              <a:t> block, which is a </a:t>
            </a:r>
            <a:r>
              <a:rPr b="1" i="0" lang="en-US" sz="2400">
                <a:solidFill>
                  <a:srgbClr val="000000"/>
                </a:solidFill>
              </a:rPr>
              <a:t>wall</a:t>
            </a:r>
            <a:r>
              <a:rPr b="0" i="0" lang="en-US" sz="2400">
                <a:solidFill>
                  <a:srgbClr val="000000"/>
                </a:solidFill>
              </a:rPr>
              <a:t>, S</a:t>
            </a:r>
            <a:r>
              <a:rPr b="0" baseline="-25000" i="0" lang="en-US" sz="2400">
                <a:solidFill>
                  <a:srgbClr val="000000"/>
                </a:solidFill>
              </a:rPr>
              <a:t>8</a:t>
            </a:r>
            <a:r>
              <a:rPr b="0" i="0" lang="en-US" sz="2400">
                <a:solidFill>
                  <a:srgbClr val="000000"/>
                </a:solidFill>
              </a:rPr>
              <a:t> a </a:t>
            </a:r>
            <a:r>
              <a:rPr b="1" i="0" lang="en-US" sz="2400">
                <a:solidFill>
                  <a:srgbClr val="000000"/>
                </a:solidFill>
              </a:rPr>
              <a:t>fire pit</a:t>
            </a:r>
            <a:r>
              <a:rPr b="0" i="0" lang="en-US" sz="2400">
                <a:solidFill>
                  <a:srgbClr val="000000"/>
                </a:solidFill>
              </a:rPr>
              <a:t>, and S</a:t>
            </a:r>
            <a:r>
              <a:rPr b="0" baseline="-25000" i="0" lang="en-US" sz="2400">
                <a:solidFill>
                  <a:srgbClr val="000000"/>
                </a:solidFill>
              </a:rPr>
              <a:t>4</a:t>
            </a:r>
            <a:r>
              <a:rPr b="0" i="0" lang="en-US" sz="2400">
                <a:solidFill>
                  <a:srgbClr val="000000"/>
                </a:solidFill>
              </a:rPr>
              <a:t> a </a:t>
            </a:r>
            <a:r>
              <a:rPr b="1" i="0" lang="en-US" sz="2400">
                <a:solidFill>
                  <a:srgbClr val="000000"/>
                </a:solidFill>
              </a:rPr>
              <a:t>diamond block.</a:t>
            </a:r>
            <a:endParaRPr b="0" i="0" sz="2400">
              <a:solidFill>
                <a:srgbClr val="000000"/>
              </a:solidFill>
            </a:endParaRPr>
          </a:p>
          <a:p>
            <a:pPr indent="-342900" lvl="0" marL="342900" rtl="0" algn="just">
              <a:spcBef>
                <a:spcPts val="480"/>
              </a:spcBef>
              <a:spcAft>
                <a:spcPts val="0"/>
              </a:spcAft>
              <a:buClr>
                <a:srgbClr val="000000"/>
              </a:buClr>
              <a:buSzPts val="2400"/>
              <a:buChar char="•"/>
            </a:pPr>
            <a:r>
              <a:rPr b="0" i="0" lang="en-US" sz="2400">
                <a:solidFill>
                  <a:srgbClr val="000000"/>
                </a:solidFill>
              </a:rPr>
              <a:t>The agent cannot cross the S</a:t>
            </a:r>
            <a:r>
              <a:rPr b="0" baseline="-25000" i="0" lang="en-US" sz="2400">
                <a:solidFill>
                  <a:srgbClr val="000000"/>
                </a:solidFill>
              </a:rPr>
              <a:t>6</a:t>
            </a:r>
            <a:r>
              <a:rPr b="0" i="0" lang="en-US" sz="2400">
                <a:solidFill>
                  <a:srgbClr val="000000"/>
                </a:solidFill>
              </a:rPr>
              <a:t> block, as it is a solid wall. If the agent reaches the S</a:t>
            </a:r>
            <a:r>
              <a:rPr b="0" baseline="-25000" i="0" lang="en-US" sz="2400">
                <a:solidFill>
                  <a:srgbClr val="000000"/>
                </a:solidFill>
              </a:rPr>
              <a:t>4</a:t>
            </a:r>
            <a:r>
              <a:rPr b="0" i="0" lang="en-US" sz="2400">
                <a:solidFill>
                  <a:srgbClr val="000000"/>
                </a:solidFill>
              </a:rPr>
              <a:t> block, then get the </a:t>
            </a:r>
            <a:r>
              <a:rPr b="1" i="0" lang="en-US" sz="2400">
                <a:solidFill>
                  <a:srgbClr val="000000"/>
                </a:solidFill>
              </a:rPr>
              <a:t>+1 reward; </a:t>
            </a:r>
            <a:r>
              <a:rPr b="0" i="0" lang="en-US" sz="2400">
                <a:solidFill>
                  <a:srgbClr val="000000"/>
                </a:solidFill>
              </a:rPr>
              <a:t>if it reaches the fire pit, then gets </a:t>
            </a:r>
            <a:r>
              <a:rPr b="1" i="0" lang="en-US" sz="2400">
                <a:solidFill>
                  <a:srgbClr val="000000"/>
                </a:solidFill>
              </a:rPr>
              <a:t>-1 reward point</a:t>
            </a:r>
            <a:r>
              <a:rPr b="0" i="0" lang="en-US" sz="2400">
                <a:solidFill>
                  <a:srgbClr val="000000"/>
                </a:solidFill>
              </a:rPr>
              <a:t>. It can take four actions</a:t>
            </a:r>
            <a:r>
              <a:rPr b="1" i="0" lang="en-US" sz="2400">
                <a:solidFill>
                  <a:srgbClr val="000000"/>
                </a:solidFill>
              </a:rPr>
              <a:t>: move up, move down, move left, and move right.</a:t>
            </a:r>
            <a:endParaRPr b="0" i="0" sz="2400">
              <a:solidFill>
                <a:srgbClr val="000000"/>
              </a:solidFill>
            </a:endParaRPr>
          </a:p>
          <a:p>
            <a:pPr indent="-342900" lvl="0" marL="342900" rtl="0" algn="just">
              <a:spcBef>
                <a:spcPts val="480"/>
              </a:spcBef>
              <a:spcAft>
                <a:spcPts val="0"/>
              </a:spcAft>
              <a:buClr>
                <a:srgbClr val="000000"/>
              </a:buClr>
              <a:buSzPts val="2400"/>
              <a:buChar char="•"/>
            </a:pPr>
            <a:r>
              <a:rPr b="0" i="0" lang="en-US" sz="2400">
                <a:solidFill>
                  <a:srgbClr val="000000"/>
                </a:solidFill>
              </a:rPr>
              <a:t>The agent can take any path to reach to the final point, but he needs to make it in possible fewer steps. Suppose the agent considers the path </a:t>
            </a:r>
            <a:r>
              <a:rPr b="1" i="0" lang="en-US" sz="2400">
                <a:solidFill>
                  <a:srgbClr val="000000"/>
                </a:solidFill>
              </a:rPr>
              <a:t>S9-S5-S1-S2-S3</a:t>
            </a:r>
            <a:r>
              <a:rPr b="0" i="0" lang="en-US" sz="2400">
                <a:solidFill>
                  <a:srgbClr val="000000"/>
                </a:solidFill>
              </a:rPr>
              <a:t>, so he will get the +1-reward point.</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454" name="Google Shape;45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55" name="Google Shape;45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6" name="Google Shape;456;p3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Arial"/>
                <a:ea typeface="Arial"/>
                <a:cs typeface="Arial"/>
                <a:sym typeface="Arial"/>
              </a:rPr>
              <a:t>WORKING </a:t>
            </a:r>
            <a:r>
              <a:rPr b="1" i="0" lang="en-US" sz="3200">
                <a:solidFill>
                  <a:srgbClr val="610B38"/>
                </a:solidFill>
                <a:latin typeface="Calibri"/>
                <a:ea typeface="Calibri"/>
                <a:cs typeface="Calibri"/>
                <a:sym typeface="Calibri"/>
              </a:rPr>
              <a:t>REINFORCEMENT LEARNING </a:t>
            </a:r>
            <a:endParaRPr/>
          </a:p>
        </p:txBody>
      </p:sp>
      <p:pic>
        <p:nvPicPr>
          <p:cNvPr descr="E:\NIET\Project\xLogo11.png.pagespeed.ic.pydHLuCQEZ.png" id="457" name="Google Shape;457;p3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58" name="Google Shape;458;p35"/>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6"/>
          <p:cNvSpPr txBox="1"/>
          <p:nvPr>
            <p:ph idx="1" type="body"/>
          </p:nvPr>
        </p:nvSpPr>
        <p:spPr>
          <a:xfrm>
            <a:off x="685800" y="855263"/>
            <a:ext cx="8229600" cy="17526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0000"/>
              </a:buClr>
              <a:buSzPts val="2400"/>
              <a:buNone/>
            </a:pPr>
            <a:r>
              <a:rPr b="0" i="0" lang="en-US" sz="2400">
                <a:solidFill>
                  <a:srgbClr val="000000"/>
                </a:solidFill>
              </a:rPr>
              <a:t>The agent will try to remember the preceding steps that it has taken to reach the final step. To memorize the steps, it assigns 1 value to each previous step. </a:t>
            </a:r>
            <a:endParaRPr/>
          </a:p>
          <a:p>
            <a:pPr indent="0" lvl="0" marL="0" rtl="0" algn="just">
              <a:spcBef>
                <a:spcPts val="480"/>
              </a:spcBef>
              <a:spcAft>
                <a:spcPts val="0"/>
              </a:spcAft>
              <a:buClr>
                <a:srgbClr val="000000"/>
              </a:buClr>
              <a:buSzPts val="2400"/>
              <a:buNone/>
            </a:pPr>
            <a:r>
              <a:rPr b="0" i="0" lang="en-US" sz="2400">
                <a:solidFill>
                  <a:srgbClr val="000000"/>
                </a:solidFill>
              </a:rPr>
              <a:t>Consider the below step:</a:t>
            </a:r>
            <a:endParaRPr sz="2400"/>
          </a:p>
        </p:txBody>
      </p:sp>
      <p:sp>
        <p:nvSpPr>
          <p:cNvPr id="464" name="Google Shape;46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65" name="Google Shape;465;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6" name="Google Shape;466;p3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WORKING REINFORCEMENT LEARNING </a:t>
            </a:r>
            <a:endParaRPr/>
          </a:p>
        </p:txBody>
      </p:sp>
      <p:pic>
        <p:nvPicPr>
          <p:cNvPr descr="E:\NIET\Project\xLogo11.png.pagespeed.ic.pydHLuCQEZ.png" id="467" name="Google Shape;467;p3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68" name="Google Shape;468;p36"/>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How does Reinforcement Learning Works" id="469" name="Google Shape;469;p36"/>
          <p:cNvPicPr preferRelativeResize="0"/>
          <p:nvPr/>
        </p:nvPicPr>
        <p:blipFill rotWithShape="1">
          <a:blip r:embed="rId4">
            <a:alphaModFix/>
          </a:blip>
          <a:srcRect b="0" l="0" r="0" t="0"/>
          <a:stretch/>
        </p:blipFill>
        <p:spPr>
          <a:xfrm>
            <a:off x="2190750" y="2414986"/>
            <a:ext cx="4762500" cy="3810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7"/>
          <p:cNvSpPr txBox="1"/>
          <p:nvPr>
            <p:ph idx="1" type="body"/>
          </p:nvPr>
        </p:nvSpPr>
        <p:spPr>
          <a:xfrm>
            <a:off x="628650" y="914400"/>
            <a:ext cx="8229600" cy="1981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0000"/>
              </a:buClr>
              <a:buSzPts val="2400"/>
              <a:buNone/>
            </a:pPr>
            <a:r>
              <a:rPr b="0" i="0" lang="en-US" sz="2400">
                <a:solidFill>
                  <a:srgbClr val="000000"/>
                </a:solidFill>
              </a:rPr>
              <a:t>Now, the agent has successfully stored the previous steps assigning the 1 value to each previous block. But what will the agent do if he starts moving from the block, which has 1 value block on both sides? </a:t>
            </a:r>
            <a:endParaRPr/>
          </a:p>
          <a:p>
            <a:pPr indent="0" lvl="0" marL="0" rtl="0" algn="just">
              <a:spcBef>
                <a:spcPts val="480"/>
              </a:spcBef>
              <a:spcAft>
                <a:spcPts val="0"/>
              </a:spcAft>
              <a:buClr>
                <a:srgbClr val="000000"/>
              </a:buClr>
              <a:buSzPts val="2400"/>
              <a:buNone/>
            </a:pPr>
            <a:r>
              <a:rPr b="0" i="0" lang="en-US" sz="2400">
                <a:solidFill>
                  <a:srgbClr val="000000"/>
                </a:solidFill>
              </a:rPr>
              <a:t>Consider the below diagram:</a:t>
            </a:r>
            <a:endParaRPr sz="2400"/>
          </a:p>
        </p:txBody>
      </p:sp>
      <p:sp>
        <p:nvSpPr>
          <p:cNvPr id="475" name="Google Shape;4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76" name="Google Shape;476;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7" name="Google Shape;477;p3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WORKING REINFORCEMENT LEARNING </a:t>
            </a:r>
            <a:endParaRPr/>
          </a:p>
        </p:txBody>
      </p:sp>
      <p:pic>
        <p:nvPicPr>
          <p:cNvPr descr="E:\NIET\Project\xLogo11.png.pagespeed.ic.pydHLuCQEZ.png" id="478" name="Google Shape;478;p3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79" name="Google Shape;479;p37"/>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How does Reinforcement Learning Works" id="480" name="Google Shape;480;p37"/>
          <p:cNvPicPr preferRelativeResize="0"/>
          <p:nvPr/>
        </p:nvPicPr>
        <p:blipFill rotWithShape="1">
          <a:blip r:embed="rId4">
            <a:alphaModFix/>
          </a:blip>
          <a:srcRect b="0" l="0" r="0" t="0"/>
          <a:stretch/>
        </p:blipFill>
        <p:spPr>
          <a:xfrm>
            <a:off x="2786062" y="3076575"/>
            <a:ext cx="3571875" cy="2857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8"/>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0000"/>
              </a:buClr>
              <a:buSzPts val="2400"/>
              <a:buNone/>
            </a:pPr>
            <a:r>
              <a:rPr b="0" i="0" lang="en-US" sz="2400">
                <a:solidFill>
                  <a:srgbClr val="000000"/>
                </a:solidFill>
              </a:rPr>
              <a:t>It will be a difficult condition for the agent whether he should go up or down as each block has the same value. So, the above approach is not suitable for the agent to reach the destination. Hence to solve the problem, we will use the </a:t>
            </a:r>
            <a:r>
              <a:rPr b="1" i="0" lang="en-US" sz="2400"/>
              <a:t>Bellman equation</a:t>
            </a:r>
            <a:r>
              <a:rPr b="0" i="0" lang="en-US" sz="2400">
                <a:solidFill>
                  <a:srgbClr val="000000"/>
                </a:solidFill>
              </a:rPr>
              <a:t>, which is the main concept behind reinforcement learning.</a:t>
            </a:r>
            <a:endParaRPr sz="2400"/>
          </a:p>
        </p:txBody>
      </p:sp>
      <p:sp>
        <p:nvSpPr>
          <p:cNvPr id="486" name="Google Shape;48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87" name="Google Shape;48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8" name="Google Shape;488;p3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WORKING REINFORCEMENT LEARNING </a:t>
            </a:r>
            <a:endParaRPr/>
          </a:p>
        </p:txBody>
      </p:sp>
      <p:pic>
        <p:nvPicPr>
          <p:cNvPr descr="E:\NIET\Project\xLogo11.png.pagespeed.ic.pydHLuCQEZ.png" id="489" name="Google Shape;489;p3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490" name="Google Shape;490;p38"/>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T</a:t>
            </a:r>
            <a:r>
              <a:rPr b="0" i="0" lang="en-US" sz="2600">
                <a:solidFill>
                  <a:srgbClr val="333333"/>
                </a:solidFill>
              </a:rPr>
              <a:t>he Bellman equation was introduced by the Mathematician </a:t>
            </a:r>
            <a:r>
              <a:rPr b="1" i="0" lang="en-US" sz="2600">
                <a:solidFill>
                  <a:srgbClr val="333333"/>
                </a:solidFill>
              </a:rPr>
              <a:t>Richard Ernest Bellman in the year 1953</a:t>
            </a:r>
            <a:r>
              <a:rPr b="0" i="0" lang="en-US" sz="2600">
                <a:solidFill>
                  <a:srgbClr val="333333"/>
                </a:solidFill>
              </a:rPr>
              <a:t>, and hence it is called as a Bellman equation. </a:t>
            </a:r>
            <a:endParaRPr/>
          </a:p>
          <a:p>
            <a:pPr indent="-342900" lvl="0" marL="342900" rtl="0" algn="just">
              <a:spcBef>
                <a:spcPts val="520"/>
              </a:spcBef>
              <a:spcAft>
                <a:spcPts val="0"/>
              </a:spcAft>
              <a:buClr>
                <a:srgbClr val="333333"/>
              </a:buClr>
              <a:buSzPts val="2600"/>
              <a:buChar char="•"/>
            </a:pPr>
            <a:r>
              <a:rPr b="0" i="0" lang="en-US" sz="2600">
                <a:solidFill>
                  <a:srgbClr val="333333"/>
                </a:solidFill>
              </a:rPr>
              <a:t>It is associated with dynamic programming and used to calculate the values of a decision problem at a certain point by including the values of previous states.</a:t>
            </a:r>
            <a:endParaRPr/>
          </a:p>
          <a:p>
            <a:pPr indent="-342900" lvl="0" marL="342900" rtl="0" algn="just">
              <a:spcBef>
                <a:spcPts val="520"/>
              </a:spcBef>
              <a:spcAft>
                <a:spcPts val="0"/>
              </a:spcAft>
              <a:buClr>
                <a:srgbClr val="333333"/>
              </a:buClr>
              <a:buSzPts val="2600"/>
              <a:buChar char="•"/>
            </a:pPr>
            <a:r>
              <a:rPr b="0" i="0" lang="en-US" sz="2600">
                <a:solidFill>
                  <a:srgbClr val="333333"/>
                </a:solidFill>
              </a:rPr>
              <a:t>It is a way of calculating the value functions in dynamic programming or environment that leads to modern reinforcement learning.</a:t>
            </a:r>
            <a:endParaRPr/>
          </a:p>
          <a:p>
            <a:pPr indent="-139700" lvl="0" marL="342900" rtl="0" algn="l">
              <a:spcBef>
                <a:spcPts val="640"/>
              </a:spcBef>
              <a:spcAft>
                <a:spcPts val="0"/>
              </a:spcAft>
              <a:buClr>
                <a:schemeClr val="dk1"/>
              </a:buClr>
              <a:buSzPts val="3200"/>
              <a:buNone/>
            </a:pPr>
            <a:r>
              <a:t/>
            </a:r>
            <a:endParaRPr/>
          </a:p>
        </p:txBody>
      </p:sp>
      <p:sp>
        <p:nvSpPr>
          <p:cNvPr id="496" name="Google Shape;49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497" name="Google Shape;497;p39"/>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498" name="Google Shape;49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9" name="Google Shape;499;p3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00" name="Google Shape;500;p39"/>
          <p:cNvPicPr preferRelativeResize="0"/>
          <p:nvPr/>
        </p:nvPicPr>
        <p:blipFill rotWithShape="1">
          <a:blip r:embed="rId3">
            <a:alphaModFix/>
          </a:blip>
          <a:srcRect b="0" l="0" r="0" t="0"/>
          <a:stretch/>
        </p:blipFill>
        <p:spPr>
          <a:xfrm>
            <a:off x="0" y="0"/>
            <a:ext cx="1447800" cy="817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0" y="990600"/>
            <a:ext cx="9144000" cy="5791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00000"/>
              </a:buClr>
              <a:buSzPts val="2000"/>
              <a:buNone/>
            </a:pPr>
            <a:r>
              <a:rPr b="1" lang="en-US" sz="2000">
                <a:solidFill>
                  <a:srgbClr val="C00000"/>
                </a:solidFill>
              </a:rPr>
              <a:t>Unit-I : Introduction-</a:t>
            </a:r>
            <a:endParaRPr b="1" sz="2000">
              <a:solidFill>
                <a:srgbClr val="C00000"/>
              </a:solidFill>
            </a:endParaRPr>
          </a:p>
          <a:p>
            <a:pPr indent="-342900" lvl="0" marL="342900" rtl="0" algn="just">
              <a:spcBef>
                <a:spcPts val="400"/>
              </a:spcBef>
              <a:spcAft>
                <a:spcPts val="0"/>
              </a:spcAft>
              <a:buClr>
                <a:schemeClr val="dk1"/>
              </a:buClr>
              <a:buSzPts val="2000"/>
              <a:buNone/>
            </a:pPr>
            <a:r>
              <a:rPr lang="en-US" sz="2000"/>
              <a:t>	Learning, Types of Learning, Well defined learning problems, Designing a Learning System, History of ML, Introduction of Machine Learning Approaches – (Artificial Neural Network, Clustering, Reinforcement Learning, Decision Tree Learning, Bayesian networks, Support Vector Machine, Genetic Algorithm), Issues in Machine Learning and Data Science Vs Machine Learning</a:t>
            </a:r>
            <a:endParaRPr/>
          </a:p>
          <a:p>
            <a:pPr indent="-342900" lvl="0" marL="342900" rtl="0" algn="just">
              <a:spcBef>
                <a:spcPts val="400"/>
              </a:spcBef>
              <a:spcAft>
                <a:spcPts val="0"/>
              </a:spcAft>
              <a:buClr>
                <a:srgbClr val="C00000"/>
              </a:buClr>
              <a:buSzPts val="2000"/>
              <a:buChar char="•"/>
            </a:pPr>
            <a:r>
              <a:rPr b="1" lang="en-US" sz="2000">
                <a:solidFill>
                  <a:srgbClr val="C00000"/>
                </a:solidFill>
              </a:rPr>
              <a:t>Unit-II : REGRESSION:</a:t>
            </a:r>
            <a:endParaRPr/>
          </a:p>
          <a:p>
            <a:pPr indent="-342900" lvl="0" marL="342900" rtl="0" algn="just">
              <a:spcBef>
                <a:spcPts val="400"/>
              </a:spcBef>
              <a:spcAft>
                <a:spcPts val="0"/>
              </a:spcAft>
              <a:buClr>
                <a:schemeClr val="dk1"/>
              </a:buClr>
              <a:buSzPts val="2000"/>
              <a:buNone/>
            </a:pPr>
            <a:r>
              <a:rPr lang="en-US" sz="2000"/>
              <a:t>	</a:t>
            </a:r>
            <a:r>
              <a:rPr lang="en-US" sz="2000">
                <a:solidFill>
                  <a:srgbClr val="00B0F0"/>
                </a:solidFill>
              </a:rPr>
              <a:t> Linear Regression and Logistic Regression BAYESIAN LEARNING - Bayes theorem, Concept learning, Bayes Optimal Classifier, Naïve Bayes classifier, Bayesian belief networks, EM algorithm. SUPPORT VECTOR MACHINE: Introduction, Types of support vector kernel – (Linear kernel, polynomial kernel,and Gaussiankernel), Hyperplane – (Decision surface), Properties of SVM, and Issues in SVM.</a:t>
            </a:r>
            <a:endParaRPr sz="2000">
              <a:solidFill>
                <a:srgbClr val="00B0F0"/>
              </a:solidFill>
            </a:endParaRPr>
          </a:p>
          <a:p>
            <a:pPr indent="-342900" lvl="0" marL="342900" rtl="0" algn="just">
              <a:spcBef>
                <a:spcPts val="400"/>
              </a:spcBef>
              <a:spcAft>
                <a:spcPts val="0"/>
              </a:spcAft>
              <a:buClr>
                <a:srgbClr val="C00000"/>
              </a:buClr>
              <a:buSzPts val="2000"/>
              <a:buNone/>
            </a:pPr>
            <a:r>
              <a:rPr b="1" lang="en-US" sz="2000">
                <a:solidFill>
                  <a:srgbClr val="C00000"/>
                </a:solidFill>
              </a:rPr>
              <a:t>Unit-III : </a:t>
            </a:r>
            <a:r>
              <a:rPr lang="en-US" sz="2000"/>
              <a:t>DECISION TREE LEARNING - Decision tree learning algorithm, Inductive bias, Inductive inference with decision trees, Entropy and information theory, Information gain, ID-3 Algorithm, Issues in Decision tree learning. INSTANCE-BASED LEARNING – k-Nearest Neighbour Learning, Locally Weighted Regression, Radial basis function networks, Case-based learning</a:t>
            </a:r>
            <a:r>
              <a:rPr b="1" lang="en-US" sz="2000">
                <a:solidFill>
                  <a:srgbClr val="C00000"/>
                </a:solidFill>
              </a:rPr>
              <a:t>.</a:t>
            </a:r>
            <a:endParaRPr sz="2000"/>
          </a:p>
        </p:txBody>
      </p:sp>
      <p:sp>
        <p:nvSpPr>
          <p:cNvPr id="130" name="Google Shape;1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4"/>
          <p:cNvSpPr txBox="1"/>
          <p:nvPr/>
        </p:nvSpPr>
        <p:spPr>
          <a:xfrm>
            <a:off x="1371600" y="131364"/>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Syllabus</a:t>
            </a:r>
            <a:endParaRPr/>
          </a:p>
        </p:txBody>
      </p:sp>
      <p:sp>
        <p:nvSpPr>
          <p:cNvPr id="132" name="Google Shape;13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33" name="Google Shape;13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pic>
        <p:nvPicPr>
          <p:cNvPr id="134" name="Google Shape;134;p4"/>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0"/>
          <p:cNvSpPr txBox="1"/>
          <p:nvPr>
            <p:ph idx="1" type="body"/>
          </p:nvPr>
        </p:nvSpPr>
        <p:spPr>
          <a:xfrm>
            <a:off x="609600" y="914400"/>
            <a:ext cx="8229600" cy="544195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333333"/>
              </a:buClr>
              <a:buSzPts val="2400"/>
              <a:buNone/>
            </a:pPr>
            <a:r>
              <a:rPr b="0" i="0" lang="en-US" sz="2400">
                <a:solidFill>
                  <a:srgbClr val="333333"/>
                </a:solidFill>
              </a:rPr>
              <a:t>The key-elements used in Bellman equations are:</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Action performed by the agent is referred to as "a"</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State occurred by performing the action is "s."</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The reward/feedback obtained for each good and bad action is "R."</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A discount factor is Gamma "γ.“</a:t>
            </a:r>
            <a:endParaRPr/>
          </a:p>
          <a:p>
            <a:pPr indent="-190500" lvl="0" marL="342900" rtl="0" algn="just">
              <a:spcBef>
                <a:spcPts val="480"/>
              </a:spcBef>
              <a:spcAft>
                <a:spcPts val="0"/>
              </a:spcAft>
              <a:buClr>
                <a:schemeClr val="dk1"/>
              </a:buClr>
              <a:buSzPts val="2400"/>
              <a:buFont typeface="Arial"/>
              <a:buNone/>
            </a:pPr>
            <a:r>
              <a:t/>
            </a:r>
            <a:endParaRPr sz="2400">
              <a:solidFill>
                <a:srgbClr val="000000"/>
              </a:solidFill>
            </a:endParaRPr>
          </a:p>
          <a:p>
            <a:pPr indent="0" lvl="0" marL="0" rtl="0" algn="just">
              <a:spcBef>
                <a:spcPts val="480"/>
              </a:spcBef>
              <a:spcAft>
                <a:spcPts val="0"/>
              </a:spcAft>
              <a:buClr>
                <a:srgbClr val="333333"/>
              </a:buClr>
              <a:buSzPts val="2400"/>
              <a:buNone/>
            </a:pPr>
            <a:r>
              <a:rPr b="1" i="0" lang="en-US" sz="2400">
                <a:solidFill>
                  <a:srgbClr val="333333"/>
                </a:solidFill>
              </a:rPr>
              <a:t>The Bellman equation can be written as:</a:t>
            </a:r>
            <a:endParaRPr b="1" i="0" sz="2400">
              <a:solidFill>
                <a:srgbClr val="000000"/>
              </a:solidFill>
            </a:endParaRPr>
          </a:p>
          <a:p>
            <a:pPr indent="0" lvl="0" marL="0" rtl="0" algn="ctr">
              <a:spcBef>
                <a:spcPts val="480"/>
              </a:spcBef>
              <a:spcAft>
                <a:spcPts val="0"/>
              </a:spcAft>
              <a:buClr>
                <a:srgbClr val="000000"/>
              </a:buClr>
              <a:buSzPts val="2400"/>
              <a:buNone/>
            </a:pPr>
            <a:r>
              <a:rPr b="0" i="0" lang="en-US" sz="2400">
                <a:solidFill>
                  <a:srgbClr val="000000"/>
                </a:solidFill>
              </a:rPr>
              <a:t>V(s) = max [R(s,a) + γV(s`)]  </a:t>
            </a:r>
            <a:endParaRPr/>
          </a:p>
          <a:p>
            <a:pPr indent="0" lvl="0" marL="0" rtl="0" algn="just">
              <a:spcBef>
                <a:spcPts val="400"/>
              </a:spcBef>
              <a:spcAft>
                <a:spcPts val="0"/>
              </a:spcAft>
              <a:buClr>
                <a:srgbClr val="333333"/>
              </a:buClr>
              <a:buSzPts val="2000"/>
              <a:buNone/>
            </a:pPr>
            <a:r>
              <a:rPr b="0" i="0" lang="en-US" sz="2000">
                <a:solidFill>
                  <a:srgbClr val="333333"/>
                </a:solidFill>
              </a:rPr>
              <a:t>Where,</a:t>
            </a:r>
            <a:endParaRPr/>
          </a:p>
          <a:p>
            <a:pPr indent="0" lvl="0" marL="0" rtl="0" algn="just">
              <a:spcBef>
                <a:spcPts val="400"/>
              </a:spcBef>
              <a:spcAft>
                <a:spcPts val="0"/>
              </a:spcAft>
              <a:buClr>
                <a:srgbClr val="333333"/>
              </a:buClr>
              <a:buSzPts val="2000"/>
              <a:buNone/>
            </a:pPr>
            <a:r>
              <a:rPr b="1" i="0" lang="en-US" sz="2000">
                <a:solidFill>
                  <a:srgbClr val="333333"/>
                </a:solidFill>
              </a:rPr>
              <a:t>V(s)= value calculated at a particular point.</a:t>
            </a:r>
            <a:endParaRPr b="0" i="0" sz="2000">
              <a:solidFill>
                <a:srgbClr val="333333"/>
              </a:solidFill>
            </a:endParaRPr>
          </a:p>
          <a:p>
            <a:pPr indent="0" lvl="0" marL="0" rtl="0" algn="just">
              <a:spcBef>
                <a:spcPts val="400"/>
              </a:spcBef>
              <a:spcAft>
                <a:spcPts val="0"/>
              </a:spcAft>
              <a:buClr>
                <a:srgbClr val="333333"/>
              </a:buClr>
              <a:buSzPts val="2000"/>
              <a:buNone/>
            </a:pPr>
            <a:r>
              <a:rPr b="1" i="0" lang="en-US" sz="2000">
                <a:solidFill>
                  <a:srgbClr val="333333"/>
                </a:solidFill>
              </a:rPr>
              <a:t>R(s,a) = Reward at a particular state s by performing an action.</a:t>
            </a:r>
            <a:endParaRPr b="0" i="0" sz="2000">
              <a:solidFill>
                <a:srgbClr val="333333"/>
              </a:solidFill>
            </a:endParaRPr>
          </a:p>
          <a:p>
            <a:pPr indent="0" lvl="0" marL="0" rtl="0" algn="just">
              <a:spcBef>
                <a:spcPts val="400"/>
              </a:spcBef>
              <a:spcAft>
                <a:spcPts val="0"/>
              </a:spcAft>
              <a:buClr>
                <a:srgbClr val="333333"/>
              </a:buClr>
              <a:buSzPts val="2000"/>
              <a:buNone/>
            </a:pPr>
            <a:r>
              <a:rPr b="1" i="0" lang="en-US" sz="2000">
                <a:solidFill>
                  <a:srgbClr val="333333"/>
                </a:solidFill>
              </a:rPr>
              <a:t>γ = Discount factor</a:t>
            </a:r>
            <a:endParaRPr b="0" i="0" sz="2000">
              <a:solidFill>
                <a:srgbClr val="333333"/>
              </a:solidFill>
            </a:endParaRPr>
          </a:p>
          <a:p>
            <a:pPr indent="0" lvl="0" marL="0" rtl="0" algn="just">
              <a:spcBef>
                <a:spcPts val="400"/>
              </a:spcBef>
              <a:spcAft>
                <a:spcPts val="0"/>
              </a:spcAft>
              <a:buClr>
                <a:srgbClr val="333333"/>
              </a:buClr>
              <a:buSzPts val="2000"/>
              <a:buNone/>
            </a:pPr>
            <a:r>
              <a:rPr b="1" i="0" lang="en-US" sz="2000">
                <a:solidFill>
                  <a:srgbClr val="333333"/>
                </a:solidFill>
              </a:rPr>
              <a:t>V(s`) = The value at the previous state.</a:t>
            </a:r>
            <a:endParaRPr b="0" i="0" sz="2000">
              <a:solidFill>
                <a:srgbClr val="333333"/>
              </a:solidFill>
            </a:endParaRPr>
          </a:p>
          <a:p>
            <a:pPr indent="0" lvl="0" marL="0" rtl="0" algn="l">
              <a:spcBef>
                <a:spcPts val="480"/>
              </a:spcBef>
              <a:spcAft>
                <a:spcPts val="0"/>
              </a:spcAft>
              <a:buClr>
                <a:schemeClr val="dk1"/>
              </a:buClr>
              <a:buSzPts val="2400"/>
              <a:buNone/>
            </a:pPr>
            <a:r>
              <a:t/>
            </a:r>
            <a:endParaRPr b="0" i="0" sz="2400">
              <a:solidFill>
                <a:srgbClr val="000000"/>
              </a:solidFill>
            </a:endParaRPr>
          </a:p>
          <a:p>
            <a:pPr indent="0" lvl="0" marL="0" rtl="0" algn="just">
              <a:spcBef>
                <a:spcPts val="480"/>
              </a:spcBef>
              <a:spcAft>
                <a:spcPts val="0"/>
              </a:spcAft>
              <a:buClr>
                <a:schemeClr val="dk1"/>
              </a:buClr>
              <a:buSzPts val="2400"/>
              <a:buNone/>
            </a:pPr>
            <a:r>
              <a:t/>
            </a:r>
            <a:endParaRPr b="0" i="0" sz="2400">
              <a:solidFill>
                <a:srgbClr val="000000"/>
              </a:solidFill>
            </a:endParaRPr>
          </a:p>
          <a:p>
            <a:pPr indent="-139700" lvl="0" marL="342900" rtl="0" algn="l">
              <a:spcBef>
                <a:spcPts val="640"/>
              </a:spcBef>
              <a:spcAft>
                <a:spcPts val="0"/>
              </a:spcAft>
              <a:buClr>
                <a:schemeClr val="dk1"/>
              </a:buClr>
              <a:buSzPts val="3200"/>
              <a:buNone/>
            </a:pPr>
            <a:r>
              <a:t/>
            </a:r>
            <a:endParaRPr/>
          </a:p>
        </p:txBody>
      </p:sp>
      <p:sp>
        <p:nvSpPr>
          <p:cNvPr id="506" name="Google Shape;506;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07" name="Google Shape;507;p40"/>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508" name="Google Shape;508;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9" name="Google Shape;509;p4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10" name="Google Shape;510;p40"/>
          <p:cNvPicPr preferRelativeResize="0"/>
          <p:nvPr/>
        </p:nvPicPr>
        <p:blipFill rotWithShape="1">
          <a:blip r:embed="rId3">
            <a:alphaModFix/>
          </a:blip>
          <a:srcRect b="0" l="0" r="0" t="0"/>
          <a:stretch/>
        </p:blipFill>
        <p:spPr>
          <a:xfrm>
            <a:off x="0" y="0"/>
            <a:ext cx="1447800" cy="8171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41"/>
          <p:cNvSpPr txBox="1"/>
          <p:nvPr>
            <p:ph idx="1" type="body"/>
          </p:nvPr>
        </p:nvSpPr>
        <p:spPr>
          <a:xfrm>
            <a:off x="609600" y="990600"/>
            <a:ext cx="8229600" cy="4724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rgbClr val="333333"/>
              </a:buClr>
              <a:buSzPct val="100000"/>
              <a:buChar char="•"/>
            </a:pPr>
            <a:r>
              <a:rPr lang="en-US" sz="2800">
                <a:solidFill>
                  <a:srgbClr val="333333"/>
                </a:solidFill>
              </a:rPr>
              <a:t>U</a:t>
            </a:r>
            <a:r>
              <a:rPr b="0" i="0" lang="en-US" sz="2800">
                <a:solidFill>
                  <a:srgbClr val="333333"/>
                </a:solidFill>
              </a:rPr>
              <a:t>sing the Bellman equation, we will find value at each state of the given environment. We will start from the block, which is next to the target block.</a:t>
            </a:r>
            <a:endParaRPr/>
          </a:p>
          <a:p>
            <a:pPr indent="0" lvl="0" marL="0" rtl="0" algn="just">
              <a:spcBef>
                <a:spcPts val="476"/>
              </a:spcBef>
              <a:spcAft>
                <a:spcPts val="0"/>
              </a:spcAft>
              <a:buClr>
                <a:schemeClr val="dk1"/>
              </a:buClr>
              <a:buSzPct val="100000"/>
              <a:buNone/>
            </a:pPr>
            <a:r>
              <a:t/>
            </a:r>
            <a:endParaRPr b="1" i="0" sz="2800">
              <a:solidFill>
                <a:srgbClr val="333333"/>
              </a:solidFill>
            </a:endParaRPr>
          </a:p>
          <a:p>
            <a:pPr indent="0" lvl="0" marL="0" rtl="0" algn="just">
              <a:spcBef>
                <a:spcPts val="476"/>
              </a:spcBef>
              <a:spcAft>
                <a:spcPts val="0"/>
              </a:spcAft>
              <a:buClr>
                <a:srgbClr val="333333"/>
              </a:buClr>
              <a:buSzPct val="100000"/>
              <a:buNone/>
            </a:pPr>
            <a:r>
              <a:rPr b="1" i="0" lang="en-US" sz="2800">
                <a:solidFill>
                  <a:srgbClr val="333333"/>
                </a:solidFill>
              </a:rPr>
              <a:t>For 1st block:</a:t>
            </a:r>
            <a:endParaRPr b="0" i="0" sz="2800">
              <a:solidFill>
                <a:srgbClr val="333333"/>
              </a:solidFill>
            </a:endParaRPr>
          </a:p>
          <a:p>
            <a:pPr indent="-342900" lvl="0" marL="342900" rtl="0" algn="just">
              <a:spcBef>
                <a:spcPts val="476"/>
              </a:spcBef>
              <a:spcAft>
                <a:spcPts val="0"/>
              </a:spcAft>
              <a:buClr>
                <a:srgbClr val="333333"/>
              </a:buClr>
              <a:buSzPct val="100000"/>
              <a:buChar char="•"/>
            </a:pPr>
            <a:r>
              <a:rPr b="0" i="0" lang="en-US" sz="2800">
                <a:solidFill>
                  <a:srgbClr val="333333"/>
                </a:solidFill>
              </a:rPr>
              <a:t>V(s3) = max [R(s,a) + γV(s`)], here V(s')= 0 because there is no further state to move.</a:t>
            </a:r>
            <a:endParaRPr/>
          </a:p>
          <a:p>
            <a:pPr indent="-342900" lvl="0" marL="342900" rtl="0" algn="just">
              <a:spcBef>
                <a:spcPts val="476"/>
              </a:spcBef>
              <a:spcAft>
                <a:spcPts val="0"/>
              </a:spcAft>
              <a:buClr>
                <a:srgbClr val="333333"/>
              </a:buClr>
              <a:buSzPct val="100000"/>
              <a:buChar char="•"/>
            </a:pPr>
            <a:r>
              <a:rPr b="0" i="0" lang="en-US" sz="2800">
                <a:solidFill>
                  <a:srgbClr val="333333"/>
                </a:solidFill>
              </a:rPr>
              <a:t>V(s3)= max[R(s,a)]=&gt; V(s3)= max[1]=&gt; </a:t>
            </a:r>
            <a:r>
              <a:rPr b="1" i="0" lang="en-US" sz="2800">
                <a:solidFill>
                  <a:srgbClr val="333333"/>
                </a:solidFill>
              </a:rPr>
              <a:t>V(s3)= 1.</a:t>
            </a:r>
            <a:endParaRPr b="0" i="0" sz="2800">
              <a:solidFill>
                <a:srgbClr val="333333"/>
              </a:solidFill>
            </a:endParaRPr>
          </a:p>
          <a:p>
            <a:pPr indent="0" lvl="0" marL="0" rtl="0" algn="just">
              <a:spcBef>
                <a:spcPts val="476"/>
              </a:spcBef>
              <a:spcAft>
                <a:spcPts val="0"/>
              </a:spcAft>
              <a:buClr>
                <a:schemeClr val="dk1"/>
              </a:buClr>
              <a:buSzPct val="100000"/>
              <a:buNone/>
            </a:pPr>
            <a:r>
              <a:t/>
            </a:r>
            <a:endParaRPr b="1" i="0" sz="2800">
              <a:solidFill>
                <a:srgbClr val="333333"/>
              </a:solidFill>
            </a:endParaRPr>
          </a:p>
          <a:p>
            <a:pPr indent="0" lvl="0" marL="0" rtl="0" algn="just">
              <a:spcBef>
                <a:spcPts val="476"/>
              </a:spcBef>
              <a:spcAft>
                <a:spcPts val="0"/>
              </a:spcAft>
              <a:buClr>
                <a:srgbClr val="333333"/>
              </a:buClr>
              <a:buSzPct val="100000"/>
              <a:buNone/>
            </a:pPr>
            <a:r>
              <a:rPr b="1" i="0" lang="en-US" sz="2800">
                <a:solidFill>
                  <a:srgbClr val="333333"/>
                </a:solidFill>
              </a:rPr>
              <a:t>For 2nd block:</a:t>
            </a:r>
            <a:endParaRPr b="0" i="0" sz="2800">
              <a:solidFill>
                <a:srgbClr val="333333"/>
              </a:solidFill>
            </a:endParaRPr>
          </a:p>
          <a:p>
            <a:pPr indent="-342900" lvl="0" marL="342900" rtl="0" algn="just">
              <a:spcBef>
                <a:spcPts val="476"/>
              </a:spcBef>
              <a:spcAft>
                <a:spcPts val="0"/>
              </a:spcAft>
              <a:buClr>
                <a:srgbClr val="333333"/>
              </a:buClr>
              <a:buSzPct val="100000"/>
              <a:buChar char="•"/>
            </a:pPr>
            <a:r>
              <a:rPr b="0" i="0" lang="en-US" sz="2800">
                <a:solidFill>
                  <a:srgbClr val="333333"/>
                </a:solidFill>
              </a:rPr>
              <a:t>V(s2) = max [R(s,a) + γV(s`)], here γ= 0.9(lets), V(s')= 1, and R(s, a)= 0, because there is no reward at this state.</a:t>
            </a:r>
            <a:endParaRPr/>
          </a:p>
          <a:p>
            <a:pPr indent="-342900" lvl="0" marL="342900" rtl="0" algn="just">
              <a:spcBef>
                <a:spcPts val="476"/>
              </a:spcBef>
              <a:spcAft>
                <a:spcPts val="0"/>
              </a:spcAft>
              <a:buClr>
                <a:srgbClr val="333333"/>
              </a:buClr>
              <a:buSzPct val="100000"/>
              <a:buChar char="•"/>
            </a:pPr>
            <a:r>
              <a:rPr b="0" i="0" lang="en-US" sz="2800">
                <a:solidFill>
                  <a:srgbClr val="333333"/>
                </a:solidFill>
              </a:rPr>
              <a:t>V(s2)= max[0.9(1)]=&gt; V(s)= max[0.9]=&gt; </a:t>
            </a:r>
            <a:r>
              <a:rPr b="1" i="0" lang="en-US" sz="2800">
                <a:solidFill>
                  <a:srgbClr val="333333"/>
                </a:solidFill>
              </a:rPr>
              <a:t>V(s2) =0.9</a:t>
            </a:r>
            <a:endParaRPr b="0" i="0" sz="2800">
              <a:solidFill>
                <a:srgbClr val="333333"/>
              </a:solidFill>
            </a:endParaRPr>
          </a:p>
          <a:p>
            <a:pPr indent="-170180" lvl="0" marL="342900" rtl="0" algn="l">
              <a:spcBef>
                <a:spcPts val="544"/>
              </a:spcBef>
              <a:spcAft>
                <a:spcPts val="0"/>
              </a:spcAft>
              <a:buClr>
                <a:schemeClr val="dk1"/>
              </a:buClr>
              <a:buSzPct val="100000"/>
              <a:buNone/>
            </a:pPr>
            <a:r>
              <a:t/>
            </a:r>
            <a:endParaRPr/>
          </a:p>
        </p:txBody>
      </p:sp>
      <p:sp>
        <p:nvSpPr>
          <p:cNvPr id="516" name="Google Shape;51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17" name="Google Shape;517;p41"/>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518" name="Google Shape;51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9" name="Google Shape;519;p4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20" name="Google Shape;520;p41"/>
          <p:cNvPicPr preferRelativeResize="0"/>
          <p:nvPr/>
        </p:nvPicPr>
        <p:blipFill rotWithShape="1">
          <a:blip r:embed="rId3">
            <a:alphaModFix/>
          </a:blip>
          <a:srcRect b="0" l="0" r="0" t="0"/>
          <a:stretch/>
        </p:blipFill>
        <p:spPr>
          <a:xfrm>
            <a:off x="0" y="0"/>
            <a:ext cx="1447800" cy="817163"/>
          </a:xfrm>
          <a:prstGeom prst="rect">
            <a:avLst/>
          </a:prstGeom>
          <a:noFill/>
          <a:ln>
            <a:noFill/>
          </a:ln>
        </p:spPr>
      </p:pic>
      <p:pic>
        <p:nvPicPr>
          <p:cNvPr descr="How does Reinforcement Learning Works" id="521" name="Google Shape;521;p41"/>
          <p:cNvPicPr preferRelativeResize="0"/>
          <p:nvPr/>
        </p:nvPicPr>
        <p:blipFill rotWithShape="1">
          <a:blip r:embed="rId4">
            <a:alphaModFix/>
          </a:blip>
          <a:srcRect b="0" l="0" r="0" t="0"/>
          <a:stretch/>
        </p:blipFill>
        <p:spPr>
          <a:xfrm>
            <a:off x="-2553704" y="533400"/>
            <a:ext cx="3925304" cy="2209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idx="1" type="body"/>
          </p:nvPr>
        </p:nvSpPr>
        <p:spPr>
          <a:xfrm>
            <a:off x="476250" y="990600"/>
            <a:ext cx="8229600" cy="523438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spcBef>
                <a:spcPts val="0"/>
              </a:spcBef>
              <a:spcAft>
                <a:spcPts val="0"/>
              </a:spcAft>
              <a:buClr>
                <a:srgbClr val="333333"/>
              </a:buClr>
              <a:buSzPct val="100000"/>
              <a:buNone/>
            </a:pPr>
            <a:r>
              <a:rPr b="1" i="0" lang="en-US" sz="2400">
                <a:solidFill>
                  <a:srgbClr val="333333"/>
                </a:solidFill>
              </a:rPr>
              <a:t>For 3rd block:</a:t>
            </a:r>
            <a:endParaRPr b="0" i="0" sz="2400">
              <a:solidFill>
                <a:srgbClr val="333333"/>
              </a:solidFill>
            </a:endParaRPr>
          </a:p>
          <a:p>
            <a:pPr indent="-342900" lvl="0" marL="342900" rtl="0" algn="just">
              <a:spcBef>
                <a:spcPts val="444"/>
              </a:spcBef>
              <a:spcAft>
                <a:spcPts val="0"/>
              </a:spcAft>
              <a:buClr>
                <a:srgbClr val="333333"/>
              </a:buClr>
              <a:buSzPct val="100000"/>
              <a:buChar char="•"/>
            </a:pPr>
            <a:r>
              <a:rPr b="0" i="0" lang="en-US" sz="2400">
                <a:solidFill>
                  <a:srgbClr val="333333"/>
                </a:solidFill>
              </a:rPr>
              <a:t>V(s1) = max [R(s,a) + γV(s`)], here γ= 0.9(lets), V(s')= 0.9, and R(s, a)= 0, because there is no reward at this state also.</a:t>
            </a:r>
            <a:endParaRPr/>
          </a:p>
          <a:p>
            <a:pPr indent="-342900" lvl="0" marL="342900" rtl="0" algn="just">
              <a:spcBef>
                <a:spcPts val="444"/>
              </a:spcBef>
              <a:spcAft>
                <a:spcPts val="0"/>
              </a:spcAft>
              <a:buClr>
                <a:srgbClr val="333333"/>
              </a:buClr>
              <a:buSzPct val="100000"/>
              <a:buChar char="•"/>
            </a:pPr>
            <a:r>
              <a:rPr b="0" i="0" lang="en-US" sz="2400">
                <a:solidFill>
                  <a:srgbClr val="333333"/>
                </a:solidFill>
              </a:rPr>
              <a:t>V(s1)= max[0.9(0.9)]=&gt; V(s3)= max[0.81]=&gt; </a:t>
            </a:r>
            <a:r>
              <a:rPr b="1" i="0" lang="en-US" sz="2400">
                <a:solidFill>
                  <a:srgbClr val="333333"/>
                </a:solidFill>
              </a:rPr>
              <a:t>V(s1) =0.81</a:t>
            </a:r>
            <a:endParaRPr b="0" i="0" sz="2400">
              <a:solidFill>
                <a:srgbClr val="333333"/>
              </a:solidFill>
            </a:endParaRPr>
          </a:p>
          <a:p>
            <a:pPr indent="0" lvl="0" marL="0" rtl="0" algn="just">
              <a:spcBef>
                <a:spcPts val="444"/>
              </a:spcBef>
              <a:spcAft>
                <a:spcPts val="0"/>
              </a:spcAft>
              <a:buClr>
                <a:schemeClr val="dk1"/>
              </a:buClr>
              <a:buSzPct val="100000"/>
              <a:buNone/>
            </a:pPr>
            <a:r>
              <a:t/>
            </a:r>
            <a:endParaRPr b="1" i="0" sz="2400">
              <a:solidFill>
                <a:srgbClr val="333333"/>
              </a:solidFill>
            </a:endParaRPr>
          </a:p>
          <a:p>
            <a:pPr indent="0" lvl="0" marL="0" rtl="0" algn="just">
              <a:spcBef>
                <a:spcPts val="444"/>
              </a:spcBef>
              <a:spcAft>
                <a:spcPts val="0"/>
              </a:spcAft>
              <a:buClr>
                <a:srgbClr val="333333"/>
              </a:buClr>
              <a:buSzPct val="100000"/>
              <a:buNone/>
            </a:pPr>
            <a:r>
              <a:rPr b="1" i="0" lang="en-US" sz="2400">
                <a:solidFill>
                  <a:srgbClr val="333333"/>
                </a:solidFill>
              </a:rPr>
              <a:t>For 4th block:</a:t>
            </a:r>
            <a:endParaRPr b="0" i="0" sz="2400">
              <a:solidFill>
                <a:srgbClr val="333333"/>
              </a:solidFill>
            </a:endParaRPr>
          </a:p>
          <a:p>
            <a:pPr indent="-342900" lvl="0" marL="342900" rtl="0" algn="just">
              <a:spcBef>
                <a:spcPts val="444"/>
              </a:spcBef>
              <a:spcAft>
                <a:spcPts val="0"/>
              </a:spcAft>
              <a:buClr>
                <a:srgbClr val="333333"/>
              </a:buClr>
              <a:buSzPct val="100000"/>
              <a:buChar char="•"/>
            </a:pPr>
            <a:r>
              <a:rPr b="0" i="0" lang="en-US" sz="2400">
                <a:solidFill>
                  <a:srgbClr val="333333"/>
                </a:solidFill>
              </a:rPr>
              <a:t>V(s5) = max [R(s,a) + γV(s`)], here γ= 0.9(lets), V(s')= 0.81, and R(s, a)= 0, because there is no reward at this state also.</a:t>
            </a:r>
            <a:endParaRPr/>
          </a:p>
          <a:p>
            <a:pPr indent="-342900" lvl="0" marL="342900" rtl="0" algn="just">
              <a:spcBef>
                <a:spcPts val="444"/>
              </a:spcBef>
              <a:spcAft>
                <a:spcPts val="0"/>
              </a:spcAft>
              <a:buClr>
                <a:srgbClr val="333333"/>
              </a:buClr>
              <a:buSzPct val="100000"/>
              <a:buChar char="•"/>
            </a:pPr>
            <a:r>
              <a:rPr b="0" i="0" lang="en-US" sz="2400">
                <a:solidFill>
                  <a:srgbClr val="333333"/>
                </a:solidFill>
              </a:rPr>
              <a:t>V(s5)= max[0.9(0.81)]=&gt; V(s5)= max[0.81]=&gt; </a:t>
            </a:r>
            <a:r>
              <a:rPr b="1" i="0" lang="en-US" sz="2400">
                <a:solidFill>
                  <a:srgbClr val="333333"/>
                </a:solidFill>
              </a:rPr>
              <a:t>V(s5) =0.73</a:t>
            </a:r>
            <a:endParaRPr b="0" i="0" sz="2400">
              <a:solidFill>
                <a:srgbClr val="333333"/>
              </a:solidFill>
            </a:endParaRPr>
          </a:p>
          <a:p>
            <a:pPr indent="0" lvl="0" marL="0" rtl="0" algn="just">
              <a:spcBef>
                <a:spcPts val="444"/>
              </a:spcBef>
              <a:spcAft>
                <a:spcPts val="0"/>
              </a:spcAft>
              <a:buClr>
                <a:schemeClr val="dk1"/>
              </a:buClr>
              <a:buSzPct val="100000"/>
              <a:buNone/>
            </a:pPr>
            <a:r>
              <a:t/>
            </a:r>
            <a:endParaRPr b="1" i="0" sz="2400">
              <a:solidFill>
                <a:srgbClr val="333333"/>
              </a:solidFill>
            </a:endParaRPr>
          </a:p>
          <a:p>
            <a:pPr indent="0" lvl="0" marL="0" rtl="0" algn="just">
              <a:spcBef>
                <a:spcPts val="444"/>
              </a:spcBef>
              <a:spcAft>
                <a:spcPts val="0"/>
              </a:spcAft>
              <a:buClr>
                <a:srgbClr val="333333"/>
              </a:buClr>
              <a:buSzPct val="100000"/>
              <a:buNone/>
            </a:pPr>
            <a:r>
              <a:rPr b="1" i="0" lang="en-US" sz="2400">
                <a:solidFill>
                  <a:srgbClr val="333333"/>
                </a:solidFill>
              </a:rPr>
              <a:t>For 5th block:</a:t>
            </a:r>
            <a:endParaRPr b="0" i="0" sz="2400">
              <a:solidFill>
                <a:srgbClr val="333333"/>
              </a:solidFill>
            </a:endParaRPr>
          </a:p>
          <a:p>
            <a:pPr indent="-342900" lvl="0" marL="342900" rtl="0" algn="just">
              <a:spcBef>
                <a:spcPts val="444"/>
              </a:spcBef>
              <a:spcAft>
                <a:spcPts val="0"/>
              </a:spcAft>
              <a:buClr>
                <a:srgbClr val="333333"/>
              </a:buClr>
              <a:buSzPct val="100000"/>
              <a:buChar char="•"/>
            </a:pPr>
            <a:r>
              <a:rPr b="0" i="0" lang="en-US" sz="2400">
                <a:solidFill>
                  <a:srgbClr val="333333"/>
                </a:solidFill>
              </a:rPr>
              <a:t>V(s9) = max [R(s,a) + γV(s`)], here γ= 0.9(lets), V(s')= 0.73, and R(s, a)= 0, because there is no reward at this state also.</a:t>
            </a:r>
            <a:endParaRPr/>
          </a:p>
          <a:p>
            <a:pPr indent="-342900" lvl="0" marL="342900" rtl="0" algn="just">
              <a:spcBef>
                <a:spcPts val="444"/>
              </a:spcBef>
              <a:spcAft>
                <a:spcPts val="0"/>
              </a:spcAft>
              <a:buClr>
                <a:srgbClr val="333333"/>
              </a:buClr>
              <a:buSzPct val="100000"/>
              <a:buChar char="•"/>
            </a:pPr>
            <a:r>
              <a:rPr b="0" i="0" lang="en-US" sz="2400">
                <a:solidFill>
                  <a:srgbClr val="333333"/>
                </a:solidFill>
              </a:rPr>
              <a:t>V(s9)= max[0.9(0.73)]=&gt; V(s4)= max[0.81]=&gt; </a:t>
            </a:r>
            <a:r>
              <a:rPr b="1" i="0" lang="en-US" sz="2400">
                <a:solidFill>
                  <a:srgbClr val="333333"/>
                </a:solidFill>
              </a:rPr>
              <a:t>V(s4) =0.66</a:t>
            </a:r>
            <a:endParaRPr b="0" i="0" sz="2400">
              <a:solidFill>
                <a:srgbClr val="333333"/>
              </a:solidFill>
            </a:endParaRPr>
          </a:p>
          <a:p>
            <a:pPr indent="-154940" lvl="0" marL="342900" rtl="0" algn="l">
              <a:spcBef>
                <a:spcPts val="592"/>
              </a:spcBef>
              <a:spcAft>
                <a:spcPts val="0"/>
              </a:spcAft>
              <a:buClr>
                <a:schemeClr val="dk1"/>
              </a:buClr>
              <a:buSzPct val="100000"/>
              <a:buNone/>
            </a:pPr>
            <a:r>
              <a:t/>
            </a:r>
            <a:endParaRPr/>
          </a:p>
        </p:txBody>
      </p:sp>
      <p:sp>
        <p:nvSpPr>
          <p:cNvPr id="527" name="Google Shape;52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28" name="Google Shape;528;p42"/>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529" name="Google Shape;52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0" name="Google Shape;530;p4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31" name="Google Shape;531;p42"/>
          <p:cNvPicPr preferRelativeResize="0"/>
          <p:nvPr/>
        </p:nvPicPr>
        <p:blipFill rotWithShape="1">
          <a:blip r:embed="rId3">
            <a:alphaModFix/>
          </a:blip>
          <a:srcRect b="0" l="0" r="0" t="0"/>
          <a:stretch/>
        </p:blipFill>
        <p:spPr>
          <a:xfrm>
            <a:off x="0" y="0"/>
            <a:ext cx="1447800" cy="8171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37" name="Google Shape;537;p43"/>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538" name="Google Shape;538;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p4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40" name="Google Shape;540;p43"/>
          <p:cNvPicPr preferRelativeResize="0"/>
          <p:nvPr/>
        </p:nvPicPr>
        <p:blipFill rotWithShape="1">
          <a:blip r:embed="rId3">
            <a:alphaModFix/>
          </a:blip>
          <a:srcRect b="0" l="0" r="0" t="0"/>
          <a:stretch/>
        </p:blipFill>
        <p:spPr>
          <a:xfrm>
            <a:off x="0" y="0"/>
            <a:ext cx="1447800" cy="817163"/>
          </a:xfrm>
          <a:prstGeom prst="rect">
            <a:avLst/>
          </a:prstGeom>
          <a:noFill/>
          <a:ln>
            <a:noFill/>
          </a:ln>
        </p:spPr>
      </p:pic>
      <p:pic>
        <p:nvPicPr>
          <p:cNvPr id="541" name="Google Shape;541;p43"/>
          <p:cNvPicPr preferRelativeResize="0"/>
          <p:nvPr>
            <p:ph idx="1" type="body"/>
          </p:nvPr>
        </p:nvPicPr>
        <p:blipFill rotWithShape="1">
          <a:blip r:embed="rId4">
            <a:alphaModFix/>
          </a:blip>
          <a:srcRect b="0" l="0" r="0" t="0"/>
          <a:stretch/>
        </p:blipFill>
        <p:spPr>
          <a:xfrm>
            <a:off x="2209800" y="1675179"/>
            <a:ext cx="3657600" cy="2926080"/>
          </a:xfrm>
          <a:prstGeom prst="rect">
            <a:avLst/>
          </a:prstGeom>
          <a:noFill/>
          <a:ln>
            <a:noFill/>
          </a:ln>
        </p:spPr>
      </p:pic>
      <p:sp>
        <p:nvSpPr>
          <p:cNvPr id="542" name="Google Shape;542;p43"/>
          <p:cNvSpPr txBox="1"/>
          <p:nvPr/>
        </p:nvSpPr>
        <p:spPr>
          <a:xfrm>
            <a:off x="914400" y="976074"/>
            <a:ext cx="7772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333333"/>
                </a:solidFill>
                <a:latin typeface="Calibri"/>
                <a:ea typeface="Calibri"/>
                <a:cs typeface="Calibri"/>
                <a:sym typeface="Calibri"/>
              </a:rPr>
              <a:t>Consider the below image:</a:t>
            </a:r>
            <a:endParaRPr sz="2400">
              <a:solidFill>
                <a:schemeClr val="dk1"/>
              </a:solidFill>
              <a:latin typeface="Calibri"/>
              <a:ea typeface="Calibri"/>
              <a:cs typeface="Calibri"/>
              <a:sym typeface="Calibri"/>
            </a:endParaRPr>
          </a:p>
        </p:txBody>
      </p:sp>
      <p:sp>
        <p:nvSpPr>
          <p:cNvPr id="543" name="Google Shape;543;p43"/>
          <p:cNvSpPr txBox="1"/>
          <p:nvPr/>
        </p:nvSpPr>
        <p:spPr>
          <a:xfrm>
            <a:off x="457200" y="4800600"/>
            <a:ext cx="8229600"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a:solidFill>
                  <a:srgbClr val="333333"/>
                </a:solidFill>
                <a:latin typeface="Calibri"/>
                <a:ea typeface="Calibri"/>
                <a:cs typeface="Calibri"/>
                <a:sym typeface="Calibri"/>
              </a:rPr>
              <a:t>Now, we will move further to the 6</a:t>
            </a:r>
            <a:r>
              <a:rPr b="0" baseline="30000" i="0" lang="en-US" sz="2400">
                <a:solidFill>
                  <a:srgbClr val="333333"/>
                </a:solidFill>
                <a:latin typeface="Calibri"/>
                <a:ea typeface="Calibri"/>
                <a:cs typeface="Calibri"/>
                <a:sym typeface="Calibri"/>
              </a:rPr>
              <a:t>th</a:t>
            </a:r>
            <a:r>
              <a:rPr b="0" i="0" lang="en-US" sz="2400">
                <a:solidFill>
                  <a:srgbClr val="333333"/>
                </a:solidFill>
                <a:latin typeface="Calibri"/>
                <a:ea typeface="Calibri"/>
                <a:cs typeface="Calibri"/>
                <a:sym typeface="Calibri"/>
              </a:rPr>
              <a:t> block, and here agent may change the route because it always tries to find the optimal path. So now, let's consider from the block next to the fire pit.</a:t>
            </a:r>
            <a:endParaRPr sz="24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44"/>
          <p:cNvPicPr preferRelativeResize="0"/>
          <p:nvPr>
            <p:ph idx="1" type="body"/>
          </p:nvPr>
        </p:nvPicPr>
        <p:blipFill rotWithShape="1">
          <a:blip r:embed="rId3">
            <a:alphaModFix/>
          </a:blip>
          <a:srcRect b="0" l="0" r="0" t="0"/>
          <a:stretch/>
        </p:blipFill>
        <p:spPr>
          <a:xfrm>
            <a:off x="2781300" y="914400"/>
            <a:ext cx="3810000" cy="3048000"/>
          </a:xfrm>
          <a:prstGeom prst="rect">
            <a:avLst/>
          </a:prstGeom>
          <a:noFill/>
          <a:ln>
            <a:noFill/>
          </a:ln>
        </p:spPr>
      </p:pic>
      <p:sp>
        <p:nvSpPr>
          <p:cNvPr id="549" name="Google Shape;549;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50" name="Google Shape;550;p44"/>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551" name="Google Shape;551;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2" name="Google Shape;552;p44"/>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53" name="Google Shape;553;p44"/>
          <p:cNvPicPr preferRelativeResize="0"/>
          <p:nvPr/>
        </p:nvPicPr>
        <p:blipFill rotWithShape="1">
          <a:blip r:embed="rId4">
            <a:alphaModFix/>
          </a:blip>
          <a:srcRect b="0" l="0" r="0" t="0"/>
          <a:stretch/>
        </p:blipFill>
        <p:spPr>
          <a:xfrm>
            <a:off x="0" y="0"/>
            <a:ext cx="1447800" cy="817163"/>
          </a:xfrm>
          <a:prstGeom prst="rect">
            <a:avLst/>
          </a:prstGeom>
          <a:noFill/>
          <a:ln>
            <a:noFill/>
          </a:ln>
        </p:spPr>
      </p:pic>
      <p:sp>
        <p:nvSpPr>
          <p:cNvPr id="554" name="Google Shape;554;p44"/>
          <p:cNvSpPr txBox="1"/>
          <p:nvPr/>
        </p:nvSpPr>
        <p:spPr>
          <a:xfrm>
            <a:off x="457200" y="4172287"/>
            <a:ext cx="8229600"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a:solidFill>
                  <a:srgbClr val="333333"/>
                </a:solidFill>
                <a:latin typeface="Calibri"/>
                <a:ea typeface="Calibri"/>
                <a:cs typeface="Calibri"/>
                <a:sym typeface="Calibri"/>
              </a:rPr>
              <a:t>Now, the agent has three options to move; if he moves to the blue box, then he will feel a bump if he moves to the fire pit, then he will get the -1 reward. But here we are taking only positive rewards, so for this, he will move to upwards only. The complete block values will be calculated using this formula.</a:t>
            </a:r>
            <a:endParaRPr sz="24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ph idx="1" type="body"/>
          </p:nvPr>
        </p:nvSpPr>
        <p:spPr>
          <a:xfrm>
            <a:off x="476250" y="990600"/>
            <a:ext cx="8229600" cy="5334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333333"/>
              </a:buClr>
              <a:buSzPts val="2400"/>
              <a:buNone/>
            </a:pPr>
            <a:r>
              <a:rPr b="0" i="0" lang="en-US" sz="2400">
                <a:solidFill>
                  <a:srgbClr val="333333"/>
                </a:solidFill>
              </a:rPr>
              <a:t>Consider the below image:</a:t>
            </a:r>
            <a:endParaRPr sz="2400"/>
          </a:p>
        </p:txBody>
      </p:sp>
      <p:sp>
        <p:nvSpPr>
          <p:cNvPr id="560" name="Google Shape;560;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61" name="Google Shape;561;p45"/>
          <p:cNvSpPr txBox="1"/>
          <p:nvPr>
            <p:ph idx="11" type="ftr"/>
          </p:nvPr>
        </p:nvSpPr>
        <p:spPr>
          <a:xfrm>
            <a:off x="1981200" y="6356350"/>
            <a:ext cx="5791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562" name="Google Shape;56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4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rgbClr val="610B38"/>
                </a:solidFill>
                <a:latin typeface="Calibri"/>
                <a:ea typeface="Calibri"/>
                <a:cs typeface="Calibri"/>
                <a:sym typeface="Calibri"/>
              </a:rPr>
              <a:t>BELLMAN’s EQUATION</a:t>
            </a:r>
            <a:r>
              <a:rPr b="1" i="0" lang="en-US" sz="3200">
                <a:solidFill>
                  <a:srgbClr val="610B38"/>
                </a:solidFill>
                <a:latin typeface="Calibri"/>
                <a:ea typeface="Calibri"/>
                <a:cs typeface="Calibri"/>
                <a:sym typeface="Calibri"/>
              </a:rPr>
              <a:t> </a:t>
            </a:r>
            <a:endParaRPr/>
          </a:p>
        </p:txBody>
      </p:sp>
      <p:pic>
        <p:nvPicPr>
          <p:cNvPr descr="E:\NIET\Project\xLogo11.png.pagespeed.ic.pydHLuCQEZ.png" id="564" name="Google Shape;564;p4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descr="Bellman Equation" id="565" name="Google Shape;565;p45"/>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6" name="Google Shape;566;p45"/>
          <p:cNvPicPr preferRelativeResize="0"/>
          <p:nvPr/>
        </p:nvPicPr>
        <p:blipFill rotWithShape="1">
          <a:blip r:embed="rId4">
            <a:alphaModFix/>
          </a:blip>
          <a:srcRect b="0" l="0" r="0" t="0"/>
          <a:stretch/>
        </p:blipFill>
        <p:spPr>
          <a:xfrm>
            <a:off x="2133600" y="1919687"/>
            <a:ext cx="4762500" cy="3810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6"/>
          <p:cNvSpPr txBox="1"/>
          <p:nvPr>
            <p:ph idx="1" type="body"/>
          </p:nvPr>
        </p:nvSpPr>
        <p:spPr>
          <a:xfrm>
            <a:off x="723900" y="914400"/>
            <a:ext cx="8229600" cy="2819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Markov Decision Process or MDP, is used to </a:t>
            </a:r>
            <a:r>
              <a:rPr b="1" i="0" lang="en-US" sz="2400">
                <a:solidFill>
                  <a:srgbClr val="333333"/>
                </a:solidFill>
              </a:rPr>
              <a:t>formalize the reinforcement learning problems</a:t>
            </a:r>
            <a:r>
              <a:rPr b="0" i="0" lang="en-US" sz="2400">
                <a:solidFill>
                  <a:srgbClr val="333333"/>
                </a:solidFill>
              </a:rPr>
              <a:t>. </a:t>
            </a:r>
            <a:endParaRPr/>
          </a:p>
          <a:p>
            <a:pPr indent="-342900" lvl="0" marL="342900" rtl="0" algn="just">
              <a:spcBef>
                <a:spcPts val="480"/>
              </a:spcBef>
              <a:spcAft>
                <a:spcPts val="0"/>
              </a:spcAft>
              <a:buClr>
                <a:srgbClr val="333333"/>
              </a:buClr>
              <a:buSzPts val="2400"/>
              <a:buChar char="•"/>
            </a:pPr>
            <a:r>
              <a:rPr b="0" i="0" lang="en-US" sz="2400">
                <a:solidFill>
                  <a:srgbClr val="333333"/>
                </a:solidFill>
              </a:rPr>
              <a:t>If the environment is completely observable, then its dynamic can be modeled as a </a:t>
            </a:r>
            <a:r>
              <a:rPr b="1" i="0" lang="en-US" sz="2400">
                <a:solidFill>
                  <a:srgbClr val="333333"/>
                </a:solidFill>
              </a:rPr>
              <a:t>Markov Process</a:t>
            </a:r>
            <a:r>
              <a:rPr b="0" i="0" lang="en-US" sz="2400">
                <a:solidFill>
                  <a:srgbClr val="333333"/>
                </a:solidFill>
              </a:rPr>
              <a:t>.</a:t>
            </a:r>
            <a:endParaRPr/>
          </a:p>
          <a:p>
            <a:pPr indent="-342900" lvl="0" marL="342900" rtl="0" algn="just">
              <a:spcBef>
                <a:spcPts val="480"/>
              </a:spcBef>
              <a:spcAft>
                <a:spcPts val="0"/>
              </a:spcAft>
              <a:buClr>
                <a:srgbClr val="333333"/>
              </a:buClr>
              <a:buSzPts val="2400"/>
              <a:buChar char="•"/>
            </a:pPr>
            <a:r>
              <a:rPr b="0" i="0" lang="en-US" sz="2400">
                <a:solidFill>
                  <a:srgbClr val="333333"/>
                </a:solidFill>
              </a:rPr>
              <a:t> In MDP, the agent constantly interacts with the environment and performs actions; at each action, the environment responds and generates a new state.</a:t>
            </a:r>
            <a:endParaRPr b="1" sz="2400"/>
          </a:p>
        </p:txBody>
      </p:sp>
      <p:sp>
        <p:nvSpPr>
          <p:cNvPr id="572" name="Google Shape;572;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73" name="Google Shape;573;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4" name="Google Shape;574;p4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MARKOV DECISION PROCESS</a:t>
            </a:r>
            <a:endParaRPr/>
          </a:p>
        </p:txBody>
      </p:sp>
      <p:pic>
        <p:nvPicPr>
          <p:cNvPr descr="E:\NIET\Project\xLogo11.png.pagespeed.ic.pydHLuCQEZ.png" id="575" name="Google Shape;575;p4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576" name="Google Shape;576;p46"/>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577" name="Google Shape;577;p46"/>
          <p:cNvPicPr preferRelativeResize="0"/>
          <p:nvPr/>
        </p:nvPicPr>
        <p:blipFill rotWithShape="1">
          <a:blip r:embed="rId4">
            <a:alphaModFix/>
          </a:blip>
          <a:srcRect b="0" l="0" r="0" t="0"/>
          <a:stretch/>
        </p:blipFill>
        <p:spPr>
          <a:xfrm>
            <a:off x="2590800" y="3831037"/>
            <a:ext cx="3457391" cy="2397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7"/>
          <p:cNvSpPr txBox="1"/>
          <p:nvPr>
            <p:ph idx="1" type="body"/>
          </p:nvPr>
        </p:nvSpPr>
        <p:spPr>
          <a:xfrm>
            <a:off x="485775" y="1752600"/>
            <a:ext cx="8229600" cy="3581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MDP is used to describe the environment for the RL, and almost all the RL problem can be formalized using MDP.</a:t>
            </a:r>
            <a:endParaRPr/>
          </a:p>
          <a:p>
            <a:pPr indent="-342900" lvl="0" marL="342900" rtl="0" algn="just">
              <a:spcBef>
                <a:spcPts val="480"/>
              </a:spcBef>
              <a:spcAft>
                <a:spcPts val="0"/>
              </a:spcAft>
              <a:buClr>
                <a:srgbClr val="333333"/>
              </a:buClr>
              <a:buSzPts val="2400"/>
              <a:buChar char="•"/>
            </a:pPr>
            <a:r>
              <a:rPr b="0" i="0" lang="en-US" sz="2400">
                <a:solidFill>
                  <a:srgbClr val="333333"/>
                </a:solidFill>
              </a:rPr>
              <a:t>MDP contains a tuple of four elements (S, A, P</a:t>
            </a:r>
            <a:r>
              <a:rPr b="0" baseline="-25000" i="0" lang="en-US" sz="2400">
                <a:solidFill>
                  <a:srgbClr val="333333"/>
                </a:solidFill>
              </a:rPr>
              <a:t>a</a:t>
            </a:r>
            <a:r>
              <a:rPr b="0" i="0" lang="en-US" sz="2400">
                <a:solidFill>
                  <a:srgbClr val="333333"/>
                </a:solidFill>
              </a:rPr>
              <a:t>, R</a:t>
            </a:r>
            <a:r>
              <a:rPr b="0" baseline="-25000" i="0" lang="en-US" sz="2400">
                <a:solidFill>
                  <a:srgbClr val="333333"/>
                </a:solidFill>
              </a:rPr>
              <a:t>a</a:t>
            </a:r>
            <a:r>
              <a:rPr b="0" i="0" lang="en-US" sz="2400">
                <a:solidFill>
                  <a:srgbClr val="333333"/>
                </a:solidFill>
              </a:rPr>
              <a:t>):</a:t>
            </a:r>
            <a:endParaRPr/>
          </a:p>
          <a:p>
            <a:pPr indent="-342900" lvl="1" marL="742950" rtl="0" algn="l">
              <a:spcBef>
                <a:spcPts val="480"/>
              </a:spcBef>
              <a:spcAft>
                <a:spcPts val="0"/>
              </a:spcAft>
              <a:buClr>
                <a:srgbClr val="000000"/>
              </a:buClr>
              <a:buSzPts val="2400"/>
              <a:buFont typeface="Noto Sans Symbols"/>
              <a:buChar char="⮚"/>
            </a:pPr>
            <a:r>
              <a:rPr b="0" i="0" lang="en-US" sz="2400">
                <a:solidFill>
                  <a:srgbClr val="000000"/>
                </a:solidFill>
              </a:rPr>
              <a:t>A set of finite States S</a:t>
            </a:r>
            <a:endParaRPr/>
          </a:p>
          <a:p>
            <a:pPr indent="-342900" lvl="1" marL="742950" rtl="0" algn="l">
              <a:spcBef>
                <a:spcPts val="480"/>
              </a:spcBef>
              <a:spcAft>
                <a:spcPts val="0"/>
              </a:spcAft>
              <a:buClr>
                <a:srgbClr val="000000"/>
              </a:buClr>
              <a:buSzPts val="2400"/>
              <a:buFont typeface="Noto Sans Symbols"/>
              <a:buChar char="⮚"/>
            </a:pPr>
            <a:r>
              <a:rPr b="0" i="0" lang="en-US" sz="2400">
                <a:solidFill>
                  <a:srgbClr val="000000"/>
                </a:solidFill>
              </a:rPr>
              <a:t>A set of finite Actions A</a:t>
            </a:r>
            <a:endParaRPr/>
          </a:p>
          <a:p>
            <a:pPr indent="-342900" lvl="1" marL="742950" rtl="0" algn="l">
              <a:spcBef>
                <a:spcPts val="480"/>
              </a:spcBef>
              <a:spcAft>
                <a:spcPts val="0"/>
              </a:spcAft>
              <a:buClr>
                <a:srgbClr val="000000"/>
              </a:buClr>
              <a:buSzPts val="2400"/>
              <a:buFont typeface="Noto Sans Symbols"/>
              <a:buChar char="⮚"/>
            </a:pPr>
            <a:r>
              <a:rPr b="0" i="0" lang="en-US" sz="2400">
                <a:solidFill>
                  <a:srgbClr val="000000"/>
                </a:solidFill>
              </a:rPr>
              <a:t>Rewards received after transitioning from state S to state S', due to action a.</a:t>
            </a:r>
            <a:endParaRPr/>
          </a:p>
          <a:p>
            <a:pPr indent="-342900" lvl="1" marL="742950" rtl="0" algn="l">
              <a:spcBef>
                <a:spcPts val="480"/>
              </a:spcBef>
              <a:spcAft>
                <a:spcPts val="0"/>
              </a:spcAft>
              <a:buClr>
                <a:srgbClr val="000000"/>
              </a:buClr>
              <a:buSzPts val="2400"/>
              <a:buFont typeface="Noto Sans Symbols"/>
              <a:buChar char="⮚"/>
            </a:pPr>
            <a:r>
              <a:rPr b="0" i="0" lang="en-US" sz="2400">
                <a:solidFill>
                  <a:srgbClr val="000000"/>
                </a:solidFill>
              </a:rPr>
              <a:t>Probability P</a:t>
            </a:r>
            <a:r>
              <a:rPr b="0" baseline="-25000" i="0" lang="en-US" sz="2400">
                <a:solidFill>
                  <a:srgbClr val="000000"/>
                </a:solidFill>
              </a:rPr>
              <a:t>a</a:t>
            </a:r>
            <a:r>
              <a:rPr b="0" i="0" lang="en-US" sz="2400">
                <a:solidFill>
                  <a:srgbClr val="000000"/>
                </a:solidFill>
              </a:rPr>
              <a:t>.</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583" name="Google Shape;583;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84" name="Google Shape;58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5" name="Google Shape;585;p4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MARKOV DECISION PROCESS</a:t>
            </a:r>
            <a:endParaRPr/>
          </a:p>
        </p:txBody>
      </p:sp>
      <p:pic>
        <p:nvPicPr>
          <p:cNvPr descr="E:\NIET\Project\xLogo11.png.pagespeed.ic.pydHLuCQEZ.png" id="586" name="Google Shape;586;p4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587" name="Google Shape;587;p47"/>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8"/>
          <p:cNvSpPr txBox="1"/>
          <p:nvPr>
            <p:ph idx="1" type="body"/>
          </p:nvPr>
        </p:nvSpPr>
        <p:spPr>
          <a:xfrm>
            <a:off x="533400" y="914400"/>
            <a:ext cx="8229600" cy="5105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It says that </a:t>
            </a:r>
            <a:r>
              <a:rPr b="1" i="1" lang="en-US" sz="2400">
                <a:solidFill>
                  <a:srgbClr val="333333"/>
                </a:solidFill>
              </a:rPr>
              <a:t>"If the agent is present in the current state S1, performs an action a1 and move to the state s2, then the state transition from s1 to s2 only depends on the current state and future action and states do not depend on past actions, rewards, or states."</a:t>
            </a:r>
            <a:endParaRPr b="0" i="0" sz="2400">
              <a:solidFill>
                <a:srgbClr val="333333"/>
              </a:solidFill>
            </a:endParaRPr>
          </a:p>
          <a:p>
            <a:pPr indent="-342900" lvl="0" marL="342900" rtl="0" algn="just">
              <a:spcBef>
                <a:spcPts val="480"/>
              </a:spcBef>
              <a:spcAft>
                <a:spcPts val="0"/>
              </a:spcAft>
              <a:buClr>
                <a:srgbClr val="333333"/>
              </a:buClr>
              <a:buSzPts val="2400"/>
              <a:buChar char="•"/>
            </a:pPr>
            <a:r>
              <a:rPr b="0" i="0" lang="en-US" sz="2400">
                <a:solidFill>
                  <a:srgbClr val="333333"/>
                </a:solidFill>
              </a:rPr>
              <a:t>Or, in other words, as per Markov Property, the current state transition does not depend on any past action or state. Hence, MDP is an RL problem that satisfies the Markov property. Such as in a </a:t>
            </a:r>
            <a:r>
              <a:rPr b="1" i="0" lang="en-US" sz="2400">
                <a:solidFill>
                  <a:srgbClr val="333333"/>
                </a:solidFill>
              </a:rPr>
              <a:t>Chess game, the players only focus on the current state and do not need to remember past actions or states</a:t>
            </a:r>
            <a:r>
              <a:rPr b="0" i="0" lang="en-US" sz="2400">
                <a:solidFill>
                  <a:srgbClr val="333333"/>
                </a:solidFill>
              </a:rPr>
              <a:t>.</a:t>
            </a:r>
            <a:endParaRPr sz="2400">
              <a:solidFill>
                <a:srgbClr val="333333"/>
              </a:solidFill>
            </a:endParaRPr>
          </a:p>
          <a:p>
            <a:pPr indent="0" lvl="0" marL="0" rtl="0" algn="just">
              <a:spcBef>
                <a:spcPts val="480"/>
              </a:spcBef>
              <a:spcAft>
                <a:spcPts val="0"/>
              </a:spcAft>
              <a:buClr>
                <a:srgbClr val="333333"/>
              </a:buClr>
              <a:buSzPts val="2400"/>
              <a:buNone/>
            </a:pPr>
            <a:r>
              <a:rPr b="1" i="0" lang="en-US" sz="2400" u="sng">
                <a:solidFill>
                  <a:srgbClr val="333333"/>
                </a:solidFill>
              </a:rPr>
              <a:t>Finite MDP:</a:t>
            </a:r>
            <a:endParaRPr/>
          </a:p>
          <a:p>
            <a:pPr indent="-342900" lvl="0" marL="342900" rtl="0" algn="just">
              <a:spcBef>
                <a:spcPts val="480"/>
              </a:spcBef>
              <a:spcAft>
                <a:spcPts val="0"/>
              </a:spcAft>
              <a:buClr>
                <a:srgbClr val="333333"/>
              </a:buClr>
              <a:buSzPts val="2400"/>
              <a:buChar char="•"/>
            </a:pPr>
            <a:r>
              <a:rPr b="0" i="0" lang="en-US" sz="2400">
                <a:solidFill>
                  <a:srgbClr val="333333"/>
                </a:solidFill>
              </a:rPr>
              <a:t>A finite MDP is when there are finite states, finite rewards, and finite actions. In RL, we consider only the finite MDP.</a:t>
            </a:r>
            <a:endParaRPr/>
          </a:p>
          <a:p>
            <a:pPr indent="-190500" lvl="0" marL="342900" rtl="0" algn="just">
              <a:spcBef>
                <a:spcPts val="480"/>
              </a:spcBef>
              <a:spcAft>
                <a:spcPts val="0"/>
              </a:spcAft>
              <a:buClr>
                <a:schemeClr val="dk1"/>
              </a:buClr>
              <a:buSzPts val="2400"/>
              <a:buNone/>
            </a:pPr>
            <a:r>
              <a:t/>
            </a:r>
            <a:endParaRPr b="0" i="0" sz="2400">
              <a:solidFill>
                <a:srgbClr val="333333"/>
              </a:solidFill>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593" name="Google Shape;593;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594" name="Google Shape;59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5" name="Google Shape;595;p4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MARKOV PROPERTY</a:t>
            </a:r>
            <a:endParaRPr/>
          </a:p>
        </p:txBody>
      </p:sp>
      <p:pic>
        <p:nvPicPr>
          <p:cNvPr descr="E:\NIET\Project\xLogo11.png.pagespeed.ic.pydHLuCQEZ.png" id="596" name="Google Shape;596;p4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597" name="Google Shape;597;p48"/>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9"/>
          <p:cNvSpPr txBox="1"/>
          <p:nvPr>
            <p:ph idx="1" type="body"/>
          </p:nvPr>
        </p:nvSpPr>
        <p:spPr>
          <a:xfrm>
            <a:off x="533400" y="11430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Reinforcement learning algorithms are mainly used in AI applications and gaming applications.</a:t>
            </a:r>
            <a:endParaRPr/>
          </a:p>
          <a:p>
            <a:pPr indent="-342900" lvl="0" marL="342900" rtl="0" algn="just">
              <a:spcBef>
                <a:spcPts val="480"/>
              </a:spcBef>
              <a:spcAft>
                <a:spcPts val="0"/>
              </a:spcAft>
              <a:buClr>
                <a:srgbClr val="333333"/>
              </a:buClr>
              <a:buSzPts val="2400"/>
              <a:buChar char="•"/>
            </a:pPr>
            <a:r>
              <a:rPr b="0" i="0" lang="en-US" sz="2400">
                <a:solidFill>
                  <a:srgbClr val="333333"/>
                </a:solidFill>
              </a:rPr>
              <a:t>The main used algorithms are:</a:t>
            </a:r>
            <a:endParaRPr/>
          </a:p>
          <a:p>
            <a:pPr indent="0" lvl="0" marL="0" rtl="0" algn="just">
              <a:spcBef>
                <a:spcPts val="480"/>
              </a:spcBef>
              <a:spcAft>
                <a:spcPts val="0"/>
              </a:spcAft>
              <a:buClr>
                <a:srgbClr val="000000"/>
              </a:buClr>
              <a:buSzPts val="2400"/>
              <a:buNone/>
            </a:pPr>
            <a:r>
              <a:rPr b="1" i="0" lang="en-US" sz="2400">
                <a:solidFill>
                  <a:srgbClr val="000000"/>
                </a:solidFill>
              </a:rPr>
              <a:t>Q-Learning:</a:t>
            </a:r>
            <a:endParaRPr b="0" i="0" sz="2400">
              <a:solidFill>
                <a:srgbClr val="000000"/>
              </a:solidFill>
            </a:endParaRPr>
          </a:p>
          <a:p>
            <a:pPr indent="-285750" lvl="1" marL="742950" rtl="0" algn="just">
              <a:spcBef>
                <a:spcPts val="480"/>
              </a:spcBef>
              <a:spcAft>
                <a:spcPts val="0"/>
              </a:spcAft>
              <a:buClr>
                <a:srgbClr val="000000"/>
              </a:buClr>
              <a:buSzPts val="2400"/>
              <a:buFont typeface="Arial"/>
              <a:buChar char="•"/>
            </a:pPr>
            <a:r>
              <a:rPr b="0" i="0" lang="en-US" sz="2400">
                <a:solidFill>
                  <a:srgbClr val="000000"/>
                </a:solidFill>
              </a:rPr>
              <a:t>Q-learning is an </a:t>
            </a:r>
            <a:r>
              <a:rPr b="1" i="0" lang="en-US" sz="2400">
                <a:solidFill>
                  <a:srgbClr val="000000"/>
                </a:solidFill>
              </a:rPr>
              <a:t>Off policy RL algorithm</a:t>
            </a:r>
            <a:r>
              <a:rPr b="0" i="0" lang="en-US" sz="2400">
                <a:solidFill>
                  <a:srgbClr val="000000"/>
                </a:solidFill>
              </a:rPr>
              <a:t>, which is used for the temporal difference Learning. The temporal difference learning methods are the way of comparing temporally successive predictions.</a:t>
            </a:r>
            <a:endParaRPr/>
          </a:p>
          <a:p>
            <a:pPr indent="-285750" lvl="1" marL="742950" rtl="0" algn="just">
              <a:spcBef>
                <a:spcPts val="480"/>
              </a:spcBef>
              <a:spcAft>
                <a:spcPts val="0"/>
              </a:spcAft>
              <a:buClr>
                <a:srgbClr val="333333"/>
              </a:buClr>
              <a:buSzPts val="2400"/>
              <a:buFont typeface="Arial"/>
              <a:buChar char="•"/>
            </a:pPr>
            <a:r>
              <a:rPr b="0" i="0" lang="en-US" sz="2400">
                <a:solidFill>
                  <a:srgbClr val="333333"/>
                </a:solidFill>
              </a:rPr>
              <a:t>The Q stands for </a:t>
            </a:r>
            <a:r>
              <a:rPr b="1" i="0" lang="en-US" sz="2400">
                <a:solidFill>
                  <a:srgbClr val="333333"/>
                </a:solidFill>
              </a:rPr>
              <a:t>quality</a:t>
            </a:r>
            <a:r>
              <a:rPr b="0" i="0" lang="en-US" sz="2400">
                <a:solidFill>
                  <a:srgbClr val="333333"/>
                </a:solidFill>
              </a:rPr>
              <a:t> in </a:t>
            </a:r>
            <a:r>
              <a:rPr b="1" i="0" lang="en-US" sz="2400">
                <a:solidFill>
                  <a:srgbClr val="333333"/>
                </a:solidFill>
              </a:rPr>
              <a:t>Q-learning</a:t>
            </a:r>
            <a:r>
              <a:rPr b="0" i="0" lang="en-US" sz="2400">
                <a:solidFill>
                  <a:srgbClr val="333333"/>
                </a:solidFill>
              </a:rPr>
              <a:t>, which means it specifies the quality of an action taken by the agent.</a:t>
            </a:r>
            <a:endParaRPr b="0" i="0" sz="2400">
              <a:solidFill>
                <a:srgbClr val="000000"/>
              </a:solidFill>
            </a:endParaRPr>
          </a:p>
          <a:p>
            <a:pPr indent="-285750" lvl="1" marL="742950" rtl="0" algn="just">
              <a:spcBef>
                <a:spcPts val="480"/>
              </a:spcBef>
              <a:spcAft>
                <a:spcPts val="0"/>
              </a:spcAft>
              <a:buClr>
                <a:srgbClr val="000000"/>
              </a:buClr>
              <a:buSzPts val="2400"/>
              <a:buFont typeface="Arial"/>
              <a:buChar char="•"/>
            </a:pPr>
            <a:r>
              <a:rPr b="0" i="0" lang="en-US" sz="2400">
                <a:solidFill>
                  <a:srgbClr val="000000"/>
                </a:solidFill>
              </a:rPr>
              <a:t>It learns the value function Q (S, a), which means how good to take action "</a:t>
            </a:r>
            <a:r>
              <a:rPr b="1" i="0" lang="en-US" sz="2400">
                <a:solidFill>
                  <a:srgbClr val="000000"/>
                </a:solidFill>
              </a:rPr>
              <a:t>a</a:t>
            </a:r>
            <a:r>
              <a:rPr b="0" i="0" lang="en-US" sz="2400">
                <a:solidFill>
                  <a:srgbClr val="000000"/>
                </a:solidFill>
              </a:rPr>
              <a:t>" at a particular state "</a:t>
            </a:r>
            <a:r>
              <a:rPr b="1" i="0" lang="en-US" sz="2400">
                <a:solidFill>
                  <a:srgbClr val="000000"/>
                </a:solidFill>
              </a:rPr>
              <a:t>s</a:t>
            </a:r>
            <a:r>
              <a:rPr b="0" i="0" lang="en-US" sz="2400">
                <a:solidFill>
                  <a:srgbClr val="000000"/>
                </a:solidFill>
              </a:rPr>
              <a:t>."</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603" name="Google Shape;603;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04" name="Google Shape;604;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5" name="Google Shape;605;p4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REINFORCEMENT LEARNING ALGORITHMS</a:t>
            </a:r>
            <a:endParaRPr/>
          </a:p>
        </p:txBody>
      </p:sp>
      <p:pic>
        <p:nvPicPr>
          <p:cNvPr descr="E:\NIET\Project\xLogo11.png.pagespeed.ic.pydHLuCQEZ.png" id="606" name="Google Shape;606;p4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07" name="Google Shape;607;p49"/>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5"/>
          <p:cNvSpPr/>
          <p:nvPr/>
        </p:nvSpPr>
        <p:spPr>
          <a:xfrm>
            <a:off x="457200" y="838200"/>
            <a:ext cx="86868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2000"/>
              <a:buFont typeface="Calibri"/>
              <a:buNone/>
            </a:pPr>
            <a:r>
              <a:rPr b="1" i="0" lang="en-US" sz="2000" u="none" cap="none" strike="noStrike">
                <a:solidFill>
                  <a:srgbClr val="C00000"/>
                </a:solidFill>
                <a:latin typeface="Calibri"/>
                <a:ea typeface="Calibri"/>
                <a:cs typeface="Calibri"/>
                <a:sym typeface="Calibri"/>
              </a:rPr>
              <a:t>Unit-IV : ARTIFICIAL NEURAL NETWORKS – </a:t>
            </a:r>
            <a:endParaRPr/>
          </a:p>
          <a:p>
            <a:pPr indent="0" lvl="0" marL="0" marR="0" rtl="0" algn="just">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Perceptron’s, Multilayer perceptron, Gradient descent and the Delta rule, Multilayer networks, Derivation of Backpropagation Algorithm, Generalization, Unsupervised Learning – SOM Algorithm and its variant; DEEP LEARNING - Introduction,concept of convolutional neural network , Types of layers – (Convolutional Layers , Activation function , pooling , fully connected) , Concept of Convolution (1D and 2D) layers, Training of network, Case study of CNN for eg on Diabetic Retinopathy, Building a smart speaker, Self-deriving car etc..</a:t>
            </a:r>
            <a:endParaRPr/>
          </a:p>
          <a:p>
            <a:pPr indent="0" lvl="0" marL="0" marR="0" rtl="0" algn="just">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Clr>
                <a:srgbClr val="C00000"/>
              </a:buClr>
              <a:buSzPts val="2000"/>
              <a:buFont typeface="Calibri"/>
              <a:buNone/>
            </a:pPr>
            <a:r>
              <a:rPr b="1" i="0" lang="en-US" sz="2000" u="none" cap="none" strike="noStrike">
                <a:solidFill>
                  <a:srgbClr val="C00000"/>
                </a:solidFill>
                <a:latin typeface="Calibri"/>
                <a:ea typeface="Calibri"/>
                <a:cs typeface="Calibri"/>
                <a:sym typeface="Calibri"/>
              </a:rPr>
              <a:t>Unit-V : REINFORCEMENT LEARNING</a:t>
            </a:r>
            <a:r>
              <a:rPr b="0" i="0" lang="en-US" sz="2000" u="none" cap="none" strike="noStrike">
                <a:solidFill>
                  <a:schemeClr val="dk1"/>
                </a:solidFill>
                <a:latin typeface="Calibri"/>
                <a:ea typeface="Calibri"/>
                <a:cs typeface="Calibri"/>
                <a:sym typeface="Calibri"/>
              </a:rPr>
              <a:t>–Introduction to Reinforcement Learning , Learning Task,Example of Reinforcement Learning in Practice, Learning Models for Reinforcement – (Markov Decision process , Q Learning - Q Learning function, Q Learning Algorithm ), Application of Reinforcement Learning,Introduction to Deep Q Learning. GENETIC ALGORITHMS: Introduction, Components, GA cycle of reproduction, Crossover, Mutation, Genetic Programming, Models of Evolution and Learning, Applications</a:t>
            </a:r>
            <a:endParaRPr b="0" i="0" sz="2000" u="none" cap="none" strike="noStrike">
              <a:solidFill>
                <a:schemeClr val="dk1"/>
              </a:solidFill>
              <a:latin typeface="Calibri"/>
              <a:ea typeface="Calibri"/>
              <a:cs typeface="Calibri"/>
              <a:sym typeface="Calibri"/>
            </a:endParaRPr>
          </a:p>
        </p:txBody>
      </p:sp>
      <p:sp>
        <p:nvSpPr>
          <p:cNvPr id="141" name="Google Shape;141;p5"/>
          <p:cNvSpPr txBox="1"/>
          <p:nvPr/>
        </p:nvSpPr>
        <p:spPr>
          <a:xfrm>
            <a:off x="1400503" y="152401"/>
            <a:ext cx="7362497" cy="6096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Syllabus</a:t>
            </a:r>
            <a:endParaRPr/>
          </a:p>
        </p:txBody>
      </p:sp>
      <p:sp>
        <p:nvSpPr>
          <p:cNvPr id="142" name="Google Shape;142;p5"/>
          <p:cNvSpPr txBox="1"/>
          <p:nvPr>
            <p:ph idx="11" type="ftr"/>
          </p:nvPr>
        </p:nvSpPr>
        <p:spPr>
          <a:xfrm>
            <a:off x="3124200" y="6356350"/>
            <a:ext cx="5105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43" name="Google Shape;14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pic>
        <p:nvPicPr>
          <p:cNvPr id="144" name="Google Shape;144;p5"/>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50"/>
          <p:cNvPicPr preferRelativeResize="0"/>
          <p:nvPr>
            <p:ph idx="1" type="body"/>
          </p:nvPr>
        </p:nvPicPr>
        <p:blipFill rotWithShape="1">
          <a:blip r:embed="rId3">
            <a:alphaModFix/>
          </a:blip>
          <a:srcRect b="0" l="0" r="0" t="0"/>
          <a:stretch/>
        </p:blipFill>
        <p:spPr>
          <a:xfrm>
            <a:off x="1447800" y="1143000"/>
            <a:ext cx="6553199" cy="4876799"/>
          </a:xfrm>
          <a:prstGeom prst="rect">
            <a:avLst/>
          </a:prstGeom>
          <a:noFill/>
          <a:ln>
            <a:noFill/>
          </a:ln>
        </p:spPr>
      </p:pic>
      <p:sp>
        <p:nvSpPr>
          <p:cNvPr id="613" name="Google Shape;61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14" name="Google Shape;61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5" name="Google Shape;615;p50"/>
          <p:cNvSpPr txBox="1"/>
          <p:nvPr/>
        </p:nvSpPr>
        <p:spPr>
          <a:xfrm>
            <a:off x="12954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a:solidFill>
                  <a:srgbClr val="000000"/>
                </a:solidFill>
                <a:latin typeface="Inter"/>
                <a:ea typeface="Inter"/>
                <a:cs typeface="Inter"/>
                <a:sym typeface="Inter"/>
              </a:rPr>
              <a:t> </a:t>
            </a:r>
            <a:r>
              <a:rPr b="1" i="0" lang="en-US" sz="3200">
                <a:solidFill>
                  <a:srgbClr val="000000"/>
                </a:solidFill>
                <a:latin typeface="Calibri"/>
                <a:ea typeface="Calibri"/>
                <a:cs typeface="Calibri"/>
                <a:sym typeface="Calibri"/>
              </a:rPr>
              <a:t>FLOWCHART OF Q- LEARNING</a:t>
            </a:r>
            <a:endParaRPr/>
          </a:p>
        </p:txBody>
      </p:sp>
      <p:pic>
        <p:nvPicPr>
          <p:cNvPr descr="E:\NIET\Project\xLogo11.png.pagespeed.ic.pydHLuCQEZ.png" id="616" name="Google Shape;616;p50"/>
          <p:cNvPicPr preferRelativeResize="0"/>
          <p:nvPr/>
        </p:nvPicPr>
        <p:blipFill rotWithShape="1">
          <a:blip r:embed="rId4">
            <a:alphaModFix/>
          </a:blip>
          <a:srcRect b="0" l="0" r="0" t="0"/>
          <a:stretch/>
        </p:blipFill>
        <p:spPr>
          <a:xfrm>
            <a:off x="0" y="0"/>
            <a:ext cx="1447800" cy="817163"/>
          </a:xfrm>
          <a:prstGeom prst="rect">
            <a:avLst/>
          </a:prstGeom>
          <a:noFill/>
          <a:ln>
            <a:noFill/>
          </a:ln>
        </p:spPr>
      </p:pic>
      <p:sp>
        <p:nvSpPr>
          <p:cNvPr id="617" name="Google Shape;617;p50"/>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1"/>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400"/>
              <a:buChar char="•"/>
            </a:pPr>
            <a:r>
              <a:rPr b="0" i="0" lang="en-US" sz="2400">
                <a:solidFill>
                  <a:srgbClr val="000000"/>
                </a:solidFill>
              </a:rPr>
              <a:t>Q-learning is a popular model-free reinforcement learning algorithm based on the Bellman equation.</a:t>
            </a:r>
            <a:endParaRPr/>
          </a:p>
          <a:p>
            <a:pPr indent="-342900" lvl="0" marL="342900" rtl="0" algn="just">
              <a:spcBef>
                <a:spcPts val="480"/>
              </a:spcBef>
              <a:spcAft>
                <a:spcPts val="0"/>
              </a:spcAft>
              <a:buClr>
                <a:srgbClr val="000000"/>
              </a:buClr>
              <a:buSzPts val="2400"/>
              <a:buFont typeface="Arial"/>
              <a:buChar char="•"/>
            </a:pPr>
            <a:r>
              <a:rPr b="1" i="0" lang="en-US" sz="2400">
                <a:solidFill>
                  <a:srgbClr val="000000"/>
                </a:solidFill>
              </a:rPr>
              <a:t>The main objective of Q-learning is to learn the policy which can inform the agent that what actions should be taken for maximizing the reward under what circumstances.</a:t>
            </a:r>
            <a:endParaRPr b="0" i="0" sz="2400">
              <a:solidFill>
                <a:srgbClr val="000000"/>
              </a:solidFill>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It is an </a:t>
            </a:r>
            <a:r>
              <a:rPr b="1" i="0" lang="en-US" sz="2400">
                <a:solidFill>
                  <a:srgbClr val="000000"/>
                </a:solidFill>
              </a:rPr>
              <a:t>off-policy RL</a:t>
            </a:r>
            <a:r>
              <a:rPr b="0" i="0" lang="en-US" sz="2400">
                <a:solidFill>
                  <a:srgbClr val="000000"/>
                </a:solidFill>
              </a:rPr>
              <a:t> that attempts to find the best action to take at a current state.</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The goal of the agent in Q-learning is to maximize the value of Q.</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The value of Q-learning can be derived from the Bellman equation. </a:t>
            </a:r>
            <a:endParaRPr/>
          </a:p>
          <a:p>
            <a:pPr indent="-190500" lvl="0" marL="342900" rtl="0" algn="just">
              <a:spcBef>
                <a:spcPts val="480"/>
              </a:spcBef>
              <a:spcAft>
                <a:spcPts val="0"/>
              </a:spcAft>
              <a:buClr>
                <a:schemeClr val="dk1"/>
              </a:buClr>
              <a:buSzPts val="2400"/>
              <a:buFont typeface="Arial"/>
              <a:buNone/>
            </a:pPr>
            <a:r>
              <a:t/>
            </a:r>
            <a:endParaRPr b="0" i="0" sz="2400">
              <a:solidFill>
                <a:srgbClr val="000000"/>
              </a:solidFill>
            </a:endParaRPr>
          </a:p>
        </p:txBody>
      </p:sp>
      <p:sp>
        <p:nvSpPr>
          <p:cNvPr id="623" name="Google Shape;623;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24" name="Google Shape;624;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5" name="Google Shape;625;p5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EXPLAINATION OF Q-LEARNING</a:t>
            </a:r>
            <a:endParaRPr/>
          </a:p>
        </p:txBody>
      </p:sp>
      <p:pic>
        <p:nvPicPr>
          <p:cNvPr descr="E:\NIET\Project\xLogo11.png.pagespeed.ic.pydHLuCQEZ.png" id="626" name="Google Shape;626;p5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27" name="Google Shape;627;p51"/>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628" name="Google Shape;628;p51"/>
          <p:cNvPicPr preferRelativeResize="0"/>
          <p:nvPr/>
        </p:nvPicPr>
        <p:blipFill rotWithShape="1">
          <a:blip r:embed="rId4">
            <a:alphaModFix/>
          </a:blip>
          <a:srcRect b="0" l="0" r="0" t="0"/>
          <a:stretch/>
        </p:blipFill>
        <p:spPr>
          <a:xfrm>
            <a:off x="2209800" y="5438016"/>
            <a:ext cx="5029200" cy="78696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2"/>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In the equation, we have various components, including reward, discount factor (γ), probability, and end states s'. But there is no any Q-value is given so first consider the below image:</a:t>
            </a:r>
            <a:endParaRPr/>
          </a:p>
          <a:p>
            <a:pPr indent="0" lvl="0" marL="0" rtl="0" algn="l">
              <a:spcBef>
                <a:spcPts val="480"/>
              </a:spcBef>
              <a:spcAft>
                <a:spcPts val="0"/>
              </a:spcAft>
              <a:buClr>
                <a:schemeClr val="dk1"/>
              </a:buClr>
              <a:buSzPts val="2400"/>
              <a:buNone/>
            </a:pPr>
            <a:r>
              <a:rPr lang="en-US" sz="2400"/>
              <a:t>  </a:t>
            </a:r>
            <a:endParaRPr/>
          </a:p>
        </p:txBody>
      </p:sp>
      <p:sp>
        <p:nvSpPr>
          <p:cNvPr id="634" name="Google Shape;634;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35" name="Google Shape;63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36" name="Google Shape;636;p5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EXPLAINATION OF Q-LEARNING</a:t>
            </a:r>
            <a:endParaRPr/>
          </a:p>
        </p:txBody>
      </p:sp>
      <p:pic>
        <p:nvPicPr>
          <p:cNvPr descr="E:\NIET\Project\xLogo11.png.pagespeed.ic.pydHLuCQEZ.png" id="637" name="Google Shape;637;p5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38" name="Google Shape;638;p52"/>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639" name="Google Shape;639;p52"/>
          <p:cNvPicPr preferRelativeResize="0"/>
          <p:nvPr/>
        </p:nvPicPr>
        <p:blipFill rotWithShape="1">
          <a:blip r:embed="rId4">
            <a:alphaModFix/>
          </a:blip>
          <a:srcRect b="0" l="0" r="0" t="0"/>
          <a:stretch/>
        </p:blipFill>
        <p:spPr>
          <a:xfrm>
            <a:off x="2667000" y="3048000"/>
            <a:ext cx="3810000" cy="26193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3"/>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In the above image, we can see there is an agent who has three values options, V(s</a:t>
            </a:r>
            <a:r>
              <a:rPr b="0" baseline="-25000" i="0" lang="en-US" sz="2400">
                <a:solidFill>
                  <a:srgbClr val="333333"/>
                </a:solidFill>
              </a:rPr>
              <a:t>1</a:t>
            </a:r>
            <a:r>
              <a:rPr b="0" i="0" lang="en-US" sz="2400">
                <a:solidFill>
                  <a:srgbClr val="333333"/>
                </a:solidFill>
              </a:rPr>
              <a:t>), V(s</a:t>
            </a:r>
            <a:r>
              <a:rPr b="0" baseline="-25000" i="0" lang="en-US" sz="2400">
                <a:solidFill>
                  <a:srgbClr val="333333"/>
                </a:solidFill>
              </a:rPr>
              <a:t>2</a:t>
            </a:r>
            <a:r>
              <a:rPr b="0" i="0" lang="en-US" sz="2400">
                <a:solidFill>
                  <a:srgbClr val="333333"/>
                </a:solidFill>
              </a:rPr>
              <a:t>), V(s</a:t>
            </a:r>
            <a:r>
              <a:rPr b="0" baseline="-25000" i="0" lang="en-US" sz="2400">
                <a:solidFill>
                  <a:srgbClr val="333333"/>
                </a:solidFill>
              </a:rPr>
              <a:t>3</a:t>
            </a:r>
            <a:r>
              <a:rPr b="0" i="0" lang="en-US" sz="2400">
                <a:solidFill>
                  <a:srgbClr val="333333"/>
                </a:solidFill>
              </a:rPr>
              <a:t>). As this is MDP, so agent only cares for the current state and the future state. The agent can go to any direction (Up, Left, or Right), so he needs to decide where to go for the optimal path. Here agent will take a move as per probability bases and changes the state.</a:t>
            </a:r>
            <a:endParaRPr/>
          </a:p>
          <a:p>
            <a:pPr indent="-190500" lvl="0" marL="342900" rtl="0" algn="just">
              <a:spcBef>
                <a:spcPts val="480"/>
              </a:spcBef>
              <a:spcAft>
                <a:spcPts val="0"/>
              </a:spcAft>
              <a:buClr>
                <a:schemeClr val="dk1"/>
              </a:buClr>
              <a:buSzPts val="2400"/>
              <a:buNone/>
            </a:pPr>
            <a:r>
              <a:t/>
            </a:r>
            <a:endParaRPr sz="2400">
              <a:solidFill>
                <a:srgbClr val="333333"/>
              </a:solidFill>
            </a:endParaRPr>
          </a:p>
          <a:p>
            <a:pPr indent="-342900" lvl="0" marL="342900" rtl="0" algn="just">
              <a:spcBef>
                <a:spcPts val="480"/>
              </a:spcBef>
              <a:spcAft>
                <a:spcPts val="0"/>
              </a:spcAft>
              <a:buClr>
                <a:srgbClr val="333333"/>
              </a:buClr>
              <a:buSzPts val="2400"/>
              <a:buChar char="•"/>
            </a:pPr>
            <a:r>
              <a:rPr b="0" i="0" lang="en-US" sz="2400">
                <a:solidFill>
                  <a:srgbClr val="333333"/>
                </a:solidFill>
              </a:rPr>
              <a:t>But if we want some exact moves, so for this, we need to make some changes in terms of Q-value.</a:t>
            </a:r>
            <a:endParaRPr sz="2400"/>
          </a:p>
        </p:txBody>
      </p:sp>
      <p:sp>
        <p:nvSpPr>
          <p:cNvPr id="645" name="Google Shape;645;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46" name="Google Shape;64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7" name="Google Shape;647;p5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EXPLAINATION OF Q-LEARNING</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648" name="Google Shape;648;p5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49" name="Google Shape;649;p53"/>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56" name="Google Shape;65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7" name="Google Shape;657;p54"/>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EXPLAINATION OF Q-LEARNING</a:t>
            </a:r>
            <a:endParaRPr/>
          </a:p>
        </p:txBody>
      </p:sp>
      <p:pic>
        <p:nvPicPr>
          <p:cNvPr descr="E:\NIET\Project\xLogo11.png.pagespeed.ic.pydHLuCQEZ.png" id="658" name="Google Shape;658;p5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59" name="Google Shape;659;p54"/>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660" name="Google Shape;660;p54"/>
          <p:cNvPicPr preferRelativeResize="0"/>
          <p:nvPr>
            <p:ph idx="1" type="body"/>
          </p:nvPr>
        </p:nvPicPr>
        <p:blipFill rotWithShape="1">
          <a:blip r:embed="rId4">
            <a:alphaModFix/>
          </a:blip>
          <a:srcRect b="0" l="0" r="0" t="0"/>
          <a:stretch/>
        </p:blipFill>
        <p:spPr>
          <a:xfrm>
            <a:off x="2743200" y="855263"/>
            <a:ext cx="3810000" cy="3118644"/>
          </a:xfrm>
          <a:prstGeom prst="rect">
            <a:avLst/>
          </a:prstGeom>
          <a:noFill/>
          <a:ln>
            <a:noFill/>
          </a:ln>
        </p:spPr>
      </p:pic>
      <p:sp>
        <p:nvSpPr>
          <p:cNvPr id="661" name="Google Shape;661;p54"/>
          <p:cNvSpPr txBox="1"/>
          <p:nvPr/>
        </p:nvSpPr>
        <p:spPr>
          <a:xfrm>
            <a:off x="533400" y="4343136"/>
            <a:ext cx="8229599"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a:solidFill>
                  <a:srgbClr val="333333"/>
                </a:solidFill>
                <a:latin typeface="Calibri"/>
                <a:ea typeface="Calibri"/>
                <a:cs typeface="Calibri"/>
                <a:sym typeface="Calibri"/>
              </a:rPr>
              <a:t>Q- represents the quality of the actions at each state. So instead of using a value at each state, we will use a pair of state and action, i.e., Q(s, a). Q-value specifies that which action is more lubricative than others, and according to the best Q-value, the agent takes his next move.</a:t>
            </a:r>
            <a:endParaRPr sz="24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55"/>
          <p:cNvSpPr txBox="1"/>
          <p:nvPr>
            <p:ph idx="1" type="body"/>
          </p:nvPr>
        </p:nvSpPr>
        <p:spPr>
          <a:xfrm>
            <a:off x="533400" y="838200"/>
            <a:ext cx="8229600" cy="5181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333333"/>
              </a:buClr>
              <a:buSzPts val="2400"/>
              <a:buChar char="•"/>
            </a:pPr>
            <a:r>
              <a:rPr b="0" i="0" lang="en-US" sz="2400">
                <a:solidFill>
                  <a:srgbClr val="333333"/>
                </a:solidFill>
              </a:rPr>
              <a:t>The Bellman equation can be used for deriving the Q-value.</a:t>
            </a:r>
            <a:endParaRPr/>
          </a:p>
          <a:p>
            <a:pPr indent="-342900" lvl="0" marL="342900" rtl="0" algn="just">
              <a:spcBef>
                <a:spcPts val="480"/>
              </a:spcBef>
              <a:spcAft>
                <a:spcPts val="0"/>
              </a:spcAft>
              <a:buClr>
                <a:srgbClr val="333333"/>
              </a:buClr>
              <a:buSzPts val="2400"/>
              <a:buChar char="•"/>
            </a:pPr>
            <a:r>
              <a:rPr b="0" i="0" lang="en-US" sz="2400">
                <a:solidFill>
                  <a:srgbClr val="333333"/>
                </a:solidFill>
              </a:rPr>
              <a:t>To perform any action, the agent will get a reward R(s, a), and also he will end up on a certain state, so the Q -value equation will be:</a:t>
            </a:r>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just">
              <a:spcBef>
                <a:spcPts val="480"/>
              </a:spcBef>
              <a:spcAft>
                <a:spcPts val="0"/>
              </a:spcAft>
              <a:buClr>
                <a:srgbClr val="333333"/>
              </a:buClr>
              <a:buSzPts val="2400"/>
              <a:buNone/>
            </a:pPr>
            <a:r>
              <a:rPr b="0" i="0" lang="en-US" sz="2400">
                <a:solidFill>
                  <a:srgbClr val="333333"/>
                </a:solidFill>
              </a:rPr>
              <a:t>Hence, we can say that, </a:t>
            </a:r>
            <a:r>
              <a:rPr b="1" i="1" lang="en-US" sz="2400">
                <a:solidFill>
                  <a:srgbClr val="333333"/>
                </a:solidFill>
              </a:rPr>
              <a:t>V(s) = max [Q(s, a)]</a:t>
            </a:r>
            <a:endParaRPr sz="2400"/>
          </a:p>
        </p:txBody>
      </p:sp>
      <p:sp>
        <p:nvSpPr>
          <p:cNvPr id="667" name="Google Shape;66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68" name="Google Shape;668;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9" name="Google Shape;669;p5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EXPLAINATION OF Q-LEARNING</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670" name="Google Shape;670;p5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71" name="Google Shape;671;p55"/>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672" name="Google Shape;672;p55"/>
          <p:cNvPicPr preferRelativeResize="0"/>
          <p:nvPr/>
        </p:nvPicPr>
        <p:blipFill rotWithShape="1">
          <a:blip r:embed="rId4">
            <a:alphaModFix/>
          </a:blip>
          <a:srcRect b="0" l="0" r="0" t="0"/>
          <a:stretch/>
        </p:blipFill>
        <p:spPr>
          <a:xfrm>
            <a:off x="2628900" y="2209800"/>
            <a:ext cx="3924300" cy="990600"/>
          </a:xfrm>
          <a:prstGeom prst="rect">
            <a:avLst/>
          </a:prstGeom>
          <a:noFill/>
          <a:ln>
            <a:noFill/>
          </a:ln>
        </p:spPr>
      </p:pic>
      <p:pic>
        <p:nvPicPr>
          <p:cNvPr id="673" name="Google Shape;673;p55"/>
          <p:cNvPicPr preferRelativeResize="0"/>
          <p:nvPr/>
        </p:nvPicPr>
        <p:blipFill rotWithShape="1">
          <a:blip r:embed="rId5">
            <a:alphaModFix/>
          </a:blip>
          <a:srcRect b="0" l="0" r="0" t="0"/>
          <a:stretch/>
        </p:blipFill>
        <p:spPr>
          <a:xfrm>
            <a:off x="2819400" y="3952874"/>
            <a:ext cx="4572000" cy="990600"/>
          </a:xfrm>
          <a:prstGeom prst="rect">
            <a:avLst/>
          </a:prstGeom>
          <a:noFill/>
          <a:ln>
            <a:noFill/>
          </a:ln>
        </p:spPr>
      </p:pic>
      <p:sp>
        <p:nvSpPr>
          <p:cNvPr id="674" name="Google Shape;674;p55"/>
          <p:cNvSpPr txBox="1"/>
          <p:nvPr/>
        </p:nvSpPr>
        <p:spPr>
          <a:xfrm>
            <a:off x="533400" y="4943474"/>
            <a:ext cx="8229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333333"/>
                </a:solidFill>
                <a:latin typeface="Calibri"/>
                <a:ea typeface="Calibri"/>
                <a:cs typeface="Calibri"/>
                <a:sym typeface="Calibri"/>
              </a:rPr>
              <a:t>The above formula is used to estimate the Q-values in Q-Learning.</a:t>
            </a:r>
            <a:endParaRPr sz="24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6"/>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Let’s say that a robot has to cross a maze and reach the end point.</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There are mines, and the robot can only move one tile at a time. If</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the robot steps onto a mine, the robot is dead. The robot has to</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reach the end point in the shortest time possible.</a:t>
            </a:r>
            <a:endParaRPr/>
          </a:p>
          <a:p>
            <a:pPr indent="-342900" lvl="0" marL="342900" rtl="0" algn="just">
              <a:lnSpc>
                <a:spcPct val="15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680" name="Google Shape;680;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81" name="Google Shape;68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2" name="Google Shape;682;p5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Q-Learning — a simplistic overview</a:t>
            </a:r>
            <a:endParaRPr/>
          </a:p>
        </p:txBody>
      </p:sp>
      <p:pic>
        <p:nvPicPr>
          <p:cNvPr descr="E:\NIET\Project\xLogo11.png.pagespeed.ic.pydHLuCQEZ.png" id="683" name="Google Shape;683;p5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84" name="Google Shape;684;p56"/>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57"/>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The scoring/reward system is as below:</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1.  The robot loses 1 point at each step. This is done so that the robot takes the shortest path and reaches the goal as fast as possible.</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2.  If the robot steps on a mine, the point loss is 100 and the game ends.</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3.  If the robot gets power ⚡ , it gains 1 point.</a:t>
            </a:r>
            <a:endParaRPr/>
          </a:p>
          <a:p>
            <a:pPr indent="-342900" lvl="0" marL="342900" rtl="0" algn="just">
              <a:lnSpc>
                <a:spcPct val="15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4.  If the robot reaches the end goal, the robot gets 100 points.</a:t>
            </a:r>
            <a:endParaRPr/>
          </a:p>
        </p:txBody>
      </p:sp>
      <p:sp>
        <p:nvSpPr>
          <p:cNvPr id="690" name="Google Shape;690;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691" name="Google Shape;69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2" name="Google Shape;692;p5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Q-Learning — a simplistic overview</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693" name="Google Shape;693;p5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694" name="Google Shape;694;p57"/>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8"/>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End goal with the shortest path without stepping on a mine?</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So, how do we solve this?</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700" name="Google Shape;700;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01" name="Google Shape;701;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2" name="Google Shape;702;p5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Q-Learning — a simplistic overview</a:t>
            </a:r>
            <a:endParaRPr/>
          </a:p>
        </p:txBody>
      </p:sp>
      <p:pic>
        <p:nvPicPr>
          <p:cNvPr descr="E:\NIET\Project\xLogo11.png.pagespeed.ic.pydHLuCQEZ.png" id="703" name="Google Shape;703;p5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04" name="Google Shape;704;p58"/>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01.PNG" id="705" name="Google Shape;705;p58"/>
          <p:cNvPicPr preferRelativeResize="0"/>
          <p:nvPr/>
        </p:nvPicPr>
        <p:blipFill rotWithShape="1">
          <a:blip r:embed="rId4">
            <a:alphaModFix/>
          </a:blip>
          <a:srcRect b="0" l="0" r="0" t="0"/>
          <a:stretch/>
        </p:blipFill>
        <p:spPr>
          <a:xfrm>
            <a:off x="2286000" y="1600200"/>
            <a:ext cx="4648200" cy="3505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9"/>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Q-Table is just a fancy name for a simple lookup table where we</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calculate the maximum expected future rewards for action at each</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state. Basically, this table will guide us to the best action at each</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state.</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There will be four numbers of actions at each non-edge tile. When a robot is at a state it can either move up or down or right or left.</a:t>
            </a:r>
            <a:endParaRPr/>
          </a:p>
        </p:txBody>
      </p:sp>
      <p:sp>
        <p:nvSpPr>
          <p:cNvPr id="711" name="Google Shape;711;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12" name="Google Shape;712;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3" name="Google Shape;713;p5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Introducing the Q-Table</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714" name="Google Shape;714;p5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15" name="Google Shape;715;p59"/>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0" name="Google Shape;150;p6"/>
          <p:cNvSpPr txBox="1"/>
          <p:nvPr/>
        </p:nvSpPr>
        <p:spPr>
          <a:xfrm>
            <a:off x="1400503" y="152401"/>
            <a:ext cx="7362497" cy="6096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200" u="none" cap="none" strike="noStrike">
                <a:solidFill>
                  <a:schemeClr val="dk1"/>
                </a:solidFill>
                <a:latin typeface="Calibri"/>
                <a:ea typeface="Calibri"/>
                <a:cs typeface="Calibri"/>
                <a:sym typeface="Calibri"/>
              </a:rPr>
              <a:t>Branch wise Application</a:t>
            </a:r>
            <a:endParaRPr/>
          </a:p>
        </p:txBody>
      </p:sp>
      <p:sp>
        <p:nvSpPr>
          <p:cNvPr id="151" name="Google Shape;151;p6"/>
          <p:cNvSpPr txBox="1"/>
          <p:nvPr>
            <p:ph idx="11" type="ftr"/>
          </p:nvPr>
        </p:nvSpPr>
        <p:spPr>
          <a:xfrm>
            <a:off x="3124200" y="6356350"/>
            <a:ext cx="5105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52" name="Google Shape;15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53" name="Google Shape;153;p6"/>
          <p:cNvSpPr/>
          <p:nvPr/>
        </p:nvSpPr>
        <p:spPr>
          <a:xfrm>
            <a:off x="1400503" y="1447800"/>
            <a:ext cx="3991927" cy="378885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292929"/>
              </a:buClr>
              <a:buSzPts val="1800"/>
              <a:buFont typeface="Noto Sans Symbols"/>
              <a:buChar char="⮚"/>
            </a:pPr>
            <a:r>
              <a:rPr b="1" i="0" lang="en-US" sz="1800" u="none" cap="none" strike="noStrike">
                <a:solidFill>
                  <a:srgbClr val="292929"/>
                </a:solidFill>
                <a:latin typeface="Arial"/>
                <a:ea typeface="Arial"/>
                <a:cs typeface="Arial"/>
                <a:sym typeface="Arial"/>
              </a:rPr>
              <a:t>Virtual Personal Assistants</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Predictions while Commuting</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Videos Surveillance</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Social Media Services</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Email Spam and Malware Filtering</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Online Customer Support</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 Search Engine Result Refining</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Product Recommendations</a:t>
            </a:r>
            <a:endParaRPr/>
          </a:p>
          <a:p>
            <a:pPr indent="-285750" lvl="0" marL="285750" marR="0" rtl="0" algn="l">
              <a:lnSpc>
                <a:spcPct val="15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Online Fraud Detection</a:t>
            </a:r>
            <a:endParaRPr b="0" i="0" sz="1800" u="none" cap="none" strike="noStrike">
              <a:solidFill>
                <a:schemeClr val="dk1"/>
              </a:solidFill>
              <a:latin typeface="Calibri"/>
              <a:ea typeface="Calibri"/>
              <a:cs typeface="Calibri"/>
              <a:sym typeface="Calibri"/>
            </a:endParaRPr>
          </a:p>
        </p:txBody>
      </p:sp>
      <p:pic>
        <p:nvPicPr>
          <p:cNvPr id="154" name="Google Shape;154;p6"/>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0"/>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So, let’s model this environment in our Q-Table. In the Q-Table,</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the columns are the actions and the rows are the states.</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721" name="Google Shape;72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22" name="Google Shape;722;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3" name="Google Shape;723;p6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Introducing the Q-Table</a:t>
            </a:r>
            <a:endParaRPr/>
          </a:p>
        </p:txBody>
      </p:sp>
      <p:pic>
        <p:nvPicPr>
          <p:cNvPr descr="E:\NIET\Project\xLogo11.png.pagespeed.ic.pydHLuCQEZ.png" id="724" name="Google Shape;724;p60"/>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25" name="Google Shape;725;p60"/>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02.PNG" id="726" name="Google Shape;726;p60"/>
          <p:cNvPicPr preferRelativeResize="0"/>
          <p:nvPr/>
        </p:nvPicPr>
        <p:blipFill rotWithShape="1">
          <a:blip r:embed="rId4">
            <a:alphaModFix/>
          </a:blip>
          <a:srcRect b="0" l="0" r="0" t="0"/>
          <a:stretch/>
        </p:blipFill>
        <p:spPr>
          <a:xfrm>
            <a:off x="1295400" y="2362200"/>
            <a:ext cx="6019800" cy="3124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1"/>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US" sz="2400">
                <a:latin typeface="Times New Roman"/>
                <a:ea typeface="Times New Roman"/>
                <a:cs typeface="Times New Roman"/>
                <a:sym typeface="Times New Roman"/>
              </a:rPr>
              <a:t>Each Q-table score will be the maximum expected future.</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Reward that the robot will get if it takes that action at that state. </a:t>
            </a:r>
            <a:endParaRPr/>
          </a:p>
          <a:p>
            <a:pPr indent="-342900" lvl="0" marL="342900" rtl="0" algn="just">
              <a:spcBef>
                <a:spcPts val="480"/>
              </a:spcBef>
              <a:spcAft>
                <a:spcPts val="0"/>
              </a:spcAft>
              <a:buClr>
                <a:schemeClr val="dk1"/>
              </a:buClr>
              <a:buSzPts val="2400"/>
              <a:buChar char="•"/>
            </a:pPr>
            <a:r>
              <a:rPr lang="en-US" sz="2400">
                <a:latin typeface="Times New Roman"/>
                <a:ea typeface="Times New Roman"/>
                <a:cs typeface="Times New Roman"/>
                <a:sym typeface="Times New Roman"/>
              </a:rPr>
              <a:t>This is an iterative process, as we need to improve the Q-Table at each iteration.</a:t>
            </a:r>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rPr b="1" lang="en-US" sz="2400">
                <a:latin typeface="Times New Roman"/>
                <a:ea typeface="Times New Roman"/>
                <a:cs typeface="Times New Roman"/>
                <a:sym typeface="Times New Roman"/>
              </a:rPr>
              <a:t>But the questions are:</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Are the values available or predefined?</a:t>
            </a:r>
            <a:endParaRPr/>
          </a:p>
          <a:p>
            <a:pPr indent="-457200" lvl="0" marL="457200" rtl="0" algn="just">
              <a:spcBef>
                <a:spcPts val="48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To learn each value of the Q-table, we use the Q-Learning</a:t>
            </a:r>
            <a:endParaRPr/>
          </a:p>
          <a:p>
            <a:pPr indent="-457200" lvl="0" marL="4572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algorithm.</a:t>
            </a:r>
            <a:endParaRPr/>
          </a:p>
        </p:txBody>
      </p:sp>
      <p:sp>
        <p:nvSpPr>
          <p:cNvPr id="732" name="Google Shape;73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33" name="Google Shape;733;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4" name="Google Shape;734;p6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Introducing the Q-Table</a:t>
            </a:r>
            <a:endParaRPr/>
          </a:p>
        </p:txBody>
      </p:sp>
      <p:pic>
        <p:nvPicPr>
          <p:cNvPr descr="E:\NIET\Project\xLogo11.png.pagespeed.ic.pydHLuCQEZ.png" id="735" name="Google Shape;735;p6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36" name="Google Shape;736;p61"/>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2"/>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The Q-function uses the Bellman equation and takes two inputs:</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state (s) and action (a).</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742" name="Google Shape;74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43" name="Google Shape;74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4" name="Google Shape;744;p62"/>
          <p:cNvSpPr txBox="1"/>
          <p:nvPr/>
        </p:nvSpPr>
        <p:spPr>
          <a:xfrm>
            <a:off x="1371600" y="0"/>
            <a:ext cx="7772400" cy="10668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Mathematics: the Q-Learning algorithm</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Q-function</a:t>
            </a:r>
            <a:endParaRPr/>
          </a:p>
        </p:txBody>
      </p:sp>
      <p:pic>
        <p:nvPicPr>
          <p:cNvPr descr="E:\NIET\Project\xLogo11.png.pagespeed.ic.pydHLuCQEZ.png" id="745" name="Google Shape;745;p6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46" name="Google Shape;746;p62"/>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03.PNG" id="747" name="Google Shape;747;p62"/>
          <p:cNvPicPr preferRelativeResize="0"/>
          <p:nvPr/>
        </p:nvPicPr>
        <p:blipFill rotWithShape="1">
          <a:blip r:embed="rId4">
            <a:alphaModFix/>
          </a:blip>
          <a:srcRect b="0" l="0" r="0" t="0"/>
          <a:stretch/>
        </p:blipFill>
        <p:spPr>
          <a:xfrm>
            <a:off x="1066800" y="2667000"/>
            <a:ext cx="6858000" cy="30480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3"/>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Using the above function, we get the values of Q for the cells in the table. </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When we start, all the values in the Q-table are zeros. </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There is an iterative process of updating the values. </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As we start to explore the environment, the Q-function gives us better and better approximations by continuously updating the Q-values in the table.</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753" name="Google Shape;753;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54" name="Google Shape;754;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5" name="Google Shape;755;p63"/>
          <p:cNvSpPr txBox="1"/>
          <p:nvPr/>
        </p:nvSpPr>
        <p:spPr>
          <a:xfrm>
            <a:off x="1371600" y="0"/>
            <a:ext cx="7772400" cy="11430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Mathematics: the Q-Learning algorithm</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Q-function</a:t>
            </a:r>
            <a:endParaRPr/>
          </a:p>
        </p:txBody>
      </p:sp>
      <p:pic>
        <p:nvPicPr>
          <p:cNvPr descr="E:\NIET\Project\xLogo11.png.pagespeed.ic.pydHLuCQEZ.png" id="756" name="Google Shape;756;p6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57" name="Google Shape;757;p63"/>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descr="04.PNG" id="762" name="Google Shape;762;p64"/>
          <p:cNvPicPr preferRelativeResize="0"/>
          <p:nvPr>
            <p:ph idx="1" type="body"/>
          </p:nvPr>
        </p:nvPicPr>
        <p:blipFill rotWithShape="1">
          <a:blip r:embed="rId3">
            <a:alphaModFix/>
          </a:blip>
          <a:srcRect b="0" l="0" r="0" t="0"/>
          <a:stretch/>
        </p:blipFill>
        <p:spPr>
          <a:xfrm>
            <a:off x="1066800" y="2085766"/>
            <a:ext cx="7391400" cy="2991268"/>
          </a:xfrm>
          <a:prstGeom prst="rect">
            <a:avLst/>
          </a:prstGeom>
          <a:noFill/>
          <a:ln>
            <a:noFill/>
          </a:ln>
        </p:spPr>
      </p:pic>
      <p:sp>
        <p:nvSpPr>
          <p:cNvPr id="763" name="Google Shape;76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64" name="Google Shape;76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65" name="Google Shape;765;p64"/>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Calibri"/>
                <a:ea typeface="Calibri"/>
                <a:cs typeface="Calibri"/>
                <a:sym typeface="Calibri"/>
              </a:rPr>
              <a:t>Mathematics: the Q-Learning algorithm</a:t>
            </a:r>
            <a:endParaRPr/>
          </a:p>
          <a:p>
            <a:pPr indent="0" lvl="0" marL="0" marR="0" rtl="0" algn="ctr">
              <a:spcBef>
                <a:spcPts val="0"/>
              </a:spcBef>
              <a:spcAft>
                <a:spcPts val="0"/>
              </a:spcAft>
              <a:buNone/>
            </a:pPr>
            <a:r>
              <a:rPr b="1" lang="en-US" sz="3200">
                <a:solidFill>
                  <a:schemeClr val="dk1"/>
                </a:solidFill>
                <a:latin typeface="Calibri"/>
                <a:ea typeface="Calibri"/>
                <a:cs typeface="Calibri"/>
                <a:sym typeface="Calibri"/>
              </a:rPr>
              <a:t>Q-function</a:t>
            </a:r>
            <a:endParaRPr sz="3200">
              <a:solidFill>
                <a:schemeClr val="dk1"/>
              </a:solidFill>
              <a:latin typeface="Times New Roman"/>
              <a:ea typeface="Times New Roman"/>
              <a:cs typeface="Times New Roman"/>
              <a:sym typeface="Times New Roman"/>
            </a:endParaRPr>
          </a:p>
        </p:txBody>
      </p:sp>
      <p:pic>
        <p:nvPicPr>
          <p:cNvPr descr="E:\NIET\Project\xLogo11.png.pagespeed.ic.pydHLuCQEZ.png" id="766" name="Google Shape;766;p64"/>
          <p:cNvPicPr preferRelativeResize="0"/>
          <p:nvPr/>
        </p:nvPicPr>
        <p:blipFill rotWithShape="1">
          <a:blip r:embed="rId4">
            <a:alphaModFix/>
          </a:blip>
          <a:srcRect b="0" l="0" r="0" t="0"/>
          <a:stretch/>
        </p:blipFill>
        <p:spPr>
          <a:xfrm>
            <a:off x="0" y="0"/>
            <a:ext cx="1447800" cy="817163"/>
          </a:xfrm>
          <a:prstGeom prst="rect">
            <a:avLst/>
          </a:prstGeom>
          <a:noFill/>
          <a:ln>
            <a:noFill/>
          </a:ln>
        </p:spPr>
      </p:pic>
      <p:sp>
        <p:nvSpPr>
          <p:cNvPr id="767" name="Google Shape;767;p64"/>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768" name="Google Shape;768;p64"/>
          <p:cNvSpPr/>
          <p:nvPr/>
        </p:nvSpPr>
        <p:spPr>
          <a:xfrm>
            <a:off x="1295400" y="5105400"/>
            <a:ext cx="68580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Each of the colored boxes is one step. Let’s understand each of these steps in detail.</a:t>
            </a:r>
            <a:endParaRPr/>
          </a:p>
        </p:txBody>
      </p:sp>
      <p:sp>
        <p:nvSpPr>
          <p:cNvPr id="769" name="Google Shape;769;p64"/>
          <p:cNvSpPr/>
          <p:nvPr/>
        </p:nvSpPr>
        <p:spPr>
          <a:xfrm>
            <a:off x="1371600" y="1219201"/>
            <a:ext cx="65532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Now, let’s understand how the updating takes place.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5"/>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We will  first build a Q-table. </a:t>
            </a:r>
            <a:endParaRPr/>
          </a:p>
          <a:p>
            <a:pPr indent="-342900" lvl="0" marL="342900" rtl="0" algn="just">
              <a:lnSpc>
                <a:spcPct val="15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There are n columns, where n= number of actions. </a:t>
            </a:r>
            <a:endParaRPr/>
          </a:p>
          <a:p>
            <a:pPr indent="-342900" lvl="0" marL="342900" rtl="0" algn="just">
              <a:lnSpc>
                <a:spcPct val="15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There are m rows, where m= number of states. </a:t>
            </a:r>
            <a:endParaRPr/>
          </a:p>
          <a:p>
            <a:pPr indent="-342900" lvl="0" marL="342900" rtl="0" algn="just">
              <a:lnSpc>
                <a:spcPct val="150000"/>
              </a:lnSpc>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We will initialise the values at 0.</a:t>
            </a:r>
            <a:endParaRPr/>
          </a:p>
          <a:p>
            <a:pPr indent="-342900" lvl="0" marL="342900" rtl="0" algn="just">
              <a:lnSpc>
                <a:spcPct val="15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775" name="Google Shape;775;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76" name="Google Shape;776;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7" name="Google Shape;777;p6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 1: initialize the Q-Table</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778" name="Google Shape;778;p6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79" name="Google Shape;779;p65"/>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85" name="Google Shape;785;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86" name="Google Shape;786;p6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 1: initialize the Q-Table</a:t>
            </a:r>
            <a:endParaRPr/>
          </a:p>
        </p:txBody>
      </p:sp>
      <p:pic>
        <p:nvPicPr>
          <p:cNvPr descr="E:\NIET\Project\xLogo11.png.pagespeed.ic.pydHLuCQEZ.png" id="787" name="Google Shape;787;p6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88" name="Google Shape;788;p66"/>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05.PNG" id="789" name="Google Shape;789;p66"/>
          <p:cNvPicPr preferRelativeResize="0"/>
          <p:nvPr>
            <p:ph idx="1" type="body"/>
          </p:nvPr>
        </p:nvPicPr>
        <p:blipFill rotWithShape="1">
          <a:blip r:embed="rId4">
            <a:alphaModFix/>
          </a:blip>
          <a:srcRect b="0" l="0" r="0" t="0"/>
          <a:stretch/>
        </p:blipFill>
        <p:spPr>
          <a:xfrm>
            <a:off x="1219200" y="1199817"/>
            <a:ext cx="6934200" cy="476316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7"/>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combination of steps is done for an undefined amount of time.</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This means that this step runs until the time we stop the training, or the training loop stops as defined in the code.</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We will choose an action (a) in the state (s) based on the Q-Table.</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But, as mentioned earlier, when the episode initially starts, every Q-value is 0.</a:t>
            </a:r>
            <a:endParaRPr/>
          </a:p>
        </p:txBody>
      </p:sp>
      <p:sp>
        <p:nvSpPr>
          <p:cNvPr id="795" name="Google Shape;795;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796" name="Google Shape;796;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7" name="Google Shape;797;p67"/>
          <p:cNvSpPr txBox="1"/>
          <p:nvPr/>
        </p:nvSpPr>
        <p:spPr>
          <a:xfrm>
            <a:off x="1371600" y="0"/>
            <a:ext cx="7772400" cy="10668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Steps 2 and 3: choose and perform an</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action</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798" name="Google Shape;798;p6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799" name="Google Shape;799;p67"/>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68"/>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We’ll use something called the epsilon greedy strategy.</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the beginning, the epsilon rates will be higher. </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robot will explore the environment and randomly choose actions. </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The logic behind this is that the robot does not know anything about the environment.</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
        <p:nvSpPr>
          <p:cNvPr id="805" name="Google Shape;80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06" name="Google Shape;806;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07" name="Google Shape;807;p68"/>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Steps 2 and 3: choose and perform an</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action</a:t>
            </a:r>
            <a:endParaRPr/>
          </a:p>
        </p:txBody>
      </p:sp>
      <p:pic>
        <p:nvPicPr>
          <p:cNvPr descr="E:\NIET\Project\xLogo11.png.pagespeed.ic.pydHLuCQEZ.png" id="808" name="Google Shape;808;p6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09" name="Google Shape;809;p68"/>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69"/>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As the robot explores the environment, the epsilon rate decreases and the robot starts to exploit the environment.</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During the process of exploration, the robot progressively becomes more confident in estimating the Q-values.</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For the robot example, there are four actions to choose from: up, down, left, and right. </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We are starting the training now — our robot knows nothing about the environment. So the robot chooses a random action, say right.</a:t>
            </a:r>
            <a:endParaRPr/>
          </a:p>
        </p:txBody>
      </p:sp>
      <p:sp>
        <p:nvSpPr>
          <p:cNvPr id="815" name="Google Shape;815;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16" name="Google Shape;816;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17" name="Google Shape;817;p69"/>
          <p:cNvSpPr txBox="1"/>
          <p:nvPr/>
        </p:nvSpPr>
        <p:spPr>
          <a:xfrm>
            <a:off x="1371600" y="0"/>
            <a:ext cx="7772400" cy="9906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Steps 2 and 3: choose and perform an</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action</a:t>
            </a:r>
            <a:endParaRPr/>
          </a:p>
        </p:txBody>
      </p:sp>
      <p:pic>
        <p:nvPicPr>
          <p:cNvPr descr="E:\NIET\Project\xLogo11.png.pagespeed.ic.pydHLuCQEZ.png" id="818" name="Google Shape;818;p6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19" name="Google Shape;819;p69"/>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1" type="body"/>
          </p:nvPr>
        </p:nvSpPr>
        <p:spPr>
          <a:xfrm>
            <a:off x="457200" y="948528"/>
            <a:ext cx="8534400" cy="52764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200"/>
              <a:buFont typeface="Noto Sans Symbols"/>
              <a:buChar char="⮚"/>
            </a:pPr>
            <a:r>
              <a:rPr lang="en-US" sz="2200"/>
              <a:t>This course will serve as a comprehensive introduction to various topics in machine learning</a:t>
            </a:r>
            <a:endParaRPr sz="2200"/>
          </a:p>
          <a:p>
            <a:pPr indent="-342900" lvl="0" marL="342900" rtl="0" algn="just">
              <a:spcBef>
                <a:spcPts val="1040"/>
              </a:spcBef>
              <a:spcAft>
                <a:spcPts val="0"/>
              </a:spcAft>
              <a:buClr>
                <a:schemeClr val="dk1"/>
              </a:buClr>
              <a:buSzPts val="2200"/>
              <a:buFont typeface="Noto Sans Symbols"/>
              <a:buChar char="⮚"/>
            </a:pPr>
            <a:r>
              <a:rPr lang="en-US" sz="2200"/>
              <a:t>To introduce students to the basic concepts and techniques of Machine Learning. </a:t>
            </a:r>
            <a:endParaRPr/>
          </a:p>
          <a:p>
            <a:pPr indent="-342900" lvl="0" marL="342900" rtl="0" algn="just">
              <a:spcBef>
                <a:spcPts val="1040"/>
              </a:spcBef>
              <a:spcAft>
                <a:spcPts val="0"/>
              </a:spcAft>
              <a:buClr>
                <a:schemeClr val="dk1"/>
              </a:buClr>
              <a:buSzPts val="2200"/>
              <a:buFont typeface="Noto Sans Symbols"/>
              <a:buChar char="⮚"/>
            </a:pPr>
            <a:r>
              <a:rPr lang="en-US" sz="2200"/>
              <a:t>To become familiar with regression methods, classification methods, clustering methods. </a:t>
            </a:r>
            <a:endParaRPr/>
          </a:p>
          <a:p>
            <a:pPr indent="-342900" lvl="0" marL="342900" rtl="0" algn="just">
              <a:spcBef>
                <a:spcPts val="1040"/>
              </a:spcBef>
              <a:spcAft>
                <a:spcPts val="0"/>
              </a:spcAft>
              <a:buClr>
                <a:schemeClr val="dk1"/>
              </a:buClr>
              <a:buSzPts val="2200"/>
              <a:buFont typeface="Noto Sans Symbols"/>
              <a:buChar char="⮚"/>
            </a:pPr>
            <a:r>
              <a:rPr lang="en-US" sz="2200"/>
              <a:t>To introduce the concept of Decision Tree Learning and Instance-based Learning</a:t>
            </a:r>
            <a:endParaRPr/>
          </a:p>
          <a:p>
            <a:pPr indent="-342900" lvl="0" marL="342900" rtl="0" algn="just">
              <a:spcBef>
                <a:spcPts val="1040"/>
              </a:spcBef>
              <a:spcAft>
                <a:spcPts val="0"/>
              </a:spcAft>
              <a:buClr>
                <a:schemeClr val="dk1"/>
              </a:buClr>
              <a:buSzPts val="2200"/>
              <a:buFont typeface="Noto Sans Symbols"/>
              <a:buChar char="⮚"/>
            </a:pPr>
            <a:r>
              <a:rPr lang="en-US" sz="2200"/>
              <a:t>To become familiar with Artificial Neural Networks and Deep Learning</a:t>
            </a:r>
            <a:endParaRPr/>
          </a:p>
          <a:p>
            <a:pPr indent="-342900" lvl="0" marL="342900" rtl="0" algn="just">
              <a:spcBef>
                <a:spcPts val="1040"/>
              </a:spcBef>
              <a:spcAft>
                <a:spcPts val="0"/>
              </a:spcAft>
              <a:buClr>
                <a:schemeClr val="dk1"/>
              </a:buClr>
              <a:buSzPts val="2200"/>
              <a:buFont typeface="Noto Sans Symbols"/>
              <a:buChar char="⮚"/>
            </a:pPr>
            <a:r>
              <a:rPr lang="en-US" sz="2200"/>
              <a:t>To introduce the concept of Reinforcement Learning and Genetic Algorithms</a:t>
            </a:r>
            <a:endParaRPr/>
          </a:p>
          <a:p>
            <a:pPr indent="-203200" lvl="0" marL="342900" rtl="0" algn="just">
              <a:spcBef>
                <a:spcPts val="1040"/>
              </a:spcBef>
              <a:spcAft>
                <a:spcPts val="0"/>
              </a:spcAft>
              <a:buClr>
                <a:schemeClr val="dk1"/>
              </a:buClr>
              <a:buSzPts val="2200"/>
              <a:buNone/>
            </a:pPr>
            <a:r>
              <a:t/>
            </a:r>
            <a:endParaRPr sz="2200"/>
          </a:p>
        </p:txBody>
      </p:sp>
      <p:sp>
        <p:nvSpPr>
          <p:cNvPr id="160" name="Google Shape;16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7"/>
          <p:cNvSpPr txBox="1"/>
          <p:nvPr/>
        </p:nvSpPr>
        <p:spPr>
          <a:xfrm>
            <a:off x="1371600" y="131364"/>
            <a:ext cx="74676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Course Objectives</a:t>
            </a:r>
            <a:endParaRPr b="1" i="0" sz="3200" u="none" cap="none" strike="noStrike">
              <a:solidFill>
                <a:schemeClr val="dk1"/>
              </a:solidFill>
              <a:latin typeface="Calibri"/>
              <a:ea typeface="Calibri"/>
              <a:cs typeface="Calibri"/>
              <a:sym typeface="Calibri"/>
            </a:endParaRPr>
          </a:p>
        </p:txBody>
      </p:sp>
      <p:sp>
        <p:nvSpPr>
          <p:cNvPr id="162" name="Google Shape;162;p7"/>
          <p:cNvSpPr txBox="1"/>
          <p:nvPr>
            <p:ph idx="11" type="ftr"/>
          </p:nvPr>
        </p:nvSpPr>
        <p:spPr>
          <a:xfrm>
            <a:off x="1371600" y="6356350"/>
            <a:ext cx="5638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63" name="Google Shape;16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pic>
        <p:nvPicPr>
          <p:cNvPr id="164" name="Google Shape;164;p7"/>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pic>
        <p:nvPicPr>
          <p:cNvPr descr="06.PNG" id="824" name="Google Shape;824;p70"/>
          <p:cNvPicPr preferRelativeResize="0"/>
          <p:nvPr>
            <p:ph idx="1" type="body"/>
          </p:nvPr>
        </p:nvPicPr>
        <p:blipFill rotWithShape="1">
          <a:blip r:embed="rId3">
            <a:alphaModFix/>
          </a:blip>
          <a:srcRect b="0" l="0" r="0" t="0"/>
          <a:stretch/>
        </p:blipFill>
        <p:spPr>
          <a:xfrm>
            <a:off x="1066800" y="1295400"/>
            <a:ext cx="7162800" cy="3534173"/>
          </a:xfrm>
          <a:prstGeom prst="rect">
            <a:avLst/>
          </a:prstGeom>
          <a:noFill/>
          <a:ln>
            <a:noFill/>
          </a:ln>
        </p:spPr>
      </p:pic>
      <p:sp>
        <p:nvSpPr>
          <p:cNvPr id="825" name="Google Shape;825;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26" name="Google Shape;826;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7" name="Google Shape;827;p70"/>
          <p:cNvSpPr txBox="1"/>
          <p:nvPr/>
        </p:nvSpPr>
        <p:spPr>
          <a:xfrm>
            <a:off x="1371600" y="0"/>
            <a:ext cx="7772400" cy="10668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Steps 2 and 3: choose and perform an</a:t>
            </a:r>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action</a:t>
            </a:r>
            <a:endParaRPr b="0"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828" name="Google Shape;828;p70"/>
          <p:cNvPicPr preferRelativeResize="0"/>
          <p:nvPr/>
        </p:nvPicPr>
        <p:blipFill rotWithShape="1">
          <a:blip r:embed="rId4">
            <a:alphaModFix/>
          </a:blip>
          <a:srcRect b="0" l="0" r="0" t="0"/>
          <a:stretch/>
        </p:blipFill>
        <p:spPr>
          <a:xfrm>
            <a:off x="0" y="0"/>
            <a:ext cx="1447800" cy="817163"/>
          </a:xfrm>
          <a:prstGeom prst="rect">
            <a:avLst/>
          </a:prstGeom>
          <a:noFill/>
          <a:ln>
            <a:noFill/>
          </a:ln>
        </p:spPr>
      </p:pic>
      <p:sp>
        <p:nvSpPr>
          <p:cNvPr id="829" name="Google Shape;829;p70"/>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830" name="Google Shape;830;p70"/>
          <p:cNvSpPr/>
          <p:nvPr/>
        </p:nvSpPr>
        <p:spPr>
          <a:xfrm>
            <a:off x="1219200" y="4953000"/>
            <a:ext cx="678180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We can now update the Q-values for being at the start and moving right using the Bellman equation</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71"/>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None/>
            </a:pPr>
            <a:r>
              <a:rPr lang="en-US" sz="2400">
                <a:latin typeface="Times New Roman"/>
                <a:ea typeface="Times New Roman"/>
                <a:cs typeface="Times New Roman"/>
                <a:sym typeface="Times New Roman"/>
              </a:rPr>
              <a:t>Now we have taken an action and observed an outcome and</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reward. We need to update the function Q(s,a).</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836" name="Google Shape;836;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37" name="Google Shape;837;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38" name="Google Shape;838;p7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Steps 4 and 5: evaluate</a:t>
            </a:r>
            <a:endParaRPr b="1" i="0" sz="3200" u="none" cap="none" strike="noStrike">
              <a:solidFill>
                <a:schemeClr val="dk1"/>
              </a:solidFill>
              <a:latin typeface="Times New Roman"/>
              <a:ea typeface="Times New Roman"/>
              <a:cs typeface="Times New Roman"/>
              <a:sym typeface="Times New Roman"/>
            </a:endParaRPr>
          </a:p>
        </p:txBody>
      </p:sp>
      <p:pic>
        <p:nvPicPr>
          <p:cNvPr descr="E:\NIET\Project\xLogo11.png.pagespeed.ic.pydHLuCQEZ.png" id="839" name="Google Shape;839;p7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40" name="Google Shape;840;p71"/>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06.PNG" id="841" name="Google Shape;841;p71"/>
          <p:cNvPicPr preferRelativeResize="0"/>
          <p:nvPr/>
        </p:nvPicPr>
        <p:blipFill rotWithShape="1">
          <a:blip r:embed="rId4">
            <a:alphaModFix/>
          </a:blip>
          <a:srcRect b="0" l="0" r="0" t="0"/>
          <a:stretch/>
        </p:blipFill>
        <p:spPr>
          <a:xfrm>
            <a:off x="838200" y="2071498"/>
            <a:ext cx="7848600" cy="387210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72"/>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the case of the robot game, to reiterate the scoring/reward structure is:</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power = +1</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mine = -100</a:t>
            </a:r>
            <a:endParaRPr/>
          </a:p>
          <a:p>
            <a:pPr indent="-342900" lvl="0" marL="342900" rtl="0" algn="just">
              <a:spcBef>
                <a:spcPts val="480"/>
              </a:spcBef>
              <a:spcAft>
                <a:spcPts val="0"/>
              </a:spcAft>
              <a:buClr>
                <a:schemeClr val="dk1"/>
              </a:buClr>
              <a:buSzPts val="2400"/>
              <a:buNone/>
            </a:pPr>
            <a:r>
              <a:rPr lang="en-US" sz="2400">
                <a:latin typeface="Times New Roman"/>
                <a:ea typeface="Times New Roman"/>
                <a:cs typeface="Times New Roman"/>
                <a:sym typeface="Times New Roman"/>
              </a:rPr>
              <a:t>     end = +10</a:t>
            </a:r>
            <a:r>
              <a:rPr b="1" lang="en-US" sz="2400">
                <a:latin typeface="Times New Roman"/>
                <a:ea typeface="Times New Roman"/>
                <a:cs typeface="Times New Roman"/>
                <a:sym typeface="Times New Roman"/>
              </a:rPr>
              <a:t>0</a:t>
            </a:r>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847" name="Google Shape;847;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48" name="Google Shape;848;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49" name="Google Shape;849;p7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Steps 4 and 5: evaluate</a:t>
            </a:r>
            <a:endParaRPr/>
          </a:p>
        </p:txBody>
      </p:sp>
      <p:pic>
        <p:nvPicPr>
          <p:cNvPr descr="E:\NIET\Project\xLogo11.png.pagespeed.ic.pydHLuCQEZ.png" id="850" name="Google Shape;850;p7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51" name="Google Shape;851;p72"/>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descr="07.PNG" id="852" name="Google Shape;852;p72"/>
          <p:cNvPicPr preferRelativeResize="0"/>
          <p:nvPr/>
        </p:nvPicPr>
        <p:blipFill rotWithShape="1">
          <a:blip r:embed="rId4">
            <a:alphaModFix/>
          </a:blip>
          <a:srcRect b="0" l="0" r="0" t="0"/>
          <a:stretch/>
        </p:blipFill>
        <p:spPr>
          <a:xfrm>
            <a:off x="1066800" y="3505200"/>
            <a:ext cx="7315200" cy="251500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pic>
        <p:nvPicPr>
          <p:cNvPr id="857" name="Google Shape;857;p73"/>
          <p:cNvPicPr preferRelativeResize="0"/>
          <p:nvPr>
            <p:ph idx="1" type="body"/>
          </p:nvPr>
        </p:nvPicPr>
        <p:blipFill rotWithShape="1">
          <a:blip r:embed="rId3">
            <a:alphaModFix/>
          </a:blip>
          <a:srcRect b="0" l="0" r="0" t="0"/>
          <a:stretch/>
        </p:blipFill>
        <p:spPr>
          <a:xfrm>
            <a:off x="1828800" y="1200150"/>
            <a:ext cx="6172200" cy="4762500"/>
          </a:xfrm>
          <a:prstGeom prst="rect">
            <a:avLst/>
          </a:prstGeom>
          <a:noFill/>
          <a:ln>
            <a:noFill/>
          </a:ln>
        </p:spPr>
      </p:pic>
      <p:sp>
        <p:nvSpPr>
          <p:cNvPr id="858" name="Google Shape;858;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59" name="Google Shape;859;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60" name="Google Shape;860;p73"/>
          <p:cNvSpPr txBox="1"/>
          <p:nvPr/>
        </p:nvSpPr>
        <p:spPr>
          <a:xfrm>
            <a:off x="1371600" y="0"/>
            <a:ext cx="7772400" cy="9906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REINFORCEMENT LEARNING APPLICATIONS</a:t>
            </a:r>
            <a:endParaRPr/>
          </a:p>
        </p:txBody>
      </p:sp>
      <p:pic>
        <p:nvPicPr>
          <p:cNvPr descr="E:\NIET\Project\xLogo11.png.pagespeed.ic.pydHLuCQEZ.png" id="861" name="Google Shape;861;p73"/>
          <p:cNvPicPr preferRelativeResize="0"/>
          <p:nvPr/>
        </p:nvPicPr>
        <p:blipFill rotWithShape="1">
          <a:blip r:embed="rId4">
            <a:alphaModFix/>
          </a:blip>
          <a:srcRect b="0" l="0" r="0" t="0"/>
          <a:stretch/>
        </p:blipFill>
        <p:spPr>
          <a:xfrm>
            <a:off x="0" y="0"/>
            <a:ext cx="1447800" cy="817163"/>
          </a:xfrm>
          <a:prstGeom prst="rect">
            <a:avLst/>
          </a:prstGeom>
          <a:noFill/>
          <a:ln>
            <a:noFill/>
          </a:ln>
        </p:spPr>
      </p:pic>
      <p:sp>
        <p:nvSpPr>
          <p:cNvPr id="862" name="Google Shape;862;p73"/>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4"/>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000000"/>
              </a:buClr>
              <a:buSzPts val="2000"/>
              <a:buFont typeface="Calibri"/>
              <a:buAutoNum type="arabicPeriod"/>
            </a:pPr>
            <a:r>
              <a:rPr b="1" i="0" lang="en-US" sz="2000">
                <a:solidFill>
                  <a:srgbClr val="000000"/>
                </a:solidFill>
              </a:rPr>
              <a:t>Robotics: </a:t>
            </a:r>
            <a:r>
              <a:rPr b="0" i="0" lang="en-US" sz="2000">
                <a:solidFill>
                  <a:srgbClr val="000000"/>
                </a:solidFill>
              </a:rPr>
              <a:t>RL is used in </a:t>
            </a:r>
            <a:r>
              <a:rPr b="1" i="0" lang="en-US" sz="2000">
                <a:solidFill>
                  <a:srgbClr val="000000"/>
                </a:solidFill>
              </a:rPr>
              <a:t>Robot navigation, Robo-soccer, walking, juggling</a:t>
            </a:r>
            <a:r>
              <a:rPr b="0" i="0" lang="en-US" sz="2000">
                <a:solidFill>
                  <a:srgbClr val="000000"/>
                </a:solidFill>
              </a:rPr>
              <a:t>, etc.</a:t>
            </a:r>
            <a:endParaRPr/>
          </a:p>
          <a:p>
            <a:pPr indent="-342900" lvl="0" marL="342900" rtl="0" algn="just">
              <a:spcBef>
                <a:spcPts val="400"/>
              </a:spcBef>
              <a:spcAft>
                <a:spcPts val="0"/>
              </a:spcAft>
              <a:buClr>
                <a:srgbClr val="000000"/>
              </a:buClr>
              <a:buSzPts val="2000"/>
              <a:buFont typeface="Calibri"/>
              <a:buAutoNum type="arabicPeriod"/>
            </a:pPr>
            <a:r>
              <a:rPr b="1" i="0" lang="en-US" sz="2000">
                <a:solidFill>
                  <a:srgbClr val="000000"/>
                </a:solidFill>
              </a:rPr>
              <a:t>Control: </a:t>
            </a:r>
            <a:r>
              <a:rPr b="0" i="0" lang="en-US" sz="2000">
                <a:solidFill>
                  <a:srgbClr val="000000"/>
                </a:solidFill>
              </a:rPr>
              <a:t>RL can be used for </a:t>
            </a:r>
            <a:r>
              <a:rPr b="1" i="0" lang="en-US" sz="2000">
                <a:solidFill>
                  <a:srgbClr val="000000"/>
                </a:solidFill>
              </a:rPr>
              <a:t>adaptive control</a:t>
            </a:r>
            <a:r>
              <a:rPr b="0" i="0" lang="en-US" sz="2000">
                <a:solidFill>
                  <a:srgbClr val="000000"/>
                </a:solidFill>
              </a:rPr>
              <a:t> such as Factory processes, admission control in telecommunication, and Helicopter pilot is an example of reinforcement learning.</a:t>
            </a:r>
            <a:endParaRPr/>
          </a:p>
          <a:p>
            <a:pPr indent="-342900" lvl="0" marL="342900" rtl="0" algn="just">
              <a:spcBef>
                <a:spcPts val="400"/>
              </a:spcBef>
              <a:spcAft>
                <a:spcPts val="0"/>
              </a:spcAft>
              <a:buClr>
                <a:srgbClr val="000000"/>
              </a:buClr>
              <a:buSzPts val="2000"/>
              <a:buFont typeface="Calibri"/>
              <a:buAutoNum type="arabicPeriod"/>
            </a:pPr>
            <a:r>
              <a:rPr b="1" i="0" lang="en-US" sz="2000">
                <a:solidFill>
                  <a:srgbClr val="000000"/>
                </a:solidFill>
              </a:rPr>
              <a:t>Game Playing:</a:t>
            </a:r>
            <a:r>
              <a:rPr lang="en-US" sz="2000">
                <a:solidFill>
                  <a:srgbClr val="000000"/>
                </a:solidFill>
              </a:rPr>
              <a:t> </a:t>
            </a:r>
            <a:r>
              <a:rPr b="0" i="0" lang="en-US" sz="2000">
                <a:solidFill>
                  <a:srgbClr val="000000"/>
                </a:solidFill>
              </a:rPr>
              <a:t>RL can be used in </a:t>
            </a:r>
            <a:r>
              <a:rPr b="1" i="0" lang="en-US" sz="2000">
                <a:solidFill>
                  <a:srgbClr val="000000"/>
                </a:solidFill>
              </a:rPr>
              <a:t>Game playing</a:t>
            </a:r>
            <a:r>
              <a:rPr b="0" i="0" lang="en-US" sz="2000">
                <a:solidFill>
                  <a:srgbClr val="000000"/>
                </a:solidFill>
              </a:rPr>
              <a:t> such as tic-tac-toe, chess, etc.</a:t>
            </a:r>
            <a:endParaRPr/>
          </a:p>
          <a:p>
            <a:pPr indent="-342900" lvl="0" marL="342900" rtl="0" algn="just">
              <a:spcBef>
                <a:spcPts val="400"/>
              </a:spcBef>
              <a:spcAft>
                <a:spcPts val="0"/>
              </a:spcAft>
              <a:buClr>
                <a:srgbClr val="000000"/>
              </a:buClr>
              <a:buSzPts val="2000"/>
              <a:buFont typeface="Calibri"/>
              <a:buAutoNum type="arabicPeriod"/>
            </a:pPr>
            <a:r>
              <a:rPr b="1" i="0" lang="en-US" sz="2000">
                <a:solidFill>
                  <a:srgbClr val="000000"/>
                </a:solidFill>
              </a:rPr>
              <a:t>Chemistry:</a:t>
            </a:r>
            <a:r>
              <a:rPr lang="en-US" sz="2000">
                <a:solidFill>
                  <a:srgbClr val="000000"/>
                </a:solidFill>
              </a:rPr>
              <a:t> </a:t>
            </a:r>
            <a:r>
              <a:rPr b="0" i="0" lang="en-US" sz="2000">
                <a:solidFill>
                  <a:srgbClr val="000000"/>
                </a:solidFill>
              </a:rPr>
              <a:t>RL can be used for optimizing the chemical reactions.</a:t>
            </a:r>
            <a:endParaRPr/>
          </a:p>
          <a:p>
            <a:pPr indent="-342900" lvl="0" marL="342900" rtl="0" algn="just">
              <a:spcBef>
                <a:spcPts val="400"/>
              </a:spcBef>
              <a:spcAft>
                <a:spcPts val="0"/>
              </a:spcAft>
              <a:buClr>
                <a:srgbClr val="000000"/>
              </a:buClr>
              <a:buSzPts val="2000"/>
              <a:buFont typeface="Calibri"/>
              <a:buAutoNum type="arabicPeriod"/>
            </a:pPr>
            <a:r>
              <a:rPr b="1" i="0" lang="en-US" sz="2000">
                <a:solidFill>
                  <a:srgbClr val="000000"/>
                </a:solidFill>
              </a:rPr>
              <a:t>Business:</a:t>
            </a:r>
            <a:r>
              <a:rPr lang="en-US" sz="2000">
                <a:solidFill>
                  <a:srgbClr val="000000"/>
                </a:solidFill>
              </a:rPr>
              <a:t> </a:t>
            </a:r>
            <a:r>
              <a:rPr b="0" i="0" lang="en-US" sz="2000">
                <a:solidFill>
                  <a:srgbClr val="000000"/>
                </a:solidFill>
              </a:rPr>
              <a:t>RL is now used for business strategy planning.</a:t>
            </a:r>
            <a:endParaRPr/>
          </a:p>
          <a:p>
            <a:pPr indent="-342900" lvl="0" marL="342900" rtl="0" algn="just">
              <a:spcBef>
                <a:spcPts val="400"/>
              </a:spcBef>
              <a:spcAft>
                <a:spcPts val="0"/>
              </a:spcAft>
              <a:buClr>
                <a:srgbClr val="000000"/>
              </a:buClr>
              <a:buSzPts val="2000"/>
              <a:buFont typeface="Calibri"/>
              <a:buAutoNum type="arabicPeriod"/>
            </a:pPr>
            <a:r>
              <a:rPr b="1" i="0" lang="en-US" sz="2000">
                <a:solidFill>
                  <a:srgbClr val="000000"/>
                </a:solidFill>
              </a:rPr>
              <a:t>Manufacturing:</a:t>
            </a:r>
            <a:r>
              <a:rPr lang="en-US" sz="2000">
                <a:solidFill>
                  <a:srgbClr val="000000"/>
                </a:solidFill>
              </a:rPr>
              <a:t> </a:t>
            </a:r>
            <a:r>
              <a:rPr b="0" i="0" lang="en-US" sz="2000">
                <a:solidFill>
                  <a:srgbClr val="000000"/>
                </a:solidFill>
              </a:rPr>
              <a:t>In various automobile manufacturing companies, the robots use deep reinforcement learning to pick goods and put them in some containers.</a:t>
            </a:r>
            <a:endParaRPr/>
          </a:p>
          <a:p>
            <a:pPr indent="-342900" lvl="0" marL="342900" rtl="0" algn="just">
              <a:spcBef>
                <a:spcPts val="400"/>
              </a:spcBef>
              <a:spcAft>
                <a:spcPts val="0"/>
              </a:spcAft>
              <a:buClr>
                <a:srgbClr val="000000"/>
              </a:buClr>
              <a:buSzPts val="2000"/>
              <a:buFont typeface="Calibri"/>
              <a:buAutoNum type="arabicPeriod"/>
            </a:pPr>
            <a:r>
              <a:rPr b="1" i="0" lang="en-US" sz="2000">
                <a:solidFill>
                  <a:srgbClr val="000000"/>
                </a:solidFill>
              </a:rPr>
              <a:t>Finance Sector:</a:t>
            </a:r>
            <a:r>
              <a:rPr lang="en-US" sz="2000">
                <a:solidFill>
                  <a:srgbClr val="000000"/>
                </a:solidFill>
              </a:rPr>
              <a:t> </a:t>
            </a:r>
            <a:r>
              <a:rPr b="0" i="0" lang="en-US" sz="2000">
                <a:solidFill>
                  <a:srgbClr val="000000"/>
                </a:solidFill>
              </a:rPr>
              <a:t>The RL is currently used in the finance sector for evaluating trading strategies.</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
        <p:nvSpPr>
          <p:cNvPr id="868" name="Google Shape;868;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69" name="Google Shape;869;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70" name="Google Shape;870;p74"/>
          <p:cNvSpPr txBox="1"/>
          <p:nvPr/>
        </p:nvSpPr>
        <p:spPr>
          <a:xfrm>
            <a:off x="1371600" y="0"/>
            <a:ext cx="7772400" cy="9906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a:solidFill>
                  <a:srgbClr val="610B38"/>
                </a:solidFill>
                <a:latin typeface="Calibri"/>
                <a:ea typeface="Calibri"/>
                <a:cs typeface="Calibri"/>
                <a:sym typeface="Calibri"/>
              </a:rPr>
              <a:t>REINFORCEMENT LEARNING APPLICATIONS</a:t>
            </a:r>
            <a:endParaRPr b="1" i="0" sz="3200">
              <a:solidFill>
                <a:srgbClr val="610B38"/>
              </a:solidFill>
              <a:latin typeface="Calibri"/>
              <a:ea typeface="Calibri"/>
              <a:cs typeface="Calibri"/>
              <a:sym typeface="Calibri"/>
            </a:endParaRPr>
          </a:p>
        </p:txBody>
      </p:sp>
      <p:pic>
        <p:nvPicPr>
          <p:cNvPr descr="E:\NIET\Project\xLogo11.png.pagespeed.ic.pydHLuCQEZ.png" id="871" name="Google Shape;871;p7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72" name="Google Shape;872;p74"/>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5"/>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404040"/>
              </a:buClr>
              <a:buSzPts val="2400"/>
              <a:buFont typeface="Noto Sans Symbols"/>
              <a:buChar char="⮚"/>
            </a:pPr>
            <a:r>
              <a:rPr b="0" i="0" lang="en-US" sz="2400">
                <a:solidFill>
                  <a:srgbClr val="404040"/>
                </a:solidFill>
              </a:rPr>
              <a:t>A genetic algorithm is a search-based algorithm used for solving optimization problems in machine learning. This algorithm is important because it solves difficult problems that would take a long time to solve.</a:t>
            </a:r>
            <a:endParaRPr/>
          </a:p>
          <a:p>
            <a:pPr indent="-342900" lvl="0" marL="342900" rtl="0" algn="just">
              <a:spcBef>
                <a:spcPts val="480"/>
              </a:spcBef>
              <a:spcAft>
                <a:spcPts val="0"/>
              </a:spcAft>
              <a:buClr>
                <a:srgbClr val="404040"/>
              </a:buClr>
              <a:buSzPts val="2400"/>
              <a:buFont typeface="Noto Sans Symbols"/>
              <a:buChar char="⮚"/>
            </a:pPr>
            <a:r>
              <a:rPr b="0" i="0" lang="en-US" sz="2400">
                <a:solidFill>
                  <a:srgbClr val="404040"/>
                </a:solidFill>
              </a:rPr>
              <a:t>A genetic algorithm (GA) is a heuristic search algorithm used to solve search and optimization problems. </a:t>
            </a:r>
            <a:endParaRPr/>
          </a:p>
          <a:p>
            <a:pPr indent="-342900" lvl="0" marL="342900" rtl="0" algn="just">
              <a:spcBef>
                <a:spcPts val="480"/>
              </a:spcBef>
              <a:spcAft>
                <a:spcPts val="0"/>
              </a:spcAft>
              <a:buClr>
                <a:srgbClr val="404040"/>
              </a:buClr>
              <a:buSzPts val="2400"/>
              <a:buFont typeface="Noto Sans Symbols"/>
              <a:buChar char="⮚"/>
            </a:pPr>
            <a:r>
              <a:rPr b="0" i="0" lang="en-US" sz="2400">
                <a:solidFill>
                  <a:srgbClr val="404040"/>
                </a:solidFill>
              </a:rPr>
              <a:t>This algorithm is a subset of </a:t>
            </a:r>
            <a:r>
              <a:rPr b="0" i="0" lang="en-US" sz="2400"/>
              <a:t>evolutionary algorithms, </a:t>
            </a:r>
            <a:r>
              <a:rPr b="0" i="0" lang="en-US" sz="2400">
                <a:solidFill>
                  <a:srgbClr val="404040"/>
                </a:solidFill>
              </a:rPr>
              <a:t>which are used in computation. </a:t>
            </a:r>
            <a:endParaRPr/>
          </a:p>
          <a:p>
            <a:pPr indent="-342900" lvl="0" marL="342900" rtl="0" algn="just">
              <a:spcBef>
                <a:spcPts val="480"/>
              </a:spcBef>
              <a:spcAft>
                <a:spcPts val="0"/>
              </a:spcAft>
              <a:buClr>
                <a:srgbClr val="404040"/>
              </a:buClr>
              <a:buSzPts val="2400"/>
              <a:buFont typeface="Noto Sans Symbols"/>
              <a:buChar char="⮚"/>
            </a:pPr>
            <a:r>
              <a:rPr b="0" i="0" lang="en-US" sz="2400">
                <a:solidFill>
                  <a:srgbClr val="404040"/>
                </a:solidFill>
              </a:rPr>
              <a:t>Genetic algorithms employ the concept of genetics and natural selection to provide solutions to problems.</a:t>
            </a:r>
            <a:endParaRPr sz="2400"/>
          </a:p>
        </p:txBody>
      </p:sp>
      <p:sp>
        <p:nvSpPr>
          <p:cNvPr id="878" name="Google Shape;878;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79" name="Google Shape;879;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0" name="Google Shape;880;p75"/>
          <p:cNvSpPr txBox="1"/>
          <p:nvPr/>
        </p:nvSpPr>
        <p:spPr>
          <a:xfrm>
            <a:off x="1371600" y="0"/>
            <a:ext cx="7772400" cy="9144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GENETIC ALGORITHM</a:t>
            </a:r>
            <a:endParaRPr/>
          </a:p>
        </p:txBody>
      </p:sp>
      <p:pic>
        <p:nvPicPr>
          <p:cNvPr descr="E:\NIET\Project\xLogo11.png.pagespeed.ic.pydHLuCQEZ.png" id="881" name="Google Shape;881;p7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82" name="Google Shape;882;p75"/>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6"/>
          <p:cNvSpPr txBox="1"/>
          <p:nvPr>
            <p:ph idx="1" type="body"/>
          </p:nvPr>
        </p:nvSpPr>
        <p:spPr>
          <a:xfrm>
            <a:off x="533400" y="1066800"/>
            <a:ext cx="82296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404040"/>
              </a:buClr>
              <a:buSzPts val="2000"/>
              <a:buNone/>
            </a:pPr>
            <a:r>
              <a:rPr b="0" i="0" lang="en-US" sz="2000">
                <a:solidFill>
                  <a:srgbClr val="404040"/>
                </a:solidFill>
              </a:rPr>
              <a:t>The following are some of the basic terminologies that can help us to understand genetic algorithms:</a:t>
            </a:r>
            <a:endParaRPr/>
          </a:p>
          <a:p>
            <a:pPr indent="0" lvl="0" marL="0" rtl="0" algn="just">
              <a:spcBef>
                <a:spcPts val="400"/>
              </a:spcBef>
              <a:spcAft>
                <a:spcPts val="0"/>
              </a:spcAft>
              <a:buClr>
                <a:schemeClr val="dk1"/>
              </a:buClr>
              <a:buSzPts val="2000"/>
              <a:buNone/>
            </a:pPr>
            <a:r>
              <a:t/>
            </a:r>
            <a:endParaRPr b="0" i="0" sz="2000">
              <a:solidFill>
                <a:srgbClr val="404040"/>
              </a:solidFill>
            </a:endParaRPr>
          </a:p>
          <a:p>
            <a:pPr indent="-342900" lvl="0" marL="342900" rtl="0" algn="just">
              <a:spcBef>
                <a:spcPts val="400"/>
              </a:spcBef>
              <a:spcAft>
                <a:spcPts val="0"/>
              </a:spcAft>
              <a:buClr>
                <a:srgbClr val="404040"/>
              </a:buClr>
              <a:buSzPts val="2000"/>
              <a:buFont typeface="Arial"/>
              <a:buChar char="•"/>
            </a:pPr>
            <a:r>
              <a:rPr b="1" i="0" lang="en-US" sz="2000">
                <a:solidFill>
                  <a:srgbClr val="404040"/>
                </a:solidFill>
              </a:rPr>
              <a:t>Population:</a:t>
            </a:r>
            <a:r>
              <a:rPr b="0" i="0" lang="en-US" sz="2000">
                <a:solidFill>
                  <a:srgbClr val="404040"/>
                </a:solidFill>
              </a:rPr>
              <a:t> This is a subset of all the probable solutions that can solve the given problem.</a:t>
            </a:r>
            <a:endParaRPr/>
          </a:p>
          <a:p>
            <a:pPr indent="-342900" lvl="0" marL="342900" rtl="0" algn="just">
              <a:spcBef>
                <a:spcPts val="400"/>
              </a:spcBef>
              <a:spcAft>
                <a:spcPts val="0"/>
              </a:spcAft>
              <a:buClr>
                <a:srgbClr val="404040"/>
              </a:buClr>
              <a:buSzPts val="2000"/>
              <a:buFont typeface="Arial"/>
              <a:buChar char="•"/>
            </a:pPr>
            <a:r>
              <a:rPr b="1" i="0" lang="en-US" sz="2000">
                <a:solidFill>
                  <a:srgbClr val="404040"/>
                </a:solidFill>
              </a:rPr>
              <a:t>Chromosomes:</a:t>
            </a:r>
            <a:r>
              <a:rPr b="0" i="0" lang="en-US" sz="2000">
                <a:solidFill>
                  <a:srgbClr val="404040"/>
                </a:solidFill>
              </a:rPr>
              <a:t> A chromosome is one of the solutions in the population.</a:t>
            </a:r>
            <a:endParaRPr/>
          </a:p>
          <a:p>
            <a:pPr indent="-342900" lvl="0" marL="342900" rtl="0" algn="just">
              <a:spcBef>
                <a:spcPts val="400"/>
              </a:spcBef>
              <a:spcAft>
                <a:spcPts val="0"/>
              </a:spcAft>
              <a:buClr>
                <a:srgbClr val="404040"/>
              </a:buClr>
              <a:buSzPts val="2000"/>
              <a:buFont typeface="Arial"/>
              <a:buChar char="•"/>
            </a:pPr>
            <a:r>
              <a:rPr b="1" i="0" lang="en-US" sz="2000">
                <a:solidFill>
                  <a:srgbClr val="404040"/>
                </a:solidFill>
              </a:rPr>
              <a:t>Gene:</a:t>
            </a:r>
            <a:r>
              <a:rPr b="0" i="0" lang="en-US" sz="2000">
                <a:solidFill>
                  <a:srgbClr val="404040"/>
                </a:solidFill>
              </a:rPr>
              <a:t> This is an element in a chromosome.</a:t>
            </a:r>
            <a:endParaRPr/>
          </a:p>
          <a:p>
            <a:pPr indent="-342900" lvl="0" marL="342900" rtl="0" algn="just">
              <a:spcBef>
                <a:spcPts val="400"/>
              </a:spcBef>
              <a:spcAft>
                <a:spcPts val="0"/>
              </a:spcAft>
              <a:buClr>
                <a:srgbClr val="404040"/>
              </a:buClr>
              <a:buSzPts val="2000"/>
              <a:buFont typeface="Arial"/>
              <a:buChar char="•"/>
            </a:pPr>
            <a:r>
              <a:rPr b="1" i="0" lang="en-US" sz="2000">
                <a:solidFill>
                  <a:srgbClr val="404040"/>
                </a:solidFill>
              </a:rPr>
              <a:t>Allele:</a:t>
            </a:r>
            <a:r>
              <a:rPr b="0" i="0" lang="en-US" sz="2000">
                <a:solidFill>
                  <a:srgbClr val="404040"/>
                </a:solidFill>
              </a:rPr>
              <a:t> This is the value given to a gene in a specific chromosome.</a:t>
            </a:r>
            <a:endParaRPr/>
          </a:p>
          <a:p>
            <a:pPr indent="-342900" lvl="0" marL="342900" rtl="0" algn="just">
              <a:spcBef>
                <a:spcPts val="400"/>
              </a:spcBef>
              <a:spcAft>
                <a:spcPts val="0"/>
              </a:spcAft>
              <a:buClr>
                <a:srgbClr val="404040"/>
              </a:buClr>
              <a:buSzPts val="2000"/>
              <a:buFont typeface="Arial"/>
              <a:buChar char="•"/>
            </a:pPr>
            <a:r>
              <a:rPr b="1" i="0" lang="en-US" sz="2000">
                <a:solidFill>
                  <a:srgbClr val="404040"/>
                </a:solidFill>
              </a:rPr>
              <a:t>Fitness function:</a:t>
            </a:r>
            <a:r>
              <a:rPr b="0" i="0" lang="en-US" sz="2000">
                <a:solidFill>
                  <a:srgbClr val="404040"/>
                </a:solidFill>
              </a:rPr>
              <a:t> This is a function that uses a specific input to produce an improved output. The solution is used as the input while the output is in the form of solution suitability.</a:t>
            </a:r>
            <a:endParaRPr/>
          </a:p>
          <a:p>
            <a:pPr indent="-342900" lvl="0" marL="342900" rtl="0" algn="just">
              <a:spcBef>
                <a:spcPts val="400"/>
              </a:spcBef>
              <a:spcAft>
                <a:spcPts val="0"/>
              </a:spcAft>
              <a:buClr>
                <a:srgbClr val="404040"/>
              </a:buClr>
              <a:buSzPts val="2000"/>
              <a:buFont typeface="Arial"/>
              <a:buChar char="•"/>
            </a:pPr>
            <a:r>
              <a:rPr b="1" i="0" lang="en-US" sz="2000">
                <a:solidFill>
                  <a:srgbClr val="404040"/>
                </a:solidFill>
              </a:rPr>
              <a:t>Genetic operators:</a:t>
            </a:r>
            <a:r>
              <a:rPr b="0" i="0" lang="en-US" sz="2000">
                <a:solidFill>
                  <a:srgbClr val="404040"/>
                </a:solidFill>
              </a:rPr>
              <a:t> In genetic algorithms, the best individuals mate to reproduce an offspring that is better than the parents. Genetic operators are used for changing the genetic composition of this next generation.</a:t>
            </a:r>
            <a:endParaRPr/>
          </a:p>
        </p:txBody>
      </p:sp>
      <p:sp>
        <p:nvSpPr>
          <p:cNvPr id="888" name="Google Shape;888;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89" name="Google Shape;889;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0" name="Google Shape;890;p76"/>
          <p:cNvSpPr txBox="1"/>
          <p:nvPr/>
        </p:nvSpPr>
        <p:spPr>
          <a:xfrm>
            <a:off x="1371600" y="-47625"/>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EXPLAINATION OF GA</a:t>
            </a:r>
            <a:endParaRPr/>
          </a:p>
        </p:txBody>
      </p:sp>
      <p:pic>
        <p:nvPicPr>
          <p:cNvPr descr="E:\NIET\Project\xLogo11.png.pagespeed.ic.pydHLuCQEZ.png" id="891" name="Google Shape;891;p7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892" name="Google Shape;892;p76"/>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898" name="Google Shape;898;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99" name="Google Shape;899;p7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APPLICATION OF GA</a:t>
            </a:r>
            <a:endParaRPr/>
          </a:p>
        </p:txBody>
      </p:sp>
      <p:pic>
        <p:nvPicPr>
          <p:cNvPr descr="E:\NIET\Project\xLogo11.png.pagespeed.ic.pydHLuCQEZ.png" id="900" name="Google Shape;900;p7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01" name="Google Shape;901;p77"/>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902" name="Google Shape;902;p77"/>
          <p:cNvSpPr txBox="1"/>
          <p:nvPr/>
        </p:nvSpPr>
        <p:spPr>
          <a:xfrm>
            <a:off x="476250" y="1752600"/>
            <a:ext cx="8458200" cy="3046988"/>
          </a:xfrm>
          <a:prstGeom prst="rect">
            <a:avLst/>
          </a:prstGeom>
          <a:noFill/>
          <a:ln>
            <a:noFill/>
          </a:ln>
        </p:spPr>
        <p:txBody>
          <a:bodyPr anchorCtr="0" anchor="t" bIns="45700" lIns="91425" spcFirstLastPara="1" rIns="91425" wrap="square" tIns="45700">
            <a:spAutoFit/>
          </a:bodyPr>
          <a:lstStyle/>
          <a:p>
            <a:pPr indent="-152400" lvl="0" marL="0" marR="0" rtl="0" algn="just">
              <a:spcBef>
                <a:spcPts val="0"/>
              </a:spcBef>
              <a:spcAft>
                <a:spcPts val="0"/>
              </a:spcAft>
              <a:buClr>
                <a:srgbClr val="404040"/>
              </a:buClr>
              <a:buSzPts val="2400"/>
              <a:buFont typeface="Arial"/>
              <a:buChar char="•"/>
            </a:pPr>
            <a:r>
              <a:rPr b="0" i="0" lang="en-US" sz="2400">
                <a:solidFill>
                  <a:srgbClr val="404040"/>
                </a:solidFill>
                <a:latin typeface="Calibri"/>
                <a:ea typeface="Calibri"/>
                <a:cs typeface="Calibri"/>
                <a:sym typeface="Calibri"/>
              </a:rPr>
              <a:t>It has excellent parallel capabilities.</a:t>
            </a:r>
            <a:endParaRPr/>
          </a:p>
          <a:p>
            <a:pPr indent="0" lvl="0" marL="0" marR="0" rtl="0" algn="just">
              <a:spcBef>
                <a:spcPts val="0"/>
              </a:spcBef>
              <a:spcAft>
                <a:spcPts val="0"/>
              </a:spcAft>
              <a:buNone/>
            </a:pPr>
            <a:r>
              <a:t/>
            </a:r>
            <a:endParaRPr b="0" i="0" sz="2400">
              <a:solidFill>
                <a:srgbClr val="404040"/>
              </a:solidFill>
              <a:latin typeface="Calibri"/>
              <a:ea typeface="Calibri"/>
              <a:cs typeface="Calibri"/>
              <a:sym typeface="Calibri"/>
            </a:endParaRPr>
          </a:p>
          <a:p>
            <a:pPr indent="-152400" lvl="0" marL="0" marR="0" rtl="0" algn="just">
              <a:spcBef>
                <a:spcPts val="0"/>
              </a:spcBef>
              <a:spcAft>
                <a:spcPts val="0"/>
              </a:spcAft>
              <a:buClr>
                <a:srgbClr val="404040"/>
              </a:buClr>
              <a:buSzPts val="2400"/>
              <a:buFont typeface="Arial"/>
              <a:buChar char="•"/>
            </a:pPr>
            <a:r>
              <a:rPr b="0" i="0" lang="en-US" sz="2400">
                <a:solidFill>
                  <a:srgbClr val="404040"/>
                </a:solidFill>
                <a:latin typeface="Calibri"/>
                <a:ea typeface="Calibri"/>
                <a:cs typeface="Calibri"/>
                <a:sym typeface="Calibri"/>
              </a:rPr>
              <a:t>It can optimize various problems such as discrete functions, multi-objective problems, and continuous functions.</a:t>
            </a:r>
            <a:endParaRPr/>
          </a:p>
          <a:p>
            <a:pPr indent="0" lvl="0" marL="0" marR="0" rtl="0" algn="just">
              <a:spcBef>
                <a:spcPts val="0"/>
              </a:spcBef>
              <a:spcAft>
                <a:spcPts val="0"/>
              </a:spcAft>
              <a:buNone/>
            </a:pPr>
            <a:r>
              <a:t/>
            </a:r>
            <a:endParaRPr b="0" i="0" sz="2400">
              <a:solidFill>
                <a:srgbClr val="404040"/>
              </a:solidFill>
              <a:latin typeface="Calibri"/>
              <a:ea typeface="Calibri"/>
              <a:cs typeface="Calibri"/>
              <a:sym typeface="Calibri"/>
            </a:endParaRPr>
          </a:p>
          <a:p>
            <a:pPr indent="-152400" lvl="0" marL="0" marR="0" rtl="0" algn="just">
              <a:spcBef>
                <a:spcPts val="0"/>
              </a:spcBef>
              <a:spcAft>
                <a:spcPts val="0"/>
              </a:spcAft>
              <a:buClr>
                <a:srgbClr val="404040"/>
              </a:buClr>
              <a:buSzPts val="2400"/>
              <a:buFont typeface="Arial"/>
              <a:buChar char="•"/>
            </a:pPr>
            <a:r>
              <a:rPr b="0" i="0" lang="en-US" sz="2400">
                <a:solidFill>
                  <a:srgbClr val="404040"/>
                </a:solidFill>
                <a:latin typeface="Calibri"/>
                <a:ea typeface="Calibri"/>
                <a:cs typeface="Calibri"/>
                <a:sym typeface="Calibri"/>
              </a:rPr>
              <a:t>It provides answers that improve over time.</a:t>
            </a:r>
            <a:endParaRPr/>
          </a:p>
          <a:p>
            <a:pPr indent="0" lvl="0" marL="0" marR="0" rtl="0" algn="just">
              <a:spcBef>
                <a:spcPts val="0"/>
              </a:spcBef>
              <a:spcAft>
                <a:spcPts val="0"/>
              </a:spcAft>
              <a:buNone/>
            </a:pPr>
            <a:r>
              <a:t/>
            </a:r>
            <a:endParaRPr b="0" i="0" sz="2400">
              <a:solidFill>
                <a:srgbClr val="404040"/>
              </a:solidFill>
              <a:latin typeface="Calibri"/>
              <a:ea typeface="Calibri"/>
              <a:cs typeface="Calibri"/>
              <a:sym typeface="Calibri"/>
            </a:endParaRPr>
          </a:p>
          <a:p>
            <a:pPr indent="-152400" lvl="0" marL="0" marR="0" rtl="0" algn="just">
              <a:spcBef>
                <a:spcPts val="0"/>
              </a:spcBef>
              <a:spcAft>
                <a:spcPts val="0"/>
              </a:spcAft>
              <a:buClr>
                <a:srgbClr val="404040"/>
              </a:buClr>
              <a:buSzPts val="2400"/>
              <a:buFont typeface="Arial"/>
              <a:buChar char="•"/>
            </a:pPr>
            <a:r>
              <a:rPr b="0" i="0" lang="en-US" sz="2400">
                <a:solidFill>
                  <a:srgbClr val="404040"/>
                </a:solidFill>
                <a:latin typeface="Calibri"/>
                <a:ea typeface="Calibri"/>
                <a:cs typeface="Calibri"/>
                <a:sym typeface="Calibri"/>
              </a:rPr>
              <a:t>A genetic algorithm does not need derivative information.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78"/>
          <p:cNvSpPr txBox="1"/>
          <p:nvPr>
            <p:ph idx="1" type="body"/>
          </p:nvPr>
        </p:nvSpPr>
        <p:spPr>
          <a:xfrm>
            <a:off x="457200" y="1960163"/>
            <a:ext cx="82296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292929"/>
              </a:buClr>
              <a:buSzPts val="2400"/>
              <a:buChar char="•"/>
            </a:pPr>
            <a:r>
              <a:rPr b="0" i="0" lang="en-US" sz="2400">
                <a:solidFill>
                  <a:srgbClr val="292929"/>
                </a:solidFill>
              </a:rPr>
              <a:t>Five phases are considered in a genetic algorithm.</a:t>
            </a:r>
            <a:endParaRPr/>
          </a:p>
          <a:p>
            <a:pPr indent="-342900" lvl="0" marL="342900" rtl="0" algn="l">
              <a:spcBef>
                <a:spcPts val="480"/>
              </a:spcBef>
              <a:spcAft>
                <a:spcPts val="0"/>
              </a:spcAft>
              <a:buClr>
                <a:srgbClr val="292929"/>
              </a:buClr>
              <a:buSzPts val="2400"/>
              <a:buFont typeface="Calibri"/>
              <a:buAutoNum type="arabicPeriod"/>
            </a:pPr>
            <a:r>
              <a:rPr b="0" i="0" lang="en-US" sz="2400">
                <a:solidFill>
                  <a:srgbClr val="292929"/>
                </a:solidFill>
              </a:rPr>
              <a:t>Initial population</a:t>
            </a:r>
            <a:endParaRPr/>
          </a:p>
          <a:p>
            <a:pPr indent="-342900" lvl="0" marL="342900" rtl="0" algn="l">
              <a:spcBef>
                <a:spcPts val="480"/>
              </a:spcBef>
              <a:spcAft>
                <a:spcPts val="0"/>
              </a:spcAft>
              <a:buClr>
                <a:srgbClr val="292929"/>
              </a:buClr>
              <a:buSzPts val="2400"/>
              <a:buFont typeface="Calibri"/>
              <a:buAutoNum type="arabicPeriod"/>
            </a:pPr>
            <a:r>
              <a:rPr b="0" i="0" lang="en-US" sz="2400">
                <a:solidFill>
                  <a:srgbClr val="292929"/>
                </a:solidFill>
              </a:rPr>
              <a:t>Fitness function</a:t>
            </a:r>
            <a:endParaRPr/>
          </a:p>
          <a:p>
            <a:pPr indent="-342900" lvl="0" marL="342900" rtl="0" algn="l">
              <a:spcBef>
                <a:spcPts val="480"/>
              </a:spcBef>
              <a:spcAft>
                <a:spcPts val="0"/>
              </a:spcAft>
              <a:buClr>
                <a:srgbClr val="292929"/>
              </a:buClr>
              <a:buSzPts val="2400"/>
              <a:buFont typeface="Calibri"/>
              <a:buAutoNum type="arabicPeriod"/>
            </a:pPr>
            <a:r>
              <a:rPr b="0" i="0" lang="en-US" sz="2400">
                <a:solidFill>
                  <a:srgbClr val="292929"/>
                </a:solidFill>
              </a:rPr>
              <a:t>Selection</a:t>
            </a:r>
            <a:endParaRPr/>
          </a:p>
          <a:p>
            <a:pPr indent="-342900" lvl="0" marL="342900" rtl="0" algn="l">
              <a:spcBef>
                <a:spcPts val="480"/>
              </a:spcBef>
              <a:spcAft>
                <a:spcPts val="0"/>
              </a:spcAft>
              <a:buClr>
                <a:srgbClr val="292929"/>
              </a:buClr>
              <a:buSzPts val="2400"/>
              <a:buFont typeface="Calibri"/>
              <a:buAutoNum type="arabicPeriod"/>
            </a:pPr>
            <a:r>
              <a:rPr b="0" i="0" lang="en-US" sz="2400">
                <a:solidFill>
                  <a:srgbClr val="292929"/>
                </a:solidFill>
              </a:rPr>
              <a:t>Crossover</a:t>
            </a:r>
            <a:endParaRPr/>
          </a:p>
          <a:p>
            <a:pPr indent="-342900" lvl="0" marL="342900" rtl="0" algn="l">
              <a:spcBef>
                <a:spcPts val="480"/>
              </a:spcBef>
              <a:spcAft>
                <a:spcPts val="0"/>
              </a:spcAft>
              <a:buClr>
                <a:srgbClr val="292929"/>
              </a:buClr>
              <a:buSzPts val="2400"/>
              <a:buFont typeface="Calibri"/>
              <a:buAutoNum type="arabicPeriod"/>
            </a:pPr>
            <a:r>
              <a:rPr b="0" i="0" lang="en-US" sz="2400">
                <a:solidFill>
                  <a:srgbClr val="292929"/>
                </a:solidFill>
              </a:rPr>
              <a:t>Mutation</a:t>
            </a:r>
            <a:endParaRPr/>
          </a:p>
          <a:p>
            <a:pPr indent="-342900" lvl="0" marL="342900" rtl="0" algn="just">
              <a:lnSpc>
                <a:spcPct val="15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908" name="Google Shape;908;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09" name="Google Shape;909;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0" name="Google Shape;910;p7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11" name="Google Shape;911;p7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12" name="Google Shape;912;p78"/>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79"/>
          <p:cNvSpPr txBox="1"/>
          <p:nvPr>
            <p:ph idx="1" type="body"/>
          </p:nvPr>
        </p:nvSpPr>
        <p:spPr>
          <a:xfrm>
            <a:off x="533400" y="914400"/>
            <a:ext cx="8229600" cy="2895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92929"/>
              </a:buClr>
              <a:buSzPts val="2400"/>
              <a:buNone/>
            </a:pPr>
            <a:r>
              <a:rPr b="1" i="0" lang="en-US" sz="2400" u="sng">
                <a:solidFill>
                  <a:srgbClr val="292929"/>
                </a:solidFill>
              </a:rPr>
              <a:t>1. Initial Population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The process begins with a set of individuals which is called a </a:t>
            </a:r>
            <a:r>
              <a:rPr b="1" i="0" lang="en-US" sz="2000">
                <a:solidFill>
                  <a:srgbClr val="292929"/>
                </a:solidFill>
              </a:rPr>
              <a:t>Population</a:t>
            </a:r>
            <a:r>
              <a:rPr b="0" i="0" lang="en-US" sz="2000">
                <a:solidFill>
                  <a:srgbClr val="292929"/>
                </a:solidFill>
              </a:rPr>
              <a:t>. Each individual is a solution to the problem you want to solve.</a:t>
            </a:r>
            <a:endParaRPr/>
          </a:p>
          <a:p>
            <a:pPr indent="-342900" lvl="0" marL="342900" rtl="0" algn="just">
              <a:spcBef>
                <a:spcPts val="400"/>
              </a:spcBef>
              <a:spcAft>
                <a:spcPts val="0"/>
              </a:spcAft>
              <a:buClr>
                <a:srgbClr val="292929"/>
              </a:buClr>
              <a:buSzPts val="2000"/>
              <a:buChar char="•"/>
            </a:pPr>
            <a:r>
              <a:rPr b="0" i="0" lang="en-US" sz="2000">
                <a:solidFill>
                  <a:srgbClr val="292929"/>
                </a:solidFill>
              </a:rPr>
              <a:t>An individual is characterized by a set of parameters (variables) known as </a:t>
            </a:r>
            <a:r>
              <a:rPr b="1" i="0" lang="en-US" sz="2000">
                <a:solidFill>
                  <a:srgbClr val="292929"/>
                </a:solidFill>
              </a:rPr>
              <a:t>Genes</a:t>
            </a:r>
            <a:r>
              <a:rPr b="0" i="0" lang="en-US" sz="2000">
                <a:solidFill>
                  <a:srgbClr val="292929"/>
                </a:solidFill>
              </a:rPr>
              <a:t>. Genes are joined into a string to form a </a:t>
            </a:r>
            <a:r>
              <a:rPr b="1" i="0" lang="en-US" sz="2000">
                <a:solidFill>
                  <a:srgbClr val="292929"/>
                </a:solidFill>
              </a:rPr>
              <a:t>Chromosome</a:t>
            </a:r>
            <a:r>
              <a:rPr b="0" i="0" lang="en-US" sz="2000">
                <a:solidFill>
                  <a:srgbClr val="292929"/>
                </a:solidFill>
              </a:rPr>
              <a:t> (solution).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In a genetic algorithm, the set of genes of an individual is represented using a string, in terms of an alphabet. Usually, binary values are used (string of 1s and 0s). We say that we encode the genes in a chromosome.</a:t>
            </a:r>
            <a:endParaRPr/>
          </a:p>
          <a:p>
            <a:pPr indent="-190500" lvl="0" marL="342900" rtl="0" algn="just">
              <a:spcBef>
                <a:spcPts val="48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sp>
        <p:nvSpPr>
          <p:cNvPr id="918" name="Google Shape;918;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19" name="Google Shape;919;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0" name="Google Shape;920;p7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21" name="Google Shape;921;p7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22" name="Google Shape;922;p79"/>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923" name="Google Shape;923;p79"/>
          <p:cNvPicPr preferRelativeResize="0"/>
          <p:nvPr/>
        </p:nvPicPr>
        <p:blipFill rotWithShape="1">
          <a:blip r:embed="rId4">
            <a:alphaModFix/>
          </a:blip>
          <a:srcRect b="0" l="0" r="0" t="0"/>
          <a:stretch/>
        </p:blipFill>
        <p:spPr>
          <a:xfrm>
            <a:off x="2492892" y="3689350"/>
            <a:ext cx="4310616" cy="26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8"/>
          <p:cNvSpPr txBox="1"/>
          <p:nvPr/>
        </p:nvSpPr>
        <p:spPr>
          <a:xfrm>
            <a:off x="1340069" y="87868"/>
            <a:ext cx="7499131"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Course Outcomes</a:t>
            </a:r>
            <a:endParaRPr b="1" i="0" sz="3600" u="none" cap="none" strike="noStrike">
              <a:solidFill>
                <a:schemeClr val="dk1"/>
              </a:solidFill>
              <a:latin typeface="Calibri"/>
              <a:ea typeface="Calibri"/>
              <a:cs typeface="Calibri"/>
              <a:sym typeface="Calibri"/>
            </a:endParaRPr>
          </a:p>
        </p:txBody>
      </p:sp>
      <p:sp>
        <p:nvSpPr>
          <p:cNvPr id="171" name="Google Shape;171;p8"/>
          <p:cNvSpPr/>
          <p:nvPr/>
        </p:nvSpPr>
        <p:spPr>
          <a:xfrm>
            <a:off x="457200" y="959490"/>
            <a:ext cx="7239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00B0F0"/>
                </a:solidFill>
                <a:latin typeface="Times New Roman"/>
                <a:ea typeface="Times New Roman"/>
                <a:cs typeface="Times New Roman"/>
                <a:sym typeface="Times New Roman"/>
              </a:rPr>
              <a:t>At the end of the course, the student should be able to</a:t>
            </a:r>
            <a:endParaRPr sz="2400">
              <a:solidFill>
                <a:srgbClr val="00B0F0"/>
              </a:solidFill>
              <a:latin typeface="Calibri"/>
              <a:ea typeface="Calibri"/>
              <a:cs typeface="Calibri"/>
              <a:sym typeface="Calibri"/>
            </a:endParaRPr>
          </a:p>
        </p:txBody>
      </p:sp>
      <p:sp>
        <p:nvSpPr>
          <p:cNvPr id="172" name="Google Shape;172;p8"/>
          <p:cNvSpPr txBox="1"/>
          <p:nvPr>
            <p:ph idx="11" type="ftr"/>
          </p:nvPr>
        </p:nvSpPr>
        <p:spPr>
          <a:xfrm>
            <a:off x="533400" y="6356350"/>
            <a:ext cx="777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73" name="Google Shape;17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graphicFrame>
        <p:nvGraphicFramePr>
          <p:cNvPr id="174" name="Google Shape;174;p8"/>
          <p:cNvGraphicFramePr/>
          <p:nvPr/>
        </p:nvGraphicFramePr>
        <p:xfrm>
          <a:off x="500034" y="1447800"/>
          <a:ext cx="3000000" cy="3000000"/>
        </p:xfrm>
        <a:graphic>
          <a:graphicData uri="http://schemas.openxmlformats.org/drawingml/2006/table">
            <a:tbl>
              <a:tblPr bandRow="1" firstRow="1">
                <a:noFill/>
                <a:tableStyleId>{A5922182-99B1-4BCB-B314-00610756DF6F}</a:tableStyleId>
              </a:tblPr>
              <a:tblGrid>
                <a:gridCol w="2000275"/>
                <a:gridCol w="6286550"/>
              </a:tblGrid>
              <a:tr h="642950">
                <a:tc>
                  <a:txBody>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COURSE OUTCOME NO</a:t>
                      </a:r>
                      <a:endParaRPr b="1" sz="18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COURSE OUTCOMES</a:t>
                      </a:r>
                      <a:endParaRPr/>
                    </a:p>
                  </a:txBody>
                  <a:tcPr marT="45725" marB="45725" marR="91450" marL="91450"/>
                </a:tc>
              </a:tr>
              <a:tr h="591025">
                <a:tc>
                  <a:txBody>
                    <a:bodyPr/>
                    <a:lstStyle/>
                    <a:p>
                      <a:pPr indent="0" lvl="0" marL="0" marR="0" rtl="0" algn="ctr">
                        <a:spcBef>
                          <a:spcPts val="0"/>
                        </a:spcBef>
                        <a:spcAft>
                          <a:spcPts val="0"/>
                        </a:spcAft>
                        <a:buNone/>
                      </a:pPr>
                      <a:r>
                        <a:rPr b="1" lang="en-US" sz="2200">
                          <a:solidFill>
                            <a:schemeClr val="dk1"/>
                          </a:solidFill>
                          <a:latin typeface="Calibri"/>
                          <a:ea typeface="Calibri"/>
                          <a:cs typeface="Calibri"/>
                          <a:sym typeface="Calibri"/>
                        </a:rPr>
                        <a:t>CO1</a:t>
                      </a:r>
                      <a:endParaRPr b="1" sz="2200">
                        <a:solidFill>
                          <a:schemeClr val="dk1"/>
                        </a:solidFill>
                        <a:latin typeface="Calibri"/>
                        <a:ea typeface="Calibri"/>
                        <a:cs typeface="Calibri"/>
                        <a:sym typeface="Calibri"/>
                      </a:endParaRPr>
                    </a:p>
                  </a:txBody>
                  <a:tcPr marT="45725" marB="45725" marR="91450" marL="91450">
                    <a:solidFill>
                      <a:srgbClr val="D8D8D8"/>
                    </a:solidFill>
                  </a:tcPr>
                </a:tc>
                <a:tc>
                  <a:txBody>
                    <a:bodyPr/>
                    <a:lstStyle/>
                    <a:p>
                      <a:pPr indent="-27305" lvl="0" marL="27305" marR="0" rtl="0" algn="just">
                        <a:lnSpc>
                          <a:spcPct val="100000"/>
                        </a:lnSpc>
                        <a:spcBef>
                          <a:spcPts val="0"/>
                        </a:spcBef>
                        <a:spcAft>
                          <a:spcPts val="0"/>
                        </a:spcAft>
                        <a:buClr>
                          <a:srgbClr val="000000"/>
                        </a:buClr>
                        <a:buSzPts val="2200"/>
                        <a:buFont typeface="Calibri"/>
                        <a:buNone/>
                      </a:pPr>
                      <a:r>
                        <a:rPr b="0" lang="en-US" sz="2200">
                          <a:solidFill>
                            <a:srgbClr val="000000"/>
                          </a:solidFill>
                          <a:latin typeface="Calibri"/>
                          <a:ea typeface="Calibri"/>
                          <a:cs typeface="Calibri"/>
                          <a:sym typeface="Calibri"/>
                        </a:rPr>
                        <a:t> To understand the need for machine learning for various problem solving</a:t>
                      </a:r>
                      <a:endParaRPr b="0" sz="2200">
                        <a:solidFill>
                          <a:srgbClr val="000000"/>
                        </a:solidFill>
                        <a:latin typeface="Calibri"/>
                        <a:ea typeface="Calibri"/>
                        <a:cs typeface="Calibri"/>
                        <a:sym typeface="Calibri"/>
                      </a:endParaRPr>
                    </a:p>
                  </a:txBody>
                  <a:tcPr marT="0" marB="0" marR="68575" marL="68575">
                    <a:solidFill>
                      <a:srgbClr val="D8D8D8"/>
                    </a:solidFill>
                  </a:tcPr>
                </a:tc>
              </a:tr>
              <a:tr h="759125">
                <a:tc>
                  <a:txBody>
                    <a:bodyPr/>
                    <a:lstStyle/>
                    <a:p>
                      <a:pPr indent="0" lvl="0" marL="0" marR="0" rtl="0" algn="ctr">
                        <a:spcBef>
                          <a:spcPts val="0"/>
                        </a:spcBef>
                        <a:spcAft>
                          <a:spcPts val="0"/>
                        </a:spcAft>
                        <a:buNone/>
                      </a:pPr>
                      <a:r>
                        <a:rPr b="1" lang="en-US" sz="2200">
                          <a:solidFill>
                            <a:schemeClr val="dk1"/>
                          </a:solidFill>
                          <a:latin typeface="Calibri"/>
                          <a:ea typeface="Calibri"/>
                          <a:cs typeface="Calibri"/>
                          <a:sym typeface="Calibri"/>
                        </a:rPr>
                        <a:t>CO2</a:t>
                      </a:r>
                      <a:endParaRPr b="1" sz="2200">
                        <a:solidFill>
                          <a:schemeClr val="dk1"/>
                        </a:solidFill>
                        <a:latin typeface="Calibri"/>
                        <a:ea typeface="Calibri"/>
                        <a:cs typeface="Calibri"/>
                        <a:sym typeface="Calibri"/>
                      </a:endParaRPr>
                    </a:p>
                  </a:txBody>
                  <a:tcPr marT="45725" marB="45725" marR="91450" marL="91450">
                    <a:solidFill>
                      <a:srgbClr val="C4BD97"/>
                    </a:solidFill>
                  </a:tcPr>
                </a:tc>
                <a:tc>
                  <a:txBody>
                    <a:bodyPr/>
                    <a:lstStyle/>
                    <a:p>
                      <a:pPr indent="-27305" lvl="0" marL="27305" marR="0" rtl="0" algn="just">
                        <a:lnSpc>
                          <a:spcPct val="100000"/>
                        </a:lnSpc>
                        <a:spcBef>
                          <a:spcPts val="0"/>
                        </a:spcBef>
                        <a:spcAft>
                          <a:spcPts val="0"/>
                        </a:spcAft>
                        <a:buNone/>
                      </a:pPr>
                      <a:r>
                        <a:rPr lang="en-US" sz="2200"/>
                        <a:t>To understand a wide variety of learning algorithms and how to evaluate models generated from data</a:t>
                      </a:r>
                      <a:endParaRPr b="0" sz="2200">
                        <a:solidFill>
                          <a:srgbClr val="000000"/>
                        </a:solidFill>
                        <a:latin typeface="Calibri"/>
                        <a:ea typeface="Calibri"/>
                        <a:cs typeface="Calibri"/>
                        <a:sym typeface="Calibri"/>
                      </a:endParaRPr>
                    </a:p>
                  </a:txBody>
                  <a:tcPr marT="0" marB="0" marR="68575" marL="68575">
                    <a:solidFill>
                      <a:srgbClr val="C4BD97"/>
                    </a:solidFill>
                  </a:tcPr>
                </a:tc>
              </a:tr>
              <a:tr h="591025">
                <a:tc>
                  <a:txBody>
                    <a:bodyPr/>
                    <a:lstStyle/>
                    <a:p>
                      <a:pPr indent="0" lvl="0" marL="0" marR="0" rtl="0" algn="ctr">
                        <a:spcBef>
                          <a:spcPts val="0"/>
                        </a:spcBef>
                        <a:spcAft>
                          <a:spcPts val="0"/>
                        </a:spcAft>
                        <a:buNone/>
                      </a:pPr>
                      <a:r>
                        <a:rPr b="1" lang="en-US" sz="2200">
                          <a:latin typeface="Calibri"/>
                          <a:ea typeface="Calibri"/>
                          <a:cs typeface="Calibri"/>
                          <a:sym typeface="Calibri"/>
                        </a:rPr>
                        <a:t>CO3</a:t>
                      </a:r>
                      <a:endParaRPr b="1" sz="2200">
                        <a:latin typeface="Calibri"/>
                        <a:ea typeface="Calibri"/>
                        <a:cs typeface="Calibri"/>
                        <a:sym typeface="Calibri"/>
                      </a:endParaRPr>
                    </a:p>
                  </a:txBody>
                  <a:tcPr marT="45725" marB="45725" marR="91450" marL="91450">
                    <a:solidFill>
                      <a:srgbClr val="F2F2F2"/>
                    </a:solidFill>
                  </a:tcPr>
                </a:tc>
                <a:tc>
                  <a:txBody>
                    <a:bodyPr/>
                    <a:lstStyle/>
                    <a:p>
                      <a:pPr indent="-27305" lvl="0" marL="27305" marR="0" rtl="0" algn="just">
                        <a:lnSpc>
                          <a:spcPct val="100000"/>
                        </a:lnSpc>
                        <a:spcBef>
                          <a:spcPts val="0"/>
                        </a:spcBef>
                        <a:spcAft>
                          <a:spcPts val="0"/>
                        </a:spcAft>
                        <a:buNone/>
                      </a:pPr>
                      <a:r>
                        <a:rPr lang="en-US" sz="2200"/>
                        <a:t>To understand the latest trends in machine learning</a:t>
                      </a:r>
                      <a:endParaRPr b="0" sz="2200">
                        <a:solidFill>
                          <a:srgbClr val="000000"/>
                        </a:solidFill>
                        <a:latin typeface="Calibri"/>
                        <a:ea typeface="Calibri"/>
                        <a:cs typeface="Calibri"/>
                        <a:sym typeface="Calibri"/>
                      </a:endParaRPr>
                    </a:p>
                  </a:txBody>
                  <a:tcPr marT="0" marB="0" marR="68575" marL="68575">
                    <a:solidFill>
                      <a:srgbClr val="F2F2F2"/>
                    </a:solidFill>
                  </a:tcPr>
                </a:tc>
              </a:tr>
              <a:tr h="591025">
                <a:tc>
                  <a:txBody>
                    <a:bodyPr/>
                    <a:lstStyle/>
                    <a:p>
                      <a:pPr indent="0" lvl="0" marL="0" marR="0" rtl="0" algn="ctr">
                        <a:spcBef>
                          <a:spcPts val="0"/>
                        </a:spcBef>
                        <a:spcAft>
                          <a:spcPts val="0"/>
                        </a:spcAft>
                        <a:buNone/>
                      </a:pPr>
                      <a:r>
                        <a:rPr b="1" lang="en-US" sz="2200">
                          <a:latin typeface="Calibri"/>
                          <a:ea typeface="Calibri"/>
                          <a:cs typeface="Calibri"/>
                          <a:sym typeface="Calibri"/>
                        </a:rPr>
                        <a:t>CO4</a:t>
                      </a:r>
                      <a:endParaRPr b="1" sz="2200">
                        <a:latin typeface="Calibri"/>
                        <a:ea typeface="Calibri"/>
                        <a:cs typeface="Calibri"/>
                        <a:sym typeface="Calibri"/>
                      </a:endParaRPr>
                    </a:p>
                  </a:txBody>
                  <a:tcPr marT="45725" marB="45725" marR="91450" marL="91450">
                    <a:solidFill>
                      <a:srgbClr val="DDD9C3"/>
                    </a:solidFill>
                  </a:tcPr>
                </a:tc>
                <a:tc>
                  <a:txBody>
                    <a:bodyPr/>
                    <a:lstStyle/>
                    <a:p>
                      <a:pPr indent="-27305" lvl="0" marL="27305" marR="0" rtl="0" algn="just">
                        <a:lnSpc>
                          <a:spcPct val="100000"/>
                        </a:lnSpc>
                        <a:spcBef>
                          <a:spcPts val="0"/>
                        </a:spcBef>
                        <a:spcAft>
                          <a:spcPts val="0"/>
                        </a:spcAft>
                        <a:buNone/>
                      </a:pPr>
                      <a:r>
                        <a:rPr lang="en-US" sz="2200"/>
                        <a:t>To design appropriate machine learning algorithms and apply the algorithms to a real-world problems</a:t>
                      </a:r>
                      <a:endParaRPr b="0" sz="2200">
                        <a:solidFill>
                          <a:srgbClr val="000000"/>
                        </a:solidFill>
                        <a:latin typeface="Calibri"/>
                        <a:ea typeface="Calibri"/>
                        <a:cs typeface="Calibri"/>
                        <a:sym typeface="Calibri"/>
                      </a:endParaRPr>
                    </a:p>
                  </a:txBody>
                  <a:tcPr marT="0" marB="0" marR="68575" marL="68575">
                    <a:solidFill>
                      <a:srgbClr val="DDD9C3"/>
                    </a:solidFill>
                  </a:tcPr>
                </a:tc>
              </a:tr>
              <a:tr h="591025">
                <a:tc>
                  <a:txBody>
                    <a:bodyPr/>
                    <a:lstStyle/>
                    <a:p>
                      <a:pPr indent="0" lvl="0" marL="0" marR="0" rtl="0" algn="ctr">
                        <a:spcBef>
                          <a:spcPts val="0"/>
                        </a:spcBef>
                        <a:spcAft>
                          <a:spcPts val="0"/>
                        </a:spcAft>
                        <a:buNone/>
                      </a:pPr>
                      <a:r>
                        <a:rPr b="1" lang="en-US" sz="2200">
                          <a:latin typeface="Calibri"/>
                          <a:ea typeface="Calibri"/>
                          <a:cs typeface="Calibri"/>
                          <a:sym typeface="Calibri"/>
                        </a:rPr>
                        <a:t>CO5</a:t>
                      </a:r>
                      <a:endParaRPr b="1" sz="2200">
                        <a:latin typeface="Calibri"/>
                        <a:ea typeface="Calibri"/>
                        <a:cs typeface="Calibri"/>
                        <a:sym typeface="Calibri"/>
                      </a:endParaRPr>
                    </a:p>
                  </a:txBody>
                  <a:tcPr marT="45725" marB="45725" marR="91450" marL="91450">
                    <a:solidFill>
                      <a:srgbClr val="F2F2F2"/>
                    </a:solidFill>
                  </a:tcPr>
                </a:tc>
                <a:tc>
                  <a:txBody>
                    <a:bodyPr/>
                    <a:lstStyle/>
                    <a:p>
                      <a:pPr indent="-27305" lvl="0" marL="27305" marR="0" rtl="0" algn="just">
                        <a:lnSpc>
                          <a:spcPct val="100000"/>
                        </a:lnSpc>
                        <a:spcBef>
                          <a:spcPts val="0"/>
                        </a:spcBef>
                        <a:spcAft>
                          <a:spcPts val="0"/>
                        </a:spcAft>
                        <a:buNone/>
                      </a:pPr>
                      <a:r>
                        <a:rPr lang="en-US" sz="2200"/>
                        <a:t>To optimize the models learned and report on the expected accuracy that can be achieved by applying the models</a:t>
                      </a:r>
                      <a:endParaRPr b="0" sz="2200">
                        <a:solidFill>
                          <a:srgbClr val="000000"/>
                        </a:solidFill>
                        <a:latin typeface="Calibri"/>
                        <a:ea typeface="Calibri"/>
                        <a:cs typeface="Calibri"/>
                        <a:sym typeface="Calibri"/>
                      </a:endParaRPr>
                    </a:p>
                  </a:txBody>
                  <a:tcPr marT="0" marB="0" marR="68575" marL="68575">
                    <a:solidFill>
                      <a:srgbClr val="F2F2F2"/>
                    </a:solidFill>
                  </a:tcPr>
                </a:tc>
              </a:tr>
            </a:tbl>
          </a:graphicData>
        </a:graphic>
      </p:graphicFrame>
      <p:sp>
        <p:nvSpPr>
          <p:cNvPr id="175" name="Google Shape;17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pic>
        <p:nvPicPr>
          <p:cNvPr id="176" name="Google Shape;176;p8"/>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80"/>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92929"/>
              </a:buClr>
              <a:buSzPts val="2400"/>
              <a:buNone/>
            </a:pPr>
            <a:r>
              <a:rPr b="1" i="0" lang="en-US" sz="2400" u="sng">
                <a:solidFill>
                  <a:srgbClr val="292929"/>
                </a:solidFill>
              </a:rPr>
              <a:t>2. Fitness Function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The </a:t>
            </a:r>
            <a:r>
              <a:rPr b="1" i="0" lang="en-US" sz="2000">
                <a:solidFill>
                  <a:srgbClr val="292929"/>
                </a:solidFill>
              </a:rPr>
              <a:t>fitness function</a:t>
            </a:r>
            <a:r>
              <a:rPr b="0" i="0" lang="en-US" sz="2000">
                <a:solidFill>
                  <a:srgbClr val="292929"/>
                </a:solidFill>
              </a:rPr>
              <a:t> determines how fit an individual is (the ability of an individual to compete with other individuals). It gives a </a:t>
            </a:r>
            <a:r>
              <a:rPr b="1" i="0" lang="en-US" sz="2000">
                <a:solidFill>
                  <a:srgbClr val="292929"/>
                </a:solidFill>
              </a:rPr>
              <a:t>fitness score</a:t>
            </a:r>
            <a:r>
              <a:rPr b="0" i="0" lang="en-US" sz="2000">
                <a:solidFill>
                  <a:srgbClr val="292929"/>
                </a:solidFill>
              </a:rPr>
              <a:t> to each individual. The probability that an individual will be selected for reproduction is based on its fitness score.</a:t>
            </a:r>
            <a:endParaRPr/>
          </a:p>
          <a:p>
            <a:pPr indent="0" lvl="0" marL="0" rtl="0" algn="l">
              <a:spcBef>
                <a:spcPts val="400"/>
              </a:spcBef>
              <a:spcAft>
                <a:spcPts val="0"/>
              </a:spcAft>
              <a:buClr>
                <a:schemeClr val="dk1"/>
              </a:buClr>
              <a:buSzPts val="2000"/>
              <a:buNone/>
            </a:pPr>
            <a:r>
              <a:t/>
            </a:r>
            <a:endParaRPr b="0" i="0" sz="2000">
              <a:solidFill>
                <a:srgbClr val="292929"/>
              </a:solidFill>
            </a:endParaRPr>
          </a:p>
          <a:p>
            <a:pPr indent="0" lvl="0" marL="0" rtl="0" algn="l">
              <a:spcBef>
                <a:spcPts val="480"/>
              </a:spcBef>
              <a:spcAft>
                <a:spcPts val="0"/>
              </a:spcAft>
              <a:buClr>
                <a:srgbClr val="292929"/>
              </a:buClr>
              <a:buSzPts val="2400"/>
              <a:buNone/>
            </a:pPr>
            <a:r>
              <a:rPr b="1" i="0" lang="en-US" sz="2400" u="sng">
                <a:solidFill>
                  <a:srgbClr val="292929"/>
                </a:solidFill>
              </a:rPr>
              <a:t>3. Selection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The idea of </a:t>
            </a:r>
            <a:r>
              <a:rPr b="1" i="0" lang="en-US" sz="2000">
                <a:solidFill>
                  <a:srgbClr val="292929"/>
                </a:solidFill>
              </a:rPr>
              <a:t>selection</a:t>
            </a:r>
            <a:r>
              <a:rPr b="0" i="0" lang="en-US" sz="2000">
                <a:solidFill>
                  <a:srgbClr val="292929"/>
                </a:solidFill>
              </a:rPr>
              <a:t> phase is to select the fittest individuals and let them pass their genes to the next generation.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Two pairs of individuals (</a:t>
            </a:r>
            <a:r>
              <a:rPr b="1" i="0" lang="en-US" sz="2000">
                <a:solidFill>
                  <a:srgbClr val="292929"/>
                </a:solidFill>
              </a:rPr>
              <a:t>parents</a:t>
            </a:r>
            <a:r>
              <a:rPr b="0" i="0" lang="en-US" sz="2000">
                <a:solidFill>
                  <a:srgbClr val="292929"/>
                </a:solidFill>
              </a:rPr>
              <a:t>) are selected based on their fitness scores. Individuals with high fitness have more chance to be selected for reproduction.</a:t>
            </a:r>
            <a:endParaRPr/>
          </a:p>
        </p:txBody>
      </p:sp>
      <p:sp>
        <p:nvSpPr>
          <p:cNvPr id="929" name="Google Shape;929;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30" name="Google Shape;930;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1" name="Google Shape;931;p8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32" name="Google Shape;932;p80"/>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33" name="Google Shape;933;p80"/>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81"/>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92929"/>
              </a:buClr>
              <a:buSzPts val="2400"/>
              <a:buNone/>
            </a:pPr>
            <a:r>
              <a:rPr b="1" i="0" lang="en-US" sz="2400" u="sng">
                <a:solidFill>
                  <a:srgbClr val="292929"/>
                </a:solidFill>
              </a:rPr>
              <a:t>4. Crossover</a:t>
            </a:r>
            <a:endParaRPr/>
          </a:p>
          <a:p>
            <a:pPr indent="-342900" lvl="0" marL="342900" rtl="0" algn="just">
              <a:spcBef>
                <a:spcPts val="400"/>
              </a:spcBef>
              <a:spcAft>
                <a:spcPts val="0"/>
              </a:spcAft>
              <a:buClr>
                <a:srgbClr val="292929"/>
              </a:buClr>
              <a:buSzPts val="2000"/>
              <a:buChar char="•"/>
            </a:pPr>
            <a:r>
              <a:rPr b="1" i="0" lang="en-US" sz="2000">
                <a:solidFill>
                  <a:srgbClr val="292929"/>
                </a:solidFill>
              </a:rPr>
              <a:t>Crossover</a:t>
            </a:r>
            <a:r>
              <a:rPr b="0" i="0" lang="en-US" sz="2000">
                <a:solidFill>
                  <a:srgbClr val="292929"/>
                </a:solidFill>
              </a:rPr>
              <a:t> is the most significant phase in a genetic algorithm. For each pair of parents to be mated, a </a:t>
            </a:r>
            <a:r>
              <a:rPr b="1" i="0" lang="en-US" sz="2000">
                <a:solidFill>
                  <a:srgbClr val="292929"/>
                </a:solidFill>
              </a:rPr>
              <a:t>crossover point</a:t>
            </a:r>
            <a:r>
              <a:rPr b="0" i="0" lang="en-US" sz="2000">
                <a:solidFill>
                  <a:srgbClr val="292929"/>
                </a:solidFill>
              </a:rPr>
              <a:t> is chosen at random from within the genes.</a:t>
            </a:r>
            <a:endParaRPr/>
          </a:p>
          <a:p>
            <a:pPr indent="-342900" lvl="0" marL="342900" rtl="0" algn="just">
              <a:spcBef>
                <a:spcPts val="400"/>
              </a:spcBef>
              <a:spcAft>
                <a:spcPts val="0"/>
              </a:spcAft>
              <a:buClr>
                <a:srgbClr val="292929"/>
              </a:buClr>
              <a:buSzPts val="2000"/>
              <a:buChar char="•"/>
            </a:pPr>
            <a:r>
              <a:rPr b="0" i="0" lang="en-US" sz="2000">
                <a:solidFill>
                  <a:srgbClr val="292929"/>
                </a:solidFill>
              </a:rPr>
              <a:t>For example, consider the crossover point to be 3 as shown below.</a:t>
            </a:r>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b="1" sz="2400">
              <a:latin typeface="Times New Roman"/>
              <a:ea typeface="Times New Roman"/>
              <a:cs typeface="Times New Roman"/>
              <a:sym typeface="Times New Roman"/>
            </a:endParaRPr>
          </a:p>
        </p:txBody>
      </p:sp>
      <p:sp>
        <p:nvSpPr>
          <p:cNvPr id="939" name="Google Shape;939;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40" name="Google Shape;940;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1" name="Google Shape;941;p8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42" name="Google Shape;942;p8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43" name="Google Shape;943;p81"/>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944" name="Google Shape;944;p81"/>
          <p:cNvPicPr preferRelativeResize="0"/>
          <p:nvPr/>
        </p:nvPicPr>
        <p:blipFill rotWithShape="1">
          <a:blip r:embed="rId4">
            <a:alphaModFix/>
          </a:blip>
          <a:srcRect b="0" l="0" r="0" t="0"/>
          <a:stretch/>
        </p:blipFill>
        <p:spPr>
          <a:xfrm>
            <a:off x="2124076" y="3243743"/>
            <a:ext cx="4419599" cy="247125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82"/>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rgbClr val="292929"/>
              </a:buClr>
              <a:buSzPts val="2000"/>
              <a:buNone/>
            </a:pPr>
            <a:r>
              <a:rPr b="1" i="0" lang="en-US" sz="2000">
                <a:solidFill>
                  <a:srgbClr val="292929"/>
                </a:solidFill>
              </a:rPr>
              <a:t>5. </a:t>
            </a:r>
            <a:r>
              <a:rPr b="1" i="0" lang="en-US" sz="2400" u="sng">
                <a:solidFill>
                  <a:srgbClr val="292929"/>
                </a:solidFill>
              </a:rPr>
              <a:t>Offspring</a:t>
            </a:r>
            <a:r>
              <a:rPr b="0" i="0" lang="en-US" sz="2000">
                <a:solidFill>
                  <a:srgbClr val="292929"/>
                </a:solidFill>
              </a:rPr>
              <a:t> </a:t>
            </a:r>
            <a:endParaRPr/>
          </a:p>
          <a:p>
            <a:pPr indent="-342900" lvl="0" marL="342900" rtl="0" algn="just">
              <a:spcBef>
                <a:spcPts val="400"/>
              </a:spcBef>
              <a:spcAft>
                <a:spcPts val="0"/>
              </a:spcAft>
              <a:buClr>
                <a:srgbClr val="292929"/>
              </a:buClr>
              <a:buSzPts val="2000"/>
              <a:buNone/>
            </a:pPr>
            <a:r>
              <a:rPr lang="en-US" sz="2000">
                <a:solidFill>
                  <a:srgbClr val="292929"/>
                </a:solidFill>
              </a:rPr>
              <a:t>     Offsprings </a:t>
            </a:r>
            <a:r>
              <a:rPr b="0" i="0" lang="en-US" sz="2000">
                <a:solidFill>
                  <a:srgbClr val="292929"/>
                </a:solidFill>
              </a:rPr>
              <a:t>are created by exchanging the genes of parents among themselves until the crossover point is reached.</a:t>
            </a:r>
            <a:endParaRPr sz="2000"/>
          </a:p>
        </p:txBody>
      </p:sp>
      <p:sp>
        <p:nvSpPr>
          <p:cNvPr id="950" name="Google Shape;950;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51" name="Google Shape;95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2" name="Google Shape;952;p8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53" name="Google Shape;953;p8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54" name="Google Shape;954;p82"/>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955" name="Google Shape;955;p82"/>
          <p:cNvPicPr preferRelativeResize="0"/>
          <p:nvPr/>
        </p:nvPicPr>
        <p:blipFill rotWithShape="1">
          <a:blip r:embed="rId4">
            <a:alphaModFix/>
          </a:blip>
          <a:srcRect b="0" l="0" r="0" t="0"/>
          <a:stretch/>
        </p:blipFill>
        <p:spPr>
          <a:xfrm>
            <a:off x="3090862" y="2209800"/>
            <a:ext cx="2962275" cy="1762125"/>
          </a:xfrm>
          <a:prstGeom prst="rect">
            <a:avLst/>
          </a:prstGeom>
          <a:noFill/>
          <a:ln>
            <a:noFill/>
          </a:ln>
        </p:spPr>
      </p:pic>
      <p:sp>
        <p:nvSpPr>
          <p:cNvPr id="956" name="Google Shape;956;p82"/>
          <p:cNvSpPr txBox="1"/>
          <p:nvPr/>
        </p:nvSpPr>
        <p:spPr>
          <a:xfrm>
            <a:off x="762000" y="4067117"/>
            <a:ext cx="797242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292929"/>
                </a:solidFill>
                <a:latin typeface="Calibri"/>
                <a:ea typeface="Calibri"/>
                <a:cs typeface="Calibri"/>
                <a:sym typeface="Calibri"/>
              </a:rPr>
              <a:t>The new offspring are added to the population</a:t>
            </a:r>
            <a:r>
              <a:rPr b="0" i="0" lang="en-US" sz="1800">
                <a:solidFill>
                  <a:srgbClr val="292929"/>
                </a:solidFill>
                <a:latin typeface="Arial"/>
                <a:ea typeface="Arial"/>
                <a:cs typeface="Arial"/>
                <a:sym typeface="Arial"/>
              </a:rPr>
              <a:t>.</a:t>
            </a:r>
            <a:endParaRPr sz="1800">
              <a:solidFill>
                <a:schemeClr val="dk1"/>
              </a:solidFill>
              <a:latin typeface="Calibri"/>
              <a:ea typeface="Calibri"/>
              <a:cs typeface="Calibri"/>
              <a:sym typeface="Calibri"/>
            </a:endParaRPr>
          </a:p>
        </p:txBody>
      </p:sp>
      <p:pic>
        <p:nvPicPr>
          <p:cNvPr id="957" name="Google Shape;957;p82"/>
          <p:cNvPicPr preferRelativeResize="0"/>
          <p:nvPr/>
        </p:nvPicPr>
        <p:blipFill rotWithShape="1">
          <a:blip r:embed="rId5">
            <a:alphaModFix/>
          </a:blip>
          <a:srcRect b="0" l="0" r="0" t="0"/>
          <a:stretch/>
        </p:blipFill>
        <p:spPr>
          <a:xfrm>
            <a:off x="3205162" y="4783539"/>
            <a:ext cx="2962275" cy="11525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3"/>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292929"/>
              </a:buClr>
              <a:buSzPts val="2400"/>
              <a:buNone/>
            </a:pPr>
            <a:r>
              <a:rPr b="1" i="0" lang="en-US" sz="2400" u="sng">
                <a:solidFill>
                  <a:srgbClr val="292929"/>
                </a:solidFill>
              </a:rPr>
              <a:t>5. Mutation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In certain new offspring formed, some of their genes can be subjected to a </a:t>
            </a:r>
            <a:r>
              <a:rPr b="1" i="0" lang="en-US" sz="2000">
                <a:solidFill>
                  <a:srgbClr val="292929"/>
                </a:solidFill>
              </a:rPr>
              <a:t>mutation</a:t>
            </a:r>
            <a:r>
              <a:rPr b="0" i="0" lang="en-US" sz="2000">
                <a:solidFill>
                  <a:srgbClr val="292929"/>
                </a:solidFill>
              </a:rPr>
              <a:t> with a low random probability. This implies that some of the bits in the bit string can be flipped.</a:t>
            </a:r>
            <a:endParaRPr/>
          </a:p>
        </p:txBody>
      </p:sp>
      <p:sp>
        <p:nvSpPr>
          <p:cNvPr id="963" name="Google Shape;963;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64" name="Google Shape;964;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65" name="Google Shape;965;p8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66" name="Google Shape;966;p8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67" name="Google Shape;967;p83"/>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pic>
        <p:nvPicPr>
          <p:cNvPr id="968" name="Google Shape;968;p83"/>
          <p:cNvPicPr preferRelativeResize="0"/>
          <p:nvPr/>
        </p:nvPicPr>
        <p:blipFill rotWithShape="1">
          <a:blip r:embed="rId4">
            <a:alphaModFix/>
          </a:blip>
          <a:srcRect b="0" l="0" r="0" t="0"/>
          <a:stretch/>
        </p:blipFill>
        <p:spPr>
          <a:xfrm>
            <a:off x="2900362" y="2819400"/>
            <a:ext cx="3343275" cy="1895475"/>
          </a:xfrm>
          <a:prstGeom prst="rect">
            <a:avLst/>
          </a:prstGeom>
          <a:noFill/>
          <a:ln>
            <a:noFill/>
          </a:ln>
        </p:spPr>
      </p:pic>
      <p:sp>
        <p:nvSpPr>
          <p:cNvPr id="969" name="Google Shape;969;p83"/>
          <p:cNvSpPr txBox="1"/>
          <p:nvPr/>
        </p:nvSpPr>
        <p:spPr>
          <a:xfrm>
            <a:off x="533400" y="5105995"/>
            <a:ext cx="8077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292929"/>
                </a:solidFill>
                <a:latin typeface="Arial"/>
                <a:ea typeface="Arial"/>
                <a:cs typeface="Arial"/>
                <a:sym typeface="Arial"/>
              </a:rPr>
              <a:t>Mutation occurs to maintain diversity within the population and prevent premature convergence.</a:t>
            </a:r>
            <a:endParaRPr sz="1800">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84"/>
          <p:cNvSpPr txBox="1"/>
          <p:nvPr>
            <p:ph idx="1" type="body"/>
          </p:nvPr>
        </p:nvSpPr>
        <p:spPr>
          <a:xfrm>
            <a:off x="533400" y="1371600"/>
            <a:ext cx="8229600" cy="20574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292929"/>
              </a:buClr>
              <a:buSzPts val="2400"/>
              <a:buNone/>
            </a:pPr>
            <a:r>
              <a:rPr b="1" i="0" lang="en-US" sz="2400" u="sng">
                <a:solidFill>
                  <a:srgbClr val="292929"/>
                </a:solidFill>
              </a:rPr>
              <a:t>6. Termination</a:t>
            </a:r>
            <a:endParaRPr/>
          </a:p>
          <a:p>
            <a:pPr indent="-342900" lvl="0" marL="342900" rtl="0" algn="just">
              <a:spcBef>
                <a:spcPts val="400"/>
              </a:spcBef>
              <a:spcAft>
                <a:spcPts val="0"/>
              </a:spcAft>
              <a:buClr>
                <a:srgbClr val="292929"/>
              </a:buClr>
              <a:buSzPts val="2000"/>
              <a:buChar char="•"/>
            </a:pPr>
            <a:r>
              <a:rPr b="0" i="0" lang="en-US" sz="2000">
                <a:solidFill>
                  <a:srgbClr val="292929"/>
                </a:solidFill>
              </a:rPr>
              <a:t>The algorithm terminates if the population has converged (does not produce offspring which are significantly different from the previous generation). Then it is said that the genetic algorithm has provided a set of solutions to our problem.</a:t>
            </a:r>
            <a:endParaRPr/>
          </a:p>
          <a:p>
            <a:pPr indent="0" lvl="0" marL="0" rtl="0" algn="l">
              <a:spcBef>
                <a:spcPts val="280"/>
              </a:spcBef>
              <a:spcAft>
                <a:spcPts val="0"/>
              </a:spcAft>
              <a:buClr>
                <a:schemeClr val="dk1"/>
              </a:buClr>
              <a:buSzPts val="1400"/>
              <a:buNone/>
            </a:pPr>
            <a:br>
              <a:rPr lang="en-US" sz="1400"/>
            </a:br>
            <a:endParaRPr sz="2400">
              <a:latin typeface="Times New Roman"/>
              <a:ea typeface="Times New Roman"/>
              <a:cs typeface="Times New Roman"/>
              <a:sym typeface="Times New Roman"/>
            </a:endParaRPr>
          </a:p>
        </p:txBody>
      </p:sp>
      <p:sp>
        <p:nvSpPr>
          <p:cNvPr id="975" name="Google Shape;975;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76" name="Google Shape;976;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7" name="Google Shape;977;p84"/>
          <p:cNvSpPr txBox="1"/>
          <p:nvPr/>
        </p:nvSpPr>
        <p:spPr>
          <a:xfrm>
            <a:off x="1371600" y="0"/>
            <a:ext cx="7772400" cy="11430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WORKING OF GA</a:t>
            </a:r>
            <a:endParaRPr/>
          </a:p>
        </p:txBody>
      </p:sp>
      <p:pic>
        <p:nvPicPr>
          <p:cNvPr descr="E:\NIET\Project\xLogo11.png.pagespeed.ic.pydHLuCQEZ.png" id="978" name="Google Shape;978;p8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79" name="Google Shape;979;p84"/>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85"/>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000000"/>
              </a:buClr>
              <a:buSzPts val="2400"/>
              <a:buNone/>
            </a:pPr>
            <a:r>
              <a:rPr b="0" i="0" lang="en-US" sz="2400">
                <a:solidFill>
                  <a:srgbClr val="000000"/>
                </a:solidFill>
              </a:rPr>
              <a:t>Like any technique, GAs also suffer from a few limitations. These include −</a:t>
            </a:r>
            <a:endParaRPr/>
          </a:p>
          <a:p>
            <a:pPr indent="0" lvl="0" marL="0" rtl="0" algn="just">
              <a:spcBef>
                <a:spcPts val="480"/>
              </a:spcBef>
              <a:spcAft>
                <a:spcPts val="0"/>
              </a:spcAft>
              <a:buClr>
                <a:schemeClr val="dk1"/>
              </a:buClr>
              <a:buSzPts val="2400"/>
              <a:buNone/>
            </a:pPr>
            <a:r>
              <a:t/>
            </a:r>
            <a:endParaRPr b="0" i="0" sz="2400">
              <a:solidFill>
                <a:srgbClr val="000000"/>
              </a:solidFill>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GAs are not suited for all problems, especially problems which are simple and for which derivative information is available.</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Fitness value is calculated repeatedly which might be computationally expensive for some problems.</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Being stochastic, there are no guarantees on the optimality or the quality of the solution.</a:t>
            </a:r>
            <a:endParaRPr/>
          </a:p>
          <a:p>
            <a:pPr indent="-342900" lvl="0" marL="342900" rtl="0" algn="just">
              <a:spcBef>
                <a:spcPts val="480"/>
              </a:spcBef>
              <a:spcAft>
                <a:spcPts val="0"/>
              </a:spcAft>
              <a:buClr>
                <a:srgbClr val="000000"/>
              </a:buClr>
              <a:buSzPts val="2400"/>
              <a:buFont typeface="Arial"/>
              <a:buChar char="•"/>
            </a:pPr>
            <a:r>
              <a:rPr b="0" i="0" lang="en-US" sz="2400">
                <a:solidFill>
                  <a:srgbClr val="000000"/>
                </a:solidFill>
              </a:rPr>
              <a:t>If not implemented properly, the GA may not converge to the optimal solution.</a:t>
            </a:r>
            <a:endParaRPr/>
          </a:p>
        </p:txBody>
      </p:sp>
      <p:sp>
        <p:nvSpPr>
          <p:cNvPr id="985" name="Google Shape;985;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86" name="Google Shape;986;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87" name="Google Shape;987;p8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LIMITATIONS OF GA</a:t>
            </a:r>
            <a:endParaRPr/>
          </a:p>
        </p:txBody>
      </p:sp>
      <p:pic>
        <p:nvPicPr>
          <p:cNvPr descr="E:\NIET\Project\xLogo11.png.pagespeed.ic.pydHLuCQEZ.png" id="988" name="Google Shape;988;p8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989" name="Google Shape;989;p85"/>
          <p:cNvSpPr txBox="1"/>
          <p:nvPr>
            <p:ph idx="11" type="ftr"/>
          </p:nvPr>
        </p:nvSpPr>
        <p:spPr>
          <a:xfrm>
            <a:off x="1828800" y="6356350"/>
            <a:ext cx="5715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86"/>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spcBef>
                <a:spcPts val="0"/>
              </a:spcBef>
              <a:spcAft>
                <a:spcPts val="0"/>
              </a:spcAft>
              <a:buClr>
                <a:schemeClr val="dk1"/>
              </a:buClr>
              <a:buSzPct val="100000"/>
              <a:buNone/>
            </a:pPr>
            <a:r>
              <a:t/>
            </a:r>
            <a:endParaRPr b="1" sz="2400">
              <a:latin typeface="Times New Roman"/>
              <a:ea typeface="Times New Roman"/>
              <a:cs typeface="Times New Roman"/>
              <a:sym typeface="Times New Roman"/>
            </a:endParaRPr>
          </a:p>
          <a:p>
            <a:pPr indent="-342900" lvl="0" marL="342900" rtl="0" algn="just">
              <a:spcBef>
                <a:spcPts val="444"/>
              </a:spcBef>
              <a:spcAft>
                <a:spcPts val="0"/>
              </a:spcAft>
              <a:buClr>
                <a:schemeClr val="dk1"/>
              </a:buClr>
              <a:buSzPct val="100000"/>
              <a:buNone/>
            </a:pPr>
            <a:r>
              <a:rPr b="1" lang="en-US" sz="2400">
                <a:latin typeface="Times New Roman"/>
                <a:ea typeface="Times New Roman"/>
                <a:cs typeface="Times New Roman"/>
                <a:sym typeface="Times New Roman"/>
              </a:rPr>
              <a:t>Youtube/Other  Video Links:</a:t>
            </a:r>
            <a:endParaRPr/>
          </a:p>
          <a:p>
            <a:pPr indent="-342900" lvl="0" marL="342900" rtl="0" algn="just">
              <a:spcBef>
                <a:spcPts val="444"/>
              </a:spcBef>
              <a:spcAft>
                <a:spcPts val="0"/>
              </a:spcAft>
              <a:buClr>
                <a:schemeClr val="dk1"/>
              </a:buClr>
              <a:buSzPct val="100000"/>
              <a:buNone/>
            </a:pPr>
            <a:r>
              <a:t/>
            </a:r>
            <a:endParaRPr sz="2400">
              <a:latin typeface="Times New Roman"/>
              <a:ea typeface="Times New Roman"/>
              <a:cs typeface="Times New Roman"/>
              <a:sym typeface="Times New Roman"/>
            </a:endParaRPr>
          </a:p>
          <a:p>
            <a:pPr indent="-342900" lvl="0" marL="342900" rtl="0" algn="just">
              <a:spcBef>
                <a:spcPts val="444"/>
              </a:spcBef>
              <a:spcAft>
                <a:spcPts val="0"/>
              </a:spcAft>
              <a:buClr>
                <a:schemeClr val="dk1"/>
              </a:buClr>
              <a:buSzPct val="100000"/>
              <a:buNone/>
            </a:pPr>
            <a:r>
              <a:rPr lang="en-US" sz="2400">
                <a:latin typeface="Times New Roman"/>
                <a:ea typeface="Times New Roman"/>
                <a:cs typeface="Times New Roman"/>
                <a:sym typeface="Times New Roman"/>
              </a:rPr>
              <a:t>1. Machine Learning by Prof. Balaraman ravindran, Department of computer science and engineering,IIT Madras (SWAYAM/NPTEL)</a:t>
            </a:r>
            <a:endParaRPr/>
          </a:p>
          <a:p>
            <a:pPr indent="-342900" lvl="0" marL="342900" rtl="0" algn="just">
              <a:spcBef>
                <a:spcPts val="444"/>
              </a:spcBef>
              <a:spcAft>
                <a:spcPts val="0"/>
              </a:spcAft>
              <a:buClr>
                <a:schemeClr val="dk1"/>
              </a:buClr>
              <a:buSzPct val="100000"/>
              <a:buNone/>
            </a:pPr>
            <a:r>
              <a:rPr lang="en-US" sz="2400" u="sng">
                <a:solidFill>
                  <a:schemeClr val="hlink"/>
                </a:solidFill>
                <a:latin typeface="Times New Roman"/>
                <a:ea typeface="Times New Roman"/>
                <a:cs typeface="Times New Roman"/>
                <a:sym typeface="Times New Roman"/>
                <a:hlinkClick r:id="rId3"/>
              </a:rPr>
              <a:t>https://www.youtube.com/watch?v=fC7V8QsPBec&amp;feature=youtu.be</a:t>
            </a:r>
            <a:endParaRPr sz="2400">
              <a:latin typeface="Times New Roman"/>
              <a:ea typeface="Times New Roman"/>
              <a:cs typeface="Times New Roman"/>
              <a:sym typeface="Times New Roman"/>
            </a:endParaRPr>
          </a:p>
          <a:p>
            <a:pPr indent="-342900" lvl="0" marL="342900" rtl="0" algn="just">
              <a:spcBef>
                <a:spcPts val="444"/>
              </a:spcBef>
              <a:spcAft>
                <a:spcPts val="0"/>
              </a:spcAft>
              <a:buClr>
                <a:schemeClr val="dk1"/>
              </a:buClr>
              <a:buSzPct val="100000"/>
              <a:buNone/>
            </a:pPr>
            <a:r>
              <a:t/>
            </a:r>
            <a:endParaRPr sz="2400">
              <a:latin typeface="Times New Roman"/>
              <a:ea typeface="Times New Roman"/>
              <a:cs typeface="Times New Roman"/>
              <a:sym typeface="Times New Roman"/>
            </a:endParaRPr>
          </a:p>
          <a:p>
            <a:pPr indent="-342900" lvl="0" marL="342900" rtl="0" algn="just">
              <a:spcBef>
                <a:spcPts val="444"/>
              </a:spcBef>
              <a:spcAft>
                <a:spcPts val="0"/>
              </a:spcAft>
              <a:buClr>
                <a:schemeClr val="dk1"/>
              </a:buClr>
              <a:buSzPct val="100000"/>
              <a:buNone/>
            </a:pPr>
            <a:r>
              <a:rPr lang="en-US" sz="2400">
                <a:latin typeface="Times New Roman"/>
                <a:ea typeface="Times New Roman"/>
                <a:cs typeface="Times New Roman"/>
                <a:sym typeface="Times New Roman"/>
              </a:rPr>
              <a:t>2. Machine Learning by Prof. Sudeshna Sarkar, Department of computer science and engineering,IIT Kharagpur (NPTEL)</a:t>
            </a:r>
            <a:endParaRPr/>
          </a:p>
          <a:p>
            <a:pPr indent="-342900" lvl="0" marL="342900" rtl="0" algn="just">
              <a:spcBef>
                <a:spcPts val="444"/>
              </a:spcBef>
              <a:spcAft>
                <a:spcPts val="0"/>
              </a:spcAft>
              <a:buClr>
                <a:schemeClr val="dk1"/>
              </a:buClr>
              <a:buSzPct val="100000"/>
              <a:buNone/>
            </a:pPr>
            <a:r>
              <a:rPr lang="en-US" sz="2400" u="sng">
                <a:solidFill>
                  <a:schemeClr val="hlink"/>
                </a:solidFill>
                <a:latin typeface="Times New Roman"/>
                <a:ea typeface="Times New Roman"/>
                <a:cs typeface="Times New Roman"/>
                <a:sym typeface="Times New Roman"/>
                <a:hlinkClick r:id="rId4"/>
              </a:rPr>
              <a:t>https://www.youtube.com/watch?v=EWmCkVfPnJ8&amp;list=PLlGkyYYWOSOsGU-XARWdIFsRAJQkyBrVj&amp;index=2</a:t>
            </a:r>
            <a:endParaRPr sz="2400">
              <a:latin typeface="Times New Roman"/>
              <a:ea typeface="Times New Roman"/>
              <a:cs typeface="Times New Roman"/>
              <a:sym typeface="Times New Roman"/>
            </a:endParaRPr>
          </a:p>
          <a:p>
            <a:pPr indent="-342900" lvl="0" marL="342900" rtl="0" algn="just">
              <a:spcBef>
                <a:spcPts val="444"/>
              </a:spcBef>
              <a:spcAft>
                <a:spcPts val="0"/>
              </a:spcAft>
              <a:buClr>
                <a:schemeClr val="dk1"/>
              </a:buClr>
              <a:buSzPct val="100000"/>
              <a:buNone/>
            </a:pPr>
            <a:r>
              <a:t/>
            </a:r>
            <a:endParaRPr sz="2400">
              <a:latin typeface="Times New Roman"/>
              <a:ea typeface="Times New Roman"/>
              <a:cs typeface="Times New Roman"/>
              <a:sym typeface="Times New Roman"/>
            </a:endParaRPr>
          </a:p>
          <a:p>
            <a:pPr indent="-342900" lvl="0" marL="342900" rtl="0" algn="just">
              <a:spcBef>
                <a:spcPts val="444"/>
              </a:spcBef>
              <a:spcAft>
                <a:spcPts val="0"/>
              </a:spcAft>
              <a:buClr>
                <a:schemeClr val="dk1"/>
              </a:buClr>
              <a:buSzPct val="100000"/>
              <a:buNone/>
            </a:pPr>
            <a:r>
              <a:rPr lang="en-US" sz="2400">
                <a:latin typeface="Times New Roman"/>
                <a:ea typeface="Times New Roman"/>
                <a:cs typeface="Times New Roman"/>
                <a:sym typeface="Times New Roman"/>
              </a:rPr>
              <a:t>3. Machine learning UPGRAD course by IIIT,Bangalore </a:t>
            </a:r>
            <a:endParaRPr/>
          </a:p>
          <a:p>
            <a:pPr indent="-342900" lvl="0" marL="342900" rtl="0" algn="just">
              <a:spcBef>
                <a:spcPts val="444"/>
              </a:spcBef>
              <a:spcAft>
                <a:spcPts val="0"/>
              </a:spcAft>
              <a:buClr>
                <a:schemeClr val="dk1"/>
              </a:buClr>
              <a:buSzPct val="100000"/>
              <a:buNone/>
            </a:pPr>
            <a:r>
              <a:rPr lang="en-US" sz="2400" u="sng">
                <a:solidFill>
                  <a:schemeClr val="hlink"/>
                </a:solidFill>
                <a:latin typeface="Times New Roman"/>
                <a:ea typeface="Times New Roman"/>
                <a:cs typeface="Times New Roman"/>
                <a:sym typeface="Times New Roman"/>
                <a:hlinkClick r:id="rId5"/>
              </a:rPr>
              <a:t>https://www.upgrad.com/machine-learning-ai-pgd-iiitb/</a:t>
            </a:r>
            <a:endParaRPr sz="2400">
              <a:latin typeface="Times New Roman"/>
              <a:ea typeface="Times New Roman"/>
              <a:cs typeface="Times New Roman"/>
              <a:sym typeface="Times New Roman"/>
            </a:endParaRPr>
          </a:p>
          <a:p>
            <a:pPr indent="-342900" lvl="0" marL="342900" rtl="0" algn="l">
              <a:spcBef>
                <a:spcPts val="370"/>
              </a:spcBef>
              <a:spcAft>
                <a:spcPts val="0"/>
              </a:spcAft>
              <a:buClr>
                <a:schemeClr val="dk1"/>
              </a:buClr>
              <a:buSzPct val="100000"/>
              <a:buNone/>
            </a:pPr>
            <a:r>
              <a:t/>
            </a:r>
            <a:endParaRPr sz="2000"/>
          </a:p>
        </p:txBody>
      </p:sp>
      <p:sp>
        <p:nvSpPr>
          <p:cNvPr id="995" name="Google Shape;995;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996" name="Google Shape;996;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7" name="Google Shape;997;p86"/>
          <p:cNvSpPr txBox="1"/>
          <p:nvPr/>
        </p:nvSpPr>
        <p:spPr>
          <a:xfrm>
            <a:off x="1371600" y="0"/>
            <a:ext cx="7772400" cy="1143000"/>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Faculty Video Links, Youtube &amp; NPTEL Video Links and Online Courses Details  </a:t>
            </a:r>
            <a:endParaRPr/>
          </a:p>
        </p:txBody>
      </p:sp>
      <p:pic>
        <p:nvPicPr>
          <p:cNvPr descr="E:\NIET\Project\xLogo11.png.pagespeed.ic.pydHLuCQEZ.png" id="998" name="Google Shape;998;p86"/>
          <p:cNvPicPr preferRelativeResize="0"/>
          <p:nvPr/>
        </p:nvPicPr>
        <p:blipFill rotWithShape="1">
          <a:blip r:embed="rId6">
            <a:alphaModFix/>
          </a:blip>
          <a:srcRect b="0" l="0" r="0" t="0"/>
          <a:stretch/>
        </p:blipFill>
        <p:spPr>
          <a:xfrm>
            <a:off x="0" y="0"/>
            <a:ext cx="1447800" cy="817163"/>
          </a:xfrm>
          <a:prstGeom prst="rect">
            <a:avLst/>
          </a:prstGeom>
          <a:noFill/>
          <a:ln>
            <a:noFill/>
          </a:ln>
        </p:spPr>
      </p:pic>
      <p:sp>
        <p:nvSpPr>
          <p:cNvPr id="999" name="Google Shape;999;p86"/>
          <p:cNvSpPr txBox="1"/>
          <p:nvPr>
            <p:ph idx="11" type="ftr"/>
          </p:nvPr>
        </p:nvSpPr>
        <p:spPr>
          <a:xfrm>
            <a:off x="1828800" y="6324600"/>
            <a:ext cx="5715000" cy="3968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87"/>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None/>
            </a:pPr>
            <a:r>
              <a:rPr b="1" lang="en-US" sz="2400">
                <a:latin typeface="Times New Roman"/>
                <a:ea typeface="Times New Roman"/>
                <a:cs typeface="Times New Roman"/>
                <a:sym typeface="Times New Roman"/>
              </a:rPr>
              <a:t>1. Genetic algorithms are heuristic methods that do not guarantee an optimal solution to a problem</a:t>
            </a:r>
            <a:endParaRPr/>
          </a:p>
          <a:p>
            <a:pPr indent="-457200" lvl="0" marL="457200" rtl="0" algn="just">
              <a:spcBef>
                <a:spcPts val="480"/>
              </a:spcBef>
              <a:spcAft>
                <a:spcPts val="0"/>
              </a:spcAft>
              <a:buClr>
                <a:schemeClr val="dk1"/>
              </a:buClr>
              <a:buSzPts val="2400"/>
              <a:buFont typeface="Calibri"/>
              <a:buAutoNum type="alphaLcParenR"/>
            </a:pPr>
            <a:r>
              <a:rPr lang="en-US" sz="2400">
                <a:latin typeface="Times New Roman"/>
                <a:ea typeface="Times New Roman"/>
                <a:cs typeface="Times New Roman"/>
                <a:sym typeface="Times New Roman"/>
              </a:rPr>
              <a:t>True</a:t>
            </a:r>
            <a:endParaRPr/>
          </a:p>
          <a:p>
            <a:pPr indent="-457200" lvl="0" marL="457200" rtl="0" algn="just">
              <a:spcBef>
                <a:spcPts val="480"/>
              </a:spcBef>
              <a:spcAft>
                <a:spcPts val="0"/>
              </a:spcAft>
              <a:buClr>
                <a:schemeClr val="dk1"/>
              </a:buClr>
              <a:buSzPts val="2400"/>
              <a:buFont typeface="Calibri"/>
              <a:buAutoNum type="alphaLcParenR"/>
            </a:pPr>
            <a:r>
              <a:rPr lang="en-US" sz="2400">
                <a:latin typeface="Times New Roman"/>
                <a:ea typeface="Times New Roman"/>
                <a:cs typeface="Times New Roman"/>
                <a:sym typeface="Times New Roman"/>
              </a:rPr>
              <a:t>False</a:t>
            </a:r>
            <a:endParaRPr/>
          </a:p>
          <a:p>
            <a:pPr indent="-457200" lvl="0" marL="4572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000"/>
              <a:buNone/>
            </a:pPr>
            <a:r>
              <a:rPr b="1" lang="en-US" sz="2000">
                <a:latin typeface="Times New Roman"/>
                <a:ea typeface="Times New Roman"/>
                <a:cs typeface="Times New Roman"/>
                <a:sym typeface="Times New Roman"/>
              </a:rPr>
              <a:t>2. </a:t>
            </a:r>
            <a:r>
              <a:rPr b="1" lang="en-US" sz="2400">
                <a:latin typeface="Times New Roman"/>
                <a:ea typeface="Times New Roman"/>
                <a:cs typeface="Times New Roman"/>
                <a:sym typeface="Times New Roman"/>
              </a:rPr>
              <a:t>Any physical event that affects a sensory cell so an individual can detect the event is called</a:t>
            </a:r>
            <a:endParaRPr/>
          </a:p>
          <a:p>
            <a:pPr indent="-457200" lvl="0" marL="457200" rtl="0" algn="just">
              <a:spcBef>
                <a:spcPts val="480"/>
              </a:spcBef>
              <a:spcAft>
                <a:spcPts val="0"/>
              </a:spcAft>
              <a:buClr>
                <a:schemeClr val="dk1"/>
              </a:buClr>
              <a:buSzPts val="2400"/>
              <a:buFont typeface="Calibri"/>
              <a:buAutoNum type="alphaLcParenR"/>
            </a:pPr>
            <a:r>
              <a:rPr b="1" lang="en-US" sz="2400">
                <a:latin typeface="Times New Roman"/>
                <a:ea typeface="Times New Roman"/>
                <a:cs typeface="Times New Roman"/>
                <a:sym typeface="Times New Roman"/>
              </a:rPr>
              <a:t>reinforcement.</a:t>
            </a:r>
            <a:endParaRPr/>
          </a:p>
          <a:p>
            <a:pPr indent="-457200" lvl="0" marL="457200" rtl="0" algn="just">
              <a:spcBef>
                <a:spcPts val="480"/>
              </a:spcBef>
              <a:spcAft>
                <a:spcPts val="0"/>
              </a:spcAft>
              <a:buClr>
                <a:schemeClr val="dk1"/>
              </a:buClr>
              <a:buSzPts val="2400"/>
              <a:buFont typeface="Calibri"/>
              <a:buAutoNum type="alphaLcParenR"/>
            </a:pPr>
            <a:r>
              <a:rPr lang="en-US" sz="2400">
                <a:latin typeface="Times New Roman"/>
                <a:ea typeface="Times New Roman"/>
                <a:cs typeface="Times New Roman"/>
                <a:sym typeface="Times New Roman"/>
              </a:rPr>
              <a:t>a stimulus.</a:t>
            </a:r>
            <a:endParaRPr/>
          </a:p>
          <a:p>
            <a:pPr indent="-457200" lvl="0" marL="457200" rtl="0" algn="just">
              <a:spcBef>
                <a:spcPts val="480"/>
              </a:spcBef>
              <a:spcAft>
                <a:spcPts val="0"/>
              </a:spcAft>
              <a:buClr>
                <a:schemeClr val="dk1"/>
              </a:buClr>
              <a:buSzPts val="2400"/>
              <a:buFont typeface="Calibri"/>
              <a:buAutoNum type="alphaLcParenR"/>
            </a:pPr>
            <a:r>
              <a:rPr lang="en-US" sz="2400">
                <a:latin typeface="Times New Roman"/>
                <a:ea typeface="Times New Roman"/>
                <a:cs typeface="Times New Roman"/>
                <a:sym typeface="Times New Roman"/>
              </a:rPr>
              <a:t> a reward.</a:t>
            </a:r>
            <a:endParaRPr/>
          </a:p>
          <a:p>
            <a:pPr indent="-457200" lvl="0" marL="457200" rtl="0" algn="just">
              <a:spcBef>
                <a:spcPts val="480"/>
              </a:spcBef>
              <a:spcAft>
                <a:spcPts val="0"/>
              </a:spcAft>
              <a:buClr>
                <a:schemeClr val="dk1"/>
              </a:buClr>
              <a:buSzPts val="2400"/>
              <a:buFont typeface="Calibri"/>
              <a:buAutoNum type="alphaLcParenR"/>
            </a:pPr>
            <a:r>
              <a:rPr lang="en-US" sz="2400">
                <a:latin typeface="Times New Roman"/>
                <a:ea typeface="Times New Roman"/>
                <a:cs typeface="Times New Roman"/>
                <a:sym typeface="Times New Roman"/>
              </a:rPr>
              <a:t> learning.</a:t>
            </a:r>
            <a:endParaRPr/>
          </a:p>
          <a:p>
            <a:pPr indent="-330200" lvl="0" marL="457200" rtl="0" algn="just">
              <a:spcBef>
                <a:spcPts val="40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p:txBody>
      </p:sp>
      <p:sp>
        <p:nvSpPr>
          <p:cNvPr id="1005" name="Google Shape;1005;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06" name="Google Shape;1006;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7" name="Google Shape;1007;p8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Daily Quiz</a:t>
            </a:r>
            <a:endParaRPr/>
          </a:p>
        </p:txBody>
      </p:sp>
      <p:pic>
        <p:nvPicPr>
          <p:cNvPr descr="E:\NIET\Project\xLogo11.png.pagespeed.ic.pydHLuCQEZ.png" id="1008" name="Google Shape;1008;p8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09" name="Google Shape;1009;p87"/>
          <p:cNvSpPr txBox="1"/>
          <p:nvPr>
            <p:ph idx="11" type="ftr"/>
          </p:nvPr>
        </p:nvSpPr>
        <p:spPr>
          <a:xfrm>
            <a:off x="1828800" y="6400800"/>
            <a:ext cx="5715000" cy="3206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88"/>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
        <p:nvSpPr>
          <p:cNvPr id="1015" name="Google Shape;1015;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16" name="Google Shape;1016;p88"/>
          <p:cNvSpPr txBox="1"/>
          <p:nvPr>
            <p:ph idx="11" type="ftr"/>
          </p:nvPr>
        </p:nvSpPr>
        <p:spPr>
          <a:xfrm>
            <a:off x="2514600" y="6356350"/>
            <a:ext cx="5029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017" name="Google Shape;1017;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8" name="Google Shape;1018;p8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Daily Quiz</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descr="E:\NIET\Project\xLogo11.png.pagespeed.ic.pydHLuCQEZ.png" id="1019" name="Google Shape;1019;p8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20" name="Google Shape;1020;p88"/>
          <p:cNvSpPr/>
          <p:nvPr/>
        </p:nvSpPr>
        <p:spPr>
          <a:xfrm>
            <a:off x="609600" y="1219201"/>
            <a:ext cx="7924800" cy="55707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3</a:t>
            </a:r>
            <a:r>
              <a:rPr lang="en-US" sz="2000">
                <a:solidFill>
                  <a:schemeClr val="dk1"/>
                </a:solidFill>
                <a:latin typeface="Times New Roman"/>
                <a:ea typeface="Times New Roman"/>
                <a:cs typeface="Times New Roman"/>
                <a:sym typeface="Times New Roman"/>
              </a:rPr>
              <a:t>. </a:t>
            </a:r>
            <a:r>
              <a:rPr b="1" lang="en-US" sz="1800">
                <a:solidFill>
                  <a:schemeClr val="dk1"/>
                </a:solidFill>
                <a:latin typeface="Calibri"/>
                <a:ea typeface="Calibri"/>
                <a:cs typeface="Calibri"/>
                <a:sym typeface="Calibri"/>
              </a:rPr>
              <a:t> </a:t>
            </a:r>
            <a:r>
              <a:rPr b="1" lang="en-US" sz="2400">
                <a:solidFill>
                  <a:schemeClr val="dk1"/>
                </a:solidFill>
                <a:latin typeface="Times New Roman"/>
                <a:ea typeface="Times New Roman"/>
                <a:cs typeface="Times New Roman"/>
                <a:sym typeface="Times New Roman"/>
              </a:rPr>
              <a:t>The data is split according to a certain requirements</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000"/>
              <a:buFont typeface="Calibri"/>
              <a:buAutoNum type="alphaLcParenR"/>
            </a:pPr>
            <a:r>
              <a:rPr lang="en-US" sz="2000">
                <a:solidFill>
                  <a:schemeClr val="dk1"/>
                </a:solidFill>
                <a:latin typeface="Times New Roman"/>
                <a:ea typeface="Times New Roman"/>
                <a:cs typeface="Times New Roman"/>
                <a:sym typeface="Times New Roman"/>
              </a:rPr>
              <a:t>Decision tree learning</a:t>
            </a:r>
            <a:endParaRPr/>
          </a:p>
          <a:p>
            <a:pPr indent="-457200" lvl="0" marL="457200" marR="0" rtl="0" algn="l">
              <a:spcBef>
                <a:spcPts val="0"/>
              </a:spcBef>
              <a:spcAft>
                <a:spcPts val="0"/>
              </a:spcAft>
              <a:buClr>
                <a:schemeClr val="dk1"/>
              </a:buClr>
              <a:buSzPts val="2000"/>
              <a:buFont typeface="Calibri"/>
              <a:buAutoNum type="alphaLcParenR"/>
            </a:pPr>
            <a:r>
              <a:rPr lang="en-US" sz="2000">
                <a:solidFill>
                  <a:schemeClr val="dk1"/>
                </a:solidFill>
                <a:latin typeface="Times New Roman"/>
                <a:ea typeface="Times New Roman"/>
                <a:cs typeface="Times New Roman"/>
                <a:sym typeface="Times New Roman"/>
              </a:rPr>
              <a:t>Reinforcement learning</a:t>
            </a:r>
            <a:endParaRPr/>
          </a:p>
          <a:p>
            <a:pPr indent="-457200" lvl="0" marL="457200" marR="0" rtl="0" algn="l">
              <a:spcBef>
                <a:spcPts val="0"/>
              </a:spcBef>
              <a:spcAft>
                <a:spcPts val="0"/>
              </a:spcAft>
              <a:buClr>
                <a:schemeClr val="dk1"/>
              </a:buClr>
              <a:buSzPts val="2000"/>
              <a:buFont typeface="Calibri"/>
              <a:buAutoNum type="alphaLcParenR"/>
            </a:pPr>
            <a:r>
              <a:rPr lang="en-US" sz="2000">
                <a:solidFill>
                  <a:schemeClr val="dk1"/>
                </a:solidFill>
                <a:latin typeface="Times New Roman"/>
                <a:ea typeface="Times New Roman"/>
                <a:cs typeface="Times New Roman"/>
                <a:sym typeface="Times New Roman"/>
              </a:rPr>
              <a:t>Predictive models</a:t>
            </a:r>
            <a:endParaRPr/>
          </a:p>
          <a:p>
            <a:pPr indent="-457200" lvl="0" marL="457200" marR="0" rtl="0" algn="l">
              <a:spcBef>
                <a:spcPts val="0"/>
              </a:spcBef>
              <a:spcAft>
                <a:spcPts val="0"/>
              </a:spcAft>
              <a:buClr>
                <a:schemeClr val="dk1"/>
              </a:buClr>
              <a:buSzPts val="2000"/>
              <a:buFont typeface="Calibri"/>
              <a:buAutoNum type="alphaLcParenR"/>
            </a:pPr>
            <a:r>
              <a:rPr lang="en-US" sz="2000">
                <a:solidFill>
                  <a:schemeClr val="dk1"/>
                </a:solidFill>
                <a:latin typeface="Times New Roman"/>
                <a:ea typeface="Times New Roman"/>
                <a:cs typeface="Times New Roman"/>
                <a:sym typeface="Times New Roman"/>
              </a:rPr>
              <a:t>sentiment analysis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XYZ.PNG" id="1021" name="Google Shape;1021;p88"/>
          <p:cNvPicPr preferRelativeResize="0"/>
          <p:nvPr/>
        </p:nvPicPr>
        <p:blipFill rotWithShape="1">
          <a:blip r:embed="rId4">
            <a:alphaModFix/>
          </a:blip>
          <a:srcRect b="0" l="0" r="0" t="0"/>
          <a:stretch/>
        </p:blipFill>
        <p:spPr>
          <a:xfrm>
            <a:off x="1828800" y="1828800"/>
            <a:ext cx="5334000" cy="29718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89"/>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4D4D4D"/>
              </a:buClr>
              <a:buSzPts val="2600"/>
              <a:buNone/>
            </a:pPr>
            <a:r>
              <a:rPr lang="en-US" sz="2600">
                <a:solidFill>
                  <a:srgbClr val="4D4D4D"/>
                </a:solidFill>
              </a:rPr>
              <a:t>5. </a:t>
            </a:r>
            <a:r>
              <a:rPr b="0" i="0" lang="en-US" sz="2600">
                <a:solidFill>
                  <a:srgbClr val="4D4D4D"/>
                </a:solidFill>
              </a:rPr>
              <a:t>In the choice phase of problem solving, normative models involve selecting an optimal or best outcome</a:t>
            </a:r>
            <a:endParaRPr/>
          </a:p>
          <a:p>
            <a:pPr indent="-514350" lvl="0" marL="514350" rtl="0" algn="just">
              <a:spcBef>
                <a:spcPts val="520"/>
              </a:spcBef>
              <a:spcAft>
                <a:spcPts val="0"/>
              </a:spcAft>
              <a:buClr>
                <a:srgbClr val="444444"/>
              </a:buClr>
              <a:buSzPts val="2600"/>
              <a:buAutoNum type="alphaLcParenR"/>
            </a:pPr>
            <a:r>
              <a:rPr b="0" i="0" lang="en-US" sz="2600">
                <a:solidFill>
                  <a:srgbClr val="444444"/>
                </a:solidFill>
              </a:rPr>
              <a:t>True</a:t>
            </a:r>
            <a:endParaRPr/>
          </a:p>
          <a:p>
            <a:pPr indent="-514350" lvl="0" marL="514350" rtl="0" algn="just">
              <a:spcBef>
                <a:spcPts val="520"/>
              </a:spcBef>
              <a:spcAft>
                <a:spcPts val="0"/>
              </a:spcAft>
              <a:buClr>
                <a:srgbClr val="444444"/>
              </a:buClr>
              <a:buSzPts val="2600"/>
              <a:buAutoNum type="alphaLcParenR"/>
            </a:pPr>
            <a:r>
              <a:rPr b="0" i="0" lang="en-US" sz="2600">
                <a:solidFill>
                  <a:srgbClr val="444444"/>
                </a:solidFill>
              </a:rPr>
              <a:t>False</a:t>
            </a:r>
            <a:endParaRPr/>
          </a:p>
          <a:p>
            <a:pPr indent="0" lvl="0" marL="0" rtl="0" algn="just">
              <a:spcBef>
                <a:spcPts val="520"/>
              </a:spcBef>
              <a:spcAft>
                <a:spcPts val="0"/>
              </a:spcAft>
              <a:buClr>
                <a:schemeClr val="dk1"/>
              </a:buClr>
              <a:buSzPts val="2600"/>
              <a:buNone/>
            </a:pPr>
            <a:r>
              <a:t/>
            </a:r>
            <a:endParaRPr b="0" i="0" sz="2600">
              <a:solidFill>
                <a:srgbClr val="444444"/>
              </a:solidFill>
            </a:endParaRPr>
          </a:p>
          <a:p>
            <a:pPr indent="0" lvl="0" marL="0" rtl="0" algn="l">
              <a:spcBef>
                <a:spcPts val="520"/>
              </a:spcBef>
              <a:spcAft>
                <a:spcPts val="0"/>
              </a:spcAft>
              <a:buClr>
                <a:schemeClr val="dk1"/>
              </a:buClr>
              <a:buSzPts val="2600"/>
              <a:buNone/>
            </a:pPr>
            <a:r>
              <a:rPr lang="en-US" sz="2600"/>
              <a:t>6. </a:t>
            </a:r>
            <a:r>
              <a:rPr b="0" i="0" lang="en-US" sz="2600">
                <a:solidFill>
                  <a:srgbClr val="4D4D4D"/>
                </a:solidFill>
              </a:rPr>
              <a:t>Analytical techniques for problem solving are best for unstructured rather than structured problems. </a:t>
            </a:r>
            <a:endParaRPr/>
          </a:p>
          <a:p>
            <a:pPr indent="0" lvl="0" marL="0" rtl="0" algn="l">
              <a:spcBef>
                <a:spcPts val="520"/>
              </a:spcBef>
              <a:spcAft>
                <a:spcPts val="0"/>
              </a:spcAft>
              <a:buClr>
                <a:srgbClr val="666666"/>
              </a:buClr>
              <a:buSzPts val="2600"/>
              <a:buNone/>
            </a:pPr>
            <a:r>
              <a:rPr b="0" i="0" lang="en-US" sz="2600">
                <a:solidFill>
                  <a:srgbClr val="666666"/>
                </a:solidFill>
              </a:rPr>
              <a:t>A. </a:t>
            </a:r>
            <a:r>
              <a:rPr b="0" i="0" lang="en-US" sz="2600">
                <a:solidFill>
                  <a:srgbClr val="444444"/>
                </a:solidFill>
              </a:rPr>
              <a:t>True</a:t>
            </a:r>
            <a:r>
              <a:rPr b="0" i="0" lang="en-US" sz="2600">
                <a:solidFill>
                  <a:srgbClr val="666666"/>
                </a:solidFill>
              </a:rPr>
              <a:t>. </a:t>
            </a:r>
            <a:endParaRPr sz="2600">
              <a:solidFill>
                <a:srgbClr val="666666"/>
              </a:solidFill>
            </a:endParaRPr>
          </a:p>
          <a:p>
            <a:pPr indent="0" lvl="0" marL="0" rtl="0" algn="l">
              <a:spcBef>
                <a:spcPts val="520"/>
              </a:spcBef>
              <a:spcAft>
                <a:spcPts val="0"/>
              </a:spcAft>
              <a:buClr>
                <a:srgbClr val="666666"/>
              </a:buClr>
              <a:buSzPts val="2600"/>
              <a:buNone/>
            </a:pPr>
            <a:r>
              <a:rPr b="0" i="0" lang="en-US" sz="2600">
                <a:solidFill>
                  <a:srgbClr val="666666"/>
                </a:solidFill>
              </a:rPr>
              <a:t>B. </a:t>
            </a:r>
            <a:r>
              <a:rPr b="0" i="0" lang="en-US" sz="2600">
                <a:solidFill>
                  <a:srgbClr val="444444"/>
                </a:solidFill>
              </a:rPr>
              <a:t>False</a:t>
            </a:r>
            <a:endParaRPr/>
          </a:p>
          <a:p>
            <a:pPr indent="-457200" lvl="0" marL="457200" rtl="0" algn="just">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027" name="Google Shape;1027;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28" name="Google Shape;1028;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9" name="Google Shape;1029;p8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Daily Quiz</a:t>
            </a:r>
            <a:endParaRPr/>
          </a:p>
        </p:txBody>
      </p:sp>
      <p:pic>
        <p:nvPicPr>
          <p:cNvPr descr="E:\NIET\Project\xLogo11.png.pagespeed.ic.pydHLuCQEZ.png" id="1030" name="Google Shape;1030;p8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31" name="Google Shape;1031;p89"/>
          <p:cNvSpPr txBox="1"/>
          <p:nvPr>
            <p:ph idx="11" type="ftr"/>
          </p:nvPr>
        </p:nvSpPr>
        <p:spPr>
          <a:xfrm>
            <a:off x="1828800" y="6400800"/>
            <a:ext cx="5715000" cy="3206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9"/>
          <p:cNvSpPr txBox="1"/>
          <p:nvPr/>
        </p:nvSpPr>
        <p:spPr>
          <a:xfrm>
            <a:off x="1340069" y="87868"/>
            <a:ext cx="7499131"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Course</a:t>
            </a:r>
            <a:r>
              <a:rPr b="1" i="0" lang="en-US" sz="2200" u="none" cap="none" strike="noStrike">
                <a:solidFill>
                  <a:schemeClr val="dk1"/>
                </a:solidFill>
                <a:latin typeface="Calibri"/>
                <a:ea typeface="Calibri"/>
                <a:cs typeface="Calibri"/>
                <a:sym typeface="Calibri"/>
              </a:rPr>
              <a:t> Outcomes</a:t>
            </a:r>
            <a:endParaRPr b="1" i="0" sz="2200" u="none" cap="none" strike="noStrike">
              <a:solidFill>
                <a:schemeClr val="dk1"/>
              </a:solidFill>
              <a:latin typeface="Calibri"/>
              <a:ea typeface="Calibri"/>
              <a:cs typeface="Calibri"/>
              <a:sym typeface="Calibri"/>
            </a:endParaRPr>
          </a:p>
        </p:txBody>
      </p:sp>
      <p:sp>
        <p:nvSpPr>
          <p:cNvPr id="183" name="Google Shape;183;p9"/>
          <p:cNvSpPr txBox="1"/>
          <p:nvPr>
            <p:ph idx="11" type="ftr"/>
          </p:nvPr>
        </p:nvSpPr>
        <p:spPr>
          <a:xfrm>
            <a:off x="533400" y="6356350"/>
            <a:ext cx="777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84" name="Google Shape;184;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1. Engineering knowledge</a:t>
            </a:r>
            <a:endParaRPr/>
          </a:p>
          <a:p>
            <a:pPr indent="0" lvl="0" marL="0" rtl="0" algn="l">
              <a:spcBef>
                <a:spcPts val="448"/>
              </a:spcBef>
              <a:spcAft>
                <a:spcPts val="0"/>
              </a:spcAft>
              <a:buClr>
                <a:schemeClr val="dk1"/>
              </a:buClr>
              <a:buSzPct val="100000"/>
              <a:buNone/>
            </a:pPr>
            <a:r>
              <a:rPr lang="en-US"/>
              <a:t>2. </a:t>
            </a:r>
            <a:r>
              <a:rPr lang="en-US">
                <a:solidFill>
                  <a:srgbClr val="00B0F0"/>
                </a:solidFill>
              </a:rPr>
              <a:t>Problem analysis</a:t>
            </a:r>
            <a:endParaRPr/>
          </a:p>
          <a:p>
            <a:pPr indent="0" lvl="0" marL="0" rtl="0" algn="l">
              <a:spcBef>
                <a:spcPts val="448"/>
              </a:spcBef>
              <a:spcAft>
                <a:spcPts val="0"/>
              </a:spcAft>
              <a:buClr>
                <a:schemeClr val="dk1"/>
              </a:buClr>
              <a:buSzPct val="100000"/>
              <a:buNone/>
            </a:pPr>
            <a:r>
              <a:rPr lang="en-US"/>
              <a:t>3. Design/development of solutions </a:t>
            </a:r>
            <a:endParaRPr/>
          </a:p>
          <a:p>
            <a:pPr indent="0" lvl="0" marL="0" rtl="0" algn="l">
              <a:spcBef>
                <a:spcPts val="448"/>
              </a:spcBef>
              <a:spcAft>
                <a:spcPts val="0"/>
              </a:spcAft>
              <a:buClr>
                <a:schemeClr val="dk1"/>
              </a:buClr>
              <a:buSzPct val="100000"/>
              <a:buNone/>
            </a:pPr>
            <a:r>
              <a:rPr lang="en-US"/>
              <a:t>4. </a:t>
            </a:r>
            <a:r>
              <a:rPr lang="en-US">
                <a:solidFill>
                  <a:srgbClr val="00B0F0"/>
                </a:solidFill>
              </a:rPr>
              <a:t>Conduct investigations of complex problems</a:t>
            </a:r>
            <a:endParaRPr/>
          </a:p>
          <a:p>
            <a:pPr indent="0" lvl="0" marL="0" rtl="0" algn="l">
              <a:spcBef>
                <a:spcPts val="448"/>
              </a:spcBef>
              <a:spcAft>
                <a:spcPts val="0"/>
              </a:spcAft>
              <a:buClr>
                <a:schemeClr val="dk1"/>
              </a:buClr>
              <a:buSzPct val="100000"/>
              <a:buNone/>
            </a:pPr>
            <a:r>
              <a:rPr lang="en-US"/>
              <a:t>5. Modern tool usage</a:t>
            </a:r>
            <a:endParaRPr/>
          </a:p>
          <a:p>
            <a:pPr indent="0" lvl="0" marL="0" rtl="0" algn="l">
              <a:spcBef>
                <a:spcPts val="448"/>
              </a:spcBef>
              <a:spcAft>
                <a:spcPts val="0"/>
              </a:spcAft>
              <a:buClr>
                <a:schemeClr val="dk1"/>
              </a:buClr>
              <a:buSzPct val="100000"/>
              <a:buNone/>
            </a:pPr>
            <a:r>
              <a:rPr lang="en-US"/>
              <a:t>6. </a:t>
            </a:r>
            <a:r>
              <a:rPr lang="en-US">
                <a:solidFill>
                  <a:srgbClr val="00B0F0"/>
                </a:solidFill>
              </a:rPr>
              <a:t>The engineer and society</a:t>
            </a:r>
            <a:endParaRPr/>
          </a:p>
          <a:p>
            <a:pPr indent="0" lvl="0" marL="0" rtl="0" algn="l">
              <a:spcBef>
                <a:spcPts val="448"/>
              </a:spcBef>
              <a:spcAft>
                <a:spcPts val="0"/>
              </a:spcAft>
              <a:buClr>
                <a:schemeClr val="dk1"/>
              </a:buClr>
              <a:buSzPct val="100000"/>
              <a:buNone/>
            </a:pPr>
            <a:r>
              <a:rPr lang="en-US"/>
              <a:t>7. Environment and sustainability</a:t>
            </a:r>
            <a:endParaRPr/>
          </a:p>
          <a:p>
            <a:pPr indent="0" lvl="0" marL="0" rtl="0" algn="l">
              <a:spcBef>
                <a:spcPts val="448"/>
              </a:spcBef>
              <a:spcAft>
                <a:spcPts val="0"/>
              </a:spcAft>
              <a:buClr>
                <a:schemeClr val="dk1"/>
              </a:buClr>
              <a:buSzPct val="100000"/>
              <a:buNone/>
            </a:pPr>
            <a:r>
              <a:rPr lang="en-US"/>
              <a:t> 8. </a:t>
            </a:r>
            <a:r>
              <a:rPr lang="en-US">
                <a:solidFill>
                  <a:srgbClr val="00B0F0"/>
                </a:solidFill>
              </a:rPr>
              <a:t>Ethics</a:t>
            </a:r>
            <a:endParaRPr/>
          </a:p>
          <a:p>
            <a:pPr indent="0" lvl="0" marL="0" rtl="0" algn="l">
              <a:spcBef>
                <a:spcPts val="448"/>
              </a:spcBef>
              <a:spcAft>
                <a:spcPts val="0"/>
              </a:spcAft>
              <a:buClr>
                <a:schemeClr val="dk1"/>
              </a:buClr>
              <a:buSzPct val="100000"/>
              <a:buNone/>
            </a:pPr>
            <a:r>
              <a:rPr lang="en-US"/>
              <a:t>9. Individual and team work</a:t>
            </a:r>
            <a:endParaRPr/>
          </a:p>
          <a:p>
            <a:pPr indent="0" lvl="0" marL="0" rtl="0" algn="l">
              <a:spcBef>
                <a:spcPts val="448"/>
              </a:spcBef>
              <a:spcAft>
                <a:spcPts val="0"/>
              </a:spcAft>
              <a:buClr>
                <a:schemeClr val="dk1"/>
              </a:buClr>
              <a:buSzPct val="100000"/>
              <a:buNone/>
            </a:pPr>
            <a:r>
              <a:rPr lang="en-US"/>
              <a:t>10. </a:t>
            </a:r>
            <a:r>
              <a:rPr lang="en-US">
                <a:solidFill>
                  <a:srgbClr val="00B0F0"/>
                </a:solidFill>
              </a:rPr>
              <a:t>Communication</a:t>
            </a:r>
            <a:endParaRPr/>
          </a:p>
          <a:p>
            <a:pPr indent="0" lvl="0" marL="0" rtl="0" algn="l">
              <a:spcBef>
                <a:spcPts val="448"/>
              </a:spcBef>
              <a:spcAft>
                <a:spcPts val="0"/>
              </a:spcAft>
              <a:buClr>
                <a:schemeClr val="dk1"/>
              </a:buClr>
              <a:buSzPct val="100000"/>
              <a:buNone/>
            </a:pPr>
            <a:r>
              <a:rPr lang="en-US"/>
              <a:t>11. Project management and finance</a:t>
            </a:r>
            <a:endParaRPr/>
          </a:p>
          <a:p>
            <a:pPr indent="0" lvl="0" marL="0" rtl="0" algn="l">
              <a:spcBef>
                <a:spcPts val="448"/>
              </a:spcBef>
              <a:spcAft>
                <a:spcPts val="0"/>
              </a:spcAft>
              <a:buClr>
                <a:schemeClr val="dk1"/>
              </a:buClr>
              <a:buSzPct val="100000"/>
              <a:buNone/>
            </a:pPr>
            <a:r>
              <a:rPr lang="en-US"/>
              <a:t>12. </a:t>
            </a:r>
            <a:r>
              <a:rPr lang="en-US">
                <a:solidFill>
                  <a:srgbClr val="00B0F0"/>
                </a:solidFill>
              </a:rPr>
              <a:t>Life-long learning</a:t>
            </a:r>
            <a:endParaRPr/>
          </a:p>
        </p:txBody>
      </p:sp>
      <p:sp>
        <p:nvSpPr>
          <p:cNvPr id="185" name="Google Shape;185;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pic>
        <p:nvPicPr>
          <p:cNvPr id="186" name="Google Shape;186;p9"/>
          <p:cNvPicPr preferRelativeResize="0"/>
          <p:nvPr/>
        </p:nvPicPr>
        <p:blipFill rotWithShape="1">
          <a:blip r:embed="rId3">
            <a:alphaModFix/>
          </a:blip>
          <a:srcRect b="0" l="0" r="0" t="0"/>
          <a:stretch/>
        </p:blipFill>
        <p:spPr>
          <a:xfrm>
            <a:off x="0" y="20466"/>
            <a:ext cx="1447800" cy="77623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90"/>
          <p:cNvSpPr txBox="1"/>
          <p:nvPr>
            <p:ph idx="1" type="body"/>
          </p:nvPr>
        </p:nvSpPr>
        <p:spPr>
          <a:xfrm>
            <a:off x="533400" y="1143000"/>
            <a:ext cx="8229600" cy="4876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4D4D4D"/>
              </a:buClr>
              <a:buSzPct val="100000"/>
              <a:buNone/>
            </a:pPr>
            <a:r>
              <a:rPr b="0" i="0" lang="en-US" sz="2800">
                <a:solidFill>
                  <a:srgbClr val="4D4D4D"/>
                </a:solidFill>
              </a:rPr>
              <a:t>7.Discrete events and agent-based models are usually used for middle or low levels of abstraction</a:t>
            </a:r>
            <a:endParaRPr/>
          </a:p>
          <a:p>
            <a:pPr indent="-457200" lvl="0" marL="457200" rtl="0" algn="l">
              <a:spcBef>
                <a:spcPts val="476"/>
              </a:spcBef>
              <a:spcAft>
                <a:spcPts val="0"/>
              </a:spcAft>
              <a:buClr>
                <a:srgbClr val="4D4D4D"/>
              </a:buClr>
              <a:buSzPct val="100000"/>
              <a:buAutoNum type="alphaLcParenR"/>
            </a:pPr>
            <a:r>
              <a:rPr b="1" lang="en-US" sz="2800">
                <a:solidFill>
                  <a:srgbClr val="4D4D4D"/>
                </a:solidFill>
              </a:rPr>
              <a:t>True </a:t>
            </a:r>
            <a:endParaRPr/>
          </a:p>
          <a:p>
            <a:pPr indent="-457200" lvl="0" marL="457200" rtl="0" algn="l">
              <a:spcBef>
                <a:spcPts val="476"/>
              </a:spcBef>
              <a:spcAft>
                <a:spcPts val="0"/>
              </a:spcAft>
              <a:buClr>
                <a:srgbClr val="4D4D4D"/>
              </a:buClr>
              <a:buSzPct val="100000"/>
              <a:buAutoNum type="alphaLcParenR"/>
            </a:pPr>
            <a:r>
              <a:rPr b="0" i="0" lang="en-US" sz="2800">
                <a:solidFill>
                  <a:srgbClr val="4D4D4D"/>
                </a:solidFill>
              </a:rPr>
              <a:t>False</a:t>
            </a:r>
            <a:endParaRPr/>
          </a:p>
          <a:p>
            <a:pPr indent="-457200" lvl="0" marL="457200" rtl="0" algn="just">
              <a:spcBef>
                <a:spcPts val="340"/>
              </a:spcBef>
              <a:spcAft>
                <a:spcPts val="0"/>
              </a:spcAft>
              <a:buClr>
                <a:schemeClr val="dk1"/>
              </a:buClr>
              <a:buSzPct val="100000"/>
              <a:buNone/>
            </a:pPr>
            <a:r>
              <a:t/>
            </a:r>
            <a:endParaRPr sz="2000">
              <a:latin typeface="Times New Roman"/>
              <a:ea typeface="Times New Roman"/>
              <a:cs typeface="Times New Roman"/>
              <a:sym typeface="Times New Roman"/>
            </a:endParaRPr>
          </a:p>
          <a:p>
            <a:pPr indent="0" lvl="0" marL="0" rtl="0" algn="just">
              <a:spcBef>
                <a:spcPts val="476"/>
              </a:spcBef>
              <a:spcAft>
                <a:spcPts val="0"/>
              </a:spcAft>
              <a:buClr>
                <a:srgbClr val="4D4D4D"/>
              </a:buClr>
              <a:buSzPct val="100000"/>
              <a:buNone/>
            </a:pPr>
            <a:r>
              <a:rPr b="0" i="0" lang="en-US" sz="2800">
                <a:solidFill>
                  <a:srgbClr val="4D4D4D"/>
                </a:solidFill>
              </a:rPr>
              <a:t>8. How does blind search differ from optimization</a:t>
            </a:r>
            <a:endParaRPr/>
          </a:p>
          <a:p>
            <a:pPr indent="-514350" lvl="0" marL="514350" rtl="0" algn="just">
              <a:spcBef>
                <a:spcPts val="476"/>
              </a:spcBef>
              <a:spcAft>
                <a:spcPts val="0"/>
              </a:spcAft>
              <a:buClr>
                <a:srgbClr val="444444"/>
              </a:buClr>
              <a:buSzPct val="100000"/>
              <a:buAutoNum type="alphaLcParenR"/>
            </a:pPr>
            <a:r>
              <a:rPr b="0" i="0" lang="en-US" sz="2800">
                <a:solidFill>
                  <a:srgbClr val="444444"/>
                </a:solidFill>
              </a:rPr>
              <a:t>Blind search cannot result in optimal solutions whereas optimization methods </a:t>
            </a:r>
            <a:endParaRPr/>
          </a:p>
          <a:p>
            <a:pPr indent="-514350" lvl="0" marL="514350" rtl="0" algn="just">
              <a:spcBef>
                <a:spcPts val="476"/>
              </a:spcBef>
              <a:spcAft>
                <a:spcPts val="0"/>
              </a:spcAft>
              <a:buClr>
                <a:srgbClr val="444444"/>
              </a:buClr>
              <a:buSzPct val="100000"/>
              <a:buAutoNum type="alphaLcParenR"/>
            </a:pPr>
            <a:r>
              <a:rPr b="0" i="0" lang="en-US" sz="2800">
                <a:solidFill>
                  <a:srgbClr val="444444"/>
                </a:solidFill>
              </a:rPr>
              <a:t>Blind search represents a guided approach while optimization is unguided</a:t>
            </a:r>
            <a:endParaRPr/>
          </a:p>
          <a:p>
            <a:pPr indent="-514350" lvl="0" marL="514350" rtl="0" algn="just">
              <a:spcBef>
                <a:spcPts val="476"/>
              </a:spcBef>
              <a:spcAft>
                <a:spcPts val="0"/>
              </a:spcAft>
              <a:buClr>
                <a:srgbClr val="444444"/>
              </a:buClr>
              <a:buSzPct val="100000"/>
              <a:buAutoNum type="alphaLcParenR"/>
            </a:pPr>
            <a:r>
              <a:rPr b="0" i="0" lang="en-US" sz="2800">
                <a:solidFill>
                  <a:srgbClr val="444444"/>
                </a:solidFill>
              </a:rPr>
              <a:t>Blind search usually does not conclude in one step like some optimization methods</a:t>
            </a:r>
            <a:endParaRPr sz="2800">
              <a:solidFill>
                <a:srgbClr val="666666"/>
              </a:solidFill>
            </a:endParaRPr>
          </a:p>
          <a:p>
            <a:pPr indent="-514350" lvl="0" marL="514350" rtl="0" algn="just">
              <a:spcBef>
                <a:spcPts val="476"/>
              </a:spcBef>
              <a:spcAft>
                <a:spcPts val="0"/>
              </a:spcAft>
              <a:buClr>
                <a:srgbClr val="444444"/>
              </a:buClr>
              <a:buSzPct val="100000"/>
              <a:buAutoNum type="alphaLcParenR"/>
            </a:pPr>
            <a:r>
              <a:rPr b="0" i="0" lang="en-US" sz="2800">
                <a:solidFill>
                  <a:srgbClr val="444444"/>
                </a:solidFill>
              </a:rPr>
              <a:t>Blind search is usually a more efficient problem solving approach than optimization</a:t>
            </a:r>
            <a:endParaRPr/>
          </a:p>
          <a:p>
            <a:pPr indent="-349250" lvl="0" marL="457200" rtl="0" algn="just">
              <a:spcBef>
                <a:spcPts val="340"/>
              </a:spcBef>
              <a:spcAft>
                <a:spcPts val="0"/>
              </a:spcAft>
              <a:buClr>
                <a:schemeClr val="dk1"/>
              </a:buClr>
              <a:buSzPct val="100000"/>
              <a:buFont typeface="Calibri"/>
              <a:buNone/>
            </a:pPr>
            <a:r>
              <a:t/>
            </a:r>
            <a:endParaRPr sz="2000">
              <a:latin typeface="Times New Roman"/>
              <a:ea typeface="Times New Roman"/>
              <a:cs typeface="Times New Roman"/>
              <a:sym typeface="Times New Roman"/>
            </a:endParaRPr>
          </a:p>
        </p:txBody>
      </p:sp>
      <p:sp>
        <p:nvSpPr>
          <p:cNvPr id="1037" name="Google Shape;1037;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38" name="Google Shape;1038;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39" name="Google Shape;1039;p9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Daily Quiz</a:t>
            </a:r>
            <a:endParaRPr/>
          </a:p>
        </p:txBody>
      </p:sp>
      <p:pic>
        <p:nvPicPr>
          <p:cNvPr descr="E:\NIET\Project\xLogo11.png.pagespeed.ic.pydHLuCQEZ.png" id="1040" name="Google Shape;1040;p90"/>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41" name="Google Shape;1041;p90"/>
          <p:cNvSpPr txBox="1"/>
          <p:nvPr>
            <p:ph idx="11" type="ftr"/>
          </p:nvPr>
        </p:nvSpPr>
        <p:spPr>
          <a:xfrm>
            <a:off x="1828800" y="6400800"/>
            <a:ext cx="5715000" cy="3206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1"/>
          <p:cNvSpPr txBox="1"/>
          <p:nvPr>
            <p:ph idx="1" type="body"/>
          </p:nvPr>
        </p:nvSpPr>
        <p:spPr>
          <a:xfrm>
            <a:off x="533400" y="1143000"/>
            <a:ext cx="8229600" cy="508198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rgbClr val="4D4D4D"/>
              </a:buClr>
              <a:buSzPct val="100000"/>
              <a:buNone/>
            </a:pPr>
            <a:r>
              <a:rPr b="0" i="0" lang="en-US" sz="2800">
                <a:solidFill>
                  <a:srgbClr val="4D4D4D"/>
                </a:solidFill>
              </a:rPr>
              <a:t>9. Which approach is most suited to complex problems with significant uncertainty, a need for experimentation, and time compression? </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Simulation</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Optimization</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human intuition</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genetic algorithms</a:t>
            </a:r>
            <a:endParaRPr/>
          </a:p>
          <a:p>
            <a:pPr indent="0" lvl="0" marL="0" rtl="0" algn="just">
              <a:spcBef>
                <a:spcPts val="476"/>
              </a:spcBef>
              <a:spcAft>
                <a:spcPts val="0"/>
              </a:spcAft>
              <a:buClr>
                <a:schemeClr val="dk1"/>
              </a:buClr>
              <a:buSzPct val="100000"/>
              <a:buNone/>
            </a:pPr>
            <a:r>
              <a:t/>
            </a:r>
            <a:endParaRPr b="0" i="0" sz="2800">
              <a:solidFill>
                <a:srgbClr val="444444"/>
              </a:solidFill>
            </a:endParaRPr>
          </a:p>
          <a:p>
            <a:pPr indent="0" lvl="0" marL="0" rtl="0" algn="just">
              <a:spcBef>
                <a:spcPts val="476"/>
              </a:spcBef>
              <a:spcAft>
                <a:spcPts val="0"/>
              </a:spcAft>
              <a:buClr>
                <a:srgbClr val="4D4D4D"/>
              </a:buClr>
              <a:buSzPct val="100000"/>
              <a:buNone/>
            </a:pPr>
            <a:r>
              <a:rPr b="0" i="0" lang="en-US" sz="2800">
                <a:solidFill>
                  <a:srgbClr val="4D4D4D"/>
                </a:solidFill>
              </a:rPr>
              <a:t>10. In which stage of the simulation methodology do you determine the variables and gather data</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Defining the problem</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constructing the simulation model</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testing and validating the model</a:t>
            </a:r>
            <a:endParaRPr/>
          </a:p>
          <a:p>
            <a:pPr indent="-514350" lvl="0" marL="514350" rtl="0" algn="just">
              <a:spcBef>
                <a:spcPts val="476"/>
              </a:spcBef>
              <a:spcAft>
                <a:spcPts val="0"/>
              </a:spcAft>
              <a:buClr>
                <a:srgbClr val="444444"/>
              </a:buClr>
              <a:buSzPct val="100000"/>
              <a:buFont typeface="Calibri"/>
              <a:buAutoNum type="alphaLcParenR"/>
            </a:pPr>
            <a:r>
              <a:rPr b="0" i="0" lang="en-US" sz="2800">
                <a:solidFill>
                  <a:srgbClr val="444444"/>
                </a:solidFill>
              </a:rPr>
              <a:t>designing the experiment</a:t>
            </a:r>
            <a:endParaRPr/>
          </a:p>
          <a:p>
            <a:pPr indent="-457200" lvl="0" marL="457200" rtl="0" algn="just">
              <a:spcBef>
                <a:spcPts val="340"/>
              </a:spcBef>
              <a:spcAft>
                <a:spcPts val="0"/>
              </a:spcAft>
              <a:buClr>
                <a:schemeClr val="dk1"/>
              </a:buClr>
              <a:buSzPct val="100000"/>
              <a:buNone/>
            </a:pPr>
            <a:r>
              <a:t/>
            </a:r>
            <a:endParaRPr sz="2000">
              <a:latin typeface="Times New Roman"/>
              <a:ea typeface="Times New Roman"/>
              <a:cs typeface="Times New Roman"/>
              <a:sym typeface="Times New Roman"/>
            </a:endParaRPr>
          </a:p>
        </p:txBody>
      </p:sp>
      <p:sp>
        <p:nvSpPr>
          <p:cNvPr id="1047" name="Google Shape;1047;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48" name="Google Shape;1048;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9" name="Google Shape;1049;p9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Daily Quiz</a:t>
            </a:r>
            <a:endParaRPr/>
          </a:p>
        </p:txBody>
      </p:sp>
      <p:pic>
        <p:nvPicPr>
          <p:cNvPr descr="E:\NIET\Project\xLogo11.png.pagespeed.ic.pydHLuCQEZ.png" id="1050" name="Google Shape;1050;p91"/>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51" name="Google Shape;1051;p91"/>
          <p:cNvSpPr txBox="1"/>
          <p:nvPr>
            <p:ph idx="11" type="ftr"/>
          </p:nvPr>
        </p:nvSpPr>
        <p:spPr>
          <a:xfrm>
            <a:off x="1828800" y="6400800"/>
            <a:ext cx="5715000" cy="32067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92"/>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800"/>
              <a:buNone/>
            </a:pPr>
            <a:r>
              <a:t/>
            </a:r>
            <a:endParaRPr sz="3800">
              <a:latin typeface="Times New Roman"/>
              <a:ea typeface="Times New Roman"/>
              <a:cs typeface="Times New Roman"/>
              <a:sym typeface="Times New Roman"/>
            </a:endParaRPr>
          </a:p>
          <a:p>
            <a:pPr indent="-342900" lvl="0" marL="342900" rtl="0" algn="l">
              <a:spcBef>
                <a:spcPts val="640"/>
              </a:spcBef>
              <a:spcAft>
                <a:spcPts val="0"/>
              </a:spcAft>
              <a:buClr>
                <a:schemeClr val="dk1"/>
              </a:buClr>
              <a:buSzPts val="3200"/>
              <a:buNone/>
            </a:pPr>
            <a:r>
              <a:t/>
            </a:r>
            <a:endParaRPr/>
          </a:p>
        </p:txBody>
      </p:sp>
      <p:sp>
        <p:nvSpPr>
          <p:cNvPr id="1057" name="Google Shape;1057;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58" name="Google Shape;1058;p92"/>
          <p:cNvSpPr txBox="1"/>
          <p:nvPr>
            <p:ph idx="11" type="ftr"/>
          </p:nvPr>
        </p:nvSpPr>
        <p:spPr>
          <a:xfrm>
            <a:off x="2514600" y="6356350"/>
            <a:ext cx="5029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059" name="Google Shape;1059;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0" name="Google Shape;1060;p9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Weekly Assignment</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descr="E:\NIET\Project\xLogo11.png.pagespeed.ic.pydHLuCQEZ.png" id="1061" name="Google Shape;1061;p92"/>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62" name="Google Shape;1062;p92"/>
          <p:cNvSpPr/>
          <p:nvPr/>
        </p:nvSpPr>
        <p:spPr>
          <a:xfrm>
            <a:off x="529046" y="1047600"/>
            <a:ext cx="8077200" cy="1692771"/>
          </a:xfrm>
          <a:prstGeom prst="rect">
            <a:avLst/>
          </a:prstGeom>
          <a:noFill/>
          <a:ln>
            <a:noFill/>
          </a:ln>
        </p:spPr>
        <p:txBody>
          <a:bodyPr anchorCtr="0" anchor="ctr" bIns="0" lIns="91425" spcFirstLastPara="1" rIns="91425" wrap="square" tIns="0">
            <a:spAutoFit/>
          </a:bodyPr>
          <a:lstStyle/>
          <a:p>
            <a:pPr indent="-127000" lvl="0" marL="0" marR="0" rtl="0" algn="l">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Explain Q learning algorithm assuming deterministic rewards   andaction</a:t>
            </a:r>
            <a:r>
              <a:rPr b="0" i="0" lang="en-US" sz="2000" u="none" cap="none" strike="noStrike">
                <a:solidFill>
                  <a:schemeClr val="dk1"/>
                </a:solidFill>
                <a:latin typeface="Times New Roman"/>
                <a:ea typeface="Times New Roman"/>
                <a:cs typeface="Times New Roman"/>
                <a:sym typeface="Times New Roman"/>
              </a:rPr>
              <a:t>   </a:t>
            </a:r>
            <a:endParaRPr/>
          </a:p>
          <a:p>
            <a:pPr indent="-127000" lvl="0" marL="0" marR="0" rtl="0" algn="l">
              <a:lnSpc>
                <a:spcPct val="15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 Describe Reduced Error Pruning </a:t>
            </a:r>
            <a:endParaRPr/>
          </a:p>
          <a:p>
            <a:pPr indent="-127000" lvl="0" marL="0" marR="0" rtl="0" algn="l">
              <a:lnSpc>
                <a:spcPct val="15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 What is Rule Post Pruning </a:t>
            </a:r>
            <a:endParaRPr/>
          </a:p>
          <a:p>
            <a:pPr indent="-127000" lvl="0" marL="0" marR="0" rtl="0" algn="l">
              <a:lnSpc>
                <a:spcPct val="150000"/>
              </a:lnSpc>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What is Reinforcement Learning?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93"/>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800"/>
              <a:buNone/>
            </a:pPr>
            <a:r>
              <a:t/>
            </a:r>
            <a:endParaRPr sz="3800">
              <a:latin typeface="Times New Roman"/>
              <a:ea typeface="Times New Roman"/>
              <a:cs typeface="Times New Roman"/>
              <a:sym typeface="Times New Roman"/>
            </a:endParaRPr>
          </a:p>
          <a:p>
            <a:pPr indent="-139700" lvl="0" marL="342900" rtl="0" algn="l">
              <a:spcBef>
                <a:spcPts val="640"/>
              </a:spcBef>
              <a:spcAft>
                <a:spcPts val="0"/>
              </a:spcAft>
              <a:buClr>
                <a:schemeClr val="dk1"/>
              </a:buClr>
              <a:buSzPts val="3200"/>
              <a:buNone/>
            </a:pPr>
            <a:r>
              <a:t/>
            </a:r>
            <a:endParaRPr/>
          </a:p>
        </p:txBody>
      </p:sp>
      <p:sp>
        <p:nvSpPr>
          <p:cNvPr id="1068" name="Google Shape;1068;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69" name="Google Shape;1069;p93"/>
          <p:cNvSpPr txBox="1"/>
          <p:nvPr>
            <p:ph idx="11" type="ftr"/>
          </p:nvPr>
        </p:nvSpPr>
        <p:spPr>
          <a:xfrm>
            <a:off x="2514600" y="6356350"/>
            <a:ext cx="5029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Alisha Sikri                 ACSML0401                                    unit-5</a:t>
            </a:r>
            <a:endParaRPr/>
          </a:p>
        </p:txBody>
      </p:sp>
      <p:sp>
        <p:nvSpPr>
          <p:cNvPr id="1070" name="Google Shape;1070;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1" name="Google Shape;1071;p9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Weekly Assignment</a:t>
            </a:r>
            <a:endParaRPr/>
          </a:p>
          <a:p>
            <a:pPr indent="0" lvl="0" marL="0" marR="0" rtl="0" algn="ctr">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pic>
        <p:nvPicPr>
          <p:cNvPr descr="E:\NIET\Project\xLogo11.png.pagespeed.ic.pydHLuCQEZ.png" id="1072" name="Google Shape;1072;p93"/>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73" name="Google Shape;1073;p93"/>
          <p:cNvSpPr/>
          <p:nvPr/>
        </p:nvSpPr>
        <p:spPr>
          <a:xfrm>
            <a:off x="762000" y="1274364"/>
            <a:ext cx="8153400" cy="4462760"/>
          </a:xfrm>
          <a:prstGeom prst="rect">
            <a:avLst/>
          </a:prstGeom>
          <a:noFill/>
          <a:ln>
            <a:noFill/>
          </a:ln>
        </p:spPr>
        <p:txBody>
          <a:bodyPr anchorCtr="0" anchor="ctr" bIns="0" lIns="91425" spcFirstLastPara="1" rIns="91425" wrap="square" tIns="0">
            <a:spAutoFit/>
          </a:bodyPr>
          <a:lstStyle/>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5. Explain the Q function and Q Learning Algorithm.</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6. Explain FOIL algorithm</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7. Differentiate between FOIL &amp; Sequential Covering.</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8. Explain genetic algorithm</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9. How do we represent GP for image classification.</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10. Define Genetic Programming.</a:t>
            </a:r>
            <a:endParaRPr/>
          </a:p>
          <a:p>
            <a:pPr indent="0" lvl="0" marL="0" marR="0" rtl="0" algn="l">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a:p>
          <a:p>
            <a:pPr indent="127000" lvl="0" marL="0" marR="0" rtl="0" algn="l">
              <a:spcBef>
                <a:spcPts val="0"/>
              </a:spcBef>
              <a:spcAft>
                <a:spcPts val="0"/>
              </a:spcAft>
              <a:buClr>
                <a:schemeClr val="dk1"/>
              </a:buClr>
              <a:buSzPts val="2000"/>
              <a:buFont typeface="Calibri"/>
              <a:buNone/>
            </a:pPr>
            <a:r>
              <a:t/>
            </a:r>
            <a:endParaRPr sz="2000">
              <a:solidFill>
                <a:schemeClr val="dk1"/>
              </a:solidFill>
              <a:latin typeface="Times New Roman"/>
              <a:ea typeface="Times New Roman"/>
              <a:cs typeface="Times New Roman"/>
              <a:sym typeface="Times New Roman"/>
            </a:endParaRPr>
          </a:p>
          <a:p>
            <a:pPr indent="-355600" lvl="0" marL="457200" marR="0" rtl="0" algn="l">
              <a:lnSpc>
                <a:spcPct val="150000"/>
              </a:lnSpc>
              <a:spcBef>
                <a:spcPts val="0"/>
              </a:spcBef>
              <a:spcAft>
                <a:spcPts val="0"/>
              </a:spcAft>
              <a:buClr>
                <a:schemeClr val="dk1"/>
              </a:buClr>
              <a:buSzPts val="1600"/>
              <a:buFont typeface="Calibri"/>
              <a:buNone/>
            </a:pPr>
            <a:r>
              <a:t/>
            </a:r>
            <a:endParaRPr sz="1600">
              <a:solidFill>
                <a:schemeClr val="dk1"/>
              </a:solidFill>
              <a:latin typeface="Arial"/>
              <a:ea typeface="Arial"/>
              <a:cs typeface="Arial"/>
              <a:sym typeface="Arial"/>
            </a:endParaRPr>
          </a:p>
          <a:p>
            <a:pPr indent="-304800" lvl="0" marL="457200" marR="0" rtl="0" algn="l">
              <a:lnSpc>
                <a:spcPct val="15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94"/>
          <p:cNvSpPr txBox="1"/>
          <p:nvPr>
            <p:ph idx="1" type="body"/>
          </p:nvPr>
        </p:nvSpPr>
        <p:spPr>
          <a:xfrm>
            <a:off x="533400" y="1143001"/>
            <a:ext cx="8229600" cy="4343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None/>
            </a:pPr>
            <a:r>
              <a:rPr b="1" lang="en-US" sz="2000">
                <a:latin typeface="Times New Roman"/>
                <a:ea typeface="Times New Roman"/>
                <a:cs typeface="Times New Roman"/>
                <a:sym typeface="Times New Roman"/>
              </a:rPr>
              <a:t>1. All of the following are suitable problems for genetic algorithms EXCEPT </a:t>
            </a:r>
            <a:endParaRPr/>
          </a:p>
          <a:p>
            <a:pPr indent="-514350" lvl="0" marL="51435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dynamic process control</a:t>
            </a:r>
            <a:endParaRPr/>
          </a:p>
          <a:p>
            <a:pPr indent="-514350" lvl="0" marL="51435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pattern recognition with complex patterns</a:t>
            </a:r>
            <a:endParaRPr/>
          </a:p>
          <a:p>
            <a:pPr indent="-514350" lvl="0" marL="51435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simulation of biological models</a:t>
            </a:r>
            <a:endParaRPr/>
          </a:p>
          <a:p>
            <a:pPr indent="-514350" lvl="0" marL="51435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simple optimization with few variables</a:t>
            </a:r>
            <a:endParaRPr/>
          </a:p>
          <a:p>
            <a:pPr indent="-514350" lvl="0" marL="514350" rtl="0" algn="l">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2400"/>
              <a:buNone/>
            </a:pPr>
            <a:r>
              <a:rPr b="1" lang="en-US" sz="2400">
                <a:latin typeface="Times New Roman"/>
                <a:ea typeface="Times New Roman"/>
                <a:cs typeface="Times New Roman"/>
                <a:sym typeface="Times New Roman"/>
              </a:rPr>
              <a:t>2. </a:t>
            </a:r>
            <a:r>
              <a:rPr b="1" lang="en-US" sz="2000">
                <a:latin typeface="Times New Roman"/>
                <a:ea typeface="Times New Roman"/>
                <a:cs typeface="Times New Roman"/>
                <a:sym typeface="Times New Roman"/>
              </a:rPr>
              <a:t>What kind of learning algorithm for "Facial identities or facial expressions"?</a:t>
            </a:r>
            <a:endParaRPr/>
          </a:p>
          <a:p>
            <a:pPr indent="-457200" lvl="0" marL="45720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Recognizing Anomalies</a:t>
            </a:r>
            <a:endParaRPr/>
          </a:p>
          <a:p>
            <a:pPr indent="-457200" lvl="0" marL="45720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Prediction</a:t>
            </a:r>
            <a:endParaRPr/>
          </a:p>
          <a:p>
            <a:pPr indent="-457200" lvl="0" marL="45720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Generating Patterns</a:t>
            </a:r>
            <a:endParaRPr/>
          </a:p>
          <a:p>
            <a:pPr indent="-457200" lvl="0" marL="457200" rtl="0" algn="l">
              <a:spcBef>
                <a:spcPts val="400"/>
              </a:spcBef>
              <a:spcAft>
                <a:spcPts val="0"/>
              </a:spcAft>
              <a:buClr>
                <a:schemeClr val="dk1"/>
              </a:buClr>
              <a:buSzPts val="2000"/>
              <a:buFont typeface="Calibri"/>
              <a:buAutoNum type="alphaLcParenR"/>
            </a:pPr>
            <a:r>
              <a:rPr lang="en-US" sz="2000">
                <a:latin typeface="Times New Roman"/>
                <a:ea typeface="Times New Roman"/>
                <a:cs typeface="Times New Roman"/>
                <a:sym typeface="Times New Roman"/>
              </a:rPr>
              <a:t>Recognition Patterns</a:t>
            </a:r>
            <a:endParaRPr/>
          </a:p>
          <a:p>
            <a:pPr indent="-304800" lvl="0" marL="457200" rtl="0" algn="l">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p:txBody>
      </p:sp>
      <p:sp>
        <p:nvSpPr>
          <p:cNvPr id="1079" name="Google Shape;1079;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80" name="Google Shape;1080;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1" name="Google Shape;1081;p94"/>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MCQ s</a:t>
            </a:r>
            <a:endParaRPr/>
          </a:p>
        </p:txBody>
      </p:sp>
      <p:pic>
        <p:nvPicPr>
          <p:cNvPr descr="E:\NIET\Project\xLogo11.png.pagespeed.ic.pydHLuCQEZ.png" id="1082" name="Google Shape;1082;p94"/>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83" name="Google Shape;1083;p94"/>
          <p:cNvSpPr txBox="1"/>
          <p:nvPr>
            <p:ph idx="11" type="ftr"/>
          </p:nvPr>
        </p:nvSpPr>
        <p:spPr>
          <a:xfrm>
            <a:off x="2209800" y="6324600"/>
            <a:ext cx="5181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95"/>
          <p:cNvSpPr txBox="1"/>
          <p:nvPr>
            <p:ph idx="1" type="body"/>
          </p:nvPr>
        </p:nvSpPr>
        <p:spPr>
          <a:xfrm>
            <a:off x="533400" y="1143001"/>
            <a:ext cx="82296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None/>
            </a:pPr>
            <a:r>
              <a:rPr lang="en-US" sz="2200"/>
              <a:t>3.If a single system is used for packaging, there are increased chances of endogenous material being packed.</a:t>
            </a:r>
            <a:br>
              <a:rPr lang="en-US" sz="2200"/>
            </a:br>
            <a:r>
              <a:rPr lang="en-US" sz="2200"/>
              <a:t>a) </a:t>
            </a:r>
            <a:r>
              <a:rPr b="1" lang="en-US" sz="2200"/>
              <a:t>True</a:t>
            </a:r>
            <a:br>
              <a:rPr lang="en-US" sz="2200"/>
            </a:br>
            <a:r>
              <a:rPr lang="en-US" sz="2200"/>
              <a:t>b) False</a:t>
            </a:r>
            <a:endParaRPr/>
          </a:p>
          <a:p>
            <a:pPr indent="-342900" lvl="0" marL="342900" rtl="0" algn="l">
              <a:spcBef>
                <a:spcPts val="440"/>
              </a:spcBef>
              <a:spcAft>
                <a:spcPts val="0"/>
              </a:spcAft>
              <a:buClr>
                <a:schemeClr val="dk1"/>
              </a:buClr>
              <a:buSzPts val="2200"/>
              <a:buNone/>
            </a:pPr>
            <a:r>
              <a:rPr lang="en-US" sz="2200"/>
              <a:t>4.Parameters that affect GA</a:t>
            </a:r>
            <a:br>
              <a:rPr lang="en-US" sz="2200"/>
            </a:br>
            <a:r>
              <a:rPr lang="en-US" sz="2200"/>
              <a:t>A: initial population</a:t>
            </a:r>
            <a:br>
              <a:rPr lang="en-US" sz="2200"/>
            </a:br>
            <a:r>
              <a:rPr lang="en-US" sz="2200"/>
              <a:t>B: selection process</a:t>
            </a:r>
            <a:br>
              <a:rPr lang="en-US" sz="2200"/>
            </a:br>
            <a:r>
              <a:rPr lang="en-US" sz="2200"/>
              <a:t>C: fitness function</a:t>
            </a:r>
            <a:br>
              <a:rPr lang="en-US" sz="2200"/>
            </a:br>
            <a:r>
              <a:rPr lang="en-US" sz="2200"/>
              <a:t>D: </a:t>
            </a:r>
            <a:r>
              <a:rPr b="1" lang="en-US" sz="2200"/>
              <a:t>all of these</a:t>
            </a:r>
            <a:endParaRPr/>
          </a:p>
          <a:p>
            <a:pPr indent="-342900" lvl="0" marL="342900" rtl="0" algn="l">
              <a:spcBef>
                <a:spcPts val="440"/>
              </a:spcBef>
              <a:spcAft>
                <a:spcPts val="0"/>
              </a:spcAft>
              <a:buClr>
                <a:schemeClr val="dk1"/>
              </a:buClr>
              <a:buSzPts val="2200"/>
              <a:buNone/>
            </a:pPr>
            <a:r>
              <a:rPr lang="en-US" sz="2200"/>
              <a:t>5. Fitness function should be</a:t>
            </a:r>
            <a:endParaRPr/>
          </a:p>
          <a:p>
            <a:pPr indent="-342900" lvl="0" marL="342900" rtl="0" algn="l">
              <a:spcBef>
                <a:spcPts val="440"/>
              </a:spcBef>
              <a:spcAft>
                <a:spcPts val="0"/>
              </a:spcAft>
              <a:buClr>
                <a:schemeClr val="dk1"/>
              </a:buClr>
              <a:buSzPts val="2200"/>
              <a:buNone/>
            </a:pPr>
            <a:r>
              <a:rPr lang="en-US" sz="2200"/>
              <a:t>A: maximum</a:t>
            </a:r>
            <a:endParaRPr/>
          </a:p>
          <a:p>
            <a:pPr indent="-342900" lvl="0" marL="342900" rtl="0" algn="l">
              <a:spcBef>
                <a:spcPts val="440"/>
              </a:spcBef>
              <a:spcAft>
                <a:spcPts val="0"/>
              </a:spcAft>
              <a:buClr>
                <a:schemeClr val="dk1"/>
              </a:buClr>
              <a:buSzPts val="2200"/>
              <a:buNone/>
            </a:pPr>
            <a:r>
              <a:rPr lang="en-US" sz="2200"/>
              <a:t>B: </a:t>
            </a:r>
            <a:r>
              <a:rPr b="1" lang="en-US" sz="2200"/>
              <a:t>minimum</a:t>
            </a:r>
            <a:endParaRPr/>
          </a:p>
          <a:p>
            <a:pPr indent="-342900" lvl="0" marL="342900" rtl="0" algn="l">
              <a:spcBef>
                <a:spcPts val="440"/>
              </a:spcBef>
              <a:spcAft>
                <a:spcPts val="0"/>
              </a:spcAft>
              <a:buClr>
                <a:schemeClr val="dk1"/>
              </a:buClr>
              <a:buSzPts val="2200"/>
              <a:buNone/>
            </a:pPr>
            <a:r>
              <a:rPr lang="en-US" sz="2200"/>
              <a:t>C: intermediate</a:t>
            </a:r>
            <a:endParaRPr/>
          </a:p>
          <a:p>
            <a:pPr indent="-342900" lvl="0" marL="342900" rtl="0" algn="l">
              <a:spcBef>
                <a:spcPts val="440"/>
              </a:spcBef>
              <a:spcAft>
                <a:spcPts val="0"/>
              </a:spcAft>
              <a:buClr>
                <a:schemeClr val="dk1"/>
              </a:buClr>
              <a:buSzPts val="2200"/>
              <a:buNone/>
            </a:pPr>
            <a:r>
              <a:rPr lang="en-US" sz="2200"/>
              <a:t>D: noneof these</a:t>
            </a:r>
            <a:endParaRPr/>
          </a:p>
        </p:txBody>
      </p:sp>
      <p:sp>
        <p:nvSpPr>
          <p:cNvPr id="1089" name="Google Shape;1089;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090" name="Google Shape;1090;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1" name="Google Shape;1091;p95"/>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MCQ s</a:t>
            </a:r>
            <a:endParaRPr/>
          </a:p>
        </p:txBody>
      </p:sp>
      <p:pic>
        <p:nvPicPr>
          <p:cNvPr descr="E:\NIET\Project\xLogo11.png.pagespeed.ic.pydHLuCQEZ.png" id="1092" name="Google Shape;1092;p95"/>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093" name="Google Shape;1093;p95"/>
          <p:cNvSpPr txBox="1"/>
          <p:nvPr>
            <p:ph idx="11" type="ftr"/>
          </p:nvPr>
        </p:nvSpPr>
        <p:spPr>
          <a:xfrm>
            <a:off x="2209800" y="6324600"/>
            <a:ext cx="51816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96"/>
          <p:cNvSpPr txBox="1"/>
          <p:nvPr>
            <p:ph idx="1" type="body"/>
          </p:nvPr>
        </p:nvSpPr>
        <p:spPr>
          <a:xfrm>
            <a:off x="53340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latin typeface="Times New Roman"/>
                <a:ea typeface="Times New Roman"/>
                <a:cs typeface="Times New Roman"/>
                <a:sym typeface="Times New Roman"/>
              </a:rPr>
              <a:t>Explain how genetic algorithms are influenced by knowledge based techniques. Also discuss the how Genetic Algorithm is different from traditional algorithms?</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Explain Q Learning.</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Explain the role of genetic algorithm in knowledge based technique.</a:t>
            </a:r>
            <a:endParaRPr/>
          </a:p>
          <a:p>
            <a:pPr indent="-342900" lvl="0" marL="342900" rtl="0" algn="l">
              <a:spcBef>
                <a:spcPts val="480"/>
              </a:spcBef>
              <a:spcAft>
                <a:spcPts val="0"/>
              </a:spcAft>
              <a:buClr>
                <a:schemeClr val="dk1"/>
              </a:buClr>
              <a:buSzPts val="2400"/>
              <a:buChar char="•"/>
            </a:pPr>
            <a:r>
              <a:rPr lang="en-US" sz="2400">
                <a:latin typeface="Times New Roman"/>
                <a:ea typeface="Times New Roman"/>
                <a:cs typeface="Times New Roman"/>
                <a:sym typeface="Times New Roman"/>
              </a:rPr>
              <a:t>Differentiate between Genetic algorithm &amp; traditional algorithm with suitable example.</a:t>
            </a:r>
            <a:endParaRPr/>
          </a:p>
        </p:txBody>
      </p:sp>
      <p:sp>
        <p:nvSpPr>
          <p:cNvPr id="1099" name="Google Shape;1099;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00" name="Google Shape;1100;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1" name="Google Shape;1101;p96"/>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Expected Questions for University Exam </a:t>
            </a:r>
            <a:endParaRPr/>
          </a:p>
        </p:txBody>
      </p:sp>
      <p:pic>
        <p:nvPicPr>
          <p:cNvPr descr="E:\NIET\Project\xLogo11.png.pagespeed.ic.pydHLuCQEZ.png" id="1102" name="Google Shape;1102;p96"/>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03" name="Google Shape;1103;p96"/>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10" name="Google Shape;1110;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1" name="Google Shape;1111;p97"/>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Summary</a:t>
            </a:r>
            <a:endParaRPr/>
          </a:p>
        </p:txBody>
      </p:sp>
      <p:pic>
        <p:nvPicPr>
          <p:cNvPr descr="E:\NIET\Project\xLogo11.png.pagespeed.ic.pydHLuCQEZ.png" id="1112" name="Google Shape;1112;p97"/>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13" name="Google Shape;1113;p97"/>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sp>
        <p:nvSpPr>
          <p:cNvPr id="1114" name="Google Shape;1114;p97"/>
          <p:cNvSpPr/>
          <p:nvPr/>
        </p:nvSpPr>
        <p:spPr>
          <a:xfrm>
            <a:off x="533400" y="1066801"/>
            <a:ext cx="80772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FOIL extension of CN2</a:t>
            </a:r>
            <a:endParaRPr/>
          </a:p>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General-to-speciﬁc search adding new literals</a:t>
            </a:r>
            <a:endParaRPr/>
          </a:p>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Literals may introduce new variables</a:t>
            </a:r>
            <a:endParaRPr/>
          </a:p>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Foil-Gains used as evaluation function</a:t>
            </a:r>
            <a:endParaRPr/>
          </a:p>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FOIL has been shown to successfully learn recursive rule sets</a:t>
            </a:r>
            <a:endParaRPr/>
          </a:p>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To handle noisy data, some tradeoff between accuracy, coverage, and complexity tells it when to stop adding new literals</a:t>
            </a:r>
            <a:endParaRPr/>
          </a:p>
          <a:p>
            <a:pPr indent="0" lvl="0" marL="0" marR="0" rtl="0" algn="just">
              <a:lnSpc>
                <a:spcPct val="150000"/>
              </a:lnSpc>
              <a:spcBef>
                <a:spcPts val="0"/>
              </a:spcBef>
              <a:spcAft>
                <a:spcPts val="0"/>
              </a:spcAft>
              <a:buNone/>
            </a:pPr>
            <a:r>
              <a:rPr lang="en-US" sz="2400">
                <a:solidFill>
                  <a:schemeClr val="dk1"/>
                </a:solidFill>
                <a:latin typeface="Times New Roman"/>
                <a:ea typeface="Times New Roman"/>
                <a:cs typeface="Times New Roman"/>
                <a:sym typeface="Times New Roman"/>
              </a:rPr>
              <a:t>• FOIL also performs post-pruning</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20" name="Google Shape;1120;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1" name="Google Shape;1121;p98"/>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200">
                <a:solidFill>
                  <a:schemeClr val="dk1"/>
                </a:solidFill>
                <a:latin typeface="Times New Roman"/>
                <a:ea typeface="Times New Roman"/>
                <a:cs typeface="Times New Roman"/>
                <a:sym typeface="Times New Roman"/>
              </a:rPr>
              <a:t>Old Question Papers</a:t>
            </a:r>
            <a:endParaRPr/>
          </a:p>
        </p:txBody>
      </p:sp>
      <p:pic>
        <p:nvPicPr>
          <p:cNvPr descr="E:\NIET\Project\xLogo11.png.pagespeed.ic.pydHLuCQEZ.png" id="1122" name="Google Shape;1122;p98"/>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23" name="Google Shape;1123;p98"/>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1124" name="Google Shape;1124;p98"/>
          <p:cNvPicPr preferRelativeResize="0"/>
          <p:nvPr/>
        </p:nvPicPr>
        <p:blipFill rotWithShape="1">
          <a:blip r:embed="rId4">
            <a:alphaModFix/>
          </a:blip>
          <a:srcRect b="0" l="0" r="0" t="0"/>
          <a:stretch/>
        </p:blipFill>
        <p:spPr>
          <a:xfrm>
            <a:off x="533400" y="962297"/>
            <a:ext cx="6477000" cy="5371089"/>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9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2/8/2022</a:t>
            </a:r>
            <a:endParaRPr/>
          </a:p>
        </p:txBody>
      </p:sp>
      <p:sp>
        <p:nvSpPr>
          <p:cNvPr id="1130" name="Google Shape;1130;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1" name="Google Shape;1131;p99"/>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Old Question Papers</a:t>
            </a:r>
            <a:endParaRPr/>
          </a:p>
        </p:txBody>
      </p:sp>
      <p:pic>
        <p:nvPicPr>
          <p:cNvPr descr="E:\NIET\Project\xLogo11.png.pagespeed.ic.pydHLuCQEZ.png" id="1132" name="Google Shape;1132;p99"/>
          <p:cNvPicPr preferRelativeResize="0"/>
          <p:nvPr/>
        </p:nvPicPr>
        <p:blipFill rotWithShape="1">
          <a:blip r:embed="rId3">
            <a:alphaModFix/>
          </a:blip>
          <a:srcRect b="0" l="0" r="0" t="0"/>
          <a:stretch/>
        </p:blipFill>
        <p:spPr>
          <a:xfrm>
            <a:off x="0" y="0"/>
            <a:ext cx="1447800" cy="817163"/>
          </a:xfrm>
          <a:prstGeom prst="rect">
            <a:avLst/>
          </a:prstGeom>
          <a:noFill/>
          <a:ln>
            <a:noFill/>
          </a:ln>
        </p:spPr>
      </p:pic>
      <p:sp>
        <p:nvSpPr>
          <p:cNvPr id="1133" name="Google Shape;1133;p99"/>
          <p:cNvSpPr txBox="1"/>
          <p:nvPr>
            <p:ph idx="11" type="ftr"/>
          </p:nvPr>
        </p:nvSpPr>
        <p:spPr>
          <a:xfrm>
            <a:off x="2514600" y="6324600"/>
            <a:ext cx="4876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Calibri"/>
              <a:buNone/>
            </a:pPr>
            <a:r>
              <a:rPr b="0" i="0" lang="en-US" sz="1200" u="none" cap="none" strike="noStrike">
                <a:solidFill>
                  <a:srgbClr val="888888"/>
                </a:solidFill>
                <a:latin typeface="Calibri"/>
                <a:ea typeface="Calibri"/>
                <a:cs typeface="Calibri"/>
                <a:sym typeface="Calibri"/>
              </a:rPr>
              <a:t>Alisha Sikri                 ACSML0401                                    unit-5</a:t>
            </a:r>
            <a:endParaRPr b="0" i="0" sz="1200" u="none" cap="none" strike="noStrike">
              <a:solidFill>
                <a:srgbClr val="888888"/>
              </a:solidFill>
              <a:latin typeface="Calibri"/>
              <a:ea typeface="Calibri"/>
              <a:cs typeface="Calibri"/>
              <a:sym typeface="Calibri"/>
            </a:endParaRPr>
          </a:p>
        </p:txBody>
      </p:sp>
      <p:pic>
        <p:nvPicPr>
          <p:cNvPr id="1134" name="Google Shape;1134;p99"/>
          <p:cNvPicPr preferRelativeResize="0"/>
          <p:nvPr/>
        </p:nvPicPr>
        <p:blipFill rotWithShape="1">
          <a:blip r:embed="rId4">
            <a:alphaModFix/>
          </a:blip>
          <a:srcRect b="0" l="0" r="0" t="0"/>
          <a:stretch/>
        </p:blipFill>
        <p:spPr>
          <a:xfrm>
            <a:off x="914399" y="914400"/>
            <a:ext cx="7588201" cy="1929391"/>
          </a:xfrm>
          <a:prstGeom prst="rect">
            <a:avLst/>
          </a:prstGeom>
          <a:noFill/>
          <a:ln>
            <a:noFill/>
          </a:ln>
        </p:spPr>
      </p:pic>
      <p:pic>
        <p:nvPicPr>
          <p:cNvPr id="1135" name="Google Shape;1135;p99"/>
          <p:cNvPicPr preferRelativeResize="0"/>
          <p:nvPr/>
        </p:nvPicPr>
        <p:blipFill rotWithShape="1">
          <a:blip r:embed="rId5">
            <a:alphaModFix/>
          </a:blip>
          <a:srcRect b="0" l="0" r="0" t="0"/>
          <a:stretch/>
        </p:blipFill>
        <p:spPr>
          <a:xfrm>
            <a:off x="914399" y="1686160"/>
            <a:ext cx="7588201" cy="44566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2020-05-07T16:49:56Z</dcterms:created>
  <dc:creator>Robert Downey Jr</dc:creator>
</cp:coreProperties>
</file>