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0" r:id="rId2"/>
    <p:sldId id="259" r:id="rId3"/>
    <p:sldId id="261" r:id="rId4"/>
    <p:sldId id="270" r:id="rId5"/>
    <p:sldId id="271" r:id="rId6"/>
    <p:sldId id="273" r:id="rId7"/>
    <p:sldId id="274" r:id="rId8"/>
    <p:sldId id="275" r:id="rId9"/>
    <p:sldId id="276" r:id="rId10"/>
    <p:sldId id="277" r:id="rId11"/>
    <p:sldId id="278" r:id="rId12"/>
    <p:sldId id="279" r:id="rId13"/>
    <p:sldId id="283" r:id="rId14"/>
    <p:sldId id="284" r:id="rId15"/>
    <p:sldId id="394" r:id="rId16"/>
    <p:sldId id="285"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400" r:id="rId33"/>
    <p:sldId id="302" r:id="rId34"/>
    <p:sldId id="303" r:id="rId35"/>
    <p:sldId id="304" r:id="rId36"/>
    <p:sldId id="305" r:id="rId37"/>
    <p:sldId id="306" r:id="rId38"/>
    <p:sldId id="307" r:id="rId39"/>
    <p:sldId id="308" r:id="rId40"/>
    <p:sldId id="309" r:id="rId41"/>
    <p:sldId id="310" r:id="rId42"/>
    <p:sldId id="311" r:id="rId43"/>
    <p:sldId id="312" r:id="rId44"/>
    <p:sldId id="401" r:id="rId45"/>
    <p:sldId id="313" r:id="rId46"/>
    <p:sldId id="314" r:id="rId47"/>
    <p:sldId id="315" r:id="rId48"/>
    <p:sldId id="316" r:id="rId49"/>
    <p:sldId id="318" r:id="rId50"/>
    <p:sldId id="319" r:id="rId51"/>
    <p:sldId id="320" r:id="rId52"/>
    <p:sldId id="321" r:id="rId53"/>
    <p:sldId id="322" r:id="rId54"/>
    <p:sldId id="324" r:id="rId55"/>
    <p:sldId id="325" r:id="rId56"/>
    <p:sldId id="326"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CB4B6"/>
    <a:srgbClr val="F9B4B6"/>
    <a:srgbClr val="FF7C80"/>
    <a:srgbClr val="D4222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1A1DECAD-C7C4-46C9-A12A-A8FC4D84DC3B}" type="datetime1">
              <a:rPr lang="en-IN" smtClean="0"/>
              <a:pPr/>
              <a:t>08-10-2024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C2BB002E-6ED1-4876-B986-6F4E3AC44714}" type="datetime1">
              <a:rPr lang="en-IN" smtClean="0"/>
              <a:pPr/>
              <a:t>08-10-2024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93D0110B-9435-4A96-8D82-CB0720ACF40F}" type="datetime1">
              <a:rPr lang="en-IN" smtClean="0"/>
              <a:pPr/>
              <a:t>08-10-2024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4C769393-8141-4048-9317-F3696ECAA64D}" type="datetime1">
              <a:rPr lang="en-IN" smtClean="0"/>
              <a:pPr/>
              <a:t>08-10-2024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dirty="0"/>
              <a:t>By: </a:t>
            </a:r>
            <a:r>
              <a:rPr lang="en-US" dirty="0" err="1"/>
              <a:t>Kshitij</a:t>
            </a:r>
            <a:r>
              <a:rPr lang="en-US" dirty="0"/>
              <a:t> Chandra </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3A30ACE0-AB07-4389-B2FF-6A08E83FF5EE}" type="datetime1">
              <a:rPr lang="en-IN" smtClean="0"/>
              <a:pPr/>
              <a:t>08-10-2024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00E971B-DFE4-4E1C-B22D-ACB335553F54}" type="datetime1">
              <a:rPr lang="en-IN" smtClean="0"/>
              <a:pPr/>
              <a:t>08-10-2024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365ED68C-1107-40E7-89D1-6A2FA5F9F13D}" type="datetime1">
              <a:rPr lang="en-IN" smtClean="0"/>
              <a:pPr/>
              <a:t>08-10-2024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A377C313-5D3D-469B-817E-FC77BA36DFE7}" type="datetime1">
              <a:rPr lang="en-IN" smtClean="0"/>
              <a:pPr/>
              <a:t>08-10-2024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09DBB60D-3E28-42F6-A030-22CF3F1808BC}" type="datetime1">
              <a:rPr lang="en-IN" smtClean="0"/>
              <a:pPr/>
              <a:t>08-10-2024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805F390F-18E7-4D71-B6CC-3198CC49CB3D}" type="datetime1">
              <a:rPr lang="en-IN" smtClean="0"/>
              <a:pPr/>
              <a:t>08-10-2024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ACA71C6-BB7C-41A1-911C-22ED385EF1AE}" type="datetime1">
              <a:rPr lang="en-IN" smtClean="0"/>
              <a:pPr/>
              <a:t>08-10-2024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08-10-2024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1.xml"/><Relationship Id="rId7" Type="http://schemas.openxmlformats.org/officeDocument/2006/relationships/customXml" Target="../ink/ink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customXml" Target="../ink/ink57.xml"/><Relationship Id="rId5" Type="http://schemas.openxmlformats.org/officeDocument/2006/relationships/image" Target="../media/image3.png"/><Relationship Id="rId10" Type="http://schemas.openxmlformats.org/officeDocument/2006/relationships/customXml" Target="../ink/ink56.xml"/><Relationship Id="rId9" Type="http://schemas.openxmlformats.org/officeDocument/2006/relationships/customXml" Target="../ink/ink55.xml"/></Relationships>
</file>

<file path=ppt/slides/_rels/slide11.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8.xml"/><Relationship Id="rId7" Type="http://schemas.openxmlformats.org/officeDocument/2006/relationships/customXml" Target="../ink/ink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xml"/><Relationship Id="rId11" Type="http://schemas.openxmlformats.org/officeDocument/2006/relationships/customXml" Target="../ink/ink64.xml"/><Relationship Id="rId5" Type="http://schemas.openxmlformats.org/officeDocument/2006/relationships/image" Target="../media/image3.png"/><Relationship Id="rId10" Type="http://schemas.openxmlformats.org/officeDocument/2006/relationships/customXml" Target="../ink/ink63.xml"/><Relationship Id="rId9" Type="http://schemas.openxmlformats.org/officeDocument/2006/relationships/customXml" Target="../ink/ink62.xml"/></Relationships>
</file>

<file path=ppt/slides/_rels/slide12.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customXml" Target="../ink/ink65.xml"/><Relationship Id="rId7" Type="http://schemas.openxmlformats.org/officeDocument/2006/relationships/customXml" Target="../ink/ink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xml"/><Relationship Id="rId11" Type="http://schemas.openxmlformats.org/officeDocument/2006/relationships/customXml" Target="../ink/ink71.xml"/><Relationship Id="rId5" Type="http://schemas.openxmlformats.org/officeDocument/2006/relationships/image" Target="../media/image3.png"/><Relationship Id="rId10" Type="http://schemas.openxmlformats.org/officeDocument/2006/relationships/customXml" Target="../ink/ink70.xml"/><Relationship Id="rId9" Type="http://schemas.openxmlformats.org/officeDocument/2006/relationships/customXml" Target="../ink/ink69.xml"/></Relationships>
</file>

<file path=ppt/slides/_rels/slide13.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customXml" Target="../ink/ink72.xml"/><Relationship Id="rId7" Type="http://schemas.openxmlformats.org/officeDocument/2006/relationships/customXml" Target="../ink/ink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xml"/><Relationship Id="rId11" Type="http://schemas.openxmlformats.org/officeDocument/2006/relationships/customXml" Target="../ink/ink78.xml"/><Relationship Id="rId5" Type="http://schemas.openxmlformats.org/officeDocument/2006/relationships/image" Target="../media/image3.png"/><Relationship Id="rId10" Type="http://schemas.openxmlformats.org/officeDocument/2006/relationships/customXml" Target="../ink/ink77.xml"/><Relationship Id="rId9" Type="http://schemas.openxmlformats.org/officeDocument/2006/relationships/customXml" Target="../ink/ink76.xml"/></Relationships>
</file>

<file path=ppt/slides/_rels/slide14.xml.rels><?xml version="1.0" encoding="UTF-8" standalone="yes"?>
<Relationships xmlns="http://schemas.openxmlformats.org/package/2006/relationships"><Relationship Id="rId8" Type="http://schemas.openxmlformats.org/officeDocument/2006/relationships/customXml" Target="../ink/ink82.xml"/><Relationship Id="rId3" Type="http://schemas.openxmlformats.org/officeDocument/2006/relationships/customXml" Target="../ink/ink79.xml"/><Relationship Id="rId7" Type="http://schemas.openxmlformats.org/officeDocument/2006/relationships/customXml" Target="../ink/ink81.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customXml" Target="../ink/ink85.xml"/><Relationship Id="rId5" Type="http://schemas.openxmlformats.org/officeDocument/2006/relationships/image" Target="../media/image3.png"/><Relationship Id="rId10" Type="http://schemas.openxmlformats.org/officeDocument/2006/relationships/customXml" Target="../ink/ink84.xml"/><Relationship Id="rId9" Type="http://schemas.openxmlformats.org/officeDocument/2006/relationships/customXml" Target="../ink/ink8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customXml" Target="../ink/ink86.xml"/><Relationship Id="rId7" Type="http://schemas.openxmlformats.org/officeDocument/2006/relationships/customXml" Target="../ink/ink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7.xml"/><Relationship Id="rId11" Type="http://schemas.openxmlformats.org/officeDocument/2006/relationships/customXml" Target="../ink/ink92.xml"/><Relationship Id="rId5" Type="http://schemas.openxmlformats.org/officeDocument/2006/relationships/image" Target="../media/image3.png"/><Relationship Id="rId10" Type="http://schemas.openxmlformats.org/officeDocument/2006/relationships/customXml" Target="../ink/ink91.xml"/><Relationship Id="rId9" Type="http://schemas.openxmlformats.org/officeDocument/2006/relationships/customXml" Target="../ink/ink90.xml"/></Relationships>
</file>

<file path=ppt/slides/_rels/slide17.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customXml" Target="../ink/ink93.xml"/><Relationship Id="rId7" Type="http://schemas.openxmlformats.org/officeDocument/2006/relationships/customXml" Target="../ink/ink9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4.xml"/><Relationship Id="rId11" Type="http://schemas.openxmlformats.org/officeDocument/2006/relationships/customXml" Target="../ink/ink99.xml"/><Relationship Id="rId5" Type="http://schemas.openxmlformats.org/officeDocument/2006/relationships/image" Target="../media/image3.png"/><Relationship Id="rId10" Type="http://schemas.openxmlformats.org/officeDocument/2006/relationships/customXml" Target="../ink/ink98.xml"/><Relationship Id="rId9" Type="http://schemas.openxmlformats.org/officeDocument/2006/relationships/customXml" Target="../ink/ink97.xml"/></Relationships>
</file>

<file path=ppt/slides/_rels/slide18.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customXml" Target="../ink/ink100.xml"/><Relationship Id="rId7" Type="http://schemas.openxmlformats.org/officeDocument/2006/relationships/customXml" Target="../ink/ink1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1.xml"/><Relationship Id="rId11" Type="http://schemas.openxmlformats.org/officeDocument/2006/relationships/customXml" Target="../ink/ink106.xml"/><Relationship Id="rId5" Type="http://schemas.openxmlformats.org/officeDocument/2006/relationships/image" Target="../media/image3.png"/><Relationship Id="rId10" Type="http://schemas.openxmlformats.org/officeDocument/2006/relationships/customXml" Target="../ink/ink105.xml"/><Relationship Id="rId9" Type="http://schemas.openxmlformats.org/officeDocument/2006/relationships/customXml" Target="../ink/ink104.xml"/></Relationships>
</file>

<file path=ppt/slides/_rels/slide19.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customXml" Target="../ink/ink107.xml"/><Relationship Id="rId7" Type="http://schemas.openxmlformats.org/officeDocument/2006/relationships/customXml" Target="../ink/ink1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8.xml"/><Relationship Id="rId11" Type="http://schemas.openxmlformats.org/officeDocument/2006/relationships/customXml" Target="../ink/ink113.xml"/><Relationship Id="rId5" Type="http://schemas.openxmlformats.org/officeDocument/2006/relationships/image" Target="../media/image3.png"/><Relationship Id="rId10" Type="http://schemas.openxmlformats.org/officeDocument/2006/relationships/customXml" Target="../ink/ink112.xml"/><Relationship Id="rId9" Type="http://schemas.openxmlformats.org/officeDocument/2006/relationships/customXml" Target="../ink/ink11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customXml" Target="../ink/ink114.xml"/><Relationship Id="rId7" Type="http://schemas.openxmlformats.org/officeDocument/2006/relationships/customXml" Target="../ink/ink1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5.xml"/><Relationship Id="rId11" Type="http://schemas.openxmlformats.org/officeDocument/2006/relationships/customXml" Target="../ink/ink120.xml"/><Relationship Id="rId5" Type="http://schemas.openxmlformats.org/officeDocument/2006/relationships/image" Target="../media/image3.png"/><Relationship Id="rId10" Type="http://schemas.openxmlformats.org/officeDocument/2006/relationships/customXml" Target="../ink/ink119.xml"/><Relationship Id="rId9" Type="http://schemas.openxmlformats.org/officeDocument/2006/relationships/customXml" Target="../ink/ink118.xml"/></Relationships>
</file>

<file path=ppt/slides/_rels/slide21.xml.rels><?xml version="1.0" encoding="UTF-8" standalone="yes"?>
<Relationships xmlns="http://schemas.openxmlformats.org/package/2006/relationships"><Relationship Id="rId8" Type="http://schemas.openxmlformats.org/officeDocument/2006/relationships/customXml" Target="../ink/ink124.xml"/><Relationship Id="rId3" Type="http://schemas.openxmlformats.org/officeDocument/2006/relationships/customXml" Target="../ink/ink121.xml"/><Relationship Id="rId7" Type="http://schemas.openxmlformats.org/officeDocument/2006/relationships/customXml" Target="../ink/ink1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2.xml"/><Relationship Id="rId11" Type="http://schemas.openxmlformats.org/officeDocument/2006/relationships/customXml" Target="../ink/ink127.xml"/><Relationship Id="rId5" Type="http://schemas.openxmlformats.org/officeDocument/2006/relationships/image" Target="../media/image3.png"/><Relationship Id="rId10" Type="http://schemas.openxmlformats.org/officeDocument/2006/relationships/customXml" Target="../ink/ink126.xml"/><Relationship Id="rId9" Type="http://schemas.openxmlformats.org/officeDocument/2006/relationships/customXml" Target="../ink/ink125.xml"/></Relationships>
</file>

<file path=ppt/slides/_rels/slide22.xml.rels><?xml version="1.0" encoding="UTF-8" standalone="yes"?>
<Relationships xmlns="http://schemas.openxmlformats.org/package/2006/relationships"><Relationship Id="rId8" Type="http://schemas.openxmlformats.org/officeDocument/2006/relationships/customXml" Target="../ink/ink131.xml"/><Relationship Id="rId3" Type="http://schemas.openxmlformats.org/officeDocument/2006/relationships/customXml" Target="../ink/ink128.xml"/><Relationship Id="rId7" Type="http://schemas.openxmlformats.org/officeDocument/2006/relationships/customXml" Target="../ink/ink1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9.xml"/><Relationship Id="rId11" Type="http://schemas.openxmlformats.org/officeDocument/2006/relationships/customXml" Target="../ink/ink134.xml"/><Relationship Id="rId5" Type="http://schemas.openxmlformats.org/officeDocument/2006/relationships/image" Target="../media/image3.png"/><Relationship Id="rId10" Type="http://schemas.openxmlformats.org/officeDocument/2006/relationships/customXml" Target="../ink/ink133.xml"/><Relationship Id="rId9" Type="http://schemas.openxmlformats.org/officeDocument/2006/relationships/customXml" Target="../ink/ink132.xml"/></Relationships>
</file>

<file path=ppt/slides/_rels/slide23.xml.rels><?xml version="1.0" encoding="UTF-8" standalone="yes"?>
<Relationships xmlns="http://schemas.openxmlformats.org/package/2006/relationships"><Relationship Id="rId8" Type="http://schemas.openxmlformats.org/officeDocument/2006/relationships/customXml" Target="../ink/ink138.xml"/><Relationship Id="rId3" Type="http://schemas.openxmlformats.org/officeDocument/2006/relationships/customXml" Target="../ink/ink135.xml"/><Relationship Id="rId7" Type="http://schemas.openxmlformats.org/officeDocument/2006/relationships/customXml" Target="../ink/ink137.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6.xml"/><Relationship Id="rId11" Type="http://schemas.openxmlformats.org/officeDocument/2006/relationships/customXml" Target="../ink/ink141.xml"/><Relationship Id="rId5" Type="http://schemas.openxmlformats.org/officeDocument/2006/relationships/image" Target="../media/image3.png"/><Relationship Id="rId10" Type="http://schemas.openxmlformats.org/officeDocument/2006/relationships/customXml" Target="../ink/ink140.xml"/><Relationship Id="rId9" Type="http://schemas.openxmlformats.org/officeDocument/2006/relationships/customXml" Target="../ink/ink139.xml"/></Relationships>
</file>

<file path=ppt/slides/_rels/slide24.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customXml" Target="../ink/ink142.xml"/><Relationship Id="rId7" Type="http://schemas.openxmlformats.org/officeDocument/2006/relationships/customXml" Target="../ink/ink1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3.xml"/><Relationship Id="rId11" Type="http://schemas.openxmlformats.org/officeDocument/2006/relationships/customXml" Target="../ink/ink148.xml"/><Relationship Id="rId5" Type="http://schemas.openxmlformats.org/officeDocument/2006/relationships/image" Target="../media/image3.png"/><Relationship Id="rId10" Type="http://schemas.openxmlformats.org/officeDocument/2006/relationships/customXml" Target="../ink/ink147.xml"/><Relationship Id="rId9" Type="http://schemas.openxmlformats.org/officeDocument/2006/relationships/customXml" Target="../ink/ink146.xml"/></Relationships>
</file>

<file path=ppt/slides/_rels/slide25.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customXml" Target="../ink/ink149.xml"/><Relationship Id="rId7" Type="http://schemas.openxmlformats.org/officeDocument/2006/relationships/customXml" Target="../ink/ink1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0.xml"/><Relationship Id="rId11" Type="http://schemas.openxmlformats.org/officeDocument/2006/relationships/customXml" Target="../ink/ink155.xml"/><Relationship Id="rId5" Type="http://schemas.openxmlformats.org/officeDocument/2006/relationships/image" Target="../media/image3.png"/><Relationship Id="rId10" Type="http://schemas.openxmlformats.org/officeDocument/2006/relationships/customXml" Target="../ink/ink154.xml"/><Relationship Id="rId9" Type="http://schemas.openxmlformats.org/officeDocument/2006/relationships/customXml" Target="../ink/ink153.xml"/></Relationships>
</file>

<file path=ppt/slides/_rels/slide26.xml.rels><?xml version="1.0" encoding="UTF-8" standalone="yes"?>
<Relationships xmlns="http://schemas.openxmlformats.org/package/2006/relationships"><Relationship Id="rId8" Type="http://schemas.openxmlformats.org/officeDocument/2006/relationships/customXml" Target="../ink/ink159.xml"/><Relationship Id="rId3" Type="http://schemas.openxmlformats.org/officeDocument/2006/relationships/customXml" Target="../ink/ink156.xml"/><Relationship Id="rId7" Type="http://schemas.openxmlformats.org/officeDocument/2006/relationships/customXml" Target="../ink/ink1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7.xml"/><Relationship Id="rId11" Type="http://schemas.openxmlformats.org/officeDocument/2006/relationships/customXml" Target="../ink/ink162.xml"/><Relationship Id="rId5" Type="http://schemas.openxmlformats.org/officeDocument/2006/relationships/image" Target="../media/image3.png"/><Relationship Id="rId10" Type="http://schemas.openxmlformats.org/officeDocument/2006/relationships/customXml" Target="../ink/ink161.xml"/><Relationship Id="rId9" Type="http://schemas.openxmlformats.org/officeDocument/2006/relationships/customXml" Target="../ink/ink160.xml"/></Relationships>
</file>

<file path=ppt/slides/_rels/slide27.xml.rels><?xml version="1.0" encoding="UTF-8" standalone="yes"?>
<Relationships xmlns="http://schemas.openxmlformats.org/package/2006/relationships"><Relationship Id="rId8" Type="http://schemas.openxmlformats.org/officeDocument/2006/relationships/customXml" Target="../ink/ink166.xml"/><Relationship Id="rId3" Type="http://schemas.openxmlformats.org/officeDocument/2006/relationships/customXml" Target="../ink/ink163.xml"/><Relationship Id="rId7" Type="http://schemas.openxmlformats.org/officeDocument/2006/relationships/customXml" Target="../ink/ink1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4.xml"/><Relationship Id="rId11" Type="http://schemas.openxmlformats.org/officeDocument/2006/relationships/customXml" Target="../ink/ink169.xml"/><Relationship Id="rId5" Type="http://schemas.openxmlformats.org/officeDocument/2006/relationships/image" Target="../media/image3.png"/><Relationship Id="rId10" Type="http://schemas.openxmlformats.org/officeDocument/2006/relationships/customXml" Target="../ink/ink168.xml"/><Relationship Id="rId9" Type="http://schemas.openxmlformats.org/officeDocument/2006/relationships/customXml" Target="../ink/ink167.xml"/></Relationships>
</file>

<file path=ppt/slides/_rels/slide28.xml.rels><?xml version="1.0" encoding="UTF-8" standalone="yes"?>
<Relationships xmlns="http://schemas.openxmlformats.org/package/2006/relationships"><Relationship Id="rId8" Type="http://schemas.openxmlformats.org/officeDocument/2006/relationships/customXml" Target="../ink/ink173.xml"/><Relationship Id="rId13" Type="http://schemas.openxmlformats.org/officeDocument/2006/relationships/hyperlink" Target="https://www.youtube.com/watch?v=3j88YjqFj5U" TargetMode="External"/><Relationship Id="rId3" Type="http://schemas.openxmlformats.org/officeDocument/2006/relationships/customXml" Target="../ink/ink170.xml"/><Relationship Id="rId7" Type="http://schemas.openxmlformats.org/officeDocument/2006/relationships/customXml" Target="../ink/ink172.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1.xml"/><Relationship Id="rId11" Type="http://schemas.openxmlformats.org/officeDocument/2006/relationships/customXml" Target="../ink/ink176.xml"/><Relationship Id="rId5" Type="http://schemas.openxmlformats.org/officeDocument/2006/relationships/image" Target="../media/image3.png"/><Relationship Id="rId15" Type="http://schemas.openxmlformats.org/officeDocument/2006/relationships/hyperlink" Target="https://www.youtube.com/watch?v=l2GG0Dq_xYE" TargetMode="External"/><Relationship Id="rId10" Type="http://schemas.openxmlformats.org/officeDocument/2006/relationships/customXml" Target="../ink/ink175.xml"/><Relationship Id="rId9" Type="http://schemas.openxmlformats.org/officeDocument/2006/relationships/customXml" Target="../ink/ink174.xml"/><Relationship Id="rId14" Type="http://schemas.openxmlformats.org/officeDocument/2006/relationships/hyperlink" Target="https://www.youtube.com/watch?v=EnFRTG9Qv2Y" TargetMode="External"/></Relationships>
</file>

<file path=ppt/slides/_rels/slide29.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customXml" Target="../ink/ink1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8.xml"/><Relationship Id="rId11" Type="http://schemas.openxmlformats.org/officeDocument/2006/relationships/customXml" Target="../ink/ink183.xml"/><Relationship Id="rId5" Type="http://schemas.openxmlformats.org/officeDocument/2006/relationships/image" Target="../media/image3.png"/><Relationship Id="rId10" Type="http://schemas.openxmlformats.org/officeDocument/2006/relationships/customXml" Target="../ink/ink182.xml"/><Relationship Id="rId9" Type="http://schemas.openxmlformats.org/officeDocument/2006/relationships/customXml" Target="../ink/ink181.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8" Type="http://schemas.openxmlformats.org/officeDocument/2006/relationships/customXml" Target="../ink/ink187.xml"/><Relationship Id="rId3" Type="http://schemas.openxmlformats.org/officeDocument/2006/relationships/customXml" Target="../ink/ink184.xml"/><Relationship Id="rId7" Type="http://schemas.openxmlformats.org/officeDocument/2006/relationships/customXml" Target="../ink/ink1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5.xml"/><Relationship Id="rId11" Type="http://schemas.openxmlformats.org/officeDocument/2006/relationships/customXml" Target="../ink/ink190.xml"/><Relationship Id="rId5" Type="http://schemas.openxmlformats.org/officeDocument/2006/relationships/image" Target="../media/image3.png"/><Relationship Id="rId10" Type="http://schemas.openxmlformats.org/officeDocument/2006/relationships/customXml" Target="../ink/ink189.xml"/><Relationship Id="rId9" Type="http://schemas.openxmlformats.org/officeDocument/2006/relationships/customXml" Target="../ink/ink188.xml"/></Relationships>
</file>

<file path=ppt/slides/_rels/slide31.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1.xml"/><Relationship Id="rId7" Type="http://schemas.openxmlformats.org/officeDocument/2006/relationships/customXml" Target="../ink/ink1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2.xml"/><Relationship Id="rId11" Type="http://schemas.openxmlformats.org/officeDocument/2006/relationships/customXml" Target="../ink/ink197.xml"/><Relationship Id="rId5" Type="http://schemas.openxmlformats.org/officeDocument/2006/relationships/image" Target="../media/image3.png"/><Relationship Id="rId10" Type="http://schemas.openxmlformats.org/officeDocument/2006/relationships/customXml" Target="../ink/ink196.xml"/><Relationship Id="rId9" Type="http://schemas.openxmlformats.org/officeDocument/2006/relationships/customXml" Target="../ink/ink195.xml"/></Relationships>
</file>

<file path=ppt/slides/_rels/slide32.xml.rels><?xml version="1.0" encoding="UTF-8" standalone="yes"?>
<Relationships xmlns="http://schemas.openxmlformats.org/package/2006/relationships"><Relationship Id="rId8" Type="http://schemas.openxmlformats.org/officeDocument/2006/relationships/customXml" Target="../ink/ink202.xml"/><Relationship Id="rId3" Type="http://schemas.openxmlformats.org/officeDocument/2006/relationships/customXml" Target="../ink/ink198.xml"/><Relationship Id="rId7" Type="http://schemas.openxmlformats.org/officeDocument/2006/relationships/customXml" Target="../ink/ink201.xml"/><Relationship Id="rId12"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0.xml"/><Relationship Id="rId11" Type="http://schemas.openxmlformats.org/officeDocument/2006/relationships/customXml" Target="../ink/ink204.xml"/><Relationship Id="rId5" Type="http://schemas.openxmlformats.org/officeDocument/2006/relationships/customXml" Target="../ink/ink199.xml"/><Relationship Id="rId10" Type="http://schemas.openxmlformats.org/officeDocument/2006/relationships/customXml" Target="../ink/ink203.xml"/><Relationship Id="rId4" Type="http://schemas.openxmlformats.org/officeDocument/2006/relationships/image" Target="../media/image9.emf"/><Relationship Id="rId9" Type="http://schemas.openxmlformats.org/officeDocument/2006/relationships/image" Target="../media/image10.emf"/></Relationships>
</file>

<file path=ppt/slides/_rels/slide33.xml.rels><?xml version="1.0" encoding="UTF-8" standalone="yes"?>
<Relationships xmlns="http://schemas.openxmlformats.org/package/2006/relationships"><Relationship Id="rId8" Type="http://schemas.openxmlformats.org/officeDocument/2006/relationships/customXml" Target="../ink/ink208.xml"/><Relationship Id="rId3" Type="http://schemas.openxmlformats.org/officeDocument/2006/relationships/customXml" Target="../ink/ink205.xml"/><Relationship Id="rId7" Type="http://schemas.openxmlformats.org/officeDocument/2006/relationships/customXml" Target="../ink/ink2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6.xml"/><Relationship Id="rId11" Type="http://schemas.openxmlformats.org/officeDocument/2006/relationships/customXml" Target="../ink/ink211.xml"/><Relationship Id="rId5" Type="http://schemas.openxmlformats.org/officeDocument/2006/relationships/image" Target="../media/image3.png"/><Relationship Id="rId10" Type="http://schemas.openxmlformats.org/officeDocument/2006/relationships/customXml" Target="../ink/ink210.xml"/><Relationship Id="rId9" Type="http://schemas.openxmlformats.org/officeDocument/2006/relationships/customXml" Target="../ink/ink209.xml"/></Relationships>
</file>

<file path=ppt/slides/_rels/slide34.xml.rels><?xml version="1.0" encoding="UTF-8" standalone="yes"?>
<Relationships xmlns="http://schemas.openxmlformats.org/package/2006/relationships"><Relationship Id="rId8" Type="http://schemas.openxmlformats.org/officeDocument/2006/relationships/customXml" Target="../ink/ink215.xml"/><Relationship Id="rId3" Type="http://schemas.openxmlformats.org/officeDocument/2006/relationships/customXml" Target="../ink/ink212.xml"/><Relationship Id="rId7" Type="http://schemas.openxmlformats.org/officeDocument/2006/relationships/customXml" Target="../ink/ink2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13.xml"/><Relationship Id="rId11" Type="http://schemas.openxmlformats.org/officeDocument/2006/relationships/customXml" Target="../ink/ink218.xml"/><Relationship Id="rId5" Type="http://schemas.openxmlformats.org/officeDocument/2006/relationships/image" Target="../media/image3.png"/><Relationship Id="rId10" Type="http://schemas.openxmlformats.org/officeDocument/2006/relationships/customXml" Target="../ink/ink217.xml"/><Relationship Id="rId9" Type="http://schemas.openxmlformats.org/officeDocument/2006/relationships/customXml" Target="../ink/ink216.xml"/></Relationships>
</file>

<file path=ppt/slides/_rels/slide35.xml.rels><?xml version="1.0" encoding="UTF-8" standalone="yes"?>
<Relationships xmlns="http://schemas.openxmlformats.org/package/2006/relationships"><Relationship Id="rId8" Type="http://schemas.openxmlformats.org/officeDocument/2006/relationships/customXml" Target="../ink/ink222.xml"/><Relationship Id="rId3" Type="http://schemas.openxmlformats.org/officeDocument/2006/relationships/customXml" Target="../ink/ink219.xml"/><Relationship Id="rId7" Type="http://schemas.openxmlformats.org/officeDocument/2006/relationships/customXml" Target="../ink/ink2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0.xml"/><Relationship Id="rId11" Type="http://schemas.openxmlformats.org/officeDocument/2006/relationships/customXml" Target="../ink/ink225.xml"/><Relationship Id="rId5" Type="http://schemas.openxmlformats.org/officeDocument/2006/relationships/image" Target="../media/image3.png"/><Relationship Id="rId10" Type="http://schemas.openxmlformats.org/officeDocument/2006/relationships/customXml" Target="../ink/ink224.xml"/><Relationship Id="rId9" Type="http://schemas.openxmlformats.org/officeDocument/2006/relationships/customXml" Target="../ink/ink223.xml"/></Relationships>
</file>

<file path=ppt/slides/_rels/slide36.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customXml" Target="../ink/ink226.xml"/><Relationship Id="rId7" Type="http://schemas.openxmlformats.org/officeDocument/2006/relationships/customXml" Target="../ink/ink2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7.xml"/><Relationship Id="rId11" Type="http://schemas.openxmlformats.org/officeDocument/2006/relationships/customXml" Target="../ink/ink232.xml"/><Relationship Id="rId5" Type="http://schemas.openxmlformats.org/officeDocument/2006/relationships/image" Target="../media/image3.png"/><Relationship Id="rId10" Type="http://schemas.openxmlformats.org/officeDocument/2006/relationships/customXml" Target="../ink/ink231.xml"/><Relationship Id="rId9" Type="http://schemas.openxmlformats.org/officeDocument/2006/relationships/customXml" Target="../ink/ink230.xml"/></Relationships>
</file>

<file path=ppt/slides/_rels/slide37.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customXml" Target="../ink/ink233.xml"/><Relationship Id="rId7" Type="http://schemas.openxmlformats.org/officeDocument/2006/relationships/customXml" Target="../ink/ink235.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4.xml"/><Relationship Id="rId11" Type="http://schemas.openxmlformats.org/officeDocument/2006/relationships/customXml" Target="../ink/ink239.xml"/><Relationship Id="rId5" Type="http://schemas.openxmlformats.org/officeDocument/2006/relationships/image" Target="../media/image3.png"/><Relationship Id="rId10" Type="http://schemas.openxmlformats.org/officeDocument/2006/relationships/customXml" Target="../ink/ink238.xml"/><Relationship Id="rId9" Type="http://schemas.openxmlformats.org/officeDocument/2006/relationships/customXml" Target="../ink/ink237.xml"/></Relationships>
</file>

<file path=ppt/slides/_rels/slide38.xml.rels><?xml version="1.0" encoding="UTF-8" standalone="yes"?>
<Relationships xmlns="http://schemas.openxmlformats.org/package/2006/relationships"><Relationship Id="rId8" Type="http://schemas.openxmlformats.org/officeDocument/2006/relationships/customXml" Target="../ink/ink243.xml"/><Relationship Id="rId3" Type="http://schemas.openxmlformats.org/officeDocument/2006/relationships/customXml" Target="../ink/ink240.xml"/><Relationship Id="rId7" Type="http://schemas.openxmlformats.org/officeDocument/2006/relationships/customXml" Target="../ink/ink2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1.xml"/><Relationship Id="rId11" Type="http://schemas.openxmlformats.org/officeDocument/2006/relationships/customXml" Target="../ink/ink246.xml"/><Relationship Id="rId5" Type="http://schemas.openxmlformats.org/officeDocument/2006/relationships/image" Target="../media/image3.png"/><Relationship Id="rId10" Type="http://schemas.openxmlformats.org/officeDocument/2006/relationships/customXml" Target="../ink/ink245.xml"/><Relationship Id="rId9" Type="http://schemas.openxmlformats.org/officeDocument/2006/relationships/customXml" Target="../ink/ink244.xml"/></Relationships>
</file>

<file path=ppt/slides/_rels/slide39.xml.rels><?xml version="1.0" encoding="UTF-8" standalone="yes"?>
<Relationships xmlns="http://schemas.openxmlformats.org/package/2006/relationships"><Relationship Id="rId8" Type="http://schemas.openxmlformats.org/officeDocument/2006/relationships/customXml" Target="../ink/ink250.xml"/><Relationship Id="rId3" Type="http://schemas.openxmlformats.org/officeDocument/2006/relationships/customXml" Target="../ink/ink247.xml"/><Relationship Id="rId7" Type="http://schemas.openxmlformats.org/officeDocument/2006/relationships/customXml" Target="../ink/ink24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8.xml"/><Relationship Id="rId11" Type="http://schemas.openxmlformats.org/officeDocument/2006/relationships/customXml" Target="../ink/ink253.xml"/><Relationship Id="rId5" Type="http://schemas.openxmlformats.org/officeDocument/2006/relationships/image" Target="../media/image3.png"/><Relationship Id="rId10" Type="http://schemas.openxmlformats.org/officeDocument/2006/relationships/customXml" Target="../ink/ink252.xml"/><Relationship Id="rId9" Type="http://schemas.openxmlformats.org/officeDocument/2006/relationships/customXml" Target="../ink/ink251.xml"/></Relationships>
</file>

<file path=ppt/slides/_rels/slide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xml"/><Relationship Id="rId11" Type="http://schemas.openxmlformats.org/officeDocument/2006/relationships/customXml" Target="../ink/ink15.xml"/><Relationship Id="rId5" Type="http://schemas.openxmlformats.org/officeDocument/2006/relationships/image" Target="../media/image3.png"/><Relationship Id="rId10" Type="http://schemas.openxmlformats.org/officeDocument/2006/relationships/customXml" Target="../ink/ink14.xml"/><Relationship Id="rId9" Type="http://schemas.openxmlformats.org/officeDocument/2006/relationships/customXml" Target="../ink/ink13.xml"/></Relationships>
</file>

<file path=ppt/slides/_rels/slide40.xml.rels><?xml version="1.0" encoding="UTF-8" standalone="yes"?>
<Relationships xmlns="http://schemas.openxmlformats.org/package/2006/relationships"><Relationship Id="rId8" Type="http://schemas.openxmlformats.org/officeDocument/2006/relationships/customXml" Target="../ink/ink257.xml"/><Relationship Id="rId13" Type="http://schemas.openxmlformats.org/officeDocument/2006/relationships/hyperlink" Target="https://www.youtube.com/watch?v=3wmw2mzztTE" TargetMode="External"/><Relationship Id="rId3" Type="http://schemas.openxmlformats.org/officeDocument/2006/relationships/customXml" Target="../ink/ink254.xml"/><Relationship Id="rId7" Type="http://schemas.openxmlformats.org/officeDocument/2006/relationships/customXml" Target="../ink/ink256.xml"/><Relationship Id="rId12" Type="http://schemas.openxmlformats.org/officeDocument/2006/relationships/hyperlink" Target="https://www.youtube.com/watch?v=6CS3WwY2_h8"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5.xml"/><Relationship Id="rId11" Type="http://schemas.openxmlformats.org/officeDocument/2006/relationships/customXml" Target="../ink/ink260.xml"/><Relationship Id="rId5" Type="http://schemas.openxmlformats.org/officeDocument/2006/relationships/image" Target="../media/image3.png"/><Relationship Id="rId15" Type="http://schemas.openxmlformats.org/officeDocument/2006/relationships/hyperlink" Target="https://www.youtube.com/watch?v=SXeKCB8WPGg" TargetMode="External"/><Relationship Id="rId10" Type="http://schemas.openxmlformats.org/officeDocument/2006/relationships/customXml" Target="../ink/ink259.xml"/><Relationship Id="rId9" Type="http://schemas.openxmlformats.org/officeDocument/2006/relationships/customXml" Target="../ink/ink258.xml"/><Relationship Id="rId14" Type="http://schemas.openxmlformats.org/officeDocument/2006/relationships/hyperlink" Target="https://www.youtube.com/watch?v=7hnKGOgjYNI" TargetMode="External"/></Relationships>
</file>

<file path=ppt/slides/_rels/slide41.xml.rels><?xml version="1.0" encoding="UTF-8" standalone="yes"?>
<Relationships xmlns="http://schemas.openxmlformats.org/package/2006/relationships"><Relationship Id="rId8" Type="http://schemas.openxmlformats.org/officeDocument/2006/relationships/customXml" Target="../ink/ink264.xml"/><Relationship Id="rId3" Type="http://schemas.openxmlformats.org/officeDocument/2006/relationships/customXml" Target="../ink/ink261.xml"/><Relationship Id="rId7" Type="http://schemas.openxmlformats.org/officeDocument/2006/relationships/customXml" Target="../ink/ink26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2.xml"/><Relationship Id="rId11" Type="http://schemas.openxmlformats.org/officeDocument/2006/relationships/customXml" Target="../ink/ink267.xml"/><Relationship Id="rId5" Type="http://schemas.openxmlformats.org/officeDocument/2006/relationships/image" Target="../media/image3.png"/><Relationship Id="rId10" Type="http://schemas.openxmlformats.org/officeDocument/2006/relationships/customXml" Target="../ink/ink266.xml"/><Relationship Id="rId9" Type="http://schemas.openxmlformats.org/officeDocument/2006/relationships/customXml" Target="../ink/ink265.xml"/></Relationships>
</file>

<file path=ppt/slides/_rels/slide42.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8.xml"/><Relationship Id="rId7" Type="http://schemas.openxmlformats.org/officeDocument/2006/relationships/customXml" Target="../ink/ink27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9.xml"/><Relationship Id="rId11" Type="http://schemas.openxmlformats.org/officeDocument/2006/relationships/customXml" Target="../ink/ink274.xml"/><Relationship Id="rId5" Type="http://schemas.openxmlformats.org/officeDocument/2006/relationships/image" Target="../media/image3.png"/><Relationship Id="rId10" Type="http://schemas.openxmlformats.org/officeDocument/2006/relationships/customXml" Target="../ink/ink273.xml"/><Relationship Id="rId9" Type="http://schemas.openxmlformats.org/officeDocument/2006/relationships/customXml" Target="../ink/ink272.xml"/></Relationships>
</file>

<file path=ppt/slides/_rels/slide43.xml.rels><?xml version="1.0" encoding="UTF-8" standalone="yes"?>
<Relationships xmlns="http://schemas.openxmlformats.org/package/2006/relationships"><Relationship Id="rId8" Type="http://schemas.openxmlformats.org/officeDocument/2006/relationships/customXml" Target="../ink/ink278.xml"/><Relationship Id="rId3" Type="http://schemas.openxmlformats.org/officeDocument/2006/relationships/customXml" Target="../ink/ink275.xml"/><Relationship Id="rId7" Type="http://schemas.openxmlformats.org/officeDocument/2006/relationships/customXml" Target="../ink/ink27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6.xml"/><Relationship Id="rId11" Type="http://schemas.openxmlformats.org/officeDocument/2006/relationships/customXml" Target="../ink/ink281.xml"/><Relationship Id="rId5" Type="http://schemas.openxmlformats.org/officeDocument/2006/relationships/image" Target="../media/image3.png"/><Relationship Id="rId10" Type="http://schemas.openxmlformats.org/officeDocument/2006/relationships/customXml" Target="../ink/ink280.xml"/><Relationship Id="rId9" Type="http://schemas.openxmlformats.org/officeDocument/2006/relationships/customXml" Target="../ink/ink279.xml"/></Relationships>
</file>

<file path=ppt/slides/_rels/slide44.xml.rels><?xml version="1.0" encoding="UTF-8" standalone="yes"?>
<Relationships xmlns="http://schemas.openxmlformats.org/package/2006/relationships"><Relationship Id="rId8" Type="http://schemas.openxmlformats.org/officeDocument/2006/relationships/customXml" Target="../ink/ink286.xml"/><Relationship Id="rId3" Type="http://schemas.openxmlformats.org/officeDocument/2006/relationships/customXml" Target="../ink/ink282.xml"/><Relationship Id="rId7" Type="http://schemas.openxmlformats.org/officeDocument/2006/relationships/customXml" Target="../ink/ink285.xml"/><Relationship Id="rId12"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4.xml"/><Relationship Id="rId11" Type="http://schemas.openxmlformats.org/officeDocument/2006/relationships/customXml" Target="../ink/ink288.xml"/><Relationship Id="rId5" Type="http://schemas.openxmlformats.org/officeDocument/2006/relationships/customXml" Target="../ink/ink283.xml"/><Relationship Id="rId10" Type="http://schemas.openxmlformats.org/officeDocument/2006/relationships/customXml" Target="../ink/ink287.xml"/><Relationship Id="rId4" Type="http://schemas.openxmlformats.org/officeDocument/2006/relationships/image" Target="../media/image12.emf"/><Relationship Id="rId9" Type="http://schemas.openxmlformats.org/officeDocument/2006/relationships/image" Target="../media/image13.emf"/></Relationships>
</file>

<file path=ppt/slides/_rels/slide45.xml.rels><?xml version="1.0" encoding="UTF-8" standalone="yes"?>
<Relationships xmlns="http://schemas.openxmlformats.org/package/2006/relationships"><Relationship Id="rId8" Type="http://schemas.openxmlformats.org/officeDocument/2006/relationships/customXml" Target="../ink/ink292.xml"/><Relationship Id="rId3" Type="http://schemas.openxmlformats.org/officeDocument/2006/relationships/customXml" Target="../ink/ink289.xml"/><Relationship Id="rId7" Type="http://schemas.openxmlformats.org/officeDocument/2006/relationships/customXml" Target="../ink/ink29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0.xml"/><Relationship Id="rId11" Type="http://schemas.openxmlformats.org/officeDocument/2006/relationships/customXml" Target="../ink/ink295.xml"/><Relationship Id="rId5" Type="http://schemas.openxmlformats.org/officeDocument/2006/relationships/image" Target="../media/image3.png"/><Relationship Id="rId10" Type="http://schemas.openxmlformats.org/officeDocument/2006/relationships/customXml" Target="../ink/ink294.xml"/><Relationship Id="rId9" Type="http://schemas.openxmlformats.org/officeDocument/2006/relationships/customXml" Target="../ink/ink293.xml"/></Relationships>
</file>

<file path=ppt/slides/_rels/slide46.xml.rels><?xml version="1.0" encoding="UTF-8" standalone="yes"?>
<Relationships xmlns="http://schemas.openxmlformats.org/package/2006/relationships"><Relationship Id="rId8" Type="http://schemas.openxmlformats.org/officeDocument/2006/relationships/customXml" Target="../ink/ink299.xml"/><Relationship Id="rId3" Type="http://schemas.openxmlformats.org/officeDocument/2006/relationships/customXml" Target="../ink/ink296.xml"/><Relationship Id="rId7" Type="http://schemas.openxmlformats.org/officeDocument/2006/relationships/customXml" Target="../ink/ink29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7.xml"/><Relationship Id="rId11" Type="http://schemas.openxmlformats.org/officeDocument/2006/relationships/customXml" Target="../ink/ink302.xml"/><Relationship Id="rId5" Type="http://schemas.openxmlformats.org/officeDocument/2006/relationships/image" Target="../media/image3.png"/><Relationship Id="rId10" Type="http://schemas.openxmlformats.org/officeDocument/2006/relationships/customXml" Target="../ink/ink301.xml"/><Relationship Id="rId9" Type="http://schemas.openxmlformats.org/officeDocument/2006/relationships/customXml" Target="../ink/ink300.xml"/></Relationships>
</file>

<file path=ppt/slides/_rels/slide47.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customXml" Target="../ink/ink303.xml"/><Relationship Id="rId7" Type="http://schemas.openxmlformats.org/officeDocument/2006/relationships/customXml" Target="../ink/ink30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4.xml"/><Relationship Id="rId11" Type="http://schemas.openxmlformats.org/officeDocument/2006/relationships/customXml" Target="../ink/ink309.xml"/><Relationship Id="rId5" Type="http://schemas.openxmlformats.org/officeDocument/2006/relationships/image" Target="../media/image3.png"/><Relationship Id="rId10" Type="http://schemas.openxmlformats.org/officeDocument/2006/relationships/customXml" Target="../ink/ink308.xml"/><Relationship Id="rId9" Type="http://schemas.openxmlformats.org/officeDocument/2006/relationships/customXml" Target="../ink/ink307.xml"/></Relationships>
</file>

<file path=ppt/slides/_rels/slide48.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customXml" Target="../ink/ink310.xml"/><Relationship Id="rId7" Type="http://schemas.openxmlformats.org/officeDocument/2006/relationships/customXml" Target="../ink/ink3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1.xml"/><Relationship Id="rId11" Type="http://schemas.openxmlformats.org/officeDocument/2006/relationships/customXml" Target="../ink/ink316.xml"/><Relationship Id="rId5" Type="http://schemas.openxmlformats.org/officeDocument/2006/relationships/image" Target="../media/image3.png"/><Relationship Id="rId10" Type="http://schemas.openxmlformats.org/officeDocument/2006/relationships/customXml" Target="../ink/ink315.xml"/><Relationship Id="rId9" Type="http://schemas.openxmlformats.org/officeDocument/2006/relationships/customXml" Target="../ink/ink314.xml"/></Relationships>
</file>

<file path=ppt/slides/_rels/slide49.xml.rels><?xml version="1.0" encoding="UTF-8" standalone="yes"?>
<Relationships xmlns="http://schemas.openxmlformats.org/package/2006/relationships"><Relationship Id="rId8" Type="http://schemas.openxmlformats.org/officeDocument/2006/relationships/customXml" Target="../ink/ink320.xml"/><Relationship Id="rId3" Type="http://schemas.openxmlformats.org/officeDocument/2006/relationships/customXml" Target="../ink/ink317.xml"/><Relationship Id="rId7" Type="http://schemas.openxmlformats.org/officeDocument/2006/relationships/customXml" Target="../ink/ink31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8.xml"/><Relationship Id="rId11" Type="http://schemas.openxmlformats.org/officeDocument/2006/relationships/customXml" Target="../ink/ink323.xml"/><Relationship Id="rId5" Type="http://schemas.openxmlformats.org/officeDocument/2006/relationships/image" Target="../media/image3.png"/><Relationship Id="rId10" Type="http://schemas.openxmlformats.org/officeDocument/2006/relationships/customXml" Target="../ink/ink322.xml"/><Relationship Id="rId9" Type="http://schemas.openxmlformats.org/officeDocument/2006/relationships/customXml" Target="../ink/ink321.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xml"/><Relationship Id="rId11" Type="http://schemas.openxmlformats.org/officeDocument/2006/relationships/customXml" Target="../ink/ink22.xml"/><Relationship Id="rId5" Type="http://schemas.openxmlformats.org/officeDocument/2006/relationships/image" Target="../media/image3.png"/><Relationship Id="rId10" Type="http://schemas.openxmlformats.org/officeDocument/2006/relationships/customXml" Target="../ink/ink21.xml"/><Relationship Id="rId9" Type="http://schemas.openxmlformats.org/officeDocument/2006/relationships/customXml" Target="../ink/ink20.xml"/></Relationships>
</file>

<file path=ppt/slides/_rels/slide50.xml.rels><?xml version="1.0" encoding="UTF-8" standalone="yes"?>
<Relationships xmlns="http://schemas.openxmlformats.org/package/2006/relationships"><Relationship Id="rId8" Type="http://schemas.openxmlformats.org/officeDocument/2006/relationships/customXml" Target="../ink/ink327.xml"/><Relationship Id="rId3" Type="http://schemas.openxmlformats.org/officeDocument/2006/relationships/customXml" Target="../ink/ink324.xml"/><Relationship Id="rId7" Type="http://schemas.openxmlformats.org/officeDocument/2006/relationships/customXml" Target="../ink/ink32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5.xml"/><Relationship Id="rId11" Type="http://schemas.openxmlformats.org/officeDocument/2006/relationships/customXml" Target="../ink/ink330.xml"/><Relationship Id="rId5" Type="http://schemas.openxmlformats.org/officeDocument/2006/relationships/image" Target="../media/image3.png"/><Relationship Id="rId10" Type="http://schemas.openxmlformats.org/officeDocument/2006/relationships/customXml" Target="../ink/ink329.xml"/><Relationship Id="rId9" Type="http://schemas.openxmlformats.org/officeDocument/2006/relationships/customXml" Target="../ink/ink328.xml"/></Relationships>
</file>

<file path=ppt/slides/_rels/slide51.xml.rels><?xml version="1.0" encoding="UTF-8" standalone="yes"?>
<Relationships xmlns="http://schemas.openxmlformats.org/package/2006/relationships"><Relationship Id="rId8" Type="http://schemas.openxmlformats.org/officeDocument/2006/relationships/customXml" Target="../ink/ink334.xml"/><Relationship Id="rId13" Type="http://schemas.openxmlformats.org/officeDocument/2006/relationships/hyperlink" Target="https://www.youtube.com/watch?v=D3yQEoXkiAA" TargetMode="External"/><Relationship Id="rId3" Type="http://schemas.openxmlformats.org/officeDocument/2006/relationships/customXml" Target="../ink/ink331.xml"/><Relationship Id="rId7" Type="http://schemas.openxmlformats.org/officeDocument/2006/relationships/customXml" Target="../ink/ink333.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2.xml"/><Relationship Id="rId11" Type="http://schemas.openxmlformats.org/officeDocument/2006/relationships/customXml" Target="../ink/ink337.xml"/><Relationship Id="rId5" Type="http://schemas.openxmlformats.org/officeDocument/2006/relationships/image" Target="../media/image3.png"/><Relationship Id="rId15" Type="http://schemas.openxmlformats.org/officeDocument/2006/relationships/hyperlink" Target="https://www.youtube.com/watch?v=t96A1DrsZTw" TargetMode="External"/><Relationship Id="rId10" Type="http://schemas.openxmlformats.org/officeDocument/2006/relationships/customXml" Target="../ink/ink336.xml"/><Relationship Id="rId9" Type="http://schemas.openxmlformats.org/officeDocument/2006/relationships/customXml" Target="../ink/ink335.xml"/><Relationship Id="rId14" Type="http://schemas.openxmlformats.org/officeDocument/2006/relationships/hyperlink" Target="https://www.youtube.com/watch?v=N8nRnralqiI" TargetMode="External"/></Relationships>
</file>

<file path=ppt/slides/_rels/slide52.xml.rels><?xml version="1.0" encoding="UTF-8" standalone="yes"?>
<Relationships xmlns="http://schemas.openxmlformats.org/package/2006/relationships"><Relationship Id="rId8" Type="http://schemas.openxmlformats.org/officeDocument/2006/relationships/customXml" Target="../ink/ink341.xml"/><Relationship Id="rId3" Type="http://schemas.openxmlformats.org/officeDocument/2006/relationships/customXml" Target="../ink/ink338.xml"/><Relationship Id="rId7" Type="http://schemas.openxmlformats.org/officeDocument/2006/relationships/customXml" Target="../ink/ink34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9.xml"/><Relationship Id="rId11" Type="http://schemas.openxmlformats.org/officeDocument/2006/relationships/customXml" Target="../ink/ink344.xml"/><Relationship Id="rId5" Type="http://schemas.openxmlformats.org/officeDocument/2006/relationships/image" Target="../media/image3.png"/><Relationship Id="rId10" Type="http://schemas.openxmlformats.org/officeDocument/2006/relationships/customXml" Target="../ink/ink343.xml"/><Relationship Id="rId9" Type="http://schemas.openxmlformats.org/officeDocument/2006/relationships/customXml" Target="../ink/ink342.xml"/></Relationships>
</file>

<file path=ppt/slides/_rels/slide53.xml.rels><?xml version="1.0" encoding="UTF-8" standalone="yes"?>
<Relationships xmlns="http://schemas.openxmlformats.org/package/2006/relationships"><Relationship Id="rId8" Type="http://schemas.openxmlformats.org/officeDocument/2006/relationships/customXml" Target="../ink/ink348.xml"/><Relationship Id="rId3" Type="http://schemas.openxmlformats.org/officeDocument/2006/relationships/customXml" Target="../ink/ink345.xml"/><Relationship Id="rId7" Type="http://schemas.openxmlformats.org/officeDocument/2006/relationships/customXml" Target="../ink/ink34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6.xml"/><Relationship Id="rId11" Type="http://schemas.openxmlformats.org/officeDocument/2006/relationships/customXml" Target="../ink/ink351.xml"/><Relationship Id="rId5" Type="http://schemas.openxmlformats.org/officeDocument/2006/relationships/image" Target="../media/image3.png"/><Relationship Id="rId10" Type="http://schemas.openxmlformats.org/officeDocument/2006/relationships/customXml" Target="../ink/ink350.xml"/><Relationship Id="rId9" Type="http://schemas.openxmlformats.org/officeDocument/2006/relationships/customXml" Target="../ink/ink349.xml"/></Relationships>
</file>

<file path=ppt/slides/_rels/slide54.xml.rels><?xml version="1.0" encoding="UTF-8" standalone="yes"?>
<Relationships xmlns="http://schemas.openxmlformats.org/package/2006/relationships"><Relationship Id="rId8" Type="http://schemas.openxmlformats.org/officeDocument/2006/relationships/customXml" Target="../ink/ink355.xml"/><Relationship Id="rId3" Type="http://schemas.openxmlformats.org/officeDocument/2006/relationships/customXml" Target="../ink/ink352.xml"/><Relationship Id="rId7" Type="http://schemas.openxmlformats.org/officeDocument/2006/relationships/customXml" Target="../ink/ink35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3.xml"/><Relationship Id="rId11" Type="http://schemas.openxmlformats.org/officeDocument/2006/relationships/customXml" Target="../ink/ink358.xml"/><Relationship Id="rId5" Type="http://schemas.openxmlformats.org/officeDocument/2006/relationships/image" Target="../media/image3.png"/><Relationship Id="rId10" Type="http://schemas.openxmlformats.org/officeDocument/2006/relationships/customXml" Target="../ink/ink357.xml"/><Relationship Id="rId9" Type="http://schemas.openxmlformats.org/officeDocument/2006/relationships/customXml" Target="../ink/ink356.xml"/></Relationships>
</file>

<file path=ppt/slides/_rels/slide55.xml.rels><?xml version="1.0" encoding="UTF-8" standalone="yes"?>
<Relationships xmlns="http://schemas.openxmlformats.org/package/2006/relationships"><Relationship Id="rId8" Type="http://schemas.openxmlformats.org/officeDocument/2006/relationships/customXml" Target="../ink/ink362.xml"/><Relationship Id="rId13" Type="http://schemas.openxmlformats.org/officeDocument/2006/relationships/hyperlink" Target="https://www.youtube.com/watch?v=N8nRnralqiI" TargetMode="External"/><Relationship Id="rId3" Type="http://schemas.openxmlformats.org/officeDocument/2006/relationships/customXml" Target="../ink/ink359.xml"/><Relationship Id="rId7" Type="http://schemas.openxmlformats.org/officeDocument/2006/relationships/customXml" Target="../ink/ink361.xml"/><Relationship Id="rId12" Type="http://schemas.openxmlformats.org/officeDocument/2006/relationships/hyperlink" Target="https://www.youtube.com/watch?v=D3yQEoXkiAA" TargetMode="External"/><Relationship Id="rId17" Type="http://schemas.openxmlformats.org/officeDocument/2006/relationships/hyperlink" Target="https://www.youtube.com/watch?v=SXeKCB8WPGg" TargetMode="External"/><Relationship Id="rId2" Type="http://schemas.openxmlformats.org/officeDocument/2006/relationships/image" Target="../media/image2.png"/><Relationship Id="rId16" Type="http://schemas.openxmlformats.org/officeDocument/2006/relationships/hyperlink" Target="https://www.youtube.com/watch?v=7hnKGOgjYNI" TargetMode="External"/><Relationship Id="rId1" Type="http://schemas.openxmlformats.org/officeDocument/2006/relationships/slideLayout" Target="../slideLayouts/slideLayout7.xml"/><Relationship Id="rId6" Type="http://schemas.openxmlformats.org/officeDocument/2006/relationships/customXml" Target="../ink/ink360.xml"/><Relationship Id="rId11" Type="http://schemas.openxmlformats.org/officeDocument/2006/relationships/customXml" Target="../ink/ink365.xml"/><Relationship Id="rId5" Type="http://schemas.openxmlformats.org/officeDocument/2006/relationships/image" Target="../media/image3.png"/><Relationship Id="rId15" Type="http://schemas.openxmlformats.org/officeDocument/2006/relationships/hyperlink" Target="https://www.youtube.com/watch?v=6CS3WwY2_h8" TargetMode="External"/><Relationship Id="rId10" Type="http://schemas.openxmlformats.org/officeDocument/2006/relationships/customXml" Target="../ink/ink364.xml"/><Relationship Id="rId9" Type="http://schemas.openxmlformats.org/officeDocument/2006/relationships/customXml" Target="../ink/ink363.xml"/><Relationship Id="rId14" Type="http://schemas.openxmlformats.org/officeDocument/2006/relationships/hyperlink" Target="https://www.youtube.com/watch?v=t96A1DrsZTw" TargetMode="External"/></Relationships>
</file>

<file path=ppt/slides/_rels/slide56.xml.rels><?xml version="1.0" encoding="UTF-8" standalone="yes"?>
<Relationships xmlns="http://schemas.openxmlformats.org/package/2006/relationships"><Relationship Id="rId8" Type="http://schemas.openxmlformats.org/officeDocument/2006/relationships/customXml" Target="../ink/ink369.xml"/><Relationship Id="rId3" Type="http://schemas.openxmlformats.org/officeDocument/2006/relationships/customXml" Target="../ink/ink366.xml"/><Relationship Id="rId7" Type="http://schemas.openxmlformats.org/officeDocument/2006/relationships/customXml" Target="../ink/ink36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7.xml"/><Relationship Id="rId11" Type="http://schemas.openxmlformats.org/officeDocument/2006/relationships/customXml" Target="../ink/ink372.xml"/><Relationship Id="rId5" Type="http://schemas.openxmlformats.org/officeDocument/2006/relationships/image" Target="../media/image3.png"/><Relationship Id="rId10" Type="http://schemas.openxmlformats.org/officeDocument/2006/relationships/customXml" Target="../ink/ink371.xml"/><Relationship Id="rId9" Type="http://schemas.openxmlformats.org/officeDocument/2006/relationships/customXml" Target="../ink/ink370.xml"/></Relationships>
</file>

<file path=ppt/slides/_rels/slide57.xml.rels><?xml version="1.0" encoding="UTF-8" standalone="yes"?>
<Relationships xmlns="http://schemas.openxmlformats.org/package/2006/relationships"><Relationship Id="rId8" Type="http://schemas.openxmlformats.org/officeDocument/2006/relationships/customXml" Target="../ink/ink376.xml"/><Relationship Id="rId3" Type="http://schemas.openxmlformats.org/officeDocument/2006/relationships/customXml" Target="../ink/ink373.xml"/><Relationship Id="rId7" Type="http://schemas.openxmlformats.org/officeDocument/2006/relationships/customXml" Target="../ink/ink37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4.xml"/><Relationship Id="rId11" Type="http://schemas.openxmlformats.org/officeDocument/2006/relationships/customXml" Target="../ink/ink379.xml"/><Relationship Id="rId5" Type="http://schemas.openxmlformats.org/officeDocument/2006/relationships/image" Target="../media/image3.png"/><Relationship Id="rId10" Type="http://schemas.openxmlformats.org/officeDocument/2006/relationships/customXml" Target="../ink/ink378.xml"/><Relationship Id="rId9" Type="http://schemas.openxmlformats.org/officeDocument/2006/relationships/customXml" Target="../ink/ink377.xml"/></Relationships>
</file>

<file path=ppt/slides/_rels/slide58.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customXml" Target="../ink/ink380.xml"/><Relationship Id="rId7" Type="http://schemas.openxmlformats.org/officeDocument/2006/relationships/customXml" Target="../ink/ink38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1.xml"/><Relationship Id="rId11" Type="http://schemas.openxmlformats.org/officeDocument/2006/relationships/customXml" Target="../ink/ink386.xml"/><Relationship Id="rId5" Type="http://schemas.openxmlformats.org/officeDocument/2006/relationships/image" Target="../media/image3.png"/><Relationship Id="rId10" Type="http://schemas.openxmlformats.org/officeDocument/2006/relationships/customXml" Target="../ink/ink385.xml"/><Relationship Id="rId9" Type="http://schemas.openxmlformats.org/officeDocument/2006/relationships/customXml" Target="../ink/ink384.xml"/></Relationships>
</file>

<file path=ppt/slides/_rels/slide59.xml.rels><?xml version="1.0" encoding="UTF-8" standalone="yes"?>
<Relationships xmlns="http://schemas.openxmlformats.org/package/2006/relationships"><Relationship Id="rId8" Type="http://schemas.openxmlformats.org/officeDocument/2006/relationships/customXml" Target="../ink/ink390.xml"/><Relationship Id="rId3" Type="http://schemas.openxmlformats.org/officeDocument/2006/relationships/customXml" Target="../ink/ink387.xml"/><Relationship Id="rId7" Type="http://schemas.openxmlformats.org/officeDocument/2006/relationships/customXml" Target="../ink/ink38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8.xml"/><Relationship Id="rId11" Type="http://schemas.openxmlformats.org/officeDocument/2006/relationships/customXml" Target="../ink/ink393.xml"/><Relationship Id="rId5" Type="http://schemas.openxmlformats.org/officeDocument/2006/relationships/image" Target="../media/image3.png"/><Relationship Id="rId10" Type="http://schemas.openxmlformats.org/officeDocument/2006/relationships/customXml" Target="../ink/ink392.xml"/><Relationship Id="rId9" Type="http://schemas.openxmlformats.org/officeDocument/2006/relationships/customXml" Target="../ink/ink391.xml"/></Relationships>
</file>

<file path=ppt/slides/_rels/slide6.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xml"/><Relationship Id="rId11" Type="http://schemas.openxmlformats.org/officeDocument/2006/relationships/customXml" Target="../ink/ink29.xml"/><Relationship Id="rId5" Type="http://schemas.openxmlformats.org/officeDocument/2006/relationships/image" Target="../media/image3.png"/><Relationship Id="rId10" Type="http://schemas.openxmlformats.org/officeDocument/2006/relationships/customXml" Target="../ink/ink28.xml"/><Relationship Id="rId9" Type="http://schemas.openxmlformats.org/officeDocument/2006/relationships/customXml" Target="../ink/ink27.xml"/></Relationships>
</file>

<file path=ppt/slides/_rels/slide7.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customXml" Target="../ink/ink36.xml"/><Relationship Id="rId5" Type="http://schemas.openxmlformats.org/officeDocument/2006/relationships/image" Target="../media/image3.png"/><Relationship Id="rId10" Type="http://schemas.openxmlformats.org/officeDocument/2006/relationships/customXml" Target="../ink/ink35.xml"/><Relationship Id="rId9" Type="http://schemas.openxmlformats.org/officeDocument/2006/relationships/customXml" Target="../ink/ink34.xml"/></Relationships>
</file>

<file path=ppt/slides/_rels/slide8.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customXml" Target="../ink/ink43.xml"/><Relationship Id="rId5" Type="http://schemas.openxmlformats.org/officeDocument/2006/relationships/image" Target="../media/image3.png"/><Relationship Id="rId10" Type="http://schemas.openxmlformats.org/officeDocument/2006/relationships/customXml" Target="../ink/ink42.xml"/><Relationship Id="rId9" Type="http://schemas.openxmlformats.org/officeDocument/2006/relationships/customXml" Target="../ink/ink41.xml"/></Relationships>
</file>

<file path=ppt/slides/_rels/slide9.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customXml" Target="../ink/ink44.xml"/><Relationship Id="rId7" Type="http://schemas.openxmlformats.org/officeDocument/2006/relationships/customXml" Target="../ink/ink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xml"/><Relationship Id="rId11" Type="http://schemas.openxmlformats.org/officeDocument/2006/relationships/customXml" Target="../ink/ink50.xml"/><Relationship Id="rId5" Type="http://schemas.openxmlformats.org/officeDocument/2006/relationships/image" Target="../media/image3.png"/><Relationship Id="rId10" Type="http://schemas.openxmlformats.org/officeDocument/2006/relationships/customXml" Target="../ink/ink49.xml"/><Relationship Id="rId9" Type="http://schemas.openxmlformats.org/officeDocument/2006/relationships/customXml" Target="../ink/ink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Unit-3</a:t>
            </a:r>
          </a:p>
          <a:p>
            <a:r>
              <a:rPr lang="en-US" sz="2800" dirty="0"/>
              <a:t>Introduction and Basic Information about Legal System</a:t>
            </a:r>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916334"/>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5252859"/>
            <a:ext cx="3543653" cy="1255728"/>
          </a:xfrm>
          <a:prstGeom prst="rect">
            <a:avLst/>
          </a:prstGeom>
        </p:spPr>
        <p:txBody>
          <a:bodyPr wrap="square">
            <a:spAutoFit/>
          </a:bodyPr>
          <a:lstStyle/>
          <a:p>
            <a:pPr lvl="0" algn="ctr">
              <a:spcBef>
                <a:spcPct val="20000"/>
              </a:spcBef>
              <a:defRPr/>
            </a:pPr>
            <a:r>
              <a:rPr lang="en-US" sz="2800" dirty="0">
                <a:latin typeface="Times New Roman" pitchFamily="18" charset="0"/>
                <a:cs typeface="Times New Roman" pitchFamily="18" charset="0"/>
              </a:rPr>
              <a:t>Gauri Agarwal</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1763109181"/>
              </p:ext>
            </p:extLst>
          </p:nvPr>
        </p:nvGraphicFramePr>
        <p:xfrm>
          <a:off x="1211281" y="1143000"/>
          <a:ext cx="8870871" cy="3488376"/>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1815882"/>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latin typeface="Times New Roman" panose="02020603050405020304" pitchFamily="18" charset="0"/>
                <a:ea typeface="Tinos"/>
                <a:cs typeface="Times New Roman" panose="02020603050405020304" pitchFamily="18" charset="0"/>
              </a:rPr>
              <a:t>Basic concepts of Political Science.</a:t>
            </a:r>
          </a:p>
          <a:p>
            <a:pPr marL="342900" indent="-342900">
              <a:buFont typeface="Arial" panose="020B0604020202020204" pitchFamily="34" charset="0"/>
              <a:buChar char="•"/>
            </a:pPr>
            <a:r>
              <a:rPr lang="en-US" sz="2800" b="1" dirty="0">
                <a:latin typeface="Times New Roman" panose="02020603050405020304" pitchFamily="18" charset="0"/>
                <a:ea typeface="Tinos"/>
                <a:cs typeface="Times New Roman" panose="02020603050405020304" pitchFamily="18" charset="0"/>
              </a:rPr>
              <a:t>Basics of Indian Constitution.</a:t>
            </a:r>
          </a:p>
          <a:p>
            <a:pPr marL="342900" indent="-342900">
              <a:buFont typeface="Arial" panose="020B0604020202020204" pitchFamily="34" charset="0"/>
              <a:buChar char="•"/>
            </a:pPr>
            <a:r>
              <a:rPr lang="en-US" sz="2800" b="1" dirty="0">
                <a:latin typeface="Times New Roman" panose="02020603050405020304" pitchFamily="18" charset="0"/>
                <a:ea typeface="Tinos"/>
                <a:cs typeface="Times New Roman" panose="02020603050405020304" pitchFamily="18" charset="0"/>
              </a:rPr>
              <a:t>Basics of Indian Judicial System</a:t>
            </a:r>
          </a:p>
          <a:p>
            <a:pPr marL="342900" indent="-342900">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The Legal System: Sources of Law and the Court Structure: Enacted law -Acts of Parliament are of primary legislation, Common Law or Case law, Principles taken from decisions of judges constitute binding legal rules.</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The Court System in India and Foreign Courtiers (District Court, District Consumer Forum, Tribunals, High Courts, Supreme Court).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Arbitration: As an alternative to resolving disputes in the normal courts, parties who are in dispute can agree that this will instead be referred to arbitration. Contract law, Tort, Law at workplace.</a:t>
            </a:r>
            <a:endParaRPr lang="en-IN"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  </a:t>
            </a:r>
          </a:p>
        </p:txBody>
      </p:sp>
      <p:sp>
        <p:nvSpPr>
          <p:cNvPr id="6" name="Rectangle 5"/>
          <p:cNvSpPr/>
          <p:nvPr/>
        </p:nvSpPr>
        <p:spPr>
          <a:xfrm>
            <a:off x="4037428" y="191643"/>
            <a:ext cx="4037427" cy="523220"/>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Content (Unit 3)</a:t>
            </a:r>
            <a:endParaRPr lang="en-US" sz="2800"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algn="just">
              <a:lnSpc>
                <a:spcPct val="150000"/>
              </a:lnSpc>
              <a:defRPr/>
            </a:pPr>
            <a:r>
              <a:rPr lang="en-US" sz="2800" b="1" dirty="0">
                <a:latin typeface="Times New Roman" pitchFamily="18" charset="0"/>
                <a:cs typeface="Times New Roman" pitchFamily="18" charset="0"/>
              </a:rPr>
              <a:t>To channelize students’ thinking towards basic understanding of the legal concepts and its implications for engineers.</a:t>
            </a:r>
            <a:endParaRPr lang="en-US" sz="2800" dirty="0">
              <a:latin typeface="Times New Roman" pitchFamily="18" charset="0"/>
              <a:cs typeface="Times New Roman"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423513"/>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The Legal System: Sources of Law and the Court Structure: Enacted law -Acts of Parliament are of primary legislation, Common Law or Case law, Principles taken from decisions of judges constitute binding legal rules.</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the fundamentals of legal system in India.</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CO3</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Legal System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5011949"/>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What is Law?</a:t>
            </a:r>
          </a:p>
          <a:p>
            <a:pPr algn="just">
              <a:lnSpc>
                <a:spcPct val="150000"/>
              </a:lnSpc>
            </a:pPr>
            <a:r>
              <a:rPr lang="en-US" sz="2400" b="1" dirty="0">
                <a:latin typeface="Times New Roman" pitchFamily="18" charset="0"/>
                <a:cs typeface="Times New Roman" pitchFamily="18" charset="0"/>
              </a:rPr>
              <a:t>Answer</a:t>
            </a:r>
            <a:r>
              <a:rPr lang="en-US" sz="2400" dirty="0">
                <a:latin typeface="Times New Roman" pitchFamily="18" charset="0"/>
                <a:cs typeface="Times New Roman" pitchFamily="18" charset="0"/>
              </a:rPr>
              <a:t>: Law is basically a set of rules that are created and enforce by a particular country or community through social or governmental institutions to regulate the actions of its members.</a:t>
            </a:r>
          </a:p>
          <a:p>
            <a:pPr algn="just">
              <a:lnSpc>
                <a:spcPct val="150000"/>
              </a:lnSpc>
            </a:pPr>
            <a:r>
              <a:rPr lang="en-US" sz="2400" dirty="0">
                <a:latin typeface="Times New Roman" pitchFamily="18" charset="0"/>
                <a:cs typeface="Times New Roman" pitchFamily="18" charset="0"/>
              </a:rPr>
              <a:t>In the constitution of India, every citizen has been given several rights and since the rights are provided, there will infringement of those rights as well. Time to time legislature has introduced various laws to enforce and protect such rights, in order to civilize the society and maintain peace and harmony among the individuals.</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150810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India has a hybrid legal system having elements of civil law, common law, equitable law, and customary and religious laws.</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92392"/>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fontScale="90000"/>
          </a:bodyPr>
          <a:lstStyle/>
          <a:p>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72F96391-FF0F-A77F-15D4-7D34D2E88D1E}"/>
              </a:ext>
            </a:extLst>
          </p:cNvPr>
          <p:cNvSpPr>
            <a:spLocks noGrp="1"/>
          </p:cNvSpPr>
          <p:nvPr>
            <p:ph idx="1"/>
          </p:nvPr>
        </p:nvSpPr>
        <p:spPr>
          <a:xfrm>
            <a:off x="838200" y="1012874"/>
            <a:ext cx="10515600" cy="5022166"/>
          </a:xfrm>
          <a:noFill/>
        </p:spPr>
        <p:txBody>
          <a:bodyPr>
            <a:normAutofit/>
          </a:bodyPr>
          <a:lstStyle/>
          <a:p>
            <a:pPr algn="just">
              <a:lnSpc>
                <a:spcPct val="150000"/>
              </a:lnSpc>
              <a:spcBef>
                <a:spcPct val="0"/>
              </a:spcBef>
              <a:buNone/>
              <a:defRPr/>
            </a:pPr>
            <a:r>
              <a:rPr lang="en-US" altLang="en-US" sz="2400" b="1" dirty="0">
                <a:latin typeface="Times New Roman" pitchFamily="18" charset="0"/>
                <a:cs typeface="Times New Roman" pitchFamily="18" charset="0"/>
              </a:rPr>
              <a:t>Faculty Name: Gauri Agarwal</a:t>
            </a:r>
          </a:p>
          <a:p>
            <a:pPr algn="just">
              <a:lnSpc>
                <a:spcPct val="150000"/>
              </a:lnSpc>
              <a:spcBef>
                <a:spcPct val="0"/>
              </a:spcBef>
              <a:buNone/>
              <a:defRPr/>
            </a:pPr>
            <a:r>
              <a:rPr lang="en-US" altLang="en-US" sz="2400" b="1" dirty="0">
                <a:latin typeface="Times New Roman" pitchFamily="18" charset="0"/>
                <a:cs typeface="Times New Roman" pitchFamily="18" charset="0"/>
              </a:rPr>
              <a:t>Designation: </a:t>
            </a:r>
            <a:r>
              <a:rPr lang="en-US" altLang="en-US" sz="24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400" b="1" dirty="0">
                <a:latin typeface="Times New Roman" pitchFamily="18" charset="0"/>
                <a:cs typeface="Times New Roman" pitchFamily="18" charset="0"/>
              </a:rPr>
              <a:t>Area of Interest: </a:t>
            </a:r>
            <a:r>
              <a:rPr lang="en-US" altLang="en-US" sz="2400" b="1" dirty="0" err="1">
                <a:latin typeface="Times New Roman" pitchFamily="18" charset="0"/>
                <a:cs typeface="Times New Roman" pitchFamily="18" charset="0"/>
              </a:rPr>
              <a:t>Hr</a:t>
            </a:r>
            <a:endParaRPr lang="en-US" altLang="en-US" sz="2400" dirty="0">
              <a:latin typeface="Times New Roman" pitchFamily="18" charset="0"/>
              <a:cs typeface="Times New Roman" pitchFamily="18" charset="0"/>
            </a:endParaRPr>
          </a:p>
          <a:p>
            <a:pPr algn="just">
              <a:lnSpc>
                <a:spcPct val="150000"/>
              </a:lnSpc>
              <a:spcBef>
                <a:spcPct val="0"/>
              </a:spcBef>
              <a:buNone/>
              <a:defRPr/>
            </a:pPr>
            <a:r>
              <a:rPr lang="en-US" altLang="en-US" sz="2400" b="1" dirty="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400" dirty="0">
                <a:latin typeface="Times New Roman" pitchFamily="18" charset="0"/>
                <a:cs typeface="Times New Roman" pitchFamily="18" charset="0"/>
              </a:rPr>
              <a:t>MBA </a:t>
            </a:r>
          </a:p>
          <a:p>
            <a:pPr algn="just">
              <a:lnSpc>
                <a:spcPct val="150000"/>
              </a:lnSpc>
              <a:spcBef>
                <a:spcPct val="0"/>
              </a:spcBef>
              <a:buNone/>
              <a:defRPr/>
            </a:pPr>
            <a:r>
              <a:rPr lang="en-US" altLang="en-US" sz="2400" dirty="0">
                <a:latin typeface="Times New Roman" pitchFamily="18" charset="0"/>
                <a:cs typeface="Times New Roman" pitchFamily="18" charset="0"/>
              </a:rPr>
              <a:t>PhD (Pursuing)</a:t>
            </a:r>
          </a:p>
          <a:p>
            <a:pPr algn="just">
              <a:lnSpc>
                <a:spcPct val="150000"/>
              </a:lnSpc>
              <a:spcBef>
                <a:spcPct val="0"/>
              </a:spcBef>
              <a:buNone/>
              <a:defRPr/>
            </a:pPr>
            <a:endParaRPr lang="en-US" altLang="en-US" sz="2400" dirty="0">
              <a:latin typeface="Times New Roman" pitchFamily="18" charset="0"/>
              <a:cs typeface="Times New Roman" pitchFamily="18" charset="0"/>
            </a:endParaRPr>
          </a:p>
          <a:p>
            <a:pPr algn="just">
              <a:lnSpc>
                <a:spcPct val="150000"/>
              </a:lnSpc>
              <a:spcBef>
                <a:spcPct val="0"/>
              </a:spcBef>
              <a:buNone/>
              <a:defRPr/>
            </a:pPr>
            <a:endParaRPr lang="en-US" altLang="en-US" sz="2800" dirty="0">
              <a:latin typeface="Times New Roman" pitchFamily="18" charset="0"/>
              <a:cs typeface="Times New Roman" pitchFamily="18" charset="0"/>
            </a:endParaRPr>
          </a:p>
          <a:p>
            <a:endParaRPr lang="en-IN" dirty="0"/>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Sources of Law</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832092"/>
          </a:xfrm>
          <a:prstGeom prst="rect">
            <a:avLst/>
          </a:prstGeom>
        </p:spPr>
        <p:txBody>
          <a:bodyPr wrap="square">
            <a:spAutoFit/>
          </a:bodyPr>
          <a:lstStyle/>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The main sources of law are the following:</a:t>
            </a:r>
          </a:p>
          <a:p>
            <a:pPr marL="457200" indent="-457200" algn="just">
              <a:lnSpc>
                <a:spcPct val="150000"/>
              </a:lnSpc>
              <a:buAutoNum type="arabicPeriod"/>
            </a:pPr>
            <a:r>
              <a:rPr lang="en-US" sz="2400" b="1" dirty="0">
                <a:latin typeface="Times New Roman" pitchFamily="18" charset="0"/>
                <a:cs typeface="Times New Roman" pitchFamily="18" charset="0"/>
              </a:rPr>
              <a:t>The Constitution of India</a:t>
            </a:r>
            <a:r>
              <a:rPr lang="en-US" sz="2400" dirty="0">
                <a:latin typeface="Times New Roman" pitchFamily="18" charset="0"/>
                <a:cs typeface="Times New Roman" pitchFamily="18" charset="0"/>
              </a:rPr>
              <a:t>: This is the supreme source of law.</a:t>
            </a:r>
          </a:p>
          <a:p>
            <a:pPr marL="457200" indent="-457200" algn="just">
              <a:lnSpc>
                <a:spcPct val="150000"/>
              </a:lnSpc>
              <a:buAutoNum type="arabicPeriod"/>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Statutes </a:t>
            </a:r>
            <a:r>
              <a:rPr lang="en-US" sz="2400" dirty="0">
                <a:latin typeface="Times New Roman" pitchFamily="18" charset="0"/>
                <a:cs typeface="Times New Roman" pitchFamily="18" charset="0"/>
              </a:rPr>
              <a:t>: Statutes are enacted by the Parliament or the state legislatures. At local level, subordinate delegated legislation (such as rules, regulations and bye-laws) is passed by local authorities (such as government departments, municipal corporations, municipalities and gram </a:t>
            </a:r>
            <a:r>
              <a:rPr lang="en-US" sz="2400" dirty="0" err="1">
                <a:latin typeface="Times New Roman" pitchFamily="18" charset="0"/>
                <a:cs typeface="Times New Roman" pitchFamily="18" charset="0"/>
              </a:rPr>
              <a:t>panchayat</a:t>
            </a:r>
            <a:r>
              <a:rPr lang="en-US" sz="2400" dirty="0">
                <a:latin typeface="Times New Roman" pitchFamily="18" charset="0"/>
                <a:cs typeface="Times New Roman"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52431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3. </a:t>
            </a:r>
            <a:r>
              <a:rPr lang="en-US" sz="2400" b="1" dirty="0">
                <a:latin typeface="Times New Roman" pitchFamily="18" charset="0"/>
                <a:cs typeface="Times New Roman" pitchFamily="18" charset="0"/>
              </a:rPr>
              <a:t>Customary law : </a:t>
            </a:r>
            <a:r>
              <a:rPr lang="en-US" sz="2400" dirty="0">
                <a:latin typeface="Times New Roman" pitchFamily="18" charset="0"/>
                <a:cs typeface="Times New Roman" pitchFamily="18" charset="0"/>
              </a:rPr>
              <a:t>In certain aspects, local customs and conventions (usually religious in nature) that are not against any statute or morality are also applicable. </a:t>
            </a:r>
          </a:p>
          <a:p>
            <a:pPr algn="just">
              <a:lnSpc>
                <a:spcPct val="150000"/>
              </a:lnSpc>
            </a:pPr>
            <a:r>
              <a:rPr lang="en-US" sz="2400" dirty="0">
                <a:latin typeface="Times New Roman" pitchFamily="18" charset="0"/>
                <a:cs typeface="Times New Roman" pitchFamily="18" charset="0"/>
              </a:rPr>
              <a:t>4. </a:t>
            </a:r>
            <a:r>
              <a:rPr lang="en-US" sz="2400" b="1" dirty="0">
                <a:latin typeface="Times New Roman" pitchFamily="18" charset="0"/>
                <a:cs typeface="Times New Roman" pitchFamily="18" charset="0"/>
              </a:rPr>
              <a:t>Judicial decisions: </a:t>
            </a:r>
            <a:r>
              <a:rPr lang="en-US" sz="2400" dirty="0">
                <a:latin typeface="Times New Roman" pitchFamily="18" charset="0"/>
                <a:cs typeface="Times New Roman" pitchFamily="18" charset="0"/>
              </a:rPr>
              <a:t>Judicial interpretation </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solidFill>
                  <a:srgbClr val="CC3300"/>
                </a:solidFill>
                <a:latin typeface="Times New Roman" panose="02020603050405020304" pitchFamily="18" charset="0"/>
                <a:cs typeface="Times New Roman" panose="02020603050405020304" pitchFamily="18" charset="0"/>
              </a:rPr>
              <a:t>Court Structure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28538" y="983643"/>
            <a:ext cx="10919297" cy="544764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The Constitution of India provides for a single integrated judicial system. </a:t>
            </a:r>
          </a:p>
          <a:p>
            <a:pPr algn="just">
              <a:lnSpc>
                <a:spcPct val="150000"/>
              </a:lnSpc>
            </a:pPr>
            <a:endParaRPr lang="en-US" sz="24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structure of the judiciary in India is pyramidal with the Supreme Court at the top,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High Courts below them and district and subordinate courts at the lowest level.</a:t>
            </a:r>
          </a:p>
          <a:p>
            <a:pPr algn="just">
              <a:lnSpc>
                <a:spcPct val="150000"/>
              </a:lnSpc>
            </a:pPr>
            <a:r>
              <a:rPr lang="en-US" sz="2400" dirty="0">
                <a:latin typeface="Times New Roman" pitchFamily="18" charset="0"/>
                <a:cs typeface="Times New Roman" pitchFamily="18" charset="0"/>
              </a:rPr>
              <a:t>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lower courts function under the direct superintendence of the higher courts.</a:t>
            </a:r>
          </a:p>
          <a:p>
            <a:pPr algn="just">
              <a:lnSpc>
                <a:spcPct val="150000"/>
              </a:lnSpc>
            </a:pPr>
            <a:endParaRPr lang="en-US" sz="24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Supreme Court of India is the apex court of the country and sits in New Delhi. </a:t>
            </a: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741719"/>
          </a:xfrm>
        </p:spPr>
        <p:txBody>
          <a:bodyPr>
            <a:normAutofit/>
          </a:bodyPr>
          <a:lstStyle/>
          <a:p>
            <a:pPr>
              <a:defRPr/>
            </a:pPr>
            <a:r>
              <a:rPr lang="en-US" sz="3600" b="1" dirty="0">
                <a:solidFill>
                  <a:srgbClr val="CC3300"/>
                </a:solidFill>
                <a:latin typeface="Times New Roman" panose="02020603050405020304" pitchFamily="18" charset="0"/>
                <a:cs typeface="Times New Roman" panose="02020603050405020304" pitchFamily="18" charset="0"/>
              </a:rPr>
              <a:t>Court Structure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pic>
        <p:nvPicPr>
          <p:cNvPr id="27" name="Picture 26">
            <a:extLst>
              <a:ext uri="{FF2B5EF4-FFF2-40B4-BE49-F238E27FC236}">
                <a16:creationId xmlns:a16="http://schemas.microsoft.com/office/drawing/2014/main" id="{1FEBAF33-1281-4B40-A63E-E8EFD3AFEE50}"/>
              </a:ext>
            </a:extLst>
          </p:cNvPr>
          <p:cNvPicPr>
            <a:picLocks noChangeAspect="1"/>
          </p:cNvPicPr>
          <p:nvPr/>
        </p:nvPicPr>
        <p:blipFill>
          <a:blip r:embed="rId12"/>
          <a:stretch>
            <a:fillRect/>
          </a:stretch>
        </p:blipFill>
        <p:spPr>
          <a:xfrm>
            <a:off x="228599" y="838200"/>
            <a:ext cx="11466587" cy="5435338"/>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C3300"/>
                </a:solidFill>
                <a:latin typeface="Times New Roman" panose="02020603050405020304" pitchFamily="18" charset="0"/>
                <a:cs typeface="Times New Roman" panose="02020603050405020304" pitchFamily="18" charset="0"/>
              </a:rPr>
              <a:t>Common Law or Case Law</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349956"/>
          </a:xfrm>
          <a:prstGeom prst="rect">
            <a:avLst/>
          </a:prstGeom>
        </p:spPr>
        <p:txBody>
          <a:bodyPr wrap="square">
            <a:spAutoFit/>
          </a:bodyPr>
          <a:lstStyle/>
          <a:p>
            <a:pPr algn="just">
              <a:lnSpc>
                <a:spcPct val="150000"/>
              </a:lnSpc>
            </a:pPr>
            <a:r>
              <a:rPr lang="en-US" sz="2400" dirty="0"/>
              <a:t>Common law, also known as case law, is law developed by judges through decisions of courts and similar tribunals. </a:t>
            </a:r>
          </a:p>
          <a:p>
            <a:pPr algn="just">
              <a:lnSpc>
                <a:spcPct val="150000"/>
              </a:lnSpc>
            </a:pPr>
            <a:r>
              <a:rPr lang="en-US" sz="2400" dirty="0"/>
              <a:t>A "common law system" is a legal system that gives great precedential weight to common law, on the principle that it is unfair to treat similar facts differently on different occasions.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Common Law</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3231654"/>
          </a:xfrm>
          <a:prstGeom prst="rect">
            <a:avLst/>
          </a:prstGeom>
        </p:spPr>
        <p:txBody>
          <a:bodyPr wrap="square">
            <a:spAutoFit/>
          </a:bodyPr>
          <a:lstStyle/>
          <a:p>
            <a:pPr algn="just">
              <a:lnSpc>
                <a:spcPct val="150000"/>
              </a:lnSpc>
            </a:pPr>
            <a:r>
              <a:rPr lang="en-US" sz="2400" dirty="0"/>
              <a:t>The body of precedent is called "common law" and it binds future decisions. </a:t>
            </a:r>
          </a:p>
          <a:p>
            <a:pPr algn="just">
              <a:lnSpc>
                <a:spcPct val="150000"/>
              </a:lnSpc>
            </a:pPr>
            <a:endParaRPr lang="en-US" sz="2400" dirty="0"/>
          </a:p>
          <a:p>
            <a:pPr algn="just">
              <a:lnSpc>
                <a:spcPct val="150000"/>
              </a:lnSpc>
            </a:pPr>
            <a:r>
              <a:rPr lang="en-US" sz="2400" dirty="0"/>
              <a:t>If a similar dispute has been resolved in the past, the court is bound to follow the reasoning used in the prior decision. The principle by virtue of which this is followed is called stare </a:t>
            </a:r>
            <a:r>
              <a:rPr lang="en-US" sz="2400" dirty="0" err="1"/>
              <a:t>decisis</a:t>
            </a:r>
            <a:r>
              <a:rPr lang="en-US" sz="2400" dirty="0"/>
              <a:t>.</a:t>
            </a: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15834"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4893647"/>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Article 141 states all courts are legally bound to the Supreme Court judicial decisions with the exception of Supreme Court itself. The Supreme Court is not bound by its own decisions.</a:t>
            </a:r>
          </a:p>
          <a:p>
            <a:pPr algn="just">
              <a:lnSpc>
                <a:spcPct val="150000"/>
              </a:lnSpc>
              <a:buFont typeface="Arial" pitchFamily="34" charset="0"/>
              <a:buChar char="•"/>
            </a:pPr>
            <a:r>
              <a:rPr lang="en-US" sz="2400" dirty="0">
                <a:latin typeface="Times New Roman" pitchFamily="18" charset="0"/>
                <a:cs typeface="Times New Roman" pitchFamily="18" charset="0"/>
              </a:rPr>
              <a:t>However, the Supreme Court </a:t>
            </a:r>
            <a:r>
              <a:rPr lang="en-US" sz="2400" dirty="0" err="1">
                <a:latin typeface="Times New Roman" pitchFamily="18" charset="0"/>
                <a:cs typeface="Times New Roman" pitchFamily="18" charset="0"/>
              </a:rPr>
              <a:t>recognises</a:t>
            </a:r>
            <a:r>
              <a:rPr lang="en-US" sz="2400" dirty="0">
                <a:latin typeface="Times New Roman" pitchFamily="18" charset="0"/>
                <a:cs typeface="Times New Roman" pitchFamily="18" charset="0"/>
              </a:rPr>
              <a:t> that its earlier decisions cannot be deviated from, except in case of extenuating circumstances.  If an earlier decision is found to be incorrect, the Supreme Court will deviate from it.</a:t>
            </a:r>
          </a:p>
          <a:p>
            <a:pPr algn="just">
              <a:lnSpc>
                <a:spcPct val="150000"/>
              </a:lnSpc>
              <a:buFont typeface="Arial" pitchFamily="34" charset="0"/>
              <a:buChar char="•"/>
            </a:pPr>
            <a:r>
              <a:rPr lang="en-US" sz="2400" dirty="0">
                <a:latin typeface="Times New Roman" pitchFamily="18" charset="0"/>
                <a:cs typeface="Times New Roman" pitchFamily="18" charset="0"/>
              </a:rPr>
              <a:t>The first rule says that a court which is lower in a hierarchy is completely bound by the decisions of courts which are above it.</a:t>
            </a:r>
          </a:p>
          <a:p>
            <a:pPr algn="just"/>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816977"/>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The second rule states that higher courts are bound by their own decision in general in matters of related to precedence.</a:t>
            </a:r>
          </a:p>
          <a:p>
            <a:pPr algn="just">
              <a:lnSpc>
                <a:spcPct val="150000"/>
              </a:lnSpc>
              <a:buFont typeface="Arial" pitchFamily="34" charset="0"/>
              <a:buChar char="•"/>
            </a:pPr>
            <a:r>
              <a:rPr lang="en-US" sz="2400" dirty="0">
                <a:latin typeface="Times New Roman" pitchFamily="18" charset="0"/>
                <a:cs typeface="Times New Roman" pitchFamily="18" charset="0"/>
              </a:rPr>
              <a:t>The decisions of the high court are binding on all subordinate courts. In case of a conflict between two benches of similar authority, the latter decision is to be followed.</a:t>
            </a:r>
          </a:p>
          <a:p>
            <a:pPr algn="just">
              <a:lnSpc>
                <a:spcPct val="150000"/>
              </a:lnSpc>
              <a:buFont typeface="Arial" pitchFamily="34" charset="0"/>
              <a:buChar char="•"/>
            </a:pPr>
            <a:r>
              <a:rPr lang="en-US" sz="2400" dirty="0">
                <a:latin typeface="Times New Roman" pitchFamily="18" charset="0"/>
                <a:cs typeface="Times New Roman" pitchFamily="18" charset="0"/>
              </a:rPr>
              <a:t>The more the number of judges on a bench, the higher their authority.</a:t>
            </a:r>
          </a:p>
          <a:p>
            <a:pPr algn="just">
              <a:lnSpc>
                <a:spcPct val="150000"/>
              </a:lnSpc>
              <a:buFont typeface="Arial" pitchFamily="34" charset="0"/>
              <a:buChar char="•"/>
            </a:pPr>
            <a:r>
              <a:rPr lang="en-US" sz="2400" dirty="0">
                <a:latin typeface="Times New Roman" pitchFamily="18" charset="0"/>
                <a:cs typeface="Times New Roman" pitchFamily="18" charset="0"/>
              </a:rPr>
              <a:t>The decision of one high court is not binding on other high courts.</a:t>
            </a:r>
          </a:p>
          <a:p>
            <a:pPr algn="just">
              <a:lnSpc>
                <a:spcPct val="150000"/>
              </a:lnSpc>
              <a:buFont typeface="Arial" pitchFamily="34" charset="0"/>
              <a:buChar char="•"/>
            </a:pPr>
            <a:r>
              <a:rPr lang="en-US" sz="2400" dirty="0">
                <a:latin typeface="Times New Roman" pitchFamily="18" charset="0"/>
                <a:cs typeface="Times New Roman" pitchFamily="18" charset="0"/>
              </a:rPr>
              <a:t>The Supreme court is the highest authority and its decisions are binding on all other courts.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Videos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862322"/>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Legal system:</a:t>
            </a:r>
            <a:r>
              <a:rPr lang="en-US" sz="2400" dirty="0">
                <a:latin typeface="Times New Roman" pitchFamily="18" charset="0"/>
                <a:cs typeface="Times New Roman" pitchFamily="18" charset="0"/>
                <a:hlinkClick r:id="rId12"/>
              </a:rPr>
              <a:t> </a:t>
            </a:r>
            <a:r>
              <a:rPr lang="en-US" sz="2400" dirty="0">
                <a:latin typeface="Times New Roman" pitchFamily="18" charset="0"/>
                <a:cs typeface="Times New Roman" pitchFamily="18" charset="0"/>
                <a:hlinkClick r:id="rId13"/>
              </a:rPr>
              <a:t>https://www.youtube.com/watch?v=3j88YjqFj5U</a:t>
            </a:r>
            <a:r>
              <a:rPr lang="en-US" sz="2400" dirty="0">
                <a:latin typeface="Times New Roman" pitchFamily="18" charset="0"/>
                <a:cs typeface="Times New Roman" pitchFamily="18" charset="0"/>
              </a:rPr>
              <a:t> </a:t>
            </a:r>
          </a:p>
          <a:p>
            <a:pPr algn="just">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Outline of legal system: </a:t>
            </a:r>
            <a:r>
              <a:rPr lang="en-US" sz="2400" dirty="0">
                <a:latin typeface="Times New Roman" pitchFamily="18" charset="0"/>
                <a:cs typeface="Times New Roman" pitchFamily="18" charset="0"/>
                <a:hlinkClick r:id="rId14"/>
              </a:rPr>
              <a:t>https://www.youtube.com/watch?v=EnFRTG9Qv2Y</a:t>
            </a:r>
            <a:r>
              <a:rPr lang="en-US" sz="2400" dirty="0">
                <a:latin typeface="Times New Roman" pitchFamily="18" charset="0"/>
                <a:cs typeface="Times New Roman" pitchFamily="18" charset="0"/>
              </a:rPr>
              <a:t> </a:t>
            </a:r>
          </a:p>
          <a:p>
            <a:pPr>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Source of law: </a:t>
            </a:r>
            <a:r>
              <a:rPr lang="en-US" sz="2400" dirty="0">
                <a:latin typeface="Times New Roman" pitchFamily="18" charset="0"/>
                <a:cs typeface="Times New Roman" pitchFamily="18" charset="0"/>
                <a:hlinkClick r:id="rId15"/>
              </a:rPr>
              <a:t>https://www.youtube.com/watch?v=l2GG0Dq_xYE</a:t>
            </a:r>
            <a:r>
              <a:rPr lang="en-US" sz="2400" dirty="0">
                <a:latin typeface="Times New Roman" pitchFamily="18" charset="0"/>
                <a:cs typeface="Times New Roman" pitchFamily="18" charset="0"/>
              </a:rPr>
              <a:t> </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Weekly Assignment</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55077"/>
            <a:ext cx="10272155" cy="3231654"/>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Explain the term ‘Law’.</a:t>
            </a:r>
          </a:p>
          <a:p>
            <a:pPr algn="just">
              <a:lnSpc>
                <a:spcPct val="150000"/>
              </a:lnSpc>
            </a:pPr>
            <a:r>
              <a:rPr lang="en-US" sz="2400" dirty="0">
                <a:latin typeface="Times New Roman" pitchFamily="18" charset="0"/>
                <a:cs typeface="Times New Roman" pitchFamily="18" charset="0"/>
              </a:rPr>
              <a:t>What are the major functions of Law?</a:t>
            </a:r>
          </a:p>
          <a:p>
            <a:pPr algn="just">
              <a:lnSpc>
                <a:spcPct val="150000"/>
              </a:lnSpc>
            </a:pPr>
            <a:r>
              <a:rPr lang="en-US" sz="2400" dirty="0">
                <a:latin typeface="Times New Roman" pitchFamily="18" charset="0"/>
                <a:cs typeface="Times New Roman" pitchFamily="18" charset="0"/>
              </a:rPr>
              <a:t>What do you understand by the term Sources of law ? Briefly describe it.</a:t>
            </a:r>
          </a:p>
          <a:p>
            <a:pPr algn="just">
              <a:lnSpc>
                <a:spcPct val="150000"/>
              </a:lnSpc>
            </a:pPr>
            <a:r>
              <a:rPr lang="en-US" sz="2400" dirty="0">
                <a:latin typeface="Times New Roman" pitchFamily="18" charset="0"/>
                <a:cs typeface="Times New Roman" pitchFamily="18" charset="0"/>
              </a:rPr>
              <a:t>Explain the court structure in India.</a:t>
            </a:r>
          </a:p>
          <a:p>
            <a:pPr algn="just">
              <a:lnSpc>
                <a:spcPct val="150000"/>
              </a:lnSpc>
            </a:pPr>
            <a:r>
              <a:rPr lang="en-US" sz="2400" dirty="0">
                <a:latin typeface="Times New Roman" pitchFamily="18" charset="0"/>
                <a:cs typeface="Times New Roman" pitchFamily="18" charset="0"/>
              </a:rPr>
              <a:t>What do you understand by the term Acts of parliament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a:t>
            </a:r>
            <a:r>
              <a:rPr lang="en-IN" dirty="0" err="1"/>
              <a:t>By:Gauri</a:t>
            </a:r>
            <a:r>
              <a:rPr lang="en-IN" dirty="0"/>
              <a:t> Agarwal</a:t>
            </a:r>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Daily Quiz</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798631" cy="4124206"/>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The law is derived mainly from two sources. Judge-made law is known as:</a:t>
            </a:r>
          </a:p>
          <a:p>
            <a:pPr>
              <a:buNone/>
            </a:pPr>
            <a:r>
              <a:rPr lang="en-US" sz="2400" dirty="0">
                <a:latin typeface="Times New Roman" pitchFamily="18" charset="0"/>
                <a:cs typeface="Times New Roman" pitchFamily="18" charset="0"/>
              </a:rPr>
              <a:t> a) Statute law or legislation </a:t>
            </a:r>
          </a:p>
          <a:p>
            <a:pPr>
              <a:buNone/>
            </a:pPr>
            <a:r>
              <a:rPr lang="en-US" sz="2400" dirty="0">
                <a:latin typeface="Times New Roman" pitchFamily="18" charset="0"/>
                <a:cs typeface="Times New Roman" pitchFamily="18" charset="0"/>
              </a:rPr>
              <a:t>b) Common law </a:t>
            </a:r>
          </a:p>
          <a:p>
            <a:pPr>
              <a:buNone/>
            </a:pPr>
            <a:r>
              <a:rPr lang="en-US" sz="2400" dirty="0">
                <a:latin typeface="Times New Roman" pitchFamily="18" charset="0"/>
                <a:cs typeface="Times New Roman" pitchFamily="18" charset="0"/>
              </a:rPr>
              <a:t>c) Rule of law </a:t>
            </a:r>
          </a:p>
          <a:p>
            <a:pPr>
              <a:buNone/>
            </a:pPr>
            <a:r>
              <a:rPr lang="en-US" sz="2400" dirty="0">
                <a:latin typeface="Times New Roman" pitchFamily="18" charset="0"/>
                <a:cs typeface="Times New Roman" pitchFamily="18" charset="0"/>
              </a:rPr>
              <a:t>d) Supreme law</a:t>
            </a:r>
          </a:p>
          <a:p>
            <a:pPr>
              <a:buNone/>
            </a:pPr>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Law made by Parliament is known as: </a:t>
            </a:r>
          </a:p>
          <a:p>
            <a:pPr>
              <a:buNone/>
            </a:pPr>
            <a:r>
              <a:rPr lang="en-US" sz="2400" dirty="0">
                <a:latin typeface="Times New Roman" pitchFamily="18" charset="0"/>
                <a:cs typeface="Times New Roman" pitchFamily="18" charset="0"/>
              </a:rPr>
              <a:t>a) Supreme law </a:t>
            </a:r>
          </a:p>
          <a:p>
            <a:pPr>
              <a:buNone/>
            </a:pPr>
            <a:r>
              <a:rPr lang="en-US" sz="2400" dirty="0">
                <a:latin typeface="Times New Roman" pitchFamily="18" charset="0"/>
                <a:cs typeface="Times New Roman" pitchFamily="18" charset="0"/>
              </a:rPr>
              <a:t>b) Common law </a:t>
            </a:r>
          </a:p>
          <a:p>
            <a:pPr>
              <a:buNone/>
            </a:pPr>
            <a:r>
              <a:rPr lang="en-US" sz="2400" dirty="0">
                <a:latin typeface="Times New Roman" pitchFamily="18" charset="0"/>
                <a:cs typeface="Times New Roman" pitchFamily="18" charset="0"/>
              </a:rPr>
              <a:t>c) Rule of law </a:t>
            </a:r>
          </a:p>
          <a:p>
            <a:pPr>
              <a:buNone/>
            </a:pPr>
            <a:r>
              <a:rPr lang="en-US" sz="2400" dirty="0">
                <a:latin typeface="Times New Roman" pitchFamily="18" charset="0"/>
                <a:cs typeface="Times New Roman" pitchFamily="18" charset="0"/>
              </a:rPr>
              <a:t>d) Statute law or legislation</a:t>
            </a:r>
            <a:endParaRPr lang="en-US" sz="2200" dirty="0">
              <a:latin typeface="Times New Roman" pitchFamily="18" charset="0"/>
              <a:cs typeface="Times New Roman"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32202"/>
          </a:xfrm>
          <a:prstGeom prst="rect">
            <a:avLst/>
          </a:prstGeom>
        </p:spPr>
        <p:txBody>
          <a:bodyPr wrap="square">
            <a:spAutoFit/>
          </a:bodyPr>
          <a:lstStyle/>
          <a:p>
            <a:pPr marL="342900" indent="-342900" fontAlgn="base">
              <a:buFont typeface="Arial" panose="020B0604020202020204" pitchFamily="34" charset="0"/>
              <a:buChar char="•"/>
            </a:pPr>
            <a:r>
              <a:rPr lang="en-US" sz="2400" dirty="0">
                <a:latin typeface="Times New Roman" pitchFamily="18" charset="0"/>
                <a:cs typeface="Times New Roman" pitchFamily="18" charset="0"/>
              </a:rPr>
              <a:t>Which of the following is NOT a domestic source of law?</a:t>
            </a:r>
          </a:p>
          <a:p>
            <a:pPr fontAlgn="base">
              <a:buNone/>
            </a:pPr>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Legislation</a:t>
            </a:r>
          </a:p>
          <a:p>
            <a:pPr fontAlgn="base">
              <a:buNone/>
            </a:pPr>
            <a:r>
              <a:rPr lang="en-US" sz="2400" b="1" dirty="0">
                <a:latin typeface="Times New Roman" pitchFamily="18" charset="0"/>
                <a:cs typeface="Times New Roman" pitchFamily="18" charset="0"/>
              </a:rPr>
              <a:t>b) </a:t>
            </a:r>
            <a:r>
              <a:rPr lang="en-US" sz="2400" dirty="0">
                <a:latin typeface="Times New Roman" pitchFamily="18" charset="0"/>
                <a:cs typeface="Times New Roman" pitchFamily="18" charset="0"/>
              </a:rPr>
              <a:t>Case law</a:t>
            </a:r>
          </a:p>
          <a:p>
            <a:pPr fontAlgn="base">
              <a:buNone/>
            </a:pPr>
            <a:r>
              <a:rPr lang="en-US" sz="2400" b="1" dirty="0">
                <a:latin typeface="Times New Roman" pitchFamily="18" charset="0"/>
                <a:cs typeface="Times New Roman" pitchFamily="18" charset="0"/>
              </a:rPr>
              <a:t>c) </a:t>
            </a:r>
            <a:r>
              <a:rPr lang="en-US" sz="2400" dirty="0" err="1">
                <a:latin typeface="Times New Roman" pitchFamily="18" charset="0"/>
                <a:cs typeface="Times New Roman" pitchFamily="18" charset="0"/>
              </a:rPr>
              <a:t>Hansard</a:t>
            </a:r>
            <a:endParaRPr lang="en-US" sz="2400" dirty="0">
              <a:latin typeface="Times New Roman" pitchFamily="18" charset="0"/>
              <a:cs typeface="Times New Roman" pitchFamily="18" charset="0"/>
            </a:endParaRPr>
          </a:p>
          <a:p>
            <a:pPr fontAlgn="base">
              <a:buNone/>
            </a:pP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Custom</a:t>
            </a:r>
          </a:p>
          <a:p>
            <a:endParaRPr lang="en-US" sz="2200" dirty="0">
              <a:latin typeface="Times New Roman" pitchFamily="18" charset="0"/>
              <a:cs typeface="Times New Roman" pitchFamily="18" charset="0"/>
            </a:endParaRPr>
          </a:p>
          <a:p>
            <a:pPr marL="342900" indent="-342900" fontAlgn="base">
              <a:buFont typeface="Arial" panose="020B0604020202020204" pitchFamily="34" charset="0"/>
              <a:buChar char="•"/>
            </a:pPr>
            <a:r>
              <a:rPr lang="en-US" sz="2400" dirty="0">
                <a:latin typeface="Times New Roman" pitchFamily="18" charset="0"/>
                <a:cs typeface="Times New Roman" pitchFamily="18" charset="0"/>
              </a:rPr>
              <a:t>The Court of Appeal is bound by the decisions of which court(s)?</a:t>
            </a:r>
          </a:p>
          <a:p>
            <a:pPr fontAlgn="base">
              <a:buNone/>
            </a:pPr>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Decisions of the House of Lords/Supreme Court only.</a:t>
            </a:r>
          </a:p>
          <a:p>
            <a:pPr fontAlgn="base">
              <a:buNone/>
            </a:pPr>
            <a:r>
              <a:rPr lang="en-US" sz="2400" b="1" dirty="0">
                <a:latin typeface="Times New Roman" pitchFamily="18" charset="0"/>
                <a:cs typeface="Times New Roman" pitchFamily="18" charset="0"/>
              </a:rPr>
              <a:t>b) </a:t>
            </a:r>
            <a:r>
              <a:rPr lang="en-US" sz="2400" dirty="0">
                <a:latin typeface="Times New Roman" pitchFamily="18" charset="0"/>
                <a:cs typeface="Times New Roman" pitchFamily="18" charset="0"/>
              </a:rPr>
              <a:t>Decisions of the House of Lords/Supreme Court and generally its own decisions.</a:t>
            </a:r>
          </a:p>
          <a:p>
            <a:pPr fontAlgn="base">
              <a:buNone/>
            </a:pPr>
            <a:r>
              <a:rPr lang="en-US" sz="2400" b="1" dirty="0">
                <a:latin typeface="Times New Roman" pitchFamily="18" charset="0"/>
                <a:cs typeface="Times New Roman" pitchFamily="18" charset="0"/>
              </a:rPr>
              <a:t>c) </a:t>
            </a:r>
            <a:r>
              <a:rPr lang="en-US" sz="2400" dirty="0">
                <a:latin typeface="Times New Roman" pitchFamily="18" charset="0"/>
                <a:cs typeface="Times New Roman" pitchFamily="18" charset="0"/>
              </a:rPr>
              <a:t>Decisions of the House of Lords/Supreme Court and the Judicial Committee of the Privy Council only.</a:t>
            </a:r>
          </a:p>
          <a:p>
            <a:pPr fontAlgn="base">
              <a:buNone/>
            </a:pP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The Court of Appeal is not bound by the decisions of any other courts.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prstClr val="black"/>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37592" y="494026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38232" y="4148265"/>
                <a:ext cx="17640" cy="1764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9"/>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5792" y="3705105"/>
                  <a:ext cx="1764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12"/>
              <a:stretch>
                <a:fillRect/>
              </a:stretch>
            </p:blipFill>
            <p:spPr>
              <a:xfrm>
                <a:off x="-857208" y="4732545"/>
                <a:ext cx="17640" cy="1764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solidFill>
                <a:prstClr val="black"/>
              </a:solidFill>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solidFill>
                <a:prstClr val="black"/>
              </a:solidFill>
            </a:endParaRPr>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solidFill>
                <a:prstClr val="black"/>
              </a:solidFill>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3367469301"/>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a:spcBef>
                          <a:spcPts val="0"/>
                        </a:spcBef>
                        <a:spcAft>
                          <a:spcPts val="0"/>
                        </a:spcAft>
                      </a:pPr>
                      <a:endParaRPr lang="en-US" sz="1800" dirty="0">
                        <a:solidFill>
                          <a:srgbClr val="000000"/>
                        </a:solidFill>
                        <a:latin typeface="Times New Roman"/>
                        <a:ea typeface="Calibri"/>
                        <a:cs typeface="Times New Roman"/>
                      </a:endParaRPr>
                    </a:p>
                    <a:p>
                      <a:pPr marL="0" marR="0">
                        <a:spcBef>
                          <a:spcPts val="0"/>
                        </a:spcBef>
                        <a:spcAft>
                          <a:spcPts val="0"/>
                        </a:spcAft>
                      </a:pPr>
                      <a:endParaRPr lang="en-US" sz="1800" dirty="0">
                        <a:solidFill>
                          <a:srgbClr val="000000"/>
                        </a:solidFill>
                        <a:latin typeface="Times New Roman"/>
                        <a:ea typeface="Calibri"/>
                        <a:cs typeface="Times New Roman"/>
                      </a:endParaRPr>
                    </a:p>
                    <a:p>
                      <a:pPr marL="0" marR="0">
                        <a:spcBef>
                          <a:spcPts val="0"/>
                        </a:spcBef>
                        <a:spcAft>
                          <a:spcPts val="0"/>
                        </a:spcAft>
                      </a:pPr>
                      <a:endParaRPr lang="en-US" sz="1800" dirty="0">
                        <a:solidFill>
                          <a:srgbClr val="000000"/>
                        </a:solidFill>
                        <a:latin typeface="Times New Roman"/>
                        <a:ea typeface="Calibri"/>
                        <a:cs typeface="Times New Roman"/>
                      </a:endParaRPr>
                    </a:p>
                    <a:p>
                      <a:pPr marL="0" marR="0">
                        <a:spcBef>
                          <a:spcPts val="0"/>
                        </a:spcBef>
                        <a:spcAft>
                          <a:spcPts val="0"/>
                        </a:spcAft>
                      </a:pPr>
                      <a:r>
                        <a:rPr lang="en-US" sz="1800" dirty="0">
                          <a:solidFill>
                            <a:srgbClr val="000000"/>
                          </a:solidFill>
                          <a:latin typeface="Times New Roman"/>
                          <a:ea typeface="Calibri"/>
                          <a:cs typeface="Times New Roman"/>
                        </a:rPr>
                        <a:t>The Court System in India and Foreign Courtiers (District Court, District Consumer Forum, Tribunals, High Courts, Supreme Court). </a:t>
                      </a:r>
                    </a:p>
                  </a:txBody>
                  <a:tcPr marT="45696" marB="45696">
                    <a:solidFill>
                      <a:srgbClr val="FCB4B6"/>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the Court system in India.</a:t>
                      </a: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CO3</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prstClr val="black"/>
                </a:solidFill>
              </a:rPr>
              <a:t>Subject: Constitution of India for Law and Engineering                                                                                            By: Gauri Agarwal</a:t>
            </a:r>
          </a:p>
        </p:txBody>
      </p:sp>
    </p:spTree>
    <p:extLst>
      <p:ext uri="{BB962C8B-B14F-4D97-AF65-F5344CB8AC3E}">
        <p14:creationId xmlns:p14="http://schemas.microsoft.com/office/powerpoint/2010/main" val="159940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District Court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0136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state judiciary consists of a high court and a hierarchy of subordinate courts, also known as lower courts.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subordinate courts are so called because of their subordination to the state high court. They function below and under the high court at district and lower levels.</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Articles 233 to 237 in Part VI of the Constitution make the following provisions to regulate the organization of subordinate courts and to ensure their independence from the executive.</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district judge is the highest judicial authority in the district. He possesses original and appellate jurisdiction in both civil as well as criminal matters. </a:t>
            </a:r>
          </a:p>
          <a:p>
            <a:pPr algn="just"/>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District forum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224196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Under the provisions of the Consumer Protection Act, 1986 there is a three tier quasi-judicial mechanism at the District, State and National levels to provide simple and speedy resolution to consumer disputes. At the district level it is called District Consumer Disputes </a:t>
            </a:r>
            <a:r>
              <a:rPr lang="en-US" sz="2400" dirty="0" err="1">
                <a:latin typeface="Times New Roman" pitchFamily="18" charset="0"/>
                <a:cs typeface="Times New Roman" pitchFamily="18" charset="0"/>
              </a:rPr>
              <a:t>Redressal</a:t>
            </a:r>
            <a:r>
              <a:rPr lang="en-US" sz="2400" dirty="0">
                <a:latin typeface="Times New Roman" pitchFamily="18" charset="0"/>
                <a:cs typeface="Times New Roman" pitchFamily="18" charset="0"/>
              </a:rPr>
              <a:t> Forum (District Forum).</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District Forum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3499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It  has jurisdiction to entertain consumer complaints where the value of goods/services including compensation claimed , if any is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20 Lakhs.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At the state level it is known as  State Consumer Disputes </a:t>
            </a:r>
            <a:r>
              <a:rPr lang="en-US" sz="2400" dirty="0" err="1">
                <a:latin typeface="Times New Roman" pitchFamily="18" charset="0"/>
                <a:cs typeface="Times New Roman" pitchFamily="18" charset="0"/>
              </a:rPr>
              <a:t>Redressal</a:t>
            </a:r>
            <a:r>
              <a:rPr lang="en-US" sz="2400" dirty="0">
                <a:latin typeface="Times New Roman" pitchFamily="18" charset="0"/>
                <a:cs typeface="Times New Roman" pitchFamily="18" charset="0"/>
              </a:rPr>
              <a:t> Commission (State Commission). It has jurisdiction to entertain consumer complaints where the value of goods/services and compensation claimed if any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Crore</a:t>
            </a:r>
            <a:r>
              <a:rPr lang="en-US" sz="2400" dirty="0">
                <a:latin typeface="Times New Roman" pitchFamily="18" charset="0"/>
                <a:cs typeface="Times New Roman" pitchFamily="18" charset="0"/>
              </a:rPr>
              <a:t> and appeals against orders of District Forum.</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a:solidFill>
                  <a:srgbClr val="CC3300"/>
                </a:solidFill>
                <a:latin typeface="Times New Roman" pitchFamily="18" charset="0"/>
                <a:cs typeface="Times New Roman" pitchFamily="18" charset="0"/>
              </a:rPr>
              <a:t>Tribunals</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5493812"/>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Tribunals are institutions established for discharging judicial or quasi-judicial duties. The objective may be to reduce case load of the judiciary or to bring in subject expertise for technical matters. </a:t>
            </a:r>
          </a:p>
          <a:p>
            <a:pPr algn="just">
              <a:lnSpc>
                <a:spcPct val="150000"/>
              </a:lnSpc>
            </a:pP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The Supreme Court has ruled that tribunals, being quasi-judicial bodies, should have the same level of independence from the executive as the judiciary, key factors include the mode of selection of members, the composition of tribunals, and the terms and tenure of service.</a:t>
            </a:r>
          </a:p>
          <a:p>
            <a:pPr algn="just">
              <a:lnSpc>
                <a:spcPct val="150000"/>
              </a:lnSpc>
            </a:pP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They intend to provide a platform for faster adjudication as compared to traditional courts, as well as expertise on certain subject matters.</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C3300"/>
                </a:solidFill>
                <a:latin typeface="Times New Roman" panose="02020603050405020304" pitchFamily="18" charset="0"/>
                <a:cs typeface="Times New Roman" panose="02020603050405020304" pitchFamily="18" charset="0"/>
              </a:rPr>
              <a:t>Tribunals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769441"/>
          </a:xfrm>
          <a:prstGeom prst="rect">
            <a:avLst/>
          </a:prstGeom>
        </p:spPr>
        <p:txBody>
          <a:bodyPr wrap="square">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pic>
        <p:nvPicPr>
          <p:cNvPr id="27" name="Picture 26">
            <a:extLst>
              <a:ext uri="{FF2B5EF4-FFF2-40B4-BE49-F238E27FC236}">
                <a16:creationId xmlns:a16="http://schemas.microsoft.com/office/drawing/2014/main" id="{BB73A2F5-74CA-47F5-B04E-FC75E5E06136}"/>
              </a:ext>
            </a:extLst>
          </p:cNvPr>
          <p:cNvPicPr>
            <a:picLocks noChangeAspect="1"/>
          </p:cNvPicPr>
          <p:nvPr/>
        </p:nvPicPr>
        <p:blipFill>
          <a:blip r:embed="rId12"/>
          <a:stretch>
            <a:fillRect/>
          </a:stretch>
        </p:blipFill>
        <p:spPr>
          <a:xfrm>
            <a:off x="533400" y="962024"/>
            <a:ext cx="10326278" cy="5231385"/>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High Courts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7" y="1143092"/>
            <a:ext cx="11174679" cy="5109860"/>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There shall be High Court for each State (Article 214), and every High Court shall be a Court of record and shall have all the powers of such a Court including the power to punish for contempt of itself (Article 215).</a:t>
            </a:r>
          </a:p>
          <a:p>
            <a:pPr algn="just">
              <a:lnSpc>
                <a:spcPct val="150000"/>
              </a:lnSpc>
            </a:pPr>
            <a:r>
              <a:rPr lang="en-US" sz="2200" dirty="0">
                <a:latin typeface="Times New Roman" pitchFamily="18" charset="0"/>
                <a:cs typeface="Times New Roman" pitchFamily="18" charset="0"/>
              </a:rPr>
              <a:t>The writ jurisdiction of High Court means issuance of Writs/orders for the enforcement of Fundamental Rights and also in cases of ordinary legal rights. High Court also has the power to superintend over all other courts and tribunals, except those dealing with armed forces.</a:t>
            </a:r>
          </a:p>
          <a:p>
            <a:pPr algn="just">
              <a:lnSpc>
                <a:spcPct val="150000"/>
              </a:lnSpc>
            </a:pPr>
            <a:r>
              <a:rPr lang="en-US" sz="2200" dirty="0">
                <a:latin typeface="Times New Roman" pitchFamily="18" charset="0"/>
                <a:cs typeface="Times New Roman" pitchFamily="18" charset="0"/>
              </a:rPr>
              <a:t>High Courts’ power of original and appellate jurisdiction is also circumscribed by the creation of Central Administrative Tribunals, with respect to services under the Union and it has no power to invalidate(declare void) a Central Act, rule, notification or order made by any administrative authority of the Union.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dirty="0">
                <a:latin typeface="Times New Roman" pitchFamily="18" charset="0"/>
                <a:cs typeface="Times New Roman" pitchFamily="18" charset="0"/>
              </a:rPr>
              <a:t> </a:t>
            </a:r>
            <a:r>
              <a:rPr lang="en-US" sz="3600" dirty="0">
                <a:solidFill>
                  <a:srgbClr val="CC3300"/>
                </a:solidFill>
                <a:latin typeface="Times New Roman" pitchFamily="18" charset="0"/>
                <a:cs typeface="Times New Roman" pitchFamily="18" charset="0"/>
              </a:rPr>
              <a:t>Supreme Court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197833"/>
          </a:xfrm>
          <a:prstGeom prst="rect">
            <a:avLst/>
          </a:prstGeom>
        </p:spPr>
        <p:txBody>
          <a:bodyPr wrap="square">
            <a:spAutoFit/>
          </a:bodyPr>
          <a:lstStyle/>
          <a:p>
            <a:pPr algn="just">
              <a:lnSpc>
                <a:spcPct val="200000"/>
              </a:lnSpc>
            </a:pPr>
            <a:r>
              <a:rPr lang="en-US" sz="2200" dirty="0">
                <a:latin typeface="Times New Roman" pitchFamily="18" charset="0"/>
                <a:cs typeface="Times New Roman" pitchFamily="18" charset="0"/>
              </a:rPr>
              <a:t>The Supreme Court has vast jurisdiction and its position is strengthened by the fact that it acts as a Court of Appeal, as a guardian of the Constitution and as a reviewer of its own </a:t>
            </a:r>
            <a:r>
              <a:rPr lang="en-US" sz="2200" dirty="0" err="1">
                <a:latin typeface="Times New Roman" pitchFamily="18" charset="0"/>
                <a:cs typeface="Times New Roman" pitchFamily="18" charset="0"/>
              </a:rPr>
              <a:t>judgements</a:t>
            </a:r>
            <a:r>
              <a:rPr lang="en-US" sz="2200" dirty="0">
                <a:latin typeface="Times New Roman" pitchFamily="18" charset="0"/>
                <a:cs typeface="Times New Roman" pitchFamily="18" charset="0"/>
              </a:rPr>
              <a:t>. </a:t>
            </a:r>
          </a:p>
          <a:p>
            <a:pPr algn="just">
              <a:lnSpc>
                <a:spcPct val="200000"/>
              </a:lnSpc>
            </a:pPr>
            <a:r>
              <a:rPr lang="en-US" sz="2200" dirty="0">
                <a:latin typeface="Times New Roman" pitchFamily="18" charset="0"/>
                <a:cs typeface="Times New Roman" pitchFamily="18" charset="0"/>
              </a:rPr>
              <a:t>Article 141 declares that the law laid down by the Supreme Court shall be binding on all courts within the territory of India.</a:t>
            </a:r>
          </a:p>
          <a:p>
            <a:pPr algn="just">
              <a:lnSpc>
                <a:spcPct val="200000"/>
              </a:lnSpc>
            </a:pPr>
            <a:r>
              <a:rPr lang="en-US" sz="2200" dirty="0">
                <a:latin typeface="Times New Roman" pitchFamily="18" charset="0"/>
                <a:cs typeface="Times New Roman" pitchFamily="18" charset="0"/>
              </a:rPr>
              <a:t>Article 131 gives the Supreme Court exclusive and original jurisdiction in a dispute between the Union and a State, or between one State and another, or between a group of States and others.</a:t>
            </a:r>
          </a:p>
          <a:p>
            <a:pPr algn="just">
              <a:lnSpc>
                <a:spcPct val="200000"/>
              </a:lnSpc>
            </a:pPr>
            <a:r>
              <a:rPr lang="en-US" sz="2200" dirty="0">
                <a:latin typeface="Times New Roman" pitchFamily="18" charset="0"/>
                <a:cs typeface="Times New Roman" pitchFamily="18" charset="0"/>
              </a:rPr>
              <a:t>The Supreme Court is the highest Court of Appeal from all courts.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18241" y="6227871"/>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Videos related to topics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2631490"/>
          </a:xfrm>
          <a:prstGeom prst="rect">
            <a:avLst/>
          </a:prstGeom>
        </p:spPr>
        <p:txBody>
          <a:bodyPr wrap="square">
            <a:spAutoFit/>
          </a:bodyPr>
          <a:lstStyle/>
          <a:p>
            <a:pPr>
              <a:lnSpc>
                <a:spcPct val="150000"/>
              </a:lnSpc>
              <a:buNone/>
            </a:pPr>
            <a:r>
              <a:rPr lang="en-US" sz="2200" dirty="0">
                <a:latin typeface="Times New Roman" pitchFamily="18" charset="0"/>
                <a:cs typeface="Times New Roman" pitchFamily="18" charset="0"/>
                <a:hlinkClick r:id="rId12"/>
              </a:rPr>
              <a:t>https://www.youtube.com/watch?v=6CS3WwY2_h8</a:t>
            </a:r>
            <a:endParaRPr lang="en-US" sz="2200" dirty="0">
              <a:latin typeface="Times New Roman" pitchFamily="18" charset="0"/>
              <a:cs typeface="Times New Roman" pitchFamily="18" charset="0"/>
            </a:endParaRPr>
          </a:p>
          <a:p>
            <a:pPr>
              <a:lnSpc>
                <a:spcPct val="150000"/>
              </a:lnSpc>
              <a:buNone/>
            </a:pPr>
            <a:r>
              <a:rPr lang="en-US" sz="2200" dirty="0">
                <a:latin typeface="Times New Roman" pitchFamily="18" charset="0"/>
                <a:cs typeface="Times New Roman" pitchFamily="18" charset="0"/>
              </a:rPr>
              <a:t> </a:t>
            </a:r>
          </a:p>
          <a:p>
            <a:pPr algn="just">
              <a:lnSpc>
                <a:spcPct val="150000"/>
              </a:lnSpc>
              <a:buNone/>
            </a:pPr>
            <a:r>
              <a:rPr lang="en-US" sz="2200" dirty="0">
                <a:latin typeface="Times New Roman" pitchFamily="18" charset="0"/>
                <a:cs typeface="Times New Roman" pitchFamily="18" charset="0"/>
              </a:rPr>
              <a:t>Supreme Court:</a:t>
            </a:r>
            <a:r>
              <a:rPr lang="en-US" sz="2200" dirty="0">
                <a:latin typeface="Times New Roman" pitchFamily="18" charset="0"/>
                <a:cs typeface="Times New Roman" pitchFamily="18" charset="0"/>
                <a:hlinkClick r:id="rId13"/>
              </a:rPr>
              <a:t>  </a:t>
            </a:r>
            <a:r>
              <a:rPr lang="en-US" sz="2200" dirty="0">
                <a:latin typeface="Times New Roman" pitchFamily="18" charset="0"/>
                <a:cs typeface="Times New Roman" pitchFamily="18" charset="0"/>
                <a:hlinkClick r:id="rId14"/>
              </a:rPr>
              <a:t>https://www.youtube.com/watch?v=7hnKGOgjYNI</a:t>
            </a:r>
            <a:r>
              <a:rPr lang="en-US" sz="2200" dirty="0">
                <a:latin typeface="Times New Roman" pitchFamily="18" charset="0"/>
                <a:cs typeface="Times New Roman" pitchFamily="18" charset="0"/>
              </a:rPr>
              <a:t> </a:t>
            </a:r>
          </a:p>
          <a:p>
            <a:pPr algn="just">
              <a:lnSpc>
                <a:spcPct val="150000"/>
              </a:lnSpc>
              <a:buNone/>
            </a:pPr>
            <a:endParaRPr lang="en-US" sz="2200" dirty="0">
              <a:latin typeface="Times New Roman" pitchFamily="18" charset="0"/>
              <a:cs typeface="Times New Roman" pitchFamily="18" charset="0"/>
            </a:endParaRPr>
          </a:p>
          <a:p>
            <a:pPr>
              <a:lnSpc>
                <a:spcPct val="150000"/>
              </a:lnSpc>
              <a:buNone/>
            </a:pPr>
            <a:r>
              <a:rPr lang="en-US" sz="2200" dirty="0">
                <a:latin typeface="Times New Roman" pitchFamily="18" charset="0"/>
                <a:cs typeface="Times New Roman" pitchFamily="18" charset="0"/>
              </a:rPr>
              <a:t>High Court: </a:t>
            </a:r>
            <a:r>
              <a:rPr lang="en-US" sz="2200" dirty="0">
                <a:latin typeface="Times New Roman" pitchFamily="18" charset="0"/>
                <a:cs typeface="Times New Roman" pitchFamily="18" charset="0"/>
                <a:hlinkClick r:id="rId15"/>
              </a:rPr>
              <a:t>https://www.youtube.com/watch?v=SXeKCB8WPGg</a:t>
            </a:r>
            <a:r>
              <a:rPr lang="en-US" sz="2200" dirty="0">
                <a:latin typeface="Times New Roman" pitchFamily="18" charset="0"/>
                <a:cs typeface="Times New Roman" pitchFamily="18" charset="0"/>
              </a:rPr>
              <a:t> </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4457952"/>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Which is the highest Criminal Court in a District?</a:t>
            </a:r>
          </a:p>
          <a:p>
            <a:pPr algn="just">
              <a:lnSpc>
                <a:spcPct val="150000"/>
              </a:lnSpc>
            </a:pPr>
            <a:r>
              <a:rPr lang="en-US" sz="2400" dirty="0">
                <a:latin typeface="Times New Roman" pitchFamily="18" charset="0"/>
                <a:cs typeface="Times New Roman" pitchFamily="18" charset="0"/>
              </a:rPr>
              <a:t>Name the highest Civil Court of a District?</a:t>
            </a:r>
          </a:p>
          <a:p>
            <a:pPr algn="just">
              <a:lnSpc>
                <a:spcPct val="150000"/>
              </a:lnSpc>
            </a:pPr>
            <a:r>
              <a:rPr lang="en-US" sz="2400" dirty="0">
                <a:latin typeface="Times New Roman" pitchFamily="18" charset="0"/>
                <a:cs typeface="Times New Roman" pitchFamily="18" charset="0"/>
              </a:rPr>
              <a:t>Write a short note on Supreme Court of India.</a:t>
            </a:r>
          </a:p>
          <a:p>
            <a:pPr algn="just">
              <a:lnSpc>
                <a:spcPct val="150000"/>
              </a:lnSpc>
            </a:pPr>
            <a:r>
              <a:rPr lang="en-US" sz="2400" dirty="0">
                <a:latin typeface="Times New Roman" pitchFamily="18" charset="0"/>
                <a:cs typeface="Times New Roman" pitchFamily="18" charset="0"/>
              </a:rPr>
              <a:t>Write a short note on High Courts in India.</a:t>
            </a:r>
          </a:p>
          <a:p>
            <a:pPr algn="just">
              <a:lnSpc>
                <a:spcPct val="150000"/>
              </a:lnSpc>
            </a:pPr>
            <a:r>
              <a:rPr lang="en-US" sz="2400" dirty="0">
                <a:latin typeface="Times New Roman" pitchFamily="18" charset="0"/>
                <a:cs typeface="Times New Roman" pitchFamily="18" charset="0"/>
              </a:rPr>
              <a:t>What do you understand by the term Tribunals ? What is the need of Tribunal ?</a:t>
            </a:r>
          </a:p>
          <a:p>
            <a:pPr>
              <a:lnSpc>
                <a:spcPct val="150000"/>
              </a:lnSpc>
            </a:pPr>
            <a:r>
              <a:rPr lang="en-US" sz="2400" dirty="0">
                <a:latin typeface="Times New Roman" pitchFamily="18" charset="0"/>
                <a:cs typeface="Times New Roman" pitchFamily="18" charset="0"/>
              </a:rPr>
              <a:t>Write a short note on district consumer forum in India.</a:t>
            </a:r>
          </a:p>
          <a:p>
            <a:pPr>
              <a:lnSpc>
                <a:spcPct val="150000"/>
              </a:lnSpc>
            </a:pPr>
            <a:r>
              <a:rPr lang="en-US" sz="2400" dirty="0">
                <a:latin typeface="Times New Roman" pitchFamily="18" charset="0"/>
                <a:cs typeface="Times New Roman" pitchFamily="18" charset="0"/>
              </a:rPr>
              <a:t>Write a short note on district courts in India.</a:t>
            </a:r>
          </a:p>
          <a:p>
            <a:pPr>
              <a:lnSpc>
                <a:spcPct val="150000"/>
              </a:lnSpc>
            </a:pPr>
            <a:r>
              <a:rPr lang="en-US" sz="2400" dirty="0">
                <a:latin typeface="Times New Roman" pitchFamily="18" charset="0"/>
                <a:cs typeface="Times New Roman" pitchFamily="18" charset="0"/>
              </a:rPr>
              <a:t>What is the general court structure and hierarchy in India ?</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a:p>
            <a:endParaRPr lang="en-IN" dirty="0"/>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303023"/>
            <a:ext cx="11590317"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Consider the following statements: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1. District judge exercises both judicial 7 administrative powers.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2. Sessions judge has no power to impose capital punishment.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Which of the statements given above is / are correct?</a:t>
            </a:r>
          </a:p>
          <a:p>
            <a:pPr marL="457200" indent="-457200">
              <a:buFont typeface="+mj-lt"/>
              <a:buAutoNum type="alphaLcParenR"/>
            </a:pPr>
            <a:r>
              <a:rPr lang="en-US" sz="2400" dirty="0">
                <a:latin typeface="Times New Roman" pitchFamily="18" charset="0"/>
                <a:cs typeface="Times New Roman" pitchFamily="18" charset="0"/>
              </a:rPr>
              <a:t>Only 1</a:t>
            </a:r>
          </a:p>
          <a:p>
            <a:pPr marL="457200" indent="-457200">
              <a:buFont typeface="+mj-lt"/>
              <a:buAutoNum type="alphaLcParenR"/>
            </a:pPr>
            <a:r>
              <a:rPr lang="en-US" sz="2400" dirty="0">
                <a:latin typeface="Times New Roman" pitchFamily="18" charset="0"/>
                <a:cs typeface="Times New Roman" pitchFamily="18" charset="0"/>
              </a:rPr>
              <a:t>Only 2</a:t>
            </a:r>
          </a:p>
          <a:p>
            <a:pPr marL="457200" indent="-457200">
              <a:buFont typeface="+mj-lt"/>
              <a:buAutoNum type="alphaLcParenR"/>
            </a:pPr>
            <a:r>
              <a:rPr lang="en-US" sz="2400" dirty="0">
                <a:latin typeface="Times New Roman" pitchFamily="18" charset="0"/>
                <a:cs typeface="Times New Roman" pitchFamily="18" charset="0"/>
              </a:rPr>
              <a:t>Both 1 and 2</a:t>
            </a:r>
          </a:p>
          <a:p>
            <a:pPr marL="457200" indent="-457200">
              <a:buFont typeface="+mj-lt"/>
              <a:buAutoNum type="alphaLcParenR"/>
            </a:pPr>
            <a:r>
              <a:rPr lang="en-US" sz="2400" dirty="0">
                <a:latin typeface="Times New Roman" pitchFamily="18" charset="0"/>
                <a:cs typeface="Times New Roman" pitchFamily="18" charset="0"/>
              </a:rPr>
              <a:t>Neither 1 nor 2</a:t>
            </a:r>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Who can remove the Judge of the Supreme Court?</a:t>
            </a:r>
          </a:p>
          <a:p>
            <a:pPr marL="457200" indent="-457200">
              <a:buFont typeface="+mj-lt"/>
              <a:buAutoNum type="alphaLcParenR"/>
            </a:pPr>
            <a:r>
              <a:rPr lang="en-US" sz="2400" dirty="0">
                <a:latin typeface="Times New Roman" pitchFamily="18" charset="0"/>
                <a:cs typeface="Times New Roman" pitchFamily="18" charset="0"/>
              </a:rPr>
              <a:t>Chief Justice of the Supreme Court</a:t>
            </a:r>
          </a:p>
          <a:p>
            <a:pPr marL="457200" indent="-457200">
              <a:buFont typeface="+mj-lt"/>
              <a:buAutoNum type="alphaLcParenR"/>
            </a:pPr>
            <a:r>
              <a:rPr lang="en-US" sz="2400" dirty="0">
                <a:latin typeface="Times New Roman" pitchFamily="18" charset="0"/>
                <a:cs typeface="Times New Roman" pitchFamily="18" charset="0"/>
              </a:rPr>
              <a:t>Only the President</a:t>
            </a:r>
          </a:p>
          <a:p>
            <a:pPr marL="457200" indent="-457200">
              <a:buFont typeface="+mj-lt"/>
              <a:buAutoNum type="alphaLcParenR"/>
            </a:pPr>
            <a:r>
              <a:rPr lang="en-US" sz="2400" dirty="0">
                <a:latin typeface="Times New Roman" pitchFamily="18" charset="0"/>
                <a:cs typeface="Times New Roman" pitchFamily="18" charset="0"/>
              </a:rPr>
              <a:t>Only the Parliament</a:t>
            </a:r>
          </a:p>
          <a:p>
            <a:pPr marL="457200" indent="-457200">
              <a:buFont typeface="+mj-lt"/>
              <a:buAutoNum type="alphaLcParenR"/>
            </a:pPr>
            <a:r>
              <a:rPr lang="en-US" sz="2400" dirty="0">
                <a:latin typeface="Times New Roman" pitchFamily="18" charset="0"/>
                <a:cs typeface="Times New Roman" pitchFamily="18" charset="0"/>
              </a:rPr>
              <a:t>Both Parliament and President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47536"/>
          </a:xfrm>
          <a:prstGeom prst="rect">
            <a:avLst/>
          </a:prstGeom>
        </p:spPr>
        <p:txBody>
          <a:bodyPr wrap="square">
            <a:spAutoFit/>
          </a:bodyPr>
          <a:lstStyle/>
          <a:p>
            <a:pPr marL="342900" indent="-342900">
              <a:buFont typeface="Arial" panose="020B0604020202020204" pitchFamily="34" charset="0"/>
              <a:buChar char="•"/>
            </a:pPr>
            <a:r>
              <a:rPr lang="en-US" sz="2400" dirty="0"/>
              <a:t>The President can declare a judge an executive chief justice of the Supreme Court of India when ...</a:t>
            </a:r>
          </a:p>
          <a:p>
            <a:pPr marL="457200" indent="-457200">
              <a:buFont typeface="+mj-lt"/>
              <a:buAutoNum type="alphaLcParenR"/>
            </a:pPr>
            <a:r>
              <a:rPr lang="en-US" sz="2400" dirty="0"/>
              <a:t>The post of Chief Justice of India is vacant</a:t>
            </a:r>
          </a:p>
          <a:p>
            <a:pPr marL="457200" indent="-457200">
              <a:buFont typeface="+mj-lt"/>
              <a:buAutoNum type="alphaLcParenR"/>
            </a:pPr>
            <a:r>
              <a:rPr lang="en-US" sz="2400" dirty="0"/>
              <a:t>Chief Justice of India is temporarily absent</a:t>
            </a:r>
          </a:p>
          <a:p>
            <a:pPr marL="457200" indent="-457200">
              <a:buFont typeface="+mj-lt"/>
              <a:buAutoNum type="alphaLcParenR"/>
            </a:pPr>
            <a:r>
              <a:rPr lang="en-US" sz="2400" dirty="0"/>
              <a:t>Chief Justice of India is unable to discharge his obligations</a:t>
            </a:r>
          </a:p>
          <a:p>
            <a:pPr marL="457200" indent="-457200">
              <a:buFont typeface="+mj-lt"/>
              <a:buAutoNum type="alphaLcParenR"/>
            </a:pPr>
            <a:r>
              <a:rPr lang="en-US" sz="2400" dirty="0"/>
              <a:t>All of the above</a:t>
            </a:r>
          </a:p>
          <a:p>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t>Which of the following articles states about the establishment of the district Court?</a:t>
            </a:r>
          </a:p>
          <a:p>
            <a:pPr marL="457200" indent="-457200">
              <a:buFont typeface="+mj-lt"/>
              <a:buAutoNum type="alphaLcParenR"/>
            </a:pPr>
            <a:r>
              <a:rPr lang="en-US" sz="2400" dirty="0"/>
              <a:t>Article 142</a:t>
            </a:r>
          </a:p>
          <a:p>
            <a:pPr marL="457200" indent="-457200">
              <a:buFont typeface="+mj-lt"/>
              <a:buAutoNum type="alphaLcParenR"/>
            </a:pPr>
            <a:r>
              <a:rPr lang="en-US" sz="2400" dirty="0"/>
              <a:t>Article 233</a:t>
            </a:r>
          </a:p>
          <a:p>
            <a:pPr marL="457200" indent="-457200">
              <a:buFont typeface="+mj-lt"/>
              <a:buAutoNum type="alphaLcParenR"/>
            </a:pPr>
            <a:r>
              <a:rPr lang="en-US" sz="2400" dirty="0"/>
              <a:t>Article 214</a:t>
            </a:r>
          </a:p>
          <a:p>
            <a:pPr marL="457200" indent="-457200">
              <a:buFont typeface="+mj-lt"/>
              <a:buAutoNum type="alphaLcParenR"/>
            </a:pPr>
            <a:r>
              <a:rPr lang="en-US" sz="2400" dirty="0"/>
              <a:t>Article 324</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 </a:t>
            </a:r>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prstClr val="black"/>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xmlns:p14="http://schemas.microsoft.com/office/powerpoint/2010/main" id="{A5F330E4-077F-D44C-E026-5B7E9A41902C}"/>
                  </a:ext>
                </a:extLst>
              </p:cNvPr>
              <p:cNvPicPr/>
              <p:nvPr/>
            </p:nvPicPr>
            <p:blipFill>
              <a:blip r:embed="rId4"/>
              <a:stretch>
                <a:fillRect/>
              </a:stretch>
            </p:blipFill>
            <p:spPr>
              <a:xfrm>
                <a:off x="6137592" y="494026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xmlns:p14="http://schemas.microsoft.com/office/powerpoint/2010/main" id="{24726B26-7A23-F7C5-F7D1-D22C9FCCC7FE}"/>
                  </a:ext>
                </a:extLst>
              </p:cNvPr>
              <p:cNvPicPr/>
              <p:nvPr/>
            </p:nvPicPr>
            <p:blipFill>
              <a:blip r:embed="rId4"/>
              <a:stretch>
                <a:fillRect/>
              </a:stretch>
            </p:blipFill>
            <p:spPr>
              <a:xfrm>
                <a:off x="5138232" y="4148265"/>
                <a:ext cx="17640" cy="1764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xmlns:p14="http://schemas.microsoft.com/office/powerpoint/2010/main" id="{FC93106F-FC4E-EF44-08E3-E65A970A6957}"/>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xmlns:p14="http://schemas.microsoft.com/office/powerpoint/2010/main" id="{8BD86266-AD55-0DAB-D049-2105B9F479D6}"/>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xmlns:p14="http://schemas.microsoft.com/office/powerpoint/2010/main" id="{FAF88D59-5EFE-C6E4-F1CB-A103C0056AF4}"/>
                    </a:ext>
                  </a:extLst>
                </p:cNvPr>
                <p:cNvPicPr/>
                <p:nvPr/>
              </p:nvPicPr>
              <p:blipFill>
                <a:blip r:embed="rId9"/>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xmlns:p14="http://schemas.microsoft.com/office/powerpoint/2010/main" id="{CADF314B-10C6-3B04-97DE-4ADBA0CEAFF3}"/>
                    </a:ext>
                  </a:extLst>
                </p:cNvPr>
                <p:cNvPicPr/>
                <p:nvPr/>
              </p:nvPicPr>
              <p:blipFill>
                <a:blip r:embed="rId4"/>
                <a:stretch>
                  <a:fillRect/>
                </a:stretch>
              </p:blipFill>
              <p:spPr>
                <a:xfrm>
                  <a:off x="6495792" y="3705105"/>
                  <a:ext cx="1764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xmlns:p14="http://schemas.microsoft.com/office/powerpoint/2010/main" id="{9D889516-E146-350D-895E-1C8E6A7EE16F}"/>
                  </a:ext>
                </a:extLst>
              </p:cNvPr>
              <p:cNvPicPr/>
              <p:nvPr/>
            </p:nvPicPr>
            <p:blipFill>
              <a:blip r:embed="rId12"/>
              <a:stretch>
                <a:fillRect/>
              </a:stretch>
            </p:blipFill>
            <p:spPr>
              <a:xfrm>
                <a:off x="-857208" y="4732545"/>
                <a:ext cx="17640" cy="1764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solidFill>
                <a:prstClr val="black"/>
              </a:solidFill>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solidFill>
                <a:prstClr val="black"/>
              </a:solidFill>
            </a:endParaRPr>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solidFill>
                <a:prstClr val="black"/>
              </a:solidFill>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algn="just">
                        <a:spcBef>
                          <a:spcPts val="0"/>
                        </a:spcBef>
                        <a:spcAft>
                          <a:spcPts val="0"/>
                        </a:spcAft>
                      </a:pPr>
                      <a:r>
                        <a:rPr lang="en-US" sz="1800" dirty="0">
                          <a:solidFill>
                            <a:srgbClr val="000000"/>
                          </a:solidFill>
                          <a:latin typeface="Times New Roman"/>
                          <a:ea typeface="Calibri"/>
                          <a:cs typeface="Times New Roman"/>
                        </a:rPr>
                        <a:t>Arbitration: As an alternative to resolving disputes in the normal courts, parties who are in dispute can agree that this will instead be referred to arbitration. Contract law, Tort, Law at workplace. </a:t>
                      </a:r>
                    </a:p>
                  </a:txBody>
                  <a:tcPr marT="45696" marB="45696">
                    <a:solidFill>
                      <a:srgbClr val="FCB4B6"/>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the Arbitration system in India.</a:t>
                      </a: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CO3</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prstClr val="black"/>
                </a:solidFill>
              </a:rPr>
              <a:t>Subject: Constitution of India for Law and Engineering                                                                                            By: Gauri Agarwal</a:t>
            </a:r>
          </a:p>
        </p:txBody>
      </p:sp>
    </p:spTree>
    <p:extLst>
      <p:ext uri="{BB962C8B-B14F-4D97-AF65-F5344CB8AC3E}">
        <p14:creationId xmlns:p14="http://schemas.microsoft.com/office/powerpoint/2010/main" val="3116983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itchFamily="18" charset="0"/>
                <a:cs typeface="Times New Roman" pitchFamily="18" charset="0"/>
              </a:rPr>
              <a:t>Arbitration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364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It is a well known fact that the present Judicial System is extremely expensive and delaying. The parties to a dispute have to wait for Justice for years.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This lengthy and expensive process of litigation has reduced the faith of common people in the Judicial System being followed by the Courts. These weaknesses of Judicial System has given birth to alternative remedies for the disposition of disputes.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Alternative remedies provide cheap and speedy Justice and that is the reason that ADR mechanism is being preferred by the disputing parties for the resolution of their disputes.</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a:solidFill>
                  <a:srgbClr val="C00000"/>
                </a:solidFill>
                <a:latin typeface="Times New Roman" pitchFamily="18" charset="0"/>
                <a:cs typeface="Times New Roman" pitchFamily="18" charset="0"/>
              </a:rPr>
              <a:t>Arbitration</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501194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refers to the methods of resolving a dispute, which are alternatives for litigation in Courts.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processes are decision making processes that do not involve litigation or violence. In India, an alternative system is available to the disputing parties including Arbitration, Conciliation, Mediation, Negotiation etc.</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proceedings are flexible. The parties have the freedom to choose the applicable law. They can be conducted in any manner and in the language to which the parties agree. The matter may be settled in few meetings thereby reducing expenses. No court fee is payable. No expenses are involved in obtaining copies of proceedings and reports.</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Arbitration</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11949"/>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Arbitration is a method whereby parties can resolve their disputes privately. In this mechanism parties can refer their case to an Arbitral Tribunal where arbitration proceedings are conducted.</a:t>
            </a:r>
          </a:p>
          <a:p>
            <a:pPr algn="just">
              <a:lnSpc>
                <a:spcPct val="150000"/>
              </a:lnSpc>
            </a:pPr>
            <a:r>
              <a:rPr lang="en-US" sz="2400" dirty="0">
                <a:latin typeface="Times New Roman" pitchFamily="18" charset="0"/>
                <a:cs typeface="Times New Roman" pitchFamily="18" charset="0"/>
              </a:rPr>
              <a:t>Where two or more persons agree that a dispute or potential dispute between them shall be decided in a legally binding way by one or more impartial persons in a judicial manner, that is, after recording evidence, the agreement is called an Arbitration Agreement. When, after a dispute has arisen, it is put before such person(s), the procedure is called as ‘Arbitration’, and the decision made is called “award”.</a:t>
            </a:r>
          </a:p>
          <a:p>
            <a:pPr algn="just">
              <a:lnSpc>
                <a:spcPct val="150000"/>
              </a:lnSpc>
            </a:pPr>
            <a:r>
              <a:rPr lang="en-US" sz="2400" dirty="0">
                <a:latin typeface="Times New Roman" pitchFamily="18" charset="0"/>
                <a:cs typeface="Times New Roman" pitchFamily="18" charset="0"/>
              </a:rPr>
              <a:t>The person conducting the Arbitration proceeding is called an Arbitrator.</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Contract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262979"/>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A contract is a legally enforceable agreement between two or more parties where each assumes a legal obligation that must be completed.</a:t>
            </a:r>
          </a:p>
          <a:p>
            <a:pPr algn="just">
              <a:lnSpc>
                <a:spcPct val="150000"/>
              </a:lnSpc>
            </a:pPr>
            <a:r>
              <a:rPr lang="en-US" sz="2000" dirty="0">
                <a:latin typeface="Times New Roman" pitchFamily="18" charset="0"/>
                <a:cs typeface="Times New Roman" pitchFamily="18" charset="0"/>
              </a:rPr>
              <a:t>Many aspects of daily life involve contracts, including buying property, applying for a car loan, signing employment-related paperwork, and agreeing to terms and conditions when buying products and services or using computer software.</a:t>
            </a:r>
          </a:p>
          <a:p>
            <a:pPr algn="just">
              <a:lnSpc>
                <a:spcPct val="150000"/>
              </a:lnSpc>
            </a:pPr>
            <a:r>
              <a:rPr lang="en-US" sz="2000" dirty="0">
                <a:latin typeface="Times New Roman" pitchFamily="18" charset="0"/>
                <a:cs typeface="Times New Roman" pitchFamily="18" charset="0"/>
              </a:rPr>
              <a:t>Legal issues involving contracts arise most often when one party fails to perform the legal obligation it has agreed to do. </a:t>
            </a:r>
          </a:p>
          <a:p>
            <a:pPr algn="just">
              <a:lnSpc>
                <a:spcPct val="150000"/>
              </a:lnSpc>
            </a:pPr>
            <a:r>
              <a:rPr lang="en-US" sz="2000" dirty="0">
                <a:latin typeface="Times New Roman" pitchFamily="18" charset="0"/>
                <a:cs typeface="Times New Roman" pitchFamily="18" charset="0"/>
              </a:rPr>
              <a:t>When a party breaches a contract by failing to perform, the other party can often sue for money damages, or, in some limited cases, can ask the court to force the other party to perform as promised.</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a:solidFill>
                  <a:srgbClr val="C00000"/>
                </a:solidFill>
                <a:latin typeface="Times New Roman" pitchFamily="18" charset="0"/>
                <a:cs typeface="Times New Roman" pitchFamily="18" charset="0"/>
              </a:rPr>
              <a:t>Tort</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415498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A tort is an act or omission that gives rise to injury or harm to another and amounts to a civil wrong for which courts impose liability.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In the context of torts, "injury" describes the invasion of any legal right, whereas "harm" describes a loss or detriment in fact that an individual suffers.</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Torts are distinguishable from crimes, which are wrongs against the state or society at large.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main purpose of criminal liability is to enforce public justice. In contrast, tort law addresses private wrongs and has a central purpose of compensating the victim rather than punishing the wrongdoer.</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Law at workplace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191981"/>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Factories Act, 1948</a:t>
            </a:r>
          </a:p>
          <a:p>
            <a:pPr algn="just">
              <a:lnSpc>
                <a:spcPct val="150000"/>
              </a:lnSpc>
            </a:pPr>
            <a:r>
              <a:rPr lang="en-US" sz="2000" dirty="0">
                <a:latin typeface="Times New Roman" pitchFamily="18" charset="0"/>
                <a:cs typeface="Times New Roman" pitchFamily="18" charset="0"/>
              </a:rPr>
              <a:t>Shops and Commercial Establishments Act </a:t>
            </a:r>
          </a:p>
          <a:p>
            <a:pPr algn="just">
              <a:lnSpc>
                <a:spcPct val="150000"/>
              </a:lnSpc>
            </a:pPr>
            <a:r>
              <a:rPr lang="en-US" sz="2000" dirty="0">
                <a:latin typeface="Times New Roman" pitchFamily="18" charset="0"/>
                <a:cs typeface="Times New Roman" pitchFamily="18" charset="0"/>
              </a:rPr>
              <a:t>Industrial Employment (Standing Orders) Act, 1946</a:t>
            </a:r>
          </a:p>
          <a:p>
            <a:pPr algn="just">
              <a:lnSpc>
                <a:spcPct val="150000"/>
              </a:lnSpc>
            </a:pPr>
            <a:r>
              <a:rPr lang="en-US" sz="2000" dirty="0">
                <a:latin typeface="Times New Roman" pitchFamily="18" charset="0"/>
                <a:cs typeface="Times New Roman" pitchFamily="18" charset="0"/>
              </a:rPr>
              <a:t>Contract </a:t>
            </a:r>
            <a:r>
              <a:rPr lang="en-US" sz="2000" dirty="0" err="1">
                <a:latin typeface="Times New Roman" pitchFamily="18" charset="0"/>
                <a:cs typeface="Times New Roman" pitchFamily="18" charset="0"/>
              </a:rPr>
              <a:t>Labour</a:t>
            </a:r>
            <a:r>
              <a:rPr lang="en-US" sz="2000" dirty="0">
                <a:latin typeface="Times New Roman" pitchFamily="18" charset="0"/>
                <a:cs typeface="Times New Roman" pitchFamily="18" charset="0"/>
              </a:rPr>
              <a:t> (Regulation &amp; Abolition) Act, 1970</a:t>
            </a:r>
          </a:p>
          <a:p>
            <a:pPr algn="just">
              <a:lnSpc>
                <a:spcPct val="150000"/>
              </a:lnSpc>
            </a:pPr>
            <a:r>
              <a:rPr lang="en-US" sz="2000" dirty="0">
                <a:latin typeface="Times New Roman" pitchFamily="18" charset="0"/>
                <a:cs typeface="Times New Roman" pitchFamily="18" charset="0"/>
              </a:rPr>
              <a:t>The Employee’s Compensation Act, 1923</a:t>
            </a:r>
          </a:p>
          <a:p>
            <a:pPr algn="just">
              <a:lnSpc>
                <a:spcPct val="150000"/>
              </a:lnSpc>
            </a:pPr>
            <a:r>
              <a:rPr lang="en-US" sz="2000" dirty="0">
                <a:latin typeface="Times New Roman" pitchFamily="18" charset="0"/>
                <a:cs typeface="Times New Roman" pitchFamily="18" charset="0"/>
              </a:rPr>
              <a:t>Weekly Holiday Act, 1942 </a:t>
            </a:r>
          </a:p>
          <a:p>
            <a:pPr algn="just">
              <a:lnSpc>
                <a:spcPct val="150000"/>
              </a:lnSpc>
            </a:pPr>
            <a:r>
              <a:rPr lang="en-US" sz="2000" dirty="0">
                <a:latin typeface="Times New Roman" pitchFamily="18" charset="0"/>
                <a:cs typeface="Times New Roman" pitchFamily="18" charset="0"/>
              </a:rPr>
              <a:t>The Mines Act, 1952</a:t>
            </a:r>
          </a:p>
          <a:p>
            <a:pPr algn="just">
              <a:lnSpc>
                <a:spcPct val="150000"/>
              </a:lnSpc>
            </a:pPr>
            <a:r>
              <a:rPr lang="en-US" sz="2000" dirty="0">
                <a:latin typeface="Times New Roman" pitchFamily="18" charset="0"/>
                <a:cs typeface="Times New Roman" pitchFamily="18" charset="0"/>
              </a:rPr>
              <a:t>Inter-state Migrant Workmen (Regulation of Employment and Conditions of Service) Act, 1979</a:t>
            </a:r>
          </a:p>
          <a:p>
            <a:pPr algn="just">
              <a:lnSpc>
                <a:spcPct val="150000"/>
              </a:lnSpc>
            </a:pPr>
            <a:r>
              <a:rPr lang="en-US" sz="2000" dirty="0">
                <a:latin typeface="Times New Roman" pitchFamily="18" charset="0"/>
                <a:cs typeface="Times New Roman" pitchFamily="18" charset="0"/>
              </a:rPr>
              <a:t>Maternity Benefit Act, 1961</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Video related to lectures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829994" y="1328425"/>
            <a:ext cx="10044332" cy="2862322"/>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Arbitration:</a:t>
            </a:r>
            <a:r>
              <a:rPr lang="en-US" sz="2400" dirty="0">
                <a:latin typeface="Times New Roman" pitchFamily="18" charset="0"/>
                <a:cs typeface="Times New Roman" pitchFamily="18" charset="0"/>
                <a:hlinkClick r:id="rId12"/>
              </a:rPr>
              <a:t> </a:t>
            </a:r>
            <a:r>
              <a:rPr lang="en-US" sz="2400" dirty="0">
                <a:latin typeface="Times New Roman" pitchFamily="18" charset="0"/>
                <a:cs typeface="Times New Roman" pitchFamily="18" charset="0"/>
                <a:hlinkClick r:id="rId13"/>
              </a:rPr>
              <a:t>https://www.youtube.com/watch?v=D3yQEoXkiAA</a:t>
            </a:r>
            <a:r>
              <a:rPr lang="en-US" sz="2400" dirty="0">
                <a:latin typeface="Times New Roman" pitchFamily="18" charset="0"/>
                <a:cs typeface="Times New Roman" pitchFamily="18" charset="0"/>
              </a:rPr>
              <a:t> </a:t>
            </a:r>
          </a:p>
          <a:p>
            <a:pPr>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Law of tort: </a:t>
            </a:r>
            <a:r>
              <a:rPr lang="en-US" sz="2400" dirty="0">
                <a:latin typeface="Times New Roman" pitchFamily="18" charset="0"/>
                <a:cs typeface="Times New Roman" pitchFamily="18" charset="0"/>
                <a:hlinkClick r:id="rId14"/>
              </a:rPr>
              <a:t>https://www.youtube.com/watch?v=N8nRnralqiI</a:t>
            </a:r>
            <a:r>
              <a:rPr lang="en-US" sz="2400" dirty="0">
                <a:latin typeface="Times New Roman" pitchFamily="18" charset="0"/>
                <a:cs typeface="Times New Roman" pitchFamily="18" charset="0"/>
              </a:rPr>
              <a:t> </a:t>
            </a:r>
          </a:p>
          <a:p>
            <a:pPr>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Contract act: </a:t>
            </a:r>
            <a:r>
              <a:rPr lang="en-US" sz="2400" dirty="0">
                <a:latin typeface="Times New Roman" pitchFamily="18" charset="0"/>
                <a:cs typeface="Times New Roman" pitchFamily="18" charset="0"/>
                <a:hlinkClick r:id="rId15"/>
              </a:rPr>
              <a:t>https://www.youtube.com/watch?v=t96A1DrsZTw</a:t>
            </a:r>
            <a:endParaRPr lang="en-US" sz="2400" dirty="0">
              <a:latin typeface="Times New Roman" pitchFamily="18" charset="0"/>
              <a:cs typeface="Times New Roman"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Weekly Assignment</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4247317"/>
          </a:xfrm>
          <a:prstGeom prst="rect">
            <a:avLst/>
          </a:prstGeom>
        </p:spPr>
        <p:txBody>
          <a:bodyPr wrap="square">
            <a:spAutoFit/>
          </a:bodyPr>
          <a:lstStyle/>
          <a:p>
            <a:pPr marL="457200" indent="-457200" algn="just" fontAlgn="t">
              <a:lnSpc>
                <a:spcPct val="150000"/>
              </a:lnSpc>
            </a:pPr>
            <a:r>
              <a:rPr lang="en-US" sz="2000" dirty="0">
                <a:latin typeface="Times New Roman" pitchFamily="18" charset="0"/>
                <a:cs typeface="Times New Roman" pitchFamily="18" charset="0"/>
              </a:rPr>
              <a:t>What is the need of having Alternative Dispute Resolution (ADR)?</a:t>
            </a:r>
          </a:p>
          <a:p>
            <a:pPr marL="457200" indent="-457200" algn="just" fontAlgn="t">
              <a:lnSpc>
                <a:spcPct val="150000"/>
              </a:lnSpc>
            </a:pPr>
            <a:r>
              <a:rPr lang="en-US" sz="2000" dirty="0">
                <a:latin typeface="Times New Roman" pitchFamily="18" charset="0"/>
                <a:cs typeface="Times New Roman" pitchFamily="18" charset="0"/>
              </a:rPr>
              <a:t>What are the advantages of Alternative Dispute Resolution (ADR)?</a:t>
            </a:r>
          </a:p>
          <a:p>
            <a:pPr marL="457200" indent="-457200" algn="just" fontAlgn="t">
              <a:lnSpc>
                <a:spcPct val="150000"/>
              </a:lnSpc>
            </a:pPr>
            <a:r>
              <a:rPr lang="en-US" sz="2000" dirty="0">
                <a:latin typeface="Times New Roman" pitchFamily="18" charset="0"/>
                <a:cs typeface="Times New Roman" pitchFamily="18" charset="0"/>
              </a:rPr>
              <a:t>List the different Techniques of Alternative Dispute Resolution (ADR)?</a:t>
            </a:r>
          </a:p>
          <a:p>
            <a:pPr marL="457200" indent="-457200" algn="just" fontAlgn="t">
              <a:lnSpc>
                <a:spcPct val="150000"/>
              </a:lnSpc>
            </a:pPr>
            <a:r>
              <a:rPr lang="en-US" sz="2000" dirty="0">
                <a:latin typeface="Times New Roman" pitchFamily="18" charset="0"/>
                <a:cs typeface="Times New Roman" pitchFamily="18" charset="0"/>
              </a:rPr>
              <a:t>What are the various laws relating to workplace in India ?</a:t>
            </a:r>
          </a:p>
          <a:p>
            <a:pPr marL="457200" indent="-457200" algn="just" fontAlgn="t">
              <a:lnSpc>
                <a:spcPct val="150000"/>
              </a:lnSpc>
            </a:pPr>
            <a:r>
              <a:rPr lang="en-US" sz="2000" dirty="0">
                <a:latin typeface="Times New Roman" pitchFamily="18" charset="0"/>
                <a:cs typeface="Times New Roman" pitchFamily="18" charset="0"/>
              </a:rPr>
              <a:t>What do you understand by the term Tort ?</a:t>
            </a:r>
          </a:p>
          <a:p>
            <a:pPr marL="457200" indent="-457200" algn="just" fontAlgn="t">
              <a:lnSpc>
                <a:spcPct val="150000"/>
              </a:lnSpc>
            </a:pPr>
            <a:r>
              <a:rPr lang="en-US" sz="2000" dirty="0">
                <a:latin typeface="Times New Roman" pitchFamily="18" charset="0"/>
                <a:cs typeface="Times New Roman" pitchFamily="18" charset="0"/>
              </a:rPr>
              <a:t>What do you understand by the term contract law ? Also mention the essential elements of a contract.</a:t>
            </a:r>
          </a:p>
          <a:p>
            <a:pPr marL="457200" indent="-457200" algn="just" fontAlgn="t">
              <a:lnSpc>
                <a:spcPct val="150000"/>
              </a:lnSpc>
            </a:pPr>
            <a:r>
              <a:rPr lang="en-US" sz="2000" dirty="0">
                <a:latin typeface="Times New Roman" pitchFamily="18" charset="0"/>
                <a:cs typeface="Times New Roman" pitchFamily="18" charset="0"/>
              </a:rPr>
              <a:t>Describe Arbitration and Conciliation Act of 1996.</a:t>
            </a:r>
          </a:p>
          <a:p>
            <a:pPr marL="457200" indent="-457200" algn="just" fontAlgn="t">
              <a:lnSpc>
                <a:spcPct val="150000"/>
              </a:lnSpc>
            </a:pPr>
            <a:r>
              <a:rPr lang="en-US" sz="2000" dirty="0">
                <a:latin typeface="Times New Roman" pitchFamily="18" charset="0"/>
                <a:cs typeface="Times New Roman" pitchFamily="18" charset="0"/>
              </a:rPr>
              <a:t>Describe rights and duties of arbitrators.</a:t>
            </a:r>
          </a:p>
          <a:p>
            <a:pPr marL="457200" indent="-457200" algn="just" fontAlgn="t">
              <a:lnSpc>
                <a:spcPct val="150000"/>
              </a:lnSpc>
            </a:pPr>
            <a:r>
              <a:rPr lang="en-US" sz="2000" dirty="0">
                <a:latin typeface="Times New Roman" pitchFamily="18" charset="0"/>
                <a:cs typeface="Times New Roman" pitchFamily="18" charset="0"/>
              </a:rPr>
              <a:t>What do you understand by the term Arbitration ? Also mention types of Arbitration.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C00000"/>
                </a:solidFill>
                <a:latin typeface="Times New Roman" panose="02020603050405020304" pitchFamily="18" charset="0"/>
                <a:cs typeface="Times New Roman" panose="02020603050405020304"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1369417"/>
            <a:ext cx="11704320" cy="4708981"/>
          </a:xfrm>
          <a:prstGeom prst="rect">
            <a:avLst/>
          </a:prstGeom>
        </p:spPr>
        <p:txBody>
          <a:bodyPr wrap="square">
            <a:spAutoFit/>
          </a:bodyPr>
          <a:lstStyle/>
          <a:p>
            <a:pPr marL="342900" indent="-342900">
              <a:buFont typeface="Arial" panose="020B0604020202020204" pitchFamily="34" charset="0"/>
              <a:buChar char="•"/>
            </a:pPr>
            <a:r>
              <a:rPr lang="en-US" sz="2000" dirty="0"/>
              <a:t>What are the conditions for commencement of conciliation proceedings:</a:t>
            </a:r>
          </a:p>
          <a:p>
            <a:pPr marL="457200" indent="-457200">
              <a:buFont typeface="+mj-lt"/>
              <a:buAutoNum type="alphaLcParenR"/>
            </a:pPr>
            <a:r>
              <a:rPr lang="en-US" sz="2000" dirty="0"/>
              <a:t>The party initiating conciliation shall send to the other party a written invitation to conciliate briefly identifying the subject of the dispute.</a:t>
            </a:r>
          </a:p>
          <a:p>
            <a:pPr marL="457200" indent="-457200">
              <a:buFont typeface="+mj-lt"/>
              <a:buAutoNum type="alphaLcParenR"/>
            </a:pPr>
            <a:r>
              <a:rPr lang="en-US" sz="2000" dirty="0"/>
              <a:t>The party initiating conciliation should receive a reply within thirty days from the date on which he sends the invitation to other party.</a:t>
            </a:r>
          </a:p>
          <a:p>
            <a:pPr marL="457200" indent="-457200">
              <a:buFont typeface="+mj-lt"/>
              <a:buAutoNum type="alphaLcParenR"/>
            </a:pPr>
            <a:r>
              <a:rPr lang="en-US" sz="2000" dirty="0"/>
              <a:t>Acceptance writing the invitation to conciliate by the other party, if the other party rejects the invitation, there will be no conciliation proceedings</a:t>
            </a:r>
          </a:p>
          <a:p>
            <a:pPr marL="457200" indent="-457200">
              <a:buFont typeface="+mj-lt"/>
              <a:buAutoNum type="alphaLcParenR"/>
            </a:pPr>
            <a:r>
              <a:rPr lang="en-US" sz="2000" dirty="0"/>
              <a:t>All the options are correct.</a:t>
            </a:r>
          </a:p>
          <a:p>
            <a:endParaRPr lang="en-US" sz="2000" dirty="0"/>
          </a:p>
          <a:p>
            <a:pPr marL="342900" indent="-342900">
              <a:buFont typeface="Arial" panose="020B0604020202020204" pitchFamily="34" charset="0"/>
              <a:buChar char="•"/>
            </a:pPr>
            <a:r>
              <a:rPr lang="en-US" sz="2000" dirty="0"/>
              <a:t>Arbitral Tribunal” means:</a:t>
            </a:r>
          </a:p>
          <a:p>
            <a:pPr marL="457200" indent="-457200">
              <a:buFont typeface="+mj-lt"/>
              <a:buAutoNum type="alphaLcParenR"/>
            </a:pPr>
            <a:r>
              <a:rPr lang="en-US" sz="2000" dirty="0"/>
              <a:t>Only panel of arbitrators</a:t>
            </a:r>
          </a:p>
          <a:p>
            <a:pPr marL="457200" indent="-457200">
              <a:buFont typeface="+mj-lt"/>
              <a:buAutoNum type="alphaLcParenR"/>
            </a:pPr>
            <a:r>
              <a:rPr lang="en-US" sz="2000" dirty="0"/>
              <a:t>A sole arbitrator or a panel of arbitrators</a:t>
            </a:r>
          </a:p>
          <a:p>
            <a:pPr marL="457200" indent="-457200">
              <a:buFont typeface="+mj-lt"/>
              <a:buAutoNum type="alphaLcParenR"/>
            </a:pPr>
            <a:r>
              <a:rPr lang="en-US" sz="2000" dirty="0"/>
              <a:t>More than one arbitrator</a:t>
            </a:r>
          </a:p>
          <a:p>
            <a:pPr marL="457200" indent="-457200">
              <a:buFont typeface="+mj-lt"/>
              <a:buAutoNum type="alphaLcParenR"/>
            </a:pPr>
            <a:r>
              <a:rPr lang="en-US" sz="2000" dirty="0"/>
              <a:t>Only a sole arbitrator</a:t>
            </a:r>
          </a:p>
          <a:p>
            <a:endParaRPr lang="en-US" sz="2000" dirty="0">
              <a:latin typeface="Times New Roman" pitchFamily="18" charset="0"/>
              <a:cs typeface="Times New Roman"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232202"/>
          </a:xfrm>
          <a:prstGeom prst="rect">
            <a:avLst/>
          </a:prstGeom>
        </p:spPr>
        <p:txBody>
          <a:bodyPr wrap="square">
            <a:spAutoFit/>
          </a:bodyPr>
          <a:lstStyle/>
          <a:p>
            <a:pPr marL="342900" indent="-342900" algn="just">
              <a:buFont typeface="Arial" panose="020B0604020202020204" pitchFamily="34" charset="0"/>
              <a:buChar char="•"/>
            </a:pPr>
            <a:r>
              <a:rPr lang="en-US" sz="2000" b="1" dirty="0"/>
              <a:t>The purpose of Arbitration Act is to provide quick </a:t>
            </a:r>
            <a:r>
              <a:rPr lang="en-US" sz="2000" b="1" dirty="0" err="1"/>
              <a:t>redressal</a:t>
            </a:r>
            <a:r>
              <a:rPr lang="en-US" sz="2000" b="1" dirty="0"/>
              <a:t> to __________by private arbitration.</a:t>
            </a:r>
            <a:endParaRPr lang="en-US" sz="2000" dirty="0"/>
          </a:p>
          <a:p>
            <a:pPr marL="457200" indent="-457200" algn="just">
              <a:buFont typeface="+mj-lt"/>
              <a:buAutoNum type="alphaLcParenR"/>
            </a:pPr>
            <a:r>
              <a:rPr lang="en-US" sz="2000" dirty="0"/>
              <a:t>family disputes</a:t>
            </a:r>
          </a:p>
          <a:p>
            <a:pPr marL="457200" indent="-457200" algn="just">
              <a:buFont typeface="+mj-lt"/>
              <a:buAutoNum type="alphaLcParenR"/>
            </a:pPr>
            <a:r>
              <a:rPr lang="en-US" sz="2000" dirty="0"/>
              <a:t>service disputes</a:t>
            </a:r>
          </a:p>
          <a:p>
            <a:pPr marL="457200" indent="-457200" algn="just">
              <a:buFont typeface="+mj-lt"/>
              <a:buAutoNum type="alphaLcParenR"/>
            </a:pPr>
            <a:r>
              <a:rPr lang="en-US" sz="2000" dirty="0"/>
              <a:t>commercial disputes</a:t>
            </a:r>
          </a:p>
          <a:p>
            <a:pPr marL="457200" indent="-457200" algn="just">
              <a:buFont typeface="+mj-lt"/>
              <a:buAutoNum type="alphaLcParenR"/>
            </a:pPr>
            <a:r>
              <a:rPr lang="en-US" sz="2000" dirty="0"/>
              <a:t>political disputes</a:t>
            </a:r>
          </a:p>
          <a:p>
            <a:pPr algn="just"/>
            <a:endParaRPr lang="en-US" sz="2000" dirty="0"/>
          </a:p>
          <a:p>
            <a:pPr marL="342900" indent="-342900" algn="just">
              <a:buFont typeface="Arial" panose="020B0604020202020204" pitchFamily="34" charset="0"/>
              <a:buChar char="•"/>
            </a:pPr>
            <a:r>
              <a:rPr lang="en-US" sz="2000" b="1" dirty="0"/>
              <a:t>Choose the correct objective of the Industrial Disputes Act. </a:t>
            </a:r>
          </a:p>
          <a:p>
            <a:pPr algn="just"/>
            <a:endParaRPr lang="en-US" sz="2000" b="1" dirty="0"/>
          </a:p>
          <a:p>
            <a:pPr marL="457200" indent="-457200" algn="just">
              <a:buNone/>
            </a:pPr>
            <a:r>
              <a:rPr lang="en-US" sz="2000" dirty="0"/>
              <a:t>a) To prevent illegal strikes </a:t>
            </a:r>
          </a:p>
          <a:p>
            <a:pPr marL="457200" indent="-457200" algn="just">
              <a:buNone/>
            </a:pPr>
            <a:r>
              <a:rPr lang="en-US" sz="2000" dirty="0"/>
              <a:t>b) To promote measures for securing and preserving good relations between the employers and the employees </a:t>
            </a:r>
          </a:p>
          <a:p>
            <a:pPr marL="457200" indent="-457200" algn="just">
              <a:buNone/>
            </a:pPr>
            <a:r>
              <a:rPr lang="en-US" sz="2000" dirty="0"/>
              <a:t>c) To provide relief to workmen in matters of lay - offs, retrenchment, wrongful dismissals </a:t>
            </a:r>
          </a:p>
          <a:p>
            <a:pPr marL="457200" indent="-457200" algn="just">
              <a:buNone/>
            </a:pPr>
            <a:r>
              <a:rPr lang="en-US" sz="2000" dirty="0"/>
              <a:t>d) All of the above</a:t>
            </a: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31667" y="6234723"/>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rgbClr val="C00000"/>
                </a:solidFill>
                <a:latin typeface="Times New Roman" pitchFamily="18" charset="0"/>
                <a:cs typeface="Times New Roman" pitchFamily="18" charset="0"/>
              </a:rPr>
              <a:t>You tube &amp; NPTL Link</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095"/>
          </a:xfrm>
          <a:prstGeom prst="rect">
            <a:avLst/>
          </a:prstGeom>
        </p:spPr>
        <p:txBody>
          <a:bodyPr wrap="square">
            <a:spAutoFit/>
          </a:bodyPr>
          <a:lstStyle/>
          <a:p>
            <a:pPr algn="just">
              <a:lnSpc>
                <a:spcPct val="150000"/>
              </a:lnSpc>
              <a:buNone/>
            </a:pPr>
            <a:r>
              <a:rPr lang="en-US" sz="2000" dirty="0">
                <a:latin typeface="Times New Roman" pitchFamily="18" charset="0"/>
                <a:cs typeface="Times New Roman" pitchFamily="18" charset="0"/>
                <a:hlinkClick r:id="rId12"/>
              </a:rPr>
              <a:t>https://www.youtube.com/watch?v=D3yQEoXkiAA</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3"/>
              </a:rPr>
              <a:t>https://www.youtube.com/watch?v=N8nRnralqiI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4"/>
              </a:rPr>
              <a:t>https://www.youtube.com/watch?v=t96A1DrsZTw</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5"/>
              </a:rPr>
              <a:t>https://www.youtube.com/watch?v=6CS3WwY2_h8</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6"/>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7"/>
              </a:rPr>
              <a:t>https://www.youtube.com/watch?v=SXeKCB8WPGg</a:t>
            </a:r>
            <a:r>
              <a:rPr lang="en-US" sz="2000" dirty="0">
                <a:latin typeface="Times New Roman" pitchFamily="18" charset="0"/>
                <a:cs typeface="Times New Roman" pitchFamily="18" charset="0"/>
              </a:rPr>
              <a:t> </a:t>
            </a:r>
          </a:p>
          <a:p>
            <a:pPr>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92391"/>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itchFamily="18" charset="0"/>
                <a:cs typeface="Times New Roman" pitchFamily="18" charset="0"/>
              </a:rPr>
              <a:t>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Which is the highest Criminal Court in a District?</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Name the highest Civil Court of a District?</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Write a short note on Supreme Court of India.</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Write a short note on High Courts in India.</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What do you understand by the term Tribunals?</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Describe Arbitration and Conciliation Act of 1996.</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Describe rights and duties of arbitrators.</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What do you understand by the term Arbitration ? Also mention types of Arbitration.</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 MCQ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fontAlgn="base">
              <a:buFont typeface="Arial" panose="020B0604020202020204" pitchFamily="34" charset="0"/>
              <a:buChar char="•"/>
            </a:pPr>
            <a:r>
              <a:rPr lang="en-US" sz="2400" dirty="0">
                <a:latin typeface="Times New Roman" pitchFamily="18" charset="0"/>
                <a:cs typeface="Times New Roman" pitchFamily="18" charset="0"/>
              </a:rPr>
              <a:t>Indian contract act effective from:</a:t>
            </a:r>
          </a:p>
          <a:p>
            <a:pPr fontAlgn="base">
              <a:buNone/>
            </a:pPr>
            <a:r>
              <a:rPr lang="en-US" sz="2400" dirty="0">
                <a:latin typeface="Times New Roman" pitchFamily="18" charset="0"/>
                <a:cs typeface="Times New Roman" pitchFamily="18" charset="0"/>
              </a:rPr>
              <a:t>a) 1947</a:t>
            </a:r>
          </a:p>
          <a:p>
            <a:pPr fontAlgn="base">
              <a:buNone/>
            </a:pPr>
            <a:r>
              <a:rPr lang="en-US" sz="2400" dirty="0">
                <a:latin typeface="Times New Roman" pitchFamily="18" charset="0"/>
                <a:cs typeface="Times New Roman" pitchFamily="18" charset="0"/>
              </a:rPr>
              <a:t>b) 1950</a:t>
            </a:r>
          </a:p>
          <a:p>
            <a:pPr fontAlgn="base">
              <a:buNone/>
            </a:pPr>
            <a:r>
              <a:rPr lang="en-US" sz="2400" dirty="0">
                <a:latin typeface="Times New Roman" pitchFamily="18" charset="0"/>
                <a:cs typeface="Times New Roman" pitchFamily="18" charset="0"/>
              </a:rPr>
              <a:t>c) 1872</a:t>
            </a:r>
          </a:p>
          <a:p>
            <a:pPr fontAlgn="base">
              <a:buNone/>
            </a:pPr>
            <a:r>
              <a:rPr lang="en-US" sz="2400" dirty="0">
                <a:latin typeface="Times New Roman" pitchFamily="18" charset="0"/>
                <a:cs typeface="Times New Roman" pitchFamily="18" charset="0"/>
              </a:rPr>
              <a:t>d) 1861</a:t>
            </a:r>
          </a:p>
          <a:p>
            <a:pPr marL="514350" indent="-514350" algn="just">
              <a:buAutoNum type="alphaLcParenBoth"/>
            </a:pP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Jurisdiction of Lakshadweep comes under __________?</a:t>
            </a:r>
          </a:p>
          <a:p>
            <a:pPr marL="457200" indent="-457200" algn="just">
              <a:buFont typeface="+mj-lt"/>
              <a:buAutoNum type="alphaLcParenR"/>
            </a:pPr>
            <a:r>
              <a:rPr lang="en-US" sz="2400" dirty="0">
                <a:latin typeface="Times New Roman" pitchFamily="18" charset="0"/>
                <a:cs typeface="Times New Roman" pitchFamily="18" charset="0"/>
              </a:rPr>
              <a:t>Tamil </a:t>
            </a:r>
            <a:r>
              <a:rPr lang="en-US" sz="2400" dirty="0" err="1">
                <a:latin typeface="Times New Roman" pitchFamily="18" charset="0"/>
                <a:cs typeface="Times New Roman" pitchFamily="18" charset="0"/>
              </a:rPr>
              <a:t>nadu</a:t>
            </a:r>
            <a:r>
              <a:rPr lang="en-US" sz="2400" dirty="0">
                <a:latin typeface="Times New Roman" pitchFamily="18" charset="0"/>
                <a:cs typeface="Times New Roman" pitchFamily="18" charset="0"/>
              </a:rPr>
              <a:t> HC</a:t>
            </a:r>
          </a:p>
          <a:p>
            <a:pPr marL="457200" indent="-457200" algn="just">
              <a:buFont typeface="+mj-lt"/>
              <a:buAutoNum type="alphaLcParenR"/>
            </a:pPr>
            <a:r>
              <a:rPr lang="en-US" sz="2400" dirty="0">
                <a:latin typeface="Times New Roman" pitchFamily="18" charset="0"/>
                <a:cs typeface="Times New Roman" pitchFamily="18" charset="0"/>
              </a:rPr>
              <a:t>Kerala HC</a:t>
            </a:r>
          </a:p>
          <a:p>
            <a:pPr marL="457200" indent="-457200" algn="just">
              <a:buFont typeface="+mj-lt"/>
              <a:buAutoNum type="alphaLcParenR"/>
            </a:pPr>
            <a:r>
              <a:rPr lang="en-US" sz="2400" dirty="0">
                <a:latin typeface="Times New Roman" pitchFamily="18" charset="0"/>
                <a:cs typeface="Times New Roman" pitchFamily="18" charset="0"/>
              </a:rPr>
              <a:t>Karnataka HC</a:t>
            </a:r>
          </a:p>
          <a:p>
            <a:pPr marL="457200" indent="-457200" algn="just">
              <a:buFont typeface="+mj-lt"/>
              <a:buAutoNum type="alphaLcParenR"/>
            </a:pPr>
            <a:r>
              <a:rPr lang="en-US" sz="2400" dirty="0">
                <a:latin typeface="Times New Roman" pitchFamily="18" charset="0"/>
                <a:cs typeface="Times New Roman" pitchFamily="18" charset="0"/>
              </a:rPr>
              <a:t>None of The Above</a:t>
            </a:r>
            <a:endParaRPr lang="en-US" sz="2200" dirty="0">
              <a:latin typeface="Times New Roman" pitchFamily="18" charset="0"/>
              <a:cs typeface="Times New Roman" pitchFamily="18" charset="0"/>
            </a:endParaRP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MCQ</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093428"/>
          </a:xfrm>
          <a:prstGeom prst="rect">
            <a:avLst/>
          </a:prstGeom>
        </p:spPr>
        <p:txBody>
          <a:bodyPr wrap="square">
            <a:spAutoFit/>
          </a:bodyPr>
          <a:lstStyle/>
          <a:p>
            <a:pPr marL="342900" indent="-342900" fontAlgn="base">
              <a:buFont typeface="Arial" panose="020B0604020202020204" pitchFamily="34" charset="0"/>
              <a:buChar char="•"/>
            </a:pPr>
            <a:r>
              <a:rPr lang="en-US" sz="2000" dirty="0">
                <a:latin typeface="Times New Roman" pitchFamily="18" charset="0"/>
                <a:cs typeface="Times New Roman" pitchFamily="18" charset="0"/>
              </a:rPr>
              <a:t>If a High Court judgment is issued in a state’s official language ,a translation in ___________must also be made available?</a:t>
            </a:r>
          </a:p>
          <a:p>
            <a:pPr marL="457200" indent="-457200" fontAlgn="base">
              <a:buFont typeface="+mj-lt"/>
              <a:buAutoNum type="alphaLcParenR"/>
            </a:pPr>
            <a:r>
              <a:rPr lang="en-US" sz="2000" dirty="0">
                <a:latin typeface="Times New Roman" pitchFamily="18" charset="0"/>
                <a:cs typeface="Times New Roman" pitchFamily="18" charset="0"/>
              </a:rPr>
              <a:t>Hindi</a:t>
            </a:r>
          </a:p>
          <a:p>
            <a:pPr marL="457200" indent="-457200" fontAlgn="base">
              <a:buFont typeface="+mj-lt"/>
              <a:buAutoNum type="alphaLcParenR"/>
            </a:pPr>
            <a:r>
              <a:rPr lang="en-US" sz="2000" dirty="0">
                <a:latin typeface="Times New Roman" pitchFamily="18" charset="0"/>
                <a:cs typeface="Times New Roman" pitchFamily="18" charset="0"/>
              </a:rPr>
              <a:t>English</a:t>
            </a:r>
          </a:p>
          <a:p>
            <a:pPr marL="457200" indent="-457200" fontAlgn="base">
              <a:buFont typeface="+mj-lt"/>
              <a:buAutoNum type="alphaLcParenR"/>
            </a:pPr>
            <a:r>
              <a:rPr lang="en-US" sz="2000" dirty="0">
                <a:latin typeface="Times New Roman" pitchFamily="18" charset="0"/>
                <a:cs typeface="Times New Roman" pitchFamily="18" charset="0"/>
              </a:rPr>
              <a:t>Both of the above</a:t>
            </a:r>
          </a:p>
          <a:p>
            <a:pPr marL="457200" indent="-457200" fontAlgn="base">
              <a:buFont typeface="+mj-lt"/>
              <a:buAutoNum type="alphaLcParenR"/>
            </a:pPr>
            <a:r>
              <a:rPr lang="en-US" sz="2000" dirty="0">
                <a:latin typeface="Times New Roman" pitchFamily="18" charset="0"/>
                <a:cs typeface="Times New Roman" pitchFamily="18" charset="0"/>
              </a:rPr>
              <a:t>Local language</a:t>
            </a:r>
          </a:p>
          <a:p>
            <a:pPr marL="457200" indent="-457200" fontAlgn="base">
              <a:buFont typeface="+mj-lt"/>
              <a:buAutoNum type="alphaLcParen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 In order to facilitate the conduct of the arbitral proceedings, the parties, or the arbitral tribunal with the consent of the parties:</a:t>
            </a:r>
          </a:p>
          <a:p>
            <a:pPr marL="457200" indent="-457200">
              <a:buFont typeface="+mj-lt"/>
              <a:buAutoNum type="alphaLcParenR"/>
            </a:pPr>
            <a:r>
              <a:rPr lang="en-US" sz="2000" dirty="0">
                <a:latin typeface="Times New Roman" pitchFamily="18" charset="0"/>
                <a:cs typeface="Times New Roman" pitchFamily="18" charset="0"/>
              </a:rPr>
              <a:t>May arrange for the settlement of the case</a:t>
            </a:r>
          </a:p>
          <a:p>
            <a:pPr marL="457200" indent="-457200">
              <a:buFont typeface="+mj-lt"/>
              <a:buAutoNum type="alphaLcParenR"/>
            </a:pPr>
            <a:r>
              <a:rPr lang="en-US" sz="2000" dirty="0">
                <a:latin typeface="Times New Roman" pitchFamily="18" charset="0"/>
                <a:cs typeface="Times New Roman" pitchFamily="18" charset="0"/>
              </a:rPr>
              <a:t>May arrange to provide legal aid.</a:t>
            </a:r>
          </a:p>
          <a:p>
            <a:pPr marL="457200" indent="-457200">
              <a:buFont typeface="+mj-lt"/>
              <a:buAutoNum type="alphaLcParenR"/>
            </a:pPr>
            <a:r>
              <a:rPr lang="en-US" sz="2000" dirty="0">
                <a:latin typeface="Times New Roman" pitchFamily="18" charset="0"/>
                <a:cs typeface="Times New Roman" pitchFamily="18" charset="0"/>
              </a:rPr>
              <a:t>May arrange for administrative assistance by a suitable institution or person.</a:t>
            </a:r>
          </a:p>
          <a:p>
            <a:pPr marL="457200" indent="-457200">
              <a:buFont typeface="+mj-lt"/>
              <a:buAutoNum type="alphaLcParenR"/>
            </a:pPr>
            <a:r>
              <a:rPr lang="en-US" sz="2000" dirty="0">
                <a:latin typeface="Times New Roman" pitchFamily="18" charset="0"/>
                <a:cs typeface="Times New Roman" pitchFamily="18" charset="0"/>
              </a:rPr>
              <a:t>May arrange for the reconciliation in the matter</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23877"/>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India has a single integrated judicial system. </a:t>
            </a:r>
          </a:p>
          <a:p>
            <a:pPr algn="just">
              <a:lnSpc>
                <a:spcPct val="150000"/>
              </a:lnSpc>
            </a:pPr>
            <a:r>
              <a:rPr lang="en-US" sz="2400" dirty="0">
                <a:latin typeface="Times New Roman" pitchFamily="18" charset="0"/>
                <a:cs typeface="Times New Roman" pitchFamily="18" charset="0"/>
              </a:rPr>
              <a:t>The judiciary in India has a pyramidal structure with the Supreme Court (SC) at the top. </a:t>
            </a:r>
          </a:p>
          <a:p>
            <a:pPr algn="just">
              <a:lnSpc>
                <a:spcPct val="150000"/>
              </a:lnSpc>
            </a:pPr>
            <a:r>
              <a:rPr lang="en-US" sz="2400" dirty="0">
                <a:latin typeface="Times New Roman" pitchFamily="18" charset="0"/>
                <a:cs typeface="Times New Roman" pitchFamily="18" charset="0"/>
              </a:rPr>
              <a:t>High Courts are below the SC, and below them are the district and subordinate courts. </a:t>
            </a:r>
          </a:p>
          <a:p>
            <a:pPr algn="just">
              <a:lnSpc>
                <a:spcPct val="150000"/>
              </a:lnSpc>
            </a:pPr>
            <a:r>
              <a:rPr lang="en-US" sz="2400" dirty="0">
                <a:latin typeface="Times New Roman" pitchFamily="18" charset="0"/>
                <a:cs typeface="Times New Roman" pitchFamily="18" charset="0"/>
              </a:rPr>
              <a:t>The lower courts function under the direct superintendence of the higher courts.</a:t>
            </a:r>
            <a:endParaRPr lang="en-US" alt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708981"/>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4524315"/>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1915380810"/>
              </p:ext>
            </p:extLst>
          </p:nvPr>
        </p:nvGraphicFramePr>
        <p:xfrm>
          <a:off x="844136" y="1037531"/>
          <a:ext cx="10579926" cy="377824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5269</Words>
  <Application>Microsoft Office PowerPoint</Application>
  <PresentationFormat>Widescreen</PresentationFormat>
  <Paragraphs>569</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Times New Roman</vt:lpstr>
      <vt:lpstr>Wingdings</vt:lpstr>
      <vt:lpstr>Office Theme</vt:lpstr>
      <vt:lpstr>PowerPoint Presentation</vt:lpstr>
      <vt:lpstr>                         Faculty Biodata </vt:lpstr>
      <vt:lpstr>Evaluation Scheme</vt:lpstr>
      <vt:lpstr>Subject Syllabus</vt:lpstr>
      <vt:lpstr>Subject Syllabus</vt:lpstr>
      <vt:lpstr>Course Objectives</vt:lpstr>
      <vt:lpstr>Course Outcomes</vt:lpstr>
      <vt:lpstr>Program Outcomes</vt:lpstr>
      <vt:lpstr>CO-PO Mapping</vt:lpstr>
      <vt:lpstr>Program Specific Outcomes</vt:lpstr>
      <vt:lpstr>CO-PSO Mapping</vt:lpstr>
      <vt:lpstr>Program Educational Objectives</vt:lpstr>
      <vt:lpstr>Prerequisite</vt:lpstr>
      <vt:lpstr>Brief Introduction of Subject with Video</vt:lpstr>
      <vt:lpstr>PowerPoint Presentation</vt:lpstr>
      <vt:lpstr>Unit Objective</vt:lpstr>
      <vt:lpstr>Topic Objective/ Topic Outcome</vt:lpstr>
      <vt:lpstr>The Legal System  </vt:lpstr>
      <vt:lpstr>PowerPoint Presentation</vt:lpstr>
      <vt:lpstr>Sources of Law</vt:lpstr>
      <vt:lpstr>PowerPoint Presentation</vt:lpstr>
      <vt:lpstr>Court Structure</vt:lpstr>
      <vt:lpstr>Court Structure</vt:lpstr>
      <vt:lpstr>Common Law or Case Law</vt:lpstr>
      <vt:lpstr>Common Law</vt:lpstr>
      <vt:lpstr>PowerPoint Presentation</vt:lpstr>
      <vt:lpstr>PowerPoint Presentation</vt:lpstr>
      <vt:lpstr>Videos related to topic</vt:lpstr>
      <vt:lpstr>Weekly Assignment</vt:lpstr>
      <vt:lpstr>Daily Quiz</vt:lpstr>
      <vt:lpstr>Daily Quiz</vt:lpstr>
      <vt:lpstr>Topic Objective/ Topic Outcome</vt:lpstr>
      <vt:lpstr>District Court</vt:lpstr>
      <vt:lpstr>District forum</vt:lpstr>
      <vt:lpstr>District Forum</vt:lpstr>
      <vt:lpstr>Tribunals</vt:lpstr>
      <vt:lpstr>Tribunals</vt:lpstr>
      <vt:lpstr>High Courts</vt:lpstr>
      <vt:lpstr> Supreme Court </vt:lpstr>
      <vt:lpstr>Videos related to topics</vt:lpstr>
      <vt:lpstr>Weekly Assignment</vt:lpstr>
      <vt:lpstr>Daily Quiz</vt:lpstr>
      <vt:lpstr>Daily Quiz</vt:lpstr>
      <vt:lpstr>Topic Objective/ Topic Outcome</vt:lpstr>
      <vt:lpstr>Arbitration</vt:lpstr>
      <vt:lpstr>Arbitration</vt:lpstr>
      <vt:lpstr>Arbitration</vt:lpstr>
      <vt:lpstr>Contract</vt:lpstr>
      <vt:lpstr>Tort</vt:lpstr>
      <vt:lpstr>Law at workplace</vt:lpstr>
      <vt:lpstr>Video related to lectures</vt:lpstr>
      <vt:lpstr>Weekly Assignment</vt:lpstr>
      <vt:lpstr>Daily Quiz</vt:lpstr>
      <vt:lpstr>Daily Quiz</vt:lpstr>
      <vt:lpstr>You tube &amp; NPTL Link</vt:lpstr>
      <vt:lpstr>Assignment</vt:lpstr>
      <vt:lpstr> MCQ </vt:lpstr>
      <vt:lpstr>MCQ</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GAURI AGARWAL</cp:lastModifiedBy>
  <cp:revision>112</cp:revision>
  <dcterms:created xsi:type="dcterms:W3CDTF">2024-08-04T11:46:24Z</dcterms:created>
  <dcterms:modified xsi:type="dcterms:W3CDTF">2024-10-08T10:04:30Z</dcterms:modified>
</cp:coreProperties>
</file>