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95"/>
  </p:notesMasterIdLst>
  <p:handoutMasterIdLst>
    <p:handoutMasterId r:id="rId96"/>
  </p:handoutMasterIdLst>
  <p:sldIdLst>
    <p:sldId id="256" r:id="rId3"/>
    <p:sldId id="257" r:id="rId4"/>
    <p:sldId id="296" r:id="rId5"/>
    <p:sldId id="297" r:id="rId6"/>
    <p:sldId id="298" r:id="rId7"/>
    <p:sldId id="300" r:id="rId8"/>
    <p:sldId id="288" r:id="rId9"/>
    <p:sldId id="299" r:id="rId10"/>
    <p:sldId id="301" r:id="rId11"/>
    <p:sldId id="302" r:id="rId12"/>
    <p:sldId id="303" r:id="rId13"/>
    <p:sldId id="304" r:id="rId14"/>
    <p:sldId id="305" r:id="rId15"/>
    <p:sldId id="306" r:id="rId16"/>
    <p:sldId id="307" r:id="rId17"/>
    <p:sldId id="308" r:id="rId18"/>
    <p:sldId id="310" r:id="rId19"/>
    <p:sldId id="309" r:id="rId20"/>
    <p:sldId id="311" r:id="rId21"/>
    <p:sldId id="313" r:id="rId22"/>
    <p:sldId id="314" r:id="rId23"/>
    <p:sldId id="315" r:id="rId24"/>
    <p:sldId id="316" r:id="rId25"/>
    <p:sldId id="317" r:id="rId26"/>
    <p:sldId id="318" r:id="rId27"/>
    <p:sldId id="283" r:id="rId28"/>
    <p:sldId id="284" r:id="rId29"/>
    <p:sldId id="319" r:id="rId30"/>
    <p:sldId id="320" r:id="rId31"/>
    <p:sldId id="321" r:id="rId32"/>
    <p:sldId id="331" r:id="rId33"/>
    <p:sldId id="332" r:id="rId34"/>
    <p:sldId id="334" r:id="rId35"/>
    <p:sldId id="335" r:id="rId36"/>
    <p:sldId id="336" r:id="rId37"/>
    <p:sldId id="337" r:id="rId38"/>
    <p:sldId id="338" r:id="rId39"/>
    <p:sldId id="339" r:id="rId40"/>
    <p:sldId id="340" r:id="rId41"/>
    <p:sldId id="341" r:id="rId42"/>
    <p:sldId id="342" r:id="rId43"/>
    <p:sldId id="343" r:id="rId44"/>
    <p:sldId id="344" r:id="rId45"/>
    <p:sldId id="333" r:id="rId46"/>
    <p:sldId id="345" r:id="rId47"/>
    <p:sldId id="346" r:id="rId48"/>
    <p:sldId id="347" r:id="rId49"/>
    <p:sldId id="348" r:id="rId50"/>
    <p:sldId id="349" r:id="rId51"/>
    <p:sldId id="350" r:id="rId52"/>
    <p:sldId id="351" r:id="rId53"/>
    <p:sldId id="352" r:id="rId54"/>
    <p:sldId id="353" r:id="rId55"/>
    <p:sldId id="354" r:id="rId56"/>
    <p:sldId id="356" r:id="rId57"/>
    <p:sldId id="357" r:id="rId58"/>
    <p:sldId id="358" r:id="rId59"/>
    <p:sldId id="359" r:id="rId60"/>
    <p:sldId id="360" r:id="rId61"/>
    <p:sldId id="361" r:id="rId62"/>
    <p:sldId id="362" r:id="rId63"/>
    <p:sldId id="363" r:id="rId64"/>
    <p:sldId id="364" r:id="rId65"/>
    <p:sldId id="365" r:id="rId66"/>
    <p:sldId id="355" r:id="rId67"/>
    <p:sldId id="366" r:id="rId68"/>
    <p:sldId id="367" r:id="rId69"/>
    <p:sldId id="368" r:id="rId70"/>
    <p:sldId id="369" r:id="rId71"/>
    <p:sldId id="370" r:id="rId72"/>
    <p:sldId id="371" r:id="rId73"/>
    <p:sldId id="373" r:id="rId74"/>
    <p:sldId id="374" r:id="rId75"/>
    <p:sldId id="375" r:id="rId76"/>
    <p:sldId id="376" r:id="rId77"/>
    <p:sldId id="372" r:id="rId78"/>
    <p:sldId id="378" r:id="rId79"/>
    <p:sldId id="379" r:id="rId80"/>
    <p:sldId id="380" r:id="rId81"/>
    <p:sldId id="381" r:id="rId82"/>
    <p:sldId id="382" r:id="rId83"/>
    <p:sldId id="383" r:id="rId84"/>
    <p:sldId id="384" r:id="rId85"/>
    <p:sldId id="385" r:id="rId86"/>
    <p:sldId id="386" r:id="rId87"/>
    <p:sldId id="387" r:id="rId88"/>
    <p:sldId id="377" r:id="rId89"/>
    <p:sldId id="388" r:id="rId90"/>
    <p:sldId id="389" r:id="rId91"/>
    <p:sldId id="390" r:id="rId92"/>
    <p:sldId id="400" r:id="rId93"/>
    <p:sldId id="401"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09" autoAdjust="0"/>
    <p:restoredTop sz="94660"/>
  </p:normalViewPr>
  <p:slideViewPr>
    <p:cSldViewPr showGuides="1">
      <p:cViewPr varScale="1">
        <p:scale>
          <a:sx n="96" d="100"/>
          <a:sy n="96" d="100"/>
        </p:scale>
        <p:origin x="154" y="62"/>
      </p:cViewPr>
      <p:guideLst>
        <p:guide orient="horz" pos="2160"/>
        <p:guide pos="3832"/>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07-Jan-25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07-Jan-25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B630B3-B60D-4F8D-A49A-4CD97A16475D}"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DA52B2-C101-4644-B34E-C010C08C4B5E}"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37D518-2A7B-4D37-A776-E534423B20C1}"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B12D5D6-42AE-41D7-ACD0-A4947867361D}"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61B4EC-454C-4985-976A-FA4441E64859}"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C1F99-BE1C-45DC-8E9B-50A2188291E2}"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5EC041-29B0-41DA-9CE2-C1C7E4FC6043}" type="datetime1">
              <a:rPr lang="en-US" smtClean="0"/>
              <a:t>07-Jan-25</a:t>
            </a:fld>
            <a:endParaRPr lang="en-US"/>
          </a:p>
        </p:txBody>
      </p:sp>
      <p:sp>
        <p:nvSpPr>
          <p:cNvPr id="6" name="Footer Placeholder 5"/>
          <p:cNvSpPr>
            <a:spLocks noGrp="1"/>
          </p:cNvSpPr>
          <p:nvPr>
            <p:ph type="ftr" sz="quarter" idx="11"/>
          </p:nvPr>
        </p:nvSpPr>
        <p:spPr/>
        <p:txBody>
          <a:bodyPr/>
          <a:lstStyle/>
          <a:p>
            <a:r>
              <a:rPr lang="fr-FR"/>
              <a:t>Renu   Panwar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BAB99E-7975-47AE-8570-1A5B01D87E96}" type="datetime1">
              <a:rPr lang="en-US" smtClean="0"/>
              <a:t>07-Jan-25</a:t>
            </a:fld>
            <a:endParaRPr lang="en-US"/>
          </a:p>
        </p:txBody>
      </p:sp>
      <p:sp>
        <p:nvSpPr>
          <p:cNvPr id="8" name="Footer Placeholder 7"/>
          <p:cNvSpPr>
            <a:spLocks noGrp="1"/>
          </p:cNvSpPr>
          <p:nvPr>
            <p:ph type="ftr" sz="quarter" idx="11"/>
          </p:nvPr>
        </p:nvSpPr>
        <p:spPr/>
        <p:txBody>
          <a:bodyPr/>
          <a:lstStyle/>
          <a:p>
            <a:r>
              <a:rPr lang="fr-FR"/>
              <a:t>Renu   Panwar            WT                 UNIT 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C54731-A372-45DC-8455-DE7905452B41}" type="datetime1">
              <a:rPr lang="en-US" smtClean="0"/>
              <a:t>07-Jan-25</a:t>
            </a:fld>
            <a:endParaRPr lang="en-US"/>
          </a:p>
        </p:txBody>
      </p:sp>
      <p:sp>
        <p:nvSpPr>
          <p:cNvPr id="4" name="Footer Placeholder 3"/>
          <p:cNvSpPr>
            <a:spLocks noGrp="1"/>
          </p:cNvSpPr>
          <p:nvPr>
            <p:ph type="ftr" sz="quarter" idx="11"/>
          </p:nvPr>
        </p:nvSpPr>
        <p:spPr/>
        <p:txBody>
          <a:bodyPr/>
          <a:lstStyle/>
          <a:p>
            <a:r>
              <a:rPr lang="fr-FR"/>
              <a:t>Renu   Panwar            WT                 UNIT 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03155-F576-4DB4-A668-04AF50268868}" type="datetime1">
              <a:rPr lang="en-US" smtClean="0"/>
              <a:t>07-Jan-25</a:t>
            </a:fld>
            <a:endParaRPr lang="en-US"/>
          </a:p>
        </p:txBody>
      </p:sp>
      <p:sp>
        <p:nvSpPr>
          <p:cNvPr id="3" name="Footer Placeholder 2"/>
          <p:cNvSpPr>
            <a:spLocks noGrp="1"/>
          </p:cNvSpPr>
          <p:nvPr>
            <p:ph type="ftr" sz="quarter" idx="11"/>
          </p:nvPr>
        </p:nvSpPr>
        <p:spPr/>
        <p:txBody>
          <a:bodyPr/>
          <a:lstStyle/>
          <a:p>
            <a:r>
              <a:rPr lang="fr-FR"/>
              <a:t>Renu   Panwar            WT                 UNIT 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1B7CE8-754D-4C62-905C-81A7978B5AD8}" type="datetime1">
              <a:rPr lang="en-US" smtClean="0"/>
              <a:t>07-Jan-25</a:t>
            </a:fld>
            <a:endParaRPr lang="en-US"/>
          </a:p>
        </p:txBody>
      </p:sp>
      <p:sp>
        <p:nvSpPr>
          <p:cNvPr id="6" name="Footer Placeholder 5"/>
          <p:cNvSpPr>
            <a:spLocks noGrp="1"/>
          </p:cNvSpPr>
          <p:nvPr>
            <p:ph type="ftr" sz="quarter" idx="11"/>
          </p:nvPr>
        </p:nvSpPr>
        <p:spPr/>
        <p:txBody>
          <a:bodyPr/>
          <a:lstStyle/>
          <a:p>
            <a:r>
              <a:rPr lang="fr-FR"/>
              <a:t>Renu   Panwar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86C0F-C355-46FC-85F4-93615D43D32B}"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439C1B-0259-47A4-8E1B-AE94B4BD81FC}" type="datetime1">
              <a:rPr lang="en-US" smtClean="0"/>
              <a:t>07-Jan-25</a:t>
            </a:fld>
            <a:endParaRPr lang="en-US"/>
          </a:p>
        </p:txBody>
      </p:sp>
      <p:sp>
        <p:nvSpPr>
          <p:cNvPr id="6" name="Footer Placeholder 5"/>
          <p:cNvSpPr>
            <a:spLocks noGrp="1"/>
          </p:cNvSpPr>
          <p:nvPr>
            <p:ph type="ftr" sz="quarter" idx="11"/>
          </p:nvPr>
        </p:nvSpPr>
        <p:spPr/>
        <p:txBody>
          <a:bodyPr/>
          <a:lstStyle/>
          <a:p>
            <a:r>
              <a:rPr lang="fr-FR"/>
              <a:t>Renu   Panwar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952ED7-8439-48FB-8F02-C6D0DF17701A}"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E73B32-F79A-4AC0-8AD8-3E91C665B712}"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471884-6C85-4C62-8054-2466F4F4F0D9}"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33751F-E4C0-40D0-9340-80F0D5F6FF0D}" type="datetime1">
              <a:rPr lang="en-US" smtClean="0"/>
              <a:t>07-Jan-25</a:t>
            </a:fld>
            <a:endParaRPr lang="en-US"/>
          </a:p>
        </p:txBody>
      </p:sp>
      <p:sp>
        <p:nvSpPr>
          <p:cNvPr id="6" name="Footer Placeholder 5"/>
          <p:cNvSpPr>
            <a:spLocks noGrp="1"/>
          </p:cNvSpPr>
          <p:nvPr>
            <p:ph type="ftr" sz="quarter" idx="11"/>
          </p:nvPr>
        </p:nvSpPr>
        <p:spPr/>
        <p:txBody>
          <a:bodyPr/>
          <a:lstStyle/>
          <a:p>
            <a:r>
              <a:rPr lang="fr-FR"/>
              <a:t>Renu   Panwar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041715-00A9-46F0-B0F3-9C1A990A13DA}" type="datetime1">
              <a:rPr lang="en-US" smtClean="0"/>
              <a:t>07-Jan-25</a:t>
            </a:fld>
            <a:endParaRPr lang="en-US"/>
          </a:p>
        </p:txBody>
      </p:sp>
      <p:sp>
        <p:nvSpPr>
          <p:cNvPr id="8" name="Footer Placeholder 7"/>
          <p:cNvSpPr>
            <a:spLocks noGrp="1"/>
          </p:cNvSpPr>
          <p:nvPr>
            <p:ph type="ftr" sz="quarter" idx="11"/>
          </p:nvPr>
        </p:nvSpPr>
        <p:spPr/>
        <p:txBody>
          <a:bodyPr/>
          <a:lstStyle/>
          <a:p>
            <a:r>
              <a:rPr lang="fr-FR"/>
              <a:t>Renu   Panwar            WT                 UNIT 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4FDA0D-2E23-4B3A-98D4-B1E438341B8F}" type="datetime1">
              <a:rPr lang="en-US" smtClean="0"/>
              <a:t>07-Jan-25</a:t>
            </a:fld>
            <a:endParaRPr lang="en-US"/>
          </a:p>
        </p:txBody>
      </p:sp>
      <p:sp>
        <p:nvSpPr>
          <p:cNvPr id="4" name="Footer Placeholder 3"/>
          <p:cNvSpPr>
            <a:spLocks noGrp="1"/>
          </p:cNvSpPr>
          <p:nvPr>
            <p:ph type="ftr" sz="quarter" idx="11"/>
          </p:nvPr>
        </p:nvSpPr>
        <p:spPr/>
        <p:txBody>
          <a:bodyPr/>
          <a:lstStyle/>
          <a:p>
            <a:r>
              <a:rPr lang="fr-FR"/>
              <a:t>Renu   Panwar            WT                 UNIT 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955B47-C53F-44C3-8D29-E790FB7047C6}" type="datetime1">
              <a:rPr lang="en-US" smtClean="0"/>
              <a:t>07-Jan-25</a:t>
            </a:fld>
            <a:endParaRPr lang="en-US"/>
          </a:p>
        </p:txBody>
      </p:sp>
      <p:sp>
        <p:nvSpPr>
          <p:cNvPr id="3" name="Footer Placeholder 2"/>
          <p:cNvSpPr>
            <a:spLocks noGrp="1"/>
          </p:cNvSpPr>
          <p:nvPr>
            <p:ph type="ftr" sz="quarter" idx="11"/>
          </p:nvPr>
        </p:nvSpPr>
        <p:spPr/>
        <p:txBody>
          <a:bodyPr/>
          <a:lstStyle/>
          <a:p>
            <a:r>
              <a:rPr lang="fr-FR"/>
              <a:t>Renu   Panwar            WT                 UNIT 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D57129-EB36-4599-A407-280AA65E70D6}" type="datetime1">
              <a:rPr lang="en-US" smtClean="0"/>
              <a:t>07-Jan-25</a:t>
            </a:fld>
            <a:endParaRPr lang="en-US"/>
          </a:p>
        </p:txBody>
      </p:sp>
      <p:sp>
        <p:nvSpPr>
          <p:cNvPr id="6" name="Footer Placeholder 5"/>
          <p:cNvSpPr>
            <a:spLocks noGrp="1"/>
          </p:cNvSpPr>
          <p:nvPr>
            <p:ph type="ftr" sz="quarter" idx="11"/>
          </p:nvPr>
        </p:nvSpPr>
        <p:spPr/>
        <p:txBody>
          <a:bodyPr/>
          <a:lstStyle/>
          <a:p>
            <a:r>
              <a:rPr lang="fr-FR"/>
              <a:t>Renu   Panwar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C2A98F-60B6-4D25-A057-4A43CF84BAC7}" type="datetime1">
              <a:rPr lang="en-US" smtClean="0"/>
              <a:t>07-Jan-25</a:t>
            </a:fld>
            <a:endParaRPr lang="en-US"/>
          </a:p>
        </p:txBody>
      </p:sp>
      <p:sp>
        <p:nvSpPr>
          <p:cNvPr id="6" name="Footer Placeholder 5"/>
          <p:cNvSpPr>
            <a:spLocks noGrp="1"/>
          </p:cNvSpPr>
          <p:nvPr>
            <p:ph type="ftr" sz="quarter" idx="11"/>
          </p:nvPr>
        </p:nvSpPr>
        <p:spPr/>
        <p:txBody>
          <a:bodyPr/>
          <a:lstStyle/>
          <a:p>
            <a:r>
              <a:rPr lang="fr-FR"/>
              <a:t>Renu   Panwar            WT                 UNIT 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9C688-4E85-4B4D-B134-69BAED7EDB1D}" type="datetime1">
              <a:rPr lang="en-US" smtClean="0"/>
              <a:t>07-Jan-25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Renu   Panwar            WT                 UNIT 1</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4DCAE-6D97-40E1-8D5F-2ACFF799B653}" type="datetime1">
              <a:rPr lang="en-US" smtClean="0"/>
              <a:t>07-Jan-25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Renu   Panwar            WT                 UNIT 1</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jpeg"/><Relationship Id="rId5" Type="http://schemas.openxmlformats.org/officeDocument/2006/relationships/slideLayout" Target="../slideLayouts/slideLayout15.xml"/><Relationship Id="rId4"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3.jpeg"/><Relationship Id="rId4"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xfinity.com/hub/internet/internet-speed"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7.png"/><Relationship Id="rId4" Type="http://schemas.openxmlformats.org/officeDocument/2006/relationships/image" Target="../media/image3.jpeg"/></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77.xml.rels><?xml version="1.0" encoding="UTF-8" standalone="yes"?>
<Relationships xmlns="http://schemas.openxmlformats.org/package/2006/relationships"><Relationship Id="rId3" Type="http://schemas.openxmlformats.org/officeDocument/2006/relationships/hyperlink" Target="https://www.usability.gov/how-to-and-tools/methods/running-usability-tests.html"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www.usability.gov/how-to-and-tools/methods/reporting-usability-test-results.html" TargetMode="External"/><Relationship Id="rId5" Type="http://schemas.openxmlformats.org/officeDocument/2006/relationships/hyperlink" Target="https://www.usability.gov/how-to-and-tools/methods/recruiting-usability-test-participants.html" TargetMode="External"/><Relationship Id="rId4" Type="http://schemas.openxmlformats.org/officeDocument/2006/relationships/hyperlink" Target="https://www.usability.gov/how-to-and-tools/methods/planning-usability-testing.html"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3.jpeg"/></Relationships>
</file>

<file path=ppt/slides/_rels/slide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4120"/>
            <a:ext cx="9448800" cy="941070"/>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pPr marL="0" indent="0" eaLnBrk="1" hangingPunct="1">
              <a:spcBef>
                <a:spcPct val="0"/>
              </a:spcBef>
              <a:spcAft>
                <a:spcPct val="0"/>
              </a:spcAft>
              <a:buClr>
                <a:srgbClr val="000000"/>
              </a:buClr>
            </a:pPr>
            <a:endParaRPr sz="2500" dirty="0">
              <a:solidFill>
                <a:srgbClr val="000000"/>
              </a:solidFill>
              <a:latin typeface="Calibri" panose="020F0502020204030204" charset="0"/>
              <a:ea typeface="Arial" panose="020B0604020202020204"/>
              <a:cs typeface="Calibri" panose="020F0502020204030204" charset="0"/>
              <a:sym typeface="Calibri" panose="020F0502020204030204" charset="0"/>
            </a:endParaRPr>
          </a:p>
          <a:p>
            <a:pPr marL="0" indent="0" eaLnBrk="1" hangingPunct="1">
              <a:spcBef>
                <a:spcPct val="0"/>
              </a:spcBef>
              <a:spcAft>
                <a:spcPct val="0"/>
              </a:spcAft>
              <a:buClr>
                <a:srgbClr val="000000"/>
              </a:buClr>
            </a:pP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I</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ntroduction</a:t>
            </a: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 T</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o</a:t>
            </a: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 Web Technology A</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nd</a:t>
            </a: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 W</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eb</a:t>
            </a:r>
            <a:r>
              <a:rPr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 H</a:t>
            </a:r>
            <a:r>
              <a:rPr lang="en-US" sz="2500" dirty="0">
                <a:solidFill>
                  <a:srgbClr val="000000"/>
                </a:solidFill>
                <a:latin typeface="Calibri" panose="020F0502020204030204" charset="0"/>
                <a:ea typeface="Arial" panose="020B0604020202020204"/>
                <a:cs typeface="Calibri" panose="020F0502020204030204" charset="0"/>
                <a:sym typeface="Calibri" panose="020F0502020204030204" charset="0"/>
              </a:rPr>
              <a:t>osting</a:t>
            </a:r>
            <a:endParaRPr lang="en-US" sz="2500" dirty="0">
              <a:solidFill>
                <a:schemeClr val="tx1"/>
              </a:solidFill>
            </a:endParaRPr>
          </a:p>
        </p:txBody>
      </p:sp>
      <p:sp>
        <p:nvSpPr>
          <p:cNvPr id="6" name="Subtitle 2"/>
          <p:cNvSpPr txBox="1"/>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Renu   Panwar</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AIML   Deptt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0577FBE0-57C5-4F44-AEE3-2110FEACC8FD}" type="datetime1">
              <a:rPr lang="en-US" smtClean="0"/>
              <a:t>07-Jan-25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1</a:t>
            </a:r>
          </a:p>
        </p:txBody>
      </p:sp>
      <p:sp>
        <p:nvSpPr>
          <p:cNvPr id="13" name="Footer Placeholder 12"/>
          <p:cNvSpPr>
            <a:spLocks noGrp="1"/>
          </p:cNvSpPr>
          <p:nvPr>
            <p:ph type="ftr" sz="quarter" idx="11"/>
          </p:nvPr>
        </p:nvSpPr>
        <p:spPr>
          <a:xfrm>
            <a:off x="3810000" y="6248401"/>
            <a:ext cx="5029200" cy="365125"/>
          </a:xfrm>
        </p:spPr>
        <p:txBody>
          <a:bodyPr/>
          <a:lstStyle/>
          <a:p>
            <a:r>
              <a:rPr lang="fr-FR" dirty="0"/>
              <a:t>Renu   </a:t>
            </a:r>
            <a:r>
              <a:rPr lang="fr-FR" dirty="0" err="1"/>
              <a:t>Panwar</a:t>
            </a:r>
            <a:r>
              <a:rPr lang="fr-FR" dirty="0"/>
              <a:t>            WT                 UNIT 1</a:t>
            </a:r>
            <a:endParaRPr lang="en-US" dirty="0"/>
          </a:p>
        </p:txBody>
      </p:sp>
      <p:sp>
        <p:nvSpPr>
          <p:cNvPr id="14" name="Subtitle 2"/>
          <p:cNvSpPr txBox="1"/>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 Web Technology   Workshop</a:t>
            </a:r>
          </a:p>
        </p:txBody>
      </p:sp>
      <p:pic>
        <p:nvPicPr>
          <p:cNvPr id="7" name="Picture 6"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8" name="Picture 7">
            <a:extLst>
              <a:ext uri="{FF2B5EF4-FFF2-40B4-BE49-F238E27FC236}">
                <a16:creationId xmlns:a16="http://schemas.microsoft.com/office/drawing/2014/main" id="{DB6CD822-A7D1-43E6-BFBF-D0F3FE9812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8108" y="2325653"/>
            <a:ext cx="2322221" cy="18018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1FAC64-8085-423B-B895-BFB1B401CC98}"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10</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- 5</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58165" y="1246505"/>
            <a:ext cx="10914380" cy="436435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Working with files and directories: </a:t>
            </a: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Session &amp; Cookies: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Session Control, Session Functionality What is a Cookie, Setting Cookies with PHP. Using Cookies with Sessions, Deleting Cookies, Registering Session variables, Destroying the variables and Session.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264EA4-7ABB-4F81-A559-89A3DAFB838A}"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11</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Text Books</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17525" y="1523365"/>
            <a:ext cx="11052175" cy="3093085"/>
          </a:xfrm>
          <a:prstGeom prst="rect">
            <a:avLst/>
          </a:prstGeom>
          <a:noFill/>
        </p:spPr>
        <p:txBody>
          <a:bodyPr wrap="square" rtlCol="0" anchor="t">
            <a:noAutofit/>
          </a:bodyPr>
          <a:lstStyle/>
          <a:p>
            <a:pPr marL="0" lvl="0" indent="0">
              <a:buClrTx/>
              <a:buFontTx/>
              <a:buNone/>
            </a:pPr>
            <a:r>
              <a:rPr lang="en-US" altLang="en-US" sz="2000" b="1" dirty="0">
                <a:latin typeface="Times New Roman" panose="02020603050405020304" pitchFamily="18" charset="0"/>
                <a:cs typeface="Times New Roman" panose="02020603050405020304" pitchFamily="18" charset="0"/>
                <a:sym typeface="+mn-ea"/>
              </a:rPr>
              <a:t>Text books:</a:t>
            </a:r>
            <a:endParaRPr lang="en-US" altLang="en-US" sz="2000" b="1" dirty="0">
              <a:latin typeface="Times New Roman" panose="02020603050405020304" pitchFamily="18" charset="0"/>
              <a:cs typeface="Times New Roman" panose="02020603050405020304" pitchFamily="18" charset="0"/>
            </a:endParaRPr>
          </a:p>
          <a:p>
            <a:pPr marL="0" lvl="0" indent="0">
              <a:buClrTx/>
              <a:buFontTx/>
              <a:buNone/>
            </a:pPr>
            <a:endParaRPr lang="en-US" altLang="en-US" sz="1800" b="1" dirty="0">
              <a:latin typeface="Times New Roman" panose="02020603050405020304" pitchFamily="18" charset="0"/>
              <a:cs typeface="Times New Roman" panose="02020603050405020304" pitchFamily="18" charset="0"/>
            </a:endParaRPr>
          </a:p>
          <a:p>
            <a:pPr marL="0" lvl="0" indent="0" algn="just">
              <a:buClrTx/>
              <a:buFontTx/>
              <a:buNone/>
            </a:pPr>
            <a:r>
              <a:rPr lang="en-US" altLang="en-US" dirty="0">
                <a:latin typeface="Times New Roman" panose="02020603050405020304" pitchFamily="18" charset="0"/>
                <a:cs typeface="Times New Roman" panose="02020603050405020304" pitchFamily="18" charset="0"/>
                <a:sym typeface="+mn-ea"/>
              </a:rPr>
              <a:t>  </a:t>
            </a:r>
            <a:r>
              <a:rPr lang="en-US" altLang="en-US" sz="2000" dirty="0">
                <a:latin typeface="Times New Roman" panose="02020603050405020304" pitchFamily="18" charset="0"/>
                <a:cs typeface="Times New Roman" panose="02020603050405020304" pitchFamily="18" charset="0"/>
                <a:sym typeface="+mn-ea"/>
              </a:rPr>
              <a:t>1. </a:t>
            </a:r>
            <a:r>
              <a:rPr lang="en-IN" altLang="en-US" sz="2000" dirty="0">
                <a:latin typeface="Times New Roman" panose="02020603050405020304" pitchFamily="18" charset="0"/>
                <a:cs typeface="Times New Roman" panose="02020603050405020304" pitchFamily="18" charset="0"/>
                <a:sym typeface="+mn-ea"/>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marL="0" lvl="0" indent="0" algn="just">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lgn="just">
              <a:buClrTx/>
              <a:buFontTx/>
              <a:buNone/>
            </a:pPr>
            <a:r>
              <a:rPr lang="en-US" altLang="en-US" sz="2000" dirty="0">
                <a:latin typeface="Times New Roman" panose="02020603050405020304" pitchFamily="18" charset="0"/>
                <a:cs typeface="Times New Roman" panose="02020603050405020304" pitchFamily="18" charset="0"/>
                <a:sym typeface="+mn-ea"/>
              </a:rPr>
              <a:t>  2. </a:t>
            </a:r>
            <a:r>
              <a:rPr lang="en-IN" altLang="en-US" sz="2000" dirty="0">
                <a:latin typeface="Times New Roman" panose="02020603050405020304" pitchFamily="18" charset="0"/>
                <a:cs typeface="Times New Roman" panose="02020603050405020304" pitchFamily="18" charset="0"/>
                <a:sym typeface="+mn-ea"/>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a:p>
            <a:pPr marL="0" lvl="0" indent="0">
              <a:buClrTx/>
              <a:buFontTx/>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2F313B-1631-4EDF-B0BD-623917CB3EA5}"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b="1" noProof="0" dirty="0">
                <a:ln>
                  <a:noFill/>
                </a:ln>
                <a:effectLst/>
                <a:uLnTx/>
                <a:uFillTx/>
                <a:sym typeface="Arial" panose="020B0604020202020204" pitchFamily="34" charset="0"/>
              </a:rPr>
              <a:t>Branch Wise Applications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46430" y="1308735"/>
            <a:ext cx="10862945" cy="4141470"/>
          </a:xfrm>
          <a:prstGeom prst="rect">
            <a:avLst/>
          </a:prstGeom>
          <a:noFill/>
        </p:spPr>
        <p:txBody>
          <a:bodyPr wrap="square" rtlCol="0" anchor="t">
            <a:noAutofit/>
          </a:bodyPr>
          <a:lstStyle/>
          <a:p>
            <a:pPr>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Sample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Mobile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Web-based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Software Tools</a:t>
            </a:r>
          </a:p>
          <a:p>
            <a:pPr>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7C8D57-749D-499B-B9C5-037B74D9C189}"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buClr>
                <a:srgbClr val="000000"/>
              </a:buClr>
              <a:buFont typeface="Calibri" panose="020F0502020204030204" charset="0"/>
              <a:buNone/>
            </a:pPr>
            <a:r>
              <a:rPr dirty="0">
                <a:latin typeface="Times New Roman" panose="02020603050405020304" pitchFamily="18" charset="0"/>
                <a:cs typeface="Calibri" panose="020F0502020204030204" charset="0"/>
                <a:sym typeface="Calibri" panose="020F0502020204030204" charset="0"/>
              </a:rPr>
              <a:t>Course Objective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96900" y="1557020"/>
            <a:ext cx="10809605" cy="2470150"/>
          </a:xfrm>
          <a:prstGeom prst="rect">
            <a:avLst/>
          </a:prstGeom>
          <a:noFill/>
        </p:spPr>
        <p:txBody>
          <a:bodyPr wrap="square" rtlCol="0" anchor="t">
            <a:spAutoFit/>
          </a:bodyPr>
          <a:lstStyle/>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This course covers different aspect of web technology such as HTML, CSS, and issues of web technology, client and server side issue.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The general objectives of this course are to</a:t>
            </a:r>
            <a:r>
              <a:rPr lang="en-IN" altLang="en-US" sz="2400" b="1" dirty="0">
                <a:latin typeface="Calibri" panose="020F0502020204030204" charset="0"/>
                <a:ea typeface="Arial" panose="020B0604020202020204"/>
                <a:cs typeface="Calibri" panose="020F0502020204030204" charset="0"/>
                <a:sym typeface="Arial" panose="020B0604020202020204" pitchFamily="34" charset="0"/>
              </a:rPr>
              <a:t> provide </a:t>
            </a: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fundamental concepts of Internet; Web Technology and Web Programming.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charset="0"/>
                <a:ea typeface="Arial" panose="020B0604020202020204"/>
                <a:cs typeface="Calibri" panose="020F0502020204030204" charset="0"/>
                <a:sym typeface="Arial" panose="020B0604020202020204" pitchFamily="34" charset="0"/>
              </a:rPr>
              <a:t>Students will be able to build a proper responsive website.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5C4B9B-B172-4460-A49C-D7DFDC79F964}"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Course Outcome</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5605" name="Rectangle 1"/>
          <p:cNvSpPr/>
          <p:nvPr>
            <p:custDataLst>
              <p:tags r:id="rId1"/>
            </p:custDataLst>
          </p:nvPr>
        </p:nvSpPr>
        <p:spPr>
          <a:xfrm>
            <a:off x="457200" y="747713"/>
            <a:ext cx="8686800" cy="400050"/>
          </a:xfrm>
          <a:prstGeom prst="rect">
            <a:avLst/>
          </a:prstGeom>
          <a:noFill/>
          <a:ln w="9525">
            <a:noFill/>
          </a:ln>
        </p:spPr>
        <p:txBody>
          <a:bodyPr anchor="ctr" anchorCtr="0">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eaLnBrk="1" hangingPunct="1">
              <a:buClrTx/>
              <a:buFontTx/>
              <a:buNone/>
            </a:pPr>
            <a:r>
              <a:rPr lang="en-US" altLang="en-US" sz="2000" dirty="0">
                <a:solidFill>
                  <a:schemeClr val="tx1"/>
                </a:solidFill>
                <a:cs typeface="Calibri" panose="020F0502020204030204" charset="0"/>
              </a:rPr>
              <a:t>At the end of the semester, student will be able to:</a:t>
            </a:r>
            <a:endParaRPr lang="en-US" altLang="en-US" sz="2000" dirty="0">
              <a:solidFill>
                <a:schemeClr val="tx1"/>
              </a:solidFill>
              <a:ea typeface="Calibri" panose="020F0502020204030204" charset="0"/>
            </a:endParaRPr>
          </a:p>
        </p:txBody>
      </p:sp>
      <p:graphicFrame>
        <p:nvGraphicFramePr>
          <p:cNvPr id="25606" name="Content Placeholder 25605"/>
          <p:cNvGraphicFramePr>
            <a:graphicFrameLocks noGrp="1"/>
          </p:cNvGraphicFramePr>
          <p:nvPr>
            <p:ph idx="1"/>
            <p:custDataLst>
              <p:tags r:id="rId2"/>
            </p:custDataLst>
          </p:nvPr>
        </p:nvGraphicFramePr>
        <p:xfrm>
          <a:off x="609600" y="1284605"/>
          <a:ext cx="10972800" cy="5074920"/>
        </p:xfrm>
        <a:graphic>
          <a:graphicData uri="http://schemas.openxmlformats.org/drawingml/2006/table">
            <a:tbl>
              <a:tblPr/>
              <a:tblGrid>
                <a:gridCol w="1509395">
                  <a:extLst>
                    <a:ext uri="{9D8B030D-6E8A-4147-A177-3AD203B41FA5}">
                      <a16:colId xmlns:a16="http://schemas.microsoft.com/office/drawing/2014/main" val="20000"/>
                    </a:ext>
                  </a:extLst>
                </a:gridCol>
                <a:gridCol w="7538085">
                  <a:extLst>
                    <a:ext uri="{9D8B030D-6E8A-4147-A177-3AD203B41FA5}">
                      <a16:colId xmlns:a16="http://schemas.microsoft.com/office/drawing/2014/main" val="20001"/>
                    </a:ext>
                  </a:extLst>
                </a:gridCol>
                <a:gridCol w="1925320">
                  <a:extLst>
                    <a:ext uri="{9D8B030D-6E8A-4147-A177-3AD203B41FA5}">
                      <a16:colId xmlns:a16="http://schemas.microsoft.com/office/drawing/2014/main" val="20002"/>
                    </a:ext>
                  </a:extLst>
                </a:gridCol>
              </a:tblGrid>
              <a:tr h="944880">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Course Outcomes (CO)</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 Description</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Blooms’ Taxonomy</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583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CO1</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Recalling the basic facts and explaining the basic ideas of Web technology and web hosting.</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K1, K2</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83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CO2</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Applying and creating various HTML5 semantic elements and application with working on HTML forms for user input.</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K3,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9920">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CO3</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spcBef>
                          <a:spcPts val="365"/>
                        </a:spcBef>
                        <a:buClr>
                          <a:srgbClr val="000000"/>
                        </a:buClr>
                        <a:buNone/>
                      </a:pPr>
                      <a:r>
                        <a:rPr lang="en-IN" altLang="x-none" sz="1800" dirty="0">
                          <a:solidFill>
                            <a:schemeClr val="tx1"/>
                          </a:solidFill>
                          <a:latin typeface="Arial" panose="020B0604020202020204" pitchFamily="34" charset="0"/>
                        </a:rPr>
                        <a:t>Understanding and applying the concepts of Creating Style Sheet (CSS)3 and bootstrap.</a:t>
                      </a:r>
                      <a:endParaRPr lang="en-US" sz="1800" dirty="0">
                        <a:solidFill>
                          <a:schemeClr val="tx1"/>
                        </a:solidFill>
                        <a:latin typeface="Times New Roman" panose="02020603050405020304" pitchFamily="18" charset="0"/>
                        <a:ea typeface="Times New Roman" panose="02020603050405020304" pitchFamily="18"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K2, K3</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453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CO4</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lnSpc>
                          <a:spcPct val="115000"/>
                        </a:lnSpc>
                        <a:buClr>
                          <a:srgbClr val="000000"/>
                        </a:buClr>
                        <a:buNone/>
                      </a:pPr>
                      <a:r>
                        <a:rPr lang="en-IN" altLang="x-none" sz="1800" dirty="0">
                          <a:solidFill>
                            <a:schemeClr val="tx1"/>
                          </a:solidFill>
                          <a:latin typeface="Arial" panose="020B0604020202020204" pitchFamily="34" charset="0"/>
                        </a:rPr>
                        <a:t>Analysing and implementing  concept of Java Script and its applications.</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K4,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413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dirty="0">
                          <a:solidFill>
                            <a:schemeClr val="tx1"/>
                          </a:solidFill>
                          <a:latin typeface="Arial" panose="020B0604020202020204" pitchFamily="34" charset="0"/>
                          <a:cs typeface="Calibri" panose="020F0502020204030204" charset="0"/>
                        </a:rPr>
                        <a:t>CO5</a:t>
                      </a:r>
                      <a:endParaRPr lang="en-US" sz="1800" dirty="0">
                        <a:solidFill>
                          <a:schemeClr val="tx1"/>
                        </a:solidFill>
                        <a:latin typeface="Arial" panose="020B0604020202020204" pitchFamily="34" charset="0"/>
                        <a:ea typeface="Calibri" panose="020F0502020204030204"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just" eaLnBrk="1" hangingPunct="1">
                        <a:spcBef>
                          <a:spcPts val="365"/>
                        </a:spcBef>
                        <a:buClr>
                          <a:srgbClr val="000000"/>
                        </a:buClr>
                        <a:buNone/>
                      </a:pPr>
                      <a:r>
                        <a:rPr lang="en-IN" altLang="x-none" sz="1800" dirty="0">
                          <a:solidFill>
                            <a:schemeClr val="tx1"/>
                          </a:solidFill>
                          <a:latin typeface="Arial" panose="020B0604020202020204" pitchFamily="34" charset="0"/>
                        </a:rPr>
                        <a:t>Creating and evaluating dynamic web pages using the concept of PHP</a:t>
                      </a:r>
                      <a:endParaRPr lang="en-US" altLang="en-US" sz="1800" dirty="0">
                        <a:solidFill>
                          <a:schemeClr val="tx1"/>
                        </a:solidFill>
                        <a:latin typeface="Times New Roman" panose="02020603050405020304" pitchFamily="18" charset="0"/>
                        <a:ea typeface="Times New Roman" panose="02020603050405020304" pitchFamily="18" charset="0"/>
                      </a:endParaRPr>
                    </a:p>
                  </a:txBody>
                  <a:tcPr marL="64624" marR="64624"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lang="en-IN" altLang="x-none" sz="1800" dirty="0">
                          <a:solidFill>
                            <a:schemeClr val="tx1"/>
                          </a:solidFill>
                          <a:latin typeface="Arial" panose="020B0604020202020204" pitchFamily="34" charset="0"/>
                        </a:rPr>
                        <a:t>K5, K6</a:t>
                      </a:r>
                      <a:endParaRPr lang="en-US" sz="1800" dirty="0">
                        <a:solidFill>
                          <a:schemeClr val="tx1"/>
                        </a:solidFill>
                        <a:latin typeface="Calibri" panose="020F0502020204030204" charset="0"/>
                        <a:ea typeface="Calibri" panose="020F0502020204030204" charset="0"/>
                      </a:endParaRPr>
                    </a:p>
                  </a:txBody>
                  <a:tcPr marL="68583" marR="68583" marT="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62904C-CE47-44AD-9113-47EA81E3B6D3}"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Program Outcome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80135" y="861060"/>
            <a:ext cx="10455910" cy="5313045"/>
          </a:xfrm>
          <a:prstGeom prst="rect">
            <a:avLst/>
          </a:prstGeom>
          <a:noFill/>
        </p:spPr>
        <p:txBody>
          <a:bodyPr wrap="square" rtlCol="0" anchor="t">
            <a:noAutofit/>
          </a:bodyPr>
          <a:lstStyle/>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 Engineering knowledge: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2. Problem analysis: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3. Design/development of solutions: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4. Conduct investigations of complex problems: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5. Modern tool usage:</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6. The engineer and society:</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7. Environment and sustainability: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8. Ethics:</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9. Individual and team work: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10. Communication: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11. Project management and finance: </a:t>
            </a:r>
            <a:endParaRPr lang="en-US" altLang="en-US" sz="2000" dirty="0">
              <a:latin typeface="Times New Roman" panose="02020603050405020304" pitchFamily="18" charset="0"/>
              <a:cs typeface="Times New Roman" panose="02020603050405020304" pitchFamily="18" charset="0"/>
            </a:endParaRPr>
          </a:p>
          <a:p>
            <a:pPr marL="285750" lvl="0" indent="-273050" defTabSz="914400">
              <a:lnSpc>
                <a:spcPct val="150000"/>
              </a:lnSpc>
              <a:buClr>
                <a:srgbClr val="0AD0D9"/>
              </a:buClr>
              <a:buSzPct val="95000"/>
              <a:buFont typeface="Wingdings 2" pitchFamily="18" charset="2"/>
              <a:buChar char=""/>
              <a:tabLst>
                <a:tab pos="285750" algn="l"/>
              </a:tabLst>
            </a:pPr>
            <a:r>
              <a:rPr lang="en-US" altLang="en-US" sz="2000" dirty="0">
                <a:latin typeface="Times New Roman" panose="02020603050405020304" pitchFamily="18" charset="0"/>
                <a:cs typeface="Times New Roman" panose="02020603050405020304" pitchFamily="18" charset="0"/>
                <a:sym typeface="+mn-ea"/>
              </a:rPr>
              <a:t>12. Life-long 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88569A-D939-4BD1-AF2C-94D589497434}"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eaLnBrk="1" hangingPunct="1">
              <a:buClr>
                <a:srgbClr val="000000"/>
              </a:buClr>
              <a:buFont typeface="Calibri" panose="020F0502020204030204" charset="0"/>
              <a:buNone/>
            </a:pPr>
            <a:r>
              <a:rPr dirty="0">
                <a:latin typeface="Times New Roman" panose="02020603050405020304" pitchFamily="18" charset="0"/>
                <a:cs typeface="Calibri" panose="020F0502020204030204" charset="0"/>
                <a:sym typeface="Calibri" panose="020F0502020204030204" charset="0"/>
              </a:rPr>
              <a:t>CO-PO Mapping</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8677" name="Google Shape;142;p17"/>
          <p:cNvSpPr txBox="1"/>
          <p:nvPr>
            <p:custDataLst>
              <p:tags r:id="rId1"/>
            </p:custDataLst>
          </p:nvPr>
        </p:nvSpPr>
        <p:spPr>
          <a:xfrm>
            <a:off x="1092200" y="790575"/>
            <a:ext cx="7348538" cy="817563"/>
          </a:xfrm>
          <a:prstGeom prst="rect">
            <a:avLst/>
          </a:prstGeom>
          <a:noFill/>
          <a:ln w="9525">
            <a:noFill/>
          </a:ln>
        </p:spPr>
        <p:txBody>
          <a:bodyPr lIns="91425" tIns="91425" rIns="91425" bIns="91425"/>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algn="ctr" eaLnBrk="1" hangingPunct="1">
              <a:lnSpc>
                <a:spcPct val="115000"/>
              </a:lnSpc>
              <a:spcBef>
                <a:spcPts val="1200"/>
              </a:spcBef>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marL="0" lvl="0" indent="0" eaLnBrk="1" hangingPunct="1">
              <a:spcBef>
                <a:spcPts val="1200"/>
              </a:spcBef>
              <a:buNone/>
            </a:pPr>
            <a:endParaRPr lang="en-US" altLang="en-US" dirty="0">
              <a:latin typeface="Calibri" panose="020F0502020204030204" charset="0"/>
              <a:ea typeface="Times New Roman" panose="02020603050405020304" pitchFamily="18" charset="0"/>
              <a:sym typeface="Calibri" panose="020F0502020204030204" charset="0"/>
            </a:endParaRPr>
          </a:p>
        </p:txBody>
      </p:sp>
      <p:graphicFrame>
        <p:nvGraphicFramePr>
          <p:cNvPr id="12" name="Google Shape;143;p17"/>
          <p:cNvGraphicFramePr>
            <a:graphicFrameLocks noGrp="1"/>
          </p:cNvGraphicFramePr>
          <p:nvPr>
            <p:ph idx="1"/>
            <p:custDataLst>
              <p:tags r:id="rId2"/>
            </p:custDataLst>
          </p:nvPr>
        </p:nvGraphicFramePr>
        <p:xfrm>
          <a:off x="609600" y="1600201"/>
          <a:ext cx="10972800" cy="4819648"/>
        </p:xfrm>
        <a:graphic>
          <a:graphicData uri="http://schemas.openxmlformats.org/drawingml/2006/table">
            <a:tbl>
              <a:tblPr/>
              <a:tblGrid>
                <a:gridCol w="998855">
                  <a:extLst>
                    <a:ext uri="{9D8B030D-6E8A-4147-A177-3AD203B41FA5}">
                      <a16:colId xmlns:a16="http://schemas.microsoft.com/office/drawing/2014/main" val="20000"/>
                    </a:ext>
                  </a:extLst>
                </a:gridCol>
                <a:gridCol w="756285">
                  <a:extLst>
                    <a:ext uri="{9D8B030D-6E8A-4147-A177-3AD203B41FA5}">
                      <a16:colId xmlns:a16="http://schemas.microsoft.com/office/drawing/2014/main" val="20001"/>
                    </a:ext>
                  </a:extLst>
                </a:gridCol>
                <a:gridCol w="77343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772795">
                  <a:extLst>
                    <a:ext uri="{9D8B030D-6E8A-4147-A177-3AD203B41FA5}">
                      <a16:colId xmlns:a16="http://schemas.microsoft.com/office/drawing/2014/main" val="20004"/>
                    </a:ext>
                  </a:extLst>
                </a:gridCol>
                <a:gridCol w="825500">
                  <a:extLst>
                    <a:ext uri="{9D8B030D-6E8A-4147-A177-3AD203B41FA5}">
                      <a16:colId xmlns:a16="http://schemas.microsoft.com/office/drawing/2014/main" val="20005"/>
                    </a:ext>
                  </a:extLst>
                </a:gridCol>
                <a:gridCol w="768350">
                  <a:extLst>
                    <a:ext uri="{9D8B030D-6E8A-4147-A177-3AD203B41FA5}">
                      <a16:colId xmlns:a16="http://schemas.microsoft.com/office/drawing/2014/main" val="20006"/>
                    </a:ext>
                  </a:extLst>
                </a:gridCol>
                <a:gridCol w="805180">
                  <a:extLst>
                    <a:ext uri="{9D8B030D-6E8A-4147-A177-3AD203B41FA5}">
                      <a16:colId xmlns:a16="http://schemas.microsoft.com/office/drawing/2014/main" val="20007"/>
                    </a:ext>
                  </a:extLst>
                </a:gridCol>
                <a:gridCol w="803910">
                  <a:extLst>
                    <a:ext uri="{9D8B030D-6E8A-4147-A177-3AD203B41FA5}">
                      <a16:colId xmlns:a16="http://schemas.microsoft.com/office/drawing/2014/main" val="20008"/>
                    </a:ext>
                  </a:extLst>
                </a:gridCol>
                <a:gridCol w="804545">
                  <a:extLst>
                    <a:ext uri="{9D8B030D-6E8A-4147-A177-3AD203B41FA5}">
                      <a16:colId xmlns:a16="http://schemas.microsoft.com/office/drawing/2014/main" val="20009"/>
                    </a:ext>
                  </a:extLst>
                </a:gridCol>
                <a:gridCol w="992505">
                  <a:extLst>
                    <a:ext uri="{9D8B030D-6E8A-4147-A177-3AD203B41FA5}">
                      <a16:colId xmlns:a16="http://schemas.microsoft.com/office/drawing/2014/main" val="20010"/>
                    </a:ext>
                  </a:extLst>
                </a:gridCol>
                <a:gridCol w="916940">
                  <a:extLst>
                    <a:ext uri="{9D8B030D-6E8A-4147-A177-3AD203B41FA5}">
                      <a16:colId xmlns:a16="http://schemas.microsoft.com/office/drawing/2014/main" val="20011"/>
                    </a:ext>
                  </a:extLst>
                </a:gridCol>
                <a:gridCol w="935355">
                  <a:extLst>
                    <a:ext uri="{9D8B030D-6E8A-4147-A177-3AD203B41FA5}">
                      <a16:colId xmlns:a16="http://schemas.microsoft.com/office/drawing/2014/main" val="20012"/>
                    </a:ext>
                  </a:extLst>
                </a:gridCol>
              </a:tblGrid>
              <a:tr h="84130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Subject</a:t>
                      </a:r>
                    </a:p>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Code is </a:t>
                      </a:r>
                    </a:p>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Not Assigned</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PO2</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PO3</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PO4</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PO5</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PO6</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PO7</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PO8</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PO9</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PO10</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PO11</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PO12</a:t>
                      </a:r>
                      <a:endParaRPr kumimoji="0" lang="en-US" sz="1800" b="1" i="0" u="none" strike="noStrike" cap="none" normalizeH="0" baseline="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                               </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31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82310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Average</a:t>
                      </a:r>
                      <a:endParaRPr kumimoji="0" lang="en-US" sz="1400" b="1"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endPar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2.8</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2.6</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1.6</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2.2</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0" i="0" u="none" strike="noStrike" cap="none" normalizeH="0" baseline="0" dirty="0">
                        <a:ln>
                          <a:noFill/>
                        </a:ln>
                        <a:solidFill>
                          <a:srgbClr val="000000"/>
                        </a:solidFill>
                        <a:effectLst/>
                        <a:latin typeface="Calibri" panose="020F0502020204030204" charset="0"/>
                        <a:ea typeface="Calibri" panose="020F050202020403020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726DB4-205F-4C2D-A430-6359AF7C788D}"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Calibri" panose="020F0502020204030204" charset="0"/>
                <a:ea typeface="Calibri" panose="020F0502020204030204" charset="0"/>
                <a:cs typeface="Mangal" panose="02040503050203030202" pitchFamily="18" charset="0"/>
                <a:sym typeface="Arial" panose="020B0604020202020204" pitchFamily="34" charset="0"/>
              </a:rPr>
              <a:t>Program Specific Outcomes</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09600" y="1043940"/>
            <a:ext cx="10873740" cy="4487545"/>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PSO1</a:t>
            </a:r>
            <a:r>
              <a:rPr sz="2200" dirty="0">
                <a:latin typeface="Arial" panose="020B0604020202020204"/>
                <a:ea typeface="Arial" panose="020B0604020202020204"/>
                <a:cs typeface="Arial" panose="020B0604020202020204"/>
                <a:sym typeface="Arial" panose="020B0604020202020204" pitchFamily="34" charset="0"/>
              </a:rPr>
              <a:t>: Work as a software developer, database administrator, tester or networking engineer for providing solutions to the real world and industrial problems.</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PSO2:</a:t>
            </a:r>
            <a:r>
              <a:rPr sz="2200" dirty="0">
                <a:latin typeface="Arial" panose="020B0604020202020204"/>
                <a:ea typeface="Arial" panose="020B0604020202020204"/>
                <a:cs typeface="Arial" panose="020B0604020202020204"/>
                <a:sym typeface="Arial" panose="020B0604020202020204" pitchFamily="34" charset="0"/>
              </a:rPr>
              <a:t>Apply core subjects of information technology related to data structure and algorithm, software engineering, web technology, operating system, database and networking to solve complex IT problems.</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PSO3:</a:t>
            </a:r>
            <a:r>
              <a:rPr sz="2200" dirty="0">
                <a:latin typeface="Arial" panose="020B0604020202020204"/>
                <a:ea typeface="Arial" panose="020B0604020202020204"/>
                <a:cs typeface="Arial" panose="020B0604020202020204"/>
                <a:sym typeface="Arial" panose="020B0604020202020204" pitchFamily="34" charset="0"/>
              </a:rPr>
              <a:t>Practice multi-disciplinary and modern computing techniques by lifelong learning to establish innovative career.</a:t>
            </a:r>
            <a:endParaRPr lang="en-IN" altLang="x-none" sz="22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
            </a:pPr>
            <a:r>
              <a:rPr sz="2200" b="1" dirty="0">
                <a:latin typeface="Arial" panose="020B0604020202020204"/>
                <a:ea typeface="Arial" panose="020B0604020202020204"/>
                <a:cs typeface="Arial" panose="020B0604020202020204"/>
                <a:sym typeface="Arial" panose="020B0604020202020204" pitchFamily="34" charset="0"/>
              </a:rPr>
              <a:t>PSO4:</a:t>
            </a:r>
            <a:r>
              <a:rPr sz="2200" dirty="0">
                <a:latin typeface="Arial" panose="020B0604020202020204"/>
                <a:ea typeface="Arial" panose="020B0604020202020204"/>
                <a:cs typeface="Arial" panose="020B0604020202020204"/>
                <a:sym typeface="Arial" panose="020B0604020202020204" pitchFamily="34" charset="0"/>
              </a:rPr>
              <a:t> Work in a team or individual to manage projects with ethical concern to be a successful employee or employer in IT industry. 	</a:t>
            </a:r>
          </a:p>
          <a:p>
            <a:pPr algn="just">
              <a:spcBef>
                <a:spcPts val="365"/>
              </a:spcBef>
              <a:spcAft>
                <a:spcPct val="0"/>
              </a:spcAft>
              <a:buClr>
                <a:srgbClr val="000000"/>
              </a:buClr>
              <a:buFont typeface="Wingdings" panose="05000000000000000000" pitchFamily="2" charset="2"/>
              <a:buChar char="§"/>
            </a:pPr>
            <a:endParaRPr lang="en-US" sz="22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C4F647-2D25-491F-BA66-0539E9E658C1}"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a:buClrTx/>
              <a:buSzTx/>
              <a:buFontTx/>
              <a:buNone/>
              <a:defRPr/>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COs and PSOs Mapping</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1803" name="TextBox 10"/>
          <p:cNvSpPr txBox="1"/>
          <p:nvPr>
            <p:custDataLst>
              <p:tags r:id="rId1"/>
            </p:custDataLst>
          </p:nvPr>
        </p:nvSpPr>
        <p:spPr>
          <a:xfrm>
            <a:off x="787400" y="957263"/>
            <a:ext cx="8370888" cy="830262"/>
          </a:xfrm>
          <a:prstGeom prst="rect">
            <a:avLst/>
          </a:prstGeom>
          <a:noFill/>
          <a:ln w="9525">
            <a:noFill/>
          </a:ln>
        </p:spPr>
        <p:txBody>
          <a:bodyPr>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eaLnBrk="1" hangingPunct="1">
              <a:buClrTx/>
              <a:buFontTx/>
              <a:buNone/>
            </a:pPr>
            <a:r>
              <a:rPr lang="en-US" altLang="en-US" sz="2400" dirty="0">
                <a:latin typeface="Times New Roman" panose="02020603050405020304" pitchFamily="18" charset="0"/>
                <a:cs typeface="Times New Roman" panose="02020603050405020304" pitchFamily="18" charset="0"/>
              </a:rPr>
              <a:t>Mapping of Program Specific Outcomes and Course Outcomes:</a:t>
            </a:r>
          </a:p>
          <a:p>
            <a:pPr marL="0" lvl="0" indent="0" eaLnBrk="1" hangingPunct="1">
              <a:buClrTx/>
              <a:buFontTx/>
              <a:buNone/>
            </a:pPr>
            <a:endParaRPr lang="en-US" altLang="en-US" sz="2400" dirty="0">
              <a:ea typeface="Times New Roman" panose="02020603050405020304" pitchFamily="18" charset="0"/>
            </a:endParaRPr>
          </a:p>
        </p:txBody>
      </p:sp>
      <p:graphicFrame>
        <p:nvGraphicFramePr>
          <p:cNvPr id="31751" name="Content Placeholder 31750"/>
          <p:cNvGraphicFramePr>
            <a:graphicFrameLocks noGrp="1"/>
          </p:cNvGraphicFramePr>
          <p:nvPr>
            <p:ph idx="1"/>
            <p:custDataLst>
              <p:tags r:id="rId2"/>
            </p:custDataLst>
          </p:nvPr>
        </p:nvGraphicFramePr>
        <p:xfrm>
          <a:off x="609600" y="1600201"/>
          <a:ext cx="10972800" cy="4167188"/>
        </p:xfrm>
        <a:graphic>
          <a:graphicData uri="http://schemas.openxmlformats.org/drawingml/2006/table">
            <a:tbl>
              <a:tblPr/>
              <a:tblGrid>
                <a:gridCol w="3430905">
                  <a:extLst>
                    <a:ext uri="{9D8B030D-6E8A-4147-A177-3AD203B41FA5}">
                      <a16:colId xmlns:a16="http://schemas.microsoft.com/office/drawing/2014/main" val="20000"/>
                    </a:ext>
                  </a:extLst>
                </a:gridCol>
                <a:gridCol w="1856740">
                  <a:extLst>
                    <a:ext uri="{9D8B030D-6E8A-4147-A177-3AD203B41FA5}">
                      <a16:colId xmlns:a16="http://schemas.microsoft.com/office/drawing/2014/main" val="20001"/>
                    </a:ext>
                  </a:extLst>
                </a:gridCol>
                <a:gridCol w="2047240">
                  <a:extLst>
                    <a:ext uri="{9D8B030D-6E8A-4147-A177-3AD203B41FA5}">
                      <a16:colId xmlns:a16="http://schemas.microsoft.com/office/drawing/2014/main" val="20002"/>
                    </a:ext>
                  </a:extLst>
                </a:gridCol>
                <a:gridCol w="1706245">
                  <a:extLst>
                    <a:ext uri="{9D8B030D-6E8A-4147-A177-3AD203B41FA5}">
                      <a16:colId xmlns:a16="http://schemas.microsoft.com/office/drawing/2014/main" val="20003"/>
                    </a:ext>
                  </a:extLst>
                </a:gridCol>
                <a:gridCol w="1931670">
                  <a:extLst>
                    <a:ext uri="{9D8B030D-6E8A-4147-A177-3AD203B41FA5}">
                      <a16:colId xmlns:a16="http://schemas.microsoft.com/office/drawing/2014/main" val="20004"/>
                    </a:ext>
                  </a:extLst>
                </a:gridCol>
              </a:tblGrid>
              <a:tr h="500063">
                <a:tc rowSpan="2">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Course Outcomes</a:t>
                      </a:r>
                      <a:endParaRPr lang="zh-CN" altLang="x-none" sz="1800" b="1">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gridSpan="4">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Program Specific Outcomes</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en-US"/>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en-US"/>
                    </a:p>
                  </a:txBody>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98475">
                <a:tc vMerge="1">
                  <a:txBody>
                    <a:bodyPr/>
                    <a:lstStyle/>
                    <a:p>
                      <a:endParaRPr lang="en-US"/>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PSO1</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PSO2</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PSO3</a:t>
                      </a:r>
                      <a:endParaRPr lang="zh-CN" altLang="x-none" sz="1800" b="1" dirty="0">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sym typeface="Times New Roman" panose="02020603050405020304" pitchFamily="18" charset="0"/>
                        </a:rPr>
                        <a:t>PSO4</a:t>
                      </a:r>
                      <a:endParaRPr lang="zh-CN" altLang="x-none" sz="1800" b="1">
                        <a:latin typeface="Times New Roman" panose="02020603050405020304" pitchFamily="18" charset="0"/>
                        <a:ea typeface="Times New Roman" panose="02020603050405020304" pitchFamily="18" charset="0"/>
                        <a:sym typeface="Times New Roman" panose="02020603050405020304" pitchFamily="18"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zh-CN" altLang="x-none" sz="1800" b="1">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B7DEE8"/>
                    </a:solidFill>
                  </a:tcPr>
                </a:tc>
                <a:extLst>
                  <a:ext uri="{0D108BD9-81ED-4DB2-BD59-A6C34878D82A}">
                    <a16:rowId xmlns:a16="http://schemas.microsoft.com/office/drawing/2014/main" val="10002"/>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1337">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292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8475">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endParaRPr lang="en-US" sz="1800" b="1" dirty="0">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Times New Roman" panose="02020603050405020304" pitchFamily="18"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spcAft>
                          <a:spcPts val="1000"/>
                        </a:spcAft>
                        <a:buClr>
                          <a:srgbClr val="000000"/>
                        </a:buClr>
                        <a:buNone/>
                      </a:pPr>
                      <a:r>
                        <a:rPr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Arial" panose="020B0604020202020204" pitchFamily="34" charset="0"/>
                        </a:rPr>
                        <a:t>AVG</a:t>
                      </a:r>
                      <a:endParaRPr lang="zh-CN" altLang="x-none" sz="1800" b="1">
                        <a:latin typeface="Times New Roman" panose="02020603050405020304" pitchFamily="18" charset="0"/>
                        <a:ea typeface="Arial" panose="020B0604020202020204" pitchFamily="34" charset="0"/>
                      </a:endParaRPr>
                    </a:p>
                  </a:txBody>
                  <a:tcPr marL="68575" marR="68575" marT="91947" marB="91947">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lang="en-IN" altLang="x-none" sz="1800" b="1" dirty="0">
                          <a:latin typeface="Times New Roman" panose="02020603050405020304" pitchFamily="18" charset="0"/>
                          <a:cs typeface="Arial" panose="020B0604020202020204" pitchFamily="34" charset="0"/>
                        </a:rPr>
                        <a:t>3</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lang="en-IN" altLang="x-none" sz="1800" b="1" dirty="0">
                          <a:latin typeface="Times New Roman" panose="02020603050405020304" pitchFamily="18" charset="0"/>
                          <a:cs typeface="Arial" panose="020B0604020202020204" pitchFamily="34" charset="0"/>
                        </a:rPr>
                        <a:t>2.6</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r>
                        <a:rPr lang="en-IN" altLang="x-none" sz="1800" b="1" dirty="0">
                          <a:latin typeface="Times New Roman" panose="02020603050405020304" pitchFamily="18" charset="0"/>
                          <a:cs typeface="Calibri" panose="020F0502020204030204" charset="0"/>
                        </a:rPr>
                        <a:t>.4</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sym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0" fontAlgn="base" latinLnBrk="0" hangingPunct="0">
                        <a:lnSpc>
                          <a:spcPct val="100000"/>
                        </a:lnSpc>
                        <a:spcBef>
                          <a:spcPct val="0"/>
                        </a:spcBef>
                        <a:spcAft>
                          <a:spcPct val="0"/>
                        </a:spcAft>
                        <a:buNone/>
                        <a:defRPr sz="1400" b="0" i="0" u="none" kern="1200" baseline="0">
                          <a:solidFill>
                            <a:srgbClr val="000000"/>
                          </a:solidFill>
                          <a:latin typeface="Arial" panose="020B0604020202020204" pitchFamily="34" charset="0"/>
                          <a:ea typeface="+mn-ea"/>
                          <a:cs typeface="+mn-cs"/>
                          <a:sym typeface="Arial" panose="020B0604020202020204" pitchFamily="34" charset="0"/>
                        </a:defRPr>
                      </a:lvl5pPr>
                    </a:lstStyle>
                    <a:p>
                      <a:pPr lvl="0" algn="ctr" eaLnBrk="1" hangingPunct="1">
                        <a:lnSpc>
                          <a:spcPct val="115000"/>
                        </a:lnSpc>
                        <a:buClr>
                          <a:srgbClr val="000000"/>
                        </a:buClr>
                        <a:buNone/>
                      </a:pPr>
                      <a:r>
                        <a:rPr sz="1800" b="1" dirty="0">
                          <a:latin typeface="Times New Roman" panose="02020603050405020304" pitchFamily="18" charset="0"/>
                          <a:cs typeface="Calibri" panose="020F0502020204030204" charset="0"/>
                        </a:rPr>
                        <a:t>2</a:t>
                      </a:r>
                      <a:r>
                        <a:rPr lang="en-IN" altLang="x-none" sz="1800" b="1" dirty="0">
                          <a:latin typeface="Times New Roman" panose="02020603050405020304" pitchFamily="18" charset="0"/>
                          <a:cs typeface="Calibri" panose="020F0502020204030204" charset="0"/>
                        </a:rPr>
                        <a:t>.2</a:t>
                      </a:r>
                      <a:endParaRPr lang="en-US" sz="1800" b="1" dirty="0">
                        <a:latin typeface="Times New Roman" panose="02020603050405020304" pitchFamily="18" charset="0"/>
                        <a:ea typeface="Calibri" panose="020F0502020204030204" charset="0"/>
                      </a:endParaRPr>
                    </a:p>
                  </a:txBody>
                  <a:tcPr marL="68580" marR="68580"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B045D5-4984-446D-B7FE-2F5A452F5236}"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Program Educational Objectives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869315" y="1030605"/>
            <a:ext cx="10563860" cy="4722495"/>
          </a:xfrm>
          <a:prstGeom prst="rect">
            <a:avLst/>
          </a:prstGeom>
          <a:noFill/>
        </p:spPr>
        <p:txBody>
          <a:bodyPr wrap="square" rtlCol="0" anchor="t">
            <a:noAutofit/>
          </a:bodyPr>
          <a:lstStyle/>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PEO1: </a:t>
            </a:r>
            <a:r>
              <a:rPr lang="en-US" altLang="en-US" sz="2400" dirty="0">
                <a:latin typeface="Arial" panose="020B0604020202020204"/>
                <a:ea typeface="Arial" panose="020B0604020202020204"/>
                <a:cs typeface="Arial" panose="020B0604020202020204"/>
                <a:sym typeface="Arial" panose="020B0604020202020204" pitchFamily="34" charset="0"/>
              </a:rPr>
              <a:t>able to apply sound knowledge in the field of information technology to fulfill the needs of IT industry.</a:t>
            </a:r>
          </a:p>
          <a:p>
            <a:pPr algn="just">
              <a:spcBef>
                <a:spcPts val="365"/>
              </a:spcBef>
              <a:spcAft>
                <a:spcPct val="0"/>
              </a:spcAft>
              <a:buClr>
                <a:srgbClr val="000000"/>
              </a:buClr>
              <a:buFont typeface="Arial" panose="020B0604020202020204" pitchFamily="34" charset="0"/>
              <a:buNone/>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PEO2:a</a:t>
            </a:r>
            <a:r>
              <a:rPr lang="en-US" altLang="en-US" sz="2400" dirty="0">
                <a:latin typeface="Arial" panose="020B0604020202020204"/>
                <a:ea typeface="Arial" panose="020B0604020202020204"/>
                <a:cs typeface="Arial" panose="020B0604020202020204"/>
                <a:sym typeface="Arial" panose="020B0604020202020204" pitchFamily="34" charset="0"/>
              </a:rPr>
              <a:t>ble to design innovative and interdisciplinary systems through latest digital technologies.</a:t>
            </a:r>
          </a:p>
          <a:p>
            <a:pPr algn="just">
              <a:spcBef>
                <a:spcPts val="365"/>
              </a:spcBef>
              <a:spcAft>
                <a:spcPct val="0"/>
              </a:spcAft>
              <a:buClr>
                <a:srgbClr val="000000"/>
              </a:buClr>
              <a:buFont typeface="Arial" panose="020B0604020202020204" pitchFamily="34" charset="0"/>
              <a:buNone/>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PEO3: </a:t>
            </a:r>
            <a:r>
              <a:rPr lang="en-US" altLang="en-US" sz="2400" dirty="0">
                <a:latin typeface="Arial" panose="020B0604020202020204"/>
                <a:ea typeface="Arial" panose="020B0604020202020204"/>
                <a:cs typeface="Arial" panose="020B0604020202020204"/>
                <a:sym typeface="Arial" panose="020B0604020202020204" pitchFamily="34"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PEO4:</a:t>
            </a:r>
            <a:r>
              <a:rPr lang="en-US" altLang="en-US" sz="2400" dirty="0">
                <a:latin typeface="Arial" panose="020B0604020202020204"/>
                <a:ea typeface="Arial" panose="020B0604020202020204"/>
                <a:cs typeface="Arial" panose="020B0604020202020204"/>
                <a:sym typeface="Arial" panose="020B0604020202020204" pitchFamily="34" charset="0"/>
              </a:rPr>
              <a:t> able to inculcate lifelong learning in the field of computing for successful career in organizations and R&amp;D sectors.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891905" cy="4526280"/>
          </a:xfrm>
        </p:spPr>
        <p:txBody>
          <a:bodyPr>
            <a:normAutofit/>
          </a:bodyPr>
          <a:lstStyle/>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Name of Subject with code, Course and Subject Teacher</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Brief Introduction of Faculty member with Photograph</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Evaluation Scheme</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Subject Syllabus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Branch wise Applications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Course Objective (Point wise)</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Course Outcomes (COs)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Outcomes only heading (POs)</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COs and POs Mapping</a:t>
            </a:r>
          </a:p>
          <a:p>
            <a:pPr indent="-457200">
              <a:spcBef>
                <a:spcPts val="365"/>
              </a:spcBef>
              <a:spcAft>
                <a:spcPct val="0"/>
              </a:spcAft>
              <a:buClr>
                <a:srgbClr val="000000"/>
              </a:buClr>
              <a:buFont typeface="Arial" panose="020B0604020202020204" pitchFamily="34" charset="0"/>
              <a:buAutoNum type="arabicPeriod"/>
            </a:pPr>
            <a:r>
              <a:rPr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Specific Outcomes (PSOs)</a:t>
            </a:r>
            <a:endParaRPr lang="en-US" sz="2400" dirty="0"/>
          </a:p>
        </p:txBody>
      </p:sp>
      <p:sp>
        <p:nvSpPr>
          <p:cNvPr id="6" name="Date Placeholder 5"/>
          <p:cNvSpPr>
            <a:spLocks noGrp="1"/>
          </p:cNvSpPr>
          <p:nvPr>
            <p:ph type="dt" sz="half" idx="10"/>
          </p:nvPr>
        </p:nvSpPr>
        <p:spPr/>
        <p:txBody>
          <a:bodyPr/>
          <a:lstStyle/>
          <a:p>
            <a:fld id="{072334C9-59E1-4930-B74C-A4CA3752F993}" type="datetime1">
              <a:rPr lang="en-US" smtClean="0"/>
              <a:t>07-Jan-25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2</a:t>
            </a:fld>
            <a:endParaRPr lang="en-US"/>
          </a:p>
        </p:txBody>
      </p:sp>
      <p:sp>
        <p:nvSpPr>
          <p:cNvPr id="8"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fr-FR"/>
              <a:t>Renu   Panwar            WT                 UNIT 1</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C697F4-CC0A-4DAC-B2A1-B0191A3F45EA}"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 </a:t>
            </a:r>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Content Placeholder 1"/>
          <p:cNvSpPr>
            <a:spLocks noGrp="1"/>
          </p:cNvSpPr>
          <p:nvPr>
            <p:ph sz="half" idx="2"/>
            <p:custDataLst>
              <p:tags r:id="rId1"/>
            </p:custDataLst>
          </p:nvPr>
        </p:nvSpPr>
        <p:spPr>
          <a:xfrm>
            <a:off x="613410" y="1158240"/>
            <a:ext cx="10968990" cy="3169285"/>
          </a:xfrm>
        </p:spPr>
        <p:txBody>
          <a:bodyPr spcFirstLastPara="1" vert="horz" wrap="square" lIns="91425" tIns="45700" rIns="91425" bIns="45700" numCol="1" anchor="t" anchorCtr="0" compatLnSpc="1">
            <a:noAutofit/>
          </a:bodyPr>
          <a:lstStyle/>
          <a:p>
            <a:pPr marL="0" indent="0" algn="ctr">
              <a:spcBef>
                <a:spcPts val="365"/>
              </a:spcBef>
              <a:spcAft>
                <a:spcPct val="0"/>
              </a:spcAft>
              <a:buClr>
                <a:srgbClr val="000000"/>
              </a:buClr>
              <a:buFont typeface="Arial" panose="020B0604020202020204" pitchFamily="34" charset="0"/>
              <a:buNone/>
            </a:pPr>
            <a:r>
              <a:rPr lang="en-IN" altLang="x-none" sz="2000" dirty="0">
                <a:latin typeface="Arial" panose="020B0604020202020204"/>
                <a:ea typeface="Arial" panose="020B0604020202020204"/>
                <a:cs typeface="Arial" panose="020B0604020202020204"/>
                <a:sym typeface="Arial" panose="020B0604020202020204" pitchFamily="34" charset="0"/>
              </a:rPr>
              <a:t>B TECH </a:t>
            </a:r>
          </a:p>
          <a:p>
            <a:pPr marL="0" indent="0" algn="ctr">
              <a:spcBef>
                <a:spcPts val="365"/>
              </a:spcBef>
              <a:spcAft>
                <a:spcPct val="0"/>
              </a:spcAft>
              <a:buClr>
                <a:srgbClr val="000000"/>
              </a:buClr>
              <a:buFont typeface="Arial" panose="020B0604020202020204" pitchFamily="34" charset="0"/>
              <a:buNone/>
            </a:pPr>
            <a:r>
              <a:rPr lang="en-IN" altLang="x-none" sz="2000" dirty="0">
                <a:latin typeface="Arial" panose="020B0604020202020204"/>
                <a:ea typeface="Arial" panose="020B0604020202020204"/>
                <a:cs typeface="Arial" panose="020B0604020202020204"/>
                <a:sym typeface="Arial" panose="020B0604020202020204" pitchFamily="34" charset="0"/>
              </a:rPr>
              <a:t>(SEM-V) THEORY EXAMINATION 20__-20__</a:t>
            </a:r>
          </a:p>
          <a:p>
            <a:pPr marL="0" indent="0">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Time: 3 Hours                                                                                    Total Marks: 100 </a:t>
            </a:r>
          </a:p>
          <a:p>
            <a:pPr marL="0" indent="0" algn="just">
              <a:spcBef>
                <a:spcPts val="365"/>
              </a:spcBef>
              <a:spcAft>
                <a:spcPct val="0"/>
              </a:spcAft>
              <a:buClr>
                <a:srgbClr val="000000"/>
              </a:buClr>
              <a:buFont typeface="Arial" panose="020B0604020202020204" pitchFamily="34" charset="0"/>
              <a:buNone/>
            </a:pPr>
            <a:r>
              <a:rPr lang="en-IN" altLang="x-none" sz="2000" b="1" i="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Note: 1. Attempt all Sections. If require any missing data; then choose suitably.</a:t>
            </a:r>
          </a:p>
          <a:p>
            <a:pPr marL="0" indent="0" algn="ctr">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SECTION A </a:t>
            </a:r>
          </a:p>
          <a:p>
            <a:pPr marL="0" indent="0">
              <a:spcBef>
                <a:spcPts val="365"/>
              </a:spcBef>
              <a:spcAft>
                <a:spcPct val="0"/>
              </a:spcAft>
              <a:buClr>
                <a:srgbClr val="000000"/>
              </a:buClr>
              <a:buFont typeface="Arial" panose="020B0604020202020204" pitchFamily="34" charset="0"/>
              <a:buAutoNum type="arabicPeriod"/>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Attempt all questions in brief.                                                        </a:t>
            </a:r>
            <a:r>
              <a:rPr lang="en-IN" altLang="x-none" sz="2000" b="1" dirty="0">
                <a:latin typeface="Arial" panose="020B0604020202020204"/>
                <a:ea typeface="Arial" panose="020B0604020202020204"/>
                <a:cs typeface="Arial" panose="020B0604020202020204"/>
                <a:sym typeface="Arial" panose="020B0604020202020204" pitchFamily="34" charset="0"/>
              </a:rPr>
              <a:t>1 x 10 = 10</a:t>
            </a:r>
          </a:p>
          <a:p>
            <a:pPr marL="0" indent="0">
              <a:spcBef>
                <a:spcPts val="365"/>
              </a:spcBef>
              <a:spcAft>
                <a:spcPct val="0"/>
              </a:spcAft>
              <a:buClr>
                <a:srgbClr val="000000"/>
              </a:buClr>
              <a:buFont typeface="Arial" panose="020B0604020202020204" pitchFamily="34" charset="0"/>
              <a:buNone/>
            </a:pPr>
            <a:endParaRPr lang="en-IN" altLang="x-none"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5" name="Content Placeholder 14"/>
          <p:cNvGraphicFramePr>
            <a:graphicFrameLocks noGrp="1"/>
          </p:cNvGraphicFramePr>
          <p:nvPr>
            <p:ph sz="half" idx="1"/>
            <p:custDataLst>
              <p:tags r:id="rId2"/>
            </p:custDataLst>
          </p:nvPr>
        </p:nvGraphicFramePr>
        <p:xfrm>
          <a:off x="883920" y="3611245"/>
          <a:ext cx="10278110" cy="2073275"/>
        </p:xfrm>
        <a:graphic>
          <a:graphicData uri="http://schemas.openxmlformats.org/drawingml/2006/table">
            <a:tbl>
              <a:tblPr firstRow="1" bandRow="1">
                <a:tableStyleId>{5C22544A-7EE6-4342-B048-85BDC9FD1C3A}</a:tableStyleId>
              </a:tblPr>
              <a:tblGrid>
                <a:gridCol w="1185545">
                  <a:extLst>
                    <a:ext uri="{9D8B030D-6E8A-4147-A177-3AD203B41FA5}">
                      <a16:colId xmlns:a16="http://schemas.microsoft.com/office/drawing/2014/main" val="20000"/>
                    </a:ext>
                  </a:extLst>
                </a:gridCol>
                <a:gridCol w="6918325">
                  <a:extLst>
                    <a:ext uri="{9D8B030D-6E8A-4147-A177-3AD203B41FA5}">
                      <a16:colId xmlns:a16="http://schemas.microsoft.com/office/drawing/2014/main" val="20001"/>
                    </a:ext>
                  </a:extLst>
                </a:gridCol>
                <a:gridCol w="1087120">
                  <a:extLst>
                    <a:ext uri="{9D8B030D-6E8A-4147-A177-3AD203B41FA5}">
                      <a16:colId xmlns:a16="http://schemas.microsoft.com/office/drawing/2014/main" val="20002"/>
                    </a:ext>
                  </a:extLst>
                </a:gridCol>
                <a:gridCol w="1087120">
                  <a:extLst>
                    <a:ext uri="{9D8B030D-6E8A-4147-A177-3AD203B41FA5}">
                      <a16:colId xmlns:a16="http://schemas.microsoft.com/office/drawing/2014/main" val="20003"/>
                    </a:ext>
                  </a:extLst>
                </a:gridCol>
              </a:tblGrid>
              <a:tr h="610235">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5760">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BFB8F4-0C91-45BB-BE10-00364E5FE251}"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kumimoji="0" lang="en-US"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endParaRPr lang="en-US" dirty="0"/>
          </a:p>
        </p:txBody>
      </p:sp>
      <p:pic>
        <p:nvPicPr>
          <p:cNvPr id="3" name="Picture 2"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12190" y="1064260"/>
            <a:ext cx="10569575" cy="3674745"/>
          </a:xfrm>
          <a:prstGeom prst="rect">
            <a:avLst/>
          </a:prstGeom>
          <a:noFill/>
        </p:spPr>
        <p:txBody>
          <a:bodyPr wrap="square" rtlCol="0" anchor="t">
            <a:noAutofit/>
          </a:bodyPr>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2. Attempt of the following:                                            5 x 2 = 20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lgn="ctr">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SECTION B</a:t>
            </a: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3. Attempt any five part of the following:                          5 x 6 = 30  </a:t>
            </a:r>
          </a:p>
        </p:txBody>
      </p:sp>
      <p:graphicFrame>
        <p:nvGraphicFramePr>
          <p:cNvPr id="8" name="Content Placeholder 7"/>
          <p:cNvGraphicFramePr>
            <a:graphicFrameLocks noGrp="1"/>
          </p:cNvGraphicFramePr>
          <p:nvPr>
            <p:ph sz="half" idx="1"/>
            <p:custDataLst>
              <p:tags r:id="rId1"/>
            </p:custDataLst>
          </p:nvPr>
        </p:nvGraphicFramePr>
        <p:xfrm>
          <a:off x="1066800" y="1605915"/>
          <a:ext cx="10070465" cy="1972945"/>
        </p:xfrm>
        <a:graphic>
          <a:graphicData uri="http://schemas.openxmlformats.org/drawingml/2006/table">
            <a:tbl>
              <a:tblPr firstRow="1" bandRow="1">
                <a:tableStyleId>{5C22544A-7EE6-4342-B048-85BDC9FD1C3A}</a:tableStyleId>
              </a:tblPr>
              <a:tblGrid>
                <a:gridCol w="1161415">
                  <a:extLst>
                    <a:ext uri="{9D8B030D-6E8A-4147-A177-3AD203B41FA5}">
                      <a16:colId xmlns:a16="http://schemas.microsoft.com/office/drawing/2014/main" val="20000"/>
                    </a:ext>
                  </a:extLst>
                </a:gridCol>
                <a:gridCol w="6779260">
                  <a:extLst>
                    <a:ext uri="{9D8B030D-6E8A-4147-A177-3AD203B41FA5}">
                      <a16:colId xmlns:a16="http://schemas.microsoft.com/office/drawing/2014/main" val="20001"/>
                    </a:ext>
                  </a:extLst>
                </a:gridCol>
                <a:gridCol w="1064895">
                  <a:extLst>
                    <a:ext uri="{9D8B030D-6E8A-4147-A177-3AD203B41FA5}">
                      <a16:colId xmlns:a16="http://schemas.microsoft.com/office/drawing/2014/main" val="20002"/>
                    </a:ext>
                  </a:extLst>
                </a:gridCol>
                <a:gridCol w="1064895">
                  <a:extLst>
                    <a:ext uri="{9D8B030D-6E8A-4147-A177-3AD203B41FA5}">
                      <a16:colId xmlns:a16="http://schemas.microsoft.com/office/drawing/2014/main" val="20003"/>
                    </a:ext>
                  </a:extLst>
                </a:gridCol>
              </a:tblGrid>
              <a:tr h="523875">
                <a:tc>
                  <a:txBody>
                    <a:bodyPr/>
                    <a:lstStyle/>
                    <a:p>
                      <a:r>
                        <a:rPr lang="en-IN" sz="1400" dirty="0" err="1">
                          <a:solidFill>
                            <a:schemeClr val="tx1"/>
                          </a:solidFill>
                        </a:rPr>
                        <a:t>Q.No</a:t>
                      </a:r>
                      <a:r>
                        <a:rPr lang="en-IN" sz="1400" dirty="0">
                          <a:solidFill>
                            <a:schemeClr val="tx1"/>
                          </a:solidFill>
                        </a:rPr>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7975">
                <a:tc>
                  <a:txBody>
                    <a:bodyPr/>
                    <a:lstStyle/>
                    <a:p>
                      <a:r>
                        <a:rPr lang="en-IN" sz="1400" dirty="0"/>
                        <a:t>1</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9245">
                <a:tc>
                  <a:txBody>
                    <a:bodyPr/>
                    <a:lstStyle/>
                    <a:p>
                      <a:r>
                        <a:rPr lang="en-IN" sz="1400" dirty="0"/>
                        <a:t>2</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23240">
                <a:tc>
                  <a:txBody>
                    <a:bodyPr/>
                    <a:lstStyle/>
                    <a:p>
                      <a:r>
                        <a:rPr lang="en-IN" sz="1400" dirty="0"/>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8610">
                <a:tc>
                  <a:txBody>
                    <a:bodyPr/>
                    <a:lstStyle/>
                    <a:p>
                      <a:r>
                        <a:rPr lang="en-IN" sz="1400" dirty="0"/>
                        <a:t>5</a:t>
                      </a:r>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58" marB="45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Content Placeholder 9"/>
          <p:cNvGraphicFramePr>
            <a:graphicFrameLocks noGrp="1"/>
          </p:cNvGraphicFramePr>
          <p:nvPr>
            <p:ph sz="half" idx="2"/>
            <p:custDataLst>
              <p:tags r:id="rId2"/>
            </p:custDataLst>
          </p:nvPr>
        </p:nvGraphicFramePr>
        <p:xfrm>
          <a:off x="1143000" y="4785360"/>
          <a:ext cx="10077450" cy="1765300"/>
        </p:xfrm>
        <a:graphic>
          <a:graphicData uri="http://schemas.openxmlformats.org/drawingml/2006/table">
            <a:tbl>
              <a:tblPr firstRow="1" bandRow="1">
                <a:tableStyleId>{5C22544A-7EE6-4342-B048-85BDC9FD1C3A}</a:tableStyleId>
              </a:tblPr>
              <a:tblGrid>
                <a:gridCol w="1162050">
                  <a:extLst>
                    <a:ext uri="{9D8B030D-6E8A-4147-A177-3AD203B41FA5}">
                      <a16:colId xmlns:a16="http://schemas.microsoft.com/office/drawing/2014/main" val="20000"/>
                    </a:ext>
                  </a:extLst>
                </a:gridCol>
                <a:gridCol w="6783705">
                  <a:extLst>
                    <a:ext uri="{9D8B030D-6E8A-4147-A177-3AD203B41FA5}">
                      <a16:colId xmlns:a16="http://schemas.microsoft.com/office/drawing/2014/main" val="20001"/>
                    </a:ext>
                  </a:extLst>
                </a:gridCol>
                <a:gridCol w="1065530">
                  <a:extLst>
                    <a:ext uri="{9D8B030D-6E8A-4147-A177-3AD203B41FA5}">
                      <a16:colId xmlns:a16="http://schemas.microsoft.com/office/drawing/2014/main" val="20002"/>
                    </a:ext>
                  </a:extLst>
                </a:gridCol>
                <a:gridCol w="1066165">
                  <a:extLst>
                    <a:ext uri="{9D8B030D-6E8A-4147-A177-3AD203B41FA5}">
                      <a16:colId xmlns:a16="http://schemas.microsoft.com/office/drawing/2014/main" val="20003"/>
                    </a:ext>
                  </a:extLst>
                </a:gridCol>
              </a:tblGrid>
              <a:tr h="645160">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4015">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2745">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3380">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98F7A6-E82C-4526-85AC-FD503D4D5E93}"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kumimoji="0" lang="en-US"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endParaRPr lang="en-US" dirty="0"/>
          </a:p>
        </p:txBody>
      </p:sp>
      <p:pic>
        <p:nvPicPr>
          <p:cNvPr id="3" name="Picture 2" descr="A black and red logo&#10;&#10;Description automatically generated"/>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7892" name="Content Placeholder 1"/>
          <p:cNvSpPr>
            <a:spLocks noGrp="1"/>
          </p:cNvSpPr>
          <p:nvPr>
            <p:ph sz="half" idx="2"/>
            <p:custDataLst>
              <p:tags r:id="rId1"/>
            </p:custDataLst>
          </p:nvPr>
        </p:nvSpPr>
        <p:spPr>
          <a:xfrm>
            <a:off x="766445" y="909955"/>
            <a:ext cx="10815955" cy="5216525"/>
          </a:xfrm>
        </p:spPr>
        <p:txBody>
          <a:bodyPr vert="horz" wrap="square" lIns="91425" tIns="45700" rIns="91425" bIns="45700" anchor="t" anchorCtr="0"/>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4. Attempt any one part of the following:                          1 x 10 = 10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5. Attempt any one part of the following:                          1 x 10 = 10  </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a:t>
            </a: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6. Attempt any one part of the following:                        1 x 10 = 10    </a:t>
            </a:r>
            <a:endParaRPr lang="en-IN" altLang="en-US" sz="2000" b="1" i="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i="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0" name="Content Placeholder 9"/>
          <p:cNvGraphicFramePr>
            <a:graphicFrameLocks noGrp="1"/>
          </p:cNvGraphicFramePr>
          <p:nvPr>
            <p:ph sz="half" idx="1"/>
            <p:custDataLst>
              <p:tags r:id="rId2"/>
            </p:custDataLst>
          </p:nvPr>
        </p:nvGraphicFramePr>
        <p:xfrm>
          <a:off x="1218565" y="1371600"/>
          <a:ext cx="9970770" cy="1304925"/>
        </p:xfrm>
        <a:graphic>
          <a:graphicData uri="http://schemas.openxmlformats.org/drawingml/2006/table">
            <a:tbl>
              <a:tblPr firstRow="1" bandRow="1">
                <a:tableStyleId>{5C22544A-7EE6-4342-B048-85BDC9FD1C3A}</a:tableStyleId>
              </a:tblPr>
              <a:tblGrid>
                <a:gridCol w="1149985">
                  <a:extLst>
                    <a:ext uri="{9D8B030D-6E8A-4147-A177-3AD203B41FA5}">
                      <a16:colId xmlns:a16="http://schemas.microsoft.com/office/drawing/2014/main" val="20000"/>
                    </a:ext>
                  </a:extLst>
                </a:gridCol>
                <a:gridCol w="6711315">
                  <a:extLst>
                    <a:ext uri="{9D8B030D-6E8A-4147-A177-3AD203B41FA5}">
                      <a16:colId xmlns:a16="http://schemas.microsoft.com/office/drawing/2014/main" val="20001"/>
                    </a:ext>
                  </a:extLst>
                </a:gridCol>
                <a:gridCol w="1054735">
                  <a:extLst>
                    <a:ext uri="{9D8B030D-6E8A-4147-A177-3AD203B41FA5}">
                      <a16:colId xmlns:a16="http://schemas.microsoft.com/office/drawing/2014/main" val="20002"/>
                    </a:ext>
                  </a:extLst>
                </a:gridCol>
                <a:gridCol w="1054735">
                  <a:extLst>
                    <a:ext uri="{9D8B030D-6E8A-4147-A177-3AD203B41FA5}">
                      <a16:colId xmlns:a16="http://schemas.microsoft.com/office/drawing/2014/main" val="20003"/>
                    </a:ext>
                  </a:extLst>
                </a:gridCol>
              </a:tblGrid>
              <a:tr h="573405">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custDataLst>
              <p:tags r:id="rId3"/>
            </p:custDataLst>
          </p:nvPr>
        </p:nvGraphicFramePr>
        <p:xfrm>
          <a:off x="1180465" y="3505200"/>
          <a:ext cx="10074910" cy="1097280"/>
        </p:xfrm>
        <a:graphic>
          <a:graphicData uri="http://schemas.openxmlformats.org/drawingml/2006/table">
            <a:tbl>
              <a:tblPr firstRow="1" bandRow="1">
                <a:tableStyleId>{5C22544A-7EE6-4342-B048-85BDC9FD1C3A}</a:tableStyleId>
              </a:tblPr>
              <a:tblGrid>
                <a:gridCol w="1162685">
                  <a:extLst>
                    <a:ext uri="{9D8B030D-6E8A-4147-A177-3AD203B41FA5}">
                      <a16:colId xmlns:a16="http://schemas.microsoft.com/office/drawing/2014/main" val="20000"/>
                    </a:ext>
                  </a:extLst>
                </a:gridCol>
                <a:gridCol w="6781165">
                  <a:extLst>
                    <a:ext uri="{9D8B030D-6E8A-4147-A177-3AD203B41FA5}">
                      <a16:colId xmlns:a16="http://schemas.microsoft.com/office/drawing/2014/main" val="20001"/>
                    </a:ext>
                  </a:extLst>
                </a:gridCol>
                <a:gridCol w="1066165">
                  <a:extLst>
                    <a:ext uri="{9D8B030D-6E8A-4147-A177-3AD203B41FA5}">
                      <a16:colId xmlns:a16="http://schemas.microsoft.com/office/drawing/2014/main" val="20002"/>
                    </a:ext>
                  </a:extLst>
                </a:gridCol>
                <a:gridCol w="1064895">
                  <a:extLst>
                    <a:ext uri="{9D8B030D-6E8A-4147-A177-3AD203B41FA5}">
                      <a16:colId xmlns:a16="http://schemas.microsoft.com/office/drawing/2014/main" val="20003"/>
                    </a:ext>
                  </a:extLst>
                </a:gridCol>
              </a:tblGrid>
              <a:tr h="365760">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custDataLst>
              <p:tags r:id="rId4"/>
            </p:custDataLst>
          </p:nvPr>
        </p:nvGraphicFramePr>
        <p:xfrm>
          <a:off x="1218565" y="5067300"/>
          <a:ext cx="10037445" cy="109728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20000"/>
                    </a:ext>
                  </a:extLst>
                </a:gridCol>
                <a:gridCol w="675513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949325">
                  <a:extLst>
                    <a:ext uri="{9D8B030D-6E8A-4147-A177-3AD203B41FA5}">
                      <a16:colId xmlns:a16="http://schemas.microsoft.com/office/drawing/2014/main" val="20003"/>
                    </a:ext>
                  </a:extLst>
                </a:gridCol>
              </a:tblGrid>
              <a:tr h="365760">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4EE192-50E6-4DA4-97BB-C3854D46ED14}"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dirty="0"/>
          </a:p>
        </p:txBody>
      </p:sp>
      <p:pic>
        <p:nvPicPr>
          <p:cNvPr id="3" name="Picture 2" descr="A black and red logo&#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8916" name="Content Placeholder 1"/>
          <p:cNvSpPr>
            <a:spLocks noGrp="1"/>
          </p:cNvSpPr>
          <p:nvPr>
            <p:ph sz="half" idx="2"/>
            <p:custDataLst>
              <p:tags r:id="rId1"/>
            </p:custDataLst>
          </p:nvPr>
        </p:nvSpPr>
        <p:spPr>
          <a:xfrm>
            <a:off x="610235" y="1614805"/>
            <a:ext cx="10972165" cy="4511675"/>
          </a:xfrm>
        </p:spPr>
        <p:txBody>
          <a:bodyPr vert="horz" wrap="square" lIns="91425" tIns="45700" rIns="91425" bIns="45700" anchor="t" anchorCtr="0"/>
          <a:lstStyle/>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7. Attempt any one part of the following:                          1 x 10 = 10</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8. Attempt any one part of the following:                          1 x 10 = 10  </a:t>
            </a: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endParaRPr lang="en-IN" altLang="en-US" sz="2000" b="1" dirty="0">
              <a:latin typeface="Arial" panose="020B0604020202020204"/>
              <a:ea typeface="Arial" panose="020B0604020202020204"/>
              <a:cs typeface="Arial" panose="020B0604020202020204"/>
              <a:sym typeface="Arial" panose="020B0604020202020204" pitchFamily="34" charset="0"/>
            </a:endParaRPr>
          </a:p>
          <a:p>
            <a:pPr marL="0" indent="0">
              <a:spcBef>
                <a:spcPts val="365"/>
              </a:spcBef>
              <a:spcAft>
                <a:spcPct val="0"/>
              </a:spcAft>
              <a:buClr>
                <a:srgbClr val="000000"/>
              </a:buClr>
              <a:buFont typeface="Arial" panose="020B0604020202020204" pitchFamily="34" charset="0"/>
              <a:buNone/>
            </a:pPr>
            <a:r>
              <a:rPr lang="en-IN" altLang="en-US" sz="2000" b="1" dirty="0">
                <a:latin typeface="Arial" panose="020B0604020202020204"/>
                <a:ea typeface="Arial" panose="020B0604020202020204"/>
                <a:cs typeface="Arial" panose="020B0604020202020204"/>
                <a:sym typeface="Arial" panose="020B0604020202020204" pitchFamily="34" charset="0"/>
              </a:rPr>
              <a:t> </a:t>
            </a:r>
            <a:endParaRPr lang="en-IN" altLang="en-US" sz="2000" b="1" i="1" dirty="0">
              <a:latin typeface="Arial" panose="020B0604020202020204"/>
              <a:ea typeface="Arial" panose="020B0604020202020204"/>
              <a:cs typeface="Arial" panose="020B0604020202020204"/>
              <a:sym typeface="Arial" panose="020B0604020202020204" pitchFamily="34" charset="0"/>
            </a:endParaRPr>
          </a:p>
        </p:txBody>
      </p:sp>
      <p:graphicFrame>
        <p:nvGraphicFramePr>
          <p:cNvPr id="10" name="Content Placeholder 9"/>
          <p:cNvGraphicFramePr>
            <a:graphicFrameLocks noGrp="1"/>
          </p:cNvGraphicFramePr>
          <p:nvPr>
            <p:ph sz="half" idx="1"/>
            <p:custDataLst>
              <p:tags r:id="rId2"/>
            </p:custDataLst>
          </p:nvPr>
        </p:nvGraphicFramePr>
        <p:xfrm>
          <a:off x="692150" y="1981200"/>
          <a:ext cx="10840720" cy="1209557"/>
        </p:xfrm>
        <a:graphic>
          <a:graphicData uri="http://schemas.openxmlformats.org/drawingml/2006/table">
            <a:tbl>
              <a:tblPr firstRow="1" bandRow="1">
                <a:tableStyleId>{5C22544A-7EE6-4342-B048-85BDC9FD1C3A}</a:tableStyleId>
              </a:tblPr>
              <a:tblGrid>
                <a:gridCol w="1250315">
                  <a:extLst>
                    <a:ext uri="{9D8B030D-6E8A-4147-A177-3AD203B41FA5}">
                      <a16:colId xmlns:a16="http://schemas.microsoft.com/office/drawing/2014/main" val="20000"/>
                    </a:ext>
                  </a:extLst>
                </a:gridCol>
                <a:gridCol w="7296785">
                  <a:extLst>
                    <a:ext uri="{9D8B030D-6E8A-4147-A177-3AD203B41FA5}">
                      <a16:colId xmlns:a16="http://schemas.microsoft.com/office/drawing/2014/main" val="20001"/>
                    </a:ext>
                  </a:extLst>
                </a:gridCol>
                <a:gridCol w="1146810">
                  <a:extLst>
                    <a:ext uri="{9D8B030D-6E8A-4147-A177-3AD203B41FA5}">
                      <a16:colId xmlns:a16="http://schemas.microsoft.com/office/drawing/2014/main" val="20002"/>
                    </a:ext>
                  </a:extLst>
                </a:gridCol>
                <a:gridCol w="1146810">
                  <a:extLst>
                    <a:ext uri="{9D8B030D-6E8A-4147-A177-3AD203B41FA5}">
                      <a16:colId xmlns:a16="http://schemas.microsoft.com/office/drawing/2014/main" val="20003"/>
                    </a:ext>
                  </a:extLst>
                </a:gridCol>
              </a:tblGrid>
              <a:tr h="478155">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custDataLst>
              <p:tags r:id="rId3"/>
            </p:custDataLst>
          </p:nvPr>
        </p:nvGraphicFramePr>
        <p:xfrm>
          <a:off x="685800" y="4124325"/>
          <a:ext cx="10895965" cy="1240155"/>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20000"/>
                    </a:ext>
                  </a:extLst>
                </a:gridCol>
                <a:gridCol w="7333615">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152525">
                  <a:extLst>
                    <a:ext uri="{9D8B030D-6E8A-4147-A177-3AD203B41FA5}">
                      <a16:colId xmlns:a16="http://schemas.microsoft.com/office/drawing/2014/main" val="20003"/>
                    </a:ext>
                  </a:extLst>
                </a:gridCol>
              </a:tblGrid>
              <a:tr h="413385">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3385">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3385">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EFE79A-E37D-468C-8131-A53263132020}"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24</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latin typeface="Times New Roman" panose="02020603050405020304" pitchFamily="18" charset="0"/>
                <a:cs typeface="Times New Roman" panose="02020603050405020304" pitchFamily="18" charset="0"/>
                <a:sym typeface="Arial" panose="020B0604020202020204" pitchFamily="34" charset="0"/>
              </a:rPr>
              <a:t>Prerequisite</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94360" y="1198880"/>
            <a:ext cx="10987405" cy="4618355"/>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r>
              <a:rPr lang="en-IN" altLang="x-none" sz="2400" dirty="0">
                <a:latin typeface="Arial" panose="020B0604020202020204"/>
                <a:ea typeface="Arial" panose="020B0604020202020204"/>
                <a:cs typeface="Arial" panose="020B0604020202020204"/>
                <a:sym typeface="Arial" panose="020B0604020202020204" pitchFamily="34" charset="0"/>
              </a:rPr>
              <a:t>Basic Knowledge of any programming language like C/C++/Python/Java. </a:t>
            </a:r>
          </a:p>
          <a:p>
            <a:pPr>
              <a:spcBef>
                <a:spcPts val="365"/>
              </a:spcBef>
              <a:spcAft>
                <a:spcPct val="0"/>
              </a:spcAft>
              <a:buClr>
                <a:srgbClr val="000000"/>
              </a:buClr>
              <a:buFont typeface="Wingdings" panose="05000000000000000000" pitchFamily="2" charset="2"/>
              <a:buChar char="Ø"/>
            </a:pPr>
            <a:endParaRPr lang="en-IN" altLang="x-none"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Wingdings" panose="05000000000000000000" pitchFamily="2" charset="2"/>
              <a:buChar char="Ø"/>
            </a:pPr>
            <a:r>
              <a:rPr lang="en-IN" altLang="x-none" sz="2400" dirty="0">
                <a:latin typeface="Arial" panose="020B0604020202020204"/>
                <a:ea typeface="Arial" panose="020B0604020202020204"/>
                <a:cs typeface="Arial" panose="020B0604020202020204"/>
                <a:sym typeface="Arial" panose="020B0604020202020204" pitchFamily="34" charset="0"/>
              </a:rPr>
              <a:t>Familiarity with basic concepts of Internet.</a:t>
            </a:r>
            <a:endParaRPr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sz="24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137854-E2B4-4764-9412-CCEF7548999B}"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25</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Brief Introduction About The Subject </a:t>
            </a:r>
            <a:endParaRPr lang="en-US" dirty="0"/>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662305" y="947420"/>
            <a:ext cx="10847705" cy="5055235"/>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Arial" panose="020B0604020202020204"/>
                <a:ea typeface="Arial" panose="020B0604020202020204"/>
                <a:cs typeface="Arial" panose="020B0604020202020204"/>
                <a:sym typeface="Arial" panose="020B0604020202020204" pitchFamily="34"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Arial" panose="020B0604020202020204"/>
                <a:ea typeface="Arial" panose="020B0604020202020204"/>
                <a:cs typeface="Arial" panose="020B0604020202020204"/>
                <a:sym typeface="Arial" panose="020B0604020202020204" pitchFamily="34" charset="0"/>
              </a:rPr>
              <a:t>https://www.youtube.com/results?search_query=Web+Technonogies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376F05-FF5F-452E-9C02-D32DD7D217C3}"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26</a:t>
            </a:fld>
            <a:endParaRPr lang="en-US"/>
          </a:p>
        </p:txBody>
      </p:sp>
      <p:sp>
        <p:nvSpPr>
          <p:cNvPr id="7" name="Title 1"/>
          <p:cNvSpPr txBox="1"/>
          <p:nvPr/>
        </p:nvSpPr>
        <p:spPr>
          <a:xfrm>
            <a:off x="2895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Unit 1 Content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158875"/>
            <a:ext cx="10873105" cy="5111750"/>
          </a:xfrm>
          <a:prstGeom prst="rect">
            <a:avLst/>
          </a:prstGeom>
          <a:noFill/>
        </p:spPr>
        <p:txBody>
          <a:bodyPr wrap="square" rtlCol="0" anchor="t">
            <a:noAutofit/>
          </a:bodyPr>
          <a:lstStyle/>
          <a:p>
            <a:pPr>
              <a:spcBef>
                <a:spcPts val="365"/>
              </a:spcBef>
              <a:spcAft>
                <a:spcPct val="0"/>
              </a:spcAft>
              <a:buClr>
                <a:srgbClr val="000000"/>
              </a:buClr>
            </a:pPr>
            <a:r>
              <a:rPr lang="en-US" altLang="en-US" sz="2400" b="1" dirty="0">
                <a:latin typeface="Arial" panose="020B0604020202020204"/>
                <a:ea typeface="Arial" panose="020B0604020202020204"/>
                <a:cs typeface="Arial" panose="020B0604020202020204"/>
                <a:sym typeface="Arial" panose="020B0604020202020204" pitchFamily="34" charset="0"/>
              </a:rPr>
              <a:t>Introduction: </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Web Technology</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History of Web and Internet</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Connecting to Internet</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Internet services and tools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Client-Server Computing, Protocols Governing Web</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Basic principles involved in developing a web site</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Planning process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Types of Websites</a:t>
            </a:r>
          </a:p>
          <a:p>
            <a:pPr lvl="1">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Standards and W3C recommendations,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75" y="1143000"/>
            <a:ext cx="10740390" cy="4800600"/>
          </a:xfrm>
        </p:spPr>
        <p:txBody>
          <a:bodyPr>
            <a:normAutofit/>
          </a:bodyPr>
          <a:lstStyle/>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Hosting Basics</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Types of Hosting Packages</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Introduction to web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Functional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Usability &amp; Visual Testing</a:t>
            </a:r>
          </a:p>
          <a:p>
            <a:pPr marL="457200" lvl="1" algn="l">
              <a:spcBef>
                <a:spcPts val="365"/>
              </a:spcBef>
              <a:buClr>
                <a:srgbClr val="000000"/>
              </a:buClr>
              <a:buSzTx/>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Performance &amp; Load Testing</a:t>
            </a:r>
          </a:p>
          <a:p>
            <a:pPr lvl="1">
              <a:spcBef>
                <a:spcPts val="365"/>
              </a:spcBef>
              <a:spcAft>
                <a:spcPct val="0"/>
              </a:spcAft>
              <a:buClr>
                <a:srgbClr val="000000"/>
              </a:buClr>
              <a:buFont typeface="Arial" panose="020B0604020202020204" pitchFamily="34" charset="0"/>
              <a:buNone/>
            </a:pPr>
            <a:endParaRPr lang="en-US" altLang="en-US" sz="1600" dirty="0">
              <a:latin typeface="Arial" panose="020B0604020202020204"/>
              <a:ea typeface="Arial" panose="020B0604020202020204"/>
              <a:cs typeface="Arial" panose="020B0604020202020204"/>
              <a:sym typeface="Arial" panose="020B0604020202020204" pitchFamily="34" charset="0"/>
            </a:endParaRPr>
          </a:p>
          <a:p>
            <a:pPr>
              <a:buNone/>
            </a:pPr>
            <a:endParaRPr lang="en-US" sz="1600" dirty="0"/>
          </a:p>
        </p:txBody>
      </p:sp>
      <p:sp>
        <p:nvSpPr>
          <p:cNvPr id="4" name="Date Placeholder 3"/>
          <p:cNvSpPr>
            <a:spLocks noGrp="1"/>
          </p:cNvSpPr>
          <p:nvPr>
            <p:ph type="dt" sz="half" idx="10"/>
          </p:nvPr>
        </p:nvSpPr>
        <p:spPr/>
        <p:txBody>
          <a:bodyPr/>
          <a:lstStyle/>
          <a:p>
            <a:fld id="{836112AA-08AF-4049-9625-B91B2DCDAC1B}"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Unit 1 Content(cont1..)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373EBB-980E-48E7-B42D-0DABF1A53DC5}"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Unit Objective</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94360" y="1050290"/>
            <a:ext cx="10812780" cy="4685030"/>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rPr>
              <a:t>Objective of Unit 1:</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 To learn about web development strategies with protocols governing web and internet services and tools.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 To understand the basic concepts to develop the website as per web standards and W3C recommendations.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To understand web hosting and web hosting packages.</a:t>
            </a:r>
          </a:p>
          <a:p>
            <a:pPr lvl="1" algn="just" eaLnBrk="1" hangingPunct="1">
              <a:spcBef>
                <a:spcPts val="365"/>
              </a:spcBef>
              <a:spcAft>
                <a:spcPct val="0"/>
              </a:spcAft>
              <a:buClr>
                <a:srgbClr val="000000"/>
              </a:buClr>
              <a:buFont typeface="Arial" panose="020B0604020202020204" pitchFamily="34" charset="0"/>
              <a:buChar char="•"/>
            </a:pPr>
            <a:r>
              <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rPr>
              <a:t>To understand to register a domain and maintain web servers.</a:t>
            </a:r>
          </a:p>
          <a:p>
            <a:pPr lvl="1" algn="just" eaLnBrk="1" hangingPunct="1">
              <a:spcBef>
                <a:spcPts val="365"/>
              </a:spcBef>
              <a:spcAft>
                <a:spcPct val="0"/>
              </a:spcAft>
              <a:buClr>
                <a:srgbClr val="000000"/>
              </a:buClr>
              <a:buFont typeface="Arial" panose="020B0604020202020204" pitchFamily="34" charset="0"/>
              <a:buChar char="•"/>
            </a:pPr>
            <a:endParaRPr lang="en-US" altLang="en-US" sz="2400" dirty="0">
              <a:latin typeface="Times New Roman" panose="02020603050405020304" pitchFamily="18" charset="0"/>
              <a:ea typeface="Arial" panose="020B0604020202020204"/>
              <a:cs typeface="Tahoma" panose="020B0604030504040204" pitchFamily="34" charset="0"/>
              <a:sym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02208E-A857-4FA4-B353-8302D7F836F4}"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dirty="0">
                <a:latin typeface="Calibri" panose="020F0502020204030204" charset="0"/>
                <a:cs typeface="Calibri" panose="020F0502020204030204" charset="0"/>
                <a:sym typeface="Calibri" panose="020F0502020204030204" charset="0"/>
              </a:rPr>
              <a:t>Introduction to Web Technology </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87375" y="1258570"/>
            <a:ext cx="10833100" cy="4226560"/>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Technology refers to the various tools and techniques that are utilized in the process of communication between different types of devices over the internet. </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A web browser is used to access web pages.</a:t>
            </a:r>
          </a:p>
          <a:p>
            <a:pPr algn="just">
              <a:spcBef>
                <a:spcPts val="365"/>
              </a:spcBef>
              <a:spcAft>
                <a:spcPct val="0"/>
              </a:spcAft>
              <a:buClr>
                <a:srgbClr val="000000"/>
              </a:buClr>
              <a:buFont typeface="Arial" panose="020B0604020202020204" pitchFamily="34" charset="0"/>
              <a:buNone/>
            </a:pPr>
            <a:r>
              <a:rPr lang="en-US" altLang="en-US" sz="2400" dirty="0">
                <a:latin typeface="Arial" panose="020B0604020202020204"/>
                <a:ea typeface="Arial" panose="020B0604020202020204"/>
                <a:cs typeface="Arial" panose="020B0604020202020204"/>
                <a:sym typeface="Arial" panose="020B0604020202020204" pitchFamily="34" charset="0"/>
              </a:rPr>
              <a:t> </a:t>
            </a: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browsers can be defined as programs that display text, data, pictures, animation, and video on the Internet.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EAAD70-9828-4ED4-874A-16F9F3F24410}"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a:t>
            </a:fld>
            <a:endParaRPr lang="en-US"/>
          </a:p>
        </p:txBody>
      </p:sp>
      <p:sp>
        <p:nvSpPr>
          <p:cNvPr id="7" name="Text Box 6"/>
          <p:cNvSpPr txBox="1"/>
          <p:nvPr/>
        </p:nvSpPr>
        <p:spPr>
          <a:xfrm>
            <a:off x="669925" y="1143000"/>
            <a:ext cx="10001885" cy="4668520"/>
          </a:xfrm>
          <a:prstGeom prst="rect">
            <a:avLst/>
          </a:prstGeom>
          <a:noFill/>
        </p:spPr>
        <p:txBody>
          <a:bodyPr wrap="square" rtlCol="0" anchor="t">
            <a:spAutoFit/>
          </a:bodyPr>
          <a:lstStyle/>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COs and PSOs Mapping</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Program Educational Objectives (PEOs)</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Result Analysis (Department Result, Subject Result and Individual Faculty Result)</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End Semester Question Paper Templates (Offline Pattern/Online Pattern)</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Perquisite/ Recap </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Brief Introduction about the Subject with videos</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Unit Content</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Unit Objective</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Topic Objective/Topic Outcome</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Lecture related to topic</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Daily Quiz</a:t>
            </a:r>
          </a:p>
          <a:p>
            <a:pPr indent="-457200">
              <a:spcBef>
                <a:spcPts val="365"/>
              </a:spcBef>
              <a:spcAft>
                <a:spcPct val="0"/>
              </a:spcAft>
              <a:buClr>
                <a:srgbClr val="000000"/>
              </a:buClr>
              <a:buFont typeface="Arial" panose="020B0604020202020204" pitchFamily="34" charset="0"/>
              <a:buAutoNum type="arabicPeriod" startAt="11"/>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Weekly Assignment</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Conti.....</a:t>
            </a:r>
          </a:p>
        </p:txBody>
      </p:sp>
      <p:pic>
        <p:nvPicPr>
          <p:cNvPr id="9" name="Content Placeholder 8" descr="A black and red logo&#10;&#10;Description automatically generated"/>
          <p:cNvPicPr>
            <a:picLocks noGrp="1" noChangeAspect="1"/>
          </p:cNvPicPr>
          <p:nvPr>
            <p:ph idx="1"/>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6200" y="0"/>
            <a:ext cx="2211070" cy="947420"/>
          </a:xfrm>
          <a:prstGeom prst="rect">
            <a:avLst/>
          </a:prstGeom>
        </p:spPr>
      </p:pic>
      <p:pic>
        <p:nvPicPr>
          <p:cNvPr id="11" name="Picture 10" descr="A black and red logo&#10;&#10;Description automatically generated"/>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905F83-B821-405E-9193-F51469524843}"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Classification of Web technology</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4195" y="1247140"/>
            <a:ext cx="10570845" cy="4547870"/>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World Wide Web (WWW)</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Browser</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Server</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Pages</a:t>
            </a:r>
          </a:p>
          <a:p>
            <a:pPr algn="just">
              <a:spcBef>
                <a:spcPts val="365"/>
              </a:spcBef>
              <a:spcAft>
                <a:spcPct val="0"/>
              </a:spcAft>
              <a:buClr>
                <a:srgbClr val="000000"/>
              </a:buClr>
              <a:buFont typeface="Wingdings" panose="05000000000000000000" pitchFamily="2" charset="2"/>
              <a:buChar char="Ø"/>
            </a:pPr>
            <a:endParaRPr lang="en-US" altLang="en-US" sz="24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sz="2400" dirty="0">
                <a:latin typeface="Arial" panose="020B0604020202020204"/>
                <a:ea typeface="Arial" panose="020B0604020202020204"/>
                <a:cs typeface="Arial" panose="020B0604020202020204"/>
                <a:sym typeface="Arial" panose="020B0604020202020204" pitchFamily="34" charset="0"/>
              </a:rPr>
              <a:t>Web Development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2EB72D-B6CE-4BD3-A16B-0639C1F40934}"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2895600" y="9525"/>
            <a:ext cx="7772400" cy="6762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History of Web development and Internet</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1506" name="Google Shape;126;p16"/>
          <p:cNvSpPr txBox="1">
            <a:spLocks noGrp="1"/>
          </p:cNvSpPr>
          <p:nvPr>
            <p:ph type="body" idx="1"/>
            <p:custDataLst>
              <p:tags r:id="rId1"/>
            </p:custDataLst>
          </p:nvPr>
        </p:nvSpPr>
        <p:spPr>
          <a:xfrm>
            <a:off x="629920" y="1271905"/>
            <a:ext cx="10866755" cy="5085080"/>
          </a:xfrm>
        </p:spPr>
        <p:txBody>
          <a:bodyPr spcFirstLastPara="1" vert="horz" wrap="square" lIns="91425" tIns="45700" rIns="91425" bIns="45700" numCol="1" anchor="t" anchorCtr="0" compatLnSpc="1">
            <a:noAutofit/>
          </a:bodyPr>
          <a:lstStyle/>
          <a:p>
            <a:pPr marL="9525" indent="0" algn="just">
              <a:lnSpc>
                <a:spcPct val="90000"/>
              </a:lnSpc>
              <a:spcBef>
                <a:spcPts val="365"/>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World Wide Web</a:t>
            </a:r>
          </a:p>
          <a:p>
            <a:pPr marL="9525" indent="0" algn="just">
              <a:lnSpc>
                <a:spcPct val="90000"/>
              </a:lnSpc>
              <a:spcBef>
                <a:spcPts val="365"/>
              </a:spcBef>
              <a:spcAft>
                <a:spcPct val="0"/>
              </a:spcAft>
              <a:buClr>
                <a:srgbClr val="000000"/>
              </a:buClr>
              <a:buFont typeface="Arial" panose="020B0604020202020204" pitchFamily="34" charset="0"/>
              <a:buNone/>
            </a:pP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ct val="90000"/>
              </a:lnSpc>
              <a:spcBef>
                <a:spcPts val="36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World Wide Web is a system of interlinked hypertext  documents accessed via the Internet. Web is a huge collection  of pages of information linked to each other around the globe.</a:t>
            </a:r>
          </a:p>
          <a:p>
            <a:pPr marL="809625" lvl="1" algn="just">
              <a:lnSpc>
                <a:spcPct val="90000"/>
              </a:lnSpc>
              <a:spcBef>
                <a:spcPts val="365"/>
              </a:spcBef>
              <a:spcAft>
                <a:spcPct val="0"/>
              </a:spcAft>
              <a:buClr>
                <a:srgbClr val="000000"/>
              </a:buClr>
              <a:buFont typeface="Wingdings" panose="05000000000000000000" pitchFamily="2" charset="2"/>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290"/>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WWW:</a:t>
            </a:r>
          </a:p>
          <a:p>
            <a:pPr marL="9525" indent="0" algn="just">
              <a:spcBef>
                <a:spcPts val="29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ts val="2590"/>
              </a:lnSpc>
              <a:spcBef>
                <a:spcPts val="62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WWW is created by Sir Tim Berners Lee in 1989 at CERN in  Geneva.</a:t>
            </a:r>
          </a:p>
          <a:p>
            <a:pPr marL="809625" lvl="1" algn="just">
              <a:lnSpc>
                <a:spcPts val="2740"/>
              </a:lnSpc>
              <a:spcBef>
                <a:spcPts val="250"/>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1990, the first text only browsers were setup and CERN scientist.</a:t>
            </a:r>
          </a:p>
          <a:p>
            <a:pPr marL="809625" lvl="1" algn="just">
              <a:lnSpc>
                <a:spcPts val="2740"/>
              </a:lnSpc>
              <a:spcBef>
                <a:spcPts val="250"/>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  transfer HTML document   to remote sites a new protocol was devised called  HTTP (Hyper Text Transfer Protocol).</a:t>
            </a:r>
          </a:p>
          <a:p>
            <a:pPr marL="809625" lvl="1" algn="just">
              <a:lnSpc>
                <a:spcPts val="2740"/>
              </a:lnSpc>
              <a:spcBef>
                <a:spcPts val="250"/>
              </a:spcBef>
              <a:spcAft>
                <a:spcPct val="0"/>
              </a:spcAft>
              <a:buClr>
                <a:srgbClr val="000000"/>
              </a:buClr>
              <a:buFont typeface="Wingdings" panose="05000000000000000000" pitchFamily="2" charset="2"/>
              <a:buChar char="§"/>
            </a:pPr>
            <a:endParaRPr lang="en-US" altLang="en-US" sz="2000" dirty="0">
              <a:latin typeface="Arial" panose="020B0604020202020204"/>
              <a:ea typeface="Arial" panose="020B0604020202020204"/>
              <a:cs typeface="Arial" panose="020B0604020202020204"/>
              <a:sym typeface="Arial" panose="020B0604020202020204" pitchFamily="34" charset="0"/>
            </a:endParaRPr>
          </a:p>
          <a:p>
            <a:pPr marL="809625" lvl="1" algn="just">
              <a:lnSpc>
                <a:spcPts val="2740"/>
              </a:lnSpc>
              <a:spcBef>
                <a:spcPts val="250"/>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09625" lvl="1" algn="just">
              <a:lnSpc>
                <a:spcPts val="2740"/>
              </a:lnSpc>
              <a:spcBef>
                <a:spcPts val="25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additive="base">
                                        <p:cTn id="7" dur="500" fill="hold"/>
                                        <p:tgtEl>
                                          <p:spTgt spid="21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6">
                                            <p:txEl>
                                              <p:pRg st="2" end="2"/>
                                            </p:txEl>
                                          </p:spTgt>
                                        </p:tgtEl>
                                        <p:attrNameLst>
                                          <p:attrName>style.visibility</p:attrName>
                                        </p:attrNameLst>
                                      </p:cBhvr>
                                      <p:to>
                                        <p:strVal val="visible"/>
                                      </p:to>
                                    </p:set>
                                    <p:anim calcmode="lin" valueType="num">
                                      <p:cBhvr additive="base">
                                        <p:cTn id="11"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506">
                                            <p:txEl>
                                              <p:pRg st="4" end="4"/>
                                            </p:txEl>
                                          </p:spTgt>
                                        </p:tgtEl>
                                        <p:attrNameLst>
                                          <p:attrName>style.visibility</p:attrName>
                                        </p:attrNameLst>
                                      </p:cBhvr>
                                      <p:to>
                                        <p:strVal val="visible"/>
                                      </p:to>
                                    </p:set>
                                    <p:anim calcmode="lin" valueType="num">
                                      <p:cBhvr additive="base">
                                        <p:cTn id="17"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6">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6">
                                            <p:txEl>
                                              <p:pRg st="6" end="6"/>
                                            </p:txEl>
                                          </p:spTgt>
                                        </p:tgtEl>
                                        <p:attrNameLst>
                                          <p:attrName>style.visibility</p:attrName>
                                        </p:attrNameLst>
                                      </p:cBhvr>
                                      <p:to>
                                        <p:strVal val="visible"/>
                                      </p:to>
                                    </p:set>
                                    <p:anim calcmode="lin" valueType="num">
                                      <p:cBhvr additive="base">
                                        <p:cTn id="21" dur="5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6">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506">
                                            <p:txEl>
                                              <p:pRg st="7" end="7"/>
                                            </p:txEl>
                                          </p:spTgt>
                                        </p:tgtEl>
                                        <p:attrNameLst>
                                          <p:attrName>style.visibility</p:attrName>
                                        </p:attrNameLst>
                                      </p:cBhvr>
                                      <p:to>
                                        <p:strVal val="visible"/>
                                      </p:to>
                                    </p:set>
                                    <p:anim calcmode="lin" valueType="num">
                                      <p:cBhvr additive="base">
                                        <p:cTn id="25" dur="500" fill="hold"/>
                                        <p:tgtEl>
                                          <p:spTgt spid="2150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6">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506">
                                            <p:txEl>
                                              <p:pRg st="8" end="8"/>
                                            </p:txEl>
                                          </p:spTgt>
                                        </p:tgtEl>
                                        <p:attrNameLst>
                                          <p:attrName>style.visibility</p:attrName>
                                        </p:attrNameLst>
                                      </p:cBhvr>
                                      <p:to>
                                        <p:strVal val="visible"/>
                                      </p:to>
                                    </p:set>
                                    <p:anim calcmode="lin" valueType="num">
                                      <p:cBhvr additive="base">
                                        <p:cTn id="29" dur="5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252F3-AC8E-4930-96DD-FFB74D87AF67}"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err="1">
                <a:latin typeface="Times New Roman" panose="02020603050405020304" pitchFamily="18" charset="0"/>
                <a:cs typeface="Times New Roman" panose="02020603050405020304" pitchFamily="18" charset="0"/>
                <a:sym typeface="Arial" panose="020B0604020202020204" pitchFamily="34" charset="0"/>
              </a:rPr>
              <a:t>Contd</a:t>
            </a:r>
            <a:r>
              <a:rPr lang="en-US" noProof="0" dirty="0">
                <a:latin typeface="Times New Roman" panose="02020603050405020304" pitchFamily="18" charset="0"/>
                <a:cs typeface="Times New Roman" panose="02020603050405020304" pitchFamily="18" charset="0"/>
                <a:sym typeface="Arial" panose="020B0604020202020204" pitchFamily="34" charset="0"/>
              </a:rPr>
              <a: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7855" y="1146175"/>
            <a:ext cx="10801985" cy="4654550"/>
          </a:xfrm>
          <a:prstGeom prst="rect">
            <a:avLst/>
          </a:prstGeom>
          <a:noFill/>
        </p:spPr>
        <p:txBody>
          <a:bodyPr wrap="square" rtlCol="0" anchor="t">
            <a:noAutofit/>
          </a:bodyPr>
          <a:lstStyle/>
          <a:p>
            <a:pPr marL="355600" algn="just" defTabSz="914400">
              <a:spcBef>
                <a:spcPts val="11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the fall of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1991</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conference goes around the world  started hearing about </a:t>
            </a:r>
          </a:p>
          <a:p>
            <a:pPr marL="355600" algn="just" defTabSz="914400">
              <a:spcBef>
                <a:spcPts val="11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the promise but sparks still  were not flying.</a:t>
            </a:r>
          </a:p>
          <a:p>
            <a:pPr marL="355600" algn="just" defTabSz="914400">
              <a:spcBef>
                <a:spcPts val="11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1993, there are only about 50 websites world  wide. </a:t>
            </a:r>
          </a:p>
          <a:p>
            <a:pPr marL="355600" algn="just" defTabSz="914400">
              <a:spcBef>
                <a:spcPts val="67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browser that allowed user to take advantage  of the web’s graphical </a:t>
            </a: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capabilities was developed at  the National center for Super Computing application (NCSA). </a:t>
            </a:r>
          </a:p>
          <a:p>
            <a:pPr marL="355600" algn="just" defTabSz="914400">
              <a:spcBef>
                <a:spcPts val="675"/>
              </a:spcBef>
              <a:spcAft>
                <a:spcPct val="0"/>
              </a:spcAft>
              <a:buClr>
                <a:srgbClr val="000000"/>
              </a:buClr>
              <a:buFont typeface="Wingdings" panose="05000000000000000000" pitchFamily="2" charset="2"/>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algn="just" defTabSz="914400">
              <a:spcBef>
                <a:spcPts val="675"/>
              </a:spcBef>
              <a:spcAft>
                <a:spcPct val="0"/>
              </a:spcAft>
              <a:buClr>
                <a:srgbClr val="000000"/>
              </a:buClr>
              <a:buFont typeface="Wingdings" panose="05000000000000000000" pitchFamily="2" charset="2"/>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NCSA called the browser  Mosaic.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31D1A6-8517-4B8A-9B1B-3E237BA6CA95}"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Connecting to Internet</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721995" y="1131570"/>
            <a:ext cx="10711815" cy="4900295"/>
          </a:xfrm>
          <a:prstGeom prst="rect">
            <a:avLst/>
          </a:prstGeom>
          <a:noFill/>
        </p:spPr>
        <p:txBody>
          <a:bodyPr wrap="square" rtlCol="0" anchor="t">
            <a:noAutofit/>
          </a:bodyPr>
          <a:lstStyle/>
          <a:p>
            <a:pPr>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When determining which type of Internet speed</a:t>
            </a: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hlinkClick r:id="rId3"/>
              </a:rPr>
              <a:t> </a:t>
            </a: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and Internet connection type is right for you or your family, it's important to understand the distinction between each connection. </a:t>
            </a:r>
          </a:p>
          <a:p>
            <a:pPr>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today's age, there are numerous ways to connect laptops, desktops, mobile phones, gaming consoles, e-readers and tablets to the Internet. </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MOBILE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WIFI HOTSPOTS</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DIAL-UP</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BROADBAND</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DSL(DIGITAL SUBSCRIBER LINE)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p>
          <a:p>
            <a:pPr lvl="1">
              <a:spcBef>
                <a:spcPts val="365"/>
              </a:spcBef>
              <a:spcAft>
                <a:spcPct val="0"/>
              </a:spcAft>
              <a:buClr>
                <a:srgbClr val="000000"/>
              </a:buClr>
              <a:buFont typeface="Wingdings" panose="05000000000000000000" pitchFamily="2" charset="2"/>
              <a:buChar char="Ø"/>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3E5938-3EEC-4119-BA55-3A3CF53156FF}"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endParaRPr>
          </a:p>
          <a:p>
            <a:pPr algn="ctr">
              <a:buClr>
                <a:srgbClr val="000000"/>
              </a:buClr>
              <a:buFont typeface="Calibri" panose="020F0502020204030204" charset="0"/>
              <a:buNone/>
            </a:pPr>
            <a:r>
              <a:rPr lang="en-US"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kumimoji="0" lang="en-US" kern="1200" cap="none" spc="0" normalizeH="0" baseline="0" noProof="0" dirty="0">
              <a:solidFill>
                <a:srgbClr val="000000"/>
              </a:solidFill>
              <a:latin typeface="Arial" panose="020B0604020202020204" pitchFamily="34" charset="0"/>
              <a:ea typeface="+mn-ea"/>
              <a:cs typeface="Arial" panose="020B0604020202020204" pitchFamily="34"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295400"/>
            <a:ext cx="10929620" cy="842010"/>
          </a:xfrm>
          <a:prstGeom prst="rect">
            <a:avLst/>
          </a:prstGeom>
          <a:noFill/>
        </p:spPr>
        <p:txBody>
          <a:bodyPr wrap="square" rtlCol="0" anchor="t">
            <a:noAutofit/>
          </a:bodyPr>
          <a:lstStyle/>
          <a:p>
            <a:pPr>
              <a:spcBef>
                <a:spcPts val="365"/>
              </a:spcBef>
              <a:spcAft>
                <a:spcPct val="0"/>
              </a:spcAft>
              <a:buClr>
                <a:srgbClr val="000000"/>
              </a:buClr>
            </a:pPr>
            <a:r>
              <a:rPr lang="en-US" altLang="en-US" b="1" dirty="0">
                <a:latin typeface="Arial" panose="020B0604020202020204"/>
                <a:ea typeface="Arial" panose="020B0604020202020204"/>
                <a:cs typeface="Arial" panose="020B0604020202020204"/>
                <a:sym typeface="Arial" panose="020B0604020202020204" pitchFamily="34" charset="0"/>
              </a:rPr>
              <a:t>Internet Services</a:t>
            </a:r>
            <a:r>
              <a:rPr lang="en-US" altLang="en-US" dirty="0">
                <a:latin typeface="Arial" panose="020B0604020202020204"/>
                <a:ea typeface="Arial" panose="020B0604020202020204"/>
                <a:cs typeface="Arial" panose="020B0604020202020204"/>
                <a:sym typeface="Arial" panose="020B0604020202020204" pitchFamily="34" charset="0"/>
              </a:rPr>
              <a:t> allows us to access huge amount of information such as text, graphics, sound and software over the internet. </a:t>
            </a:r>
          </a:p>
        </p:txBody>
      </p:sp>
      <p:pic>
        <p:nvPicPr>
          <p:cNvPr id="55302" name="Picture 2" descr="internet_technologies_tutorial"/>
          <p:cNvPicPr>
            <a:picLocks noGrp="1" noChangeAspect="1"/>
          </p:cNvPicPr>
          <p:nvPr>
            <p:ph idx="1"/>
            <p:custDataLst>
              <p:tags r:id="rId1"/>
            </p:custDataLst>
          </p:nvPr>
        </p:nvPicPr>
        <p:blipFill>
          <a:blip r:embed="rId4"/>
          <a:stretch>
            <a:fillRect/>
          </a:stretch>
        </p:blipFill>
        <p:spPr>
          <a:xfrm>
            <a:off x="855345" y="2206625"/>
            <a:ext cx="10321290" cy="358711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C85514-872D-4A1C-8B17-CC0EFAFFAF3C}"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0235" y="1264285"/>
            <a:ext cx="10671175" cy="4631055"/>
          </a:xfrm>
          <a:prstGeom prst="rect">
            <a:avLst/>
          </a:prstGeom>
          <a:noFill/>
        </p:spPr>
        <p:txBody>
          <a:bodyPr wrap="square" rtlCol="0" anchor="t">
            <a:noAutofit/>
          </a:bodyPr>
          <a:lstStyle/>
          <a:p>
            <a:pPr marL="466725" lvl="1"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Protocol</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protocol is a set of rules to communicate applications 	to each other.</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protocol is the interface required for communicating the  different applications</a:t>
            </a:r>
          </a:p>
          <a:p>
            <a:pPr marL="1270000" lvl="2" indent="-344170" algn="just" defTabSz="914400">
              <a:lnSpc>
                <a:spcPts val="2400"/>
              </a:lnSpc>
              <a:spcBef>
                <a:spcPts val="675"/>
              </a:spcBef>
              <a:spcAft>
                <a:spcPct val="0"/>
              </a:spcAft>
              <a:buClr>
                <a:srgbClr val="000000"/>
              </a:buClr>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466725" lvl="1" indent="0" algn="just"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Classification of Protocols</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TCP/IP</a:t>
            </a:r>
          </a:p>
          <a:p>
            <a:pPr marL="1727200" lvl="3" indent="-344170" defTabSz="914400">
              <a:spcBef>
                <a:spcPct val="0"/>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a:t>
            </a:r>
          </a:p>
          <a:p>
            <a:pPr marL="1727200" lvl="3" indent="-344170" defTabSz="914400">
              <a:spcBef>
                <a:spcPts val="36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75D5C1-B2A8-42F4-BB9B-2848E9679A37}"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116205" y="1167130"/>
            <a:ext cx="11419205" cy="5586730"/>
          </a:xfrm>
          <a:prstGeom prst="rect">
            <a:avLst/>
          </a:prstGeom>
          <a:noFill/>
        </p:spPr>
        <p:txBody>
          <a:bodyPr wrap="square" rtlCol="0" anchor="t">
            <a:noAutofit/>
          </a:bodyPr>
          <a:lstStyle/>
          <a:p>
            <a:pPr marL="1381125" lvl="3"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 Protocol</a:t>
            </a:r>
          </a:p>
          <a:p>
            <a:pPr marL="1381125" lvl="3" indent="0" defTabSz="914400">
              <a:lnSpc>
                <a:spcPts val="2400"/>
              </a:lnSpc>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defTabSz="914400">
              <a:lnSpc>
                <a:spcPts val="2400"/>
              </a:lnSpc>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  is the primary protocol used to distribute  information on the web</a:t>
            </a:r>
          </a:p>
          <a:p>
            <a:pPr marL="9525" indent="0" defTabSz="914400">
              <a:spcBef>
                <a:spcPts val="100"/>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Initial HTTP 0.9 does not allow for content typing and  does not have provisions for supplying  meta-  information.</a:t>
            </a:r>
          </a:p>
          <a:p>
            <a:pPr marL="2184400" lvl="4" indent="-344170" algn="just" defTabSz="914400">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Content Typing is to  identify the type of data being transferred.</a:t>
            </a:r>
          </a:p>
          <a:p>
            <a:pPr marL="2184400" lvl="4" indent="-344170" algn="just" defTabSz="914400">
              <a:spcBef>
                <a:spcPts val="675"/>
              </a:spcBef>
              <a:spcAft>
                <a:spcPct val="0"/>
              </a:spcAft>
              <a:buClr>
                <a:srgbClr val="000000"/>
              </a:buClr>
              <a:buFont typeface="Arial" panose="020B0604020202020204" pitchFamily="34" charset="0"/>
              <a:buNone/>
              <a:tabLst>
                <a:tab pos="1421130" algn="l"/>
                <a:tab pos="1816100" algn="l"/>
                <a:tab pos="3113405" algn="l"/>
                <a:tab pos="3524250" algn="l"/>
                <a:tab pos="3889375" algn="l"/>
                <a:tab pos="4491355" algn="l"/>
                <a:tab pos="4965700"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184400" lvl="4" indent="-344170" algn="just" defTabSz="914400">
              <a:spcBef>
                <a:spcPts val="675"/>
              </a:spcBef>
              <a:spcAft>
                <a:spcPct val="0"/>
              </a:spcAft>
              <a:buClr>
                <a:srgbClr val="000000"/>
              </a:buClr>
              <a:buFont typeface="Arial" panose="020B0604020202020204" pitchFamily="34" charset="0"/>
              <a:buChar char="•"/>
              <a:tabLst>
                <a:tab pos="1421130" algn="l"/>
                <a:tab pos="1816100" algn="l"/>
                <a:tab pos="3113405" algn="l"/>
                <a:tab pos="3524250" algn="l"/>
                <a:tab pos="3889375" algn="l"/>
                <a:tab pos="4491355" algn="l"/>
                <a:tab pos="4965700"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Meta Information is supplemental data, such as  environment variables that identify the client’s  computer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D146A2-5245-47A3-B6D8-89B8083336FD}"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9698" name="Google Shape;126;p16"/>
          <p:cNvSpPr txBox="1">
            <a:spLocks noGrp="1"/>
          </p:cNvSpPr>
          <p:nvPr>
            <p:ph type="body" idx="1"/>
            <p:custDataLst>
              <p:tags r:id="rId1"/>
            </p:custDataLst>
          </p:nvPr>
        </p:nvSpPr>
        <p:spPr>
          <a:xfrm>
            <a:off x="576580" y="1227455"/>
            <a:ext cx="11005185" cy="5216525"/>
          </a:xfrm>
        </p:spPr>
        <p:txBody>
          <a:bodyPr spcFirstLastPara="1" vert="horz" wrap="square" lIns="91425" tIns="45700" rIns="91425" bIns="45700" numCol="1" anchor="t" anchorCtr="0" compatLnSpc="1">
            <a:noAutofit/>
          </a:bodyPr>
          <a:lstStyle/>
          <a:p>
            <a:pPr marL="12700" indent="0" algn="just" defTabSz="914400">
              <a:spcBef>
                <a:spcPts val="90"/>
              </a:spcBef>
              <a:spcAft>
                <a:spcPct val="0"/>
              </a:spcAft>
              <a:buClr>
                <a:srgbClr val="000000"/>
              </a:buClr>
              <a:buFont typeface="Arial" panose="020B0604020202020204" pitchFamily="34" charset="0"/>
              <a:buNone/>
              <a:tabLst>
                <a:tab pos="357505" algn="l"/>
              </a:tabLst>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TCP/IP</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90"/>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a set of rules that an application  can use to package its information for sending  across the networks of networks.</a:t>
            </a:r>
          </a:p>
          <a:p>
            <a:pPr marL="12700" indent="0" algn="just" defTabSz="914400">
              <a:spcBef>
                <a:spcPts val="775"/>
              </a:spcBef>
              <a:spcAft>
                <a:spcPct val="0"/>
              </a:spcAft>
              <a:buClr>
                <a:srgbClr val="000000"/>
              </a:buClr>
              <a:tabLst>
                <a:tab pos="357505" algn="l"/>
              </a:tabLst>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2700" indent="0" algn="just" defTabSz="914400">
              <a:spcBef>
                <a:spcPts val="775"/>
              </a:spcBef>
              <a:spcAft>
                <a:spcPct val="0"/>
              </a:spcAft>
              <a:buClr>
                <a:srgbClr val="000000"/>
              </a:buClr>
              <a:buFont typeface="Arial" panose="020B0604020202020204" pitchFamily="34" charset="0"/>
              <a:buNone/>
              <a:tabLst>
                <a:tab pos="357505" algn="l"/>
              </a:tabLst>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p>
          <a:p>
            <a:pPr marL="812800" lvl="1" algn="just" defTabSz="914400">
              <a:spcBef>
                <a:spcPts val="775"/>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 uses TCP to create a virtual connection  for control information and then creates a  separate TCP   connection for data transfers.  </a:t>
            </a:r>
          </a:p>
          <a:p>
            <a:pPr marL="812800" lvl="1" algn="just" defTabSz="914400">
              <a:spcBef>
                <a:spcPts val="77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used to transfer the files over  networks.</a:t>
            </a:r>
          </a:p>
          <a:p>
            <a:pPr marL="12700" indent="0" algn="just" defTabSz="914400">
              <a:spcBef>
                <a:spcPts val="36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algn="just" defTabSz="914400">
              <a:spcBef>
                <a:spcPts val="775"/>
              </a:spcBef>
              <a:spcAft>
                <a:spcPct val="0"/>
              </a:spcAft>
              <a:buClr>
                <a:srgbClr val="000000"/>
              </a:buClr>
              <a:buFont typeface="Arial" panose="020B0604020202020204" pitchFamily="34" charset="0"/>
              <a:buChar char="•"/>
              <a:tabLst>
                <a:tab pos="357505" algn="l"/>
              </a:tabLst>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2700" indent="0" algn="just" defTabSz="914400">
              <a:spcBef>
                <a:spcPts val="365"/>
              </a:spcBef>
              <a:spcAft>
                <a:spcPct val="0"/>
              </a:spcAft>
              <a:buClr>
                <a:srgbClr val="000000"/>
              </a:buClr>
              <a:buFont typeface="Arial" panose="020B0604020202020204" pitchFamily="34" charset="0"/>
              <a:buNone/>
              <a:tabLst>
                <a:tab pos="357505" algn="l"/>
              </a:tabLst>
            </a:pPr>
            <a:endParaRPr lang="en-US" altLang="en-US" sz="2200"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anim calcmode="lin" valueType="num">
                                      <p:cBhvr additive="base">
                                        <p:cTn id="11"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9698">
                                            <p:txEl>
                                              <p:pRg st="3" end="3"/>
                                            </p:txEl>
                                          </p:spTgt>
                                        </p:tgtEl>
                                        <p:attrNameLst>
                                          <p:attrName>style.visibility</p:attrName>
                                        </p:attrNameLst>
                                      </p:cBhvr>
                                      <p:to>
                                        <p:strVal val="visible"/>
                                      </p:to>
                                    </p:set>
                                    <p:anim calcmode="lin" valueType="num">
                                      <p:cBhvr additive="base">
                                        <p:cTn id="17" dur="500" fill="hold"/>
                                        <p:tgtEl>
                                          <p:spTgt spid="296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8">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698">
                                            <p:txEl>
                                              <p:pRg st="4" end="4"/>
                                            </p:txEl>
                                          </p:spTgt>
                                        </p:tgtEl>
                                        <p:attrNameLst>
                                          <p:attrName>style.visibility</p:attrName>
                                        </p:attrNameLst>
                                      </p:cBhvr>
                                      <p:to>
                                        <p:strVal val="visible"/>
                                      </p:to>
                                    </p:set>
                                    <p:anim calcmode="lin" valueType="num">
                                      <p:cBhvr additive="base">
                                        <p:cTn id="21" dur="500" fill="hold"/>
                                        <p:tgtEl>
                                          <p:spTgt spid="2969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698">
                                            <p:txEl>
                                              <p:pRg st="6" end="6"/>
                                            </p:txEl>
                                          </p:spTgt>
                                        </p:tgtEl>
                                        <p:attrNameLst>
                                          <p:attrName>style.visibility</p:attrName>
                                        </p:attrNameLst>
                                      </p:cBhvr>
                                      <p:to>
                                        <p:strVal val="visible"/>
                                      </p:to>
                                    </p:set>
                                    <p:anim calcmode="lin" valueType="num">
                                      <p:cBhvr additive="base">
                                        <p:cTn id="25" dur="500" fill="hold"/>
                                        <p:tgtEl>
                                          <p:spTgt spid="2969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8679AC-A1B1-4C88-97BA-E647E2B436EC}"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Protocols Governing Web(cont1..)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60705" y="1100455"/>
            <a:ext cx="10872470" cy="4752975"/>
          </a:xfrm>
          <a:prstGeom prst="rect">
            <a:avLst/>
          </a:prstGeom>
          <a:noFill/>
        </p:spPr>
        <p:txBody>
          <a:bodyPr wrap="square" rtlCol="0" anchor="t">
            <a:noAutofit/>
          </a:bodyPr>
          <a:lstStyle/>
          <a:p>
            <a:pPr marL="0" indent="0" algn="just">
              <a:spcBef>
                <a:spcPts val="10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a:t>
            </a: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an Internet standard for electronic mail (e-  mail) transmission across Internet  Protocol (IP) networks.</a:t>
            </a:r>
          </a:p>
          <a:p>
            <a:pPr marL="927100" lvl="2" algn="just">
              <a:spcBef>
                <a:spcPts val="10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0" indent="0" algn="just">
              <a:spcBef>
                <a:spcPts val="10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This protocol used to remotely login into another system .</a:t>
            </a:r>
          </a:p>
          <a:p>
            <a:pPr marL="927100" lvl="2"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10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This is used to browse file and directories on the remote system.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04F19C-A488-4EC9-9FBC-EB7CCD0139B8}"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10235" y="1028065"/>
            <a:ext cx="10734040" cy="4987290"/>
          </a:xfrm>
          <a:prstGeom prst="rect">
            <a:avLst/>
          </a:prstGeom>
          <a:noFill/>
        </p:spPr>
        <p:txBody>
          <a:bodyPr wrap="square" rtlCol="0" anchor="t">
            <a:noAutofit/>
          </a:bodyPr>
          <a:lstStyle/>
          <a:p>
            <a:pPr marL="927100" lvl="2" algn="just">
              <a:spcBef>
                <a:spcPts val="77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1.) The HTML and HTTP standard are defined by __</a:t>
            </a: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fr-FR" altLang="x-none" dirty="0">
                <a:solidFill>
                  <a:srgbClr val="FF0000"/>
                </a:solidFill>
                <a:latin typeface="Roboto" pitchFamily="2" charset="0"/>
                <a:ea typeface="Arial" panose="020B0604020202020204"/>
                <a:cs typeface="Arial" panose="020B0604020202020204"/>
                <a:sym typeface="Arial" panose="020B0604020202020204" pitchFamily="34" charset="0"/>
              </a:rPr>
              <a:t>                  (A) Web client</a:t>
            </a: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(B) Internet association</a:t>
            </a:r>
          </a:p>
          <a:p>
            <a:pPr marL="114300" indent="0">
              <a:spcBef>
                <a:spcPts val="365"/>
              </a:spcBef>
              <a:spcAft>
                <a:spcPct val="0"/>
              </a:spcAft>
              <a:buClr>
                <a:srgbClr val="000000"/>
              </a:buClr>
              <a:buFont typeface="Arial" panose="020B0604020202020204" pitchFamily="34" charset="0"/>
              <a:buNone/>
            </a:pPr>
            <a:r>
              <a:rPr lang="fr-FR" altLang="x-none" dirty="0">
                <a:latin typeface="Roboto" pitchFamily="2" charset="0"/>
                <a:ea typeface="Arial" panose="020B0604020202020204"/>
                <a:cs typeface="Arial" panose="020B0604020202020204"/>
                <a:sym typeface="Arial" panose="020B0604020202020204" pitchFamily="34" charset="0"/>
              </a:rPr>
              <a:t>                  (C) WWW consortium</a:t>
            </a:r>
          </a:p>
          <a:p>
            <a:pPr marL="114300" indent="0">
              <a:spcBef>
                <a:spcPts val="365"/>
              </a:spcBef>
              <a:spcAft>
                <a:spcPct val="0"/>
              </a:spcAft>
              <a:buClr>
                <a:srgbClr val="000000"/>
              </a:buClr>
              <a:buFont typeface="Arial" panose="020B0604020202020204" pitchFamily="34" charset="0"/>
              <a:buNone/>
            </a:pPr>
            <a:r>
              <a:rPr lang="fr-FR" altLang="x-none" dirty="0">
                <a:solidFill>
                  <a:srgbClr val="333333"/>
                </a:solidFill>
                <a:latin typeface="Roboto" pitchFamily="2" charset="0"/>
                <a:ea typeface="Arial" panose="020B0604020202020204"/>
                <a:cs typeface="Arial" panose="020B0604020202020204"/>
                <a:sym typeface="Arial" panose="020B0604020202020204" pitchFamily="34" charset="0"/>
              </a:rPr>
              <a:t>                  (D) WWW</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2.) The ____ passes the information given by the user to a specified program.</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User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Programmer</a:t>
            </a:r>
          </a:p>
          <a:p>
            <a:pPr marL="114300" indent="0">
              <a:spcBef>
                <a:spcPts val="365"/>
              </a:spcBef>
              <a:spcAft>
                <a:spcPct val="0"/>
              </a:spcAft>
              <a:buClr>
                <a:srgbClr val="000000"/>
              </a:buClr>
              <a:buFont typeface="Arial" panose="020B0604020202020204" pitchFamily="34" charset="0"/>
              <a:buNone/>
            </a:pPr>
            <a:r>
              <a:rPr dirty="0">
                <a:solidFill>
                  <a:srgbClr val="FF0000"/>
                </a:solidFill>
                <a:latin typeface="Arial" panose="020B0604020202020204"/>
                <a:ea typeface="Arial" panose="020B0604020202020204"/>
                <a:cs typeface="Arial" panose="020B0604020202020204"/>
                <a:sym typeface="Arial" panose="020B0604020202020204" pitchFamily="34" charset="0"/>
              </a:rPr>
              <a:t>               (C) Web server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Browser</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3.) Which language is used for creating Web Pages?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PASCAL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C</a:t>
            </a:r>
          </a:p>
          <a:p>
            <a:pPr marL="114300" indent="0">
              <a:spcBef>
                <a:spcPts val="365"/>
              </a:spcBef>
              <a:spcAft>
                <a:spcPct val="0"/>
              </a:spcAft>
              <a:buClr>
                <a:srgbClr val="000000"/>
              </a:buClr>
              <a:buFont typeface="Arial" panose="020B0604020202020204" pitchFamily="34" charset="0"/>
              <a:buNone/>
            </a:pPr>
            <a:r>
              <a:rPr dirty="0">
                <a:solidFill>
                  <a:srgbClr val="FF0000"/>
                </a:solidFill>
                <a:latin typeface="Arial" panose="020B0604020202020204"/>
                <a:ea typeface="Arial" panose="020B0604020202020204"/>
                <a:cs typeface="Arial" panose="020B0604020202020204"/>
                <a:sym typeface="Arial" panose="020B0604020202020204" pitchFamily="34" charset="0"/>
              </a:rPr>
              <a:t>               (C) HTML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BASIC</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932F60-AF57-4142-90CD-4F1E58409006}"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a:t>
            </a:fld>
            <a:endParaRPr lang="en-US"/>
          </a:p>
        </p:txBody>
      </p:sp>
      <p:sp>
        <p:nvSpPr>
          <p:cNvPr id="7" name="Text Box 6"/>
          <p:cNvSpPr txBox="1"/>
          <p:nvPr/>
        </p:nvSpPr>
        <p:spPr>
          <a:xfrm>
            <a:off x="669925" y="1143000"/>
            <a:ext cx="10001885" cy="2911475"/>
          </a:xfrm>
          <a:prstGeom prst="rect">
            <a:avLst/>
          </a:prstGeom>
          <a:noFill/>
        </p:spPr>
        <p:txBody>
          <a:bodyPr wrap="square" rtlCol="0" anchor="t">
            <a:spAutoFit/>
          </a:bodyPr>
          <a:lstStyle/>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Topic Links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MCQ (End of Unit)</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Glossary Questions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Old Question Papers (Sessional + University)</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Expected Questions</a:t>
            </a:r>
          </a:p>
          <a:p>
            <a:pPr indent="-457200">
              <a:spcBef>
                <a:spcPts val="365"/>
              </a:spcBef>
              <a:spcAft>
                <a:spcPct val="0"/>
              </a:spcAft>
              <a:buClr>
                <a:srgbClr val="000000"/>
              </a:buClr>
              <a:buFont typeface="Arial" panose="020B0604020202020204" pitchFamily="34" charset="0"/>
              <a:buAutoNum type="arabicPlain" startAt="23"/>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Recap of Unit</a:t>
            </a:r>
          </a:p>
          <a:p>
            <a:pPr indent="0">
              <a:lnSpc>
                <a:spcPct val="150000"/>
              </a:lnSpc>
              <a:spcBef>
                <a:spcPts val="365"/>
              </a:spcBef>
              <a:spcAft>
                <a:spcPct val="0"/>
              </a:spcAft>
              <a:buClr>
                <a:srgbClr val="000000"/>
              </a:buClr>
              <a:buFont typeface="Arial" panose="020B0604020202020204" pitchFamily="34" charset="0"/>
              <a:buNone/>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a:t>
            </a:r>
          </a:p>
        </p:txBody>
      </p:sp>
      <p:pic>
        <p:nvPicPr>
          <p:cNvPr id="9" name="Content Placeholder 8" descr="A black and red logo&#10;&#10;Description automatically generated"/>
          <p:cNvPicPr>
            <a:picLocks noGrp="1" noChangeAspect="1"/>
          </p:cNvPicPr>
          <p:nvPr>
            <p:ph idx="1"/>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6200" y="0"/>
            <a:ext cx="2211070" cy="947420"/>
          </a:xfrm>
          <a:prstGeom prst="rect">
            <a:avLst/>
          </a:prstGeom>
        </p:spPr>
      </p:pic>
      <p:pic>
        <p:nvPicPr>
          <p:cNvPr id="11" name="Picture 10" descr="A black and red logo&#10;&#10;Description automatically generated"/>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F90F7B-CE9F-4310-8A3A-BD1BF64EEA3A}"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Daily Quiz</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42290" y="1150620"/>
            <a:ext cx="10851515" cy="451675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4.) What is the abbreviation of HTTP?</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Hypertext tag path</a:t>
            </a:r>
          </a:p>
          <a:p>
            <a:pPr marL="114300" indent="0">
              <a:spcBef>
                <a:spcPts val="365"/>
              </a:spcBef>
              <a:spcAft>
                <a:spcPct val="0"/>
              </a:spcAft>
              <a:buClr>
                <a:srgbClr val="000000"/>
              </a:buClr>
              <a:buFont typeface="Arial" panose="020B0604020202020204" pitchFamily="34" charset="0"/>
              <a:buNone/>
            </a:pPr>
            <a:r>
              <a:rPr dirty="0">
                <a:solidFill>
                  <a:srgbClr val="FF0000"/>
                </a:solidFill>
                <a:latin typeface="Arial" panose="020B0604020202020204"/>
                <a:ea typeface="Arial" panose="020B0604020202020204"/>
                <a:cs typeface="Arial" panose="020B0604020202020204"/>
                <a:sym typeface="Arial" panose="020B0604020202020204" pitchFamily="34" charset="0"/>
              </a:rPr>
              <a:t>       (B) Hyper Text Transfer Protocol</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Hypertext transfer path</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(D) None</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5.) The entire web document is contained within ____</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(A) Comments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(B) Tags</a:t>
            </a:r>
          </a:p>
          <a:p>
            <a:pPr marL="114300" indent="0">
              <a:spcBef>
                <a:spcPts val="365"/>
              </a:spcBef>
              <a:spcAft>
                <a:spcPct val="0"/>
              </a:spcAft>
              <a:buClr>
                <a:srgbClr val="000000"/>
              </a:buClr>
              <a:buFont typeface="Arial" panose="020B0604020202020204" pitchFamily="34" charset="0"/>
              <a:buNone/>
            </a:pPr>
            <a:r>
              <a:rPr dirty="0">
                <a:latin typeface="Arial" panose="020B0604020202020204"/>
                <a:ea typeface="Arial" panose="020B0604020202020204"/>
                <a:cs typeface="Arial" panose="020B0604020202020204"/>
                <a:sym typeface="Arial" panose="020B0604020202020204" pitchFamily="34" charset="0"/>
              </a:rPr>
              <a:t>       (C) Web page</a:t>
            </a:r>
          </a:p>
          <a:p>
            <a:pPr marL="114300" indent="0">
              <a:spcBef>
                <a:spcPts val="365"/>
              </a:spcBef>
              <a:spcAft>
                <a:spcPct val="0"/>
              </a:spcAft>
              <a:buClr>
                <a:srgbClr val="000000"/>
              </a:buClr>
              <a:buFont typeface="Arial" panose="020B0604020202020204" pitchFamily="34" charset="0"/>
              <a:buNone/>
            </a:pPr>
            <a:r>
              <a:rPr dirty="0">
                <a:solidFill>
                  <a:srgbClr val="FF0000"/>
                </a:solidFill>
                <a:latin typeface="Arial" panose="020B0604020202020204"/>
                <a:ea typeface="Arial" panose="020B0604020202020204"/>
                <a:cs typeface="Arial" panose="020B0604020202020204"/>
                <a:sym typeface="Arial" panose="020B0604020202020204" pitchFamily="34" charset="0"/>
              </a:rPr>
              <a:t>       (D) HTML element</a:t>
            </a:r>
            <a:endParaRPr lang="en-US" dirty="0">
              <a:solidFill>
                <a:srgbClr val="FF0000"/>
              </a:solidFill>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F083AE-4066-4CC3-A97F-46192E269370}"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endParaRPr lang="en-US" noProof="0" dirty="0">
              <a:latin typeface="Times New Roman" panose="02020603050405020304" pitchFamily="18" charset="0"/>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Types Of Websites</a:t>
            </a:r>
            <a:endParaRPr kumimoji="0" lang="en-US" kern="1200" cap="none" spc="0" normalizeH="0" baseline="0" noProof="0" dirty="0">
              <a:solidFill>
                <a:schemeClr val="dk1"/>
              </a:solidFill>
              <a:latin typeface="Times New Roman" panose="02020603050405020304" pitchFamily="18" charset="0"/>
              <a:ea typeface="+mn-ea"/>
              <a:cs typeface="Times New Roman" panose="02020603050405020304" pitchFamily="18" charset="0"/>
              <a:sym typeface="Arial" panose="020B0604020202020204" pitchFamily="34" charset="0"/>
            </a:endParaRPr>
          </a:p>
          <a:p>
            <a:pPr algn="ctr">
              <a:buClr>
                <a:srgbClr val="000000"/>
              </a:buClr>
              <a:buFont typeface="Calibri" panose="020F0502020204030204" charset="0"/>
              <a:buNone/>
            </a:pP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94360" y="1249680"/>
            <a:ext cx="10865485" cy="4460240"/>
          </a:xfrm>
          <a:prstGeom prst="rect">
            <a:avLst/>
          </a:prstGeom>
          <a:noFill/>
        </p:spPr>
        <p:txBody>
          <a:bodyPr wrap="square" rtlCol="0" anchor="t">
            <a:noAutofit/>
          </a:bodyPr>
          <a:lstStyle/>
          <a:p>
            <a:pPr marL="9525" indent="0">
              <a:spcBef>
                <a:spcPts val="9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Website: </a:t>
            </a:r>
          </a:p>
          <a:p>
            <a:pPr marL="9525" indent="0">
              <a:spcBef>
                <a:spcPts val="90"/>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website is simply a collection of interlinked  web pages</a:t>
            </a:r>
            <a:r>
              <a:rPr lang="en-US" altLang="en-US" sz="2200" dirty="0">
                <a:latin typeface="Arial" panose="020B0604020202020204"/>
                <a:ea typeface="Arial" panose="020B0604020202020204"/>
                <a:cs typeface="Arial" panose="020B0604020202020204"/>
                <a:sym typeface="Arial" panose="020B0604020202020204" pitchFamily="34" charset="0"/>
              </a:rPr>
              <a:t>.</a:t>
            </a:r>
          </a:p>
          <a:p>
            <a:pPr marL="9525" indent="0">
              <a:spcBef>
                <a:spcPts val="365"/>
              </a:spcBef>
              <a:spcAft>
                <a:spcPct val="0"/>
              </a:spcAft>
              <a:buClr>
                <a:srgbClr val="000000"/>
              </a:buCl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Classification of Website</a:t>
            </a:r>
          </a:p>
          <a:p>
            <a:pPr marL="9525" indent="0">
              <a:spcBef>
                <a:spcPts val="365"/>
              </a:spcBef>
              <a:spcAft>
                <a:spcPct val="0"/>
              </a:spcAft>
              <a:buClr>
                <a:srgbClr val="000000"/>
              </a:buCl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Corporate Website</a:t>
            </a:r>
          </a:p>
          <a:p>
            <a:pPr marL="812800" lvl="1" indent="-344170">
              <a:spcBef>
                <a:spcPts val="775"/>
              </a:spcBef>
              <a:spcAft>
                <a:spcPct val="0"/>
              </a:spcAft>
              <a:buClr>
                <a:srgbClr val="000000"/>
              </a:buClr>
              <a:buFont typeface="Arial" panose="020B0604020202020204" pitchFamily="34" charset="0"/>
              <a:buNone/>
            </a:pPr>
            <a:endParaRPr lang="en-US" altLang="en-US" sz="2200" i="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Individual website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0792C6-E9CE-4750-95E6-43842780A77A}"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Websites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19735" y="959485"/>
            <a:ext cx="11052810" cy="5006975"/>
          </a:xfrm>
          <a:prstGeom prst="rect">
            <a:avLst/>
          </a:prstGeom>
          <a:noFill/>
        </p:spPr>
        <p:txBody>
          <a:bodyPr wrap="square" rtlCol="0" anchor="t">
            <a:noAutofit/>
          </a:bodyPr>
          <a:lstStyle/>
          <a:p>
            <a:pPr marL="9525" indent="0">
              <a:spcBef>
                <a:spcPts val="77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Corporate Website:</a:t>
            </a:r>
          </a:p>
          <a:p>
            <a:pPr marL="9525" indent="0">
              <a:spcBef>
                <a:spcPts val="77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10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this, there is certain no. of persons, who  develop their website for a particular organization.</a:t>
            </a:r>
          </a:p>
          <a:p>
            <a:pPr marL="812800" lvl="1" indent="-344170" algn="just">
              <a:spcBef>
                <a:spcPts val="100"/>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corporate website are formed when group of  people have common interest and objective.</a:t>
            </a:r>
          </a:p>
          <a:p>
            <a:pPr marL="812800" lvl="1" indent="-344170" algn="just">
              <a:spcBef>
                <a:spcPts val="6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purpose of this website  is  to convey the  information of organization to all over the world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0B4FB5-ECD5-4805-9D95-772715322E97}"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Websites(cont1..)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313055" y="938530"/>
            <a:ext cx="11233150" cy="4890770"/>
          </a:xfrm>
          <a:prstGeom prst="rect">
            <a:avLst/>
          </a:prstGeom>
          <a:noFill/>
        </p:spPr>
        <p:txBody>
          <a:bodyPr wrap="square" rtlCol="0" anchor="t">
            <a:noAutofit/>
          </a:bodyPr>
          <a:lstStyle/>
          <a:p>
            <a:pPr marL="9525" indent="0" algn="just">
              <a:spcBef>
                <a:spcPts val="69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Individual Website</a:t>
            </a:r>
          </a:p>
          <a:p>
            <a:pPr marL="9525" indent="0" algn="just">
              <a:spcBef>
                <a:spcPts val="690"/>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Personal web pages are world wide web pages created by an individual to contain content of a personal nature rather than content pertaining to a company, organization or institution.</a:t>
            </a:r>
          </a:p>
          <a:p>
            <a:pPr marL="812800" lvl="1" indent="-344170" algn="just">
              <a:spcBef>
                <a:spcPts val="690"/>
              </a:spcBef>
              <a:spcAft>
                <a:spcPct val="0"/>
              </a:spcAft>
              <a:buClr>
                <a:srgbClr val="000000"/>
              </a:buClr>
              <a:buFont typeface="Arial" panose="020B0604020202020204" pitchFamily="34" charset="0"/>
              <a:buChar char="•"/>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is just like profile management system. </a:t>
            </a:r>
          </a:p>
          <a:p>
            <a:pPr marL="812800" lvl="1" indent="-344170" algn="just">
              <a:spcBef>
                <a:spcPts val="690"/>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812800" lvl="1" indent="-344170" algn="just">
              <a:spcBef>
                <a:spcPts val="69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this type of  website an individual wants to develop website for </a:t>
            </a:r>
          </a:p>
          <a:p>
            <a:pPr marL="812800" lvl="1" indent="-344170" algn="just">
              <a:spcBef>
                <a:spcPts val="690"/>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hi-projection, career growth etc.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2DB798-68B2-45D9-8B65-0745B048982D}"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 Applications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39420" y="1074420"/>
            <a:ext cx="11142345" cy="4911090"/>
          </a:xfrm>
          <a:prstGeom prst="rect">
            <a:avLst/>
          </a:prstGeom>
          <a:noFill/>
        </p:spPr>
        <p:txBody>
          <a:bodyPr wrap="square" rtlCol="0" anchor="t">
            <a:noAutofit/>
          </a:bodyPr>
          <a:lstStyle/>
          <a:p>
            <a:pPr marL="355600" indent="-344170" algn="just">
              <a:spcBef>
                <a:spcPts val="9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 is a kind of application that  can be through the web browser over the  internet.</a:t>
            </a:r>
          </a:p>
          <a:p>
            <a:pPr marL="355600" indent="-344170" algn="just">
              <a:spcBef>
                <a:spcPts val="90"/>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lgn="just">
              <a:spcBef>
                <a:spcPts val="77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applications may include simple office  software word processors, Google docs,  project management, computer-aided design,  online spreadsheets, and presentation tools.</a:t>
            </a:r>
          </a:p>
          <a:p>
            <a:pPr marL="355600" indent="-344170" algn="just">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lgn="just">
              <a:spcBef>
                <a:spcPts val="77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Some common scripting languages are used to  create web applications such as JSP, ASP  and  PHP.     </a:t>
            </a:r>
          </a:p>
          <a:p>
            <a:pPr marL="355600" indent="-344170" algn="just">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355600" indent="-344170">
              <a:spcBef>
                <a:spcPts val="90"/>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applications interact with program  variables ,spreadsheets and databases using  user input for creating the dynamic web  content.</a:t>
            </a:r>
          </a:p>
          <a:p>
            <a:pPr marL="812800"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D06EDA-60F5-44F7-A85D-8225F3826CAE}"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Web Applications(cont1..)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83565" y="1194435"/>
            <a:ext cx="10850245" cy="4820920"/>
          </a:xfrm>
          <a:prstGeom prst="rect">
            <a:avLst/>
          </a:prstGeom>
          <a:noFill/>
        </p:spPr>
        <p:txBody>
          <a:bodyPr wrap="square" rtlCol="0" anchor="t">
            <a:noAutofit/>
          </a:bodyPr>
          <a:lstStyle/>
          <a:p>
            <a:pPr marL="355600" indent="-344170" algn="just">
              <a:spcBef>
                <a:spcPts val="9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Examples of Web Application</a:t>
            </a:r>
          </a:p>
          <a:p>
            <a:pPr marL="984250" lvl="1" indent="-514350">
              <a:spcBef>
                <a:spcPts val="77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Airline Reservation System.</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Message Boards.</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Shopping Cart.</a:t>
            </a:r>
          </a:p>
          <a:p>
            <a:pPr marL="984250" lvl="1" indent="-514350">
              <a:spcBef>
                <a:spcPts val="77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84250" lvl="1" indent="-514350">
              <a:spcBef>
                <a:spcPts val="77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Net-banking.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A6D2C5-AD0C-4F0D-91E3-4F1E36CFA019}"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55930" y="1022350"/>
            <a:ext cx="11017250" cy="4895850"/>
          </a:xfrm>
          <a:prstGeom prst="rect">
            <a:avLst/>
          </a:prstGeom>
          <a:noFill/>
        </p:spPr>
        <p:txBody>
          <a:bodyPr wrap="square" rtlCol="0" anchor="t">
            <a:noAutofit/>
          </a:bodyPr>
          <a:lstStyle/>
          <a:p>
            <a:pPr marL="9525" indent="0" algn="just">
              <a:lnSpc>
                <a:spcPct val="90000"/>
              </a:lnSpc>
              <a:spcBef>
                <a:spcPts val="440"/>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Objective of above Topic:</a:t>
            </a:r>
          </a:p>
          <a:p>
            <a:pPr marL="9525" indent="0" algn="just">
              <a:lnSpc>
                <a:spcPct val="90000"/>
              </a:lnSpc>
              <a:spcBef>
                <a:spcPts val="440"/>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To developed web project and understand the concepts of web project development differs from traditional web  projects</a:t>
            </a:r>
          </a:p>
          <a:p>
            <a:pPr marL="9525" indent="0" algn="just">
              <a:lnSpc>
                <a:spcPct val="90000"/>
              </a:lnSpc>
              <a:spcBef>
                <a:spcPts val="440"/>
              </a:spcBef>
              <a:spcAft>
                <a:spcPct val="0"/>
              </a:spcAft>
              <a:buClr>
                <a:srgbClr val="000000"/>
              </a:buClr>
              <a:buFont typeface="Arial" panose="020B0604020202020204" pitchFamily="34" charset="0"/>
              <a:buNone/>
            </a:pPr>
            <a:endParaRPr lang="en-US" altLang="en-US" sz="1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525" indent="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p>
          <a:p>
            <a:pPr marL="927100" lvl="2" indent="0" algn="just">
              <a:spcBef>
                <a:spcPts val="34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Write a project mission statement</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841500" lvl="4"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Write the specific mission statement that you want to do.</a:t>
            </a:r>
          </a:p>
          <a:p>
            <a:pPr marL="927100" lvl="2" indent="0" algn="just">
              <a:spcBef>
                <a:spcPts val="340"/>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Identify Objectives</a:t>
            </a:r>
            <a:endParaRPr lang="en-US" altLang="en-US" sz="24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Specific</a:t>
            </a:r>
          </a:p>
          <a:p>
            <a:pPr marL="1955800" lvl="3" indent="-571500" algn="just">
              <a:spcBef>
                <a:spcPts val="34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Measurable</a:t>
            </a: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Attainable</a:t>
            </a:r>
          </a:p>
          <a:p>
            <a:pPr marL="1955800" lvl="3" indent="-571500" algn="just">
              <a:spcBef>
                <a:spcPts val="340"/>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Realistic</a:t>
            </a:r>
          </a:p>
          <a:p>
            <a:pPr marL="1955800" lvl="3" indent="-571500" algn="just">
              <a:spcBef>
                <a:spcPts val="3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Time limited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53658B-05B2-46C0-B5A1-9C008B47C851}"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68630" y="1061720"/>
            <a:ext cx="11113770" cy="4936490"/>
          </a:xfrm>
          <a:prstGeom prst="rect">
            <a:avLst/>
          </a:prstGeom>
          <a:noFill/>
        </p:spPr>
        <p:txBody>
          <a:bodyPr wrap="square" rtlCol="0" anchor="t">
            <a:noAutofit/>
          </a:bodyPr>
          <a:lstStyle/>
          <a:p>
            <a:pPr marL="527050" indent="-51435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 </a:t>
            </a:r>
          </a:p>
          <a:p>
            <a:pPr marL="527050" indent="-514350" algn="just">
              <a:spcBef>
                <a:spcPts val="315"/>
              </a:spcBef>
              <a:spcAft>
                <a:spcPct val="0"/>
              </a:spcAft>
              <a:buClr>
                <a:srgbClr val="000000"/>
              </a:buClr>
              <a:buFont typeface="Arial" panose="020B0604020202020204" pitchFamily="34" charset="0"/>
              <a:buNone/>
            </a:pPr>
            <a:endParaRPr lang="en-US" altLang="en-US" sz="1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15"/>
              </a:spcBef>
              <a:spcAft>
                <a:spcPct val="0"/>
              </a:spcAft>
              <a:buClr>
                <a:srgbClr val="000000"/>
              </a:buClr>
              <a:buFont typeface="Wingdings" panose="05000000000000000000" pitchFamily="2" charset="2"/>
              <a:buChar char="v"/>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Identify your target users</a:t>
            </a:r>
          </a:p>
          <a:p>
            <a:pPr marL="927100" lvl="2" algn="just">
              <a:spcBef>
                <a:spcPts val="315"/>
              </a:spcBef>
              <a:spcAft>
                <a:spcPct val="0"/>
              </a:spcAft>
              <a:buClr>
                <a:srgbClr val="000000"/>
              </a:buClr>
            </a:pPr>
            <a:endPar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384300" lvl="3" algn="just">
              <a:spcBef>
                <a:spcPts val="11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matter of a website will be determined by the  users whom you want to visit the site. This is totally  depend upon</a:t>
            </a:r>
          </a:p>
          <a:p>
            <a:pPr marL="2413000" lvl="4" indent="-571500" algn="just">
              <a:spcBef>
                <a:spcPts val="750"/>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Market research</a:t>
            </a:r>
          </a:p>
          <a:p>
            <a:pPr marL="2413000" lvl="4" indent="-571500" algn="just">
              <a:spcBef>
                <a:spcPts val="775"/>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Focus group</a:t>
            </a:r>
          </a:p>
          <a:p>
            <a:pPr marL="2413000" lvl="4" indent="-571500" algn="just">
              <a:spcBef>
                <a:spcPts val="775"/>
              </a:spcBef>
              <a:spcAft>
                <a:spcPct val="0"/>
              </a:spcAft>
              <a:buClr>
                <a:srgbClr val="000000"/>
              </a:buClr>
              <a:buFont typeface="Arial" panose="020B0604020202020204" pitchFamily="34" charset="0"/>
              <a:buAutoNum type="romanLcPeriod"/>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Understanding the audiences</a:t>
            </a:r>
          </a:p>
          <a:p>
            <a:pPr marL="2413000" lvl="4" indent="-571500" algn="just">
              <a:spcBef>
                <a:spcPts val="775"/>
              </a:spcBef>
              <a:spcAft>
                <a:spcPct val="0"/>
              </a:spcAft>
              <a:buClr>
                <a:srgbClr val="000000"/>
              </a:buClr>
              <a:buFont typeface="Arial" panose="020B0604020202020204" pitchFamily="34" charset="0"/>
              <a:buAutoNum type="romanLcPeriod"/>
            </a:pPr>
            <a:endParaRPr lang="en-US" altLang="en-US" sz="6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775"/>
              </a:spcBef>
              <a:spcAft>
                <a:spcPct val="0"/>
              </a:spcAft>
              <a:buClr>
                <a:srgbClr val="000000"/>
              </a:buClr>
              <a:buFont typeface="Wingdings" panose="05000000000000000000" pitchFamily="2" charset="2"/>
              <a:buChar char="v"/>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Determine the scope</a:t>
            </a:r>
          </a:p>
          <a:p>
            <a:pPr marL="2413000" lvl="4" indent="-571500" algn="just">
              <a:spcBef>
                <a:spcPts val="775"/>
              </a:spcBef>
              <a:spcAft>
                <a:spcPct val="0"/>
              </a:spcAft>
              <a:buClr>
                <a:srgbClr val="000000"/>
              </a:buClr>
              <a:buFont typeface="Wingdings" panose="05000000000000000000" pitchFamily="2" charset="2"/>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By supporting documents  and client’s approval.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9012E9-321C-4F51-B8B6-2F2DEAEC86DE}"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48</a:t>
            </a:fld>
            <a:endParaRPr lang="en-US"/>
          </a:p>
        </p:txBody>
      </p:sp>
      <p:sp>
        <p:nvSpPr>
          <p:cNvPr id="7" name="Title 1"/>
          <p:cNvSpPr txBox="1"/>
          <p:nvPr/>
        </p:nvSpPr>
        <p:spPr>
          <a:xfrm>
            <a:off x="2971800" y="4445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atin typeface="Times New Roman" panose="02020603050405020304" pitchFamily="18" charset="0"/>
                <a:cs typeface="Times New Roman" panose="02020603050405020304" pitchFamily="18" charset="0"/>
                <a:sym typeface="Arial" panose="020B0604020202020204" pitchFamily="34" charset="0"/>
              </a:rPr>
              <a:t>Writing a Web Projects(cont1..)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74040" y="1062990"/>
            <a:ext cx="10961370" cy="4724400"/>
          </a:xfrm>
          <a:prstGeom prst="rect">
            <a:avLst/>
          </a:prstGeom>
          <a:noFill/>
        </p:spPr>
        <p:txBody>
          <a:bodyPr wrap="square" rtlCol="0" anchor="t">
            <a:noAutofit/>
          </a:bodyPr>
          <a:lstStyle/>
          <a:p>
            <a:pPr marL="527050" indent="-514350" algn="just">
              <a:spcBef>
                <a:spcPts val="31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Phases of writing the web projects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 </a:t>
            </a:r>
          </a:p>
          <a:p>
            <a:pPr marL="957580" lvl="1" indent="-487680" algn="just">
              <a:spcBef>
                <a:spcPts val="490"/>
              </a:spcBef>
              <a:spcAft>
                <a:spcPct val="0"/>
              </a:spcAft>
              <a:buClr>
                <a:srgbClr val="000000"/>
              </a:buClr>
              <a:buFont typeface="Arial" panose="020B0604020202020204" pitchFamily="34" charset="0"/>
              <a:buChar cha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Budget </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Assumption for budgets.</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Budget categories.</a:t>
            </a:r>
          </a:p>
          <a:p>
            <a:pPr marL="1395730" lvl="3" indent="-381000"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Determine hidden costs and tools.</a:t>
            </a:r>
          </a:p>
          <a:p>
            <a:pPr marL="527050" indent="-514350" algn="just">
              <a:spcBef>
                <a:spcPts val="15"/>
              </a:spcBef>
              <a:spcAft>
                <a:spcPct val="0"/>
              </a:spcAft>
              <a:buClr>
                <a:srgbClr val="000000"/>
              </a:buClr>
              <a:buFont typeface="Arial" panose="020B0604020202020204" pitchFamily="34" charset="0"/>
              <a:buNone/>
            </a:pPr>
            <a:endParaRPr lang="en-US" altLang="en-US"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27050" indent="-514350" algn="just">
              <a:spcBef>
                <a:spcPts val="15"/>
              </a:spcBef>
              <a:spcAft>
                <a:spcPct val="0"/>
              </a:spcAft>
              <a:buClr>
                <a:srgbClr val="000000"/>
              </a:buClr>
              <a:buFont typeface="Arial" panose="020B0604020202020204" pitchFamily="34" charset="0"/>
              <a:buNone/>
            </a:pPr>
            <a:endParaRPr lang="en-US" altLang="en-US"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Planning issues:</a:t>
            </a: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927100" lvl="2"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 client’s existing information system.</a:t>
            </a:r>
          </a:p>
          <a:p>
            <a:pPr marL="927100" lvl="2" algn="just">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Project team and developing infrastructure.</a:t>
            </a:r>
          </a:p>
          <a:p>
            <a:pPr marL="927100" lvl="2" algn="just">
              <a:spcBef>
                <a:spcPts val="390"/>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Where the website will place.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982881-BBFB-4EF5-AA09-53695C2638BC}"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15620" y="1064260"/>
            <a:ext cx="11066780" cy="493395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Telephone</a:t>
            </a: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Telephone is a device that converts voice communication into electrical signals that can be transferred to other telephones and heard. </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Telephones enable people to communicate with other people all over the world and is widely credited as being first invented by Alexandra Graham Bell in 1876.</a:t>
            </a:r>
          </a:p>
          <a:p>
            <a:pPr lvl="1" algn="just">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There are three basic phones in use today. The classic corded telephone, which could be rotary dial like or have buttons, the cordless or wireless phone, and the cell phone</a:t>
            </a:r>
          </a:p>
          <a:p>
            <a:pPr lvl="1" algn="just">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9AA186-FF43-4568-96D8-9C3369BC16FD}"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a:t>
            </a:fld>
            <a:endParaRPr lang="en-US"/>
          </a:p>
        </p:txBody>
      </p:sp>
      <p:sp>
        <p:nvSpPr>
          <p:cNvPr id="8" name="Title 1"/>
          <p:cNvSpPr txBox="1"/>
          <p:nvPr>
            <p:custDataLst>
              <p:tags r:id="rId1"/>
            </p:custDataLst>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l" defTabSz="914400" rtl="0" eaLnBrk="0" fontAlgn="base" latinLnBrk="0" hangingPunct="0">
              <a:lnSpc>
                <a:spcPct val="100000"/>
              </a:lnSpc>
              <a:spcBef>
                <a:spcPct val="0"/>
              </a:spcBef>
              <a:spcAft>
                <a:spcPct val="0"/>
              </a:spcAft>
              <a:buClrTx/>
              <a:buSzTx/>
              <a:buFontTx/>
              <a:buNone/>
              <a:defRPr/>
            </a:pPr>
            <a:r>
              <a:rPr lang="en-US"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pitchFamily="34" charset="0"/>
              </a:rPr>
              <a:t>Evaluation Scheme</a:t>
            </a:r>
            <a:endParaRPr lang="en-US" dirty="0"/>
          </a:p>
        </p:txBody>
      </p:sp>
      <p:pic>
        <p:nvPicPr>
          <p:cNvPr id="11" name="Picture 10" descr="A black and red logo&#10;&#10;Description automatically generated"/>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9221" name="Picture 6"/>
          <p:cNvPicPr>
            <a:picLocks noGrp="1" noChangeAspect="1"/>
          </p:cNvPicPr>
          <p:nvPr>
            <p:ph sz="half" idx="2"/>
            <p:custDataLst>
              <p:tags r:id="rId3"/>
            </p:custDataLst>
          </p:nvPr>
        </p:nvPicPr>
        <p:blipFill>
          <a:blip r:embed="rId6"/>
          <a:srcRect l="23059" t="21875" r="20718" b="12500"/>
          <a:stretch>
            <a:fillRect/>
          </a:stretch>
        </p:blipFill>
        <p:spPr>
          <a:xfrm>
            <a:off x="574675" y="882015"/>
            <a:ext cx="11191875" cy="525907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CF3D250-CC9C-4699-9240-40D62F3A0D83}"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517525" y="1013460"/>
            <a:ext cx="10989310" cy="487870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p>
          <a:p>
            <a:pPr marL="114300" indent="0">
              <a:spcBef>
                <a:spcPts val="365"/>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cable</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one or more wires covered in a plastic covering that connects a computer to a power source or other device. </a:t>
            </a:r>
          </a:p>
          <a:p>
            <a:pPr marL="114300" indent="0">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Two Types of computer cables</a:t>
            </a: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data cable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is a cable that provides communication between devices. </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For example, the data cable that connects your monitor to your computer and allows your computer to display a picture on the monitor such as SATA and USB etc.</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power cable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is any cable that powers the device.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2B0D-330B-43FC-92A9-2BE94622FA61}"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909955"/>
            <a:ext cx="10899775" cy="515048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Cables:</a:t>
            </a:r>
            <a:endParaRPr lang="en-US" altLang="en-US" sz="24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early keyboard.</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ATA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Used with hard drives and disc drives.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CAT5</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network cards.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Coaxial </a:t>
            </a:r>
            <a:r>
              <a:rPr lang="en-US" altLang="en-US" sz="2200" b="1" dirty="0">
                <a:solidFill>
                  <a:srgbClr val="7F7F7F"/>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Used with </a:t>
            </a:r>
            <a:r>
              <a:rPr lang="en-US" altLang="en-US" sz="2200" dirty="0">
                <a:solidFill>
                  <a:srgbClr val="595959"/>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TV</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and Projectors.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DVI</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Monitors Projectors, and other display</a:t>
            </a:r>
          </a:p>
          <a:p>
            <a:pPr lvl="2" algn="just">
              <a:spcBef>
                <a:spcPts val="365"/>
              </a:spcBef>
              <a:spcAft>
                <a:spcPct val="0"/>
              </a:spcAft>
              <a:buClr>
                <a:srgbClr val="000000"/>
              </a:buClr>
              <a:buFont typeface="Arial" panose="020B0604020202020204" pitchFamily="34" charset="0"/>
              <a:buNone/>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E-SATA</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external drives.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282DD2-69CA-4FEB-8DDD-6F573F61F514}"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89585" y="1294765"/>
            <a:ext cx="10993755" cy="445389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Types of Cable</a:t>
            </a:r>
          </a:p>
          <a:p>
            <a:pPr marL="114300" indent="0" algn="just">
              <a:spcBef>
                <a:spcPts val="365"/>
              </a:spcBef>
              <a:spcAft>
                <a:spcPct val="0"/>
              </a:spcAft>
              <a:buClr>
                <a:srgbClr val="000000"/>
              </a:buClr>
              <a:buFont typeface="Arial" panose="020B0604020202020204" pitchFamily="34" charset="0"/>
              <a:buNone/>
            </a:pPr>
            <a:endParaRPr lang="en-US" altLang="en-US" sz="24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MDI</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musical keyboards and other equipment.</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Mini Plug</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Used with headphone, microphone and speakers.</a:t>
            </a:r>
          </a:p>
          <a:p>
            <a:pPr lvl="2"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Molex</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 Power cable used inside your computer.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827093-7A8F-4611-8032-11DA27B16790}"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30860" y="1288415"/>
            <a:ext cx="11094085" cy="457454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 Connection </a:t>
            </a:r>
          </a:p>
          <a:p>
            <a:pPr marL="114300" indent="0" algn="just">
              <a:spcBef>
                <a:spcPts val="365"/>
              </a:spcBef>
              <a:spcAft>
                <a:spcPct val="0"/>
              </a:spcAft>
              <a:buClr>
                <a:srgbClr val="000000"/>
              </a:buClr>
              <a:buFont typeface="Arial" panose="020B0604020202020204" pitchFamily="34" charset="0"/>
              <a:buNone/>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connection uses broadband but does not require cable or phone lines.</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It connects to the Internet through satellites orbiting the Earth. </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It can be used almost anywhere in the world, but the connection may be affected by weather patterns.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DD262E-FF1E-4A06-9632-B75162BF924A}"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Connecting To Internet(cont1..)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49580" y="1165860"/>
            <a:ext cx="11109325" cy="453898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Satellite Connection(</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114300" indent="0" algn="just">
              <a:spcBef>
                <a:spcPts val="365"/>
              </a:spcBef>
              <a:spcAft>
                <a:spcPct val="0"/>
              </a:spcAft>
              <a:buClr>
                <a:srgbClr val="000000"/>
              </a:buClr>
              <a:buFont typeface="Arial" panose="020B0604020202020204" pitchFamily="34" charset="0"/>
              <a:buNone/>
            </a:pPr>
            <a:endPar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connection also relays data on a delay, so it is not the best option for people who use real-time applications, like gaming or video conferencing.</a:t>
            </a:r>
          </a:p>
          <a:p>
            <a:pPr lvl="1"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 satellite Internet connection is an arrangement in which the upstream (outgoing) and the downstream (incoming) data are sent from, and arrive at, a computer through a satellite.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A8ECCD-E946-487F-9F5A-CE5E2E795C3F}"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86080" y="1116965"/>
            <a:ext cx="11249660" cy="503936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1.) A program that is used to view websites is called a</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Arial" panose="020B0604020202020204" pitchFamily="34" charset="0"/>
              </a:rPr>
              <a:t>       (A) Browser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Web viewer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Spreadsheet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Word processor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2.) Which of the following is not a type of broadband internet connection?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Satellite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DSL</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Arial" panose="020B0604020202020204" pitchFamily="34" charset="0"/>
              </a:rPr>
              <a:t>       (C) Dial up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Cable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3.) Servers are computers that provide resources to other computers connected to a</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Mainframe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(C) Supercomputer</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Arial" panose="020B0604020202020204" pitchFamily="34" charset="0"/>
              </a:rPr>
              <a:t>       (D) Network</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4CF8EF-91AF-4D2F-9B5F-C837C470BE0A}"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4495" y="977900"/>
            <a:ext cx="11320145" cy="508508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4.) Sending an E-mail is similar to</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Sending a package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Talking on the phone</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Arial" panose="020B0604020202020204" pitchFamily="34" charset="0"/>
              </a:rPr>
              <a:t>       (C) Writing a letter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Drawing a picture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5.) ARPANET stands for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Advanced Rehearse Projects Agency Network</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Advanced Research Projects Agency Newark</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Arial" panose="020B0604020202020204" pitchFamily="34" charset="0"/>
              </a:rPr>
              <a:t>       (C) Advanced Research Projects Agency Network</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None of these</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6.) The process of connecting to the internet account is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(A) Sing in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(B) Sing out</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Arial" panose="020B0604020202020204" pitchFamily="34" charset="0"/>
              </a:rPr>
              <a:t>       (C) Login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(D) Logout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36A6BA-21B9-442F-9722-71B7759E9731}"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4495" y="1106170"/>
            <a:ext cx="11320145" cy="464629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p>
          <a:p>
            <a:pPr marL="114300" indent="0" algn="just">
              <a:spcBef>
                <a:spcPts val="365"/>
              </a:spcBef>
              <a:spcAft>
                <a:spcPct val="0"/>
              </a:spcAft>
              <a:buClr>
                <a:srgbClr val="000000"/>
              </a:buClr>
              <a:buFont typeface="Arial" panose="020B0604020202020204" pitchFamily="34" charset="0"/>
              <a:buNone/>
            </a:pPr>
            <a:endParaRPr lang="en-GB" altLang="en-US" sz="2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1" algn="just">
              <a:spcBef>
                <a:spcPts val="365"/>
              </a:spcBef>
              <a:spcAft>
                <a:spcPct val="0"/>
              </a:spcAft>
              <a:buClr>
                <a:srgbClr val="000000"/>
              </a:buClr>
              <a:buFont typeface="Arial" panose="020B0604020202020204" pitchFamily="34" charset="0"/>
              <a:buChar char="•"/>
            </a:pP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Common Protocol Used To Provide Internet Services</a:t>
            </a:r>
          </a:p>
          <a:p>
            <a:pPr lvl="2" algn="just">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The File Transfer Protocol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FTP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a standard network protocol used to transfer computer files from one host to another host over a TCP-based network, such as the Internet</a:t>
            </a:r>
          </a:p>
          <a:p>
            <a:pPr lvl="2" algn="just">
              <a:spcBef>
                <a:spcPts val="365"/>
              </a:spcBef>
              <a:spcAft>
                <a:spcPct val="0"/>
              </a:spcAft>
              <a:buClr>
                <a:srgbClr val="000000"/>
              </a:buClr>
              <a:buFont typeface="Arial" panose="020B0604020202020204" pitchFamily="34" charset="0"/>
              <a:buNone/>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Telnet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is a network protocol used on the Internet or local area networks to provide a bidirectional interactive text-oriented communication facility using a virtual terminal connection.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AA916F-BC5F-4C09-8003-CEF58EDEAD6B}"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97840" y="934720"/>
            <a:ext cx="10948035" cy="487680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p>
          <a:p>
            <a:pPr marL="114300" indent="0" algn="just">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RSH</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Remote Shell allows you to send single commands to the remote server. </a:t>
            </a:r>
          </a:p>
          <a:p>
            <a:pPr marL="114300"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RCP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Remote Copy provides the capability to copy files to and from the remote server without the need to resort to FTP or NFS (Network File System, the UNIX form of folder sharing</a:t>
            </a:r>
          </a:p>
          <a:p>
            <a:pPr marL="114300" indent="0"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Wingdings" panose="05000000000000000000" pitchFamily="2" charset="2"/>
              <a:buChar char="v"/>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NNTP(Network News)-</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Reading and posting USENET news)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27CAFC-A2C4-42EF-ABA7-1C9A1B2CAE0F}"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solidFill>
                  <a:srgbClr val="000000"/>
                </a:solidFill>
                <a:latin typeface="Arial" panose="020B0604020202020204" pitchFamily="34" charset="0"/>
                <a:cs typeface="Arial" panose="020B0604020202020204" pitchFamily="34" charset="0"/>
                <a:sym typeface="Arial" panose="020B0604020202020204" pitchFamily="34" charset="0"/>
              </a:rPr>
              <a:t>Introduction to Internet services and tools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62585" y="1158875"/>
            <a:ext cx="11146790" cy="496951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To Internet Services</a:t>
            </a:r>
            <a:r>
              <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p>
          <a:p>
            <a:pPr marL="114300" indent="0" algn="just">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HTTP(Hypertext Transfer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Transferring documents on the Web)</a:t>
            </a:r>
          </a:p>
          <a:p>
            <a:pPr marL="114300" indent="0" algn="just">
              <a:spcBef>
                <a:spcPts val="365"/>
              </a:spcBef>
              <a:spcAft>
                <a:spcPct val="0"/>
              </a:spcAft>
              <a:buClr>
                <a:srgbClr val="000000"/>
              </a:buClr>
            </a:pPr>
            <a:endParaRPr lang="en-GB"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SMTP(Simple Mail Transfer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(Sending mail)</a:t>
            </a:r>
          </a:p>
          <a:p>
            <a:pPr marL="114300" indent="0" algn="just">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POP3(Post Office Protocol)</a:t>
            </a:r>
            <a:r>
              <a:rPr lang="en-US" altLang="en-US" sz="2200" b="1" u="sng"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(Reading Mail) </a:t>
            </a:r>
          </a:p>
          <a:p>
            <a:pPr marL="114300" indent="0" algn="just">
              <a:spcBef>
                <a:spcPts val="365"/>
              </a:spcBef>
              <a:spcAft>
                <a:spcPct val="0"/>
              </a:spcAft>
              <a:buClr>
                <a:srgbClr val="000000"/>
              </a:buClr>
              <a:buFont typeface="Arial" panose="020B0604020202020204" pitchFamily="34" charset="0"/>
              <a:buNone/>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p>
          <a:p>
            <a:pPr marL="114300" indent="0"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Post Office Protocol</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a:t>
            </a: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POP</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r>
              <a:rPr lang="en-US" altLang="en-US" sz="2400" dirty="0">
                <a:latin typeface="Arial" panose="020B0604020202020204"/>
                <a:ea typeface="Arial" panose="020B0604020202020204"/>
                <a:cs typeface="Arial" panose="020B0604020202020204"/>
                <a:sym typeface="Arial" panose="020B0604020202020204" pitchFamily="34" charset="0"/>
              </a:rPr>
              <a:t> </a:t>
            </a: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protocol used by local e-mail clients to retrieve e-mail from a remote server over a TCP/IP connection</a:t>
            </a:r>
            <a:r>
              <a:rPr lang="en-US" altLang="en-US" sz="2400" dirty="0">
                <a:latin typeface="Arial" panose="020B0604020202020204"/>
                <a:ea typeface="Arial" panose="020B0604020202020204"/>
                <a:cs typeface="Arial" panose="020B0604020202020204"/>
                <a:sym typeface="Arial" panose="020B0604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A9EC38-C67B-46E9-B4E3-0AAF7A62550E}"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- 1</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1077595" y="1544955"/>
            <a:ext cx="10203180" cy="316547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a:t>
            </a: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History of Web and Internet, connecting to Internet, Introduction to Internet services and tools, Client-Server Computing, Protocols Governing Web, Basic principles involved in developing a web site, Planning process, Types of Websites, Web Standards and W3C recommendations, Web Hosting Basics, Types of Hosting Packages, Introduction to Web testing, Functional Testing, Usability &amp; Visual Testing, Performance &amp; Load Testing</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9289CC-DFB5-4D34-A971-815D34040CAB}"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74675" y="1076960"/>
            <a:ext cx="10871200" cy="4815205"/>
          </a:xfrm>
          <a:prstGeom prst="rect">
            <a:avLst/>
          </a:prstGeom>
          <a:noFill/>
        </p:spPr>
        <p:txBody>
          <a:bodyPr wrap="square" rtlCol="0" anchor="t">
            <a:noAutofit/>
          </a:bodyPr>
          <a:lstStyle/>
          <a:p>
            <a:pPr marL="571500" lvl="1"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rebuchet MS" panose="020B0603020202020204" pitchFamily="34" charset="0"/>
                <a:sym typeface="Arial" panose="020B0604020202020204" pitchFamily="34" charset="0"/>
              </a:rPr>
              <a:t>Client/Server Definition</a:t>
            </a:r>
          </a:p>
          <a:p>
            <a:pPr lvl="2" algn="just">
              <a:spcBef>
                <a:spcPts val="36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client/server computing “server software accepts requests for data  from client software and returns the  results to the client”</a:t>
            </a:r>
          </a:p>
          <a:p>
            <a:pPr lvl="2" algn="just">
              <a:spcBef>
                <a:spcPts val="365"/>
              </a:spcBef>
              <a:spcAft>
                <a:spcPct val="0"/>
              </a:spcAft>
              <a:buClr>
                <a:srgbClr val="000000"/>
              </a:buClr>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571500" lvl="1" indent="0" algn="just">
              <a:spcBef>
                <a:spcPts val="365"/>
              </a:spcBef>
              <a:spcAft>
                <a:spcPct val="0"/>
              </a:spcAft>
              <a:buClr>
                <a:srgbClr val="000000"/>
              </a:buClr>
              <a:buFont typeface="Arial" panose="020B0604020202020204" pitchFamily="34" charset="0"/>
              <a:buNone/>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Elements of C-S Computing</a:t>
            </a: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Client</a:t>
            </a:r>
          </a:p>
          <a:p>
            <a:pPr lvl="3" algn="just">
              <a:spcBef>
                <a:spcPts val="365"/>
              </a:spcBef>
              <a:spcAft>
                <a:spcPct val="0"/>
              </a:spcAft>
              <a:buClr>
                <a:srgbClr val="000000"/>
              </a:buClr>
              <a:buFont typeface="Arial" panose="020B0604020202020204" pitchFamily="34" charset="0"/>
              <a:buNone/>
            </a:pPr>
            <a:endParaRPr sz="1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Server</a:t>
            </a:r>
          </a:p>
          <a:p>
            <a:pPr lvl="3" algn="just">
              <a:spcBef>
                <a:spcPts val="365"/>
              </a:spcBef>
              <a:spcAft>
                <a:spcPct val="0"/>
              </a:spcAft>
              <a:buClr>
                <a:srgbClr val="000000"/>
              </a:buClr>
              <a:buFont typeface="Arial" panose="020B0604020202020204" pitchFamily="34" charset="0"/>
              <a:buNone/>
            </a:pPr>
            <a:endParaRPr sz="18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And a network</a:t>
            </a:r>
          </a:p>
          <a:p>
            <a:pPr lvl="4" algn="just">
              <a:spcBef>
                <a:spcPts val="365"/>
              </a:spcBef>
              <a:spcAft>
                <a:spcPct val="0"/>
              </a:spcAft>
              <a:buClr>
                <a:srgbClr val="000000"/>
              </a:buClr>
              <a:buFont typeface="Arial" panose="020B0604020202020204" pitchFamily="34" charset="0"/>
              <a:buChar char="•"/>
            </a:pPr>
            <a:endParaRPr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4" algn="just">
              <a:spcBef>
                <a:spcPts val="365"/>
              </a:spcBef>
              <a:spcAft>
                <a:spcPct val="0"/>
              </a:spcAft>
              <a:buClr>
                <a:srgbClr val="000000"/>
              </a:buClr>
              <a:buFont typeface="Arial" panose="020B0604020202020204" pitchFamily="34" charset="0"/>
              <a:buChar cha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 client-server	computing major focus is on SOFTWARE</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C74BB8-A2CF-4F26-9A21-16E05EDAF5D8}"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78856" name="Picture 8" descr="File:Client-server-model.svg - Wikimedia Commons"/>
          <p:cNvPicPr>
            <a:picLocks noGrp="1" noChangeAspect="1"/>
          </p:cNvPicPr>
          <p:nvPr>
            <p:ph type="pic" idx="1"/>
            <p:custDataLst>
              <p:tags r:id="rId1"/>
            </p:custDataLst>
          </p:nvPr>
        </p:nvPicPr>
        <p:blipFill>
          <a:blip r:embed="rId5"/>
          <a:stretch>
            <a:fillRect/>
          </a:stretch>
        </p:blipFill>
        <p:spPr>
          <a:xfrm>
            <a:off x="1219200" y="1935480"/>
            <a:ext cx="8917940" cy="4237355"/>
          </a:xfrm>
          <a:prstGeom prst="rect">
            <a:avLst/>
          </a:prstGeom>
          <a:noFill/>
          <a:ln w="9525">
            <a:noFill/>
          </a:ln>
        </p:spPr>
      </p:pic>
      <p:sp>
        <p:nvSpPr>
          <p:cNvPr id="9" name="Google Shape;126;p16"/>
          <p:cNvSpPr>
            <a:spLocks noGrp="1"/>
          </p:cNvSpPr>
          <p:nvPr>
            <p:ph type="body" sz="half" idx="2"/>
            <p:custDataLst>
              <p:tags r:id="rId2"/>
            </p:custDataLst>
          </p:nvPr>
        </p:nvSpPr>
        <p:spPr>
          <a:xfrm>
            <a:off x="1752812" y="990283"/>
            <a:ext cx="7315200" cy="804862"/>
          </a:xfrm>
        </p:spPr>
        <p:txBody>
          <a:bodyPr vert="horz" wrap="square" lIns="91425" tIns="45700" rIns="91425" bIns="45700" anchor="t" anchorCtr="0"/>
          <a:lstStyle/>
          <a:p>
            <a:pPr lvl="3" algn="just">
              <a:spcBef>
                <a:spcPts val="365"/>
              </a:spcBef>
              <a:spcAft>
                <a:spcPct val="0"/>
              </a:spcAft>
              <a:buClr>
                <a:srgbClr val="000000"/>
              </a:buClr>
              <a:buFont typeface="Arial" panose="020B0604020202020204" pitchFamily="34" charset="0"/>
              <a:buNone/>
            </a:pPr>
            <a:r>
              <a:rPr lang="en-US" altLang="en-US"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 Client/Server Computing</a:t>
            </a:r>
            <a:endParaRPr lang="en-US" altLang="en-US" sz="2800" b="1" dirty="0">
              <a:latin typeface="Times New Roman" panose="02020603050405020304" pitchFamily="18" charset="0"/>
              <a:ea typeface="Times New Roman" panose="02020603050405020304" pitchFamily="18" charset="0"/>
              <a:cs typeface="Arial" panose="020B0604020202020204"/>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6"/>
                                        </p:tgtEl>
                                        <p:attrNameLst>
                                          <p:attrName>style.visibility</p:attrName>
                                        </p:attrNameLst>
                                      </p:cBhvr>
                                      <p:to>
                                        <p:strVal val="visible"/>
                                      </p:to>
                                    </p:set>
                                    <p:anim calcmode="lin" valueType="num">
                                      <p:cBhvr additive="base">
                                        <p:cTn id="7" dur="500" fill="hold"/>
                                        <p:tgtEl>
                                          <p:spTgt spid="78856"/>
                                        </p:tgtEl>
                                        <p:attrNameLst>
                                          <p:attrName>ppt_x</p:attrName>
                                        </p:attrNameLst>
                                      </p:cBhvr>
                                      <p:tavLst>
                                        <p:tav tm="0">
                                          <p:val>
                                            <p:strVal val="#ppt_x"/>
                                          </p:val>
                                        </p:tav>
                                        <p:tav tm="100000">
                                          <p:val>
                                            <p:strVal val="#ppt_x"/>
                                          </p:val>
                                        </p:tav>
                                      </p:tavLst>
                                    </p:anim>
                                    <p:anim calcmode="lin" valueType="num">
                                      <p:cBhvr additive="base">
                                        <p:cTn id="8" dur="500" fill="hold"/>
                                        <p:tgtEl>
                                          <p:spTgt spid="788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9BE44A-1F12-4051-A823-40C3E7D039B6}"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609600" y="1139825"/>
            <a:ext cx="10873105" cy="495935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Categories of Server</a:t>
            </a:r>
          </a:p>
          <a:p>
            <a:pPr lvl="2" algn="just">
              <a:spcBef>
                <a:spcPts val="365"/>
              </a:spcBef>
              <a:spcAft>
                <a:spcPct val="0"/>
              </a:spcAft>
              <a:buClr>
                <a:srgbClr val="000000"/>
              </a:buClr>
              <a:buFont typeface="Arial" panose="020B0604020202020204" pitchFamily="34" charset="0"/>
              <a:buNone/>
            </a:pP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File Server </a:t>
            </a:r>
          </a:p>
          <a:p>
            <a:pPr marL="114300" indent="0"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lnSpc>
                <a:spcPct val="90000"/>
              </a:lnSpc>
              <a:spcBef>
                <a:spcPts val="47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File Servers manage a work group’s  application and data files, so that they may  be shared by the group.</a:t>
            </a:r>
          </a:p>
          <a:p>
            <a:pPr marL="752475" lvl="1" indent="-282575" algn="just">
              <a:lnSpc>
                <a:spcPct val="90000"/>
              </a:lnSpc>
              <a:spcBef>
                <a:spcPts val="475"/>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Data Server</a:t>
            </a:r>
          </a:p>
          <a:p>
            <a:pPr marL="114300" indent="0"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lvl="2" algn="just">
              <a:lnSpc>
                <a:spcPct val="90000"/>
              </a:lnSpc>
              <a:spcBef>
                <a:spcPts val="475"/>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It used only for data storage and management</a:t>
            </a:r>
          </a:p>
          <a:p>
            <a:pPr marL="752475" lvl="1" indent="-282575" algn="just">
              <a:lnSpc>
                <a:spcPct val="90000"/>
              </a:lnSpc>
              <a:spcBef>
                <a:spcPts val="475"/>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752475" lvl="1" indent="-282575" algn="just">
              <a:lnSpc>
                <a:spcPct val="90000"/>
              </a:lnSpc>
              <a:spcBef>
                <a:spcPts val="475"/>
              </a:spcBef>
              <a:spcAft>
                <a:spcPct val="0"/>
              </a:spcAft>
              <a:buClr>
                <a:srgbClr val="000000"/>
              </a:buClr>
              <a:buFont typeface="Arial" panose="020B0604020202020204" pitchFamily="34" charset="0"/>
              <a:buChar cha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Compute Server</a:t>
            </a:r>
            <a:endParaRPr lang="en-US"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03F03F-252D-4952-B739-4D815E0BF892}"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R="0" algn="ctr" defTabSz="914400" eaLnBrk="1" fontAlgn="auto" hangingPunct="1">
              <a:spcAft>
                <a:spcPts val="0"/>
              </a:spcAft>
              <a:buClrTx/>
              <a:buSzTx/>
              <a:buFontTx/>
              <a:buNone/>
              <a:defRPr/>
            </a:pPr>
            <a:r>
              <a:rPr lang="en-US" noProof="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Introduction to client-server computing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44195" y="1129665"/>
            <a:ext cx="10888980" cy="4808220"/>
          </a:xfrm>
          <a:prstGeom prst="rect">
            <a:avLst/>
          </a:prstGeom>
          <a:noFill/>
        </p:spPr>
        <p:txBody>
          <a:bodyPr wrap="square" rtlCol="0" anchor="t">
            <a:noAutofit/>
          </a:bodyPr>
          <a:lstStyle/>
          <a:p>
            <a:pPr marL="1028700" lvl="2" indent="0" algn="just">
              <a:spcBef>
                <a:spcPts val="365"/>
              </a:spcBef>
              <a:spcAft>
                <a:spcPct val="0"/>
              </a:spcAft>
              <a:buClr>
                <a:srgbClr val="000000"/>
              </a:buClr>
              <a:buFont typeface="Arial" panose="020B0604020202020204" pitchFamily="34" charset="0"/>
              <a:buNone/>
            </a:pPr>
            <a:r>
              <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Categories of Server</a:t>
            </a: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(cont..)</a:t>
            </a: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spcBef>
                <a:spcPts val="365"/>
              </a:spcBef>
              <a:spcAft>
                <a:spcPct val="0"/>
              </a:spcAft>
              <a:buClr>
                <a:srgbClr val="000000"/>
              </a:buClr>
              <a:buFont typeface="Arial" panose="020B0604020202020204" pitchFamily="34" charset="0"/>
              <a:buNone/>
            </a:pPr>
            <a:endParaRPr sz="28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95275" indent="-282575" algn="just">
              <a:lnSpc>
                <a:spcPct val="90000"/>
              </a:lnSpc>
              <a:spcBef>
                <a:spcPts val="475"/>
              </a:spcBef>
              <a:spcAft>
                <a:spcPct val="0"/>
              </a:spcAft>
              <a:buClr>
                <a:srgbClr val="000000"/>
              </a:buCl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Database Server</a:t>
            </a:r>
          </a:p>
          <a:p>
            <a:pPr marL="295275" indent="-282575" algn="just">
              <a:lnSpc>
                <a:spcPct val="90000"/>
              </a:lnSpc>
              <a:spcBef>
                <a:spcPts val="475"/>
              </a:spcBef>
              <a:spcAft>
                <a:spcPct val="0"/>
              </a:spcAft>
              <a:buClr>
                <a:srgbClr val="000000"/>
              </a:buClr>
              <a:buFont typeface="Arial" panose="020B0604020202020204" pitchFamily="34" charset="0"/>
              <a:buNone/>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lnSpc>
                <a:spcPts val="3025"/>
              </a:lnSpc>
              <a:spcBef>
                <a:spcPts val="650"/>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Accepts requests for data, retrieves the data  from its database</a:t>
            </a:r>
          </a:p>
          <a:p>
            <a:pPr marL="1028700" lvl="2" indent="0" algn="just">
              <a:lnSpc>
                <a:spcPts val="3025"/>
              </a:lnSpc>
              <a:spcBef>
                <a:spcPts val="650"/>
              </a:spcBef>
              <a:spcAft>
                <a:spcPct val="0"/>
              </a:spcAft>
              <a:buClr>
                <a:srgbClr val="000000"/>
              </a:buClr>
              <a:buFont typeface="Arial" panose="020B0604020202020204" pitchFamily="34" charset="0"/>
              <a:buNone/>
            </a:pPr>
            <a:endPar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295275" indent="-282575" algn="just">
              <a:lnSpc>
                <a:spcPts val="3025"/>
              </a:lnSpc>
              <a:spcBef>
                <a:spcPts val="650"/>
              </a:spcBef>
              <a:spcAft>
                <a:spcPct val="0"/>
              </a:spcAft>
              <a:buClr>
                <a:srgbClr val="000000"/>
              </a:buClr>
            </a:pPr>
            <a:r>
              <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Communication Server</a:t>
            </a:r>
          </a:p>
          <a:p>
            <a:pPr marL="295275" indent="-282575" algn="just">
              <a:lnSpc>
                <a:spcPts val="3025"/>
              </a:lnSpc>
              <a:spcBef>
                <a:spcPts val="650"/>
              </a:spcBef>
              <a:spcAft>
                <a:spcPct val="0"/>
              </a:spcAft>
              <a:buClr>
                <a:srgbClr val="000000"/>
              </a:buClr>
            </a:pPr>
            <a:endParaRPr sz="24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028700" lvl="2" indent="0" algn="just">
              <a:lnSpc>
                <a:spcPts val="3025"/>
              </a:lnSpc>
              <a:spcBef>
                <a:spcPts val="650"/>
              </a:spcBef>
              <a:spcAft>
                <a:spcPct val="0"/>
              </a:spcAft>
              <a:buClr>
                <a:srgbClr val="000000"/>
              </a:buCl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Provides gateway to other LANs, networks &amp; Computers</a:t>
            </a:r>
          </a:p>
          <a:p>
            <a:pPr marL="752475" lvl="1" indent="-282575" algn="just">
              <a:lnSpc>
                <a:spcPct val="90000"/>
              </a:lnSpc>
              <a:spcBef>
                <a:spcPts val="475"/>
              </a:spcBef>
              <a:spcAft>
                <a:spcPct val="0"/>
              </a:spcAft>
              <a:buClr>
                <a:srgbClr val="000000"/>
              </a:buClr>
              <a:buFont typeface="Arial" panose="020B0604020202020204" pitchFamily="34" charset="0"/>
              <a:buChar char="•"/>
            </a:pP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2A8AFE-D84F-4CD1-A36F-C3C58DB35CAB}"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7195" y="1086485"/>
            <a:ext cx="11165205" cy="537083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1.)----- is whatever you’re using to interact with the internet</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2.) The-------is about communication between web clients and web servers.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3.) Communication between client computers and web servers is done by sending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and receiving-------</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(A)client server</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Calibri" panose="020F0502020204030204" charset="0"/>
              </a:rPr>
              <a:t>            (B) HTTP request HTTP responses</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 browser</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69A6E3-181F-41C1-A881-0C81EA4DF5DD}"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95630" y="977900"/>
            <a:ext cx="10910570" cy="4965462"/>
          </a:xfrm>
          <a:prstGeom prst="rect">
            <a:avLst/>
          </a:prstGeom>
          <a:noFill/>
        </p:spPr>
        <p:txBody>
          <a:bodyPr wrap="square" rtlCol="0" anchor="t">
            <a:sp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4.) A client (a browser) sends an---------to the web</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Calibri" panose="020F0502020204030204" charset="0"/>
              </a:rPr>
              <a:t>           (B) HTTP Request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5.) The-------request to the server for any information</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Calibri" panose="020F0502020204030204" charset="0"/>
              </a:rPr>
              <a:t>           (A) client</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(C)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6.) </a:t>
            </a:r>
            <a:r>
              <a:rPr lang="en-US" altLang="en-US" dirty="0">
                <a:latin typeface="Arial" panose="020B0604020202020204"/>
                <a:ea typeface="Arial" panose="020B0604020202020204"/>
                <a:cs typeface="Arial" panose="020B0604020202020204"/>
                <a:sym typeface="Arial" panose="020B0604020202020204" pitchFamily="34" charset="0"/>
              </a:rPr>
              <a:t>The--------provide the information to the client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(A)client server</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(B) HTTP request HTTP responses</a:t>
            </a:r>
          </a:p>
          <a:p>
            <a:pPr marL="114300" indent="0">
              <a:spcBef>
                <a:spcPts val="365"/>
              </a:spcBef>
              <a:spcAft>
                <a:spcPct val="0"/>
              </a:spcAft>
              <a:buClr>
                <a:srgbClr val="000000"/>
              </a:buClr>
              <a:buFont typeface="Arial" panose="020B0604020202020204" pitchFamily="34" charset="0"/>
              <a:buNone/>
            </a:pPr>
            <a:r>
              <a:rPr lang="en-US" altLang="en-US" dirty="0">
                <a:solidFill>
                  <a:srgbClr val="FF0000"/>
                </a:solidFill>
                <a:latin typeface="Arial" panose="020B0604020202020204"/>
                <a:ea typeface="Arial" panose="020B0604020202020204"/>
                <a:cs typeface="Arial" panose="020B0604020202020204"/>
                <a:sym typeface="Calibri" panose="020F0502020204030204" charset="0"/>
              </a:rPr>
              <a:t>            (C) server </a:t>
            </a:r>
          </a:p>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Calibri" panose="020F0502020204030204" charset="0"/>
              </a:rPr>
              <a:t>            (D) navigation browser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9483A2-CF39-401C-B437-FC9496CDC47A}"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Previous Topics: </a:t>
            </a: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Recap</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27990" y="1075055"/>
            <a:ext cx="11194415" cy="4813935"/>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Protocols governing web, and internet services and tools that connect to the internet.</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buFont typeface="Arial" panose="020B0604020202020204" pitchFamily="34" charset="0"/>
              <a:buNone/>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 </a:t>
            </a:r>
          </a:p>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 It was also discussed about the history of web.</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endPar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400" dirty="0">
                <a:latin typeface="Times New Roman" panose="02020603050405020304" pitchFamily="18" charset="0"/>
                <a:ea typeface="Arial" panose="020B0604020202020204"/>
                <a:cs typeface="Calibri" panose="020F0502020204030204" charset="0"/>
                <a:sym typeface="Calibri" panose="020F0502020204030204" charset="0"/>
              </a:rPr>
              <a:t>We had also discuss Cyber Laws  and Website and its classification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C8E12C-94DF-4899-8E83-392C1564F6F1}"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Previous Topics: </a:t>
            </a: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Recap(Cont..)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38455" y="972185"/>
            <a:ext cx="11297285" cy="4638040"/>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The above topic was focused on the Web Application with its examples and phases.</a:t>
            </a:r>
          </a:p>
          <a:p>
            <a:pPr marL="114300" indent="0" algn="just" eaLnBrk="1" hangingPunct="1">
              <a:spcBef>
                <a:spcPts val="365"/>
              </a:spcBef>
              <a:spcAft>
                <a:spcPct val="0"/>
              </a:spcAft>
              <a:buClr>
                <a:srgbClr val="000000"/>
              </a:buClr>
              <a:buFont typeface="Arial" panose="020B0604020202020204" pitchFamily="34" charset="0"/>
              <a:buNone/>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a:t>
            </a: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It was also discussed about the connection of Internet through:- </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Telephone</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Cables and its types </a:t>
            </a:r>
          </a:p>
          <a:p>
            <a:pPr lvl="1"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Satellite Connection.</a:t>
            </a:r>
          </a:p>
          <a:p>
            <a:pPr marL="114300" indent="0" algn="just" eaLnBrk="1" hangingPunct="1">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We have also discussed about the client server computing and Categories of Server.</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14300" indent="0" algn="just" eaLnBrk="1" hangingPunct="1">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How to write the web project in the previous topic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DAD5D7-965A-4D77-ABF5-4E6C37222D3E}"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a:p>
        </p:txBody>
      </p:sp>
      <p:sp>
        <p:nvSpPr>
          <p:cNvPr id="7" name="Title 1"/>
          <p:cNvSpPr txBox="1"/>
          <p:nvPr/>
        </p:nvSpPr>
        <p:spPr>
          <a:xfrm>
            <a:off x="2895600" y="0"/>
            <a:ext cx="7772400" cy="118173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sz="180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Topic Objective/Outcome</a:t>
            </a: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 Topics: </a:t>
            </a:r>
            <a:r>
              <a:rPr lang="en-US" sz="1800" b="1" noProof="0" dirty="0">
                <a:ln>
                  <a:noFill/>
                </a:ln>
                <a:effectLst/>
                <a:uLnTx/>
                <a:uFillTx/>
                <a:sym typeface="Arial" panose="020B0604020202020204" pitchFamily="34" charset="0"/>
              </a:rPr>
              <a:t>Web Hosting Basics, Types of Hosting Packages, </a:t>
            </a:r>
            <a:endParaRPr kumimoji="0" lang="en-US" sz="1800" b="1" i="0" u="none" strike="noStrike" kern="1200" cap="none" spc="0" normalizeH="0" baseline="0" noProof="0" dirty="0">
              <a:ln>
                <a:noFill/>
              </a:ln>
              <a:solidFill>
                <a:schemeClr val="dk1"/>
              </a:solidFill>
              <a:effectLst/>
              <a:uLnTx/>
              <a:uFillTx/>
              <a:latin typeface="+mn-lt"/>
              <a:ea typeface="+mn-ea"/>
              <a:cs typeface="+mn-cs"/>
              <a:sym typeface="Arial" panose="020B0604020202020204" pitchFamily="34" charset="0"/>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effectLst/>
                <a:uLnTx/>
                <a:uFillTx/>
                <a:sym typeface="Arial" panose="020B0604020202020204" pitchFamily="34" charset="0"/>
              </a:rPr>
              <a:t>                    Introduction to Web testing, Functional Testing,</a:t>
            </a:r>
            <a:endParaRPr kumimoji="0" lang="en-US" sz="1800" b="1" i="0" u="none" strike="noStrike" kern="1200" cap="none" spc="0" normalizeH="0" baseline="0" noProof="0" dirty="0">
              <a:ln>
                <a:noFill/>
              </a:ln>
              <a:solidFill>
                <a:schemeClr val="dk1"/>
              </a:solidFill>
              <a:effectLst/>
              <a:uLnTx/>
              <a:uFillTx/>
              <a:latin typeface="+mn-lt"/>
              <a:ea typeface="+mn-ea"/>
              <a:cs typeface="+mn-cs"/>
              <a:sym typeface="Arial" panose="020B0604020202020204" pitchFamily="34" charset="0"/>
            </a:endParaRPr>
          </a:p>
          <a:p>
            <a:pPr marL="0" marR="0" lvl="0" indent="0" algn="just" defTabSz="914400" rtl="0" eaLnBrk="0" fontAlgn="auto" latinLnBrk="0" hangingPunct="0">
              <a:lnSpc>
                <a:spcPct val="100000"/>
              </a:lnSpc>
              <a:spcBef>
                <a:spcPct val="0"/>
              </a:spcBef>
              <a:spcAft>
                <a:spcPts val="0"/>
              </a:spcAft>
              <a:buClrTx/>
              <a:buSzTx/>
              <a:buFontTx/>
              <a:buNone/>
              <a:defRPr/>
            </a:pPr>
            <a:r>
              <a:rPr lang="en-US" sz="1800" b="1" noProof="0" dirty="0">
                <a:ln>
                  <a:noFill/>
                </a:ln>
                <a:effectLst/>
                <a:uLnTx/>
                <a:uFillTx/>
                <a:sym typeface="Arial" panose="020B0604020202020204" pitchFamily="34" charset="0"/>
              </a:rPr>
              <a:t>              Usability &amp; Visual Testing, Performance &amp; Load Testing</a:t>
            </a:r>
            <a:r>
              <a:rPr lang="en-IN" sz="1800" noProof="0" dirty="0">
                <a:ln>
                  <a:noFill/>
                </a:ln>
                <a:effectLst/>
                <a:uLnTx/>
                <a:uFillTx/>
                <a:sym typeface="Arial" panose="020B0604020202020204" pitchFamily="34" charset="0"/>
              </a:rPr>
              <a:t>.  </a:t>
            </a:r>
            <a:r>
              <a:rPr lang="en-US" sz="1800" b="1"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(CO1 )</a:t>
            </a:r>
            <a:endParaRPr lang="en-US" sz="1800"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54355" y="1496060"/>
            <a:ext cx="10902315" cy="4378325"/>
          </a:xfrm>
          <a:prstGeom prst="rect">
            <a:avLst/>
          </a:prstGeom>
          <a:noFill/>
        </p:spPr>
        <p:txBody>
          <a:bodyPr wrap="square" rtlCol="0" anchor="t">
            <a:noAutofit/>
          </a:bodyPr>
          <a:lstStyle/>
          <a:p>
            <a:pPr marL="114300" indent="0" algn="just" eaLnBrk="1" hangingPunct="1">
              <a:spcBef>
                <a:spcPts val="365"/>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rPr>
              <a:t>Objective of the above topics:</a:t>
            </a:r>
          </a:p>
          <a:p>
            <a:pPr marL="114300" indent="0" algn="just" eaLnBrk="1" hangingPunct="1">
              <a:spcBef>
                <a:spcPts val="365"/>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know the basics of web hosting and hosting packages.</a:t>
            </a:r>
          </a:p>
          <a:p>
            <a:pPr marL="571500" lvl="1" indent="0" algn="just" eaLnBrk="1" hangingPunct="1">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get the knowledge about Web Testing.</a:t>
            </a:r>
          </a:p>
          <a:p>
            <a:pPr marL="571500" lvl="1" indent="0" algn="just" eaLnBrk="1" hangingPunct="1">
              <a:spcBef>
                <a:spcPts val="365"/>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571500" lvl="1" indent="0" algn="just" eaLnBrk="1" hangingPunct="1">
              <a:spcBef>
                <a:spcPts val="365"/>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To learn how testing is used in a web server and how to test a website?</a:t>
            </a:r>
          </a:p>
          <a:p>
            <a:pPr marL="114300" indent="0" algn="just" eaLnBrk="1" hangingPunct="1">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5A8250-92AC-475B-BECC-9D38C3BCBA9C}"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Web Hosting Basics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1175" y="1159510"/>
            <a:ext cx="11048365" cy="4651375"/>
          </a:xfrm>
          <a:prstGeom prst="rect">
            <a:avLst/>
          </a:prstGeom>
          <a:noFill/>
        </p:spPr>
        <p:txBody>
          <a:bodyPr wrap="square" rtlCol="0" anchor="t">
            <a:noAutofit/>
          </a:bodyPr>
          <a:lstStyle/>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When a hosting provider allocates space on a web server for a website to store its files, they are hosting a website. </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makes the files that comprise a website (code, images, etc.) available for viewing online.</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is the process of renting or buying space to house a website on the World Wide Web. </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Website content such as HTML, CSS, and images has to be housed on a server to be viewable online.</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Web hosting service providers have the servers, connectivity, and associated services to host websites.</a:t>
            </a:r>
          </a:p>
          <a:p>
            <a:pPr>
              <a:spcBef>
                <a:spcPts val="365"/>
              </a:spcBef>
              <a:spcAft>
                <a:spcPct val="0"/>
              </a:spcAft>
              <a:buClr>
                <a:srgbClr val="000000"/>
              </a:buClr>
            </a:pPr>
            <a:r>
              <a:rPr lang="en-US" altLang="en-US" sz="2000" dirty="0">
                <a:latin typeface="Arial" panose="020B0604020202020204"/>
                <a:ea typeface="Arial" panose="020B0604020202020204"/>
                <a:cs typeface="Arial" panose="020B0604020202020204"/>
                <a:sym typeface="Arial" panose="020B0604020202020204" pitchFamily="34" charset="0"/>
              </a:rPr>
              <a:t>Choosing the right hosting plan will mean having access to the right allocation of resources to keep your website loading quickly and reliably for your visitors.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D6EF06-512A-4B35-9D11-B8A5038815DF}"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- 2</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0" name="Text Box 9"/>
          <p:cNvSpPr txBox="1"/>
          <p:nvPr/>
        </p:nvSpPr>
        <p:spPr>
          <a:xfrm>
            <a:off x="654050" y="1181735"/>
            <a:ext cx="10430510" cy="366268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HTML: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XML: </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Tree, Syntax, Elements, Attributes, Namespaces, Display, HTTP request, Parser, DOM, XPath, XSLT, XQuerry, XLink, Validator, DTD, Schema, Server</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138102-5C7F-4463-8504-33D9CD771A61}"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22910" y="947420"/>
            <a:ext cx="10984230" cy="519747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sz="1600" b="1" dirty="0">
                <a:latin typeface="Arial" panose="020B0604020202020204"/>
                <a:ea typeface="Arial" panose="020B0604020202020204"/>
                <a:cs typeface="Arial" panose="020B0604020202020204"/>
                <a:sym typeface="Arial" panose="020B0604020202020204" pitchFamily="34" charset="0"/>
              </a:rPr>
              <a:t>There are the six types of web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Shared hosting</a:t>
            </a:r>
          </a:p>
          <a:p>
            <a:pPr marL="114300" indent="0">
              <a:spcBef>
                <a:spcPts val="365"/>
              </a:spcBef>
              <a:spcAft>
                <a:spcPct val="0"/>
              </a:spcAft>
              <a:buClr>
                <a:srgbClr val="000000"/>
              </a:buClr>
            </a:pPr>
            <a:r>
              <a:rPr lang="nb-NO" altLang="x-none" sz="1600" dirty="0">
                <a:latin typeface="Arial" panose="020B0604020202020204"/>
                <a:ea typeface="Arial" panose="020B0604020202020204"/>
                <a:cs typeface="Arial" panose="020B0604020202020204"/>
                <a:sym typeface="Arial" panose="020B0604020202020204" pitchFamily="34" charset="0"/>
              </a:rPr>
              <a:t>Virtual private server (VPS)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Dedicated server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Cloud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Managed hosting</a:t>
            </a:r>
          </a:p>
          <a:p>
            <a:pPr marL="114300" indent="0">
              <a:spcBef>
                <a:spcPts val="365"/>
              </a:spcBef>
              <a:spcAft>
                <a:spcPct val="0"/>
              </a:spcAft>
              <a:buClr>
                <a:srgbClr val="000000"/>
              </a:buClr>
            </a:pPr>
            <a:r>
              <a:rPr sz="1600" dirty="0">
                <a:latin typeface="Arial" panose="020B0604020202020204"/>
                <a:ea typeface="Arial" panose="020B0604020202020204"/>
                <a:cs typeface="Arial" panose="020B0604020202020204"/>
                <a:sym typeface="Arial" panose="020B0604020202020204" pitchFamily="34" charset="0"/>
              </a:rPr>
              <a:t>Colocation</a:t>
            </a:r>
          </a:p>
          <a:p>
            <a:pPr marL="114300" indent="0">
              <a:spcBef>
                <a:spcPts val="365"/>
              </a:spcBef>
              <a:spcAft>
                <a:spcPct val="0"/>
              </a:spcAft>
              <a:buClr>
                <a:srgbClr val="000000"/>
              </a:buClr>
            </a:pPr>
            <a:endParaRPr sz="16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sz="1600" b="1" dirty="0">
                <a:latin typeface="Arial" panose="020B0604020202020204"/>
                <a:ea typeface="Arial" panose="020B0604020202020204"/>
                <a:cs typeface="Arial" panose="020B0604020202020204"/>
                <a:sym typeface="Arial" panose="020B0604020202020204" pitchFamily="34" charset="0"/>
              </a:rPr>
              <a:t>Shared hosting</a:t>
            </a:r>
          </a:p>
          <a:p>
            <a:pPr lvl="1">
              <a:spcBef>
                <a:spcPts val="365"/>
              </a:spcBef>
              <a:spcAft>
                <a:spcPct val="0"/>
              </a:spcAft>
              <a:buClr>
                <a:srgbClr val="000000"/>
              </a:buClr>
              <a:buFont typeface="Wingdings" panose="05000000000000000000" pitchFamily="2" charset="2"/>
              <a:buChar char="Ø"/>
            </a:pPr>
            <a:r>
              <a:rPr sz="1600" dirty="0">
                <a:latin typeface="Arial" panose="020B0604020202020204"/>
                <a:ea typeface="Arial" panose="020B0604020202020204"/>
                <a:cs typeface="Arial" panose="020B0604020202020204"/>
                <a:sym typeface="Arial" panose="020B0604020202020204" pitchFamily="34" charset="0"/>
              </a:rPr>
              <a:t>Shared hosting allows multiple websites to utilize a single server. Usually, you’ll have no idea who or what websites you’re sharing the resources of a server with. Each customer will usually have a limit on the total amount of server resources they can use, but this will be defined by your hosting package.</a:t>
            </a:r>
          </a:p>
          <a:p>
            <a:pPr lvl="1">
              <a:spcBef>
                <a:spcPts val="365"/>
              </a:spcBef>
              <a:spcAft>
                <a:spcPct val="0"/>
              </a:spcAft>
              <a:buClr>
                <a:srgbClr val="000000"/>
              </a:buClr>
              <a:buFont typeface="Wingdings" panose="05000000000000000000" pitchFamily="2" charset="2"/>
              <a:buChar char="Ø"/>
            </a:pPr>
            <a:endParaRPr sz="1600" dirty="0">
              <a:latin typeface="Arial" panose="020B0604020202020204"/>
              <a:ea typeface="Arial" panose="020B0604020202020204"/>
              <a:cs typeface="Arial" panose="020B0604020202020204"/>
              <a:sym typeface="Arial" panose="020B0604020202020204" pitchFamily="34" charset="0"/>
            </a:endParaRPr>
          </a:p>
          <a:p>
            <a:pPr lvl="1">
              <a:spcBef>
                <a:spcPts val="365"/>
              </a:spcBef>
              <a:spcAft>
                <a:spcPct val="0"/>
              </a:spcAft>
              <a:buClr>
                <a:srgbClr val="000000"/>
              </a:buClr>
              <a:buFont typeface="Wingdings" panose="05000000000000000000" pitchFamily="2" charset="2"/>
              <a:buChar char="Ø"/>
            </a:pPr>
            <a:r>
              <a:rPr sz="1600" dirty="0">
                <a:latin typeface="Arial" panose="020B0604020202020204"/>
                <a:ea typeface="Arial" panose="020B0604020202020204"/>
                <a:cs typeface="Arial" panose="020B0604020202020204"/>
                <a:sym typeface="Arial" panose="020B0604020202020204" pitchFamily="34" charset="0"/>
              </a:rPr>
              <a:t>Shared hosting is easily the cheapest and most economical option for your needs. However, the cheap price comes with limitations, which we’ll get to below. Since most hosting companies will offer the same amount of space and storage it’s important to choose a company you can trust.</a:t>
            </a:r>
            <a:endParaRPr lang="en-US" sz="16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B298A4-89FC-4F7B-9D0F-A247B72886BB}"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40690" y="1188720"/>
            <a:ext cx="11217910" cy="478790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nb-NO" altLang="x-none" b="1" dirty="0">
                <a:latin typeface="Arial" panose="020B0604020202020204"/>
                <a:ea typeface="Arial" panose="020B0604020202020204"/>
                <a:cs typeface="Arial" panose="020B0604020202020204"/>
                <a:sym typeface="Arial" panose="020B0604020202020204" pitchFamily="34" charset="0"/>
              </a:rPr>
              <a:t>Virtual private server (VPS) hosting</a:t>
            </a:r>
            <a:endParaRPr lang="nb-NO" altLang="x-none"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A VPS hosting plan is the ultimate middle ground between a shared server and a dedicated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It’s ideal for website owners that need more control, but don’t necessarily need a dedicated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provides website owners with more customization and storage space, but  still they are not able to handle incredibly high traffic levels or spikes in usage meaning that the site performance can still be affected by other sites on the server.</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is used by website owners who want dedicated hosting but don’t have the technical knowledge needed.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VPS hosting offers the cost benefits of shared hosting with the control of dedicated hosting.</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B344DB-2613-4D2B-9710-5F9616FE5664}"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91160" y="947420"/>
            <a:ext cx="11366500" cy="531241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b="1" dirty="0">
                <a:latin typeface="Arial" panose="020B0604020202020204"/>
                <a:ea typeface="Arial" panose="020B0604020202020204"/>
                <a:cs typeface="Arial" panose="020B0604020202020204"/>
                <a:sym typeface="Arial" panose="020B0604020202020204" pitchFamily="34" charset="0"/>
              </a:rPr>
              <a:t>Dedicated server hosting</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Dedicated hosting gives website owners the most control over the server that their website is  stored on.</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Customer has full root and admin access, so he can control everything from security to operating system that you run.</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Dedicated servers cost are one of the most expensive web hosting options.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Used by website owners with high levels of website traffic, and those who are in need of complete control of their servers.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A high level of technical expertise is required for the installation and ongoing management of the server.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b="1" dirty="0">
                <a:latin typeface="Arial" panose="020B0604020202020204"/>
                <a:ea typeface="Arial" panose="020B0604020202020204"/>
                <a:cs typeface="Arial" panose="020B0604020202020204"/>
                <a:sym typeface="Arial" panose="020B0604020202020204" pitchFamily="34" charset="0"/>
              </a:rPr>
              <a:t>Cloud hosting</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It’s a hosting solution that works via a network and enables companies to consume the computing resource like a utility.</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This allows users to employ as many resources as they need without having to build and maintain their own computing infrastructure. </a:t>
            </a: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Cloud-based hosting is scalable, meaning your site can grow over time, using as many resources as it requires and while the website owner only pays for what they need.</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5BE86B-32F3-42B5-BE62-0395A9F4B8FB}"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cs typeface="Arial" panose="020B0604020202020204" pitchFamily="34" charset="0"/>
                <a:sym typeface="Arial" panose="020B0604020202020204" pitchFamily="34" charset="0"/>
              </a:rPr>
              <a:t>Types of Hosting Packages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22910" y="947420"/>
            <a:ext cx="11163300" cy="5282565"/>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sz="2200" b="1" dirty="0">
                <a:latin typeface="Arial" panose="020B0604020202020204"/>
                <a:ea typeface="Arial" panose="020B0604020202020204"/>
                <a:cs typeface="Arial" panose="020B0604020202020204"/>
                <a:sym typeface="Arial" panose="020B0604020202020204" pitchFamily="34" charset="0"/>
              </a:rPr>
              <a:t>Managed hosting</a:t>
            </a: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Hosting companies provide technical services such as hardware and software setup and configuration, maintenance, hardware replacement, technical support, patching, updating and monitoring.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With managed hosting, the provider looks after the day-to-day management of the hardware, operating systems and standardized applications.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endParaRPr sz="18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sz="2200" b="1" dirty="0">
                <a:latin typeface="Arial" panose="020B0604020202020204"/>
                <a:ea typeface="Arial" panose="020B0604020202020204"/>
                <a:cs typeface="Arial" panose="020B0604020202020204"/>
                <a:sym typeface="Arial" panose="020B0604020202020204" pitchFamily="34" charset="0"/>
              </a:rPr>
              <a:t>Colocation</a:t>
            </a: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Instead of keeping servers in-house or at a private data center, you may choose to ”‘co-locate” your equipment by renting space in a colocation center.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he center will provide the power, bandwidth, IP address and cooling systems that your server requires. Space is rented out in racks and cabinets.</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Colocation gives access to higher levels of bandwidth than a normal office server room at a much lower cost. </a:t>
            </a:r>
            <a:endParaRPr sz="1800"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Wingdings" panose="05000000000000000000" pitchFamily="2" charset="2"/>
              <a:buChar char="Ø"/>
            </a:pPr>
            <a:r>
              <a:rPr dirty="0">
                <a:latin typeface="Arial" panose="020B0604020202020204"/>
                <a:ea typeface="Arial" panose="020B0604020202020204"/>
                <a:cs typeface="Arial" panose="020B0604020202020204"/>
                <a:sym typeface="Arial" panose="020B0604020202020204" pitchFamily="34" charset="0"/>
              </a:rPr>
              <a:t>You’re left to your own devices (literally) and will be expected to take care of everything including the hardware, software and services.</a:t>
            </a:r>
            <a:endParaRPr 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6A46FA-BC8F-4C1E-AADF-F79D9494A157}"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cs typeface="Arial" panose="020B0604020202020204" pitchFamily="34" charset="0"/>
                <a:sym typeface="Arial" panose="020B0604020202020204" pitchFamily="34" charset="0"/>
              </a:rPr>
              <a:t>Introduction to Web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00685" y="1091565"/>
            <a:ext cx="11284585" cy="4914900"/>
          </a:xfrm>
          <a:prstGeom prst="rect">
            <a:avLst/>
          </a:prstGeom>
          <a:noFill/>
        </p:spPr>
        <p:txBody>
          <a:bodyPr wrap="square" rtlCol="0" anchor="t">
            <a:noAutofit/>
          </a:bodyPr>
          <a:lstStyle/>
          <a:p>
            <a:pPr>
              <a:spcBef>
                <a:spcPts val="365"/>
              </a:spcBef>
              <a:spcAft>
                <a:spcPct val="0"/>
              </a:spcAft>
              <a:buClr>
                <a:srgbClr val="000000"/>
              </a:buClr>
              <a:buFont typeface="Wingdings" panose="05000000000000000000" pitchFamily="2" charset="2"/>
              <a:buChar char="Ø"/>
            </a:pPr>
            <a:endParaRPr lang="en-US" altLang="en-US" sz="1800" b="1" dirty="0">
              <a:latin typeface="+mn-lt"/>
              <a:ea typeface="Arial" panose="020B0604020202020204"/>
              <a:cs typeface="+mn-lt"/>
              <a:sym typeface="Arial" panose="020B0604020202020204" pitchFamily="34" charset="0"/>
            </a:endParaRPr>
          </a:p>
          <a:p>
            <a:pPr marL="342900" indent="-342900">
              <a:spcBef>
                <a:spcPts val="365"/>
              </a:spcBef>
              <a:spcAft>
                <a:spcPct val="0"/>
              </a:spcAft>
              <a:buClr>
                <a:srgbClr val="000000"/>
              </a:buClr>
              <a:buFont typeface="Arial" panose="020B0604020202020204" pitchFamily="34" charset="0"/>
              <a:buChar char="•"/>
            </a:pPr>
            <a:r>
              <a:rPr lang="en-US" altLang="en-US" sz="2400" dirty="0">
                <a:solidFill>
                  <a:srgbClr val="282828"/>
                </a:solidFill>
                <a:ea typeface="Arial" panose="020B0604020202020204"/>
                <a:cs typeface="+mn-lt"/>
                <a:sym typeface="Arial" panose="020B0604020202020204" pitchFamily="34" charset="0"/>
              </a:rPr>
              <a:t>Web testing, at its core, is simply checking your web application or your website for problems before you make that web application or website live. Web testing is designed to check all aspects of the web application’s functionality, including looking for bugs with usability, compatibility, security, and general performance. </a:t>
            </a:r>
            <a:endParaRPr lang="en-US" altLang="en-US" sz="2400" dirty="0">
              <a:solidFill>
                <a:srgbClr val="282828"/>
              </a:solidFill>
              <a:latin typeface="+mn-lt"/>
              <a:ea typeface="Arial" panose="020B0604020202020204"/>
              <a:cs typeface="+mn-lt"/>
              <a:sym typeface="Arial" panose="020B0604020202020204" pitchFamily="34" charset="0"/>
            </a:endParaRPr>
          </a:p>
          <a:p>
            <a:pPr marL="342900" indent="-342900">
              <a:spcBef>
                <a:spcPts val="365"/>
              </a:spcBef>
              <a:spcAft>
                <a:spcPct val="0"/>
              </a:spcAft>
              <a:buClr>
                <a:srgbClr val="000000"/>
              </a:buClr>
              <a:buFont typeface="Arial" panose="020B0604020202020204" pitchFamily="34" charset="0"/>
              <a:buChar char="•"/>
            </a:pPr>
            <a:r>
              <a:rPr lang="en-US" altLang="en-US" sz="2400" dirty="0">
                <a:solidFill>
                  <a:srgbClr val="282828"/>
                </a:solidFill>
                <a:ea typeface="Arial" panose="020B0604020202020204"/>
                <a:cs typeface="+mn-lt"/>
                <a:sym typeface="Arial" panose="020B0604020202020204" pitchFamily="34" charset="0"/>
              </a:rPr>
              <a:t>Web testing is a crucial part of assembling any web application or website, as you don’t want to invest the many resources in time and money you’ve spent developing this web application and then have it run into immediate problems upon release. We have seen that happen before, and it isn’t pretty.  </a:t>
            </a:r>
            <a:endParaRPr lang="en-US" altLang="en-US" sz="2400" dirty="0">
              <a:solidFill>
                <a:srgbClr val="282828"/>
              </a:solidFill>
              <a:latin typeface="+mn-lt"/>
              <a:ea typeface="Arial" panose="020B0604020202020204"/>
              <a:cs typeface="+mn-lt"/>
              <a:sym typeface="Arial" panose="020B0604020202020204" pitchFamily="34" charset="0"/>
            </a:endParaRPr>
          </a:p>
          <a:p>
            <a:pPr algn="just">
              <a:spcBef>
                <a:spcPts val="365"/>
              </a:spcBef>
              <a:spcAft>
                <a:spcPct val="0"/>
              </a:spcAft>
              <a:buClr>
                <a:srgbClr val="000000"/>
              </a:buClr>
            </a:pPr>
            <a:endParaRPr lang="en-US" altLang="en-US" sz="2400" dirty="0">
              <a:solidFill>
                <a:srgbClr val="282828"/>
              </a:solidFill>
              <a:latin typeface="+mn-lt"/>
              <a:ea typeface="Arial" panose="020B0604020202020204"/>
              <a:cs typeface="+mn-lt"/>
              <a:sym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FCAA9E-54AD-461F-8074-97866173AB03}"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Functional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01650" y="1120775"/>
            <a:ext cx="11007725" cy="4577715"/>
          </a:xfrm>
          <a:prstGeom prst="rect">
            <a:avLst/>
          </a:prstGeom>
          <a:noFill/>
        </p:spPr>
        <p:txBody>
          <a:bodyPr wrap="square" rtlCol="0" anchor="t">
            <a:noAutofit/>
          </a:bodyPr>
          <a:lstStyle/>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Functional testing is a stage in the software delivery lifecycle (also referred to as a ‘process’) in which quality engineers verify whether the application under test’s features behaves as per their requirements. </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     Here are some typical examples of functional testing:</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Do appropriate error messages appear when users input the incorrect information (e.g. invalid email address, card number)?</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Can users request to change their credentials (e.g. user name, passwords, etc.,...)?</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Wingdings" panose="05000000000000000000" pitchFamily="2" charset="2"/>
              <a:buChar char="Ø"/>
            </a:pPr>
            <a:r>
              <a:rPr lang="en-US" altLang="en-US" dirty="0">
                <a:latin typeface="Arial" panose="020B0604020202020204"/>
                <a:ea typeface="Arial" panose="020B0604020202020204"/>
                <a:cs typeface="Arial" panose="020B0604020202020204"/>
                <a:sym typeface="Arial" panose="020B0604020202020204" pitchFamily="34" charset="0"/>
              </a:rPr>
              <a:t>Can users log in with the new credentials? </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lgn="just">
              <a:spcBef>
                <a:spcPts val="365"/>
              </a:spcBef>
              <a:spcAft>
                <a:spcPct val="0"/>
              </a:spcAft>
              <a:buClr>
                <a:srgbClr val="000000"/>
              </a:buClr>
              <a:buFont typeface="Arial" panose="020B0604020202020204" pitchFamily="34" charset="0"/>
              <a:buNone/>
            </a:pPr>
            <a:endParaRPr lang="en-US" altLang="en-US" sz="1800"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7BCBF1-4292-477B-9394-858AA040B70F}"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Functional Testing Vs Non Functional Testing</a:t>
            </a:r>
            <a:endParaRPr lang="en-US" dirty="0"/>
          </a:p>
        </p:txBody>
      </p:sp>
      <p:pic>
        <p:nvPicPr>
          <p:cNvPr id="2" name="Picture 1" descr="A black and red logo&#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custDataLst>
              <p:tags r:id="rId1"/>
            </p:custDataLst>
          </p:nvPr>
        </p:nvGraphicFramePr>
        <p:xfrm>
          <a:off x="609600" y="1360170"/>
          <a:ext cx="10972800" cy="4765675"/>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479425">
                <a:tc>
                  <a:txBody>
                    <a:bodyPr/>
                    <a:lstStyle/>
                    <a:p>
                      <a:r>
                        <a:rPr lang="en-IN" sz="1200">
                          <a:effectLst/>
                        </a:rPr>
                        <a:t> </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1">
                          <a:effectLst/>
                          <a:latin typeface="Arial" panose="020B0604020202020204" pitchFamily="34" charset="0"/>
                        </a:rPr>
                        <a:t>Functional Testing</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1">
                          <a:effectLst/>
                          <a:latin typeface="Arial" panose="020B0604020202020204" pitchFamily="34" charset="0"/>
                        </a:rPr>
                        <a:t>Non-functional testing</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66215">
                <a:tc>
                  <a:txBody>
                    <a:bodyPr/>
                    <a:lstStyle/>
                    <a:p>
                      <a:r>
                        <a:rPr lang="en-IN" sz="1200" b="1">
                          <a:effectLst/>
                          <a:latin typeface="Arial" panose="020B0604020202020204" pitchFamily="34" charset="0"/>
                        </a:rPr>
                        <a:t>Method</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Normally performed under the black-box method. In which the testers only validate with inputs and outputs instead of the internal structure of the system.</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dirty="0">
                          <a:effectLst/>
                          <a:latin typeface="Arial" panose="020B0604020202020204" pitchFamily="34" charset="0"/>
                        </a:rPr>
                        <a:t>Normally performed under the white-box method. In which the tester is made aware of the system’s internal design to generate test cases accordingly.</a:t>
                      </a:r>
                      <a:endParaRPr lang="en-US" sz="1200" dirty="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71880">
                <a:tc>
                  <a:txBody>
                    <a:bodyPr/>
                    <a:lstStyle/>
                    <a:p>
                      <a:r>
                        <a:rPr lang="en-IN" sz="1200" b="1">
                          <a:effectLst/>
                          <a:latin typeface="Arial" panose="020B0604020202020204" pitchFamily="34" charset="0"/>
                        </a:rPr>
                        <a:t>Areas of concern</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Whether or not the system’s outputs satisfy the specification or requirements given</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a:effectLst/>
                          <a:latin typeface="Arial" panose="020B0604020202020204" pitchFamily="34" charset="0"/>
                        </a:rPr>
                        <a:t>The system’s performance, stability, security, usability, etc.</a:t>
                      </a:r>
                      <a:endParaRPr lang="en-US"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6910">
                <a:tc>
                  <a:txBody>
                    <a:bodyPr/>
                    <a:lstStyle/>
                    <a:p>
                      <a:r>
                        <a:rPr lang="en-IN" sz="1200" b="1">
                          <a:effectLst/>
                          <a:latin typeface="Arial" panose="020B0604020202020204" pitchFamily="34" charset="0"/>
                        </a:rPr>
                        <a:t>Inputs</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0" dirty="0">
                          <a:effectLst/>
                          <a:latin typeface="Arial" panose="020B0604020202020204" pitchFamily="34" charset="0"/>
                        </a:rPr>
                        <a:t>Business requirements, client’s specifications</a:t>
                      </a:r>
                      <a:endParaRPr lang="en-IN" sz="1200" dirty="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200" b="0">
                          <a:effectLst/>
                          <a:latin typeface="Arial" panose="020B0604020202020204" pitchFamily="34" charset="0"/>
                        </a:rPr>
                        <a:t>Speed, throughput, scalability, etc.</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71245">
                <a:tc>
                  <a:txBody>
                    <a:bodyPr/>
                    <a:lstStyle/>
                    <a:p>
                      <a:r>
                        <a:rPr lang="en-IN" sz="1200" b="1">
                          <a:effectLst/>
                          <a:latin typeface="Arial" panose="020B0604020202020204" pitchFamily="34" charset="0"/>
                        </a:rPr>
                        <a:t>Examples</a:t>
                      </a:r>
                      <a:endParaRPr lang="en-IN" sz="1200">
                        <a:effectLst/>
                      </a:endParaRP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i="0" dirty="0">
                          <a:solidFill>
                            <a:srgbClr val="282828"/>
                          </a:solidFill>
                          <a:effectLst/>
                          <a:latin typeface="Arial" panose="020B0604020202020204" pitchFamily="34" charset="0"/>
                          <a:cs typeface="Arial" panose="020B0604020202020204" pitchFamily="34" charset="0"/>
                        </a:rPr>
                        <a:t>Unit testing</a:t>
                      </a:r>
                    </a:p>
                    <a:p>
                      <a:r>
                        <a:rPr lang="en-US" sz="1200" b="0" i="0" dirty="0">
                          <a:solidFill>
                            <a:srgbClr val="282828"/>
                          </a:solidFill>
                          <a:effectLst/>
                          <a:latin typeface="Arial" panose="020B0604020202020204" pitchFamily="34" charset="0"/>
                          <a:cs typeface="Arial" panose="020B0604020202020204" pitchFamily="34" charset="0"/>
                        </a:rPr>
                        <a:t>API testing </a:t>
                      </a:r>
                    </a:p>
                    <a:p>
                      <a:r>
                        <a:rPr lang="en-US" sz="1200" b="0" i="0" dirty="0">
                          <a:solidFill>
                            <a:srgbClr val="282828"/>
                          </a:solidFill>
                          <a:effectLst/>
                          <a:latin typeface="Arial" panose="020B0604020202020204" pitchFamily="34" charset="0"/>
                          <a:cs typeface="Arial" panose="020B0604020202020204" pitchFamily="34" charset="0"/>
                        </a:rPr>
                        <a:t>Regression testing (can be both functional and non-functional)</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200" b="0" i="0" dirty="0">
                          <a:solidFill>
                            <a:srgbClr val="282828"/>
                          </a:solidFill>
                          <a:effectLst/>
                          <a:latin typeface="Arial" panose="020B0604020202020204" pitchFamily="34" charset="0"/>
                          <a:cs typeface="Arial" panose="020B0604020202020204" pitchFamily="34" charset="0"/>
                        </a:rPr>
                        <a:t>Security testing</a:t>
                      </a:r>
                    </a:p>
                    <a:p>
                      <a:r>
                        <a:rPr lang="en-US" sz="1200" b="0" i="0" dirty="0">
                          <a:solidFill>
                            <a:srgbClr val="282828"/>
                          </a:solidFill>
                          <a:effectLst/>
                          <a:latin typeface="Arial" panose="020B0604020202020204" pitchFamily="34" charset="0"/>
                          <a:cs typeface="Arial" panose="020B0604020202020204" pitchFamily="34" charset="0"/>
                        </a:rPr>
                        <a:t>Performance testing</a:t>
                      </a:r>
                    </a:p>
                    <a:p>
                      <a:r>
                        <a:rPr lang="en-US" sz="1200" b="0" i="0" dirty="0">
                          <a:solidFill>
                            <a:srgbClr val="282828"/>
                          </a:solidFill>
                          <a:effectLst/>
                          <a:latin typeface="Arial" panose="020B0604020202020204" pitchFamily="34" charset="0"/>
                          <a:cs typeface="Arial" panose="020B0604020202020204" pitchFamily="34" charset="0"/>
                        </a:rPr>
                        <a:t>Load testing</a:t>
                      </a:r>
                    </a:p>
                    <a:p>
                      <a:r>
                        <a:rPr lang="en-US" sz="1200" b="0" i="0" dirty="0">
                          <a:solidFill>
                            <a:srgbClr val="282828"/>
                          </a:solidFill>
                          <a:effectLst/>
                          <a:latin typeface="Arial" panose="020B0604020202020204" pitchFamily="34" charset="0"/>
                          <a:cs typeface="Arial" panose="020B0604020202020204" pitchFamily="34" charset="0"/>
                        </a:rPr>
                        <a:t>Stress testing</a:t>
                      </a:r>
                    </a:p>
                  </a:txBody>
                  <a:tcPr marL="133879" marR="133879" marT="133904" marB="13390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920178-24DC-44B5-9EF4-C61DD4196216}"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sym typeface="Arial" panose="020B0604020202020204" pitchFamily="34" charset="0"/>
              </a:rPr>
              <a:t>Usability &amp; Visual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23240" y="1255395"/>
            <a:ext cx="11125200" cy="4285615"/>
          </a:xfrm>
          <a:prstGeom prst="rect">
            <a:avLst/>
          </a:prstGeom>
          <a:noFill/>
        </p:spPr>
        <p:txBody>
          <a:bodyPr wrap="square" rtlCol="0" anchor="t">
            <a:noAutofit/>
          </a:bodyPr>
          <a:lstStyle/>
          <a:p>
            <a:pPr algn="just">
              <a:spcBef>
                <a:spcPts val="365"/>
              </a:spcBef>
              <a:spcAft>
                <a:spcPct val="0"/>
              </a:spcAft>
              <a:buClr>
                <a:srgbClr val="000000"/>
              </a:buClr>
            </a:pPr>
            <a:r>
              <a:rPr sz="2200" dirty="0">
                <a:solidFill>
                  <a:srgbClr val="333333"/>
                </a:solidFill>
                <a:latin typeface="Arial" panose="020B0604020202020204"/>
                <a:ea typeface="Arial" panose="020B0604020202020204"/>
                <a:cs typeface="Arial" panose="020B0604020202020204"/>
                <a:sym typeface="Arial" panose="020B0604020202020204" pitchFamily="34" charset="0"/>
              </a:rPr>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p>
          <a:p>
            <a:pPr algn="just">
              <a:spcBef>
                <a:spcPts val="365"/>
              </a:spcBef>
              <a:spcAft>
                <a:spcPct val="0"/>
              </a:spcAft>
              <a:buClr>
                <a:srgbClr val="000000"/>
              </a:buClr>
            </a:pPr>
            <a:r>
              <a:rPr sz="2200" dirty="0">
                <a:solidFill>
                  <a:srgbClr val="333333"/>
                </a:solidFill>
                <a:latin typeface="Arial" panose="020B0604020202020204"/>
                <a:ea typeface="Arial" panose="020B0604020202020204"/>
                <a:cs typeface="Arial" panose="020B0604020202020204"/>
                <a:sym typeface="Arial" panose="020B0604020202020204" pitchFamily="34" charset="0"/>
              </a:rPr>
              <a:t>To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3"/>
              </a:rPr>
              <a:t>run an effective usability test</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you need to develop a solid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4"/>
              </a:rPr>
              <a:t>test plan</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5"/>
              </a:rPr>
              <a:t>recruit participants</a:t>
            </a:r>
            <a:r>
              <a:rPr sz="2200" dirty="0">
                <a:solidFill>
                  <a:srgbClr val="333333"/>
                </a:solidFill>
                <a:latin typeface="Arial" panose="020B0604020202020204"/>
                <a:ea typeface="Arial" panose="020B0604020202020204"/>
                <a:cs typeface="Arial" panose="020B0604020202020204"/>
                <a:sym typeface="Arial" panose="020B0604020202020204" pitchFamily="34" charset="0"/>
              </a:rPr>
              <a:t>, and then </a:t>
            </a:r>
            <a:r>
              <a:rPr sz="2200" dirty="0">
                <a:solidFill>
                  <a:srgbClr val="333333"/>
                </a:solidFill>
                <a:latin typeface="Arial" panose="020B0604020202020204"/>
                <a:ea typeface="Arial" panose="020B0604020202020204"/>
                <a:cs typeface="Arial" panose="020B0604020202020204"/>
                <a:sym typeface="Arial" panose="020B0604020202020204" pitchFamily="34" charset="0"/>
                <a:hlinkClick r:id="rId6"/>
              </a:rPr>
              <a:t>analyze and report your findings</a:t>
            </a:r>
            <a:r>
              <a:rPr sz="2800" dirty="0">
                <a:solidFill>
                  <a:srgbClr val="333333"/>
                </a:solidFill>
                <a:latin typeface="Helvetica" pitchFamily="34" charset="0"/>
                <a:ea typeface="Arial" panose="020B0604020202020204"/>
                <a:cs typeface="Arial" panose="020B0604020202020204"/>
                <a:sym typeface="Arial" panose="020B0604020202020204" pitchFamily="34" charset="0"/>
              </a:rPr>
              <a:t>.</a:t>
            </a:r>
            <a:endParaRPr lang="en-US" sz="2800" dirty="0">
              <a:solidFill>
                <a:srgbClr val="333333"/>
              </a:solidFill>
              <a:latin typeface="Helvetica" pitchFamily="34" charset="0"/>
              <a:ea typeface="Arial" panose="020B0604020202020204"/>
              <a:cs typeface="Arial" panose="020B0604020202020204"/>
              <a:sym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3C5AD0-F64F-4D12-A9DF-8F16ADC7234C}"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Visual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56895" y="1154430"/>
            <a:ext cx="11092180" cy="4961890"/>
          </a:xfrm>
          <a:prstGeom prst="rect">
            <a:avLst/>
          </a:prstGeom>
          <a:noFill/>
        </p:spPr>
        <p:txBody>
          <a:bodyPr wrap="square" rtlCol="0" anchor="t">
            <a:noAutofit/>
          </a:bodyPr>
          <a:lstStyle/>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Visual testing is a software testing technique that evaluates the visual appearance and behavior of a software application’s user interface (UI) or graphical user interface (GUI). Visual testing aims to verify that the application’s visual elements like colors, images, fonts, and layouts, are displayed correctly and consistently across different devices, operating systems, and browsers.​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Visual testing ensures that the user interface (UI) of the developed product appears as intended for users. It accomplishes this through several key benefits, including:</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Identifying defects or issues in the UI interface.</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Detecting variations in the UI that do not match the baseline snapshots.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Creating specialized visual test cases that cover functional points.</a:t>
            </a:r>
          </a:p>
          <a:p>
            <a:pPr marL="342900" indent="-342900">
              <a:spcBef>
                <a:spcPts val="365"/>
              </a:spcBef>
              <a:spcAft>
                <a:spcPct val="0"/>
              </a:spcAft>
              <a:buClr>
                <a:srgbClr val="000000"/>
              </a:buClr>
              <a:buFont typeface="Arial" panose="020B0604020202020204" pitchFamily="34" charset="0"/>
              <a:buChar char="•"/>
            </a:pPr>
            <a:r>
              <a:rPr lang="en-US" altLang="en-US" sz="2200" dirty="0">
                <a:latin typeface="Arial" panose="020B0604020202020204"/>
                <a:ea typeface="Arial" panose="020B0604020202020204"/>
                <a:cs typeface="Arial" panose="020B0604020202020204"/>
                <a:sym typeface="Arial" panose="020B0604020202020204" pitchFamily="34" charset="0"/>
              </a:rPr>
              <a:t>Identify visual bugs on different browsers</a:t>
            </a:r>
            <a:r>
              <a:rPr lang="en-US" altLang="en-US" sz="2000" dirty="0">
                <a:latin typeface="Arial" panose="020B0604020202020204"/>
                <a:ea typeface="Arial" panose="020B0604020202020204"/>
                <a:cs typeface="Arial" panose="020B0604020202020204"/>
                <a:sym typeface="Arial" panose="020B0604020202020204" pitchFamily="34" charset="0"/>
              </a:rP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C5E081-CBD4-4FD6-8F32-EFE95A29E321}"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79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7195" y="955675"/>
            <a:ext cx="11308080" cy="5219065"/>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Performance testing is a type of testing that is performed for verifying the performance of a system and to monitor the behavior of the system under stress. It tells about the reliability, stability, response time, and scalability of a system. On the other hand, load testing is primarily aimed for identifying the behavior of a system under the expected load</a:t>
            </a:r>
            <a:r>
              <a:rPr lang="en-US" altLang="en-US" sz="2000" b="1" dirty="0">
                <a:latin typeface="Arial" panose="020B0604020202020204"/>
                <a:ea typeface="Arial" panose="020B0604020202020204"/>
                <a:cs typeface="Arial" panose="020B0604020202020204"/>
                <a:sym typeface="Arial" panose="020B0604020202020204" pitchFamily="34" charset="0"/>
              </a:rPr>
              <a:t>.</a:t>
            </a:r>
          </a:p>
          <a:p>
            <a:pPr marL="114300" indent="0">
              <a:spcBef>
                <a:spcPts val="365"/>
              </a:spcBef>
              <a:spcAft>
                <a:spcPct val="0"/>
              </a:spcAft>
              <a:buClr>
                <a:srgbClr val="000000"/>
              </a:buClr>
              <a:buFont typeface="Arial" panose="020B0604020202020204" pitchFamily="34" charset="0"/>
              <a:buNone/>
            </a:pPr>
            <a:endParaRPr lang="en-US" altLang="en-US" sz="2000" b="1" dirty="0">
              <a:latin typeface="Arial" panose="020B0604020202020204"/>
              <a:ea typeface="Arial" panose="020B0604020202020204"/>
              <a:cs typeface="Arial" panose="020B0604020202020204"/>
              <a:sym typeface="Arial" panose="020B0604020202020204" pitchFamily="34" charset="0"/>
            </a:endParaRPr>
          </a:p>
          <a:p>
            <a:pPr marL="114300" indent="0">
              <a:spcBef>
                <a:spcPts val="365"/>
              </a:spcBef>
              <a:spcAft>
                <a:spcPct val="0"/>
              </a:spcAft>
              <a:buClr>
                <a:srgbClr val="000000"/>
              </a:buClr>
              <a:buFont typeface="Arial" panose="020B0604020202020204" pitchFamily="34" charset="0"/>
              <a:buNone/>
            </a:pPr>
            <a:r>
              <a:rPr lang="en-US" altLang="en-US" sz="2000" b="1" dirty="0">
                <a:latin typeface="Arial" panose="020B0604020202020204"/>
                <a:ea typeface="Arial" panose="020B0604020202020204"/>
                <a:cs typeface="Arial" panose="020B0604020202020204"/>
                <a:sym typeface="Arial" panose="020B0604020202020204" pitchFamily="34" charset="0"/>
              </a:rPr>
              <a:t>What is Performance Testing?</a:t>
            </a:r>
          </a:p>
          <a:p>
            <a:pPr marL="114300" indent="0">
              <a:spcBef>
                <a:spcPts val="365"/>
              </a:spcBef>
              <a:spcAft>
                <a:spcPct val="0"/>
              </a:spcAft>
              <a:buClr>
                <a:srgbClr val="000000"/>
              </a:buClr>
              <a:buFont typeface="Arial" panose="020B0604020202020204" pitchFamily="34" charset="0"/>
              <a:buNone/>
            </a:pPr>
            <a:endParaRPr lang="en-US" altLang="en-US" sz="2000" dirty="0">
              <a:latin typeface="Arial" panose="020B0604020202020204"/>
              <a:ea typeface="Arial" panose="020B0604020202020204"/>
              <a:cs typeface="Arial" panose="020B0604020202020204"/>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Performance testing is performed over the software to test its performance under a particular workload for its sensitivity, reaction time and its stability. Performance testing is basically a superset of stress testing.</a:t>
            </a:r>
          </a:p>
          <a:p>
            <a:pPr marL="114300" indent="0" algn="just">
              <a:spcBef>
                <a:spcPts val="365"/>
              </a:spcBef>
              <a:spcAft>
                <a:spcPct val="0"/>
              </a:spcAft>
              <a:buClr>
                <a:srgbClr val="000000"/>
              </a:buClr>
              <a:buFont typeface="Arial" panose="020B0604020202020204" pitchFamily="34" charset="0"/>
              <a:buNone/>
            </a:pPr>
            <a:r>
              <a:rPr lang="en-US" altLang="en-US" sz="2000" dirty="0">
                <a:latin typeface="Arial" panose="020B0604020202020204"/>
                <a:ea typeface="Arial" panose="020B0604020202020204"/>
                <a:cs typeface="Arial" panose="020B0604020202020204"/>
                <a:sym typeface="Arial" panose="020B0604020202020204" pitchFamily="34" charset="0"/>
              </a:rPr>
              <a:t>The primary goal of performing performance testing is to set the standards and benchmarks for the product. Performance testing indicates how the product behaves under regular parameters. Checking for concurrent users and response time is an example of performance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0F672F-9BCE-4150-9C3B-9100A4B5E42D}"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- 3</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569595" y="1153795"/>
            <a:ext cx="10777220" cy="4466590"/>
          </a:xfrm>
          <a:prstGeom prst="rect">
            <a:avLst/>
          </a:prstGeom>
          <a:noFill/>
        </p:spPr>
        <p:txBody>
          <a:bodyPr wrap="square" rtlCol="0" anchor="t">
            <a:noAutofit/>
          </a:bodyPr>
          <a:lstStyle/>
          <a:p>
            <a:pPr marL="114300" indent="0" algn="just">
              <a:spcBef>
                <a:spcPts val="365"/>
              </a:spcBef>
              <a:spcAft>
                <a:spcPct val="0"/>
              </a:spcAft>
              <a:buClr>
                <a:srgbClr val="000000"/>
              </a:buClr>
              <a:buFont typeface="Arial" panose="020B0604020202020204" pitchFamily="34" charset="0"/>
              <a:buNone/>
            </a:pPr>
            <a:r>
              <a:rPr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Concept of CSS 3: </a:t>
            </a:r>
            <a:r>
              <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Creating Style Sheet, CSS Properties,CSS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spcBef>
                <a:spcPts val="365"/>
              </a:spcBef>
              <a:spcAft>
                <a:spcPct val="0"/>
              </a:spcAft>
              <a:buClr>
                <a:srgbClr val="000000"/>
              </a:buClr>
              <a:buFont typeface="Arial" panose="020B0604020202020204" pitchFamily="34" charset="0"/>
              <a:buNone/>
            </a:pPr>
            <a:endParaRPr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IN" altLang="x-none"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Bootstrap: </a:t>
            </a:r>
            <a:r>
              <a:rPr lang="en-IN" altLang="x-none"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Introduction, Bootstrap grid system, Bootstrap Components.</a:t>
            </a: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endPar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7367C6-367D-4F87-B12E-7F45CC471DD1}"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67055" y="1143000"/>
            <a:ext cx="11015980" cy="4573270"/>
          </a:xfrm>
          <a:prstGeom prst="rect">
            <a:avLst/>
          </a:prstGeom>
          <a:noFill/>
        </p:spPr>
        <p:txBody>
          <a:bodyPr wrap="square" rtlCol="0" anchor="t">
            <a:noAutofit/>
          </a:bodyPr>
          <a:lstStyle/>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Load testing checks the performance of a software to check its performance under real life-based loads. In other words, load testing is a type of testing that checks the behavior of a system under the expected load. To perform the load testing of a system, we first need to know the expected load on the application in real life.</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endParaRPr lang="en-US" altLang="en-US" sz="1800" dirty="0">
              <a:latin typeface="Arial" panose="020B0604020202020204"/>
              <a:ea typeface="Arial" panose="020B0604020202020204"/>
              <a:cs typeface="Arial" panose="020B0604020202020204"/>
              <a:sym typeface="Arial" panose="020B0604020202020204" pitchFamily="34" charset="0"/>
            </a:endParaRPr>
          </a:p>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Load testing collects all the data about response time, reliability, and stability of the system, and then analyzes the data to find the inconsistencies. Basically, the load test is performed to ensure the stable operation of a system under an expected load.</a:t>
            </a:r>
            <a:endParaRPr lang="en-US" altLang="en-US" sz="18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endParaRPr lang="en-US" altLang="en-US" sz="1800" dirty="0">
              <a:latin typeface="Arial" panose="020B0604020202020204"/>
              <a:ea typeface="Arial" panose="020B0604020202020204"/>
              <a:cs typeface="Arial" panose="020B0604020202020204"/>
              <a:sym typeface="Arial" panose="020B0604020202020204" pitchFamily="34" charset="0"/>
            </a:endParaRPr>
          </a:p>
          <a:p>
            <a:pPr marL="285750" indent="-285750">
              <a:spcBef>
                <a:spcPts val="365"/>
              </a:spcBef>
              <a:spcAft>
                <a:spcPct val="0"/>
              </a:spcAft>
              <a:buClr>
                <a:srgbClr val="000000"/>
              </a:buClr>
              <a:buFont typeface="Arial" panose="020B0604020202020204" pitchFamily="34" charset="0"/>
              <a:buChar char="•"/>
            </a:pPr>
            <a:r>
              <a:rPr lang="en-US" altLang="en-US" dirty="0">
                <a:latin typeface="Arial" panose="020B0604020202020204"/>
                <a:ea typeface="Arial" panose="020B0604020202020204"/>
                <a:cs typeface="Arial" panose="020B0604020202020204"/>
                <a:sym typeface="Arial" panose="020B0604020202020204" pitchFamily="34" charset="0"/>
              </a:rPr>
              <a:t>The greatest advantage of load testing is that it helps in understanding the expected load that a system can handle so that we can reduce the risk of a failure.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F989C3-D91F-43EC-BABF-FD1D00EAA2C8}" type="datetime1">
              <a:rPr lang="en-US" smtClean="0"/>
              <a:t>07-Jan-25</a:t>
            </a:fld>
            <a:endParaRPr lang="en-US"/>
          </a:p>
        </p:txBody>
      </p:sp>
      <p:sp>
        <p:nvSpPr>
          <p:cNvPr id="5" name="Footer Placeholder 4"/>
          <p:cNvSpPr>
            <a:spLocks noGrp="1"/>
          </p:cNvSpPr>
          <p:nvPr>
            <p:ph type="ftr" sz="quarter" idx="11"/>
          </p:nvPr>
        </p:nvSpPr>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IN" noProof="0" dirty="0">
                <a:ln>
                  <a:noFill/>
                </a:ln>
                <a:effectLst/>
                <a:uLnTx/>
                <a:uFillTx/>
                <a:sym typeface="Arial" panose="020B0604020202020204" pitchFamily="34" charset="0"/>
              </a:rPr>
              <a:t>Performance &amp; Load Testing</a:t>
            </a:r>
            <a:endParaRPr lang="en-US" dirty="0"/>
          </a:p>
        </p:txBody>
      </p:sp>
      <p:pic>
        <p:nvPicPr>
          <p:cNvPr id="2" name="Picture 1" descr="A black and red logo&#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33162" name="Rectangle 9"/>
          <p:cNvSpPr/>
          <p:nvPr>
            <p:custDataLst>
              <p:tags r:id="rId1"/>
            </p:custDataLst>
          </p:nvPr>
        </p:nvSpPr>
        <p:spPr>
          <a:xfrm>
            <a:off x="209550" y="1277938"/>
            <a:ext cx="11922125" cy="277812"/>
          </a:xfrm>
          <a:prstGeom prst="rect">
            <a:avLst/>
          </a:prstGeom>
          <a:noFill/>
          <a:ln w="9525">
            <a:noFill/>
          </a:ln>
        </p:spPr>
        <p:txBody>
          <a:bodyPr anchor="ctr" anchorCtr="0">
            <a:spAutoFit/>
          </a:bodyPr>
          <a:lstStyle>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stStyle>
          <a:p>
            <a:pPr marL="0" lvl="0" indent="0" algn="just">
              <a:buClrTx/>
              <a:buFontTx/>
              <a:buNone/>
            </a:pPr>
            <a:r>
              <a:rPr lang="en-US" altLang="en-US" sz="1200" dirty="0">
                <a:latin typeface="Arial Black" panose="020B0A04020102020204" pitchFamily="34" charset="0"/>
              </a:rPr>
              <a:t>The following are some of the important differences between Performance Testing and Load Testing </a:t>
            </a:r>
            <a:r>
              <a:rPr lang="en-US" altLang="en-US" sz="1200" dirty="0">
                <a:latin typeface="Nunito" pitchFamily="2" charset="0"/>
              </a:rPr>
              <a:t>−</a:t>
            </a:r>
            <a:endParaRPr lang="en-US" altLang="en-US" dirty="0"/>
          </a:p>
        </p:txBody>
      </p:sp>
      <p:graphicFrame>
        <p:nvGraphicFramePr>
          <p:cNvPr id="3" name="Content Placeholder 2"/>
          <p:cNvGraphicFramePr>
            <a:graphicFrameLocks noGrp="1"/>
          </p:cNvGraphicFramePr>
          <p:nvPr>
            <p:ph idx="1"/>
            <p:custDataLst>
              <p:tags r:id="rId2"/>
            </p:custDataLst>
          </p:nvPr>
        </p:nvGraphicFramePr>
        <p:xfrm>
          <a:off x="609600" y="1600201"/>
          <a:ext cx="10972800" cy="4888138"/>
        </p:xfrm>
        <a:graphic>
          <a:graphicData uri="http://schemas.openxmlformats.org/drawingml/2006/table">
            <a:tbl>
              <a:tblPr/>
              <a:tblGrid>
                <a:gridCol w="3642360">
                  <a:extLst>
                    <a:ext uri="{9D8B030D-6E8A-4147-A177-3AD203B41FA5}">
                      <a16:colId xmlns:a16="http://schemas.microsoft.com/office/drawing/2014/main" val="20000"/>
                    </a:ext>
                  </a:extLst>
                </a:gridCol>
                <a:gridCol w="3664585">
                  <a:extLst>
                    <a:ext uri="{9D8B030D-6E8A-4147-A177-3AD203B41FA5}">
                      <a16:colId xmlns:a16="http://schemas.microsoft.com/office/drawing/2014/main" val="20001"/>
                    </a:ext>
                  </a:extLst>
                </a:gridCol>
                <a:gridCol w="3665855">
                  <a:extLst>
                    <a:ext uri="{9D8B030D-6E8A-4147-A177-3AD203B41FA5}">
                      <a16:colId xmlns:a16="http://schemas.microsoft.com/office/drawing/2014/main" val="20002"/>
                    </a:ext>
                  </a:extLst>
                </a:gridCol>
              </a:tblGrid>
              <a:tr h="332740">
                <a:tc>
                  <a:txBody>
                    <a:bodyPr/>
                    <a:lstStyle/>
                    <a:p>
                      <a:pPr algn="ctr" fontAlgn="ctr"/>
                      <a:r>
                        <a:rPr lang="en-IN" sz="1600" b="1" dirty="0">
                          <a:solidFill>
                            <a:srgbClr val="000000"/>
                          </a:solidFill>
                          <a:effectLst/>
                        </a:rPr>
                        <a:t>Key</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600" b="1" dirty="0">
                          <a:solidFill>
                            <a:srgbClr val="000000"/>
                          </a:solidFill>
                          <a:effectLst/>
                        </a:rPr>
                        <a:t>Performance Testing</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ctr"/>
                      <a:r>
                        <a:rPr lang="en-IN" sz="1600" b="1" dirty="0">
                          <a:solidFill>
                            <a:srgbClr val="000000"/>
                          </a:solidFill>
                          <a:effectLst/>
                        </a:rPr>
                        <a:t>Load Testing</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927329">
                <a:tc>
                  <a:txBody>
                    <a:bodyPr/>
                    <a:lstStyle/>
                    <a:p>
                      <a:pPr algn="just" fontAlgn="ctr"/>
                      <a:r>
                        <a:rPr lang="en-IN" sz="1400" b="1" dirty="0">
                          <a:solidFill>
                            <a:srgbClr val="000000"/>
                          </a:solidFill>
                          <a:effectLst/>
                        </a:rPr>
                        <a:t>Purpose</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tests the system performance under varying loads.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tests the system performance for multiple users using the application at the same time.</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3970">
                <a:tc>
                  <a:txBody>
                    <a:bodyPr/>
                    <a:lstStyle/>
                    <a:p>
                      <a:pPr algn="l" fontAlgn="ctr"/>
                      <a:r>
                        <a:rPr lang="en-IN" sz="1400" b="1" dirty="0">
                          <a:solidFill>
                            <a:srgbClr val="000000"/>
                          </a:solidFill>
                          <a:effectLst/>
                        </a:rPr>
                        <a:t>Threshold</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is conducted at below and above threshold limits.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Load testing is conducted at threshold limits.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79070">
                <a:tc>
                  <a:txBody>
                    <a:bodyPr/>
                    <a:lstStyle/>
                    <a:p>
                      <a:pPr algn="l" fontAlgn="ctr"/>
                      <a:r>
                        <a:rPr lang="en-IN" sz="1400" b="1">
                          <a:solidFill>
                            <a:srgbClr val="000000"/>
                          </a:solidFill>
                          <a:effectLst/>
                        </a:rPr>
                        <a:t>Result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Performance testing ensures that the system is performing perfectly under varying loads.</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Load testing ensures that the system can handle how many users at a time without performance degradation.</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13970">
                <a:tc>
                  <a:txBody>
                    <a:bodyPr/>
                    <a:lstStyle/>
                    <a:p>
                      <a:pPr algn="l" fontAlgn="ctr"/>
                      <a:r>
                        <a:rPr lang="en-IN" sz="1400" b="1">
                          <a:solidFill>
                            <a:srgbClr val="000000"/>
                          </a:solidFill>
                          <a:effectLst/>
                        </a:rPr>
                        <a:t>Result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checks the performance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checks the operational capacity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00611">
                <a:tc>
                  <a:txBody>
                    <a:bodyPr/>
                    <a:lstStyle/>
                    <a:p>
                      <a:pPr algn="l" fontAlgn="ctr"/>
                      <a:r>
                        <a:rPr lang="en-IN" sz="1400" b="1">
                          <a:solidFill>
                            <a:srgbClr val="000000"/>
                          </a:solidFill>
                          <a:effectLst/>
                        </a:rPr>
                        <a:t>Cost</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tools are not much costly.</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tools are very costly.</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20448">
                <a:tc>
                  <a:txBody>
                    <a:bodyPr/>
                    <a:lstStyle/>
                    <a:p>
                      <a:pPr algn="l" fontAlgn="ctr"/>
                      <a:r>
                        <a:rPr lang="en-IN" sz="1400" b="1">
                          <a:solidFill>
                            <a:srgbClr val="000000"/>
                          </a:solidFill>
                          <a:effectLst/>
                        </a:rPr>
                        <a:t>Targets</a:t>
                      </a:r>
                    </a:p>
                  </a:txBody>
                  <a:tcPr marL="36952" marR="36952" marT="36947" marB="369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solidFill>
                            <a:srgbClr val="000000"/>
                          </a:solidFill>
                          <a:effectLst/>
                        </a:rPr>
                        <a:t>Performance testing checks the reliability, scalability, and speed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solidFill>
                            <a:srgbClr val="000000"/>
                          </a:solidFill>
                          <a:effectLst/>
                        </a:rPr>
                        <a:t>Load testing checks the sustainability of the system.</a:t>
                      </a:r>
                    </a:p>
                  </a:txBody>
                  <a:tcPr marL="36952" marR="36952" marT="36947" marB="36947">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AFDE09-C58E-4C42-A653-1E3805DF605F}"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82</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Daily Quiz</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1810" y="963930"/>
            <a:ext cx="11099800" cy="5035550"/>
          </a:xfrm>
          <a:prstGeom prst="rect">
            <a:avLst/>
          </a:prstGeom>
          <a:noFill/>
        </p:spPr>
        <p:txBody>
          <a:bodyPr wrap="square" rtlCol="0" anchor="t">
            <a:noAutofit/>
          </a:bodyPr>
          <a:lstStyle/>
          <a:p>
            <a:pPr>
              <a:spcBef>
                <a:spcPts val="365"/>
              </a:spcBef>
              <a:spcAft>
                <a:spcPct val="0"/>
              </a:spcAft>
              <a:buClr>
                <a:srgbClr val="000000"/>
              </a:buClr>
            </a:pP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are shared on the Internet and are called as Web pages?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Programs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Cables</a:t>
            </a:r>
          </a:p>
          <a:p>
            <a:pPr>
              <a:spcBef>
                <a:spcPts val="365"/>
              </a:spcBef>
              <a:spcAft>
                <a:spcPct val="0"/>
              </a:spcAft>
              <a:buClr>
                <a:srgbClr val="000000"/>
              </a:buClr>
              <a:buFont typeface="Arial" panose="020B0604020202020204" pitchFamily="34" charset="0"/>
              <a:buAutoNum type="alphaLcParenR"/>
            </a:pPr>
            <a:r>
              <a:rPr sz="220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Hypertext documents</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None</a:t>
            </a:r>
          </a:p>
          <a:p>
            <a:pPr>
              <a:spcBef>
                <a:spcPts val="365"/>
              </a:spcBef>
              <a:spcAft>
                <a:spcPct val="0"/>
              </a:spcAft>
              <a:buClr>
                <a:srgbClr val="000000"/>
              </a:buClr>
              <a:buFont typeface="Arial" panose="020B0604020202020204" pitchFamily="34" charset="0"/>
              <a:buNone/>
            </a:pPr>
            <a:endParaRPr sz="2000"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pPr>
            <a:r>
              <a:rPr lang="en-US" altLang="en-US" sz="2000" dirty="0">
                <a:latin typeface="Arial" panose="020B0604020202020204"/>
                <a:ea typeface="Arial" panose="020B0604020202020204"/>
                <a:cs typeface="Tahoma" panose="020B0604030504040204" pitchFamily="34" charset="0"/>
                <a:sym typeface="Arial" panose="020B0604020202020204" pitchFamily="34" charset="0"/>
              </a:rPr>
              <a:t> </a:t>
            </a: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What is the name of the location address of the hypertext documents?</a:t>
            </a:r>
          </a:p>
          <a:p>
            <a:pPr>
              <a:spcBef>
                <a:spcPts val="365"/>
              </a:spcBef>
              <a:spcAft>
                <a:spcPct val="0"/>
              </a:spcAft>
              <a:buClr>
                <a:srgbClr val="000000"/>
              </a:buClr>
              <a:buFont typeface="Arial" panose="020B0604020202020204" pitchFamily="34" charset="0"/>
              <a:buAutoNum type="alphaLcParenR"/>
            </a:pPr>
            <a:r>
              <a:rPr sz="220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Uniform Resource Locator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server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File</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address</a:t>
            </a:r>
            <a:endParaRPr 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F58504-022D-4991-8F55-104D9224D1C4}"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pitchFamily="34" charset="0"/>
              </a:rPr>
              <a:t>Daily Quiz(cont..)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519430" y="990600"/>
            <a:ext cx="11085195" cy="5108575"/>
          </a:xfrm>
          <a:prstGeom prst="rect">
            <a:avLst/>
          </a:prstGeom>
          <a:noFill/>
        </p:spPr>
        <p:txBody>
          <a:bodyPr wrap="square" rtlCol="0" anchor="t">
            <a:noAutofit/>
          </a:bodyPr>
          <a:lstStyle/>
          <a:p>
            <a:pPr algn="just">
              <a:spcBef>
                <a:spcPts val="365"/>
              </a:spcBef>
              <a:spcAft>
                <a:spcPct val="0"/>
              </a:spcAft>
              <a:buClr>
                <a:srgbClr val="000000"/>
              </a:buClr>
            </a:pPr>
            <a:r>
              <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Which of the following is true about public access modifier?</a:t>
            </a:r>
          </a:p>
          <a:p>
            <a:pPr>
              <a:spcBef>
                <a:spcPts val="365"/>
              </a:spcBef>
              <a:spcAft>
                <a:spcPct val="0"/>
              </a:spcAft>
              <a:buClr>
                <a:srgbClr val="000000"/>
              </a:buClr>
              <a:buFont typeface="Arial" panose="020B0604020202020204" pitchFamily="34" charset="0"/>
              <a:buAutoNum type="alphaLcParenR"/>
            </a:pPr>
            <a:r>
              <a:rPr lang="en-US" altLang="en-US" sz="220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can be accessed by any class.</a:t>
            </a:r>
            <a:endParaRPr lang="en-US" altLang="en-US" sz="2200" b="1"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can be accessed by any class lying in same package.</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Variables, methods and constructors which are declared public in the superclass can be accessed only by its child class.</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buFont typeface="Arial" panose="020B0604020202020204" pitchFamily="34" charset="0"/>
              <a:buAutoNum type="alphaLcParen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None of the above.</a:t>
            </a:r>
            <a:endParaRPr lang="en-US" altLang="en-US"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sz="22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Which program is used by web clients to view the web pages?</a:t>
            </a:r>
          </a:p>
          <a:p>
            <a:pPr>
              <a:spcBef>
                <a:spcPts val="365"/>
              </a:spcBef>
              <a:spcAft>
                <a:spcPct val="0"/>
              </a:spcAft>
              <a:buClr>
                <a:srgbClr val="000000"/>
              </a:buClr>
              <a:buFont typeface="Arial" panose="020B0604020202020204" pitchFamily="34" charset="0"/>
              <a:buAutoNum type="alphaLcParenR"/>
            </a:pPr>
            <a:r>
              <a:rPr sz="220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Web browser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Protocol</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Web server</a:t>
            </a:r>
          </a:p>
          <a:p>
            <a:pPr>
              <a:spcBef>
                <a:spcPts val="365"/>
              </a:spcBef>
              <a:spcAft>
                <a:spcPct val="0"/>
              </a:spcAft>
              <a:buClr>
                <a:srgbClr val="000000"/>
              </a:buClr>
              <a:buFont typeface="Arial" panose="020B0604020202020204" pitchFamily="34" charset="0"/>
              <a:buAutoNum type="alphaLcParenR"/>
            </a:pPr>
            <a:r>
              <a:rPr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Search Engine</a:t>
            </a:r>
          </a:p>
          <a:p>
            <a:pPr algn="just">
              <a:spcBef>
                <a:spcPts val="365"/>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Arial" panose="020B0604020202020204"/>
              <a:cs typeface="Tahoma" panose="020B0604030504040204" pitchFamily="34" charset="0"/>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b="1" dirty="0">
              <a:latin typeface="Arial" panose="020B0604020202020204"/>
              <a:ea typeface="Arial" panose="020B0604020202020204"/>
              <a:cs typeface="Arial" panose="020B0604020202020204"/>
              <a:sym typeface="Arial" panose="020B0604020202020204" pitchFamily="34" charset="0"/>
            </a:endParaRPr>
          </a:p>
          <a:p>
            <a:pPr>
              <a:spcBef>
                <a:spcPts val="365"/>
              </a:spcBef>
              <a:spcAft>
                <a:spcPct val="0"/>
              </a:spcAft>
              <a:buClr>
                <a:srgbClr val="000000"/>
              </a:buClr>
              <a:buFont typeface="Arial" panose="020B0604020202020204" pitchFamily="34" charset="0"/>
              <a:buNone/>
            </a:pPr>
            <a:endParaRPr lang="en-US" altLang="en-US" b="1"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2DC2DC-D884-4194-B942-BE3004902798}"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kern="0" noProof="0" dirty="0">
                <a:ln>
                  <a:noFill/>
                </a:ln>
                <a:effectLst/>
                <a:uLnTx/>
                <a:uFillTx/>
                <a:latin typeface="Times New Roman" panose="02020603050405020304" pitchFamily="18" charset="0"/>
                <a:cs typeface="Times New Roman" panose="02020603050405020304" pitchFamily="18" charset="0"/>
                <a:sym typeface="Arial" panose="020B0604020202020204"/>
              </a:rPr>
              <a:t>Daily Quiz(Cont..)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9250" y="984885"/>
            <a:ext cx="11352530" cy="5228590"/>
          </a:xfrm>
          <a:prstGeom prst="rect">
            <a:avLst/>
          </a:prstGeom>
          <a:noFill/>
        </p:spPr>
        <p:txBody>
          <a:bodyPr wrap="square" rtlCol="0" anchor="t">
            <a:noAutofit/>
          </a:bodyPr>
          <a:lstStyle/>
          <a:p>
            <a:pPr marL="457200" marR="0" indent="-457200" algn="just" defTabSz="914400" fontAlgn="auto">
              <a:spcBef>
                <a:spcPts val="0"/>
              </a:spcBef>
              <a:spcAft>
                <a:spcPts val="0"/>
              </a:spcAft>
              <a:buClr>
                <a:srgbClr val="000000"/>
              </a:buClr>
              <a:buSzTx/>
              <a:buFont typeface="Arial" panose="020B0604020202020204"/>
              <a:buAutoNum type="alphaLcParenBoth"/>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The following “Things to consider” while planning a website: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Purpose of website 		(ii) Target audience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Website contents 		</a:t>
            </a:r>
            <a:r>
              <a:rPr lang="en-US" sz="2200" kern="0" noProof="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a:rPr>
              <a:t>(iv) All of these</a:t>
            </a:r>
            <a:endParaRPr kumimoji="0" lang="en-US" sz="2200" kern="0" cap="none" spc="0" normalizeH="0" baseline="0" noProof="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(b) The initial stage of planning your website is to:</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Identify the target audience    </a:t>
            </a:r>
            <a:r>
              <a:rPr lang="en-US" sz="2200" kern="0" noProof="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a:rPr>
              <a:t>(ii) Identity the Purpose of the Site</a:t>
            </a:r>
            <a:endParaRPr kumimoji="0" lang="en-US" sz="2200" kern="0" cap="none" spc="0" normalizeH="0" baseline="0" noProof="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Budgeting                             (iv) Prepare Blue Print</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(c) Which of following are the are web site design consideration and principles?</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 Easy to read                            (ii)Easy to navigate</a:t>
            </a:r>
            <a:endParaRPr kumimoji="0" lang="en-US" sz="2200" kern="0" cap="none" spc="0" normalizeH="0" baseline="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marR="0" algn="just" defTabSz="914400" fontAlgn="auto">
              <a:spcBef>
                <a:spcPts val="0"/>
              </a:spcBef>
              <a:spcAft>
                <a:spcPts val="0"/>
              </a:spcAft>
              <a:buClr>
                <a:srgbClr val="000000"/>
              </a:buClr>
              <a:buSzTx/>
              <a:buFont typeface="Arial" panose="020B0604020202020204"/>
              <a:buNone/>
              <a:defRPr/>
            </a:pPr>
            <a:r>
              <a:rPr lang="en-US" sz="2200" kern="0" noProof="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rPr>
              <a:t>(iii) Quick download 		</a:t>
            </a:r>
            <a:r>
              <a:rPr lang="en-US" sz="2200" kern="0" noProof="0" dirty="0">
                <a:solidFill>
                  <a:srgbClr val="FF0000"/>
                </a:solidFill>
                <a:latin typeface="Times New Roman" panose="02020603050405020304" pitchFamily="18" charset="0"/>
                <a:ea typeface="Arial" panose="020B0604020202020204"/>
                <a:cs typeface="Times New Roman" panose="02020603050405020304" pitchFamily="18" charset="0"/>
                <a:sym typeface="Arial" panose="020B0604020202020204"/>
              </a:rPr>
              <a:t>(iv) All of these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7E1F14-332E-4964-8E1C-40E8B6D3BC89}"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 Assignment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6710" y="912495"/>
            <a:ext cx="11415395" cy="5396230"/>
          </a:xfrm>
          <a:prstGeom prst="rect">
            <a:avLst/>
          </a:prstGeom>
          <a:noFill/>
        </p:spPr>
        <p:txBody>
          <a:bodyPr wrap="square" rtlCol="0" anchor="t">
            <a:noAutofit/>
          </a:bodyPr>
          <a:lstStyle/>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following:</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 </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URL</a:t>
            </a: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domain name space </a:t>
            </a:r>
          </a:p>
          <a:p>
            <a:pPr marL="1085850" lvl="1"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Domain name server</a:t>
            </a: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term protocol. List all the commonly used web protocols.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role of web server on the internet.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the working of web with proper diagram.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Give </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examples</a:t>
            </a: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 of each: static and dynamic website.</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Describe domain name space and domain name server.</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Describe all the steps of web site hosting.</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Hypertext and Hypermedia.</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What do you understand by a markup language? List all the types of markup languages.</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endPar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endParaRPr>
          </a:p>
          <a:p>
            <a:pPr marL="628650" indent="-514350" eaLnBrk="1" hangingPunct="1">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Arial" panose="020B0604020202020204"/>
                <a:cs typeface="Calibri" panose="020F0502020204030204" charset="0"/>
                <a:sym typeface="Calibri" panose="020F0502020204030204" charset="0"/>
              </a:rPr>
              <a:t>Explain HTML with basic structure of an HTML document.</a:t>
            </a:r>
            <a:r>
              <a:rPr lang="en-US" altLang="en-US" sz="2200" b="1" dirty="0">
                <a:latin typeface="Times New Roman" panose="02020603050405020304" pitchFamily="18" charset="0"/>
                <a:ea typeface="Arial" panose="020B0604020202020204"/>
                <a:cs typeface="Calibri" panose="020F0502020204030204" charset="0"/>
                <a:sym typeface="Calibri" panose="020F0502020204030204" charset="0"/>
              </a:rPr>
              <a:t> [CO1]</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9086A-5B6E-4717-AA01-BC72BEEDF614}"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buClr>
                <a:srgbClr val="000000"/>
              </a:buClr>
              <a:buFont typeface="Calibri" panose="020F0502020204030204" charset="0"/>
              <a:buNone/>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65455" y="991870"/>
            <a:ext cx="11093450" cy="5323205"/>
          </a:xfrm>
          <a:prstGeom prst="rect">
            <a:avLst/>
          </a:prstGeom>
          <a:noFill/>
        </p:spPr>
        <p:txBody>
          <a:bodyPr wrap="square" rtlCol="0" anchor="t">
            <a:noAutofit/>
          </a:bodyPr>
          <a:lstStyle/>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Who is making web standards</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Netscape</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Microsoft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WWWC</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Range of Heading tags in HTML</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&lt;h3&gt;</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&lt;h8&gt;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&lt;h1&gt; to &lt;h6&gt;</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&lt;h1&gt; to &lt;h9&gt;</a:t>
            </a: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What does HTML stand for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Hyperlinks and Text Markup Language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Home Tool Markup Language </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Hyper Text Markup Language </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Home Text Markup Language </a:t>
            </a:r>
            <a:endParaRPr lang="en-US" sz="2200"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2CB510-5BB0-461A-B85F-A779DD4A6C9A}"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67360" y="947420"/>
            <a:ext cx="11167745" cy="5405120"/>
          </a:xfrm>
          <a:prstGeom prst="rect">
            <a:avLst/>
          </a:prstGeom>
          <a:noFill/>
        </p:spPr>
        <p:txBody>
          <a:bodyPr wrap="square" rtlCol="0" anchor="t">
            <a:noAutofit/>
          </a:bodyPr>
          <a:lstStyle/>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Web is a huge collection of </a:t>
            </a:r>
            <a:r>
              <a:rPr sz="2200" dirty="0">
                <a:latin typeface="Times New Roman" panose="02020603050405020304" pitchFamily="18" charset="0"/>
                <a:ea typeface="Calibri" panose="020F0502020204030204" charset="0"/>
                <a:cs typeface="Arial" panose="020B0604020202020204"/>
                <a:sym typeface="Calibri" panose="020F0502020204030204" charset="0"/>
              </a:rPr>
              <a:t>………</a:t>
            </a:r>
            <a:r>
              <a:rPr sz="2200" dirty="0">
                <a:latin typeface="Times New Roman" panose="02020603050405020304" pitchFamily="18" charset="0"/>
                <a:ea typeface="Arial" panose="020B0604020202020204"/>
                <a:cs typeface="Calibri" panose="020F0502020204030204" charset="0"/>
                <a:sym typeface="Calibri" panose="020F0502020204030204" charset="0"/>
              </a:rPr>
              <a:t>..of information linked to each other around the globe.</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Pages</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Website </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HTML </a:t>
            </a: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Father of WWW</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J.T. Thomson</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Dennis Ritchie</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Tim Berners-Lee</a:t>
            </a:r>
            <a:endParaRPr sz="2200" dirty="0">
              <a:latin typeface="Times New Roman" panose="02020603050405020304" pitchFamily="18" charset="0"/>
              <a:ea typeface="Arial" panose="020B0604020202020204"/>
              <a:cs typeface="Calibri" panose="020F0502020204030204" charset="0"/>
              <a:sym typeface="Calibri" panose="020F0502020204030204" charset="0"/>
            </a:endParaRPr>
          </a:p>
          <a:p>
            <a:pPr algn="just" eaLnBrk="1" hangingPunct="1">
              <a:spcBef>
                <a:spcPts val="365"/>
              </a:spcBef>
              <a:spcAft>
                <a:spcPct val="0"/>
              </a:spcAft>
              <a:buClr>
                <a:srgbClr val="000000"/>
              </a:buClr>
            </a:pPr>
            <a:r>
              <a:rPr sz="2200" dirty="0">
                <a:latin typeface="Times New Roman" panose="02020603050405020304" pitchFamily="18" charset="0"/>
                <a:ea typeface="Arial" panose="020B0604020202020204"/>
                <a:cs typeface="Calibri" panose="020F0502020204030204" charset="0"/>
                <a:sym typeface="Calibri" panose="020F0502020204030204" charset="0"/>
              </a:rPr>
              <a:t>Who is responsible for creating the look and feel of a site?</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Creative Lead</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Programmer</a:t>
            </a:r>
          </a:p>
          <a:p>
            <a:pPr algn="just" eaLnBrk="1" hangingPunct="1">
              <a:spcBef>
                <a:spcPts val="365"/>
              </a:spcBef>
              <a:spcAft>
                <a:spcPct val="0"/>
              </a:spcAft>
              <a:buClr>
                <a:srgbClr val="000000"/>
              </a:buClr>
              <a:buFont typeface="Arial" panose="020B0604020202020204" pitchFamily="34" charset="0"/>
              <a:buAutoNum type="alphaLcPeriod"/>
            </a:pPr>
            <a:r>
              <a:rPr sz="2200" dirty="0">
                <a:latin typeface="Times New Roman" panose="02020603050405020304" pitchFamily="18" charset="0"/>
                <a:ea typeface="Arial" panose="020B0604020202020204"/>
                <a:cs typeface="Calibri" panose="020F0502020204030204" charset="0"/>
                <a:sym typeface="Calibri" panose="020F0502020204030204" charset="0"/>
              </a:rPr>
              <a:t>Analyst</a:t>
            </a:r>
          </a:p>
          <a:p>
            <a:pPr algn="just" eaLnBrk="1" hangingPunct="1">
              <a:spcBef>
                <a:spcPts val="365"/>
              </a:spcBef>
              <a:spcAft>
                <a:spcPct val="0"/>
              </a:spcAft>
              <a:buClr>
                <a:srgbClr val="000000"/>
              </a:buClr>
              <a:buFont typeface="Arial" panose="020B0604020202020204" pitchFamily="34" charset="0"/>
              <a:buAutoNum type="alphaLcPeriod"/>
            </a:pPr>
            <a:r>
              <a:rPr sz="2200" b="1" dirty="0">
                <a:latin typeface="Times New Roman" panose="02020603050405020304" pitchFamily="18" charset="0"/>
                <a:ea typeface="Arial" panose="020B0604020202020204"/>
                <a:cs typeface="Calibri" panose="020F0502020204030204" charset="0"/>
                <a:sym typeface="Calibri" panose="020F0502020204030204" charset="0"/>
              </a:rPr>
              <a:t>Designer</a:t>
            </a:r>
            <a:endParaRPr lang="en-US" sz="2200" b="1" dirty="0">
              <a:latin typeface="Times New Roman" panose="02020603050405020304" pitchFamily="18" charset="0"/>
              <a:ea typeface="Arial" panose="020B0604020202020204"/>
              <a:cs typeface="Calibri" panose="020F0502020204030204" charset="0"/>
              <a:sym typeface="Calibri" panose="020F050202020403020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B936D2-35EE-46C5-94D0-4DEDCEE1F8D8}"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latin typeface="Times New Roman" panose="02020603050405020304" pitchFamily="18" charset="0"/>
                <a:cs typeface="Times New Roman" panose="02020603050405020304" pitchFamily="18" charset="0"/>
                <a:sym typeface="Arial" panose="020B0604020202020204"/>
              </a:rPr>
              <a:t>MCQ s(Cont..)</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436880" y="1167130"/>
            <a:ext cx="11224895" cy="4839970"/>
          </a:xfrm>
          <a:prstGeom prst="rect">
            <a:avLst/>
          </a:prstGeom>
          <a:noFill/>
        </p:spPr>
        <p:txBody>
          <a:bodyPr wrap="square" rtlCol="0" anchor="t">
            <a:noAutofit/>
          </a:bodyPr>
          <a:lstStyle/>
          <a:p>
            <a:pPr marL="114300" indent="0">
              <a:spcBef>
                <a:spcPts val="365"/>
              </a:spcBef>
              <a:spcAft>
                <a:spcPct val="0"/>
              </a:spcAft>
              <a:buClr>
                <a:srgbClr val="000000"/>
              </a:buClr>
              <a:buFont typeface="Arial" panose="020B0604020202020204" pitchFamily="34" charset="0"/>
              <a:buNone/>
            </a:pPr>
            <a:r>
              <a:rPr lang="en-US" altLang="en-US" dirty="0">
                <a:latin typeface="Arial" panose="020B0604020202020204"/>
                <a:ea typeface="Arial" panose="020B0604020202020204"/>
                <a:cs typeface="Arial" panose="020B0604020202020204"/>
                <a:sym typeface="Arial" panose="020B0604020202020204" pitchFamily="34" charset="0"/>
              </a:rPr>
              <a:t>Which of the following are information retrieval services on the internet?</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i) World Wide Web  ii) File Transfer Protocol  iii) Telnet  iv) Email</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A) i, ii and iv only</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B) ii, iii and iv only</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b="1" dirty="0">
                <a:latin typeface="Arial" panose="020B0604020202020204"/>
                <a:ea typeface="Arial" panose="020B0604020202020204"/>
                <a:cs typeface="Arial" panose="020B0604020202020204"/>
                <a:sym typeface="Arial" panose="020B0604020202020204" pitchFamily="34" charset="0"/>
              </a:rPr>
              <a:t>C) i, ii and iii only</a:t>
            </a:r>
            <a:br>
              <a:rPr lang="en-US" altLang="en-US" b="1"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D) All i, ii, iii and iv</a:t>
            </a:r>
            <a:br>
              <a:rPr lang="en-US" altLang="en-US" dirty="0">
                <a:latin typeface="Arial" panose="020B0604020202020204"/>
                <a:ea typeface="Arial" panose="020B0604020202020204"/>
                <a:cs typeface="Arial" panose="020B0604020202020204"/>
                <a:sym typeface="Arial" panose="020B0604020202020204" pitchFamily="34" charset="0"/>
              </a:rPr>
            </a:b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 ………….. allows remote accessing to the files which contain programs, technical handouts, reports etc. </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A) Remote Desktop</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b="1" dirty="0">
                <a:latin typeface="Arial" panose="020B0604020202020204"/>
                <a:ea typeface="Arial" panose="020B0604020202020204"/>
                <a:cs typeface="Arial" panose="020B0604020202020204"/>
                <a:sym typeface="Arial" panose="020B0604020202020204" pitchFamily="34" charset="0"/>
              </a:rPr>
              <a:t>B) FTP </a:t>
            </a:r>
            <a:br>
              <a:rPr lang="en-US" altLang="en-US" b="1"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C) Telnet</a:t>
            </a:r>
            <a:br>
              <a:rPr lang="en-US" altLang="en-US" dirty="0">
                <a:latin typeface="Arial" panose="020B0604020202020204"/>
                <a:ea typeface="Arial" panose="020B0604020202020204"/>
                <a:cs typeface="Arial" panose="020B0604020202020204"/>
                <a:sym typeface="Arial" panose="020B0604020202020204" pitchFamily="34" charset="0"/>
              </a:rPr>
            </a:br>
            <a:r>
              <a:rPr lang="en-US" altLang="en-US" dirty="0">
                <a:latin typeface="Arial" panose="020B0604020202020204"/>
                <a:ea typeface="Arial" panose="020B0604020202020204"/>
                <a:cs typeface="Arial" panose="020B0604020202020204"/>
                <a:sym typeface="Arial" panose="020B0604020202020204" pitchFamily="34" charset="0"/>
              </a:rPr>
              <a:t>D) Chat</a:t>
            </a:r>
            <a:br>
              <a:rPr lang="en-US" altLang="en-US" dirty="0">
                <a:latin typeface="Arial" panose="020B0604020202020204"/>
                <a:ea typeface="Arial" panose="020B0604020202020204"/>
                <a:cs typeface="Arial" panose="020B0604020202020204"/>
                <a:sym typeface="Arial" panose="020B0604020202020204" pitchFamily="34" charset="0"/>
              </a:rPr>
            </a:br>
            <a:endParaRPr lang="en-US" altLang="en-US" dirty="0">
              <a:latin typeface="Arial" panose="020B0604020202020204"/>
              <a:ea typeface="Arial" panose="020B0604020202020204"/>
              <a:cs typeface="Arial" panose="020B0604020202020204"/>
              <a:sym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888790-AB26-4DE1-93C4-B57C1F1FE9A5}"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Glossary Questions</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81000" y="1014095"/>
            <a:ext cx="11224895" cy="5007610"/>
          </a:xfrm>
          <a:prstGeom prst="rect">
            <a:avLst/>
          </a:prstGeom>
          <a:noFill/>
        </p:spPr>
        <p:txBody>
          <a:bodyPr wrap="square" rtlCol="0" anchor="t">
            <a:noAutofit/>
          </a:bodyPr>
          <a:lstStyle/>
          <a:p>
            <a:pPr marL="0" lvl="0" indent="0">
              <a:buClrTx/>
              <a:buFontTx/>
              <a:buNone/>
            </a:pPr>
            <a:r>
              <a:rPr lang="en-US" altLang="en-US" dirty="0">
                <a:sym typeface="+mn-ea"/>
              </a:rPr>
              <a:t>………….. allows remote accessing to the files which contain programs, technical handouts, reports etc. </a:t>
            </a:r>
            <a:br>
              <a:rPr lang="en-US" altLang="en-US" dirty="0">
                <a:sym typeface="+mn-ea"/>
              </a:rPr>
            </a:br>
            <a:r>
              <a:rPr lang="en-US" altLang="en-US" dirty="0">
                <a:sym typeface="+mn-ea"/>
              </a:rPr>
              <a:t>A) Remote Desktop</a:t>
            </a:r>
            <a:br>
              <a:rPr lang="en-US" altLang="en-US" dirty="0">
                <a:sym typeface="+mn-ea"/>
              </a:rPr>
            </a:br>
            <a:r>
              <a:rPr lang="en-US" altLang="en-US" dirty="0">
                <a:solidFill>
                  <a:srgbClr val="FF0000"/>
                </a:solidFill>
                <a:sym typeface="+mn-ea"/>
              </a:rPr>
              <a:t>B) FTP </a:t>
            </a:r>
            <a:br>
              <a:rPr lang="en-US" altLang="en-US" dirty="0">
                <a:sym typeface="+mn-ea"/>
              </a:rPr>
            </a:br>
            <a:r>
              <a:rPr lang="en-US" altLang="en-US" dirty="0">
                <a:sym typeface="+mn-ea"/>
              </a:rPr>
              <a:t>C) Telnet</a:t>
            </a:r>
            <a:br>
              <a:rPr lang="en-US" altLang="en-US" dirty="0">
                <a:sym typeface="+mn-ea"/>
              </a:rPr>
            </a:br>
            <a:r>
              <a:rPr lang="en-US" altLang="en-US" dirty="0">
                <a:sym typeface="+mn-ea"/>
              </a:rPr>
              <a:t>D) Chat</a:t>
            </a:r>
            <a:br>
              <a:rPr lang="en-US" altLang="en-US" dirty="0">
                <a:sym typeface="+mn-ea"/>
              </a:rPr>
            </a:br>
            <a:r>
              <a:rPr lang="en-US" altLang="en-US" dirty="0">
                <a:sym typeface="+mn-ea"/>
              </a:rPr>
              <a:t> ……………. is a global hypertext system that was initially developed in 1989 by Tim Berners Lee. </a:t>
            </a:r>
            <a:br>
              <a:rPr lang="en-US" altLang="en-US" dirty="0">
                <a:sym typeface="+mn-ea"/>
              </a:rPr>
            </a:br>
            <a:r>
              <a:rPr lang="en-US" altLang="en-US" dirty="0">
                <a:sym typeface="+mn-ea"/>
              </a:rPr>
              <a:t>A) FTP</a:t>
            </a:r>
            <a:br>
              <a:rPr lang="en-US" altLang="en-US" dirty="0">
                <a:sym typeface="+mn-ea"/>
              </a:rPr>
            </a:br>
            <a:r>
              <a:rPr lang="en-US" altLang="en-US" dirty="0">
                <a:sym typeface="+mn-ea"/>
              </a:rPr>
              <a:t>B) Telnet</a:t>
            </a:r>
            <a:br>
              <a:rPr lang="en-US" altLang="en-US" dirty="0">
                <a:sym typeface="+mn-ea"/>
              </a:rPr>
            </a:br>
            <a:r>
              <a:rPr lang="en-US" altLang="en-US" dirty="0">
                <a:solidFill>
                  <a:srgbClr val="FF0000"/>
                </a:solidFill>
                <a:sym typeface="+mn-ea"/>
              </a:rPr>
              <a:t>C) www</a:t>
            </a:r>
            <a:br>
              <a:rPr lang="en-US" altLang="en-US" dirty="0">
                <a:sym typeface="+mn-ea"/>
              </a:rPr>
            </a:br>
            <a:r>
              <a:rPr lang="en-US" altLang="en-US" dirty="0">
                <a:sym typeface="+mn-ea"/>
              </a:rPr>
              <a:t>D) email </a:t>
            </a:r>
            <a:endParaRPr lang="en-US" altLang="en-US" sz="1800" dirty="0"/>
          </a:p>
          <a:p>
            <a:pPr marL="0" lvl="0" indent="0">
              <a:buClrTx/>
              <a:buFontTx/>
              <a:buNone/>
            </a:pPr>
            <a:r>
              <a:rPr lang="en-US" altLang="en-US" dirty="0">
                <a:sym typeface="+mn-ea"/>
              </a:rPr>
              <a:t>The ……………. application is built with a protocol interpreter, a data transfer, process and user interface.</a:t>
            </a:r>
            <a:br>
              <a:rPr lang="en-US" altLang="en-US" dirty="0">
                <a:sym typeface="+mn-ea"/>
              </a:rPr>
            </a:br>
            <a:r>
              <a:rPr lang="en-US" altLang="en-US" dirty="0">
                <a:sym typeface="+mn-ea"/>
              </a:rPr>
              <a:t>A) TCP</a:t>
            </a:r>
            <a:br>
              <a:rPr lang="en-US" altLang="en-US" dirty="0">
                <a:sym typeface="+mn-ea"/>
              </a:rPr>
            </a:br>
            <a:r>
              <a:rPr lang="en-US" altLang="en-US" dirty="0">
                <a:solidFill>
                  <a:srgbClr val="FF0000"/>
                </a:solidFill>
                <a:sym typeface="+mn-ea"/>
              </a:rPr>
              <a:t>B) FTP</a:t>
            </a:r>
            <a:br>
              <a:rPr lang="en-US" altLang="en-US" dirty="0">
                <a:sym typeface="+mn-ea"/>
              </a:rPr>
            </a:br>
            <a:r>
              <a:rPr lang="en-US" altLang="en-US" dirty="0">
                <a:sym typeface="+mn-ea"/>
              </a:rPr>
              <a:t>C) Telnet</a:t>
            </a:r>
            <a:br>
              <a:rPr lang="en-US" altLang="en-US" dirty="0">
                <a:sym typeface="+mn-ea"/>
              </a:rPr>
            </a:br>
            <a:r>
              <a:rPr lang="en-US" altLang="en-US" dirty="0">
                <a:sym typeface="+mn-ea"/>
              </a:rPr>
              <a:t>D) Chat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12268E-335F-4ADA-B742-CD2CA9255DEB}" type="datetime1">
              <a:rPr lang="en-US" smtClean="0"/>
              <a:t>07-Jan-25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a:t>
            </a:fld>
            <a:endParaRPr lang="en-US"/>
          </a:p>
        </p:txBody>
      </p:sp>
      <p:sp>
        <p:nvSpPr>
          <p:cNvPr id="7" name="Title 1"/>
          <p:cNvSpPr txBox="1"/>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 Unit - 4</a:t>
            </a:r>
          </a:p>
        </p:txBody>
      </p:sp>
      <p:pic>
        <p:nvPicPr>
          <p:cNvPr id="3" name="Picture 2"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ext Box 1"/>
          <p:cNvSpPr txBox="1"/>
          <p:nvPr/>
        </p:nvSpPr>
        <p:spPr>
          <a:xfrm>
            <a:off x="768985" y="1105535"/>
            <a:ext cx="10651490" cy="4229100"/>
          </a:xfrm>
          <a:prstGeom prst="rect">
            <a:avLst/>
          </a:prstGeom>
          <a:noFill/>
        </p:spPr>
        <p:txBody>
          <a:bodyPr wrap="square" rtlCol="0" anchor="t">
            <a:noAutofit/>
          </a:bodyPr>
          <a:lstStyle/>
          <a:p>
            <a:pPr marL="812800" lvl="1" indent="-344170" algn="just">
              <a:lnSpc>
                <a:spcPts val="2740"/>
              </a:lnSpc>
              <a:spcBef>
                <a:spcPts val="250"/>
              </a:spcBef>
              <a:spcAft>
                <a:spcPct val="0"/>
              </a:spcAft>
              <a:buClr>
                <a:srgbClr val="000000"/>
              </a:buClr>
              <a:buFont typeface="Arial" panose="020B0604020202020204" pitchFamily="34" charset="0"/>
              <a:buNone/>
            </a:pPr>
            <a:r>
              <a:rPr lang="en-IN" altLang="en-US" sz="2000" b="1"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JavaScript Essentials</a:t>
            </a: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 Introduction to Java Script , Javascript Types , Var, Let and Const Keywords, Operators in JS , Conditions Statements , Java Script Loops, JS Popup Boxes , JS</a:t>
            </a:r>
          </a:p>
          <a:p>
            <a:pPr marL="812800" lvl="1" indent="-344170" algn="just">
              <a:lnSpc>
                <a:spcPts val="2740"/>
              </a:lnSpc>
              <a:spcBef>
                <a:spcPts val="25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marL="114300" indent="0" algn="just">
              <a:spcBef>
                <a:spcPts val="365"/>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Difference == &amp; ===, Asynchronous Programming in ES6, Promise Constructor, Promise with Chain, Promise Race.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1FF020-0A16-42C4-BE9A-B1F7DEC95331}"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90</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base" latinLnBrk="0" hangingPunct="1">
              <a:lnSpc>
                <a:spcPct val="100000"/>
              </a:lnSpc>
              <a:spcBef>
                <a:spcPct val="0"/>
              </a:spcBef>
              <a:spcAft>
                <a:spcPct val="0"/>
              </a:spcAft>
              <a:buClrTx/>
              <a:buSzTx/>
              <a:buFontTx/>
              <a:buNone/>
              <a:defRPr/>
            </a:pPr>
            <a:r>
              <a:rPr lang="en-US" noProof="0" dirty="0">
                <a:ln>
                  <a:noFill/>
                </a:ln>
                <a:effectLst/>
                <a:uLnTx/>
                <a:uFillTx/>
                <a:sym typeface="Arial" panose="020B0604020202020204" pitchFamily="34" charset="0"/>
              </a:rPr>
              <a:t>Glossary Questions </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414655" y="1045210"/>
            <a:ext cx="11287125" cy="5047615"/>
          </a:xfrm>
          <a:prstGeom prst="rect">
            <a:avLst/>
          </a:prstGeom>
          <a:noFill/>
        </p:spPr>
        <p:txBody>
          <a:bodyPr wrap="square" rtlCol="0" anchor="t">
            <a:noAutofit/>
          </a:bodyPr>
          <a:lstStyle/>
          <a:p>
            <a:pPr marL="0" lvl="0" indent="0">
              <a:buClrTx/>
              <a:buFontTx/>
              <a:buNone/>
            </a:pPr>
            <a:r>
              <a:rPr lang="en-US" altLang="en-US" dirty="0">
                <a:sym typeface="+mn-ea"/>
              </a:rPr>
              <a:t>ARPANET used the concept of packet switching network consisting of subnet and …………… computers. </a:t>
            </a:r>
            <a:br>
              <a:rPr lang="en-US" altLang="en-US" dirty="0">
                <a:sym typeface="+mn-ea"/>
              </a:rPr>
            </a:br>
            <a:r>
              <a:rPr lang="en-US" altLang="en-US" dirty="0">
                <a:sym typeface="+mn-ea"/>
              </a:rPr>
              <a:t>A) local</a:t>
            </a:r>
            <a:br>
              <a:rPr lang="en-US" altLang="en-US" dirty="0">
                <a:sym typeface="+mn-ea"/>
              </a:rPr>
            </a:br>
            <a:r>
              <a:rPr lang="en-US" altLang="en-US" dirty="0">
                <a:sym typeface="+mn-ea"/>
              </a:rPr>
              <a:t>B) remote</a:t>
            </a:r>
            <a:br>
              <a:rPr lang="en-US" altLang="en-US" dirty="0">
                <a:sym typeface="+mn-ea"/>
              </a:rPr>
            </a:br>
            <a:r>
              <a:rPr lang="en-US" altLang="en-US" dirty="0">
                <a:sym typeface="+mn-ea"/>
              </a:rPr>
              <a:t>C) </a:t>
            </a:r>
            <a:r>
              <a:rPr lang="en-US" altLang="en-US" b="1" dirty="0">
                <a:sym typeface="+mn-ea"/>
              </a:rPr>
              <a:t>host</a:t>
            </a:r>
            <a:br>
              <a:rPr lang="en-US" altLang="en-US" dirty="0">
                <a:sym typeface="+mn-ea"/>
              </a:rPr>
            </a:br>
            <a:r>
              <a:rPr lang="en-US" altLang="en-US" dirty="0">
                <a:sym typeface="+mn-ea"/>
              </a:rPr>
              <a:t>D) network</a:t>
            </a:r>
            <a:endParaRPr lang="en-US" altLang="en-US" sz="1800" dirty="0"/>
          </a:p>
          <a:p>
            <a:pPr marL="0" lvl="0" indent="0">
              <a:buClrTx/>
              <a:buFontTx/>
              <a:buNone/>
            </a:pPr>
            <a:endParaRPr lang="en-US" altLang="en-US" sz="1800" dirty="0"/>
          </a:p>
          <a:p>
            <a:pPr marL="0" lvl="0" indent="0">
              <a:buClrTx/>
              <a:buFontTx/>
              <a:buNone/>
            </a:pPr>
            <a:r>
              <a:rPr lang="en-US" altLang="en-US" dirty="0">
                <a:sym typeface="+mn-ea"/>
              </a:rPr>
              <a:t>Internet was possible because of the use of the TCP/IP reference model and ……………… protocol stack.</a:t>
            </a:r>
            <a:br>
              <a:rPr lang="en-US" altLang="en-US" dirty="0">
                <a:sym typeface="+mn-ea"/>
              </a:rPr>
            </a:br>
            <a:r>
              <a:rPr lang="en-US" altLang="en-US" dirty="0">
                <a:sym typeface="+mn-ea"/>
              </a:rPr>
              <a:t>A) FTP</a:t>
            </a:r>
            <a:br>
              <a:rPr lang="en-US" altLang="en-US" dirty="0">
                <a:sym typeface="+mn-ea"/>
              </a:rPr>
            </a:br>
            <a:r>
              <a:rPr lang="en-US" altLang="en-US" dirty="0">
                <a:sym typeface="+mn-ea"/>
              </a:rPr>
              <a:t>B) </a:t>
            </a:r>
            <a:r>
              <a:rPr lang="en-US" altLang="en-US" b="1" dirty="0">
                <a:sym typeface="+mn-ea"/>
              </a:rPr>
              <a:t>TCP/IP</a:t>
            </a:r>
            <a:br>
              <a:rPr lang="en-US" altLang="en-US" dirty="0">
                <a:sym typeface="+mn-ea"/>
              </a:rPr>
            </a:br>
            <a:r>
              <a:rPr lang="en-US" altLang="en-US" dirty="0">
                <a:sym typeface="+mn-ea"/>
              </a:rPr>
              <a:t>C) DHCP</a:t>
            </a:r>
            <a:br>
              <a:rPr lang="en-US" altLang="en-US" dirty="0">
                <a:sym typeface="+mn-ea"/>
              </a:rPr>
            </a:br>
            <a:r>
              <a:rPr lang="en-US" altLang="en-US" dirty="0">
                <a:sym typeface="+mn-ea"/>
              </a:rPr>
              <a:t>D) UDP</a:t>
            </a:r>
            <a:endParaRPr lang="en-US" altLang="en-US" sz="1800" dirty="0"/>
          </a:p>
          <a:p>
            <a:pPr marL="0" lvl="0" indent="0">
              <a:buClrTx/>
              <a:buFontTx/>
              <a:buNone/>
            </a:pPr>
            <a:r>
              <a:rPr lang="en-US" altLang="en-US" dirty="0">
                <a:sym typeface="+mn-ea"/>
              </a:rPr>
              <a:t>………………. was created for organizing machines into domains and map hostname onto IP address. </a:t>
            </a:r>
            <a:br>
              <a:rPr lang="en-US" altLang="en-US" dirty="0">
                <a:sym typeface="+mn-ea"/>
              </a:rPr>
            </a:br>
            <a:r>
              <a:rPr lang="en-US" altLang="en-US" dirty="0">
                <a:sym typeface="+mn-ea"/>
              </a:rPr>
              <a:t>A) Domain Addressing System</a:t>
            </a:r>
            <a:br>
              <a:rPr lang="en-US" altLang="en-US" dirty="0">
                <a:sym typeface="+mn-ea"/>
              </a:rPr>
            </a:br>
            <a:r>
              <a:rPr lang="en-US" altLang="en-US" dirty="0">
                <a:sym typeface="+mn-ea"/>
              </a:rPr>
              <a:t>B) </a:t>
            </a:r>
            <a:r>
              <a:rPr lang="en-US" altLang="en-US" b="1" dirty="0">
                <a:sym typeface="+mn-ea"/>
              </a:rPr>
              <a:t>Domain Naming System</a:t>
            </a:r>
            <a:br>
              <a:rPr lang="en-US" altLang="en-US" dirty="0">
                <a:sym typeface="+mn-ea"/>
              </a:rPr>
            </a:br>
            <a:r>
              <a:rPr lang="en-US" altLang="en-US" dirty="0">
                <a:sym typeface="+mn-ea"/>
              </a:rPr>
              <a:t>C) Host Naming System</a:t>
            </a:r>
            <a:br>
              <a:rPr lang="en-US" altLang="en-US" dirty="0">
                <a:sym typeface="+mn-ea"/>
              </a:rPr>
            </a:br>
            <a:r>
              <a:rPr lang="en-US" altLang="en-US" dirty="0">
                <a:sym typeface="+mn-ea"/>
              </a:rPr>
              <a:t>D) Domain Mapping System</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6B6F3B-4EF1-41EE-8BE4-520D3D57D129}"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91</a:t>
            </a:fld>
            <a:endParaRPr lang="en-US"/>
          </a:p>
        </p:txBody>
      </p:sp>
      <p:sp>
        <p:nvSpPr>
          <p:cNvPr id="7" name="Title 1"/>
          <p:cNvSpPr txBox="1"/>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0" fontAlgn="auto" latinLnBrk="0" hangingPunct="0">
              <a:lnSpc>
                <a:spcPct val="100000"/>
              </a:lnSpc>
              <a:spcBef>
                <a:spcPct val="0"/>
              </a:spcBef>
              <a:spcAft>
                <a:spcPts val="0"/>
              </a:spcAft>
              <a:buClrTx/>
              <a:buSzTx/>
              <a:buFontTx/>
              <a:buNone/>
              <a:defRPr/>
            </a:pPr>
            <a:r>
              <a:rPr lang="en-US" noProof="0" dirty="0">
                <a:ln>
                  <a:noFill/>
                </a:ln>
                <a:effectLst/>
                <a:uLnTx/>
                <a:uFillTx/>
                <a:sym typeface="Arial" panose="020B0604020202020204" pitchFamily="34" charset="0"/>
              </a:rPr>
              <a:t>Recap of Unit 1</a:t>
            </a:r>
            <a:endParaRPr lang="en-US" dirty="0"/>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8" name="Text Box 7"/>
          <p:cNvSpPr txBox="1"/>
          <p:nvPr/>
        </p:nvSpPr>
        <p:spPr>
          <a:xfrm>
            <a:off x="609600" y="1263015"/>
            <a:ext cx="11155045" cy="4395470"/>
          </a:xfrm>
          <a:prstGeom prst="rect">
            <a:avLst/>
          </a:prstGeom>
          <a:noFill/>
        </p:spPr>
        <p:txBody>
          <a:bodyPr wrap="square" rtlCol="0" anchor="t">
            <a:noAutofit/>
          </a:bodyPr>
          <a:lstStyle/>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the history of web development strategies and protocols governing web with various types of internet services and tools.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various types server with the help of client server computing concepts.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the various type of hosting packages</a:t>
            </a:r>
          </a:p>
          <a:p>
            <a:pPr>
              <a:spcBef>
                <a:spcPts val="365"/>
              </a:spcBef>
              <a:spcAft>
                <a:spcPct val="0"/>
              </a:spcAft>
              <a:buClr>
                <a:srgbClr val="000000"/>
              </a:buClr>
            </a:pPr>
            <a:endPar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endParaRPr>
          </a:p>
          <a:p>
            <a:pPr>
              <a:spcBef>
                <a:spcPts val="365"/>
              </a:spcBef>
              <a:spcAft>
                <a:spcPct val="0"/>
              </a:spcAft>
              <a:buClr>
                <a:srgbClr val="000000"/>
              </a:buClr>
            </a:pPr>
            <a:r>
              <a:rPr lang="en-US" altLang="en-US" sz="2200" dirty="0">
                <a:latin typeface="Times New Roman" panose="02020603050405020304" pitchFamily="18" charset="0"/>
                <a:ea typeface="Arial" panose="020B0604020202020204"/>
                <a:cs typeface="Times New Roman" panose="02020603050405020304" pitchFamily="18" charset="0"/>
                <a:sym typeface="Arial" panose="020B0604020202020204" pitchFamily="34" charset="0"/>
              </a:rPr>
              <a:t>Discussed about various protocols governing web</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D863BD-4419-4277-9954-A0FA68EBBF97}" type="datetime1">
              <a:rPr lang="en-US" smtClean="0"/>
              <a:t>07-Jan-25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r-FR"/>
              <a:t>Renu   Panwar            WT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92</a:t>
            </a:fld>
            <a:endParaRPr lang="en-US"/>
          </a:p>
        </p:txBody>
      </p:sp>
      <p:pic>
        <p:nvPicPr>
          <p:cNvPr id="2" name="Picture 1" descr="A black and red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 name="Text Box 2"/>
          <p:cNvSpPr txBox="1"/>
          <p:nvPr/>
        </p:nvSpPr>
        <p:spPr>
          <a:xfrm>
            <a:off x="3454400" y="2372995"/>
            <a:ext cx="6683375" cy="1427480"/>
          </a:xfrm>
          <a:prstGeom prst="rect">
            <a:avLst/>
          </a:prstGeom>
          <a:noFill/>
        </p:spPr>
        <p:txBody>
          <a:bodyPr wrap="square" rtlCol="0" anchor="t">
            <a:noAutofit/>
          </a:bodyPr>
          <a:lstStyle/>
          <a:p>
            <a:r>
              <a:rPr lang="en-US" sz="6600" b="1" kern="0" noProof="0" dirty="0">
                <a:ln w="22225">
                  <a:solidFill>
                    <a:schemeClr val="accent2"/>
                  </a:solidFill>
                  <a:prstDash val="solid"/>
                </a:ln>
                <a:solidFill>
                  <a:schemeClr val="accent2">
                    <a:lumMod val="40000"/>
                    <a:lumOff val="60000"/>
                  </a:schemeClr>
                </a:solidFill>
                <a:effectLst/>
                <a:uLnTx/>
                <a:uFillTx/>
                <a:latin typeface="Arial" panose="020B0604020202020204"/>
                <a:ea typeface="Arial" panose="020B0604020202020204"/>
                <a:cs typeface="Arial" panose="020B0604020202020204"/>
                <a:sym typeface="Arial" panose="020B0604020202020204" pitchFamily="34" charset="0"/>
              </a:rPr>
              <a:t>Thank You</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64*398"/>
  <p:tag name="TABLE_ENDDRAG_RECT" val="48*101*864*398"/>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09*157"/>
  <p:tag name="TABLE_ENDDRAG_RECT" val="69*289*809*157"/>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2*155"/>
  <p:tag name="TABLE_ENDDRAG_RECT" val="84*126*792*155"/>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3*139"/>
  <p:tag name="TABLE_ENDDRAG_RECT" val="90*376*793*139"/>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85*97"/>
  <p:tag name="TABLE_ENDDRAG_RECT" val="96*162*785*97"/>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3*83"/>
  <p:tag name="TABLE_ENDDRAG_RECT" val="96*285*793*83"/>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790*83"/>
  <p:tag name="TABLE_ENDDRAG_RECT" val="95*401*790*83"/>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53*108"/>
  <p:tag name="TABLE_ENDDRAG_RECT" val="54*156*853*108"/>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857*97"/>
  <p:tag name="TABLE_ENDDRAG_RECT" val="54*324*857*97"/>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7836</Words>
  <Application>Microsoft Office PowerPoint</Application>
  <PresentationFormat>Widescreen</PresentationFormat>
  <Paragraphs>1323</Paragraphs>
  <Slides>92</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92</vt:i4>
      </vt:variant>
    </vt:vector>
  </HeadingPairs>
  <TitlesOfParts>
    <vt:vector size="103" baseType="lpstr">
      <vt:lpstr>Arial</vt:lpstr>
      <vt:lpstr>Arial Black</vt:lpstr>
      <vt:lpstr>Calibri</vt:lpstr>
      <vt:lpstr>Helvetica</vt:lpstr>
      <vt:lpstr>Nunito</vt:lpstr>
      <vt:lpstr>Roboto</vt:lpstr>
      <vt:lpstr>Times New Roman</vt:lpstr>
      <vt:lpstr>Wingdings</vt:lpstr>
      <vt:lpstr>Wingdings 2</vt:lpstr>
      <vt:lpstr>Office Theme</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Dev Goyal</cp:lastModifiedBy>
  <cp:revision>153</cp:revision>
  <dcterms:created xsi:type="dcterms:W3CDTF">2006-08-16T00:00:00Z</dcterms:created>
  <dcterms:modified xsi:type="dcterms:W3CDTF">2025-01-07T11:52:48Z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F5FBAFB6E6474EC4963784C64F376704_13</vt:lpwstr>
  </property>
  <property fmtid="{D5CDD505-2E9C-101B-9397-08002B2CF9AE}" pid="3" name="KSOProductBuildVer">
    <vt:lpwstr>1033-12.2.0.17119</vt:lpwstr>
  </property>
</Properties>
</file>