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408" r:id="rId3"/>
    <p:sldId id="409" r:id="rId4"/>
    <p:sldId id="410" r:id="rId5"/>
    <p:sldId id="387" r:id="rId6"/>
    <p:sldId id="388" r:id="rId7"/>
    <p:sldId id="412" r:id="rId8"/>
    <p:sldId id="413" r:id="rId9"/>
    <p:sldId id="414" r:id="rId10"/>
    <p:sldId id="393" r:id="rId11"/>
    <p:sldId id="394" r:id="rId12"/>
    <p:sldId id="395" r:id="rId13"/>
    <p:sldId id="396" r:id="rId14"/>
    <p:sldId id="397" r:id="rId15"/>
    <p:sldId id="416" r:id="rId16"/>
    <p:sldId id="417" r:id="rId17"/>
    <p:sldId id="418" r:id="rId18"/>
    <p:sldId id="419" r:id="rId19"/>
    <p:sldId id="400" r:id="rId20"/>
    <p:sldId id="401" r:id="rId21"/>
    <p:sldId id="402" r:id="rId22"/>
    <p:sldId id="361" r:id="rId23"/>
    <p:sldId id="272" r:id="rId24"/>
    <p:sldId id="271" r:id="rId25"/>
    <p:sldId id="282" r:id="rId26"/>
    <p:sldId id="281" r:id="rId27"/>
    <p:sldId id="276" r:id="rId28"/>
    <p:sldId id="280" r:id="rId29"/>
    <p:sldId id="355" r:id="rId30"/>
    <p:sldId id="356" r:id="rId31"/>
    <p:sldId id="357" r:id="rId32"/>
    <p:sldId id="358" r:id="rId33"/>
    <p:sldId id="359" r:id="rId34"/>
    <p:sldId id="426" r:id="rId35"/>
    <p:sldId id="432" r:id="rId36"/>
    <p:sldId id="427" r:id="rId37"/>
    <p:sldId id="431" r:id="rId38"/>
    <p:sldId id="435" r:id="rId39"/>
    <p:sldId id="428" r:id="rId40"/>
    <p:sldId id="433" r:id="rId41"/>
    <p:sldId id="436" r:id="rId42"/>
    <p:sldId id="434" r:id="rId43"/>
    <p:sldId id="437" r:id="rId44"/>
    <p:sldId id="438" r:id="rId45"/>
    <p:sldId id="439" r:id="rId46"/>
    <p:sldId id="430" r:id="rId47"/>
    <p:sldId id="440" r:id="rId48"/>
    <p:sldId id="441" r:id="rId49"/>
    <p:sldId id="442" r:id="rId50"/>
    <p:sldId id="443" r:id="rId51"/>
    <p:sldId id="445" r:id="rId52"/>
    <p:sldId id="444" r:id="rId53"/>
    <p:sldId id="457" r:id="rId54"/>
    <p:sldId id="447" r:id="rId55"/>
    <p:sldId id="446" r:id="rId56"/>
    <p:sldId id="449" r:id="rId57"/>
    <p:sldId id="448" r:id="rId58"/>
    <p:sldId id="450" r:id="rId59"/>
    <p:sldId id="451" r:id="rId60"/>
    <p:sldId id="452" r:id="rId61"/>
    <p:sldId id="453" r:id="rId62"/>
    <p:sldId id="454" r:id="rId63"/>
    <p:sldId id="455" r:id="rId64"/>
    <p:sldId id="456" r:id="rId65"/>
    <p:sldId id="459" r:id="rId66"/>
    <p:sldId id="462" r:id="rId67"/>
    <p:sldId id="463" r:id="rId68"/>
    <p:sldId id="464" r:id="rId69"/>
    <p:sldId id="460" r:id="rId70"/>
    <p:sldId id="461" r:id="rId71"/>
    <p:sldId id="465" r:id="rId72"/>
    <p:sldId id="467" r:id="rId73"/>
    <p:sldId id="468" r:id="rId74"/>
    <p:sldId id="474" r:id="rId75"/>
    <p:sldId id="475" r:id="rId76"/>
    <p:sldId id="476" r:id="rId77"/>
    <p:sldId id="471" r:id="rId78"/>
    <p:sldId id="472" r:id="rId79"/>
    <p:sldId id="469" r:id="rId80"/>
    <p:sldId id="473" r:id="rId81"/>
    <p:sldId id="477" r:id="rId82"/>
    <p:sldId id="478" r:id="rId83"/>
    <p:sldId id="481" r:id="rId84"/>
    <p:sldId id="479" r:id="rId85"/>
    <p:sldId id="482" r:id="rId86"/>
    <p:sldId id="480" r:id="rId87"/>
    <p:sldId id="48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694AA-DE98-462F-AC46-8073614848DF}" v="2" dt="2022-05-18T06:50:19.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0" autoAdjust="0"/>
    <p:restoredTop sz="60394" autoAdjust="0"/>
  </p:normalViewPr>
  <p:slideViewPr>
    <p:cSldViewPr>
      <p:cViewPr varScale="1">
        <p:scale>
          <a:sx n="73" d="100"/>
          <a:sy n="73" d="100"/>
        </p:scale>
        <p:origin x="-1266"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7452"/>
    </p:cViewPr>
  </p:sorter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15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60"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anna" userId="58800b1c-5b9f-4417-9e7c-90ffec793d3b" providerId="ADAL" clId="{748694AA-DE98-462F-AC46-8073614848DF}"/>
    <pc:docChg chg="custSel modSld">
      <pc:chgData name="Tamanna" userId="58800b1c-5b9f-4417-9e7c-90ffec793d3b" providerId="ADAL" clId="{748694AA-DE98-462F-AC46-8073614848DF}" dt="2022-05-18T06:49:54.997" v="2" actId="478"/>
      <pc:docMkLst>
        <pc:docMk/>
      </pc:docMkLst>
      <pc:sldChg chg="delSp modSp mod">
        <pc:chgData name="Tamanna" userId="58800b1c-5b9f-4417-9e7c-90ffec793d3b" providerId="ADAL" clId="{748694AA-DE98-462F-AC46-8073614848DF}" dt="2022-05-18T06:49:54.997" v="2" actId="478"/>
        <pc:sldMkLst>
          <pc:docMk/>
          <pc:sldMk cId="0" sldId="256"/>
        </pc:sldMkLst>
        <pc:spChg chg="del mod">
          <ac:chgData name="Tamanna" userId="58800b1c-5b9f-4417-9e7c-90ffec793d3b" providerId="ADAL" clId="{748694AA-DE98-462F-AC46-8073614848DF}" dt="2022-05-18T06:49:54.997" v="2" actId="478"/>
          <ac:spMkLst>
            <pc:docMk/>
            <pc:sldMk cId="0" sldId="256"/>
            <ac:spMk id="6" creationId="{00000000-0000-0000-0000-000000000000}"/>
          </ac:spMkLst>
        </pc:spChg>
        <pc:picChg chg="del">
          <ac:chgData name="Tamanna" userId="58800b1c-5b9f-4417-9e7c-90ffec793d3b" providerId="ADAL" clId="{748694AA-DE98-462F-AC46-8073614848DF}" dt="2022-05-18T06:49:49.639" v="0" actId="478"/>
          <ac:picMkLst>
            <pc:docMk/>
            <pc:sldMk cId="0" sldId="256"/>
            <ac:picMk id="1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 xmlns:p14="http://schemas.microsoft.com/office/powerpoint/2010/main" val="1746852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 xmlns:p14="http://schemas.microsoft.com/office/powerpoint/2010/main" val="188508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 xmlns:p14="http://schemas.microsoft.com/office/powerpoint/2010/main" val="155001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 xmlns:p14="http://schemas.microsoft.com/office/powerpoint/2010/main" val="2476561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headEnd/>
            <a:tailEnd/>
          </a:ln>
        </p:spPr>
      </p:sp>
      <p:sp>
        <p:nvSpPr>
          <p:cNvPr id="40963" name="Notes Placeholder 2"/>
          <p:cNvSpPr txBox="1">
            <a:spLocks noGrp="1"/>
          </p:cNvSpPr>
          <p:nvPr>
            <p:ph type="body" idx="1"/>
          </p:nvPr>
        </p:nvSpPr>
        <p:spPr>
          <a:ln/>
        </p:spPr>
        <p:txBody>
          <a:bodyPr/>
          <a:lstStyle/>
          <a:p>
            <a:endParaRPr lang="en-IN">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23C85A-2892-488F-AB8A-EE4C21D643AF}" type="slidenum">
              <a:rPr lang="en-US" sz="1200" smtClean="0">
                <a:latin typeface="Calibri" panose="020F0502020204030204" pitchFamily="34" charset="0"/>
                <a:cs typeface="Calibri" panose="020F0502020204030204" pitchFamily="34" charset="0"/>
                <a:sym typeface="Calibri" panose="020F0502020204030204" pitchFamily="34" charset="0"/>
              </a:rPr>
              <a:pPr/>
              <a:t>4</a:t>
            </a:fld>
            <a:endParaRPr 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 xmlns:p14="http://schemas.microsoft.com/office/powerpoint/2010/main" val="87629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6</a:t>
            </a:fld>
            <a:endParaRPr lang="en-US"/>
          </a:p>
        </p:txBody>
      </p:sp>
    </p:spTree>
    <p:extLst>
      <p:ext uri="{BB962C8B-B14F-4D97-AF65-F5344CB8AC3E}">
        <p14:creationId xmlns="" xmlns:p14="http://schemas.microsoft.com/office/powerpoint/2010/main" val="130808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2BF669-0F75-45B6-BB2C-25E41709F17F}" type="datetime1">
              <a:rPr lang="en-US" smtClean="0"/>
              <a:pPr/>
              <a:t>8/17/2022</a:t>
            </a:fld>
            <a:endParaRPr lang="en-US"/>
          </a:p>
        </p:txBody>
      </p:sp>
      <p:sp>
        <p:nvSpPr>
          <p:cNvPr id="5" name="Footer Placeholder 4"/>
          <p:cNvSpPr>
            <a:spLocks noGrp="1"/>
          </p:cNvSpPr>
          <p:nvPr>
            <p:ph type="ftr" sz="quarter" idx="11"/>
          </p:nvPr>
        </p:nvSpPr>
        <p:spPr/>
        <p:txBody>
          <a:bodyPr/>
          <a:lstStyle/>
          <a:p>
            <a:r>
              <a:rPr lang="fi-FI"/>
              <a:t>Tamanna           KCS 603                  CN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ECA1F4-D26B-4F94-8E75-64F7E9D129FF}" type="datetime1">
              <a:rPr lang="en-US" smtClean="0"/>
              <a:pPr/>
              <a:t>8/17/2022</a:t>
            </a:fld>
            <a:endParaRPr lang="en-US"/>
          </a:p>
        </p:txBody>
      </p:sp>
      <p:sp>
        <p:nvSpPr>
          <p:cNvPr id="5" name="Footer Placeholder 4"/>
          <p:cNvSpPr>
            <a:spLocks noGrp="1"/>
          </p:cNvSpPr>
          <p:nvPr>
            <p:ph type="ftr" sz="quarter" idx="11"/>
          </p:nvPr>
        </p:nvSpPr>
        <p:spPr/>
        <p:txBody>
          <a:bodyPr/>
          <a:lstStyle/>
          <a:p>
            <a:r>
              <a:rPr lang="fi-FI"/>
              <a:t>Tamanna           KCS 603                  CN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C8D3E2-2A60-41B2-994C-F4E712C8CBD6}" type="datetime1">
              <a:rPr lang="en-US" smtClean="0"/>
              <a:pPr/>
              <a:t>8/17/2022</a:t>
            </a:fld>
            <a:endParaRPr lang="en-US"/>
          </a:p>
        </p:txBody>
      </p:sp>
      <p:sp>
        <p:nvSpPr>
          <p:cNvPr id="5" name="Footer Placeholder 4"/>
          <p:cNvSpPr>
            <a:spLocks noGrp="1"/>
          </p:cNvSpPr>
          <p:nvPr>
            <p:ph type="ftr" sz="quarter" idx="11"/>
          </p:nvPr>
        </p:nvSpPr>
        <p:spPr/>
        <p:txBody>
          <a:bodyPr/>
          <a:lstStyle/>
          <a:p>
            <a:r>
              <a:rPr lang="fi-FI"/>
              <a:t>Tamanna           KCS 603                  CN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F1B9A-4F26-45AF-B82E-EDDBFAE891DA}" type="datetime1">
              <a:rPr lang="en-US" smtClean="0"/>
              <a:pPr/>
              <a:t>8/17/2022</a:t>
            </a:fld>
            <a:endParaRPr lang="en-US"/>
          </a:p>
        </p:txBody>
      </p:sp>
      <p:sp>
        <p:nvSpPr>
          <p:cNvPr id="5" name="Footer Placeholder 4"/>
          <p:cNvSpPr>
            <a:spLocks noGrp="1"/>
          </p:cNvSpPr>
          <p:nvPr>
            <p:ph type="ftr" sz="quarter" idx="11"/>
          </p:nvPr>
        </p:nvSpPr>
        <p:spPr/>
        <p:txBody>
          <a:bodyPr/>
          <a:lstStyle/>
          <a:p>
            <a:r>
              <a:rPr lang="fi-FI"/>
              <a:t>Tamanna           KCS 603                  CN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15DD9-FB6F-43DF-A130-CAB9F03B2261}" type="datetime1">
              <a:rPr lang="en-US" smtClean="0"/>
              <a:pPr/>
              <a:t>8/17/2022</a:t>
            </a:fld>
            <a:endParaRPr lang="en-US"/>
          </a:p>
        </p:txBody>
      </p:sp>
      <p:sp>
        <p:nvSpPr>
          <p:cNvPr id="5" name="Footer Placeholder 4"/>
          <p:cNvSpPr>
            <a:spLocks noGrp="1"/>
          </p:cNvSpPr>
          <p:nvPr>
            <p:ph type="ftr" sz="quarter" idx="11"/>
          </p:nvPr>
        </p:nvSpPr>
        <p:spPr/>
        <p:txBody>
          <a:bodyPr/>
          <a:lstStyle/>
          <a:p>
            <a:r>
              <a:rPr lang="fi-FI"/>
              <a:t>Tamanna           KCS 603                  CN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B6CD2B-9FB1-4F0B-A68F-E99E56609DE7}" type="datetime1">
              <a:rPr lang="en-US" smtClean="0"/>
              <a:pPr/>
              <a:t>8/17/2022</a:t>
            </a:fld>
            <a:endParaRPr lang="en-US"/>
          </a:p>
        </p:txBody>
      </p:sp>
      <p:sp>
        <p:nvSpPr>
          <p:cNvPr id="6" name="Footer Placeholder 5"/>
          <p:cNvSpPr>
            <a:spLocks noGrp="1"/>
          </p:cNvSpPr>
          <p:nvPr>
            <p:ph type="ftr" sz="quarter" idx="11"/>
          </p:nvPr>
        </p:nvSpPr>
        <p:spPr/>
        <p:txBody>
          <a:bodyPr/>
          <a:lstStyle/>
          <a:p>
            <a:r>
              <a:rPr lang="fi-FI"/>
              <a:t>Tamanna           KCS 603                  CN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318949-9E4A-4A5C-8A2E-59706896760D}" type="datetime1">
              <a:rPr lang="en-US" smtClean="0"/>
              <a:pPr/>
              <a:t>8/17/2022</a:t>
            </a:fld>
            <a:endParaRPr lang="en-US"/>
          </a:p>
        </p:txBody>
      </p:sp>
      <p:sp>
        <p:nvSpPr>
          <p:cNvPr id="8" name="Footer Placeholder 7"/>
          <p:cNvSpPr>
            <a:spLocks noGrp="1"/>
          </p:cNvSpPr>
          <p:nvPr>
            <p:ph type="ftr" sz="quarter" idx="11"/>
          </p:nvPr>
        </p:nvSpPr>
        <p:spPr/>
        <p:txBody>
          <a:bodyPr/>
          <a:lstStyle/>
          <a:p>
            <a:r>
              <a:rPr lang="fi-FI"/>
              <a:t>Tamanna           KCS 603                  CN               Unit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E44D6D-4B0C-41FE-BC5A-A6576986CE2C}" type="datetime1">
              <a:rPr lang="en-US" smtClean="0"/>
              <a:pPr/>
              <a:t>8/17/2022</a:t>
            </a:fld>
            <a:endParaRPr lang="en-US"/>
          </a:p>
        </p:txBody>
      </p:sp>
      <p:sp>
        <p:nvSpPr>
          <p:cNvPr id="4" name="Footer Placeholder 3"/>
          <p:cNvSpPr>
            <a:spLocks noGrp="1"/>
          </p:cNvSpPr>
          <p:nvPr>
            <p:ph type="ftr" sz="quarter" idx="11"/>
          </p:nvPr>
        </p:nvSpPr>
        <p:spPr/>
        <p:txBody>
          <a:bodyPr/>
          <a:lstStyle/>
          <a:p>
            <a:r>
              <a:rPr lang="fi-FI"/>
              <a:t>Tamanna           KCS 603                  CN               Unit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1E5D8-DD48-40C9-8C10-D9BD0EECEA8E}" type="datetime1">
              <a:rPr lang="en-US" smtClean="0"/>
              <a:pPr/>
              <a:t>8/17/2022</a:t>
            </a:fld>
            <a:endParaRPr lang="en-US"/>
          </a:p>
        </p:txBody>
      </p:sp>
      <p:sp>
        <p:nvSpPr>
          <p:cNvPr id="3" name="Footer Placeholder 2"/>
          <p:cNvSpPr>
            <a:spLocks noGrp="1"/>
          </p:cNvSpPr>
          <p:nvPr>
            <p:ph type="ftr" sz="quarter" idx="11"/>
          </p:nvPr>
        </p:nvSpPr>
        <p:spPr/>
        <p:txBody>
          <a:bodyPr/>
          <a:lstStyle/>
          <a:p>
            <a:r>
              <a:rPr lang="fi-FI"/>
              <a:t>Tamanna           KCS 603                  CN               Unit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37897-953F-4346-A94C-9D26CA7C487F}" type="datetime1">
              <a:rPr lang="en-US" smtClean="0"/>
              <a:pPr/>
              <a:t>8/17/2022</a:t>
            </a:fld>
            <a:endParaRPr lang="en-US"/>
          </a:p>
        </p:txBody>
      </p:sp>
      <p:sp>
        <p:nvSpPr>
          <p:cNvPr id="6" name="Footer Placeholder 5"/>
          <p:cNvSpPr>
            <a:spLocks noGrp="1"/>
          </p:cNvSpPr>
          <p:nvPr>
            <p:ph type="ftr" sz="quarter" idx="11"/>
          </p:nvPr>
        </p:nvSpPr>
        <p:spPr/>
        <p:txBody>
          <a:bodyPr/>
          <a:lstStyle/>
          <a:p>
            <a:r>
              <a:rPr lang="fi-FI"/>
              <a:t>Tamanna           KCS 603                  CN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FB194-8F40-4ACA-AD12-66887D44B07D}" type="datetime1">
              <a:rPr lang="en-US" smtClean="0"/>
              <a:pPr/>
              <a:t>8/17/2022</a:t>
            </a:fld>
            <a:endParaRPr lang="en-US"/>
          </a:p>
        </p:txBody>
      </p:sp>
      <p:sp>
        <p:nvSpPr>
          <p:cNvPr id="6" name="Footer Placeholder 5"/>
          <p:cNvSpPr>
            <a:spLocks noGrp="1"/>
          </p:cNvSpPr>
          <p:nvPr>
            <p:ph type="ftr" sz="quarter" idx="11"/>
          </p:nvPr>
        </p:nvSpPr>
        <p:spPr/>
        <p:txBody>
          <a:bodyPr/>
          <a:lstStyle/>
          <a:p>
            <a:r>
              <a:rPr lang="fi-FI"/>
              <a:t>Tamanna           KCS 603                  CN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40A85-1D9A-4750-98E5-6474A99FF10F}" type="datetime1">
              <a:rPr lang="en-US" smtClean="0"/>
              <a:pPr/>
              <a:t>8/17/2022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Tamanna           KCS 603                  CN               Unit 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
            <a:ext cx="7924800" cy="806449"/>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1447800" y="1143000"/>
            <a:ext cx="6400800" cy="1524000"/>
          </a:xfrm>
        </p:spPr>
        <p:style>
          <a:lnRef idx="2">
            <a:schemeClr val="accent5"/>
          </a:lnRef>
          <a:fillRef idx="1">
            <a:schemeClr val="lt1"/>
          </a:fillRef>
          <a:effectRef idx="0">
            <a:schemeClr val="accent5"/>
          </a:effectRef>
          <a:fontRef idx="minor">
            <a:schemeClr val="dk1"/>
          </a:fontRef>
        </p:style>
        <p:txBody>
          <a:bodyPr>
            <a:normAutofit/>
          </a:bodyPr>
          <a:lstStyle/>
          <a:p>
            <a:endParaRPr lang="en-US" sz="2600" dirty="0" smtClean="0">
              <a:solidFill>
                <a:schemeClr val="tx1"/>
              </a:solidFill>
            </a:endParaRPr>
          </a:p>
          <a:p>
            <a:r>
              <a:rPr lang="en-US" sz="2600" dirty="0" smtClean="0">
                <a:solidFill>
                  <a:schemeClr val="tx1"/>
                </a:solidFill>
              </a:rPr>
              <a:t>Introduction </a:t>
            </a:r>
            <a:r>
              <a:rPr lang="en-US" sz="2600" dirty="0">
                <a:solidFill>
                  <a:schemeClr val="tx1"/>
                </a:solidFill>
              </a:rPr>
              <a:t>to Computer Networks</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215059" cy="838199"/>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23585D6B-4793-4841-B803-22D386F2C46D}" type="datetime1">
              <a:rPr lang="en-US" smtClean="0"/>
              <a:pPr/>
              <a:t>8/17/2022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Unit:</a:t>
            </a:r>
            <a:r>
              <a:rPr kumimoji="0" lang="en-US" sz="2600" b="0" i="0" u="none" strike="noStrike" kern="1200" cap="none" spc="0" normalizeH="0" noProof="0" dirty="0">
                <a:ln>
                  <a:noFill/>
                </a:ln>
                <a:solidFill>
                  <a:schemeClr val="tx1"/>
                </a:solidFill>
                <a:effectLst/>
                <a:uLnTx/>
                <a:uFillTx/>
                <a:latin typeface="+mn-lt"/>
                <a:ea typeface="+mn-ea"/>
                <a:cs typeface="+mn-cs"/>
              </a:rPr>
              <a:t> </a:t>
            </a:r>
            <a:r>
              <a:rPr lang="en-US" sz="2600" dirty="0">
                <a:solidFill>
                  <a:schemeClr val="tx1"/>
                </a:solidFill>
              </a:rPr>
              <a:t>1</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Computer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Networks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B Tech </a:t>
            </a:r>
            <a:r>
              <a:rPr kumimoji="0" lang="en-US" sz="2400" b="0" i="0" u="none" strike="noStrike" kern="1200" cap="none" spc="0" normalizeH="0" noProof="0" dirty="0" smtClean="0">
                <a:ln>
                  <a:noFill/>
                </a:ln>
                <a:solidFill>
                  <a:schemeClr val="tx1"/>
                </a:solidFill>
                <a:effectLst/>
                <a:uLnTx/>
                <a:uFillTx/>
                <a:latin typeface="+mn-lt"/>
                <a:ea typeface="+mn-ea"/>
                <a:cs typeface="+mn-cs"/>
              </a:rPr>
              <a:t>5</a:t>
            </a:r>
            <a:r>
              <a:rPr kumimoji="0" lang="en-US" sz="2400" b="0" i="0" u="none" strike="noStrike" kern="1200" cap="none" spc="0" normalizeH="0" baseline="30000" noProof="0" dirty="0" smtClean="0">
                <a:ln>
                  <a:noFill/>
                </a:ln>
                <a:solidFill>
                  <a:schemeClr val="tx1"/>
                </a:solidFill>
                <a:effectLst/>
                <a:uLnTx/>
                <a:uFillTx/>
                <a:latin typeface="+mn-lt"/>
                <a:ea typeface="+mn-ea"/>
                <a:cs typeface="+mn-cs"/>
              </a:rPr>
              <a:t>th</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noProof="0" dirty="0">
                <a:ln>
                  <a:noFill/>
                </a:ln>
                <a:solidFill>
                  <a:schemeClr val="tx1"/>
                </a:solidFill>
                <a:effectLst/>
                <a:uLnTx/>
                <a:uFillTx/>
                <a:latin typeface="+mn-lt"/>
                <a:ea typeface="+mn-ea"/>
                <a:cs typeface="+mn-cs"/>
              </a:rPr>
              <a:t>Sem</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172200" y="2819400"/>
            <a:ext cx="1524000" cy="1524000"/>
          </a:xfrm>
          <a:prstGeom prst="rect">
            <a:avLst/>
          </a:prstGeom>
          <a:noFill/>
        </p:spPr>
      </p:pic>
      <p:sp>
        <p:nvSpPr>
          <p:cNvPr id="13" name="Subtitle 2"/>
          <p:cNvSpPr txBox="1">
            <a:spLocks/>
          </p:cNvSpPr>
          <p:nvPr/>
        </p:nvSpPr>
        <p:spPr>
          <a:xfrm>
            <a:off x="5715000" y="4343400"/>
            <a:ext cx="2743200" cy="1371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Ms. Akanksha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Asst. Professor</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34726A-FB79-4E23-B647-07E9667100D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 name="Rectangle 2"/>
          <p:cNvSpPr/>
          <p:nvPr/>
        </p:nvSpPr>
        <p:spPr>
          <a:xfrm>
            <a:off x="304800" y="915669"/>
            <a:ext cx="8382000" cy="769441"/>
          </a:xfrm>
          <a:prstGeom prst="rect">
            <a:avLst/>
          </a:prstGeom>
        </p:spPr>
        <p:txBody>
          <a:bodyPr wrap="square">
            <a:spAutoFit/>
          </a:bodyPr>
          <a:lstStyle/>
          <a:p>
            <a:r>
              <a:rPr lang="en-US" sz="2200" dirty="0"/>
              <a:t>The highlighted text shows the mapping of course outcome with PO mapping of this unit</a:t>
            </a:r>
          </a:p>
        </p:txBody>
      </p:sp>
      <p:graphicFrame>
        <p:nvGraphicFramePr>
          <p:cNvPr id="5" name="Table 4">
            <a:extLst>
              <a:ext uri="{FF2B5EF4-FFF2-40B4-BE49-F238E27FC236}">
                <a16:creationId xmlns="" xmlns:a16="http://schemas.microsoft.com/office/drawing/2014/main" id="{92A2E854-38C1-42E3-87DB-0E6B83F78F43}"/>
              </a:ext>
            </a:extLst>
          </p:cNvPr>
          <p:cNvGraphicFramePr>
            <a:graphicFrameLocks noGrp="1"/>
          </p:cNvGraphicFramePr>
          <p:nvPr>
            <p:extLst>
              <p:ext uri="{D42A27DB-BD31-4B8C-83A1-F6EECF244321}">
                <p14:modId xmlns="" xmlns:p14="http://schemas.microsoft.com/office/powerpoint/2010/main" val="3155239552"/>
              </p:ext>
            </p:extLst>
          </p:nvPr>
        </p:nvGraphicFramePr>
        <p:xfrm>
          <a:off x="457200" y="1914980"/>
          <a:ext cx="8229604" cy="3650526"/>
        </p:xfrm>
        <a:graphic>
          <a:graphicData uri="http://schemas.openxmlformats.org/drawingml/2006/table">
            <a:tbl>
              <a:tblPr>
                <a:tableStyleId>{5C22544A-7EE6-4342-B048-85BDC9FD1C3A}</a:tableStyleId>
              </a:tblPr>
              <a:tblGrid>
                <a:gridCol w="824113">
                  <a:extLst>
                    <a:ext uri="{9D8B030D-6E8A-4147-A177-3AD203B41FA5}">
                      <a16:colId xmlns="" xmlns:a16="http://schemas.microsoft.com/office/drawing/2014/main" val="2876465"/>
                    </a:ext>
                  </a:extLst>
                </a:gridCol>
                <a:gridCol w="579596">
                  <a:extLst>
                    <a:ext uri="{9D8B030D-6E8A-4147-A177-3AD203B41FA5}">
                      <a16:colId xmlns="" xmlns:a16="http://schemas.microsoft.com/office/drawing/2014/main" val="3309866898"/>
                    </a:ext>
                  </a:extLst>
                </a:gridCol>
                <a:gridCol w="579596">
                  <a:extLst>
                    <a:ext uri="{9D8B030D-6E8A-4147-A177-3AD203B41FA5}">
                      <a16:colId xmlns="" xmlns:a16="http://schemas.microsoft.com/office/drawing/2014/main" val="604357778"/>
                    </a:ext>
                  </a:extLst>
                </a:gridCol>
                <a:gridCol w="579596">
                  <a:extLst>
                    <a:ext uri="{9D8B030D-6E8A-4147-A177-3AD203B41FA5}">
                      <a16:colId xmlns="" xmlns:a16="http://schemas.microsoft.com/office/drawing/2014/main" val="404532838"/>
                    </a:ext>
                  </a:extLst>
                </a:gridCol>
                <a:gridCol w="579596">
                  <a:extLst>
                    <a:ext uri="{9D8B030D-6E8A-4147-A177-3AD203B41FA5}">
                      <a16:colId xmlns="" xmlns:a16="http://schemas.microsoft.com/office/drawing/2014/main" val="2816727184"/>
                    </a:ext>
                  </a:extLst>
                </a:gridCol>
                <a:gridCol w="579596">
                  <a:extLst>
                    <a:ext uri="{9D8B030D-6E8A-4147-A177-3AD203B41FA5}">
                      <a16:colId xmlns="" xmlns:a16="http://schemas.microsoft.com/office/drawing/2014/main" val="350641593"/>
                    </a:ext>
                  </a:extLst>
                </a:gridCol>
                <a:gridCol w="579596">
                  <a:extLst>
                    <a:ext uri="{9D8B030D-6E8A-4147-A177-3AD203B41FA5}">
                      <a16:colId xmlns="" xmlns:a16="http://schemas.microsoft.com/office/drawing/2014/main" val="820382517"/>
                    </a:ext>
                  </a:extLst>
                </a:gridCol>
                <a:gridCol w="579596">
                  <a:extLst>
                    <a:ext uri="{9D8B030D-6E8A-4147-A177-3AD203B41FA5}">
                      <a16:colId xmlns="" xmlns:a16="http://schemas.microsoft.com/office/drawing/2014/main" val="3001624649"/>
                    </a:ext>
                  </a:extLst>
                </a:gridCol>
                <a:gridCol w="579596">
                  <a:extLst>
                    <a:ext uri="{9D8B030D-6E8A-4147-A177-3AD203B41FA5}">
                      <a16:colId xmlns="" xmlns:a16="http://schemas.microsoft.com/office/drawing/2014/main" val="1212302725"/>
                    </a:ext>
                  </a:extLst>
                </a:gridCol>
                <a:gridCol w="579596">
                  <a:extLst>
                    <a:ext uri="{9D8B030D-6E8A-4147-A177-3AD203B41FA5}">
                      <a16:colId xmlns="" xmlns:a16="http://schemas.microsoft.com/office/drawing/2014/main" val="1447834389"/>
                    </a:ext>
                  </a:extLst>
                </a:gridCol>
                <a:gridCol w="690740">
                  <a:extLst>
                    <a:ext uri="{9D8B030D-6E8A-4147-A177-3AD203B41FA5}">
                      <a16:colId xmlns="" xmlns:a16="http://schemas.microsoft.com/office/drawing/2014/main" val="3072358136"/>
                    </a:ext>
                  </a:extLst>
                </a:gridCol>
                <a:gridCol w="690740">
                  <a:extLst>
                    <a:ext uri="{9D8B030D-6E8A-4147-A177-3AD203B41FA5}">
                      <a16:colId xmlns="" xmlns:a16="http://schemas.microsoft.com/office/drawing/2014/main" val="65430144"/>
                    </a:ext>
                  </a:extLst>
                </a:gridCol>
                <a:gridCol w="807647">
                  <a:extLst>
                    <a:ext uri="{9D8B030D-6E8A-4147-A177-3AD203B41FA5}">
                      <a16:colId xmlns="" xmlns:a16="http://schemas.microsoft.com/office/drawing/2014/main" val="797170723"/>
                    </a:ext>
                  </a:extLst>
                </a:gridCol>
              </a:tblGrid>
              <a:tr h="429893">
                <a:tc gridSpan="9">
                  <a:txBody>
                    <a:bodyPr/>
                    <a:lstStyle/>
                    <a:p>
                      <a:pPr marL="0" marR="0" algn="ctr">
                        <a:lnSpc>
                          <a:spcPct val="115000"/>
                        </a:lnSpc>
                        <a:spcBef>
                          <a:spcPts val="0"/>
                        </a:spcBef>
                        <a:spcAft>
                          <a:spcPts val="1000"/>
                        </a:spcAft>
                      </a:pPr>
                      <a:r>
                        <a:rPr lang="en-US" sz="2000" b="1" dirty="0">
                          <a:effectLst/>
                        </a:rPr>
                        <a:t>                                       </a:t>
                      </a:r>
                      <a:r>
                        <a:rPr lang="en-US" sz="1800" b="1" dirty="0">
                          <a:effectLst/>
                        </a:rPr>
                        <a:t>Computer </a:t>
                      </a:r>
                      <a:r>
                        <a:rPr lang="en-US" sz="1800" b="1" dirty="0" smtClean="0">
                          <a:effectLst/>
                        </a:rPr>
                        <a:t>Networks</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800" b="1" dirty="0">
                          <a:effectLst/>
                        </a:rPr>
                        <a:t>Year of Study: </a:t>
                      </a:r>
                      <a:r>
                        <a:rPr lang="en-US" sz="1800" b="1" dirty="0" smtClean="0">
                          <a:effectLst/>
                        </a:rPr>
                        <a:t>2022-23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651222877"/>
                  </a:ext>
                </a:extLst>
              </a:tr>
              <a:tr h="386047">
                <a:tc>
                  <a:txBody>
                    <a:bodyPr/>
                    <a:lstStyle/>
                    <a:p>
                      <a:pPr marL="0" marR="0">
                        <a:lnSpc>
                          <a:spcPct val="115000"/>
                        </a:lnSpc>
                        <a:spcBef>
                          <a:spcPts val="0"/>
                        </a:spcBef>
                        <a:spcAft>
                          <a:spcPts val="1000"/>
                        </a:spcAft>
                      </a:pPr>
                      <a:r>
                        <a:rPr lang="en-US" sz="18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PO3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PO4</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PO5</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PO6</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PO7</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PO8</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PO9</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PO10</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PO11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PO12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713021920"/>
                  </a:ext>
                </a:extLst>
              </a:tr>
              <a:tr h="386047">
                <a:tc>
                  <a:txBody>
                    <a:bodyPr/>
                    <a:lstStyle/>
                    <a:p>
                      <a:pPr marL="0" marR="0">
                        <a:lnSpc>
                          <a:spcPct val="115000"/>
                        </a:lnSpc>
                        <a:spcBef>
                          <a:spcPts val="0"/>
                        </a:spcBef>
                        <a:spcAft>
                          <a:spcPts val="1000"/>
                        </a:spcAft>
                      </a:pPr>
                      <a:r>
                        <a:rPr lang="en-US" sz="1800" b="1" dirty="0" smtClean="0">
                          <a:solidFill>
                            <a:srgbClr val="FF0000"/>
                          </a:solidFill>
                          <a:effectLst/>
                        </a:rPr>
                        <a:t>CO.1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3</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2</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3</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2</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1</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1</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 </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 </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rgbClr val="FF0000"/>
                          </a:solidFill>
                          <a:effectLst/>
                        </a:rPr>
                        <a:t> </a:t>
                      </a:r>
                      <a:endParaRPr lang="en-US" sz="28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rgbClr val="FF0000"/>
                          </a:solidFill>
                          <a:effectLst/>
                        </a:rPr>
                        <a:t> </a:t>
                      </a:r>
                      <a:endParaRPr lang="en-US" sz="28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solidFill>
                            <a:srgbClr val="FF0000"/>
                          </a:solidFill>
                          <a:effectLst/>
                        </a:rPr>
                        <a:t>2</a:t>
                      </a:r>
                      <a:endParaRPr lang="en-US" sz="28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solidFill>
                            <a:srgbClr val="FF0000"/>
                          </a:solidFill>
                          <a:effectLst/>
                        </a:rPr>
                        <a:t>3</a:t>
                      </a:r>
                      <a:endParaRPr lang="en-US" sz="28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2476319542"/>
                  </a:ext>
                </a:extLst>
              </a:tr>
              <a:tr h="386047">
                <a:tc>
                  <a:txBody>
                    <a:bodyPr/>
                    <a:lstStyle/>
                    <a:p>
                      <a:pPr marL="0" marR="0">
                        <a:lnSpc>
                          <a:spcPct val="115000"/>
                        </a:lnSpc>
                        <a:spcBef>
                          <a:spcPts val="0"/>
                        </a:spcBef>
                        <a:spcAft>
                          <a:spcPts val="1000"/>
                        </a:spcAft>
                      </a:pPr>
                      <a:r>
                        <a:rPr lang="en-US" sz="1800" b="1" dirty="0" smtClean="0">
                          <a:effectLst/>
                        </a:rPr>
                        <a:t>CO.2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3</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1432717834"/>
                  </a:ext>
                </a:extLst>
              </a:tr>
              <a:tr h="386047">
                <a:tc>
                  <a:txBody>
                    <a:bodyPr/>
                    <a:lstStyle/>
                    <a:p>
                      <a:pPr marL="0" marR="0">
                        <a:lnSpc>
                          <a:spcPct val="115000"/>
                        </a:lnSpc>
                        <a:spcBef>
                          <a:spcPts val="0"/>
                        </a:spcBef>
                        <a:spcAft>
                          <a:spcPts val="1000"/>
                        </a:spcAft>
                      </a:pPr>
                      <a:r>
                        <a:rPr lang="en-US" sz="1800" b="1" dirty="0" smtClean="0">
                          <a:effectLst/>
                        </a:rPr>
                        <a:t>CO.3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3</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1474397049"/>
                  </a:ext>
                </a:extLst>
              </a:tr>
              <a:tr h="386047">
                <a:tc>
                  <a:txBody>
                    <a:bodyPr/>
                    <a:lstStyle/>
                    <a:p>
                      <a:pPr marL="0" marR="0">
                        <a:lnSpc>
                          <a:spcPct val="115000"/>
                        </a:lnSpc>
                        <a:spcBef>
                          <a:spcPts val="0"/>
                        </a:spcBef>
                        <a:spcAft>
                          <a:spcPts val="1000"/>
                        </a:spcAft>
                      </a:pPr>
                      <a:r>
                        <a:rPr lang="en-US" sz="1800" b="1" dirty="0" smtClean="0">
                          <a:effectLst/>
                        </a:rPr>
                        <a:t>CO.4</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2306718333"/>
                  </a:ext>
                </a:extLst>
              </a:tr>
              <a:tr h="386047">
                <a:tc>
                  <a:txBody>
                    <a:bodyPr/>
                    <a:lstStyle/>
                    <a:p>
                      <a:pPr marL="0" marR="0">
                        <a:lnSpc>
                          <a:spcPct val="115000"/>
                        </a:lnSpc>
                        <a:spcBef>
                          <a:spcPts val="0"/>
                        </a:spcBef>
                        <a:spcAft>
                          <a:spcPts val="1000"/>
                        </a:spcAft>
                      </a:pPr>
                      <a:r>
                        <a:rPr lang="en-US" sz="1800" b="1" dirty="0" smtClean="0">
                          <a:effectLst/>
                        </a:rPr>
                        <a:t>CO.5</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2539282766"/>
                  </a:ext>
                </a:extLst>
              </a:tr>
              <a:tr h="413623">
                <a:tc>
                  <a:txBody>
                    <a:bodyPr/>
                    <a:lstStyle/>
                    <a:p>
                      <a:pPr marL="0" marR="0">
                        <a:lnSpc>
                          <a:spcPct val="115000"/>
                        </a:lnSpc>
                        <a:spcBef>
                          <a:spcPts val="0"/>
                        </a:spcBef>
                        <a:spcAft>
                          <a:spcPts val="1000"/>
                        </a:spcAft>
                      </a:pPr>
                      <a:r>
                        <a:rPr lang="en-US" sz="1800" b="1" dirty="0" smtClean="0">
                          <a:effectLst/>
                        </a:rPr>
                        <a:t>CO.6</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2</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1</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 </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a:effectLst/>
                        </a:rPr>
                        <a:t>3</a:t>
                      </a:r>
                      <a:endParaRPr lang="en-US" sz="28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2</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 </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1</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0" dirty="0">
                          <a:effectLst/>
                        </a:rPr>
                        <a:t>3</a:t>
                      </a:r>
                      <a:endParaRPr lang="en-US" sz="28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2956718796"/>
                  </a:ext>
                </a:extLst>
              </a:tr>
              <a:tr h="413623">
                <a:tc>
                  <a:txBody>
                    <a:bodyPr/>
                    <a:lstStyle/>
                    <a:p>
                      <a:pPr marL="0" marR="0" algn="ctr">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nSpc>
                          <a:spcPct val="115000"/>
                        </a:lnSpc>
                        <a:spcBef>
                          <a:spcPts val="0"/>
                        </a:spcBef>
                        <a:spcAft>
                          <a:spcPts val="1000"/>
                        </a:spcAft>
                      </a:pP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 xmlns:a16="http://schemas.microsoft.com/office/drawing/2014/main" val="3619982716"/>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1"/>
          </p:nvPr>
        </p:nvSpPr>
        <p:spPr>
          <a:xfrm>
            <a:off x="-381000" y="6356350"/>
            <a:ext cx="2895600" cy="365125"/>
          </a:xfrm>
          <a:noFill/>
        </p:spPr>
        <p:txBody>
          <a:bodyPr/>
          <a:lstStyle/>
          <a:p>
            <a:pPr>
              <a:buFont typeface="Arial" pitchFamily="34" charset="0"/>
              <a:buNone/>
            </a:pPr>
            <a:fld id="{DFF510D8-6569-497B-8557-3B7F2CD7EABA}" type="datetime1">
              <a:rPr lang="en-US" smtClean="0"/>
              <a:pPr>
                <a:buFont typeface="Arial" pitchFamily="34" charset="0"/>
                <a:buNone/>
              </a:pPr>
              <a:t>8/17/2022</a:t>
            </a:fld>
            <a:endParaRPr lang="en-US" dirty="0"/>
          </a:p>
        </p:txBody>
      </p:sp>
      <p:sp>
        <p:nvSpPr>
          <p:cNvPr id="16388" name="Slide Number Placeholder 5"/>
          <p:cNvSpPr>
            <a:spLocks noGrp="1"/>
          </p:cNvSpPr>
          <p:nvPr>
            <p:ph type="sldNum" sz="quarter" idx="4294967295"/>
          </p:nvPr>
        </p:nvSpPr>
        <p:spPr>
          <a:xfrm>
            <a:off x="6477000" y="6324600"/>
            <a:ext cx="2895600" cy="365125"/>
          </a:xfrm>
          <a:prstGeom prst="rect">
            <a:avLst/>
          </a:prstGeom>
          <a:noFill/>
        </p:spPr>
        <p:txBody>
          <a:bodyPr/>
          <a:lstStyle/>
          <a:p>
            <a:pPr algn="ctr">
              <a:buSzPts val="1400"/>
              <a:buFont typeface="Arial" pitchFamily="34" charset="0"/>
              <a:buNone/>
            </a:pPr>
            <a:fld id="{1B2CB8C9-E049-47A2-B4DB-85F386C44A86}" type="slidenum">
              <a:rPr lang="en-US" smtClean="0"/>
              <a:pPr algn="ctr">
                <a:buSzPts val="1400"/>
                <a:buFont typeface="Arial" pitchFamily="34" charset="0"/>
                <a:buNone/>
              </a:pPr>
              <a:t>11</a:t>
            </a:fld>
            <a:endParaRPr lang="en-US" dirty="0"/>
          </a:p>
        </p:txBody>
      </p:sp>
      <p:sp>
        <p:nvSpPr>
          <p:cNvPr id="7" name="Title 1"/>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3200" dirty="0"/>
          </a:p>
        </p:txBody>
      </p:sp>
      <p:sp>
        <p:nvSpPr>
          <p:cNvPr id="9" name="Content Placeholder 8"/>
          <p:cNvSpPr>
            <a:spLocks noGrp="1"/>
          </p:cNvSpPr>
          <p:nvPr>
            <p:ph idx="1"/>
          </p:nvPr>
        </p:nvSpPr>
        <p:spPr>
          <a:xfrm>
            <a:off x="457200" y="1143000"/>
            <a:ext cx="8229600" cy="4983163"/>
          </a:xfrm>
        </p:spPr>
        <p:txBody>
          <a:bodyPr>
            <a:normAutofit/>
          </a:bodyPr>
          <a:lstStyle/>
          <a:p>
            <a:pPr algn="just">
              <a:lnSpc>
                <a:spcPct val="150000"/>
              </a:lnSpc>
              <a:buFont typeface="Wingdings" pitchFamily="2" charset="2"/>
              <a:buChar char="§"/>
              <a:defRPr/>
            </a:pPr>
            <a:r>
              <a:rPr lang="en-US" sz="2000" b="1" dirty="0"/>
              <a:t>PSO1: </a:t>
            </a:r>
            <a:r>
              <a:rPr lang="en-US" sz="2000" dirty="0"/>
              <a:t>Work as a software developer, database administrator, tester or networking engineer for providing solutions to the real world and industrial problems.</a:t>
            </a:r>
            <a:endParaRPr lang="en-IN" sz="2000" dirty="0"/>
          </a:p>
          <a:p>
            <a:pPr algn="just">
              <a:lnSpc>
                <a:spcPct val="150000"/>
              </a:lnSpc>
              <a:buFont typeface="Wingdings" pitchFamily="2" charset="2"/>
              <a:buChar char="§"/>
              <a:defRPr/>
            </a:pPr>
            <a:r>
              <a:rPr lang="en-US" sz="2000" b="1" dirty="0"/>
              <a:t>PSO2:</a:t>
            </a:r>
            <a:r>
              <a:rPr lang="en-US" sz="2000" dirty="0"/>
              <a:t>Apply core subjects of information technology related to data structure and algorithm, software engineering, web technology, operating system, database and networking to solve complex IT problems.</a:t>
            </a:r>
            <a:endParaRPr lang="en-IN" sz="2000" dirty="0"/>
          </a:p>
          <a:p>
            <a:pPr algn="just">
              <a:lnSpc>
                <a:spcPct val="150000"/>
              </a:lnSpc>
              <a:buFont typeface="Wingdings" pitchFamily="2" charset="2"/>
              <a:buChar char="§"/>
              <a:defRPr/>
            </a:pPr>
            <a:r>
              <a:rPr lang="en-US" sz="2000" b="1" dirty="0"/>
              <a:t>PSO3: </a:t>
            </a:r>
            <a:r>
              <a:rPr lang="en-US" sz="2000" dirty="0"/>
              <a:t>Practice multi-disciplinary and modern computing techniques by lifelong learning to establish innovative career.</a:t>
            </a:r>
            <a:endParaRPr lang="en-IN" sz="2000" dirty="0"/>
          </a:p>
          <a:p>
            <a:pPr algn="just">
              <a:lnSpc>
                <a:spcPct val="150000"/>
              </a:lnSpc>
              <a:buFont typeface="Wingdings" pitchFamily="2" charset="2"/>
              <a:buChar char="§"/>
              <a:defRPr/>
            </a:pPr>
            <a:r>
              <a:rPr lang="en-US" sz="2000" b="1" dirty="0"/>
              <a:t>PSO4:</a:t>
            </a:r>
            <a:r>
              <a:rPr lang="en-US" sz="2000" dirty="0"/>
              <a:t> Work in a team or individual to manage projects with ethical concern to be a successful employee or employer in IT industry. 	</a:t>
            </a:r>
          </a:p>
          <a:p>
            <a:pPr marL="0" indent="0" algn="just">
              <a:buFont typeface="Wingdings" pitchFamily="2" charset="2"/>
              <a:buChar char="§"/>
              <a:defRPr/>
            </a:pP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410450-861E-4D7E-8AF3-4BAC32D87C4D}"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CO-PSO Mapping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762000" y="1051104"/>
            <a:ext cx="7391400" cy="769441"/>
          </a:xfrm>
          <a:prstGeom prst="rect">
            <a:avLst/>
          </a:prstGeom>
        </p:spPr>
        <p:txBody>
          <a:bodyPr wrap="square">
            <a:spAutoFit/>
          </a:bodyPr>
          <a:lstStyle/>
          <a:p>
            <a:r>
              <a:rPr lang="en-US" sz="2200" dirty="0"/>
              <a:t>The highlighted text shows the mapping of course outcome with PSO mapping of this unit</a:t>
            </a:r>
          </a:p>
        </p:txBody>
      </p:sp>
      <p:graphicFrame>
        <p:nvGraphicFramePr>
          <p:cNvPr id="5" name="Table 4">
            <a:extLst>
              <a:ext uri="{FF2B5EF4-FFF2-40B4-BE49-F238E27FC236}">
                <a16:creationId xmlns="" xmlns:a16="http://schemas.microsoft.com/office/drawing/2014/main" id="{E943DE84-ADE2-484B-BC50-BEDB6FDCAD7B}"/>
              </a:ext>
            </a:extLst>
          </p:cNvPr>
          <p:cNvGraphicFramePr>
            <a:graphicFrameLocks noGrp="1"/>
          </p:cNvGraphicFramePr>
          <p:nvPr>
            <p:extLst>
              <p:ext uri="{D42A27DB-BD31-4B8C-83A1-F6EECF244321}">
                <p14:modId xmlns="" xmlns:p14="http://schemas.microsoft.com/office/powerpoint/2010/main" val="1699649100"/>
              </p:ext>
            </p:extLst>
          </p:nvPr>
        </p:nvGraphicFramePr>
        <p:xfrm>
          <a:off x="1143000" y="2286000"/>
          <a:ext cx="6553201" cy="2935604"/>
        </p:xfrm>
        <a:graphic>
          <a:graphicData uri="http://schemas.openxmlformats.org/drawingml/2006/table">
            <a:tbl>
              <a:tblPr>
                <a:tableStyleId>{5C22544A-7EE6-4342-B048-85BDC9FD1C3A}</a:tableStyleId>
              </a:tblPr>
              <a:tblGrid>
                <a:gridCol w="920777">
                  <a:extLst>
                    <a:ext uri="{9D8B030D-6E8A-4147-A177-3AD203B41FA5}">
                      <a16:colId xmlns="" xmlns:a16="http://schemas.microsoft.com/office/drawing/2014/main" val="267634843"/>
                    </a:ext>
                  </a:extLst>
                </a:gridCol>
                <a:gridCol w="1390715">
                  <a:extLst>
                    <a:ext uri="{9D8B030D-6E8A-4147-A177-3AD203B41FA5}">
                      <a16:colId xmlns="" xmlns:a16="http://schemas.microsoft.com/office/drawing/2014/main" val="2529222846"/>
                    </a:ext>
                  </a:extLst>
                </a:gridCol>
                <a:gridCol w="1413903">
                  <a:extLst>
                    <a:ext uri="{9D8B030D-6E8A-4147-A177-3AD203B41FA5}">
                      <a16:colId xmlns="" xmlns:a16="http://schemas.microsoft.com/office/drawing/2014/main" val="1707190809"/>
                    </a:ext>
                  </a:extLst>
                </a:gridCol>
                <a:gridCol w="1413903">
                  <a:extLst>
                    <a:ext uri="{9D8B030D-6E8A-4147-A177-3AD203B41FA5}">
                      <a16:colId xmlns="" xmlns:a16="http://schemas.microsoft.com/office/drawing/2014/main" val="3972204929"/>
                    </a:ext>
                  </a:extLst>
                </a:gridCol>
                <a:gridCol w="1413903">
                  <a:extLst>
                    <a:ext uri="{9D8B030D-6E8A-4147-A177-3AD203B41FA5}">
                      <a16:colId xmlns="" xmlns:a16="http://schemas.microsoft.com/office/drawing/2014/main" val="2799673150"/>
                    </a:ext>
                  </a:extLst>
                </a:gridCol>
              </a:tblGrid>
              <a:tr h="419372">
                <a:tc>
                  <a:txBody>
                    <a:bodyPr/>
                    <a:lstStyle/>
                    <a:p>
                      <a:pPr marL="0" marR="0" algn="ctr">
                        <a:lnSpc>
                          <a:spcPct val="115000"/>
                        </a:lnSpc>
                        <a:spcBef>
                          <a:spcPts val="0"/>
                        </a:spcBef>
                        <a:spcAft>
                          <a:spcPts val="1000"/>
                        </a:spcAft>
                      </a:pPr>
                      <a:r>
                        <a:rPr lang="en-US" sz="20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PSO4</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970429222"/>
                  </a:ext>
                </a:extLst>
              </a:tr>
              <a:tr h="419372">
                <a:tc>
                  <a:txBody>
                    <a:bodyPr/>
                    <a:lstStyle/>
                    <a:p>
                      <a:pPr marL="0" marR="0" algn="ctr">
                        <a:lnSpc>
                          <a:spcPct val="115000"/>
                        </a:lnSpc>
                        <a:spcBef>
                          <a:spcPts val="0"/>
                        </a:spcBef>
                        <a:spcAft>
                          <a:spcPts val="1000"/>
                        </a:spcAft>
                      </a:pPr>
                      <a:r>
                        <a:rPr lang="en-US" sz="1800" b="1">
                          <a:solidFill>
                            <a:srgbClr val="FF0000"/>
                          </a:solidFill>
                          <a:effectLst/>
                        </a:rPr>
                        <a:t>C603.1</a:t>
                      </a:r>
                      <a:endParaRPr lang="en-US" sz="2800" b="1">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solidFill>
                            <a:srgbClr val="FF0000"/>
                          </a:solidFill>
                          <a:effectLst/>
                        </a:rPr>
                        <a:t>3</a:t>
                      </a:r>
                      <a:endParaRPr lang="en-US" sz="24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solidFill>
                            <a:srgbClr val="FF0000"/>
                          </a:solidFill>
                          <a:effectLst/>
                        </a:rPr>
                        <a:t>3</a:t>
                      </a:r>
                      <a:endParaRPr lang="en-US" sz="24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solidFill>
                            <a:srgbClr val="FF0000"/>
                          </a:solidFill>
                          <a:effectLst/>
                        </a:rPr>
                        <a:t>2</a:t>
                      </a:r>
                      <a:endParaRPr lang="en-US" sz="240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solidFill>
                            <a:srgbClr val="FF0000"/>
                          </a:solidFill>
                          <a:effectLst/>
                        </a:rPr>
                        <a:t>1</a:t>
                      </a:r>
                      <a:endParaRPr lang="en-US" sz="240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354999902"/>
                  </a:ext>
                </a:extLst>
              </a:tr>
              <a:tr h="419372">
                <a:tc>
                  <a:txBody>
                    <a:bodyPr/>
                    <a:lstStyle/>
                    <a:p>
                      <a:pPr marL="0" marR="0" algn="ctr">
                        <a:lnSpc>
                          <a:spcPct val="115000"/>
                        </a:lnSpc>
                        <a:spcBef>
                          <a:spcPts val="0"/>
                        </a:spcBef>
                        <a:spcAft>
                          <a:spcPts val="1000"/>
                        </a:spcAft>
                      </a:pPr>
                      <a:r>
                        <a:rPr lang="en-US" sz="1800" b="1">
                          <a:effectLst/>
                        </a:rPr>
                        <a:t>C603.2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2</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929648040"/>
                  </a:ext>
                </a:extLst>
              </a:tr>
              <a:tr h="419372">
                <a:tc>
                  <a:txBody>
                    <a:bodyPr/>
                    <a:lstStyle/>
                    <a:p>
                      <a:pPr marL="0" marR="0" algn="ctr">
                        <a:lnSpc>
                          <a:spcPct val="115000"/>
                        </a:lnSpc>
                        <a:spcBef>
                          <a:spcPts val="0"/>
                        </a:spcBef>
                        <a:spcAft>
                          <a:spcPts val="1000"/>
                        </a:spcAft>
                      </a:pPr>
                      <a:r>
                        <a:rPr lang="en-US" sz="1800" b="1">
                          <a:effectLst/>
                        </a:rPr>
                        <a:t>C603.3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2</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1758595258"/>
                  </a:ext>
                </a:extLst>
              </a:tr>
              <a:tr h="419372">
                <a:tc>
                  <a:txBody>
                    <a:bodyPr/>
                    <a:lstStyle/>
                    <a:p>
                      <a:pPr marL="0" marR="0" algn="ctr">
                        <a:lnSpc>
                          <a:spcPct val="115000"/>
                        </a:lnSpc>
                        <a:spcBef>
                          <a:spcPts val="0"/>
                        </a:spcBef>
                        <a:spcAft>
                          <a:spcPts val="1000"/>
                        </a:spcAft>
                      </a:pPr>
                      <a:r>
                        <a:rPr lang="en-US" sz="1800" b="1">
                          <a:effectLst/>
                        </a:rPr>
                        <a:t>C603.4</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1</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682700873"/>
                  </a:ext>
                </a:extLst>
              </a:tr>
              <a:tr h="419372">
                <a:tc>
                  <a:txBody>
                    <a:bodyPr/>
                    <a:lstStyle/>
                    <a:p>
                      <a:pPr marL="0" marR="0" algn="ctr">
                        <a:lnSpc>
                          <a:spcPct val="115000"/>
                        </a:lnSpc>
                        <a:spcBef>
                          <a:spcPts val="0"/>
                        </a:spcBef>
                        <a:spcAft>
                          <a:spcPts val="1000"/>
                        </a:spcAft>
                      </a:pPr>
                      <a:r>
                        <a:rPr lang="en-US" sz="1800" b="1" dirty="0">
                          <a:effectLst/>
                        </a:rPr>
                        <a:t>C603.5</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3</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416745750"/>
                  </a:ext>
                </a:extLst>
              </a:tr>
              <a:tr h="419372">
                <a:tc>
                  <a:txBody>
                    <a:bodyPr/>
                    <a:lstStyle/>
                    <a:p>
                      <a:pPr marL="0" marR="0" algn="ctr">
                        <a:lnSpc>
                          <a:spcPct val="115000"/>
                        </a:lnSpc>
                        <a:spcBef>
                          <a:spcPts val="0"/>
                        </a:spcBef>
                        <a:spcAft>
                          <a:spcPts val="1000"/>
                        </a:spcAft>
                      </a:pPr>
                      <a:r>
                        <a:rPr lang="en-US" sz="1800" b="1">
                          <a:effectLst/>
                        </a:rPr>
                        <a:t>C603.6</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a:effectLst/>
                        </a:rPr>
                        <a:t>3</a:t>
                      </a:r>
                      <a:endParaRPr lang="en-US" sz="2400" b="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1800" b="0" dirty="0">
                          <a:effectLst/>
                        </a:rPr>
                        <a:t>1</a:t>
                      </a:r>
                      <a:endParaRPr lang="en-US" sz="24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860625230"/>
                  </a:ext>
                </a:extLst>
              </a:tr>
            </a:tbl>
          </a:graphicData>
        </a:graphic>
      </p:graphicFrame>
    </p:spTree>
    <p:extLst>
      <p:ext uri="{BB962C8B-B14F-4D97-AF65-F5344CB8AC3E}">
        <p14:creationId xmlns="" xmlns:p14="http://schemas.microsoft.com/office/powerpoint/2010/main" val="3053303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0BB5B364-CBC6-4430-9BA9-6EF1884315C3}" type="datetime1">
              <a:rPr lang="en-US" smtClean="0"/>
              <a:pPr>
                <a:buFont typeface="Arial" pitchFamily="34" charset="0"/>
                <a:buNone/>
              </a:pPr>
              <a:t>8/17/2022</a:t>
            </a:fld>
            <a:endParaRPr lang="en-US" dirty="0"/>
          </a:p>
        </p:txBody>
      </p:sp>
      <p:sp>
        <p:nvSpPr>
          <p:cNvPr id="18436" name="Slide Number Placeholder 5"/>
          <p:cNvSpPr>
            <a:spLocks noGrp="1"/>
          </p:cNvSpPr>
          <p:nvPr>
            <p:ph type="sldNum" sz="quarter" idx="4294967295"/>
          </p:nvPr>
        </p:nvSpPr>
        <p:spPr>
          <a:xfrm>
            <a:off x="7010400" y="6324600"/>
            <a:ext cx="2895600" cy="365125"/>
          </a:xfrm>
          <a:prstGeom prst="rect">
            <a:avLst/>
          </a:prstGeom>
          <a:noFill/>
        </p:spPr>
        <p:txBody>
          <a:bodyPr/>
          <a:lstStyle/>
          <a:p>
            <a:pPr algn="ctr">
              <a:buSzPts val="1400"/>
              <a:buFont typeface="Arial" pitchFamily="34" charset="0"/>
              <a:buNone/>
            </a:pPr>
            <a:fld id="{6F692E7C-C16B-49AB-A058-F00558280870}" type="slidenum">
              <a:rPr lang="en-US" smtClean="0"/>
              <a:pPr algn="ctr">
                <a:buSzPts val="1400"/>
                <a:buFont typeface="Arial" pitchFamily="34" charset="0"/>
                <a:buNone/>
              </a:pPr>
              <a:t>13</a:t>
            </a:fld>
            <a:endParaRPr lang="en-US" dirty="0"/>
          </a:p>
        </p:txBody>
      </p:sp>
      <p:sp>
        <p:nvSpPr>
          <p:cNvPr id="7" name="Title 1"/>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Educational Objectives </a:t>
            </a:r>
          </a:p>
        </p:txBody>
      </p:sp>
      <p:sp>
        <p:nvSpPr>
          <p:cNvPr id="9" name="Content Placeholder 8"/>
          <p:cNvSpPr txBox="1">
            <a:spLocks noGrp="1"/>
          </p:cNvSpPr>
          <p:nvPr>
            <p:ph idx="1"/>
          </p:nvPr>
        </p:nvSpPr>
        <p:spPr>
          <a:xfrm>
            <a:off x="457200" y="1143000"/>
            <a:ext cx="8229600" cy="4983163"/>
          </a:xfrm>
        </p:spPr>
        <p:txBody>
          <a:bodyPr>
            <a:normAutofit/>
          </a:bodyPr>
          <a:lstStyle/>
          <a:p>
            <a:pPr algn="just">
              <a:spcBef>
                <a:spcPts val="363"/>
              </a:spcBef>
              <a:spcAft>
                <a:spcPct val="0"/>
              </a:spcAft>
              <a:buClr>
                <a:srgbClr val="000000"/>
              </a:buClr>
            </a:pPr>
            <a:r>
              <a:rPr lang="en-US" sz="2000" b="1" dirty="0">
                <a:cs typeface="Arial" pitchFamily="34" charset="0"/>
              </a:rPr>
              <a:t>PEO1: </a:t>
            </a:r>
            <a:r>
              <a:rPr lang="en-US" sz="2000" dirty="0">
                <a:cs typeface="Arial" pitchFamily="34" charset="0"/>
              </a:rPr>
              <a:t>able to apply sound knowledge in the field of information technology to fulfill the needs of IT industry.</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PEO2: </a:t>
            </a:r>
            <a:r>
              <a:rPr lang="en-US" sz="2000" dirty="0">
                <a:cs typeface="Arial" pitchFamily="34" charset="0"/>
              </a:rPr>
              <a:t>able to design innovative and interdisciplinary systems through latest digital      technologies.</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PEO3: </a:t>
            </a:r>
            <a:r>
              <a:rPr lang="en-US" sz="2000" dirty="0">
                <a:cs typeface="Arial" pitchFamily="34" charset="0"/>
              </a:rPr>
              <a:t>able to inculcate professional and social ethics, team work and leadership for serving the society.</a:t>
            </a:r>
          </a:p>
          <a:p>
            <a:pPr algn="just">
              <a:spcBef>
                <a:spcPts val="363"/>
              </a:spcBef>
              <a:spcAft>
                <a:spcPct val="0"/>
              </a:spcAft>
              <a:buClr>
                <a:srgbClr val="000000"/>
              </a:buClr>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PEO4:</a:t>
            </a:r>
            <a:r>
              <a:rPr lang="en-US" sz="2000" dirty="0">
                <a:cs typeface="Arial" pitchFamily="34" charset="0"/>
              </a:rPr>
              <a:t> able to inculcate lifelong learning in the field of computing for successful career in organizations and R&amp;D sectors.</a:t>
            </a:r>
            <a:endParaRPr lang="en-IN" sz="2000" dirty="0">
              <a:cs typeface="Arial" pitchFamily="34"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1"/>
          </p:nvPr>
        </p:nvSpPr>
        <p:spPr>
          <a:xfrm>
            <a:off x="-76200" y="6356350"/>
            <a:ext cx="2895600" cy="365125"/>
          </a:xfrm>
          <a:noFill/>
        </p:spPr>
        <p:txBody>
          <a:bodyPr/>
          <a:lstStyle/>
          <a:p>
            <a:pPr>
              <a:buFont typeface="Arial" pitchFamily="34" charset="0"/>
              <a:buNone/>
            </a:pPr>
            <a:fld id="{7DB1D3BE-01F9-4BB4-95E9-0E40369A05DC}" type="datetime1">
              <a:rPr lang="en-US" smtClean="0"/>
              <a:pPr>
                <a:buFont typeface="Arial" pitchFamily="34" charset="0"/>
                <a:buNone/>
              </a:pPr>
              <a:t>8/17/2022</a:t>
            </a:fld>
            <a:endParaRPr lang="en-US" dirty="0"/>
          </a:p>
        </p:txBody>
      </p:sp>
      <p:sp>
        <p:nvSpPr>
          <p:cNvPr id="19459" name="Slide Number Placeholder 5"/>
          <p:cNvSpPr>
            <a:spLocks noGrp="1"/>
          </p:cNvSpPr>
          <p:nvPr>
            <p:ph type="sldNum" sz="quarter" idx="4294967295"/>
          </p:nvPr>
        </p:nvSpPr>
        <p:spPr>
          <a:xfrm>
            <a:off x="6276975" y="6356350"/>
            <a:ext cx="2895600" cy="365125"/>
          </a:xfrm>
          <a:prstGeom prst="rect">
            <a:avLst/>
          </a:prstGeom>
          <a:noFill/>
        </p:spPr>
        <p:txBody>
          <a:bodyPr/>
          <a:lstStyle/>
          <a:p>
            <a:pPr algn="ctr">
              <a:buSzPts val="1400"/>
              <a:buFont typeface="Arial" pitchFamily="34" charset="0"/>
              <a:buNone/>
            </a:pPr>
            <a:fld id="{8AED6ABA-C854-4A55-9311-B6E6F591AB13}" type="slidenum">
              <a:rPr lang="en-US" smtClean="0"/>
              <a:pPr algn="ctr">
                <a:buSzPts val="1400"/>
                <a:buFont typeface="Arial" pitchFamily="34" charset="0"/>
                <a:buNone/>
              </a:pPr>
              <a:t>14</a:t>
            </a:fld>
            <a:endParaRPr lang="en-US"/>
          </a:p>
        </p:txBody>
      </p:sp>
      <p:sp>
        <p:nvSpPr>
          <p:cNvPr id="7" name="Title 1"/>
          <p:cNvSpPr txBox="1">
            <a:spLocks/>
          </p:cNvSpPr>
          <p:nvPr/>
        </p:nvSpPr>
        <p:spPr>
          <a:xfrm>
            <a:off x="1371600" y="-206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3000" dirty="0"/>
              <a:t>Result Analysis </a:t>
            </a:r>
          </a:p>
          <a:p>
            <a:pPr algn="ctr" eaLnBrk="1" fontAlgn="auto" hangingPunct="1">
              <a:spcAft>
                <a:spcPts val="0"/>
              </a:spcAft>
              <a:defRPr/>
            </a:pPr>
            <a:endParaRPr lang="en-US" sz="2400" dirty="0"/>
          </a:p>
        </p:txBody>
      </p:sp>
      <p:sp>
        <p:nvSpPr>
          <p:cNvPr id="19461" name="Rectangle 1"/>
          <p:cNvSpPr>
            <a:spLocks noChangeArrowheads="1"/>
          </p:cNvSpPr>
          <p:nvPr/>
        </p:nvSpPr>
        <p:spPr bwMode="auto">
          <a:xfrm>
            <a:off x="609600" y="1905000"/>
            <a:ext cx="8001000" cy="1384300"/>
          </a:xfrm>
          <a:prstGeom prst="rect">
            <a:avLst/>
          </a:prstGeom>
          <a:noFill/>
          <a:ln w="9525">
            <a:noFill/>
            <a:miter lim="800000"/>
            <a:headEnd/>
            <a:tailEnd/>
          </a:ln>
        </p:spPr>
        <p:txBody>
          <a:bodyPr anchor="ctr">
            <a:spAutoFit/>
          </a:bodyPr>
          <a:lstStyle/>
          <a:p>
            <a:pPr marL="457200" indent="-457200" eaLnBrk="1" hangingPunct="1">
              <a:buFont typeface="Arial" pitchFamily="34" charset="0"/>
              <a:buChar char="•"/>
            </a:pPr>
            <a:r>
              <a:rPr lang="en-US" sz="2800" dirty="0">
                <a:cs typeface="Times New Roman" pitchFamily="18" charset="0"/>
              </a:rPr>
              <a:t>Computer Networks Result of 2020-21: 96.97%</a:t>
            </a:r>
          </a:p>
          <a:p>
            <a:pPr marL="457200" indent="-457200" eaLnBrk="1" hangingPunct="1"/>
            <a:endParaRPr lang="en-US" sz="2800" dirty="0">
              <a:cs typeface="Times New Roman" pitchFamily="18" charset="0"/>
            </a:endParaRPr>
          </a:p>
          <a:p>
            <a:pPr marL="457200" indent="-457200" eaLnBrk="1" hangingPunct="1">
              <a:buFont typeface="Arial" pitchFamily="34" charset="0"/>
              <a:buChar char="•"/>
            </a:pPr>
            <a:r>
              <a:rPr lang="en-US" sz="2800" dirty="0">
                <a:cs typeface="Times New Roman" pitchFamily="18" charset="0"/>
              </a:rPr>
              <a:t>Average Marks: 54.33 </a:t>
            </a:r>
            <a:endParaRPr lang="en-US" sz="2800" dirty="0">
              <a:solidFill>
                <a:schemeClr val="tx1"/>
              </a:solidFill>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37780CF-6FD0-44E8-B9EE-A73B9F5A80DE}"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8/17/2022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55763" y="0"/>
            <a:ext cx="7259637"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63492" name="Rectangle 2"/>
          <p:cNvSpPr>
            <a:spLocks noChangeArrowheads="1"/>
          </p:cNvSpPr>
          <p:nvPr/>
        </p:nvSpPr>
        <p:spPr bwMode="auto">
          <a:xfrm>
            <a:off x="0" y="0"/>
            <a:ext cx="914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OBJECT ORIENTED SYSTEM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53340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63527"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625CA01-AB80-4C90-8780-F5B20760A97F}"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15</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3528" name="Picture 14" descr="NIE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463652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FA33420-85DE-4B31-BA2E-75E3B47DACF6}"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8/17/2022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749425" y="0"/>
            <a:ext cx="7165975" cy="847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latin typeface="Times New Roman" pitchFamily="18" charset="0"/>
                <a:cs typeface="Times New Roman" pitchFamily="18" charset="0"/>
                <a:sym typeface="Arial" charset="0"/>
              </a:rPr>
              <a:t>End Semester Question Paper Templates </a:t>
            </a:r>
            <a:endParaRPr lang="en-US" sz="3000" dirty="0">
              <a:latin typeface="Times New Roman" pitchFamily="18" charset="0"/>
              <a:cs typeface="Times New Roman" pitchFamily="18" charset="0"/>
              <a:sym typeface="Arial" charset="0"/>
            </a:endParaRPr>
          </a:p>
        </p:txBody>
      </p:sp>
      <p:sp>
        <p:nvSpPr>
          <p:cNvPr id="64516" name="Rectangle 2"/>
          <p:cNvSpPr>
            <a:spLocks noChangeArrowheads="1"/>
          </p:cNvSpPr>
          <p:nvPr/>
        </p:nvSpPr>
        <p:spPr bwMode="auto">
          <a:xfrm>
            <a:off x="0" y="0"/>
            <a:ext cx="914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64517" name="Content Placeholder 1"/>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3. Attempt any one part of the following:                          1 x 10 = 10    </a:t>
            </a:r>
            <a:endParaRPr lang="en-IN"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 xmlns:a16="http://schemas.microsoft.com/office/drawing/2014/main" val="20000"/>
                    </a:ext>
                  </a:extLst>
                </a:gridCol>
                <a:gridCol w="5276300">
                  <a:extLst>
                    <a:ext uri="{9D8B030D-6E8A-4147-A177-3AD203B41FA5}">
                      <a16:colId xmlns="" xmlns:a16="http://schemas.microsoft.com/office/drawing/2014/main" val="20001"/>
                    </a:ext>
                  </a:extLst>
                </a:gridCol>
                <a:gridCol w="829133">
                  <a:extLst>
                    <a:ext uri="{9D8B030D-6E8A-4147-A177-3AD203B41FA5}">
                      <a16:colId xmlns="" xmlns:a16="http://schemas.microsoft.com/office/drawing/2014/main" val="20002"/>
                    </a:ext>
                  </a:extLst>
                </a:gridCol>
                <a:gridCol w="829133">
                  <a:extLst>
                    <a:ext uri="{9D8B030D-6E8A-4147-A177-3AD203B41FA5}">
                      <a16:colId xmlns=""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10" name="Table 9"/>
          <p:cNvGraphicFramePr>
            <a:graphicFrameLocks noGrp="1"/>
          </p:cNvGraphicFramePr>
          <p:nvPr/>
        </p:nvGraphicFramePr>
        <p:xfrm>
          <a:off x="930275" y="4949825"/>
          <a:ext cx="7986713" cy="1387475"/>
        </p:xfrm>
        <a:graphic>
          <a:graphicData uri="http://schemas.openxmlformats.org/drawingml/2006/table">
            <a:tbl>
              <a:tblPr firstRow="1" bandRow="1">
                <a:tableStyleId>{5C22544A-7EE6-4342-B048-85BDC9FD1C3A}</a:tableStyleId>
              </a:tblPr>
              <a:tblGrid>
                <a:gridCol w="921544">
                  <a:extLst>
                    <a:ext uri="{9D8B030D-6E8A-4147-A177-3AD203B41FA5}">
                      <a16:colId xmlns="" xmlns:a16="http://schemas.microsoft.com/office/drawing/2014/main" val="20000"/>
                    </a:ext>
                  </a:extLst>
                </a:gridCol>
                <a:gridCol w="5375673">
                  <a:extLst>
                    <a:ext uri="{9D8B030D-6E8A-4147-A177-3AD203B41FA5}">
                      <a16:colId xmlns="" xmlns:a16="http://schemas.microsoft.com/office/drawing/2014/main" val="20001"/>
                    </a:ext>
                  </a:extLst>
                </a:gridCol>
                <a:gridCol w="844748">
                  <a:extLst>
                    <a:ext uri="{9D8B030D-6E8A-4147-A177-3AD203B41FA5}">
                      <a16:colId xmlns="" xmlns:a16="http://schemas.microsoft.com/office/drawing/2014/main" val="20002"/>
                    </a:ext>
                  </a:extLst>
                </a:gridCol>
                <a:gridCol w="844748">
                  <a:extLst>
                    <a:ext uri="{9D8B030D-6E8A-4147-A177-3AD203B41FA5}">
                      <a16:colId xmlns=""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64573" name="Slide Number Placeholder 11"/>
          <p:cNvSpPr>
            <a:spLocks noGrp="1"/>
          </p:cNvSpPr>
          <p:nvPr>
            <p:ph type="sldNum" sz="quarter" idx="4294967295"/>
          </p:nvPr>
        </p:nvSpPr>
        <p:spPr>
          <a:xfrm>
            <a:off x="6553200" y="6356350"/>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6A2E554-3B68-4B18-B719-788ED463D08D}"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16</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4574" name="Picture 14" descr="NIE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74636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D4E2DF1B-D36A-4B44-BFED-6D686FBFDF9D}"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8/17/2022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6. Attempt any one part of the following:                        1 x 10 = 10    </a:t>
            </a: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 xmlns:a16="http://schemas.microsoft.com/office/drawing/2014/main" val="20000"/>
                    </a:ext>
                  </a:extLst>
                </a:gridCol>
                <a:gridCol w="5413071">
                  <a:extLst>
                    <a:ext uri="{9D8B030D-6E8A-4147-A177-3AD203B41FA5}">
                      <a16:colId xmlns="" xmlns:a16="http://schemas.microsoft.com/office/drawing/2014/main" val="20001"/>
                    </a:ext>
                  </a:extLst>
                </a:gridCol>
                <a:gridCol w="850625">
                  <a:extLst>
                    <a:ext uri="{9D8B030D-6E8A-4147-A177-3AD203B41FA5}">
                      <a16:colId xmlns="" xmlns:a16="http://schemas.microsoft.com/office/drawing/2014/main" val="20002"/>
                    </a:ext>
                  </a:extLst>
                </a:gridCol>
                <a:gridCol w="850625">
                  <a:extLst>
                    <a:ext uri="{9D8B030D-6E8A-4147-A177-3AD203B41FA5}">
                      <a16:colId xmlns=""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1" name="Table 10"/>
          <p:cNvGraphicFramePr>
            <a:graphicFrameLocks noGrp="1"/>
          </p:cNvGraphicFramePr>
          <p:nvPr/>
        </p:nvGraphicFramePr>
        <p:xfrm>
          <a:off x="773113" y="3059113"/>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 xmlns:a16="http://schemas.microsoft.com/office/drawing/2014/main" val="20000"/>
                    </a:ext>
                  </a:extLst>
                </a:gridCol>
                <a:gridCol w="5369261">
                  <a:extLst>
                    <a:ext uri="{9D8B030D-6E8A-4147-A177-3AD203B41FA5}">
                      <a16:colId xmlns="" xmlns:a16="http://schemas.microsoft.com/office/drawing/2014/main" val="20001"/>
                    </a:ext>
                  </a:extLst>
                </a:gridCol>
                <a:gridCol w="843741">
                  <a:extLst>
                    <a:ext uri="{9D8B030D-6E8A-4147-A177-3AD203B41FA5}">
                      <a16:colId xmlns="" xmlns:a16="http://schemas.microsoft.com/office/drawing/2014/main" val="20002"/>
                    </a:ext>
                  </a:extLst>
                </a:gridCol>
                <a:gridCol w="843741">
                  <a:extLst>
                    <a:ext uri="{9D8B030D-6E8A-4147-A177-3AD203B41FA5}">
                      <a16:colId xmlns=""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2" name="Table 11"/>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 xmlns:a16="http://schemas.microsoft.com/office/drawing/2014/main" val="20000"/>
                    </a:ext>
                  </a:extLst>
                </a:gridCol>
                <a:gridCol w="5210054">
                  <a:extLst>
                    <a:ext uri="{9D8B030D-6E8A-4147-A177-3AD203B41FA5}">
                      <a16:colId xmlns="" xmlns:a16="http://schemas.microsoft.com/office/drawing/2014/main" val="20001"/>
                    </a:ext>
                  </a:extLst>
                </a:gridCol>
                <a:gridCol w="818722">
                  <a:extLst>
                    <a:ext uri="{9D8B030D-6E8A-4147-A177-3AD203B41FA5}">
                      <a16:colId xmlns="" xmlns:a16="http://schemas.microsoft.com/office/drawing/2014/main" val="20002"/>
                    </a:ext>
                  </a:extLst>
                </a:gridCol>
                <a:gridCol w="818722">
                  <a:extLst>
                    <a:ext uri="{9D8B030D-6E8A-4147-A177-3AD203B41FA5}">
                      <a16:colId xmlns=""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17</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5610" name="Picture 14" descr="NIE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30859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9BB7924-43C0-49E7-BD60-E2F46E9A2CDD}"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8/17/2022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0"/>
            <a:ext cx="7543800" cy="9461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6564" name="Rectangle 2"/>
          <p:cNvSpPr>
            <a:spLocks noChangeArrowheads="1"/>
          </p:cNvSpPr>
          <p:nvPr/>
        </p:nvSpPr>
        <p:spPr bwMode="auto">
          <a:xfrm>
            <a:off x="0" y="0"/>
            <a:ext cx="914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a:t/>
            </a:r>
            <a:br>
              <a:rPr lang="en-US" altLang="en-US"/>
            </a:br>
            <a:endParaRPr lang="en-US" altLang="en-US"/>
          </a:p>
          <a:p>
            <a:pPr eaLnBrk="1" hangingPunct="1">
              <a:buClrTx/>
              <a:buFontTx/>
              <a:buNone/>
            </a:pPr>
            <a:endParaRPr lang="en-US" altLang="en-US"/>
          </a:p>
        </p:txBody>
      </p:sp>
      <p:sp>
        <p:nvSpPr>
          <p:cNvPr id="66565" name="Content Placeholder 1"/>
          <p:cNvSpPr txBox="1">
            <a:spLocks noGrp="1"/>
          </p:cNvSpPr>
          <p:nvPr>
            <p:ph idx="1"/>
          </p:nvPr>
        </p:nvSpPr>
        <p:spPr>
          <a:xfrm>
            <a:off x="457200" y="122555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850900" y="1985963"/>
          <a:ext cx="7829550" cy="1371600"/>
        </p:xfrm>
        <a:graphic>
          <a:graphicData uri="http://schemas.openxmlformats.org/drawingml/2006/table">
            <a:tbl>
              <a:tblPr firstRow="1" bandRow="1">
                <a:tableStyleId>{5C22544A-7EE6-4342-B048-85BDC9FD1C3A}</a:tableStyleId>
              </a:tblPr>
              <a:tblGrid>
                <a:gridCol w="903410">
                  <a:extLst>
                    <a:ext uri="{9D8B030D-6E8A-4147-A177-3AD203B41FA5}">
                      <a16:colId xmlns="" xmlns:a16="http://schemas.microsoft.com/office/drawing/2014/main" val="20000"/>
                    </a:ext>
                  </a:extLst>
                </a:gridCol>
                <a:gridCol w="5269890">
                  <a:extLst>
                    <a:ext uri="{9D8B030D-6E8A-4147-A177-3AD203B41FA5}">
                      <a16:colId xmlns="" xmlns:a16="http://schemas.microsoft.com/office/drawing/2014/main" val="20001"/>
                    </a:ext>
                  </a:extLst>
                </a:gridCol>
                <a:gridCol w="828125">
                  <a:extLst>
                    <a:ext uri="{9D8B030D-6E8A-4147-A177-3AD203B41FA5}">
                      <a16:colId xmlns="" xmlns:a16="http://schemas.microsoft.com/office/drawing/2014/main" val="20002"/>
                    </a:ext>
                  </a:extLst>
                </a:gridCol>
                <a:gridCol w="828125">
                  <a:extLst>
                    <a:ext uri="{9D8B030D-6E8A-4147-A177-3AD203B41FA5}">
                      <a16:colId xmlns="" xmlns:a16="http://schemas.microsoft.com/office/drawing/2014/main"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44">
                <a:tc>
                  <a:txBody>
                    <a:bodyPr/>
                    <a:lstStyle/>
                    <a:p>
                      <a:r>
                        <a:rPr lang="en-IN" sz="1800" dirty="0"/>
                        <a:t>1</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44">
                <a:tc>
                  <a:txBody>
                    <a:bodyPr/>
                    <a:lstStyle/>
                    <a:p>
                      <a:r>
                        <a:rPr lang="en-IN" sz="1800" dirty="0"/>
                        <a:t>2</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66588" name="Slide Number Placeholder 10"/>
          <p:cNvSpPr>
            <a:spLocks noGrp="1"/>
          </p:cNvSpPr>
          <p:nvPr>
            <p:ph type="sldNum" sz="quarter" idx="4294967295"/>
          </p:nvPr>
        </p:nvSpPr>
        <p:spPr>
          <a:xfrm>
            <a:off x="6553200" y="6356350"/>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A10AF63-ABA1-4339-839E-459EC0F713B7}"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18</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6590" name="Picture 14" descr="NIE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387475"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19802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mj-lt"/>
              </a:rPr>
              <a:t>The student should have knowledge of</a:t>
            </a:r>
          </a:p>
          <a:p>
            <a:pPr lvl="1"/>
            <a:r>
              <a:rPr lang="en-US" sz="2200" dirty="0">
                <a:latin typeface="+mj-lt"/>
              </a:rPr>
              <a:t>Networking</a:t>
            </a:r>
          </a:p>
          <a:p>
            <a:pPr lvl="1"/>
            <a:r>
              <a:rPr lang="en-US" sz="2200" dirty="0">
                <a:latin typeface="+mj-lt"/>
              </a:rPr>
              <a:t>Layout of computer  </a:t>
            </a:r>
          </a:p>
          <a:p>
            <a:pPr lvl="1"/>
            <a:r>
              <a:rPr lang="en-US" sz="2200" dirty="0">
                <a:latin typeface="+mj-lt"/>
              </a:rPr>
              <a:t>Hardware</a:t>
            </a:r>
          </a:p>
          <a:p>
            <a:r>
              <a:rPr lang="en-US" sz="2200" dirty="0"/>
              <a:t>The basic knowledge of C</a:t>
            </a:r>
          </a:p>
        </p:txBody>
      </p:sp>
      <p:sp>
        <p:nvSpPr>
          <p:cNvPr id="4" name="Date Placeholder 3"/>
          <p:cNvSpPr>
            <a:spLocks noGrp="1"/>
          </p:cNvSpPr>
          <p:nvPr>
            <p:ph type="dt" sz="half" idx="10"/>
          </p:nvPr>
        </p:nvSpPr>
        <p:spPr/>
        <p:txBody>
          <a:bodyPr/>
          <a:lstStyle/>
          <a:p>
            <a:fld id="{5FA2B114-C3E3-458B-AFB0-E043E0EFEC02}"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3505200" cy="5638800"/>
          </a:xfrm>
        </p:spPr>
        <p:txBody>
          <a:bodyPr>
            <a:noAutofit/>
          </a:bodyPr>
          <a:lstStyle/>
          <a:p>
            <a:pPr indent="-304800">
              <a:spcBef>
                <a:spcPts val="0"/>
              </a:spcBef>
              <a:buClr>
                <a:schemeClr val="dk1"/>
              </a:buClr>
              <a:buSzPts val="1800"/>
              <a:defRPr/>
            </a:pPr>
            <a:r>
              <a:rPr lang="en-US" sz="2000" b="1" dirty="0">
                <a:cs typeface="Times New Roman" pitchFamily="18" charset="0"/>
              </a:rPr>
              <a:t>Evaluation Scheme</a:t>
            </a:r>
          </a:p>
          <a:p>
            <a:pPr indent="-304800">
              <a:spcBef>
                <a:spcPts val="0"/>
              </a:spcBef>
              <a:buClr>
                <a:schemeClr val="dk1"/>
              </a:buClr>
              <a:buSzPts val="1800"/>
              <a:defRPr/>
            </a:pPr>
            <a:r>
              <a:rPr lang="en-US" sz="2000" b="1" dirty="0">
                <a:cs typeface="Times New Roman" pitchFamily="18" charset="0"/>
              </a:rPr>
              <a:t>Syllabus</a:t>
            </a:r>
          </a:p>
          <a:p>
            <a:pPr indent="-304800">
              <a:spcBef>
                <a:spcPts val="0"/>
              </a:spcBef>
              <a:buClr>
                <a:schemeClr val="dk1"/>
              </a:buClr>
              <a:buSzPts val="1800"/>
              <a:defRPr/>
            </a:pPr>
            <a:r>
              <a:rPr lang="en-US" sz="2000" b="1" dirty="0" smtClean="0">
                <a:cs typeface="Times New Roman" pitchFamily="18" charset="0"/>
              </a:rPr>
              <a:t>Branch wise syllabus</a:t>
            </a:r>
          </a:p>
          <a:p>
            <a:pPr indent="-304800">
              <a:spcBef>
                <a:spcPts val="0"/>
              </a:spcBef>
              <a:buClr>
                <a:schemeClr val="dk1"/>
              </a:buClr>
              <a:buSzPts val="1800"/>
              <a:defRPr/>
            </a:pPr>
            <a:r>
              <a:rPr lang="en-US" sz="2000" b="1" dirty="0" smtClean="0">
                <a:cs typeface="Times New Roman" pitchFamily="18" charset="0"/>
              </a:rPr>
              <a:t>Course Objective</a:t>
            </a:r>
          </a:p>
          <a:p>
            <a:pPr indent="-304800">
              <a:spcBef>
                <a:spcPts val="0"/>
              </a:spcBef>
              <a:buClr>
                <a:schemeClr val="dk1"/>
              </a:buClr>
              <a:buSzPts val="1800"/>
              <a:defRPr/>
            </a:pPr>
            <a:r>
              <a:rPr lang="en-US" sz="2000" b="1" dirty="0" smtClean="0">
                <a:cs typeface="Times New Roman" pitchFamily="18" charset="0"/>
              </a:rPr>
              <a:t>Course Outcome</a:t>
            </a:r>
          </a:p>
          <a:p>
            <a:pPr indent="-304800">
              <a:spcBef>
                <a:spcPts val="0"/>
              </a:spcBef>
              <a:buClr>
                <a:schemeClr val="dk1"/>
              </a:buClr>
              <a:buSzPts val="1800"/>
              <a:defRPr/>
            </a:pPr>
            <a:r>
              <a:rPr lang="en-US" sz="2000" b="1" dirty="0" smtClean="0">
                <a:cs typeface="Times New Roman" pitchFamily="18" charset="0"/>
              </a:rPr>
              <a:t>Program Outcome</a:t>
            </a:r>
          </a:p>
          <a:p>
            <a:pPr indent="-304800">
              <a:spcBef>
                <a:spcPts val="0"/>
              </a:spcBef>
              <a:buClr>
                <a:schemeClr val="dk1"/>
              </a:buClr>
              <a:buSzPts val="1800"/>
              <a:defRPr/>
            </a:pPr>
            <a:r>
              <a:rPr lang="en-US" sz="2000" b="1" dirty="0" smtClean="0">
                <a:cs typeface="Times New Roman" pitchFamily="18" charset="0"/>
              </a:rPr>
              <a:t>CO-PO Mapping</a:t>
            </a:r>
          </a:p>
          <a:p>
            <a:pPr indent="-304800">
              <a:spcBef>
                <a:spcPts val="0"/>
              </a:spcBef>
              <a:buClr>
                <a:schemeClr val="dk1"/>
              </a:buClr>
              <a:buSzPts val="1800"/>
              <a:defRPr/>
            </a:pPr>
            <a:r>
              <a:rPr lang="en-US" sz="2000" b="1" dirty="0" smtClean="0">
                <a:cs typeface="Times New Roman" pitchFamily="18" charset="0"/>
              </a:rPr>
              <a:t>PSO</a:t>
            </a:r>
          </a:p>
          <a:p>
            <a:pPr indent="-304800">
              <a:spcBef>
                <a:spcPts val="0"/>
              </a:spcBef>
              <a:buClr>
                <a:schemeClr val="dk1"/>
              </a:buClr>
              <a:buSzPts val="1800"/>
              <a:defRPr/>
            </a:pPr>
            <a:r>
              <a:rPr lang="en-US" sz="2000" b="1" dirty="0" smtClean="0">
                <a:cs typeface="Times New Roman" pitchFamily="18" charset="0"/>
              </a:rPr>
              <a:t>CO- PSO Mapping</a:t>
            </a:r>
          </a:p>
          <a:p>
            <a:pPr indent="-304800">
              <a:spcBef>
                <a:spcPts val="0"/>
              </a:spcBef>
              <a:buClr>
                <a:schemeClr val="dk1"/>
              </a:buClr>
              <a:buSzPts val="1800"/>
              <a:defRPr/>
            </a:pPr>
            <a:r>
              <a:rPr lang="en-US" sz="2000" b="1" dirty="0" smtClean="0">
                <a:cs typeface="Times New Roman" pitchFamily="18" charset="0"/>
              </a:rPr>
              <a:t>PEO</a:t>
            </a:r>
          </a:p>
          <a:p>
            <a:pPr indent="-304800">
              <a:spcBef>
                <a:spcPts val="0"/>
              </a:spcBef>
              <a:buClr>
                <a:schemeClr val="dk1"/>
              </a:buClr>
              <a:buSzPts val="1800"/>
              <a:defRPr/>
            </a:pPr>
            <a:r>
              <a:rPr lang="en-US" sz="2000" b="1" dirty="0" smtClean="0">
                <a:cs typeface="Times New Roman" pitchFamily="18" charset="0"/>
              </a:rPr>
              <a:t>Result analysis</a:t>
            </a:r>
          </a:p>
          <a:p>
            <a:pPr indent="-304800">
              <a:spcBef>
                <a:spcPts val="0"/>
              </a:spcBef>
              <a:buClr>
                <a:schemeClr val="dk1"/>
              </a:buClr>
              <a:buSzPts val="1800"/>
              <a:defRPr/>
            </a:pPr>
            <a:r>
              <a:rPr lang="en-US" sz="2000" b="1" dirty="0" smtClean="0">
                <a:cs typeface="Times New Roman" pitchFamily="18" charset="0"/>
              </a:rPr>
              <a:t>Paper template</a:t>
            </a:r>
          </a:p>
          <a:p>
            <a:pPr indent="-304800">
              <a:spcBef>
                <a:spcPts val="0"/>
              </a:spcBef>
              <a:buClr>
                <a:schemeClr val="dk1"/>
              </a:buClr>
              <a:buSzPts val="1800"/>
              <a:defRPr/>
            </a:pPr>
            <a:r>
              <a:rPr lang="en-US" sz="2000" b="1" dirty="0" smtClean="0">
                <a:cs typeface="Times New Roman" pitchFamily="18" charset="0"/>
              </a:rPr>
              <a:t>Prerequisites</a:t>
            </a:r>
          </a:p>
          <a:p>
            <a:pPr indent="-304800">
              <a:spcBef>
                <a:spcPts val="0"/>
              </a:spcBef>
              <a:buClr>
                <a:schemeClr val="dk1"/>
              </a:buClr>
              <a:buSzPts val="1800"/>
              <a:defRPr/>
            </a:pPr>
            <a:r>
              <a:rPr lang="en-US" sz="2000" b="1" dirty="0" smtClean="0">
                <a:cs typeface="Times New Roman" pitchFamily="18" charset="0"/>
              </a:rPr>
              <a:t>Introduction to subject</a:t>
            </a:r>
          </a:p>
          <a:p>
            <a:pPr indent="-304800">
              <a:spcBef>
                <a:spcPts val="0"/>
              </a:spcBef>
              <a:buClr>
                <a:schemeClr val="dk1"/>
              </a:buClr>
              <a:buSzPts val="1800"/>
              <a:defRPr/>
            </a:pPr>
            <a:r>
              <a:rPr lang="en-US" sz="2000" b="1" dirty="0" smtClean="0">
                <a:cs typeface="Times New Roman" pitchFamily="18" charset="0"/>
              </a:rPr>
              <a:t>Unit objective</a:t>
            </a:r>
            <a:r>
              <a:rPr lang="en-US" sz="2000" b="1" dirty="0" smtClean="0"/>
              <a:t>	</a:t>
            </a:r>
          </a:p>
          <a:p>
            <a:pPr indent="-304800">
              <a:spcBef>
                <a:spcPts val="0"/>
              </a:spcBef>
              <a:buClr>
                <a:schemeClr val="dk1"/>
              </a:buClr>
              <a:buSzPts val="1800"/>
              <a:defRPr/>
            </a:pPr>
            <a:r>
              <a:rPr lang="en-US" sz="2000" b="1" dirty="0" smtClean="0"/>
              <a:t>Topic objective</a:t>
            </a:r>
          </a:p>
          <a:p>
            <a:pPr indent="-304800">
              <a:spcBef>
                <a:spcPts val="0"/>
              </a:spcBef>
              <a:buClr>
                <a:schemeClr val="dk1"/>
              </a:buClr>
              <a:buSzPts val="1800"/>
              <a:defRPr/>
            </a:pPr>
            <a:r>
              <a:rPr lang="en-US" sz="2000" b="1" dirty="0" smtClean="0">
                <a:solidFill>
                  <a:schemeClr val="dk1"/>
                </a:solidFill>
              </a:rPr>
              <a:t>Goals and applications of networks </a:t>
            </a:r>
            <a:r>
              <a:rPr lang="en-US" sz="2000" b="1" dirty="0" smtClean="0"/>
              <a:t>	</a:t>
            </a:r>
          </a:p>
        </p:txBody>
      </p:sp>
      <p:sp>
        <p:nvSpPr>
          <p:cNvPr id="6" name="Date Placeholder 5"/>
          <p:cNvSpPr>
            <a:spLocks noGrp="1"/>
          </p:cNvSpPr>
          <p:nvPr>
            <p:ph type="dt" sz="half" idx="10"/>
          </p:nvPr>
        </p:nvSpPr>
        <p:spPr/>
        <p:txBody>
          <a:bodyPr/>
          <a:lstStyle/>
          <a:p>
            <a:fld id="{833D4417-32A5-49AC-9032-AD07C9B3475F}" type="datetime1">
              <a:rPr lang="en-US" smtClean="0"/>
              <a:pPr/>
              <a:t>8/17/2022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3962400" y="762000"/>
            <a:ext cx="5029200" cy="5562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dk1"/>
                </a:solidFill>
                <a:effectLst/>
                <a:uLnTx/>
                <a:uFillTx/>
                <a:latin typeface="+mn-lt"/>
                <a:ea typeface="+mn-ea"/>
                <a:cs typeface="+mn-cs"/>
              </a:rPr>
              <a:t>Categories of networks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dk1"/>
                </a:solidFill>
                <a:effectLst/>
                <a:uLnTx/>
                <a:uFillTx/>
                <a:latin typeface="+mn-lt"/>
                <a:ea typeface="+mn-ea"/>
                <a:cs typeface="+mn-cs"/>
              </a:rPr>
              <a:t>Organization of the Internet, ISP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smtClean="0">
                <a:ln>
                  <a:noFill/>
                </a:ln>
                <a:solidFill>
                  <a:schemeClr val="dk1"/>
                </a:solidFill>
                <a:effectLst/>
                <a:uLnTx/>
                <a:uFillTx/>
                <a:latin typeface="+mn-lt"/>
                <a:ea typeface="+mn-ea"/>
                <a:cs typeface="+mn-cs"/>
              </a:rPr>
              <a:t>Network structure and architecture (layering, services, protocols and standards)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The OSI reference model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TCP/IP protocol suite</a:t>
            </a:r>
            <a:endParaRPr lang="en-US" sz="20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Network devices and components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Physical Layer: Network topology design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Types of connections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Transmission media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Signal transmission and encoding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Network performance and transmission impairments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b="1" dirty="0" smtClean="0">
                <a:solidFill>
                  <a:schemeClr val="dk1"/>
                </a:solidFill>
              </a:rPr>
              <a:t>Switching techniques and multiplexing.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1" i="0" u="none" strike="noStrike" kern="1200" cap="none" spc="0" normalizeH="0" baseline="0" noProof="0" dirty="0" smtClean="0">
              <a:ln>
                <a:noFill/>
              </a:ln>
              <a:solidFill>
                <a:schemeClr val="dk1"/>
              </a:solidFill>
              <a:effectLst/>
              <a:uLnTx/>
              <a:uFillTx/>
              <a:latin typeface="+mn-lt"/>
              <a:ea typeface="+mn-ea"/>
              <a:cs typeface="+mn-cs"/>
            </a:endParaRPr>
          </a:p>
        </p:txBody>
      </p:sp>
    </p:spTree>
    <p:extLst>
      <p:ext uri="{BB962C8B-B14F-4D97-AF65-F5344CB8AC3E}">
        <p14:creationId xmlns="" xmlns:p14="http://schemas.microsoft.com/office/powerpoint/2010/main" val="406997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1"/>
          </p:nvPr>
        </p:nvSpPr>
        <p:spPr>
          <a:noFill/>
        </p:spPr>
        <p:txBody>
          <a:bodyPr/>
          <a:lstStyle/>
          <a:p>
            <a:pPr>
              <a:buFont typeface="Arial" pitchFamily="34" charset="0"/>
              <a:buNone/>
            </a:pPr>
            <a:fld id="{6CC02643-1D4F-4F98-AEEA-1ACE778813CB}" type="datetime1">
              <a:rPr lang="en-US" smtClean="0"/>
              <a:pPr>
                <a:buFont typeface="Arial" pitchFamily="34" charset="0"/>
                <a:buNone/>
              </a:pPr>
              <a:t>8/17/2022</a:t>
            </a:fld>
            <a:endParaRPr lang="en-US"/>
          </a:p>
        </p:txBody>
      </p:sp>
      <p:sp>
        <p:nvSpPr>
          <p:cNvPr id="23556" name="Slide Number Placeholder 5"/>
          <p:cNvSpPr>
            <a:spLocks noGrp="1"/>
          </p:cNvSpPr>
          <p:nvPr>
            <p:ph type="sldNum" sz="quarter" idx="4294967295"/>
          </p:nvPr>
        </p:nvSpPr>
        <p:spPr>
          <a:xfrm>
            <a:off x="6497638" y="6356350"/>
            <a:ext cx="2895600" cy="365125"/>
          </a:xfrm>
          <a:prstGeom prst="rect">
            <a:avLst/>
          </a:prstGeom>
          <a:noFill/>
        </p:spPr>
        <p:txBody>
          <a:bodyPr/>
          <a:lstStyle/>
          <a:p>
            <a:pPr algn="ctr">
              <a:buSzPts val="1400"/>
              <a:buFont typeface="Arial" pitchFamily="34" charset="0"/>
              <a:buNone/>
            </a:pPr>
            <a:fld id="{C9D35AC0-4A6C-4D49-B3C2-AC8A74D5F449}" type="slidenum">
              <a:rPr lang="en-US" smtClean="0"/>
              <a:pPr algn="ctr">
                <a:buSzPts val="1400"/>
                <a:buFont typeface="Arial" pitchFamily="34" charset="0"/>
                <a:buNone/>
              </a:pPr>
              <a:t>20</a:t>
            </a:fld>
            <a:endParaRPr lang="en-US"/>
          </a:p>
        </p:txBody>
      </p:sp>
      <p:sp>
        <p:nvSpPr>
          <p:cNvPr id="7" name="Title 1"/>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Brief Introduction to Subject </a:t>
            </a:r>
          </a:p>
        </p:txBody>
      </p:sp>
      <p:sp>
        <p:nvSpPr>
          <p:cNvPr id="23558" name="Text Placeholder 9"/>
          <p:cNvSpPr txBox="1">
            <a:spLocks noGrp="1"/>
          </p:cNvSpPr>
          <p:nvPr>
            <p:ph type="body" idx="1"/>
          </p:nvPr>
        </p:nvSpPr>
        <p:spPr>
          <a:xfrm>
            <a:off x="473075" y="906463"/>
            <a:ext cx="8229600" cy="5353050"/>
          </a:xfrm>
        </p:spPr>
        <p:txBody>
          <a:bodyPr>
            <a:normAutofit/>
          </a:bodyPr>
          <a:lstStyle/>
          <a:p>
            <a:pPr algn="just">
              <a:spcBef>
                <a:spcPts val="363"/>
              </a:spcBef>
              <a:spcAft>
                <a:spcPct val="0"/>
              </a:spcAft>
              <a:buClr>
                <a:srgbClr val="000000"/>
              </a:buClr>
            </a:pPr>
            <a:r>
              <a:rPr lang="en-US" sz="2000" dirty="0"/>
              <a:t> </a:t>
            </a:r>
            <a:r>
              <a:rPr lang="en-US" sz="2400" dirty="0"/>
              <a:t>Computer network is a group of devices connected with each other through a transmission medium such as wires, cables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These devices can be computers, printers, scanners, Fax machines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 purpose of having computer network is to send and receive data stored in other devices over the network.</a:t>
            </a:r>
            <a:endParaRPr lang="en-US" sz="2400" u="sng" dirty="0">
              <a:solidFill>
                <a:srgbClr val="0000FF"/>
              </a:solidFill>
              <a:latin typeface="Arial" pitchFamily="34" charset="0"/>
              <a:cs typeface="Arial" pitchFamily="34" charset="0"/>
            </a:endParaRPr>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1"/>
          </p:nvPr>
        </p:nvSpPr>
        <p:spPr>
          <a:noFill/>
        </p:spPr>
        <p:txBody>
          <a:bodyPr/>
          <a:lstStyle/>
          <a:p>
            <a:pPr>
              <a:buFont typeface="Arial" pitchFamily="34" charset="0"/>
              <a:buNone/>
            </a:pPr>
            <a:fld id="{83E01BD9-08AF-4437-BB0E-E5DB1D1A5F1D}" type="datetime1">
              <a:rPr lang="en-US" smtClean="0"/>
              <a:pPr>
                <a:buFont typeface="Arial" pitchFamily="34" charset="0"/>
                <a:buNone/>
              </a:pPr>
              <a:t>8/17/2022</a:t>
            </a:fld>
            <a:endParaRPr lang="en-US"/>
          </a:p>
        </p:txBody>
      </p:sp>
      <p:sp>
        <p:nvSpPr>
          <p:cNvPr id="24579" name="Slide Number Placeholder 5"/>
          <p:cNvSpPr>
            <a:spLocks noGrp="1"/>
          </p:cNvSpPr>
          <p:nvPr>
            <p:ph type="sldNum" sz="quarter" idx="4294967295"/>
          </p:nvPr>
        </p:nvSpPr>
        <p:spPr>
          <a:xfrm>
            <a:off x="6577013" y="6356350"/>
            <a:ext cx="2895600" cy="365125"/>
          </a:xfrm>
          <a:prstGeom prst="rect">
            <a:avLst/>
          </a:prstGeom>
          <a:noFill/>
        </p:spPr>
        <p:txBody>
          <a:bodyPr/>
          <a:lstStyle/>
          <a:p>
            <a:pPr algn="ctr">
              <a:buSzPts val="1400"/>
              <a:buFont typeface="Arial" pitchFamily="34" charset="0"/>
              <a:buNone/>
            </a:pPr>
            <a:fld id="{22908BEE-28A2-4079-BEF8-2FC15FE85B9C}" type="slidenum">
              <a:rPr lang="en-US" smtClean="0"/>
              <a:pPr algn="ctr">
                <a:buSzPts val="1400"/>
                <a:buFont typeface="Arial" pitchFamily="34" charset="0"/>
                <a:buNone/>
              </a:pPr>
              <a:t>21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3000" dirty="0"/>
              <a:t>Topic Mapping with Course Outcome</a:t>
            </a:r>
          </a:p>
        </p:txBody>
      </p:sp>
      <p:graphicFrame>
        <p:nvGraphicFramePr>
          <p:cNvPr id="8" name="Table 7"/>
          <p:cNvGraphicFramePr>
            <a:graphicFrameLocks noGrp="1"/>
          </p:cNvGraphicFramePr>
          <p:nvPr/>
        </p:nvGraphicFramePr>
        <p:xfrm>
          <a:off x="1482725" y="1219200"/>
          <a:ext cx="6921062" cy="4783802"/>
        </p:xfrm>
        <a:graphic>
          <a:graphicData uri="http://schemas.openxmlformats.org/drawingml/2006/table">
            <a:tbl>
              <a:tblPr/>
              <a:tblGrid>
                <a:gridCol w="3707040">
                  <a:extLst>
                    <a:ext uri="{9D8B030D-6E8A-4147-A177-3AD203B41FA5}">
                      <a16:colId xmlns="" xmlns:a16="http://schemas.microsoft.com/office/drawing/2014/main" val="20000"/>
                    </a:ext>
                  </a:extLst>
                </a:gridCol>
                <a:gridCol w="3214022">
                  <a:extLst>
                    <a:ext uri="{9D8B030D-6E8A-4147-A177-3AD203B41FA5}">
                      <a16:colId xmlns="" xmlns:a16="http://schemas.microsoft.com/office/drawing/2014/main" val="20001"/>
                    </a:ext>
                  </a:extLst>
                </a:gridCol>
              </a:tblGrid>
              <a:tr h="291570">
                <a:tc>
                  <a:txBody>
                    <a:bodyPr/>
                    <a:lstStyle/>
                    <a:p>
                      <a:pPr marL="0" marR="0" algn="ctr">
                        <a:lnSpc>
                          <a:spcPct val="115000"/>
                        </a:lnSpc>
                        <a:spcBef>
                          <a:spcPts val="0"/>
                        </a:spcBef>
                        <a:spcAft>
                          <a:spcPts val="0"/>
                        </a:spcAft>
                      </a:pPr>
                      <a:r>
                        <a:rPr lang="en-US" sz="2000"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Calibri"/>
                          <a:cs typeface="Mangal"/>
                        </a:rPr>
                        <a:t>Course</a:t>
                      </a:r>
                      <a:r>
                        <a:rPr lang="en-US" sz="2000" baseline="0" dirty="0">
                          <a:latin typeface="+mn-lt"/>
                          <a:ea typeface="Calibri"/>
                          <a:cs typeface="Mangal"/>
                        </a:rPr>
                        <a:t> outcome</a:t>
                      </a:r>
                      <a:endParaRPr lang="en-US" sz="20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433282">
                <a:tc>
                  <a:txBody>
                    <a:bodyPr/>
                    <a:lstStyle/>
                    <a:p>
                      <a:pPr marL="0" marR="0" algn="just">
                        <a:lnSpc>
                          <a:spcPct val="115000"/>
                        </a:lnSpc>
                        <a:spcBef>
                          <a:spcPts val="0"/>
                        </a:spcBef>
                        <a:spcAft>
                          <a:spcPts val="0"/>
                        </a:spcAft>
                        <a:buFont typeface="Arial" pitchFamily="34" charset="0"/>
                        <a:buChar char="•"/>
                      </a:pPr>
                      <a:r>
                        <a:rPr lang="en-US" sz="1400" b="1" kern="1200" dirty="0">
                          <a:solidFill>
                            <a:schemeClr val="dk1"/>
                          </a:solidFill>
                          <a:effectLst/>
                          <a:latin typeface="+mn-lt"/>
                          <a:ea typeface="+mn-ea"/>
                          <a:cs typeface="+mn-cs"/>
                        </a:rPr>
                        <a:t>Introductory Concepts: Goals and applications of networks.</a:t>
                      </a:r>
                    </a:p>
                    <a:p>
                      <a:pPr marL="0" marR="0" algn="just">
                        <a:lnSpc>
                          <a:spcPct val="115000"/>
                        </a:lnSpc>
                        <a:spcBef>
                          <a:spcPts val="0"/>
                        </a:spcBef>
                        <a:spcAft>
                          <a:spcPts val="0"/>
                        </a:spcAft>
                        <a:buFont typeface="Arial" pitchFamily="34" charset="0"/>
                        <a:buChar char="•"/>
                      </a:pPr>
                      <a:r>
                        <a:rPr lang="en-US" sz="1400" b="1" kern="1200" dirty="0">
                          <a:solidFill>
                            <a:schemeClr val="dk1"/>
                          </a:solidFill>
                          <a:effectLst/>
                          <a:latin typeface="+mn-lt"/>
                          <a:ea typeface="+mn-ea"/>
                          <a:cs typeface="+mn-cs"/>
                        </a:rPr>
                        <a:t> Categories of networks</a:t>
                      </a:r>
                    </a:p>
                    <a:p>
                      <a:pPr marL="0" marR="0" algn="just">
                        <a:lnSpc>
                          <a:spcPct val="115000"/>
                        </a:lnSpc>
                        <a:spcBef>
                          <a:spcPts val="0"/>
                        </a:spcBef>
                        <a:spcAft>
                          <a:spcPts val="0"/>
                        </a:spcAft>
                        <a:buFont typeface="Arial" pitchFamily="34" charset="0"/>
                        <a:buNone/>
                      </a:pPr>
                      <a:endParaRPr lang="en-US" sz="1400" b="1" kern="1200" dirty="0">
                        <a:solidFill>
                          <a:schemeClr val="dk1"/>
                        </a:solidFill>
                        <a:effectLst/>
                        <a:latin typeface="+mn-lt"/>
                        <a:ea typeface="+mn-ea"/>
                        <a:cs typeface="+mn-cs"/>
                      </a:endParaRPr>
                    </a:p>
                    <a:p>
                      <a:pPr marL="0" marR="0" algn="just">
                        <a:lnSpc>
                          <a:spcPct val="115000"/>
                        </a:lnSpc>
                        <a:spcBef>
                          <a:spcPts val="0"/>
                        </a:spcBef>
                        <a:spcAft>
                          <a:spcPts val="0"/>
                        </a:spcAft>
                        <a:buFont typeface="Arial" pitchFamily="34" charset="0"/>
                        <a:buChar char="•"/>
                      </a:pPr>
                      <a:r>
                        <a:rPr lang="en-US" sz="1400" b="1" kern="1200" dirty="0">
                          <a:solidFill>
                            <a:schemeClr val="dk1"/>
                          </a:solidFill>
                          <a:effectLst/>
                          <a:latin typeface="+mn-lt"/>
                          <a:ea typeface="+mn-ea"/>
                          <a:cs typeface="+mn-cs"/>
                        </a:rPr>
                        <a:t> Organization of the Internet, ISP, Network structure and architecture (layering principles, services, protocols and standards),</a:t>
                      </a:r>
                    </a:p>
                    <a:p>
                      <a:pPr marL="0" marR="0" algn="just">
                        <a:lnSpc>
                          <a:spcPct val="115000"/>
                        </a:lnSpc>
                        <a:spcBef>
                          <a:spcPts val="0"/>
                        </a:spcBef>
                        <a:spcAft>
                          <a:spcPts val="0"/>
                        </a:spcAft>
                        <a:buFont typeface="Arial" pitchFamily="34" charset="0"/>
                        <a:buChar char="•"/>
                      </a:pPr>
                      <a:endParaRPr lang="en-US" sz="1400" b="1" kern="1200" dirty="0">
                        <a:solidFill>
                          <a:schemeClr val="dk1"/>
                        </a:solidFill>
                        <a:effectLst/>
                        <a:latin typeface="+mn-lt"/>
                        <a:ea typeface="+mn-ea"/>
                        <a:cs typeface="+mn-cs"/>
                      </a:endParaRPr>
                    </a:p>
                    <a:p>
                      <a:pPr marL="0" marR="0" algn="just">
                        <a:lnSpc>
                          <a:spcPct val="115000"/>
                        </a:lnSpc>
                        <a:spcBef>
                          <a:spcPts val="0"/>
                        </a:spcBef>
                        <a:spcAft>
                          <a:spcPts val="0"/>
                        </a:spcAft>
                        <a:buFont typeface="Arial" pitchFamily="34" charset="0"/>
                        <a:buChar char="•"/>
                      </a:pPr>
                      <a:r>
                        <a:rPr lang="en-US" sz="1400" b="1" kern="1200" dirty="0">
                          <a:solidFill>
                            <a:schemeClr val="dk1"/>
                          </a:solidFill>
                          <a:effectLst/>
                          <a:latin typeface="+mn-lt"/>
                          <a:ea typeface="+mn-ea"/>
                          <a:cs typeface="+mn-cs"/>
                        </a:rPr>
                        <a:t>The OSI reference model, TCP/IP protocol suite, Network devices and components. </a:t>
                      </a:r>
                    </a:p>
                    <a:p>
                      <a:pPr marL="0" marR="0" algn="just">
                        <a:lnSpc>
                          <a:spcPct val="115000"/>
                        </a:lnSpc>
                        <a:spcBef>
                          <a:spcPts val="0"/>
                        </a:spcBef>
                        <a:spcAft>
                          <a:spcPts val="0"/>
                        </a:spcAft>
                        <a:buFont typeface="Arial" pitchFamily="34" charset="0"/>
                        <a:buChar char="•"/>
                      </a:pPr>
                      <a:endParaRPr lang="en-US" sz="1400" b="1" kern="1200" dirty="0">
                        <a:solidFill>
                          <a:schemeClr val="dk1"/>
                        </a:solidFill>
                        <a:effectLst/>
                        <a:latin typeface="+mn-lt"/>
                        <a:ea typeface="+mn-ea"/>
                        <a:cs typeface="+mn-cs"/>
                      </a:endParaRPr>
                    </a:p>
                    <a:p>
                      <a:pPr marL="0" marR="0" algn="just">
                        <a:lnSpc>
                          <a:spcPct val="115000"/>
                        </a:lnSpc>
                        <a:spcBef>
                          <a:spcPts val="0"/>
                        </a:spcBef>
                        <a:spcAft>
                          <a:spcPts val="0"/>
                        </a:spcAft>
                        <a:buFont typeface="Arial" pitchFamily="34" charset="0"/>
                        <a:buChar char="•"/>
                      </a:pPr>
                      <a:r>
                        <a:rPr lang="en-US" sz="1400" b="1" kern="1200" dirty="0">
                          <a:solidFill>
                            <a:schemeClr val="dk1"/>
                          </a:solidFill>
                          <a:effectLst/>
                          <a:latin typeface="+mn-lt"/>
                          <a:ea typeface="+mn-ea"/>
                          <a:cs typeface="+mn-cs"/>
                        </a:rPr>
                        <a:t>Physical Layer: Network topology design, Types of connections, Transmission media, Signal transmission and encoding, Network performance and transmission impairments, Switching techniques and multiplexing.</a:t>
                      </a:r>
                      <a:endParaRPr lang="en-US" sz="1400" b="1" dirty="0">
                        <a:effectLst/>
                        <a:latin typeface="Calibri" panose="020F0502020204030204" pitchFamily="34" charset="0"/>
                        <a:ea typeface="Calibri" panose="020F0502020204030204" pitchFamily="34" charset="0"/>
                        <a:cs typeface="Mangal" panose="02040503050203030202" pitchFamily="18" charset="0"/>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                          CO1</a:t>
                      </a:r>
                    </a:p>
                    <a:p>
                      <a:pPr marL="0" marR="0" algn="ctr">
                        <a:lnSpc>
                          <a:spcPct val="115000"/>
                        </a:lnSpc>
                        <a:spcBef>
                          <a:spcPts val="0"/>
                        </a:spcBef>
                        <a:spcAft>
                          <a:spcPts val="0"/>
                        </a:spcAft>
                      </a:pPr>
                      <a:r>
                        <a:rPr lang="en-US" sz="1800" b="1" dirty="0">
                          <a:latin typeface="+mn-lt"/>
                          <a:ea typeface="Calibri"/>
                          <a:cs typeface="Mangal"/>
                        </a:rPr>
                        <a:t>CO1</a:t>
                      </a: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r>
                        <a:rPr lang="en-US" sz="1800" b="1" dirty="0">
                          <a:latin typeface="+mn-lt"/>
                          <a:ea typeface="Calibri"/>
                          <a:cs typeface="Mangal"/>
                        </a:rPr>
                        <a:t>CO2</a:t>
                      </a: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r>
                        <a:rPr lang="en-US" sz="1800" b="1" dirty="0">
                          <a:latin typeface="+mn-lt"/>
                          <a:ea typeface="Calibri"/>
                          <a:cs typeface="Mangal"/>
                        </a:rPr>
                        <a:t>CO1</a:t>
                      </a: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r>
                        <a:rPr lang="en-US" sz="1800" b="1" dirty="0">
                          <a:latin typeface="+mn-lt"/>
                          <a:ea typeface="Calibri"/>
                          <a:cs typeface="Mangal"/>
                        </a:rPr>
                        <a:t>CO1</a:t>
                      </a: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dirty="0"/>
              <a:t>Topic Objective</a:t>
            </a:r>
          </a:p>
          <a:p>
            <a:r>
              <a:rPr lang="en-US" sz="2200" dirty="0"/>
              <a:t>The student will get an insight of communications, networking</a:t>
            </a:r>
          </a:p>
          <a:p>
            <a:r>
              <a:rPr lang="en-US" sz="2200" dirty="0"/>
              <a:t>Medium used for transmission</a:t>
            </a:r>
          </a:p>
          <a:p>
            <a:r>
              <a:rPr lang="en-US" sz="2200" dirty="0"/>
              <a:t>Various topologies used</a:t>
            </a:r>
          </a:p>
          <a:p>
            <a:r>
              <a:rPr lang="en-US" sz="2200" dirty="0"/>
              <a:t>The LAN, WAN and MAN concept</a:t>
            </a:r>
          </a:p>
          <a:p>
            <a:endParaRPr lang="en-US" sz="2200" dirty="0"/>
          </a:p>
          <a:p>
            <a:endParaRPr lang="en-US" dirty="0"/>
          </a:p>
        </p:txBody>
      </p:sp>
      <p:sp>
        <p:nvSpPr>
          <p:cNvPr id="4" name="Date Placeholder 3"/>
          <p:cNvSpPr>
            <a:spLocks noGrp="1"/>
          </p:cNvSpPr>
          <p:nvPr>
            <p:ph type="dt" sz="half" idx="10"/>
          </p:nvPr>
        </p:nvSpPr>
        <p:spPr/>
        <p:txBody>
          <a:bodyPr/>
          <a:lstStyle/>
          <a:p>
            <a:fld id="{4DAFBC7F-0494-4D05-8510-14CE07A3EC3D}"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Communication (CO1)</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1860975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For communication we share the information</a:t>
            </a:r>
          </a:p>
          <a:p>
            <a:r>
              <a:rPr lang="en-US" sz="2400" dirty="0"/>
              <a:t>Data refers to any information </a:t>
            </a:r>
          </a:p>
          <a:p>
            <a:r>
              <a:rPr lang="en-US" sz="2400" dirty="0"/>
              <a:t>Data communication </a:t>
            </a:r>
          </a:p>
          <a:p>
            <a:pPr lvl="1"/>
            <a:r>
              <a:rPr lang="en-US" sz="2200" dirty="0"/>
              <a:t> exchange of data between two devices by some transmission medium.</a:t>
            </a:r>
          </a:p>
          <a:p>
            <a:r>
              <a:rPr lang="en-US" sz="2400" dirty="0"/>
              <a:t>Effectiveness of data communication depends on</a:t>
            </a:r>
          </a:p>
          <a:p>
            <a:pPr lvl="1"/>
            <a:r>
              <a:rPr lang="en-US" sz="2200" dirty="0"/>
              <a:t>Delivery</a:t>
            </a:r>
          </a:p>
          <a:p>
            <a:pPr lvl="1"/>
            <a:r>
              <a:rPr lang="en-US" sz="2200" dirty="0"/>
              <a:t>Accuracy</a:t>
            </a:r>
          </a:p>
          <a:p>
            <a:pPr lvl="1"/>
            <a:r>
              <a:rPr lang="en-US" sz="2200" dirty="0"/>
              <a:t>Timeliness</a:t>
            </a:r>
          </a:p>
          <a:p>
            <a:pPr lvl="1"/>
            <a:r>
              <a:rPr lang="en-US" sz="2200" dirty="0"/>
              <a:t>Jitter</a:t>
            </a:r>
          </a:p>
          <a:p>
            <a:endParaRPr lang="en-US" dirty="0"/>
          </a:p>
        </p:txBody>
      </p:sp>
      <p:sp>
        <p:nvSpPr>
          <p:cNvPr id="4" name="Date Placeholder 3"/>
          <p:cNvSpPr>
            <a:spLocks noGrp="1"/>
          </p:cNvSpPr>
          <p:nvPr>
            <p:ph type="dt" sz="half" idx="10"/>
          </p:nvPr>
        </p:nvSpPr>
        <p:spPr/>
        <p:txBody>
          <a:bodyPr/>
          <a:lstStyle/>
          <a:p>
            <a:fld id="{A4B79024-8276-4B98-8AB7-BD143543B0E0}"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Communication (CO1)</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264" y="1447800"/>
            <a:ext cx="8229600" cy="4525963"/>
          </a:xfrm>
        </p:spPr>
        <p:txBody>
          <a:bodyPr>
            <a:normAutofit/>
          </a:bodyPr>
          <a:lstStyle/>
          <a:p>
            <a:pPr algn="just"/>
            <a:r>
              <a:rPr lang="en-US" sz="2200" dirty="0"/>
              <a:t>A computer network is an interconnection of two or more computers that are able to exchange information</a:t>
            </a:r>
          </a:p>
          <a:p>
            <a:pPr algn="just"/>
            <a:r>
              <a:rPr lang="en-US" sz="2200" dirty="0"/>
              <a:t>Network is a set of devices connected by communication link</a:t>
            </a:r>
          </a:p>
          <a:p>
            <a:pPr algn="just"/>
            <a:r>
              <a:rPr lang="en-US" sz="2200" dirty="0"/>
              <a:t>The computer may be connected via any data communication </a:t>
            </a:r>
            <a:r>
              <a:rPr lang="en-US" sz="2200" dirty="0" smtClean="0"/>
              <a:t>link(Wired/Wireless).</a:t>
            </a:r>
            <a:endParaRPr lang="en-US" sz="2200" dirty="0"/>
          </a:p>
          <a:p>
            <a:pPr algn="just"/>
            <a:r>
              <a:rPr lang="en-US" sz="2200" dirty="0"/>
              <a:t>Computers can be personal or main </a:t>
            </a:r>
            <a:r>
              <a:rPr lang="en-US" sz="2200" dirty="0" smtClean="0"/>
              <a:t>frames.</a:t>
            </a:r>
            <a:endParaRPr lang="en-US" sz="2200" dirty="0"/>
          </a:p>
          <a:p>
            <a:pPr algn="just"/>
            <a:r>
              <a:rPr lang="en-US" sz="2200" dirty="0"/>
              <a:t>The computer network may be located anywhere in the world and its size can </a:t>
            </a:r>
            <a:r>
              <a:rPr lang="en-US" sz="2200" dirty="0" smtClean="0"/>
              <a:t>vary.</a:t>
            </a:r>
            <a:endParaRPr lang="en-US" sz="2200" dirty="0"/>
          </a:p>
          <a:p>
            <a:pPr algn="just"/>
            <a:r>
              <a:rPr lang="en-US" sz="2200" dirty="0"/>
              <a:t>Generally </a:t>
            </a:r>
            <a:r>
              <a:rPr lang="en-US" sz="2200" dirty="0" smtClean="0"/>
              <a:t>we follow </a:t>
            </a:r>
            <a:r>
              <a:rPr lang="en-US" sz="2200" dirty="0"/>
              <a:t>a </a:t>
            </a:r>
            <a:r>
              <a:rPr lang="en-US" sz="2200" dirty="0" smtClean="0"/>
              <a:t>server client </a:t>
            </a:r>
            <a:r>
              <a:rPr lang="en-US" sz="2200" dirty="0"/>
              <a:t>model.</a:t>
            </a:r>
          </a:p>
        </p:txBody>
      </p:sp>
      <p:sp>
        <p:nvSpPr>
          <p:cNvPr id="4" name="Date Placeholder 3"/>
          <p:cNvSpPr>
            <a:spLocks noGrp="1"/>
          </p:cNvSpPr>
          <p:nvPr>
            <p:ph type="dt" sz="half" idx="10"/>
          </p:nvPr>
        </p:nvSpPr>
        <p:spPr/>
        <p:txBody>
          <a:bodyPr/>
          <a:lstStyle/>
          <a:p>
            <a:fld id="{F28CDB8B-0C1D-45F2-9DB0-26DC9BDC4C47}"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Computer Networks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Components </a:t>
            </a:r>
          </a:p>
          <a:p>
            <a:pPr lvl="1"/>
            <a:r>
              <a:rPr lang="en-US" sz="2200" dirty="0"/>
              <a:t>Message – information to be communicated</a:t>
            </a:r>
          </a:p>
          <a:p>
            <a:pPr lvl="1"/>
            <a:r>
              <a:rPr lang="en-US" sz="2200" dirty="0"/>
              <a:t>Sender – a device that sends the data</a:t>
            </a:r>
          </a:p>
          <a:p>
            <a:pPr lvl="1"/>
            <a:r>
              <a:rPr lang="en-US" sz="2200" dirty="0"/>
              <a:t>Receiver – a device that receives the data</a:t>
            </a:r>
          </a:p>
          <a:p>
            <a:pPr lvl="1"/>
            <a:r>
              <a:rPr lang="en-US" sz="2200" dirty="0"/>
              <a:t>Transmission medium – physical path by which message transmits </a:t>
            </a:r>
          </a:p>
          <a:p>
            <a:pPr lvl="1"/>
            <a:r>
              <a:rPr lang="en-US" sz="2200" dirty="0"/>
              <a:t>Protocol – a set of rules that govern data </a:t>
            </a:r>
            <a:r>
              <a:rPr lang="en-US" sz="2200" dirty="0" smtClean="0"/>
              <a:t>communications</a:t>
            </a:r>
          </a:p>
          <a:p>
            <a:pPr lvl="1"/>
            <a:endParaRPr lang="en-US" sz="2200" dirty="0"/>
          </a:p>
          <a:p>
            <a:r>
              <a:rPr lang="en-US" sz="2200" dirty="0"/>
              <a:t>We transmits information or data by two types of signals</a:t>
            </a:r>
          </a:p>
          <a:p>
            <a:pPr lvl="1"/>
            <a:r>
              <a:rPr lang="en-US" sz="2200" dirty="0"/>
              <a:t>Analog – telephones and radios</a:t>
            </a:r>
          </a:p>
          <a:p>
            <a:pPr lvl="1"/>
            <a:r>
              <a:rPr lang="en-US" sz="2200" dirty="0"/>
              <a:t>Digital - computers</a:t>
            </a:r>
          </a:p>
          <a:p>
            <a:endParaRPr lang="en-US" dirty="0"/>
          </a:p>
        </p:txBody>
      </p:sp>
      <p:sp>
        <p:nvSpPr>
          <p:cNvPr id="4" name="Date Placeholder 3"/>
          <p:cNvSpPr>
            <a:spLocks noGrp="1"/>
          </p:cNvSpPr>
          <p:nvPr>
            <p:ph type="dt" sz="half" idx="10"/>
          </p:nvPr>
        </p:nvSpPr>
        <p:spPr/>
        <p:txBody>
          <a:bodyPr/>
          <a:lstStyle/>
          <a:p>
            <a:fld id="{7C1A61AF-EC6B-4A1F-9B3C-273C0120349D}"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Computer network Communication(CO1)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7500" lnSpcReduction="20000"/>
          </a:bodyPr>
          <a:lstStyle/>
          <a:p>
            <a:r>
              <a:rPr lang="en-US" dirty="0"/>
              <a:t>Text </a:t>
            </a:r>
          </a:p>
          <a:p>
            <a:pPr lvl="1"/>
            <a:r>
              <a:rPr lang="en-US" dirty="0"/>
              <a:t>Bit pattern, sequence of bits</a:t>
            </a:r>
          </a:p>
          <a:p>
            <a:pPr lvl="1"/>
            <a:r>
              <a:rPr lang="en-US" dirty="0"/>
              <a:t>set of bits – code, process is coding</a:t>
            </a:r>
          </a:p>
          <a:p>
            <a:r>
              <a:rPr lang="en-US" dirty="0"/>
              <a:t>Numbers</a:t>
            </a:r>
          </a:p>
          <a:p>
            <a:pPr lvl="1"/>
            <a:r>
              <a:rPr lang="en-US" dirty="0"/>
              <a:t>Number system</a:t>
            </a:r>
          </a:p>
          <a:p>
            <a:r>
              <a:rPr lang="en-US" dirty="0"/>
              <a:t>Images</a:t>
            </a:r>
          </a:p>
          <a:p>
            <a:pPr lvl="1"/>
            <a:r>
              <a:rPr lang="en-US" dirty="0"/>
              <a:t>Matrix of pixels</a:t>
            </a:r>
          </a:p>
          <a:p>
            <a:pPr lvl="1"/>
            <a:r>
              <a:rPr lang="en-US" dirty="0"/>
              <a:t>Size of the pixel depends on resolution</a:t>
            </a:r>
          </a:p>
          <a:p>
            <a:r>
              <a:rPr lang="en-US" dirty="0"/>
              <a:t>Audio</a:t>
            </a:r>
          </a:p>
          <a:p>
            <a:pPr lvl="1"/>
            <a:r>
              <a:rPr lang="en-US" dirty="0"/>
              <a:t>Continuous </a:t>
            </a:r>
          </a:p>
          <a:p>
            <a:r>
              <a:rPr lang="en-US" dirty="0"/>
              <a:t>Video</a:t>
            </a:r>
          </a:p>
          <a:p>
            <a:pPr lvl="1"/>
            <a:r>
              <a:rPr lang="en-US" dirty="0"/>
              <a:t>Continuous / combination of images</a:t>
            </a:r>
          </a:p>
        </p:txBody>
      </p:sp>
      <p:sp>
        <p:nvSpPr>
          <p:cNvPr id="4" name="Date Placeholder 3"/>
          <p:cNvSpPr>
            <a:spLocks noGrp="1"/>
          </p:cNvSpPr>
          <p:nvPr>
            <p:ph type="dt" sz="half" idx="10"/>
          </p:nvPr>
        </p:nvSpPr>
        <p:spPr/>
        <p:txBody>
          <a:bodyPr/>
          <a:lstStyle/>
          <a:p>
            <a:fld id="{AFFE17E2-5A1C-4333-9EAE-EE899FD092C3}"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Data representation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CDFAE2-D70C-44B0-B470-979664ED7852}"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Modes of transmission(CO1)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37855" y="1431925"/>
            <a:ext cx="6489700" cy="4924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altLang="en-US" sz="2200" dirty="0">
                <a:solidFill>
                  <a:schemeClr val="tx1">
                    <a:lumMod val="95000"/>
                    <a:lumOff val="5000"/>
                  </a:schemeClr>
                </a:solidFill>
                <a:latin typeface="Times New Roman" panose="02020603050405020304" pitchFamily="18" charset="0"/>
              </a:rPr>
              <a:t>A network is a set of devices (often referred to as nodes) connected by communication links. A node can be a computer, printer, or any other device capable of sending and/or receiving data generated by other nodes on the network.</a:t>
            </a:r>
          </a:p>
          <a:p>
            <a:r>
              <a:rPr lang="en-US" altLang="en-US" sz="2200" dirty="0">
                <a:solidFill>
                  <a:schemeClr val="tx1">
                    <a:lumMod val="95000"/>
                    <a:lumOff val="5000"/>
                  </a:schemeClr>
                </a:solidFill>
                <a:latin typeface="Times New Roman" panose="02020603050405020304" pitchFamily="18" charset="0"/>
              </a:rPr>
              <a:t>Types of connections</a:t>
            </a:r>
          </a:p>
          <a:p>
            <a:endParaRPr lang="en-US" dirty="0"/>
          </a:p>
        </p:txBody>
      </p:sp>
      <p:sp>
        <p:nvSpPr>
          <p:cNvPr id="4" name="Date Placeholder 3"/>
          <p:cNvSpPr>
            <a:spLocks noGrp="1"/>
          </p:cNvSpPr>
          <p:nvPr>
            <p:ph type="dt" sz="half" idx="10"/>
          </p:nvPr>
        </p:nvSpPr>
        <p:spPr/>
        <p:txBody>
          <a:bodyPr/>
          <a:lstStyle/>
          <a:p>
            <a:fld id="{7224FCDD-10C7-4C71-91AE-60EC91A5ABE1}"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Computer networks</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02526" y="3047529"/>
            <a:ext cx="5427419" cy="31774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a:t>Distributed Processing </a:t>
            </a:r>
          </a:p>
          <a:p>
            <a:pPr lvl="1"/>
            <a:r>
              <a:rPr lang="en-US" sz="2200" dirty="0"/>
              <a:t>Most networks use distributed processing, in which a task is divided among multiple computers. </a:t>
            </a:r>
          </a:p>
          <a:p>
            <a:pPr lvl="1"/>
            <a:r>
              <a:rPr lang="en-US" sz="2200" dirty="0"/>
              <a:t>Instead of one single large machine being responsible for all aspects of a process, separate computer (usually a personal computer or workstation) handle a subset. </a:t>
            </a:r>
          </a:p>
        </p:txBody>
      </p:sp>
      <p:sp>
        <p:nvSpPr>
          <p:cNvPr id="4" name="Date Placeholder 3"/>
          <p:cNvSpPr>
            <a:spLocks noGrp="1"/>
          </p:cNvSpPr>
          <p:nvPr>
            <p:ph type="dt" sz="half" idx="10"/>
          </p:nvPr>
        </p:nvSpPr>
        <p:spPr/>
        <p:txBody>
          <a:bodyPr/>
          <a:lstStyle/>
          <a:p>
            <a:fld id="{E9F959CC-EF74-428D-8850-5BA540BD3449}"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Computer networks</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3898709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5296735"/>
          </a:xfrm>
        </p:spPr>
        <p:txBody>
          <a:bodyPr>
            <a:noAutofit/>
          </a:bodyPr>
          <a:lstStyle/>
          <a:p>
            <a:r>
              <a:rPr lang="en-US" sz="2000" b="1" dirty="0" smtClean="0">
                <a:solidFill>
                  <a:schemeClr val="dk1"/>
                </a:solidFill>
              </a:rPr>
              <a:t>Video Links</a:t>
            </a:r>
          </a:p>
          <a:p>
            <a:r>
              <a:rPr lang="en-US" sz="2000" b="1" dirty="0" smtClean="0">
                <a:solidFill>
                  <a:schemeClr val="dk1"/>
                </a:solidFill>
              </a:rPr>
              <a:t>Daily Quiz</a:t>
            </a:r>
          </a:p>
          <a:p>
            <a:r>
              <a:rPr lang="en-US" sz="2000" b="1" dirty="0" smtClean="0">
                <a:solidFill>
                  <a:schemeClr val="dk1"/>
                </a:solidFill>
              </a:rPr>
              <a:t>Weekly Assignment</a:t>
            </a:r>
          </a:p>
          <a:p>
            <a:r>
              <a:rPr lang="en-US" sz="2000" b="1" dirty="0" smtClean="0">
                <a:solidFill>
                  <a:schemeClr val="dk1"/>
                </a:solidFill>
              </a:rPr>
              <a:t>MCQs</a:t>
            </a:r>
          </a:p>
          <a:p>
            <a:r>
              <a:rPr lang="en-US" sz="2000" b="1" dirty="0" smtClean="0">
                <a:solidFill>
                  <a:schemeClr val="dk1"/>
                </a:solidFill>
              </a:rPr>
              <a:t>Expected Questions in University Exams</a:t>
            </a:r>
          </a:p>
          <a:p>
            <a:r>
              <a:rPr lang="en-US" sz="2000" b="1" dirty="0" smtClean="0">
                <a:solidFill>
                  <a:schemeClr val="dk1"/>
                </a:solidFill>
              </a:rPr>
              <a:t>Summary</a:t>
            </a:r>
          </a:p>
          <a:p>
            <a:r>
              <a:rPr lang="en-US" sz="2000" b="1" dirty="0" smtClean="0">
                <a:solidFill>
                  <a:schemeClr val="dk1"/>
                </a:solidFill>
              </a:rPr>
              <a:t>References</a:t>
            </a:r>
          </a:p>
          <a:p>
            <a:endParaRPr lang="en-US" sz="2200" dirty="0"/>
          </a:p>
          <a:p>
            <a:pPr marL="0" indent="0">
              <a:buNone/>
            </a:pPr>
            <a:r>
              <a:rPr lang="en-US" sz="2200" dirty="0"/>
              <a:t>				</a:t>
            </a:r>
          </a:p>
          <a:p>
            <a:pPr marL="0" indent="0">
              <a:buNone/>
            </a:pPr>
            <a:endParaRPr lang="en-US" sz="2200" dirty="0"/>
          </a:p>
        </p:txBody>
      </p:sp>
      <p:sp>
        <p:nvSpPr>
          <p:cNvPr id="6" name="Date Placeholder 5"/>
          <p:cNvSpPr>
            <a:spLocks noGrp="1"/>
          </p:cNvSpPr>
          <p:nvPr>
            <p:ph type="dt" sz="half" idx="10"/>
          </p:nvPr>
        </p:nvSpPr>
        <p:spPr/>
        <p:txBody>
          <a:bodyPr/>
          <a:lstStyle/>
          <a:p>
            <a:fld id="{5A4EBF6B-35D6-4A5A-9C1D-DC7EADCFD8C3}" type="datetime1">
              <a:rPr lang="en-US" smtClean="0"/>
              <a:pPr/>
              <a:t>8/17/2022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2530108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7164"/>
            <a:ext cx="8305800" cy="4851800"/>
          </a:xfrm>
        </p:spPr>
        <p:txBody>
          <a:bodyPr>
            <a:noAutofit/>
          </a:bodyPr>
          <a:lstStyle/>
          <a:p>
            <a:r>
              <a:rPr lang="en-US" sz="2200" dirty="0"/>
              <a:t>Network Criteria </a:t>
            </a:r>
          </a:p>
          <a:p>
            <a:pPr lvl="1">
              <a:spcBef>
                <a:spcPts val="0"/>
              </a:spcBef>
            </a:pPr>
            <a:r>
              <a:rPr lang="en-US" sz="2200" dirty="0"/>
              <a:t>Performance</a:t>
            </a:r>
          </a:p>
          <a:p>
            <a:pPr lvl="2">
              <a:spcBef>
                <a:spcPts val="0"/>
              </a:spcBef>
            </a:pPr>
            <a:r>
              <a:rPr lang="en-US" sz="2200" dirty="0"/>
              <a:t>Transmit time is the amount of time required for a message to travel from one device to another. </a:t>
            </a:r>
          </a:p>
          <a:p>
            <a:pPr lvl="2">
              <a:spcBef>
                <a:spcPts val="0"/>
              </a:spcBef>
            </a:pPr>
            <a:r>
              <a:rPr lang="en-US" sz="2200" dirty="0"/>
              <a:t>Response time is the elapsed time between an inquiry and a response. </a:t>
            </a:r>
          </a:p>
          <a:p>
            <a:pPr lvl="2">
              <a:spcBef>
                <a:spcPts val="0"/>
              </a:spcBef>
            </a:pPr>
            <a:r>
              <a:rPr lang="en-US" sz="2200" dirty="0"/>
              <a:t>depends on </a:t>
            </a:r>
          </a:p>
          <a:p>
            <a:pPr lvl="3">
              <a:spcBef>
                <a:spcPts val="0"/>
              </a:spcBef>
            </a:pPr>
            <a:r>
              <a:rPr lang="en-US" sz="2200" dirty="0"/>
              <a:t>the number of users, </a:t>
            </a:r>
          </a:p>
          <a:p>
            <a:pPr lvl="3">
              <a:spcBef>
                <a:spcPts val="0"/>
              </a:spcBef>
            </a:pPr>
            <a:r>
              <a:rPr lang="en-US" sz="2200" dirty="0"/>
              <a:t>the type of transmission medium, </a:t>
            </a:r>
          </a:p>
          <a:p>
            <a:pPr lvl="3">
              <a:spcBef>
                <a:spcPts val="0"/>
              </a:spcBef>
            </a:pPr>
            <a:r>
              <a:rPr lang="en-US" sz="2200" dirty="0"/>
              <a:t>the capabilities of the connected hardware, </a:t>
            </a:r>
          </a:p>
          <a:p>
            <a:pPr lvl="3">
              <a:spcBef>
                <a:spcPts val="0"/>
              </a:spcBef>
            </a:pPr>
            <a:r>
              <a:rPr lang="en-US" sz="2200" dirty="0"/>
              <a:t>and the efficiency of the software. </a:t>
            </a:r>
          </a:p>
          <a:p>
            <a:pPr lvl="2">
              <a:spcBef>
                <a:spcPts val="0"/>
              </a:spcBef>
            </a:pPr>
            <a:r>
              <a:rPr lang="en-US" sz="2200" dirty="0"/>
              <a:t>evaluated by two networking metrics: throughput and delay. </a:t>
            </a:r>
          </a:p>
        </p:txBody>
      </p:sp>
      <p:sp>
        <p:nvSpPr>
          <p:cNvPr id="4" name="Date Placeholder 3"/>
          <p:cNvSpPr>
            <a:spLocks noGrp="1"/>
          </p:cNvSpPr>
          <p:nvPr>
            <p:ph type="dt" sz="half" idx="10"/>
          </p:nvPr>
        </p:nvSpPr>
        <p:spPr/>
        <p:txBody>
          <a:bodyPr/>
          <a:lstStyle/>
          <a:p>
            <a:fld id="{A8C32BC4-8478-4C3F-9C5E-94AF567C5510}"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Computer networks</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548928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4455"/>
            <a:ext cx="8305800" cy="4851800"/>
          </a:xfrm>
        </p:spPr>
        <p:txBody>
          <a:bodyPr>
            <a:noAutofit/>
          </a:bodyPr>
          <a:lstStyle/>
          <a:p>
            <a:r>
              <a:rPr lang="en-US" sz="2200" dirty="0"/>
              <a:t>Network Criteria </a:t>
            </a:r>
          </a:p>
          <a:p>
            <a:pPr lvl="1">
              <a:spcBef>
                <a:spcPts val="0"/>
              </a:spcBef>
            </a:pPr>
            <a:r>
              <a:rPr lang="en-US" sz="2200" dirty="0"/>
              <a:t>Reliability </a:t>
            </a:r>
          </a:p>
          <a:p>
            <a:pPr lvl="2">
              <a:spcBef>
                <a:spcPts val="0"/>
              </a:spcBef>
            </a:pPr>
            <a:r>
              <a:rPr lang="en-US" sz="2200" dirty="0"/>
              <a:t>the frequency of failure,</a:t>
            </a:r>
          </a:p>
          <a:p>
            <a:pPr lvl="2">
              <a:spcBef>
                <a:spcPts val="0"/>
              </a:spcBef>
            </a:pPr>
            <a:r>
              <a:rPr lang="en-US" sz="2200" dirty="0"/>
              <a:t> the time it takes a link to recover from a failure. </a:t>
            </a:r>
          </a:p>
          <a:p>
            <a:pPr lvl="1">
              <a:spcBef>
                <a:spcPts val="0"/>
              </a:spcBef>
            </a:pPr>
            <a:r>
              <a:rPr lang="en-US" sz="2200" dirty="0"/>
              <a:t>Security </a:t>
            </a:r>
          </a:p>
          <a:p>
            <a:pPr lvl="2">
              <a:spcBef>
                <a:spcPts val="0"/>
              </a:spcBef>
            </a:pPr>
            <a:r>
              <a:rPr lang="en-US" sz="2200" dirty="0"/>
              <a:t>protecting data from unauthorized access, </a:t>
            </a:r>
          </a:p>
          <a:p>
            <a:pPr lvl="2">
              <a:spcBef>
                <a:spcPts val="0"/>
              </a:spcBef>
            </a:pPr>
            <a:r>
              <a:rPr lang="en-US" sz="2200" dirty="0"/>
              <a:t>protecting data from damage and development, </a:t>
            </a:r>
          </a:p>
          <a:p>
            <a:pPr lvl="2">
              <a:spcBef>
                <a:spcPts val="0"/>
              </a:spcBef>
            </a:pPr>
            <a:r>
              <a:rPr lang="en-US" sz="2200" dirty="0"/>
              <a:t>and implementing policies and procedures for recovery from breaches and data losses.</a:t>
            </a:r>
          </a:p>
        </p:txBody>
      </p:sp>
      <p:sp>
        <p:nvSpPr>
          <p:cNvPr id="4" name="Date Placeholder 3"/>
          <p:cNvSpPr>
            <a:spLocks noGrp="1"/>
          </p:cNvSpPr>
          <p:nvPr>
            <p:ph type="dt" sz="half" idx="10"/>
          </p:nvPr>
        </p:nvSpPr>
        <p:spPr/>
        <p:txBody>
          <a:bodyPr/>
          <a:lstStyle/>
          <a:p>
            <a:fld id="{22CF9CAD-A377-4F1D-8218-BDD34CFC3C9B}"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Computer networks</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1930912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4455"/>
            <a:ext cx="8305800" cy="4851800"/>
          </a:xfrm>
        </p:spPr>
        <p:txBody>
          <a:bodyPr>
            <a:noAutofit/>
          </a:bodyPr>
          <a:lstStyle/>
          <a:p>
            <a:r>
              <a:rPr lang="en-US" sz="2200" dirty="0"/>
              <a:t>Goals of networking</a:t>
            </a:r>
          </a:p>
          <a:p>
            <a:pPr lvl="1"/>
            <a:r>
              <a:rPr lang="en-US" sz="2200" dirty="0"/>
              <a:t>Resource sharing </a:t>
            </a:r>
          </a:p>
          <a:p>
            <a:pPr lvl="1"/>
            <a:r>
              <a:rPr lang="en-US" sz="2200" dirty="0"/>
              <a:t>High reliability</a:t>
            </a:r>
          </a:p>
          <a:p>
            <a:pPr lvl="1"/>
            <a:r>
              <a:rPr lang="en-US" sz="2200" dirty="0"/>
              <a:t>Saving Money</a:t>
            </a:r>
          </a:p>
          <a:p>
            <a:pPr lvl="1"/>
            <a:r>
              <a:rPr lang="en-US" sz="2200" dirty="0"/>
              <a:t>Interprocess Communication</a:t>
            </a:r>
          </a:p>
          <a:p>
            <a:pPr lvl="1"/>
            <a:r>
              <a:rPr lang="en-US" sz="2200" dirty="0"/>
              <a:t>Flexible access</a:t>
            </a:r>
          </a:p>
          <a:p>
            <a:pPr lvl="1"/>
            <a:r>
              <a:rPr lang="en-US" sz="2200" dirty="0"/>
              <a:t>Distribution of Process</a:t>
            </a:r>
          </a:p>
          <a:p>
            <a:pPr lvl="1"/>
            <a:r>
              <a:rPr lang="en-US" sz="2200" dirty="0"/>
              <a:t>Peer to Peer communication (equal)</a:t>
            </a:r>
          </a:p>
          <a:p>
            <a:pPr lvl="1"/>
            <a:r>
              <a:rPr lang="en-US" sz="2200" dirty="0"/>
              <a:t>Centralized communication (one)</a:t>
            </a:r>
          </a:p>
          <a:p>
            <a:endParaRPr lang="en-US" sz="2200" dirty="0"/>
          </a:p>
        </p:txBody>
      </p:sp>
      <p:sp>
        <p:nvSpPr>
          <p:cNvPr id="4" name="Date Placeholder 3"/>
          <p:cNvSpPr>
            <a:spLocks noGrp="1"/>
          </p:cNvSpPr>
          <p:nvPr>
            <p:ph type="dt" sz="half" idx="10"/>
          </p:nvPr>
        </p:nvSpPr>
        <p:spPr/>
        <p:txBody>
          <a:bodyPr/>
          <a:lstStyle/>
          <a:p>
            <a:fld id="{CF37A5DA-9591-4585-B2CF-666B2CEA542C}"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Goals &amp; Applications of Computer networking</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1648676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4455"/>
            <a:ext cx="8305800" cy="4851800"/>
          </a:xfrm>
        </p:spPr>
        <p:txBody>
          <a:bodyPr>
            <a:noAutofit/>
          </a:bodyPr>
          <a:lstStyle/>
          <a:p>
            <a:r>
              <a:rPr lang="en-US" sz="2200" dirty="0"/>
              <a:t>Applications of networking</a:t>
            </a:r>
          </a:p>
          <a:p>
            <a:pPr lvl="1"/>
            <a:r>
              <a:rPr lang="en-US" sz="2200" dirty="0"/>
              <a:t>Accessing Remote Database</a:t>
            </a:r>
          </a:p>
          <a:p>
            <a:pPr lvl="1"/>
            <a:r>
              <a:rPr lang="en-US" sz="2200" dirty="0"/>
              <a:t>Virtual Access Communication Facility</a:t>
            </a:r>
          </a:p>
          <a:p>
            <a:pPr lvl="1"/>
            <a:r>
              <a:rPr lang="en-US" sz="2200" dirty="0"/>
              <a:t>Marketing &amp; Sales</a:t>
            </a:r>
          </a:p>
          <a:p>
            <a:pPr lvl="1"/>
            <a:r>
              <a:rPr lang="en-US" sz="2200" dirty="0"/>
              <a:t>Financial Services</a:t>
            </a:r>
          </a:p>
          <a:p>
            <a:pPr lvl="1"/>
            <a:r>
              <a:rPr lang="en-US" sz="2200" dirty="0"/>
              <a:t>Manufacturing </a:t>
            </a:r>
          </a:p>
          <a:p>
            <a:pPr lvl="1"/>
            <a:r>
              <a:rPr lang="en-US" sz="2200" dirty="0"/>
              <a:t>E-messages</a:t>
            </a:r>
          </a:p>
          <a:p>
            <a:pPr lvl="1"/>
            <a:r>
              <a:rPr lang="en-US" sz="2200" dirty="0"/>
              <a:t>Direct Services</a:t>
            </a:r>
          </a:p>
          <a:p>
            <a:pPr lvl="1"/>
            <a:r>
              <a:rPr lang="en-US" sz="2200" dirty="0"/>
              <a:t>Teleconferencing</a:t>
            </a:r>
          </a:p>
          <a:p>
            <a:pPr lvl="1"/>
            <a:r>
              <a:rPr lang="en-US" sz="2200" dirty="0"/>
              <a:t>Cable TV</a:t>
            </a:r>
          </a:p>
        </p:txBody>
      </p:sp>
      <p:sp>
        <p:nvSpPr>
          <p:cNvPr id="4" name="Date Placeholder 3"/>
          <p:cNvSpPr>
            <a:spLocks noGrp="1"/>
          </p:cNvSpPr>
          <p:nvPr>
            <p:ph type="dt" sz="half" idx="10"/>
          </p:nvPr>
        </p:nvSpPr>
        <p:spPr/>
        <p:txBody>
          <a:bodyPr/>
          <a:lstStyle/>
          <a:p>
            <a:fld id="{FEC410CF-95B8-4612-A551-4EC4B8ACF992}"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Goals &amp; Applications of Computer networking</a:t>
            </a:r>
            <a:endParaRPr kumimoji="0" lang="en-US" sz="3000" b="0" i="0" u="none" strike="noStrike" kern="1200" cap="none" spc="0" normalizeH="0" baseline="0" noProof="0" dirty="0">
              <a:ln>
                <a:noFill/>
              </a:ln>
              <a:solidFill>
                <a:schemeClr val="dk1"/>
              </a:solidFill>
              <a:effectLst/>
              <a:uLnTx/>
              <a:uFillTx/>
            </a:endParaRPr>
          </a:p>
        </p:txBody>
      </p:sp>
    </p:spTree>
    <p:extLst>
      <p:ext uri="{BB962C8B-B14F-4D97-AF65-F5344CB8AC3E}">
        <p14:creationId xmlns="" xmlns:p14="http://schemas.microsoft.com/office/powerpoint/2010/main" val="2810407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4455"/>
            <a:ext cx="8305800" cy="4851800"/>
          </a:xfrm>
        </p:spPr>
        <p:txBody>
          <a:bodyPr>
            <a:noAutofit/>
          </a:bodyPr>
          <a:lstStyle/>
          <a:p>
            <a:pPr marL="457200" indent="-457200" algn="just" fontAlgn="base">
              <a:buAutoNum type="arabicPeriod"/>
            </a:pPr>
            <a:r>
              <a:rPr lang="en-IN" sz="2200" b="1" dirty="0" smtClean="0"/>
              <a:t>Personal Area Network (PAN)</a:t>
            </a:r>
            <a:r>
              <a:rPr lang="en-IN" sz="2200" dirty="0" smtClean="0"/>
              <a:t> :</a:t>
            </a:r>
          </a:p>
          <a:p>
            <a:pPr marL="457200" indent="-457200" algn="just" fontAlgn="base"/>
            <a:r>
              <a:rPr lang="en-IN" sz="2200" dirty="0" smtClean="0"/>
              <a:t>PAN is the most basic type of computer network. </a:t>
            </a:r>
          </a:p>
          <a:p>
            <a:pPr marL="457200" indent="-457200" algn="just" fontAlgn="base"/>
            <a:r>
              <a:rPr lang="en-IN" sz="2200" dirty="0" smtClean="0"/>
              <a:t>This network is restrained to a single person, that is, communication between the computer devices is centred only to an individual’s work space. </a:t>
            </a:r>
          </a:p>
          <a:p>
            <a:pPr marL="457200" indent="-457200" algn="just" fontAlgn="base"/>
            <a:r>
              <a:rPr lang="en-IN" sz="2200" dirty="0" smtClean="0"/>
              <a:t>PAN offers a network range of 10 meters from a person to the device providing communication. Examples of PAN devices are USB, computer, phone, tablet, printer, PDA, etc.</a:t>
            </a:r>
          </a:p>
          <a:p>
            <a:pPr>
              <a:buNone/>
            </a:pPr>
            <a:r>
              <a:rPr lang="en-IN" sz="2200" b="1" dirty="0" smtClean="0"/>
              <a:t>Examples Of Personal Area Network:</a:t>
            </a:r>
          </a:p>
          <a:p>
            <a:r>
              <a:rPr lang="en-IN" sz="2200" b="1" dirty="0" smtClean="0"/>
              <a:t>Body Area Network:</a:t>
            </a:r>
            <a:r>
              <a:rPr lang="en-IN" sz="2200" dirty="0" smtClean="0"/>
              <a:t> Body Area Network is a network that moves with a person. For example, a mobile network moves with a person. Suppose a person establishes a network connection and then creates a connection with another device to share the information.</a:t>
            </a:r>
          </a:p>
          <a:p>
            <a:pPr marL="457200" indent="-457200" algn="just" fontAlgn="base"/>
            <a:endParaRPr lang="en-IN" sz="2200" dirty="0" smtClean="0"/>
          </a:p>
          <a:p>
            <a:pPr algn="just"/>
            <a:endParaRPr lang="en-US" sz="2200" dirty="0"/>
          </a:p>
        </p:txBody>
      </p:sp>
      <p:sp>
        <p:nvSpPr>
          <p:cNvPr id="4" name="Date Placeholder 3"/>
          <p:cNvSpPr>
            <a:spLocks noGrp="1"/>
          </p:cNvSpPr>
          <p:nvPr>
            <p:ph type="dt" sz="half" idx="10"/>
          </p:nvPr>
        </p:nvSpPr>
        <p:spPr/>
        <p:txBody>
          <a:bodyPr/>
          <a:lstStyle/>
          <a:p>
            <a:fld id="{FEC410CF-95B8-4612-A551-4EC4B8ACF992}" type="datetime1">
              <a:rPr lang="en-US" smtClean="0"/>
              <a:pPr/>
              <a:t>8/17/2022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Categories of Computer network</a:t>
            </a:r>
            <a:endParaRPr kumimoji="0" lang="en-US" sz="3000" b="0" i="0" u="none" strike="noStrike" kern="1200" cap="none" spc="0" normalizeH="0" baseline="0" noProof="0" dirty="0">
              <a:ln>
                <a:noFill/>
              </a:ln>
              <a:solidFill>
                <a:schemeClr val="dk1"/>
              </a:solidFill>
              <a:effectLst/>
              <a:uLnTx/>
              <a:uFillTx/>
            </a:endParaRPr>
          </a:p>
        </p:txBody>
      </p:sp>
    </p:spTree>
    <p:extLst>
      <p:ext uri="{BB962C8B-B14F-4D97-AF65-F5344CB8AC3E}">
        <p14:creationId xmlns="" xmlns:p14="http://schemas.microsoft.com/office/powerpoint/2010/main" val="2810407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C410CF-95B8-4612-A551-4EC4B8ACF992}"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Categories of Computer network</a:t>
            </a:r>
            <a:endParaRPr kumimoji="0" lang="en-US" sz="3000" b="0" i="0" u="none" strike="noStrike" kern="1200" cap="none" spc="0" normalizeH="0" baseline="0" noProof="0" dirty="0">
              <a:ln>
                <a:noFill/>
              </a:ln>
              <a:solidFill>
                <a:schemeClr val="dk1"/>
              </a:solidFill>
              <a:effectLst/>
              <a:uLnTx/>
              <a:uFillTx/>
            </a:endParaRPr>
          </a:p>
        </p:txBody>
      </p:sp>
      <p:sp>
        <p:nvSpPr>
          <p:cNvPr id="9" name="Rectangle 8"/>
          <p:cNvSpPr/>
          <p:nvPr/>
        </p:nvSpPr>
        <p:spPr>
          <a:xfrm>
            <a:off x="685800" y="1066800"/>
            <a:ext cx="8077200" cy="2123658"/>
          </a:xfrm>
          <a:prstGeom prst="rect">
            <a:avLst/>
          </a:prstGeom>
        </p:spPr>
        <p:txBody>
          <a:bodyPr wrap="square">
            <a:spAutoFit/>
          </a:bodyPr>
          <a:lstStyle/>
          <a:p>
            <a:pPr algn="just">
              <a:buFont typeface="Arial" pitchFamily="34" charset="0"/>
              <a:buChar char="•"/>
            </a:pPr>
            <a:r>
              <a:rPr lang="en-IN" sz="2200" b="1" dirty="0" smtClean="0"/>
              <a:t> Offline Network:</a:t>
            </a:r>
            <a:r>
              <a:rPr lang="en-IN" sz="2200" dirty="0" smtClean="0"/>
              <a:t> An offline network can be created inside the home, so it is also known as a home network. A home network is designed to integrate the devices such as printers, computer, television but they are not connected to the internet.</a:t>
            </a:r>
          </a:p>
          <a:p>
            <a:pPr algn="just">
              <a:buFont typeface="Arial" pitchFamily="34" charset="0"/>
              <a:buChar char="•"/>
            </a:pPr>
            <a:r>
              <a:rPr lang="en-IN" sz="2200" b="1" dirty="0" smtClean="0"/>
              <a:t> Small Home Office: </a:t>
            </a:r>
            <a:r>
              <a:rPr lang="en-IN" sz="2200" dirty="0" smtClean="0"/>
              <a:t>It is used to connect a variety of devices to the internet and to a corporate network using a VPN</a:t>
            </a:r>
          </a:p>
        </p:txBody>
      </p:sp>
    </p:spTree>
    <p:extLst>
      <p:ext uri="{BB962C8B-B14F-4D97-AF65-F5344CB8AC3E}">
        <p14:creationId xmlns="" xmlns:p14="http://schemas.microsoft.com/office/powerpoint/2010/main" val="2810407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1F17C2-4147-4845-97DE-B2CA11DCC620}"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Types of Networks (CO1)</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84837" y="974291"/>
            <a:ext cx="8229600" cy="5213350"/>
          </a:xfrm>
        </p:spPr>
        <p:txBody>
          <a:bodyPr>
            <a:normAutofit fontScale="92500" lnSpcReduction="10000"/>
          </a:bodyPr>
          <a:lstStyle/>
          <a:p>
            <a:pPr algn="just">
              <a:buNone/>
            </a:pPr>
            <a:r>
              <a:rPr lang="en-US" sz="2600" b="1" dirty="0" smtClean="0"/>
              <a:t>2. LAN</a:t>
            </a:r>
          </a:p>
          <a:p>
            <a:pPr marL="342900" lvl="1" indent="-342900" algn="just">
              <a:buFont typeface="Arial" pitchFamily="34" charset="0"/>
              <a:buChar char="•"/>
            </a:pPr>
            <a:r>
              <a:rPr lang="en-IN" sz="2400" dirty="0" smtClean="0"/>
              <a:t>A LAN is a computer network that connects computers together through a common communication path, contained within a limited area, that is, locally.</a:t>
            </a:r>
          </a:p>
          <a:p>
            <a:pPr marL="342900" lvl="1" indent="-342900" algn="just">
              <a:buFont typeface="Arial" pitchFamily="34" charset="0"/>
              <a:buChar char="•"/>
            </a:pPr>
            <a:r>
              <a:rPr lang="en-US" sz="2400" dirty="0" smtClean="0"/>
              <a:t>It is usually privately owned and links the devices in a single office, building, or campus for sharing of resources.</a:t>
            </a:r>
          </a:p>
          <a:p>
            <a:pPr algn="just"/>
            <a:r>
              <a:rPr lang="en-IN" sz="2400" dirty="0" smtClean="0"/>
              <a:t>This type of network can be utilized to connect devices throughout one building or even 2-3 buildings depending on the proximity to each other.  Whether your office location utilizes wired or wireless connection, it’s almost surely using a LAN connection.</a:t>
            </a:r>
          </a:p>
          <a:p>
            <a:pPr algn="just"/>
            <a:r>
              <a:rPr lang="en-IN" sz="2400" dirty="0" smtClean="0"/>
              <a:t>It is less costly as it is built with inexpensive hardware such as hubs, network adapters, and Ethernet cables.</a:t>
            </a:r>
          </a:p>
          <a:p>
            <a:pPr algn="just"/>
            <a:r>
              <a:rPr lang="en-IN" sz="2400" dirty="0" smtClean="0"/>
              <a:t>The data is transferred at an extremely faster rate (</a:t>
            </a:r>
            <a:r>
              <a:rPr lang="en-US" sz="2400" dirty="0" smtClean="0"/>
              <a:t>10 million bits per second or higher)</a:t>
            </a:r>
            <a:r>
              <a:rPr lang="en-IN" sz="2400" dirty="0" smtClean="0"/>
              <a:t> in Local Area Network and it provides higher security.</a:t>
            </a:r>
          </a:p>
          <a:p>
            <a:pPr algn="just"/>
            <a:endParaRPr lang="en-US" sz="2400" dirty="0" smtClean="0"/>
          </a:p>
        </p:txBody>
      </p:sp>
    </p:spTree>
    <p:extLst>
      <p:ext uri="{BB962C8B-B14F-4D97-AF65-F5344CB8AC3E}">
        <p14:creationId xmlns="" xmlns:p14="http://schemas.microsoft.com/office/powerpoint/2010/main" val="604365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1F17C2-4147-4845-97DE-B2CA11DCC620}"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Types of Networks (CO1)</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 y="1143000"/>
            <a:ext cx="83820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043650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1F17C2-4147-4845-97DE-B2CA11DCC620}"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Types of Networks (CO1)</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84837" y="974291"/>
            <a:ext cx="8229600" cy="5213350"/>
          </a:xfrm>
        </p:spPr>
        <p:txBody>
          <a:bodyPr>
            <a:normAutofit/>
          </a:bodyPr>
          <a:lstStyle/>
          <a:p>
            <a:pPr algn="just">
              <a:buNone/>
            </a:pPr>
            <a:r>
              <a:rPr lang="en-US" sz="2600" b="1" dirty="0" smtClean="0"/>
              <a:t>3. WLAN</a:t>
            </a:r>
          </a:p>
          <a:p>
            <a:pPr marL="342900" lvl="1" indent="-342900" algn="just" fontAlgn="base">
              <a:lnSpc>
                <a:spcPct val="90000"/>
              </a:lnSpc>
              <a:buFont typeface="Arial" pitchFamily="34" charset="0"/>
              <a:buChar char="•"/>
            </a:pPr>
            <a:r>
              <a:rPr lang="en-IN" sz="2200" dirty="0" smtClean="0"/>
              <a:t>WLAN is a type of computer network that acts as a local area network but makes use of wireless network technology like Wi-Fi. This network doesn’t allow devices to communicate over physical cables like in LAN but allows devices to communicate wirelessly. </a:t>
            </a:r>
          </a:p>
          <a:p>
            <a:pPr marL="342900" lvl="1" indent="-342900" algn="just" fontAlgn="base">
              <a:lnSpc>
                <a:spcPct val="90000"/>
              </a:lnSpc>
              <a:buFont typeface="Arial" pitchFamily="34" charset="0"/>
              <a:buChar char="•"/>
            </a:pPr>
            <a:r>
              <a:rPr lang="en-IN" sz="2200" dirty="0" smtClean="0"/>
              <a:t>The most common example of WLAN is Wi-Fi.</a:t>
            </a:r>
          </a:p>
          <a:p>
            <a:pPr marL="342900" lvl="1" indent="-342900" algn="just">
              <a:buFont typeface="Arial" pitchFamily="34" charset="0"/>
              <a:buChar char="•"/>
            </a:pPr>
            <a:endParaRPr lang="en-IN" sz="2400" dirty="0" smtClean="0"/>
          </a:p>
        </p:txBody>
      </p:sp>
      <p:pic>
        <p:nvPicPr>
          <p:cNvPr id="9" name="Picture 2" descr="https://media.geeksforgeeks.org/wp-content/uploads/20210501214003/Screenshot210.png"/>
          <p:cNvPicPr>
            <a:picLocks noChangeAspect="1" noChangeArrowheads="1"/>
          </p:cNvPicPr>
          <p:nvPr/>
        </p:nvPicPr>
        <p:blipFill>
          <a:blip r:embed="rId3" cstate="print"/>
          <a:srcRect/>
          <a:stretch>
            <a:fillRect/>
          </a:stretch>
        </p:blipFill>
        <p:spPr bwMode="auto">
          <a:xfrm>
            <a:off x="2133600" y="2971800"/>
            <a:ext cx="5257800" cy="3363933"/>
          </a:xfrm>
          <a:prstGeom prst="rect">
            <a:avLst/>
          </a:prstGeom>
          <a:noFill/>
        </p:spPr>
      </p:pic>
    </p:spTree>
    <p:extLst>
      <p:ext uri="{BB962C8B-B14F-4D97-AF65-F5344CB8AC3E}">
        <p14:creationId xmlns="" xmlns:p14="http://schemas.microsoft.com/office/powerpoint/2010/main" val="604365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7E811C-0E98-4A34-AF2C-66EF0B046A3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smtClean="0"/>
              <a:t>Types of Networks (CO1)</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81000" y="914400"/>
            <a:ext cx="8305800" cy="5518150"/>
          </a:xfrm>
        </p:spPr>
        <p:txBody>
          <a:bodyPr>
            <a:normAutofit fontScale="47500" lnSpcReduction="20000"/>
          </a:bodyPr>
          <a:lstStyle/>
          <a:p>
            <a:pPr>
              <a:buNone/>
            </a:pPr>
            <a:r>
              <a:rPr lang="en-US" sz="5100" b="1" dirty="0" smtClean="0"/>
              <a:t>4. MAN</a:t>
            </a:r>
          </a:p>
          <a:p>
            <a:pPr marL="342900" lvl="1" indent="-342900" algn="just" fontAlgn="base">
              <a:lnSpc>
                <a:spcPct val="110000"/>
              </a:lnSpc>
              <a:buFont typeface="Arial" pitchFamily="34" charset="0"/>
              <a:buChar char="•"/>
            </a:pPr>
            <a:r>
              <a:rPr lang="en-IN" sz="4600" dirty="0" smtClean="0"/>
              <a:t>A metropolitan area network is a network that covers a larger geographic area by interconnecting a different LAN through a telephone exchange line to form a larger network.</a:t>
            </a:r>
          </a:p>
          <a:p>
            <a:pPr marL="342900" lvl="1" indent="-342900" algn="just" fontAlgn="base">
              <a:lnSpc>
                <a:spcPct val="110000"/>
              </a:lnSpc>
              <a:buFont typeface="Arial" pitchFamily="34" charset="0"/>
              <a:buChar char="•"/>
            </a:pPr>
            <a:r>
              <a:rPr lang="en-US" sz="4600" dirty="0" smtClean="0"/>
              <a:t>This network has a size between a LAN and a WAN. It normally covers the area inside a town or a city. </a:t>
            </a:r>
          </a:p>
          <a:p>
            <a:pPr marL="342900" lvl="1" indent="-342900" algn="just" fontAlgn="base">
              <a:lnSpc>
                <a:spcPct val="110000"/>
              </a:lnSpc>
              <a:buFont typeface="Arial" pitchFamily="34" charset="0"/>
              <a:buChar char="•"/>
            </a:pPr>
            <a:r>
              <a:rPr lang="en-US" sz="4600" dirty="0" smtClean="0"/>
              <a:t>It is designed for customers who need a high-speed connectivity, normally to the Internet, and have endpoints spread over a city or part of city.</a:t>
            </a:r>
          </a:p>
          <a:p>
            <a:pPr algn="just">
              <a:lnSpc>
                <a:spcPct val="110000"/>
              </a:lnSpc>
            </a:pPr>
            <a:r>
              <a:rPr lang="en-IN" sz="4600" dirty="0" smtClean="0"/>
              <a:t>Government agencies use MAN to connect to the citizens and private industries.</a:t>
            </a:r>
          </a:p>
          <a:p>
            <a:pPr algn="just">
              <a:lnSpc>
                <a:spcPct val="110000"/>
              </a:lnSpc>
            </a:pPr>
            <a:r>
              <a:rPr lang="en-IN" sz="4600" dirty="0" smtClean="0"/>
              <a:t>The most widely used protocols in MAN are RS-232, Frame Relay, ATM, ISDN, OC-3, ADSL, etc.</a:t>
            </a:r>
            <a:endParaRPr lang="en-US" sz="4600" dirty="0" smtClean="0"/>
          </a:p>
          <a:p>
            <a:pPr algn="just" fontAlgn="base">
              <a:lnSpc>
                <a:spcPct val="110000"/>
              </a:lnSpc>
            </a:pPr>
            <a:r>
              <a:rPr lang="en-IN" sz="4600" dirty="0" smtClean="0"/>
              <a:t>Examples of MAN are networking in towns, cities, a single large city, large area within multiple buildings, etc.</a:t>
            </a:r>
          </a:p>
          <a:p>
            <a:endParaRPr lang="en-US" sz="4000" dirty="0"/>
          </a:p>
        </p:txBody>
      </p:sp>
    </p:spTree>
    <p:extLst>
      <p:ext uri="{BB962C8B-B14F-4D97-AF65-F5344CB8AC3E}">
        <p14:creationId xmlns="" xmlns:p14="http://schemas.microsoft.com/office/powerpoint/2010/main" val="372719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88"/>
            <a:ext cx="7010400" cy="796925"/>
          </a:xfrm>
        </p:spPr>
        <p:style>
          <a:lnRef idx="1">
            <a:schemeClr val="accent5"/>
          </a:lnRef>
          <a:fillRef idx="2">
            <a:schemeClr val="accent5"/>
          </a:fillRef>
          <a:effectRef idx="1">
            <a:schemeClr val="accent5"/>
          </a:effectRef>
          <a:fontRef idx="minor">
            <a:schemeClr val="dk1"/>
          </a:fontRef>
        </p:style>
        <p:txBody>
          <a:bodyPr rtlCol="0"/>
          <a:lstStyle/>
          <a:p>
            <a:pPr>
              <a:buFont typeface="Arial" charset="0"/>
              <a:buNone/>
              <a:defRPr/>
            </a:pPr>
            <a:r>
              <a:rPr lang="en-US" sz="2800" dirty="0">
                <a:latin typeface="Times New Roman" pitchFamily="18" charset="0"/>
                <a:cs typeface="Times New Roman" pitchFamily="18" charset="0"/>
                <a:sym typeface="Arial" charset="0"/>
              </a:rPr>
              <a:t>Evaluation Scheme</a:t>
            </a:r>
            <a:endParaRPr lang="en-IN" sz="2800" dirty="0">
              <a:latin typeface="Times New Roman" pitchFamily="18" charset="0"/>
              <a:cs typeface="Times New Roman" pitchFamily="18" charset="0"/>
              <a:sym typeface="Arial" charset="0"/>
            </a:endParaRPr>
          </a:p>
        </p:txBody>
      </p:sp>
      <p:sp>
        <p:nvSpPr>
          <p:cNvPr id="39939" name="Rectangle 7"/>
          <p:cNvSpPr>
            <a:spLocks noChangeArrowheads="1"/>
          </p:cNvSpPr>
          <p:nvPr/>
        </p:nvSpPr>
        <p:spPr bwMode="auto">
          <a:xfrm>
            <a:off x="204788" y="946150"/>
            <a:ext cx="824547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Tx/>
              <a:buFontTx/>
              <a:buNone/>
              <a:defRPr/>
            </a:pPr>
            <a:r>
              <a:rPr lang="en-US" sz="2400" dirty="0">
                <a:latin typeface="Times New Roman" panose="02020603050405020304" pitchFamily="18" charset="0"/>
                <a:cs typeface="Times New Roman" panose="02020603050405020304" pitchFamily="18" charset="0"/>
              </a:rPr>
              <a:t>        </a:t>
            </a:r>
          </a:p>
        </p:txBody>
      </p:sp>
      <p:sp>
        <p:nvSpPr>
          <p:cNvPr id="39940" name="Date Placeholder 6"/>
          <p:cNvSpPr>
            <a:spLocks noGrp="1"/>
          </p:cNvSpPr>
          <p:nvPr>
            <p:ph type="dt"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97D536A3-0184-4738-8979-BAB848215289}"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8/17/2022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9941" name="Slide Number Placeholder 7"/>
          <p:cNvSpPr>
            <a:spLocks noGrp="1"/>
          </p:cNvSpPr>
          <p:nvPr>
            <p:ph type="sldNum" sz="quarter" idx="4294967295"/>
          </p:nvPr>
        </p:nvSpPr>
        <p:spPr>
          <a:xfrm>
            <a:off x="6553200" y="6356350"/>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7FAFD75-C369-404B-8901-03CF49A01E66}"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4</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9943" name="Picture 14" descr="NIE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4788" y="0"/>
            <a:ext cx="1581150" cy="847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Untitled.png"/>
          <p:cNvPicPr>
            <a:picLocks noChangeAspect="1"/>
          </p:cNvPicPr>
          <p:nvPr/>
        </p:nvPicPr>
        <p:blipFill>
          <a:blip r:embed="rId4" cstate="print"/>
          <a:stretch>
            <a:fillRect/>
          </a:stretch>
        </p:blipFill>
        <p:spPr>
          <a:xfrm>
            <a:off x="0" y="914400"/>
            <a:ext cx="9144000" cy="5486400"/>
          </a:xfrm>
          <a:prstGeom prst="rect">
            <a:avLst/>
          </a:prstGeom>
        </p:spPr>
      </p:pic>
    </p:spTree>
    <p:extLst>
      <p:ext uri="{BB962C8B-B14F-4D97-AF65-F5344CB8AC3E}">
        <p14:creationId xmlns="" xmlns:p14="http://schemas.microsoft.com/office/powerpoint/2010/main" val="1285466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7E811C-0E98-4A34-AF2C-66EF0B046A3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Networks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44386" name="Picture 2" descr="Computer Network Types"/>
          <p:cNvPicPr>
            <a:picLocks noChangeAspect="1" noChangeArrowheads="1"/>
          </p:cNvPicPr>
          <p:nvPr/>
        </p:nvPicPr>
        <p:blipFill>
          <a:blip r:embed="rId3" cstate="print"/>
          <a:srcRect/>
          <a:stretch>
            <a:fillRect/>
          </a:stretch>
        </p:blipFill>
        <p:spPr bwMode="auto">
          <a:xfrm>
            <a:off x="1676400" y="2971800"/>
            <a:ext cx="5943600" cy="3581400"/>
          </a:xfrm>
          <a:prstGeom prst="rect">
            <a:avLst/>
          </a:prstGeom>
          <a:noFill/>
        </p:spPr>
      </p:pic>
      <p:sp>
        <p:nvSpPr>
          <p:cNvPr id="10" name="Rectangle 9"/>
          <p:cNvSpPr/>
          <p:nvPr/>
        </p:nvSpPr>
        <p:spPr>
          <a:xfrm>
            <a:off x="457200" y="838200"/>
            <a:ext cx="8229600" cy="2055947"/>
          </a:xfrm>
          <a:prstGeom prst="rect">
            <a:avLst/>
          </a:prstGeom>
        </p:spPr>
        <p:txBody>
          <a:bodyPr wrap="square">
            <a:spAutoFit/>
          </a:bodyPr>
          <a:lstStyle/>
          <a:p>
            <a:pPr marL="342900" lvl="1" indent="-342900" algn="just" fontAlgn="base">
              <a:lnSpc>
                <a:spcPct val="90000"/>
              </a:lnSpc>
              <a:spcBef>
                <a:spcPct val="20000"/>
              </a:spcBef>
              <a:buFont typeface="Arial" pitchFamily="34" charset="0"/>
              <a:buChar char="•"/>
            </a:pPr>
            <a:r>
              <a:rPr lang="en-US" sz="2200" dirty="0" smtClean="0"/>
              <a:t>A MAN spans distances of approximately 100 miles; therefore, it is suitable for connecting devices and LANs in a metropolitan area.</a:t>
            </a:r>
          </a:p>
          <a:p>
            <a:pPr marL="342900" lvl="1" indent="-342900" algn="just" fontAlgn="base">
              <a:lnSpc>
                <a:spcPct val="90000"/>
              </a:lnSpc>
              <a:spcBef>
                <a:spcPct val="20000"/>
              </a:spcBef>
              <a:buFont typeface="Arial" pitchFamily="34" charset="0"/>
              <a:buChar char="•"/>
            </a:pPr>
            <a:r>
              <a:rPr lang="en-US" sz="2200" dirty="0" smtClean="0"/>
              <a:t>MAN speeds are typically 100 Mbps or higher.</a:t>
            </a:r>
          </a:p>
          <a:p>
            <a:pPr marL="342900" lvl="1" indent="-342900" algn="just" fontAlgn="base">
              <a:lnSpc>
                <a:spcPct val="90000"/>
              </a:lnSpc>
              <a:spcBef>
                <a:spcPct val="20000"/>
              </a:spcBef>
              <a:buFont typeface="Arial" pitchFamily="34" charset="0"/>
              <a:buChar char="•"/>
            </a:pPr>
            <a:r>
              <a:rPr lang="en-US" sz="2200" dirty="0" smtClean="0"/>
              <a:t>The most commonly implemented MAN is the fiber distributed data interface (FDDI). It operates at 100 Mbps over fiber optic cable for distances up to 200 kilometers.</a:t>
            </a:r>
          </a:p>
        </p:txBody>
      </p:sp>
    </p:spTree>
    <p:extLst>
      <p:ext uri="{BB962C8B-B14F-4D97-AF65-F5344CB8AC3E}">
        <p14:creationId xmlns="" xmlns:p14="http://schemas.microsoft.com/office/powerpoint/2010/main" val="3727191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0934B5-101A-460A-8F75-03A1415E6E68}"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Networks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81000" y="838200"/>
            <a:ext cx="8534400" cy="5715000"/>
          </a:xfrm>
        </p:spPr>
        <p:txBody>
          <a:bodyPr>
            <a:normAutofit/>
          </a:bodyPr>
          <a:lstStyle/>
          <a:p>
            <a:pPr algn="just">
              <a:buNone/>
            </a:pPr>
            <a:r>
              <a:rPr lang="en-US" sz="2400" b="1" dirty="0" smtClean="0"/>
              <a:t>5. CAN</a:t>
            </a:r>
          </a:p>
          <a:p>
            <a:pPr algn="just" fontAlgn="base"/>
            <a:r>
              <a:rPr lang="en-IN" sz="2200" dirty="0" smtClean="0"/>
              <a:t>CAN is bigger than </a:t>
            </a:r>
            <a:r>
              <a:rPr lang="en-IN" sz="2200" smtClean="0"/>
              <a:t>a PAN </a:t>
            </a:r>
            <a:r>
              <a:rPr lang="en-IN" sz="2200" dirty="0" smtClean="0"/>
              <a:t>but smaller than a MAN. </a:t>
            </a:r>
          </a:p>
          <a:p>
            <a:pPr algn="just" fontAlgn="base"/>
            <a:r>
              <a:rPr lang="en-IN" sz="2200" dirty="0" smtClean="0"/>
              <a:t>This network covers a limited geographical area that is, it spreads across several buildings within the campus.</a:t>
            </a:r>
          </a:p>
          <a:p>
            <a:pPr algn="just" fontAlgn="base"/>
            <a:r>
              <a:rPr lang="en-IN" sz="2200" dirty="0" smtClean="0"/>
              <a:t>Examples of CAN are networks that cover schools, colleges, buildings, etc.</a:t>
            </a:r>
          </a:p>
          <a:p>
            <a:pPr marL="342900" lvl="1" indent="-342900" algn="just">
              <a:buFont typeface="Arial" pitchFamily="34" charset="0"/>
              <a:buChar char="•"/>
            </a:pPr>
            <a:endParaRPr lang="en-US" sz="2200" dirty="0"/>
          </a:p>
        </p:txBody>
      </p:sp>
      <p:pic>
        <p:nvPicPr>
          <p:cNvPr id="9" name="Picture 2" descr="https://media.geeksforgeeks.org/wp-content/uploads/20210501214913/Screenshot211.png"/>
          <p:cNvPicPr>
            <a:picLocks noChangeAspect="1" noChangeArrowheads="1"/>
          </p:cNvPicPr>
          <p:nvPr/>
        </p:nvPicPr>
        <p:blipFill>
          <a:blip r:embed="rId3" cstate="print"/>
          <a:srcRect/>
          <a:stretch>
            <a:fillRect/>
          </a:stretch>
        </p:blipFill>
        <p:spPr bwMode="auto">
          <a:xfrm>
            <a:off x="1066800" y="3048000"/>
            <a:ext cx="7010400" cy="3399569"/>
          </a:xfrm>
          <a:prstGeom prst="rect">
            <a:avLst/>
          </a:prstGeom>
          <a:noFill/>
        </p:spPr>
      </p:pic>
    </p:spTree>
    <p:extLst>
      <p:ext uri="{BB962C8B-B14F-4D97-AF65-F5344CB8AC3E}">
        <p14:creationId xmlns="" xmlns:p14="http://schemas.microsoft.com/office/powerpoint/2010/main" val="3633989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0934B5-101A-460A-8F75-03A1415E6E68}"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Networks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81000" y="838200"/>
            <a:ext cx="8534400" cy="5715000"/>
          </a:xfrm>
        </p:spPr>
        <p:txBody>
          <a:bodyPr>
            <a:normAutofit/>
          </a:bodyPr>
          <a:lstStyle/>
          <a:p>
            <a:pPr>
              <a:buNone/>
            </a:pPr>
            <a:r>
              <a:rPr lang="en-US" sz="2400" b="1" dirty="0" smtClean="0"/>
              <a:t>6. WAN</a:t>
            </a:r>
          </a:p>
          <a:p>
            <a:pPr marL="342900" lvl="1" indent="-342900">
              <a:buFont typeface="Arial" pitchFamily="34" charset="0"/>
              <a:buChar char="•"/>
            </a:pPr>
            <a:r>
              <a:rPr lang="en-US" sz="2200" dirty="0" smtClean="0"/>
              <a:t>A wide area network (WAN) provides long-distance transmission of data, image, audio, and video information over large geographic areas that may comprise a country, a continent, or even the whole world</a:t>
            </a:r>
          </a:p>
          <a:p>
            <a:pPr marL="342900" lvl="1" indent="-342900">
              <a:buFont typeface="Arial" pitchFamily="34" charset="0"/>
              <a:buChar char="•"/>
            </a:pPr>
            <a:r>
              <a:rPr lang="en-IN" sz="2200" dirty="0" smtClean="0"/>
              <a:t>The most common example of WAN is the Internet.</a:t>
            </a:r>
            <a:endParaRPr lang="en-US" sz="2200" dirty="0"/>
          </a:p>
          <a:p>
            <a:pPr marL="342900" lvl="1" indent="-342900">
              <a:buFont typeface="Arial" pitchFamily="34" charset="0"/>
              <a:buChar char="•"/>
            </a:pPr>
            <a:endParaRPr lang="en-US" sz="2200" dirty="0"/>
          </a:p>
        </p:txBody>
      </p:sp>
      <p:pic>
        <p:nvPicPr>
          <p:cNvPr id="12" name="Picture 1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52600" y="2859752"/>
            <a:ext cx="6288689" cy="3496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339894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0934B5-101A-460A-8F75-03A1415E6E68}"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Networks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81000" y="838200"/>
            <a:ext cx="8534400" cy="5715000"/>
          </a:xfrm>
        </p:spPr>
        <p:txBody>
          <a:bodyPr>
            <a:normAutofit/>
          </a:bodyPr>
          <a:lstStyle/>
          <a:p>
            <a:pPr>
              <a:buNone/>
            </a:pPr>
            <a:r>
              <a:rPr lang="en-IN" sz="2400" b="1" dirty="0" smtClean="0"/>
              <a:t>7. Enterprise Private Network (EPN)</a:t>
            </a:r>
            <a:r>
              <a:rPr lang="en-IN" sz="2400" dirty="0" smtClean="0"/>
              <a:t> </a:t>
            </a:r>
            <a:r>
              <a:rPr lang="en-IN" sz="2400" b="1" dirty="0" smtClean="0"/>
              <a:t>:</a:t>
            </a:r>
            <a:endParaRPr lang="en-IN" sz="2400" dirty="0" smtClean="0"/>
          </a:p>
          <a:p>
            <a:r>
              <a:rPr lang="en-IN" sz="2200" dirty="0" smtClean="0"/>
              <a:t>EPN is a type of computer network mostly used by businesses that want a secure connection over various locations to share computer resources</a:t>
            </a:r>
            <a:r>
              <a:rPr lang="en-IN" sz="2400" dirty="0" smtClean="0"/>
              <a:t>. </a:t>
            </a:r>
            <a:endParaRPr lang="en-US" sz="2200" dirty="0"/>
          </a:p>
        </p:txBody>
      </p:sp>
      <p:pic>
        <p:nvPicPr>
          <p:cNvPr id="150530" name="Picture 2" descr="https://media.geeksforgeeks.org/wp-content/uploads/20210501235149/Screenshot221.png"/>
          <p:cNvPicPr>
            <a:picLocks noChangeAspect="1" noChangeArrowheads="1"/>
          </p:cNvPicPr>
          <p:nvPr/>
        </p:nvPicPr>
        <p:blipFill>
          <a:blip r:embed="rId3" cstate="print"/>
          <a:srcRect/>
          <a:stretch>
            <a:fillRect/>
          </a:stretch>
        </p:blipFill>
        <p:spPr bwMode="auto">
          <a:xfrm>
            <a:off x="685800" y="2057400"/>
            <a:ext cx="7258050" cy="3238501"/>
          </a:xfrm>
          <a:prstGeom prst="rect">
            <a:avLst/>
          </a:prstGeom>
          <a:noFill/>
        </p:spPr>
      </p:pic>
    </p:spTree>
    <p:extLst>
      <p:ext uri="{BB962C8B-B14F-4D97-AF65-F5344CB8AC3E}">
        <p14:creationId xmlns="" xmlns:p14="http://schemas.microsoft.com/office/powerpoint/2010/main" val="36339894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0934B5-101A-460A-8F75-03A1415E6E68}"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Networks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81000" y="838200"/>
            <a:ext cx="8534400" cy="5715000"/>
          </a:xfrm>
        </p:spPr>
        <p:txBody>
          <a:bodyPr>
            <a:normAutofit/>
          </a:bodyPr>
          <a:lstStyle/>
          <a:p>
            <a:pPr marL="457200" indent="-457200" algn="just">
              <a:buAutoNum type="arabicPeriod" startAt="8"/>
            </a:pPr>
            <a:r>
              <a:rPr lang="en-IN" sz="2400" b="1" dirty="0" smtClean="0"/>
              <a:t>Virtual Private Network (VPN)</a:t>
            </a:r>
            <a:r>
              <a:rPr lang="en-IN" sz="2400" dirty="0" smtClean="0"/>
              <a:t> </a:t>
            </a:r>
            <a:r>
              <a:rPr lang="en-IN" sz="2400" b="1" dirty="0" smtClean="0"/>
              <a:t>:</a:t>
            </a:r>
            <a:endParaRPr lang="en-IN" sz="2400" dirty="0" smtClean="0"/>
          </a:p>
          <a:p>
            <a:pPr marL="457200" indent="-457200" algn="just"/>
            <a:r>
              <a:rPr lang="en-IN" sz="2200" dirty="0" smtClean="0"/>
              <a:t>A VPN is a type of computer network that extends a private network across the internet and lets the user send and receive data as if they were connected to a private network even though they are not.</a:t>
            </a:r>
          </a:p>
          <a:p>
            <a:pPr marL="457200" indent="-457200" algn="just"/>
            <a:r>
              <a:rPr lang="en-IN" sz="2200" dirty="0" smtClean="0"/>
              <a:t>Through a virtual point-to-point connection users can access a private network remotely. </a:t>
            </a:r>
          </a:p>
          <a:p>
            <a:pPr marL="457200" indent="-457200" algn="just"/>
            <a:r>
              <a:rPr lang="en-IN" sz="2200" dirty="0" smtClean="0"/>
              <a:t>VPN protects you from malicious sources by operating as a medium that gives you a protected network connection. </a:t>
            </a:r>
            <a:endParaRPr lang="en-US" sz="2200" dirty="0" smtClean="0"/>
          </a:p>
        </p:txBody>
      </p:sp>
      <p:pic>
        <p:nvPicPr>
          <p:cNvPr id="9" name="Picture 2" descr="https://media.geeksforgeeks.org/wp-content/uploads/20210502002013/Screenshot224.png"/>
          <p:cNvPicPr>
            <a:picLocks noChangeAspect="1" noChangeArrowheads="1"/>
          </p:cNvPicPr>
          <p:nvPr/>
        </p:nvPicPr>
        <p:blipFill>
          <a:blip r:embed="rId3" cstate="print"/>
          <a:srcRect/>
          <a:stretch>
            <a:fillRect/>
          </a:stretch>
        </p:blipFill>
        <p:spPr bwMode="auto">
          <a:xfrm>
            <a:off x="1371600" y="3733800"/>
            <a:ext cx="7391400" cy="3124200"/>
          </a:xfrm>
          <a:prstGeom prst="rect">
            <a:avLst/>
          </a:prstGeom>
          <a:noFill/>
        </p:spPr>
      </p:pic>
    </p:spTree>
    <p:extLst>
      <p:ext uri="{BB962C8B-B14F-4D97-AF65-F5344CB8AC3E}">
        <p14:creationId xmlns="" xmlns:p14="http://schemas.microsoft.com/office/powerpoint/2010/main" val="36339894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0934B5-101A-460A-8F75-03A1415E6E68}"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Networks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81000" y="838200"/>
            <a:ext cx="8534400" cy="5715000"/>
          </a:xfrm>
        </p:spPr>
        <p:txBody>
          <a:bodyPr>
            <a:normAutofit/>
          </a:bodyPr>
          <a:lstStyle/>
          <a:p>
            <a:pPr fontAlgn="base">
              <a:buNone/>
            </a:pPr>
            <a:r>
              <a:rPr lang="en-IN" sz="2400" b="1" dirty="0" smtClean="0"/>
              <a:t>9.  Home Area Network (HAN) :</a:t>
            </a:r>
            <a:endParaRPr lang="en-IN" sz="2400" dirty="0" smtClean="0"/>
          </a:p>
          <a:p>
            <a:pPr marL="457200" indent="-457200" algn="just" fontAlgn="base"/>
            <a:r>
              <a:rPr lang="en-IN" sz="2200" dirty="0" smtClean="0"/>
              <a:t>Many of the houses might have more than a computer. To interconnect those computers and with other peripheral devices, a network should be established similar to the local area network (LAN) within that home. </a:t>
            </a:r>
          </a:p>
          <a:p>
            <a:pPr marL="457200" indent="-457200" algn="just" fontAlgn="base"/>
            <a:r>
              <a:rPr lang="en-IN" sz="2200" dirty="0" smtClean="0"/>
              <a:t>Such a type of network that allows a user to interconnect multiple computers and other digital devices within the home is referred to as Home Area Network (HAN). It supports both wired and wireless communication. </a:t>
            </a:r>
          </a:p>
          <a:p>
            <a:pPr>
              <a:buNone/>
            </a:pPr>
            <a:endParaRPr lang="en-US" sz="2200" dirty="0" smtClean="0"/>
          </a:p>
        </p:txBody>
      </p:sp>
      <p:pic>
        <p:nvPicPr>
          <p:cNvPr id="152578" name="Picture 2" descr="https://media.geeksforgeeks.org/wp-content/uploads/20220124154803/HAN.PNG"/>
          <p:cNvPicPr>
            <a:picLocks noChangeAspect="1" noChangeArrowheads="1"/>
          </p:cNvPicPr>
          <p:nvPr/>
        </p:nvPicPr>
        <p:blipFill>
          <a:blip r:embed="rId3" cstate="print"/>
          <a:srcRect/>
          <a:stretch>
            <a:fillRect/>
          </a:stretch>
        </p:blipFill>
        <p:spPr bwMode="auto">
          <a:xfrm>
            <a:off x="2895600" y="3810000"/>
            <a:ext cx="5010711" cy="2667001"/>
          </a:xfrm>
          <a:prstGeom prst="rect">
            <a:avLst/>
          </a:prstGeom>
          <a:noFill/>
        </p:spPr>
      </p:pic>
    </p:spTree>
    <p:extLst>
      <p:ext uri="{BB962C8B-B14F-4D97-AF65-F5344CB8AC3E}">
        <p14:creationId xmlns="" xmlns:p14="http://schemas.microsoft.com/office/powerpoint/2010/main" val="36339894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Internet</a:t>
            </a:r>
            <a:r>
              <a:rPr lang="en-US" sz="3000" dirty="0"/>
              <a:t>(CO1)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2590800" cy="5213350"/>
          </a:xfrm>
        </p:spPr>
        <p:txBody>
          <a:bodyPr>
            <a:normAutofit/>
          </a:bodyPr>
          <a:lstStyle/>
          <a:p>
            <a:pPr algn="just"/>
            <a:r>
              <a:rPr lang="en-US" sz="2200" dirty="0"/>
              <a:t>When two or more networks are connected, they become an internetwork, or internet.</a:t>
            </a:r>
          </a:p>
        </p:txBody>
      </p:sp>
      <p:pic>
        <p:nvPicPr>
          <p:cNvPr id="10"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352800" y="956622"/>
            <a:ext cx="5334000" cy="4928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Computer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305800" cy="5213350"/>
          </a:xfrm>
        </p:spPr>
        <p:txBody>
          <a:bodyPr>
            <a:normAutofit/>
          </a:bodyPr>
          <a:lstStyle/>
          <a:p>
            <a:pPr algn="just"/>
            <a:r>
              <a:rPr lang="en-IN" sz="2200" dirty="0" smtClean="0"/>
              <a:t>Computer Network Architecture is defined as the physical and logical design of the software, hardware, protocols, and media of the transmission of data. </a:t>
            </a:r>
          </a:p>
          <a:p>
            <a:pPr algn="just"/>
            <a:r>
              <a:rPr lang="en-IN" sz="2200" dirty="0" smtClean="0"/>
              <a:t>Simply we can say that how computers are organized and how tasks are allocated to the computer.</a:t>
            </a:r>
          </a:p>
          <a:p>
            <a:pPr algn="just"/>
            <a:endParaRPr lang="en-IN" sz="2200" dirty="0" smtClean="0"/>
          </a:p>
          <a:p>
            <a:pPr>
              <a:buNone/>
            </a:pPr>
            <a:r>
              <a:rPr lang="en-IN" sz="2200" b="1" dirty="0" smtClean="0"/>
              <a:t>The two types of network architectures are used:</a:t>
            </a:r>
          </a:p>
          <a:p>
            <a:r>
              <a:rPr lang="en-IN" sz="2200" dirty="0" smtClean="0"/>
              <a:t>Peer-To-Peer network</a:t>
            </a:r>
          </a:p>
          <a:p>
            <a:r>
              <a:rPr lang="en-IN" sz="2200" dirty="0" smtClean="0"/>
              <a:t>Client/Server network</a:t>
            </a:r>
          </a:p>
          <a:p>
            <a:pPr algn="just"/>
            <a:endParaRPr lang="en-US" sz="2200" dirty="0"/>
          </a:p>
        </p:txBody>
      </p:sp>
      <p:sp>
        <p:nvSpPr>
          <p:cNvPr id="155650" name="AutoShape 2" descr="Computer Network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5652" name="AutoShape 4" descr="Computer Network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Computer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305800" cy="5213350"/>
          </a:xfrm>
        </p:spPr>
        <p:txBody>
          <a:bodyPr>
            <a:normAutofit/>
          </a:bodyPr>
          <a:lstStyle/>
          <a:p>
            <a:pPr>
              <a:buNone/>
            </a:pPr>
            <a:r>
              <a:rPr lang="en-IN" sz="2200" b="1" dirty="0" smtClean="0"/>
              <a:t>Peer-To-Peer network: </a:t>
            </a:r>
          </a:p>
          <a:p>
            <a:r>
              <a:rPr lang="en-IN" sz="2200" dirty="0" smtClean="0"/>
              <a:t>Peer-To-Peer network is a network in which all the computers are linked together with equal privilege and responsibilities for processing the data.</a:t>
            </a:r>
          </a:p>
          <a:p>
            <a:r>
              <a:rPr lang="en-IN" sz="2200" dirty="0" smtClean="0"/>
              <a:t>Peer-To-Peer network is useful for small environments, usually up to 10 computers.</a:t>
            </a:r>
          </a:p>
          <a:p>
            <a:r>
              <a:rPr lang="en-IN" sz="2200" dirty="0" smtClean="0"/>
              <a:t>Peer-To-Peer network has no dedicated server.</a:t>
            </a:r>
          </a:p>
          <a:p>
            <a:r>
              <a:rPr lang="en-IN" sz="2200" dirty="0" smtClean="0"/>
              <a:t>Special permissions are assigned to each computer for sharing the resources, but this can lead to a problem if the computer with the resource is down.</a:t>
            </a:r>
          </a:p>
          <a:p>
            <a:endParaRPr lang="en-IN" sz="2200" dirty="0" smtClean="0"/>
          </a:p>
          <a:p>
            <a:pPr algn="just"/>
            <a:endParaRPr lang="en-US" sz="2200" dirty="0"/>
          </a:p>
        </p:txBody>
      </p:sp>
      <p:sp>
        <p:nvSpPr>
          <p:cNvPr id="154626" name="AutoShape 2" descr="Computer Network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4628" name="Picture 4" descr="https://media.geeksforgeeks.org/wp-content/uploads/20200714160621/7541.png"/>
          <p:cNvPicPr>
            <a:picLocks noChangeAspect="1" noChangeArrowheads="1"/>
          </p:cNvPicPr>
          <p:nvPr/>
        </p:nvPicPr>
        <p:blipFill>
          <a:blip r:embed="rId3" cstate="print"/>
          <a:srcRect/>
          <a:stretch>
            <a:fillRect/>
          </a:stretch>
        </p:blipFill>
        <p:spPr bwMode="auto">
          <a:xfrm>
            <a:off x="3200400" y="4648200"/>
            <a:ext cx="3657600" cy="1981200"/>
          </a:xfrm>
          <a:prstGeom prst="rect">
            <a:avLst/>
          </a:prstGeom>
          <a:noFill/>
        </p:spPr>
      </p:pic>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Computer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305800" cy="5213350"/>
          </a:xfrm>
        </p:spPr>
        <p:txBody>
          <a:bodyPr>
            <a:normAutofit/>
          </a:bodyPr>
          <a:lstStyle/>
          <a:p>
            <a:pPr>
              <a:buNone/>
            </a:pPr>
            <a:r>
              <a:rPr lang="en-IN" sz="2200" b="1" dirty="0" smtClean="0"/>
              <a:t>Advantages Of Peer-To-Peer Network:</a:t>
            </a:r>
          </a:p>
          <a:p>
            <a:r>
              <a:rPr lang="en-IN" sz="2200" dirty="0" smtClean="0"/>
              <a:t>It is less costly as it does not contain any dedicated server.</a:t>
            </a:r>
          </a:p>
          <a:p>
            <a:r>
              <a:rPr lang="en-IN" sz="2200" dirty="0" smtClean="0"/>
              <a:t>If one computer stops working but, other computers will not stop working.</a:t>
            </a:r>
          </a:p>
          <a:p>
            <a:r>
              <a:rPr lang="en-IN" sz="2200" dirty="0" smtClean="0"/>
              <a:t>It is easy to set up and maintain as each computer manages itself.</a:t>
            </a:r>
          </a:p>
          <a:p>
            <a:pPr>
              <a:buNone/>
            </a:pPr>
            <a:endParaRPr lang="en-IN" sz="2200" dirty="0" smtClean="0"/>
          </a:p>
          <a:p>
            <a:pPr>
              <a:buNone/>
            </a:pPr>
            <a:r>
              <a:rPr lang="en-IN" sz="2200" b="1" dirty="0" smtClean="0"/>
              <a:t>Disadvantages Of Peer-To-Peer Network:</a:t>
            </a:r>
          </a:p>
          <a:p>
            <a:r>
              <a:rPr lang="en-IN" sz="2200" dirty="0" smtClean="0"/>
              <a:t>In the case of Peer-To-Peer network, it does not contain the centralized system . Therefore, it cannot back up the data as the data is different in different locations.</a:t>
            </a:r>
          </a:p>
          <a:p>
            <a:r>
              <a:rPr lang="en-IN" sz="2200" dirty="0" smtClean="0"/>
              <a:t>It has a security issue as the device is managed itself.</a:t>
            </a:r>
          </a:p>
          <a:p>
            <a:pPr algn="just"/>
            <a:endParaRPr lang="en-IN" sz="2200" dirty="0" smtClean="0"/>
          </a:p>
          <a:p>
            <a:pPr>
              <a:buNone/>
            </a:pPr>
            <a:endParaRPr lang="en-IN" sz="2200" dirty="0" smtClean="0"/>
          </a:p>
          <a:p>
            <a:pPr algn="just"/>
            <a:endParaRPr lang="en-US" sz="2200" dirty="0"/>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 xmlns:p14="http://schemas.microsoft.com/office/powerpoint/2010/main" val="3902081145"/>
              </p:ext>
            </p:extLst>
          </p:nvPr>
        </p:nvGraphicFramePr>
        <p:xfrm>
          <a:off x="228600" y="772138"/>
          <a:ext cx="8686800" cy="5645172"/>
        </p:xfrm>
        <a:graphic>
          <a:graphicData uri="http://schemas.openxmlformats.org/drawingml/2006/table">
            <a:tbl>
              <a:tblPr firstRow="1" firstCol="1" bandRow="1">
                <a:tableStyleId>{5C22544A-7EE6-4342-B048-85BDC9FD1C3A}</a:tableStyleId>
              </a:tblPr>
              <a:tblGrid>
                <a:gridCol w="533400">
                  <a:extLst>
                    <a:ext uri="{9D8B030D-6E8A-4147-A177-3AD203B41FA5}">
                      <a16:colId xmlns="" xmlns:a16="http://schemas.microsoft.com/office/drawing/2014/main" val="3653803457"/>
                    </a:ext>
                  </a:extLst>
                </a:gridCol>
                <a:gridCol w="8153400">
                  <a:extLst>
                    <a:ext uri="{9D8B030D-6E8A-4147-A177-3AD203B41FA5}">
                      <a16:colId xmlns="" xmlns:a16="http://schemas.microsoft.com/office/drawing/2014/main" val="1504710162"/>
                    </a:ext>
                  </a:extLst>
                </a:gridCol>
              </a:tblGrid>
              <a:tr h="228945">
                <a:tc>
                  <a:txBody>
                    <a:bodyPr/>
                    <a:lstStyle/>
                    <a:p>
                      <a:pPr marL="0" marR="0">
                        <a:lnSpc>
                          <a:spcPct val="115000"/>
                        </a:lnSpc>
                        <a:spcBef>
                          <a:spcPts val="0"/>
                        </a:spcBef>
                        <a:spcAft>
                          <a:spcPts val="0"/>
                        </a:spcAft>
                      </a:pPr>
                      <a:r>
                        <a:rPr lang="en-US" sz="1200" dirty="0">
                          <a:effectLst/>
                        </a:rPr>
                        <a:t>Unit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200">
                          <a:effectLst/>
                        </a:rPr>
                        <a:t>Topic</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96037876"/>
                  </a:ext>
                </a:extLst>
              </a:tr>
              <a:tr h="1165417">
                <a:tc>
                  <a:txBody>
                    <a:bodyPr/>
                    <a:lstStyle/>
                    <a:p>
                      <a:pPr marL="0" marR="0" algn="just">
                        <a:lnSpc>
                          <a:spcPct val="115000"/>
                        </a:lnSpc>
                        <a:spcBef>
                          <a:spcPts val="0"/>
                        </a:spcBef>
                        <a:spcAft>
                          <a:spcPts val="0"/>
                        </a:spcAft>
                      </a:pPr>
                      <a:r>
                        <a:rPr lang="en-US" sz="1200">
                          <a:effectLst/>
                        </a:rPr>
                        <a:t>I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b="1" kern="1200" dirty="0">
                          <a:solidFill>
                            <a:schemeClr val="dk1"/>
                          </a:solidFill>
                          <a:effectLst/>
                          <a:latin typeface="+mn-lt"/>
                          <a:ea typeface="+mn-ea"/>
                          <a:cs typeface="+mn-cs"/>
                        </a:rPr>
                        <a:t>Introductory Concepts: Goals and applications of networks, Categories of networks, Organization of the Internet, ISP, Network structure and architecture (</a:t>
                      </a:r>
                      <a:r>
                        <a:rPr lang="en-US" sz="1600" b="1" kern="1200" dirty="0" smtClean="0">
                          <a:solidFill>
                            <a:schemeClr val="dk1"/>
                          </a:solidFill>
                          <a:effectLst/>
                          <a:latin typeface="+mn-lt"/>
                          <a:ea typeface="+mn-ea"/>
                          <a:cs typeface="+mn-cs"/>
                        </a:rPr>
                        <a:t>layering, </a:t>
                      </a:r>
                      <a:r>
                        <a:rPr lang="en-US" sz="1600" b="1" kern="1200" dirty="0">
                          <a:solidFill>
                            <a:schemeClr val="dk1"/>
                          </a:solidFill>
                          <a:effectLst/>
                          <a:latin typeface="+mn-lt"/>
                          <a:ea typeface="+mn-ea"/>
                          <a:cs typeface="+mn-cs"/>
                        </a:rPr>
                        <a:t>services, protocols and standards), The OSI reference model, TCP/IP protocol suite, Network devices and components. Physical Layer: Network topology design, Types of </a:t>
                      </a:r>
                      <a:r>
                        <a:rPr lang="en-US" sz="1600" b="1" kern="1200" dirty="0" smtClean="0">
                          <a:solidFill>
                            <a:schemeClr val="dk1"/>
                          </a:solidFill>
                          <a:effectLst/>
                          <a:latin typeface="+mn-lt"/>
                          <a:ea typeface="+mn-ea"/>
                          <a:cs typeface="+mn-cs"/>
                        </a:rPr>
                        <a:t>connections</a:t>
                      </a:r>
                      <a:r>
                        <a:rPr lang="en-US" sz="1600" b="1" kern="1200" dirty="0">
                          <a:solidFill>
                            <a:schemeClr val="dk1"/>
                          </a:solidFill>
                          <a:effectLst/>
                          <a:latin typeface="+mn-lt"/>
                          <a:ea typeface="+mn-ea"/>
                          <a:cs typeface="+mn-cs"/>
                        </a:rPr>
                        <a:t>, Transmission media, Signal transmission and encoding, Network performance and transmission impairments, Switching techniques and multiplexing.</a:t>
                      </a:r>
                      <a:endParaRPr lang="en-US"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369317437"/>
                  </a:ext>
                </a:extLst>
              </a:tr>
              <a:tr h="929571">
                <a:tc>
                  <a:txBody>
                    <a:bodyPr/>
                    <a:lstStyle/>
                    <a:p>
                      <a:pPr marL="0" marR="0" algn="just">
                        <a:lnSpc>
                          <a:spcPct val="115000"/>
                        </a:lnSpc>
                        <a:spcBef>
                          <a:spcPts val="0"/>
                        </a:spcBef>
                        <a:spcAft>
                          <a:spcPts val="0"/>
                        </a:spcAft>
                      </a:pPr>
                      <a:r>
                        <a:rPr lang="en-US" sz="1200">
                          <a:effectLst/>
                        </a:rPr>
                        <a:t>II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Link layer: Framing, Error Detection and Correction, Flow control (Elementary Data Link Protocols, Sliding Window protocols). Medium Access Control and Local Area Networks: Channel allocation, Multiple access protocols, LAN standards, Link layer switches &amp; bridges (learning bridge and spanning tree algorithms).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3120622754"/>
                  </a:ext>
                </a:extLst>
              </a:tr>
              <a:tr h="693726">
                <a:tc>
                  <a:txBody>
                    <a:bodyPr/>
                    <a:lstStyle/>
                    <a:p>
                      <a:pPr marL="0" marR="0" algn="just">
                        <a:lnSpc>
                          <a:spcPct val="115000"/>
                        </a:lnSpc>
                        <a:spcBef>
                          <a:spcPts val="0"/>
                        </a:spcBef>
                        <a:spcAft>
                          <a:spcPts val="0"/>
                        </a:spcAft>
                      </a:pPr>
                      <a:r>
                        <a:rPr lang="en-US" sz="1200">
                          <a:effectLst/>
                        </a:rPr>
                        <a:t>III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Network Layer: Point-to-point networks, Logical addressing, Basic internetworking (IP, CIDR, ARP, RARP, DHCP, ICMP), Routing, forwarding and delivery, Static and dynamic routing, Routing algorithms and protocols, Congestion control algorithms, IPv6.</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870703379"/>
                  </a:ext>
                </a:extLst>
              </a:tr>
              <a:tr h="929571">
                <a:tc>
                  <a:txBody>
                    <a:bodyPr/>
                    <a:lstStyle/>
                    <a:p>
                      <a:pPr marL="0" marR="0" algn="just">
                        <a:lnSpc>
                          <a:spcPct val="115000"/>
                        </a:lnSpc>
                        <a:spcBef>
                          <a:spcPts val="0"/>
                        </a:spcBef>
                        <a:spcAft>
                          <a:spcPts val="0"/>
                        </a:spcAft>
                      </a:pPr>
                      <a:r>
                        <a:rPr lang="en-US" sz="1200">
                          <a:effectLst/>
                        </a:rPr>
                        <a:t>IV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Transport Layer: Process-to-process delivery, Transport layer protocols (UDP and TCP), Multiplexing, Connection management, Flow control and retransmission, Window management, TCP Congestion control, Quality of service.</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573241202"/>
                  </a:ext>
                </a:extLst>
              </a:tr>
              <a:tr h="658949">
                <a:tc>
                  <a:txBody>
                    <a:bodyPr/>
                    <a:lstStyle/>
                    <a:p>
                      <a:pPr marL="0" marR="0" algn="just">
                        <a:lnSpc>
                          <a:spcPct val="115000"/>
                        </a:lnSpc>
                        <a:spcBef>
                          <a:spcPts val="0"/>
                        </a:spcBef>
                        <a:spcAft>
                          <a:spcPts val="0"/>
                        </a:spcAft>
                      </a:pPr>
                      <a:r>
                        <a:rPr lang="en-US" sz="1200">
                          <a:effectLst/>
                        </a:rPr>
                        <a:t>V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Application Layer: Domain Name System, World Wide Web and Hyper Text Transfer Protocol, Electronic mail, File Transfer Protocol, Remote login, Network management, Data compression, Cryptography – basic concepts.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3912995172"/>
                  </a:ext>
                </a:extLst>
              </a:tr>
            </a:tbl>
          </a:graphicData>
        </a:graphic>
      </p:graphicFrame>
      <p:sp>
        <p:nvSpPr>
          <p:cNvPr id="4" name="Date Placeholder 3"/>
          <p:cNvSpPr>
            <a:spLocks noGrp="1"/>
          </p:cNvSpPr>
          <p:nvPr>
            <p:ph type="dt" sz="half" idx="10"/>
          </p:nvPr>
        </p:nvSpPr>
        <p:spPr/>
        <p:txBody>
          <a:bodyPr/>
          <a:lstStyle/>
          <a:p>
            <a:fld id="{657BBD0D-24CD-430C-A9EC-D9ADB90541C8}"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33981565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Computer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838200"/>
            <a:ext cx="8305800" cy="5518150"/>
          </a:xfrm>
        </p:spPr>
        <p:txBody>
          <a:bodyPr>
            <a:normAutofit/>
          </a:bodyPr>
          <a:lstStyle/>
          <a:p>
            <a:pPr algn="just">
              <a:buNone/>
            </a:pPr>
            <a:r>
              <a:rPr lang="en-IN" sz="2200" b="1" dirty="0" smtClean="0"/>
              <a:t>Client/Server network: </a:t>
            </a:r>
          </a:p>
          <a:p>
            <a:pPr algn="just"/>
            <a:r>
              <a:rPr lang="en-IN" sz="2200" dirty="0" smtClean="0"/>
              <a:t>Client/Server network is a network model designed for the end users called clients, to access the resources such as songs, video, etc. from a central computer known as Server.</a:t>
            </a:r>
          </a:p>
          <a:p>
            <a:pPr algn="just"/>
            <a:r>
              <a:rPr lang="en-IN" sz="2200" dirty="0" smtClean="0"/>
              <a:t>The central controller is known as a server while all other computers in the network are called clients.</a:t>
            </a:r>
          </a:p>
          <a:p>
            <a:pPr algn="just"/>
            <a:r>
              <a:rPr lang="en-IN" sz="2200" dirty="0" smtClean="0"/>
              <a:t>A server performs all the major operations such as security and network management.</a:t>
            </a:r>
          </a:p>
          <a:p>
            <a:pPr algn="just"/>
            <a:r>
              <a:rPr lang="en-IN" sz="2200" dirty="0" smtClean="0"/>
              <a:t>A server is responsible for managing all the resources such as files, directories, printer, etc.</a:t>
            </a:r>
          </a:p>
          <a:p>
            <a:pPr algn="just"/>
            <a:r>
              <a:rPr lang="en-IN" sz="2200" dirty="0" smtClean="0"/>
              <a:t>All the clients communicate with each other through a server. For example, if client1 wants to send some data to client 2, then it first sends the request to the server for the permission. The server sends the response to the client 1 to initiate its communication with the client 2.</a:t>
            </a:r>
          </a:p>
          <a:p>
            <a:pPr algn="just"/>
            <a:endParaRPr lang="en-IN" sz="2200" dirty="0" smtClean="0"/>
          </a:p>
          <a:p>
            <a:pPr algn="just"/>
            <a:endParaRPr lang="en-US" sz="2200" dirty="0" smtClean="0"/>
          </a:p>
        </p:txBody>
      </p:sp>
      <p:sp>
        <p:nvSpPr>
          <p:cNvPr id="154626" name="AutoShape 2" descr="Computer Network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Computer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4626" name="AutoShape 2" descr="Computer Network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8722" name="Picture 2" descr="Computer Network Architecture"/>
          <p:cNvPicPr>
            <a:picLocks noChangeAspect="1" noChangeArrowheads="1"/>
          </p:cNvPicPr>
          <p:nvPr/>
        </p:nvPicPr>
        <p:blipFill>
          <a:blip r:embed="rId3" cstate="print"/>
          <a:srcRect/>
          <a:stretch>
            <a:fillRect/>
          </a:stretch>
        </p:blipFill>
        <p:spPr bwMode="auto">
          <a:xfrm>
            <a:off x="1600200" y="1371600"/>
            <a:ext cx="5943600" cy="4114800"/>
          </a:xfrm>
          <a:prstGeom prst="rect">
            <a:avLst/>
          </a:prstGeom>
          <a:noFill/>
        </p:spPr>
      </p:pic>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Computer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04800" y="838200"/>
            <a:ext cx="8534400" cy="5518150"/>
          </a:xfrm>
        </p:spPr>
        <p:txBody>
          <a:bodyPr>
            <a:normAutofit fontScale="92500"/>
          </a:bodyPr>
          <a:lstStyle/>
          <a:p>
            <a:pPr>
              <a:buNone/>
            </a:pPr>
            <a:r>
              <a:rPr lang="en-IN" sz="2200" b="1" dirty="0" smtClean="0"/>
              <a:t>Advantages of Client/Server Network:</a:t>
            </a:r>
          </a:p>
          <a:p>
            <a:r>
              <a:rPr lang="en-IN" sz="2200" dirty="0" smtClean="0"/>
              <a:t>A Client/Server network contains the centralized system. Therefore we can back up the data easily.</a:t>
            </a:r>
          </a:p>
          <a:p>
            <a:r>
              <a:rPr lang="en-IN" sz="2200" dirty="0" smtClean="0"/>
              <a:t>A Client/Server network has a dedicated server that improves the overall performance of the whole system.</a:t>
            </a:r>
          </a:p>
          <a:p>
            <a:r>
              <a:rPr lang="en-IN" sz="2200" dirty="0" smtClean="0"/>
              <a:t>Security is better in Client/Server network as a single server administers the shared resources.</a:t>
            </a:r>
          </a:p>
          <a:p>
            <a:r>
              <a:rPr lang="en-IN" sz="2200" dirty="0" smtClean="0"/>
              <a:t>It also increases the speed of the sharing resources.</a:t>
            </a:r>
          </a:p>
          <a:p>
            <a:pPr>
              <a:buNone/>
            </a:pPr>
            <a:endParaRPr lang="en-IN" sz="2200" dirty="0" smtClean="0"/>
          </a:p>
          <a:p>
            <a:pPr>
              <a:buNone/>
            </a:pPr>
            <a:r>
              <a:rPr lang="en-IN" sz="2200" b="1" dirty="0" smtClean="0"/>
              <a:t>Disadvantages of Client/Server  Network:</a:t>
            </a:r>
          </a:p>
          <a:p>
            <a:r>
              <a:rPr lang="en-IN" sz="2200" dirty="0" smtClean="0"/>
              <a:t>Client/Server network is expensive as it requires the server with large memory.</a:t>
            </a:r>
          </a:p>
          <a:p>
            <a:r>
              <a:rPr lang="en-IN" sz="2200" dirty="0" smtClean="0"/>
              <a:t>A server has a Network Operating System(NOS) to provide the resources to the clients, but the cost of NOS is very high.</a:t>
            </a:r>
          </a:p>
          <a:p>
            <a:r>
              <a:rPr lang="en-IN" sz="2200" dirty="0" smtClean="0"/>
              <a:t>It requires a dedicated network administrator to manage all the resources.</a:t>
            </a:r>
          </a:p>
          <a:p>
            <a:pPr algn="just"/>
            <a:endParaRPr lang="en-IN" sz="2200" dirty="0" smtClean="0"/>
          </a:p>
          <a:p>
            <a:pPr>
              <a:buNone/>
            </a:pPr>
            <a:endParaRPr lang="en-IN" sz="2200" dirty="0" smtClean="0"/>
          </a:p>
          <a:p>
            <a:pPr algn="just"/>
            <a:endParaRPr lang="en-US" sz="2200" dirty="0"/>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dirty="0"/>
              <a:t>Topic Objective</a:t>
            </a:r>
          </a:p>
          <a:p>
            <a:r>
              <a:rPr lang="en-US" sz="2200" dirty="0"/>
              <a:t>To understand the OSI and TCP/IP models</a:t>
            </a:r>
          </a:p>
          <a:p>
            <a:r>
              <a:rPr lang="en-US" sz="2200" dirty="0"/>
              <a:t>Differences between two and the protocols supported</a:t>
            </a:r>
          </a:p>
          <a:p>
            <a:pPr marL="0" indent="0">
              <a:buNone/>
            </a:pPr>
            <a:endParaRPr lang="en-US" sz="2200" dirty="0"/>
          </a:p>
          <a:p>
            <a:pPr marL="0" indent="0">
              <a:buNone/>
            </a:pPr>
            <a:endParaRPr lang="en-US" sz="2200" dirty="0"/>
          </a:p>
          <a:p>
            <a:pPr marL="0" indent="0">
              <a:buNone/>
            </a:pPr>
            <a:r>
              <a:rPr lang="en-US" sz="2200" dirty="0"/>
              <a:t>Recap of previous topic</a:t>
            </a:r>
          </a:p>
          <a:p>
            <a:r>
              <a:rPr lang="en-US" sz="2200" dirty="0"/>
              <a:t>The basic networking layout and </a:t>
            </a:r>
            <a:r>
              <a:rPr lang="en-US" sz="2200" dirty="0" smtClean="0"/>
              <a:t>architecture were </a:t>
            </a:r>
            <a:r>
              <a:rPr lang="en-US" sz="2200" dirty="0"/>
              <a:t>studied</a:t>
            </a:r>
          </a:p>
          <a:p>
            <a:r>
              <a:rPr lang="en-US" sz="2200" dirty="0"/>
              <a:t>Data flow mode supported </a:t>
            </a:r>
          </a:p>
          <a:p>
            <a:endParaRPr lang="en-US" sz="2200" dirty="0"/>
          </a:p>
          <a:p>
            <a:endParaRPr lang="en-US" sz="2200" dirty="0"/>
          </a:p>
          <a:p>
            <a:endParaRPr lang="en-US" dirty="0"/>
          </a:p>
        </p:txBody>
      </p:sp>
      <p:sp>
        <p:nvSpPr>
          <p:cNvPr id="4" name="Date Placeholder 3"/>
          <p:cNvSpPr>
            <a:spLocks noGrp="1"/>
          </p:cNvSpPr>
          <p:nvPr>
            <p:ph type="dt" sz="half" idx="10"/>
          </p:nvPr>
        </p:nvSpPr>
        <p:spPr/>
        <p:txBody>
          <a:bodyPr/>
          <a:lstStyle/>
          <a:p>
            <a:fld id="{550879FD-E519-448F-9087-DB311B199922}"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OSI &amp; TCP/IP models (CO1)</a:t>
            </a:r>
            <a:endParaRPr kumimoji="0" lang="en-US" sz="30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28613853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Layered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04800" y="838200"/>
            <a:ext cx="8534400" cy="5518150"/>
          </a:xfrm>
        </p:spPr>
        <p:txBody>
          <a:bodyPr>
            <a:normAutofit/>
          </a:bodyPr>
          <a:lstStyle/>
          <a:p>
            <a:pPr>
              <a:buNone/>
            </a:pPr>
            <a:r>
              <a:rPr lang="en-IN" sz="2200" b="1" dirty="0" smtClean="0"/>
              <a:t>Layered Architecture</a:t>
            </a:r>
          </a:p>
          <a:p>
            <a:r>
              <a:rPr lang="en-IN" sz="2200" dirty="0" smtClean="0"/>
              <a:t>The main aim of the layered architecture is to divide the design into small pieces.</a:t>
            </a:r>
          </a:p>
          <a:p>
            <a:r>
              <a:rPr lang="en-IN" sz="2200" dirty="0" smtClean="0"/>
              <a:t>Each lower layer adds its services to the higher layer to provide a full set of services to manage communications and run the applications.</a:t>
            </a:r>
          </a:p>
          <a:p>
            <a:r>
              <a:rPr lang="en-IN" sz="2200" dirty="0" smtClean="0"/>
              <a:t>It provides modularity and clear interfaces, i.e., provides interaction between subsystems.</a:t>
            </a:r>
          </a:p>
          <a:p>
            <a:r>
              <a:rPr lang="en-IN" sz="2200" dirty="0" smtClean="0"/>
              <a:t>It ensures the independence between layers by providing the services from lower to higher layer without defining how the services are implemented. Therefore, any modification in a layer will not affect the other layers.</a:t>
            </a:r>
          </a:p>
          <a:p>
            <a:r>
              <a:rPr lang="en-IN" sz="2200" dirty="0" smtClean="0"/>
              <a:t>The number of layers, functions, contents of each layer will vary from network to network. However, the purpose of each layer is to provide the service from lower to a higher layer and hiding the details from the layers of how the services are implemented.</a:t>
            </a:r>
          </a:p>
          <a:p>
            <a:pPr>
              <a:buNone/>
            </a:pPr>
            <a:endParaRPr lang="en-IN" sz="2200" dirty="0" smtClean="0"/>
          </a:p>
          <a:p>
            <a:pPr algn="just"/>
            <a:endParaRPr lang="en-US" sz="2200" dirty="0"/>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Layered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04800" y="838200"/>
            <a:ext cx="8534400" cy="5518150"/>
          </a:xfrm>
        </p:spPr>
        <p:txBody>
          <a:bodyPr>
            <a:normAutofit/>
          </a:bodyPr>
          <a:lstStyle/>
          <a:p>
            <a:pPr>
              <a:buNone/>
            </a:pPr>
            <a:r>
              <a:rPr lang="en-IN" sz="2200" b="1" dirty="0" smtClean="0"/>
              <a:t>Basic elements of layered architecture:</a:t>
            </a:r>
          </a:p>
          <a:p>
            <a:pPr marL="342900" lvl="1" indent="-342900">
              <a:buFont typeface="Arial" pitchFamily="34" charset="0"/>
              <a:buChar char="•"/>
            </a:pPr>
            <a:r>
              <a:rPr lang="en-IN" sz="2200" b="1" dirty="0" smtClean="0"/>
              <a:t>Service:</a:t>
            </a:r>
            <a:r>
              <a:rPr lang="en-IN" sz="2200" dirty="0" smtClean="0"/>
              <a:t> It is a set of actions that a layer provides to the higher layer.</a:t>
            </a:r>
          </a:p>
          <a:p>
            <a:pPr marL="342900" lvl="1" indent="-342900">
              <a:buFont typeface="Arial" pitchFamily="34" charset="0"/>
              <a:buChar char="•"/>
            </a:pPr>
            <a:r>
              <a:rPr lang="en-IN" sz="2200" b="1" dirty="0" smtClean="0"/>
              <a:t>Protocol:</a:t>
            </a:r>
            <a:r>
              <a:rPr lang="en-IN" sz="2200" dirty="0" smtClean="0"/>
              <a:t> It defines a set of rules that a layer uses to exchange the information with peer entity. These rules mainly concern about both the contents and order of the messages used.</a:t>
            </a:r>
          </a:p>
          <a:p>
            <a:pPr marL="342900" lvl="1" indent="-342900">
              <a:buFont typeface="Arial" pitchFamily="34" charset="0"/>
              <a:buChar char="•"/>
            </a:pPr>
            <a:r>
              <a:rPr lang="en-IN" sz="2200" b="1" dirty="0" smtClean="0"/>
              <a:t>Interface:</a:t>
            </a:r>
            <a:r>
              <a:rPr lang="en-IN" sz="2200" dirty="0" smtClean="0"/>
              <a:t> It is a way through which the message is transferred from one layer to another layer.</a:t>
            </a:r>
          </a:p>
          <a:p>
            <a:pPr>
              <a:buNone/>
            </a:pPr>
            <a:endParaRPr lang="en-IN" sz="2200" dirty="0" smtClean="0"/>
          </a:p>
          <a:p>
            <a:pPr algn="just"/>
            <a:endParaRPr lang="en-US" sz="2200" dirty="0"/>
          </a:p>
        </p:txBody>
      </p:sp>
      <p:pic>
        <p:nvPicPr>
          <p:cNvPr id="162818" name="Picture 2" descr="Computer Network Models"/>
          <p:cNvPicPr>
            <a:picLocks noChangeAspect="1" noChangeArrowheads="1"/>
          </p:cNvPicPr>
          <p:nvPr/>
        </p:nvPicPr>
        <p:blipFill>
          <a:blip r:embed="rId3" cstate="print"/>
          <a:srcRect/>
          <a:stretch>
            <a:fillRect/>
          </a:stretch>
        </p:blipFill>
        <p:spPr bwMode="auto">
          <a:xfrm>
            <a:off x="2286000" y="3429000"/>
            <a:ext cx="4800600" cy="2740238"/>
          </a:xfrm>
          <a:prstGeom prst="rect">
            <a:avLst/>
          </a:prstGeom>
          <a:noFill/>
        </p:spPr>
      </p:pic>
      <p:sp>
        <p:nvSpPr>
          <p:cNvPr id="9" name="TextBox 8"/>
          <p:cNvSpPr txBox="1"/>
          <p:nvPr/>
        </p:nvSpPr>
        <p:spPr>
          <a:xfrm>
            <a:off x="3505200" y="6248400"/>
            <a:ext cx="2286000" cy="369332"/>
          </a:xfrm>
          <a:prstGeom prst="rect">
            <a:avLst/>
          </a:prstGeom>
          <a:noFill/>
        </p:spPr>
        <p:txBody>
          <a:bodyPr wrap="square" rtlCol="0">
            <a:spAutoFit/>
          </a:bodyPr>
          <a:lstStyle/>
          <a:p>
            <a:pPr algn="ctr"/>
            <a:r>
              <a:rPr lang="en-IN" b="1" dirty="0" smtClean="0"/>
              <a:t>5 layered Architecture</a:t>
            </a:r>
            <a:endParaRPr lang="en-IN" b="1" dirty="0"/>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Layered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04800" y="838200"/>
            <a:ext cx="8534400" cy="5518150"/>
          </a:xfrm>
        </p:spPr>
        <p:txBody>
          <a:bodyPr>
            <a:normAutofit/>
          </a:bodyPr>
          <a:lstStyle/>
          <a:p>
            <a:pPr algn="just"/>
            <a:r>
              <a:rPr lang="en-IN" sz="2100" dirty="0" smtClean="0"/>
              <a:t>In case of layered architecture, no data is transferred from layer n of one machine to layer n of another machine. Instead, each layer passes the data to the layer immediately just below it, until the lowest layer is reached.</a:t>
            </a:r>
          </a:p>
          <a:p>
            <a:pPr algn="just"/>
            <a:r>
              <a:rPr lang="en-IN" sz="2100" dirty="0" smtClean="0"/>
              <a:t>Below layer 1 is the physical medium through which the actual communication takes place.</a:t>
            </a:r>
          </a:p>
          <a:p>
            <a:pPr algn="just"/>
            <a:r>
              <a:rPr lang="en-IN" sz="2100" dirty="0" smtClean="0"/>
              <a:t>In a layered architecture, unmanageable tasks are divided into several small and manageable tasks.</a:t>
            </a:r>
          </a:p>
          <a:p>
            <a:pPr algn="just"/>
            <a:r>
              <a:rPr lang="en-IN" sz="2100" dirty="0" smtClean="0"/>
              <a:t>The data is passed from the upper layer to lower layer through an interface. A Layered architecture provides a clean-cut interface so that minimum information is shared among different layers. It also ensures that the implementation of one layer can be easily replaced by another implementation.</a:t>
            </a:r>
          </a:p>
          <a:p>
            <a:pPr marL="342900" lvl="1" indent="-342900" algn="just">
              <a:buFont typeface="Arial" pitchFamily="34" charset="0"/>
              <a:buChar char="•"/>
            </a:pPr>
            <a:endParaRPr lang="en-IN" sz="2100" dirty="0" smtClean="0"/>
          </a:p>
          <a:p>
            <a:pPr algn="just"/>
            <a:endParaRPr lang="en-IN" sz="2100" dirty="0" smtClean="0"/>
          </a:p>
          <a:p>
            <a:pPr algn="just">
              <a:buNone/>
            </a:pPr>
            <a:endParaRPr lang="en-IN" sz="2200" dirty="0" smtClean="0"/>
          </a:p>
          <a:p>
            <a:pPr algn="just"/>
            <a:endParaRPr lang="en-US" sz="2200" dirty="0"/>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Layered Network Architecture(CO1</a:t>
            </a:r>
            <a:r>
              <a:rPr lang="en-US" sz="3000"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04800" y="838200"/>
            <a:ext cx="8534400" cy="5518150"/>
          </a:xfrm>
        </p:spPr>
        <p:txBody>
          <a:bodyPr>
            <a:normAutofit/>
          </a:bodyPr>
          <a:lstStyle/>
          <a:p>
            <a:pPr>
              <a:buNone/>
            </a:pPr>
            <a:endParaRPr lang="en-IN" sz="2200" dirty="0" smtClean="0"/>
          </a:p>
          <a:p>
            <a:pPr algn="just"/>
            <a:endParaRPr lang="en-US" sz="2200" dirty="0"/>
          </a:p>
        </p:txBody>
      </p:sp>
      <p:sp>
        <p:nvSpPr>
          <p:cNvPr id="9" name="Rectangle 8"/>
          <p:cNvSpPr/>
          <p:nvPr/>
        </p:nvSpPr>
        <p:spPr>
          <a:xfrm>
            <a:off x="457200" y="1028343"/>
            <a:ext cx="8305800" cy="5109091"/>
          </a:xfrm>
          <a:prstGeom prst="rect">
            <a:avLst/>
          </a:prstGeom>
        </p:spPr>
        <p:txBody>
          <a:bodyPr wrap="square">
            <a:spAutoFit/>
          </a:bodyPr>
          <a:lstStyle/>
          <a:p>
            <a:r>
              <a:rPr lang="en-IN" sz="2200" b="1" dirty="0" smtClean="0"/>
              <a:t>Why do we require Layered architecture?</a:t>
            </a:r>
          </a:p>
          <a:p>
            <a:endParaRPr lang="en-IN" sz="2200" b="1" dirty="0" smtClean="0"/>
          </a:p>
          <a:p>
            <a:r>
              <a:rPr lang="en-IN" sz="2200" b="1" dirty="0" smtClean="0"/>
              <a:t>1. Divide-and-conquer approach:</a:t>
            </a:r>
            <a:r>
              <a:rPr lang="en-IN" sz="2200" dirty="0" smtClean="0"/>
              <a:t> Divide-and-conquer approach makes a design process in such a way that the unmanageable tasks are divided into small and manageable tasks. In short, we can say that this approach reduces the complexity of the design.</a:t>
            </a:r>
          </a:p>
          <a:p>
            <a:r>
              <a:rPr lang="en-IN" sz="2200" b="1" dirty="0" smtClean="0"/>
              <a:t>2. Modularity:</a:t>
            </a:r>
            <a:r>
              <a:rPr lang="en-IN" sz="2200" dirty="0" smtClean="0"/>
              <a:t> Layered architecture is more modular. Modularity provides the independence of layers, which is easier to understand and implement.</a:t>
            </a:r>
          </a:p>
          <a:p>
            <a:r>
              <a:rPr lang="en-IN" sz="2200" b="1" dirty="0" smtClean="0"/>
              <a:t>3. Easy to modify:</a:t>
            </a:r>
            <a:r>
              <a:rPr lang="en-IN" sz="2200" dirty="0" smtClean="0"/>
              <a:t> It ensures the independence of layers so that implementation in one layer can be changed without affecting other layers.</a:t>
            </a:r>
          </a:p>
          <a:p>
            <a:r>
              <a:rPr lang="en-IN" sz="2200" b="1" dirty="0" smtClean="0"/>
              <a:t>4. Easy to test:</a:t>
            </a:r>
            <a:r>
              <a:rPr lang="en-IN" sz="2200" dirty="0" smtClean="0"/>
              <a:t> Each layer of the layered architecture can be analyzed and tested individually.</a:t>
            </a:r>
          </a:p>
          <a:p>
            <a:pPr>
              <a:buFont typeface="Arial" pitchFamily="34" charset="0"/>
              <a:buChar char="•"/>
            </a:pPr>
            <a:endParaRPr lang="en-IN" dirty="0" smtClean="0"/>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smtClean="0"/>
              <a:t>OSI Model (CO1</a:t>
            </a:r>
            <a:r>
              <a:rPr lang="en-US" sz="3000" b="1"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04800" y="838200"/>
            <a:ext cx="8534400" cy="5518150"/>
          </a:xfrm>
        </p:spPr>
        <p:txBody>
          <a:bodyPr>
            <a:normAutofit/>
          </a:bodyPr>
          <a:lstStyle/>
          <a:p>
            <a:pPr>
              <a:buNone/>
            </a:pPr>
            <a:endParaRPr lang="en-IN" sz="2200" dirty="0" smtClean="0"/>
          </a:p>
          <a:p>
            <a:pPr algn="just"/>
            <a:endParaRPr lang="en-US" sz="2200" dirty="0"/>
          </a:p>
        </p:txBody>
      </p:sp>
      <p:sp>
        <p:nvSpPr>
          <p:cNvPr id="9" name="Rectangle 8"/>
          <p:cNvSpPr/>
          <p:nvPr/>
        </p:nvSpPr>
        <p:spPr>
          <a:xfrm>
            <a:off x="457200" y="1028343"/>
            <a:ext cx="8305800" cy="5109091"/>
          </a:xfrm>
          <a:prstGeom prst="rect">
            <a:avLst/>
          </a:prstGeom>
        </p:spPr>
        <p:txBody>
          <a:bodyPr wrap="square">
            <a:spAutoFit/>
          </a:bodyPr>
          <a:lstStyle/>
          <a:p>
            <a:r>
              <a:rPr lang="en-IN" sz="2200" b="1" dirty="0" smtClean="0"/>
              <a:t>OSI Model:</a:t>
            </a:r>
          </a:p>
          <a:p>
            <a:pPr algn="just">
              <a:buFont typeface="Arial" pitchFamily="34" charset="0"/>
              <a:buChar char="•"/>
            </a:pPr>
            <a:r>
              <a:rPr lang="en-IN" sz="2200" dirty="0" smtClean="0"/>
              <a:t> OSI stands for Open System Interconnection is a reference model that describes how information from a software application in one computer moves through a physical medium to the software application in another computer.</a:t>
            </a:r>
          </a:p>
          <a:p>
            <a:pPr algn="just">
              <a:buFont typeface="Arial" pitchFamily="34" charset="0"/>
              <a:buChar char="•"/>
            </a:pPr>
            <a:r>
              <a:rPr lang="en-IN" sz="2200" dirty="0" smtClean="0"/>
              <a:t> OSI consists of seven layers, and each layer performs a particular network function. </a:t>
            </a:r>
          </a:p>
          <a:p>
            <a:pPr algn="just">
              <a:buFont typeface="Arial" pitchFamily="34" charset="0"/>
              <a:buChar char="•"/>
            </a:pPr>
            <a:r>
              <a:rPr lang="en-IN" sz="2200" dirty="0" smtClean="0"/>
              <a:t> OSI model was developed by the International Organization for Standardization (ISO) in 1984, and it is now considered as an architectural model for the inter-computer communications.</a:t>
            </a:r>
          </a:p>
          <a:p>
            <a:pPr algn="just">
              <a:buFont typeface="Arial" pitchFamily="34" charset="0"/>
              <a:buChar char="•"/>
            </a:pPr>
            <a:r>
              <a:rPr lang="en-IN" sz="2200" dirty="0" smtClean="0"/>
              <a:t> OSI model divides the whole task into seven smaller and manageable tasks. Each layer is assigned a particular task.</a:t>
            </a:r>
          </a:p>
          <a:p>
            <a:pPr algn="just">
              <a:buFont typeface="Arial" pitchFamily="34" charset="0"/>
              <a:buChar char="•"/>
            </a:pPr>
            <a:r>
              <a:rPr lang="en-IN" sz="2200" dirty="0" smtClean="0"/>
              <a:t> Each layer is self-contained, so that task assigned to each layer can be performed independently.</a:t>
            </a:r>
          </a:p>
          <a:p>
            <a:pPr>
              <a:buFont typeface="Arial" pitchFamily="34" charset="0"/>
              <a:buChar char="•"/>
            </a:pPr>
            <a:endParaRPr lang="en-IN" dirty="0" smtClean="0"/>
          </a:p>
        </p:txBody>
      </p:sp>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ontent Placeholder 2"/>
          <p:cNvSpPr>
            <a:spLocks noGrp="1"/>
          </p:cNvSpPr>
          <p:nvPr>
            <p:ph idx="1"/>
          </p:nvPr>
        </p:nvSpPr>
        <p:spPr>
          <a:xfrm>
            <a:off x="304800" y="838200"/>
            <a:ext cx="8534400" cy="5518150"/>
          </a:xfrm>
        </p:spPr>
        <p:txBody>
          <a:bodyPr>
            <a:normAutofit/>
          </a:bodyPr>
          <a:lstStyle/>
          <a:p>
            <a:pPr>
              <a:buNone/>
            </a:pPr>
            <a:endParaRPr lang="en-IN" sz="2200" dirty="0" smtClean="0"/>
          </a:p>
          <a:p>
            <a:pPr algn="just">
              <a:buNone/>
            </a:pPr>
            <a:endParaRPr lang="en-US" sz="2200" dirty="0"/>
          </a:p>
        </p:txBody>
      </p:sp>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OSI Model (CO1</a:t>
            </a:r>
            <a:r>
              <a:rPr lang="en-US" sz="3000" b="1" dirty="0"/>
              <a:t>)</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Rectangle 8"/>
          <p:cNvSpPr/>
          <p:nvPr/>
        </p:nvSpPr>
        <p:spPr>
          <a:xfrm>
            <a:off x="457200" y="1028343"/>
            <a:ext cx="8305800" cy="707886"/>
          </a:xfrm>
          <a:prstGeom prst="rect">
            <a:avLst/>
          </a:prstGeom>
        </p:spPr>
        <p:txBody>
          <a:bodyPr wrap="square">
            <a:spAutoFit/>
          </a:bodyPr>
          <a:lstStyle/>
          <a:p>
            <a:r>
              <a:rPr lang="en-IN" sz="2200" b="1" dirty="0" smtClean="0"/>
              <a:t>Characteristics of OSI Model:</a:t>
            </a:r>
          </a:p>
          <a:p>
            <a:pPr algn="just">
              <a:buFont typeface="Arial" pitchFamily="34" charset="0"/>
              <a:buChar char="•"/>
            </a:pPr>
            <a:endParaRPr lang="en-IN" dirty="0" smtClean="0"/>
          </a:p>
        </p:txBody>
      </p:sp>
      <p:pic>
        <p:nvPicPr>
          <p:cNvPr id="1026" name="Picture 2" descr="OSI Model"/>
          <p:cNvPicPr>
            <a:picLocks noChangeAspect="1" noChangeArrowheads="1"/>
          </p:cNvPicPr>
          <p:nvPr/>
        </p:nvPicPr>
        <p:blipFill>
          <a:blip r:embed="rId4" cstate="print"/>
          <a:srcRect/>
          <a:stretch>
            <a:fillRect/>
          </a:stretch>
        </p:blipFill>
        <p:spPr bwMode="auto">
          <a:xfrm>
            <a:off x="1752600" y="1752600"/>
            <a:ext cx="5715000" cy="3581400"/>
          </a:xfrm>
          <a:prstGeom prst="rect">
            <a:avLst/>
          </a:prstGeom>
          <a:noFill/>
        </p:spPr>
      </p:pic>
    </p:spTree>
    <p:extLst>
      <p:ext uri="{BB962C8B-B14F-4D97-AF65-F5344CB8AC3E}">
        <p14:creationId xmlns="" xmlns:p14="http://schemas.microsoft.com/office/powerpoint/2010/main" val="15174075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7E3A7E11-CFE3-4C2A-A750-D7059B91ECE5}" type="datetime1">
              <a:rPr lang="en-US" smtClean="0"/>
              <a:pPr>
                <a:buFont typeface="Arial" pitchFamily="34" charset="0"/>
                <a:buNone/>
              </a:pPr>
              <a:t>8/17/2022</a:t>
            </a:fld>
            <a:endParaRPr lang="en-US" dirty="0"/>
          </a:p>
        </p:txBody>
      </p:sp>
      <p:sp>
        <p:nvSpPr>
          <p:cNvPr id="10244" name="Slide Number Placeholder 5"/>
          <p:cNvSpPr>
            <a:spLocks noGrp="1"/>
          </p:cNvSpPr>
          <p:nvPr>
            <p:ph type="sldNum" sz="quarter" idx="4294967295"/>
          </p:nvPr>
        </p:nvSpPr>
        <p:spPr>
          <a:xfrm>
            <a:off x="6223000" y="6356350"/>
            <a:ext cx="2895600"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6</a:t>
            </a:fld>
            <a:endParaRPr lang="en-US"/>
          </a:p>
        </p:txBody>
      </p:sp>
      <p:sp>
        <p:nvSpPr>
          <p:cNvPr id="7" name="Title 1"/>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Branch wise Applications</a:t>
            </a:r>
          </a:p>
        </p:txBody>
      </p:sp>
      <p:sp>
        <p:nvSpPr>
          <p:cNvPr id="10246" name="TextBox 7"/>
          <p:cNvSpPr txBox="1">
            <a:spLocks noChangeArrowheads="1"/>
          </p:cNvSpPr>
          <p:nvPr/>
        </p:nvSpPr>
        <p:spPr bwMode="auto">
          <a:xfrm>
            <a:off x="457200" y="1066800"/>
            <a:ext cx="8250238" cy="4493538"/>
          </a:xfrm>
          <a:prstGeom prst="rect">
            <a:avLst/>
          </a:prstGeom>
          <a:noFill/>
          <a:ln w="9525">
            <a:noFill/>
            <a:miter lim="800000"/>
            <a:headEnd/>
            <a:tailEnd/>
          </a:ln>
        </p:spPr>
        <p:txBody>
          <a:bodyPr wrap="square">
            <a:spAutoFit/>
          </a:bodyPr>
          <a:lstStyle/>
          <a:p>
            <a:pPr marL="342900" indent="-342900" algn="just">
              <a:spcBef>
                <a:spcPct val="20000"/>
              </a:spcBef>
              <a:buFont typeface="Arial" pitchFamily="34" charset="0"/>
              <a:buChar char="•"/>
            </a:pPr>
            <a:r>
              <a:rPr lang="en-US" sz="2200" dirty="0"/>
              <a:t>Resource Sharing</a:t>
            </a:r>
          </a:p>
          <a:p>
            <a:pPr marL="342900" indent="-342900" algn="just">
              <a:spcBef>
                <a:spcPct val="20000"/>
              </a:spcBef>
              <a:buFont typeface="Arial" pitchFamily="34" charset="0"/>
              <a:buChar char="•"/>
            </a:pPr>
            <a:r>
              <a:rPr lang="en-US" sz="2200" dirty="0"/>
              <a:t>Server-Client model:</a:t>
            </a:r>
          </a:p>
          <a:p>
            <a:pPr marL="342900" indent="-342900" algn="just">
              <a:spcBef>
                <a:spcPct val="20000"/>
              </a:spcBef>
              <a:buFont typeface="Arial" pitchFamily="34" charset="0"/>
              <a:buChar char="•"/>
            </a:pPr>
            <a:r>
              <a:rPr lang="en-US" sz="2200" dirty="0"/>
              <a:t>Communication Medium:</a:t>
            </a:r>
          </a:p>
          <a:p>
            <a:pPr marL="342900" indent="-342900" algn="just">
              <a:spcBef>
                <a:spcPct val="20000"/>
              </a:spcBef>
              <a:buFont typeface="Arial" pitchFamily="34" charset="0"/>
              <a:buChar char="•"/>
            </a:pPr>
            <a:r>
              <a:rPr lang="en-US" sz="2200" dirty="0"/>
              <a:t>Access to remote information</a:t>
            </a:r>
          </a:p>
          <a:p>
            <a:pPr marL="342900" indent="-342900" algn="just">
              <a:spcBef>
                <a:spcPct val="20000"/>
              </a:spcBef>
              <a:buFont typeface="Arial" pitchFamily="34" charset="0"/>
              <a:buChar char="•"/>
            </a:pPr>
            <a:r>
              <a:rPr lang="en-US" sz="2200" dirty="0"/>
              <a:t>Person-to-person communication</a:t>
            </a:r>
          </a:p>
          <a:p>
            <a:pPr marL="342900" indent="-342900" algn="just">
              <a:spcBef>
                <a:spcPct val="20000"/>
              </a:spcBef>
              <a:buFont typeface="Arial" pitchFamily="34" charset="0"/>
              <a:buChar char="•"/>
            </a:pPr>
            <a:r>
              <a:rPr lang="en-US" sz="2200" dirty="0"/>
              <a:t>Electronic commerce</a:t>
            </a:r>
          </a:p>
          <a:p>
            <a:pPr marL="342900" indent="-342900" algn="just">
              <a:spcBef>
                <a:spcPct val="20000"/>
              </a:spcBef>
              <a:spcAft>
                <a:spcPct val="0"/>
              </a:spcAft>
              <a:buClr>
                <a:srgbClr val="000000"/>
              </a:buClr>
              <a:buFont typeface="Arial" pitchFamily="34" charset="0"/>
              <a:buChar char="•"/>
            </a:pPr>
            <a:r>
              <a:rPr lang="en-US" sz="2200" dirty="0"/>
              <a:t>Cloud-based Applications</a:t>
            </a:r>
          </a:p>
          <a:p>
            <a:pPr marL="342900" indent="-342900" algn="just">
              <a:spcBef>
                <a:spcPct val="20000"/>
              </a:spcBef>
              <a:buFont typeface="Arial" pitchFamily="34" charset="0"/>
              <a:buChar char="•"/>
            </a:pPr>
            <a:r>
              <a:rPr lang="en-US" sz="2200" dirty="0"/>
              <a:t>AI and Expert System</a:t>
            </a:r>
          </a:p>
          <a:p>
            <a:pPr marL="342900" indent="-342900" algn="just">
              <a:spcBef>
                <a:spcPct val="20000"/>
              </a:spcBef>
              <a:buFont typeface="Arial" pitchFamily="34" charset="0"/>
              <a:buChar char="•"/>
            </a:pPr>
            <a:r>
              <a:rPr lang="en-US" sz="2200" dirty="0"/>
              <a:t>Neural Networks and parallel programming</a:t>
            </a:r>
          </a:p>
          <a:p>
            <a:pPr marL="342900" indent="-342900" algn="just">
              <a:spcBef>
                <a:spcPct val="20000"/>
              </a:spcBef>
              <a:buFont typeface="Arial" pitchFamily="34" charset="0"/>
              <a:buChar char="•"/>
            </a:pPr>
            <a:r>
              <a:rPr lang="en-US" sz="2200" dirty="0"/>
              <a:t>Decision support and office automation systems etc.</a:t>
            </a:r>
          </a:p>
          <a:p>
            <a:pPr marL="342900" indent="-342900" algn="just">
              <a:spcBef>
                <a:spcPct val="20000"/>
              </a:spcBef>
              <a:buFont typeface="Arial" pitchFamily="34" charset="0"/>
              <a:buChar char="•"/>
            </a:pPr>
            <a:endParaRPr lang="en-US" sz="2200" dirty="0"/>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781719-2003-4DD6-9A0E-1595CDD0A805}"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138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OSI Model(CO1</a:t>
            </a:r>
            <a:r>
              <a:rPr lang="en-US" sz="3200" b="1" dirty="0"/>
              <a: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304800" y="838200"/>
            <a:ext cx="8534400" cy="5518150"/>
          </a:xfrm>
        </p:spPr>
        <p:txBody>
          <a:bodyPr>
            <a:normAutofit/>
          </a:bodyPr>
          <a:lstStyle/>
          <a:p>
            <a:pPr>
              <a:buNone/>
            </a:pPr>
            <a:endParaRPr lang="en-IN" sz="2200" dirty="0" smtClean="0"/>
          </a:p>
          <a:p>
            <a:pPr algn="just">
              <a:buNone/>
            </a:pPr>
            <a:endParaRPr lang="en-US" sz="2200" dirty="0"/>
          </a:p>
        </p:txBody>
      </p:sp>
      <p:sp>
        <p:nvSpPr>
          <p:cNvPr id="9" name="Rectangle 8"/>
          <p:cNvSpPr/>
          <p:nvPr/>
        </p:nvSpPr>
        <p:spPr>
          <a:xfrm>
            <a:off x="457200" y="1028343"/>
            <a:ext cx="8305800" cy="707886"/>
          </a:xfrm>
          <a:prstGeom prst="rect">
            <a:avLst/>
          </a:prstGeom>
        </p:spPr>
        <p:txBody>
          <a:bodyPr wrap="square">
            <a:spAutoFit/>
          </a:bodyPr>
          <a:lstStyle/>
          <a:p>
            <a:r>
              <a:rPr lang="en-IN" sz="2200" b="1" dirty="0" smtClean="0"/>
              <a:t>Functions of OSI Layers:</a:t>
            </a:r>
          </a:p>
          <a:p>
            <a:pPr algn="just">
              <a:buFont typeface="Arial" pitchFamily="34" charset="0"/>
              <a:buChar char="•"/>
            </a:pPr>
            <a:endParaRPr lang="en-IN" dirty="0" smtClean="0"/>
          </a:p>
        </p:txBody>
      </p:sp>
      <p:pic>
        <p:nvPicPr>
          <p:cNvPr id="162818" name="Picture 2" descr="OSI Model"/>
          <p:cNvPicPr>
            <a:picLocks noChangeAspect="1" noChangeArrowheads="1"/>
          </p:cNvPicPr>
          <p:nvPr/>
        </p:nvPicPr>
        <p:blipFill>
          <a:blip r:embed="rId3" cstate="print"/>
          <a:srcRect/>
          <a:stretch>
            <a:fillRect/>
          </a:stretch>
        </p:blipFill>
        <p:spPr bwMode="auto">
          <a:xfrm>
            <a:off x="1447800" y="1752600"/>
            <a:ext cx="6629400" cy="4200526"/>
          </a:xfrm>
          <a:prstGeom prst="rect">
            <a:avLst/>
          </a:prstGeom>
          <a:noFill/>
        </p:spPr>
      </p:pic>
    </p:spTree>
    <p:extLst>
      <p:ext uri="{BB962C8B-B14F-4D97-AF65-F5344CB8AC3E}">
        <p14:creationId xmlns="" xmlns:p14="http://schemas.microsoft.com/office/powerpoint/2010/main" val="15174075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42B91D-87A9-49E3-BE94-92715F7E7BD7}"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OSI </a:t>
            </a:r>
            <a:r>
              <a:rPr lang="en-US" sz="3200" b="1" dirty="0" smtClean="0"/>
              <a:t>Model </a:t>
            </a:r>
            <a:r>
              <a:rPr lang="en-US" sz="2800" b="1" dirty="0" smtClean="0"/>
              <a:t>(</a:t>
            </a:r>
            <a:r>
              <a:rPr lang="en-US" sz="2800" b="1" dirty="0"/>
              <a:t>CO1)</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838200"/>
            <a:ext cx="8382000" cy="5715000"/>
          </a:xfrm>
        </p:spPr>
        <p:txBody>
          <a:bodyPr>
            <a:noAutofit/>
          </a:bodyPr>
          <a:lstStyle/>
          <a:p>
            <a:pPr>
              <a:lnSpc>
                <a:spcPct val="120000"/>
              </a:lnSpc>
            </a:pPr>
            <a:r>
              <a:rPr lang="en-US" sz="2200" b="1" dirty="0"/>
              <a:t>Physical layer - </a:t>
            </a:r>
            <a:r>
              <a:rPr lang="en-US" sz="2200" dirty="0"/>
              <a:t>coordinates the functions required to carry a bit stream over a physical medium</a:t>
            </a:r>
          </a:p>
          <a:p>
            <a:pPr lvl="1"/>
            <a:r>
              <a:rPr lang="en-US" sz="2200" dirty="0"/>
              <a:t>Physical characteristics of interfaces and medium</a:t>
            </a:r>
          </a:p>
          <a:p>
            <a:pPr lvl="1"/>
            <a:r>
              <a:rPr lang="en-US" sz="2200" dirty="0"/>
              <a:t>Representation of </a:t>
            </a:r>
            <a:r>
              <a:rPr lang="en-US" sz="2200" dirty="0" smtClean="0"/>
              <a:t>bits, Data </a:t>
            </a:r>
            <a:r>
              <a:rPr lang="en-US" sz="2200" dirty="0"/>
              <a:t>rate </a:t>
            </a:r>
            <a:r>
              <a:rPr lang="en-US" sz="2200" dirty="0" smtClean="0"/>
              <a:t>, Synchronization </a:t>
            </a:r>
            <a:r>
              <a:rPr lang="en-US" sz="2200" dirty="0"/>
              <a:t>of bits</a:t>
            </a:r>
          </a:p>
          <a:p>
            <a:pPr lvl="1"/>
            <a:r>
              <a:rPr lang="en-US" sz="2200" dirty="0"/>
              <a:t>Line </a:t>
            </a:r>
            <a:r>
              <a:rPr lang="en-US" sz="2200" dirty="0" smtClean="0"/>
              <a:t>configuration </a:t>
            </a:r>
          </a:p>
          <a:p>
            <a:pPr lvl="1"/>
            <a:r>
              <a:rPr lang="en-US" sz="2200" dirty="0" smtClean="0"/>
              <a:t>Physical topology </a:t>
            </a:r>
          </a:p>
          <a:p>
            <a:pPr lvl="1"/>
            <a:r>
              <a:rPr lang="en-US" sz="2200" dirty="0" smtClean="0"/>
              <a:t>Transmission mode</a:t>
            </a:r>
            <a:endParaRPr lang="en-US" sz="2200" dirty="0"/>
          </a:p>
          <a:p>
            <a:pPr>
              <a:lnSpc>
                <a:spcPct val="120000"/>
              </a:lnSpc>
            </a:pPr>
            <a:r>
              <a:rPr lang="en-US" sz="2200" b="1" dirty="0"/>
              <a:t>Data Link Layer -  </a:t>
            </a:r>
            <a:r>
              <a:rPr lang="en-US" sz="2200" dirty="0"/>
              <a:t>transforms the physical layer, a raw transmission facility, to a reliable link</a:t>
            </a:r>
          </a:p>
          <a:p>
            <a:pPr lvl="1"/>
            <a:r>
              <a:rPr lang="en-US" sz="2200" dirty="0"/>
              <a:t>Framing</a:t>
            </a:r>
          </a:p>
          <a:p>
            <a:pPr lvl="1"/>
            <a:r>
              <a:rPr lang="en-US" sz="2200" dirty="0"/>
              <a:t>Physical addressing</a:t>
            </a:r>
          </a:p>
          <a:p>
            <a:pPr lvl="1"/>
            <a:r>
              <a:rPr lang="en-US" sz="2200" dirty="0"/>
              <a:t>Flow control</a:t>
            </a:r>
          </a:p>
          <a:p>
            <a:pPr lvl="1"/>
            <a:r>
              <a:rPr lang="en-US" sz="2200" dirty="0"/>
              <a:t>Error control</a:t>
            </a:r>
          </a:p>
          <a:p>
            <a:pPr lvl="1"/>
            <a:r>
              <a:rPr lang="en-US" sz="2200" dirty="0"/>
              <a:t>Access control</a:t>
            </a:r>
          </a:p>
          <a:p>
            <a:endParaRPr lang="en-US" sz="2200" dirty="0"/>
          </a:p>
        </p:txBody>
      </p:sp>
    </p:spTree>
    <p:extLst>
      <p:ext uri="{BB962C8B-B14F-4D97-AF65-F5344CB8AC3E}">
        <p14:creationId xmlns="" xmlns:p14="http://schemas.microsoft.com/office/powerpoint/2010/main" val="19569778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3C768D-E11E-4D68-9AD7-FEA2EBAE6DA1}"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OSI </a:t>
            </a:r>
            <a:r>
              <a:rPr lang="en-US" sz="3200" b="1" dirty="0" smtClean="0"/>
              <a:t>Model</a:t>
            </a:r>
            <a:endParaRPr lang="en-US" sz="32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229600" cy="5213350"/>
          </a:xfrm>
        </p:spPr>
        <p:txBody>
          <a:bodyPr>
            <a:normAutofit fontScale="85000" lnSpcReduction="10000"/>
          </a:bodyPr>
          <a:lstStyle/>
          <a:p>
            <a:pPr algn="just"/>
            <a:r>
              <a:rPr lang="en-US" sz="2600" b="1" dirty="0"/>
              <a:t>Network </a:t>
            </a:r>
            <a:r>
              <a:rPr lang="en-US" sz="2600" b="1" dirty="0" smtClean="0"/>
              <a:t>Layer</a:t>
            </a:r>
            <a:r>
              <a:rPr lang="en-US" sz="2600" dirty="0" smtClean="0"/>
              <a:t>: responsible </a:t>
            </a:r>
            <a:r>
              <a:rPr lang="en-US" sz="2600" dirty="0"/>
              <a:t>for the source-to-destination delivery of a packet, possibly across multiple networks</a:t>
            </a:r>
          </a:p>
          <a:p>
            <a:pPr lvl="1" algn="just"/>
            <a:r>
              <a:rPr lang="en-US" sz="2600" dirty="0"/>
              <a:t>Logical addressing</a:t>
            </a:r>
          </a:p>
          <a:p>
            <a:pPr lvl="1" algn="just"/>
            <a:r>
              <a:rPr lang="en-US" sz="2600" dirty="0"/>
              <a:t>Routing</a:t>
            </a:r>
          </a:p>
          <a:p>
            <a:pPr algn="just"/>
            <a:r>
              <a:rPr lang="en-US" sz="2600" b="1" dirty="0"/>
              <a:t>Transport Layer </a:t>
            </a:r>
            <a:r>
              <a:rPr lang="en-US" sz="2600" b="1" dirty="0" smtClean="0"/>
              <a:t>: </a:t>
            </a:r>
            <a:r>
              <a:rPr lang="en-US" sz="2600" dirty="0"/>
              <a:t>process-to-process delivery of the entire message</a:t>
            </a:r>
          </a:p>
          <a:p>
            <a:pPr lvl="1" algn="just"/>
            <a:r>
              <a:rPr lang="en-US" sz="2600" dirty="0"/>
              <a:t>Service-point addressing</a:t>
            </a:r>
          </a:p>
          <a:p>
            <a:pPr lvl="1" algn="just"/>
            <a:r>
              <a:rPr lang="en-US" sz="2600" dirty="0"/>
              <a:t>Segmentation and reassembly</a:t>
            </a:r>
          </a:p>
          <a:p>
            <a:pPr lvl="1" algn="just"/>
            <a:r>
              <a:rPr lang="en-US" sz="2600" dirty="0"/>
              <a:t>Connection control</a:t>
            </a:r>
          </a:p>
          <a:p>
            <a:pPr lvl="1" algn="just"/>
            <a:r>
              <a:rPr lang="en-US" sz="2600" dirty="0"/>
              <a:t>Flow control</a:t>
            </a:r>
          </a:p>
          <a:p>
            <a:pPr lvl="1" algn="just"/>
            <a:r>
              <a:rPr lang="en-US" sz="2600" dirty="0"/>
              <a:t>Error control</a:t>
            </a:r>
          </a:p>
          <a:p>
            <a:pPr algn="just"/>
            <a:r>
              <a:rPr lang="en-US" sz="2600" b="1" dirty="0"/>
              <a:t>Session </a:t>
            </a:r>
            <a:r>
              <a:rPr lang="en-US" sz="2600" b="1" dirty="0" smtClean="0"/>
              <a:t>Layer: </a:t>
            </a:r>
            <a:r>
              <a:rPr lang="en-US" sz="2600" dirty="0" smtClean="0"/>
              <a:t>establishes</a:t>
            </a:r>
            <a:r>
              <a:rPr lang="en-US" sz="2600" dirty="0"/>
              <a:t>, maintains, and synchronizes the interaction among communicating systems</a:t>
            </a:r>
          </a:p>
          <a:p>
            <a:pPr lvl="1" algn="just"/>
            <a:r>
              <a:rPr lang="en-US" sz="2600" dirty="0"/>
              <a:t>Dialog control</a:t>
            </a:r>
          </a:p>
          <a:p>
            <a:pPr lvl="1" algn="just"/>
            <a:r>
              <a:rPr lang="en-US" sz="2600" dirty="0"/>
              <a:t>Synchronization</a:t>
            </a:r>
          </a:p>
          <a:p>
            <a:pPr algn="just"/>
            <a:endParaRPr lang="en-US" sz="2200" dirty="0"/>
          </a:p>
        </p:txBody>
      </p:sp>
    </p:spTree>
    <p:extLst>
      <p:ext uri="{BB962C8B-B14F-4D97-AF65-F5344CB8AC3E}">
        <p14:creationId xmlns="" xmlns:p14="http://schemas.microsoft.com/office/powerpoint/2010/main" val="965463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63FCB3-8BDB-4962-A346-6CE0048EF60C}"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OSI </a:t>
            </a:r>
            <a:r>
              <a:rPr lang="en-US" sz="3200" b="1" dirty="0" smtClean="0"/>
              <a:t>Model</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229600" cy="5213350"/>
          </a:xfrm>
        </p:spPr>
        <p:txBody>
          <a:bodyPr>
            <a:normAutofit/>
          </a:bodyPr>
          <a:lstStyle/>
          <a:p>
            <a:r>
              <a:rPr lang="en-US" sz="2200" b="1" dirty="0"/>
              <a:t>Presentation Layer </a:t>
            </a:r>
            <a:r>
              <a:rPr lang="en-US" sz="2200" b="1" dirty="0" smtClean="0"/>
              <a:t>:</a:t>
            </a:r>
            <a:r>
              <a:rPr lang="en-US" sz="2200" dirty="0" smtClean="0"/>
              <a:t> </a:t>
            </a:r>
            <a:r>
              <a:rPr lang="en-US" sz="2200" dirty="0"/>
              <a:t>concerned with the syntax and semantics of the information exchanged between two systems</a:t>
            </a:r>
          </a:p>
          <a:p>
            <a:pPr lvl="1"/>
            <a:r>
              <a:rPr lang="en-US" sz="2200" dirty="0"/>
              <a:t>Translation</a:t>
            </a:r>
          </a:p>
          <a:p>
            <a:pPr lvl="1"/>
            <a:r>
              <a:rPr lang="en-US" sz="2200" dirty="0"/>
              <a:t>Encryption</a:t>
            </a:r>
          </a:p>
          <a:p>
            <a:pPr lvl="1"/>
            <a:r>
              <a:rPr lang="en-US" sz="2200" dirty="0"/>
              <a:t>Compression</a:t>
            </a:r>
          </a:p>
          <a:p>
            <a:r>
              <a:rPr lang="en-US" sz="2200" b="1" dirty="0"/>
              <a:t>Application Layer </a:t>
            </a:r>
            <a:r>
              <a:rPr lang="en-US" sz="2200" b="1" dirty="0" smtClean="0"/>
              <a:t>: </a:t>
            </a:r>
            <a:r>
              <a:rPr lang="en-US" sz="2200" dirty="0"/>
              <a:t>enables the user to access the network</a:t>
            </a:r>
          </a:p>
          <a:p>
            <a:pPr lvl="1"/>
            <a:r>
              <a:rPr lang="en-US" sz="2200" dirty="0"/>
              <a:t>Network virtual terminal</a:t>
            </a:r>
          </a:p>
          <a:p>
            <a:pPr lvl="1"/>
            <a:r>
              <a:rPr lang="en-US" sz="2200" dirty="0"/>
              <a:t>File transfer, access, and management</a:t>
            </a:r>
          </a:p>
          <a:p>
            <a:pPr lvl="1"/>
            <a:r>
              <a:rPr lang="en-US" sz="2200" dirty="0"/>
              <a:t>Mail services</a:t>
            </a:r>
          </a:p>
          <a:p>
            <a:pPr lvl="1"/>
            <a:r>
              <a:rPr lang="en-US" sz="2200" dirty="0"/>
              <a:t>Directory services</a:t>
            </a:r>
          </a:p>
          <a:p>
            <a:endParaRPr lang="en-US" sz="2200" dirty="0"/>
          </a:p>
        </p:txBody>
      </p:sp>
    </p:spTree>
    <p:extLst>
      <p:ext uri="{BB962C8B-B14F-4D97-AF65-F5344CB8AC3E}">
        <p14:creationId xmlns="" xmlns:p14="http://schemas.microsoft.com/office/powerpoint/2010/main" val="1273427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63FCB3-8BDB-4962-A346-6CE0048EF60C}"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TCP/IP Model</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229600" cy="5213350"/>
          </a:xfrm>
        </p:spPr>
        <p:txBody>
          <a:bodyPr>
            <a:normAutofit/>
          </a:bodyPr>
          <a:lstStyle/>
          <a:p>
            <a:pPr algn="just"/>
            <a:r>
              <a:rPr lang="en-IN" sz="2200" dirty="0" smtClean="0"/>
              <a:t>The TCP/IP model was developed prior to the OSI model. It is not exactly similar to the OSI model.</a:t>
            </a:r>
          </a:p>
          <a:p>
            <a:pPr algn="just"/>
            <a:r>
              <a:rPr lang="en-IN" sz="2200" dirty="0" smtClean="0"/>
              <a:t>The TCP/IP model consists of five layers: the application layer, transport layer, network layer, data link layer and physical layer.</a:t>
            </a:r>
          </a:p>
          <a:p>
            <a:pPr algn="just"/>
            <a:r>
              <a:rPr lang="en-IN" sz="2200" dirty="0" smtClean="0"/>
              <a:t>The first four layers provide physical standards, network interface, internetworking, and transport functions that correspond to the first four layers of the OSI model and these four layers are represented in TCP/IP model by a single layer called the application layer.</a:t>
            </a:r>
          </a:p>
          <a:p>
            <a:pPr algn="just"/>
            <a:r>
              <a:rPr lang="en-IN" sz="2200" dirty="0" smtClean="0"/>
              <a:t>TCP/IP is a hierarchical protocol made up of interactive modules, and each of them provides specific functionality.</a:t>
            </a:r>
          </a:p>
          <a:p>
            <a:pPr algn="just"/>
            <a:r>
              <a:rPr lang="en-IN" sz="2200" dirty="0" smtClean="0"/>
              <a:t>Here, hierarchical means that each upper-layer protocol is supported by two or more lower-level protocols.</a:t>
            </a:r>
          </a:p>
          <a:p>
            <a:endParaRPr lang="en-US" sz="2200" dirty="0"/>
          </a:p>
        </p:txBody>
      </p:sp>
    </p:spTree>
    <p:extLst>
      <p:ext uri="{BB962C8B-B14F-4D97-AF65-F5344CB8AC3E}">
        <p14:creationId xmlns="" xmlns:p14="http://schemas.microsoft.com/office/powerpoint/2010/main" val="1273427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6122FE-5831-4E43-BFAE-2A6E54869524}"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TCP/IP </a:t>
            </a:r>
            <a:r>
              <a:rPr lang="en-US" sz="3200" b="1" dirty="0" smtClean="0"/>
              <a:t>Model </a:t>
            </a:r>
            <a:endParaRPr lang="en-US" sz="32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 name="Picture 6" descr="Image result for TCP/IP model"/>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5703"/>
          <a:stretch/>
        </p:blipFill>
        <p:spPr bwMode="auto">
          <a:xfrm>
            <a:off x="1143000" y="1676400"/>
            <a:ext cx="7035897" cy="4739044"/>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533400" y="1066800"/>
            <a:ext cx="3561937" cy="461665"/>
          </a:xfrm>
          <a:prstGeom prst="rect">
            <a:avLst/>
          </a:prstGeom>
        </p:spPr>
        <p:txBody>
          <a:bodyPr wrap="none">
            <a:spAutoFit/>
          </a:bodyPr>
          <a:lstStyle/>
          <a:p>
            <a:r>
              <a:rPr lang="en-IN" sz="2400" b="1" dirty="0" smtClean="0"/>
              <a:t>Functions of TCP/IP layers:</a:t>
            </a:r>
            <a:endParaRPr lang="en-IN" sz="2400" b="1" dirty="0"/>
          </a:p>
        </p:txBody>
      </p:sp>
    </p:spTree>
    <p:extLst>
      <p:ext uri="{BB962C8B-B14F-4D97-AF65-F5344CB8AC3E}">
        <p14:creationId xmlns="" xmlns:p14="http://schemas.microsoft.com/office/powerpoint/2010/main" val="3360256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42B91D-87A9-49E3-BE94-92715F7E7BD7}"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t>TCP/IP Model </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838200"/>
            <a:ext cx="8382000" cy="5715000"/>
          </a:xfrm>
        </p:spPr>
        <p:txBody>
          <a:bodyPr>
            <a:noAutofit/>
          </a:bodyPr>
          <a:lstStyle/>
          <a:p>
            <a:pPr algn="just">
              <a:buNone/>
            </a:pPr>
            <a:r>
              <a:rPr lang="en-IN" sz="2200" b="1" dirty="0" smtClean="0"/>
              <a:t>Network Access Layer</a:t>
            </a:r>
          </a:p>
          <a:p>
            <a:pPr algn="just"/>
            <a:r>
              <a:rPr lang="en-IN" sz="2200" dirty="0" smtClean="0"/>
              <a:t>A network layer is the lowest layer of the TCP/IP model.</a:t>
            </a:r>
          </a:p>
          <a:p>
            <a:pPr algn="just"/>
            <a:r>
              <a:rPr lang="en-IN" sz="2200" dirty="0" smtClean="0"/>
              <a:t>A network layer is the combination of the Physical layer and Data Link layer defined in the OSI reference model.</a:t>
            </a:r>
          </a:p>
          <a:p>
            <a:pPr algn="just"/>
            <a:r>
              <a:rPr lang="en-IN" sz="2200" dirty="0" smtClean="0"/>
              <a:t>It defines how the data should be sent physically through the network.</a:t>
            </a:r>
          </a:p>
          <a:p>
            <a:pPr algn="just"/>
            <a:r>
              <a:rPr lang="en-IN" sz="2200" dirty="0" smtClean="0"/>
              <a:t>This layer is mainly responsible for the transmission of the data between two devices on the same network.</a:t>
            </a:r>
          </a:p>
          <a:p>
            <a:pPr algn="just"/>
            <a:r>
              <a:rPr lang="en-IN" sz="2200" dirty="0" smtClean="0"/>
              <a:t>The functions carried out by this layer are encapsulating the IP datagram into frames transmitted by the network and mapping of IP addresses into physical addresses.</a:t>
            </a:r>
          </a:p>
          <a:p>
            <a:pPr algn="just"/>
            <a:r>
              <a:rPr lang="en-IN" sz="2200" dirty="0" smtClean="0"/>
              <a:t>The protocols used by this layer are Ethernet, token ring, FDDI, X.25, frame relay.</a:t>
            </a:r>
          </a:p>
          <a:p>
            <a:pPr algn="just"/>
            <a:endParaRPr lang="en-US" sz="2200" dirty="0"/>
          </a:p>
        </p:txBody>
      </p:sp>
    </p:spTree>
    <p:extLst>
      <p:ext uri="{BB962C8B-B14F-4D97-AF65-F5344CB8AC3E}">
        <p14:creationId xmlns="" xmlns:p14="http://schemas.microsoft.com/office/powerpoint/2010/main" val="19569778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3C768D-E11E-4D68-9AD7-FEA2EBAE6DA1}"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smtClean="0"/>
              <a:t>TCP/IP Model</a:t>
            </a:r>
            <a:endParaRPr lang="en-US" sz="32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229600" cy="5213350"/>
          </a:xfrm>
        </p:spPr>
        <p:txBody>
          <a:bodyPr>
            <a:normAutofit/>
          </a:bodyPr>
          <a:lstStyle/>
          <a:p>
            <a:pPr>
              <a:buNone/>
            </a:pPr>
            <a:r>
              <a:rPr lang="en-IN" sz="2200" b="1" dirty="0" smtClean="0"/>
              <a:t>Internet Layer:</a:t>
            </a:r>
          </a:p>
          <a:p>
            <a:r>
              <a:rPr lang="en-IN" sz="2200" dirty="0" smtClean="0"/>
              <a:t>An internet layer is the second layer of the TCP/IP model.</a:t>
            </a:r>
          </a:p>
          <a:p>
            <a:r>
              <a:rPr lang="en-IN" sz="2200" dirty="0" smtClean="0"/>
              <a:t>An internet layer is also known as the network layer.</a:t>
            </a:r>
          </a:p>
          <a:p>
            <a:r>
              <a:rPr lang="en-IN" sz="2200" dirty="0" smtClean="0"/>
              <a:t>The main responsibility of the internet layer is to send the packets from any network, and they arrive at the destination irrespective of the route they take.</a:t>
            </a:r>
          </a:p>
          <a:p>
            <a:pPr>
              <a:buNone/>
            </a:pPr>
            <a:r>
              <a:rPr lang="en-IN" sz="2200" b="1" dirty="0" smtClean="0"/>
              <a:t>Transport Layer:</a:t>
            </a:r>
          </a:p>
          <a:p>
            <a:r>
              <a:rPr lang="en-IN" sz="2200" dirty="0" smtClean="0"/>
              <a:t>The transport layer is responsible for the reliability, flow control, and correction of data which is being sent over the network.</a:t>
            </a:r>
          </a:p>
          <a:p>
            <a:r>
              <a:rPr lang="en-IN" sz="2200" dirty="0" smtClean="0"/>
              <a:t>The two protocols used in the transport layer are User Datagram protocol and Transmission control protocol.</a:t>
            </a:r>
          </a:p>
          <a:p>
            <a:pPr algn="just">
              <a:buNone/>
            </a:pPr>
            <a:endParaRPr lang="en-US" sz="2200" dirty="0"/>
          </a:p>
        </p:txBody>
      </p:sp>
    </p:spTree>
    <p:extLst>
      <p:ext uri="{BB962C8B-B14F-4D97-AF65-F5344CB8AC3E}">
        <p14:creationId xmlns="" xmlns:p14="http://schemas.microsoft.com/office/powerpoint/2010/main" val="965463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3C768D-E11E-4D68-9AD7-FEA2EBAE6DA1}"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smtClean="0"/>
              <a:t>TCP/IP Model</a:t>
            </a:r>
            <a:endParaRPr lang="en-US" sz="32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2"/>
          <p:cNvSpPr>
            <a:spLocks noGrp="1"/>
          </p:cNvSpPr>
          <p:nvPr>
            <p:ph idx="1"/>
          </p:nvPr>
        </p:nvSpPr>
        <p:spPr>
          <a:xfrm>
            <a:off x="457200" y="1143000"/>
            <a:ext cx="8229600" cy="5213350"/>
          </a:xfrm>
        </p:spPr>
        <p:txBody>
          <a:bodyPr>
            <a:normAutofit fontScale="92500"/>
          </a:bodyPr>
          <a:lstStyle/>
          <a:p>
            <a:pPr algn="just">
              <a:buNone/>
            </a:pPr>
            <a:r>
              <a:rPr lang="en-IN" sz="2400" b="1" dirty="0" smtClean="0"/>
              <a:t>Application Layer</a:t>
            </a:r>
          </a:p>
          <a:p>
            <a:pPr algn="just"/>
            <a:r>
              <a:rPr lang="en-IN" sz="2400" dirty="0" smtClean="0"/>
              <a:t>An application layer is the topmost layer in the TCP/IP model.</a:t>
            </a:r>
          </a:p>
          <a:p>
            <a:pPr algn="just"/>
            <a:r>
              <a:rPr lang="en-IN" sz="2400" dirty="0" smtClean="0"/>
              <a:t>It is responsible for handling high-level protocols, issues of representation.</a:t>
            </a:r>
          </a:p>
          <a:p>
            <a:pPr algn="just"/>
            <a:r>
              <a:rPr lang="en-IN" sz="2400" dirty="0" smtClean="0"/>
              <a:t>This layer allows the user to interact with the application.</a:t>
            </a:r>
          </a:p>
          <a:p>
            <a:pPr algn="just"/>
            <a:r>
              <a:rPr lang="en-IN" sz="2400" dirty="0" smtClean="0"/>
              <a:t>When one application layer protocol wants to communicate with another application layer, it forwards its data to the transport layer.</a:t>
            </a:r>
          </a:p>
          <a:p>
            <a:pPr algn="just"/>
            <a:r>
              <a:rPr lang="en-IN" sz="2400" dirty="0" smtClean="0"/>
              <a:t>There is an ambiguity occurs in the application layer. Every application cannot be placed inside the application layer except those who interact with the communication system. For example: text editor cannot be considered in application layer while web browser using HTTP protocol to interact with the network where HTTP protocol is an application layer protocol.</a:t>
            </a:r>
          </a:p>
          <a:p>
            <a:pPr algn="just">
              <a:buNone/>
            </a:pPr>
            <a:endParaRPr lang="en-IN" sz="2400" dirty="0" smtClean="0"/>
          </a:p>
        </p:txBody>
      </p:sp>
    </p:spTree>
    <p:extLst>
      <p:ext uri="{BB962C8B-B14F-4D97-AF65-F5344CB8AC3E}">
        <p14:creationId xmlns="" xmlns:p14="http://schemas.microsoft.com/office/powerpoint/2010/main" val="965463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A59D45-A5B8-4721-88C6-222AF34ECCA1}"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Comparison between OSI and TCP/IP</a:t>
            </a:r>
            <a:r>
              <a:rPr lang="en-US" sz="2800" dirty="0"/>
              <a:t>(CO1)</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nvGraphicFramePr>
        <p:xfrm>
          <a:off x="559172" y="1136073"/>
          <a:ext cx="8584828" cy="5092259"/>
        </p:xfrm>
        <a:graphic>
          <a:graphicData uri="http://schemas.openxmlformats.org/drawingml/2006/table">
            <a:tbl>
              <a:tblPr/>
              <a:tblGrid>
                <a:gridCol w="4292414">
                  <a:extLst>
                    <a:ext uri="{9D8B030D-6E8A-4147-A177-3AD203B41FA5}">
                      <a16:colId xmlns="" xmlns:a16="http://schemas.microsoft.com/office/drawing/2014/main" val="3104131930"/>
                    </a:ext>
                  </a:extLst>
                </a:gridCol>
                <a:gridCol w="4292414">
                  <a:extLst>
                    <a:ext uri="{9D8B030D-6E8A-4147-A177-3AD203B41FA5}">
                      <a16:colId xmlns="" xmlns:a16="http://schemas.microsoft.com/office/drawing/2014/main" val="4050082438"/>
                    </a:ext>
                  </a:extLst>
                </a:gridCol>
              </a:tblGrid>
              <a:tr h="918888">
                <a:tc>
                  <a:txBody>
                    <a:bodyPr/>
                    <a:lstStyle/>
                    <a:p>
                      <a:pPr algn="l" fontAlgn="base"/>
                      <a:r>
                        <a:rPr lang="en-US" sz="1800" b="0" dirty="0">
                          <a:effectLst/>
                        </a:rPr>
                        <a:t>TCP refers to Transmission Control Protocol.</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OSI refers to Open Systems Interconnection.</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3063420726"/>
                  </a:ext>
                </a:extLst>
              </a:tr>
              <a:tr h="416406">
                <a:tc>
                  <a:txBody>
                    <a:bodyPr/>
                    <a:lstStyle/>
                    <a:p>
                      <a:pPr algn="l" fontAlgn="base"/>
                      <a:r>
                        <a:rPr lang="en-US" sz="1800" b="0" dirty="0">
                          <a:effectLst/>
                        </a:rPr>
                        <a:t>TCP/IP has 4 layers.</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OSI has 7 layers.</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1290513205"/>
                  </a:ext>
                </a:extLst>
              </a:tr>
              <a:tr h="416406">
                <a:tc>
                  <a:txBody>
                    <a:bodyPr/>
                    <a:lstStyle/>
                    <a:p>
                      <a:pPr algn="l" fontAlgn="base"/>
                      <a:r>
                        <a:rPr lang="en-US" sz="1800" b="0" dirty="0">
                          <a:effectLst/>
                        </a:rPr>
                        <a:t>TCP/IP is more reliable</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OSI is less reliable</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1673316035"/>
                  </a:ext>
                </a:extLst>
              </a:tr>
              <a:tr h="751394">
                <a:tc>
                  <a:txBody>
                    <a:bodyPr/>
                    <a:lstStyle/>
                    <a:p>
                      <a:pPr algn="l" fontAlgn="base"/>
                      <a:r>
                        <a:rPr lang="en-US" sz="1800" b="0">
                          <a:effectLst/>
                        </a:rPr>
                        <a:t>TCP/IP does not have very strict boundaries.</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OSI has strict boundaries</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858077052"/>
                  </a:ext>
                </a:extLst>
              </a:tr>
              <a:tr h="583898">
                <a:tc>
                  <a:txBody>
                    <a:bodyPr/>
                    <a:lstStyle/>
                    <a:p>
                      <a:pPr algn="l" fontAlgn="base"/>
                      <a:r>
                        <a:rPr lang="en-US" sz="1800" b="0">
                          <a:effectLst/>
                        </a:rPr>
                        <a:t>TCP/IP follow a horizontal approach.</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OSI follows a vertical approach.</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790898461"/>
                  </a:ext>
                </a:extLst>
              </a:tr>
              <a:tr h="1253873">
                <a:tc>
                  <a:txBody>
                    <a:bodyPr/>
                    <a:lstStyle/>
                    <a:p>
                      <a:pPr algn="l" fontAlgn="base"/>
                      <a:r>
                        <a:rPr lang="en-US" sz="1800" b="0">
                          <a:effectLst/>
                        </a:rPr>
                        <a:t>TCP/IP uses both session and presentation layer in the application layer itself.</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OSI uses different session and presentation layers.</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845387200"/>
                  </a:ext>
                </a:extLst>
              </a:tr>
              <a:tr h="751394">
                <a:tc>
                  <a:txBody>
                    <a:bodyPr/>
                    <a:lstStyle/>
                    <a:p>
                      <a:pPr algn="l" fontAlgn="base"/>
                      <a:r>
                        <a:rPr lang="en-US" sz="1800" b="0">
                          <a:effectLst/>
                        </a:rPr>
                        <a:t>TCP/IP developed protocols then model.</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800" b="0" dirty="0">
                          <a:effectLst/>
                        </a:rPr>
                        <a:t>OSI developed model then protocol.</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4240682586"/>
                  </a:ext>
                </a:extLst>
              </a:tr>
            </a:tbl>
          </a:graphicData>
        </a:graphic>
      </p:graphicFrame>
      <p:sp>
        <p:nvSpPr>
          <p:cNvPr id="12" name="Text Placeholder 3"/>
          <p:cNvSpPr txBox="1">
            <a:spLocks/>
          </p:cNvSpPr>
          <p:nvPr/>
        </p:nvSpPr>
        <p:spPr>
          <a:xfrm>
            <a:off x="5610230" y="909896"/>
            <a:ext cx="3992732" cy="5762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OSI</a:t>
            </a:r>
          </a:p>
        </p:txBody>
      </p:sp>
      <p:sp>
        <p:nvSpPr>
          <p:cNvPr id="13" name="Text Placeholder 5"/>
          <p:cNvSpPr txBox="1">
            <a:spLocks/>
          </p:cNvSpPr>
          <p:nvPr/>
        </p:nvSpPr>
        <p:spPr>
          <a:xfrm>
            <a:off x="1447800" y="909896"/>
            <a:ext cx="399900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TCP/IP</a:t>
            </a:r>
          </a:p>
        </p:txBody>
      </p:sp>
    </p:spTree>
    <p:extLst>
      <p:ext uri="{BB962C8B-B14F-4D97-AF65-F5344CB8AC3E}">
        <p14:creationId xmlns="" xmlns:p14="http://schemas.microsoft.com/office/powerpoint/2010/main" val="3541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t>To develop an understanding of </a:t>
            </a:r>
          </a:p>
          <a:p>
            <a:pPr algn="just"/>
            <a:r>
              <a:rPr lang="en-US" sz="2200" b="1" dirty="0"/>
              <a:t>To understand computer networking basics.</a:t>
            </a:r>
          </a:p>
          <a:p>
            <a:pPr algn="just"/>
            <a:r>
              <a:rPr lang="en-US" sz="2200" dirty="0"/>
              <a:t>To understand different components of computer networks.</a:t>
            </a:r>
          </a:p>
          <a:p>
            <a:pPr algn="just"/>
            <a:r>
              <a:rPr lang="en-US" sz="2200" dirty="0"/>
              <a:t>To study and understand various protocols.</a:t>
            </a:r>
          </a:p>
          <a:p>
            <a:pPr algn="just"/>
            <a:r>
              <a:rPr lang="en-US" sz="2200" dirty="0"/>
              <a:t>The standard models for the layered approach to communication between autonomous machines in a network.</a:t>
            </a:r>
          </a:p>
          <a:p>
            <a:pPr algn="just"/>
            <a:r>
              <a:rPr lang="en-US" sz="2200" dirty="0"/>
              <a:t>To study and understand the main characteristics of data transmission across various physical link types. </a:t>
            </a:r>
          </a:p>
        </p:txBody>
      </p:sp>
      <p:sp>
        <p:nvSpPr>
          <p:cNvPr id="4" name="Date Placeholder 3"/>
          <p:cNvSpPr>
            <a:spLocks noGrp="1"/>
          </p:cNvSpPr>
          <p:nvPr>
            <p:ph type="dt" sz="half" idx="10"/>
          </p:nvPr>
        </p:nvSpPr>
        <p:spPr/>
        <p:txBody>
          <a:bodyPr/>
          <a:lstStyle/>
          <a:p>
            <a:fld id="{9936E29C-74FD-424E-BE94-4798AB0B182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41638254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Comparison between OSI and TCP/IP</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nvGraphicFramePr>
        <p:xfrm>
          <a:off x="450273" y="1938269"/>
          <a:ext cx="8584828" cy="3165611"/>
        </p:xfrm>
        <a:graphic>
          <a:graphicData uri="http://schemas.openxmlformats.org/drawingml/2006/table">
            <a:tbl>
              <a:tblPr/>
              <a:tblGrid>
                <a:gridCol w="4292414">
                  <a:extLst>
                    <a:ext uri="{9D8B030D-6E8A-4147-A177-3AD203B41FA5}">
                      <a16:colId xmlns="" xmlns:a16="http://schemas.microsoft.com/office/drawing/2014/main" val="3104131930"/>
                    </a:ext>
                  </a:extLst>
                </a:gridCol>
                <a:gridCol w="4292414">
                  <a:extLst>
                    <a:ext uri="{9D8B030D-6E8A-4147-A177-3AD203B41FA5}">
                      <a16:colId xmlns="" xmlns:a16="http://schemas.microsoft.com/office/drawing/2014/main" val="4050082438"/>
                    </a:ext>
                  </a:extLst>
                </a:gridCol>
              </a:tblGrid>
              <a:tr h="879061">
                <a:tc>
                  <a:txBody>
                    <a:bodyPr/>
                    <a:lstStyle/>
                    <a:p>
                      <a:pPr algn="l" fontAlgn="base"/>
                      <a:r>
                        <a:rPr lang="en-US" sz="1800" b="0" dirty="0">
                          <a:effectLst/>
                        </a:rPr>
                        <a:t>TCP does not clearly distinguish between service, protocols</a:t>
                      </a:r>
                      <a:r>
                        <a:rPr lang="en-US" sz="1800" b="0" baseline="0" dirty="0">
                          <a:effectLst/>
                        </a:rPr>
                        <a:t> and interfaces</a:t>
                      </a:r>
                      <a:endParaRPr lang="en-US" sz="1800" b="0" dirty="0">
                        <a:effectLst/>
                      </a:endParaRP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OSI has explicit</a:t>
                      </a:r>
                      <a:r>
                        <a:rPr lang="en-US" sz="1800" b="0" baseline="0" dirty="0">
                          <a:effectLst/>
                        </a:rPr>
                        <a:t> distinction between these</a:t>
                      </a:r>
                      <a:r>
                        <a:rPr lang="en-US" sz="1800" b="0" dirty="0">
                          <a:effectLst/>
                        </a:rPr>
                        <a:t>.</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3063420726"/>
                  </a:ext>
                </a:extLst>
              </a:tr>
              <a:tr h="398358">
                <a:tc>
                  <a:txBody>
                    <a:bodyPr/>
                    <a:lstStyle/>
                    <a:p>
                      <a:pPr algn="l" fontAlgn="base"/>
                      <a:r>
                        <a:rPr lang="en-US" sz="1800" b="0" dirty="0">
                          <a:effectLst/>
                        </a:rPr>
                        <a:t>Specific protocols</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protocols are better hidden</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1290513205"/>
                  </a:ext>
                </a:extLst>
              </a:tr>
              <a:tr h="398358">
                <a:tc>
                  <a:txBody>
                    <a:bodyPr/>
                    <a:lstStyle/>
                    <a:p>
                      <a:pPr algn="l" fontAlgn="base"/>
                      <a:r>
                        <a:rPr lang="en-US" sz="1800" b="0" dirty="0">
                          <a:effectLst/>
                        </a:rPr>
                        <a:t>Protocol based model</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Protocols</a:t>
                      </a:r>
                      <a:r>
                        <a:rPr lang="en-US" sz="1800" b="0" baseline="0" dirty="0">
                          <a:effectLst/>
                        </a:rPr>
                        <a:t> can be replaced as technology changes</a:t>
                      </a:r>
                      <a:endParaRPr lang="en-US" sz="1800" b="0" dirty="0">
                        <a:effectLst/>
                      </a:endParaRP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1673316035"/>
                  </a:ext>
                </a:extLst>
              </a:tr>
              <a:tr h="718826">
                <a:tc>
                  <a:txBody>
                    <a:bodyPr/>
                    <a:lstStyle/>
                    <a:p>
                      <a:pPr algn="l" fontAlgn="base"/>
                      <a:r>
                        <a:rPr lang="en-US" sz="1800" b="0" dirty="0">
                          <a:effectLst/>
                        </a:rPr>
                        <a:t>Description of the protocols</a:t>
                      </a: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General</a:t>
                      </a:r>
                      <a:r>
                        <a:rPr lang="en-US" sz="1800" b="0" baseline="0" dirty="0">
                          <a:effectLst/>
                        </a:rPr>
                        <a:t> model </a:t>
                      </a:r>
                      <a:endParaRPr lang="en-US" sz="1800" b="0" dirty="0">
                        <a:effectLst/>
                      </a:endParaRP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858077052"/>
                  </a:ext>
                </a:extLst>
              </a:tr>
              <a:tr h="558590">
                <a:tc>
                  <a:txBody>
                    <a:bodyPr/>
                    <a:lstStyle/>
                    <a:p>
                      <a:pPr marL="0" marR="0" indent="0" algn="l" defTabSz="457200" rtl="0" eaLnBrk="1" fontAlgn="base" latinLnBrk="0" hangingPunct="1">
                        <a:lnSpc>
                          <a:spcPct val="100000"/>
                        </a:lnSpc>
                        <a:spcBef>
                          <a:spcPts val="0"/>
                        </a:spcBef>
                        <a:spcAft>
                          <a:spcPts val="0"/>
                        </a:spcAft>
                        <a:buClrTx/>
                        <a:buSzTx/>
                        <a:buFontTx/>
                        <a:buNone/>
                        <a:tabLst/>
                        <a:defRPr/>
                      </a:pPr>
                      <a:r>
                        <a:rPr lang="en-US" sz="1800" b="0" dirty="0">
                          <a:effectLst/>
                        </a:rPr>
                        <a:t>Protocols</a:t>
                      </a:r>
                      <a:r>
                        <a:rPr lang="en-US" sz="1800" b="0" baseline="0" dirty="0">
                          <a:effectLst/>
                        </a:rPr>
                        <a:t> do not fit in the function</a:t>
                      </a:r>
                      <a:endParaRPr lang="en-US" sz="1800" b="0" dirty="0">
                        <a:effectLst/>
                      </a:endParaRP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Protocols</a:t>
                      </a:r>
                      <a:r>
                        <a:rPr lang="en-US" sz="1800" b="0" baseline="0" dirty="0">
                          <a:effectLst/>
                        </a:rPr>
                        <a:t> do not fit in the function</a:t>
                      </a:r>
                      <a:endParaRPr lang="en-US" sz="1800" b="0" dirty="0">
                        <a:effectLst/>
                      </a:endParaRPr>
                    </a:p>
                  </a:txBody>
                  <a:tcPr marL="62137" marR="62137" marT="31068" marB="31068"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 xmlns:a16="http://schemas.microsoft.com/office/drawing/2014/main" val="790898461"/>
                  </a:ext>
                </a:extLst>
              </a:tr>
            </a:tbl>
          </a:graphicData>
        </a:graphic>
      </p:graphicFrame>
      <p:sp>
        <p:nvSpPr>
          <p:cNvPr id="12" name="Text Placeholder 3"/>
          <p:cNvSpPr txBox="1">
            <a:spLocks/>
          </p:cNvSpPr>
          <p:nvPr/>
        </p:nvSpPr>
        <p:spPr>
          <a:xfrm>
            <a:off x="5670919" y="1464439"/>
            <a:ext cx="3992732" cy="57626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OSI</a:t>
            </a:r>
          </a:p>
        </p:txBody>
      </p:sp>
      <p:sp>
        <p:nvSpPr>
          <p:cNvPr id="13" name="Text Placeholder 5"/>
          <p:cNvSpPr txBox="1">
            <a:spLocks/>
          </p:cNvSpPr>
          <p:nvPr/>
        </p:nvSpPr>
        <p:spPr>
          <a:xfrm>
            <a:off x="1447800" y="1472589"/>
            <a:ext cx="399900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TCP/IP</a:t>
            </a:r>
          </a:p>
        </p:txBody>
      </p:sp>
    </p:spTree>
    <p:extLst>
      <p:ext uri="{BB962C8B-B14F-4D97-AF65-F5344CB8AC3E}">
        <p14:creationId xmlns="" xmlns:p14="http://schemas.microsoft.com/office/powerpoint/2010/main" val="42247181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81000" y="914400"/>
            <a:ext cx="8534400" cy="4832092"/>
          </a:xfrm>
          <a:prstGeom prst="rect">
            <a:avLst/>
          </a:prstGeom>
        </p:spPr>
        <p:txBody>
          <a:bodyPr wrap="square">
            <a:spAutoFit/>
          </a:bodyPr>
          <a:lstStyle/>
          <a:p>
            <a:pPr algn="just"/>
            <a:r>
              <a:rPr lang="en-IN" sz="2200" dirty="0" smtClean="0"/>
              <a:t>Hardware devices that are used to connect computers, printers, fax machines and other electronic devices to a network are called </a:t>
            </a:r>
            <a:r>
              <a:rPr lang="en-IN" sz="2200" b="1" dirty="0" smtClean="0"/>
              <a:t>network devices.</a:t>
            </a:r>
            <a:r>
              <a:rPr lang="en-IN" sz="2200" dirty="0" smtClean="0"/>
              <a:t> These devices transfer data in a fast, secure and correct way over same or different networks. </a:t>
            </a:r>
          </a:p>
          <a:p>
            <a:pPr algn="just"/>
            <a:endParaRPr lang="en-IN" sz="2200" dirty="0" smtClean="0"/>
          </a:p>
          <a:p>
            <a:pPr algn="just"/>
            <a:r>
              <a:rPr lang="en-IN" sz="2200" b="1" dirty="0" smtClean="0"/>
              <a:t>1. Modem: </a:t>
            </a:r>
            <a:r>
              <a:rPr lang="en-IN" sz="2200" dirty="0" smtClean="0"/>
              <a:t>Modem is a device that enables a computer to send or receive data over telephone or cable lines. The data stored on the computer is digital whereas a telephone line or cable wire can transmit only analog data. The main function of the modem is to convert digital signal into analog and vice versa. Modem is a combination of two devices: modulator and demodulator. The modulator converts digital data into analog data when the data is being sent by the computer. The demodulator converts analog data signals into digital data when it is being received by the computer.</a:t>
            </a:r>
          </a:p>
        </p:txBody>
      </p:sp>
    </p:spTree>
    <p:extLst>
      <p:ext uri="{BB962C8B-B14F-4D97-AF65-F5344CB8AC3E}">
        <p14:creationId xmlns="" xmlns:p14="http://schemas.microsoft.com/office/powerpoint/2010/main" val="42247181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81000" y="914400"/>
            <a:ext cx="8534400" cy="3816429"/>
          </a:xfrm>
          <a:prstGeom prst="rect">
            <a:avLst/>
          </a:prstGeom>
        </p:spPr>
        <p:txBody>
          <a:bodyPr wrap="square">
            <a:spAutoFit/>
          </a:bodyPr>
          <a:lstStyle/>
          <a:p>
            <a:pPr algn="just"/>
            <a:r>
              <a:rPr lang="en-IN" sz="2200" b="1" dirty="0" smtClean="0"/>
              <a:t>2. RJ45 Connector:</a:t>
            </a:r>
          </a:p>
          <a:p>
            <a:pPr algn="just">
              <a:buFont typeface="Arial" pitchFamily="34" charset="0"/>
              <a:buChar char="•"/>
            </a:pPr>
            <a:r>
              <a:rPr lang="en-IN" sz="2200" dirty="0" smtClean="0"/>
              <a:t> RJ45 is the acronym for Registered Jack 45. RJ45 connector is an 8-pin jack used by devices to physically connect to Ethernet based local area networks (LANs). </a:t>
            </a:r>
          </a:p>
          <a:p>
            <a:pPr algn="just">
              <a:buFont typeface="Arial" pitchFamily="34" charset="0"/>
              <a:buChar char="•"/>
            </a:pPr>
            <a:r>
              <a:rPr lang="en-IN" sz="2200" dirty="0" smtClean="0"/>
              <a:t> Ethernet is a technology that defines protocols for establishing a LAN.</a:t>
            </a:r>
          </a:p>
          <a:p>
            <a:pPr algn="just">
              <a:buFont typeface="Arial" pitchFamily="34" charset="0"/>
              <a:buChar char="•"/>
            </a:pPr>
            <a:r>
              <a:rPr lang="en-IN" sz="2200" dirty="0" smtClean="0"/>
              <a:t> The cable used for Ethernet LANs are twisted pair ones and have RJ45 connector pins at both ends. </a:t>
            </a:r>
          </a:p>
          <a:p>
            <a:pPr algn="just">
              <a:buFont typeface="Arial" pitchFamily="34" charset="0"/>
              <a:buChar char="•"/>
            </a:pPr>
            <a:r>
              <a:rPr lang="en-IN" sz="2200" dirty="0" smtClean="0"/>
              <a:t> These pins go into the corresponding socket on devices and connect the device to the network.</a:t>
            </a:r>
          </a:p>
          <a:p>
            <a:pPr algn="just"/>
            <a:r>
              <a:rPr lang="en-IN" sz="2200" dirty="0" smtClean="0"/>
              <a:t/>
            </a:r>
            <a:br>
              <a:rPr lang="en-IN" sz="2200" dirty="0" smtClean="0"/>
            </a:br>
            <a:endParaRPr lang="en-IN" sz="2200" dirty="0" smtClean="0"/>
          </a:p>
        </p:txBody>
      </p:sp>
      <p:pic>
        <p:nvPicPr>
          <p:cNvPr id="10" name="Picture 2" descr="RJ45 Connector"/>
          <p:cNvPicPr>
            <a:picLocks noChangeAspect="1" noChangeArrowheads="1"/>
          </p:cNvPicPr>
          <p:nvPr/>
        </p:nvPicPr>
        <p:blipFill>
          <a:blip r:embed="rId3" cstate="print"/>
          <a:srcRect/>
          <a:stretch>
            <a:fillRect/>
          </a:stretch>
        </p:blipFill>
        <p:spPr bwMode="auto">
          <a:xfrm>
            <a:off x="3124200" y="3886200"/>
            <a:ext cx="2857500" cy="1733551"/>
          </a:xfrm>
          <a:prstGeom prst="rect">
            <a:avLst/>
          </a:prstGeom>
          <a:noFill/>
        </p:spPr>
      </p:pic>
    </p:spTree>
    <p:extLst>
      <p:ext uri="{BB962C8B-B14F-4D97-AF65-F5344CB8AC3E}">
        <p14:creationId xmlns="" xmlns:p14="http://schemas.microsoft.com/office/powerpoint/2010/main" val="42247181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81000" y="914400"/>
            <a:ext cx="8534400" cy="2800767"/>
          </a:xfrm>
          <a:prstGeom prst="rect">
            <a:avLst/>
          </a:prstGeom>
        </p:spPr>
        <p:txBody>
          <a:bodyPr wrap="square">
            <a:spAutoFit/>
          </a:bodyPr>
          <a:lstStyle/>
          <a:p>
            <a:pPr algn="just"/>
            <a:r>
              <a:rPr lang="en-IN" sz="2200" b="1" dirty="0" smtClean="0"/>
              <a:t>3. Ethernet Card:</a:t>
            </a:r>
          </a:p>
          <a:p>
            <a:pPr algn="just"/>
            <a:r>
              <a:rPr lang="en-IN" sz="2200" dirty="0" smtClean="0"/>
              <a:t>Ethernet card, also known as network interface card (NIC), is a hardware component used by computers to connect to Ethernet LAN and communicate with other devices on the LAN. The earliest Ethernet cards were external to the system and needed to be installed manually. In modern computer systems, it is an internal hardware component. The NIC has RJ45 socket where network cable is physically plugged in.</a:t>
            </a:r>
          </a:p>
          <a:p>
            <a:pPr algn="just"/>
            <a:endParaRPr lang="en-IN" sz="2200" dirty="0" smtClean="0"/>
          </a:p>
        </p:txBody>
      </p:sp>
      <p:pic>
        <p:nvPicPr>
          <p:cNvPr id="1026" name="Picture 2" descr="Ethernet Card"/>
          <p:cNvPicPr>
            <a:picLocks noChangeAspect="1" noChangeArrowheads="1"/>
          </p:cNvPicPr>
          <p:nvPr/>
        </p:nvPicPr>
        <p:blipFill>
          <a:blip r:embed="rId3" cstate="print"/>
          <a:srcRect/>
          <a:stretch>
            <a:fillRect/>
          </a:stretch>
        </p:blipFill>
        <p:spPr bwMode="auto">
          <a:xfrm>
            <a:off x="2362200" y="3276600"/>
            <a:ext cx="4800600" cy="3184398"/>
          </a:xfrm>
          <a:prstGeom prst="rect">
            <a:avLst/>
          </a:prstGeom>
          <a:noFill/>
        </p:spPr>
      </p:pic>
    </p:spTree>
    <p:extLst>
      <p:ext uri="{BB962C8B-B14F-4D97-AF65-F5344CB8AC3E}">
        <p14:creationId xmlns="" xmlns:p14="http://schemas.microsoft.com/office/powerpoint/2010/main" val="4224718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81000" y="914400"/>
            <a:ext cx="8534400" cy="5170646"/>
          </a:xfrm>
          <a:prstGeom prst="rect">
            <a:avLst/>
          </a:prstGeom>
        </p:spPr>
        <p:txBody>
          <a:bodyPr wrap="square">
            <a:spAutoFit/>
          </a:bodyPr>
          <a:lstStyle/>
          <a:p>
            <a:pPr algn="just"/>
            <a:r>
              <a:rPr lang="en-IN" sz="2200" b="1" dirty="0" smtClean="0"/>
              <a:t>4. Repeater:</a:t>
            </a:r>
          </a:p>
          <a:p>
            <a:pPr algn="just">
              <a:buFont typeface="Arial" pitchFamily="34" charset="0"/>
              <a:buChar char="•"/>
            </a:pPr>
            <a:r>
              <a:rPr lang="en-IN" sz="2200" dirty="0" smtClean="0"/>
              <a:t> A repeater operates at the physical layer. Its job is to regenerate the signal over the same network before the signal becomes too weak or corrupted so as to extend the length to which the signal can be transmitted over the same network. </a:t>
            </a:r>
          </a:p>
          <a:p>
            <a:pPr algn="just">
              <a:buFont typeface="Arial" pitchFamily="34" charset="0"/>
              <a:buChar char="•"/>
            </a:pPr>
            <a:r>
              <a:rPr lang="en-IN" sz="2200" dirty="0" smtClean="0"/>
              <a:t> An important point to be noted about repeaters is that they do not amplify the signal. </a:t>
            </a:r>
          </a:p>
          <a:p>
            <a:pPr algn="just">
              <a:buFont typeface="Arial" pitchFamily="34" charset="0"/>
              <a:buChar char="•"/>
            </a:pPr>
            <a:r>
              <a:rPr lang="en-IN" sz="2200" dirty="0" smtClean="0"/>
              <a:t> When the signal becomes weak, they copy the signal bit by bit and regenerate it at the original strength. It is a 2 port device.</a:t>
            </a:r>
          </a:p>
          <a:p>
            <a:pPr algn="just"/>
            <a:endParaRPr lang="en-IN" sz="2200" dirty="0" smtClean="0"/>
          </a:p>
          <a:p>
            <a:pPr algn="just"/>
            <a:r>
              <a:rPr lang="en-IN" sz="2200" b="1" dirty="0" smtClean="0"/>
              <a:t>5. Hub: </a:t>
            </a:r>
          </a:p>
          <a:p>
            <a:pPr>
              <a:buFont typeface="Arial" pitchFamily="34" charset="0"/>
              <a:buChar char="•"/>
            </a:pPr>
            <a:r>
              <a:rPr lang="en-IN" sz="2200" dirty="0" smtClean="0"/>
              <a:t> A hub is a physical device used to join multiple devices on the same LAN. For example, a laptop, desktop computer and printer can connect into a hub's ports with Ethernet cables and be part of the same local network. </a:t>
            </a:r>
          </a:p>
        </p:txBody>
      </p:sp>
    </p:spTree>
    <p:extLst>
      <p:ext uri="{BB962C8B-B14F-4D97-AF65-F5344CB8AC3E}">
        <p14:creationId xmlns="" xmlns:p14="http://schemas.microsoft.com/office/powerpoint/2010/main" val="42247181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81000" y="914400"/>
            <a:ext cx="8534400" cy="4493538"/>
          </a:xfrm>
          <a:prstGeom prst="rect">
            <a:avLst/>
          </a:prstGeom>
        </p:spPr>
        <p:txBody>
          <a:bodyPr wrap="square">
            <a:spAutoFit/>
          </a:bodyPr>
          <a:lstStyle/>
          <a:p>
            <a:pPr algn="just">
              <a:buFont typeface="Arial" pitchFamily="34" charset="0"/>
              <a:buChar char="•"/>
            </a:pPr>
            <a:r>
              <a:rPr lang="en-IN" sz="2200" dirty="0" smtClean="0"/>
              <a:t> Unlike a bridge, router or switch, a hub broadcasts messages it receives from one port to all remaining ports without examining the frames or isolating the message for the intended destination.</a:t>
            </a:r>
          </a:p>
          <a:p>
            <a:pPr algn="just">
              <a:buFont typeface="Arial" pitchFamily="34" charset="0"/>
              <a:buChar char="•"/>
            </a:pPr>
            <a:r>
              <a:rPr lang="en-IN" sz="2200" dirty="0" smtClean="0"/>
              <a:t> A hub must connect to a router or switch in order to communicate outside its LAN. Hub devices can also connect to each other to expand the overall network.</a:t>
            </a:r>
          </a:p>
          <a:p>
            <a:pPr algn="just">
              <a:buFont typeface="Arial" pitchFamily="34" charset="0"/>
              <a:buChar char="•"/>
            </a:pPr>
            <a:r>
              <a:rPr lang="en-IN" sz="2200" dirty="0" smtClean="0"/>
              <a:t> A hub can be active, passive or intelligent. </a:t>
            </a:r>
          </a:p>
          <a:p>
            <a:pPr algn="just">
              <a:buFont typeface="Arial" pitchFamily="34" charset="0"/>
              <a:buChar char="•"/>
            </a:pPr>
            <a:r>
              <a:rPr lang="en-IN" sz="2200" dirty="0" smtClean="0"/>
              <a:t> </a:t>
            </a:r>
            <a:r>
              <a:rPr lang="en-IN" sz="2200" b="1" dirty="0" smtClean="0"/>
              <a:t>Active hubs </a:t>
            </a:r>
            <a:r>
              <a:rPr lang="en-IN" sz="2200" dirty="0" smtClean="0"/>
              <a:t>act as repeaters to boost or repair the signal of an incoming message before they broadcast it to the rest of the ports. </a:t>
            </a:r>
          </a:p>
          <a:p>
            <a:pPr algn="just">
              <a:buFont typeface="Arial" pitchFamily="34" charset="0"/>
              <a:buChar char="•"/>
            </a:pPr>
            <a:r>
              <a:rPr lang="en-IN" sz="2200" dirty="0" smtClean="0"/>
              <a:t> </a:t>
            </a:r>
            <a:r>
              <a:rPr lang="en-IN" sz="2200" b="1" dirty="0" smtClean="0"/>
              <a:t>Passive hubs </a:t>
            </a:r>
            <a:r>
              <a:rPr lang="en-IN" sz="2200" dirty="0" smtClean="0"/>
              <a:t>do not boost message signals, simply providing connectivity for devices on its ports. </a:t>
            </a:r>
          </a:p>
          <a:p>
            <a:pPr algn="just">
              <a:buFont typeface="Arial" pitchFamily="34" charset="0"/>
              <a:buChar char="•"/>
            </a:pPr>
            <a:r>
              <a:rPr lang="en-IN" sz="2200" dirty="0" smtClean="0"/>
              <a:t> </a:t>
            </a:r>
            <a:r>
              <a:rPr lang="en-IN" sz="2200" b="1" dirty="0" smtClean="0"/>
              <a:t>Intelligent hubs </a:t>
            </a:r>
            <a:r>
              <a:rPr lang="en-IN" sz="2200" dirty="0" smtClean="0"/>
              <a:t>have management and monitoring capabilities to identify potential issues with connected devices.</a:t>
            </a:r>
          </a:p>
        </p:txBody>
      </p:sp>
    </p:spTree>
    <p:extLst>
      <p:ext uri="{BB962C8B-B14F-4D97-AF65-F5344CB8AC3E}">
        <p14:creationId xmlns="" xmlns:p14="http://schemas.microsoft.com/office/powerpoint/2010/main" val="4224718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81000" y="914400"/>
            <a:ext cx="8534400" cy="5509200"/>
          </a:xfrm>
          <a:prstGeom prst="rect">
            <a:avLst/>
          </a:prstGeom>
        </p:spPr>
        <p:txBody>
          <a:bodyPr wrap="square">
            <a:spAutoFit/>
          </a:bodyPr>
          <a:lstStyle/>
          <a:p>
            <a:pPr algn="just"/>
            <a:r>
              <a:rPr lang="en-IN" sz="2200" b="1" dirty="0" smtClean="0"/>
              <a:t>7. Bridge:</a:t>
            </a:r>
          </a:p>
          <a:p>
            <a:pPr algn="just">
              <a:buFont typeface="Arial" pitchFamily="34" charset="0"/>
              <a:buChar char="•"/>
            </a:pPr>
            <a:r>
              <a:rPr lang="en-IN" sz="2200" dirty="0" smtClean="0"/>
              <a:t> A network bridge acts as an interconnection between two or more LANs, essentially creating a single domain from separate LANs.</a:t>
            </a:r>
          </a:p>
          <a:p>
            <a:pPr algn="just">
              <a:buFont typeface="Arial" pitchFamily="34" charset="0"/>
              <a:buChar char="•"/>
            </a:pPr>
            <a:r>
              <a:rPr lang="en-IN" sz="2200" dirty="0" smtClean="0"/>
              <a:t> A bridge aggregates the partitioned network segments and controls traffic that moves between them. </a:t>
            </a:r>
          </a:p>
          <a:p>
            <a:pPr algn="just">
              <a:buFont typeface="Arial" pitchFamily="34" charset="0"/>
              <a:buChar char="•"/>
            </a:pPr>
            <a:r>
              <a:rPr lang="en-IN" sz="2200" dirty="0" smtClean="0"/>
              <a:t> A transparent bridge interconnects LANs that use the same protocol suite, while a translation bridge joins LANs that use different protocols.</a:t>
            </a:r>
          </a:p>
          <a:p>
            <a:pPr algn="just">
              <a:buFont typeface="Arial" pitchFamily="34" charset="0"/>
              <a:buChar char="•"/>
            </a:pPr>
            <a:r>
              <a:rPr lang="en-IN" sz="2200" dirty="0" smtClean="0"/>
              <a:t> Bridge devices have switching capabilities, with which they forward incoming data frames by examining media access control (MAC) addresses. </a:t>
            </a:r>
          </a:p>
          <a:p>
            <a:pPr algn="just">
              <a:buFont typeface="Arial" pitchFamily="34" charset="0"/>
              <a:buChar char="•"/>
            </a:pPr>
            <a:r>
              <a:rPr lang="en-IN" sz="2200" dirty="0" smtClean="0"/>
              <a:t> With each frame it receives, a bridge builds a lookup table of MAC addresses and port locations. </a:t>
            </a:r>
          </a:p>
          <a:p>
            <a:pPr algn="just">
              <a:buFont typeface="Arial" pitchFamily="34" charset="0"/>
              <a:buChar char="•"/>
            </a:pPr>
            <a:r>
              <a:rPr lang="en-IN" sz="2200" dirty="0" smtClean="0"/>
              <a:t> The bridge references this table to determine whether to forward a frame along or discard it, which happens when a MAC address is not within the bridge's domain.</a:t>
            </a:r>
          </a:p>
          <a:p>
            <a:pPr algn="just">
              <a:buFont typeface="Arial" pitchFamily="34" charset="0"/>
              <a:buChar char="•"/>
            </a:pPr>
            <a:endParaRPr lang="en-IN" sz="2200" dirty="0" smtClean="0"/>
          </a:p>
        </p:txBody>
      </p:sp>
    </p:spTree>
    <p:extLst>
      <p:ext uri="{BB962C8B-B14F-4D97-AF65-F5344CB8AC3E}">
        <p14:creationId xmlns="" xmlns:p14="http://schemas.microsoft.com/office/powerpoint/2010/main" val="42247181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2123658"/>
          </a:xfrm>
          <a:prstGeom prst="rect">
            <a:avLst/>
          </a:prstGeom>
        </p:spPr>
        <p:txBody>
          <a:bodyPr wrap="square">
            <a:spAutoFit/>
          </a:bodyPr>
          <a:lstStyle/>
          <a:p>
            <a:pPr algn="just"/>
            <a:r>
              <a:rPr lang="en-IN" sz="2200" b="1" dirty="0" smtClean="0"/>
              <a:t>6. Switch:</a:t>
            </a:r>
          </a:p>
          <a:p>
            <a:pPr algn="just">
              <a:buFont typeface="Arial" pitchFamily="34" charset="0"/>
              <a:buChar char="•"/>
            </a:pPr>
            <a:r>
              <a:rPr lang="en-IN" sz="2200" b="1" dirty="0" smtClean="0"/>
              <a:t> </a:t>
            </a:r>
            <a:r>
              <a:rPr lang="en-IN" sz="2200" dirty="0" smtClean="0"/>
              <a:t>Switch is a network device that connects other devices to Ethernet networks through twisted pair cables. </a:t>
            </a:r>
          </a:p>
          <a:p>
            <a:pPr algn="just">
              <a:buFont typeface="Arial" pitchFamily="34" charset="0"/>
              <a:buChar char="•"/>
            </a:pPr>
            <a:r>
              <a:rPr lang="en-IN" sz="2200" dirty="0" smtClean="0"/>
              <a:t> It uses packet switching technique to receive, store and forward data packets on the network. </a:t>
            </a:r>
          </a:p>
          <a:p>
            <a:pPr algn="just"/>
            <a:endParaRPr lang="en-IN" sz="2200" dirty="0" smtClean="0"/>
          </a:p>
        </p:txBody>
      </p:sp>
      <p:pic>
        <p:nvPicPr>
          <p:cNvPr id="168962" name="Picture 2" descr="Switches"/>
          <p:cNvPicPr>
            <a:picLocks noChangeAspect="1" noChangeArrowheads="1"/>
          </p:cNvPicPr>
          <p:nvPr/>
        </p:nvPicPr>
        <p:blipFill>
          <a:blip r:embed="rId3" cstate="print"/>
          <a:srcRect/>
          <a:stretch>
            <a:fillRect/>
          </a:stretch>
        </p:blipFill>
        <p:spPr bwMode="auto">
          <a:xfrm>
            <a:off x="1828800" y="2667000"/>
            <a:ext cx="5715000" cy="3352800"/>
          </a:xfrm>
          <a:prstGeom prst="rect">
            <a:avLst/>
          </a:prstGeom>
          <a:noFill/>
        </p:spPr>
      </p:pic>
    </p:spTree>
    <p:extLst>
      <p:ext uri="{BB962C8B-B14F-4D97-AF65-F5344CB8AC3E}">
        <p14:creationId xmlns="" xmlns:p14="http://schemas.microsoft.com/office/powerpoint/2010/main" val="42247181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4493538"/>
          </a:xfrm>
          <a:prstGeom prst="rect">
            <a:avLst/>
          </a:prstGeom>
        </p:spPr>
        <p:txBody>
          <a:bodyPr wrap="square">
            <a:spAutoFit/>
          </a:bodyPr>
          <a:lstStyle/>
          <a:p>
            <a:pPr algn="just">
              <a:buFont typeface="Arial" pitchFamily="34" charset="0"/>
              <a:buChar char="•"/>
            </a:pPr>
            <a:r>
              <a:rPr lang="en-IN" sz="2200" dirty="0" smtClean="0"/>
              <a:t> The switch maintains a list of network addresses of all the devices connected to it. </a:t>
            </a:r>
          </a:p>
          <a:p>
            <a:pPr algn="just">
              <a:buFont typeface="Arial" pitchFamily="34" charset="0"/>
              <a:buChar char="•"/>
            </a:pPr>
            <a:r>
              <a:rPr lang="en-IN" sz="2200" dirty="0" smtClean="0"/>
              <a:t> On receiving a packet, it checks the destination address and transmits the packet to the correct port. </a:t>
            </a:r>
          </a:p>
          <a:p>
            <a:pPr algn="just">
              <a:buFont typeface="Arial" pitchFamily="34" charset="0"/>
              <a:buChar char="•"/>
            </a:pPr>
            <a:r>
              <a:rPr lang="en-IN" sz="2200" dirty="0" smtClean="0"/>
              <a:t> Before forwarding, the packets are checked for collision and other network errors. The data is transmitted in full duplex mode.</a:t>
            </a:r>
          </a:p>
          <a:p>
            <a:pPr algn="just">
              <a:buFont typeface="Arial" pitchFamily="34" charset="0"/>
              <a:buChar char="•"/>
            </a:pPr>
            <a:r>
              <a:rPr lang="en-IN" sz="2200" dirty="0" smtClean="0"/>
              <a:t> Data transmission speed in switches can be double that of other network devices like hubs used for networking. This is because switch shares its maximum speed with all the devices connected to it. This helps in maintaining network speed even during high traffic. </a:t>
            </a:r>
          </a:p>
          <a:p>
            <a:pPr algn="just">
              <a:buFont typeface="Arial" pitchFamily="34" charset="0"/>
              <a:buChar char="•"/>
            </a:pPr>
            <a:r>
              <a:rPr lang="en-IN" sz="2200" dirty="0" smtClean="0"/>
              <a:t> In fact, higher data speeds are achieved on networks through use of multiple switches.</a:t>
            </a:r>
          </a:p>
          <a:p>
            <a:pPr algn="just">
              <a:buFont typeface="Arial" pitchFamily="34" charset="0"/>
              <a:buChar char="•"/>
            </a:pPr>
            <a:endParaRPr lang="en-IN" sz="2200" dirty="0" smtClean="0"/>
          </a:p>
        </p:txBody>
      </p:sp>
    </p:spTree>
    <p:extLst>
      <p:ext uri="{BB962C8B-B14F-4D97-AF65-F5344CB8AC3E}">
        <p14:creationId xmlns="" xmlns:p14="http://schemas.microsoft.com/office/powerpoint/2010/main" val="42247181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5509200"/>
          </a:xfrm>
          <a:prstGeom prst="rect">
            <a:avLst/>
          </a:prstGeom>
        </p:spPr>
        <p:txBody>
          <a:bodyPr wrap="square">
            <a:spAutoFit/>
          </a:bodyPr>
          <a:lstStyle/>
          <a:p>
            <a:pPr algn="just"/>
            <a:r>
              <a:rPr lang="en-IN" sz="2200" b="1" dirty="0" smtClean="0"/>
              <a:t>8. Router: </a:t>
            </a:r>
          </a:p>
          <a:p>
            <a:pPr algn="just">
              <a:buFont typeface="Arial" pitchFamily="34" charset="0"/>
              <a:buChar char="•"/>
            </a:pPr>
            <a:r>
              <a:rPr lang="en-IN" sz="2200" dirty="0" smtClean="0"/>
              <a:t>A router is a network layer hardware device that transmits data from one LAN to another if both networks support the same set of protocols. </a:t>
            </a:r>
          </a:p>
          <a:p>
            <a:pPr algn="just">
              <a:buFont typeface="Arial" pitchFamily="34" charset="0"/>
              <a:buChar char="•"/>
            </a:pPr>
            <a:r>
              <a:rPr lang="en-IN" sz="2200" dirty="0" smtClean="0"/>
              <a:t> So, a router is typically connected to at least two LANs and the internet service provider (ISP). It receives its data in the form of packets, which are data frames with their destination address added. </a:t>
            </a:r>
          </a:p>
          <a:p>
            <a:pPr algn="just">
              <a:buFont typeface="Arial" pitchFamily="34" charset="0"/>
              <a:buChar char="•"/>
            </a:pPr>
            <a:r>
              <a:rPr lang="en-IN" sz="2200" dirty="0" smtClean="0"/>
              <a:t> Router also strengthens the signals before transmitting them. That is why it is also called repeater.</a:t>
            </a:r>
          </a:p>
          <a:p>
            <a:pPr algn="just"/>
            <a:endParaRPr lang="en-IN" sz="2200" dirty="0" smtClean="0"/>
          </a:p>
          <a:p>
            <a:pPr algn="just"/>
            <a:r>
              <a:rPr lang="en-IN" sz="2200" b="1" dirty="0" smtClean="0"/>
              <a:t>Routing Table</a:t>
            </a:r>
          </a:p>
          <a:p>
            <a:pPr algn="just"/>
            <a:r>
              <a:rPr lang="en-IN" sz="2200" dirty="0" smtClean="0"/>
              <a:t>A router reads its routing table to decide the best available route the packet can take to reach its destination quickly and accurately. The routing table may be of these two types −</a:t>
            </a:r>
          </a:p>
          <a:p>
            <a:pPr algn="just"/>
            <a:r>
              <a:rPr lang="en-IN" sz="2200" dirty="0" smtClean="0"/>
              <a:t>1. Static − In a static routing table the routes are fed manually. So it is suitable only for very small networks that have maximum two to three routers.</a:t>
            </a:r>
          </a:p>
        </p:txBody>
      </p:sp>
    </p:spTree>
    <p:extLst>
      <p:ext uri="{BB962C8B-B14F-4D97-AF65-F5344CB8AC3E}">
        <p14:creationId xmlns="" xmlns:p14="http://schemas.microsoft.com/office/powerpoint/2010/main" val="422471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6E3292-AB62-4B38-95FA-0DEEB98DB47B}"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 name="TextBox 2"/>
          <p:cNvSpPr txBox="1"/>
          <p:nvPr/>
        </p:nvSpPr>
        <p:spPr>
          <a:xfrm>
            <a:off x="150202" y="793836"/>
            <a:ext cx="5275162" cy="400110"/>
          </a:xfrm>
          <a:prstGeom prst="rect">
            <a:avLst/>
          </a:prstGeom>
          <a:noFill/>
        </p:spPr>
        <p:txBody>
          <a:bodyPr wrap="none" rtlCol="0">
            <a:spAutoFit/>
          </a:bodyPr>
          <a:lstStyle/>
          <a:p>
            <a:r>
              <a:rPr lang="en-US" sz="2000" dirty="0"/>
              <a:t>At the end of the course, the student will be able</a:t>
            </a:r>
          </a:p>
        </p:txBody>
      </p:sp>
      <p:graphicFrame>
        <p:nvGraphicFramePr>
          <p:cNvPr id="5" name="Table 4">
            <a:extLst>
              <a:ext uri="{FF2B5EF4-FFF2-40B4-BE49-F238E27FC236}">
                <a16:creationId xmlns="" xmlns:a16="http://schemas.microsoft.com/office/drawing/2014/main" id="{17149DD7-4484-47EC-AD6C-757022E06522}"/>
              </a:ext>
            </a:extLst>
          </p:cNvPr>
          <p:cNvGraphicFramePr>
            <a:graphicFrameLocks noGrp="1"/>
          </p:cNvGraphicFramePr>
          <p:nvPr>
            <p:extLst>
              <p:ext uri="{D42A27DB-BD31-4B8C-83A1-F6EECF244321}">
                <p14:modId xmlns="" xmlns:p14="http://schemas.microsoft.com/office/powerpoint/2010/main" val="3612141038"/>
              </p:ext>
            </p:extLst>
          </p:nvPr>
        </p:nvGraphicFramePr>
        <p:xfrm>
          <a:off x="228600" y="1292733"/>
          <a:ext cx="8606910" cy="5057211"/>
        </p:xfrm>
        <a:graphic>
          <a:graphicData uri="http://schemas.openxmlformats.org/drawingml/2006/table">
            <a:tbl>
              <a:tblPr firstRow="1" firstCol="1" bandRow="1">
                <a:tableStyleId>{5C22544A-7EE6-4342-B048-85BDC9FD1C3A}</a:tableStyleId>
              </a:tblPr>
              <a:tblGrid>
                <a:gridCol w="1014810">
                  <a:extLst>
                    <a:ext uri="{9D8B030D-6E8A-4147-A177-3AD203B41FA5}">
                      <a16:colId xmlns="" xmlns:a16="http://schemas.microsoft.com/office/drawing/2014/main" val="1619956433"/>
                    </a:ext>
                  </a:extLst>
                </a:gridCol>
                <a:gridCol w="6224190">
                  <a:extLst>
                    <a:ext uri="{9D8B030D-6E8A-4147-A177-3AD203B41FA5}">
                      <a16:colId xmlns="" xmlns:a16="http://schemas.microsoft.com/office/drawing/2014/main" val="2417093939"/>
                    </a:ext>
                  </a:extLst>
                </a:gridCol>
                <a:gridCol w="1367910">
                  <a:extLst>
                    <a:ext uri="{9D8B030D-6E8A-4147-A177-3AD203B41FA5}">
                      <a16:colId xmlns="" xmlns:a16="http://schemas.microsoft.com/office/drawing/2014/main" val="3701425690"/>
                    </a:ext>
                  </a:extLst>
                </a:gridCol>
              </a:tblGrid>
              <a:tr h="218052">
                <a:tc gridSpan="2">
                  <a:txBody>
                    <a:bodyPr/>
                    <a:lstStyle/>
                    <a:p>
                      <a:pPr marL="0" marR="0" algn="l">
                        <a:lnSpc>
                          <a:spcPts val="1265"/>
                        </a:lnSpc>
                        <a:spcBef>
                          <a:spcPts val="0"/>
                        </a:spcBef>
                        <a:spcAft>
                          <a:spcPts val="1000"/>
                        </a:spcAft>
                      </a:pPr>
                      <a:r>
                        <a:rPr lang="en-US" sz="1400" dirty="0">
                          <a:effectLst/>
                        </a:rPr>
                        <a:t> </a:t>
                      </a:r>
                    </a:p>
                    <a:p>
                      <a:pPr marL="0" marR="0" algn="l">
                        <a:lnSpc>
                          <a:spcPts val="1265"/>
                        </a:lnSpc>
                        <a:spcBef>
                          <a:spcPts val="0"/>
                        </a:spcBef>
                        <a:spcAft>
                          <a:spcPts val="1000"/>
                        </a:spcAft>
                      </a:pPr>
                      <a:r>
                        <a:rPr lang="en-US" sz="1400" dirty="0">
                          <a:effectLst/>
                        </a:rPr>
                        <a:t>Course Outcomes (CO)</a:t>
                      </a:r>
                    </a:p>
                    <a:p>
                      <a:pPr marL="0" marR="0" algn="l">
                        <a:lnSpc>
                          <a:spcPts val="1265"/>
                        </a:lnSpc>
                        <a:spcBef>
                          <a:spcPts val="0"/>
                        </a:spcBef>
                        <a:spcAft>
                          <a:spcPts val="1000"/>
                        </a:spcAft>
                      </a:pPr>
                      <a:r>
                        <a:rPr lang="en-US"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1400" dirty="0">
                          <a:effectLst/>
                        </a:rPr>
                        <a:t>Bloom’s Knowledge Level (KL)</a:t>
                      </a:r>
                      <a:endParaRPr lang="en-US" dirty="0"/>
                    </a:p>
                  </a:txBody>
                  <a:tcPr marL="20258" marR="20258" marT="0" marB="0" anchor="ctr"/>
                </a:tc>
                <a:extLst>
                  <a:ext uri="{0D108BD9-81ED-4DB2-BD59-A6C34878D82A}">
                    <a16:rowId xmlns="" xmlns:a16="http://schemas.microsoft.com/office/drawing/2014/main" val="609850592"/>
                  </a:ext>
                </a:extLst>
              </a:tr>
              <a:tr h="1192540">
                <a:tc>
                  <a:txBody>
                    <a:bodyPr/>
                    <a:lstStyle/>
                    <a:p>
                      <a:pPr marL="0" marR="0">
                        <a:lnSpc>
                          <a:spcPts val="1265"/>
                        </a:lnSpc>
                        <a:spcBef>
                          <a:spcPts val="0"/>
                        </a:spcBef>
                        <a:spcAft>
                          <a:spcPts val="1000"/>
                        </a:spcAft>
                      </a:pPr>
                      <a:r>
                        <a:rPr lang="en-US" sz="1400" dirty="0" smtClean="0">
                          <a:effectLst/>
                        </a:rPr>
                        <a:t>CO.1</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b="1" dirty="0">
                          <a:effectLst/>
                        </a:rPr>
                        <a:t>Explain basic concepts, OSI reference model, services and role of each layer of OSI model and TCP/IP, networks devices and transmission media, Analog and digital data transmission</a:t>
                      </a:r>
                      <a:endParaRPr lang="en-US" sz="1400" b="1"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dirty="0">
                          <a:effectLst/>
                        </a:rPr>
                        <a:t>K1, K2</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 xmlns:a16="http://schemas.microsoft.com/office/drawing/2014/main" val="3355778335"/>
                  </a:ext>
                </a:extLst>
              </a:tr>
              <a:tr h="509181">
                <a:tc>
                  <a:txBody>
                    <a:bodyPr/>
                    <a:lstStyle/>
                    <a:p>
                      <a:pPr marL="0" marR="0">
                        <a:lnSpc>
                          <a:spcPct val="115000"/>
                        </a:lnSpc>
                        <a:spcBef>
                          <a:spcPts val="0"/>
                        </a:spcBef>
                        <a:spcAft>
                          <a:spcPts val="1000"/>
                        </a:spcAft>
                      </a:pPr>
                      <a:r>
                        <a:rPr lang="en-US" sz="1400" dirty="0" smtClean="0">
                          <a:effectLst/>
                        </a:rPr>
                        <a:t>CO.2</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dirty="0">
                          <a:effectLst/>
                        </a:rPr>
                        <a:t>Apply channel allocation, framing, error and flow control techniques.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dirty="0">
                          <a:effectLst/>
                        </a:rPr>
                        <a:t>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 xmlns:a16="http://schemas.microsoft.com/office/drawing/2014/main" val="1945834857"/>
                  </a:ext>
                </a:extLst>
              </a:tr>
              <a:tr h="623074">
                <a:tc>
                  <a:txBody>
                    <a:bodyPr/>
                    <a:lstStyle/>
                    <a:p>
                      <a:pPr marL="0" marR="0">
                        <a:lnSpc>
                          <a:spcPct val="115000"/>
                        </a:lnSpc>
                        <a:spcBef>
                          <a:spcPts val="0"/>
                        </a:spcBef>
                        <a:spcAft>
                          <a:spcPts val="1000"/>
                        </a:spcAft>
                      </a:pPr>
                      <a:r>
                        <a:rPr lang="en-US" sz="1400" dirty="0" smtClean="0">
                          <a:effectLst/>
                        </a:rPr>
                        <a:t>CO.3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a:effectLst/>
                        </a:rPr>
                        <a:t>Describe the functions of Network Layer i.e. Logical addressing, subnetting &amp; Routing Mechanism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 xmlns:a16="http://schemas.microsoft.com/office/drawing/2014/main" val="4286733592"/>
                  </a:ext>
                </a:extLst>
              </a:tr>
              <a:tr h="850861">
                <a:tc>
                  <a:txBody>
                    <a:bodyPr/>
                    <a:lstStyle/>
                    <a:p>
                      <a:pPr marL="0" marR="0">
                        <a:lnSpc>
                          <a:spcPct val="115000"/>
                        </a:lnSpc>
                        <a:spcBef>
                          <a:spcPts val="0"/>
                        </a:spcBef>
                        <a:spcAft>
                          <a:spcPts val="1000"/>
                        </a:spcAft>
                      </a:pPr>
                      <a:r>
                        <a:rPr lang="en-US" sz="1400" dirty="0" smtClean="0">
                          <a:effectLst/>
                        </a:rPr>
                        <a:t>CO.4</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1000"/>
                        </a:spcAft>
                      </a:pPr>
                      <a:r>
                        <a:rPr lang="en-US" sz="1400">
                          <a:effectLst/>
                        </a:rPr>
                        <a:t>Explain the different Transport Layer function i.e. Port addressing, Connection Management, Error control and Flow control mechanism.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just">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 xmlns:a16="http://schemas.microsoft.com/office/drawing/2014/main" val="3135048432"/>
                  </a:ext>
                </a:extLst>
              </a:tr>
              <a:tr h="509181">
                <a:tc>
                  <a:txBody>
                    <a:bodyPr/>
                    <a:lstStyle/>
                    <a:p>
                      <a:pPr marL="0" marR="0">
                        <a:lnSpc>
                          <a:spcPct val="115000"/>
                        </a:lnSpc>
                        <a:spcBef>
                          <a:spcPts val="0"/>
                        </a:spcBef>
                        <a:spcAft>
                          <a:spcPts val="1000"/>
                        </a:spcAft>
                      </a:pPr>
                      <a:r>
                        <a:rPr lang="en-US" sz="1400" dirty="0" smtClean="0">
                          <a:effectLst/>
                        </a:rPr>
                        <a:t>CO.5</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600"/>
                        </a:spcAft>
                      </a:pPr>
                      <a:r>
                        <a:rPr lang="en-US" sz="1400">
                          <a:effectLst/>
                        </a:rPr>
                        <a:t>Explain the functions offered by session and presentation layer and their Implementation.</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 xmlns:a16="http://schemas.microsoft.com/office/drawing/2014/main" val="3110489644"/>
                  </a:ext>
                </a:extLst>
              </a:tr>
              <a:tr h="623074">
                <a:tc>
                  <a:txBody>
                    <a:bodyPr/>
                    <a:lstStyle/>
                    <a:p>
                      <a:pPr marL="0" marR="0">
                        <a:lnSpc>
                          <a:spcPct val="115000"/>
                        </a:lnSpc>
                        <a:spcBef>
                          <a:spcPts val="0"/>
                        </a:spcBef>
                        <a:spcAft>
                          <a:spcPts val="1000"/>
                        </a:spcAft>
                      </a:pPr>
                      <a:r>
                        <a:rPr lang="en-US" sz="1400" dirty="0" smtClean="0">
                          <a:effectLst/>
                        </a:rPr>
                        <a:t>CO.6</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nchor="ctr"/>
                </a:tc>
                <a:tc>
                  <a:txBody>
                    <a:bodyPr/>
                    <a:lstStyle/>
                    <a:p>
                      <a:pPr marL="0" marR="0" algn="l">
                        <a:lnSpc>
                          <a:spcPct val="115000"/>
                        </a:lnSpc>
                        <a:spcBef>
                          <a:spcPts val="0"/>
                        </a:spcBef>
                        <a:spcAft>
                          <a:spcPts val="600"/>
                        </a:spcAft>
                      </a:pPr>
                      <a:r>
                        <a:rPr lang="en-US" sz="1400" dirty="0">
                          <a:effectLst/>
                        </a:rPr>
                        <a:t>Explain the different protocols used at application layer i.e. HTTP, SNMP, SMTP, FTP, TELNET and VPN.</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nSpc>
                          <a:spcPct val="115000"/>
                        </a:lnSpc>
                        <a:spcBef>
                          <a:spcPts val="0"/>
                        </a:spcBef>
                        <a:spcAft>
                          <a:spcPts val="1000"/>
                        </a:spcAft>
                      </a:pPr>
                      <a:r>
                        <a:rPr lang="en-US" sz="1400" dirty="0">
                          <a:effectLst/>
                        </a:rPr>
                        <a:t>K2</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 xmlns:a16="http://schemas.microsoft.com/office/drawing/2014/main" val="458386191"/>
                  </a:ext>
                </a:extLst>
              </a:tr>
            </a:tbl>
          </a:graphicData>
        </a:graphic>
      </p:graphicFrame>
      <p:sp>
        <p:nvSpPr>
          <p:cNvPr id="9" name="Ink 12">
            <a:extLst>
              <a:ext uri="{FF2B5EF4-FFF2-40B4-BE49-F238E27FC236}">
                <a16:creationId xmlns="" xmlns:a16="http://schemas.microsoft.com/office/drawing/2014/main" id="{569A3245-6708-47A4-B159-0F991CA6955B}"/>
              </a:ext>
            </a:extLst>
          </p:cNvPr>
          <p:cNvSpPr>
            <a:spLocks noRot="1" noChangeAspect="1" noEditPoints="1" noChangeArrowheads="1" noChangeShapeType="1" noTextEdit="1"/>
          </p:cNvSpPr>
          <p:nvPr/>
        </p:nvSpPr>
        <p:spPr bwMode="auto">
          <a:xfrm>
            <a:off x="4296545" y="1610999"/>
            <a:ext cx="78613" cy="19050"/>
          </a:xfrm>
          <a:prstGeom prst="rect">
            <a:avLst/>
          </a:prstGeom>
          <a:noFill/>
          <a:ln w="18000" cap="rnd" algn="ctr">
            <a:solidFill>
              <a:srgbClr val="000000"/>
            </a:solidFill>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98495342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Devices and Communication</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5847755"/>
          </a:xfrm>
          <a:prstGeom prst="rect">
            <a:avLst/>
          </a:prstGeom>
        </p:spPr>
        <p:txBody>
          <a:bodyPr wrap="square">
            <a:spAutoFit/>
          </a:bodyPr>
          <a:lstStyle/>
          <a:p>
            <a:pPr algn="just"/>
            <a:r>
              <a:rPr lang="en-IN" sz="2200" dirty="0" smtClean="0"/>
              <a:t>2. Dynamic − In a dynamic routing table, the router communicates with other routers through protocols to determine which routes are free. This is suited for larger networks where manual feeding may not be feasible due to large number of routers.</a:t>
            </a:r>
          </a:p>
          <a:p>
            <a:pPr algn="just"/>
            <a:endParaRPr lang="en-IN" sz="2200" dirty="0" smtClean="0"/>
          </a:p>
          <a:p>
            <a:pPr algn="just"/>
            <a:r>
              <a:rPr lang="en-IN" sz="2200" b="1" dirty="0" smtClean="0"/>
              <a:t>9. Gateway:</a:t>
            </a:r>
          </a:p>
          <a:p>
            <a:pPr algn="just">
              <a:buFont typeface="Arial" pitchFamily="34" charset="0"/>
              <a:buChar char="•"/>
            </a:pPr>
            <a:r>
              <a:rPr lang="en-IN" sz="2200" dirty="0" smtClean="0"/>
              <a:t> Gateway is a network device used to connect two or more dissimilar networks. In networking parlance, networks that use different protocols are dissimilar networks. </a:t>
            </a:r>
          </a:p>
          <a:p>
            <a:pPr algn="just">
              <a:buFont typeface="Arial" pitchFamily="34" charset="0"/>
              <a:buChar char="•"/>
            </a:pPr>
            <a:r>
              <a:rPr lang="en-IN" sz="2200" dirty="0" smtClean="0"/>
              <a:t> A gateway usually is a computer with multiple NICs connected to different networks. </a:t>
            </a:r>
          </a:p>
          <a:p>
            <a:pPr algn="just">
              <a:buFont typeface="Arial" pitchFamily="34" charset="0"/>
              <a:buChar char="•"/>
            </a:pPr>
            <a:r>
              <a:rPr lang="en-IN" sz="2200" dirty="0" smtClean="0"/>
              <a:t> A gateway can also be configured completely using software. As networks connect to a different network through gateways, these gateways are usually hosts or end points of the network.</a:t>
            </a:r>
          </a:p>
          <a:p>
            <a:pPr algn="just"/>
            <a:endParaRPr lang="en-IN" sz="2200" dirty="0" smtClean="0"/>
          </a:p>
          <a:p>
            <a:pPr algn="just">
              <a:buFont typeface="Arial" pitchFamily="34" charset="0"/>
              <a:buChar char="•"/>
            </a:pPr>
            <a:endParaRPr lang="en-IN" sz="2200" dirty="0" smtClean="0"/>
          </a:p>
          <a:p>
            <a:pPr algn="just">
              <a:buFont typeface="Arial" pitchFamily="34" charset="0"/>
              <a:buChar char="•"/>
            </a:pPr>
            <a:endParaRPr lang="en-IN" sz="2200" dirty="0" smtClean="0"/>
          </a:p>
        </p:txBody>
      </p:sp>
    </p:spTree>
    <p:extLst>
      <p:ext uri="{BB962C8B-B14F-4D97-AF65-F5344CB8AC3E}">
        <p14:creationId xmlns="" xmlns:p14="http://schemas.microsoft.com/office/powerpoint/2010/main" val="42247181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Modes of Transmission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4832092"/>
          </a:xfrm>
          <a:prstGeom prst="rect">
            <a:avLst/>
          </a:prstGeom>
        </p:spPr>
        <p:txBody>
          <a:bodyPr wrap="square">
            <a:spAutoFit/>
          </a:bodyPr>
          <a:lstStyle/>
          <a:p>
            <a:pPr>
              <a:buFont typeface="Arial" pitchFamily="34" charset="0"/>
              <a:buChar char="•"/>
            </a:pPr>
            <a:r>
              <a:rPr lang="en-IN" sz="2200" dirty="0" smtClean="0"/>
              <a:t> The way in which data is transmitted from one device to another device is known as transmission mode. </a:t>
            </a:r>
          </a:p>
          <a:p>
            <a:pPr>
              <a:buFont typeface="Arial" pitchFamily="34" charset="0"/>
              <a:buChar char="•"/>
            </a:pPr>
            <a:r>
              <a:rPr lang="en-IN" sz="2200" dirty="0" smtClean="0"/>
              <a:t> The transmission mode is also known as the communication mode.</a:t>
            </a:r>
          </a:p>
          <a:p>
            <a:pPr>
              <a:buFont typeface="Arial" pitchFamily="34" charset="0"/>
              <a:buChar char="•"/>
            </a:pPr>
            <a:r>
              <a:rPr lang="en-IN" sz="2200" dirty="0" smtClean="0"/>
              <a:t> Each communication channel has a direction associated with it, and transmission media provide the direction. Therefore, the transmission mode is also known as a directional mode.</a:t>
            </a:r>
          </a:p>
          <a:p>
            <a:pPr>
              <a:buFont typeface="Arial" pitchFamily="34" charset="0"/>
              <a:buChar char="•"/>
            </a:pPr>
            <a:r>
              <a:rPr lang="en-IN" sz="2200" dirty="0" smtClean="0"/>
              <a:t> The transmission mode is defined in the physical layer.</a:t>
            </a:r>
          </a:p>
          <a:p>
            <a:pPr>
              <a:buFont typeface="Arial" pitchFamily="34" charset="0"/>
              <a:buChar char="•"/>
            </a:pPr>
            <a:r>
              <a:rPr lang="en-IN" sz="2200" dirty="0" smtClean="0"/>
              <a:t> The Transmission mode is divided into three categories:</a:t>
            </a:r>
          </a:p>
          <a:p>
            <a:r>
              <a:rPr lang="en-IN" sz="2200" dirty="0" smtClean="0"/>
              <a:t>1. Simplex mode</a:t>
            </a:r>
          </a:p>
          <a:p>
            <a:r>
              <a:rPr lang="en-IN" sz="2200" dirty="0" smtClean="0"/>
              <a:t>2. Half-duplex mode</a:t>
            </a:r>
          </a:p>
          <a:p>
            <a:r>
              <a:rPr lang="en-IN" sz="2200" dirty="0" smtClean="0"/>
              <a:t>3. Full-duplex mode</a:t>
            </a:r>
          </a:p>
          <a:p>
            <a:pPr algn="just"/>
            <a:endParaRPr lang="en-IN" sz="2200" dirty="0" smtClean="0"/>
          </a:p>
          <a:p>
            <a:pPr algn="just">
              <a:buFont typeface="Arial" pitchFamily="34" charset="0"/>
              <a:buChar char="•"/>
            </a:pPr>
            <a:endParaRPr lang="en-IN" sz="2200" dirty="0" smtClean="0"/>
          </a:p>
          <a:p>
            <a:pPr algn="just">
              <a:buFont typeface="Arial" pitchFamily="34" charset="0"/>
              <a:buChar char="•"/>
            </a:pPr>
            <a:endParaRPr lang="en-IN" sz="2200" dirty="0" smtClean="0"/>
          </a:p>
        </p:txBody>
      </p:sp>
      <p:pic>
        <p:nvPicPr>
          <p:cNvPr id="172034" name="Picture 2" descr="Transmission modes"/>
          <p:cNvPicPr>
            <a:picLocks noChangeAspect="1" noChangeArrowheads="1"/>
          </p:cNvPicPr>
          <p:nvPr/>
        </p:nvPicPr>
        <p:blipFill>
          <a:blip r:embed="rId3" cstate="print"/>
          <a:srcRect/>
          <a:stretch>
            <a:fillRect/>
          </a:stretch>
        </p:blipFill>
        <p:spPr bwMode="auto">
          <a:xfrm>
            <a:off x="3657600" y="4038600"/>
            <a:ext cx="4200525" cy="1762126"/>
          </a:xfrm>
          <a:prstGeom prst="rect">
            <a:avLst/>
          </a:prstGeom>
          <a:noFill/>
        </p:spPr>
      </p:pic>
    </p:spTree>
    <p:extLst>
      <p:ext uri="{BB962C8B-B14F-4D97-AF65-F5344CB8AC3E}">
        <p14:creationId xmlns="" xmlns:p14="http://schemas.microsoft.com/office/powerpoint/2010/main" val="42247181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Modes of Transmission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838200"/>
            <a:ext cx="8610600" cy="5170646"/>
          </a:xfrm>
          <a:prstGeom prst="rect">
            <a:avLst/>
          </a:prstGeom>
        </p:spPr>
        <p:txBody>
          <a:bodyPr wrap="square">
            <a:spAutoFit/>
          </a:bodyPr>
          <a:lstStyle/>
          <a:p>
            <a:pPr marL="457200" indent="-457200" algn="just">
              <a:buAutoNum type="arabicPeriod"/>
            </a:pPr>
            <a:r>
              <a:rPr lang="en-IN" sz="2200" b="1" dirty="0" smtClean="0"/>
              <a:t>Simplex mode:</a:t>
            </a:r>
          </a:p>
          <a:p>
            <a:pPr marL="457200" indent="-457200" algn="just">
              <a:buAutoNum type="arabicPeriod"/>
            </a:pPr>
            <a:endParaRPr lang="en-IN" sz="2200" b="1" dirty="0" smtClean="0"/>
          </a:p>
          <a:p>
            <a:pPr marL="457200" indent="-457200" algn="just">
              <a:buAutoNum type="arabicPeriod"/>
            </a:pPr>
            <a:endParaRPr lang="en-IN" sz="2200" b="1" dirty="0" smtClean="0"/>
          </a:p>
          <a:p>
            <a:pPr marL="457200" indent="-457200" algn="just">
              <a:buAutoNum type="arabicPeriod"/>
            </a:pPr>
            <a:endParaRPr lang="en-IN" sz="2200" b="1" dirty="0" smtClean="0"/>
          </a:p>
          <a:p>
            <a:pPr marL="457200" indent="-457200" algn="just">
              <a:buAutoNum type="arabicPeriod"/>
            </a:pPr>
            <a:endParaRPr lang="en-IN" sz="2200" b="1" dirty="0" smtClean="0"/>
          </a:p>
          <a:p>
            <a:pPr marL="457200" indent="-457200" algn="just">
              <a:buAutoNum type="arabicPeriod"/>
            </a:pPr>
            <a:endParaRPr lang="en-IN" sz="2200" b="1" dirty="0" smtClean="0"/>
          </a:p>
          <a:p>
            <a:pPr algn="just">
              <a:buFont typeface="Arial" pitchFamily="34" charset="0"/>
              <a:buChar char="•"/>
            </a:pPr>
            <a:r>
              <a:rPr lang="en-IN" sz="2200" dirty="0" smtClean="0"/>
              <a:t> In Simplex mode, the communication is unidirectional, i.e., the data flow in one direction. A device can only send the data but cannot receive it or it can receive the data but cannot send the data.</a:t>
            </a:r>
          </a:p>
          <a:p>
            <a:pPr algn="just">
              <a:buFont typeface="Arial" pitchFamily="34" charset="0"/>
              <a:buChar char="•"/>
            </a:pPr>
            <a:r>
              <a:rPr lang="en-IN" sz="2200" dirty="0" smtClean="0"/>
              <a:t> This transmission mode is not very popular as mainly communications require the two-way exchange of data. The simplex mode is used in the business field as in sales that do not require any corresponding reply.</a:t>
            </a:r>
          </a:p>
          <a:p>
            <a:pPr algn="just">
              <a:buFont typeface="Arial" pitchFamily="34" charset="0"/>
              <a:buChar char="•"/>
            </a:pPr>
            <a:r>
              <a:rPr lang="en-IN" sz="2200" dirty="0" smtClean="0"/>
              <a:t> The radio station is a simplex channel as it transmits the signal to the listeners but never allows them to transmit back.</a:t>
            </a:r>
          </a:p>
          <a:p>
            <a:pPr algn="just"/>
            <a:endParaRPr lang="en-IN" sz="2200" dirty="0" smtClean="0"/>
          </a:p>
        </p:txBody>
      </p:sp>
      <p:pic>
        <p:nvPicPr>
          <p:cNvPr id="180226" name="Picture 2" descr="Transmission modes"/>
          <p:cNvPicPr>
            <a:picLocks noChangeAspect="1" noChangeArrowheads="1"/>
          </p:cNvPicPr>
          <p:nvPr/>
        </p:nvPicPr>
        <p:blipFill>
          <a:blip r:embed="rId3" cstate="print"/>
          <a:srcRect/>
          <a:stretch>
            <a:fillRect/>
          </a:stretch>
        </p:blipFill>
        <p:spPr bwMode="auto">
          <a:xfrm>
            <a:off x="1752600" y="1752600"/>
            <a:ext cx="5238750" cy="962025"/>
          </a:xfrm>
          <a:prstGeom prst="rect">
            <a:avLst/>
          </a:prstGeom>
          <a:noFill/>
        </p:spPr>
      </p:pic>
    </p:spTree>
    <p:extLst>
      <p:ext uri="{BB962C8B-B14F-4D97-AF65-F5344CB8AC3E}">
        <p14:creationId xmlns="" xmlns:p14="http://schemas.microsoft.com/office/powerpoint/2010/main" val="42247181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Modes of Transmission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838200"/>
            <a:ext cx="8610600" cy="4154984"/>
          </a:xfrm>
          <a:prstGeom prst="rect">
            <a:avLst/>
          </a:prstGeom>
        </p:spPr>
        <p:txBody>
          <a:bodyPr wrap="square">
            <a:spAutoFit/>
          </a:bodyPr>
          <a:lstStyle/>
          <a:p>
            <a:pPr algn="just">
              <a:buFont typeface="Arial" pitchFamily="34" charset="0"/>
              <a:buChar char="•"/>
            </a:pPr>
            <a:r>
              <a:rPr lang="en-IN" sz="2200" dirty="0" smtClean="0"/>
              <a:t> Keyboard and Monitor are the examples of the simplex mode as a keyboard can only accept the data from the user and monitor can only be used to display the data on the screen.</a:t>
            </a:r>
          </a:p>
          <a:p>
            <a:pPr algn="just"/>
            <a:endParaRPr lang="en-IN" sz="2200" b="1" dirty="0" smtClean="0"/>
          </a:p>
          <a:p>
            <a:pPr algn="just"/>
            <a:r>
              <a:rPr lang="en-IN" sz="2200" b="1" dirty="0" smtClean="0"/>
              <a:t>Advantage: </a:t>
            </a:r>
          </a:p>
          <a:p>
            <a:pPr algn="just"/>
            <a:r>
              <a:rPr lang="en-IN" sz="2200" dirty="0" smtClean="0"/>
              <a:t>In simplex mode, the station can utilize the entire bandwidth of the communication channel, so that more data can be transmitted at a time. </a:t>
            </a:r>
          </a:p>
          <a:p>
            <a:pPr algn="just"/>
            <a:endParaRPr lang="en-IN" sz="2200" b="1" dirty="0" smtClean="0"/>
          </a:p>
          <a:p>
            <a:pPr algn="just"/>
            <a:r>
              <a:rPr lang="en-IN" sz="2200" b="1" dirty="0" smtClean="0"/>
              <a:t>Disadvantage: </a:t>
            </a:r>
          </a:p>
          <a:p>
            <a:pPr algn="just"/>
            <a:r>
              <a:rPr lang="en-IN" sz="2200" dirty="0" smtClean="0"/>
              <a:t>Communication is unidirectional, so it has no inter communication between devices.</a:t>
            </a:r>
          </a:p>
          <a:p>
            <a:pPr algn="just"/>
            <a:endParaRPr lang="en-IN" sz="2200" dirty="0" smtClean="0"/>
          </a:p>
        </p:txBody>
      </p:sp>
    </p:spTree>
    <p:extLst>
      <p:ext uri="{BB962C8B-B14F-4D97-AF65-F5344CB8AC3E}">
        <p14:creationId xmlns="" xmlns:p14="http://schemas.microsoft.com/office/powerpoint/2010/main" val="42247181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Modes of Transmission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5509200"/>
          </a:xfrm>
          <a:prstGeom prst="rect">
            <a:avLst/>
          </a:prstGeom>
        </p:spPr>
        <p:txBody>
          <a:bodyPr wrap="square">
            <a:spAutoFit/>
          </a:bodyPr>
          <a:lstStyle/>
          <a:p>
            <a:pPr algn="just"/>
            <a:r>
              <a:rPr lang="en-IN" sz="2200" b="1" dirty="0" smtClean="0"/>
              <a:t>2. Half-duplex mode:</a:t>
            </a:r>
          </a:p>
          <a:p>
            <a:pPr algn="just"/>
            <a:endParaRPr lang="en-IN" sz="2200" b="1" dirty="0" smtClean="0"/>
          </a:p>
          <a:p>
            <a:pPr algn="just"/>
            <a:endParaRPr lang="en-IN" sz="2200" b="1" dirty="0" smtClean="0"/>
          </a:p>
          <a:p>
            <a:pPr algn="just"/>
            <a:endParaRPr lang="en-IN" sz="2200" b="1" dirty="0" smtClean="0"/>
          </a:p>
          <a:p>
            <a:pPr algn="just"/>
            <a:endParaRPr lang="en-IN" sz="2200" b="1" dirty="0" smtClean="0"/>
          </a:p>
          <a:p>
            <a:pPr algn="just"/>
            <a:endParaRPr lang="en-IN" sz="2200" b="1" dirty="0" smtClean="0"/>
          </a:p>
          <a:p>
            <a:pPr algn="just"/>
            <a:endParaRPr lang="en-IN" sz="2200" b="1" dirty="0" smtClean="0"/>
          </a:p>
          <a:p>
            <a:pPr algn="just">
              <a:buFont typeface="Arial" pitchFamily="34" charset="0"/>
              <a:buChar char="•"/>
            </a:pPr>
            <a:r>
              <a:rPr lang="en-IN" sz="2200" dirty="0" smtClean="0"/>
              <a:t> In a Half-duplex channel, direction can be reversed, i.e., the station can transmit and receive the data as well.</a:t>
            </a:r>
          </a:p>
          <a:p>
            <a:pPr algn="just">
              <a:buFont typeface="Arial" pitchFamily="34" charset="0"/>
              <a:buChar char="•"/>
            </a:pPr>
            <a:r>
              <a:rPr lang="en-IN" sz="2200" dirty="0" smtClean="0"/>
              <a:t> Messages flow in both the directions, but not at the same time.</a:t>
            </a:r>
          </a:p>
          <a:p>
            <a:pPr algn="just">
              <a:buFont typeface="Arial" pitchFamily="34" charset="0"/>
              <a:buChar char="•"/>
            </a:pPr>
            <a:r>
              <a:rPr lang="en-IN" sz="2200" dirty="0" smtClean="0"/>
              <a:t> The entire bandwidth of the communication channel is utilized in one direction at a time.</a:t>
            </a:r>
          </a:p>
          <a:p>
            <a:pPr algn="just">
              <a:buFont typeface="Arial" pitchFamily="34" charset="0"/>
              <a:buChar char="•"/>
            </a:pPr>
            <a:r>
              <a:rPr lang="en-IN" sz="2200" dirty="0" smtClean="0"/>
              <a:t> In half-duplex mode, it is possible to perform the error detection, and if any error occurs, then the receiver requests the sender to retransmit the data.</a:t>
            </a:r>
          </a:p>
          <a:p>
            <a:pPr algn="just"/>
            <a:endParaRPr lang="en-IN" sz="2200" b="1" dirty="0" smtClean="0"/>
          </a:p>
        </p:txBody>
      </p:sp>
      <p:pic>
        <p:nvPicPr>
          <p:cNvPr id="179202" name="Picture 2" descr="Transmission modes"/>
          <p:cNvPicPr>
            <a:picLocks noChangeAspect="1" noChangeArrowheads="1"/>
          </p:cNvPicPr>
          <p:nvPr/>
        </p:nvPicPr>
        <p:blipFill>
          <a:blip r:embed="rId3" cstate="print"/>
          <a:srcRect/>
          <a:stretch>
            <a:fillRect/>
          </a:stretch>
        </p:blipFill>
        <p:spPr bwMode="auto">
          <a:xfrm>
            <a:off x="1905000" y="1600200"/>
            <a:ext cx="5238750" cy="1428750"/>
          </a:xfrm>
          <a:prstGeom prst="rect">
            <a:avLst/>
          </a:prstGeom>
          <a:noFill/>
        </p:spPr>
      </p:pic>
    </p:spTree>
    <p:extLst>
      <p:ext uri="{BB962C8B-B14F-4D97-AF65-F5344CB8AC3E}">
        <p14:creationId xmlns="" xmlns:p14="http://schemas.microsoft.com/office/powerpoint/2010/main" val="42247181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Modes of Transmission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5847755"/>
          </a:xfrm>
          <a:prstGeom prst="rect">
            <a:avLst/>
          </a:prstGeom>
        </p:spPr>
        <p:txBody>
          <a:bodyPr wrap="square">
            <a:spAutoFit/>
          </a:bodyPr>
          <a:lstStyle/>
          <a:p>
            <a:pPr algn="just">
              <a:buFont typeface="Arial" pitchFamily="34" charset="0"/>
              <a:buChar char="•"/>
            </a:pPr>
            <a:r>
              <a:rPr lang="en-IN" sz="2200" dirty="0" smtClean="0"/>
              <a:t> A Walkie-talkie is an example of the Half-duplex mode. In Walkie-talkie, one party speaks, and another party listens. After a pause, the other speaks and first party listens. Speaking simultaneously will create the distorted sound which cannot be understood.</a:t>
            </a:r>
          </a:p>
          <a:p>
            <a:pPr algn="just"/>
            <a:endParaRPr lang="en-IN" sz="2200" dirty="0" smtClean="0"/>
          </a:p>
          <a:p>
            <a:pPr algn="just"/>
            <a:r>
              <a:rPr lang="en-IN" sz="2200" b="1" dirty="0" smtClean="0"/>
              <a:t>Advantage</a:t>
            </a:r>
          </a:p>
          <a:p>
            <a:pPr algn="just">
              <a:buFont typeface="Arial" pitchFamily="34" charset="0"/>
              <a:buChar char="•"/>
            </a:pPr>
            <a:r>
              <a:rPr lang="en-IN" sz="2200" dirty="0" smtClean="0"/>
              <a:t> In half-duplex mode, both the devices can send and receive the data and also can utilize the entire bandwidth of the communication channel during the transmission of data.</a:t>
            </a:r>
          </a:p>
          <a:p>
            <a:pPr algn="just"/>
            <a:endParaRPr lang="en-IN" sz="2200" dirty="0" smtClean="0"/>
          </a:p>
          <a:p>
            <a:pPr algn="just"/>
            <a:r>
              <a:rPr lang="en-IN" sz="2200" b="1" dirty="0" smtClean="0"/>
              <a:t>Disadvantage:</a:t>
            </a:r>
          </a:p>
          <a:p>
            <a:pPr algn="just">
              <a:buFont typeface="Arial" pitchFamily="34" charset="0"/>
              <a:buChar char="•"/>
            </a:pPr>
            <a:r>
              <a:rPr lang="en-IN" sz="2200" dirty="0" smtClean="0"/>
              <a:t> In half-duplex mode, when one device is sending the data, then another has to wait, this causes the delay in sending the data at the right time.</a:t>
            </a:r>
          </a:p>
          <a:p>
            <a:pPr algn="just"/>
            <a:endParaRPr lang="en-IN" sz="2200" b="1" dirty="0" smtClean="0"/>
          </a:p>
          <a:p>
            <a:pPr algn="just"/>
            <a:endParaRPr lang="en-IN" sz="2200" b="1" dirty="0" smtClean="0"/>
          </a:p>
          <a:p>
            <a:pPr algn="just">
              <a:buFont typeface="Arial" pitchFamily="34" charset="0"/>
              <a:buChar char="•"/>
            </a:pPr>
            <a:endParaRPr lang="en-IN" sz="2200" b="1" dirty="0" smtClean="0"/>
          </a:p>
          <a:p>
            <a:pPr algn="just">
              <a:buFont typeface="Arial" pitchFamily="34" charset="0"/>
              <a:buChar char="•"/>
            </a:pPr>
            <a:endParaRPr lang="en-IN" sz="2200" b="1" dirty="0" smtClean="0"/>
          </a:p>
        </p:txBody>
      </p:sp>
    </p:spTree>
    <p:extLst>
      <p:ext uri="{BB962C8B-B14F-4D97-AF65-F5344CB8AC3E}">
        <p14:creationId xmlns="" xmlns:p14="http://schemas.microsoft.com/office/powerpoint/2010/main" val="42247181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Modes of Transmission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5509200"/>
          </a:xfrm>
          <a:prstGeom prst="rect">
            <a:avLst/>
          </a:prstGeom>
        </p:spPr>
        <p:txBody>
          <a:bodyPr wrap="square">
            <a:spAutoFit/>
          </a:bodyPr>
          <a:lstStyle/>
          <a:p>
            <a:pPr algn="just"/>
            <a:r>
              <a:rPr lang="en-IN" sz="2200" b="1" dirty="0" smtClean="0"/>
              <a:t>3. Full-duplex mode:</a:t>
            </a:r>
          </a:p>
          <a:p>
            <a:pPr algn="just"/>
            <a:endParaRPr lang="en-IN" sz="2200" b="1" dirty="0" smtClean="0"/>
          </a:p>
          <a:p>
            <a:pPr algn="just"/>
            <a:endParaRPr lang="en-IN" sz="2200" b="1" dirty="0" smtClean="0"/>
          </a:p>
          <a:p>
            <a:pPr algn="just"/>
            <a:endParaRPr lang="en-IN" sz="2200" b="1" dirty="0" smtClean="0"/>
          </a:p>
          <a:p>
            <a:pPr algn="just"/>
            <a:endParaRPr lang="en-IN" sz="2200" b="1" dirty="0" smtClean="0"/>
          </a:p>
          <a:p>
            <a:pPr algn="just"/>
            <a:endParaRPr lang="en-IN" sz="2200" b="1" dirty="0" smtClean="0"/>
          </a:p>
          <a:p>
            <a:pPr algn="just"/>
            <a:endParaRPr lang="en-IN" sz="2200" b="1" dirty="0" smtClean="0"/>
          </a:p>
          <a:p>
            <a:pPr algn="just">
              <a:buFont typeface="Arial" pitchFamily="34" charset="0"/>
              <a:buChar char="•"/>
            </a:pPr>
            <a:r>
              <a:rPr lang="en-IN" sz="2200" dirty="0" smtClean="0"/>
              <a:t> In Full duplex mode, the communication is bi-directional, i.e., the data flow in both the directions.</a:t>
            </a:r>
          </a:p>
          <a:p>
            <a:pPr algn="just">
              <a:buFont typeface="Arial" pitchFamily="34" charset="0"/>
              <a:buChar char="•"/>
            </a:pPr>
            <a:r>
              <a:rPr lang="en-IN" sz="2200" dirty="0" smtClean="0"/>
              <a:t> Both the stations can send and receive the message simultaneously.</a:t>
            </a:r>
          </a:p>
          <a:p>
            <a:pPr algn="just">
              <a:buFont typeface="Arial" pitchFamily="34" charset="0"/>
              <a:buChar char="•"/>
            </a:pPr>
            <a:r>
              <a:rPr lang="en-IN" sz="2200" dirty="0" smtClean="0"/>
              <a:t> Full-duplex mode has two simplex channels. One channel has traffic moving in one direction, and another channel has traffic flowing in the opposite direction.</a:t>
            </a:r>
          </a:p>
          <a:p>
            <a:pPr algn="just">
              <a:buFont typeface="Arial" pitchFamily="34" charset="0"/>
              <a:buChar char="•"/>
            </a:pPr>
            <a:r>
              <a:rPr lang="en-IN" sz="2200" dirty="0" smtClean="0"/>
              <a:t> The Full-duplex mode is the fastest mode of communication between devices.</a:t>
            </a:r>
            <a:endParaRPr lang="en-IN" sz="2200" b="1" dirty="0" smtClean="0"/>
          </a:p>
          <a:p>
            <a:pPr algn="just">
              <a:buFont typeface="Arial" pitchFamily="34" charset="0"/>
              <a:buChar char="•"/>
            </a:pPr>
            <a:endParaRPr lang="en-IN" sz="2200" b="1" dirty="0" smtClean="0"/>
          </a:p>
        </p:txBody>
      </p:sp>
      <p:pic>
        <p:nvPicPr>
          <p:cNvPr id="178178" name="Picture 2" descr="Transmission modes"/>
          <p:cNvPicPr>
            <a:picLocks noChangeAspect="1" noChangeArrowheads="1"/>
          </p:cNvPicPr>
          <p:nvPr/>
        </p:nvPicPr>
        <p:blipFill>
          <a:blip r:embed="rId3" cstate="print"/>
          <a:srcRect/>
          <a:stretch>
            <a:fillRect/>
          </a:stretch>
        </p:blipFill>
        <p:spPr bwMode="auto">
          <a:xfrm>
            <a:off x="1981200" y="1676400"/>
            <a:ext cx="5238750" cy="1228726"/>
          </a:xfrm>
          <a:prstGeom prst="rect">
            <a:avLst/>
          </a:prstGeom>
          <a:noFill/>
        </p:spPr>
      </p:pic>
    </p:spTree>
    <p:extLst>
      <p:ext uri="{BB962C8B-B14F-4D97-AF65-F5344CB8AC3E}">
        <p14:creationId xmlns="" xmlns:p14="http://schemas.microsoft.com/office/powerpoint/2010/main" val="42247181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5F609A-7DAF-4FBE-BFF4-E898E781D30E}" type="datetime1">
              <a:rPr lang="en-US" smtClean="0"/>
              <a:pPr/>
              <a:t>8/17/2022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smtClean="0"/>
              <a:t>Modes of Transmission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914400"/>
            <a:ext cx="8610600" cy="4185761"/>
          </a:xfrm>
          <a:prstGeom prst="rect">
            <a:avLst/>
          </a:prstGeom>
        </p:spPr>
        <p:txBody>
          <a:bodyPr wrap="square">
            <a:spAutoFit/>
          </a:bodyPr>
          <a:lstStyle/>
          <a:p>
            <a:pPr algn="just">
              <a:buFont typeface="Arial" pitchFamily="34" charset="0"/>
              <a:buChar char="•"/>
            </a:pPr>
            <a:r>
              <a:rPr lang="en-IN" sz="2200" dirty="0" smtClean="0"/>
              <a:t> The most common example of the full-duplex mode is a telephone network. When two people are communicating with each other by a telephone line, both can talk and listen at the same time.</a:t>
            </a:r>
          </a:p>
          <a:p>
            <a:pPr algn="just"/>
            <a:r>
              <a:rPr lang="en-IN" sz="2200" dirty="0" smtClean="0"/>
              <a:t> </a:t>
            </a:r>
          </a:p>
          <a:p>
            <a:pPr algn="just"/>
            <a:r>
              <a:rPr lang="en-IN" sz="2200" b="1" dirty="0" smtClean="0"/>
              <a:t>Advantage of Full-duplex mode:</a:t>
            </a:r>
          </a:p>
          <a:p>
            <a:pPr algn="just">
              <a:buFont typeface="Arial" pitchFamily="34" charset="0"/>
              <a:buChar char="•"/>
            </a:pPr>
            <a:r>
              <a:rPr lang="en-IN" sz="2200" dirty="0" smtClean="0"/>
              <a:t>Both the stations can send and receive the data at the same time.</a:t>
            </a:r>
          </a:p>
          <a:p>
            <a:pPr algn="just"/>
            <a:endParaRPr lang="en-IN" sz="2200" dirty="0" smtClean="0"/>
          </a:p>
          <a:p>
            <a:pPr algn="just"/>
            <a:r>
              <a:rPr lang="en-IN" sz="2200" b="1" dirty="0" smtClean="0"/>
              <a:t>Disadvantage of Full-duplex mode:</a:t>
            </a:r>
          </a:p>
          <a:p>
            <a:pPr algn="just">
              <a:buFont typeface="Arial" pitchFamily="34" charset="0"/>
              <a:buChar char="•"/>
            </a:pPr>
            <a:r>
              <a:rPr lang="en-IN" sz="2200" dirty="0" smtClean="0"/>
              <a:t>If there is no dedicated path exists between the devices, then the capacity of the communication channel is divided into two parts.</a:t>
            </a:r>
          </a:p>
          <a:p>
            <a:r>
              <a:rPr lang="en-IN" sz="2400" dirty="0" smtClean="0"/>
              <a:t/>
            </a:r>
            <a:br>
              <a:rPr lang="en-IN" sz="2400" dirty="0" smtClean="0"/>
            </a:br>
            <a:endParaRPr lang="en-IN" sz="2200" b="1" dirty="0" smtClean="0"/>
          </a:p>
        </p:txBody>
      </p:sp>
    </p:spTree>
    <p:extLst>
      <p:ext uri="{BB962C8B-B14F-4D97-AF65-F5344CB8AC3E}">
        <p14:creationId xmlns="" xmlns:p14="http://schemas.microsoft.com/office/powerpoint/2010/main" val="4224718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454775" y="6356350"/>
            <a:ext cx="2895600" cy="365125"/>
          </a:xfrm>
          <a:prstGeom prst="rect">
            <a:avLst/>
          </a:prstGeom>
        </p:spPr>
        <p:txBody>
          <a:bodyPr/>
          <a:lstStyle/>
          <a:p>
            <a:pPr marL="38100" algn="ctr">
              <a:buSzPts val="1400"/>
              <a:defRPr/>
            </a:pPr>
            <a:fld id="{BB683F2C-7975-43FF-956B-FFB87A0E5681}" type="slidenum">
              <a:rPr lang="en-US" spc="-5" smtClean="0"/>
              <a:pPr marL="38100" algn="ctr">
                <a:buSzPts val="1400"/>
                <a:defRPr/>
              </a:pPr>
              <a:t>9</a:t>
            </a:fld>
            <a:endParaRPr lang="en-US" spc="-5" dirty="0"/>
          </a:p>
        </p:txBody>
      </p:sp>
      <p:sp>
        <p:nvSpPr>
          <p:cNvPr id="3" name="object 7"/>
          <p:cNvSpPr txBox="1">
            <a:spLocks noChangeArrowheads="1"/>
          </p:cNvSpPr>
          <p:nvPr/>
        </p:nvSpPr>
        <p:spPr bwMode="auto">
          <a:xfrm>
            <a:off x="533400" y="871538"/>
            <a:ext cx="8305800" cy="5505450"/>
          </a:xfrm>
          <a:prstGeom prst="rect">
            <a:avLst/>
          </a:prstGeom>
          <a:noFill/>
          <a:ln w="9525">
            <a:noFill/>
            <a:miter lim="800000"/>
            <a:headEnd/>
            <a:tailEnd/>
          </a:ln>
        </p:spPr>
        <p:txBody>
          <a:bodyPr lIns="0" tIns="12065" rIns="0" bIns="0">
            <a:spAutoFit/>
          </a:bodyPr>
          <a:lstStyle/>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12. Life-long learning</a:t>
            </a:r>
          </a:p>
        </p:txBody>
      </p:sp>
      <p:sp>
        <p:nvSpPr>
          <p:cNvPr id="14340" name="Date Placeholder 4"/>
          <p:cNvSpPr>
            <a:spLocks noGrp="1"/>
          </p:cNvSpPr>
          <p:nvPr>
            <p:ph type="dt" sz="quarter" idx="11"/>
          </p:nvPr>
        </p:nvSpPr>
        <p:spPr>
          <a:xfrm>
            <a:off x="-304800" y="6356350"/>
            <a:ext cx="2895600" cy="365125"/>
          </a:xfrm>
          <a:noFill/>
        </p:spPr>
        <p:txBody>
          <a:bodyPr/>
          <a:lstStyle/>
          <a:p>
            <a:pPr>
              <a:buFont typeface="Arial" pitchFamily="34" charset="0"/>
              <a:buNone/>
            </a:pPr>
            <a:fld id="{A2273AB0-A13C-43CB-9A29-375B3FD06CBE}" type="datetime1">
              <a:rPr lang="en-US" smtClean="0"/>
              <a:pPr>
                <a:buFont typeface="Arial" pitchFamily="34" charset="0"/>
                <a:buNone/>
              </a:pPr>
              <a:t>8/17/2022</a:t>
            </a:fld>
            <a:endParaRPr lang="en-US" dirty="0"/>
          </a:p>
        </p:txBody>
      </p:sp>
      <p:sp>
        <p:nvSpPr>
          <p:cNvPr id="11" name="Title 1"/>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Outcome</a:t>
            </a:r>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 xmlns:p14="http://schemas.microsoft.com/office/powerpoint/2010/main" val="97882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10710</TotalTime>
  <Words>5367</Words>
  <Application>Microsoft Office PowerPoint</Application>
  <PresentationFormat>On-screen Show (4:3)</PresentationFormat>
  <Paragraphs>1075</Paragraphs>
  <Slides>87</Slides>
  <Notes>5</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Noida Institute of Engineering and Technology, Greater Noida</vt:lpstr>
      <vt:lpstr>Slide 2</vt:lpstr>
      <vt:lpstr>Slide 3</vt:lpstr>
      <vt:lpstr>Evaluation Scheme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Dell PC</cp:lastModifiedBy>
  <cp:revision>150</cp:revision>
  <dcterms:created xsi:type="dcterms:W3CDTF">2006-08-16T00:00:00Z</dcterms:created>
  <dcterms:modified xsi:type="dcterms:W3CDTF">2022-08-17T17:08:01Z</dcterms:modified>
</cp:coreProperties>
</file>