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Override PartName="/ppt/changesInfos/changesInfo1.xml" ContentType="application/vnd.ms-powerpoint.changesinfo+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9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04"/>
  </p:notesMasterIdLst>
  <p:handoutMasterIdLst>
    <p:handoutMasterId r:id="rId105"/>
  </p:handoutMasterIdLst>
  <p:sldIdLst>
    <p:sldId id="256" r:id="rId2"/>
    <p:sldId id="257" r:id="rId3"/>
    <p:sldId id="913" r:id="rId4"/>
    <p:sldId id="937" r:id="rId5"/>
    <p:sldId id="920" r:id="rId6"/>
    <p:sldId id="921" r:id="rId7"/>
    <p:sldId id="922" r:id="rId8"/>
    <p:sldId id="923" r:id="rId9"/>
    <p:sldId id="924" r:id="rId10"/>
    <p:sldId id="925" r:id="rId11"/>
    <p:sldId id="926" r:id="rId12"/>
    <p:sldId id="927" r:id="rId13"/>
    <p:sldId id="928" r:id="rId14"/>
    <p:sldId id="929" r:id="rId15"/>
    <p:sldId id="930" r:id="rId16"/>
    <p:sldId id="931" r:id="rId17"/>
    <p:sldId id="932" r:id="rId18"/>
    <p:sldId id="933" r:id="rId19"/>
    <p:sldId id="934" r:id="rId20"/>
    <p:sldId id="935" r:id="rId21"/>
    <p:sldId id="915" r:id="rId22"/>
    <p:sldId id="842" r:id="rId23"/>
    <p:sldId id="847" r:id="rId24"/>
    <p:sldId id="848" r:id="rId25"/>
    <p:sldId id="849" r:id="rId26"/>
    <p:sldId id="850" r:id="rId27"/>
    <p:sldId id="851" r:id="rId28"/>
    <p:sldId id="852" r:id="rId29"/>
    <p:sldId id="853" r:id="rId30"/>
    <p:sldId id="854" r:id="rId31"/>
    <p:sldId id="855" r:id="rId32"/>
    <p:sldId id="856" r:id="rId33"/>
    <p:sldId id="857" r:id="rId34"/>
    <p:sldId id="858" r:id="rId35"/>
    <p:sldId id="859" r:id="rId36"/>
    <p:sldId id="860" r:id="rId37"/>
    <p:sldId id="861" r:id="rId38"/>
    <p:sldId id="862" r:id="rId39"/>
    <p:sldId id="863" r:id="rId40"/>
    <p:sldId id="864" r:id="rId41"/>
    <p:sldId id="865" r:id="rId42"/>
    <p:sldId id="907" r:id="rId43"/>
    <p:sldId id="866" r:id="rId44"/>
    <p:sldId id="867" r:id="rId45"/>
    <p:sldId id="868" r:id="rId46"/>
    <p:sldId id="908" r:id="rId47"/>
    <p:sldId id="869" r:id="rId48"/>
    <p:sldId id="916" r:id="rId49"/>
    <p:sldId id="870" r:id="rId50"/>
    <p:sldId id="871" r:id="rId51"/>
    <p:sldId id="872" r:id="rId52"/>
    <p:sldId id="873" r:id="rId53"/>
    <p:sldId id="272" r:id="rId54"/>
    <p:sldId id="874" r:id="rId55"/>
    <p:sldId id="875" r:id="rId56"/>
    <p:sldId id="876" r:id="rId57"/>
    <p:sldId id="877" r:id="rId58"/>
    <p:sldId id="878" r:id="rId59"/>
    <p:sldId id="882" r:id="rId60"/>
    <p:sldId id="879" r:id="rId61"/>
    <p:sldId id="880" r:id="rId62"/>
    <p:sldId id="881" r:id="rId63"/>
    <p:sldId id="883" r:id="rId64"/>
    <p:sldId id="884" r:id="rId65"/>
    <p:sldId id="885" r:id="rId66"/>
    <p:sldId id="886" r:id="rId67"/>
    <p:sldId id="887" r:id="rId68"/>
    <p:sldId id="888" r:id="rId69"/>
    <p:sldId id="889" r:id="rId70"/>
    <p:sldId id="890" r:id="rId71"/>
    <p:sldId id="891" r:id="rId72"/>
    <p:sldId id="892" r:id="rId73"/>
    <p:sldId id="893" r:id="rId74"/>
    <p:sldId id="894" r:id="rId75"/>
    <p:sldId id="895" r:id="rId76"/>
    <p:sldId id="917" r:id="rId77"/>
    <p:sldId id="896" r:id="rId78"/>
    <p:sldId id="897" r:id="rId79"/>
    <p:sldId id="271" r:id="rId80"/>
    <p:sldId id="898" r:id="rId81"/>
    <p:sldId id="899" r:id="rId82"/>
    <p:sldId id="900" r:id="rId83"/>
    <p:sldId id="901" r:id="rId84"/>
    <p:sldId id="902" r:id="rId85"/>
    <p:sldId id="835" r:id="rId86"/>
    <p:sldId id="836" r:id="rId87"/>
    <p:sldId id="911" r:id="rId88"/>
    <p:sldId id="837" r:id="rId89"/>
    <p:sldId id="845" r:id="rId90"/>
    <p:sldId id="912" r:id="rId91"/>
    <p:sldId id="914" r:id="rId92"/>
    <p:sldId id="938" r:id="rId93"/>
    <p:sldId id="910" r:id="rId94"/>
    <p:sldId id="839" r:id="rId95"/>
    <p:sldId id="940" r:id="rId96"/>
    <p:sldId id="941" r:id="rId97"/>
    <p:sldId id="942" r:id="rId98"/>
    <p:sldId id="943" r:id="rId99"/>
    <p:sldId id="840" r:id="rId100"/>
    <p:sldId id="939" r:id="rId101"/>
    <p:sldId id="909" r:id="rId102"/>
    <p:sldId id="841" r:id="rId10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72B1F2-BBF6-4AD9-9692-CBF0FB80313A}" v="2" dt="2022-05-18T06:50:46.93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0" autoAdjust="0"/>
    <p:restoredTop sz="94660"/>
  </p:normalViewPr>
  <p:slideViewPr>
    <p:cSldViewPr>
      <p:cViewPr varScale="1">
        <p:scale>
          <a:sx n="68" d="100"/>
          <a:sy n="68" d="100"/>
        </p:scale>
        <p:origin x="-1440"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6900"/>
    </p:cViewPr>
  </p:sorterViewPr>
  <p:notesViewPr>
    <p:cSldViewPr>
      <p:cViewPr varScale="1">
        <p:scale>
          <a:sx n="67" d="100"/>
          <a:sy n="67" d="100"/>
        </p:scale>
        <p:origin x="-3120" y="-77"/>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viewProps" Target="view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manna" userId="58800b1c-5b9f-4417-9e7c-90ffec793d3b" providerId="ADAL" clId="{A672B1F2-BBF6-4AD9-9692-CBF0FB80313A}"/>
    <pc:docChg chg="custSel modSld">
      <pc:chgData name="Tamanna" userId="58800b1c-5b9f-4417-9e7c-90ffec793d3b" providerId="ADAL" clId="{A672B1F2-BBF6-4AD9-9692-CBF0FB80313A}" dt="2022-05-18T06:50:38.831" v="1" actId="478"/>
      <pc:docMkLst>
        <pc:docMk/>
      </pc:docMkLst>
      <pc:sldChg chg="delSp mod">
        <pc:chgData name="Tamanna" userId="58800b1c-5b9f-4417-9e7c-90ffec793d3b" providerId="ADAL" clId="{A672B1F2-BBF6-4AD9-9692-CBF0FB80313A}" dt="2022-05-18T06:50:38.831" v="1" actId="478"/>
        <pc:sldMkLst>
          <pc:docMk/>
          <pc:sldMk cId="0" sldId="256"/>
        </pc:sldMkLst>
        <pc:spChg chg="del">
          <ac:chgData name="Tamanna" userId="58800b1c-5b9f-4417-9e7c-90ffec793d3b" providerId="ADAL" clId="{A672B1F2-BBF6-4AD9-9692-CBF0FB80313A}" dt="2022-05-18T06:50:38.831" v="1" actId="478"/>
          <ac:spMkLst>
            <pc:docMk/>
            <pc:sldMk cId="0" sldId="256"/>
            <ac:spMk id="6" creationId="{00000000-0000-0000-0000-000000000000}"/>
          </ac:spMkLst>
        </pc:spChg>
        <pc:picChg chg="del">
          <ac:chgData name="Tamanna" userId="58800b1c-5b9f-4417-9e7c-90ffec793d3b" providerId="ADAL" clId="{A672B1F2-BBF6-4AD9-9692-CBF0FB80313A}" dt="2022-05-18T06:50:36.503" v="0" actId="478"/>
          <ac:picMkLst>
            <pc:docMk/>
            <pc:sldMk cId="0" sldId="256"/>
            <ac:picMk id="16" creationId="{00000000-0000-0000-0000-00000000000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9/5/2022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p14="http://schemas.microsoft.com/office/powerpoint/2010/main" xmlns="" val="40159529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9/5/2022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extLst>
      <p:ext uri="{BB962C8B-B14F-4D97-AF65-F5344CB8AC3E}">
        <p14:creationId xmlns:p14="http://schemas.microsoft.com/office/powerpoint/2010/main" xmlns="" val="16272407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extLst>
      <p:ext uri="{BB962C8B-B14F-4D97-AF65-F5344CB8AC3E}">
        <p14:creationId xmlns:p14="http://schemas.microsoft.com/office/powerpoint/2010/main" xmlns="" val="12931618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57</a:t>
            </a:fld>
            <a:endParaRPr lang="en-US"/>
          </a:p>
        </p:txBody>
      </p:sp>
    </p:spTree>
    <p:extLst>
      <p:ext uri="{BB962C8B-B14F-4D97-AF65-F5344CB8AC3E}">
        <p14:creationId xmlns:p14="http://schemas.microsoft.com/office/powerpoint/2010/main" xmlns="" val="3678168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58</a:t>
            </a:fld>
            <a:endParaRPr lang="en-US"/>
          </a:p>
        </p:txBody>
      </p:sp>
    </p:spTree>
    <p:extLst>
      <p:ext uri="{BB962C8B-B14F-4D97-AF65-F5344CB8AC3E}">
        <p14:creationId xmlns:p14="http://schemas.microsoft.com/office/powerpoint/2010/main" xmlns="" val="3678168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59</a:t>
            </a:fld>
            <a:endParaRPr lang="en-US"/>
          </a:p>
        </p:txBody>
      </p:sp>
    </p:spTree>
    <p:extLst>
      <p:ext uri="{BB962C8B-B14F-4D97-AF65-F5344CB8AC3E}">
        <p14:creationId xmlns:p14="http://schemas.microsoft.com/office/powerpoint/2010/main" xmlns="" val="3678168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60</a:t>
            </a:fld>
            <a:endParaRPr lang="en-US"/>
          </a:p>
        </p:txBody>
      </p:sp>
    </p:spTree>
    <p:extLst>
      <p:ext uri="{BB962C8B-B14F-4D97-AF65-F5344CB8AC3E}">
        <p14:creationId xmlns:p14="http://schemas.microsoft.com/office/powerpoint/2010/main" xmlns="" val="3678168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61</a:t>
            </a:fld>
            <a:endParaRPr lang="en-US"/>
          </a:p>
        </p:txBody>
      </p:sp>
    </p:spTree>
    <p:extLst>
      <p:ext uri="{BB962C8B-B14F-4D97-AF65-F5344CB8AC3E}">
        <p14:creationId xmlns:p14="http://schemas.microsoft.com/office/powerpoint/2010/main" xmlns="" val="3678168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62</a:t>
            </a:fld>
            <a:endParaRPr lang="en-US"/>
          </a:p>
        </p:txBody>
      </p:sp>
    </p:spTree>
    <p:extLst>
      <p:ext uri="{BB962C8B-B14F-4D97-AF65-F5344CB8AC3E}">
        <p14:creationId xmlns:p14="http://schemas.microsoft.com/office/powerpoint/2010/main" xmlns="" val="3678168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63</a:t>
            </a:fld>
            <a:endParaRPr lang="en-US"/>
          </a:p>
        </p:txBody>
      </p:sp>
    </p:spTree>
    <p:extLst>
      <p:ext uri="{BB962C8B-B14F-4D97-AF65-F5344CB8AC3E}">
        <p14:creationId xmlns:p14="http://schemas.microsoft.com/office/powerpoint/2010/main" xmlns="" val="3678168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64</a:t>
            </a:fld>
            <a:endParaRPr lang="en-US"/>
          </a:p>
        </p:txBody>
      </p:sp>
    </p:spTree>
    <p:extLst>
      <p:ext uri="{BB962C8B-B14F-4D97-AF65-F5344CB8AC3E}">
        <p14:creationId xmlns:p14="http://schemas.microsoft.com/office/powerpoint/2010/main" xmlns="" val="3678168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65</a:t>
            </a:fld>
            <a:endParaRPr lang="en-US"/>
          </a:p>
        </p:txBody>
      </p:sp>
    </p:spTree>
    <p:extLst>
      <p:ext uri="{BB962C8B-B14F-4D97-AF65-F5344CB8AC3E}">
        <p14:creationId xmlns:p14="http://schemas.microsoft.com/office/powerpoint/2010/main" xmlns="" val="3678168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66</a:t>
            </a:fld>
            <a:endParaRPr lang="en-US"/>
          </a:p>
        </p:txBody>
      </p:sp>
    </p:spTree>
    <p:extLst>
      <p:ext uri="{BB962C8B-B14F-4D97-AF65-F5344CB8AC3E}">
        <p14:creationId xmlns:p14="http://schemas.microsoft.com/office/powerpoint/2010/main" xmlns="" val="367816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2</a:t>
            </a:fld>
            <a:endParaRPr lang="en-US"/>
          </a:p>
        </p:txBody>
      </p:sp>
    </p:spTree>
    <p:extLst>
      <p:ext uri="{BB962C8B-B14F-4D97-AF65-F5344CB8AC3E}">
        <p14:creationId xmlns:p14="http://schemas.microsoft.com/office/powerpoint/2010/main" xmlns="" val="1511926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67</a:t>
            </a:fld>
            <a:endParaRPr lang="en-US"/>
          </a:p>
        </p:txBody>
      </p:sp>
    </p:spTree>
    <p:extLst>
      <p:ext uri="{BB962C8B-B14F-4D97-AF65-F5344CB8AC3E}">
        <p14:creationId xmlns:p14="http://schemas.microsoft.com/office/powerpoint/2010/main" xmlns="" val="3678168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68</a:t>
            </a:fld>
            <a:endParaRPr lang="en-US"/>
          </a:p>
        </p:txBody>
      </p:sp>
    </p:spTree>
    <p:extLst>
      <p:ext uri="{BB962C8B-B14F-4D97-AF65-F5344CB8AC3E}">
        <p14:creationId xmlns:p14="http://schemas.microsoft.com/office/powerpoint/2010/main" xmlns="" val="3678168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69</a:t>
            </a:fld>
            <a:endParaRPr lang="en-US"/>
          </a:p>
        </p:txBody>
      </p:sp>
    </p:spTree>
    <p:extLst>
      <p:ext uri="{BB962C8B-B14F-4D97-AF65-F5344CB8AC3E}">
        <p14:creationId xmlns:p14="http://schemas.microsoft.com/office/powerpoint/2010/main" xmlns="" val="3678168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70</a:t>
            </a:fld>
            <a:endParaRPr lang="en-US"/>
          </a:p>
        </p:txBody>
      </p:sp>
    </p:spTree>
    <p:extLst>
      <p:ext uri="{BB962C8B-B14F-4D97-AF65-F5344CB8AC3E}">
        <p14:creationId xmlns:p14="http://schemas.microsoft.com/office/powerpoint/2010/main" xmlns="" val="3678168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71</a:t>
            </a:fld>
            <a:endParaRPr lang="en-US"/>
          </a:p>
        </p:txBody>
      </p:sp>
    </p:spTree>
    <p:extLst>
      <p:ext uri="{BB962C8B-B14F-4D97-AF65-F5344CB8AC3E}">
        <p14:creationId xmlns:p14="http://schemas.microsoft.com/office/powerpoint/2010/main" xmlns="" val="3678168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72</a:t>
            </a:fld>
            <a:endParaRPr lang="en-US"/>
          </a:p>
        </p:txBody>
      </p:sp>
    </p:spTree>
    <p:extLst>
      <p:ext uri="{BB962C8B-B14F-4D97-AF65-F5344CB8AC3E}">
        <p14:creationId xmlns:p14="http://schemas.microsoft.com/office/powerpoint/2010/main" xmlns="" val="3678168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73</a:t>
            </a:fld>
            <a:endParaRPr lang="en-US"/>
          </a:p>
        </p:txBody>
      </p:sp>
    </p:spTree>
    <p:extLst>
      <p:ext uri="{BB962C8B-B14F-4D97-AF65-F5344CB8AC3E}">
        <p14:creationId xmlns:p14="http://schemas.microsoft.com/office/powerpoint/2010/main" xmlns="" val="3678168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74</a:t>
            </a:fld>
            <a:endParaRPr lang="en-US"/>
          </a:p>
        </p:txBody>
      </p:sp>
    </p:spTree>
    <p:extLst>
      <p:ext uri="{BB962C8B-B14F-4D97-AF65-F5344CB8AC3E}">
        <p14:creationId xmlns:p14="http://schemas.microsoft.com/office/powerpoint/2010/main" xmlns="" val="3678168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75</a:t>
            </a:fld>
            <a:endParaRPr lang="en-US"/>
          </a:p>
        </p:txBody>
      </p:sp>
    </p:spTree>
    <p:extLst>
      <p:ext uri="{BB962C8B-B14F-4D97-AF65-F5344CB8AC3E}">
        <p14:creationId xmlns:p14="http://schemas.microsoft.com/office/powerpoint/2010/main" xmlns="" val="3678168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77</a:t>
            </a:fld>
            <a:endParaRPr lang="en-US"/>
          </a:p>
        </p:txBody>
      </p:sp>
    </p:spTree>
    <p:extLst>
      <p:ext uri="{BB962C8B-B14F-4D97-AF65-F5344CB8AC3E}">
        <p14:creationId xmlns:p14="http://schemas.microsoft.com/office/powerpoint/2010/main" xmlns="" val="3678168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3</a:t>
            </a:fld>
            <a:endParaRPr lang="en-US"/>
          </a:p>
        </p:txBody>
      </p:sp>
    </p:spTree>
    <p:extLst>
      <p:ext uri="{BB962C8B-B14F-4D97-AF65-F5344CB8AC3E}">
        <p14:creationId xmlns:p14="http://schemas.microsoft.com/office/powerpoint/2010/main" xmlns="" val="12414984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78</a:t>
            </a:fld>
            <a:endParaRPr lang="en-US"/>
          </a:p>
        </p:txBody>
      </p:sp>
    </p:spTree>
    <p:extLst>
      <p:ext uri="{BB962C8B-B14F-4D97-AF65-F5344CB8AC3E}">
        <p14:creationId xmlns:p14="http://schemas.microsoft.com/office/powerpoint/2010/main" xmlns="" val="3678168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Slide Image Placeholder 1"/>
          <p:cNvSpPr>
            <a:spLocks noGrp="1" noRot="1" noChangeAspect="1" noTextEdit="1"/>
          </p:cNvSpPr>
          <p:nvPr>
            <p:ph type="sldImg"/>
          </p:nvPr>
        </p:nvSpPr>
        <p:spPr>
          <a:ln>
            <a:headEnd/>
            <a:tailEnd/>
          </a:ln>
        </p:spPr>
      </p:sp>
      <p:sp>
        <p:nvSpPr>
          <p:cNvPr id="240643" name="Notes Placeholder 2"/>
          <p:cNvSpPr txBox="1">
            <a:spLocks noGrp="1"/>
          </p:cNvSpPr>
          <p:nvPr>
            <p:ph type="body" idx="1"/>
          </p:nvPr>
        </p:nvSpPr>
        <p:spPr>
          <a:ln/>
        </p:spPr>
        <p:txBody>
          <a:bodyPr/>
          <a:lstStyle/>
          <a:p>
            <a:endParaRPr lang="en-US">
              <a:latin typeface="Arial" pitchFamily="34" charset="0"/>
              <a:cs typeface="Arial" pitchFamily="34" charset="0"/>
            </a:endParaRPr>
          </a:p>
        </p:txBody>
      </p:sp>
      <p:sp>
        <p:nvSpPr>
          <p:cNvPr id="240644" name="Slide Number Placeholder 3"/>
          <p:cNvSpPr>
            <a:spLocks noGrp="1"/>
          </p:cNvSpPr>
          <p:nvPr>
            <p:ph type="sldNum" sz="quarter" idx="12"/>
          </p:nvPr>
        </p:nvSpPr>
        <p:spPr>
          <a:noFill/>
        </p:spPr>
        <p:txBody>
          <a:bodyPr/>
          <a:lstStyle/>
          <a:p>
            <a:pPr>
              <a:buFont typeface="Arial" pitchFamily="34" charset="0"/>
              <a:buNone/>
            </a:pPr>
            <a:fld id="{5E06B982-9095-4965-9F6C-B43A78ECB672}" type="slidenum">
              <a:rPr lang="en-US" smtClean="0"/>
              <a:pPr>
                <a:buFont typeface="Arial" pitchFamily="34" charset="0"/>
                <a:buNone/>
              </a:pPr>
              <a:t>100</a:t>
            </a:fld>
            <a:endParaRPr lang="en-US"/>
          </a:p>
        </p:txBody>
      </p:sp>
    </p:spTree>
    <p:extLst>
      <p:ext uri="{BB962C8B-B14F-4D97-AF65-F5344CB8AC3E}">
        <p14:creationId xmlns:p14="http://schemas.microsoft.com/office/powerpoint/2010/main" xmlns="" val="814814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a:headEnd/>
            <a:tailEnd/>
          </a:ln>
        </p:spPr>
      </p:sp>
      <p:sp>
        <p:nvSpPr>
          <p:cNvPr id="40963" name="Notes Placeholder 2"/>
          <p:cNvSpPr txBox="1">
            <a:spLocks noGrp="1"/>
          </p:cNvSpPr>
          <p:nvPr>
            <p:ph type="body" idx="1"/>
          </p:nvPr>
        </p:nvSpPr>
        <p:spPr>
          <a:ln/>
        </p:spPr>
        <p:txBody>
          <a:bodyPr/>
          <a:lstStyle/>
          <a:p>
            <a:endParaRPr lang="en-IN">
              <a:latin typeface="Arial" panose="020B0604020202020204" pitchFamily="34" charset="0"/>
              <a:cs typeface="Arial" panose="020B0604020202020204" pitchFamily="34" charset="0"/>
            </a:endParaRPr>
          </a:p>
        </p:txBody>
      </p:sp>
      <p:sp>
        <p:nvSpPr>
          <p:cNvPr id="40964"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2623C85A-2892-488F-AB8A-EE4C21D643AF}" type="slidenum">
              <a:rPr lang="en-US" sz="1200" smtClean="0">
                <a:latin typeface="Calibri" panose="020F0502020204030204" pitchFamily="34" charset="0"/>
                <a:cs typeface="Calibri" panose="020F0502020204030204" pitchFamily="34" charset="0"/>
                <a:sym typeface="Calibri" panose="020F0502020204030204" pitchFamily="34" charset="0"/>
              </a:rPr>
              <a:pPr/>
              <a:t>4</a:t>
            </a:fld>
            <a:endParaRPr lang="en-US" sz="1200">
              <a:latin typeface="Calibri" panose="020F0502020204030204" pitchFamily="34" charset="0"/>
              <a:cs typeface="Calibri" panose="020F0502020204030204" pitchFamily="34" charset="0"/>
              <a:sym typeface="Calibri" panose="020F0502020204030204" pitchFamily="34" charset="0"/>
            </a:endParaRPr>
          </a:p>
        </p:txBody>
      </p:sp>
    </p:spTree>
    <p:extLst>
      <p:ext uri="{BB962C8B-B14F-4D97-AF65-F5344CB8AC3E}">
        <p14:creationId xmlns:p14="http://schemas.microsoft.com/office/powerpoint/2010/main" xmlns="" val="32007304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Slide Image Placeholder 1"/>
          <p:cNvSpPr>
            <a:spLocks noGrp="1" noRot="1" noChangeAspect="1" noTextEdit="1"/>
          </p:cNvSpPr>
          <p:nvPr>
            <p:ph type="sldImg"/>
          </p:nvPr>
        </p:nvSpPr>
        <p:spPr>
          <a:ln>
            <a:headEnd/>
            <a:tailEnd/>
          </a:ln>
        </p:spPr>
      </p:sp>
      <p:sp>
        <p:nvSpPr>
          <p:cNvPr id="240643" name="Notes Placeholder 2"/>
          <p:cNvSpPr txBox="1">
            <a:spLocks noGrp="1"/>
          </p:cNvSpPr>
          <p:nvPr>
            <p:ph type="body" idx="1"/>
          </p:nvPr>
        </p:nvSpPr>
        <p:spPr>
          <a:ln/>
        </p:spPr>
        <p:txBody>
          <a:bodyPr/>
          <a:lstStyle/>
          <a:p>
            <a:endParaRPr lang="en-US">
              <a:latin typeface="Arial" pitchFamily="34" charset="0"/>
              <a:cs typeface="Arial" pitchFamily="34" charset="0"/>
            </a:endParaRPr>
          </a:p>
        </p:txBody>
      </p:sp>
      <p:sp>
        <p:nvSpPr>
          <p:cNvPr id="240644" name="Slide Number Placeholder 3"/>
          <p:cNvSpPr>
            <a:spLocks noGrp="1"/>
          </p:cNvSpPr>
          <p:nvPr>
            <p:ph type="sldNum" sz="quarter" idx="12"/>
          </p:nvPr>
        </p:nvSpPr>
        <p:spPr>
          <a:noFill/>
        </p:spPr>
        <p:txBody>
          <a:bodyPr/>
          <a:lstStyle/>
          <a:p>
            <a:pPr>
              <a:buFont typeface="Arial" pitchFamily="34" charset="0"/>
              <a:buNone/>
            </a:pPr>
            <a:fld id="{5E06B982-9095-4965-9F6C-B43A78ECB672}" type="slidenum">
              <a:rPr lang="en-US" smtClean="0"/>
              <a:pPr>
                <a:buFont typeface="Arial" pitchFamily="34" charset="0"/>
                <a:buNone/>
              </a:pPr>
              <a:t>6</a:t>
            </a:fld>
            <a:endParaRPr lang="en-US"/>
          </a:p>
        </p:txBody>
      </p:sp>
    </p:spTree>
    <p:extLst>
      <p:ext uri="{BB962C8B-B14F-4D97-AF65-F5344CB8AC3E}">
        <p14:creationId xmlns:p14="http://schemas.microsoft.com/office/powerpoint/2010/main" xmlns="" val="3993079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53</a:t>
            </a:fld>
            <a:endParaRPr lang="en-US"/>
          </a:p>
        </p:txBody>
      </p:sp>
    </p:spTree>
    <p:extLst>
      <p:ext uri="{BB962C8B-B14F-4D97-AF65-F5344CB8AC3E}">
        <p14:creationId xmlns:p14="http://schemas.microsoft.com/office/powerpoint/2010/main" xmlns="" val="3678168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54</a:t>
            </a:fld>
            <a:endParaRPr lang="en-US"/>
          </a:p>
        </p:txBody>
      </p:sp>
    </p:spTree>
    <p:extLst>
      <p:ext uri="{BB962C8B-B14F-4D97-AF65-F5344CB8AC3E}">
        <p14:creationId xmlns:p14="http://schemas.microsoft.com/office/powerpoint/2010/main" xmlns="" val="3678168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55</a:t>
            </a:fld>
            <a:endParaRPr lang="en-US"/>
          </a:p>
        </p:txBody>
      </p:sp>
    </p:spTree>
    <p:extLst>
      <p:ext uri="{BB962C8B-B14F-4D97-AF65-F5344CB8AC3E}">
        <p14:creationId xmlns:p14="http://schemas.microsoft.com/office/powerpoint/2010/main" xmlns="" val="3678168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56</a:t>
            </a:fld>
            <a:endParaRPr lang="en-US"/>
          </a:p>
        </p:txBody>
      </p:sp>
    </p:spTree>
    <p:extLst>
      <p:ext uri="{BB962C8B-B14F-4D97-AF65-F5344CB8AC3E}">
        <p14:creationId xmlns:p14="http://schemas.microsoft.com/office/powerpoint/2010/main" xmlns="" val="367816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1298B0A-D609-4AC4-88DC-563C73F71EA9}" type="datetime1">
              <a:rPr lang="en-US" smtClean="0"/>
              <a:pPr/>
              <a:t>9/5/2022</a:t>
            </a:fld>
            <a:endParaRPr lang="en-US"/>
          </a:p>
        </p:txBody>
      </p:sp>
      <p:sp>
        <p:nvSpPr>
          <p:cNvPr id="5" name="Footer Placeholder 4"/>
          <p:cNvSpPr>
            <a:spLocks noGrp="1"/>
          </p:cNvSpPr>
          <p:nvPr>
            <p:ph type="ftr" sz="quarter" idx="11"/>
          </p:nvPr>
        </p:nvSpPr>
        <p:spPr/>
        <p:txBody>
          <a:bodyPr/>
          <a:lstStyle/>
          <a:p>
            <a:r>
              <a:rPr lang="en-US"/>
              <a:t>Tamanna           KCS 603                    CN                Unit Number: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2771427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8295C9-B28F-4783-9F43-8AEDDA395892}" type="datetime1">
              <a:rPr lang="en-US" smtClean="0"/>
              <a:pPr/>
              <a:t>9/5/2022</a:t>
            </a:fld>
            <a:endParaRPr lang="en-US"/>
          </a:p>
        </p:txBody>
      </p:sp>
      <p:sp>
        <p:nvSpPr>
          <p:cNvPr id="5" name="Footer Placeholder 4"/>
          <p:cNvSpPr>
            <a:spLocks noGrp="1"/>
          </p:cNvSpPr>
          <p:nvPr>
            <p:ph type="ftr" sz="quarter" idx="11"/>
          </p:nvPr>
        </p:nvSpPr>
        <p:spPr/>
        <p:txBody>
          <a:bodyPr/>
          <a:lstStyle/>
          <a:p>
            <a:r>
              <a:rPr lang="en-US"/>
              <a:t>Tamanna           KCS 603                    CN                Unit Number: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928715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706BCE-3BFA-44C2-91DE-591AD7C03B61}" type="datetime1">
              <a:rPr lang="en-US" smtClean="0"/>
              <a:pPr/>
              <a:t>9/5/2022</a:t>
            </a:fld>
            <a:endParaRPr lang="en-US"/>
          </a:p>
        </p:txBody>
      </p:sp>
      <p:sp>
        <p:nvSpPr>
          <p:cNvPr id="5" name="Footer Placeholder 4"/>
          <p:cNvSpPr>
            <a:spLocks noGrp="1"/>
          </p:cNvSpPr>
          <p:nvPr>
            <p:ph type="ftr" sz="quarter" idx="11"/>
          </p:nvPr>
        </p:nvSpPr>
        <p:spPr/>
        <p:txBody>
          <a:bodyPr/>
          <a:lstStyle/>
          <a:p>
            <a:r>
              <a:rPr lang="en-US"/>
              <a:t>Tamanna           KCS 603                    CN                Unit Number: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436749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7A406E1-3688-4252-8D98-0638D2E2E195}" type="datetime1">
              <a:rPr lang="en-US" smtClean="0"/>
              <a:pPr/>
              <a:t>9/5/2022</a:t>
            </a:fld>
            <a:endParaRPr lang="en-US"/>
          </a:p>
        </p:txBody>
      </p:sp>
      <p:sp>
        <p:nvSpPr>
          <p:cNvPr id="5" name="Footer Placeholder 4"/>
          <p:cNvSpPr>
            <a:spLocks noGrp="1"/>
          </p:cNvSpPr>
          <p:nvPr>
            <p:ph type="ftr" sz="quarter" idx="11"/>
          </p:nvPr>
        </p:nvSpPr>
        <p:spPr/>
        <p:txBody>
          <a:bodyPr/>
          <a:lstStyle/>
          <a:p>
            <a:r>
              <a:rPr lang="en-US"/>
              <a:t>Tamanna           KCS 603                    CN                Unit Number: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1338776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B05231-1CE0-4051-952B-2BDF1C4B40A8}" type="datetime1">
              <a:rPr lang="en-US" smtClean="0"/>
              <a:pPr/>
              <a:t>9/5/2022</a:t>
            </a:fld>
            <a:endParaRPr lang="en-US"/>
          </a:p>
        </p:txBody>
      </p:sp>
      <p:sp>
        <p:nvSpPr>
          <p:cNvPr id="5" name="Footer Placeholder 4"/>
          <p:cNvSpPr>
            <a:spLocks noGrp="1"/>
          </p:cNvSpPr>
          <p:nvPr>
            <p:ph type="ftr" sz="quarter" idx="11"/>
          </p:nvPr>
        </p:nvSpPr>
        <p:spPr/>
        <p:txBody>
          <a:bodyPr/>
          <a:lstStyle/>
          <a:p>
            <a:r>
              <a:rPr lang="en-US"/>
              <a:t>Tamanna           KCS 603                    CN                Unit Number: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1724446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EC911-0B44-43B1-8BD6-7E403CC1B07E}" type="datetime1">
              <a:rPr lang="en-US" smtClean="0"/>
              <a:pPr/>
              <a:t>9/5/2022</a:t>
            </a:fld>
            <a:endParaRPr lang="en-US"/>
          </a:p>
        </p:txBody>
      </p:sp>
      <p:sp>
        <p:nvSpPr>
          <p:cNvPr id="6" name="Footer Placeholder 5"/>
          <p:cNvSpPr>
            <a:spLocks noGrp="1"/>
          </p:cNvSpPr>
          <p:nvPr>
            <p:ph type="ftr" sz="quarter" idx="11"/>
          </p:nvPr>
        </p:nvSpPr>
        <p:spPr/>
        <p:txBody>
          <a:bodyPr/>
          <a:lstStyle/>
          <a:p>
            <a:r>
              <a:rPr lang="en-US"/>
              <a:t>Tamanna           KCS 603                    CN                Unit Number: 2</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1947704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829DF47-78DC-4683-BEBB-288E2E5DFE31}" type="datetime1">
              <a:rPr lang="en-US" smtClean="0"/>
              <a:pPr/>
              <a:t>9/5/2022</a:t>
            </a:fld>
            <a:endParaRPr lang="en-US"/>
          </a:p>
        </p:txBody>
      </p:sp>
      <p:sp>
        <p:nvSpPr>
          <p:cNvPr id="8" name="Footer Placeholder 7"/>
          <p:cNvSpPr>
            <a:spLocks noGrp="1"/>
          </p:cNvSpPr>
          <p:nvPr>
            <p:ph type="ftr" sz="quarter" idx="11"/>
          </p:nvPr>
        </p:nvSpPr>
        <p:spPr/>
        <p:txBody>
          <a:bodyPr/>
          <a:lstStyle/>
          <a:p>
            <a:r>
              <a:rPr lang="en-US"/>
              <a:t>Tamanna           KCS 603                    CN                Unit Number: 2</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1973870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D3734D7-CD5A-45FA-9B36-1BAB6DD39D21}" type="datetime1">
              <a:rPr lang="en-US" smtClean="0"/>
              <a:pPr/>
              <a:t>9/5/2022</a:t>
            </a:fld>
            <a:endParaRPr lang="en-US"/>
          </a:p>
        </p:txBody>
      </p:sp>
      <p:sp>
        <p:nvSpPr>
          <p:cNvPr id="4" name="Footer Placeholder 3"/>
          <p:cNvSpPr>
            <a:spLocks noGrp="1"/>
          </p:cNvSpPr>
          <p:nvPr>
            <p:ph type="ftr" sz="quarter" idx="11"/>
          </p:nvPr>
        </p:nvSpPr>
        <p:spPr/>
        <p:txBody>
          <a:bodyPr/>
          <a:lstStyle/>
          <a:p>
            <a:r>
              <a:rPr lang="en-US"/>
              <a:t>Tamanna           KCS 603                    CN                Unit Number: 2</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571554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B1611A-76BA-495C-9301-E6048EE44EB4}" type="datetime1">
              <a:rPr lang="en-US" smtClean="0"/>
              <a:pPr/>
              <a:t>9/5/2022</a:t>
            </a:fld>
            <a:endParaRPr lang="en-US"/>
          </a:p>
        </p:txBody>
      </p:sp>
      <p:sp>
        <p:nvSpPr>
          <p:cNvPr id="3" name="Footer Placeholder 2"/>
          <p:cNvSpPr>
            <a:spLocks noGrp="1"/>
          </p:cNvSpPr>
          <p:nvPr>
            <p:ph type="ftr" sz="quarter" idx="11"/>
          </p:nvPr>
        </p:nvSpPr>
        <p:spPr/>
        <p:txBody>
          <a:bodyPr/>
          <a:lstStyle/>
          <a:p>
            <a:r>
              <a:rPr lang="en-US"/>
              <a:t>Tamanna           KCS 603                    CN                Unit Number: 2</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093942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4B9F91-1BC1-423C-B056-5C1E46B2AC54}" type="datetime1">
              <a:rPr lang="en-US" smtClean="0"/>
              <a:pPr/>
              <a:t>9/5/2022</a:t>
            </a:fld>
            <a:endParaRPr lang="en-US"/>
          </a:p>
        </p:txBody>
      </p:sp>
      <p:sp>
        <p:nvSpPr>
          <p:cNvPr id="6" name="Footer Placeholder 5"/>
          <p:cNvSpPr>
            <a:spLocks noGrp="1"/>
          </p:cNvSpPr>
          <p:nvPr>
            <p:ph type="ftr" sz="quarter" idx="11"/>
          </p:nvPr>
        </p:nvSpPr>
        <p:spPr/>
        <p:txBody>
          <a:bodyPr/>
          <a:lstStyle/>
          <a:p>
            <a:r>
              <a:rPr lang="en-US"/>
              <a:t>Tamanna           KCS 603                    CN                Unit Number: 2</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657730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143387-4918-4F41-8650-28EC69190A12}" type="datetime1">
              <a:rPr lang="en-US" smtClean="0"/>
              <a:pPr/>
              <a:t>9/5/2022</a:t>
            </a:fld>
            <a:endParaRPr lang="en-US"/>
          </a:p>
        </p:txBody>
      </p:sp>
      <p:sp>
        <p:nvSpPr>
          <p:cNvPr id="6" name="Footer Placeholder 5"/>
          <p:cNvSpPr>
            <a:spLocks noGrp="1"/>
          </p:cNvSpPr>
          <p:nvPr>
            <p:ph type="ftr" sz="quarter" idx="11"/>
          </p:nvPr>
        </p:nvSpPr>
        <p:spPr/>
        <p:txBody>
          <a:bodyPr/>
          <a:lstStyle/>
          <a:p>
            <a:r>
              <a:rPr lang="en-US"/>
              <a:t>Tamanna           KCS 603                    CN                Unit Number: 2</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2459423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F403D8-9ABA-49CF-A9FD-476DCB821F54}" type="datetime1">
              <a:rPr lang="en-US" smtClean="0"/>
              <a:pPr/>
              <a:t>9/5/2022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Tamanna           KCS 603                    CN                Unit Number: 2</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13178350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7.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32.jpeg"/><Relationship Id="rId4" Type="http://schemas.openxmlformats.org/officeDocument/2006/relationships/image" Target="../media/image31.jpeg"/></Relationships>
</file>

<file path=ppt/slides/_rels/slide6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3.jpeg"/></Relationships>
</file>

<file path=ppt/slides/_rels/slide6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4.jpeg"/></Relationships>
</file>

<file path=ppt/slides/_rels/slide6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36.jpeg"/><Relationship Id="rId4" Type="http://schemas.openxmlformats.org/officeDocument/2006/relationships/image" Target="../media/image35.jpeg"/></Relationships>
</file>

<file path=ppt/slides/_rels/slide6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7.jpeg"/></Relationships>
</file>

<file path=ppt/slides/_rels/slide71.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7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7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rive.google.com/file/d/13kK3291TzguwU6GAA8vIqrRw6w_13ypj/view?usp=sharing" TargetMode="Externa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rive.google.com/file/d/13kK3291TzguwU6GAA8vIqrRw6w_13ypj/view?usp=sharing" TargetMode="Externa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hyperlink" Target="https://www.youtube.com/watch?v=IftFvfSywCQ" TargetMode="External"/><Relationship Id="rId2" Type="http://schemas.openxmlformats.org/officeDocument/2006/relationships/hyperlink" Target="https://www.youtube.com/watch?v=xmMcfwbWaHk"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3.xml.rels><?xml version="1.0" encoding="UTF-8" standalone="yes"?>
<Relationships xmlns="http://schemas.openxmlformats.org/package/2006/relationships"><Relationship Id="rId3" Type="http://schemas.openxmlformats.org/officeDocument/2006/relationships/hyperlink" Target="https://drive.google.com/open?id=1oFmw__qC7wdUP85gUkKbkohZvd9Vopm_" TargetMode="External"/><Relationship Id="rId7" Type="http://schemas.openxmlformats.org/officeDocument/2006/relationships/image" Target="../media/image1.png"/><Relationship Id="rId2" Type="http://schemas.openxmlformats.org/officeDocument/2006/relationships/hyperlink" Target="https://drive.google.com/open?id=17OUMNnX0kFDc9UB8tx8qd8zyEj7lCD5P" TargetMode="External"/><Relationship Id="rId1" Type="http://schemas.openxmlformats.org/officeDocument/2006/relationships/slideLayout" Target="../slideLayouts/slideLayout2.xml"/><Relationship Id="rId6" Type="http://schemas.openxmlformats.org/officeDocument/2006/relationships/hyperlink" Target="https://drive.google.com/open?id=1tjERKPwEA9icWcQTBZQnKUq_ttqBDeo5" TargetMode="External"/><Relationship Id="rId5" Type="http://schemas.openxmlformats.org/officeDocument/2006/relationships/hyperlink" Target="https://drive.google.com/open?id=1ljNxmZP1_pl10rbxJvK6xB1ybG7AMuqU" TargetMode="External"/><Relationship Id="rId4" Type="http://schemas.openxmlformats.org/officeDocument/2006/relationships/hyperlink" Target="https://drive.google.com/open?id=1eDrOkj2wVsxdTZPb7-A78YuYn16HC1ob" TargetMode="External"/></Relationships>
</file>

<file path=ppt/slides/_rels/slide9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
            <a:ext cx="7772400" cy="685799"/>
          </a:xfrm>
        </p:spPr>
        <p:style>
          <a:lnRef idx="1">
            <a:schemeClr val="accent5"/>
          </a:lnRef>
          <a:fillRef idx="2">
            <a:schemeClr val="accent5"/>
          </a:fillRef>
          <a:effectRef idx="1">
            <a:schemeClr val="accent5"/>
          </a:effectRef>
          <a:fontRef idx="minor">
            <a:schemeClr val="dk1"/>
          </a:fontRef>
        </p:style>
        <p:txBody>
          <a:bodyPr>
            <a:noAutofit/>
          </a:bodyPr>
          <a:lstStyle/>
          <a:p>
            <a:r>
              <a:rPr lang="en-US" sz="2400" dirty="0" err="1"/>
              <a:t>Noida</a:t>
            </a:r>
            <a:r>
              <a:rPr lang="en-US" sz="2400" dirty="0"/>
              <a:t> Institute of Engineering and Technology, Greater </a:t>
            </a:r>
            <a:r>
              <a:rPr lang="en-US" sz="2400" dirty="0" err="1"/>
              <a:t>Noida</a:t>
            </a:r>
            <a:endParaRPr lang="en-US" sz="2400" dirty="0"/>
          </a:p>
        </p:txBody>
      </p:sp>
      <p:sp>
        <p:nvSpPr>
          <p:cNvPr id="3" name="Subtitle 2"/>
          <p:cNvSpPr>
            <a:spLocks noGrp="1"/>
          </p:cNvSpPr>
          <p:nvPr>
            <p:ph type="subTitle" idx="1"/>
          </p:nvPr>
        </p:nvSpPr>
        <p:spPr>
          <a:xfrm>
            <a:off x="1447800" y="914400"/>
            <a:ext cx="6400800" cy="1676400"/>
          </a:xfrm>
        </p:spPr>
        <p:style>
          <a:lnRef idx="2">
            <a:schemeClr val="accent5"/>
          </a:lnRef>
          <a:fillRef idx="1">
            <a:schemeClr val="lt1"/>
          </a:fillRef>
          <a:effectRef idx="0">
            <a:schemeClr val="accent5"/>
          </a:effectRef>
          <a:fontRef idx="minor">
            <a:schemeClr val="dk1"/>
          </a:fontRef>
        </p:style>
        <p:txBody>
          <a:bodyPr>
            <a:normAutofit/>
          </a:bodyPr>
          <a:lstStyle/>
          <a:p>
            <a:r>
              <a:rPr lang="en-US" sz="2800" b="1" dirty="0">
                <a:solidFill>
                  <a:schemeClr val="tx1"/>
                </a:solidFill>
              </a:rPr>
              <a:t>Medium access sublayer &amp; </a:t>
            </a:r>
          </a:p>
          <a:p>
            <a:r>
              <a:rPr lang="en-US" sz="2800" b="1" dirty="0">
                <a:solidFill>
                  <a:schemeClr val="tx1"/>
                </a:solidFill>
              </a:rPr>
              <a:t>Data Link Layer</a:t>
            </a:r>
          </a:p>
        </p:txBody>
      </p:sp>
      <p:sp>
        <p:nvSpPr>
          <p:cNvPr id="9" name="Date Placeholder 8"/>
          <p:cNvSpPr>
            <a:spLocks noGrp="1"/>
          </p:cNvSpPr>
          <p:nvPr>
            <p:ph type="dt" sz="half" idx="10"/>
          </p:nvPr>
        </p:nvSpPr>
        <p:spPr>
          <a:xfrm>
            <a:off x="381000" y="6492875"/>
            <a:ext cx="2133600" cy="365125"/>
          </a:xfrm>
        </p:spPr>
        <p:txBody>
          <a:bodyPr/>
          <a:lstStyle/>
          <a:p>
            <a:fld id="{4D0C4CCF-BC9B-4411-93CB-63D997DA8F7E}" type="datetime1">
              <a:rPr lang="en-US" smtClean="0"/>
              <a:pPr/>
              <a:t>9/5/2022</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a:p>
        </p:txBody>
      </p:sp>
      <p:pic>
        <p:nvPicPr>
          <p:cNvPr id="1026"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pic>
        <p:nvPicPr>
          <p:cNvPr id="1027"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381000" y="5943600"/>
            <a:ext cx="533400" cy="533400"/>
          </a:xfrm>
          <a:prstGeom prst="rect">
            <a:avLst/>
          </a:prstGeom>
          <a:noFill/>
        </p:spPr>
      </p:pic>
      <p:sp>
        <p:nvSpPr>
          <p:cNvPr id="12" name="Subtitle 2"/>
          <p:cNvSpPr txBox="1">
            <a:spLocks/>
          </p:cNvSpPr>
          <p:nvPr/>
        </p:nvSpPr>
        <p:spPr>
          <a:xfrm>
            <a:off x="152400" y="29718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500" b="0" i="0" u="none" strike="noStrike" kern="1200" cap="none" spc="0" normalizeH="0" baseline="0" noProof="0" dirty="0">
                <a:ln>
                  <a:noFill/>
                </a:ln>
                <a:solidFill>
                  <a:schemeClr val="tx1"/>
                </a:solidFill>
                <a:effectLst/>
                <a:uLnTx/>
                <a:uFillTx/>
                <a:latin typeface="+mn-lt"/>
                <a:ea typeface="+mn-ea"/>
                <a:cs typeface="+mn-cs"/>
              </a:rPr>
              <a:t>Unit:</a:t>
            </a:r>
            <a:r>
              <a:rPr kumimoji="0" lang="en-US" sz="2500" b="0" i="0" u="none" strike="noStrike" kern="1200" cap="none" spc="0" normalizeH="0" noProof="0" dirty="0">
                <a:ln>
                  <a:noFill/>
                </a:ln>
                <a:solidFill>
                  <a:schemeClr val="tx1"/>
                </a:solidFill>
                <a:effectLst/>
                <a:uLnTx/>
                <a:uFillTx/>
                <a:latin typeface="+mn-lt"/>
                <a:ea typeface="+mn-ea"/>
                <a:cs typeface="+mn-cs"/>
              </a:rPr>
              <a:t> </a:t>
            </a:r>
            <a:r>
              <a:rPr lang="en-US" sz="2500" dirty="0">
                <a:solidFill>
                  <a:schemeClr val="tx1"/>
                </a:solidFill>
              </a:rPr>
              <a:t>2</a:t>
            </a:r>
            <a:endParaRPr kumimoji="0" lang="en-US" sz="2500" b="0" i="0" u="none" strike="noStrike" kern="1200" cap="none" spc="0" normalizeH="0" baseline="0" noProof="0" dirty="0">
              <a:ln>
                <a:noFill/>
              </a:ln>
              <a:solidFill>
                <a:schemeClr val="tx1"/>
              </a:solidFill>
              <a:effectLst/>
              <a:uLnTx/>
              <a:uFillTx/>
              <a:latin typeface="+mn-lt"/>
              <a:ea typeface="+mn-ea"/>
              <a:cs typeface="+mn-cs"/>
            </a:endParaRPr>
          </a:p>
        </p:txBody>
      </p:sp>
      <p:sp>
        <p:nvSpPr>
          <p:cNvPr id="14" name="Subtitle 2"/>
          <p:cNvSpPr txBox="1">
            <a:spLocks/>
          </p:cNvSpPr>
          <p:nvPr/>
        </p:nvSpPr>
        <p:spPr>
          <a:xfrm>
            <a:off x="152400" y="38100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p>
            <a:pPr lvl="0" algn="ctr">
              <a:spcBef>
                <a:spcPct val="20000"/>
              </a:spcBef>
              <a:defRPr/>
            </a:pPr>
            <a:r>
              <a:rPr lang="en-US" sz="2400" dirty="0">
                <a:solidFill>
                  <a:schemeClr val="tx1"/>
                </a:solidFill>
              </a:rPr>
              <a:t>Computer Networks</a:t>
            </a:r>
          </a:p>
          <a:p>
            <a:pPr lvl="0" algn="ctr">
              <a:spcBef>
                <a:spcPct val="20000"/>
              </a:spcBef>
              <a:defRPr/>
            </a:pPr>
            <a:r>
              <a:rPr lang="en-US" sz="2400" dirty="0" smtClean="0">
                <a:solidFill>
                  <a:schemeClr val="tx1"/>
                </a:solidFill>
              </a:rPr>
              <a:t>ACSE0502</a:t>
            </a:r>
            <a:endParaRPr lang="en-US" sz="2400" dirty="0">
              <a:solidFill>
                <a:schemeClr val="tx1"/>
              </a:solidFill>
            </a:endParaRPr>
          </a:p>
        </p:txBody>
      </p:sp>
      <p:sp>
        <p:nvSpPr>
          <p:cNvPr id="15" name="Subtitle 2"/>
          <p:cNvSpPr txBox="1">
            <a:spLocks/>
          </p:cNvSpPr>
          <p:nvPr/>
        </p:nvSpPr>
        <p:spPr>
          <a:xfrm>
            <a:off x="152400" y="48768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noProof="0" dirty="0">
                <a:ln>
                  <a:noFill/>
                </a:ln>
                <a:solidFill>
                  <a:schemeClr val="tx1"/>
                </a:solidFill>
                <a:effectLst/>
                <a:uLnTx/>
                <a:uFillTx/>
                <a:latin typeface="+mn-lt"/>
                <a:ea typeface="+mn-ea"/>
                <a:cs typeface="+mn-cs"/>
              </a:rPr>
              <a:t>B Tech 6</a:t>
            </a:r>
            <a:r>
              <a:rPr kumimoji="0" lang="en-US" sz="2400" b="0" i="0" u="none" strike="noStrike" kern="1200" cap="none" spc="0" normalizeH="0" baseline="30000" noProof="0" dirty="0">
                <a:ln>
                  <a:noFill/>
                </a:ln>
                <a:solidFill>
                  <a:schemeClr val="tx1"/>
                </a:solidFill>
                <a:effectLst/>
                <a:uLnTx/>
                <a:uFillTx/>
                <a:latin typeface="+mn-lt"/>
                <a:ea typeface="+mn-ea"/>
                <a:cs typeface="+mn-cs"/>
              </a:rPr>
              <a:t>th</a:t>
            </a:r>
            <a:r>
              <a:rPr kumimoji="0" lang="en-US" sz="2400" b="0" i="0" u="none" strike="noStrike" kern="1200" cap="none" spc="0" normalizeH="0" noProof="0" dirty="0">
                <a:ln>
                  <a:noFill/>
                </a:ln>
                <a:solidFill>
                  <a:schemeClr val="tx1"/>
                </a:solidFill>
                <a:effectLst/>
                <a:uLnTx/>
                <a:uFillTx/>
                <a:latin typeface="+mn-lt"/>
                <a:ea typeface="+mn-ea"/>
                <a:cs typeface="+mn-cs"/>
              </a:rPr>
              <a:t> </a:t>
            </a:r>
            <a:r>
              <a:rPr kumimoji="0" lang="en-US" sz="2400" b="0" i="0" u="none" strike="noStrike" kern="1200" cap="none" spc="0" normalizeH="0" noProof="0" dirty="0" err="1">
                <a:ln>
                  <a:noFill/>
                </a:ln>
                <a:solidFill>
                  <a:schemeClr val="tx1"/>
                </a:solidFill>
                <a:effectLst/>
                <a:uLnTx/>
                <a:uFillTx/>
                <a:latin typeface="+mn-lt"/>
                <a:ea typeface="+mn-ea"/>
                <a:cs typeface="+mn-cs"/>
              </a:rPr>
              <a:t>Sem</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2674C54-7CC1-4903-88E9-AA4927141AFF}" type="datetime1">
              <a:rPr lang="en-US" smtClean="0"/>
              <a:pPr/>
              <a:t>9/5/2022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CO-PO Mapping</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3" name="Rectangle 2"/>
          <p:cNvSpPr/>
          <p:nvPr/>
        </p:nvSpPr>
        <p:spPr>
          <a:xfrm>
            <a:off x="304800" y="915669"/>
            <a:ext cx="8382000" cy="769441"/>
          </a:xfrm>
          <a:prstGeom prst="rect">
            <a:avLst/>
          </a:prstGeom>
        </p:spPr>
        <p:txBody>
          <a:bodyPr wrap="square">
            <a:spAutoFit/>
          </a:bodyPr>
          <a:lstStyle/>
          <a:p>
            <a:r>
              <a:rPr lang="en-US" sz="2200" dirty="0"/>
              <a:t>The highlighted text shows the mapping of course outcome with PO mapping of this unit</a:t>
            </a:r>
          </a:p>
        </p:txBody>
      </p:sp>
      <p:graphicFrame>
        <p:nvGraphicFramePr>
          <p:cNvPr id="5" name="Table 4">
            <a:extLst>
              <a:ext uri="{FF2B5EF4-FFF2-40B4-BE49-F238E27FC236}">
                <a16:creationId xmlns:a16="http://schemas.microsoft.com/office/drawing/2014/main" xmlns="" id="{92A2E854-38C1-42E3-87DB-0E6B83F78F43}"/>
              </a:ext>
            </a:extLst>
          </p:cNvPr>
          <p:cNvGraphicFramePr>
            <a:graphicFrameLocks noGrp="1"/>
          </p:cNvGraphicFramePr>
          <p:nvPr>
            <p:extLst>
              <p:ext uri="{D42A27DB-BD31-4B8C-83A1-F6EECF244321}">
                <p14:modId xmlns:p14="http://schemas.microsoft.com/office/powerpoint/2010/main" xmlns="" val="430890227"/>
              </p:ext>
            </p:extLst>
          </p:nvPr>
        </p:nvGraphicFramePr>
        <p:xfrm>
          <a:off x="457200" y="1914980"/>
          <a:ext cx="8229604" cy="3650526"/>
        </p:xfrm>
        <a:graphic>
          <a:graphicData uri="http://schemas.openxmlformats.org/drawingml/2006/table">
            <a:tbl>
              <a:tblPr>
                <a:tableStyleId>{5C22544A-7EE6-4342-B048-85BDC9FD1C3A}</a:tableStyleId>
              </a:tblPr>
              <a:tblGrid>
                <a:gridCol w="824113">
                  <a:extLst>
                    <a:ext uri="{9D8B030D-6E8A-4147-A177-3AD203B41FA5}">
                      <a16:colId xmlns:a16="http://schemas.microsoft.com/office/drawing/2014/main" xmlns="" val="2876465"/>
                    </a:ext>
                  </a:extLst>
                </a:gridCol>
                <a:gridCol w="579596">
                  <a:extLst>
                    <a:ext uri="{9D8B030D-6E8A-4147-A177-3AD203B41FA5}">
                      <a16:colId xmlns:a16="http://schemas.microsoft.com/office/drawing/2014/main" xmlns="" val="3309866898"/>
                    </a:ext>
                  </a:extLst>
                </a:gridCol>
                <a:gridCol w="579596">
                  <a:extLst>
                    <a:ext uri="{9D8B030D-6E8A-4147-A177-3AD203B41FA5}">
                      <a16:colId xmlns:a16="http://schemas.microsoft.com/office/drawing/2014/main" xmlns="" val="604357778"/>
                    </a:ext>
                  </a:extLst>
                </a:gridCol>
                <a:gridCol w="579596">
                  <a:extLst>
                    <a:ext uri="{9D8B030D-6E8A-4147-A177-3AD203B41FA5}">
                      <a16:colId xmlns:a16="http://schemas.microsoft.com/office/drawing/2014/main" xmlns="" val="404532838"/>
                    </a:ext>
                  </a:extLst>
                </a:gridCol>
                <a:gridCol w="579596">
                  <a:extLst>
                    <a:ext uri="{9D8B030D-6E8A-4147-A177-3AD203B41FA5}">
                      <a16:colId xmlns:a16="http://schemas.microsoft.com/office/drawing/2014/main" xmlns="" val="2816727184"/>
                    </a:ext>
                  </a:extLst>
                </a:gridCol>
                <a:gridCol w="579596">
                  <a:extLst>
                    <a:ext uri="{9D8B030D-6E8A-4147-A177-3AD203B41FA5}">
                      <a16:colId xmlns:a16="http://schemas.microsoft.com/office/drawing/2014/main" xmlns="" val="350641593"/>
                    </a:ext>
                  </a:extLst>
                </a:gridCol>
                <a:gridCol w="579596">
                  <a:extLst>
                    <a:ext uri="{9D8B030D-6E8A-4147-A177-3AD203B41FA5}">
                      <a16:colId xmlns:a16="http://schemas.microsoft.com/office/drawing/2014/main" xmlns="" val="820382517"/>
                    </a:ext>
                  </a:extLst>
                </a:gridCol>
                <a:gridCol w="579596">
                  <a:extLst>
                    <a:ext uri="{9D8B030D-6E8A-4147-A177-3AD203B41FA5}">
                      <a16:colId xmlns:a16="http://schemas.microsoft.com/office/drawing/2014/main" xmlns="" val="3001624649"/>
                    </a:ext>
                  </a:extLst>
                </a:gridCol>
                <a:gridCol w="579596">
                  <a:extLst>
                    <a:ext uri="{9D8B030D-6E8A-4147-A177-3AD203B41FA5}">
                      <a16:colId xmlns:a16="http://schemas.microsoft.com/office/drawing/2014/main" xmlns="" val="1212302725"/>
                    </a:ext>
                  </a:extLst>
                </a:gridCol>
                <a:gridCol w="579596">
                  <a:extLst>
                    <a:ext uri="{9D8B030D-6E8A-4147-A177-3AD203B41FA5}">
                      <a16:colId xmlns:a16="http://schemas.microsoft.com/office/drawing/2014/main" xmlns="" val="1447834389"/>
                    </a:ext>
                  </a:extLst>
                </a:gridCol>
                <a:gridCol w="690740">
                  <a:extLst>
                    <a:ext uri="{9D8B030D-6E8A-4147-A177-3AD203B41FA5}">
                      <a16:colId xmlns:a16="http://schemas.microsoft.com/office/drawing/2014/main" xmlns="" val="3072358136"/>
                    </a:ext>
                  </a:extLst>
                </a:gridCol>
                <a:gridCol w="690740">
                  <a:extLst>
                    <a:ext uri="{9D8B030D-6E8A-4147-A177-3AD203B41FA5}">
                      <a16:colId xmlns:a16="http://schemas.microsoft.com/office/drawing/2014/main" xmlns="" val="65430144"/>
                    </a:ext>
                  </a:extLst>
                </a:gridCol>
                <a:gridCol w="807647">
                  <a:extLst>
                    <a:ext uri="{9D8B030D-6E8A-4147-A177-3AD203B41FA5}">
                      <a16:colId xmlns:a16="http://schemas.microsoft.com/office/drawing/2014/main" xmlns="" val="797170723"/>
                    </a:ext>
                  </a:extLst>
                </a:gridCol>
              </a:tblGrid>
              <a:tr h="429893">
                <a:tc gridSpan="9">
                  <a:txBody>
                    <a:bodyPr/>
                    <a:lstStyle/>
                    <a:p>
                      <a:pPr marL="0" marR="0" algn="ctr">
                        <a:lnSpc>
                          <a:spcPct val="115000"/>
                        </a:lnSpc>
                        <a:spcBef>
                          <a:spcPts val="0"/>
                        </a:spcBef>
                        <a:spcAft>
                          <a:spcPts val="1000"/>
                        </a:spcAft>
                      </a:pPr>
                      <a:r>
                        <a:rPr lang="en-US" sz="2000" b="1" dirty="0">
                          <a:effectLst/>
                        </a:rPr>
                        <a:t>                                       </a:t>
                      </a:r>
                      <a:r>
                        <a:rPr lang="en-US" sz="1800" b="1" dirty="0">
                          <a:effectLst/>
                        </a:rPr>
                        <a:t>Computer Networks (KCS-603)</a:t>
                      </a:r>
                      <a:endParaRPr lang="en-US" sz="1800" b="1"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lnSpc>
                          <a:spcPct val="115000"/>
                        </a:lnSpc>
                        <a:spcBef>
                          <a:spcPts val="0"/>
                        </a:spcBef>
                        <a:spcAft>
                          <a:spcPts val="1000"/>
                        </a:spcAft>
                      </a:pPr>
                      <a:r>
                        <a:rPr lang="en-US" sz="1800" b="1" dirty="0">
                          <a:effectLst/>
                        </a:rPr>
                        <a:t>Year of Study: 2021-22</a:t>
                      </a:r>
                      <a:endParaRPr lang="en-US" sz="1800" b="1"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3651222877"/>
                  </a:ext>
                </a:extLst>
              </a:tr>
              <a:tr h="386047">
                <a:tc>
                  <a:txBody>
                    <a:bodyPr/>
                    <a:lstStyle/>
                    <a:p>
                      <a:pPr marL="0" marR="0">
                        <a:lnSpc>
                          <a:spcPct val="115000"/>
                        </a:lnSpc>
                        <a:spcBef>
                          <a:spcPts val="0"/>
                        </a:spcBef>
                        <a:spcAft>
                          <a:spcPts val="1000"/>
                        </a:spcAft>
                      </a:pPr>
                      <a:r>
                        <a:rPr lang="en-US" sz="1800" b="1" dirty="0">
                          <a:effectLst/>
                        </a:rPr>
                        <a:t>CO</a:t>
                      </a:r>
                      <a:endParaRPr lang="en-US" sz="2800" b="1"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1" dirty="0">
                          <a:effectLst/>
                        </a:rPr>
                        <a:t>PO1</a:t>
                      </a:r>
                      <a:endParaRPr lang="en-US" sz="2800" b="1"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1" dirty="0">
                          <a:effectLst/>
                        </a:rPr>
                        <a:t>PO2</a:t>
                      </a:r>
                      <a:endParaRPr lang="en-US" sz="2800" b="1"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1" dirty="0">
                          <a:effectLst/>
                        </a:rPr>
                        <a:t>PO3 </a:t>
                      </a:r>
                      <a:endParaRPr lang="en-US" sz="2800" b="1"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1" dirty="0">
                          <a:effectLst/>
                        </a:rPr>
                        <a:t>PO4</a:t>
                      </a:r>
                      <a:endParaRPr lang="en-US" sz="2800" b="1"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1">
                          <a:effectLst/>
                        </a:rPr>
                        <a:t>PO5</a:t>
                      </a:r>
                      <a:endParaRPr lang="en-US" sz="2800" b="1">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1">
                          <a:effectLst/>
                        </a:rPr>
                        <a:t>PO6</a:t>
                      </a:r>
                      <a:endParaRPr lang="en-US" sz="2800" b="1">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1">
                          <a:effectLst/>
                        </a:rPr>
                        <a:t>PO7</a:t>
                      </a:r>
                      <a:endParaRPr lang="en-US" sz="2800" b="1">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1">
                          <a:effectLst/>
                        </a:rPr>
                        <a:t>PO8</a:t>
                      </a:r>
                      <a:endParaRPr lang="en-US" sz="2800" b="1">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1">
                          <a:effectLst/>
                        </a:rPr>
                        <a:t>PO9</a:t>
                      </a:r>
                      <a:endParaRPr lang="en-US" sz="2800" b="1">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1">
                          <a:effectLst/>
                        </a:rPr>
                        <a:t>PO10</a:t>
                      </a:r>
                      <a:endParaRPr lang="en-US" sz="2800" b="1">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1">
                          <a:effectLst/>
                        </a:rPr>
                        <a:t>PO11</a:t>
                      </a:r>
                      <a:endParaRPr lang="en-US" sz="2800" b="1">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1">
                          <a:effectLst/>
                        </a:rPr>
                        <a:t>PO12</a:t>
                      </a:r>
                      <a:endParaRPr lang="en-US" sz="2800" b="1">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extLst>
                  <a:ext uri="{0D108BD9-81ED-4DB2-BD59-A6C34878D82A}">
                    <a16:rowId xmlns:a16="http://schemas.microsoft.com/office/drawing/2014/main" xmlns="" val="713021920"/>
                  </a:ext>
                </a:extLst>
              </a:tr>
              <a:tr h="386047">
                <a:tc>
                  <a:txBody>
                    <a:bodyPr/>
                    <a:lstStyle/>
                    <a:p>
                      <a:pPr marL="0" marR="0">
                        <a:lnSpc>
                          <a:spcPct val="115000"/>
                        </a:lnSpc>
                        <a:spcBef>
                          <a:spcPts val="0"/>
                        </a:spcBef>
                        <a:spcAft>
                          <a:spcPts val="1000"/>
                        </a:spcAft>
                      </a:pPr>
                      <a:r>
                        <a:rPr lang="en-US" sz="1800" b="1">
                          <a:solidFill>
                            <a:schemeClr val="tx1"/>
                          </a:solidFill>
                          <a:effectLst/>
                        </a:rPr>
                        <a:t>C603.1</a:t>
                      </a:r>
                      <a:endParaRPr lang="en-US" sz="2800" b="1">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0" dirty="0">
                          <a:solidFill>
                            <a:schemeClr val="tx1"/>
                          </a:solidFill>
                          <a:effectLst/>
                        </a:rPr>
                        <a:t>3</a:t>
                      </a:r>
                      <a:endParaRPr lang="en-US" sz="2800" b="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0" dirty="0">
                          <a:solidFill>
                            <a:schemeClr val="tx1"/>
                          </a:solidFill>
                          <a:effectLst/>
                        </a:rPr>
                        <a:t>2</a:t>
                      </a:r>
                      <a:endParaRPr lang="en-US" sz="2800" b="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0" dirty="0">
                          <a:solidFill>
                            <a:schemeClr val="tx1"/>
                          </a:solidFill>
                          <a:effectLst/>
                        </a:rPr>
                        <a:t>3</a:t>
                      </a:r>
                      <a:endParaRPr lang="en-US" sz="2800" b="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0" dirty="0">
                          <a:solidFill>
                            <a:schemeClr val="tx1"/>
                          </a:solidFill>
                          <a:effectLst/>
                        </a:rPr>
                        <a:t>2</a:t>
                      </a:r>
                      <a:endParaRPr lang="en-US" sz="2800" b="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0" dirty="0">
                          <a:solidFill>
                            <a:schemeClr val="tx1"/>
                          </a:solidFill>
                          <a:effectLst/>
                        </a:rPr>
                        <a:t>1</a:t>
                      </a:r>
                      <a:endParaRPr lang="en-US" sz="2800" b="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0" dirty="0">
                          <a:solidFill>
                            <a:schemeClr val="tx1"/>
                          </a:solidFill>
                          <a:effectLst/>
                        </a:rPr>
                        <a:t>1</a:t>
                      </a:r>
                      <a:endParaRPr lang="en-US" sz="2800" b="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0" dirty="0">
                          <a:solidFill>
                            <a:schemeClr val="tx1"/>
                          </a:solidFill>
                          <a:effectLst/>
                        </a:rPr>
                        <a:t> </a:t>
                      </a:r>
                      <a:endParaRPr lang="en-US" sz="2800" b="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0" dirty="0">
                          <a:solidFill>
                            <a:schemeClr val="tx1"/>
                          </a:solidFill>
                          <a:effectLst/>
                        </a:rPr>
                        <a:t> </a:t>
                      </a:r>
                      <a:endParaRPr lang="en-US" sz="2800" b="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0">
                          <a:solidFill>
                            <a:schemeClr val="tx1"/>
                          </a:solidFill>
                          <a:effectLst/>
                        </a:rPr>
                        <a:t> </a:t>
                      </a:r>
                      <a:endParaRPr lang="en-US" sz="2800" b="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0">
                          <a:solidFill>
                            <a:schemeClr val="tx1"/>
                          </a:solidFill>
                          <a:effectLst/>
                        </a:rPr>
                        <a:t> </a:t>
                      </a:r>
                      <a:endParaRPr lang="en-US" sz="2800" b="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0">
                          <a:solidFill>
                            <a:schemeClr val="tx1"/>
                          </a:solidFill>
                          <a:effectLst/>
                        </a:rPr>
                        <a:t>2</a:t>
                      </a:r>
                      <a:endParaRPr lang="en-US" sz="2800" b="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0" dirty="0">
                          <a:solidFill>
                            <a:schemeClr val="tx1"/>
                          </a:solidFill>
                          <a:effectLst/>
                        </a:rPr>
                        <a:t>3</a:t>
                      </a:r>
                      <a:endParaRPr lang="en-US" sz="2800" b="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extLst>
                  <a:ext uri="{0D108BD9-81ED-4DB2-BD59-A6C34878D82A}">
                    <a16:rowId xmlns:a16="http://schemas.microsoft.com/office/drawing/2014/main" xmlns="" val="2476319542"/>
                  </a:ext>
                </a:extLst>
              </a:tr>
              <a:tr h="386047">
                <a:tc>
                  <a:txBody>
                    <a:bodyPr/>
                    <a:lstStyle/>
                    <a:p>
                      <a:pPr marL="0" marR="0">
                        <a:lnSpc>
                          <a:spcPct val="115000"/>
                        </a:lnSpc>
                        <a:spcBef>
                          <a:spcPts val="0"/>
                        </a:spcBef>
                        <a:spcAft>
                          <a:spcPts val="1000"/>
                        </a:spcAft>
                      </a:pPr>
                      <a:r>
                        <a:rPr lang="en-US" sz="1800" b="1">
                          <a:solidFill>
                            <a:srgbClr val="FF0000"/>
                          </a:solidFill>
                          <a:effectLst/>
                        </a:rPr>
                        <a:t>C603.2</a:t>
                      </a:r>
                      <a:endParaRPr lang="en-US" sz="2800" b="1">
                        <a:solidFill>
                          <a:srgbClr val="FF0000"/>
                        </a:solidFill>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0">
                          <a:solidFill>
                            <a:srgbClr val="FF0000"/>
                          </a:solidFill>
                          <a:effectLst/>
                        </a:rPr>
                        <a:t>3</a:t>
                      </a:r>
                      <a:endParaRPr lang="en-US" sz="2800" b="0">
                        <a:solidFill>
                          <a:srgbClr val="FF0000"/>
                        </a:solidFill>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0" dirty="0">
                          <a:solidFill>
                            <a:srgbClr val="FF0000"/>
                          </a:solidFill>
                          <a:effectLst/>
                        </a:rPr>
                        <a:t>3</a:t>
                      </a:r>
                      <a:endParaRPr lang="en-US" sz="2800" b="0" dirty="0">
                        <a:solidFill>
                          <a:srgbClr val="FF0000"/>
                        </a:solidFill>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0" dirty="0">
                          <a:solidFill>
                            <a:srgbClr val="FF0000"/>
                          </a:solidFill>
                          <a:effectLst/>
                        </a:rPr>
                        <a:t>2</a:t>
                      </a:r>
                      <a:endParaRPr lang="en-US" sz="2800" b="0" dirty="0">
                        <a:solidFill>
                          <a:srgbClr val="FF0000"/>
                        </a:solidFill>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0" dirty="0">
                          <a:solidFill>
                            <a:srgbClr val="FF0000"/>
                          </a:solidFill>
                          <a:effectLst/>
                        </a:rPr>
                        <a:t>2</a:t>
                      </a:r>
                      <a:endParaRPr lang="en-US" sz="2800" b="0" dirty="0">
                        <a:solidFill>
                          <a:srgbClr val="FF0000"/>
                        </a:solidFill>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0" dirty="0">
                          <a:solidFill>
                            <a:srgbClr val="FF0000"/>
                          </a:solidFill>
                          <a:effectLst/>
                        </a:rPr>
                        <a:t>3</a:t>
                      </a:r>
                      <a:endParaRPr lang="en-US" sz="2800" b="0" dirty="0">
                        <a:solidFill>
                          <a:srgbClr val="FF0000"/>
                        </a:solidFill>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0" dirty="0">
                          <a:solidFill>
                            <a:srgbClr val="FF0000"/>
                          </a:solidFill>
                          <a:effectLst/>
                        </a:rPr>
                        <a:t>2</a:t>
                      </a:r>
                      <a:endParaRPr lang="en-US" sz="2800" b="0" dirty="0">
                        <a:solidFill>
                          <a:srgbClr val="FF0000"/>
                        </a:solidFill>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0">
                          <a:solidFill>
                            <a:srgbClr val="FF0000"/>
                          </a:solidFill>
                          <a:effectLst/>
                        </a:rPr>
                        <a:t> </a:t>
                      </a:r>
                      <a:endParaRPr lang="en-US" sz="2800" b="0">
                        <a:solidFill>
                          <a:srgbClr val="FF0000"/>
                        </a:solidFill>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0">
                          <a:solidFill>
                            <a:srgbClr val="FF0000"/>
                          </a:solidFill>
                          <a:effectLst/>
                        </a:rPr>
                        <a:t>1</a:t>
                      </a:r>
                      <a:endParaRPr lang="en-US" sz="2800" b="0">
                        <a:solidFill>
                          <a:srgbClr val="FF0000"/>
                        </a:solidFill>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0" dirty="0">
                          <a:solidFill>
                            <a:srgbClr val="FF0000"/>
                          </a:solidFill>
                          <a:effectLst/>
                        </a:rPr>
                        <a:t> </a:t>
                      </a:r>
                      <a:endParaRPr lang="en-US" sz="2800" b="0" dirty="0">
                        <a:solidFill>
                          <a:srgbClr val="FF0000"/>
                        </a:solidFill>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0" dirty="0">
                          <a:solidFill>
                            <a:srgbClr val="FF0000"/>
                          </a:solidFill>
                          <a:effectLst/>
                        </a:rPr>
                        <a:t> </a:t>
                      </a:r>
                      <a:endParaRPr lang="en-US" sz="2800" b="0" dirty="0">
                        <a:solidFill>
                          <a:srgbClr val="FF0000"/>
                        </a:solidFill>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0" dirty="0">
                          <a:solidFill>
                            <a:srgbClr val="FF0000"/>
                          </a:solidFill>
                          <a:effectLst/>
                        </a:rPr>
                        <a:t>1</a:t>
                      </a:r>
                      <a:endParaRPr lang="en-US" sz="2800" b="0" dirty="0">
                        <a:solidFill>
                          <a:srgbClr val="FF0000"/>
                        </a:solidFill>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0" dirty="0">
                          <a:solidFill>
                            <a:srgbClr val="FF0000"/>
                          </a:solidFill>
                          <a:effectLst/>
                        </a:rPr>
                        <a:t>3</a:t>
                      </a:r>
                      <a:endParaRPr lang="en-US" sz="2800" b="0" dirty="0">
                        <a:solidFill>
                          <a:srgbClr val="FF0000"/>
                        </a:solidFill>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extLst>
                  <a:ext uri="{0D108BD9-81ED-4DB2-BD59-A6C34878D82A}">
                    <a16:rowId xmlns:a16="http://schemas.microsoft.com/office/drawing/2014/main" xmlns="" val="1432717834"/>
                  </a:ext>
                </a:extLst>
              </a:tr>
              <a:tr h="386047">
                <a:tc>
                  <a:txBody>
                    <a:bodyPr/>
                    <a:lstStyle/>
                    <a:p>
                      <a:pPr marL="0" marR="0">
                        <a:lnSpc>
                          <a:spcPct val="115000"/>
                        </a:lnSpc>
                        <a:spcBef>
                          <a:spcPts val="0"/>
                        </a:spcBef>
                        <a:spcAft>
                          <a:spcPts val="1000"/>
                        </a:spcAft>
                      </a:pPr>
                      <a:r>
                        <a:rPr lang="en-US" sz="1800" b="1">
                          <a:effectLst/>
                        </a:rPr>
                        <a:t>C603.3</a:t>
                      </a:r>
                      <a:endParaRPr lang="en-US" sz="2800" b="1">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0">
                          <a:effectLst/>
                        </a:rPr>
                        <a:t>3</a:t>
                      </a:r>
                      <a:endParaRPr lang="en-US" sz="2800" b="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0">
                          <a:effectLst/>
                        </a:rPr>
                        <a:t>2</a:t>
                      </a:r>
                      <a:endParaRPr lang="en-US" sz="2800" b="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0" dirty="0">
                          <a:effectLst/>
                        </a:rPr>
                        <a:t>1</a:t>
                      </a:r>
                      <a:endParaRPr lang="en-US" sz="2800" b="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0" dirty="0">
                          <a:effectLst/>
                        </a:rPr>
                        <a:t> </a:t>
                      </a:r>
                      <a:endParaRPr lang="en-US" sz="2800" b="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0" dirty="0">
                          <a:effectLst/>
                        </a:rPr>
                        <a:t>1</a:t>
                      </a:r>
                      <a:endParaRPr lang="en-US" sz="2800" b="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0" dirty="0">
                          <a:effectLst/>
                        </a:rPr>
                        <a:t>2</a:t>
                      </a:r>
                      <a:endParaRPr lang="en-US" sz="2800" b="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0" dirty="0">
                          <a:effectLst/>
                        </a:rPr>
                        <a:t> </a:t>
                      </a:r>
                      <a:endParaRPr lang="en-US" sz="2800" b="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0">
                          <a:effectLst/>
                        </a:rPr>
                        <a:t>1</a:t>
                      </a:r>
                      <a:endParaRPr lang="en-US" sz="2800" b="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0">
                          <a:effectLst/>
                        </a:rPr>
                        <a:t>2</a:t>
                      </a:r>
                      <a:endParaRPr lang="en-US" sz="2800" b="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0">
                          <a:effectLst/>
                        </a:rPr>
                        <a:t> </a:t>
                      </a:r>
                      <a:endParaRPr lang="en-US" sz="2800" b="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0" dirty="0">
                          <a:effectLst/>
                        </a:rPr>
                        <a:t>1</a:t>
                      </a:r>
                      <a:endParaRPr lang="en-US" sz="2800" b="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0" dirty="0">
                          <a:effectLst/>
                        </a:rPr>
                        <a:t>3</a:t>
                      </a:r>
                      <a:endParaRPr lang="en-US" sz="2800" b="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extLst>
                  <a:ext uri="{0D108BD9-81ED-4DB2-BD59-A6C34878D82A}">
                    <a16:rowId xmlns:a16="http://schemas.microsoft.com/office/drawing/2014/main" xmlns="" val="1474397049"/>
                  </a:ext>
                </a:extLst>
              </a:tr>
              <a:tr h="386047">
                <a:tc>
                  <a:txBody>
                    <a:bodyPr/>
                    <a:lstStyle/>
                    <a:p>
                      <a:pPr marL="0" marR="0">
                        <a:lnSpc>
                          <a:spcPct val="115000"/>
                        </a:lnSpc>
                        <a:spcBef>
                          <a:spcPts val="0"/>
                        </a:spcBef>
                        <a:spcAft>
                          <a:spcPts val="1000"/>
                        </a:spcAft>
                      </a:pPr>
                      <a:r>
                        <a:rPr lang="en-US" sz="1800" b="1">
                          <a:effectLst/>
                        </a:rPr>
                        <a:t>C603.4</a:t>
                      </a:r>
                      <a:endParaRPr lang="en-US" sz="2800" b="1">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0">
                          <a:effectLst/>
                        </a:rPr>
                        <a:t>2</a:t>
                      </a:r>
                      <a:endParaRPr lang="en-US" sz="2800" b="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0" dirty="0">
                          <a:effectLst/>
                        </a:rPr>
                        <a:t>2</a:t>
                      </a:r>
                      <a:endParaRPr lang="en-US" sz="2800" b="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0">
                          <a:effectLst/>
                        </a:rPr>
                        <a:t>1</a:t>
                      </a:r>
                      <a:endParaRPr lang="en-US" sz="2800" b="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0">
                          <a:effectLst/>
                        </a:rPr>
                        <a:t> </a:t>
                      </a:r>
                      <a:endParaRPr lang="en-US" sz="2800" b="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0" dirty="0">
                          <a:effectLst/>
                        </a:rPr>
                        <a:t>1</a:t>
                      </a:r>
                      <a:endParaRPr lang="en-US" sz="2800" b="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0" dirty="0">
                          <a:effectLst/>
                        </a:rPr>
                        <a:t> </a:t>
                      </a:r>
                      <a:endParaRPr lang="en-US" sz="2800" b="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0" dirty="0">
                          <a:effectLst/>
                        </a:rPr>
                        <a:t> </a:t>
                      </a:r>
                      <a:endParaRPr lang="en-US" sz="2800" b="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0" dirty="0">
                          <a:effectLst/>
                        </a:rPr>
                        <a:t>1</a:t>
                      </a:r>
                      <a:endParaRPr lang="en-US" sz="2800" b="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0" dirty="0">
                          <a:effectLst/>
                        </a:rPr>
                        <a:t>1</a:t>
                      </a:r>
                      <a:endParaRPr lang="en-US" sz="2800" b="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0">
                          <a:effectLst/>
                        </a:rPr>
                        <a:t> </a:t>
                      </a:r>
                      <a:endParaRPr lang="en-US" sz="2800" b="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0">
                          <a:effectLst/>
                        </a:rPr>
                        <a:t>1</a:t>
                      </a:r>
                      <a:endParaRPr lang="en-US" sz="2800" b="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0" dirty="0">
                          <a:effectLst/>
                        </a:rPr>
                        <a:t>3</a:t>
                      </a:r>
                      <a:endParaRPr lang="en-US" sz="2800" b="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extLst>
                  <a:ext uri="{0D108BD9-81ED-4DB2-BD59-A6C34878D82A}">
                    <a16:rowId xmlns:a16="http://schemas.microsoft.com/office/drawing/2014/main" xmlns="" val="2306718333"/>
                  </a:ext>
                </a:extLst>
              </a:tr>
              <a:tr h="386047">
                <a:tc>
                  <a:txBody>
                    <a:bodyPr/>
                    <a:lstStyle/>
                    <a:p>
                      <a:pPr marL="0" marR="0">
                        <a:lnSpc>
                          <a:spcPct val="115000"/>
                        </a:lnSpc>
                        <a:spcBef>
                          <a:spcPts val="0"/>
                        </a:spcBef>
                        <a:spcAft>
                          <a:spcPts val="1000"/>
                        </a:spcAft>
                      </a:pPr>
                      <a:r>
                        <a:rPr lang="en-US" sz="1800" b="1">
                          <a:effectLst/>
                        </a:rPr>
                        <a:t>C603.5</a:t>
                      </a:r>
                      <a:endParaRPr lang="en-US" sz="2800" b="1">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0">
                          <a:effectLst/>
                        </a:rPr>
                        <a:t>2</a:t>
                      </a:r>
                      <a:endParaRPr lang="en-US" sz="2800" b="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0">
                          <a:effectLst/>
                        </a:rPr>
                        <a:t>2</a:t>
                      </a:r>
                      <a:endParaRPr lang="en-US" sz="2800" b="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0">
                          <a:effectLst/>
                        </a:rPr>
                        <a:t>2</a:t>
                      </a:r>
                      <a:endParaRPr lang="en-US" sz="2800" b="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0">
                          <a:effectLst/>
                        </a:rPr>
                        <a:t> </a:t>
                      </a:r>
                      <a:endParaRPr lang="en-US" sz="2800" b="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0">
                          <a:effectLst/>
                        </a:rPr>
                        <a:t>1</a:t>
                      </a:r>
                      <a:endParaRPr lang="en-US" sz="2800" b="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0" dirty="0">
                          <a:effectLst/>
                        </a:rPr>
                        <a:t> </a:t>
                      </a:r>
                      <a:endParaRPr lang="en-US" sz="2800" b="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0" dirty="0">
                          <a:effectLst/>
                        </a:rPr>
                        <a:t> </a:t>
                      </a:r>
                      <a:endParaRPr lang="en-US" sz="2800" b="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0" dirty="0">
                          <a:effectLst/>
                        </a:rPr>
                        <a:t> </a:t>
                      </a:r>
                      <a:endParaRPr lang="en-US" sz="2800" b="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0" dirty="0">
                          <a:effectLst/>
                        </a:rPr>
                        <a:t> </a:t>
                      </a:r>
                      <a:endParaRPr lang="en-US" sz="2800" b="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0" dirty="0">
                          <a:effectLst/>
                        </a:rPr>
                        <a:t> </a:t>
                      </a:r>
                      <a:endParaRPr lang="en-US" sz="2800" b="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0">
                          <a:effectLst/>
                        </a:rPr>
                        <a:t>1</a:t>
                      </a:r>
                      <a:endParaRPr lang="en-US" sz="2800" b="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0" dirty="0">
                          <a:effectLst/>
                        </a:rPr>
                        <a:t>3</a:t>
                      </a:r>
                      <a:endParaRPr lang="en-US" sz="2800" b="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extLst>
                  <a:ext uri="{0D108BD9-81ED-4DB2-BD59-A6C34878D82A}">
                    <a16:rowId xmlns:a16="http://schemas.microsoft.com/office/drawing/2014/main" xmlns="" val="2539282766"/>
                  </a:ext>
                </a:extLst>
              </a:tr>
              <a:tr h="413623">
                <a:tc>
                  <a:txBody>
                    <a:bodyPr/>
                    <a:lstStyle/>
                    <a:p>
                      <a:pPr marL="0" marR="0">
                        <a:lnSpc>
                          <a:spcPct val="115000"/>
                        </a:lnSpc>
                        <a:spcBef>
                          <a:spcPts val="0"/>
                        </a:spcBef>
                        <a:spcAft>
                          <a:spcPts val="1000"/>
                        </a:spcAft>
                      </a:pPr>
                      <a:r>
                        <a:rPr lang="en-US" sz="1800" b="1">
                          <a:effectLst/>
                        </a:rPr>
                        <a:t>C603.6</a:t>
                      </a:r>
                      <a:endParaRPr lang="en-US" sz="2800" b="1">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0">
                          <a:effectLst/>
                        </a:rPr>
                        <a:t>2</a:t>
                      </a:r>
                      <a:endParaRPr lang="en-US" sz="2800" b="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0">
                          <a:effectLst/>
                        </a:rPr>
                        <a:t>1</a:t>
                      </a:r>
                      <a:endParaRPr lang="en-US" sz="2800" b="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0">
                          <a:effectLst/>
                        </a:rPr>
                        <a:t> </a:t>
                      </a:r>
                      <a:endParaRPr lang="en-US" sz="2800" b="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0">
                          <a:effectLst/>
                        </a:rPr>
                        <a:t> </a:t>
                      </a:r>
                      <a:endParaRPr lang="en-US" sz="2800" b="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0">
                          <a:effectLst/>
                        </a:rPr>
                        <a:t>3</a:t>
                      </a:r>
                      <a:endParaRPr lang="en-US" sz="2800" b="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0" dirty="0">
                          <a:effectLst/>
                        </a:rPr>
                        <a:t>2</a:t>
                      </a:r>
                      <a:endParaRPr lang="en-US" sz="2800" b="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0" dirty="0">
                          <a:effectLst/>
                        </a:rPr>
                        <a:t> </a:t>
                      </a:r>
                      <a:endParaRPr lang="en-US" sz="2800" b="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0" dirty="0">
                          <a:effectLst/>
                        </a:rPr>
                        <a:t>3</a:t>
                      </a:r>
                      <a:endParaRPr lang="en-US" sz="2800" b="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0" dirty="0">
                          <a:effectLst/>
                        </a:rPr>
                        <a:t>1</a:t>
                      </a:r>
                      <a:endParaRPr lang="en-US" sz="2800" b="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0" dirty="0">
                          <a:effectLst/>
                        </a:rPr>
                        <a:t> </a:t>
                      </a:r>
                      <a:endParaRPr lang="en-US" sz="2800" b="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0" dirty="0">
                          <a:effectLst/>
                        </a:rPr>
                        <a:t>1</a:t>
                      </a:r>
                      <a:endParaRPr lang="en-US" sz="2800" b="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0" dirty="0">
                          <a:effectLst/>
                        </a:rPr>
                        <a:t>3</a:t>
                      </a:r>
                      <a:endParaRPr lang="en-US" sz="2800" b="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extLst>
                  <a:ext uri="{0D108BD9-81ED-4DB2-BD59-A6C34878D82A}">
                    <a16:rowId xmlns:a16="http://schemas.microsoft.com/office/drawing/2014/main" xmlns="" val="2956718796"/>
                  </a:ext>
                </a:extLst>
              </a:tr>
              <a:tr h="413623">
                <a:tc>
                  <a:txBody>
                    <a:bodyPr/>
                    <a:lstStyle/>
                    <a:p>
                      <a:pPr marL="0" marR="0" algn="ctr">
                        <a:lnSpc>
                          <a:spcPct val="115000"/>
                        </a:lnSpc>
                        <a:spcBef>
                          <a:spcPts val="0"/>
                        </a:spcBef>
                        <a:spcAft>
                          <a:spcPts val="1000"/>
                        </a:spcAft>
                      </a:pPr>
                      <a:r>
                        <a:rPr lang="en-US" sz="1800" b="1">
                          <a:effectLst/>
                        </a:rPr>
                        <a:t> </a:t>
                      </a:r>
                      <a:endParaRPr lang="en-US" sz="2800" b="1">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1">
                          <a:effectLst/>
                        </a:rPr>
                        <a:t> </a:t>
                      </a:r>
                      <a:endParaRPr lang="en-US" sz="2800" b="1">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1">
                          <a:effectLst/>
                        </a:rPr>
                        <a:t> </a:t>
                      </a:r>
                      <a:endParaRPr lang="en-US" sz="2800" b="1">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1">
                          <a:effectLst/>
                        </a:rPr>
                        <a:t> </a:t>
                      </a:r>
                      <a:endParaRPr lang="en-US" sz="2800" b="1">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1">
                          <a:effectLst/>
                        </a:rPr>
                        <a:t> </a:t>
                      </a:r>
                      <a:endParaRPr lang="en-US" sz="2800" b="1">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1">
                          <a:effectLst/>
                        </a:rPr>
                        <a:t> </a:t>
                      </a:r>
                      <a:endParaRPr lang="en-US" sz="2800" b="1">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1">
                          <a:effectLst/>
                        </a:rPr>
                        <a:t> </a:t>
                      </a:r>
                      <a:endParaRPr lang="en-US" sz="2800" b="1">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1">
                          <a:effectLst/>
                        </a:rPr>
                        <a:t> </a:t>
                      </a:r>
                      <a:endParaRPr lang="en-US" sz="2800" b="1">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1">
                          <a:effectLst/>
                        </a:rPr>
                        <a:t> </a:t>
                      </a:r>
                      <a:endParaRPr lang="en-US" sz="2800" b="1">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1">
                          <a:effectLst/>
                        </a:rPr>
                        <a:t> </a:t>
                      </a:r>
                      <a:endParaRPr lang="en-US" sz="2800" b="1">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1" dirty="0">
                          <a:effectLst/>
                        </a:rPr>
                        <a:t> </a:t>
                      </a:r>
                      <a:endParaRPr lang="en-US" sz="2800" b="1"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1" dirty="0">
                          <a:effectLst/>
                        </a:rPr>
                        <a:t> </a:t>
                      </a:r>
                      <a:endParaRPr lang="en-US" sz="2800" b="1"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endParaRPr lang="en-US" sz="2800" b="1"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extLst>
                  <a:ext uri="{0D108BD9-81ED-4DB2-BD59-A6C34878D82A}">
                    <a16:rowId xmlns:a16="http://schemas.microsoft.com/office/drawing/2014/main" xmlns="" val="3619982716"/>
                  </a:ext>
                </a:extLst>
              </a:tr>
            </a:tbl>
          </a:graphicData>
        </a:graphic>
      </p:graphicFrame>
    </p:spTree>
    <p:extLst>
      <p:ext uri="{BB962C8B-B14F-4D97-AF65-F5344CB8AC3E}">
        <p14:creationId xmlns:p14="http://schemas.microsoft.com/office/powerpoint/2010/main" xmlns="" val="128247844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Date Placeholder 3"/>
          <p:cNvSpPr>
            <a:spLocks noGrp="1"/>
          </p:cNvSpPr>
          <p:nvPr>
            <p:ph type="dt" sz="quarter" idx="11"/>
          </p:nvPr>
        </p:nvSpPr>
        <p:spPr>
          <a:xfrm>
            <a:off x="-304800" y="6356350"/>
            <a:ext cx="2895600" cy="365125"/>
          </a:xfrm>
          <a:noFill/>
        </p:spPr>
        <p:txBody>
          <a:bodyPr/>
          <a:lstStyle/>
          <a:p>
            <a:pPr>
              <a:buFont typeface="Arial" pitchFamily="34" charset="0"/>
              <a:buNone/>
            </a:pPr>
            <a:fld id="{49526BEA-C697-45CD-90D3-2CB7392FDCDD}" type="datetime1">
              <a:rPr lang="en-US" smtClean="0"/>
              <a:pPr>
                <a:buFont typeface="Arial" pitchFamily="34" charset="0"/>
                <a:buNone/>
              </a:pPr>
              <a:t>9/5/2022</a:t>
            </a:fld>
            <a:endParaRPr lang="en-US" dirty="0"/>
          </a:p>
        </p:txBody>
      </p:sp>
      <p:sp>
        <p:nvSpPr>
          <p:cNvPr id="10244" name="Slide Number Placeholder 5"/>
          <p:cNvSpPr>
            <a:spLocks noGrp="1"/>
          </p:cNvSpPr>
          <p:nvPr>
            <p:ph type="sldNum" sz="quarter" idx="4294967295"/>
          </p:nvPr>
        </p:nvSpPr>
        <p:spPr>
          <a:xfrm>
            <a:off x="6223000" y="6356350"/>
            <a:ext cx="2895600" cy="365125"/>
          </a:xfrm>
          <a:prstGeom prst="rect">
            <a:avLst/>
          </a:prstGeom>
          <a:noFill/>
        </p:spPr>
        <p:txBody>
          <a:bodyPr/>
          <a:lstStyle/>
          <a:p>
            <a:pPr algn="ctr">
              <a:buSzPts val="1400"/>
              <a:buFont typeface="Arial" pitchFamily="34" charset="0"/>
              <a:buNone/>
            </a:pPr>
            <a:fld id="{C37AE07E-7BC9-49E1-822A-83DAB9ECD80E}" type="slidenum">
              <a:rPr lang="en-US" smtClean="0"/>
              <a:pPr algn="ctr">
                <a:buSzPts val="1400"/>
                <a:buFont typeface="Arial" pitchFamily="34" charset="0"/>
                <a:buNone/>
              </a:pPr>
              <a:t>100</a:t>
            </a:fld>
            <a:endParaRPr lang="en-US"/>
          </a:p>
        </p:txBody>
      </p:sp>
      <p:sp>
        <p:nvSpPr>
          <p:cNvPr id="7" name="Title 1"/>
          <p:cNvSpPr txBox="1">
            <a:spLocks/>
          </p:cNvSpPr>
          <p:nvPr/>
        </p:nvSpPr>
        <p:spPr>
          <a:xfrm>
            <a:off x="1524000" y="0"/>
            <a:ext cx="76200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000" dirty="0">
                <a:sym typeface="Arial" charset="0"/>
              </a:rPr>
              <a:t>Text Books</a:t>
            </a:r>
          </a:p>
        </p:txBody>
      </p:sp>
      <p:sp>
        <p:nvSpPr>
          <p:cNvPr id="10246" name="TextBox 7"/>
          <p:cNvSpPr txBox="1">
            <a:spLocks noChangeArrowheads="1"/>
          </p:cNvSpPr>
          <p:nvPr/>
        </p:nvSpPr>
        <p:spPr bwMode="auto">
          <a:xfrm>
            <a:off x="457200" y="1066800"/>
            <a:ext cx="8250238" cy="2246769"/>
          </a:xfrm>
          <a:prstGeom prst="rect">
            <a:avLst/>
          </a:prstGeom>
          <a:noFill/>
          <a:ln w="9525">
            <a:noFill/>
            <a:miter lim="800000"/>
            <a:headEnd/>
            <a:tailEnd/>
          </a:ln>
        </p:spPr>
        <p:txBody>
          <a:bodyPr wrap="square">
            <a:spAutoFit/>
          </a:bodyPr>
          <a:lstStyle/>
          <a:p>
            <a:endParaRPr lang="en-US" sz="2000" b="1" dirty="0">
              <a:latin typeface="Times New Roman" pitchFamily="18" charset="0"/>
              <a:cs typeface="Times New Roman" pitchFamily="18" charset="0"/>
            </a:endParaRPr>
          </a:p>
          <a:p>
            <a:pPr marL="342900" indent="-342900">
              <a:buAutoNum type="arabicPeriod"/>
            </a:pPr>
            <a:r>
              <a:rPr lang="en-US" sz="2000" dirty="0" err="1">
                <a:latin typeface="Times New Roman" pitchFamily="18" charset="0"/>
                <a:cs typeface="Times New Roman" pitchFamily="18" charset="0"/>
              </a:rPr>
              <a:t>Behrouz</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Forouzan</a:t>
            </a:r>
            <a:r>
              <a:rPr lang="en-US" sz="2000" dirty="0">
                <a:latin typeface="Times New Roman" pitchFamily="18" charset="0"/>
                <a:cs typeface="Times New Roman" pitchFamily="18" charset="0"/>
              </a:rPr>
              <a:t>, “Data Communication and Networking”, McGraw Hill</a:t>
            </a:r>
          </a:p>
          <a:p>
            <a:pPr marL="342900" indent="-342900"/>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2.  Andrew </a:t>
            </a:r>
            <a:r>
              <a:rPr lang="en-US" sz="2000" dirty="0" err="1">
                <a:latin typeface="Times New Roman" pitchFamily="18" charset="0"/>
                <a:cs typeface="Times New Roman" pitchFamily="18" charset="0"/>
              </a:rPr>
              <a:t>Tanenbaum</a:t>
            </a:r>
            <a:r>
              <a:rPr lang="en-US" sz="2000" dirty="0">
                <a:latin typeface="Times New Roman" pitchFamily="18" charset="0"/>
                <a:cs typeface="Times New Roman" pitchFamily="18" charset="0"/>
              </a:rPr>
              <a:t> “Computer Networks”, Prentice Hall.</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3. William Stallings, “Data and Computer Communication”, Pearson.</a:t>
            </a:r>
          </a:p>
          <a:p>
            <a:endParaRPr lang="en-US" sz="2000" dirty="0"/>
          </a:p>
        </p:txBody>
      </p:sp>
    </p:spTree>
    <p:extLst>
      <p:ext uri="{BB962C8B-B14F-4D97-AF65-F5344CB8AC3E}">
        <p14:creationId xmlns:p14="http://schemas.microsoft.com/office/powerpoint/2010/main" xmlns="" val="154621416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95763F4-0D6A-4FB4-8CDF-9860D2B12B1A}" type="datetime1">
              <a:rPr lang="en-US" smtClean="0"/>
              <a:pPr/>
              <a:t>9/5/2022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101</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References</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0" name="Content Placeholder 2"/>
          <p:cNvSpPr>
            <a:spLocks noGrp="1"/>
          </p:cNvSpPr>
          <p:nvPr>
            <p:ph idx="1"/>
          </p:nvPr>
        </p:nvSpPr>
        <p:spPr>
          <a:xfrm>
            <a:off x="533400" y="1143000"/>
            <a:ext cx="8229600" cy="4525963"/>
          </a:xfrm>
        </p:spPr>
        <p:txBody>
          <a:bodyPr>
            <a:normAutofit fontScale="70000" lnSpcReduction="20000"/>
          </a:bodyPr>
          <a:lstStyle/>
          <a:p>
            <a:pPr marL="0" indent="0" algn="just">
              <a:buNone/>
            </a:pPr>
            <a:r>
              <a:rPr lang="en-US" dirty="0"/>
              <a:t>1.  </a:t>
            </a:r>
            <a:r>
              <a:rPr lang="en-US" dirty="0" err="1"/>
              <a:t>Forouzen</a:t>
            </a:r>
            <a:r>
              <a:rPr lang="en-US" dirty="0"/>
              <a:t>, "Data Communication and Networking", TMH  </a:t>
            </a:r>
          </a:p>
          <a:p>
            <a:pPr marL="0" indent="0" algn="just">
              <a:buNone/>
            </a:pPr>
            <a:r>
              <a:rPr lang="en-US" dirty="0"/>
              <a:t>2. A.S. Tanenbaum, Computer Networks, Pearson Education  </a:t>
            </a:r>
          </a:p>
          <a:p>
            <a:pPr marL="0" indent="0" algn="just">
              <a:buNone/>
            </a:pPr>
            <a:r>
              <a:rPr lang="en-US" dirty="0"/>
              <a:t>3. W. Stallings, Data and Computer Communication, Macmillan Press </a:t>
            </a:r>
          </a:p>
          <a:p>
            <a:pPr marL="0" indent="0" algn="just">
              <a:buNone/>
            </a:pPr>
            <a:r>
              <a:rPr lang="en-US" dirty="0"/>
              <a:t>4. Gary </a:t>
            </a:r>
            <a:r>
              <a:rPr lang="en-US" dirty="0" err="1"/>
              <a:t>R.Wright,W.Richard</a:t>
            </a:r>
            <a:r>
              <a:rPr lang="en-US" dirty="0"/>
              <a:t> Stevens "TCP/IP Illustrated,Volume2 The Implementation" Addison-Wesley  </a:t>
            </a:r>
          </a:p>
          <a:p>
            <a:pPr marL="0" indent="0" algn="just">
              <a:buNone/>
            </a:pPr>
            <a:r>
              <a:rPr lang="en-US" dirty="0"/>
              <a:t>5. Michael A. Gallo and William M. Hancock "Computer </a:t>
            </a:r>
            <a:r>
              <a:rPr lang="en-US" dirty="0" err="1"/>
              <a:t>communucation</a:t>
            </a:r>
            <a:r>
              <a:rPr lang="en-US" dirty="0"/>
              <a:t> and Networking Technology" Cengage Learning </a:t>
            </a:r>
          </a:p>
          <a:p>
            <a:pPr marL="0" indent="0" algn="just">
              <a:buNone/>
            </a:pPr>
            <a:r>
              <a:rPr lang="en-US" dirty="0"/>
              <a:t> 6. </a:t>
            </a:r>
            <a:r>
              <a:rPr lang="en-US" dirty="0" err="1"/>
              <a:t>Bhavneet</a:t>
            </a:r>
            <a:r>
              <a:rPr lang="en-US" dirty="0"/>
              <a:t> Sidhu, An Integrated approach to Computer Networks, Khanna Publishing House </a:t>
            </a:r>
          </a:p>
          <a:p>
            <a:pPr marL="0" indent="0" algn="just">
              <a:buNone/>
            </a:pPr>
            <a:r>
              <a:rPr lang="en-US" dirty="0"/>
              <a:t>7. </a:t>
            </a:r>
            <a:r>
              <a:rPr lang="en-US" dirty="0" err="1"/>
              <a:t>Anuranjan</a:t>
            </a:r>
            <a:r>
              <a:rPr lang="en-US" dirty="0"/>
              <a:t> </a:t>
            </a:r>
            <a:r>
              <a:rPr lang="en-US" dirty="0" err="1"/>
              <a:t>Misra</a:t>
            </a:r>
            <a:r>
              <a:rPr lang="en-US" dirty="0"/>
              <a:t>, “Computer Networks”, Acme Learning  </a:t>
            </a:r>
          </a:p>
          <a:p>
            <a:pPr marL="0" indent="0" algn="just">
              <a:buNone/>
            </a:pPr>
            <a:r>
              <a:rPr lang="en-US" dirty="0"/>
              <a:t>8.  G. </a:t>
            </a:r>
            <a:r>
              <a:rPr lang="en-US" dirty="0" err="1"/>
              <a:t>Shanmugarathinam</a:t>
            </a:r>
            <a:r>
              <a:rPr lang="en-US" dirty="0"/>
              <a:t>, ”Essential of TCP/ IP”, Firewall Media</a:t>
            </a:r>
          </a:p>
        </p:txBody>
      </p:sp>
    </p:spTree>
    <p:extLst>
      <p:ext uri="{BB962C8B-B14F-4D97-AF65-F5344CB8AC3E}">
        <p14:creationId xmlns:p14="http://schemas.microsoft.com/office/powerpoint/2010/main" xmlns="" val="415928976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0548A1A-C5EA-486E-BCCF-5FE616D07B38}" type="datetime1">
              <a:rPr lang="en-US" smtClean="0"/>
              <a:pPr/>
              <a:t>9/5/2022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Noida Institute of Engineering and Technology, Greater Noida</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Content Placeholder 8"/>
          <p:cNvSpPr>
            <a:spLocks noGrp="1"/>
          </p:cNvSpPr>
          <p:nvPr>
            <p:ph idx="1"/>
          </p:nvPr>
        </p:nvSpPr>
        <p:spPr>
          <a:xfrm>
            <a:off x="2745692" y="1143000"/>
            <a:ext cx="3805016" cy="2326791"/>
          </a:xfrm>
          <a:prstGeom prst="rect">
            <a:avLst/>
          </a:prstGeom>
          <a:noFill/>
        </p:spPr>
        <p:txBody>
          <a:bodyPr wrap="none" lIns="91440" tIns="45720" rIns="91440" bIns="45720">
            <a:spAutoFit/>
          </a:bodyPr>
          <a:lstStyle/>
          <a:p>
            <a:pPr algn="ctr">
              <a:buNone/>
            </a:pPr>
            <a:endParaRPr lang="en-US" sz="6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pPr algn="ctr">
              <a:buNone/>
            </a:pPr>
            <a:r>
              <a:rPr lang="en-US" sz="6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Thank You</a:t>
            </a:r>
          </a:p>
        </p:txBody>
      </p:sp>
    </p:spTree>
    <p:extLst>
      <p:ext uri="{BB962C8B-B14F-4D97-AF65-F5344CB8AC3E}">
        <p14:creationId xmlns:p14="http://schemas.microsoft.com/office/powerpoint/2010/main" xmlns="" val="39280712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Date Placeholder 3"/>
          <p:cNvSpPr>
            <a:spLocks noGrp="1"/>
          </p:cNvSpPr>
          <p:nvPr>
            <p:ph type="dt" sz="quarter" idx="11"/>
          </p:nvPr>
        </p:nvSpPr>
        <p:spPr>
          <a:xfrm>
            <a:off x="-381000" y="6356350"/>
            <a:ext cx="2895600" cy="365125"/>
          </a:xfrm>
          <a:noFill/>
        </p:spPr>
        <p:txBody>
          <a:bodyPr/>
          <a:lstStyle/>
          <a:p>
            <a:pPr>
              <a:buFont typeface="Arial" pitchFamily="34" charset="0"/>
              <a:buNone/>
            </a:pPr>
            <a:fld id="{85657F9E-5CB2-4C47-833B-D6EA78445397}" type="datetime1">
              <a:rPr lang="en-US" smtClean="0"/>
              <a:pPr>
                <a:buFont typeface="Arial" pitchFamily="34" charset="0"/>
                <a:buNone/>
              </a:pPr>
              <a:t>9/5/2022</a:t>
            </a:fld>
            <a:endParaRPr lang="en-US" dirty="0"/>
          </a:p>
        </p:txBody>
      </p:sp>
      <p:sp>
        <p:nvSpPr>
          <p:cNvPr id="16388" name="Slide Number Placeholder 5"/>
          <p:cNvSpPr>
            <a:spLocks noGrp="1"/>
          </p:cNvSpPr>
          <p:nvPr>
            <p:ph type="sldNum" sz="quarter" idx="4294967295"/>
          </p:nvPr>
        </p:nvSpPr>
        <p:spPr>
          <a:xfrm>
            <a:off x="6477000" y="6324600"/>
            <a:ext cx="2895600" cy="365125"/>
          </a:xfrm>
          <a:prstGeom prst="rect">
            <a:avLst/>
          </a:prstGeom>
          <a:noFill/>
        </p:spPr>
        <p:txBody>
          <a:bodyPr/>
          <a:lstStyle/>
          <a:p>
            <a:pPr algn="ctr">
              <a:buSzPts val="1400"/>
              <a:buFont typeface="Arial" pitchFamily="34" charset="0"/>
              <a:buNone/>
            </a:pPr>
            <a:fld id="{1B2CB8C9-E049-47A2-B4DB-85F386C44A86}" type="slidenum">
              <a:rPr lang="en-US" smtClean="0"/>
              <a:pPr algn="ctr">
                <a:buSzPts val="1400"/>
                <a:buFont typeface="Arial" pitchFamily="34" charset="0"/>
                <a:buNone/>
              </a:pPr>
              <a:t>11</a:t>
            </a:fld>
            <a:endParaRPr lang="en-US" dirty="0"/>
          </a:p>
        </p:txBody>
      </p:sp>
      <p:sp>
        <p:nvSpPr>
          <p:cNvPr id="7" name="Title 1"/>
          <p:cNvSpPr txBox="1">
            <a:spLocks/>
          </p:cNvSpPr>
          <p:nvPr/>
        </p:nvSpPr>
        <p:spPr>
          <a:xfrm>
            <a:off x="1371600" y="-5080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dirty="0">
                <a:latin typeface="Calibri" panose="020F0502020204030204" pitchFamily="34" charset="0"/>
                <a:ea typeface="Calibri" panose="020F0502020204030204" pitchFamily="34" charset="0"/>
                <a:cs typeface="Mangal" panose="02040503050203030202" pitchFamily="18" charset="0"/>
              </a:rPr>
              <a:t>Program Specific Outcomes</a:t>
            </a:r>
            <a:endParaRPr lang="en-US" sz="3200" dirty="0"/>
          </a:p>
        </p:txBody>
      </p:sp>
      <p:sp>
        <p:nvSpPr>
          <p:cNvPr id="9" name="Content Placeholder 8"/>
          <p:cNvSpPr>
            <a:spLocks noGrp="1"/>
          </p:cNvSpPr>
          <p:nvPr>
            <p:ph idx="1"/>
          </p:nvPr>
        </p:nvSpPr>
        <p:spPr>
          <a:xfrm>
            <a:off x="457200" y="1143000"/>
            <a:ext cx="8229600" cy="4983163"/>
          </a:xfrm>
        </p:spPr>
        <p:txBody>
          <a:bodyPr>
            <a:normAutofit/>
          </a:bodyPr>
          <a:lstStyle/>
          <a:p>
            <a:pPr algn="just">
              <a:lnSpc>
                <a:spcPct val="150000"/>
              </a:lnSpc>
              <a:buFont typeface="Wingdings" pitchFamily="2" charset="2"/>
              <a:buChar char="§"/>
              <a:defRPr/>
            </a:pPr>
            <a:r>
              <a:rPr lang="en-US" sz="2000" b="1" dirty="0"/>
              <a:t>PSO1: </a:t>
            </a:r>
            <a:r>
              <a:rPr lang="en-US" sz="2000" dirty="0"/>
              <a:t>Work as a software developer, database administrator, tester or networking engineer for providing solutions to the real world and industrial problems.</a:t>
            </a:r>
            <a:endParaRPr lang="en-IN" sz="2000" dirty="0"/>
          </a:p>
          <a:p>
            <a:pPr algn="just">
              <a:lnSpc>
                <a:spcPct val="150000"/>
              </a:lnSpc>
              <a:buFont typeface="Wingdings" pitchFamily="2" charset="2"/>
              <a:buChar char="§"/>
              <a:defRPr/>
            </a:pPr>
            <a:r>
              <a:rPr lang="en-US" sz="2000" b="1" dirty="0"/>
              <a:t>PSO2:</a:t>
            </a:r>
            <a:r>
              <a:rPr lang="en-US" sz="2000" dirty="0"/>
              <a:t>Apply core subjects of information technology related to data structure and algorithm, software engineering, web technology, operating system, database and networking to solve complex IT problems.</a:t>
            </a:r>
            <a:endParaRPr lang="en-IN" sz="2000" dirty="0"/>
          </a:p>
          <a:p>
            <a:pPr algn="just">
              <a:lnSpc>
                <a:spcPct val="150000"/>
              </a:lnSpc>
              <a:buFont typeface="Wingdings" pitchFamily="2" charset="2"/>
              <a:buChar char="§"/>
              <a:defRPr/>
            </a:pPr>
            <a:r>
              <a:rPr lang="en-US" sz="2000" b="1" dirty="0"/>
              <a:t>PSO3: </a:t>
            </a:r>
            <a:r>
              <a:rPr lang="en-US" sz="2000" dirty="0"/>
              <a:t>Practice multi-disciplinary and modern computing techniques by lifelong learning to establish innovative career.</a:t>
            </a:r>
            <a:endParaRPr lang="en-IN" sz="2000" dirty="0"/>
          </a:p>
          <a:p>
            <a:pPr algn="just">
              <a:lnSpc>
                <a:spcPct val="150000"/>
              </a:lnSpc>
              <a:buFont typeface="Wingdings" pitchFamily="2" charset="2"/>
              <a:buChar char="§"/>
              <a:defRPr/>
            </a:pPr>
            <a:r>
              <a:rPr lang="en-US" sz="2000" b="1" dirty="0"/>
              <a:t>PSO4:</a:t>
            </a:r>
            <a:r>
              <a:rPr lang="en-US" sz="2000" dirty="0"/>
              <a:t> Work in a team or individual to manage projects with ethical concern to be a successful employee or employer in IT industry. 	</a:t>
            </a:r>
          </a:p>
          <a:p>
            <a:pPr marL="0" indent="0" algn="just">
              <a:buFont typeface="Wingdings" pitchFamily="2" charset="2"/>
              <a:buChar char="§"/>
              <a:defRPr/>
            </a:pPr>
            <a:endParaRPr lang="en-US" dirty="0"/>
          </a:p>
        </p:txBody>
      </p:sp>
    </p:spTree>
    <p:extLst>
      <p:ext uri="{BB962C8B-B14F-4D97-AF65-F5344CB8AC3E}">
        <p14:creationId xmlns:p14="http://schemas.microsoft.com/office/powerpoint/2010/main" xmlns="" val="1351990642"/>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9">
                                            <p:txEl>
                                              <p:pRg st="0" end="0"/>
                                            </p:txEl>
                                          </p:spTgt>
                                        </p:tgtEl>
                                        <p:attrNameLst>
                                          <p:attrName>r</p:attrName>
                                        </p:attrNameLst>
                                      </p:cBhvr>
                                    </p:animRot>
                                  </p:childTnLst>
                                </p:cTn>
                              </p:par>
                              <p:par>
                                <p:cTn id="7" presetID="8" presetClass="emph" presetSubtype="0" fill="hold" nodeType="withEffect">
                                  <p:stCondLst>
                                    <p:cond delay="0"/>
                                  </p:stCondLst>
                                  <p:childTnLst>
                                    <p:animRot by="21600000">
                                      <p:cBhvr>
                                        <p:cTn id="8" dur="1000" fill="hold"/>
                                        <p:tgtEl>
                                          <p:spTgt spid="9">
                                            <p:txEl>
                                              <p:pRg st="1" end="1"/>
                                            </p:txEl>
                                          </p:spTgt>
                                        </p:tgtEl>
                                        <p:attrNameLst>
                                          <p:attrName>r</p:attrName>
                                        </p:attrNameLst>
                                      </p:cBhvr>
                                    </p:animRot>
                                  </p:childTnLst>
                                </p:cTn>
                              </p:par>
                              <p:par>
                                <p:cTn id="9" presetID="8" presetClass="emph" presetSubtype="0" fill="hold" nodeType="withEffect">
                                  <p:stCondLst>
                                    <p:cond delay="0"/>
                                  </p:stCondLst>
                                  <p:childTnLst>
                                    <p:animRot by="21600000">
                                      <p:cBhvr>
                                        <p:cTn id="10" dur="1000" fill="hold"/>
                                        <p:tgtEl>
                                          <p:spTgt spid="9">
                                            <p:txEl>
                                              <p:pRg st="2" end="2"/>
                                            </p:txEl>
                                          </p:spTgt>
                                        </p:tgtEl>
                                        <p:attrNameLst>
                                          <p:attrName>r</p:attrName>
                                        </p:attrNameLst>
                                      </p:cBhvr>
                                    </p:animRot>
                                  </p:childTnLst>
                                </p:cTn>
                              </p:par>
                              <p:par>
                                <p:cTn id="11" presetID="8" presetClass="emph" presetSubtype="0" fill="hold" nodeType="withEffect">
                                  <p:stCondLst>
                                    <p:cond delay="0"/>
                                  </p:stCondLst>
                                  <p:childTnLst>
                                    <p:animRot by="21600000">
                                      <p:cBhvr>
                                        <p:cTn id="12" dur="1000" fill="hold"/>
                                        <p:tgtEl>
                                          <p:spTgt spid="9">
                                            <p:txEl>
                                              <p:pRg st="3" end="3"/>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2D16F52-6DE9-4763-8500-72975BBE50C9}" type="datetime1">
              <a:rPr lang="en-US" smtClean="0"/>
              <a:pPr/>
              <a:t>9/5/2022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CO-PSO Mapping</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2" name="Rectangle 1"/>
          <p:cNvSpPr/>
          <p:nvPr/>
        </p:nvSpPr>
        <p:spPr>
          <a:xfrm>
            <a:off x="762000" y="1051104"/>
            <a:ext cx="7391400" cy="769441"/>
          </a:xfrm>
          <a:prstGeom prst="rect">
            <a:avLst/>
          </a:prstGeom>
        </p:spPr>
        <p:txBody>
          <a:bodyPr wrap="square">
            <a:spAutoFit/>
          </a:bodyPr>
          <a:lstStyle/>
          <a:p>
            <a:r>
              <a:rPr lang="en-US" sz="2200" dirty="0"/>
              <a:t>The highlighted text shows the mapping of course outcome with PSO mapping of this unit</a:t>
            </a:r>
          </a:p>
        </p:txBody>
      </p:sp>
      <p:graphicFrame>
        <p:nvGraphicFramePr>
          <p:cNvPr id="5" name="Table 4">
            <a:extLst>
              <a:ext uri="{FF2B5EF4-FFF2-40B4-BE49-F238E27FC236}">
                <a16:creationId xmlns:a16="http://schemas.microsoft.com/office/drawing/2014/main" xmlns="" id="{E943DE84-ADE2-484B-BC50-BEDB6FDCAD7B}"/>
              </a:ext>
            </a:extLst>
          </p:cNvPr>
          <p:cNvGraphicFramePr>
            <a:graphicFrameLocks noGrp="1"/>
          </p:cNvGraphicFramePr>
          <p:nvPr>
            <p:extLst>
              <p:ext uri="{D42A27DB-BD31-4B8C-83A1-F6EECF244321}">
                <p14:modId xmlns:p14="http://schemas.microsoft.com/office/powerpoint/2010/main" xmlns="" val="4125747666"/>
              </p:ext>
            </p:extLst>
          </p:nvPr>
        </p:nvGraphicFramePr>
        <p:xfrm>
          <a:off x="1143000" y="2286000"/>
          <a:ext cx="6553201" cy="2935604"/>
        </p:xfrm>
        <a:graphic>
          <a:graphicData uri="http://schemas.openxmlformats.org/drawingml/2006/table">
            <a:tbl>
              <a:tblPr>
                <a:tableStyleId>{5C22544A-7EE6-4342-B048-85BDC9FD1C3A}</a:tableStyleId>
              </a:tblPr>
              <a:tblGrid>
                <a:gridCol w="920777">
                  <a:extLst>
                    <a:ext uri="{9D8B030D-6E8A-4147-A177-3AD203B41FA5}">
                      <a16:colId xmlns:a16="http://schemas.microsoft.com/office/drawing/2014/main" xmlns="" val="267634843"/>
                    </a:ext>
                  </a:extLst>
                </a:gridCol>
                <a:gridCol w="1390715">
                  <a:extLst>
                    <a:ext uri="{9D8B030D-6E8A-4147-A177-3AD203B41FA5}">
                      <a16:colId xmlns:a16="http://schemas.microsoft.com/office/drawing/2014/main" xmlns="" val="2529222846"/>
                    </a:ext>
                  </a:extLst>
                </a:gridCol>
                <a:gridCol w="1413903">
                  <a:extLst>
                    <a:ext uri="{9D8B030D-6E8A-4147-A177-3AD203B41FA5}">
                      <a16:colId xmlns:a16="http://schemas.microsoft.com/office/drawing/2014/main" xmlns="" val="1707190809"/>
                    </a:ext>
                  </a:extLst>
                </a:gridCol>
                <a:gridCol w="1413903">
                  <a:extLst>
                    <a:ext uri="{9D8B030D-6E8A-4147-A177-3AD203B41FA5}">
                      <a16:colId xmlns:a16="http://schemas.microsoft.com/office/drawing/2014/main" xmlns="" val="3972204929"/>
                    </a:ext>
                  </a:extLst>
                </a:gridCol>
                <a:gridCol w="1413903">
                  <a:extLst>
                    <a:ext uri="{9D8B030D-6E8A-4147-A177-3AD203B41FA5}">
                      <a16:colId xmlns:a16="http://schemas.microsoft.com/office/drawing/2014/main" xmlns="" val="2799673150"/>
                    </a:ext>
                  </a:extLst>
                </a:gridCol>
              </a:tblGrid>
              <a:tr h="419372">
                <a:tc>
                  <a:txBody>
                    <a:bodyPr/>
                    <a:lstStyle/>
                    <a:p>
                      <a:pPr marL="0" marR="0" algn="ctr">
                        <a:lnSpc>
                          <a:spcPct val="115000"/>
                        </a:lnSpc>
                        <a:spcBef>
                          <a:spcPts val="0"/>
                        </a:spcBef>
                        <a:spcAft>
                          <a:spcPts val="1000"/>
                        </a:spcAft>
                      </a:pPr>
                      <a:r>
                        <a:rPr lang="en-US" sz="2000" b="1" dirty="0">
                          <a:effectLst/>
                        </a:rPr>
                        <a:t>CO</a:t>
                      </a:r>
                      <a:endParaRPr lang="en-US" sz="2800" b="1"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2000" b="1">
                          <a:effectLst/>
                        </a:rPr>
                        <a:t>PSO1</a:t>
                      </a:r>
                      <a:endParaRPr lang="en-US" sz="2800" b="1">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2000" b="1">
                          <a:effectLst/>
                        </a:rPr>
                        <a:t>PSO2</a:t>
                      </a:r>
                      <a:endParaRPr lang="en-US" sz="2800" b="1">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2000" b="1">
                          <a:effectLst/>
                        </a:rPr>
                        <a:t>PSO3</a:t>
                      </a:r>
                      <a:endParaRPr lang="en-US" sz="2800" b="1">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ctr">
                        <a:lnSpc>
                          <a:spcPct val="115000"/>
                        </a:lnSpc>
                        <a:spcBef>
                          <a:spcPts val="0"/>
                        </a:spcBef>
                        <a:spcAft>
                          <a:spcPts val="1000"/>
                        </a:spcAft>
                      </a:pPr>
                      <a:r>
                        <a:rPr lang="en-US" sz="2000" b="1">
                          <a:effectLst/>
                        </a:rPr>
                        <a:t>PSO4</a:t>
                      </a:r>
                      <a:endParaRPr lang="en-US" sz="2800" b="1">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xmlns="" val="2970429222"/>
                  </a:ext>
                </a:extLst>
              </a:tr>
              <a:tr h="419372">
                <a:tc>
                  <a:txBody>
                    <a:bodyPr/>
                    <a:lstStyle/>
                    <a:p>
                      <a:pPr marL="0" marR="0" algn="ctr">
                        <a:lnSpc>
                          <a:spcPct val="115000"/>
                        </a:lnSpc>
                        <a:spcBef>
                          <a:spcPts val="0"/>
                        </a:spcBef>
                        <a:spcAft>
                          <a:spcPts val="1000"/>
                        </a:spcAft>
                      </a:pPr>
                      <a:r>
                        <a:rPr lang="en-US" sz="1800" b="1" dirty="0">
                          <a:solidFill>
                            <a:schemeClr val="tx1"/>
                          </a:solidFill>
                          <a:effectLst/>
                        </a:rPr>
                        <a:t>C603.1</a:t>
                      </a:r>
                      <a:endParaRPr lang="en-US" sz="2800" b="1"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0" dirty="0">
                          <a:solidFill>
                            <a:schemeClr val="tx1"/>
                          </a:solidFill>
                          <a:effectLst/>
                        </a:rPr>
                        <a:t>3</a:t>
                      </a:r>
                      <a:endParaRPr lang="en-US" sz="2400" b="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0">
                          <a:solidFill>
                            <a:schemeClr val="tx1"/>
                          </a:solidFill>
                          <a:effectLst/>
                        </a:rPr>
                        <a:t>3</a:t>
                      </a:r>
                      <a:endParaRPr lang="en-US" sz="2400" b="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0">
                          <a:solidFill>
                            <a:schemeClr val="tx1"/>
                          </a:solidFill>
                          <a:effectLst/>
                        </a:rPr>
                        <a:t>2</a:t>
                      </a:r>
                      <a:endParaRPr lang="en-US" sz="2400" b="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ctr">
                        <a:lnSpc>
                          <a:spcPct val="115000"/>
                        </a:lnSpc>
                        <a:spcBef>
                          <a:spcPts val="0"/>
                        </a:spcBef>
                        <a:spcAft>
                          <a:spcPts val="1000"/>
                        </a:spcAft>
                      </a:pPr>
                      <a:r>
                        <a:rPr lang="en-US" sz="1800" b="0" dirty="0">
                          <a:solidFill>
                            <a:schemeClr val="tx1"/>
                          </a:solidFill>
                          <a:effectLst/>
                        </a:rPr>
                        <a:t>1</a:t>
                      </a:r>
                      <a:endParaRPr lang="en-US" sz="2400" b="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xmlns="" val="354999902"/>
                  </a:ext>
                </a:extLst>
              </a:tr>
              <a:tr h="419372">
                <a:tc>
                  <a:txBody>
                    <a:bodyPr/>
                    <a:lstStyle/>
                    <a:p>
                      <a:pPr marL="0" marR="0" algn="ctr">
                        <a:lnSpc>
                          <a:spcPct val="115000"/>
                        </a:lnSpc>
                        <a:spcBef>
                          <a:spcPts val="0"/>
                        </a:spcBef>
                        <a:spcAft>
                          <a:spcPts val="1000"/>
                        </a:spcAft>
                      </a:pPr>
                      <a:r>
                        <a:rPr lang="en-US" sz="1800" b="1">
                          <a:solidFill>
                            <a:srgbClr val="FF0000"/>
                          </a:solidFill>
                          <a:effectLst/>
                        </a:rPr>
                        <a:t>C603.2</a:t>
                      </a:r>
                      <a:endParaRPr lang="en-US" sz="2800" b="1">
                        <a:solidFill>
                          <a:srgbClr val="FF0000"/>
                        </a:solidFill>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0" dirty="0">
                          <a:solidFill>
                            <a:srgbClr val="FF0000"/>
                          </a:solidFill>
                          <a:effectLst/>
                        </a:rPr>
                        <a:t>3</a:t>
                      </a:r>
                      <a:endParaRPr lang="en-US" sz="2400" b="0" dirty="0">
                        <a:solidFill>
                          <a:srgbClr val="FF0000"/>
                        </a:solidFill>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0" dirty="0">
                          <a:solidFill>
                            <a:srgbClr val="FF0000"/>
                          </a:solidFill>
                          <a:effectLst/>
                        </a:rPr>
                        <a:t>3</a:t>
                      </a:r>
                      <a:endParaRPr lang="en-US" sz="2400" b="0" dirty="0">
                        <a:solidFill>
                          <a:srgbClr val="FF0000"/>
                        </a:solidFill>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0" dirty="0">
                          <a:solidFill>
                            <a:srgbClr val="FF0000"/>
                          </a:solidFill>
                          <a:effectLst/>
                        </a:rPr>
                        <a:t>2</a:t>
                      </a:r>
                      <a:endParaRPr lang="en-US" sz="2400" b="0" dirty="0">
                        <a:solidFill>
                          <a:srgbClr val="FF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ctr">
                        <a:lnSpc>
                          <a:spcPct val="115000"/>
                        </a:lnSpc>
                        <a:spcBef>
                          <a:spcPts val="0"/>
                        </a:spcBef>
                        <a:spcAft>
                          <a:spcPts val="1000"/>
                        </a:spcAft>
                      </a:pPr>
                      <a:r>
                        <a:rPr lang="en-US" sz="1800" b="0" dirty="0">
                          <a:solidFill>
                            <a:srgbClr val="FF0000"/>
                          </a:solidFill>
                          <a:effectLst/>
                        </a:rPr>
                        <a:t>1</a:t>
                      </a:r>
                      <a:endParaRPr lang="en-US" sz="2400" b="0" dirty="0">
                        <a:solidFill>
                          <a:srgbClr val="FF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xmlns="" val="2929648040"/>
                  </a:ext>
                </a:extLst>
              </a:tr>
              <a:tr h="419372">
                <a:tc>
                  <a:txBody>
                    <a:bodyPr/>
                    <a:lstStyle/>
                    <a:p>
                      <a:pPr marL="0" marR="0" algn="ctr">
                        <a:lnSpc>
                          <a:spcPct val="115000"/>
                        </a:lnSpc>
                        <a:spcBef>
                          <a:spcPts val="0"/>
                        </a:spcBef>
                        <a:spcAft>
                          <a:spcPts val="1000"/>
                        </a:spcAft>
                      </a:pPr>
                      <a:r>
                        <a:rPr lang="en-US" sz="1800" b="1">
                          <a:effectLst/>
                        </a:rPr>
                        <a:t>C603.3</a:t>
                      </a:r>
                      <a:endParaRPr lang="en-US" sz="2800" b="1">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0" dirty="0">
                          <a:effectLst/>
                        </a:rPr>
                        <a:t>3</a:t>
                      </a:r>
                      <a:endParaRPr lang="en-US" sz="2400" b="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0">
                          <a:effectLst/>
                        </a:rPr>
                        <a:t>3</a:t>
                      </a:r>
                      <a:endParaRPr lang="en-US" sz="2400" b="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0" dirty="0">
                          <a:effectLst/>
                        </a:rPr>
                        <a:t>2</a:t>
                      </a:r>
                      <a:endParaRPr lang="en-US" sz="2400" b="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ctr">
                        <a:lnSpc>
                          <a:spcPct val="115000"/>
                        </a:lnSpc>
                        <a:spcBef>
                          <a:spcPts val="0"/>
                        </a:spcBef>
                        <a:spcAft>
                          <a:spcPts val="1000"/>
                        </a:spcAft>
                      </a:pPr>
                      <a:r>
                        <a:rPr lang="en-US" sz="1800" b="0" dirty="0">
                          <a:effectLst/>
                        </a:rPr>
                        <a:t>1</a:t>
                      </a:r>
                      <a:endParaRPr lang="en-US" sz="2400" b="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xmlns="" val="1758595258"/>
                  </a:ext>
                </a:extLst>
              </a:tr>
              <a:tr h="419372">
                <a:tc>
                  <a:txBody>
                    <a:bodyPr/>
                    <a:lstStyle/>
                    <a:p>
                      <a:pPr marL="0" marR="0" algn="ctr">
                        <a:lnSpc>
                          <a:spcPct val="115000"/>
                        </a:lnSpc>
                        <a:spcBef>
                          <a:spcPts val="0"/>
                        </a:spcBef>
                        <a:spcAft>
                          <a:spcPts val="1000"/>
                        </a:spcAft>
                      </a:pPr>
                      <a:r>
                        <a:rPr lang="en-US" sz="1800" b="1">
                          <a:effectLst/>
                        </a:rPr>
                        <a:t>C603.4</a:t>
                      </a:r>
                      <a:endParaRPr lang="en-US" sz="2800" b="1">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0" dirty="0">
                          <a:effectLst/>
                        </a:rPr>
                        <a:t>3</a:t>
                      </a:r>
                      <a:endParaRPr lang="en-US" sz="2400" b="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0" dirty="0">
                          <a:effectLst/>
                        </a:rPr>
                        <a:t>3</a:t>
                      </a:r>
                      <a:endParaRPr lang="en-US" sz="2400" b="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0">
                          <a:effectLst/>
                        </a:rPr>
                        <a:t>1</a:t>
                      </a:r>
                      <a:endParaRPr lang="en-US" sz="2400" b="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ctr">
                        <a:lnSpc>
                          <a:spcPct val="115000"/>
                        </a:lnSpc>
                        <a:spcBef>
                          <a:spcPts val="0"/>
                        </a:spcBef>
                        <a:spcAft>
                          <a:spcPts val="1000"/>
                        </a:spcAft>
                      </a:pPr>
                      <a:r>
                        <a:rPr lang="en-US" sz="1800" b="0" dirty="0">
                          <a:effectLst/>
                        </a:rPr>
                        <a:t>1</a:t>
                      </a:r>
                      <a:endParaRPr lang="en-US" sz="2400" b="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xmlns="" val="682700873"/>
                  </a:ext>
                </a:extLst>
              </a:tr>
              <a:tr h="419372">
                <a:tc>
                  <a:txBody>
                    <a:bodyPr/>
                    <a:lstStyle/>
                    <a:p>
                      <a:pPr marL="0" marR="0" algn="ctr">
                        <a:lnSpc>
                          <a:spcPct val="115000"/>
                        </a:lnSpc>
                        <a:spcBef>
                          <a:spcPts val="0"/>
                        </a:spcBef>
                        <a:spcAft>
                          <a:spcPts val="1000"/>
                        </a:spcAft>
                      </a:pPr>
                      <a:r>
                        <a:rPr lang="en-US" sz="1800" b="1" dirty="0">
                          <a:effectLst/>
                        </a:rPr>
                        <a:t>C603.5</a:t>
                      </a:r>
                      <a:endParaRPr lang="en-US" sz="2800" b="1"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0" dirty="0">
                          <a:effectLst/>
                        </a:rPr>
                        <a:t>3</a:t>
                      </a:r>
                      <a:endParaRPr lang="en-US" sz="2400" b="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0" dirty="0">
                          <a:effectLst/>
                        </a:rPr>
                        <a:t>3</a:t>
                      </a:r>
                      <a:endParaRPr lang="en-US" sz="2400" b="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0" dirty="0">
                          <a:effectLst/>
                        </a:rPr>
                        <a:t>1</a:t>
                      </a:r>
                      <a:endParaRPr lang="en-US" sz="2400" b="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ctr">
                        <a:lnSpc>
                          <a:spcPct val="115000"/>
                        </a:lnSpc>
                        <a:spcBef>
                          <a:spcPts val="0"/>
                        </a:spcBef>
                        <a:spcAft>
                          <a:spcPts val="1000"/>
                        </a:spcAft>
                      </a:pPr>
                      <a:r>
                        <a:rPr lang="en-US" sz="1800" b="0" dirty="0">
                          <a:effectLst/>
                        </a:rPr>
                        <a:t>1</a:t>
                      </a:r>
                      <a:endParaRPr lang="en-US" sz="2400" b="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xmlns="" val="2416745750"/>
                  </a:ext>
                </a:extLst>
              </a:tr>
              <a:tr h="419372">
                <a:tc>
                  <a:txBody>
                    <a:bodyPr/>
                    <a:lstStyle/>
                    <a:p>
                      <a:pPr marL="0" marR="0" algn="ctr">
                        <a:lnSpc>
                          <a:spcPct val="115000"/>
                        </a:lnSpc>
                        <a:spcBef>
                          <a:spcPts val="0"/>
                        </a:spcBef>
                        <a:spcAft>
                          <a:spcPts val="1000"/>
                        </a:spcAft>
                      </a:pPr>
                      <a:r>
                        <a:rPr lang="en-US" sz="1800" b="1">
                          <a:effectLst/>
                        </a:rPr>
                        <a:t>C603.6</a:t>
                      </a:r>
                      <a:endParaRPr lang="en-US" sz="2800" b="1">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0">
                          <a:effectLst/>
                        </a:rPr>
                        <a:t>3</a:t>
                      </a:r>
                      <a:endParaRPr lang="en-US" sz="2400" b="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0">
                          <a:effectLst/>
                        </a:rPr>
                        <a:t>3</a:t>
                      </a:r>
                      <a:endParaRPr lang="en-US" sz="2400" b="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0" dirty="0">
                          <a:effectLst/>
                        </a:rPr>
                        <a:t>1</a:t>
                      </a:r>
                      <a:endParaRPr lang="en-US" sz="2400" b="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ctr">
                        <a:lnSpc>
                          <a:spcPct val="115000"/>
                        </a:lnSpc>
                        <a:spcBef>
                          <a:spcPts val="0"/>
                        </a:spcBef>
                        <a:spcAft>
                          <a:spcPts val="1000"/>
                        </a:spcAft>
                      </a:pPr>
                      <a:r>
                        <a:rPr lang="en-US" sz="1800" b="0" dirty="0">
                          <a:effectLst/>
                        </a:rPr>
                        <a:t>1</a:t>
                      </a:r>
                      <a:endParaRPr lang="en-US" sz="2400" b="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xmlns="" val="2860625230"/>
                  </a:ext>
                </a:extLst>
              </a:tr>
            </a:tbl>
          </a:graphicData>
        </a:graphic>
      </p:graphicFrame>
    </p:spTree>
    <p:extLst>
      <p:ext uri="{BB962C8B-B14F-4D97-AF65-F5344CB8AC3E}">
        <p14:creationId xmlns:p14="http://schemas.microsoft.com/office/powerpoint/2010/main" xmlns="" val="12872505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Date Placeholder 3"/>
          <p:cNvSpPr>
            <a:spLocks noGrp="1"/>
          </p:cNvSpPr>
          <p:nvPr>
            <p:ph type="dt" sz="quarter" idx="11"/>
          </p:nvPr>
        </p:nvSpPr>
        <p:spPr>
          <a:xfrm>
            <a:off x="-304800" y="6356350"/>
            <a:ext cx="2895600" cy="365125"/>
          </a:xfrm>
          <a:noFill/>
        </p:spPr>
        <p:txBody>
          <a:bodyPr/>
          <a:lstStyle/>
          <a:p>
            <a:pPr>
              <a:buFont typeface="Arial" pitchFamily="34" charset="0"/>
              <a:buNone/>
            </a:pPr>
            <a:fld id="{7CC255BE-71FC-40B0-91E5-D4462476479B}" type="datetime1">
              <a:rPr lang="en-US" smtClean="0"/>
              <a:pPr>
                <a:buFont typeface="Arial" pitchFamily="34" charset="0"/>
                <a:buNone/>
              </a:pPr>
              <a:t>9/5/2022</a:t>
            </a:fld>
            <a:endParaRPr lang="en-US" dirty="0"/>
          </a:p>
        </p:txBody>
      </p:sp>
      <p:sp>
        <p:nvSpPr>
          <p:cNvPr id="18436" name="Slide Number Placeholder 5"/>
          <p:cNvSpPr>
            <a:spLocks noGrp="1"/>
          </p:cNvSpPr>
          <p:nvPr>
            <p:ph type="sldNum" sz="quarter" idx="4294967295"/>
          </p:nvPr>
        </p:nvSpPr>
        <p:spPr>
          <a:xfrm>
            <a:off x="7010400" y="6324600"/>
            <a:ext cx="2895600" cy="365125"/>
          </a:xfrm>
          <a:prstGeom prst="rect">
            <a:avLst/>
          </a:prstGeom>
          <a:noFill/>
        </p:spPr>
        <p:txBody>
          <a:bodyPr/>
          <a:lstStyle/>
          <a:p>
            <a:pPr algn="ctr">
              <a:buSzPts val="1400"/>
              <a:buFont typeface="Arial" pitchFamily="34" charset="0"/>
              <a:buNone/>
            </a:pPr>
            <a:fld id="{6F692E7C-C16B-49AB-A058-F00558280870}" type="slidenum">
              <a:rPr lang="en-US" smtClean="0"/>
              <a:pPr algn="ctr">
                <a:buSzPts val="1400"/>
                <a:buFont typeface="Arial" pitchFamily="34" charset="0"/>
                <a:buNone/>
              </a:pPr>
              <a:t>13</a:t>
            </a:fld>
            <a:endParaRPr lang="en-US" dirty="0"/>
          </a:p>
        </p:txBody>
      </p:sp>
      <p:sp>
        <p:nvSpPr>
          <p:cNvPr id="7" name="Title 1"/>
          <p:cNvSpPr txBox="1">
            <a:spLocks/>
          </p:cNvSpPr>
          <p:nvPr/>
        </p:nvSpPr>
        <p:spPr>
          <a:xfrm>
            <a:off x="1371600" y="-5080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2800" dirty="0"/>
              <a:t>Program Educational Objectives </a:t>
            </a:r>
          </a:p>
        </p:txBody>
      </p:sp>
      <p:sp>
        <p:nvSpPr>
          <p:cNvPr id="9" name="Content Placeholder 8"/>
          <p:cNvSpPr txBox="1">
            <a:spLocks noGrp="1"/>
          </p:cNvSpPr>
          <p:nvPr>
            <p:ph idx="1"/>
          </p:nvPr>
        </p:nvSpPr>
        <p:spPr>
          <a:xfrm>
            <a:off x="457200" y="1143000"/>
            <a:ext cx="8229600" cy="4983163"/>
          </a:xfrm>
        </p:spPr>
        <p:txBody>
          <a:bodyPr>
            <a:normAutofit/>
          </a:bodyPr>
          <a:lstStyle/>
          <a:p>
            <a:pPr algn="just">
              <a:spcBef>
                <a:spcPts val="363"/>
              </a:spcBef>
              <a:spcAft>
                <a:spcPct val="0"/>
              </a:spcAft>
              <a:buClr>
                <a:srgbClr val="000000"/>
              </a:buClr>
            </a:pPr>
            <a:r>
              <a:rPr lang="en-US" sz="2000" b="1" dirty="0">
                <a:cs typeface="Arial" pitchFamily="34" charset="0"/>
              </a:rPr>
              <a:t>PEO1: </a:t>
            </a:r>
            <a:r>
              <a:rPr lang="en-US" sz="2000" dirty="0">
                <a:cs typeface="Arial" pitchFamily="34" charset="0"/>
              </a:rPr>
              <a:t>able to apply sound knowledge in the field of information technology to fulfill the needs of IT industry.</a:t>
            </a:r>
          </a:p>
          <a:p>
            <a:pPr algn="just">
              <a:spcBef>
                <a:spcPts val="363"/>
              </a:spcBef>
              <a:spcAft>
                <a:spcPct val="0"/>
              </a:spcAft>
              <a:buClr>
                <a:srgbClr val="000000"/>
              </a:buClr>
              <a:buFont typeface="Arial" pitchFamily="34" charset="0"/>
              <a:buNone/>
            </a:pPr>
            <a:endParaRPr lang="en-IN" sz="2000" dirty="0">
              <a:cs typeface="Arial" pitchFamily="34" charset="0"/>
            </a:endParaRPr>
          </a:p>
          <a:p>
            <a:pPr algn="just">
              <a:spcBef>
                <a:spcPts val="363"/>
              </a:spcBef>
              <a:spcAft>
                <a:spcPct val="0"/>
              </a:spcAft>
              <a:buClr>
                <a:srgbClr val="000000"/>
              </a:buClr>
            </a:pPr>
            <a:r>
              <a:rPr lang="en-US" sz="2000" b="1" dirty="0">
                <a:cs typeface="Arial" pitchFamily="34" charset="0"/>
              </a:rPr>
              <a:t>PEO2: </a:t>
            </a:r>
            <a:r>
              <a:rPr lang="en-US" sz="2000" dirty="0">
                <a:cs typeface="Arial" pitchFamily="34" charset="0"/>
              </a:rPr>
              <a:t>able to design innovative and interdisciplinary systems through latest digital      technologies.</a:t>
            </a:r>
          </a:p>
          <a:p>
            <a:pPr algn="just">
              <a:spcBef>
                <a:spcPts val="363"/>
              </a:spcBef>
              <a:spcAft>
                <a:spcPct val="0"/>
              </a:spcAft>
              <a:buClr>
                <a:srgbClr val="000000"/>
              </a:buClr>
              <a:buFont typeface="Arial" pitchFamily="34" charset="0"/>
              <a:buNone/>
            </a:pPr>
            <a:endParaRPr lang="en-IN" sz="2000" dirty="0">
              <a:cs typeface="Arial" pitchFamily="34" charset="0"/>
            </a:endParaRPr>
          </a:p>
          <a:p>
            <a:pPr algn="just">
              <a:spcBef>
                <a:spcPts val="363"/>
              </a:spcBef>
              <a:spcAft>
                <a:spcPct val="0"/>
              </a:spcAft>
              <a:buClr>
                <a:srgbClr val="000000"/>
              </a:buClr>
            </a:pPr>
            <a:r>
              <a:rPr lang="en-US" sz="2000" b="1" dirty="0">
                <a:cs typeface="Arial" pitchFamily="34" charset="0"/>
              </a:rPr>
              <a:t>PEO3: </a:t>
            </a:r>
            <a:r>
              <a:rPr lang="en-US" sz="2000" dirty="0">
                <a:cs typeface="Arial" pitchFamily="34" charset="0"/>
              </a:rPr>
              <a:t>able to inculcate professional and social ethics, team work and leadership for serving the society.</a:t>
            </a:r>
          </a:p>
          <a:p>
            <a:pPr algn="just">
              <a:spcBef>
                <a:spcPts val="363"/>
              </a:spcBef>
              <a:spcAft>
                <a:spcPct val="0"/>
              </a:spcAft>
              <a:buClr>
                <a:srgbClr val="000000"/>
              </a:buClr>
            </a:pPr>
            <a:endParaRPr lang="en-IN" sz="2000" dirty="0">
              <a:cs typeface="Arial" pitchFamily="34" charset="0"/>
            </a:endParaRPr>
          </a:p>
          <a:p>
            <a:pPr algn="just">
              <a:spcBef>
                <a:spcPts val="363"/>
              </a:spcBef>
              <a:spcAft>
                <a:spcPct val="0"/>
              </a:spcAft>
              <a:buClr>
                <a:srgbClr val="000000"/>
              </a:buClr>
            </a:pPr>
            <a:r>
              <a:rPr lang="en-US" sz="2000" b="1" dirty="0">
                <a:cs typeface="Arial" pitchFamily="34" charset="0"/>
              </a:rPr>
              <a:t>PEO4:</a:t>
            </a:r>
            <a:r>
              <a:rPr lang="en-US" sz="2000" dirty="0">
                <a:cs typeface="Arial" pitchFamily="34" charset="0"/>
              </a:rPr>
              <a:t> able to inculcate lifelong learning in the field of computing for successful career in organizations and R&amp;D sectors.</a:t>
            </a:r>
            <a:endParaRPr lang="en-IN" sz="2000" dirty="0">
              <a:cs typeface="Arial" pitchFamily="34" charset="0"/>
            </a:endParaRPr>
          </a:p>
        </p:txBody>
      </p:sp>
    </p:spTree>
    <p:extLst>
      <p:ext uri="{BB962C8B-B14F-4D97-AF65-F5344CB8AC3E}">
        <p14:creationId xmlns:p14="http://schemas.microsoft.com/office/powerpoint/2010/main" xmlns="" val="4130867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9">
                                            <p:txEl>
                                              <p:pRg st="0" end="0"/>
                                            </p:txEl>
                                          </p:spTgt>
                                        </p:tgtEl>
                                        <p:attrNameLst>
                                          <p:attrName>r</p:attrName>
                                        </p:attrNameLst>
                                      </p:cBhvr>
                                    </p:animRot>
                                  </p:childTnLst>
                                </p:cTn>
                              </p:par>
                              <p:par>
                                <p:cTn id="7" presetID="8" presetClass="emph" presetSubtype="0" fill="hold" nodeType="withEffect">
                                  <p:stCondLst>
                                    <p:cond delay="0"/>
                                  </p:stCondLst>
                                  <p:childTnLst>
                                    <p:animRot by="21600000">
                                      <p:cBhvr>
                                        <p:cTn id="8" dur="1000" fill="hold"/>
                                        <p:tgtEl>
                                          <p:spTgt spid="9">
                                            <p:txEl>
                                              <p:pRg st="2" end="2"/>
                                            </p:txEl>
                                          </p:spTgt>
                                        </p:tgtEl>
                                        <p:attrNameLst>
                                          <p:attrName>r</p:attrName>
                                        </p:attrNameLst>
                                      </p:cBhvr>
                                    </p:animRot>
                                  </p:childTnLst>
                                </p:cTn>
                              </p:par>
                              <p:par>
                                <p:cTn id="9" presetID="8" presetClass="emph" presetSubtype="0" fill="hold" nodeType="withEffect">
                                  <p:stCondLst>
                                    <p:cond delay="0"/>
                                  </p:stCondLst>
                                  <p:childTnLst>
                                    <p:animRot by="21600000">
                                      <p:cBhvr>
                                        <p:cTn id="10" dur="1000" fill="hold"/>
                                        <p:tgtEl>
                                          <p:spTgt spid="9">
                                            <p:txEl>
                                              <p:pRg st="4" end="4"/>
                                            </p:txEl>
                                          </p:spTgt>
                                        </p:tgtEl>
                                        <p:attrNameLst>
                                          <p:attrName>r</p:attrName>
                                        </p:attrNameLst>
                                      </p:cBhvr>
                                    </p:animRot>
                                  </p:childTnLst>
                                </p:cTn>
                              </p:par>
                              <p:par>
                                <p:cTn id="11" presetID="8" presetClass="emph" presetSubtype="0" fill="hold" nodeType="withEffect">
                                  <p:stCondLst>
                                    <p:cond delay="0"/>
                                  </p:stCondLst>
                                  <p:childTnLst>
                                    <p:animRot by="21600000">
                                      <p:cBhvr>
                                        <p:cTn id="12" dur="1000" fill="hold"/>
                                        <p:tgtEl>
                                          <p:spTgt spid="9">
                                            <p:txEl>
                                              <p:pRg st="6" end="6"/>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Date Placeholder 3"/>
          <p:cNvSpPr>
            <a:spLocks noGrp="1"/>
          </p:cNvSpPr>
          <p:nvPr>
            <p:ph type="dt" sz="quarter" idx="11"/>
          </p:nvPr>
        </p:nvSpPr>
        <p:spPr>
          <a:xfrm>
            <a:off x="-76200" y="6356350"/>
            <a:ext cx="2895600" cy="365125"/>
          </a:xfrm>
          <a:noFill/>
        </p:spPr>
        <p:txBody>
          <a:bodyPr/>
          <a:lstStyle/>
          <a:p>
            <a:pPr>
              <a:buFont typeface="Arial" pitchFamily="34" charset="0"/>
              <a:buNone/>
            </a:pPr>
            <a:fld id="{E0E66462-45FC-4825-B058-5E9E16A33A3C}" type="datetime1">
              <a:rPr lang="en-US" smtClean="0"/>
              <a:pPr>
                <a:buFont typeface="Arial" pitchFamily="34" charset="0"/>
                <a:buNone/>
              </a:pPr>
              <a:t>9/5/2022</a:t>
            </a:fld>
            <a:endParaRPr lang="en-US" dirty="0"/>
          </a:p>
        </p:txBody>
      </p:sp>
      <p:sp>
        <p:nvSpPr>
          <p:cNvPr id="19459" name="Slide Number Placeholder 5"/>
          <p:cNvSpPr>
            <a:spLocks noGrp="1"/>
          </p:cNvSpPr>
          <p:nvPr>
            <p:ph type="sldNum" sz="quarter" idx="4294967295"/>
          </p:nvPr>
        </p:nvSpPr>
        <p:spPr>
          <a:xfrm>
            <a:off x="6276975" y="6356350"/>
            <a:ext cx="2895600" cy="365125"/>
          </a:xfrm>
          <a:prstGeom prst="rect">
            <a:avLst/>
          </a:prstGeom>
          <a:noFill/>
        </p:spPr>
        <p:txBody>
          <a:bodyPr/>
          <a:lstStyle/>
          <a:p>
            <a:pPr algn="ctr">
              <a:buSzPts val="1400"/>
              <a:buFont typeface="Arial" pitchFamily="34" charset="0"/>
              <a:buNone/>
            </a:pPr>
            <a:fld id="{8AED6ABA-C854-4A55-9311-B6E6F591AB13}" type="slidenum">
              <a:rPr lang="en-US" smtClean="0"/>
              <a:pPr algn="ctr">
                <a:buSzPts val="1400"/>
                <a:buFont typeface="Arial" pitchFamily="34" charset="0"/>
                <a:buNone/>
              </a:pPr>
              <a:t>14</a:t>
            </a:fld>
            <a:endParaRPr lang="en-US"/>
          </a:p>
        </p:txBody>
      </p:sp>
      <p:sp>
        <p:nvSpPr>
          <p:cNvPr id="7" name="Title 1"/>
          <p:cNvSpPr txBox="1">
            <a:spLocks/>
          </p:cNvSpPr>
          <p:nvPr/>
        </p:nvSpPr>
        <p:spPr>
          <a:xfrm>
            <a:off x="1371600" y="-206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lstStyle/>
          <a:p>
            <a:pPr algn="ctr">
              <a:defRPr/>
            </a:pPr>
            <a:r>
              <a:rPr lang="en-US" sz="3000" dirty="0"/>
              <a:t>Result Analysis </a:t>
            </a:r>
          </a:p>
          <a:p>
            <a:pPr algn="ctr" eaLnBrk="1" fontAlgn="auto" hangingPunct="1">
              <a:spcAft>
                <a:spcPts val="0"/>
              </a:spcAft>
              <a:defRPr/>
            </a:pPr>
            <a:endParaRPr lang="en-US" sz="2400" dirty="0"/>
          </a:p>
        </p:txBody>
      </p:sp>
      <p:sp>
        <p:nvSpPr>
          <p:cNvPr id="19461" name="Rectangle 1"/>
          <p:cNvSpPr>
            <a:spLocks noChangeArrowheads="1"/>
          </p:cNvSpPr>
          <p:nvPr/>
        </p:nvSpPr>
        <p:spPr bwMode="auto">
          <a:xfrm>
            <a:off x="609600" y="1905000"/>
            <a:ext cx="8001000" cy="1384300"/>
          </a:xfrm>
          <a:prstGeom prst="rect">
            <a:avLst/>
          </a:prstGeom>
          <a:noFill/>
          <a:ln w="9525">
            <a:noFill/>
            <a:miter lim="800000"/>
            <a:headEnd/>
            <a:tailEnd/>
          </a:ln>
        </p:spPr>
        <p:txBody>
          <a:bodyPr anchor="ctr">
            <a:spAutoFit/>
          </a:bodyPr>
          <a:lstStyle/>
          <a:p>
            <a:pPr marL="457200" indent="-457200" eaLnBrk="1" hangingPunct="1">
              <a:buFont typeface="Arial" pitchFamily="34" charset="0"/>
              <a:buChar char="•"/>
            </a:pPr>
            <a:r>
              <a:rPr lang="en-US" sz="2800" dirty="0">
                <a:cs typeface="Times New Roman" pitchFamily="18" charset="0"/>
              </a:rPr>
              <a:t>Computer Networks Result of 2020-21: 96.97%</a:t>
            </a:r>
          </a:p>
          <a:p>
            <a:pPr marL="457200" indent="-457200" eaLnBrk="1" hangingPunct="1"/>
            <a:endParaRPr lang="en-US" sz="2800" dirty="0">
              <a:cs typeface="Times New Roman" pitchFamily="18" charset="0"/>
            </a:endParaRPr>
          </a:p>
          <a:p>
            <a:pPr marL="457200" indent="-457200" eaLnBrk="1" hangingPunct="1">
              <a:buFont typeface="Arial" pitchFamily="34" charset="0"/>
              <a:buChar char="•"/>
            </a:pPr>
            <a:r>
              <a:rPr lang="en-US" sz="2800" dirty="0">
                <a:cs typeface="Times New Roman" pitchFamily="18" charset="0"/>
              </a:rPr>
              <a:t>Average Marks: 54.33 </a:t>
            </a:r>
            <a:endParaRPr lang="en-US" sz="2800" dirty="0">
              <a:solidFill>
                <a:schemeClr val="tx1"/>
              </a:solidFill>
            </a:endParaRPr>
          </a:p>
        </p:txBody>
      </p:sp>
    </p:spTree>
    <p:extLst>
      <p:ext uri="{BB962C8B-B14F-4D97-AF65-F5344CB8AC3E}">
        <p14:creationId xmlns:p14="http://schemas.microsoft.com/office/powerpoint/2010/main" xmlns="" val="39447675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Date Placeholder 3"/>
          <p:cNvSpPr>
            <a:spLocks noGrp="1"/>
          </p:cNvSpPr>
          <p:nvPr>
            <p:ph type="dt"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fld id="{E5BBF6ED-DD9F-440B-9C9F-CDE20E1A0F8A}" type="datetime1">
              <a:rPr 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pPr>
                <a:buFont typeface="Arial" panose="020B0604020202020204" pitchFamily="34" charset="0"/>
                <a:buNone/>
              </a:pPr>
              <a:t>9/5/2022</a:t>
            </a:fld>
            <a:endParaRPr 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7" name="Title 1"/>
          <p:cNvSpPr txBox="1">
            <a:spLocks/>
          </p:cNvSpPr>
          <p:nvPr/>
        </p:nvSpPr>
        <p:spPr>
          <a:xfrm>
            <a:off x="1655763" y="0"/>
            <a:ext cx="7259637" cy="930275"/>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IN" sz="3200" dirty="0">
                <a:latin typeface="Times New Roman" pitchFamily="18" charset="0"/>
                <a:cs typeface="Times New Roman" pitchFamily="18" charset="0"/>
                <a:sym typeface="Arial" charset="0"/>
              </a:rPr>
              <a:t>End Semester Question Paper Template </a:t>
            </a:r>
            <a:endParaRPr lang="en-US" sz="3200" dirty="0">
              <a:latin typeface="Times New Roman" pitchFamily="18" charset="0"/>
              <a:cs typeface="Times New Roman" pitchFamily="18" charset="0"/>
              <a:sym typeface="Arial" charset="0"/>
            </a:endParaRPr>
          </a:p>
        </p:txBody>
      </p:sp>
      <p:sp>
        <p:nvSpPr>
          <p:cNvPr id="63492" name="Rectangle 2"/>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Tx/>
              <a:buFontTx/>
              <a:buNone/>
            </a:pPr>
            <a:r>
              <a:rPr lang="en-US" altLang="en-US"/>
              <a:t/>
            </a:r>
            <a:br>
              <a:rPr lang="en-US" altLang="en-US"/>
            </a:br>
            <a:endParaRPr lang="en-US" altLang="en-US"/>
          </a:p>
          <a:p>
            <a:pPr eaLnBrk="1" hangingPunct="1">
              <a:buClrTx/>
              <a:buFontTx/>
              <a:buNone/>
            </a:pPr>
            <a:endParaRPr lang="en-US" altLang="en-US"/>
          </a:p>
        </p:txBody>
      </p:sp>
      <p:sp>
        <p:nvSpPr>
          <p:cNvPr id="2" name="Content Placeholder 1"/>
          <p:cNvSpPr>
            <a:spLocks noGrp="1"/>
          </p:cNvSpPr>
          <p:nvPr>
            <p:ph idx="1"/>
          </p:nvPr>
        </p:nvSpPr>
        <p:spPr>
          <a:xfrm>
            <a:off x="457200" y="1225550"/>
            <a:ext cx="8229600" cy="4754563"/>
          </a:xfrm>
        </p:spPr>
        <p:txBody>
          <a:bodyPr/>
          <a:lstStyle/>
          <a:p>
            <a:pPr marL="0" indent="0" algn="ctr">
              <a:buFont typeface="Arial" panose="020B0604020202020204" pitchFamily="34" charset="0"/>
              <a:buNone/>
              <a:defRPr/>
            </a:pPr>
            <a:r>
              <a:rPr lang="en-IN" sz="2000" dirty="0">
                <a:sym typeface="Arial" charset="0"/>
              </a:rPr>
              <a:t>B TECH </a:t>
            </a:r>
          </a:p>
          <a:p>
            <a:pPr marL="0" indent="0" algn="ctr">
              <a:buFont typeface="Arial" panose="020B0604020202020204" pitchFamily="34" charset="0"/>
              <a:buNone/>
              <a:defRPr/>
            </a:pPr>
            <a:r>
              <a:rPr lang="en-IN" sz="2000" dirty="0">
                <a:sym typeface="Arial" charset="0"/>
              </a:rPr>
              <a:t>(SEM-V) THEORY EXAMINATION 20__-20__</a:t>
            </a:r>
          </a:p>
          <a:p>
            <a:pPr marL="0" indent="0" algn="ctr">
              <a:buFont typeface="Arial" panose="020B0604020202020204" pitchFamily="34" charset="0"/>
              <a:buNone/>
              <a:defRPr/>
            </a:pPr>
            <a:r>
              <a:rPr lang="en-IN" sz="2000" dirty="0">
                <a:sym typeface="Arial" charset="0"/>
              </a:rPr>
              <a:t>OBJECT ORIENTED SYSTEM DESIGN</a:t>
            </a:r>
          </a:p>
          <a:p>
            <a:pPr marL="0" indent="0">
              <a:buFont typeface="Arial" panose="020B0604020202020204" pitchFamily="34" charset="0"/>
              <a:buNone/>
              <a:defRPr/>
            </a:pPr>
            <a:r>
              <a:rPr lang="en-IN" sz="2000" b="1" dirty="0">
                <a:sym typeface="Arial" charset="0"/>
              </a:rPr>
              <a:t>Time: 3 Hours                                                                                    Total Marks: 100 </a:t>
            </a:r>
          </a:p>
          <a:p>
            <a:pPr marL="0" indent="0" algn="just">
              <a:buFont typeface="Arial" panose="020B0604020202020204" pitchFamily="34" charset="0"/>
              <a:buNone/>
              <a:defRPr/>
            </a:pPr>
            <a:r>
              <a:rPr lang="en-IN" sz="2000" b="1" i="1" dirty="0">
                <a:sym typeface="Arial" charset="0"/>
              </a:rPr>
              <a:t>Note: 1. Attempt all Sections. If require any missing data; then choose suitably.</a:t>
            </a:r>
          </a:p>
          <a:p>
            <a:pPr marL="0" indent="0" algn="ctr">
              <a:buFont typeface="Arial" panose="020B0604020202020204" pitchFamily="34" charset="0"/>
              <a:buNone/>
              <a:defRPr/>
            </a:pPr>
            <a:r>
              <a:rPr lang="en-IN" sz="2000" b="1" dirty="0">
                <a:sym typeface="Arial" charset="0"/>
              </a:rPr>
              <a:t>SECTION A </a:t>
            </a:r>
          </a:p>
          <a:p>
            <a:pPr indent="-457200">
              <a:buFont typeface="Arial" panose="020B0604020202020204" pitchFamily="34" charset="0"/>
              <a:buAutoNum type="arabicPeriod"/>
              <a:defRPr/>
            </a:pPr>
            <a:r>
              <a:rPr lang="en-IN" sz="2000" b="1" dirty="0">
                <a:sym typeface="Arial" charset="0"/>
              </a:rPr>
              <a:t>Attempt all questions in brief.                                                        2 x 10 = 20</a:t>
            </a:r>
          </a:p>
          <a:p>
            <a:pPr marL="0" indent="0">
              <a:buFont typeface="Arial" panose="020B0604020202020204" pitchFamily="34" charset="0"/>
              <a:buNone/>
              <a:defRPr/>
            </a:pPr>
            <a:endParaRPr lang="en-IN" sz="2000" b="1" i="1" dirty="0">
              <a:sym typeface="Arial" charset="0"/>
            </a:endParaRPr>
          </a:p>
        </p:txBody>
      </p:sp>
      <p:graphicFrame>
        <p:nvGraphicFramePr>
          <p:cNvPr id="3" name="Table 2"/>
          <p:cNvGraphicFramePr>
            <a:graphicFrameLocks noGrp="1"/>
          </p:cNvGraphicFramePr>
          <p:nvPr/>
        </p:nvGraphicFramePr>
        <p:xfrm>
          <a:off x="609600" y="4114800"/>
          <a:ext cx="7924800" cy="182880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xmlns="" val="20000"/>
                    </a:ext>
                  </a:extLst>
                </a:gridCol>
                <a:gridCol w="5334000">
                  <a:extLst>
                    <a:ext uri="{9D8B030D-6E8A-4147-A177-3AD203B41FA5}">
                      <a16:colId xmlns:a16="http://schemas.microsoft.com/office/drawing/2014/main" xmlns="" val="20001"/>
                    </a:ext>
                  </a:extLst>
                </a:gridCol>
                <a:gridCol w="838200">
                  <a:extLst>
                    <a:ext uri="{9D8B030D-6E8A-4147-A177-3AD203B41FA5}">
                      <a16:colId xmlns:a16="http://schemas.microsoft.com/office/drawing/2014/main" xmlns="" val="20002"/>
                    </a:ext>
                  </a:extLst>
                </a:gridCol>
                <a:gridCol w="838200">
                  <a:extLst>
                    <a:ext uri="{9D8B030D-6E8A-4147-A177-3AD203B41FA5}">
                      <a16:colId xmlns:a16="http://schemas.microsoft.com/office/drawing/2014/main" xmlns="" val="20003"/>
                    </a:ext>
                  </a:extLst>
                </a:gridCol>
              </a:tblGrid>
              <a:tr h="255847">
                <a:tc>
                  <a:txBody>
                    <a:bodyPr/>
                    <a:lstStyle/>
                    <a:p>
                      <a:r>
                        <a:rPr lang="en-IN" dirty="0" err="1">
                          <a:solidFill>
                            <a:schemeClr val="tx1"/>
                          </a:solidFill>
                        </a:rPr>
                        <a:t>Q.No</a:t>
                      </a:r>
                      <a:r>
                        <a:rPr lang="en-IN"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Question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solidFill>
                            <a:schemeClr val="tx1"/>
                          </a:solidFill>
                        </a:rPr>
                        <a:t>Marks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CO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255847">
                <a:tc>
                  <a:txBody>
                    <a:bodyPr/>
                    <a:lstStyle/>
                    <a:p>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255847">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255847">
                <a:tc>
                  <a:txBody>
                    <a:bodyPr/>
                    <a:lstStyle/>
                    <a:p>
                      <a:r>
                        <a:rPr lang="en-IN"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r h="255847">
                <a:tc>
                  <a:txBody>
                    <a:bodyPr/>
                    <a:lstStyle/>
                    <a:p>
                      <a:r>
                        <a:rPr lang="en-IN"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4"/>
                  </a:ext>
                </a:extLst>
              </a:tr>
            </a:tbl>
          </a:graphicData>
        </a:graphic>
      </p:graphicFrame>
      <p:sp>
        <p:nvSpPr>
          <p:cNvPr id="63527" name="Slide Number Placeholder 12"/>
          <p:cNvSpPr>
            <a:spLocks noGrp="1"/>
          </p:cNvSpPr>
          <p:nvPr>
            <p:ph type="sldNum" sz="quarter" idx="4294967295"/>
          </p:nvPr>
        </p:nvSpPr>
        <p:spPr>
          <a:xfrm>
            <a:off x="6553200" y="6356350"/>
            <a:ext cx="2133600" cy="36512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fld id="{6625CA01-AB80-4C90-8780-F5B20760A97F}" type="slidenum">
              <a:rPr 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pPr>
                <a:buFont typeface="Arial" panose="020B0604020202020204" pitchFamily="34" charset="0"/>
                <a:buNone/>
              </a:pPr>
              <a:t>15</a:t>
            </a:fld>
            <a:endParaRPr 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pic>
        <p:nvPicPr>
          <p:cNvPr id="63528" name="Picture 14" descr="NIET"/>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1581150" cy="847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0103488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Date Placeholder 3"/>
          <p:cNvSpPr>
            <a:spLocks noGrp="1"/>
          </p:cNvSpPr>
          <p:nvPr>
            <p:ph type="dt"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fld id="{F52BBE73-BC4D-4372-8EE3-9C5328F9E32C}" type="datetime1">
              <a:rPr 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pPr>
                <a:buFont typeface="Arial" panose="020B0604020202020204" pitchFamily="34" charset="0"/>
                <a:buNone/>
              </a:pPr>
              <a:t>9/5/2022</a:t>
            </a:fld>
            <a:endParaRPr 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7" name="Title 1"/>
          <p:cNvSpPr txBox="1">
            <a:spLocks/>
          </p:cNvSpPr>
          <p:nvPr/>
        </p:nvSpPr>
        <p:spPr>
          <a:xfrm>
            <a:off x="1749425" y="0"/>
            <a:ext cx="7165975" cy="847725"/>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IN" sz="3000" dirty="0">
                <a:latin typeface="Times New Roman" pitchFamily="18" charset="0"/>
                <a:cs typeface="Times New Roman" pitchFamily="18" charset="0"/>
                <a:sym typeface="Arial" charset="0"/>
              </a:rPr>
              <a:t>End Semester Question Paper Templates </a:t>
            </a:r>
            <a:endParaRPr lang="en-US" sz="3000" dirty="0">
              <a:latin typeface="Times New Roman" pitchFamily="18" charset="0"/>
              <a:cs typeface="Times New Roman" pitchFamily="18" charset="0"/>
              <a:sym typeface="Arial" charset="0"/>
            </a:endParaRPr>
          </a:p>
        </p:txBody>
      </p:sp>
      <p:sp>
        <p:nvSpPr>
          <p:cNvPr id="64516" name="Rectangle 2"/>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Tx/>
              <a:buFontTx/>
              <a:buNone/>
            </a:pPr>
            <a:r>
              <a:rPr lang="en-US" altLang="en-US"/>
              <a:t/>
            </a:r>
            <a:br>
              <a:rPr lang="en-US" altLang="en-US"/>
            </a:br>
            <a:endParaRPr lang="en-US" altLang="en-US"/>
          </a:p>
          <a:p>
            <a:pPr eaLnBrk="1" hangingPunct="1">
              <a:buClrTx/>
              <a:buFontTx/>
              <a:buNone/>
            </a:pPr>
            <a:endParaRPr lang="en-US" altLang="en-US"/>
          </a:p>
        </p:txBody>
      </p:sp>
      <p:sp>
        <p:nvSpPr>
          <p:cNvPr id="64517" name="Content Placeholder 1"/>
          <p:cNvSpPr txBox="1">
            <a:spLocks noGrp="1"/>
          </p:cNvSpPr>
          <p:nvPr>
            <p:ph idx="1"/>
          </p:nvPr>
        </p:nvSpPr>
        <p:spPr>
          <a:xfrm>
            <a:off x="457200" y="1225550"/>
            <a:ext cx="8229600" cy="4754563"/>
          </a:xfrm>
        </p:spPr>
        <p:txBody>
          <a:bodyPr/>
          <a:lstStyle/>
          <a:p>
            <a:pPr marL="0" indent="0" algn="ctr">
              <a:spcBef>
                <a:spcPts val="363"/>
              </a:spcBef>
              <a:spcAft>
                <a:spcPct val="0"/>
              </a:spcAft>
              <a:buClr>
                <a:srgbClr val="000000"/>
              </a:buClr>
              <a:buFont typeface="Arial" panose="020B0604020202020204" pitchFamily="34" charset="0"/>
              <a:buNone/>
            </a:pPr>
            <a:r>
              <a:rPr lang="en-IN" sz="2000" b="1">
                <a:latin typeface="Arial" panose="020B0604020202020204" pitchFamily="34" charset="0"/>
                <a:cs typeface="Arial" panose="020B0604020202020204" pitchFamily="34" charset="0"/>
              </a:rPr>
              <a:t>SECTION B </a:t>
            </a:r>
          </a:p>
          <a:p>
            <a:pPr marL="0" indent="0">
              <a:spcBef>
                <a:spcPts val="363"/>
              </a:spcBef>
              <a:spcAft>
                <a:spcPct val="0"/>
              </a:spcAft>
              <a:buClr>
                <a:srgbClr val="000000"/>
              </a:buClr>
              <a:buFont typeface="Arial" panose="020B0604020202020204" pitchFamily="34" charset="0"/>
              <a:buNone/>
            </a:pPr>
            <a:r>
              <a:rPr lang="en-IN" sz="2000" b="1">
                <a:latin typeface="Arial" panose="020B0604020202020204" pitchFamily="34" charset="0"/>
                <a:cs typeface="Arial" panose="020B0604020202020204" pitchFamily="34" charset="0"/>
              </a:rPr>
              <a:t>2. Attempt any three of the following:                               3 x 10 = 30</a:t>
            </a:r>
          </a:p>
          <a:p>
            <a:pPr marL="0" indent="0">
              <a:spcBef>
                <a:spcPts val="363"/>
              </a:spcBef>
              <a:spcAft>
                <a:spcPct val="0"/>
              </a:spcAft>
              <a:buClr>
                <a:srgbClr val="000000"/>
              </a:buClr>
              <a:buFont typeface="Arial" panose="020B0604020202020204" pitchFamily="34" charset="0"/>
              <a:buNone/>
            </a:pPr>
            <a:endParaRPr lang="en-IN"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a:latin typeface="Arial" panose="020B0604020202020204" pitchFamily="34" charset="0"/>
                <a:cs typeface="Arial" panose="020B0604020202020204" pitchFamily="34" charset="0"/>
              </a:rPr>
              <a:t> SECTION C</a:t>
            </a:r>
          </a:p>
          <a:p>
            <a:pPr marL="0" indent="0">
              <a:spcBef>
                <a:spcPts val="363"/>
              </a:spcBef>
              <a:spcAft>
                <a:spcPct val="0"/>
              </a:spcAft>
              <a:buClr>
                <a:srgbClr val="000000"/>
              </a:buClr>
              <a:buFont typeface="Arial" panose="020B0604020202020204" pitchFamily="34" charset="0"/>
              <a:buNone/>
            </a:pPr>
            <a:r>
              <a:rPr lang="en-IN" sz="2000" b="1">
                <a:latin typeface="Arial" panose="020B0604020202020204" pitchFamily="34" charset="0"/>
                <a:cs typeface="Arial" panose="020B0604020202020204" pitchFamily="34" charset="0"/>
              </a:rPr>
              <a:t>3. Attempt any one part of the following:                          1 x 10 = 10    </a:t>
            </a:r>
            <a:endParaRPr lang="en-IN" sz="2000" b="1" i="1">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nvGraphicFramePr>
        <p:xfrm>
          <a:off x="835025" y="2365375"/>
          <a:ext cx="7839075" cy="1828800"/>
        </p:xfrm>
        <a:graphic>
          <a:graphicData uri="http://schemas.openxmlformats.org/drawingml/2006/table">
            <a:tbl>
              <a:tblPr firstRow="1" bandRow="1">
                <a:tableStyleId>{5C22544A-7EE6-4342-B048-85BDC9FD1C3A}</a:tableStyleId>
              </a:tblPr>
              <a:tblGrid>
                <a:gridCol w="904509">
                  <a:extLst>
                    <a:ext uri="{9D8B030D-6E8A-4147-A177-3AD203B41FA5}">
                      <a16:colId xmlns:a16="http://schemas.microsoft.com/office/drawing/2014/main" xmlns="" val="20000"/>
                    </a:ext>
                  </a:extLst>
                </a:gridCol>
                <a:gridCol w="5276300">
                  <a:extLst>
                    <a:ext uri="{9D8B030D-6E8A-4147-A177-3AD203B41FA5}">
                      <a16:colId xmlns:a16="http://schemas.microsoft.com/office/drawing/2014/main" xmlns="" val="20001"/>
                    </a:ext>
                  </a:extLst>
                </a:gridCol>
                <a:gridCol w="829133">
                  <a:extLst>
                    <a:ext uri="{9D8B030D-6E8A-4147-A177-3AD203B41FA5}">
                      <a16:colId xmlns:a16="http://schemas.microsoft.com/office/drawing/2014/main" xmlns="" val="20002"/>
                    </a:ext>
                  </a:extLst>
                </a:gridCol>
                <a:gridCol w="829133">
                  <a:extLst>
                    <a:ext uri="{9D8B030D-6E8A-4147-A177-3AD203B41FA5}">
                      <a16:colId xmlns:a16="http://schemas.microsoft.com/office/drawing/2014/main" xmlns="" val="20003"/>
                    </a:ext>
                  </a:extLst>
                </a:gridCol>
              </a:tblGrid>
              <a:tr h="273794">
                <a:tc>
                  <a:txBody>
                    <a:bodyPr/>
                    <a:lstStyle/>
                    <a:p>
                      <a:r>
                        <a:rPr lang="en-IN" dirty="0" err="1">
                          <a:solidFill>
                            <a:schemeClr val="tx1"/>
                          </a:solidFill>
                        </a:rPr>
                        <a:t>Q.No</a:t>
                      </a:r>
                      <a:r>
                        <a:rPr lang="en-IN" dirty="0">
                          <a:solidFill>
                            <a:schemeClr val="tx1"/>
                          </a:solidFill>
                        </a:rPr>
                        <a:t>.</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Question </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solidFill>
                            <a:schemeClr val="tx1"/>
                          </a:solidFill>
                        </a:rPr>
                        <a:t>Marks </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CO</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273794">
                <a:tc>
                  <a:txBody>
                    <a:bodyPr/>
                    <a:lstStyle/>
                    <a:p>
                      <a:r>
                        <a:rPr lang="en-IN" dirty="0"/>
                        <a:t>1</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10</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273794">
                <a:tc>
                  <a:txBody>
                    <a:bodyPr/>
                    <a:lstStyle/>
                    <a:p>
                      <a:r>
                        <a:rPr lang="en-IN" dirty="0"/>
                        <a:t>2</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10</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273794">
                <a:tc>
                  <a:txBody>
                    <a:bodyPr/>
                    <a:lstStyle/>
                    <a:p>
                      <a:r>
                        <a:rPr lang="en-IN" dirty="0"/>
                        <a:t>.</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r h="273794">
                <a:tc>
                  <a:txBody>
                    <a:bodyPr/>
                    <a:lstStyle/>
                    <a:p>
                      <a:r>
                        <a:rPr lang="en-IN" dirty="0"/>
                        <a:t>5</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10</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4"/>
                  </a:ext>
                </a:extLst>
              </a:tr>
            </a:tbl>
          </a:graphicData>
        </a:graphic>
      </p:graphicFrame>
      <p:graphicFrame>
        <p:nvGraphicFramePr>
          <p:cNvPr id="10" name="Table 9"/>
          <p:cNvGraphicFramePr>
            <a:graphicFrameLocks noGrp="1"/>
          </p:cNvGraphicFramePr>
          <p:nvPr/>
        </p:nvGraphicFramePr>
        <p:xfrm>
          <a:off x="930275" y="4949825"/>
          <a:ext cx="7986713" cy="1387475"/>
        </p:xfrm>
        <a:graphic>
          <a:graphicData uri="http://schemas.openxmlformats.org/drawingml/2006/table">
            <a:tbl>
              <a:tblPr firstRow="1" bandRow="1">
                <a:tableStyleId>{5C22544A-7EE6-4342-B048-85BDC9FD1C3A}</a:tableStyleId>
              </a:tblPr>
              <a:tblGrid>
                <a:gridCol w="921544">
                  <a:extLst>
                    <a:ext uri="{9D8B030D-6E8A-4147-A177-3AD203B41FA5}">
                      <a16:colId xmlns:a16="http://schemas.microsoft.com/office/drawing/2014/main" xmlns="" val="20000"/>
                    </a:ext>
                  </a:extLst>
                </a:gridCol>
                <a:gridCol w="5375673">
                  <a:extLst>
                    <a:ext uri="{9D8B030D-6E8A-4147-A177-3AD203B41FA5}">
                      <a16:colId xmlns:a16="http://schemas.microsoft.com/office/drawing/2014/main" xmlns="" val="20001"/>
                    </a:ext>
                  </a:extLst>
                </a:gridCol>
                <a:gridCol w="844748">
                  <a:extLst>
                    <a:ext uri="{9D8B030D-6E8A-4147-A177-3AD203B41FA5}">
                      <a16:colId xmlns:a16="http://schemas.microsoft.com/office/drawing/2014/main" xmlns="" val="20002"/>
                    </a:ext>
                  </a:extLst>
                </a:gridCol>
                <a:gridCol w="844748">
                  <a:extLst>
                    <a:ext uri="{9D8B030D-6E8A-4147-A177-3AD203B41FA5}">
                      <a16:colId xmlns:a16="http://schemas.microsoft.com/office/drawing/2014/main" xmlns="" val="20003"/>
                    </a:ext>
                  </a:extLst>
                </a:gridCol>
              </a:tblGrid>
              <a:tr h="647521">
                <a:tc>
                  <a:txBody>
                    <a:bodyPr/>
                    <a:lstStyle/>
                    <a:p>
                      <a:r>
                        <a:rPr lang="en-IN" sz="1800" dirty="0" err="1">
                          <a:solidFill>
                            <a:schemeClr val="tx1"/>
                          </a:solidFill>
                        </a:rPr>
                        <a:t>Q.No</a:t>
                      </a:r>
                      <a:r>
                        <a:rPr lang="en-IN" sz="1800" dirty="0">
                          <a:solidFill>
                            <a:schemeClr val="tx1"/>
                          </a:solidFill>
                        </a:rPr>
                        <a:t>.</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369977">
                <a:tc>
                  <a:txBody>
                    <a:bodyPr/>
                    <a:lstStyle/>
                    <a:p>
                      <a:r>
                        <a:rPr lang="en-IN" sz="1800" dirty="0"/>
                        <a:t>1</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369977">
                <a:tc>
                  <a:txBody>
                    <a:bodyPr/>
                    <a:lstStyle/>
                    <a:p>
                      <a:r>
                        <a:rPr lang="en-IN" sz="1800" dirty="0"/>
                        <a:t>2</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bl>
          </a:graphicData>
        </a:graphic>
      </p:graphicFrame>
      <p:sp>
        <p:nvSpPr>
          <p:cNvPr id="64573" name="Slide Number Placeholder 11"/>
          <p:cNvSpPr>
            <a:spLocks noGrp="1"/>
          </p:cNvSpPr>
          <p:nvPr>
            <p:ph type="sldNum" sz="quarter" idx="4294967295"/>
          </p:nvPr>
        </p:nvSpPr>
        <p:spPr>
          <a:xfrm>
            <a:off x="6553200" y="6356350"/>
            <a:ext cx="2133600" cy="36512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fld id="{E6A2E554-3B68-4B18-B719-788ED463D08D}" type="slidenum">
              <a:rPr 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pPr>
                <a:buFont typeface="Arial" panose="020B0604020202020204" pitchFamily="34" charset="0"/>
                <a:buNone/>
              </a:pPr>
              <a:t>16</a:t>
            </a:fld>
            <a:endParaRPr 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pic>
        <p:nvPicPr>
          <p:cNvPr id="64574" name="Picture 14" descr="NIET"/>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1581150" cy="847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2810175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Date Placeholder 3"/>
          <p:cNvSpPr>
            <a:spLocks noGrp="1"/>
          </p:cNvSpPr>
          <p:nvPr>
            <p:ph type="dt"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fld id="{07173BF0-D415-4344-817C-29FD3F439F30}" type="datetime1">
              <a:rPr 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pPr>
                <a:buFont typeface="Arial" panose="020B0604020202020204" pitchFamily="34" charset="0"/>
                <a:buNone/>
              </a:pPr>
              <a:t>9/5/2022</a:t>
            </a:fld>
            <a:endParaRPr 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7" name="Title 1"/>
          <p:cNvSpPr txBox="1">
            <a:spLocks/>
          </p:cNvSpPr>
          <p:nvPr/>
        </p:nvSpPr>
        <p:spPr>
          <a:xfrm>
            <a:off x="1624013" y="0"/>
            <a:ext cx="7291387" cy="835025"/>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IN" sz="3200" dirty="0">
                <a:latin typeface="Times New Roman" pitchFamily="18" charset="0"/>
                <a:cs typeface="Times New Roman" pitchFamily="18" charset="0"/>
                <a:sym typeface="Arial" charset="0"/>
              </a:rPr>
              <a:t>End Semester Question Paper Templates </a:t>
            </a:r>
            <a:endParaRPr lang="en-US" sz="3200" dirty="0">
              <a:latin typeface="Times New Roman" pitchFamily="18" charset="0"/>
              <a:cs typeface="Times New Roman" pitchFamily="18" charset="0"/>
              <a:sym typeface="Arial" charset="0"/>
            </a:endParaRPr>
          </a:p>
        </p:txBody>
      </p:sp>
      <p:sp>
        <p:nvSpPr>
          <p:cNvPr id="65540" name="Rectangle 2"/>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Tx/>
              <a:buFontTx/>
              <a:buNone/>
            </a:pPr>
            <a:r>
              <a:rPr lang="en-US" altLang="en-US"/>
              <a:t/>
            </a:r>
            <a:br>
              <a:rPr lang="en-US" altLang="en-US"/>
            </a:br>
            <a:endParaRPr lang="en-US" altLang="en-US"/>
          </a:p>
          <a:p>
            <a:pPr eaLnBrk="1" hangingPunct="1">
              <a:buClrTx/>
              <a:buFontTx/>
              <a:buNone/>
            </a:pPr>
            <a:endParaRPr lang="en-US" altLang="en-US"/>
          </a:p>
        </p:txBody>
      </p:sp>
      <p:sp>
        <p:nvSpPr>
          <p:cNvPr id="65541" name="Content Placeholder 1"/>
          <p:cNvSpPr txBox="1">
            <a:spLocks noGrp="1"/>
          </p:cNvSpPr>
          <p:nvPr>
            <p:ph idx="1"/>
          </p:nvPr>
        </p:nvSpPr>
        <p:spPr>
          <a:xfrm>
            <a:off x="536575" y="914400"/>
            <a:ext cx="8150225" cy="4745038"/>
          </a:xfrm>
        </p:spPr>
        <p:txBody>
          <a:bodyPr/>
          <a:lstStyle/>
          <a:p>
            <a:pPr marL="0" indent="0">
              <a:spcBef>
                <a:spcPts val="363"/>
              </a:spcBef>
              <a:spcAft>
                <a:spcPct val="0"/>
              </a:spcAft>
              <a:buClr>
                <a:srgbClr val="000000"/>
              </a:buClr>
              <a:buFont typeface="Arial" panose="020B0604020202020204" pitchFamily="34" charset="0"/>
              <a:buNone/>
            </a:pPr>
            <a:r>
              <a:rPr lang="en-IN" sz="2000" b="1">
                <a:latin typeface="Arial" panose="020B0604020202020204" pitchFamily="34" charset="0"/>
                <a:cs typeface="Arial" panose="020B0604020202020204" pitchFamily="34" charset="0"/>
              </a:rPr>
              <a:t>4. Attempt any one part of the following:                          1 x 10 = 10</a:t>
            </a:r>
          </a:p>
          <a:p>
            <a:pPr marL="0" indent="0">
              <a:spcBef>
                <a:spcPts val="363"/>
              </a:spcBef>
              <a:spcAft>
                <a:spcPct val="0"/>
              </a:spcAft>
              <a:buClr>
                <a:srgbClr val="000000"/>
              </a:buClr>
              <a:buFont typeface="Arial" panose="020B0604020202020204" pitchFamily="34" charset="0"/>
              <a:buNone/>
            </a:pPr>
            <a:endParaRPr lang="en-IN"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r>
              <a:rPr lang="en-IN" sz="2000" b="1">
                <a:latin typeface="Arial" panose="020B0604020202020204" pitchFamily="34" charset="0"/>
                <a:cs typeface="Arial" panose="020B0604020202020204" pitchFamily="34" charset="0"/>
              </a:rPr>
              <a:t>5. Attempt any one part of the following:                          1 x 10 = 10  </a:t>
            </a:r>
          </a:p>
          <a:p>
            <a:pPr marL="0" indent="0">
              <a:spcBef>
                <a:spcPts val="363"/>
              </a:spcBef>
              <a:spcAft>
                <a:spcPct val="0"/>
              </a:spcAft>
              <a:buClr>
                <a:srgbClr val="000000"/>
              </a:buClr>
              <a:buFont typeface="Arial" panose="020B0604020202020204" pitchFamily="34" charset="0"/>
              <a:buNone/>
            </a:pPr>
            <a:endParaRPr lang="en-IN"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r>
              <a:rPr lang="en-IN" sz="2000" b="1">
                <a:latin typeface="Arial" panose="020B0604020202020204" pitchFamily="34" charset="0"/>
                <a:cs typeface="Arial" panose="020B0604020202020204" pitchFamily="34" charset="0"/>
              </a:rPr>
              <a:t> 6. Attempt any one part of the following:                        1 x 10 = 10    </a:t>
            </a:r>
            <a:endParaRPr lang="en-IN" sz="2000" b="1" i="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i="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i="1">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nvGraphicFramePr>
        <p:xfrm>
          <a:off x="755650" y="1466850"/>
          <a:ext cx="8042275" cy="1209674"/>
        </p:xfrm>
        <a:graphic>
          <a:graphicData uri="http://schemas.openxmlformats.org/drawingml/2006/table">
            <a:tbl>
              <a:tblPr firstRow="1" bandRow="1">
                <a:tableStyleId>{5C22544A-7EE6-4342-B048-85BDC9FD1C3A}</a:tableStyleId>
              </a:tblPr>
              <a:tblGrid>
                <a:gridCol w="927954">
                  <a:extLst>
                    <a:ext uri="{9D8B030D-6E8A-4147-A177-3AD203B41FA5}">
                      <a16:colId xmlns:a16="http://schemas.microsoft.com/office/drawing/2014/main" xmlns="" val="20000"/>
                    </a:ext>
                  </a:extLst>
                </a:gridCol>
                <a:gridCol w="5413071">
                  <a:extLst>
                    <a:ext uri="{9D8B030D-6E8A-4147-A177-3AD203B41FA5}">
                      <a16:colId xmlns:a16="http://schemas.microsoft.com/office/drawing/2014/main" xmlns="" val="20001"/>
                    </a:ext>
                  </a:extLst>
                </a:gridCol>
                <a:gridCol w="850625">
                  <a:extLst>
                    <a:ext uri="{9D8B030D-6E8A-4147-A177-3AD203B41FA5}">
                      <a16:colId xmlns:a16="http://schemas.microsoft.com/office/drawing/2014/main" xmlns="" val="20002"/>
                    </a:ext>
                  </a:extLst>
                </a:gridCol>
                <a:gridCol w="850625">
                  <a:extLst>
                    <a:ext uri="{9D8B030D-6E8A-4147-A177-3AD203B41FA5}">
                      <a16:colId xmlns:a16="http://schemas.microsoft.com/office/drawing/2014/main" xmlns="" val="20003"/>
                    </a:ext>
                  </a:extLst>
                </a:gridCol>
              </a:tblGrid>
              <a:tr h="478272">
                <a:tc>
                  <a:txBody>
                    <a:bodyPr/>
                    <a:lstStyle/>
                    <a:p>
                      <a:r>
                        <a:rPr lang="en-IN" sz="1800" dirty="0" err="1">
                          <a:solidFill>
                            <a:schemeClr val="tx1"/>
                          </a:solidFill>
                        </a:rPr>
                        <a:t>Q.No</a:t>
                      </a:r>
                      <a:r>
                        <a:rPr lang="en-IN" sz="1800" dirty="0">
                          <a:solidFill>
                            <a:schemeClr val="tx1"/>
                          </a:solidFill>
                        </a:rPr>
                        <a:t>.</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365701">
                <a:tc>
                  <a:txBody>
                    <a:bodyPr/>
                    <a:lstStyle/>
                    <a:p>
                      <a:r>
                        <a:rPr lang="en-IN" sz="1800" dirty="0"/>
                        <a:t>1</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365701">
                <a:tc>
                  <a:txBody>
                    <a:bodyPr/>
                    <a:lstStyle/>
                    <a:p>
                      <a:r>
                        <a:rPr lang="en-IN" sz="1800" dirty="0"/>
                        <a:t>2</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bl>
          </a:graphicData>
        </a:graphic>
      </p:graphicFrame>
      <p:graphicFrame>
        <p:nvGraphicFramePr>
          <p:cNvPr id="11" name="Table 10"/>
          <p:cNvGraphicFramePr>
            <a:graphicFrameLocks noGrp="1"/>
          </p:cNvGraphicFramePr>
          <p:nvPr/>
        </p:nvGraphicFramePr>
        <p:xfrm>
          <a:off x="773113" y="3059113"/>
          <a:ext cx="7977187" cy="1096980"/>
        </p:xfrm>
        <a:graphic>
          <a:graphicData uri="http://schemas.openxmlformats.org/drawingml/2006/table">
            <a:tbl>
              <a:tblPr firstRow="1" bandRow="1">
                <a:tableStyleId>{5C22544A-7EE6-4342-B048-85BDC9FD1C3A}</a:tableStyleId>
              </a:tblPr>
              <a:tblGrid>
                <a:gridCol w="920444">
                  <a:extLst>
                    <a:ext uri="{9D8B030D-6E8A-4147-A177-3AD203B41FA5}">
                      <a16:colId xmlns:a16="http://schemas.microsoft.com/office/drawing/2014/main" xmlns="" val="20000"/>
                    </a:ext>
                  </a:extLst>
                </a:gridCol>
                <a:gridCol w="5369261">
                  <a:extLst>
                    <a:ext uri="{9D8B030D-6E8A-4147-A177-3AD203B41FA5}">
                      <a16:colId xmlns:a16="http://schemas.microsoft.com/office/drawing/2014/main" xmlns="" val="20001"/>
                    </a:ext>
                  </a:extLst>
                </a:gridCol>
                <a:gridCol w="843741">
                  <a:extLst>
                    <a:ext uri="{9D8B030D-6E8A-4147-A177-3AD203B41FA5}">
                      <a16:colId xmlns:a16="http://schemas.microsoft.com/office/drawing/2014/main" xmlns="" val="20002"/>
                    </a:ext>
                  </a:extLst>
                </a:gridCol>
                <a:gridCol w="843741">
                  <a:extLst>
                    <a:ext uri="{9D8B030D-6E8A-4147-A177-3AD203B41FA5}">
                      <a16:colId xmlns:a16="http://schemas.microsoft.com/office/drawing/2014/main" xmlns="" val="20003"/>
                    </a:ext>
                  </a:extLst>
                </a:gridCol>
              </a:tblGrid>
              <a:tr h="365654">
                <a:tc>
                  <a:txBody>
                    <a:bodyPr/>
                    <a:lstStyle/>
                    <a:p>
                      <a:r>
                        <a:rPr lang="en-IN" sz="1800" dirty="0" err="1">
                          <a:solidFill>
                            <a:schemeClr val="tx1"/>
                          </a:solidFill>
                        </a:rPr>
                        <a:t>Q.No</a:t>
                      </a:r>
                      <a:r>
                        <a:rPr lang="en-IN" sz="1800" dirty="0">
                          <a:solidFill>
                            <a:schemeClr val="tx1"/>
                          </a:solidFill>
                        </a:rPr>
                        <a:t>.</a:t>
                      </a:r>
                    </a:p>
                  </a:txBody>
                  <a:tcPr marL="91438" marR="91438" marT="45670" marB="456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38" marR="91438" marT="45670" marB="456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38" marR="91438" marT="45670" marB="456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38" marR="91438" marT="45670" marB="456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365654">
                <a:tc>
                  <a:txBody>
                    <a:bodyPr/>
                    <a:lstStyle/>
                    <a:p>
                      <a:r>
                        <a:rPr lang="en-IN" sz="1800" dirty="0"/>
                        <a:t>1</a:t>
                      </a:r>
                    </a:p>
                  </a:txBody>
                  <a:tcPr marL="91438" marR="91438" marT="45670" marB="456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70" marB="456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8" marR="91438" marT="45670" marB="456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70" marB="456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365654">
                <a:tc>
                  <a:txBody>
                    <a:bodyPr/>
                    <a:lstStyle/>
                    <a:p>
                      <a:r>
                        <a:rPr lang="en-IN" sz="1800" dirty="0"/>
                        <a:t>2</a:t>
                      </a:r>
                    </a:p>
                  </a:txBody>
                  <a:tcPr marL="91438" marR="91438" marT="45670" marB="456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70" marB="456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8" marR="91438" marT="45670" marB="456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70" marB="456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bl>
          </a:graphicData>
        </a:graphic>
      </p:graphicFrame>
      <p:graphicFrame>
        <p:nvGraphicFramePr>
          <p:cNvPr id="12" name="Table 11"/>
          <p:cNvGraphicFramePr>
            <a:graphicFrameLocks noGrp="1"/>
          </p:cNvGraphicFramePr>
          <p:nvPr/>
        </p:nvGraphicFramePr>
        <p:xfrm>
          <a:off x="803275" y="4603750"/>
          <a:ext cx="7740650" cy="1560514"/>
        </p:xfrm>
        <a:graphic>
          <a:graphicData uri="http://schemas.openxmlformats.org/drawingml/2006/table">
            <a:tbl>
              <a:tblPr firstRow="1" bandRow="1">
                <a:tableStyleId>{5C22544A-7EE6-4342-B048-85BDC9FD1C3A}</a:tableStyleId>
              </a:tblPr>
              <a:tblGrid>
                <a:gridCol w="893152">
                  <a:extLst>
                    <a:ext uri="{9D8B030D-6E8A-4147-A177-3AD203B41FA5}">
                      <a16:colId xmlns:a16="http://schemas.microsoft.com/office/drawing/2014/main" xmlns="" val="20000"/>
                    </a:ext>
                  </a:extLst>
                </a:gridCol>
                <a:gridCol w="5210054">
                  <a:extLst>
                    <a:ext uri="{9D8B030D-6E8A-4147-A177-3AD203B41FA5}">
                      <a16:colId xmlns:a16="http://schemas.microsoft.com/office/drawing/2014/main" xmlns="" val="20001"/>
                    </a:ext>
                  </a:extLst>
                </a:gridCol>
                <a:gridCol w="818722">
                  <a:extLst>
                    <a:ext uri="{9D8B030D-6E8A-4147-A177-3AD203B41FA5}">
                      <a16:colId xmlns:a16="http://schemas.microsoft.com/office/drawing/2014/main" xmlns="" val="20002"/>
                    </a:ext>
                  </a:extLst>
                </a:gridCol>
                <a:gridCol w="818722">
                  <a:extLst>
                    <a:ext uri="{9D8B030D-6E8A-4147-A177-3AD203B41FA5}">
                      <a16:colId xmlns:a16="http://schemas.microsoft.com/office/drawing/2014/main" xmlns="" val="20003"/>
                    </a:ext>
                  </a:extLst>
                </a:gridCol>
              </a:tblGrid>
              <a:tr h="728276">
                <a:tc>
                  <a:txBody>
                    <a:bodyPr/>
                    <a:lstStyle/>
                    <a:p>
                      <a:r>
                        <a:rPr lang="en-IN" sz="1800" dirty="0" err="1">
                          <a:solidFill>
                            <a:schemeClr val="tx1"/>
                          </a:solidFill>
                        </a:rPr>
                        <a:t>Q.No</a:t>
                      </a:r>
                      <a:r>
                        <a:rPr lang="en-IN" sz="1800" dirty="0">
                          <a:solidFill>
                            <a:schemeClr val="tx1"/>
                          </a:solidFill>
                        </a:rPr>
                        <a:t>.</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416119">
                <a:tc>
                  <a:txBody>
                    <a:bodyPr/>
                    <a:lstStyle/>
                    <a:p>
                      <a:r>
                        <a:rPr lang="en-IN" sz="1800" dirty="0"/>
                        <a:t>1</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416119">
                <a:tc>
                  <a:txBody>
                    <a:bodyPr/>
                    <a:lstStyle/>
                    <a:p>
                      <a:r>
                        <a:rPr lang="en-IN" sz="1800" dirty="0"/>
                        <a:t>2</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bl>
          </a:graphicData>
        </a:graphic>
      </p:graphicFrame>
      <p:sp>
        <p:nvSpPr>
          <p:cNvPr id="65608" name="Slide Number Placeholder 12"/>
          <p:cNvSpPr>
            <a:spLocks noGrp="1"/>
          </p:cNvSpPr>
          <p:nvPr>
            <p:ph type="sldNum" sz="quarter" idx="4294967295"/>
          </p:nvPr>
        </p:nvSpPr>
        <p:spPr>
          <a:xfrm>
            <a:off x="6553200" y="6356350"/>
            <a:ext cx="2133600" cy="36512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fld id="{BEE873E6-5358-43BC-AC95-2B669541F710}" type="slidenum">
              <a:rPr 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pPr>
                <a:buFont typeface="Arial" panose="020B0604020202020204" pitchFamily="34" charset="0"/>
                <a:buNone/>
              </a:pPr>
              <a:t>17</a:t>
            </a:fld>
            <a:endParaRPr 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pic>
        <p:nvPicPr>
          <p:cNvPr id="65610" name="Picture 14" descr="NIET"/>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1581150" cy="847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9209680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Date Placeholder 3"/>
          <p:cNvSpPr>
            <a:spLocks noGrp="1"/>
          </p:cNvSpPr>
          <p:nvPr>
            <p:ph type="dt"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fld id="{768B621D-43C6-4C15-B60F-D5148BE43E79}" type="datetime1">
              <a:rPr 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pPr>
                <a:buFont typeface="Arial" panose="020B0604020202020204" pitchFamily="34" charset="0"/>
                <a:buNone/>
              </a:pPr>
              <a:t>9/5/2022</a:t>
            </a:fld>
            <a:endParaRPr 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7" name="Title 1"/>
          <p:cNvSpPr txBox="1">
            <a:spLocks/>
          </p:cNvSpPr>
          <p:nvPr/>
        </p:nvSpPr>
        <p:spPr>
          <a:xfrm>
            <a:off x="1371600" y="0"/>
            <a:ext cx="7543800" cy="94615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IN" sz="3200" dirty="0">
                <a:latin typeface="Times New Roman" pitchFamily="18" charset="0"/>
                <a:cs typeface="Times New Roman" pitchFamily="18" charset="0"/>
                <a:sym typeface="Arial" charset="0"/>
              </a:rPr>
              <a:t>End Semester Question Paper Templates </a:t>
            </a:r>
            <a:endParaRPr lang="en-US" sz="3200" dirty="0">
              <a:latin typeface="Times New Roman" pitchFamily="18" charset="0"/>
              <a:cs typeface="Times New Roman" pitchFamily="18" charset="0"/>
              <a:sym typeface="Arial" charset="0"/>
            </a:endParaRPr>
          </a:p>
        </p:txBody>
      </p:sp>
      <p:sp>
        <p:nvSpPr>
          <p:cNvPr id="66564" name="Rectangle 2"/>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Tx/>
              <a:buFontTx/>
              <a:buNone/>
            </a:pPr>
            <a:r>
              <a:rPr lang="en-US" altLang="en-US"/>
              <a:t/>
            </a:r>
            <a:br>
              <a:rPr lang="en-US" altLang="en-US"/>
            </a:br>
            <a:endParaRPr lang="en-US" altLang="en-US"/>
          </a:p>
          <a:p>
            <a:pPr eaLnBrk="1" hangingPunct="1">
              <a:buClrTx/>
              <a:buFontTx/>
              <a:buNone/>
            </a:pPr>
            <a:endParaRPr lang="en-US" altLang="en-US"/>
          </a:p>
        </p:txBody>
      </p:sp>
      <p:sp>
        <p:nvSpPr>
          <p:cNvPr id="66565" name="Content Placeholder 1"/>
          <p:cNvSpPr txBox="1">
            <a:spLocks noGrp="1"/>
          </p:cNvSpPr>
          <p:nvPr>
            <p:ph idx="1"/>
          </p:nvPr>
        </p:nvSpPr>
        <p:spPr>
          <a:xfrm>
            <a:off x="457200" y="1225550"/>
            <a:ext cx="8229600" cy="4754563"/>
          </a:xfrm>
        </p:spPr>
        <p:txBody>
          <a:bodyPr/>
          <a:lstStyle/>
          <a:p>
            <a:pPr marL="0" indent="0">
              <a:spcBef>
                <a:spcPts val="363"/>
              </a:spcBef>
              <a:spcAft>
                <a:spcPct val="0"/>
              </a:spcAft>
              <a:buClr>
                <a:srgbClr val="000000"/>
              </a:buClr>
              <a:buFont typeface="Arial" panose="020B0604020202020204" pitchFamily="34" charset="0"/>
              <a:buNone/>
            </a:pPr>
            <a:r>
              <a:rPr lang="en-IN" sz="2000" b="1">
                <a:latin typeface="Arial" panose="020B0604020202020204" pitchFamily="34" charset="0"/>
                <a:cs typeface="Arial" panose="020B0604020202020204" pitchFamily="34" charset="0"/>
              </a:rPr>
              <a:t>7. Attempt any one part of the following:                           1 x 10 = 10</a:t>
            </a:r>
          </a:p>
          <a:p>
            <a:pPr marL="0" indent="0">
              <a:spcBef>
                <a:spcPts val="363"/>
              </a:spcBef>
              <a:spcAft>
                <a:spcPct val="0"/>
              </a:spcAft>
              <a:buClr>
                <a:srgbClr val="000000"/>
              </a:buClr>
              <a:buFont typeface="Arial" panose="020B0604020202020204" pitchFamily="34" charset="0"/>
              <a:buNone/>
            </a:pPr>
            <a:endParaRPr lang="en-IN"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i="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i="1">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nvGraphicFramePr>
        <p:xfrm>
          <a:off x="850900" y="1985963"/>
          <a:ext cx="7829550" cy="1371600"/>
        </p:xfrm>
        <a:graphic>
          <a:graphicData uri="http://schemas.openxmlformats.org/drawingml/2006/table">
            <a:tbl>
              <a:tblPr firstRow="1" bandRow="1">
                <a:tableStyleId>{5C22544A-7EE6-4342-B048-85BDC9FD1C3A}</a:tableStyleId>
              </a:tblPr>
              <a:tblGrid>
                <a:gridCol w="903410">
                  <a:extLst>
                    <a:ext uri="{9D8B030D-6E8A-4147-A177-3AD203B41FA5}">
                      <a16:colId xmlns:a16="http://schemas.microsoft.com/office/drawing/2014/main" xmlns="" val="20000"/>
                    </a:ext>
                  </a:extLst>
                </a:gridCol>
                <a:gridCol w="5269890">
                  <a:extLst>
                    <a:ext uri="{9D8B030D-6E8A-4147-A177-3AD203B41FA5}">
                      <a16:colId xmlns:a16="http://schemas.microsoft.com/office/drawing/2014/main" xmlns="" val="20001"/>
                    </a:ext>
                  </a:extLst>
                </a:gridCol>
                <a:gridCol w="828125">
                  <a:extLst>
                    <a:ext uri="{9D8B030D-6E8A-4147-A177-3AD203B41FA5}">
                      <a16:colId xmlns:a16="http://schemas.microsoft.com/office/drawing/2014/main" xmlns="" val="20002"/>
                    </a:ext>
                  </a:extLst>
                </a:gridCol>
                <a:gridCol w="828125">
                  <a:extLst>
                    <a:ext uri="{9D8B030D-6E8A-4147-A177-3AD203B41FA5}">
                      <a16:colId xmlns:a16="http://schemas.microsoft.com/office/drawing/2014/main" xmlns="" val="20003"/>
                    </a:ext>
                  </a:extLst>
                </a:gridCol>
              </a:tblGrid>
              <a:tr h="640112">
                <a:tc>
                  <a:txBody>
                    <a:bodyPr/>
                    <a:lstStyle/>
                    <a:p>
                      <a:r>
                        <a:rPr lang="en-IN" sz="1800" dirty="0" err="1">
                          <a:solidFill>
                            <a:schemeClr val="tx1"/>
                          </a:solidFill>
                        </a:rPr>
                        <a:t>Q.No</a:t>
                      </a:r>
                      <a:r>
                        <a:rPr lang="en-IN" sz="1800" dirty="0">
                          <a:solidFill>
                            <a:schemeClr val="tx1"/>
                          </a:solidFill>
                        </a:rPr>
                        <a:t>.</a:t>
                      </a:r>
                    </a:p>
                  </a:txBody>
                  <a:tcPr marL="91445" marR="91445" marT="45688" marB="456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45" marR="91445" marT="45688" marB="456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45" marR="91445" marT="45688" marB="456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45" marR="91445" marT="45688" marB="456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365744">
                <a:tc>
                  <a:txBody>
                    <a:bodyPr/>
                    <a:lstStyle/>
                    <a:p>
                      <a:r>
                        <a:rPr lang="en-IN" sz="1800" dirty="0"/>
                        <a:t>1</a:t>
                      </a:r>
                    </a:p>
                  </a:txBody>
                  <a:tcPr marL="91445" marR="91445" marT="45688" marB="456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5" marR="91445" marT="45688" marB="456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45" marR="91445" marT="45688" marB="456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5" marR="91445" marT="45688" marB="456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365744">
                <a:tc>
                  <a:txBody>
                    <a:bodyPr/>
                    <a:lstStyle/>
                    <a:p>
                      <a:r>
                        <a:rPr lang="en-IN" sz="1800" dirty="0"/>
                        <a:t>2</a:t>
                      </a:r>
                    </a:p>
                  </a:txBody>
                  <a:tcPr marL="91445" marR="91445" marT="45688" marB="456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5" marR="91445" marT="45688" marB="456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45" marR="91445" marT="45688" marB="456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5" marR="91445" marT="45688" marB="456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bl>
          </a:graphicData>
        </a:graphic>
      </p:graphicFrame>
      <p:sp>
        <p:nvSpPr>
          <p:cNvPr id="66588" name="Slide Number Placeholder 10"/>
          <p:cNvSpPr>
            <a:spLocks noGrp="1"/>
          </p:cNvSpPr>
          <p:nvPr>
            <p:ph type="sldNum" sz="quarter" idx="4294967295"/>
          </p:nvPr>
        </p:nvSpPr>
        <p:spPr>
          <a:xfrm>
            <a:off x="6553200" y="6356350"/>
            <a:ext cx="2133600" cy="36512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fld id="{CA10AF63-ABA1-4339-839E-459EC0F713B7}" type="slidenum">
              <a:rPr 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pPr>
                <a:buFont typeface="Arial" panose="020B0604020202020204" pitchFamily="34" charset="0"/>
                <a:buNone/>
              </a:pPr>
              <a:t>18</a:t>
            </a:fld>
            <a:endParaRPr 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pic>
        <p:nvPicPr>
          <p:cNvPr id="66590" name="Picture 14" descr="NIET"/>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1387475" cy="847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2152567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US" sz="2200" dirty="0">
                <a:latin typeface="+mj-lt"/>
              </a:rPr>
              <a:t>The student should have knowledge of</a:t>
            </a:r>
          </a:p>
          <a:p>
            <a:pPr lvl="1"/>
            <a:r>
              <a:rPr lang="en-US" sz="2200" dirty="0">
                <a:latin typeface="+mj-lt"/>
              </a:rPr>
              <a:t>Networking</a:t>
            </a:r>
          </a:p>
          <a:p>
            <a:pPr lvl="1"/>
            <a:r>
              <a:rPr lang="en-US" sz="2200" dirty="0">
                <a:latin typeface="+mj-lt"/>
              </a:rPr>
              <a:t>Layout of computer  </a:t>
            </a:r>
          </a:p>
          <a:p>
            <a:pPr lvl="1"/>
            <a:r>
              <a:rPr lang="en-US" sz="2200" dirty="0">
                <a:latin typeface="+mj-lt"/>
              </a:rPr>
              <a:t>Hardware</a:t>
            </a:r>
          </a:p>
          <a:p>
            <a:r>
              <a:rPr lang="en-US" sz="2200" dirty="0"/>
              <a:t>The basic knowledge of C</a:t>
            </a:r>
          </a:p>
        </p:txBody>
      </p:sp>
      <p:sp>
        <p:nvSpPr>
          <p:cNvPr id="4" name="Date Placeholder 3"/>
          <p:cNvSpPr>
            <a:spLocks noGrp="1"/>
          </p:cNvSpPr>
          <p:nvPr>
            <p:ph type="dt" sz="half" idx="10"/>
          </p:nvPr>
        </p:nvSpPr>
        <p:spPr/>
        <p:txBody>
          <a:bodyPr/>
          <a:lstStyle/>
          <a:p>
            <a:fld id="{9C02ED4F-8EA8-4824-8F0D-9F0490C546F2}" type="datetime1">
              <a:rPr lang="en-US" smtClean="0"/>
              <a:pPr/>
              <a:t>9/5/2022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Prerequisite</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xmlns="" val="2225614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C7CB6CD1-7A2A-4D51-B89F-C6E3AB8A4903}" type="datetime1">
              <a:rPr lang="en-US" smtClean="0"/>
              <a:pPr/>
              <a:t>9/5/2022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a:t>
            </a:fld>
            <a:endParaRPr lang="en-US" dirty="0"/>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i="0" u="none" strike="noStrike" kern="1200" cap="none" spc="0" normalizeH="0" baseline="0" noProof="0" dirty="0">
                <a:ln>
                  <a:noFill/>
                </a:ln>
                <a:solidFill>
                  <a:schemeClr val="dk1"/>
                </a:solidFill>
                <a:effectLst/>
                <a:uLnTx/>
                <a:uFillTx/>
                <a:latin typeface="+mn-lt"/>
                <a:ea typeface="+mn-ea"/>
                <a:cs typeface="+mn-cs"/>
              </a:rPr>
              <a:t>Contents</a:t>
            </a:r>
          </a:p>
        </p:txBody>
      </p:sp>
      <p:pic>
        <p:nvPicPr>
          <p:cNvPr id="9"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10" name="Content Placeholder 2"/>
          <p:cNvSpPr txBox="1">
            <a:spLocks/>
          </p:cNvSpPr>
          <p:nvPr/>
        </p:nvSpPr>
        <p:spPr>
          <a:xfrm>
            <a:off x="457200" y="685800"/>
            <a:ext cx="8610600" cy="45259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304800">
              <a:spcBef>
                <a:spcPts val="0"/>
              </a:spcBef>
              <a:buClr>
                <a:schemeClr val="dk1"/>
              </a:buClr>
              <a:buSzPts val="1800"/>
              <a:defRPr/>
            </a:pPr>
            <a:r>
              <a:rPr lang="en-US" sz="1600" dirty="0">
                <a:cs typeface="Times New Roman" pitchFamily="18" charset="0"/>
              </a:rPr>
              <a:t>Evaluation Scheme</a:t>
            </a:r>
          </a:p>
          <a:p>
            <a:pPr indent="-304800">
              <a:spcBef>
                <a:spcPts val="0"/>
              </a:spcBef>
              <a:buClr>
                <a:schemeClr val="dk1"/>
              </a:buClr>
              <a:buSzPts val="1800"/>
              <a:defRPr/>
            </a:pPr>
            <a:r>
              <a:rPr lang="en-US" sz="1600" dirty="0">
                <a:cs typeface="Times New Roman" pitchFamily="18" charset="0"/>
              </a:rPr>
              <a:t>Syllabus</a:t>
            </a:r>
          </a:p>
          <a:p>
            <a:pPr indent="-304800">
              <a:spcBef>
                <a:spcPts val="0"/>
              </a:spcBef>
              <a:buClr>
                <a:schemeClr val="dk1"/>
              </a:buClr>
              <a:buSzPts val="1800"/>
              <a:defRPr/>
            </a:pPr>
            <a:r>
              <a:rPr lang="en-US" sz="1600" dirty="0">
                <a:cs typeface="Times New Roman" pitchFamily="18" charset="0"/>
              </a:rPr>
              <a:t>Branch wise syllabus</a:t>
            </a:r>
          </a:p>
          <a:p>
            <a:pPr indent="-304800">
              <a:spcBef>
                <a:spcPts val="0"/>
              </a:spcBef>
              <a:buClr>
                <a:schemeClr val="dk1"/>
              </a:buClr>
              <a:buSzPts val="1800"/>
              <a:defRPr/>
            </a:pPr>
            <a:r>
              <a:rPr lang="en-US" sz="1600" dirty="0">
                <a:cs typeface="Times New Roman" pitchFamily="18" charset="0"/>
              </a:rPr>
              <a:t>Course Objective</a:t>
            </a:r>
          </a:p>
          <a:p>
            <a:pPr indent="-304800">
              <a:spcBef>
                <a:spcPts val="0"/>
              </a:spcBef>
              <a:buClr>
                <a:schemeClr val="dk1"/>
              </a:buClr>
              <a:buSzPts val="1800"/>
              <a:defRPr/>
            </a:pPr>
            <a:r>
              <a:rPr lang="en-US" sz="1600" dirty="0">
                <a:cs typeface="Times New Roman" pitchFamily="18" charset="0"/>
              </a:rPr>
              <a:t>Course Outcome</a:t>
            </a:r>
          </a:p>
          <a:p>
            <a:pPr indent="-304800">
              <a:spcBef>
                <a:spcPts val="0"/>
              </a:spcBef>
              <a:buClr>
                <a:schemeClr val="dk1"/>
              </a:buClr>
              <a:buSzPts val="1800"/>
              <a:defRPr/>
            </a:pPr>
            <a:r>
              <a:rPr lang="en-US" sz="1600" dirty="0">
                <a:cs typeface="Times New Roman" pitchFamily="18" charset="0"/>
              </a:rPr>
              <a:t>Program Outcome</a:t>
            </a:r>
          </a:p>
          <a:p>
            <a:pPr indent="-304800">
              <a:spcBef>
                <a:spcPts val="0"/>
              </a:spcBef>
              <a:buClr>
                <a:schemeClr val="dk1"/>
              </a:buClr>
              <a:buSzPts val="1800"/>
              <a:defRPr/>
            </a:pPr>
            <a:r>
              <a:rPr lang="en-US" sz="1600" dirty="0">
                <a:cs typeface="Times New Roman" pitchFamily="18" charset="0"/>
              </a:rPr>
              <a:t>CO-PO Mapping</a:t>
            </a:r>
          </a:p>
          <a:p>
            <a:pPr indent="-304800">
              <a:spcBef>
                <a:spcPts val="0"/>
              </a:spcBef>
              <a:buClr>
                <a:schemeClr val="dk1"/>
              </a:buClr>
              <a:buSzPts val="1800"/>
              <a:defRPr/>
            </a:pPr>
            <a:r>
              <a:rPr lang="en-US" sz="1600" dirty="0">
                <a:cs typeface="Times New Roman" pitchFamily="18" charset="0"/>
              </a:rPr>
              <a:t>PSO</a:t>
            </a:r>
          </a:p>
          <a:p>
            <a:pPr indent="-304800">
              <a:spcBef>
                <a:spcPts val="0"/>
              </a:spcBef>
              <a:buClr>
                <a:schemeClr val="dk1"/>
              </a:buClr>
              <a:buSzPts val="1800"/>
              <a:defRPr/>
            </a:pPr>
            <a:r>
              <a:rPr lang="en-US" sz="1600" dirty="0">
                <a:cs typeface="Times New Roman" pitchFamily="18" charset="0"/>
              </a:rPr>
              <a:t>CO- PSO Mapping</a:t>
            </a:r>
          </a:p>
          <a:p>
            <a:pPr indent="-304800">
              <a:spcBef>
                <a:spcPts val="0"/>
              </a:spcBef>
              <a:buClr>
                <a:schemeClr val="dk1"/>
              </a:buClr>
              <a:buSzPts val="1800"/>
              <a:defRPr/>
            </a:pPr>
            <a:r>
              <a:rPr lang="en-US" sz="1600" dirty="0">
                <a:cs typeface="Times New Roman" pitchFamily="18" charset="0"/>
              </a:rPr>
              <a:t>PEO</a:t>
            </a:r>
          </a:p>
          <a:p>
            <a:pPr indent="-304800">
              <a:spcBef>
                <a:spcPts val="0"/>
              </a:spcBef>
              <a:buClr>
                <a:schemeClr val="dk1"/>
              </a:buClr>
              <a:buSzPts val="1800"/>
              <a:defRPr/>
            </a:pPr>
            <a:r>
              <a:rPr lang="en-US" sz="1600" dirty="0">
                <a:cs typeface="Times New Roman" pitchFamily="18" charset="0"/>
              </a:rPr>
              <a:t>Result analysis</a:t>
            </a:r>
          </a:p>
          <a:p>
            <a:pPr indent="-304800">
              <a:spcBef>
                <a:spcPts val="0"/>
              </a:spcBef>
              <a:buClr>
                <a:schemeClr val="dk1"/>
              </a:buClr>
              <a:buSzPts val="1800"/>
              <a:defRPr/>
            </a:pPr>
            <a:r>
              <a:rPr lang="en-US" sz="1600" dirty="0">
                <a:cs typeface="Times New Roman" pitchFamily="18" charset="0"/>
              </a:rPr>
              <a:t>Paper template</a:t>
            </a:r>
          </a:p>
          <a:p>
            <a:pPr indent="-304800">
              <a:spcBef>
                <a:spcPts val="0"/>
              </a:spcBef>
              <a:buClr>
                <a:schemeClr val="dk1"/>
              </a:buClr>
              <a:buSzPts val="1800"/>
              <a:defRPr/>
            </a:pPr>
            <a:r>
              <a:rPr lang="en-US" sz="1600" dirty="0">
                <a:cs typeface="Times New Roman" pitchFamily="18" charset="0"/>
              </a:rPr>
              <a:t>Prerequisites</a:t>
            </a:r>
          </a:p>
          <a:p>
            <a:pPr indent="-304800">
              <a:spcBef>
                <a:spcPts val="0"/>
              </a:spcBef>
              <a:buClr>
                <a:schemeClr val="dk1"/>
              </a:buClr>
              <a:buSzPts val="1800"/>
              <a:defRPr/>
            </a:pPr>
            <a:r>
              <a:rPr lang="en-US" sz="1600" dirty="0">
                <a:cs typeface="Times New Roman" pitchFamily="18" charset="0"/>
              </a:rPr>
              <a:t>Introduction to subject</a:t>
            </a:r>
          </a:p>
          <a:p>
            <a:pPr indent="-304800">
              <a:spcBef>
                <a:spcPts val="0"/>
              </a:spcBef>
              <a:buClr>
                <a:schemeClr val="dk1"/>
              </a:buClr>
              <a:buSzPts val="1800"/>
              <a:defRPr/>
            </a:pPr>
            <a:r>
              <a:rPr lang="en-US" sz="1600" dirty="0">
                <a:cs typeface="Times New Roman" pitchFamily="18" charset="0"/>
              </a:rPr>
              <a:t>Unit objective</a:t>
            </a:r>
          </a:p>
          <a:p>
            <a:r>
              <a:rPr lang="en-US" sz="1600" dirty="0"/>
              <a:t>MAC 							</a:t>
            </a:r>
          </a:p>
          <a:p>
            <a:r>
              <a:rPr lang="en-US" sz="1600" dirty="0"/>
              <a:t>Multiple access protocols</a:t>
            </a:r>
          </a:p>
          <a:p>
            <a:pPr lvl="1"/>
            <a:r>
              <a:rPr lang="en-US" sz="1600" dirty="0"/>
              <a:t>Controlled access protocols</a:t>
            </a:r>
          </a:p>
          <a:p>
            <a:pPr lvl="1"/>
            <a:r>
              <a:rPr lang="en-US" sz="1600" dirty="0"/>
              <a:t>Random Access Protocols</a:t>
            </a:r>
          </a:p>
          <a:p>
            <a:r>
              <a:rPr lang="en-US" sz="1600" dirty="0"/>
              <a:t>Protocols</a:t>
            </a:r>
          </a:p>
          <a:p>
            <a:pPr lvl="1"/>
            <a:r>
              <a:rPr lang="en-US" sz="1600" dirty="0"/>
              <a:t>Topic objective &amp; Recap of previous Topic	</a:t>
            </a:r>
          </a:p>
          <a:p>
            <a:pPr marL="457200" lvl="1" indent="0">
              <a:buNone/>
            </a:pPr>
            <a:r>
              <a:rPr lang="en-US" sz="1600" dirty="0"/>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Date Placeholder 3"/>
          <p:cNvSpPr>
            <a:spLocks noGrp="1"/>
          </p:cNvSpPr>
          <p:nvPr>
            <p:ph type="dt" sz="quarter" idx="11"/>
          </p:nvPr>
        </p:nvSpPr>
        <p:spPr>
          <a:noFill/>
        </p:spPr>
        <p:txBody>
          <a:bodyPr/>
          <a:lstStyle/>
          <a:p>
            <a:pPr>
              <a:buFont typeface="Arial" pitchFamily="34" charset="0"/>
              <a:buNone/>
            </a:pPr>
            <a:fld id="{74E74EBA-B0C8-42D4-9008-7087E337D9AF}" type="datetime1">
              <a:rPr lang="en-US" smtClean="0"/>
              <a:pPr>
                <a:buFont typeface="Arial" pitchFamily="34" charset="0"/>
                <a:buNone/>
              </a:pPr>
              <a:t>9/5/2022</a:t>
            </a:fld>
            <a:endParaRPr lang="en-US"/>
          </a:p>
        </p:txBody>
      </p:sp>
      <p:sp>
        <p:nvSpPr>
          <p:cNvPr id="23556" name="Slide Number Placeholder 5"/>
          <p:cNvSpPr>
            <a:spLocks noGrp="1"/>
          </p:cNvSpPr>
          <p:nvPr>
            <p:ph type="sldNum" sz="quarter" idx="4294967295"/>
          </p:nvPr>
        </p:nvSpPr>
        <p:spPr>
          <a:xfrm>
            <a:off x="6497638" y="6356350"/>
            <a:ext cx="2895600" cy="365125"/>
          </a:xfrm>
          <a:prstGeom prst="rect">
            <a:avLst/>
          </a:prstGeom>
          <a:noFill/>
        </p:spPr>
        <p:txBody>
          <a:bodyPr/>
          <a:lstStyle/>
          <a:p>
            <a:pPr algn="ctr">
              <a:buSzPts val="1400"/>
              <a:buFont typeface="Arial" pitchFamily="34" charset="0"/>
              <a:buNone/>
            </a:pPr>
            <a:fld id="{C9D35AC0-4A6C-4D49-B3C2-AC8A74D5F449}" type="slidenum">
              <a:rPr lang="en-US" smtClean="0"/>
              <a:pPr algn="ctr">
                <a:buSzPts val="1400"/>
                <a:buFont typeface="Arial" pitchFamily="34" charset="0"/>
                <a:buNone/>
              </a:pPr>
              <a:t>20</a:t>
            </a:fld>
            <a:endParaRPr lang="en-US"/>
          </a:p>
        </p:txBody>
      </p:sp>
      <p:sp>
        <p:nvSpPr>
          <p:cNvPr id="7" name="Title 1"/>
          <p:cNvSpPr txBox="1">
            <a:spLocks/>
          </p:cNvSpPr>
          <p:nvPr/>
        </p:nvSpPr>
        <p:spPr>
          <a:xfrm>
            <a:off x="1447800" y="0"/>
            <a:ext cx="76962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000" dirty="0"/>
              <a:t>Brief Introduction to Subject </a:t>
            </a:r>
          </a:p>
        </p:txBody>
      </p:sp>
      <p:sp>
        <p:nvSpPr>
          <p:cNvPr id="23558" name="Text Placeholder 9"/>
          <p:cNvSpPr txBox="1">
            <a:spLocks noGrp="1"/>
          </p:cNvSpPr>
          <p:nvPr>
            <p:ph type="body" idx="1"/>
          </p:nvPr>
        </p:nvSpPr>
        <p:spPr>
          <a:xfrm>
            <a:off x="473075" y="906463"/>
            <a:ext cx="8229600" cy="5353050"/>
          </a:xfrm>
        </p:spPr>
        <p:txBody>
          <a:bodyPr>
            <a:normAutofit/>
          </a:bodyPr>
          <a:lstStyle/>
          <a:p>
            <a:pPr algn="just">
              <a:spcBef>
                <a:spcPts val="363"/>
              </a:spcBef>
              <a:spcAft>
                <a:spcPct val="0"/>
              </a:spcAft>
              <a:buClr>
                <a:srgbClr val="000000"/>
              </a:buClr>
            </a:pPr>
            <a:r>
              <a:rPr lang="en-US" sz="2000" dirty="0"/>
              <a:t> </a:t>
            </a:r>
            <a:r>
              <a:rPr lang="en-US" sz="2400" dirty="0"/>
              <a:t>Computer network is a group of devices connected with each other through a transmission medium such as wires, cables etc. </a:t>
            </a:r>
          </a:p>
          <a:p>
            <a:pPr algn="just">
              <a:spcBef>
                <a:spcPts val="363"/>
              </a:spcBef>
              <a:spcAft>
                <a:spcPct val="0"/>
              </a:spcAft>
              <a:buClr>
                <a:srgbClr val="000000"/>
              </a:buClr>
            </a:pPr>
            <a:endParaRPr lang="en-US" sz="2400" dirty="0"/>
          </a:p>
          <a:p>
            <a:pPr algn="just">
              <a:spcBef>
                <a:spcPts val="363"/>
              </a:spcBef>
              <a:spcAft>
                <a:spcPct val="0"/>
              </a:spcAft>
              <a:buClr>
                <a:srgbClr val="000000"/>
              </a:buClr>
            </a:pPr>
            <a:r>
              <a:rPr lang="en-US" sz="2400" dirty="0"/>
              <a:t>These devices can be computers, printers, scanners, Fax machines etc. </a:t>
            </a:r>
          </a:p>
          <a:p>
            <a:pPr algn="just">
              <a:spcBef>
                <a:spcPts val="363"/>
              </a:spcBef>
              <a:spcAft>
                <a:spcPct val="0"/>
              </a:spcAft>
              <a:buClr>
                <a:srgbClr val="000000"/>
              </a:buClr>
            </a:pPr>
            <a:endParaRPr lang="en-US" sz="2400" dirty="0"/>
          </a:p>
          <a:p>
            <a:pPr algn="just">
              <a:spcBef>
                <a:spcPts val="363"/>
              </a:spcBef>
              <a:spcAft>
                <a:spcPct val="0"/>
              </a:spcAft>
              <a:buClr>
                <a:srgbClr val="000000"/>
              </a:buClr>
            </a:pPr>
            <a:r>
              <a:rPr lang="en-US" sz="2400" dirty="0"/>
              <a:t>The purpose of having computer network is to send and receive data stored in other devices over the network.</a:t>
            </a:r>
            <a:endParaRPr lang="en-US" sz="2400" u="sng" dirty="0">
              <a:solidFill>
                <a:srgbClr val="0000FF"/>
              </a:solidFill>
              <a:latin typeface="Arial" pitchFamily="34" charset="0"/>
              <a:cs typeface="Arial" pitchFamily="34" charset="0"/>
            </a:endParaRPr>
          </a:p>
        </p:txBody>
      </p:sp>
    </p:spTree>
    <p:extLst>
      <p:ext uri="{BB962C8B-B14F-4D97-AF65-F5344CB8AC3E}">
        <p14:creationId xmlns:p14="http://schemas.microsoft.com/office/powerpoint/2010/main" xmlns="" val="29632020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2200" dirty="0"/>
              <a:t>Topic objective</a:t>
            </a:r>
          </a:p>
          <a:p>
            <a:r>
              <a:rPr lang="en-US" sz="2200" dirty="0"/>
              <a:t>Understand the Medium access sub layer of data link layer</a:t>
            </a:r>
          </a:p>
          <a:p>
            <a:r>
              <a:rPr lang="en-US" sz="2200" dirty="0"/>
              <a:t>Understand the Functions of MAC</a:t>
            </a:r>
          </a:p>
          <a:p>
            <a:r>
              <a:rPr lang="en-US" sz="2200" dirty="0"/>
              <a:t>Find out Channel allocation problem and</a:t>
            </a:r>
          </a:p>
          <a:p>
            <a:r>
              <a:rPr lang="en-US" sz="2200" dirty="0"/>
              <a:t>Various multiple access protocols</a:t>
            </a:r>
          </a:p>
          <a:p>
            <a:endParaRPr lang="en-US" sz="2200" dirty="0"/>
          </a:p>
          <a:p>
            <a:endParaRPr lang="en-US" sz="2200" dirty="0"/>
          </a:p>
          <a:p>
            <a:pPr marL="0" indent="0">
              <a:buNone/>
            </a:pPr>
            <a:endParaRPr lang="en-US" sz="2200" dirty="0"/>
          </a:p>
        </p:txBody>
      </p:sp>
      <p:sp>
        <p:nvSpPr>
          <p:cNvPr id="4" name="Date Placeholder 3"/>
          <p:cNvSpPr>
            <a:spLocks noGrp="1"/>
          </p:cNvSpPr>
          <p:nvPr>
            <p:ph type="dt" sz="half" idx="10"/>
          </p:nvPr>
        </p:nvSpPr>
        <p:spPr/>
        <p:txBody>
          <a:bodyPr/>
          <a:lstStyle/>
          <a:p>
            <a:fld id="{299DCD53-D5B1-43ED-93FD-6E49FEB4AE06}" type="datetime1">
              <a:rPr lang="en-US" smtClean="0"/>
              <a:pPr/>
              <a:t>9/5/2022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Medium access control sublayer(CO2)</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xmlns="" val="16187063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US" sz="2200" dirty="0"/>
              <a:t>It is responsible for flow control and multiplexing for transmission medium.</a:t>
            </a:r>
          </a:p>
          <a:p>
            <a:endParaRPr lang="en-US" sz="2200" dirty="0"/>
          </a:p>
          <a:p>
            <a:r>
              <a:rPr lang="en-US" sz="2200" dirty="0"/>
              <a:t>The Open System Interconnections (OSI) model is a layered networking framework that conceptualizes how communications should be done between heterogeneous systems. </a:t>
            </a:r>
          </a:p>
          <a:p>
            <a:endParaRPr lang="en-US" sz="2200" dirty="0"/>
          </a:p>
          <a:p>
            <a:r>
              <a:rPr lang="en-US" sz="2200" dirty="0"/>
              <a:t>The data link layer is divided into two sublayers −</a:t>
            </a:r>
          </a:p>
          <a:p>
            <a:pPr lvl="1"/>
            <a:r>
              <a:rPr lang="en-US" sz="2200" dirty="0"/>
              <a:t>The logical link control (LLC) sublayer</a:t>
            </a:r>
          </a:p>
          <a:p>
            <a:pPr lvl="1"/>
            <a:r>
              <a:rPr lang="en-US" sz="2200" dirty="0"/>
              <a:t>The medium access control (MAC) sublayer</a:t>
            </a:r>
          </a:p>
          <a:p>
            <a:endParaRPr lang="en-US" sz="2200" dirty="0"/>
          </a:p>
          <a:p>
            <a:pPr marL="0" indent="0">
              <a:buNone/>
            </a:pPr>
            <a:endParaRPr lang="en-US" sz="2200" dirty="0"/>
          </a:p>
        </p:txBody>
      </p:sp>
      <p:sp>
        <p:nvSpPr>
          <p:cNvPr id="4" name="Date Placeholder 3"/>
          <p:cNvSpPr>
            <a:spLocks noGrp="1"/>
          </p:cNvSpPr>
          <p:nvPr>
            <p:ph type="dt" sz="half" idx="10"/>
          </p:nvPr>
        </p:nvSpPr>
        <p:spPr/>
        <p:txBody>
          <a:bodyPr/>
          <a:lstStyle/>
          <a:p>
            <a:fld id="{ADF6B640-5070-41AC-B9E4-87EFF4ADC93C}" type="datetime1">
              <a:rPr lang="en-US" smtClean="0"/>
              <a:pPr/>
              <a:t>9/5/2022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Medium access control sublayer(CO2)</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xmlns="" val="34835067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Autofit/>
          </a:bodyPr>
          <a:lstStyle/>
          <a:p>
            <a:r>
              <a:rPr lang="en-US" sz="2200" dirty="0"/>
              <a:t>It provides an abstraction of the physical layer to the LLC and upper layers of the OSI network.</a:t>
            </a:r>
          </a:p>
          <a:p>
            <a:r>
              <a:rPr lang="en-US" sz="2200" dirty="0"/>
              <a:t>It is responsible for encapsulating frames so that they are suitable for transmission via the physical medium.</a:t>
            </a:r>
          </a:p>
          <a:p>
            <a:r>
              <a:rPr lang="en-US" sz="2200" dirty="0"/>
              <a:t>It resolves the addressing of source station as well as the destination station, or groups of destination stations.</a:t>
            </a:r>
          </a:p>
          <a:p>
            <a:r>
              <a:rPr lang="en-US" sz="2200" dirty="0"/>
              <a:t>It performs multiple access resolutions when more than one data frame is to be transmitted. It determines the channel access methods for transmission.</a:t>
            </a:r>
          </a:p>
          <a:p>
            <a:r>
              <a:rPr lang="en-US" sz="2200" dirty="0"/>
              <a:t>It also performs collision resolution and initiating retransmission in case of collisions.</a:t>
            </a:r>
          </a:p>
          <a:p>
            <a:r>
              <a:rPr lang="en-US" sz="2200" dirty="0"/>
              <a:t>It generates the frame check sequences and thus contributes to protection against transmission errors.</a:t>
            </a:r>
          </a:p>
          <a:p>
            <a:endParaRPr lang="en-US" sz="2200" dirty="0"/>
          </a:p>
          <a:p>
            <a:pPr marL="0" indent="0">
              <a:buNone/>
            </a:pPr>
            <a:endParaRPr lang="en-US" sz="2200" dirty="0"/>
          </a:p>
        </p:txBody>
      </p:sp>
      <p:sp>
        <p:nvSpPr>
          <p:cNvPr id="4" name="Date Placeholder 3"/>
          <p:cNvSpPr>
            <a:spLocks noGrp="1"/>
          </p:cNvSpPr>
          <p:nvPr>
            <p:ph type="dt" sz="half" idx="10"/>
          </p:nvPr>
        </p:nvSpPr>
        <p:spPr/>
        <p:txBody>
          <a:bodyPr/>
          <a:lstStyle/>
          <a:p>
            <a:fld id="{452A5F72-EC0E-4028-9450-19D59EB996F0}" type="datetime1">
              <a:rPr lang="en-US" smtClean="0"/>
              <a:pPr/>
              <a:t>9/5/2022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Functions of MAC Layer</a:t>
            </a:r>
            <a:endParaRPr kumimoji="0" lang="en-US" sz="3200" i="0" u="none" strike="noStrike" kern="1200" cap="none" spc="0" normalizeH="0" baseline="0" noProof="0" dirty="0">
              <a:ln>
                <a:noFill/>
              </a:ln>
              <a:solidFill>
                <a:schemeClr val="dk1"/>
              </a:solidFill>
              <a:effectLst/>
              <a:uLnTx/>
              <a:uFillTx/>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xmlns="" val="3090997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fontScale="70000" lnSpcReduction="20000"/>
          </a:bodyPr>
          <a:lstStyle/>
          <a:p>
            <a:r>
              <a:rPr lang="en-US" dirty="0"/>
              <a:t>MAC address or media access control address is a unique identifier allotted to a network interface controller (NIC) of a device. </a:t>
            </a:r>
          </a:p>
          <a:p>
            <a:r>
              <a:rPr lang="en-US" dirty="0"/>
              <a:t>It is used as a network address for data transmission within a network segment like Ethernet, Wi-Fi, and Bluetooth.</a:t>
            </a:r>
          </a:p>
          <a:p>
            <a:r>
              <a:rPr lang="en-US" dirty="0"/>
              <a:t>This layer determines who goes next on a multi-access channel</a:t>
            </a:r>
          </a:p>
          <a:p>
            <a:r>
              <a:rPr lang="en-US" dirty="0"/>
              <a:t>MAC protocols are mechanisms that allow users to access a common medium or channel. </a:t>
            </a:r>
          </a:p>
          <a:p>
            <a:r>
              <a:rPr lang="en-US" dirty="0"/>
              <a:t>Aloha, slotted Aloha, and Carrier Sense Multiple Access protocols are used</a:t>
            </a:r>
          </a:p>
          <a:p>
            <a:r>
              <a:rPr lang="en-US" dirty="0"/>
              <a:t>This layer is important in LAN’s</a:t>
            </a:r>
          </a:p>
          <a:p>
            <a:r>
              <a:rPr lang="en-US" dirty="0"/>
              <a:t>Channel allocation problem</a:t>
            </a:r>
          </a:p>
          <a:p>
            <a:pPr lvl="1"/>
            <a:r>
              <a:rPr lang="en-US" dirty="0"/>
              <a:t>Static channel </a:t>
            </a:r>
          </a:p>
          <a:p>
            <a:pPr lvl="1"/>
            <a:r>
              <a:rPr lang="en-US" dirty="0"/>
              <a:t>Dynamic channel allocation</a:t>
            </a:r>
          </a:p>
          <a:p>
            <a:pPr marL="0" indent="0">
              <a:buNone/>
            </a:pPr>
            <a:endParaRPr lang="en-US" sz="2200" dirty="0"/>
          </a:p>
        </p:txBody>
      </p:sp>
      <p:sp>
        <p:nvSpPr>
          <p:cNvPr id="4" name="Date Placeholder 3"/>
          <p:cNvSpPr>
            <a:spLocks noGrp="1"/>
          </p:cNvSpPr>
          <p:nvPr>
            <p:ph type="dt" sz="half" idx="10"/>
          </p:nvPr>
        </p:nvSpPr>
        <p:spPr/>
        <p:txBody>
          <a:bodyPr/>
          <a:lstStyle/>
          <a:p>
            <a:fld id="{15A8C6A0-E575-49D9-A017-D8DAB5F4D66B}" type="datetime1">
              <a:rPr lang="en-US" smtClean="0"/>
              <a:pPr/>
              <a:t>9/5/2022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MAC</a:t>
            </a:r>
            <a:endParaRPr kumimoji="0" lang="en-US" sz="3200" i="0" u="none" strike="noStrike" kern="1200" cap="none" spc="0" normalizeH="0" baseline="0" noProof="0" dirty="0">
              <a:ln>
                <a:noFill/>
              </a:ln>
              <a:solidFill>
                <a:schemeClr val="dk1"/>
              </a:solidFill>
              <a:effectLst/>
              <a:uLnTx/>
              <a:uFillTx/>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xmlns="" val="3090997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US" sz="2200" dirty="0"/>
              <a:t>For fixed channel and traffic from N users </a:t>
            </a:r>
          </a:p>
          <a:p>
            <a:endParaRPr lang="en-US" sz="2200" dirty="0"/>
          </a:p>
          <a:p>
            <a:r>
              <a:rPr lang="en-US" sz="2200" dirty="0"/>
              <a:t>Divide up bandwidth using FDM, TDM, CDMA, etc. − FDM and TDM</a:t>
            </a:r>
          </a:p>
          <a:p>
            <a:endParaRPr lang="en-US" sz="2200" dirty="0"/>
          </a:p>
          <a:p>
            <a:r>
              <a:rPr lang="en-US" sz="2200" dirty="0"/>
              <a:t>problematic with large no. of senders or </a:t>
            </a:r>
            <a:r>
              <a:rPr lang="en-US" sz="2200" dirty="0" err="1"/>
              <a:t>bursty</a:t>
            </a:r>
            <a:r>
              <a:rPr lang="en-US" sz="2200" dirty="0"/>
              <a:t> traffic</a:t>
            </a:r>
          </a:p>
          <a:p>
            <a:endParaRPr lang="en-US" sz="2200" dirty="0"/>
          </a:p>
          <a:p>
            <a:r>
              <a:rPr lang="en-US" sz="2200" dirty="0"/>
              <a:t>This static allocation performs poorly for </a:t>
            </a:r>
            <a:r>
              <a:rPr lang="en-US" sz="2200" dirty="0" err="1"/>
              <a:t>bursty</a:t>
            </a:r>
            <a:r>
              <a:rPr lang="en-US" sz="2200" dirty="0"/>
              <a:t> traffic </a:t>
            </a:r>
          </a:p>
          <a:p>
            <a:pPr lvl="1"/>
            <a:r>
              <a:rPr lang="en-US" sz="2200" dirty="0"/>
              <a:t>Most data transmissions are inherently </a:t>
            </a:r>
            <a:r>
              <a:rPr lang="en-US" sz="2200" dirty="0" err="1"/>
              <a:t>bursty</a:t>
            </a:r>
            <a:r>
              <a:rPr lang="en-US" sz="2200" dirty="0"/>
              <a:t> </a:t>
            </a:r>
          </a:p>
          <a:p>
            <a:pPr lvl="1"/>
            <a:r>
              <a:rPr lang="en-US" sz="2200" dirty="0"/>
              <a:t>Allocation to any given user will sometimes go unused = wasteful</a:t>
            </a:r>
          </a:p>
          <a:p>
            <a:pPr marL="0" indent="0">
              <a:buNone/>
            </a:pPr>
            <a:endParaRPr lang="en-US" sz="2200" dirty="0"/>
          </a:p>
          <a:p>
            <a:pPr marL="0" indent="0">
              <a:buNone/>
            </a:pPr>
            <a:endParaRPr lang="en-US" sz="2200" dirty="0"/>
          </a:p>
        </p:txBody>
      </p:sp>
      <p:sp>
        <p:nvSpPr>
          <p:cNvPr id="4" name="Date Placeholder 3"/>
          <p:cNvSpPr>
            <a:spLocks noGrp="1"/>
          </p:cNvSpPr>
          <p:nvPr>
            <p:ph type="dt" sz="half" idx="10"/>
          </p:nvPr>
        </p:nvSpPr>
        <p:spPr/>
        <p:txBody>
          <a:bodyPr/>
          <a:lstStyle/>
          <a:p>
            <a:fld id="{4861649E-2A2E-4700-ADD7-67E0463BA8C6}" type="datetime1">
              <a:rPr lang="en-US" smtClean="0"/>
              <a:pPr/>
              <a:t>9/5/2022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Static channel Allocation(CO5)</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xmlns="" val="3090997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fontScale="92500" lnSpcReduction="20000"/>
          </a:bodyPr>
          <a:lstStyle/>
          <a:p>
            <a:r>
              <a:rPr lang="en-US" sz="2400" dirty="0"/>
              <a:t>Dynamic allocation gives the channel to a user when they need it.</a:t>
            </a:r>
          </a:p>
          <a:p>
            <a:r>
              <a:rPr lang="en-US" sz="2400" dirty="0"/>
              <a:t>Potentially N times as efficient for N users.</a:t>
            </a:r>
          </a:p>
          <a:p>
            <a:pPr marL="0" indent="0">
              <a:buNone/>
            </a:pPr>
            <a:r>
              <a:rPr lang="en-US" sz="2400" dirty="0"/>
              <a:t>Various schemes </a:t>
            </a:r>
          </a:p>
          <a:p>
            <a:r>
              <a:rPr lang="en-US" sz="2400" dirty="0"/>
              <a:t>Independent traffic                Often not a good model, but permits analysis</a:t>
            </a:r>
          </a:p>
          <a:p>
            <a:r>
              <a:rPr lang="en-US" sz="2400" dirty="0"/>
              <a:t>Single channel                         No external way to coordinate senders</a:t>
            </a:r>
          </a:p>
          <a:p>
            <a:r>
              <a:rPr lang="en-US" sz="2400" dirty="0"/>
              <a:t>Observable collisions             Needed for reliability; mechanisms vary </a:t>
            </a:r>
          </a:p>
          <a:p>
            <a:pPr marL="0" indent="0">
              <a:buNone/>
            </a:pPr>
            <a:r>
              <a:rPr lang="en-US" sz="2400" dirty="0"/>
              <a:t>(2+ sending simultaneously) </a:t>
            </a:r>
          </a:p>
          <a:p>
            <a:r>
              <a:rPr lang="en-US" sz="2400" dirty="0"/>
              <a:t>Continuous or                         Slotting (time divided up into discrete </a:t>
            </a:r>
          </a:p>
          <a:p>
            <a:pPr marL="0" indent="0">
              <a:buNone/>
            </a:pPr>
            <a:r>
              <a:rPr lang="en-US" sz="2400" dirty="0"/>
              <a:t>slotted time 			        intervals) may improve performance </a:t>
            </a:r>
          </a:p>
          <a:p>
            <a:r>
              <a:rPr lang="en-US" sz="2400" dirty="0"/>
              <a:t>Carrier sense 		        Can improve performance if available</a:t>
            </a:r>
          </a:p>
          <a:p>
            <a:pPr marL="0" indent="0">
              <a:buNone/>
            </a:pPr>
            <a:r>
              <a:rPr lang="en-US" sz="2400" dirty="0"/>
              <a:t>no carrier sense</a:t>
            </a:r>
            <a:endParaRPr lang="en-US" sz="2200" dirty="0"/>
          </a:p>
        </p:txBody>
      </p:sp>
      <p:sp>
        <p:nvSpPr>
          <p:cNvPr id="4" name="Date Placeholder 3"/>
          <p:cNvSpPr>
            <a:spLocks noGrp="1"/>
          </p:cNvSpPr>
          <p:nvPr>
            <p:ph type="dt" sz="half" idx="10"/>
          </p:nvPr>
        </p:nvSpPr>
        <p:spPr/>
        <p:txBody>
          <a:bodyPr/>
          <a:lstStyle/>
          <a:p>
            <a:fld id="{A3DD5334-9AC5-472B-B90B-EE36C67BF3C4}" type="datetime1">
              <a:rPr lang="en-US" smtClean="0"/>
              <a:pPr/>
              <a:t>9/5/2022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Dynamic channel Allocation(CO5)</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xmlns="" val="3090997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US" sz="2400" dirty="0"/>
              <a:t>Two basic strategies for channel acquisition in a broadcast network:</a:t>
            </a:r>
          </a:p>
          <a:p>
            <a:pPr marL="0" indent="0">
              <a:buNone/>
            </a:pPr>
            <a:r>
              <a:rPr lang="en-US" sz="2400" dirty="0"/>
              <a:t>   1. Contention (e.g., Aloha, CSMA) – preferable for low load because of its low delay characteristics </a:t>
            </a:r>
          </a:p>
          <a:p>
            <a:pPr marL="0" indent="0">
              <a:buNone/>
            </a:pPr>
            <a:r>
              <a:rPr lang="en-US" sz="2400" dirty="0"/>
              <a:t>   2. Collision Free Protocols – preferable at high load</a:t>
            </a:r>
          </a:p>
          <a:p>
            <a:pPr marL="0" indent="0">
              <a:buNone/>
            </a:pPr>
            <a:endParaRPr lang="en-US" sz="2200" dirty="0"/>
          </a:p>
        </p:txBody>
      </p:sp>
      <p:sp>
        <p:nvSpPr>
          <p:cNvPr id="4" name="Date Placeholder 3"/>
          <p:cNvSpPr>
            <a:spLocks noGrp="1"/>
          </p:cNvSpPr>
          <p:nvPr>
            <p:ph type="dt" sz="half" idx="10"/>
          </p:nvPr>
        </p:nvSpPr>
        <p:spPr/>
        <p:txBody>
          <a:bodyPr/>
          <a:lstStyle/>
          <a:p>
            <a:fld id="{E2592081-1CD3-420A-8F6F-62ADF6C90C66}" type="datetime1">
              <a:rPr lang="en-US" smtClean="0"/>
              <a:pPr/>
              <a:t>9/5/2022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Multiple Access Protocols(CO2)</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pic>
        <p:nvPicPr>
          <p:cNvPr id="10" name="Picture 9"/>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057400" y="3429000"/>
            <a:ext cx="5121697" cy="25664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090997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US" altLang="en-US" sz="2200" dirty="0">
                <a:solidFill>
                  <a:schemeClr val="hlink"/>
                </a:solidFill>
                <a:effectLst>
                  <a:outerShdw blurRad="38100" dist="38100" dir="2700000" algn="tl">
                    <a:srgbClr val="C0C0C0"/>
                  </a:outerShdw>
                </a:effectLst>
              </a:rPr>
              <a:t>random access</a:t>
            </a:r>
            <a:r>
              <a:rPr lang="en-US" altLang="en-US" sz="2200" dirty="0">
                <a:effectLst>
                  <a:outerShdw blurRad="38100" dist="38100" dir="2700000" algn="tl">
                    <a:srgbClr val="C0C0C0"/>
                  </a:outerShdw>
                </a:effectLst>
              </a:rPr>
              <a:t> or </a:t>
            </a:r>
            <a:r>
              <a:rPr lang="en-US" altLang="en-US" sz="2200" dirty="0">
                <a:solidFill>
                  <a:schemeClr val="hlink"/>
                </a:solidFill>
                <a:effectLst>
                  <a:outerShdw blurRad="38100" dist="38100" dir="2700000" algn="tl">
                    <a:srgbClr val="C0C0C0"/>
                  </a:outerShdw>
                </a:effectLst>
              </a:rPr>
              <a:t>contention</a:t>
            </a:r>
            <a:r>
              <a:rPr lang="en-US" altLang="en-US" sz="2200" dirty="0">
                <a:effectLst>
                  <a:outerShdw blurRad="38100" dist="38100" dir="2700000" algn="tl">
                    <a:srgbClr val="C0C0C0"/>
                  </a:outerShdw>
                </a:effectLst>
              </a:rPr>
              <a:t> methods </a:t>
            </a:r>
          </a:p>
          <a:p>
            <a:endParaRPr lang="en-US" altLang="en-US" sz="2200" dirty="0">
              <a:effectLst>
                <a:outerShdw blurRad="38100" dist="38100" dir="2700000" algn="tl">
                  <a:srgbClr val="C0C0C0"/>
                </a:outerShdw>
              </a:effectLst>
            </a:endParaRPr>
          </a:p>
          <a:p>
            <a:r>
              <a:rPr lang="en-US" altLang="en-US" sz="2200" dirty="0">
                <a:effectLst>
                  <a:outerShdw blurRad="38100" dist="38100" dir="2700000" algn="tl">
                    <a:srgbClr val="C0C0C0"/>
                  </a:outerShdw>
                </a:effectLst>
              </a:rPr>
              <a:t>no station is superior to another station and none is assigned the control over another. </a:t>
            </a:r>
          </a:p>
          <a:p>
            <a:endParaRPr lang="en-US" altLang="en-US" sz="2200" dirty="0">
              <a:effectLst>
                <a:outerShdw blurRad="38100" dist="38100" dir="2700000" algn="tl">
                  <a:srgbClr val="C0C0C0"/>
                </a:outerShdw>
              </a:effectLst>
            </a:endParaRPr>
          </a:p>
          <a:p>
            <a:r>
              <a:rPr lang="en-US" altLang="en-US" sz="2200" dirty="0">
                <a:effectLst>
                  <a:outerShdw blurRad="38100" dist="38100" dir="2700000" algn="tl">
                    <a:srgbClr val="C0C0C0"/>
                  </a:outerShdw>
                </a:effectLst>
              </a:rPr>
              <a:t>No station permits, or does not permit, another station to send. </a:t>
            </a:r>
          </a:p>
          <a:p>
            <a:endParaRPr lang="en-US" altLang="en-US" sz="2200" dirty="0">
              <a:effectLst>
                <a:outerShdw blurRad="38100" dist="38100" dir="2700000" algn="tl">
                  <a:srgbClr val="C0C0C0"/>
                </a:outerShdw>
              </a:effectLst>
            </a:endParaRPr>
          </a:p>
          <a:p>
            <a:r>
              <a:rPr lang="en-US" altLang="en-US" sz="2200" dirty="0">
                <a:effectLst>
                  <a:outerShdw blurRad="38100" dist="38100" dir="2700000" algn="tl">
                    <a:srgbClr val="C0C0C0"/>
                  </a:outerShdw>
                </a:effectLst>
              </a:rPr>
              <a:t>At each instance, a station that has data to send uses a procedure defined by the protocol to make a decision on whether or not to send. </a:t>
            </a:r>
            <a:endParaRPr lang="en-US" sz="2200" dirty="0"/>
          </a:p>
          <a:p>
            <a:pPr marL="0" indent="0">
              <a:buNone/>
            </a:pPr>
            <a:endParaRPr lang="en-US" sz="2200" dirty="0"/>
          </a:p>
        </p:txBody>
      </p:sp>
      <p:sp>
        <p:nvSpPr>
          <p:cNvPr id="4" name="Date Placeholder 3"/>
          <p:cNvSpPr>
            <a:spLocks noGrp="1"/>
          </p:cNvSpPr>
          <p:nvPr>
            <p:ph type="dt" sz="half" idx="10"/>
          </p:nvPr>
        </p:nvSpPr>
        <p:spPr/>
        <p:txBody>
          <a:bodyPr/>
          <a:lstStyle/>
          <a:p>
            <a:fld id="{15AFA365-421D-4306-989A-6B5943823593}" type="datetime1">
              <a:rPr lang="en-US" smtClean="0"/>
              <a:pPr/>
              <a:t>9/5/2022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Random access protocols</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xmlns="" val="3090997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marL="0" indent="0">
              <a:buNone/>
            </a:pPr>
            <a:r>
              <a:rPr lang="en-US" sz="2200" dirty="0"/>
              <a:t>Frames are transmitted at completely arbitrary times</a:t>
            </a:r>
          </a:p>
          <a:p>
            <a:pPr marL="0" indent="0">
              <a:buNone/>
            </a:pPr>
            <a:endParaRPr lang="en-US" dirty="0"/>
          </a:p>
        </p:txBody>
      </p:sp>
      <p:sp>
        <p:nvSpPr>
          <p:cNvPr id="4" name="Date Placeholder 3"/>
          <p:cNvSpPr>
            <a:spLocks noGrp="1"/>
          </p:cNvSpPr>
          <p:nvPr>
            <p:ph type="dt" sz="half" idx="10"/>
          </p:nvPr>
        </p:nvSpPr>
        <p:spPr/>
        <p:txBody>
          <a:bodyPr/>
          <a:lstStyle/>
          <a:p>
            <a:fld id="{58371786-F4C3-40C1-8EED-A96019C408F4}" type="datetime1">
              <a:rPr lang="en-US" smtClean="0"/>
              <a:pPr/>
              <a:t>9/5/2022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Pure Aloha</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pic>
        <p:nvPicPr>
          <p:cNvPr id="10" name="Picture 9"/>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48284" y="1981200"/>
            <a:ext cx="7858124" cy="370185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09099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8CBB61BF-7A1C-4130-85FE-2E8ED7FF46EA}" type="datetime1">
              <a:rPr lang="en-US" smtClean="0"/>
              <a:pPr/>
              <a:t>9/5/2022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3</a:t>
            </a:fld>
            <a:endParaRPr lang="en-US" dirty="0"/>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i="0" u="none" strike="noStrike" kern="1200" cap="none" spc="0" normalizeH="0" baseline="0" noProof="0" dirty="0">
                <a:ln>
                  <a:noFill/>
                </a:ln>
                <a:solidFill>
                  <a:schemeClr val="dk1"/>
                </a:solidFill>
                <a:effectLst/>
                <a:uLnTx/>
                <a:uFillTx/>
                <a:latin typeface="+mn-lt"/>
                <a:ea typeface="+mn-ea"/>
                <a:cs typeface="+mn-cs"/>
              </a:rPr>
              <a:t>Contents</a:t>
            </a:r>
          </a:p>
        </p:txBody>
      </p:sp>
      <p:pic>
        <p:nvPicPr>
          <p:cNvPr id="9"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10" name="Content Placeholder 2"/>
          <p:cNvSpPr txBox="1">
            <a:spLocks/>
          </p:cNvSpPr>
          <p:nvPr/>
        </p:nvSpPr>
        <p:spPr>
          <a:xfrm>
            <a:off x="457200" y="1119437"/>
            <a:ext cx="8610600" cy="45259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600" dirty="0"/>
              <a:t>Error Control						</a:t>
            </a:r>
          </a:p>
          <a:p>
            <a:pPr lvl="1"/>
            <a:r>
              <a:rPr lang="en-US" sz="1600" dirty="0"/>
              <a:t>Error Detection						</a:t>
            </a:r>
          </a:p>
          <a:p>
            <a:pPr lvl="1"/>
            <a:r>
              <a:rPr lang="en-US" sz="1600" dirty="0"/>
              <a:t>Error Correction</a:t>
            </a:r>
          </a:p>
          <a:p>
            <a:r>
              <a:rPr lang="en-US" sz="1600" dirty="0"/>
              <a:t>IEEE standards</a:t>
            </a:r>
          </a:p>
          <a:p>
            <a:r>
              <a:rPr lang="en-US" sz="1600" dirty="0"/>
              <a:t>Topic objective &amp; Recap of previous topic</a:t>
            </a:r>
          </a:p>
          <a:p>
            <a:r>
              <a:rPr lang="en-US" sz="1600" dirty="0"/>
              <a:t>Video Links</a:t>
            </a:r>
          </a:p>
          <a:p>
            <a:r>
              <a:rPr lang="en-US" sz="1600" dirty="0"/>
              <a:t>Quiz</a:t>
            </a:r>
          </a:p>
          <a:p>
            <a:r>
              <a:rPr lang="en-US" sz="1600" dirty="0"/>
              <a:t>Weekly assignment</a:t>
            </a:r>
          </a:p>
          <a:p>
            <a:r>
              <a:rPr lang="en-US" sz="1600" dirty="0"/>
              <a:t>MCQ</a:t>
            </a:r>
          </a:p>
          <a:p>
            <a:r>
              <a:rPr lang="en-US" sz="1600" dirty="0"/>
              <a:t>Old Question papers</a:t>
            </a:r>
          </a:p>
          <a:p>
            <a:r>
              <a:rPr lang="en-US" sz="1600" dirty="0"/>
              <a:t>Expected Questions in University exams</a:t>
            </a:r>
          </a:p>
          <a:p>
            <a:r>
              <a:rPr lang="en-US" sz="1600" dirty="0"/>
              <a:t>Summary</a:t>
            </a:r>
          </a:p>
          <a:p>
            <a:r>
              <a:rPr lang="en-US" sz="1600" dirty="0"/>
              <a:t>Reference</a:t>
            </a:r>
          </a:p>
          <a:p>
            <a:endParaRPr lang="en-US" sz="2200" dirty="0"/>
          </a:p>
        </p:txBody>
      </p:sp>
    </p:spTree>
    <p:extLst>
      <p:ext uri="{BB962C8B-B14F-4D97-AF65-F5344CB8AC3E}">
        <p14:creationId xmlns:p14="http://schemas.microsoft.com/office/powerpoint/2010/main" xmlns="" val="19765981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43000"/>
            <a:ext cx="8229600" cy="4525963"/>
          </a:xfrm>
        </p:spPr>
        <p:txBody>
          <a:bodyPr>
            <a:normAutofit/>
          </a:bodyPr>
          <a:lstStyle/>
          <a:p>
            <a:r>
              <a:rPr lang="en-US" altLang="en-US" sz="2200" dirty="0"/>
              <a:t>The throughput for pure ALOHA is </a:t>
            </a:r>
            <a:br>
              <a:rPr lang="en-US" altLang="en-US" sz="2200" dirty="0"/>
            </a:br>
            <a:r>
              <a:rPr lang="en-US" altLang="en-US" sz="2200" dirty="0">
                <a:solidFill>
                  <a:schemeClr val="hlink"/>
                </a:solidFill>
              </a:rPr>
              <a:t>S = G × e </a:t>
            </a:r>
            <a:r>
              <a:rPr lang="en-US" altLang="en-US" sz="2200" baseline="30000" dirty="0">
                <a:solidFill>
                  <a:schemeClr val="hlink"/>
                </a:solidFill>
              </a:rPr>
              <a:t>−2G  </a:t>
            </a:r>
            <a:r>
              <a:rPr lang="en-US" altLang="en-US" sz="2200" dirty="0"/>
              <a:t>.</a:t>
            </a:r>
          </a:p>
          <a:p>
            <a:r>
              <a:rPr lang="en-US" altLang="en-US" sz="2200" dirty="0"/>
              <a:t>The maximum throughput</a:t>
            </a:r>
          </a:p>
          <a:p>
            <a:r>
              <a:rPr lang="en-US" altLang="en-US" sz="2200" dirty="0" err="1">
                <a:solidFill>
                  <a:schemeClr val="hlink"/>
                </a:solidFill>
              </a:rPr>
              <a:t>S</a:t>
            </a:r>
            <a:r>
              <a:rPr lang="en-US" altLang="en-US" sz="2200" baseline="-18000" dirty="0" err="1">
                <a:solidFill>
                  <a:schemeClr val="hlink"/>
                </a:solidFill>
              </a:rPr>
              <a:t>max</a:t>
            </a:r>
            <a:r>
              <a:rPr lang="en-US" altLang="en-US" sz="2200" dirty="0">
                <a:solidFill>
                  <a:schemeClr val="hlink"/>
                </a:solidFill>
              </a:rPr>
              <a:t> = 0.184 </a:t>
            </a:r>
            <a:r>
              <a:rPr lang="en-US" altLang="en-US" sz="2200" dirty="0"/>
              <a:t>when G= (1/2).</a:t>
            </a:r>
          </a:p>
          <a:p>
            <a:endParaRPr lang="en-US" sz="2200" dirty="0"/>
          </a:p>
          <a:p>
            <a:pPr marL="0" indent="0">
              <a:buNone/>
            </a:pPr>
            <a:endParaRPr lang="en-US" sz="2200" dirty="0"/>
          </a:p>
        </p:txBody>
      </p:sp>
      <p:sp>
        <p:nvSpPr>
          <p:cNvPr id="4" name="Date Placeholder 3"/>
          <p:cNvSpPr>
            <a:spLocks noGrp="1"/>
          </p:cNvSpPr>
          <p:nvPr>
            <p:ph type="dt" sz="half" idx="10"/>
          </p:nvPr>
        </p:nvSpPr>
        <p:spPr/>
        <p:txBody>
          <a:bodyPr/>
          <a:lstStyle/>
          <a:p>
            <a:fld id="{2C014CB9-7355-46C3-ABD8-ABE704026591}" type="datetime1">
              <a:rPr lang="en-US" smtClean="0"/>
              <a:pPr/>
              <a:t>9/5/2022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Procedure for pure Aloha</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pic>
        <p:nvPicPr>
          <p:cNvPr id="10" name="Picture 9"/>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364736" y="1676400"/>
            <a:ext cx="4676477" cy="3810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090997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US" altLang="en-US" sz="2200" dirty="0"/>
              <a:t>Time in uniform slot equal to frame transmission time</a:t>
            </a:r>
          </a:p>
          <a:p>
            <a:r>
              <a:rPr lang="en-US" altLang="en-US" sz="2200" dirty="0"/>
              <a:t>Need central clock for </a:t>
            </a:r>
            <a:r>
              <a:rPr lang="en-US" altLang="en-US" sz="2200" dirty="0" err="1"/>
              <a:t>synchronisation</a:t>
            </a:r>
            <a:endParaRPr lang="en-US" altLang="en-US" sz="2200" dirty="0"/>
          </a:p>
          <a:p>
            <a:r>
              <a:rPr lang="en-US" altLang="en-US" sz="2200" dirty="0"/>
              <a:t>Transmission begins at slot boundary</a:t>
            </a:r>
          </a:p>
          <a:p>
            <a:r>
              <a:rPr lang="en-US" altLang="en-US" sz="2200" dirty="0"/>
              <a:t>The throughput for slotted ALOHA is </a:t>
            </a:r>
            <a:br>
              <a:rPr lang="en-US" altLang="en-US" sz="2200" dirty="0"/>
            </a:br>
            <a:r>
              <a:rPr lang="en-US" altLang="en-US" sz="2200" dirty="0">
                <a:solidFill>
                  <a:schemeClr val="hlink"/>
                </a:solidFill>
              </a:rPr>
              <a:t>S = G × e</a:t>
            </a:r>
            <a:r>
              <a:rPr lang="en-US" altLang="en-US" sz="2200" baseline="30000" dirty="0">
                <a:solidFill>
                  <a:schemeClr val="hlink"/>
                </a:solidFill>
              </a:rPr>
              <a:t>−G</a:t>
            </a:r>
            <a:r>
              <a:rPr lang="en-US" altLang="en-US" sz="2200" dirty="0"/>
              <a:t> .</a:t>
            </a:r>
          </a:p>
          <a:p>
            <a:r>
              <a:rPr lang="en-US" altLang="en-US" sz="2200" dirty="0"/>
              <a:t>The maximum throughput </a:t>
            </a:r>
            <a:br>
              <a:rPr lang="en-US" altLang="en-US" sz="2200" dirty="0"/>
            </a:br>
            <a:r>
              <a:rPr lang="en-US" altLang="en-US" sz="2200" dirty="0" err="1">
                <a:solidFill>
                  <a:schemeClr val="hlink"/>
                </a:solidFill>
              </a:rPr>
              <a:t>S</a:t>
            </a:r>
            <a:r>
              <a:rPr lang="en-US" altLang="en-US" sz="2200" baseline="-18000" dirty="0" err="1">
                <a:solidFill>
                  <a:schemeClr val="hlink"/>
                </a:solidFill>
              </a:rPr>
              <a:t>max</a:t>
            </a:r>
            <a:r>
              <a:rPr lang="en-US" altLang="en-US" sz="2200" dirty="0">
                <a:solidFill>
                  <a:schemeClr val="hlink"/>
                </a:solidFill>
              </a:rPr>
              <a:t> = 0.368</a:t>
            </a:r>
            <a:r>
              <a:rPr lang="en-US" altLang="en-US" sz="2200" dirty="0"/>
              <a:t> when G = 1.</a:t>
            </a:r>
          </a:p>
          <a:p>
            <a:pPr marL="0" indent="0">
              <a:buNone/>
            </a:pPr>
            <a:endParaRPr lang="en-US" sz="2200" dirty="0"/>
          </a:p>
        </p:txBody>
      </p:sp>
      <p:sp>
        <p:nvSpPr>
          <p:cNvPr id="4" name="Date Placeholder 3"/>
          <p:cNvSpPr>
            <a:spLocks noGrp="1"/>
          </p:cNvSpPr>
          <p:nvPr>
            <p:ph type="dt" sz="half" idx="10"/>
          </p:nvPr>
        </p:nvSpPr>
        <p:spPr/>
        <p:txBody>
          <a:bodyPr/>
          <a:lstStyle/>
          <a:p>
            <a:fld id="{2236874D-6479-40B3-804F-D4E3A3FDA6FA}" type="datetime1">
              <a:rPr lang="en-US" smtClean="0"/>
              <a:pPr/>
              <a:t>9/5/2022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Slotted Aloha</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xmlns="" val="3090997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535E9E7-695C-4F8F-B8A7-E5CCEF18910A}" type="datetime1">
              <a:rPr lang="en-US" smtClean="0"/>
              <a:pPr/>
              <a:t>9/5/2022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Slotted Aloha</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pic>
        <p:nvPicPr>
          <p:cNvPr id="10" name="Picture 7"/>
          <p:cNvPicPr>
            <a:picLocks noGrp="1" noChangeAspect="1" noChangeArrowheads="1"/>
          </p:cNvPicPr>
          <p:nvPr>
            <p:ph idx="1"/>
          </p:nvPr>
        </p:nvPicPr>
        <p:blipFill>
          <a:blip r:embed="rId3" cstate="print">
            <a:extLst>
              <a:ext uri="{28A0092B-C50C-407E-A947-70E740481C1C}">
                <a14:useLocalDpi xmlns:a14="http://schemas.microsoft.com/office/drawing/2010/main" xmlns="" val="0"/>
              </a:ext>
            </a:extLst>
          </a:blip>
          <a:srcRect/>
          <a:stretch>
            <a:fillRect/>
          </a:stretch>
        </p:blipFill>
        <p:spPr bwMode="auto">
          <a:xfrm>
            <a:off x="457200" y="1524000"/>
            <a:ext cx="8229600" cy="38509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090997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219200"/>
            <a:ext cx="4724400" cy="4525963"/>
          </a:xfrm>
        </p:spPr>
        <p:txBody>
          <a:bodyPr>
            <a:normAutofit/>
          </a:bodyPr>
          <a:lstStyle/>
          <a:p>
            <a:r>
              <a:rPr lang="en-US" sz="2200" dirty="0"/>
              <a:t>Carrier Sense Multiple Access (CSMA) </a:t>
            </a:r>
          </a:p>
          <a:p>
            <a:pPr marL="0" indent="0">
              <a:buNone/>
            </a:pPr>
            <a:r>
              <a:rPr lang="en-US" sz="2200" dirty="0"/>
              <a:t>improves on ALOHA by sensing the channel</a:t>
            </a:r>
          </a:p>
          <a:p>
            <a:endParaRPr lang="en-US" sz="2200" dirty="0"/>
          </a:p>
          <a:p>
            <a:r>
              <a:rPr lang="en-US" sz="2200" dirty="0"/>
              <a:t>Variations (within CSMA) on what to do</a:t>
            </a:r>
          </a:p>
          <a:p>
            <a:pPr marL="0" indent="0">
              <a:buNone/>
            </a:pPr>
            <a:r>
              <a:rPr lang="en-US" sz="2200" dirty="0"/>
              <a:t> if the channel is busy:</a:t>
            </a:r>
          </a:p>
          <a:p>
            <a:pPr marL="514350" indent="-514350">
              <a:buFont typeface="+mj-lt"/>
              <a:buAutoNum type="arabicPeriod"/>
            </a:pPr>
            <a:r>
              <a:rPr lang="en-US" sz="2200" dirty="0"/>
              <a:t>1-persistent</a:t>
            </a:r>
          </a:p>
          <a:p>
            <a:pPr marL="514350" indent="-514350">
              <a:buFont typeface="+mj-lt"/>
              <a:buAutoNum type="arabicPeriod"/>
            </a:pPr>
            <a:r>
              <a:rPr lang="en-US" sz="2200" dirty="0"/>
              <a:t>Non persistent</a:t>
            </a:r>
          </a:p>
          <a:p>
            <a:pPr marL="514350" indent="-514350">
              <a:buFont typeface="+mj-lt"/>
              <a:buAutoNum type="arabicPeriod"/>
            </a:pPr>
            <a:r>
              <a:rPr lang="en-US" sz="2200" dirty="0"/>
              <a:t>P-persistent</a:t>
            </a:r>
          </a:p>
          <a:p>
            <a:pPr marL="0" indent="0">
              <a:buNone/>
            </a:pPr>
            <a:endParaRPr lang="en-US" sz="2000" dirty="0"/>
          </a:p>
        </p:txBody>
      </p:sp>
      <p:sp>
        <p:nvSpPr>
          <p:cNvPr id="4" name="Date Placeholder 3"/>
          <p:cNvSpPr>
            <a:spLocks noGrp="1"/>
          </p:cNvSpPr>
          <p:nvPr>
            <p:ph type="dt" sz="half" idx="10"/>
          </p:nvPr>
        </p:nvSpPr>
        <p:spPr/>
        <p:txBody>
          <a:bodyPr/>
          <a:lstStyle/>
          <a:p>
            <a:fld id="{663BCE3E-726A-4DEA-B35D-68CAC32C8635}" type="datetime1">
              <a:rPr lang="en-US" smtClean="0"/>
              <a:pPr/>
              <a:t>9/5/2022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CSMA(CO2)</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pic>
        <p:nvPicPr>
          <p:cNvPr id="10" name="Picture 7"/>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953000" y="1828800"/>
            <a:ext cx="3810000" cy="40495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090997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8946779-2B8F-4BD0-BD67-026A5B95425B}" type="datetime1">
              <a:rPr lang="en-US" smtClean="0"/>
              <a:pPr/>
              <a:t>9/5/2022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CSMA</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pic>
        <p:nvPicPr>
          <p:cNvPr id="10" name="Picture 7"/>
          <p:cNvPicPr>
            <a:picLocks noGrp="1" noChangeAspect="1" noChangeArrowheads="1"/>
          </p:cNvPicPr>
          <p:nvPr>
            <p:ph idx="1"/>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20030" y="1143000"/>
            <a:ext cx="4656340" cy="4525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090997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0D108EC-C337-428A-85A0-55F7EA537C6C}" type="datetime1">
              <a:rPr lang="en-US" smtClean="0"/>
              <a:pPr/>
              <a:t>9/5/2022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CSMA</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pic>
        <p:nvPicPr>
          <p:cNvPr id="10" name="Picture 7"/>
          <p:cNvPicPr>
            <a:picLocks noGrp="1" noChangeAspect="1" noChangeArrowheads="1"/>
          </p:cNvPicPr>
          <p:nvPr>
            <p:ph idx="1"/>
          </p:nvPr>
        </p:nvPicPr>
        <p:blipFill>
          <a:blip r:embed="rId3" cstate="print">
            <a:extLst>
              <a:ext uri="{28A0092B-C50C-407E-A947-70E740481C1C}">
                <a14:useLocalDpi xmlns:a14="http://schemas.microsoft.com/office/drawing/2010/main" xmlns="" val="0"/>
              </a:ext>
            </a:extLst>
          </a:blip>
          <a:srcRect/>
          <a:stretch>
            <a:fillRect/>
          </a:stretch>
        </p:blipFill>
        <p:spPr bwMode="auto">
          <a:xfrm>
            <a:off x="1136407" y="1143000"/>
            <a:ext cx="7023585" cy="4525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090997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4BD2F1E-C7A0-40BA-9FF5-B85F65E2EEFF}" type="datetime1">
              <a:rPr lang="en-US" smtClean="0"/>
              <a:pPr/>
              <a:t>9/5/2022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Vulnerable time in CSMA</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pic>
        <p:nvPicPr>
          <p:cNvPr id="10" name="Picture 7"/>
          <p:cNvPicPr>
            <a:picLocks noGrp="1" noChangeAspect="1" noChangeArrowheads="1"/>
          </p:cNvPicPr>
          <p:nvPr>
            <p:ph idx="1"/>
          </p:nvPr>
        </p:nvPicPr>
        <p:blipFill>
          <a:blip r:embed="rId3" cstate="print">
            <a:extLst>
              <a:ext uri="{28A0092B-C50C-407E-A947-70E740481C1C}">
                <a14:useLocalDpi xmlns:a14="http://schemas.microsoft.com/office/drawing/2010/main" xmlns="" val="0"/>
              </a:ext>
            </a:extLst>
          </a:blip>
          <a:srcRect/>
          <a:stretch>
            <a:fillRect/>
          </a:stretch>
        </p:blipFill>
        <p:spPr bwMode="auto">
          <a:xfrm>
            <a:off x="533400" y="1870080"/>
            <a:ext cx="8229600" cy="307180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090997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4191000" cy="4525963"/>
          </a:xfrm>
        </p:spPr>
        <p:txBody>
          <a:bodyPr>
            <a:normAutofit lnSpcReduction="10000"/>
          </a:bodyPr>
          <a:lstStyle/>
          <a:p>
            <a:pPr marL="0" indent="0" fontAlgn="base">
              <a:buNone/>
            </a:pPr>
            <a:r>
              <a:rPr lang="en-US" sz="2200" b="1" dirty="0"/>
              <a:t>Step 1:</a:t>
            </a:r>
            <a:r>
              <a:rPr lang="en-US" sz="2200" dirty="0"/>
              <a:t> Check if the sender is ready for transmitting data packets.</a:t>
            </a:r>
          </a:p>
          <a:p>
            <a:pPr marL="0" indent="0" fontAlgn="base">
              <a:buNone/>
            </a:pPr>
            <a:endParaRPr lang="en-US" sz="2200" b="1" dirty="0"/>
          </a:p>
          <a:p>
            <a:pPr marL="0" indent="0" fontAlgn="base">
              <a:buNone/>
            </a:pPr>
            <a:r>
              <a:rPr lang="en-US" sz="2200" b="1" dirty="0"/>
              <a:t>Step 2:</a:t>
            </a:r>
            <a:r>
              <a:rPr lang="en-US" sz="2200" dirty="0"/>
              <a:t> Check if the transmission link is idle?</a:t>
            </a:r>
            <a:br>
              <a:rPr lang="en-US" sz="2200" dirty="0"/>
            </a:br>
            <a:endParaRPr lang="en-US" sz="2200" dirty="0"/>
          </a:p>
          <a:p>
            <a:pPr marL="0" indent="0" fontAlgn="base">
              <a:buNone/>
            </a:pPr>
            <a:r>
              <a:rPr lang="en-US" sz="2200" b="1" dirty="0"/>
              <a:t>Step 3:</a:t>
            </a:r>
            <a:r>
              <a:rPr lang="en-US" sz="2200" dirty="0"/>
              <a:t> Transmit the data &amp; check for collisions.</a:t>
            </a:r>
            <a:br>
              <a:rPr lang="en-US" sz="2200" dirty="0"/>
            </a:br>
            <a:endParaRPr lang="en-US" sz="2200" dirty="0"/>
          </a:p>
          <a:p>
            <a:pPr marL="0" indent="0" fontAlgn="base">
              <a:buNone/>
            </a:pPr>
            <a:r>
              <a:rPr lang="en-US" sz="2200" b="1" dirty="0"/>
              <a:t>Step 4:</a:t>
            </a:r>
            <a:r>
              <a:rPr lang="en-US" sz="2200" dirty="0"/>
              <a:t> If no collision was detected in propagation, the sender completes its frame transmission and resets the counters.</a:t>
            </a:r>
          </a:p>
          <a:p>
            <a:pPr fontAlgn="base"/>
            <a:endParaRPr lang="en-US" sz="2200" dirty="0"/>
          </a:p>
          <a:p>
            <a:pPr marL="0" indent="0">
              <a:buNone/>
            </a:pPr>
            <a:endParaRPr lang="en-US" sz="2200" dirty="0"/>
          </a:p>
        </p:txBody>
      </p:sp>
      <p:sp>
        <p:nvSpPr>
          <p:cNvPr id="4" name="Date Placeholder 3"/>
          <p:cNvSpPr>
            <a:spLocks noGrp="1"/>
          </p:cNvSpPr>
          <p:nvPr>
            <p:ph type="dt" sz="half" idx="10"/>
          </p:nvPr>
        </p:nvSpPr>
        <p:spPr/>
        <p:txBody>
          <a:bodyPr/>
          <a:lstStyle/>
          <a:p>
            <a:fld id="{321509EB-F2DD-4FB8-8CCF-A7730268DB0C}" type="datetime1">
              <a:rPr lang="en-US" smtClean="0"/>
              <a:pPr/>
              <a:t>9/5/2022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CSMA/CD</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pic>
        <p:nvPicPr>
          <p:cNvPr id="10" name="Picture 7"/>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724400" y="1277112"/>
            <a:ext cx="4204834" cy="43197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090997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fontScale="92500" lnSpcReduction="20000"/>
          </a:bodyPr>
          <a:lstStyle/>
          <a:p>
            <a:pPr fontAlgn="base"/>
            <a:r>
              <a:rPr lang="en-US" sz="2400" dirty="0"/>
              <a:t>Three type of strategies:</a:t>
            </a:r>
          </a:p>
          <a:p>
            <a:pPr fontAlgn="base"/>
            <a:endParaRPr lang="en-US" sz="2400" dirty="0"/>
          </a:p>
          <a:p>
            <a:pPr fontAlgn="base"/>
            <a:r>
              <a:rPr lang="en-US" sz="2400" b="1" dirty="0" err="1"/>
              <a:t>InterFrame</a:t>
            </a:r>
            <a:r>
              <a:rPr lang="en-US" sz="2400" b="1" dirty="0"/>
              <a:t> Space (IFS) –</a:t>
            </a:r>
            <a:r>
              <a:rPr lang="en-US" sz="2400" dirty="0"/>
              <a:t> When a station finds the channel busy, it waits for a period of time called IFS time. IFS can also be used to define the priority of a station or a frame. Higher the IFS lower is the priority.</a:t>
            </a:r>
          </a:p>
          <a:p>
            <a:pPr fontAlgn="base"/>
            <a:endParaRPr lang="en-US" sz="2400" dirty="0"/>
          </a:p>
          <a:p>
            <a:pPr fontAlgn="base"/>
            <a:r>
              <a:rPr lang="en-US" sz="2400" b="1" dirty="0"/>
              <a:t>Contention Window –</a:t>
            </a:r>
            <a:r>
              <a:rPr lang="en-US" sz="2400" dirty="0"/>
              <a:t> It is the amount of time divided into </a:t>
            </a:r>
            <a:r>
              <a:rPr lang="en-US" sz="2400" dirty="0" err="1"/>
              <a:t>slots.A</a:t>
            </a:r>
            <a:r>
              <a:rPr lang="en-US" sz="2400" dirty="0"/>
              <a:t> station which is ready to send frames chooses random number of slots as </a:t>
            </a:r>
            <a:r>
              <a:rPr lang="en-US" sz="2400" b="1" dirty="0"/>
              <a:t>wait time</a:t>
            </a:r>
            <a:r>
              <a:rPr lang="en-US" sz="2400" dirty="0"/>
              <a:t>.</a:t>
            </a:r>
          </a:p>
          <a:p>
            <a:pPr fontAlgn="base"/>
            <a:endParaRPr lang="en-US" sz="2400" dirty="0"/>
          </a:p>
          <a:p>
            <a:pPr fontAlgn="base"/>
            <a:r>
              <a:rPr lang="en-US" sz="2400" b="1" dirty="0"/>
              <a:t>Acknowledgements –</a:t>
            </a:r>
            <a:r>
              <a:rPr lang="en-US" sz="2400" dirty="0"/>
              <a:t> The positive acknowledgements and time-out timer can help guarantee a successful transmission of the frame.</a:t>
            </a:r>
          </a:p>
          <a:p>
            <a:endParaRPr lang="en-US" sz="2400" dirty="0"/>
          </a:p>
          <a:p>
            <a:pPr marL="0" indent="0">
              <a:buNone/>
            </a:pPr>
            <a:endParaRPr lang="en-US" sz="2200" dirty="0"/>
          </a:p>
        </p:txBody>
      </p:sp>
      <p:sp>
        <p:nvSpPr>
          <p:cNvPr id="4" name="Date Placeholder 3"/>
          <p:cNvSpPr>
            <a:spLocks noGrp="1"/>
          </p:cNvSpPr>
          <p:nvPr>
            <p:ph type="dt" sz="half" idx="10"/>
          </p:nvPr>
        </p:nvSpPr>
        <p:spPr/>
        <p:txBody>
          <a:bodyPr/>
          <a:lstStyle/>
          <a:p>
            <a:fld id="{F79788D5-B75C-412A-8A4F-E4D53F144313}" type="datetime1">
              <a:rPr lang="en-US" smtClean="0"/>
              <a:pPr/>
              <a:t>9/5/2022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CSMA/CA</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xmlns="" val="3090997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BF4D1B2-1B51-4AFD-9C87-5123186DC331}" type="datetime1">
              <a:rPr lang="en-US" smtClean="0"/>
              <a:pPr/>
              <a:t>9/5/2022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a:t>CSMA/CA</a:t>
            </a:r>
            <a:endParaRPr lang="en-US" sz="3200" dirty="0"/>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pic>
        <p:nvPicPr>
          <p:cNvPr id="11" name="Picture 7"/>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824329" y="1359014"/>
            <a:ext cx="2981742" cy="478143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 name="Picture 7"/>
          <p:cNvPicPr>
            <a:picLocks noGrp="1" noChangeAspect="1" noChangeArrowheads="1"/>
          </p:cNvPicPr>
          <p:nvPr>
            <p:ph idx="1"/>
          </p:nvPr>
        </p:nvPicPr>
        <p:blipFill>
          <a:blip r:embed="rId4" cstate="print">
            <a:extLst>
              <a:ext uri="{28A0092B-C50C-407E-A947-70E740481C1C}">
                <a14:useLocalDpi xmlns:a14="http://schemas.microsoft.com/office/drawing/2010/main" xmlns="" val="0"/>
              </a:ext>
            </a:extLst>
          </a:blip>
          <a:srcRect/>
          <a:stretch>
            <a:fillRect/>
          </a:stretch>
        </p:blipFill>
        <p:spPr bwMode="auto">
          <a:xfrm>
            <a:off x="304800" y="817163"/>
            <a:ext cx="5764525" cy="13164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09099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1588"/>
            <a:ext cx="7010400" cy="796925"/>
          </a:xfrm>
        </p:spPr>
        <p:style>
          <a:lnRef idx="1">
            <a:schemeClr val="accent5"/>
          </a:lnRef>
          <a:fillRef idx="2">
            <a:schemeClr val="accent5"/>
          </a:fillRef>
          <a:effectRef idx="1">
            <a:schemeClr val="accent5"/>
          </a:effectRef>
          <a:fontRef idx="minor">
            <a:schemeClr val="dk1"/>
          </a:fontRef>
        </p:style>
        <p:txBody>
          <a:bodyPr rtlCol="0"/>
          <a:lstStyle/>
          <a:p>
            <a:pPr>
              <a:buFont typeface="Arial" charset="0"/>
              <a:buNone/>
              <a:defRPr/>
            </a:pPr>
            <a:r>
              <a:rPr lang="en-US" sz="2800" dirty="0">
                <a:latin typeface="Times New Roman" pitchFamily="18" charset="0"/>
                <a:cs typeface="Times New Roman" pitchFamily="18" charset="0"/>
                <a:sym typeface="Arial" charset="0"/>
              </a:rPr>
              <a:t>Evaluation Scheme</a:t>
            </a:r>
            <a:endParaRPr lang="en-IN" sz="2800" dirty="0">
              <a:latin typeface="Times New Roman" pitchFamily="18" charset="0"/>
              <a:cs typeface="Times New Roman" pitchFamily="18" charset="0"/>
              <a:sym typeface="Arial" charset="0"/>
            </a:endParaRPr>
          </a:p>
        </p:txBody>
      </p:sp>
      <p:sp>
        <p:nvSpPr>
          <p:cNvPr id="39939" name="Rectangle 7"/>
          <p:cNvSpPr>
            <a:spLocks noChangeArrowheads="1"/>
          </p:cNvSpPr>
          <p:nvPr/>
        </p:nvSpPr>
        <p:spPr bwMode="auto">
          <a:xfrm>
            <a:off x="204788" y="946150"/>
            <a:ext cx="8245475"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just" eaLnBrk="1" hangingPunct="1">
              <a:buClrTx/>
              <a:buFontTx/>
              <a:buNone/>
              <a:defRPr/>
            </a:pPr>
            <a:r>
              <a:rPr lang="en-US" sz="2400" dirty="0">
                <a:latin typeface="Times New Roman" panose="02020603050405020304" pitchFamily="18" charset="0"/>
                <a:cs typeface="Times New Roman" panose="02020603050405020304" pitchFamily="18" charset="0"/>
              </a:rPr>
              <a:t>        </a:t>
            </a:r>
          </a:p>
        </p:txBody>
      </p:sp>
      <p:sp>
        <p:nvSpPr>
          <p:cNvPr id="39940" name="Date Placeholder 6"/>
          <p:cNvSpPr>
            <a:spLocks noGrp="1"/>
          </p:cNvSpPr>
          <p:nvPr>
            <p:ph type="dt"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fld id="{BB6DA71E-F5F4-4683-84C9-8AA7521C70C5}" type="datetime1">
              <a:rPr 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pPr>
                <a:buFont typeface="Arial" panose="020B0604020202020204" pitchFamily="34" charset="0"/>
                <a:buNone/>
              </a:pPr>
              <a:t>9/6/2022</a:t>
            </a:fld>
            <a:endParaRPr 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39941" name="Slide Number Placeholder 7"/>
          <p:cNvSpPr>
            <a:spLocks noGrp="1"/>
          </p:cNvSpPr>
          <p:nvPr>
            <p:ph type="sldNum" sz="quarter" idx="4294967295"/>
          </p:nvPr>
        </p:nvSpPr>
        <p:spPr>
          <a:xfrm>
            <a:off x="6553200" y="6356350"/>
            <a:ext cx="2133600" cy="36512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fld id="{C7FAFD75-C369-404B-8901-03CF49A01E66}" type="slidenum">
              <a:rPr 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pPr>
                <a:buFont typeface="Arial" panose="020B0604020202020204" pitchFamily="34" charset="0"/>
                <a:buNone/>
              </a:pPr>
              <a:t>4</a:t>
            </a:fld>
            <a:endParaRPr 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pic>
        <p:nvPicPr>
          <p:cNvPr id="39943" name="Picture 14" descr="NIET"/>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04788" y="0"/>
            <a:ext cx="1581150" cy="847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7" descr="Untitled.png"/>
          <p:cNvPicPr>
            <a:picLocks noChangeAspect="1"/>
          </p:cNvPicPr>
          <p:nvPr/>
        </p:nvPicPr>
        <p:blipFill>
          <a:blip r:embed="rId4" cstate="print"/>
          <a:stretch>
            <a:fillRect/>
          </a:stretch>
        </p:blipFill>
        <p:spPr>
          <a:xfrm>
            <a:off x="0" y="914400"/>
            <a:ext cx="9144000" cy="5486400"/>
          </a:xfrm>
          <a:prstGeom prst="rect">
            <a:avLst/>
          </a:prstGeom>
        </p:spPr>
      </p:pic>
    </p:spTree>
    <p:extLst>
      <p:ext uri="{BB962C8B-B14F-4D97-AF65-F5344CB8AC3E}">
        <p14:creationId xmlns:p14="http://schemas.microsoft.com/office/powerpoint/2010/main" xmlns="" val="5337049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r>
              <a:rPr lang="en-US" altLang="en-US" sz="2200" dirty="0">
                <a:effectLst>
                  <a:outerShdw blurRad="38100" dist="38100" dir="2700000" algn="tl">
                    <a:srgbClr val="C0C0C0"/>
                  </a:outerShdw>
                </a:effectLst>
              </a:rPr>
              <a:t>the stations consult one another to find which station has the right to send. </a:t>
            </a:r>
          </a:p>
          <a:p>
            <a:r>
              <a:rPr lang="en-US" altLang="en-US" sz="2200" dirty="0">
                <a:effectLst>
                  <a:outerShdw blurRad="38100" dist="38100" dir="2700000" algn="tl">
                    <a:srgbClr val="C0C0C0"/>
                  </a:outerShdw>
                </a:effectLst>
              </a:rPr>
              <a:t>A station cannot send unless it has been authorized by other stations.</a:t>
            </a:r>
          </a:p>
          <a:p>
            <a:r>
              <a:rPr lang="en-US" sz="2200" dirty="0">
                <a:effectLst>
                  <a:outerShdw blurRad="38100" dist="38100" dir="2700000" algn="tl">
                    <a:srgbClr val="C0C0C0"/>
                  </a:outerShdw>
                </a:effectLst>
              </a:rPr>
              <a:t>Methods</a:t>
            </a:r>
          </a:p>
          <a:p>
            <a:pPr lvl="1"/>
            <a:r>
              <a:rPr lang="en-US" altLang="en-US" sz="2200" dirty="0">
                <a:solidFill>
                  <a:schemeClr val="tx1">
                    <a:lumMod val="95000"/>
                    <a:lumOff val="5000"/>
                  </a:schemeClr>
                </a:solidFill>
              </a:rPr>
              <a:t>Reservation</a:t>
            </a:r>
            <a:endParaRPr lang="fr-FR" altLang="en-US" sz="2200" dirty="0">
              <a:solidFill>
                <a:schemeClr val="tx1">
                  <a:lumMod val="95000"/>
                  <a:lumOff val="5000"/>
                </a:schemeClr>
              </a:solidFill>
            </a:endParaRPr>
          </a:p>
          <a:p>
            <a:pPr lvl="1"/>
            <a:r>
              <a:rPr lang="fr-FR" altLang="en-US" sz="2200" dirty="0">
                <a:solidFill>
                  <a:schemeClr val="tx1">
                    <a:lumMod val="95000"/>
                    <a:lumOff val="5000"/>
                  </a:schemeClr>
                </a:solidFill>
              </a:rPr>
              <a:t>Polling</a:t>
            </a:r>
          </a:p>
          <a:p>
            <a:pPr lvl="1"/>
            <a:r>
              <a:rPr lang="en-US" altLang="en-US" sz="2200" dirty="0">
                <a:solidFill>
                  <a:schemeClr val="tx1">
                    <a:lumMod val="95000"/>
                    <a:lumOff val="5000"/>
                  </a:schemeClr>
                </a:solidFill>
              </a:rPr>
              <a:t>Token Passing</a:t>
            </a:r>
          </a:p>
          <a:p>
            <a:pPr marL="457200" lvl="1"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fld id="{73AA9DA2-37F8-4422-AB5E-0638E4718CC0}" type="datetime1">
              <a:rPr lang="en-US" smtClean="0"/>
              <a:pPr/>
              <a:t>9/5/2022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Controlled access</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xmlns="" val="3090997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685799"/>
            <a:ext cx="8229600" cy="4525963"/>
          </a:xfrm>
        </p:spPr>
        <p:txBody>
          <a:bodyPr>
            <a:noAutofit/>
          </a:bodyPr>
          <a:lstStyle/>
          <a:p>
            <a:pPr fontAlgn="base"/>
            <a:r>
              <a:rPr lang="en-US" sz="2200" dirty="0"/>
              <a:t>In the reservation method, a station needs to make a reservation before sending data.</a:t>
            </a:r>
          </a:p>
          <a:p>
            <a:pPr fontAlgn="base"/>
            <a:r>
              <a:rPr lang="en-US" sz="2200" dirty="0"/>
              <a:t>The time line has two kinds of periods:</a:t>
            </a:r>
          </a:p>
          <a:p>
            <a:pPr lvl="1" fontAlgn="base"/>
            <a:r>
              <a:rPr lang="en-US" sz="2200" dirty="0"/>
              <a:t>Reservation interval of fixed time length</a:t>
            </a:r>
          </a:p>
          <a:p>
            <a:pPr lvl="1" fontAlgn="base"/>
            <a:r>
              <a:rPr lang="en-US" sz="2200" dirty="0"/>
              <a:t>Data transmission period of variable frames.</a:t>
            </a:r>
          </a:p>
          <a:p>
            <a:pPr fontAlgn="base"/>
            <a:r>
              <a:rPr lang="en-US" sz="2200" dirty="0"/>
              <a:t>If there are M stations, the reservation interval is divided into M slots, and each station has one slot.</a:t>
            </a:r>
          </a:p>
          <a:p>
            <a:pPr fontAlgn="base"/>
            <a:r>
              <a:rPr lang="en-US" sz="2200" dirty="0"/>
              <a:t>Suppose if station 1 has a frame to send, it transmits 1 bit during the slot 1. No other station is allowed to transmit during this slot.</a:t>
            </a:r>
          </a:p>
          <a:p>
            <a:pPr fontAlgn="base"/>
            <a:r>
              <a:rPr lang="en-US" sz="2200" dirty="0"/>
              <a:t>In general, </a:t>
            </a:r>
            <a:r>
              <a:rPr lang="en-US" sz="2200" dirty="0" err="1"/>
              <a:t>i</a:t>
            </a:r>
            <a:r>
              <a:rPr lang="en-US" sz="2200" dirty="0"/>
              <a:t> </a:t>
            </a:r>
            <a:r>
              <a:rPr lang="en-US" sz="2200" baseline="30000" dirty="0" err="1"/>
              <a:t>th</a:t>
            </a:r>
            <a:r>
              <a:rPr lang="en-US" sz="2200" dirty="0"/>
              <a:t> station may announce that it has a frame to send by inserting a 1 bit into </a:t>
            </a:r>
            <a:r>
              <a:rPr lang="en-US" sz="2200" dirty="0" err="1"/>
              <a:t>i</a:t>
            </a:r>
            <a:r>
              <a:rPr lang="en-US" sz="2200" dirty="0"/>
              <a:t> </a:t>
            </a:r>
            <a:r>
              <a:rPr lang="en-US" sz="2200" baseline="30000" dirty="0" err="1"/>
              <a:t>th</a:t>
            </a:r>
            <a:r>
              <a:rPr lang="en-US" sz="2200" dirty="0"/>
              <a:t> slot. After all N slots have been checked, each station knows which stations wish to transmit.</a:t>
            </a:r>
          </a:p>
          <a:p>
            <a:pPr marL="0" indent="0">
              <a:buNone/>
            </a:pPr>
            <a:endParaRPr lang="en-US" sz="1600" dirty="0"/>
          </a:p>
        </p:txBody>
      </p:sp>
      <p:sp>
        <p:nvSpPr>
          <p:cNvPr id="4" name="Date Placeholder 3"/>
          <p:cNvSpPr>
            <a:spLocks noGrp="1"/>
          </p:cNvSpPr>
          <p:nvPr>
            <p:ph type="dt" sz="half" idx="10"/>
          </p:nvPr>
        </p:nvSpPr>
        <p:spPr/>
        <p:txBody>
          <a:bodyPr/>
          <a:lstStyle/>
          <a:p>
            <a:fld id="{321662C0-90F1-40D4-BABF-8AAE2E7E4EF2}" type="datetime1">
              <a:rPr lang="en-US" smtClean="0"/>
              <a:pPr/>
              <a:t>9/5/2022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Reservation</a:t>
            </a:r>
            <a:endParaRPr kumimoji="0" lang="en-US" sz="3200" i="0" u="none" strike="noStrike" kern="1200" cap="none" spc="0" normalizeH="0" baseline="0" noProof="0" dirty="0">
              <a:ln>
                <a:noFill/>
              </a:ln>
              <a:solidFill>
                <a:schemeClr val="dk1"/>
              </a:solidFill>
              <a:effectLst/>
              <a:uLnTx/>
              <a:uFillTx/>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xmlns="" val="3090997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685799"/>
            <a:ext cx="8229600" cy="4525963"/>
          </a:xfrm>
        </p:spPr>
        <p:txBody>
          <a:bodyPr>
            <a:noAutofit/>
          </a:bodyPr>
          <a:lstStyle/>
          <a:p>
            <a:pPr fontAlgn="base"/>
            <a:r>
              <a:rPr lang="en-US" sz="2200" dirty="0"/>
              <a:t>The stations which have reserved their slots transfer their frames in that order.</a:t>
            </a:r>
          </a:p>
          <a:p>
            <a:pPr fontAlgn="base"/>
            <a:r>
              <a:rPr lang="en-US" sz="2200" dirty="0"/>
              <a:t>After data transmission period, next reservation interval begins.</a:t>
            </a:r>
          </a:p>
          <a:p>
            <a:pPr fontAlgn="base"/>
            <a:r>
              <a:rPr lang="en-US" sz="2200" dirty="0"/>
              <a:t>Since everyone agrees on who goes next, there will never be any collisions.</a:t>
            </a:r>
          </a:p>
          <a:p>
            <a:pPr marL="0" indent="0">
              <a:buNone/>
            </a:pPr>
            <a:endParaRPr lang="en-US" sz="1600" dirty="0"/>
          </a:p>
        </p:txBody>
      </p:sp>
      <p:sp>
        <p:nvSpPr>
          <p:cNvPr id="4" name="Date Placeholder 3"/>
          <p:cNvSpPr>
            <a:spLocks noGrp="1"/>
          </p:cNvSpPr>
          <p:nvPr>
            <p:ph type="dt" sz="half" idx="10"/>
          </p:nvPr>
        </p:nvSpPr>
        <p:spPr/>
        <p:txBody>
          <a:bodyPr/>
          <a:lstStyle/>
          <a:p>
            <a:fld id="{4BABFC10-0FE6-418A-B0DD-2F5F184D9C36}" type="datetime1">
              <a:rPr lang="en-US" smtClean="0"/>
              <a:pPr/>
              <a:t>9/5/2022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Reservation</a:t>
            </a:r>
            <a:endParaRPr kumimoji="0" lang="en-US" sz="3200" i="0" u="none" strike="noStrike" kern="1200" cap="none" spc="0" normalizeH="0" baseline="0" noProof="0" dirty="0">
              <a:ln>
                <a:noFill/>
              </a:ln>
              <a:solidFill>
                <a:schemeClr val="dk1"/>
              </a:solidFill>
              <a:effectLst/>
              <a:uLnTx/>
              <a:uFillTx/>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pic>
        <p:nvPicPr>
          <p:cNvPr id="10" name="Picture 7"/>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23900" y="2986881"/>
            <a:ext cx="7861302" cy="1828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1497637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fontAlgn="base"/>
            <a:r>
              <a:rPr lang="en-US" sz="2200" dirty="0"/>
              <a:t>Polling process is similar to the roll-call performed in class. Just like the teacher, a controller sends a message to each node in turn.</a:t>
            </a:r>
          </a:p>
          <a:p>
            <a:pPr fontAlgn="base"/>
            <a:r>
              <a:rPr lang="en-US" sz="2200" dirty="0"/>
              <a:t>In this, one acts as a primary station(controller) and the others are secondary stations. All data exchanges must be made through the controller.</a:t>
            </a:r>
          </a:p>
          <a:p>
            <a:pPr fontAlgn="base"/>
            <a:r>
              <a:rPr lang="en-US" sz="2200" dirty="0"/>
              <a:t>The message sent by the controller contains the address of the node being selected for granting access.</a:t>
            </a:r>
          </a:p>
          <a:p>
            <a:pPr fontAlgn="base"/>
            <a:r>
              <a:rPr lang="en-US" sz="2200" dirty="0"/>
              <a:t>Although all nodes receive the message but the addressed one responds to it and sends data, if any. If there is no data, usually a “poll reject”(NAK) message is sent back.</a:t>
            </a:r>
          </a:p>
          <a:p>
            <a:pPr fontAlgn="base"/>
            <a:r>
              <a:rPr lang="en-US" sz="2200" dirty="0"/>
              <a:t>Problems include high overhead of the polling messages and high dependence on the reliability of the controller.</a:t>
            </a:r>
          </a:p>
          <a:p>
            <a:endParaRPr lang="en-US" sz="2200" dirty="0"/>
          </a:p>
          <a:p>
            <a:pPr marL="0" indent="0">
              <a:buNone/>
            </a:pPr>
            <a:endParaRPr lang="en-US" sz="2200" dirty="0"/>
          </a:p>
        </p:txBody>
      </p:sp>
      <p:sp>
        <p:nvSpPr>
          <p:cNvPr id="4" name="Date Placeholder 3"/>
          <p:cNvSpPr>
            <a:spLocks noGrp="1"/>
          </p:cNvSpPr>
          <p:nvPr>
            <p:ph type="dt" sz="half" idx="10"/>
          </p:nvPr>
        </p:nvSpPr>
        <p:spPr/>
        <p:txBody>
          <a:bodyPr/>
          <a:lstStyle/>
          <a:p>
            <a:fld id="{60CE0E34-3BC0-432E-8DA9-9981923A92B8}" type="datetime1">
              <a:rPr lang="en-US" smtClean="0"/>
              <a:pPr/>
              <a:t>9/5/2022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Polling</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xmlns="" val="3090997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27A432F-86FE-44F9-A1F7-9005EDEF1956}" type="datetime1">
              <a:rPr lang="en-US" smtClean="0"/>
              <a:pPr/>
              <a:t>9/5/2022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Polling</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pic>
        <p:nvPicPr>
          <p:cNvPr id="10" name="Picture 7"/>
          <p:cNvPicPr>
            <a:picLocks noGrp="1" noChangeAspect="1" noChangeArrowheads="1"/>
          </p:cNvPicPr>
          <p:nvPr>
            <p:ph idx="1"/>
          </p:nvPr>
        </p:nvPicPr>
        <p:blipFill>
          <a:blip r:embed="rId3" cstate="print">
            <a:extLst>
              <a:ext uri="{28A0092B-C50C-407E-A947-70E740481C1C}">
                <a14:useLocalDpi xmlns:a14="http://schemas.microsoft.com/office/drawing/2010/main" xmlns="" val="0"/>
              </a:ext>
            </a:extLst>
          </a:blip>
          <a:srcRect/>
          <a:stretch>
            <a:fillRect/>
          </a:stretch>
        </p:blipFill>
        <p:spPr bwMode="auto">
          <a:xfrm>
            <a:off x="533400" y="1905000"/>
            <a:ext cx="8229600" cy="298591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090997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1055" y="824090"/>
            <a:ext cx="8229600" cy="4525963"/>
          </a:xfrm>
        </p:spPr>
        <p:txBody>
          <a:bodyPr>
            <a:noAutofit/>
          </a:bodyPr>
          <a:lstStyle/>
          <a:p>
            <a:pPr algn="just" fontAlgn="base">
              <a:spcBef>
                <a:spcPts val="0"/>
              </a:spcBef>
            </a:pPr>
            <a:r>
              <a:rPr lang="en-US" sz="2200" dirty="0"/>
              <a:t>In token passing scheme, the stations are connected logically to each other in form of ring and access of stations is governed by tokens.</a:t>
            </a:r>
          </a:p>
          <a:p>
            <a:pPr algn="just" fontAlgn="base">
              <a:spcBef>
                <a:spcPts val="0"/>
              </a:spcBef>
            </a:pPr>
            <a:r>
              <a:rPr lang="en-US" sz="2200" dirty="0"/>
              <a:t>A token is a special bit pattern or a small message, which circulate from one station to the next in the some predefined order.</a:t>
            </a:r>
          </a:p>
          <a:p>
            <a:pPr algn="just" fontAlgn="base">
              <a:spcBef>
                <a:spcPts val="0"/>
              </a:spcBef>
            </a:pPr>
            <a:r>
              <a:rPr lang="en-US" sz="2200" dirty="0"/>
              <a:t>In Token ring, token is passed from one station to another adjacent station in the ring whereas incase of Token bus, each station</a:t>
            </a:r>
            <a:br>
              <a:rPr lang="en-US" sz="2200" dirty="0"/>
            </a:br>
            <a:r>
              <a:rPr lang="en-US" sz="2200" dirty="0"/>
              <a:t>uses the bus to send the token to the next station in some predefined order.</a:t>
            </a:r>
          </a:p>
          <a:p>
            <a:pPr algn="just" fontAlgn="base">
              <a:spcBef>
                <a:spcPts val="0"/>
              </a:spcBef>
            </a:pPr>
            <a:r>
              <a:rPr lang="en-US" sz="2200" dirty="0"/>
              <a:t>In both cases, token represents permission to send. If a station has a frame queued for transmission when it receives the token, it can send that frame before it passes the token to the next station. If it has no queued frame, it passes the token simply.</a:t>
            </a:r>
          </a:p>
          <a:p>
            <a:pPr marL="0" indent="0" algn="just">
              <a:spcBef>
                <a:spcPts val="0"/>
              </a:spcBef>
              <a:buNone/>
            </a:pPr>
            <a:endParaRPr lang="en-US" sz="2200" dirty="0"/>
          </a:p>
        </p:txBody>
      </p:sp>
      <p:sp>
        <p:nvSpPr>
          <p:cNvPr id="4" name="Date Placeholder 3"/>
          <p:cNvSpPr>
            <a:spLocks noGrp="1"/>
          </p:cNvSpPr>
          <p:nvPr>
            <p:ph type="dt" sz="half" idx="10"/>
          </p:nvPr>
        </p:nvSpPr>
        <p:spPr/>
        <p:txBody>
          <a:bodyPr/>
          <a:lstStyle/>
          <a:p>
            <a:fld id="{69632A86-3AED-4EFC-B911-260A2905ACF9}" type="datetime1">
              <a:rPr lang="en-US" smtClean="0"/>
              <a:pPr/>
              <a:t>9/5/2022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Token passing</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xmlns="" val="3090997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1055" y="824090"/>
            <a:ext cx="8229600" cy="4525963"/>
          </a:xfrm>
        </p:spPr>
        <p:txBody>
          <a:bodyPr>
            <a:noAutofit/>
          </a:bodyPr>
          <a:lstStyle/>
          <a:p>
            <a:pPr algn="just" fontAlgn="base">
              <a:spcBef>
                <a:spcPts val="0"/>
              </a:spcBef>
            </a:pPr>
            <a:r>
              <a:rPr lang="en-US" sz="2200" dirty="0"/>
              <a:t>After sending a frame, each station must wait for all N stations (including itself) to send the token to their neighbors and the other N – 1 stations to send a frame, if they have one.</a:t>
            </a:r>
          </a:p>
          <a:p>
            <a:pPr algn="just" fontAlgn="base">
              <a:spcBef>
                <a:spcPts val="0"/>
              </a:spcBef>
            </a:pPr>
            <a:r>
              <a:rPr lang="en-US" sz="2200" dirty="0"/>
              <a:t>There exists problems like duplication of token or token is lost or insertion of new station, removal of a station, which need be tackled for correct and reliable operation of this scheme.</a:t>
            </a:r>
          </a:p>
          <a:p>
            <a:pPr marL="0" indent="0" algn="just">
              <a:spcBef>
                <a:spcPts val="0"/>
              </a:spcBef>
              <a:buNone/>
            </a:pPr>
            <a:endParaRPr lang="en-US" sz="2200" dirty="0"/>
          </a:p>
        </p:txBody>
      </p:sp>
      <p:sp>
        <p:nvSpPr>
          <p:cNvPr id="4" name="Date Placeholder 3"/>
          <p:cNvSpPr>
            <a:spLocks noGrp="1"/>
          </p:cNvSpPr>
          <p:nvPr>
            <p:ph type="dt" sz="half" idx="10"/>
          </p:nvPr>
        </p:nvSpPr>
        <p:spPr/>
        <p:txBody>
          <a:bodyPr/>
          <a:lstStyle/>
          <a:p>
            <a:fld id="{D7F98FC4-4359-4817-8464-FCA4B06ADA20}" type="datetime1">
              <a:rPr lang="en-US" smtClean="0"/>
              <a:pPr/>
              <a:t>9/5/2022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Token passing</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xmlns="" val="39083429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4F5ED83-917C-4477-9D4E-21E932B4EE17}" type="datetime1">
              <a:rPr lang="en-US" smtClean="0"/>
              <a:pPr/>
              <a:t>9/5/2022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Token ring</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pic>
        <p:nvPicPr>
          <p:cNvPr id="10" name="Picture 7"/>
          <p:cNvPicPr>
            <a:picLocks noGrp="1" noChangeAspect="1" noChangeArrowheads="1"/>
          </p:cNvPicPr>
          <p:nvPr>
            <p:ph idx="1"/>
          </p:nvPr>
        </p:nvPicPr>
        <p:blipFill>
          <a:blip r:embed="rId3" cstate="print">
            <a:extLst>
              <a:ext uri="{28A0092B-C50C-407E-A947-70E740481C1C}">
                <a14:useLocalDpi xmlns:a14="http://schemas.microsoft.com/office/drawing/2010/main" xmlns="" val="0"/>
              </a:ext>
            </a:extLst>
          </a:blip>
          <a:srcRect/>
          <a:stretch>
            <a:fillRect/>
          </a:stretch>
        </p:blipFill>
        <p:spPr bwMode="auto">
          <a:xfrm>
            <a:off x="1457396" y="1143000"/>
            <a:ext cx="6381607" cy="4525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090997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2200" dirty="0"/>
              <a:t>Topic objective</a:t>
            </a:r>
          </a:p>
          <a:p>
            <a:r>
              <a:rPr lang="en-US" sz="2200" dirty="0"/>
              <a:t>Understand the protocols used in Data link layer</a:t>
            </a:r>
          </a:p>
          <a:p>
            <a:r>
              <a:rPr lang="en-US" sz="2200" dirty="0"/>
              <a:t>Understand the Noisy and noiseless channels</a:t>
            </a:r>
          </a:p>
          <a:p>
            <a:r>
              <a:rPr lang="en-US" sz="2200" dirty="0"/>
              <a:t>Implement the error detection and error correction </a:t>
            </a:r>
          </a:p>
          <a:p>
            <a:pPr marL="0" indent="0">
              <a:buNone/>
            </a:pPr>
            <a:endParaRPr lang="en-US" sz="2200" dirty="0"/>
          </a:p>
          <a:p>
            <a:pPr marL="0" indent="0">
              <a:buNone/>
            </a:pPr>
            <a:r>
              <a:rPr lang="en-US" sz="2200" dirty="0"/>
              <a:t>Recap of previous topic</a:t>
            </a:r>
          </a:p>
          <a:p>
            <a:r>
              <a:rPr lang="en-US" sz="2200" dirty="0"/>
              <a:t>MAC gives access to multiple channels</a:t>
            </a:r>
          </a:p>
          <a:p>
            <a:r>
              <a:rPr lang="en-US" sz="2200" dirty="0"/>
              <a:t>Channel is allocated based on static or dynamic</a:t>
            </a:r>
          </a:p>
          <a:p>
            <a:r>
              <a:rPr lang="en-US" sz="2200" dirty="0"/>
              <a:t>Multiple Access protocols are used to allocate channels</a:t>
            </a:r>
          </a:p>
          <a:p>
            <a:endParaRPr lang="en-US" sz="2200" dirty="0"/>
          </a:p>
          <a:p>
            <a:endParaRPr lang="en-US" sz="2200" dirty="0"/>
          </a:p>
          <a:p>
            <a:pPr marL="0" indent="0">
              <a:buNone/>
            </a:pPr>
            <a:endParaRPr lang="en-US" sz="2200" dirty="0"/>
          </a:p>
        </p:txBody>
      </p:sp>
      <p:sp>
        <p:nvSpPr>
          <p:cNvPr id="4" name="Date Placeholder 3"/>
          <p:cNvSpPr>
            <a:spLocks noGrp="1"/>
          </p:cNvSpPr>
          <p:nvPr>
            <p:ph type="dt" sz="half" idx="10"/>
          </p:nvPr>
        </p:nvSpPr>
        <p:spPr/>
        <p:txBody>
          <a:bodyPr/>
          <a:lstStyle/>
          <a:p>
            <a:fld id="{D09FD140-6ED8-4243-80F1-3F11C44CD161}" type="datetime1">
              <a:rPr lang="en-US" smtClean="0"/>
              <a:pPr/>
              <a:t>9/5/2022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Protocols(CO3)</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xmlns="" val="40473502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US" sz="2200" dirty="0"/>
              <a:t>Protocols in the data link layer are designed so that this layer can perform its basic functions: </a:t>
            </a:r>
          </a:p>
          <a:p>
            <a:r>
              <a:rPr lang="en-US" sz="2200" dirty="0"/>
              <a:t>Framing - process of dividing bit - streams from physical layer into data frames whose size ranges from a few hundred to a few thousand bytes</a:t>
            </a:r>
          </a:p>
          <a:p>
            <a:r>
              <a:rPr lang="en-US" sz="2200" dirty="0"/>
              <a:t>error control - transmission errors and retransmission of corrupted and lost frames</a:t>
            </a:r>
          </a:p>
          <a:p>
            <a:r>
              <a:rPr lang="en-US" sz="2200" dirty="0"/>
              <a:t>flow control - regulates speed of delivery and so that a fast sender does not drown a slow receiver.</a:t>
            </a:r>
          </a:p>
          <a:p>
            <a:pPr marL="0" indent="0">
              <a:buNone/>
            </a:pPr>
            <a:endParaRPr lang="en-US" sz="2200" dirty="0"/>
          </a:p>
        </p:txBody>
      </p:sp>
      <p:sp>
        <p:nvSpPr>
          <p:cNvPr id="4" name="Date Placeholder 3"/>
          <p:cNvSpPr>
            <a:spLocks noGrp="1"/>
          </p:cNvSpPr>
          <p:nvPr>
            <p:ph type="dt" sz="half" idx="10"/>
          </p:nvPr>
        </p:nvSpPr>
        <p:spPr/>
        <p:txBody>
          <a:bodyPr/>
          <a:lstStyle/>
          <a:p>
            <a:fld id="{B1AE26F4-4D3D-44F7-91E0-B1484A5471B1}" type="datetime1">
              <a:rPr lang="en-US" smtClean="0"/>
              <a:pPr/>
              <a:t>9/5/2022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Protocols(CO3)</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xmlns="" val="309099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9CDB43A-CCDB-4CCA-BBBD-B3FE6374474E}" type="datetime1">
              <a:rPr lang="en-US" smtClean="0"/>
              <a:pPr/>
              <a:t>9/6/2022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Syllabus</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graphicFrame>
        <p:nvGraphicFramePr>
          <p:cNvPr id="12" name="Content Placeholder 8"/>
          <p:cNvGraphicFramePr>
            <a:graphicFrameLocks noGrp="1"/>
          </p:cNvGraphicFramePr>
          <p:nvPr>
            <p:ph idx="1"/>
            <p:extLst>
              <p:ext uri="{D42A27DB-BD31-4B8C-83A1-F6EECF244321}">
                <p14:modId xmlns="" xmlns:p14="http://schemas.microsoft.com/office/powerpoint/2010/main" val="3902081145"/>
              </p:ext>
            </p:extLst>
          </p:nvPr>
        </p:nvGraphicFramePr>
        <p:xfrm>
          <a:off x="228600" y="772138"/>
          <a:ext cx="8686800" cy="5645172"/>
        </p:xfrm>
        <a:graphic>
          <a:graphicData uri="http://schemas.openxmlformats.org/drawingml/2006/table">
            <a:tbl>
              <a:tblPr firstRow="1" firstCol="1" bandRow="1">
                <a:tableStyleId>{5C22544A-7EE6-4342-B048-85BDC9FD1C3A}</a:tableStyleId>
              </a:tblPr>
              <a:tblGrid>
                <a:gridCol w="533400">
                  <a:extLst>
                    <a:ext uri="{9D8B030D-6E8A-4147-A177-3AD203B41FA5}">
                      <a16:colId xmlns="" xmlns:a16="http://schemas.microsoft.com/office/drawing/2014/main" val="3653803457"/>
                    </a:ext>
                  </a:extLst>
                </a:gridCol>
                <a:gridCol w="8153400">
                  <a:extLst>
                    <a:ext uri="{9D8B030D-6E8A-4147-A177-3AD203B41FA5}">
                      <a16:colId xmlns="" xmlns:a16="http://schemas.microsoft.com/office/drawing/2014/main" val="1504710162"/>
                    </a:ext>
                  </a:extLst>
                </a:gridCol>
              </a:tblGrid>
              <a:tr h="228945">
                <a:tc>
                  <a:txBody>
                    <a:bodyPr/>
                    <a:lstStyle/>
                    <a:p>
                      <a:pPr marL="0" marR="0">
                        <a:lnSpc>
                          <a:spcPct val="115000"/>
                        </a:lnSpc>
                        <a:spcBef>
                          <a:spcPts val="0"/>
                        </a:spcBef>
                        <a:spcAft>
                          <a:spcPts val="0"/>
                        </a:spcAft>
                      </a:pPr>
                      <a:r>
                        <a:rPr lang="en-US" sz="1200" dirty="0">
                          <a:effectLst/>
                        </a:rPr>
                        <a:t>Unit</a:t>
                      </a:r>
                      <a:endParaRPr lang="en-US"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15000"/>
                        </a:lnSpc>
                        <a:spcBef>
                          <a:spcPts val="0"/>
                        </a:spcBef>
                        <a:spcAft>
                          <a:spcPts val="0"/>
                        </a:spcAft>
                      </a:pPr>
                      <a:r>
                        <a:rPr lang="en-US" sz="1200">
                          <a:effectLst/>
                        </a:rPr>
                        <a:t>Topic</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 xmlns:a16="http://schemas.microsoft.com/office/drawing/2014/main" val="296037876"/>
                  </a:ext>
                </a:extLst>
              </a:tr>
              <a:tr h="1165417">
                <a:tc>
                  <a:txBody>
                    <a:bodyPr/>
                    <a:lstStyle/>
                    <a:p>
                      <a:pPr marL="0" marR="0" algn="just">
                        <a:lnSpc>
                          <a:spcPct val="115000"/>
                        </a:lnSpc>
                        <a:spcBef>
                          <a:spcPts val="0"/>
                        </a:spcBef>
                        <a:spcAft>
                          <a:spcPts val="0"/>
                        </a:spcAft>
                      </a:pPr>
                      <a:r>
                        <a:rPr lang="en-US" sz="1200">
                          <a:effectLst/>
                        </a:rPr>
                        <a:t>I </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1600" b="1" kern="1200" dirty="0">
                          <a:solidFill>
                            <a:schemeClr val="dk1"/>
                          </a:solidFill>
                          <a:effectLst/>
                          <a:latin typeface="+mn-lt"/>
                          <a:ea typeface="+mn-ea"/>
                          <a:cs typeface="+mn-cs"/>
                        </a:rPr>
                        <a:t>Introductory Concepts: Goals and applications of networks, Categories of networks, Organization of the Internet, ISP, Network structure and architecture (</a:t>
                      </a:r>
                      <a:r>
                        <a:rPr lang="en-US" sz="1600" b="1" kern="1200" dirty="0" smtClean="0">
                          <a:solidFill>
                            <a:schemeClr val="dk1"/>
                          </a:solidFill>
                          <a:effectLst/>
                          <a:latin typeface="+mn-lt"/>
                          <a:ea typeface="+mn-ea"/>
                          <a:cs typeface="+mn-cs"/>
                        </a:rPr>
                        <a:t>layering, </a:t>
                      </a:r>
                      <a:r>
                        <a:rPr lang="en-US" sz="1600" b="1" kern="1200" dirty="0">
                          <a:solidFill>
                            <a:schemeClr val="dk1"/>
                          </a:solidFill>
                          <a:effectLst/>
                          <a:latin typeface="+mn-lt"/>
                          <a:ea typeface="+mn-ea"/>
                          <a:cs typeface="+mn-cs"/>
                        </a:rPr>
                        <a:t>services, protocols and standards), The OSI reference model, TCP/IP protocol suite, Network devices and components. Physical Layer: Network topology design, Types of </a:t>
                      </a:r>
                      <a:r>
                        <a:rPr lang="en-US" sz="1600" b="1" kern="1200" dirty="0" smtClean="0">
                          <a:solidFill>
                            <a:schemeClr val="dk1"/>
                          </a:solidFill>
                          <a:effectLst/>
                          <a:latin typeface="+mn-lt"/>
                          <a:ea typeface="+mn-ea"/>
                          <a:cs typeface="+mn-cs"/>
                        </a:rPr>
                        <a:t>connections</a:t>
                      </a:r>
                      <a:r>
                        <a:rPr lang="en-US" sz="1600" b="1" kern="1200" dirty="0">
                          <a:solidFill>
                            <a:schemeClr val="dk1"/>
                          </a:solidFill>
                          <a:effectLst/>
                          <a:latin typeface="+mn-lt"/>
                          <a:ea typeface="+mn-ea"/>
                          <a:cs typeface="+mn-cs"/>
                        </a:rPr>
                        <a:t>, Transmission media, Signal transmission and encoding, Network performance and transmission impairments, Switching techniques and multiplexing.</a:t>
                      </a:r>
                      <a:endParaRPr lang="en-US" sz="1600" b="1"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 xmlns:a16="http://schemas.microsoft.com/office/drawing/2014/main" val="2369317437"/>
                  </a:ext>
                </a:extLst>
              </a:tr>
              <a:tr h="929571">
                <a:tc>
                  <a:txBody>
                    <a:bodyPr/>
                    <a:lstStyle/>
                    <a:p>
                      <a:pPr marL="0" marR="0" algn="just">
                        <a:lnSpc>
                          <a:spcPct val="115000"/>
                        </a:lnSpc>
                        <a:spcBef>
                          <a:spcPts val="0"/>
                        </a:spcBef>
                        <a:spcAft>
                          <a:spcPts val="0"/>
                        </a:spcAft>
                      </a:pPr>
                      <a:r>
                        <a:rPr lang="en-US" sz="1200">
                          <a:effectLst/>
                        </a:rPr>
                        <a:t>II </a:t>
                      </a:r>
                      <a:endParaRPr lang="en-US" sz="1100">
                        <a:effectLst/>
                      </a:endParaRPr>
                    </a:p>
                    <a:p>
                      <a:pPr marL="0" marR="0" algn="just">
                        <a:lnSpc>
                          <a:spcPct val="115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1600" kern="1200" dirty="0">
                          <a:solidFill>
                            <a:schemeClr val="dk1"/>
                          </a:solidFill>
                          <a:effectLst/>
                          <a:latin typeface="+mn-lt"/>
                          <a:ea typeface="+mn-ea"/>
                          <a:cs typeface="+mn-cs"/>
                        </a:rPr>
                        <a:t>Link layer: Framing, Error Detection and Correction, Flow control (Elementary Data Link Protocols, Sliding Window protocols). Medium Access Control and Local Area Networks: Channel allocation, Multiple access protocols, LAN standards, Link layer switches &amp; bridges (learning bridge and spanning tree algorithms).</a:t>
                      </a:r>
                      <a:endParaRPr lang="en-US"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 xmlns:a16="http://schemas.microsoft.com/office/drawing/2014/main" val="3120622754"/>
                  </a:ext>
                </a:extLst>
              </a:tr>
              <a:tr h="693726">
                <a:tc>
                  <a:txBody>
                    <a:bodyPr/>
                    <a:lstStyle/>
                    <a:p>
                      <a:pPr marL="0" marR="0" algn="just">
                        <a:lnSpc>
                          <a:spcPct val="115000"/>
                        </a:lnSpc>
                        <a:spcBef>
                          <a:spcPts val="0"/>
                        </a:spcBef>
                        <a:spcAft>
                          <a:spcPts val="0"/>
                        </a:spcAft>
                      </a:pPr>
                      <a:r>
                        <a:rPr lang="en-US" sz="1200">
                          <a:effectLst/>
                        </a:rPr>
                        <a:t>III</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1600" kern="1200" dirty="0">
                          <a:solidFill>
                            <a:schemeClr val="dk1"/>
                          </a:solidFill>
                          <a:effectLst/>
                          <a:latin typeface="+mn-lt"/>
                          <a:ea typeface="+mn-ea"/>
                          <a:cs typeface="+mn-cs"/>
                        </a:rPr>
                        <a:t>Network Layer: Point-to-point networks, Logical addressing, Basic internetworking (IP, CIDR, ARP, RARP, DHCP, ICMP), Routing, forwarding and delivery, Static and dynamic routing, Routing algorithms and protocols, Congestion control algorithms, IPv6.</a:t>
                      </a:r>
                      <a:endParaRPr lang="en-US"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 xmlns:a16="http://schemas.microsoft.com/office/drawing/2014/main" val="2870703379"/>
                  </a:ext>
                </a:extLst>
              </a:tr>
              <a:tr h="929571">
                <a:tc>
                  <a:txBody>
                    <a:bodyPr/>
                    <a:lstStyle/>
                    <a:p>
                      <a:pPr marL="0" marR="0" algn="just">
                        <a:lnSpc>
                          <a:spcPct val="115000"/>
                        </a:lnSpc>
                        <a:spcBef>
                          <a:spcPts val="0"/>
                        </a:spcBef>
                        <a:spcAft>
                          <a:spcPts val="0"/>
                        </a:spcAft>
                      </a:pPr>
                      <a:r>
                        <a:rPr lang="en-US" sz="1200">
                          <a:effectLst/>
                        </a:rPr>
                        <a:t>IV </a:t>
                      </a:r>
                      <a:endParaRPr lang="en-US" sz="1100">
                        <a:effectLst/>
                      </a:endParaRPr>
                    </a:p>
                    <a:p>
                      <a:pPr marL="0" marR="0" algn="just">
                        <a:lnSpc>
                          <a:spcPct val="115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1600" kern="1200" dirty="0">
                          <a:solidFill>
                            <a:schemeClr val="dk1"/>
                          </a:solidFill>
                          <a:effectLst/>
                          <a:latin typeface="+mn-lt"/>
                          <a:ea typeface="+mn-ea"/>
                          <a:cs typeface="+mn-cs"/>
                        </a:rPr>
                        <a:t>Transport Layer: Process-to-process delivery, Transport layer protocols (UDP and TCP), Multiplexing, Connection management, Flow control and retransmission, Window management, TCP Congestion control, Quality of service.</a:t>
                      </a:r>
                      <a:endParaRPr lang="en-US"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 xmlns:a16="http://schemas.microsoft.com/office/drawing/2014/main" val="2573241202"/>
                  </a:ext>
                </a:extLst>
              </a:tr>
              <a:tr h="658949">
                <a:tc>
                  <a:txBody>
                    <a:bodyPr/>
                    <a:lstStyle/>
                    <a:p>
                      <a:pPr marL="0" marR="0" algn="just">
                        <a:lnSpc>
                          <a:spcPct val="115000"/>
                        </a:lnSpc>
                        <a:spcBef>
                          <a:spcPts val="0"/>
                        </a:spcBef>
                        <a:spcAft>
                          <a:spcPts val="0"/>
                        </a:spcAft>
                      </a:pPr>
                      <a:r>
                        <a:rPr lang="en-US" sz="1200">
                          <a:effectLst/>
                        </a:rPr>
                        <a:t>V </a:t>
                      </a:r>
                      <a:endParaRPr lang="en-US" sz="1100">
                        <a:effectLst/>
                      </a:endParaRPr>
                    </a:p>
                    <a:p>
                      <a:pPr marL="0" marR="0" algn="just">
                        <a:lnSpc>
                          <a:spcPct val="115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1600" kern="1200" dirty="0">
                          <a:solidFill>
                            <a:schemeClr val="dk1"/>
                          </a:solidFill>
                          <a:effectLst/>
                          <a:latin typeface="+mn-lt"/>
                          <a:ea typeface="+mn-ea"/>
                          <a:cs typeface="+mn-cs"/>
                        </a:rPr>
                        <a:t>Application Layer: Domain Name System, World Wide Web and Hyper Text Transfer Protocol, Electronic mail, File Transfer Protocol, Remote login, Network management, Data compression, Cryptography – basic concepts.</a:t>
                      </a:r>
                      <a:endParaRPr lang="en-US"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 xmlns:a16="http://schemas.microsoft.com/office/drawing/2014/main" val="3912995172"/>
                  </a:ext>
                </a:extLst>
              </a:tr>
            </a:tbl>
          </a:graphicData>
        </a:graphic>
      </p:graphicFrame>
    </p:spTree>
    <p:extLst>
      <p:ext uri="{BB962C8B-B14F-4D97-AF65-F5344CB8AC3E}">
        <p14:creationId xmlns:p14="http://schemas.microsoft.com/office/powerpoint/2010/main" xmlns="" val="40060716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228D572-AEDC-4CE2-9313-4C266982205C}" type="datetime1">
              <a:rPr lang="en-US" smtClean="0"/>
              <a:pPr/>
              <a:t>9/5/2022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Protocols</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0" name="Rectangle 9"/>
          <p:cNvSpPr/>
          <p:nvPr/>
        </p:nvSpPr>
        <p:spPr>
          <a:xfrm>
            <a:off x="2951329" y="2006221"/>
            <a:ext cx="2879676" cy="682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Link  Protocols</a:t>
            </a:r>
          </a:p>
        </p:txBody>
      </p:sp>
      <p:sp>
        <p:nvSpPr>
          <p:cNvPr id="11" name="Rectangle 10"/>
          <p:cNvSpPr/>
          <p:nvPr/>
        </p:nvSpPr>
        <p:spPr>
          <a:xfrm>
            <a:off x="483358" y="3093671"/>
            <a:ext cx="2879676" cy="682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Noiseless Channels</a:t>
            </a:r>
          </a:p>
        </p:txBody>
      </p:sp>
      <p:sp>
        <p:nvSpPr>
          <p:cNvPr id="12" name="Rectangle 11"/>
          <p:cNvSpPr/>
          <p:nvPr/>
        </p:nvSpPr>
        <p:spPr>
          <a:xfrm>
            <a:off x="5505734" y="3093671"/>
            <a:ext cx="2879676" cy="682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Noisy Channels</a:t>
            </a:r>
          </a:p>
        </p:txBody>
      </p:sp>
      <p:sp>
        <p:nvSpPr>
          <p:cNvPr id="13" name="Rectangle 12"/>
          <p:cNvSpPr/>
          <p:nvPr/>
        </p:nvSpPr>
        <p:spPr>
          <a:xfrm>
            <a:off x="208134" y="4294123"/>
            <a:ext cx="1542197" cy="682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Simplex</a:t>
            </a:r>
          </a:p>
        </p:txBody>
      </p:sp>
      <p:sp>
        <p:nvSpPr>
          <p:cNvPr id="14" name="Rectangle 13"/>
          <p:cNvSpPr/>
          <p:nvPr/>
        </p:nvSpPr>
        <p:spPr>
          <a:xfrm>
            <a:off x="1991437" y="4294123"/>
            <a:ext cx="1604748" cy="682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Stop – and – wait </a:t>
            </a:r>
          </a:p>
        </p:txBody>
      </p:sp>
      <p:sp>
        <p:nvSpPr>
          <p:cNvPr id="15" name="Rectangle 14"/>
          <p:cNvSpPr/>
          <p:nvPr/>
        </p:nvSpPr>
        <p:spPr>
          <a:xfrm>
            <a:off x="4314966" y="4294123"/>
            <a:ext cx="1604748" cy="682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Stop – and – wait ARQ</a:t>
            </a:r>
          </a:p>
        </p:txBody>
      </p:sp>
      <p:sp>
        <p:nvSpPr>
          <p:cNvPr id="16" name="Rectangle 15"/>
          <p:cNvSpPr/>
          <p:nvPr/>
        </p:nvSpPr>
        <p:spPr>
          <a:xfrm>
            <a:off x="6065293" y="4294123"/>
            <a:ext cx="1604748" cy="682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Go-Back- N ARQ</a:t>
            </a:r>
          </a:p>
        </p:txBody>
      </p:sp>
      <p:cxnSp>
        <p:nvCxnSpPr>
          <p:cNvPr id="17" name="Straight Arrow Connector 16"/>
          <p:cNvCxnSpPr/>
          <p:nvPr/>
        </p:nvCxnSpPr>
        <p:spPr>
          <a:xfrm>
            <a:off x="1923195" y="2852384"/>
            <a:ext cx="0" cy="2412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6945571" y="2852384"/>
            <a:ext cx="0" cy="2412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923196" y="2852382"/>
            <a:ext cx="502237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314966" y="2688611"/>
            <a:ext cx="0" cy="163773"/>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949660" y="4052925"/>
            <a:ext cx="0" cy="2412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2780160" y="4052836"/>
            <a:ext cx="0" cy="2412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5101418" y="4080221"/>
            <a:ext cx="0" cy="2412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6756778" y="4052835"/>
            <a:ext cx="0" cy="2412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8669735" y="4066572"/>
            <a:ext cx="2" cy="1038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5101418" y="4052833"/>
            <a:ext cx="3568319" cy="296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6945571" y="3776059"/>
            <a:ext cx="0" cy="2905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949661" y="4030721"/>
            <a:ext cx="1830500" cy="72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876283" y="3740211"/>
            <a:ext cx="0" cy="290510"/>
          </a:xfrm>
          <a:prstGeom prst="line">
            <a:avLst/>
          </a:prstGeom>
        </p:spPr>
        <p:style>
          <a:lnRef idx="1">
            <a:schemeClr val="accent1"/>
          </a:lnRef>
          <a:fillRef idx="0">
            <a:schemeClr val="accent1"/>
          </a:fillRef>
          <a:effectRef idx="0">
            <a:schemeClr val="accent1"/>
          </a:effectRef>
          <a:fontRef idx="minor">
            <a:schemeClr val="tx1"/>
          </a:fontRef>
        </p:style>
      </p:cxnSp>
      <p:sp>
        <p:nvSpPr>
          <p:cNvPr id="30" name="Content Placeholder 29"/>
          <p:cNvSpPr>
            <a:spLocks noGrp="1"/>
          </p:cNvSpPr>
          <p:nvPr>
            <p:ph idx="1"/>
          </p:nvPr>
        </p:nvSpPr>
        <p:spPr>
          <a:xfrm>
            <a:off x="7162800" y="5181600"/>
            <a:ext cx="1752600" cy="692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55000" lnSpcReduction="20000"/>
          </a:bodyPr>
          <a:lstStyle/>
          <a:p>
            <a:pPr algn="ctr"/>
            <a:r>
              <a:rPr lang="en-US" dirty="0"/>
              <a:t>Selective Repeat ARQ</a:t>
            </a:r>
          </a:p>
        </p:txBody>
      </p:sp>
    </p:spTree>
    <p:extLst>
      <p:ext uri="{BB962C8B-B14F-4D97-AF65-F5344CB8AC3E}">
        <p14:creationId xmlns:p14="http://schemas.microsoft.com/office/powerpoint/2010/main" xmlns="" val="3090997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3900" y="1112304"/>
            <a:ext cx="8229600" cy="4525963"/>
          </a:xfrm>
        </p:spPr>
        <p:txBody>
          <a:bodyPr>
            <a:normAutofit/>
          </a:bodyPr>
          <a:lstStyle/>
          <a:p>
            <a:pPr marL="0" indent="0">
              <a:buNone/>
            </a:pPr>
            <a:r>
              <a:rPr lang="en-US" sz="2200" b="1" dirty="0"/>
              <a:t>Simplex Protocol</a:t>
            </a:r>
          </a:p>
          <a:p>
            <a:r>
              <a:rPr lang="en-US" sz="2200" dirty="0"/>
              <a:t>unidirectional data transmission over an ideal channel</a:t>
            </a:r>
          </a:p>
          <a:p>
            <a:r>
              <a:rPr lang="en-US" sz="2200" dirty="0"/>
              <a:t>It has distinct procedures for sender and receiver. </a:t>
            </a:r>
          </a:p>
          <a:p>
            <a:r>
              <a:rPr lang="en-US" sz="2200" dirty="0"/>
              <a:t>The sender simply sends all its data available onto the channel as soon as they are available its buffer. </a:t>
            </a:r>
          </a:p>
          <a:p>
            <a:r>
              <a:rPr lang="en-US" sz="2200" dirty="0"/>
              <a:t>The receiver is assumed to process all incoming data instantly. </a:t>
            </a:r>
          </a:p>
          <a:p>
            <a:endParaRPr lang="en-US" sz="2200" dirty="0"/>
          </a:p>
          <a:p>
            <a:pPr marL="0" indent="0">
              <a:buNone/>
            </a:pPr>
            <a:endParaRPr lang="en-US" sz="2000" dirty="0"/>
          </a:p>
        </p:txBody>
      </p:sp>
      <p:sp>
        <p:nvSpPr>
          <p:cNvPr id="4" name="Date Placeholder 3"/>
          <p:cNvSpPr>
            <a:spLocks noGrp="1"/>
          </p:cNvSpPr>
          <p:nvPr>
            <p:ph type="dt" sz="half" idx="10"/>
          </p:nvPr>
        </p:nvSpPr>
        <p:spPr/>
        <p:txBody>
          <a:bodyPr/>
          <a:lstStyle/>
          <a:p>
            <a:fld id="{691821B5-CDD5-4B7F-AE5D-4FE72342E16D}" type="datetime1">
              <a:rPr lang="en-US" smtClean="0"/>
              <a:pPr/>
              <a:t>9/5/2022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For Noiseless channels</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pic>
        <p:nvPicPr>
          <p:cNvPr id="10" name="Picture 4" descr="Noiseless Channels Protocol"/>
          <p:cNvPicPr>
            <a:picLocks noChangeAspect="1" noChangeArrowheads="1"/>
          </p:cNvPicPr>
          <p:nvPr/>
        </p:nvPicPr>
        <p:blipFill rotWithShape="1">
          <a:blip r:embed="rId3" cstate="print">
            <a:extLst>
              <a:ext uri="{28A0092B-C50C-407E-A947-70E740481C1C}">
                <a14:useLocalDpi xmlns:a14="http://schemas.microsoft.com/office/drawing/2010/main" xmlns="" val="0"/>
              </a:ext>
            </a:extLst>
          </a:blip>
          <a:srcRect b="21569"/>
          <a:stretch/>
        </p:blipFill>
        <p:spPr bwMode="auto">
          <a:xfrm>
            <a:off x="2133600" y="3505200"/>
            <a:ext cx="5093115" cy="253590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090997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US" sz="2200" b="1" dirty="0"/>
              <a:t>Stop – and – Wait Protocol</a:t>
            </a:r>
          </a:p>
          <a:p>
            <a:pPr marL="285750" indent="-285750"/>
            <a:r>
              <a:rPr lang="en-US" sz="2200" dirty="0"/>
              <a:t>unidirectional data transmission without any error control facilities</a:t>
            </a:r>
          </a:p>
          <a:p>
            <a:pPr marL="285750" indent="-285750"/>
            <a:r>
              <a:rPr lang="en-US" sz="2200" dirty="0"/>
              <a:t>flow control so that a fast sender does not drown a slow receiver. </a:t>
            </a:r>
          </a:p>
          <a:p>
            <a:pPr marL="285750" indent="-285750"/>
            <a:r>
              <a:rPr lang="en-US" sz="2200" dirty="0"/>
              <a:t>The receiver has a finite buffer size with finite processing speed.</a:t>
            </a:r>
          </a:p>
          <a:p>
            <a:pPr marL="285750" indent="-285750"/>
            <a:r>
              <a:rPr lang="en-US" sz="2200" dirty="0"/>
              <a:t> The sender can send a frame only when it has received indication from the receiver that it is available for further data processing.</a:t>
            </a:r>
          </a:p>
          <a:p>
            <a:pPr marL="0" indent="0">
              <a:buNone/>
            </a:pPr>
            <a:endParaRPr lang="en-US" sz="2000" dirty="0"/>
          </a:p>
        </p:txBody>
      </p:sp>
      <p:sp>
        <p:nvSpPr>
          <p:cNvPr id="4" name="Date Placeholder 3"/>
          <p:cNvSpPr>
            <a:spLocks noGrp="1"/>
          </p:cNvSpPr>
          <p:nvPr>
            <p:ph type="dt" sz="half" idx="10"/>
          </p:nvPr>
        </p:nvSpPr>
        <p:spPr/>
        <p:txBody>
          <a:bodyPr/>
          <a:lstStyle/>
          <a:p>
            <a:fld id="{EDDDE4ED-5AA6-4683-A1C3-BE562A830E28}" type="datetime1">
              <a:rPr lang="en-US" smtClean="0"/>
              <a:pPr/>
              <a:t>9/5/2022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For Noiseless channels</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pic>
        <p:nvPicPr>
          <p:cNvPr id="10" name="Picture 2" descr="Noiseless and Noisy Channels"/>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124200" y="3580506"/>
            <a:ext cx="2256135" cy="219515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090997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5105400" cy="4525963"/>
          </a:xfrm>
        </p:spPr>
        <p:txBody>
          <a:bodyPr>
            <a:normAutofit lnSpcReduction="10000"/>
          </a:bodyPr>
          <a:lstStyle/>
          <a:p>
            <a:r>
              <a:rPr lang="en-US" sz="2200" b="1" dirty="0"/>
              <a:t>Stop – and – Wait ARQ (</a:t>
            </a:r>
            <a:r>
              <a:rPr lang="en-US" sz="2200" dirty="0"/>
              <a:t>Automatic Repeat Request)</a:t>
            </a:r>
            <a:endParaRPr lang="en-US" sz="2200" b="1" dirty="0"/>
          </a:p>
          <a:p>
            <a:r>
              <a:rPr lang="en-US" sz="2200" dirty="0"/>
              <a:t>with added error control mechanisms</a:t>
            </a:r>
          </a:p>
          <a:p>
            <a:r>
              <a:rPr lang="en-US" sz="2200" dirty="0"/>
              <a:t>The sender keeps a copy of the sent frame. </a:t>
            </a:r>
          </a:p>
          <a:p>
            <a:r>
              <a:rPr lang="en-US" sz="2200" dirty="0"/>
              <a:t>It then waits for a finite time to receive a positive acknowledgement from receiver. </a:t>
            </a:r>
          </a:p>
          <a:p>
            <a:r>
              <a:rPr lang="en-US" sz="2200" dirty="0"/>
              <a:t>If the timer expires or a negative acknowledgement is received, the frame is retransmitted.</a:t>
            </a:r>
          </a:p>
          <a:p>
            <a:r>
              <a:rPr lang="en-US" sz="2200" dirty="0"/>
              <a:t>If a positive acknowledgement is received then the next frame is sent.</a:t>
            </a:r>
          </a:p>
          <a:p>
            <a:endParaRPr lang="en-US" sz="2200" dirty="0"/>
          </a:p>
          <a:p>
            <a:endParaRPr lang="en-US" sz="2200" dirty="0"/>
          </a:p>
        </p:txBody>
      </p:sp>
      <p:sp>
        <p:nvSpPr>
          <p:cNvPr id="4" name="Date Placeholder 3"/>
          <p:cNvSpPr>
            <a:spLocks noGrp="1"/>
          </p:cNvSpPr>
          <p:nvPr>
            <p:ph type="dt" sz="half" idx="10"/>
          </p:nvPr>
        </p:nvSpPr>
        <p:spPr/>
        <p:txBody>
          <a:bodyPr/>
          <a:lstStyle/>
          <a:p>
            <a:fld id="{E66AC8C5-5A7C-4AB1-A44B-952059F643E8}" type="datetime1">
              <a:rPr lang="en-US" smtClean="0"/>
              <a:pPr/>
              <a:t>9/5/2022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53</a:t>
            </a:fld>
            <a:endParaRPr lang="en-US"/>
          </a:p>
        </p:txBody>
      </p:sp>
      <p:sp>
        <p:nvSpPr>
          <p:cNvPr id="7" name="Title 1"/>
          <p:cNvSpPr txBox="1">
            <a:spLocks/>
          </p:cNvSpPr>
          <p:nvPr/>
        </p:nvSpPr>
        <p:spPr>
          <a:xfrm>
            <a:off x="12954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For Noisy Channels</a:t>
            </a:r>
            <a:endParaRPr kumimoji="0" lang="en-US" sz="3200" b="0" i="0" u="none" strike="noStrike" kern="1200" cap="none" spc="0" normalizeH="0" baseline="0" noProof="0" dirty="0">
              <a:ln>
                <a:noFill/>
              </a:ln>
              <a:solidFill>
                <a:schemeClr val="dk1"/>
              </a:solidFill>
              <a:effectLst/>
              <a:uLnTx/>
              <a:uFillTx/>
            </a:endParaRP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pic>
        <p:nvPicPr>
          <p:cNvPr id="9" name="Picture 2" descr="DCN - Data-link Control &amp; Protocols - Tutorialspoint"/>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324600" y="1143000"/>
            <a:ext cx="2428277" cy="3996853"/>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ircle(in)">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ircle(in)">
                                      <p:cBhvr>
                                        <p:cTn id="3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fontScale="70000" lnSpcReduction="20000"/>
          </a:bodyPr>
          <a:lstStyle/>
          <a:p>
            <a:r>
              <a:rPr lang="en-US" b="1" dirty="0"/>
              <a:t>Go – Back – N ARQ</a:t>
            </a:r>
          </a:p>
          <a:p>
            <a:r>
              <a:rPr lang="en-US" dirty="0"/>
              <a:t>sending multiple frames before receiving the acknowledgement for the first frame.</a:t>
            </a:r>
          </a:p>
          <a:p>
            <a:r>
              <a:rPr lang="en-US" dirty="0"/>
              <a:t> It uses the concept of sliding window, and so is also called sliding window protocol. </a:t>
            </a:r>
          </a:p>
          <a:p>
            <a:r>
              <a:rPr lang="en-US" dirty="0"/>
              <a:t>The frames are sequentially numbered and a finite number of frames are sent. </a:t>
            </a:r>
          </a:p>
          <a:p>
            <a:r>
              <a:rPr lang="en-US" dirty="0"/>
              <a:t>If the acknowledgement of a frame is not received within the time period, all frames starting from that frame are retransmitted.</a:t>
            </a:r>
          </a:p>
          <a:p>
            <a:r>
              <a:rPr lang="en-US" dirty="0"/>
              <a:t>Reason for retransmission</a:t>
            </a:r>
          </a:p>
          <a:p>
            <a:pPr lvl="1"/>
            <a:r>
              <a:rPr lang="en-US" dirty="0"/>
              <a:t>Damaged frame</a:t>
            </a:r>
          </a:p>
          <a:p>
            <a:pPr lvl="1"/>
            <a:r>
              <a:rPr lang="en-US" dirty="0"/>
              <a:t>Lost data frame</a:t>
            </a:r>
          </a:p>
          <a:p>
            <a:pPr lvl="1"/>
            <a:r>
              <a:rPr lang="en-US" dirty="0"/>
              <a:t>Lost Acknowledgement</a:t>
            </a:r>
          </a:p>
          <a:p>
            <a:endParaRPr lang="en-US" dirty="0"/>
          </a:p>
          <a:p>
            <a:endParaRPr lang="en-US" dirty="0"/>
          </a:p>
          <a:p>
            <a:endParaRPr lang="en-US" dirty="0"/>
          </a:p>
        </p:txBody>
      </p:sp>
      <p:sp>
        <p:nvSpPr>
          <p:cNvPr id="4" name="Date Placeholder 3"/>
          <p:cNvSpPr>
            <a:spLocks noGrp="1"/>
          </p:cNvSpPr>
          <p:nvPr>
            <p:ph type="dt" sz="half" idx="10"/>
          </p:nvPr>
        </p:nvSpPr>
        <p:spPr/>
        <p:txBody>
          <a:bodyPr/>
          <a:lstStyle/>
          <a:p>
            <a:fld id="{856D49EE-C806-4B29-893A-2F55EFC02DA0}" type="datetime1">
              <a:rPr lang="en-US" smtClean="0"/>
              <a:pPr/>
              <a:t>9/5/2022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54</a:t>
            </a:fld>
            <a:endParaRPr lang="en-US"/>
          </a:p>
        </p:txBody>
      </p:sp>
      <p:sp>
        <p:nvSpPr>
          <p:cNvPr id="7" name="Title 1"/>
          <p:cNvSpPr txBox="1">
            <a:spLocks/>
          </p:cNvSpPr>
          <p:nvPr/>
        </p:nvSpPr>
        <p:spPr>
          <a:xfrm>
            <a:off x="12954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a:t>For Noisy Channels</a:t>
            </a:r>
            <a:endParaRPr lang="en-US" sz="3200" dirty="0"/>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xmlns="" val="2413448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ircle(in)">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ircle(in)">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circle(in)">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circle(in)">
                                      <p:cBhvr>
                                        <p:cTn id="42" dur="20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circle(in)">
                                      <p:cBhvr>
                                        <p:cTn id="47"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marL="0" indent="0">
              <a:buNone/>
            </a:pPr>
            <a:r>
              <a:rPr lang="en-US" b="1" dirty="0"/>
              <a:t>Go – Back – N ARQ</a:t>
            </a:r>
          </a:p>
          <a:p>
            <a:endParaRPr lang="en-US" dirty="0"/>
          </a:p>
        </p:txBody>
      </p:sp>
      <p:sp>
        <p:nvSpPr>
          <p:cNvPr id="4" name="Date Placeholder 3"/>
          <p:cNvSpPr>
            <a:spLocks noGrp="1"/>
          </p:cNvSpPr>
          <p:nvPr>
            <p:ph type="dt" sz="half" idx="10"/>
          </p:nvPr>
        </p:nvSpPr>
        <p:spPr/>
        <p:txBody>
          <a:bodyPr/>
          <a:lstStyle/>
          <a:p>
            <a:fld id="{7D9AEB63-887C-4A20-97FD-B0299AC092D3}" type="datetime1">
              <a:rPr lang="en-US" smtClean="0"/>
              <a:pPr/>
              <a:t>9/5/2022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55</a:t>
            </a:fld>
            <a:endParaRPr lang="en-US"/>
          </a:p>
        </p:txBody>
      </p:sp>
      <p:sp>
        <p:nvSpPr>
          <p:cNvPr id="7" name="Title 1"/>
          <p:cNvSpPr txBox="1">
            <a:spLocks/>
          </p:cNvSpPr>
          <p:nvPr/>
        </p:nvSpPr>
        <p:spPr>
          <a:xfrm>
            <a:off x="12954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For Noisy Channels</a:t>
            </a: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pic>
        <p:nvPicPr>
          <p:cNvPr id="9" name="Picture 2" descr="Data Link Controls"/>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09600" y="1871619"/>
            <a:ext cx="3318550" cy="3662366"/>
          </a:xfrm>
          <a:prstGeom prst="rect">
            <a:avLst/>
          </a:prstGeom>
          <a:noFill/>
          <a:extLst>
            <a:ext uri="{909E8E84-426E-40DD-AFC4-6F175D3DCCD1}">
              <a14:hiddenFill xmlns:a14="http://schemas.microsoft.com/office/drawing/2010/main" xmlns="">
                <a:solidFill>
                  <a:srgbClr val="FFFFFF"/>
                </a:solidFill>
              </a14:hiddenFill>
            </a:ext>
          </a:extLst>
        </p:spPr>
      </p:pic>
      <p:pic>
        <p:nvPicPr>
          <p:cNvPr id="10" name="Picture 2" descr="Data Link Controls"/>
          <p:cNvPicPr>
            <a:picLocks noChangeAspect="1" noChangeArrowheads="1"/>
          </p:cNvPicPr>
          <p:nvPr/>
        </p:nvPicPr>
        <p:blipFill rotWithShape="1">
          <a:blip r:embed="rId5" cstate="print">
            <a:extLst>
              <a:ext uri="{28A0092B-C50C-407E-A947-70E740481C1C}">
                <a14:useLocalDpi xmlns:a14="http://schemas.microsoft.com/office/drawing/2010/main" xmlns="" val="0"/>
              </a:ext>
            </a:extLst>
          </a:blip>
          <a:srcRect l="5612" t="11568" r="5134" b="36690"/>
          <a:stretch/>
        </p:blipFill>
        <p:spPr bwMode="auto">
          <a:xfrm>
            <a:off x="4800600" y="1371600"/>
            <a:ext cx="3476239" cy="1511409"/>
          </a:xfrm>
          <a:prstGeom prst="rect">
            <a:avLst/>
          </a:prstGeom>
          <a:noFill/>
          <a:extLst>
            <a:ext uri="{909E8E84-426E-40DD-AFC4-6F175D3DCCD1}">
              <a14:hiddenFill xmlns:a14="http://schemas.microsoft.com/office/drawing/2010/main" xmlns="">
                <a:solidFill>
                  <a:srgbClr val="FFFFFF"/>
                </a:solidFill>
              </a14:hiddenFill>
            </a:ext>
          </a:extLst>
        </p:spPr>
      </p:pic>
      <p:pic>
        <p:nvPicPr>
          <p:cNvPr id="11" name="Picture 4" descr="Data Link Controls"/>
          <p:cNvPicPr>
            <a:picLocks noChangeAspect="1" noChangeArrowheads="1"/>
          </p:cNvPicPr>
          <p:nvPr/>
        </p:nvPicPr>
        <p:blipFill rotWithShape="1">
          <a:blip r:embed="rId6" cstate="print">
            <a:extLst>
              <a:ext uri="{28A0092B-C50C-407E-A947-70E740481C1C}">
                <a14:useLocalDpi xmlns:a14="http://schemas.microsoft.com/office/drawing/2010/main" xmlns="" val="0"/>
              </a:ext>
            </a:extLst>
          </a:blip>
          <a:srcRect l="5463" t="10176" r="4686" b="36293"/>
          <a:stretch/>
        </p:blipFill>
        <p:spPr bwMode="auto">
          <a:xfrm>
            <a:off x="4988037" y="3810000"/>
            <a:ext cx="3288802" cy="146958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413448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fontScale="70000" lnSpcReduction="20000"/>
          </a:bodyPr>
          <a:lstStyle/>
          <a:p>
            <a:pPr lvl="0"/>
            <a:r>
              <a:rPr lang="en-US" dirty="0"/>
              <a:t>Piggy backing Technique</a:t>
            </a:r>
            <a:endParaRPr lang="en-US" dirty="0">
              <a:solidFill>
                <a:schemeClr val="dk1"/>
              </a:solidFill>
            </a:endParaRPr>
          </a:p>
          <a:p>
            <a:pPr lvl="1"/>
            <a:r>
              <a:rPr lang="en-US" sz="3100" dirty="0"/>
              <a:t>there is a need for transmitting data in both directions between 2 computers. </a:t>
            </a:r>
          </a:p>
          <a:p>
            <a:pPr lvl="1"/>
            <a:r>
              <a:rPr lang="en-US" sz="3100" dirty="0"/>
              <a:t>A full duplex circuit is required for the operation.</a:t>
            </a:r>
          </a:p>
          <a:p>
            <a:pPr lvl="1"/>
            <a:r>
              <a:rPr lang="en-US" sz="3100" dirty="0"/>
              <a:t>the data frames and ACK (control) frames in the reverse direction have to be interleaved. </a:t>
            </a:r>
          </a:p>
          <a:p>
            <a:pPr lvl="1"/>
            <a:r>
              <a:rPr lang="en-US" sz="3100" dirty="0"/>
              <a:t>An efficient method is to absorb the ACK frame into the header of the data frame going in the same direction. This technique is known as </a:t>
            </a:r>
            <a:r>
              <a:rPr lang="en-US" sz="3100" i="1" dirty="0"/>
              <a:t>piggybacking.</a:t>
            </a:r>
            <a:endParaRPr lang="en-US" sz="3100" dirty="0"/>
          </a:p>
          <a:p>
            <a:pPr lvl="1"/>
            <a:r>
              <a:rPr lang="en-US" sz="3100" dirty="0"/>
              <a:t>When a data frame arrives at an IMP (receiver or station), instead of immediately sending a separate ACK frame, the IMP restrains itself and waits until the host passes it the next message. </a:t>
            </a:r>
          </a:p>
          <a:p>
            <a:pPr lvl="1"/>
            <a:r>
              <a:rPr lang="en-US" sz="3100" dirty="0"/>
              <a:t>The acknowledgement is then attached to the outgoing data frame using the ACK field in the frame header. </a:t>
            </a:r>
          </a:p>
          <a:p>
            <a:endParaRPr lang="en-US" dirty="0"/>
          </a:p>
          <a:p>
            <a:endParaRPr lang="en-US" dirty="0"/>
          </a:p>
        </p:txBody>
      </p:sp>
      <p:sp>
        <p:nvSpPr>
          <p:cNvPr id="4" name="Date Placeholder 3"/>
          <p:cNvSpPr>
            <a:spLocks noGrp="1"/>
          </p:cNvSpPr>
          <p:nvPr>
            <p:ph type="dt" sz="half" idx="10"/>
          </p:nvPr>
        </p:nvSpPr>
        <p:spPr/>
        <p:txBody>
          <a:bodyPr/>
          <a:lstStyle/>
          <a:p>
            <a:fld id="{F0372F8F-7AFA-44EB-9FFB-5C7DC80F7187}" type="datetime1">
              <a:rPr lang="en-US" smtClean="0"/>
              <a:pPr/>
              <a:t>9/5/2022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56</a:t>
            </a:fld>
            <a:endParaRPr lang="en-US"/>
          </a:p>
        </p:txBody>
      </p:sp>
      <p:sp>
        <p:nvSpPr>
          <p:cNvPr id="7" name="Title 1"/>
          <p:cNvSpPr txBox="1">
            <a:spLocks/>
          </p:cNvSpPr>
          <p:nvPr/>
        </p:nvSpPr>
        <p:spPr>
          <a:xfrm>
            <a:off x="12954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a:t>For Noisy Channels</a:t>
            </a:r>
            <a:endParaRPr lang="en-US" sz="3200" dirty="0"/>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xmlns="" val="2413448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ircle(in)">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ircle(in)">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circle(in)">
                                      <p:cBhvr>
                                        <p:cTn id="37"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3657600" cy="4525963"/>
          </a:xfrm>
        </p:spPr>
        <p:txBody>
          <a:bodyPr/>
          <a:lstStyle/>
          <a:p>
            <a:r>
              <a:rPr lang="en-US" sz="2400" b="1" dirty="0"/>
              <a:t>Selective Repeat ARQ</a:t>
            </a:r>
          </a:p>
          <a:p>
            <a:r>
              <a:rPr lang="en-US" sz="2400" dirty="0"/>
              <a:t>sending multiple frames before receiving the acknowledgement for the first frame. </a:t>
            </a:r>
          </a:p>
          <a:p>
            <a:r>
              <a:rPr lang="en-US" sz="2400" dirty="0"/>
              <a:t>only the erroneous or lost frames are retransmitted, while the good frames are received and buffered.</a:t>
            </a:r>
          </a:p>
          <a:p>
            <a:endParaRPr lang="en-US" sz="2400" dirty="0"/>
          </a:p>
          <a:p>
            <a:endParaRPr lang="en-US" dirty="0"/>
          </a:p>
        </p:txBody>
      </p:sp>
      <p:sp>
        <p:nvSpPr>
          <p:cNvPr id="4" name="Date Placeholder 3"/>
          <p:cNvSpPr>
            <a:spLocks noGrp="1"/>
          </p:cNvSpPr>
          <p:nvPr>
            <p:ph type="dt" sz="half" idx="10"/>
          </p:nvPr>
        </p:nvSpPr>
        <p:spPr/>
        <p:txBody>
          <a:bodyPr/>
          <a:lstStyle/>
          <a:p>
            <a:fld id="{F8D6B33C-31C3-44BF-ABE0-C25B88B1013D}" type="datetime1">
              <a:rPr lang="en-US" smtClean="0"/>
              <a:pPr/>
              <a:t>9/5/2022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57</a:t>
            </a:fld>
            <a:endParaRPr lang="en-US"/>
          </a:p>
        </p:txBody>
      </p:sp>
      <p:sp>
        <p:nvSpPr>
          <p:cNvPr id="7" name="Title 1"/>
          <p:cNvSpPr txBox="1">
            <a:spLocks/>
          </p:cNvSpPr>
          <p:nvPr/>
        </p:nvSpPr>
        <p:spPr>
          <a:xfrm>
            <a:off x="12954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a:t>For Noisy Channels</a:t>
            </a:r>
            <a:endParaRPr lang="en-US" sz="3200" dirty="0"/>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pic>
        <p:nvPicPr>
          <p:cNvPr id="9" name="Picture 2" descr="Data Link Controls"/>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952999" y="1219200"/>
            <a:ext cx="3629463" cy="44196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413448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1836" y="925113"/>
            <a:ext cx="8229600" cy="4525963"/>
          </a:xfrm>
        </p:spPr>
        <p:txBody>
          <a:bodyPr>
            <a:normAutofit fontScale="25000" lnSpcReduction="20000"/>
          </a:bodyPr>
          <a:lstStyle/>
          <a:p>
            <a:r>
              <a:rPr lang="en-US" altLang="en-US" sz="8800" i="1" dirty="0">
                <a:effectLst>
                  <a:outerShdw blurRad="38100" dist="38100" dir="2700000" algn="tl">
                    <a:srgbClr val="C0C0C0"/>
                  </a:outerShdw>
                </a:effectLst>
                <a:latin typeface="+mj-lt"/>
              </a:rPr>
              <a:t>The data link layer needs to pack bits into </a:t>
            </a:r>
            <a:r>
              <a:rPr lang="en-US" altLang="en-US" sz="8800" i="1" dirty="0">
                <a:solidFill>
                  <a:schemeClr val="hlink"/>
                </a:solidFill>
                <a:effectLst>
                  <a:outerShdw blurRad="38100" dist="38100" dir="2700000" algn="tl">
                    <a:srgbClr val="C0C0C0"/>
                  </a:outerShdw>
                </a:effectLst>
                <a:latin typeface="+mj-lt"/>
              </a:rPr>
              <a:t>frames</a:t>
            </a:r>
            <a:r>
              <a:rPr lang="en-US" altLang="en-US" sz="8800" i="1" dirty="0">
                <a:effectLst>
                  <a:outerShdw blurRad="38100" dist="38100" dir="2700000" algn="tl">
                    <a:srgbClr val="C0C0C0"/>
                  </a:outerShdw>
                </a:effectLst>
                <a:latin typeface="+mj-lt"/>
              </a:rPr>
              <a:t>, so that each frame is distinguishable from another. </a:t>
            </a:r>
          </a:p>
          <a:p>
            <a:endParaRPr lang="en-US" sz="8800" dirty="0">
              <a:latin typeface="+mj-lt"/>
            </a:endParaRPr>
          </a:p>
          <a:p>
            <a:endParaRPr lang="en-US" sz="8800" dirty="0">
              <a:latin typeface="+mj-lt"/>
            </a:endParaRPr>
          </a:p>
          <a:p>
            <a:endParaRPr lang="en-US" sz="8800" dirty="0">
              <a:latin typeface="+mj-lt"/>
            </a:endParaRPr>
          </a:p>
          <a:p>
            <a:endParaRPr lang="en-US" sz="8800" dirty="0">
              <a:latin typeface="+mj-lt"/>
            </a:endParaRPr>
          </a:p>
          <a:p>
            <a:pPr marL="0" indent="0">
              <a:buNone/>
            </a:pPr>
            <a:endParaRPr lang="en-US" sz="8800" dirty="0">
              <a:latin typeface="+mj-lt"/>
            </a:endParaRPr>
          </a:p>
          <a:p>
            <a:r>
              <a:rPr lang="en-US" sz="8800" dirty="0">
                <a:latin typeface="+mj-lt"/>
              </a:rPr>
              <a:t>The three main functions of the </a:t>
            </a:r>
            <a:r>
              <a:rPr lang="en-US" sz="8800" b="1" dirty="0">
                <a:latin typeface="+mj-lt"/>
              </a:rPr>
              <a:t>data link layer</a:t>
            </a:r>
            <a:r>
              <a:rPr lang="en-US" sz="8800" dirty="0">
                <a:latin typeface="+mj-lt"/>
              </a:rPr>
              <a:t> are </a:t>
            </a:r>
          </a:p>
          <a:p>
            <a:pPr lvl="1"/>
            <a:r>
              <a:rPr lang="en-US" sz="8800" dirty="0">
                <a:latin typeface="+mj-lt"/>
              </a:rPr>
              <a:t>to deal with transmission errors, </a:t>
            </a:r>
          </a:p>
          <a:p>
            <a:pPr lvl="1"/>
            <a:r>
              <a:rPr lang="en-US" sz="8800" dirty="0">
                <a:latin typeface="+mj-lt"/>
              </a:rPr>
              <a:t>regulate the flow of </a:t>
            </a:r>
            <a:r>
              <a:rPr lang="en-US" sz="8800" b="1" dirty="0">
                <a:latin typeface="+mj-lt"/>
              </a:rPr>
              <a:t>data</a:t>
            </a:r>
            <a:r>
              <a:rPr lang="en-US" sz="8800" dirty="0">
                <a:latin typeface="+mj-lt"/>
              </a:rPr>
              <a:t>, and </a:t>
            </a:r>
          </a:p>
          <a:p>
            <a:pPr lvl="1"/>
            <a:r>
              <a:rPr lang="en-US" sz="8800" dirty="0">
                <a:latin typeface="+mj-lt"/>
              </a:rPr>
              <a:t>provide a well-defined interface to the network </a:t>
            </a:r>
            <a:r>
              <a:rPr lang="en-US" sz="8800" b="1" dirty="0">
                <a:latin typeface="+mj-lt"/>
              </a:rPr>
              <a:t>layer</a:t>
            </a:r>
          </a:p>
          <a:p>
            <a:r>
              <a:rPr lang="en-US" sz="8800" b="1" dirty="0">
                <a:latin typeface="+mj-lt"/>
              </a:rPr>
              <a:t>Design issues -Error Control</a:t>
            </a:r>
            <a:endParaRPr lang="en-US" sz="8800" dirty="0">
              <a:latin typeface="+mj-lt"/>
            </a:endParaRPr>
          </a:p>
          <a:p>
            <a:pPr lvl="1"/>
            <a:r>
              <a:rPr lang="en-US" sz="8800" dirty="0">
                <a:latin typeface="+mj-lt"/>
              </a:rPr>
              <a:t>Dealing with transmission errors.</a:t>
            </a:r>
          </a:p>
          <a:p>
            <a:pPr lvl="1"/>
            <a:r>
              <a:rPr lang="en-US" sz="8800" dirty="0">
                <a:latin typeface="+mj-lt"/>
              </a:rPr>
              <a:t>Sending acknowledgement frames in reliable connections.</a:t>
            </a:r>
          </a:p>
          <a:p>
            <a:pPr lvl="1"/>
            <a:r>
              <a:rPr lang="en-US" sz="8800" dirty="0">
                <a:latin typeface="+mj-lt"/>
              </a:rPr>
              <a:t>Retransmitting lost frames.</a:t>
            </a:r>
          </a:p>
          <a:p>
            <a:pPr lvl="1"/>
            <a:r>
              <a:rPr lang="en-US" sz="8800" dirty="0">
                <a:latin typeface="+mj-lt"/>
              </a:rPr>
              <a:t>Identifying duplicate frames and deleting them.</a:t>
            </a:r>
          </a:p>
          <a:p>
            <a:pPr lvl="1"/>
            <a:r>
              <a:rPr lang="en-US" sz="8800" dirty="0">
                <a:latin typeface="+mj-lt"/>
              </a:rPr>
              <a:t>Controlling access to shared channels in case of broadcasting.</a:t>
            </a:r>
          </a:p>
          <a:p>
            <a:endParaRPr lang="en-US" altLang="en-US" dirty="0"/>
          </a:p>
          <a:p>
            <a:endParaRPr lang="en-US" dirty="0"/>
          </a:p>
        </p:txBody>
      </p:sp>
      <p:sp>
        <p:nvSpPr>
          <p:cNvPr id="4" name="Date Placeholder 3"/>
          <p:cNvSpPr>
            <a:spLocks noGrp="1"/>
          </p:cNvSpPr>
          <p:nvPr>
            <p:ph type="dt" sz="half" idx="10"/>
          </p:nvPr>
        </p:nvSpPr>
        <p:spPr/>
        <p:txBody>
          <a:bodyPr/>
          <a:lstStyle/>
          <a:p>
            <a:fld id="{FA6EB780-7E87-4C54-B5D9-94E7735185F8}" type="datetime1">
              <a:rPr lang="en-US" smtClean="0"/>
              <a:pPr/>
              <a:t>9/5/2022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58</a:t>
            </a:fld>
            <a:endParaRPr lang="en-US"/>
          </a:p>
        </p:txBody>
      </p:sp>
      <p:sp>
        <p:nvSpPr>
          <p:cNvPr id="7" name="Title 1"/>
          <p:cNvSpPr txBox="1">
            <a:spLocks/>
          </p:cNvSpPr>
          <p:nvPr/>
        </p:nvSpPr>
        <p:spPr>
          <a:xfrm>
            <a:off x="12954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Data Link Layer(CO5)</a:t>
            </a:r>
            <a:endParaRPr kumimoji="0" lang="en-US" sz="3200" b="0" i="0" u="none" strike="noStrike" kern="1200" cap="none" spc="0" normalizeH="0" baseline="0" noProof="0" dirty="0">
              <a:ln>
                <a:noFill/>
              </a:ln>
              <a:solidFill>
                <a:schemeClr val="dk1"/>
              </a:solidFill>
              <a:effectLst/>
              <a:uLnTx/>
              <a:uFillTx/>
            </a:endParaRP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pic>
        <p:nvPicPr>
          <p:cNvPr id="9" name="Picture 8"/>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990600" y="1752600"/>
            <a:ext cx="7158037" cy="993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413448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circle(in)">
                                      <p:cBhvr>
                                        <p:cTn id="12" dur="2000"/>
                                        <p:tgtEl>
                                          <p:spTgt spid="3">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circle(in)">
                                      <p:cBhvr>
                                        <p:cTn id="17" dur="2000"/>
                                        <p:tgtEl>
                                          <p:spTgt spid="3">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circle(in)">
                                      <p:cBhvr>
                                        <p:cTn id="22" dur="2000"/>
                                        <p:tgtEl>
                                          <p:spTgt spid="3">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circle(in)">
                                      <p:cBhvr>
                                        <p:cTn id="27" dur="2000"/>
                                        <p:tgtEl>
                                          <p:spTgt spid="3">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circle(in)">
                                      <p:cBhvr>
                                        <p:cTn id="32" dur="2000"/>
                                        <p:tgtEl>
                                          <p:spTgt spid="3">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nodeType="click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Effect transition="in" filter="circle(in)">
                                      <p:cBhvr>
                                        <p:cTn id="37" dur="2000"/>
                                        <p:tgtEl>
                                          <p:spTgt spid="3">
                                            <p:txEl>
                                              <p:pRg st="11" end="1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nodeType="clickEffect">
                                  <p:stCondLst>
                                    <p:cond delay="0"/>
                                  </p:stCondLst>
                                  <p:childTnLst>
                                    <p:set>
                                      <p:cBhvr>
                                        <p:cTn id="41" dur="1" fill="hold">
                                          <p:stCondLst>
                                            <p:cond delay="0"/>
                                          </p:stCondLst>
                                        </p:cTn>
                                        <p:tgtEl>
                                          <p:spTgt spid="3">
                                            <p:txEl>
                                              <p:pRg st="12" end="12"/>
                                            </p:txEl>
                                          </p:spTgt>
                                        </p:tgtEl>
                                        <p:attrNameLst>
                                          <p:attrName>style.visibility</p:attrName>
                                        </p:attrNameLst>
                                      </p:cBhvr>
                                      <p:to>
                                        <p:strVal val="visible"/>
                                      </p:to>
                                    </p:set>
                                    <p:animEffect transition="in" filter="circle(in)">
                                      <p:cBhvr>
                                        <p:cTn id="42" dur="2000"/>
                                        <p:tgtEl>
                                          <p:spTgt spid="3">
                                            <p:txEl>
                                              <p:pRg st="12" end="1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nodeType="clickEffect">
                                  <p:stCondLst>
                                    <p:cond delay="0"/>
                                  </p:stCondLst>
                                  <p:childTnLst>
                                    <p:set>
                                      <p:cBhvr>
                                        <p:cTn id="46" dur="1" fill="hold">
                                          <p:stCondLst>
                                            <p:cond delay="0"/>
                                          </p:stCondLst>
                                        </p:cTn>
                                        <p:tgtEl>
                                          <p:spTgt spid="3">
                                            <p:txEl>
                                              <p:pRg st="13" end="13"/>
                                            </p:txEl>
                                          </p:spTgt>
                                        </p:tgtEl>
                                        <p:attrNameLst>
                                          <p:attrName>style.visibility</p:attrName>
                                        </p:attrNameLst>
                                      </p:cBhvr>
                                      <p:to>
                                        <p:strVal val="visible"/>
                                      </p:to>
                                    </p:set>
                                    <p:animEffect transition="in" filter="circle(in)">
                                      <p:cBhvr>
                                        <p:cTn id="47" dur="2000"/>
                                        <p:tgtEl>
                                          <p:spTgt spid="3">
                                            <p:txEl>
                                              <p:pRg st="13" end="1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6" presetClass="entr" presetSubtype="16" fill="hold" nodeType="clickEffect">
                                  <p:stCondLst>
                                    <p:cond delay="0"/>
                                  </p:stCondLst>
                                  <p:childTnLst>
                                    <p:set>
                                      <p:cBhvr>
                                        <p:cTn id="51" dur="1" fill="hold">
                                          <p:stCondLst>
                                            <p:cond delay="0"/>
                                          </p:stCondLst>
                                        </p:cTn>
                                        <p:tgtEl>
                                          <p:spTgt spid="3">
                                            <p:txEl>
                                              <p:pRg st="14" end="14"/>
                                            </p:txEl>
                                          </p:spTgt>
                                        </p:tgtEl>
                                        <p:attrNameLst>
                                          <p:attrName>style.visibility</p:attrName>
                                        </p:attrNameLst>
                                      </p:cBhvr>
                                      <p:to>
                                        <p:strVal val="visible"/>
                                      </p:to>
                                    </p:set>
                                    <p:animEffect transition="in" filter="circle(in)">
                                      <p:cBhvr>
                                        <p:cTn id="52" dur="2000"/>
                                        <p:tgtEl>
                                          <p:spTgt spid="3">
                                            <p:txEl>
                                              <p:pRg st="14" end="1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6" presetClass="entr" presetSubtype="16" fill="hold" nodeType="clickEffect">
                                  <p:stCondLst>
                                    <p:cond delay="0"/>
                                  </p:stCondLst>
                                  <p:childTnLst>
                                    <p:set>
                                      <p:cBhvr>
                                        <p:cTn id="56" dur="1" fill="hold">
                                          <p:stCondLst>
                                            <p:cond delay="0"/>
                                          </p:stCondLst>
                                        </p:cTn>
                                        <p:tgtEl>
                                          <p:spTgt spid="3">
                                            <p:txEl>
                                              <p:pRg st="15" end="15"/>
                                            </p:txEl>
                                          </p:spTgt>
                                        </p:tgtEl>
                                        <p:attrNameLst>
                                          <p:attrName>style.visibility</p:attrName>
                                        </p:attrNameLst>
                                      </p:cBhvr>
                                      <p:to>
                                        <p:strVal val="visible"/>
                                      </p:to>
                                    </p:set>
                                    <p:animEffect transition="in" filter="circle(in)">
                                      <p:cBhvr>
                                        <p:cTn id="57" dur="20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B59B967-5A2D-4BAE-8556-7A6289E3034B}" type="datetime1">
              <a:rPr lang="en-US" smtClean="0"/>
              <a:pPr/>
              <a:t>9/5/2022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59</a:t>
            </a:fld>
            <a:endParaRPr lang="en-US"/>
          </a:p>
        </p:txBody>
      </p:sp>
      <p:sp>
        <p:nvSpPr>
          <p:cNvPr id="7" name="Title 1"/>
          <p:cNvSpPr txBox="1">
            <a:spLocks/>
          </p:cNvSpPr>
          <p:nvPr/>
        </p:nvSpPr>
        <p:spPr>
          <a:xfrm>
            <a:off x="12954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Error Control</a:t>
            </a: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pic>
        <p:nvPicPr>
          <p:cNvPr id="9" name="Picture 2" descr="3&#10;Data Link Layer&#10; "/>
          <p:cNvPicPr>
            <a:picLocks noGrp="1" noChangeAspect="1" noChangeArrowheads="1"/>
          </p:cNvPicPr>
          <p:nvPr>
            <p:ph idx="1"/>
          </p:nvPr>
        </p:nvPicPr>
        <p:blipFill>
          <a:blip r:embed="rId4" cstate="print">
            <a:extLst>
              <a:ext uri="{28A0092B-C50C-407E-A947-70E740481C1C}">
                <a14:useLocalDpi xmlns:a14="http://schemas.microsoft.com/office/drawing/2010/main" xmlns="" val="0"/>
              </a:ext>
            </a:extLst>
          </a:blip>
          <a:srcRect/>
          <a:stretch>
            <a:fillRect/>
          </a:stretch>
        </p:blipFill>
        <p:spPr bwMode="auto">
          <a:xfrm>
            <a:off x="2217420" y="1580991"/>
            <a:ext cx="4861560" cy="364998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413448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Date Placeholder 3"/>
          <p:cNvSpPr>
            <a:spLocks noGrp="1"/>
          </p:cNvSpPr>
          <p:nvPr>
            <p:ph type="dt" sz="quarter" idx="11"/>
          </p:nvPr>
        </p:nvSpPr>
        <p:spPr>
          <a:xfrm>
            <a:off x="-304800" y="6356350"/>
            <a:ext cx="2895600" cy="365125"/>
          </a:xfrm>
          <a:noFill/>
        </p:spPr>
        <p:txBody>
          <a:bodyPr/>
          <a:lstStyle/>
          <a:p>
            <a:pPr>
              <a:buFont typeface="Arial" pitchFamily="34" charset="0"/>
              <a:buNone/>
            </a:pPr>
            <a:fld id="{2EC607B7-61B8-4194-9353-BB250E540C1E}" type="datetime1">
              <a:rPr lang="en-US" smtClean="0"/>
              <a:pPr>
                <a:buFont typeface="Arial" pitchFamily="34" charset="0"/>
                <a:buNone/>
              </a:pPr>
              <a:t>9/5/2022</a:t>
            </a:fld>
            <a:endParaRPr lang="en-US" dirty="0"/>
          </a:p>
        </p:txBody>
      </p:sp>
      <p:sp>
        <p:nvSpPr>
          <p:cNvPr id="10244" name="Slide Number Placeholder 5"/>
          <p:cNvSpPr>
            <a:spLocks noGrp="1"/>
          </p:cNvSpPr>
          <p:nvPr>
            <p:ph type="sldNum" sz="quarter" idx="4294967295"/>
          </p:nvPr>
        </p:nvSpPr>
        <p:spPr>
          <a:xfrm>
            <a:off x="6223000" y="6356350"/>
            <a:ext cx="2895600" cy="365125"/>
          </a:xfrm>
          <a:prstGeom prst="rect">
            <a:avLst/>
          </a:prstGeom>
          <a:noFill/>
        </p:spPr>
        <p:txBody>
          <a:bodyPr/>
          <a:lstStyle/>
          <a:p>
            <a:pPr algn="ctr">
              <a:buSzPts val="1400"/>
              <a:buFont typeface="Arial" pitchFamily="34" charset="0"/>
              <a:buNone/>
            </a:pPr>
            <a:fld id="{C37AE07E-7BC9-49E1-822A-83DAB9ECD80E}" type="slidenum">
              <a:rPr lang="en-US" smtClean="0"/>
              <a:pPr algn="ctr">
                <a:buSzPts val="1400"/>
                <a:buFont typeface="Arial" pitchFamily="34" charset="0"/>
                <a:buNone/>
              </a:pPr>
              <a:t>6</a:t>
            </a:fld>
            <a:endParaRPr lang="en-US"/>
          </a:p>
        </p:txBody>
      </p:sp>
      <p:sp>
        <p:nvSpPr>
          <p:cNvPr id="7" name="Title 1"/>
          <p:cNvSpPr txBox="1">
            <a:spLocks/>
          </p:cNvSpPr>
          <p:nvPr/>
        </p:nvSpPr>
        <p:spPr>
          <a:xfrm>
            <a:off x="1524000" y="0"/>
            <a:ext cx="76200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000" dirty="0">
                <a:sym typeface="Arial" charset="0"/>
              </a:rPr>
              <a:t>Branch wise Applications</a:t>
            </a:r>
          </a:p>
        </p:txBody>
      </p:sp>
      <p:sp>
        <p:nvSpPr>
          <p:cNvPr id="10246" name="TextBox 7"/>
          <p:cNvSpPr txBox="1">
            <a:spLocks noChangeArrowheads="1"/>
          </p:cNvSpPr>
          <p:nvPr/>
        </p:nvSpPr>
        <p:spPr bwMode="auto">
          <a:xfrm>
            <a:off x="457200" y="1066800"/>
            <a:ext cx="8250238" cy="4760278"/>
          </a:xfrm>
          <a:prstGeom prst="rect">
            <a:avLst/>
          </a:prstGeom>
          <a:noFill/>
          <a:ln w="9525">
            <a:noFill/>
            <a:miter lim="800000"/>
            <a:headEnd/>
            <a:tailEnd/>
          </a:ln>
        </p:spPr>
        <p:txBody>
          <a:bodyPr wrap="square">
            <a:spAutoFit/>
          </a:bodyPr>
          <a:lstStyle/>
          <a:p>
            <a:pPr marL="457200" indent="-457200">
              <a:buFont typeface="Arial" panose="020B0604020202020204" pitchFamily="34" charset="0"/>
              <a:buChar char="•"/>
            </a:pPr>
            <a:r>
              <a:rPr lang="en-US" sz="2800" dirty="0"/>
              <a:t>Resource Sharing</a:t>
            </a:r>
          </a:p>
          <a:p>
            <a:pPr marL="457200" indent="-457200">
              <a:buFont typeface="Arial" panose="020B0604020202020204" pitchFamily="34" charset="0"/>
              <a:buChar char="•"/>
            </a:pPr>
            <a:r>
              <a:rPr lang="en-US" sz="2800" dirty="0"/>
              <a:t>Server-Client model:</a:t>
            </a:r>
          </a:p>
          <a:p>
            <a:pPr marL="457200" indent="-457200">
              <a:buFont typeface="Arial" panose="020B0604020202020204" pitchFamily="34" charset="0"/>
              <a:buChar char="•"/>
            </a:pPr>
            <a:r>
              <a:rPr lang="en-US" sz="2800" dirty="0"/>
              <a:t>Communication Medium:</a:t>
            </a:r>
          </a:p>
          <a:p>
            <a:pPr marL="457200" indent="-457200">
              <a:buFont typeface="Arial" panose="020B0604020202020204" pitchFamily="34" charset="0"/>
              <a:buChar char="•"/>
            </a:pPr>
            <a:r>
              <a:rPr lang="en-US" sz="2800" dirty="0"/>
              <a:t>Access to remote information</a:t>
            </a:r>
          </a:p>
          <a:p>
            <a:pPr marL="457200" indent="-457200">
              <a:buFont typeface="Arial" panose="020B0604020202020204" pitchFamily="34" charset="0"/>
              <a:buChar char="•"/>
            </a:pPr>
            <a:r>
              <a:rPr lang="en-US" sz="2800" dirty="0"/>
              <a:t>Person-to-person communication</a:t>
            </a:r>
          </a:p>
          <a:p>
            <a:pPr marL="457200" indent="-457200">
              <a:buFont typeface="Arial" panose="020B0604020202020204" pitchFamily="34" charset="0"/>
              <a:buChar char="•"/>
            </a:pPr>
            <a:r>
              <a:rPr lang="en-US" sz="2800" dirty="0"/>
              <a:t>Electronic commerce</a:t>
            </a:r>
          </a:p>
          <a:p>
            <a:pPr marL="457200" indent="-457200">
              <a:spcBef>
                <a:spcPts val="363"/>
              </a:spcBef>
              <a:spcAft>
                <a:spcPct val="0"/>
              </a:spcAft>
              <a:buClr>
                <a:srgbClr val="000000"/>
              </a:buClr>
              <a:buFont typeface="Arial" panose="020B0604020202020204" pitchFamily="34" charset="0"/>
              <a:buChar char="•"/>
            </a:pPr>
            <a:r>
              <a:rPr lang="en-US" sz="2800" dirty="0">
                <a:cs typeface="Times New Roman" pitchFamily="18" charset="0"/>
              </a:rPr>
              <a:t>Cloud-based Applications</a:t>
            </a:r>
          </a:p>
          <a:p>
            <a:pPr marL="457200" indent="-457200">
              <a:spcBef>
                <a:spcPct val="0"/>
              </a:spcBef>
              <a:buFont typeface="Arial" panose="020B0604020202020204" pitchFamily="34" charset="0"/>
              <a:buChar char="•"/>
            </a:pPr>
            <a:r>
              <a:rPr lang="en-US" sz="2800" dirty="0">
                <a:solidFill>
                  <a:srgbClr val="000000"/>
                </a:solidFill>
                <a:cs typeface="Times New Roman" panose="02020603050405020304" pitchFamily="18" charset="0"/>
              </a:rPr>
              <a:t>AI and Expert System</a:t>
            </a:r>
          </a:p>
          <a:p>
            <a:pPr marL="457200" indent="-457200">
              <a:spcBef>
                <a:spcPct val="0"/>
              </a:spcBef>
              <a:buFont typeface="Arial" panose="020B0604020202020204" pitchFamily="34" charset="0"/>
              <a:buChar char="•"/>
            </a:pPr>
            <a:r>
              <a:rPr lang="en-US" sz="2800" dirty="0">
                <a:solidFill>
                  <a:srgbClr val="000000"/>
                </a:solidFill>
                <a:cs typeface="Times New Roman" panose="02020603050405020304" pitchFamily="18" charset="0"/>
              </a:rPr>
              <a:t>Neural Networks and parallel programming</a:t>
            </a:r>
          </a:p>
          <a:p>
            <a:pPr marL="457200" indent="-457200">
              <a:spcBef>
                <a:spcPct val="0"/>
              </a:spcBef>
              <a:buFont typeface="Arial" panose="020B0604020202020204" pitchFamily="34" charset="0"/>
              <a:buChar char="•"/>
            </a:pPr>
            <a:r>
              <a:rPr lang="en-US" sz="2800" dirty="0">
                <a:solidFill>
                  <a:srgbClr val="000000"/>
                </a:solidFill>
                <a:cs typeface="Times New Roman" panose="02020603050405020304" pitchFamily="18" charset="0"/>
              </a:rPr>
              <a:t>Decision support and office automation systems etc.</a:t>
            </a:r>
          </a:p>
          <a:p>
            <a:endParaRPr lang="en-US" sz="2000" dirty="0"/>
          </a:p>
        </p:txBody>
      </p:sp>
    </p:spTree>
    <p:extLst>
      <p:ext uri="{BB962C8B-B14F-4D97-AF65-F5344CB8AC3E}">
        <p14:creationId xmlns:p14="http://schemas.microsoft.com/office/powerpoint/2010/main" xmlns="" val="128286352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US" sz="2200" dirty="0"/>
              <a:t>Data can be corrupted during transmission</a:t>
            </a:r>
          </a:p>
          <a:p>
            <a:r>
              <a:rPr lang="en-US" sz="2200" dirty="0"/>
              <a:t>Types of error</a:t>
            </a:r>
          </a:p>
          <a:p>
            <a:pPr lvl="1"/>
            <a:r>
              <a:rPr lang="en-US" sz="2200" dirty="0"/>
              <a:t>Bit error</a:t>
            </a:r>
          </a:p>
          <a:p>
            <a:pPr lvl="1"/>
            <a:r>
              <a:rPr lang="en-US" sz="2200" dirty="0"/>
              <a:t>Burst error</a:t>
            </a:r>
          </a:p>
          <a:p>
            <a:r>
              <a:rPr lang="en-US" altLang="en-US" sz="2200" dirty="0"/>
              <a:t>To detect or correct errors, we need to send extra (redundant) bits with data.</a:t>
            </a:r>
          </a:p>
          <a:p>
            <a:endParaRPr lang="en-US" sz="2200" dirty="0"/>
          </a:p>
          <a:p>
            <a:endParaRPr lang="en-US" sz="2200" dirty="0"/>
          </a:p>
        </p:txBody>
      </p:sp>
      <p:sp>
        <p:nvSpPr>
          <p:cNvPr id="4" name="Date Placeholder 3"/>
          <p:cNvSpPr>
            <a:spLocks noGrp="1"/>
          </p:cNvSpPr>
          <p:nvPr>
            <p:ph type="dt" sz="half" idx="10"/>
          </p:nvPr>
        </p:nvSpPr>
        <p:spPr/>
        <p:txBody>
          <a:bodyPr/>
          <a:lstStyle/>
          <a:p>
            <a:fld id="{EE840015-3ED1-4D4E-8265-B1B0E6DC90CF}" type="datetime1">
              <a:rPr lang="en-US" smtClean="0"/>
              <a:pPr/>
              <a:t>9/5/2022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60</a:t>
            </a:fld>
            <a:endParaRPr lang="en-US"/>
          </a:p>
        </p:txBody>
      </p:sp>
      <p:sp>
        <p:nvSpPr>
          <p:cNvPr id="7" name="Title 1"/>
          <p:cNvSpPr txBox="1">
            <a:spLocks/>
          </p:cNvSpPr>
          <p:nvPr/>
        </p:nvSpPr>
        <p:spPr>
          <a:xfrm>
            <a:off x="12954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Error detection and correction</a:t>
            </a:r>
            <a:endParaRPr kumimoji="0" lang="en-US" sz="3200" b="0" i="0" u="none" strike="noStrike" kern="1200" cap="none" spc="0" normalizeH="0" baseline="0" noProof="0" dirty="0">
              <a:ln>
                <a:noFill/>
              </a:ln>
              <a:solidFill>
                <a:schemeClr val="dk1"/>
              </a:solidFill>
              <a:effectLst/>
              <a:uLnTx/>
              <a:uFillTx/>
            </a:endParaRP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pic>
        <p:nvPicPr>
          <p:cNvPr id="9" name="Picture 8"/>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752600" y="3505200"/>
            <a:ext cx="5876544" cy="23701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413448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ircle(in)">
                                      <p:cBhvr>
                                        <p:cTn id="2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r>
              <a:rPr lang="en-US" altLang="en-US" sz="2400" dirty="0"/>
              <a:t>An error-detecting code can detect only the types of errors for which it is designed; other types of errors may remain undetected.</a:t>
            </a:r>
          </a:p>
          <a:p>
            <a:r>
              <a:rPr lang="en-US" altLang="en-US" sz="2400" dirty="0"/>
              <a:t>Byte stuffing is the process of adding 1 extra byte whenever there is a flag or escape character in the text.</a:t>
            </a:r>
          </a:p>
          <a:p>
            <a:r>
              <a:rPr lang="en-US" altLang="en-US" sz="2400" dirty="0"/>
              <a:t>Bit stuffing is the process of adding one extra 0 whenever five consecutive 1s follow a 0 in the data</a:t>
            </a:r>
            <a:endParaRPr lang="en-US" sz="2400" dirty="0"/>
          </a:p>
          <a:p>
            <a:endParaRPr lang="en-US" altLang="en-US" sz="2400" dirty="0"/>
          </a:p>
          <a:p>
            <a:endParaRPr lang="en-US" sz="2400" dirty="0"/>
          </a:p>
          <a:p>
            <a:endParaRPr lang="en-US" dirty="0"/>
          </a:p>
        </p:txBody>
      </p:sp>
      <p:sp>
        <p:nvSpPr>
          <p:cNvPr id="4" name="Date Placeholder 3"/>
          <p:cNvSpPr>
            <a:spLocks noGrp="1"/>
          </p:cNvSpPr>
          <p:nvPr>
            <p:ph type="dt" sz="half" idx="10"/>
          </p:nvPr>
        </p:nvSpPr>
        <p:spPr/>
        <p:txBody>
          <a:bodyPr/>
          <a:lstStyle/>
          <a:p>
            <a:fld id="{407ECDE2-605A-44ED-9D76-BE429DE7AFC9}" type="datetime1">
              <a:rPr lang="en-US" smtClean="0"/>
              <a:pPr/>
              <a:t>9/5/2022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61</a:t>
            </a:fld>
            <a:endParaRPr lang="en-US"/>
          </a:p>
        </p:txBody>
      </p:sp>
      <p:sp>
        <p:nvSpPr>
          <p:cNvPr id="7" name="Title 1"/>
          <p:cNvSpPr txBox="1">
            <a:spLocks/>
          </p:cNvSpPr>
          <p:nvPr/>
        </p:nvSpPr>
        <p:spPr>
          <a:xfrm>
            <a:off x="12954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Error detection and correction</a:t>
            </a:r>
            <a:endParaRPr kumimoji="0" lang="en-US" sz="3200" b="0" i="0" u="none" strike="noStrike" kern="1200" cap="none" spc="0" normalizeH="0" baseline="0" noProof="0" dirty="0">
              <a:ln>
                <a:noFill/>
              </a:ln>
              <a:solidFill>
                <a:schemeClr val="dk1"/>
              </a:solidFill>
              <a:effectLst/>
              <a:uLnTx/>
              <a:uFillTx/>
            </a:endParaRP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xmlns="" val="2413448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endParaRPr lang="en-US" dirty="0"/>
          </a:p>
        </p:txBody>
      </p:sp>
      <p:sp>
        <p:nvSpPr>
          <p:cNvPr id="4" name="Date Placeholder 3"/>
          <p:cNvSpPr>
            <a:spLocks noGrp="1"/>
          </p:cNvSpPr>
          <p:nvPr>
            <p:ph type="dt" sz="half" idx="10"/>
          </p:nvPr>
        </p:nvSpPr>
        <p:spPr/>
        <p:txBody>
          <a:bodyPr/>
          <a:lstStyle/>
          <a:p>
            <a:fld id="{39C2C8F6-B41C-4212-BDCE-4F65D9659CBA}" type="datetime1">
              <a:rPr lang="en-US" smtClean="0"/>
              <a:pPr/>
              <a:t>9/5/2022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62</a:t>
            </a:fld>
            <a:endParaRPr lang="en-US"/>
          </a:p>
        </p:txBody>
      </p:sp>
      <p:sp>
        <p:nvSpPr>
          <p:cNvPr id="7" name="Title 1"/>
          <p:cNvSpPr txBox="1">
            <a:spLocks/>
          </p:cNvSpPr>
          <p:nvPr/>
        </p:nvSpPr>
        <p:spPr>
          <a:xfrm>
            <a:off x="12954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Byte stuffing &amp; bit stuffing(CO4)</a:t>
            </a:r>
            <a:endParaRPr kumimoji="0" lang="en-US" sz="3200" b="0" i="0" u="none" strike="noStrike" kern="1200" cap="none" spc="0" normalizeH="0" baseline="0" noProof="0" dirty="0">
              <a:ln>
                <a:noFill/>
              </a:ln>
              <a:solidFill>
                <a:schemeClr val="dk1"/>
              </a:solidFill>
              <a:effectLst/>
              <a:uLnTx/>
              <a:uFillTx/>
            </a:endParaRP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pic>
        <p:nvPicPr>
          <p:cNvPr id="9" name="Picture 8"/>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143000" y="4677981"/>
            <a:ext cx="6800851" cy="1260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 name="Picture 9"/>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609600" y="841547"/>
            <a:ext cx="7158037" cy="36976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413448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1"/>
            <a:ext cx="8229600" cy="4525963"/>
          </a:xfrm>
        </p:spPr>
        <p:txBody>
          <a:bodyPr/>
          <a:lstStyle/>
          <a:p>
            <a:endParaRPr lang="en-US" sz="2200" b="1" i="1" dirty="0"/>
          </a:p>
          <a:p>
            <a:endParaRPr lang="en-US" dirty="0"/>
          </a:p>
        </p:txBody>
      </p:sp>
      <p:sp>
        <p:nvSpPr>
          <p:cNvPr id="4" name="Date Placeholder 3"/>
          <p:cNvSpPr>
            <a:spLocks noGrp="1"/>
          </p:cNvSpPr>
          <p:nvPr>
            <p:ph type="dt" sz="half" idx="10"/>
          </p:nvPr>
        </p:nvSpPr>
        <p:spPr/>
        <p:txBody>
          <a:bodyPr/>
          <a:lstStyle/>
          <a:p>
            <a:fld id="{677A757F-8874-47F9-8247-A8EE62F97D5C}" type="datetime1">
              <a:rPr lang="en-US" smtClean="0"/>
              <a:pPr/>
              <a:t>9/5/2022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63</a:t>
            </a:fld>
            <a:endParaRPr lang="en-US"/>
          </a:p>
        </p:txBody>
      </p:sp>
      <p:sp>
        <p:nvSpPr>
          <p:cNvPr id="7" name="Title 1"/>
          <p:cNvSpPr txBox="1">
            <a:spLocks/>
          </p:cNvSpPr>
          <p:nvPr/>
        </p:nvSpPr>
        <p:spPr>
          <a:xfrm>
            <a:off x="12954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Error Control</a:t>
            </a:r>
            <a:endParaRPr kumimoji="0" lang="en-US" sz="3200" b="0" i="0" u="none" strike="noStrike" kern="1200" cap="none" spc="0" normalizeH="0" baseline="0" noProof="0" dirty="0">
              <a:ln>
                <a:noFill/>
              </a:ln>
              <a:solidFill>
                <a:schemeClr val="dk1"/>
              </a:solidFill>
              <a:effectLst/>
              <a:uLnTx/>
              <a:uFillTx/>
            </a:endParaRP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9" name="Content Placeholder 2"/>
          <p:cNvSpPr txBox="1">
            <a:spLocks/>
          </p:cNvSpPr>
          <p:nvPr/>
        </p:nvSpPr>
        <p:spPr>
          <a:xfrm>
            <a:off x="-33528" y="1219200"/>
            <a:ext cx="9220200" cy="437356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dirty="0"/>
              <a:t>                                             Error control</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				</a:t>
            </a:r>
          </a:p>
          <a:p>
            <a:pPr marL="0" indent="0">
              <a:buFont typeface="Arial" panose="020B0604020202020204" pitchFamily="34" charset="0"/>
              <a:buNone/>
            </a:pPr>
            <a:r>
              <a:rPr lang="en-US" dirty="0"/>
              <a:t>      </a:t>
            </a:r>
          </a:p>
        </p:txBody>
      </p:sp>
      <p:sp>
        <p:nvSpPr>
          <p:cNvPr id="29" name="TextBox 28"/>
          <p:cNvSpPr txBox="1"/>
          <p:nvPr/>
        </p:nvSpPr>
        <p:spPr>
          <a:xfrm>
            <a:off x="1173480" y="2621152"/>
            <a:ext cx="1944624" cy="369332"/>
          </a:xfrm>
          <a:prstGeom prst="rect">
            <a:avLst/>
          </a:prstGeom>
          <a:noFill/>
        </p:spPr>
        <p:txBody>
          <a:bodyPr wrap="square" rtlCol="0">
            <a:spAutoFit/>
          </a:bodyPr>
          <a:lstStyle/>
          <a:p>
            <a:r>
              <a:rPr lang="en-US" dirty="0"/>
              <a:t>Error Detection</a:t>
            </a:r>
          </a:p>
        </p:txBody>
      </p:sp>
      <p:sp>
        <p:nvSpPr>
          <p:cNvPr id="30" name="TextBox 29"/>
          <p:cNvSpPr txBox="1"/>
          <p:nvPr/>
        </p:nvSpPr>
        <p:spPr>
          <a:xfrm>
            <a:off x="5562600" y="2526268"/>
            <a:ext cx="2209800" cy="369332"/>
          </a:xfrm>
          <a:prstGeom prst="rect">
            <a:avLst/>
          </a:prstGeom>
          <a:noFill/>
        </p:spPr>
        <p:txBody>
          <a:bodyPr wrap="square" rtlCol="0">
            <a:spAutoFit/>
          </a:bodyPr>
          <a:lstStyle/>
          <a:p>
            <a:r>
              <a:rPr lang="en-US" dirty="0"/>
              <a:t>Error Correction</a:t>
            </a:r>
          </a:p>
        </p:txBody>
      </p:sp>
      <p:sp>
        <p:nvSpPr>
          <p:cNvPr id="32" name="TextBox 31"/>
          <p:cNvSpPr txBox="1"/>
          <p:nvPr/>
        </p:nvSpPr>
        <p:spPr>
          <a:xfrm>
            <a:off x="1697736" y="3326955"/>
            <a:ext cx="6836664" cy="1477328"/>
          </a:xfrm>
          <a:prstGeom prst="rect">
            <a:avLst/>
          </a:prstGeom>
          <a:noFill/>
        </p:spPr>
        <p:txBody>
          <a:bodyPr wrap="square" rtlCol="0">
            <a:spAutoFit/>
          </a:bodyPr>
          <a:lstStyle/>
          <a:p>
            <a:r>
              <a:rPr lang="en-US" dirty="0"/>
              <a:t>Parity		                                     hamming distance</a:t>
            </a:r>
          </a:p>
          <a:p>
            <a:r>
              <a:rPr lang="en-US" dirty="0"/>
              <a:t>      </a:t>
            </a:r>
          </a:p>
          <a:p>
            <a:r>
              <a:rPr lang="en-US" dirty="0"/>
              <a:t>Checksum</a:t>
            </a:r>
          </a:p>
          <a:p>
            <a:r>
              <a:rPr lang="en-US" dirty="0"/>
              <a:t>       </a:t>
            </a:r>
          </a:p>
          <a:p>
            <a:r>
              <a:rPr lang="en-US" dirty="0"/>
              <a:t>CRC</a:t>
            </a:r>
          </a:p>
        </p:txBody>
      </p:sp>
      <p:cxnSp>
        <p:nvCxnSpPr>
          <p:cNvPr id="41" name="Straight Connector 40"/>
          <p:cNvCxnSpPr/>
          <p:nvPr/>
        </p:nvCxnSpPr>
        <p:spPr>
          <a:xfrm>
            <a:off x="4648200" y="167640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H="1">
            <a:off x="2133600" y="2276856"/>
            <a:ext cx="4419600" cy="9144"/>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endCxn id="29" idx="0"/>
          </p:cNvCxnSpPr>
          <p:nvPr/>
        </p:nvCxnSpPr>
        <p:spPr>
          <a:xfrm>
            <a:off x="2145792" y="2286000"/>
            <a:ext cx="0" cy="3351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6553200" y="2276856"/>
            <a:ext cx="0" cy="3442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057400" y="2877207"/>
            <a:ext cx="0" cy="5517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477000" y="2823773"/>
            <a:ext cx="0" cy="55179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413448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Autofit/>
          </a:bodyPr>
          <a:lstStyle/>
          <a:p>
            <a:pPr lvl="0"/>
            <a:r>
              <a:rPr lang="en-US" sz="2400" dirty="0"/>
              <a:t>Parity checks</a:t>
            </a:r>
            <a:endParaRPr lang="en-US" sz="2400" dirty="0">
              <a:solidFill>
                <a:schemeClr val="dk1"/>
              </a:solidFill>
            </a:endParaRPr>
          </a:p>
          <a:p>
            <a:pPr lvl="1"/>
            <a:r>
              <a:rPr lang="en-US" sz="1800" dirty="0"/>
              <a:t>For a data of n size add a parity bit</a:t>
            </a:r>
          </a:p>
          <a:p>
            <a:pPr lvl="2"/>
            <a:r>
              <a:rPr lang="en-US" sz="1800" dirty="0"/>
              <a:t>Even parity</a:t>
            </a:r>
          </a:p>
          <a:p>
            <a:pPr lvl="2"/>
            <a:r>
              <a:rPr lang="en-US" sz="1800" dirty="0"/>
              <a:t>Odd parity</a:t>
            </a:r>
          </a:p>
          <a:p>
            <a:pPr lvl="1"/>
            <a:endParaRPr lang="en-US" sz="2200" dirty="0"/>
          </a:p>
          <a:p>
            <a:pPr marL="457200" lvl="1" indent="0">
              <a:buNone/>
            </a:pPr>
            <a:r>
              <a:rPr lang="en-US" sz="2200" dirty="0"/>
              <a:t>For example if a data to be send is 1110001</a:t>
            </a:r>
          </a:p>
          <a:p>
            <a:pPr marL="457200" lvl="1" indent="0">
              <a:buNone/>
            </a:pPr>
            <a:r>
              <a:rPr lang="en-US" sz="2200" dirty="0"/>
              <a:t>Then for even parity   the bit will be 0</a:t>
            </a:r>
          </a:p>
          <a:p>
            <a:pPr marL="457200" lvl="1" indent="0">
              <a:buNone/>
            </a:pPr>
            <a:r>
              <a:rPr lang="en-US" sz="2200" dirty="0"/>
              <a:t>           for odd parity  the bit will be 1</a:t>
            </a:r>
          </a:p>
          <a:p>
            <a:pPr marL="457200" lvl="1" indent="0">
              <a:buNone/>
            </a:pPr>
            <a:r>
              <a:rPr lang="en-US" sz="2200" dirty="0"/>
              <a:t>How many bit errors it can detect?</a:t>
            </a:r>
          </a:p>
          <a:p>
            <a:pPr marL="457200" lvl="1" indent="0">
              <a:buNone/>
            </a:pPr>
            <a:r>
              <a:rPr lang="en-US" sz="2200" dirty="0"/>
              <a:t>Suppose 10001110  is transmitted received as 10011110 -------error detected</a:t>
            </a:r>
          </a:p>
          <a:p>
            <a:pPr marL="457200" lvl="1" indent="0">
              <a:buNone/>
            </a:pPr>
            <a:r>
              <a:rPr lang="en-US" sz="2200" dirty="0"/>
              <a:t>But if       10001110  is transmitted received as 10010110 --------no error detected</a:t>
            </a:r>
          </a:p>
          <a:p>
            <a:pPr marL="0" indent="0">
              <a:buNone/>
            </a:pPr>
            <a:endParaRPr lang="en-US" sz="2200" b="1" dirty="0"/>
          </a:p>
          <a:p>
            <a:endParaRPr lang="en-US" sz="2200" dirty="0"/>
          </a:p>
        </p:txBody>
      </p:sp>
      <p:sp>
        <p:nvSpPr>
          <p:cNvPr id="4" name="Date Placeholder 3"/>
          <p:cNvSpPr>
            <a:spLocks noGrp="1"/>
          </p:cNvSpPr>
          <p:nvPr>
            <p:ph type="dt" sz="half" idx="10"/>
          </p:nvPr>
        </p:nvSpPr>
        <p:spPr/>
        <p:txBody>
          <a:bodyPr/>
          <a:lstStyle/>
          <a:p>
            <a:fld id="{96F150AE-A7BB-4185-9B1B-8CB0F6563760}" type="datetime1">
              <a:rPr lang="en-US" smtClean="0"/>
              <a:pPr/>
              <a:t>9/5/2022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64</a:t>
            </a:fld>
            <a:endParaRPr lang="en-US"/>
          </a:p>
        </p:txBody>
      </p:sp>
      <p:sp>
        <p:nvSpPr>
          <p:cNvPr id="7" name="Title 1"/>
          <p:cNvSpPr txBox="1">
            <a:spLocks/>
          </p:cNvSpPr>
          <p:nvPr/>
        </p:nvSpPr>
        <p:spPr>
          <a:xfrm>
            <a:off x="12954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t>Error Detection(CO5)</a:t>
            </a: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xmlns="" val="2413448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circle(in)">
                                      <p:cBhvr>
                                        <p:cTn id="27" dur="2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circle(in)">
                                      <p:cBhvr>
                                        <p:cTn id="32" dur="20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circle(in)">
                                      <p:cBhvr>
                                        <p:cTn id="37" dur="20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circle(in)">
                                      <p:cBhvr>
                                        <p:cTn id="42" dur="20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circle(in)">
                                      <p:cBhvr>
                                        <p:cTn id="47" dur="20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6" presetClass="entr" presetSubtype="16" fill="hold"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circle(in)">
                                      <p:cBhvr>
                                        <p:cTn id="52" dur="20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r>
              <a:rPr lang="en-US" sz="2400" dirty="0"/>
              <a:t>Two dimensional parity checks</a:t>
            </a:r>
            <a:endParaRPr lang="en-US" sz="2400" b="1" dirty="0"/>
          </a:p>
          <a:p>
            <a:endParaRPr lang="en-US" sz="2400" b="1" dirty="0"/>
          </a:p>
          <a:p>
            <a:endParaRPr lang="en-US" sz="2400" dirty="0"/>
          </a:p>
          <a:p>
            <a:endParaRPr lang="en-US" dirty="0"/>
          </a:p>
        </p:txBody>
      </p:sp>
      <p:sp>
        <p:nvSpPr>
          <p:cNvPr id="4" name="Date Placeholder 3"/>
          <p:cNvSpPr>
            <a:spLocks noGrp="1"/>
          </p:cNvSpPr>
          <p:nvPr>
            <p:ph type="dt" sz="half" idx="10"/>
          </p:nvPr>
        </p:nvSpPr>
        <p:spPr/>
        <p:txBody>
          <a:bodyPr/>
          <a:lstStyle/>
          <a:p>
            <a:fld id="{DF7DADEA-99C8-4D99-97A2-214774EB015A}" type="datetime1">
              <a:rPr lang="en-US" smtClean="0"/>
              <a:pPr/>
              <a:t>9/5/2022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65</a:t>
            </a:fld>
            <a:endParaRPr lang="en-US"/>
          </a:p>
        </p:txBody>
      </p:sp>
      <p:sp>
        <p:nvSpPr>
          <p:cNvPr id="7" name="Title 1"/>
          <p:cNvSpPr txBox="1">
            <a:spLocks/>
          </p:cNvSpPr>
          <p:nvPr/>
        </p:nvSpPr>
        <p:spPr>
          <a:xfrm>
            <a:off x="12954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t>Error Detection</a:t>
            </a: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pic>
        <p:nvPicPr>
          <p:cNvPr id="9" name="Picture 4" descr="Internet Checksum:&#10;Error Control Contd…&#10;In internet checksum n=16&#10; "/>
          <p:cNvPicPr>
            <a:picLocks noChangeAspect="1" noChangeArrowheads="1"/>
          </p:cNvPicPr>
          <p:nvPr/>
        </p:nvPicPr>
        <p:blipFill rotWithShape="1">
          <a:blip r:embed="rId4" cstate="print">
            <a:extLst>
              <a:ext uri="{28A0092B-C50C-407E-A947-70E740481C1C}">
                <a14:useLocalDpi xmlns:a14="http://schemas.microsoft.com/office/drawing/2010/main" xmlns="" val="0"/>
              </a:ext>
            </a:extLst>
          </a:blip>
          <a:srcRect l="23123" t="12702" r="29660" b="14041"/>
          <a:stretch/>
        </p:blipFill>
        <p:spPr bwMode="auto">
          <a:xfrm>
            <a:off x="381000" y="1676400"/>
            <a:ext cx="3467101" cy="4038603"/>
          </a:xfrm>
          <a:prstGeom prst="rect">
            <a:avLst/>
          </a:prstGeom>
          <a:noFill/>
          <a:extLst>
            <a:ext uri="{909E8E84-426E-40DD-AFC4-6F175D3DCCD1}">
              <a14:hiddenFill xmlns:a14="http://schemas.microsoft.com/office/drawing/2010/main" xmlns="">
                <a:solidFill>
                  <a:srgbClr val="FFFFFF"/>
                </a:solidFill>
              </a14:hiddenFill>
            </a:ext>
          </a:extLst>
        </p:spPr>
      </p:pic>
      <p:pic>
        <p:nvPicPr>
          <p:cNvPr id="10" name="Picture 6" descr="Example - Single Bit Error Correction&#10;Hamming - Correctable single bit error&#10; "/>
          <p:cNvPicPr>
            <a:picLocks noChangeAspect="1" noChangeArrowheads="1"/>
          </p:cNvPicPr>
          <p:nvPr/>
        </p:nvPicPr>
        <p:blipFill rotWithShape="1">
          <a:blip r:embed="rId5" cstate="print">
            <a:extLst>
              <a:ext uri="{28A0092B-C50C-407E-A947-70E740481C1C}">
                <a14:useLocalDpi xmlns:a14="http://schemas.microsoft.com/office/drawing/2010/main" xmlns="" val="0"/>
              </a:ext>
            </a:extLst>
          </a:blip>
          <a:srcRect l="16722" t="20746" r="10637" b="22930"/>
          <a:stretch/>
        </p:blipFill>
        <p:spPr bwMode="auto">
          <a:xfrm>
            <a:off x="4800600" y="1981200"/>
            <a:ext cx="3663354" cy="213259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413448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marL="0" indent="0">
              <a:buNone/>
            </a:pPr>
            <a:endParaRPr lang="en-US" sz="2200" b="1" dirty="0"/>
          </a:p>
          <a:p>
            <a:endParaRPr lang="en-US" dirty="0"/>
          </a:p>
        </p:txBody>
      </p:sp>
      <p:sp>
        <p:nvSpPr>
          <p:cNvPr id="4" name="Date Placeholder 3"/>
          <p:cNvSpPr>
            <a:spLocks noGrp="1"/>
          </p:cNvSpPr>
          <p:nvPr>
            <p:ph type="dt" sz="half" idx="10"/>
          </p:nvPr>
        </p:nvSpPr>
        <p:spPr/>
        <p:txBody>
          <a:bodyPr/>
          <a:lstStyle/>
          <a:p>
            <a:fld id="{66E422DD-DC2A-47F0-AB77-7236148B4A23}" type="datetime1">
              <a:rPr lang="en-US" smtClean="0"/>
              <a:pPr/>
              <a:t>9/5/2022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66</a:t>
            </a:fld>
            <a:endParaRPr lang="en-US"/>
          </a:p>
        </p:txBody>
      </p:sp>
      <p:sp>
        <p:nvSpPr>
          <p:cNvPr id="7" name="Title 1"/>
          <p:cNvSpPr txBox="1">
            <a:spLocks/>
          </p:cNvSpPr>
          <p:nvPr/>
        </p:nvSpPr>
        <p:spPr>
          <a:xfrm>
            <a:off x="12954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t>Error Detection</a:t>
            </a: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pic>
        <p:nvPicPr>
          <p:cNvPr id="9" name="Picture 2" descr=" Add up all the words that are transmitted and then transmit the&#10;result of that sum&#10;o The result is called the checksum.&#10;..."/>
          <p:cNvPicPr>
            <a:picLocks noChangeAspect="1" noChangeArrowheads="1"/>
          </p:cNvPicPr>
          <p:nvPr/>
        </p:nvPicPr>
        <p:blipFill rotWithShape="1">
          <a:blip r:embed="rId4" cstate="print">
            <a:extLst>
              <a:ext uri="{28A0092B-C50C-407E-A947-70E740481C1C}">
                <a14:useLocalDpi xmlns:a14="http://schemas.microsoft.com/office/drawing/2010/main" xmlns="" val="0"/>
              </a:ext>
            </a:extLst>
          </a:blip>
          <a:srcRect t="15776" b="15114"/>
          <a:stretch/>
        </p:blipFill>
        <p:spPr bwMode="auto">
          <a:xfrm>
            <a:off x="628263" y="1530820"/>
            <a:ext cx="8134737" cy="4507063"/>
          </a:xfrm>
          <a:prstGeom prst="rect">
            <a:avLst/>
          </a:prstGeom>
          <a:noFill/>
          <a:extLst>
            <a:ext uri="{909E8E84-426E-40DD-AFC4-6F175D3DCCD1}">
              <a14:hiddenFill xmlns:a14="http://schemas.microsoft.com/office/drawing/2010/main" xmlns="">
                <a:solidFill>
                  <a:srgbClr val="FFFFFF"/>
                </a:solidFill>
              </a14:hiddenFill>
            </a:ext>
          </a:extLst>
        </p:spPr>
      </p:pic>
      <p:sp>
        <p:nvSpPr>
          <p:cNvPr id="2" name="Rectangle 1"/>
          <p:cNvSpPr/>
          <p:nvPr/>
        </p:nvSpPr>
        <p:spPr>
          <a:xfrm>
            <a:off x="457200" y="1012754"/>
            <a:ext cx="1672125" cy="523220"/>
          </a:xfrm>
          <a:prstGeom prst="rect">
            <a:avLst/>
          </a:prstGeom>
        </p:spPr>
        <p:txBody>
          <a:bodyPr wrap="none">
            <a:spAutoFit/>
          </a:bodyPr>
          <a:lstStyle/>
          <a:p>
            <a:pPr lvl="0" algn="ctr">
              <a:spcBef>
                <a:spcPct val="0"/>
              </a:spcBef>
              <a:defRPr/>
            </a:pPr>
            <a:r>
              <a:rPr lang="en-US" sz="2800" dirty="0"/>
              <a:t>Checksum</a:t>
            </a:r>
            <a:endParaRPr lang="en-US" sz="2800" dirty="0">
              <a:solidFill>
                <a:schemeClr val="dk1"/>
              </a:solidFill>
            </a:endParaRPr>
          </a:p>
        </p:txBody>
      </p:sp>
    </p:spTree>
    <p:extLst>
      <p:ext uri="{BB962C8B-B14F-4D97-AF65-F5344CB8AC3E}">
        <p14:creationId xmlns:p14="http://schemas.microsoft.com/office/powerpoint/2010/main" xmlns="" val="2413448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66A4C4F-8F4F-4524-9EE4-A062B2992AEE}" type="datetime1">
              <a:rPr lang="en-US" smtClean="0"/>
              <a:pPr/>
              <a:t>9/5/2022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67</a:t>
            </a:fld>
            <a:endParaRPr lang="en-US"/>
          </a:p>
        </p:txBody>
      </p:sp>
      <p:sp>
        <p:nvSpPr>
          <p:cNvPr id="7" name="Title 1"/>
          <p:cNvSpPr txBox="1">
            <a:spLocks/>
          </p:cNvSpPr>
          <p:nvPr/>
        </p:nvSpPr>
        <p:spPr>
          <a:xfrm>
            <a:off x="12954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t>Error Detection</a:t>
            </a: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pic>
        <p:nvPicPr>
          <p:cNvPr id="9" name="Picture 2" descr="Example:&#10;Frame Data: 01101101 10010011 01101101&#10;n=8&#10;Sender Side:&#10;Calculating Checksum,&#10;01101101&#10;10010011&#10;01101101&#10;--------..."/>
          <p:cNvPicPr>
            <a:picLocks noGrp="1" noChangeAspect="1" noChangeArrowheads="1"/>
          </p:cNvPicPr>
          <p:nvPr>
            <p:ph idx="1"/>
          </p:nvPr>
        </p:nvPicPr>
        <p:blipFill rotWithShape="1">
          <a:blip r:embed="rId4" cstate="print">
            <a:extLst>
              <a:ext uri="{28A0092B-C50C-407E-A947-70E740481C1C}">
                <a14:useLocalDpi xmlns:a14="http://schemas.microsoft.com/office/drawing/2010/main" xmlns="" val="0"/>
              </a:ext>
            </a:extLst>
          </a:blip>
          <a:srcRect t="8520"/>
          <a:stretch/>
        </p:blipFill>
        <p:spPr bwMode="auto">
          <a:xfrm>
            <a:off x="620802" y="1087130"/>
            <a:ext cx="7530249" cy="5171903"/>
          </a:xfrm>
          <a:prstGeom prst="rect">
            <a:avLst/>
          </a:prstGeom>
          <a:noFill/>
          <a:extLst>
            <a:ext uri="{909E8E84-426E-40DD-AFC4-6F175D3DCCD1}">
              <a14:hiddenFill xmlns:a14="http://schemas.microsoft.com/office/drawing/2010/main" xmlns="">
                <a:solidFill>
                  <a:srgbClr val="FFFFFF"/>
                </a:solidFill>
              </a14:hiddenFill>
            </a:ext>
          </a:extLst>
        </p:spPr>
      </p:pic>
      <p:sp>
        <p:nvSpPr>
          <p:cNvPr id="2" name="Rectangle 1"/>
          <p:cNvSpPr/>
          <p:nvPr/>
        </p:nvSpPr>
        <p:spPr>
          <a:xfrm>
            <a:off x="620802" y="685799"/>
            <a:ext cx="1672125" cy="523220"/>
          </a:xfrm>
          <a:prstGeom prst="rect">
            <a:avLst/>
          </a:prstGeom>
        </p:spPr>
        <p:txBody>
          <a:bodyPr wrap="none">
            <a:spAutoFit/>
          </a:bodyPr>
          <a:lstStyle/>
          <a:p>
            <a:pPr lvl="0" algn="ctr">
              <a:spcBef>
                <a:spcPct val="0"/>
              </a:spcBef>
              <a:defRPr/>
            </a:pPr>
            <a:r>
              <a:rPr lang="en-US" sz="2800" dirty="0"/>
              <a:t>Checksum</a:t>
            </a:r>
            <a:endParaRPr lang="en-US" sz="2800" dirty="0">
              <a:solidFill>
                <a:schemeClr val="dk1"/>
              </a:solidFill>
            </a:endParaRPr>
          </a:p>
        </p:txBody>
      </p:sp>
    </p:spTree>
    <p:extLst>
      <p:ext uri="{BB962C8B-B14F-4D97-AF65-F5344CB8AC3E}">
        <p14:creationId xmlns:p14="http://schemas.microsoft.com/office/powerpoint/2010/main" xmlns="" val="241344868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lvl="0"/>
            <a:r>
              <a:rPr lang="en-US" dirty="0"/>
              <a:t>Checksum</a:t>
            </a:r>
            <a:endParaRPr lang="en-US" dirty="0">
              <a:solidFill>
                <a:schemeClr val="dk1"/>
              </a:solidFill>
            </a:endParaRPr>
          </a:p>
          <a:p>
            <a:endParaRPr lang="en-US" dirty="0"/>
          </a:p>
        </p:txBody>
      </p:sp>
      <p:sp>
        <p:nvSpPr>
          <p:cNvPr id="4" name="Date Placeholder 3"/>
          <p:cNvSpPr>
            <a:spLocks noGrp="1"/>
          </p:cNvSpPr>
          <p:nvPr>
            <p:ph type="dt" sz="half" idx="10"/>
          </p:nvPr>
        </p:nvSpPr>
        <p:spPr/>
        <p:txBody>
          <a:bodyPr/>
          <a:lstStyle/>
          <a:p>
            <a:fld id="{D6CF5E60-B5BB-4403-B870-A1C53A573D14}" type="datetime1">
              <a:rPr lang="en-US" smtClean="0"/>
              <a:pPr/>
              <a:t>9/5/2022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68</a:t>
            </a:fld>
            <a:endParaRPr lang="en-US"/>
          </a:p>
        </p:txBody>
      </p:sp>
      <p:sp>
        <p:nvSpPr>
          <p:cNvPr id="7" name="Title 1"/>
          <p:cNvSpPr txBox="1">
            <a:spLocks/>
          </p:cNvSpPr>
          <p:nvPr/>
        </p:nvSpPr>
        <p:spPr>
          <a:xfrm>
            <a:off x="12954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t>Error Detection</a:t>
            </a: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pic>
        <p:nvPicPr>
          <p:cNvPr id="9" name="Picture 2" descr="Receiver Side: (without Error)&#10;Received Data: 01101101 10010011 01101101 10010001&#10;Calculating Sum,&#10;01101101&#10;10010011&#10;01101..."/>
          <p:cNvPicPr>
            <a:picLocks noChangeAspect="1" noChangeArrowheads="1"/>
          </p:cNvPicPr>
          <p:nvPr/>
        </p:nvPicPr>
        <p:blipFill rotWithShape="1">
          <a:blip r:embed="rId4" cstate="print">
            <a:extLst>
              <a:ext uri="{28A0092B-C50C-407E-A947-70E740481C1C}">
                <a14:useLocalDpi xmlns:a14="http://schemas.microsoft.com/office/drawing/2010/main" xmlns="" val="0"/>
              </a:ext>
            </a:extLst>
          </a:blip>
          <a:srcRect t="15467" b="18879"/>
          <a:stretch/>
        </p:blipFill>
        <p:spPr bwMode="auto">
          <a:xfrm>
            <a:off x="497958" y="1751370"/>
            <a:ext cx="4122186" cy="2857158"/>
          </a:xfrm>
          <a:prstGeom prst="rect">
            <a:avLst/>
          </a:prstGeom>
          <a:noFill/>
          <a:extLst>
            <a:ext uri="{909E8E84-426E-40DD-AFC4-6F175D3DCCD1}">
              <a14:hiddenFill xmlns:a14="http://schemas.microsoft.com/office/drawing/2010/main" xmlns="">
                <a:solidFill>
                  <a:srgbClr val="FFFFFF"/>
                </a:solidFill>
              </a14:hiddenFill>
            </a:ext>
          </a:extLst>
        </p:spPr>
      </p:pic>
      <p:pic>
        <p:nvPicPr>
          <p:cNvPr id="10" name="Picture 4" descr="Error control"/>
          <p:cNvPicPr>
            <a:picLocks noChangeAspect="1" noChangeArrowheads="1"/>
          </p:cNvPicPr>
          <p:nvPr/>
        </p:nvPicPr>
        <p:blipFill rotWithShape="1">
          <a:blip r:embed="rId5" cstate="print">
            <a:extLst>
              <a:ext uri="{28A0092B-C50C-407E-A947-70E740481C1C}">
                <a14:useLocalDpi xmlns:a14="http://schemas.microsoft.com/office/drawing/2010/main" xmlns="" val="0"/>
              </a:ext>
            </a:extLst>
          </a:blip>
          <a:srcRect t="8016"/>
          <a:stretch/>
        </p:blipFill>
        <p:spPr bwMode="auto">
          <a:xfrm>
            <a:off x="4462808" y="1751370"/>
            <a:ext cx="4604992" cy="385883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413448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lvl="0"/>
            <a:r>
              <a:rPr lang="en-US" sz="2400" dirty="0"/>
              <a:t>Cyclic Redundancy check (CRC)</a:t>
            </a:r>
            <a:endParaRPr lang="en-US" sz="2400" dirty="0">
              <a:solidFill>
                <a:schemeClr val="dk1"/>
              </a:solidFill>
            </a:endParaRPr>
          </a:p>
          <a:p>
            <a:pPr lvl="1"/>
            <a:r>
              <a:rPr lang="en-US" sz="2000" dirty="0"/>
              <a:t>Packet of data transmitted as a polynomial    1101  = x^3+x^2+1</a:t>
            </a:r>
          </a:p>
          <a:p>
            <a:pPr lvl="1"/>
            <a:r>
              <a:rPr lang="en-US" sz="2000" dirty="0"/>
              <a:t>At sender end - the polynomial is divided by the given generating polynomial</a:t>
            </a:r>
          </a:p>
          <a:p>
            <a:pPr lvl="1"/>
            <a:r>
              <a:rPr lang="en-US" sz="2000" dirty="0"/>
              <a:t>Remainder is attached to the end of the message</a:t>
            </a:r>
          </a:p>
          <a:p>
            <a:pPr lvl="1"/>
            <a:r>
              <a:rPr lang="en-US" sz="2000" dirty="0"/>
              <a:t>Quotient is discarded</a:t>
            </a:r>
          </a:p>
          <a:p>
            <a:pPr lvl="1"/>
            <a:r>
              <a:rPr lang="en-US" sz="2000" dirty="0"/>
              <a:t>Message is transmitted </a:t>
            </a:r>
          </a:p>
          <a:p>
            <a:pPr lvl="1"/>
            <a:r>
              <a:rPr lang="en-US" sz="2000" dirty="0"/>
              <a:t>Receiver divides the message with same polynomial</a:t>
            </a:r>
          </a:p>
          <a:p>
            <a:pPr lvl="1"/>
            <a:r>
              <a:rPr lang="en-US" sz="2000" dirty="0"/>
              <a:t>If remainder not equal to zero then error occurred</a:t>
            </a:r>
          </a:p>
          <a:p>
            <a:pPr lvl="1"/>
            <a:r>
              <a:rPr lang="en-US" sz="2000" dirty="0"/>
              <a:t>Else equal to zero then no error</a:t>
            </a:r>
          </a:p>
          <a:p>
            <a:endParaRPr lang="en-US" dirty="0"/>
          </a:p>
        </p:txBody>
      </p:sp>
      <p:sp>
        <p:nvSpPr>
          <p:cNvPr id="4" name="Date Placeholder 3"/>
          <p:cNvSpPr>
            <a:spLocks noGrp="1"/>
          </p:cNvSpPr>
          <p:nvPr>
            <p:ph type="dt" sz="half" idx="10"/>
          </p:nvPr>
        </p:nvSpPr>
        <p:spPr/>
        <p:txBody>
          <a:bodyPr/>
          <a:lstStyle/>
          <a:p>
            <a:fld id="{6DEE3C86-ED13-4E5E-B737-1712876C9C02}" type="datetime1">
              <a:rPr lang="en-US" smtClean="0"/>
              <a:pPr/>
              <a:t>9/5/2022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69</a:t>
            </a:fld>
            <a:endParaRPr lang="en-US"/>
          </a:p>
        </p:txBody>
      </p:sp>
      <p:sp>
        <p:nvSpPr>
          <p:cNvPr id="7" name="Title 1"/>
          <p:cNvSpPr txBox="1">
            <a:spLocks/>
          </p:cNvSpPr>
          <p:nvPr/>
        </p:nvSpPr>
        <p:spPr>
          <a:xfrm>
            <a:off x="12954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a:t>Error Detection</a:t>
            </a:r>
            <a:endParaRPr lang="en-US" sz="3200" dirty="0"/>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xmlns="" val="2413448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ircle(in)">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ircle(in)">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circle(in)">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circle(in)">
                                      <p:cBhvr>
                                        <p:cTn id="42" dur="20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circle(in)">
                                      <p:cBhvr>
                                        <p:cTn id="47"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lgn="just">
              <a:buNone/>
            </a:pPr>
            <a:r>
              <a:rPr lang="en-US" sz="2200" dirty="0"/>
              <a:t>To develop an understanding of </a:t>
            </a:r>
          </a:p>
          <a:p>
            <a:pPr algn="just"/>
            <a:r>
              <a:rPr lang="en-US" sz="2200" dirty="0"/>
              <a:t>To understand computer networking basics.</a:t>
            </a:r>
          </a:p>
          <a:p>
            <a:pPr algn="just"/>
            <a:r>
              <a:rPr lang="en-US" sz="2200" b="1" dirty="0"/>
              <a:t>To understand different components of computer networks.</a:t>
            </a:r>
          </a:p>
          <a:p>
            <a:pPr algn="just"/>
            <a:r>
              <a:rPr lang="en-US" sz="2200" dirty="0"/>
              <a:t>To study and understand various protocols.</a:t>
            </a:r>
          </a:p>
          <a:p>
            <a:pPr algn="just"/>
            <a:r>
              <a:rPr lang="en-US" sz="2200" dirty="0"/>
              <a:t>The standard models for the layered approach to communication between autonomous machines in a network.</a:t>
            </a:r>
          </a:p>
          <a:p>
            <a:pPr algn="just"/>
            <a:r>
              <a:rPr lang="en-US" sz="2200" dirty="0"/>
              <a:t>To study and understand the main characteristics of data transmission across various physical link types. </a:t>
            </a:r>
          </a:p>
        </p:txBody>
      </p:sp>
      <p:sp>
        <p:nvSpPr>
          <p:cNvPr id="4" name="Date Placeholder 3"/>
          <p:cNvSpPr>
            <a:spLocks noGrp="1"/>
          </p:cNvSpPr>
          <p:nvPr>
            <p:ph type="dt" sz="half" idx="10"/>
          </p:nvPr>
        </p:nvSpPr>
        <p:spPr/>
        <p:txBody>
          <a:bodyPr/>
          <a:lstStyle/>
          <a:p>
            <a:fld id="{E54CE057-9866-491C-81EC-0A38A1BA4EB4}" type="datetime1">
              <a:rPr lang="en-US" smtClean="0"/>
              <a:pPr/>
              <a:t>9/5/2022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Course</a:t>
            </a:r>
            <a:r>
              <a:rPr kumimoji="0" lang="en-US" sz="3000" b="0" i="0" u="none" strike="noStrike" kern="1200" cap="none" spc="0" normalizeH="0" noProof="0" dirty="0">
                <a:ln>
                  <a:noFill/>
                </a:ln>
                <a:solidFill>
                  <a:schemeClr val="dk1"/>
                </a:solidFill>
                <a:effectLst/>
                <a:uLnTx/>
                <a:uFillTx/>
                <a:latin typeface="+mn-lt"/>
                <a:ea typeface="+mn-ea"/>
                <a:cs typeface="+mn-cs"/>
              </a:rPr>
              <a:t> Objective</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xmlns="" val="196118755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214F926-45AF-4BDD-B5C9-A01BE90C2237}" type="datetime1">
              <a:rPr lang="en-US" smtClean="0"/>
              <a:pPr/>
              <a:t>9/5/2022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70</a:t>
            </a:fld>
            <a:endParaRPr lang="en-US"/>
          </a:p>
        </p:txBody>
      </p:sp>
      <p:sp>
        <p:nvSpPr>
          <p:cNvPr id="7" name="Title 1"/>
          <p:cNvSpPr txBox="1">
            <a:spLocks/>
          </p:cNvSpPr>
          <p:nvPr/>
        </p:nvSpPr>
        <p:spPr>
          <a:xfrm>
            <a:off x="12954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a:t>Error Detection</a:t>
            </a:r>
            <a:endParaRPr lang="en-US" sz="3200" dirty="0"/>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pic>
        <p:nvPicPr>
          <p:cNvPr id="9" name="Picture 2" descr="14&#10;CRC Encoder/Decoder&#10; "/>
          <p:cNvPicPr>
            <a:picLocks noGrp="1" noChangeAspect="1" noChangeArrowheads="1"/>
          </p:cNvPicPr>
          <p:nvPr>
            <p:ph idx="1"/>
          </p:nvPr>
        </p:nvPicPr>
        <p:blipFill rotWithShape="1">
          <a:blip r:embed="rId4" cstate="print">
            <a:extLst>
              <a:ext uri="{28A0092B-C50C-407E-A947-70E740481C1C}">
                <a14:useLocalDpi xmlns:a14="http://schemas.microsoft.com/office/drawing/2010/main" xmlns="" val="0"/>
              </a:ext>
            </a:extLst>
          </a:blip>
          <a:srcRect b="11890"/>
          <a:stretch/>
        </p:blipFill>
        <p:spPr bwMode="auto">
          <a:xfrm>
            <a:off x="1066800" y="1219200"/>
            <a:ext cx="7047110" cy="466177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41344868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DC46EA9-08A0-490F-AE75-62859BEAA87A}" type="datetime1">
              <a:rPr lang="en-US" smtClean="0"/>
              <a:pPr/>
              <a:t>9/5/2022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71</a:t>
            </a:fld>
            <a:endParaRPr lang="en-US"/>
          </a:p>
        </p:txBody>
      </p:sp>
      <p:pic>
        <p:nvPicPr>
          <p:cNvPr id="9" name="Picture 2" descr="CRC - Example&#10;Frame – 1101011011&#10;G(x)=x4+x+1&#10;Transmitted frame:&#10;11010110110000 –&#10;00000000001110&#10;----------------------&#10;110..."/>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14565" y="1025077"/>
            <a:ext cx="6185383" cy="4643885"/>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itle 1"/>
          <p:cNvSpPr txBox="1">
            <a:spLocks/>
          </p:cNvSpPr>
          <p:nvPr/>
        </p:nvSpPr>
        <p:spPr>
          <a:xfrm>
            <a:off x="12954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t>Error Detection</a:t>
            </a:r>
          </a:p>
        </p:txBody>
      </p:sp>
      <p:pic>
        <p:nvPicPr>
          <p:cNvPr id="8" name="Picture 2" descr="E:\NIET\Project\xLogo11.png.pagespeed.ic.pydHLuCQEZ.png"/>
          <p:cNvPicPr>
            <a:picLocks noChangeAspect="1" noChangeArrowheads="1"/>
          </p:cNvPicPr>
          <p:nvPr/>
        </p:nvPicPr>
        <p:blipFill>
          <a:blip r:embed="rId4" cstate="print"/>
          <a:srcRect/>
          <a:stretch>
            <a:fillRect/>
          </a:stretch>
        </p:blipFill>
        <p:spPr bwMode="auto">
          <a:xfrm>
            <a:off x="0" y="0"/>
            <a:ext cx="1447800" cy="817163"/>
          </a:xfrm>
          <a:prstGeom prst="rect">
            <a:avLst/>
          </a:prstGeom>
          <a:noFill/>
        </p:spPr>
      </p:pic>
      <p:sp>
        <p:nvSpPr>
          <p:cNvPr id="3" name="Content Placeholder 2"/>
          <p:cNvSpPr>
            <a:spLocks noGrp="1"/>
          </p:cNvSpPr>
          <p:nvPr>
            <p:ph idx="1"/>
          </p:nvPr>
        </p:nvSpPr>
        <p:spPr>
          <a:xfrm>
            <a:off x="5105400" y="1084037"/>
            <a:ext cx="3962400" cy="4525963"/>
          </a:xfrm>
        </p:spPr>
        <p:txBody>
          <a:bodyPr>
            <a:normAutofit/>
          </a:bodyPr>
          <a:lstStyle/>
          <a:p>
            <a:r>
              <a:rPr lang="en-US" sz="2200" dirty="0"/>
              <a:t>K= 11010110110000</a:t>
            </a:r>
          </a:p>
          <a:p>
            <a:r>
              <a:rPr lang="en-US" sz="2200" dirty="0"/>
              <a:t>N= 10011</a:t>
            </a:r>
          </a:p>
          <a:p>
            <a:endParaRPr lang="en-US" sz="2200" dirty="0"/>
          </a:p>
          <a:p>
            <a:r>
              <a:rPr lang="en-US" sz="2200" dirty="0"/>
              <a:t>C = k+n-1 =14</a:t>
            </a:r>
          </a:p>
          <a:p>
            <a:r>
              <a:rPr lang="en-US" sz="2200" dirty="0"/>
              <a:t>Remainder = 1110</a:t>
            </a:r>
          </a:p>
          <a:p>
            <a:r>
              <a:rPr lang="en-US" sz="2200" dirty="0"/>
              <a:t>11010110110000</a:t>
            </a:r>
          </a:p>
          <a:p>
            <a:r>
              <a:rPr lang="en-US" sz="2200" dirty="0"/>
              <a:t>                      1110</a:t>
            </a:r>
          </a:p>
          <a:p>
            <a:r>
              <a:rPr lang="en-US" sz="2200" dirty="0" err="1"/>
              <a:t>Codeword</a:t>
            </a:r>
            <a:r>
              <a:rPr lang="en-US" sz="2200" dirty="0"/>
              <a:t> =11010110111110</a:t>
            </a:r>
          </a:p>
          <a:p>
            <a:r>
              <a:rPr lang="en-US" sz="2200" dirty="0"/>
              <a:t>N = 10011</a:t>
            </a:r>
          </a:p>
          <a:p>
            <a:endParaRPr lang="en-US" sz="2200" dirty="0"/>
          </a:p>
        </p:txBody>
      </p:sp>
    </p:spTree>
    <p:extLst>
      <p:ext uri="{BB962C8B-B14F-4D97-AF65-F5344CB8AC3E}">
        <p14:creationId xmlns:p14="http://schemas.microsoft.com/office/powerpoint/2010/main" xmlns="" val="2413448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circle(in)">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circle(in)">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circle(in)">
                                      <p:cBhvr>
                                        <p:cTn id="27" dur="2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circle(in)">
                                      <p:cBhvr>
                                        <p:cTn id="32" dur="20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circle(in)">
                                      <p:cBhvr>
                                        <p:cTn id="37" dur="20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circle(in)">
                                      <p:cBhvr>
                                        <p:cTn id="42"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lvl="0"/>
            <a:r>
              <a:rPr lang="en-US" sz="2400" dirty="0"/>
              <a:t>Block coding</a:t>
            </a:r>
            <a:endParaRPr lang="en-US" sz="2400" dirty="0">
              <a:solidFill>
                <a:schemeClr val="dk1"/>
              </a:solidFill>
            </a:endParaRPr>
          </a:p>
          <a:p>
            <a:pPr lvl="1"/>
            <a:r>
              <a:rPr lang="en-US" altLang="en-US" sz="2200" i="1" dirty="0">
                <a:effectLst>
                  <a:outerShdw blurRad="38100" dist="38100" dir="2700000" algn="tl">
                    <a:srgbClr val="C0C0C0"/>
                  </a:outerShdw>
                </a:effectLst>
                <a:latin typeface="+mj-lt"/>
              </a:rPr>
              <a:t>In block coding, we divide our message into blocks, each of k bits, called </a:t>
            </a:r>
            <a:r>
              <a:rPr lang="en-US" altLang="en-US" sz="2200" i="1" dirty="0" err="1">
                <a:solidFill>
                  <a:schemeClr val="hlink"/>
                </a:solidFill>
                <a:effectLst>
                  <a:outerShdw blurRad="38100" dist="38100" dir="2700000" algn="tl">
                    <a:srgbClr val="C0C0C0"/>
                  </a:outerShdw>
                </a:effectLst>
                <a:latin typeface="+mj-lt"/>
              </a:rPr>
              <a:t>datawords</a:t>
            </a:r>
            <a:r>
              <a:rPr lang="en-US" altLang="en-US" sz="2200" i="1" dirty="0">
                <a:effectLst>
                  <a:outerShdw blurRad="38100" dist="38100" dir="2700000" algn="tl">
                    <a:srgbClr val="C0C0C0"/>
                  </a:outerShdw>
                </a:effectLst>
                <a:latin typeface="+mj-lt"/>
              </a:rPr>
              <a:t>. </a:t>
            </a:r>
          </a:p>
          <a:p>
            <a:pPr lvl="1"/>
            <a:r>
              <a:rPr lang="en-US" altLang="en-US" sz="2200" i="1" dirty="0">
                <a:effectLst>
                  <a:outerShdw blurRad="38100" dist="38100" dir="2700000" algn="tl">
                    <a:srgbClr val="C0C0C0"/>
                  </a:outerShdw>
                </a:effectLst>
                <a:latin typeface="+mj-lt"/>
              </a:rPr>
              <a:t>We add r redundant bits to each block to make the length n = k + r. </a:t>
            </a:r>
          </a:p>
          <a:p>
            <a:pPr lvl="1"/>
            <a:r>
              <a:rPr lang="en-US" altLang="en-US" sz="2200" i="1" dirty="0">
                <a:effectLst>
                  <a:outerShdw blurRad="38100" dist="38100" dir="2700000" algn="tl">
                    <a:srgbClr val="C0C0C0"/>
                  </a:outerShdw>
                </a:effectLst>
                <a:latin typeface="+mj-lt"/>
              </a:rPr>
              <a:t>The resulting n-bit blocks are called </a:t>
            </a:r>
            <a:r>
              <a:rPr lang="en-US" altLang="en-US" sz="2200" i="1" dirty="0" err="1">
                <a:solidFill>
                  <a:schemeClr val="hlink"/>
                </a:solidFill>
                <a:effectLst>
                  <a:outerShdw blurRad="38100" dist="38100" dir="2700000" algn="tl">
                    <a:srgbClr val="C0C0C0"/>
                  </a:outerShdw>
                </a:effectLst>
                <a:latin typeface="+mj-lt"/>
              </a:rPr>
              <a:t>codewords</a:t>
            </a:r>
            <a:r>
              <a:rPr lang="en-US" altLang="en-US" sz="2200" i="1" dirty="0">
                <a:effectLst>
                  <a:outerShdw blurRad="38100" dist="38100" dir="2700000" algn="tl">
                    <a:srgbClr val="C0C0C0"/>
                  </a:outerShdw>
                </a:effectLst>
                <a:latin typeface="+mj-lt"/>
              </a:rPr>
              <a:t>.</a:t>
            </a:r>
          </a:p>
          <a:p>
            <a:endParaRPr lang="en-US" sz="2200" dirty="0"/>
          </a:p>
          <a:p>
            <a:endParaRPr lang="en-US" sz="2200" dirty="0"/>
          </a:p>
        </p:txBody>
      </p:sp>
      <p:sp>
        <p:nvSpPr>
          <p:cNvPr id="4" name="Date Placeholder 3"/>
          <p:cNvSpPr>
            <a:spLocks noGrp="1"/>
          </p:cNvSpPr>
          <p:nvPr>
            <p:ph type="dt" sz="half" idx="10"/>
          </p:nvPr>
        </p:nvSpPr>
        <p:spPr/>
        <p:txBody>
          <a:bodyPr/>
          <a:lstStyle/>
          <a:p>
            <a:fld id="{CA40EE45-2E6B-435E-BD16-C2DC5A2B30CF}" type="datetime1">
              <a:rPr lang="en-US" smtClean="0"/>
              <a:pPr/>
              <a:t>9/5/2022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72</a:t>
            </a:fld>
            <a:endParaRPr lang="en-US"/>
          </a:p>
        </p:txBody>
      </p:sp>
      <p:sp>
        <p:nvSpPr>
          <p:cNvPr id="7" name="Title 1"/>
          <p:cNvSpPr txBox="1">
            <a:spLocks/>
          </p:cNvSpPr>
          <p:nvPr/>
        </p:nvSpPr>
        <p:spPr>
          <a:xfrm>
            <a:off x="12954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t>Error Correction</a:t>
            </a: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pic>
        <p:nvPicPr>
          <p:cNvPr id="9" name="Picture 8"/>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105694" y="3676650"/>
            <a:ext cx="7085012" cy="2625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413448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CE61C65-7D69-4F81-BAE5-A5D99EC86391}" type="datetime1">
              <a:rPr lang="en-US" smtClean="0"/>
              <a:pPr/>
              <a:t>9/5/2022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73</a:t>
            </a:fld>
            <a:endParaRPr lang="en-US"/>
          </a:p>
        </p:txBody>
      </p:sp>
      <p:sp>
        <p:nvSpPr>
          <p:cNvPr id="7" name="Title 1"/>
          <p:cNvSpPr txBox="1">
            <a:spLocks/>
          </p:cNvSpPr>
          <p:nvPr/>
        </p:nvSpPr>
        <p:spPr>
          <a:xfrm>
            <a:off x="12954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t>Error Correction</a:t>
            </a: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pic>
        <p:nvPicPr>
          <p:cNvPr id="9" name="Content Placeholder 3"/>
          <p:cNvPicPr>
            <a:picLocks noGrp="1" noChangeAspect="1" noChangeArrowheads="1"/>
          </p:cNvPicPr>
          <p:nvPr>
            <p:ph idx="1"/>
          </p:nvPr>
        </p:nvPicPr>
        <p:blipFill>
          <a:blip r:embed="rId4" cstate="print">
            <a:extLst>
              <a:ext uri="{28A0092B-C50C-407E-A947-70E740481C1C}">
                <a14:useLocalDpi xmlns:a14="http://schemas.microsoft.com/office/drawing/2010/main" xmlns="" val="0"/>
              </a:ext>
            </a:extLst>
          </a:blip>
          <a:stretch>
            <a:fillRect/>
          </a:stretch>
        </p:blipFill>
        <p:spPr bwMode="auto">
          <a:xfrm>
            <a:off x="533400" y="1752362"/>
            <a:ext cx="8229600" cy="33072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Rectangle 1"/>
          <p:cNvSpPr/>
          <p:nvPr/>
        </p:nvSpPr>
        <p:spPr>
          <a:xfrm>
            <a:off x="457200" y="1024353"/>
            <a:ext cx="2015553" cy="523220"/>
          </a:xfrm>
          <a:prstGeom prst="rect">
            <a:avLst/>
          </a:prstGeom>
        </p:spPr>
        <p:txBody>
          <a:bodyPr wrap="none">
            <a:spAutoFit/>
          </a:bodyPr>
          <a:lstStyle/>
          <a:p>
            <a:pPr lvl="0" algn="ctr">
              <a:spcBef>
                <a:spcPct val="0"/>
              </a:spcBef>
              <a:defRPr/>
            </a:pPr>
            <a:r>
              <a:rPr lang="en-US" sz="2800" dirty="0"/>
              <a:t>Block coding</a:t>
            </a:r>
            <a:endParaRPr lang="en-US" sz="2800" dirty="0">
              <a:solidFill>
                <a:schemeClr val="dk1"/>
              </a:solidFill>
            </a:endParaRPr>
          </a:p>
        </p:txBody>
      </p:sp>
    </p:spTree>
    <p:extLst>
      <p:ext uri="{BB962C8B-B14F-4D97-AF65-F5344CB8AC3E}">
        <p14:creationId xmlns:p14="http://schemas.microsoft.com/office/powerpoint/2010/main" xmlns="" val="241344868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lvl="0"/>
            <a:r>
              <a:rPr lang="en-US" sz="2400" dirty="0"/>
              <a:t>Hamming distance</a:t>
            </a:r>
            <a:endParaRPr lang="en-US" sz="2400" dirty="0">
              <a:solidFill>
                <a:schemeClr val="dk1"/>
              </a:solidFill>
            </a:endParaRPr>
          </a:p>
          <a:p>
            <a:pPr lvl="1"/>
            <a:r>
              <a:rPr lang="en-US" altLang="en-US" sz="2400" dirty="0"/>
              <a:t>The Hamming distance between two words is the number of differences between corresponding bits.</a:t>
            </a:r>
          </a:p>
          <a:p>
            <a:pPr lvl="1"/>
            <a:r>
              <a:rPr lang="en-US" altLang="en-US" sz="2400" dirty="0"/>
              <a:t>The minimum Hamming distance is the smallest Hamming distance between all possible pairs in a set of words.</a:t>
            </a:r>
          </a:p>
          <a:p>
            <a:pPr lvl="1"/>
            <a:r>
              <a:rPr lang="en-US" altLang="en-US" sz="2400" dirty="0"/>
              <a:t>To guarantee the detection of up to s errors in all cases, the minimum Hamming distance in a block code must be </a:t>
            </a:r>
            <a:r>
              <a:rPr lang="en-US" altLang="en-US" sz="2400" dirty="0" err="1"/>
              <a:t>d</a:t>
            </a:r>
            <a:r>
              <a:rPr lang="en-US" altLang="en-US" sz="2400" baseline="-18000" dirty="0" err="1"/>
              <a:t>min</a:t>
            </a:r>
            <a:r>
              <a:rPr lang="en-US" altLang="en-US" sz="2400" dirty="0"/>
              <a:t> = s + 1.</a:t>
            </a:r>
          </a:p>
          <a:p>
            <a:pPr lvl="1"/>
            <a:r>
              <a:rPr lang="en-US" altLang="en-US" sz="2400" dirty="0"/>
              <a:t>To guarantee correction of up to </a:t>
            </a:r>
            <a:r>
              <a:rPr lang="en-US" altLang="en-US" sz="2400" i="1" dirty="0"/>
              <a:t>t</a:t>
            </a:r>
            <a:r>
              <a:rPr lang="en-US" altLang="en-US" sz="2400" dirty="0"/>
              <a:t> errors in all cases, the minimum Hamming distance in a block code must be </a:t>
            </a:r>
            <a:r>
              <a:rPr lang="en-US" altLang="en-US" sz="2400" dirty="0" err="1"/>
              <a:t>d</a:t>
            </a:r>
            <a:r>
              <a:rPr lang="en-US" altLang="en-US" sz="2400" baseline="-18000" dirty="0" err="1"/>
              <a:t>min</a:t>
            </a:r>
            <a:r>
              <a:rPr lang="en-US" altLang="en-US" sz="2400" dirty="0"/>
              <a:t> = 2</a:t>
            </a:r>
            <a:r>
              <a:rPr lang="en-US" altLang="en-US" sz="2400" i="1" dirty="0"/>
              <a:t>t</a:t>
            </a:r>
            <a:r>
              <a:rPr lang="en-US" altLang="en-US" sz="2400" dirty="0"/>
              <a:t> + 1.</a:t>
            </a:r>
          </a:p>
          <a:p>
            <a:endParaRPr lang="en-US" altLang="en-US" sz="2800" dirty="0"/>
          </a:p>
          <a:p>
            <a:endParaRPr lang="en-US" altLang="en-US" sz="2800" dirty="0"/>
          </a:p>
          <a:p>
            <a:endParaRPr lang="en-US" sz="2800" dirty="0"/>
          </a:p>
          <a:p>
            <a:endParaRPr lang="en-US" sz="2200" dirty="0"/>
          </a:p>
        </p:txBody>
      </p:sp>
      <p:sp>
        <p:nvSpPr>
          <p:cNvPr id="4" name="Date Placeholder 3"/>
          <p:cNvSpPr>
            <a:spLocks noGrp="1"/>
          </p:cNvSpPr>
          <p:nvPr>
            <p:ph type="dt" sz="half" idx="10"/>
          </p:nvPr>
        </p:nvSpPr>
        <p:spPr/>
        <p:txBody>
          <a:bodyPr/>
          <a:lstStyle/>
          <a:p>
            <a:fld id="{05D25086-6979-40B6-94C1-598247337292}" type="datetime1">
              <a:rPr lang="en-US" smtClean="0"/>
              <a:pPr/>
              <a:t>9/5/2022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74</a:t>
            </a:fld>
            <a:endParaRPr lang="en-US"/>
          </a:p>
        </p:txBody>
      </p:sp>
      <p:sp>
        <p:nvSpPr>
          <p:cNvPr id="7" name="Title 1"/>
          <p:cNvSpPr txBox="1">
            <a:spLocks/>
          </p:cNvSpPr>
          <p:nvPr/>
        </p:nvSpPr>
        <p:spPr>
          <a:xfrm>
            <a:off x="12954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t>Error Correction</a:t>
            </a: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xmlns="" val="2413448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ircle(in)">
                                      <p:cBhvr>
                                        <p:cTn id="2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997450"/>
          </a:xfrm>
        </p:spPr>
        <p:txBody>
          <a:bodyPr>
            <a:normAutofit fontScale="92500" lnSpcReduction="20000"/>
          </a:bodyPr>
          <a:lstStyle/>
          <a:p>
            <a:pPr marL="0" lvl="0" indent="0">
              <a:buNone/>
            </a:pPr>
            <a:r>
              <a:rPr lang="en-US" sz="2400" dirty="0"/>
              <a:t>Hamming distance</a:t>
            </a:r>
            <a:endParaRPr lang="en-US" sz="2400" dirty="0">
              <a:solidFill>
                <a:schemeClr val="dk1"/>
              </a:solidFill>
            </a:endParaRPr>
          </a:p>
          <a:p>
            <a:r>
              <a:rPr lang="en-US" sz="2400" dirty="0"/>
              <a:t>The Hamming distance d(000,011) is 2</a:t>
            </a:r>
          </a:p>
          <a:p>
            <a:pPr marL="0" indent="0">
              <a:buNone/>
            </a:pPr>
            <a:r>
              <a:rPr lang="en-US" sz="2400" dirty="0"/>
              <a:t>     000 </a:t>
            </a:r>
            <a:r>
              <a:rPr lang="en-US" sz="2400" dirty="0">
                <a:solidFill>
                  <a:srgbClr val="FF0000"/>
                </a:solidFill>
              </a:rPr>
              <a:t>XOR </a:t>
            </a:r>
            <a:r>
              <a:rPr lang="en-US" sz="2400" dirty="0"/>
              <a:t>011 is 011</a:t>
            </a:r>
          </a:p>
          <a:p>
            <a:pPr marL="0" indent="0">
              <a:buNone/>
            </a:pPr>
            <a:endParaRPr lang="en-US" sz="2400" dirty="0"/>
          </a:p>
          <a:p>
            <a:pPr marL="0" indent="0">
              <a:buNone/>
            </a:pPr>
            <a:r>
              <a:rPr lang="en-US" sz="2400" dirty="0"/>
              <a:t>Similarly for designing a code minimum hamming distance is used</a:t>
            </a:r>
          </a:p>
          <a:p>
            <a:pPr marL="0" indent="0">
              <a:buNone/>
            </a:pPr>
            <a:r>
              <a:rPr lang="en-US" sz="2400" dirty="0"/>
              <a:t>Which is the smallest hamming distance between all possible pairs</a:t>
            </a:r>
          </a:p>
          <a:p>
            <a:pPr marL="0" indent="0">
              <a:buNone/>
            </a:pPr>
            <a:r>
              <a:rPr lang="en-US" sz="2400" dirty="0"/>
              <a:t>Ex 1. For d(000,011)=2         d(000,101) =2            d(000,110)  =2       d(011,101)=2</a:t>
            </a:r>
          </a:p>
          <a:p>
            <a:pPr marL="0" indent="0">
              <a:buNone/>
            </a:pPr>
            <a:r>
              <a:rPr lang="en-US" sz="2400" dirty="0"/>
              <a:t>       d(011,110) =2        d(101,110)=2</a:t>
            </a:r>
          </a:p>
          <a:p>
            <a:pPr marL="0" indent="0">
              <a:buNone/>
            </a:pPr>
            <a:endParaRPr lang="en-US" sz="2400" dirty="0"/>
          </a:p>
          <a:p>
            <a:pPr marL="0" indent="0">
              <a:buNone/>
            </a:pPr>
            <a:r>
              <a:rPr lang="en-US" sz="2400" dirty="0"/>
              <a:t>Ex. For  d(00000,01011)= 3         d(00000,10101)   =3         d(00000,11110)=4</a:t>
            </a:r>
          </a:p>
          <a:p>
            <a:pPr marL="0" indent="0">
              <a:buNone/>
            </a:pPr>
            <a:r>
              <a:rPr lang="en-US" sz="2400" dirty="0"/>
              <a:t>Error detected =3</a:t>
            </a:r>
          </a:p>
          <a:p>
            <a:pPr marL="0" indent="0">
              <a:buNone/>
            </a:pPr>
            <a:r>
              <a:rPr lang="en-US" sz="2400" dirty="0"/>
              <a:t>Error corrected =2</a:t>
            </a:r>
          </a:p>
          <a:p>
            <a:endParaRPr lang="en-US" dirty="0"/>
          </a:p>
        </p:txBody>
      </p:sp>
      <p:sp>
        <p:nvSpPr>
          <p:cNvPr id="4" name="Date Placeholder 3"/>
          <p:cNvSpPr>
            <a:spLocks noGrp="1"/>
          </p:cNvSpPr>
          <p:nvPr>
            <p:ph type="dt" sz="half" idx="10"/>
          </p:nvPr>
        </p:nvSpPr>
        <p:spPr/>
        <p:txBody>
          <a:bodyPr/>
          <a:lstStyle/>
          <a:p>
            <a:fld id="{B1D660FA-88B7-4CBB-9A55-7DD5AF5F7A4A}" type="datetime1">
              <a:rPr lang="en-US" smtClean="0"/>
              <a:pPr/>
              <a:t>9/5/2022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75</a:t>
            </a:fld>
            <a:endParaRPr lang="en-US"/>
          </a:p>
        </p:txBody>
      </p:sp>
      <p:sp>
        <p:nvSpPr>
          <p:cNvPr id="7" name="Title 1"/>
          <p:cNvSpPr txBox="1">
            <a:spLocks/>
          </p:cNvSpPr>
          <p:nvPr/>
        </p:nvSpPr>
        <p:spPr>
          <a:xfrm>
            <a:off x="12954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a:t>Error Correction</a:t>
            </a:r>
            <a:endParaRPr lang="en-US" sz="3200" dirty="0"/>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xmlns="" val="2413448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circle(in)">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circle(in)">
                                      <p:cBhvr>
                                        <p:cTn id="27" dur="2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circle(in)">
                                      <p:cBhvr>
                                        <p:cTn id="32" dur="20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circle(in)">
                                      <p:cBhvr>
                                        <p:cTn id="37" dur="20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circle(in)">
                                      <p:cBhvr>
                                        <p:cTn id="42" dur="20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circle(in)">
                                      <p:cBhvr>
                                        <p:cTn id="47" dur="2000"/>
                                        <p:tgtEl>
                                          <p:spTgt spid="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6" presetClass="entr" presetSubtype="16" fill="hold" nodeType="click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circle(in)">
                                      <p:cBhvr>
                                        <p:cTn id="52" dur="20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2200" dirty="0"/>
              <a:t>Topic objective</a:t>
            </a:r>
          </a:p>
          <a:p>
            <a:r>
              <a:rPr lang="en-US" sz="2200" dirty="0"/>
              <a:t>Understand the IEEE standards</a:t>
            </a:r>
          </a:p>
          <a:p>
            <a:r>
              <a:rPr lang="en-US" sz="2200" dirty="0"/>
              <a:t>Various standard designed for IEEE</a:t>
            </a:r>
          </a:p>
          <a:p>
            <a:pPr marL="0" indent="0">
              <a:buNone/>
            </a:pPr>
            <a:endParaRPr lang="en-US" sz="2200" dirty="0"/>
          </a:p>
          <a:p>
            <a:pPr marL="0" indent="0">
              <a:buNone/>
            </a:pPr>
            <a:r>
              <a:rPr lang="en-US" sz="2200" dirty="0"/>
              <a:t>Recap of previous topic</a:t>
            </a:r>
          </a:p>
          <a:p>
            <a:r>
              <a:rPr lang="en-US" sz="2200" dirty="0"/>
              <a:t>What are protocols?</a:t>
            </a:r>
          </a:p>
          <a:p>
            <a:r>
              <a:rPr lang="en-US" sz="2200" dirty="0"/>
              <a:t>Protocols used for data link layer</a:t>
            </a:r>
          </a:p>
          <a:p>
            <a:r>
              <a:rPr lang="en-US" sz="2200" dirty="0"/>
              <a:t>Implement error detection and correction code</a:t>
            </a:r>
          </a:p>
          <a:p>
            <a:endParaRPr lang="en-US" sz="2200" dirty="0"/>
          </a:p>
          <a:p>
            <a:endParaRPr lang="en-US" sz="2200" dirty="0"/>
          </a:p>
          <a:p>
            <a:pPr marL="0" indent="0">
              <a:buNone/>
            </a:pPr>
            <a:endParaRPr lang="en-US" sz="2200" dirty="0"/>
          </a:p>
        </p:txBody>
      </p:sp>
      <p:sp>
        <p:nvSpPr>
          <p:cNvPr id="4" name="Date Placeholder 3"/>
          <p:cNvSpPr>
            <a:spLocks noGrp="1"/>
          </p:cNvSpPr>
          <p:nvPr>
            <p:ph type="dt" sz="half" idx="10"/>
          </p:nvPr>
        </p:nvSpPr>
        <p:spPr/>
        <p:txBody>
          <a:bodyPr/>
          <a:lstStyle/>
          <a:p>
            <a:fld id="{775C6E0F-A0EC-462C-B36A-F1F689D80AB2}" type="datetime1">
              <a:rPr lang="en-US" smtClean="0"/>
              <a:pPr/>
              <a:t>9/5/2022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IEEE Standards(CO2)</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xmlns="" val="198213820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793749"/>
            <a:ext cx="8229600" cy="4525963"/>
          </a:xfrm>
        </p:spPr>
        <p:txBody>
          <a:bodyPr>
            <a:noAutofit/>
          </a:bodyPr>
          <a:lstStyle/>
          <a:p>
            <a:pPr>
              <a:spcBef>
                <a:spcPts val="0"/>
              </a:spcBef>
            </a:pPr>
            <a:r>
              <a:rPr lang="en-US" sz="2200" dirty="0"/>
              <a:t>In 1985 The Computer society started a project called Project 802</a:t>
            </a:r>
          </a:p>
          <a:p>
            <a:pPr>
              <a:spcBef>
                <a:spcPts val="0"/>
              </a:spcBef>
            </a:pPr>
            <a:r>
              <a:rPr lang="en-US" sz="2200" dirty="0"/>
              <a:t>Enable intercommunication among various devices</a:t>
            </a:r>
          </a:p>
          <a:p>
            <a:pPr>
              <a:spcBef>
                <a:spcPts val="0"/>
              </a:spcBef>
            </a:pPr>
            <a:r>
              <a:rPr lang="en-US" sz="2200" dirty="0"/>
              <a:t>Specify functions of physical layer and data link layer of LAN protocols</a:t>
            </a:r>
          </a:p>
          <a:p>
            <a:pPr>
              <a:spcBef>
                <a:spcPts val="0"/>
              </a:spcBef>
            </a:pPr>
            <a:r>
              <a:rPr lang="en-US" sz="2200" dirty="0"/>
              <a:t>Various IEEE 802 standards are as </a:t>
            </a:r>
          </a:p>
          <a:p>
            <a:pPr>
              <a:spcBef>
                <a:spcPts val="0"/>
              </a:spcBef>
            </a:pPr>
            <a:r>
              <a:rPr lang="en-US" sz="2200" dirty="0"/>
              <a:t>IEEE 802.1 High Level Interface </a:t>
            </a:r>
          </a:p>
          <a:p>
            <a:pPr>
              <a:spcBef>
                <a:spcPts val="0"/>
              </a:spcBef>
            </a:pPr>
            <a:r>
              <a:rPr lang="en-US" sz="2200" dirty="0"/>
              <a:t>IEEE 802.2 Logical Link Control(LLC) </a:t>
            </a:r>
          </a:p>
          <a:p>
            <a:pPr>
              <a:spcBef>
                <a:spcPts val="0"/>
              </a:spcBef>
            </a:pPr>
            <a:r>
              <a:rPr lang="en-US" sz="2200" dirty="0"/>
              <a:t>IEEE 802.3 Ethernet </a:t>
            </a:r>
          </a:p>
          <a:p>
            <a:pPr>
              <a:spcBef>
                <a:spcPts val="0"/>
              </a:spcBef>
            </a:pPr>
            <a:r>
              <a:rPr lang="en-US" sz="2200" dirty="0"/>
              <a:t>IEEE 802.4 Token Bus </a:t>
            </a:r>
          </a:p>
          <a:p>
            <a:pPr>
              <a:spcBef>
                <a:spcPts val="0"/>
              </a:spcBef>
            </a:pPr>
            <a:r>
              <a:rPr lang="en-US" sz="2200" dirty="0"/>
              <a:t>IEEE 802.5 Token Ring </a:t>
            </a:r>
          </a:p>
          <a:p>
            <a:pPr>
              <a:spcBef>
                <a:spcPts val="0"/>
              </a:spcBef>
            </a:pPr>
            <a:r>
              <a:rPr lang="en-US" sz="2200" dirty="0"/>
              <a:t>IEEE 802.6 Metropolitan Area Networks </a:t>
            </a:r>
          </a:p>
          <a:p>
            <a:pPr>
              <a:spcBef>
                <a:spcPts val="0"/>
              </a:spcBef>
            </a:pPr>
            <a:r>
              <a:rPr lang="en-US" sz="2200" dirty="0"/>
              <a:t>IEEE 802.7 Broadband LANs </a:t>
            </a:r>
          </a:p>
          <a:p>
            <a:pPr>
              <a:spcBef>
                <a:spcPts val="0"/>
              </a:spcBef>
            </a:pPr>
            <a:r>
              <a:rPr lang="en-US" sz="2200" dirty="0"/>
              <a:t>IEEE 802.8 Fiber Optic LANS </a:t>
            </a:r>
          </a:p>
          <a:p>
            <a:pPr>
              <a:spcBef>
                <a:spcPts val="0"/>
              </a:spcBef>
            </a:pPr>
            <a:r>
              <a:rPr lang="en-US" sz="2200" dirty="0"/>
              <a:t>IEEE 802.9 Integrated Data and Voice Network </a:t>
            </a:r>
          </a:p>
          <a:p>
            <a:pPr>
              <a:spcBef>
                <a:spcPts val="0"/>
              </a:spcBef>
            </a:pPr>
            <a:r>
              <a:rPr lang="en-US" sz="2200" dirty="0"/>
              <a:t>IEEE 802.10 Security </a:t>
            </a:r>
          </a:p>
          <a:p>
            <a:pPr>
              <a:spcBef>
                <a:spcPts val="0"/>
              </a:spcBef>
            </a:pPr>
            <a:r>
              <a:rPr lang="en-US" sz="2200" dirty="0"/>
              <a:t> IEEE 802.11 Wireless Network</a:t>
            </a:r>
          </a:p>
          <a:p>
            <a:pPr>
              <a:spcBef>
                <a:spcPts val="0"/>
              </a:spcBef>
            </a:pPr>
            <a:endParaRPr lang="en-US" sz="2200" dirty="0"/>
          </a:p>
        </p:txBody>
      </p:sp>
      <p:sp>
        <p:nvSpPr>
          <p:cNvPr id="4" name="Date Placeholder 3"/>
          <p:cNvSpPr>
            <a:spLocks noGrp="1"/>
          </p:cNvSpPr>
          <p:nvPr>
            <p:ph type="dt" sz="half" idx="10"/>
          </p:nvPr>
        </p:nvSpPr>
        <p:spPr/>
        <p:txBody>
          <a:bodyPr/>
          <a:lstStyle/>
          <a:p>
            <a:fld id="{6DFCAB6C-7E09-4D6F-952D-454F0B90187F}" type="datetime1">
              <a:rPr lang="en-US" smtClean="0"/>
              <a:pPr/>
              <a:t>9/5/2022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77</a:t>
            </a:fld>
            <a:endParaRPr lang="en-US"/>
          </a:p>
        </p:txBody>
      </p:sp>
      <p:sp>
        <p:nvSpPr>
          <p:cNvPr id="7" name="Title 1"/>
          <p:cNvSpPr txBox="1">
            <a:spLocks/>
          </p:cNvSpPr>
          <p:nvPr/>
        </p:nvSpPr>
        <p:spPr>
          <a:xfrm>
            <a:off x="12954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IEEE Standards(CO2)</a:t>
            </a:r>
            <a:endParaRPr kumimoji="0" lang="en-US" sz="3200" b="0" i="0" u="none" strike="noStrike" kern="1200" cap="none" spc="0" normalizeH="0" baseline="0" noProof="0" dirty="0">
              <a:ln>
                <a:noFill/>
              </a:ln>
              <a:solidFill>
                <a:schemeClr val="dk1"/>
              </a:solidFill>
              <a:effectLst/>
              <a:uLnTx/>
              <a:uFillTx/>
            </a:endParaRP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xmlns="" val="2413448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ircle(in)">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ircle(in)">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circle(in)">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circle(in)">
                                      <p:cBhvr>
                                        <p:cTn id="42" dur="20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circle(in)">
                                      <p:cBhvr>
                                        <p:cTn id="47" dur="20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6" presetClass="entr" presetSubtype="16"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circle(in)">
                                      <p:cBhvr>
                                        <p:cTn id="52" dur="20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6" presetClass="entr" presetSubtype="16"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circle(in)">
                                      <p:cBhvr>
                                        <p:cTn id="57" dur="20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6" presetClass="entr" presetSubtype="16" fill="hold"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circle(in)">
                                      <p:cBhvr>
                                        <p:cTn id="62" dur="20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6" presetClass="entr" presetSubtype="16" fill="hold"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circle(in)">
                                      <p:cBhvr>
                                        <p:cTn id="67" dur="20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6" presetClass="entr" presetSubtype="16" fill="hold" nodeType="click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circle(in)">
                                      <p:cBhvr>
                                        <p:cTn id="72" dur="2000"/>
                                        <p:tgtEl>
                                          <p:spTgt spid="3">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6" presetClass="entr" presetSubtype="16" fill="hold" nodeType="clickEffect">
                                  <p:stCondLst>
                                    <p:cond delay="0"/>
                                  </p:stCondLst>
                                  <p:childTnLst>
                                    <p:set>
                                      <p:cBhvr>
                                        <p:cTn id="76" dur="1" fill="hold">
                                          <p:stCondLst>
                                            <p:cond delay="0"/>
                                          </p:stCondLst>
                                        </p:cTn>
                                        <p:tgtEl>
                                          <p:spTgt spid="3">
                                            <p:txEl>
                                              <p:pRg st="14" end="14"/>
                                            </p:txEl>
                                          </p:spTgt>
                                        </p:tgtEl>
                                        <p:attrNameLst>
                                          <p:attrName>style.visibility</p:attrName>
                                        </p:attrNameLst>
                                      </p:cBhvr>
                                      <p:to>
                                        <p:strVal val="visible"/>
                                      </p:to>
                                    </p:set>
                                    <p:animEffect transition="in" filter="circle(in)">
                                      <p:cBhvr>
                                        <p:cTn id="77" dur="20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US" sz="2200" dirty="0"/>
              <a:t>802.2 Logical Link Control</a:t>
            </a:r>
          </a:p>
          <a:p>
            <a:pPr lvl="1"/>
            <a:r>
              <a:rPr lang="en-US" sz="2200" dirty="0"/>
              <a:t>"the standard for the upper Data Link Layer sublayer also known as the Logical Link Control layer. It is used with the 802.3, 802.4, and 802.5 standards (lower DL sublayers).“</a:t>
            </a:r>
          </a:p>
          <a:p>
            <a:pPr lvl="1"/>
            <a:r>
              <a:rPr lang="en-US" sz="2200" dirty="0"/>
              <a:t>specifies the general interface between the network layer (IP, IPX, </a:t>
            </a:r>
            <a:r>
              <a:rPr lang="en-US" sz="2200" dirty="0" err="1"/>
              <a:t>etc</a:t>
            </a:r>
            <a:r>
              <a:rPr lang="en-US" sz="2200" dirty="0"/>
              <a:t>) and the data link layer (Ethernet, Token Ring, </a:t>
            </a:r>
            <a:r>
              <a:rPr lang="en-US" sz="2200" dirty="0" err="1"/>
              <a:t>etc</a:t>
            </a:r>
            <a:r>
              <a:rPr lang="en-US" sz="2200" dirty="0"/>
              <a:t>).</a:t>
            </a:r>
          </a:p>
          <a:p>
            <a:pPr lvl="1"/>
            <a:r>
              <a:rPr lang="en-US" sz="2200" dirty="0"/>
              <a:t>It is responsible for flow and error control.</a:t>
            </a:r>
          </a:p>
          <a:p>
            <a:endParaRPr lang="en-US" sz="2200" dirty="0"/>
          </a:p>
          <a:p>
            <a:endParaRPr lang="en-US" sz="2200" dirty="0"/>
          </a:p>
        </p:txBody>
      </p:sp>
      <p:sp>
        <p:nvSpPr>
          <p:cNvPr id="4" name="Date Placeholder 3"/>
          <p:cNvSpPr>
            <a:spLocks noGrp="1"/>
          </p:cNvSpPr>
          <p:nvPr>
            <p:ph type="dt" sz="half" idx="10"/>
          </p:nvPr>
        </p:nvSpPr>
        <p:spPr/>
        <p:txBody>
          <a:bodyPr/>
          <a:lstStyle/>
          <a:p>
            <a:fld id="{FC86A2D6-4BA7-41DE-8769-8F963C6B34DD}" type="datetime1">
              <a:rPr lang="en-US" smtClean="0"/>
              <a:pPr/>
              <a:t>9/5/2022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78</a:t>
            </a:fld>
            <a:endParaRPr lang="en-US"/>
          </a:p>
        </p:txBody>
      </p:sp>
      <p:sp>
        <p:nvSpPr>
          <p:cNvPr id="7" name="Title 1"/>
          <p:cNvSpPr txBox="1">
            <a:spLocks/>
          </p:cNvSpPr>
          <p:nvPr/>
        </p:nvSpPr>
        <p:spPr>
          <a:xfrm>
            <a:off x="12954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IEEE Standards</a:t>
            </a:r>
            <a:endParaRPr kumimoji="0" lang="en-US" sz="3200" b="0" i="0" u="none" strike="noStrike" kern="1200" cap="none" spc="0" normalizeH="0" baseline="0" noProof="0" dirty="0">
              <a:ln>
                <a:noFill/>
              </a:ln>
              <a:solidFill>
                <a:schemeClr val="dk1"/>
              </a:solidFill>
              <a:effectLst/>
              <a:uLnTx/>
              <a:uFillTx/>
            </a:endParaRP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xmlns="" val="2413448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105400"/>
          </a:xfrm>
        </p:spPr>
        <p:txBody>
          <a:bodyPr>
            <a:normAutofit lnSpcReduction="10000"/>
          </a:bodyPr>
          <a:lstStyle/>
          <a:p>
            <a:r>
              <a:rPr lang="en-US" sz="2200" dirty="0"/>
              <a:t>802.3 Ethernet</a:t>
            </a:r>
          </a:p>
          <a:p>
            <a:pPr lvl="1"/>
            <a:r>
              <a:rPr lang="en-US" sz="2200" dirty="0"/>
              <a:t>standard for CSMA/CD (Carrier Sense Multiple Access with Collision Detection). </a:t>
            </a:r>
          </a:p>
          <a:p>
            <a:pPr lvl="1"/>
            <a:r>
              <a:rPr lang="en-US" sz="2200" dirty="0"/>
              <a:t>This standard encompasses both the MAC and Physical Layer </a:t>
            </a:r>
            <a:r>
              <a:rPr lang="en-US" sz="2200" dirty="0" err="1"/>
              <a:t>standards.If</a:t>
            </a:r>
            <a:r>
              <a:rPr lang="en-US" sz="2200" dirty="0"/>
              <a:t> there is no data, any node may attempt to transmit, if the nodes detect a collision, both stop transmitting and wait a random amount of time before retransmitting the data.</a:t>
            </a:r>
          </a:p>
          <a:p>
            <a:pPr lvl="1"/>
            <a:r>
              <a:rPr lang="en-US" sz="2200" dirty="0"/>
              <a:t>The original 802.3 standard is 10 Mbps (Megabits per second). 802.3u defined the 100 Mbps (Fast Ethernet) standard, 802.3z/802.3ab defined 1000 Mbps Gigabit Ethernet, and 802.3ae define 10 Gigabit Ethernet.</a:t>
            </a:r>
          </a:p>
          <a:p>
            <a:pPr lvl="1"/>
            <a:r>
              <a:rPr lang="en-US" sz="2200" dirty="0"/>
              <a:t>Commonly, Ethernet networks transmit data in packets, or small bits of information. </a:t>
            </a:r>
          </a:p>
          <a:p>
            <a:pPr lvl="1"/>
            <a:r>
              <a:rPr lang="en-US" sz="2200" dirty="0"/>
              <a:t>A packet can be a minimum size of 72 bytes or a maximum of 1518 bytes.</a:t>
            </a:r>
          </a:p>
          <a:p>
            <a:endParaRPr lang="en-US" dirty="0"/>
          </a:p>
        </p:txBody>
      </p:sp>
      <p:sp>
        <p:nvSpPr>
          <p:cNvPr id="4" name="Date Placeholder 3"/>
          <p:cNvSpPr>
            <a:spLocks noGrp="1"/>
          </p:cNvSpPr>
          <p:nvPr>
            <p:ph type="dt" sz="half" idx="10"/>
          </p:nvPr>
        </p:nvSpPr>
        <p:spPr/>
        <p:txBody>
          <a:bodyPr/>
          <a:lstStyle/>
          <a:p>
            <a:fld id="{73BF518F-ACF2-42A4-B690-F2B67613BEF5}" type="datetime1">
              <a:rPr lang="en-US" smtClean="0"/>
              <a:pPr/>
              <a:t>9/5/2022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IEEE Standards</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ircle(in)">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ircle(in)">
                                      <p:cBhvr>
                                        <p:cTn id="3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70191FE-2677-4492-A633-3313FC8019BB}" type="datetime1">
              <a:rPr lang="en-US" smtClean="0"/>
              <a:pPr/>
              <a:t>9/5/2022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Course</a:t>
            </a:r>
            <a:r>
              <a:rPr kumimoji="0" lang="en-US" sz="3000" b="0" i="0" u="none" strike="noStrike" kern="1200" cap="none" spc="0" normalizeH="0" noProof="0" dirty="0">
                <a:ln>
                  <a:noFill/>
                </a:ln>
                <a:solidFill>
                  <a:schemeClr val="dk1"/>
                </a:solidFill>
                <a:effectLst/>
                <a:uLnTx/>
                <a:uFillTx/>
                <a:latin typeface="+mn-lt"/>
                <a:ea typeface="+mn-ea"/>
                <a:cs typeface="+mn-cs"/>
              </a:rPr>
              <a:t> Outcome</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3" name="TextBox 2"/>
          <p:cNvSpPr txBox="1"/>
          <p:nvPr/>
        </p:nvSpPr>
        <p:spPr>
          <a:xfrm>
            <a:off x="150202" y="793836"/>
            <a:ext cx="5275162" cy="400110"/>
          </a:xfrm>
          <a:prstGeom prst="rect">
            <a:avLst/>
          </a:prstGeom>
          <a:noFill/>
        </p:spPr>
        <p:txBody>
          <a:bodyPr wrap="none" rtlCol="0">
            <a:spAutoFit/>
          </a:bodyPr>
          <a:lstStyle/>
          <a:p>
            <a:r>
              <a:rPr lang="en-US" sz="2000" dirty="0"/>
              <a:t>At the end of the course, the student will be able</a:t>
            </a:r>
          </a:p>
        </p:txBody>
      </p:sp>
      <p:graphicFrame>
        <p:nvGraphicFramePr>
          <p:cNvPr id="5" name="Table 4">
            <a:extLst>
              <a:ext uri="{FF2B5EF4-FFF2-40B4-BE49-F238E27FC236}">
                <a16:creationId xmlns:a16="http://schemas.microsoft.com/office/drawing/2014/main" xmlns="" id="{17149DD7-4484-47EC-AD6C-757022E06522}"/>
              </a:ext>
            </a:extLst>
          </p:cNvPr>
          <p:cNvGraphicFramePr>
            <a:graphicFrameLocks noGrp="1"/>
          </p:cNvGraphicFramePr>
          <p:nvPr>
            <p:extLst>
              <p:ext uri="{D42A27DB-BD31-4B8C-83A1-F6EECF244321}">
                <p14:modId xmlns:p14="http://schemas.microsoft.com/office/powerpoint/2010/main" xmlns="" val="460990715"/>
              </p:ext>
            </p:extLst>
          </p:nvPr>
        </p:nvGraphicFramePr>
        <p:xfrm>
          <a:off x="228600" y="1292733"/>
          <a:ext cx="8606910" cy="5057211"/>
        </p:xfrm>
        <a:graphic>
          <a:graphicData uri="http://schemas.openxmlformats.org/drawingml/2006/table">
            <a:tbl>
              <a:tblPr firstRow="1" firstCol="1" bandRow="1">
                <a:tableStyleId>{5C22544A-7EE6-4342-B048-85BDC9FD1C3A}</a:tableStyleId>
              </a:tblPr>
              <a:tblGrid>
                <a:gridCol w="1014810">
                  <a:extLst>
                    <a:ext uri="{9D8B030D-6E8A-4147-A177-3AD203B41FA5}">
                      <a16:colId xmlns:a16="http://schemas.microsoft.com/office/drawing/2014/main" xmlns="" val="1619956433"/>
                    </a:ext>
                  </a:extLst>
                </a:gridCol>
                <a:gridCol w="6147990">
                  <a:extLst>
                    <a:ext uri="{9D8B030D-6E8A-4147-A177-3AD203B41FA5}">
                      <a16:colId xmlns:a16="http://schemas.microsoft.com/office/drawing/2014/main" xmlns="" val="2417093939"/>
                    </a:ext>
                  </a:extLst>
                </a:gridCol>
                <a:gridCol w="1444110">
                  <a:extLst>
                    <a:ext uri="{9D8B030D-6E8A-4147-A177-3AD203B41FA5}">
                      <a16:colId xmlns:a16="http://schemas.microsoft.com/office/drawing/2014/main" xmlns="" val="3701425690"/>
                    </a:ext>
                  </a:extLst>
                </a:gridCol>
              </a:tblGrid>
              <a:tr h="218052">
                <a:tc gridSpan="2">
                  <a:txBody>
                    <a:bodyPr/>
                    <a:lstStyle/>
                    <a:p>
                      <a:pPr marL="0" marR="0" algn="l">
                        <a:lnSpc>
                          <a:spcPts val="1265"/>
                        </a:lnSpc>
                        <a:spcBef>
                          <a:spcPts val="0"/>
                        </a:spcBef>
                        <a:spcAft>
                          <a:spcPts val="1000"/>
                        </a:spcAft>
                      </a:pPr>
                      <a:r>
                        <a:rPr lang="en-US" sz="1400" dirty="0">
                          <a:effectLst/>
                        </a:rPr>
                        <a:t> </a:t>
                      </a:r>
                    </a:p>
                    <a:p>
                      <a:pPr marL="0" marR="0" algn="l">
                        <a:lnSpc>
                          <a:spcPts val="1265"/>
                        </a:lnSpc>
                        <a:spcBef>
                          <a:spcPts val="0"/>
                        </a:spcBef>
                        <a:spcAft>
                          <a:spcPts val="1000"/>
                        </a:spcAft>
                      </a:pPr>
                      <a:r>
                        <a:rPr lang="en-US" sz="1400" dirty="0">
                          <a:effectLst/>
                        </a:rPr>
                        <a:t>Course Outcomes (CO)</a:t>
                      </a:r>
                    </a:p>
                    <a:p>
                      <a:pPr marL="0" marR="0" algn="l">
                        <a:lnSpc>
                          <a:spcPts val="1265"/>
                        </a:lnSpc>
                        <a:spcBef>
                          <a:spcPts val="0"/>
                        </a:spcBef>
                        <a:spcAft>
                          <a:spcPts val="1000"/>
                        </a:spcAft>
                      </a:pPr>
                      <a:r>
                        <a:rPr lang="en-US" sz="1400" dirty="0">
                          <a:effectLst/>
                        </a:rPr>
                        <a:t> </a:t>
                      </a:r>
                      <a:endParaRPr lang="en-US" sz="1400" dirty="0">
                        <a:effectLst/>
                        <a:latin typeface="Calibri" panose="020F0502020204030204" pitchFamily="34" charset="0"/>
                        <a:ea typeface="Calibri" panose="020F0502020204030204" pitchFamily="34" charset="0"/>
                        <a:cs typeface="Mangal" panose="02040503050203030202" pitchFamily="18" charset="0"/>
                      </a:endParaRPr>
                    </a:p>
                  </a:txBody>
                  <a:tcPr marL="20258" marR="20258" marT="0" marB="0"/>
                </a:tc>
                <a:tc hMerge="1">
                  <a:txBody>
                    <a:bodyPr/>
                    <a:lstStyle/>
                    <a:p>
                      <a:endParaRPr lang="en-US"/>
                    </a:p>
                  </a:txBody>
                  <a:tcPr/>
                </a:tc>
                <a:tc>
                  <a:txBody>
                    <a:bodyPr/>
                    <a:lstStyle/>
                    <a:p>
                      <a:r>
                        <a:rPr lang="en-US" sz="1400" dirty="0">
                          <a:effectLst/>
                        </a:rPr>
                        <a:t>Bloom’s Knowledge Level (KL)</a:t>
                      </a:r>
                      <a:endParaRPr lang="en-US" dirty="0"/>
                    </a:p>
                  </a:txBody>
                  <a:tcPr marL="20258" marR="20258" marT="0" marB="0" anchor="ctr"/>
                </a:tc>
                <a:extLst>
                  <a:ext uri="{0D108BD9-81ED-4DB2-BD59-A6C34878D82A}">
                    <a16:rowId xmlns:a16="http://schemas.microsoft.com/office/drawing/2014/main" xmlns="" val="609850592"/>
                  </a:ext>
                </a:extLst>
              </a:tr>
              <a:tr h="1192540">
                <a:tc>
                  <a:txBody>
                    <a:bodyPr/>
                    <a:lstStyle/>
                    <a:p>
                      <a:pPr marL="0" marR="0">
                        <a:lnSpc>
                          <a:spcPts val="1265"/>
                        </a:lnSpc>
                        <a:spcBef>
                          <a:spcPts val="0"/>
                        </a:spcBef>
                        <a:spcAft>
                          <a:spcPts val="1000"/>
                        </a:spcAft>
                      </a:pPr>
                      <a:r>
                        <a:rPr lang="en-US" sz="1400" b="0" dirty="0">
                          <a:effectLst/>
                        </a:rPr>
                        <a:t>C603.1</a:t>
                      </a:r>
                      <a:endParaRPr lang="en-US" sz="1400" b="0" dirty="0">
                        <a:effectLst/>
                        <a:latin typeface="Calibri" panose="020F0502020204030204" pitchFamily="34" charset="0"/>
                        <a:ea typeface="Calibri" panose="020F0502020204030204" pitchFamily="34" charset="0"/>
                        <a:cs typeface="Mangal" panose="02040503050203030202" pitchFamily="18" charset="0"/>
                      </a:endParaRPr>
                    </a:p>
                  </a:txBody>
                  <a:tcPr marL="20258" marR="20258" marT="0" marB="0" anchor="ctr"/>
                </a:tc>
                <a:tc>
                  <a:txBody>
                    <a:bodyPr/>
                    <a:lstStyle/>
                    <a:p>
                      <a:pPr marL="0" marR="0" algn="l">
                        <a:lnSpc>
                          <a:spcPct val="115000"/>
                        </a:lnSpc>
                        <a:spcBef>
                          <a:spcPts val="0"/>
                        </a:spcBef>
                        <a:spcAft>
                          <a:spcPts val="1000"/>
                        </a:spcAft>
                      </a:pPr>
                      <a:r>
                        <a:rPr lang="en-US" sz="1400" b="0" dirty="0">
                          <a:effectLst/>
                        </a:rPr>
                        <a:t>Explain basic concepts, OSI reference model, services and role of each layer of OSI model and TCP/IP, networks devices and transmission media, Analog and digital data transmission</a:t>
                      </a:r>
                      <a:endParaRPr lang="en-US" sz="1400" b="0" dirty="0">
                        <a:effectLst/>
                        <a:latin typeface="Calibri" panose="020F0502020204030204" pitchFamily="34" charset="0"/>
                        <a:ea typeface="Calibri" panose="020F0502020204030204" pitchFamily="34" charset="0"/>
                        <a:cs typeface="Mangal" panose="02040503050203030202" pitchFamily="18" charset="0"/>
                      </a:endParaRPr>
                    </a:p>
                  </a:txBody>
                  <a:tcPr marL="20258" marR="20258" marT="0" marB="0"/>
                </a:tc>
                <a:tc>
                  <a:txBody>
                    <a:bodyPr/>
                    <a:lstStyle/>
                    <a:p>
                      <a:pPr marL="0" marR="0" algn="just">
                        <a:lnSpc>
                          <a:spcPct val="115000"/>
                        </a:lnSpc>
                        <a:spcBef>
                          <a:spcPts val="0"/>
                        </a:spcBef>
                        <a:spcAft>
                          <a:spcPts val="1000"/>
                        </a:spcAft>
                      </a:pPr>
                      <a:r>
                        <a:rPr lang="en-US" sz="1400" b="0" dirty="0">
                          <a:effectLst/>
                        </a:rPr>
                        <a:t>K1, K2</a:t>
                      </a:r>
                      <a:endParaRPr lang="en-US" sz="1400" b="0" dirty="0">
                        <a:effectLst/>
                        <a:latin typeface="Calibri" panose="020F0502020204030204" pitchFamily="34" charset="0"/>
                        <a:ea typeface="Calibri" panose="020F0502020204030204" pitchFamily="34" charset="0"/>
                        <a:cs typeface="Mangal" panose="02040503050203030202" pitchFamily="18" charset="0"/>
                      </a:endParaRPr>
                    </a:p>
                  </a:txBody>
                  <a:tcPr marL="20258" marR="20258" marT="0" marB="0"/>
                </a:tc>
                <a:extLst>
                  <a:ext uri="{0D108BD9-81ED-4DB2-BD59-A6C34878D82A}">
                    <a16:rowId xmlns:a16="http://schemas.microsoft.com/office/drawing/2014/main" xmlns="" val="3355778335"/>
                  </a:ext>
                </a:extLst>
              </a:tr>
              <a:tr h="509181">
                <a:tc>
                  <a:txBody>
                    <a:bodyPr/>
                    <a:lstStyle/>
                    <a:p>
                      <a:pPr marL="0" marR="0">
                        <a:lnSpc>
                          <a:spcPct val="115000"/>
                        </a:lnSpc>
                        <a:spcBef>
                          <a:spcPts val="0"/>
                        </a:spcBef>
                        <a:spcAft>
                          <a:spcPts val="1000"/>
                        </a:spcAft>
                      </a:pPr>
                      <a:r>
                        <a:rPr lang="en-US" sz="1400" b="1">
                          <a:effectLst/>
                        </a:rPr>
                        <a:t>C603.2</a:t>
                      </a:r>
                      <a:endParaRPr lang="en-US" sz="1400" b="1">
                        <a:effectLst/>
                        <a:latin typeface="Calibri" panose="020F0502020204030204" pitchFamily="34" charset="0"/>
                        <a:ea typeface="Calibri" panose="020F0502020204030204" pitchFamily="34" charset="0"/>
                        <a:cs typeface="Mangal" panose="02040503050203030202" pitchFamily="18" charset="0"/>
                      </a:endParaRPr>
                    </a:p>
                  </a:txBody>
                  <a:tcPr marL="20258" marR="20258" marT="0" marB="0" anchor="ctr"/>
                </a:tc>
                <a:tc>
                  <a:txBody>
                    <a:bodyPr/>
                    <a:lstStyle/>
                    <a:p>
                      <a:pPr marL="0" marR="0" algn="l">
                        <a:lnSpc>
                          <a:spcPct val="115000"/>
                        </a:lnSpc>
                        <a:spcBef>
                          <a:spcPts val="0"/>
                        </a:spcBef>
                        <a:spcAft>
                          <a:spcPts val="1000"/>
                        </a:spcAft>
                      </a:pPr>
                      <a:r>
                        <a:rPr lang="en-US" sz="1400" b="1" dirty="0">
                          <a:effectLst/>
                        </a:rPr>
                        <a:t>Apply channel allocation, framing, error and flow control techniques.</a:t>
                      </a:r>
                      <a:endParaRPr lang="en-US" sz="1400" b="1" dirty="0">
                        <a:effectLst/>
                        <a:latin typeface="Calibri" panose="020F0502020204030204" pitchFamily="34" charset="0"/>
                        <a:ea typeface="Calibri" panose="020F0502020204030204" pitchFamily="34" charset="0"/>
                        <a:cs typeface="Mangal" panose="02040503050203030202" pitchFamily="18" charset="0"/>
                      </a:endParaRPr>
                    </a:p>
                  </a:txBody>
                  <a:tcPr marL="20258" marR="20258" marT="0" marB="0"/>
                </a:tc>
                <a:tc>
                  <a:txBody>
                    <a:bodyPr/>
                    <a:lstStyle/>
                    <a:p>
                      <a:pPr marL="0" marR="0" algn="just">
                        <a:lnSpc>
                          <a:spcPct val="115000"/>
                        </a:lnSpc>
                        <a:spcBef>
                          <a:spcPts val="0"/>
                        </a:spcBef>
                        <a:spcAft>
                          <a:spcPts val="1000"/>
                        </a:spcAft>
                      </a:pPr>
                      <a:r>
                        <a:rPr lang="en-US" sz="1400" b="1" dirty="0">
                          <a:effectLst/>
                        </a:rPr>
                        <a:t> K3</a:t>
                      </a:r>
                      <a:endParaRPr lang="en-US" sz="1400" b="1" dirty="0">
                        <a:effectLst/>
                        <a:latin typeface="Calibri" panose="020F0502020204030204" pitchFamily="34" charset="0"/>
                        <a:ea typeface="Calibri" panose="020F0502020204030204" pitchFamily="34" charset="0"/>
                        <a:cs typeface="Mangal" panose="02040503050203030202" pitchFamily="18" charset="0"/>
                      </a:endParaRPr>
                    </a:p>
                  </a:txBody>
                  <a:tcPr marL="20258" marR="20258" marT="0" marB="0"/>
                </a:tc>
                <a:extLst>
                  <a:ext uri="{0D108BD9-81ED-4DB2-BD59-A6C34878D82A}">
                    <a16:rowId xmlns:a16="http://schemas.microsoft.com/office/drawing/2014/main" xmlns="" val="1945834857"/>
                  </a:ext>
                </a:extLst>
              </a:tr>
              <a:tr h="623074">
                <a:tc>
                  <a:txBody>
                    <a:bodyPr/>
                    <a:lstStyle/>
                    <a:p>
                      <a:pPr marL="0" marR="0">
                        <a:lnSpc>
                          <a:spcPct val="115000"/>
                        </a:lnSpc>
                        <a:spcBef>
                          <a:spcPts val="0"/>
                        </a:spcBef>
                        <a:spcAft>
                          <a:spcPts val="1000"/>
                        </a:spcAft>
                      </a:pPr>
                      <a:r>
                        <a:rPr lang="en-US" sz="1400">
                          <a:effectLst/>
                        </a:rPr>
                        <a:t>C603.3</a:t>
                      </a:r>
                      <a:endParaRPr lang="en-US" sz="1400">
                        <a:effectLst/>
                        <a:latin typeface="Calibri" panose="020F0502020204030204" pitchFamily="34" charset="0"/>
                        <a:ea typeface="Calibri" panose="020F0502020204030204" pitchFamily="34" charset="0"/>
                        <a:cs typeface="Mangal" panose="02040503050203030202" pitchFamily="18" charset="0"/>
                      </a:endParaRPr>
                    </a:p>
                  </a:txBody>
                  <a:tcPr marL="20258" marR="20258" marT="0" marB="0" anchor="ctr"/>
                </a:tc>
                <a:tc>
                  <a:txBody>
                    <a:bodyPr/>
                    <a:lstStyle/>
                    <a:p>
                      <a:pPr marL="0" marR="0" algn="l">
                        <a:lnSpc>
                          <a:spcPct val="115000"/>
                        </a:lnSpc>
                        <a:spcBef>
                          <a:spcPts val="0"/>
                        </a:spcBef>
                        <a:spcAft>
                          <a:spcPts val="1000"/>
                        </a:spcAft>
                      </a:pPr>
                      <a:r>
                        <a:rPr lang="en-US" sz="1400">
                          <a:effectLst/>
                        </a:rPr>
                        <a:t>Describe the functions of Network Layer i.e. Logical addressing, subnetting &amp; Routing Mechanism</a:t>
                      </a:r>
                      <a:endParaRPr lang="en-US" sz="1400">
                        <a:effectLst/>
                        <a:latin typeface="Calibri" panose="020F0502020204030204" pitchFamily="34" charset="0"/>
                        <a:ea typeface="Calibri" panose="020F0502020204030204" pitchFamily="34" charset="0"/>
                        <a:cs typeface="Mangal" panose="02040503050203030202" pitchFamily="18" charset="0"/>
                      </a:endParaRPr>
                    </a:p>
                  </a:txBody>
                  <a:tcPr marL="20258" marR="20258" marT="0" marB="0"/>
                </a:tc>
                <a:tc>
                  <a:txBody>
                    <a:bodyPr/>
                    <a:lstStyle/>
                    <a:p>
                      <a:pPr marL="0" marR="0" algn="just">
                        <a:lnSpc>
                          <a:spcPct val="115000"/>
                        </a:lnSpc>
                        <a:spcBef>
                          <a:spcPts val="0"/>
                        </a:spcBef>
                        <a:spcAft>
                          <a:spcPts val="1000"/>
                        </a:spcAft>
                      </a:pPr>
                      <a:r>
                        <a:rPr lang="en-US" sz="1400" dirty="0">
                          <a:effectLst/>
                        </a:rPr>
                        <a:t>K2, K3</a:t>
                      </a:r>
                      <a:endParaRPr lang="en-US" sz="1400" dirty="0">
                        <a:effectLst/>
                        <a:latin typeface="Calibri" panose="020F0502020204030204" pitchFamily="34" charset="0"/>
                        <a:ea typeface="Calibri" panose="020F0502020204030204" pitchFamily="34" charset="0"/>
                        <a:cs typeface="Mangal" panose="02040503050203030202" pitchFamily="18" charset="0"/>
                      </a:endParaRPr>
                    </a:p>
                  </a:txBody>
                  <a:tcPr marL="20258" marR="20258" marT="0" marB="0"/>
                </a:tc>
                <a:extLst>
                  <a:ext uri="{0D108BD9-81ED-4DB2-BD59-A6C34878D82A}">
                    <a16:rowId xmlns:a16="http://schemas.microsoft.com/office/drawing/2014/main" xmlns="" val="4286733592"/>
                  </a:ext>
                </a:extLst>
              </a:tr>
              <a:tr h="850861">
                <a:tc>
                  <a:txBody>
                    <a:bodyPr/>
                    <a:lstStyle/>
                    <a:p>
                      <a:pPr marL="0" marR="0">
                        <a:lnSpc>
                          <a:spcPct val="115000"/>
                        </a:lnSpc>
                        <a:spcBef>
                          <a:spcPts val="0"/>
                        </a:spcBef>
                        <a:spcAft>
                          <a:spcPts val="1000"/>
                        </a:spcAft>
                      </a:pPr>
                      <a:r>
                        <a:rPr lang="en-US" sz="1400">
                          <a:effectLst/>
                        </a:rPr>
                        <a:t>C603.4</a:t>
                      </a:r>
                      <a:endParaRPr lang="en-US" sz="1400">
                        <a:effectLst/>
                        <a:latin typeface="Calibri" panose="020F0502020204030204" pitchFamily="34" charset="0"/>
                        <a:ea typeface="Calibri" panose="020F0502020204030204" pitchFamily="34" charset="0"/>
                        <a:cs typeface="Mangal" panose="02040503050203030202" pitchFamily="18" charset="0"/>
                      </a:endParaRPr>
                    </a:p>
                  </a:txBody>
                  <a:tcPr marL="20258" marR="20258" marT="0" marB="0" anchor="ctr"/>
                </a:tc>
                <a:tc>
                  <a:txBody>
                    <a:bodyPr/>
                    <a:lstStyle/>
                    <a:p>
                      <a:pPr marL="0" marR="0" algn="l">
                        <a:lnSpc>
                          <a:spcPct val="115000"/>
                        </a:lnSpc>
                        <a:spcBef>
                          <a:spcPts val="0"/>
                        </a:spcBef>
                        <a:spcAft>
                          <a:spcPts val="1000"/>
                        </a:spcAft>
                      </a:pPr>
                      <a:r>
                        <a:rPr lang="en-US" sz="1400">
                          <a:effectLst/>
                        </a:rPr>
                        <a:t>Explain the different Transport Layer function i.e. Port addressing, Connection Management, Error control and Flow control mechanism.</a:t>
                      </a:r>
                      <a:endParaRPr lang="en-US" sz="1400">
                        <a:effectLst/>
                        <a:latin typeface="Calibri" panose="020F0502020204030204" pitchFamily="34" charset="0"/>
                        <a:ea typeface="Calibri" panose="020F0502020204030204" pitchFamily="34" charset="0"/>
                        <a:cs typeface="Mangal" panose="02040503050203030202" pitchFamily="18" charset="0"/>
                      </a:endParaRPr>
                    </a:p>
                  </a:txBody>
                  <a:tcPr marL="20258" marR="20258" marT="0" marB="0"/>
                </a:tc>
                <a:tc>
                  <a:txBody>
                    <a:bodyPr/>
                    <a:lstStyle/>
                    <a:p>
                      <a:pPr marL="0" marR="0" algn="just">
                        <a:lnSpc>
                          <a:spcPct val="115000"/>
                        </a:lnSpc>
                        <a:spcBef>
                          <a:spcPts val="0"/>
                        </a:spcBef>
                        <a:spcAft>
                          <a:spcPts val="1000"/>
                        </a:spcAft>
                      </a:pPr>
                      <a:r>
                        <a:rPr lang="en-US" sz="1400" dirty="0">
                          <a:effectLst/>
                        </a:rPr>
                        <a:t>K2, K3</a:t>
                      </a:r>
                      <a:endParaRPr lang="en-US" sz="1400" dirty="0">
                        <a:effectLst/>
                        <a:latin typeface="Calibri" panose="020F0502020204030204" pitchFamily="34" charset="0"/>
                        <a:ea typeface="Calibri" panose="020F0502020204030204" pitchFamily="34" charset="0"/>
                        <a:cs typeface="Mangal" panose="02040503050203030202" pitchFamily="18" charset="0"/>
                      </a:endParaRPr>
                    </a:p>
                  </a:txBody>
                  <a:tcPr marL="20258" marR="20258" marT="0" marB="0"/>
                </a:tc>
                <a:extLst>
                  <a:ext uri="{0D108BD9-81ED-4DB2-BD59-A6C34878D82A}">
                    <a16:rowId xmlns:a16="http://schemas.microsoft.com/office/drawing/2014/main" xmlns="" val="3135048432"/>
                  </a:ext>
                </a:extLst>
              </a:tr>
              <a:tr h="509181">
                <a:tc>
                  <a:txBody>
                    <a:bodyPr/>
                    <a:lstStyle/>
                    <a:p>
                      <a:pPr marL="0" marR="0">
                        <a:lnSpc>
                          <a:spcPct val="115000"/>
                        </a:lnSpc>
                        <a:spcBef>
                          <a:spcPts val="0"/>
                        </a:spcBef>
                        <a:spcAft>
                          <a:spcPts val="1000"/>
                        </a:spcAft>
                      </a:pPr>
                      <a:r>
                        <a:rPr lang="en-US" sz="1400">
                          <a:effectLst/>
                        </a:rPr>
                        <a:t>C603.5</a:t>
                      </a:r>
                      <a:endParaRPr lang="en-US" sz="1400">
                        <a:effectLst/>
                        <a:latin typeface="Calibri" panose="020F0502020204030204" pitchFamily="34" charset="0"/>
                        <a:ea typeface="Calibri" panose="020F0502020204030204" pitchFamily="34" charset="0"/>
                        <a:cs typeface="Mangal" panose="02040503050203030202" pitchFamily="18" charset="0"/>
                      </a:endParaRPr>
                    </a:p>
                  </a:txBody>
                  <a:tcPr marL="20258" marR="20258" marT="0" marB="0" anchor="ctr"/>
                </a:tc>
                <a:tc>
                  <a:txBody>
                    <a:bodyPr/>
                    <a:lstStyle/>
                    <a:p>
                      <a:pPr marL="0" marR="0" algn="l">
                        <a:lnSpc>
                          <a:spcPct val="115000"/>
                        </a:lnSpc>
                        <a:spcBef>
                          <a:spcPts val="0"/>
                        </a:spcBef>
                        <a:spcAft>
                          <a:spcPts val="600"/>
                        </a:spcAft>
                      </a:pPr>
                      <a:r>
                        <a:rPr lang="en-US" sz="1400">
                          <a:effectLst/>
                        </a:rPr>
                        <a:t>Explain the functions offered by session and presentation layer and their Implementation.</a:t>
                      </a:r>
                      <a:endParaRPr lang="en-US" sz="1400">
                        <a:effectLst/>
                        <a:latin typeface="Calibri" panose="020F0502020204030204" pitchFamily="34" charset="0"/>
                        <a:ea typeface="Calibri" panose="020F0502020204030204" pitchFamily="34" charset="0"/>
                        <a:cs typeface="Mangal" panose="02040503050203030202" pitchFamily="18" charset="0"/>
                      </a:endParaRPr>
                    </a:p>
                  </a:txBody>
                  <a:tcPr marL="20258" marR="20258" marT="0" marB="0"/>
                </a:tc>
                <a:tc>
                  <a:txBody>
                    <a:bodyPr/>
                    <a:lstStyle/>
                    <a:p>
                      <a:pPr marL="0" marR="0">
                        <a:lnSpc>
                          <a:spcPct val="115000"/>
                        </a:lnSpc>
                        <a:spcBef>
                          <a:spcPts val="0"/>
                        </a:spcBef>
                        <a:spcAft>
                          <a:spcPts val="1000"/>
                        </a:spcAft>
                      </a:pPr>
                      <a:r>
                        <a:rPr lang="en-US" sz="1400" dirty="0">
                          <a:effectLst/>
                        </a:rPr>
                        <a:t>K2, K3</a:t>
                      </a:r>
                      <a:endParaRPr lang="en-US" sz="1400" dirty="0">
                        <a:effectLst/>
                        <a:latin typeface="Calibri" panose="020F0502020204030204" pitchFamily="34" charset="0"/>
                        <a:ea typeface="Calibri" panose="020F0502020204030204" pitchFamily="34" charset="0"/>
                        <a:cs typeface="Mangal" panose="02040503050203030202" pitchFamily="18" charset="0"/>
                      </a:endParaRPr>
                    </a:p>
                  </a:txBody>
                  <a:tcPr marL="20258" marR="20258" marT="0" marB="0"/>
                </a:tc>
                <a:extLst>
                  <a:ext uri="{0D108BD9-81ED-4DB2-BD59-A6C34878D82A}">
                    <a16:rowId xmlns:a16="http://schemas.microsoft.com/office/drawing/2014/main" xmlns="" val="3110489644"/>
                  </a:ext>
                </a:extLst>
              </a:tr>
              <a:tr h="623074">
                <a:tc>
                  <a:txBody>
                    <a:bodyPr/>
                    <a:lstStyle/>
                    <a:p>
                      <a:pPr marL="0" marR="0">
                        <a:lnSpc>
                          <a:spcPct val="115000"/>
                        </a:lnSpc>
                        <a:spcBef>
                          <a:spcPts val="0"/>
                        </a:spcBef>
                        <a:spcAft>
                          <a:spcPts val="1000"/>
                        </a:spcAft>
                      </a:pPr>
                      <a:r>
                        <a:rPr lang="en-US" sz="1400">
                          <a:effectLst/>
                        </a:rPr>
                        <a:t>C603.6</a:t>
                      </a:r>
                      <a:endParaRPr lang="en-US" sz="1400">
                        <a:effectLst/>
                        <a:latin typeface="Calibri" panose="020F0502020204030204" pitchFamily="34" charset="0"/>
                        <a:ea typeface="Calibri" panose="020F0502020204030204" pitchFamily="34" charset="0"/>
                        <a:cs typeface="Mangal" panose="02040503050203030202" pitchFamily="18" charset="0"/>
                      </a:endParaRPr>
                    </a:p>
                  </a:txBody>
                  <a:tcPr marL="20258" marR="20258" marT="0" marB="0" anchor="ctr"/>
                </a:tc>
                <a:tc>
                  <a:txBody>
                    <a:bodyPr/>
                    <a:lstStyle/>
                    <a:p>
                      <a:pPr marL="0" marR="0" algn="l">
                        <a:lnSpc>
                          <a:spcPct val="115000"/>
                        </a:lnSpc>
                        <a:spcBef>
                          <a:spcPts val="0"/>
                        </a:spcBef>
                        <a:spcAft>
                          <a:spcPts val="600"/>
                        </a:spcAft>
                      </a:pPr>
                      <a:r>
                        <a:rPr lang="en-US" sz="1400" dirty="0">
                          <a:effectLst/>
                        </a:rPr>
                        <a:t>Explain the different protocols used at application layer i.e. HTTP, SNMP, SMTP, FTP, TELNET and VPN.</a:t>
                      </a:r>
                      <a:endParaRPr lang="en-US" sz="1400" dirty="0">
                        <a:effectLst/>
                        <a:latin typeface="Calibri" panose="020F0502020204030204" pitchFamily="34" charset="0"/>
                        <a:ea typeface="Calibri" panose="020F0502020204030204" pitchFamily="34" charset="0"/>
                        <a:cs typeface="Mangal" panose="02040503050203030202" pitchFamily="18" charset="0"/>
                      </a:endParaRPr>
                    </a:p>
                  </a:txBody>
                  <a:tcPr marL="20258" marR="20258" marT="0" marB="0"/>
                </a:tc>
                <a:tc>
                  <a:txBody>
                    <a:bodyPr/>
                    <a:lstStyle/>
                    <a:p>
                      <a:pPr marL="0" marR="0">
                        <a:lnSpc>
                          <a:spcPct val="115000"/>
                        </a:lnSpc>
                        <a:spcBef>
                          <a:spcPts val="0"/>
                        </a:spcBef>
                        <a:spcAft>
                          <a:spcPts val="1000"/>
                        </a:spcAft>
                      </a:pPr>
                      <a:r>
                        <a:rPr lang="en-US" sz="1400" dirty="0">
                          <a:effectLst/>
                        </a:rPr>
                        <a:t>K2</a:t>
                      </a:r>
                      <a:endParaRPr lang="en-US" sz="1400" dirty="0">
                        <a:effectLst/>
                        <a:latin typeface="Calibri" panose="020F0502020204030204" pitchFamily="34" charset="0"/>
                        <a:ea typeface="Calibri" panose="020F0502020204030204" pitchFamily="34" charset="0"/>
                        <a:cs typeface="Mangal" panose="02040503050203030202" pitchFamily="18" charset="0"/>
                      </a:endParaRPr>
                    </a:p>
                  </a:txBody>
                  <a:tcPr marL="20258" marR="20258" marT="0" marB="0"/>
                </a:tc>
                <a:extLst>
                  <a:ext uri="{0D108BD9-81ED-4DB2-BD59-A6C34878D82A}">
                    <a16:rowId xmlns:a16="http://schemas.microsoft.com/office/drawing/2014/main" xmlns="" val="458386191"/>
                  </a:ext>
                </a:extLst>
              </a:tr>
            </a:tbl>
          </a:graphicData>
        </a:graphic>
      </p:graphicFrame>
      <p:sp>
        <p:nvSpPr>
          <p:cNvPr id="9" name="Ink 12">
            <a:extLst>
              <a:ext uri="{FF2B5EF4-FFF2-40B4-BE49-F238E27FC236}">
                <a16:creationId xmlns:a16="http://schemas.microsoft.com/office/drawing/2014/main" xmlns="" id="{569A3245-6708-47A4-B159-0F991CA6955B}"/>
              </a:ext>
            </a:extLst>
          </p:cNvPr>
          <p:cNvSpPr>
            <a:spLocks noRot="1" noChangeAspect="1" noEditPoints="1" noChangeArrowheads="1" noChangeShapeType="1" noTextEdit="1"/>
          </p:cNvSpPr>
          <p:nvPr/>
        </p:nvSpPr>
        <p:spPr bwMode="auto">
          <a:xfrm>
            <a:off x="4296545" y="1610999"/>
            <a:ext cx="78613" cy="19050"/>
          </a:xfrm>
          <a:prstGeom prst="rect">
            <a:avLst/>
          </a:prstGeom>
          <a:noFill/>
          <a:ln w="18000" cap="rnd" algn="ctr">
            <a:solidFill>
              <a:srgbClr val="000000"/>
            </a:solidFill>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xmlns="" val="284054220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997450"/>
          </a:xfrm>
        </p:spPr>
        <p:txBody>
          <a:bodyPr>
            <a:normAutofit/>
          </a:bodyPr>
          <a:lstStyle/>
          <a:p>
            <a:pPr algn="just"/>
            <a:r>
              <a:rPr lang="en-US" sz="2200" dirty="0"/>
              <a:t>802.4 Token Bus</a:t>
            </a:r>
          </a:p>
          <a:p>
            <a:pPr lvl="1" algn="just"/>
            <a:r>
              <a:rPr lang="en-US" sz="2200" dirty="0"/>
              <a:t>Token bus standards as broadband computer networks</a:t>
            </a:r>
          </a:p>
          <a:p>
            <a:pPr lvl="1" algn="just"/>
            <a:r>
              <a:rPr lang="en-US" sz="2200" dirty="0"/>
              <a:t>Logically, the stations are organized into a ring</a:t>
            </a:r>
          </a:p>
          <a:p>
            <a:pPr lvl="1" algn="just"/>
            <a:r>
              <a:rPr lang="en-US" sz="2200" dirty="0"/>
              <a:t>When the logical ring is initialized, the highest numbered station may send the first frame. The token and frames of data are passed from one station to another following the numeric sequence of the station addresses.</a:t>
            </a:r>
          </a:p>
          <a:p>
            <a:pPr lvl="1" algn="just"/>
            <a:r>
              <a:rPr lang="en-US" sz="2200" dirty="0"/>
              <a:t>The token does not follow the physical ordering of workstation attachment to the </a:t>
            </a:r>
            <a:r>
              <a:rPr lang="en-US" sz="2200" dirty="0" err="1"/>
              <a:t>cable,there</a:t>
            </a:r>
            <a:r>
              <a:rPr lang="en-US" sz="2200" dirty="0"/>
              <a:t> is no collision as only one station possesses a token at any given time.</a:t>
            </a:r>
          </a:p>
          <a:p>
            <a:pPr algn="just"/>
            <a:endParaRPr lang="en-US" sz="2200" dirty="0"/>
          </a:p>
        </p:txBody>
      </p:sp>
      <p:sp>
        <p:nvSpPr>
          <p:cNvPr id="4" name="Date Placeholder 3"/>
          <p:cNvSpPr>
            <a:spLocks noGrp="1"/>
          </p:cNvSpPr>
          <p:nvPr>
            <p:ph type="dt" sz="half" idx="10"/>
          </p:nvPr>
        </p:nvSpPr>
        <p:spPr/>
        <p:txBody>
          <a:bodyPr/>
          <a:lstStyle/>
          <a:p>
            <a:fld id="{6E2E7D20-D623-4383-AF91-15B3596F6D41}" type="datetime1">
              <a:rPr lang="en-US" smtClean="0"/>
              <a:pPr/>
              <a:t>9/5/2022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IEEE Standards</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xmlns="" val="3486395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ircle(in)">
                                      <p:cBhvr>
                                        <p:cTn id="2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a:r>
              <a:rPr lang="en-US" sz="2200" dirty="0"/>
              <a:t>802.5 Token Ring</a:t>
            </a:r>
          </a:p>
          <a:p>
            <a:pPr lvl="1" algn="just"/>
            <a:r>
              <a:rPr lang="en-US" sz="2200" dirty="0"/>
              <a:t>designed to use the ring topology and utilizes a token to control the transmission of data on the network.</a:t>
            </a:r>
          </a:p>
          <a:p>
            <a:pPr lvl="1" algn="just"/>
            <a:r>
              <a:rPr lang="en-US" sz="2200" dirty="0"/>
              <a:t>The token is a special frame which is designed to travel from node to node around the ring. When it does not have any data attached to it, a node on the network can modify the frame, attach its data and transmit. Each node on the network checks the token as it passes to see if the data is intended for that node, if it is; it accepts the data and transmits a new token. If it is not intended for that node, it retransmits the token on to the next node.</a:t>
            </a:r>
          </a:p>
          <a:p>
            <a:pPr algn="just"/>
            <a:endParaRPr lang="en-US" dirty="0"/>
          </a:p>
        </p:txBody>
      </p:sp>
      <p:sp>
        <p:nvSpPr>
          <p:cNvPr id="4" name="Date Placeholder 3"/>
          <p:cNvSpPr>
            <a:spLocks noGrp="1"/>
          </p:cNvSpPr>
          <p:nvPr>
            <p:ph type="dt" sz="half" idx="10"/>
          </p:nvPr>
        </p:nvSpPr>
        <p:spPr/>
        <p:txBody>
          <a:bodyPr/>
          <a:lstStyle/>
          <a:p>
            <a:fld id="{B2C20322-7450-4A07-B5A3-0C07E0C0E0EC}" type="datetime1">
              <a:rPr lang="en-US" smtClean="0"/>
              <a:pPr/>
              <a:t>9/5/2022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IEEE Standards</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xmlns="" val="3486395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US" sz="2200" dirty="0"/>
              <a:t>FDDI (Fiber Distributed Data Interface) </a:t>
            </a:r>
          </a:p>
          <a:p>
            <a:pPr lvl="1"/>
            <a:r>
              <a:rPr lang="en-US" sz="2200" dirty="0"/>
              <a:t>a set of ANSI and ISO standards for data transmission on fiber optic lines in a local area network (LAN) that can extend in range up to 200 km (124 miles). The FDDI protocol is based on the token ring protocol</a:t>
            </a:r>
          </a:p>
          <a:p>
            <a:pPr lvl="1"/>
            <a:r>
              <a:rPr lang="en-US" sz="2200" dirty="0"/>
              <a:t>An FDDI network contains two token rings, one for possible backup in case the primary ring fails.</a:t>
            </a:r>
          </a:p>
          <a:p>
            <a:endParaRPr lang="en-US" sz="2200" dirty="0"/>
          </a:p>
          <a:p>
            <a:endParaRPr lang="en-US" sz="2200" dirty="0"/>
          </a:p>
        </p:txBody>
      </p:sp>
      <p:sp>
        <p:nvSpPr>
          <p:cNvPr id="4" name="Date Placeholder 3"/>
          <p:cNvSpPr>
            <a:spLocks noGrp="1"/>
          </p:cNvSpPr>
          <p:nvPr>
            <p:ph type="dt" sz="half" idx="10"/>
          </p:nvPr>
        </p:nvSpPr>
        <p:spPr/>
        <p:txBody>
          <a:bodyPr/>
          <a:lstStyle/>
          <a:p>
            <a:fld id="{E200FA8A-D94C-4ABB-9AEB-8427EB0DAE28}" type="datetime1">
              <a:rPr lang="en-US" smtClean="0"/>
              <a:pPr/>
              <a:t>9/5/2022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IEEE Standard</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xmlns="" val="3486395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7944"/>
            <a:ext cx="8229600" cy="5410455"/>
          </a:xfrm>
        </p:spPr>
        <p:txBody>
          <a:bodyPr>
            <a:normAutofit/>
          </a:bodyPr>
          <a:lstStyle/>
          <a:p>
            <a:pPr lvl="0"/>
            <a:r>
              <a:rPr lang="en-US" altLang="en-US" sz="2200" dirty="0">
                <a:solidFill>
                  <a:srgbClr val="222222"/>
                </a:solidFill>
                <a:latin typeface="Arial" panose="020B0604020202020204" pitchFamily="34" charset="0"/>
                <a:cs typeface="Arial" panose="020B0604020202020204" pitchFamily="34" charset="0"/>
              </a:rPr>
              <a:t>The FDDI data frame format is:</a:t>
            </a:r>
          </a:p>
          <a:p>
            <a:pPr lvl="0"/>
            <a:endParaRPr lang="en-US" altLang="en-US" sz="2200" dirty="0">
              <a:solidFill>
                <a:srgbClr val="222222"/>
              </a:solidFill>
              <a:latin typeface="Arial" panose="020B0604020202020204" pitchFamily="34" charset="0"/>
              <a:cs typeface="Arial" panose="020B0604020202020204" pitchFamily="34" charset="0"/>
            </a:endParaRPr>
          </a:p>
          <a:p>
            <a:pPr lvl="0"/>
            <a:endParaRPr lang="en-US" altLang="en-US" sz="2200" dirty="0">
              <a:solidFill>
                <a:srgbClr val="222222"/>
              </a:solidFill>
              <a:latin typeface="Arial" panose="020B0604020202020204" pitchFamily="34" charset="0"/>
              <a:cs typeface="Arial" panose="020B0604020202020204" pitchFamily="34" charset="0"/>
            </a:endParaRPr>
          </a:p>
          <a:p>
            <a:pPr lvl="0"/>
            <a:endParaRPr lang="en-US" altLang="en-US" sz="2200" dirty="0">
              <a:solidFill>
                <a:srgbClr val="222222"/>
              </a:solidFill>
              <a:latin typeface="Arial" panose="020B0604020202020204" pitchFamily="34" charset="0"/>
              <a:cs typeface="Arial" panose="020B0604020202020204" pitchFamily="34" charset="0"/>
            </a:endParaRPr>
          </a:p>
          <a:p>
            <a:pPr marL="0" lvl="0" indent="0">
              <a:buNone/>
            </a:pPr>
            <a:endParaRPr lang="en-US" altLang="en-US" sz="2200" dirty="0">
              <a:solidFill>
                <a:srgbClr val="222222"/>
              </a:solidFill>
              <a:latin typeface="Arial" panose="020B0604020202020204" pitchFamily="34" charset="0"/>
              <a:cs typeface="Arial" panose="020B0604020202020204" pitchFamily="34" charset="0"/>
            </a:endParaRPr>
          </a:p>
          <a:p>
            <a:pPr lvl="0"/>
            <a:r>
              <a:rPr lang="en-US" sz="2200" dirty="0"/>
              <a:t>Where </a:t>
            </a:r>
          </a:p>
          <a:p>
            <a:pPr lvl="0"/>
            <a:r>
              <a:rPr lang="en-US" sz="2200" b="1" dirty="0"/>
              <a:t>PA</a:t>
            </a:r>
            <a:r>
              <a:rPr lang="en-US" sz="2200" dirty="0"/>
              <a:t> is the preamble, </a:t>
            </a:r>
          </a:p>
          <a:p>
            <a:pPr lvl="0"/>
            <a:r>
              <a:rPr lang="en-US" sz="2200" b="1" dirty="0"/>
              <a:t>SD</a:t>
            </a:r>
            <a:r>
              <a:rPr lang="en-US" sz="2200" dirty="0"/>
              <a:t> is a start delimiter, </a:t>
            </a:r>
          </a:p>
          <a:p>
            <a:pPr lvl="0"/>
            <a:r>
              <a:rPr lang="en-US" sz="2200" b="1" dirty="0"/>
              <a:t>FC</a:t>
            </a:r>
            <a:r>
              <a:rPr lang="en-US" sz="2200" dirty="0"/>
              <a:t> is frame control, </a:t>
            </a:r>
          </a:p>
          <a:p>
            <a:pPr lvl="0"/>
            <a:r>
              <a:rPr lang="en-US" sz="2200" b="1" dirty="0"/>
              <a:t>DA</a:t>
            </a:r>
            <a:r>
              <a:rPr lang="en-US" sz="2200" dirty="0"/>
              <a:t> is the destination address, </a:t>
            </a:r>
            <a:r>
              <a:rPr lang="en-US" sz="2200" b="1" dirty="0"/>
              <a:t>SA</a:t>
            </a:r>
            <a:r>
              <a:rPr lang="en-US" sz="2200" dirty="0"/>
              <a:t> is the source address, </a:t>
            </a:r>
          </a:p>
          <a:p>
            <a:pPr lvl="0"/>
            <a:r>
              <a:rPr lang="en-US" sz="2200" b="1" dirty="0"/>
              <a:t>PDU</a:t>
            </a:r>
            <a:r>
              <a:rPr lang="en-US" sz="2200" dirty="0"/>
              <a:t> is the protocol data unit (or packet data unit), </a:t>
            </a:r>
          </a:p>
          <a:p>
            <a:pPr lvl="0"/>
            <a:r>
              <a:rPr lang="en-US" sz="2200" b="1" dirty="0"/>
              <a:t>FCS</a:t>
            </a:r>
            <a:r>
              <a:rPr lang="en-US" sz="2200" dirty="0"/>
              <a:t> is the frame check Sequence (or checksum), and </a:t>
            </a:r>
          </a:p>
          <a:p>
            <a:pPr lvl="0"/>
            <a:r>
              <a:rPr lang="en-US" sz="2200" b="1" dirty="0"/>
              <a:t>ED/FS</a:t>
            </a:r>
            <a:r>
              <a:rPr lang="en-US" sz="2200" dirty="0"/>
              <a:t> are the end delimiter and frame status. </a:t>
            </a:r>
            <a:endParaRPr lang="en-US" altLang="en-US" sz="2200" dirty="0"/>
          </a:p>
          <a:p>
            <a:endParaRPr lang="en-US" sz="2200" dirty="0"/>
          </a:p>
          <a:p>
            <a:endParaRPr lang="en-US" sz="2200" dirty="0"/>
          </a:p>
        </p:txBody>
      </p:sp>
      <p:sp>
        <p:nvSpPr>
          <p:cNvPr id="4" name="Date Placeholder 3"/>
          <p:cNvSpPr>
            <a:spLocks noGrp="1"/>
          </p:cNvSpPr>
          <p:nvPr>
            <p:ph type="dt" sz="half" idx="10"/>
          </p:nvPr>
        </p:nvSpPr>
        <p:spPr/>
        <p:txBody>
          <a:bodyPr/>
          <a:lstStyle/>
          <a:p>
            <a:fld id="{4E7A36B6-3C9F-420C-9754-354C97BAF91E}" type="datetime1">
              <a:rPr lang="en-US" smtClean="0"/>
              <a:pPr/>
              <a:t>9/5/2022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IEEE Standard</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graphicFrame>
        <p:nvGraphicFramePr>
          <p:cNvPr id="10" name="Table 9"/>
          <p:cNvGraphicFramePr>
            <a:graphicFrameLocks noGrp="1"/>
          </p:cNvGraphicFramePr>
          <p:nvPr>
            <p:extLst>
              <p:ext uri="{D42A27DB-BD31-4B8C-83A1-F6EECF244321}">
                <p14:modId xmlns:p14="http://schemas.microsoft.com/office/powerpoint/2010/main" xmlns="" val="724430005"/>
              </p:ext>
            </p:extLst>
          </p:nvPr>
        </p:nvGraphicFramePr>
        <p:xfrm>
          <a:off x="177984" y="1371600"/>
          <a:ext cx="8788032" cy="1371600"/>
        </p:xfrm>
        <a:graphic>
          <a:graphicData uri="http://schemas.openxmlformats.org/drawingml/2006/table">
            <a:tbl>
              <a:tblPr/>
              <a:tblGrid>
                <a:gridCol w="1098504">
                  <a:extLst>
                    <a:ext uri="{9D8B030D-6E8A-4147-A177-3AD203B41FA5}">
                      <a16:colId xmlns:a16="http://schemas.microsoft.com/office/drawing/2014/main" xmlns="" val="2783169378"/>
                    </a:ext>
                  </a:extLst>
                </a:gridCol>
                <a:gridCol w="1098504">
                  <a:extLst>
                    <a:ext uri="{9D8B030D-6E8A-4147-A177-3AD203B41FA5}">
                      <a16:colId xmlns:a16="http://schemas.microsoft.com/office/drawing/2014/main" xmlns="" val="641870705"/>
                    </a:ext>
                  </a:extLst>
                </a:gridCol>
                <a:gridCol w="1098504">
                  <a:extLst>
                    <a:ext uri="{9D8B030D-6E8A-4147-A177-3AD203B41FA5}">
                      <a16:colId xmlns:a16="http://schemas.microsoft.com/office/drawing/2014/main" xmlns="" val="1106724339"/>
                    </a:ext>
                  </a:extLst>
                </a:gridCol>
                <a:gridCol w="1098504">
                  <a:extLst>
                    <a:ext uri="{9D8B030D-6E8A-4147-A177-3AD203B41FA5}">
                      <a16:colId xmlns:a16="http://schemas.microsoft.com/office/drawing/2014/main" xmlns="" val="3404014421"/>
                    </a:ext>
                  </a:extLst>
                </a:gridCol>
                <a:gridCol w="1098504">
                  <a:extLst>
                    <a:ext uri="{9D8B030D-6E8A-4147-A177-3AD203B41FA5}">
                      <a16:colId xmlns:a16="http://schemas.microsoft.com/office/drawing/2014/main" xmlns="" val="3977141248"/>
                    </a:ext>
                  </a:extLst>
                </a:gridCol>
                <a:gridCol w="1098504">
                  <a:extLst>
                    <a:ext uri="{9D8B030D-6E8A-4147-A177-3AD203B41FA5}">
                      <a16:colId xmlns:a16="http://schemas.microsoft.com/office/drawing/2014/main" xmlns="" val="2371624260"/>
                    </a:ext>
                  </a:extLst>
                </a:gridCol>
                <a:gridCol w="1098504">
                  <a:extLst>
                    <a:ext uri="{9D8B030D-6E8A-4147-A177-3AD203B41FA5}">
                      <a16:colId xmlns:a16="http://schemas.microsoft.com/office/drawing/2014/main" xmlns="" val="473132775"/>
                    </a:ext>
                  </a:extLst>
                </a:gridCol>
                <a:gridCol w="1098504">
                  <a:extLst>
                    <a:ext uri="{9D8B030D-6E8A-4147-A177-3AD203B41FA5}">
                      <a16:colId xmlns:a16="http://schemas.microsoft.com/office/drawing/2014/main" xmlns="" val="41325345"/>
                    </a:ext>
                  </a:extLst>
                </a:gridCol>
              </a:tblGrid>
              <a:tr h="417443">
                <a:tc>
                  <a:txBody>
                    <a:bodyPr/>
                    <a:lstStyle/>
                    <a:p>
                      <a:pPr algn="ctr"/>
                      <a:r>
                        <a:rPr lang="en-US" sz="1800" dirty="0">
                          <a:effectLst/>
                        </a:rPr>
                        <a:t>PA</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US" sz="1800" dirty="0">
                          <a:effectLst/>
                        </a:rPr>
                        <a:t>SD</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US" sz="1800">
                          <a:effectLst/>
                        </a:rPr>
                        <a:t>FC</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US" sz="1800">
                          <a:effectLst/>
                        </a:rPr>
                        <a:t>DA</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US" sz="1800">
                          <a:effectLst/>
                        </a:rPr>
                        <a:t>SA</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US" sz="1800">
                          <a:effectLst/>
                        </a:rPr>
                        <a:t>PDU</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US" sz="1800">
                          <a:effectLst/>
                        </a:rPr>
                        <a:t>FCS</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US" sz="1800">
                          <a:effectLst/>
                        </a:rPr>
                        <a:t>ED/FS</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extLst>
                  <a:ext uri="{0D108BD9-81ED-4DB2-BD59-A6C34878D82A}">
                    <a16:rowId xmlns:a16="http://schemas.microsoft.com/office/drawing/2014/main" xmlns="" val="2166375868"/>
                  </a:ext>
                </a:extLst>
              </a:tr>
              <a:tr h="954157">
                <a:tc>
                  <a:txBody>
                    <a:bodyPr/>
                    <a:lstStyle/>
                    <a:p>
                      <a:r>
                        <a:rPr lang="en-US" sz="1800">
                          <a:effectLst/>
                        </a:rPr>
                        <a:t>16 bits</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800" dirty="0">
                          <a:effectLst/>
                        </a:rPr>
                        <a:t>8 bits</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800" dirty="0">
                          <a:effectLst/>
                        </a:rPr>
                        <a:t>8 bits</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800">
                          <a:effectLst/>
                        </a:rPr>
                        <a:t>48 bits</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800" dirty="0">
                          <a:effectLst/>
                        </a:rPr>
                        <a:t>48 bits</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800">
                          <a:effectLst/>
                        </a:rPr>
                        <a:t>up to 4478×8 bits</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800">
                          <a:effectLst/>
                        </a:rPr>
                        <a:t>32 bits</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800" dirty="0">
                          <a:effectLst/>
                        </a:rPr>
                        <a:t>16 bits</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xmlns="" val="1627476989"/>
                  </a:ext>
                </a:extLst>
              </a:tr>
            </a:tbl>
          </a:graphicData>
        </a:graphic>
      </p:graphicFrame>
    </p:spTree>
    <p:extLst>
      <p:ext uri="{BB962C8B-B14F-4D97-AF65-F5344CB8AC3E}">
        <p14:creationId xmlns:p14="http://schemas.microsoft.com/office/powerpoint/2010/main" xmlns="" val="3486395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circle(in)">
                                      <p:cBhvr>
                                        <p:cTn id="12" dur="200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circle(in)">
                                      <p:cBhvr>
                                        <p:cTn id="17" dur="20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circle(in)">
                                      <p:cBhvr>
                                        <p:cTn id="22" dur="2000"/>
                                        <p:tgtEl>
                                          <p:spTgt spid="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circle(in)">
                                      <p:cBhvr>
                                        <p:cTn id="27" dur="20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circle(in)">
                                      <p:cBhvr>
                                        <p:cTn id="32" dur="2000"/>
                                        <p:tgtEl>
                                          <p:spTgt spid="3">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circle(in)">
                                      <p:cBhvr>
                                        <p:cTn id="37" dur="2000"/>
                                        <p:tgtEl>
                                          <p:spTgt spid="3">
                                            <p:txEl>
                                              <p:pRg st="1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nodeType="click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circle(in)">
                                      <p:cBhvr>
                                        <p:cTn id="42" dur="2000"/>
                                        <p:tgtEl>
                                          <p:spTgt spid="3">
                                            <p:txEl>
                                              <p:pRg st="11" end="1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animEffect transition="in" filter="circle(in)">
                                      <p:cBhvr>
                                        <p:cTn id="47" dur="20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14400"/>
            <a:ext cx="8229600" cy="4525963"/>
          </a:xfrm>
        </p:spPr>
        <p:txBody>
          <a:bodyPr>
            <a:noAutofit/>
          </a:bodyPr>
          <a:lstStyle/>
          <a:p>
            <a:r>
              <a:rPr lang="en-US" sz="2200" dirty="0"/>
              <a:t>802.11 Wireless Network Standards</a:t>
            </a:r>
          </a:p>
          <a:p>
            <a:pPr lvl="1"/>
            <a:r>
              <a:rPr lang="en-US" sz="2200" dirty="0"/>
              <a:t>collection of standards setup for wireless networking. </a:t>
            </a:r>
          </a:p>
          <a:p>
            <a:pPr lvl="1"/>
            <a:r>
              <a:rPr lang="en-US" sz="2200" dirty="0"/>
              <a:t>the three popular standards: 802.11a, 802.11b, 802.11g and latest one is 802.11n. </a:t>
            </a:r>
          </a:p>
          <a:p>
            <a:pPr lvl="1"/>
            <a:r>
              <a:rPr lang="en-US" sz="2200" dirty="0"/>
              <a:t>Each standard uses a frequency to connect to the network and has a defined upper limit for data transfer speeds.</a:t>
            </a:r>
          </a:p>
          <a:p>
            <a:pPr lvl="1"/>
            <a:r>
              <a:rPr lang="en-US" sz="2200" dirty="0"/>
              <a:t>802.11a was one of the first wireless standards. </a:t>
            </a:r>
          </a:p>
          <a:p>
            <a:pPr lvl="1"/>
            <a:r>
              <a:rPr lang="en-US" sz="2200" dirty="0"/>
              <a:t>802.11b standard was popular due to higher prices and lower range.</a:t>
            </a:r>
          </a:p>
          <a:p>
            <a:pPr lvl="1"/>
            <a:r>
              <a:rPr lang="en-US" sz="2200" dirty="0"/>
              <a:t>802.11g is a standard operates in the same band as 802.11b, 802.11g is compatible with 802.11b equipment. </a:t>
            </a:r>
          </a:p>
          <a:p>
            <a:pPr lvl="1"/>
            <a:r>
              <a:rPr lang="en-US" sz="2200" dirty="0"/>
              <a:t>Wireless LANs primarily use CSMA/CA - Carrier Sense Multiple Access/Collision Avoidance. It has a "listen before talk" method of minimizing collisions on the wireless network. </a:t>
            </a:r>
          </a:p>
          <a:p>
            <a:pPr lvl="1"/>
            <a:r>
              <a:rPr lang="en-US" sz="2200" dirty="0"/>
              <a:t>This results in less need for retransmitting data.</a:t>
            </a:r>
            <a:br>
              <a:rPr lang="en-US" sz="2200" dirty="0"/>
            </a:br>
            <a:endParaRPr lang="en-US" sz="2200" dirty="0"/>
          </a:p>
          <a:p>
            <a:endParaRPr lang="en-US" sz="1800" dirty="0"/>
          </a:p>
        </p:txBody>
      </p:sp>
      <p:sp>
        <p:nvSpPr>
          <p:cNvPr id="4" name="Date Placeholder 3"/>
          <p:cNvSpPr>
            <a:spLocks noGrp="1"/>
          </p:cNvSpPr>
          <p:nvPr>
            <p:ph type="dt" sz="half" idx="10"/>
          </p:nvPr>
        </p:nvSpPr>
        <p:spPr/>
        <p:txBody>
          <a:bodyPr/>
          <a:lstStyle/>
          <a:p>
            <a:fld id="{2F8F9DB7-7613-4A0D-B5FA-8F24007EC77F}" type="datetime1">
              <a:rPr lang="en-US" smtClean="0"/>
              <a:pPr/>
              <a:t>9/5/2022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84</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IEEE Standards</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xmlns="" val="3486395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ircle(in)">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ircle(in)">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circle(in)">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circle(in)">
                                      <p:cBhvr>
                                        <p:cTn id="42" dur="20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circle(in)">
                                      <p:cBhvr>
                                        <p:cTn id="47"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fontScale="92500" lnSpcReduction="10000"/>
          </a:bodyPr>
          <a:lstStyle/>
          <a:p>
            <a:pPr marL="457200" algn="just">
              <a:buFont typeface="+mj-lt"/>
              <a:buAutoNum type="arabicPeriod"/>
            </a:pPr>
            <a:r>
              <a:rPr lang="en-US" sz="2400" dirty="0"/>
              <a:t>_________ address is a unique identifier allotted to a NIC of a device. </a:t>
            </a:r>
          </a:p>
          <a:p>
            <a:pPr marL="457200" algn="just">
              <a:buFont typeface="+mj-lt"/>
              <a:buAutoNum type="arabicPeriod"/>
            </a:pPr>
            <a:r>
              <a:rPr lang="en-US" sz="2400" dirty="0"/>
              <a:t>Full form of NIC is ___________</a:t>
            </a:r>
          </a:p>
          <a:p>
            <a:pPr marL="457200" algn="just">
              <a:buFont typeface="+mj-lt"/>
              <a:buAutoNum type="arabicPeriod"/>
            </a:pPr>
            <a:r>
              <a:rPr lang="en-US" sz="2400" dirty="0"/>
              <a:t>The latest standard of 802.11 is _______</a:t>
            </a:r>
          </a:p>
          <a:p>
            <a:pPr marL="457200" algn="just">
              <a:buFont typeface="+mj-lt"/>
              <a:buAutoNum type="arabicPeriod"/>
            </a:pPr>
            <a:r>
              <a:rPr lang="en-US" sz="2400" dirty="0"/>
              <a:t> The full form of PDU is _________</a:t>
            </a:r>
          </a:p>
          <a:p>
            <a:pPr marL="457200" algn="just">
              <a:buFont typeface="+mj-lt"/>
              <a:buAutoNum type="arabicPeriod"/>
            </a:pPr>
            <a:r>
              <a:rPr lang="en-US" sz="2400" dirty="0"/>
              <a:t>The standard for the upper Data Link Layer sublayer also known as the ________</a:t>
            </a:r>
          </a:p>
          <a:p>
            <a:pPr marL="457200" algn="just">
              <a:buFont typeface="+mj-lt"/>
              <a:buAutoNum type="arabicPeriod"/>
            </a:pPr>
            <a:r>
              <a:rPr lang="en-US" altLang="en-US" sz="2400" dirty="0"/>
              <a:t>The ________between two words is the number of differences between corresponding bits.</a:t>
            </a:r>
          </a:p>
          <a:p>
            <a:pPr marL="457200" algn="just">
              <a:buFont typeface="+mj-lt"/>
              <a:buAutoNum type="arabicPeriod"/>
            </a:pPr>
            <a:r>
              <a:rPr lang="en-US" altLang="en-US" sz="2400" dirty="0"/>
              <a:t>Slotted Aloha need central clock for ________</a:t>
            </a:r>
          </a:p>
          <a:p>
            <a:pPr marL="457200" algn="just">
              <a:buFont typeface="+mj-lt"/>
              <a:buAutoNum type="arabicPeriod"/>
            </a:pPr>
            <a:r>
              <a:rPr lang="en-US" sz="2400" dirty="0"/>
              <a:t>__________regulates speed of delivery and so that a fast sender does not drown a slow receiver</a:t>
            </a:r>
            <a:endParaRPr lang="en-US" altLang="en-US" sz="2400" dirty="0"/>
          </a:p>
          <a:p>
            <a:pPr marL="457200">
              <a:buFont typeface="+mj-lt"/>
              <a:buAutoNum type="arabicPeriod"/>
            </a:pPr>
            <a:endParaRPr lang="en-US" altLang="en-US" sz="2400" dirty="0"/>
          </a:p>
          <a:p>
            <a:pPr marL="457200">
              <a:buFont typeface="+mj-lt"/>
              <a:buAutoNum type="arabicPeriod"/>
            </a:pPr>
            <a:endParaRPr lang="en-US" altLang="en-US" sz="2400" dirty="0"/>
          </a:p>
          <a:p>
            <a:pPr marL="457200">
              <a:buFont typeface="+mj-lt"/>
              <a:buAutoNum type="arabicPeriod"/>
            </a:pPr>
            <a:endParaRPr lang="en-US" sz="2400" dirty="0"/>
          </a:p>
          <a:p>
            <a:pPr marL="457200">
              <a:buFont typeface="+mj-lt"/>
              <a:buAutoNum type="arabicPeriod"/>
            </a:pPr>
            <a:endParaRPr lang="en-US" sz="2200" dirty="0"/>
          </a:p>
        </p:txBody>
      </p:sp>
      <p:sp>
        <p:nvSpPr>
          <p:cNvPr id="4" name="Date Placeholder 3"/>
          <p:cNvSpPr>
            <a:spLocks noGrp="1"/>
          </p:cNvSpPr>
          <p:nvPr>
            <p:ph type="dt" sz="half" idx="10"/>
          </p:nvPr>
        </p:nvSpPr>
        <p:spPr/>
        <p:txBody>
          <a:bodyPr/>
          <a:lstStyle/>
          <a:p>
            <a:fld id="{AF8E807A-871A-4A02-B3D1-59AFF899FE7F}" type="datetime1">
              <a:rPr lang="en-US" smtClean="0"/>
              <a:pPr/>
              <a:t>9/5/2022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noProof="0" dirty="0"/>
              <a:t>Glossary questions</a:t>
            </a:r>
            <a:endParaRPr kumimoji="0" lang="en-US" sz="3200" i="0" u="none" strike="noStrike" kern="1200" cap="none" spc="0" normalizeH="0" baseline="0" noProof="0" dirty="0">
              <a:ln>
                <a:noFill/>
              </a:ln>
              <a:solidFill>
                <a:schemeClr val="dk1"/>
              </a:solidFill>
              <a:effectLst/>
              <a:uLnTx/>
              <a:uFillTx/>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xmlns="" val="30194905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endParaRPr lang="en-US" dirty="0">
              <a:hlinkClick r:id="rId2"/>
            </a:endParaRPr>
          </a:p>
          <a:p>
            <a:endParaRPr lang="en-US" dirty="0">
              <a:hlinkClick r:id="rId2"/>
            </a:endParaRPr>
          </a:p>
          <a:p>
            <a:endParaRPr lang="en-US" dirty="0"/>
          </a:p>
        </p:txBody>
      </p:sp>
      <p:sp>
        <p:nvSpPr>
          <p:cNvPr id="4" name="Date Placeholder 3"/>
          <p:cNvSpPr>
            <a:spLocks noGrp="1"/>
          </p:cNvSpPr>
          <p:nvPr>
            <p:ph type="dt" sz="half" idx="10"/>
          </p:nvPr>
        </p:nvSpPr>
        <p:spPr/>
        <p:txBody>
          <a:bodyPr/>
          <a:lstStyle/>
          <a:p>
            <a:fld id="{86FC7C48-CA7C-4252-8139-CA79DF531BAC}" type="datetime1">
              <a:rPr lang="en-US" smtClean="0"/>
              <a:pPr/>
              <a:t>9/5/2022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i="0" u="none" strike="noStrike" kern="1200" cap="none" spc="0" normalizeH="0" baseline="0" noProof="0" dirty="0">
                <a:ln>
                  <a:noFill/>
                </a:ln>
                <a:solidFill>
                  <a:schemeClr val="dk1"/>
                </a:solidFill>
                <a:effectLst/>
                <a:uLnTx/>
                <a:uFillTx/>
                <a:latin typeface="+mn-lt"/>
                <a:ea typeface="+mn-ea"/>
                <a:cs typeface="+mn-cs"/>
              </a:rPr>
              <a:t>Weekly</a:t>
            </a:r>
            <a:r>
              <a:rPr kumimoji="0" lang="en-US" sz="3200" i="0" u="none" strike="noStrike" kern="1200" cap="none" spc="0" normalizeH="0" noProof="0" dirty="0">
                <a:ln>
                  <a:noFill/>
                </a:ln>
                <a:solidFill>
                  <a:schemeClr val="dk1"/>
                </a:solidFill>
                <a:effectLst/>
                <a:uLnTx/>
                <a:uFillTx/>
                <a:latin typeface="+mn-lt"/>
                <a:ea typeface="+mn-ea"/>
                <a:cs typeface="+mn-cs"/>
              </a:rPr>
              <a:t> Assignment</a:t>
            </a:r>
            <a:endParaRPr kumimoji="0" lang="en-US" sz="320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2" name="Rectangle 1"/>
          <p:cNvSpPr/>
          <p:nvPr/>
        </p:nvSpPr>
        <p:spPr>
          <a:xfrm>
            <a:off x="685800" y="837945"/>
            <a:ext cx="8229600" cy="5932393"/>
          </a:xfrm>
          <a:prstGeom prst="rect">
            <a:avLst/>
          </a:prstGeom>
        </p:spPr>
        <p:txBody>
          <a:bodyPr wrap="square">
            <a:spAutoFit/>
          </a:bodyPr>
          <a:lstStyle/>
          <a:p>
            <a:pPr>
              <a:lnSpc>
                <a:spcPct val="115000"/>
              </a:lnSpc>
            </a:pPr>
            <a:r>
              <a:rPr lang="en-US" sz="2200" dirty="0">
                <a:latin typeface="Times New Roman" panose="02020603050405020304" pitchFamily="18" charset="0"/>
                <a:ea typeface="Calibri" panose="020F0502020204030204" pitchFamily="34" charset="0"/>
                <a:cs typeface="Mangal" panose="02040503050203030202" pitchFamily="18" charset="0"/>
              </a:rPr>
              <a:t>1. How will you find out how many Hamming code bits should be incorporated?  		  					 CO2</a:t>
            </a:r>
            <a:endParaRPr lang="en-US" sz="2200" dirty="0">
              <a:latin typeface="Calibri" panose="020F0502020204030204" pitchFamily="34" charset="0"/>
              <a:ea typeface="Calibri" panose="020F0502020204030204" pitchFamily="34" charset="0"/>
              <a:cs typeface="Mangal" panose="02040503050203030202" pitchFamily="18" charset="0"/>
            </a:endParaRPr>
          </a:p>
          <a:p>
            <a:pPr>
              <a:lnSpc>
                <a:spcPct val="115000"/>
              </a:lnSpc>
            </a:pPr>
            <a:r>
              <a:rPr lang="en-US" sz="2200" dirty="0">
                <a:latin typeface="Times New Roman" panose="02020603050405020304" pitchFamily="18" charset="0"/>
                <a:ea typeface="Calibri" panose="020F0502020204030204" pitchFamily="34" charset="0"/>
                <a:cs typeface="Mangal" panose="02040503050203030202" pitchFamily="18" charset="0"/>
              </a:rPr>
              <a:t>2.For the given data using bit stuffing method. How data will be sent?          </a:t>
            </a:r>
          </a:p>
          <a:p>
            <a:pPr>
              <a:lnSpc>
                <a:spcPct val="115000"/>
              </a:lnSpc>
            </a:pPr>
            <a:r>
              <a:rPr lang="en-US" sz="2200" dirty="0">
                <a:latin typeface="Times New Roman" panose="02020603050405020304" pitchFamily="18" charset="0"/>
                <a:ea typeface="Calibri" panose="020F0502020204030204" pitchFamily="34" charset="0"/>
                <a:cs typeface="Mangal" panose="02040503050203030202" pitchFamily="18" charset="0"/>
              </a:rPr>
              <a:t>   011011111011111101111101111111011 			CO2</a:t>
            </a:r>
            <a:endParaRPr lang="en-US" sz="2200" dirty="0">
              <a:latin typeface="Calibri" panose="020F0502020204030204" pitchFamily="34" charset="0"/>
              <a:ea typeface="Calibri" panose="020F0502020204030204" pitchFamily="34" charset="0"/>
              <a:cs typeface="Mangal" panose="02040503050203030202" pitchFamily="18" charset="0"/>
            </a:endParaRPr>
          </a:p>
          <a:p>
            <a:pPr>
              <a:lnSpc>
                <a:spcPct val="115000"/>
              </a:lnSpc>
            </a:pPr>
            <a:r>
              <a:rPr lang="en-US" sz="2200" dirty="0">
                <a:latin typeface="Times New Roman" panose="02020603050405020304" pitchFamily="18" charset="0"/>
                <a:ea typeface="Calibri" panose="020F0502020204030204" pitchFamily="34" charset="0"/>
                <a:cs typeface="Mangal" panose="02040503050203030202" pitchFamily="18" charset="0"/>
              </a:rPr>
              <a:t>3. Find out the LRC &amp; VRC for the below characters?   		CO2</a:t>
            </a:r>
            <a:endParaRPr lang="en-US" sz="2200" dirty="0">
              <a:latin typeface="Calibri" panose="020F0502020204030204" pitchFamily="34" charset="0"/>
              <a:ea typeface="Calibri" panose="020F0502020204030204" pitchFamily="34" charset="0"/>
              <a:cs typeface="Mangal" panose="02040503050203030202" pitchFamily="18" charset="0"/>
            </a:endParaRPr>
          </a:p>
          <a:p>
            <a:pPr>
              <a:lnSpc>
                <a:spcPct val="115000"/>
              </a:lnSpc>
            </a:pPr>
            <a:r>
              <a:rPr lang="en-US" sz="2200" dirty="0">
                <a:latin typeface="Times New Roman" panose="02020603050405020304" pitchFamily="18" charset="0"/>
                <a:ea typeface="Calibri" panose="020F0502020204030204" pitchFamily="34" charset="0"/>
                <a:cs typeface="Mangal" panose="02040503050203030202" pitchFamily="18" charset="0"/>
              </a:rPr>
              <a:t>0     0    1    1     0    1</a:t>
            </a:r>
            <a:endParaRPr lang="en-US" sz="2200" dirty="0">
              <a:latin typeface="Calibri" panose="020F0502020204030204" pitchFamily="34" charset="0"/>
              <a:ea typeface="Calibri" panose="020F0502020204030204" pitchFamily="34" charset="0"/>
              <a:cs typeface="Mangal" panose="02040503050203030202" pitchFamily="18" charset="0"/>
            </a:endParaRPr>
          </a:p>
          <a:p>
            <a:pPr>
              <a:lnSpc>
                <a:spcPct val="115000"/>
              </a:lnSpc>
            </a:pPr>
            <a:r>
              <a:rPr lang="en-US" sz="2200" dirty="0">
                <a:latin typeface="Times New Roman" panose="02020603050405020304" pitchFamily="18" charset="0"/>
                <a:ea typeface="Calibri" panose="020F0502020204030204" pitchFamily="34" charset="0"/>
                <a:cs typeface="Mangal" panose="02040503050203030202" pitchFamily="18" charset="0"/>
              </a:rPr>
              <a:t>1     1    0    1     0    0 </a:t>
            </a:r>
            <a:endParaRPr lang="en-US" sz="2200" dirty="0">
              <a:latin typeface="Calibri" panose="020F0502020204030204" pitchFamily="34" charset="0"/>
              <a:ea typeface="Calibri" panose="020F0502020204030204" pitchFamily="34" charset="0"/>
              <a:cs typeface="Mangal" panose="02040503050203030202" pitchFamily="18" charset="0"/>
            </a:endParaRPr>
          </a:p>
          <a:p>
            <a:pPr>
              <a:lnSpc>
                <a:spcPct val="115000"/>
              </a:lnSpc>
            </a:pPr>
            <a:r>
              <a:rPr lang="en-US" sz="2200" dirty="0">
                <a:latin typeface="Times New Roman" panose="02020603050405020304" pitchFamily="18" charset="0"/>
                <a:ea typeface="Calibri" panose="020F0502020204030204" pitchFamily="34" charset="0"/>
                <a:cs typeface="Mangal" panose="02040503050203030202" pitchFamily="18" charset="0"/>
              </a:rPr>
              <a:t>0     1    1    0     1    0</a:t>
            </a:r>
            <a:endParaRPr lang="en-US" sz="2200" dirty="0">
              <a:latin typeface="Calibri" panose="020F0502020204030204" pitchFamily="34" charset="0"/>
              <a:ea typeface="Calibri" panose="020F0502020204030204" pitchFamily="34" charset="0"/>
              <a:cs typeface="Mangal" panose="02040503050203030202" pitchFamily="18" charset="0"/>
            </a:endParaRPr>
          </a:p>
          <a:p>
            <a:pPr>
              <a:lnSpc>
                <a:spcPct val="115000"/>
              </a:lnSpc>
            </a:pPr>
            <a:r>
              <a:rPr lang="en-US" sz="2200" dirty="0">
                <a:latin typeface="Times New Roman" panose="02020603050405020304" pitchFamily="18" charset="0"/>
                <a:ea typeface="Calibri" panose="020F0502020204030204" pitchFamily="34" charset="0"/>
                <a:cs typeface="Mangal" panose="02040503050203030202" pitchFamily="18" charset="0"/>
              </a:rPr>
              <a:t>0     0    1    0     1     1</a:t>
            </a:r>
          </a:p>
          <a:p>
            <a:pPr>
              <a:lnSpc>
                <a:spcPct val="115000"/>
              </a:lnSpc>
            </a:pPr>
            <a:r>
              <a:rPr lang="en-US" sz="2200" dirty="0">
                <a:latin typeface="Times New Roman" panose="02020603050405020304" pitchFamily="18" charset="0"/>
                <a:ea typeface="Calibri" panose="020F0502020204030204" pitchFamily="34" charset="0"/>
                <a:cs typeface="Mangal" panose="02040503050203030202" pitchFamily="18" charset="0"/>
              </a:rPr>
              <a:t>4.For the data given below : how it will be sent using character stuffing method? 							CO2</a:t>
            </a:r>
            <a:endParaRPr lang="en-US" sz="2200" dirty="0">
              <a:latin typeface="Calibri" panose="020F0502020204030204" pitchFamily="34" charset="0"/>
              <a:ea typeface="Calibri" panose="020F0502020204030204" pitchFamily="34" charset="0"/>
              <a:cs typeface="Mangal" panose="02040503050203030202" pitchFamily="18" charset="0"/>
            </a:endParaRPr>
          </a:p>
          <a:p>
            <a:pPr>
              <a:lnSpc>
                <a:spcPct val="115000"/>
              </a:lnSpc>
            </a:pPr>
            <a:r>
              <a:rPr lang="en-US" sz="2200" dirty="0" err="1">
                <a:latin typeface="Times New Roman" panose="02020603050405020304" pitchFamily="18" charset="0"/>
                <a:ea typeface="Calibri" panose="020F0502020204030204" pitchFamily="34" charset="0"/>
                <a:cs typeface="Mangal" panose="02040503050203030202" pitchFamily="18" charset="0"/>
              </a:rPr>
              <a:t>abcdefghijka</a:t>
            </a:r>
            <a:r>
              <a:rPr lang="en-US" sz="2200" dirty="0">
                <a:latin typeface="Times New Roman" panose="02020603050405020304" pitchFamily="18" charset="0"/>
                <a:ea typeface="Calibri" panose="020F0502020204030204" pitchFamily="34" charset="0"/>
                <a:cs typeface="Mangal" panose="02040503050203030202" pitchFamily="18" charset="0"/>
              </a:rPr>
              <a:t> DLE 123456789RAMARAO DLE </a:t>
            </a:r>
          </a:p>
          <a:p>
            <a:pPr>
              <a:lnSpc>
                <a:spcPct val="115000"/>
              </a:lnSpc>
            </a:pPr>
            <a:r>
              <a:rPr lang="en-US" sz="2200" dirty="0">
                <a:latin typeface="Times New Roman" panose="02020603050405020304" pitchFamily="18" charset="0"/>
                <a:ea typeface="Calibri" panose="020F0502020204030204" pitchFamily="34" charset="0"/>
                <a:cs typeface="Mangal" panose="02040503050203030202" pitchFamily="18" charset="0"/>
              </a:rPr>
              <a:t>5.Prove that the channel utilization is 18% in ALOHA and 37% slotted ALOHA.  		   					CO2</a:t>
            </a:r>
            <a:endParaRPr lang="en-US" sz="2200" dirty="0">
              <a:latin typeface="Calibri" panose="020F0502020204030204" pitchFamily="34" charset="0"/>
              <a:ea typeface="Calibri" panose="020F0502020204030204" pitchFamily="34" charset="0"/>
              <a:cs typeface="Mangal" panose="02040503050203030202" pitchFamily="18" charset="0"/>
            </a:endParaRPr>
          </a:p>
          <a:p>
            <a:pPr>
              <a:lnSpc>
                <a:spcPct val="115000"/>
              </a:lnSpc>
            </a:pPr>
            <a:r>
              <a:rPr lang="en-US" sz="2200" dirty="0">
                <a:latin typeface="Times New Roman" panose="02020603050405020304" pitchFamily="18" charset="0"/>
                <a:ea typeface="Calibri" panose="020F0502020204030204" pitchFamily="34" charset="0"/>
                <a:cs typeface="Mangal" panose="02040503050203030202" pitchFamily="18" charset="0"/>
              </a:rPr>
              <a:t>  	</a:t>
            </a:r>
            <a:endParaRPr lang="en-US" sz="2200" dirty="0">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xmlns="" val="388288318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endParaRPr lang="en-US" dirty="0">
              <a:hlinkClick r:id="rId2"/>
            </a:endParaRPr>
          </a:p>
          <a:p>
            <a:endParaRPr lang="en-US" dirty="0">
              <a:hlinkClick r:id="rId2"/>
            </a:endParaRPr>
          </a:p>
          <a:p>
            <a:endParaRPr lang="en-US" dirty="0"/>
          </a:p>
        </p:txBody>
      </p:sp>
      <p:sp>
        <p:nvSpPr>
          <p:cNvPr id="4" name="Date Placeholder 3"/>
          <p:cNvSpPr>
            <a:spLocks noGrp="1"/>
          </p:cNvSpPr>
          <p:nvPr>
            <p:ph type="dt" sz="half" idx="10"/>
          </p:nvPr>
        </p:nvSpPr>
        <p:spPr/>
        <p:txBody>
          <a:bodyPr/>
          <a:lstStyle/>
          <a:p>
            <a:fld id="{B6E77C48-76C2-4864-94AB-6B2BFEB3316C}" type="datetime1">
              <a:rPr lang="en-US" smtClean="0"/>
              <a:pPr/>
              <a:t>9/5/2022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87</a:t>
            </a:fld>
            <a:endParaRPr lang="en-US"/>
          </a:p>
        </p:txBody>
      </p:sp>
      <p:sp>
        <p:nvSpPr>
          <p:cNvPr id="7" name="Title 1"/>
          <p:cNvSpPr txBox="1">
            <a:spLocks/>
          </p:cNvSpPr>
          <p:nvPr/>
        </p:nvSpPr>
        <p:spPr>
          <a:xfrm>
            <a:off x="1371600" y="-4156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i="0" u="none" strike="noStrike" kern="1200" cap="none" spc="0" normalizeH="0" baseline="0" noProof="0" dirty="0">
                <a:ln>
                  <a:noFill/>
                </a:ln>
                <a:solidFill>
                  <a:schemeClr val="dk1"/>
                </a:solidFill>
                <a:effectLst/>
                <a:uLnTx/>
                <a:uFillTx/>
                <a:latin typeface="+mn-lt"/>
                <a:ea typeface="+mn-ea"/>
                <a:cs typeface="+mn-cs"/>
              </a:rPr>
              <a:t>Weekly</a:t>
            </a:r>
            <a:r>
              <a:rPr kumimoji="0" lang="en-US" sz="3200" i="0" u="none" strike="noStrike" kern="1200" cap="none" spc="0" normalizeH="0" noProof="0" dirty="0">
                <a:ln>
                  <a:noFill/>
                </a:ln>
                <a:solidFill>
                  <a:schemeClr val="dk1"/>
                </a:solidFill>
                <a:effectLst/>
                <a:uLnTx/>
                <a:uFillTx/>
                <a:latin typeface="+mn-lt"/>
                <a:ea typeface="+mn-ea"/>
                <a:cs typeface="+mn-cs"/>
              </a:rPr>
              <a:t> Assignment</a:t>
            </a:r>
            <a:endParaRPr kumimoji="0" lang="en-US" sz="320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2" name="Rectangle 1"/>
          <p:cNvSpPr/>
          <p:nvPr/>
        </p:nvSpPr>
        <p:spPr>
          <a:xfrm>
            <a:off x="457200" y="817163"/>
            <a:ext cx="8229600" cy="5153719"/>
          </a:xfrm>
          <a:prstGeom prst="rect">
            <a:avLst/>
          </a:prstGeom>
        </p:spPr>
        <p:txBody>
          <a:bodyPr wrap="square">
            <a:spAutoFit/>
          </a:bodyPr>
          <a:lstStyle/>
          <a:p>
            <a:pPr>
              <a:lnSpc>
                <a:spcPct val="115000"/>
              </a:lnSpc>
            </a:pPr>
            <a:r>
              <a:rPr lang="en-US" sz="2200" dirty="0">
                <a:latin typeface="Times New Roman" panose="02020603050405020304" pitchFamily="18" charset="0"/>
                <a:ea typeface="Calibri" panose="020F0502020204030204" pitchFamily="34" charset="0"/>
                <a:cs typeface="Mangal" panose="02040503050203030202" pitchFamily="18" charset="0"/>
              </a:rPr>
              <a:t>6. Given the </a:t>
            </a:r>
            <a:r>
              <a:rPr lang="en-US" sz="2200" dirty="0" err="1">
                <a:latin typeface="Times New Roman" panose="02020603050405020304" pitchFamily="18" charset="0"/>
                <a:ea typeface="Calibri" panose="020F0502020204030204" pitchFamily="34" charset="0"/>
                <a:cs typeface="Mangal" panose="02040503050203030202" pitchFamily="18" charset="0"/>
              </a:rPr>
              <a:t>dataword</a:t>
            </a:r>
            <a:r>
              <a:rPr lang="en-US" sz="2200" dirty="0">
                <a:latin typeface="Times New Roman" panose="02020603050405020304" pitchFamily="18" charset="0"/>
                <a:ea typeface="Calibri" panose="020F0502020204030204" pitchFamily="34" charset="0"/>
                <a:cs typeface="Mangal" panose="02040503050203030202" pitchFamily="18" charset="0"/>
              </a:rPr>
              <a:t> 101001111 and the divisor 10111, show the generation of the CRC </a:t>
            </a:r>
            <a:r>
              <a:rPr lang="en-US" sz="2200" dirty="0" err="1">
                <a:latin typeface="Times New Roman" panose="02020603050405020304" pitchFamily="18" charset="0"/>
                <a:ea typeface="Calibri" panose="020F0502020204030204" pitchFamily="34" charset="0"/>
                <a:cs typeface="Mangal" panose="02040503050203030202" pitchFamily="18" charset="0"/>
              </a:rPr>
              <a:t>codeword</a:t>
            </a:r>
            <a:r>
              <a:rPr lang="en-US" sz="2200" dirty="0">
                <a:latin typeface="Times New Roman" panose="02020603050405020304" pitchFamily="18" charset="0"/>
                <a:ea typeface="Calibri" panose="020F0502020204030204" pitchFamily="34" charset="0"/>
                <a:cs typeface="Mangal" panose="02040503050203030202" pitchFamily="18" charset="0"/>
              </a:rPr>
              <a:t> at the sender site.   		 CO2</a:t>
            </a:r>
            <a:endParaRPr lang="en-US" sz="2200" dirty="0">
              <a:latin typeface="Calibri" panose="020F0502020204030204" pitchFamily="34" charset="0"/>
              <a:ea typeface="Calibri" panose="020F0502020204030204" pitchFamily="34" charset="0"/>
              <a:cs typeface="Mangal" panose="02040503050203030202" pitchFamily="18" charset="0"/>
            </a:endParaRPr>
          </a:p>
          <a:p>
            <a:pPr>
              <a:lnSpc>
                <a:spcPct val="115000"/>
              </a:lnSpc>
            </a:pPr>
            <a:r>
              <a:rPr lang="en-US" sz="2200" dirty="0">
                <a:latin typeface="Times New Roman" panose="02020603050405020304" pitchFamily="18" charset="0"/>
                <a:ea typeface="Calibri" panose="020F0502020204030204" pitchFamily="34" charset="0"/>
                <a:cs typeface="Mangal" panose="02040503050203030202" pitchFamily="18" charset="0"/>
              </a:rPr>
              <a:t>7. A sender has two data items to send (4567)</a:t>
            </a:r>
            <a:r>
              <a:rPr lang="en-US" sz="2200" baseline="-25000" dirty="0">
                <a:latin typeface="Times New Roman" panose="02020603050405020304" pitchFamily="18" charset="0"/>
                <a:ea typeface="Calibri" panose="020F0502020204030204" pitchFamily="34" charset="0"/>
                <a:cs typeface="Mangal" panose="02040503050203030202" pitchFamily="18" charset="0"/>
              </a:rPr>
              <a:t>16</a:t>
            </a:r>
            <a:r>
              <a:rPr lang="en-US" sz="2200" dirty="0">
                <a:latin typeface="Times New Roman" panose="02020603050405020304" pitchFamily="18" charset="0"/>
                <a:ea typeface="Calibri" panose="020F0502020204030204" pitchFamily="34" charset="0"/>
                <a:cs typeface="Mangal" panose="02040503050203030202" pitchFamily="18" charset="0"/>
              </a:rPr>
              <a:t> and (BA98)</a:t>
            </a:r>
            <a:r>
              <a:rPr lang="en-US" sz="2200" baseline="-25000" dirty="0">
                <a:latin typeface="Times New Roman" panose="02020603050405020304" pitchFamily="18" charset="0"/>
                <a:ea typeface="Calibri" panose="020F0502020204030204" pitchFamily="34" charset="0"/>
                <a:cs typeface="Mangal" panose="02040503050203030202" pitchFamily="18" charset="0"/>
              </a:rPr>
              <a:t>16</a:t>
            </a:r>
            <a:r>
              <a:rPr lang="en-US" sz="2200" dirty="0">
                <a:latin typeface="Times New Roman" panose="02020603050405020304" pitchFamily="18" charset="0"/>
                <a:ea typeface="Calibri" panose="020F0502020204030204" pitchFamily="34" charset="0"/>
                <a:cs typeface="Mangal" panose="02040503050203030202" pitchFamily="18" charset="0"/>
              </a:rPr>
              <a:t>. What is the value of the checksum?					 CO2</a:t>
            </a:r>
            <a:endParaRPr lang="en-US" sz="2200" dirty="0">
              <a:latin typeface="Calibri" panose="020F0502020204030204" pitchFamily="34" charset="0"/>
              <a:ea typeface="Calibri" panose="020F0502020204030204" pitchFamily="34" charset="0"/>
              <a:cs typeface="Mangal" panose="02040503050203030202" pitchFamily="18" charset="0"/>
            </a:endParaRPr>
          </a:p>
          <a:p>
            <a:pPr>
              <a:lnSpc>
                <a:spcPct val="115000"/>
              </a:lnSpc>
            </a:pPr>
            <a:r>
              <a:rPr lang="en-US" sz="2200" dirty="0">
                <a:latin typeface="Times New Roman" panose="02020603050405020304" pitchFamily="18" charset="0"/>
                <a:ea typeface="Calibri" panose="020F0502020204030204" pitchFamily="34" charset="0"/>
                <a:cs typeface="Mangal" panose="02040503050203030202" pitchFamily="18" charset="0"/>
              </a:rPr>
              <a:t>8. Assuming even parity, find the parity bit for each of the following given data  		  					 CO2</a:t>
            </a:r>
            <a:endParaRPr lang="en-US" sz="2200" dirty="0">
              <a:latin typeface="Calibri" panose="020F0502020204030204" pitchFamily="34" charset="0"/>
              <a:ea typeface="Calibri" panose="020F0502020204030204" pitchFamily="34" charset="0"/>
              <a:cs typeface="Mangal" panose="02040503050203030202" pitchFamily="18" charset="0"/>
            </a:endParaRPr>
          </a:p>
          <a:p>
            <a:pPr>
              <a:lnSpc>
                <a:spcPct val="115000"/>
              </a:lnSpc>
            </a:pPr>
            <a:r>
              <a:rPr lang="en-US" sz="2200" dirty="0" err="1">
                <a:latin typeface="Times New Roman" panose="02020603050405020304" pitchFamily="18" charset="0"/>
                <a:ea typeface="Calibri" panose="020F0502020204030204" pitchFamily="34" charset="0"/>
                <a:cs typeface="Mangal" panose="02040503050203030202" pitchFamily="18" charset="0"/>
              </a:rPr>
              <a:t>i</a:t>
            </a:r>
            <a:r>
              <a:rPr lang="en-US" sz="2200" dirty="0">
                <a:latin typeface="Times New Roman" panose="02020603050405020304" pitchFamily="18" charset="0"/>
                <a:ea typeface="Calibri" panose="020F0502020204030204" pitchFamily="34" charset="0"/>
                <a:cs typeface="Mangal" panose="02040503050203030202" pitchFamily="18" charset="0"/>
              </a:rPr>
              <a:t>. 1001011     ii. 0001100         iii. 1000000       iv. 1110111</a:t>
            </a:r>
            <a:endParaRPr lang="en-US" sz="2200" dirty="0">
              <a:latin typeface="Calibri" panose="020F0502020204030204" pitchFamily="34" charset="0"/>
              <a:ea typeface="Calibri" panose="020F0502020204030204" pitchFamily="34" charset="0"/>
              <a:cs typeface="Mangal" panose="02040503050203030202" pitchFamily="18" charset="0"/>
            </a:endParaRPr>
          </a:p>
          <a:p>
            <a:pPr>
              <a:lnSpc>
                <a:spcPct val="115000"/>
              </a:lnSpc>
            </a:pPr>
            <a:r>
              <a:rPr lang="en-US" sz="2200" dirty="0">
                <a:latin typeface="Times New Roman" panose="02020603050405020304" pitchFamily="18" charset="0"/>
                <a:ea typeface="Calibri" panose="020F0502020204030204" pitchFamily="34" charset="0"/>
                <a:cs typeface="Mangal" panose="02040503050203030202" pitchFamily="18" charset="0"/>
              </a:rPr>
              <a:t>9. Assume we need to create </a:t>
            </a:r>
            <a:r>
              <a:rPr lang="en-US" sz="2200" dirty="0" err="1">
                <a:latin typeface="Times New Roman" panose="02020603050405020304" pitchFamily="18" charset="0"/>
                <a:ea typeface="Calibri" panose="020F0502020204030204" pitchFamily="34" charset="0"/>
                <a:cs typeface="Mangal" panose="02040503050203030202" pitchFamily="18" charset="0"/>
              </a:rPr>
              <a:t>codewords</a:t>
            </a:r>
            <a:r>
              <a:rPr lang="en-US" sz="2200" dirty="0">
                <a:latin typeface="Times New Roman" panose="02020603050405020304" pitchFamily="18" charset="0"/>
                <a:ea typeface="Calibri" panose="020F0502020204030204" pitchFamily="34" charset="0"/>
                <a:cs typeface="Mangal" panose="02040503050203030202" pitchFamily="18" charset="0"/>
              </a:rPr>
              <a:t> that can automatically correct a one-bit error. What should the number of redundant bits ( r) be, given the number of bits in the </a:t>
            </a:r>
            <a:r>
              <a:rPr lang="en-US" sz="2200" dirty="0" err="1">
                <a:latin typeface="Times New Roman" panose="02020603050405020304" pitchFamily="18" charset="0"/>
                <a:ea typeface="Calibri" panose="020F0502020204030204" pitchFamily="34" charset="0"/>
                <a:cs typeface="Mangal" panose="02040503050203030202" pitchFamily="18" charset="0"/>
              </a:rPr>
              <a:t>dataword</a:t>
            </a:r>
            <a:r>
              <a:rPr lang="en-US" sz="2200" dirty="0">
                <a:latin typeface="Times New Roman" panose="02020603050405020304" pitchFamily="18" charset="0"/>
                <a:ea typeface="Calibri" panose="020F0502020204030204" pitchFamily="34" charset="0"/>
                <a:cs typeface="Mangal" panose="02040503050203030202" pitchFamily="18" charset="0"/>
              </a:rPr>
              <a:t> (k)? Remember that the </a:t>
            </a:r>
            <a:r>
              <a:rPr lang="en-US" sz="2200" dirty="0" err="1">
                <a:latin typeface="Times New Roman" panose="02020603050405020304" pitchFamily="18" charset="0"/>
                <a:ea typeface="Calibri" panose="020F0502020204030204" pitchFamily="34" charset="0"/>
                <a:cs typeface="Mangal" panose="02040503050203030202" pitchFamily="18" charset="0"/>
              </a:rPr>
              <a:t>codeword</a:t>
            </a:r>
            <a:r>
              <a:rPr lang="en-US" sz="2200" dirty="0">
                <a:latin typeface="Times New Roman" panose="02020603050405020304" pitchFamily="18" charset="0"/>
                <a:ea typeface="Calibri" panose="020F0502020204030204" pitchFamily="34" charset="0"/>
                <a:cs typeface="Mangal" panose="02040503050203030202" pitchFamily="18" charset="0"/>
              </a:rPr>
              <a:t> needs to be n = </a:t>
            </a:r>
            <a:r>
              <a:rPr lang="en-US" sz="2200" dirty="0" err="1">
                <a:latin typeface="Times New Roman" panose="02020603050405020304" pitchFamily="18" charset="0"/>
                <a:ea typeface="Calibri" panose="020F0502020204030204" pitchFamily="34" charset="0"/>
                <a:cs typeface="Mangal" panose="02040503050203030202" pitchFamily="18" charset="0"/>
              </a:rPr>
              <a:t>k+r</a:t>
            </a:r>
            <a:r>
              <a:rPr lang="en-US" sz="2200" dirty="0">
                <a:latin typeface="Times New Roman" panose="02020603050405020304" pitchFamily="18" charset="0"/>
                <a:ea typeface="Calibri" panose="020F0502020204030204" pitchFamily="34" charset="0"/>
                <a:cs typeface="Mangal" panose="02040503050203030202" pitchFamily="18" charset="0"/>
              </a:rPr>
              <a:t> bits, called C(</a:t>
            </a:r>
            <a:r>
              <a:rPr lang="en-US" sz="2200" dirty="0" err="1">
                <a:latin typeface="Times New Roman" panose="02020603050405020304" pitchFamily="18" charset="0"/>
                <a:ea typeface="Calibri" panose="020F0502020204030204" pitchFamily="34" charset="0"/>
                <a:cs typeface="Mangal" panose="02040503050203030202" pitchFamily="18" charset="0"/>
              </a:rPr>
              <a:t>n,k</a:t>
            </a:r>
            <a:r>
              <a:rPr lang="en-US" sz="2200" dirty="0">
                <a:latin typeface="Times New Roman" panose="02020603050405020304" pitchFamily="18" charset="0"/>
                <a:ea typeface="Calibri" panose="020F0502020204030204" pitchFamily="34" charset="0"/>
                <a:cs typeface="Mangal" panose="02040503050203030202" pitchFamily="18" charset="0"/>
              </a:rPr>
              <a:t>). After finding the relationship, find the number of bits in r if k is 1,2,5,50 or 1000 	              CO2</a:t>
            </a:r>
            <a:endParaRPr lang="en-US" sz="2200" dirty="0">
              <a:latin typeface="Calibri" panose="020F0502020204030204" pitchFamily="34" charset="0"/>
              <a:ea typeface="Calibri" panose="020F0502020204030204" pitchFamily="34" charset="0"/>
              <a:cs typeface="Mangal" panose="02040503050203030202" pitchFamily="18" charset="0"/>
            </a:endParaRPr>
          </a:p>
          <a:p>
            <a:pPr>
              <a:lnSpc>
                <a:spcPct val="115000"/>
              </a:lnSpc>
            </a:pPr>
            <a:r>
              <a:rPr lang="en-US" sz="2200" dirty="0">
                <a:latin typeface="Times New Roman" panose="02020603050405020304" pitchFamily="18" charset="0"/>
                <a:ea typeface="Calibri" panose="020F0502020204030204" pitchFamily="34" charset="0"/>
                <a:cs typeface="Mangal" panose="02040503050203030202" pitchFamily="18" charset="0"/>
              </a:rPr>
              <a:t>10. Explain the different IEEE formats.				 CO2</a:t>
            </a:r>
            <a:endParaRPr lang="en-US" sz="22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xmlns="" val="187135412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xmlns="" val="3265042706"/>
              </p:ext>
            </p:extLst>
          </p:nvPr>
        </p:nvGraphicFramePr>
        <p:xfrm>
          <a:off x="762000" y="1524895"/>
          <a:ext cx="7391400" cy="3637405"/>
        </p:xfrm>
        <a:graphic>
          <a:graphicData uri="http://schemas.openxmlformats.org/drawingml/2006/table">
            <a:tbl>
              <a:tblPr firstRow="1" firstCol="1" bandRow="1">
                <a:tableStyleId>{2D5ABB26-0587-4C30-8999-92F81FD0307C}</a:tableStyleId>
              </a:tblPr>
              <a:tblGrid>
                <a:gridCol w="7391400">
                  <a:extLst>
                    <a:ext uri="{9D8B030D-6E8A-4147-A177-3AD203B41FA5}">
                      <a16:colId xmlns:a16="http://schemas.microsoft.com/office/drawing/2014/main" xmlns="" val="1518147390"/>
                    </a:ext>
                  </a:extLst>
                </a:gridCol>
              </a:tblGrid>
              <a:tr h="1859405">
                <a:tc>
                  <a:txBody>
                    <a:bodyPr/>
                    <a:lstStyle/>
                    <a:p>
                      <a:pPr marL="342900" marR="0" lvl="0" indent="-342900">
                        <a:spcBef>
                          <a:spcPts val="0"/>
                        </a:spcBef>
                        <a:spcAft>
                          <a:spcPts val="0"/>
                        </a:spcAft>
                        <a:buFont typeface="+mj-lt"/>
                        <a:buAutoNum type="arabicPeriod"/>
                      </a:pPr>
                      <a:r>
                        <a:rPr lang="en-US" sz="2200" dirty="0">
                          <a:ln>
                            <a:noFill/>
                          </a:ln>
                          <a:effectLst/>
                        </a:rPr>
                        <a:t>IEEE standard for Wireless LANs is</a:t>
                      </a:r>
                    </a:p>
                    <a:p>
                      <a:pPr marL="342900" marR="0" lvl="0" indent="-342900">
                        <a:spcBef>
                          <a:spcPts val="0"/>
                        </a:spcBef>
                        <a:spcAft>
                          <a:spcPts val="0"/>
                        </a:spcAft>
                        <a:buFont typeface="+mj-lt"/>
                        <a:buAutoNum type="alphaUcPeriod"/>
                      </a:pPr>
                      <a:r>
                        <a:rPr lang="en-US" sz="2200" dirty="0">
                          <a:ln>
                            <a:noFill/>
                          </a:ln>
                          <a:effectLst/>
                        </a:rPr>
                        <a:t>802.5</a:t>
                      </a:r>
                    </a:p>
                    <a:p>
                      <a:pPr marL="342900" marR="0" lvl="0" indent="-342900">
                        <a:spcBef>
                          <a:spcPts val="0"/>
                        </a:spcBef>
                        <a:spcAft>
                          <a:spcPts val="0"/>
                        </a:spcAft>
                        <a:buFont typeface="+mj-lt"/>
                        <a:buAutoNum type="alphaUcPeriod"/>
                      </a:pPr>
                      <a:r>
                        <a:rPr lang="en-US" sz="2200" dirty="0">
                          <a:ln>
                            <a:noFill/>
                          </a:ln>
                          <a:effectLst/>
                        </a:rPr>
                        <a:t>802.8</a:t>
                      </a:r>
                    </a:p>
                    <a:p>
                      <a:pPr marL="342900" marR="0" lvl="0" indent="-342900">
                        <a:spcBef>
                          <a:spcPts val="0"/>
                        </a:spcBef>
                        <a:spcAft>
                          <a:spcPts val="0"/>
                        </a:spcAft>
                        <a:buFont typeface="+mj-lt"/>
                        <a:buAutoNum type="alphaUcPeriod"/>
                      </a:pPr>
                      <a:r>
                        <a:rPr lang="en-US" sz="2200" dirty="0">
                          <a:ln>
                            <a:noFill/>
                          </a:ln>
                          <a:effectLst/>
                        </a:rPr>
                        <a:t>802.11</a:t>
                      </a:r>
                    </a:p>
                    <a:p>
                      <a:pPr marL="342900" marR="0" lvl="0" indent="-342900">
                        <a:spcBef>
                          <a:spcPts val="0"/>
                        </a:spcBef>
                        <a:spcAft>
                          <a:spcPts val="0"/>
                        </a:spcAft>
                        <a:buFont typeface="+mj-lt"/>
                        <a:buAutoNum type="alphaUcPeriod"/>
                      </a:pPr>
                      <a:r>
                        <a:rPr lang="en-US" sz="2200" dirty="0">
                          <a:ln>
                            <a:noFill/>
                          </a:ln>
                          <a:effectLst/>
                        </a:rPr>
                        <a:t>802.12</a:t>
                      </a:r>
                      <a:endParaRPr lang="en-US" sz="2200" dirty="0">
                        <a:ln>
                          <a:noFill/>
                        </a:ln>
                        <a:solidFill>
                          <a:srgbClr val="000000"/>
                        </a:solidFill>
                        <a:effectLst/>
                        <a:latin typeface="Helvetica Neue"/>
                        <a:ea typeface="Arial Unicode MS"/>
                        <a:cs typeface="Arial Unicode MS"/>
                      </a:endParaRPr>
                    </a:p>
                  </a:txBody>
                  <a:tcPr marL="50800" marR="50800" marT="50800" marB="50800"/>
                </a:tc>
                <a:extLst>
                  <a:ext uri="{0D108BD9-81ED-4DB2-BD59-A6C34878D82A}">
                    <a16:rowId xmlns:a16="http://schemas.microsoft.com/office/drawing/2014/main" xmlns="" val="2718147485"/>
                  </a:ext>
                </a:extLst>
              </a:tr>
              <a:tr h="1621585">
                <a:tc>
                  <a:txBody>
                    <a:bodyPr/>
                    <a:lstStyle/>
                    <a:p>
                      <a:pPr marL="0" marR="0" lvl="0" indent="0">
                        <a:spcBef>
                          <a:spcPts val="0"/>
                        </a:spcBef>
                        <a:spcAft>
                          <a:spcPts val="0"/>
                        </a:spcAft>
                        <a:buFont typeface="+mj-lt"/>
                        <a:buNone/>
                      </a:pPr>
                      <a:r>
                        <a:rPr lang="en-US" sz="2200" dirty="0">
                          <a:ln>
                            <a:noFill/>
                          </a:ln>
                          <a:effectLst/>
                        </a:rPr>
                        <a:t>2.  The full form of CRC is </a:t>
                      </a:r>
                    </a:p>
                    <a:p>
                      <a:pPr marL="342900" marR="0" lvl="0" indent="-342900">
                        <a:spcBef>
                          <a:spcPts val="0"/>
                        </a:spcBef>
                        <a:spcAft>
                          <a:spcPts val="0"/>
                        </a:spcAft>
                        <a:buFont typeface="+mj-lt"/>
                        <a:buAutoNum type="alphaUcPeriod"/>
                      </a:pPr>
                      <a:r>
                        <a:rPr lang="en-US" sz="2200" dirty="0">
                          <a:ln>
                            <a:noFill/>
                          </a:ln>
                          <a:effectLst/>
                        </a:rPr>
                        <a:t>Cyclic redundancy check</a:t>
                      </a:r>
                    </a:p>
                    <a:p>
                      <a:pPr marL="342900" marR="0" lvl="0" indent="-342900">
                        <a:spcBef>
                          <a:spcPts val="0"/>
                        </a:spcBef>
                        <a:spcAft>
                          <a:spcPts val="0"/>
                        </a:spcAft>
                        <a:buFont typeface="+mj-lt"/>
                        <a:buAutoNum type="alphaUcPeriod"/>
                      </a:pPr>
                      <a:r>
                        <a:rPr lang="en-US" sz="2200" dirty="0">
                          <a:ln>
                            <a:noFill/>
                          </a:ln>
                          <a:effectLst/>
                        </a:rPr>
                        <a:t>Cyclic repetitive check</a:t>
                      </a:r>
                    </a:p>
                    <a:p>
                      <a:pPr marL="342900" marR="0" lvl="0" indent="-342900">
                        <a:spcBef>
                          <a:spcPts val="0"/>
                        </a:spcBef>
                        <a:spcAft>
                          <a:spcPts val="0"/>
                        </a:spcAft>
                        <a:buFont typeface="+mj-lt"/>
                        <a:buAutoNum type="alphaUcPeriod"/>
                      </a:pPr>
                      <a:r>
                        <a:rPr lang="en-US" sz="2200" dirty="0">
                          <a:ln>
                            <a:noFill/>
                          </a:ln>
                          <a:effectLst/>
                        </a:rPr>
                        <a:t>Check redundancy code</a:t>
                      </a:r>
                    </a:p>
                    <a:p>
                      <a:pPr marL="0" marR="0" lvl="0" indent="0">
                        <a:spcBef>
                          <a:spcPts val="0"/>
                        </a:spcBef>
                        <a:spcAft>
                          <a:spcPts val="0"/>
                        </a:spcAft>
                        <a:buFont typeface="+mj-lt"/>
                        <a:buNone/>
                      </a:pPr>
                      <a:r>
                        <a:rPr lang="en-US" sz="2200" dirty="0">
                          <a:ln>
                            <a:noFill/>
                          </a:ln>
                          <a:effectLst/>
                        </a:rPr>
                        <a:t>D.</a:t>
                      </a:r>
                      <a:r>
                        <a:rPr lang="en-US" sz="2200" baseline="0" dirty="0">
                          <a:ln>
                            <a:noFill/>
                          </a:ln>
                          <a:effectLst/>
                        </a:rPr>
                        <a:t> </a:t>
                      </a:r>
                      <a:r>
                        <a:rPr lang="en-US" sz="2200" dirty="0">
                          <a:ln>
                            <a:noFill/>
                          </a:ln>
                          <a:effectLst/>
                        </a:rPr>
                        <a:t>Check redundancy cycle</a:t>
                      </a:r>
                      <a:endParaRPr lang="en-US" sz="2200" dirty="0">
                        <a:ln>
                          <a:noFill/>
                        </a:ln>
                        <a:solidFill>
                          <a:srgbClr val="000000"/>
                        </a:solidFill>
                        <a:effectLst/>
                        <a:latin typeface="Helvetica Neue"/>
                        <a:ea typeface="Arial Unicode MS"/>
                        <a:cs typeface="Arial Unicode MS"/>
                      </a:endParaRPr>
                    </a:p>
                  </a:txBody>
                  <a:tcPr marL="50800" marR="50800" marT="50800" marB="50800"/>
                </a:tc>
                <a:extLst>
                  <a:ext uri="{0D108BD9-81ED-4DB2-BD59-A6C34878D82A}">
                    <a16:rowId xmlns:a16="http://schemas.microsoft.com/office/drawing/2014/main" xmlns="" val="580664779"/>
                  </a:ext>
                </a:extLst>
              </a:tr>
            </a:tbl>
          </a:graphicData>
        </a:graphic>
      </p:graphicFrame>
      <p:sp>
        <p:nvSpPr>
          <p:cNvPr id="4" name="Date Placeholder 3"/>
          <p:cNvSpPr>
            <a:spLocks noGrp="1"/>
          </p:cNvSpPr>
          <p:nvPr>
            <p:ph type="dt" sz="half" idx="10"/>
          </p:nvPr>
        </p:nvSpPr>
        <p:spPr/>
        <p:txBody>
          <a:bodyPr/>
          <a:lstStyle/>
          <a:p>
            <a:fld id="{85D0EFB6-5837-4898-8DCD-C22B70868D16}" type="datetime1">
              <a:rPr lang="en-US" smtClean="0"/>
              <a:pPr/>
              <a:t>9/5/2022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88</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i="0" u="none" strike="noStrike" kern="1200" cap="none" spc="0" normalizeH="0" baseline="0" noProof="0" dirty="0">
                <a:ln>
                  <a:noFill/>
                </a:ln>
                <a:solidFill>
                  <a:schemeClr val="dk1"/>
                </a:solidFill>
                <a:effectLst/>
                <a:uLnTx/>
                <a:uFillTx/>
                <a:latin typeface="+mn-lt"/>
                <a:ea typeface="+mn-ea"/>
                <a:cs typeface="+mn-cs"/>
              </a:rPr>
              <a:t>MCQ</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xmlns="" val="61956942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xmlns="" val="3651158350"/>
              </p:ext>
            </p:extLst>
          </p:nvPr>
        </p:nvGraphicFramePr>
        <p:xfrm>
          <a:off x="838200" y="1295399"/>
          <a:ext cx="7620000" cy="4226560"/>
        </p:xfrm>
        <a:graphic>
          <a:graphicData uri="http://schemas.openxmlformats.org/drawingml/2006/table">
            <a:tbl>
              <a:tblPr firstRow="1" firstCol="1" bandRow="1">
                <a:tableStyleId>{2D5ABB26-0587-4C30-8999-92F81FD0307C}</a:tableStyleId>
              </a:tblPr>
              <a:tblGrid>
                <a:gridCol w="7620000">
                  <a:extLst>
                    <a:ext uri="{9D8B030D-6E8A-4147-A177-3AD203B41FA5}">
                      <a16:colId xmlns:a16="http://schemas.microsoft.com/office/drawing/2014/main" xmlns="" val="1748768535"/>
                    </a:ext>
                  </a:extLst>
                </a:gridCol>
              </a:tblGrid>
              <a:tr h="1512491">
                <a:tc>
                  <a:txBody>
                    <a:bodyPr/>
                    <a:lstStyle/>
                    <a:p>
                      <a:pPr marL="0" marR="0" lvl="0" indent="0">
                        <a:spcBef>
                          <a:spcPts val="0"/>
                        </a:spcBef>
                        <a:spcAft>
                          <a:spcPts val="0"/>
                        </a:spcAft>
                        <a:buFont typeface="+mj-lt"/>
                        <a:buNone/>
                      </a:pPr>
                      <a:r>
                        <a:rPr lang="en-US" sz="2200" dirty="0">
                          <a:ln>
                            <a:noFill/>
                          </a:ln>
                          <a:effectLst/>
                        </a:rPr>
                        <a:t>3.  The error correcting and detecting properties of a code depends on its </a:t>
                      </a:r>
                    </a:p>
                    <a:p>
                      <a:pPr marL="342900" marR="0" lvl="0" indent="-342900">
                        <a:spcBef>
                          <a:spcPts val="0"/>
                        </a:spcBef>
                        <a:spcAft>
                          <a:spcPts val="0"/>
                        </a:spcAft>
                        <a:buFont typeface="+mj-lt"/>
                        <a:buAutoNum type="alphaUcPeriod"/>
                      </a:pPr>
                      <a:r>
                        <a:rPr lang="en-US" sz="2200" dirty="0">
                          <a:ln>
                            <a:noFill/>
                          </a:ln>
                          <a:effectLst/>
                        </a:rPr>
                        <a:t>Distance</a:t>
                      </a:r>
                    </a:p>
                    <a:p>
                      <a:pPr marL="342900" marR="0" lvl="0" indent="-342900">
                        <a:spcBef>
                          <a:spcPts val="0"/>
                        </a:spcBef>
                        <a:spcAft>
                          <a:spcPts val="0"/>
                        </a:spcAft>
                        <a:buFont typeface="+mj-lt"/>
                        <a:buAutoNum type="alphaUcPeriod"/>
                      </a:pPr>
                      <a:r>
                        <a:rPr lang="en-US" sz="2200" dirty="0">
                          <a:ln>
                            <a:noFill/>
                          </a:ln>
                          <a:effectLst/>
                        </a:rPr>
                        <a:t>Hamming distance</a:t>
                      </a:r>
                    </a:p>
                    <a:p>
                      <a:pPr marL="342900" marR="0" lvl="0" indent="-342900">
                        <a:spcBef>
                          <a:spcPts val="0"/>
                        </a:spcBef>
                        <a:spcAft>
                          <a:spcPts val="0"/>
                        </a:spcAft>
                        <a:buFont typeface="+mj-lt"/>
                        <a:buAutoNum type="alphaUcPeriod"/>
                      </a:pPr>
                      <a:r>
                        <a:rPr lang="en-US" sz="2200" dirty="0">
                          <a:ln>
                            <a:noFill/>
                          </a:ln>
                          <a:effectLst/>
                        </a:rPr>
                        <a:t>Lambda</a:t>
                      </a:r>
                    </a:p>
                    <a:p>
                      <a:pPr marL="342900" marR="0" lvl="0" indent="-342900">
                        <a:spcBef>
                          <a:spcPts val="0"/>
                        </a:spcBef>
                        <a:spcAft>
                          <a:spcPts val="0"/>
                        </a:spcAft>
                        <a:buFont typeface="+mj-lt"/>
                        <a:buAutoNum type="alphaUcPeriod"/>
                      </a:pPr>
                      <a:r>
                        <a:rPr lang="en-US" sz="2200" dirty="0">
                          <a:ln>
                            <a:noFill/>
                          </a:ln>
                          <a:effectLst/>
                        </a:rPr>
                        <a:t>Parity bit</a:t>
                      </a:r>
                      <a:endParaRPr lang="en-US" sz="2200" dirty="0">
                        <a:ln>
                          <a:noFill/>
                        </a:ln>
                        <a:solidFill>
                          <a:srgbClr val="000000"/>
                        </a:solidFill>
                        <a:effectLst/>
                        <a:latin typeface="Helvetica Neue"/>
                        <a:ea typeface="Arial Unicode MS"/>
                        <a:cs typeface="Arial Unicode MS"/>
                      </a:endParaRPr>
                    </a:p>
                  </a:txBody>
                  <a:tcPr marL="50800" marR="50800" marT="50800" marB="50800"/>
                </a:tc>
                <a:extLst>
                  <a:ext uri="{0D108BD9-81ED-4DB2-BD59-A6C34878D82A}">
                    <a16:rowId xmlns:a16="http://schemas.microsoft.com/office/drawing/2014/main" xmlns="" val="1535192165"/>
                  </a:ext>
                </a:extLst>
              </a:tr>
              <a:tr h="1512491">
                <a:tc>
                  <a:txBody>
                    <a:bodyPr/>
                    <a:lstStyle/>
                    <a:p>
                      <a:pPr marL="0" marR="0" lvl="0" indent="0">
                        <a:spcBef>
                          <a:spcPts val="0"/>
                        </a:spcBef>
                        <a:spcAft>
                          <a:spcPts val="0"/>
                        </a:spcAft>
                        <a:buFont typeface="+mj-lt"/>
                        <a:buNone/>
                      </a:pPr>
                      <a:r>
                        <a:rPr lang="en-US" sz="2200" dirty="0">
                          <a:ln>
                            <a:noFill/>
                          </a:ln>
                          <a:effectLst/>
                        </a:rPr>
                        <a:t>4.  Which layer changes the sequence of bits into electromagnetic signals</a:t>
                      </a:r>
                    </a:p>
                    <a:p>
                      <a:pPr marL="342900" marR="0" lvl="0" indent="-342900">
                        <a:spcBef>
                          <a:spcPts val="0"/>
                        </a:spcBef>
                        <a:spcAft>
                          <a:spcPts val="0"/>
                        </a:spcAft>
                        <a:buFont typeface="+mj-lt"/>
                        <a:buAutoNum type="alphaUcPeriod"/>
                      </a:pPr>
                      <a:r>
                        <a:rPr lang="en-US" sz="2200" dirty="0">
                          <a:ln>
                            <a:noFill/>
                          </a:ln>
                          <a:effectLst/>
                        </a:rPr>
                        <a:t>Session layer</a:t>
                      </a:r>
                    </a:p>
                    <a:p>
                      <a:pPr marL="342900" marR="0" lvl="0" indent="-342900">
                        <a:spcBef>
                          <a:spcPts val="0"/>
                        </a:spcBef>
                        <a:spcAft>
                          <a:spcPts val="0"/>
                        </a:spcAft>
                        <a:buFont typeface="+mj-lt"/>
                        <a:buAutoNum type="alphaUcPeriod"/>
                      </a:pPr>
                      <a:r>
                        <a:rPr lang="en-US" sz="2200" dirty="0">
                          <a:ln>
                            <a:noFill/>
                          </a:ln>
                          <a:effectLst/>
                        </a:rPr>
                        <a:t>Network layer</a:t>
                      </a:r>
                    </a:p>
                    <a:p>
                      <a:pPr marL="342900" marR="0" lvl="0" indent="-342900">
                        <a:spcBef>
                          <a:spcPts val="0"/>
                        </a:spcBef>
                        <a:spcAft>
                          <a:spcPts val="0"/>
                        </a:spcAft>
                        <a:buFont typeface="+mj-lt"/>
                        <a:buAutoNum type="alphaUcPeriod"/>
                      </a:pPr>
                      <a:r>
                        <a:rPr lang="en-US" sz="2200" dirty="0">
                          <a:ln>
                            <a:noFill/>
                          </a:ln>
                          <a:effectLst/>
                        </a:rPr>
                        <a:t>Data link layer</a:t>
                      </a:r>
                    </a:p>
                    <a:p>
                      <a:pPr marL="342900" marR="0" lvl="0" indent="-342900">
                        <a:spcBef>
                          <a:spcPts val="0"/>
                        </a:spcBef>
                        <a:spcAft>
                          <a:spcPts val="0"/>
                        </a:spcAft>
                        <a:buFont typeface="+mj-lt"/>
                        <a:buAutoNum type="alphaUcPeriod"/>
                      </a:pPr>
                      <a:r>
                        <a:rPr lang="en-US" sz="2200" dirty="0">
                          <a:ln>
                            <a:noFill/>
                          </a:ln>
                          <a:effectLst/>
                        </a:rPr>
                        <a:t>Physical Layer </a:t>
                      </a:r>
                      <a:endParaRPr lang="en-US" sz="2200" dirty="0">
                        <a:ln>
                          <a:noFill/>
                        </a:ln>
                        <a:solidFill>
                          <a:srgbClr val="000000"/>
                        </a:solidFill>
                        <a:effectLst/>
                        <a:latin typeface="Helvetica Neue"/>
                        <a:ea typeface="Arial Unicode MS"/>
                        <a:cs typeface="Arial Unicode MS"/>
                      </a:endParaRPr>
                    </a:p>
                  </a:txBody>
                  <a:tcPr marL="50800" marR="50800" marT="50800" marB="50800"/>
                </a:tc>
                <a:extLst>
                  <a:ext uri="{0D108BD9-81ED-4DB2-BD59-A6C34878D82A}">
                    <a16:rowId xmlns:a16="http://schemas.microsoft.com/office/drawing/2014/main" xmlns="" val="2178171667"/>
                  </a:ext>
                </a:extLst>
              </a:tr>
            </a:tbl>
          </a:graphicData>
        </a:graphic>
      </p:graphicFrame>
      <p:sp>
        <p:nvSpPr>
          <p:cNvPr id="4" name="Date Placeholder 3"/>
          <p:cNvSpPr>
            <a:spLocks noGrp="1"/>
          </p:cNvSpPr>
          <p:nvPr>
            <p:ph type="dt" sz="half" idx="10"/>
          </p:nvPr>
        </p:nvSpPr>
        <p:spPr/>
        <p:txBody>
          <a:bodyPr/>
          <a:lstStyle/>
          <a:p>
            <a:fld id="{16BD0166-D63A-43A7-A7A6-1697BF5B1C96}" type="datetime1">
              <a:rPr lang="en-US" smtClean="0"/>
              <a:pPr/>
              <a:t>9/5/2022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89</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i="0" u="none" strike="noStrike" kern="1200" cap="none" spc="0" normalizeH="0" baseline="0" noProof="0" dirty="0">
                <a:ln>
                  <a:noFill/>
                </a:ln>
                <a:solidFill>
                  <a:schemeClr val="dk1"/>
                </a:solidFill>
                <a:effectLst/>
                <a:uLnTx/>
                <a:uFillTx/>
                <a:latin typeface="+mn-lt"/>
                <a:ea typeface="+mn-ea"/>
                <a:cs typeface="+mn-cs"/>
              </a:rPr>
              <a:t>MCQ</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xmlns="" val="3262700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6454775" y="6356350"/>
            <a:ext cx="2895600" cy="365125"/>
          </a:xfrm>
          <a:prstGeom prst="rect">
            <a:avLst/>
          </a:prstGeom>
        </p:spPr>
        <p:txBody>
          <a:bodyPr/>
          <a:lstStyle/>
          <a:p>
            <a:pPr marL="38100" algn="ctr">
              <a:buSzPts val="1400"/>
              <a:defRPr/>
            </a:pPr>
            <a:fld id="{BB683F2C-7975-43FF-956B-FFB87A0E5681}" type="slidenum">
              <a:rPr lang="en-US" spc="-5" smtClean="0"/>
              <a:pPr marL="38100" algn="ctr">
                <a:buSzPts val="1400"/>
                <a:defRPr/>
              </a:pPr>
              <a:t>9</a:t>
            </a:fld>
            <a:endParaRPr lang="en-US" spc="-5" dirty="0"/>
          </a:p>
        </p:txBody>
      </p:sp>
      <p:sp>
        <p:nvSpPr>
          <p:cNvPr id="3" name="object 7"/>
          <p:cNvSpPr txBox="1">
            <a:spLocks noChangeArrowheads="1"/>
          </p:cNvSpPr>
          <p:nvPr/>
        </p:nvSpPr>
        <p:spPr bwMode="auto">
          <a:xfrm>
            <a:off x="533400" y="871538"/>
            <a:ext cx="8305800" cy="5505450"/>
          </a:xfrm>
          <a:prstGeom prst="rect">
            <a:avLst/>
          </a:prstGeom>
          <a:noFill/>
          <a:ln w="9525">
            <a:noFill/>
            <a:miter lim="800000"/>
            <a:headEnd/>
            <a:tailEnd/>
          </a:ln>
        </p:spPr>
        <p:txBody>
          <a:bodyPr lIns="0" tIns="12065" rIns="0" bIns="0">
            <a:spAutoFit/>
          </a:bodyPr>
          <a:lstStyle/>
          <a:p>
            <a:pPr marL="12700">
              <a:lnSpc>
                <a:spcPct val="150000"/>
              </a:lnSpc>
              <a:buClr>
                <a:srgbClr val="0AD0D9"/>
              </a:buClr>
              <a:buSzPct val="95000"/>
              <a:tabLst>
                <a:tab pos="285750" algn="l"/>
              </a:tabLst>
            </a:pPr>
            <a:r>
              <a:rPr lang="en-US" sz="2000" dirty="0">
                <a:latin typeface="Times New Roman" pitchFamily="18" charset="0"/>
                <a:cs typeface="Times New Roman" pitchFamily="18" charset="0"/>
              </a:rPr>
              <a:t>1. Engineering knowledge</a:t>
            </a:r>
          </a:p>
          <a:p>
            <a:pPr marL="12700">
              <a:lnSpc>
                <a:spcPct val="150000"/>
              </a:lnSpc>
              <a:buClr>
                <a:srgbClr val="0AD0D9"/>
              </a:buClr>
              <a:buSzPct val="95000"/>
              <a:tabLst>
                <a:tab pos="285750" algn="l"/>
              </a:tabLst>
            </a:pPr>
            <a:r>
              <a:rPr lang="en-US" sz="2000" dirty="0">
                <a:latin typeface="Times New Roman" pitchFamily="18" charset="0"/>
                <a:cs typeface="Times New Roman" pitchFamily="18" charset="0"/>
              </a:rPr>
              <a:t>2. Problem analysis</a:t>
            </a:r>
          </a:p>
          <a:p>
            <a:pPr marL="12700">
              <a:lnSpc>
                <a:spcPct val="150000"/>
              </a:lnSpc>
              <a:buClr>
                <a:srgbClr val="0AD0D9"/>
              </a:buClr>
              <a:buSzPct val="95000"/>
              <a:tabLst>
                <a:tab pos="285750" algn="l"/>
              </a:tabLst>
            </a:pPr>
            <a:r>
              <a:rPr lang="en-US" sz="2000" dirty="0">
                <a:latin typeface="Times New Roman" pitchFamily="18" charset="0"/>
                <a:cs typeface="Times New Roman" pitchFamily="18" charset="0"/>
              </a:rPr>
              <a:t>3. Design/development of solutions</a:t>
            </a:r>
          </a:p>
          <a:p>
            <a:pPr marL="12700">
              <a:lnSpc>
                <a:spcPct val="150000"/>
              </a:lnSpc>
              <a:buClr>
                <a:srgbClr val="0AD0D9"/>
              </a:buClr>
              <a:buSzPct val="95000"/>
              <a:tabLst>
                <a:tab pos="285750" algn="l"/>
              </a:tabLst>
            </a:pPr>
            <a:r>
              <a:rPr lang="en-US" sz="2000" dirty="0">
                <a:latin typeface="Times New Roman" pitchFamily="18" charset="0"/>
                <a:cs typeface="Times New Roman" pitchFamily="18" charset="0"/>
              </a:rPr>
              <a:t>4. Conduct investigations of complex problems</a:t>
            </a:r>
          </a:p>
          <a:p>
            <a:pPr marL="12700">
              <a:lnSpc>
                <a:spcPct val="150000"/>
              </a:lnSpc>
              <a:buClr>
                <a:srgbClr val="0AD0D9"/>
              </a:buClr>
              <a:buSzPct val="95000"/>
              <a:tabLst>
                <a:tab pos="285750" algn="l"/>
              </a:tabLst>
            </a:pPr>
            <a:r>
              <a:rPr lang="en-US" sz="2000" dirty="0">
                <a:latin typeface="Times New Roman" pitchFamily="18" charset="0"/>
                <a:cs typeface="Times New Roman" pitchFamily="18" charset="0"/>
              </a:rPr>
              <a:t>5. Modern tool usage</a:t>
            </a:r>
          </a:p>
          <a:p>
            <a:pPr marL="12700">
              <a:lnSpc>
                <a:spcPct val="150000"/>
              </a:lnSpc>
              <a:buClr>
                <a:srgbClr val="0AD0D9"/>
              </a:buClr>
              <a:buSzPct val="95000"/>
              <a:tabLst>
                <a:tab pos="285750" algn="l"/>
              </a:tabLst>
            </a:pPr>
            <a:r>
              <a:rPr lang="en-US" sz="2000" dirty="0">
                <a:latin typeface="Times New Roman" pitchFamily="18" charset="0"/>
                <a:cs typeface="Times New Roman" pitchFamily="18" charset="0"/>
              </a:rPr>
              <a:t>6. The engineer and society</a:t>
            </a:r>
          </a:p>
          <a:p>
            <a:pPr marL="12700">
              <a:lnSpc>
                <a:spcPct val="150000"/>
              </a:lnSpc>
              <a:buClr>
                <a:srgbClr val="0AD0D9"/>
              </a:buClr>
              <a:buSzPct val="95000"/>
              <a:tabLst>
                <a:tab pos="285750" algn="l"/>
              </a:tabLst>
            </a:pPr>
            <a:r>
              <a:rPr lang="en-US" sz="2000" dirty="0">
                <a:latin typeface="Times New Roman" pitchFamily="18" charset="0"/>
                <a:cs typeface="Times New Roman" pitchFamily="18" charset="0"/>
              </a:rPr>
              <a:t>7. Environment and sustainability </a:t>
            </a:r>
          </a:p>
          <a:p>
            <a:pPr marL="12700">
              <a:lnSpc>
                <a:spcPct val="150000"/>
              </a:lnSpc>
              <a:buClr>
                <a:srgbClr val="0AD0D9"/>
              </a:buClr>
              <a:buSzPct val="95000"/>
              <a:tabLst>
                <a:tab pos="285750" algn="l"/>
              </a:tabLst>
            </a:pPr>
            <a:r>
              <a:rPr lang="en-US" sz="2000" dirty="0">
                <a:latin typeface="Times New Roman" pitchFamily="18" charset="0"/>
                <a:cs typeface="Times New Roman" pitchFamily="18" charset="0"/>
              </a:rPr>
              <a:t>8. Ethics</a:t>
            </a:r>
          </a:p>
          <a:p>
            <a:pPr marL="12700">
              <a:lnSpc>
                <a:spcPct val="150000"/>
              </a:lnSpc>
              <a:buClr>
                <a:srgbClr val="0AD0D9"/>
              </a:buClr>
              <a:buSzPct val="95000"/>
              <a:tabLst>
                <a:tab pos="285750" algn="l"/>
              </a:tabLst>
            </a:pPr>
            <a:r>
              <a:rPr lang="en-US" sz="2000" dirty="0">
                <a:latin typeface="Times New Roman" pitchFamily="18" charset="0"/>
                <a:cs typeface="Times New Roman" pitchFamily="18" charset="0"/>
              </a:rPr>
              <a:t>9. Individual and team work </a:t>
            </a:r>
          </a:p>
          <a:p>
            <a:pPr marL="12700">
              <a:lnSpc>
                <a:spcPct val="150000"/>
              </a:lnSpc>
              <a:buClr>
                <a:srgbClr val="0AD0D9"/>
              </a:buClr>
              <a:buSzPct val="95000"/>
              <a:tabLst>
                <a:tab pos="285750" algn="l"/>
              </a:tabLst>
            </a:pPr>
            <a:r>
              <a:rPr lang="en-US" sz="2000" dirty="0">
                <a:latin typeface="Times New Roman" pitchFamily="18" charset="0"/>
                <a:cs typeface="Times New Roman" pitchFamily="18" charset="0"/>
              </a:rPr>
              <a:t>10. Communication</a:t>
            </a:r>
          </a:p>
          <a:p>
            <a:pPr marL="12700">
              <a:lnSpc>
                <a:spcPct val="150000"/>
              </a:lnSpc>
              <a:buClr>
                <a:srgbClr val="0AD0D9"/>
              </a:buClr>
              <a:buSzPct val="95000"/>
              <a:tabLst>
                <a:tab pos="285750" algn="l"/>
              </a:tabLst>
            </a:pPr>
            <a:r>
              <a:rPr lang="en-US" sz="2000" dirty="0">
                <a:latin typeface="Times New Roman" pitchFamily="18" charset="0"/>
                <a:cs typeface="Times New Roman" pitchFamily="18" charset="0"/>
              </a:rPr>
              <a:t>11. Project management and finance </a:t>
            </a:r>
          </a:p>
          <a:p>
            <a:pPr marL="12700">
              <a:lnSpc>
                <a:spcPct val="150000"/>
              </a:lnSpc>
              <a:buClr>
                <a:srgbClr val="0AD0D9"/>
              </a:buClr>
              <a:buSzPct val="95000"/>
              <a:tabLst>
                <a:tab pos="285750" algn="l"/>
              </a:tabLst>
            </a:pPr>
            <a:r>
              <a:rPr lang="en-US" sz="2000" dirty="0">
                <a:latin typeface="Times New Roman" pitchFamily="18" charset="0"/>
                <a:cs typeface="Times New Roman" pitchFamily="18" charset="0"/>
              </a:rPr>
              <a:t>12. Life-long learning</a:t>
            </a:r>
          </a:p>
        </p:txBody>
      </p:sp>
      <p:sp>
        <p:nvSpPr>
          <p:cNvPr id="14340" name="Date Placeholder 4"/>
          <p:cNvSpPr>
            <a:spLocks noGrp="1"/>
          </p:cNvSpPr>
          <p:nvPr>
            <p:ph type="dt" sz="quarter" idx="11"/>
          </p:nvPr>
        </p:nvSpPr>
        <p:spPr>
          <a:xfrm>
            <a:off x="-304800" y="6356350"/>
            <a:ext cx="2895600" cy="365125"/>
          </a:xfrm>
          <a:noFill/>
        </p:spPr>
        <p:txBody>
          <a:bodyPr/>
          <a:lstStyle/>
          <a:p>
            <a:pPr>
              <a:buFont typeface="Arial" pitchFamily="34" charset="0"/>
              <a:buNone/>
            </a:pPr>
            <a:fld id="{01660122-9D9D-4D04-864C-956D79F0E9FA}" type="datetime1">
              <a:rPr lang="en-US" smtClean="0"/>
              <a:pPr>
                <a:buFont typeface="Arial" pitchFamily="34" charset="0"/>
                <a:buNone/>
              </a:pPr>
              <a:t>9/5/2022</a:t>
            </a:fld>
            <a:endParaRPr lang="en-US" dirty="0"/>
          </a:p>
        </p:txBody>
      </p:sp>
      <p:sp>
        <p:nvSpPr>
          <p:cNvPr id="11" name="Title 1"/>
          <p:cNvSpPr txBox="1">
            <a:spLocks/>
          </p:cNvSpPr>
          <p:nvPr/>
        </p:nvSpPr>
        <p:spPr>
          <a:xfrm>
            <a:off x="1371600" y="-5080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2800" dirty="0"/>
              <a:t>Program Outcome</a:t>
            </a:r>
          </a:p>
        </p:txBody>
      </p:sp>
    </p:spTree>
    <p:extLst>
      <p:ext uri="{BB962C8B-B14F-4D97-AF65-F5344CB8AC3E}">
        <p14:creationId xmlns:p14="http://schemas.microsoft.com/office/powerpoint/2010/main" xmlns="" val="594642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1000"/>
                                        <p:tgtEl>
                                          <p:spTgt spid="3">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ox(in)">
                                      <p:cBhvr>
                                        <p:cTn id="10" dur="1000"/>
                                        <p:tgtEl>
                                          <p:spTgt spid="3">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ox(in)">
                                      <p:cBhvr>
                                        <p:cTn id="13" dur="1000"/>
                                        <p:tgtEl>
                                          <p:spTgt spid="3">
                                            <p:txEl>
                                              <p:pRg st="2" end="2"/>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ox(in)">
                                      <p:cBhvr>
                                        <p:cTn id="16" dur="1000"/>
                                        <p:tgtEl>
                                          <p:spTgt spid="3">
                                            <p:txEl>
                                              <p:pRg st="3" end="3"/>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ox(in)">
                                      <p:cBhvr>
                                        <p:cTn id="19" dur="1000"/>
                                        <p:tgtEl>
                                          <p:spTgt spid="3">
                                            <p:txEl>
                                              <p:pRg st="4" end="4"/>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ox(in)">
                                      <p:cBhvr>
                                        <p:cTn id="22" dur="1000"/>
                                        <p:tgtEl>
                                          <p:spTgt spid="3">
                                            <p:txEl>
                                              <p:pRg st="5" end="5"/>
                                            </p:txEl>
                                          </p:spTgt>
                                        </p:tgtEl>
                                      </p:cBhvr>
                                    </p:animEffect>
                                  </p:childTnLst>
                                </p:cTn>
                              </p:par>
                              <p:par>
                                <p:cTn id="23" presetID="4" presetClass="entr" presetSubtype="16"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box(in)">
                                      <p:cBhvr>
                                        <p:cTn id="25" dur="1000"/>
                                        <p:tgtEl>
                                          <p:spTgt spid="3">
                                            <p:txEl>
                                              <p:pRg st="6" end="6"/>
                                            </p:txEl>
                                          </p:spTgt>
                                        </p:tgtEl>
                                      </p:cBhvr>
                                    </p:animEffect>
                                  </p:childTnLst>
                                </p:cTn>
                              </p:par>
                              <p:par>
                                <p:cTn id="26" presetID="4" presetClass="entr" presetSubtype="16"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box(in)">
                                      <p:cBhvr>
                                        <p:cTn id="28" dur="1000"/>
                                        <p:tgtEl>
                                          <p:spTgt spid="3">
                                            <p:txEl>
                                              <p:pRg st="7" end="7"/>
                                            </p:txEl>
                                          </p:spTgt>
                                        </p:tgtEl>
                                      </p:cBhvr>
                                    </p:animEffect>
                                  </p:childTnLst>
                                </p:cTn>
                              </p:par>
                              <p:par>
                                <p:cTn id="29" presetID="4" presetClass="entr" presetSubtype="16"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box(in)">
                                      <p:cBhvr>
                                        <p:cTn id="31" dur="1000"/>
                                        <p:tgtEl>
                                          <p:spTgt spid="3">
                                            <p:txEl>
                                              <p:pRg st="8" end="8"/>
                                            </p:txEl>
                                          </p:spTgt>
                                        </p:tgtEl>
                                      </p:cBhvr>
                                    </p:animEffect>
                                  </p:childTnLst>
                                </p:cTn>
                              </p:par>
                              <p:par>
                                <p:cTn id="32" presetID="4" presetClass="entr" presetSubtype="16"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box(in)">
                                      <p:cBhvr>
                                        <p:cTn id="34" dur="1000"/>
                                        <p:tgtEl>
                                          <p:spTgt spid="3">
                                            <p:txEl>
                                              <p:pRg st="9" end="9"/>
                                            </p:txEl>
                                          </p:spTgt>
                                        </p:tgtEl>
                                      </p:cBhvr>
                                    </p:animEffect>
                                  </p:childTnLst>
                                </p:cTn>
                              </p:par>
                              <p:par>
                                <p:cTn id="35" presetID="4" presetClass="entr" presetSubtype="16"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box(in)">
                                      <p:cBhvr>
                                        <p:cTn id="37" dur="1000"/>
                                        <p:tgtEl>
                                          <p:spTgt spid="3">
                                            <p:txEl>
                                              <p:pRg st="10" end="10"/>
                                            </p:txEl>
                                          </p:spTgt>
                                        </p:tgtEl>
                                      </p:cBhvr>
                                    </p:animEffect>
                                  </p:childTnLst>
                                </p:cTn>
                              </p:par>
                              <p:par>
                                <p:cTn id="38" presetID="4" presetClass="entr" presetSubtype="16" fill="hold"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box(in)">
                                      <p:cBhvr>
                                        <p:cTn id="40" dur="10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3273B65-A2AE-4414-9B04-AD8679F5F88E}" type="datetime1">
              <a:rPr lang="en-US" smtClean="0"/>
              <a:pPr/>
              <a:t>9/5/2022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90</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i="0" u="none" strike="noStrike" kern="1200" cap="none" spc="0" normalizeH="0" baseline="0" noProof="0" dirty="0">
                <a:ln>
                  <a:noFill/>
                </a:ln>
                <a:solidFill>
                  <a:schemeClr val="dk1"/>
                </a:solidFill>
                <a:effectLst/>
                <a:uLnTx/>
                <a:uFillTx/>
                <a:latin typeface="+mn-lt"/>
                <a:ea typeface="+mn-ea"/>
                <a:cs typeface="+mn-cs"/>
              </a:rPr>
              <a:t>MCQ</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graphicFrame>
        <p:nvGraphicFramePr>
          <p:cNvPr id="5" name="Content Placeholder 4"/>
          <p:cNvGraphicFramePr>
            <a:graphicFrameLocks noGrp="1"/>
          </p:cNvGraphicFramePr>
          <p:nvPr>
            <p:ph idx="1"/>
            <p:extLst>
              <p:ext uri="{D42A27DB-BD31-4B8C-83A1-F6EECF244321}">
                <p14:modId xmlns:p14="http://schemas.microsoft.com/office/powerpoint/2010/main" xmlns="" val="2036767610"/>
              </p:ext>
            </p:extLst>
          </p:nvPr>
        </p:nvGraphicFramePr>
        <p:xfrm>
          <a:off x="838200" y="1103292"/>
          <a:ext cx="7620000" cy="4966929"/>
        </p:xfrm>
        <a:graphic>
          <a:graphicData uri="http://schemas.openxmlformats.org/drawingml/2006/table">
            <a:tbl>
              <a:tblPr firstRow="1" firstCol="1" bandRow="1">
                <a:tableStyleId>{2D5ABB26-0587-4C30-8999-92F81FD0307C}</a:tableStyleId>
              </a:tblPr>
              <a:tblGrid>
                <a:gridCol w="7620000">
                  <a:extLst>
                    <a:ext uri="{9D8B030D-6E8A-4147-A177-3AD203B41FA5}">
                      <a16:colId xmlns:a16="http://schemas.microsoft.com/office/drawing/2014/main" xmlns="" val="165113611"/>
                    </a:ext>
                  </a:extLst>
                </a:gridCol>
              </a:tblGrid>
              <a:tr h="1915815">
                <a:tc>
                  <a:txBody>
                    <a:bodyPr/>
                    <a:lstStyle/>
                    <a:p>
                      <a:pPr marL="0" marR="0" lvl="0" indent="0">
                        <a:spcBef>
                          <a:spcPts val="0"/>
                        </a:spcBef>
                        <a:spcAft>
                          <a:spcPts val="0"/>
                        </a:spcAft>
                        <a:buFont typeface="+mj-lt"/>
                        <a:buNone/>
                      </a:pPr>
                      <a:r>
                        <a:rPr lang="en-US" sz="2200" dirty="0">
                          <a:ln>
                            <a:noFill/>
                          </a:ln>
                          <a:effectLst/>
                        </a:rPr>
                        <a:t>5. __________ is explained as unsynchronized transmission at any instant</a:t>
                      </a:r>
                    </a:p>
                    <a:p>
                      <a:pPr marL="342900" marR="0" lvl="0" indent="-342900">
                        <a:spcBef>
                          <a:spcPts val="0"/>
                        </a:spcBef>
                        <a:spcAft>
                          <a:spcPts val="0"/>
                        </a:spcAft>
                        <a:buFont typeface="+mj-lt"/>
                        <a:buAutoNum type="alphaUcPeriod"/>
                      </a:pPr>
                      <a:r>
                        <a:rPr lang="en-US" sz="2200" dirty="0">
                          <a:ln>
                            <a:noFill/>
                          </a:ln>
                          <a:effectLst/>
                        </a:rPr>
                        <a:t>Pure Aloha</a:t>
                      </a:r>
                    </a:p>
                    <a:p>
                      <a:pPr marL="342900" marR="0" lvl="0" indent="-342900">
                        <a:spcBef>
                          <a:spcPts val="0"/>
                        </a:spcBef>
                        <a:spcAft>
                          <a:spcPts val="0"/>
                        </a:spcAft>
                        <a:buFont typeface="+mj-lt"/>
                        <a:buAutoNum type="alphaUcPeriod"/>
                      </a:pPr>
                      <a:r>
                        <a:rPr lang="en-US" sz="2200" dirty="0">
                          <a:ln>
                            <a:noFill/>
                          </a:ln>
                          <a:effectLst/>
                        </a:rPr>
                        <a:t>Slotted Aloha</a:t>
                      </a:r>
                    </a:p>
                    <a:p>
                      <a:pPr marL="342900" marR="0" lvl="0" indent="-342900">
                        <a:spcBef>
                          <a:spcPts val="0"/>
                        </a:spcBef>
                        <a:spcAft>
                          <a:spcPts val="0"/>
                        </a:spcAft>
                        <a:buFont typeface="+mj-lt"/>
                        <a:buAutoNum type="alphaUcPeriod"/>
                      </a:pPr>
                      <a:r>
                        <a:rPr lang="en-US" sz="2200" dirty="0">
                          <a:ln>
                            <a:noFill/>
                          </a:ln>
                          <a:effectLst/>
                        </a:rPr>
                        <a:t>CSMA</a:t>
                      </a:r>
                    </a:p>
                    <a:p>
                      <a:pPr marL="342900" marR="0" lvl="0" indent="-342900">
                        <a:spcBef>
                          <a:spcPts val="0"/>
                        </a:spcBef>
                        <a:spcAft>
                          <a:spcPts val="0"/>
                        </a:spcAft>
                        <a:buFont typeface="+mj-lt"/>
                        <a:buAutoNum type="alphaUcPeriod"/>
                      </a:pPr>
                      <a:r>
                        <a:rPr lang="en-US" sz="2200" dirty="0">
                          <a:ln>
                            <a:noFill/>
                          </a:ln>
                          <a:effectLst/>
                        </a:rPr>
                        <a:t>CSMA/CD</a:t>
                      </a:r>
                      <a:endParaRPr lang="en-US" sz="2200" dirty="0">
                        <a:ln>
                          <a:noFill/>
                        </a:ln>
                        <a:solidFill>
                          <a:srgbClr val="000000"/>
                        </a:solidFill>
                        <a:effectLst/>
                        <a:latin typeface="Helvetica Neue"/>
                        <a:ea typeface="Arial Unicode MS"/>
                        <a:cs typeface="Arial Unicode MS"/>
                      </a:endParaRPr>
                    </a:p>
                  </a:txBody>
                  <a:tcPr marL="50800" marR="50800" marT="50800" marB="50800"/>
                </a:tc>
                <a:extLst>
                  <a:ext uri="{0D108BD9-81ED-4DB2-BD59-A6C34878D82A}">
                    <a16:rowId xmlns:a16="http://schemas.microsoft.com/office/drawing/2014/main" xmlns="" val="989834765"/>
                  </a:ext>
                </a:extLst>
              </a:tr>
              <a:tr h="1915815">
                <a:tc>
                  <a:txBody>
                    <a:bodyPr/>
                    <a:lstStyle/>
                    <a:p>
                      <a:pPr marL="0" marR="0" lvl="0" indent="0">
                        <a:spcBef>
                          <a:spcPts val="0"/>
                        </a:spcBef>
                        <a:spcAft>
                          <a:spcPts val="0"/>
                        </a:spcAft>
                        <a:buFont typeface="+mj-lt"/>
                        <a:buNone/>
                      </a:pPr>
                      <a:r>
                        <a:rPr lang="en-US" sz="2200" dirty="0">
                          <a:ln>
                            <a:noFill/>
                          </a:ln>
                          <a:effectLst/>
                        </a:rPr>
                        <a:t>6. If byte stuffing is used for a data fragment A ESC FLAG B, then output after stuffing will be</a:t>
                      </a:r>
                    </a:p>
                    <a:p>
                      <a:pPr marL="342900" marR="0" lvl="0" indent="-342900">
                        <a:spcBef>
                          <a:spcPts val="0"/>
                        </a:spcBef>
                        <a:spcAft>
                          <a:spcPts val="0"/>
                        </a:spcAft>
                        <a:buFont typeface="+mj-lt"/>
                        <a:buAutoNum type="alphaUcPeriod"/>
                      </a:pPr>
                      <a:r>
                        <a:rPr lang="en-US" sz="2200" dirty="0">
                          <a:ln>
                            <a:noFill/>
                          </a:ln>
                          <a:effectLst/>
                        </a:rPr>
                        <a:t>ESC A ESC FLAG B</a:t>
                      </a:r>
                    </a:p>
                    <a:p>
                      <a:pPr marL="342900" marR="0" lvl="0" indent="-342900">
                        <a:spcBef>
                          <a:spcPts val="0"/>
                        </a:spcBef>
                        <a:spcAft>
                          <a:spcPts val="0"/>
                        </a:spcAft>
                        <a:buFont typeface="+mj-lt"/>
                        <a:buAutoNum type="alphaUcPeriod"/>
                      </a:pPr>
                      <a:r>
                        <a:rPr lang="en-US" sz="2200" dirty="0">
                          <a:ln>
                            <a:noFill/>
                          </a:ln>
                          <a:effectLst/>
                        </a:rPr>
                        <a:t>A ESC </a:t>
                      </a:r>
                      <a:r>
                        <a:rPr lang="en-US" sz="2200" dirty="0" err="1">
                          <a:ln>
                            <a:noFill/>
                          </a:ln>
                          <a:effectLst/>
                        </a:rPr>
                        <a:t>ESC</a:t>
                      </a:r>
                      <a:r>
                        <a:rPr lang="en-US" sz="2200" dirty="0">
                          <a:ln>
                            <a:noFill/>
                          </a:ln>
                          <a:effectLst/>
                        </a:rPr>
                        <a:t> FLAG B</a:t>
                      </a:r>
                    </a:p>
                    <a:p>
                      <a:pPr marL="342900" marR="0" lvl="0" indent="-342900">
                        <a:spcBef>
                          <a:spcPts val="0"/>
                        </a:spcBef>
                        <a:spcAft>
                          <a:spcPts val="0"/>
                        </a:spcAft>
                        <a:buFont typeface="+mj-lt"/>
                        <a:buAutoNum type="alphaUcPeriod"/>
                      </a:pPr>
                      <a:r>
                        <a:rPr lang="en-US" sz="2200" dirty="0">
                          <a:ln>
                            <a:noFill/>
                          </a:ln>
                          <a:effectLst/>
                        </a:rPr>
                        <a:t>A ESC </a:t>
                      </a:r>
                      <a:r>
                        <a:rPr lang="en-US" sz="2200" dirty="0" err="1">
                          <a:ln>
                            <a:noFill/>
                          </a:ln>
                          <a:effectLst/>
                        </a:rPr>
                        <a:t>ESC</a:t>
                      </a:r>
                      <a:r>
                        <a:rPr lang="en-US" sz="2200" dirty="0">
                          <a:ln>
                            <a:noFill/>
                          </a:ln>
                          <a:effectLst/>
                        </a:rPr>
                        <a:t> </a:t>
                      </a:r>
                      <a:r>
                        <a:rPr lang="en-US" sz="2200" dirty="0" err="1">
                          <a:ln>
                            <a:noFill/>
                          </a:ln>
                          <a:effectLst/>
                        </a:rPr>
                        <a:t>ESC</a:t>
                      </a:r>
                      <a:r>
                        <a:rPr lang="en-US" sz="2200" dirty="0">
                          <a:ln>
                            <a:noFill/>
                          </a:ln>
                          <a:effectLst/>
                        </a:rPr>
                        <a:t> FLAG B</a:t>
                      </a:r>
                    </a:p>
                    <a:p>
                      <a:pPr marL="342900" marR="0" lvl="0" indent="-342900">
                        <a:spcBef>
                          <a:spcPts val="0"/>
                        </a:spcBef>
                        <a:spcAft>
                          <a:spcPts val="0"/>
                        </a:spcAft>
                        <a:buFont typeface="+mj-lt"/>
                        <a:buAutoNum type="alphaUcPeriod"/>
                      </a:pPr>
                      <a:r>
                        <a:rPr lang="en-US" sz="2200" dirty="0">
                          <a:ln>
                            <a:noFill/>
                          </a:ln>
                          <a:effectLst/>
                        </a:rPr>
                        <a:t>A ESC FLAG B ESC</a:t>
                      </a:r>
                      <a:endParaRPr lang="en-US" sz="2200" dirty="0">
                        <a:ln>
                          <a:noFill/>
                        </a:ln>
                        <a:solidFill>
                          <a:srgbClr val="000000"/>
                        </a:solidFill>
                        <a:effectLst/>
                        <a:latin typeface="Helvetica Neue"/>
                        <a:ea typeface="Arial Unicode MS"/>
                        <a:cs typeface="Arial Unicode MS"/>
                      </a:endParaRPr>
                    </a:p>
                  </a:txBody>
                  <a:tcPr marL="50800" marR="50800" marT="50800" marB="50800"/>
                </a:tc>
                <a:extLst>
                  <a:ext uri="{0D108BD9-81ED-4DB2-BD59-A6C34878D82A}">
                    <a16:rowId xmlns:a16="http://schemas.microsoft.com/office/drawing/2014/main" xmlns="" val="3991230806"/>
                  </a:ext>
                </a:extLst>
              </a:tr>
              <a:tr h="740369">
                <a:tc>
                  <a:txBody>
                    <a:bodyPr/>
                    <a:lstStyle/>
                    <a:p>
                      <a:pPr marL="0" marR="0" lvl="0" indent="0">
                        <a:spcBef>
                          <a:spcPts val="0"/>
                        </a:spcBef>
                        <a:spcAft>
                          <a:spcPts val="0"/>
                        </a:spcAft>
                        <a:buFont typeface="+mj-lt"/>
                        <a:buNone/>
                      </a:pPr>
                      <a:endParaRPr lang="en-US" sz="2200" dirty="0">
                        <a:ln>
                          <a:noFill/>
                        </a:ln>
                        <a:solidFill>
                          <a:srgbClr val="000000"/>
                        </a:solidFill>
                        <a:effectLst/>
                        <a:latin typeface="Helvetica Neue"/>
                        <a:ea typeface="Arial Unicode MS"/>
                        <a:cs typeface="Arial Unicode MS"/>
                      </a:endParaRPr>
                    </a:p>
                  </a:txBody>
                  <a:tcPr marL="50800" marR="50800" marT="50800" marB="50800"/>
                </a:tc>
                <a:extLst>
                  <a:ext uri="{0D108BD9-81ED-4DB2-BD59-A6C34878D82A}">
                    <a16:rowId xmlns:a16="http://schemas.microsoft.com/office/drawing/2014/main" xmlns="" val="162231547"/>
                  </a:ext>
                </a:extLst>
              </a:tr>
            </a:tbl>
          </a:graphicData>
        </a:graphic>
      </p:graphicFrame>
    </p:spTree>
    <p:extLst>
      <p:ext uri="{BB962C8B-B14F-4D97-AF65-F5344CB8AC3E}">
        <p14:creationId xmlns:p14="http://schemas.microsoft.com/office/powerpoint/2010/main" xmlns="" val="303455146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4087D40-88A2-45B2-803A-85F67AF12C0E}" type="datetime1">
              <a:rPr lang="en-US" smtClean="0"/>
              <a:pPr/>
              <a:t>9/5/2022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91</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i="0" u="none" strike="noStrike" kern="1200" cap="none" spc="0" normalizeH="0" baseline="0" noProof="0" dirty="0">
                <a:ln>
                  <a:noFill/>
                </a:ln>
                <a:solidFill>
                  <a:schemeClr val="dk1"/>
                </a:solidFill>
                <a:effectLst/>
                <a:uLnTx/>
                <a:uFillTx/>
                <a:latin typeface="+mn-lt"/>
                <a:ea typeface="+mn-ea"/>
                <a:cs typeface="+mn-cs"/>
              </a:rPr>
              <a:t>MCQ</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graphicFrame>
        <p:nvGraphicFramePr>
          <p:cNvPr id="3" name="Content Placeholder 2"/>
          <p:cNvGraphicFramePr>
            <a:graphicFrameLocks noGrp="1"/>
          </p:cNvGraphicFramePr>
          <p:nvPr>
            <p:ph idx="1"/>
            <p:extLst>
              <p:ext uri="{D42A27DB-BD31-4B8C-83A1-F6EECF244321}">
                <p14:modId xmlns:p14="http://schemas.microsoft.com/office/powerpoint/2010/main" xmlns="" val="4277977219"/>
              </p:ext>
            </p:extLst>
          </p:nvPr>
        </p:nvGraphicFramePr>
        <p:xfrm>
          <a:off x="1143000" y="1143001"/>
          <a:ext cx="7543800" cy="4825890"/>
        </p:xfrm>
        <a:graphic>
          <a:graphicData uri="http://schemas.openxmlformats.org/drawingml/2006/table">
            <a:tbl>
              <a:tblPr firstRow="1" firstCol="1" bandRow="1">
                <a:tableStyleId>{2D5ABB26-0587-4C30-8999-92F81FD0307C}</a:tableStyleId>
              </a:tblPr>
              <a:tblGrid>
                <a:gridCol w="7543800">
                  <a:extLst>
                    <a:ext uri="{9D8B030D-6E8A-4147-A177-3AD203B41FA5}">
                      <a16:colId xmlns:a16="http://schemas.microsoft.com/office/drawing/2014/main" xmlns="" val="756629940"/>
                    </a:ext>
                  </a:extLst>
                </a:gridCol>
              </a:tblGrid>
              <a:tr h="1706990">
                <a:tc>
                  <a:txBody>
                    <a:bodyPr/>
                    <a:lstStyle/>
                    <a:p>
                      <a:pPr marL="0" marR="0" lvl="0" indent="0">
                        <a:spcBef>
                          <a:spcPts val="0"/>
                        </a:spcBef>
                        <a:spcAft>
                          <a:spcPts val="0"/>
                        </a:spcAft>
                        <a:buFont typeface="+mj-lt"/>
                        <a:buNone/>
                      </a:pPr>
                      <a:r>
                        <a:rPr lang="en-US" sz="2200" dirty="0">
                          <a:ln>
                            <a:noFill/>
                          </a:ln>
                          <a:effectLst/>
                        </a:rPr>
                        <a:t>7. Which layer changes the sequence of bits into electromagnetic signals</a:t>
                      </a:r>
                    </a:p>
                    <a:p>
                      <a:pPr marL="342900" marR="0" lvl="0" indent="-342900">
                        <a:spcBef>
                          <a:spcPts val="0"/>
                        </a:spcBef>
                        <a:spcAft>
                          <a:spcPts val="0"/>
                        </a:spcAft>
                        <a:buFont typeface="+mj-lt"/>
                        <a:buAutoNum type="alphaUcPeriod"/>
                      </a:pPr>
                      <a:r>
                        <a:rPr lang="en-US" sz="2200" dirty="0">
                          <a:ln>
                            <a:noFill/>
                          </a:ln>
                          <a:effectLst/>
                        </a:rPr>
                        <a:t>Session layer</a:t>
                      </a:r>
                    </a:p>
                    <a:p>
                      <a:pPr marL="342900" marR="0" lvl="0" indent="-342900">
                        <a:spcBef>
                          <a:spcPts val="0"/>
                        </a:spcBef>
                        <a:spcAft>
                          <a:spcPts val="0"/>
                        </a:spcAft>
                        <a:buFont typeface="+mj-lt"/>
                        <a:buAutoNum type="alphaUcPeriod"/>
                      </a:pPr>
                      <a:r>
                        <a:rPr lang="en-US" sz="2200" dirty="0">
                          <a:ln>
                            <a:noFill/>
                          </a:ln>
                          <a:effectLst/>
                        </a:rPr>
                        <a:t>Network layer</a:t>
                      </a:r>
                    </a:p>
                    <a:p>
                      <a:pPr marL="342900" marR="0" lvl="0" indent="-342900">
                        <a:spcBef>
                          <a:spcPts val="0"/>
                        </a:spcBef>
                        <a:spcAft>
                          <a:spcPts val="0"/>
                        </a:spcAft>
                        <a:buFont typeface="+mj-lt"/>
                        <a:buAutoNum type="alphaUcPeriod"/>
                      </a:pPr>
                      <a:r>
                        <a:rPr lang="en-US" sz="2200" dirty="0">
                          <a:ln>
                            <a:noFill/>
                          </a:ln>
                          <a:effectLst/>
                        </a:rPr>
                        <a:t>Data link layer</a:t>
                      </a:r>
                    </a:p>
                    <a:p>
                      <a:pPr marL="342900" marR="0" lvl="0" indent="-342900">
                        <a:spcBef>
                          <a:spcPts val="0"/>
                        </a:spcBef>
                        <a:spcAft>
                          <a:spcPts val="0"/>
                        </a:spcAft>
                        <a:buFont typeface="+mj-lt"/>
                        <a:buAutoNum type="alphaUcPeriod"/>
                      </a:pPr>
                      <a:r>
                        <a:rPr lang="en-US" sz="2200" dirty="0">
                          <a:ln>
                            <a:noFill/>
                          </a:ln>
                          <a:effectLst/>
                        </a:rPr>
                        <a:t>Physical Layer </a:t>
                      </a:r>
                      <a:endParaRPr lang="en-US" sz="2200" dirty="0">
                        <a:ln>
                          <a:noFill/>
                        </a:ln>
                        <a:solidFill>
                          <a:srgbClr val="000000"/>
                        </a:solidFill>
                        <a:effectLst/>
                        <a:latin typeface="Helvetica Neue"/>
                        <a:ea typeface="Arial Unicode MS"/>
                        <a:cs typeface="Arial Unicode MS"/>
                      </a:endParaRPr>
                    </a:p>
                  </a:txBody>
                  <a:tcPr marL="50800" marR="50800" marT="50800" marB="50800"/>
                </a:tc>
                <a:extLst>
                  <a:ext uri="{0D108BD9-81ED-4DB2-BD59-A6C34878D82A}">
                    <a16:rowId xmlns:a16="http://schemas.microsoft.com/office/drawing/2014/main" xmlns="" val="2432025167"/>
                  </a:ext>
                </a:extLst>
              </a:tr>
              <a:tr h="2712610">
                <a:tc>
                  <a:txBody>
                    <a:bodyPr/>
                    <a:lstStyle/>
                    <a:p>
                      <a:pPr marL="0" marR="0" lvl="0" indent="0">
                        <a:spcBef>
                          <a:spcPts val="0"/>
                        </a:spcBef>
                        <a:spcAft>
                          <a:spcPts val="0"/>
                        </a:spcAft>
                        <a:buFont typeface="+mj-lt"/>
                        <a:buNone/>
                      </a:pPr>
                      <a:r>
                        <a:rPr lang="en-US" sz="2200" dirty="0">
                          <a:ln>
                            <a:noFill/>
                          </a:ln>
                          <a:effectLst/>
                        </a:rPr>
                        <a:t>8.  _____ are based on treating bit strings as representation of polynomials with coefficients of  0 and 1 only</a:t>
                      </a:r>
                    </a:p>
                    <a:p>
                      <a:pPr marL="342900" marR="0" lvl="0" indent="-342900">
                        <a:spcBef>
                          <a:spcPts val="0"/>
                        </a:spcBef>
                        <a:spcAft>
                          <a:spcPts val="0"/>
                        </a:spcAft>
                        <a:buFont typeface="+mj-lt"/>
                        <a:buAutoNum type="alphaUcPeriod"/>
                      </a:pPr>
                      <a:r>
                        <a:rPr lang="en-US" sz="2200" dirty="0">
                          <a:ln>
                            <a:noFill/>
                          </a:ln>
                          <a:effectLst/>
                        </a:rPr>
                        <a:t>Polynomial code</a:t>
                      </a:r>
                    </a:p>
                    <a:p>
                      <a:pPr marL="342900" marR="0" lvl="0" indent="-342900">
                        <a:spcBef>
                          <a:spcPts val="0"/>
                        </a:spcBef>
                        <a:spcAft>
                          <a:spcPts val="0"/>
                        </a:spcAft>
                        <a:buFont typeface="+mj-lt"/>
                        <a:buAutoNum type="alphaUcPeriod"/>
                      </a:pPr>
                      <a:r>
                        <a:rPr lang="en-US" sz="2200" dirty="0">
                          <a:ln>
                            <a:noFill/>
                          </a:ln>
                          <a:effectLst/>
                        </a:rPr>
                        <a:t>CRC</a:t>
                      </a:r>
                    </a:p>
                    <a:p>
                      <a:pPr marL="342900" marR="0" lvl="0" indent="-342900">
                        <a:spcBef>
                          <a:spcPts val="0"/>
                        </a:spcBef>
                        <a:spcAft>
                          <a:spcPts val="0"/>
                        </a:spcAft>
                        <a:buFont typeface="+mj-lt"/>
                        <a:buAutoNum type="alphaUcPeriod"/>
                      </a:pPr>
                      <a:r>
                        <a:rPr lang="en-US" sz="2200" dirty="0">
                          <a:ln>
                            <a:noFill/>
                          </a:ln>
                          <a:effectLst/>
                        </a:rPr>
                        <a:t>Both A &amp; B</a:t>
                      </a:r>
                    </a:p>
                    <a:p>
                      <a:pPr marL="342900" marR="0" lvl="0" indent="-342900">
                        <a:spcBef>
                          <a:spcPts val="0"/>
                        </a:spcBef>
                        <a:spcAft>
                          <a:spcPts val="0"/>
                        </a:spcAft>
                        <a:buFont typeface="+mj-lt"/>
                        <a:buAutoNum type="alphaUcPeriod"/>
                      </a:pPr>
                      <a:r>
                        <a:rPr lang="en-US" sz="2200" dirty="0">
                          <a:ln>
                            <a:noFill/>
                          </a:ln>
                          <a:effectLst/>
                        </a:rPr>
                        <a:t>None </a:t>
                      </a:r>
                      <a:endParaRPr lang="en-US" sz="2200" dirty="0">
                        <a:ln>
                          <a:noFill/>
                        </a:ln>
                        <a:solidFill>
                          <a:srgbClr val="000000"/>
                        </a:solidFill>
                        <a:effectLst/>
                        <a:latin typeface="Helvetica Neue"/>
                        <a:ea typeface="Arial Unicode MS"/>
                        <a:cs typeface="Arial Unicode MS"/>
                      </a:endParaRPr>
                    </a:p>
                  </a:txBody>
                  <a:tcPr marL="50800" marR="50800" marT="50800" marB="50800"/>
                </a:tc>
                <a:extLst>
                  <a:ext uri="{0D108BD9-81ED-4DB2-BD59-A6C34878D82A}">
                    <a16:rowId xmlns:a16="http://schemas.microsoft.com/office/drawing/2014/main" xmlns="" val="666763902"/>
                  </a:ext>
                </a:extLst>
              </a:tr>
            </a:tbl>
          </a:graphicData>
        </a:graphic>
      </p:graphicFrame>
    </p:spTree>
    <p:extLst>
      <p:ext uri="{BB962C8B-B14F-4D97-AF65-F5344CB8AC3E}">
        <p14:creationId xmlns:p14="http://schemas.microsoft.com/office/powerpoint/2010/main" xmlns="" val="235440403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endParaRPr lang="en-US" sz="2000" dirty="0"/>
          </a:p>
          <a:p>
            <a:pPr marL="0" indent="0">
              <a:buNone/>
            </a:pPr>
            <a:r>
              <a:rPr lang="en-US" sz="2200" b="1" dirty="0" err="1"/>
              <a:t>Youtube</a:t>
            </a:r>
            <a:r>
              <a:rPr lang="en-US" sz="2200" b="1" dirty="0"/>
              <a:t>/other  Video Links</a:t>
            </a:r>
          </a:p>
          <a:p>
            <a:pPr marL="0" indent="0">
              <a:buNone/>
            </a:pPr>
            <a:r>
              <a:rPr lang="en-US" sz="2400" dirty="0">
                <a:hlinkClick r:id="rId2"/>
              </a:rPr>
              <a:t>https://www.youtube.com/watch?v=xmMcfwbWaHk</a:t>
            </a:r>
            <a:endParaRPr lang="en-US" sz="2400" dirty="0"/>
          </a:p>
          <a:p>
            <a:pPr marL="0" indent="0">
              <a:buNone/>
            </a:pPr>
            <a:r>
              <a:rPr lang="en-US" sz="2400" dirty="0">
                <a:hlinkClick r:id="rId3"/>
              </a:rPr>
              <a:t>https://www.youtube.com/watch?v=IftFvfSywCQ</a:t>
            </a:r>
            <a:endParaRPr lang="en-US" sz="2200" b="1" dirty="0"/>
          </a:p>
          <a:p>
            <a:pPr marL="0" indent="0">
              <a:buNone/>
            </a:pPr>
            <a:endParaRPr lang="en-US" sz="2200" b="1" dirty="0"/>
          </a:p>
          <a:p>
            <a:endParaRPr lang="en-US" sz="2000" dirty="0"/>
          </a:p>
        </p:txBody>
      </p:sp>
      <p:sp>
        <p:nvSpPr>
          <p:cNvPr id="4" name="Date Placeholder 3"/>
          <p:cNvSpPr>
            <a:spLocks noGrp="1"/>
          </p:cNvSpPr>
          <p:nvPr>
            <p:ph type="dt" sz="half" idx="10"/>
          </p:nvPr>
        </p:nvSpPr>
        <p:spPr/>
        <p:txBody>
          <a:bodyPr/>
          <a:lstStyle/>
          <a:p>
            <a:fld id="{68E33638-084B-4D99-880B-051C0C79BF21}" type="datetime1">
              <a:rPr lang="en-US" smtClean="0"/>
              <a:pPr/>
              <a:t>9/5/2022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92</a:t>
            </a:fld>
            <a:endParaRPr lang="en-US"/>
          </a:p>
        </p:txBody>
      </p:sp>
      <p:sp>
        <p:nvSpPr>
          <p:cNvPr id="7" name="Title 1"/>
          <p:cNvSpPr txBox="1">
            <a:spLocks/>
          </p:cNvSpPr>
          <p:nvPr/>
        </p:nvSpPr>
        <p:spPr>
          <a:xfrm>
            <a:off x="1371600" y="0"/>
            <a:ext cx="7772400" cy="9906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i="0" u="none" strike="noStrike" kern="1200" cap="none" spc="0" normalizeH="0" baseline="0" noProof="0" dirty="0">
                <a:ln>
                  <a:noFill/>
                </a:ln>
                <a:solidFill>
                  <a:schemeClr val="dk1"/>
                </a:solidFill>
                <a:effectLst/>
                <a:uLnTx/>
                <a:uFillTx/>
                <a:latin typeface="+mn-lt"/>
                <a:ea typeface="+mn-ea"/>
                <a:cs typeface="+mn-cs"/>
              </a:rPr>
              <a:t>Faculty Video</a:t>
            </a:r>
            <a:r>
              <a:rPr kumimoji="0" lang="en-US" sz="3200" i="0" u="none" strike="noStrike" kern="1200" cap="none" spc="0" normalizeH="0" noProof="0" dirty="0">
                <a:ln>
                  <a:noFill/>
                </a:ln>
                <a:solidFill>
                  <a:schemeClr val="dk1"/>
                </a:solidFill>
                <a:effectLst/>
                <a:uLnTx/>
                <a:uFillTx/>
                <a:latin typeface="+mn-lt"/>
                <a:ea typeface="+mn-ea"/>
                <a:cs typeface="+mn-cs"/>
              </a:rPr>
              <a:t> Links, </a:t>
            </a:r>
            <a:r>
              <a:rPr kumimoji="0" lang="en-US" sz="3200" i="0" u="none" strike="noStrike" kern="1200" cap="none" spc="0" normalizeH="0" noProof="0" dirty="0" err="1">
                <a:ln>
                  <a:noFill/>
                </a:ln>
                <a:solidFill>
                  <a:schemeClr val="dk1"/>
                </a:solidFill>
                <a:effectLst/>
                <a:uLnTx/>
                <a:uFillTx/>
                <a:latin typeface="+mn-lt"/>
                <a:ea typeface="+mn-ea"/>
                <a:cs typeface="+mn-cs"/>
              </a:rPr>
              <a:t>Youtube</a:t>
            </a:r>
            <a:r>
              <a:rPr kumimoji="0" lang="en-US" sz="3200" i="0" u="none" strike="noStrike" kern="1200" cap="none" spc="0" normalizeH="0" noProof="0" dirty="0">
                <a:ln>
                  <a:noFill/>
                </a:ln>
                <a:solidFill>
                  <a:schemeClr val="dk1"/>
                </a:solidFill>
                <a:effectLst/>
                <a:uLnTx/>
                <a:uFillTx/>
                <a:latin typeface="+mn-lt"/>
                <a:ea typeface="+mn-ea"/>
                <a:cs typeface="+mn-cs"/>
              </a:rPr>
              <a:t> &amp; NPTEL Video Links and Online Courses Details  </a:t>
            </a:r>
            <a:endParaRPr kumimoji="0" lang="en-US" sz="320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4" cstate="print"/>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xmlns="" val="318019615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382000" cy="5081987"/>
          </a:xfrm>
        </p:spPr>
        <p:txBody>
          <a:bodyPr>
            <a:normAutofit fontScale="62500" lnSpcReduction="20000"/>
          </a:bodyPr>
          <a:lstStyle/>
          <a:p>
            <a:r>
              <a:rPr lang="en-US" sz="3500" dirty="0"/>
              <a:t>18-19</a:t>
            </a:r>
          </a:p>
          <a:p>
            <a:r>
              <a:rPr lang="en-US" sz="3500" dirty="0">
                <a:hlinkClick r:id="rId2"/>
              </a:rPr>
              <a:t>https://drive.google.com/open?id=17OUMNnX0kFDc9UB8tx8qd8zyEj7lCD5P</a:t>
            </a:r>
            <a:endParaRPr lang="en-US" sz="3500" dirty="0"/>
          </a:p>
          <a:p>
            <a:r>
              <a:rPr lang="en-US" sz="3500" dirty="0"/>
              <a:t>17-18</a:t>
            </a:r>
          </a:p>
          <a:p>
            <a:r>
              <a:rPr lang="en-US" sz="3500" dirty="0">
                <a:hlinkClick r:id="rId3"/>
              </a:rPr>
              <a:t>https://drive.google.com/open?id=1oFmw__qC7wdUP85gUkKbkohZvd9Vopm_</a:t>
            </a:r>
            <a:endParaRPr lang="en-US" sz="3500" dirty="0"/>
          </a:p>
          <a:p>
            <a:r>
              <a:rPr lang="en-US" sz="3500" dirty="0"/>
              <a:t>16-17</a:t>
            </a:r>
          </a:p>
          <a:p>
            <a:r>
              <a:rPr lang="en-US" sz="3500" dirty="0">
                <a:hlinkClick r:id="rId4"/>
              </a:rPr>
              <a:t>https://drive.google.com/open?id=1eDrOkj2wVsxdTZPb7-A78YuYn16HC1ob</a:t>
            </a:r>
            <a:endParaRPr lang="en-US" sz="3500" dirty="0"/>
          </a:p>
          <a:p>
            <a:r>
              <a:rPr lang="en-US" sz="3500" dirty="0"/>
              <a:t>15-16</a:t>
            </a:r>
          </a:p>
          <a:p>
            <a:r>
              <a:rPr lang="en-US" sz="3500" dirty="0">
                <a:hlinkClick r:id="rId5"/>
              </a:rPr>
              <a:t>https://drive.google.com/open?id=1ljNxmZP1_pl10rbxJvK6xB1ybG7AMuqU</a:t>
            </a:r>
            <a:endParaRPr lang="en-US" sz="3500" dirty="0"/>
          </a:p>
          <a:p>
            <a:r>
              <a:rPr lang="en-US" sz="3500" dirty="0"/>
              <a:t>14-15</a:t>
            </a:r>
          </a:p>
          <a:p>
            <a:r>
              <a:rPr lang="en-US" sz="3500" dirty="0">
                <a:hlinkClick r:id="rId6"/>
              </a:rPr>
              <a:t>https://drive.google.com/open?id=1tjERKPwEA9icWcQTBZQnKUq_ttqBDeo5</a:t>
            </a:r>
            <a:endParaRPr lang="en-US" sz="3500" dirty="0"/>
          </a:p>
          <a:p>
            <a:endParaRPr lang="en-US" dirty="0"/>
          </a:p>
        </p:txBody>
      </p:sp>
      <p:sp>
        <p:nvSpPr>
          <p:cNvPr id="4" name="Date Placeholder 3"/>
          <p:cNvSpPr>
            <a:spLocks noGrp="1"/>
          </p:cNvSpPr>
          <p:nvPr>
            <p:ph type="dt" sz="half" idx="10"/>
          </p:nvPr>
        </p:nvSpPr>
        <p:spPr/>
        <p:txBody>
          <a:bodyPr/>
          <a:lstStyle/>
          <a:p>
            <a:fld id="{8C7038D5-DBDD-4536-8EAD-1024DA0C1305}" type="datetime1">
              <a:rPr lang="en-US" smtClean="0"/>
              <a:pPr/>
              <a:t>9/5/2022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93</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Old</a:t>
            </a:r>
            <a:r>
              <a:rPr kumimoji="0" lang="en-US" sz="2400" b="0" i="0" u="none" strike="noStrike" kern="1200" cap="none" spc="0" normalizeH="0" noProof="0" dirty="0">
                <a:ln>
                  <a:noFill/>
                </a:ln>
                <a:solidFill>
                  <a:schemeClr val="dk1"/>
                </a:solidFill>
                <a:effectLst/>
                <a:uLnTx/>
                <a:uFillTx/>
                <a:latin typeface="+mn-lt"/>
                <a:ea typeface="+mn-ea"/>
                <a:cs typeface="+mn-cs"/>
              </a:rPr>
              <a:t> Question Papers</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7" cstate="print"/>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xmlns="" val="256358361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lvl="0"/>
            <a:r>
              <a:rPr lang="en-US" sz="2400" dirty="0"/>
              <a:t>What is the function of Data Link Layer.		         CO2</a:t>
            </a:r>
          </a:p>
          <a:p>
            <a:r>
              <a:rPr lang="en-US" sz="2400" dirty="0"/>
              <a:t>What is piggybacking?			                      CO2</a:t>
            </a:r>
          </a:p>
          <a:p>
            <a:pPr lvl="0"/>
            <a:r>
              <a:rPr lang="en-US" sz="2400" dirty="0"/>
              <a:t>What are the different types of Ethernet available.  	 							         CO2</a:t>
            </a:r>
          </a:p>
          <a:p>
            <a:r>
              <a:rPr lang="en-US" sz="2400" dirty="0"/>
              <a:t>Draw the frame format of MAC			         CO2</a:t>
            </a:r>
          </a:p>
          <a:p>
            <a:r>
              <a:rPr lang="en-US" sz="2400" dirty="0"/>
              <a:t>Explain CSMA/CA and CSMA/CD with suitable diagram 								         CO2</a:t>
            </a:r>
            <a:endParaRPr lang="en-US" dirty="0"/>
          </a:p>
          <a:p>
            <a:pPr marL="457200" indent="-457200">
              <a:buFont typeface="+mj-lt"/>
              <a:buAutoNum type="arabicPeriod"/>
            </a:pPr>
            <a:endParaRPr lang="en-US" sz="2200" dirty="0"/>
          </a:p>
        </p:txBody>
      </p:sp>
      <p:sp>
        <p:nvSpPr>
          <p:cNvPr id="4" name="Date Placeholder 3"/>
          <p:cNvSpPr>
            <a:spLocks noGrp="1"/>
          </p:cNvSpPr>
          <p:nvPr>
            <p:ph type="dt" sz="half" idx="10"/>
          </p:nvPr>
        </p:nvSpPr>
        <p:spPr/>
        <p:txBody>
          <a:bodyPr/>
          <a:lstStyle/>
          <a:p>
            <a:fld id="{7EB71CCB-42C6-41D8-8598-E853416C7100}" type="datetime1">
              <a:rPr lang="en-US" smtClean="0"/>
              <a:pPr/>
              <a:t>9/5/2022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94</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Expected Questions for University Exam </a:t>
            </a:r>
            <a:endParaRPr kumimoji="0" lang="en-US" sz="3200" b="1" i="0" u="none" strike="noStrike" kern="1200" cap="none" spc="0" normalizeH="0" baseline="0" noProof="0" dirty="0">
              <a:ln>
                <a:noFill/>
              </a:ln>
              <a:solidFill>
                <a:schemeClr val="dk1"/>
              </a:solidFill>
              <a:effectLst/>
              <a:uLnTx/>
              <a:uFillTx/>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xmlns="" val="77748301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lvl="0" indent="0">
              <a:buNone/>
            </a:pPr>
            <a:r>
              <a:rPr lang="en-US" sz="2200" dirty="0"/>
              <a:t>					</a:t>
            </a:r>
          </a:p>
        </p:txBody>
      </p:sp>
      <p:sp>
        <p:nvSpPr>
          <p:cNvPr id="4" name="Date Placeholder 3"/>
          <p:cNvSpPr>
            <a:spLocks noGrp="1"/>
          </p:cNvSpPr>
          <p:nvPr>
            <p:ph type="dt" sz="half" idx="10"/>
          </p:nvPr>
        </p:nvSpPr>
        <p:spPr/>
        <p:txBody>
          <a:bodyPr/>
          <a:lstStyle/>
          <a:p>
            <a:fld id="{9C9711BD-5428-4A7B-9663-13A17B4765A1}" type="datetime1">
              <a:rPr lang="en-US" smtClean="0"/>
              <a:pPr/>
              <a:t>9/5/2022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95</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Question paper of University Exam </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pic>
        <p:nvPicPr>
          <p:cNvPr id="2" name="Picture 1"/>
          <p:cNvPicPr>
            <a:picLocks noChangeAspect="1"/>
          </p:cNvPicPr>
          <p:nvPr/>
        </p:nvPicPr>
        <p:blipFill rotWithShape="1">
          <a:blip r:embed="rId3" cstate="print"/>
          <a:srcRect l="25988" t="19792" r="26574" b="17708"/>
          <a:stretch/>
        </p:blipFill>
        <p:spPr>
          <a:xfrm>
            <a:off x="1447800" y="1219199"/>
            <a:ext cx="6629400" cy="4910667"/>
          </a:xfrm>
          <a:prstGeom prst="rect">
            <a:avLst/>
          </a:prstGeom>
        </p:spPr>
      </p:pic>
    </p:spTree>
    <p:extLst>
      <p:ext uri="{BB962C8B-B14F-4D97-AF65-F5344CB8AC3E}">
        <p14:creationId xmlns:p14="http://schemas.microsoft.com/office/powerpoint/2010/main" xmlns="" val="184982381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lvl="0" indent="0">
              <a:buNone/>
            </a:pPr>
            <a:r>
              <a:rPr lang="en-US" sz="2200" dirty="0"/>
              <a:t>					</a:t>
            </a:r>
          </a:p>
        </p:txBody>
      </p:sp>
      <p:sp>
        <p:nvSpPr>
          <p:cNvPr id="4" name="Date Placeholder 3"/>
          <p:cNvSpPr>
            <a:spLocks noGrp="1"/>
          </p:cNvSpPr>
          <p:nvPr>
            <p:ph type="dt" sz="half" idx="10"/>
          </p:nvPr>
        </p:nvSpPr>
        <p:spPr/>
        <p:txBody>
          <a:bodyPr/>
          <a:lstStyle/>
          <a:p>
            <a:fld id="{18A007DC-9A54-4527-A0DB-0A57BC2FB101}" type="datetime1">
              <a:rPr lang="en-US" smtClean="0"/>
              <a:pPr/>
              <a:t>9/5/2022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96</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Question paper of University Exam </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pic>
        <p:nvPicPr>
          <p:cNvPr id="5" name="Picture 4"/>
          <p:cNvPicPr>
            <a:picLocks noChangeAspect="1"/>
          </p:cNvPicPr>
          <p:nvPr/>
        </p:nvPicPr>
        <p:blipFill rotWithShape="1">
          <a:blip r:embed="rId3" cstate="print"/>
          <a:srcRect l="25403" t="22917" r="26574" b="10417"/>
          <a:stretch/>
        </p:blipFill>
        <p:spPr>
          <a:xfrm>
            <a:off x="1371600" y="1135857"/>
            <a:ext cx="6248400" cy="4876800"/>
          </a:xfrm>
          <a:prstGeom prst="rect">
            <a:avLst/>
          </a:prstGeom>
        </p:spPr>
      </p:pic>
    </p:spTree>
    <p:extLst>
      <p:ext uri="{BB962C8B-B14F-4D97-AF65-F5344CB8AC3E}">
        <p14:creationId xmlns:p14="http://schemas.microsoft.com/office/powerpoint/2010/main" xmlns="" val="339738087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lvl="0" indent="0">
              <a:buNone/>
            </a:pPr>
            <a:r>
              <a:rPr lang="en-US" sz="2200" dirty="0"/>
              <a:t>					</a:t>
            </a:r>
          </a:p>
        </p:txBody>
      </p:sp>
      <p:sp>
        <p:nvSpPr>
          <p:cNvPr id="4" name="Date Placeholder 3"/>
          <p:cNvSpPr>
            <a:spLocks noGrp="1"/>
          </p:cNvSpPr>
          <p:nvPr>
            <p:ph type="dt" sz="half" idx="10"/>
          </p:nvPr>
        </p:nvSpPr>
        <p:spPr/>
        <p:txBody>
          <a:bodyPr/>
          <a:lstStyle/>
          <a:p>
            <a:fld id="{115DDA7F-BD49-4743-B489-4614838F5057}" type="datetime1">
              <a:rPr lang="en-US" smtClean="0"/>
              <a:pPr/>
              <a:t>9/5/2022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97</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Question paper of University Exam </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pic>
        <p:nvPicPr>
          <p:cNvPr id="2" name="Picture 1"/>
          <p:cNvPicPr>
            <a:picLocks noChangeAspect="1"/>
          </p:cNvPicPr>
          <p:nvPr/>
        </p:nvPicPr>
        <p:blipFill rotWithShape="1">
          <a:blip r:embed="rId3" cstate="print"/>
          <a:srcRect l="23159" t="22917" r="25988" b="25245"/>
          <a:stretch/>
        </p:blipFill>
        <p:spPr>
          <a:xfrm>
            <a:off x="1371600" y="1145146"/>
            <a:ext cx="7393172" cy="4237209"/>
          </a:xfrm>
          <a:prstGeom prst="rect">
            <a:avLst/>
          </a:prstGeom>
        </p:spPr>
      </p:pic>
    </p:spTree>
    <p:extLst>
      <p:ext uri="{BB962C8B-B14F-4D97-AF65-F5344CB8AC3E}">
        <p14:creationId xmlns:p14="http://schemas.microsoft.com/office/powerpoint/2010/main" xmlns="" val="357784715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lvl="0" indent="0">
              <a:buNone/>
            </a:pPr>
            <a:r>
              <a:rPr lang="en-US" sz="2200" dirty="0"/>
              <a:t>					</a:t>
            </a:r>
          </a:p>
        </p:txBody>
      </p:sp>
      <p:sp>
        <p:nvSpPr>
          <p:cNvPr id="4" name="Date Placeholder 3"/>
          <p:cNvSpPr>
            <a:spLocks noGrp="1"/>
          </p:cNvSpPr>
          <p:nvPr>
            <p:ph type="dt" sz="half" idx="10"/>
          </p:nvPr>
        </p:nvSpPr>
        <p:spPr/>
        <p:txBody>
          <a:bodyPr/>
          <a:lstStyle/>
          <a:p>
            <a:fld id="{41AA3AB5-FECF-42BD-9783-38E7E652D236}" type="datetime1">
              <a:rPr lang="en-US" smtClean="0"/>
              <a:pPr/>
              <a:t>9/5/2022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98</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Question paper of University Exam </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pic>
        <p:nvPicPr>
          <p:cNvPr id="5" name="Picture 4"/>
          <p:cNvPicPr>
            <a:picLocks noChangeAspect="1"/>
          </p:cNvPicPr>
          <p:nvPr/>
        </p:nvPicPr>
        <p:blipFill rotWithShape="1">
          <a:blip r:embed="rId3" cstate="print"/>
          <a:srcRect l="24231" t="40625" r="25988" b="27083"/>
          <a:stretch/>
        </p:blipFill>
        <p:spPr>
          <a:xfrm>
            <a:off x="1143000" y="1752600"/>
            <a:ext cx="6477000" cy="2895600"/>
          </a:xfrm>
          <a:prstGeom prst="rect">
            <a:avLst/>
          </a:prstGeom>
        </p:spPr>
      </p:pic>
    </p:spTree>
    <p:extLst>
      <p:ext uri="{BB962C8B-B14F-4D97-AF65-F5344CB8AC3E}">
        <p14:creationId xmlns:p14="http://schemas.microsoft.com/office/powerpoint/2010/main" xmlns="" val="292918888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525963"/>
          </a:xfrm>
        </p:spPr>
        <p:txBody>
          <a:bodyPr>
            <a:normAutofit/>
          </a:bodyPr>
          <a:lstStyle/>
          <a:p>
            <a:r>
              <a:rPr lang="en-US" sz="2200" dirty="0"/>
              <a:t>Channel Allocations Dynamic and static</a:t>
            </a:r>
          </a:p>
          <a:p>
            <a:r>
              <a:rPr lang="en-US" sz="2200" dirty="0"/>
              <a:t>Various LAN Protocols – including ALOHA protocols</a:t>
            </a:r>
          </a:p>
          <a:p>
            <a:r>
              <a:rPr lang="en-US" sz="2200" dirty="0"/>
              <a:t> Overview of IEEE standards - FDDI. </a:t>
            </a:r>
          </a:p>
          <a:p>
            <a:r>
              <a:rPr lang="en-US" sz="2200" dirty="0"/>
              <a:t>Data Link Layer – various Elementary Data Link Protocols</a:t>
            </a:r>
          </a:p>
          <a:p>
            <a:r>
              <a:rPr lang="en-US" sz="2200" dirty="0"/>
              <a:t>Error Handling using correction and detection. </a:t>
            </a:r>
          </a:p>
        </p:txBody>
      </p:sp>
      <p:sp>
        <p:nvSpPr>
          <p:cNvPr id="4" name="Date Placeholder 3"/>
          <p:cNvSpPr>
            <a:spLocks noGrp="1"/>
          </p:cNvSpPr>
          <p:nvPr>
            <p:ph type="dt" sz="half" idx="10"/>
          </p:nvPr>
        </p:nvSpPr>
        <p:spPr/>
        <p:txBody>
          <a:bodyPr/>
          <a:lstStyle/>
          <a:p>
            <a:fld id="{2A4B144E-BE54-41E9-93C0-D49AB14895F9}" type="datetime1">
              <a:rPr lang="en-US" smtClean="0"/>
              <a:pPr/>
              <a:t>9/5/2022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99</a:t>
            </a:fld>
            <a:endParaRPr lang="en-US"/>
          </a:p>
        </p:txBody>
      </p:sp>
      <p:sp>
        <p:nvSpPr>
          <p:cNvPr id="7" name="Title 1"/>
          <p:cNvSpPr txBox="1">
            <a:spLocks/>
          </p:cNvSpPr>
          <p:nvPr/>
        </p:nvSpPr>
        <p:spPr>
          <a:xfrm>
            <a:off x="1362456" y="-3200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i="0" u="none" strike="noStrike" kern="1200" cap="none" spc="0" normalizeH="0" baseline="0" noProof="0" dirty="0">
                <a:ln>
                  <a:noFill/>
                </a:ln>
                <a:solidFill>
                  <a:schemeClr val="dk1"/>
                </a:solidFill>
                <a:effectLst/>
                <a:uLnTx/>
                <a:uFillTx/>
                <a:latin typeface="+mn-lt"/>
                <a:ea typeface="+mn-ea"/>
                <a:cs typeface="+mn-cs"/>
              </a:rPr>
              <a:t>Summary</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xmlns="" val="34961004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3202</TotalTime>
  <Words>4841</Words>
  <Application>Microsoft Office PowerPoint</Application>
  <PresentationFormat>On-screen Show (4:3)</PresentationFormat>
  <Paragraphs>1175</Paragraphs>
  <Slides>102</Slides>
  <Notes>31</Notes>
  <HiddenSlides>0</HiddenSlides>
  <MMClips>0</MMClips>
  <ScaleCrop>false</ScaleCrop>
  <HeadingPairs>
    <vt:vector size="4" baseType="variant">
      <vt:variant>
        <vt:lpstr>Theme</vt:lpstr>
      </vt:variant>
      <vt:variant>
        <vt:i4>1</vt:i4>
      </vt:variant>
      <vt:variant>
        <vt:lpstr>Slide Titles</vt:lpstr>
      </vt:variant>
      <vt:variant>
        <vt:i4>102</vt:i4>
      </vt:variant>
    </vt:vector>
  </HeadingPairs>
  <TitlesOfParts>
    <vt:vector size="103" baseType="lpstr">
      <vt:lpstr>Office Theme</vt:lpstr>
      <vt:lpstr>Noida Institute of Engineering and Technology, Greater Noida</vt:lpstr>
      <vt:lpstr>Slide 2</vt:lpstr>
      <vt:lpstr>Slide 3</vt:lpstr>
      <vt:lpstr>Evaluation Scheme</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Dell PC</cp:lastModifiedBy>
  <cp:revision>284</cp:revision>
  <dcterms:created xsi:type="dcterms:W3CDTF">2006-08-16T00:00:00Z</dcterms:created>
  <dcterms:modified xsi:type="dcterms:W3CDTF">2022-09-06T02:39:25Z</dcterms:modified>
</cp:coreProperties>
</file>