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notesMasterIdLst>
    <p:notesMasterId r:id="rId46"/>
  </p:notesMasterIdLst>
  <p:sldIdLst>
    <p:sldId id="303" r:id="rId2"/>
    <p:sldId id="304" r:id="rId3"/>
    <p:sldId id="305" r:id="rId4"/>
    <p:sldId id="306" r:id="rId5"/>
    <p:sldId id="260" r:id="rId6"/>
    <p:sldId id="261" r:id="rId7"/>
    <p:sldId id="263" r:id="rId8"/>
    <p:sldId id="291" r:id="rId9"/>
    <p:sldId id="264" r:id="rId10"/>
    <p:sldId id="265" r:id="rId11"/>
    <p:sldId id="266" r:id="rId12"/>
    <p:sldId id="267" r:id="rId13"/>
    <p:sldId id="268" r:id="rId14"/>
    <p:sldId id="292" r:id="rId15"/>
    <p:sldId id="293" r:id="rId16"/>
    <p:sldId id="271" r:id="rId17"/>
    <p:sldId id="272" r:id="rId18"/>
    <p:sldId id="273" r:id="rId19"/>
    <p:sldId id="274" r:id="rId20"/>
    <p:sldId id="275" r:id="rId21"/>
    <p:sldId id="276" r:id="rId22"/>
    <p:sldId id="277" r:id="rId23"/>
    <p:sldId id="279" r:id="rId24"/>
    <p:sldId id="280" r:id="rId25"/>
    <p:sldId id="297" r:id="rId26"/>
    <p:sldId id="296" r:id="rId27"/>
    <p:sldId id="281" r:id="rId28"/>
    <p:sldId id="282" r:id="rId29"/>
    <p:sldId id="283" r:id="rId30"/>
    <p:sldId id="285" r:id="rId31"/>
    <p:sldId id="286" r:id="rId32"/>
    <p:sldId id="287" r:id="rId33"/>
    <p:sldId id="288" r:id="rId34"/>
    <p:sldId id="294" r:id="rId35"/>
    <p:sldId id="295" r:id="rId36"/>
    <p:sldId id="309" r:id="rId37"/>
    <p:sldId id="310" r:id="rId38"/>
    <p:sldId id="311" r:id="rId39"/>
    <p:sldId id="312" r:id="rId40"/>
    <p:sldId id="313" r:id="rId41"/>
    <p:sldId id="314" r:id="rId42"/>
    <p:sldId id="315" r:id="rId43"/>
    <p:sldId id="316" r:id="rId44"/>
    <p:sldId id="317" r:id="rId45"/>
  </p:sldIdLst>
  <p:sldSz cx="10693400" cy="7556500"/>
  <p:notesSz cx="10693400" cy="7556500"/>
  <p:defaultTextStyle>
    <a:defPPr>
      <a:defRPr lang="en-US"/>
    </a:defPPr>
    <a:lvl1pPr marL="0" algn="l" defTabSz="914311" rtl="0" eaLnBrk="1" latinLnBrk="0" hangingPunct="1">
      <a:defRPr sz="1800" kern="1200">
        <a:solidFill>
          <a:schemeClr val="tx1"/>
        </a:solidFill>
        <a:latin typeface="+mn-lt"/>
        <a:ea typeface="+mn-ea"/>
        <a:cs typeface="+mn-cs"/>
      </a:defRPr>
    </a:lvl1pPr>
    <a:lvl2pPr marL="457156" algn="l" defTabSz="914311" rtl="0" eaLnBrk="1" latinLnBrk="0" hangingPunct="1">
      <a:defRPr sz="1800" kern="1200">
        <a:solidFill>
          <a:schemeClr val="tx1"/>
        </a:solidFill>
        <a:latin typeface="+mn-lt"/>
        <a:ea typeface="+mn-ea"/>
        <a:cs typeface="+mn-cs"/>
      </a:defRPr>
    </a:lvl2pPr>
    <a:lvl3pPr marL="914311" algn="l" defTabSz="914311" rtl="0" eaLnBrk="1" latinLnBrk="0" hangingPunct="1">
      <a:defRPr sz="1800" kern="1200">
        <a:solidFill>
          <a:schemeClr val="tx1"/>
        </a:solidFill>
        <a:latin typeface="+mn-lt"/>
        <a:ea typeface="+mn-ea"/>
        <a:cs typeface="+mn-cs"/>
      </a:defRPr>
    </a:lvl3pPr>
    <a:lvl4pPr marL="1371467" algn="l" defTabSz="914311" rtl="0" eaLnBrk="1" latinLnBrk="0" hangingPunct="1">
      <a:defRPr sz="1800" kern="1200">
        <a:solidFill>
          <a:schemeClr val="tx1"/>
        </a:solidFill>
        <a:latin typeface="+mn-lt"/>
        <a:ea typeface="+mn-ea"/>
        <a:cs typeface="+mn-cs"/>
      </a:defRPr>
    </a:lvl4pPr>
    <a:lvl5pPr marL="1828622" algn="l" defTabSz="914311" rtl="0" eaLnBrk="1" latinLnBrk="0" hangingPunct="1">
      <a:defRPr sz="1800" kern="1200">
        <a:solidFill>
          <a:schemeClr val="tx1"/>
        </a:solidFill>
        <a:latin typeface="+mn-lt"/>
        <a:ea typeface="+mn-ea"/>
        <a:cs typeface="+mn-cs"/>
      </a:defRPr>
    </a:lvl5pPr>
    <a:lvl6pPr marL="2285778" algn="l" defTabSz="914311" rtl="0" eaLnBrk="1" latinLnBrk="0" hangingPunct="1">
      <a:defRPr sz="1800" kern="1200">
        <a:solidFill>
          <a:schemeClr val="tx1"/>
        </a:solidFill>
        <a:latin typeface="+mn-lt"/>
        <a:ea typeface="+mn-ea"/>
        <a:cs typeface="+mn-cs"/>
      </a:defRPr>
    </a:lvl6pPr>
    <a:lvl7pPr marL="2742933" algn="l" defTabSz="914311" rtl="0" eaLnBrk="1" latinLnBrk="0" hangingPunct="1">
      <a:defRPr sz="1800" kern="1200">
        <a:solidFill>
          <a:schemeClr val="tx1"/>
        </a:solidFill>
        <a:latin typeface="+mn-lt"/>
        <a:ea typeface="+mn-ea"/>
        <a:cs typeface="+mn-cs"/>
      </a:defRPr>
    </a:lvl7pPr>
    <a:lvl8pPr marL="3200089" algn="l" defTabSz="914311" rtl="0" eaLnBrk="1" latinLnBrk="0" hangingPunct="1">
      <a:defRPr sz="1800" kern="1200">
        <a:solidFill>
          <a:schemeClr val="tx1"/>
        </a:solidFill>
        <a:latin typeface="+mn-lt"/>
        <a:ea typeface="+mn-ea"/>
        <a:cs typeface="+mn-cs"/>
      </a:defRPr>
    </a:lvl8pPr>
    <a:lvl9pPr marL="3657245" algn="l" defTabSz="914311"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011" autoAdjust="0"/>
  </p:normalViewPr>
  <p:slideViewPr>
    <p:cSldViewPr>
      <p:cViewPr varScale="1">
        <p:scale>
          <a:sx n="54" d="100"/>
          <a:sy n="54" d="100"/>
        </p:scale>
        <p:origin x="-660" y="-96"/>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782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7825"/>
          </a:xfrm>
          <a:prstGeom prst="rect">
            <a:avLst/>
          </a:prstGeom>
        </p:spPr>
        <p:txBody>
          <a:bodyPr vert="horz" lIns="91440" tIns="45720" rIns="91440" bIns="45720" rtlCol="0"/>
          <a:lstStyle>
            <a:lvl1pPr algn="r">
              <a:defRPr sz="1200"/>
            </a:lvl1pPr>
          </a:lstStyle>
          <a:p>
            <a:fld id="{B4DBCB10-D8DA-44D6-9CAA-2417F072EBB6}" type="datetimeFigureOut">
              <a:rPr lang="en-US" smtClean="0"/>
              <a:pPr/>
              <a:t>10/31/2022</a:t>
            </a:fld>
            <a:endParaRPr lang="en-IN"/>
          </a:p>
        </p:txBody>
      </p:sp>
      <p:sp>
        <p:nvSpPr>
          <p:cNvPr id="4" name="Slide Image Placeholder 3"/>
          <p:cNvSpPr>
            <a:spLocks noGrp="1" noRot="1" noChangeAspect="1"/>
          </p:cNvSpPr>
          <p:nvPr>
            <p:ph type="sldImg" idx="2"/>
          </p:nvPr>
        </p:nvSpPr>
        <p:spPr>
          <a:xfrm>
            <a:off x="3341688" y="566738"/>
            <a:ext cx="4010025" cy="2833687"/>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589338"/>
            <a:ext cx="8553450" cy="34004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7177088"/>
            <a:ext cx="4633913" cy="37782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77088"/>
            <a:ext cx="4632325" cy="377825"/>
          </a:xfrm>
          <a:prstGeom prst="rect">
            <a:avLst/>
          </a:prstGeom>
        </p:spPr>
        <p:txBody>
          <a:bodyPr vert="horz" lIns="91440" tIns="45720" rIns="91440" bIns="45720" rtlCol="0" anchor="b"/>
          <a:lstStyle>
            <a:lvl1pPr algn="r">
              <a:defRPr sz="1200"/>
            </a:lvl1pPr>
          </a:lstStyle>
          <a:p>
            <a:fld id="{4072DFF4-E450-4DF4-94F3-43B12E706E9D}" type="slidenum">
              <a:rPr lang="en-IN" smtClean="0"/>
              <a:pPr/>
              <a:t>‹#›</a:t>
            </a:fld>
            <a:endParaRPr lang="en-IN"/>
          </a:p>
        </p:txBody>
      </p:sp>
    </p:spTree>
  </p:cSld>
  <p:clrMap bg1="lt1" tx1="dk1" bg2="lt2" tx2="dk2" accent1="accent1" accent2="accent2" accent3="accent3" accent4="accent4" accent5="accent5" accent6="accent6" hlink="hlink" folHlink="folHlink"/>
  <p:notesStyle>
    <a:lvl1pPr marL="0" algn="l" defTabSz="914311" rtl="0" eaLnBrk="1" latinLnBrk="0" hangingPunct="1">
      <a:defRPr sz="1300" kern="1200">
        <a:solidFill>
          <a:schemeClr val="tx1"/>
        </a:solidFill>
        <a:latin typeface="+mn-lt"/>
        <a:ea typeface="+mn-ea"/>
        <a:cs typeface="+mn-cs"/>
      </a:defRPr>
    </a:lvl1pPr>
    <a:lvl2pPr marL="457156" algn="l" defTabSz="914311" rtl="0" eaLnBrk="1" latinLnBrk="0" hangingPunct="1">
      <a:defRPr sz="1300" kern="1200">
        <a:solidFill>
          <a:schemeClr val="tx1"/>
        </a:solidFill>
        <a:latin typeface="+mn-lt"/>
        <a:ea typeface="+mn-ea"/>
        <a:cs typeface="+mn-cs"/>
      </a:defRPr>
    </a:lvl2pPr>
    <a:lvl3pPr marL="914311" algn="l" defTabSz="914311" rtl="0" eaLnBrk="1" latinLnBrk="0" hangingPunct="1">
      <a:defRPr sz="1300" kern="1200">
        <a:solidFill>
          <a:schemeClr val="tx1"/>
        </a:solidFill>
        <a:latin typeface="+mn-lt"/>
        <a:ea typeface="+mn-ea"/>
        <a:cs typeface="+mn-cs"/>
      </a:defRPr>
    </a:lvl3pPr>
    <a:lvl4pPr marL="1371467" algn="l" defTabSz="914311" rtl="0" eaLnBrk="1" latinLnBrk="0" hangingPunct="1">
      <a:defRPr sz="1300" kern="1200">
        <a:solidFill>
          <a:schemeClr val="tx1"/>
        </a:solidFill>
        <a:latin typeface="+mn-lt"/>
        <a:ea typeface="+mn-ea"/>
        <a:cs typeface="+mn-cs"/>
      </a:defRPr>
    </a:lvl4pPr>
    <a:lvl5pPr marL="1828622" algn="l" defTabSz="914311" rtl="0" eaLnBrk="1" latinLnBrk="0" hangingPunct="1">
      <a:defRPr sz="1300" kern="1200">
        <a:solidFill>
          <a:schemeClr val="tx1"/>
        </a:solidFill>
        <a:latin typeface="+mn-lt"/>
        <a:ea typeface="+mn-ea"/>
        <a:cs typeface="+mn-cs"/>
      </a:defRPr>
    </a:lvl5pPr>
    <a:lvl6pPr marL="2285778" algn="l" defTabSz="914311" rtl="0" eaLnBrk="1" latinLnBrk="0" hangingPunct="1">
      <a:defRPr sz="1300" kern="1200">
        <a:solidFill>
          <a:schemeClr val="tx1"/>
        </a:solidFill>
        <a:latin typeface="+mn-lt"/>
        <a:ea typeface="+mn-ea"/>
        <a:cs typeface="+mn-cs"/>
      </a:defRPr>
    </a:lvl6pPr>
    <a:lvl7pPr marL="2742933" algn="l" defTabSz="914311" rtl="0" eaLnBrk="1" latinLnBrk="0" hangingPunct="1">
      <a:defRPr sz="1300" kern="1200">
        <a:solidFill>
          <a:schemeClr val="tx1"/>
        </a:solidFill>
        <a:latin typeface="+mn-lt"/>
        <a:ea typeface="+mn-ea"/>
        <a:cs typeface="+mn-cs"/>
      </a:defRPr>
    </a:lvl7pPr>
    <a:lvl8pPr marL="3200089" algn="l" defTabSz="914311" rtl="0" eaLnBrk="1" latinLnBrk="0" hangingPunct="1">
      <a:defRPr sz="1300" kern="1200">
        <a:solidFill>
          <a:schemeClr val="tx1"/>
        </a:solidFill>
        <a:latin typeface="+mn-lt"/>
        <a:ea typeface="+mn-ea"/>
        <a:cs typeface="+mn-cs"/>
      </a:defRPr>
    </a:lvl8pPr>
    <a:lvl9pPr marL="3657245" algn="l" defTabSz="914311"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1688" y="566738"/>
            <a:ext cx="4010025" cy="28336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1688" y="566738"/>
            <a:ext cx="4010025" cy="2833687"/>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1688" y="566738"/>
            <a:ext cx="4010025" cy="2833687"/>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072DFF4-E450-4DF4-94F3-43B12E706E9D}" type="slidenum">
              <a:rPr lang="en-IN" smtClean="0"/>
              <a:pPr/>
              <a:t>30</a:t>
            </a:fld>
            <a:endParaRPr lang="en-I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341688" y="566738"/>
            <a:ext cx="4010025" cy="2833687"/>
          </a:xfrm>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4072DFF4-E450-4DF4-94F3-43B12E706E9D}" type="slidenum">
              <a:rPr lang="en-IN" smtClean="0"/>
              <a:pPr/>
              <a:t>31</a:t>
            </a:fld>
            <a:endParaRPr lang="en-I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02005" y="2347413"/>
            <a:ext cx="9089390" cy="1619750"/>
          </a:xfrm>
        </p:spPr>
        <p:txBody>
          <a:bodyPr/>
          <a:lstStyle/>
          <a:p>
            <a:r>
              <a:rPr lang="en-US" smtClean="0"/>
              <a:t>Click to edit Master title style</a:t>
            </a:r>
            <a:endParaRPr lang="en-IN"/>
          </a:p>
        </p:txBody>
      </p:sp>
      <p:sp>
        <p:nvSpPr>
          <p:cNvPr id="3" name="Subtitle 2"/>
          <p:cNvSpPr>
            <a:spLocks noGrp="1"/>
          </p:cNvSpPr>
          <p:nvPr>
            <p:ph type="subTitle" idx="1"/>
          </p:nvPr>
        </p:nvSpPr>
        <p:spPr>
          <a:xfrm>
            <a:off x="1604010" y="4282016"/>
            <a:ext cx="7485380" cy="1931106"/>
          </a:xfrm>
        </p:spPr>
        <p:txBody>
          <a:bodyPr/>
          <a:lstStyle>
            <a:lvl1pPr marL="0" indent="0" algn="ctr">
              <a:buNone/>
              <a:defRPr>
                <a:solidFill>
                  <a:schemeClr val="tx1">
                    <a:tint val="75000"/>
                  </a:schemeClr>
                </a:solidFill>
              </a:defRPr>
            </a:lvl1pPr>
            <a:lvl2pPr marL="521291" indent="0" algn="ctr">
              <a:buNone/>
              <a:defRPr>
                <a:solidFill>
                  <a:schemeClr val="tx1">
                    <a:tint val="75000"/>
                  </a:schemeClr>
                </a:solidFill>
              </a:defRPr>
            </a:lvl2pPr>
            <a:lvl3pPr marL="1042579" indent="0" algn="ctr">
              <a:buNone/>
              <a:defRPr>
                <a:solidFill>
                  <a:schemeClr val="tx1">
                    <a:tint val="75000"/>
                  </a:schemeClr>
                </a:solidFill>
              </a:defRPr>
            </a:lvl3pPr>
            <a:lvl4pPr marL="1563869" indent="0" algn="ctr">
              <a:buNone/>
              <a:defRPr>
                <a:solidFill>
                  <a:schemeClr val="tx1">
                    <a:tint val="75000"/>
                  </a:schemeClr>
                </a:solidFill>
              </a:defRPr>
            </a:lvl4pPr>
            <a:lvl5pPr marL="2085159" indent="0" algn="ctr">
              <a:buNone/>
              <a:defRPr>
                <a:solidFill>
                  <a:schemeClr val="tx1">
                    <a:tint val="75000"/>
                  </a:schemeClr>
                </a:solidFill>
              </a:defRPr>
            </a:lvl5pPr>
            <a:lvl6pPr marL="2606447" indent="0" algn="ctr">
              <a:buNone/>
              <a:defRPr>
                <a:solidFill>
                  <a:schemeClr val="tx1">
                    <a:tint val="75000"/>
                  </a:schemeClr>
                </a:solidFill>
              </a:defRPr>
            </a:lvl6pPr>
            <a:lvl7pPr marL="3127736" indent="0" algn="ctr">
              <a:buNone/>
              <a:defRPr>
                <a:solidFill>
                  <a:schemeClr val="tx1">
                    <a:tint val="75000"/>
                  </a:schemeClr>
                </a:solidFill>
              </a:defRPr>
            </a:lvl7pPr>
            <a:lvl8pPr marL="3649026" indent="0" algn="ctr">
              <a:buNone/>
              <a:defRPr>
                <a:solidFill>
                  <a:schemeClr val="tx1">
                    <a:tint val="75000"/>
                  </a:schemeClr>
                </a:solidFill>
              </a:defRPr>
            </a:lvl8pPr>
            <a:lvl9pPr marL="4170315"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752715" y="302613"/>
            <a:ext cx="2406015" cy="6447514"/>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534670" y="302613"/>
            <a:ext cx="7039822" cy="644751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802005" y="671691"/>
            <a:ext cx="9089390" cy="1259417"/>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802005" y="2182991"/>
            <a:ext cx="9089390" cy="21829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802005" y="4533901"/>
            <a:ext cx="9089390" cy="218298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44705" y="4855754"/>
            <a:ext cx="9089390" cy="1500805"/>
          </a:xfrm>
        </p:spPr>
        <p:txBody>
          <a:bodyPr anchor="t"/>
          <a:lstStyle>
            <a:lvl1pPr algn="l">
              <a:defRPr sz="4600" b="1" cap="all"/>
            </a:lvl1pPr>
          </a:lstStyle>
          <a:p>
            <a:r>
              <a:rPr lang="en-US" smtClean="0"/>
              <a:t>Click to edit Master title style</a:t>
            </a:r>
            <a:endParaRPr lang="en-IN"/>
          </a:p>
        </p:txBody>
      </p:sp>
      <p:sp>
        <p:nvSpPr>
          <p:cNvPr id="3" name="Text Placeholder 2"/>
          <p:cNvSpPr>
            <a:spLocks noGrp="1"/>
          </p:cNvSpPr>
          <p:nvPr>
            <p:ph type="body" idx="1"/>
          </p:nvPr>
        </p:nvSpPr>
        <p:spPr>
          <a:xfrm>
            <a:off x="844705" y="3202770"/>
            <a:ext cx="9089390" cy="1652984"/>
          </a:xfrm>
        </p:spPr>
        <p:txBody>
          <a:bodyPr anchor="b"/>
          <a:lstStyle>
            <a:lvl1pPr marL="0" indent="0">
              <a:buNone/>
              <a:defRPr sz="2300">
                <a:solidFill>
                  <a:schemeClr val="tx1">
                    <a:tint val="75000"/>
                  </a:schemeClr>
                </a:solidFill>
              </a:defRPr>
            </a:lvl1pPr>
            <a:lvl2pPr marL="521291" indent="0">
              <a:buNone/>
              <a:defRPr sz="2100">
                <a:solidFill>
                  <a:schemeClr val="tx1">
                    <a:tint val="75000"/>
                  </a:schemeClr>
                </a:solidFill>
              </a:defRPr>
            </a:lvl2pPr>
            <a:lvl3pPr marL="1042579" indent="0">
              <a:buNone/>
              <a:defRPr sz="1800">
                <a:solidFill>
                  <a:schemeClr val="tx1">
                    <a:tint val="75000"/>
                  </a:schemeClr>
                </a:solidFill>
              </a:defRPr>
            </a:lvl3pPr>
            <a:lvl4pPr marL="1563869" indent="0">
              <a:buNone/>
              <a:defRPr sz="1600">
                <a:solidFill>
                  <a:schemeClr val="tx1">
                    <a:tint val="75000"/>
                  </a:schemeClr>
                </a:solidFill>
              </a:defRPr>
            </a:lvl4pPr>
            <a:lvl5pPr marL="2085159" indent="0">
              <a:buNone/>
              <a:defRPr sz="1600">
                <a:solidFill>
                  <a:schemeClr val="tx1">
                    <a:tint val="75000"/>
                  </a:schemeClr>
                </a:solidFill>
              </a:defRPr>
            </a:lvl5pPr>
            <a:lvl6pPr marL="2606447" indent="0">
              <a:buNone/>
              <a:defRPr sz="1600">
                <a:solidFill>
                  <a:schemeClr val="tx1">
                    <a:tint val="75000"/>
                  </a:schemeClr>
                </a:solidFill>
              </a:defRPr>
            </a:lvl6pPr>
            <a:lvl7pPr marL="3127736" indent="0">
              <a:buNone/>
              <a:defRPr sz="1600">
                <a:solidFill>
                  <a:schemeClr val="tx1">
                    <a:tint val="75000"/>
                  </a:schemeClr>
                </a:solidFill>
              </a:defRPr>
            </a:lvl7pPr>
            <a:lvl8pPr marL="3649026" indent="0">
              <a:buNone/>
              <a:defRPr sz="1600">
                <a:solidFill>
                  <a:schemeClr val="tx1">
                    <a:tint val="75000"/>
                  </a:schemeClr>
                </a:solidFill>
              </a:defRPr>
            </a:lvl8pPr>
            <a:lvl9pPr marL="4170315"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534670" y="1763186"/>
            <a:ext cx="4722918" cy="498694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5435812" y="1763186"/>
            <a:ext cx="4722918" cy="4986941"/>
          </a:xfrm>
        </p:spPr>
        <p:txBody>
          <a:bodyPr/>
          <a:lstStyle>
            <a:lvl1pPr>
              <a:defRPr sz="3200"/>
            </a:lvl1pPr>
            <a:lvl2pPr>
              <a:defRPr sz="2700"/>
            </a:lvl2pPr>
            <a:lvl3pPr>
              <a:defRPr sz="23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r>
              <a:rPr lang="en-US" smtClean="0"/>
              <a:t>9/5/2020</a:t>
            </a:r>
            <a:endParaRPr lang="en-US"/>
          </a:p>
        </p:txBody>
      </p:sp>
      <p:sp>
        <p:nvSpPr>
          <p:cNvPr id="6" name="Footer Placeholder 5"/>
          <p:cNvSpPr>
            <a:spLocks noGrp="1"/>
          </p:cNvSpPr>
          <p:nvPr>
            <p:ph type="ftr" sz="quarter" idx="11"/>
          </p:nvPr>
        </p:nvSpPr>
        <p:spPr/>
        <p:txBody>
          <a:bodyPr/>
          <a:lstStyle/>
          <a:p>
            <a:r>
              <a:rPr lang="en-IN" dirty="0" smtClean="0"/>
              <a:t> Akanksha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534670" y="1691467"/>
            <a:ext cx="4724775" cy="704923"/>
          </a:xfrm>
        </p:spPr>
        <p:txBody>
          <a:bodyPr anchor="b"/>
          <a:lstStyle>
            <a:lvl1pPr marL="0" indent="0">
              <a:buNone/>
              <a:defRPr sz="2700" b="1"/>
            </a:lvl1pPr>
            <a:lvl2pPr marL="521291" indent="0">
              <a:buNone/>
              <a:defRPr sz="2300" b="1"/>
            </a:lvl2pPr>
            <a:lvl3pPr marL="1042579" indent="0">
              <a:buNone/>
              <a:defRPr sz="2100" b="1"/>
            </a:lvl3pPr>
            <a:lvl4pPr marL="1563869" indent="0">
              <a:buNone/>
              <a:defRPr sz="1800" b="1"/>
            </a:lvl4pPr>
            <a:lvl5pPr marL="2085159" indent="0">
              <a:buNone/>
              <a:defRPr sz="1800" b="1"/>
            </a:lvl5pPr>
            <a:lvl6pPr marL="2606447" indent="0">
              <a:buNone/>
              <a:defRPr sz="1800" b="1"/>
            </a:lvl6pPr>
            <a:lvl7pPr marL="3127736" indent="0">
              <a:buNone/>
              <a:defRPr sz="1800" b="1"/>
            </a:lvl7pPr>
            <a:lvl8pPr marL="3649026" indent="0">
              <a:buNone/>
              <a:defRPr sz="1800" b="1"/>
            </a:lvl8pPr>
            <a:lvl9pPr marL="4170315" indent="0">
              <a:buNone/>
              <a:defRPr sz="1800" b="1"/>
            </a:lvl9pPr>
          </a:lstStyle>
          <a:p>
            <a:pPr lvl="0"/>
            <a:r>
              <a:rPr lang="en-US" smtClean="0"/>
              <a:t>Click to edit Master text styles</a:t>
            </a:r>
          </a:p>
        </p:txBody>
      </p:sp>
      <p:sp>
        <p:nvSpPr>
          <p:cNvPr id="4" name="Content Placeholder 3"/>
          <p:cNvSpPr>
            <a:spLocks noGrp="1"/>
          </p:cNvSpPr>
          <p:nvPr>
            <p:ph sz="half" idx="2"/>
          </p:nvPr>
        </p:nvSpPr>
        <p:spPr>
          <a:xfrm>
            <a:off x="534670" y="2396390"/>
            <a:ext cx="4724775"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5432102" y="1691467"/>
            <a:ext cx="4726631" cy="704923"/>
          </a:xfrm>
        </p:spPr>
        <p:txBody>
          <a:bodyPr anchor="b"/>
          <a:lstStyle>
            <a:lvl1pPr marL="0" indent="0">
              <a:buNone/>
              <a:defRPr sz="2700" b="1"/>
            </a:lvl1pPr>
            <a:lvl2pPr marL="521291" indent="0">
              <a:buNone/>
              <a:defRPr sz="2300" b="1"/>
            </a:lvl2pPr>
            <a:lvl3pPr marL="1042579" indent="0">
              <a:buNone/>
              <a:defRPr sz="2100" b="1"/>
            </a:lvl3pPr>
            <a:lvl4pPr marL="1563869" indent="0">
              <a:buNone/>
              <a:defRPr sz="1800" b="1"/>
            </a:lvl4pPr>
            <a:lvl5pPr marL="2085159" indent="0">
              <a:buNone/>
              <a:defRPr sz="1800" b="1"/>
            </a:lvl5pPr>
            <a:lvl6pPr marL="2606447" indent="0">
              <a:buNone/>
              <a:defRPr sz="1800" b="1"/>
            </a:lvl6pPr>
            <a:lvl7pPr marL="3127736" indent="0">
              <a:buNone/>
              <a:defRPr sz="1800" b="1"/>
            </a:lvl7pPr>
            <a:lvl8pPr marL="3649026" indent="0">
              <a:buNone/>
              <a:defRPr sz="1800" b="1"/>
            </a:lvl8pPr>
            <a:lvl9pPr marL="4170315" indent="0">
              <a:buNone/>
              <a:defRPr sz="1800" b="1"/>
            </a:lvl9pPr>
          </a:lstStyle>
          <a:p>
            <a:pPr lvl="0"/>
            <a:r>
              <a:rPr lang="en-US" smtClean="0"/>
              <a:t>Click to edit Master text styles</a:t>
            </a:r>
          </a:p>
        </p:txBody>
      </p:sp>
      <p:sp>
        <p:nvSpPr>
          <p:cNvPr id="6" name="Content Placeholder 5"/>
          <p:cNvSpPr>
            <a:spLocks noGrp="1"/>
          </p:cNvSpPr>
          <p:nvPr>
            <p:ph sz="quarter" idx="4"/>
          </p:nvPr>
        </p:nvSpPr>
        <p:spPr>
          <a:xfrm>
            <a:off x="5432102" y="2396390"/>
            <a:ext cx="4726631" cy="4353734"/>
          </a:xfrm>
        </p:spPr>
        <p:txBody>
          <a:bodyPr/>
          <a:lstStyle>
            <a:lvl1pPr>
              <a:defRPr sz="2700"/>
            </a:lvl1pPr>
            <a:lvl2pPr>
              <a:defRPr sz="23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r>
              <a:rPr lang="en-US" smtClean="0"/>
              <a:t>9/5/2020</a:t>
            </a:r>
            <a:endParaRPr lang="en-US"/>
          </a:p>
        </p:txBody>
      </p:sp>
      <p:sp>
        <p:nvSpPr>
          <p:cNvPr id="8" name="Footer Placeholder 7"/>
          <p:cNvSpPr>
            <a:spLocks noGrp="1"/>
          </p:cNvSpPr>
          <p:nvPr>
            <p:ph type="ftr" sz="quarter" idx="11"/>
          </p:nvPr>
        </p:nvSpPr>
        <p:spPr/>
        <p:txBody>
          <a:bodyPr/>
          <a:lstStyle/>
          <a:p>
            <a:r>
              <a:rPr lang="en-IN" dirty="0" smtClean="0"/>
              <a:t> Akanksha      Unit-5</a:t>
            </a:r>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r>
              <a:rPr lang="en-US" smtClean="0"/>
              <a:t>9/5/2020</a:t>
            </a:r>
            <a:endParaRPr lang="en-US"/>
          </a:p>
        </p:txBody>
      </p:sp>
      <p:sp>
        <p:nvSpPr>
          <p:cNvPr id="4" name="Footer Placeholder 3"/>
          <p:cNvSpPr>
            <a:spLocks noGrp="1"/>
          </p:cNvSpPr>
          <p:nvPr>
            <p:ph type="ftr" sz="quarter" idx="11"/>
          </p:nvPr>
        </p:nvSpPr>
        <p:spPr/>
        <p:txBody>
          <a:bodyPr/>
          <a:lstStyle/>
          <a:p>
            <a:r>
              <a:rPr lang="en-IN" dirty="0" smtClean="0"/>
              <a:t> Akanksha      Unit-5</a:t>
            </a:r>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9/5/2020</a:t>
            </a:r>
            <a:endParaRPr lang="en-US"/>
          </a:p>
        </p:txBody>
      </p:sp>
      <p:sp>
        <p:nvSpPr>
          <p:cNvPr id="3" name="Footer Placeholder 2"/>
          <p:cNvSpPr>
            <a:spLocks noGrp="1"/>
          </p:cNvSpPr>
          <p:nvPr>
            <p:ph type="ftr" sz="quarter" idx="11"/>
          </p:nvPr>
        </p:nvSpPr>
        <p:spPr/>
        <p:txBody>
          <a:bodyPr/>
          <a:lstStyle/>
          <a:p>
            <a:r>
              <a:rPr lang="en-IN" dirty="0" smtClean="0"/>
              <a:t> Akanksha      Unit-5</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4673" y="300863"/>
            <a:ext cx="3518055" cy="1280407"/>
          </a:xfrm>
        </p:spPr>
        <p:txBody>
          <a:bodyPr anchor="b"/>
          <a:lstStyle>
            <a:lvl1pPr algn="l">
              <a:defRPr sz="2300" b="1"/>
            </a:lvl1pPr>
          </a:lstStyle>
          <a:p>
            <a:r>
              <a:rPr lang="en-US" smtClean="0"/>
              <a:t>Click to edit Master title style</a:t>
            </a:r>
            <a:endParaRPr lang="en-IN"/>
          </a:p>
        </p:txBody>
      </p:sp>
      <p:sp>
        <p:nvSpPr>
          <p:cNvPr id="3" name="Content Placeholder 2"/>
          <p:cNvSpPr>
            <a:spLocks noGrp="1"/>
          </p:cNvSpPr>
          <p:nvPr>
            <p:ph idx="1"/>
          </p:nvPr>
        </p:nvSpPr>
        <p:spPr>
          <a:xfrm>
            <a:off x="4180822" y="300864"/>
            <a:ext cx="5977908" cy="6449263"/>
          </a:xfrm>
        </p:spPr>
        <p:txBody>
          <a:bodyPr/>
          <a:lstStyle>
            <a:lvl1pPr>
              <a:defRPr sz="3600"/>
            </a:lvl1pPr>
            <a:lvl2pPr>
              <a:defRPr sz="3200"/>
            </a:lvl2pPr>
            <a:lvl3pPr>
              <a:defRPr sz="2700"/>
            </a:lvl3pPr>
            <a:lvl4pPr>
              <a:defRPr sz="2300"/>
            </a:lvl4pPr>
            <a:lvl5pPr>
              <a:defRPr sz="2300"/>
            </a:lvl5pPr>
            <a:lvl6pPr>
              <a:defRPr sz="2300"/>
            </a:lvl6pPr>
            <a:lvl7pPr>
              <a:defRPr sz="2300"/>
            </a:lvl7pPr>
            <a:lvl8pPr>
              <a:defRPr sz="2300"/>
            </a:lvl8pPr>
            <a:lvl9pPr>
              <a:defRPr sz="23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534673" y="1581268"/>
            <a:ext cx="3518055" cy="5168856"/>
          </a:xfrm>
        </p:spPr>
        <p:txBody>
          <a:bodyPr/>
          <a:lstStyle>
            <a:lvl1pPr marL="0" indent="0">
              <a:buNone/>
              <a:defRPr sz="1600"/>
            </a:lvl1pPr>
            <a:lvl2pPr marL="521291" indent="0">
              <a:buNone/>
              <a:defRPr sz="1400"/>
            </a:lvl2pPr>
            <a:lvl3pPr marL="1042579" indent="0">
              <a:buNone/>
              <a:defRPr sz="1100"/>
            </a:lvl3pPr>
            <a:lvl4pPr marL="1563869" indent="0">
              <a:buNone/>
              <a:defRPr sz="1000"/>
            </a:lvl4pPr>
            <a:lvl5pPr marL="2085159" indent="0">
              <a:buNone/>
              <a:defRPr sz="1000"/>
            </a:lvl5pPr>
            <a:lvl6pPr marL="2606447" indent="0">
              <a:buNone/>
              <a:defRPr sz="1000"/>
            </a:lvl6pPr>
            <a:lvl7pPr marL="3127736" indent="0">
              <a:buNone/>
              <a:defRPr sz="1000"/>
            </a:lvl7pPr>
            <a:lvl8pPr marL="3649026" indent="0">
              <a:buNone/>
              <a:defRPr sz="1000"/>
            </a:lvl8pPr>
            <a:lvl9pPr marL="417031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9/5/2020</a:t>
            </a:r>
            <a:endParaRPr lang="en-US"/>
          </a:p>
        </p:txBody>
      </p:sp>
      <p:sp>
        <p:nvSpPr>
          <p:cNvPr id="6" name="Footer Placeholder 5"/>
          <p:cNvSpPr>
            <a:spLocks noGrp="1"/>
          </p:cNvSpPr>
          <p:nvPr>
            <p:ph type="ftr" sz="quarter" idx="11"/>
          </p:nvPr>
        </p:nvSpPr>
        <p:spPr/>
        <p:txBody>
          <a:bodyPr/>
          <a:lstStyle/>
          <a:p>
            <a:r>
              <a:rPr lang="en-IN" dirty="0" smtClean="0"/>
              <a:t> Akanksha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95981" y="5289550"/>
            <a:ext cx="6416040" cy="624461"/>
          </a:xfrm>
        </p:spPr>
        <p:txBody>
          <a:bodyPr anchor="b"/>
          <a:lstStyle>
            <a:lvl1pPr algn="l">
              <a:defRPr sz="2300" b="1"/>
            </a:lvl1pPr>
          </a:lstStyle>
          <a:p>
            <a:r>
              <a:rPr lang="en-US" smtClean="0"/>
              <a:t>Click to edit Master title style</a:t>
            </a:r>
            <a:endParaRPr lang="en-IN"/>
          </a:p>
        </p:txBody>
      </p:sp>
      <p:sp>
        <p:nvSpPr>
          <p:cNvPr id="3" name="Picture Placeholder 2"/>
          <p:cNvSpPr>
            <a:spLocks noGrp="1"/>
          </p:cNvSpPr>
          <p:nvPr>
            <p:ph type="pic" idx="1"/>
          </p:nvPr>
        </p:nvSpPr>
        <p:spPr>
          <a:xfrm>
            <a:off x="2095981" y="675187"/>
            <a:ext cx="6416040" cy="4533900"/>
          </a:xfrm>
        </p:spPr>
        <p:txBody>
          <a:bodyPr/>
          <a:lstStyle>
            <a:lvl1pPr marL="0" indent="0">
              <a:buNone/>
              <a:defRPr sz="3600"/>
            </a:lvl1pPr>
            <a:lvl2pPr marL="521291" indent="0">
              <a:buNone/>
              <a:defRPr sz="3200"/>
            </a:lvl2pPr>
            <a:lvl3pPr marL="1042579" indent="0">
              <a:buNone/>
              <a:defRPr sz="2700"/>
            </a:lvl3pPr>
            <a:lvl4pPr marL="1563869" indent="0">
              <a:buNone/>
              <a:defRPr sz="2300"/>
            </a:lvl4pPr>
            <a:lvl5pPr marL="2085159" indent="0">
              <a:buNone/>
              <a:defRPr sz="2300"/>
            </a:lvl5pPr>
            <a:lvl6pPr marL="2606447" indent="0">
              <a:buNone/>
              <a:defRPr sz="2300"/>
            </a:lvl6pPr>
            <a:lvl7pPr marL="3127736" indent="0">
              <a:buNone/>
              <a:defRPr sz="2300"/>
            </a:lvl7pPr>
            <a:lvl8pPr marL="3649026" indent="0">
              <a:buNone/>
              <a:defRPr sz="2300"/>
            </a:lvl8pPr>
            <a:lvl9pPr marL="4170315" indent="0">
              <a:buNone/>
              <a:defRPr sz="2300"/>
            </a:lvl9pPr>
          </a:lstStyle>
          <a:p>
            <a:endParaRPr lang="en-IN"/>
          </a:p>
        </p:txBody>
      </p:sp>
      <p:sp>
        <p:nvSpPr>
          <p:cNvPr id="4" name="Text Placeholder 3"/>
          <p:cNvSpPr>
            <a:spLocks noGrp="1"/>
          </p:cNvSpPr>
          <p:nvPr>
            <p:ph type="body" sz="half" idx="2"/>
          </p:nvPr>
        </p:nvSpPr>
        <p:spPr>
          <a:xfrm>
            <a:off x="2095981" y="5914011"/>
            <a:ext cx="6416040" cy="886839"/>
          </a:xfrm>
        </p:spPr>
        <p:txBody>
          <a:bodyPr/>
          <a:lstStyle>
            <a:lvl1pPr marL="0" indent="0">
              <a:buNone/>
              <a:defRPr sz="1600"/>
            </a:lvl1pPr>
            <a:lvl2pPr marL="521291" indent="0">
              <a:buNone/>
              <a:defRPr sz="1400"/>
            </a:lvl2pPr>
            <a:lvl3pPr marL="1042579" indent="0">
              <a:buNone/>
              <a:defRPr sz="1100"/>
            </a:lvl3pPr>
            <a:lvl4pPr marL="1563869" indent="0">
              <a:buNone/>
              <a:defRPr sz="1000"/>
            </a:lvl4pPr>
            <a:lvl5pPr marL="2085159" indent="0">
              <a:buNone/>
              <a:defRPr sz="1000"/>
            </a:lvl5pPr>
            <a:lvl6pPr marL="2606447" indent="0">
              <a:buNone/>
              <a:defRPr sz="1000"/>
            </a:lvl6pPr>
            <a:lvl7pPr marL="3127736" indent="0">
              <a:buNone/>
              <a:defRPr sz="1000"/>
            </a:lvl7pPr>
            <a:lvl8pPr marL="3649026" indent="0">
              <a:buNone/>
              <a:defRPr sz="1000"/>
            </a:lvl8pPr>
            <a:lvl9pPr marL="4170315"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9/5/2020</a:t>
            </a:r>
            <a:endParaRPr lang="en-US"/>
          </a:p>
        </p:txBody>
      </p:sp>
      <p:sp>
        <p:nvSpPr>
          <p:cNvPr id="6" name="Footer Placeholder 5"/>
          <p:cNvSpPr>
            <a:spLocks noGrp="1"/>
          </p:cNvSpPr>
          <p:nvPr>
            <p:ph type="ftr" sz="quarter" idx="11"/>
          </p:nvPr>
        </p:nvSpPr>
        <p:spPr/>
        <p:txBody>
          <a:bodyPr/>
          <a:lstStyle/>
          <a:p>
            <a:r>
              <a:rPr lang="en-IN" dirty="0" smtClean="0"/>
              <a:t> Akanksha      Unit-5</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670" y="302610"/>
            <a:ext cx="9624060" cy="1259417"/>
          </a:xfrm>
          <a:prstGeom prst="rect">
            <a:avLst/>
          </a:prstGeom>
        </p:spPr>
        <p:txBody>
          <a:bodyPr vert="horz" lIns="104268" tIns="52133" rIns="104268" bIns="52133" rtlCol="0" anchor="ctr">
            <a:normAutofit/>
          </a:bodyPr>
          <a:lstStyle/>
          <a:p>
            <a:r>
              <a:rPr lang="en-US" dirty="0" smtClean="0"/>
              <a:t>Click to edit Master title style</a:t>
            </a:r>
            <a:endParaRPr lang="en-IN" dirty="0"/>
          </a:p>
        </p:txBody>
      </p:sp>
      <p:sp>
        <p:nvSpPr>
          <p:cNvPr id="3" name="Text Placeholder 2"/>
          <p:cNvSpPr>
            <a:spLocks noGrp="1"/>
          </p:cNvSpPr>
          <p:nvPr>
            <p:ph type="body" idx="1"/>
          </p:nvPr>
        </p:nvSpPr>
        <p:spPr>
          <a:xfrm>
            <a:off x="534670" y="1763185"/>
            <a:ext cx="9624060" cy="4986941"/>
          </a:xfrm>
          <a:prstGeom prst="rect">
            <a:avLst/>
          </a:prstGeom>
        </p:spPr>
        <p:txBody>
          <a:bodyPr vert="horz" lIns="104268" tIns="52133" rIns="104268" bIns="52133"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IN" dirty="0"/>
          </a:p>
        </p:txBody>
      </p:sp>
      <p:sp>
        <p:nvSpPr>
          <p:cNvPr id="4" name="Date Placeholder 3"/>
          <p:cNvSpPr>
            <a:spLocks noGrp="1"/>
          </p:cNvSpPr>
          <p:nvPr>
            <p:ph type="dt" sz="half" idx="2"/>
          </p:nvPr>
        </p:nvSpPr>
        <p:spPr>
          <a:xfrm>
            <a:off x="534671" y="7003756"/>
            <a:ext cx="2495127" cy="402314"/>
          </a:xfrm>
          <a:prstGeom prst="rect">
            <a:avLst/>
          </a:prstGeom>
        </p:spPr>
        <p:txBody>
          <a:bodyPr vert="horz" lIns="104268" tIns="52133" rIns="104268" bIns="52133" rtlCol="0" anchor="ctr"/>
          <a:lstStyle>
            <a:lvl1pPr algn="l">
              <a:defRPr sz="1400">
                <a:solidFill>
                  <a:schemeClr val="tx1">
                    <a:tint val="75000"/>
                  </a:schemeClr>
                </a:solidFill>
              </a:defRPr>
            </a:lvl1pPr>
          </a:lstStyle>
          <a:p>
            <a:r>
              <a:rPr lang="en-US" smtClean="0"/>
              <a:t>9/5/2020</a:t>
            </a:r>
            <a:endParaRPr lang="en-US"/>
          </a:p>
        </p:txBody>
      </p:sp>
      <p:sp>
        <p:nvSpPr>
          <p:cNvPr id="5" name="Footer Placeholder 4"/>
          <p:cNvSpPr>
            <a:spLocks noGrp="1"/>
          </p:cNvSpPr>
          <p:nvPr>
            <p:ph type="ftr" sz="quarter" idx="3"/>
          </p:nvPr>
        </p:nvSpPr>
        <p:spPr>
          <a:xfrm>
            <a:off x="3653580" y="7003756"/>
            <a:ext cx="3386243" cy="402314"/>
          </a:xfrm>
          <a:prstGeom prst="rect">
            <a:avLst/>
          </a:prstGeom>
        </p:spPr>
        <p:txBody>
          <a:bodyPr vert="horz" lIns="104268" tIns="52133" rIns="104268" bIns="52133" rtlCol="0" anchor="ctr"/>
          <a:lstStyle>
            <a:lvl1pPr algn="ctr">
              <a:defRPr sz="1400">
                <a:solidFill>
                  <a:schemeClr val="tx1">
                    <a:tint val="75000"/>
                  </a:schemeClr>
                </a:solidFill>
              </a:defRPr>
            </a:lvl1pPr>
          </a:lstStyle>
          <a:p>
            <a:r>
              <a:rPr lang="en-IN" dirty="0" smtClean="0"/>
              <a:t> Akanksha      Unit-5</a:t>
            </a:r>
            <a:endParaRPr lang="en-US" dirty="0"/>
          </a:p>
        </p:txBody>
      </p:sp>
      <p:sp>
        <p:nvSpPr>
          <p:cNvPr id="6" name="Slide Number Placeholder 5"/>
          <p:cNvSpPr>
            <a:spLocks noGrp="1"/>
          </p:cNvSpPr>
          <p:nvPr>
            <p:ph type="sldNum" sz="quarter" idx="4"/>
          </p:nvPr>
        </p:nvSpPr>
        <p:spPr>
          <a:xfrm>
            <a:off x="7663603" y="7003756"/>
            <a:ext cx="2495127" cy="402314"/>
          </a:xfrm>
          <a:prstGeom prst="rect">
            <a:avLst/>
          </a:prstGeom>
        </p:spPr>
        <p:txBody>
          <a:bodyPr vert="horz" lIns="104268" tIns="52133" rIns="104268" bIns="52133" rtlCol="0" anchor="ctr"/>
          <a:lstStyle>
            <a:lvl1pPr algn="r">
              <a:defRPr sz="1400">
                <a:solidFill>
                  <a:schemeClr val="tx1">
                    <a:tint val="75000"/>
                  </a:schemeClr>
                </a:solidFill>
              </a:defRPr>
            </a:lvl1pPr>
          </a:lstStyle>
          <a:p>
            <a:fld id="{B6F15528-21DE-4FAA-801E-634DDDAF4B2B}" type="slidenum">
              <a:rPr lang="en-US" smtClean="0"/>
              <a:pPr/>
              <a:t>‹#›</a:t>
            </a:fld>
            <a:endParaRPr lang="en-US"/>
          </a:p>
        </p:txBody>
      </p:sp>
      <p:sp>
        <p:nvSpPr>
          <p:cNvPr id="9" name="Title 1"/>
          <p:cNvSpPr txBox="1">
            <a:spLocks/>
          </p:cNvSpPr>
          <p:nvPr userDrawn="1"/>
        </p:nvSpPr>
        <p:spPr>
          <a:xfrm>
            <a:off x="1604010" y="2"/>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68" tIns="52133" rIns="104268" bIns="52133" rtlCol="0" anchor="ctr">
            <a:noAutofit/>
          </a:bodyPr>
          <a:lstStyle/>
          <a:p>
            <a:pPr algn="ctr" defTabSz="1042680">
              <a:spcBef>
                <a:spcPct val="0"/>
              </a:spcBef>
              <a:defRPr/>
            </a:pPr>
            <a:endParaRPr lang="en-US" sz="3200" dirty="0"/>
          </a:p>
        </p:txBody>
      </p:sp>
      <p:pic>
        <p:nvPicPr>
          <p:cNvPr id="10" name="Picture 2" descr="E:\NIET\Project\xLogo11.png.pagespeed.ic.pydHLuCQEZ.png"/>
          <p:cNvPicPr>
            <a:picLocks noChangeAspect="1" noChangeArrowheads="1"/>
          </p:cNvPicPr>
          <p:nvPr userDrawn="1"/>
        </p:nvPicPr>
        <p:blipFill>
          <a:blip r:embed="rId14" cstate="print"/>
          <a:srcRect/>
          <a:stretch>
            <a:fillRect/>
          </a:stretch>
        </p:blipFill>
        <p:spPr bwMode="auto">
          <a:xfrm>
            <a:off x="0" y="1"/>
            <a:ext cx="1693122" cy="900393"/>
          </a:xfrm>
          <a:prstGeom prst="rect">
            <a:avLst/>
          </a:prstGeom>
          <a:noFill/>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Lst>
  <p:hf hdr="0"/>
  <p:txStyles>
    <p:titleStyle>
      <a:lvl1pPr algn="ctr" defTabSz="1042680" rtl="0" eaLnBrk="1" latinLnBrk="0" hangingPunct="1">
        <a:spcBef>
          <a:spcPct val="0"/>
        </a:spcBef>
        <a:buNone/>
        <a:defRPr sz="3200" kern="1200">
          <a:solidFill>
            <a:schemeClr val="tx1"/>
          </a:solidFill>
          <a:latin typeface="+mj-lt"/>
          <a:ea typeface="+mj-ea"/>
          <a:cs typeface="+mj-cs"/>
        </a:defRPr>
      </a:lvl1pPr>
    </p:titleStyle>
    <p:bodyStyle>
      <a:lvl1pPr marL="391006" indent="-391006" algn="l" defTabSz="1042680" rtl="0" eaLnBrk="1" latinLnBrk="0" hangingPunct="1">
        <a:spcBef>
          <a:spcPct val="20000"/>
        </a:spcBef>
        <a:buFont typeface="Arial" pitchFamily="34" charset="0"/>
        <a:buChar char="•"/>
        <a:defRPr sz="2200" kern="1200">
          <a:solidFill>
            <a:schemeClr val="tx1"/>
          </a:solidFill>
          <a:latin typeface="+mn-lt"/>
          <a:ea typeface="+mn-ea"/>
          <a:cs typeface="+mn-cs"/>
        </a:defRPr>
      </a:lvl1pPr>
      <a:lvl2pPr marL="847178" indent="-325837" algn="l" defTabSz="1042680" rtl="0" eaLnBrk="1" latinLnBrk="0" hangingPunct="1">
        <a:spcBef>
          <a:spcPct val="20000"/>
        </a:spcBef>
        <a:buFont typeface="Arial" pitchFamily="34" charset="0"/>
        <a:buChar char="–"/>
        <a:defRPr sz="2200" kern="1200">
          <a:solidFill>
            <a:schemeClr val="tx1"/>
          </a:solidFill>
          <a:latin typeface="+mn-lt"/>
          <a:ea typeface="+mn-ea"/>
          <a:cs typeface="+mn-cs"/>
        </a:defRPr>
      </a:lvl2pPr>
      <a:lvl3pPr marL="1303351" indent="-260669" algn="l" defTabSz="1042680" rtl="0" eaLnBrk="1" latinLnBrk="0" hangingPunct="1">
        <a:spcBef>
          <a:spcPct val="20000"/>
        </a:spcBef>
        <a:buFont typeface="Arial" pitchFamily="34" charset="0"/>
        <a:buChar char="•"/>
        <a:defRPr sz="2200" kern="1200">
          <a:solidFill>
            <a:schemeClr val="tx1"/>
          </a:solidFill>
          <a:latin typeface="+mn-lt"/>
          <a:ea typeface="+mn-ea"/>
          <a:cs typeface="+mn-cs"/>
        </a:defRPr>
      </a:lvl3pPr>
      <a:lvl4pPr marL="1824690" indent="-260669" algn="l" defTabSz="1042680" rtl="0" eaLnBrk="1" latinLnBrk="0" hangingPunct="1">
        <a:spcBef>
          <a:spcPct val="20000"/>
        </a:spcBef>
        <a:buFont typeface="Arial" pitchFamily="34" charset="0"/>
        <a:buChar char="–"/>
        <a:defRPr sz="2200" kern="1200">
          <a:solidFill>
            <a:schemeClr val="tx1"/>
          </a:solidFill>
          <a:latin typeface="+mn-lt"/>
          <a:ea typeface="+mn-ea"/>
          <a:cs typeface="+mn-cs"/>
        </a:defRPr>
      </a:lvl4pPr>
      <a:lvl5pPr marL="2346031" indent="-260669" algn="l" defTabSz="1042680" rtl="0" eaLnBrk="1" latinLnBrk="0" hangingPunct="1">
        <a:spcBef>
          <a:spcPct val="20000"/>
        </a:spcBef>
        <a:buFont typeface="Arial" pitchFamily="34" charset="0"/>
        <a:buChar char="»"/>
        <a:defRPr sz="2200" kern="1200">
          <a:solidFill>
            <a:schemeClr val="tx1"/>
          </a:solidFill>
          <a:latin typeface="+mn-lt"/>
          <a:ea typeface="+mn-ea"/>
          <a:cs typeface="+mn-cs"/>
        </a:defRPr>
      </a:lvl5pPr>
      <a:lvl6pPr marL="2867372" indent="-260669" algn="l" defTabSz="1042680" rtl="0" eaLnBrk="1" latinLnBrk="0" hangingPunct="1">
        <a:spcBef>
          <a:spcPct val="20000"/>
        </a:spcBef>
        <a:buFont typeface="Arial" pitchFamily="34" charset="0"/>
        <a:buChar char="•"/>
        <a:defRPr sz="2300" kern="1200">
          <a:solidFill>
            <a:schemeClr val="tx1"/>
          </a:solidFill>
          <a:latin typeface="+mn-lt"/>
          <a:ea typeface="+mn-ea"/>
          <a:cs typeface="+mn-cs"/>
        </a:defRPr>
      </a:lvl6pPr>
      <a:lvl7pPr marL="3388711" indent="-260669" algn="l" defTabSz="1042680" rtl="0" eaLnBrk="1" latinLnBrk="0" hangingPunct="1">
        <a:spcBef>
          <a:spcPct val="20000"/>
        </a:spcBef>
        <a:buFont typeface="Arial" pitchFamily="34" charset="0"/>
        <a:buChar char="•"/>
        <a:defRPr sz="2300" kern="1200">
          <a:solidFill>
            <a:schemeClr val="tx1"/>
          </a:solidFill>
          <a:latin typeface="+mn-lt"/>
          <a:ea typeface="+mn-ea"/>
          <a:cs typeface="+mn-cs"/>
        </a:defRPr>
      </a:lvl7pPr>
      <a:lvl8pPr marL="3910052" indent="-260669" algn="l" defTabSz="1042680" rtl="0" eaLnBrk="1" latinLnBrk="0" hangingPunct="1">
        <a:spcBef>
          <a:spcPct val="20000"/>
        </a:spcBef>
        <a:buFont typeface="Arial" pitchFamily="34" charset="0"/>
        <a:buChar char="•"/>
        <a:defRPr sz="2300" kern="1200">
          <a:solidFill>
            <a:schemeClr val="tx1"/>
          </a:solidFill>
          <a:latin typeface="+mn-lt"/>
          <a:ea typeface="+mn-ea"/>
          <a:cs typeface="+mn-cs"/>
        </a:defRPr>
      </a:lvl8pPr>
      <a:lvl9pPr marL="4431391" indent="-260669" algn="l" defTabSz="1042680" rtl="0" eaLnBrk="1" latinLnBrk="0" hangingPunct="1">
        <a:spcBef>
          <a:spcPct val="20000"/>
        </a:spcBef>
        <a:buFont typeface="Arial" pitchFamily="34" charset="0"/>
        <a:buChar char="•"/>
        <a:defRPr sz="2300" kern="1200">
          <a:solidFill>
            <a:schemeClr val="tx1"/>
          </a:solidFill>
          <a:latin typeface="+mn-lt"/>
          <a:ea typeface="+mn-ea"/>
          <a:cs typeface="+mn-cs"/>
        </a:defRPr>
      </a:lvl9pPr>
    </p:bodyStyle>
    <p:otherStyle>
      <a:defPPr>
        <a:defRPr lang="en-US"/>
      </a:defPPr>
      <a:lvl1pPr marL="0" algn="l" defTabSz="1042680" rtl="0" eaLnBrk="1" latinLnBrk="0" hangingPunct="1">
        <a:defRPr sz="2100" kern="1200">
          <a:solidFill>
            <a:schemeClr val="tx1"/>
          </a:solidFill>
          <a:latin typeface="+mn-lt"/>
          <a:ea typeface="+mn-ea"/>
          <a:cs typeface="+mn-cs"/>
        </a:defRPr>
      </a:lvl1pPr>
      <a:lvl2pPr marL="521341" algn="l" defTabSz="1042680" rtl="0" eaLnBrk="1" latinLnBrk="0" hangingPunct="1">
        <a:defRPr sz="2100" kern="1200">
          <a:solidFill>
            <a:schemeClr val="tx1"/>
          </a:solidFill>
          <a:latin typeface="+mn-lt"/>
          <a:ea typeface="+mn-ea"/>
          <a:cs typeface="+mn-cs"/>
        </a:defRPr>
      </a:lvl2pPr>
      <a:lvl3pPr marL="1042680" algn="l" defTabSz="1042680" rtl="0" eaLnBrk="1" latinLnBrk="0" hangingPunct="1">
        <a:defRPr sz="2100" kern="1200">
          <a:solidFill>
            <a:schemeClr val="tx1"/>
          </a:solidFill>
          <a:latin typeface="+mn-lt"/>
          <a:ea typeface="+mn-ea"/>
          <a:cs typeface="+mn-cs"/>
        </a:defRPr>
      </a:lvl3pPr>
      <a:lvl4pPr marL="1564021" algn="l" defTabSz="1042680" rtl="0" eaLnBrk="1" latinLnBrk="0" hangingPunct="1">
        <a:defRPr sz="2100" kern="1200">
          <a:solidFill>
            <a:schemeClr val="tx1"/>
          </a:solidFill>
          <a:latin typeface="+mn-lt"/>
          <a:ea typeface="+mn-ea"/>
          <a:cs typeface="+mn-cs"/>
        </a:defRPr>
      </a:lvl4pPr>
      <a:lvl5pPr marL="2085362" algn="l" defTabSz="1042680" rtl="0" eaLnBrk="1" latinLnBrk="0" hangingPunct="1">
        <a:defRPr sz="2100" kern="1200">
          <a:solidFill>
            <a:schemeClr val="tx1"/>
          </a:solidFill>
          <a:latin typeface="+mn-lt"/>
          <a:ea typeface="+mn-ea"/>
          <a:cs typeface="+mn-cs"/>
        </a:defRPr>
      </a:lvl5pPr>
      <a:lvl6pPr marL="2606700" algn="l" defTabSz="1042680" rtl="0" eaLnBrk="1" latinLnBrk="0" hangingPunct="1">
        <a:defRPr sz="2100" kern="1200">
          <a:solidFill>
            <a:schemeClr val="tx1"/>
          </a:solidFill>
          <a:latin typeface="+mn-lt"/>
          <a:ea typeface="+mn-ea"/>
          <a:cs typeface="+mn-cs"/>
        </a:defRPr>
      </a:lvl6pPr>
      <a:lvl7pPr marL="3128041" algn="l" defTabSz="1042680" rtl="0" eaLnBrk="1" latinLnBrk="0" hangingPunct="1">
        <a:defRPr sz="2100" kern="1200">
          <a:solidFill>
            <a:schemeClr val="tx1"/>
          </a:solidFill>
          <a:latin typeface="+mn-lt"/>
          <a:ea typeface="+mn-ea"/>
          <a:cs typeface="+mn-cs"/>
        </a:defRPr>
      </a:lvl7pPr>
      <a:lvl8pPr marL="3649381" algn="l" defTabSz="1042680" rtl="0" eaLnBrk="1" latinLnBrk="0" hangingPunct="1">
        <a:defRPr sz="2100" kern="1200">
          <a:solidFill>
            <a:schemeClr val="tx1"/>
          </a:solidFill>
          <a:latin typeface="+mn-lt"/>
          <a:ea typeface="+mn-ea"/>
          <a:cs typeface="+mn-cs"/>
        </a:defRPr>
      </a:lvl8pPr>
      <a:lvl9pPr marL="4170721" algn="l" defTabSz="1042680"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cisco.com/index.html" TargetMode="External"/><Relationship Id="rId2" Type="http://schemas.openxmlformats.org/officeDocument/2006/relationships/image" Target="../media/image15.jpeg"/><Relationship Id="rId1" Type="http://schemas.openxmlformats.org/officeDocument/2006/relationships/slideLayout" Target="../slideLayouts/slideLayout7.xml"/><Relationship Id="rId4" Type="http://schemas.openxmlformats.org/officeDocument/2006/relationships/hyperlink" Target="http://www.cisco.com/"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hyperlink" Target="http://www.cisco.com/" TargetMode="External"/><Relationship Id="rId1" Type="http://schemas.openxmlformats.org/officeDocument/2006/relationships/slideLayout" Target="../slideLayouts/slideLayout7.xml"/><Relationship Id="rId4" Type="http://schemas.openxmlformats.org/officeDocument/2006/relationships/image" Target="../media/image25.jpeg"/></Relationships>
</file>

<file path=ppt/slides/_rels/slide24.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 Id="rId4" Type="http://schemas.openxmlformats.org/officeDocument/2006/relationships/image" Target="../media/image28.jpeg"/></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youtube.com/watch?v=8An0dRalJeM"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irstranker.com/fr.php/frdA290120A17171122/download-aktu-b-tech-6th-sem-2018-2019-rcs601-computer-network-question-paper" TargetMode="Externa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3"/>
            <a:ext cx="9089390" cy="882648"/>
          </a:xfrm>
        </p:spPr>
        <p:style>
          <a:lnRef idx="1">
            <a:schemeClr val="accent5"/>
          </a:lnRef>
          <a:fillRef idx="2">
            <a:schemeClr val="accent5"/>
          </a:fillRef>
          <a:effectRef idx="1">
            <a:schemeClr val="accent5"/>
          </a:effectRef>
          <a:fontRef idx="minor">
            <a:schemeClr val="dk1"/>
          </a:fontRef>
        </p:style>
        <p:txBody>
          <a:bodyPr>
            <a:noAutofit/>
          </a:bodyPr>
          <a:lstStyle/>
          <a:p>
            <a:r>
              <a:rPr lang="en-US" dirty="0" err="1"/>
              <a:t>Noida</a:t>
            </a:r>
            <a:r>
              <a:rPr lang="en-US" dirty="0"/>
              <a:t> Institute of Engineering and Technology, Greater </a:t>
            </a:r>
            <a:r>
              <a:rPr lang="en-US" dirty="0" err="1"/>
              <a:t>Noida</a:t>
            </a:r>
            <a:endParaRPr lang="en-US" dirty="0"/>
          </a:p>
        </p:txBody>
      </p:sp>
      <p:sp>
        <p:nvSpPr>
          <p:cNvPr id="3" name="Subtitle 2"/>
          <p:cNvSpPr>
            <a:spLocks noGrp="1"/>
          </p:cNvSpPr>
          <p:nvPr>
            <p:ph type="subTitle" idx="1"/>
          </p:nvPr>
        </p:nvSpPr>
        <p:spPr>
          <a:xfrm>
            <a:off x="1693122" y="1007533"/>
            <a:ext cx="7485380" cy="1931106"/>
          </a:xfrm>
          <a:prstGeom prst="rect">
            <a:avLst/>
          </a:prstGeom>
        </p:spPr>
        <p:style>
          <a:lnRef idx="2">
            <a:schemeClr val="accent5"/>
          </a:lnRef>
          <a:fillRef idx="1">
            <a:schemeClr val="lt1"/>
          </a:fillRef>
          <a:effectRef idx="0">
            <a:schemeClr val="accent5"/>
          </a:effectRef>
          <a:fontRef idx="minor">
            <a:schemeClr val="dk1"/>
          </a:fontRef>
        </p:style>
        <p:txBody>
          <a:bodyPr lIns="104268" tIns="52133" rIns="104268" bIns="52133">
            <a:normAutofit/>
          </a:bodyPr>
          <a:lstStyle/>
          <a:p>
            <a:endParaRPr lang="en-US" sz="2400" smtClean="0">
              <a:solidFill>
                <a:schemeClr val="tx1"/>
              </a:solidFill>
            </a:endParaRPr>
          </a:p>
          <a:p>
            <a:r>
              <a:rPr lang="en-US" sz="2400" smtClean="0">
                <a:solidFill>
                  <a:schemeClr val="tx1"/>
                </a:solidFill>
              </a:rPr>
              <a:t>Computer Networks</a:t>
            </a:r>
            <a:endParaRPr lang="en-US" sz="2400" dirty="0" smtClean="0">
              <a:solidFill>
                <a:schemeClr val="tx1"/>
              </a:solidFill>
            </a:endParaRPr>
          </a:p>
        </p:txBody>
      </p:sp>
      <p:sp>
        <p:nvSpPr>
          <p:cNvPr id="9" name="Date Placeholder 8"/>
          <p:cNvSpPr>
            <a:spLocks noGrp="1"/>
          </p:cNvSpPr>
          <p:nvPr>
            <p:ph type="dt" sz="half" idx="10"/>
          </p:nvPr>
        </p:nvSpPr>
        <p:spPr>
          <a:xfrm>
            <a:off x="445558" y="7154188"/>
            <a:ext cx="2495127" cy="402314"/>
          </a:xfrm>
          <a:prstGeom prst="rect">
            <a:avLst/>
          </a:prstGeom>
        </p:spPr>
        <p:txBody>
          <a:bodyPr lIns="104268" tIns="52133" rIns="104268" bIns="52133"/>
          <a:lstStyle/>
          <a:p>
            <a:r>
              <a:rPr lang="en-US" smtClean="0"/>
              <a:t>9/5/2020</a:t>
            </a:r>
            <a:endParaRPr lang="en-US" dirty="0"/>
          </a:p>
        </p:txBody>
      </p:sp>
      <p:sp>
        <p:nvSpPr>
          <p:cNvPr id="13" name="Footer Placeholder 12"/>
          <p:cNvSpPr>
            <a:spLocks noGrp="1"/>
          </p:cNvSpPr>
          <p:nvPr>
            <p:ph type="ftr" sz="quarter" idx="11"/>
          </p:nvPr>
        </p:nvSpPr>
        <p:spPr>
          <a:xfrm>
            <a:off x="2673350" y="6918072"/>
            <a:ext cx="5881370" cy="402314"/>
          </a:xfrm>
          <a:prstGeom prst="rect">
            <a:avLst/>
          </a:prstGeom>
        </p:spPr>
        <p:txBody>
          <a:bodyPr lIns="104268" tIns="52133" rIns="104268" bIns="52133"/>
          <a:lstStyle/>
          <a:p>
            <a:r>
              <a:rPr lang="en-IN" dirty="0" smtClean="0"/>
              <a:t> Akanksha      Unit-5</a:t>
            </a:r>
            <a:endParaRPr lang="en-US" dirty="0"/>
          </a:p>
        </p:txBody>
      </p:sp>
      <p:sp>
        <p:nvSpPr>
          <p:cNvPr id="10" name="Slide Number Placeholder 9"/>
          <p:cNvSpPr>
            <a:spLocks noGrp="1"/>
          </p:cNvSpPr>
          <p:nvPr>
            <p:ph type="sldNum" sz="quarter" idx="12"/>
          </p:nvPr>
        </p:nvSpPr>
        <p:spPr>
          <a:xfrm>
            <a:off x="7663603" y="7003756"/>
            <a:ext cx="2495127" cy="402314"/>
          </a:xfrm>
          <a:prstGeom prst="rect">
            <a:avLst/>
          </a:prstGeom>
        </p:spPr>
        <p:txBody>
          <a:bodyPr lIns="104268" tIns="52133" rIns="104268" bIns="52133"/>
          <a:lstStyle/>
          <a:p>
            <a:fld id="{B6F15528-21DE-4FAA-801E-634DDDAF4B2B}" type="slidenum">
              <a:rPr lang="en-US" smtClean="0"/>
              <a:pPr/>
              <a:t>1</a:t>
            </a:fld>
            <a:endParaRPr lang="en-US" dirty="0"/>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1"/>
            <a:ext cx="1693122" cy="900393"/>
          </a:xfrm>
          <a:prstGeom prst="rect">
            <a:avLst/>
          </a:prstGeom>
          <a:noFill/>
        </p:spPr>
      </p:pic>
      <p:sp>
        <p:nvSpPr>
          <p:cNvPr id="6" name="Subtitle 2"/>
          <p:cNvSpPr txBox="1">
            <a:spLocks/>
          </p:cNvSpPr>
          <p:nvPr/>
        </p:nvSpPr>
        <p:spPr>
          <a:xfrm>
            <a:off x="6772488" y="4365978"/>
            <a:ext cx="3564467" cy="1931106"/>
          </a:xfrm>
          <a:prstGeom prst="rect">
            <a:avLst/>
          </a:prstGeom>
        </p:spPr>
        <p:style>
          <a:lnRef idx="2">
            <a:schemeClr val="accent5"/>
          </a:lnRef>
          <a:fillRef idx="1">
            <a:schemeClr val="lt1"/>
          </a:fillRef>
          <a:effectRef idx="0">
            <a:schemeClr val="accent5"/>
          </a:effectRef>
          <a:fontRef idx="minor">
            <a:schemeClr val="dk1"/>
          </a:fontRef>
        </p:style>
        <p:txBody>
          <a:bodyPr vert="horz" lIns="104268" tIns="52133" rIns="104268" bIns="52133" rtlCol="0">
            <a:normAutofit/>
          </a:bodyPr>
          <a:lstStyle/>
          <a:p>
            <a:pPr algn="ctr" defTabSz="1042680">
              <a:spcBef>
                <a:spcPct val="20000"/>
              </a:spcBef>
              <a:defRPr/>
            </a:pPr>
            <a:r>
              <a:rPr lang="en-US" sz="2700" dirty="0" smtClean="0">
                <a:solidFill>
                  <a:schemeClr val="tx1"/>
                </a:solidFill>
              </a:rPr>
              <a:t>Ms. Akanksha</a:t>
            </a:r>
          </a:p>
          <a:p>
            <a:pPr algn="ctr" defTabSz="1042680">
              <a:spcBef>
                <a:spcPct val="20000"/>
              </a:spcBef>
              <a:defRPr/>
            </a:pPr>
            <a:r>
              <a:rPr lang="en-US" sz="2700" dirty="0" smtClean="0">
                <a:solidFill>
                  <a:schemeClr val="tx1"/>
                </a:solidFill>
              </a:rPr>
              <a:t>Asst. Professor</a:t>
            </a:r>
          </a:p>
          <a:p>
            <a:pPr algn="ctr" defTabSz="1042680">
              <a:spcBef>
                <a:spcPct val="20000"/>
              </a:spcBef>
              <a:defRPr/>
            </a:pPr>
            <a:r>
              <a:rPr lang="en-US" sz="2700" dirty="0" smtClean="0">
                <a:solidFill>
                  <a:schemeClr val="tx1"/>
                </a:solidFill>
              </a:rPr>
              <a:t>ECE </a:t>
            </a:r>
            <a:endParaRPr lang="en-US" sz="2700" dirty="0">
              <a:solidFill>
                <a:schemeClr val="tx1"/>
              </a:solidFill>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445558" y="6548967"/>
            <a:ext cx="623782" cy="587728"/>
          </a:xfrm>
          <a:prstGeom prst="rect">
            <a:avLst/>
          </a:prstGeom>
          <a:noFill/>
        </p:spPr>
      </p:pic>
      <p:pic>
        <p:nvPicPr>
          <p:cNvPr id="11" name="Picture 4" descr="C:\Users\Manks\Downloads\speak.png"/>
          <p:cNvPicPr>
            <a:picLocks noChangeAspect="1" noChangeArrowheads="1"/>
          </p:cNvPicPr>
          <p:nvPr/>
        </p:nvPicPr>
        <p:blipFill>
          <a:blip r:embed="rId5" cstate="print"/>
          <a:srcRect/>
          <a:stretch>
            <a:fillRect/>
          </a:stretch>
        </p:blipFill>
        <p:spPr bwMode="auto">
          <a:xfrm>
            <a:off x="7574493" y="2854678"/>
            <a:ext cx="1782233" cy="1679222"/>
          </a:xfrm>
          <a:prstGeom prst="rect">
            <a:avLst/>
          </a:prstGeom>
          <a:noFill/>
        </p:spPr>
      </p:pic>
      <p:sp>
        <p:nvSpPr>
          <p:cNvPr id="12" name="Subtitle 2"/>
          <p:cNvSpPr txBox="1">
            <a:spLocks/>
          </p:cNvSpPr>
          <p:nvPr/>
        </p:nvSpPr>
        <p:spPr>
          <a:xfrm>
            <a:off x="178223" y="3274483"/>
            <a:ext cx="2406015" cy="587728"/>
          </a:xfrm>
          <a:prstGeom prst="rect">
            <a:avLst/>
          </a:prstGeom>
        </p:spPr>
        <p:style>
          <a:lnRef idx="2">
            <a:schemeClr val="accent5"/>
          </a:lnRef>
          <a:fillRef idx="1">
            <a:schemeClr val="lt1"/>
          </a:fillRef>
          <a:effectRef idx="0">
            <a:schemeClr val="accent5"/>
          </a:effectRef>
          <a:fontRef idx="minor">
            <a:schemeClr val="dk1"/>
          </a:fontRef>
        </p:style>
        <p:txBody>
          <a:bodyPr vert="horz" lIns="104268" tIns="52133" rIns="104268" bIns="52133" rtlCol="0">
            <a:normAutofit/>
          </a:bodyPr>
          <a:lstStyle/>
          <a:p>
            <a:pPr algn="ctr" defTabSz="1042680">
              <a:spcBef>
                <a:spcPct val="20000"/>
              </a:spcBef>
              <a:defRPr/>
            </a:pPr>
            <a:r>
              <a:rPr lang="en-US" sz="2900" dirty="0">
                <a:solidFill>
                  <a:schemeClr val="tx1"/>
                </a:solidFill>
              </a:rPr>
              <a:t>Unit: </a:t>
            </a:r>
            <a:r>
              <a:rPr lang="en-US" sz="2900" dirty="0" smtClean="0">
                <a:solidFill>
                  <a:schemeClr val="tx1"/>
                </a:solidFill>
              </a:rPr>
              <a:t>5</a:t>
            </a:r>
            <a:endParaRPr lang="en-US" sz="2900" dirty="0">
              <a:solidFill>
                <a:schemeClr val="tx1"/>
              </a:solidFill>
            </a:endParaRPr>
          </a:p>
        </p:txBody>
      </p:sp>
      <p:sp>
        <p:nvSpPr>
          <p:cNvPr id="14" name="Subtitle 2"/>
          <p:cNvSpPr txBox="1">
            <a:spLocks/>
          </p:cNvSpPr>
          <p:nvPr/>
        </p:nvSpPr>
        <p:spPr>
          <a:xfrm>
            <a:off x="178223" y="4198056"/>
            <a:ext cx="4901142" cy="923572"/>
          </a:xfrm>
          <a:prstGeom prst="rect">
            <a:avLst/>
          </a:prstGeom>
        </p:spPr>
        <p:style>
          <a:lnRef idx="2">
            <a:schemeClr val="accent5"/>
          </a:lnRef>
          <a:fillRef idx="1">
            <a:schemeClr val="lt1"/>
          </a:fillRef>
          <a:effectRef idx="0">
            <a:schemeClr val="accent5"/>
          </a:effectRef>
          <a:fontRef idx="minor">
            <a:schemeClr val="dk1"/>
          </a:fontRef>
        </p:style>
        <p:txBody>
          <a:bodyPr vert="horz" lIns="104268" tIns="52133" rIns="104268" bIns="52133" rtlCol="0">
            <a:normAutofit/>
          </a:bodyPr>
          <a:lstStyle/>
          <a:p>
            <a:r>
              <a:rPr lang="en-US" sz="2200" dirty="0" smtClean="0">
                <a:solidFill>
                  <a:schemeClr val="tx1"/>
                </a:solidFill>
              </a:rPr>
              <a:t>                   Computer Network: 			            Application Layer </a:t>
            </a:r>
          </a:p>
        </p:txBody>
      </p:sp>
      <p:sp>
        <p:nvSpPr>
          <p:cNvPr id="15" name="Subtitle 2"/>
          <p:cNvSpPr txBox="1">
            <a:spLocks/>
          </p:cNvSpPr>
          <p:nvPr/>
        </p:nvSpPr>
        <p:spPr>
          <a:xfrm>
            <a:off x="178223" y="5373511"/>
            <a:ext cx="4901142" cy="923572"/>
          </a:xfrm>
          <a:prstGeom prst="rect">
            <a:avLst/>
          </a:prstGeom>
        </p:spPr>
        <p:style>
          <a:lnRef idx="2">
            <a:schemeClr val="accent5"/>
          </a:lnRef>
          <a:fillRef idx="1">
            <a:schemeClr val="lt1"/>
          </a:fillRef>
          <a:effectRef idx="0">
            <a:schemeClr val="accent5"/>
          </a:effectRef>
          <a:fontRef idx="minor">
            <a:schemeClr val="dk1"/>
          </a:fontRef>
        </p:style>
        <p:txBody>
          <a:bodyPr vert="horz" lIns="104268" tIns="52133" rIns="104268" bIns="52133" rtlCol="0">
            <a:normAutofit/>
          </a:bodyPr>
          <a:lstStyle/>
          <a:p>
            <a:pPr algn="ctr" defTabSz="1042680">
              <a:spcBef>
                <a:spcPct val="20000"/>
              </a:spcBef>
              <a:defRPr/>
            </a:pPr>
            <a:r>
              <a:rPr lang="en-US" sz="2300" dirty="0" smtClean="0">
                <a:solidFill>
                  <a:schemeClr val="tx1"/>
                </a:solidFill>
              </a:rPr>
              <a:t> </a:t>
            </a:r>
            <a:r>
              <a:rPr lang="en-US" sz="2300" dirty="0">
                <a:solidFill>
                  <a:schemeClr val="tx1"/>
                </a:solidFill>
              </a:rPr>
              <a:t>B Tech </a:t>
            </a:r>
            <a:r>
              <a:rPr lang="en-US" sz="2300" dirty="0" smtClean="0">
                <a:solidFill>
                  <a:schemeClr val="tx1"/>
                </a:solidFill>
              </a:rPr>
              <a:t>5</a:t>
            </a:r>
            <a:r>
              <a:rPr lang="en-US" sz="2300" baseline="30000" dirty="0" smtClean="0">
                <a:solidFill>
                  <a:schemeClr val="tx1"/>
                </a:solidFill>
              </a:rPr>
              <a:t>th</a:t>
            </a:r>
            <a:r>
              <a:rPr lang="en-US" sz="2300" dirty="0" smtClean="0">
                <a:solidFill>
                  <a:schemeClr val="tx1"/>
                </a:solidFill>
              </a:rPr>
              <a:t> Sem</a:t>
            </a:r>
            <a:endParaRPr lang="en-US" sz="23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p:nvPr/>
        </p:nvSpPr>
        <p:spPr>
          <a:xfrm>
            <a:off x="317500" y="2025650"/>
            <a:ext cx="9448800" cy="5058869"/>
          </a:xfrm>
          <a:prstGeom prst="rect">
            <a:avLst/>
          </a:prstGeom>
        </p:spPr>
        <p:txBody>
          <a:bodyPr vert="horz" wrap="square" lIns="0" tIns="12698" rIns="0" bIns="0" rtlCol="0">
            <a:spAutoFit/>
          </a:bodyPr>
          <a:lstStyle/>
          <a:p>
            <a:pPr marL="241277" indent="-228577">
              <a:spcBef>
                <a:spcPts val="100"/>
              </a:spcBef>
              <a:buClr>
                <a:srgbClr val="483A93"/>
              </a:buClr>
              <a:buSzPct val="88888"/>
              <a:buChar char="•"/>
              <a:tabLst>
                <a:tab pos="240642" algn="l"/>
                <a:tab pos="241277" algn="l"/>
              </a:tabLst>
            </a:pPr>
            <a:r>
              <a:rPr sz="2200" dirty="0">
                <a:latin typeface="+mj-lt"/>
                <a:cs typeface="Arial"/>
              </a:rPr>
              <a:t>The </a:t>
            </a:r>
            <a:r>
              <a:rPr sz="2200" spc="-5" dirty="0">
                <a:latin typeface="+mj-lt"/>
                <a:cs typeface="Arial"/>
              </a:rPr>
              <a:t>device requesting the information is called a</a:t>
            </a:r>
            <a:r>
              <a:rPr sz="2200" spc="55" dirty="0">
                <a:latin typeface="+mj-lt"/>
                <a:cs typeface="Arial"/>
              </a:rPr>
              <a:t> </a:t>
            </a:r>
            <a:r>
              <a:rPr sz="2200" spc="-5" dirty="0">
                <a:latin typeface="+mj-lt"/>
                <a:cs typeface="Arial"/>
              </a:rPr>
              <a:t>client.</a:t>
            </a:r>
            <a:endParaRPr sz="2200" dirty="0">
              <a:latin typeface="+mj-lt"/>
              <a:cs typeface="Arial"/>
            </a:endParaRPr>
          </a:p>
          <a:p>
            <a:pPr marL="241277" indent="-228577">
              <a:spcBef>
                <a:spcPts val="1294"/>
              </a:spcBef>
              <a:buClr>
                <a:srgbClr val="483A93"/>
              </a:buClr>
              <a:buSzPct val="88888"/>
              <a:buChar char="•"/>
              <a:tabLst>
                <a:tab pos="240642" algn="l"/>
                <a:tab pos="241277" algn="l"/>
              </a:tabLst>
            </a:pPr>
            <a:r>
              <a:rPr sz="2200" dirty="0">
                <a:latin typeface="+mj-lt"/>
                <a:cs typeface="Arial"/>
              </a:rPr>
              <a:t>The </a:t>
            </a:r>
            <a:r>
              <a:rPr sz="2200" spc="-5" dirty="0">
                <a:latin typeface="+mj-lt"/>
                <a:cs typeface="Arial"/>
              </a:rPr>
              <a:t>device responding </a:t>
            </a:r>
            <a:r>
              <a:rPr sz="2200" dirty="0">
                <a:latin typeface="+mj-lt"/>
                <a:cs typeface="Arial"/>
              </a:rPr>
              <a:t>to </a:t>
            </a:r>
            <a:r>
              <a:rPr sz="2200" spc="-5" dirty="0">
                <a:latin typeface="+mj-lt"/>
                <a:cs typeface="Arial"/>
              </a:rPr>
              <a:t>the request is called a</a:t>
            </a:r>
            <a:r>
              <a:rPr sz="2200" spc="55" dirty="0">
                <a:latin typeface="+mj-lt"/>
                <a:cs typeface="Arial"/>
              </a:rPr>
              <a:t> </a:t>
            </a:r>
            <a:r>
              <a:rPr sz="2200" spc="-21" dirty="0">
                <a:latin typeface="+mj-lt"/>
                <a:cs typeface="Arial"/>
              </a:rPr>
              <a:t>server.</a:t>
            </a:r>
            <a:endParaRPr sz="2200" dirty="0">
              <a:latin typeface="+mj-lt"/>
              <a:cs typeface="Arial"/>
            </a:endParaRPr>
          </a:p>
          <a:p>
            <a:pPr marL="241277" indent="-228577">
              <a:spcBef>
                <a:spcPts val="1285"/>
              </a:spcBef>
              <a:buClr>
                <a:srgbClr val="483A93"/>
              </a:buClr>
              <a:buSzPct val="88888"/>
              <a:buChar char="•"/>
              <a:tabLst>
                <a:tab pos="240642" algn="l"/>
                <a:tab pos="241277" algn="l"/>
              </a:tabLst>
            </a:pPr>
            <a:r>
              <a:rPr sz="2200" spc="-5" dirty="0">
                <a:latin typeface="+mj-lt"/>
                <a:cs typeface="Arial"/>
              </a:rPr>
              <a:t>Client and server processes are considered </a:t>
            </a:r>
            <a:r>
              <a:rPr sz="2200" dirty="0">
                <a:latin typeface="+mj-lt"/>
                <a:cs typeface="Arial"/>
              </a:rPr>
              <a:t>to </a:t>
            </a:r>
            <a:r>
              <a:rPr sz="2200" spc="-5" dirty="0">
                <a:latin typeface="+mj-lt"/>
                <a:cs typeface="Arial"/>
              </a:rPr>
              <a:t>be in the application</a:t>
            </a:r>
            <a:r>
              <a:rPr sz="2200" spc="130" dirty="0">
                <a:latin typeface="+mj-lt"/>
                <a:cs typeface="Arial"/>
              </a:rPr>
              <a:t> </a:t>
            </a:r>
            <a:r>
              <a:rPr sz="2200" spc="-25" dirty="0">
                <a:latin typeface="+mj-lt"/>
                <a:cs typeface="Arial"/>
              </a:rPr>
              <a:t>layer.</a:t>
            </a:r>
            <a:endParaRPr sz="2200" dirty="0">
              <a:latin typeface="+mj-lt"/>
              <a:cs typeface="Arial"/>
            </a:endParaRPr>
          </a:p>
          <a:p>
            <a:pPr marL="241277" indent="-228577">
              <a:spcBef>
                <a:spcPts val="1294"/>
              </a:spcBef>
              <a:buClr>
                <a:srgbClr val="483A93"/>
              </a:buClr>
              <a:buSzPct val="88888"/>
              <a:buChar char="•"/>
              <a:tabLst>
                <a:tab pos="240642" algn="l"/>
                <a:tab pos="241277" algn="l"/>
              </a:tabLst>
            </a:pPr>
            <a:r>
              <a:rPr sz="2200" dirty="0">
                <a:latin typeface="+mj-lt"/>
                <a:cs typeface="Arial"/>
              </a:rPr>
              <a:t>The </a:t>
            </a:r>
            <a:r>
              <a:rPr sz="2200" spc="-5" dirty="0">
                <a:latin typeface="+mj-lt"/>
                <a:cs typeface="Arial"/>
              </a:rPr>
              <a:t>client initiates the </a:t>
            </a:r>
            <a:r>
              <a:rPr sz="2200" spc="-10" dirty="0">
                <a:latin typeface="+mj-lt"/>
                <a:cs typeface="Arial"/>
              </a:rPr>
              <a:t>exchange </a:t>
            </a:r>
            <a:r>
              <a:rPr sz="2200" spc="-5" dirty="0">
                <a:latin typeface="+mj-lt"/>
                <a:cs typeface="Arial"/>
              </a:rPr>
              <a:t>by requesting data from the</a:t>
            </a:r>
            <a:r>
              <a:rPr sz="2200" spc="120" dirty="0">
                <a:latin typeface="+mj-lt"/>
                <a:cs typeface="Arial"/>
              </a:rPr>
              <a:t> </a:t>
            </a:r>
            <a:r>
              <a:rPr sz="2200" spc="-21" dirty="0">
                <a:latin typeface="+mj-lt"/>
                <a:cs typeface="Arial"/>
              </a:rPr>
              <a:t>server.</a:t>
            </a:r>
            <a:endParaRPr sz="2200" dirty="0">
              <a:latin typeface="+mj-lt"/>
              <a:cs typeface="Arial"/>
            </a:endParaRPr>
          </a:p>
          <a:p>
            <a:pPr marL="241277" marR="3647720" indent="-228577">
              <a:lnSpc>
                <a:spcPts val="2049"/>
              </a:lnSpc>
              <a:spcBef>
                <a:spcPts val="1455"/>
              </a:spcBef>
              <a:buClr>
                <a:srgbClr val="483A93"/>
              </a:buClr>
              <a:buSzPct val="88888"/>
              <a:buChar char="•"/>
              <a:tabLst>
                <a:tab pos="240642" algn="l"/>
                <a:tab pos="241277" algn="l"/>
              </a:tabLst>
            </a:pPr>
            <a:r>
              <a:rPr sz="2200" dirty="0">
                <a:latin typeface="+mj-lt"/>
                <a:cs typeface="Arial"/>
              </a:rPr>
              <a:t>The </a:t>
            </a:r>
            <a:r>
              <a:rPr sz="2200" spc="-5" dirty="0">
                <a:latin typeface="+mj-lt"/>
                <a:cs typeface="Arial"/>
              </a:rPr>
              <a:t>server responds by sending one  or more streams of data </a:t>
            </a:r>
            <a:r>
              <a:rPr sz="2200" dirty="0">
                <a:latin typeface="+mj-lt"/>
                <a:cs typeface="Arial"/>
              </a:rPr>
              <a:t>to </a:t>
            </a:r>
            <a:r>
              <a:rPr sz="2200" spc="-5" dirty="0">
                <a:latin typeface="+mj-lt"/>
                <a:cs typeface="Arial"/>
              </a:rPr>
              <a:t>the</a:t>
            </a:r>
            <a:r>
              <a:rPr sz="2200" spc="-10" dirty="0">
                <a:latin typeface="+mj-lt"/>
                <a:cs typeface="Arial"/>
              </a:rPr>
              <a:t> </a:t>
            </a:r>
            <a:r>
              <a:rPr sz="2200" spc="-5" dirty="0">
                <a:latin typeface="+mj-lt"/>
                <a:cs typeface="Arial"/>
              </a:rPr>
              <a:t>client.</a:t>
            </a:r>
            <a:endParaRPr sz="2200" dirty="0">
              <a:latin typeface="+mj-lt"/>
              <a:cs typeface="Arial"/>
            </a:endParaRPr>
          </a:p>
          <a:p>
            <a:pPr marL="241277" marR="3773436" indent="-228577">
              <a:lnSpc>
                <a:spcPts val="2049"/>
              </a:lnSpc>
              <a:spcBef>
                <a:spcPts val="1395"/>
              </a:spcBef>
              <a:buClr>
                <a:srgbClr val="483A93"/>
              </a:buClr>
              <a:buSzPct val="88888"/>
              <a:buChar char="•"/>
              <a:tabLst>
                <a:tab pos="240642" algn="l"/>
                <a:tab pos="241277" algn="l"/>
              </a:tabLst>
            </a:pPr>
            <a:r>
              <a:rPr sz="2200" spc="-5" dirty="0">
                <a:latin typeface="+mj-lt"/>
                <a:cs typeface="Arial"/>
              </a:rPr>
              <a:t>Application </a:t>
            </a:r>
            <a:r>
              <a:rPr sz="2200" spc="-10" dirty="0">
                <a:latin typeface="+mj-lt"/>
                <a:cs typeface="Arial"/>
              </a:rPr>
              <a:t>layer </a:t>
            </a:r>
            <a:r>
              <a:rPr sz="2200" spc="-5" dirty="0">
                <a:latin typeface="+mj-lt"/>
                <a:cs typeface="Arial"/>
              </a:rPr>
              <a:t>protocols describe  the format of the requests and  responses </a:t>
            </a:r>
            <a:r>
              <a:rPr sz="2200" spc="-10" dirty="0">
                <a:latin typeface="+mj-lt"/>
                <a:cs typeface="Arial"/>
              </a:rPr>
              <a:t>between </a:t>
            </a:r>
            <a:r>
              <a:rPr sz="2200" spc="-5" dirty="0">
                <a:latin typeface="+mj-lt"/>
                <a:cs typeface="Arial"/>
              </a:rPr>
              <a:t>clients and  servers.</a:t>
            </a:r>
            <a:endParaRPr sz="2200" dirty="0">
              <a:latin typeface="+mj-lt"/>
              <a:cs typeface="Arial"/>
            </a:endParaRPr>
          </a:p>
          <a:p>
            <a:pPr marL="241277" marR="3697244" indent="-228577">
              <a:lnSpc>
                <a:spcPts val="2049"/>
              </a:lnSpc>
              <a:spcBef>
                <a:spcPts val="1415"/>
              </a:spcBef>
              <a:buClr>
                <a:srgbClr val="483A93"/>
              </a:buClr>
              <a:buSzPct val="88888"/>
              <a:buChar char="•"/>
              <a:tabLst>
                <a:tab pos="240642" algn="l"/>
                <a:tab pos="241277" algn="l"/>
              </a:tabLst>
            </a:pPr>
            <a:r>
              <a:rPr sz="2200" dirty="0">
                <a:latin typeface="+mj-lt"/>
                <a:cs typeface="Arial"/>
              </a:rPr>
              <a:t>The </a:t>
            </a:r>
            <a:r>
              <a:rPr sz="2200" spc="-5" dirty="0">
                <a:latin typeface="+mj-lt"/>
                <a:cs typeface="Arial"/>
              </a:rPr>
              <a:t>contents of the data </a:t>
            </a:r>
            <a:r>
              <a:rPr sz="2200" spc="-10" dirty="0">
                <a:latin typeface="+mj-lt"/>
                <a:cs typeface="Arial"/>
              </a:rPr>
              <a:t>exchange  </a:t>
            </a:r>
            <a:r>
              <a:rPr sz="2200" spc="-15" dirty="0">
                <a:latin typeface="+mj-lt"/>
                <a:cs typeface="Arial"/>
              </a:rPr>
              <a:t>will </a:t>
            </a:r>
            <a:r>
              <a:rPr sz="2200" spc="-5" dirty="0">
                <a:latin typeface="+mj-lt"/>
                <a:cs typeface="Arial"/>
              </a:rPr>
              <a:t>depend of the application in</a:t>
            </a:r>
            <a:r>
              <a:rPr sz="2200" spc="70" dirty="0">
                <a:latin typeface="+mj-lt"/>
                <a:cs typeface="Arial"/>
              </a:rPr>
              <a:t> </a:t>
            </a:r>
            <a:r>
              <a:rPr sz="2200" spc="-5" dirty="0">
                <a:latin typeface="+mj-lt"/>
                <a:cs typeface="Arial"/>
              </a:rPr>
              <a:t>use.</a:t>
            </a:r>
            <a:endParaRPr sz="2200" dirty="0">
              <a:latin typeface="+mj-lt"/>
              <a:cs typeface="Arial"/>
            </a:endParaRPr>
          </a:p>
          <a:p>
            <a:pPr marL="241277" marR="4853468" indent="-228577">
              <a:lnSpc>
                <a:spcPts val="2049"/>
              </a:lnSpc>
              <a:spcBef>
                <a:spcPts val="1405"/>
              </a:spcBef>
              <a:buClr>
                <a:srgbClr val="483A93"/>
              </a:buClr>
              <a:buSzPct val="88888"/>
              <a:buChar char="•"/>
              <a:tabLst>
                <a:tab pos="240642" algn="l"/>
                <a:tab pos="241277" algn="l"/>
              </a:tabLst>
            </a:pPr>
            <a:r>
              <a:rPr sz="2200" spc="-5" dirty="0">
                <a:latin typeface="+mj-lt"/>
                <a:cs typeface="Arial"/>
              </a:rPr>
              <a:t>Email is an </a:t>
            </a:r>
            <a:r>
              <a:rPr sz="2200" spc="-10" dirty="0">
                <a:latin typeface="+mj-lt"/>
                <a:cs typeface="Arial"/>
              </a:rPr>
              <a:t>example </a:t>
            </a:r>
            <a:r>
              <a:rPr sz="2200" spc="-5" dirty="0">
                <a:latin typeface="+mj-lt"/>
                <a:cs typeface="Arial"/>
              </a:rPr>
              <a:t>of a  Client-Server</a:t>
            </a:r>
            <a:r>
              <a:rPr sz="2200" spc="-25" dirty="0">
                <a:latin typeface="+mj-lt"/>
                <a:cs typeface="Arial"/>
              </a:rPr>
              <a:t> </a:t>
            </a:r>
            <a:r>
              <a:rPr sz="2200" spc="-5" dirty="0">
                <a:latin typeface="+mj-lt"/>
                <a:cs typeface="Arial"/>
              </a:rPr>
              <a:t>interaction.</a:t>
            </a:r>
            <a:endParaRPr sz="2200" dirty="0">
              <a:latin typeface="+mj-lt"/>
              <a:cs typeface="Arial"/>
            </a:endParaRPr>
          </a:p>
        </p:txBody>
      </p:sp>
      <p:sp>
        <p:nvSpPr>
          <p:cNvPr id="23" name="object 23"/>
          <p:cNvSpPr/>
          <p:nvPr/>
        </p:nvSpPr>
        <p:spPr>
          <a:xfrm>
            <a:off x="6032500" y="4083050"/>
            <a:ext cx="4660899" cy="3124200"/>
          </a:xfrm>
          <a:prstGeom prst="rect">
            <a:avLst/>
          </a:prstGeom>
          <a:blipFill>
            <a:blip r:embed="rId2" cstate="print"/>
            <a:stretch>
              <a:fillRect/>
            </a:stretch>
          </a:blipFill>
        </p:spPr>
        <p:txBody>
          <a:bodyPr wrap="square" lIns="0" tIns="0" rIns="0" bIns="0" rtlCol="0"/>
          <a:lstStyle/>
          <a:p>
            <a:endParaRPr/>
          </a:p>
        </p:txBody>
      </p:sp>
      <p:sp>
        <p:nvSpPr>
          <p:cNvPr id="44" name="TextBox 43"/>
          <p:cNvSpPr txBox="1"/>
          <p:nvPr/>
        </p:nvSpPr>
        <p:spPr>
          <a:xfrm>
            <a:off x="2222500" y="1"/>
            <a:ext cx="6096000" cy="584775"/>
          </a:xfrm>
          <a:prstGeom prst="rect">
            <a:avLst/>
          </a:prstGeom>
          <a:noFill/>
        </p:spPr>
        <p:txBody>
          <a:bodyPr wrap="square" lIns="91432" tIns="45715" rIns="91432" bIns="45715" rtlCol="0">
            <a:spAutoFit/>
          </a:bodyPr>
          <a:lstStyle/>
          <a:p>
            <a:r>
              <a:rPr lang="en-IN" sz="3200" dirty="0" smtClean="0"/>
              <a:t>Client Server Model </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
        <p:nvSpPr>
          <p:cNvPr id="8" name="TextBox 8"/>
          <p:cNvSpPr txBox="1"/>
          <p:nvPr/>
        </p:nvSpPr>
        <p:spPr>
          <a:xfrm>
            <a:off x="1155700" y="1339850"/>
            <a:ext cx="7704856" cy="64633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latin typeface="Times New Roman" pitchFamily="18" charset="0"/>
                <a:cs typeface="Times New Roman" pitchFamily="18" charset="0"/>
              </a:rPr>
              <a:t>Objective</a:t>
            </a:r>
            <a:r>
              <a:rPr lang="en-US" dirty="0" smtClean="0">
                <a:latin typeface="Times New Roman" pitchFamily="18" charset="0"/>
                <a:cs typeface="Times New Roman" pitchFamily="18" charset="0"/>
              </a:rPr>
              <a:t>: Study about basic concept of Client Server &amp; Peer to Peer model and it uses</a:t>
            </a:r>
            <a:endParaRPr lang="en-US"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p:nvPr/>
        </p:nvSpPr>
        <p:spPr>
          <a:xfrm>
            <a:off x="927101" y="1187451"/>
            <a:ext cx="8221345" cy="3229086"/>
          </a:xfrm>
          <a:prstGeom prst="rect">
            <a:avLst/>
          </a:prstGeom>
        </p:spPr>
        <p:txBody>
          <a:bodyPr vert="horz" wrap="square" lIns="0" tIns="35557" rIns="0" bIns="0" rtlCol="0">
            <a:spAutoFit/>
          </a:bodyPr>
          <a:lstStyle/>
          <a:p>
            <a:pPr marL="241277" marR="635573" indent="-228577">
              <a:lnSpc>
                <a:spcPts val="2280"/>
              </a:lnSpc>
              <a:spcBef>
                <a:spcPts val="281"/>
              </a:spcBef>
              <a:buClr>
                <a:srgbClr val="483A93"/>
              </a:buClr>
              <a:buSzPct val="90000"/>
              <a:buChar char="•"/>
              <a:tabLst>
                <a:tab pos="240642" algn="l"/>
                <a:tab pos="241277" algn="l"/>
              </a:tabLst>
            </a:pPr>
            <a:r>
              <a:rPr sz="2200" spc="-5" dirty="0">
                <a:latin typeface="+mj-lt"/>
                <a:cs typeface="Arial"/>
              </a:rPr>
              <a:t>In the peer-to-peer </a:t>
            </a:r>
            <a:r>
              <a:rPr sz="2200" dirty="0">
                <a:latin typeface="+mj-lt"/>
                <a:cs typeface="Arial"/>
              </a:rPr>
              <a:t>(P2P) networking model, </a:t>
            </a:r>
            <a:r>
              <a:rPr sz="2200" spc="-5" dirty="0">
                <a:latin typeface="+mj-lt"/>
                <a:cs typeface="Arial"/>
              </a:rPr>
              <a:t>the data is </a:t>
            </a:r>
            <a:r>
              <a:rPr sz="2200" dirty="0">
                <a:latin typeface="+mj-lt"/>
                <a:cs typeface="Arial"/>
              </a:rPr>
              <a:t>accessed  without </a:t>
            </a:r>
            <a:r>
              <a:rPr sz="2200" spc="-5" dirty="0">
                <a:latin typeface="+mj-lt"/>
                <a:cs typeface="Arial"/>
              </a:rPr>
              <a:t>the </a:t>
            </a:r>
            <a:r>
              <a:rPr sz="2200" dirty="0">
                <a:latin typeface="+mj-lt"/>
                <a:cs typeface="Arial"/>
              </a:rPr>
              <a:t>use of a dedicated</a:t>
            </a:r>
            <a:r>
              <a:rPr sz="2200" spc="-130" dirty="0">
                <a:latin typeface="+mj-lt"/>
                <a:cs typeface="Arial"/>
              </a:rPr>
              <a:t> </a:t>
            </a:r>
            <a:r>
              <a:rPr sz="2200" spc="-15" dirty="0">
                <a:latin typeface="+mj-lt"/>
                <a:cs typeface="Arial"/>
              </a:rPr>
              <a:t>server.</a:t>
            </a:r>
            <a:endParaRPr sz="2200" dirty="0">
              <a:latin typeface="+mj-lt"/>
              <a:cs typeface="Arial"/>
            </a:endParaRPr>
          </a:p>
          <a:p>
            <a:pPr marL="241277" marR="248896" indent="-228577">
              <a:lnSpc>
                <a:spcPts val="2280"/>
              </a:lnSpc>
              <a:spcBef>
                <a:spcPts val="1400"/>
              </a:spcBef>
              <a:buClr>
                <a:srgbClr val="483A93"/>
              </a:buClr>
              <a:buSzPct val="90000"/>
              <a:buChar char="•"/>
              <a:tabLst>
                <a:tab pos="240642" algn="l"/>
                <a:tab pos="241277" algn="l"/>
              </a:tabLst>
            </a:pPr>
            <a:r>
              <a:rPr sz="2200" spc="-35" dirty="0">
                <a:latin typeface="+mj-lt"/>
                <a:cs typeface="Arial"/>
              </a:rPr>
              <a:t>Two </a:t>
            </a:r>
            <a:r>
              <a:rPr sz="2200" dirty="0">
                <a:latin typeface="+mj-lt"/>
                <a:cs typeface="Arial"/>
              </a:rPr>
              <a:t>or more computers can be connected </a:t>
            </a:r>
            <a:r>
              <a:rPr sz="2200" spc="-5" dirty="0">
                <a:latin typeface="+mj-lt"/>
                <a:cs typeface="Arial"/>
              </a:rPr>
              <a:t>to </a:t>
            </a:r>
            <a:r>
              <a:rPr sz="2200" dirty="0">
                <a:latin typeface="+mj-lt"/>
                <a:cs typeface="Arial"/>
              </a:rPr>
              <a:t>a P2P network </a:t>
            </a:r>
            <a:r>
              <a:rPr sz="2200" spc="-5" dirty="0">
                <a:latin typeface="+mj-lt"/>
                <a:cs typeface="Arial"/>
              </a:rPr>
              <a:t>to</a:t>
            </a:r>
            <a:r>
              <a:rPr sz="2200" spc="-270" dirty="0">
                <a:latin typeface="+mj-lt"/>
                <a:cs typeface="Arial"/>
              </a:rPr>
              <a:t> </a:t>
            </a:r>
            <a:r>
              <a:rPr sz="2200" dirty="0">
                <a:latin typeface="+mj-lt"/>
                <a:cs typeface="Arial"/>
              </a:rPr>
              <a:t>share  resources.</a:t>
            </a:r>
          </a:p>
          <a:p>
            <a:pPr marL="241277" marR="5079" indent="-228577">
              <a:lnSpc>
                <a:spcPts val="2280"/>
              </a:lnSpc>
              <a:spcBef>
                <a:spcPts val="1395"/>
              </a:spcBef>
              <a:buClr>
                <a:srgbClr val="483A93"/>
              </a:buClr>
              <a:buSzPct val="90000"/>
              <a:buChar char="•"/>
              <a:tabLst>
                <a:tab pos="240642" algn="l"/>
                <a:tab pos="241277" algn="l"/>
              </a:tabLst>
            </a:pPr>
            <a:r>
              <a:rPr sz="2200" spc="-5" dirty="0">
                <a:latin typeface="+mj-lt"/>
                <a:cs typeface="Arial"/>
              </a:rPr>
              <a:t>Every </a:t>
            </a:r>
            <a:r>
              <a:rPr sz="2200" dirty="0">
                <a:latin typeface="+mj-lt"/>
                <a:cs typeface="Arial"/>
              </a:rPr>
              <a:t>connected end device (a peer) can </a:t>
            </a:r>
            <a:r>
              <a:rPr sz="2200" spc="-5" dirty="0">
                <a:latin typeface="+mj-lt"/>
                <a:cs typeface="Arial"/>
              </a:rPr>
              <a:t>function </a:t>
            </a:r>
            <a:r>
              <a:rPr sz="2200" dirty="0">
                <a:latin typeface="+mj-lt"/>
                <a:cs typeface="Arial"/>
              </a:rPr>
              <a:t>as </a:t>
            </a:r>
            <a:r>
              <a:rPr sz="2200" spc="-5" dirty="0">
                <a:latin typeface="+mj-lt"/>
                <a:cs typeface="Arial"/>
              </a:rPr>
              <a:t>both </a:t>
            </a:r>
            <a:r>
              <a:rPr sz="2200" dirty="0">
                <a:latin typeface="+mj-lt"/>
                <a:cs typeface="Arial"/>
              </a:rPr>
              <a:t>a server</a:t>
            </a:r>
            <a:r>
              <a:rPr sz="2200" spc="-216" dirty="0">
                <a:latin typeface="+mj-lt"/>
                <a:cs typeface="Arial"/>
              </a:rPr>
              <a:t> </a:t>
            </a:r>
            <a:r>
              <a:rPr sz="2200" dirty="0">
                <a:latin typeface="+mj-lt"/>
                <a:cs typeface="Arial"/>
              </a:rPr>
              <a:t>and  a</a:t>
            </a:r>
            <a:r>
              <a:rPr sz="2200" spc="-10" dirty="0">
                <a:latin typeface="+mj-lt"/>
                <a:cs typeface="Arial"/>
              </a:rPr>
              <a:t> </a:t>
            </a:r>
            <a:r>
              <a:rPr sz="2200" spc="-5" dirty="0">
                <a:latin typeface="+mj-lt"/>
                <a:cs typeface="Arial"/>
              </a:rPr>
              <a:t>client.</a:t>
            </a:r>
            <a:endParaRPr sz="2200" dirty="0">
              <a:latin typeface="+mj-lt"/>
              <a:cs typeface="Arial"/>
            </a:endParaRPr>
          </a:p>
          <a:p>
            <a:pPr marL="241277" marR="5421102" indent="-228577" algn="just">
              <a:lnSpc>
                <a:spcPts val="2280"/>
              </a:lnSpc>
              <a:spcBef>
                <a:spcPts val="1405"/>
              </a:spcBef>
              <a:buClr>
                <a:srgbClr val="483A93"/>
              </a:buClr>
              <a:buSzPct val="90000"/>
              <a:buChar char="•"/>
              <a:tabLst>
                <a:tab pos="241277" algn="l"/>
              </a:tabLst>
            </a:pPr>
            <a:r>
              <a:rPr sz="2200" dirty="0">
                <a:latin typeface="+mj-lt"/>
                <a:cs typeface="Arial"/>
              </a:rPr>
              <a:t>The roles of client and  server are set on a</a:t>
            </a:r>
            <a:r>
              <a:rPr sz="2200" spc="-174" dirty="0">
                <a:latin typeface="+mj-lt"/>
                <a:cs typeface="Arial"/>
              </a:rPr>
              <a:t> </a:t>
            </a:r>
            <a:r>
              <a:rPr sz="2200" dirty="0">
                <a:latin typeface="+mj-lt"/>
                <a:cs typeface="Arial"/>
              </a:rPr>
              <a:t>per  request</a:t>
            </a:r>
            <a:r>
              <a:rPr sz="2200" spc="-50" dirty="0">
                <a:latin typeface="+mj-lt"/>
                <a:cs typeface="Arial"/>
              </a:rPr>
              <a:t> </a:t>
            </a:r>
            <a:r>
              <a:rPr sz="2200" dirty="0">
                <a:latin typeface="+mj-lt"/>
                <a:cs typeface="Arial"/>
              </a:rPr>
              <a:t>basis.</a:t>
            </a:r>
          </a:p>
        </p:txBody>
      </p:sp>
      <p:sp>
        <p:nvSpPr>
          <p:cNvPr id="23" name="object 23"/>
          <p:cNvSpPr/>
          <p:nvPr/>
        </p:nvSpPr>
        <p:spPr>
          <a:xfrm>
            <a:off x="3898900" y="3244850"/>
            <a:ext cx="6248400" cy="3657601"/>
          </a:xfrm>
          <a:prstGeom prst="rect">
            <a:avLst/>
          </a:prstGeom>
          <a:blipFill>
            <a:blip r:embed="rId2" cstate="print"/>
            <a:stretch>
              <a:fillRect/>
            </a:stretch>
          </a:blipFill>
        </p:spPr>
        <p:txBody>
          <a:bodyPr wrap="square" lIns="0" tIns="0" rIns="0" bIns="0" rtlCol="0"/>
          <a:lstStyle/>
          <a:p>
            <a:endParaRPr/>
          </a:p>
        </p:txBody>
      </p:sp>
      <p:sp>
        <p:nvSpPr>
          <p:cNvPr id="24" name="TextBox 23"/>
          <p:cNvSpPr txBox="1"/>
          <p:nvPr/>
        </p:nvSpPr>
        <p:spPr>
          <a:xfrm>
            <a:off x="2222500" y="1"/>
            <a:ext cx="6096000" cy="584775"/>
          </a:xfrm>
          <a:prstGeom prst="rect">
            <a:avLst/>
          </a:prstGeom>
          <a:noFill/>
        </p:spPr>
        <p:txBody>
          <a:bodyPr wrap="square" lIns="91432" tIns="45715" rIns="91432" bIns="45715" rtlCol="0">
            <a:spAutoFit/>
          </a:bodyPr>
          <a:lstStyle/>
          <a:p>
            <a:r>
              <a:rPr lang="en-IN" sz="3200" dirty="0" smtClean="0"/>
              <a:t>Peer to Peer Network</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object 28"/>
          <p:cNvSpPr txBox="1"/>
          <p:nvPr/>
        </p:nvSpPr>
        <p:spPr>
          <a:xfrm>
            <a:off x="927100" y="1263651"/>
            <a:ext cx="7718425" cy="3444516"/>
          </a:xfrm>
          <a:prstGeom prst="rect">
            <a:avLst/>
          </a:prstGeom>
        </p:spPr>
        <p:txBody>
          <a:bodyPr vert="horz" wrap="square" lIns="0" tIns="175243" rIns="0" bIns="0" rtlCol="0">
            <a:spAutoFit/>
          </a:bodyPr>
          <a:lstStyle/>
          <a:p>
            <a:pPr marL="299056" indent="-286992">
              <a:spcBef>
                <a:spcPts val="1380"/>
              </a:spcBef>
              <a:buClr>
                <a:srgbClr val="483A93"/>
              </a:buClr>
              <a:buSzPct val="90000"/>
              <a:buChar char="•"/>
              <a:tabLst>
                <a:tab pos="299056" algn="l"/>
                <a:tab pos="299690" algn="l"/>
              </a:tabLst>
            </a:pPr>
            <a:r>
              <a:rPr sz="2200" dirty="0">
                <a:latin typeface="+mj-lt"/>
                <a:cs typeface="Arial"/>
              </a:rPr>
              <a:t>Some P2P </a:t>
            </a:r>
            <a:r>
              <a:rPr sz="2200" spc="-5" dirty="0">
                <a:latin typeface="+mj-lt"/>
                <a:cs typeface="Arial"/>
              </a:rPr>
              <a:t>applications </a:t>
            </a:r>
            <a:r>
              <a:rPr sz="2200" dirty="0">
                <a:latin typeface="+mj-lt"/>
                <a:cs typeface="Arial"/>
              </a:rPr>
              <a:t>use a </a:t>
            </a:r>
            <a:r>
              <a:rPr sz="2200" spc="-5" dirty="0">
                <a:latin typeface="+mj-lt"/>
                <a:cs typeface="Arial"/>
              </a:rPr>
              <a:t>hybrid</a:t>
            </a:r>
            <a:r>
              <a:rPr sz="2200" spc="-120" dirty="0">
                <a:latin typeface="+mj-lt"/>
                <a:cs typeface="Arial"/>
              </a:rPr>
              <a:t> </a:t>
            </a:r>
            <a:r>
              <a:rPr sz="2200" spc="-5" dirty="0">
                <a:latin typeface="+mj-lt"/>
                <a:cs typeface="Arial"/>
              </a:rPr>
              <a:t>system.</a:t>
            </a:r>
            <a:endParaRPr sz="2200">
              <a:latin typeface="+mj-lt"/>
              <a:cs typeface="Arial"/>
            </a:endParaRPr>
          </a:p>
          <a:p>
            <a:pPr marL="299056" indent="-286992">
              <a:spcBef>
                <a:spcPts val="1285"/>
              </a:spcBef>
              <a:buClr>
                <a:srgbClr val="483A93"/>
              </a:buClr>
              <a:buSzPct val="90000"/>
              <a:buChar char="•"/>
              <a:tabLst>
                <a:tab pos="299056" algn="l"/>
                <a:tab pos="299690" algn="l"/>
              </a:tabLst>
            </a:pPr>
            <a:r>
              <a:rPr sz="2200" spc="-5" dirty="0">
                <a:latin typeface="+mj-lt"/>
                <a:cs typeface="Arial"/>
              </a:rPr>
              <a:t>In hybrid </a:t>
            </a:r>
            <a:r>
              <a:rPr sz="2200" spc="-65" dirty="0">
                <a:latin typeface="+mj-lt"/>
                <a:cs typeface="Arial"/>
              </a:rPr>
              <a:t>P2P, </a:t>
            </a:r>
            <a:r>
              <a:rPr sz="2200" dirty="0">
                <a:latin typeface="+mj-lt"/>
                <a:cs typeface="Arial"/>
              </a:rPr>
              <a:t>resource sharing </a:t>
            </a:r>
            <a:r>
              <a:rPr sz="2200" spc="-5" dirty="0">
                <a:latin typeface="+mj-lt"/>
                <a:cs typeface="Arial"/>
              </a:rPr>
              <a:t>is</a:t>
            </a:r>
            <a:r>
              <a:rPr sz="2200" spc="-50" dirty="0">
                <a:latin typeface="+mj-lt"/>
                <a:cs typeface="Arial"/>
              </a:rPr>
              <a:t> </a:t>
            </a:r>
            <a:r>
              <a:rPr sz="2200" dirty="0">
                <a:latin typeface="+mj-lt"/>
                <a:cs typeface="Arial"/>
              </a:rPr>
              <a:t>decentralized.</a:t>
            </a:r>
            <a:endParaRPr sz="2200">
              <a:latin typeface="+mj-lt"/>
              <a:cs typeface="Arial"/>
            </a:endParaRPr>
          </a:p>
          <a:p>
            <a:pPr marL="299056" marR="5079" indent="-286992">
              <a:lnSpc>
                <a:spcPts val="2280"/>
              </a:lnSpc>
              <a:spcBef>
                <a:spcPts val="1449"/>
              </a:spcBef>
              <a:buClr>
                <a:srgbClr val="483A93"/>
              </a:buClr>
              <a:buSzPct val="90000"/>
              <a:buChar char="•"/>
              <a:tabLst>
                <a:tab pos="299056" algn="l"/>
                <a:tab pos="299690" algn="l"/>
              </a:tabLst>
            </a:pPr>
            <a:r>
              <a:rPr sz="2200" spc="-5" dirty="0">
                <a:latin typeface="+mj-lt"/>
                <a:cs typeface="Arial"/>
              </a:rPr>
              <a:t>Indexes that </a:t>
            </a:r>
            <a:r>
              <a:rPr sz="2200" dirty="0">
                <a:latin typeface="+mj-lt"/>
                <a:cs typeface="Arial"/>
              </a:rPr>
              <a:t>point </a:t>
            </a:r>
            <a:r>
              <a:rPr sz="2200" spc="-5" dirty="0">
                <a:latin typeface="+mj-lt"/>
                <a:cs typeface="Arial"/>
              </a:rPr>
              <a:t>to </a:t>
            </a:r>
            <a:r>
              <a:rPr sz="2200" dirty="0">
                <a:latin typeface="+mj-lt"/>
                <a:cs typeface="Arial"/>
              </a:rPr>
              <a:t>resource </a:t>
            </a:r>
            <a:r>
              <a:rPr sz="2200" spc="-5" dirty="0">
                <a:latin typeface="+mj-lt"/>
                <a:cs typeface="Arial"/>
              </a:rPr>
              <a:t>locations </a:t>
            </a:r>
            <a:r>
              <a:rPr sz="2200" dirty="0">
                <a:latin typeface="+mj-lt"/>
                <a:cs typeface="Arial"/>
              </a:rPr>
              <a:t>are stored </a:t>
            </a:r>
            <a:r>
              <a:rPr sz="2200" spc="-5" dirty="0">
                <a:latin typeface="+mj-lt"/>
                <a:cs typeface="Arial"/>
              </a:rPr>
              <a:t>in </a:t>
            </a:r>
            <a:r>
              <a:rPr sz="2200" dirty="0">
                <a:latin typeface="+mj-lt"/>
                <a:cs typeface="Arial"/>
              </a:rPr>
              <a:t>a</a:t>
            </a:r>
            <a:r>
              <a:rPr sz="2200" spc="-165" dirty="0">
                <a:latin typeface="+mj-lt"/>
                <a:cs typeface="Arial"/>
              </a:rPr>
              <a:t> </a:t>
            </a:r>
            <a:r>
              <a:rPr sz="2200" dirty="0">
                <a:latin typeface="+mj-lt"/>
                <a:cs typeface="Arial"/>
              </a:rPr>
              <a:t>centralized  </a:t>
            </a:r>
            <a:r>
              <a:rPr sz="2200" spc="-15" dirty="0">
                <a:latin typeface="+mj-lt"/>
                <a:cs typeface="Arial"/>
              </a:rPr>
              <a:t>directory.</a:t>
            </a:r>
            <a:endParaRPr sz="2200">
              <a:latin typeface="+mj-lt"/>
              <a:cs typeface="Arial"/>
            </a:endParaRPr>
          </a:p>
          <a:p>
            <a:pPr marL="299056" marR="4632509" indent="-286992">
              <a:lnSpc>
                <a:spcPts val="2280"/>
              </a:lnSpc>
              <a:spcBef>
                <a:spcPts val="1405"/>
              </a:spcBef>
              <a:buClr>
                <a:srgbClr val="483A93"/>
              </a:buClr>
              <a:buSzPct val="90000"/>
              <a:buChar char="•"/>
              <a:tabLst>
                <a:tab pos="299056" algn="l"/>
                <a:tab pos="299690" algn="l"/>
              </a:tabLst>
            </a:pPr>
            <a:r>
              <a:rPr sz="2200" spc="-5" dirty="0">
                <a:latin typeface="+mj-lt"/>
                <a:cs typeface="Arial"/>
              </a:rPr>
              <a:t>In </a:t>
            </a:r>
            <a:r>
              <a:rPr sz="2200" dirty="0">
                <a:latin typeface="+mj-lt"/>
                <a:cs typeface="Arial"/>
              </a:rPr>
              <a:t>a </a:t>
            </a:r>
            <a:r>
              <a:rPr sz="2200" spc="-5" dirty="0">
                <a:latin typeface="+mj-lt"/>
                <a:cs typeface="Arial"/>
              </a:rPr>
              <a:t>hybrid system, </a:t>
            </a:r>
            <a:r>
              <a:rPr sz="2200" dirty="0">
                <a:latin typeface="+mj-lt"/>
                <a:cs typeface="Arial"/>
              </a:rPr>
              <a:t>each  peer accesses an index  server </a:t>
            </a:r>
            <a:r>
              <a:rPr sz="2200" spc="-5" dirty="0">
                <a:latin typeface="+mj-lt"/>
                <a:cs typeface="Arial"/>
              </a:rPr>
              <a:t>to </a:t>
            </a:r>
            <a:r>
              <a:rPr sz="2200" dirty="0">
                <a:latin typeface="+mj-lt"/>
                <a:cs typeface="Arial"/>
              </a:rPr>
              <a:t>get </a:t>
            </a:r>
            <a:r>
              <a:rPr sz="2200" spc="-5" dirty="0">
                <a:latin typeface="+mj-lt"/>
                <a:cs typeface="Arial"/>
              </a:rPr>
              <a:t>the</a:t>
            </a:r>
            <a:r>
              <a:rPr sz="2200" spc="-114" dirty="0">
                <a:latin typeface="+mj-lt"/>
                <a:cs typeface="Arial"/>
              </a:rPr>
              <a:t> </a:t>
            </a:r>
            <a:r>
              <a:rPr sz="2200" spc="-5" dirty="0">
                <a:latin typeface="+mj-lt"/>
                <a:cs typeface="Arial"/>
              </a:rPr>
              <a:t>location  </a:t>
            </a:r>
            <a:r>
              <a:rPr sz="2200" dirty="0">
                <a:latin typeface="+mj-lt"/>
                <a:cs typeface="Arial"/>
              </a:rPr>
              <a:t>of a resource stored on  another</a:t>
            </a:r>
            <a:r>
              <a:rPr sz="2200" spc="-40" dirty="0">
                <a:latin typeface="+mj-lt"/>
                <a:cs typeface="Arial"/>
              </a:rPr>
              <a:t> </a:t>
            </a:r>
            <a:r>
              <a:rPr sz="2200" spc="-21" dirty="0">
                <a:latin typeface="+mj-lt"/>
                <a:cs typeface="Arial"/>
              </a:rPr>
              <a:t>peer.</a:t>
            </a:r>
            <a:endParaRPr sz="2200">
              <a:latin typeface="+mj-lt"/>
              <a:cs typeface="Arial"/>
            </a:endParaRPr>
          </a:p>
        </p:txBody>
      </p:sp>
      <p:sp>
        <p:nvSpPr>
          <p:cNvPr id="29" name="object 29"/>
          <p:cNvSpPr/>
          <p:nvPr/>
        </p:nvSpPr>
        <p:spPr>
          <a:xfrm>
            <a:off x="4464924" y="2787650"/>
            <a:ext cx="5910976" cy="4343400"/>
          </a:xfrm>
          <a:prstGeom prst="rect">
            <a:avLst/>
          </a:prstGeom>
          <a:blipFill>
            <a:blip r:embed="rId2" cstate="print"/>
            <a:stretch>
              <a:fillRect/>
            </a:stretch>
          </a:blipFill>
        </p:spPr>
        <p:txBody>
          <a:bodyPr wrap="square" lIns="0" tIns="0" rIns="0" bIns="0" rtlCol="0"/>
          <a:lstStyle/>
          <a:p>
            <a:endParaRPr/>
          </a:p>
        </p:txBody>
      </p:sp>
      <p:sp>
        <p:nvSpPr>
          <p:cNvPr id="30" name="TextBox 29"/>
          <p:cNvSpPr txBox="1"/>
          <p:nvPr/>
        </p:nvSpPr>
        <p:spPr>
          <a:xfrm>
            <a:off x="2222500" y="1"/>
            <a:ext cx="6096000" cy="584775"/>
          </a:xfrm>
          <a:prstGeom prst="rect">
            <a:avLst/>
          </a:prstGeom>
          <a:noFill/>
        </p:spPr>
        <p:txBody>
          <a:bodyPr wrap="square" lIns="91432" tIns="45715" rIns="91432" bIns="45715" rtlCol="0">
            <a:spAutoFit/>
          </a:bodyPr>
          <a:lstStyle/>
          <a:p>
            <a:r>
              <a:rPr lang="en-IN" sz="3200" dirty="0" smtClean="0"/>
              <a:t>Peer to Peer applications</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object 29"/>
          <p:cNvSpPr/>
          <p:nvPr/>
        </p:nvSpPr>
        <p:spPr>
          <a:xfrm>
            <a:off x="5118101" y="2863851"/>
            <a:ext cx="5105399" cy="4419599"/>
          </a:xfrm>
          <a:prstGeom prst="rect">
            <a:avLst/>
          </a:prstGeom>
          <a:blipFill>
            <a:blip r:embed="rId2" cstate="print"/>
            <a:stretch>
              <a:fillRect/>
            </a:stretch>
          </a:blipFill>
        </p:spPr>
        <p:txBody>
          <a:bodyPr wrap="square" lIns="0" tIns="0" rIns="0" bIns="0" rtlCol="0"/>
          <a:lstStyle/>
          <a:p>
            <a:endParaRPr/>
          </a:p>
        </p:txBody>
      </p:sp>
      <p:sp>
        <p:nvSpPr>
          <p:cNvPr id="30" name="object 30"/>
          <p:cNvSpPr txBox="1"/>
          <p:nvPr/>
        </p:nvSpPr>
        <p:spPr>
          <a:xfrm>
            <a:off x="622300" y="1111250"/>
            <a:ext cx="8365490" cy="3862579"/>
          </a:xfrm>
          <a:prstGeom prst="rect">
            <a:avLst/>
          </a:prstGeom>
        </p:spPr>
        <p:txBody>
          <a:bodyPr vert="horz" wrap="square" lIns="0" tIns="175243" rIns="0" bIns="0" rtlCol="0">
            <a:spAutoFit/>
          </a:bodyPr>
          <a:lstStyle/>
          <a:p>
            <a:pPr marL="299056" marR="330167" indent="-286992">
              <a:lnSpc>
                <a:spcPts val="2280"/>
              </a:lnSpc>
              <a:spcBef>
                <a:spcPts val="1460"/>
              </a:spcBef>
              <a:buClr>
                <a:srgbClr val="483A93"/>
              </a:buClr>
              <a:buSzPct val="90000"/>
              <a:buChar char="•"/>
              <a:tabLst>
                <a:tab pos="299056" algn="l"/>
                <a:tab pos="299690" algn="l"/>
              </a:tabLst>
            </a:pPr>
            <a:r>
              <a:rPr sz="2200" dirty="0" smtClean="0">
                <a:latin typeface="+mj-lt"/>
                <a:cs typeface="Arial"/>
              </a:rPr>
              <a:t>Many </a:t>
            </a:r>
            <a:r>
              <a:rPr sz="2200" dirty="0">
                <a:latin typeface="+mj-lt"/>
                <a:cs typeface="Arial"/>
              </a:rPr>
              <a:t>P2P </a:t>
            </a:r>
            <a:r>
              <a:rPr sz="2200" spc="-5" dirty="0">
                <a:latin typeface="+mj-lt"/>
                <a:cs typeface="Arial"/>
              </a:rPr>
              <a:t>applications allow </a:t>
            </a:r>
            <a:r>
              <a:rPr sz="2200" dirty="0">
                <a:latin typeface="+mj-lt"/>
                <a:cs typeface="Arial"/>
              </a:rPr>
              <a:t>users </a:t>
            </a:r>
            <a:r>
              <a:rPr sz="2200" spc="-5" dirty="0">
                <a:latin typeface="+mj-lt"/>
                <a:cs typeface="Arial"/>
              </a:rPr>
              <a:t>to </a:t>
            </a:r>
            <a:r>
              <a:rPr sz="2200" dirty="0">
                <a:latin typeface="+mj-lt"/>
                <a:cs typeface="Arial"/>
              </a:rPr>
              <a:t>share pieces of many </a:t>
            </a:r>
            <a:r>
              <a:rPr sz="2200" spc="-5" dirty="0">
                <a:latin typeface="+mj-lt"/>
                <a:cs typeface="Arial"/>
              </a:rPr>
              <a:t>files</a:t>
            </a:r>
            <a:r>
              <a:rPr sz="2200" spc="-165" dirty="0">
                <a:latin typeface="+mj-lt"/>
                <a:cs typeface="Arial"/>
              </a:rPr>
              <a:t> </a:t>
            </a:r>
            <a:r>
              <a:rPr sz="2200" spc="-5" dirty="0">
                <a:latin typeface="+mj-lt"/>
                <a:cs typeface="Arial"/>
              </a:rPr>
              <a:t>with  </a:t>
            </a:r>
            <a:r>
              <a:rPr sz="2200" dirty="0">
                <a:latin typeface="+mj-lt"/>
                <a:cs typeface="Arial"/>
              </a:rPr>
              <a:t>each </a:t>
            </a:r>
            <a:r>
              <a:rPr sz="2200" spc="-5" dirty="0">
                <a:latin typeface="+mj-lt"/>
                <a:cs typeface="Arial"/>
              </a:rPr>
              <a:t>other </a:t>
            </a:r>
            <a:r>
              <a:rPr sz="2200" dirty="0">
                <a:latin typeface="+mj-lt"/>
                <a:cs typeface="Arial"/>
              </a:rPr>
              <a:t>at </a:t>
            </a:r>
            <a:r>
              <a:rPr sz="2200" spc="-5" dirty="0">
                <a:latin typeface="+mj-lt"/>
                <a:cs typeface="Arial"/>
              </a:rPr>
              <a:t>the </a:t>
            </a:r>
            <a:r>
              <a:rPr sz="2200" dirty="0">
                <a:latin typeface="+mj-lt"/>
                <a:cs typeface="Arial"/>
              </a:rPr>
              <a:t>same</a:t>
            </a:r>
            <a:r>
              <a:rPr sz="2200" spc="-105" dirty="0">
                <a:latin typeface="+mj-lt"/>
                <a:cs typeface="Arial"/>
              </a:rPr>
              <a:t> </a:t>
            </a:r>
            <a:r>
              <a:rPr sz="2200" spc="-5" dirty="0">
                <a:latin typeface="+mj-lt"/>
                <a:cs typeface="Arial"/>
              </a:rPr>
              <a:t>time.</a:t>
            </a:r>
            <a:endParaRPr sz="2200" dirty="0">
              <a:latin typeface="+mj-lt"/>
              <a:cs typeface="Arial"/>
            </a:endParaRPr>
          </a:p>
          <a:p>
            <a:pPr marL="299056" marR="5079" indent="-286992">
              <a:lnSpc>
                <a:spcPts val="2280"/>
              </a:lnSpc>
              <a:spcBef>
                <a:spcPts val="1395"/>
              </a:spcBef>
              <a:buClr>
                <a:srgbClr val="483A93"/>
              </a:buClr>
              <a:buSzPct val="90000"/>
              <a:buChar char="•"/>
              <a:tabLst>
                <a:tab pos="299056" algn="l"/>
                <a:tab pos="299690" algn="l"/>
              </a:tabLst>
            </a:pPr>
            <a:r>
              <a:rPr sz="2200" dirty="0">
                <a:latin typeface="+mj-lt"/>
                <a:cs typeface="Arial"/>
              </a:rPr>
              <a:t>A small torrent </a:t>
            </a:r>
            <a:r>
              <a:rPr sz="2200" spc="-5" dirty="0">
                <a:latin typeface="+mj-lt"/>
                <a:cs typeface="Arial"/>
              </a:rPr>
              <a:t>file </a:t>
            </a:r>
            <a:r>
              <a:rPr sz="2200" dirty="0">
                <a:latin typeface="+mj-lt"/>
                <a:cs typeface="Arial"/>
              </a:rPr>
              <a:t>contains </a:t>
            </a:r>
            <a:r>
              <a:rPr sz="2200" spc="-5" dirty="0">
                <a:latin typeface="+mj-lt"/>
                <a:cs typeface="Arial"/>
              </a:rPr>
              <a:t>information </a:t>
            </a:r>
            <a:r>
              <a:rPr sz="2200" dirty="0">
                <a:latin typeface="+mj-lt"/>
                <a:cs typeface="Arial"/>
              </a:rPr>
              <a:t>about </a:t>
            </a:r>
            <a:r>
              <a:rPr sz="2200" spc="-5" dirty="0">
                <a:latin typeface="+mj-lt"/>
                <a:cs typeface="Arial"/>
              </a:rPr>
              <a:t>the location </a:t>
            </a:r>
            <a:r>
              <a:rPr sz="2200" dirty="0">
                <a:latin typeface="+mj-lt"/>
                <a:cs typeface="Arial"/>
              </a:rPr>
              <a:t>of </a:t>
            </a:r>
            <a:r>
              <a:rPr sz="2200" spc="-5" dirty="0">
                <a:latin typeface="+mj-lt"/>
                <a:cs typeface="Arial"/>
              </a:rPr>
              <a:t>other</a:t>
            </a:r>
            <a:r>
              <a:rPr sz="2200" spc="-285" dirty="0">
                <a:latin typeface="+mj-lt"/>
                <a:cs typeface="Arial"/>
              </a:rPr>
              <a:t> </a:t>
            </a:r>
            <a:r>
              <a:rPr sz="2200" dirty="0">
                <a:latin typeface="+mj-lt"/>
                <a:cs typeface="Arial"/>
              </a:rPr>
              <a:t>users  and tracker</a:t>
            </a:r>
            <a:r>
              <a:rPr sz="2200" spc="-70" dirty="0">
                <a:latin typeface="+mj-lt"/>
                <a:cs typeface="Arial"/>
              </a:rPr>
              <a:t> </a:t>
            </a:r>
            <a:r>
              <a:rPr sz="2200" spc="-5" dirty="0">
                <a:latin typeface="+mj-lt"/>
                <a:cs typeface="Arial"/>
              </a:rPr>
              <a:t>computers.</a:t>
            </a:r>
            <a:endParaRPr sz="2200" dirty="0">
              <a:latin typeface="+mj-lt"/>
              <a:cs typeface="Arial"/>
            </a:endParaRPr>
          </a:p>
          <a:p>
            <a:pPr marL="299056" marR="4348057" indent="-286992">
              <a:lnSpc>
                <a:spcPts val="2280"/>
              </a:lnSpc>
              <a:spcBef>
                <a:spcPts val="1405"/>
              </a:spcBef>
              <a:buClr>
                <a:srgbClr val="483A93"/>
              </a:buClr>
              <a:buSzPct val="90000"/>
              <a:buChar char="•"/>
              <a:tabLst>
                <a:tab pos="299056" algn="l"/>
                <a:tab pos="299690" algn="l"/>
              </a:tabLst>
            </a:pPr>
            <a:r>
              <a:rPr sz="2200" spc="-10" dirty="0">
                <a:latin typeface="+mj-lt"/>
                <a:cs typeface="Arial"/>
              </a:rPr>
              <a:t>Trackers </a:t>
            </a:r>
            <a:r>
              <a:rPr sz="2200" dirty="0">
                <a:latin typeface="+mj-lt"/>
                <a:cs typeface="Arial"/>
              </a:rPr>
              <a:t>are computers keeping  track of </a:t>
            </a:r>
            <a:r>
              <a:rPr sz="2200" spc="-5" dirty="0">
                <a:latin typeface="+mj-lt"/>
                <a:cs typeface="Arial"/>
              </a:rPr>
              <a:t>the files </a:t>
            </a:r>
            <a:r>
              <a:rPr sz="2200" dirty="0">
                <a:latin typeface="+mj-lt"/>
                <a:cs typeface="Arial"/>
              </a:rPr>
              <a:t>hosted by</a:t>
            </a:r>
            <a:r>
              <a:rPr sz="2200" spc="-140" dirty="0">
                <a:latin typeface="+mj-lt"/>
                <a:cs typeface="Arial"/>
              </a:rPr>
              <a:t> </a:t>
            </a:r>
            <a:r>
              <a:rPr sz="2200" dirty="0">
                <a:latin typeface="+mj-lt"/>
                <a:cs typeface="Arial"/>
              </a:rPr>
              <a:t>users.</a:t>
            </a:r>
          </a:p>
          <a:p>
            <a:pPr marL="299056" indent="-286992">
              <a:spcBef>
                <a:spcPts val="1225"/>
              </a:spcBef>
              <a:buClr>
                <a:srgbClr val="483A93"/>
              </a:buClr>
              <a:buSzPct val="90000"/>
              <a:buChar char="•"/>
              <a:tabLst>
                <a:tab pos="299056" algn="l"/>
                <a:tab pos="299690" algn="l"/>
              </a:tabLst>
            </a:pPr>
            <a:r>
              <a:rPr sz="2200" spc="-5" dirty="0">
                <a:latin typeface="+mj-lt"/>
                <a:cs typeface="Arial"/>
              </a:rPr>
              <a:t>This </a:t>
            </a:r>
            <a:r>
              <a:rPr sz="2200" dirty="0">
                <a:latin typeface="+mj-lt"/>
                <a:cs typeface="Arial"/>
              </a:rPr>
              <a:t>technology </a:t>
            </a:r>
            <a:r>
              <a:rPr sz="2200" spc="-5" dirty="0">
                <a:latin typeface="+mj-lt"/>
                <a:cs typeface="Arial"/>
              </a:rPr>
              <a:t>is </a:t>
            </a:r>
            <a:r>
              <a:rPr sz="2200" dirty="0">
                <a:latin typeface="+mj-lt"/>
                <a:cs typeface="Arial"/>
              </a:rPr>
              <a:t>called</a:t>
            </a:r>
            <a:r>
              <a:rPr sz="2200" spc="-44" dirty="0">
                <a:latin typeface="+mj-lt"/>
                <a:cs typeface="Arial"/>
              </a:rPr>
              <a:t> </a:t>
            </a:r>
            <a:r>
              <a:rPr sz="2200" spc="-25" dirty="0">
                <a:latin typeface="+mj-lt"/>
                <a:cs typeface="Arial"/>
              </a:rPr>
              <a:t>BitTorrent.</a:t>
            </a:r>
            <a:endParaRPr sz="2200" dirty="0">
              <a:latin typeface="+mj-lt"/>
              <a:cs typeface="Arial"/>
            </a:endParaRPr>
          </a:p>
          <a:p>
            <a:pPr marL="299056" marR="4249006" indent="-286992">
              <a:lnSpc>
                <a:spcPts val="2280"/>
              </a:lnSpc>
              <a:spcBef>
                <a:spcPts val="1449"/>
              </a:spcBef>
              <a:buClr>
                <a:srgbClr val="483A93"/>
              </a:buClr>
              <a:buSzPct val="90000"/>
              <a:buChar char="•"/>
              <a:tabLst>
                <a:tab pos="299056" algn="l"/>
                <a:tab pos="299690" algn="l"/>
                <a:tab pos="1443215" algn="l"/>
              </a:tabLst>
            </a:pPr>
            <a:r>
              <a:rPr sz="2200" dirty="0">
                <a:latin typeface="+mj-lt"/>
                <a:cs typeface="Arial"/>
              </a:rPr>
              <a:t>There are many </a:t>
            </a:r>
            <a:r>
              <a:rPr sz="2200" spc="-25" dirty="0">
                <a:latin typeface="+mj-lt"/>
                <a:cs typeface="Arial"/>
              </a:rPr>
              <a:t>BitTorrent</a:t>
            </a:r>
            <a:r>
              <a:rPr sz="2200" spc="-170" dirty="0">
                <a:latin typeface="+mj-lt"/>
                <a:cs typeface="Arial"/>
              </a:rPr>
              <a:t> </a:t>
            </a:r>
            <a:r>
              <a:rPr sz="2200" dirty="0">
                <a:latin typeface="+mj-lt"/>
                <a:cs typeface="Arial"/>
              </a:rPr>
              <a:t>clients,  including	</a:t>
            </a:r>
            <a:r>
              <a:rPr sz="2200" spc="-25" dirty="0">
                <a:latin typeface="+mj-lt"/>
                <a:cs typeface="Arial"/>
              </a:rPr>
              <a:t>BitTorrent, </a:t>
            </a:r>
            <a:r>
              <a:rPr sz="2200" spc="-30" dirty="0">
                <a:latin typeface="+mj-lt"/>
                <a:cs typeface="Arial"/>
              </a:rPr>
              <a:t>uTorrent,  </a:t>
            </a:r>
            <a:r>
              <a:rPr sz="2200" dirty="0">
                <a:latin typeface="+mj-lt"/>
                <a:cs typeface="Arial"/>
              </a:rPr>
              <a:t>Frostwire, and</a:t>
            </a:r>
            <a:r>
              <a:rPr sz="2200" spc="-70" dirty="0">
                <a:latin typeface="+mj-lt"/>
                <a:cs typeface="Arial"/>
              </a:rPr>
              <a:t> </a:t>
            </a:r>
            <a:r>
              <a:rPr sz="2200" spc="-5" dirty="0">
                <a:latin typeface="+mj-lt"/>
                <a:cs typeface="Arial"/>
              </a:rPr>
              <a:t>qBittorrent.</a:t>
            </a:r>
            <a:endParaRPr sz="2200" dirty="0">
              <a:latin typeface="+mj-lt"/>
              <a:cs typeface="Arial"/>
            </a:endParaRPr>
          </a:p>
        </p:txBody>
      </p:sp>
      <p:sp>
        <p:nvSpPr>
          <p:cNvPr id="32" name="TextBox 31"/>
          <p:cNvSpPr txBox="1"/>
          <p:nvPr/>
        </p:nvSpPr>
        <p:spPr>
          <a:xfrm>
            <a:off x="2222500" y="1"/>
            <a:ext cx="6096000" cy="584775"/>
          </a:xfrm>
          <a:prstGeom prst="rect">
            <a:avLst/>
          </a:prstGeom>
          <a:noFill/>
        </p:spPr>
        <p:txBody>
          <a:bodyPr wrap="square" lIns="91432" tIns="45715" rIns="91432" bIns="45715" rtlCol="0">
            <a:spAutoFit/>
          </a:bodyPr>
          <a:lstStyle/>
          <a:p>
            <a:r>
              <a:rPr lang="en-IN" sz="3200" dirty="0" smtClean="0"/>
              <a:t>Common Peer to Peer applications</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4700" y="730252"/>
            <a:ext cx="8839200" cy="5321960"/>
          </a:xfrm>
          <a:prstGeom prst="rect">
            <a:avLst/>
          </a:prstGeom>
        </p:spPr>
        <p:txBody>
          <a:bodyPr wrap="square" lIns="91432" tIns="45715" rIns="91432" bIns="45715">
            <a:spAutoFit/>
          </a:bodyPr>
          <a:lstStyle/>
          <a:p>
            <a:pPr marL="275563" indent="-237467" algn="ctr">
              <a:spcBef>
                <a:spcPts val="1220"/>
              </a:spcBef>
              <a:buClr>
                <a:srgbClr val="6F8BA0"/>
              </a:buClr>
              <a:tabLst>
                <a:tab pos="275563" algn="l"/>
              </a:tabLst>
            </a:pPr>
            <a:r>
              <a:rPr lang="en-US" sz="2900" b="1" dirty="0" smtClean="0">
                <a:solidFill>
                  <a:schemeClr val="accent1">
                    <a:lumMod val="75000"/>
                  </a:schemeClr>
                </a:solidFill>
                <a:latin typeface="Times New Roman" pitchFamily="18" charset="0"/>
                <a:cs typeface="Times New Roman" pitchFamily="18" charset="0"/>
              </a:rPr>
              <a:t>    </a:t>
            </a:r>
          </a:p>
          <a:p>
            <a:pPr marL="275563" indent="-237467" algn="ctr">
              <a:spcBef>
                <a:spcPts val="1220"/>
              </a:spcBef>
              <a:buClr>
                <a:srgbClr val="6F8BA0"/>
              </a:buClr>
              <a:tabLst>
                <a:tab pos="275563" algn="l"/>
              </a:tabLst>
            </a:pPr>
            <a:endParaRPr lang="en-IN" sz="2900" dirty="0" smtClean="0">
              <a:solidFill>
                <a:schemeClr val="accent1">
                  <a:lumMod val="75000"/>
                </a:schemeClr>
              </a:solidFill>
              <a:latin typeface="Times New Roman" pitchFamily="18" charset="0"/>
              <a:cs typeface="Times New Roman" pitchFamily="18" charset="0"/>
            </a:endParaRPr>
          </a:p>
          <a:p>
            <a:pPr marL="275563" indent="-237467">
              <a:spcBef>
                <a:spcPts val="1220"/>
              </a:spcBef>
              <a:buClr>
                <a:srgbClr val="6F8BA0"/>
              </a:buClr>
              <a:buFont typeface="Arial" pitchFamily="34" charset="0"/>
              <a:buChar char="•"/>
              <a:tabLst>
                <a:tab pos="538110" algn="l"/>
              </a:tabLst>
            </a:pPr>
            <a:r>
              <a:rPr lang="en-IN" sz="2200" dirty="0" smtClean="0">
                <a:latin typeface="Times New Roman" pitchFamily="18" charset="0"/>
                <a:cs typeface="Times New Roman" pitchFamily="18" charset="0"/>
              </a:rPr>
              <a:t>DNS – </a:t>
            </a:r>
            <a:r>
              <a:rPr lang="en-IN" sz="2200" spc="-5" dirty="0" smtClean="0">
                <a:latin typeface="Times New Roman" pitchFamily="18" charset="0"/>
                <a:cs typeface="Times New Roman" pitchFamily="18" charset="0"/>
              </a:rPr>
              <a:t>Matches domain names with </a:t>
            </a:r>
            <a:r>
              <a:rPr lang="en-IN" sz="2200" spc="5" dirty="0" smtClean="0">
                <a:latin typeface="Times New Roman" pitchFamily="18" charset="0"/>
                <a:cs typeface="Times New Roman" pitchFamily="18" charset="0"/>
              </a:rPr>
              <a:t>IP</a:t>
            </a:r>
            <a:r>
              <a:rPr lang="en-IN" sz="2200" spc="-40" dirty="0" smtClean="0">
                <a:latin typeface="Times New Roman" pitchFamily="18" charset="0"/>
                <a:cs typeface="Times New Roman" pitchFamily="18" charset="0"/>
              </a:rPr>
              <a:t> </a:t>
            </a:r>
            <a:r>
              <a:rPr lang="en-IN" sz="2200" spc="-5" dirty="0" smtClean="0">
                <a:latin typeface="Times New Roman" pitchFamily="18" charset="0"/>
                <a:cs typeface="Times New Roman" pitchFamily="18" charset="0"/>
              </a:rPr>
              <a:t>addresses</a:t>
            </a:r>
            <a:endParaRPr lang="en-IN" sz="2200" dirty="0" smtClean="0">
              <a:latin typeface="Times New Roman" pitchFamily="18" charset="0"/>
              <a:cs typeface="Times New Roman" pitchFamily="18" charset="0"/>
            </a:endParaRPr>
          </a:p>
          <a:p>
            <a:pPr marL="275563" indent="-237467">
              <a:spcBef>
                <a:spcPts val="1120"/>
              </a:spcBef>
              <a:buClr>
                <a:srgbClr val="6F8BA0"/>
              </a:buClr>
              <a:buFont typeface="Arial" pitchFamily="34" charset="0"/>
              <a:buChar char="•"/>
              <a:tabLst>
                <a:tab pos="538110" algn="l"/>
              </a:tabLst>
            </a:pPr>
            <a:r>
              <a:rPr lang="en-IN" sz="2200" dirty="0" smtClean="0">
                <a:latin typeface="Times New Roman" pitchFamily="18" charset="0"/>
                <a:cs typeface="Times New Roman" pitchFamily="18" charset="0"/>
              </a:rPr>
              <a:t>HTTP – </a:t>
            </a:r>
            <a:r>
              <a:rPr lang="en-IN" sz="2200" spc="-5" dirty="0" smtClean="0">
                <a:latin typeface="Times New Roman" pitchFamily="18" charset="0"/>
                <a:cs typeface="Times New Roman" pitchFamily="18" charset="0"/>
              </a:rPr>
              <a:t>Used to </a:t>
            </a:r>
            <a:r>
              <a:rPr lang="en-IN" sz="2200" dirty="0" smtClean="0">
                <a:latin typeface="Times New Roman" pitchFamily="18" charset="0"/>
                <a:cs typeface="Times New Roman" pitchFamily="18" charset="0"/>
              </a:rPr>
              <a:t>transfer </a:t>
            </a:r>
            <a:r>
              <a:rPr lang="en-IN" sz="2200" spc="-5" dirty="0" smtClean="0">
                <a:latin typeface="Times New Roman" pitchFamily="18" charset="0"/>
                <a:cs typeface="Times New Roman" pitchFamily="18" charset="0"/>
              </a:rPr>
              <a:t>data between clients/servers </a:t>
            </a:r>
            <a:r>
              <a:rPr lang="en-IN" sz="2200" dirty="0" smtClean="0">
                <a:latin typeface="Times New Roman" pitchFamily="18" charset="0"/>
                <a:cs typeface="Times New Roman" pitchFamily="18" charset="0"/>
              </a:rPr>
              <a:t>using a web browser</a:t>
            </a:r>
          </a:p>
          <a:p>
            <a:pPr marL="275563" marR="30477" indent="-237467">
              <a:lnSpc>
                <a:spcPts val="2280"/>
              </a:lnSpc>
              <a:spcBef>
                <a:spcPts val="1305"/>
              </a:spcBef>
              <a:buClr>
                <a:srgbClr val="6F8BA0"/>
              </a:buClr>
              <a:buFont typeface="Arial" pitchFamily="34" charset="0"/>
              <a:buChar char="•"/>
              <a:tabLst>
                <a:tab pos="538110" algn="l"/>
              </a:tabLst>
            </a:pPr>
            <a:r>
              <a:rPr lang="en-IN" sz="2200" spc="-5" dirty="0" smtClean="0">
                <a:latin typeface="Times New Roman" pitchFamily="18" charset="0"/>
                <a:cs typeface="Times New Roman" pitchFamily="18" charset="0"/>
              </a:rPr>
              <a:t>SMTP </a:t>
            </a:r>
            <a:r>
              <a:rPr lang="en-IN" sz="2200" dirty="0" smtClean="0">
                <a:latin typeface="Times New Roman" pitchFamily="18" charset="0"/>
                <a:cs typeface="Times New Roman" pitchFamily="18" charset="0"/>
              </a:rPr>
              <a:t>&amp; POP3 – used </a:t>
            </a:r>
            <a:r>
              <a:rPr lang="en-IN" sz="2200" spc="-5" dirty="0" smtClean="0">
                <a:latin typeface="Times New Roman" pitchFamily="18" charset="0"/>
                <a:cs typeface="Times New Roman" pitchFamily="18" charset="0"/>
              </a:rPr>
              <a:t>to send </a:t>
            </a:r>
            <a:r>
              <a:rPr lang="en-IN" sz="2200" spc="-10" dirty="0" smtClean="0">
                <a:latin typeface="Times New Roman" pitchFamily="18" charset="0"/>
                <a:cs typeface="Times New Roman" pitchFamily="18" charset="0"/>
              </a:rPr>
              <a:t>email </a:t>
            </a:r>
            <a:r>
              <a:rPr lang="en-IN" sz="2200" spc="-5" dirty="0" smtClean="0">
                <a:latin typeface="Times New Roman" pitchFamily="18" charset="0"/>
                <a:cs typeface="Times New Roman" pitchFamily="18" charset="0"/>
              </a:rPr>
              <a:t>messages </a:t>
            </a:r>
            <a:r>
              <a:rPr lang="en-IN" sz="2200" dirty="0" smtClean="0">
                <a:latin typeface="Times New Roman" pitchFamily="18" charset="0"/>
                <a:cs typeface="Times New Roman" pitchFamily="18" charset="0"/>
              </a:rPr>
              <a:t>from </a:t>
            </a:r>
            <a:r>
              <a:rPr lang="en-IN" sz="2200" spc="-5" dirty="0" smtClean="0">
                <a:latin typeface="Times New Roman" pitchFamily="18" charset="0"/>
                <a:cs typeface="Times New Roman" pitchFamily="18" charset="0"/>
              </a:rPr>
              <a:t>clients to </a:t>
            </a:r>
            <a:r>
              <a:rPr lang="en-IN" sz="2200" dirty="0" smtClean="0">
                <a:latin typeface="Times New Roman" pitchFamily="18" charset="0"/>
                <a:cs typeface="Times New Roman" pitchFamily="18" charset="0"/>
              </a:rPr>
              <a:t>servers over </a:t>
            </a:r>
            <a:r>
              <a:rPr lang="en-IN" sz="2200" spc="-5" dirty="0" smtClean="0">
                <a:latin typeface="Times New Roman" pitchFamily="18" charset="0"/>
                <a:cs typeface="Times New Roman" pitchFamily="18" charset="0"/>
              </a:rPr>
              <a:t>the  internet</a:t>
            </a:r>
          </a:p>
          <a:p>
            <a:pPr marL="275563" marR="30477" indent="-237467">
              <a:lnSpc>
                <a:spcPts val="2280"/>
              </a:lnSpc>
              <a:spcBef>
                <a:spcPts val="1305"/>
              </a:spcBef>
              <a:buClr>
                <a:srgbClr val="6F8BA0"/>
              </a:buClr>
              <a:buFont typeface="Arial" pitchFamily="34" charset="0"/>
              <a:buChar char="•"/>
              <a:tabLst>
                <a:tab pos="538110" algn="l"/>
              </a:tabLst>
            </a:pPr>
            <a:r>
              <a:rPr lang="en-US" sz="2200" spc="-5" dirty="0" smtClean="0">
                <a:latin typeface="Times New Roman" pitchFamily="18" charset="0"/>
                <a:cs typeface="Times New Roman" pitchFamily="18" charset="0"/>
              </a:rPr>
              <a:t>IMAP – used to retrieve email messages</a:t>
            </a:r>
            <a:endParaRPr lang="en-IN" sz="2200" dirty="0" smtClean="0">
              <a:latin typeface="Times New Roman" pitchFamily="18" charset="0"/>
              <a:cs typeface="Times New Roman" pitchFamily="18" charset="0"/>
            </a:endParaRPr>
          </a:p>
          <a:p>
            <a:pPr marL="275563" indent="-237467">
              <a:spcBef>
                <a:spcPts val="1075"/>
              </a:spcBef>
              <a:buClr>
                <a:srgbClr val="6F8BA0"/>
              </a:buClr>
              <a:buFont typeface="Arial" pitchFamily="34" charset="0"/>
              <a:buChar char="•"/>
              <a:tabLst>
                <a:tab pos="538110" algn="l"/>
              </a:tabLst>
            </a:pPr>
            <a:r>
              <a:rPr lang="en-IN" sz="2200" dirty="0" smtClean="0">
                <a:latin typeface="Times New Roman" pitchFamily="18" charset="0"/>
                <a:cs typeface="Times New Roman" pitchFamily="18" charset="0"/>
              </a:rPr>
              <a:t>FTP – </a:t>
            </a:r>
            <a:r>
              <a:rPr lang="en-IN" sz="2200" spc="-5" dirty="0" smtClean="0">
                <a:latin typeface="Times New Roman" pitchFamily="18" charset="0"/>
                <a:cs typeface="Times New Roman" pitchFamily="18" charset="0"/>
              </a:rPr>
              <a:t>allows the </a:t>
            </a:r>
            <a:r>
              <a:rPr lang="en-IN" sz="2200" dirty="0" smtClean="0">
                <a:latin typeface="Times New Roman" pitchFamily="18" charset="0"/>
                <a:cs typeface="Times New Roman" pitchFamily="18" charset="0"/>
              </a:rPr>
              <a:t>download/upload of </a:t>
            </a:r>
            <a:r>
              <a:rPr lang="en-IN" sz="2200" spc="-5" dirty="0" smtClean="0">
                <a:latin typeface="Times New Roman" pitchFamily="18" charset="0"/>
                <a:cs typeface="Times New Roman" pitchFamily="18" charset="0"/>
              </a:rPr>
              <a:t>files between </a:t>
            </a:r>
            <a:r>
              <a:rPr lang="en-IN" sz="2200" dirty="0" smtClean="0">
                <a:latin typeface="Times New Roman" pitchFamily="18" charset="0"/>
                <a:cs typeface="Times New Roman" pitchFamily="18" charset="0"/>
              </a:rPr>
              <a:t>a</a:t>
            </a:r>
            <a:r>
              <a:rPr lang="en-IN" sz="2200" spc="-15" dirty="0" smtClean="0">
                <a:latin typeface="Times New Roman" pitchFamily="18" charset="0"/>
                <a:cs typeface="Times New Roman" pitchFamily="18" charset="0"/>
              </a:rPr>
              <a:t> </a:t>
            </a:r>
            <a:r>
              <a:rPr lang="en-IN" sz="2200" spc="-5" dirty="0" smtClean="0">
                <a:latin typeface="Times New Roman" pitchFamily="18" charset="0"/>
                <a:cs typeface="Times New Roman" pitchFamily="18" charset="0"/>
              </a:rPr>
              <a:t>client/server</a:t>
            </a:r>
            <a:endParaRPr lang="en-IN" sz="2200" dirty="0" smtClean="0">
              <a:latin typeface="Times New Roman" pitchFamily="18" charset="0"/>
              <a:cs typeface="Times New Roman" pitchFamily="18" charset="0"/>
            </a:endParaRPr>
          </a:p>
          <a:p>
            <a:pPr marL="275563" marR="50795" indent="-237467">
              <a:lnSpc>
                <a:spcPts val="2280"/>
              </a:lnSpc>
              <a:spcBef>
                <a:spcPts val="1294"/>
              </a:spcBef>
              <a:buClr>
                <a:srgbClr val="6F8BA0"/>
              </a:buClr>
              <a:buFont typeface="Arial" pitchFamily="34" charset="0"/>
              <a:buChar char="•"/>
              <a:tabLst>
                <a:tab pos="538110" algn="l"/>
              </a:tabLst>
            </a:pPr>
            <a:r>
              <a:rPr lang="en-IN" sz="2200" spc="-30" dirty="0" smtClean="0">
                <a:latin typeface="Times New Roman" pitchFamily="18" charset="0"/>
                <a:cs typeface="Times New Roman" pitchFamily="18" charset="0"/>
              </a:rPr>
              <a:t>Telnet </a:t>
            </a:r>
            <a:r>
              <a:rPr lang="en-IN" sz="2200" dirty="0" smtClean="0">
                <a:latin typeface="Times New Roman" pitchFamily="18" charset="0"/>
                <a:cs typeface="Times New Roman" pitchFamily="18" charset="0"/>
              </a:rPr>
              <a:t>– </a:t>
            </a:r>
            <a:r>
              <a:rPr lang="en-IN" sz="2200" spc="-5" dirty="0" smtClean="0">
                <a:latin typeface="Times New Roman" pitchFamily="18" charset="0"/>
                <a:cs typeface="Times New Roman" pitchFamily="18" charset="0"/>
              </a:rPr>
              <a:t>allows </a:t>
            </a:r>
            <a:r>
              <a:rPr lang="en-IN" sz="2200" dirty="0" smtClean="0">
                <a:latin typeface="Times New Roman" pitchFamily="18" charset="0"/>
                <a:cs typeface="Times New Roman" pitchFamily="18" charset="0"/>
              </a:rPr>
              <a:t>users </a:t>
            </a:r>
            <a:r>
              <a:rPr lang="en-IN" sz="2200" spc="-5" dirty="0" smtClean="0">
                <a:latin typeface="Times New Roman" pitchFamily="18" charset="0"/>
                <a:cs typeface="Times New Roman" pitchFamily="18" charset="0"/>
              </a:rPr>
              <a:t>to login to </a:t>
            </a:r>
            <a:r>
              <a:rPr lang="en-IN" sz="2200" dirty="0" smtClean="0">
                <a:latin typeface="Times New Roman" pitchFamily="18" charset="0"/>
                <a:cs typeface="Times New Roman" pitchFamily="18" charset="0"/>
              </a:rPr>
              <a:t>a host from a </a:t>
            </a:r>
            <a:r>
              <a:rPr lang="en-IN" sz="2200" spc="-10" dirty="0" smtClean="0">
                <a:latin typeface="Times New Roman" pitchFamily="18" charset="0"/>
                <a:cs typeface="Times New Roman" pitchFamily="18" charset="0"/>
              </a:rPr>
              <a:t>remote </a:t>
            </a:r>
            <a:r>
              <a:rPr lang="en-IN" sz="2200" spc="-5" dirty="0" smtClean="0">
                <a:latin typeface="Times New Roman" pitchFamily="18" charset="0"/>
                <a:cs typeface="Times New Roman" pitchFamily="18" charset="0"/>
              </a:rPr>
              <a:t>location </a:t>
            </a:r>
            <a:r>
              <a:rPr lang="en-IN" sz="2200" dirty="0" smtClean="0">
                <a:latin typeface="Times New Roman" pitchFamily="18" charset="0"/>
                <a:cs typeface="Times New Roman" pitchFamily="18" charset="0"/>
              </a:rPr>
              <a:t>and </a:t>
            </a:r>
            <a:r>
              <a:rPr lang="en-IN" sz="2200" spc="-5" dirty="0" smtClean="0">
                <a:latin typeface="Times New Roman" pitchFamily="18" charset="0"/>
                <a:cs typeface="Times New Roman" pitchFamily="18" charset="0"/>
              </a:rPr>
              <a:t>take </a:t>
            </a:r>
            <a:r>
              <a:rPr lang="en-IN" sz="2200" dirty="0" smtClean="0">
                <a:latin typeface="Times New Roman" pitchFamily="18" charset="0"/>
                <a:cs typeface="Times New Roman" pitchFamily="18" charset="0"/>
              </a:rPr>
              <a:t>control  </a:t>
            </a:r>
            <a:r>
              <a:rPr lang="en-IN" sz="2200" spc="-5" dirty="0" smtClean="0">
                <a:latin typeface="Times New Roman" pitchFamily="18" charset="0"/>
                <a:cs typeface="Times New Roman" pitchFamily="18" charset="0"/>
              </a:rPr>
              <a:t>as if they </a:t>
            </a:r>
            <a:r>
              <a:rPr lang="en-IN" sz="2200" dirty="0" smtClean="0">
                <a:latin typeface="Times New Roman" pitchFamily="18" charset="0"/>
                <a:cs typeface="Times New Roman" pitchFamily="18" charset="0"/>
              </a:rPr>
              <a:t>were </a:t>
            </a:r>
            <a:r>
              <a:rPr lang="en-IN" sz="2200" spc="-5" dirty="0" smtClean="0">
                <a:latin typeface="Times New Roman" pitchFamily="18" charset="0"/>
                <a:cs typeface="Times New Roman" pitchFamily="18" charset="0"/>
              </a:rPr>
              <a:t>sitting </a:t>
            </a:r>
            <a:r>
              <a:rPr lang="en-IN" sz="2200" dirty="0" smtClean="0">
                <a:latin typeface="Times New Roman" pitchFamily="18" charset="0"/>
                <a:cs typeface="Times New Roman" pitchFamily="18" charset="0"/>
              </a:rPr>
              <a:t>at </a:t>
            </a:r>
            <a:r>
              <a:rPr lang="en-IN" sz="2200" spc="-5" dirty="0" smtClean="0">
                <a:latin typeface="Times New Roman" pitchFamily="18" charset="0"/>
                <a:cs typeface="Times New Roman" pitchFamily="18" charset="0"/>
              </a:rPr>
              <a:t>the machine </a:t>
            </a:r>
            <a:r>
              <a:rPr lang="en-IN" sz="2200" dirty="0" smtClean="0">
                <a:latin typeface="Times New Roman" pitchFamily="18" charset="0"/>
                <a:cs typeface="Times New Roman" pitchFamily="18" charset="0"/>
              </a:rPr>
              <a:t>(virtual</a:t>
            </a:r>
            <a:r>
              <a:rPr lang="en-IN" sz="2200" spc="25"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connection)</a:t>
            </a:r>
          </a:p>
          <a:p>
            <a:pPr marL="275563" marR="252705" indent="-237467">
              <a:lnSpc>
                <a:spcPts val="2280"/>
              </a:lnSpc>
              <a:spcBef>
                <a:spcPts val="1250"/>
              </a:spcBef>
              <a:buClr>
                <a:srgbClr val="6F8BA0"/>
              </a:buClr>
              <a:buFont typeface="Arial" pitchFamily="34" charset="0"/>
              <a:buChar char="•"/>
              <a:tabLst>
                <a:tab pos="538110" algn="l"/>
              </a:tabLst>
            </a:pPr>
            <a:r>
              <a:rPr lang="en-IN" sz="2200" spc="-5" dirty="0" smtClean="0">
                <a:latin typeface="Times New Roman" pitchFamily="18" charset="0"/>
                <a:cs typeface="Times New Roman" pitchFamily="18" charset="0"/>
              </a:rPr>
              <a:t>DHCP </a:t>
            </a:r>
            <a:r>
              <a:rPr lang="en-IN" sz="2200" dirty="0" smtClean="0">
                <a:latin typeface="Times New Roman" pitchFamily="18" charset="0"/>
                <a:cs typeface="Times New Roman" pitchFamily="18" charset="0"/>
              </a:rPr>
              <a:t>– </a:t>
            </a:r>
            <a:r>
              <a:rPr lang="en-IN" sz="2200" spc="-5" dirty="0" smtClean="0">
                <a:latin typeface="Times New Roman" pitchFamily="18" charset="0"/>
                <a:cs typeface="Times New Roman" pitchFamily="18" charset="0"/>
              </a:rPr>
              <a:t>assigns </a:t>
            </a:r>
            <a:r>
              <a:rPr lang="en-IN" sz="2200" dirty="0" smtClean="0">
                <a:latin typeface="Times New Roman" pitchFamily="18" charset="0"/>
                <a:cs typeface="Times New Roman" pitchFamily="18" charset="0"/>
              </a:rPr>
              <a:t>IP </a:t>
            </a:r>
            <a:r>
              <a:rPr lang="en-IN" sz="2200" spc="-5" dirty="0" smtClean="0">
                <a:latin typeface="Times New Roman" pitchFamily="18" charset="0"/>
                <a:cs typeface="Times New Roman" pitchFamily="18" charset="0"/>
              </a:rPr>
              <a:t>addresses, </a:t>
            </a:r>
            <a:r>
              <a:rPr lang="en-IN" sz="2200" dirty="0" smtClean="0">
                <a:latin typeface="Times New Roman" pitchFamily="18" charset="0"/>
                <a:cs typeface="Times New Roman" pitchFamily="18" charset="0"/>
              </a:rPr>
              <a:t>subnet </a:t>
            </a:r>
            <a:r>
              <a:rPr lang="en-IN" sz="2200" spc="-10" dirty="0" smtClean="0">
                <a:latin typeface="Times New Roman" pitchFamily="18" charset="0"/>
                <a:cs typeface="Times New Roman" pitchFamily="18" charset="0"/>
              </a:rPr>
              <a:t>masks, </a:t>
            </a:r>
            <a:r>
              <a:rPr lang="en-IN" sz="2200" dirty="0" smtClean="0">
                <a:latin typeface="Times New Roman" pitchFamily="18" charset="0"/>
                <a:cs typeface="Times New Roman" pitchFamily="18" charset="0"/>
              </a:rPr>
              <a:t>default </a:t>
            </a:r>
            <a:r>
              <a:rPr lang="en-IN" sz="2200" spc="-5" dirty="0" smtClean="0">
                <a:latin typeface="Times New Roman" pitchFamily="18" charset="0"/>
                <a:cs typeface="Times New Roman" pitchFamily="18" charset="0"/>
              </a:rPr>
              <a:t>gateways, </a:t>
            </a:r>
            <a:r>
              <a:rPr lang="en-IN" sz="2200" dirty="0" smtClean="0">
                <a:latin typeface="Times New Roman" pitchFamily="18" charset="0"/>
                <a:cs typeface="Times New Roman" pitchFamily="18" charset="0"/>
              </a:rPr>
              <a:t>DNS </a:t>
            </a:r>
            <a:r>
              <a:rPr lang="en-IN" sz="2200" spc="-5" dirty="0" smtClean="0">
                <a:latin typeface="Times New Roman" pitchFamily="18" charset="0"/>
                <a:cs typeface="Times New Roman" pitchFamily="18" charset="0"/>
              </a:rPr>
              <a:t>servers,  etc. </a:t>
            </a:r>
            <a:r>
              <a:rPr lang="en-IN" sz="2200" spc="-75" dirty="0" smtClean="0">
                <a:latin typeface="Times New Roman" pitchFamily="18" charset="0"/>
                <a:cs typeface="Times New Roman" pitchFamily="18" charset="0"/>
              </a:rPr>
              <a:t>To </a:t>
            </a:r>
            <a:r>
              <a:rPr lang="en-IN" sz="2200" dirty="0" smtClean="0">
                <a:latin typeface="Times New Roman" pitchFamily="18" charset="0"/>
                <a:cs typeface="Times New Roman" pitchFamily="18" charset="0"/>
              </a:rPr>
              <a:t>users as they </a:t>
            </a:r>
            <a:r>
              <a:rPr lang="en-IN" sz="2200" spc="-5" dirty="0" smtClean="0">
                <a:latin typeface="Times New Roman" pitchFamily="18" charset="0"/>
                <a:cs typeface="Times New Roman" pitchFamily="18" charset="0"/>
              </a:rPr>
              <a:t>login the</a:t>
            </a:r>
            <a:r>
              <a:rPr lang="en-IN" sz="2200" spc="50" dirty="0" smtClean="0">
                <a:latin typeface="Times New Roman" pitchFamily="18" charset="0"/>
                <a:cs typeface="Times New Roman" pitchFamily="18" charset="0"/>
              </a:rPr>
              <a:t> </a:t>
            </a:r>
            <a:r>
              <a:rPr lang="en-IN" sz="2200" dirty="0" smtClean="0">
                <a:latin typeface="Times New Roman" pitchFamily="18" charset="0"/>
                <a:cs typeface="Times New Roman" pitchFamily="18" charset="0"/>
              </a:rPr>
              <a:t>network</a:t>
            </a:r>
          </a:p>
        </p:txBody>
      </p:sp>
      <p:sp>
        <p:nvSpPr>
          <p:cNvPr id="3" name="TextBox 2"/>
          <p:cNvSpPr txBox="1"/>
          <p:nvPr/>
        </p:nvSpPr>
        <p:spPr>
          <a:xfrm>
            <a:off x="2222500" y="1"/>
            <a:ext cx="6096000" cy="584775"/>
          </a:xfrm>
          <a:prstGeom prst="rect">
            <a:avLst/>
          </a:prstGeom>
          <a:noFill/>
        </p:spPr>
        <p:txBody>
          <a:bodyPr wrap="square" lIns="91432" tIns="45715" rIns="91432" bIns="45715" rtlCol="0">
            <a:spAutoFit/>
          </a:bodyPr>
          <a:lstStyle/>
          <a:p>
            <a:r>
              <a:rPr lang="en-IN" sz="3200" dirty="0" smtClean="0"/>
              <a:t>Application Layer Protocols </a:t>
            </a:r>
            <a:endParaRPr lang="en-IN" sz="3200"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14</a:t>
            </a:fld>
            <a:endParaRPr lang="en-US"/>
          </a:p>
        </p:txBody>
      </p:sp>
      <p:sp>
        <p:nvSpPr>
          <p:cNvPr id="6" name="Footer Placeholder 5"/>
          <p:cNvSpPr>
            <a:spLocks noGrp="1"/>
          </p:cNvSpPr>
          <p:nvPr>
            <p:ph type="ftr" sz="quarter" idx="11"/>
          </p:nvPr>
        </p:nvSpPr>
        <p:spPr/>
        <p:txBody>
          <a:bodyPr/>
          <a:lstStyle/>
          <a:p>
            <a:r>
              <a:rPr lang="en-IN" dirty="0" smtClean="0"/>
              <a:t> Akanksha      Unit-5</a:t>
            </a:r>
            <a:endParaRPr lang="en-US" dirty="0"/>
          </a:p>
        </p:txBody>
      </p:sp>
      <p:sp>
        <p:nvSpPr>
          <p:cNvPr id="7" name="TextBox 8"/>
          <p:cNvSpPr txBox="1"/>
          <p:nvPr/>
        </p:nvSpPr>
        <p:spPr>
          <a:xfrm>
            <a:off x="1765300" y="1187450"/>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latin typeface="Times New Roman" pitchFamily="18" charset="0"/>
                <a:cs typeface="Times New Roman" pitchFamily="18" charset="0"/>
              </a:rPr>
              <a:t>Objective</a:t>
            </a:r>
            <a:r>
              <a:rPr lang="en-US" dirty="0" smtClean="0">
                <a:latin typeface="Times New Roman" pitchFamily="18" charset="0"/>
                <a:cs typeface="Times New Roman" pitchFamily="18" charset="0"/>
              </a:rPr>
              <a:t>: Study about basic concept of Application layer protocols</a:t>
            </a:r>
            <a:endParaRPr lang="en-US"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46300" y="958851"/>
            <a:ext cx="6096000" cy="4462045"/>
          </a:xfrm>
          <a:prstGeom prst="rect">
            <a:avLst/>
          </a:prstGeom>
        </p:spPr>
        <p:txBody>
          <a:bodyPr wrap="square" lIns="91432" tIns="45715" rIns="91432" bIns="45715">
            <a:spAutoFit/>
          </a:bodyPr>
          <a:lstStyle/>
          <a:p>
            <a:endParaRPr lang="en-US" sz="2200" b="1" spc="-5" dirty="0"/>
          </a:p>
          <a:p>
            <a:pPr marL="12698">
              <a:spcBef>
                <a:spcPts val="610"/>
              </a:spcBef>
            </a:pPr>
            <a:r>
              <a:rPr lang="en-IN" sz="2400" spc="-1619" baseline="5555" dirty="0" smtClean="0">
                <a:latin typeface="UnDotum"/>
                <a:cs typeface="UnDotum"/>
              </a:rPr>
              <a:t></a:t>
            </a:r>
            <a:r>
              <a:rPr lang="en-IN" sz="2400" spc="494" baseline="5555" dirty="0" smtClean="0">
                <a:latin typeface="UnDotum"/>
                <a:cs typeface="UnDotum"/>
              </a:rPr>
              <a:t> </a:t>
            </a:r>
            <a:r>
              <a:rPr lang="en-IN" sz="2400" spc="-5" dirty="0" smtClean="0">
                <a:latin typeface="Times New Roman"/>
                <a:cs typeface="Times New Roman"/>
              </a:rPr>
              <a:t>TCP Ports </a:t>
            </a:r>
            <a:endParaRPr lang="en-IN" sz="2400" dirty="0" smtClean="0">
              <a:latin typeface="Times New Roman"/>
              <a:cs typeface="Times New Roman"/>
            </a:endParaRPr>
          </a:p>
          <a:p>
            <a:pPr marL="469220">
              <a:spcBef>
                <a:spcPts val="458"/>
              </a:spcBef>
            </a:pPr>
            <a:r>
              <a:rPr lang="en-IN" sz="2200" spc="-5" dirty="0">
                <a:latin typeface="Times New Roman"/>
                <a:cs typeface="Times New Roman"/>
              </a:rPr>
              <a:t>FTP </a:t>
            </a:r>
            <a:r>
              <a:rPr lang="en-IN" sz="2200" dirty="0">
                <a:latin typeface="Times New Roman"/>
                <a:cs typeface="Times New Roman"/>
              </a:rPr>
              <a:t>–</a:t>
            </a:r>
            <a:r>
              <a:rPr lang="en-IN" sz="2200" spc="-86" dirty="0">
                <a:latin typeface="Times New Roman"/>
                <a:cs typeface="Times New Roman"/>
              </a:rPr>
              <a:t> </a:t>
            </a:r>
            <a:r>
              <a:rPr lang="en-IN" sz="2200" dirty="0">
                <a:latin typeface="Times New Roman"/>
                <a:cs typeface="Times New Roman"/>
              </a:rPr>
              <a:t>20-21</a:t>
            </a:r>
          </a:p>
          <a:p>
            <a:pPr marL="469220">
              <a:spcBef>
                <a:spcPts val="458"/>
              </a:spcBef>
            </a:pPr>
            <a:r>
              <a:rPr lang="en-IN" sz="2200" spc="-25" dirty="0">
                <a:latin typeface="Times New Roman"/>
                <a:cs typeface="Times New Roman"/>
              </a:rPr>
              <a:t>Telnet </a:t>
            </a:r>
            <a:r>
              <a:rPr lang="en-IN" sz="2200" dirty="0">
                <a:latin typeface="Times New Roman"/>
                <a:cs typeface="Times New Roman"/>
              </a:rPr>
              <a:t>–</a:t>
            </a:r>
            <a:r>
              <a:rPr lang="en-IN" sz="2200" spc="-40" dirty="0">
                <a:latin typeface="Times New Roman"/>
                <a:cs typeface="Times New Roman"/>
              </a:rPr>
              <a:t> </a:t>
            </a:r>
            <a:r>
              <a:rPr lang="en-IN" sz="2200" dirty="0">
                <a:latin typeface="Times New Roman"/>
                <a:cs typeface="Times New Roman"/>
              </a:rPr>
              <a:t>23</a:t>
            </a:r>
          </a:p>
          <a:p>
            <a:pPr marL="469220">
              <a:spcBef>
                <a:spcPts val="458"/>
              </a:spcBef>
            </a:pPr>
            <a:r>
              <a:rPr lang="en-IN" sz="2200" spc="-10" dirty="0">
                <a:latin typeface="Times New Roman"/>
                <a:cs typeface="Times New Roman"/>
              </a:rPr>
              <a:t>SMTP </a:t>
            </a:r>
            <a:r>
              <a:rPr lang="en-IN" sz="2200" dirty="0">
                <a:latin typeface="Times New Roman"/>
                <a:cs typeface="Times New Roman"/>
              </a:rPr>
              <a:t>–</a:t>
            </a:r>
            <a:r>
              <a:rPr lang="en-IN" sz="2200" spc="-145" dirty="0">
                <a:latin typeface="Times New Roman"/>
                <a:cs typeface="Times New Roman"/>
              </a:rPr>
              <a:t> </a:t>
            </a:r>
            <a:r>
              <a:rPr lang="en-IN" sz="2200" dirty="0">
                <a:latin typeface="Times New Roman"/>
                <a:cs typeface="Times New Roman"/>
              </a:rPr>
              <a:t>25</a:t>
            </a:r>
          </a:p>
          <a:p>
            <a:pPr marL="469220" marR="5079">
              <a:lnSpc>
                <a:spcPct val="121300"/>
              </a:lnSpc>
            </a:pPr>
            <a:r>
              <a:rPr lang="en-IN" sz="2200" spc="-5" dirty="0">
                <a:latin typeface="Times New Roman"/>
                <a:cs typeface="Times New Roman"/>
              </a:rPr>
              <a:t>DNS </a:t>
            </a:r>
            <a:r>
              <a:rPr lang="en-IN" sz="2200" dirty="0">
                <a:latin typeface="Times New Roman"/>
                <a:cs typeface="Times New Roman"/>
              </a:rPr>
              <a:t>– 53 (Both </a:t>
            </a:r>
            <a:r>
              <a:rPr lang="en-IN" sz="2200" spc="-5" dirty="0">
                <a:latin typeface="Times New Roman"/>
                <a:cs typeface="Times New Roman"/>
              </a:rPr>
              <a:t>TCP </a:t>
            </a:r>
            <a:r>
              <a:rPr lang="en-IN" sz="2200" dirty="0">
                <a:latin typeface="Times New Roman"/>
                <a:cs typeface="Times New Roman"/>
              </a:rPr>
              <a:t>&amp;</a:t>
            </a:r>
            <a:r>
              <a:rPr lang="en-IN" sz="2200" spc="-10" dirty="0" smtClean="0">
                <a:latin typeface="Times New Roman" pitchFamily="18" charset="0"/>
                <a:cs typeface="Times New Roman" pitchFamily="18" charset="0"/>
              </a:rPr>
              <a:t>UDP</a:t>
            </a:r>
            <a:r>
              <a:rPr lang="en-IN" sz="2200" spc="-10" dirty="0">
                <a:latin typeface="Times New Roman"/>
                <a:cs typeface="Times New Roman"/>
              </a:rPr>
              <a:t>)  </a:t>
            </a:r>
            <a:r>
              <a:rPr lang="en-IN" sz="2200" spc="-5" dirty="0">
                <a:latin typeface="Times New Roman"/>
                <a:cs typeface="Times New Roman"/>
              </a:rPr>
              <a:t>HTTP </a:t>
            </a:r>
            <a:r>
              <a:rPr lang="en-IN" sz="2200" dirty="0">
                <a:latin typeface="Times New Roman"/>
                <a:cs typeface="Times New Roman"/>
              </a:rPr>
              <a:t>–</a:t>
            </a:r>
            <a:r>
              <a:rPr lang="en-IN" sz="2200" spc="-75" dirty="0">
                <a:latin typeface="Times New Roman"/>
                <a:cs typeface="Times New Roman"/>
              </a:rPr>
              <a:t> </a:t>
            </a:r>
            <a:r>
              <a:rPr lang="en-IN" sz="2200" dirty="0">
                <a:latin typeface="Times New Roman"/>
                <a:cs typeface="Times New Roman"/>
              </a:rPr>
              <a:t>80</a:t>
            </a:r>
          </a:p>
          <a:p>
            <a:pPr>
              <a:lnSpc>
                <a:spcPct val="100000"/>
              </a:lnSpc>
            </a:pPr>
            <a:endParaRPr lang="en-IN" sz="2200" dirty="0" smtClean="0">
              <a:latin typeface="Times New Roman"/>
              <a:cs typeface="Times New Roman"/>
            </a:endParaRPr>
          </a:p>
          <a:p>
            <a:pPr marL="12698">
              <a:spcBef>
                <a:spcPts val="1200"/>
              </a:spcBef>
            </a:pPr>
            <a:r>
              <a:rPr lang="en-IN" sz="2400" spc="-1619" baseline="5555" dirty="0" smtClean="0">
                <a:latin typeface="UnDotum"/>
                <a:cs typeface="UnDotum"/>
              </a:rPr>
              <a:t></a:t>
            </a:r>
            <a:r>
              <a:rPr lang="en-IN" sz="2400" spc="494" baseline="5555" dirty="0" smtClean="0">
                <a:latin typeface="UnDotum"/>
                <a:cs typeface="UnDotum"/>
              </a:rPr>
              <a:t> </a:t>
            </a:r>
            <a:r>
              <a:rPr lang="en-IN" sz="2400" dirty="0" smtClean="0">
                <a:latin typeface="Times New Roman"/>
                <a:cs typeface="Times New Roman"/>
              </a:rPr>
              <a:t>UDP Ports</a:t>
            </a:r>
          </a:p>
          <a:p>
            <a:pPr marL="469220">
              <a:spcBef>
                <a:spcPts val="458"/>
              </a:spcBef>
            </a:pPr>
            <a:r>
              <a:rPr lang="en-IN" sz="2200" spc="-5" dirty="0">
                <a:latin typeface="Times New Roman"/>
                <a:cs typeface="Times New Roman"/>
              </a:rPr>
              <a:t>DHCP </a:t>
            </a:r>
            <a:r>
              <a:rPr lang="en-IN" sz="2200" dirty="0">
                <a:latin typeface="Times New Roman"/>
                <a:cs typeface="Times New Roman"/>
              </a:rPr>
              <a:t>– 67 &amp;</a:t>
            </a:r>
            <a:r>
              <a:rPr lang="en-IN" sz="2200" spc="-90" dirty="0">
                <a:latin typeface="Times New Roman"/>
                <a:cs typeface="Times New Roman"/>
              </a:rPr>
              <a:t> </a:t>
            </a:r>
            <a:r>
              <a:rPr lang="en-IN" sz="2200" dirty="0">
                <a:latin typeface="Times New Roman"/>
                <a:cs typeface="Times New Roman"/>
              </a:rPr>
              <a:t>68</a:t>
            </a:r>
          </a:p>
          <a:p>
            <a:pPr marL="469220">
              <a:spcBef>
                <a:spcPts val="458"/>
              </a:spcBef>
            </a:pPr>
            <a:r>
              <a:rPr lang="en-IN" sz="2200" spc="-10" dirty="0">
                <a:latin typeface="Times New Roman"/>
                <a:cs typeface="Times New Roman"/>
              </a:rPr>
              <a:t>POP </a:t>
            </a:r>
            <a:r>
              <a:rPr lang="en-IN" sz="2200" dirty="0">
                <a:latin typeface="Times New Roman"/>
                <a:cs typeface="Times New Roman"/>
              </a:rPr>
              <a:t>–</a:t>
            </a:r>
            <a:r>
              <a:rPr lang="en-IN" sz="2200" spc="-70" dirty="0">
                <a:latin typeface="Times New Roman"/>
                <a:cs typeface="Times New Roman"/>
              </a:rPr>
              <a:t> </a:t>
            </a:r>
            <a:r>
              <a:rPr lang="en-IN" sz="2200" spc="-25" dirty="0">
                <a:latin typeface="Times New Roman"/>
                <a:cs typeface="Times New Roman"/>
              </a:rPr>
              <a:t>110</a:t>
            </a:r>
            <a:endParaRPr lang="en-IN" sz="2200" dirty="0">
              <a:latin typeface="Times New Roman"/>
              <a:cs typeface="Times New Roman"/>
            </a:endParaRPr>
          </a:p>
          <a:p>
            <a:endParaRPr lang="en-IN" sz="2200" dirty="0"/>
          </a:p>
        </p:txBody>
      </p:sp>
      <p:sp>
        <p:nvSpPr>
          <p:cNvPr id="3" name="TextBox 2"/>
          <p:cNvSpPr txBox="1"/>
          <p:nvPr/>
        </p:nvSpPr>
        <p:spPr>
          <a:xfrm>
            <a:off x="2222500" y="1"/>
            <a:ext cx="6096000" cy="584775"/>
          </a:xfrm>
          <a:prstGeom prst="rect">
            <a:avLst/>
          </a:prstGeom>
          <a:noFill/>
        </p:spPr>
        <p:txBody>
          <a:bodyPr wrap="square" lIns="91432" tIns="45715" rIns="91432" bIns="45715" rtlCol="0">
            <a:spAutoFit/>
          </a:bodyPr>
          <a:lstStyle/>
          <a:p>
            <a:r>
              <a:rPr lang="en-IN" sz="3200" dirty="0" smtClean="0"/>
              <a:t>Common Port Numbers</a:t>
            </a:r>
            <a:endParaRPr lang="en-IN" sz="3200"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15</a:t>
            </a:fld>
            <a:endParaRPr lang="en-US"/>
          </a:p>
        </p:txBody>
      </p:sp>
      <p:sp>
        <p:nvSpPr>
          <p:cNvPr id="6" name="Footer Placeholder 5"/>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194301" y="3625850"/>
            <a:ext cx="5257800" cy="3505200"/>
          </a:xfrm>
          <a:prstGeom prst="rect">
            <a:avLst/>
          </a:prstGeom>
          <a:blipFill>
            <a:blip r:embed="rId2" cstate="print"/>
            <a:stretch>
              <a:fillRect/>
            </a:stretch>
          </a:blipFill>
        </p:spPr>
        <p:txBody>
          <a:bodyPr wrap="square" lIns="0" tIns="0" rIns="0" bIns="0" rtlCol="0"/>
          <a:lstStyle/>
          <a:p>
            <a:endParaRPr/>
          </a:p>
        </p:txBody>
      </p:sp>
      <p:sp>
        <p:nvSpPr>
          <p:cNvPr id="61" name="object 61"/>
          <p:cNvSpPr txBox="1"/>
          <p:nvPr/>
        </p:nvSpPr>
        <p:spPr>
          <a:xfrm>
            <a:off x="927099" y="1187450"/>
            <a:ext cx="8401050" cy="1974896"/>
          </a:xfrm>
          <a:prstGeom prst="rect">
            <a:avLst/>
          </a:prstGeom>
        </p:spPr>
        <p:txBody>
          <a:bodyPr vert="horz" wrap="square" lIns="0" tIns="33016" rIns="0" bIns="0" rtlCol="0">
            <a:spAutoFit/>
          </a:bodyPr>
          <a:lstStyle/>
          <a:p>
            <a:pPr marL="299056" marR="5079" indent="-286992">
              <a:lnSpc>
                <a:spcPts val="2049"/>
              </a:lnSpc>
              <a:spcBef>
                <a:spcPts val="259"/>
              </a:spcBef>
              <a:buClr>
                <a:srgbClr val="483A93"/>
              </a:buClr>
              <a:buSzPct val="88888"/>
              <a:buChar char="•"/>
              <a:tabLst>
                <a:tab pos="299056" algn="l"/>
                <a:tab pos="299690" algn="l"/>
              </a:tabLst>
            </a:pPr>
            <a:r>
              <a:rPr sz="2200" dirty="0">
                <a:latin typeface="+mj-lt"/>
                <a:cs typeface="Arial"/>
              </a:rPr>
              <a:t>A </a:t>
            </a:r>
            <a:r>
              <a:rPr sz="2200" spc="-21" dirty="0">
                <a:latin typeface="+mj-lt"/>
                <a:cs typeface="Arial"/>
              </a:rPr>
              <a:t>web </a:t>
            </a:r>
            <a:r>
              <a:rPr sz="2200" spc="-5" dirty="0">
                <a:latin typeface="+mj-lt"/>
                <a:cs typeface="Arial"/>
              </a:rPr>
              <a:t>address or uniform resource locator (URL) is a reference </a:t>
            </a:r>
            <a:r>
              <a:rPr sz="2200" dirty="0">
                <a:latin typeface="+mj-lt"/>
                <a:cs typeface="Arial"/>
              </a:rPr>
              <a:t>to </a:t>
            </a:r>
            <a:r>
              <a:rPr sz="2200" spc="-5" dirty="0">
                <a:latin typeface="+mj-lt"/>
                <a:cs typeface="Arial"/>
              </a:rPr>
              <a:t>a </a:t>
            </a:r>
            <a:r>
              <a:rPr sz="2200" spc="-21" dirty="0">
                <a:latin typeface="+mj-lt"/>
                <a:cs typeface="Arial"/>
              </a:rPr>
              <a:t>web server.  </a:t>
            </a:r>
            <a:r>
              <a:rPr sz="2200" dirty="0">
                <a:latin typeface="+mj-lt"/>
                <a:cs typeface="Arial"/>
              </a:rPr>
              <a:t>A </a:t>
            </a:r>
            <a:r>
              <a:rPr sz="2200" spc="-5" dirty="0">
                <a:latin typeface="+mj-lt"/>
                <a:cs typeface="Arial"/>
              </a:rPr>
              <a:t>URL </a:t>
            </a:r>
            <a:r>
              <a:rPr sz="2200" spc="-15" dirty="0">
                <a:latin typeface="+mj-lt"/>
                <a:cs typeface="Arial"/>
              </a:rPr>
              <a:t>allows </a:t>
            </a:r>
            <a:r>
              <a:rPr sz="2200" spc="-5" dirty="0">
                <a:latin typeface="+mj-lt"/>
                <a:cs typeface="Arial"/>
              </a:rPr>
              <a:t>a </a:t>
            </a:r>
            <a:r>
              <a:rPr sz="2200" spc="-21" dirty="0">
                <a:latin typeface="+mj-lt"/>
                <a:cs typeface="Arial"/>
              </a:rPr>
              <a:t>web </a:t>
            </a:r>
            <a:r>
              <a:rPr sz="2200" spc="-10" dirty="0">
                <a:latin typeface="+mj-lt"/>
                <a:cs typeface="Arial"/>
              </a:rPr>
              <a:t>browser </a:t>
            </a:r>
            <a:r>
              <a:rPr sz="2200" dirty="0">
                <a:latin typeface="+mj-lt"/>
                <a:cs typeface="Arial"/>
              </a:rPr>
              <a:t>to </a:t>
            </a:r>
            <a:r>
              <a:rPr sz="2200" spc="-5" dirty="0">
                <a:latin typeface="+mj-lt"/>
                <a:cs typeface="Arial"/>
              </a:rPr>
              <a:t>establish a connection </a:t>
            </a:r>
            <a:r>
              <a:rPr sz="2200" dirty="0">
                <a:latin typeface="+mj-lt"/>
                <a:cs typeface="Arial"/>
              </a:rPr>
              <a:t>to </a:t>
            </a:r>
            <a:r>
              <a:rPr sz="2200" spc="-5" dirty="0">
                <a:latin typeface="+mj-lt"/>
                <a:cs typeface="Arial"/>
              </a:rPr>
              <a:t>that </a:t>
            </a:r>
            <a:r>
              <a:rPr sz="2200" spc="-21" dirty="0">
                <a:latin typeface="+mj-lt"/>
                <a:cs typeface="Arial"/>
              </a:rPr>
              <a:t>web</a:t>
            </a:r>
            <a:r>
              <a:rPr sz="2200" spc="130" dirty="0">
                <a:latin typeface="+mj-lt"/>
                <a:cs typeface="Arial"/>
              </a:rPr>
              <a:t> </a:t>
            </a:r>
            <a:r>
              <a:rPr sz="2200" spc="-21" dirty="0">
                <a:latin typeface="+mj-lt"/>
                <a:cs typeface="Arial"/>
              </a:rPr>
              <a:t>server.</a:t>
            </a:r>
            <a:endParaRPr sz="2200" dirty="0">
              <a:latin typeface="+mj-lt"/>
              <a:cs typeface="Arial"/>
            </a:endParaRPr>
          </a:p>
          <a:p>
            <a:pPr marL="299056" marR="678749" indent="-286992">
              <a:lnSpc>
                <a:spcPts val="2049"/>
              </a:lnSpc>
              <a:spcBef>
                <a:spcPts val="1405"/>
              </a:spcBef>
              <a:buClr>
                <a:srgbClr val="483A93"/>
              </a:buClr>
              <a:buSzPct val="88888"/>
              <a:buChar char="•"/>
              <a:tabLst>
                <a:tab pos="299056" algn="l"/>
                <a:tab pos="299690" algn="l"/>
              </a:tabLst>
            </a:pPr>
            <a:r>
              <a:rPr sz="2200" spc="-5" dirty="0">
                <a:latin typeface="+mj-lt"/>
                <a:cs typeface="Arial"/>
              </a:rPr>
              <a:t>URLs and Uniform Resource Identifier (URIs) are the names most people  associate </a:t>
            </a:r>
            <a:r>
              <a:rPr sz="2200" spc="-15" dirty="0">
                <a:latin typeface="+mj-lt"/>
                <a:cs typeface="Arial"/>
              </a:rPr>
              <a:t>with </a:t>
            </a:r>
            <a:r>
              <a:rPr sz="2200" spc="-21" dirty="0">
                <a:latin typeface="+mj-lt"/>
                <a:cs typeface="Arial"/>
              </a:rPr>
              <a:t>web</a:t>
            </a:r>
            <a:r>
              <a:rPr sz="2200" spc="105" dirty="0">
                <a:latin typeface="+mj-lt"/>
                <a:cs typeface="Arial"/>
              </a:rPr>
              <a:t> </a:t>
            </a:r>
            <a:r>
              <a:rPr sz="2200" spc="-5" dirty="0">
                <a:latin typeface="+mj-lt"/>
                <a:cs typeface="Arial"/>
              </a:rPr>
              <a:t>addresses.</a:t>
            </a:r>
            <a:endParaRPr sz="2200" dirty="0">
              <a:latin typeface="+mj-lt"/>
              <a:cs typeface="Arial"/>
            </a:endParaRPr>
          </a:p>
          <a:p>
            <a:pPr marL="299056" indent="-286992">
              <a:spcBef>
                <a:spcPts val="1235"/>
              </a:spcBef>
              <a:buClr>
                <a:srgbClr val="483A93"/>
              </a:buClr>
              <a:buSzPct val="88888"/>
              <a:buChar char="•"/>
              <a:tabLst>
                <a:tab pos="299056" algn="l"/>
                <a:tab pos="299690" algn="l"/>
              </a:tabLst>
            </a:pPr>
            <a:r>
              <a:rPr sz="2200" dirty="0">
                <a:latin typeface="+mj-lt"/>
                <a:cs typeface="Arial"/>
              </a:rPr>
              <a:t>The </a:t>
            </a:r>
            <a:r>
              <a:rPr sz="2200" spc="-5" dirty="0">
                <a:latin typeface="+mj-lt"/>
                <a:cs typeface="Arial"/>
              </a:rPr>
              <a:t>URL </a:t>
            </a:r>
            <a:r>
              <a:rPr sz="2200" u="heavy" spc="-5" dirty="0">
                <a:uFill>
                  <a:solidFill>
                    <a:srgbClr val="2AA6DF"/>
                  </a:solidFill>
                </a:uFill>
                <a:latin typeface="+mj-lt"/>
                <a:cs typeface="Arial"/>
                <a:hlinkClick r:id="rId3"/>
              </a:rPr>
              <a:t>http</a:t>
            </a:r>
            <a:r>
              <a:rPr sz="2200" u="heavy" spc="-5" dirty="0" smtClean="0">
                <a:uFill>
                  <a:solidFill>
                    <a:srgbClr val="2AA6DF"/>
                  </a:solidFill>
                </a:uFill>
                <a:latin typeface="+mj-lt"/>
                <a:cs typeface="Arial"/>
                <a:hlinkClick r:id="rId3"/>
              </a:rPr>
              <a:t>://</a:t>
            </a:r>
            <a:r>
              <a:rPr lang="en-US" sz="2200" u="heavy" spc="-5" dirty="0" smtClean="0">
                <a:uFill>
                  <a:solidFill>
                    <a:srgbClr val="2AA6DF"/>
                  </a:solidFill>
                </a:uFill>
                <a:latin typeface="+mj-lt"/>
                <a:cs typeface="Arial"/>
                <a:hlinkClick r:id="rId3"/>
              </a:rPr>
              <a:t>google</a:t>
            </a:r>
            <a:r>
              <a:rPr sz="2200" u="heavy" spc="-5" dirty="0" smtClean="0">
                <a:uFill>
                  <a:solidFill>
                    <a:srgbClr val="2AA6DF"/>
                  </a:solidFill>
                </a:uFill>
                <a:latin typeface="+mj-lt"/>
                <a:cs typeface="Arial"/>
                <a:hlinkClick r:id="rId3"/>
              </a:rPr>
              <a:t>.com/index.html</a:t>
            </a:r>
            <a:r>
              <a:rPr sz="2200" spc="-5" dirty="0" smtClean="0">
                <a:latin typeface="+mj-lt"/>
                <a:cs typeface="Arial"/>
                <a:hlinkClick r:id="rId3"/>
              </a:rPr>
              <a:t> </a:t>
            </a:r>
            <a:r>
              <a:rPr sz="2200" spc="-5" dirty="0">
                <a:latin typeface="+mj-lt"/>
                <a:cs typeface="Arial"/>
              </a:rPr>
              <a:t>has three basic</a:t>
            </a:r>
            <a:r>
              <a:rPr sz="2200" spc="-25" dirty="0">
                <a:latin typeface="+mj-lt"/>
                <a:cs typeface="Arial"/>
              </a:rPr>
              <a:t> </a:t>
            </a:r>
            <a:r>
              <a:rPr sz="2200" spc="-5" dirty="0">
                <a:latin typeface="+mj-lt"/>
                <a:cs typeface="Arial"/>
              </a:rPr>
              <a:t>parts:</a:t>
            </a:r>
            <a:endParaRPr sz="2200" dirty="0">
              <a:latin typeface="+mj-lt"/>
              <a:cs typeface="Arial"/>
            </a:endParaRPr>
          </a:p>
        </p:txBody>
      </p:sp>
      <p:sp>
        <p:nvSpPr>
          <p:cNvPr id="62" name="object 62"/>
          <p:cNvSpPr txBox="1"/>
          <p:nvPr/>
        </p:nvSpPr>
        <p:spPr>
          <a:xfrm>
            <a:off x="1003300" y="3473450"/>
            <a:ext cx="4818380" cy="1635694"/>
          </a:xfrm>
          <a:prstGeom prst="rect">
            <a:avLst/>
          </a:prstGeom>
        </p:spPr>
        <p:txBody>
          <a:bodyPr vert="horz" wrap="square" lIns="0" tIns="100955" rIns="0" bIns="0" rtlCol="0">
            <a:spAutoFit/>
          </a:bodyPr>
          <a:lstStyle/>
          <a:p>
            <a:pPr marL="299056" indent="-286992">
              <a:spcBef>
                <a:spcPts val="795"/>
              </a:spcBef>
              <a:buClr>
                <a:srgbClr val="6A2F8E"/>
              </a:buClr>
              <a:buFont typeface="Arial" pitchFamily="34" charset="0"/>
              <a:buChar char="•"/>
              <a:tabLst>
                <a:tab pos="299690" algn="l"/>
              </a:tabLst>
            </a:pPr>
            <a:r>
              <a:rPr sz="2200" b="1" dirty="0">
                <a:latin typeface="+mj-lt"/>
                <a:cs typeface="Arial"/>
              </a:rPr>
              <a:t>http </a:t>
            </a:r>
            <a:r>
              <a:rPr sz="2200" spc="-5" dirty="0">
                <a:latin typeface="+mj-lt"/>
                <a:cs typeface="Arial"/>
              </a:rPr>
              <a:t>(the protocol or</a:t>
            </a:r>
            <a:r>
              <a:rPr sz="2200" dirty="0">
                <a:latin typeface="+mj-lt"/>
                <a:cs typeface="Arial"/>
              </a:rPr>
              <a:t> </a:t>
            </a:r>
            <a:r>
              <a:rPr sz="2200" spc="-5" dirty="0">
                <a:latin typeface="+mj-lt"/>
                <a:cs typeface="Arial"/>
              </a:rPr>
              <a:t>scheme)</a:t>
            </a:r>
            <a:endParaRPr sz="2200" dirty="0">
              <a:latin typeface="+mj-lt"/>
              <a:cs typeface="Arial"/>
            </a:endParaRPr>
          </a:p>
          <a:p>
            <a:pPr marL="299056" indent="-286992">
              <a:spcBef>
                <a:spcPts val="695"/>
              </a:spcBef>
              <a:buClr>
                <a:srgbClr val="6A2F8E"/>
              </a:buClr>
              <a:buFont typeface="Arial" pitchFamily="34" charset="0"/>
              <a:buChar char="•"/>
              <a:tabLst>
                <a:tab pos="299690" algn="l"/>
              </a:tabLst>
            </a:pPr>
            <a:r>
              <a:rPr sz="2200" b="1" spc="-5" dirty="0" smtClean="0">
                <a:latin typeface="+mj-lt"/>
                <a:cs typeface="Arial"/>
                <a:hlinkClick r:id="rId4"/>
              </a:rPr>
              <a:t>www.</a:t>
            </a:r>
            <a:r>
              <a:rPr lang="en-US" sz="2200" b="1" spc="-5" dirty="0" smtClean="0">
                <a:latin typeface="+mj-lt"/>
                <a:cs typeface="Arial"/>
                <a:hlinkClick r:id="rId4"/>
              </a:rPr>
              <a:t>google</a:t>
            </a:r>
            <a:r>
              <a:rPr sz="2200" b="1" spc="-5" dirty="0" smtClean="0">
                <a:latin typeface="+mj-lt"/>
                <a:cs typeface="Arial"/>
                <a:hlinkClick r:id="rId4"/>
              </a:rPr>
              <a:t>.com </a:t>
            </a:r>
            <a:r>
              <a:rPr sz="2200" spc="-5" dirty="0">
                <a:latin typeface="+mj-lt"/>
                <a:cs typeface="Arial"/>
              </a:rPr>
              <a:t>(the server</a:t>
            </a:r>
            <a:r>
              <a:rPr sz="2200" spc="-44" dirty="0">
                <a:latin typeface="+mj-lt"/>
                <a:cs typeface="Arial"/>
              </a:rPr>
              <a:t> </a:t>
            </a:r>
            <a:r>
              <a:rPr sz="2200" spc="-5" dirty="0">
                <a:latin typeface="+mj-lt"/>
                <a:cs typeface="Arial"/>
              </a:rPr>
              <a:t>name)</a:t>
            </a:r>
            <a:endParaRPr sz="2200" dirty="0">
              <a:latin typeface="+mj-lt"/>
              <a:cs typeface="Arial"/>
            </a:endParaRPr>
          </a:p>
          <a:p>
            <a:pPr marL="299056" indent="-286992">
              <a:spcBef>
                <a:spcPts val="685"/>
              </a:spcBef>
              <a:buClr>
                <a:srgbClr val="6A2F8E"/>
              </a:buClr>
              <a:buFont typeface="Arial" pitchFamily="34" charset="0"/>
              <a:buChar char="•"/>
              <a:tabLst>
                <a:tab pos="299690" algn="l"/>
              </a:tabLst>
            </a:pPr>
            <a:r>
              <a:rPr sz="2200" b="1" spc="-5" dirty="0">
                <a:latin typeface="+mj-lt"/>
                <a:cs typeface="Arial"/>
              </a:rPr>
              <a:t>index.html </a:t>
            </a:r>
            <a:r>
              <a:rPr sz="2200" spc="-5" dirty="0">
                <a:latin typeface="+mj-lt"/>
                <a:cs typeface="Arial"/>
              </a:rPr>
              <a:t>(the specific filename</a:t>
            </a:r>
            <a:r>
              <a:rPr sz="2200" spc="25" dirty="0">
                <a:latin typeface="+mj-lt"/>
                <a:cs typeface="Arial"/>
              </a:rPr>
              <a:t> </a:t>
            </a:r>
            <a:r>
              <a:rPr sz="2200" spc="-5" dirty="0">
                <a:latin typeface="+mj-lt"/>
                <a:cs typeface="Arial"/>
              </a:rPr>
              <a:t>requested)</a:t>
            </a:r>
            <a:endParaRPr sz="2200" dirty="0">
              <a:latin typeface="+mj-lt"/>
              <a:cs typeface="Arial"/>
            </a:endParaRPr>
          </a:p>
        </p:txBody>
      </p:sp>
      <p:sp>
        <p:nvSpPr>
          <p:cNvPr id="63" name="object 63"/>
          <p:cNvSpPr txBox="1"/>
          <p:nvPr/>
        </p:nvSpPr>
        <p:spPr>
          <a:xfrm>
            <a:off x="1079501" y="5530850"/>
            <a:ext cx="4345940" cy="1317793"/>
          </a:xfrm>
          <a:prstGeom prst="rect">
            <a:avLst/>
          </a:prstGeom>
        </p:spPr>
        <p:txBody>
          <a:bodyPr vert="horz" wrap="square" lIns="0" tIns="33016" rIns="0" bIns="0" rtlCol="0">
            <a:spAutoFit/>
          </a:bodyPr>
          <a:lstStyle/>
          <a:p>
            <a:pPr marL="299056" marR="5079" indent="-286992">
              <a:lnSpc>
                <a:spcPts val="2049"/>
              </a:lnSpc>
              <a:spcBef>
                <a:spcPts val="259"/>
              </a:spcBef>
              <a:buClr>
                <a:srgbClr val="483A93"/>
              </a:buClr>
              <a:buSzPct val="88888"/>
              <a:buChar char="•"/>
              <a:tabLst>
                <a:tab pos="299056" algn="l"/>
                <a:tab pos="299690" algn="l"/>
              </a:tabLst>
            </a:pPr>
            <a:r>
              <a:rPr sz="2200" spc="-5" dirty="0">
                <a:latin typeface="+mj-lt"/>
                <a:cs typeface="Arial"/>
              </a:rPr>
              <a:t>Using DNS, the server name portion of  the URL is then translated </a:t>
            </a:r>
            <a:r>
              <a:rPr sz="2200" dirty="0">
                <a:latin typeface="+mj-lt"/>
                <a:cs typeface="Arial"/>
              </a:rPr>
              <a:t>to </a:t>
            </a:r>
            <a:r>
              <a:rPr sz="2200" spc="-5" dirty="0">
                <a:latin typeface="+mj-lt"/>
                <a:cs typeface="Arial"/>
              </a:rPr>
              <a:t>the  associated </a:t>
            </a:r>
            <a:r>
              <a:rPr sz="2200" dirty="0">
                <a:latin typeface="+mj-lt"/>
                <a:cs typeface="Arial"/>
              </a:rPr>
              <a:t>IP </a:t>
            </a:r>
            <a:r>
              <a:rPr sz="2200" spc="-5" dirty="0">
                <a:latin typeface="+mj-lt"/>
                <a:cs typeface="Arial"/>
              </a:rPr>
              <a:t>address before the server  can be</a:t>
            </a:r>
            <a:r>
              <a:rPr sz="2200" spc="5" dirty="0">
                <a:latin typeface="+mj-lt"/>
                <a:cs typeface="Arial"/>
              </a:rPr>
              <a:t> </a:t>
            </a:r>
            <a:r>
              <a:rPr sz="2200" spc="-5" dirty="0">
                <a:latin typeface="+mj-lt"/>
                <a:cs typeface="Arial"/>
              </a:rPr>
              <a:t>contacted.</a:t>
            </a:r>
            <a:endParaRPr sz="2200">
              <a:latin typeface="+mj-lt"/>
              <a:cs typeface="Arial"/>
            </a:endParaRPr>
          </a:p>
        </p:txBody>
      </p:sp>
      <p:sp>
        <p:nvSpPr>
          <p:cNvPr id="64" name="object 64"/>
          <p:cNvSpPr txBox="1"/>
          <p:nvPr/>
        </p:nvSpPr>
        <p:spPr>
          <a:xfrm>
            <a:off x="7404101" y="3168650"/>
            <a:ext cx="2872105" cy="382154"/>
          </a:xfrm>
          <a:prstGeom prst="rect">
            <a:avLst/>
          </a:prstGeom>
        </p:spPr>
        <p:txBody>
          <a:bodyPr vert="horz" wrap="square" lIns="0" tIns="12698" rIns="0" bIns="0" rtlCol="0">
            <a:spAutoFit/>
          </a:bodyPr>
          <a:lstStyle/>
          <a:p>
            <a:pPr marL="12698">
              <a:spcBef>
                <a:spcPts val="100"/>
              </a:spcBef>
            </a:pPr>
            <a:r>
              <a:rPr sz="2400" b="1" dirty="0">
                <a:solidFill>
                  <a:srgbClr val="425052"/>
                </a:solidFill>
                <a:latin typeface="+mj-lt"/>
                <a:cs typeface="Arial"/>
              </a:rPr>
              <a:t>HTTP Protocol </a:t>
            </a:r>
            <a:r>
              <a:rPr sz="2400" b="1" spc="-5" dirty="0">
                <a:solidFill>
                  <a:srgbClr val="425052"/>
                </a:solidFill>
                <a:latin typeface="+mj-lt"/>
                <a:cs typeface="Arial"/>
              </a:rPr>
              <a:t>Step</a:t>
            </a:r>
            <a:r>
              <a:rPr sz="2400" b="1" spc="-151" dirty="0">
                <a:solidFill>
                  <a:srgbClr val="425052"/>
                </a:solidFill>
                <a:latin typeface="+mj-lt"/>
                <a:cs typeface="Arial"/>
              </a:rPr>
              <a:t> </a:t>
            </a:r>
            <a:r>
              <a:rPr sz="2400" b="1" dirty="0">
                <a:solidFill>
                  <a:srgbClr val="425052"/>
                </a:solidFill>
                <a:latin typeface="+mj-lt"/>
                <a:cs typeface="Arial"/>
              </a:rPr>
              <a:t>1</a:t>
            </a:r>
            <a:endParaRPr sz="2400" b="1">
              <a:latin typeface="+mj-lt"/>
              <a:cs typeface="Arial"/>
            </a:endParaRPr>
          </a:p>
        </p:txBody>
      </p:sp>
      <p:sp>
        <p:nvSpPr>
          <p:cNvPr id="65" name="TextBox 64"/>
          <p:cNvSpPr txBox="1"/>
          <p:nvPr/>
        </p:nvSpPr>
        <p:spPr>
          <a:xfrm>
            <a:off x="1612900" y="69276"/>
            <a:ext cx="9753601" cy="584765"/>
          </a:xfrm>
          <a:prstGeom prst="rect">
            <a:avLst/>
          </a:prstGeom>
          <a:noFill/>
        </p:spPr>
        <p:txBody>
          <a:bodyPr wrap="square" lIns="91432" tIns="45715" rIns="91432" bIns="45715" rtlCol="0">
            <a:spAutoFit/>
          </a:bodyPr>
          <a:lstStyle/>
          <a:p>
            <a:r>
              <a:rPr lang="en-IN" sz="3200" dirty="0" smtClean="0"/>
              <a:t>Hypertext transfer protocol and </a:t>
            </a:r>
            <a:r>
              <a:rPr lang="en-IN" sz="3200" dirty="0" err="1" smtClean="0"/>
              <a:t>markup</a:t>
            </a:r>
            <a:r>
              <a:rPr lang="en-IN" sz="3200" dirty="0" smtClean="0"/>
              <a:t> language </a:t>
            </a:r>
            <a:endParaRPr lang="en-IN" sz="3200" dirty="0"/>
          </a:p>
        </p:txBody>
      </p:sp>
      <p:sp>
        <p:nvSpPr>
          <p:cNvPr id="8" name="Date Placeholder 7"/>
          <p:cNvSpPr>
            <a:spLocks noGrp="1"/>
          </p:cNvSpPr>
          <p:nvPr>
            <p:ph type="dt" sz="half" idx="10"/>
          </p:nvPr>
        </p:nvSpPr>
        <p:spPr/>
        <p:txBody>
          <a:bodyPr/>
          <a:lstStyle/>
          <a:p>
            <a:r>
              <a:rPr lang="en-US" smtClean="0"/>
              <a:t>9/5/2020</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16</a:t>
            </a:fld>
            <a:endParaRPr lang="en-US"/>
          </a:p>
        </p:txBody>
      </p:sp>
      <p:sp>
        <p:nvSpPr>
          <p:cNvPr id="10" name="Footer Placeholder 9"/>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object 68"/>
          <p:cNvSpPr txBox="1"/>
          <p:nvPr/>
        </p:nvSpPr>
        <p:spPr>
          <a:xfrm>
            <a:off x="546101" y="1267136"/>
            <a:ext cx="4230371" cy="1690203"/>
          </a:xfrm>
          <a:prstGeom prst="rect">
            <a:avLst/>
          </a:prstGeom>
        </p:spPr>
        <p:txBody>
          <a:bodyPr vert="horz" wrap="square" lIns="0" tIns="35557" rIns="0" bIns="0" rtlCol="0">
            <a:spAutoFit/>
          </a:bodyPr>
          <a:lstStyle/>
          <a:p>
            <a:pPr marL="241277" marR="17779" indent="-228577" algn="just">
              <a:lnSpc>
                <a:spcPts val="2280"/>
              </a:lnSpc>
              <a:spcBef>
                <a:spcPts val="281"/>
              </a:spcBef>
              <a:buClr>
                <a:srgbClr val="483A93"/>
              </a:buClr>
              <a:buSzPct val="90000"/>
              <a:buChar char="•"/>
              <a:tabLst>
                <a:tab pos="240642" algn="l"/>
                <a:tab pos="241277" algn="l"/>
              </a:tabLst>
            </a:pPr>
            <a:r>
              <a:rPr sz="2200" dirty="0">
                <a:latin typeface="+mj-lt"/>
                <a:cs typeface="Arial"/>
              </a:rPr>
              <a:t>The browser sends a GET request  </a:t>
            </a:r>
            <a:r>
              <a:rPr sz="2200" spc="-5" dirty="0">
                <a:latin typeface="+mj-lt"/>
                <a:cs typeface="Arial"/>
              </a:rPr>
              <a:t>to the </a:t>
            </a:r>
            <a:r>
              <a:rPr sz="2200" spc="5" dirty="0">
                <a:latin typeface="+mj-lt"/>
                <a:cs typeface="Arial"/>
              </a:rPr>
              <a:t>server’s </a:t>
            </a:r>
            <a:r>
              <a:rPr sz="2200" spc="-5" dirty="0">
                <a:latin typeface="+mj-lt"/>
                <a:cs typeface="Arial"/>
              </a:rPr>
              <a:t>IP </a:t>
            </a:r>
            <a:r>
              <a:rPr sz="2200" dirty="0">
                <a:latin typeface="+mj-lt"/>
                <a:cs typeface="Arial"/>
              </a:rPr>
              <a:t>address and</a:t>
            </a:r>
            <a:r>
              <a:rPr sz="2200" spc="-190" dirty="0">
                <a:latin typeface="+mj-lt"/>
                <a:cs typeface="Arial"/>
              </a:rPr>
              <a:t> </a:t>
            </a:r>
            <a:r>
              <a:rPr sz="2200" dirty="0">
                <a:latin typeface="+mj-lt"/>
                <a:cs typeface="Arial"/>
              </a:rPr>
              <a:t>asks  </a:t>
            </a:r>
            <a:r>
              <a:rPr sz="2200" spc="-5" dirty="0">
                <a:latin typeface="+mj-lt"/>
                <a:cs typeface="Arial"/>
              </a:rPr>
              <a:t>for the </a:t>
            </a:r>
            <a:r>
              <a:rPr sz="2200" b="1" spc="-5" dirty="0">
                <a:latin typeface="+mj-lt"/>
                <a:cs typeface="Arial"/>
              </a:rPr>
              <a:t>index.html</a:t>
            </a:r>
            <a:r>
              <a:rPr sz="2200" b="1" spc="-65" dirty="0">
                <a:latin typeface="+mj-lt"/>
                <a:cs typeface="Arial"/>
              </a:rPr>
              <a:t> </a:t>
            </a:r>
            <a:r>
              <a:rPr sz="2200" spc="-5" dirty="0">
                <a:latin typeface="+mj-lt"/>
                <a:cs typeface="Arial"/>
              </a:rPr>
              <a:t>file.</a:t>
            </a:r>
            <a:endParaRPr sz="2200">
              <a:latin typeface="+mj-lt"/>
              <a:cs typeface="Arial"/>
            </a:endParaRPr>
          </a:p>
          <a:p>
            <a:pPr marL="241277" marR="5079" indent="-228577" algn="just">
              <a:lnSpc>
                <a:spcPts val="2280"/>
              </a:lnSpc>
              <a:spcBef>
                <a:spcPts val="1400"/>
              </a:spcBef>
              <a:buClr>
                <a:srgbClr val="483A93"/>
              </a:buClr>
              <a:buSzPct val="90000"/>
              <a:buChar char="•"/>
              <a:tabLst>
                <a:tab pos="240642" algn="l"/>
                <a:tab pos="241277" algn="l"/>
              </a:tabLst>
            </a:pPr>
            <a:r>
              <a:rPr sz="2200" dirty="0">
                <a:latin typeface="+mj-lt"/>
                <a:cs typeface="Arial"/>
              </a:rPr>
              <a:t>The server sends </a:t>
            </a:r>
            <a:r>
              <a:rPr sz="2200" spc="-5" dirty="0">
                <a:latin typeface="+mj-lt"/>
                <a:cs typeface="Arial"/>
              </a:rPr>
              <a:t>the </a:t>
            </a:r>
            <a:r>
              <a:rPr sz="2200" dirty="0">
                <a:latin typeface="+mj-lt"/>
                <a:cs typeface="Arial"/>
              </a:rPr>
              <a:t>requested</a:t>
            </a:r>
            <a:r>
              <a:rPr sz="2200" spc="-180" dirty="0">
                <a:latin typeface="+mj-lt"/>
                <a:cs typeface="Arial"/>
              </a:rPr>
              <a:t> </a:t>
            </a:r>
            <a:r>
              <a:rPr sz="2200" spc="-5" dirty="0">
                <a:latin typeface="+mj-lt"/>
                <a:cs typeface="Arial"/>
              </a:rPr>
              <a:t>file  to the</a:t>
            </a:r>
            <a:r>
              <a:rPr sz="2200" spc="-30" dirty="0">
                <a:latin typeface="+mj-lt"/>
                <a:cs typeface="Arial"/>
              </a:rPr>
              <a:t> </a:t>
            </a:r>
            <a:r>
              <a:rPr sz="2200" spc="-5" dirty="0">
                <a:latin typeface="+mj-lt"/>
                <a:cs typeface="Arial"/>
              </a:rPr>
              <a:t>client.</a:t>
            </a:r>
            <a:endParaRPr sz="2200">
              <a:latin typeface="+mj-lt"/>
              <a:cs typeface="Arial"/>
            </a:endParaRPr>
          </a:p>
        </p:txBody>
      </p:sp>
      <p:sp>
        <p:nvSpPr>
          <p:cNvPr id="69" name="object 69"/>
          <p:cNvSpPr txBox="1"/>
          <p:nvPr/>
        </p:nvSpPr>
        <p:spPr>
          <a:xfrm>
            <a:off x="546101" y="3324537"/>
            <a:ext cx="3893185" cy="920762"/>
          </a:xfrm>
          <a:prstGeom prst="rect">
            <a:avLst/>
          </a:prstGeom>
        </p:spPr>
        <p:txBody>
          <a:bodyPr vert="horz" wrap="square" lIns="0" tIns="35557" rIns="0" bIns="0" rtlCol="0">
            <a:spAutoFit/>
          </a:bodyPr>
          <a:lstStyle/>
          <a:p>
            <a:pPr marL="241277" marR="5079" indent="-228577" algn="just">
              <a:lnSpc>
                <a:spcPts val="2280"/>
              </a:lnSpc>
              <a:spcBef>
                <a:spcPts val="281"/>
              </a:spcBef>
              <a:buClr>
                <a:srgbClr val="483A93"/>
              </a:buClr>
              <a:buSzPct val="90000"/>
              <a:buChar char="•"/>
              <a:tabLst>
                <a:tab pos="241277" algn="l"/>
              </a:tabLst>
            </a:pPr>
            <a:r>
              <a:rPr sz="2200" dirty="0">
                <a:latin typeface="+mj-lt"/>
                <a:cs typeface="Arial"/>
              </a:rPr>
              <a:t>The </a:t>
            </a:r>
            <a:r>
              <a:rPr sz="2200" b="1" spc="-5" dirty="0">
                <a:latin typeface="+mj-lt"/>
                <a:cs typeface="Arial"/>
              </a:rPr>
              <a:t>index.html </a:t>
            </a:r>
            <a:r>
              <a:rPr sz="2200" dirty="0">
                <a:latin typeface="+mj-lt"/>
                <a:cs typeface="Arial"/>
              </a:rPr>
              <a:t>was specified</a:t>
            </a:r>
            <a:r>
              <a:rPr sz="2200" spc="-135" dirty="0">
                <a:latin typeface="+mj-lt"/>
                <a:cs typeface="Arial"/>
              </a:rPr>
              <a:t> </a:t>
            </a:r>
            <a:r>
              <a:rPr sz="2200" spc="-5" dirty="0">
                <a:latin typeface="+mj-lt"/>
                <a:cs typeface="Arial"/>
              </a:rPr>
              <a:t>in  the </a:t>
            </a:r>
            <a:r>
              <a:rPr sz="2200" spc="5" dirty="0">
                <a:latin typeface="+mj-lt"/>
                <a:cs typeface="Arial"/>
              </a:rPr>
              <a:t>URL </a:t>
            </a:r>
            <a:r>
              <a:rPr sz="2200" dirty="0">
                <a:latin typeface="+mj-lt"/>
                <a:cs typeface="Arial"/>
              </a:rPr>
              <a:t>and contains </a:t>
            </a:r>
            <a:r>
              <a:rPr sz="2200" spc="-5" dirty="0">
                <a:latin typeface="+mj-lt"/>
                <a:cs typeface="Arial"/>
              </a:rPr>
              <a:t>the </a:t>
            </a:r>
            <a:r>
              <a:rPr sz="2200" dirty="0">
                <a:latin typeface="+mj-lt"/>
                <a:cs typeface="Arial"/>
              </a:rPr>
              <a:t>HTML  code </a:t>
            </a:r>
            <a:r>
              <a:rPr sz="2200" spc="-5" dirty="0">
                <a:latin typeface="+mj-lt"/>
                <a:cs typeface="Arial"/>
              </a:rPr>
              <a:t>for this </a:t>
            </a:r>
            <a:r>
              <a:rPr sz="2200" dirty="0">
                <a:latin typeface="+mj-lt"/>
                <a:cs typeface="Arial"/>
              </a:rPr>
              <a:t>web</a:t>
            </a:r>
            <a:r>
              <a:rPr sz="2200" spc="-70" dirty="0">
                <a:latin typeface="+mj-lt"/>
                <a:cs typeface="Arial"/>
              </a:rPr>
              <a:t> </a:t>
            </a:r>
            <a:r>
              <a:rPr sz="2200" dirty="0">
                <a:latin typeface="+mj-lt"/>
                <a:cs typeface="Arial"/>
              </a:rPr>
              <a:t>page.</a:t>
            </a:r>
            <a:endParaRPr sz="2200">
              <a:latin typeface="+mj-lt"/>
              <a:cs typeface="Arial"/>
            </a:endParaRPr>
          </a:p>
        </p:txBody>
      </p:sp>
      <p:sp>
        <p:nvSpPr>
          <p:cNvPr id="70" name="object 70"/>
          <p:cNvSpPr txBox="1"/>
          <p:nvPr/>
        </p:nvSpPr>
        <p:spPr>
          <a:xfrm>
            <a:off x="469901" y="4619936"/>
            <a:ext cx="4236084" cy="1215714"/>
          </a:xfrm>
          <a:prstGeom prst="rect">
            <a:avLst/>
          </a:prstGeom>
        </p:spPr>
        <p:txBody>
          <a:bodyPr vert="horz" wrap="square" lIns="0" tIns="35557" rIns="0" bIns="0" rtlCol="0">
            <a:spAutoFit/>
          </a:bodyPr>
          <a:lstStyle/>
          <a:p>
            <a:pPr marL="241277" marR="5079" indent="-228577" algn="just">
              <a:lnSpc>
                <a:spcPts val="2280"/>
              </a:lnSpc>
              <a:spcBef>
                <a:spcPts val="281"/>
              </a:spcBef>
              <a:buClr>
                <a:srgbClr val="483A93"/>
              </a:buClr>
              <a:buSzPct val="90000"/>
              <a:buChar char="•"/>
              <a:tabLst>
                <a:tab pos="240642" algn="l"/>
                <a:tab pos="241277" algn="l"/>
              </a:tabLst>
            </a:pPr>
            <a:r>
              <a:rPr sz="2200" dirty="0">
                <a:latin typeface="+mj-lt"/>
                <a:cs typeface="Arial"/>
              </a:rPr>
              <a:t>The browser processes </a:t>
            </a:r>
            <a:r>
              <a:rPr sz="2200" spc="-5" dirty="0">
                <a:latin typeface="+mj-lt"/>
                <a:cs typeface="Arial"/>
              </a:rPr>
              <a:t>the </a:t>
            </a:r>
            <a:r>
              <a:rPr sz="2200" dirty="0">
                <a:latin typeface="+mj-lt"/>
                <a:cs typeface="Arial"/>
              </a:rPr>
              <a:t>HTML  code and </a:t>
            </a:r>
            <a:r>
              <a:rPr sz="2200" spc="-5" dirty="0">
                <a:latin typeface="+mj-lt"/>
                <a:cs typeface="Arial"/>
              </a:rPr>
              <a:t>formats the </a:t>
            </a:r>
            <a:r>
              <a:rPr sz="2200" dirty="0">
                <a:latin typeface="+mj-lt"/>
                <a:cs typeface="Arial"/>
              </a:rPr>
              <a:t>page </a:t>
            </a:r>
            <a:r>
              <a:rPr sz="2200" spc="-5" dirty="0">
                <a:latin typeface="+mj-lt"/>
                <a:cs typeface="Arial"/>
              </a:rPr>
              <a:t>for the  </a:t>
            </a:r>
            <a:r>
              <a:rPr sz="2200" dirty="0">
                <a:latin typeface="+mj-lt"/>
                <a:cs typeface="Arial"/>
              </a:rPr>
              <a:t>browser window based on </a:t>
            </a:r>
            <a:r>
              <a:rPr sz="2200" spc="-5" dirty="0">
                <a:latin typeface="+mj-lt"/>
                <a:cs typeface="Arial"/>
              </a:rPr>
              <a:t>the</a:t>
            </a:r>
            <a:r>
              <a:rPr sz="2200" spc="-135" dirty="0">
                <a:latin typeface="+mj-lt"/>
                <a:cs typeface="Arial"/>
              </a:rPr>
              <a:t> </a:t>
            </a:r>
            <a:r>
              <a:rPr sz="2200" dirty="0">
                <a:latin typeface="+mj-lt"/>
                <a:cs typeface="Arial"/>
              </a:rPr>
              <a:t>code  </a:t>
            </a:r>
            <a:r>
              <a:rPr sz="2200" spc="-5" dirty="0">
                <a:latin typeface="+mj-lt"/>
                <a:cs typeface="Arial"/>
              </a:rPr>
              <a:t>in the</a:t>
            </a:r>
            <a:r>
              <a:rPr sz="2200" spc="-21" dirty="0">
                <a:latin typeface="+mj-lt"/>
                <a:cs typeface="Arial"/>
              </a:rPr>
              <a:t> </a:t>
            </a:r>
            <a:r>
              <a:rPr sz="2200" spc="-5" dirty="0">
                <a:latin typeface="+mj-lt"/>
                <a:cs typeface="Arial"/>
              </a:rPr>
              <a:t>file.</a:t>
            </a:r>
            <a:endParaRPr sz="2200">
              <a:latin typeface="+mj-lt"/>
              <a:cs typeface="Arial"/>
            </a:endParaRPr>
          </a:p>
        </p:txBody>
      </p:sp>
      <p:sp>
        <p:nvSpPr>
          <p:cNvPr id="71" name="object 71"/>
          <p:cNvSpPr txBox="1"/>
          <p:nvPr/>
        </p:nvSpPr>
        <p:spPr>
          <a:xfrm>
            <a:off x="6718301" y="4311651"/>
            <a:ext cx="3276600" cy="382154"/>
          </a:xfrm>
          <a:prstGeom prst="rect">
            <a:avLst/>
          </a:prstGeom>
        </p:spPr>
        <p:txBody>
          <a:bodyPr vert="horz" wrap="square" lIns="0" tIns="12698" rIns="0" bIns="0" rtlCol="0">
            <a:spAutoFit/>
          </a:bodyPr>
          <a:lstStyle/>
          <a:p>
            <a:pPr marL="12698">
              <a:spcBef>
                <a:spcPts val="100"/>
              </a:spcBef>
            </a:pPr>
            <a:r>
              <a:rPr sz="2400" b="1" dirty="0">
                <a:solidFill>
                  <a:srgbClr val="425052"/>
                </a:solidFill>
                <a:latin typeface="+mj-lt"/>
                <a:cs typeface="Arial"/>
              </a:rPr>
              <a:t>HTTP Protocol </a:t>
            </a:r>
            <a:r>
              <a:rPr sz="2400" b="1" spc="-5" dirty="0">
                <a:solidFill>
                  <a:srgbClr val="425052"/>
                </a:solidFill>
                <a:latin typeface="+mj-lt"/>
                <a:cs typeface="Arial"/>
              </a:rPr>
              <a:t>Step</a:t>
            </a:r>
            <a:r>
              <a:rPr sz="2400" b="1" spc="-151" dirty="0">
                <a:solidFill>
                  <a:srgbClr val="425052"/>
                </a:solidFill>
                <a:latin typeface="+mj-lt"/>
                <a:cs typeface="Arial"/>
              </a:rPr>
              <a:t> </a:t>
            </a:r>
            <a:r>
              <a:rPr sz="2400" b="1" dirty="0">
                <a:solidFill>
                  <a:srgbClr val="425052"/>
                </a:solidFill>
                <a:latin typeface="+mj-lt"/>
                <a:cs typeface="Arial"/>
              </a:rPr>
              <a:t>3</a:t>
            </a:r>
            <a:endParaRPr sz="2400" b="1">
              <a:latin typeface="+mj-lt"/>
              <a:cs typeface="Arial"/>
            </a:endParaRPr>
          </a:p>
        </p:txBody>
      </p:sp>
      <p:sp>
        <p:nvSpPr>
          <p:cNvPr id="72" name="object 72"/>
          <p:cNvSpPr/>
          <p:nvPr/>
        </p:nvSpPr>
        <p:spPr>
          <a:xfrm>
            <a:off x="4813300" y="4845052"/>
            <a:ext cx="5410200" cy="2334891"/>
          </a:xfrm>
          <a:prstGeom prst="rect">
            <a:avLst/>
          </a:prstGeom>
          <a:blipFill>
            <a:blip r:embed="rId2" cstate="print"/>
            <a:stretch>
              <a:fillRect/>
            </a:stretch>
          </a:blipFill>
        </p:spPr>
        <p:txBody>
          <a:bodyPr wrap="square" lIns="0" tIns="0" rIns="0" bIns="0" rtlCol="0"/>
          <a:lstStyle/>
          <a:p>
            <a:endParaRPr/>
          </a:p>
        </p:txBody>
      </p:sp>
      <p:sp>
        <p:nvSpPr>
          <p:cNvPr id="73" name="object 73"/>
          <p:cNvSpPr/>
          <p:nvPr/>
        </p:nvSpPr>
        <p:spPr>
          <a:xfrm>
            <a:off x="5569833" y="1644650"/>
            <a:ext cx="4729868" cy="2532763"/>
          </a:xfrm>
          <a:prstGeom prst="rect">
            <a:avLst/>
          </a:prstGeom>
          <a:blipFill>
            <a:blip r:embed="rId3" cstate="print"/>
            <a:stretch>
              <a:fillRect/>
            </a:stretch>
          </a:blipFill>
        </p:spPr>
        <p:txBody>
          <a:bodyPr wrap="square" lIns="0" tIns="0" rIns="0" bIns="0" rtlCol="0"/>
          <a:lstStyle/>
          <a:p>
            <a:endParaRPr/>
          </a:p>
        </p:txBody>
      </p:sp>
      <p:sp>
        <p:nvSpPr>
          <p:cNvPr id="74" name="object 74"/>
          <p:cNvSpPr txBox="1">
            <a:spLocks noGrp="1"/>
          </p:cNvSpPr>
          <p:nvPr>
            <p:ph type="title"/>
          </p:nvPr>
        </p:nvSpPr>
        <p:spPr>
          <a:xfrm>
            <a:off x="850899" y="730251"/>
            <a:ext cx="9624060" cy="382154"/>
          </a:xfrm>
          <a:prstGeom prst="rect">
            <a:avLst/>
          </a:prstGeom>
        </p:spPr>
        <p:txBody>
          <a:bodyPr vert="horz" wrap="square" lIns="0" tIns="12698" rIns="0" bIns="0" rtlCol="0">
            <a:spAutoFit/>
          </a:bodyPr>
          <a:lstStyle/>
          <a:p>
            <a:pPr marL="5454119">
              <a:spcBef>
                <a:spcPts val="100"/>
              </a:spcBef>
            </a:pPr>
            <a:r>
              <a:rPr sz="2400" b="1" dirty="0"/>
              <a:t>HTTP Protocol </a:t>
            </a:r>
            <a:r>
              <a:rPr sz="2400" b="1" spc="-5" dirty="0"/>
              <a:t>Step</a:t>
            </a:r>
            <a:r>
              <a:rPr sz="2400" b="1" spc="-151" dirty="0"/>
              <a:t> </a:t>
            </a:r>
            <a:r>
              <a:rPr sz="2400" b="1" dirty="0"/>
              <a:t>2</a:t>
            </a:r>
          </a:p>
        </p:txBody>
      </p:sp>
      <p:sp>
        <p:nvSpPr>
          <p:cNvPr id="75" name="TextBox 74"/>
          <p:cNvSpPr txBox="1"/>
          <p:nvPr/>
        </p:nvSpPr>
        <p:spPr>
          <a:xfrm>
            <a:off x="1612900" y="1"/>
            <a:ext cx="9753601" cy="584765"/>
          </a:xfrm>
          <a:prstGeom prst="rect">
            <a:avLst/>
          </a:prstGeom>
          <a:noFill/>
        </p:spPr>
        <p:txBody>
          <a:bodyPr wrap="square" lIns="91432" tIns="45715" rIns="91432" bIns="45715" rtlCol="0">
            <a:spAutoFit/>
          </a:bodyPr>
          <a:lstStyle/>
          <a:p>
            <a:r>
              <a:rPr lang="en-IN" sz="3200" dirty="0" smtClean="0"/>
              <a:t>Hypertext transfer protocol and </a:t>
            </a:r>
            <a:r>
              <a:rPr lang="en-IN" sz="3200" dirty="0" err="1" smtClean="0"/>
              <a:t>markup</a:t>
            </a:r>
            <a:r>
              <a:rPr lang="en-IN" sz="3200" dirty="0" smtClean="0"/>
              <a:t> language </a:t>
            </a:r>
            <a:endParaRPr lang="en-IN" sz="3200" dirty="0"/>
          </a:p>
        </p:txBody>
      </p:sp>
      <p:sp>
        <p:nvSpPr>
          <p:cNvPr id="10" name="Date Placeholder 9"/>
          <p:cNvSpPr>
            <a:spLocks noGrp="1"/>
          </p:cNvSpPr>
          <p:nvPr>
            <p:ph type="dt" sz="half" idx="10"/>
          </p:nvPr>
        </p:nvSpPr>
        <p:spPr/>
        <p:txBody>
          <a:bodyPr/>
          <a:lstStyle/>
          <a:p>
            <a:r>
              <a:rPr lang="en-US" smtClean="0"/>
              <a:t>9/5/2020</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17</a:t>
            </a:fld>
            <a:endParaRPr lang="en-US"/>
          </a:p>
        </p:txBody>
      </p:sp>
      <p:sp>
        <p:nvSpPr>
          <p:cNvPr id="12" name="Footer Placeholder 11"/>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txBox="1"/>
          <p:nvPr/>
        </p:nvSpPr>
        <p:spPr>
          <a:xfrm>
            <a:off x="698501" y="1263651"/>
            <a:ext cx="6167120" cy="2844998"/>
          </a:xfrm>
          <a:prstGeom prst="rect">
            <a:avLst/>
          </a:prstGeom>
        </p:spPr>
        <p:txBody>
          <a:bodyPr vert="horz" wrap="square" lIns="0" tIns="112384" rIns="0" bIns="0" rtlCol="0">
            <a:spAutoFit/>
          </a:bodyPr>
          <a:lstStyle/>
          <a:p>
            <a:pPr marL="241277" indent="-228577">
              <a:spcBef>
                <a:spcPts val="885"/>
              </a:spcBef>
              <a:buClr>
                <a:srgbClr val="483A93"/>
              </a:buClr>
              <a:buSzPct val="90000"/>
              <a:buChar char="•"/>
              <a:tabLst>
                <a:tab pos="240642" algn="l"/>
                <a:tab pos="241277" algn="l"/>
              </a:tabLst>
            </a:pPr>
            <a:r>
              <a:rPr sz="2200" dirty="0">
                <a:latin typeface="+mj-lt"/>
                <a:cs typeface="Arial"/>
              </a:rPr>
              <a:t>HTTP</a:t>
            </a:r>
            <a:endParaRPr sz="2200">
              <a:latin typeface="+mj-lt"/>
              <a:cs typeface="Arial"/>
            </a:endParaRPr>
          </a:p>
          <a:p>
            <a:pPr marL="704147" lvl="1" indent="-285723">
              <a:spcBef>
                <a:spcPts val="705"/>
              </a:spcBef>
              <a:buClr>
                <a:srgbClr val="6A2F8E"/>
              </a:buClr>
              <a:buFont typeface="Courier New"/>
              <a:buChar char="o"/>
              <a:tabLst>
                <a:tab pos="704781" algn="l"/>
              </a:tabLst>
            </a:pPr>
            <a:r>
              <a:rPr sz="2200" dirty="0">
                <a:latin typeface="+mj-lt"/>
                <a:cs typeface="Arial"/>
              </a:rPr>
              <a:t>Is </a:t>
            </a:r>
            <a:r>
              <a:rPr sz="2200" spc="-5" dirty="0">
                <a:latin typeface="+mj-lt"/>
                <a:cs typeface="Arial"/>
              </a:rPr>
              <a:t>a request/response</a:t>
            </a:r>
            <a:r>
              <a:rPr sz="2200" spc="5" dirty="0">
                <a:latin typeface="+mj-lt"/>
                <a:cs typeface="Arial"/>
              </a:rPr>
              <a:t> </a:t>
            </a:r>
            <a:r>
              <a:rPr sz="2200" spc="-5" dirty="0">
                <a:latin typeface="+mj-lt"/>
                <a:cs typeface="Arial"/>
              </a:rPr>
              <a:t>protocol.</a:t>
            </a:r>
            <a:endParaRPr sz="2200">
              <a:latin typeface="+mj-lt"/>
              <a:cs typeface="Arial"/>
            </a:endParaRPr>
          </a:p>
          <a:p>
            <a:pPr marL="704147" lvl="1" indent="-285723">
              <a:spcBef>
                <a:spcPts val="685"/>
              </a:spcBef>
              <a:buClr>
                <a:srgbClr val="6A2F8E"/>
              </a:buClr>
              <a:buFont typeface="Courier New"/>
              <a:buChar char="o"/>
              <a:tabLst>
                <a:tab pos="704781" algn="l"/>
              </a:tabLst>
            </a:pPr>
            <a:r>
              <a:rPr sz="2200" spc="-5" dirty="0">
                <a:latin typeface="+mj-lt"/>
                <a:cs typeface="Arial"/>
              </a:rPr>
              <a:t>Has three common message </a:t>
            </a:r>
            <a:r>
              <a:rPr sz="2200" spc="-10" dirty="0">
                <a:latin typeface="+mj-lt"/>
                <a:cs typeface="Arial"/>
              </a:rPr>
              <a:t>types: </a:t>
            </a:r>
            <a:r>
              <a:rPr sz="2200" spc="-50" dirty="0">
                <a:latin typeface="+mj-lt"/>
                <a:cs typeface="Arial"/>
              </a:rPr>
              <a:t>GET, </a:t>
            </a:r>
            <a:r>
              <a:rPr sz="2200" spc="-40" dirty="0">
                <a:latin typeface="+mj-lt"/>
                <a:cs typeface="Arial"/>
              </a:rPr>
              <a:t>POST,</a:t>
            </a:r>
            <a:r>
              <a:rPr sz="2200" spc="70" dirty="0">
                <a:latin typeface="+mj-lt"/>
                <a:cs typeface="Arial"/>
              </a:rPr>
              <a:t> </a:t>
            </a:r>
            <a:r>
              <a:rPr sz="2200" spc="-50" dirty="0">
                <a:latin typeface="+mj-lt"/>
                <a:cs typeface="Arial"/>
              </a:rPr>
              <a:t>PUT.</a:t>
            </a:r>
            <a:endParaRPr sz="2200">
              <a:latin typeface="+mj-lt"/>
              <a:cs typeface="Arial"/>
            </a:endParaRPr>
          </a:p>
          <a:p>
            <a:pPr marL="704147" lvl="1" indent="-285723">
              <a:spcBef>
                <a:spcPts val="695"/>
              </a:spcBef>
              <a:buClr>
                <a:srgbClr val="6A2F8E"/>
              </a:buClr>
              <a:buFont typeface="Courier New"/>
              <a:buChar char="o"/>
              <a:tabLst>
                <a:tab pos="704781" algn="l"/>
              </a:tabLst>
            </a:pPr>
            <a:r>
              <a:rPr sz="2200" dirty="0">
                <a:latin typeface="+mj-lt"/>
                <a:cs typeface="Arial"/>
              </a:rPr>
              <a:t>Is </a:t>
            </a:r>
            <a:r>
              <a:rPr sz="2200" spc="-5" dirty="0">
                <a:latin typeface="+mj-lt"/>
                <a:cs typeface="Arial"/>
              </a:rPr>
              <a:t>not secure. Messages can be</a:t>
            </a:r>
            <a:r>
              <a:rPr sz="2200" spc="25" dirty="0">
                <a:latin typeface="+mj-lt"/>
                <a:cs typeface="Arial"/>
              </a:rPr>
              <a:t> </a:t>
            </a:r>
            <a:r>
              <a:rPr sz="2200" spc="-5" dirty="0">
                <a:latin typeface="+mj-lt"/>
                <a:cs typeface="Arial"/>
              </a:rPr>
              <a:t>intercepted.</a:t>
            </a:r>
            <a:endParaRPr sz="2200">
              <a:latin typeface="+mj-lt"/>
              <a:cs typeface="Arial"/>
            </a:endParaRPr>
          </a:p>
          <a:p>
            <a:pPr marL="241277" marR="2330224" indent="-228577">
              <a:lnSpc>
                <a:spcPts val="2280"/>
              </a:lnSpc>
              <a:spcBef>
                <a:spcPts val="1449"/>
              </a:spcBef>
              <a:buClr>
                <a:srgbClr val="483A93"/>
              </a:buClr>
              <a:buSzPct val="90000"/>
              <a:buChar char="•"/>
              <a:tabLst>
                <a:tab pos="240642" algn="l"/>
                <a:tab pos="241277" algn="l"/>
              </a:tabLst>
            </a:pPr>
            <a:r>
              <a:rPr sz="2200" dirty="0">
                <a:latin typeface="+mj-lt"/>
                <a:cs typeface="Arial"/>
              </a:rPr>
              <a:t>HTTPS uses </a:t>
            </a:r>
            <a:r>
              <a:rPr sz="2200" spc="-5" dirty="0">
                <a:latin typeface="+mj-lt"/>
                <a:cs typeface="Arial"/>
              </a:rPr>
              <a:t>authentication</a:t>
            </a:r>
            <a:r>
              <a:rPr sz="2200" spc="-86" dirty="0">
                <a:latin typeface="+mj-lt"/>
                <a:cs typeface="Arial"/>
              </a:rPr>
              <a:t> </a:t>
            </a:r>
            <a:r>
              <a:rPr sz="2200" dirty="0">
                <a:latin typeface="+mj-lt"/>
                <a:cs typeface="Arial"/>
              </a:rPr>
              <a:t>and  </a:t>
            </a:r>
            <a:r>
              <a:rPr sz="2200" spc="-5" dirty="0">
                <a:latin typeface="+mj-lt"/>
                <a:cs typeface="Arial"/>
              </a:rPr>
              <a:t>encryption to </a:t>
            </a:r>
            <a:r>
              <a:rPr sz="2200" dirty="0">
                <a:latin typeface="+mj-lt"/>
                <a:cs typeface="Arial"/>
              </a:rPr>
              <a:t>secure</a:t>
            </a:r>
            <a:r>
              <a:rPr sz="2200" spc="-80" dirty="0">
                <a:latin typeface="+mj-lt"/>
                <a:cs typeface="Arial"/>
              </a:rPr>
              <a:t> </a:t>
            </a:r>
            <a:r>
              <a:rPr sz="2200" spc="-5" dirty="0">
                <a:latin typeface="+mj-lt"/>
                <a:cs typeface="Arial"/>
              </a:rPr>
              <a:t>data.</a:t>
            </a:r>
            <a:endParaRPr sz="2200">
              <a:latin typeface="+mj-lt"/>
              <a:cs typeface="Arial"/>
            </a:endParaRPr>
          </a:p>
        </p:txBody>
      </p:sp>
      <p:sp>
        <p:nvSpPr>
          <p:cNvPr id="18" name="object 18"/>
          <p:cNvSpPr/>
          <p:nvPr/>
        </p:nvSpPr>
        <p:spPr>
          <a:xfrm>
            <a:off x="6336298" y="2940051"/>
            <a:ext cx="4357102" cy="4020057"/>
          </a:xfrm>
          <a:prstGeom prst="rect">
            <a:avLst/>
          </a:prstGeom>
          <a:blipFill>
            <a:blip r:embed="rId2" cstate="print"/>
            <a:stretch>
              <a:fillRect/>
            </a:stretch>
          </a:blipFill>
        </p:spPr>
        <p:txBody>
          <a:bodyPr wrap="square" lIns="0" tIns="0" rIns="0" bIns="0" rtlCol="0"/>
          <a:lstStyle/>
          <a:p>
            <a:endParaRPr/>
          </a:p>
        </p:txBody>
      </p:sp>
      <p:sp>
        <p:nvSpPr>
          <p:cNvPr id="19" name="TextBox 18"/>
          <p:cNvSpPr txBox="1"/>
          <p:nvPr/>
        </p:nvSpPr>
        <p:spPr>
          <a:xfrm>
            <a:off x="1612900" y="1"/>
            <a:ext cx="9753601" cy="584775"/>
          </a:xfrm>
          <a:prstGeom prst="rect">
            <a:avLst/>
          </a:prstGeom>
          <a:noFill/>
        </p:spPr>
        <p:txBody>
          <a:bodyPr wrap="square" lIns="91432" tIns="45715" rIns="91432" bIns="45715" rtlCol="0">
            <a:spAutoFit/>
          </a:bodyPr>
          <a:lstStyle/>
          <a:p>
            <a:r>
              <a:rPr lang="en-IN" sz="3200" dirty="0" smtClean="0"/>
              <a:t>Hypertext transfer protocol</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8"/>
          <p:cNvSpPr/>
          <p:nvPr/>
        </p:nvSpPr>
        <p:spPr>
          <a:xfrm>
            <a:off x="2037450" y="1190238"/>
            <a:ext cx="36576" cy="291083"/>
          </a:xfrm>
          <a:prstGeom prst="rect">
            <a:avLst/>
          </a:prstGeom>
          <a:blipFill>
            <a:blip r:embed="rId2" cstate="print"/>
            <a:stretch>
              <a:fillRect/>
            </a:stretch>
          </a:blipFill>
        </p:spPr>
        <p:txBody>
          <a:bodyPr wrap="square" lIns="0" tIns="0" rIns="0" bIns="0" rtlCol="0"/>
          <a:lstStyle/>
          <a:p>
            <a:endParaRPr/>
          </a:p>
        </p:txBody>
      </p:sp>
      <p:sp>
        <p:nvSpPr>
          <p:cNvPr id="19" name="object 19"/>
          <p:cNvSpPr/>
          <p:nvPr/>
        </p:nvSpPr>
        <p:spPr>
          <a:xfrm>
            <a:off x="5422901" y="2101851"/>
            <a:ext cx="5270500" cy="5105399"/>
          </a:xfrm>
          <a:prstGeom prst="rect">
            <a:avLst/>
          </a:prstGeom>
          <a:blipFill>
            <a:blip r:embed="rId3" cstate="print"/>
            <a:stretch>
              <a:fillRect/>
            </a:stretch>
          </a:blipFill>
        </p:spPr>
        <p:txBody>
          <a:bodyPr wrap="square" lIns="0" tIns="0" rIns="0" bIns="0" rtlCol="0"/>
          <a:lstStyle/>
          <a:p>
            <a:endParaRPr/>
          </a:p>
        </p:txBody>
      </p:sp>
      <p:sp>
        <p:nvSpPr>
          <p:cNvPr id="20" name="object 20"/>
          <p:cNvSpPr txBox="1"/>
          <p:nvPr/>
        </p:nvSpPr>
        <p:spPr>
          <a:xfrm>
            <a:off x="546100" y="1035050"/>
            <a:ext cx="7434581" cy="5642566"/>
          </a:xfrm>
          <a:prstGeom prst="rect">
            <a:avLst/>
          </a:prstGeom>
        </p:spPr>
        <p:txBody>
          <a:bodyPr vert="horz" wrap="square" lIns="0" tIns="33016" rIns="0" bIns="0" rtlCol="0">
            <a:spAutoFit/>
          </a:bodyPr>
          <a:lstStyle/>
          <a:p>
            <a:pPr marL="299056" marR="5079" indent="-286992">
              <a:lnSpc>
                <a:spcPts val="2049"/>
              </a:lnSpc>
              <a:spcBef>
                <a:spcPts val="259"/>
              </a:spcBef>
              <a:buClr>
                <a:srgbClr val="483A93"/>
              </a:buClr>
              <a:buSzPct val="88888"/>
              <a:buChar char="•"/>
              <a:tabLst>
                <a:tab pos="299056" algn="l"/>
                <a:tab pos="299690" algn="l"/>
              </a:tabLst>
            </a:pPr>
            <a:r>
              <a:rPr sz="2200" spc="-5" dirty="0">
                <a:latin typeface="+mj-lt"/>
                <a:cs typeface="Arial"/>
              </a:rPr>
              <a:t>Email is a store-and-forward method of sending, storing, and retrieving  electronic</a:t>
            </a:r>
            <a:r>
              <a:rPr sz="2200" spc="10" dirty="0">
                <a:latin typeface="+mj-lt"/>
                <a:cs typeface="Arial"/>
              </a:rPr>
              <a:t> </a:t>
            </a:r>
            <a:r>
              <a:rPr sz="2200" spc="-5" dirty="0">
                <a:latin typeface="+mj-lt"/>
                <a:cs typeface="Arial"/>
              </a:rPr>
              <a:t>messages.</a:t>
            </a:r>
            <a:endParaRPr sz="2200">
              <a:latin typeface="+mj-lt"/>
              <a:cs typeface="Arial"/>
            </a:endParaRPr>
          </a:p>
          <a:p>
            <a:pPr marL="299056" indent="-286992">
              <a:spcBef>
                <a:spcPts val="1245"/>
              </a:spcBef>
              <a:buClr>
                <a:srgbClr val="483A93"/>
              </a:buClr>
              <a:buSzPct val="88888"/>
              <a:buChar char="•"/>
              <a:tabLst>
                <a:tab pos="299056" algn="l"/>
                <a:tab pos="299690" algn="l"/>
              </a:tabLst>
            </a:pPr>
            <a:r>
              <a:rPr sz="2200" spc="-5" dirty="0">
                <a:latin typeface="+mj-lt"/>
                <a:cs typeface="Arial"/>
              </a:rPr>
              <a:t>Email messages are stored in databases on mail</a:t>
            </a:r>
            <a:r>
              <a:rPr sz="2200" spc="86" dirty="0">
                <a:latin typeface="+mj-lt"/>
                <a:cs typeface="Arial"/>
              </a:rPr>
              <a:t> </a:t>
            </a:r>
            <a:r>
              <a:rPr sz="2200" spc="-5" dirty="0">
                <a:latin typeface="+mj-lt"/>
                <a:cs typeface="Arial"/>
              </a:rPr>
              <a:t>servers.</a:t>
            </a:r>
            <a:endParaRPr sz="2200">
              <a:latin typeface="+mj-lt"/>
              <a:cs typeface="Arial"/>
            </a:endParaRPr>
          </a:p>
          <a:p>
            <a:pPr marL="299056" marR="3469937" indent="-286992">
              <a:lnSpc>
                <a:spcPts val="2049"/>
              </a:lnSpc>
              <a:spcBef>
                <a:spcPts val="1445"/>
              </a:spcBef>
              <a:buClr>
                <a:srgbClr val="483A93"/>
              </a:buClr>
              <a:buSzPct val="88888"/>
              <a:buChar char="•"/>
              <a:tabLst>
                <a:tab pos="299056" algn="l"/>
                <a:tab pos="299690" algn="l"/>
              </a:tabLst>
            </a:pPr>
            <a:r>
              <a:rPr sz="2200" spc="-5" dirty="0">
                <a:latin typeface="+mj-lt"/>
                <a:cs typeface="Arial"/>
              </a:rPr>
              <a:t>Email clients communicate </a:t>
            </a:r>
            <a:r>
              <a:rPr sz="2200" spc="-15" dirty="0">
                <a:latin typeface="+mj-lt"/>
                <a:cs typeface="Arial"/>
              </a:rPr>
              <a:t>with </a:t>
            </a:r>
            <a:r>
              <a:rPr sz="2200" spc="-5" dirty="0">
                <a:latin typeface="+mj-lt"/>
                <a:cs typeface="Arial"/>
              </a:rPr>
              <a:t>mail  servers </a:t>
            </a:r>
            <a:r>
              <a:rPr sz="2200" dirty="0">
                <a:latin typeface="+mj-lt"/>
                <a:cs typeface="Arial"/>
              </a:rPr>
              <a:t>to </a:t>
            </a:r>
            <a:r>
              <a:rPr sz="2200" spc="-5" dirty="0">
                <a:latin typeface="+mj-lt"/>
                <a:cs typeface="Arial"/>
              </a:rPr>
              <a:t>send and receive</a:t>
            </a:r>
            <a:r>
              <a:rPr sz="2200" dirty="0">
                <a:latin typeface="+mj-lt"/>
                <a:cs typeface="Arial"/>
              </a:rPr>
              <a:t> </a:t>
            </a:r>
            <a:r>
              <a:rPr sz="2200" spc="-5" dirty="0">
                <a:latin typeface="+mj-lt"/>
                <a:cs typeface="Arial"/>
              </a:rPr>
              <a:t>email.</a:t>
            </a:r>
            <a:endParaRPr sz="2200">
              <a:latin typeface="+mj-lt"/>
              <a:cs typeface="Arial"/>
            </a:endParaRPr>
          </a:p>
          <a:p>
            <a:pPr marL="299056" marR="3419143" indent="-286992">
              <a:lnSpc>
                <a:spcPts val="2049"/>
              </a:lnSpc>
              <a:spcBef>
                <a:spcPts val="1410"/>
              </a:spcBef>
              <a:buClr>
                <a:srgbClr val="483A93"/>
              </a:buClr>
              <a:buSzPct val="88888"/>
              <a:buChar char="•"/>
              <a:tabLst>
                <a:tab pos="299056" algn="l"/>
                <a:tab pos="299690" algn="l"/>
              </a:tabLst>
            </a:pPr>
            <a:r>
              <a:rPr sz="2200" spc="-5" dirty="0">
                <a:latin typeface="+mj-lt"/>
                <a:cs typeface="Arial"/>
              </a:rPr>
              <a:t>Mail servers communicate </a:t>
            </a:r>
            <a:r>
              <a:rPr sz="2200" spc="-15" dirty="0">
                <a:latin typeface="+mj-lt"/>
                <a:cs typeface="Arial"/>
              </a:rPr>
              <a:t>with </a:t>
            </a:r>
            <a:r>
              <a:rPr sz="2200" spc="-5" dirty="0">
                <a:latin typeface="+mj-lt"/>
                <a:cs typeface="Arial"/>
              </a:rPr>
              <a:t>other  mail servers </a:t>
            </a:r>
            <a:r>
              <a:rPr sz="2200" dirty="0">
                <a:latin typeface="+mj-lt"/>
                <a:cs typeface="Arial"/>
              </a:rPr>
              <a:t>to </a:t>
            </a:r>
            <a:r>
              <a:rPr sz="2200" spc="-5" dirty="0">
                <a:latin typeface="+mj-lt"/>
                <a:cs typeface="Arial"/>
              </a:rPr>
              <a:t>transport messages  from one domain </a:t>
            </a:r>
            <a:r>
              <a:rPr sz="2200" dirty="0">
                <a:latin typeface="+mj-lt"/>
                <a:cs typeface="Arial"/>
              </a:rPr>
              <a:t>to</a:t>
            </a:r>
            <a:r>
              <a:rPr sz="2200" spc="5" dirty="0">
                <a:latin typeface="+mj-lt"/>
                <a:cs typeface="Arial"/>
              </a:rPr>
              <a:t> </a:t>
            </a:r>
            <a:r>
              <a:rPr sz="2200" spc="-21" dirty="0">
                <a:latin typeface="+mj-lt"/>
                <a:cs typeface="Arial"/>
              </a:rPr>
              <a:t>another.</a:t>
            </a:r>
            <a:endParaRPr sz="2200">
              <a:latin typeface="+mj-lt"/>
              <a:cs typeface="Arial"/>
            </a:endParaRPr>
          </a:p>
          <a:p>
            <a:pPr marL="299056" marR="3724548" indent="-286992">
              <a:lnSpc>
                <a:spcPts val="2049"/>
              </a:lnSpc>
              <a:spcBef>
                <a:spcPts val="1410"/>
              </a:spcBef>
              <a:buClr>
                <a:srgbClr val="483A93"/>
              </a:buClr>
              <a:buSzPct val="88888"/>
              <a:buChar char="•"/>
              <a:tabLst>
                <a:tab pos="299056" algn="l"/>
                <a:tab pos="299690" algn="l"/>
              </a:tabLst>
            </a:pPr>
            <a:r>
              <a:rPr sz="2200" spc="-5" dirty="0">
                <a:latin typeface="+mj-lt"/>
                <a:cs typeface="Arial"/>
              </a:rPr>
              <a:t>Email clients do not communicate  directly </a:t>
            </a:r>
            <a:r>
              <a:rPr sz="2200" spc="-15" dirty="0">
                <a:latin typeface="+mj-lt"/>
                <a:cs typeface="Arial"/>
              </a:rPr>
              <a:t>when </a:t>
            </a:r>
            <a:r>
              <a:rPr sz="2200" spc="-5" dirty="0">
                <a:latin typeface="+mj-lt"/>
                <a:cs typeface="Arial"/>
              </a:rPr>
              <a:t>sending</a:t>
            </a:r>
            <a:r>
              <a:rPr sz="2200" spc="75" dirty="0">
                <a:latin typeface="+mj-lt"/>
                <a:cs typeface="Arial"/>
              </a:rPr>
              <a:t> </a:t>
            </a:r>
            <a:r>
              <a:rPr sz="2200" spc="-5" dirty="0">
                <a:latin typeface="+mj-lt"/>
                <a:cs typeface="Arial"/>
              </a:rPr>
              <a:t>email.</a:t>
            </a:r>
            <a:endParaRPr sz="2200">
              <a:latin typeface="+mj-lt"/>
              <a:cs typeface="Arial"/>
            </a:endParaRPr>
          </a:p>
          <a:p>
            <a:pPr marL="299056" indent="-286992">
              <a:lnSpc>
                <a:spcPts val="2105"/>
              </a:lnSpc>
              <a:spcBef>
                <a:spcPts val="1235"/>
              </a:spcBef>
              <a:buClr>
                <a:srgbClr val="483A93"/>
              </a:buClr>
              <a:buSzPct val="88888"/>
              <a:buChar char="•"/>
              <a:tabLst>
                <a:tab pos="299056" algn="l"/>
                <a:tab pos="299690" algn="l"/>
              </a:tabLst>
            </a:pPr>
            <a:r>
              <a:rPr sz="2200" spc="-5" dirty="0">
                <a:latin typeface="+mj-lt"/>
                <a:cs typeface="Arial"/>
              </a:rPr>
              <a:t>Email relies on three separate</a:t>
            </a:r>
            <a:r>
              <a:rPr sz="2200" spc="40" dirty="0">
                <a:latin typeface="+mj-lt"/>
                <a:cs typeface="Arial"/>
              </a:rPr>
              <a:t> </a:t>
            </a:r>
            <a:r>
              <a:rPr sz="2200" spc="-5" dirty="0">
                <a:latin typeface="+mj-lt"/>
                <a:cs typeface="Arial"/>
              </a:rPr>
              <a:t>protocols</a:t>
            </a:r>
            <a:endParaRPr sz="2200">
              <a:latin typeface="+mj-lt"/>
              <a:cs typeface="Arial"/>
            </a:endParaRPr>
          </a:p>
          <a:p>
            <a:pPr marL="299056" marR="2311176">
              <a:lnSpc>
                <a:spcPts val="2049"/>
              </a:lnSpc>
              <a:spcBef>
                <a:spcPts val="105"/>
              </a:spcBef>
            </a:pPr>
            <a:r>
              <a:rPr sz="2200" spc="-5" dirty="0">
                <a:latin typeface="+mj-lt"/>
                <a:cs typeface="Arial"/>
              </a:rPr>
              <a:t>for operation</a:t>
            </a:r>
            <a:r>
              <a:rPr sz="2200" spc="-5">
                <a:latin typeface="+mj-lt"/>
                <a:cs typeface="Arial"/>
              </a:rPr>
              <a:t>: </a:t>
            </a:r>
            <a:endParaRPr lang="en-IN" sz="2200" spc="-5" dirty="0" smtClean="0">
              <a:latin typeface="+mj-lt"/>
              <a:cs typeface="Arial"/>
            </a:endParaRPr>
          </a:p>
          <a:p>
            <a:pPr marL="299056" marR="2311176">
              <a:lnSpc>
                <a:spcPts val="2049"/>
              </a:lnSpc>
              <a:spcBef>
                <a:spcPts val="105"/>
              </a:spcBef>
            </a:pPr>
            <a:r>
              <a:rPr sz="2200" b="1" smtClean="0">
                <a:latin typeface="+mj-lt"/>
                <a:cs typeface="Arial"/>
              </a:rPr>
              <a:t>SMTP </a:t>
            </a:r>
            <a:r>
              <a:rPr sz="2200" b="1" spc="-5" dirty="0">
                <a:latin typeface="+mj-lt"/>
                <a:cs typeface="Arial"/>
              </a:rPr>
              <a:t>(</a:t>
            </a:r>
            <a:r>
              <a:rPr sz="2200" b="1" spc="-5">
                <a:latin typeface="+mj-lt"/>
                <a:cs typeface="Arial"/>
              </a:rPr>
              <a:t>sending</a:t>
            </a:r>
            <a:r>
              <a:rPr sz="2200" b="1" spc="-5" smtClean="0">
                <a:latin typeface="+mj-lt"/>
                <a:cs typeface="Arial"/>
              </a:rPr>
              <a:t>),</a:t>
            </a:r>
            <a:endParaRPr lang="en-IN" sz="2200" b="1" spc="-5" dirty="0" smtClean="0">
              <a:latin typeface="+mj-lt"/>
              <a:cs typeface="Arial"/>
            </a:endParaRPr>
          </a:p>
          <a:p>
            <a:pPr marL="299056" marR="2311176">
              <a:lnSpc>
                <a:spcPts val="2049"/>
              </a:lnSpc>
              <a:spcBef>
                <a:spcPts val="105"/>
              </a:spcBef>
            </a:pPr>
            <a:r>
              <a:rPr sz="2200" b="1" spc="-5" smtClean="0">
                <a:latin typeface="+mj-lt"/>
                <a:cs typeface="Arial"/>
              </a:rPr>
              <a:t>POP </a:t>
            </a:r>
            <a:r>
              <a:rPr sz="2200" b="1" spc="-5" dirty="0">
                <a:latin typeface="+mj-lt"/>
                <a:cs typeface="Arial"/>
              </a:rPr>
              <a:t>(retrieving</a:t>
            </a:r>
            <a:r>
              <a:rPr sz="2200" b="1" spc="-5">
                <a:latin typeface="+mj-lt"/>
                <a:cs typeface="Arial"/>
              </a:rPr>
              <a:t>), </a:t>
            </a:r>
            <a:endParaRPr lang="en-IN" sz="2200" b="1" spc="-5" dirty="0" smtClean="0">
              <a:latin typeface="+mj-lt"/>
              <a:cs typeface="Arial"/>
            </a:endParaRPr>
          </a:p>
          <a:p>
            <a:pPr marL="299056" marR="2311176">
              <a:lnSpc>
                <a:spcPts val="2049"/>
              </a:lnSpc>
              <a:spcBef>
                <a:spcPts val="105"/>
              </a:spcBef>
            </a:pPr>
            <a:r>
              <a:rPr sz="2200" b="1" spc="-5" smtClean="0">
                <a:latin typeface="+mj-lt"/>
                <a:cs typeface="Arial"/>
              </a:rPr>
              <a:t>IMAP</a:t>
            </a:r>
            <a:r>
              <a:rPr sz="2200" b="1" spc="-40" smtClean="0">
                <a:latin typeface="+mj-lt"/>
                <a:cs typeface="Arial"/>
              </a:rPr>
              <a:t> </a:t>
            </a:r>
            <a:r>
              <a:rPr sz="2200" b="1" spc="-5" dirty="0">
                <a:latin typeface="+mj-lt"/>
                <a:cs typeface="Arial"/>
              </a:rPr>
              <a:t>(retrieving).</a:t>
            </a:r>
            <a:endParaRPr sz="2200" b="1">
              <a:latin typeface="+mj-lt"/>
              <a:cs typeface="Arial"/>
            </a:endParaRPr>
          </a:p>
        </p:txBody>
      </p:sp>
      <p:sp>
        <p:nvSpPr>
          <p:cNvPr id="21" name="TextBox 20"/>
          <p:cNvSpPr txBox="1"/>
          <p:nvPr/>
        </p:nvSpPr>
        <p:spPr>
          <a:xfrm>
            <a:off x="1612900" y="1"/>
            <a:ext cx="9753601" cy="584775"/>
          </a:xfrm>
          <a:prstGeom prst="rect">
            <a:avLst/>
          </a:prstGeom>
          <a:noFill/>
        </p:spPr>
        <p:txBody>
          <a:bodyPr wrap="square" lIns="91432" tIns="45715" rIns="91432" bIns="45715" rtlCol="0">
            <a:spAutoFit/>
          </a:bodyPr>
          <a:lstStyle/>
          <a:p>
            <a:r>
              <a:rPr lang="en-IN" sz="3200" dirty="0" smtClean="0"/>
              <a:t>Email Protocols </a:t>
            </a:r>
            <a:endParaRPr lang="en-IN" sz="3200" dirty="0"/>
          </a:p>
        </p:txBody>
      </p:sp>
      <p:sp>
        <p:nvSpPr>
          <p:cNvPr id="6" name="Date Placeholder 5"/>
          <p:cNvSpPr>
            <a:spLocks noGrp="1"/>
          </p:cNvSpPr>
          <p:nvPr>
            <p:ph type="dt" sz="half" idx="10"/>
          </p:nvPr>
        </p:nvSpPr>
        <p:spPr/>
        <p:txBody>
          <a:bodyPr/>
          <a:lstStyle/>
          <a:p>
            <a:r>
              <a:rPr lang="en-US" smtClean="0"/>
              <a:t>9/5/2020</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19</a:t>
            </a:fld>
            <a:endParaRPr lang="en-US"/>
          </a:p>
        </p:txBody>
      </p:sp>
      <p:sp>
        <p:nvSpPr>
          <p:cNvPr id="9" name="Footer Placeholder 8"/>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60" y="1259418"/>
            <a:ext cx="5524923" cy="4986941"/>
          </a:xfrm>
        </p:spPr>
        <p:txBody>
          <a:bodyPr>
            <a:normAutofit/>
          </a:bodyPr>
          <a:lstStyle/>
          <a:p>
            <a:r>
              <a:rPr lang="en-US" dirty="0" smtClean="0"/>
              <a:t>Course Objective </a:t>
            </a:r>
          </a:p>
          <a:p>
            <a:r>
              <a:rPr lang="en-US" dirty="0" smtClean="0"/>
              <a:t>Course Outcome</a:t>
            </a:r>
          </a:p>
          <a:p>
            <a:r>
              <a:rPr lang="en-US" dirty="0" smtClean="0"/>
              <a:t>CO-PO matrix</a:t>
            </a:r>
          </a:p>
          <a:p>
            <a:r>
              <a:rPr lang="en-US" dirty="0" smtClean="0"/>
              <a:t>CO-PSO matrix </a:t>
            </a:r>
          </a:p>
          <a:p>
            <a:r>
              <a:rPr lang="en-US" dirty="0" smtClean="0"/>
              <a:t>Introduction to Application Layer</a:t>
            </a:r>
          </a:p>
          <a:p>
            <a:r>
              <a:rPr lang="en-US" dirty="0" smtClean="0"/>
              <a:t>Application Layer Protocols  </a:t>
            </a:r>
            <a:endParaRPr lang="en-US" dirty="0"/>
          </a:p>
        </p:txBody>
      </p:sp>
      <p:sp>
        <p:nvSpPr>
          <p:cNvPr id="6" name="Date Placeholder 5"/>
          <p:cNvSpPr>
            <a:spLocks noGrp="1"/>
          </p:cNvSpPr>
          <p:nvPr>
            <p:ph type="dt" sz="half" idx="10"/>
          </p:nvPr>
        </p:nvSpPr>
        <p:spPr>
          <a:xfrm>
            <a:off x="534671" y="7003756"/>
            <a:ext cx="2495127" cy="402314"/>
          </a:xfrm>
          <a:prstGeom prst="rect">
            <a:avLst/>
          </a:prstGeom>
        </p:spPr>
        <p:txBody>
          <a:bodyPr lIns="104268" tIns="52133" rIns="104268" bIns="52133"/>
          <a:lstStyle/>
          <a:p>
            <a:r>
              <a:rPr lang="en-US" smtClean="0"/>
              <a:t>9/5/2020</a:t>
            </a:r>
            <a:endParaRPr lang="en-US"/>
          </a:p>
        </p:txBody>
      </p:sp>
      <p:sp>
        <p:nvSpPr>
          <p:cNvPr id="10" name="Footer Placeholder 9"/>
          <p:cNvSpPr>
            <a:spLocks noGrp="1"/>
          </p:cNvSpPr>
          <p:nvPr>
            <p:ph type="ftr" sz="quarter" idx="11"/>
          </p:nvPr>
        </p:nvSpPr>
        <p:spPr>
          <a:xfrm>
            <a:off x="2940685" y="7003756"/>
            <a:ext cx="5881370" cy="402314"/>
          </a:xfrm>
          <a:prstGeom prst="rect">
            <a:avLst/>
          </a:prstGeom>
        </p:spPr>
        <p:txBody>
          <a:bodyPr lIns="104268" tIns="52133" rIns="104268" bIns="52133"/>
          <a:lstStyle/>
          <a:p>
            <a:r>
              <a:rPr lang="en-IN" dirty="0" smtClean="0"/>
              <a:t> Akanksha      Unit-5</a:t>
            </a:r>
            <a:endParaRPr lang="en-US" dirty="0"/>
          </a:p>
        </p:txBody>
      </p:sp>
      <p:sp>
        <p:nvSpPr>
          <p:cNvPr id="7" name="Slide Number Placeholder 6"/>
          <p:cNvSpPr>
            <a:spLocks noGrp="1"/>
          </p:cNvSpPr>
          <p:nvPr>
            <p:ph type="sldNum" sz="quarter" idx="12"/>
          </p:nvPr>
        </p:nvSpPr>
        <p:spPr>
          <a:xfrm>
            <a:off x="7663603" y="7003756"/>
            <a:ext cx="2495127" cy="402314"/>
          </a:xfrm>
          <a:prstGeom prst="rect">
            <a:avLst/>
          </a:prstGeom>
        </p:spPr>
        <p:txBody>
          <a:bodyPr lIns="104268" tIns="52133" rIns="104268" bIns="52133"/>
          <a:lstStyle/>
          <a:p>
            <a:fld id="{B6F15528-21DE-4FAA-801E-634DDDAF4B2B}" type="slidenum">
              <a:rPr lang="en-US" smtClean="0"/>
              <a:pPr/>
              <a:t>2</a:t>
            </a:fld>
            <a:endParaRPr lang="en-US"/>
          </a:p>
        </p:txBody>
      </p:sp>
      <p:sp>
        <p:nvSpPr>
          <p:cNvPr id="8" name="Title 1"/>
          <p:cNvSpPr txBox="1">
            <a:spLocks/>
          </p:cNvSpPr>
          <p:nvPr/>
        </p:nvSpPr>
        <p:spPr>
          <a:xfrm>
            <a:off x="1604010" y="3"/>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68" tIns="52133" rIns="104268" bIns="52133" rtlCol="0" anchor="ctr">
            <a:noAutofit/>
          </a:bodyPr>
          <a:lstStyle/>
          <a:p>
            <a:pPr algn="ctr" defTabSz="1042680">
              <a:spcBef>
                <a:spcPct val="0"/>
              </a:spcBef>
              <a:defRPr/>
            </a:pPr>
            <a:r>
              <a:rPr lang="en-US" sz="3200" dirty="0"/>
              <a:t>Content</a:t>
            </a:r>
          </a:p>
        </p:txBody>
      </p:sp>
      <p:pic>
        <p:nvPicPr>
          <p:cNvPr id="9" name="Picture 2" descr="E:\NIET\Project\xLogo11.png.pagespeed.ic.pydHLuCQEZ.png"/>
          <p:cNvPicPr>
            <a:picLocks noChangeAspect="1" noChangeArrowheads="1"/>
          </p:cNvPicPr>
          <p:nvPr/>
        </p:nvPicPr>
        <p:blipFill>
          <a:blip r:embed="rId3" cstate="print"/>
          <a:srcRect/>
          <a:stretch>
            <a:fillRect/>
          </a:stretch>
        </p:blipFill>
        <p:spPr bwMode="auto">
          <a:xfrm>
            <a:off x="0" y="1"/>
            <a:ext cx="1693122" cy="900393"/>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5041900" y="2635251"/>
            <a:ext cx="5181600" cy="4343400"/>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393701" y="1187451"/>
            <a:ext cx="7754620" cy="5345051"/>
          </a:xfrm>
          <a:prstGeom prst="rect">
            <a:avLst/>
          </a:prstGeom>
        </p:spPr>
        <p:txBody>
          <a:bodyPr vert="horz" wrap="square" lIns="0" tIns="12698" rIns="0" bIns="0" rtlCol="0">
            <a:spAutoFit/>
          </a:bodyPr>
          <a:lstStyle/>
          <a:p>
            <a:pPr marL="299056" indent="-286992">
              <a:spcBef>
                <a:spcPts val="100"/>
              </a:spcBef>
              <a:buClr>
                <a:srgbClr val="483A93"/>
              </a:buClr>
              <a:buSzPct val="88888"/>
              <a:buChar char="•"/>
              <a:tabLst>
                <a:tab pos="299056" algn="l"/>
                <a:tab pos="299690" algn="l"/>
              </a:tabLst>
            </a:pPr>
            <a:r>
              <a:rPr sz="2200" dirty="0">
                <a:latin typeface="+mj-lt"/>
                <a:cs typeface="Arial"/>
              </a:rPr>
              <a:t>SMTP </a:t>
            </a:r>
            <a:r>
              <a:rPr sz="2200" spc="-5" dirty="0">
                <a:latin typeface="+mj-lt"/>
                <a:cs typeface="Arial"/>
              </a:rPr>
              <a:t>message formats require a message header and</a:t>
            </a:r>
            <a:r>
              <a:rPr sz="2200" spc="40" dirty="0">
                <a:latin typeface="+mj-lt"/>
                <a:cs typeface="Arial"/>
              </a:rPr>
              <a:t> </a:t>
            </a:r>
            <a:r>
              <a:rPr sz="2200" spc="-40" dirty="0">
                <a:latin typeface="+mj-lt"/>
                <a:cs typeface="Arial"/>
              </a:rPr>
              <a:t>body.</a:t>
            </a:r>
            <a:endParaRPr sz="2200">
              <a:latin typeface="+mj-lt"/>
              <a:cs typeface="Arial"/>
            </a:endParaRPr>
          </a:p>
          <a:p>
            <a:pPr marL="299056" indent="-286992">
              <a:spcBef>
                <a:spcPts val="1294"/>
              </a:spcBef>
              <a:buClr>
                <a:srgbClr val="483A93"/>
              </a:buClr>
              <a:buSzPct val="88888"/>
              <a:buChar char="•"/>
              <a:tabLst>
                <a:tab pos="299056" algn="l"/>
                <a:tab pos="299690" algn="l"/>
              </a:tabLst>
            </a:pPr>
            <a:r>
              <a:rPr sz="2200" dirty="0">
                <a:latin typeface="+mj-lt"/>
                <a:cs typeface="Arial"/>
              </a:rPr>
              <a:t>The </a:t>
            </a:r>
            <a:r>
              <a:rPr sz="2200" spc="-5" dirty="0">
                <a:latin typeface="+mj-lt"/>
                <a:cs typeface="Arial"/>
              </a:rPr>
              <a:t>body can contain any amount of</a:t>
            </a:r>
            <a:r>
              <a:rPr sz="2200" spc="44" dirty="0">
                <a:latin typeface="+mj-lt"/>
                <a:cs typeface="Arial"/>
              </a:rPr>
              <a:t> </a:t>
            </a:r>
            <a:r>
              <a:rPr sz="2200" spc="-5" dirty="0">
                <a:latin typeface="+mj-lt"/>
                <a:cs typeface="Arial"/>
              </a:rPr>
              <a:t>text.</a:t>
            </a:r>
            <a:endParaRPr sz="2200">
              <a:latin typeface="+mj-lt"/>
              <a:cs typeface="Arial"/>
            </a:endParaRPr>
          </a:p>
          <a:p>
            <a:pPr marL="299056" marR="5079" indent="-286992">
              <a:lnSpc>
                <a:spcPts val="2049"/>
              </a:lnSpc>
              <a:spcBef>
                <a:spcPts val="1445"/>
              </a:spcBef>
              <a:buClr>
                <a:srgbClr val="483A93"/>
              </a:buClr>
              <a:buSzPct val="88888"/>
              <a:buChar char="•"/>
              <a:tabLst>
                <a:tab pos="299056" algn="l"/>
                <a:tab pos="299690" algn="l"/>
              </a:tabLst>
            </a:pPr>
            <a:r>
              <a:rPr sz="2200" dirty="0">
                <a:latin typeface="+mj-lt"/>
                <a:cs typeface="Arial"/>
              </a:rPr>
              <a:t>The </a:t>
            </a:r>
            <a:r>
              <a:rPr sz="2200" spc="-5" dirty="0">
                <a:latin typeface="+mj-lt"/>
                <a:cs typeface="Arial"/>
              </a:rPr>
              <a:t>header must have a properly formatted recipient email address and a  sender</a:t>
            </a:r>
            <a:r>
              <a:rPr sz="2200" spc="10" dirty="0">
                <a:latin typeface="+mj-lt"/>
                <a:cs typeface="Arial"/>
              </a:rPr>
              <a:t> </a:t>
            </a:r>
            <a:r>
              <a:rPr sz="2200" spc="-5" dirty="0">
                <a:latin typeface="+mj-lt"/>
                <a:cs typeface="Arial"/>
              </a:rPr>
              <a:t>address.</a:t>
            </a:r>
            <a:endParaRPr sz="2200">
              <a:latin typeface="+mj-lt"/>
              <a:cs typeface="Arial"/>
            </a:endParaRPr>
          </a:p>
          <a:p>
            <a:pPr marL="299056" marR="3972174" indent="-286992">
              <a:lnSpc>
                <a:spcPts val="2049"/>
              </a:lnSpc>
              <a:spcBef>
                <a:spcPts val="1405"/>
              </a:spcBef>
              <a:buClr>
                <a:srgbClr val="483A93"/>
              </a:buClr>
              <a:buSzPct val="88888"/>
              <a:buChar char="•"/>
              <a:tabLst>
                <a:tab pos="299056" algn="l"/>
                <a:tab pos="299690" algn="l"/>
              </a:tabLst>
            </a:pPr>
            <a:r>
              <a:rPr sz="2200" spc="-5" dirty="0">
                <a:latin typeface="+mj-lt"/>
                <a:cs typeface="Arial"/>
              </a:rPr>
              <a:t>An </a:t>
            </a:r>
            <a:r>
              <a:rPr sz="2200" dirty="0">
                <a:latin typeface="+mj-lt"/>
                <a:cs typeface="Arial"/>
              </a:rPr>
              <a:t>SMTP </a:t>
            </a:r>
            <a:r>
              <a:rPr sz="2200" spc="-5" dirty="0">
                <a:latin typeface="+mj-lt"/>
                <a:cs typeface="Arial"/>
              </a:rPr>
              <a:t>client sends an email</a:t>
            </a:r>
            <a:r>
              <a:rPr sz="2200" spc="-55" dirty="0">
                <a:latin typeface="+mj-lt"/>
                <a:cs typeface="Arial"/>
              </a:rPr>
              <a:t> </a:t>
            </a:r>
            <a:r>
              <a:rPr sz="2200" spc="-5" dirty="0">
                <a:latin typeface="+mj-lt"/>
                <a:cs typeface="Arial"/>
              </a:rPr>
              <a:t>by  connecting </a:t>
            </a:r>
            <a:r>
              <a:rPr sz="2200" dirty="0">
                <a:latin typeface="+mj-lt"/>
                <a:cs typeface="Arial"/>
              </a:rPr>
              <a:t>to </a:t>
            </a:r>
            <a:r>
              <a:rPr sz="2200" spc="-5" dirty="0">
                <a:latin typeface="+mj-lt"/>
                <a:cs typeface="Arial"/>
              </a:rPr>
              <a:t>a </a:t>
            </a:r>
            <a:r>
              <a:rPr sz="2200" dirty="0">
                <a:latin typeface="+mj-lt"/>
                <a:cs typeface="Arial"/>
              </a:rPr>
              <a:t>SMTP </a:t>
            </a:r>
            <a:r>
              <a:rPr sz="2200" spc="-5" dirty="0">
                <a:latin typeface="+mj-lt"/>
                <a:cs typeface="Arial"/>
              </a:rPr>
              <a:t>server on  port</a:t>
            </a:r>
            <a:r>
              <a:rPr sz="2200" dirty="0">
                <a:latin typeface="+mj-lt"/>
                <a:cs typeface="Arial"/>
              </a:rPr>
              <a:t> </a:t>
            </a:r>
            <a:r>
              <a:rPr sz="2200" spc="-5" dirty="0">
                <a:latin typeface="+mj-lt"/>
                <a:cs typeface="Arial"/>
              </a:rPr>
              <a:t>25.</a:t>
            </a:r>
            <a:endParaRPr sz="2200">
              <a:latin typeface="+mj-lt"/>
              <a:cs typeface="Arial"/>
            </a:endParaRPr>
          </a:p>
          <a:p>
            <a:pPr marL="299056" marR="3141674" indent="-286992">
              <a:lnSpc>
                <a:spcPts val="2049"/>
              </a:lnSpc>
              <a:spcBef>
                <a:spcPts val="1410"/>
              </a:spcBef>
              <a:buClr>
                <a:srgbClr val="483A93"/>
              </a:buClr>
              <a:buSzPct val="88888"/>
              <a:buChar char="•"/>
              <a:tabLst>
                <a:tab pos="299056" algn="l"/>
                <a:tab pos="299690" algn="l"/>
              </a:tabLst>
            </a:pPr>
            <a:r>
              <a:rPr sz="2200" dirty="0">
                <a:latin typeface="+mj-lt"/>
                <a:cs typeface="Arial"/>
              </a:rPr>
              <a:t>The </a:t>
            </a:r>
            <a:r>
              <a:rPr sz="2200" spc="-5" dirty="0">
                <a:latin typeface="+mj-lt"/>
                <a:cs typeface="Arial"/>
              </a:rPr>
              <a:t>server receives the message and  stores it message in a local mailbox or  </a:t>
            </a:r>
            <a:r>
              <a:rPr sz="2200" spc="-10" dirty="0">
                <a:latin typeface="+mj-lt"/>
                <a:cs typeface="Arial"/>
              </a:rPr>
              <a:t>relays </a:t>
            </a:r>
            <a:r>
              <a:rPr sz="2200" spc="-5" dirty="0">
                <a:latin typeface="+mj-lt"/>
                <a:cs typeface="Arial"/>
              </a:rPr>
              <a:t>the message </a:t>
            </a:r>
            <a:r>
              <a:rPr sz="2200" dirty="0">
                <a:latin typeface="+mj-lt"/>
                <a:cs typeface="Arial"/>
              </a:rPr>
              <a:t>to </a:t>
            </a:r>
            <a:r>
              <a:rPr sz="2200" spc="-5" dirty="0">
                <a:latin typeface="+mj-lt"/>
                <a:cs typeface="Arial"/>
              </a:rPr>
              <a:t>another mail</a:t>
            </a:r>
            <a:r>
              <a:rPr sz="2200" spc="70" dirty="0">
                <a:latin typeface="+mj-lt"/>
                <a:cs typeface="Arial"/>
              </a:rPr>
              <a:t> </a:t>
            </a:r>
            <a:r>
              <a:rPr sz="2200" spc="-21" dirty="0">
                <a:latin typeface="+mj-lt"/>
                <a:cs typeface="Arial"/>
              </a:rPr>
              <a:t>server.</a:t>
            </a:r>
            <a:endParaRPr sz="2200">
              <a:latin typeface="+mj-lt"/>
              <a:cs typeface="Arial"/>
            </a:endParaRPr>
          </a:p>
          <a:p>
            <a:pPr marL="299056" marR="2914366" indent="-286992">
              <a:lnSpc>
                <a:spcPts val="2049"/>
              </a:lnSpc>
              <a:spcBef>
                <a:spcPts val="1400"/>
              </a:spcBef>
              <a:buClr>
                <a:srgbClr val="483A93"/>
              </a:buClr>
              <a:buSzPct val="88888"/>
              <a:buChar char="•"/>
              <a:tabLst>
                <a:tab pos="299056" algn="l"/>
                <a:tab pos="299690" algn="l"/>
              </a:tabLst>
            </a:pPr>
            <a:r>
              <a:rPr sz="2200" spc="-5" dirty="0">
                <a:latin typeface="+mj-lt"/>
                <a:cs typeface="Arial"/>
              </a:rPr>
              <a:t>Users use email clients </a:t>
            </a:r>
            <a:r>
              <a:rPr sz="2200" dirty="0">
                <a:latin typeface="+mj-lt"/>
                <a:cs typeface="Arial"/>
              </a:rPr>
              <a:t>to </a:t>
            </a:r>
            <a:r>
              <a:rPr sz="2200" spc="-5" dirty="0">
                <a:latin typeface="+mj-lt"/>
                <a:cs typeface="Arial"/>
              </a:rPr>
              <a:t>retrieve messages  stored on the</a:t>
            </a:r>
            <a:r>
              <a:rPr sz="2200" spc="5" dirty="0">
                <a:latin typeface="+mj-lt"/>
                <a:cs typeface="Arial"/>
              </a:rPr>
              <a:t> </a:t>
            </a:r>
            <a:r>
              <a:rPr sz="2200" spc="-21" dirty="0">
                <a:latin typeface="+mj-lt"/>
                <a:cs typeface="Arial"/>
              </a:rPr>
              <a:t>server.</a:t>
            </a:r>
            <a:endParaRPr sz="2200">
              <a:latin typeface="+mj-lt"/>
              <a:cs typeface="Arial"/>
            </a:endParaRPr>
          </a:p>
          <a:p>
            <a:pPr marL="299056" marR="2999448" indent="-286992">
              <a:lnSpc>
                <a:spcPts val="2049"/>
              </a:lnSpc>
              <a:spcBef>
                <a:spcPts val="1405"/>
              </a:spcBef>
              <a:buClr>
                <a:srgbClr val="483A93"/>
              </a:buClr>
              <a:buSzPct val="88888"/>
              <a:buChar char="•"/>
              <a:tabLst>
                <a:tab pos="299056" algn="l"/>
                <a:tab pos="299690" algn="l"/>
              </a:tabLst>
            </a:pPr>
            <a:r>
              <a:rPr sz="2200" spc="-5" dirty="0">
                <a:latin typeface="+mj-lt"/>
                <a:cs typeface="Arial"/>
              </a:rPr>
              <a:t>IMAP and POP are </a:t>
            </a:r>
            <a:r>
              <a:rPr sz="2200" spc="-15" dirty="0">
                <a:latin typeface="+mj-lt"/>
                <a:cs typeface="Arial"/>
              </a:rPr>
              <a:t>two </a:t>
            </a:r>
            <a:r>
              <a:rPr sz="2200" spc="-5" dirty="0">
                <a:latin typeface="+mj-lt"/>
                <a:cs typeface="Arial"/>
              </a:rPr>
              <a:t>protocols commonly  used by email clients </a:t>
            </a:r>
            <a:r>
              <a:rPr sz="2200" dirty="0">
                <a:latin typeface="+mj-lt"/>
                <a:cs typeface="Arial"/>
              </a:rPr>
              <a:t>to </a:t>
            </a:r>
            <a:r>
              <a:rPr sz="2200" spc="-5" dirty="0">
                <a:latin typeface="+mj-lt"/>
                <a:cs typeface="Arial"/>
              </a:rPr>
              <a:t>retrieve</a:t>
            </a:r>
            <a:r>
              <a:rPr sz="2200" spc="30" dirty="0">
                <a:latin typeface="+mj-lt"/>
                <a:cs typeface="Arial"/>
              </a:rPr>
              <a:t> </a:t>
            </a:r>
            <a:r>
              <a:rPr sz="2200" spc="-5" dirty="0">
                <a:latin typeface="+mj-lt"/>
                <a:cs typeface="Arial"/>
              </a:rPr>
              <a:t>messages.</a:t>
            </a:r>
            <a:endParaRPr sz="2200">
              <a:latin typeface="+mj-lt"/>
              <a:cs typeface="Arial"/>
            </a:endParaRPr>
          </a:p>
        </p:txBody>
      </p:sp>
      <p:sp>
        <p:nvSpPr>
          <p:cNvPr id="19" name="TextBox 18"/>
          <p:cNvSpPr txBox="1"/>
          <p:nvPr/>
        </p:nvSpPr>
        <p:spPr>
          <a:xfrm>
            <a:off x="1612900" y="1"/>
            <a:ext cx="9753601" cy="584775"/>
          </a:xfrm>
          <a:prstGeom prst="rect">
            <a:avLst/>
          </a:prstGeom>
          <a:noFill/>
        </p:spPr>
        <p:txBody>
          <a:bodyPr wrap="square" lIns="91432" tIns="45715" rIns="91432" bIns="45715" rtlCol="0">
            <a:spAutoFit/>
          </a:bodyPr>
          <a:lstStyle/>
          <a:p>
            <a:r>
              <a:rPr lang="en-IN" sz="3200" dirty="0" smtClean="0"/>
              <a:t>SMTP Operation</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object 16"/>
          <p:cNvSpPr/>
          <p:nvPr/>
        </p:nvSpPr>
        <p:spPr>
          <a:xfrm>
            <a:off x="5187574" y="3168650"/>
            <a:ext cx="5505826" cy="3962400"/>
          </a:xfrm>
          <a:prstGeom prst="rect">
            <a:avLst/>
          </a:prstGeom>
          <a:blipFill>
            <a:blip r:embed="rId2" cstate="print"/>
            <a:stretch>
              <a:fillRect/>
            </a:stretch>
          </a:blipFill>
        </p:spPr>
        <p:txBody>
          <a:bodyPr wrap="square" lIns="0" tIns="0" rIns="0" bIns="0" rtlCol="0"/>
          <a:lstStyle/>
          <a:p>
            <a:endParaRPr/>
          </a:p>
        </p:txBody>
      </p:sp>
      <p:sp>
        <p:nvSpPr>
          <p:cNvPr id="17" name="object 17"/>
          <p:cNvSpPr txBox="1"/>
          <p:nvPr/>
        </p:nvSpPr>
        <p:spPr>
          <a:xfrm>
            <a:off x="317501" y="1187451"/>
            <a:ext cx="8333739" cy="5180888"/>
          </a:xfrm>
          <a:prstGeom prst="rect">
            <a:avLst/>
          </a:prstGeom>
        </p:spPr>
        <p:txBody>
          <a:bodyPr vert="horz" wrap="square" lIns="0" tIns="175243" rIns="0" bIns="0" rtlCol="0">
            <a:spAutoFit/>
          </a:bodyPr>
          <a:lstStyle/>
          <a:p>
            <a:pPr marL="299056" indent="-286992">
              <a:spcBef>
                <a:spcPts val="1380"/>
              </a:spcBef>
              <a:buClr>
                <a:srgbClr val="483A93"/>
              </a:buClr>
              <a:buSzPct val="90000"/>
              <a:buChar char="•"/>
              <a:tabLst>
                <a:tab pos="299056" algn="l"/>
                <a:tab pos="299690" algn="l"/>
              </a:tabLst>
            </a:pPr>
            <a:r>
              <a:rPr sz="2200" dirty="0">
                <a:latin typeface="+mj-lt"/>
                <a:cs typeface="Arial"/>
              </a:rPr>
              <a:t>Messages are downloaded </a:t>
            </a:r>
            <a:r>
              <a:rPr sz="2200" spc="-5" dirty="0">
                <a:latin typeface="+mj-lt"/>
                <a:cs typeface="Arial"/>
              </a:rPr>
              <a:t>from the </a:t>
            </a:r>
            <a:r>
              <a:rPr sz="2200" dirty="0">
                <a:latin typeface="+mj-lt"/>
                <a:cs typeface="Arial"/>
              </a:rPr>
              <a:t>server </a:t>
            </a:r>
            <a:r>
              <a:rPr sz="2200" spc="-5" dirty="0">
                <a:latin typeface="+mj-lt"/>
                <a:cs typeface="Arial"/>
              </a:rPr>
              <a:t>to the</a:t>
            </a:r>
            <a:r>
              <a:rPr sz="2200" spc="-174" dirty="0">
                <a:latin typeface="+mj-lt"/>
                <a:cs typeface="Arial"/>
              </a:rPr>
              <a:t> </a:t>
            </a:r>
            <a:r>
              <a:rPr sz="2200" spc="-5" dirty="0">
                <a:latin typeface="+mj-lt"/>
                <a:cs typeface="Arial"/>
              </a:rPr>
              <a:t>client.</a:t>
            </a:r>
            <a:endParaRPr sz="2200">
              <a:latin typeface="+mj-lt"/>
              <a:cs typeface="Arial"/>
            </a:endParaRPr>
          </a:p>
          <a:p>
            <a:pPr marL="299056" indent="-286992">
              <a:spcBef>
                <a:spcPts val="1285"/>
              </a:spcBef>
              <a:buClr>
                <a:srgbClr val="483A93"/>
              </a:buClr>
              <a:buSzPct val="90000"/>
              <a:buChar char="•"/>
              <a:tabLst>
                <a:tab pos="299056" algn="l"/>
                <a:tab pos="299690" algn="l"/>
              </a:tabLst>
            </a:pPr>
            <a:r>
              <a:rPr sz="2200" dirty="0">
                <a:latin typeface="+mj-lt"/>
                <a:cs typeface="Arial"/>
              </a:rPr>
              <a:t>The server </a:t>
            </a:r>
            <a:r>
              <a:rPr sz="2200" spc="-5" dirty="0">
                <a:latin typeface="+mj-lt"/>
                <a:cs typeface="Arial"/>
              </a:rPr>
              <a:t>listens </a:t>
            </a:r>
            <a:r>
              <a:rPr sz="2200" dirty="0">
                <a:latin typeface="+mj-lt"/>
                <a:cs typeface="Arial"/>
              </a:rPr>
              <a:t>on port </a:t>
            </a:r>
            <a:r>
              <a:rPr sz="2200" spc="-50" dirty="0">
                <a:latin typeface="+mj-lt"/>
                <a:cs typeface="Arial"/>
              </a:rPr>
              <a:t>110 </a:t>
            </a:r>
            <a:r>
              <a:rPr sz="2200" dirty="0">
                <a:latin typeface="+mj-lt"/>
                <a:cs typeface="Arial"/>
              </a:rPr>
              <a:t>TCP </a:t>
            </a:r>
            <a:r>
              <a:rPr sz="2200" spc="-5" dirty="0">
                <a:latin typeface="+mj-lt"/>
                <a:cs typeface="Arial"/>
              </a:rPr>
              <a:t>for </a:t>
            </a:r>
            <a:r>
              <a:rPr sz="2200" dirty="0">
                <a:latin typeface="+mj-lt"/>
                <a:cs typeface="Arial"/>
              </a:rPr>
              <a:t>client</a:t>
            </a:r>
            <a:r>
              <a:rPr sz="2200" spc="-180" dirty="0">
                <a:latin typeface="+mj-lt"/>
                <a:cs typeface="Arial"/>
              </a:rPr>
              <a:t> </a:t>
            </a:r>
            <a:r>
              <a:rPr sz="2200" dirty="0">
                <a:latin typeface="+mj-lt"/>
                <a:cs typeface="Arial"/>
              </a:rPr>
              <a:t>requests.</a:t>
            </a:r>
            <a:endParaRPr sz="2200">
              <a:latin typeface="+mj-lt"/>
              <a:cs typeface="Arial"/>
            </a:endParaRPr>
          </a:p>
          <a:p>
            <a:pPr marL="299056" indent="-286992">
              <a:spcBef>
                <a:spcPts val="1275"/>
              </a:spcBef>
              <a:buClr>
                <a:srgbClr val="483A93"/>
              </a:buClr>
              <a:buSzPct val="90000"/>
              <a:buChar char="•"/>
              <a:tabLst>
                <a:tab pos="299056" algn="l"/>
                <a:tab pos="299690" algn="l"/>
              </a:tabLst>
            </a:pPr>
            <a:r>
              <a:rPr sz="2200" spc="-5" dirty="0">
                <a:latin typeface="+mj-lt"/>
                <a:cs typeface="Arial"/>
              </a:rPr>
              <a:t>Email clients </a:t>
            </a:r>
            <a:r>
              <a:rPr sz="2200" dirty="0">
                <a:latin typeface="+mj-lt"/>
                <a:cs typeface="Arial"/>
              </a:rPr>
              <a:t>direct </a:t>
            </a:r>
            <a:r>
              <a:rPr sz="2200" spc="-5" dirty="0">
                <a:latin typeface="+mj-lt"/>
                <a:cs typeface="Arial"/>
              </a:rPr>
              <a:t>their </a:t>
            </a:r>
            <a:r>
              <a:rPr sz="2200" dirty="0">
                <a:latin typeface="+mj-lt"/>
                <a:cs typeface="Arial"/>
              </a:rPr>
              <a:t>POP requests </a:t>
            </a:r>
            <a:r>
              <a:rPr sz="2200" spc="-5" dirty="0">
                <a:latin typeface="+mj-lt"/>
                <a:cs typeface="Arial"/>
              </a:rPr>
              <a:t>to mail </a:t>
            </a:r>
            <a:r>
              <a:rPr sz="2200" dirty="0">
                <a:latin typeface="+mj-lt"/>
                <a:cs typeface="Arial"/>
              </a:rPr>
              <a:t>servers on port TCP</a:t>
            </a:r>
            <a:r>
              <a:rPr sz="2200" spc="-275" dirty="0">
                <a:latin typeface="+mj-lt"/>
                <a:cs typeface="Arial"/>
              </a:rPr>
              <a:t> </a:t>
            </a:r>
            <a:r>
              <a:rPr sz="2200" spc="-35" dirty="0">
                <a:latin typeface="+mj-lt"/>
                <a:cs typeface="Arial"/>
              </a:rPr>
              <a:t>110.</a:t>
            </a:r>
            <a:endParaRPr sz="2200">
              <a:latin typeface="+mj-lt"/>
              <a:cs typeface="Arial"/>
            </a:endParaRPr>
          </a:p>
          <a:p>
            <a:pPr marL="299056" marR="299690" indent="-286992">
              <a:lnSpc>
                <a:spcPts val="2280"/>
              </a:lnSpc>
              <a:spcBef>
                <a:spcPts val="1460"/>
              </a:spcBef>
              <a:buClr>
                <a:srgbClr val="483A93"/>
              </a:buClr>
              <a:buSzPct val="90000"/>
              <a:buChar char="•"/>
              <a:tabLst>
                <a:tab pos="299056" algn="l"/>
                <a:tab pos="299690" algn="l"/>
              </a:tabLst>
            </a:pPr>
            <a:r>
              <a:rPr sz="2200" dirty="0">
                <a:latin typeface="+mj-lt"/>
                <a:cs typeface="Arial"/>
              </a:rPr>
              <a:t>The POP client and server exchange commands and responses</a:t>
            </a:r>
            <a:r>
              <a:rPr sz="2200" spc="-275" dirty="0">
                <a:latin typeface="+mj-lt"/>
                <a:cs typeface="Arial"/>
              </a:rPr>
              <a:t> </a:t>
            </a:r>
            <a:r>
              <a:rPr sz="2200" spc="-5" dirty="0">
                <a:latin typeface="+mj-lt"/>
                <a:cs typeface="Arial"/>
              </a:rPr>
              <a:t>until  the </a:t>
            </a:r>
            <a:r>
              <a:rPr sz="2200" dirty="0">
                <a:latin typeface="+mj-lt"/>
                <a:cs typeface="Arial"/>
              </a:rPr>
              <a:t>connection </a:t>
            </a:r>
            <a:r>
              <a:rPr sz="2200" spc="-5" dirty="0">
                <a:latin typeface="+mj-lt"/>
                <a:cs typeface="Arial"/>
              </a:rPr>
              <a:t>is </a:t>
            </a:r>
            <a:r>
              <a:rPr sz="2200" dirty="0">
                <a:latin typeface="+mj-lt"/>
                <a:cs typeface="Arial"/>
              </a:rPr>
              <a:t>closed or</a:t>
            </a:r>
            <a:r>
              <a:rPr sz="2200" spc="-95" dirty="0">
                <a:latin typeface="+mj-lt"/>
                <a:cs typeface="Arial"/>
              </a:rPr>
              <a:t> </a:t>
            </a:r>
            <a:r>
              <a:rPr sz="2200" dirty="0">
                <a:latin typeface="+mj-lt"/>
                <a:cs typeface="Arial"/>
              </a:rPr>
              <a:t>aborted.</a:t>
            </a:r>
            <a:endParaRPr sz="2200">
              <a:latin typeface="+mj-lt"/>
              <a:cs typeface="Arial"/>
            </a:endParaRPr>
          </a:p>
          <a:p>
            <a:pPr marL="299056" marR="4429330" indent="-286992" algn="just">
              <a:lnSpc>
                <a:spcPts val="2280"/>
              </a:lnSpc>
              <a:spcBef>
                <a:spcPts val="1400"/>
              </a:spcBef>
              <a:buClr>
                <a:srgbClr val="483A93"/>
              </a:buClr>
              <a:buSzPct val="90000"/>
              <a:buChar char="•"/>
              <a:tabLst>
                <a:tab pos="299690" algn="l"/>
              </a:tabLst>
            </a:pPr>
            <a:r>
              <a:rPr sz="2200" dirty="0">
                <a:latin typeface="+mj-lt"/>
                <a:cs typeface="Arial"/>
              </a:rPr>
              <a:t>POP allows </a:t>
            </a:r>
            <a:r>
              <a:rPr sz="2200" spc="-5" dirty="0">
                <a:latin typeface="+mj-lt"/>
                <a:cs typeface="Arial"/>
              </a:rPr>
              <a:t>for email </a:t>
            </a:r>
            <a:r>
              <a:rPr sz="2200" dirty="0">
                <a:latin typeface="+mj-lt"/>
                <a:cs typeface="Arial"/>
              </a:rPr>
              <a:t>messages  </a:t>
            </a:r>
            <a:r>
              <a:rPr sz="2200" spc="-5" dirty="0">
                <a:latin typeface="+mj-lt"/>
                <a:cs typeface="Arial"/>
              </a:rPr>
              <a:t>to </a:t>
            </a:r>
            <a:r>
              <a:rPr sz="2200" dirty="0">
                <a:latin typeface="+mj-lt"/>
                <a:cs typeface="Arial"/>
              </a:rPr>
              <a:t>be downloaded </a:t>
            </a:r>
            <a:r>
              <a:rPr sz="2200" spc="-5" dirty="0">
                <a:latin typeface="+mj-lt"/>
                <a:cs typeface="Arial"/>
              </a:rPr>
              <a:t>to the </a:t>
            </a:r>
            <a:r>
              <a:rPr sz="2200" spc="-10" dirty="0">
                <a:latin typeface="+mj-lt"/>
                <a:cs typeface="Arial"/>
              </a:rPr>
              <a:t>client’s  </a:t>
            </a:r>
            <a:r>
              <a:rPr sz="2200" dirty="0">
                <a:latin typeface="+mj-lt"/>
                <a:cs typeface="Arial"/>
              </a:rPr>
              <a:t>device (computer or phone)</a:t>
            </a:r>
            <a:r>
              <a:rPr sz="2200" spc="-190" dirty="0">
                <a:latin typeface="+mj-lt"/>
                <a:cs typeface="Arial"/>
              </a:rPr>
              <a:t> </a:t>
            </a:r>
            <a:r>
              <a:rPr sz="2200" dirty="0">
                <a:latin typeface="+mj-lt"/>
                <a:cs typeface="Arial"/>
              </a:rPr>
              <a:t>and  </a:t>
            </a:r>
            <a:r>
              <a:rPr sz="2200" spc="-5" dirty="0">
                <a:latin typeface="+mj-lt"/>
                <a:cs typeface="Arial"/>
              </a:rPr>
              <a:t>removed from the</a:t>
            </a:r>
            <a:r>
              <a:rPr sz="2200" spc="-75" dirty="0">
                <a:latin typeface="+mj-lt"/>
                <a:cs typeface="Arial"/>
              </a:rPr>
              <a:t> </a:t>
            </a:r>
            <a:r>
              <a:rPr sz="2200" spc="-15" dirty="0">
                <a:latin typeface="+mj-lt"/>
                <a:cs typeface="Arial"/>
              </a:rPr>
              <a:t>server.</a:t>
            </a:r>
            <a:endParaRPr sz="2200">
              <a:latin typeface="+mj-lt"/>
              <a:cs typeface="Arial"/>
            </a:endParaRPr>
          </a:p>
          <a:p>
            <a:pPr marL="299056" marR="4371550" indent="-286992" algn="just">
              <a:lnSpc>
                <a:spcPts val="2280"/>
              </a:lnSpc>
              <a:spcBef>
                <a:spcPts val="1395"/>
              </a:spcBef>
              <a:buClr>
                <a:srgbClr val="483A93"/>
              </a:buClr>
              <a:buSzPct val="90000"/>
              <a:buChar char="•"/>
              <a:tabLst>
                <a:tab pos="299690" algn="l"/>
              </a:tabLst>
            </a:pPr>
            <a:r>
              <a:rPr sz="2200" dirty="0">
                <a:latin typeface="+mj-lt"/>
                <a:cs typeface="Arial"/>
              </a:rPr>
              <a:t>There </a:t>
            </a:r>
            <a:r>
              <a:rPr sz="2200" spc="-5" dirty="0">
                <a:latin typeface="+mj-lt"/>
                <a:cs typeface="Arial"/>
              </a:rPr>
              <a:t>is </a:t>
            </a:r>
            <a:r>
              <a:rPr sz="2200" dirty="0">
                <a:latin typeface="+mj-lt"/>
                <a:cs typeface="Arial"/>
              </a:rPr>
              <a:t>no centralized </a:t>
            </a:r>
            <a:r>
              <a:rPr sz="2200" spc="-5" dirty="0">
                <a:latin typeface="+mj-lt"/>
                <a:cs typeface="Arial"/>
              </a:rPr>
              <a:t>location  </a:t>
            </a:r>
            <a:r>
              <a:rPr sz="2200" dirty="0">
                <a:latin typeface="+mj-lt"/>
                <a:cs typeface="Arial"/>
              </a:rPr>
              <a:t>where </a:t>
            </a:r>
            <a:r>
              <a:rPr sz="2200" spc="-5" dirty="0">
                <a:latin typeface="+mj-lt"/>
                <a:cs typeface="Arial"/>
              </a:rPr>
              <a:t>email </a:t>
            </a:r>
            <a:r>
              <a:rPr sz="2200" dirty="0">
                <a:latin typeface="+mj-lt"/>
                <a:cs typeface="Arial"/>
              </a:rPr>
              <a:t>messages are</a:t>
            </a:r>
            <a:r>
              <a:rPr sz="2200" spc="-145" dirty="0">
                <a:latin typeface="+mj-lt"/>
                <a:cs typeface="Arial"/>
              </a:rPr>
              <a:t> </a:t>
            </a:r>
            <a:r>
              <a:rPr sz="2200" dirty="0">
                <a:latin typeface="+mj-lt"/>
                <a:cs typeface="Arial"/>
              </a:rPr>
              <a:t>kept.</a:t>
            </a:r>
            <a:endParaRPr sz="2200">
              <a:latin typeface="+mj-lt"/>
              <a:cs typeface="Arial"/>
            </a:endParaRPr>
          </a:p>
          <a:p>
            <a:pPr marL="299056" indent="-286992">
              <a:lnSpc>
                <a:spcPts val="2340"/>
              </a:lnSpc>
              <a:spcBef>
                <a:spcPts val="1225"/>
              </a:spcBef>
              <a:buClr>
                <a:srgbClr val="483A93"/>
              </a:buClr>
              <a:buSzPct val="90000"/>
              <a:buChar char="•"/>
              <a:tabLst>
                <a:tab pos="299056" algn="l"/>
                <a:tab pos="299690" algn="l"/>
              </a:tabLst>
            </a:pPr>
            <a:r>
              <a:rPr sz="2200" dirty="0">
                <a:latin typeface="+mj-lt"/>
                <a:cs typeface="Arial"/>
              </a:rPr>
              <a:t>A downloaded message resides</a:t>
            </a:r>
            <a:r>
              <a:rPr sz="2200" spc="-229" dirty="0">
                <a:latin typeface="+mj-lt"/>
                <a:cs typeface="Arial"/>
              </a:rPr>
              <a:t> </a:t>
            </a:r>
            <a:r>
              <a:rPr sz="2200" dirty="0">
                <a:latin typeface="+mj-lt"/>
                <a:cs typeface="Arial"/>
              </a:rPr>
              <a:t>on</a:t>
            </a:r>
            <a:endParaRPr sz="2200">
              <a:latin typeface="+mj-lt"/>
              <a:cs typeface="Arial"/>
            </a:endParaRPr>
          </a:p>
          <a:p>
            <a:pPr marL="299056">
              <a:lnSpc>
                <a:spcPts val="2340"/>
              </a:lnSpc>
            </a:pPr>
            <a:r>
              <a:rPr sz="2200" spc="-5" dirty="0">
                <a:latin typeface="+mj-lt"/>
                <a:cs typeface="Arial"/>
              </a:rPr>
              <a:t>the </a:t>
            </a:r>
            <a:r>
              <a:rPr sz="2200" dirty="0">
                <a:latin typeface="+mj-lt"/>
                <a:cs typeface="Arial"/>
              </a:rPr>
              <a:t>device </a:t>
            </a:r>
            <a:r>
              <a:rPr sz="2200" spc="-5" dirty="0">
                <a:latin typeface="+mj-lt"/>
                <a:cs typeface="Arial"/>
              </a:rPr>
              <a:t>that triggered the</a:t>
            </a:r>
            <a:r>
              <a:rPr sz="2200" spc="-100" dirty="0">
                <a:latin typeface="+mj-lt"/>
                <a:cs typeface="Arial"/>
              </a:rPr>
              <a:t> </a:t>
            </a:r>
            <a:r>
              <a:rPr sz="2200" dirty="0">
                <a:latin typeface="+mj-lt"/>
                <a:cs typeface="Arial"/>
              </a:rPr>
              <a:t>download.</a:t>
            </a:r>
            <a:endParaRPr sz="2200">
              <a:latin typeface="+mj-lt"/>
              <a:cs typeface="Arial"/>
            </a:endParaRPr>
          </a:p>
        </p:txBody>
      </p:sp>
      <p:sp>
        <p:nvSpPr>
          <p:cNvPr id="18" name="TextBox 17"/>
          <p:cNvSpPr txBox="1"/>
          <p:nvPr/>
        </p:nvSpPr>
        <p:spPr>
          <a:xfrm>
            <a:off x="1612900" y="1"/>
            <a:ext cx="9753601" cy="584775"/>
          </a:xfrm>
          <a:prstGeom prst="rect">
            <a:avLst/>
          </a:prstGeom>
          <a:noFill/>
        </p:spPr>
        <p:txBody>
          <a:bodyPr wrap="square" lIns="91432" tIns="45715" rIns="91432" bIns="45715" rtlCol="0">
            <a:spAutoFit/>
          </a:bodyPr>
          <a:lstStyle/>
          <a:p>
            <a:r>
              <a:rPr lang="en-IN" sz="3200" dirty="0" smtClean="0"/>
              <a:t>POP Operation</a:t>
            </a:r>
            <a:endParaRPr lang="en-IN" sz="3200" dirty="0"/>
          </a:p>
        </p:txBody>
      </p:sp>
      <p:sp>
        <p:nvSpPr>
          <p:cNvPr id="5" name="Date Placeholder 4"/>
          <p:cNvSpPr>
            <a:spLocks noGrp="1"/>
          </p:cNvSpPr>
          <p:nvPr>
            <p:ph type="dt" sz="half" idx="10"/>
          </p:nvPr>
        </p:nvSpPr>
        <p:spPr/>
        <p:txBody>
          <a:bodyPr/>
          <a:lstStyle/>
          <a:p>
            <a:r>
              <a:rPr lang="en-US" smtClean="0">
                <a:solidFill>
                  <a:schemeClr val="tx1"/>
                </a:solidFill>
              </a:rPr>
              <a:t>9/5/2020</a:t>
            </a:r>
            <a:endParaRPr lang="en-US">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schemeClr val="tx1"/>
                </a:solidFill>
              </a:rPr>
              <a:pPr/>
              <a:t>21</a:t>
            </a:fld>
            <a:endParaRPr lang="en-US">
              <a:solidFill>
                <a:schemeClr val="tx1"/>
              </a:solidFill>
            </a:endParaRPr>
          </a:p>
        </p:txBody>
      </p:sp>
      <p:sp>
        <p:nvSpPr>
          <p:cNvPr id="7" name="Footer Placeholder 6"/>
          <p:cNvSpPr>
            <a:spLocks noGrp="1"/>
          </p:cNvSpPr>
          <p:nvPr>
            <p:ph type="ftr" sz="quarter" idx="11"/>
          </p:nvPr>
        </p:nvSpPr>
        <p:spPr/>
        <p:txBody>
          <a:bodyPr/>
          <a:lstStyle/>
          <a:p>
            <a:r>
              <a:rPr lang="en-IN" dirty="0" smtClean="0">
                <a:solidFill>
                  <a:schemeClr val="tx1"/>
                </a:solidFill>
              </a:rPr>
              <a:t> Akanksha      Unit-5</a:t>
            </a:r>
            <a:endParaRPr 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bject 17"/>
          <p:cNvSpPr/>
          <p:nvPr/>
        </p:nvSpPr>
        <p:spPr>
          <a:xfrm>
            <a:off x="5346700" y="3735062"/>
            <a:ext cx="4800600" cy="3319788"/>
          </a:xfrm>
          <a:prstGeom prst="rect">
            <a:avLst/>
          </a:prstGeom>
          <a:blipFill>
            <a:blip r:embed="rId2" cstate="print"/>
            <a:stretch>
              <a:fillRect/>
            </a:stretch>
          </a:blipFill>
        </p:spPr>
        <p:txBody>
          <a:bodyPr wrap="square" lIns="0" tIns="0" rIns="0" bIns="0" rtlCol="0"/>
          <a:lstStyle/>
          <a:p>
            <a:endParaRPr/>
          </a:p>
        </p:txBody>
      </p:sp>
      <p:sp>
        <p:nvSpPr>
          <p:cNvPr id="18" name="object 18"/>
          <p:cNvSpPr txBox="1"/>
          <p:nvPr/>
        </p:nvSpPr>
        <p:spPr>
          <a:xfrm>
            <a:off x="469900" y="1111249"/>
            <a:ext cx="8210550" cy="5404041"/>
          </a:xfrm>
          <a:prstGeom prst="rect">
            <a:avLst/>
          </a:prstGeom>
        </p:spPr>
        <p:txBody>
          <a:bodyPr vert="horz" wrap="square" lIns="0" tIns="12698" rIns="0" bIns="0" rtlCol="0">
            <a:spAutoFit/>
          </a:bodyPr>
          <a:lstStyle/>
          <a:p>
            <a:pPr marL="299056" indent="-286992">
              <a:spcBef>
                <a:spcPts val="100"/>
              </a:spcBef>
              <a:buClr>
                <a:srgbClr val="483A93"/>
              </a:buClr>
              <a:buSzPct val="88888"/>
              <a:buChar char="•"/>
              <a:tabLst>
                <a:tab pos="299056" algn="l"/>
                <a:tab pos="299690" algn="l"/>
              </a:tabLst>
            </a:pPr>
            <a:r>
              <a:rPr sz="2200" spc="-5" dirty="0">
                <a:latin typeface="+mj-lt"/>
                <a:cs typeface="Arial"/>
              </a:rPr>
              <a:t>IMAP is another protocol used </a:t>
            </a:r>
            <a:r>
              <a:rPr sz="2200" dirty="0">
                <a:latin typeface="+mj-lt"/>
                <a:cs typeface="Arial"/>
              </a:rPr>
              <a:t>to </a:t>
            </a:r>
            <a:r>
              <a:rPr sz="2200" spc="-5" dirty="0">
                <a:latin typeface="+mj-lt"/>
                <a:cs typeface="Arial"/>
              </a:rPr>
              <a:t>retrieve email</a:t>
            </a:r>
            <a:r>
              <a:rPr sz="2200" spc="30" dirty="0">
                <a:latin typeface="+mj-lt"/>
                <a:cs typeface="Arial"/>
              </a:rPr>
              <a:t> </a:t>
            </a:r>
            <a:r>
              <a:rPr sz="2200" spc="-5" dirty="0">
                <a:latin typeface="+mj-lt"/>
                <a:cs typeface="Arial"/>
              </a:rPr>
              <a:t>messages.</a:t>
            </a:r>
            <a:endParaRPr sz="2200">
              <a:latin typeface="+mj-lt"/>
              <a:cs typeface="Arial"/>
            </a:endParaRPr>
          </a:p>
          <a:p>
            <a:pPr marL="299056" indent="-286992">
              <a:spcBef>
                <a:spcPts val="1294"/>
              </a:spcBef>
              <a:buClr>
                <a:srgbClr val="483A93"/>
              </a:buClr>
              <a:buSzPct val="88888"/>
              <a:buChar char="•"/>
              <a:tabLst>
                <a:tab pos="299056" algn="l"/>
                <a:tab pos="299690" algn="l"/>
              </a:tabLst>
            </a:pPr>
            <a:r>
              <a:rPr sz="2200" spc="-15" dirty="0">
                <a:latin typeface="+mj-lt"/>
                <a:cs typeface="Arial"/>
              </a:rPr>
              <a:t>Allows </a:t>
            </a:r>
            <a:r>
              <a:rPr sz="2200" spc="-5" dirty="0">
                <a:latin typeface="+mj-lt"/>
                <a:cs typeface="Arial"/>
              </a:rPr>
              <a:t>for messages </a:t>
            </a:r>
            <a:r>
              <a:rPr sz="2200" dirty="0">
                <a:latin typeface="+mj-lt"/>
                <a:cs typeface="Arial"/>
              </a:rPr>
              <a:t>to </a:t>
            </a:r>
            <a:r>
              <a:rPr sz="2200" spc="-5" dirty="0">
                <a:latin typeface="+mj-lt"/>
                <a:cs typeface="Arial"/>
              </a:rPr>
              <a:t>be </a:t>
            </a:r>
            <a:r>
              <a:rPr sz="2200" spc="-10" dirty="0">
                <a:latin typeface="+mj-lt"/>
                <a:cs typeface="Arial"/>
              </a:rPr>
              <a:t>displayed </a:t>
            </a:r>
            <a:r>
              <a:rPr sz="2200" dirty="0">
                <a:latin typeface="+mj-lt"/>
                <a:cs typeface="Arial"/>
              </a:rPr>
              <a:t>to </a:t>
            </a:r>
            <a:r>
              <a:rPr sz="2200" spc="-5" dirty="0">
                <a:latin typeface="+mj-lt"/>
                <a:cs typeface="Arial"/>
              </a:rPr>
              <a:t>the user rather than</a:t>
            </a:r>
            <a:r>
              <a:rPr sz="2200" spc="195" dirty="0">
                <a:latin typeface="+mj-lt"/>
                <a:cs typeface="Arial"/>
              </a:rPr>
              <a:t> </a:t>
            </a:r>
            <a:r>
              <a:rPr sz="2200" spc="-10" dirty="0">
                <a:latin typeface="+mj-lt"/>
                <a:cs typeface="Arial"/>
              </a:rPr>
              <a:t>downloaded.</a:t>
            </a:r>
            <a:endParaRPr sz="2200">
              <a:latin typeface="+mj-lt"/>
              <a:cs typeface="Arial"/>
            </a:endParaRPr>
          </a:p>
          <a:p>
            <a:pPr marL="299056" indent="-286992">
              <a:spcBef>
                <a:spcPts val="1285"/>
              </a:spcBef>
              <a:buClr>
                <a:srgbClr val="483A93"/>
              </a:buClr>
              <a:buSzPct val="88888"/>
              <a:buChar char="•"/>
              <a:tabLst>
                <a:tab pos="299056" algn="l"/>
                <a:tab pos="299690" algn="l"/>
              </a:tabLst>
            </a:pPr>
            <a:r>
              <a:rPr sz="2200" dirty="0">
                <a:latin typeface="+mj-lt"/>
                <a:cs typeface="Arial"/>
              </a:rPr>
              <a:t>The </a:t>
            </a:r>
            <a:r>
              <a:rPr sz="2200" spc="-5" dirty="0">
                <a:latin typeface="+mj-lt"/>
                <a:cs typeface="Arial"/>
              </a:rPr>
              <a:t>original messages reside on the server until manually deleted by the</a:t>
            </a:r>
            <a:r>
              <a:rPr sz="2200" spc="151" dirty="0">
                <a:latin typeface="+mj-lt"/>
                <a:cs typeface="Arial"/>
              </a:rPr>
              <a:t> </a:t>
            </a:r>
            <a:r>
              <a:rPr sz="2200" spc="-25" dirty="0">
                <a:latin typeface="+mj-lt"/>
                <a:cs typeface="Arial"/>
              </a:rPr>
              <a:t>user.</a:t>
            </a:r>
            <a:endParaRPr sz="2200">
              <a:latin typeface="+mj-lt"/>
              <a:cs typeface="Arial"/>
            </a:endParaRPr>
          </a:p>
          <a:p>
            <a:pPr marL="299056" indent="-286992">
              <a:spcBef>
                <a:spcPts val="1294"/>
              </a:spcBef>
              <a:buClr>
                <a:srgbClr val="483A93"/>
              </a:buClr>
              <a:buSzPct val="88888"/>
              <a:buChar char="•"/>
              <a:tabLst>
                <a:tab pos="299056" algn="l"/>
                <a:tab pos="299690" algn="l"/>
              </a:tabLst>
            </a:pPr>
            <a:r>
              <a:rPr sz="2200" spc="-5" dirty="0">
                <a:latin typeface="+mj-lt"/>
                <a:cs typeface="Arial"/>
              </a:rPr>
              <a:t>Users view copies of the messages in their email client</a:t>
            </a:r>
            <a:r>
              <a:rPr sz="2200" spc="114" dirty="0">
                <a:latin typeface="+mj-lt"/>
                <a:cs typeface="Arial"/>
              </a:rPr>
              <a:t> </a:t>
            </a:r>
            <a:r>
              <a:rPr sz="2200" spc="-10" dirty="0">
                <a:latin typeface="+mj-lt"/>
                <a:cs typeface="Arial"/>
              </a:rPr>
              <a:t>software.</a:t>
            </a:r>
            <a:endParaRPr sz="2200">
              <a:latin typeface="+mj-lt"/>
              <a:cs typeface="Arial"/>
            </a:endParaRPr>
          </a:p>
          <a:p>
            <a:pPr marL="299056" marR="4029952" indent="-286992">
              <a:lnSpc>
                <a:spcPts val="2049"/>
              </a:lnSpc>
              <a:spcBef>
                <a:spcPts val="1455"/>
              </a:spcBef>
              <a:buClr>
                <a:srgbClr val="483A93"/>
              </a:buClr>
              <a:buSzPct val="88888"/>
              <a:buChar char="•"/>
              <a:tabLst>
                <a:tab pos="299056" algn="l"/>
                <a:tab pos="299690" algn="l"/>
              </a:tabLst>
            </a:pPr>
            <a:r>
              <a:rPr sz="2200" spc="-5" dirty="0">
                <a:latin typeface="+mj-lt"/>
                <a:cs typeface="Arial"/>
              </a:rPr>
              <a:t>Users can create a folder hierarchy on  the server </a:t>
            </a:r>
            <a:r>
              <a:rPr sz="2200" dirty="0">
                <a:latin typeface="+mj-lt"/>
                <a:cs typeface="Arial"/>
              </a:rPr>
              <a:t>to </a:t>
            </a:r>
            <a:r>
              <a:rPr sz="2200" spc="-5" dirty="0">
                <a:latin typeface="+mj-lt"/>
                <a:cs typeface="Arial"/>
              </a:rPr>
              <a:t>organize and store</a:t>
            </a:r>
            <a:r>
              <a:rPr sz="2200" dirty="0">
                <a:latin typeface="+mj-lt"/>
                <a:cs typeface="Arial"/>
              </a:rPr>
              <a:t> </a:t>
            </a:r>
            <a:r>
              <a:rPr sz="2200" spc="-5" dirty="0">
                <a:latin typeface="+mj-lt"/>
                <a:cs typeface="Arial"/>
              </a:rPr>
              <a:t>mail.</a:t>
            </a:r>
            <a:endParaRPr sz="2200">
              <a:latin typeface="+mj-lt"/>
              <a:cs typeface="Arial"/>
            </a:endParaRPr>
          </a:p>
          <a:p>
            <a:pPr marL="299056" marR="4182338" indent="-286992">
              <a:lnSpc>
                <a:spcPts val="2049"/>
              </a:lnSpc>
              <a:spcBef>
                <a:spcPts val="1395"/>
              </a:spcBef>
              <a:buClr>
                <a:srgbClr val="483A93"/>
              </a:buClr>
              <a:buSzPct val="88888"/>
              <a:buChar char="•"/>
              <a:tabLst>
                <a:tab pos="299056" algn="l"/>
                <a:tab pos="299690" algn="l"/>
              </a:tabLst>
            </a:pPr>
            <a:r>
              <a:rPr sz="2200" dirty="0">
                <a:latin typeface="+mj-lt"/>
                <a:cs typeface="Arial"/>
              </a:rPr>
              <a:t>That </a:t>
            </a:r>
            <a:r>
              <a:rPr sz="2200" spc="-5" dirty="0">
                <a:latin typeface="+mj-lt"/>
                <a:cs typeface="Arial"/>
              </a:rPr>
              <a:t>file structure is </a:t>
            </a:r>
            <a:r>
              <a:rPr sz="2200" spc="-10" dirty="0">
                <a:latin typeface="+mj-lt"/>
                <a:cs typeface="Arial"/>
              </a:rPr>
              <a:t>displayed </a:t>
            </a:r>
            <a:r>
              <a:rPr sz="2200" spc="-5" dirty="0">
                <a:latin typeface="+mj-lt"/>
                <a:cs typeface="Arial"/>
              </a:rPr>
              <a:t>on the  email</a:t>
            </a:r>
            <a:r>
              <a:rPr sz="2200" spc="5" dirty="0">
                <a:latin typeface="+mj-lt"/>
                <a:cs typeface="Arial"/>
              </a:rPr>
              <a:t> </a:t>
            </a:r>
            <a:r>
              <a:rPr sz="2200" spc="-5" dirty="0">
                <a:latin typeface="+mj-lt"/>
                <a:cs typeface="Arial"/>
              </a:rPr>
              <a:t>client.</a:t>
            </a:r>
            <a:endParaRPr sz="2200">
              <a:latin typeface="+mj-lt"/>
              <a:cs typeface="Arial"/>
            </a:endParaRPr>
          </a:p>
          <a:p>
            <a:pPr marL="299056" marR="3573431" indent="-286992">
              <a:lnSpc>
                <a:spcPts val="2049"/>
              </a:lnSpc>
              <a:spcBef>
                <a:spcPts val="1410"/>
              </a:spcBef>
              <a:buClr>
                <a:srgbClr val="483A93"/>
              </a:buClr>
              <a:buSzPct val="88888"/>
              <a:buChar char="•"/>
              <a:tabLst>
                <a:tab pos="299056" algn="l"/>
                <a:tab pos="299690" algn="l"/>
              </a:tabLst>
            </a:pPr>
            <a:r>
              <a:rPr sz="2200" spc="-5" dirty="0">
                <a:latin typeface="+mj-lt"/>
                <a:cs typeface="Arial"/>
              </a:rPr>
              <a:t>When a user decides </a:t>
            </a:r>
            <a:r>
              <a:rPr sz="2200" dirty="0">
                <a:latin typeface="+mj-lt"/>
                <a:cs typeface="Arial"/>
              </a:rPr>
              <a:t>to </a:t>
            </a:r>
            <a:r>
              <a:rPr sz="2200" spc="-5" dirty="0">
                <a:latin typeface="+mj-lt"/>
                <a:cs typeface="Arial"/>
              </a:rPr>
              <a:t>delete a message,  the server synchronizes that action and  deletes the message from the</a:t>
            </a:r>
            <a:r>
              <a:rPr sz="2200" spc="30" dirty="0">
                <a:latin typeface="+mj-lt"/>
                <a:cs typeface="Arial"/>
              </a:rPr>
              <a:t> </a:t>
            </a:r>
            <a:r>
              <a:rPr sz="2200" spc="-21" dirty="0">
                <a:latin typeface="+mj-lt"/>
                <a:cs typeface="Arial"/>
              </a:rPr>
              <a:t>server.</a:t>
            </a:r>
            <a:endParaRPr sz="2200">
              <a:latin typeface="+mj-lt"/>
              <a:cs typeface="Arial"/>
            </a:endParaRPr>
          </a:p>
        </p:txBody>
      </p:sp>
      <p:sp>
        <p:nvSpPr>
          <p:cNvPr id="19" name="TextBox 18"/>
          <p:cNvSpPr txBox="1"/>
          <p:nvPr/>
        </p:nvSpPr>
        <p:spPr>
          <a:xfrm>
            <a:off x="1536701" y="1"/>
            <a:ext cx="9753601" cy="584775"/>
          </a:xfrm>
          <a:prstGeom prst="rect">
            <a:avLst/>
          </a:prstGeom>
          <a:noFill/>
        </p:spPr>
        <p:txBody>
          <a:bodyPr wrap="square" lIns="91432" tIns="45715" rIns="91432" bIns="45715" rtlCol="0">
            <a:spAutoFit/>
          </a:bodyPr>
          <a:lstStyle/>
          <a:p>
            <a:r>
              <a:rPr lang="en-IN" sz="3200" dirty="0" smtClean="0"/>
              <a:t>IMAP Operation</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p:nvPr/>
        </p:nvSpPr>
        <p:spPr>
          <a:xfrm>
            <a:off x="546101" y="958850"/>
            <a:ext cx="9677400" cy="2639181"/>
          </a:xfrm>
          <a:prstGeom prst="rect">
            <a:avLst/>
          </a:prstGeom>
        </p:spPr>
        <p:txBody>
          <a:bodyPr vert="horz" wrap="square" lIns="0" tIns="35557" rIns="0" bIns="0" rtlCol="0">
            <a:spAutoFit/>
          </a:bodyPr>
          <a:lstStyle/>
          <a:p>
            <a:pPr marL="299056" marR="5079" indent="-286992">
              <a:lnSpc>
                <a:spcPts val="2280"/>
              </a:lnSpc>
              <a:spcBef>
                <a:spcPts val="281"/>
              </a:spcBef>
              <a:buClr>
                <a:srgbClr val="483A93"/>
              </a:buClr>
              <a:buSzPct val="90000"/>
              <a:buChar char="•"/>
              <a:tabLst>
                <a:tab pos="299056" algn="l"/>
                <a:tab pos="299690" algn="l"/>
              </a:tabLst>
            </a:pPr>
            <a:r>
              <a:rPr sz="2200" spc="-5" dirty="0">
                <a:latin typeface="+mj-lt"/>
                <a:cs typeface="Arial"/>
              </a:rPr>
              <a:t>While IP </a:t>
            </a:r>
            <a:r>
              <a:rPr sz="2200" dirty="0">
                <a:latin typeface="+mj-lt"/>
                <a:cs typeface="Arial"/>
              </a:rPr>
              <a:t>addresses are crucial </a:t>
            </a:r>
            <a:r>
              <a:rPr sz="2200" spc="-5" dirty="0">
                <a:latin typeface="+mj-lt"/>
                <a:cs typeface="Arial"/>
              </a:rPr>
              <a:t>for </a:t>
            </a:r>
            <a:r>
              <a:rPr sz="2200" dirty="0">
                <a:latin typeface="+mj-lt"/>
                <a:cs typeface="Arial"/>
              </a:rPr>
              <a:t>network </a:t>
            </a:r>
            <a:r>
              <a:rPr sz="2200" spc="-5" dirty="0">
                <a:latin typeface="+mj-lt"/>
                <a:cs typeface="Arial"/>
              </a:rPr>
              <a:t>communication, they </a:t>
            </a:r>
            <a:r>
              <a:rPr sz="2200" dirty="0">
                <a:latin typeface="+mj-lt"/>
                <a:cs typeface="Arial"/>
              </a:rPr>
              <a:t>are</a:t>
            </a:r>
            <a:r>
              <a:rPr sz="2200" spc="-190" dirty="0">
                <a:latin typeface="+mj-lt"/>
                <a:cs typeface="Arial"/>
              </a:rPr>
              <a:t> </a:t>
            </a:r>
            <a:r>
              <a:rPr sz="2200" dirty="0">
                <a:latin typeface="+mj-lt"/>
                <a:cs typeface="Arial"/>
              </a:rPr>
              <a:t>not  easy </a:t>
            </a:r>
            <a:r>
              <a:rPr sz="2200" spc="-5" dirty="0">
                <a:latin typeface="+mj-lt"/>
                <a:cs typeface="Arial"/>
              </a:rPr>
              <a:t>to</a:t>
            </a:r>
            <a:r>
              <a:rPr sz="2200" spc="-44" dirty="0">
                <a:latin typeface="+mj-lt"/>
                <a:cs typeface="Arial"/>
              </a:rPr>
              <a:t> </a:t>
            </a:r>
            <a:r>
              <a:rPr sz="2200" dirty="0">
                <a:latin typeface="+mj-lt"/>
                <a:cs typeface="Arial"/>
              </a:rPr>
              <a:t>memorize.</a:t>
            </a:r>
            <a:endParaRPr sz="2200">
              <a:latin typeface="+mj-lt"/>
              <a:cs typeface="Arial"/>
            </a:endParaRPr>
          </a:p>
          <a:p>
            <a:pPr marL="299056" marR="662876" indent="-286992">
              <a:lnSpc>
                <a:spcPts val="2280"/>
              </a:lnSpc>
              <a:spcBef>
                <a:spcPts val="1400"/>
              </a:spcBef>
              <a:buClr>
                <a:srgbClr val="483A93"/>
              </a:buClr>
              <a:buSzPct val="90000"/>
              <a:buChar char="•"/>
              <a:tabLst>
                <a:tab pos="299056" algn="l"/>
                <a:tab pos="299690" algn="l"/>
              </a:tabLst>
            </a:pPr>
            <a:r>
              <a:rPr sz="2200" dirty="0">
                <a:latin typeface="+mj-lt"/>
                <a:cs typeface="Arial"/>
              </a:rPr>
              <a:t>Domain names are created </a:t>
            </a:r>
            <a:r>
              <a:rPr sz="2200" spc="-5" dirty="0">
                <a:latin typeface="+mj-lt"/>
                <a:cs typeface="Arial"/>
              </a:rPr>
              <a:t>to </a:t>
            </a:r>
            <a:r>
              <a:rPr sz="2200" dirty="0">
                <a:latin typeface="+mj-lt"/>
                <a:cs typeface="Arial"/>
              </a:rPr>
              <a:t>make server addresses more</a:t>
            </a:r>
            <a:r>
              <a:rPr sz="2200" spc="-270" dirty="0">
                <a:latin typeface="+mj-lt"/>
                <a:cs typeface="Arial"/>
              </a:rPr>
              <a:t> </a:t>
            </a:r>
            <a:r>
              <a:rPr sz="2200" dirty="0">
                <a:latin typeface="+mj-lt"/>
                <a:cs typeface="Arial"/>
              </a:rPr>
              <a:t>user-  </a:t>
            </a:r>
            <a:r>
              <a:rPr sz="2200" spc="-21" dirty="0">
                <a:latin typeface="+mj-lt"/>
                <a:cs typeface="Arial"/>
              </a:rPr>
              <a:t>friendly.</a:t>
            </a:r>
            <a:endParaRPr sz="2200">
              <a:latin typeface="+mj-lt"/>
              <a:cs typeface="Arial"/>
            </a:endParaRPr>
          </a:p>
          <a:p>
            <a:pPr marL="299056" marR="1012091" indent="-286992">
              <a:lnSpc>
                <a:spcPts val="2280"/>
              </a:lnSpc>
              <a:spcBef>
                <a:spcPts val="1395"/>
              </a:spcBef>
              <a:buClr>
                <a:srgbClr val="483A93"/>
              </a:buClr>
              <a:buSzPct val="90000"/>
              <a:buChar char="•"/>
              <a:tabLst>
                <a:tab pos="299056" algn="l"/>
                <a:tab pos="299690" algn="l"/>
              </a:tabLst>
            </a:pPr>
            <a:r>
              <a:rPr sz="2200" dirty="0">
                <a:latin typeface="+mj-lt"/>
                <a:cs typeface="Arial"/>
              </a:rPr>
              <a:t>Domain names such as </a:t>
            </a:r>
            <a:r>
              <a:rPr sz="2200" u="heavy" spc="-10" dirty="0">
                <a:uFill>
                  <a:solidFill>
                    <a:srgbClr val="2AA6DF"/>
                  </a:solidFill>
                </a:uFill>
                <a:latin typeface="+mj-lt"/>
                <a:cs typeface="Arial"/>
                <a:hlinkClick r:id="rId2"/>
              </a:rPr>
              <a:t>http</a:t>
            </a:r>
            <a:r>
              <a:rPr sz="2200" u="heavy" spc="-10">
                <a:uFill>
                  <a:solidFill>
                    <a:srgbClr val="2AA6DF"/>
                  </a:solidFill>
                </a:uFill>
                <a:latin typeface="+mj-lt"/>
                <a:cs typeface="Arial"/>
                <a:hlinkClick r:id="rId2"/>
              </a:rPr>
              <a:t>://</a:t>
            </a:r>
            <a:r>
              <a:rPr sz="2200" u="heavy" spc="-10" smtClean="0">
                <a:uFill>
                  <a:solidFill>
                    <a:srgbClr val="2AA6DF"/>
                  </a:solidFill>
                </a:uFill>
                <a:latin typeface="+mj-lt"/>
                <a:cs typeface="Arial"/>
                <a:hlinkClick r:id="rId2"/>
              </a:rPr>
              <a:t>www.</a:t>
            </a:r>
            <a:r>
              <a:rPr lang="en-US" sz="2200" u="heavy" spc="-10" dirty="0" err="1" smtClean="0">
                <a:uFill>
                  <a:solidFill>
                    <a:srgbClr val="2AA6DF"/>
                  </a:solidFill>
                </a:uFill>
                <a:latin typeface="+mj-lt"/>
                <a:cs typeface="Arial"/>
                <a:hlinkClick r:id="rId2"/>
              </a:rPr>
              <a:t>google</a:t>
            </a:r>
            <a:r>
              <a:rPr sz="2200" u="heavy" spc="-10" smtClean="0">
                <a:uFill>
                  <a:solidFill>
                    <a:srgbClr val="2AA6DF"/>
                  </a:solidFill>
                </a:uFill>
                <a:latin typeface="+mj-lt"/>
                <a:cs typeface="Arial"/>
                <a:hlinkClick r:id="rId2"/>
              </a:rPr>
              <a:t>.com</a:t>
            </a:r>
            <a:r>
              <a:rPr sz="2200" spc="-10" smtClean="0">
                <a:latin typeface="+mj-lt"/>
                <a:cs typeface="Arial"/>
                <a:hlinkClick r:id="rId2"/>
              </a:rPr>
              <a:t> </a:t>
            </a:r>
            <a:r>
              <a:rPr sz="2200" dirty="0">
                <a:latin typeface="+mj-lt"/>
                <a:cs typeface="Arial"/>
              </a:rPr>
              <a:t>are </a:t>
            </a:r>
            <a:r>
              <a:rPr sz="2200" spc="-5" dirty="0">
                <a:latin typeface="+mj-lt"/>
                <a:cs typeface="Arial"/>
              </a:rPr>
              <a:t>user-friendly  </a:t>
            </a:r>
            <a:r>
              <a:rPr sz="2200" dirty="0">
                <a:latin typeface="+mj-lt"/>
                <a:cs typeface="Arial"/>
              </a:rPr>
              <a:t>addresses associated </a:t>
            </a:r>
            <a:r>
              <a:rPr sz="2200" spc="-5" dirty="0">
                <a:latin typeface="+mj-lt"/>
                <a:cs typeface="Arial"/>
              </a:rPr>
              <a:t>with the IP </a:t>
            </a:r>
            <a:r>
              <a:rPr sz="2200" dirty="0">
                <a:latin typeface="+mj-lt"/>
                <a:cs typeface="Arial"/>
              </a:rPr>
              <a:t>address of a specific</a:t>
            </a:r>
            <a:r>
              <a:rPr sz="2200" spc="-235" dirty="0">
                <a:latin typeface="+mj-lt"/>
                <a:cs typeface="Arial"/>
              </a:rPr>
              <a:t> </a:t>
            </a:r>
            <a:r>
              <a:rPr sz="2200" spc="-15" dirty="0">
                <a:latin typeface="+mj-lt"/>
                <a:cs typeface="Arial"/>
              </a:rPr>
              <a:t>server.</a:t>
            </a:r>
            <a:endParaRPr sz="2200">
              <a:latin typeface="+mj-lt"/>
              <a:cs typeface="Arial"/>
            </a:endParaRPr>
          </a:p>
          <a:p>
            <a:pPr marL="299056" marR="169528" indent="-286992">
              <a:lnSpc>
                <a:spcPts val="2280"/>
              </a:lnSpc>
              <a:spcBef>
                <a:spcPts val="1405"/>
              </a:spcBef>
              <a:buClr>
                <a:srgbClr val="483A93"/>
              </a:buClr>
              <a:buSzPct val="90000"/>
              <a:buChar char="•"/>
              <a:tabLst>
                <a:tab pos="299056" algn="l"/>
                <a:tab pos="299690" algn="l"/>
              </a:tabLst>
            </a:pPr>
            <a:r>
              <a:rPr sz="2200" spc="-15" dirty="0">
                <a:latin typeface="+mj-lt"/>
                <a:cs typeface="Arial"/>
              </a:rPr>
              <a:t>However, </a:t>
            </a:r>
            <a:r>
              <a:rPr sz="2200" dirty="0">
                <a:latin typeface="+mj-lt"/>
                <a:cs typeface="Arial"/>
              </a:rPr>
              <a:t>computers </a:t>
            </a:r>
            <a:r>
              <a:rPr sz="2200" spc="-5" dirty="0">
                <a:latin typeface="+mj-lt"/>
                <a:cs typeface="Arial"/>
              </a:rPr>
              <a:t>still </a:t>
            </a:r>
            <a:r>
              <a:rPr sz="2200" dirty="0">
                <a:latin typeface="+mj-lt"/>
                <a:cs typeface="Arial"/>
              </a:rPr>
              <a:t>need </a:t>
            </a:r>
            <a:r>
              <a:rPr sz="2200" spc="-5" dirty="0">
                <a:latin typeface="+mj-lt"/>
                <a:cs typeface="Arial"/>
              </a:rPr>
              <a:t>the </a:t>
            </a:r>
            <a:r>
              <a:rPr sz="2200" dirty="0">
                <a:latin typeface="+mj-lt"/>
                <a:cs typeface="Arial"/>
              </a:rPr>
              <a:t>actual numeric address before</a:t>
            </a:r>
            <a:r>
              <a:rPr sz="2200" spc="-216" dirty="0">
                <a:latin typeface="+mj-lt"/>
                <a:cs typeface="Arial"/>
              </a:rPr>
              <a:t> </a:t>
            </a:r>
            <a:r>
              <a:rPr sz="2200" spc="-5" dirty="0">
                <a:latin typeface="+mj-lt"/>
                <a:cs typeface="Arial"/>
              </a:rPr>
              <a:t>they  </a:t>
            </a:r>
            <a:r>
              <a:rPr sz="2200" dirty="0">
                <a:latin typeface="+mj-lt"/>
                <a:cs typeface="Arial"/>
              </a:rPr>
              <a:t>can</a:t>
            </a:r>
            <a:r>
              <a:rPr sz="2200" spc="-21" dirty="0">
                <a:latin typeface="+mj-lt"/>
                <a:cs typeface="Arial"/>
              </a:rPr>
              <a:t> </a:t>
            </a:r>
            <a:r>
              <a:rPr sz="2200" spc="-5" dirty="0">
                <a:latin typeface="+mj-lt"/>
                <a:cs typeface="Arial"/>
              </a:rPr>
              <a:t>communicate.</a:t>
            </a:r>
            <a:endParaRPr sz="2200">
              <a:latin typeface="+mj-lt"/>
              <a:cs typeface="Arial"/>
            </a:endParaRPr>
          </a:p>
        </p:txBody>
      </p:sp>
      <p:sp>
        <p:nvSpPr>
          <p:cNvPr id="23" name="object 23"/>
          <p:cNvSpPr/>
          <p:nvPr/>
        </p:nvSpPr>
        <p:spPr>
          <a:xfrm>
            <a:off x="622301" y="3854450"/>
            <a:ext cx="4800600" cy="3200400"/>
          </a:xfrm>
          <a:prstGeom prst="rect">
            <a:avLst/>
          </a:prstGeom>
          <a:blipFill>
            <a:blip r:embed="rId3" cstate="print"/>
            <a:stretch>
              <a:fillRect/>
            </a:stretch>
          </a:blipFill>
        </p:spPr>
        <p:txBody>
          <a:bodyPr wrap="square" lIns="0" tIns="0" rIns="0" bIns="0" rtlCol="0"/>
          <a:lstStyle/>
          <a:p>
            <a:endParaRPr/>
          </a:p>
        </p:txBody>
      </p:sp>
      <p:sp>
        <p:nvSpPr>
          <p:cNvPr id="24" name="object 24"/>
          <p:cNvSpPr/>
          <p:nvPr/>
        </p:nvSpPr>
        <p:spPr>
          <a:xfrm>
            <a:off x="5594482" y="3702051"/>
            <a:ext cx="4629018" cy="3581399"/>
          </a:xfrm>
          <a:prstGeom prst="rect">
            <a:avLst/>
          </a:prstGeom>
          <a:blipFill>
            <a:blip r:embed="rId4" cstate="print"/>
            <a:stretch>
              <a:fillRect/>
            </a:stretch>
          </a:blipFill>
        </p:spPr>
        <p:txBody>
          <a:bodyPr wrap="square" lIns="0" tIns="0" rIns="0" bIns="0" rtlCol="0"/>
          <a:lstStyle/>
          <a:p>
            <a:endParaRPr/>
          </a:p>
        </p:txBody>
      </p:sp>
      <p:sp>
        <p:nvSpPr>
          <p:cNvPr id="25" name="TextBox 24"/>
          <p:cNvSpPr txBox="1"/>
          <p:nvPr/>
        </p:nvSpPr>
        <p:spPr>
          <a:xfrm>
            <a:off x="1536701" y="1"/>
            <a:ext cx="9753601" cy="584775"/>
          </a:xfrm>
          <a:prstGeom prst="rect">
            <a:avLst/>
          </a:prstGeom>
          <a:noFill/>
        </p:spPr>
        <p:txBody>
          <a:bodyPr wrap="square" lIns="91432" tIns="45715" rIns="91432" bIns="45715" rtlCol="0">
            <a:spAutoFit/>
          </a:bodyPr>
          <a:lstStyle/>
          <a:p>
            <a:r>
              <a:rPr lang="en-IN" sz="3200" dirty="0" smtClean="0"/>
              <a:t>Domain name system</a:t>
            </a:r>
            <a:endParaRPr lang="en-IN" sz="3200" dirty="0"/>
          </a:p>
        </p:txBody>
      </p:sp>
      <p:sp>
        <p:nvSpPr>
          <p:cNvPr id="6" name="Date Placeholder 5"/>
          <p:cNvSpPr>
            <a:spLocks noGrp="1"/>
          </p:cNvSpPr>
          <p:nvPr>
            <p:ph type="dt" sz="half" idx="10"/>
          </p:nvPr>
        </p:nvSpPr>
        <p:spPr/>
        <p:txBody>
          <a:bodyPr/>
          <a:lstStyle/>
          <a:p>
            <a:r>
              <a:rPr lang="en-US" smtClean="0"/>
              <a:t>9/5/2020</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23</a:t>
            </a:fld>
            <a:endParaRPr lang="en-US"/>
          </a:p>
        </p:txBody>
      </p:sp>
      <p:sp>
        <p:nvSpPr>
          <p:cNvPr id="8" name="Footer Placeholder 7"/>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object 30"/>
          <p:cNvSpPr txBox="1"/>
          <p:nvPr/>
        </p:nvSpPr>
        <p:spPr>
          <a:xfrm>
            <a:off x="1079500" y="1416051"/>
            <a:ext cx="9140577" cy="1100298"/>
          </a:xfrm>
          <a:prstGeom prst="rect">
            <a:avLst/>
          </a:prstGeom>
        </p:spPr>
        <p:txBody>
          <a:bodyPr vert="horz" wrap="square" lIns="0" tIns="35557" rIns="0" bIns="0" rtlCol="0">
            <a:spAutoFit/>
          </a:bodyPr>
          <a:lstStyle/>
          <a:p>
            <a:pPr marL="299056" marR="200006" indent="-286992" algn="just">
              <a:lnSpc>
                <a:spcPts val="2280"/>
              </a:lnSpc>
              <a:spcBef>
                <a:spcPts val="281"/>
              </a:spcBef>
              <a:buClr>
                <a:srgbClr val="483A93"/>
              </a:buClr>
              <a:buSzPct val="90000"/>
              <a:buChar char="•"/>
              <a:tabLst>
                <a:tab pos="299690" algn="l"/>
              </a:tabLst>
            </a:pPr>
            <a:r>
              <a:rPr sz="2200" dirty="0">
                <a:latin typeface="+mj-lt"/>
                <a:cs typeface="Arial"/>
              </a:rPr>
              <a:t>The </a:t>
            </a:r>
            <a:r>
              <a:rPr sz="2200" spc="5" dirty="0">
                <a:latin typeface="+mj-lt"/>
                <a:cs typeface="Arial"/>
              </a:rPr>
              <a:t>DNS </a:t>
            </a:r>
            <a:r>
              <a:rPr sz="2200" dirty="0">
                <a:latin typeface="+mj-lt"/>
                <a:cs typeface="Arial"/>
              </a:rPr>
              <a:t>protocol allows </a:t>
            </a:r>
            <a:r>
              <a:rPr sz="2200" spc="-5" dirty="0">
                <a:latin typeface="+mj-lt"/>
                <a:cs typeface="Arial"/>
              </a:rPr>
              <a:t>for the  dynamic translation </a:t>
            </a:r>
            <a:r>
              <a:rPr sz="2200" dirty="0">
                <a:latin typeface="+mj-lt"/>
                <a:cs typeface="Arial"/>
              </a:rPr>
              <a:t>of a domain  name </a:t>
            </a:r>
            <a:r>
              <a:rPr sz="2200" spc="-5" dirty="0">
                <a:latin typeface="+mj-lt"/>
                <a:cs typeface="Arial"/>
              </a:rPr>
              <a:t>into the </a:t>
            </a:r>
            <a:r>
              <a:rPr sz="2200" dirty="0">
                <a:latin typeface="+mj-lt"/>
                <a:cs typeface="Arial"/>
              </a:rPr>
              <a:t>correct </a:t>
            </a:r>
            <a:r>
              <a:rPr sz="2200" spc="-5" dirty="0">
                <a:latin typeface="+mj-lt"/>
                <a:cs typeface="Arial"/>
              </a:rPr>
              <a:t>IP</a:t>
            </a:r>
            <a:r>
              <a:rPr sz="2200" spc="-170" dirty="0">
                <a:latin typeface="+mj-lt"/>
                <a:cs typeface="Arial"/>
              </a:rPr>
              <a:t> </a:t>
            </a:r>
            <a:r>
              <a:rPr sz="2200" dirty="0">
                <a:latin typeface="+mj-lt"/>
                <a:cs typeface="Arial"/>
              </a:rPr>
              <a:t>address.</a:t>
            </a:r>
            <a:endParaRPr sz="2200">
              <a:latin typeface="+mj-lt"/>
              <a:cs typeface="Arial"/>
            </a:endParaRPr>
          </a:p>
          <a:p>
            <a:pPr marL="299056" marR="5079" indent="-286992">
              <a:lnSpc>
                <a:spcPts val="2280"/>
              </a:lnSpc>
              <a:spcBef>
                <a:spcPts val="1400"/>
              </a:spcBef>
              <a:buClr>
                <a:srgbClr val="483A93"/>
              </a:buClr>
              <a:buSzPct val="90000"/>
              <a:buChar char="•"/>
              <a:tabLst>
                <a:tab pos="299056" algn="l"/>
                <a:tab pos="299690" algn="l"/>
              </a:tabLst>
            </a:pPr>
            <a:r>
              <a:rPr sz="2200" dirty="0">
                <a:latin typeface="+mj-lt"/>
                <a:cs typeface="Arial"/>
              </a:rPr>
              <a:t>The </a:t>
            </a:r>
            <a:r>
              <a:rPr sz="2200" spc="5" dirty="0">
                <a:latin typeface="+mj-lt"/>
                <a:cs typeface="Arial"/>
              </a:rPr>
              <a:t>DNS </a:t>
            </a:r>
            <a:r>
              <a:rPr sz="2200" dirty="0">
                <a:latin typeface="+mj-lt"/>
                <a:cs typeface="Arial"/>
              </a:rPr>
              <a:t>protocol</a:t>
            </a:r>
            <a:r>
              <a:rPr sz="2200" spc="-140" dirty="0">
                <a:latin typeface="+mj-lt"/>
                <a:cs typeface="Arial"/>
              </a:rPr>
              <a:t> </a:t>
            </a:r>
            <a:r>
              <a:rPr sz="2200" dirty="0">
                <a:latin typeface="+mj-lt"/>
                <a:cs typeface="Arial"/>
              </a:rPr>
              <a:t>communications  using a single </a:t>
            </a:r>
            <a:r>
              <a:rPr sz="2200" spc="-5" dirty="0">
                <a:latin typeface="+mj-lt"/>
                <a:cs typeface="Arial"/>
              </a:rPr>
              <a:t>format </a:t>
            </a:r>
            <a:r>
              <a:rPr sz="2200" dirty="0">
                <a:latin typeface="+mj-lt"/>
                <a:cs typeface="Arial"/>
              </a:rPr>
              <a:t>called a  message.</a:t>
            </a:r>
            <a:endParaRPr sz="2200">
              <a:latin typeface="+mj-lt"/>
              <a:cs typeface="Arial"/>
            </a:endParaRPr>
          </a:p>
        </p:txBody>
      </p:sp>
      <p:sp>
        <p:nvSpPr>
          <p:cNvPr id="31" name="object 31"/>
          <p:cNvSpPr/>
          <p:nvPr/>
        </p:nvSpPr>
        <p:spPr>
          <a:xfrm>
            <a:off x="927100" y="3168650"/>
            <a:ext cx="4262555" cy="2234599"/>
          </a:xfrm>
          <a:prstGeom prst="rect">
            <a:avLst/>
          </a:prstGeom>
          <a:blipFill>
            <a:blip r:embed="rId2" cstate="print"/>
            <a:stretch>
              <a:fillRect/>
            </a:stretch>
          </a:blipFill>
        </p:spPr>
        <p:txBody>
          <a:bodyPr wrap="square" lIns="0" tIns="0" rIns="0" bIns="0" rtlCol="0"/>
          <a:lstStyle/>
          <a:p>
            <a:endParaRPr/>
          </a:p>
        </p:txBody>
      </p:sp>
      <p:sp>
        <p:nvSpPr>
          <p:cNvPr id="32" name="object 32"/>
          <p:cNvSpPr/>
          <p:nvPr/>
        </p:nvSpPr>
        <p:spPr>
          <a:xfrm>
            <a:off x="6032500" y="3321050"/>
            <a:ext cx="4414924" cy="1665054"/>
          </a:xfrm>
          <a:prstGeom prst="rect">
            <a:avLst/>
          </a:prstGeom>
          <a:blipFill>
            <a:blip r:embed="rId3" cstate="print"/>
            <a:stretch>
              <a:fillRect/>
            </a:stretch>
          </a:blipFill>
        </p:spPr>
        <p:txBody>
          <a:bodyPr wrap="square" lIns="0" tIns="0" rIns="0" bIns="0" rtlCol="0"/>
          <a:lstStyle/>
          <a:p>
            <a:endParaRPr/>
          </a:p>
        </p:txBody>
      </p:sp>
      <p:sp>
        <p:nvSpPr>
          <p:cNvPr id="33" name="object 33"/>
          <p:cNvSpPr/>
          <p:nvPr/>
        </p:nvSpPr>
        <p:spPr>
          <a:xfrm>
            <a:off x="3746500" y="5683250"/>
            <a:ext cx="3924948" cy="1312883"/>
          </a:xfrm>
          <a:prstGeom prst="rect">
            <a:avLst/>
          </a:prstGeom>
          <a:blipFill>
            <a:blip r:embed="rId4" cstate="print"/>
            <a:stretch>
              <a:fillRect/>
            </a:stretch>
          </a:blipFill>
        </p:spPr>
        <p:txBody>
          <a:bodyPr wrap="square" lIns="0" tIns="0" rIns="0" bIns="0" rtlCol="0"/>
          <a:lstStyle/>
          <a:p>
            <a:endParaRPr/>
          </a:p>
        </p:txBody>
      </p:sp>
      <p:sp>
        <p:nvSpPr>
          <p:cNvPr id="34" name="TextBox 33"/>
          <p:cNvSpPr txBox="1"/>
          <p:nvPr/>
        </p:nvSpPr>
        <p:spPr>
          <a:xfrm>
            <a:off x="1536701" y="1"/>
            <a:ext cx="9753601" cy="1077208"/>
          </a:xfrm>
          <a:prstGeom prst="rect">
            <a:avLst/>
          </a:prstGeom>
          <a:noFill/>
        </p:spPr>
        <p:txBody>
          <a:bodyPr wrap="square" lIns="91432" tIns="45715" rIns="91432" bIns="45715" rtlCol="0">
            <a:spAutoFit/>
          </a:bodyPr>
          <a:lstStyle/>
          <a:p>
            <a:r>
              <a:rPr lang="en-IN" sz="3200" dirty="0" smtClean="0"/>
              <a:t>Domain name system</a:t>
            </a:r>
          </a:p>
          <a:p>
            <a:r>
              <a:rPr lang="en-IN" sz="3200" dirty="0" smtClean="0"/>
              <a:t> </a:t>
            </a:r>
            <a:endParaRPr lang="en-IN" sz="3200" dirty="0"/>
          </a:p>
        </p:txBody>
      </p:sp>
      <p:sp>
        <p:nvSpPr>
          <p:cNvPr id="7" name="Date Placeholder 6"/>
          <p:cNvSpPr>
            <a:spLocks noGrp="1"/>
          </p:cNvSpPr>
          <p:nvPr>
            <p:ph type="dt" sz="half" idx="10"/>
          </p:nvPr>
        </p:nvSpPr>
        <p:spPr/>
        <p:txBody>
          <a:bodyPr/>
          <a:lstStyle/>
          <a:p>
            <a:r>
              <a:rPr lang="en-US" smtClean="0"/>
              <a:t>9/5/2020</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24</a:t>
            </a:fld>
            <a:endParaRPr lang="en-US"/>
          </a:p>
        </p:txBody>
      </p:sp>
      <p:sp>
        <p:nvSpPr>
          <p:cNvPr id="9" name="Footer Placeholder 8"/>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50901" y="882651"/>
            <a:ext cx="9144000" cy="4680758"/>
          </a:xfrm>
          <a:prstGeom prst="rect">
            <a:avLst/>
          </a:prstGeom>
        </p:spPr>
        <p:txBody>
          <a:bodyPr wrap="square" lIns="91432" tIns="45715" rIns="91432" bIns="45715">
            <a:spAutoFit/>
          </a:bodyPr>
          <a:lstStyle/>
          <a:p>
            <a:pPr marL="358740" indent="-346042" algn="just">
              <a:spcBef>
                <a:spcPts val="1000"/>
              </a:spcBef>
              <a:buFont typeface="Arial" pitchFamily="34" charset="0"/>
              <a:buChar char="•"/>
            </a:pPr>
            <a:r>
              <a:rPr lang="en-IN" sz="2200" spc="-10" dirty="0" smtClean="0">
                <a:latin typeface="Times New Roman" pitchFamily="18" charset="0"/>
                <a:cs typeface="Times New Roman" pitchFamily="18" charset="0"/>
              </a:rPr>
              <a:t>The </a:t>
            </a:r>
            <a:r>
              <a:rPr lang="en-IN" sz="2200" spc="-5" dirty="0" smtClean="0">
                <a:latin typeface="Times New Roman" pitchFamily="18" charset="0"/>
                <a:cs typeface="Times New Roman" pitchFamily="18" charset="0"/>
              </a:rPr>
              <a:t>user passes </a:t>
            </a:r>
            <a:r>
              <a:rPr lang="en-IN" sz="2200" dirty="0" smtClean="0">
                <a:latin typeface="Times New Roman" pitchFamily="18" charset="0"/>
                <a:cs typeface="Times New Roman" pitchFamily="18" charset="0"/>
              </a:rPr>
              <a:t>the host </a:t>
            </a:r>
            <a:r>
              <a:rPr lang="en-IN" sz="2200" spc="-10" dirty="0" smtClean="0">
                <a:latin typeface="Times New Roman" pitchFamily="18" charset="0"/>
                <a:cs typeface="Times New Roman" pitchFamily="18" charset="0"/>
              </a:rPr>
              <a:t>name </a:t>
            </a:r>
            <a:r>
              <a:rPr lang="en-IN" sz="2200" dirty="0" smtClean="0">
                <a:latin typeface="Times New Roman" pitchFamily="18" charset="0"/>
                <a:cs typeface="Times New Roman" pitchFamily="18" charset="0"/>
              </a:rPr>
              <a:t>to the file </a:t>
            </a:r>
            <a:r>
              <a:rPr lang="en-IN" sz="2200" spc="-5" dirty="0" smtClean="0">
                <a:latin typeface="Times New Roman" pitchFamily="18" charset="0"/>
                <a:cs typeface="Times New Roman" pitchFamily="18" charset="0"/>
              </a:rPr>
              <a:t>transfer</a:t>
            </a:r>
            <a:r>
              <a:rPr lang="en-IN" sz="2200" spc="-80" dirty="0" smtClean="0">
                <a:latin typeface="Times New Roman" pitchFamily="18" charset="0"/>
                <a:cs typeface="Times New Roman" pitchFamily="18" charset="0"/>
              </a:rPr>
              <a:t> </a:t>
            </a:r>
            <a:r>
              <a:rPr lang="en-IN" sz="2200" spc="-5" dirty="0" smtClean="0">
                <a:latin typeface="Times New Roman" pitchFamily="18" charset="0"/>
                <a:cs typeface="Times New Roman" pitchFamily="18" charset="0"/>
              </a:rPr>
              <a:t>client.</a:t>
            </a:r>
            <a:endParaRPr lang="en-IN" sz="2200" dirty="0" smtClean="0">
              <a:latin typeface="Times New Roman" pitchFamily="18" charset="0"/>
              <a:cs typeface="Times New Roman" pitchFamily="18" charset="0"/>
            </a:endParaRPr>
          </a:p>
          <a:p>
            <a:pPr marL="358740" indent="-346042" algn="just">
              <a:spcBef>
                <a:spcPts val="900"/>
              </a:spcBef>
              <a:buFont typeface="Arial" pitchFamily="34" charset="0"/>
              <a:buChar char="•"/>
            </a:pPr>
            <a:r>
              <a:rPr lang="en-IN" sz="2200" spc="-10" dirty="0" smtClean="0">
                <a:latin typeface="Times New Roman" pitchFamily="18" charset="0"/>
                <a:cs typeface="Times New Roman" pitchFamily="18" charset="0"/>
              </a:rPr>
              <a:t>The </a:t>
            </a:r>
            <a:r>
              <a:rPr lang="en-IN" sz="2200" dirty="0" smtClean="0">
                <a:latin typeface="Times New Roman" pitchFamily="18" charset="0"/>
                <a:cs typeface="Times New Roman" pitchFamily="18" charset="0"/>
              </a:rPr>
              <a:t>file </a:t>
            </a:r>
            <a:r>
              <a:rPr lang="en-IN" sz="2200" spc="-5" dirty="0" smtClean="0">
                <a:latin typeface="Times New Roman" pitchFamily="18" charset="0"/>
                <a:cs typeface="Times New Roman" pitchFamily="18" charset="0"/>
              </a:rPr>
              <a:t>transfer client passes </a:t>
            </a:r>
            <a:r>
              <a:rPr lang="en-IN" sz="2200" dirty="0" smtClean="0">
                <a:latin typeface="Times New Roman" pitchFamily="18" charset="0"/>
                <a:cs typeface="Times New Roman" pitchFamily="18" charset="0"/>
              </a:rPr>
              <a:t>the host </a:t>
            </a:r>
            <a:r>
              <a:rPr lang="en-IN" sz="2200" spc="-10" dirty="0" smtClean="0">
                <a:latin typeface="Times New Roman" pitchFamily="18" charset="0"/>
                <a:cs typeface="Times New Roman" pitchFamily="18" charset="0"/>
              </a:rPr>
              <a:t>name </a:t>
            </a:r>
            <a:r>
              <a:rPr lang="en-IN" sz="2200" spc="-5" dirty="0" smtClean="0">
                <a:latin typeface="Times New Roman" pitchFamily="18" charset="0"/>
                <a:cs typeface="Times New Roman" pitchFamily="18" charset="0"/>
              </a:rPr>
              <a:t>to </a:t>
            </a:r>
            <a:r>
              <a:rPr lang="en-IN" sz="2200" dirty="0" smtClean="0">
                <a:latin typeface="Times New Roman" pitchFamily="18" charset="0"/>
                <a:cs typeface="Times New Roman" pitchFamily="18" charset="0"/>
              </a:rPr>
              <a:t>the </a:t>
            </a:r>
            <a:r>
              <a:rPr lang="en-IN" sz="2200" spc="-10" dirty="0" smtClean="0">
                <a:latin typeface="Times New Roman" pitchFamily="18" charset="0"/>
                <a:cs typeface="Times New Roman" pitchFamily="18" charset="0"/>
              </a:rPr>
              <a:t>DNS</a:t>
            </a:r>
            <a:r>
              <a:rPr lang="en-IN" sz="2200" spc="-40" dirty="0" smtClean="0">
                <a:latin typeface="Times New Roman" pitchFamily="18" charset="0"/>
                <a:cs typeface="Times New Roman" pitchFamily="18" charset="0"/>
              </a:rPr>
              <a:t> </a:t>
            </a:r>
            <a:r>
              <a:rPr lang="en-IN" sz="2200" spc="-5" dirty="0" smtClean="0">
                <a:latin typeface="Times New Roman" pitchFamily="18" charset="0"/>
                <a:cs typeface="Times New Roman" pitchFamily="18" charset="0"/>
              </a:rPr>
              <a:t>client.</a:t>
            </a:r>
            <a:endParaRPr lang="en-IN" sz="2200" dirty="0" smtClean="0">
              <a:latin typeface="Times New Roman" pitchFamily="18" charset="0"/>
              <a:cs typeface="Times New Roman" pitchFamily="18" charset="0"/>
            </a:endParaRPr>
          </a:p>
          <a:p>
            <a:pPr marL="358740" marR="5079" indent="-346042" algn="just">
              <a:spcBef>
                <a:spcPts val="1030"/>
              </a:spcBef>
              <a:buFont typeface="Arial" pitchFamily="34" charset="0"/>
              <a:buChar char="•"/>
            </a:pPr>
            <a:r>
              <a:rPr lang="en-IN" sz="2200" spc="-10" dirty="0" smtClean="0">
                <a:latin typeface="Times New Roman" pitchFamily="18" charset="0"/>
                <a:cs typeface="Times New Roman" pitchFamily="18" charset="0"/>
              </a:rPr>
              <a:t>Each </a:t>
            </a:r>
            <a:r>
              <a:rPr lang="en-IN" sz="2200" spc="-15" dirty="0" smtClean="0">
                <a:latin typeface="Times New Roman" pitchFamily="18" charset="0"/>
                <a:cs typeface="Times New Roman" pitchFamily="18" charset="0"/>
              </a:rPr>
              <a:t>computer, </a:t>
            </a:r>
            <a:r>
              <a:rPr lang="en-IN" sz="2200" spc="-5" dirty="0" smtClean="0">
                <a:latin typeface="Times New Roman" pitchFamily="18" charset="0"/>
                <a:cs typeface="Times New Roman" pitchFamily="18" charset="0"/>
              </a:rPr>
              <a:t>after being booted, </a:t>
            </a:r>
            <a:r>
              <a:rPr lang="en-IN" sz="2200" dirty="0" smtClean="0">
                <a:latin typeface="Times New Roman" pitchFamily="18" charset="0"/>
                <a:cs typeface="Times New Roman" pitchFamily="18" charset="0"/>
              </a:rPr>
              <a:t>knows </a:t>
            </a:r>
            <a:r>
              <a:rPr lang="en-IN" sz="2200" spc="-5" dirty="0" smtClean="0">
                <a:latin typeface="Times New Roman" pitchFamily="18" charset="0"/>
                <a:cs typeface="Times New Roman" pitchFamily="18" charset="0"/>
              </a:rPr>
              <a:t>the address </a:t>
            </a:r>
            <a:r>
              <a:rPr lang="en-IN" sz="2200" dirty="0" smtClean="0">
                <a:latin typeface="Times New Roman" pitchFamily="18" charset="0"/>
                <a:cs typeface="Times New Roman" pitchFamily="18" charset="0"/>
              </a:rPr>
              <a:t>of one </a:t>
            </a:r>
            <a:r>
              <a:rPr lang="en-IN" sz="2200" spc="-10" dirty="0" smtClean="0">
                <a:latin typeface="Times New Roman" pitchFamily="18" charset="0"/>
                <a:cs typeface="Times New Roman" pitchFamily="18" charset="0"/>
              </a:rPr>
              <a:t>DNS </a:t>
            </a:r>
            <a:r>
              <a:rPr lang="en-IN" sz="2200" spc="-21" dirty="0" smtClean="0">
                <a:latin typeface="Times New Roman" pitchFamily="18" charset="0"/>
                <a:cs typeface="Times New Roman" pitchFamily="18" charset="0"/>
              </a:rPr>
              <a:t>server.        </a:t>
            </a:r>
            <a:r>
              <a:rPr lang="en-IN" sz="2200" spc="-10" dirty="0" smtClean="0">
                <a:latin typeface="Times New Roman" pitchFamily="18" charset="0"/>
                <a:cs typeface="Times New Roman" pitchFamily="18" charset="0"/>
              </a:rPr>
              <a:t>The DNS </a:t>
            </a:r>
            <a:r>
              <a:rPr lang="en-IN" sz="2200" spc="-5" dirty="0" smtClean="0">
                <a:latin typeface="Times New Roman" pitchFamily="18" charset="0"/>
                <a:cs typeface="Times New Roman" pitchFamily="18" charset="0"/>
              </a:rPr>
              <a:t>client  sends </a:t>
            </a:r>
            <a:r>
              <a:rPr lang="en-IN" sz="2200" dirty="0" smtClean="0">
                <a:latin typeface="Times New Roman" pitchFamily="18" charset="0"/>
                <a:cs typeface="Times New Roman" pitchFamily="18" charset="0"/>
              </a:rPr>
              <a:t>a </a:t>
            </a:r>
            <a:r>
              <a:rPr lang="en-IN" sz="2200" spc="-10" dirty="0" smtClean="0">
                <a:latin typeface="Times New Roman" pitchFamily="18" charset="0"/>
                <a:cs typeface="Times New Roman" pitchFamily="18" charset="0"/>
              </a:rPr>
              <a:t>message </a:t>
            </a:r>
            <a:r>
              <a:rPr lang="en-IN" sz="2200" dirty="0" smtClean="0">
                <a:latin typeface="Times New Roman" pitchFamily="18" charset="0"/>
                <a:cs typeface="Times New Roman" pitchFamily="18" charset="0"/>
              </a:rPr>
              <a:t>to a </a:t>
            </a:r>
            <a:r>
              <a:rPr lang="en-IN" sz="2200" spc="-5" dirty="0" smtClean="0">
                <a:latin typeface="Times New Roman" pitchFamily="18" charset="0"/>
                <a:cs typeface="Times New Roman" pitchFamily="18" charset="0"/>
              </a:rPr>
              <a:t>DNS server with </a:t>
            </a:r>
            <a:r>
              <a:rPr lang="en-IN" sz="2200" dirty="0" smtClean="0">
                <a:latin typeface="Times New Roman" pitchFamily="18" charset="0"/>
                <a:cs typeface="Times New Roman" pitchFamily="18" charset="0"/>
              </a:rPr>
              <a:t>a </a:t>
            </a:r>
            <a:r>
              <a:rPr lang="en-IN" sz="2200" spc="-5" dirty="0" smtClean="0">
                <a:latin typeface="Times New Roman" pitchFamily="18" charset="0"/>
                <a:cs typeface="Times New Roman" pitchFamily="18" charset="0"/>
              </a:rPr>
              <a:t>query </a:t>
            </a:r>
            <a:r>
              <a:rPr lang="en-IN" sz="2200" dirty="0" smtClean="0">
                <a:latin typeface="Times New Roman" pitchFamily="18" charset="0"/>
                <a:cs typeface="Times New Roman" pitchFamily="18" charset="0"/>
              </a:rPr>
              <a:t>that gives the file </a:t>
            </a:r>
            <a:r>
              <a:rPr lang="en-IN" sz="2200" spc="-5" dirty="0" smtClean="0">
                <a:latin typeface="Times New Roman" pitchFamily="18" charset="0"/>
                <a:cs typeface="Times New Roman" pitchFamily="18" charset="0"/>
              </a:rPr>
              <a:t>transfer server </a:t>
            </a:r>
            <a:r>
              <a:rPr lang="en-IN" sz="2200" spc="-10" dirty="0" smtClean="0">
                <a:latin typeface="Times New Roman" pitchFamily="18" charset="0"/>
                <a:cs typeface="Times New Roman" pitchFamily="18" charset="0"/>
              </a:rPr>
              <a:t>name </a:t>
            </a:r>
            <a:r>
              <a:rPr lang="en-IN" sz="2200" spc="-5" dirty="0" smtClean="0">
                <a:latin typeface="Times New Roman" pitchFamily="18" charset="0"/>
                <a:cs typeface="Times New Roman" pitchFamily="18" charset="0"/>
              </a:rPr>
              <a:t>using  the </a:t>
            </a:r>
            <a:r>
              <a:rPr lang="en-IN" sz="2200" dirty="0" smtClean="0">
                <a:latin typeface="Times New Roman" pitchFamily="18" charset="0"/>
                <a:cs typeface="Times New Roman" pitchFamily="18" charset="0"/>
              </a:rPr>
              <a:t>known </a:t>
            </a:r>
            <a:r>
              <a:rPr lang="en-IN" sz="2200" spc="-5" dirty="0" smtClean="0">
                <a:latin typeface="Times New Roman" pitchFamily="18" charset="0"/>
                <a:cs typeface="Times New Roman" pitchFamily="18" charset="0"/>
              </a:rPr>
              <a:t>IP address </a:t>
            </a:r>
            <a:r>
              <a:rPr lang="en-IN" sz="2200" dirty="0" smtClean="0">
                <a:latin typeface="Times New Roman" pitchFamily="18" charset="0"/>
                <a:cs typeface="Times New Roman" pitchFamily="18" charset="0"/>
              </a:rPr>
              <a:t>of the </a:t>
            </a:r>
            <a:r>
              <a:rPr lang="en-IN" sz="2200" spc="-5" dirty="0" smtClean="0">
                <a:latin typeface="Times New Roman" pitchFamily="18" charset="0"/>
                <a:cs typeface="Times New Roman" pitchFamily="18" charset="0"/>
              </a:rPr>
              <a:t>DNS</a:t>
            </a:r>
            <a:r>
              <a:rPr lang="en-IN" sz="2200" spc="-90" dirty="0" smtClean="0">
                <a:latin typeface="Times New Roman" pitchFamily="18" charset="0"/>
                <a:cs typeface="Times New Roman" pitchFamily="18" charset="0"/>
              </a:rPr>
              <a:t> </a:t>
            </a:r>
            <a:r>
              <a:rPr lang="en-IN" sz="2200" spc="-21" dirty="0" smtClean="0">
                <a:latin typeface="Times New Roman" pitchFamily="18" charset="0"/>
                <a:cs typeface="Times New Roman" pitchFamily="18" charset="0"/>
              </a:rPr>
              <a:t>server.</a:t>
            </a:r>
          </a:p>
          <a:p>
            <a:pPr marL="358740" marR="977170" indent="-346042" algn="just">
              <a:spcBef>
                <a:spcPts val="200"/>
              </a:spcBef>
              <a:buFont typeface="Arial" pitchFamily="34" charset="0"/>
              <a:buChar char="•"/>
            </a:pPr>
            <a:r>
              <a:rPr lang="en-IN" sz="2200" spc="-10" dirty="0" smtClean="0">
                <a:latin typeface="Times New Roman" pitchFamily="18" charset="0"/>
                <a:cs typeface="Times New Roman" pitchFamily="18" charset="0"/>
              </a:rPr>
              <a:t>The </a:t>
            </a:r>
            <a:r>
              <a:rPr lang="en-IN" sz="2200" spc="-5" dirty="0" smtClean="0">
                <a:latin typeface="Times New Roman" pitchFamily="18" charset="0"/>
                <a:cs typeface="Times New Roman" pitchFamily="18" charset="0"/>
              </a:rPr>
              <a:t>DNS server responds with the IP address </a:t>
            </a:r>
            <a:r>
              <a:rPr lang="en-IN" sz="2200" dirty="0" smtClean="0">
                <a:latin typeface="Times New Roman" pitchFamily="18" charset="0"/>
                <a:cs typeface="Times New Roman" pitchFamily="18" charset="0"/>
              </a:rPr>
              <a:t>of the </a:t>
            </a:r>
            <a:r>
              <a:rPr lang="en-IN" sz="2200" spc="-5" dirty="0" smtClean="0">
                <a:latin typeface="Times New Roman" pitchFamily="18" charset="0"/>
                <a:cs typeface="Times New Roman" pitchFamily="18" charset="0"/>
              </a:rPr>
              <a:t>desired </a:t>
            </a:r>
            <a:r>
              <a:rPr lang="en-IN" sz="2200" dirty="0" smtClean="0">
                <a:latin typeface="Times New Roman" pitchFamily="18" charset="0"/>
                <a:cs typeface="Times New Roman" pitchFamily="18" charset="0"/>
              </a:rPr>
              <a:t>file </a:t>
            </a:r>
            <a:r>
              <a:rPr lang="en-IN" sz="2200" spc="-5" dirty="0" smtClean="0">
                <a:latin typeface="Times New Roman" pitchFamily="18" charset="0"/>
                <a:cs typeface="Times New Roman" pitchFamily="18" charset="0"/>
              </a:rPr>
              <a:t>transfer </a:t>
            </a:r>
            <a:r>
              <a:rPr lang="en-IN" sz="2200" spc="-15" dirty="0" smtClean="0">
                <a:latin typeface="Times New Roman" pitchFamily="18" charset="0"/>
                <a:cs typeface="Times New Roman" pitchFamily="18" charset="0"/>
              </a:rPr>
              <a:t>server.  </a:t>
            </a:r>
            <a:r>
              <a:rPr lang="en-IN" sz="2200" spc="-10" dirty="0" smtClean="0">
                <a:latin typeface="Times New Roman" pitchFamily="18" charset="0"/>
                <a:cs typeface="Times New Roman" pitchFamily="18" charset="0"/>
              </a:rPr>
              <a:t>The </a:t>
            </a:r>
            <a:r>
              <a:rPr lang="en-IN" sz="2200" spc="-5" dirty="0" smtClean="0">
                <a:latin typeface="Times New Roman" pitchFamily="18" charset="0"/>
                <a:cs typeface="Times New Roman" pitchFamily="18" charset="0"/>
              </a:rPr>
              <a:t>DNS server passes </a:t>
            </a:r>
            <a:r>
              <a:rPr lang="en-IN" sz="2200" dirty="0" smtClean="0">
                <a:latin typeface="Times New Roman" pitchFamily="18" charset="0"/>
                <a:cs typeface="Times New Roman" pitchFamily="18" charset="0"/>
              </a:rPr>
              <a:t>the </a:t>
            </a:r>
            <a:r>
              <a:rPr lang="en-IN" sz="2200" spc="-5" dirty="0" smtClean="0">
                <a:latin typeface="Times New Roman" pitchFamily="18" charset="0"/>
                <a:cs typeface="Times New Roman" pitchFamily="18" charset="0"/>
              </a:rPr>
              <a:t>IP address to </a:t>
            </a:r>
            <a:r>
              <a:rPr lang="en-IN" sz="2200" dirty="0" smtClean="0">
                <a:latin typeface="Times New Roman" pitchFamily="18" charset="0"/>
                <a:cs typeface="Times New Roman" pitchFamily="18" charset="0"/>
              </a:rPr>
              <a:t>the file </a:t>
            </a:r>
            <a:r>
              <a:rPr lang="en-IN" sz="2200" spc="-5" dirty="0" smtClean="0">
                <a:latin typeface="Times New Roman" pitchFamily="18" charset="0"/>
                <a:cs typeface="Times New Roman" pitchFamily="18" charset="0"/>
              </a:rPr>
              <a:t>transfer</a:t>
            </a:r>
            <a:r>
              <a:rPr lang="en-IN" sz="2200" spc="-135" dirty="0" smtClean="0">
                <a:latin typeface="Times New Roman" pitchFamily="18" charset="0"/>
                <a:cs typeface="Times New Roman" pitchFamily="18" charset="0"/>
              </a:rPr>
              <a:t> </a:t>
            </a:r>
            <a:r>
              <a:rPr lang="en-IN" sz="2200" spc="-5" dirty="0" smtClean="0">
                <a:latin typeface="Times New Roman" pitchFamily="18" charset="0"/>
                <a:cs typeface="Times New Roman" pitchFamily="18" charset="0"/>
              </a:rPr>
              <a:t>client.</a:t>
            </a:r>
            <a:endParaRPr lang="en-IN" sz="2200" dirty="0" smtClean="0">
              <a:latin typeface="Times New Roman" pitchFamily="18" charset="0"/>
              <a:cs typeface="Times New Roman" pitchFamily="18" charset="0"/>
            </a:endParaRPr>
          </a:p>
          <a:p>
            <a:pPr marL="358740" indent="-346042" algn="just">
              <a:spcBef>
                <a:spcPts val="660"/>
              </a:spcBef>
              <a:buFont typeface="Arial" pitchFamily="34" charset="0"/>
              <a:buChar char="•"/>
            </a:pPr>
            <a:r>
              <a:rPr lang="en-IN" sz="2200" spc="-10" dirty="0" smtClean="0">
                <a:latin typeface="Times New Roman" pitchFamily="18" charset="0"/>
                <a:cs typeface="Times New Roman" pitchFamily="18" charset="0"/>
              </a:rPr>
              <a:t>The </a:t>
            </a:r>
            <a:r>
              <a:rPr lang="en-IN" sz="2200" dirty="0" smtClean="0">
                <a:latin typeface="Times New Roman" pitchFamily="18" charset="0"/>
                <a:cs typeface="Times New Roman" pitchFamily="18" charset="0"/>
              </a:rPr>
              <a:t>file </a:t>
            </a:r>
            <a:r>
              <a:rPr lang="en-IN" sz="2200" spc="-5" dirty="0" smtClean="0">
                <a:latin typeface="Times New Roman" pitchFamily="18" charset="0"/>
                <a:cs typeface="Times New Roman" pitchFamily="18" charset="0"/>
              </a:rPr>
              <a:t>transfer client </a:t>
            </a:r>
            <a:r>
              <a:rPr lang="en-IN" sz="2200" dirty="0" smtClean="0">
                <a:latin typeface="Times New Roman" pitchFamily="18" charset="0"/>
                <a:cs typeface="Times New Roman" pitchFamily="18" charset="0"/>
              </a:rPr>
              <a:t>now uses </a:t>
            </a:r>
            <a:r>
              <a:rPr lang="en-IN" sz="2200" spc="-5" dirty="0" smtClean="0">
                <a:latin typeface="Times New Roman" pitchFamily="18" charset="0"/>
                <a:cs typeface="Times New Roman" pitchFamily="18" charset="0"/>
              </a:rPr>
              <a:t>the received </a:t>
            </a:r>
            <a:r>
              <a:rPr lang="en-IN" sz="2200" spc="-10" dirty="0" smtClean="0">
                <a:latin typeface="Times New Roman" pitchFamily="18" charset="0"/>
                <a:cs typeface="Times New Roman" pitchFamily="18" charset="0"/>
              </a:rPr>
              <a:t>IP </a:t>
            </a:r>
            <a:r>
              <a:rPr lang="en-IN" sz="2200" spc="-5" dirty="0" smtClean="0">
                <a:latin typeface="Times New Roman" pitchFamily="18" charset="0"/>
                <a:cs typeface="Times New Roman" pitchFamily="18" charset="0"/>
              </a:rPr>
              <a:t>address </a:t>
            </a:r>
            <a:r>
              <a:rPr lang="en-IN" sz="2200" dirty="0" smtClean="0">
                <a:latin typeface="Times New Roman" pitchFamily="18" charset="0"/>
                <a:cs typeface="Times New Roman" pitchFamily="18" charset="0"/>
              </a:rPr>
              <a:t>to </a:t>
            </a:r>
            <a:r>
              <a:rPr lang="en-IN" sz="2200" spc="-10" dirty="0" smtClean="0">
                <a:latin typeface="Times New Roman" pitchFamily="18" charset="0"/>
                <a:cs typeface="Times New Roman" pitchFamily="18" charset="0"/>
              </a:rPr>
              <a:t>access </a:t>
            </a:r>
            <a:r>
              <a:rPr lang="en-IN" sz="2200" dirty="0" smtClean="0">
                <a:latin typeface="Times New Roman" pitchFamily="18" charset="0"/>
                <a:cs typeface="Times New Roman" pitchFamily="18" charset="0"/>
              </a:rPr>
              <a:t>the </a:t>
            </a:r>
            <a:r>
              <a:rPr lang="en-IN" sz="2200" spc="-5" dirty="0" smtClean="0">
                <a:latin typeface="Times New Roman" pitchFamily="18" charset="0"/>
                <a:cs typeface="Times New Roman" pitchFamily="18" charset="0"/>
              </a:rPr>
              <a:t>file transfer</a:t>
            </a:r>
            <a:r>
              <a:rPr lang="en-IN" sz="2200" spc="-44" dirty="0" smtClean="0">
                <a:latin typeface="Times New Roman" pitchFamily="18" charset="0"/>
                <a:cs typeface="Times New Roman" pitchFamily="18" charset="0"/>
              </a:rPr>
              <a:t> </a:t>
            </a:r>
            <a:r>
              <a:rPr lang="en-IN" sz="2200" spc="-21" dirty="0" smtClean="0">
                <a:latin typeface="Times New Roman" pitchFamily="18" charset="0"/>
                <a:cs typeface="Times New Roman" pitchFamily="18" charset="0"/>
              </a:rPr>
              <a:t>Server.</a:t>
            </a:r>
          </a:p>
          <a:p>
            <a:pPr marL="12698">
              <a:spcBef>
                <a:spcPts val="660"/>
              </a:spcBef>
            </a:pPr>
            <a:endParaRPr lang="en-IN" sz="2200" spc="-21" dirty="0" smtClean="0">
              <a:latin typeface="Times New Roman" pitchFamily="18" charset="0"/>
              <a:cs typeface="Times New Roman" pitchFamily="18" charset="0"/>
            </a:endParaRPr>
          </a:p>
          <a:p>
            <a:pPr marL="12698">
              <a:spcBef>
                <a:spcPts val="660"/>
              </a:spcBef>
            </a:pPr>
            <a:endParaRPr lang="en-IN" sz="2200" dirty="0">
              <a:latin typeface="Times New Roman" pitchFamily="18" charset="0"/>
              <a:cs typeface="Times New Roman" pitchFamily="18" charset="0"/>
            </a:endParaRPr>
          </a:p>
        </p:txBody>
      </p:sp>
      <p:sp>
        <p:nvSpPr>
          <p:cNvPr id="5" name="object 6"/>
          <p:cNvSpPr/>
          <p:nvPr/>
        </p:nvSpPr>
        <p:spPr>
          <a:xfrm>
            <a:off x="2984499" y="4387850"/>
            <a:ext cx="6248400" cy="2743200"/>
          </a:xfrm>
          <a:prstGeom prst="rect">
            <a:avLst/>
          </a:prstGeom>
          <a:blipFill>
            <a:blip r:embed="rId2" cstate="print"/>
            <a:stretch>
              <a:fillRect/>
            </a:stretch>
          </a:blipFill>
        </p:spPr>
        <p:txBody>
          <a:bodyPr wrap="square" lIns="0" tIns="0" rIns="0" bIns="0" rtlCol="0"/>
          <a:lstStyle/>
          <a:p>
            <a:endParaRPr/>
          </a:p>
        </p:txBody>
      </p:sp>
      <p:sp>
        <p:nvSpPr>
          <p:cNvPr id="6" name="TextBox 5"/>
          <p:cNvSpPr txBox="1"/>
          <p:nvPr/>
        </p:nvSpPr>
        <p:spPr>
          <a:xfrm>
            <a:off x="1536701" y="1"/>
            <a:ext cx="9753601" cy="584775"/>
          </a:xfrm>
          <a:prstGeom prst="rect">
            <a:avLst/>
          </a:prstGeom>
          <a:noFill/>
        </p:spPr>
        <p:txBody>
          <a:bodyPr wrap="square" lIns="91432" tIns="45715" rIns="91432" bIns="45715" rtlCol="0">
            <a:spAutoFit/>
          </a:bodyPr>
          <a:lstStyle/>
          <a:p>
            <a:r>
              <a:rPr lang="en-IN" sz="3200" dirty="0" smtClean="0"/>
              <a:t>Domain name server </a:t>
            </a:r>
            <a:endParaRPr lang="en-IN" sz="3200" dirty="0"/>
          </a:p>
        </p:txBody>
      </p:sp>
      <p:sp>
        <p:nvSpPr>
          <p:cNvPr id="7" name="Date Placeholder 6"/>
          <p:cNvSpPr>
            <a:spLocks noGrp="1"/>
          </p:cNvSpPr>
          <p:nvPr>
            <p:ph type="dt" sz="half" idx="10"/>
          </p:nvPr>
        </p:nvSpPr>
        <p:spPr/>
        <p:txBody>
          <a:bodyPr/>
          <a:lstStyle/>
          <a:p>
            <a:r>
              <a:rPr lang="en-US" smtClean="0"/>
              <a:t>9/5/2020</a:t>
            </a:r>
            <a:endParaRPr lang="en-US"/>
          </a:p>
        </p:txBody>
      </p:sp>
      <p:sp>
        <p:nvSpPr>
          <p:cNvPr id="8" name="Slide Number Placeholder 7"/>
          <p:cNvSpPr>
            <a:spLocks noGrp="1"/>
          </p:cNvSpPr>
          <p:nvPr>
            <p:ph type="sldNum" sz="quarter" idx="12"/>
          </p:nvPr>
        </p:nvSpPr>
        <p:spPr/>
        <p:txBody>
          <a:bodyPr/>
          <a:lstStyle/>
          <a:p>
            <a:fld id="{B6F15528-21DE-4FAA-801E-634DDDAF4B2B}" type="slidenum">
              <a:rPr lang="en-US" smtClean="0"/>
              <a:pPr/>
              <a:t>25</a:t>
            </a:fld>
            <a:endParaRPr lang="en-US"/>
          </a:p>
        </p:txBody>
      </p:sp>
      <p:sp>
        <p:nvSpPr>
          <p:cNvPr id="9" name="Footer Placeholder 8"/>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74700" y="1492251"/>
            <a:ext cx="8845550" cy="366250"/>
          </a:xfrm>
          <a:prstGeom prst="rect">
            <a:avLst/>
          </a:prstGeom>
        </p:spPr>
        <p:txBody>
          <a:bodyPr vert="horz" wrap="square" lIns="0" tIns="40001" rIns="0" bIns="0" rtlCol="0">
            <a:spAutoFit/>
          </a:bodyPr>
          <a:lstStyle/>
          <a:p>
            <a:pPr marL="261594" marR="17779" indent="-236197">
              <a:lnSpc>
                <a:spcPts val="2730"/>
              </a:lnSpc>
              <a:spcBef>
                <a:spcPts val="315"/>
              </a:spcBef>
              <a:buFont typeface="Arial" pitchFamily="34" charset="0"/>
              <a:buChar char="•"/>
            </a:pPr>
            <a:r>
              <a:rPr sz="2200" spc="52" baseline="5787" smtClean="0">
                <a:latin typeface="+mj-lt"/>
                <a:cs typeface="UnDotum"/>
              </a:rPr>
              <a:t> </a:t>
            </a:r>
            <a:r>
              <a:rPr sz="2200" spc="-5" dirty="0">
                <a:latin typeface="+mj-lt"/>
                <a:cs typeface="Times New Roman"/>
              </a:rPr>
              <a:t>Stores domain </a:t>
            </a:r>
            <a:r>
              <a:rPr sz="2200" spc="-10" dirty="0">
                <a:latin typeface="+mj-lt"/>
                <a:cs typeface="Times New Roman"/>
              </a:rPr>
              <a:t>name </a:t>
            </a:r>
            <a:r>
              <a:rPr sz="2200" dirty="0">
                <a:latin typeface="+mj-lt"/>
                <a:cs typeface="Times New Roman"/>
              </a:rPr>
              <a:t>space </a:t>
            </a:r>
            <a:r>
              <a:rPr sz="2200" spc="-5" dirty="0">
                <a:latin typeface="+mj-lt"/>
                <a:cs typeface="Times New Roman"/>
              </a:rPr>
              <a:t>information within </a:t>
            </a:r>
            <a:r>
              <a:rPr sz="2200" dirty="0">
                <a:latin typeface="+mj-lt"/>
                <a:cs typeface="Times New Roman"/>
              </a:rPr>
              <a:t>its </a:t>
            </a:r>
            <a:r>
              <a:rPr sz="2200" spc="-5" dirty="0">
                <a:latin typeface="+mj-lt"/>
                <a:cs typeface="Times New Roman"/>
              </a:rPr>
              <a:t>domain/sub-  domain.</a:t>
            </a:r>
            <a:endParaRPr sz="2200">
              <a:latin typeface="+mj-lt"/>
              <a:cs typeface="Times New Roman"/>
            </a:endParaRPr>
          </a:p>
        </p:txBody>
      </p:sp>
      <p:sp>
        <p:nvSpPr>
          <p:cNvPr id="4" name="object 4"/>
          <p:cNvSpPr/>
          <p:nvPr/>
        </p:nvSpPr>
        <p:spPr>
          <a:xfrm>
            <a:off x="1149934" y="2622716"/>
            <a:ext cx="7065696" cy="3310314"/>
          </a:xfrm>
          <a:prstGeom prst="rect">
            <a:avLst/>
          </a:prstGeom>
          <a:blipFill>
            <a:blip r:embed="rId2" cstate="print"/>
            <a:stretch>
              <a:fillRect/>
            </a:stretch>
          </a:blipFill>
        </p:spPr>
        <p:txBody>
          <a:bodyPr wrap="square" lIns="0" tIns="0" rIns="0" bIns="0" rtlCol="0"/>
          <a:lstStyle/>
          <a:p>
            <a:endParaRPr/>
          </a:p>
        </p:txBody>
      </p:sp>
      <p:sp>
        <p:nvSpPr>
          <p:cNvPr id="5" name="TextBox 4"/>
          <p:cNvSpPr txBox="1"/>
          <p:nvPr/>
        </p:nvSpPr>
        <p:spPr>
          <a:xfrm>
            <a:off x="1536701" y="1"/>
            <a:ext cx="9753601" cy="584775"/>
          </a:xfrm>
          <a:prstGeom prst="rect">
            <a:avLst/>
          </a:prstGeom>
          <a:noFill/>
        </p:spPr>
        <p:txBody>
          <a:bodyPr wrap="square" lIns="91432" tIns="45715" rIns="91432" bIns="45715" rtlCol="0">
            <a:spAutoFit/>
          </a:bodyPr>
          <a:lstStyle/>
          <a:p>
            <a:r>
              <a:rPr lang="en-IN" sz="3200" dirty="0" smtClean="0"/>
              <a:t>Domain name server </a:t>
            </a:r>
            <a:endParaRPr lang="en-IN" sz="3200" dirty="0"/>
          </a:p>
        </p:txBody>
      </p:sp>
      <p:sp>
        <p:nvSpPr>
          <p:cNvPr id="6" name="Date Placeholder 5"/>
          <p:cNvSpPr>
            <a:spLocks noGrp="1"/>
          </p:cNvSpPr>
          <p:nvPr>
            <p:ph type="dt" sz="half" idx="10"/>
          </p:nvPr>
        </p:nvSpPr>
        <p:spPr/>
        <p:txBody>
          <a:bodyPr/>
          <a:lstStyle/>
          <a:p>
            <a:r>
              <a:rPr lang="en-US" smtClean="0"/>
              <a:t>9/5/2020</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a:p>
        </p:txBody>
      </p:sp>
      <p:sp>
        <p:nvSpPr>
          <p:cNvPr id="8" name="Footer Placeholder 7"/>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2300" y="912052"/>
            <a:ext cx="8389620" cy="6218998"/>
          </a:xfrm>
          <a:prstGeom prst="rect">
            <a:avLst/>
          </a:prstGeom>
        </p:spPr>
        <p:txBody>
          <a:bodyPr vert="horz" wrap="square" lIns="0" tIns="113653" rIns="0" bIns="0" rtlCol="0">
            <a:spAutoFit/>
          </a:bodyPr>
          <a:lstStyle/>
          <a:p>
            <a:pPr marL="299056" indent="-286992">
              <a:spcBef>
                <a:spcPts val="894"/>
              </a:spcBef>
              <a:buClr>
                <a:srgbClr val="483A93"/>
              </a:buClr>
              <a:buSzPct val="88888"/>
              <a:buChar char="•"/>
              <a:tabLst>
                <a:tab pos="299056" algn="l"/>
                <a:tab pos="299690" algn="l"/>
              </a:tabLst>
            </a:pPr>
            <a:r>
              <a:rPr sz="2200" spc="-5" dirty="0">
                <a:cs typeface="Arial"/>
              </a:rPr>
              <a:t>DNS supports </a:t>
            </a:r>
            <a:r>
              <a:rPr sz="2200" spc="-10" dirty="0">
                <a:cs typeface="Arial"/>
              </a:rPr>
              <a:t>different types </a:t>
            </a:r>
            <a:r>
              <a:rPr sz="2200" spc="-5" dirty="0">
                <a:cs typeface="Arial"/>
              </a:rPr>
              <a:t>of records. Some of these record </a:t>
            </a:r>
            <a:r>
              <a:rPr sz="2200" spc="-10" dirty="0">
                <a:cs typeface="Arial"/>
              </a:rPr>
              <a:t>types</a:t>
            </a:r>
            <a:r>
              <a:rPr sz="2200" spc="185" dirty="0">
                <a:cs typeface="Arial"/>
              </a:rPr>
              <a:t> </a:t>
            </a:r>
            <a:r>
              <a:rPr sz="2200" spc="-5" dirty="0">
                <a:cs typeface="Arial"/>
              </a:rPr>
              <a:t>are:</a:t>
            </a:r>
            <a:endParaRPr sz="2200">
              <a:cs typeface="Arial"/>
            </a:endParaRPr>
          </a:p>
          <a:p>
            <a:pPr marL="756212" lvl="1" indent="-286992">
              <a:spcBef>
                <a:spcPts val="705"/>
              </a:spcBef>
              <a:buClr>
                <a:srgbClr val="6A2F8E"/>
              </a:buClr>
              <a:buFont typeface="Courier New"/>
              <a:buChar char="o"/>
              <a:tabLst>
                <a:tab pos="756846" algn="l"/>
              </a:tabLst>
            </a:pPr>
            <a:r>
              <a:rPr sz="2200" b="1" spc="-5" dirty="0">
                <a:cs typeface="Arial"/>
              </a:rPr>
              <a:t>A </a:t>
            </a:r>
            <a:r>
              <a:rPr sz="2200" spc="-5" dirty="0">
                <a:cs typeface="Arial"/>
              </a:rPr>
              <a:t>- An end </a:t>
            </a:r>
            <a:r>
              <a:rPr sz="2200" dirty="0">
                <a:cs typeface="Arial"/>
              </a:rPr>
              <a:t>device </a:t>
            </a:r>
            <a:r>
              <a:rPr sz="2200" spc="-5" dirty="0">
                <a:cs typeface="Arial"/>
              </a:rPr>
              <a:t>IPv4</a:t>
            </a:r>
            <a:r>
              <a:rPr sz="2200" spc="-75" dirty="0">
                <a:cs typeface="Arial"/>
              </a:rPr>
              <a:t> </a:t>
            </a:r>
            <a:r>
              <a:rPr sz="2200" spc="-5" dirty="0">
                <a:cs typeface="Arial"/>
              </a:rPr>
              <a:t>address</a:t>
            </a:r>
            <a:endParaRPr sz="2200">
              <a:cs typeface="Arial"/>
            </a:endParaRPr>
          </a:p>
          <a:p>
            <a:pPr marL="756212" lvl="1" indent="-286992">
              <a:spcBef>
                <a:spcPts val="710"/>
              </a:spcBef>
              <a:buClr>
                <a:srgbClr val="6A2F8E"/>
              </a:buClr>
              <a:buFont typeface="Courier New"/>
              <a:buChar char="o"/>
              <a:tabLst>
                <a:tab pos="756846" algn="l"/>
              </a:tabLst>
            </a:pPr>
            <a:r>
              <a:rPr sz="2200" b="1" spc="-10" dirty="0">
                <a:cs typeface="Arial"/>
              </a:rPr>
              <a:t>NS </a:t>
            </a:r>
            <a:r>
              <a:rPr sz="2200" spc="-5" dirty="0">
                <a:cs typeface="Arial"/>
              </a:rPr>
              <a:t>- An authoritative name</a:t>
            </a:r>
            <a:r>
              <a:rPr sz="2200" spc="-44" dirty="0">
                <a:cs typeface="Arial"/>
              </a:rPr>
              <a:t> </a:t>
            </a:r>
            <a:r>
              <a:rPr sz="2200" spc="-5" dirty="0">
                <a:cs typeface="Arial"/>
              </a:rPr>
              <a:t>server</a:t>
            </a:r>
            <a:endParaRPr sz="2200">
              <a:cs typeface="Arial"/>
            </a:endParaRPr>
          </a:p>
          <a:p>
            <a:pPr marL="756212" lvl="1" indent="-286992">
              <a:spcBef>
                <a:spcPts val="705"/>
              </a:spcBef>
              <a:buClr>
                <a:srgbClr val="6A2F8E"/>
              </a:buClr>
              <a:buFont typeface="Courier New"/>
              <a:buChar char="o"/>
              <a:tabLst>
                <a:tab pos="756846" algn="l"/>
              </a:tabLst>
            </a:pPr>
            <a:r>
              <a:rPr sz="2200" b="1" spc="-25" dirty="0">
                <a:cs typeface="Arial"/>
              </a:rPr>
              <a:t>AAAA </a:t>
            </a:r>
            <a:r>
              <a:rPr sz="2200" spc="-5" dirty="0">
                <a:cs typeface="Arial"/>
              </a:rPr>
              <a:t>- An end </a:t>
            </a:r>
            <a:r>
              <a:rPr sz="2200" dirty="0">
                <a:cs typeface="Arial"/>
              </a:rPr>
              <a:t>device </a:t>
            </a:r>
            <a:r>
              <a:rPr sz="2200" spc="-5" dirty="0">
                <a:cs typeface="Arial"/>
              </a:rPr>
              <a:t>IPv6 address (pronounced</a:t>
            </a:r>
            <a:r>
              <a:rPr sz="2200" spc="35" dirty="0">
                <a:cs typeface="Arial"/>
              </a:rPr>
              <a:t> </a:t>
            </a:r>
            <a:r>
              <a:rPr sz="2200" spc="-5" dirty="0">
                <a:cs typeface="Arial"/>
              </a:rPr>
              <a:t>quad-A)</a:t>
            </a:r>
            <a:endParaRPr sz="2200">
              <a:cs typeface="Arial"/>
            </a:endParaRPr>
          </a:p>
          <a:p>
            <a:pPr marL="756212" lvl="1" indent="-286992">
              <a:spcBef>
                <a:spcPts val="700"/>
              </a:spcBef>
              <a:buClr>
                <a:srgbClr val="6A2F8E"/>
              </a:buClr>
              <a:buFont typeface="Courier New"/>
              <a:buChar char="o"/>
              <a:tabLst>
                <a:tab pos="756846" algn="l"/>
              </a:tabLst>
            </a:pPr>
            <a:r>
              <a:rPr sz="2200" b="1" spc="-5" dirty="0">
                <a:cs typeface="Arial"/>
              </a:rPr>
              <a:t>MX </a:t>
            </a:r>
            <a:r>
              <a:rPr sz="2200" spc="-5" dirty="0">
                <a:cs typeface="Arial"/>
              </a:rPr>
              <a:t>- A mail exchange</a:t>
            </a:r>
            <a:r>
              <a:rPr sz="2200" spc="-151" dirty="0">
                <a:cs typeface="Arial"/>
              </a:rPr>
              <a:t> </a:t>
            </a:r>
            <a:r>
              <a:rPr sz="2200" spc="-5" dirty="0">
                <a:cs typeface="Arial"/>
              </a:rPr>
              <a:t>record</a:t>
            </a:r>
            <a:endParaRPr sz="2200">
              <a:cs typeface="Arial"/>
            </a:endParaRPr>
          </a:p>
          <a:p>
            <a:pPr marL="299056" marR="5079" indent="-286992" algn="just">
              <a:lnSpc>
                <a:spcPts val="2049"/>
              </a:lnSpc>
              <a:spcBef>
                <a:spcPts val="1445"/>
              </a:spcBef>
              <a:buClr>
                <a:srgbClr val="483A93"/>
              </a:buClr>
              <a:buSzPct val="88888"/>
              <a:buChar char="•"/>
              <a:tabLst>
                <a:tab pos="299690" algn="l"/>
              </a:tabLst>
            </a:pPr>
            <a:r>
              <a:rPr sz="2200" spc="-5" dirty="0">
                <a:cs typeface="Arial"/>
              </a:rPr>
              <a:t>DNS servers </a:t>
            </a:r>
            <a:r>
              <a:rPr sz="2200" spc="-15" dirty="0">
                <a:cs typeface="Arial"/>
              </a:rPr>
              <a:t>will </a:t>
            </a:r>
            <a:r>
              <a:rPr sz="2200" spc="-5" dirty="0">
                <a:cs typeface="Arial"/>
              </a:rPr>
              <a:t>first look at its </a:t>
            </a:r>
            <a:r>
              <a:rPr sz="2200" spc="-21" dirty="0">
                <a:cs typeface="Arial"/>
              </a:rPr>
              <a:t>own </a:t>
            </a:r>
            <a:r>
              <a:rPr sz="2200" spc="-5" dirty="0">
                <a:cs typeface="Arial"/>
              </a:rPr>
              <a:t>records </a:t>
            </a:r>
            <a:r>
              <a:rPr sz="2200" dirty="0">
                <a:cs typeface="Arial"/>
              </a:rPr>
              <a:t>to </a:t>
            </a:r>
            <a:r>
              <a:rPr sz="2200" spc="-5" dirty="0">
                <a:cs typeface="Arial"/>
              </a:rPr>
              <a:t>resolve the name. </a:t>
            </a:r>
            <a:r>
              <a:rPr sz="2200" dirty="0">
                <a:cs typeface="Arial"/>
              </a:rPr>
              <a:t>If </a:t>
            </a:r>
            <a:r>
              <a:rPr sz="2200" spc="-5" dirty="0">
                <a:cs typeface="Arial"/>
              </a:rPr>
              <a:t>the server is  unable </a:t>
            </a:r>
            <a:r>
              <a:rPr sz="2200" dirty="0">
                <a:cs typeface="Arial"/>
              </a:rPr>
              <a:t>to </a:t>
            </a:r>
            <a:r>
              <a:rPr sz="2200" spc="-5" dirty="0">
                <a:cs typeface="Arial"/>
              </a:rPr>
              <a:t>resolve the name using its locally stored records, it </a:t>
            </a:r>
            <a:r>
              <a:rPr sz="2200" spc="-10" dirty="0">
                <a:cs typeface="Arial"/>
              </a:rPr>
              <a:t>relays </a:t>
            </a:r>
            <a:r>
              <a:rPr sz="2200" spc="-5" dirty="0">
                <a:cs typeface="Arial"/>
              </a:rPr>
              <a:t>the query </a:t>
            </a:r>
            <a:r>
              <a:rPr sz="2200" dirty="0">
                <a:cs typeface="Arial"/>
              </a:rPr>
              <a:t>to  </a:t>
            </a:r>
            <a:r>
              <a:rPr sz="2200" spc="-5" dirty="0">
                <a:cs typeface="Arial"/>
              </a:rPr>
              <a:t>other servers.</a:t>
            </a:r>
            <a:endParaRPr sz="2200">
              <a:cs typeface="Arial"/>
            </a:endParaRPr>
          </a:p>
          <a:p>
            <a:pPr marL="299056" marR="4614096" indent="-286992">
              <a:lnSpc>
                <a:spcPts val="2049"/>
              </a:lnSpc>
              <a:spcBef>
                <a:spcPts val="1410"/>
              </a:spcBef>
              <a:buClr>
                <a:srgbClr val="483A93"/>
              </a:buClr>
              <a:buSzPct val="88888"/>
              <a:buChar char="•"/>
              <a:tabLst>
                <a:tab pos="299056" algn="l"/>
                <a:tab pos="299690" algn="l"/>
              </a:tabLst>
            </a:pPr>
            <a:r>
              <a:rPr sz="2200" dirty="0">
                <a:cs typeface="Arial"/>
              </a:rPr>
              <a:t>The </a:t>
            </a:r>
            <a:r>
              <a:rPr sz="2200" spc="-5" dirty="0">
                <a:cs typeface="Arial"/>
              </a:rPr>
              <a:t>response is then </a:t>
            </a:r>
            <a:r>
              <a:rPr sz="2200" spc="-10" dirty="0">
                <a:cs typeface="Arial"/>
              </a:rPr>
              <a:t>forwarded </a:t>
            </a:r>
            <a:r>
              <a:rPr sz="2200" dirty="0">
                <a:cs typeface="Arial"/>
              </a:rPr>
              <a:t>to  </a:t>
            </a:r>
            <a:r>
              <a:rPr sz="2200" spc="-5" dirty="0">
                <a:cs typeface="Arial"/>
              </a:rPr>
              <a:t>the requesting</a:t>
            </a:r>
            <a:r>
              <a:rPr sz="2200" spc="15" dirty="0">
                <a:cs typeface="Arial"/>
              </a:rPr>
              <a:t> </a:t>
            </a:r>
            <a:r>
              <a:rPr sz="2200" spc="-5" dirty="0">
                <a:cs typeface="Arial"/>
              </a:rPr>
              <a:t>client.</a:t>
            </a:r>
            <a:endParaRPr sz="2200">
              <a:cs typeface="Arial"/>
            </a:endParaRPr>
          </a:p>
          <a:p>
            <a:pPr marL="299056" marR="4405836" indent="-286992" algn="just">
              <a:lnSpc>
                <a:spcPts val="2049"/>
              </a:lnSpc>
              <a:spcBef>
                <a:spcPts val="1410"/>
              </a:spcBef>
              <a:buClr>
                <a:srgbClr val="483A93"/>
              </a:buClr>
              <a:buSzPct val="88888"/>
              <a:buChar char="•"/>
              <a:tabLst>
                <a:tab pos="299690" algn="l"/>
              </a:tabLst>
            </a:pPr>
            <a:r>
              <a:rPr sz="2200" dirty="0">
                <a:cs typeface="Arial"/>
              </a:rPr>
              <a:t>The </a:t>
            </a:r>
            <a:r>
              <a:rPr sz="2200" spc="-5" dirty="0">
                <a:cs typeface="Arial"/>
              </a:rPr>
              <a:t>DNS Client service on </a:t>
            </a:r>
            <a:r>
              <a:rPr sz="2200" spc="-10" dirty="0">
                <a:cs typeface="Arial"/>
              </a:rPr>
              <a:t>Windows  </a:t>
            </a:r>
            <a:r>
              <a:rPr sz="2200" spc="-5" dirty="0">
                <a:cs typeface="Arial"/>
              </a:rPr>
              <a:t>PCs also stores previously resolved  names in</a:t>
            </a:r>
            <a:r>
              <a:rPr sz="2200" spc="5" dirty="0">
                <a:cs typeface="Arial"/>
              </a:rPr>
              <a:t> </a:t>
            </a:r>
            <a:r>
              <a:rPr sz="2200" spc="-25" dirty="0">
                <a:cs typeface="Arial"/>
              </a:rPr>
              <a:t>memory.</a:t>
            </a:r>
            <a:endParaRPr sz="2200">
              <a:cs typeface="Arial"/>
            </a:endParaRPr>
          </a:p>
          <a:p>
            <a:pPr marL="299056" marR="4304246" indent="-286992" algn="just">
              <a:lnSpc>
                <a:spcPts val="2049"/>
              </a:lnSpc>
              <a:spcBef>
                <a:spcPts val="1395"/>
              </a:spcBef>
              <a:buClr>
                <a:srgbClr val="483A93"/>
              </a:buClr>
              <a:buSzPct val="88888"/>
              <a:buFont typeface="Arial"/>
              <a:buChar char="•"/>
              <a:tabLst>
                <a:tab pos="299690" algn="l"/>
              </a:tabLst>
            </a:pPr>
            <a:r>
              <a:rPr sz="2200" b="1" spc="-5" dirty="0">
                <a:cs typeface="Arial"/>
              </a:rPr>
              <a:t>ipconfig /displaydns </a:t>
            </a:r>
            <a:r>
              <a:rPr sz="2200" spc="-10" dirty="0">
                <a:cs typeface="Arial"/>
              </a:rPr>
              <a:t>displays </a:t>
            </a:r>
            <a:r>
              <a:rPr sz="2200" spc="-5" dirty="0">
                <a:cs typeface="Arial"/>
              </a:rPr>
              <a:t>all of  the cached DNS entries on</a:t>
            </a:r>
            <a:r>
              <a:rPr sz="2200" dirty="0">
                <a:cs typeface="Arial"/>
              </a:rPr>
              <a:t> </a:t>
            </a:r>
            <a:r>
              <a:rPr sz="2200" spc="-10" dirty="0">
                <a:cs typeface="Arial"/>
              </a:rPr>
              <a:t>Windows.</a:t>
            </a:r>
            <a:endParaRPr sz="2200">
              <a:cs typeface="Arial"/>
            </a:endParaRPr>
          </a:p>
        </p:txBody>
      </p:sp>
      <p:sp>
        <p:nvSpPr>
          <p:cNvPr id="23" name="object 23"/>
          <p:cNvSpPr/>
          <p:nvPr/>
        </p:nvSpPr>
        <p:spPr>
          <a:xfrm>
            <a:off x="4965700" y="3778251"/>
            <a:ext cx="5334000" cy="3428999"/>
          </a:xfrm>
          <a:prstGeom prst="rect">
            <a:avLst/>
          </a:prstGeom>
          <a:blipFill>
            <a:blip r:embed="rId2" cstate="print"/>
            <a:stretch>
              <a:fillRect/>
            </a:stretch>
          </a:blipFill>
        </p:spPr>
        <p:txBody>
          <a:bodyPr wrap="square" lIns="0" tIns="0" rIns="0" bIns="0" rtlCol="0"/>
          <a:lstStyle/>
          <a:p>
            <a:endParaRPr/>
          </a:p>
        </p:txBody>
      </p:sp>
      <p:sp>
        <p:nvSpPr>
          <p:cNvPr id="24" name="TextBox 23"/>
          <p:cNvSpPr txBox="1"/>
          <p:nvPr/>
        </p:nvSpPr>
        <p:spPr>
          <a:xfrm>
            <a:off x="1536701" y="1"/>
            <a:ext cx="9753601" cy="1077208"/>
          </a:xfrm>
          <a:prstGeom prst="rect">
            <a:avLst/>
          </a:prstGeom>
          <a:noFill/>
        </p:spPr>
        <p:txBody>
          <a:bodyPr wrap="square" lIns="91432" tIns="45715" rIns="91432" bIns="45715" rtlCol="0">
            <a:spAutoFit/>
          </a:bodyPr>
          <a:lstStyle/>
          <a:p>
            <a:r>
              <a:rPr lang="en-IN" sz="3200" dirty="0" smtClean="0"/>
              <a:t>DNS Records</a:t>
            </a:r>
          </a:p>
          <a:p>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bject 14"/>
          <p:cNvSpPr/>
          <p:nvPr/>
        </p:nvSpPr>
        <p:spPr>
          <a:xfrm>
            <a:off x="5639789" y="3473451"/>
            <a:ext cx="4812312" cy="3657601"/>
          </a:xfrm>
          <a:prstGeom prst="rect">
            <a:avLst/>
          </a:prstGeom>
          <a:blipFill>
            <a:blip r:embed="rId2" cstate="print"/>
            <a:stretch>
              <a:fillRect/>
            </a:stretch>
          </a:blipFill>
        </p:spPr>
        <p:txBody>
          <a:bodyPr wrap="square" lIns="0" tIns="0" rIns="0" bIns="0" rtlCol="0"/>
          <a:lstStyle/>
          <a:p>
            <a:endParaRPr/>
          </a:p>
        </p:txBody>
      </p:sp>
      <p:sp>
        <p:nvSpPr>
          <p:cNvPr id="15" name="object 15"/>
          <p:cNvSpPr txBox="1"/>
          <p:nvPr/>
        </p:nvSpPr>
        <p:spPr>
          <a:xfrm>
            <a:off x="698500" y="1187451"/>
            <a:ext cx="8418831" cy="5186032"/>
          </a:xfrm>
          <a:prstGeom prst="rect">
            <a:avLst/>
          </a:prstGeom>
        </p:spPr>
        <p:txBody>
          <a:bodyPr vert="horz" wrap="square" lIns="0" tIns="35557" rIns="0" bIns="0" rtlCol="0">
            <a:spAutoFit/>
          </a:bodyPr>
          <a:lstStyle/>
          <a:p>
            <a:pPr marL="241277" marR="386043" indent="-228577" algn="just">
              <a:lnSpc>
                <a:spcPts val="2280"/>
              </a:lnSpc>
              <a:spcBef>
                <a:spcPts val="281"/>
              </a:spcBef>
              <a:buClr>
                <a:srgbClr val="483A93"/>
              </a:buClr>
              <a:buSzPct val="90000"/>
              <a:buChar char="•"/>
              <a:tabLst>
                <a:tab pos="241277" algn="l"/>
              </a:tabLst>
            </a:pPr>
            <a:r>
              <a:rPr sz="2200" dirty="0">
                <a:latin typeface="+mj-lt"/>
                <a:cs typeface="Arial"/>
              </a:rPr>
              <a:t>The </a:t>
            </a:r>
            <a:r>
              <a:rPr sz="2200" spc="5" dirty="0">
                <a:latin typeface="+mj-lt"/>
                <a:cs typeface="Arial"/>
              </a:rPr>
              <a:t>DNS </a:t>
            </a:r>
            <a:r>
              <a:rPr sz="2200" dirty="0">
                <a:latin typeface="+mj-lt"/>
                <a:cs typeface="Arial"/>
              </a:rPr>
              <a:t>protocol uses a hierarchical </a:t>
            </a:r>
            <a:r>
              <a:rPr sz="2200" spc="-5" dirty="0">
                <a:latin typeface="+mj-lt"/>
                <a:cs typeface="Arial"/>
              </a:rPr>
              <a:t>system, with the </a:t>
            </a:r>
            <a:r>
              <a:rPr sz="2200" dirty="0">
                <a:latin typeface="+mj-lt"/>
                <a:cs typeface="Arial"/>
              </a:rPr>
              <a:t>root at </a:t>
            </a:r>
            <a:r>
              <a:rPr sz="2200" spc="-5" dirty="0">
                <a:latin typeface="+mj-lt"/>
                <a:cs typeface="Arial"/>
              </a:rPr>
              <a:t>the top  </a:t>
            </a:r>
            <a:r>
              <a:rPr sz="2200" dirty="0">
                <a:latin typeface="+mj-lt"/>
                <a:cs typeface="Arial"/>
              </a:rPr>
              <a:t>and branches </a:t>
            </a:r>
            <a:r>
              <a:rPr sz="2200" spc="-21" dirty="0">
                <a:latin typeface="+mj-lt"/>
                <a:cs typeface="Arial"/>
              </a:rPr>
              <a:t>below. </a:t>
            </a:r>
            <a:r>
              <a:rPr sz="2200" dirty="0">
                <a:latin typeface="+mj-lt"/>
                <a:cs typeface="Arial"/>
              </a:rPr>
              <a:t>The naming </a:t>
            </a:r>
            <a:r>
              <a:rPr sz="2200" spc="-5" dirty="0">
                <a:latin typeface="+mj-lt"/>
                <a:cs typeface="Arial"/>
              </a:rPr>
              <a:t>structure is </a:t>
            </a:r>
            <a:r>
              <a:rPr sz="2200" dirty="0">
                <a:latin typeface="+mj-lt"/>
                <a:cs typeface="Arial"/>
              </a:rPr>
              <a:t>broken down </a:t>
            </a:r>
            <a:r>
              <a:rPr sz="2200" spc="-5" dirty="0">
                <a:latin typeface="+mj-lt"/>
                <a:cs typeface="Arial"/>
              </a:rPr>
              <a:t>into</a:t>
            </a:r>
            <a:r>
              <a:rPr sz="2200" spc="-200" dirty="0">
                <a:latin typeface="+mj-lt"/>
                <a:cs typeface="Arial"/>
              </a:rPr>
              <a:t> </a:t>
            </a:r>
            <a:r>
              <a:rPr sz="2200" dirty="0">
                <a:latin typeface="+mj-lt"/>
                <a:cs typeface="Arial"/>
              </a:rPr>
              <a:t>small,  manageable</a:t>
            </a:r>
            <a:r>
              <a:rPr sz="2200" spc="-35" dirty="0">
                <a:latin typeface="+mj-lt"/>
                <a:cs typeface="Arial"/>
              </a:rPr>
              <a:t> </a:t>
            </a:r>
            <a:r>
              <a:rPr sz="2200" dirty="0">
                <a:latin typeface="+mj-lt"/>
                <a:cs typeface="Arial"/>
              </a:rPr>
              <a:t>zones.</a:t>
            </a:r>
            <a:endParaRPr sz="2200">
              <a:latin typeface="+mj-lt"/>
              <a:cs typeface="Arial"/>
            </a:endParaRPr>
          </a:p>
          <a:p>
            <a:pPr marL="241277" marR="5079" indent="-228577">
              <a:lnSpc>
                <a:spcPts val="2280"/>
              </a:lnSpc>
              <a:spcBef>
                <a:spcPts val="1400"/>
              </a:spcBef>
              <a:buClr>
                <a:srgbClr val="483A93"/>
              </a:buClr>
              <a:buSzPct val="90000"/>
              <a:buChar char="•"/>
              <a:tabLst>
                <a:tab pos="240642" algn="l"/>
                <a:tab pos="241277" algn="l"/>
              </a:tabLst>
            </a:pPr>
            <a:r>
              <a:rPr sz="2200" dirty="0">
                <a:latin typeface="+mj-lt"/>
                <a:cs typeface="Arial"/>
              </a:rPr>
              <a:t>Each </a:t>
            </a:r>
            <a:r>
              <a:rPr sz="2200" spc="5" dirty="0">
                <a:latin typeface="+mj-lt"/>
                <a:cs typeface="Arial"/>
              </a:rPr>
              <a:t>DNS </a:t>
            </a:r>
            <a:r>
              <a:rPr sz="2200" dirty="0">
                <a:latin typeface="+mj-lt"/>
                <a:cs typeface="Arial"/>
              </a:rPr>
              <a:t>server </a:t>
            </a:r>
            <a:r>
              <a:rPr sz="2200" spc="-5" dirty="0">
                <a:latin typeface="+mj-lt"/>
                <a:cs typeface="Arial"/>
              </a:rPr>
              <a:t>is </a:t>
            </a:r>
            <a:r>
              <a:rPr sz="2200" dirty="0">
                <a:latin typeface="+mj-lt"/>
                <a:cs typeface="Arial"/>
              </a:rPr>
              <a:t>only responsible </a:t>
            </a:r>
            <a:r>
              <a:rPr sz="2200" spc="-5" dirty="0">
                <a:latin typeface="+mj-lt"/>
                <a:cs typeface="Arial"/>
              </a:rPr>
              <a:t>for </a:t>
            </a:r>
            <a:r>
              <a:rPr sz="2200" dirty="0">
                <a:latin typeface="+mj-lt"/>
                <a:cs typeface="Arial"/>
              </a:rPr>
              <a:t>managing </a:t>
            </a:r>
            <a:r>
              <a:rPr sz="2200" spc="-5" dirty="0">
                <a:latin typeface="+mj-lt"/>
                <a:cs typeface="Arial"/>
              </a:rPr>
              <a:t>name-to-IP</a:t>
            </a:r>
            <a:r>
              <a:rPr sz="2200" spc="-216" dirty="0">
                <a:latin typeface="+mj-lt"/>
                <a:cs typeface="Arial"/>
              </a:rPr>
              <a:t> </a:t>
            </a:r>
            <a:r>
              <a:rPr sz="2200" spc="-5" dirty="0">
                <a:latin typeface="+mj-lt"/>
                <a:cs typeface="Arial"/>
              </a:rPr>
              <a:t>mappings  for that </a:t>
            </a:r>
            <a:r>
              <a:rPr sz="2200" dirty="0">
                <a:latin typeface="+mj-lt"/>
                <a:cs typeface="Arial"/>
              </a:rPr>
              <a:t>small </a:t>
            </a:r>
            <a:r>
              <a:rPr sz="2200" spc="-5" dirty="0">
                <a:latin typeface="+mj-lt"/>
                <a:cs typeface="Arial"/>
              </a:rPr>
              <a:t>portion </a:t>
            </a:r>
            <a:r>
              <a:rPr sz="2200" dirty="0">
                <a:latin typeface="+mj-lt"/>
                <a:cs typeface="Arial"/>
              </a:rPr>
              <a:t>of </a:t>
            </a:r>
            <a:r>
              <a:rPr sz="2200" spc="-5" dirty="0">
                <a:latin typeface="+mj-lt"/>
                <a:cs typeface="Arial"/>
              </a:rPr>
              <a:t>the </a:t>
            </a:r>
            <a:r>
              <a:rPr sz="2200" spc="5" dirty="0">
                <a:latin typeface="+mj-lt"/>
                <a:cs typeface="Arial"/>
              </a:rPr>
              <a:t>DNS</a:t>
            </a:r>
            <a:r>
              <a:rPr sz="2200" spc="-100" dirty="0">
                <a:latin typeface="+mj-lt"/>
                <a:cs typeface="Arial"/>
              </a:rPr>
              <a:t> </a:t>
            </a:r>
            <a:r>
              <a:rPr sz="2200" spc="-5" dirty="0">
                <a:latin typeface="+mj-lt"/>
                <a:cs typeface="Arial"/>
              </a:rPr>
              <a:t>structure.</a:t>
            </a:r>
            <a:endParaRPr sz="2200">
              <a:latin typeface="+mj-lt"/>
              <a:cs typeface="Arial"/>
            </a:endParaRPr>
          </a:p>
          <a:p>
            <a:pPr marL="241277" marR="89526" indent="-228577">
              <a:lnSpc>
                <a:spcPts val="2280"/>
              </a:lnSpc>
              <a:spcBef>
                <a:spcPts val="1395"/>
              </a:spcBef>
              <a:buClr>
                <a:srgbClr val="483A93"/>
              </a:buClr>
              <a:buSzPct val="90000"/>
              <a:buChar char="•"/>
              <a:tabLst>
                <a:tab pos="240642" algn="l"/>
                <a:tab pos="241277" algn="l"/>
              </a:tabLst>
            </a:pPr>
            <a:r>
              <a:rPr sz="2200" dirty="0">
                <a:latin typeface="+mj-lt"/>
                <a:cs typeface="Arial"/>
              </a:rPr>
              <a:t>Requests </a:t>
            </a:r>
            <a:r>
              <a:rPr sz="2200" spc="-5" dirty="0">
                <a:latin typeface="+mj-lt"/>
                <a:cs typeface="Arial"/>
              </a:rPr>
              <a:t>for </a:t>
            </a:r>
            <a:r>
              <a:rPr sz="2200" dirty="0">
                <a:latin typeface="+mj-lt"/>
                <a:cs typeface="Arial"/>
              </a:rPr>
              <a:t>zones not stored </a:t>
            </a:r>
            <a:r>
              <a:rPr sz="2200" spc="-5" dirty="0">
                <a:latin typeface="+mj-lt"/>
                <a:cs typeface="Arial"/>
              </a:rPr>
              <a:t>in </a:t>
            </a:r>
            <a:r>
              <a:rPr sz="2200" dirty="0">
                <a:latin typeface="+mj-lt"/>
                <a:cs typeface="Arial"/>
              </a:rPr>
              <a:t>a specific </a:t>
            </a:r>
            <a:r>
              <a:rPr sz="2200" spc="5" dirty="0">
                <a:latin typeface="+mj-lt"/>
                <a:cs typeface="Arial"/>
              </a:rPr>
              <a:t>DNS </a:t>
            </a:r>
            <a:r>
              <a:rPr sz="2200" dirty="0">
                <a:latin typeface="+mj-lt"/>
                <a:cs typeface="Arial"/>
              </a:rPr>
              <a:t>server are forwarded</a:t>
            </a:r>
            <a:r>
              <a:rPr sz="2200" spc="-295" dirty="0">
                <a:latin typeface="+mj-lt"/>
                <a:cs typeface="Arial"/>
              </a:rPr>
              <a:t> </a:t>
            </a:r>
            <a:r>
              <a:rPr sz="2200" spc="-5" dirty="0">
                <a:latin typeface="+mj-lt"/>
                <a:cs typeface="Arial"/>
              </a:rPr>
              <a:t>to  other </a:t>
            </a:r>
            <a:r>
              <a:rPr sz="2200" dirty="0">
                <a:latin typeface="+mj-lt"/>
                <a:cs typeface="Arial"/>
              </a:rPr>
              <a:t>servers </a:t>
            </a:r>
            <a:r>
              <a:rPr sz="2200" spc="-5" dirty="0">
                <a:latin typeface="+mj-lt"/>
                <a:cs typeface="Arial"/>
              </a:rPr>
              <a:t>for</a:t>
            </a:r>
            <a:r>
              <a:rPr sz="2200" spc="-86" dirty="0">
                <a:latin typeface="+mj-lt"/>
                <a:cs typeface="Arial"/>
              </a:rPr>
              <a:t> </a:t>
            </a:r>
            <a:r>
              <a:rPr sz="2200" spc="-5" dirty="0">
                <a:latin typeface="+mj-lt"/>
                <a:cs typeface="Arial"/>
              </a:rPr>
              <a:t>translation.</a:t>
            </a:r>
            <a:endParaRPr sz="2200">
              <a:latin typeface="+mj-lt"/>
              <a:cs typeface="Arial"/>
            </a:endParaRPr>
          </a:p>
          <a:p>
            <a:pPr marL="241277" marR="3303583" indent="-228577">
              <a:lnSpc>
                <a:spcPts val="2280"/>
              </a:lnSpc>
              <a:spcBef>
                <a:spcPts val="1405"/>
              </a:spcBef>
              <a:buClr>
                <a:srgbClr val="483A93"/>
              </a:buClr>
              <a:buSzPct val="90000"/>
              <a:buChar char="•"/>
              <a:tabLst>
                <a:tab pos="240642" algn="l"/>
                <a:tab pos="241277" algn="l"/>
              </a:tabLst>
            </a:pPr>
            <a:r>
              <a:rPr sz="2200" spc="-25" dirty="0">
                <a:latin typeface="+mj-lt"/>
                <a:cs typeface="Arial"/>
              </a:rPr>
              <a:t>Top-level </a:t>
            </a:r>
            <a:r>
              <a:rPr sz="2200" dirty="0">
                <a:latin typeface="+mj-lt"/>
                <a:cs typeface="Arial"/>
              </a:rPr>
              <a:t>domains represent </a:t>
            </a:r>
            <a:r>
              <a:rPr sz="2200" spc="-5" dirty="0">
                <a:latin typeface="+mj-lt"/>
                <a:cs typeface="Arial"/>
              </a:rPr>
              <a:t>either the</a:t>
            </a:r>
            <a:r>
              <a:rPr sz="2200" spc="-145" dirty="0">
                <a:latin typeface="+mj-lt"/>
                <a:cs typeface="Arial"/>
              </a:rPr>
              <a:t> </a:t>
            </a:r>
            <a:r>
              <a:rPr sz="2200" spc="-5" dirty="0">
                <a:latin typeface="+mj-lt"/>
                <a:cs typeface="Arial"/>
              </a:rPr>
              <a:t>type  </a:t>
            </a:r>
            <a:r>
              <a:rPr sz="2200" dirty="0">
                <a:latin typeface="+mj-lt"/>
                <a:cs typeface="Arial"/>
              </a:rPr>
              <a:t>of domain or </a:t>
            </a:r>
            <a:r>
              <a:rPr sz="2200" spc="-5" dirty="0">
                <a:latin typeface="+mj-lt"/>
                <a:cs typeface="Arial"/>
              </a:rPr>
              <a:t>the </a:t>
            </a:r>
            <a:r>
              <a:rPr sz="2200" dirty="0">
                <a:latin typeface="+mj-lt"/>
                <a:cs typeface="Arial"/>
              </a:rPr>
              <a:t>country of </a:t>
            </a:r>
            <a:r>
              <a:rPr sz="2200" spc="-5" dirty="0">
                <a:latin typeface="+mj-lt"/>
                <a:cs typeface="Arial"/>
              </a:rPr>
              <a:t>origin.  Examples </a:t>
            </a:r>
            <a:r>
              <a:rPr sz="2200" dirty="0">
                <a:latin typeface="+mj-lt"/>
                <a:cs typeface="Arial"/>
              </a:rPr>
              <a:t>of </a:t>
            </a:r>
            <a:r>
              <a:rPr sz="2200" spc="-5" dirty="0">
                <a:latin typeface="+mj-lt"/>
                <a:cs typeface="Arial"/>
              </a:rPr>
              <a:t>top-level </a:t>
            </a:r>
            <a:r>
              <a:rPr sz="2200" dirty="0">
                <a:latin typeface="+mj-lt"/>
                <a:cs typeface="Arial"/>
              </a:rPr>
              <a:t>domains</a:t>
            </a:r>
            <a:r>
              <a:rPr sz="2200" spc="-60" dirty="0">
                <a:latin typeface="+mj-lt"/>
                <a:cs typeface="Arial"/>
              </a:rPr>
              <a:t> </a:t>
            </a:r>
            <a:r>
              <a:rPr sz="2200" dirty="0">
                <a:latin typeface="+mj-lt"/>
                <a:cs typeface="Arial"/>
              </a:rPr>
              <a:t>are:</a:t>
            </a:r>
            <a:endParaRPr sz="2200">
              <a:latin typeface="+mj-lt"/>
              <a:cs typeface="Arial"/>
            </a:endParaRPr>
          </a:p>
          <a:p>
            <a:pPr marL="704147" lvl="1" indent="-285723">
              <a:spcBef>
                <a:spcPts val="645"/>
              </a:spcBef>
              <a:buClr>
                <a:srgbClr val="6A2F8E"/>
              </a:buClr>
              <a:buFont typeface="Courier New"/>
              <a:buChar char="o"/>
              <a:tabLst>
                <a:tab pos="704781" algn="l"/>
              </a:tabLst>
            </a:pPr>
            <a:r>
              <a:rPr sz="2200" b="1" spc="-5" dirty="0">
                <a:latin typeface="+mj-lt"/>
                <a:cs typeface="Arial"/>
              </a:rPr>
              <a:t>.com </a:t>
            </a:r>
            <a:r>
              <a:rPr sz="2200" dirty="0">
                <a:latin typeface="+mj-lt"/>
                <a:cs typeface="Arial"/>
              </a:rPr>
              <a:t>- </a:t>
            </a:r>
            <a:r>
              <a:rPr sz="2200" spc="-5" dirty="0">
                <a:latin typeface="+mj-lt"/>
                <a:cs typeface="Arial"/>
              </a:rPr>
              <a:t>a business or</a:t>
            </a:r>
            <a:r>
              <a:rPr sz="2200" spc="15" dirty="0">
                <a:latin typeface="+mj-lt"/>
                <a:cs typeface="Arial"/>
              </a:rPr>
              <a:t> </a:t>
            </a:r>
            <a:r>
              <a:rPr sz="2200" spc="-5" dirty="0">
                <a:latin typeface="+mj-lt"/>
                <a:cs typeface="Arial"/>
              </a:rPr>
              <a:t>industry</a:t>
            </a:r>
            <a:endParaRPr sz="2200">
              <a:latin typeface="+mj-lt"/>
              <a:cs typeface="Arial"/>
            </a:endParaRPr>
          </a:p>
          <a:p>
            <a:pPr marL="704147" lvl="1" indent="-285723">
              <a:spcBef>
                <a:spcPts val="685"/>
              </a:spcBef>
              <a:buClr>
                <a:srgbClr val="6A2F8E"/>
              </a:buClr>
              <a:buFont typeface="Courier New"/>
              <a:buChar char="o"/>
              <a:tabLst>
                <a:tab pos="704781" algn="l"/>
              </a:tabLst>
            </a:pPr>
            <a:r>
              <a:rPr sz="2200" b="1" spc="-5" dirty="0">
                <a:latin typeface="+mj-lt"/>
                <a:cs typeface="Arial"/>
              </a:rPr>
              <a:t>.org </a:t>
            </a:r>
            <a:r>
              <a:rPr sz="2200" dirty="0">
                <a:latin typeface="+mj-lt"/>
                <a:cs typeface="Arial"/>
              </a:rPr>
              <a:t>- </a:t>
            </a:r>
            <a:r>
              <a:rPr sz="2200" spc="-5" dirty="0">
                <a:latin typeface="+mj-lt"/>
                <a:cs typeface="Arial"/>
              </a:rPr>
              <a:t>a non-profit</a:t>
            </a:r>
            <a:r>
              <a:rPr sz="2200" spc="10" dirty="0">
                <a:latin typeface="+mj-lt"/>
                <a:cs typeface="Arial"/>
              </a:rPr>
              <a:t> </a:t>
            </a:r>
            <a:r>
              <a:rPr sz="2200" spc="-5" dirty="0">
                <a:latin typeface="+mj-lt"/>
                <a:cs typeface="Arial"/>
              </a:rPr>
              <a:t>organization</a:t>
            </a:r>
            <a:endParaRPr sz="2200">
              <a:latin typeface="+mj-lt"/>
              <a:cs typeface="Arial"/>
            </a:endParaRPr>
          </a:p>
          <a:p>
            <a:pPr marL="704147" lvl="1" indent="-285723">
              <a:spcBef>
                <a:spcPts val="695"/>
              </a:spcBef>
              <a:buClr>
                <a:srgbClr val="6A2F8E"/>
              </a:buClr>
              <a:buFont typeface="Courier New"/>
              <a:buChar char="o"/>
              <a:tabLst>
                <a:tab pos="704781" algn="l"/>
              </a:tabLst>
            </a:pPr>
            <a:r>
              <a:rPr sz="2200" b="1" spc="-5" dirty="0">
                <a:latin typeface="+mj-lt"/>
                <a:cs typeface="Arial"/>
              </a:rPr>
              <a:t>.au </a:t>
            </a:r>
            <a:r>
              <a:rPr sz="2200" dirty="0">
                <a:latin typeface="+mj-lt"/>
                <a:cs typeface="Arial"/>
              </a:rPr>
              <a:t>-</a:t>
            </a:r>
            <a:r>
              <a:rPr sz="2200" spc="-100" dirty="0">
                <a:latin typeface="+mj-lt"/>
                <a:cs typeface="Arial"/>
              </a:rPr>
              <a:t> </a:t>
            </a:r>
            <a:r>
              <a:rPr sz="2200" spc="-5" dirty="0">
                <a:latin typeface="+mj-lt"/>
                <a:cs typeface="Arial"/>
              </a:rPr>
              <a:t>Australia</a:t>
            </a:r>
            <a:endParaRPr sz="2200">
              <a:latin typeface="+mj-lt"/>
              <a:cs typeface="Arial"/>
            </a:endParaRPr>
          </a:p>
          <a:p>
            <a:pPr marL="704147" lvl="1" indent="-285723">
              <a:spcBef>
                <a:spcPts val="695"/>
              </a:spcBef>
              <a:buClr>
                <a:srgbClr val="6A2F8E"/>
              </a:buClr>
              <a:buFont typeface="Courier New"/>
              <a:buChar char="o"/>
              <a:tabLst>
                <a:tab pos="704781" algn="l"/>
              </a:tabLst>
            </a:pPr>
            <a:r>
              <a:rPr sz="2200" b="1" spc="-5" dirty="0">
                <a:latin typeface="+mj-lt"/>
                <a:cs typeface="Arial"/>
              </a:rPr>
              <a:t>.co </a:t>
            </a:r>
            <a:r>
              <a:rPr sz="2200" dirty="0">
                <a:latin typeface="+mj-lt"/>
                <a:cs typeface="Arial"/>
              </a:rPr>
              <a:t>-</a:t>
            </a:r>
            <a:r>
              <a:rPr sz="2200" spc="-5" dirty="0">
                <a:latin typeface="+mj-lt"/>
                <a:cs typeface="Arial"/>
              </a:rPr>
              <a:t> Colombia</a:t>
            </a:r>
            <a:endParaRPr sz="2200">
              <a:latin typeface="+mj-lt"/>
              <a:cs typeface="Arial"/>
            </a:endParaRPr>
          </a:p>
        </p:txBody>
      </p:sp>
      <p:sp>
        <p:nvSpPr>
          <p:cNvPr id="16" name="TextBox 15"/>
          <p:cNvSpPr txBox="1"/>
          <p:nvPr/>
        </p:nvSpPr>
        <p:spPr>
          <a:xfrm>
            <a:off x="1536701" y="1"/>
            <a:ext cx="9753601" cy="584775"/>
          </a:xfrm>
          <a:prstGeom prst="rect">
            <a:avLst/>
          </a:prstGeom>
          <a:noFill/>
        </p:spPr>
        <p:txBody>
          <a:bodyPr wrap="square" lIns="91432" tIns="45715" rIns="91432" bIns="45715" rtlCol="0">
            <a:spAutoFit/>
          </a:bodyPr>
          <a:lstStyle/>
          <a:p>
            <a:r>
              <a:rPr lang="en-IN" sz="3200" dirty="0" smtClean="0"/>
              <a:t>DNS Hierarchy</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p:cNvSpPr/>
          <p:nvPr/>
        </p:nvSpPr>
        <p:spPr>
          <a:xfrm>
            <a:off x="698501" y="499963"/>
            <a:ext cx="9372600" cy="6478687"/>
          </a:xfrm>
          <a:prstGeom prst="rect">
            <a:avLst/>
          </a:prstGeom>
        </p:spPr>
        <p:txBody>
          <a:bodyPr wrap="square" lIns="91432" tIns="45715" rIns="91432" bIns="45715">
            <a:spAutoFit/>
          </a:bodyPr>
          <a:lstStyle/>
          <a:p>
            <a:pPr algn="just"/>
            <a:r>
              <a:rPr lang="en-IN" sz="2200" b="1" dirty="0" smtClean="0"/>
              <a:t/>
            </a:r>
            <a:br>
              <a:rPr lang="en-IN" sz="2200" b="1" dirty="0" smtClean="0"/>
            </a:br>
            <a:r>
              <a:rPr lang="en-IN" sz="2200" dirty="0" smtClean="0"/>
              <a:t/>
            </a:r>
            <a:br>
              <a:rPr lang="en-IN" sz="2200" dirty="0" smtClean="0"/>
            </a:br>
            <a:r>
              <a:rPr lang="en-IN" sz="2200" dirty="0" smtClean="0"/>
              <a:t>1. DNS is a client/server network communication protocol. DNS clients send requests to the server while DNS servers send responses to the client.</a:t>
            </a:r>
          </a:p>
          <a:p>
            <a:pPr algn="just"/>
            <a:r>
              <a:rPr lang="en-IN" sz="2200" dirty="0" smtClean="0"/>
              <a:t/>
            </a:r>
            <a:br>
              <a:rPr lang="en-IN" sz="2200" dirty="0" smtClean="0"/>
            </a:br>
            <a:r>
              <a:rPr lang="en-IN" sz="2200" dirty="0" smtClean="0"/>
              <a:t>2. Client requests contain a name which is converted into an IP address known    as a forward DNS lookups while requests containing an IP address which is converted into a name known as reverse DNS lookups.</a:t>
            </a:r>
          </a:p>
          <a:p>
            <a:pPr algn="just"/>
            <a:r>
              <a:rPr lang="en-IN" sz="2200" dirty="0" smtClean="0"/>
              <a:t/>
            </a:r>
            <a:br>
              <a:rPr lang="en-IN" sz="2200" dirty="0" smtClean="0"/>
            </a:br>
            <a:r>
              <a:rPr lang="en-IN" sz="2200" dirty="0" smtClean="0"/>
              <a:t>3. DNS implements a distributed database to store the name of all the hosts available on the internet.</a:t>
            </a:r>
          </a:p>
          <a:p>
            <a:r>
              <a:rPr lang="en-IN" sz="2200" dirty="0" smtClean="0"/>
              <a:t/>
            </a:r>
            <a:br>
              <a:rPr lang="en-IN" sz="2200" dirty="0" smtClean="0"/>
            </a:br>
            <a:r>
              <a:rPr lang="en-IN" sz="2200" dirty="0" smtClean="0"/>
              <a:t>4. If a client like a web browser sends a request containing a hostname, then a piece of software such as </a:t>
            </a:r>
            <a:r>
              <a:rPr lang="en-IN" sz="2200" b="1" dirty="0" smtClean="0"/>
              <a:t>DNS resolver</a:t>
            </a:r>
            <a:r>
              <a:rPr lang="en-IN" sz="2200" dirty="0" smtClean="0"/>
              <a:t> sends a request to the DNS server to obtain the IP address of a hostname. If DNS server does not contain the IP address associated with a hostname, then it forwards the request to another DNS server. If IP address has arrived at the resolver, which in turn completes the request over the internet protocol.</a:t>
            </a:r>
            <a:br>
              <a:rPr lang="en-IN" sz="2200" dirty="0" smtClean="0"/>
            </a:br>
            <a:endParaRPr lang="en-IN" sz="2200" dirty="0"/>
          </a:p>
        </p:txBody>
      </p:sp>
      <p:sp>
        <p:nvSpPr>
          <p:cNvPr id="3" name="TextBox 2"/>
          <p:cNvSpPr txBox="1"/>
          <p:nvPr/>
        </p:nvSpPr>
        <p:spPr>
          <a:xfrm>
            <a:off x="1536701" y="1"/>
            <a:ext cx="9753601" cy="584775"/>
          </a:xfrm>
          <a:prstGeom prst="rect">
            <a:avLst/>
          </a:prstGeom>
          <a:noFill/>
        </p:spPr>
        <p:txBody>
          <a:bodyPr wrap="square" lIns="91432" tIns="45715" rIns="91432" bIns="45715" rtlCol="0">
            <a:spAutoFit/>
          </a:bodyPr>
          <a:lstStyle/>
          <a:p>
            <a:r>
              <a:rPr lang="en-IN" sz="3200" dirty="0" smtClean="0"/>
              <a:t>Working of DNS</a:t>
            </a:r>
            <a:endParaRPr lang="en-IN" sz="3200"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29</a:t>
            </a:fld>
            <a:endParaRPr lang="en-US"/>
          </a:p>
        </p:txBody>
      </p:sp>
      <p:sp>
        <p:nvSpPr>
          <p:cNvPr id="6" name="Footer Placeholder 5"/>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782" y="1259418"/>
            <a:ext cx="9624060" cy="4986941"/>
          </a:xfrm>
        </p:spPr>
        <p:txBody>
          <a:bodyPr>
            <a:normAutofit/>
          </a:bodyPr>
          <a:lstStyle/>
          <a:p>
            <a:pPr algn="just"/>
            <a:r>
              <a:rPr lang="en-US" dirty="0" smtClean="0"/>
              <a:t>Introduction of computer networks with suitable transmission media and different networking devices. Network protocols which are essential for the computer network are need to explain such as data link layer protocols and routing protocols.</a:t>
            </a:r>
          </a:p>
          <a:p>
            <a:pPr algn="just"/>
            <a:endParaRPr lang="en-US" dirty="0" smtClean="0"/>
          </a:p>
          <a:p>
            <a:pPr algn="just"/>
            <a:r>
              <a:rPr lang="en-US" dirty="0" smtClean="0"/>
              <a:t>A detail explanation of IP addressing , TCP/IP protocols and application layer protocols are covered in this course. </a:t>
            </a:r>
            <a:endParaRPr lang="en-US" dirty="0"/>
          </a:p>
        </p:txBody>
      </p:sp>
      <p:sp>
        <p:nvSpPr>
          <p:cNvPr id="4" name="Date Placeholder 3"/>
          <p:cNvSpPr>
            <a:spLocks noGrp="1"/>
          </p:cNvSpPr>
          <p:nvPr>
            <p:ph type="dt" sz="half" idx="10"/>
          </p:nvPr>
        </p:nvSpPr>
        <p:spPr>
          <a:xfrm>
            <a:off x="534671" y="7003756"/>
            <a:ext cx="2495127" cy="402314"/>
          </a:xfrm>
          <a:prstGeom prst="rect">
            <a:avLst/>
          </a:prstGeom>
        </p:spPr>
        <p:txBody>
          <a:bodyPr lIns="104268" tIns="52133" rIns="104268" bIns="52133"/>
          <a:lstStyle/>
          <a:p>
            <a:r>
              <a:rPr lang="en-US" smtClean="0"/>
              <a:t>9/5/2020</a:t>
            </a:r>
            <a:endParaRPr lang="en-US"/>
          </a:p>
        </p:txBody>
      </p:sp>
      <p:sp>
        <p:nvSpPr>
          <p:cNvPr id="5" name="Footer Placeholder 4"/>
          <p:cNvSpPr>
            <a:spLocks noGrp="1"/>
          </p:cNvSpPr>
          <p:nvPr>
            <p:ph type="ftr" sz="quarter" idx="11"/>
          </p:nvPr>
        </p:nvSpPr>
        <p:spPr>
          <a:xfrm>
            <a:off x="3297133" y="6884811"/>
            <a:ext cx="5524923" cy="402314"/>
          </a:xfrm>
          <a:prstGeom prst="rect">
            <a:avLst/>
          </a:prstGeom>
        </p:spPr>
        <p:txBody>
          <a:bodyPr lIns="104268" tIns="52133" rIns="104268" bIns="52133"/>
          <a:lstStyle/>
          <a:p>
            <a:r>
              <a:rPr lang="en-IN" dirty="0" smtClean="0"/>
              <a:t> Akanksha      Unit-5</a:t>
            </a:r>
            <a:endParaRPr lang="en-US" dirty="0"/>
          </a:p>
        </p:txBody>
      </p:sp>
      <p:sp>
        <p:nvSpPr>
          <p:cNvPr id="6" name="Slide Number Placeholder 5"/>
          <p:cNvSpPr>
            <a:spLocks noGrp="1"/>
          </p:cNvSpPr>
          <p:nvPr>
            <p:ph type="sldNum" sz="quarter" idx="12"/>
          </p:nvPr>
        </p:nvSpPr>
        <p:spPr>
          <a:xfrm>
            <a:off x="7663603" y="7003756"/>
            <a:ext cx="2495127" cy="402314"/>
          </a:xfrm>
          <a:prstGeom prst="rect">
            <a:avLst/>
          </a:prstGeom>
        </p:spPr>
        <p:txBody>
          <a:bodyPr lIns="104268" tIns="52133" rIns="104268" bIns="52133"/>
          <a:lstStyle/>
          <a:p>
            <a:fld id="{B6F15528-21DE-4FAA-801E-634DDDAF4B2B}" type="slidenum">
              <a:rPr lang="en-US" smtClean="0"/>
              <a:pPr/>
              <a:t>3</a:t>
            </a:fld>
            <a:endParaRPr lang="en-US"/>
          </a:p>
        </p:txBody>
      </p:sp>
      <p:sp>
        <p:nvSpPr>
          <p:cNvPr id="7" name="Title 1"/>
          <p:cNvSpPr txBox="1">
            <a:spLocks/>
          </p:cNvSpPr>
          <p:nvPr/>
        </p:nvSpPr>
        <p:spPr>
          <a:xfrm>
            <a:off x="1604010" y="3"/>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68" tIns="52133" rIns="104268" bIns="52133" rtlCol="0" anchor="ctr">
            <a:noAutofit/>
          </a:bodyPr>
          <a:lstStyle/>
          <a:p>
            <a:pPr algn="ctr" defTabSz="1042680">
              <a:spcBef>
                <a:spcPct val="0"/>
              </a:spcBef>
              <a:defRPr/>
            </a:pPr>
            <a:r>
              <a:rPr lang="en-US" sz="3200" dirty="0"/>
              <a:t>Course Objective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693122" cy="900393"/>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p:nvPr/>
        </p:nvSpPr>
        <p:spPr>
          <a:xfrm>
            <a:off x="5041901" y="3016250"/>
            <a:ext cx="5334001" cy="3962400"/>
          </a:xfrm>
          <a:prstGeom prst="rect">
            <a:avLst/>
          </a:prstGeom>
          <a:blipFill>
            <a:blip r:embed="rId3" cstate="print"/>
            <a:stretch>
              <a:fillRect/>
            </a:stretch>
          </a:blipFill>
        </p:spPr>
        <p:txBody>
          <a:bodyPr wrap="square" lIns="0" tIns="0" rIns="0" bIns="0" rtlCol="0"/>
          <a:lstStyle/>
          <a:p>
            <a:endParaRPr/>
          </a:p>
        </p:txBody>
      </p:sp>
      <p:sp>
        <p:nvSpPr>
          <p:cNvPr id="35" name="object 35"/>
          <p:cNvSpPr txBox="1"/>
          <p:nvPr/>
        </p:nvSpPr>
        <p:spPr>
          <a:xfrm>
            <a:off x="622300" y="1002910"/>
            <a:ext cx="8204200" cy="4375540"/>
          </a:xfrm>
          <a:prstGeom prst="rect">
            <a:avLst/>
          </a:prstGeom>
        </p:spPr>
        <p:txBody>
          <a:bodyPr vert="horz" wrap="square" lIns="0" tIns="175243" rIns="0" bIns="0" rtlCol="0">
            <a:spAutoFit/>
          </a:bodyPr>
          <a:lstStyle/>
          <a:p>
            <a:pPr marL="299056" indent="-286992">
              <a:spcBef>
                <a:spcPts val="1380"/>
              </a:spcBef>
              <a:buClr>
                <a:srgbClr val="483A93"/>
              </a:buClr>
              <a:buSzPct val="90000"/>
              <a:buChar char="•"/>
              <a:tabLst>
                <a:tab pos="299056" algn="l"/>
                <a:tab pos="299690" algn="l"/>
              </a:tabLst>
            </a:pPr>
            <a:r>
              <a:rPr sz="2200" dirty="0">
                <a:latin typeface="+mj-lt"/>
                <a:cs typeface="Arial"/>
              </a:rPr>
              <a:t>Computers need network addresses </a:t>
            </a:r>
            <a:r>
              <a:rPr sz="2200" spc="-5" dirty="0">
                <a:latin typeface="+mj-lt"/>
                <a:cs typeface="Arial"/>
              </a:rPr>
              <a:t>to </a:t>
            </a:r>
            <a:r>
              <a:rPr sz="2200" dirty="0">
                <a:latin typeface="+mj-lt"/>
                <a:cs typeface="Arial"/>
              </a:rPr>
              <a:t>communicate </a:t>
            </a:r>
            <a:r>
              <a:rPr sz="2200" spc="-5" dirty="0">
                <a:latin typeface="+mj-lt"/>
                <a:cs typeface="Arial"/>
              </a:rPr>
              <a:t>over </a:t>
            </a:r>
            <a:r>
              <a:rPr sz="2200" dirty="0">
                <a:latin typeface="+mj-lt"/>
                <a:cs typeface="Arial"/>
              </a:rPr>
              <a:t>a</a:t>
            </a:r>
            <a:r>
              <a:rPr sz="2200" spc="-229" dirty="0">
                <a:latin typeface="+mj-lt"/>
                <a:cs typeface="Arial"/>
              </a:rPr>
              <a:t> </a:t>
            </a:r>
            <a:r>
              <a:rPr sz="2200" dirty="0">
                <a:latin typeface="+mj-lt"/>
                <a:cs typeface="Arial"/>
              </a:rPr>
              <a:t>network.</a:t>
            </a:r>
            <a:endParaRPr sz="2200">
              <a:latin typeface="+mj-lt"/>
              <a:cs typeface="Arial"/>
            </a:endParaRPr>
          </a:p>
          <a:p>
            <a:pPr marL="299056" marR="5079" indent="-286992">
              <a:lnSpc>
                <a:spcPts val="2280"/>
              </a:lnSpc>
              <a:spcBef>
                <a:spcPts val="1460"/>
              </a:spcBef>
              <a:buClr>
                <a:srgbClr val="483A93"/>
              </a:buClr>
              <a:buSzPct val="90000"/>
              <a:buChar char="•"/>
              <a:tabLst>
                <a:tab pos="299056" algn="l"/>
                <a:tab pos="299690" algn="l"/>
              </a:tabLst>
            </a:pPr>
            <a:r>
              <a:rPr sz="2200" spc="-5" dirty="0">
                <a:latin typeface="+mj-lt"/>
                <a:cs typeface="Arial"/>
              </a:rPr>
              <a:t>Additional </a:t>
            </a:r>
            <a:r>
              <a:rPr sz="2200" dirty="0">
                <a:latin typeface="+mj-lt"/>
                <a:cs typeface="Arial"/>
              </a:rPr>
              <a:t>crucial </a:t>
            </a:r>
            <a:r>
              <a:rPr sz="2200" spc="-5" dirty="0">
                <a:latin typeface="+mj-lt"/>
                <a:cs typeface="Arial"/>
              </a:rPr>
              <a:t>information </a:t>
            </a:r>
            <a:r>
              <a:rPr sz="2200" dirty="0">
                <a:latin typeface="+mj-lt"/>
                <a:cs typeface="Arial"/>
              </a:rPr>
              <a:t>includes gateway address, subnet mask,  and </a:t>
            </a:r>
            <a:r>
              <a:rPr sz="2200" spc="5" dirty="0">
                <a:latin typeface="+mj-lt"/>
                <a:cs typeface="Arial"/>
              </a:rPr>
              <a:t>DNS</a:t>
            </a:r>
            <a:r>
              <a:rPr sz="2200" spc="-30" dirty="0">
                <a:latin typeface="+mj-lt"/>
                <a:cs typeface="Arial"/>
              </a:rPr>
              <a:t> </a:t>
            </a:r>
            <a:r>
              <a:rPr sz="2200" spc="-15" dirty="0">
                <a:latin typeface="+mj-lt"/>
                <a:cs typeface="Arial"/>
              </a:rPr>
              <a:t>server.</a:t>
            </a:r>
            <a:endParaRPr sz="2200">
              <a:latin typeface="+mj-lt"/>
              <a:cs typeface="Arial"/>
            </a:endParaRPr>
          </a:p>
          <a:p>
            <a:pPr marL="299056" marR="458425" indent="-286992">
              <a:lnSpc>
                <a:spcPts val="2280"/>
              </a:lnSpc>
              <a:spcBef>
                <a:spcPts val="1395"/>
              </a:spcBef>
              <a:buClr>
                <a:srgbClr val="483A93"/>
              </a:buClr>
              <a:buSzPct val="90000"/>
              <a:buChar char="•"/>
              <a:tabLst>
                <a:tab pos="299056" algn="l"/>
                <a:tab pos="299690" algn="l"/>
              </a:tabLst>
            </a:pPr>
            <a:r>
              <a:rPr sz="2200" spc="-5" dirty="0">
                <a:latin typeface="+mj-lt"/>
                <a:cs typeface="Arial"/>
              </a:rPr>
              <a:t>Manually </a:t>
            </a:r>
            <a:r>
              <a:rPr sz="2200" dirty="0">
                <a:latin typeface="+mj-lt"/>
                <a:cs typeface="Arial"/>
              </a:rPr>
              <a:t>configuring end devices </a:t>
            </a:r>
            <a:r>
              <a:rPr sz="2200" spc="-5" dirty="0">
                <a:latin typeface="+mj-lt"/>
                <a:cs typeface="Arial"/>
              </a:rPr>
              <a:t>is </a:t>
            </a:r>
            <a:r>
              <a:rPr sz="2200" dirty="0">
                <a:latin typeface="+mj-lt"/>
                <a:cs typeface="Arial"/>
              </a:rPr>
              <a:t>not scalable. </a:t>
            </a:r>
            <a:r>
              <a:rPr sz="2200" spc="5" dirty="0">
                <a:latin typeface="+mj-lt"/>
                <a:cs typeface="Arial"/>
              </a:rPr>
              <a:t>DHCP </a:t>
            </a:r>
            <a:r>
              <a:rPr sz="2200" dirty="0">
                <a:latin typeface="+mj-lt"/>
                <a:cs typeface="Arial"/>
              </a:rPr>
              <a:t>allows</a:t>
            </a:r>
            <a:r>
              <a:rPr sz="2200" spc="-195" dirty="0">
                <a:latin typeface="+mj-lt"/>
                <a:cs typeface="Arial"/>
              </a:rPr>
              <a:t> </a:t>
            </a:r>
            <a:r>
              <a:rPr sz="2200" spc="-5" dirty="0">
                <a:latin typeface="+mj-lt"/>
                <a:cs typeface="Arial"/>
              </a:rPr>
              <a:t>for  automated distribution </a:t>
            </a:r>
            <a:r>
              <a:rPr sz="2200" dirty="0">
                <a:latin typeface="+mj-lt"/>
                <a:cs typeface="Arial"/>
              </a:rPr>
              <a:t>of network</a:t>
            </a:r>
            <a:r>
              <a:rPr sz="2200" spc="-105" dirty="0">
                <a:latin typeface="+mj-lt"/>
                <a:cs typeface="Arial"/>
              </a:rPr>
              <a:t> </a:t>
            </a:r>
            <a:r>
              <a:rPr sz="2200" spc="-5" dirty="0">
                <a:latin typeface="+mj-lt"/>
                <a:cs typeface="Arial"/>
              </a:rPr>
              <a:t>information.</a:t>
            </a:r>
            <a:endParaRPr sz="2200">
              <a:latin typeface="+mj-lt"/>
              <a:cs typeface="Arial"/>
            </a:endParaRPr>
          </a:p>
          <a:p>
            <a:pPr marL="299056" marR="4238847" indent="-286992">
              <a:lnSpc>
                <a:spcPts val="2280"/>
              </a:lnSpc>
              <a:spcBef>
                <a:spcPts val="1405"/>
              </a:spcBef>
              <a:buClr>
                <a:srgbClr val="483A93"/>
              </a:buClr>
              <a:buSzPct val="90000"/>
              <a:buChar char="•"/>
              <a:tabLst>
                <a:tab pos="299056" algn="l"/>
                <a:tab pos="299690" algn="l"/>
              </a:tabLst>
            </a:pPr>
            <a:r>
              <a:rPr sz="2200" dirty="0">
                <a:latin typeface="+mj-lt"/>
                <a:cs typeface="Arial"/>
              </a:rPr>
              <a:t>DHCP-distributed addresses</a:t>
            </a:r>
            <a:r>
              <a:rPr sz="2200" spc="-155" dirty="0">
                <a:latin typeface="+mj-lt"/>
                <a:cs typeface="Arial"/>
              </a:rPr>
              <a:t> </a:t>
            </a:r>
            <a:r>
              <a:rPr sz="2200" dirty="0">
                <a:latin typeface="+mj-lt"/>
                <a:cs typeface="Arial"/>
              </a:rPr>
              <a:t>are  leased </a:t>
            </a:r>
            <a:r>
              <a:rPr sz="2200" spc="-5" dirty="0">
                <a:latin typeface="+mj-lt"/>
                <a:cs typeface="Arial"/>
              </a:rPr>
              <a:t>for </a:t>
            </a:r>
            <a:r>
              <a:rPr sz="2200" dirty="0">
                <a:latin typeface="+mj-lt"/>
                <a:cs typeface="Arial"/>
              </a:rPr>
              <a:t>a set period of</a:t>
            </a:r>
            <a:r>
              <a:rPr sz="2200" spc="-151" dirty="0">
                <a:latin typeface="+mj-lt"/>
                <a:cs typeface="Arial"/>
              </a:rPr>
              <a:t> </a:t>
            </a:r>
            <a:r>
              <a:rPr sz="2200" spc="-5" dirty="0">
                <a:latin typeface="+mj-lt"/>
                <a:cs typeface="Arial"/>
              </a:rPr>
              <a:t>time.</a:t>
            </a:r>
            <a:endParaRPr sz="2200">
              <a:latin typeface="+mj-lt"/>
              <a:cs typeface="Arial"/>
            </a:endParaRPr>
          </a:p>
          <a:p>
            <a:pPr marL="299056" marR="3989952" indent="-286992">
              <a:lnSpc>
                <a:spcPts val="2280"/>
              </a:lnSpc>
              <a:spcBef>
                <a:spcPts val="1400"/>
              </a:spcBef>
              <a:buClr>
                <a:srgbClr val="483A93"/>
              </a:buClr>
              <a:buSzPct val="90000"/>
              <a:buChar char="•"/>
              <a:tabLst>
                <a:tab pos="299056" algn="l"/>
                <a:tab pos="299690" algn="l"/>
              </a:tabLst>
            </a:pPr>
            <a:r>
              <a:rPr sz="2200" dirty="0">
                <a:latin typeface="+mj-lt"/>
                <a:cs typeface="Arial"/>
              </a:rPr>
              <a:t>Addresses are returned </a:t>
            </a:r>
            <a:r>
              <a:rPr sz="2200" spc="-5" dirty="0">
                <a:latin typeface="+mj-lt"/>
                <a:cs typeface="Arial"/>
              </a:rPr>
              <a:t>to the</a:t>
            </a:r>
            <a:r>
              <a:rPr sz="2200" spc="-180" dirty="0">
                <a:latin typeface="+mj-lt"/>
                <a:cs typeface="Arial"/>
              </a:rPr>
              <a:t> </a:t>
            </a:r>
            <a:r>
              <a:rPr sz="2200" dirty="0">
                <a:latin typeface="+mj-lt"/>
                <a:cs typeface="Arial"/>
              </a:rPr>
              <a:t>pool  </a:t>
            </a:r>
            <a:r>
              <a:rPr sz="2200" spc="-5" dirty="0">
                <a:latin typeface="+mj-lt"/>
                <a:cs typeface="Arial"/>
              </a:rPr>
              <a:t>for </a:t>
            </a:r>
            <a:r>
              <a:rPr sz="2200" dirty="0">
                <a:latin typeface="+mj-lt"/>
                <a:cs typeface="Arial"/>
              </a:rPr>
              <a:t>reuse when no longer </a:t>
            </a:r>
            <a:r>
              <a:rPr sz="2200" spc="-5" dirty="0">
                <a:latin typeface="+mj-lt"/>
                <a:cs typeface="Arial"/>
              </a:rPr>
              <a:t>in</a:t>
            </a:r>
            <a:r>
              <a:rPr sz="2200" spc="-125" dirty="0">
                <a:latin typeface="+mj-lt"/>
                <a:cs typeface="Arial"/>
              </a:rPr>
              <a:t> </a:t>
            </a:r>
            <a:r>
              <a:rPr sz="2200" dirty="0">
                <a:latin typeface="+mj-lt"/>
                <a:cs typeface="Arial"/>
              </a:rPr>
              <a:t>use.</a:t>
            </a:r>
            <a:endParaRPr sz="2200">
              <a:latin typeface="+mj-lt"/>
              <a:cs typeface="Arial"/>
            </a:endParaRPr>
          </a:p>
          <a:p>
            <a:pPr marL="299056" marR="4003920" indent="-286992">
              <a:lnSpc>
                <a:spcPts val="2280"/>
              </a:lnSpc>
              <a:spcBef>
                <a:spcPts val="1395"/>
              </a:spcBef>
              <a:buClr>
                <a:srgbClr val="483A93"/>
              </a:buClr>
              <a:buSzPct val="90000"/>
              <a:buChar char="•"/>
              <a:tabLst>
                <a:tab pos="299056" algn="l"/>
                <a:tab pos="299690" algn="l"/>
              </a:tabLst>
            </a:pPr>
            <a:r>
              <a:rPr sz="2200" spc="5" dirty="0">
                <a:latin typeface="+mj-lt"/>
                <a:cs typeface="Arial"/>
              </a:rPr>
              <a:t>DHCP </a:t>
            </a:r>
            <a:r>
              <a:rPr sz="2200" dirty="0">
                <a:latin typeface="+mj-lt"/>
                <a:cs typeface="Arial"/>
              </a:rPr>
              <a:t>supports </a:t>
            </a:r>
            <a:r>
              <a:rPr sz="2200" spc="-5" dirty="0">
                <a:latin typeface="+mj-lt"/>
                <a:cs typeface="Arial"/>
              </a:rPr>
              <a:t>IPv4 </a:t>
            </a:r>
            <a:r>
              <a:rPr sz="2200" dirty="0">
                <a:latin typeface="+mj-lt"/>
                <a:cs typeface="Arial"/>
              </a:rPr>
              <a:t>and</a:t>
            </a:r>
            <a:r>
              <a:rPr sz="2200" spc="-180" dirty="0">
                <a:latin typeface="+mj-lt"/>
                <a:cs typeface="Arial"/>
              </a:rPr>
              <a:t> </a:t>
            </a:r>
            <a:r>
              <a:rPr sz="2200" dirty="0">
                <a:latin typeface="+mj-lt"/>
                <a:cs typeface="Arial"/>
              </a:rPr>
              <a:t>DHCPv6  supports</a:t>
            </a:r>
            <a:r>
              <a:rPr sz="2200" spc="-55" dirty="0">
                <a:latin typeface="+mj-lt"/>
                <a:cs typeface="Arial"/>
              </a:rPr>
              <a:t> </a:t>
            </a:r>
            <a:r>
              <a:rPr sz="2200" spc="-5" dirty="0">
                <a:latin typeface="+mj-lt"/>
                <a:cs typeface="Arial"/>
              </a:rPr>
              <a:t>IPv6.</a:t>
            </a:r>
            <a:endParaRPr sz="2200">
              <a:latin typeface="+mj-lt"/>
              <a:cs typeface="Arial"/>
            </a:endParaRPr>
          </a:p>
        </p:txBody>
      </p:sp>
      <p:sp>
        <p:nvSpPr>
          <p:cNvPr id="36" name="TextBox 35"/>
          <p:cNvSpPr txBox="1"/>
          <p:nvPr/>
        </p:nvSpPr>
        <p:spPr>
          <a:xfrm>
            <a:off x="1536701" y="1"/>
            <a:ext cx="9753601" cy="584775"/>
          </a:xfrm>
          <a:prstGeom prst="rect">
            <a:avLst/>
          </a:prstGeom>
          <a:noFill/>
        </p:spPr>
        <p:txBody>
          <a:bodyPr wrap="square" lIns="91432" tIns="45715" rIns="91432" bIns="45715" rtlCol="0">
            <a:spAutoFit/>
          </a:bodyPr>
          <a:lstStyle/>
          <a:p>
            <a:r>
              <a:rPr lang="en-IN" sz="3200" dirty="0" smtClean="0"/>
              <a:t>Dynamic Host Configuration Protocol </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74700" y="1035050"/>
            <a:ext cx="8331201" cy="3734344"/>
          </a:xfrm>
          <a:prstGeom prst="rect">
            <a:avLst/>
          </a:prstGeom>
        </p:spPr>
        <p:txBody>
          <a:bodyPr vert="horz" wrap="square" lIns="0" tIns="126988" rIns="0" bIns="0" rtlCol="0">
            <a:spAutoFit/>
          </a:bodyPr>
          <a:lstStyle/>
          <a:p>
            <a:pPr marL="299056" indent="-286992">
              <a:spcBef>
                <a:spcPts val="1000"/>
              </a:spcBef>
              <a:buClr>
                <a:srgbClr val="483A93"/>
              </a:buClr>
              <a:buSzPct val="90000"/>
              <a:buChar char="•"/>
              <a:tabLst>
                <a:tab pos="299056" algn="l"/>
                <a:tab pos="299690" algn="l"/>
              </a:tabLst>
            </a:pPr>
            <a:r>
              <a:rPr sz="2200" dirty="0">
                <a:latin typeface="+mj-lt"/>
                <a:cs typeface="Arial"/>
              </a:rPr>
              <a:t>A </a:t>
            </a:r>
            <a:r>
              <a:rPr sz="2200" spc="5" dirty="0">
                <a:latin typeface="+mj-lt"/>
                <a:cs typeface="Arial"/>
              </a:rPr>
              <a:t>DHCP </a:t>
            </a:r>
            <a:r>
              <a:rPr sz="2200" dirty="0">
                <a:latin typeface="+mj-lt"/>
                <a:cs typeface="Arial"/>
              </a:rPr>
              <a:t>client goes through </a:t>
            </a:r>
            <a:r>
              <a:rPr sz="2200" spc="-5" dirty="0">
                <a:latin typeface="+mj-lt"/>
                <a:cs typeface="Arial"/>
              </a:rPr>
              <a:t>the following </a:t>
            </a:r>
            <a:r>
              <a:rPr sz="2200" dirty="0">
                <a:latin typeface="+mj-lt"/>
                <a:cs typeface="Arial"/>
              </a:rPr>
              <a:t>basic steps </a:t>
            </a:r>
            <a:r>
              <a:rPr sz="2200" spc="-5" dirty="0">
                <a:latin typeface="+mj-lt"/>
                <a:cs typeface="Arial"/>
              </a:rPr>
              <a:t>to </a:t>
            </a:r>
            <a:r>
              <a:rPr sz="2200" dirty="0">
                <a:latin typeface="+mj-lt"/>
                <a:cs typeface="Arial"/>
              </a:rPr>
              <a:t>request an</a:t>
            </a:r>
            <a:r>
              <a:rPr sz="2200" spc="-355" dirty="0">
                <a:latin typeface="+mj-lt"/>
                <a:cs typeface="Arial"/>
              </a:rPr>
              <a:t> </a:t>
            </a:r>
            <a:r>
              <a:rPr sz="2200" spc="-5" dirty="0">
                <a:latin typeface="+mj-lt"/>
                <a:cs typeface="Arial"/>
              </a:rPr>
              <a:t>IP:</a:t>
            </a:r>
            <a:endParaRPr sz="2200">
              <a:latin typeface="+mj-lt"/>
              <a:cs typeface="Arial"/>
            </a:endParaRPr>
          </a:p>
          <a:p>
            <a:pPr marL="641922" lvl="1" indent="-286992">
              <a:spcBef>
                <a:spcPts val="715"/>
              </a:spcBef>
              <a:buFont typeface="Courier New"/>
              <a:buChar char="o"/>
              <a:tabLst>
                <a:tab pos="642557" algn="l"/>
              </a:tabLst>
            </a:pPr>
            <a:r>
              <a:rPr sz="2200" spc="-5" dirty="0">
                <a:latin typeface="+mj-lt"/>
                <a:cs typeface="Arial"/>
              </a:rPr>
              <a:t>The </a:t>
            </a:r>
            <a:r>
              <a:rPr sz="2200" dirty="0">
                <a:latin typeface="+mj-lt"/>
                <a:cs typeface="Arial"/>
              </a:rPr>
              <a:t>client </a:t>
            </a:r>
            <a:r>
              <a:rPr sz="2200" spc="-5" dirty="0">
                <a:latin typeface="+mj-lt"/>
                <a:cs typeface="Arial"/>
              </a:rPr>
              <a:t>broadcasts a</a:t>
            </a:r>
            <a:r>
              <a:rPr sz="2200" spc="21" dirty="0">
                <a:latin typeface="+mj-lt"/>
                <a:cs typeface="Arial"/>
              </a:rPr>
              <a:t> </a:t>
            </a:r>
            <a:r>
              <a:rPr sz="2200" spc="-10" dirty="0">
                <a:latin typeface="+mj-lt"/>
                <a:cs typeface="Arial"/>
              </a:rPr>
              <a:t>DHCPDISCOVER.</a:t>
            </a:r>
            <a:endParaRPr sz="2200">
              <a:latin typeface="+mj-lt"/>
              <a:cs typeface="Arial"/>
            </a:endParaRPr>
          </a:p>
          <a:p>
            <a:pPr marL="641922" lvl="1" indent="-286992">
              <a:spcBef>
                <a:spcPts val="705"/>
              </a:spcBef>
              <a:buFont typeface="Courier New"/>
              <a:buChar char="o"/>
              <a:tabLst>
                <a:tab pos="642557" algn="l"/>
              </a:tabLst>
            </a:pPr>
            <a:r>
              <a:rPr sz="2200" spc="-5" dirty="0">
                <a:latin typeface="+mj-lt"/>
                <a:cs typeface="Arial"/>
              </a:rPr>
              <a:t>A </a:t>
            </a:r>
            <a:r>
              <a:rPr sz="2200" spc="-10" dirty="0">
                <a:latin typeface="+mj-lt"/>
                <a:cs typeface="Arial"/>
              </a:rPr>
              <a:t>DHCP </a:t>
            </a:r>
            <a:r>
              <a:rPr sz="2200" spc="-5" dirty="0">
                <a:latin typeface="+mj-lt"/>
                <a:cs typeface="Arial"/>
              </a:rPr>
              <a:t>server replies with a </a:t>
            </a:r>
            <a:r>
              <a:rPr sz="2200" spc="-10" dirty="0">
                <a:latin typeface="+mj-lt"/>
                <a:cs typeface="Arial"/>
              </a:rPr>
              <a:t>DHCPOFFER</a:t>
            </a:r>
            <a:r>
              <a:rPr sz="2200" spc="-75" dirty="0">
                <a:latin typeface="+mj-lt"/>
                <a:cs typeface="Arial"/>
              </a:rPr>
              <a:t> </a:t>
            </a:r>
            <a:r>
              <a:rPr sz="2200" spc="-5" dirty="0">
                <a:latin typeface="+mj-lt"/>
                <a:cs typeface="Arial"/>
              </a:rPr>
              <a:t>message</a:t>
            </a:r>
            <a:endParaRPr sz="2200">
              <a:latin typeface="+mj-lt"/>
              <a:cs typeface="Arial"/>
            </a:endParaRPr>
          </a:p>
          <a:p>
            <a:pPr marL="641922" marR="5079" lvl="1" indent="-286992">
              <a:lnSpc>
                <a:spcPts val="1820"/>
              </a:lnSpc>
              <a:spcBef>
                <a:spcPts val="855"/>
              </a:spcBef>
              <a:buFont typeface="Courier New"/>
              <a:buChar char="o"/>
              <a:tabLst>
                <a:tab pos="642557" algn="l"/>
              </a:tabLst>
            </a:pPr>
            <a:r>
              <a:rPr sz="2200" spc="-5" dirty="0">
                <a:latin typeface="+mj-lt"/>
                <a:cs typeface="Arial"/>
              </a:rPr>
              <a:t>The </a:t>
            </a:r>
            <a:r>
              <a:rPr sz="2200" dirty="0">
                <a:latin typeface="+mj-lt"/>
                <a:cs typeface="Arial"/>
              </a:rPr>
              <a:t>client </a:t>
            </a:r>
            <a:r>
              <a:rPr sz="2200" spc="-5" dirty="0">
                <a:latin typeface="+mj-lt"/>
                <a:cs typeface="Arial"/>
              </a:rPr>
              <a:t>sends a </a:t>
            </a:r>
            <a:r>
              <a:rPr sz="2200" spc="-10" dirty="0">
                <a:latin typeface="+mj-lt"/>
                <a:cs typeface="Arial"/>
              </a:rPr>
              <a:t>DHCPREQUEST </a:t>
            </a:r>
            <a:r>
              <a:rPr sz="2200" spc="-5" dirty="0">
                <a:latin typeface="+mj-lt"/>
                <a:cs typeface="Arial"/>
              </a:rPr>
              <a:t>message to the server </a:t>
            </a:r>
            <a:r>
              <a:rPr sz="2200" dirty="0">
                <a:latin typeface="+mj-lt"/>
                <a:cs typeface="Arial"/>
              </a:rPr>
              <a:t>it </a:t>
            </a:r>
            <a:r>
              <a:rPr sz="2200" spc="-10" dirty="0">
                <a:latin typeface="+mj-lt"/>
                <a:cs typeface="Arial"/>
              </a:rPr>
              <a:t>wants </a:t>
            </a:r>
            <a:r>
              <a:rPr sz="2200" spc="-5" dirty="0">
                <a:latin typeface="+mj-lt"/>
                <a:cs typeface="Arial"/>
              </a:rPr>
              <a:t>to use (in </a:t>
            </a:r>
            <a:r>
              <a:rPr sz="2200" dirty="0">
                <a:latin typeface="+mj-lt"/>
                <a:cs typeface="Arial"/>
              </a:rPr>
              <a:t>case </a:t>
            </a:r>
            <a:r>
              <a:rPr sz="2200" spc="-5" dirty="0">
                <a:latin typeface="+mj-lt"/>
                <a:cs typeface="Arial"/>
              </a:rPr>
              <a:t>of  </a:t>
            </a:r>
            <a:r>
              <a:rPr sz="2200" dirty="0">
                <a:latin typeface="+mj-lt"/>
                <a:cs typeface="Arial"/>
              </a:rPr>
              <a:t>multiple</a:t>
            </a:r>
            <a:r>
              <a:rPr sz="2200" spc="-21" dirty="0">
                <a:latin typeface="+mj-lt"/>
                <a:cs typeface="Arial"/>
              </a:rPr>
              <a:t> </a:t>
            </a:r>
            <a:r>
              <a:rPr sz="2200" spc="-10" dirty="0">
                <a:latin typeface="+mj-lt"/>
                <a:cs typeface="Arial"/>
              </a:rPr>
              <a:t>offers).</a:t>
            </a:r>
            <a:endParaRPr sz="2200">
              <a:latin typeface="+mj-lt"/>
              <a:cs typeface="Arial"/>
            </a:endParaRPr>
          </a:p>
          <a:p>
            <a:pPr marL="299056" marR="307310" indent="-286992">
              <a:lnSpc>
                <a:spcPts val="2280"/>
              </a:lnSpc>
              <a:spcBef>
                <a:spcPts val="1400"/>
              </a:spcBef>
              <a:buClr>
                <a:srgbClr val="483A93"/>
              </a:buClr>
              <a:buSzPct val="90000"/>
              <a:buChar char="•"/>
              <a:tabLst>
                <a:tab pos="299056" algn="l"/>
                <a:tab pos="299690" algn="l"/>
              </a:tabLst>
            </a:pPr>
            <a:r>
              <a:rPr sz="2200" dirty="0">
                <a:latin typeface="+mj-lt"/>
                <a:cs typeface="Arial"/>
              </a:rPr>
              <a:t>A client may also choose </a:t>
            </a:r>
            <a:r>
              <a:rPr sz="2200" spc="-5" dirty="0">
                <a:latin typeface="+mj-lt"/>
                <a:cs typeface="Arial"/>
              </a:rPr>
              <a:t>to </a:t>
            </a:r>
            <a:r>
              <a:rPr sz="2200" dirty="0">
                <a:latin typeface="+mj-lt"/>
                <a:cs typeface="Arial"/>
              </a:rPr>
              <a:t>request an address </a:t>
            </a:r>
            <a:r>
              <a:rPr sz="2200" spc="-5" dirty="0">
                <a:latin typeface="+mj-lt"/>
                <a:cs typeface="Arial"/>
              </a:rPr>
              <a:t>that it </a:t>
            </a:r>
            <a:r>
              <a:rPr sz="2200" dirty="0">
                <a:latin typeface="+mj-lt"/>
                <a:cs typeface="Arial"/>
              </a:rPr>
              <a:t>had</a:t>
            </a:r>
            <a:r>
              <a:rPr sz="2200" spc="-340" dirty="0">
                <a:latin typeface="+mj-lt"/>
                <a:cs typeface="Arial"/>
              </a:rPr>
              <a:t> </a:t>
            </a:r>
            <a:r>
              <a:rPr sz="2200" dirty="0">
                <a:latin typeface="+mj-lt"/>
                <a:cs typeface="Arial"/>
              </a:rPr>
              <a:t>previously  been </a:t>
            </a:r>
            <a:r>
              <a:rPr sz="2200" spc="-5" dirty="0">
                <a:latin typeface="+mj-lt"/>
                <a:cs typeface="Arial"/>
              </a:rPr>
              <a:t>allocated </a:t>
            </a:r>
            <a:r>
              <a:rPr sz="2200" dirty="0">
                <a:latin typeface="+mj-lt"/>
                <a:cs typeface="Arial"/>
              </a:rPr>
              <a:t>by </a:t>
            </a:r>
            <a:r>
              <a:rPr sz="2200" spc="-5" dirty="0">
                <a:latin typeface="+mj-lt"/>
                <a:cs typeface="Arial"/>
              </a:rPr>
              <a:t>the</a:t>
            </a:r>
            <a:r>
              <a:rPr sz="2200" spc="-70" dirty="0">
                <a:latin typeface="+mj-lt"/>
                <a:cs typeface="Arial"/>
              </a:rPr>
              <a:t> </a:t>
            </a:r>
            <a:r>
              <a:rPr sz="2200" spc="-15" dirty="0">
                <a:latin typeface="+mj-lt"/>
                <a:cs typeface="Arial"/>
              </a:rPr>
              <a:t>server.</a:t>
            </a:r>
            <a:endParaRPr sz="2200">
              <a:latin typeface="+mj-lt"/>
              <a:cs typeface="Arial"/>
            </a:endParaRPr>
          </a:p>
          <a:p>
            <a:pPr marL="299056" marR="4229324" indent="-286992">
              <a:lnSpc>
                <a:spcPts val="2280"/>
              </a:lnSpc>
              <a:spcBef>
                <a:spcPts val="1395"/>
              </a:spcBef>
              <a:buClr>
                <a:srgbClr val="483A93"/>
              </a:buClr>
              <a:buSzPct val="90000"/>
              <a:buChar char="•"/>
              <a:tabLst>
                <a:tab pos="299056" algn="l"/>
                <a:tab pos="299690" algn="l"/>
              </a:tabLst>
            </a:pPr>
            <a:r>
              <a:rPr sz="2200" dirty="0">
                <a:latin typeface="+mj-lt"/>
                <a:cs typeface="Arial"/>
              </a:rPr>
              <a:t>The server returns a </a:t>
            </a:r>
            <a:r>
              <a:rPr sz="2200" spc="-21" dirty="0">
                <a:latin typeface="+mj-lt"/>
                <a:cs typeface="Arial"/>
              </a:rPr>
              <a:t>DHCPACK  </a:t>
            </a:r>
            <a:r>
              <a:rPr sz="2200" dirty="0">
                <a:latin typeface="+mj-lt"/>
                <a:cs typeface="Arial"/>
              </a:rPr>
              <a:t>message </a:t>
            </a:r>
            <a:r>
              <a:rPr sz="2200" spc="-5" dirty="0">
                <a:latin typeface="+mj-lt"/>
                <a:cs typeface="Arial"/>
              </a:rPr>
              <a:t>to </a:t>
            </a:r>
            <a:r>
              <a:rPr sz="2200" dirty="0">
                <a:latin typeface="+mj-lt"/>
                <a:cs typeface="Arial"/>
              </a:rPr>
              <a:t>confirm </a:t>
            </a:r>
            <a:r>
              <a:rPr sz="2200" spc="-5" dirty="0">
                <a:latin typeface="+mj-lt"/>
                <a:cs typeface="Arial"/>
              </a:rPr>
              <a:t>the </a:t>
            </a:r>
            <a:r>
              <a:rPr sz="2200" dirty="0">
                <a:latin typeface="+mj-lt"/>
                <a:cs typeface="Arial"/>
              </a:rPr>
              <a:t>lease</a:t>
            </a:r>
            <a:r>
              <a:rPr sz="2200" spc="-155" dirty="0">
                <a:latin typeface="+mj-lt"/>
                <a:cs typeface="Arial"/>
              </a:rPr>
              <a:t> </a:t>
            </a:r>
            <a:r>
              <a:rPr sz="2200" dirty="0">
                <a:latin typeface="+mj-lt"/>
                <a:cs typeface="Arial"/>
              </a:rPr>
              <a:t>has  been</a:t>
            </a:r>
            <a:r>
              <a:rPr sz="2200" spc="-21" dirty="0">
                <a:latin typeface="+mj-lt"/>
                <a:cs typeface="Arial"/>
              </a:rPr>
              <a:t> </a:t>
            </a:r>
            <a:r>
              <a:rPr sz="2200" spc="-5" dirty="0">
                <a:latin typeface="+mj-lt"/>
                <a:cs typeface="Arial"/>
              </a:rPr>
              <a:t>finalized.</a:t>
            </a:r>
            <a:endParaRPr sz="2200">
              <a:latin typeface="+mj-lt"/>
              <a:cs typeface="Arial"/>
            </a:endParaRPr>
          </a:p>
        </p:txBody>
      </p:sp>
      <p:sp>
        <p:nvSpPr>
          <p:cNvPr id="16" name="object 16"/>
          <p:cNvSpPr/>
          <p:nvPr/>
        </p:nvSpPr>
        <p:spPr>
          <a:xfrm>
            <a:off x="4965700" y="3625850"/>
            <a:ext cx="5257800" cy="3429000"/>
          </a:xfrm>
          <a:prstGeom prst="rect">
            <a:avLst/>
          </a:prstGeom>
          <a:blipFill>
            <a:blip r:embed="rId3" cstate="print"/>
            <a:stretch>
              <a:fillRect/>
            </a:stretch>
          </a:blipFill>
        </p:spPr>
        <p:txBody>
          <a:bodyPr wrap="square" lIns="0" tIns="0" rIns="0" bIns="0" rtlCol="0"/>
          <a:lstStyle/>
          <a:p>
            <a:endParaRPr/>
          </a:p>
        </p:txBody>
      </p:sp>
      <p:sp>
        <p:nvSpPr>
          <p:cNvPr id="18" name="TextBox 17"/>
          <p:cNvSpPr txBox="1"/>
          <p:nvPr/>
        </p:nvSpPr>
        <p:spPr>
          <a:xfrm>
            <a:off x="1536701" y="1"/>
            <a:ext cx="9753601" cy="584775"/>
          </a:xfrm>
          <a:prstGeom prst="rect">
            <a:avLst/>
          </a:prstGeom>
          <a:noFill/>
        </p:spPr>
        <p:txBody>
          <a:bodyPr wrap="square" lIns="91432" tIns="45715" rIns="91432" bIns="45715" rtlCol="0">
            <a:spAutoFit/>
          </a:bodyPr>
          <a:lstStyle/>
          <a:p>
            <a:r>
              <a:rPr lang="en-IN" sz="3200" dirty="0" smtClean="0"/>
              <a:t>Dynamic Host Configuration Protocol Operation  </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p:nvPr/>
        </p:nvSpPr>
        <p:spPr>
          <a:xfrm>
            <a:off x="774702" y="1356179"/>
            <a:ext cx="7872095" cy="3575335"/>
          </a:xfrm>
          <a:prstGeom prst="rect">
            <a:avLst/>
          </a:prstGeom>
        </p:spPr>
        <p:txBody>
          <a:bodyPr vert="horz" wrap="square" lIns="0" tIns="35557" rIns="0" bIns="0" rtlCol="0">
            <a:spAutoFit/>
          </a:bodyPr>
          <a:lstStyle/>
          <a:p>
            <a:pPr marL="299056" marR="5079" indent="-286992">
              <a:lnSpc>
                <a:spcPts val="2280"/>
              </a:lnSpc>
              <a:spcBef>
                <a:spcPts val="281"/>
              </a:spcBef>
              <a:buClr>
                <a:srgbClr val="483A93"/>
              </a:buClr>
              <a:buSzPct val="90000"/>
              <a:buChar char="•"/>
              <a:tabLst>
                <a:tab pos="299056" algn="l"/>
                <a:tab pos="299690" algn="l"/>
              </a:tabLst>
            </a:pPr>
            <a:r>
              <a:rPr sz="2200" dirty="0">
                <a:latin typeface="+mj-lt"/>
                <a:cs typeface="Arial"/>
              </a:rPr>
              <a:t>The server would respond </a:t>
            </a:r>
            <a:r>
              <a:rPr sz="2200" spc="-5" dirty="0">
                <a:latin typeface="+mj-lt"/>
                <a:cs typeface="Arial"/>
              </a:rPr>
              <a:t>with </a:t>
            </a:r>
            <a:r>
              <a:rPr sz="2200" dirty="0">
                <a:latin typeface="+mj-lt"/>
                <a:cs typeface="Arial"/>
              </a:rPr>
              <a:t>a DHCPNAK </a:t>
            </a:r>
            <a:r>
              <a:rPr sz="2200" spc="-5" dirty="0">
                <a:latin typeface="+mj-lt"/>
                <a:cs typeface="Arial"/>
              </a:rPr>
              <a:t>if the </a:t>
            </a:r>
            <a:r>
              <a:rPr sz="2200" spc="-10" dirty="0">
                <a:latin typeface="+mj-lt"/>
                <a:cs typeface="Arial"/>
              </a:rPr>
              <a:t>offer </a:t>
            </a:r>
            <a:r>
              <a:rPr sz="2200" spc="-5" dirty="0">
                <a:latin typeface="+mj-lt"/>
                <a:cs typeface="Arial"/>
              </a:rPr>
              <a:t>is </a:t>
            </a:r>
            <a:r>
              <a:rPr sz="2200" dirty="0">
                <a:latin typeface="+mj-lt"/>
                <a:cs typeface="Arial"/>
              </a:rPr>
              <a:t>no</a:t>
            </a:r>
            <a:r>
              <a:rPr sz="2200" spc="-135" dirty="0">
                <a:latin typeface="+mj-lt"/>
                <a:cs typeface="Arial"/>
              </a:rPr>
              <a:t> </a:t>
            </a:r>
            <a:r>
              <a:rPr sz="2200" dirty="0">
                <a:latin typeface="+mj-lt"/>
                <a:cs typeface="Arial"/>
              </a:rPr>
              <a:t>longer  </a:t>
            </a:r>
            <a:r>
              <a:rPr sz="2200" spc="-5" dirty="0">
                <a:latin typeface="+mj-lt"/>
                <a:cs typeface="Arial"/>
              </a:rPr>
              <a:t>valid</a:t>
            </a:r>
            <a:endParaRPr sz="2200">
              <a:latin typeface="+mj-lt"/>
              <a:cs typeface="Arial"/>
            </a:endParaRPr>
          </a:p>
          <a:p>
            <a:pPr marL="299056" marR="580969" indent="-286992">
              <a:lnSpc>
                <a:spcPts val="2280"/>
              </a:lnSpc>
              <a:spcBef>
                <a:spcPts val="1400"/>
              </a:spcBef>
              <a:buClr>
                <a:srgbClr val="483A93"/>
              </a:buClr>
              <a:buSzPct val="90000"/>
              <a:buChar char="•"/>
              <a:tabLst>
                <a:tab pos="299056" algn="l"/>
                <a:tab pos="299690" algn="l"/>
              </a:tabLst>
            </a:pPr>
            <a:r>
              <a:rPr sz="2200" dirty="0">
                <a:latin typeface="+mj-lt"/>
                <a:cs typeface="Arial"/>
              </a:rPr>
              <a:t>Leases must be renewed before </a:t>
            </a:r>
            <a:r>
              <a:rPr sz="2200" spc="-5" dirty="0">
                <a:latin typeface="+mj-lt"/>
                <a:cs typeface="Arial"/>
              </a:rPr>
              <a:t>its expiration </a:t>
            </a:r>
            <a:r>
              <a:rPr sz="2200" dirty="0">
                <a:latin typeface="+mj-lt"/>
                <a:cs typeface="Arial"/>
              </a:rPr>
              <a:t>through</a:t>
            </a:r>
            <a:r>
              <a:rPr sz="2200" spc="-200" dirty="0">
                <a:latin typeface="+mj-lt"/>
                <a:cs typeface="Arial"/>
              </a:rPr>
              <a:t> </a:t>
            </a:r>
            <a:r>
              <a:rPr sz="2200" dirty="0">
                <a:latin typeface="+mj-lt"/>
                <a:cs typeface="Arial"/>
              </a:rPr>
              <a:t>another  </a:t>
            </a:r>
            <a:r>
              <a:rPr sz="2200" spc="-21" dirty="0">
                <a:latin typeface="+mj-lt"/>
                <a:cs typeface="Arial"/>
              </a:rPr>
              <a:t>DHCPREQUEST.</a:t>
            </a:r>
            <a:endParaRPr sz="2200">
              <a:latin typeface="+mj-lt"/>
              <a:cs typeface="Arial"/>
            </a:endParaRPr>
          </a:p>
          <a:p>
            <a:pPr marL="299056" indent="-286992">
              <a:spcBef>
                <a:spcPts val="1220"/>
              </a:spcBef>
              <a:buClr>
                <a:srgbClr val="483A93"/>
              </a:buClr>
              <a:buSzPct val="90000"/>
              <a:buChar char="•"/>
              <a:tabLst>
                <a:tab pos="299056" algn="l"/>
                <a:tab pos="299690" algn="l"/>
              </a:tabLst>
            </a:pPr>
            <a:r>
              <a:rPr sz="2200" dirty="0">
                <a:latin typeface="+mj-lt"/>
                <a:cs typeface="Arial"/>
              </a:rPr>
              <a:t>DHCPv6 has a </a:t>
            </a:r>
            <a:r>
              <a:rPr sz="2200" spc="-5" dirty="0">
                <a:latin typeface="+mj-lt"/>
                <a:cs typeface="Arial"/>
              </a:rPr>
              <a:t>similar </a:t>
            </a:r>
            <a:r>
              <a:rPr sz="2200" dirty="0">
                <a:latin typeface="+mj-lt"/>
                <a:cs typeface="Arial"/>
              </a:rPr>
              <a:t>set of</a:t>
            </a:r>
            <a:r>
              <a:rPr sz="2200" spc="-100" dirty="0">
                <a:latin typeface="+mj-lt"/>
                <a:cs typeface="Arial"/>
              </a:rPr>
              <a:t> </a:t>
            </a:r>
            <a:r>
              <a:rPr sz="2200" dirty="0">
                <a:latin typeface="+mj-lt"/>
                <a:cs typeface="Arial"/>
              </a:rPr>
              <a:t>messages:</a:t>
            </a:r>
            <a:endParaRPr sz="2200">
              <a:latin typeface="+mj-lt"/>
              <a:cs typeface="Arial"/>
            </a:endParaRPr>
          </a:p>
          <a:p>
            <a:pPr marL="756212" lvl="1" indent="-286992">
              <a:spcBef>
                <a:spcPts val="720"/>
              </a:spcBef>
              <a:buClr>
                <a:srgbClr val="6A2F8E"/>
              </a:buClr>
              <a:buFont typeface="Courier New"/>
              <a:buChar char="o"/>
              <a:tabLst>
                <a:tab pos="756846" algn="l"/>
              </a:tabLst>
            </a:pPr>
            <a:r>
              <a:rPr sz="2200" spc="-5" dirty="0">
                <a:latin typeface="+mj-lt"/>
                <a:cs typeface="Arial"/>
              </a:rPr>
              <a:t>SOLICIT</a:t>
            </a:r>
            <a:endParaRPr sz="2200">
              <a:latin typeface="+mj-lt"/>
              <a:cs typeface="Arial"/>
            </a:endParaRPr>
          </a:p>
          <a:p>
            <a:pPr marL="756212" lvl="1" indent="-286992">
              <a:spcBef>
                <a:spcPts val="700"/>
              </a:spcBef>
              <a:buClr>
                <a:srgbClr val="6A2F8E"/>
              </a:buClr>
              <a:buFont typeface="Courier New"/>
              <a:buChar char="o"/>
              <a:tabLst>
                <a:tab pos="756846" algn="l"/>
              </a:tabLst>
            </a:pPr>
            <a:r>
              <a:rPr sz="2200" spc="-10" dirty="0">
                <a:latin typeface="+mj-lt"/>
                <a:cs typeface="Arial"/>
              </a:rPr>
              <a:t>ADVERTISE</a:t>
            </a:r>
            <a:endParaRPr sz="2200">
              <a:latin typeface="+mj-lt"/>
              <a:cs typeface="Arial"/>
            </a:endParaRPr>
          </a:p>
          <a:p>
            <a:pPr marL="756212" lvl="1" indent="-286992">
              <a:spcBef>
                <a:spcPts val="705"/>
              </a:spcBef>
              <a:buClr>
                <a:srgbClr val="6A2F8E"/>
              </a:buClr>
              <a:buFont typeface="Courier New"/>
              <a:buChar char="o"/>
              <a:tabLst>
                <a:tab pos="756846" algn="l"/>
              </a:tabLst>
            </a:pPr>
            <a:r>
              <a:rPr sz="2200" spc="-21" dirty="0">
                <a:latin typeface="+mj-lt"/>
                <a:cs typeface="Arial"/>
              </a:rPr>
              <a:t>INFORMATION</a:t>
            </a:r>
            <a:r>
              <a:rPr sz="2200" spc="40" dirty="0">
                <a:latin typeface="+mj-lt"/>
                <a:cs typeface="Arial"/>
              </a:rPr>
              <a:t> </a:t>
            </a:r>
            <a:r>
              <a:rPr sz="2200" spc="-10" dirty="0">
                <a:latin typeface="+mj-lt"/>
                <a:cs typeface="Arial"/>
              </a:rPr>
              <a:t>REQUEST</a:t>
            </a:r>
            <a:endParaRPr sz="2200">
              <a:latin typeface="+mj-lt"/>
              <a:cs typeface="Arial"/>
            </a:endParaRPr>
          </a:p>
          <a:p>
            <a:pPr marL="756212" lvl="1" indent="-286992">
              <a:spcBef>
                <a:spcPts val="710"/>
              </a:spcBef>
              <a:buClr>
                <a:srgbClr val="6A2F8E"/>
              </a:buClr>
              <a:buFont typeface="Courier New"/>
              <a:buChar char="o"/>
              <a:tabLst>
                <a:tab pos="756846" algn="l"/>
              </a:tabLst>
            </a:pPr>
            <a:r>
              <a:rPr sz="2200" spc="-30" dirty="0">
                <a:latin typeface="+mj-lt"/>
                <a:cs typeface="Arial"/>
              </a:rPr>
              <a:t>REPLY</a:t>
            </a:r>
            <a:endParaRPr sz="2200">
              <a:latin typeface="+mj-lt"/>
              <a:cs typeface="Arial"/>
            </a:endParaRPr>
          </a:p>
        </p:txBody>
      </p:sp>
      <p:sp>
        <p:nvSpPr>
          <p:cNvPr id="23" name="object 23"/>
          <p:cNvSpPr/>
          <p:nvPr/>
        </p:nvSpPr>
        <p:spPr>
          <a:xfrm>
            <a:off x="4889501" y="3244850"/>
            <a:ext cx="5346191" cy="3657601"/>
          </a:xfrm>
          <a:prstGeom prst="rect">
            <a:avLst/>
          </a:prstGeom>
          <a:blipFill>
            <a:blip r:embed="rId2" cstate="print"/>
            <a:stretch>
              <a:fillRect/>
            </a:stretch>
          </a:blipFill>
        </p:spPr>
        <p:txBody>
          <a:bodyPr wrap="square" lIns="0" tIns="0" rIns="0" bIns="0" rtlCol="0"/>
          <a:lstStyle/>
          <a:p>
            <a:endParaRPr/>
          </a:p>
        </p:txBody>
      </p:sp>
      <p:sp>
        <p:nvSpPr>
          <p:cNvPr id="24" name="TextBox 23"/>
          <p:cNvSpPr txBox="1"/>
          <p:nvPr/>
        </p:nvSpPr>
        <p:spPr>
          <a:xfrm>
            <a:off x="1536701" y="1"/>
            <a:ext cx="9753601" cy="584775"/>
          </a:xfrm>
          <a:prstGeom prst="rect">
            <a:avLst/>
          </a:prstGeom>
          <a:noFill/>
        </p:spPr>
        <p:txBody>
          <a:bodyPr wrap="square" lIns="91432" tIns="45715" rIns="91432" bIns="45715" rtlCol="0">
            <a:spAutoFit/>
          </a:bodyPr>
          <a:lstStyle/>
          <a:p>
            <a:r>
              <a:rPr lang="en-IN" sz="3200" dirty="0" smtClean="0"/>
              <a:t>Dynamic Host Configuration Protocol Operation  </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object 26"/>
          <p:cNvSpPr txBox="1"/>
          <p:nvPr/>
        </p:nvSpPr>
        <p:spPr>
          <a:xfrm>
            <a:off x="622300" y="1187450"/>
            <a:ext cx="8041640" cy="5234749"/>
          </a:xfrm>
          <a:prstGeom prst="rect">
            <a:avLst/>
          </a:prstGeom>
        </p:spPr>
        <p:txBody>
          <a:bodyPr vert="horz" wrap="square" lIns="0" tIns="175243" rIns="0" bIns="0" rtlCol="0">
            <a:spAutoFit/>
          </a:bodyPr>
          <a:lstStyle/>
          <a:p>
            <a:pPr marL="299056" indent="-286992">
              <a:spcBef>
                <a:spcPts val="1380"/>
              </a:spcBef>
              <a:buClr>
                <a:srgbClr val="483A93"/>
              </a:buClr>
              <a:buSzPct val="90000"/>
              <a:buChar char="•"/>
              <a:tabLst>
                <a:tab pos="299056" algn="l"/>
                <a:tab pos="299690" algn="l"/>
              </a:tabLst>
            </a:pPr>
            <a:r>
              <a:rPr sz="2200" spc="-5" dirty="0">
                <a:latin typeface="+mj-lt"/>
                <a:cs typeface="Arial"/>
              </a:rPr>
              <a:t>FTP </a:t>
            </a:r>
            <a:r>
              <a:rPr sz="2200" dirty="0">
                <a:latin typeface="+mj-lt"/>
                <a:cs typeface="Arial"/>
              </a:rPr>
              <a:t>was developed </a:t>
            </a:r>
            <a:r>
              <a:rPr sz="2200" spc="-5" dirty="0">
                <a:latin typeface="+mj-lt"/>
                <a:cs typeface="Arial"/>
              </a:rPr>
              <a:t>to allow the transfer </a:t>
            </a:r>
            <a:r>
              <a:rPr sz="2200" dirty="0">
                <a:latin typeface="+mj-lt"/>
                <a:cs typeface="Arial"/>
              </a:rPr>
              <a:t>of </a:t>
            </a:r>
            <a:r>
              <a:rPr sz="2200" spc="-5" dirty="0">
                <a:latin typeface="+mj-lt"/>
                <a:cs typeface="Arial"/>
              </a:rPr>
              <a:t>files over the</a:t>
            </a:r>
            <a:r>
              <a:rPr sz="2200" spc="-120" dirty="0">
                <a:latin typeface="+mj-lt"/>
                <a:cs typeface="Arial"/>
              </a:rPr>
              <a:t> </a:t>
            </a:r>
            <a:r>
              <a:rPr sz="2200" dirty="0">
                <a:latin typeface="+mj-lt"/>
                <a:cs typeface="Arial"/>
              </a:rPr>
              <a:t>network.</a:t>
            </a:r>
            <a:endParaRPr sz="2200">
              <a:latin typeface="+mj-lt"/>
              <a:cs typeface="Arial"/>
            </a:endParaRPr>
          </a:p>
          <a:p>
            <a:pPr marL="299056" marR="9525" indent="-286992" algn="just">
              <a:lnSpc>
                <a:spcPts val="2280"/>
              </a:lnSpc>
              <a:spcBef>
                <a:spcPts val="1460"/>
              </a:spcBef>
              <a:buClr>
                <a:srgbClr val="483A93"/>
              </a:buClr>
              <a:buSzPct val="90000"/>
              <a:buChar char="•"/>
              <a:tabLst>
                <a:tab pos="299690" algn="l"/>
              </a:tabLst>
            </a:pPr>
            <a:r>
              <a:rPr sz="2200" spc="-5" dirty="0">
                <a:latin typeface="+mj-lt"/>
                <a:cs typeface="Arial"/>
              </a:rPr>
              <a:t>An FTP </a:t>
            </a:r>
            <a:r>
              <a:rPr sz="2200" dirty="0">
                <a:latin typeface="+mj-lt"/>
                <a:cs typeface="Arial"/>
              </a:rPr>
              <a:t>client </a:t>
            </a:r>
            <a:r>
              <a:rPr sz="2200" spc="-5" dirty="0">
                <a:latin typeface="+mj-lt"/>
                <a:cs typeface="Arial"/>
              </a:rPr>
              <a:t>is </a:t>
            </a:r>
            <a:r>
              <a:rPr sz="2200" dirty="0">
                <a:latin typeface="+mj-lt"/>
                <a:cs typeface="Arial"/>
              </a:rPr>
              <a:t>an </a:t>
            </a:r>
            <a:r>
              <a:rPr sz="2200" spc="-5" dirty="0">
                <a:latin typeface="+mj-lt"/>
                <a:cs typeface="Arial"/>
              </a:rPr>
              <a:t>application that </a:t>
            </a:r>
            <a:r>
              <a:rPr sz="2200" dirty="0">
                <a:latin typeface="+mj-lt"/>
                <a:cs typeface="Arial"/>
              </a:rPr>
              <a:t>runs on a client computer used</a:t>
            </a:r>
            <a:r>
              <a:rPr sz="2200" spc="-195" dirty="0">
                <a:latin typeface="+mj-lt"/>
                <a:cs typeface="Arial"/>
              </a:rPr>
              <a:t> </a:t>
            </a:r>
            <a:r>
              <a:rPr sz="2200" spc="-5" dirty="0">
                <a:latin typeface="+mj-lt"/>
                <a:cs typeface="Arial"/>
              </a:rPr>
              <a:t>to  </a:t>
            </a:r>
            <a:r>
              <a:rPr sz="2200" dirty="0">
                <a:latin typeface="+mj-lt"/>
                <a:cs typeface="Arial"/>
              </a:rPr>
              <a:t>push and pull </a:t>
            </a:r>
            <a:r>
              <a:rPr sz="2200" spc="-5" dirty="0">
                <a:latin typeface="+mj-lt"/>
                <a:cs typeface="Arial"/>
              </a:rPr>
              <a:t>data from </a:t>
            </a:r>
            <a:r>
              <a:rPr sz="2200" dirty="0">
                <a:latin typeface="+mj-lt"/>
                <a:cs typeface="Arial"/>
              </a:rPr>
              <a:t>an </a:t>
            </a:r>
            <a:r>
              <a:rPr sz="2200" spc="-5" dirty="0">
                <a:latin typeface="+mj-lt"/>
                <a:cs typeface="Arial"/>
              </a:rPr>
              <a:t>FTP</a:t>
            </a:r>
            <a:r>
              <a:rPr sz="2200" spc="-145" dirty="0">
                <a:latin typeface="+mj-lt"/>
                <a:cs typeface="Arial"/>
              </a:rPr>
              <a:t> </a:t>
            </a:r>
            <a:r>
              <a:rPr sz="2200" spc="-15" dirty="0">
                <a:latin typeface="+mj-lt"/>
                <a:cs typeface="Arial"/>
              </a:rPr>
              <a:t>server.</a:t>
            </a:r>
            <a:endParaRPr sz="2200">
              <a:latin typeface="+mj-lt"/>
              <a:cs typeface="Arial"/>
            </a:endParaRPr>
          </a:p>
          <a:p>
            <a:pPr marL="299056" marR="5079" indent="-286992" algn="just">
              <a:lnSpc>
                <a:spcPts val="2280"/>
              </a:lnSpc>
              <a:spcBef>
                <a:spcPts val="1395"/>
              </a:spcBef>
              <a:buClr>
                <a:srgbClr val="483A93"/>
              </a:buClr>
              <a:buSzPct val="90000"/>
              <a:buChar char="•"/>
              <a:tabLst>
                <a:tab pos="299690" algn="l"/>
              </a:tabLst>
            </a:pPr>
            <a:r>
              <a:rPr sz="2200" spc="-5" dirty="0">
                <a:latin typeface="+mj-lt"/>
                <a:cs typeface="Arial"/>
              </a:rPr>
              <a:t>FTP </a:t>
            </a:r>
            <a:r>
              <a:rPr sz="2200" dirty="0">
                <a:latin typeface="+mj-lt"/>
                <a:cs typeface="Arial"/>
              </a:rPr>
              <a:t>requires two connections between </a:t>
            </a:r>
            <a:r>
              <a:rPr sz="2200" spc="-5" dirty="0">
                <a:latin typeface="+mj-lt"/>
                <a:cs typeface="Arial"/>
              </a:rPr>
              <a:t>the </a:t>
            </a:r>
            <a:r>
              <a:rPr sz="2200" dirty="0">
                <a:latin typeface="+mj-lt"/>
                <a:cs typeface="Arial"/>
              </a:rPr>
              <a:t>client and </a:t>
            </a:r>
            <a:r>
              <a:rPr sz="2200" spc="-5" dirty="0">
                <a:latin typeface="+mj-lt"/>
                <a:cs typeface="Arial"/>
              </a:rPr>
              <a:t>the </a:t>
            </a:r>
            <a:r>
              <a:rPr sz="2200" dirty="0">
                <a:latin typeface="+mj-lt"/>
                <a:cs typeface="Arial"/>
              </a:rPr>
              <a:t>server:</a:t>
            </a:r>
            <a:r>
              <a:rPr sz="2200" spc="-265" dirty="0">
                <a:latin typeface="+mj-lt"/>
                <a:cs typeface="Arial"/>
              </a:rPr>
              <a:t> </a:t>
            </a:r>
            <a:r>
              <a:rPr sz="2200" dirty="0">
                <a:latin typeface="+mj-lt"/>
                <a:cs typeface="Arial"/>
              </a:rPr>
              <a:t>one  connection </a:t>
            </a:r>
            <a:r>
              <a:rPr sz="2200" spc="-5" dirty="0">
                <a:latin typeface="+mj-lt"/>
                <a:cs typeface="Arial"/>
              </a:rPr>
              <a:t>for </a:t>
            </a:r>
            <a:r>
              <a:rPr sz="2200" dirty="0">
                <a:latin typeface="+mj-lt"/>
                <a:cs typeface="Arial"/>
              </a:rPr>
              <a:t>commands and replies and another connection </a:t>
            </a:r>
            <a:r>
              <a:rPr sz="2200" spc="-5" dirty="0">
                <a:latin typeface="+mj-lt"/>
                <a:cs typeface="Arial"/>
              </a:rPr>
              <a:t>for</a:t>
            </a:r>
            <a:r>
              <a:rPr sz="2200" spc="-250" dirty="0">
                <a:latin typeface="+mj-lt"/>
                <a:cs typeface="Arial"/>
              </a:rPr>
              <a:t> </a:t>
            </a:r>
            <a:r>
              <a:rPr sz="2200" spc="-5" dirty="0">
                <a:latin typeface="+mj-lt"/>
                <a:cs typeface="Arial"/>
              </a:rPr>
              <a:t>the  </a:t>
            </a:r>
            <a:r>
              <a:rPr sz="2200" dirty="0">
                <a:latin typeface="+mj-lt"/>
                <a:cs typeface="Arial"/>
              </a:rPr>
              <a:t>actual </a:t>
            </a:r>
            <a:r>
              <a:rPr sz="2200" spc="-5" dirty="0">
                <a:latin typeface="+mj-lt"/>
                <a:cs typeface="Arial"/>
              </a:rPr>
              <a:t>file</a:t>
            </a:r>
            <a:r>
              <a:rPr sz="2200" spc="-30" dirty="0">
                <a:latin typeface="+mj-lt"/>
                <a:cs typeface="Arial"/>
              </a:rPr>
              <a:t> </a:t>
            </a:r>
            <a:r>
              <a:rPr sz="2200" spc="-15" dirty="0">
                <a:latin typeface="+mj-lt"/>
                <a:cs typeface="Arial"/>
              </a:rPr>
              <a:t>transfer.</a:t>
            </a:r>
            <a:endParaRPr sz="2200">
              <a:latin typeface="+mj-lt"/>
              <a:cs typeface="Arial"/>
            </a:endParaRPr>
          </a:p>
          <a:p>
            <a:pPr marL="299056" marR="3349299" indent="-286992">
              <a:lnSpc>
                <a:spcPts val="2280"/>
              </a:lnSpc>
              <a:spcBef>
                <a:spcPts val="1405"/>
              </a:spcBef>
              <a:buClr>
                <a:srgbClr val="483A93"/>
              </a:buClr>
              <a:buSzPct val="90000"/>
              <a:buChar char="•"/>
              <a:tabLst>
                <a:tab pos="299056" algn="l"/>
                <a:tab pos="299690" algn="l"/>
              </a:tabLst>
            </a:pPr>
            <a:r>
              <a:rPr sz="2200" dirty="0">
                <a:latin typeface="+mj-lt"/>
                <a:cs typeface="Arial"/>
              </a:rPr>
              <a:t>The client </a:t>
            </a:r>
            <a:r>
              <a:rPr sz="2200" spc="-5" dirty="0">
                <a:latin typeface="+mj-lt"/>
                <a:cs typeface="Arial"/>
              </a:rPr>
              <a:t>initiates </a:t>
            </a:r>
            <a:r>
              <a:rPr sz="2200" dirty="0">
                <a:latin typeface="+mj-lt"/>
                <a:cs typeface="Arial"/>
              </a:rPr>
              <a:t>and establishes </a:t>
            </a:r>
            <a:r>
              <a:rPr sz="2200" spc="-5" dirty="0">
                <a:latin typeface="+mj-lt"/>
                <a:cs typeface="Arial"/>
              </a:rPr>
              <a:t>the  first </a:t>
            </a:r>
            <a:r>
              <a:rPr sz="2200" dirty="0">
                <a:latin typeface="+mj-lt"/>
                <a:cs typeface="Arial"/>
              </a:rPr>
              <a:t>connection </a:t>
            </a:r>
            <a:r>
              <a:rPr sz="2200" spc="-5" dirty="0">
                <a:latin typeface="+mj-lt"/>
                <a:cs typeface="Arial"/>
              </a:rPr>
              <a:t>to the </a:t>
            </a:r>
            <a:r>
              <a:rPr sz="2200" dirty="0">
                <a:latin typeface="+mj-lt"/>
                <a:cs typeface="Arial"/>
              </a:rPr>
              <a:t>server </a:t>
            </a:r>
            <a:r>
              <a:rPr sz="2200" spc="-5" dirty="0">
                <a:latin typeface="+mj-lt"/>
                <a:cs typeface="Arial"/>
              </a:rPr>
              <a:t>for</a:t>
            </a:r>
            <a:r>
              <a:rPr sz="2200" spc="-160" dirty="0">
                <a:latin typeface="+mj-lt"/>
                <a:cs typeface="Arial"/>
              </a:rPr>
              <a:t> </a:t>
            </a:r>
            <a:r>
              <a:rPr sz="2200" dirty="0">
                <a:latin typeface="+mj-lt"/>
                <a:cs typeface="Arial"/>
              </a:rPr>
              <a:t>control  </a:t>
            </a:r>
            <a:r>
              <a:rPr sz="2200" spc="-10" dirty="0">
                <a:latin typeface="+mj-lt"/>
                <a:cs typeface="Arial"/>
              </a:rPr>
              <a:t>traffic </a:t>
            </a:r>
            <a:r>
              <a:rPr sz="2200" dirty="0">
                <a:latin typeface="+mj-lt"/>
                <a:cs typeface="Arial"/>
              </a:rPr>
              <a:t>on TCP port</a:t>
            </a:r>
            <a:r>
              <a:rPr sz="2200" spc="-145" dirty="0">
                <a:latin typeface="+mj-lt"/>
                <a:cs typeface="Arial"/>
              </a:rPr>
              <a:t> </a:t>
            </a:r>
            <a:r>
              <a:rPr sz="2200" dirty="0">
                <a:latin typeface="+mj-lt"/>
                <a:cs typeface="Arial"/>
              </a:rPr>
              <a:t>21.</a:t>
            </a:r>
            <a:endParaRPr sz="2200">
              <a:latin typeface="+mj-lt"/>
              <a:cs typeface="Arial"/>
            </a:endParaRPr>
          </a:p>
          <a:p>
            <a:pPr marL="299056" marR="3412158" indent="-286992">
              <a:lnSpc>
                <a:spcPts val="2280"/>
              </a:lnSpc>
              <a:spcBef>
                <a:spcPts val="1400"/>
              </a:spcBef>
              <a:buClr>
                <a:srgbClr val="483A93"/>
              </a:buClr>
              <a:buSzPct val="90000"/>
              <a:buChar char="•"/>
              <a:tabLst>
                <a:tab pos="299056" algn="l"/>
                <a:tab pos="299690" algn="l"/>
              </a:tabLst>
            </a:pPr>
            <a:r>
              <a:rPr sz="2200" dirty="0">
                <a:latin typeface="+mj-lt"/>
                <a:cs typeface="Arial"/>
              </a:rPr>
              <a:t>The client </a:t>
            </a:r>
            <a:r>
              <a:rPr sz="2200" spc="-5" dirty="0">
                <a:latin typeface="+mj-lt"/>
                <a:cs typeface="Arial"/>
              </a:rPr>
              <a:t>then </a:t>
            </a:r>
            <a:r>
              <a:rPr sz="2200" dirty="0">
                <a:latin typeface="+mj-lt"/>
                <a:cs typeface="Arial"/>
              </a:rPr>
              <a:t>establishes </a:t>
            </a:r>
            <a:r>
              <a:rPr sz="2200" spc="-5" dirty="0">
                <a:latin typeface="+mj-lt"/>
                <a:cs typeface="Arial"/>
              </a:rPr>
              <a:t>the</a:t>
            </a:r>
            <a:r>
              <a:rPr sz="2200" spc="-125" dirty="0">
                <a:latin typeface="+mj-lt"/>
                <a:cs typeface="Arial"/>
              </a:rPr>
              <a:t> </a:t>
            </a:r>
            <a:r>
              <a:rPr sz="2200" dirty="0">
                <a:latin typeface="+mj-lt"/>
                <a:cs typeface="Arial"/>
              </a:rPr>
              <a:t>second  connection </a:t>
            </a:r>
            <a:r>
              <a:rPr sz="2200" spc="-5" dirty="0">
                <a:latin typeface="+mj-lt"/>
                <a:cs typeface="Arial"/>
              </a:rPr>
              <a:t>to the </a:t>
            </a:r>
            <a:r>
              <a:rPr sz="2200" dirty="0">
                <a:latin typeface="+mj-lt"/>
                <a:cs typeface="Arial"/>
              </a:rPr>
              <a:t>server </a:t>
            </a:r>
            <a:r>
              <a:rPr sz="2200" spc="-5" dirty="0">
                <a:latin typeface="+mj-lt"/>
                <a:cs typeface="Arial"/>
              </a:rPr>
              <a:t>for the </a:t>
            </a:r>
            <a:r>
              <a:rPr sz="2200" dirty="0">
                <a:latin typeface="+mj-lt"/>
                <a:cs typeface="Arial"/>
              </a:rPr>
              <a:t>actual  </a:t>
            </a:r>
            <a:r>
              <a:rPr sz="2200" spc="-5" dirty="0">
                <a:latin typeface="+mj-lt"/>
                <a:cs typeface="Arial"/>
              </a:rPr>
              <a:t>data transfer </a:t>
            </a:r>
            <a:r>
              <a:rPr sz="2200" dirty="0">
                <a:latin typeface="+mj-lt"/>
                <a:cs typeface="Arial"/>
              </a:rPr>
              <a:t>on TCP port</a:t>
            </a:r>
            <a:r>
              <a:rPr sz="2200" spc="-180" dirty="0">
                <a:latin typeface="+mj-lt"/>
                <a:cs typeface="Arial"/>
              </a:rPr>
              <a:t> </a:t>
            </a:r>
            <a:r>
              <a:rPr sz="2200" dirty="0">
                <a:latin typeface="+mj-lt"/>
                <a:cs typeface="Arial"/>
              </a:rPr>
              <a:t>20.</a:t>
            </a:r>
            <a:endParaRPr sz="2200">
              <a:latin typeface="+mj-lt"/>
              <a:cs typeface="Arial"/>
            </a:endParaRPr>
          </a:p>
          <a:p>
            <a:pPr marL="299056" indent="-286992">
              <a:lnSpc>
                <a:spcPts val="2340"/>
              </a:lnSpc>
              <a:spcBef>
                <a:spcPts val="1220"/>
              </a:spcBef>
              <a:buClr>
                <a:srgbClr val="483A93"/>
              </a:buClr>
              <a:buSzPct val="90000"/>
              <a:buChar char="•"/>
              <a:tabLst>
                <a:tab pos="299056" algn="l"/>
                <a:tab pos="299690" algn="l"/>
              </a:tabLst>
            </a:pPr>
            <a:r>
              <a:rPr sz="2200" dirty="0">
                <a:latin typeface="+mj-lt"/>
                <a:cs typeface="Arial"/>
              </a:rPr>
              <a:t>The client can download </a:t>
            </a:r>
            <a:r>
              <a:rPr sz="2200" spc="-5" dirty="0">
                <a:latin typeface="+mj-lt"/>
                <a:cs typeface="Arial"/>
              </a:rPr>
              <a:t>(pull) data</a:t>
            </a:r>
            <a:r>
              <a:rPr sz="2200" spc="-109" dirty="0">
                <a:latin typeface="+mj-lt"/>
                <a:cs typeface="Arial"/>
              </a:rPr>
              <a:t> </a:t>
            </a:r>
            <a:r>
              <a:rPr sz="2200" spc="-5" dirty="0">
                <a:latin typeface="+mj-lt"/>
                <a:cs typeface="Arial"/>
              </a:rPr>
              <a:t>from</a:t>
            </a:r>
            <a:endParaRPr sz="2200">
              <a:latin typeface="+mj-lt"/>
              <a:cs typeface="Arial"/>
            </a:endParaRPr>
          </a:p>
          <a:p>
            <a:pPr marL="299056">
              <a:lnSpc>
                <a:spcPts val="2340"/>
              </a:lnSpc>
            </a:pPr>
            <a:r>
              <a:rPr sz="2200" spc="-5" dirty="0">
                <a:latin typeface="+mj-lt"/>
                <a:cs typeface="Arial"/>
              </a:rPr>
              <a:t>the </a:t>
            </a:r>
            <a:r>
              <a:rPr sz="2200" dirty="0">
                <a:latin typeface="+mj-lt"/>
                <a:cs typeface="Arial"/>
              </a:rPr>
              <a:t>server or upload (push) </a:t>
            </a:r>
            <a:r>
              <a:rPr sz="2200" spc="-5" dirty="0">
                <a:latin typeface="+mj-lt"/>
                <a:cs typeface="Arial"/>
              </a:rPr>
              <a:t>data to the</a:t>
            </a:r>
            <a:r>
              <a:rPr sz="2200" spc="-151" dirty="0">
                <a:latin typeface="+mj-lt"/>
                <a:cs typeface="Arial"/>
              </a:rPr>
              <a:t> </a:t>
            </a:r>
            <a:r>
              <a:rPr sz="2200" spc="-15" dirty="0">
                <a:latin typeface="+mj-lt"/>
                <a:cs typeface="Arial"/>
              </a:rPr>
              <a:t>server.</a:t>
            </a:r>
            <a:endParaRPr sz="2200">
              <a:latin typeface="+mj-lt"/>
              <a:cs typeface="Arial"/>
            </a:endParaRPr>
          </a:p>
        </p:txBody>
      </p:sp>
      <p:sp>
        <p:nvSpPr>
          <p:cNvPr id="27" name="object 27"/>
          <p:cNvSpPr/>
          <p:nvPr/>
        </p:nvSpPr>
        <p:spPr>
          <a:xfrm>
            <a:off x="6032501" y="3321052"/>
            <a:ext cx="4419600" cy="3781433"/>
          </a:xfrm>
          <a:prstGeom prst="rect">
            <a:avLst/>
          </a:prstGeom>
          <a:blipFill>
            <a:blip r:embed="rId2" cstate="print"/>
            <a:stretch>
              <a:fillRect/>
            </a:stretch>
          </a:blipFill>
        </p:spPr>
        <p:txBody>
          <a:bodyPr wrap="square" lIns="0" tIns="0" rIns="0" bIns="0" rtlCol="0"/>
          <a:lstStyle/>
          <a:p>
            <a:endParaRPr/>
          </a:p>
        </p:txBody>
      </p:sp>
      <p:sp>
        <p:nvSpPr>
          <p:cNvPr id="28" name="TextBox 27"/>
          <p:cNvSpPr txBox="1"/>
          <p:nvPr/>
        </p:nvSpPr>
        <p:spPr>
          <a:xfrm>
            <a:off x="1536701" y="1"/>
            <a:ext cx="9753601" cy="584775"/>
          </a:xfrm>
          <a:prstGeom prst="rect">
            <a:avLst/>
          </a:prstGeom>
          <a:noFill/>
        </p:spPr>
        <p:txBody>
          <a:bodyPr wrap="square" lIns="91432" tIns="45715" rIns="91432" bIns="45715" rtlCol="0">
            <a:spAutoFit/>
          </a:bodyPr>
          <a:lstStyle/>
          <a:p>
            <a:r>
              <a:rPr lang="en-IN" sz="3200" dirty="0" smtClean="0"/>
              <a:t>File transfer Protocol(FTP)</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901" y="713309"/>
            <a:ext cx="9144000" cy="5463024"/>
          </a:xfrm>
          <a:prstGeom prst="rect">
            <a:avLst/>
          </a:prstGeom>
        </p:spPr>
        <p:txBody>
          <a:bodyPr wrap="square" lIns="91432" tIns="45715" rIns="91432" bIns="45715">
            <a:spAutoFit/>
          </a:bodyPr>
          <a:lstStyle/>
          <a:p>
            <a:pPr marL="262864" marR="31112" indent="-237467" algn="ctr">
              <a:lnSpc>
                <a:spcPts val="2280"/>
              </a:lnSpc>
              <a:spcBef>
                <a:spcPts val="275"/>
              </a:spcBef>
              <a:buClr>
                <a:srgbClr val="6F8BA0"/>
              </a:buClr>
              <a:tabLst>
                <a:tab pos="262864" algn="l"/>
              </a:tabLst>
            </a:pPr>
            <a:r>
              <a:rPr lang="en-US" sz="2200" dirty="0" smtClean="0">
                <a:latin typeface="Times New Roman"/>
                <a:cs typeface="Times New Roman"/>
              </a:rPr>
              <a:t>   </a:t>
            </a:r>
          </a:p>
          <a:p>
            <a:pPr marL="262864" marR="31112" indent="-237467">
              <a:lnSpc>
                <a:spcPts val="2280"/>
              </a:lnSpc>
              <a:spcBef>
                <a:spcPts val="275"/>
              </a:spcBef>
              <a:buClr>
                <a:srgbClr val="6F8BA0"/>
              </a:buClr>
              <a:buFont typeface="Arial" pitchFamily="34" charset="0"/>
              <a:buChar char="•"/>
              <a:tabLst>
                <a:tab pos="262864" algn="l"/>
              </a:tabLst>
            </a:pPr>
            <a:endParaRPr lang="en-IN" sz="2200" dirty="0" smtClean="0">
              <a:latin typeface="Times New Roman"/>
              <a:cs typeface="Times New Roman"/>
            </a:endParaRPr>
          </a:p>
          <a:p>
            <a:pPr marL="262864" marR="31112" indent="-237467">
              <a:lnSpc>
                <a:spcPts val="2280"/>
              </a:lnSpc>
              <a:spcBef>
                <a:spcPts val="275"/>
              </a:spcBef>
              <a:buClr>
                <a:srgbClr val="6F8BA0"/>
              </a:buClr>
              <a:buFont typeface="Arial" pitchFamily="34" charset="0"/>
              <a:buChar char="•"/>
              <a:tabLst>
                <a:tab pos="262864" algn="l"/>
              </a:tabLst>
            </a:pPr>
            <a:r>
              <a:rPr lang="en-IN" sz="2200" dirty="0" smtClean="0">
                <a:latin typeface="Times New Roman"/>
                <a:cs typeface="Times New Roman"/>
              </a:rPr>
              <a:t>Developed in the </a:t>
            </a:r>
            <a:r>
              <a:rPr lang="en-IN" sz="2200" spc="-5" dirty="0" smtClean="0">
                <a:latin typeface="Times New Roman"/>
                <a:cs typeface="Times New Roman"/>
              </a:rPr>
              <a:t>early </a:t>
            </a:r>
            <a:r>
              <a:rPr lang="en-IN" sz="2200" spc="-21" dirty="0" smtClean="0">
                <a:latin typeface="Times New Roman"/>
                <a:cs typeface="Times New Roman"/>
              </a:rPr>
              <a:t>1970’s </a:t>
            </a:r>
            <a:r>
              <a:rPr lang="en-IN" sz="2200" dirty="0" smtClean="0">
                <a:latin typeface="Times New Roman"/>
                <a:cs typeface="Times New Roman"/>
              </a:rPr>
              <a:t>– </a:t>
            </a:r>
            <a:r>
              <a:rPr lang="en-IN" sz="2200" spc="-5" dirty="0" smtClean="0">
                <a:latin typeface="Times New Roman"/>
                <a:cs typeface="Times New Roman"/>
              </a:rPr>
              <a:t>among </a:t>
            </a:r>
            <a:r>
              <a:rPr lang="en-IN" sz="2200" dirty="0" smtClean="0">
                <a:latin typeface="Times New Roman"/>
                <a:cs typeface="Times New Roman"/>
              </a:rPr>
              <a:t>the </a:t>
            </a:r>
            <a:r>
              <a:rPr lang="en-IN" sz="2200" spc="-5" dirty="0" smtClean="0">
                <a:latin typeface="Times New Roman"/>
                <a:cs typeface="Times New Roman"/>
              </a:rPr>
              <a:t>oldest </a:t>
            </a:r>
            <a:r>
              <a:rPr lang="en-IN" sz="2200" dirty="0" smtClean="0">
                <a:latin typeface="Times New Roman"/>
                <a:cs typeface="Times New Roman"/>
              </a:rPr>
              <a:t>of </a:t>
            </a:r>
            <a:r>
              <a:rPr lang="en-IN" sz="2200" spc="-5" dirty="0" smtClean="0">
                <a:latin typeface="Times New Roman"/>
                <a:cs typeface="Times New Roman"/>
              </a:rPr>
              <a:t>the application layer  </a:t>
            </a:r>
            <a:r>
              <a:rPr lang="en-IN" sz="2200" dirty="0" smtClean="0">
                <a:latin typeface="Times New Roman"/>
                <a:cs typeface="Times New Roman"/>
              </a:rPr>
              <a:t>protocols </a:t>
            </a:r>
            <a:r>
              <a:rPr lang="en-IN" sz="2200" spc="-5" dirty="0" smtClean="0">
                <a:latin typeface="Times New Roman"/>
                <a:cs typeface="Times New Roman"/>
              </a:rPr>
              <a:t>and services </a:t>
            </a:r>
            <a:r>
              <a:rPr lang="en-IN" sz="2200" dirty="0" smtClean="0">
                <a:latin typeface="Times New Roman"/>
                <a:cs typeface="Times New Roman"/>
              </a:rPr>
              <a:t>in </a:t>
            </a:r>
            <a:r>
              <a:rPr lang="en-IN" sz="2200" spc="-5" dirty="0" smtClean="0">
                <a:latin typeface="Times New Roman"/>
                <a:cs typeface="Times New Roman"/>
              </a:rPr>
              <a:t>the TCP/IP </a:t>
            </a:r>
            <a:r>
              <a:rPr lang="en-IN" sz="2200" dirty="0" smtClean="0">
                <a:latin typeface="Times New Roman"/>
                <a:cs typeface="Times New Roman"/>
              </a:rPr>
              <a:t>protocol</a:t>
            </a:r>
            <a:r>
              <a:rPr lang="en-IN" sz="2200" spc="-80" dirty="0" smtClean="0">
                <a:latin typeface="Times New Roman"/>
                <a:cs typeface="Times New Roman"/>
              </a:rPr>
              <a:t> </a:t>
            </a:r>
            <a:r>
              <a:rPr lang="en-IN" sz="2200" spc="-5" dirty="0" smtClean="0">
                <a:latin typeface="Times New Roman"/>
                <a:cs typeface="Times New Roman"/>
              </a:rPr>
              <a:t>suite.</a:t>
            </a:r>
            <a:endParaRPr lang="en-IN" sz="2200" dirty="0" smtClean="0">
              <a:latin typeface="Times New Roman"/>
              <a:cs typeface="Times New Roman"/>
            </a:endParaRPr>
          </a:p>
          <a:p>
            <a:pPr marL="262864" marR="31746" indent="-237467">
              <a:lnSpc>
                <a:spcPts val="2280"/>
              </a:lnSpc>
              <a:spcBef>
                <a:spcPts val="1250"/>
              </a:spcBef>
              <a:buClr>
                <a:srgbClr val="6F8BA0"/>
              </a:buClr>
              <a:buFont typeface="Arial" pitchFamily="34" charset="0"/>
              <a:buChar char="•"/>
              <a:tabLst>
                <a:tab pos="262864" algn="l"/>
              </a:tabLst>
            </a:pPr>
            <a:r>
              <a:rPr lang="en-IN" sz="2200" spc="-5" dirty="0" smtClean="0">
                <a:latin typeface="Times New Roman"/>
                <a:cs typeface="Times New Roman"/>
              </a:rPr>
              <a:t>Allows </a:t>
            </a:r>
            <a:r>
              <a:rPr lang="en-IN" sz="2200" dirty="0" smtClean="0">
                <a:latin typeface="Times New Roman"/>
                <a:cs typeface="Times New Roman"/>
              </a:rPr>
              <a:t>users </a:t>
            </a:r>
            <a:r>
              <a:rPr lang="en-IN" sz="2200" spc="-5" dirty="0" smtClean="0">
                <a:latin typeface="Times New Roman"/>
                <a:cs typeface="Times New Roman"/>
              </a:rPr>
              <a:t>to follow text-based </a:t>
            </a:r>
            <a:r>
              <a:rPr lang="en-IN" sz="2200" spc="-10" dirty="0" smtClean="0">
                <a:latin typeface="Times New Roman"/>
                <a:cs typeface="Times New Roman"/>
              </a:rPr>
              <a:t>terminal </a:t>
            </a:r>
            <a:r>
              <a:rPr lang="en-IN" sz="2200" spc="-5" dirty="0" smtClean="0">
                <a:latin typeface="Times New Roman"/>
                <a:cs typeface="Times New Roman"/>
              </a:rPr>
              <a:t>devices </a:t>
            </a:r>
            <a:r>
              <a:rPr lang="en-IN" sz="2200" dirty="0" smtClean="0">
                <a:latin typeface="Times New Roman"/>
                <a:cs typeface="Times New Roman"/>
              </a:rPr>
              <a:t>over </a:t>
            </a:r>
            <a:r>
              <a:rPr lang="en-IN" sz="2200" spc="-5" dirty="0" smtClean="0">
                <a:latin typeface="Times New Roman"/>
                <a:cs typeface="Times New Roman"/>
              </a:rPr>
              <a:t>the </a:t>
            </a:r>
            <a:r>
              <a:rPr lang="en-IN" sz="2200" dirty="0" smtClean="0">
                <a:latin typeface="Times New Roman"/>
                <a:cs typeface="Times New Roman"/>
              </a:rPr>
              <a:t>network using  </a:t>
            </a:r>
            <a:r>
              <a:rPr lang="en-IN" sz="2200" spc="-5" dirty="0" smtClean="0">
                <a:latin typeface="Times New Roman"/>
                <a:cs typeface="Times New Roman"/>
              </a:rPr>
              <a:t>software.</a:t>
            </a:r>
            <a:endParaRPr lang="en-IN" sz="2200" dirty="0" smtClean="0">
              <a:latin typeface="Times New Roman"/>
              <a:cs typeface="Times New Roman"/>
            </a:endParaRPr>
          </a:p>
          <a:p>
            <a:pPr marL="262864" indent="-237467">
              <a:spcBef>
                <a:spcPts val="1065"/>
              </a:spcBef>
              <a:buClr>
                <a:srgbClr val="6F8BA0"/>
              </a:buClr>
              <a:buFont typeface="Arial" pitchFamily="34" charset="0"/>
              <a:buChar char="•"/>
              <a:tabLst>
                <a:tab pos="262864" algn="l"/>
              </a:tabLst>
            </a:pPr>
            <a:r>
              <a:rPr lang="en-IN" sz="2200" dirty="0" smtClean="0">
                <a:latin typeface="Times New Roman"/>
                <a:cs typeface="Times New Roman"/>
              </a:rPr>
              <a:t>A </a:t>
            </a:r>
            <a:r>
              <a:rPr lang="en-IN" sz="2200" spc="-5" dirty="0" smtClean="0">
                <a:latin typeface="Times New Roman"/>
                <a:cs typeface="Times New Roman"/>
              </a:rPr>
              <a:t>connection is </a:t>
            </a:r>
            <a:r>
              <a:rPr lang="en-IN" sz="2200" dirty="0" smtClean="0">
                <a:latin typeface="Times New Roman"/>
                <a:cs typeface="Times New Roman"/>
              </a:rPr>
              <a:t>known as a ‘virtual </a:t>
            </a:r>
            <a:r>
              <a:rPr lang="en-IN" sz="2200" spc="-5" dirty="0" smtClean="0">
                <a:latin typeface="Times New Roman"/>
                <a:cs typeface="Times New Roman"/>
              </a:rPr>
              <a:t>terminal </a:t>
            </a:r>
            <a:r>
              <a:rPr lang="en-IN" sz="2200" dirty="0" smtClean="0">
                <a:latin typeface="Times New Roman"/>
                <a:cs typeface="Times New Roman"/>
              </a:rPr>
              <a:t>(</a:t>
            </a:r>
            <a:r>
              <a:rPr lang="en-IN" sz="2200" dirty="0" err="1" smtClean="0">
                <a:latin typeface="Times New Roman"/>
                <a:cs typeface="Times New Roman"/>
              </a:rPr>
              <a:t>vty</a:t>
            </a:r>
            <a:r>
              <a:rPr lang="en-IN" sz="2200" dirty="0" smtClean="0">
                <a:latin typeface="Times New Roman"/>
                <a:cs typeface="Times New Roman"/>
              </a:rPr>
              <a:t>)’</a:t>
            </a:r>
            <a:r>
              <a:rPr lang="en-IN" sz="2200" spc="-235" dirty="0" smtClean="0">
                <a:latin typeface="Times New Roman"/>
                <a:cs typeface="Times New Roman"/>
              </a:rPr>
              <a:t> </a:t>
            </a:r>
            <a:r>
              <a:rPr lang="en-IN" sz="2200" spc="-5" dirty="0" smtClean="0">
                <a:latin typeface="Times New Roman"/>
                <a:cs typeface="Times New Roman"/>
              </a:rPr>
              <a:t>session.</a:t>
            </a:r>
            <a:endParaRPr lang="en-IN" sz="2200" dirty="0" smtClean="0">
              <a:latin typeface="Times New Roman"/>
              <a:cs typeface="Times New Roman"/>
            </a:endParaRPr>
          </a:p>
          <a:p>
            <a:pPr marL="262864" indent="-237467">
              <a:spcBef>
                <a:spcPts val="1130"/>
              </a:spcBef>
              <a:buClr>
                <a:srgbClr val="6F8BA0"/>
              </a:buClr>
              <a:buFont typeface="Arial" pitchFamily="34" charset="0"/>
              <a:buChar char="•"/>
              <a:tabLst>
                <a:tab pos="262864" algn="l"/>
              </a:tabLst>
            </a:pPr>
            <a:r>
              <a:rPr lang="en-IN" sz="2200" spc="-5" dirty="0" smtClean="0">
                <a:latin typeface="Times New Roman"/>
                <a:cs typeface="Times New Roman"/>
              </a:rPr>
              <a:t>Can </a:t>
            </a:r>
            <a:r>
              <a:rPr lang="en-IN" sz="2200" dirty="0" smtClean="0">
                <a:latin typeface="Times New Roman"/>
                <a:cs typeface="Times New Roman"/>
              </a:rPr>
              <a:t>be run from </a:t>
            </a:r>
            <a:r>
              <a:rPr lang="en-IN" sz="2200" spc="-5" dirty="0" smtClean="0">
                <a:latin typeface="Times New Roman"/>
                <a:cs typeface="Times New Roman"/>
              </a:rPr>
              <a:t>the </a:t>
            </a:r>
            <a:r>
              <a:rPr lang="en-IN" sz="2200" spc="-10" dirty="0" smtClean="0">
                <a:latin typeface="Times New Roman"/>
                <a:cs typeface="Times New Roman"/>
              </a:rPr>
              <a:t>command </a:t>
            </a:r>
            <a:r>
              <a:rPr lang="en-IN" sz="2200" spc="-5" dirty="0" smtClean="0">
                <a:latin typeface="Times New Roman"/>
                <a:cs typeface="Times New Roman"/>
              </a:rPr>
              <a:t>prompt </a:t>
            </a:r>
            <a:r>
              <a:rPr lang="en-IN" sz="2200" dirty="0" smtClean="0">
                <a:latin typeface="Times New Roman"/>
                <a:cs typeface="Times New Roman"/>
              </a:rPr>
              <a:t>on a</a:t>
            </a:r>
            <a:r>
              <a:rPr lang="en-IN" sz="2200" spc="21" dirty="0" smtClean="0">
                <a:latin typeface="Times New Roman"/>
                <a:cs typeface="Times New Roman"/>
              </a:rPr>
              <a:t> </a:t>
            </a:r>
            <a:r>
              <a:rPr lang="en-IN" sz="2200" dirty="0" smtClean="0">
                <a:latin typeface="Times New Roman"/>
                <a:cs typeface="Times New Roman"/>
              </a:rPr>
              <a:t>PC.</a:t>
            </a:r>
          </a:p>
          <a:p>
            <a:pPr marL="262864" marR="32381" indent="-237467">
              <a:lnSpc>
                <a:spcPts val="2280"/>
              </a:lnSpc>
              <a:spcBef>
                <a:spcPts val="1294"/>
              </a:spcBef>
              <a:buClr>
                <a:srgbClr val="6F8BA0"/>
              </a:buClr>
              <a:buFont typeface="Arial" pitchFamily="34" charset="0"/>
              <a:buChar char="•"/>
              <a:tabLst>
                <a:tab pos="262864" algn="l"/>
              </a:tabLst>
            </a:pPr>
            <a:r>
              <a:rPr lang="en-IN" sz="2200" spc="-70" dirty="0" smtClean="0">
                <a:latin typeface="Times New Roman"/>
                <a:cs typeface="Times New Roman"/>
              </a:rPr>
              <a:t>You </a:t>
            </a:r>
            <a:r>
              <a:rPr lang="en-IN" sz="2200" dirty="0" smtClean="0">
                <a:latin typeface="Times New Roman"/>
                <a:cs typeface="Times New Roman"/>
              </a:rPr>
              <a:t>can use </a:t>
            </a:r>
            <a:r>
              <a:rPr lang="en-IN" sz="2200" spc="-5" dirty="0" smtClean="0">
                <a:latin typeface="Times New Roman"/>
                <a:cs typeface="Times New Roman"/>
              </a:rPr>
              <a:t>the </a:t>
            </a:r>
            <a:r>
              <a:rPr lang="en-IN" sz="2200" dirty="0" smtClean="0">
                <a:latin typeface="Times New Roman"/>
                <a:cs typeface="Times New Roman"/>
              </a:rPr>
              <a:t>device as </a:t>
            </a:r>
            <a:r>
              <a:rPr lang="en-IN" sz="2200" spc="-5" dirty="0" smtClean="0">
                <a:latin typeface="Times New Roman"/>
                <a:cs typeface="Times New Roman"/>
              </a:rPr>
              <a:t>if </a:t>
            </a:r>
            <a:r>
              <a:rPr lang="en-IN" sz="2200" dirty="0" smtClean="0">
                <a:latin typeface="Times New Roman"/>
                <a:cs typeface="Times New Roman"/>
              </a:rPr>
              <a:t>you were </a:t>
            </a:r>
            <a:r>
              <a:rPr lang="en-IN" sz="2200" spc="-5" dirty="0" smtClean="0">
                <a:latin typeface="Times New Roman"/>
                <a:cs typeface="Times New Roman"/>
              </a:rPr>
              <a:t>sitting there with all the rights </a:t>
            </a:r>
            <a:r>
              <a:rPr lang="en-IN" sz="2200" dirty="0" smtClean="0">
                <a:latin typeface="Times New Roman"/>
                <a:cs typeface="Times New Roman"/>
              </a:rPr>
              <a:t>and  </a:t>
            </a:r>
            <a:r>
              <a:rPr lang="en-IN" sz="2200" spc="-5" dirty="0" smtClean="0">
                <a:latin typeface="Times New Roman"/>
                <a:cs typeface="Times New Roman"/>
              </a:rPr>
              <a:t>priorities that </a:t>
            </a:r>
            <a:r>
              <a:rPr lang="en-IN" sz="2200" dirty="0" smtClean="0">
                <a:latin typeface="Times New Roman"/>
                <a:cs typeface="Times New Roman"/>
              </a:rPr>
              <a:t>you </a:t>
            </a:r>
            <a:r>
              <a:rPr lang="en-IN" sz="2200" spc="-5" dirty="0" smtClean="0">
                <a:latin typeface="Times New Roman"/>
                <a:cs typeface="Times New Roman"/>
              </a:rPr>
              <a:t>username will </a:t>
            </a:r>
            <a:r>
              <a:rPr lang="en-IN" sz="2200" spc="-10" dirty="0" smtClean="0">
                <a:latin typeface="Times New Roman"/>
                <a:cs typeface="Times New Roman"/>
              </a:rPr>
              <a:t>offer</a:t>
            </a:r>
            <a:r>
              <a:rPr lang="en-IN" sz="2200" spc="44" dirty="0" smtClean="0">
                <a:latin typeface="Times New Roman"/>
                <a:cs typeface="Times New Roman"/>
              </a:rPr>
              <a:t> </a:t>
            </a:r>
            <a:r>
              <a:rPr lang="en-IN" sz="2200" dirty="0" smtClean="0">
                <a:latin typeface="Times New Roman"/>
                <a:cs typeface="Times New Roman"/>
              </a:rPr>
              <a:t>you.</a:t>
            </a:r>
          </a:p>
          <a:p>
            <a:pPr marL="262864" marR="17779" indent="-237467" algn="just">
              <a:lnSpc>
                <a:spcPts val="2280"/>
              </a:lnSpc>
              <a:spcBef>
                <a:spcPts val="1250"/>
              </a:spcBef>
              <a:buClr>
                <a:srgbClr val="6F8BA0"/>
              </a:buClr>
              <a:buFont typeface="Arial" pitchFamily="34" charset="0"/>
              <a:buChar char="•"/>
              <a:tabLst>
                <a:tab pos="262864" algn="l"/>
              </a:tabLst>
            </a:pPr>
            <a:r>
              <a:rPr lang="en-IN" sz="2200" spc="-5" dirty="0" smtClean="0">
                <a:latin typeface="Times New Roman"/>
                <a:cs typeface="Times New Roman"/>
              </a:rPr>
              <a:t>TELNET </a:t>
            </a:r>
            <a:r>
              <a:rPr lang="en-IN" sz="2200" dirty="0" smtClean="0">
                <a:latin typeface="Times New Roman"/>
                <a:cs typeface="Times New Roman"/>
              </a:rPr>
              <a:t>requires a logging </a:t>
            </a:r>
            <a:r>
              <a:rPr lang="en-IN" sz="2200" spc="-5" dirty="0" smtClean="0">
                <a:latin typeface="Times New Roman"/>
                <a:cs typeface="Times New Roman"/>
              </a:rPr>
              <a:t>name </a:t>
            </a:r>
            <a:r>
              <a:rPr lang="en-IN" sz="2200" dirty="0" smtClean="0">
                <a:latin typeface="Times New Roman"/>
                <a:cs typeface="Times New Roman"/>
              </a:rPr>
              <a:t>and password, </a:t>
            </a:r>
            <a:r>
              <a:rPr lang="en-IN" sz="2200" spc="-5" dirty="0" smtClean="0">
                <a:latin typeface="Times New Roman"/>
                <a:cs typeface="Times New Roman"/>
              </a:rPr>
              <a:t>it is vulnerable </a:t>
            </a:r>
            <a:r>
              <a:rPr lang="en-IN" sz="2200" dirty="0" smtClean="0">
                <a:latin typeface="Times New Roman"/>
                <a:cs typeface="Times New Roman"/>
              </a:rPr>
              <a:t>to </a:t>
            </a:r>
            <a:r>
              <a:rPr lang="en-IN" sz="2200" spc="-5" dirty="0" smtClean="0">
                <a:latin typeface="Times New Roman"/>
                <a:cs typeface="Times New Roman"/>
              </a:rPr>
              <a:t>hacking   </a:t>
            </a:r>
            <a:r>
              <a:rPr lang="en-IN" sz="2200" dirty="0" smtClean="0">
                <a:latin typeface="Times New Roman"/>
                <a:cs typeface="Times New Roman"/>
              </a:rPr>
              <a:t>because it </a:t>
            </a:r>
            <a:r>
              <a:rPr lang="en-IN" sz="2200" spc="-5" dirty="0" smtClean="0">
                <a:latin typeface="Times New Roman"/>
                <a:cs typeface="Times New Roman"/>
              </a:rPr>
              <a:t>sends all data including the password in plaintext </a:t>
            </a:r>
            <a:r>
              <a:rPr lang="en-IN" sz="2200" dirty="0" smtClean="0">
                <a:latin typeface="Times New Roman"/>
                <a:cs typeface="Times New Roman"/>
              </a:rPr>
              <a:t>(not </a:t>
            </a:r>
            <a:r>
              <a:rPr lang="en-IN" sz="2200" spc="-5" dirty="0" smtClean="0">
                <a:latin typeface="Times New Roman"/>
                <a:cs typeface="Times New Roman"/>
              </a:rPr>
              <a:t>encrypted). </a:t>
            </a:r>
            <a:r>
              <a:rPr lang="en-IN" sz="2200" dirty="0" smtClean="0">
                <a:latin typeface="Times New Roman"/>
                <a:cs typeface="Times New Roman"/>
              </a:rPr>
              <a:t>A  hacker </a:t>
            </a:r>
            <a:r>
              <a:rPr lang="en-IN" sz="2200" spc="-5" dirty="0" smtClean="0">
                <a:latin typeface="Times New Roman"/>
                <a:cs typeface="Times New Roman"/>
              </a:rPr>
              <a:t>can </a:t>
            </a:r>
            <a:r>
              <a:rPr lang="en-IN" sz="2200" dirty="0" smtClean="0">
                <a:latin typeface="Times New Roman"/>
                <a:cs typeface="Times New Roman"/>
              </a:rPr>
              <a:t>eavesdrop and </a:t>
            </a:r>
            <a:r>
              <a:rPr lang="en-IN" sz="2200" spc="-5" dirty="0" smtClean="0">
                <a:latin typeface="Times New Roman"/>
                <a:cs typeface="Times New Roman"/>
              </a:rPr>
              <a:t>obtain the </a:t>
            </a:r>
            <a:r>
              <a:rPr lang="en-IN" sz="2200" dirty="0" smtClean="0">
                <a:latin typeface="Times New Roman"/>
                <a:cs typeface="Times New Roman"/>
              </a:rPr>
              <a:t>logging </a:t>
            </a:r>
            <a:r>
              <a:rPr lang="en-IN" sz="2200" spc="-5" dirty="0" smtClean="0">
                <a:latin typeface="Times New Roman"/>
                <a:cs typeface="Times New Roman"/>
              </a:rPr>
              <a:t>name </a:t>
            </a:r>
            <a:r>
              <a:rPr lang="en-IN" sz="2200" dirty="0" smtClean="0">
                <a:latin typeface="Times New Roman"/>
                <a:cs typeface="Times New Roman"/>
              </a:rPr>
              <a:t>and password. </a:t>
            </a:r>
            <a:r>
              <a:rPr lang="en-IN" sz="2200" spc="-5" dirty="0" smtClean="0">
                <a:latin typeface="Times New Roman"/>
                <a:cs typeface="Times New Roman"/>
              </a:rPr>
              <a:t>Because </a:t>
            </a:r>
            <a:r>
              <a:rPr lang="en-IN" sz="2200" dirty="0" smtClean="0">
                <a:latin typeface="Times New Roman"/>
                <a:cs typeface="Times New Roman"/>
              </a:rPr>
              <a:t>of  </a:t>
            </a:r>
            <a:r>
              <a:rPr lang="en-IN" sz="2200" spc="-5" dirty="0" smtClean="0">
                <a:latin typeface="Times New Roman"/>
                <a:cs typeface="Times New Roman"/>
              </a:rPr>
              <a:t>this security issue, the </a:t>
            </a:r>
            <a:r>
              <a:rPr lang="en-IN" sz="2200" dirty="0" smtClean="0">
                <a:latin typeface="Times New Roman"/>
                <a:cs typeface="Times New Roman"/>
              </a:rPr>
              <a:t>use of TELNET has </a:t>
            </a:r>
            <a:r>
              <a:rPr lang="en-IN" sz="2200" spc="-5" dirty="0" smtClean="0">
                <a:latin typeface="Times New Roman"/>
                <a:cs typeface="Times New Roman"/>
              </a:rPr>
              <a:t>diminished </a:t>
            </a:r>
            <a:r>
              <a:rPr lang="en-IN" sz="2200" dirty="0" smtClean="0">
                <a:latin typeface="Times New Roman"/>
                <a:cs typeface="Times New Roman"/>
              </a:rPr>
              <a:t>in </a:t>
            </a:r>
            <a:r>
              <a:rPr lang="en-IN" sz="2200" dirty="0" err="1" smtClean="0">
                <a:latin typeface="Times New Roman"/>
                <a:cs typeface="Times New Roman"/>
              </a:rPr>
              <a:t>favor</a:t>
            </a:r>
            <a:r>
              <a:rPr lang="en-IN" sz="2200" dirty="0" smtClean="0">
                <a:latin typeface="Times New Roman"/>
                <a:cs typeface="Times New Roman"/>
              </a:rPr>
              <a:t> of another  protocol, Secure Shell</a:t>
            </a:r>
            <a:r>
              <a:rPr lang="en-IN" sz="2200" spc="-10" dirty="0" smtClean="0">
                <a:latin typeface="Times New Roman"/>
                <a:cs typeface="Times New Roman"/>
              </a:rPr>
              <a:t> </a:t>
            </a:r>
            <a:r>
              <a:rPr lang="en-IN" sz="2200" dirty="0" smtClean="0">
                <a:latin typeface="Times New Roman"/>
                <a:cs typeface="Times New Roman"/>
              </a:rPr>
              <a:t>(SSH).</a:t>
            </a:r>
            <a:endParaRPr lang="en-IN" sz="2200" dirty="0">
              <a:latin typeface="Times New Roman"/>
              <a:cs typeface="Times New Roman"/>
            </a:endParaRPr>
          </a:p>
        </p:txBody>
      </p:sp>
      <p:sp>
        <p:nvSpPr>
          <p:cNvPr id="3" name="Rectangle 2"/>
          <p:cNvSpPr/>
          <p:nvPr/>
        </p:nvSpPr>
        <p:spPr>
          <a:xfrm>
            <a:off x="2146300" y="1"/>
            <a:ext cx="1230898" cy="584765"/>
          </a:xfrm>
          <a:prstGeom prst="rect">
            <a:avLst/>
          </a:prstGeom>
        </p:spPr>
        <p:txBody>
          <a:bodyPr wrap="none" lIns="91432" tIns="45715" rIns="91432" bIns="45715">
            <a:spAutoFit/>
          </a:bodyPr>
          <a:lstStyle/>
          <a:p>
            <a:r>
              <a:rPr lang="en-IN" sz="3200" b="1" spc="-260" dirty="0" smtClean="0"/>
              <a:t>T</a:t>
            </a:r>
            <a:r>
              <a:rPr lang="en-IN" sz="3200" b="1" spc="5" dirty="0" smtClean="0"/>
              <a:t>e</a:t>
            </a:r>
            <a:r>
              <a:rPr lang="en-IN" sz="3200" b="1" spc="-10" dirty="0" smtClean="0"/>
              <a:t>l</a:t>
            </a:r>
            <a:r>
              <a:rPr lang="en-IN" sz="3200" b="1" dirty="0" smtClean="0"/>
              <a:t>n</a:t>
            </a:r>
            <a:r>
              <a:rPr lang="en-IN" sz="3200" b="1" spc="5" dirty="0" smtClean="0"/>
              <a:t>e</a:t>
            </a:r>
            <a:r>
              <a:rPr lang="en-IN" sz="3200" b="1" dirty="0" smtClean="0"/>
              <a:t>t</a:t>
            </a:r>
            <a:endParaRPr lang="en-IN" sz="3200"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34</a:t>
            </a:fld>
            <a:endParaRPr lang="en-US"/>
          </a:p>
        </p:txBody>
      </p:sp>
      <p:sp>
        <p:nvSpPr>
          <p:cNvPr id="6" name="Footer Placeholder 5"/>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3"/>
          <p:cNvSpPr/>
          <p:nvPr/>
        </p:nvSpPr>
        <p:spPr>
          <a:xfrm>
            <a:off x="1231900" y="1263650"/>
            <a:ext cx="8699500" cy="5638800"/>
          </a:xfrm>
          <a:prstGeom prst="rect">
            <a:avLst/>
          </a:prstGeom>
          <a:blipFill>
            <a:blip r:embed="rId2" cstate="print"/>
            <a:stretch>
              <a:fillRect/>
            </a:stretch>
          </a:blipFill>
        </p:spPr>
        <p:txBody>
          <a:bodyPr wrap="square" lIns="0" tIns="0" rIns="0" bIns="0" rtlCol="0"/>
          <a:lstStyle/>
          <a:p>
            <a:endParaRPr/>
          </a:p>
        </p:txBody>
      </p:sp>
      <p:sp>
        <p:nvSpPr>
          <p:cNvPr id="3" name="Rectangle 2"/>
          <p:cNvSpPr/>
          <p:nvPr/>
        </p:nvSpPr>
        <p:spPr>
          <a:xfrm>
            <a:off x="2146300" y="1"/>
            <a:ext cx="1171010" cy="584765"/>
          </a:xfrm>
          <a:prstGeom prst="rect">
            <a:avLst/>
          </a:prstGeom>
        </p:spPr>
        <p:txBody>
          <a:bodyPr wrap="none" lIns="91432" tIns="45715" rIns="91432" bIns="45715">
            <a:spAutoFit/>
          </a:bodyPr>
          <a:lstStyle/>
          <a:p>
            <a:r>
              <a:rPr lang="en-IN" sz="3200" spc="-260" dirty="0" smtClean="0"/>
              <a:t>T</a:t>
            </a:r>
            <a:r>
              <a:rPr lang="en-IN" sz="3200" spc="5" dirty="0" smtClean="0"/>
              <a:t>e</a:t>
            </a:r>
            <a:r>
              <a:rPr lang="en-IN" sz="3200" spc="-10" dirty="0" smtClean="0"/>
              <a:t>l</a:t>
            </a:r>
            <a:r>
              <a:rPr lang="en-IN" sz="3200" dirty="0" smtClean="0"/>
              <a:t>n</a:t>
            </a:r>
            <a:r>
              <a:rPr lang="en-IN" sz="3200" spc="5" dirty="0" smtClean="0"/>
              <a:t>e</a:t>
            </a:r>
            <a:r>
              <a:rPr lang="en-IN" sz="3200" dirty="0" smtClean="0"/>
              <a:t>t</a:t>
            </a:r>
            <a:endParaRPr lang="en-IN" sz="3200"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35</a:t>
            </a:fld>
            <a:endParaRPr lang="en-US"/>
          </a:p>
        </p:txBody>
      </p:sp>
      <p:sp>
        <p:nvSpPr>
          <p:cNvPr id="6" name="Footer Placeholder 5"/>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782" y="1259417"/>
            <a:ext cx="9624060" cy="4986941"/>
          </a:xfrm>
        </p:spPr>
        <p:txBody>
          <a:bodyPr>
            <a:normAutofit/>
          </a:bodyPr>
          <a:lstStyle/>
          <a:p>
            <a:r>
              <a:rPr lang="en-US" dirty="0"/>
              <a:t>Self Made Video Link:</a:t>
            </a:r>
          </a:p>
          <a:p>
            <a:endParaRPr lang="en-US" dirty="0"/>
          </a:p>
          <a:p>
            <a:r>
              <a:rPr lang="en-US" dirty="0" err="1" smtClean="0"/>
              <a:t>Youtube</a:t>
            </a:r>
            <a:r>
              <a:rPr lang="en-US" dirty="0" smtClean="0"/>
              <a:t>/other  </a:t>
            </a:r>
            <a:r>
              <a:rPr lang="en-US" dirty="0"/>
              <a:t>Video </a:t>
            </a:r>
            <a:r>
              <a:rPr lang="en-US" dirty="0" smtClean="0"/>
              <a:t>Links</a:t>
            </a:r>
          </a:p>
          <a:p>
            <a:pPr>
              <a:buNone/>
            </a:pPr>
            <a:r>
              <a:rPr lang="en-IN" dirty="0" smtClean="0">
                <a:hlinkClick r:id="rId2"/>
              </a:rPr>
              <a:t> https://www.youtube.com/watch?v=8An0dRalJeM</a:t>
            </a:r>
            <a:endParaRPr lang="en-US" dirty="0" smtClean="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a:xfrm>
            <a:off x="2940685" y="7003756"/>
            <a:ext cx="5881370" cy="402314"/>
          </a:xfrm>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604010" y="0"/>
            <a:ext cx="9089390" cy="1101971"/>
          </a:xfrm>
          <a:prstGeom prst="rect">
            <a:avLst/>
          </a:prstGeom>
        </p:spPr>
        <p:style>
          <a:lnRef idx="1">
            <a:schemeClr val="accent5"/>
          </a:lnRef>
          <a:fillRef idx="2">
            <a:schemeClr val="accent5"/>
          </a:fillRef>
          <a:effectRef idx="1">
            <a:schemeClr val="accent5"/>
          </a:effectRef>
          <a:fontRef idx="minor">
            <a:schemeClr val="dk1"/>
          </a:fontRef>
        </p:style>
        <p:txBody>
          <a:bodyPr vert="horz" lIns="104278" tIns="52139" rIns="104278" bIns="52139" rtlCol="0" anchor="ctr">
            <a:noAutofit/>
          </a:bodyPr>
          <a:lstStyle/>
          <a:p>
            <a:pPr algn="ctr" defTabSz="1042782">
              <a:spcBef>
                <a:spcPct val="0"/>
              </a:spcBef>
              <a:defRPr/>
            </a:pPr>
            <a:r>
              <a:rPr lang="en-US" sz="3200" dirty="0"/>
              <a:t>Faculty Video Links, </a:t>
            </a:r>
            <a:r>
              <a:rPr lang="en-US" sz="3200" dirty="0" err="1"/>
              <a:t>Youtube</a:t>
            </a:r>
            <a:r>
              <a:rPr lang="en-US" sz="3200" dirty="0"/>
              <a:t> &amp; NPTEL Video Links and Online Courses Details  </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693122" cy="900393"/>
          </a:xfrm>
          <a:prstGeom prst="rect">
            <a:avLst/>
          </a:prstGeom>
          <a:noFill/>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782" y="1259417"/>
            <a:ext cx="9624060" cy="4986941"/>
          </a:xfrm>
        </p:spPr>
        <p:txBody>
          <a:bodyPr/>
          <a:lstStyle/>
          <a:p>
            <a:pPr marL="521391" indent="-521391">
              <a:buAutoNum type="arabicPeriod"/>
            </a:pPr>
            <a:r>
              <a:rPr lang="en-IN" dirty="0" smtClean="0"/>
              <a:t>Which application-level protocol plays a crucial role in carrying out the data definition and manipulation in addition to X-500 features? (CO3)</a:t>
            </a:r>
            <a:br>
              <a:rPr lang="en-IN" dirty="0" smtClean="0"/>
            </a:br>
            <a:r>
              <a:rPr lang="en-IN" dirty="0" smtClean="0"/>
              <a:t/>
            </a:r>
            <a:br>
              <a:rPr lang="en-IN" dirty="0" smtClean="0"/>
            </a:br>
            <a:r>
              <a:rPr lang="en-IN" dirty="0" smtClean="0"/>
              <a:t>a. TCP</a:t>
            </a:r>
            <a:br>
              <a:rPr lang="en-IN" dirty="0" smtClean="0"/>
            </a:br>
            <a:r>
              <a:rPr lang="en-IN" dirty="0" smtClean="0"/>
              <a:t>b. LDAP</a:t>
            </a:r>
            <a:br>
              <a:rPr lang="en-IN" dirty="0" smtClean="0"/>
            </a:br>
            <a:r>
              <a:rPr lang="en-IN" dirty="0" smtClean="0"/>
              <a:t>c. FTP</a:t>
            </a:r>
            <a:br>
              <a:rPr lang="en-IN" dirty="0" smtClean="0"/>
            </a:br>
            <a:r>
              <a:rPr lang="en-IN" dirty="0" smtClean="0"/>
              <a:t>d. None of the above</a:t>
            </a:r>
          </a:p>
          <a:p>
            <a:pPr>
              <a:buNone/>
            </a:pPr>
            <a:r>
              <a:rPr lang="en-IN" dirty="0" smtClean="0"/>
              <a:t>2.     Common gateway interface is used to  			 (CO3)</a:t>
            </a:r>
          </a:p>
          <a:p>
            <a:r>
              <a:rPr lang="en-IN" dirty="0" smtClean="0"/>
              <a:t> a) generate executable files from web content by web server</a:t>
            </a:r>
          </a:p>
          <a:p>
            <a:r>
              <a:rPr lang="en-IN" dirty="0" smtClean="0"/>
              <a:t> b) generate web pages</a:t>
            </a:r>
          </a:p>
          <a:p>
            <a:r>
              <a:rPr lang="en-IN" dirty="0" smtClean="0"/>
              <a:t> c) stream videos</a:t>
            </a:r>
          </a:p>
          <a:p>
            <a:r>
              <a:rPr lang="en-IN" dirty="0" smtClean="0"/>
              <a:t> d) none of the mentioned</a:t>
            </a:r>
          </a:p>
          <a:p>
            <a:pPr>
              <a:buNone/>
            </a:pPr>
            <a:endParaRPr lang="en-IN" dirty="0" smtClean="0"/>
          </a:p>
          <a:p>
            <a:endParaRPr lang="en-US"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a:xfrm>
            <a:off x="2940685" y="7003756"/>
            <a:ext cx="5881370" cy="402314"/>
          </a:xfrm>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604010" y="1"/>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78" tIns="52139" rIns="104278" bIns="52139" rtlCol="0" anchor="ctr">
            <a:noAutofit/>
          </a:bodyPr>
          <a:lstStyle/>
          <a:p>
            <a:pPr algn="ctr" defTabSz="1042782">
              <a:spcBef>
                <a:spcPct val="0"/>
              </a:spcBef>
              <a:defRPr/>
            </a:pPr>
            <a:r>
              <a:rPr lang="en-US" sz="3600" dirty="0"/>
              <a:t>Daily Quiz</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693122" cy="900393"/>
          </a:xfrm>
          <a:prstGeom prst="rect">
            <a:avLst/>
          </a:prstGeom>
          <a:no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782" y="1259417"/>
            <a:ext cx="9624060" cy="4986941"/>
          </a:xfrm>
        </p:spPr>
        <p:txBody>
          <a:bodyPr/>
          <a:lstStyle/>
          <a:p>
            <a:pPr marL="457200" indent="-457200">
              <a:buAutoNum type="arabicPeriod"/>
            </a:pPr>
            <a:r>
              <a:rPr lang="en-IN" dirty="0" smtClean="0"/>
              <a:t>Explain functions of session layer 		(CO3)</a:t>
            </a:r>
          </a:p>
          <a:p>
            <a:pPr marL="457200" indent="-457200">
              <a:buAutoNum type="arabicPeriod"/>
            </a:pPr>
            <a:r>
              <a:rPr lang="en-IN" dirty="0" smtClean="0"/>
              <a:t>List the name of Application Layer Protocols 	(CO3)</a:t>
            </a:r>
          </a:p>
          <a:p>
            <a:pPr marL="457200" indent="-457200">
              <a:buAutoNum type="arabicPeriod"/>
            </a:pPr>
            <a:r>
              <a:rPr lang="en-IN" dirty="0" smtClean="0"/>
              <a:t>Explain the working  of DNS server 		(CO3)</a:t>
            </a:r>
          </a:p>
          <a:p>
            <a:pPr marL="457200" indent="-457200">
              <a:buAutoNum type="arabicPeriod"/>
            </a:pPr>
            <a:r>
              <a:rPr lang="en-IN" dirty="0" smtClean="0"/>
              <a:t>How Telnet works </a:t>
            </a:r>
            <a:r>
              <a:rPr lang="en-IN" smtClean="0"/>
              <a:t>? 				</a:t>
            </a:r>
            <a:r>
              <a:rPr lang="en-IN" dirty="0" smtClean="0"/>
              <a:t>(CO3)</a:t>
            </a:r>
            <a:endParaRPr lang="en-US"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a:xfrm>
            <a:off x="2940685" y="7003756"/>
            <a:ext cx="5881370" cy="402314"/>
          </a:xfrm>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604010" y="1"/>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78" tIns="52139" rIns="104278" bIns="52139" rtlCol="0" anchor="ctr">
            <a:noAutofit/>
          </a:bodyPr>
          <a:lstStyle/>
          <a:p>
            <a:pPr algn="ctr" defTabSz="1042782">
              <a:spcBef>
                <a:spcPct val="0"/>
              </a:spcBef>
              <a:defRPr/>
            </a:pPr>
            <a:r>
              <a:rPr lang="en-US" sz="2700" dirty="0"/>
              <a:t>Weekly Assignment</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693122" cy="900393"/>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4762" y="944543"/>
            <a:ext cx="9624060" cy="4986941"/>
          </a:xfrm>
        </p:spPr>
        <p:txBody>
          <a:bodyPr>
            <a:noAutofit/>
          </a:bodyPr>
          <a:lstStyle/>
          <a:p>
            <a:pPr marL="457200" indent="-457200">
              <a:buAutoNum type="arabicPeriod"/>
            </a:pPr>
            <a:r>
              <a:rPr lang="en-IN" dirty="0" smtClean="0"/>
              <a:t>Which intermediaries are more likely to get involved during the transfer function of an e-mail system?				(CO3)</a:t>
            </a:r>
            <a:br>
              <a:rPr lang="en-IN" dirty="0" smtClean="0"/>
            </a:br>
            <a:r>
              <a:rPr lang="en-IN" dirty="0" smtClean="0"/>
              <a:t/>
            </a:r>
            <a:br>
              <a:rPr lang="en-IN" dirty="0" smtClean="0"/>
            </a:br>
            <a:r>
              <a:rPr lang="en-IN" dirty="0" smtClean="0"/>
              <a:t>a. Storage and forwarding of e-mail for certain addresses</a:t>
            </a:r>
            <a:br>
              <a:rPr lang="en-IN" dirty="0" smtClean="0"/>
            </a:br>
            <a:r>
              <a:rPr lang="en-IN" dirty="0" smtClean="0"/>
              <a:t>b. Act as gateways to other e-mail or messaging systems</a:t>
            </a:r>
            <a:br>
              <a:rPr lang="en-IN" dirty="0" smtClean="0"/>
            </a:br>
            <a:r>
              <a:rPr lang="en-IN" dirty="0" smtClean="0"/>
              <a:t>c. Both a &amp; b</a:t>
            </a:r>
            <a:br>
              <a:rPr lang="en-IN" dirty="0" smtClean="0"/>
            </a:br>
            <a:r>
              <a:rPr lang="en-IN" dirty="0" smtClean="0"/>
              <a:t>d. None of the above</a:t>
            </a:r>
          </a:p>
          <a:p>
            <a:pPr marL="457200" indent="-457200">
              <a:buAutoNum type="arabicPeriod"/>
            </a:pPr>
            <a:endParaRPr lang="en-IN" dirty="0" smtClean="0"/>
          </a:p>
          <a:p>
            <a:pPr>
              <a:buNone/>
            </a:pPr>
            <a:r>
              <a:rPr lang="en-IN" dirty="0" smtClean="0"/>
              <a:t>2.  Which combinational package of layers in OSI model is equivalent to an application layer of TCP/ IP model?			(CO3)</a:t>
            </a:r>
            <a:br>
              <a:rPr lang="en-IN" dirty="0" smtClean="0"/>
            </a:br>
            <a:r>
              <a:rPr lang="en-IN" dirty="0" smtClean="0"/>
              <a:t/>
            </a:r>
            <a:br>
              <a:rPr lang="en-IN" dirty="0" smtClean="0"/>
            </a:br>
            <a:endParaRPr lang="en-IN" dirty="0" smtClean="0"/>
          </a:p>
          <a:p>
            <a:r>
              <a:rPr lang="en-IN" dirty="0" smtClean="0"/>
              <a:t>a. Transport, Session &amp; Application Layers</a:t>
            </a:r>
            <a:br>
              <a:rPr lang="en-IN" dirty="0" smtClean="0"/>
            </a:br>
            <a:r>
              <a:rPr lang="en-IN" dirty="0" smtClean="0"/>
              <a:t>b. Session, Presentation &amp; Application Layers</a:t>
            </a:r>
            <a:br>
              <a:rPr lang="en-IN" dirty="0" smtClean="0"/>
            </a:br>
            <a:r>
              <a:rPr lang="en-IN" dirty="0" smtClean="0"/>
              <a:t>c. Data Link, Transport &amp; Presentation Layers</a:t>
            </a:r>
            <a:br>
              <a:rPr lang="en-IN" dirty="0" smtClean="0"/>
            </a:br>
            <a:r>
              <a:rPr lang="en-IN" dirty="0" smtClean="0"/>
              <a:t>d. Network, Session &amp; Application Layers</a:t>
            </a:r>
            <a:endParaRPr lang="en-IN"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a:xfrm>
            <a:off x="2940685" y="6968773"/>
            <a:ext cx="5703147" cy="402314"/>
          </a:xfrm>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604010" y="2"/>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78" tIns="52139" rIns="104278" bIns="52139" rtlCol="0" anchor="ctr">
            <a:noAutofit/>
          </a:bodyPr>
          <a:lstStyle/>
          <a:p>
            <a:pPr algn="ctr" defTabSz="1042782">
              <a:spcBef>
                <a:spcPct val="0"/>
              </a:spcBef>
              <a:defRPr/>
            </a:pPr>
            <a:r>
              <a:rPr lang="en-US" sz="3600" dirty="0"/>
              <a:t>MCQ 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693122" cy="900393"/>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1300" y="577850"/>
            <a:ext cx="10192218" cy="5791200"/>
          </a:xfrm>
        </p:spPr>
        <p:txBody>
          <a:bodyPr>
            <a:noAutofit/>
          </a:bodyPr>
          <a:lstStyle/>
          <a:p>
            <a:pPr algn="just">
              <a:buNone/>
            </a:pPr>
            <a:endParaRPr lang="en-US" sz="2100" dirty="0" smtClean="0">
              <a:latin typeface="Times New Roman" pitchFamily="18" charset="0"/>
              <a:cs typeface="Times New Roman" pitchFamily="18" charset="0"/>
            </a:endParaRPr>
          </a:p>
          <a:p>
            <a:pPr algn="just" defTabSz="914400">
              <a:buNone/>
            </a:pPr>
            <a:r>
              <a:rPr lang="en-US" dirty="0" smtClean="0">
                <a:latin typeface="Times New Roman" pitchFamily="18" charset="0"/>
                <a:cs typeface="Times New Roman" pitchFamily="18" charset="0"/>
              </a:rPr>
              <a:t>At the end of semester students will be able to</a:t>
            </a:r>
          </a:p>
          <a:p>
            <a:pPr defTabSz="914400">
              <a:buNone/>
            </a:pPr>
            <a:r>
              <a:rPr lang="en-US" dirty="0" smtClean="0">
                <a:latin typeface="Times New Roman" pitchFamily="18" charset="0"/>
                <a:cs typeface="Times New Roman" pitchFamily="18" charset="0"/>
              </a:rPr>
              <a:t>CO1:Explain basic concepts, OSI reference model, services and role of each   </a:t>
            </a:r>
          </a:p>
          <a:p>
            <a:pPr defTabSz="914400">
              <a:buNone/>
            </a:pPr>
            <a:r>
              <a:rPr lang="en-US" dirty="0" smtClean="0">
                <a:latin typeface="Times New Roman" pitchFamily="18" charset="0"/>
                <a:cs typeface="Times New Roman" pitchFamily="18" charset="0"/>
              </a:rPr>
              <a:t>          layer of OSI model and TCP/IP, networks devices and transmission  </a:t>
            </a:r>
          </a:p>
          <a:p>
            <a:pPr defTabSz="914400">
              <a:buNone/>
            </a:pPr>
            <a:r>
              <a:rPr lang="en-US" dirty="0" smtClean="0">
                <a:latin typeface="Times New Roman" pitchFamily="18" charset="0"/>
                <a:cs typeface="Times New Roman" pitchFamily="18" charset="0"/>
              </a:rPr>
              <a:t>          media, Analog and digital data transmission.</a:t>
            </a:r>
            <a:endParaRPr lang="en-IN" dirty="0" smtClean="0">
              <a:latin typeface="Times New Roman" pitchFamily="18" charset="0"/>
              <a:cs typeface="Times New Roman" pitchFamily="18" charset="0"/>
            </a:endParaRPr>
          </a:p>
          <a:p>
            <a:pPr marL="630238" indent="-630238" algn="just" defTabSz="914400">
              <a:buNone/>
            </a:pPr>
            <a:r>
              <a:rPr lang="en-US" dirty="0" smtClean="0">
                <a:latin typeface="Times New Roman" pitchFamily="18" charset="0"/>
                <a:cs typeface="Times New Roman" pitchFamily="18" charset="0"/>
              </a:rPr>
              <a:t>CO2:  Apply channel allocation, framing, error and flow control techniques.</a:t>
            </a:r>
            <a:endParaRPr lang="en-IN" dirty="0" smtClean="0">
              <a:latin typeface="Times New Roman" pitchFamily="18" charset="0"/>
              <a:cs typeface="Times New Roman" pitchFamily="18" charset="0"/>
            </a:endParaRPr>
          </a:p>
          <a:p>
            <a:pPr defTabSz="914400">
              <a:buNone/>
            </a:pPr>
            <a:r>
              <a:rPr lang="en-US" dirty="0" smtClean="0">
                <a:latin typeface="Times New Roman" pitchFamily="18" charset="0"/>
                <a:cs typeface="Times New Roman" pitchFamily="18" charset="0"/>
              </a:rPr>
              <a:t>CO3: Describe the functions of Network Layer i.e. Logical addressing,  </a:t>
            </a:r>
          </a:p>
          <a:p>
            <a:pPr defTabSz="914400">
              <a:buNone/>
            </a:pP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subnetting</a:t>
            </a:r>
            <a:r>
              <a:rPr lang="en-US" dirty="0" smtClean="0">
                <a:latin typeface="Times New Roman" pitchFamily="18" charset="0"/>
                <a:cs typeface="Times New Roman" pitchFamily="18" charset="0"/>
              </a:rPr>
              <a:t> &amp; Routing Mechanism.</a:t>
            </a:r>
          </a:p>
          <a:p>
            <a:pPr defTabSz="914400">
              <a:buNone/>
            </a:pPr>
            <a:r>
              <a:rPr lang="en-US" dirty="0" smtClean="0">
                <a:latin typeface="Times New Roman" pitchFamily="18" charset="0"/>
                <a:cs typeface="Times New Roman" pitchFamily="18" charset="0"/>
              </a:rPr>
              <a:t>CO4:  Explain the different Transport Layer function i.e. Port addressing,          </a:t>
            </a:r>
          </a:p>
          <a:p>
            <a:pPr defTabSz="914400">
              <a:buNone/>
            </a:pPr>
            <a:r>
              <a:rPr lang="en-US" dirty="0" smtClean="0">
                <a:latin typeface="Times New Roman" pitchFamily="18" charset="0"/>
                <a:cs typeface="Times New Roman" pitchFamily="18" charset="0"/>
              </a:rPr>
              <a:t>          Connection Management, Error control and Flow control mechanism.</a:t>
            </a:r>
            <a:endParaRPr lang="en-IN" dirty="0" smtClean="0">
              <a:latin typeface="Times New Roman" pitchFamily="18" charset="0"/>
              <a:cs typeface="Times New Roman" pitchFamily="18" charset="0"/>
            </a:endParaRPr>
          </a:p>
          <a:p>
            <a:pPr marL="630238" indent="-630238" algn="just" defTabSz="914400">
              <a:buNone/>
            </a:pPr>
            <a:r>
              <a:rPr lang="en-US" dirty="0" smtClean="0">
                <a:latin typeface="Times New Roman" pitchFamily="18" charset="0"/>
                <a:cs typeface="Times New Roman" pitchFamily="18" charset="0"/>
              </a:rPr>
              <a:t>CO5: Explain the functions offered by session and presentation layer and their   Implementation.</a:t>
            </a:r>
            <a:endParaRPr lang="en-IN" dirty="0" smtClean="0">
              <a:latin typeface="Times New Roman" pitchFamily="18" charset="0"/>
              <a:cs typeface="Times New Roman" pitchFamily="18" charset="0"/>
            </a:endParaRPr>
          </a:p>
          <a:p>
            <a:pPr defTabSz="914400">
              <a:buNone/>
            </a:pPr>
            <a:r>
              <a:rPr lang="en-US" dirty="0" smtClean="0">
                <a:latin typeface="Times New Roman" pitchFamily="18" charset="0"/>
                <a:cs typeface="Times New Roman" pitchFamily="18" charset="0"/>
              </a:rPr>
              <a:t>CO6:  Explain the different protocols used at application layer i.e. HTTP,  </a:t>
            </a:r>
          </a:p>
          <a:p>
            <a:pPr defTabSz="914400">
              <a:buNone/>
            </a:pPr>
            <a:r>
              <a:rPr lang="en-US" dirty="0" smtClean="0">
                <a:latin typeface="Times New Roman" pitchFamily="18" charset="0"/>
                <a:cs typeface="Times New Roman" pitchFamily="18" charset="0"/>
              </a:rPr>
              <a:t>           SNMP, SMTP, FTP,TELNET and VPN.</a:t>
            </a:r>
            <a:endParaRPr lang="en-IN" dirty="0">
              <a:latin typeface="Times New Roman" pitchFamily="18" charset="0"/>
              <a:cs typeface="Times New Roman" pitchFamily="18" charset="0"/>
            </a:endParaRPr>
          </a:p>
        </p:txBody>
      </p:sp>
      <p:sp>
        <p:nvSpPr>
          <p:cNvPr id="4" name="Date Placeholder 3"/>
          <p:cNvSpPr>
            <a:spLocks noGrp="1"/>
          </p:cNvSpPr>
          <p:nvPr>
            <p:ph type="dt" sz="half" idx="10"/>
          </p:nvPr>
        </p:nvSpPr>
        <p:spPr>
          <a:xfrm>
            <a:off x="534671" y="7003756"/>
            <a:ext cx="2495127" cy="402314"/>
          </a:xfrm>
          <a:prstGeom prst="rect">
            <a:avLst/>
          </a:prstGeom>
        </p:spPr>
        <p:txBody>
          <a:bodyPr lIns="104268" tIns="52133" rIns="104268" bIns="52133"/>
          <a:lstStyle/>
          <a:p>
            <a:r>
              <a:rPr lang="en-US" smtClean="0"/>
              <a:t>9/5/2020</a:t>
            </a:r>
            <a:endParaRPr lang="en-US"/>
          </a:p>
        </p:txBody>
      </p:sp>
      <p:sp>
        <p:nvSpPr>
          <p:cNvPr id="5" name="Footer Placeholder 4"/>
          <p:cNvSpPr>
            <a:spLocks noGrp="1"/>
          </p:cNvSpPr>
          <p:nvPr>
            <p:ph type="ftr" sz="quarter" idx="11"/>
          </p:nvPr>
        </p:nvSpPr>
        <p:spPr>
          <a:xfrm>
            <a:off x="2940685" y="7003756"/>
            <a:ext cx="5881370" cy="402314"/>
          </a:xfrm>
          <a:prstGeom prst="rect">
            <a:avLst/>
          </a:prstGeom>
        </p:spPr>
        <p:txBody>
          <a:bodyPr lIns="104268" tIns="52133" rIns="104268" bIns="52133"/>
          <a:lstStyle/>
          <a:p>
            <a:r>
              <a:rPr lang="en-IN" dirty="0" smtClean="0"/>
              <a:t> Akanksha      Unit-5</a:t>
            </a:r>
            <a:endParaRPr lang="en-US" dirty="0"/>
          </a:p>
        </p:txBody>
      </p:sp>
      <p:sp>
        <p:nvSpPr>
          <p:cNvPr id="6" name="Slide Number Placeholder 5"/>
          <p:cNvSpPr>
            <a:spLocks noGrp="1"/>
          </p:cNvSpPr>
          <p:nvPr>
            <p:ph type="sldNum" sz="quarter" idx="12"/>
          </p:nvPr>
        </p:nvSpPr>
        <p:spPr>
          <a:xfrm>
            <a:off x="7663603" y="7003756"/>
            <a:ext cx="2495127" cy="402314"/>
          </a:xfrm>
          <a:prstGeom prst="rect">
            <a:avLst/>
          </a:prstGeom>
        </p:spPr>
        <p:txBody>
          <a:bodyPr lIns="104268" tIns="52133" rIns="104268" bIns="52133"/>
          <a:lstStyle/>
          <a:p>
            <a:fld id="{B6F15528-21DE-4FAA-801E-634DDDAF4B2B}" type="slidenum">
              <a:rPr lang="en-US" smtClean="0"/>
              <a:pPr/>
              <a:t>4</a:t>
            </a:fld>
            <a:endParaRPr lang="en-US"/>
          </a:p>
        </p:txBody>
      </p:sp>
      <p:sp>
        <p:nvSpPr>
          <p:cNvPr id="7" name="Title 1"/>
          <p:cNvSpPr txBox="1">
            <a:spLocks/>
          </p:cNvSpPr>
          <p:nvPr/>
        </p:nvSpPr>
        <p:spPr>
          <a:xfrm>
            <a:off x="1604010" y="2"/>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68" tIns="52133" rIns="104268" bIns="52133" rtlCol="0" anchor="ctr">
            <a:noAutofit/>
          </a:bodyPr>
          <a:lstStyle/>
          <a:p>
            <a:pPr algn="ctr" defTabSz="1042680">
              <a:spcBef>
                <a:spcPct val="0"/>
              </a:spcBef>
              <a:defRPr/>
            </a:pPr>
            <a:r>
              <a:rPr lang="en-US" sz="3200" dirty="0"/>
              <a:t>Course Outcome</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1"/>
            <a:ext cx="1693122" cy="900393"/>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4670" y="1101972"/>
            <a:ext cx="9624060" cy="5648153"/>
          </a:xfrm>
        </p:spPr>
        <p:txBody>
          <a:bodyPr>
            <a:normAutofit/>
          </a:bodyPr>
          <a:lstStyle/>
          <a:p>
            <a:pPr>
              <a:buNone/>
            </a:pPr>
            <a:r>
              <a:rPr lang="en-IN" dirty="0" smtClean="0"/>
              <a:t>3.   URL stands for 				(CO3)</a:t>
            </a:r>
          </a:p>
          <a:p>
            <a:pPr>
              <a:buNone/>
            </a:pPr>
            <a:r>
              <a:rPr lang="en-IN" dirty="0" smtClean="0"/>
              <a:t>a) unique reference label</a:t>
            </a:r>
          </a:p>
          <a:p>
            <a:pPr>
              <a:buNone/>
            </a:pPr>
            <a:r>
              <a:rPr lang="en-IN" dirty="0" smtClean="0"/>
              <a:t> b) uniform reference label</a:t>
            </a:r>
          </a:p>
          <a:p>
            <a:pPr>
              <a:buNone/>
            </a:pPr>
            <a:r>
              <a:rPr lang="en-IN" dirty="0" smtClean="0"/>
              <a:t> c) uniform resource locator</a:t>
            </a:r>
          </a:p>
          <a:p>
            <a:pPr>
              <a:buNone/>
            </a:pPr>
            <a:r>
              <a:rPr lang="en-IN" dirty="0" smtClean="0"/>
              <a:t> d) unique resource locator</a:t>
            </a:r>
          </a:p>
          <a:p>
            <a:pPr>
              <a:buNone/>
            </a:pPr>
            <a:r>
              <a:rPr lang="en-IN" dirty="0" smtClean="0"/>
              <a:t> </a:t>
            </a:r>
          </a:p>
          <a:p>
            <a:pPr marL="179388" indent="-179388">
              <a:buNone/>
            </a:pPr>
            <a:r>
              <a:rPr lang="en-IN" dirty="0" smtClean="0"/>
              <a:t>4.  Which phase/s of POP3 allow/s an user agent to retrieve the messages as well as to mark the messages for deletion purpose? 		(CO3) </a:t>
            </a:r>
            <a:br>
              <a:rPr lang="en-IN" dirty="0" smtClean="0"/>
            </a:br>
            <a:r>
              <a:rPr lang="en-IN" dirty="0" smtClean="0"/>
              <a:t/>
            </a:r>
            <a:br>
              <a:rPr lang="en-IN" dirty="0" smtClean="0"/>
            </a:br>
            <a:r>
              <a:rPr lang="en-IN" dirty="0" smtClean="0"/>
              <a:t>a. Authorization Phase</a:t>
            </a:r>
            <a:br>
              <a:rPr lang="en-IN" dirty="0" smtClean="0"/>
            </a:br>
            <a:r>
              <a:rPr lang="en-IN" dirty="0" smtClean="0"/>
              <a:t>b. Transaction Phase</a:t>
            </a:r>
            <a:br>
              <a:rPr lang="en-IN" dirty="0" smtClean="0"/>
            </a:br>
            <a:r>
              <a:rPr lang="en-IN" dirty="0" smtClean="0"/>
              <a:t>c. Update Phase</a:t>
            </a:r>
            <a:br>
              <a:rPr lang="en-IN" dirty="0" smtClean="0"/>
            </a:br>
            <a:r>
              <a:rPr lang="en-IN" dirty="0" smtClean="0"/>
              <a:t>d. All of the above</a:t>
            </a:r>
          </a:p>
          <a:p>
            <a:pPr marL="179388" indent="-179388">
              <a:buFont typeface="+mj-lt"/>
              <a:buAutoNum type="alphaLcParenR"/>
            </a:pPr>
            <a:endParaRPr lang="en-IN"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8" name="Title 1"/>
          <p:cNvSpPr txBox="1">
            <a:spLocks/>
          </p:cNvSpPr>
          <p:nvPr/>
        </p:nvSpPr>
        <p:spPr>
          <a:xfrm>
            <a:off x="1604010" y="2"/>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78" tIns="52139" rIns="104278" bIns="52139" rtlCol="0" anchor="ctr">
            <a:noAutofit/>
          </a:bodyPr>
          <a:lstStyle/>
          <a:p>
            <a:pPr algn="ctr" defTabSz="1042782">
              <a:spcBef>
                <a:spcPct val="0"/>
              </a:spcBef>
              <a:defRPr/>
            </a:pPr>
            <a:r>
              <a:rPr lang="en-US" sz="3600" dirty="0"/>
              <a:t>MCQ s</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782" y="1259417"/>
            <a:ext cx="9624060" cy="4986941"/>
          </a:xfrm>
        </p:spPr>
        <p:txBody>
          <a:bodyPr/>
          <a:lstStyle/>
          <a:p>
            <a:r>
              <a:rPr lang="en-IN" dirty="0" smtClean="0">
                <a:hlinkClick r:id="rId2"/>
              </a:rPr>
              <a:t>https://firstranker.com/fr.php/frdA290120A17171122/download-aktu-b-tech-6th-sem-2018-2019-KCS603-computer-network-question-paper</a:t>
            </a:r>
            <a:endParaRPr lang="en-US"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a:xfrm>
            <a:off x="2940685" y="6968773"/>
            <a:ext cx="5703147" cy="402314"/>
          </a:xfrm>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604010" y="2"/>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78" tIns="52139" rIns="104278" bIns="52139" rtlCol="0" anchor="ctr">
            <a:noAutofit/>
          </a:bodyPr>
          <a:lstStyle/>
          <a:p>
            <a:pPr algn="ctr" defTabSz="1042782">
              <a:spcBef>
                <a:spcPct val="0"/>
              </a:spcBef>
              <a:defRPr/>
            </a:pPr>
            <a:r>
              <a:rPr lang="en-US" sz="2700" dirty="0"/>
              <a:t>Old Question Papers</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0"/>
            <a:ext cx="1693122" cy="900393"/>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782" y="1259417"/>
            <a:ext cx="9624060" cy="4986941"/>
          </a:xfrm>
        </p:spPr>
        <p:txBody>
          <a:bodyPr/>
          <a:lstStyle/>
          <a:p>
            <a:pPr marL="457200" indent="-457200" fontAlgn="base">
              <a:buFont typeface="+mj-lt"/>
              <a:buAutoNum type="arabicPeriod"/>
            </a:pPr>
            <a:r>
              <a:rPr lang="en-IN" dirty="0" smtClean="0"/>
              <a:t>Explain TFTP.         			       	(CO3)</a:t>
            </a:r>
          </a:p>
          <a:p>
            <a:pPr marL="457200" indent="-457200" fontAlgn="base">
              <a:buFont typeface="+mj-lt"/>
              <a:buAutoNum type="arabicPeriod"/>
            </a:pPr>
            <a:r>
              <a:rPr lang="en-IN" dirty="0" smtClean="0"/>
              <a:t>Explain NVT.					 (CO3)</a:t>
            </a:r>
          </a:p>
          <a:p>
            <a:pPr marL="457200" indent="-457200" fontAlgn="base">
              <a:buFont typeface="+mj-lt"/>
              <a:buAutoNum type="arabicPeriod"/>
            </a:pPr>
            <a:r>
              <a:rPr lang="en-IN" dirty="0" smtClean="0"/>
              <a:t>What are the drawbacks of POP3? 		(CO3)</a:t>
            </a:r>
          </a:p>
          <a:p>
            <a:pPr marL="457200" indent="-457200" fontAlgn="base">
              <a:buFont typeface="+mj-lt"/>
              <a:buAutoNum type="arabicPeriod"/>
            </a:pPr>
            <a:r>
              <a:rPr lang="en-IN" dirty="0" smtClean="0"/>
              <a:t>Explain Internet mail access protocol. 		(CO3)</a:t>
            </a:r>
          </a:p>
          <a:p>
            <a:pPr marL="457200" indent="-457200" fontAlgn="base">
              <a:buFont typeface="+mj-lt"/>
              <a:buAutoNum type="arabicPeriod"/>
            </a:pPr>
            <a:r>
              <a:rPr lang="en-IN" dirty="0" smtClean="0"/>
              <a:t>Explain the Architecture of WWW. 		(CO3)</a:t>
            </a:r>
          </a:p>
          <a:p>
            <a:pPr marL="457200" indent="-457200">
              <a:buFont typeface="+mj-lt"/>
              <a:buAutoNum type="arabicPeriod"/>
            </a:pPr>
            <a:endParaRPr lang="en-US"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a:xfrm>
            <a:off x="2584238" y="7003756"/>
            <a:ext cx="6505152" cy="402314"/>
          </a:xfrm>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604010" y="2"/>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78" tIns="52139" rIns="104278" bIns="52139" rtlCol="0" anchor="ctr">
            <a:noAutofit/>
          </a:bodyPr>
          <a:lstStyle/>
          <a:p>
            <a:pPr lvl="0" algn="ctr">
              <a:spcBef>
                <a:spcPct val="0"/>
              </a:spcBef>
              <a:defRPr/>
            </a:pPr>
            <a:r>
              <a:rPr lang="en-US" sz="3600" dirty="0"/>
              <a:t>Expected Questions for University Exam </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693122" cy="900393"/>
          </a:xfrm>
          <a:prstGeom prst="rect">
            <a:avLst/>
          </a:prstGeom>
          <a:noFill/>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a:xfrm>
            <a:off x="2940685" y="7003756"/>
            <a:ext cx="6059593" cy="402314"/>
          </a:xfrm>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604010" y="2"/>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78" tIns="52139" rIns="104278" bIns="52139" rtlCol="0" anchor="ctr">
            <a:noAutofit/>
          </a:bodyPr>
          <a:lstStyle/>
          <a:p>
            <a:pPr algn="ctr" defTabSz="1042782">
              <a:spcBef>
                <a:spcPct val="0"/>
              </a:spcBef>
              <a:defRPr/>
            </a:pPr>
            <a:r>
              <a:rPr lang="en-US" sz="3600" dirty="0"/>
              <a:t>Summary</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693122" cy="900393"/>
          </a:xfrm>
          <a:prstGeom prst="rect">
            <a:avLst/>
          </a:prstGeom>
          <a:noFill/>
        </p:spPr>
      </p:pic>
      <p:sp>
        <p:nvSpPr>
          <p:cNvPr id="10" name="TextBox 9"/>
          <p:cNvSpPr txBox="1"/>
          <p:nvPr/>
        </p:nvSpPr>
        <p:spPr>
          <a:xfrm>
            <a:off x="584762" y="1338113"/>
            <a:ext cx="9523876" cy="2028900"/>
          </a:xfrm>
          <a:prstGeom prst="rect">
            <a:avLst/>
          </a:prstGeom>
          <a:noFill/>
        </p:spPr>
        <p:txBody>
          <a:bodyPr wrap="square" lIns="104278" tIns="52139" rIns="104278" bIns="52139" rtlCol="0">
            <a:spAutoFit/>
          </a:bodyPr>
          <a:lstStyle/>
          <a:p>
            <a:r>
              <a:rPr lang="en-IN" sz="2500" dirty="0" smtClean="0"/>
              <a:t>In this unit we have studied functions of transport layer and port addressing.</a:t>
            </a:r>
          </a:p>
          <a:p>
            <a:r>
              <a:rPr lang="en-IN" sz="2500" dirty="0" smtClean="0"/>
              <a:t>TCP/UDP protocols in detail and SCTP protocol for  transport Layer.</a:t>
            </a:r>
          </a:p>
          <a:p>
            <a:r>
              <a:rPr lang="en-IN" sz="2500" dirty="0" smtClean="0"/>
              <a:t>We have also covered network security issues and encryption decryption methods </a:t>
            </a:r>
            <a:endParaRPr lang="en-IN" sz="2500"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smtClean="0"/>
              <a:t>9/5/2020</a:t>
            </a:r>
            <a:endParaRPr lang="en-US"/>
          </a:p>
        </p:txBody>
      </p:sp>
      <p:sp>
        <p:nvSpPr>
          <p:cNvPr id="5" name="Footer Placeholder 4"/>
          <p:cNvSpPr>
            <a:spLocks noGrp="1"/>
          </p:cNvSpPr>
          <p:nvPr>
            <p:ph type="ftr" sz="quarter" idx="11"/>
          </p:nvPr>
        </p:nvSpPr>
        <p:spPr>
          <a:xfrm>
            <a:off x="2584238" y="7003756"/>
            <a:ext cx="6505152" cy="402314"/>
          </a:xfrm>
        </p:spPr>
        <p:txBody>
          <a:bodyPr/>
          <a:lstStyle/>
          <a:p>
            <a:r>
              <a:rPr lang="en-IN" dirty="0" smtClean="0"/>
              <a:t> Akanksha      Unit-5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604010" y="2"/>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78" tIns="52139" rIns="104278" bIns="52139" rtlCol="0" anchor="ctr">
            <a:noAutofit/>
          </a:bodyPr>
          <a:lstStyle/>
          <a:p>
            <a:pPr lvl="0" algn="ctr">
              <a:spcBef>
                <a:spcPct val="0"/>
              </a:spcBef>
              <a:defRPr/>
            </a:pPr>
            <a:r>
              <a:rPr lang="en-US" sz="3600" dirty="0"/>
              <a:t>References</a:t>
            </a:r>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0"/>
            <a:ext cx="1693122" cy="900393"/>
          </a:xfrm>
          <a:prstGeom prst="rect">
            <a:avLst/>
          </a:prstGeom>
          <a:noFill/>
        </p:spPr>
      </p:pic>
      <p:sp>
        <p:nvSpPr>
          <p:cNvPr id="9" name="Content Placeholder 8"/>
          <p:cNvSpPr>
            <a:spLocks noGrp="1"/>
          </p:cNvSpPr>
          <p:nvPr>
            <p:ph idx="1"/>
          </p:nvPr>
        </p:nvSpPr>
        <p:spPr>
          <a:xfrm>
            <a:off x="623782" y="1259416"/>
            <a:ext cx="9735485" cy="4029448"/>
          </a:xfrm>
          <a:prstGeom prst="rect">
            <a:avLst/>
          </a:prstGeom>
          <a:noFill/>
        </p:spPr>
        <p:txBody>
          <a:bodyPr wrap="square" lIns="104278" tIns="52139" rIns="104278" bIns="52139">
            <a:spAutoFit/>
          </a:bodyPr>
          <a:lstStyle/>
          <a:p>
            <a:pPr algn="ctr">
              <a:buNone/>
            </a:pPr>
            <a:endParaRPr lang="en-US" sz="7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7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7500"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Thank You</a:t>
            </a:r>
            <a:endParaRPr lang="en-US" sz="75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p:txBody>
      </p:sp>
      <p:sp>
        <p:nvSpPr>
          <p:cNvPr id="10" name="TextBox 9"/>
          <p:cNvSpPr txBox="1"/>
          <p:nvPr/>
        </p:nvSpPr>
        <p:spPr>
          <a:xfrm>
            <a:off x="1002476" y="1495542"/>
            <a:ext cx="9690924" cy="2798341"/>
          </a:xfrm>
          <a:prstGeom prst="rect">
            <a:avLst/>
          </a:prstGeom>
          <a:noFill/>
        </p:spPr>
        <p:txBody>
          <a:bodyPr wrap="square" lIns="104278" tIns="52139" rIns="104278" bIns="52139" rtlCol="0">
            <a:spAutoFit/>
          </a:bodyPr>
          <a:lstStyle/>
          <a:p>
            <a:r>
              <a:rPr lang="en-IN" sz="2500" dirty="0" smtClean="0"/>
              <a:t>Books: </a:t>
            </a:r>
          </a:p>
          <a:p>
            <a:pPr marL="391043" indent="-391043">
              <a:buFont typeface="+mj-lt"/>
              <a:buAutoNum type="arabicPeriod"/>
            </a:pPr>
            <a:r>
              <a:rPr lang="en-US" sz="2500" dirty="0" err="1" smtClean="0"/>
              <a:t>Forouzen</a:t>
            </a:r>
            <a:r>
              <a:rPr lang="en-US" sz="2500" dirty="0" smtClean="0"/>
              <a:t>, "Data Communication and </a:t>
            </a:r>
            <a:r>
              <a:rPr lang="en-US" sz="2500" dirty="0" err="1" smtClean="0"/>
              <a:t>Networking",TMH</a:t>
            </a:r>
            <a:endParaRPr lang="en-US" sz="2500" dirty="0" smtClean="0"/>
          </a:p>
          <a:p>
            <a:pPr marL="391043" indent="-391043">
              <a:buFont typeface="+mj-lt"/>
              <a:buAutoNum type="arabicPeriod"/>
            </a:pPr>
            <a:endParaRPr lang="en-IN" sz="2500" dirty="0" smtClean="0"/>
          </a:p>
          <a:p>
            <a:pPr marL="391043" indent="-391043">
              <a:buFont typeface="+mj-lt"/>
              <a:buAutoNum type="arabicPeriod"/>
            </a:pPr>
            <a:r>
              <a:rPr lang="en-US" sz="2500" dirty="0" smtClean="0"/>
              <a:t>A.S. </a:t>
            </a:r>
            <a:r>
              <a:rPr lang="en-US" sz="2500" dirty="0" err="1" smtClean="0"/>
              <a:t>Tanenbaum</a:t>
            </a:r>
            <a:r>
              <a:rPr lang="en-US" sz="2500" dirty="0" smtClean="0"/>
              <a:t>, Computer Networks, Pearson Education</a:t>
            </a:r>
          </a:p>
          <a:p>
            <a:pPr marL="391043" indent="-391043">
              <a:buFont typeface="+mj-lt"/>
              <a:buAutoNum type="arabicPeriod"/>
            </a:pPr>
            <a:endParaRPr lang="en-IN" sz="2500" dirty="0" smtClean="0"/>
          </a:p>
          <a:p>
            <a:pPr marL="391043" indent="-391043">
              <a:buFont typeface="+mj-lt"/>
              <a:buAutoNum type="arabicPeriod"/>
            </a:pPr>
            <a:r>
              <a:rPr lang="en-US" sz="2500" dirty="0" smtClean="0"/>
              <a:t>W. Stallings, Data and Computer Communication, </a:t>
            </a:r>
            <a:r>
              <a:rPr lang="en-US" sz="2500" dirty="0" err="1" smtClean="0"/>
              <a:t>MacmillanPress</a:t>
            </a:r>
            <a:endParaRPr lang="en-IN" sz="2500" dirty="0" smtClean="0"/>
          </a:p>
          <a:p>
            <a:pPr marL="391043" indent="-391043">
              <a:buFont typeface="+mj-lt"/>
              <a:buAutoNum type="arabicPeriod"/>
            </a:pPr>
            <a:endParaRPr lang="en-IN" sz="2500" dirty="0"/>
          </a:p>
        </p:txBody>
      </p:sp>
    </p:spTree>
    <p:extLst>
      <p:ext uri="{BB962C8B-B14F-4D97-AF65-F5344CB8AC3E}">
        <p14:creationId xmlns:p14="http://schemas.microsoft.com/office/powerpoint/2010/main" xmlns="" val="25552202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object 22"/>
          <p:cNvSpPr txBox="1"/>
          <p:nvPr/>
        </p:nvSpPr>
        <p:spPr>
          <a:xfrm>
            <a:off x="0" y="1873250"/>
            <a:ext cx="8965566" cy="4983398"/>
          </a:xfrm>
          <a:prstGeom prst="rect">
            <a:avLst/>
          </a:prstGeom>
        </p:spPr>
        <p:txBody>
          <a:bodyPr vert="horz" wrap="square" lIns="0" tIns="175243" rIns="0" bIns="0" rtlCol="0">
            <a:spAutoFit/>
          </a:bodyPr>
          <a:lstStyle/>
          <a:p>
            <a:pPr marL="299056" indent="-286992">
              <a:spcBef>
                <a:spcPts val="1380"/>
              </a:spcBef>
              <a:buClr>
                <a:srgbClr val="483A93"/>
              </a:buClr>
              <a:buSzPct val="90000"/>
              <a:buChar char="•"/>
              <a:tabLst>
                <a:tab pos="299056" algn="l"/>
                <a:tab pos="299690" algn="l"/>
              </a:tabLst>
            </a:pPr>
            <a:r>
              <a:rPr sz="2200" dirty="0">
                <a:latin typeface="+mj-lt"/>
                <a:cs typeface="Arial"/>
              </a:rPr>
              <a:t>The </a:t>
            </a:r>
            <a:r>
              <a:rPr sz="2200" spc="-5" dirty="0">
                <a:latin typeface="+mj-lt"/>
                <a:cs typeface="Arial"/>
              </a:rPr>
              <a:t>application layer is </a:t>
            </a:r>
            <a:r>
              <a:rPr sz="2200" dirty="0">
                <a:latin typeface="+mj-lt"/>
                <a:cs typeface="Arial"/>
              </a:rPr>
              <a:t>closest </a:t>
            </a:r>
            <a:r>
              <a:rPr sz="2200" spc="-5" dirty="0">
                <a:latin typeface="+mj-lt"/>
                <a:cs typeface="Arial"/>
              </a:rPr>
              <a:t>to the </a:t>
            </a:r>
            <a:r>
              <a:rPr sz="2200" dirty="0">
                <a:latin typeface="+mj-lt"/>
                <a:cs typeface="Arial"/>
              </a:rPr>
              <a:t>end</a:t>
            </a:r>
            <a:r>
              <a:rPr sz="2200" spc="-100" dirty="0">
                <a:latin typeface="+mj-lt"/>
                <a:cs typeface="Arial"/>
              </a:rPr>
              <a:t> </a:t>
            </a:r>
            <a:r>
              <a:rPr sz="2200" spc="-21" dirty="0">
                <a:latin typeface="+mj-lt"/>
                <a:cs typeface="Arial"/>
              </a:rPr>
              <a:t>user.</a:t>
            </a:r>
            <a:endParaRPr sz="2200" dirty="0">
              <a:latin typeface="+mj-lt"/>
              <a:cs typeface="Arial"/>
            </a:endParaRPr>
          </a:p>
          <a:p>
            <a:pPr marL="299056" indent="-286992">
              <a:spcBef>
                <a:spcPts val="1285"/>
              </a:spcBef>
              <a:buClr>
                <a:srgbClr val="483A93"/>
              </a:buClr>
              <a:buSzPct val="90000"/>
              <a:buChar char="•"/>
              <a:tabLst>
                <a:tab pos="299056" algn="l"/>
                <a:tab pos="299690" algn="l"/>
              </a:tabLst>
            </a:pPr>
            <a:r>
              <a:rPr sz="2200" dirty="0">
                <a:latin typeface="+mj-lt"/>
                <a:cs typeface="Arial"/>
              </a:rPr>
              <a:t>Network </a:t>
            </a:r>
            <a:r>
              <a:rPr sz="2200" spc="-5" dirty="0">
                <a:latin typeface="+mj-lt"/>
                <a:cs typeface="Arial"/>
              </a:rPr>
              <a:t>applications </a:t>
            </a:r>
            <a:r>
              <a:rPr sz="2200" dirty="0">
                <a:latin typeface="+mj-lt"/>
                <a:cs typeface="Arial"/>
              </a:rPr>
              <a:t>enable users </a:t>
            </a:r>
            <a:r>
              <a:rPr sz="2200" spc="-5" dirty="0">
                <a:latin typeface="+mj-lt"/>
                <a:cs typeface="Arial"/>
              </a:rPr>
              <a:t>to </a:t>
            </a:r>
            <a:r>
              <a:rPr sz="2200" dirty="0">
                <a:latin typeface="+mj-lt"/>
                <a:cs typeface="Arial"/>
              </a:rPr>
              <a:t>send and receive </a:t>
            </a:r>
            <a:r>
              <a:rPr sz="2200" spc="-5" dirty="0">
                <a:latin typeface="+mj-lt"/>
                <a:cs typeface="Arial"/>
              </a:rPr>
              <a:t>data with</a:t>
            </a:r>
            <a:r>
              <a:rPr sz="2200" spc="-145" dirty="0">
                <a:latin typeface="+mj-lt"/>
                <a:cs typeface="Arial"/>
              </a:rPr>
              <a:t> </a:t>
            </a:r>
            <a:r>
              <a:rPr sz="2200" dirty="0">
                <a:latin typeface="+mj-lt"/>
                <a:cs typeface="Arial"/>
              </a:rPr>
              <a:t>ease.</a:t>
            </a:r>
          </a:p>
          <a:p>
            <a:pPr marL="299056" marR="5079" indent="-286992">
              <a:lnSpc>
                <a:spcPts val="2280"/>
              </a:lnSpc>
              <a:spcBef>
                <a:spcPts val="1449"/>
              </a:spcBef>
              <a:buClr>
                <a:srgbClr val="483A93"/>
              </a:buClr>
              <a:buSzPct val="90000"/>
              <a:buChar char="•"/>
              <a:tabLst>
                <a:tab pos="299056" algn="l"/>
                <a:tab pos="299690" algn="l"/>
              </a:tabLst>
            </a:pPr>
            <a:r>
              <a:rPr sz="2200" dirty="0">
                <a:latin typeface="+mj-lt"/>
                <a:cs typeface="Arial"/>
              </a:rPr>
              <a:t>The </a:t>
            </a:r>
            <a:r>
              <a:rPr sz="2200" spc="-5" dirty="0">
                <a:latin typeface="+mj-lt"/>
                <a:cs typeface="Arial"/>
              </a:rPr>
              <a:t>application layer </a:t>
            </a:r>
            <a:r>
              <a:rPr sz="2200" dirty="0">
                <a:latin typeface="+mj-lt"/>
                <a:cs typeface="Arial"/>
              </a:rPr>
              <a:t>acts as </a:t>
            </a:r>
            <a:r>
              <a:rPr sz="2200" spc="-5" dirty="0">
                <a:latin typeface="+mj-lt"/>
                <a:cs typeface="Arial"/>
              </a:rPr>
              <a:t>interface </a:t>
            </a:r>
            <a:r>
              <a:rPr sz="2200" dirty="0">
                <a:latin typeface="+mj-lt"/>
                <a:cs typeface="Arial"/>
              </a:rPr>
              <a:t>between </a:t>
            </a:r>
            <a:r>
              <a:rPr sz="2200" spc="-5" dirty="0">
                <a:latin typeface="+mj-lt"/>
                <a:cs typeface="Arial"/>
              </a:rPr>
              <a:t>the applications </a:t>
            </a:r>
            <a:r>
              <a:rPr sz="2200" dirty="0">
                <a:latin typeface="+mj-lt"/>
                <a:cs typeface="Arial"/>
              </a:rPr>
              <a:t>and </a:t>
            </a:r>
            <a:r>
              <a:rPr sz="2200" spc="-5" dirty="0">
                <a:latin typeface="+mj-lt"/>
                <a:cs typeface="Arial"/>
              </a:rPr>
              <a:t>the  underlying</a:t>
            </a:r>
            <a:r>
              <a:rPr sz="2200" spc="-21" dirty="0">
                <a:latin typeface="+mj-lt"/>
                <a:cs typeface="Arial"/>
              </a:rPr>
              <a:t> </a:t>
            </a:r>
            <a:r>
              <a:rPr sz="2200" dirty="0">
                <a:latin typeface="+mj-lt"/>
                <a:cs typeface="Arial"/>
              </a:rPr>
              <a:t>network.</a:t>
            </a:r>
          </a:p>
          <a:p>
            <a:pPr marL="299056" marR="4206466" indent="-286992">
              <a:lnSpc>
                <a:spcPts val="2280"/>
              </a:lnSpc>
              <a:spcBef>
                <a:spcPts val="1405"/>
              </a:spcBef>
              <a:buClr>
                <a:srgbClr val="483A93"/>
              </a:buClr>
              <a:buSzPct val="90000"/>
              <a:buChar char="•"/>
              <a:tabLst>
                <a:tab pos="299056" algn="l"/>
                <a:tab pos="299690" algn="l"/>
              </a:tabLst>
            </a:pPr>
            <a:r>
              <a:rPr sz="2200" spc="-5" dirty="0">
                <a:latin typeface="+mj-lt"/>
                <a:cs typeface="Arial"/>
              </a:rPr>
              <a:t>Application layer </a:t>
            </a:r>
            <a:r>
              <a:rPr sz="2200" dirty="0">
                <a:latin typeface="+mj-lt"/>
                <a:cs typeface="Arial"/>
              </a:rPr>
              <a:t>protocols help  exchange </a:t>
            </a:r>
            <a:r>
              <a:rPr sz="2200" spc="-5" dirty="0">
                <a:latin typeface="+mj-lt"/>
                <a:cs typeface="Arial"/>
              </a:rPr>
              <a:t>data </a:t>
            </a:r>
            <a:r>
              <a:rPr sz="2200" dirty="0">
                <a:latin typeface="+mj-lt"/>
                <a:cs typeface="Arial"/>
              </a:rPr>
              <a:t>between</a:t>
            </a:r>
            <a:r>
              <a:rPr sz="2200" spc="-130" dirty="0">
                <a:latin typeface="+mj-lt"/>
                <a:cs typeface="Arial"/>
              </a:rPr>
              <a:t> </a:t>
            </a:r>
            <a:r>
              <a:rPr sz="2200" dirty="0">
                <a:latin typeface="+mj-lt"/>
                <a:cs typeface="Arial"/>
              </a:rPr>
              <a:t>programs  running on </a:t>
            </a:r>
            <a:r>
              <a:rPr sz="2200" spc="-5" dirty="0">
                <a:latin typeface="+mj-lt"/>
                <a:cs typeface="Arial"/>
              </a:rPr>
              <a:t>the </a:t>
            </a:r>
            <a:r>
              <a:rPr sz="2200" dirty="0">
                <a:latin typeface="+mj-lt"/>
                <a:cs typeface="Arial"/>
              </a:rPr>
              <a:t>source and  </a:t>
            </a:r>
            <a:r>
              <a:rPr sz="2200" spc="-5" dirty="0">
                <a:latin typeface="+mj-lt"/>
                <a:cs typeface="Arial"/>
              </a:rPr>
              <a:t>destination</a:t>
            </a:r>
            <a:r>
              <a:rPr sz="2200" spc="-35" dirty="0">
                <a:latin typeface="+mj-lt"/>
                <a:cs typeface="Arial"/>
              </a:rPr>
              <a:t> </a:t>
            </a:r>
            <a:r>
              <a:rPr sz="2200" dirty="0">
                <a:latin typeface="+mj-lt"/>
                <a:cs typeface="Arial"/>
              </a:rPr>
              <a:t>hosts.</a:t>
            </a:r>
          </a:p>
          <a:p>
            <a:pPr marL="299056" marR="4115034" indent="-286992">
              <a:lnSpc>
                <a:spcPts val="2280"/>
              </a:lnSpc>
              <a:spcBef>
                <a:spcPts val="1400"/>
              </a:spcBef>
              <a:buClr>
                <a:srgbClr val="483A93"/>
              </a:buClr>
              <a:buSzPct val="90000"/>
              <a:buChar char="•"/>
              <a:tabLst>
                <a:tab pos="299056" algn="l"/>
                <a:tab pos="299690" algn="l"/>
              </a:tabLst>
            </a:pPr>
            <a:r>
              <a:rPr sz="2200" dirty="0">
                <a:latin typeface="+mj-lt"/>
                <a:cs typeface="Arial"/>
              </a:rPr>
              <a:t>The </a:t>
            </a:r>
            <a:r>
              <a:rPr sz="2200" spc="-5" dirty="0">
                <a:latin typeface="+mj-lt"/>
                <a:cs typeface="Arial"/>
              </a:rPr>
              <a:t>TCP/IP application layer  </a:t>
            </a:r>
            <a:r>
              <a:rPr sz="2200" dirty="0">
                <a:latin typeface="+mj-lt"/>
                <a:cs typeface="Arial"/>
              </a:rPr>
              <a:t>performs </a:t>
            </a:r>
            <a:r>
              <a:rPr sz="2200" spc="-5" dirty="0">
                <a:latin typeface="+mj-lt"/>
                <a:cs typeface="Arial"/>
              </a:rPr>
              <a:t>the functions </a:t>
            </a:r>
            <a:r>
              <a:rPr sz="2200" dirty="0">
                <a:latin typeface="+mj-lt"/>
                <a:cs typeface="Arial"/>
              </a:rPr>
              <a:t>of </a:t>
            </a:r>
            <a:r>
              <a:rPr sz="2200" spc="-5" dirty="0">
                <a:latin typeface="+mj-lt"/>
                <a:cs typeface="Arial"/>
              </a:rPr>
              <a:t>the</a:t>
            </a:r>
            <a:r>
              <a:rPr sz="2200" spc="-151" dirty="0">
                <a:latin typeface="+mj-lt"/>
                <a:cs typeface="Arial"/>
              </a:rPr>
              <a:t> </a:t>
            </a:r>
            <a:r>
              <a:rPr sz="2200" dirty="0">
                <a:latin typeface="+mj-lt"/>
                <a:cs typeface="Arial"/>
              </a:rPr>
              <a:t>upper  </a:t>
            </a:r>
            <a:r>
              <a:rPr sz="2200" spc="-5" dirty="0">
                <a:latin typeface="+mj-lt"/>
                <a:cs typeface="Arial"/>
              </a:rPr>
              <a:t>three layers </a:t>
            </a:r>
            <a:r>
              <a:rPr sz="2200" dirty="0">
                <a:latin typeface="+mj-lt"/>
                <a:cs typeface="Arial"/>
              </a:rPr>
              <a:t>of </a:t>
            </a:r>
            <a:r>
              <a:rPr sz="2200" spc="-5" dirty="0">
                <a:latin typeface="+mj-lt"/>
                <a:cs typeface="Arial"/>
              </a:rPr>
              <a:t>the </a:t>
            </a:r>
            <a:r>
              <a:rPr sz="2200" dirty="0">
                <a:latin typeface="+mj-lt"/>
                <a:cs typeface="Arial"/>
              </a:rPr>
              <a:t>OSI</a:t>
            </a:r>
            <a:r>
              <a:rPr sz="2200" spc="-105" dirty="0">
                <a:latin typeface="+mj-lt"/>
                <a:cs typeface="Arial"/>
              </a:rPr>
              <a:t> </a:t>
            </a:r>
            <a:r>
              <a:rPr sz="2200" dirty="0">
                <a:latin typeface="+mj-lt"/>
                <a:cs typeface="Arial"/>
              </a:rPr>
              <a:t>model.</a:t>
            </a:r>
          </a:p>
          <a:p>
            <a:pPr marL="299056" marR="4007095" indent="-286992">
              <a:lnSpc>
                <a:spcPts val="2280"/>
              </a:lnSpc>
              <a:spcBef>
                <a:spcPts val="1395"/>
              </a:spcBef>
              <a:buClr>
                <a:srgbClr val="483A93"/>
              </a:buClr>
              <a:buSzPct val="90000"/>
              <a:buChar char="•"/>
              <a:tabLst>
                <a:tab pos="299056" algn="l"/>
                <a:tab pos="299690" algn="l"/>
              </a:tabLst>
            </a:pPr>
            <a:r>
              <a:rPr sz="2200" dirty="0">
                <a:latin typeface="+mj-lt"/>
                <a:cs typeface="Arial"/>
              </a:rPr>
              <a:t>Common </a:t>
            </a:r>
            <a:r>
              <a:rPr sz="2200" spc="-5" dirty="0">
                <a:latin typeface="+mj-lt"/>
                <a:cs typeface="Arial"/>
              </a:rPr>
              <a:t>application layer </a:t>
            </a:r>
            <a:r>
              <a:rPr sz="2200" dirty="0">
                <a:latin typeface="+mj-lt"/>
                <a:cs typeface="Arial"/>
              </a:rPr>
              <a:t>protocols  include: </a:t>
            </a:r>
            <a:r>
              <a:rPr sz="2200" spc="-55" dirty="0">
                <a:latin typeface="+mj-lt"/>
                <a:cs typeface="Arial"/>
              </a:rPr>
              <a:t>HTTP, </a:t>
            </a:r>
            <a:r>
              <a:rPr sz="2200" spc="-70" dirty="0">
                <a:latin typeface="+mj-lt"/>
                <a:cs typeface="Arial"/>
              </a:rPr>
              <a:t>FTP, </a:t>
            </a:r>
            <a:r>
              <a:rPr sz="2200" spc="-55" dirty="0">
                <a:latin typeface="+mj-lt"/>
                <a:cs typeface="Arial"/>
              </a:rPr>
              <a:t>TFTP,</a:t>
            </a:r>
            <a:r>
              <a:rPr sz="2200" spc="10" dirty="0">
                <a:latin typeface="+mj-lt"/>
                <a:cs typeface="Arial"/>
              </a:rPr>
              <a:t> </a:t>
            </a:r>
            <a:r>
              <a:rPr sz="2200" dirty="0">
                <a:latin typeface="+mj-lt"/>
                <a:cs typeface="Arial"/>
              </a:rPr>
              <a:t>DNS.</a:t>
            </a:r>
          </a:p>
        </p:txBody>
      </p:sp>
      <p:sp>
        <p:nvSpPr>
          <p:cNvPr id="23" name="object 23"/>
          <p:cNvSpPr/>
          <p:nvPr/>
        </p:nvSpPr>
        <p:spPr>
          <a:xfrm>
            <a:off x="5118100" y="3854450"/>
            <a:ext cx="5257800" cy="3124200"/>
          </a:xfrm>
          <a:prstGeom prst="rect">
            <a:avLst/>
          </a:prstGeom>
          <a:blipFill>
            <a:blip r:embed="rId2" cstate="print"/>
            <a:stretch>
              <a:fillRect/>
            </a:stretch>
          </a:blipFill>
        </p:spPr>
        <p:txBody>
          <a:bodyPr wrap="square" lIns="0" tIns="0" rIns="0" bIns="0" rtlCol="0"/>
          <a:lstStyle/>
          <a:p>
            <a:endParaRPr/>
          </a:p>
        </p:txBody>
      </p:sp>
      <p:sp>
        <p:nvSpPr>
          <p:cNvPr id="24" name="TextBox 23"/>
          <p:cNvSpPr txBox="1"/>
          <p:nvPr/>
        </p:nvSpPr>
        <p:spPr>
          <a:xfrm>
            <a:off x="2222500" y="1"/>
            <a:ext cx="6096000" cy="584775"/>
          </a:xfrm>
          <a:prstGeom prst="rect">
            <a:avLst/>
          </a:prstGeom>
          <a:noFill/>
        </p:spPr>
        <p:txBody>
          <a:bodyPr wrap="square" lIns="91432" tIns="45715" rIns="91432" bIns="45715" rtlCol="0">
            <a:spAutoFit/>
          </a:bodyPr>
          <a:lstStyle/>
          <a:p>
            <a:r>
              <a:rPr lang="en-IN" sz="3200" dirty="0" smtClean="0"/>
              <a:t>Application Layer </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
        <p:nvSpPr>
          <p:cNvPr id="8" name="TextBox 8"/>
          <p:cNvSpPr txBox="1"/>
          <p:nvPr/>
        </p:nvSpPr>
        <p:spPr>
          <a:xfrm>
            <a:off x="1079500" y="1111250"/>
            <a:ext cx="7704856"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dirty="0" smtClean="0">
                <a:latin typeface="Times New Roman" pitchFamily="18" charset="0"/>
                <a:cs typeface="Times New Roman" pitchFamily="18" charset="0"/>
              </a:rPr>
              <a:t>Objective</a:t>
            </a:r>
            <a:r>
              <a:rPr lang="en-US" dirty="0" smtClean="0">
                <a:latin typeface="Times New Roman" pitchFamily="18" charset="0"/>
                <a:cs typeface="Times New Roman" pitchFamily="18" charset="0"/>
              </a:rPr>
              <a:t>: Study about basic concept Application layer and its function</a:t>
            </a:r>
            <a:endParaRPr lang="en-US"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bject 34"/>
          <p:cNvSpPr txBox="1"/>
          <p:nvPr/>
        </p:nvSpPr>
        <p:spPr>
          <a:xfrm>
            <a:off x="1082924" y="1605420"/>
            <a:ext cx="7908925" cy="2208927"/>
          </a:xfrm>
          <a:prstGeom prst="rect">
            <a:avLst/>
          </a:prstGeom>
        </p:spPr>
        <p:txBody>
          <a:bodyPr vert="horz" wrap="square" lIns="0" tIns="112384" rIns="0" bIns="0" rtlCol="0">
            <a:spAutoFit/>
          </a:bodyPr>
          <a:lstStyle/>
          <a:p>
            <a:pPr marL="299056" marR="121908" indent="-286992">
              <a:lnSpc>
                <a:spcPts val="2280"/>
              </a:lnSpc>
              <a:spcBef>
                <a:spcPts val="281"/>
              </a:spcBef>
              <a:buClr>
                <a:srgbClr val="483A93"/>
              </a:buClr>
              <a:buSzPct val="90000"/>
              <a:buChar char="•"/>
              <a:tabLst>
                <a:tab pos="299056" algn="l"/>
                <a:tab pos="299690" algn="l"/>
              </a:tabLst>
            </a:pPr>
            <a:r>
              <a:rPr lang="en-IN" sz="2200" dirty="0" smtClean="0">
                <a:cs typeface="Arial"/>
              </a:rPr>
              <a:t>The session </a:t>
            </a:r>
            <a:r>
              <a:rPr lang="en-IN" sz="2200" spc="-5" dirty="0" smtClean="0">
                <a:cs typeface="Arial"/>
              </a:rPr>
              <a:t>layer </a:t>
            </a:r>
            <a:r>
              <a:rPr lang="en-IN" sz="2200" dirty="0" smtClean="0">
                <a:cs typeface="Arial"/>
              </a:rPr>
              <a:t>creates and </a:t>
            </a:r>
            <a:r>
              <a:rPr lang="en-IN" sz="2200" spc="-5" dirty="0" smtClean="0">
                <a:cs typeface="Arial"/>
              </a:rPr>
              <a:t>maintains </a:t>
            </a:r>
            <a:r>
              <a:rPr lang="en-IN" sz="2200" dirty="0" smtClean="0">
                <a:cs typeface="Arial"/>
              </a:rPr>
              <a:t>dialogs between source</a:t>
            </a:r>
            <a:r>
              <a:rPr lang="en-IN" sz="2200" spc="-180" dirty="0" smtClean="0">
                <a:cs typeface="Arial"/>
              </a:rPr>
              <a:t> </a:t>
            </a:r>
            <a:r>
              <a:rPr lang="en-IN" sz="2200" dirty="0" smtClean="0">
                <a:cs typeface="Arial"/>
              </a:rPr>
              <a:t>and  </a:t>
            </a:r>
            <a:r>
              <a:rPr lang="en-IN" sz="2200" spc="-5" dirty="0" smtClean="0">
                <a:cs typeface="Arial"/>
              </a:rPr>
              <a:t>destination</a:t>
            </a:r>
            <a:r>
              <a:rPr lang="en-IN" sz="2200" spc="-35" dirty="0" smtClean="0">
                <a:cs typeface="Arial"/>
              </a:rPr>
              <a:t> </a:t>
            </a:r>
            <a:r>
              <a:rPr lang="en-IN" sz="2200" dirty="0" smtClean="0">
                <a:cs typeface="Arial"/>
              </a:rPr>
              <a:t>applications.</a:t>
            </a:r>
          </a:p>
          <a:p>
            <a:pPr marL="299056" marR="5079" indent="-286992">
              <a:lnSpc>
                <a:spcPts val="2280"/>
              </a:lnSpc>
              <a:spcBef>
                <a:spcPts val="1400"/>
              </a:spcBef>
              <a:buClr>
                <a:srgbClr val="483A93"/>
              </a:buClr>
              <a:buSzPct val="90000"/>
              <a:buChar char="•"/>
              <a:tabLst>
                <a:tab pos="299056" algn="l"/>
                <a:tab pos="299690" algn="l"/>
              </a:tabLst>
            </a:pPr>
            <a:r>
              <a:rPr lang="en-IN" sz="2200" dirty="0" smtClean="0">
                <a:cs typeface="Arial"/>
              </a:rPr>
              <a:t>The session </a:t>
            </a:r>
            <a:r>
              <a:rPr lang="en-IN" sz="2200" spc="-5" dirty="0" smtClean="0">
                <a:cs typeface="Arial"/>
              </a:rPr>
              <a:t>layer </a:t>
            </a:r>
            <a:r>
              <a:rPr lang="en-IN" sz="2200" dirty="0" smtClean="0">
                <a:cs typeface="Arial"/>
              </a:rPr>
              <a:t>handles </a:t>
            </a:r>
            <a:r>
              <a:rPr lang="en-IN" sz="2200" spc="-5" dirty="0" smtClean="0">
                <a:cs typeface="Arial"/>
              </a:rPr>
              <a:t>the </a:t>
            </a:r>
            <a:r>
              <a:rPr lang="en-IN" sz="2200" dirty="0" smtClean="0">
                <a:cs typeface="Arial"/>
              </a:rPr>
              <a:t>exchange of </a:t>
            </a:r>
            <a:r>
              <a:rPr lang="en-IN" sz="2200" spc="-5" dirty="0" smtClean="0">
                <a:cs typeface="Arial"/>
              </a:rPr>
              <a:t>information to initiate  </a:t>
            </a:r>
            <a:r>
              <a:rPr lang="en-IN" sz="2200" dirty="0" smtClean="0">
                <a:cs typeface="Arial"/>
              </a:rPr>
              <a:t>dialogs, keep </a:t>
            </a:r>
            <a:r>
              <a:rPr lang="en-IN" sz="2200" spc="-5" dirty="0" smtClean="0">
                <a:cs typeface="Arial"/>
              </a:rPr>
              <a:t>them active, </a:t>
            </a:r>
            <a:r>
              <a:rPr lang="en-IN" sz="2200" dirty="0" smtClean="0">
                <a:cs typeface="Arial"/>
              </a:rPr>
              <a:t>and </a:t>
            </a:r>
            <a:r>
              <a:rPr lang="en-IN" sz="2200" spc="-5" dirty="0" smtClean="0">
                <a:cs typeface="Arial"/>
              </a:rPr>
              <a:t>to </a:t>
            </a:r>
            <a:r>
              <a:rPr lang="en-IN" sz="2200" dirty="0" smtClean="0">
                <a:cs typeface="Arial"/>
              </a:rPr>
              <a:t>restart sessions </a:t>
            </a:r>
            <a:r>
              <a:rPr lang="en-IN" sz="2200" spc="-5" dirty="0" smtClean="0">
                <a:cs typeface="Arial"/>
              </a:rPr>
              <a:t>that </a:t>
            </a:r>
            <a:r>
              <a:rPr lang="en-IN" sz="2200" dirty="0" smtClean="0">
                <a:cs typeface="Arial"/>
              </a:rPr>
              <a:t>are disrupted</a:t>
            </a:r>
            <a:r>
              <a:rPr lang="en-IN" sz="2200" spc="-254" dirty="0" smtClean="0">
                <a:cs typeface="Arial"/>
              </a:rPr>
              <a:t> </a:t>
            </a:r>
            <a:r>
              <a:rPr lang="en-IN" sz="2200" dirty="0" smtClean="0">
                <a:cs typeface="Arial"/>
              </a:rPr>
              <a:t>or  </a:t>
            </a:r>
            <a:r>
              <a:rPr lang="en-IN" sz="2200" spc="-5" dirty="0" smtClean="0">
                <a:cs typeface="Arial"/>
              </a:rPr>
              <a:t>idle for </a:t>
            </a:r>
            <a:r>
              <a:rPr lang="en-IN" sz="2200" dirty="0" smtClean="0">
                <a:cs typeface="Arial"/>
              </a:rPr>
              <a:t>a long period of</a:t>
            </a:r>
            <a:r>
              <a:rPr lang="en-IN" sz="2200" spc="-75" dirty="0" smtClean="0">
                <a:cs typeface="Arial"/>
              </a:rPr>
              <a:t> </a:t>
            </a:r>
            <a:r>
              <a:rPr lang="en-IN" sz="2200" spc="-5" dirty="0" smtClean="0">
                <a:cs typeface="Arial"/>
              </a:rPr>
              <a:t>time.</a:t>
            </a:r>
            <a:endParaRPr lang="en-IN" sz="2200" dirty="0" smtClean="0">
              <a:cs typeface="Arial"/>
            </a:endParaRPr>
          </a:p>
          <a:p>
            <a:pPr marL="299056" indent="-286992">
              <a:spcBef>
                <a:spcPts val="885"/>
              </a:spcBef>
              <a:buClr>
                <a:srgbClr val="483A93"/>
              </a:buClr>
              <a:buSzPct val="90000"/>
              <a:buChar char="•"/>
              <a:tabLst>
                <a:tab pos="299056" algn="l"/>
                <a:tab pos="299690" algn="l"/>
              </a:tabLst>
            </a:pPr>
            <a:endParaRPr sz="2200">
              <a:cs typeface="Arial"/>
            </a:endParaRPr>
          </a:p>
        </p:txBody>
      </p:sp>
      <p:sp>
        <p:nvSpPr>
          <p:cNvPr id="35" name="object 35"/>
          <p:cNvSpPr/>
          <p:nvPr/>
        </p:nvSpPr>
        <p:spPr>
          <a:xfrm>
            <a:off x="2374901" y="3397250"/>
            <a:ext cx="7327588" cy="3581400"/>
          </a:xfrm>
          <a:prstGeom prst="rect">
            <a:avLst/>
          </a:prstGeom>
          <a:blipFill>
            <a:blip r:embed="rId2" cstate="print"/>
            <a:stretch>
              <a:fillRect/>
            </a:stretch>
          </a:blipFill>
        </p:spPr>
        <p:txBody>
          <a:bodyPr wrap="square" lIns="0" tIns="0" rIns="0" bIns="0" rtlCol="0"/>
          <a:lstStyle/>
          <a:p>
            <a:endParaRPr/>
          </a:p>
        </p:txBody>
      </p:sp>
      <p:sp>
        <p:nvSpPr>
          <p:cNvPr id="36" name="TextBox 35"/>
          <p:cNvSpPr txBox="1"/>
          <p:nvPr/>
        </p:nvSpPr>
        <p:spPr>
          <a:xfrm>
            <a:off x="1993899" y="196850"/>
            <a:ext cx="4495801" cy="584775"/>
          </a:xfrm>
          <a:prstGeom prst="rect">
            <a:avLst/>
          </a:prstGeom>
          <a:noFill/>
        </p:spPr>
        <p:txBody>
          <a:bodyPr wrap="square" lIns="91432" tIns="45715" rIns="91432" bIns="45715" rtlCol="0">
            <a:spAutoFit/>
          </a:bodyPr>
          <a:lstStyle/>
          <a:p>
            <a:r>
              <a:rPr lang="en-IN" sz="3200" dirty="0" smtClean="0"/>
              <a:t>Session Layer </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object 40"/>
          <p:cNvSpPr txBox="1"/>
          <p:nvPr/>
        </p:nvSpPr>
        <p:spPr>
          <a:xfrm>
            <a:off x="1079502" y="1339851"/>
            <a:ext cx="8354059" cy="2164692"/>
          </a:xfrm>
          <a:prstGeom prst="rect">
            <a:avLst/>
          </a:prstGeom>
        </p:spPr>
        <p:txBody>
          <a:bodyPr vert="horz" wrap="square" lIns="0" tIns="35557" rIns="0" bIns="0" rtlCol="0">
            <a:spAutoFit/>
          </a:bodyPr>
          <a:lstStyle/>
          <a:p>
            <a:pPr marL="299056" marR="121908" indent="-286992" algn="just">
              <a:lnSpc>
                <a:spcPts val="2280"/>
              </a:lnSpc>
              <a:spcBef>
                <a:spcPts val="281"/>
              </a:spcBef>
              <a:buClr>
                <a:srgbClr val="483A93"/>
              </a:buClr>
              <a:buSzPct val="90000"/>
              <a:buChar char="•"/>
              <a:tabLst>
                <a:tab pos="299056" algn="l"/>
                <a:tab pos="299690" algn="l"/>
              </a:tabLst>
            </a:pPr>
            <a:r>
              <a:rPr sz="2200" spc="-5" dirty="0">
                <a:latin typeface="+mj-lt"/>
                <a:cs typeface="Arial"/>
              </a:rPr>
              <a:t>TCP/IP application </a:t>
            </a:r>
            <a:r>
              <a:rPr sz="2200" dirty="0">
                <a:latin typeface="+mj-lt"/>
                <a:cs typeface="Arial"/>
              </a:rPr>
              <a:t>protocols specify </a:t>
            </a:r>
            <a:r>
              <a:rPr sz="2200" spc="-5" dirty="0">
                <a:latin typeface="+mj-lt"/>
                <a:cs typeface="Arial"/>
              </a:rPr>
              <a:t>the format </a:t>
            </a:r>
            <a:r>
              <a:rPr sz="2200" dirty="0">
                <a:latin typeface="+mj-lt"/>
                <a:cs typeface="Arial"/>
              </a:rPr>
              <a:t>and control </a:t>
            </a:r>
            <a:r>
              <a:rPr sz="2200" spc="-5" dirty="0">
                <a:latin typeface="+mj-lt"/>
                <a:cs typeface="Arial"/>
              </a:rPr>
              <a:t>information  </a:t>
            </a:r>
            <a:r>
              <a:rPr sz="2200" dirty="0">
                <a:latin typeface="+mj-lt"/>
                <a:cs typeface="Arial"/>
              </a:rPr>
              <a:t>necessary </a:t>
            </a:r>
            <a:r>
              <a:rPr sz="2200" spc="-5" dirty="0">
                <a:latin typeface="+mj-lt"/>
                <a:cs typeface="Arial"/>
              </a:rPr>
              <a:t>for </a:t>
            </a:r>
            <a:r>
              <a:rPr sz="2200" dirty="0">
                <a:latin typeface="+mj-lt"/>
                <a:cs typeface="Arial"/>
              </a:rPr>
              <a:t>common </a:t>
            </a:r>
            <a:r>
              <a:rPr sz="2200" spc="-5" dirty="0">
                <a:latin typeface="+mj-lt"/>
                <a:cs typeface="Arial"/>
              </a:rPr>
              <a:t>Internet</a:t>
            </a:r>
            <a:r>
              <a:rPr sz="2200" spc="-140" dirty="0">
                <a:latin typeface="+mj-lt"/>
                <a:cs typeface="Arial"/>
              </a:rPr>
              <a:t> </a:t>
            </a:r>
            <a:r>
              <a:rPr sz="2200" dirty="0">
                <a:latin typeface="+mj-lt"/>
                <a:cs typeface="Arial"/>
              </a:rPr>
              <a:t>functions.</a:t>
            </a:r>
            <a:endParaRPr sz="2200">
              <a:latin typeface="+mj-lt"/>
              <a:cs typeface="Arial"/>
            </a:endParaRPr>
          </a:p>
          <a:p>
            <a:pPr marL="299056" marR="5079" indent="-286992" algn="just">
              <a:lnSpc>
                <a:spcPts val="2280"/>
              </a:lnSpc>
              <a:spcBef>
                <a:spcPts val="1400"/>
              </a:spcBef>
              <a:buClr>
                <a:srgbClr val="483A93"/>
              </a:buClr>
              <a:buSzPct val="90000"/>
              <a:buChar char="•"/>
              <a:tabLst>
                <a:tab pos="299056" algn="l"/>
                <a:tab pos="299690" algn="l"/>
              </a:tabLst>
            </a:pPr>
            <a:r>
              <a:rPr sz="2200" spc="-5" dirty="0">
                <a:latin typeface="+mj-lt"/>
                <a:cs typeface="Arial"/>
              </a:rPr>
              <a:t>Application layer </a:t>
            </a:r>
            <a:r>
              <a:rPr sz="2200" dirty="0">
                <a:latin typeface="+mj-lt"/>
                <a:cs typeface="Arial"/>
              </a:rPr>
              <a:t>protocols must be </a:t>
            </a:r>
            <a:r>
              <a:rPr sz="2200" spc="-5" dirty="0">
                <a:latin typeface="+mj-lt"/>
                <a:cs typeface="Arial"/>
              </a:rPr>
              <a:t>implemented in both the </a:t>
            </a:r>
            <a:r>
              <a:rPr sz="2200" dirty="0">
                <a:latin typeface="+mj-lt"/>
                <a:cs typeface="Arial"/>
              </a:rPr>
              <a:t>source and  </a:t>
            </a:r>
            <a:r>
              <a:rPr sz="2200" spc="-5" dirty="0">
                <a:latin typeface="+mj-lt"/>
                <a:cs typeface="Arial"/>
              </a:rPr>
              <a:t>destination</a:t>
            </a:r>
            <a:r>
              <a:rPr sz="2200" spc="-35" dirty="0">
                <a:latin typeface="+mj-lt"/>
                <a:cs typeface="Arial"/>
              </a:rPr>
              <a:t> </a:t>
            </a:r>
            <a:r>
              <a:rPr sz="2200" dirty="0">
                <a:latin typeface="+mj-lt"/>
                <a:cs typeface="Arial"/>
              </a:rPr>
              <a:t>devices.</a:t>
            </a:r>
            <a:endParaRPr sz="2200">
              <a:latin typeface="+mj-lt"/>
              <a:cs typeface="Arial"/>
            </a:endParaRPr>
          </a:p>
          <a:p>
            <a:pPr marL="299056" marR="155560" indent="-286992" algn="just">
              <a:lnSpc>
                <a:spcPts val="2280"/>
              </a:lnSpc>
              <a:spcBef>
                <a:spcPts val="1395"/>
              </a:spcBef>
              <a:buClr>
                <a:srgbClr val="483A93"/>
              </a:buClr>
              <a:buSzPct val="90000"/>
              <a:buChar char="•"/>
              <a:tabLst>
                <a:tab pos="299056" algn="l"/>
                <a:tab pos="299690" algn="l"/>
              </a:tabLst>
            </a:pPr>
            <a:r>
              <a:rPr sz="2200" spc="-5" dirty="0">
                <a:latin typeface="+mj-lt"/>
                <a:cs typeface="Arial"/>
              </a:rPr>
              <a:t>Application layer </a:t>
            </a:r>
            <a:r>
              <a:rPr sz="2200" dirty="0">
                <a:latin typeface="+mj-lt"/>
                <a:cs typeface="Arial"/>
              </a:rPr>
              <a:t>protocols </a:t>
            </a:r>
            <a:r>
              <a:rPr sz="2200" spc="-5" dirty="0">
                <a:latin typeface="+mj-lt"/>
                <a:cs typeface="Arial"/>
              </a:rPr>
              <a:t>implemented </a:t>
            </a:r>
            <a:r>
              <a:rPr sz="2200" dirty="0">
                <a:latin typeface="+mj-lt"/>
                <a:cs typeface="Arial"/>
              </a:rPr>
              <a:t>on </a:t>
            </a:r>
            <a:r>
              <a:rPr sz="2200" spc="-5" dirty="0">
                <a:latin typeface="+mj-lt"/>
                <a:cs typeface="Arial"/>
              </a:rPr>
              <a:t>the </a:t>
            </a:r>
            <a:r>
              <a:rPr sz="2200" dirty="0">
                <a:latin typeface="+mj-lt"/>
                <a:cs typeface="Arial"/>
              </a:rPr>
              <a:t>source and </a:t>
            </a:r>
            <a:r>
              <a:rPr sz="2200" spc="-5" dirty="0">
                <a:latin typeface="+mj-lt"/>
                <a:cs typeface="Arial"/>
              </a:rPr>
              <a:t>destination  </a:t>
            </a:r>
            <a:r>
              <a:rPr sz="2200" dirty="0">
                <a:latin typeface="+mj-lt"/>
                <a:cs typeface="Arial"/>
              </a:rPr>
              <a:t>host must be </a:t>
            </a:r>
            <a:r>
              <a:rPr sz="2200" spc="-5" dirty="0">
                <a:latin typeface="+mj-lt"/>
                <a:cs typeface="Arial"/>
              </a:rPr>
              <a:t>compatible to allow</a:t>
            </a:r>
            <a:r>
              <a:rPr sz="2200" spc="-109" dirty="0">
                <a:latin typeface="+mj-lt"/>
                <a:cs typeface="Arial"/>
              </a:rPr>
              <a:t> </a:t>
            </a:r>
            <a:r>
              <a:rPr sz="2200" dirty="0">
                <a:latin typeface="+mj-lt"/>
                <a:cs typeface="Arial"/>
              </a:rPr>
              <a:t>communication.</a:t>
            </a:r>
            <a:endParaRPr sz="2200">
              <a:latin typeface="+mj-lt"/>
              <a:cs typeface="Arial"/>
            </a:endParaRPr>
          </a:p>
        </p:txBody>
      </p:sp>
      <p:sp>
        <p:nvSpPr>
          <p:cNvPr id="41" name="object 41"/>
          <p:cNvSpPr/>
          <p:nvPr/>
        </p:nvSpPr>
        <p:spPr>
          <a:xfrm>
            <a:off x="1031624" y="3806952"/>
            <a:ext cx="8520683" cy="3247898"/>
          </a:xfrm>
          <a:prstGeom prst="rect">
            <a:avLst/>
          </a:prstGeom>
          <a:blipFill>
            <a:blip r:embed="rId2" cstate="print"/>
            <a:stretch>
              <a:fillRect/>
            </a:stretch>
          </a:blipFill>
        </p:spPr>
        <p:txBody>
          <a:bodyPr wrap="square" lIns="0" tIns="0" rIns="0" bIns="0" rtlCol="0"/>
          <a:lstStyle/>
          <a:p>
            <a:endParaRPr/>
          </a:p>
        </p:txBody>
      </p:sp>
      <p:sp>
        <p:nvSpPr>
          <p:cNvPr id="42" name="TextBox 41"/>
          <p:cNvSpPr txBox="1"/>
          <p:nvPr/>
        </p:nvSpPr>
        <p:spPr>
          <a:xfrm>
            <a:off x="2222500" y="1"/>
            <a:ext cx="6096000" cy="584775"/>
          </a:xfrm>
          <a:prstGeom prst="rect">
            <a:avLst/>
          </a:prstGeom>
          <a:noFill/>
        </p:spPr>
        <p:txBody>
          <a:bodyPr wrap="square" lIns="91432" tIns="45715" rIns="91432" bIns="45715" rtlCol="0">
            <a:spAutoFit/>
          </a:bodyPr>
          <a:lstStyle/>
          <a:p>
            <a:r>
              <a:rPr lang="en-IN" sz="3200" dirty="0" smtClean="0"/>
              <a:t>Application Layer Protocols </a:t>
            </a:r>
            <a:endParaRPr lang="en-IN" sz="3200" dirty="0"/>
          </a:p>
        </p:txBody>
      </p:sp>
      <p:sp>
        <p:nvSpPr>
          <p:cNvPr id="5" name="Date Placeholder 4"/>
          <p:cNvSpPr>
            <a:spLocks noGrp="1"/>
          </p:cNvSpPr>
          <p:nvPr>
            <p:ph type="dt" sz="half" idx="10"/>
          </p:nvPr>
        </p:nvSpPr>
        <p:spPr/>
        <p:txBody>
          <a:bodyPr/>
          <a:lstStyle/>
          <a:p>
            <a:r>
              <a:rPr lang="en-US" smtClean="0"/>
              <a:t>9/5/2020</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Footer Placeholder 6"/>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22301" y="730250"/>
            <a:ext cx="9525000" cy="4847471"/>
          </a:xfrm>
          <a:prstGeom prst="rect">
            <a:avLst/>
          </a:prstGeom>
        </p:spPr>
        <p:txBody>
          <a:bodyPr wrap="square" lIns="91432" tIns="45715" rIns="91432" bIns="45715">
            <a:spAutoFit/>
          </a:bodyPr>
          <a:lstStyle/>
          <a:p>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1.Network Virtual terminal: </a:t>
            </a:r>
            <a:endParaRPr lang="en-IN" sz="2200" dirty="0" smtClean="0">
              <a:latin typeface="Times New Roman" pitchFamily="18" charset="0"/>
              <a:cs typeface="Times New Roman" pitchFamily="18" charset="0"/>
            </a:endParaRPr>
          </a:p>
          <a:p>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An application layer allows a user to log on to a remote host. The user's computer talks to the software terminal, which in turn, talks to the host. The remote host thinks that it is communicating with one of its own terminals, so it allows the user to log on.</a:t>
            </a:r>
          </a:p>
          <a:p>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2.File Transfer, Access, and Management :</a:t>
            </a:r>
            <a:endParaRPr lang="en-IN" sz="2200" dirty="0" smtClean="0">
              <a:latin typeface="Times New Roman" pitchFamily="18" charset="0"/>
              <a:cs typeface="Times New Roman" pitchFamily="18" charset="0"/>
            </a:endParaRPr>
          </a:p>
          <a:p>
            <a:endParaRPr lang="en-IN" sz="2200" dirty="0" smtClean="0">
              <a:latin typeface="Times New Roman" pitchFamily="18" charset="0"/>
              <a:cs typeface="Times New Roman" pitchFamily="18" charset="0"/>
            </a:endParaRPr>
          </a:p>
          <a:p>
            <a:r>
              <a:rPr lang="en-IN" sz="2200" dirty="0" smtClean="0">
                <a:latin typeface="Times New Roman" pitchFamily="18" charset="0"/>
                <a:cs typeface="Times New Roman" pitchFamily="18" charset="0"/>
              </a:rPr>
              <a:t>An application allows a user to access files in a remote computer, to retrieve files from a computer and to manage files in a remote computer.</a:t>
            </a:r>
            <a:br>
              <a:rPr lang="en-IN" sz="2200" dirty="0" smtClean="0">
                <a:latin typeface="Times New Roman" pitchFamily="18" charset="0"/>
                <a:cs typeface="Times New Roman" pitchFamily="18" charset="0"/>
              </a:rPr>
            </a:br>
            <a:endParaRPr lang="en-IN" sz="2200" dirty="0">
              <a:latin typeface="Times New Roman" pitchFamily="18" charset="0"/>
              <a:cs typeface="Times New Roman" pitchFamily="18" charset="0"/>
            </a:endParaRPr>
          </a:p>
        </p:txBody>
      </p:sp>
      <p:sp>
        <p:nvSpPr>
          <p:cNvPr id="3" name="TextBox 2"/>
          <p:cNvSpPr txBox="1"/>
          <p:nvPr/>
        </p:nvSpPr>
        <p:spPr>
          <a:xfrm>
            <a:off x="2222500" y="1"/>
            <a:ext cx="6096000" cy="584775"/>
          </a:xfrm>
          <a:prstGeom prst="rect">
            <a:avLst/>
          </a:prstGeom>
          <a:noFill/>
        </p:spPr>
        <p:txBody>
          <a:bodyPr wrap="square" lIns="91432" tIns="45715" rIns="91432" bIns="45715" rtlCol="0">
            <a:spAutoFit/>
          </a:bodyPr>
          <a:lstStyle/>
          <a:p>
            <a:r>
              <a:rPr lang="en-IN" sz="3200" dirty="0" smtClean="0"/>
              <a:t>Application Layer services  </a:t>
            </a:r>
            <a:endParaRPr lang="en-IN" sz="3200" dirty="0"/>
          </a:p>
        </p:txBody>
      </p:sp>
      <p:sp>
        <p:nvSpPr>
          <p:cNvPr id="4" name="Date Placeholder 3"/>
          <p:cNvSpPr>
            <a:spLocks noGrp="1"/>
          </p:cNvSpPr>
          <p:nvPr>
            <p:ph type="dt" sz="half" idx="10"/>
          </p:nvPr>
        </p:nvSpPr>
        <p:spPr/>
        <p:txBody>
          <a:bodyPr/>
          <a:lstStyle/>
          <a:p>
            <a:r>
              <a:rPr lang="en-US" smtClean="0"/>
              <a:t>9/5/2020</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8</a:t>
            </a:fld>
            <a:endParaRPr lang="en-US"/>
          </a:p>
        </p:txBody>
      </p:sp>
      <p:sp>
        <p:nvSpPr>
          <p:cNvPr id="6" name="Footer Placeholder 5"/>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p:nvPr/>
        </p:nvSpPr>
        <p:spPr>
          <a:xfrm>
            <a:off x="9538078" y="6959596"/>
            <a:ext cx="67945" cy="105155"/>
          </a:xfrm>
          <a:prstGeom prst="rect">
            <a:avLst/>
          </a:prstGeom>
        </p:spPr>
        <p:txBody>
          <a:bodyPr vert="horz" wrap="square" lIns="0" tIns="12698" rIns="0" bIns="0" rtlCol="0">
            <a:spAutoFit/>
          </a:bodyPr>
          <a:lstStyle/>
          <a:p>
            <a:pPr marL="12698">
              <a:spcBef>
                <a:spcPts val="100"/>
              </a:spcBef>
            </a:pPr>
            <a:r>
              <a:rPr sz="600" spc="-5" dirty="0">
                <a:solidFill>
                  <a:srgbClr val="7F7F7F"/>
                </a:solidFill>
                <a:latin typeface="Arial"/>
                <a:cs typeface="Arial"/>
              </a:rPr>
              <a:t>9</a:t>
            </a:r>
            <a:endParaRPr sz="600">
              <a:latin typeface="Arial"/>
              <a:cs typeface="Arial"/>
            </a:endParaRPr>
          </a:p>
        </p:txBody>
      </p:sp>
      <p:sp>
        <p:nvSpPr>
          <p:cNvPr id="33" name="object 33"/>
          <p:cNvSpPr/>
          <p:nvPr/>
        </p:nvSpPr>
        <p:spPr>
          <a:xfrm>
            <a:off x="3032623" y="3848101"/>
            <a:ext cx="35051" cy="35051"/>
          </a:xfrm>
          <a:prstGeom prst="rect">
            <a:avLst/>
          </a:prstGeom>
          <a:blipFill>
            <a:blip r:embed="rId2" cstate="print"/>
            <a:stretch>
              <a:fillRect/>
            </a:stretch>
          </a:blipFill>
        </p:spPr>
        <p:txBody>
          <a:bodyPr wrap="square" lIns="0" tIns="0" rIns="0" bIns="0" rtlCol="0"/>
          <a:lstStyle/>
          <a:p>
            <a:endParaRPr/>
          </a:p>
        </p:txBody>
      </p:sp>
      <p:sp>
        <p:nvSpPr>
          <p:cNvPr id="34" name="object 34"/>
          <p:cNvSpPr/>
          <p:nvPr/>
        </p:nvSpPr>
        <p:spPr>
          <a:xfrm>
            <a:off x="2438262" y="3995928"/>
            <a:ext cx="35051" cy="35051"/>
          </a:xfrm>
          <a:prstGeom prst="rect">
            <a:avLst/>
          </a:prstGeom>
          <a:blipFill>
            <a:blip r:embed="rId3" cstate="print"/>
            <a:stretch>
              <a:fillRect/>
            </a:stretch>
          </a:blipFill>
        </p:spPr>
        <p:txBody>
          <a:bodyPr wrap="square" lIns="0" tIns="0" rIns="0" bIns="0" rtlCol="0"/>
          <a:lstStyle/>
          <a:p>
            <a:endParaRPr/>
          </a:p>
        </p:txBody>
      </p:sp>
      <p:sp>
        <p:nvSpPr>
          <p:cNvPr id="35" name="object 35"/>
          <p:cNvSpPr/>
          <p:nvPr/>
        </p:nvSpPr>
        <p:spPr>
          <a:xfrm>
            <a:off x="3032623" y="3995928"/>
            <a:ext cx="35051" cy="35051"/>
          </a:xfrm>
          <a:prstGeom prst="rect">
            <a:avLst/>
          </a:prstGeom>
          <a:blipFill>
            <a:blip r:embed="rId4" cstate="print"/>
            <a:stretch>
              <a:fillRect/>
            </a:stretch>
          </a:blipFill>
        </p:spPr>
        <p:txBody>
          <a:bodyPr wrap="square" lIns="0" tIns="0" rIns="0" bIns="0" rtlCol="0"/>
          <a:lstStyle/>
          <a:p>
            <a:endParaRPr/>
          </a:p>
        </p:txBody>
      </p:sp>
      <p:sp>
        <p:nvSpPr>
          <p:cNvPr id="46" name="object 46"/>
          <p:cNvSpPr/>
          <p:nvPr/>
        </p:nvSpPr>
        <p:spPr>
          <a:xfrm>
            <a:off x="5326243" y="4140707"/>
            <a:ext cx="35051" cy="252983"/>
          </a:xfrm>
          <a:prstGeom prst="rect">
            <a:avLst/>
          </a:prstGeom>
          <a:blipFill>
            <a:blip r:embed="rId5" cstate="print"/>
            <a:stretch>
              <a:fillRect/>
            </a:stretch>
          </a:blipFill>
        </p:spPr>
        <p:txBody>
          <a:bodyPr wrap="square" lIns="0" tIns="0" rIns="0" bIns="0" rtlCol="0"/>
          <a:lstStyle/>
          <a:p>
            <a:endParaRPr/>
          </a:p>
        </p:txBody>
      </p:sp>
      <p:sp>
        <p:nvSpPr>
          <p:cNvPr id="73" name="Rectangle 72"/>
          <p:cNvSpPr/>
          <p:nvPr/>
        </p:nvSpPr>
        <p:spPr>
          <a:xfrm>
            <a:off x="546101" y="1339851"/>
            <a:ext cx="9220201" cy="4893637"/>
          </a:xfrm>
          <a:prstGeom prst="rect">
            <a:avLst/>
          </a:prstGeom>
        </p:spPr>
        <p:txBody>
          <a:bodyPr wrap="square" lIns="91432" tIns="45715" rIns="91432" bIns="45715">
            <a:spAutoFit/>
          </a:bodyPr>
          <a:lstStyle/>
          <a:p>
            <a:pPr algn="just"/>
            <a:r>
              <a:rPr lang="en-IN" sz="2400" dirty="0" smtClean="0">
                <a:latin typeface="Times New Roman" pitchFamily="18" charset="0"/>
                <a:cs typeface="Times New Roman" pitchFamily="18" charset="0"/>
              </a:rPr>
              <a:t>3.Addressing: </a:t>
            </a:r>
          </a:p>
          <a:p>
            <a:pPr algn="just"/>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To obtain communication between client and server, there is a need for addressing. When a client made a request to the server, the request contains the server address and its own address. The server response to the client request, the request contains the destination address, i.e., client address. To achieve this kind of addressing, DNS is used. </a:t>
            </a:r>
          </a:p>
          <a:p>
            <a:pPr algn="just"/>
            <a:r>
              <a:rPr lang="en-IN" sz="2200" dirty="0" smtClean="0">
                <a:latin typeface="Times New Roman" pitchFamily="18" charset="0"/>
                <a:cs typeface="Times New Roman" pitchFamily="18" charset="0"/>
              </a:rPr>
              <a:t/>
            </a:r>
            <a:br>
              <a:rPr lang="en-IN" sz="2200" dirty="0" smtClean="0">
                <a:latin typeface="Times New Roman" pitchFamily="18" charset="0"/>
                <a:cs typeface="Times New Roman" pitchFamily="18" charset="0"/>
              </a:rPr>
            </a:br>
            <a:r>
              <a:rPr lang="en-IN" sz="2400" dirty="0" smtClean="0">
                <a:latin typeface="Times New Roman" pitchFamily="18" charset="0"/>
                <a:cs typeface="Times New Roman" pitchFamily="18" charset="0"/>
              </a:rPr>
              <a:t>4.Mail Services: </a:t>
            </a:r>
            <a:endParaRPr lang="en-IN" sz="2200" dirty="0" smtClean="0">
              <a:latin typeface="Times New Roman" pitchFamily="18" charset="0"/>
              <a:cs typeface="Times New Roman" pitchFamily="18" charset="0"/>
            </a:endParaRPr>
          </a:p>
          <a:p>
            <a:pPr algn="just"/>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An application layer provides Email forwarding and storage </a:t>
            </a:r>
          </a:p>
          <a:p>
            <a:pPr algn="just"/>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5.Directory Services: An application contains a distributed database that provides access for global information about various objects and service.</a:t>
            </a:r>
            <a:endParaRPr lang="en-IN" sz="2200" dirty="0">
              <a:latin typeface="Times New Roman" pitchFamily="18" charset="0"/>
              <a:cs typeface="Times New Roman" pitchFamily="18" charset="0"/>
            </a:endParaRPr>
          </a:p>
        </p:txBody>
      </p:sp>
      <p:sp>
        <p:nvSpPr>
          <p:cNvPr id="74" name="Title 1"/>
          <p:cNvSpPr txBox="1">
            <a:spLocks/>
          </p:cNvSpPr>
          <p:nvPr/>
        </p:nvSpPr>
        <p:spPr>
          <a:xfrm>
            <a:off x="1604010" y="3"/>
            <a:ext cx="9089390" cy="755649"/>
          </a:xfrm>
          <a:prstGeom prst="rect">
            <a:avLst/>
          </a:prstGeom>
        </p:spPr>
        <p:style>
          <a:lnRef idx="1">
            <a:schemeClr val="accent5"/>
          </a:lnRef>
          <a:fillRef idx="2">
            <a:schemeClr val="accent5"/>
          </a:fillRef>
          <a:effectRef idx="1">
            <a:schemeClr val="accent5"/>
          </a:effectRef>
          <a:fontRef idx="minor">
            <a:schemeClr val="dk1"/>
          </a:fontRef>
        </p:style>
        <p:txBody>
          <a:bodyPr vert="horz" lIns="104268" tIns="52133" rIns="104268" bIns="52133" rtlCol="0" anchor="ctr">
            <a:noAutofit/>
          </a:bodyPr>
          <a:lstStyle/>
          <a:p>
            <a:r>
              <a:rPr lang="en-IN" sz="3200" dirty="0" smtClean="0"/>
              <a:t>Application Layer services  </a:t>
            </a:r>
            <a:endParaRPr lang="en-IN" sz="3200" dirty="0"/>
          </a:p>
        </p:txBody>
      </p:sp>
      <p:pic>
        <p:nvPicPr>
          <p:cNvPr id="75" name="Picture 2" descr="E:\NIET\Project\xLogo11.png.pagespeed.ic.pydHLuCQEZ.png"/>
          <p:cNvPicPr>
            <a:picLocks noChangeAspect="1" noChangeArrowheads="1"/>
          </p:cNvPicPr>
          <p:nvPr/>
        </p:nvPicPr>
        <p:blipFill>
          <a:blip r:embed="rId6" cstate="print"/>
          <a:srcRect/>
          <a:stretch>
            <a:fillRect/>
          </a:stretch>
        </p:blipFill>
        <p:spPr bwMode="auto">
          <a:xfrm>
            <a:off x="0" y="1"/>
            <a:ext cx="1693122" cy="900393"/>
          </a:xfrm>
          <a:prstGeom prst="rect">
            <a:avLst/>
          </a:prstGeom>
          <a:noFill/>
        </p:spPr>
      </p:pic>
      <p:sp>
        <p:nvSpPr>
          <p:cNvPr id="10" name="Date Placeholder 9"/>
          <p:cNvSpPr>
            <a:spLocks noGrp="1"/>
          </p:cNvSpPr>
          <p:nvPr>
            <p:ph type="dt" sz="half" idx="10"/>
          </p:nvPr>
        </p:nvSpPr>
        <p:spPr/>
        <p:txBody>
          <a:bodyPr/>
          <a:lstStyle/>
          <a:p>
            <a:r>
              <a:rPr lang="en-US" smtClean="0"/>
              <a:t>9/5/2020</a:t>
            </a:r>
            <a:endParaRPr lang="en-US"/>
          </a:p>
        </p:txBody>
      </p:sp>
      <p:sp>
        <p:nvSpPr>
          <p:cNvPr id="11" name="Slide Number Placeholder 10"/>
          <p:cNvSpPr>
            <a:spLocks noGrp="1"/>
          </p:cNvSpPr>
          <p:nvPr>
            <p:ph type="sldNum" sz="quarter" idx="12"/>
          </p:nvPr>
        </p:nvSpPr>
        <p:spPr/>
        <p:txBody>
          <a:bodyPr/>
          <a:lstStyle/>
          <a:p>
            <a:fld id="{B6F15528-21DE-4FAA-801E-634DDDAF4B2B}" type="slidenum">
              <a:rPr lang="en-US" smtClean="0"/>
              <a:pPr/>
              <a:t>9</a:t>
            </a:fld>
            <a:endParaRPr lang="en-US"/>
          </a:p>
        </p:txBody>
      </p:sp>
      <p:sp>
        <p:nvSpPr>
          <p:cNvPr id="12" name="Footer Placeholder 11"/>
          <p:cNvSpPr>
            <a:spLocks noGrp="1"/>
          </p:cNvSpPr>
          <p:nvPr>
            <p:ph type="ftr" sz="quarter" idx="11"/>
          </p:nvPr>
        </p:nvSpPr>
        <p:spPr/>
        <p:txBody>
          <a:bodyPr/>
          <a:lstStyle/>
          <a:p>
            <a:r>
              <a:rPr lang="en-IN" dirty="0" smtClean="0"/>
              <a:t> Akanksha      Unit-5</a:t>
            </a:r>
            <a:endParaRPr lang="en-US" dirty="0"/>
          </a:p>
        </p:txBody>
      </p:sp>
    </p:spTree>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501</TotalTime>
  <Words>2945</Words>
  <Application>Microsoft Office PowerPoint</Application>
  <PresentationFormat>Custom</PresentationFormat>
  <Paragraphs>442</Paragraphs>
  <Slides>44</Slides>
  <Notes>5</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1_Office Theme</vt:lpstr>
      <vt:lpstr>Noida Institute of Engineering and Technology, Greater Noida</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HTTP Protocol Step 2</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ITNv51_InstructorPPT_CH10.pptx</dc:title>
  <dc:creator>adva</dc:creator>
  <cp:lastModifiedBy>Dell PC</cp:lastModifiedBy>
  <cp:revision>45</cp:revision>
  <dcterms:created xsi:type="dcterms:W3CDTF">2020-03-26T01:52:43Z</dcterms:created>
  <dcterms:modified xsi:type="dcterms:W3CDTF">2022-10-31T09:30:46Z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2016-05-28T00:00:00Z</vt:filetime>
  </property>
  <property fmtid="{D5CDD505-2E9C-101B-9397-08002B2CF9AE}" pid="3" name="Creator">
    <vt:lpwstr>PScript5.dll Version 5.2.2</vt:lpwstr>
  </property>
  <property fmtid="{D5CDD505-2E9C-101B-9397-08002B2CF9AE}" pid="4" name="LastSaved">
    <vt:filetime>2020-03-26T00:00:00Z</vt:filetime>
  </property>
</Properties>
</file>