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6"/>
  </p:notesMasterIdLst>
  <p:handoutMasterIdLst>
    <p:handoutMasterId r:id="rId97"/>
  </p:handoutMasterIdLst>
  <p:sldIdLst>
    <p:sldId id="874" r:id="rId2"/>
    <p:sldId id="611" r:id="rId3"/>
    <p:sldId id="875" r:id="rId4"/>
    <p:sldId id="604" r:id="rId5"/>
    <p:sldId id="607" r:id="rId6"/>
    <p:sldId id="608" r:id="rId7"/>
    <p:sldId id="609" r:id="rId8"/>
    <p:sldId id="610" r:id="rId9"/>
    <p:sldId id="583" r:id="rId10"/>
    <p:sldId id="258" r:id="rId11"/>
    <p:sldId id="574" r:id="rId12"/>
    <p:sldId id="634" r:id="rId13"/>
    <p:sldId id="614" r:id="rId14"/>
    <p:sldId id="334" r:id="rId15"/>
    <p:sldId id="635" r:id="rId16"/>
    <p:sldId id="636" r:id="rId17"/>
    <p:sldId id="637" r:id="rId18"/>
    <p:sldId id="638" r:id="rId19"/>
    <p:sldId id="639" r:id="rId20"/>
    <p:sldId id="640" r:id="rId21"/>
    <p:sldId id="641" r:id="rId22"/>
    <p:sldId id="642" r:id="rId23"/>
    <p:sldId id="643" r:id="rId24"/>
    <p:sldId id="644" r:id="rId25"/>
    <p:sldId id="645" r:id="rId26"/>
    <p:sldId id="876" r:id="rId27"/>
    <p:sldId id="877" r:id="rId28"/>
    <p:sldId id="878" r:id="rId29"/>
    <p:sldId id="649" r:id="rId30"/>
    <p:sldId id="879" r:id="rId31"/>
    <p:sldId id="880" r:id="rId32"/>
    <p:sldId id="881" r:id="rId33"/>
    <p:sldId id="882" r:id="rId34"/>
    <p:sldId id="883" r:id="rId35"/>
    <p:sldId id="884" r:id="rId36"/>
    <p:sldId id="885" r:id="rId37"/>
    <p:sldId id="886" r:id="rId38"/>
    <p:sldId id="887" r:id="rId39"/>
    <p:sldId id="888" r:id="rId40"/>
    <p:sldId id="889" r:id="rId41"/>
    <p:sldId id="890" r:id="rId42"/>
    <p:sldId id="891" r:id="rId43"/>
    <p:sldId id="892" r:id="rId44"/>
    <p:sldId id="893" r:id="rId45"/>
    <p:sldId id="894" r:id="rId46"/>
    <p:sldId id="895" r:id="rId47"/>
    <p:sldId id="896" r:id="rId48"/>
    <p:sldId id="897" r:id="rId49"/>
    <p:sldId id="898" r:id="rId50"/>
    <p:sldId id="899" r:id="rId51"/>
    <p:sldId id="900" r:id="rId52"/>
    <p:sldId id="901" r:id="rId53"/>
    <p:sldId id="902" r:id="rId54"/>
    <p:sldId id="903" r:id="rId55"/>
    <p:sldId id="904" r:id="rId56"/>
    <p:sldId id="905" r:id="rId57"/>
    <p:sldId id="906" r:id="rId58"/>
    <p:sldId id="745" r:id="rId59"/>
    <p:sldId id="746" r:id="rId60"/>
    <p:sldId id="907" r:id="rId61"/>
    <p:sldId id="748" r:id="rId62"/>
    <p:sldId id="749" r:id="rId63"/>
    <p:sldId id="908" r:id="rId64"/>
    <p:sldId id="909" r:id="rId65"/>
    <p:sldId id="910" r:id="rId66"/>
    <p:sldId id="911" r:id="rId67"/>
    <p:sldId id="912" r:id="rId68"/>
    <p:sldId id="755" r:id="rId69"/>
    <p:sldId id="756" r:id="rId70"/>
    <p:sldId id="757" r:id="rId71"/>
    <p:sldId id="758" r:id="rId72"/>
    <p:sldId id="770" r:id="rId73"/>
    <p:sldId id="913" r:id="rId74"/>
    <p:sldId id="914" r:id="rId75"/>
    <p:sldId id="915" r:id="rId76"/>
    <p:sldId id="916" r:id="rId77"/>
    <p:sldId id="917" r:id="rId78"/>
    <p:sldId id="776" r:id="rId79"/>
    <p:sldId id="777" r:id="rId80"/>
    <p:sldId id="778" r:id="rId81"/>
    <p:sldId id="779" r:id="rId82"/>
    <p:sldId id="759" r:id="rId83"/>
    <p:sldId id="918" r:id="rId84"/>
    <p:sldId id="919" r:id="rId85"/>
    <p:sldId id="928" r:id="rId86"/>
    <p:sldId id="929" r:id="rId87"/>
    <p:sldId id="920" r:id="rId88"/>
    <p:sldId id="921" r:id="rId89"/>
    <p:sldId id="922" r:id="rId90"/>
    <p:sldId id="923" r:id="rId91"/>
    <p:sldId id="924" r:id="rId92"/>
    <p:sldId id="925" r:id="rId93"/>
    <p:sldId id="926" r:id="rId94"/>
    <p:sldId id="927" r:id="rId9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84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31"/>
    <p:restoredTop sz="92165" autoAdjust="0"/>
  </p:normalViewPr>
  <p:slideViewPr>
    <p:cSldViewPr>
      <p:cViewPr varScale="1">
        <p:scale>
          <a:sx n="58" d="100"/>
          <a:sy n="58" d="100"/>
        </p:scale>
        <p:origin x="1112"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1EB5D2-4E2C-4D1D-A447-CE86542BC42D}" type="doc">
      <dgm:prSet loTypeId="urn:microsoft.com/office/officeart/2005/8/layout/vList2" loCatId="list" qsTypeId="urn:microsoft.com/office/officeart/2005/8/quickstyle/3d4" qsCatId="3D" csTypeId="urn:microsoft.com/office/officeart/2005/8/colors/accent1_2" csCatId="accent1"/>
      <dgm:spPr/>
      <dgm:t>
        <a:bodyPr/>
        <a:lstStyle/>
        <a:p>
          <a:endParaRPr lang="en-IN"/>
        </a:p>
      </dgm:t>
    </dgm:pt>
    <dgm:pt modelId="{12DD1199-91E2-4078-A2C6-82ED080F9D95}">
      <dgm:prSet custT="1"/>
      <dgm:spPr/>
      <dgm:t>
        <a:bodyPr/>
        <a:lstStyle/>
        <a:p>
          <a:r>
            <a:rPr lang="en-US" sz="2800" dirty="0"/>
            <a:t>In this semester, the students will </a:t>
          </a:r>
          <a:endParaRPr lang="en-IN" sz="2800" dirty="0"/>
        </a:p>
      </dgm:t>
    </dgm:pt>
    <dgm:pt modelId="{1BCF16EB-8286-4D76-B156-7C9E1F338E83}" type="parTrans" cxnId="{B67221F2-07A7-4EC7-A28E-C8FA6BF50669}">
      <dgm:prSet/>
      <dgm:spPr/>
      <dgm:t>
        <a:bodyPr/>
        <a:lstStyle/>
        <a:p>
          <a:endParaRPr lang="en-IN" sz="2800"/>
        </a:p>
      </dgm:t>
    </dgm:pt>
    <dgm:pt modelId="{C609EA3A-F19F-4AAA-A417-1E1777A4EB5D}" type="sibTrans" cxnId="{B67221F2-07A7-4EC7-A28E-C8FA6BF50669}">
      <dgm:prSet/>
      <dgm:spPr/>
      <dgm:t>
        <a:bodyPr/>
        <a:lstStyle/>
        <a:p>
          <a:endParaRPr lang="en-IN" sz="2800"/>
        </a:p>
      </dgm:t>
    </dgm:pt>
    <dgm:pt modelId="{ECAF2DE4-29DE-45BE-A434-ACC5587D3C8F}" type="pres">
      <dgm:prSet presAssocID="{891EB5D2-4E2C-4D1D-A447-CE86542BC42D}" presName="linear" presStyleCnt="0">
        <dgm:presLayoutVars>
          <dgm:animLvl val="lvl"/>
          <dgm:resizeHandles val="exact"/>
        </dgm:presLayoutVars>
      </dgm:prSet>
      <dgm:spPr/>
    </dgm:pt>
    <dgm:pt modelId="{5018F1C8-632D-4593-8386-DC1BDD77A6F3}" type="pres">
      <dgm:prSet presAssocID="{12DD1199-91E2-4078-A2C6-82ED080F9D95}" presName="parentText" presStyleLbl="node1" presStyleIdx="0" presStyleCnt="1">
        <dgm:presLayoutVars>
          <dgm:chMax val="0"/>
          <dgm:bulletEnabled val="1"/>
        </dgm:presLayoutVars>
      </dgm:prSet>
      <dgm:spPr/>
    </dgm:pt>
  </dgm:ptLst>
  <dgm:cxnLst>
    <dgm:cxn modelId="{BB5D7B51-F01D-479D-912E-B1891F50CC59}" type="presOf" srcId="{891EB5D2-4E2C-4D1D-A447-CE86542BC42D}" destId="{ECAF2DE4-29DE-45BE-A434-ACC5587D3C8F}" srcOrd="0" destOrd="0" presId="urn:microsoft.com/office/officeart/2005/8/layout/vList2"/>
    <dgm:cxn modelId="{5E219689-FC35-489C-ACB4-2920C4B682D5}" type="presOf" srcId="{12DD1199-91E2-4078-A2C6-82ED080F9D95}" destId="{5018F1C8-632D-4593-8386-DC1BDD77A6F3}" srcOrd="0" destOrd="0" presId="urn:microsoft.com/office/officeart/2005/8/layout/vList2"/>
    <dgm:cxn modelId="{B67221F2-07A7-4EC7-A28E-C8FA6BF50669}" srcId="{891EB5D2-4E2C-4D1D-A447-CE86542BC42D}" destId="{12DD1199-91E2-4078-A2C6-82ED080F9D95}" srcOrd="0" destOrd="0" parTransId="{1BCF16EB-8286-4D76-B156-7C9E1F338E83}" sibTransId="{C609EA3A-F19F-4AAA-A417-1E1777A4EB5D}"/>
    <dgm:cxn modelId="{BFD82042-8229-4109-A8E4-298D18B9B416}" type="presParOf" srcId="{ECAF2DE4-29DE-45BE-A434-ACC5587D3C8F}" destId="{5018F1C8-632D-4593-8386-DC1BDD77A6F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custT="1"/>
      <dgm:spPr/>
      <dgm:t>
        <a:bodyPr/>
        <a:lstStyle/>
        <a:p>
          <a:r>
            <a:rPr lang="en-IN" sz="2000" b="1" dirty="0"/>
            <a:t>CO5 :</a:t>
          </a:r>
          <a:r>
            <a:rPr lang="en-IN" sz="2500" b="1" dirty="0"/>
            <a:t> </a:t>
          </a:r>
          <a:r>
            <a:rPr lang="en-US" sz="2000" b="1" dirty="0"/>
            <a:t>Understand the impact of web designing by database connectivity with Mongodb</a:t>
          </a:r>
          <a:endParaRPr lang="en-IN" sz="2500" b="1"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ScaleY="303218" custLinFactNeighborY="2600">
        <dgm:presLayoutVars>
          <dgm:chMax val="0"/>
          <dgm:bulletEnabled val="1"/>
        </dgm:presLayoutVars>
      </dgm:prSet>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02C141FE-9ABF-48FD-9848-42A0EFA33222}">
      <dgm:prSet/>
      <dgm:spPr/>
      <dgm:t>
        <a:bodyPr/>
        <a:lstStyle/>
        <a:p>
          <a:r>
            <a:rPr lang="en-IN" b="1" dirty="0"/>
            <a:t>PO1 : </a:t>
          </a:r>
          <a:r>
            <a:rPr lang="en-US" b="1" dirty="0"/>
            <a:t>Engineering Knowledge</a:t>
          </a:r>
          <a:endParaRPr lang="en-IN"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dgm:pt>
  </dgm:ptLst>
  <dgm:cxnLst>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E7AAAF9E-D416-49AE-8611-65377A7DE939}">
      <dgm:prSet/>
      <dgm:spPr/>
      <dgm:t>
        <a:bodyPr/>
        <a:lstStyle/>
        <a:p>
          <a:r>
            <a:rPr lang="en-US" b="1" dirty="0"/>
            <a:t>PO2 : Problem Analysis</a:t>
          </a:r>
          <a:endParaRPr lang="en-IN"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dgm:pt>
  </dgm:ptLst>
  <dgm:cxnLst>
    <dgm:cxn modelId="{2B41B017-406D-40F4-93E9-9D0FCC4851C9}" type="presOf" srcId="{E7AAAF9E-D416-49AE-8611-65377A7DE939}" destId="{CD5036F8-A246-4E6A-8921-20C367BBB964}" srcOrd="0" destOrd="0" presId="urn:microsoft.com/office/officeart/2005/8/layout/vList2"/>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FCBD3793-394C-48FC-B28C-1D09533E7BA0}">
      <dgm:prSet/>
      <dgm:spPr/>
      <dgm:t>
        <a:bodyPr/>
        <a:lstStyle/>
        <a:p>
          <a:r>
            <a:rPr lang="en-IN" b="1" dirty="0"/>
            <a:t>PO3 : </a:t>
          </a:r>
          <a:r>
            <a:rPr lang="en-US" b="1" dirty="0"/>
            <a:t>Design/Development of solutions</a:t>
          </a:r>
          <a:endParaRPr lang="en-IN"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
    <dgm:cxn modelId="{22A65282-467B-4D1B-B70C-0E397C12B221}" type="presOf" srcId="{FCBD3793-394C-48FC-B28C-1D09533E7BA0}" destId="{8C029958-E145-4D8C-B815-F42AE9B5E6D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F2B2203F-2FAE-49B7-A1D5-9CD1B5127346}">
      <dgm:prSet/>
      <dgm:spPr/>
      <dgm:t>
        <a:bodyPr/>
        <a:lstStyle/>
        <a:p>
          <a:r>
            <a:rPr lang="en-US" b="1" dirty="0"/>
            <a:t>PO4 : Conduct Investigations of complex problems</a:t>
          </a:r>
          <a:endParaRPr lang="en-IN"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4C5EE510-000B-4044-8645-A770BA52DCEE}" type="presOf" srcId="{CA3BDE70-45F2-45D1-A9F8-5ADC9B616F85}" destId="{BAD57889-E122-4358-BE0C-A1CC3A735F9B}" srcOrd="0" destOrd="0" presId="urn:microsoft.com/office/officeart/2005/8/layout/vList2"/>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dgm:spPr/>
      <dgm:t>
        <a:bodyPr/>
        <a:lstStyle/>
        <a:p>
          <a:r>
            <a:rPr lang="en-IN" b="1" dirty="0"/>
            <a:t>PO5 : </a:t>
          </a:r>
          <a:r>
            <a:rPr lang="en-US" b="1" dirty="0"/>
            <a:t>Modern tool usage</a:t>
          </a:r>
          <a:endParaRPr lang="en-IN"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BCFF2A5-481F-4662-8A7E-7E8F303E314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BA19F7D-578A-464D-ADE6-D3D08AEFD9D5}">
      <dgm:prSet custT="1"/>
      <dgm:spPr/>
      <dgm:t>
        <a:bodyPr/>
        <a:lstStyle/>
        <a:p>
          <a:r>
            <a:rPr lang="en-US" sz="2800" b="1" dirty="0"/>
            <a:t>PO6 : The engineer and society</a:t>
          </a:r>
          <a:endParaRPr lang="en-IN" sz="280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pt>
    <dgm:pt modelId="{6CC17462-A62E-4245-BFD1-F10DCB528333}" type="pres">
      <dgm:prSet presAssocID="{FBA19F7D-578A-464D-ADE6-D3D08AEFD9D5}" presName="parentText" presStyleLbl="node1" presStyleIdx="0" presStyleCnt="1" custScaleY="212886" custLinFactNeighborY="4529">
        <dgm:presLayoutVars>
          <dgm:chMax val="0"/>
          <dgm:bulletEnabled val="1"/>
        </dgm:presLayoutVars>
      </dgm:prSet>
      <dgm:spPr/>
    </dgm:pt>
  </dgm:ptLst>
  <dgm:cxnLst>
    <dgm:cxn modelId="{DC6D4D03-1B24-4621-A516-7B7A15180002}" type="presOf" srcId="{EBCFF2A5-481F-4662-8A7E-7E8F303E314D}" destId="{52F828C4-77A4-4B43-9441-70FA5F9DF12E}" srcOrd="0" destOrd="0" presId="urn:microsoft.com/office/officeart/2005/8/layout/vList2"/>
    <dgm:cxn modelId="{FA46BF76-4540-42EF-9418-14DBEB706874}" type="presOf" srcId="{FBA19F7D-578A-464D-ADE6-D3D08AEFD9D5}" destId="{6CC17462-A62E-4245-BFD1-F10DCB528333}" srcOrd="0" destOrd="0" presId="urn:microsoft.com/office/officeart/2005/8/layout/vList2"/>
    <dgm:cxn modelId="{CA989CB1-55E9-41C4-929C-8340165DAC8F}" srcId="{EBCFF2A5-481F-4662-8A7E-7E8F303E314D}" destId="{FBA19F7D-578A-464D-ADE6-D3D08AEFD9D5}" srcOrd="0" destOrd="0" parTransId="{3AF0BA7F-DD77-44E2-A6BF-C585D5079A71}" sibTransId="{C1BF92C5-17F2-4305-A1F3-8B3F1D8CBFFC}"/>
    <dgm:cxn modelId="{B49D20BE-3B7E-4BFB-973B-A91ACEEA0F6B}" type="presParOf" srcId="{52F828C4-77A4-4B43-9441-70FA5F9DF12E}" destId="{6CC17462-A62E-4245-BFD1-F10DCB528333}" srcOrd="0" destOrd="0" presId="urn:microsoft.com/office/officeart/2005/8/layout/vList2"/>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02C141FE-9ABF-48FD-9848-42A0EFA33222}">
      <dgm:prSet/>
      <dgm:spPr/>
      <dgm:t>
        <a:bodyPr/>
        <a:lstStyle/>
        <a:p>
          <a:r>
            <a:rPr lang="en-IN" b="1" dirty="0">
              <a:latin typeface="+mj-lt"/>
            </a:rPr>
            <a:t>PO7 : </a:t>
          </a:r>
          <a:r>
            <a:rPr lang="en-US" b="1" dirty="0">
              <a:latin typeface="+mj-lt"/>
              <a:ea typeface="Calibri" panose="020F0502020204030204" pitchFamily="34" charset="0"/>
            </a:rPr>
            <a:t>Environment and sustainability</a:t>
          </a:r>
          <a:endParaRPr lang="en-IN"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dgm:pt>
  </dgm:ptLst>
  <dgm:cxnLst>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087D5B-D783-472D-88B5-FF8830383D40}"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7BEAC6C9-E9EE-4C88-9286-99D02ED2B8F0}">
      <dgm:prSet custT="1"/>
      <dgm:spPr/>
      <dgm:t>
        <a:bodyPr/>
        <a:lstStyle/>
        <a:p>
          <a:r>
            <a:rPr lang="en-US" sz="2400" dirty="0"/>
            <a:t>Study how to design and build static as well as dynamic webpages and interactive web applications  </a:t>
          </a:r>
          <a:endParaRPr lang="en-IN" sz="2800" dirty="0"/>
        </a:p>
      </dgm:t>
    </dgm:pt>
    <dgm:pt modelId="{36912537-CFD6-44DE-AC31-6C215446DC60}" type="parTrans" cxnId="{AFC9E875-0A1B-4B46-B0D7-A4EBDAB1B21C}">
      <dgm:prSet/>
      <dgm:spPr/>
      <dgm:t>
        <a:bodyPr/>
        <a:lstStyle/>
        <a:p>
          <a:endParaRPr lang="en-IN" sz="2800"/>
        </a:p>
      </dgm:t>
    </dgm:pt>
    <dgm:pt modelId="{04E7EFA9-E153-4008-9F81-FFAA41B6F97F}" type="sibTrans" cxnId="{AFC9E875-0A1B-4B46-B0D7-A4EBDAB1B21C}">
      <dgm:prSet/>
      <dgm:spPr/>
      <dgm:t>
        <a:bodyPr/>
        <a:lstStyle/>
        <a:p>
          <a:endParaRPr lang="en-IN" sz="2800"/>
        </a:p>
      </dgm:t>
    </dgm:pt>
    <dgm:pt modelId="{BAC330DF-63D6-4D05-B05B-326D87078E16}" type="pres">
      <dgm:prSet presAssocID="{62087D5B-D783-472D-88B5-FF8830383D40}" presName="linear" presStyleCnt="0">
        <dgm:presLayoutVars>
          <dgm:animLvl val="lvl"/>
          <dgm:resizeHandles val="exact"/>
        </dgm:presLayoutVars>
      </dgm:prSet>
      <dgm:spPr/>
    </dgm:pt>
    <dgm:pt modelId="{80E7BA34-FA84-45EB-89F5-AA12E2797A41}" type="pres">
      <dgm:prSet presAssocID="{7BEAC6C9-E9EE-4C88-9286-99D02ED2B8F0}" presName="parentText" presStyleLbl="node1" presStyleIdx="0" presStyleCnt="1" custScaleY="314641" custLinFactNeighborX="-43" custLinFactNeighborY="-73833">
        <dgm:presLayoutVars>
          <dgm:chMax val="0"/>
          <dgm:bulletEnabled val="1"/>
        </dgm:presLayoutVars>
      </dgm:prSet>
      <dgm:spPr/>
    </dgm:pt>
  </dgm:ptLst>
  <dgm:cxnLst>
    <dgm:cxn modelId="{A4759718-D329-48FB-9AC0-AB5B23FB3BCA}" type="presOf" srcId="{62087D5B-D783-472D-88B5-FF8830383D40}" destId="{BAC330DF-63D6-4D05-B05B-326D87078E16}" srcOrd="0" destOrd="0" presId="urn:microsoft.com/office/officeart/2005/8/layout/vList2"/>
    <dgm:cxn modelId="{AFC9E875-0A1B-4B46-B0D7-A4EBDAB1B21C}" srcId="{62087D5B-D783-472D-88B5-FF8830383D40}" destId="{7BEAC6C9-E9EE-4C88-9286-99D02ED2B8F0}" srcOrd="0" destOrd="0" parTransId="{36912537-CFD6-44DE-AC31-6C215446DC60}" sibTransId="{04E7EFA9-E153-4008-9F81-FFAA41B6F97F}"/>
    <dgm:cxn modelId="{5E4E6286-FB9E-4E88-966B-BA00AAAC53F0}" type="presOf" srcId="{7BEAC6C9-E9EE-4C88-9286-99D02ED2B8F0}" destId="{80E7BA34-FA84-45EB-89F5-AA12E2797A41}" srcOrd="0" destOrd="0" presId="urn:microsoft.com/office/officeart/2005/8/layout/vList2"/>
    <dgm:cxn modelId="{5B626400-7C3F-4782-84D2-3C27A1C69694}" type="presParOf" srcId="{BAC330DF-63D6-4D05-B05B-326D87078E16}" destId="{80E7BA34-FA84-45EB-89F5-AA12E2797A41}"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E7AAAF9E-D416-49AE-8611-65377A7DE939}">
      <dgm:prSet/>
      <dgm:spPr/>
      <dgm:t>
        <a:bodyPr/>
        <a:lstStyle/>
        <a:p>
          <a:r>
            <a:rPr lang="en-US" b="1" dirty="0">
              <a:latin typeface="+mj-lt"/>
              <a:ea typeface="Times New Roman" panose="02020603050405020304" pitchFamily="18" charset="0"/>
              <a:cs typeface="Times New Roman" panose="02020603050405020304" pitchFamily="18" charset="0"/>
            </a:rPr>
            <a:t>PO8 : Ethics</a:t>
          </a:r>
          <a:endParaRPr lang="en-IN"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dgm:pt>
  </dgm:ptLst>
  <dgm:cxnLst>
    <dgm:cxn modelId="{2B41B017-406D-40F4-93E9-9D0FCC4851C9}" type="presOf" srcId="{E7AAAF9E-D416-49AE-8611-65377A7DE939}" destId="{CD5036F8-A246-4E6A-8921-20C367BBB964}" srcOrd="0" destOrd="0" presId="urn:microsoft.com/office/officeart/2005/8/layout/vList2"/>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CBD3793-394C-48FC-B28C-1D09533E7BA0}">
      <dgm:prSet/>
      <dgm:spPr/>
      <dgm:t>
        <a:bodyPr/>
        <a:lstStyle/>
        <a:p>
          <a:r>
            <a:rPr lang="en-US" b="1" dirty="0">
              <a:latin typeface="+mj-lt"/>
              <a:ea typeface="Times New Roman" panose="02020603050405020304" pitchFamily="18" charset="0"/>
              <a:cs typeface="Times New Roman" panose="02020603050405020304" pitchFamily="18" charset="0"/>
            </a:rPr>
            <a:t>PO9 : Individual and teamwork</a:t>
          </a:r>
          <a:endParaRPr lang="en-IN"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
    <dgm:cxn modelId="{22A65282-467B-4D1B-B70C-0E397C12B221}" type="presOf" srcId="{FCBD3793-394C-48FC-B28C-1D09533E7BA0}" destId="{8C029958-E145-4D8C-B815-F42AE9B5E6D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2B2203F-2FAE-49B7-A1D5-9CD1B5127346}">
      <dgm:prSet/>
      <dgm:spPr/>
      <dgm:t>
        <a:bodyPr/>
        <a:lstStyle/>
        <a:p>
          <a:r>
            <a:rPr lang="en-IN" b="1" dirty="0">
              <a:latin typeface="+mj-lt"/>
            </a:rPr>
            <a:t>PO10 : </a:t>
          </a:r>
          <a:r>
            <a:rPr lang="en-US" b="1" dirty="0">
              <a:latin typeface="+mj-lt"/>
              <a:ea typeface="Times New Roman" panose="02020603050405020304" pitchFamily="18" charset="0"/>
              <a:cs typeface="Times New Roman" panose="02020603050405020304" pitchFamily="18" charset="0"/>
            </a:rPr>
            <a:t>Communication</a:t>
          </a:r>
          <a:endParaRPr lang="en-IN"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4C5EE510-000B-4044-8645-A770BA52DCEE}" type="presOf" srcId="{CA3BDE70-45F2-45D1-A9F8-5ADC9B616F85}" destId="{BAD57889-E122-4358-BE0C-A1CC3A735F9B}" srcOrd="0" destOrd="0" presId="urn:microsoft.com/office/officeart/2005/8/layout/vList2"/>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dgm:spPr/>
      <dgm:t>
        <a:bodyPr/>
        <a:lstStyle/>
        <a:p>
          <a:r>
            <a:rPr lang="en-US" b="1" dirty="0">
              <a:latin typeface="+mj-lt"/>
              <a:ea typeface="Times New Roman" panose="02020603050405020304" pitchFamily="18" charset="0"/>
              <a:cs typeface="Times New Roman" panose="02020603050405020304" pitchFamily="18" charset="0"/>
            </a:rPr>
            <a:t>PO11 : Project management and finance</a:t>
          </a:r>
          <a:endParaRPr lang="en-IN"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EBCFF2A5-481F-4662-8A7E-7E8F303E314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BA19F7D-578A-464D-ADE6-D3D08AEFD9D5}">
      <dgm:prSet custT="1"/>
      <dgm:spPr/>
      <dgm:t>
        <a:bodyPr/>
        <a:lstStyle/>
        <a:p>
          <a:r>
            <a:rPr lang="en-US" sz="2800" b="1" dirty="0">
              <a:latin typeface="+mj-lt"/>
              <a:ea typeface="Times New Roman" panose="02020603050405020304" pitchFamily="18" charset="0"/>
              <a:cs typeface="Times New Roman" panose="02020603050405020304" pitchFamily="18" charset="0"/>
            </a:rPr>
            <a:t>PO12 : Life-long learning</a:t>
          </a:r>
          <a:endParaRPr lang="en-IN" sz="280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pt>
    <dgm:pt modelId="{6CC17462-A62E-4245-BFD1-F10DCB528333}" type="pres">
      <dgm:prSet presAssocID="{FBA19F7D-578A-464D-ADE6-D3D08AEFD9D5}" presName="parentText" presStyleLbl="node1" presStyleIdx="0" presStyleCnt="1" custScaleY="212886" custLinFactNeighborX="-19492" custLinFactNeighborY="-87110">
        <dgm:presLayoutVars>
          <dgm:chMax val="0"/>
          <dgm:bulletEnabled val="1"/>
        </dgm:presLayoutVars>
      </dgm:prSet>
      <dgm:spPr/>
    </dgm:pt>
  </dgm:ptLst>
  <dgm:cxnLst>
    <dgm:cxn modelId="{DC6D4D03-1B24-4621-A516-7B7A15180002}" type="presOf" srcId="{EBCFF2A5-481F-4662-8A7E-7E8F303E314D}" destId="{52F828C4-77A4-4B43-9441-70FA5F9DF12E}" srcOrd="0" destOrd="0" presId="urn:microsoft.com/office/officeart/2005/8/layout/vList2"/>
    <dgm:cxn modelId="{FA46BF76-4540-42EF-9418-14DBEB706874}" type="presOf" srcId="{FBA19F7D-578A-464D-ADE6-D3D08AEFD9D5}" destId="{6CC17462-A62E-4245-BFD1-F10DCB528333}" srcOrd="0" destOrd="0" presId="urn:microsoft.com/office/officeart/2005/8/layout/vList2"/>
    <dgm:cxn modelId="{CA989CB1-55E9-41C4-929C-8340165DAC8F}" srcId="{EBCFF2A5-481F-4662-8A7E-7E8F303E314D}" destId="{FBA19F7D-578A-464D-ADE6-D3D08AEFD9D5}" srcOrd="0" destOrd="0" parTransId="{3AF0BA7F-DD77-44E2-A6BF-C585D5079A71}" sibTransId="{C1BF92C5-17F2-4305-A1F3-8B3F1D8CBFFC}"/>
    <dgm:cxn modelId="{B49D20BE-3B7E-4BFB-973B-A91ACEEA0F6B}" type="presParOf" srcId="{52F828C4-77A4-4B43-9441-70FA5F9DF12E}" destId="{6CC17462-A62E-4245-BFD1-F10DCB528333}" srcOrd="0" destOrd="0" presId="urn:microsoft.com/office/officeart/2005/8/layout/vList2"/>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4877D1-03B1-4454-BEC3-DD4BDE35EAFA}"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0478CAB5-7AE2-456C-89C3-072C47566E3A}">
      <dgm:prSet custT="1"/>
      <dgm:spPr/>
      <dgm:t>
        <a:bodyPr/>
        <a:lstStyle/>
        <a:p>
          <a:r>
            <a:rPr lang="en-US" sz="2400" dirty="0"/>
            <a:t>Students examine advanced topics like Angular, nodejs, Mongodb for web applications. </a:t>
          </a:r>
          <a:r>
            <a:rPr lang="en-US" sz="2400" b="0" i="0" dirty="0"/>
            <a:t> </a:t>
          </a:r>
          <a:endParaRPr lang="en-IN" sz="2400" dirty="0"/>
        </a:p>
      </dgm:t>
    </dgm:pt>
    <dgm:pt modelId="{1E3B58B6-4386-4901-96BE-D5C27759E34E}" type="parTrans" cxnId="{0C91DF1C-CA80-463E-BE1F-628A0FD22D27}">
      <dgm:prSet/>
      <dgm:spPr/>
      <dgm:t>
        <a:bodyPr/>
        <a:lstStyle/>
        <a:p>
          <a:endParaRPr lang="en-IN"/>
        </a:p>
      </dgm:t>
    </dgm:pt>
    <dgm:pt modelId="{D159A1AF-39FA-45F3-9BA9-70283FB52E2F}" type="sibTrans" cxnId="{0C91DF1C-CA80-463E-BE1F-628A0FD22D27}">
      <dgm:prSet/>
      <dgm:spPr/>
      <dgm:t>
        <a:bodyPr/>
        <a:lstStyle/>
        <a:p>
          <a:endParaRPr lang="en-IN"/>
        </a:p>
      </dgm:t>
    </dgm:pt>
    <dgm:pt modelId="{A8CAAB2E-DFF4-4B46-AFF4-DC7FC380F713}" type="pres">
      <dgm:prSet presAssocID="{C04877D1-03B1-4454-BEC3-DD4BDE35EAFA}" presName="linear" presStyleCnt="0">
        <dgm:presLayoutVars>
          <dgm:animLvl val="lvl"/>
          <dgm:resizeHandles val="exact"/>
        </dgm:presLayoutVars>
      </dgm:prSet>
      <dgm:spPr/>
    </dgm:pt>
    <dgm:pt modelId="{1A3ADADF-1651-46C2-846B-A7F79BFA24CF}" type="pres">
      <dgm:prSet presAssocID="{0478CAB5-7AE2-456C-89C3-072C47566E3A}" presName="parentText" presStyleLbl="node1" presStyleIdx="0" presStyleCnt="1" custLinFactNeighborX="-3008" custLinFactNeighborY="1131">
        <dgm:presLayoutVars>
          <dgm:chMax val="0"/>
          <dgm:bulletEnabled val="1"/>
        </dgm:presLayoutVars>
      </dgm:prSet>
      <dgm:spPr/>
    </dgm:pt>
  </dgm:ptLst>
  <dgm:cxnLst>
    <dgm:cxn modelId="{0C91DF1C-CA80-463E-BE1F-628A0FD22D27}" srcId="{C04877D1-03B1-4454-BEC3-DD4BDE35EAFA}" destId="{0478CAB5-7AE2-456C-89C3-072C47566E3A}" srcOrd="0" destOrd="0" parTransId="{1E3B58B6-4386-4901-96BE-D5C27759E34E}" sibTransId="{D159A1AF-39FA-45F3-9BA9-70283FB52E2F}"/>
    <dgm:cxn modelId="{45CE6C6F-EC96-488F-BAB2-5A0128F022AB}" type="presOf" srcId="{0478CAB5-7AE2-456C-89C3-072C47566E3A}" destId="{1A3ADADF-1651-46C2-846B-A7F79BFA24CF}" srcOrd="0" destOrd="0" presId="urn:microsoft.com/office/officeart/2005/8/layout/vList2"/>
    <dgm:cxn modelId="{AF4CFE83-9E2D-4B66-97C8-AF93CEB80A1B}" type="presOf" srcId="{C04877D1-03B1-4454-BEC3-DD4BDE35EAFA}" destId="{A8CAAB2E-DFF4-4B46-AFF4-DC7FC380F713}" srcOrd="0" destOrd="0" presId="urn:microsoft.com/office/officeart/2005/8/layout/vList2"/>
    <dgm:cxn modelId="{AB585AB2-D712-4C1F-B186-7B3C1234D6CB}" type="presParOf" srcId="{A8CAAB2E-DFF4-4B46-AFF4-DC7FC380F713}" destId="{1A3ADADF-1651-46C2-846B-A7F79BFA24CF}"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35442EA-3D11-4D44-8E73-F6D5E0819A3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A101FA42-0C28-44AC-8614-BCD10EA95182}">
      <dgm:prSet custT="1"/>
      <dgm:spPr/>
      <dgm:t>
        <a:bodyPr/>
        <a:lstStyle/>
        <a:p>
          <a:r>
            <a:rPr lang="en-US" sz="2400" b="0" i="0" dirty="0"/>
            <a:t>Also examine </a:t>
          </a:r>
          <a:r>
            <a:rPr lang="en-US" sz="2400" dirty="0"/>
            <a:t>Express framework for interactive web applications that use rich user interfaces</a:t>
          </a:r>
          <a:r>
            <a:rPr lang="en-US" sz="2400" b="0" i="0" dirty="0"/>
            <a:t>  .</a:t>
          </a:r>
          <a:endParaRPr lang="en-IN" sz="2400" dirty="0"/>
        </a:p>
      </dgm:t>
    </dgm:pt>
    <dgm:pt modelId="{14676A68-57E3-475B-BC3C-39D366346645}" type="parTrans" cxnId="{6B6826E0-451C-41AA-A7B5-E9D2019FE3A9}">
      <dgm:prSet/>
      <dgm:spPr/>
      <dgm:t>
        <a:bodyPr/>
        <a:lstStyle/>
        <a:p>
          <a:endParaRPr lang="en-IN"/>
        </a:p>
      </dgm:t>
    </dgm:pt>
    <dgm:pt modelId="{B36A5CC8-CB01-4968-98FA-7A48EC0D37AE}" type="sibTrans" cxnId="{6B6826E0-451C-41AA-A7B5-E9D2019FE3A9}">
      <dgm:prSet/>
      <dgm:spPr/>
      <dgm:t>
        <a:bodyPr/>
        <a:lstStyle/>
        <a:p>
          <a:endParaRPr lang="en-IN"/>
        </a:p>
      </dgm:t>
    </dgm:pt>
    <dgm:pt modelId="{1582B9EB-B4CE-4A6A-916D-2795B4AC0216}" type="pres">
      <dgm:prSet presAssocID="{935442EA-3D11-4D44-8E73-F6D5E0819A38}" presName="linear" presStyleCnt="0">
        <dgm:presLayoutVars>
          <dgm:animLvl val="lvl"/>
          <dgm:resizeHandles val="exact"/>
        </dgm:presLayoutVars>
      </dgm:prSet>
      <dgm:spPr/>
    </dgm:pt>
    <dgm:pt modelId="{94DF58AF-4B5A-40D5-876B-C773221F443C}" type="pres">
      <dgm:prSet presAssocID="{A101FA42-0C28-44AC-8614-BCD10EA95182}" presName="parentText" presStyleLbl="node1" presStyleIdx="0" presStyleCnt="1" custScaleY="310118" custLinFactNeighborX="43" custLinFactNeighborY="24751">
        <dgm:presLayoutVars>
          <dgm:chMax val="0"/>
          <dgm:bulletEnabled val="1"/>
        </dgm:presLayoutVars>
      </dgm:prSet>
      <dgm:spPr/>
    </dgm:pt>
  </dgm:ptLst>
  <dgm:cxnLst>
    <dgm:cxn modelId="{3583BF19-DB75-44AD-A9E8-ABF5BE2F95EB}" type="presOf" srcId="{935442EA-3D11-4D44-8E73-F6D5E0819A38}" destId="{1582B9EB-B4CE-4A6A-916D-2795B4AC0216}" srcOrd="0" destOrd="0" presId="urn:microsoft.com/office/officeart/2005/8/layout/vList2"/>
    <dgm:cxn modelId="{F4F5262D-7F4C-492A-9885-91530C6CE254}" type="presOf" srcId="{A101FA42-0C28-44AC-8614-BCD10EA95182}" destId="{94DF58AF-4B5A-40D5-876B-C773221F443C}" srcOrd="0" destOrd="0" presId="urn:microsoft.com/office/officeart/2005/8/layout/vList2"/>
    <dgm:cxn modelId="{6B6826E0-451C-41AA-A7B5-E9D2019FE3A9}" srcId="{935442EA-3D11-4D44-8E73-F6D5E0819A38}" destId="{A101FA42-0C28-44AC-8614-BCD10EA95182}" srcOrd="0" destOrd="0" parTransId="{14676A68-57E3-475B-BC3C-39D366346645}" sibTransId="{B36A5CC8-CB01-4968-98FA-7A48EC0D37AE}"/>
    <dgm:cxn modelId="{12752157-EC82-4C99-86D1-E72A548D6E4E}" type="presParOf" srcId="{1582B9EB-B4CE-4A6A-916D-2795B4AC0216}" destId="{94DF58AF-4B5A-40D5-876B-C773221F443C}"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3000" b="1" dirty="0"/>
            <a:t>At the end of course, the student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179592">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3d1" qsCatId="3D" csTypeId="urn:microsoft.com/office/officeart/2005/8/colors/colorful2" csCatId="colorful" phldr="1"/>
      <dgm:spPr/>
      <dgm:t>
        <a:bodyPr/>
        <a:lstStyle/>
        <a:p>
          <a:endParaRPr lang="en-IN"/>
        </a:p>
      </dgm:t>
    </dgm:pt>
    <dgm:pt modelId="{02C141FE-9ABF-48FD-9848-42A0EFA33222}">
      <dgm:prSet/>
      <dgm:spPr>
        <a:solidFill>
          <a:schemeClr val="accent3"/>
        </a:solidFill>
      </dgm:spPr>
      <dgm:t>
        <a:bodyPr/>
        <a:lstStyle/>
        <a:p>
          <a:r>
            <a:rPr lang="en-IN" b="1" dirty="0">
              <a:solidFill>
                <a:schemeClr val="tx1"/>
              </a:solidFill>
            </a:rPr>
            <a:t>CO1 : </a:t>
          </a:r>
          <a:r>
            <a:rPr lang="en-US" b="1" dirty="0">
              <a:solidFill>
                <a:schemeClr val="tx1"/>
              </a:solidFill>
            </a:rPr>
            <a:t>Explain, analyze and apply the role of server-side scripting language like Nodejs .</a:t>
          </a:r>
          <a:endParaRPr lang="en-IN" b="1" dirty="0">
            <a:solidFill>
              <a:schemeClr val="tx1"/>
            </a:solidFill>
          </a:endParaRPr>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custScaleY="168184">
        <dgm:presLayoutVars>
          <dgm:chMax val="0"/>
          <dgm:bulletEnabled val="1"/>
        </dgm:presLayoutVars>
      </dgm:prSet>
      <dgm:spPr/>
    </dgm:pt>
  </dgm:ptLst>
  <dgm:cxnLst>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E7AAAF9E-D416-49AE-8611-65377A7DE939}">
      <dgm:prSet custT="1"/>
      <dgm:spPr/>
      <dgm:t>
        <a:bodyPr/>
        <a:lstStyle/>
        <a:p>
          <a:r>
            <a:rPr lang="en-US" sz="2000" b="1" dirty="0"/>
            <a:t>CO2 : Demonstrate Express framework to design and implement dynamic web pages</a:t>
          </a:r>
          <a:r>
            <a:rPr lang="en-US" sz="1900" b="1" dirty="0"/>
            <a:t>.</a:t>
          </a:r>
          <a:endParaRPr lang="en-IN" sz="1900" b="1"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custScaleY="222621">
        <dgm:presLayoutVars>
          <dgm:chMax val="0"/>
          <dgm:bulletEnabled val="1"/>
        </dgm:presLayoutVars>
      </dgm:prSet>
      <dgm:spPr/>
    </dgm:pt>
  </dgm:ptLst>
  <dgm:cxnLst>
    <dgm:cxn modelId="{2B41B017-406D-40F4-93E9-9D0FCC4851C9}" type="presOf" srcId="{E7AAAF9E-D416-49AE-8611-65377A7DE939}" destId="{CD5036F8-A246-4E6A-8921-20C367BBB964}" srcOrd="0" destOrd="0" presId="urn:microsoft.com/office/officeart/2005/8/layout/vList2"/>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CBD3793-394C-48FC-B28C-1D09533E7BA0}">
      <dgm:prSet custT="1"/>
      <dgm:spPr/>
      <dgm:t>
        <a:bodyPr/>
        <a:lstStyle/>
        <a:p>
          <a:r>
            <a:rPr lang="en-IN" sz="2200" b="1" dirty="0"/>
            <a:t>CO3 : </a:t>
          </a:r>
          <a:r>
            <a:rPr lang="en-US" sz="2000" b="1" dirty="0"/>
            <a:t>Apply the knowledge of Typescript that are vital in understanding angular js.</a:t>
          </a:r>
          <a:endParaRPr lang="en-IN" sz="2000" b="1"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custLinFactNeighborX="2941" custLinFactNeighborY="-20">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
    <dgm:cxn modelId="{22A65282-467B-4D1B-B70C-0E397C12B221}" type="presOf" srcId="{FCBD3793-394C-48FC-B28C-1D09533E7BA0}" destId="{8C029958-E145-4D8C-B815-F42AE9B5E6D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2B2203F-2FAE-49B7-A1D5-9CD1B5127346}">
      <dgm:prSet custT="1"/>
      <dgm:spPr/>
      <dgm:t>
        <a:bodyPr/>
        <a:lstStyle/>
        <a:p>
          <a:r>
            <a:rPr lang="en-US" sz="2000" b="1" dirty="0"/>
            <a:t>CO4 : Analyze build and develop single page application using client-side programming.</a:t>
          </a:r>
          <a:endParaRPr lang="en-IN" sz="2000" b="1"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4C5EE510-000B-4044-8645-A770BA52DCEE}" type="presOf" srcId="{CA3BDE70-45F2-45D1-A9F8-5ADC9B616F85}" destId="{BAD57889-E122-4358-BE0C-A1CC3A735F9B}" srcOrd="0" destOrd="0" presId="urn:microsoft.com/office/officeart/2005/8/layout/vList2"/>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8F1C8-632D-4593-8386-DC1BDD77A6F3}">
      <dsp:nvSpPr>
        <dsp:cNvPr id="0" name=""/>
        <dsp:cNvSpPr/>
      </dsp:nvSpPr>
      <dsp:spPr>
        <a:xfrm>
          <a:off x="0" y="176"/>
          <a:ext cx="6172199" cy="522866"/>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In this semester, the students will </a:t>
          </a:r>
          <a:endParaRPr lang="en-IN" sz="2800" kern="1200" dirty="0"/>
        </a:p>
      </dsp:txBody>
      <dsp:txXfrm>
        <a:off x="25524" y="25700"/>
        <a:ext cx="6121151" cy="47181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744"/>
          <a:ext cx="9625149" cy="76125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1" kern="1200" dirty="0"/>
            <a:t>CO5 :</a:t>
          </a:r>
          <a:r>
            <a:rPr lang="en-IN" sz="2500" b="1" kern="1200" dirty="0"/>
            <a:t> </a:t>
          </a:r>
          <a:r>
            <a:rPr lang="en-US" sz="2000" b="1" kern="1200" dirty="0"/>
            <a:t>Understand the impact of web designing by database connectivity with Mongodb</a:t>
          </a:r>
          <a:endParaRPr lang="en-IN" sz="2500" b="1" kern="1200" dirty="0"/>
        </a:p>
      </dsp:txBody>
      <dsp:txXfrm>
        <a:off x="37161" y="37905"/>
        <a:ext cx="9550827" cy="68693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334"/>
          <a:ext cx="7620000" cy="685128"/>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Engineering Graduates will be able to</a:t>
          </a:r>
          <a:r>
            <a:rPr lang="en-US" sz="2800" kern="1200" dirty="0"/>
            <a:t>:</a:t>
          </a:r>
          <a:endParaRPr lang="en-IN" sz="2800" kern="1200" dirty="0"/>
        </a:p>
      </dsp:txBody>
      <dsp:txXfrm>
        <a:off x="33445" y="33779"/>
        <a:ext cx="7553110" cy="61823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PO1 : </a:t>
          </a:r>
          <a:r>
            <a:rPr lang="en-US" sz="2800" b="1" kern="1200" dirty="0"/>
            <a:t>Engineering Knowledge</a:t>
          </a:r>
          <a:endParaRPr lang="en-IN" sz="2800" kern="1200" dirty="0"/>
        </a:p>
      </dsp:txBody>
      <dsp:txXfrm>
        <a:off x="32784" y="32919"/>
        <a:ext cx="7554432" cy="60601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PO2 : Problem Analysis</a:t>
          </a:r>
          <a:endParaRPr lang="en-IN" sz="2800" kern="1200" dirty="0"/>
        </a:p>
      </dsp:txBody>
      <dsp:txXfrm>
        <a:off x="32784" y="32919"/>
        <a:ext cx="7554432" cy="60601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PO3 : </a:t>
          </a:r>
          <a:r>
            <a:rPr lang="en-US" sz="2800" b="1" kern="1200" dirty="0"/>
            <a:t>Design/Development of solutions</a:t>
          </a:r>
          <a:endParaRPr lang="en-IN" sz="2800" kern="1200" dirty="0"/>
        </a:p>
      </dsp:txBody>
      <dsp:txXfrm>
        <a:off x="32784" y="32919"/>
        <a:ext cx="7554432" cy="60601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12128"/>
          <a:ext cx="7619999" cy="64759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dirty="0"/>
            <a:t>PO4 : Conduct Investigations of complex problems</a:t>
          </a:r>
          <a:endParaRPr lang="en-IN" sz="2700" kern="1200" dirty="0"/>
        </a:p>
      </dsp:txBody>
      <dsp:txXfrm>
        <a:off x="31613" y="43741"/>
        <a:ext cx="7556773" cy="58436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270"/>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PO5 : </a:t>
          </a:r>
          <a:r>
            <a:rPr lang="en-US" sz="2800" b="1" kern="1200" dirty="0"/>
            <a:t>Modern tool usage</a:t>
          </a:r>
          <a:endParaRPr lang="en-IN" sz="2800" kern="1200" dirty="0"/>
        </a:p>
      </dsp:txBody>
      <dsp:txXfrm>
        <a:off x="32784" y="33054"/>
        <a:ext cx="7554432" cy="60601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656"/>
          <a:ext cx="7620000" cy="67119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PO6 : The engineer and society</a:t>
          </a:r>
          <a:endParaRPr lang="en-IN" sz="2800" kern="1200" dirty="0"/>
        </a:p>
      </dsp:txBody>
      <dsp:txXfrm>
        <a:off x="32765" y="33421"/>
        <a:ext cx="7554470" cy="60566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334"/>
          <a:ext cx="7620000" cy="685128"/>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Engineering Graduates will be able to</a:t>
          </a:r>
          <a:r>
            <a:rPr lang="en-US" sz="2800" kern="1200" dirty="0"/>
            <a:t>:</a:t>
          </a:r>
          <a:endParaRPr lang="en-IN" sz="2800" kern="1200" dirty="0"/>
        </a:p>
      </dsp:txBody>
      <dsp:txXfrm>
        <a:off x="33445" y="33779"/>
        <a:ext cx="7553110" cy="61823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latin typeface="+mj-lt"/>
            </a:rPr>
            <a:t>PO7 : </a:t>
          </a:r>
          <a:r>
            <a:rPr lang="en-US" sz="2800" b="1" kern="1200" dirty="0">
              <a:latin typeface="+mj-lt"/>
              <a:ea typeface="Calibri" panose="020F0502020204030204" pitchFamily="34" charset="0"/>
            </a:rPr>
            <a:t>Environment and sustainability</a:t>
          </a:r>
          <a:endParaRPr lang="en-IN" sz="2800" kern="1200" dirty="0"/>
        </a:p>
      </dsp:txBody>
      <dsp:txXfrm>
        <a:off x="32784" y="32919"/>
        <a:ext cx="7554432" cy="6060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7BA34-FA84-45EB-89F5-AA12E2797A41}">
      <dsp:nvSpPr>
        <dsp:cNvPr id="0" name=""/>
        <dsp:cNvSpPr/>
      </dsp:nvSpPr>
      <dsp:spPr>
        <a:xfrm>
          <a:off x="0" y="0"/>
          <a:ext cx="10134600" cy="881787"/>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Study how to design and build static as well as dynamic webpages and interactive web applications  </a:t>
          </a:r>
          <a:endParaRPr lang="en-IN" sz="2800" kern="1200" dirty="0"/>
        </a:p>
      </dsp:txBody>
      <dsp:txXfrm>
        <a:off x="43045" y="43045"/>
        <a:ext cx="10048510" cy="79569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PO8 : Ethics</a:t>
          </a:r>
          <a:endParaRPr lang="en-IN" sz="2800" kern="1200" dirty="0"/>
        </a:p>
      </dsp:txBody>
      <dsp:txXfrm>
        <a:off x="32784" y="32919"/>
        <a:ext cx="7554432" cy="60601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PO9 : Individual and teamwork</a:t>
          </a:r>
          <a:endParaRPr lang="en-IN" sz="2800" kern="1200" dirty="0"/>
        </a:p>
      </dsp:txBody>
      <dsp:txXfrm>
        <a:off x="32784" y="32919"/>
        <a:ext cx="7554432" cy="60601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135"/>
          <a:ext cx="7619999"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latin typeface="+mj-lt"/>
            </a:rPr>
            <a:t>PO10 : </a:t>
          </a:r>
          <a:r>
            <a:rPr lang="en-US" sz="2800" b="1" kern="1200" dirty="0">
              <a:latin typeface="+mj-lt"/>
              <a:ea typeface="Times New Roman" panose="02020603050405020304" pitchFamily="18" charset="0"/>
              <a:cs typeface="Times New Roman" panose="02020603050405020304" pitchFamily="18" charset="0"/>
            </a:rPr>
            <a:t>Communication</a:t>
          </a:r>
          <a:endParaRPr lang="en-IN" sz="2800" kern="1200" dirty="0"/>
        </a:p>
      </dsp:txBody>
      <dsp:txXfrm>
        <a:off x="32784" y="32919"/>
        <a:ext cx="7554431" cy="60601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270"/>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PO11 : Project management and finance</a:t>
          </a:r>
          <a:endParaRPr lang="en-IN" sz="2800" kern="1200" dirty="0"/>
        </a:p>
      </dsp:txBody>
      <dsp:txXfrm>
        <a:off x="32784" y="33054"/>
        <a:ext cx="7554432" cy="606012"/>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0"/>
          <a:ext cx="7620000" cy="67119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PO12 : Life-long learning</a:t>
          </a:r>
          <a:endParaRPr lang="en-IN" sz="2800" kern="1200" dirty="0"/>
        </a:p>
      </dsp:txBody>
      <dsp:txXfrm>
        <a:off x="32765" y="32765"/>
        <a:ext cx="7554470" cy="6056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ADADF-1651-46C2-846B-A7F79BFA24CF}">
      <dsp:nvSpPr>
        <dsp:cNvPr id="0" name=""/>
        <dsp:cNvSpPr/>
      </dsp:nvSpPr>
      <dsp:spPr>
        <a:xfrm>
          <a:off x="0" y="328"/>
          <a:ext cx="10134600" cy="95377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Students examine advanced topics like Angular, nodejs, Mongodb for web applications. </a:t>
          </a:r>
          <a:r>
            <a:rPr lang="en-US" sz="2400" b="0" i="0" kern="1200" dirty="0"/>
            <a:t> </a:t>
          </a:r>
          <a:endParaRPr lang="en-IN" sz="2400" kern="1200" dirty="0"/>
        </a:p>
      </dsp:txBody>
      <dsp:txXfrm>
        <a:off x="46560" y="46888"/>
        <a:ext cx="10041480" cy="8606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DF58AF-4B5A-40D5-876B-C773221F443C}">
      <dsp:nvSpPr>
        <dsp:cNvPr id="0" name=""/>
        <dsp:cNvSpPr/>
      </dsp:nvSpPr>
      <dsp:spPr>
        <a:xfrm>
          <a:off x="0" y="138865"/>
          <a:ext cx="10165080" cy="86996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t>Also examine </a:t>
          </a:r>
          <a:r>
            <a:rPr lang="en-US" sz="2400" kern="1200" dirty="0"/>
            <a:t>Express framework for interactive web applications that use rich user interfaces</a:t>
          </a:r>
          <a:r>
            <a:rPr lang="en-US" sz="2400" b="0" i="0" kern="1200" dirty="0"/>
            <a:t>  .</a:t>
          </a:r>
          <a:endParaRPr lang="en-IN" sz="2400" kern="1200" dirty="0"/>
        </a:p>
      </dsp:txBody>
      <dsp:txXfrm>
        <a:off x="42468" y="181333"/>
        <a:ext cx="10080144" cy="7850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43766"/>
          <a:ext cx="9601200" cy="598264"/>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dirty="0"/>
            <a:t>At the end of course, the student  will be able to</a:t>
          </a:r>
          <a:r>
            <a:rPr lang="en-US" sz="2800" kern="1200" dirty="0"/>
            <a:t>:</a:t>
          </a:r>
          <a:endParaRPr lang="en-IN" sz="2800" kern="1200" dirty="0"/>
        </a:p>
      </dsp:txBody>
      <dsp:txXfrm>
        <a:off x="29205" y="72971"/>
        <a:ext cx="9542790" cy="5398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0"/>
          <a:ext cx="9601200" cy="806778"/>
        </a:xfrm>
        <a:prstGeom prst="roundRect">
          <a:avLst/>
        </a:prstGeom>
        <a:solidFill>
          <a:schemeClr val="accent3"/>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1" kern="1200" dirty="0">
              <a:solidFill>
                <a:schemeClr val="tx1"/>
              </a:solidFill>
            </a:rPr>
            <a:t>CO1 : </a:t>
          </a:r>
          <a:r>
            <a:rPr lang="en-US" sz="2000" b="1" kern="1200" dirty="0">
              <a:solidFill>
                <a:schemeClr val="tx1"/>
              </a:solidFill>
            </a:rPr>
            <a:t>Explain, analyze and apply the role of server-side scripting language like Nodejs .</a:t>
          </a:r>
          <a:endParaRPr lang="en-IN" sz="2000" b="1" kern="1200" dirty="0">
            <a:solidFill>
              <a:schemeClr val="tx1"/>
            </a:solidFill>
          </a:endParaRPr>
        </a:p>
      </dsp:txBody>
      <dsp:txXfrm>
        <a:off x="39384" y="39384"/>
        <a:ext cx="9522432" cy="7280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56197"/>
          <a:ext cx="9601200" cy="55945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CO2 : Demonstrate Express framework to design and implement dynamic web pages</a:t>
          </a:r>
          <a:r>
            <a:rPr lang="en-US" sz="1900" b="1" kern="1200" dirty="0"/>
            <a:t>.</a:t>
          </a:r>
          <a:endParaRPr lang="en-IN" sz="1900" b="1" kern="1200" dirty="0"/>
        </a:p>
      </dsp:txBody>
      <dsp:txXfrm>
        <a:off x="27310" y="83507"/>
        <a:ext cx="9546580" cy="50483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8194"/>
          <a:ext cx="9601200" cy="655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b="1" kern="1200" dirty="0"/>
            <a:t>CO3 : </a:t>
          </a:r>
          <a:r>
            <a:rPr lang="en-US" sz="2000" b="1" kern="1200" dirty="0"/>
            <a:t>Apply the knowledge of Typescript that are vital in understanding angular js.</a:t>
          </a:r>
          <a:endParaRPr lang="en-IN" sz="2000" b="1" kern="1200" dirty="0"/>
        </a:p>
      </dsp:txBody>
      <dsp:txXfrm>
        <a:off x="31984" y="40178"/>
        <a:ext cx="9537232" cy="59123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8325"/>
          <a:ext cx="9601201" cy="655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CO4 : Analyze build and develop single page application using client-side programming.</a:t>
          </a:r>
          <a:endParaRPr lang="en-IN" sz="2000" b="1" kern="1200" dirty="0"/>
        </a:p>
      </dsp:txBody>
      <dsp:txXfrm>
        <a:off x="31984" y="40309"/>
        <a:ext cx="9537233" cy="59123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2A5EC5A-572A-E017-D4A3-47929D12E00B}"/>
              </a:ext>
            </a:extLst>
          </p:cNvPr>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B4C24A6-63AB-46A9-D917-EF7D323AE431}"/>
              </a:ext>
            </a:extLst>
          </p:cNvPr>
          <p:cNvSpPr>
            <a:spLocks noGrp="1"/>
          </p:cNvSpPr>
          <p:nvPr>
            <p:ph type="dt" sz="quarter" idx="1"/>
          </p:nvPr>
        </p:nvSpPr>
        <p:spPr>
          <a:xfrm>
            <a:off x="6905625" y="0"/>
            <a:ext cx="5283200" cy="344488"/>
          </a:xfrm>
          <a:prstGeom prst="rect">
            <a:avLst/>
          </a:prstGeom>
        </p:spPr>
        <p:txBody>
          <a:bodyPr vert="horz" lIns="91440" tIns="45720" rIns="91440" bIns="45720" rtlCol="0"/>
          <a:lstStyle>
            <a:lvl1pPr algn="r">
              <a:defRPr sz="1200"/>
            </a:lvl1pPr>
          </a:lstStyle>
          <a:p>
            <a:fld id="{DD4CEBB4-EFF9-824C-82D2-E878FC7D5E2D}" type="datetimeFigureOut">
              <a:rPr lang="en-US" smtClean="0"/>
              <a:t>1/21/2025</a:t>
            </a:fld>
            <a:endParaRPr lang="en-US"/>
          </a:p>
        </p:txBody>
      </p:sp>
      <p:sp>
        <p:nvSpPr>
          <p:cNvPr id="4" name="Footer Placeholder 3">
            <a:extLst>
              <a:ext uri="{FF2B5EF4-FFF2-40B4-BE49-F238E27FC236}">
                <a16:creationId xmlns:a16="http://schemas.microsoft.com/office/drawing/2014/main" id="{A4C1FB03-0D00-3BEB-A27D-0633BAE1F1D5}"/>
              </a:ext>
            </a:extLst>
          </p:cNvPr>
          <p:cNvSpPr>
            <a:spLocks noGrp="1"/>
          </p:cNvSpPr>
          <p:nvPr>
            <p:ph type="ftr" sz="quarter" idx="2"/>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CCCDD9D-D707-AE97-CD49-39BC6E52D8F3}"/>
              </a:ext>
            </a:extLst>
          </p:cNvPr>
          <p:cNvSpPr>
            <a:spLocks noGrp="1"/>
          </p:cNvSpPr>
          <p:nvPr>
            <p:ph type="sldNum" sz="quarter" idx="3"/>
          </p:nvPr>
        </p:nvSpPr>
        <p:spPr>
          <a:xfrm>
            <a:off x="6905625" y="6513513"/>
            <a:ext cx="5283200" cy="344487"/>
          </a:xfrm>
          <a:prstGeom prst="rect">
            <a:avLst/>
          </a:prstGeom>
        </p:spPr>
        <p:txBody>
          <a:bodyPr vert="horz" lIns="91440" tIns="45720" rIns="91440" bIns="45720" rtlCol="0" anchor="b"/>
          <a:lstStyle>
            <a:lvl1pPr algn="r">
              <a:defRPr sz="1200"/>
            </a:lvl1pPr>
          </a:lstStyle>
          <a:p>
            <a:fld id="{902F7CCA-CD98-964F-BB33-1EE4362B2418}" type="slidenum">
              <a:rPr lang="en-US" smtClean="0"/>
              <a:t>‹#›</a:t>
            </a:fld>
            <a:endParaRPr lang="en-US"/>
          </a:p>
        </p:txBody>
      </p:sp>
    </p:spTree>
    <p:extLst>
      <p:ext uri="{BB962C8B-B14F-4D97-AF65-F5344CB8AC3E}">
        <p14:creationId xmlns:p14="http://schemas.microsoft.com/office/powerpoint/2010/main" val="8055087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7D84AF0F-3C71-DD48-A0BA-D3CC4781F9AE}" type="datetimeFigureOut">
              <a:rPr lang="en-US" smtClean="0"/>
              <a:t>1/21/2025</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E46842B-666F-5F44-A82A-2863381D1B91}" type="slidenum">
              <a:rPr lang="en-US" smtClean="0"/>
              <a:t>‹#›</a:t>
            </a:fld>
            <a:endParaRPr lang="en-US"/>
          </a:p>
        </p:txBody>
      </p:sp>
    </p:spTree>
    <p:extLst>
      <p:ext uri="{BB962C8B-B14F-4D97-AF65-F5344CB8AC3E}">
        <p14:creationId xmlns:p14="http://schemas.microsoft.com/office/powerpoint/2010/main" val="468489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41</a:t>
            </a:fld>
            <a:endParaRPr lang="en-US"/>
          </a:p>
        </p:txBody>
      </p:sp>
    </p:spTree>
    <p:extLst>
      <p:ext uri="{BB962C8B-B14F-4D97-AF65-F5344CB8AC3E}">
        <p14:creationId xmlns:p14="http://schemas.microsoft.com/office/powerpoint/2010/main" val="2072455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42</a:t>
            </a:fld>
            <a:endParaRPr lang="en-US"/>
          </a:p>
        </p:txBody>
      </p:sp>
    </p:spTree>
    <p:extLst>
      <p:ext uri="{BB962C8B-B14F-4D97-AF65-F5344CB8AC3E}">
        <p14:creationId xmlns:p14="http://schemas.microsoft.com/office/powerpoint/2010/main" val="744186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43</a:t>
            </a:fld>
            <a:endParaRPr lang="en-US"/>
          </a:p>
        </p:txBody>
      </p:sp>
    </p:spTree>
    <p:extLst>
      <p:ext uri="{BB962C8B-B14F-4D97-AF65-F5344CB8AC3E}">
        <p14:creationId xmlns:p14="http://schemas.microsoft.com/office/powerpoint/2010/main" val="1810487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44</a:t>
            </a:fld>
            <a:endParaRPr lang="en-US"/>
          </a:p>
        </p:txBody>
      </p:sp>
    </p:spTree>
    <p:extLst>
      <p:ext uri="{BB962C8B-B14F-4D97-AF65-F5344CB8AC3E}">
        <p14:creationId xmlns:p14="http://schemas.microsoft.com/office/powerpoint/2010/main" val="1059409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45</a:t>
            </a:fld>
            <a:endParaRPr lang="en-US"/>
          </a:p>
        </p:txBody>
      </p:sp>
    </p:spTree>
    <p:extLst>
      <p:ext uri="{BB962C8B-B14F-4D97-AF65-F5344CB8AC3E}">
        <p14:creationId xmlns:p14="http://schemas.microsoft.com/office/powerpoint/2010/main" val="2535341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46</a:t>
            </a:fld>
            <a:endParaRPr lang="en-US"/>
          </a:p>
        </p:txBody>
      </p:sp>
    </p:spTree>
    <p:extLst>
      <p:ext uri="{BB962C8B-B14F-4D97-AF65-F5344CB8AC3E}">
        <p14:creationId xmlns:p14="http://schemas.microsoft.com/office/powerpoint/2010/main" val="1349117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47</a:t>
            </a:fld>
            <a:endParaRPr lang="en-US"/>
          </a:p>
        </p:txBody>
      </p:sp>
    </p:spTree>
    <p:extLst>
      <p:ext uri="{BB962C8B-B14F-4D97-AF65-F5344CB8AC3E}">
        <p14:creationId xmlns:p14="http://schemas.microsoft.com/office/powerpoint/2010/main" val="25814959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48</a:t>
            </a:fld>
            <a:endParaRPr lang="en-US"/>
          </a:p>
        </p:txBody>
      </p:sp>
    </p:spTree>
    <p:extLst>
      <p:ext uri="{BB962C8B-B14F-4D97-AF65-F5344CB8AC3E}">
        <p14:creationId xmlns:p14="http://schemas.microsoft.com/office/powerpoint/2010/main" val="40031336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49</a:t>
            </a:fld>
            <a:endParaRPr lang="en-US"/>
          </a:p>
        </p:txBody>
      </p:sp>
    </p:spTree>
    <p:extLst>
      <p:ext uri="{BB962C8B-B14F-4D97-AF65-F5344CB8AC3E}">
        <p14:creationId xmlns:p14="http://schemas.microsoft.com/office/powerpoint/2010/main" val="3883019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a:t>
            </a:fld>
            <a:endParaRPr lang="en-US" dirty="0"/>
          </a:p>
        </p:txBody>
      </p:sp>
    </p:spTree>
    <p:extLst>
      <p:ext uri="{BB962C8B-B14F-4D97-AF65-F5344CB8AC3E}">
        <p14:creationId xmlns:p14="http://schemas.microsoft.com/office/powerpoint/2010/main" val="46466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a:t>
            </a:fld>
            <a:endParaRPr lang="en-US" dirty="0"/>
          </a:p>
        </p:txBody>
      </p:sp>
    </p:spTree>
    <p:extLst>
      <p:ext uri="{BB962C8B-B14F-4D97-AF65-F5344CB8AC3E}">
        <p14:creationId xmlns:p14="http://schemas.microsoft.com/office/powerpoint/2010/main" val="1043892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a:t>
            </a:fld>
            <a:endParaRPr lang="en-US"/>
          </a:p>
        </p:txBody>
      </p:sp>
    </p:spTree>
    <p:extLst>
      <p:ext uri="{BB962C8B-B14F-4D97-AF65-F5344CB8AC3E}">
        <p14:creationId xmlns:p14="http://schemas.microsoft.com/office/powerpoint/2010/main" val="592596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a:t>
            </a:fld>
            <a:endParaRPr lang="en-US"/>
          </a:p>
        </p:txBody>
      </p:sp>
    </p:spTree>
    <p:extLst>
      <p:ext uri="{BB962C8B-B14F-4D97-AF65-F5344CB8AC3E}">
        <p14:creationId xmlns:p14="http://schemas.microsoft.com/office/powerpoint/2010/main" val="28177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a:t>
            </a:fld>
            <a:endParaRPr lang="en-US"/>
          </a:p>
        </p:txBody>
      </p:sp>
    </p:spTree>
    <p:extLst>
      <p:ext uri="{BB962C8B-B14F-4D97-AF65-F5344CB8AC3E}">
        <p14:creationId xmlns:p14="http://schemas.microsoft.com/office/powerpoint/2010/main" val="3091452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26</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39</a:t>
            </a:fld>
            <a:endParaRPr lang="en-US"/>
          </a:p>
        </p:txBody>
      </p:sp>
    </p:spTree>
    <p:extLst>
      <p:ext uri="{BB962C8B-B14F-4D97-AF65-F5344CB8AC3E}">
        <p14:creationId xmlns:p14="http://schemas.microsoft.com/office/powerpoint/2010/main" val="689316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40</a:t>
            </a:fld>
            <a:endParaRPr lang="en-US"/>
          </a:p>
        </p:txBody>
      </p:sp>
    </p:spTree>
    <p:extLst>
      <p:ext uri="{BB962C8B-B14F-4D97-AF65-F5344CB8AC3E}">
        <p14:creationId xmlns:p14="http://schemas.microsoft.com/office/powerpoint/2010/main" val="3468028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895600" y="6377940"/>
            <a:ext cx="7467600" cy="263232"/>
          </a:xfrm>
        </p:spPr>
        <p:txBody>
          <a:bodyPr lIns="0" tIns="0" rIns="0" bIns="0"/>
          <a:lstStyle>
            <a:lvl1pPr>
              <a:defRPr sz="1200" b="0" i="0">
                <a:solidFill>
                  <a:srgbClr val="888888"/>
                </a:solidFill>
                <a:latin typeface="Trebuchet MS"/>
                <a:cs typeface="Trebuchet MS"/>
              </a:defRPr>
            </a:lvl1pPr>
          </a:lstStyle>
          <a:p>
            <a:pPr marL="12700">
              <a:lnSpc>
                <a:spcPct val="100000"/>
              </a:lnSpc>
              <a:spcBef>
                <a:spcPts val="40"/>
              </a:spcBef>
            </a:pPr>
            <a:r>
              <a:rPr lang="en-IN" spc="30"/>
              <a:t>Ritesh Kumar Singh                                           WEB DEVELOPMENT USING MEAN STACK                                   Unit  I</a:t>
            </a:r>
            <a:endParaRPr spc="35" dirty="0"/>
          </a:p>
        </p:txBody>
      </p:sp>
      <p:sp>
        <p:nvSpPr>
          <p:cNvPr id="5" name="Holder 5"/>
          <p:cNvSpPr>
            <a:spLocks noGrp="1"/>
          </p:cNvSpPr>
          <p:nvPr>
            <p:ph type="dt" sz="half" idx="6"/>
          </p:nvPr>
        </p:nvSpPr>
        <p:spPr>
          <a:xfrm>
            <a:off x="609600" y="6377940"/>
            <a:ext cx="1524000" cy="215444"/>
          </a:xfrm>
        </p:spPr>
        <p:txBody>
          <a:bodyPr lIns="0" tIns="0" rIns="0" bIns="0"/>
          <a:lstStyle>
            <a:lvl1pPr algn="l">
              <a:defRPr sz="1400">
                <a:solidFill>
                  <a:schemeClr val="tx1">
                    <a:tint val="75000"/>
                  </a:schemeClr>
                </a:solidFill>
              </a:defRPr>
            </a:lvl1pPr>
          </a:lstStyle>
          <a:p>
            <a:fld id="{5C5D21BF-B960-354C-8453-82E7928159C2}" type="datetime1">
              <a:rPr lang="en-IN" smtClean="0"/>
              <a:t>21-01-2025</a:t>
            </a:fld>
            <a:endParaRPr lang="en-US"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Trebuchet MS"/>
                <a:cs typeface="Trebuchet MS"/>
              </a:defRPr>
            </a:lvl1pPr>
          </a:lstStyle>
          <a:p>
            <a:pPr marL="122555">
              <a:lnSpc>
                <a:spcPct val="100000"/>
              </a:lnSpc>
              <a:spcBef>
                <a:spcPts val="40"/>
              </a:spcBef>
            </a:pPr>
            <a:fld id="{81D60167-4931-47E6-BA6A-407CBD079E47}" type="slidenum">
              <a:rPr spc="35" dirty="0"/>
              <a:t>‹#›</a:t>
            </a:fld>
            <a:endParaRPr spc="3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Trebuchet MS"/>
                <a:cs typeface="Trebuchet MS"/>
              </a:defRPr>
            </a:lvl1pPr>
          </a:lstStyle>
          <a:p>
            <a:endParaRPr/>
          </a:p>
        </p:txBody>
      </p:sp>
      <p:pic>
        <p:nvPicPr>
          <p:cNvPr id="10" name="Picture 9">
            <a:extLst>
              <a:ext uri="{FF2B5EF4-FFF2-40B4-BE49-F238E27FC236}">
                <a16:creationId xmlns:a16="http://schemas.microsoft.com/office/drawing/2014/main" id="{F9F78508-EE35-FFF3-C8B1-A9D08C2B9CF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518407" cy="762000"/>
          </a:xfrm>
          <a:prstGeom prst="rect">
            <a:avLst/>
          </a:prstGeom>
        </p:spPr>
      </p:pic>
      <p:sp>
        <p:nvSpPr>
          <p:cNvPr id="11" name="Holder 4">
            <a:extLst>
              <a:ext uri="{FF2B5EF4-FFF2-40B4-BE49-F238E27FC236}">
                <a16:creationId xmlns:a16="http://schemas.microsoft.com/office/drawing/2014/main" id="{323C86B3-A998-ED30-1001-00AB092E42D7}"/>
              </a:ext>
            </a:extLst>
          </p:cNvPr>
          <p:cNvSpPr>
            <a:spLocks noGrp="1"/>
          </p:cNvSpPr>
          <p:nvPr>
            <p:ph type="ftr" sz="quarter" idx="5"/>
          </p:nvPr>
        </p:nvSpPr>
        <p:spPr>
          <a:xfrm>
            <a:off x="2895600" y="6377940"/>
            <a:ext cx="7467600" cy="263232"/>
          </a:xfrm>
        </p:spPr>
        <p:txBody>
          <a:bodyPr lIns="0" tIns="0" rIns="0" bIns="0"/>
          <a:lstStyle>
            <a:lvl1pPr>
              <a:defRPr sz="1200" b="0" i="0">
                <a:solidFill>
                  <a:srgbClr val="888888"/>
                </a:solidFill>
                <a:latin typeface="Trebuchet MS"/>
                <a:cs typeface="Trebuchet MS"/>
              </a:defRPr>
            </a:lvl1pPr>
          </a:lstStyle>
          <a:p>
            <a:pPr marL="12700">
              <a:lnSpc>
                <a:spcPct val="100000"/>
              </a:lnSpc>
              <a:spcBef>
                <a:spcPts val="40"/>
              </a:spcBef>
            </a:pPr>
            <a:r>
              <a:rPr lang="en-IN" spc="30"/>
              <a:t>Ritesh Kumar Singh                                           WEB DEVELOPMENT USING MEAN STACK                                   Unit  I</a:t>
            </a:r>
            <a:endParaRPr spc="35" dirty="0"/>
          </a:p>
        </p:txBody>
      </p:sp>
      <p:sp>
        <p:nvSpPr>
          <p:cNvPr id="12" name="Holder 5">
            <a:extLst>
              <a:ext uri="{FF2B5EF4-FFF2-40B4-BE49-F238E27FC236}">
                <a16:creationId xmlns:a16="http://schemas.microsoft.com/office/drawing/2014/main" id="{D35A08FD-51EB-5F44-1269-4ADD79B12705}"/>
              </a:ext>
            </a:extLst>
          </p:cNvPr>
          <p:cNvSpPr>
            <a:spLocks noGrp="1"/>
          </p:cNvSpPr>
          <p:nvPr>
            <p:ph type="dt" sz="half" idx="6"/>
          </p:nvPr>
        </p:nvSpPr>
        <p:spPr>
          <a:xfrm>
            <a:off x="609600" y="6377940"/>
            <a:ext cx="1524000" cy="215444"/>
          </a:xfrm>
        </p:spPr>
        <p:txBody>
          <a:bodyPr lIns="0" tIns="0" rIns="0" bIns="0"/>
          <a:lstStyle>
            <a:lvl1pPr algn="l">
              <a:defRPr sz="1400">
                <a:solidFill>
                  <a:schemeClr val="tx1">
                    <a:tint val="75000"/>
                  </a:schemeClr>
                </a:solidFill>
              </a:defRPr>
            </a:lvl1pPr>
          </a:lstStyle>
          <a:p>
            <a:fld id="{576EE6E0-4DD5-C14F-BF41-993646995930}" type="datetime1">
              <a:rPr lang="en-IN" smtClean="0"/>
              <a:t>21-01-2025</a:t>
            </a:fld>
            <a:endParaRPr lang="en-US" dirty="0"/>
          </a:p>
        </p:txBody>
      </p:sp>
      <p:sp>
        <p:nvSpPr>
          <p:cNvPr id="13" name="Holder 6">
            <a:extLst>
              <a:ext uri="{FF2B5EF4-FFF2-40B4-BE49-F238E27FC236}">
                <a16:creationId xmlns:a16="http://schemas.microsoft.com/office/drawing/2014/main" id="{2D0900BF-166A-F3B7-8481-B1AC72E0A2EE}"/>
              </a:ext>
            </a:extLst>
          </p:cNvPr>
          <p:cNvSpPr>
            <a:spLocks noGrp="1"/>
          </p:cNvSpPr>
          <p:nvPr>
            <p:ph type="sldNum" sz="quarter" idx="7"/>
          </p:nvPr>
        </p:nvSpPr>
        <p:spPr>
          <a:xfrm>
            <a:off x="11199494" y="6437972"/>
            <a:ext cx="330200" cy="203200"/>
          </a:xfrm>
        </p:spPr>
        <p:txBody>
          <a:bodyPr lIns="0" tIns="0" rIns="0" bIns="0"/>
          <a:lstStyle>
            <a:lvl1pPr>
              <a:defRPr sz="1200" b="0" i="0">
                <a:solidFill>
                  <a:srgbClr val="888888"/>
                </a:solidFill>
                <a:latin typeface="Trebuchet MS"/>
                <a:cs typeface="Trebuchet MS"/>
              </a:defRPr>
            </a:lvl1pPr>
          </a:lstStyle>
          <a:p>
            <a:pPr marL="122555">
              <a:lnSpc>
                <a:spcPct val="100000"/>
              </a:lnSpc>
              <a:spcBef>
                <a:spcPts val="40"/>
              </a:spcBef>
            </a:pPr>
            <a:fld id="{81D60167-4931-47E6-BA6A-407CBD079E47}" type="slidenum">
              <a:rPr spc="35" dirty="0"/>
              <a:t>‹#›</a:t>
            </a:fld>
            <a:endParaRPr spc="3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pic>
        <p:nvPicPr>
          <p:cNvPr id="8" name="Picture 7">
            <a:extLst>
              <a:ext uri="{FF2B5EF4-FFF2-40B4-BE49-F238E27FC236}">
                <a16:creationId xmlns:a16="http://schemas.microsoft.com/office/drawing/2014/main" id="{212EEA0A-653C-F9B2-ED4E-1713803F861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518407" cy="762000"/>
          </a:xfrm>
          <a:prstGeom prst="rect">
            <a:avLst/>
          </a:prstGeom>
        </p:spPr>
      </p:pic>
      <p:sp>
        <p:nvSpPr>
          <p:cNvPr id="9" name="Holder 4">
            <a:extLst>
              <a:ext uri="{FF2B5EF4-FFF2-40B4-BE49-F238E27FC236}">
                <a16:creationId xmlns:a16="http://schemas.microsoft.com/office/drawing/2014/main" id="{F8A269F3-5B1F-D28D-C972-265C1CB7DC74}"/>
              </a:ext>
            </a:extLst>
          </p:cNvPr>
          <p:cNvSpPr>
            <a:spLocks noGrp="1"/>
          </p:cNvSpPr>
          <p:nvPr>
            <p:ph type="ftr" sz="quarter" idx="5"/>
          </p:nvPr>
        </p:nvSpPr>
        <p:spPr>
          <a:xfrm>
            <a:off x="3048000" y="6530340"/>
            <a:ext cx="7467600" cy="263232"/>
          </a:xfrm>
        </p:spPr>
        <p:txBody>
          <a:bodyPr lIns="0" tIns="0" rIns="0" bIns="0"/>
          <a:lstStyle>
            <a:lvl1pPr>
              <a:defRPr sz="1200" b="0" i="0">
                <a:solidFill>
                  <a:srgbClr val="888888"/>
                </a:solidFill>
                <a:latin typeface="Trebuchet MS"/>
                <a:cs typeface="Trebuchet MS"/>
              </a:defRPr>
            </a:lvl1pPr>
          </a:lstStyle>
          <a:p>
            <a:pPr marL="12700">
              <a:lnSpc>
                <a:spcPct val="100000"/>
              </a:lnSpc>
              <a:spcBef>
                <a:spcPts val="40"/>
              </a:spcBef>
            </a:pPr>
            <a:r>
              <a:rPr lang="en-IN" spc="30"/>
              <a:t>Ritesh Kumar Singh                                           WEB DEVELOPMENT USING MEAN STACK                                   Unit  I</a:t>
            </a:r>
            <a:endParaRPr spc="35" dirty="0"/>
          </a:p>
        </p:txBody>
      </p:sp>
      <p:sp>
        <p:nvSpPr>
          <p:cNvPr id="10" name="Holder 5">
            <a:extLst>
              <a:ext uri="{FF2B5EF4-FFF2-40B4-BE49-F238E27FC236}">
                <a16:creationId xmlns:a16="http://schemas.microsoft.com/office/drawing/2014/main" id="{264BE0C0-8640-774C-E11E-1F252B5ABCDF}"/>
              </a:ext>
            </a:extLst>
          </p:cNvPr>
          <p:cNvSpPr>
            <a:spLocks noGrp="1"/>
          </p:cNvSpPr>
          <p:nvPr>
            <p:ph type="dt" sz="half" idx="6"/>
          </p:nvPr>
        </p:nvSpPr>
        <p:spPr>
          <a:xfrm>
            <a:off x="762000" y="6530340"/>
            <a:ext cx="1524000" cy="215444"/>
          </a:xfrm>
        </p:spPr>
        <p:txBody>
          <a:bodyPr lIns="0" tIns="0" rIns="0" bIns="0"/>
          <a:lstStyle>
            <a:lvl1pPr algn="l">
              <a:defRPr sz="1400">
                <a:solidFill>
                  <a:schemeClr val="tx1">
                    <a:tint val="75000"/>
                  </a:schemeClr>
                </a:solidFill>
              </a:defRPr>
            </a:lvl1pPr>
          </a:lstStyle>
          <a:p>
            <a:fld id="{664BC28F-6D28-E34A-8BCA-3D6900E7A7BD}" type="datetime1">
              <a:rPr lang="en-IN" smtClean="0"/>
              <a:t>21-01-2025</a:t>
            </a:fld>
            <a:endParaRPr lang="en-US" dirty="0"/>
          </a:p>
        </p:txBody>
      </p:sp>
      <p:sp>
        <p:nvSpPr>
          <p:cNvPr id="11" name="Holder 6">
            <a:extLst>
              <a:ext uri="{FF2B5EF4-FFF2-40B4-BE49-F238E27FC236}">
                <a16:creationId xmlns:a16="http://schemas.microsoft.com/office/drawing/2014/main" id="{FD9FDA38-87BF-280E-DB89-61515387BBAD}"/>
              </a:ext>
            </a:extLst>
          </p:cNvPr>
          <p:cNvSpPr txBox="1">
            <a:spLocks/>
          </p:cNvSpPr>
          <p:nvPr userDrawn="1"/>
        </p:nvSpPr>
        <p:spPr>
          <a:xfrm>
            <a:off x="11397762" y="6530340"/>
            <a:ext cx="330200" cy="203200"/>
          </a:xfrm>
          <a:prstGeom prst="rect">
            <a:avLst/>
          </a:prstGeom>
        </p:spPr>
        <p:txBody>
          <a:bodyPr wrap="square" lIns="0" tIns="0" rIns="0" bIns="0">
            <a:spAutoFit/>
          </a:bodyPr>
          <a:lstStyle>
            <a:defPPr>
              <a:defRPr lang="en-US"/>
            </a:defPPr>
            <a:lvl1pPr marL="0" algn="l" defTabSz="914400" rtl="0" eaLnBrk="1" latinLnBrk="0" hangingPunct="1">
              <a:defRPr sz="1200" b="0" i="0" kern="1200">
                <a:solidFill>
                  <a:srgbClr val="888888"/>
                </a:solidFill>
                <a:latin typeface="Trebuchet MS"/>
                <a:ea typeface="+mn-ea"/>
                <a:cs typeface="Trebuchet M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2555">
              <a:spcBef>
                <a:spcPts val="40"/>
              </a:spcBef>
            </a:pPr>
            <a:fld id="{81D60167-4931-47E6-BA6A-407CBD079E47}" type="slidenum">
              <a:rPr lang="en-IN" spc="35" smtClean="0"/>
              <a:pPr marL="122555">
                <a:spcBef>
                  <a:spcPts val="40"/>
                </a:spcBef>
              </a:pPr>
              <a:t>‹#›</a:t>
            </a:fld>
            <a:endParaRPr lang="en-IN" spc="3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9811" y="13716"/>
            <a:ext cx="1400556" cy="748283"/>
          </a:xfrm>
          <a:prstGeom prst="rect">
            <a:avLst/>
          </a:prstGeom>
        </p:spPr>
      </p:pic>
      <p:pic>
        <p:nvPicPr>
          <p:cNvPr id="17" name="bg object 17"/>
          <p:cNvPicPr/>
          <p:nvPr/>
        </p:nvPicPr>
        <p:blipFill>
          <a:blip r:embed="rId3" cstate="print"/>
          <a:stretch>
            <a:fillRect/>
          </a:stretch>
        </p:blipFill>
        <p:spPr>
          <a:xfrm>
            <a:off x="1392491" y="0"/>
            <a:ext cx="10799508" cy="761111"/>
          </a:xfrm>
          <a:prstGeom prst="rect">
            <a:avLst/>
          </a:prstGeom>
        </p:spPr>
      </p:pic>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Trebuchet MS"/>
                <a:cs typeface="Trebuchet MS"/>
              </a:defRPr>
            </a:lvl1pPr>
          </a:lstStyle>
          <a:p>
            <a:pPr marL="12700">
              <a:lnSpc>
                <a:spcPct val="100000"/>
              </a:lnSpc>
              <a:spcBef>
                <a:spcPts val="40"/>
              </a:spcBef>
            </a:pPr>
            <a:r>
              <a:rPr lang="en-IN" spc="30"/>
              <a:t>Ritesh Kumar Singh                                           WEB DEVELOPMENT USING MEAN STACK                                   Unit  I</a:t>
            </a:r>
            <a:endParaRPr spc="35"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4E3E22AF-B566-DF40-B006-A502E070DFBF}" type="datetime1">
              <a:rPr lang="en-IN" smtClean="0"/>
              <a:t>21-01-2025</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Trebuchet MS"/>
                <a:cs typeface="Trebuchet MS"/>
              </a:defRPr>
            </a:lvl1pPr>
          </a:lstStyle>
          <a:p>
            <a:pPr marL="122555">
              <a:lnSpc>
                <a:spcPct val="100000"/>
              </a:lnSpc>
              <a:spcBef>
                <a:spcPts val="40"/>
              </a:spcBef>
            </a:pPr>
            <a:fld id="{81D60167-4931-47E6-BA6A-407CBD079E47}" type="slidenum">
              <a:rPr spc="35" dirty="0"/>
              <a:t>‹#›</a:t>
            </a:fld>
            <a:endParaRPr spc="3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Trebuchet MS"/>
                <a:cs typeface="Trebuchet MS"/>
              </a:defRPr>
            </a:lvl1pPr>
          </a:lstStyle>
          <a:p>
            <a:pPr marL="12700">
              <a:lnSpc>
                <a:spcPct val="100000"/>
              </a:lnSpc>
              <a:spcBef>
                <a:spcPts val="40"/>
              </a:spcBef>
            </a:pPr>
            <a:r>
              <a:rPr lang="en-IN" spc="30"/>
              <a:t>Ritesh Kumar Singh                                           WEB DEVELOPMENT USING MEAN STACK                                   Unit  I</a:t>
            </a:r>
            <a:endParaRPr spc="35"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EEFB67B7-BE64-8F40-8837-A792D7C39723}" type="datetime1">
              <a:rPr lang="en-IN" smtClean="0"/>
              <a:t>21-01-2025</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Trebuchet MS"/>
                <a:cs typeface="Trebuchet MS"/>
              </a:defRPr>
            </a:lvl1pPr>
          </a:lstStyle>
          <a:p>
            <a:pPr marL="122555">
              <a:lnSpc>
                <a:spcPct val="100000"/>
              </a:lnSpc>
              <a:spcBef>
                <a:spcPts val="40"/>
              </a:spcBef>
            </a:pPr>
            <a:fld id="{81D60167-4931-47E6-BA6A-407CBD079E47}" type="slidenum">
              <a:rPr spc="35" dirty="0"/>
              <a:t>‹#›</a:t>
            </a:fld>
            <a:endParaRPr spc="35"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77940"/>
            <a:ext cx="1524000" cy="215444"/>
          </a:xfrm>
        </p:spPr>
        <p:txBody>
          <a:bodyPr/>
          <a:lstStyle>
            <a:lvl1pPr>
              <a:defRPr sz="1400"/>
            </a:lvl1pPr>
          </a:lstStyle>
          <a:p>
            <a:fld id="{77552437-B6F9-BE48-AB4E-2E178611B6E6}" type="datetime1">
              <a:rPr lang="en-IN" smtClean="0"/>
              <a:t>21-01-2025</a:t>
            </a:fld>
            <a:endParaRPr lang="en-US" dirty="0"/>
          </a:p>
        </p:txBody>
      </p:sp>
      <p:sp>
        <p:nvSpPr>
          <p:cNvPr id="5" name="Footer Placeholder 4"/>
          <p:cNvSpPr>
            <a:spLocks noGrp="1"/>
          </p:cNvSpPr>
          <p:nvPr>
            <p:ph type="ftr" sz="quarter" idx="11"/>
          </p:nvPr>
        </p:nvSpPr>
        <p:spPr>
          <a:xfrm>
            <a:off x="3429000" y="6365874"/>
            <a:ext cx="6934200" cy="275297"/>
          </a:xfrm>
        </p:spPr>
        <p:txBody>
          <a:body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10" name="Picture 9">
            <a:extLst>
              <a:ext uri="{FF2B5EF4-FFF2-40B4-BE49-F238E27FC236}">
                <a16:creationId xmlns:a16="http://schemas.microsoft.com/office/drawing/2014/main" id="{A13819A1-6702-2A96-FE3E-E356C7845D3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15990"/>
            <a:ext cx="1524000" cy="746009"/>
          </a:xfrm>
          <a:prstGeom prst="rect">
            <a:avLst/>
          </a:prstGeom>
        </p:spPr>
      </p:pic>
    </p:spTree>
    <p:extLst>
      <p:ext uri="{BB962C8B-B14F-4D97-AF65-F5344CB8AC3E}">
        <p14:creationId xmlns:p14="http://schemas.microsoft.com/office/powerpoint/2010/main" val="1758169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D9425FF-9417-3A4C-8C9F-4F3C55D4C497}" type="datetime1">
              <a:rPr lang="en-IN" smtClean="0"/>
              <a:t>21-01-2025</a:t>
            </a:fld>
            <a:endParaRPr lang="en-US"/>
          </a:p>
        </p:txBody>
      </p:sp>
      <p:sp>
        <p:nvSpPr>
          <p:cNvPr id="6" name="Footer Placeholder 5"/>
          <p:cNvSpPr>
            <a:spLocks noGrp="1"/>
          </p:cNvSpPr>
          <p:nvPr>
            <p:ph type="ftr" sz="quarter" idx="11"/>
          </p:nvPr>
        </p:nvSpPr>
        <p:spPr/>
        <p:txBody>
          <a:bodyPr/>
          <a:lstStyle/>
          <a:p>
            <a:r>
              <a:rPr lang="en-US"/>
              <a:t>Ritesh Kumar Singh                                           WEB DEVELOPMENT USING MEAN STACK                                   Unit  I</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791605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9" cstate="print"/>
          <a:stretch>
            <a:fillRect/>
          </a:stretch>
        </p:blipFill>
        <p:spPr>
          <a:xfrm>
            <a:off x="19811" y="13716"/>
            <a:ext cx="1400556" cy="748283"/>
          </a:xfrm>
          <a:prstGeom prst="rect">
            <a:avLst/>
          </a:prstGeom>
        </p:spPr>
      </p:pic>
      <p:sp>
        <p:nvSpPr>
          <p:cNvPr id="2" name="Holder 2"/>
          <p:cNvSpPr>
            <a:spLocks noGrp="1"/>
          </p:cNvSpPr>
          <p:nvPr>
            <p:ph type="title"/>
          </p:nvPr>
        </p:nvSpPr>
        <p:spPr>
          <a:xfrm>
            <a:off x="3542030" y="74930"/>
            <a:ext cx="5107939" cy="514350"/>
          </a:xfrm>
          <a:prstGeom prst="rect">
            <a:avLst/>
          </a:prstGeom>
        </p:spPr>
        <p:txBody>
          <a:bodyPr wrap="square" lIns="0" tIns="0" rIns="0" bIns="0">
            <a:spAutoFit/>
          </a:bodyPr>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152400" y="1143000"/>
            <a:ext cx="11887200" cy="3784600"/>
          </a:xfrm>
          <a:prstGeom prst="rect">
            <a:avLst/>
          </a:prstGeom>
        </p:spPr>
        <p:txBody>
          <a:bodyPr wrap="square" lIns="0" tIns="0" rIns="0" bIns="0">
            <a:spAutoFit/>
          </a:bodyPr>
          <a:lstStyle>
            <a:lvl1pPr>
              <a:defRPr sz="2000" b="0" i="0">
                <a:solidFill>
                  <a:schemeClr val="tx1"/>
                </a:solidFill>
                <a:latin typeface="Trebuchet MS"/>
                <a:cs typeface="Trebuchet MS"/>
              </a:defRPr>
            </a:lvl1pPr>
          </a:lstStyle>
          <a:p>
            <a:endParaRPr/>
          </a:p>
        </p:txBody>
      </p:sp>
      <p:sp>
        <p:nvSpPr>
          <p:cNvPr id="4" name="Holder 4"/>
          <p:cNvSpPr>
            <a:spLocks noGrp="1"/>
          </p:cNvSpPr>
          <p:nvPr>
            <p:ph type="ftr" sz="quarter" idx="5"/>
          </p:nvPr>
        </p:nvSpPr>
        <p:spPr>
          <a:xfrm>
            <a:off x="688340" y="6437972"/>
            <a:ext cx="718819" cy="203200"/>
          </a:xfrm>
          <a:prstGeom prst="rect">
            <a:avLst/>
          </a:prstGeom>
        </p:spPr>
        <p:txBody>
          <a:bodyPr wrap="square" lIns="0" tIns="0" rIns="0" bIns="0">
            <a:spAutoFit/>
          </a:bodyPr>
          <a:lstStyle>
            <a:lvl1pPr>
              <a:defRPr sz="1200" b="0" i="0">
                <a:solidFill>
                  <a:srgbClr val="888888"/>
                </a:solidFill>
                <a:latin typeface="Trebuchet MS"/>
                <a:cs typeface="Trebuchet MS"/>
              </a:defRPr>
            </a:lvl1pPr>
          </a:lstStyle>
          <a:p>
            <a:pPr marL="12700">
              <a:lnSpc>
                <a:spcPct val="100000"/>
              </a:lnSpc>
              <a:spcBef>
                <a:spcPts val="40"/>
              </a:spcBef>
            </a:pPr>
            <a:r>
              <a:rPr lang="en-IN" spc="30"/>
              <a:t>Ritesh Kumar Singh                                           WEB DEVELOPMENT USING MEAN STACK                                   Unit  I</a:t>
            </a:r>
            <a:endParaRPr spc="35"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8F79B69D-1746-0C47-BA17-9D8E0D30E04A}" type="datetime1">
              <a:rPr lang="en-IN" smtClean="0"/>
              <a:t>21-01-2025</a:t>
            </a:fld>
            <a:endParaRPr lang="en-US"/>
          </a:p>
        </p:txBody>
      </p:sp>
      <p:sp>
        <p:nvSpPr>
          <p:cNvPr id="6" name="Holder 6"/>
          <p:cNvSpPr>
            <a:spLocks noGrp="1"/>
          </p:cNvSpPr>
          <p:nvPr>
            <p:ph type="sldNum" sz="quarter" idx="7"/>
          </p:nvPr>
        </p:nvSpPr>
        <p:spPr>
          <a:xfrm>
            <a:off x="11199494" y="6437972"/>
            <a:ext cx="330200" cy="203200"/>
          </a:xfrm>
          <a:prstGeom prst="rect">
            <a:avLst/>
          </a:prstGeom>
        </p:spPr>
        <p:txBody>
          <a:bodyPr wrap="square" lIns="0" tIns="0" rIns="0" bIns="0">
            <a:spAutoFit/>
          </a:bodyPr>
          <a:lstStyle>
            <a:lvl1pPr>
              <a:defRPr sz="1200" b="0" i="0">
                <a:solidFill>
                  <a:srgbClr val="888888"/>
                </a:solidFill>
                <a:latin typeface="Trebuchet MS"/>
                <a:cs typeface="Trebuchet MS"/>
              </a:defRPr>
            </a:lvl1pPr>
          </a:lstStyle>
          <a:p>
            <a:pPr marL="122555">
              <a:lnSpc>
                <a:spcPct val="100000"/>
              </a:lnSpc>
              <a:spcBef>
                <a:spcPts val="40"/>
              </a:spcBef>
            </a:pPr>
            <a:fld id="{81D60167-4931-47E6-BA6A-407CBD079E47}" type="slidenum">
              <a:rPr spc="35" dirty="0"/>
              <a:t>‹#›</a:t>
            </a:fld>
            <a:endParaRPr spc="3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Layout" Target="../diagrams/layout7.xml"/><Relationship Id="rId18" Type="http://schemas.openxmlformats.org/officeDocument/2006/relationships/diagramLayout" Target="../diagrams/layout8.xml"/><Relationship Id="rId26" Type="http://schemas.microsoft.com/office/2007/relationships/diagramDrawing" Target="../diagrams/drawing9.xml"/><Relationship Id="rId3" Type="http://schemas.openxmlformats.org/officeDocument/2006/relationships/diagramLayout" Target="../diagrams/layout5.xml"/><Relationship Id="rId21" Type="http://schemas.microsoft.com/office/2007/relationships/diagramDrawing" Target="../diagrams/drawing8.xml"/><Relationship Id="rId7" Type="http://schemas.openxmlformats.org/officeDocument/2006/relationships/diagramData" Target="../diagrams/data6.xml"/><Relationship Id="rId12" Type="http://schemas.openxmlformats.org/officeDocument/2006/relationships/diagramData" Target="../diagrams/data7.xml"/><Relationship Id="rId17" Type="http://schemas.openxmlformats.org/officeDocument/2006/relationships/diagramData" Target="../diagrams/data8.xml"/><Relationship Id="rId25" Type="http://schemas.openxmlformats.org/officeDocument/2006/relationships/diagramColors" Target="../diagrams/colors9.xml"/><Relationship Id="rId2" Type="http://schemas.openxmlformats.org/officeDocument/2006/relationships/diagramData" Target="../diagrams/data5.xml"/><Relationship Id="rId16" Type="http://schemas.microsoft.com/office/2007/relationships/diagramDrawing" Target="../diagrams/drawing7.xml"/><Relationship Id="rId20" Type="http://schemas.openxmlformats.org/officeDocument/2006/relationships/diagramColors" Target="../diagrams/colors8.xml"/><Relationship Id="rId29" Type="http://schemas.openxmlformats.org/officeDocument/2006/relationships/diagramQuickStyle" Target="../diagrams/quickStyle10.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24" Type="http://schemas.openxmlformats.org/officeDocument/2006/relationships/diagramQuickStyle" Target="../diagrams/quickStyle9.xml"/><Relationship Id="rId5" Type="http://schemas.openxmlformats.org/officeDocument/2006/relationships/diagramColors" Target="../diagrams/colors5.xml"/><Relationship Id="rId15" Type="http://schemas.openxmlformats.org/officeDocument/2006/relationships/diagramColors" Target="../diagrams/colors7.xml"/><Relationship Id="rId23" Type="http://schemas.openxmlformats.org/officeDocument/2006/relationships/diagramLayout" Target="../diagrams/layout9.xml"/><Relationship Id="rId28" Type="http://schemas.openxmlformats.org/officeDocument/2006/relationships/diagramLayout" Target="../diagrams/layout10.xml"/><Relationship Id="rId10" Type="http://schemas.openxmlformats.org/officeDocument/2006/relationships/diagramColors" Target="../diagrams/colors6.xml"/><Relationship Id="rId19" Type="http://schemas.openxmlformats.org/officeDocument/2006/relationships/diagramQuickStyle" Target="../diagrams/quickStyle8.xml"/><Relationship Id="rId31" Type="http://schemas.microsoft.com/office/2007/relationships/diagramDrawing" Target="../diagrams/drawing10.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diagramQuickStyle" Target="../diagrams/quickStyle7.xml"/><Relationship Id="rId22" Type="http://schemas.openxmlformats.org/officeDocument/2006/relationships/diagramData" Target="../diagrams/data9.xml"/><Relationship Id="rId27" Type="http://schemas.openxmlformats.org/officeDocument/2006/relationships/diagramData" Target="../diagrams/data10.xml"/><Relationship Id="rId30" Type="http://schemas.openxmlformats.org/officeDocument/2006/relationships/diagramColors" Target="../diagrams/colors10.xml"/></Relationships>
</file>

<file path=ppt/slides/_rels/slide12.xml.rels><?xml version="1.0" encoding="UTF-8" standalone="yes"?>
<Relationships xmlns="http://schemas.openxmlformats.org/package/2006/relationships"><Relationship Id="rId13" Type="http://schemas.openxmlformats.org/officeDocument/2006/relationships/diagramLayout" Target="../diagrams/layout13.xml"/><Relationship Id="rId18" Type="http://schemas.openxmlformats.org/officeDocument/2006/relationships/diagramLayout" Target="../diagrams/layout14.xml"/><Relationship Id="rId26" Type="http://schemas.microsoft.com/office/2007/relationships/diagramDrawing" Target="../diagrams/drawing15.xml"/><Relationship Id="rId3" Type="http://schemas.openxmlformats.org/officeDocument/2006/relationships/diagramLayout" Target="../diagrams/layout11.xml"/><Relationship Id="rId21" Type="http://schemas.microsoft.com/office/2007/relationships/diagramDrawing" Target="../diagrams/drawing14.xml"/><Relationship Id="rId34" Type="http://schemas.openxmlformats.org/officeDocument/2006/relationships/diagramQuickStyle" Target="../diagrams/quickStyle17.xml"/><Relationship Id="rId7" Type="http://schemas.openxmlformats.org/officeDocument/2006/relationships/diagramData" Target="../diagrams/data12.xml"/><Relationship Id="rId12" Type="http://schemas.openxmlformats.org/officeDocument/2006/relationships/diagramData" Target="../diagrams/data13.xml"/><Relationship Id="rId17" Type="http://schemas.openxmlformats.org/officeDocument/2006/relationships/diagramData" Target="../diagrams/data14.xml"/><Relationship Id="rId25" Type="http://schemas.openxmlformats.org/officeDocument/2006/relationships/diagramColors" Target="../diagrams/colors15.xml"/><Relationship Id="rId33" Type="http://schemas.openxmlformats.org/officeDocument/2006/relationships/diagramLayout" Target="../diagrams/layout17.xml"/><Relationship Id="rId2" Type="http://schemas.openxmlformats.org/officeDocument/2006/relationships/diagramData" Target="../diagrams/data11.xml"/><Relationship Id="rId16" Type="http://schemas.microsoft.com/office/2007/relationships/diagramDrawing" Target="../diagrams/drawing13.xml"/><Relationship Id="rId20" Type="http://schemas.openxmlformats.org/officeDocument/2006/relationships/diagramColors" Target="../diagrams/colors14.xml"/><Relationship Id="rId29" Type="http://schemas.openxmlformats.org/officeDocument/2006/relationships/diagramQuickStyle" Target="../diagrams/quickStyle16.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24" Type="http://schemas.openxmlformats.org/officeDocument/2006/relationships/diagramQuickStyle" Target="../diagrams/quickStyle15.xml"/><Relationship Id="rId32" Type="http://schemas.openxmlformats.org/officeDocument/2006/relationships/diagramData" Target="../diagrams/data17.xml"/><Relationship Id="rId5" Type="http://schemas.openxmlformats.org/officeDocument/2006/relationships/diagramColors" Target="../diagrams/colors11.xml"/><Relationship Id="rId15" Type="http://schemas.openxmlformats.org/officeDocument/2006/relationships/diagramColors" Target="../diagrams/colors13.xml"/><Relationship Id="rId23" Type="http://schemas.openxmlformats.org/officeDocument/2006/relationships/diagramLayout" Target="../diagrams/layout15.xml"/><Relationship Id="rId28" Type="http://schemas.openxmlformats.org/officeDocument/2006/relationships/diagramLayout" Target="../diagrams/layout16.xml"/><Relationship Id="rId36" Type="http://schemas.microsoft.com/office/2007/relationships/diagramDrawing" Target="../diagrams/drawing17.xml"/><Relationship Id="rId10" Type="http://schemas.openxmlformats.org/officeDocument/2006/relationships/diagramColors" Target="../diagrams/colors12.xml"/><Relationship Id="rId19" Type="http://schemas.openxmlformats.org/officeDocument/2006/relationships/diagramQuickStyle" Target="../diagrams/quickStyle14.xml"/><Relationship Id="rId31" Type="http://schemas.microsoft.com/office/2007/relationships/diagramDrawing" Target="../diagrams/drawing16.xml"/><Relationship Id="rId4" Type="http://schemas.openxmlformats.org/officeDocument/2006/relationships/diagramQuickStyle" Target="../diagrams/quickStyle11.xml"/><Relationship Id="rId9" Type="http://schemas.openxmlformats.org/officeDocument/2006/relationships/diagramQuickStyle" Target="../diagrams/quickStyle12.xml"/><Relationship Id="rId14" Type="http://schemas.openxmlformats.org/officeDocument/2006/relationships/diagramQuickStyle" Target="../diagrams/quickStyle13.xml"/><Relationship Id="rId22" Type="http://schemas.openxmlformats.org/officeDocument/2006/relationships/diagramData" Target="../diagrams/data15.xml"/><Relationship Id="rId27" Type="http://schemas.openxmlformats.org/officeDocument/2006/relationships/diagramData" Target="../diagrams/data16.xml"/><Relationship Id="rId30" Type="http://schemas.openxmlformats.org/officeDocument/2006/relationships/diagramColors" Target="../diagrams/colors16.xml"/><Relationship Id="rId35" Type="http://schemas.openxmlformats.org/officeDocument/2006/relationships/diagramColors" Target="../diagrams/colors17.xml"/><Relationship Id="rId8" Type="http://schemas.openxmlformats.org/officeDocument/2006/relationships/diagramLayout" Target="../diagrams/layout12.xml"/></Relationships>
</file>

<file path=ppt/slides/_rels/slide13.xml.rels><?xml version="1.0" encoding="UTF-8" standalone="yes"?>
<Relationships xmlns="http://schemas.openxmlformats.org/package/2006/relationships"><Relationship Id="rId13" Type="http://schemas.openxmlformats.org/officeDocument/2006/relationships/diagramLayout" Target="../diagrams/layout20.xml"/><Relationship Id="rId18" Type="http://schemas.openxmlformats.org/officeDocument/2006/relationships/diagramLayout" Target="../diagrams/layout21.xml"/><Relationship Id="rId26" Type="http://schemas.microsoft.com/office/2007/relationships/diagramDrawing" Target="../diagrams/drawing22.xml"/><Relationship Id="rId3" Type="http://schemas.openxmlformats.org/officeDocument/2006/relationships/diagramLayout" Target="../diagrams/layout18.xml"/><Relationship Id="rId21" Type="http://schemas.microsoft.com/office/2007/relationships/diagramDrawing" Target="../diagrams/drawing21.xml"/><Relationship Id="rId34" Type="http://schemas.openxmlformats.org/officeDocument/2006/relationships/diagramQuickStyle" Target="../diagrams/quickStyle24.xml"/><Relationship Id="rId7" Type="http://schemas.openxmlformats.org/officeDocument/2006/relationships/diagramData" Target="../diagrams/data19.xml"/><Relationship Id="rId12" Type="http://schemas.openxmlformats.org/officeDocument/2006/relationships/diagramData" Target="../diagrams/data20.xml"/><Relationship Id="rId17" Type="http://schemas.openxmlformats.org/officeDocument/2006/relationships/diagramData" Target="../diagrams/data21.xml"/><Relationship Id="rId25" Type="http://schemas.openxmlformats.org/officeDocument/2006/relationships/diagramColors" Target="../diagrams/colors22.xml"/><Relationship Id="rId33" Type="http://schemas.openxmlformats.org/officeDocument/2006/relationships/diagramLayout" Target="../diagrams/layout24.xml"/><Relationship Id="rId2" Type="http://schemas.openxmlformats.org/officeDocument/2006/relationships/diagramData" Target="../diagrams/data18.xml"/><Relationship Id="rId16" Type="http://schemas.microsoft.com/office/2007/relationships/diagramDrawing" Target="../diagrams/drawing20.xml"/><Relationship Id="rId20" Type="http://schemas.openxmlformats.org/officeDocument/2006/relationships/diagramColors" Target="../diagrams/colors21.xml"/><Relationship Id="rId29" Type="http://schemas.openxmlformats.org/officeDocument/2006/relationships/diagramQuickStyle" Target="../diagrams/quickStyle23.xml"/><Relationship Id="rId1" Type="http://schemas.openxmlformats.org/officeDocument/2006/relationships/slideLayout" Target="../slideLayouts/slideLayout2.xml"/><Relationship Id="rId6" Type="http://schemas.microsoft.com/office/2007/relationships/diagramDrawing" Target="../diagrams/drawing18.xml"/><Relationship Id="rId11" Type="http://schemas.microsoft.com/office/2007/relationships/diagramDrawing" Target="../diagrams/drawing19.xml"/><Relationship Id="rId24" Type="http://schemas.openxmlformats.org/officeDocument/2006/relationships/diagramQuickStyle" Target="../diagrams/quickStyle22.xml"/><Relationship Id="rId32" Type="http://schemas.openxmlformats.org/officeDocument/2006/relationships/diagramData" Target="../diagrams/data24.xml"/><Relationship Id="rId5" Type="http://schemas.openxmlformats.org/officeDocument/2006/relationships/diagramColors" Target="../diagrams/colors18.xml"/><Relationship Id="rId15" Type="http://schemas.openxmlformats.org/officeDocument/2006/relationships/diagramColors" Target="../diagrams/colors20.xml"/><Relationship Id="rId23" Type="http://schemas.openxmlformats.org/officeDocument/2006/relationships/diagramLayout" Target="../diagrams/layout22.xml"/><Relationship Id="rId28" Type="http://schemas.openxmlformats.org/officeDocument/2006/relationships/diagramLayout" Target="../diagrams/layout23.xml"/><Relationship Id="rId36" Type="http://schemas.microsoft.com/office/2007/relationships/diagramDrawing" Target="../diagrams/drawing24.xml"/><Relationship Id="rId10" Type="http://schemas.openxmlformats.org/officeDocument/2006/relationships/diagramColors" Target="../diagrams/colors19.xml"/><Relationship Id="rId19" Type="http://schemas.openxmlformats.org/officeDocument/2006/relationships/diagramQuickStyle" Target="../diagrams/quickStyle21.xml"/><Relationship Id="rId31" Type="http://schemas.microsoft.com/office/2007/relationships/diagramDrawing" Target="../diagrams/drawing23.xml"/><Relationship Id="rId4" Type="http://schemas.openxmlformats.org/officeDocument/2006/relationships/diagramQuickStyle" Target="../diagrams/quickStyle18.xml"/><Relationship Id="rId9" Type="http://schemas.openxmlformats.org/officeDocument/2006/relationships/diagramQuickStyle" Target="../diagrams/quickStyle19.xml"/><Relationship Id="rId14" Type="http://schemas.openxmlformats.org/officeDocument/2006/relationships/diagramQuickStyle" Target="../diagrams/quickStyle20.xml"/><Relationship Id="rId22" Type="http://schemas.openxmlformats.org/officeDocument/2006/relationships/diagramData" Target="../diagrams/data22.xml"/><Relationship Id="rId27" Type="http://schemas.openxmlformats.org/officeDocument/2006/relationships/diagramData" Target="../diagrams/data23.xml"/><Relationship Id="rId30" Type="http://schemas.openxmlformats.org/officeDocument/2006/relationships/diagramColors" Target="../diagrams/colors23.xml"/><Relationship Id="rId35" Type="http://schemas.openxmlformats.org/officeDocument/2006/relationships/diagramColors" Target="../diagrams/colors24.xml"/><Relationship Id="rId8" Type="http://schemas.openxmlformats.org/officeDocument/2006/relationships/diagramLayout" Target="../diagrams/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nodejs.org/en/blog/release/v15.14.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w3schools.com/nodejs/shownodejs_cmd.asp?filename=demo_fs_append"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www.geeksforgeeks.org/javascript-json/" TargetMode="External"/><Relationship Id="rId2" Type="http://schemas.openxmlformats.org/officeDocument/2006/relationships/hyperlink" Target="https://www.geeksforgeeks.org/introduction-to-nodejs/"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developer.mozilla.org/en-US/docs/Glossary/Protocol"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70981"/>
            <a:ext cx="105918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3200" b="0" dirty="0"/>
              <a:t>Noida Institute of Engineering and Technology, Greater Noida</a:t>
            </a:r>
          </a:p>
        </p:txBody>
      </p:sp>
      <p:sp>
        <p:nvSpPr>
          <p:cNvPr id="3" name="Subtitle 2"/>
          <p:cNvSpPr>
            <a:spLocks noGrp="1"/>
          </p:cNvSpPr>
          <p:nvPr>
            <p:ph type="subTitle" idx="1"/>
          </p:nvPr>
        </p:nvSpPr>
        <p:spPr>
          <a:xfrm>
            <a:off x="2971800" y="914400"/>
            <a:ext cx="6019800" cy="1584471"/>
          </a:xfrm>
        </p:spPr>
        <p:style>
          <a:lnRef idx="2">
            <a:schemeClr val="accent5"/>
          </a:lnRef>
          <a:fillRef idx="1">
            <a:schemeClr val="lt1"/>
          </a:fillRef>
          <a:effectRef idx="0">
            <a:schemeClr val="accent5"/>
          </a:effectRef>
          <a:fontRef idx="minor">
            <a:schemeClr val="dk1"/>
          </a:fontRef>
        </p:style>
        <p:txBody>
          <a:bodyPr anchor="ctr">
            <a:normAutofit/>
          </a:bodyPr>
          <a:lstStyle/>
          <a:p>
            <a:r>
              <a:rPr lang="en-US" sz="3600" dirty="0">
                <a:solidFill>
                  <a:schemeClr val="tx1"/>
                </a:solidFill>
              </a:rPr>
              <a:t>WEB DEVELOPMENT USING MEAN STACK</a:t>
            </a:r>
          </a:p>
        </p:txBody>
      </p:sp>
      <p:sp>
        <p:nvSpPr>
          <p:cNvPr id="6" name="Subtitle 2"/>
          <p:cNvSpPr txBox="1">
            <a:spLocks/>
          </p:cNvSpPr>
          <p:nvPr/>
        </p:nvSpPr>
        <p:spPr>
          <a:xfrm>
            <a:off x="8382000" y="40386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lnSpcReduction="10000"/>
          </a:bodyPr>
          <a:lstStyle/>
          <a:p>
            <a:pPr algn="ctr">
              <a:spcBef>
                <a:spcPct val="20000"/>
              </a:spcBef>
              <a:defRPr/>
            </a:pPr>
            <a:endParaRPr lang="en-US" sz="2400" dirty="0">
              <a:solidFill>
                <a:schemeClr val="tx1"/>
              </a:solidFill>
            </a:endParaRPr>
          </a:p>
          <a:p>
            <a:pPr algn="ctr">
              <a:spcBef>
                <a:spcPct val="20000"/>
              </a:spcBef>
              <a:defRPr/>
            </a:pPr>
            <a:r>
              <a:rPr lang="en-US" sz="2400" dirty="0" err="1">
                <a:solidFill>
                  <a:schemeClr val="tx1"/>
                </a:solidFill>
              </a:rPr>
              <a:t>Ritesh</a:t>
            </a:r>
            <a:r>
              <a:rPr lang="en-US" sz="2400" dirty="0">
                <a:solidFill>
                  <a:schemeClr val="tx1"/>
                </a:solidFill>
              </a:rPr>
              <a:t> Kumar Singh </a:t>
            </a:r>
          </a:p>
          <a:p>
            <a:pPr algn="ctr">
              <a:spcBef>
                <a:spcPct val="20000"/>
              </a:spcBef>
              <a:defRPr/>
            </a:pPr>
            <a:r>
              <a:rPr lang="en-US" sz="2400" dirty="0">
                <a:solidFill>
                  <a:schemeClr val="tx1"/>
                </a:solidFill>
              </a:rPr>
              <a:t>(Asst. Professor)</a:t>
            </a:r>
          </a:p>
          <a:p>
            <a:pPr algn="ctr">
              <a:spcBef>
                <a:spcPct val="20000"/>
              </a:spcBef>
              <a:defRPr/>
            </a:pPr>
            <a:r>
              <a:rPr lang="en-US" sz="2400" dirty="0">
                <a:solidFill>
                  <a:schemeClr val="tx1"/>
                </a:solidFill>
              </a:rPr>
              <a:t>CSE Department</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1417320" y="5897568"/>
            <a:ext cx="533400" cy="533400"/>
          </a:xfrm>
          <a:prstGeom prst="rect">
            <a:avLst/>
          </a:prstGeom>
          <a:noFill/>
        </p:spPr>
      </p:pic>
      <p:sp>
        <p:nvSpPr>
          <p:cNvPr id="9" name="Date Placeholder 8"/>
          <p:cNvSpPr>
            <a:spLocks noGrp="1"/>
          </p:cNvSpPr>
          <p:nvPr>
            <p:ph type="dt" sz="half" idx="10"/>
          </p:nvPr>
        </p:nvSpPr>
        <p:spPr>
          <a:xfrm>
            <a:off x="1482634" y="6430968"/>
            <a:ext cx="2133600" cy="365125"/>
          </a:xfrm>
        </p:spPr>
        <p:txBody>
          <a:bodyPr/>
          <a:lstStyle/>
          <a:p>
            <a:fld id="{FAD44E6D-CB7D-9C4A-925A-9F2B632718FB}" type="datetime1">
              <a:rPr lang="en-IN" smtClean="0"/>
              <a:t>21-01-2025</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dirty="0"/>
          </a:p>
        </p:txBody>
      </p:sp>
      <p:sp>
        <p:nvSpPr>
          <p:cNvPr id="12" name="Subtitle 2"/>
          <p:cNvSpPr txBox="1">
            <a:spLocks/>
          </p:cNvSpPr>
          <p:nvPr/>
        </p:nvSpPr>
        <p:spPr>
          <a:xfrm>
            <a:off x="14478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500" dirty="0">
                <a:solidFill>
                  <a:schemeClr val="tx1"/>
                </a:solidFill>
              </a:rPr>
              <a:t>Unit: I</a:t>
            </a:r>
          </a:p>
        </p:txBody>
      </p:sp>
      <p:sp>
        <p:nvSpPr>
          <p:cNvPr id="13" name="Footer Placeholder 12"/>
          <p:cNvSpPr>
            <a:spLocks noGrp="1"/>
          </p:cNvSpPr>
          <p:nvPr>
            <p:ph type="ftr" sz="quarter" idx="11"/>
          </p:nvPr>
        </p:nvSpPr>
        <p:spPr>
          <a:xfrm>
            <a:off x="4267200" y="6390291"/>
            <a:ext cx="6934200" cy="365125"/>
          </a:xfrm>
        </p:spPr>
        <p:txBody>
          <a:bodyPr/>
          <a:lstStyle/>
          <a:p>
            <a:r>
              <a:rPr lang="en-US"/>
              <a:t>Ritesh Kumar Singh                                           WEB DEVELOPMENT USING MEAN STACK                                   Unit  I</a:t>
            </a:r>
            <a:endParaRPr lang="en-US" dirty="0"/>
          </a:p>
        </p:txBody>
      </p:sp>
      <p:sp>
        <p:nvSpPr>
          <p:cNvPr id="14" name="Subtitle 2"/>
          <p:cNvSpPr txBox="1">
            <a:spLocks/>
          </p:cNvSpPr>
          <p:nvPr/>
        </p:nvSpPr>
        <p:spPr>
          <a:xfrm>
            <a:off x="14478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r>
              <a:rPr lang="en-US" sz="2400" dirty="0">
                <a:solidFill>
                  <a:schemeClr val="tx1"/>
                </a:solidFill>
              </a:rPr>
              <a:t>   Introduction to Nodejs</a:t>
            </a:r>
            <a:endParaRPr lang="en-US" sz="2300" b="1" dirty="0">
              <a:solidFill>
                <a:schemeClr val="tx1"/>
              </a:solidFill>
            </a:endParaRPr>
          </a:p>
        </p:txBody>
      </p:sp>
      <p:sp>
        <p:nvSpPr>
          <p:cNvPr id="15" name="Subtitle 2"/>
          <p:cNvSpPr txBox="1">
            <a:spLocks/>
          </p:cNvSpPr>
          <p:nvPr/>
        </p:nvSpPr>
        <p:spPr>
          <a:xfrm>
            <a:off x="14478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000" dirty="0">
                <a:solidFill>
                  <a:schemeClr val="tx1"/>
                </a:solidFill>
              </a:rPr>
              <a:t>Course Details</a:t>
            </a:r>
            <a:br>
              <a:rPr lang="en-US" sz="2000" dirty="0">
                <a:solidFill>
                  <a:schemeClr val="tx1"/>
                </a:solidFill>
              </a:rPr>
            </a:br>
            <a:r>
              <a:rPr lang="en-US" sz="2000" dirty="0">
                <a:solidFill>
                  <a:schemeClr val="tx1"/>
                </a:solidFill>
              </a:rPr>
              <a:t>(B. Tech. 6</a:t>
            </a:r>
            <a:r>
              <a:rPr lang="en-US" sz="2000" baseline="30000" dirty="0">
                <a:solidFill>
                  <a:schemeClr val="tx1"/>
                </a:solidFill>
              </a:rPr>
              <a:t>th</a:t>
            </a:r>
            <a:r>
              <a:rPr lang="en-US" sz="2000" dirty="0">
                <a:solidFill>
                  <a:schemeClr val="tx1"/>
                </a:solidFill>
              </a:rPr>
              <a:t> Sem)</a:t>
            </a:r>
          </a:p>
        </p:txBody>
      </p:sp>
      <p:pic>
        <p:nvPicPr>
          <p:cNvPr id="4" name="Picture 4">
            <a:extLst>
              <a:ext uri="{FF2B5EF4-FFF2-40B4-BE49-F238E27FC236}">
                <a16:creationId xmlns:a16="http://schemas.microsoft.com/office/drawing/2014/main" id="{65D3CAC4-792D-68D5-5761-B1100D910C7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p:blipFill>
        <p:spPr bwMode="auto">
          <a:xfrm>
            <a:off x="9067800" y="2338969"/>
            <a:ext cx="1676400" cy="16764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FA8B836-6245-0446-BA9B-355ED186CDBF}"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10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Course Objective</a:t>
            </a:r>
          </a:p>
        </p:txBody>
      </p:sp>
      <p:graphicFrame>
        <p:nvGraphicFramePr>
          <p:cNvPr id="18" name="Diagram 17">
            <a:extLst>
              <a:ext uri="{FF2B5EF4-FFF2-40B4-BE49-F238E27FC236}">
                <a16:creationId xmlns:a16="http://schemas.microsoft.com/office/drawing/2014/main" id="{9543BB0E-4B34-41A6-8377-ED0BEFF27559}"/>
              </a:ext>
            </a:extLst>
          </p:cNvPr>
          <p:cNvGraphicFramePr/>
          <p:nvPr/>
        </p:nvGraphicFramePr>
        <p:xfrm>
          <a:off x="1447800" y="990600"/>
          <a:ext cx="6172200" cy="523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Diagram 16">
            <a:extLst>
              <a:ext uri="{FF2B5EF4-FFF2-40B4-BE49-F238E27FC236}">
                <a16:creationId xmlns:a16="http://schemas.microsoft.com/office/drawing/2014/main" id="{DE6980AE-8C03-45D0-8DE7-A5C1FF65544F}"/>
              </a:ext>
            </a:extLst>
          </p:cNvPr>
          <p:cNvGraphicFramePr/>
          <p:nvPr/>
        </p:nvGraphicFramePr>
        <p:xfrm>
          <a:off x="1417320" y="1758140"/>
          <a:ext cx="10134600" cy="88264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1" name="Diagram 20">
            <a:extLst>
              <a:ext uri="{FF2B5EF4-FFF2-40B4-BE49-F238E27FC236}">
                <a16:creationId xmlns:a16="http://schemas.microsoft.com/office/drawing/2014/main" id="{9B70875F-83EC-41AC-90E2-352EB6BEB0EE}"/>
              </a:ext>
            </a:extLst>
          </p:cNvPr>
          <p:cNvGraphicFramePr/>
          <p:nvPr/>
        </p:nvGraphicFramePr>
        <p:xfrm>
          <a:off x="1373777" y="3001941"/>
          <a:ext cx="10134600" cy="95410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4" name="Diagram 23">
            <a:extLst>
              <a:ext uri="{FF2B5EF4-FFF2-40B4-BE49-F238E27FC236}">
                <a16:creationId xmlns:a16="http://schemas.microsoft.com/office/drawing/2014/main" id="{48C4ED4A-4AA9-4E26-97D5-1E626AAFF23D}"/>
              </a:ext>
            </a:extLst>
          </p:cNvPr>
          <p:cNvGraphicFramePr/>
          <p:nvPr>
            <p:extLst>
              <p:ext uri="{D42A27DB-BD31-4B8C-83A1-F6EECF244321}">
                <p14:modId xmlns:p14="http://schemas.microsoft.com/office/powerpoint/2010/main" val="3047227836"/>
              </p:ext>
            </p:extLst>
          </p:nvPr>
        </p:nvGraphicFramePr>
        <p:xfrm>
          <a:off x="1386840" y="4401374"/>
          <a:ext cx="10165080" cy="1008826"/>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1434172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1C1EE28-2C2B-3241-A63F-0FFF20AED598}"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11</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Course  Outcomes (COs)</a:t>
            </a:r>
          </a:p>
        </p:txBody>
      </p:sp>
      <p:graphicFrame>
        <p:nvGraphicFramePr>
          <p:cNvPr id="3" name="Diagram 2">
            <a:extLst>
              <a:ext uri="{FF2B5EF4-FFF2-40B4-BE49-F238E27FC236}">
                <a16:creationId xmlns:a16="http://schemas.microsoft.com/office/drawing/2014/main" id="{9639769C-859C-4B3D-A306-7CB7BFEFB437}"/>
              </a:ext>
            </a:extLst>
          </p:cNvPr>
          <p:cNvGraphicFramePr/>
          <p:nvPr/>
        </p:nvGraphicFramePr>
        <p:xfrm>
          <a:off x="1447800" y="915993"/>
          <a:ext cx="96012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82B6EEB3-4F7D-4058-90BF-7686C05591A5}"/>
              </a:ext>
            </a:extLst>
          </p:cNvPr>
          <p:cNvGraphicFramePr/>
          <p:nvPr/>
        </p:nvGraphicFramePr>
        <p:xfrm>
          <a:off x="1423851" y="1595598"/>
          <a:ext cx="9601200" cy="8067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a:extLst>
              <a:ext uri="{FF2B5EF4-FFF2-40B4-BE49-F238E27FC236}">
                <a16:creationId xmlns:a16="http://schemas.microsoft.com/office/drawing/2014/main" id="{7DDBDBF2-72B4-47F6-A244-B190878D7661}"/>
              </a:ext>
            </a:extLst>
          </p:cNvPr>
          <p:cNvGraphicFramePr/>
          <p:nvPr/>
        </p:nvGraphicFramePr>
        <p:xfrm>
          <a:off x="1447800" y="2485503"/>
          <a:ext cx="96012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a:extLst>
              <a:ext uri="{FF2B5EF4-FFF2-40B4-BE49-F238E27FC236}">
                <a16:creationId xmlns:a16="http://schemas.microsoft.com/office/drawing/2014/main" id="{FF18B9EF-2226-465D-A86F-AEDC37127CE3}"/>
              </a:ext>
            </a:extLst>
          </p:cNvPr>
          <p:cNvGraphicFramePr/>
          <p:nvPr/>
        </p:nvGraphicFramePr>
        <p:xfrm>
          <a:off x="1447800" y="3255316"/>
          <a:ext cx="96012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9879EC82-C476-479D-8C4F-E39117AEE719}"/>
              </a:ext>
            </a:extLst>
          </p:cNvPr>
          <p:cNvGraphicFramePr/>
          <p:nvPr/>
        </p:nvGraphicFramePr>
        <p:xfrm>
          <a:off x="1447799" y="4043442"/>
          <a:ext cx="9601201"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a:extLst>
              <a:ext uri="{FF2B5EF4-FFF2-40B4-BE49-F238E27FC236}">
                <a16:creationId xmlns:a16="http://schemas.microsoft.com/office/drawing/2014/main" id="{E7000E0B-B671-48F3-B4D0-69245DF1D7B7}"/>
              </a:ext>
            </a:extLst>
          </p:cNvPr>
          <p:cNvGraphicFramePr/>
          <p:nvPr/>
        </p:nvGraphicFramePr>
        <p:xfrm>
          <a:off x="1423851" y="4839380"/>
          <a:ext cx="9625149" cy="76200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Tree>
    <p:extLst>
      <p:ext uri="{BB962C8B-B14F-4D97-AF65-F5344CB8AC3E}">
        <p14:creationId xmlns:p14="http://schemas.microsoft.com/office/powerpoint/2010/main" val="1439368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DC956C6-E326-D84D-A277-6E19B5431287}"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12</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Outcomes (POs)</a:t>
            </a:r>
          </a:p>
        </p:txBody>
      </p:sp>
      <p:graphicFrame>
        <p:nvGraphicFramePr>
          <p:cNvPr id="3" name="Diagram 2">
            <a:extLst>
              <a:ext uri="{FF2B5EF4-FFF2-40B4-BE49-F238E27FC236}">
                <a16:creationId xmlns:a16="http://schemas.microsoft.com/office/drawing/2014/main" id="{9639769C-859C-4B3D-A306-7CB7BFEFB437}"/>
              </a:ext>
            </a:extLst>
          </p:cNvPr>
          <p:cNvGraphicFramePr/>
          <p:nvPr/>
        </p:nvGraphicFramePr>
        <p:xfrm>
          <a:off x="1447800" y="915993"/>
          <a:ext cx="76200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82B6EEB3-4F7D-4058-90BF-7686C05591A5}"/>
              </a:ext>
            </a:extLst>
          </p:cNvPr>
          <p:cNvGraphicFramePr/>
          <p:nvPr/>
        </p:nvGraphicFramePr>
        <p:xfrm>
          <a:off x="1447800" y="1676400"/>
          <a:ext cx="7620000" cy="671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a:extLst>
              <a:ext uri="{FF2B5EF4-FFF2-40B4-BE49-F238E27FC236}">
                <a16:creationId xmlns:a16="http://schemas.microsoft.com/office/drawing/2014/main" id="{7DDBDBF2-72B4-47F6-A244-B190878D7661}"/>
              </a:ext>
            </a:extLst>
          </p:cNvPr>
          <p:cNvGraphicFramePr/>
          <p:nvPr/>
        </p:nvGraphicFramePr>
        <p:xfrm>
          <a:off x="1447800" y="2438400"/>
          <a:ext cx="76200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a:extLst>
              <a:ext uri="{FF2B5EF4-FFF2-40B4-BE49-F238E27FC236}">
                <a16:creationId xmlns:a16="http://schemas.microsoft.com/office/drawing/2014/main" id="{FF18B9EF-2226-465D-A86F-AEDC37127CE3}"/>
              </a:ext>
            </a:extLst>
          </p:cNvPr>
          <p:cNvGraphicFramePr/>
          <p:nvPr/>
        </p:nvGraphicFramePr>
        <p:xfrm>
          <a:off x="1447800" y="3214349"/>
          <a:ext cx="76200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9879EC82-C476-479D-8C4F-E39117AEE719}"/>
              </a:ext>
            </a:extLst>
          </p:cNvPr>
          <p:cNvGraphicFramePr/>
          <p:nvPr/>
        </p:nvGraphicFramePr>
        <p:xfrm>
          <a:off x="1447799" y="3976349"/>
          <a:ext cx="7619999"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a:extLst>
              <a:ext uri="{FF2B5EF4-FFF2-40B4-BE49-F238E27FC236}">
                <a16:creationId xmlns:a16="http://schemas.microsoft.com/office/drawing/2014/main" id="{E7000E0B-B671-48F3-B4D0-69245DF1D7B7}"/>
              </a:ext>
            </a:extLst>
          </p:cNvPr>
          <p:cNvGraphicFramePr/>
          <p:nvPr/>
        </p:nvGraphicFramePr>
        <p:xfrm>
          <a:off x="1447800" y="4738349"/>
          <a:ext cx="7620000" cy="67185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a:extLst>
              <a:ext uri="{FF2B5EF4-FFF2-40B4-BE49-F238E27FC236}">
                <a16:creationId xmlns:a16="http://schemas.microsoft.com/office/drawing/2014/main" id="{584BFB67-A290-4345-B380-C21BA1F5C217}"/>
              </a:ext>
            </a:extLst>
          </p:cNvPr>
          <p:cNvGraphicFramePr/>
          <p:nvPr/>
        </p:nvGraphicFramePr>
        <p:xfrm>
          <a:off x="1447800" y="5486400"/>
          <a:ext cx="7620000" cy="67185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Tree>
    <p:extLst>
      <p:ext uri="{BB962C8B-B14F-4D97-AF65-F5344CB8AC3E}">
        <p14:creationId xmlns:p14="http://schemas.microsoft.com/office/powerpoint/2010/main" val="2698759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62F364-FDE3-9F4A-BC54-65AABE238AFE}"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13</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Outcomes (POs)</a:t>
            </a:r>
          </a:p>
        </p:txBody>
      </p:sp>
      <p:graphicFrame>
        <p:nvGraphicFramePr>
          <p:cNvPr id="3" name="Diagram 2">
            <a:extLst>
              <a:ext uri="{FF2B5EF4-FFF2-40B4-BE49-F238E27FC236}">
                <a16:creationId xmlns:a16="http://schemas.microsoft.com/office/drawing/2014/main" id="{9639769C-859C-4B3D-A306-7CB7BFEFB437}"/>
              </a:ext>
            </a:extLst>
          </p:cNvPr>
          <p:cNvGraphicFramePr/>
          <p:nvPr/>
        </p:nvGraphicFramePr>
        <p:xfrm>
          <a:off x="1447800" y="915993"/>
          <a:ext cx="76200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82B6EEB3-4F7D-4058-90BF-7686C05591A5}"/>
              </a:ext>
            </a:extLst>
          </p:cNvPr>
          <p:cNvGraphicFramePr/>
          <p:nvPr/>
        </p:nvGraphicFramePr>
        <p:xfrm>
          <a:off x="1447800" y="1676400"/>
          <a:ext cx="7620000" cy="671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a:extLst>
              <a:ext uri="{FF2B5EF4-FFF2-40B4-BE49-F238E27FC236}">
                <a16:creationId xmlns:a16="http://schemas.microsoft.com/office/drawing/2014/main" id="{7DDBDBF2-72B4-47F6-A244-B190878D7661}"/>
              </a:ext>
            </a:extLst>
          </p:cNvPr>
          <p:cNvGraphicFramePr/>
          <p:nvPr/>
        </p:nvGraphicFramePr>
        <p:xfrm>
          <a:off x="1447800" y="2438400"/>
          <a:ext cx="76200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a:extLst>
              <a:ext uri="{FF2B5EF4-FFF2-40B4-BE49-F238E27FC236}">
                <a16:creationId xmlns:a16="http://schemas.microsoft.com/office/drawing/2014/main" id="{FF18B9EF-2226-465D-A86F-AEDC37127CE3}"/>
              </a:ext>
            </a:extLst>
          </p:cNvPr>
          <p:cNvGraphicFramePr/>
          <p:nvPr/>
        </p:nvGraphicFramePr>
        <p:xfrm>
          <a:off x="1447800" y="3214349"/>
          <a:ext cx="76200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9879EC82-C476-479D-8C4F-E39117AEE719}"/>
              </a:ext>
            </a:extLst>
          </p:cNvPr>
          <p:cNvGraphicFramePr/>
          <p:nvPr/>
        </p:nvGraphicFramePr>
        <p:xfrm>
          <a:off x="1447799" y="3976349"/>
          <a:ext cx="7619999"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a:extLst>
              <a:ext uri="{FF2B5EF4-FFF2-40B4-BE49-F238E27FC236}">
                <a16:creationId xmlns:a16="http://schemas.microsoft.com/office/drawing/2014/main" id="{E7000E0B-B671-48F3-B4D0-69245DF1D7B7}"/>
              </a:ext>
            </a:extLst>
          </p:cNvPr>
          <p:cNvGraphicFramePr/>
          <p:nvPr/>
        </p:nvGraphicFramePr>
        <p:xfrm>
          <a:off x="1447800" y="4738349"/>
          <a:ext cx="7620000" cy="67185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a:extLst>
              <a:ext uri="{FF2B5EF4-FFF2-40B4-BE49-F238E27FC236}">
                <a16:creationId xmlns:a16="http://schemas.microsoft.com/office/drawing/2014/main" id="{584BFB67-A290-4345-B380-C21BA1F5C217}"/>
              </a:ext>
            </a:extLst>
          </p:cNvPr>
          <p:cNvGraphicFramePr/>
          <p:nvPr/>
        </p:nvGraphicFramePr>
        <p:xfrm>
          <a:off x="1447800" y="5486400"/>
          <a:ext cx="7620000" cy="67185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Tree>
    <p:extLst>
      <p:ext uri="{BB962C8B-B14F-4D97-AF65-F5344CB8AC3E}">
        <p14:creationId xmlns:p14="http://schemas.microsoft.com/office/powerpoint/2010/main" val="2197808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65BA990-1F0A-024B-8A57-A9D77594FC01}"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14</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COs - POs  Mapping</a:t>
            </a:r>
          </a:p>
        </p:txBody>
      </p:sp>
      <p:graphicFrame>
        <p:nvGraphicFramePr>
          <p:cNvPr id="11" name="Table 10">
            <a:extLst>
              <a:ext uri="{FF2B5EF4-FFF2-40B4-BE49-F238E27FC236}">
                <a16:creationId xmlns:a16="http://schemas.microsoft.com/office/drawing/2014/main" id="{37BF15CC-9306-4F59-866F-B4B4CD6EC448}"/>
              </a:ext>
            </a:extLst>
          </p:cNvPr>
          <p:cNvGraphicFramePr>
            <a:graphicFrameLocks noGrp="1"/>
          </p:cNvGraphicFramePr>
          <p:nvPr>
            <p:extLst>
              <p:ext uri="{D42A27DB-BD31-4B8C-83A1-F6EECF244321}">
                <p14:modId xmlns:p14="http://schemas.microsoft.com/office/powerpoint/2010/main" val="2333703386"/>
              </p:ext>
            </p:extLst>
          </p:nvPr>
        </p:nvGraphicFramePr>
        <p:xfrm>
          <a:off x="762000" y="1066800"/>
          <a:ext cx="11049006" cy="4876802"/>
        </p:xfrm>
        <a:graphic>
          <a:graphicData uri="http://schemas.openxmlformats.org/drawingml/2006/table">
            <a:tbl>
              <a:tblPr>
                <a:tableStyleId>{284E427A-3D55-4303-BF80-6455036E1DE7}</a:tableStyleId>
              </a:tblPr>
              <a:tblGrid>
                <a:gridCol w="1236054">
                  <a:extLst>
                    <a:ext uri="{9D8B030D-6E8A-4147-A177-3AD203B41FA5}">
                      <a16:colId xmlns:a16="http://schemas.microsoft.com/office/drawing/2014/main" val="795970929"/>
                    </a:ext>
                  </a:extLst>
                </a:gridCol>
                <a:gridCol w="817746">
                  <a:extLst>
                    <a:ext uri="{9D8B030D-6E8A-4147-A177-3AD203B41FA5}">
                      <a16:colId xmlns:a16="http://schemas.microsoft.com/office/drawing/2014/main" val="937651517"/>
                    </a:ext>
                  </a:extLst>
                </a:gridCol>
                <a:gridCol w="817746">
                  <a:extLst>
                    <a:ext uri="{9D8B030D-6E8A-4147-A177-3AD203B41FA5}">
                      <a16:colId xmlns:a16="http://schemas.microsoft.com/office/drawing/2014/main" val="2579388657"/>
                    </a:ext>
                  </a:extLst>
                </a:gridCol>
                <a:gridCol w="817746">
                  <a:extLst>
                    <a:ext uri="{9D8B030D-6E8A-4147-A177-3AD203B41FA5}">
                      <a16:colId xmlns:a16="http://schemas.microsoft.com/office/drawing/2014/main" val="4274486272"/>
                    </a:ext>
                  </a:extLst>
                </a:gridCol>
                <a:gridCol w="817746">
                  <a:extLst>
                    <a:ext uri="{9D8B030D-6E8A-4147-A177-3AD203B41FA5}">
                      <a16:colId xmlns:a16="http://schemas.microsoft.com/office/drawing/2014/main" val="117179822"/>
                    </a:ext>
                  </a:extLst>
                </a:gridCol>
                <a:gridCol w="817746">
                  <a:extLst>
                    <a:ext uri="{9D8B030D-6E8A-4147-A177-3AD203B41FA5}">
                      <a16:colId xmlns:a16="http://schemas.microsoft.com/office/drawing/2014/main" val="1944862725"/>
                    </a:ext>
                  </a:extLst>
                </a:gridCol>
                <a:gridCol w="817746">
                  <a:extLst>
                    <a:ext uri="{9D8B030D-6E8A-4147-A177-3AD203B41FA5}">
                      <a16:colId xmlns:a16="http://schemas.microsoft.com/office/drawing/2014/main" val="3301730808"/>
                    </a:ext>
                  </a:extLst>
                </a:gridCol>
                <a:gridCol w="817746">
                  <a:extLst>
                    <a:ext uri="{9D8B030D-6E8A-4147-A177-3AD203B41FA5}">
                      <a16:colId xmlns:a16="http://schemas.microsoft.com/office/drawing/2014/main" val="1019184723"/>
                    </a:ext>
                  </a:extLst>
                </a:gridCol>
                <a:gridCol w="817746">
                  <a:extLst>
                    <a:ext uri="{9D8B030D-6E8A-4147-A177-3AD203B41FA5}">
                      <a16:colId xmlns:a16="http://schemas.microsoft.com/office/drawing/2014/main" val="152610545"/>
                    </a:ext>
                  </a:extLst>
                </a:gridCol>
                <a:gridCol w="817746">
                  <a:extLst>
                    <a:ext uri="{9D8B030D-6E8A-4147-A177-3AD203B41FA5}">
                      <a16:colId xmlns:a16="http://schemas.microsoft.com/office/drawing/2014/main" val="906752748"/>
                    </a:ext>
                  </a:extLst>
                </a:gridCol>
                <a:gridCol w="817746">
                  <a:extLst>
                    <a:ext uri="{9D8B030D-6E8A-4147-A177-3AD203B41FA5}">
                      <a16:colId xmlns:a16="http://schemas.microsoft.com/office/drawing/2014/main" val="1596455435"/>
                    </a:ext>
                  </a:extLst>
                </a:gridCol>
                <a:gridCol w="817746">
                  <a:extLst>
                    <a:ext uri="{9D8B030D-6E8A-4147-A177-3AD203B41FA5}">
                      <a16:colId xmlns:a16="http://schemas.microsoft.com/office/drawing/2014/main" val="2096782459"/>
                    </a:ext>
                  </a:extLst>
                </a:gridCol>
                <a:gridCol w="817746">
                  <a:extLst>
                    <a:ext uri="{9D8B030D-6E8A-4147-A177-3AD203B41FA5}">
                      <a16:colId xmlns:a16="http://schemas.microsoft.com/office/drawing/2014/main" val="590504669"/>
                    </a:ext>
                  </a:extLst>
                </a:gridCol>
              </a:tblGrid>
              <a:tr h="748246">
                <a:tc>
                  <a:txBody>
                    <a:bodyPr/>
                    <a:lstStyle/>
                    <a:p>
                      <a:pPr algn="ctr" fontAlgn="ctr"/>
                      <a:r>
                        <a:rPr lang="en-US" sz="2100" b="1" u="none" strike="noStrike" dirty="0">
                          <a:effectLst/>
                        </a:rPr>
                        <a:t> CO.K</a:t>
                      </a:r>
                      <a:endParaRPr lang="en-US" sz="2100" b="1" i="0" u="none" strike="noStrike" dirty="0">
                        <a:solidFill>
                          <a:srgbClr val="000000"/>
                        </a:solidFill>
                        <a:effectLst/>
                        <a:latin typeface="Arial" panose="020B0604020202020204" pitchFamily="34" charset="0"/>
                      </a:endParaRPr>
                    </a:p>
                  </a:txBody>
                  <a:tcPr marL="8170" marR="8170" marT="8170" marB="0" anchor="ctr"/>
                </a:tc>
                <a:tc>
                  <a:txBody>
                    <a:bodyPr/>
                    <a:lstStyle/>
                    <a:p>
                      <a:pPr algn="ctr" rtl="0" fontAlgn="ctr"/>
                      <a:r>
                        <a:rPr lang="en-US" sz="2100" b="1" u="none" strike="noStrike" dirty="0">
                          <a:effectLst/>
                        </a:rPr>
                        <a:t>PO1</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1" u="none" strike="noStrike" dirty="0">
                          <a:effectLst/>
                        </a:rPr>
                        <a:t>PO2</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1" u="none" strike="noStrike" dirty="0">
                          <a:effectLst/>
                        </a:rPr>
                        <a:t>PO3</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1" u="none" strike="noStrike" dirty="0">
                          <a:effectLst/>
                        </a:rPr>
                        <a:t>PO4</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1" u="none" strike="noStrike" dirty="0">
                          <a:effectLst/>
                        </a:rPr>
                        <a:t>PO5</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1" u="none" strike="noStrike" dirty="0">
                          <a:effectLst/>
                        </a:rPr>
                        <a:t>PO6</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1" u="none" strike="noStrike" dirty="0">
                          <a:effectLst/>
                        </a:rPr>
                        <a:t>PO7</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1" u="none" strike="noStrike" dirty="0">
                          <a:effectLst/>
                        </a:rPr>
                        <a:t>PO8</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1" u="none" strike="noStrike" dirty="0">
                          <a:effectLst/>
                        </a:rPr>
                        <a:t>PO9</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1" u="none" strike="noStrike" dirty="0">
                          <a:effectLst/>
                        </a:rPr>
                        <a:t>PO10</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1" u="none" strike="noStrike" dirty="0">
                          <a:effectLst/>
                        </a:rPr>
                        <a:t>PO11</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1" u="none" strike="noStrike" dirty="0">
                          <a:effectLst/>
                        </a:rPr>
                        <a:t>PO12</a:t>
                      </a:r>
                      <a:endParaRPr lang="en-US" sz="2100" b="1" i="0" u="none" strike="noStrike" dirty="0">
                        <a:solidFill>
                          <a:srgbClr val="000000"/>
                        </a:solidFill>
                        <a:effectLst/>
                        <a:latin typeface="Calibri" panose="020F0502020204030204" pitchFamily="34" charset="0"/>
                      </a:endParaRPr>
                    </a:p>
                  </a:txBody>
                  <a:tcPr marL="8170" marR="8170" marT="8170" marB="0" anchor="ctr"/>
                </a:tc>
                <a:extLst>
                  <a:ext uri="{0D108BD9-81ED-4DB2-BD59-A6C34878D82A}">
                    <a16:rowId xmlns:a16="http://schemas.microsoft.com/office/drawing/2014/main" val="3199435395"/>
                  </a:ext>
                </a:extLst>
              </a:tr>
              <a:tr h="757048">
                <a:tc>
                  <a:txBody>
                    <a:bodyPr/>
                    <a:lstStyle/>
                    <a:p>
                      <a:pPr algn="ctr" rtl="0" fontAlgn="ctr"/>
                      <a:r>
                        <a:rPr lang="en-US" sz="2100" b="1" u="none" strike="noStrike" dirty="0">
                          <a:effectLst/>
                        </a:rPr>
                        <a:t>CO1</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u="none" strike="noStrike" kern="1200" cap="none" spc="0" normalizeH="0" baseline="0" noProof="0" dirty="0">
                          <a:ln>
                            <a:noFill/>
                          </a:ln>
                          <a:solidFill>
                            <a:srgbClr val="000000"/>
                          </a:solidFill>
                          <a:effectLst/>
                          <a:uLnTx/>
                          <a:uFillTx/>
                        </a:rPr>
                        <a:t>2</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u="none" strike="noStrike" kern="1200" cap="none" spc="0" normalizeH="0" baseline="0" noProof="0" dirty="0">
                          <a:ln>
                            <a:noFill/>
                          </a:ln>
                          <a:solidFill>
                            <a:srgbClr val="000000"/>
                          </a:solidFill>
                          <a:effectLst/>
                          <a:uLnTx/>
                          <a:uFillTx/>
                        </a:rPr>
                        <a:t>2</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u="none" strike="noStrike" kern="1200" cap="none" spc="0" normalizeH="0" baseline="0" noProof="0" dirty="0">
                          <a:ln>
                            <a:noFill/>
                          </a:ln>
                          <a:solidFill>
                            <a:srgbClr val="000000"/>
                          </a:solidFill>
                          <a:effectLst/>
                          <a:uLnTx/>
                          <a:uFillTx/>
                        </a:rPr>
                        <a:t>2</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u="none" strike="noStrike" kern="1200" cap="none" spc="0" normalizeH="0" baseline="0" noProof="0" dirty="0">
                          <a:ln>
                            <a:noFill/>
                          </a:ln>
                          <a:solidFill>
                            <a:srgbClr val="000000"/>
                          </a:solidFill>
                          <a:effectLst/>
                          <a:uLnTx/>
                          <a:uFillTx/>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tc>
                <a:tc>
                  <a:txBody>
                    <a:bodyPr/>
                    <a:lstStyle/>
                    <a:p>
                      <a:pPr algn="ctr" rtl="0" fontAlgn="ctr"/>
                      <a:r>
                        <a:rPr lang="en-US" sz="2100" b="0" u="none" strike="noStrike" dirty="0">
                          <a:solidFill>
                            <a:srgbClr val="000000"/>
                          </a:solidFill>
                          <a:effectLst/>
                        </a:rPr>
                        <a:t>3</a:t>
                      </a:r>
                      <a:endParaRPr lang="en-US" sz="2100" b="0"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pitchFamily="34" charset="0"/>
                      </a:endParaRPr>
                    </a:p>
                  </a:txBody>
                  <a:tcPr marL="8170" marR="8170" marT="8170" marB="0" anchor="ctr"/>
                </a:tc>
                <a:extLst>
                  <a:ext uri="{0D108BD9-81ED-4DB2-BD59-A6C34878D82A}">
                    <a16:rowId xmlns:a16="http://schemas.microsoft.com/office/drawing/2014/main" val="3079903705"/>
                  </a:ext>
                </a:extLst>
              </a:tr>
              <a:tr h="748246">
                <a:tc>
                  <a:txBody>
                    <a:bodyPr/>
                    <a:lstStyle/>
                    <a:p>
                      <a:pPr algn="ctr" rtl="0" fontAlgn="ctr"/>
                      <a:r>
                        <a:rPr lang="en-US" sz="2100" b="1" u="none" strike="noStrike" dirty="0">
                          <a:effectLst/>
                        </a:rPr>
                        <a:t>CO2</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u="none" strike="noStrike" kern="1200" cap="none" spc="0" normalizeH="0" baseline="0" noProof="0" dirty="0">
                          <a:ln>
                            <a:noFill/>
                          </a:ln>
                          <a:solidFill>
                            <a:srgbClr val="000000"/>
                          </a:solidFill>
                          <a:effectLst/>
                          <a:uLnTx/>
                          <a:uFillTx/>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u="none" strike="noStrike" kern="1200" cap="none" spc="0" normalizeH="0" baseline="0" noProof="0" dirty="0">
                          <a:ln>
                            <a:noFill/>
                          </a:ln>
                          <a:solidFill>
                            <a:srgbClr val="000000"/>
                          </a:solidFill>
                          <a:effectLst/>
                          <a:uLnTx/>
                          <a:uFillTx/>
                        </a:rPr>
                        <a:t>2</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u="none" strike="noStrike" kern="1200" cap="none" spc="0" normalizeH="0" baseline="0" noProof="0">
                          <a:ln>
                            <a:noFill/>
                          </a:ln>
                          <a:solidFill>
                            <a:srgbClr val="000000"/>
                          </a:solidFill>
                          <a:effectLst/>
                          <a:uLnTx/>
                          <a:uFillTx/>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u="none" strike="noStrike" kern="1200" cap="none" spc="0" normalizeH="0" baseline="0" noProof="0" dirty="0">
                          <a:ln>
                            <a:noFill/>
                          </a:ln>
                          <a:solidFill>
                            <a:srgbClr val="000000"/>
                          </a:solidFill>
                          <a:effectLst/>
                          <a:uLnTx/>
                          <a:uFillTx/>
                        </a:rPr>
                        <a:t>2</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tc>
                <a:tc>
                  <a:txBody>
                    <a:bodyPr/>
                    <a:lstStyle/>
                    <a:p>
                      <a:pPr algn="ctr" rtl="0" fontAlgn="ctr"/>
                      <a:r>
                        <a:rPr lang="en-US" sz="2100" b="0" u="none" strike="noStrike" dirty="0">
                          <a:solidFill>
                            <a:srgbClr val="000000"/>
                          </a:solidFill>
                          <a:effectLst/>
                        </a:rPr>
                        <a:t>3</a:t>
                      </a:r>
                      <a:endParaRPr lang="en-US" sz="2100" b="0"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pitchFamily="34" charset="0"/>
                      </a:endParaRPr>
                    </a:p>
                  </a:txBody>
                  <a:tcPr marL="8170" marR="8170" marT="8170" marB="0" anchor="ctr"/>
                </a:tc>
                <a:extLst>
                  <a:ext uri="{0D108BD9-81ED-4DB2-BD59-A6C34878D82A}">
                    <a16:rowId xmlns:a16="http://schemas.microsoft.com/office/drawing/2014/main" val="3041487185"/>
                  </a:ext>
                </a:extLst>
              </a:tr>
              <a:tr h="748246">
                <a:tc>
                  <a:txBody>
                    <a:bodyPr/>
                    <a:lstStyle/>
                    <a:p>
                      <a:pPr algn="ctr" rtl="0" fontAlgn="ctr"/>
                      <a:r>
                        <a:rPr lang="en-US" sz="2100" b="1" u="none" strike="noStrike" dirty="0">
                          <a:effectLst/>
                        </a:rPr>
                        <a:t>CO3</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u="none" strike="noStrike" kern="1200" cap="none" spc="0" normalizeH="0" baseline="0" noProof="0" dirty="0">
                          <a:ln>
                            <a:noFill/>
                          </a:ln>
                          <a:solidFill>
                            <a:srgbClr val="000000"/>
                          </a:solidFill>
                          <a:effectLst/>
                          <a:uLnTx/>
                          <a:uFillTx/>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u="none" strike="noStrike" kern="1200" cap="none" spc="0" normalizeH="0" baseline="0" noProof="0" dirty="0">
                          <a:ln>
                            <a:noFill/>
                          </a:ln>
                          <a:solidFill>
                            <a:srgbClr val="000000"/>
                          </a:solidFill>
                          <a:effectLst/>
                          <a:uLnTx/>
                          <a:uFillTx/>
                        </a:rPr>
                        <a:t>2</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u="none" strike="noStrike" kern="1200" cap="none" spc="0" normalizeH="0" baseline="0" noProof="0">
                          <a:ln>
                            <a:noFill/>
                          </a:ln>
                          <a:solidFill>
                            <a:srgbClr val="000000"/>
                          </a:solidFill>
                          <a:effectLst/>
                          <a:uLnTx/>
                          <a:uFillTx/>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u="none" strike="noStrike" kern="1200" cap="none" spc="0" normalizeH="0" baseline="0" noProof="0" dirty="0">
                          <a:ln>
                            <a:noFill/>
                          </a:ln>
                          <a:solidFill>
                            <a:srgbClr val="000000"/>
                          </a:solidFill>
                          <a:effectLst/>
                          <a:uLnTx/>
                          <a:uFillTx/>
                        </a:rPr>
                        <a:t>2</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tc>
                <a:tc>
                  <a:txBody>
                    <a:bodyPr/>
                    <a:lstStyle/>
                    <a:p>
                      <a:pPr algn="ctr" rtl="0" fontAlgn="ctr"/>
                      <a:r>
                        <a:rPr lang="en-US" sz="2100" b="0" u="none" strike="noStrike" dirty="0">
                          <a:solidFill>
                            <a:srgbClr val="000000"/>
                          </a:solidFill>
                          <a:effectLst/>
                        </a:rPr>
                        <a:t> 3</a:t>
                      </a:r>
                      <a:endParaRPr lang="en-US" sz="2100" b="0"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pitchFamily="34" charset="0"/>
                      </a:endParaRPr>
                    </a:p>
                  </a:txBody>
                  <a:tcPr marL="8170" marR="8170" marT="8170" marB="0" anchor="ctr"/>
                </a:tc>
                <a:extLst>
                  <a:ext uri="{0D108BD9-81ED-4DB2-BD59-A6C34878D82A}">
                    <a16:rowId xmlns:a16="http://schemas.microsoft.com/office/drawing/2014/main" val="3230989355"/>
                  </a:ext>
                </a:extLst>
              </a:tr>
              <a:tr h="748246">
                <a:tc>
                  <a:txBody>
                    <a:bodyPr/>
                    <a:lstStyle/>
                    <a:p>
                      <a:pPr algn="ctr" rtl="0" fontAlgn="ctr"/>
                      <a:r>
                        <a:rPr lang="en-US" sz="2100" b="1" u="none" strike="noStrike" dirty="0">
                          <a:effectLst/>
                        </a:rPr>
                        <a:t>CO4</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u="none" strike="noStrike" kern="1200" cap="none" spc="0" normalizeH="0" baseline="0" noProof="0" dirty="0">
                          <a:ln>
                            <a:noFill/>
                          </a:ln>
                          <a:solidFill>
                            <a:srgbClr val="000000"/>
                          </a:solidFill>
                          <a:effectLst/>
                          <a:uLnTx/>
                          <a:uFillTx/>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u="none" strike="noStrike" kern="1200" cap="none" spc="0" normalizeH="0" baseline="0" noProof="0" dirty="0">
                          <a:ln>
                            <a:noFill/>
                          </a:ln>
                          <a:solidFill>
                            <a:srgbClr val="000000"/>
                          </a:solidFill>
                          <a:effectLst/>
                          <a:uLnTx/>
                          <a:uFillTx/>
                        </a:rPr>
                        <a:t>2</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u="none" strike="noStrike" kern="1200" cap="none" spc="0" normalizeH="0" baseline="0" noProof="0" dirty="0">
                          <a:ln>
                            <a:noFill/>
                          </a:ln>
                          <a:solidFill>
                            <a:srgbClr val="000000"/>
                          </a:solidFill>
                          <a:effectLst/>
                          <a:uLnTx/>
                          <a:uFillTx/>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u="none" strike="noStrike" kern="1200" cap="none" spc="0" normalizeH="0" baseline="0" noProof="0" dirty="0">
                          <a:ln>
                            <a:noFill/>
                          </a:ln>
                          <a:solidFill>
                            <a:srgbClr val="000000"/>
                          </a:solidFill>
                          <a:effectLst/>
                          <a:uLnTx/>
                          <a:uFillTx/>
                        </a:rPr>
                        <a:t>2</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tc>
                <a:tc>
                  <a:txBody>
                    <a:bodyPr/>
                    <a:lstStyle/>
                    <a:p>
                      <a:pPr algn="ctr" rtl="0" fontAlgn="ctr"/>
                      <a:r>
                        <a:rPr lang="en-US" sz="2100" b="0" u="none" strike="noStrike" dirty="0">
                          <a:solidFill>
                            <a:srgbClr val="000000"/>
                          </a:solidFill>
                          <a:effectLst/>
                        </a:rPr>
                        <a:t>3</a:t>
                      </a:r>
                      <a:endParaRPr lang="en-US" sz="2100" b="0"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pitchFamily="34" charset="0"/>
                      </a:endParaRPr>
                    </a:p>
                  </a:txBody>
                  <a:tcPr marL="8170" marR="8170" marT="8170" marB="0" anchor="ctr"/>
                </a:tc>
                <a:extLst>
                  <a:ext uri="{0D108BD9-81ED-4DB2-BD59-A6C34878D82A}">
                    <a16:rowId xmlns:a16="http://schemas.microsoft.com/office/drawing/2014/main" val="4294284923"/>
                  </a:ext>
                </a:extLst>
              </a:tr>
              <a:tr h="748246">
                <a:tc>
                  <a:txBody>
                    <a:bodyPr/>
                    <a:lstStyle/>
                    <a:p>
                      <a:pPr algn="ctr" rtl="0" fontAlgn="ctr"/>
                      <a:r>
                        <a:rPr lang="en-US" sz="2100" b="1" u="none" strike="noStrike" dirty="0">
                          <a:effectLst/>
                        </a:rPr>
                        <a:t>CO5</a:t>
                      </a:r>
                      <a:endParaRPr lang="en-US" sz="2100" b="1" i="0" u="none" strike="noStrike" dirty="0">
                        <a:solidFill>
                          <a:srgbClr val="000000"/>
                        </a:solidFill>
                        <a:effectLst/>
                        <a:latin typeface="Calibri" panose="020F0502020204030204" pitchFamily="34" charset="0"/>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u="none" strike="noStrike" kern="1200" cap="none" spc="0" normalizeH="0" baseline="0" noProof="0" dirty="0">
                          <a:ln>
                            <a:noFill/>
                          </a:ln>
                          <a:solidFill>
                            <a:srgbClr val="000000"/>
                          </a:solidFill>
                          <a:effectLst/>
                          <a:uLnTx/>
                          <a:uFillTx/>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u="none" strike="noStrike" kern="1200" cap="none" spc="0" normalizeH="0" baseline="0" noProof="0" dirty="0">
                          <a:ln>
                            <a:noFill/>
                          </a:ln>
                          <a:solidFill>
                            <a:srgbClr val="000000"/>
                          </a:solidFill>
                          <a:effectLst/>
                          <a:uLnTx/>
                          <a:uFillTx/>
                        </a:rPr>
                        <a:t>2</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u="none" strike="noStrike" kern="1200" cap="none" spc="0" normalizeH="0" baseline="0" noProof="0">
                          <a:ln>
                            <a:noFill/>
                          </a:ln>
                          <a:solidFill>
                            <a:srgbClr val="000000"/>
                          </a:solidFill>
                          <a:effectLst/>
                          <a:uLnTx/>
                          <a:uFillTx/>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u="none" strike="noStrike" kern="1200" cap="none" spc="0" normalizeH="0" baseline="0" noProof="0" dirty="0">
                          <a:ln>
                            <a:noFill/>
                          </a:ln>
                          <a:solidFill>
                            <a:srgbClr val="000000"/>
                          </a:solidFill>
                          <a:effectLst/>
                          <a:uLnTx/>
                          <a:uFillTx/>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tc>
                <a:tc>
                  <a:txBody>
                    <a:bodyPr/>
                    <a:lstStyle/>
                    <a:p>
                      <a:pPr algn="ctr" rtl="0" fontAlgn="ctr"/>
                      <a:r>
                        <a:rPr lang="en-US" sz="2100" b="0" u="none" strike="noStrike" dirty="0">
                          <a:solidFill>
                            <a:srgbClr val="000000"/>
                          </a:solidFill>
                          <a:effectLst/>
                        </a:rPr>
                        <a:t>3</a:t>
                      </a:r>
                      <a:endParaRPr lang="en-US" sz="2100" b="0"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pitchFamily="34" charset="0"/>
                      </a:endParaRPr>
                    </a:p>
                  </a:txBody>
                  <a:tcPr marL="8170" marR="8170" marT="8170" marB="0" anchor="ctr"/>
                </a:tc>
                <a:extLst>
                  <a:ext uri="{0D108BD9-81ED-4DB2-BD59-A6C34878D82A}">
                    <a16:rowId xmlns:a16="http://schemas.microsoft.com/office/drawing/2014/main" val="1022190676"/>
                  </a:ext>
                </a:extLst>
              </a:tr>
              <a:tr h="378524">
                <a:tc>
                  <a:txBody>
                    <a:bodyPr/>
                    <a:lstStyle/>
                    <a:p>
                      <a:pPr algn="ctr" fontAlgn="ctr"/>
                      <a:r>
                        <a:rPr lang="en-US" sz="2100" b="1" u="none" strike="noStrike" dirty="0">
                          <a:effectLst/>
                        </a:rPr>
                        <a:t>AVG </a:t>
                      </a:r>
                      <a:endParaRPr lang="en-US" sz="2100" b="1" i="0" u="none" strike="noStrike" dirty="0">
                        <a:solidFill>
                          <a:srgbClr val="000000"/>
                        </a:solidFill>
                        <a:effectLst/>
                        <a:latin typeface="Arial" panose="020B0604020202020204" pitchFamily="34" charset="0"/>
                      </a:endParaRPr>
                    </a:p>
                  </a:txBody>
                  <a:tcPr marL="8170" marR="8170" marT="8170" marB="0" anchor="ctr"/>
                </a:tc>
                <a:tc>
                  <a:txBody>
                    <a:bodyPr/>
                    <a:lstStyle/>
                    <a:p>
                      <a:pPr algn="ctr" rtl="0" fontAlgn="ctr"/>
                      <a:r>
                        <a:rPr lang="en-US" sz="2100" b="0" u="none" strike="noStrike" dirty="0">
                          <a:solidFill>
                            <a:srgbClr val="000000"/>
                          </a:solidFill>
                          <a:effectLst/>
                        </a:rPr>
                        <a:t>2.8</a:t>
                      </a:r>
                      <a:endParaRPr lang="en-US" sz="2100" b="0"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0" u="none" strike="noStrike" dirty="0">
                          <a:solidFill>
                            <a:srgbClr val="000000"/>
                          </a:solidFill>
                          <a:effectLst/>
                        </a:rPr>
                        <a:t>2.0</a:t>
                      </a:r>
                      <a:endParaRPr lang="en-US" sz="2100" b="0"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0" u="none" strike="noStrike" dirty="0">
                          <a:solidFill>
                            <a:srgbClr val="000000"/>
                          </a:solidFill>
                          <a:effectLst/>
                        </a:rPr>
                        <a:t>2.8</a:t>
                      </a:r>
                      <a:endParaRPr lang="en-US" sz="2100" b="0"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0" u="none" strike="noStrike" dirty="0">
                          <a:solidFill>
                            <a:srgbClr val="000000"/>
                          </a:solidFill>
                          <a:effectLst/>
                        </a:rPr>
                        <a:t>2.4</a:t>
                      </a:r>
                      <a:endParaRPr lang="en-US" sz="2100" b="0"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0" u="none" strike="noStrike" dirty="0">
                          <a:solidFill>
                            <a:srgbClr val="000000"/>
                          </a:solidFill>
                          <a:effectLst/>
                        </a:rPr>
                        <a:t>3.0</a:t>
                      </a:r>
                      <a:endParaRPr lang="en-US" sz="2100" b="0"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pitchFamily="34" charset="0"/>
                      </a:endParaRPr>
                    </a:p>
                  </a:txBody>
                  <a:tcPr marL="8170" marR="8170" marT="8170" marB="0" anchor="ctr"/>
                </a:tc>
                <a:tc>
                  <a:txBody>
                    <a:bodyPr/>
                    <a:lstStyle/>
                    <a:p>
                      <a:pPr algn="ctr" rtl="0" fontAlgn="ctr"/>
                      <a:r>
                        <a:rPr lang="en-US" sz="2100" b="0" u="none" strike="noStrike" dirty="0">
                          <a:solidFill>
                            <a:srgbClr val="000000"/>
                          </a:solidFill>
                          <a:effectLst/>
                        </a:rPr>
                        <a:t>-</a:t>
                      </a:r>
                      <a:endParaRPr lang="en-US" sz="2100" b="0" i="0" u="none" strike="noStrike" dirty="0">
                        <a:solidFill>
                          <a:srgbClr val="000000"/>
                        </a:solidFill>
                        <a:effectLst/>
                        <a:latin typeface="Calibri" panose="020F0502020204030204" pitchFamily="34" charset="0"/>
                      </a:endParaRPr>
                    </a:p>
                  </a:txBody>
                  <a:tcPr marL="8170" marR="8170" marT="8170" marB="0" anchor="ctr"/>
                </a:tc>
                <a:extLst>
                  <a:ext uri="{0D108BD9-81ED-4DB2-BD59-A6C34878D82A}">
                    <a16:rowId xmlns:a16="http://schemas.microsoft.com/office/drawing/2014/main" val="1419157533"/>
                  </a:ext>
                </a:extLst>
              </a:tr>
            </a:tbl>
          </a:graphicData>
        </a:graphic>
      </p:graphicFrame>
    </p:spTree>
    <p:extLst>
      <p:ext uri="{BB962C8B-B14F-4D97-AF65-F5344CB8AC3E}">
        <p14:creationId xmlns:p14="http://schemas.microsoft.com/office/powerpoint/2010/main" val="2509371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19667F3-6FE4-8B44-B3E2-EDFBA0763158}"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15</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Specific Outcomes(PSOs)</a:t>
            </a:r>
          </a:p>
        </p:txBody>
      </p:sp>
      <p:graphicFrame>
        <p:nvGraphicFramePr>
          <p:cNvPr id="9" name="Table 8"/>
          <p:cNvGraphicFramePr>
            <a:graphicFrameLocks noGrp="1"/>
          </p:cNvGraphicFramePr>
          <p:nvPr/>
        </p:nvGraphicFramePr>
        <p:xfrm>
          <a:off x="1524000" y="785158"/>
          <a:ext cx="10210800" cy="6614477"/>
        </p:xfrm>
        <a:graphic>
          <a:graphicData uri="http://schemas.openxmlformats.org/drawingml/2006/table">
            <a:tbl>
              <a:tblPr firstRow="1" bandRow="1">
                <a:tableStyleId>{5C22544A-7EE6-4342-B048-85BDC9FD1C3A}</a:tableStyleId>
              </a:tblPr>
              <a:tblGrid>
                <a:gridCol w="1789622">
                  <a:extLst>
                    <a:ext uri="{9D8B030D-6E8A-4147-A177-3AD203B41FA5}">
                      <a16:colId xmlns:a16="http://schemas.microsoft.com/office/drawing/2014/main" val="20000"/>
                    </a:ext>
                  </a:extLst>
                </a:gridCol>
                <a:gridCol w="2848341">
                  <a:extLst>
                    <a:ext uri="{9D8B030D-6E8A-4147-A177-3AD203B41FA5}">
                      <a16:colId xmlns:a16="http://schemas.microsoft.com/office/drawing/2014/main" val="20001"/>
                    </a:ext>
                  </a:extLst>
                </a:gridCol>
                <a:gridCol w="5572837">
                  <a:extLst>
                    <a:ext uri="{9D8B030D-6E8A-4147-A177-3AD203B41FA5}">
                      <a16:colId xmlns:a16="http://schemas.microsoft.com/office/drawing/2014/main" val="20002"/>
                    </a:ext>
                  </a:extLst>
                </a:gridCol>
              </a:tblGrid>
              <a:tr h="911477">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S. No</a:t>
                      </a:r>
                      <a:r>
                        <a:rPr lang="en-IN" sz="2000" b="0" dirty="0">
                          <a:solidFill>
                            <a:schemeClr val="accent4">
                              <a:lumMod val="50000"/>
                            </a:schemeClr>
                          </a:solidFill>
                          <a:latin typeface="Times New Roman"/>
                          <a:ea typeface="Times New Roman"/>
                        </a:rPr>
                        <a:t>.</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Program Specific</a:t>
                      </a:r>
                    </a:p>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Outcomes (PSO)</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 Description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1145926">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ts val="1235"/>
                        </a:lnSpc>
                        <a:spcBef>
                          <a:spcPts val="0"/>
                        </a:spcBef>
                        <a:spcAft>
                          <a:spcPts val="0"/>
                        </a:spcAft>
                      </a:pPr>
                      <a:endParaRPr lang="en-US" sz="2000" b="0" dirty="0">
                        <a:solidFill>
                          <a:schemeClr val="accent4">
                            <a:lumMod val="50000"/>
                          </a:schemeClr>
                        </a:solidFill>
                        <a:latin typeface="+mn-lt"/>
                        <a:ea typeface="Times New Roman"/>
                      </a:endParaRPr>
                    </a:p>
                    <a:p>
                      <a:pPr marL="68580" marR="0" algn="l">
                        <a:lnSpc>
                          <a:spcPct val="100000"/>
                        </a:lnSpc>
                        <a:spcBef>
                          <a:spcPts val="0"/>
                        </a:spcBef>
                        <a:spcAft>
                          <a:spcPts val="0"/>
                        </a:spcAft>
                      </a:pPr>
                      <a:endParaRPr lang="en-US" sz="2000" b="0" dirty="0">
                        <a:solidFill>
                          <a:schemeClr val="accent4">
                            <a:lumMod val="50000"/>
                          </a:schemeClr>
                        </a:solidFill>
                        <a:latin typeface="+mn-lt"/>
                        <a:ea typeface="Times New Roman"/>
                      </a:endParaRPr>
                    </a:p>
                    <a:p>
                      <a:pPr marL="68580" marR="0" algn="l">
                        <a:lnSpc>
                          <a:spcPct val="100000"/>
                        </a:lnSpc>
                        <a:spcBef>
                          <a:spcPts val="0"/>
                        </a:spcBef>
                        <a:spcAft>
                          <a:spcPts val="0"/>
                        </a:spcAft>
                      </a:pPr>
                      <a:r>
                        <a:rPr lang="en-US" sz="2000" b="0" dirty="0">
                          <a:solidFill>
                            <a:schemeClr val="accent4">
                              <a:lumMod val="50000"/>
                            </a:schemeClr>
                          </a:solidFill>
                          <a:latin typeface="+mn-lt"/>
                          <a:ea typeface="Times New Roman"/>
                        </a:rPr>
                        <a:t>Understand  to shows relationships and interactions</a:t>
                      </a:r>
                      <a:r>
                        <a:rPr lang="en-US" sz="2000" b="0" baseline="0" dirty="0">
                          <a:solidFill>
                            <a:schemeClr val="accent4">
                              <a:lumMod val="50000"/>
                            </a:schemeClr>
                          </a:solidFill>
                          <a:latin typeface="+mn-lt"/>
                          <a:ea typeface="Times New Roman"/>
                        </a:rPr>
                        <a:t> </a:t>
                      </a:r>
                      <a:r>
                        <a:rPr lang="en-US" sz="2000" b="0" dirty="0">
                          <a:solidFill>
                            <a:schemeClr val="accent4">
                              <a:lumMod val="50000"/>
                            </a:schemeClr>
                          </a:solidFill>
                          <a:latin typeface="+mn-lt"/>
                          <a:ea typeface="Times New Roman"/>
                        </a:rPr>
                        <a:t>between classes or objects</a:t>
                      </a:r>
                      <a:r>
                        <a:rPr lang="en-US" sz="2000" b="0" baseline="0" dirty="0">
                          <a:solidFill>
                            <a:schemeClr val="accent4">
                              <a:lumMod val="50000"/>
                            </a:schemeClr>
                          </a:solidFill>
                          <a:latin typeface="+mn-lt"/>
                          <a:ea typeface="Times New Roman"/>
                        </a:rPr>
                        <a:t> of a pattern.</a:t>
                      </a:r>
                      <a:endParaRPr lang="en-US" sz="2000" b="0" dirty="0">
                        <a:solidFill>
                          <a:schemeClr val="accent4">
                            <a:lumMod val="50000"/>
                          </a:schemeClr>
                        </a:solidFill>
                        <a:latin typeface="+mn-lt"/>
                        <a:ea typeface="Times New Roman"/>
                      </a:endParaRPr>
                    </a:p>
                    <a:p>
                      <a:pPr marL="68580" marR="0" algn="l">
                        <a:lnSpc>
                          <a:spcPct val="100000"/>
                        </a:lnSpc>
                        <a:spcBef>
                          <a:spcPts val="0"/>
                        </a:spcBef>
                        <a:spcAft>
                          <a:spcPts val="0"/>
                        </a:spcAft>
                      </a:pPr>
                      <a:r>
                        <a:rPr lang="en-US" sz="2000" b="0" dirty="0">
                          <a:solidFill>
                            <a:schemeClr val="accent4">
                              <a:lumMod val="50000"/>
                            </a:schemeClr>
                          </a:solidFill>
                          <a:latin typeface="+mn-lt"/>
                          <a:ea typeface="Times New Roman"/>
                        </a:rPr>
                        <a:t> </a:t>
                      </a:r>
                      <a:endParaRPr lang="en-US" sz="2000" b="0" baseline="0" dirty="0">
                        <a:solidFill>
                          <a:schemeClr val="accent4">
                            <a:lumMod val="50000"/>
                          </a:schemeClr>
                        </a:solidFill>
                        <a:latin typeface="+mn-lt"/>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928735">
                <a:tc>
                  <a:txBody>
                    <a:bodyPr/>
                    <a:lstStyle/>
                    <a:p>
                      <a:pPr marL="0" marR="0" algn="ctr">
                        <a:lnSpc>
                          <a:spcPct val="115000"/>
                        </a:lnSpc>
                        <a:spcBef>
                          <a:spcPts val="0"/>
                        </a:spcBef>
                        <a:spcAft>
                          <a:spcPts val="0"/>
                        </a:spcAft>
                      </a:pPr>
                      <a:r>
                        <a:rPr lang="en-US" sz="2000" b="0">
                          <a:solidFill>
                            <a:schemeClr val="accent4">
                              <a:lumMod val="50000"/>
                            </a:schemeClr>
                          </a:solidFill>
                          <a:latin typeface="Times New Roman"/>
                          <a:ea typeface="Times New Roman"/>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ct val="100000"/>
                        </a:lnSpc>
                        <a:spcBef>
                          <a:spcPts val="0"/>
                        </a:spcBef>
                        <a:spcAft>
                          <a:spcPts val="0"/>
                        </a:spcAft>
                      </a:pPr>
                      <a:endParaRPr lang="en-US" sz="2000" b="0" dirty="0">
                        <a:solidFill>
                          <a:schemeClr val="accent4">
                            <a:lumMod val="50000"/>
                          </a:schemeClr>
                        </a:solidFill>
                        <a:latin typeface="Times New Roman"/>
                        <a:ea typeface="Times New Roman"/>
                      </a:endParaRPr>
                    </a:p>
                    <a:p>
                      <a:pPr marL="68580" marR="0" algn="l">
                        <a:lnSpc>
                          <a:spcPct val="100000"/>
                        </a:lnSpc>
                        <a:spcBef>
                          <a:spcPts val="0"/>
                        </a:spcBef>
                        <a:spcAft>
                          <a:spcPts val="0"/>
                        </a:spcAft>
                      </a:pPr>
                      <a:r>
                        <a:rPr lang="en-US" sz="2000" b="0" dirty="0">
                          <a:solidFill>
                            <a:schemeClr val="accent4">
                              <a:lumMod val="50000"/>
                            </a:schemeClr>
                          </a:solidFill>
                          <a:latin typeface="Times New Roman"/>
                          <a:ea typeface="Times New Roman"/>
                        </a:rPr>
                        <a:t>Study to speed up the development process by providing well-tested, proven development</a:t>
                      </a:r>
                    </a:p>
                    <a:p>
                      <a:pPr marL="68580"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828952">
                <a:tc>
                  <a:txBody>
                    <a:bodyPr/>
                    <a:lstStyle/>
                    <a:p>
                      <a:pPr marL="0" marR="0" algn="ctr">
                        <a:lnSpc>
                          <a:spcPct val="115000"/>
                        </a:lnSpc>
                        <a:spcBef>
                          <a:spcPts val="0"/>
                        </a:spcBef>
                        <a:spcAft>
                          <a:spcPts val="0"/>
                        </a:spcAft>
                      </a:pPr>
                      <a:r>
                        <a:rPr lang="en-US" sz="2000" b="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p>
                      <a:pPr marL="68580" marR="0" algn="just">
                        <a:lnSpc>
                          <a:spcPct val="100000"/>
                        </a:lnSpc>
                        <a:spcBef>
                          <a:spcPts val="0"/>
                        </a:spcBef>
                        <a:spcAft>
                          <a:spcPts val="0"/>
                        </a:spcAft>
                      </a:pPr>
                      <a:endParaRPr lang="en-US" sz="2000" b="0" dirty="0">
                        <a:solidFill>
                          <a:schemeClr val="accent4">
                            <a:lumMod val="50000"/>
                          </a:schemeClr>
                        </a:solidFill>
                        <a:latin typeface="Times New Roman"/>
                        <a:ea typeface="Times New Roman"/>
                      </a:endParaRPr>
                    </a:p>
                    <a:p>
                      <a:pPr marL="68580" marR="0" algn="l">
                        <a:lnSpc>
                          <a:spcPct val="100000"/>
                        </a:lnSpc>
                        <a:spcBef>
                          <a:spcPts val="0"/>
                        </a:spcBef>
                        <a:spcAft>
                          <a:spcPts val="0"/>
                        </a:spcAft>
                      </a:pPr>
                      <a:r>
                        <a:rPr lang="en-US" sz="2000" b="0" baseline="0" dirty="0">
                          <a:solidFill>
                            <a:schemeClr val="accent4">
                              <a:lumMod val="50000"/>
                            </a:schemeClr>
                          </a:solidFill>
                          <a:latin typeface="+mn-lt"/>
                          <a:ea typeface="Times New Roman"/>
                        </a:rPr>
                        <a:t>Select a specific design pattern for the solution of a given design problem</a:t>
                      </a:r>
                    </a:p>
                    <a:p>
                      <a:pPr marL="68580" marR="0" algn="l">
                        <a:lnSpc>
                          <a:spcPts val="1235"/>
                        </a:lnSpc>
                        <a:spcBef>
                          <a:spcPts val="0"/>
                        </a:spcBef>
                        <a:spcAft>
                          <a:spcPts val="0"/>
                        </a:spcAft>
                      </a:pPr>
                      <a:endParaRPr lang="en-US" sz="2000" b="0" dirty="0">
                        <a:solidFill>
                          <a:schemeClr val="accent4">
                            <a:lumMod val="50000"/>
                          </a:schemeClr>
                        </a:solidFill>
                        <a:latin typeface="+mn-lt"/>
                        <a:ea typeface="Times New Roman"/>
                      </a:endParaRPr>
                    </a:p>
                    <a:p>
                      <a:pPr marL="68580"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r h="994741">
                <a:tc>
                  <a:txBody>
                    <a:bodyPr/>
                    <a:lstStyle/>
                    <a:p>
                      <a:pPr marL="0" marR="0" algn="ctr">
                        <a:lnSpc>
                          <a:spcPct val="115000"/>
                        </a:lnSpc>
                        <a:spcBef>
                          <a:spcPts val="0"/>
                        </a:spcBef>
                        <a:spcAft>
                          <a:spcPts val="0"/>
                        </a:spcAft>
                      </a:pPr>
                      <a:r>
                        <a:rPr lang="en-US" sz="2000" b="0">
                          <a:solidFill>
                            <a:schemeClr val="accent4">
                              <a:lumMod val="50000"/>
                            </a:schemeClr>
                          </a:solidFill>
                          <a:latin typeface="Times New Roman"/>
                          <a:ea typeface="Times New Roman"/>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p>
                      <a:pPr marL="67945"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p>
                      <a:pPr marL="67945" marR="0" algn="l">
                        <a:lnSpc>
                          <a:spcPct val="100000"/>
                        </a:lnSpc>
                        <a:spcBef>
                          <a:spcPts val="0"/>
                        </a:spcBef>
                        <a:spcAft>
                          <a:spcPts val="0"/>
                        </a:spcAft>
                      </a:pPr>
                      <a:r>
                        <a:rPr lang="en-US" sz="2000" b="0" dirty="0">
                          <a:solidFill>
                            <a:schemeClr val="accent4">
                              <a:lumMod val="50000"/>
                            </a:schemeClr>
                          </a:solidFill>
                          <a:latin typeface="+mn-lt"/>
                          <a:ea typeface="Times New Roman"/>
                        </a:rPr>
                        <a:t>Create a catalogue entry for a simple design pattern whose purpose and application is understood.</a:t>
                      </a:r>
                    </a:p>
                    <a:p>
                      <a:pPr marL="67945" marR="0" algn="l">
                        <a:lnSpc>
                          <a:spcPts val="1235"/>
                        </a:lnSpc>
                        <a:spcBef>
                          <a:spcPts val="0"/>
                        </a:spcBef>
                        <a:spcAft>
                          <a:spcPts val="0"/>
                        </a:spcAft>
                      </a:pPr>
                      <a:endParaRPr lang="en-US" sz="2000" b="0" dirty="0">
                        <a:solidFill>
                          <a:schemeClr val="accent4">
                            <a:lumMod val="50000"/>
                          </a:schemeClr>
                        </a:solidFill>
                        <a:latin typeface="+mn-lt"/>
                        <a:ea typeface="Times New Roman"/>
                      </a:endParaRPr>
                    </a:p>
                    <a:p>
                      <a:pPr marL="67945"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2981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F996AC5-5ABF-9240-9E70-D29A1685F968}"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16</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COs - PSOs  Mapping</a:t>
            </a:r>
          </a:p>
        </p:txBody>
      </p:sp>
      <p:graphicFrame>
        <p:nvGraphicFramePr>
          <p:cNvPr id="9" name="Table 8"/>
          <p:cNvGraphicFramePr>
            <a:graphicFrameLocks noGrp="1"/>
          </p:cNvGraphicFramePr>
          <p:nvPr/>
        </p:nvGraphicFramePr>
        <p:xfrm>
          <a:off x="1447800" y="1219200"/>
          <a:ext cx="9601202" cy="4911361"/>
        </p:xfrm>
        <a:graphic>
          <a:graphicData uri="http://schemas.openxmlformats.org/drawingml/2006/table">
            <a:tbl>
              <a:tblPr firstRow="1" bandRow="1">
                <a:tableStyleId>{5C22544A-7EE6-4342-B048-85BDC9FD1C3A}</a:tableStyleId>
              </a:tblPr>
              <a:tblGrid>
                <a:gridCol w="1640541">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981200">
                  <a:extLst>
                    <a:ext uri="{9D8B030D-6E8A-4147-A177-3AD203B41FA5}">
                      <a16:colId xmlns:a16="http://schemas.microsoft.com/office/drawing/2014/main" val="306484564"/>
                    </a:ext>
                  </a:extLst>
                </a:gridCol>
                <a:gridCol w="1864661">
                  <a:extLst>
                    <a:ext uri="{9D8B030D-6E8A-4147-A177-3AD203B41FA5}">
                      <a16:colId xmlns:a16="http://schemas.microsoft.com/office/drawing/2014/main" val="2204462268"/>
                    </a:ext>
                  </a:extLst>
                </a:gridCol>
              </a:tblGrid>
              <a:tr h="812561">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CO.K</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809549">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baseline="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baseline="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baseline="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827946">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mn-lt"/>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687725">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r h="886790">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4"/>
                  </a:ext>
                </a:extLst>
              </a:tr>
              <a:tr h="886790">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690596025"/>
                  </a:ext>
                </a:extLst>
              </a:tr>
            </a:tbl>
          </a:graphicData>
        </a:graphic>
      </p:graphicFrame>
    </p:spTree>
    <p:extLst>
      <p:ext uri="{BB962C8B-B14F-4D97-AF65-F5344CB8AC3E}">
        <p14:creationId xmlns:p14="http://schemas.microsoft.com/office/powerpoint/2010/main" val="521858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515281D-1963-0C47-9B31-481551631747}"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17</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Educational Objectives (PEOs)</a:t>
            </a:r>
          </a:p>
        </p:txBody>
      </p:sp>
      <p:graphicFrame>
        <p:nvGraphicFramePr>
          <p:cNvPr id="9" name="Table 8"/>
          <p:cNvGraphicFramePr>
            <a:graphicFrameLocks noGrp="1"/>
          </p:cNvGraphicFramePr>
          <p:nvPr/>
        </p:nvGraphicFramePr>
        <p:xfrm>
          <a:off x="990600" y="1219200"/>
          <a:ext cx="10820400" cy="4388466"/>
        </p:xfrm>
        <a:graphic>
          <a:graphicData uri="http://schemas.openxmlformats.org/drawingml/2006/table">
            <a:tbl>
              <a:tblPr firstRow="1" bandRow="1">
                <a:tableStyleId>{5C22544A-7EE6-4342-B048-85BDC9FD1C3A}</a:tableStyleId>
              </a:tblPr>
              <a:tblGrid>
                <a:gridCol w="2787073">
                  <a:extLst>
                    <a:ext uri="{9D8B030D-6E8A-4147-A177-3AD203B41FA5}">
                      <a16:colId xmlns:a16="http://schemas.microsoft.com/office/drawing/2014/main" val="20001"/>
                    </a:ext>
                  </a:extLst>
                </a:gridCol>
                <a:gridCol w="8033327">
                  <a:extLst>
                    <a:ext uri="{9D8B030D-6E8A-4147-A177-3AD203B41FA5}">
                      <a16:colId xmlns:a16="http://schemas.microsoft.com/office/drawing/2014/main" val="20002"/>
                    </a:ext>
                  </a:extLst>
                </a:gridCol>
              </a:tblGrid>
              <a:tr h="86824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Program Educational</a:t>
                      </a:r>
                      <a:r>
                        <a:rPr lang="en-US" sz="2000" b="0" baseline="0" dirty="0">
                          <a:solidFill>
                            <a:schemeClr val="accent4">
                              <a:lumMod val="50000"/>
                            </a:schemeClr>
                          </a:solidFill>
                          <a:latin typeface="Times New Roman"/>
                          <a:ea typeface="Times New Roman"/>
                        </a:rPr>
                        <a:t> Objectives</a:t>
                      </a:r>
                      <a:r>
                        <a:rPr lang="en-US" sz="2000" b="0" dirty="0">
                          <a:solidFill>
                            <a:schemeClr val="accent4">
                              <a:lumMod val="50000"/>
                            </a:schemeClr>
                          </a:solidFill>
                          <a:latin typeface="Times New Roman"/>
                          <a:ea typeface="Times New Roman"/>
                        </a:rPr>
                        <a:t> (PEOs)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 Description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86502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an excellent scientific and engineering breadth so as to comprehend, analyze, design and provide sustainable solutions for real-life problems using state-of-the-art technologies.</a:t>
                      </a:r>
                      <a:endParaRPr lang="en-US" sz="36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884682">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 successful career in industries, to pursue higher studies or to support entrepreneurial endeavors and to face the global challenges.</a:t>
                      </a:r>
                      <a:endParaRPr lang="en-US" sz="20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789632">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an effective communication skills, professional attitude, ethical values and a desire to learn specific knowledge in emerging trends, technologies for research, innovation and product    development and contribution to society.</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r h="947558">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life-long learning for up-skilling and re-skilling for successful professional career as engineer, scientist, entrepreneur and bureaucrat for betterment of society</a:t>
                      </a:r>
                      <a:r>
                        <a:rPr lang="en-US" sz="1800" b="0" i="0" kern="1200" dirty="0">
                          <a:solidFill>
                            <a:schemeClr val="dk1"/>
                          </a:solidFill>
                          <a:effectLst/>
                          <a:latin typeface="+mn-lt"/>
                          <a:ea typeface="+mn-ea"/>
                          <a:cs typeface="+mn-cs"/>
                        </a:rPr>
                        <a:t>.</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1495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4FB1A2-0D5D-0F48-AB3A-8A1BE8DCB239}"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18</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Result Analysis(Department Result &amp; Subject Result &amp; Individual result</a:t>
            </a:r>
          </a:p>
        </p:txBody>
      </p:sp>
      <p:graphicFrame>
        <p:nvGraphicFramePr>
          <p:cNvPr id="9" name="Table 8"/>
          <p:cNvGraphicFramePr>
            <a:graphicFrameLocks noGrp="1"/>
          </p:cNvGraphicFramePr>
          <p:nvPr/>
        </p:nvGraphicFramePr>
        <p:xfrm>
          <a:off x="1143000" y="1219200"/>
          <a:ext cx="10591801" cy="1733266"/>
        </p:xfrm>
        <a:graphic>
          <a:graphicData uri="http://schemas.openxmlformats.org/drawingml/2006/table">
            <a:tbl>
              <a:tblPr firstRow="1" bandRow="1">
                <a:tableStyleId>{5C22544A-7EE6-4342-B048-85BDC9FD1C3A}</a:tableStyleId>
              </a:tblPr>
              <a:tblGrid>
                <a:gridCol w="2216227">
                  <a:extLst>
                    <a:ext uri="{9D8B030D-6E8A-4147-A177-3AD203B41FA5}">
                      <a16:colId xmlns:a16="http://schemas.microsoft.com/office/drawing/2014/main" val="20001"/>
                    </a:ext>
                  </a:extLst>
                </a:gridCol>
                <a:gridCol w="2297503">
                  <a:extLst>
                    <a:ext uri="{9D8B030D-6E8A-4147-A177-3AD203B41FA5}">
                      <a16:colId xmlns:a16="http://schemas.microsoft.com/office/drawing/2014/main" val="133495037"/>
                    </a:ext>
                  </a:extLst>
                </a:gridCol>
                <a:gridCol w="6078071">
                  <a:extLst>
                    <a:ext uri="{9D8B030D-6E8A-4147-A177-3AD203B41FA5}">
                      <a16:colId xmlns:a16="http://schemas.microsoft.com/office/drawing/2014/main" val="20002"/>
                    </a:ext>
                  </a:extLst>
                </a:gridCol>
              </a:tblGrid>
              <a:tr h="86824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Name</a:t>
                      </a:r>
                      <a:r>
                        <a:rPr lang="en-US" sz="2000" b="0" baseline="0" dirty="0">
                          <a:solidFill>
                            <a:schemeClr val="accent4">
                              <a:lumMod val="50000"/>
                            </a:schemeClr>
                          </a:solidFill>
                          <a:latin typeface="Times New Roman"/>
                          <a:ea typeface="Times New Roman"/>
                        </a:rPr>
                        <a:t> of the faculty </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Subject code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Result</a:t>
                      </a:r>
                      <a:r>
                        <a:rPr lang="en-US" sz="2000" b="0" baseline="0" dirty="0">
                          <a:solidFill>
                            <a:schemeClr val="accent4">
                              <a:lumMod val="50000"/>
                            </a:schemeClr>
                          </a:solidFill>
                          <a:latin typeface="Times New Roman"/>
                          <a:ea typeface="Times New Roman"/>
                        </a:rPr>
                        <a:t> % of clear passed</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86502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Mr. Rahul</a:t>
                      </a:r>
                      <a:r>
                        <a:rPr lang="en-US" sz="2000" b="0" baseline="0" dirty="0">
                          <a:solidFill>
                            <a:schemeClr val="accent4">
                              <a:lumMod val="50000"/>
                            </a:schemeClr>
                          </a:solidFill>
                          <a:latin typeface="Times New Roman"/>
                          <a:ea typeface="Times New Roman"/>
                        </a:rPr>
                        <a:t> Kumar</a:t>
                      </a:r>
                      <a:r>
                        <a:rPr lang="en-US" sz="2000" b="0" dirty="0">
                          <a:solidFill>
                            <a:schemeClr val="accent4">
                              <a:lumMod val="50000"/>
                            </a:schemeClr>
                          </a:solidFill>
                          <a:latin typeface="Times New Roman"/>
                          <a:ea typeface="Times New Roman"/>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ACSE0614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ct val="100000"/>
                        </a:lnSpc>
                        <a:spcBef>
                          <a:spcPts val="0"/>
                        </a:spcBef>
                        <a:spcAft>
                          <a:spcPts val="0"/>
                        </a:spcAft>
                      </a:pPr>
                      <a:endParaRPr lang="en-US" sz="36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9307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EC467E7-B0A0-134D-850B-0AA5BB27648D}"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19</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8" name="Picture 7">
            <a:extLst>
              <a:ext uri="{FF2B5EF4-FFF2-40B4-BE49-F238E27FC236}">
                <a16:creationId xmlns:a16="http://schemas.microsoft.com/office/drawing/2014/main" id="{0B77B11B-9C15-4679-A934-EBBF86AE34F6}"/>
              </a:ext>
            </a:extLst>
          </p:cNvPr>
          <p:cNvPicPr>
            <a:picLocks noChangeAspect="1"/>
          </p:cNvPicPr>
          <p:nvPr/>
        </p:nvPicPr>
        <p:blipFill>
          <a:blip r:embed="rId2"/>
          <a:stretch>
            <a:fillRect/>
          </a:stretch>
        </p:blipFill>
        <p:spPr>
          <a:xfrm>
            <a:off x="1181100" y="754514"/>
            <a:ext cx="10744200" cy="5533133"/>
          </a:xfrm>
          <a:prstGeom prst="rect">
            <a:avLst/>
          </a:prstGeom>
        </p:spPr>
      </p:pic>
    </p:spTree>
    <p:extLst>
      <p:ext uri="{BB962C8B-B14F-4D97-AF65-F5344CB8AC3E}">
        <p14:creationId xmlns:p14="http://schemas.microsoft.com/office/powerpoint/2010/main" val="3043179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EDDDDE-F514-4B4C-BEE5-9EA63CA35B13}"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2</a:t>
            </a:fld>
            <a:endParaRPr lang="en-US" dirty="0"/>
          </a:p>
        </p:txBody>
      </p:sp>
      <p:sp>
        <p:nvSpPr>
          <p:cNvPr id="7" name="Title 1"/>
          <p:cNvSpPr txBox="1">
            <a:spLocks/>
          </p:cNvSpPr>
          <p:nvPr/>
        </p:nvSpPr>
        <p:spPr>
          <a:xfrm>
            <a:off x="1600200" y="7"/>
            <a:ext cx="10591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Faculty Introduction</a:t>
            </a:r>
          </a:p>
        </p:txBody>
      </p:sp>
      <p:graphicFrame>
        <p:nvGraphicFramePr>
          <p:cNvPr id="10" name="Table 10">
            <a:extLst>
              <a:ext uri="{FF2B5EF4-FFF2-40B4-BE49-F238E27FC236}">
                <a16:creationId xmlns:a16="http://schemas.microsoft.com/office/drawing/2014/main" id="{3A19A084-6B47-4F0B-B8EC-436AB2D3943D}"/>
              </a:ext>
            </a:extLst>
          </p:cNvPr>
          <p:cNvGraphicFramePr>
            <a:graphicFrameLocks noGrp="1"/>
          </p:cNvGraphicFramePr>
          <p:nvPr>
            <p:extLst>
              <p:ext uri="{D42A27DB-BD31-4B8C-83A1-F6EECF244321}">
                <p14:modId xmlns:p14="http://schemas.microsoft.com/office/powerpoint/2010/main" val="2094059602"/>
              </p:ext>
            </p:extLst>
          </p:nvPr>
        </p:nvGraphicFramePr>
        <p:xfrm>
          <a:off x="609600" y="1143000"/>
          <a:ext cx="11201400" cy="4748126"/>
        </p:xfrm>
        <a:graphic>
          <a:graphicData uri="http://schemas.openxmlformats.org/drawingml/2006/table">
            <a:tbl>
              <a:tblPr firstRow="1" bandRow="1">
                <a:tableStyleId>{E8B1032C-EA38-4F05-BA0D-38AFFFC7BED3}</a:tableStyleId>
              </a:tblPr>
              <a:tblGrid>
                <a:gridCol w="2419503">
                  <a:extLst>
                    <a:ext uri="{9D8B030D-6E8A-4147-A177-3AD203B41FA5}">
                      <a16:colId xmlns:a16="http://schemas.microsoft.com/office/drawing/2014/main" val="1285292769"/>
                    </a:ext>
                  </a:extLst>
                </a:gridCol>
                <a:gridCol w="8781897">
                  <a:extLst>
                    <a:ext uri="{9D8B030D-6E8A-4147-A177-3AD203B41FA5}">
                      <a16:colId xmlns:a16="http://schemas.microsoft.com/office/drawing/2014/main" val="3500576395"/>
                    </a:ext>
                  </a:extLst>
                </a:gridCol>
              </a:tblGrid>
              <a:tr h="471650">
                <a:tc>
                  <a:txBody>
                    <a:bodyPr/>
                    <a:lstStyle/>
                    <a:p>
                      <a:r>
                        <a:rPr lang="en-US" sz="2600" dirty="0"/>
                        <a:t>Name</a:t>
                      </a:r>
                      <a:endParaRPr lang="en-IN" sz="2600" dirty="0"/>
                    </a:p>
                  </a:txBody>
                  <a:tcPr/>
                </a:tc>
                <a:tc>
                  <a:txBody>
                    <a:bodyPr/>
                    <a:lstStyle/>
                    <a:p>
                      <a:r>
                        <a:rPr lang="en-US" sz="2600" dirty="0" err="1"/>
                        <a:t>Ritesh</a:t>
                      </a:r>
                      <a:r>
                        <a:rPr lang="en-US" sz="2600" dirty="0"/>
                        <a:t> Kumar Singh</a:t>
                      </a:r>
                      <a:endParaRPr lang="en-IN" sz="2600" dirty="0"/>
                    </a:p>
                  </a:txBody>
                  <a:tcPr/>
                </a:tc>
                <a:extLst>
                  <a:ext uri="{0D108BD9-81ED-4DB2-BD59-A6C34878D82A}">
                    <a16:rowId xmlns:a16="http://schemas.microsoft.com/office/drawing/2014/main" val="3537992421"/>
                  </a:ext>
                </a:extLst>
              </a:tr>
              <a:tr h="471650">
                <a:tc>
                  <a:txBody>
                    <a:bodyPr/>
                    <a:lstStyle/>
                    <a:p>
                      <a:r>
                        <a:rPr lang="en-US" sz="2600" dirty="0"/>
                        <a:t>Qualification</a:t>
                      </a:r>
                      <a:endParaRPr lang="en-IN" sz="2600" dirty="0"/>
                    </a:p>
                  </a:txBody>
                  <a:tcPr/>
                </a:tc>
                <a:tc>
                  <a:txBody>
                    <a:bodyPr/>
                    <a:lstStyle/>
                    <a:p>
                      <a:r>
                        <a:rPr lang="en-US" sz="2600" dirty="0"/>
                        <a:t>Diploma, B.Tech., M. Tech., PhD. Pursuing</a:t>
                      </a:r>
                      <a:endParaRPr lang="en-IN" sz="2600" dirty="0"/>
                    </a:p>
                  </a:txBody>
                  <a:tcPr/>
                </a:tc>
                <a:extLst>
                  <a:ext uri="{0D108BD9-81ED-4DB2-BD59-A6C34878D82A}">
                    <a16:rowId xmlns:a16="http://schemas.microsoft.com/office/drawing/2014/main" val="941352289"/>
                  </a:ext>
                </a:extLst>
              </a:tr>
              <a:tr h="532610">
                <a:tc>
                  <a:txBody>
                    <a:bodyPr/>
                    <a:lstStyle/>
                    <a:p>
                      <a:r>
                        <a:rPr lang="en-US" sz="2600" dirty="0"/>
                        <a:t>Designation</a:t>
                      </a:r>
                      <a:endParaRPr lang="en-IN" sz="2600" dirty="0"/>
                    </a:p>
                  </a:txBody>
                  <a:tcPr/>
                </a:tc>
                <a:tc>
                  <a:txBody>
                    <a:bodyPr/>
                    <a:lstStyle/>
                    <a:p>
                      <a:r>
                        <a:rPr lang="en-US" sz="2600" dirty="0"/>
                        <a:t>Assistant Professor</a:t>
                      </a:r>
                      <a:endParaRPr lang="en-IN" sz="2600" dirty="0"/>
                    </a:p>
                  </a:txBody>
                  <a:tcPr/>
                </a:tc>
                <a:extLst>
                  <a:ext uri="{0D108BD9-81ED-4DB2-BD59-A6C34878D82A}">
                    <a16:rowId xmlns:a16="http://schemas.microsoft.com/office/drawing/2014/main" val="1234951365"/>
                  </a:ext>
                </a:extLst>
              </a:tr>
              <a:tr h="579966">
                <a:tc>
                  <a:txBody>
                    <a:bodyPr/>
                    <a:lstStyle/>
                    <a:p>
                      <a:r>
                        <a:rPr lang="en-US" sz="2600" dirty="0"/>
                        <a:t>Department</a:t>
                      </a:r>
                      <a:endParaRPr lang="en-IN" sz="2600" dirty="0"/>
                    </a:p>
                  </a:txBody>
                  <a:tcPr/>
                </a:tc>
                <a:tc>
                  <a:txBody>
                    <a:bodyPr/>
                    <a:lstStyle/>
                    <a:p>
                      <a:r>
                        <a:rPr lang="en-IN" sz="2600" dirty="0"/>
                        <a:t>Computer</a:t>
                      </a:r>
                      <a:r>
                        <a:rPr lang="en-IN" sz="2600" baseline="0" dirty="0"/>
                        <a:t> Science &amp; Engineering</a:t>
                      </a:r>
                      <a:endParaRPr lang="en-IN" sz="2600" dirty="0"/>
                    </a:p>
                  </a:txBody>
                  <a:tcPr/>
                </a:tc>
                <a:extLst>
                  <a:ext uri="{0D108BD9-81ED-4DB2-BD59-A6C34878D82A}">
                    <a16:rowId xmlns:a16="http://schemas.microsoft.com/office/drawing/2014/main" val="532301991"/>
                  </a:ext>
                </a:extLst>
              </a:tr>
              <a:tr h="496110">
                <a:tc>
                  <a:txBody>
                    <a:bodyPr/>
                    <a:lstStyle/>
                    <a:p>
                      <a:r>
                        <a:rPr lang="en-US" sz="2600" dirty="0"/>
                        <a:t>Total Experience</a:t>
                      </a:r>
                      <a:endParaRPr lang="en-IN" sz="2600" dirty="0"/>
                    </a:p>
                  </a:txBody>
                  <a:tcPr/>
                </a:tc>
                <a:tc>
                  <a:txBody>
                    <a:bodyPr/>
                    <a:lstStyle/>
                    <a:p>
                      <a:r>
                        <a:rPr lang="en-US" sz="2600" dirty="0"/>
                        <a:t>5 years</a:t>
                      </a:r>
                      <a:endParaRPr lang="en-IN" sz="2600" dirty="0"/>
                    </a:p>
                  </a:txBody>
                  <a:tcPr/>
                </a:tc>
                <a:extLst>
                  <a:ext uri="{0D108BD9-81ED-4DB2-BD59-A6C34878D82A}">
                    <a16:rowId xmlns:a16="http://schemas.microsoft.com/office/drawing/2014/main" val="1606619483"/>
                  </a:ext>
                </a:extLst>
              </a:tr>
              <a:tr h="472243">
                <a:tc>
                  <a:txBody>
                    <a:bodyPr/>
                    <a:lstStyle/>
                    <a:p>
                      <a:r>
                        <a:rPr lang="en-US" sz="2600" dirty="0"/>
                        <a:t>NIET Experience</a:t>
                      </a:r>
                      <a:endParaRPr lang="en-IN" sz="26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600" baseline="0" dirty="0"/>
                        <a:t>4.5 </a:t>
                      </a:r>
                      <a:r>
                        <a:rPr lang="en-US" sz="2600" dirty="0"/>
                        <a:t>years</a:t>
                      </a:r>
                    </a:p>
                  </a:txBody>
                  <a:tcPr/>
                </a:tc>
                <a:extLst>
                  <a:ext uri="{0D108BD9-81ED-4DB2-BD59-A6C34878D82A}">
                    <a16:rowId xmlns:a16="http://schemas.microsoft.com/office/drawing/2014/main" val="1848610466"/>
                  </a:ext>
                </a:extLst>
              </a:tr>
              <a:tr h="1520798">
                <a:tc>
                  <a:txBody>
                    <a:bodyPr/>
                    <a:lstStyle/>
                    <a:p>
                      <a:r>
                        <a:rPr lang="en-US" sz="2600" dirty="0"/>
                        <a:t>Subject Taught</a:t>
                      </a:r>
                      <a:endParaRPr lang="en-IN" sz="2600" dirty="0"/>
                    </a:p>
                  </a:txBody>
                  <a:tcPr/>
                </a:tc>
                <a:tc>
                  <a:txBody>
                    <a:bodyPr/>
                    <a:lstStyle/>
                    <a:p>
                      <a:pPr marL="0" marR="0" lvl="0" indent="0" algn="just" defTabSz="914377" rtl="0" eaLnBrk="1" fontAlgn="auto" latinLnBrk="0" hangingPunct="1">
                        <a:lnSpc>
                          <a:spcPct val="100000"/>
                        </a:lnSpc>
                        <a:spcBef>
                          <a:spcPts val="0"/>
                        </a:spcBef>
                        <a:spcAft>
                          <a:spcPts val="0"/>
                        </a:spcAft>
                        <a:buClrTx/>
                        <a:buSzTx/>
                        <a:buFontTx/>
                        <a:buNone/>
                      </a:pPr>
                      <a:r>
                        <a:rPr lang="en-US" sz="2600" b="0" dirty="0"/>
                        <a:t>Web development using python </a:t>
                      </a:r>
                      <a:r>
                        <a:rPr lang="en-US" sz="2600" b="0"/>
                        <a:t>with Django, Web Development using Mean Stack, </a:t>
                      </a:r>
                      <a:r>
                        <a:rPr lang="en-US" sz="2600" b="0" dirty="0"/>
                        <a:t>Problem Solving using Advance Python, Problem Solving using Python, </a:t>
                      </a:r>
                      <a:r>
                        <a:rPr lang="en-IN" sz="2600" b="0" i="0" u="none" strike="noStrike" kern="1200" baseline="0" dirty="0">
                          <a:solidFill>
                            <a:schemeClr val="tx1"/>
                          </a:solidFill>
                          <a:latin typeface="+mn-lt"/>
                          <a:ea typeface="+mn-ea"/>
                          <a:cs typeface="+mn-cs"/>
                        </a:rPr>
                        <a:t>Programming for Problem Solving using C,</a:t>
                      </a:r>
                      <a:r>
                        <a:rPr lang="en-US" sz="2600" b="0" dirty="0"/>
                        <a:t> </a:t>
                      </a:r>
                      <a:r>
                        <a:rPr lang="en-IN" sz="2600" b="0" i="0" u="none" strike="noStrike" kern="1200" baseline="0" dirty="0">
                          <a:solidFill>
                            <a:schemeClr val="tx1"/>
                          </a:solidFill>
                          <a:latin typeface="+mn-lt"/>
                          <a:ea typeface="+mn-ea"/>
                          <a:cs typeface="+mn-cs"/>
                        </a:rPr>
                        <a:t>Database Management System.</a:t>
                      </a:r>
                    </a:p>
                  </a:txBody>
                  <a:tcPr/>
                </a:tc>
                <a:extLst>
                  <a:ext uri="{0D108BD9-81ED-4DB2-BD59-A6C34878D82A}">
                    <a16:rowId xmlns:a16="http://schemas.microsoft.com/office/drawing/2014/main" val="3013650449"/>
                  </a:ext>
                </a:extLst>
              </a:tr>
            </a:tbl>
          </a:graphicData>
        </a:graphic>
      </p:graphicFrame>
    </p:spTree>
    <p:extLst>
      <p:ext uri="{BB962C8B-B14F-4D97-AF65-F5344CB8AC3E}">
        <p14:creationId xmlns:p14="http://schemas.microsoft.com/office/powerpoint/2010/main" val="2152601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5CB6451-FD37-C94A-8FC9-65F3F7EA2E94}"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20</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9" name="Picture 8">
            <a:extLst>
              <a:ext uri="{FF2B5EF4-FFF2-40B4-BE49-F238E27FC236}">
                <a16:creationId xmlns:a16="http://schemas.microsoft.com/office/drawing/2014/main" id="{F82AF081-83E9-40E3-85C9-062E3E753D2B}"/>
              </a:ext>
            </a:extLst>
          </p:cNvPr>
          <p:cNvPicPr>
            <a:picLocks noChangeAspect="1"/>
          </p:cNvPicPr>
          <p:nvPr/>
        </p:nvPicPr>
        <p:blipFill>
          <a:blip r:embed="rId2"/>
          <a:stretch>
            <a:fillRect/>
          </a:stretch>
        </p:blipFill>
        <p:spPr>
          <a:xfrm>
            <a:off x="1028700" y="793756"/>
            <a:ext cx="11049000" cy="5454649"/>
          </a:xfrm>
          <a:prstGeom prst="rect">
            <a:avLst/>
          </a:prstGeom>
        </p:spPr>
      </p:pic>
    </p:spTree>
    <p:extLst>
      <p:ext uri="{BB962C8B-B14F-4D97-AF65-F5344CB8AC3E}">
        <p14:creationId xmlns:p14="http://schemas.microsoft.com/office/powerpoint/2010/main" val="2011547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03C506D-895B-2048-B4BC-A9476D570690}"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21</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8" name="Picture 7">
            <a:extLst>
              <a:ext uri="{FF2B5EF4-FFF2-40B4-BE49-F238E27FC236}">
                <a16:creationId xmlns:a16="http://schemas.microsoft.com/office/drawing/2014/main" id="{D6AD0FEF-91AB-4622-BD71-AF17C265451A}"/>
              </a:ext>
            </a:extLst>
          </p:cNvPr>
          <p:cNvPicPr>
            <a:picLocks noChangeAspect="1"/>
          </p:cNvPicPr>
          <p:nvPr/>
        </p:nvPicPr>
        <p:blipFill>
          <a:blip r:embed="rId2"/>
          <a:stretch>
            <a:fillRect/>
          </a:stretch>
        </p:blipFill>
        <p:spPr>
          <a:xfrm>
            <a:off x="623047" y="811873"/>
            <a:ext cx="11506200" cy="5346697"/>
          </a:xfrm>
          <a:prstGeom prst="rect">
            <a:avLst/>
          </a:prstGeom>
        </p:spPr>
      </p:pic>
    </p:spTree>
    <p:extLst>
      <p:ext uri="{BB962C8B-B14F-4D97-AF65-F5344CB8AC3E}">
        <p14:creationId xmlns:p14="http://schemas.microsoft.com/office/powerpoint/2010/main" val="2917749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51D0EE-551F-7A45-8C24-C57B6ADB2CB6}"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22</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9" name="Picture 8">
            <a:extLst>
              <a:ext uri="{FF2B5EF4-FFF2-40B4-BE49-F238E27FC236}">
                <a16:creationId xmlns:a16="http://schemas.microsoft.com/office/drawing/2014/main" id="{8C7C6038-4342-4904-B836-C5BF3F62F169}"/>
              </a:ext>
            </a:extLst>
          </p:cNvPr>
          <p:cNvPicPr>
            <a:picLocks noChangeAspect="1"/>
          </p:cNvPicPr>
          <p:nvPr/>
        </p:nvPicPr>
        <p:blipFill>
          <a:blip r:embed="rId2"/>
          <a:stretch>
            <a:fillRect/>
          </a:stretch>
        </p:blipFill>
        <p:spPr>
          <a:xfrm>
            <a:off x="838200" y="849315"/>
            <a:ext cx="11353800" cy="5343531"/>
          </a:xfrm>
          <a:prstGeom prst="rect">
            <a:avLst/>
          </a:prstGeom>
        </p:spPr>
      </p:pic>
    </p:spTree>
    <p:extLst>
      <p:ext uri="{BB962C8B-B14F-4D97-AF65-F5344CB8AC3E}">
        <p14:creationId xmlns:p14="http://schemas.microsoft.com/office/powerpoint/2010/main" val="3054875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61C5615-6DB6-7F4E-A959-F28300FE285F}"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23</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8" name="Picture 7">
            <a:extLst>
              <a:ext uri="{FF2B5EF4-FFF2-40B4-BE49-F238E27FC236}">
                <a16:creationId xmlns:a16="http://schemas.microsoft.com/office/drawing/2014/main" id="{CF080F34-6289-4751-AE3C-849A673B260C}"/>
              </a:ext>
            </a:extLst>
          </p:cNvPr>
          <p:cNvPicPr>
            <a:picLocks noChangeAspect="1"/>
          </p:cNvPicPr>
          <p:nvPr/>
        </p:nvPicPr>
        <p:blipFill>
          <a:blip r:embed="rId2"/>
          <a:stretch>
            <a:fillRect/>
          </a:stretch>
        </p:blipFill>
        <p:spPr>
          <a:xfrm>
            <a:off x="952500" y="757897"/>
            <a:ext cx="11201400" cy="5454649"/>
          </a:xfrm>
          <a:prstGeom prst="rect">
            <a:avLst/>
          </a:prstGeom>
        </p:spPr>
      </p:pic>
    </p:spTree>
    <p:extLst>
      <p:ext uri="{BB962C8B-B14F-4D97-AF65-F5344CB8AC3E}">
        <p14:creationId xmlns:p14="http://schemas.microsoft.com/office/powerpoint/2010/main" val="2794003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23841EA-C7EB-9B44-A560-86944CBC9BE1}"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24</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Prerequisite / Recap</a:t>
            </a:r>
          </a:p>
        </p:txBody>
      </p:sp>
      <p:sp>
        <p:nvSpPr>
          <p:cNvPr id="9" name="Content Placeholder 2"/>
          <p:cNvSpPr>
            <a:spLocks noGrp="1"/>
          </p:cNvSpPr>
          <p:nvPr>
            <p:ph idx="1"/>
          </p:nvPr>
        </p:nvSpPr>
        <p:spPr>
          <a:xfrm>
            <a:off x="914400" y="1066800"/>
            <a:ext cx="11049000" cy="4525963"/>
          </a:xfrm>
          <a:solidFill>
            <a:schemeClr val="accent4">
              <a:lumMod val="60000"/>
              <a:lumOff val="40000"/>
            </a:schemeClr>
          </a:solidFill>
          <a:ln w="19050">
            <a:solidFill>
              <a:schemeClr val="tx1"/>
            </a:solidFill>
          </a:ln>
        </p:spPr>
        <p:txBody>
          <a:bodyPr>
            <a:normAutofit/>
          </a:bodyPr>
          <a:lstStyle/>
          <a:p>
            <a:pPr algn="just">
              <a:lnSpc>
                <a:spcPct val="200000"/>
              </a:lnSpc>
            </a:pPr>
            <a:r>
              <a:rPr lang="en-US" sz="2800" dirty="0"/>
              <a:t>Student should have knowledge of Web technology and terminology.</a:t>
            </a:r>
          </a:p>
          <a:p>
            <a:pPr algn="just">
              <a:lnSpc>
                <a:spcPct val="200000"/>
              </a:lnSpc>
            </a:pPr>
            <a:r>
              <a:rPr lang="en-US" sz="2800" dirty="0"/>
              <a:t>Knowledge of HTML ,CSS and Java Script required .</a:t>
            </a:r>
          </a:p>
          <a:p>
            <a:pPr algn="just">
              <a:lnSpc>
                <a:spcPct val="200000"/>
              </a:lnSpc>
            </a:pPr>
            <a:r>
              <a:rPr lang="en-US" sz="2800" dirty="0"/>
              <a:t>knowledge of Programing language such as C/C++/Python etc. </a:t>
            </a:r>
          </a:p>
          <a:p>
            <a:pPr algn="just">
              <a:lnSpc>
                <a:spcPct val="200000"/>
              </a:lnSpc>
            </a:pPr>
            <a:r>
              <a:rPr lang="en-US" sz="2800" dirty="0"/>
              <a:t>Good problem solving Skill .</a:t>
            </a:r>
          </a:p>
          <a:p>
            <a:pPr marL="0" indent="0" algn="just">
              <a:buNone/>
            </a:pPr>
            <a:endParaRPr lang="en-US" sz="2800" dirty="0"/>
          </a:p>
          <a:p>
            <a:pPr>
              <a:buNone/>
            </a:pPr>
            <a:endParaRPr lang="en-US" dirty="0"/>
          </a:p>
        </p:txBody>
      </p:sp>
    </p:spTree>
    <p:extLst>
      <p:ext uri="{BB962C8B-B14F-4D97-AF65-F5344CB8AC3E}">
        <p14:creationId xmlns:p14="http://schemas.microsoft.com/office/powerpoint/2010/main" val="4051111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A611AA8-46DB-6F40-B8AD-681157EF734F}"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25</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Brief Introduction about the Subject with videos</a:t>
            </a:r>
          </a:p>
        </p:txBody>
      </p:sp>
      <p:sp>
        <p:nvSpPr>
          <p:cNvPr id="9" name="Content Placeholder 2"/>
          <p:cNvSpPr>
            <a:spLocks noGrp="1"/>
          </p:cNvSpPr>
          <p:nvPr>
            <p:ph idx="1"/>
          </p:nvPr>
        </p:nvSpPr>
        <p:spPr>
          <a:xfrm>
            <a:off x="914400" y="1066800"/>
            <a:ext cx="11049000" cy="4525963"/>
          </a:xfrm>
        </p:spPr>
        <p:txBody>
          <a:bodyPr>
            <a:normAutofit/>
          </a:bodyPr>
          <a:lstStyle/>
          <a:p>
            <a:pPr marL="0" indent="0" algn="just">
              <a:buNone/>
            </a:pPr>
            <a:endParaRPr lang="en-US" sz="2800" dirty="0"/>
          </a:p>
          <a:p>
            <a:pPr>
              <a:buNone/>
            </a:pPr>
            <a:endParaRPr lang="en-US" dirty="0"/>
          </a:p>
        </p:txBody>
      </p:sp>
      <p:sp>
        <p:nvSpPr>
          <p:cNvPr id="8" name="Content Placeholder 2"/>
          <p:cNvSpPr txBox="1">
            <a:spLocks/>
          </p:cNvSpPr>
          <p:nvPr/>
        </p:nvSpPr>
        <p:spPr>
          <a:xfrm>
            <a:off x="239486" y="1062445"/>
            <a:ext cx="11734800" cy="4525963"/>
          </a:xfrm>
          <a:prstGeom prst="rect">
            <a:avLst/>
          </a:prstGeom>
          <a:solidFill>
            <a:schemeClr val="accent3"/>
          </a:solidFill>
          <a:ln w="19050">
            <a:solidFill>
              <a:schemeClr val="tx1"/>
            </a:solidFill>
          </a:ln>
        </p:spPr>
        <p:txBody>
          <a:bodyPr vert="horz" lIns="91440" tIns="45720" rIns="91440" bIns="45720" rtlCol="0">
            <a:normAutofit/>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00000"/>
              </a:lnSpc>
              <a:buNone/>
            </a:pPr>
            <a:r>
              <a:rPr lang="en-US" sz="2800" u="sng" dirty="0"/>
              <a:t>YouTube /Other  Video Links</a:t>
            </a:r>
          </a:p>
          <a:p>
            <a:pPr>
              <a:lnSpc>
                <a:spcPct val="200000"/>
              </a:lnSpc>
            </a:pPr>
            <a:r>
              <a:rPr lang="en-IN" sz="2800" dirty="0">
                <a:solidFill>
                  <a:schemeClr val="tx2"/>
                </a:solidFill>
              </a:rPr>
              <a:t>https://youtu.be/BLl32FvcdVM</a:t>
            </a:r>
          </a:p>
          <a:p>
            <a:pPr>
              <a:lnSpc>
                <a:spcPct val="200000"/>
              </a:lnSpc>
            </a:pPr>
            <a:r>
              <a:rPr lang="en-IN" sz="2800" dirty="0">
                <a:solidFill>
                  <a:schemeClr val="tx2"/>
                </a:solidFill>
              </a:rPr>
              <a:t>https://youtu.be/v9ejT8FO-7I?list=PLrhzvIcii6GNjpARdnO4ueTUAVR9eMBpc</a:t>
            </a:r>
          </a:p>
          <a:p>
            <a:pPr>
              <a:lnSpc>
                <a:spcPct val="200000"/>
              </a:lnSpc>
            </a:pPr>
            <a:r>
              <a:rPr lang="en-IN" sz="2800" dirty="0">
                <a:solidFill>
                  <a:schemeClr val="tx2"/>
                </a:solidFill>
              </a:rPr>
              <a:t>https://youtu.be/VGLjQuEQgkI?list=PLt4nG7RVVk1h9lxOYSOGI9pcP3I5oblbx</a:t>
            </a:r>
          </a:p>
        </p:txBody>
      </p:sp>
    </p:spTree>
    <p:extLst>
      <p:ext uri="{BB962C8B-B14F-4D97-AF65-F5344CB8AC3E}">
        <p14:creationId xmlns:p14="http://schemas.microsoft.com/office/powerpoint/2010/main" val="799673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133600" y="932245"/>
            <a:ext cx="7696200" cy="5210175"/>
          </a:xfrm>
          <a:solidFill>
            <a:schemeClr val="accent6">
              <a:lumMod val="40000"/>
              <a:lumOff val="60000"/>
            </a:schemeClr>
          </a:solidFill>
          <a:ln w="19050">
            <a:solidFill>
              <a:schemeClr val="tx1"/>
            </a:solidFill>
          </a:ln>
        </p:spPr>
        <p:txBody>
          <a:bodyPr>
            <a:normAutofit/>
          </a:bodyPr>
          <a:lstStyle/>
          <a:p>
            <a:pPr>
              <a:lnSpc>
                <a:spcPct val="120000"/>
              </a:lnSpc>
            </a:pPr>
            <a:r>
              <a:rPr lang="en-US" dirty="0">
                <a:solidFill>
                  <a:srgbClr val="00B050"/>
                </a:solidFill>
              </a:rPr>
              <a:t>Installing Nodejs, Node in-built packages (buffer, fs, http, os, path, util, url)</a:t>
            </a:r>
          </a:p>
          <a:p>
            <a:pPr>
              <a:lnSpc>
                <a:spcPct val="120000"/>
              </a:lnSpc>
            </a:pPr>
            <a:r>
              <a:rPr lang="en-US" dirty="0">
                <a:solidFill>
                  <a:srgbClr val="00B050"/>
                </a:solidFill>
              </a:rPr>
              <a:t>Node.js modules, File System Module, Json data, Http Server and Client, </a:t>
            </a:r>
          </a:p>
          <a:p>
            <a:pPr>
              <a:lnSpc>
                <a:spcPct val="120000"/>
              </a:lnSpc>
            </a:pPr>
            <a:r>
              <a:rPr lang="en-US" dirty="0">
                <a:solidFill>
                  <a:srgbClr val="00B050"/>
                </a:solidFill>
              </a:rPr>
              <a:t>Error handling with appropriate HTTP, Callback function, asynchronous programing </a:t>
            </a:r>
          </a:p>
          <a:p>
            <a:pPr>
              <a:lnSpc>
                <a:spcPct val="120000"/>
              </a:lnSpc>
            </a:pPr>
            <a:r>
              <a:rPr lang="en-US" dirty="0">
                <a:solidFill>
                  <a:srgbClr val="00B050"/>
                </a:solidFill>
              </a:rPr>
              <a:t>REST API’s(GET, POST PUT, DELETE UPDATE),</a:t>
            </a:r>
          </a:p>
          <a:p>
            <a:pPr>
              <a:lnSpc>
                <a:spcPct val="120000"/>
              </a:lnSpc>
            </a:pPr>
            <a:r>
              <a:rPr lang="en-US" dirty="0">
                <a:solidFill>
                  <a:srgbClr val="00B050"/>
                </a:solidFill>
              </a:rPr>
              <a:t>Graph, Promises, Promise Chaining, Introduction to template engine (EJS).</a:t>
            </a:r>
          </a:p>
          <a:p>
            <a:pPr>
              <a:lnSpc>
                <a:spcPct val="120000"/>
              </a:lnSpc>
            </a:pPr>
            <a:endParaRPr lang="en-US" dirty="0">
              <a:solidFill>
                <a:srgbClr val="00B050"/>
              </a:solidFill>
            </a:endParaRPr>
          </a:p>
          <a:p>
            <a:pPr marL="400041" lvl="1" indent="0">
              <a:buNone/>
            </a:pPr>
            <a:endParaRPr lang="en-US" dirty="0"/>
          </a:p>
          <a:p>
            <a:pPr marL="0" indent="0">
              <a:buNone/>
            </a:pPr>
            <a:endParaRPr lang="en-US" sz="400" dirty="0"/>
          </a:p>
        </p:txBody>
      </p:sp>
      <p:sp>
        <p:nvSpPr>
          <p:cNvPr id="6" name="Date Placeholder 5"/>
          <p:cNvSpPr>
            <a:spLocks noGrp="1"/>
          </p:cNvSpPr>
          <p:nvPr>
            <p:ph type="dt" sz="half" idx="10"/>
          </p:nvPr>
        </p:nvSpPr>
        <p:spPr/>
        <p:txBody>
          <a:bodyPr/>
          <a:lstStyle/>
          <a:p>
            <a:fld id="{C482CDA7-E45C-C34C-91EC-19887E0B6C38}" type="datetime1">
              <a:rPr lang="en-IN" smtClean="0"/>
              <a:t>21-01-2025</a:t>
            </a:fld>
            <a:endParaRPr lang="en-US" dirty="0"/>
          </a:p>
        </p:txBody>
      </p:sp>
      <p:sp>
        <p:nvSpPr>
          <p:cNvPr id="10" name="Footer Placeholder 9"/>
          <p:cNvSpPr>
            <a:spLocks noGrp="1"/>
          </p:cNvSpPr>
          <p:nvPr>
            <p:ph type="ftr" sz="quarter" idx="11"/>
          </p:nvPr>
        </p:nvSpPr>
        <p:spPr/>
        <p:txBody>
          <a:bodyPr/>
          <a:lstStyle/>
          <a:p>
            <a:r>
              <a:rPr lang="en-US"/>
              <a:t>Ritesh Kumar Singh                                           WEB DEVELOPMENT USING MEAN STACK                                   Unit  I</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26</a:t>
            </a:fld>
            <a:endParaRPr lang="en-US" dirty="0"/>
          </a:p>
        </p:txBody>
      </p:sp>
      <p:sp>
        <p:nvSpPr>
          <p:cNvPr id="8" name="Title 1"/>
          <p:cNvSpPr txBox="1">
            <a:spLocks/>
          </p:cNvSpPr>
          <p:nvPr/>
        </p:nvSpPr>
        <p:spPr>
          <a:xfrm>
            <a:off x="1447800" y="7"/>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Unit I Content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219200"/>
            <a:ext cx="10134600" cy="3733799"/>
          </a:xfrm>
          <a:solidFill>
            <a:schemeClr val="accent5">
              <a:lumMod val="40000"/>
              <a:lumOff val="60000"/>
            </a:schemeClr>
          </a:solidFill>
          <a:ln w="12700">
            <a:solidFill>
              <a:schemeClr val="tx1"/>
            </a:solidFill>
          </a:ln>
        </p:spPr>
        <p:txBody>
          <a:bodyPr>
            <a:normAutofit/>
          </a:bodyPr>
          <a:lstStyle/>
          <a:p>
            <a:pPr marL="0" indent="0" algn="just">
              <a:buNone/>
            </a:pPr>
            <a:r>
              <a:rPr lang="en-US" sz="2800" dirty="0"/>
              <a:t>In Unit I, the students will be able to find</a:t>
            </a:r>
          </a:p>
          <a:p>
            <a:pPr algn="just"/>
            <a:r>
              <a:rPr lang="en-US" sz="2800" dirty="0"/>
              <a:t>Definitions of terms and concepts.</a:t>
            </a:r>
          </a:p>
          <a:p>
            <a:pPr algn="just"/>
            <a:r>
              <a:rPr lang="en-US" sz="2800" dirty="0"/>
              <a:t>The idea of installation of node js</a:t>
            </a:r>
            <a:r>
              <a:rPr lang="en-IN" sz="2800" dirty="0"/>
              <a:t>.</a:t>
            </a:r>
            <a:endParaRPr lang="en-US" sz="2800" dirty="0"/>
          </a:p>
          <a:p>
            <a:pPr algn="just"/>
            <a:r>
              <a:rPr lang="en-US" sz="2800" dirty="0"/>
              <a:t>How to handling Error handling with appropriate HTTP, </a:t>
            </a:r>
          </a:p>
          <a:p>
            <a:pPr algn="just"/>
            <a:r>
              <a:rPr lang="en-US" sz="2800" dirty="0"/>
              <a:t>What is Callback function, asynchronous programing </a:t>
            </a:r>
          </a:p>
          <a:p>
            <a:pPr algn="just"/>
            <a:r>
              <a:rPr lang="en-US" sz="2800" dirty="0"/>
              <a:t>Scope of development activity: applications, toolkits, frameworks</a:t>
            </a:r>
            <a:r>
              <a:rPr lang="en-IN" sz="2800" dirty="0"/>
              <a:t>.</a:t>
            </a:r>
          </a:p>
          <a:p>
            <a:r>
              <a:rPr lang="en-US" sz="2800" dirty="0"/>
              <a:t>Promise Chaining, Introduction to template engine (EJS) etc.</a:t>
            </a:r>
          </a:p>
          <a:p>
            <a:pPr marL="0" indent="0">
              <a:buNone/>
            </a:pPr>
            <a:endParaRPr lang="en-IN" sz="2800" dirty="0"/>
          </a:p>
          <a:p>
            <a:pPr marL="0" indent="0" algn="just">
              <a:buNone/>
            </a:pPr>
            <a:endParaRPr lang="en-US" sz="2800" dirty="0"/>
          </a:p>
        </p:txBody>
      </p:sp>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652FD4B-2B18-4846-BEF4-6CF5D15F844E}"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27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Unit I Objective</a:t>
            </a:r>
          </a:p>
        </p:txBody>
      </p:sp>
    </p:spTree>
    <p:extLst>
      <p:ext uri="{BB962C8B-B14F-4D97-AF65-F5344CB8AC3E}">
        <p14:creationId xmlns:p14="http://schemas.microsoft.com/office/powerpoint/2010/main" val="611296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10363200" cy="2697953"/>
          </a:xfrm>
          <a:solidFill>
            <a:schemeClr val="accent4">
              <a:lumMod val="60000"/>
              <a:lumOff val="40000"/>
            </a:schemeClr>
          </a:solidFill>
          <a:ln w="19050">
            <a:solidFill>
              <a:schemeClr val="tx1"/>
            </a:solidFill>
          </a:ln>
        </p:spPr>
        <p:txBody>
          <a:bodyPr>
            <a:normAutofit lnSpcReduction="10000"/>
          </a:bodyPr>
          <a:lstStyle/>
          <a:p>
            <a:pPr marL="0" indent="0" algn="just">
              <a:buNone/>
            </a:pPr>
            <a:r>
              <a:rPr lang="en-US" sz="2800" dirty="0"/>
              <a:t>Topic :</a:t>
            </a:r>
            <a:r>
              <a:rPr lang="en-US" sz="2800" dirty="0">
                <a:solidFill>
                  <a:srgbClr val="FF0000"/>
                </a:solidFill>
              </a:rPr>
              <a:t> </a:t>
            </a:r>
            <a:r>
              <a:rPr lang="en-US" sz="2800" dirty="0"/>
              <a:t>Installing Nodejs, Node in-built packages (buffer, fs, http, os,        </a:t>
            </a:r>
            <a:br>
              <a:rPr lang="en-US" sz="2800" dirty="0"/>
            </a:br>
            <a:r>
              <a:rPr lang="en-US" sz="2800" dirty="0"/>
              <a:t>              path, util, url)</a:t>
            </a:r>
          </a:p>
          <a:p>
            <a:pPr marL="0" indent="0" algn="just">
              <a:buNone/>
            </a:pPr>
            <a:endParaRPr lang="en-US" sz="2800" dirty="0"/>
          </a:p>
          <a:p>
            <a:pPr algn="just"/>
            <a:r>
              <a:rPr lang="en-US" sz="2800" dirty="0"/>
              <a:t>In this topic, the students will gain , how to install Nodejs , what are the built in packages used  in the nodejs and many more.</a:t>
            </a:r>
          </a:p>
        </p:txBody>
      </p:sp>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64AB521-FC59-AA49-B7E9-68054F50ECEC}"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28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Tree>
    <p:extLst>
      <p:ext uri="{BB962C8B-B14F-4D97-AF65-F5344CB8AC3E}">
        <p14:creationId xmlns:p14="http://schemas.microsoft.com/office/powerpoint/2010/main" val="605079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87AEC9D-A00E-144B-8DBE-BAB773BE4E8A}"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29</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Node Js - Overview</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5262979"/>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800" dirty="0"/>
              <a:t>Node.js is an open-source, cross-platform JavaScript runtime environment and library for running web applications outside the client's browser. Ryan Dahl developed it in 2009, and its latest iteration,</a:t>
            </a:r>
            <a:r>
              <a:rPr lang="en-US" sz="2800" dirty="0">
                <a:hlinkClick r:id="rId2" tooltip="version 15.14,"/>
              </a:rPr>
              <a:t> version 15.14,</a:t>
            </a:r>
            <a:r>
              <a:rPr lang="en-US" sz="2800" dirty="0"/>
              <a:t> was released in April 2021. </a:t>
            </a:r>
          </a:p>
          <a:p>
            <a:pPr marL="457200" indent="-457200" algn="just">
              <a:buFont typeface="Wingdings" panose="05000000000000000000" pitchFamily="2" charset="2"/>
              <a:buChar char="Ø"/>
            </a:pPr>
            <a:endParaRPr lang="en-US" sz="2800" dirty="0"/>
          </a:p>
          <a:p>
            <a:pPr marL="457200" indent="-457200" algn="just">
              <a:buFont typeface="Wingdings" panose="05000000000000000000" pitchFamily="2" charset="2"/>
              <a:buChar char="Ø"/>
            </a:pPr>
            <a:r>
              <a:rPr lang="en-US" sz="2800" dirty="0"/>
              <a:t>Developers use Node.js to create server-side web applications, and it is perfect for data-intensive applications since it uses an asynchronous, event-driven model.</a:t>
            </a:r>
          </a:p>
          <a:p>
            <a:pPr marL="457200" indent="-457200" algn="just">
              <a:buFont typeface="Wingdings" panose="05000000000000000000" pitchFamily="2" charset="2"/>
              <a:buChar char="Ø"/>
            </a:pPr>
            <a:endParaRPr lang="en-US" sz="2800" dirty="0"/>
          </a:p>
          <a:p>
            <a:pPr marL="457200" indent="-457200" algn="just">
              <a:buFont typeface="Wingdings" panose="05000000000000000000" pitchFamily="2" charset="2"/>
              <a:buChar char="Ø"/>
            </a:pPr>
            <a:endParaRPr lang="en-US" sz="2800" dirty="0"/>
          </a:p>
          <a:p>
            <a:pPr marL="457200" indent="-457200" algn="just"/>
            <a:endParaRPr lang="en-US" sz="2800" dirty="0"/>
          </a:p>
          <a:p>
            <a:pPr algn="just"/>
            <a:r>
              <a:rPr lang="en-US" sz="2800" dirty="0"/>
              <a:t> </a:t>
            </a:r>
            <a:endParaRPr lang="en-US" sz="2700" dirty="0">
              <a:latin typeface="+mj-lt"/>
            </a:endParaRPr>
          </a:p>
        </p:txBody>
      </p:sp>
    </p:spTree>
    <p:extLst>
      <p:ext uri="{BB962C8B-B14F-4D97-AF65-F5344CB8AC3E}">
        <p14:creationId xmlns:p14="http://schemas.microsoft.com/office/powerpoint/2010/main" val="3513929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83E22FE-EE2D-2F49-A20F-EBBD0FE84491}"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Evaluation Scheme</a:t>
            </a:r>
          </a:p>
        </p:txBody>
      </p:sp>
      <p:pic>
        <p:nvPicPr>
          <p:cNvPr id="3" name="Picture 2"/>
          <p:cNvPicPr>
            <a:picLocks noChangeAspect="1"/>
          </p:cNvPicPr>
          <p:nvPr/>
        </p:nvPicPr>
        <p:blipFill>
          <a:blip r:embed="rId2"/>
          <a:stretch>
            <a:fillRect/>
          </a:stretch>
        </p:blipFill>
        <p:spPr>
          <a:xfrm>
            <a:off x="1447800" y="698869"/>
            <a:ext cx="10134600" cy="6022613"/>
          </a:xfrm>
          <a:prstGeom prst="rect">
            <a:avLst/>
          </a:prstGeom>
        </p:spPr>
      </p:pic>
    </p:spTree>
    <p:extLst>
      <p:ext uri="{BB962C8B-B14F-4D97-AF65-F5344CB8AC3E}">
        <p14:creationId xmlns:p14="http://schemas.microsoft.com/office/powerpoint/2010/main" val="12705605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C446D9C-041B-DE4C-A8CF-1872972B5CCD}"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30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Node Js– Overview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3354765"/>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3200" u="sng" dirty="0"/>
              <a:t>Why Do We Use Node Js</a:t>
            </a:r>
          </a:p>
          <a:p>
            <a:pPr algn="just"/>
            <a:endParaRPr lang="en-US" sz="3200" u="sng" dirty="0"/>
          </a:p>
          <a:p>
            <a:pPr>
              <a:buFont typeface="Wingdings" pitchFamily="2" charset="2"/>
              <a:buChar char="Ø"/>
            </a:pPr>
            <a:r>
              <a:rPr lang="en-US" sz="2400" dirty="0"/>
              <a:t>Node Js is built on Google Chrome’s V8 engine, and for this reason its execution time is very fast and it runs very quickly.</a:t>
            </a:r>
          </a:p>
          <a:p>
            <a:pPr>
              <a:buFont typeface="Wingdings" pitchFamily="2" charset="2"/>
              <a:buChar char="Ø"/>
            </a:pPr>
            <a:r>
              <a:rPr lang="en-US" sz="2400" dirty="0"/>
              <a:t>There are more than 50,000 bundles available in the Node Package Manager and for that reason developers can import any of the packages any time according to their needed functionality for which a lot of time is saved.</a:t>
            </a:r>
          </a:p>
          <a:p>
            <a:pPr algn="just"/>
            <a:endParaRPr lang="en-US" sz="2800" dirty="0"/>
          </a:p>
        </p:txBody>
      </p:sp>
    </p:spTree>
    <p:extLst>
      <p:ext uri="{BB962C8B-B14F-4D97-AF65-F5344CB8AC3E}">
        <p14:creationId xmlns:p14="http://schemas.microsoft.com/office/powerpoint/2010/main" val="25602781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9D4617D-4BEE-AE41-B7A7-685D108A2257}"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31</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Node Js – Overview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4832092"/>
          </a:xfrm>
          <a:prstGeom prst="rect">
            <a:avLst/>
          </a:prstGeom>
          <a:solidFill>
            <a:schemeClr val="accent3">
              <a:lumMod val="40000"/>
              <a:lumOff val="60000"/>
            </a:schemeClr>
          </a:solidFill>
          <a:ln w="28575">
            <a:solidFill>
              <a:schemeClr val="tx1"/>
            </a:solidFill>
          </a:ln>
        </p:spPr>
        <p:txBody>
          <a:bodyPr wrap="square">
            <a:spAutoFit/>
          </a:bodyPr>
          <a:lstStyle/>
          <a:p>
            <a:pPr>
              <a:buFont typeface="Wingdings" pitchFamily="2" charset="2"/>
              <a:buChar char="Ø"/>
            </a:pPr>
            <a:r>
              <a:rPr lang="en-US" sz="2800" dirty="0"/>
              <a:t>As Node Js do not need to wait for an API to return data , so for building real time and data intensive web applications, it is very useful. It is totally asynchronous in nature that means it is totally non-blocking.</a:t>
            </a:r>
          </a:p>
          <a:p>
            <a:pPr>
              <a:buFont typeface="Wingdings" pitchFamily="2" charset="2"/>
              <a:buChar char="Ø"/>
            </a:pPr>
            <a:r>
              <a:rPr lang="en-US" sz="2800" dirty="0"/>
              <a:t>The loading time for an audio or video is reduced by </a:t>
            </a:r>
            <a:r>
              <a:rPr lang="en-US" sz="2800" dirty="0" err="1"/>
              <a:t>NodeJs</a:t>
            </a:r>
            <a:r>
              <a:rPr lang="en-US" sz="2800" dirty="0"/>
              <a:t> because there is better synchronization of the code between the client and server for having the same code base.</a:t>
            </a:r>
          </a:p>
          <a:p>
            <a:pPr>
              <a:buFont typeface="Wingdings" pitchFamily="2" charset="2"/>
              <a:buChar char="Ø"/>
            </a:pPr>
            <a:r>
              <a:rPr lang="en-US" sz="2800" dirty="0"/>
              <a:t>As </a:t>
            </a:r>
            <a:r>
              <a:rPr lang="en-US" sz="2800" dirty="0" err="1"/>
              <a:t>NodeJs</a:t>
            </a:r>
            <a:r>
              <a:rPr lang="en-US" sz="2800" dirty="0"/>
              <a:t> is open-source and it is nothing but a JavaScript framework , so for the developers who are already used to JavaScript, for them starting developing their projects with </a:t>
            </a:r>
            <a:r>
              <a:rPr lang="en-US" sz="2800" dirty="0" err="1"/>
              <a:t>NodeJs</a:t>
            </a:r>
            <a:r>
              <a:rPr lang="en-US" sz="2800" dirty="0"/>
              <a:t> is very easy.</a:t>
            </a:r>
          </a:p>
          <a:p>
            <a:pPr algn="just"/>
            <a:endParaRPr lang="en-US" sz="2800" u="sng" dirty="0"/>
          </a:p>
          <a:p>
            <a:pPr algn="just"/>
            <a:endParaRPr lang="en-US" sz="2800" dirty="0"/>
          </a:p>
        </p:txBody>
      </p:sp>
    </p:spTree>
    <p:extLst>
      <p:ext uri="{BB962C8B-B14F-4D97-AF65-F5344CB8AC3E}">
        <p14:creationId xmlns:p14="http://schemas.microsoft.com/office/powerpoint/2010/main" val="21150758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8FDB0C9-8AF5-E942-948A-1F36E7A56B5B}"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32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Node Js – Features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4524315"/>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3200" u="sng" dirty="0"/>
              <a:t>Features of Node Js</a:t>
            </a:r>
          </a:p>
          <a:p>
            <a:pPr>
              <a:buFont typeface="Wingdings" pitchFamily="2" charset="2"/>
              <a:buChar char="Ø"/>
            </a:pPr>
            <a:r>
              <a:rPr lang="en-US" sz="3200" dirty="0"/>
              <a:t>Asynchronous in Nature and Event driven: The servers made with the </a:t>
            </a:r>
            <a:r>
              <a:rPr lang="en-US" sz="3200" dirty="0" err="1"/>
              <a:t>NodeJs</a:t>
            </a:r>
            <a:r>
              <a:rPr lang="en-US" sz="3200" dirty="0"/>
              <a:t> never waits for the from an API. Without waiting for the data from the API, it directly moves to the next API. So all the APIs of </a:t>
            </a:r>
            <a:r>
              <a:rPr lang="en-US" sz="3200" dirty="0" err="1"/>
              <a:t>NodeJS</a:t>
            </a:r>
            <a:r>
              <a:rPr lang="en-US" sz="3200" dirty="0"/>
              <a:t> are totally non-blocking in nature. In order to receive and track all the responses of the previous API requests, it follows an event driven mechanism. Hence we can say that all the </a:t>
            </a:r>
            <a:r>
              <a:rPr lang="en-US" sz="3200" dirty="0" err="1"/>
              <a:t>NodeJs</a:t>
            </a:r>
            <a:r>
              <a:rPr lang="en-US" sz="3200" dirty="0"/>
              <a:t> API are non-blocking in nature.</a:t>
            </a:r>
          </a:p>
          <a:p>
            <a:pPr algn="just"/>
            <a:endParaRPr lang="en-US" sz="3200" u="sng" dirty="0"/>
          </a:p>
        </p:txBody>
      </p:sp>
    </p:spTree>
    <p:extLst>
      <p:ext uri="{BB962C8B-B14F-4D97-AF65-F5344CB8AC3E}">
        <p14:creationId xmlns:p14="http://schemas.microsoft.com/office/powerpoint/2010/main" val="33921040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E4C4BA8-C7F8-4A4B-8A9C-EEF0079929DE}"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33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Node Js – feature continue………</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3970318"/>
          </a:xfrm>
          <a:prstGeom prst="rect">
            <a:avLst/>
          </a:prstGeom>
          <a:solidFill>
            <a:schemeClr val="accent3">
              <a:lumMod val="40000"/>
              <a:lumOff val="60000"/>
            </a:schemeClr>
          </a:solidFill>
          <a:ln w="28575">
            <a:solidFill>
              <a:schemeClr val="tx1"/>
            </a:solidFill>
          </a:ln>
        </p:spPr>
        <p:txBody>
          <a:bodyPr wrap="square">
            <a:spAutoFit/>
          </a:bodyPr>
          <a:lstStyle/>
          <a:p>
            <a:pPr algn="just">
              <a:buFont typeface="Wingdings" pitchFamily="2" charset="2"/>
              <a:buChar char="Ø"/>
            </a:pPr>
            <a:r>
              <a:rPr lang="en-US" sz="2800" dirty="0"/>
              <a:t>Single Threaded Architecture: With event looping, a single threaded architecture is followed by </a:t>
            </a:r>
            <a:r>
              <a:rPr lang="en-US" sz="2800" dirty="0" err="1"/>
              <a:t>NodeJs</a:t>
            </a:r>
            <a:r>
              <a:rPr lang="en-US" sz="2800" dirty="0"/>
              <a:t> and for this architecture makes Node Js more scalable. In contrast to other servers, limited threads are created by them for processing the requests. Whereas for the event driven mechanism, the </a:t>
            </a:r>
            <a:r>
              <a:rPr lang="en-US" sz="2800" dirty="0" err="1"/>
              <a:t>NodeJS</a:t>
            </a:r>
            <a:r>
              <a:rPr lang="en-US" sz="2800" dirty="0"/>
              <a:t> servers reply in a non-blocking or an asynchronous manner and for this reason </a:t>
            </a:r>
            <a:r>
              <a:rPr lang="en-US" sz="2800" dirty="0" err="1"/>
              <a:t>NodeJS</a:t>
            </a:r>
            <a:r>
              <a:rPr lang="en-US" sz="2800" dirty="0"/>
              <a:t> becomes more scalable. If we compare Node Js with other traditional servers like Apache HTTP servers, then we can say Node Js handles a larger number of requests. A single threaded program is followed by </a:t>
            </a:r>
            <a:r>
              <a:rPr lang="en-US" sz="2800" dirty="0" err="1"/>
              <a:t>NodeJS</a:t>
            </a:r>
            <a:r>
              <a:rPr lang="en-US" sz="2800" dirty="0"/>
              <a:t> and this allows </a:t>
            </a:r>
            <a:r>
              <a:rPr lang="en-US" sz="2800" dirty="0" err="1"/>
              <a:t>NodeJs</a:t>
            </a:r>
            <a:r>
              <a:rPr lang="en-US" sz="2800" dirty="0"/>
              <a:t> to process a huge amount of requests.</a:t>
            </a:r>
            <a:endParaRPr lang="en-US" sz="2800" dirty="0">
              <a:solidFill>
                <a:schemeClr val="accent6">
                  <a:lumMod val="75000"/>
                </a:schemeClr>
              </a:solidFill>
            </a:endParaRPr>
          </a:p>
        </p:txBody>
      </p:sp>
    </p:spTree>
    <p:extLst>
      <p:ext uri="{BB962C8B-B14F-4D97-AF65-F5344CB8AC3E}">
        <p14:creationId xmlns:p14="http://schemas.microsoft.com/office/powerpoint/2010/main" val="3604391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617782F-659F-944A-B6C1-0B0E8EE70B60}"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34</a:t>
            </a:fld>
            <a:endParaRPr lang="en-US" dirty="0"/>
          </a:p>
        </p:txBody>
      </p:sp>
      <p:sp>
        <p:nvSpPr>
          <p:cNvPr id="7" name="Title 1"/>
          <p:cNvSpPr txBox="1">
            <a:spLocks/>
          </p:cNvSpPr>
          <p:nvPr/>
        </p:nvSpPr>
        <p:spPr>
          <a:xfrm>
            <a:off x="142403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Node Js – Feature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000108"/>
            <a:ext cx="11415754" cy="3908762"/>
          </a:xfrm>
          <a:prstGeom prst="rect">
            <a:avLst/>
          </a:prstGeom>
          <a:solidFill>
            <a:schemeClr val="accent3">
              <a:lumMod val="40000"/>
              <a:lumOff val="60000"/>
            </a:schemeClr>
          </a:solidFill>
          <a:ln w="28575">
            <a:solidFill>
              <a:schemeClr val="tx1"/>
            </a:solidFill>
          </a:ln>
        </p:spPr>
        <p:txBody>
          <a:bodyPr wrap="square">
            <a:spAutoFit/>
          </a:bodyPr>
          <a:lstStyle/>
          <a:p>
            <a:pPr algn="just">
              <a:buFont typeface="Wingdings" pitchFamily="2" charset="2"/>
              <a:buChar char="Ø"/>
            </a:pPr>
            <a:r>
              <a:rPr lang="en-US" sz="2800" dirty="0"/>
              <a:t>Scalable: </a:t>
            </a:r>
            <a:r>
              <a:rPr lang="en-US" sz="2400" dirty="0"/>
              <a:t>Nowadays, scalable software is demanded by most of the companies. One of the most pressing concerns in Software Development is addressed by </a:t>
            </a:r>
            <a:r>
              <a:rPr lang="en-US" sz="2400" dirty="0" err="1"/>
              <a:t>NodeJs</a:t>
            </a:r>
            <a:r>
              <a:rPr lang="en-US" sz="2400" dirty="0"/>
              <a:t> and that is scalability. Concurrent requests can be handled very efficiently using </a:t>
            </a:r>
            <a:r>
              <a:rPr lang="en-US" sz="2400" dirty="0" err="1"/>
              <a:t>NodeJs</a:t>
            </a:r>
            <a:r>
              <a:rPr lang="en-US" sz="2400" dirty="0"/>
              <a:t>. A cluster module is used by </a:t>
            </a:r>
            <a:r>
              <a:rPr lang="en-US" sz="2400" dirty="0" err="1"/>
              <a:t>NodeJs</a:t>
            </a:r>
            <a:r>
              <a:rPr lang="en-US" sz="2400" dirty="0"/>
              <a:t> for managing the load balancing for all the active CPU cores. The most appealing feature of </a:t>
            </a:r>
            <a:r>
              <a:rPr lang="en-US" sz="2400" dirty="0" err="1"/>
              <a:t>NodeJs</a:t>
            </a:r>
            <a:r>
              <a:rPr lang="en-US" sz="2400" dirty="0"/>
              <a:t> is that it can partition the applications horizontally and this partition procedure is mainly achieved by it due to the use of child processes.</a:t>
            </a:r>
          </a:p>
          <a:p>
            <a:pPr algn="just">
              <a:buFont typeface="Wingdings" pitchFamily="2" charset="2"/>
              <a:buChar char="Ø"/>
            </a:pPr>
            <a:r>
              <a:rPr lang="en-US" sz="2800" dirty="0"/>
              <a:t>Quick Execution time for code: </a:t>
            </a:r>
            <a:r>
              <a:rPr lang="en-US" sz="2400" dirty="0"/>
              <a:t>V8 JavaScript runtime motor is used by </a:t>
            </a:r>
            <a:r>
              <a:rPr lang="en-US" sz="2400" dirty="0" err="1"/>
              <a:t>NodeJs</a:t>
            </a:r>
            <a:r>
              <a:rPr lang="en-US" sz="2400" dirty="0"/>
              <a:t> and this is also used by Google chrome. A wrapper is provided for the JavaScript by the hub and for that reason the runtime motor becomes faster and for this reason inside </a:t>
            </a:r>
            <a:r>
              <a:rPr lang="en-US" sz="2400" dirty="0" err="1"/>
              <a:t>NodeJs</a:t>
            </a:r>
            <a:r>
              <a:rPr lang="en-US" sz="2400" dirty="0"/>
              <a:t>, the preposition process of the requests also become faster.</a:t>
            </a:r>
          </a:p>
        </p:txBody>
      </p:sp>
    </p:spTree>
    <p:extLst>
      <p:ext uri="{BB962C8B-B14F-4D97-AF65-F5344CB8AC3E}">
        <p14:creationId xmlns:p14="http://schemas.microsoft.com/office/powerpoint/2010/main" val="40458688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E5B3C4B-AA2A-A141-BF9B-C33ABBD23126}"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35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Node Js– Feature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3447098"/>
          </a:xfrm>
          <a:prstGeom prst="rect">
            <a:avLst/>
          </a:prstGeom>
          <a:solidFill>
            <a:schemeClr val="accent3">
              <a:lumMod val="40000"/>
              <a:lumOff val="60000"/>
            </a:schemeClr>
          </a:solidFill>
          <a:ln w="28575">
            <a:solidFill>
              <a:schemeClr val="tx1"/>
            </a:solidFill>
          </a:ln>
        </p:spPr>
        <p:txBody>
          <a:bodyPr wrap="square">
            <a:spAutoFit/>
          </a:bodyPr>
          <a:lstStyle/>
          <a:p>
            <a:pPr algn="just">
              <a:buFont typeface="Wingdings" pitchFamily="2" charset="2"/>
              <a:buChar char="Ø"/>
            </a:pPr>
            <a:r>
              <a:rPr lang="en-US" sz="2400" dirty="0"/>
              <a:t>Compatibility on the cross platforms: Different types of systems like Windows, UNIX, LINUX, </a:t>
            </a:r>
            <a:r>
              <a:rPr lang="en-US" sz="2400" dirty="0" err="1"/>
              <a:t>MacOS</a:t>
            </a:r>
            <a:r>
              <a:rPr lang="en-US" sz="2400" dirty="0"/>
              <a:t> and other mobile devices can use </a:t>
            </a:r>
            <a:r>
              <a:rPr lang="en-US" sz="2400" dirty="0" err="1"/>
              <a:t>NodeJs</a:t>
            </a:r>
            <a:r>
              <a:rPr lang="en-US" sz="2400" dirty="0"/>
              <a:t>.</a:t>
            </a:r>
          </a:p>
          <a:p>
            <a:pPr algn="just">
              <a:buFont typeface="Wingdings" pitchFamily="2" charset="2"/>
              <a:buChar char="Ø"/>
            </a:pPr>
            <a:r>
              <a:rPr lang="en-US" sz="2400" dirty="0"/>
              <a:t>Fast Data Streaming: The processing time of the data that have been transmitted to different streams takes a long time. Whereas for processing the data, </a:t>
            </a:r>
            <a:r>
              <a:rPr lang="en-US" sz="2400" dirty="0" err="1"/>
              <a:t>NodeJs</a:t>
            </a:r>
            <a:r>
              <a:rPr lang="en-US" sz="2400" dirty="0"/>
              <a:t> takes a very short amount of time and it does it at a very fast rate. </a:t>
            </a:r>
            <a:r>
              <a:rPr lang="en-US" sz="2400" dirty="0" err="1"/>
              <a:t>NodeJs</a:t>
            </a:r>
            <a:r>
              <a:rPr lang="en-US" sz="2400" dirty="0"/>
              <a:t> saves a lot of time because the files are processed and uploaded simultaneously by </a:t>
            </a:r>
            <a:r>
              <a:rPr lang="en-US" sz="2400" dirty="0" err="1"/>
              <a:t>NodeJs</a:t>
            </a:r>
            <a:r>
              <a:rPr lang="en-US" sz="2400" dirty="0"/>
              <a:t>. So as a result, the overall speed of data and video streaming is improved by </a:t>
            </a:r>
            <a:r>
              <a:rPr lang="en-US" sz="2400" dirty="0" err="1"/>
              <a:t>NodeJs</a:t>
            </a:r>
            <a:r>
              <a:rPr lang="en-US" sz="2400" dirty="0"/>
              <a:t>.</a:t>
            </a:r>
          </a:p>
          <a:p>
            <a:pPr algn="just">
              <a:buFont typeface="Wingdings" pitchFamily="2" charset="2"/>
              <a:buChar char="Ø"/>
            </a:pPr>
            <a:r>
              <a:rPr lang="en-US" sz="2400" dirty="0"/>
              <a:t>No Buffering : The data is never buffered in </a:t>
            </a:r>
            <a:r>
              <a:rPr lang="en-US" sz="2400" dirty="0" err="1"/>
              <a:t>NodeJs</a:t>
            </a:r>
            <a:r>
              <a:rPr lang="en-US" sz="2400" dirty="0"/>
              <a:t> application.</a:t>
            </a:r>
          </a:p>
          <a:p>
            <a:pPr algn="just">
              <a:buFont typeface="Wingdings" pitchFamily="2" charset="2"/>
              <a:buChar char="Ø"/>
            </a:pPr>
            <a:endParaRPr lang="en-US" sz="2600" u="sng" dirty="0"/>
          </a:p>
        </p:txBody>
      </p:sp>
    </p:spTree>
    <p:extLst>
      <p:ext uri="{BB962C8B-B14F-4D97-AF65-F5344CB8AC3E}">
        <p14:creationId xmlns:p14="http://schemas.microsoft.com/office/powerpoint/2010/main" val="38611421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FBA7718-9761-5E4F-AC34-7A055E5E9982}"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36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Node Js – Installation</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1754326"/>
          </a:xfrm>
          <a:prstGeom prst="rect">
            <a:avLst/>
          </a:prstGeom>
          <a:solidFill>
            <a:schemeClr val="accent3">
              <a:lumMod val="40000"/>
              <a:lumOff val="60000"/>
            </a:schemeClr>
          </a:solidFill>
          <a:ln w="28575">
            <a:solidFill>
              <a:schemeClr val="tx1"/>
            </a:solidFill>
          </a:ln>
        </p:spPr>
        <p:txBody>
          <a:bodyPr wrap="square">
            <a:spAutoFit/>
          </a:bodyPr>
          <a:lstStyle/>
          <a:p>
            <a:r>
              <a:rPr lang="en-US" sz="2800" b="1" dirty="0"/>
              <a:t>Step 1: Download the Installer</a:t>
            </a:r>
          </a:p>
          <a:p>
            <a:r>
              <a:rPr lang="en-US" sz="2400" dirty="0"/>
              <a:t>Download the </a:t>
            </a:r>
            <a:r>
              <a:rPr lang="en-US" sz="2400" b="1" dirty="0"/>
              <a:t>Windows Installer</a:t>
            </a:r>
            <a:r>
              <a:rPr lang="en-US" sz="2400" dirty="0"/>
              <a:t> from </a:t>
            </a:r>
            <a:r>
              <a:rPr lang="en-US" sz="2400" b="1" u="sng" dirty="0" err="1">
                <a:hlinkClick r:id="rId2" tooltip="NodeJs official website"/>
              </a:rPr>
              <a:t>NodeJs</a:t>
            </a:r>
            <a:r>
              <a:rPr lang="en-US" sz="2400" b="1" u="sng" dirty="0">
                <a:hlinkClick r:id="rId2" tooltip="NodeJs official website"/>
              </a:rPr>
              <a:t> official website</a:t>
            </a:r>
            <a:r>
              <a:rPr lang="en-US" sz="2400" dirty="0"/>
              <a:t>. Make sure you have downloaded the latest version of </a:t>
            </a:r>
            <a:r>
              <a:rPr lang="en-US" sz="2400" dirty="0" err="1"/>
              <a:t>NodeJs</a:t>
            </a:r>
            <a:r>
              <a:rPr lang="en-US" sz="2400" dirty="0"/>
              <a:t>. It includes the NPM package manager.</a:t>
            </a:r>
          </a:p>
          <a:p>
            <a:endParaRPr lang="en-US" sz="3200" dirty="0"/>
          </a:p>
        </p:txBody>
      </p:sp>
    </p:spTree>
    <p:extLst>
      <p:ext uri="{BB962C8B-B14F-4D97-AF65-F5344CB8AC3E}">
        <p14:creationId xmlns:p14="http://schemas.microsoft.com/office/powerpoint/2010/main" val="26137157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677F060-0B93-DA4D-B0E6-733588E6E185}"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37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Node Js – Installation Cont………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1026" name="Picture 2" descr="C:\Users\dell\Desktop\Capture.PNG"/>
          <p:cNvPicPr>
            <a:picLocks noChangeAspect="1" noChangeArrowheads="1"/>
          </p:cNvPicPr>
          <p:nvPr/>
        </p:nvPicPr>
        <p:blipFill>
          <a:blip r:embed="rId2"/>
          <a:srcRect/>
          <a:stretch>
            <a:fillRect/>
          </a:stretch>
        </p:blipFill>
        <p:spPr bwMode="auto">
          <a:xfrm>
            <a:off x="3036888" y="2109788"/>
            <a:ext cx="6116637" cy="2638425"/>
          </a:xfrm>
          <a:prstGeom prst="rect">
            <a:avLst/>
          </a:prstGeom>
          <a:noFill/>
        </p:spPr>
      </p:pic>
    </p:spTree>
    <p:extLst>
      <p:ext uri="{BB962C8B-B14F-4D97-AF65-F5344CB8AC3E}">
        <p14:creationId xmlns:p14="http://schemas.microsoft.com/office/powerpoint/2010/main" val="42015667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81026" y="928670"/>
            <a:ext cx="10701374" cy="3643330"/>
          </a:xfrm>
          <a:solidFill>
            <a:schemeClr val="accent4">
              <a:lumMod val="60000"/>
              <a:lumOff val="40000"/>
            </a:schemeClr>
          </a:solidFill>
          <a:ln w="19050">
            <a:solidFill>
              <a:schemeClr val="tx1"/>
            </a:solidFill>
          </a:ln>
        </p:spPr>
        <p:txBody>
          <a:bodyPr>
            <a:noAutofit/>
          </a:bodyPr>
          <a:lstStyle/>
          <a:p>
            <a:r>
              <a:rPr lang="en-US" sz="2800" b="1" dirty="0"/>
              <a:t>Step 2: Install Node.js and NPM</a:t>
            </a:r>
          </a:p>
          <a:p>
            <a:r>
              <a:rPr lang="en-US" sz="2400" dirty="0"/>
              <a:t>After choosing the path, double-click to install .</a:t>
            </a:r>
            <a:r>
              <a:rPr lang="en-US" sz="2400" dirty="0" err="1"/>
              <a:t>msi</a:t>
            </a:r>
            <a:r>
              <a:rPr lang="en-US" sz="2400" dirty="0"/>
              <a:t> binary files to initiate the installation process. Then give access to run the application.</a:t>
            </a:r>
          </a:p>
          <a:p>
            <a:r>
              <a:rPr lang="en-US" sz="2400" dirty="0"/>
              <a:t>You will get a welcome message on your screen and click the “Next” button. The installation process will start.</a:t>
            </a:r>
          </a:p>
          <a:p>
            <a:endParaRPr lang="en-US" sz="2400" dirty="0"/>
          </a:p>
          <a:p>
            <a:r>
              <a:rPr lang="en-US" sz="2400" dirty="0"/>
              <a:t>Choose the desired path where you want to install Node.js.</a:t>
            </a:r>
          </a:p>
          <a:p>
            <a:r>
              <a:rPr lang="en-US" sz="2400" dirty="0"/>
              <a:t>By clicking on the Next button, you will get a custom page setup on the screen. Make sure you choose </a:t>
            </a:r>
            <a:r>
              <a:rPr lang="en-US" sz="2400" b="1" dirty="0" err="1"/>
              <a:t>npm</a:t>
            </a:r>
            <a:r>
              <a:rPr lang="en-US" sz="2400" b="1" dirty="0"/>
              <a:t> package manager</a:t>
            </a:r>
            <a:r>
              <a:rPr lang="en-US" sz="2400" dirty="0"/>
              <a:t> , not the default of </a:t>
            </a:r>
            <a:r>
              <a:rPr lang="en-US" sz="2400" b="1" dirty="0"/>
              <a:t>Node.js runtime</a:t>
            </a:r>
            <a:r>
              <a:rPr lang="en-US" sz="2400" dirty="0"/>
              <a:t> . This way, we can install Node and NPM simultaneously.</a:t>
            </a:r>
            <a:endParaRPr lang="en-US" sz="2800" dirty="0"/>
          </a:p>
        </p:txBody>
      </p:sp>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4264783-2C63-E145-B868-08585A33A7FA}"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38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Node Js – Installation Cont…..</a:t>
            </a:r>
          </a:p>
        </p:txBody>
      </p:sp>
    </p:spTree>
    <p:extLst>
      <p:ext uri="{BB962C8B-B14F-4D97-AF65-F5344CB8AC3E}">
        <p14:creationId xmlns:p14="http://schemas.microsoft.com/office/powerpoint/2010/main" val="34487284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3850FB2-2979-174F-BBD5-57FEB1AC044B}"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39</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dirty="0"/>
              <a:t>Node Js- Installation cont…. </a:t>
            </a:r>
            <a:endParaRPr lang="en-US" sz="3200" dirty="0"/>
          </a:p>
        </p:txBody>
      </p:sp>
      <p:pic>
        <p:nvPicPr>
          <p:cNvPr id="2050" name="Picture 2" descr="C:\Users\dell\Desktop\Capture 1.PNG"/>
          <p:cNvPicPr>
            <a:picLocks noGrp="1" noChangeAspect="1" noChangeArrowheads="1"/>
          </p:cNvPicPr>
          <p:nvPr>
            <p:ph idx="1"/>
          </p:nvPr>
        </p:nvPicPr>
        <p:blipFill>
          <a:blip r:embed="rId3"/>
          <a:srcRect/>
          <a:stretch>
            <a:fillRect/>
          </a:stretch>
        </p:blipFill>
        <p:spPr bwMode="auto">
          <a:xfrm>
            <a:off x="4166859" y="1753142"/>
            <a:ext cx="4696481" cy="3610479"/>
          </a:xfrm>
          <a:prstGeom prst="rect">
            <a:avLst/>
          </a:prstGeom>
          <a:noFill/>
        </p:spPr>
      </p:pic>
      <p:sp>
        <p:nvSpPr>
          <p:cNvPr id="9" name="Rectangle 8"/>
          <p:cNvSpPr/>
          <p:nvPr/>
        </p:nvSpPr>
        <p:spPr>
          <a:xfrm>
            <a:off x="166646" y="1142984"/>
            <a:ext cx="8977354" cy="830997"/>
          </a:xfrm>
          <a:prstGeom prst="rect">
            <a:avLst/>
          </a:prstGeom>
        </p:spPr>
        <p:txBody>
          <a:bodyPr wrap="square">
            <a:spAutoFit/>
          </a:bodyPr>
          <a:lstStyle/>
          <a:p>
            <a:r>
              <a:rPr lang="en-US" sz="2400" dirty="0"/>
              <a:t>The setup is ready to install Node and NPM. Let’s click on the </a:t>
            </a:r>
            <a:r>
              <a:rPr lang="en-US" sz="2400" b="1" dirty="0"/>
              <a:t>Install</a:t>
            </a:r>
            <a:r>
              <a:rPr lang="en-US" sz="2400" dirty="0"/>
              <a:t> button .</a:t>
            </a:r>
          </a:p>
        </p:txBody>
      </p:sp>
    </p:spTree>
    <p:extLst>
      <p:ext uri="{BB962C8B-B14F-4D97-AF65-F5344CB8AC3E}">
        <p14:creationId xmlns:p14="http://schemas.microsoft.com/office/powerpoint/2010/main" val="1492040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53FB46B-FB31-4045-8FA6-3985F97F5CD6}" type="datetime1">
              <a:rPr lang="en-IN" smtClean="0"/>
              <a:t>21-01-2025</a:t>
            </a:fld>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a:extLst>
              <a:ext uri="{FF2B5EF4-FFF2-40B4-BE49-F238E27FC236}">
                <a16:creationId xmlns:a16="http://schemas.microsoft.com/office/drawing/2014/main" id="{067567D3-B65B-4752-8952-9BA2BB96D648}"/>
              </a:ext>
            </a:extLst>
          </p:cNvPr>
          <p:cNvSpPr txBox="1"/>
          <p:nvPr/>
        </p:nvSpPr>
        <p:spPr>
          <a:xfrm>
            <a:off x="1466669" y="1117178"/>
            <a:ext cx="61722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marL="0" indent="0" algn="just">
              <a:buNone/>
            </a:pPr>
            <a:r>
              <a:rPr lang="en-IN" sz="2800" b="1" dirty="0"/>
              <a:t>UNIT-I:  Introduction to Nodejs</a:t>
            </a:r>
          </a:p>
        </p:txBody>
      </p:sp>
      <p:sp>
        <p:nvSpPr>
          <p:cNvPr id="2" name="TextBox 1"/>
          <p:cNvSpPr txBox="1"/>
          <p:nvPr/>
        </p:nvSpPr>
        <p:spPr>
          <a:xfrm>
            <a:off x="1371600" y="2494239"/>
            <a:ext cx="9296400" cy="267765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t>Installing Nodejs, Node in-built packages (buffer, fs, http, os, path, util, url)Node.js modules, File System Module, Json data, Http Server and Client, Error handling with appropriate HTTP, Callback function, asynchronous programing REST API’s(GET, POST PUT, DELETE UPDATE), Graph, Promises, Promise Chaining, Introduction to template engine (EJS).</a:t>
            </a:r>
          </a:p>
        </p:txBody>
      </p:sp>
      <p:sp>
        <p:nvSpPr>
          <p:cNvPr id="12"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Tree>
    <p:extLst>
      <p:ext uri="{BB962C8B-B14F-4D97-AF65-F5344CB8AC3E}">
        <p14:creationId xmlns:p14="http://schemas.microsoft.com/office/powerpoint/2010/main" val="354463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AB1849F-ABFE-4E45-96A4-8F1F4B046B06}"/>
              </a:ext>
            </a:extLst>
          </p:cNvPr>
          <p:cNvSpPr>
            <a:spLocks noGrp="1"/>
          </p:cNvSpPr>
          <p:nvPr>
            <p:ph idx="1"/>
          </p:nvPr>
        </p:nvSpPr>
        <p:spPr>
          <a:xfrm>
            <a:off x="1371600" y="977245"/>
            <a:ext cx="10668000" cy="5135569"/>
          </a:xfrm>
          <a:solidFill>
            <a:schemeClr val="accent5">
              <a:lumMod val="20000"/>
              <a:lumOff val="80000"/>
            </a:schemeClr>
          </a:solidFill>
          <a:ln w="9525">
            <a:solidFill>
              <a:schemeClr val="tx1"/>
            </a:solidFill>
          </a:ln>
        </p:spPr>
        <p:txBody>
          <a:bodyPr>
            <a:normAutofit/>
          </a:bodyPr>
          <a:lstStyle/>
          <a:p>
            <a:pPr marL="0" indent="0" algn="just">
              <a:buNone/>
            </a:pPr>
            <a:endParaRPr lang="en-US" sz="2800" dirty="0">
              <a:solidFill>
                <a:schemeClr val="accent6">
                  <a:lumMod val="50000"/>
                </a:schemeClr>
              </a:solidFill>
            </a:endParaRPr>
          </a:p>
          <a:p>
            <a:pPr>
              <a:buFont typeface="Wingdings" pitchFamily="2" charset="2"/>
              <a:buChar char="Ø"/>
            </a:pPr>
            <a:r>
              <a:rPr lang="en-US" sz="2800" dirty="0"/>
              <a:t>Node.js has a set of built-in modules which you can use without any further installation.</a:t>
            </a:r>
          </a:p>
          <a:p>
            <a:pPr>
              <a:buFont typeface="Wingdings" pitchFamily="2" charset="2"/>
              <a:buChar char="Ø"/>
            </a:pPr>
            <a:r>
              <a:rPr lang="en-US" sz="2800" dirty="0"/>
              <a:t>Here is a list of the built-in modules of Node.js version 6.10.3:</a:t>
            </a:r>
          </a:p>
          <a:p>
            <a:pPr marL="0" indent="0" algn="just">
              <a:buNone/>
            </a:pPr>
            <a:endParaRPr lang="en-US" sz="2800" dirty="0"/>
          </a:p>
        </p:txBody>
      </p:sp>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402F8AA-DFBC-014C-BECC-05BB05B619F4}"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40</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Node in-build packages</a:t>
            </a:r>
          </a:p>
        </p:txBody>
      </p:sp>
    </p:spTree>
    <p:extLst>
      <p:ext uri="{BB962C8B-B14F-4D97-AF65-F5344CB8AC3E}">
        <p14:creationId xmlns:p14="http://schemas.microsoft.com/office/powerpoint/2010/main" val="9216286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A4744B5-006B-6446-A0E7-5CD0B0E7D98F}"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41</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Node in-build packages</a:t>
            </a:r>
          </a:p>
        </p:txBody>
      </p:sp>
      <p:pic>
        <p:nvPicPr>
          <p:cNvPr id="1026" name="Picture 2" descr="C:\Users\dell\Desktop\Cap.PNG"/>
          <p:cNvPicPr>
            <a:picLocks noGrp="1" noChangeAspect="1" noChangeArrowheads="1"/>
          </p:cNvPicPr>
          <p:nvPr>
            <p:ph idx="1"/>
          </p:nvPr>
        </p:nvPicPr>
        <p:blipFill>
          <a:blip r:embed="rId3"/>
          <a:srcRect/>
          <a:stretch>
            <a:fillRect/>
          </a:stretch>
        </p:blipFill>
        <p:spPr bwMode="auto">
          <a:xfrm>
            <a:off x="3738148" y="1487994"/>
            <a:ext cx="5934904" cy="4115375"/>
          </a:xfrm>
          <a:prstGeom prst="rect">
            <a:avLst/>
          </a:prstGeom>
          <a:noFill/>
        </p:spPr>
      </p:pic>
    </p:spTree>
    <p:extLst>
      <p:ext uri="{BB962C8B-B14F-4D97-AF65-F5344CB8AC3E}">
        <p14:creationId xmlns:p14="http://schemas.microsoft.com/office/powerpoint/2010/main" val="16953058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AB1849F-ABFE-4E45-96A4-8F1F4B046B06}"/>
              </a:ext>
            </a:extLst>
          </p:cNvPr>
          <p:cNvSpPr>
            <a:spLocks noGrp="1"/>
          </p:cNvSpPr>
          <p:nvPr>
            <p:ph idx="1"/>
          </p:nvPr>
        </p:nvSpPr>
        <p:spPr>
          <a:xfrm>
            <a:off x="1371600" y="977245"/>
            <a:ext cx="10668000" cy="5135569"/>
          </a:xfrm>
          <a:solidFill>
            <a:schemeClr val="accent5">
              <a:lumMod val="20000"/>
              <a:lumOff val="80000"/>
            </a:schemeClr>
          </a:solidFill>
          <a:ln w="9525">
            <a:solidFill>
              <a:schemeClr val="tx1"/>
            </a:solidFill>
          </a:ln>
        </p:spPr>
        <p:txBody>
          <a:bodyPr>
            <a:normAutofit/>
          </a:bodyPr>
          <a:lstStyle/>
          <a:p>
            <a:pPr marL="0" indent="0">
              <a:buNone/>
            </a:pPr>
            <a:endParaRPr lang="en-US" sz="2800" u="sng" dirty="0">
              <a:solidFill>
                <a:schemeClr val="accent6">
                  <a:lumMod val="50000"/>
                </a:schemeClr>
              </a:solidFill>
            </a:endParaRPr>
          </a:p>
          <a:p>
            <a:pPr marL="0" indent="0">
              <a:buNone/>
            </a:pPr>
            <a:endParaRPr lang="en-US" sz="2800" u="sng" dirty="0">
              <a:solidFill>
                <a:schemeClr val="accent6">
                  <a:lumMod val="50000"/>
                </a:schemeClr>
              </a:solidFill>
            </a:endParaRPr>
          </a:p>
          <a:p>
            <a:pPr marL="0" indent="0">
              <a:buNone/>
            </a:pPr>
            <a:endParaRPr lang="en-US" sz="2800" u="sng" dirty="0">
              <a:solidFill>
                <a:schemeClr val="accent6">
                  <a:lumMod val="50000"/>
                </a:schemeClr>
              </a:solidFill>
            </a:endParaRPr>
          </a:p>
          <a:p>
            <a:pPr marL="0" indent="0">
              <a:buNone/>
            </a:pPr>
            <a:endParaRPr lang="en-US" sz="2800" u="sng" dirty="0">
              <a:solidFill>
                <a:schemeClr val="accent6">
                  <a:lumMod val="50000"/>
                </a:schemeClr>
              </a:solidFill>
            </a:endParaRPr>
          </a:p>
          <a:p>
            <a:pPr marL="0" indent="0">
              <a:buNone/>
            </a:pPr>
            <a:endParaRPr lang="en-US" sz="2800" b="1" u="sng" dirty="0"/>
          </a:p>
          <a:p>
            <a:pPr marL="0" indent="0" algn="just">
              <a:buNone/>
            </a:pPr>
            <a:endParaRPr lang="en-US" sz="2800" dirty="0">
              <a:solidFill>
                <a:schemeClr val="accent6">
                  <a:lumMod val="50000"/>
                </a:schemeClr>
              </a:solidFill>
            </a:endParaRPr>
          </a:p>
          <a:p>
            <a:pPr marL="0" indent="0" algn="just">
              <a:buNone/>
            </a:pPr>
            <a:endParaRPr lang="en-US" sz="2800" dirty="0"/>
          </a:p>
        </p:txBody>
      </p:sp>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6EF3ACE-FDB2-3E45-88E3-FF2D0892E737}"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42</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Node in-build packages</a:t>
            </a:r>
          </a:p>
        </p:txBody>
      </p:sp>
      <p:pic>
        <p:nvPicPr>
          <p:cNvPr id="2050" name="Picture 2" descr="C:\Users\dell\Desktop\Cap1.PNG"/>
          <p:cNvPicPr>
            <a:picLocks noChangeAspect="1" noChangeArrowheads="1"/>
          </p:cNvPicPr>
          <p:nvPr/>
        </p:nvPicPr>
        <p:blipFill>
          <a:blip r:embed="rId3"/>
          <a:srcRect/>
          <a:stretch>
            <a:fillRect/>
          </a:stretch>
        </p:blipFill>
        <p:spPr bwMode="auto">
          <a:xfrm>
            <a:off x="2755900" y="1185863"/>
            <a:ext cx="6678613" cy="4486275"/>
          </a:xfrm>
          <a:prstGeom prst="rect">
            <a:avLst/>
          </a:prstGeom>
          <a:noFill/>
        </p:spPr>
      </p:pic>
    </p:spTree>
    <p:extLst>
      <p:ext uri="{BB962C8B-B14F-4D97-AF65-F5344CB8AC3E}">
        <p14:creationId xmlns:p14="http://schemas.microsoft.com/office/powerpoint/2010/main" val="3503779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159F8CD-85CF-7C45-A13A-DD60A674ADAD}" type="datetime1">
              <a:rPr lang="en-IN" smtClean="0"/>
              <a:t>21-01-2025</a:t>
            </a:fld>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43</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Node in-build packages</a:t>
            </a:r>
          </a:p>
        </p:txBody>
      </p:sp>
      <p:pic>
        <p:nvPicPr>
          <p:cNvPr id="3074" name="Picture 2" descr="C:\Users\dell\Desktop\Cap2.PNG"/>
          <p:cNvPicPr>
            <a:picLocks noGrp="1" noChangeAspect="1" noChangeArrowheads="1"/>
          </p:cNvPicPr>
          <p:nvPr>
            <p:ph idx="1"/>
          </p:nvPr>
        </p:nvPicPr>
        <p:blipFill>
          <a:blip r:embed="rId3"/>
          <a:srcRect/>
          <a:stretch>
            <a:fillRect/>
          </a:stretch>
        </p:blipFill>
        <p:spPr bwMode="auto">
          <a:xfrm>
            <a:off x="1523968" y="1214422"/>
            <a:ext cx="9215502" cy="4357718"/>
          </a:xfrm>
          <a:prstGeom prst="rect">
            <a:avLst/>
          </a:prstGeom>
          <a:noFill/>
        </p:spPr>
      </p:pic>
      <p:sp>
        <p:nvSpPr>
          <p:cNvPr id="2" name="Footer Placeholder 1">
            <a:extLst>
              <a:ext uri="{FF2B5EF4-FFF2-40B4-BE49-F238E27FC236}">
                <a16:creationId xmlns:a16="http://schemas.microsoft.com/office/drawing/2014/main" id="{5FEED703-01FA-506A-FAC9-CC67EB01EE06}"/>
              </a:ext>
            </a:extLst>
          </p:cNvPr>
          <p:cNvSpPr>
            <a:spLocks noGrp="1"/>
          </p:cNvSpPr>
          <p:nvPr>
            <p:ph type="ftr" sz="quarter" idx="5"/>
          </p:nvPr>
        </p:nvSpPr>
        <p:spPr/>
        <p:txBody>
          <a:bodyPr/>
          <a:lstStyle/>
          <a:p>
            <a:pPr marL="12700">
              <a:lnSpc>
                <a:spcPct val="100000"/>
              </a:lnSpc>
              <a:spcBef>
                <a:spcPts val="40"/>
              </a:spcBef>
            </a:pPr>
            <a:r>
              <a:rPr lang="en-IN" spc="30"/>
              <a:t>Ritesh Kumar Singh                                           WEB DEVELOPMENT USING MEAN STACK                                   Unit  I</a:t>
            </a:r>
            <a:endParaRPr lang="en-IN" spc="35" dirty="0"/>
          </a:p>
        </p:txBody>
      </p:sp>
    </p:spTree>
    <p:extLst>
      <p:ext uri="{BB962C8B-B14F-4D97-AF65-F5344CB8AC3E}">
        <p14:creationId xmlns:p14="http://schemas.microsoft.com/office/powerpoint/2010/main" val="32648353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AB1849F-ABFE-4E45-96A4-8F1F4B046B06}"/>
              </a:ext>
            </a:extLst>
          </p:cNvPr>
          <p:cNvSpPr>
            <a:spLocks noGrp="1"/>
          </p:cNvSpPr>
          <p:nvPr>
            <p:ph idx="1"/>
          </p:nvPr>
        </p:nvSpPr>
        <p:spPr>
          <a:xfrm>
            <a:off x="1371600" y="977245"/>
            <a:ext cx="10668000" cy="5135569"/>
          </a:xfrm>
          <a:solidFill>
            <a:schemeClr val="accent5">
              <a:lumMod val="20000"/>
              <a:lumOff val="80000"/>
            </a:schemeClr>
          </a:solidFill>
          <a:ln w="9525">
            <a:solidFill>
              <a:schemeClr val="tx1"/>
            </a:solidFill>
          </a:ln>
        </p:spPr>
        <p:txBody>
          <a:bodyPr>
            <a:normAutofit/>
          </a:bodyPr>
          <a:lstStyle/>
          <a:p>
            <a:pPr marL="0" indent="0" algn="just">
              <a:buNone/>
            </a:pPr>
            <a:endParaRPr lang="en-US" sz="2800" dirty="0">
              <a:solidFill>
                <a:schemeClr val="accent6">
                  <a:lumMod val="50000"/>
                </a:schemeClr>
              </a:solidFill>
            </a:endParaRPr>
          </a:p>
          <a:p>
            <a:pPr>
              <a:buFont typeface="Wingdings" pitchFamily="2" charset="2"/>
              <a:buChar char="Ø"/>
            </a:pPr>
            <a:r>
              <a:rPr lang="en-US" sz="2800" dirty="0"/>
              <a:t>What is a Module in Node.js</a:t>
            </a:r>
          </a:p>
          <a:p>
            <a:r>
              <a:rPr lang="en-US" sz="2800" dirty="0"/>
              <a:t>Consider modules to be the same as JavaScript libraries.</a:t>
            </a:r>
          </a:p>
          <a:p>
            <a:r>
              <a:rPr lang="en-US" sz="2800" dirty="0"/>
              <a:t>A set of functions you want to include in your application.</a:t>
            </a:r>
          </a:p>
          <a:p>
            <a:pPr marL="0" indent="0" algn="just">
              <a:buNone/>
            </a:pPr>
            <a:r>
              <a:rPr lang="en-US" sz="2800" dirty="0"/>
              <a:t>Built-in Modules</a:t>
            </a:r>
          </a:p>
          <a:p>
            <a:pPr marL="0" indent="0" algn="just">
              <a:buNone/>
            </a:pPr>
            <a:r>
              <a:rPr lang="en-US" sz="2800" dirty="0"/>
              <a:t>Node.js has a set of built-in modules which you can use without any further installation.</a:t>
            </a:r>
          </a:p>
        </p:txBody>
      </p:sp>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2DFB10E-1DC6-B640-BEF6-9B76E8E2974A}" type="datetime1">
              <a:rPr lang="en-IN" smtClean="0"/>
              <a:t>21-01-2025</a:t>
            </a:fld>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44</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Node Js Modules</a:t>
            </a:r>
          </a:p>
        </p:txBody>
      </p:sp>
      <p:sp>
        <p:nvSpPr>
          <p:cNvPr id="9"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Tree>
    <p:extLst>
      <p:ext uri="{BB962C8B-B14F-4D97-AF65-F5344CB8AC3E}">
        <p14:creationId xmlns:p14="http://schemas.microsoft.com/office/powerpoint/2010/main" val="215727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AB1849F-ABFE-4E45-96A4-8F1F4B046B06}"/>
              </a:ext>
            </a:extLst>
          </p:cNvPr>
          <p:cNvSpPr>
            <a:spLocks noGrp="1"/>
          </p:cNvSpPr>
          <p:nvPr>
            <p:ph idx="1"/>
          </p:nvPr>
        </p:nvSpPr>
        <p:spPr>
          <a:xfrm>
            <a:off x="1371600" y="977245"/>
            <a:ext cx="10668000" cy="5135569"/>
          </a:xfrm>
          <a:solidFill>
            <a:schemeClr val="accent5">
              <a:lumMod val="20000"/>
              <a:lumOff val="80000"/>
            </a:schemeClr>
          </a:solidFill>
          <a:ln w="9525">
            <a:solidFill>
              <a:schemeClr val="tx1"/>
            </a:solidFill>
          </a:ln>
        </p:spPr>
        <p:txBody>
          <a:bodyPr>
            <a:normAutofit/>
          </a:bodyPr>
          <a:lstStyle/>
          <a:p>
            <a:pPr>
              <a:buFont typeface="Wingdings" pitchFamily="2" charset="2"/>
              <a:buChar char="Ø"/>
            </a:pPr>
            <a:r>
              <a:rPr lang="en-US" sz="2800" dirty="0"/>
              <a:t>Include Modules</a:t>
            </a:r>
          </a:p>
          <a:p>
            <a:r>
              <a:rPr lang="en-US" sz="2800" dirty="0"/>
              <a:t>To include a module, use the require() function with the name of the module:</a:t>
            </a:r>
          </a:p>
          <a:p>
            <a:r>
              <a:rPr lang="en-US" sz="2800" dirty="0" err="1"/>
              <a:t>var</a:t>
            </a:r>
            <a:r>
              <a:rPr lang="en-US" sz="2800" dirty="0"/>
              <a:t> http = require('http');</a:t>
            </a:r>
          </a:p>
          <a:p>
            <a:r>
              <a:rPr lang="en-US" sz="2800" dirty="0"/>
              <a:t>Now your application has access to the HTTP module, and is able to create a server:</a:t>
            </a:r>
          </a:p>
          <a:p>
            <a:r>
              <a:rPr lang="en-US" sz="2800" dirty="0" err="1"/>
              <a:t>http.createServer</a:t>
            </a:r>
            <a:r>
              <a:rPr lang="en-US" sz="2800" dirty="0"/>
              <a:t>(function (</a:t>
            </a:r>
            <a:r>
              <a:rPr lang="en-US" sz="2800" dirty="0" err="1"/>
              <a:t>req</a:t>
            </a:r>
            <a:r>
              <a:rPr lang="en-US" sz="2800" dirty="0"/>
              <a:t>, res) {</a:t>
            </a:r>
            <a:br>
              <a:rPr lang="en-US" sz="2800" dirty="0"/>
            </a:br>
            <a:r>
              <a:rPr lang="en-US" sz="2800" dirty="0"/>
              <a:t>  </a:t>
            </a:r>
            <a:r>
              <a:rPr lang="en-US" sz="2800" dirty="0" err="1"/>
              <a:t>res.writeHead</a:t>
            </a:r>
            <a:r>
              <a:rPr lang="en-US" sz="2800" dirty="0"/>
              <a:t>(200, {'Content-Type': 'text/html'});</a:t>
            </a:r>
            <a:br>
              <a:rPr lang="en-US" sz="2800" dirty="0"/>
            </a:br>
            <a:r>
              <a:rPr lang="en-US" sz="2800" dirty="0"/>
              <a:t>  </a:t>
            </a:r>
            <a:r>
              <a:rPr lang="en-US" sz="2800" dirty="0" err="1"/>
              <a:t>res.end</a:t>
            </a:r>
            <a:r>
              <a:rPr lang="en-US" sz="2800" dirty="0"/>
              <a:t>('Hello World!');</a:t>
            </a:r>
            <a:br>
              <a:rPr lang="en-US" sz="2800" dirty="0"/>
            </a:br>
            <a:r>
              <a:rPr lang="en-US" sz="2800" dirty="0"/>
              <a:t>}).listen(8080);</a:t>
            </a:r>
          </a:p>
          <a:p>
            <a:pPr marL="0" indent="0" algn="just">
              <a:buNone/>
            </a:pPr>
            <a:endParaRPr lang="en-US" sz="2800" dirty="0"/>
          </a:p>
        </p:txBody>
      </p:sp>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67ED165-7F8F-9548-89D1-74F04B8B1337}"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45</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Node Js Modules</a:t>
            </a:r>
          </a:p>
        </p:txBody>
      </p:sp>
    </p:spTree>
    <p:extLst>
      <p:ext uri="{BB962C8B-B14F-4D97-AF65-F5344CB8AC3E}">
        <p14:creationId xmlns:p14="http://schemas.microsoft.com/office/powerpoint/2010/main" val="33612410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AB1849F-ABFE-4E45-96A4-8F1F4B046B06}"/>
              </a:ext>
            </a:extLst>
          </p:cNvPr>
          <p:cNvSpPr>
            <a:spLocks noGrp="1"/>
          </p:cNvSpPr>
          <p:nvPr>
            <p:ph idx="1"/>
          </p:nvPr>
        </p:nvSpPr>
        <p:spPr>
          <a:xfrm>
            <a:off x="1371600" y="977245"/>
            <a:ext cx="10668000" cy="5135569"/>
          </a:xfrm>
          <a:solidFill>
            <a:schemeClr val="accent5">
              <a:lumMod val="20000"/>
              <a:lumOff val="80000"/>
            </a:schemeClr>
          </a:solidFill>
          <a:ln w="9525">
            <a:solidFill>
              <a:schemeClr val="tx1"/>
            </a:solidFill>
          </a:ln>
        </p:spPr>
        <p:txBody>
          <a:bodyPr>
            <a:normAutofit fontScale="92500" lnSpcReduction="10000"/>
          </a:bodyPr>
          <a:lstStyle/>
          <a:p>
            <a:pPr marL="0" indent="0">
              <a:buNone/>
            </a:pPr>
            <a:r>
              <a:rPr lang="en-US" sz="2800" dirty="0"/>
              <a:t>Node.js File System Module</a:t>
            </a:r>
          </a:p>
          <a:p>
            <a:pPr>
              <a:buFont typeface="Wingdings" pitchFamily="2" charset="2"/>
              <a:buChar char="Ø"/>
            </a:pPr>
            <a:r>
              <a:rPr lang="en-US" sz="2800" dirty="0"/>
              <a:t>Node.js as a File Server</a:t>
            </a:r>
          </a:p>
          <a:p>
            <a:r>
              <a:rPr lang="en-US" sz="2800" dirty="0"/>
              <a:t>The Node.js file system module allows you to work with the file system on your computer.</a:t>
            </a:r>
          </a:p>
          <a:p>
            <a:r>
              <a:rPr lang="en-US" sz="2800" dirty="0"/>
              <a:t>To include the File System module, use the require() method:</a:t>
            </a:r>
          </a:p>
          <a:p>
            <a:r>
              <a:rPr lang="en-US" sz="2800" dirty="0" err="1"/>
              <a:t>var</a:t>
            </a:r>
            <a:r>
              <a:rPr lang="en-US" sz="2800" dirty="0"/>
              <a:t> </a:t>
            </a:r>
            <a:r>
              <a:rPr lang="en-US" sz="2800" dirty="0" err="1"/>
              <a:t>fs</a:t>
            </a:r>
            <a:r>
              <a:rPr lang="en-US" sz="2800" dirty="0"/>
              <a:t> = require('</a:t>
            </a:r>
            <a:r>
              <a:rPr lang="en-US" sz="2800" dirty="0" err="1"/>
              <a:t>fs'</a:t>
            </a:r>
            <a:r>
              <a:rPr lang="en-US" sz="2800" dirty="0"/>
              <a:t>);</a:t>
            </a:r>
          </a:p>
          <a:p>
            <a:pPr>
              <a:buFont typeface="Wingdings" pitchFamily="2" charset="2"/>
              <a:buChar char="Ø"/>
            </a:pPr>
            <a:r>
              <a:rPr lang="en-US" sz="2800" dirty="0"/>
              <a:t>Common use for the File System module:</a:t>
            </a:r>
          </a:p>
          <a:p>
            <a:r>
              <a:rPr lang="en-US" sz="2800" dirty="0"/>
              <a:t>Read files</a:t>
            </a:r>
          </a:p>
          <a:p>
            <a:r>
              <a:rPr lang="en-US" sz="2800" dirty="0"/>
              <a:t>Create files</a:t>
            </a:r>
          </a:p>
          <a:p>
            <a:r>
              <a:rPr lang="en-US" sz="2800" dirty="0"/>
              <a:t>Update files</a:t>
            </a:r>
          </a:p>
          <a:p>
            <a:r>
              <a:rPr lang="en-US" sz="2800" dirty="0"/>
              <a:t>Delete files</a:t>
            </a:r>
          </a:p>
          <a:p>
            <a:r>
              <a:rPr lang="en-US" sz="2800" dirty="0"/>
              <a:t>Rename files</a:t>
            </a:r>
          </a:p>
          <a:p>
            <a:pPr>
              <a:buNone/>
            </a:pPr>
            <a:br>
              <a:rPr lang="en-US" sz="2800" dirty="0"/>
            </a:br>
            <a:endParaRPr lang="en-US" sz="2800" dirty="0"/>
          </a:p>
          <a:p>
            <a:pPr marL="0" indent="0">
              <a:buNone/>
            </a:pPr>
            <a:endParaRPr lang="en-US" sz="2800" b="1" u="sng" dirty="0"/>
          </a:p>
          <a:p>
            <a:pPr marL="0" indent="0" algn="just">
              <a:buNone/>
            </a:pPr>
            <a:endParaRPr lang="en-US" sz="2800" dirty="0">
              <a:solidFill>
                <a:schemeClr val="accent6">
                  <a:lumMod val="50000"/>
                </a:schemeClr>
              </a:solidFill>
            </a:endParaRPr>
          </a:p>
          <a:p>
            <a:pPr marL="0" indent="0" algn="just">
              <a:buNone/>
            </a:pPr>
            <a:endParaRPr lang="en-US" sz="2800" dirty="0"/>
          </a:p>
        </p:txBody>
      </p:sp>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7E707B8-BDF5-0B49-82DE-D2B76C9944D3}"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46</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Node Js Modules</a:t>
            </a:r>
          </a:p>
        </p:txBody>
      </p:sp>
    </p:spTree>
    <p:extLst>
      <p:ext uri="{BB962C8B-B14F-4D97-AF65-F5344CB8AC3E}">
        <p14:creationId xmlns:p14="http://schemas.microsoft.com/office/powerpoint/2010/main" val="15501058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AB1849F-ABFE-4E45-96A4-8F1F4B046B06}"/>
              </a:ext>
            </a:extLst>
          </p:cNvPr>
          <p:cNvSpPr>
            <a:spLocks noGrp="1"/>
          </p:cNvSpPr>
          <p:nvPr>
            <p:ph idx="1"/>
          </p:nvPr>
        </p:nvSpPr>
        <p:spPr>
          <a:xfrm>
            <a:off x="1371600" y="977245"/>
            <a:ext cx="10668000" cy="5135569"/>
          </a:xfrm>
          <a:solidFill>
            <a:schemeClr val="accent5">
              <a:lumMod val="20000"/>
              <a:lumOff val="80000"/>
            </a:schemeClr>
          </a:solidFill>
          <a:ln w="9525">
            <a:solidFill>
              <a:schemeClr val="tx1"/>
            </a:solidFill>
          </a:ln>
        </p:spPr>
        <p:txBody>
          <a:bodyPr>
            <a:normAutofit/>
          </a:bodyPr>
          <a:lstStyle/>
          <a:p>
            <a:pPr marL="0" indent="0">
              <a:buNone/>
            </a:pPr>
            <a:endParaRPr lang="en-US" sz="2800" dirty="0">
              <a:solidFill>
                <a:schemeClr val="accent6">
                  <a:lumMod val="50000"/>
                </a:schemeClr>
              </a:solidFill>
            </a:endParaRPr>
          </a:p>
          <a:p>
            <a:pPr>
              <a:buFont typeface="Wingdings" pitchFamily="2" charset="2"/>
              <a:buChar char="Ø"/>
            </a:pPr>
            <a:r>
              <a:rPr lang="en-US" sz="2800" dirty="0"/>
              <a:t>Read Files</a:t>
            </a:r>
          </a:p>
          <a:p>
            <a:r>
              <a:rPr lang="en-US" sz="2800" dirty="0"/>
              <a:t>The </a:t>
            </a:r>
            <a:r>
              <a:rPr lang="en-US" sz="2800" dirty="0" err="1"/>
              <a:t>fs.readFile</a:t>
            </a:r>
            <a:r>
              <a:rPr lang="en-US" sz="2800" dirty="0"/>
              <a:t>() method is used to read files on your computer.</a:t>
            </a:r>
          </a:p>
          <a:p>
            <a:pPr>
              <a:buNone/>
            </a:pPr>
            <a:r>
              <a:rPr lang="en-US" sz="2800" dirty="0"/>
              <a:t>Assume we have the following HTML file (located in the same folder as Node.js):</a:t>
            </a:r>
          </a:p>
          <a:p>
            <a:pPr>
              <a:buNone/>
            </a:pPr>
            <a:r>
              <a:rPr lang="en-US" sz="2800" dirty="0"/>
              <a:t>demofile1.html</a:t>
            </a:r>
          </a:p>
          <a:p>
            <a:pPr>
              <a:buNone/>
            </a:pPr>
            <a:r>
              <a:rPr lang="en-US" sz="2800" dirty="0"/>
              <a:t>    &lt;html&gt;</a:t>
            </a:r>
            <a:br>
              <a:rPr lang="en-US" sz="2800" dirty="0"/>
            </a:br>
            <a:r>
              <a:rPr lang="en-US" sz="2800" dirty="0"/>
              <a:t>&lt;body&gt;</a:t>
            </a:r>
            <a:br>
              <a:rPr lang="en-US" sz="2800" dirty="0"/>
            </a:br>
            <a:r>
              <a:rPr lang="en-US" sz="2800" dirty="0"/>
              <a:t>&lt;h1&gt;My Header&lt;/h1&gt;</a:t>
            </a:r>
            <a:br>
              <a:rPr lang="en-US" sz="2800" dirty="0"/>
            </a:br>
            <a:r>
              <a:rPr lang="en-US" sz="2800" dirty="0"/>
              <a:t>&lt;p&gt;My paragraph.&lt;/p&gt;</a:t>
            </a:r>
            <a:br>
              <a:rPr lang="en-US" sz="2800" dirty="0"/>
            </a:br>
            <a:r>
              <a:rPr lang="en-US" sz="2800" dirty="0"/>
              <a:t>&lt;/body&gt;</a:t>
            </a:r>
            <a:br>
              <a:rPr lang="en-US" sz="2800" dirty="0"/>
            </a:br>
            <a:r>
              <a:rPr lang="en-US" sz="2800" dirty="0"/>
              <a:t>&lt;/html&gt;</a:t>
            </a:r>
          </a:p>
          <a:p>
            <a:pPr marL="0" indent="0">
              <a:buNone/>
            </a:pPr>
            <a:endParaRPr lang="en-US" sz="2800" b="1" u="sng" dirty="0"/>
          </a:p>
          <a:p>
            <a:pPr marL="0" indent="0" algn="just">
              <a:buNone/>
            </a:pPr>
            <a:endParaRPr lang="en-US" sz="2800" dirty="0">
              <a:solidFill>
                <a:schemeClr val="accent6">
                  <a:lumMod val="50000"/>
                </a:schemeClr>
              </a:solidFill>
            </a:endParaRPr>
          </a:p>
          <a:p>
            <a:pPr marL="0" indent="0" algn="just">
              <a:buNone/>
            </a:pPr>
            <a:endParaRPr lang="en-US" sz="2800" dirty="0"/>
          </a:p>
        </p:txBody>
      </p:sp>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E1516A1-46EB-2A49-8AC4-BA5526378612}"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47</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Node Js Modules</a:t>
            </a:r>
          </a:p>
        </p:txBody>
      </p:sp>
    </p:spTree>
    <p:extLst>
      <p:ext uri="{BB962C8B-B14F-4D97-AF65-F5344CB8AC3E}">
        <p14:creationId xmlns:p14="http://schemas.microsoft.com/office/powerpoint/2010/main" val="35167916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AB1849F-ABFE-4E45-96A4-8F1F4B046B06}"/>
              </a:ext>
            </a:extLst>
          </p:cNvPr>
          <p:cNvSpPr>
            <a:spLocks noGrp="1"/>
          </p:cNvSpPr>
          <p:nvPr>
            <p:ph idx="1"/>
          </p:nvPr>
        </p:nvSpPr>
        <p:spPr>
          <a:xfrm>
            <a:off x="1371600" y="977245"/>
            <a:ext cx="10668000" cy="5135569"/>
          </a:xfrm>
          <a:solidFill>
            <a:schemeClr val="accent5">
              <a:lumMod val="20000"/>
              <a:lumOff val="80000"/>
            </a:schemeClr>
          </a:solidFill>
          <a:ln w="9525">
            <a:solidFill>
              <a:schemeClr val="tx1"/>
            </a:solidFill>
          </a:ln>
        </p:spPr>
        <p:txBody>
          <a:bodyPr>
            <a:normAutofit/>
          </a:bodyPr>
          <a:lstStyle/>
          <a:p>
            <a:pPr>
              <a:buFont typeface="Wingdings" pitchFamily="2" charset="2"/>
              <a:buChar char="Ø"/>
            </a:pPr>
            <a:r>
              <a:rPr lang="en-US" sz="2800" dirty="0"/>
              <a:t>Create a Node.js file that reads the HTML file, and return the content:</a:t>
            </a:r>
          </a:p>
          <a:p>
            <a:r>
              <a:rPr lang="en-US" sz="2800" dirty="0"/>
              <a:t>Example</a:t>
            </a:r>
          </a:p>
          <a:p>
            <a:pPr>
              <a:buNone/>
            </a:pPr>
            <a:r>
              <a:rPr lang="en-US" sz="2800" dirty="0"/>
              <a:t>    </a:t>
            </a:r>
            <a:r>
              <a:rPr lang="en-US" sz="2800" dirty="0" err="1"/>
              <a:t>var</a:t>
            </a:r>
            <a:r>
              <a:rPr lang="en-US" sz="2800" dirty="0"/>
              <a:t> http = require('http');</a:t>
            </a:r>
            <a:br>
              <a:rPr lang="en-US" sz="2800" dirty="0"/>
            </a:br>
            <a:r>
              <a:rPr lang="en-US" sz="2800" dirty="0" err="1"/>
              <a:t>var</a:t>
            </a:r>
            <a:r>
              <a:rPr lang="en-US" sz="2800" dirty="0"/>
              <a:t> </a:t>
            </a:r>
            <a:r>
              <a:rPr lang="en-US" sz="2800" dirty="0" err="1"/>
              <a:t>fs</a:t>
            </a:r>
            <a:r>
              <a:rPr lang="en-US" sz="2800" dirty="0"/>
              <a:t> = require('</a:t>
            </a:r>
            <a:r>
              <a:rPr lang="en-US" sz="2800" dirty="0" err="1"/>
              <a:t>fs'</a:t>
            </a:r>
            <a:r>
              <a:rPr lang="en-US" sz="2800" dirty="0"/>
              <a:t>);</a:t>
            </a:r>
            <a:br>
              <a:rPr lang="en-US" sz="2800" dirty="0"/>
            </a:br>
            <a:r>
              <a:rPr lang="en-US" sz="2800" dirty="0" err="1"/>
              <a:t>http.createServer</a:t>
            </a:r>
            <a:r>
              <a:rPr lang="en-US" sz="2800" dirty="0"/>
              <a:t>(function (</a:t>
            </a:r>
            <a:r>
              <a:rPr lang="en-US" sz="2800" dirty="0" err="1"/>
              <a:t>req</a:t>
            </a:r>
            <a:r>
              <a:rPr lang="en-US" sz="2800" dirty="0"/>
              <a:t>, res) {</a:t>
            </a:r>
            <a:br>
              <a:rPr lang="en-US" sz="2800" dirty="0"/>
            </a:br>
            <a:r>
              <a:rPr lang="en-US" sz="2800" b="1" dirty="0"/>
              <a:t>  </a:t>
            </a:r>
            <a:r>
              <a:rPr lang="en-US" sz="2800" b="1" dirty="0" err="1"/>
              <a:t>fs.readFile</a:t>
            </a:r>
            <a:r>
              <a:rPr lang="en-US" sz="2800" b="1" dirty="0"/>
              <a:t>('demofile1.html', function(err, data) {</a:t>
            </a:r>
            <a:br>
              <a:rPr lang="en-US" sz="2800" b="1" dirty="0"/>
            </a:br>
            <a:r>
              <a:rPr lang="en-US" sz="2800" dirty="0"/>
              <a:t>    </a:t>
            </a:r>
            <a:r>
              <a:rPr lang="en-US" sz="2800" dirty="0" err="1"/>
              <a:t>res.writeHead</a:t>
            </a:r>
            <a:r>
              <a:rPr lang="en-US" sz="2800" dirty="0"/>
              <a:t>(200, {'Content-Type': 'text/html'});</a:t>
            </a:r>
            <a:br>
              <a:rPr lang="en-US" sz="2800" dirty="0"/>
            </a:br>
            <a:r>
              <a:rPr lang="en-US" sz="2800" dirty="0"/>
              <a:t>    </a:t>
            </a:r>
            <a:r>
              <a:rPr lang="en-US" sz="2800" dirty="0" err="1"/>
              <a:t>res.write</a:t>
            </a:r>
            <a:r>
              <a:rPr lang="en-US" sz="2800" dirty="0"/>
              <a:t>(data);</a:t>
            </a:r>
            <a:br>
              <a:rPr lang="en-US" sz="2800" dirty="0"/>
            </a:br>
            <a:r>
              <a:rPr lang="en-US" sz="2800" dirty="0"/>
              <a:t>    return </a:t>
            </a:r>
            <a:r>
              <a:rPr lang="en-US" sz="2800" dirty="0" err="1"/>
              <a:t>res.end</a:t>
            </a:r>
            <a:r>
              <a:rPr lang="en-US" sz="2800" dirty="0"/>
              <a:t>();</a:t>
            </a:r>
            <a:br>
              <a:rPr lang="en-US" sz="2800" dirty="0"/>
            </a:br>
            <a:r>
              <a:rPr lang="en-US" sz="2800" dirty="0"/>
              <a:t>  });</a:t>
            </a:r>
            <a:br>
              <a:rPr lang="en-US" sz="2800" dirty="0"/>
            </a:br>
            <a:r>
              <a:rPr lang="en-US" sz="2800" dirty="0"/>
              <a:t>}).listen(8080);</a:t>
            </a:r>
          </a:p>
          <a:p>
            <a:pPr marL="0" indent="0">
              <a:buNone/>
            </a:pPr>
            <a:endParaRPr lang="en-US" sz="2800" dirty="0">
              <a:solidFill>
                <a:schemeClr val="accent6">
                  <a:lumMod val="50000"/>
                </a:schemeClr>
              </a:solidFill>
            </a:endParaRPr>
          </a:p>
          <a:p>
            <a:pPr marL="0" indent="0">
              <a:buNone/>
            </a:pPr>
            <a:endParaRPr lang="en-US" sz="2800" u="sng" dirty="0">
              <a:solidFill>
                <a:schemeClr val="accent6">
                  <a:lumMod val="50000"/>
                </a:schemeClr>
              </a:solidFill>
            </a:endParaRPr>
          </a:p>
          <a:p>
            <a:pPr marL="0" indent="0">
              <a:buNone/>
            </a:pPr>
            <a:endParaRPr lang="en-US" sz="2800" b="1" u="sng" dirty="0"/>
          </a:p>
          <a:p>
            <a:pPr marL="0" indent="0" algn="just">
              <a:buNone/>
            </a:pPr>
            <a:endParaRPr lang="en-US" sz="2800" dirty="0">
              <a:solidFill>
                <a:schemeClr val="accent6">
                  <a:lumMod val="50000"/>
                </a:schemeClr>
              </a:solidFill>
            </a:endParaRPr>
          </a:p>
          <a:p>
            <a:pPr marL="0" indent="0" algn="just">
              <a:buNone/>
            </a:pPr>
            <a:endParaRPr lang="en-US" sz="2800" dirty="0"/>
          </a:p>
        </p:txBody>
      </p:sp>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28E21D9-2928-FE4A-8AD8-5B295FEC3A6F}"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48</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Node Js Modules</a:t>
            </a:r>
          </a:p>
        </p:txBody>
      </p:sp>
    </p:spTree>
    <p:extLst>
      <p:ext uri="{BB962C8B-B14F-4D97-AF65-F5344CB8AC3E}">
        <p14:creationId xmlns:p14="http://schemas.microsoft.com/office/powerpoint/2010/main" val="19883450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ABB83FB-1887-AB4A-87D6-731BEC01D6EF}"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49</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Node Js Modules</a:t>
            </a:r>
          </a:p>
        </p:txBody>
      </p:sp>
      <p:sp>
        <p:nvSpPr>
          <p:cNvPr id="39937" name="Rectangle 1"/>
          <p:cNvSpPr>
            <a:spLocks noGrp="1" noChangeArrowheads="1"/>
          </p:cNvSpPr>
          <p:nvPr>
            <p:ph idx="1"/>
          </p:nvPr>
        </p:nvSpPr>
        <p:spPr bwMode="auto">
          <a:xfrm>
            <a:off x="380961" y="977900"/>
            <a:ext cx="4286280" cy="3041802"/>
          </a:xfrm>
          <a:prstGeom prst="rect">
            <a:avLst/>
          </a:prstGeom>
          <a:solidFill>
            <a:srgbClr val="FFFFFF"/>
          </a:solidFill>
          <a:ln w="9525">
            <a:noFill/>
            <a:miter lim="800000"/>
            <a:headEnd/>
            <a:tailEnd/>
          </a:ln>
          <a:effectLst/>
        </p:spPr>
        <p:txBody>
          <a:bodyPr vert="horz" wrap="square" lIns="0" tIns="88872"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err="1">
                <a:ln>
                  <a:noFill/>
                </a:ln>
                <a:solidFill>
                  <a:srgbClr val="000000"/>
                </a:solidFill>
                <a:effectLst/>
                <a:latin typeface="Segoe UI" pitchFamily="34" charset="0"/>
                <a:cs typeface="Segoe UI" pitchFamily="34" charset="0"/>
              </a:rPr>
              <a:t>Ceate</a:t>
            </a:r>
            <a:r>
              <a:rPr kumimoji="0" lang="en-US" sz="2400" b="0" i="0" u="none" strike="noStrike" cap="none" normalizeH="0" baseline="0" dirty="0">
                <a:ln>
                  <a:noFill/>
                </a:ln>
                <a:solidFill>
                  <a:srgbClr val="000000"/>
                </a:solidFill>
                <a:effectLst/>
                <a:latin typeface="Segoe UI" pitchFamily="34" charset="0"/>
                <a:cs typeface="Segoe UI" pitchFamily="34" charset="0"/>
              </a:rPr>
              <a:t> Files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erdana" pitchFamily="34" charset="0"/>
                <a:cs typeface="Arial" pitchFamily="34" charset="0"/>
              </a:rPr>
              <a:t>The File System module has methods for creating new files:</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err="1">
                <a:ln>
                  <a:noFill/>
                </a:ln>
                <a:effectLst/>
                <a:latin typeface="Consolas" pitchFamily="49" charset="0"/>
                <a:cs typeface="Arial" pitchFamily="34" charset="0"/>
              </a:rPr>
              <a:t>fs.appendFile</a:t>
            </a:r>
            <a:r>
              <a:rPr kumimoji="0" lang="en-US" sz="2400" b="0" i="0" u="none" strike="noStrike" cap="none" normalizeH="0" baseline="0" dirty="0">
                <a:ln>
                  <a:noFill/>
                </a:ln>
                <a:effectLst/>
                <a:latin typeface="Consolas" pitchFamily="49" charset="0"/>
                <a:cs typeface="Arial" pitchFamily="34" charset="0"/>
              </a:rPr>
              <a:t>()</a:t>
            </a:r>
            <a:endParaRPr kumimoji="0" lang="en-US" sz="2400" b="0" i="0" u="none" strike="noStrike" cap="none" normalizeH="0" baseline="0" dirty="0">
              <a:ln>
                <a:noFill/>
              </a:ln>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err="1">
                <a:ln>
                  <a:noFill/>
                </a:ln>
                <a:effectLst/>
                <a:latin typeface="Consolas" pitchFamily="49" charset="0"/>
                <a:cs typeface="Arial" pitchFamily="34" charset="0"/>
              </a:rPr>
              <a:t>fs.open</a:t>
            </a:r>
            <a:r>
              <a:rPr kumimoji="0" lang="en-US" sz="2400" b="0" i="0" u="none" strike="noStrike" cap="none" normalizeH="0" baseline="0" dirty="0">
                <a:ln>
                  <a:noFill/>
                </a:ln>
                <a:effectLst/>
                <a:latin typeface="Consolas" pitchFamily="49" charset="0"/>
                <a:cs typeface="Arial" pitchFamily="34" charset="0"/>
              </a:rPr>
              <a:t>()</a:t>
            </a:r>
            <a:endParaRPr kumimoji="0" lang="en-US" sz="2400" b="0" i="0" u="none" strike="noStrike" cap="none" normalizeH="0" baseline="0" dirty="0">
              <a:ln>
                <a:noFill/>
              </a:ln>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err="1">
                <a:ln>
                  <a:noFill/>
                </a:ln>
                <a:effectLst/>
                <a:latin typeface="Consolas" pitchFamily="49" charset="0"/>
                <a:cs typeface="Arial" pitchFamily="34" charset="0"/>
              </a:rPr>
              <a:t>fs.writeFile</a:t>
            </a:r>
            <a:r>
              <a:rPr kumimoji="0" lang="en-US" sz="2400" b="0" i="0" u="none" strike="noStrike" cap="none" normalizeH="0" baseline="0" dirty="0">
                <a:ln>
                  <a:noFill/>
                </a:ln>
                <a:effectLst/>
                <a:latin typeface="Consolas" pitchFamily="49" charset="0"/>
                <a:cs typeface="Arial" pitchFamily="34" charset="0"/>
              </a:rPr>
              <a:t>()</a:t>
            </a:r>
            <a:endParaRPr kumimoji="0" lang="en-US" sz="2400" b="0" i="0" u="none" strike="noStrike" cap="none" normalizeH="0" baseline="0" dirty="0">
              <a:ln>
                <a:noFill/>
              </a:ln>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39938" name="Rectangle 2"/>
          <p:cNvSpPr>
            <a:spLocks noChangeArrowheads="1"/>
          </p:cNvSpPr>
          <p:nvPr/>
        </p:nvSpPr>
        <p:spPr bwMode="auto">
          <a:xfrm rot="10800000" flipV="1">
            <a:off x="4952992" y="1565753"/>
            <a:ext cx="7239008" cy="4111949"/>
          </a:xfrm>
          <a:prstGeom prst="rect">
            <a:avLst/>
          </a:prstGeom>
          <a:solidFill>
            <a:schemeClr val="accent4">
              <a:lumMod val="60000"/>
              <a:lumOff val="40000"/>
            </a:schemeClr>
          </a:solidFill>
          <a:ln w="9525">
            <a:noFill/>
            <a:miter lim="800000"/>
            <a:headEnd/>
            <a:tailEnd/>
          </a:ln>
          <a:effectLst/>
        </p:spPr>
        <p:txBody>
          <a:bodyPr vert="horz" wrap="square" lIns="0" tIns="88872" rIns="0" bIns="14283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Verdana" pitchFamily="34" charset="0"/>
                <a:cs typeface="Arial" pitchFamily="34" charset="0"/>
              </a:rPr>
              <a:t>The </a:t>
            </a:r>
            <a:r>
              <a:rPr kumimoji="0" lang="en-US" b="0" i="0" u="none" strike="noStrike" cap="none" normalizeH="0" baseline="0" dirty="0" err="1">
                <a:ln>
                  <a:noFill/>
                </a:ln>
                <a:solidFill>
                  <a:srgbClr val="DC143C"/>
                </a:solidFill>
                <a:effectLst/>
                <a:latin typeface="Consolas" pitchFamily="49" charset="0"/>
                <a:cs typeface="Arial" pitchFamily="34" charset="0"/>
              </a:rPr>
              <a:t>fs.appendFile</a:t>
            </a:r>
            <a:r>
              <a:rPr kumimoji="0" lang="en-US" b="0" i="0" u="none" strike="noStrike" cap="none" normalizeH="0" baseline="0" dirty="0">
                <a:ln>
                  <a:noFill/>
                </a:ln>
                <a:solidFill>
                  <a:srgbClr val="DC143C"/>
                </a:solidFill>
                <a:effectLst/>
                <a:latin typeface="Consolas" pitchFamily="49" charset="0"/>
                <a:cs typeface="Arial" pitchFamily="34" charset="0"/>
              </a:rPr>
              <a:t>()</a:t>
            </a:r>
            <a:r>
              <a:rPr kumimoji="0" lang="en-US" b="0" i="0" u="none" strike="noStrike" cap="none" normalizeH="0" baseline="0" dirty="0">
                <a:ln>
                  <a:noFill/>
                </a:ln>
                <a:solidFill>
                  <a:srgbClr val="000000"/>
                </a:solidFill>
                <a:effectLst/>
                <a:latin typeface="Verdana" pitchFamily="34" charset="0"/>
                <a:cs typeface="Arial" pitchFamily="34" charset="0"/>
              </a:rPr>
              <a:t> method appends specified content to a file. If the file does not exist, the file will be created:</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Segoe UI" pitchFamily="34" charset="0"/>
                <a:cs typeface="Segoe UI"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000000"/>
                </a:solidFill>
                <a:effectLst/>
                <a:latin typeface="Verdana" pitchFamily="34" charset="0"/>
                <a:cs typeface="Arial" pitchFamily="34" charset="0"/>
              </a:rPr>
              <a:t>Create a new file using the </a:t>
            </a:r>
            <a:r>
              <a:rPr kumimoji="0" lang="en-US" b="0" i="0" u="none" strike="noStrike" cap="none" normalizeH="0" baseline="0" dirty="0" err="1">
                <a:ln>
                  <a:noFill/>
                </a:ln>
                <a:solidFill>
                  <a:srgbClr val="000000"/>
                </a:solidFill>
                <a:effectLst/>
                <a:latin typeface="Verdana" pitchFamily="34" charset="0"/>
                <a:cs typeface="Arial" pitchFamily="34" charset="0"/>
              </a:rPr>
              <a:t>appendFile</a:t>
            </a:r>
            <a:r>
              <a:rPr kumimoji="0" lang="en-US" b="0" i="0" u="none" strike="noStrike" cap="none" normalizeH="0" baseline="0" dirty="0">
                <a:ln>
                  <a:noFill/>
                </a:ln>
                <a:solidFill>
                  <a:srgbClr val="000000"/>
                </a:solidFill>
                <a:effectLst/>
                <a:latin typeface="Verdana" pitchFamily="34" charset="0"/>
                <a:cs typeface="Arial" pitchFamily="34" charset="0"/>
              </a:rPr>
              <a:t>() method: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a:ln>
                  <a:noFill/>
                </a:ln>
                <a:solidFill>
                  <a:srgbClr val="0000CD"/>
                </a:solidFill>
                <a:effectLst/>
                <a:latin typeface="Consolas" pitchFamily="49" charset="0"/>
                <a:cs typeface="Arial" pitchFamily="34" charset="0"/>
              </a:rPr>
              <a:t>var</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err="1">
                <a:ln>
                  <a:noFill/>
                </a:ln>
                <a:solidFill>
                  <a:srgbClr val="000000"/>
                </a:solidFill>
                <a:effectLst/>
                <a:latin typeface="Consolas" pitchFamily="49" charset="0"/>
                <a:cs typeface="Arial" pitchFamily="34" charset="0"/>
              </a:rPr>
              <a:t>fs</a:t>
            </a:r>
            <a:r>
              <a:rPr kumimoji="0" lang="en-US" b="0" i="0" u="none" strike="noStrike" cap="none" normalizeH="0" baseline="0" dirty="0">
                <a:ln>
                  <a:noFill/>
                </a:ln>
                <a:solidFill>
                  <a:srgbClr val="000000"/>
                </a:solidFill>
                <a:effectLst/>
                <a:latin typeface="Consolas" pitchFamily="49" charset="0"/>
                <a:cs typeface="Arial" pitchFamily="34" charset="0"/>
              </a:rPr>
              <a:t> = require(</a:t>
            </a:r>
            <a:r>
              <a:rPr kumimoji="0" lang="en-US" b="0" i="0" u="none" strike="noStrike" cap="none" normalizeH="0" baseline="0" dirty="0">
                <a:ln>
                  <a:noFill/>
                </a:ln>
                <a:solidFill>
                  <a:srgbClr val="A52A2A"/>
                </a:solidFill>
                <a:effectLst/>
                <a:latin typeface="Consolas" pitchFamily="49" charset="0"/>
                <a:cs typeface="Arial" pitchFamily="34" charset="0"/>
              </a:rPr>
              <a:t>'</a:t>
            </a:r>
            <a:r>
              <a:rPr kumimoji="0" lang="en-US" b="0" i="0" u="none" strike="noStrike" cap="none" normalizeH="0" baseline="0" dirty="0" err="1">
                <a:ln>
                  <a:noFill/>
                </a:ln>
                <a:solidFill>
                  <a:srgbClr val="A52A2A"/>
                </a:solidFill>
                <a:effectLst/>
                <a:latin typeface="Consolas" pitchFamily="49" charset="0"/>
                <a:cs typeface="Arial" pitchFamily="34" charset="0"/>
              </a:rPr>
              <a:t>fs'</a:t>
            </a:r>
            <a:r>
              <a:rPr kumimoji="0" lang="en-US" b="0" i="0" u="none" strike="noStrike" cap="none" normalizeH="0" baseline="0" dirty="0">
                <a:ln>
                  <a:noFill/>
                </a:ln>
                <a:solidFill>
                  <a:srgbClr val="000000"/>
                </a:solidFill>
                <a:effectLst/>
                <a:latin typeface="Consolas" pitchFamily="49" charset="0"/>
                <a:cs typeface="Arial" pitchFamily="34" charset="0"/>
              </a:rPr>
              <a:t>);</a:t>
            </a:r>
            <a:br>
              <a:rPr kumimoji="0" lang="en-US" b="0" i="0" u="none" strike="noStrike" cap="none" normalizeH="0" baseline="0" dirty="0">
                <a:ln>
                  <a:noFill/>
                </a:ln>
                <a:solidFill>
                  <a:srgbClr val="000000"/>
                </a:solidFill>
                <a:effectLst/>
                <a:latin typeface="Consolas" pitchFamily="49" charset="0"/>
                <a:cs typeface="Arial" pitchFamily="34" charset="0"/>
              </a:rPr>
            </a:br>
            <a:br>
              <a:rPr kumimoji="0" lang="en-US" b="0" i="0" u="none" strike="noStrike" cap="none" normalizeH="0" baseline="0" dirty="0">
                <a:ln>
                  <a:noFill/>
                </a:ln>
                <a:solidFill>
                  <a:srgbClr val="000000"/>
                </a:solidFill>
                <a:effectLst/>
                <a:latin typeface="Consolas" pitchFamily="49" charset="0"/>
                <a:cs typeface="Arial" pitchFamily="34" charset="0"/>
              </a:rPr>
            </a:br>
            <a:r>
              <a:rPr kumimoji="0" lang="en-US" b="0" i="0" u="none" strike="noStrike" cap="none" normalizeH="0" baseline="0" dirty="0" err="1">
                <a:ln>
                  <a:noFill/>
                </a:ln>
                <a:solidFill>
                  <a:srgbClr val="000000"/>
                </a:solidFill>
                <a:effectLst/>
                <a:latin typeface="Consolas" pitchFamily="49" charset="0"/>
                <a:cs typeface="Arial" pitchFamily="34" charset="0"/>
              </a:rPr>
              <a:t>fs.appendFile</a:t>
            </a:r>
            <a:r>
              <a:rPr kumimoji="0" lang="en-US" b="0" i="0" u="none" strike="noStrike" cap="none" normalizeH="0" baseline="0" dirty="0">
                <a:ln>
                  <a:noFill/>
                </a:ln>
                <a:solidFill>
                  <a:srgbClr val="000000"/>
                </a:solidFill>
                <a:effectLst/>
                <a:latin typeface="Consolas" pitchFamily="49" charset="0"/>
                <a:cs typeface="Arial" pitchFamily="34" charset="0"/>
              </a:rPr>
              <a:t>(</a:t>
            </a:r>
            <a:r>
              <a:rPr kumimoji="0" lang="en-US" b="0" i="0" u="none" strike="noStrike" cap="none" normalizeH="0" baseline="0" dirty="0">
                <a:ln>
                  <a:noFill/>
                </a:ln>
                <a:solidFill>
                  <a:srgbClr val="A52A2A"/>
                </a:solidFill>
                <a:effectLst/>
                <a:latin typeface="Consolas" pitchFamily="49" charset="0"/>
                <a:cs typeface="Arial" pitchFamily="34" charset="0"/>
              </a:rPr>
              <a:t>'mynewfile1.txt'</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A52A2A"/>
                </a:solidFill>
                <a:effectLst/>
                <a:latin typeface="Consolas" pitchFamily="49" charset="0"/>
                <a:cs typeface="Arial" pitchFamily="34" charset="0"/>
              </a:rPr>
              <a:t>'Hello content!'</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0000CD"/>
                </a:solidFill>
                <a:effectLst/>
                <a:latin typeface="Consolas" pitchFamily="49" charset="0"/>
                <a:cs typeface="Arial" pitchFamily="34" charset="0"/>
              </a:rPr>
              <a:t>function</a:t>
            </a:r>
            <a:r>
              <a:rPr kumimoji="0" lang="en-US" b="0" i="0" u="none" strike="noStrike" cap="none" normalizeH="0" baseline="0" dirty="0">
                <a:ln>
                  <a:noFill/>
                </a:ln>
                <a:solidFill>
                  <a:srgbClr val="000000"/>
                </a:solidFill>
                <a:effectLst/>
                <a:latin typeface="Consolas" pitchFamily="49" charset="0"/>
                <a:cs typeface="Arial" pitchFamily="34" charset="0"/>
              </a:rPr>
              <a:t> (err) {</a:t>
            </a:r>
            <a:br>
              <a:rPr kumimoji="0" lang="en-US" b="0" i="0" u="none" strike="noStrike" cap="none" normalizeH="0" baseline="0" dirty="0">
                <a:ln>
                  <a:noFill/>
                </a:ln>
                <a:solidFill>
                  <a:srgbClr val="000000"/>
                </a:solidFill>
                <a:effectLst/>
                <a:latin typeface="Consolas" pitchFamily="49" charset="0"/>
                <a:cs typeface="Arial" pitchFamily="34" charset="0"/>
              </a:rPr>
            </a:b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0000CD"/>
                </a:solidFill>
                <a:effectLst/>
                <a:latin typeface="Consolas" pitchFamily="49" charset="0"/>
                <a:cs typeface="Arial" pitchFamily="34" charset="0"/>
              </a:rPr>
              <a:t>if</a:t>
            </a:r>
            <a:r>
              <a:rPr kumimoji="0" lang="en-US" b="0" i="0" u="none" strike="noStrike" cap="none" normalizeH="0" baseline="0" dirty="0">
                <a:ln>
                  <a:noFill/>
                </a:ln>
                <a:solidFill>
                  <a:srgbClr val="000000"/>
                </a:solidFill>
                <a:effectLst/>
                <a:latin typeface="Consolas" pitchFamily="49" charset="0"/>
                <a:cs typeface="Arial" pitchFamily="34" charset="0"/>
              </a:rPr>
              <a:t> (err) </a:t>
            </a:r>
            <a:r>
              <a:rPr kumimoji="0" lang="en-US" b="0" i="0" u="none" strike="noStrike" cap="none" normalizeH="0" baseline="0" dirty="0">
                <a:ln>
                  <a:noFill/>
                </a:ln>
                <a:solidFill>
                  <a:srgbClr val="0000CD"/>
                </a:solidFill>
                <a:effectLst/>
                <a:latin typeface="Consolas" pitchFamily="49" charset="0"/>
                <a:cs typeface="Arial" pitchFamily="34" charset="0"/>
              </a:rPr>
              <a:t>throw</a:t>
            </a:r>
            <a:r>
              <a:rPr kumimoji="0" lang="en-US" b="0" i="0" u="none" strike="noStrike" cap="none" normalizeH="0" baseline="0" dirty="0">
                <a:ln>
                  <a:noFill/>
                </a:ln>
                <a:solidFill>
                  <a:srgbClr val="000000"/>
                </a:solidFill>
                <a:effectLst/>
                <a:latin typeface="Consolas" pitchFamily="49" charset="0"/>
                <a:cs typeface="Arial" pitchFamily="34" charset="0"/>
              </a:rPr>
              <a:t> err;</a:t>
            </a:r>
            <a:br>
              <a:rPr kumimoji="0" lang="en-US" b="0" i="0" u="none" strike="noStrike" cap="none" normalizeH="0" baseline="0" dirty="0">
                <a:ln>
                  <a:noFill/>
                </a:ln>
                <a:solidFill>
                  <a:srgbClr val="000000"/>
                </a:solidFill>
                <a:effectLst/>
                <a:latin typeface="Consolas" pitchFamily="49" charset="0"/>
                <a:cs typeface="Arial" pitchFamily="34" charset="0"/>
              </a:rPr>
            </a:br>
            <a:r>
              <a:rPr kumimoji="0" lang="en-US" b="0" i="0" u="none" strike="noStrike" cap="none" normalizeH="0" baseline="0" dirty="0">
                <a:ln>
                  <a:noFill/>
                </a:ln>
                <a:solidFill>
                  <a:srgbClr val="000000"/>
                </a:solidFill>
                <a:effectLst/>
                <a:latin typeface="Consolas" pitchFamily="49" charset="0"/>
                <a:cs typeface="Arial" pitchFamily="34" charset="0"/>
              </a:rPr>
              <a:t>  console.log(</a:t>
            </a:r>
            <a:r>
              <a:rPr kumimoji="0" lang="en-US" b="0" i="0" u="none" strike="noStrike" cap="none" normalizeH="0" baseline="0" dirty="0">
                <a:ln>
                  <a:noFill/>
                </a:ln>
                <a:solidFill>
                  <a:srgbClr val="A52A2A"/>
                </a:solidFill>
                <a:effectLst/>
                <a:latin typeface="Consolas" pitchFamily="49" charset="0"/>
                <a:cs typeface="Arial" pitchFamily="34" charset="0"/>
              </a:rPr>
              <a:t>'Saved!'</a:t>
            </a:r>
            <a:r>
              <a:rPr kumimoji="0" lang="en-US" b="0" i="0" u="none" strike="noStrike" cap="none" normalizeH="0" baseline="0" dirty="0">
                <a:ln>
                  <a:noFill/>
                </a:ln>
                <a:solidFill>
                  <a:srgbClr val="000000"/>
                </a:solidFill>
                <a:effectLst/>
                <a:latin typeface="Consolas" pitchFamily="49" charset="0"/>
                <a:cs typeface="Arial" pitchFamily="34" charset="0"/>
              </a:rPr>
              <a:t>);</a:t>
            </a:r>
            <a:br>
              <a:rPr kumimoji="0" lang="en-US" b="0" i="0" u="none" strike="noStrike" cap="none" normalizeH="0" baseline="0" dirty="0">
                <a:ln>
                  <a:noFill/>
                </a:ln>
                <a:solidFill>
                  <a:srgbClr val="000000"/>
                </a:solidFill>
                <a:effectLst/>
                <a:latin typeface="Consolas" pitchFamily="49" charset="0"/>
                <a:cs typeface="Arial" pitchFamily="34" charset="0"/>
              </a:rPr>
            </a:br>
            <a:r>
              <a:rPr kumimoji="0" lang="en-US" b="0" i="0" u="none" strike="noStrike" cap="none" normalizeH="0" baseline="0" dirty="0">
                <a:ln>
                  <a:noFill/>
                </a:ln>
                <a:solidFill>
                  <a:srgbClr val="000000"/>
                </a:solidFill>
                <a:effectLst/>
                <a:latin typeface="Consolas" pitchFamily="49" charset="0"/>
                <a:cs typeface="Arial" pitchFamily="34" charset="0"/>
              </a:rPr>
              <a:t>});</a:t>
            </a:r>
            <a:endParaRPr kumimoji="0" lang="en-US" b="0" i="0" u="none" strike="noStrike" cap="none" normalizeH="0" baseline="0" dirty="0">
              <a:ln>
                <a:noFill/>
              </a:ln>
              <a:solidFill>
                <a:srgbClr val="FFFFFF"/>
              </a:solidFill>
              <a:effectLst/>
              <a:latin typeface="Source Sans Pro"/>
              <a:cs typeface="Arial" pitchFamily="34" charset="0"/>
              <a:hlinkClick r:id="rId3"/>
            </a:endParaRPr>
          </a:p>
          <a:p>
            <a:pPr marL="0" marR="0" lvl="0" indent="0" algn="l" defTabSz="914400" rtl="0" eaLnBrk="0" fontAlgn="ctr"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FFFFFF"/>
                </a:solidFill>
                <a:effectLst/>
                <a:latin typeface="Source Sans Pro"/>
                <a:cs typeface="Arial" pitchFamily="34" charset="0"/>
                <a:hlinkClick r:id="rId3"/>
              </a:rPr>
              <a:t>Run example »</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b="0" i="0" u="none" strike="noStrike" cap="none" normalizeH="0" baseline="0" dirty="0">
                <a:ln>
                  <a:noFill/>
                </a:ln>
                <a:solidFill>
                  <a:schemeClr val="tx1"/>
                </a:solidFill>
                <a:effectLst/>
                <a:latin typeface="Arial" pitchFamily="34" charset="0"/>
                <a:cs typeface="Arial" pitchFamily="34" charset="0"/>
              </a:rPr>
            </a:br>
            <a:endParaRPr kumimoji="0" lang="en-US"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058221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75DA1FD-F5A9-DD4E-B543-D15DA66A5284}"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a:extLst>
              <a:ext uri="{FF2B5EF4-FFF2-40B4-BE49-F238E27FC236}">
                <a16:creationId xmlns:a16="http://schemas.microsoft.com/office/drawing/2014/main" id="{067567D3-B65B-4752-8952-9BA2BB96D648}"/>
              </a:ext>
            </a:extLst>
          </p:cNvPr>
          <p:cNvSpPr txBox="1"/>
          <p:nvPr/>
        </p:nvSpPr>
        <p:spPr>
          <a:xfrm>
            <a:off x="1447800" y="1162288"/>
            <a:ext cx="60960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UNIT-II: </a:t>
            </a:r>
            <a:r>
              <a:rPr lang="en-US" sz="2800" b="1" dirty="0"/>
              <a:t>Express Framework </a:t>
            </a:r>
            <a:r>
              <a:rPr lang="en-IN" sz="2800" b="1" dirty="0"/>
              <a:t>  </a:t>
            </a:r>
          </a:p>
        </p:txBody>
      </p:sp>
      <p:sp>
        <p:nvSpPr>
          <p:cNvPr id="2" name="TextBox 1"/>
          <p:cNvSpPr txBox="1"/>
          <p:nvPr/>
        </p:nvSpPr>
        <p:spPr>
          <a:xfrm>
            <a:off x="1447800" y="2667000"/>
            <a:ext cx="9753600" cy="224676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t>Configuring Express, Postman configuration, Environment Variables, Routing, Defining pug templates, HTTP method of Express, URL binding, middleware function, Serving static files, Express sessions, REST full API’s, FORM data in Express, document modeling with Mongoose.</a:t>
            </a:r>
          </a:p>
        </p:txBody>
      </p:sp>
    </p:spTree>
    <p:extLst>
      <p:ext uri="{BB962C8B-B14F-4D97-AF65-F5344CB8AC3E}">
        <p14:creationId xmlns:p14="http://schemas.microsoft.com/office/powerpoint/2010/main" val="85622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10363200" cy="2697953"/>
          </a:xfrm>
          <a:solidFill>
            <a:schemeClr val="accent4">
              <a:lumMod val="60000"/>
              <a:lumOff val="40000"/>
            </a:schemeClr>
          </a:solidFill>
          <a:ln w="19050">
            <a:solidFill>
              <a:schemeClr val="tx1"/>
            </a:solidFill>
          </a:ln>
        </p:spPr>
        <p:txBody>
          <a:bodyPr>
            <a:normAutofit fontScale="85000" lnSpcReduction="20000"/>
          </a:bodyPr>
          <a:lstStyle/>
          <a:p>
            <a:pPr algn="just">
              <a:buNone/>
            </a:pPr>
            <a:r>
              <a:rPr lang="en-US" sz="2800" b="1" dirty="0"/>
              <a:t>How to read and write JSON file using Node.js </a:t>
            </a:r>
          </a:p>
          <a:p>
            <a:pPr fontAlgn="base"/>
            <a:r>
              <a:rPr lang="en-US" sz="2800" u="sng" dirty="0">
                <a:hlinkClick r:id="rId2"/>
              </a:rPr>
              <a:t>Node.js</a:t>
            </a:r>
            <a:r>
              <a:rPr lang="en-US" sz="2800" dirty="0"/>
              <a:t> is an open source and cross-platform runtime environment for executing JavaScript code outside of the browser. It is widely used in developing APIs and microservices from small to large companies.</a:t>
            </a:r>
          </a:p>
          <a:p>
            <a:pPr marL="0" indent="0" fontAlgn="base">
              <a:buNone/>
            </a:pPr>
            <a:endParaRPr lang="en-US" sz="2800" dirty="0"/>
          </a:p>
          <a:p>
            <a:pPr fontAlgn="base"/>
            <a:r>
              <a:rPr lang="en-US" sz="2800" u="sng" dirty="0">
                <a:hlinkClick r:id="rId3"/>
              </a:rPr>
              <a:t>JSON</a:t>
            </a:r>
            <a:r>
              <a:rPr lang="en-US" sz="2800" dirty="0"/>
              <a:t> or JavaScript Object Notation is a light weight, text-based data interchange format. Like XML, it is one of the way of exchanging information between applications. This format of data is widely used by web applications/APIs to communicate with each other.</a:t>
            </a:r>
          </a:p>
          <a:p>
            <a:pPr algn="just">
              <a:buNone/>
            </a:pPr>
            <a:endParaRPr lang="en-US" sz="2800" b="1" dirty="0"/>
          </a:p>
          <a:p>
            <a:pPr algn="just"/>
            <a:endParaRPr lang="en-US" sz="2800" dirty="0"/>
          </a:p>
        </p:txBody>
      </p:sp>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3413E63-21B4-DC4A-8180-1498D973AB74}"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50</a:t>
            </a:fld>
            <a:endParaRPr lang="en-US" dirty="0"/>
          </a:p>
        </p:txBody>
      </p:sp>
      <p:sp>
        <p:nvSpPr>
          <p:cNvPr id="7" name="Title 1"/>
          <p:cNvSpPr txBox="1">
            <a:spLocks/>
          </p:cNvSpPr>
          <p:nvPr/>
        </p:nvSpPr>
        <p:spPr>
          <a:xfrm>
            <a:off x="1447800" y="0"/>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dirty="0"/>
              <a:t>JSON Data</a:t>
            </a:r>
            <a:endParaRPr lang="en-US" sz="3200" dirty="0"/>
          </a:p>
        </p:txBody>
      </p:sp>
    </p:spTree>
    <p:extLst>
      <p:ext uri="{BB962C8B-B14F-4D97-AF65-F5344CB8AC3E}">
        <p14:creationId xmlns:p14="http://schemas.microsoft.com/office/powerpoint/2010/main" val="22681845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69968B8-5FFE-FE4E-8271-DFF481C1E988}"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51</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dirty="0"/>
              <a:t>JSON Data</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3108543"/>
          </a:xfrm>
          <a:prstGeom prst="rect">
            <a:avLst/>
          </a:prstGeom>
          <a:solidFill>
            <a:schemeClr val="accent3">
              <a:lumMod val="40000"/>
              <a:lumOff val="60000"/>
            </a:schemeClr>
          </a:solidFill>
          <a:ln w="28575">
            <a:solidFill>
              <a:schemeClr val="tx1"/>
            </a:solidFill>
          </a:ln>
        </p:spPr>
        <p:txBody>
          <a:bodyPr wrap="square">
            <a:spAutoFit/>
          </a:bodyPr>
          <a:lstStyle/>
          <a:p>
            <a:pPr fontAlgn="base"/>
            <a:r>
              <a:rPr lang="en-US" sz="2800" b="1" dirty="0"/>
              <a:t>Reading a JSON file:</a:t>
            </a:r>
            <a:endParaRPr lang="en-US" sz="2800" dirty="0"/>
          </a:p>
          <a:p>
            <a:pPr fontAlgn="base"/>
            <a:r>
              <a:rPr lang="en-US" sz="2800" b="1" dirty="0"/>
              <a:t>Method 1: Using require method:</a:t>
            </a:r>
            <a:r>
              <a:rPr lang="en-US" sz="2800" dirty="0"/>
              <a:t> The simplest method to read a JSON file is to require it in a node.js file using require() method.</a:t>
            </a:r>
          </a:p>
          <a:p>
            <a:pPr marL="457200" indent="-457200" algn="just">
              <a:buFont typeface="Wingdings" panose="05000000000000000000" pitchFamily="2" charset="2"/>
              <a:buChar char="Ø"/>
            </a:pPr>
            <a:r>
              <a:rPr lang="en-US" sz="2800" b="1" dirty="0"/>
              <a:t>Syntax:</a:t>
            </a:r>
          </a:p>
          <a:p>
            <a:pPr marL="457200" indent="-457200" algn="just"/>
            <a:r>
              <a:rPr lang="en-US" sz="2800" dirty="0"/>
              <a:t>const data = require('path/to/file/filename'); </a:t>
            </a:r>
          </a:p>
          <a:p>
            <a:pPr marL="457200" indent="-457200" algn="just"/>
            <a:r>
              <a:rPr lang="en-US" sz="2800" b="1" dirty="0"/>
              <a:t>Example:</a:t>
            </a:r>
            <a:r>
              <a:rPr lang="en-US" sz="2800" dirty="0"/>
              <a:t> Create a </a:t>
            </a:r>
            <a:r>
              <a:rPr lang="en-US" sz="2800" b="1" dirty="0" err="1"/>
              <a:t>users.json</a:t>
            </a:r>
            <a:r>
              <a:rPr lang="en-US" sz="2800" dirty="0"/>
              <a:t> file in the same directory where </a:t>
            </a:r>
            <a:r>
              <a:rPr lang="en-US" sz="2800" b="1" dirty="0"/>
              <a:t>index.js</a:t>
            </a:r>
            <a:r>
              <a:rPr lang="en-US" sz="2800" dirty="0"/>
              <a:t> file present. Add following data to the </a:t>
            </a:r>
            <a:r>
              <a:rPr lang="en-US" sz="2800" dirty="0" err="1"/>
              <a:t>json</a:t>
            </a:r>
            <a:r>
              <a:rPr lang="en-US" sz="2800" dirty="0"/>
              <a:t> file.</a:t>
            </a:r>
            <a:endParaRPr lang="en-US" sz="2700" dirty="0">
              <a:latin typeface="+mj-lt"/>
            </a:endParaRPr>
          </a:p>
        </p:txBody>
      </p:sp>
    </p:spTree>
    <p:extLst>
      <p:ext uri="{BB962C8B-B14F-4D97-AF65-F5344CB8AC3E}">
        <p14:creationId xmlns:p14="http://schemas.microsoft.com/office/powerpoint/2010/main" val="28834221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45AEEBF-560A-4E4E-8272-3EFA97DF0DA5}"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52</a:t>
            </a:fld>
            <a:endParaRPr lang="en-US" dirty="0"/>
          </a:p>
        </p:txBody>
      </p:sp>
      <p:sp>
        <p:nvSpPr>
          <p:cNvPr id="7" name="Title 1"/>
          <p:cNvSpPr txBox="1">
            <a:spLocks/>
          </p:cNvSpPr>
          <p:nvPr/>
        </p:nvSpPr>
        <p:spPr>
          <a:xfrm>
            <a:off x="1447800" y="7"/>
            <a:ext cx="10744200" cy="85722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dirty="0"/>
              <a:t>JSON Data</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5842" name="Rectangle 2"/>
          <p:cNvSpPr>
            <a:spLocks noChangeArrowheads="1"/>
          </p:cNvSpPr>
          <p:nvPr/>
        </p:nvSpPr>
        <p:spPr bwMode="auto">
          <a:xfrm>
            <a:off x="0" y="457200"/>
            <a:ext cx="357188" cy="457200"/>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2" name="Rectangle 11"/>
          <p:cNvSpPr/>
          <p:nvPr/>
        </p:nvSpPr>
        <p:spPr>
          <a:xfrm>
            <a:off x="1023902" y="1214422"/>
            <a:ext cx="8929750" cy="3416320"/>
          </a:xfrm>
          <a:prstGeom prst="rect">
            <a:avLst/>
          </a:prstGeom>
        </p:spPr>
        <p:txBody>
          <a:bodyPr wrap="square">
            <a:spAutoFit/>
          </a:bodyPr>
          <a:lstStyle/>
          <a:p>
            <a:r>
              <a:rPr lang="en-US" dirty="0"/>
              <a:t>[</a:t>
            </a:r>
          </a:p>
          <a:p>
            <a:r>
              <a:rPr lang="en-US" dirty="0"/>
              <a:t>{</a:t>
            </a:r>
          </a:p>
          <a:p>
            <a:r>
              <a:rPr lang="en-US" dirty="0"/>
              <a:t>	"name": "John",</a:t>
            </a:r>
          </a:p>
          <a:p>
            <a:r>
              <a:rPr lang="en-US" dirty="0"/>
              <a:t>	"age": 21,</a:t>
            </a:r>
          </a:p>
          <a:p>
            <a:r>
              <a:rPr lang="en-US" dirty="0"/>
              <a:t>	"language": ["JavaScript", "PHP", "Python"]</a:t>
            </a:r>
          </a:p>
          <a:p>
            <a:r>
              <a:rPr lang="en-US" dirty="0"/>
              <a:t>},</a:t>
            </a:r>
          </a:p>
          <a:p>
            <a:r>
              <a:rPr lang="en-US" dirty="0"/>
              <a:t>{</a:t>
            </a:r>
          </a:p>
          <a:p>
            <a:r>
              <a:rPr lang="en-US" dirty="0"/>
              <a:t>	"name": "Smith",</a:t>
            </a:r>
          </a:p>
          <a:p>
            <a:r>
              <a:rPr lang="en-US" dirty="0"/>
              <a:t>	"age": 25,</a:t>
            </a:r>
          </a:p>
          <a:p>
            <a:r>
              <a:rPr lang="en-US" dirty="0"/>
              <a:t>	"language": ["PHP", "Go", "JavaScript"]</a:t>
            </a:r>
          </a:p>
          <a:p>
            <a:r>
              <a:rPr lang="en-US" dirty="0"/>
              <a:t>}</a:t>
            </a:r>
          </a:p>
          <a:p>
            <a:r>
              <a:rPr lang="en-US" dirty="0"/>
              <a:t>]</a:t>
            </a:r>
          </a:p>
        </p:txBody>
      </p:sp>
    </p:spTree>
    <p:extLst>
      <p:ext uri="{BB962C8B-B14F-4D97-AF65-F5344CB8AC3E}">
        <p14:creationId xmlns:p14="http://schemas.microsoft.com/office/powerpoint/2010/main" val="42754744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430EA56-9268-1749-B4A8-149FC04FB3C9}"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53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dirty="0"/>
              <a:t>JSON Data</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16131" y="820881"/>
            <a:ext cx="11277600" cy="2246769"/>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800" b="1" dirty="0"/>
              <a:t>Method 2: Using the </a:t>
            </a:r>
            <a:r>
              <a:rPr lang="en-US" sz="2800" b="1" dirty="0" err="1"/>
              <a:t>fs</a:t>
            </a:r>
            <a:r>
              <a:rPr lang="en-US" sz="2800" b="1" dirty="0"/>
              <a:t> module:</a:t>
            </a:r>
            <a:r>
              <a:rPr lang="en-US" sz="2800" dirty="0"/>
              <a:t> We can also use node.js </a:t>
            </a:r>
            <a:r>
              <a:rPr lang="en-US" sz="2800" b="1" dirty="0" err="1"/>
              <a:t>fs</a:t>
            </a:r>
            <a:r>
              <a:rPr lang="en-US" sz="2800" dirty="0"/>
              <a:t> module to read a file. The </a:t>
            </a:r>
            <a:r>
              <a:rPr lang="en-US" sz="2800" dirty="0" err="1"/>
              <a:t>fs</a:t>
            </a:r>
            <a:r>
              <a:rPr lang="en-US" sz="2800" dirty="0"/>
              <a:t> module returns a file content in string format so we need to convert it into JSON format by using </a:t>
            </a:r>
            <a:r>
              <a:rPr lang="en-US" sz="2800" b="1" dirty="0" err="1"/>
              <a:t>JSON.parse</a:t>
            </a:r>
            <a:r>
              <a:rPr lang="en-US" sz="2800" b="1" dirty="0"/>
              <a:t>()</a:t>
            </a:r>
            <a:r>
              <a:rPr lang="en-US" sz="2800" dirty="0"/>
              <a:t> in-built method.</a:t>
            </a:r>
            <a:br>
              <a:rPr lang="en-US" sz="2800" dirty="0"/>
            </a:br>
            <a:r>
              <a:rPr lang="en-US" sz="2800" dirty="0"/>
              <a:t>Add the following code into your index.js file:</a:t>
            </a:r>
            <a:br>
              <a:rPr lang="en-US" sz="2800" dirty="0"/>
            </a:br>
            <a:r>
              <a:rPr lang="en-US" sz="2800" b="1" dirty="0"/>
              <a:t>index.js file:</a:t>
            </a:r>
            <a:endParaRPr lang="en-US" sz="2700" dirty="0">
              <a:solidFill>
                <a:schemeClr val="accent6">
                  <a:lumMod val="75000"/>
                </a:schemeClr>
              </a:solidFill>
              <a:latin typeface="+mj-lt"/>
            </a:endParaRPr>
          </a:p>
        </p:txBody>
      </p:sp>
    </p:spTree>
    <p:extLst>
      <p:ext uri="{BB962C8B-B14F-4D97-AF65-F5344CB8AC3E}">
        <p14:creationId xmlns:p14="http://schemas.microsoft.com/office/powerpoint/2010/main" val="31548323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D7C3D2D-ED8F-CC4E-A19D-AA6BA87E3F52}"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54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dirty="0"/>
              <a:t>JSON Data</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13954" y="1038576"/>
            <a:ext cx="11277600" cy="4893647"/>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400" dirty="0">
                <a:latin typeface="+mj-lt"/>
              </a:rPr>
              <a:t>const </a:t>
            </a:r>
            <a:r>
              <a:rPr lang="en-US" sz="2400" dirty="0" err="1">
                <a:latin typeface="+mj-lt"/>
              </a:rPr>
              <a:t>fs</a:t>
            </a:r>
            <a:r>
              <a:rPr lang="en-US" sz="2400" dirty="0">
                <a:latin typeface="+mj-lt"/>
              </a:rPr>
              <a:t> = require("</a:t>
            </a:r>
            <a:r>
              <a:rPr lang="en-US" sz="2400" dirty="0" err="1">
                <a:latin typeface="+mj-lt"/>
              </a:rPr>
              <a:t>fs</a:t>
            </a:r>
            <a:r>
              <a:rPr lang="en-US" sz="2400" dirty="0">
                <a:latin typeface="+mj-lt"/>
              </a:rPr>
              <a:t>");</a:t>
            </a:r>
          </a:p>
          <a:p>
            <a:pPr algn="just"/>
            <a:endParaRPr lang="en-US" sz="2400" dirty="0">
              <a:latin typeface="+mj-lt"/>
            </a:endParaRPr>
          </a:p>
          <a:p>
            <a:pPr algn="just"/>
            <a:r>
              <a:rPr lang="en-US" sz="2400" dirty="0">
                <a:latin typeface="+mj-lt"/>
              </a:rPr>
              <a:t>// Read </a:t>
            </a:r>
            <a:r>
              <a:rPr lang="en-US" sz="2400" dirty="0" err="1">
                <a:latin typeface="+mj-lt"/>
              </a:rPr>
              <a:t>users.json</a:t>
            </a:r>
            <a:r>
              <a:rPr lang="en-US" sz="2400" dirty="0">
                <a:latin typeface="+mj-lt"/>
              </a:rPr>
              <a:t> file</a:t>
            </a:r>
          </a:p>
          <a:p>
            <a:pPr algn="just"/>
            <a:r>
              <a:rPr lang="en-US" sz="2400" dirty="0" err="1">
                <a:latin typeface="+mj-lt"/>
              </a:rPr>
              <a:t>fs.readFile</a:t>
            </a:r>
            <a:r>
              <a:rPr lang="en-US" sz="2400" dirty="0">
                <a:latin typeface="+mj-lt"/>
              </a:rPr>
              <a:t>("</a:t>
            </a:r>
            <a:r>
              <a:rPr lang="en-US" sz="2400" dirty="0" err="1">
                <a:latin typeface="+mj-lt"/>
              </a:rPr>
              <a:t>users.json</a:t>
            </a:r>
            <a:r>
              <a:rPr lang="en-US" sz="2400" dirty="0">
                <a:latin typeface="+mj-lt"/>
              </a:rPr>
              <a:t>", function(err, data) {</a:t>
            </a:r>
          </a:p>
          <a:p>
            <a:pPr algn="just"/>
            <a:r>
              <a:rPr lang="en-US" sz="2400" dirty="0">
                <a:latin typeface="+mj-lt"/>
              </a:rPr>
              <a:t>	</a:t>
            </a:r>
          </a:p>
          <a:p>
            <a:pPr algn="just"/>
            <a:r>
              <a:rPr lang="en-US" sz="2400" dirty="0">
                <a:latin typeface="+mj-lt"/>
              </a:rPr>
              <a:t>	// Check for errors</a:t>
            </a:r>
          </a:p>
          <a:p>
            <a:pPr algn="just"/>
            <a:r>
              <a:rPr lang="en-US" sz="2400" dirty="0">
                <a:latin typeface="+mj-lt"/>
              </a:rPr>
              <a:t>	if (err) throw err;</a:t>
            </a:r>
          </a:p>
          <a:p>
            <a:pPr algn="just"/>
            <a:endParaRPr lang="en-US" sz="2400" dirty="0">
              <a:latin typeface="+mj-lt"/>
            </a:endParaRPr>
          </a:p>
          <a:p>
            <a:pPr algn="just"/>
            <a:r>
              <a:rPr lang="en-US" sz="2400" dirty="0">
                <a:latin typeface="+mj-lt"/>
              </a:rPr>
              <a:t>	// Converting to JSON</a:t>
            </a:r>
          </a:p>
          <a:p>
            <a:pPr algn="just"/>
            <a:r>
              <a:rPr lang="en-US" sz="2400" dirty="0">
                <a:latin typeface="+mj-lt"/>
              </a:rPr>
              <a:t>	const users = </a:t>
            </a:r>
            <a:r>
              <a:rPr lang="en-US" sz="2400" dirty="0" err="1">
                <a:latin typeface="+mj-lt"/>
              </a:rPr>
              <a:t>JSON.parse</a:t>
            </a:r>
            <a:r>
              <a:rPr lang="en-US" sz="2400" dirty="0">
                <a:latin typeface="+mj-lt"/>
              </a:rPr>
              <a:t>(data);</a:t>
            </a:r>
          </a:p>
          <a:p>
            <a:pPr algn="just"/>
            <a:r>
              <a:rPr lang="en-US" sz="2400" dirty="0">
                <a:latin typeface="+mj-lt"/>
              </a:rPr>
              <a:t>	</a:t>
            </a:r>
          </a:p>
          <a:p>
            <a:pPr algn="just"/>
            <a:r>
              <a:rPr lang="en-US" sz="2400" dirty="0">
                <a:latin typeface="+mj-lt"/>
              </a:rPr>
              <a:t>	console.log(users); // Print users</a:t>
            </a:r>
          </a:p>
          <a:p>
            <a:pPr algn="just"/>
            <a:r>
              <a:rPr lang="en-US" sz="2400" dirty="0">
                <a:latin typeface="+mj-lt"/>
              </a:rPr>
              <a:t>});</a:t>
            </a:r>
          </a:p>
        </p:txBody>
      </p:sp>
    </p:spTree>
    <p:extLst>
      <p:ext uri="{BB962C8B-B14F-4D97-AF65-F5344CB8AC3E}">
        <p14:creationId xmlns:p14="http://schemas.microsoft.com/office/powerpoint/2010/main" val="11419294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930B41D-7CB8-3F42-91AA-702F6CDB12F1}"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55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dirty="0"/>
              <a:t>JSON Data</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10" name="Rectangle 9"/>
          <p:cNvSpPr/>
          <p:nvPr/>
        </p:nvSpPr>
        <p:spPr>
          <a:xfrm>
            <a:off x="452398" y="928671"/>
            <a:ext cx="9501254" cy="4893647"/>
          </a:xfrm>
          <a:prstGeom prst="rect">
            <a:avLst/>
          </a:prstGeom>
        </p:spPr>
        <p:txBody>
          <a:bodyPr wrap="square">
            <a:spAutoFit/>
          </a:bodyPr>
          <a:lstStyle/>
          <a:p>
            <a:r>
              <a:rPr lang="en-US" sz="2400" b="1" dirty="0"/>
              <a:t>Writing to a JSON file:</a:t>
            </a:r>
            <a:r>
              <a:rPr lang="en-US" sz="2400" dirty="0"/>
              <a:t> We can write data into a JSON file by using the node.js </a:t>
            </a:r>
            <a:r>
              <a:rPr lang="en-US" sz="2400" b="1" dirty="0" err="1"/>
              <a:t>fs</a:t>
            </a:r>
            <a:r>
              <a:rPr lang="en-US" sz="2400" dirty="0"/>
              <a:t> module. We can use </a:t>
            </a:r>
            <a:r>
              <a:rPr lang="en-US" sz="2400" b="1" dirty="0" err="1"/>
              <a:t>writeFile</a:t>
            </a:r>
            <a:r>
              <a:rPr lang="en-US" sz="2400" dirty="0"/>
              <a:t> method to write data into a file.</a:t>
            </a:r>
          </a:p>
          <a:p>
            <a:pPr fontAlgn="base"/>
            <a:r>
              <a:rPr lang="en-US" sz="2400" b="1" dirty="0"/>
              <a:t>Syntax:</a:t>
            </a:r>
            <a:endParaRPr lang="en-US" sz="2400" dirty="0"/>
          </a:p>
          <a:p>
            <a:r>
              <a:rPr lang="en-US" sz="2400" dirty="0" err="1"/>
              <a:t>fs.writeFile</a:t>
            </a:r>
            <a:r>
              <a:rPr lang="en-US" sz="2400" dirty="0"/>
              <a:t>("filename", data, callback);</a:t>
            </a:r>
          </a:p>
          <a:p>
            <a:pPr fontAlgn="base"/>
            <a:r>
              <a:rPr lang="en-US" sz="2400" b="1" dirty="0"/>
              <a:t>Example:</a:t>
            </a:r>
            <a:r>
              <a:rPr lang="en-US" sz="2400" dirty="0"/>
              <a:t> We will add a new user to the existing JSON file, we have created in the previous example. This task will be completed in three steps:</a:t>
            </a:r>
          </a:p>
          <a:p>
            <a:pPr fontAlgn="base"/>
            <a:r>
              <a:rPr lang="en-US" sz="2400" dirty="0"/>
              <a:t>Read the file using one of the above methods.</a:t>
            </a:r>
          </a:p>
          <a:p>
            <a:pPr fontAlgn="base"/>
            <a:r>
              <a:rPr lang="en-US" sz="2400" dirty="0"/>
              <a:t>Add the data using .push() method.</a:t>
            </a:r>
          </a:p>
          <a:p>
            <a:pPr fontAlgn="base"/>
            <a:r>
              <a:rPr lang="en-US" sz="2400" dirty="0"/>
              <a:t>Write the new data to the file using </a:t>
            </a:r>
            <a:r>
              <a:rPr lang="en-US" sz="2400" dirty="0" err="1"/>
              <a:t>JSON.stringify</a:t>
            </a:r>
            <a:r>
              <a:rPr lang="en-US" sz="2400" dirty="0"/>
              <a:t>() method to convert data into string.</a:t>
            </a:r>
            <a:endParaRPr lang="en-IN" dirty="0"/>
          </a:p>
          <a:p>
            <a:endParaRPr lang="en-IN" dirty="0"/>
          </a:p>
          <a:p>
            <a:endParaRPr lang="en-IN" dirty="0"/>
          </a:p>
          <a:p>
            <a:endParaRPr lang="en-IN" dirty="0"/>
          </a:p>
          <a:p>
            <a:endParaRPr lang="en-US" dirty="0"/>
          </a:p>
        </p:txBody>
      </p:sp>
    </p:spTree>
    <p:extLst>
      <p:ext uri="{BB962C8B-B14F-4D97-AF65-F5344CB8AC3E}">
        <p14:creationId xmlns:p14="http://schemas.microsoft.com/office/powerpoint/2010/main" val="40910559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9B203C3-3E0E-8143-8046-93BFBDED8394}"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56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dirty="0"/>
              <a:t>JSON Data</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762000" y="812172"/>
            <a:ext cx="11277600" cy="6001643"/>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1600" dirty="0">
                <a:latin typeface="+mj-lt"/>
              </a:rPr>
              <a:t>const </a:t>
            </a:r>
            <a:r>
              <a:rPr lang="en-US" sz="1600" dirty="0" err="1">
                <a:latin typeface="+mj-lt"/>
              </a:rPr>
              <a:t>fs</a:t>
            </a:r>
            <a:r>
              <a:rPr lang="en-US" sz="1600" dirty="0">
                <a:latin typeface="+mj-lt"/>
              </a:rPr>
              <a:t> = require("</a:t>
            </a:r>
            <a:r>
              <a:rPr lang="en-US" sz="1600" dirty="0" err="1">
                <a:latin typeface="+mj-lt"/>
              </a:rPr>
              <a:t>fs</a:t>
            </a:r>
            <a:r>
              <a:rPr lang="en-US" sz="1600" dirty="0">
                <a:latin typeface="+mj-lt"/>
              </a:rPr>
              <a:t>");</a:t>
            </a:r>
          </a:p>
          <a:p>
            <a:pPr algn="just"/>
            <a:endParaRPr lang="en-US" sz="1600" dirty="0">
              <a:latin typeface="+mj-lt"/>
            </a:endParaRPr>
          </a:p>
          <a:p>
            <a:pPr algn="just"/>
            <a:r>
              <a:rPr lang="en-US" sz="1600" dirty="0">
                <a:latin typeface="+mj-lt"/>
              </a:rPr>
              <a:t>// STEP 1: Reading JSON file</a:t>
            </a:r>
          </a:p>
          <a:p>
            <a:pPr algn="just"/>
            <a:r>
              <a:rPr lang="en-US" sz="1600" dirty="0">
                <a:latin typeface="+mj-lt"/>
              </a:rPr>
              <a:t>const users = require("./users");</a:t>
            </a:r>
          </a:p>
          <a:p>
            <a:pPr algn="just"/>
            <a:endParaRPr lang="en-US" sz="1600" dirty="0">
              <a:latin typeface="+mj-lt"/>
            </a:endParaRPr>
          </a:p>
          <a:p>
            <a:pPr algn="just"/>
            <a:r>
              <a:rPr lang="en-US" sz="1600" dirty="0">
                <a:latin typeface="+mj-lt"/>
              </a:rPr>
              <a:t>// Defining new user</a:t>
            </a:r>
          </a:p>
          <a:p>
            <a:pPr algn="just"/>
            <a:r>
              <a:rPr lang="en-US" sz="1600" dirty="0">
                <a:latin typeface="+mj-lt"/>
              </a:rPr>
              <a:t>let user = {</a:t>
            </a:r>
          </a:p>
          <a:p>
            <a:pPr algn="just"/>
            <a:r>
              <a:rPr lang="en-US" sz="1600" dirty="0">
                <a:latin typeface="+mj-lt"/>
              </a:rPr>
              <a:t>	name: "New User",</a:t>
            </a:r>
          </a:p>
          <a:p>
            <a:pPr algn="just"/>
            <a:r>
              <a:rPr lang="en-US" sz="1600" dirty="0">
                <a:latin typeface="+mj-lt"/>
              </a:rPr>
              <a:t>	age: 30,</a:t>
            </a:r>
          </a:p>
          <a:p>
            <a:pPr algn="just"/>
            <a:r>
              <a:rPr lang="en-US" sz="1600" dirty="0">
                <a:latin typeface="+mj-lt"/>
              </a:rPr>
              <a:t>	language: ["PHP", "Go", "JavaScript"]</a:t>
            </a:r>
          </a:p>
          <a:p>
            <a:pPr algn="just"/>
            <a:r>
              <a:rPr lang="en-US" sz="1600" dirty="0">
                <a:latin typeface="+mj-lt"/>
              </a:rPr>
              <a:t>};</a:t>
            </a:r>
          </a:p>
          <a:p>
            <a:pPr algn="just"/>
            <a:endParaRPr lang="en-US" sz="1600" dirty="0">
              <a:latin typeface="+mj-lt"/>
            </a:endParaRPr>
          </a:p>
          <a:p>
            <a:pPr algn="just"/>
            <a:r>
              <a:rPr lang="en-US" sz="1600" dirty="0">
                <a:latin typeface="+mj-lt"/>
              </a:rPr>
              <a:t>// STEP 2: Adding new data to users object</a:t>
            </a:r>
          </a:p>
          <a:p>
            <a:pPr algn="just"/>
            <a:r>
              <a:rPr lang="en-US" sz="1600" dirty="0" err="1">
                <a:latin typeface="+mj-lt"/>
              </a:rPr>
              <a:t>users.push</a:t>
            </a:r>
            <a:r>
              <a:rPr lang="en-US" sz="1600" dirty="0">
                <a:latin typeface="+mj-lt"/>
              </a:rPr>
              <a:t>(user);</a:t>
            </a:r>
          </a:p>
          <a:p>
            <a:pPr algn="just"/>
            <a:endParaRPr lang="en-US" sz="1600" dirty="0">
              <a:latin typeface="+mj-lt"/>
            </a:endParaRPr>
          </a:p>
          <a:p>
            <a:pPr algn="just"/>
            <a:r>
              <a:rPr lang="en-US" sz="1600" dirty="0">
                <a:latin typeface="+mj-lt"/>
              </a:rPr>
              <a:t>// STEP 3: Writing to a file</a:t>
            </a:r>
          </a:p>
          <a:p>
            <a:pPr algn="just"/>
            <a:r>
              <a:rPr lang="en-US" sz="1600" dirty="0" err="1">
                <a:latin typeface="+mj-lt"/>
              </a:rPr>
              <a:t>fs.writeFile</a:t>
            </a:r>
            <a:r>
              <a:rPr lang="en-US" sz="1600" dirty="0">
                <a:latin typeface="+mj-lt"/>
              </a:rPr>
              <a:t>("</a:t>
            </a:r>
            <a:r>
              <a:rPr lang="en-US" sz="1600" dirty="0" err="1">
                <a:latin typeface="+mj-lt"/>
              </a:rPr>
              <a:t>users.json</a:t>
            </a:r>
            <a:r>
              <a:rPr lang="en-US" sz="1600" dirty="0">
                <a:latin typeface="+mj-lt"/>
              </a:rPr>
              <a:t>", </a:t>
            </a:r>
            <a:r>
              <a:rPr lang="en-US" sz="1600" dirty="0" err="1">
                <a:latin typeface="+mj-lt"/>
              </a:rPr>
              <a:t>JSON.stringify</a:t>
            </a:r>
            <a:r>
              <a:rPr lang="en-US" sz="1600" dirty="0">
                <a:latin typeface="+mj-lt"/>
              </a:rPr>
              <a:t>(users), err =&gt; {</a:t>
            </a:r>
          </a:p>
          <a:p>
            <a:pPr algn="just"/>
            <a:r>
              <a:rPr lang="en-US" sz="1600" dirty="0">
                <a:latin typeface="+mj-lt"/>
              </a:rPr>
              <a:t>	</a:t>
            </a:r>
          </a:p>
          <a:p>
            <a:pPr algn="just"/>
            <a:r>
              <a:rPr lang="en-US" sz="1600" dirty="0">
                <a:latin typeface="+mj-lt"/>
              </a:rPr>
              <a:t>	// Checking for errors</a:t>
            </a:r>
          </a:p>
          <a:p>
            <a:pPr algn="just"/>
            <a:r>
              <a:rPr lang="en-US" sz="1600" dirty="0">
                <a:latin typeface="+mj-lt"/>
              </a:rPr>
              <a:t>	if (err) throw err;</a:t>
            </a:r>
          </a:p>
          <a:p>
            <a:pPr algn="just"/>
            <a:endParaRPr lang="en-US" sz="1600" dirty="0">
              <a:latin typeface="+mj-lt"/>
            </a:endParaRPr>
          </a:p>
          <a:p>
            <a:pPr algn="just"/>
            <a:r>
              <a:rPr lang="en-US" sz="1600" dirty="0">
                <a:latin typeface="+mj-lt"/>
              </a:rPr>
              <a:t>	console.log("Done writing"); // Success</a:t>
            </a:r>
          </a:p>
          <a:p>
            <a:pPr algn="just"/>
            <a:r>
              <a:rPr lang="en-US" sz="1600" dirty="0">
                <a:latin typeface="+mj-lt"/>
              </a:rPr>
              <a:t>});</a:t>
            </a:r>
          </a:p>
          <a:p>
            <a:pPr algn="just"/>
            <a:endParaRPr lang="en-US" sz="1600" dirty="0">
              <a:solidFill>
                <a:schemeClr val="accent6">
                  <a:lumMod val="75000"/>
                </a:schemeClr>
              </a:solidFill>
              <a:latin typeface="+mj-lt"/>
            </a:endParaRPr>
          </a:p>
        </p:txBody>
      </p:sp>
    </p:spTree>
    <p:extLst>
      <p:ext uri="{BB962C8B-B14F-4D97-AF65-F5344CB8AC3E}">
        <p14:creationId xmlns:p14="http://schemas.microsoft.com/office/powerpoint/2010/main" val="25788657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C722B6-BDB2-F840-8E32-0E8A7F2034C8}"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57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dirty="0"/>
              <a:t>HTTP </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762000" y="812172"/>
            <a:ext cx="11277600" cy="4832092"/>
          </a:xfrm>
          <a:prstGeom prst="rect">
            <a:avLst/>
          </a:prstGeom>
          <a:solidFill>
            <a:schemeClr val="accent3">
              <a:lumMod val="40000"/>
              <a:lumOff val="60000"/>
            </a:schemeClr>
          </a:solidFill>
          <a:ln w="28575">
            <a:solidFill>
              <a:schemeClr val="tx1"/>
            </a:solidFill>
          </a:ln>
        </p:spPr>
        <p:txBody>
          <a:bodyPr wrap="square">
            <a:spAutoFit/>
          </a:bodyPr>
          <a:lstStyle/>
          <a:p>
            <a:r>
              <a:rPr lang="en-US" sz="2800" b="1" u="sng" dirty="0"/>
              <a:t>An overview of HTTP</a:t>
            </a:r>
          </a:p>
          <a:p>
            <a:r>
              <a:rPr lang="en-US" sz="2800" b="1" dirty="0"/>
              <a:t>HTTP</a:t>
            </a:r>
            <a:r>
              <a:rPr lang="en-US" sz="2800" dirty="0"/>
              <a:t> is a </a:t>
            </a:r>
            <a:r>
              <a:rPr lang="en-US" sz="2800" u="sng" dirty="0">
                <a:hlinkClick r:id="rId2"/>
              </a:rPr>
              <a:t>protocol</a:t>
            </a:r>
            <a:r>
              <a:rPr lang="en-US" sz="2800" dirty="0"/>
              <a:t> for fetching resources such as HTML documents. It is the foundation of any data exchange on the Web and it is a client-server protocol, which means requests are initiated by the recipient, usually the Web browser. A complete document is reconstructed from the different sub-documents fetched, for instance, text, layout description, images, videos, scripts, and more.</a:t>
            </a:r>
            <a:endParaRPr lang="en-IN" sz="2800" b="1" dirty="0"/>
          </a:p>
          <a:p>
            <a:endParaRPr lang="en-IN" sz="2800" b="1" dirty="0"/>
          </a:p>
          <a:p>
            <a:endParaRPr lang="en-IN" sz="2800" b="1" dirty="0"/>
          </a:p>
          <a:p>
            <a:endParaRPr lang="en-IN" sz="2800" b="1" dirty="0"/>
          </a:p>
          <a:p>
            <a:endParaRPr lang="en-US" sz="2800" b="1" dirty="0"/>
          </a:p>
        </p:txBody>
      </p:sp>
    </p:spTree>
    <p:extLst>
      <p:ext uri="{BB962C8B-B14F-4D97-AF65-F5344CB8AC3E}">
        <p14:creationId xmlns:p14="http://schemas.microsoft.com/office/powerpoint/2010/main" val="33458264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10363200" cy="2697953"/>
          </a:xfrm>
          <a:solidFill>
            <a:schemeClr val="accent4">
              <a:lumMod val="60000"/>
              <a:lumOff val="40000"/>
            </a:schemeClr>
          </a:solidFill>
          <a:ln w="19050">
            <a:solidFill>
              <a:schemeClr val="tx1"/>
            </a:solidFill>
          </a:ln>
        </p:spPr>
        <p:txBody>
          <a:bodyPr>
            <a:normAutofit/>
          </a:bodyPr>
          <a:lstStyle/>
          <a:p>
            <a:pPr>
              <a:buFont typeface="Wingdings" pitchFamily="2" charset="2"/>
              <a:buChar char="Ø"/>
            </a:pPr>
            <a:r>
              <a:rPr lang="en-US" sz="2800" dirty="0"/>
              <a:t>The Built-in HTTP Module</a:t>
            </a:r>
          </a:p>
          <a:p>
            <a:pPr>
              <a:buNone/>
            </a:pPr>
            <a:r>
              <a:rPr lang="en-US" sz="2800" dirty="0"/>
              <a:t>Node.js has a built-in module called HTTP, which allows Node.js to transfer data over the Hyper Text Transfer Protocol (HTTP).</a:t>
            </a:r>
          </a:p>
          <a:p>
            <a:pPr>
              <a:buNone/>
            </a:pPr>
            <a:r>
              <a:rPr lang="en-US" sz="2800" dirty="0"/>
              <a:t>To include the HTTP module, use the require() method:</a:t>
            </a:r>
          </a:p>
          <a:p>
            <a:pPr>
              <a:buNone/>
            </a:pPr>
            <a:r>
              <a:rPr lang="en-US" sz="2800" dirty="0" err="1"/>
              <a:t>var</a:t>
            </a:r>
            <a:r>
              <a:rPr lang="en-US" sz="2800" dirty="0"/>
              <a:t> http = require('http');</a:t>
            </a:r>
          </a:p>
          <a:p>
            <a:pPr>
              <a:buNone/>
            </a:pPr>
            <a:endParaRPr lang="en-US" sz="2800" dirty="0"/>
          </a:p>
          <a:p>
            <a:pPr marL="0" indent="0" algn="just">
              <a:buNone/>
            </a:pPr>
            <a:endParaRPr lang="en-US" sz="2800" dirty="0"/>
          </a:p>
        </p:txBody>
      </p:sp>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E6686F0-210E-9E46-924A-EA4C8E1997AB}"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58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dirty="0"/>
              <a:t>HTTP</a:t>
            </a:r>
            <a:endParaRPr lang="en-US" sz="3200" dirty="0"/>
          </a:p>
        </p:txBody>
      </p:sp>
    </p:spTree>
    <p:extLst>
      <p:ext uri="{BB962C8B-B14F-4D97-AF65-F5344CB8AC3E}">
        <p14:creationId xmlns:p14="http://schemas.microsoft.com/office/powerpoint/2010/main" val="8485735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3A1F537-7F4C-6443-AC29-F5AA829D3B9E}"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59</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dirty="0"/>
              <a:t>HTTP</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24577" name="Rectangle 1"/>
          <p:cNvSpPr>
            <a:spLocks noChangeArrowheads="1"/>
          </p:cNvSpPr>
          <p:nvPr/>
        </p:nvSpPr>
        <p:spPr bwMode="auto">
          <a:xfrm>
            <a:off x="407368" y="1337818"/>
            <a:ext cx="11449272" cy="4611462"/>
          </a:xfrm>
          <a:prstGeom prst="rect">
            <a:avLst/>
          </a:prstGeom>
          <a:solidFill>
            <a:srgbClr val="E7E9EB"/>
          </a:solidFill>
          <a:ln w="9525">
            <a:noFill/>
            <a:miter lim="800000"/>
            <a:headEnd/>
            <a:tailEnd/>
          </a:ln>
          <a:effectLst/>
        </p:spPr>
        <p:txBody>
          <a:bodyPr vert="horz" wrap="square" lIns="0" tIns="88872"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Segoe UI" pitchFamily="34" charset="0"/>
                <a:cs typeface="Segoe UI" pitchFamily="34" charset="0"/>
              </a:rPr>
              <a:t>Node.js as a Web Server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erdana" pitchFamily="34" charset="0"/>
                <a:cs typeface="Arial" pitchFamily="34" charset="0"/>
              </a:rPr>
              <a:t>The HTTP module can create an HTTP server that listens to server ports and gives a response back to the client.</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Verdana" pitchFamily="34" charset="0"/>
                <a:cs typeface="Arial" pitchFamily="34" charset="0"/>
              </a:rPr>
              <a:t>Use the </a:t>
            </a:r>
            <a:r>
              <a:rPr kumimoji="0" lang="en-US" sz="2400" b="0" i="0" u="none" strike="noStrike" cap="none" normalizeH="0" baseline="0" dirty="0" err="1">
                <a:ln>
                  <a:noFill/>
                </a:ln>
                <a:solidFill>
                  <a:srgbClr val="DC143C"/>
                </a:solidFill>
                <a:effectLst/>
                <a:latin typeface="Consolas" pitchFamily="49" charset="0"/>
                <a:cs typeface="Arial" pitchFamily="34" charset="0"/>
              </a:rPr>
              <a:t>createServer</a:t>
            </a:r>
            <a:r>
              <a:rPr kumimoji="0" lang="en-US" sz="2400" b="0" i="0" u="none" strike="noStrike" cap="none" normalizeH="0" baseline="0" dirty="0">
                <a:ln>
                  <a:noFill/>
                </a:ln>
                <a:solidFill>
                  <a:srgbClr val="DC143C"/>
                </a:solidFill>
                <a:effectLst/>
                <a:latin typeface="Consolas" pitchFamily="49" charset="0"/>
                <a:cs typeface="Arial" pitchFamily="34" charset="0"/>
              </a:rPr>
              <a:t>()</a:t>
            </a:r>
            <a:r>
              <a:rPr kumimoji="0" lang="en-US" sz="2400" b="0" i="0" u="none" strike="noStrike" cap="none" normalizeH="0" baseline="0" dirty="0">
                <a:ln>
                  <a:noFill/>
                </a:ln>
                <a:solidFill>
                  <a:srgbClr val="000000"/>
                </a:solidFill>
                <a:effectLst/>
                <a:latin typeface="Verdana" pitchFamily="34" charset="0"/>
                <a:cs typeface="Arial" pitchFamily="34" charset="0"/>
              </a:rPr>
              <a:t> method to create an HTTP server:</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Segoe UI" pitchFamily="34" charset="0"/>
                <a:cs typeface="Segoe UI"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a:ln>
                  <a:noFill/>
                </a:ln>
                <a:solidFill>
                  <a:srgbClr val="0000CD"/>
                </a:solidFill>
                <a:effectLst/>
                <a:latin typeface="Consolas" pitchFamily="49" charset="0"/>
                <a:cs typeface="Arial" pitchFamily="34" charset="0"/>
              </a:rPr>
              <a:t>var</a:t>
            </a:r>
            <a:r>
              <a:rPr kumimoji="0" lang="en-US" sz="2400" b="0" i="0" u="none" strike="noStrike" cap="none" normalizeH="0" baseline="0" dirty="0">
                <a:ln>
                  <a:noFill/>
                </a:ln>
                <a:solidFill>
                  <a:srgbClr val="000000"/>
                </a:solidFill>
                <a:effectLst/>
                <a:latin typeface="Consolas" pitchFamily="49" charset="0"/>
                <a:cs typeface="Arial" pitchFamily="34" charset="0"/>
              </a:rPr>
              <a:t> http = require(</a:t>
            </a:r>
            <a:r>
              <a:rPr kumimoji="0" lang="en-US" sz="2400" b="0" i="0" u="none" strike="noStrike" cap="none" normalizeH="0" baseline="0" dirty="0">
                <a:ln>
                  <a:noFill/>
                </a:ln>
                <a:solidFill>
                  <a:srgbClr val="A52A2A"/>
                </a:solidFill>
                <a:effectLst/>
                <a:latin typeface="Consolas" pitchFamily="49" charset="0"/>
                <a:cs typeface="Arial" pitchFamily="34" charset="0"/>
              </a:rPr>
              <a:t>'http'</a:t>
            </a:r>
            <a:r>
              <a:rPr kumimoji="0" lang="en-US" sz="2400" b="0" i="0" u="none" strike="noStrike" cap="none" normalizeH="0" baseline="0" dirty="0">
                <a:ln>
                  <a:noFill/>
                </a:ln>
                <a:solidFill>
                  <a:srgbClr val="000000"/>
                </a:solidFill>
                <a:effectLst/>
                <a:latin typeface="Consolas" pitchFamily="49" charset="0"/>
                <a:cs typeface="Arial" pitchFamily="34" charset="0"/>
              </a:rPr>
              <a:t>);</a:t>
            </a:r>
            <a:br>
              <a:rPr kumimoji="0" lang="en-US" sz="2400" b="0" i="0" u="none" strike="noStrike" cap="none" normalizeH="0" baseline="0" dirty="0">
                <a:ln>
                  <a:noFill/>
                </a:ln>
                <a:solidFill>
                  <a:srgbClr val="000000"/>
                </a:solidFill>
                <a:effectLst/>
                <a:latin typeface="Consolas" pitchFamily="49" charset="0"/>
                <a:cs typeface="Arial" pitchFamily="34" charset="0"/>
              </a:rPr>
            </a:br>
            <a:br>
              <a:rPr kumimoji="0" lang="en-US" sz="2400" b="0" i="0" u="none" strike="noStrike" cap="none" normalizeH="0" baseline="0" dirty="0">
                <a:ln>
                  <a:noFill/>
                </a:ln>
                <a:solidFill>
                  <a:srgbClr val="000000"/>
                </a:solidFill>
                <a:effectLst/>
                <a:latin typeface="Consolas" pitchFamily="49" charset="0"/>
                <a:cs typeface="Arial" pitchFamily="34" charset="0"/>
              </a:rPr>
            </a:br>
            <a:r>
              <a:rPr kumimoji="0" lang="en-US" sz="2400" b="0" i="0" u="none" strike="noStrike" cap="none" normalizeH="0" baseline="0" dirty="0">
                <a:ln>
                  <a:noFill/>
                </a:ln>
                <a:solidFill>
                  <a:srgbClr val="008000"/>
                </a:solidFill>
                <a:effectLst/>
                <a:latin typeface="Consolas" pitchFamily="49" charset="0"/>
                <a:cs typeface="Arial" pitchFamily="34" charset="0"/>
              </a:rPr>
              <a:t>//create a server object:</a:t>
            </a:r>
            <a:br>
              <a:rPr kumimoji="0" lang="en-US" sz="2400" b="0" i="0" u="none" strike="noStrike" cap="none" normalizeH="0" baseline="0" dirty="0">
                <a:ln>
                  <a:noFill/>
                </a:ln>
                <a:solidFill>
                  <a:srgbClr val="008000"/>
                </a:solidFill>
                <a:effectLst/>
                <a:latin typeface="Consolas" pitchFamily="49" charset="0"/>
                <a:cs typeface="Arial" pitchFamily="34" charset="0"/>
              </a:rPr>
            </a:br>
            <a:r>
              <a:rPr kumimoji="0" lang="en-US" sz="2400" b="0" i="0" u="none" strike="noStrike" cap="none" normalizeH="0" baseline="0" dirty="0" err="1">
                <a:ln>
                  <a:noFill/>
                </a:ln>
                <a:solidFill>
                  <a:srgbClr val="000000"/>
                </a:solidFill>
                <a:effectLst/>
                <a:latin typeface="Consolas" pitchFamily="49" charset="0"/>
                <a:cs typeface="Arial" pitchFamily="34" charset="0"/>
              </a:rPr>
              <a:t>http.createServer</a:t>
            </a:r>
            <a:r>
              <a:rPr kumimoji="0" lang="en-US" sz="2400" b="0" i="0" u="none" strike="noStrike" cap="none" normalizeH="0" baseline="0" dirty="0">
                <a:ln>
                  <a:noFill/>
                </a:ln>
                <a:solidFill>
                  <a:srgbClr val="000000"/>
                </a:solidFill>
                <a:effectLst/>
                <a:latin typeface="Consolas" pitchFamily="49" charset="0"/>
                <a:cs typeface="Arial" pitchFamily="34" charset="0"/>
              </a:rPr>
              <a:t>(</a:t>
            </a:r>
            <a:r>
              <a:rPr kumimoji="0" lang="en-US" sz="2400" b="0" i="0" u="none" strike="noStrike" cap="none" normalizeH="0" baseline="0" dirty="0">
                <a:ln>
                  <a:noFill/>
                </a:ln>
                <a:solidFill>
                  <a:srgbClr val="0000CD"/>
                </a:solidFill>
                <a:effectLst/>
                <a:latin typeface="Consolas" pitchFamily="49" charset="0"/>
                <a:cs typeface="Arial" pitchFamily="34" charset="0"/>
              </a:rPr>
              <a:t>function</a:t>
            </a:r>
            <a:r>
              <a:rPr kumimoji="0" lang="en-US" sz="2400" b="0" i="0" u="none" strike="noStrike" cap="none" normalizeH="0" baseline="0" dirty="0">
                <a:ln>
                  <a:noFill/>
                </a:ln>
                <a:solidFill>
                  <a:srgbClr val="000000"/>
                </a:solidFill>
                <a:effectLst/>
                <a:latin typeface="Consolas" pitchFamily="49" charset="0"/>
                <a:cs typeface="Arial" pitchFamily="34" charset="0"/>
              </a:rPr>
              <a:t> (</a:t>
            </a:r>
            <a:r>
              <a:rPr kumimoji="0" lang="en-US" sz="2400" b="0" i="0" u="none" strike="noStrike" cap="none" normalizeH="0" baseline="0" dirty="0" err="1">
                <a:ln>
                  <a:noFill/>
                </a:ln>
                <a:solidFill>
                  <a:srgbClr val="000000"/>
                </a:solidFill>
                <a:effectLst/>
                <a:latin typeface="Consolas" pitchFamily="49" charset="0"/>
                <a:cs typeface="Arial" pitchFamily="34" charset="0"/>
              </a:rPr>
              <a:t>req</a:t>
            </a:r>
            <a:r>
              <a:rPr kumimoji="0" lang="en-US" sz="2400" b="0" i="0" u="none" strike="noStrike" cap="none" normalizeH="0" baseline="0" dirty="0">
                <a:ln>
                  <a:noFill/>
                </a:ln>
                <a:solidFill>
                  <a:srgbClr val="000000"/>
                </a:solidFill>
                <a:effectLst/>
                <a:latin typeface="Consolas" pitchFamily="49" charset="0"/>
                <a:cs typeface="Arial" pitchFamily="34" charset="0"/>
              </a:rPr>
              <a:t>, res) {</a:t>
            </a:r>
            <a:br>
              <a:rPr kumimoji="0" lang="en-US" sz="2400" b="0" i="0" u="none" strike="noStrike" cap="none" normalizeH="0" baseline="0" dirty="0">
                <a:ln>
                  <a:noFill/>
                </a:ln>
                <a:solidFill>
                  <a:srgbClr val="000000"/>
                </a:solidFill>
                <a:effectLst/>
                <a:latin typeface="Consolas" pitchFamily="49" charset="0"/>
                <a:cs typeface="Arial" pitchFamily="34" charset="0"/>
              </a:rPr>
            </a:br>
            <a:r>
              <a:rPr kumimoji="0" lang="en-US" sz="2400" b="0" i="0" u="none" strike="noStrike" cap="none" normalizeH="0" baseline="0" dirty="0">
                <a:ln>
                  <a:noFill/>
                </a:ln>
                <a:solidFill>
                  <a:srgbClr val="000000"/>
                </a:solidFill>
                <a:effectLst/>
                <a:latin typeface="Consolas" pitchFamily="49" charset="0"/>
                <a:cs typeface="Arial" pitchFamily="34" charset="0"/>
              </a:rPr>
              <a:t>  </a:t>
            </a:r>
            <a:r>
              <a:rPr kumimoji="0" lang="en-US" sz="2400" b="0" i="0" u="none" strike="noStrike" cap="none" normalizeH="0" baseline="0" dirty="0" err="1">
                <a:ln>
                  <a:noFill/>
                </a:ln>
                <a:solidFill>
                  <a:srgbClr val="000000"/>
                </a:solidFill>
                <a:effectLst/>
                <a:latin typeface="Consolas" pitchFamily="49" charset="0"/>
                <a:cs typeface="Arial" pitchFamily="34" charset="0"/>
              </a:rPr>
              <a:t>res.write</a:t>
            </a:r>
            <a:r>
              <a:rPr kumimoji="0" lang="en-US" sz="2400" b="0" i="0" u="none" strike="noStrike" cap="none" normalizeH="0" baseline="0" dirty="0">
                <a:ln>
                  <a:noFill/>
                </a:ln>
                <a:solidFill>
                  <a:srgbClr val="000000"/>
                </a:solidFill>
                <a:effectLst/>
                <a:latin typeface="Consolas" pitchFamily="49" charset="0"/>
                <a:cs typeface="Arial" pitchFamily="34" charset="0"/>
              </a:rPr>
              <a:t>(</a:t>
            </a:r>
            <a:r>
              <a:rPr kumimoji="0" lang="en-US" sz="2400" b="0" i="0" u="none" strike="noStrike" cap="none" normalizeH="0" baseline="0" dirty="0">
                <a:ln>
                  <a:noFill/>
                </a:ln>
                <a:solidFill>
                  <a:srgbClr val="A52A2A"/>
                </a:solidFill>
                <a:effectLst/>
                <a:latin typeface="Consolas" pitchFamily="49" charset="0"/>
                <a:cs typeface="Arial" pitchFamily="34" charset="0"/>
              </a:rPr>
              <a:t>'Hello World!'</a:t>
            </a:r>
            <a:r>
              <a:rPr kumimoji="0" lang="en-US" sz="2400" b="0" i="0" u="none" strike="noStrike" cap="none" normalizeH="0" baseline="0" dirty="0">
                <a:ln>
                  <a:noFill/>
                </a:ln>
                <a:solidFill>
                  <a:srgbClr val="000000"/>
                </a:solidFill>
                <a:effectLst/>
                <a:latin typeface="Consolas" pitchFamily="49" charset="0"/>
                <a:cs typeface="Arial" pitchFamily="34" charset="0"/>
              </a:rPr>
              <a:t>); </a:t>
            </a:r>
            <a:r>
              <a:rPr kumimoji="0" lang="en-US" sz="2400" b="0" i="0" u="none" strike="noStrike" cap="none" normalizeH="0" baseline="0" dirty="0">
                <a:ln>
                  <a:noFill/>
                </a:ln>
                <a:solidFill>
                  <a:srgbClr val="008000"/>
                </a:solidFill>
                <a:effectLst/>
                <a:latin typeface="Consolas" pitchFamily="49" charset="0"/>
                <a:cs typeface="Arial" pitchFamily="34" charset="0"/>
              </a:rPr>
              <a:t>//write a response to the client</a:t>
            </a:r>
            <a:br>
              <a:rPr kumimoji="0" lang="en-US" sz="2400" b="0" i="0" u="none" strike="noStrike" cap="none" normalizeH="0" baseline="0" dirty="0">
                <a:ln>
                  <a:noFill/>
                </a:ln>
                <a:solidFill>
                  <a:srgbClr val="008000"/>
                </a:solidFill>
                <a:effectLst/>
                <a:latin typeface="Consolas" pitchFamily="49" charset="0"/>
                <a:cs typeface="Arial" pitchFamily="34" charset="0"/>
              </a:rPr>
            </a:br>
            <a:r>
              <a:rPr kumimoji="0" lang="en-US" sz="2400" b="0" i="0" u="none" strike="noStrike" cap="none" normalizeH="0" baseline="0" dirty="0">
                <a:ln>
                  <a:noFill/>
                </a:ln>
                <a:solidFill>
                  <a:srgbClr val="000000"/>
                </a:solidFill>
                <a:effectLst/>
                <a:latin typeface="Consolas" pitchFamily="49" charset="0"/>
                <a:cs typeface="Arial" pitchFamily="34" charset="0"/>
              </a:rPr>
              <a:t>  </a:t>
            </a:r>
            <a:r>
              <a:rPr kumimoji="0" lang="en-US" sz="2400" b="0" i="0" u="none" strike="noStrike" cap="none" normalizeH="0" baseline="0" dirty="0" err="1">
                <a:ln>
                  <a:noFill/>
                </a:ln>
                <a:solidFill>
                  <a:srgbClr val="000000"/>
                </a:solidFill>
                <a:effectLst/>
                <a:latin typeface="Consolas" pitchFamily="49" charset="0"/>
                <a:cs typeface="Arial" pitchFamily="34" charset="0"/>
              </a:rPr>
              <a:t>res.end</a:t>
            </a:r>
            <a:r>
              <a:rPr kumimoji="0" lang="en-US" sz="2400" b="0" i="0" u="none" strike="noStrike" cap="none" normalizeH="0" baseline="0" dirty="0">
                <a:ln>
                  <a:noFill/>
                </a:ln>
                <a:solidFill>
                  <a:srgbClr val="000000"/>
                </a:solidFill>
                <a:effectLst/>
                <a:latin typeface="Consolas" pitchFamily="49" charset="0"/>
                <a:cs typeface="Arial" pitchFamily="34" charset="0"/>
              </a:rPr>
              <a:t>(); </a:t>
            </a:r>
            <a:r>
              <a:rPr kumimoji="0" lang="en-US" sz="2400" b="0" i="0" u="none" strike="noStrike" cap="none" normalizeH="0" baseline="0" dirty="0">
                <a:ln>
                  <a:noFill/>
                </a:ln>
                <a:solidFill>
                  <a:srgbClr val="008000"/>
                </a:solidFill>
                <a:effectLst/>
                <a:latin typeface="Consolas" pitchFamily="49" charset="0"/>
                <a:cs typeface="Arial" pitchFamily="34" charset="0"/>
              </a:rPr>
              <a:t>//end the </a:t>
            </a:r>
            <a:br>
              <a:rPr kumimoji="0" lang="en-US" sz="2400" b="0" i="0" u="none" strike="noStrike" cap="none" normalizeH="0" baseline="0" dirty="0">
                <a:ln>
                  <a:noFill/>
                </a:ln>
                <a:solidFill>
                  <a:srgbClr val="008000"/>
                </a:solidFill>
                <a:effectLst/>
                <a:latin typeface="Consolas" pitchFamily="49" charset="0"/>
                <a:cs typeface="Arial" pitchFamily="34" charset="0"/>
              </a:rPr>
            </a:br>
            <a:r>
              <a:rPr kumimoji="0" lang="en-US" sz="2400" b="0" i="0" u="none" strike="noStrike" cap="none" normalizeH="0" baseline="0" dirty="0">
                <a:ln>
                  <a:noFill/>
                </a:ln>
                <a:solidFill>
                  <a:srgbClr val="000000"/>
                </a:solidFill>
                <a:effectLst/>
                <a:latin typeface="Consolas" pitchFamily="49" charset="0"/>
                <a:cs typeface="Arial" pitchFamily="34" charset="0"/>
              </a:rPr>
              <a:t>}).listen(</a:t>
            </a:r>
            <a:r>
              <a:rPr kumimoji="0" lang="en-US" sz="2400" b="0" i="0" u="none" strike="noStrike" cap="none" normalizeH="0" baseline="0" dirty="0">
                <a:ln>
                  <a:noFill/>
                </a:ln>
                <a:solidFill>
                  <a:srgbClr val="FF0000"/>
                </a:solidFill>
                <a:effectLst/>
                <a:latin typeface="Consolas" pitchFamily="49" charset="0"/>
                <a:cs typeface="Arial" pitchFamily="34" charset="0"/>
              </a:rPr>
              <a:t>8080</a:t>
            </a:r>
            <a:r>
              <a:rPr kumimoji="0" lang="en-US" sz="2400" b="0" i="0" u="none" strike="noStrike" cap="none" normalizeH="0" baseline="0" dirty="0">
                <a:ln>
                  <a:noFill/>
                </a:ln>
                <a:solidFill>
                  <a:srgbClr val="000000"/>
                </a:solidFill>
                <a:effectLst/>
                <a:latin typeface="Consolas" pitchFamily="49" charset="0"/>
                <a:cs typeface="Arial" pitchFamily="34" charset="0"/>
              </a:rPr>
              <a:t>); </a:t>
            </a:r>
            <a:r>
              <a:rPr kumimoji="0" lang="en-US" sz="2400" b="0" i="0" u="none" strike="noStrike" cap="none" normalizeH="0" baseline="0" dirty="0">
                <a:ln>
                  <a:noFill/>
                </a:ln>
                <a:solidFill>
                  <a:srgbClr val="008000"/>
                </a:solidFill>
                <a:effectLst/>
                <a:latin typeface="Consolas" pitchFamily="49" charset="0"/>
                <a:cs typeface="Arial" pitchFamily="34" charset="0"/>
              </a:rPr>
              <a:t>//the server object listens on port 8080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32479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5BA8DD8-AA5D-9D4C-8960-3F52F6583A80}"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a:extLst>
              <a:ext uri="{FF2B5EF4-FFF2-40B4-BE49-F238E27FC236}">
                <a16:creationId xmlns:a16="http://schemas.microsoft.com/office/drawing/2014/main" id="{067567D3-B65B-4752-8952-9BA2BB96D648}"/>
              </a:ext>
            </a:extLst>
          </p:cNvPr>
          <p:cNvSpPr txBox="1"/>
          <p:nvPr/>
        </p:nvSpPr>
        <p:spPr>
          <a:xfrm>
            <a:off x="1478280" y="1162431"/>
            <a:ext cx="60960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UNIT-III: </a:t>
            </a:r>
            <a:r>
              <a:rPr lang="en-US" sz="2800" b="1" dirty="0"/>
              <a:t>Basics of Angular js </a:t>
            </a:r>
            <a:endParaRPr lang="en-IN" sz="2800" b="1" dirty="0"/>
          </a:p>
        </p:txBody>
      </p:sp>
      <p:sp>
        <p:nvSpPr>
          <p:cNvPr id="2" name="TextBox 1"/>
          <p:cNvSpPr txBox="1"/>
          <p:nvPr/>
        </p:nvSpPr>
        <p:spPr>
          <a:xfrm>
            <a:off x="1478280" y="2438400"/>
            <a:ext cx="9448800" cy="267765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t>Typescript, Setup and installation, Power of Types , Functions Function as types Optional and default parameters, Arrow functions, Function overloading, Access modifiers, Getters and setters, Read-only &amp; static, Abstract classes, Interfaces, Extending and Implementing Interface, Import and Export modules. </a:t>
            </a:r>
          </a:p>
        </p:txBody>
      </p:sp>
    </p:spTree>
    <p:extLst>
      <p:ext uri="{BB962C8B-B14F-4D97-AF65-F5344CB8AC3E}">
        <p14:creationId xmlns:p14="http://schemas.microsoft.com/office/powerpoint/2010/main" val="37532358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AD80B85-37DA-2947-ABD0-67F8AAC819EE}"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60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dirty="0"/>
              <a:t>Callback function</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Rectangle 7"/>
          <p:cNvSpPr/>
          <p:nvPr/>
        </p:nvSpPr>
        <p:spPr>
          <a:xfrm>
            <a:off x="809588" y="1071546"/>
            <a:ext cx="10358510" cy="4708981"/>
          </a:xfrm>
          <a:prstGeom prst="rect">
            <a:avLst/>
          </a:prstGeom>
        </p:spPr>
        <p:txBody>
          <a:bodyPr wrap="square">
            <a:spAutoFit/>
          </a:bodyPr>
          <a:lstStyle/>
          <a:p>
            <a:pPr>
              <a:buFont typeface="Wingdings" pitchFamily="2" charset="2"/>
              <a:buChar char="Ø"/>
            </a:pPr>
            <a:r>
              <a:rPr lang="en-US" sz="2400" dirty="0"/>
              <a:t>A </a:t>
            </a:r>
            <a:r>
              <a:rPr lang="en-US" sz="2400" b="1" dirty="0"/>
              <a:t>callback</a:t>
            </a:r>
            <a:r>
              <a:rPr lang="en-US" sz="2400" dirty="0"/>
              <a:t> is a function which is called when a task is completed, thus helps in preventing any kind of blocking and a callback function allows other code to run in the meantime. </a:t>
            </a:r>
          </a:p>
          <a:p>
            <a:pPr>
              <a:buFont typeface="Wingdings" pitchFamily="2" charset="2"/>
              <a:buChar char="Ø"/>
            </a:pPr>
            <a:r>
              <a:rPr lang="en-US" sz="2400" dirty="0"/>
              <a:t>Callback is called when task get completed and is asynchronous equivalent for a function. </a:t>
            </a:r>
          </a:p>
          <a:p>
            <a:pPr>
              <a:buFont typeface="Wingdings" pitchFamily="2" charset="2"/>
              <a:buChar char="Ø"/>
            </a:pPr>
            <a:r>
              <a:rPr lang="en-US" sz="2400" dirty="0"/>
              <a:t>Using Callback concept, Node.js can process a large number of requests without waiting for any function to return the result which makes Node.js highly scalable.</a:t>
            </a:r>
          </a:p>
          <a:p>
            <a:pPr>
              <a:buFont typeface="Wingdings" pitchFamily="2" charset="2"/>
              <a:buChar char="Ø"/>
            </a:pPr>
            <a:r>
              <a:rPr lang="en-US" sz="2400" dirty="0"/>
              <a:t>For example: In Node.js, when a function start reading file, it returns the control to execution environment immediately so that the next instruction can be executed. Once file I/O gets completed, callback function will get called to avoid blocking or wait for File I/O.</a:t>
            </a:r>
            <a:endParaRPr lang="en-IN" dirty="0"/>
          </a:p>
          <a:p>
            <a:endParaRPr lang="en-IN" dirty="0"/>
          </a:p>
          <a:p>
            <a:endParaRPr lang="en-US" dirty="0"/>
          </a:p>
        </p:txBody>
      </p:sp>
    </p:spTree>
    <p:extLst>
      <p:ext uri="{BB962C8B-B14F-4D97-AF65-F5344CB8AC3E}">
        <p14:creationId xmlns:p14="http://schemas.microsoft.com/office/powerpoint/2010/main" val="15427605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6FB5489-0244-D549-B327-E4CAE850A4CB}"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61</a:t>
            </a:fld>
            <a:endParaRPr lang="en-US" dirty="0"/>
          </a:p>
        </p:txBody>
      </p:sp>
      <p:sp>
        <p:nvSpPr>
          <p:cNvPr id="7" name="Title 1"/>
          <p:cNvSpPr txBox="1">
            <a:spLocks/>
          </p:cNvSpPr>
          <p:nvPr/>
        </p:nvSpPr>
        <p:spPr>
          <a:xfrm>
            <a:off x="1447800" y="0"/>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dirty="0"/>
              <a:t>Callback function</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22529" name="Rectangle 1"/>
          <p:cNvSpPr>
            <a:spLocks noChangeArrowheads="1"/>
          </p:cNvSpPr>
          <p:nvPr/>
        </p:nvSpPr>
        <p:spPr bwMode="auto">
          <a:xfrm rot="10800000" flipV="1">
            <a:off x="357810" y="1196752"/>
            <a:ext cx="11834190" cy="3044395"/>
          </a:xfrm>
          <a:prstGeom prst="rect">
            <a:avLst/>
          </a:prstGeom>
          <a:solidFill>
            <a:srgbClr val="FFFFFF"/>
          </a:solidFill>
          <a:ln w="9525">
            <a:noFill/>
            <a:miter lim="800000"/>
            <a:headEnd/>
            <a:tailEnd/>
          </a:ln>
          <a:effectLst/>
        </p:spPr>
        <p:txBody>
          <a:bodyPr vert="horz" wrap="square" lIns="0" tIns="0"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273239"/>
                </a:solidFill>
                <a:effectLst/>
                <a:latin typeface="urw-din"/>
                <a:cs typeface="Arial" pitchFamily="34" charset="0"/>
              </a:rPr>
              <a:t>Example 1:</a:t>
            </a:r>
            <a:r>
              <a:rPr kumimoji="0" lang="en-US" sz="2400" b="0" i="0" u="none" strike="noStrike" cap="none" normalizeH="0" baseline="0" dirty="0">
                <a:ln>
                  <a:noFill/>
                </a:ln>
                <a:solidFill>
                  <a:srgbClr val="273239"/>
                </a:solidFill>
                <a:effectLst/>
                <a:latin typeface="urw-din"/>
                <a:cs typeface="Arial" pitchFamily="34" charset="0"/>
              </a:rPr>
              <a:t> Code for reading a file synchronously (blocking code) in Node.js. Create a text file </a:t>
            </a:r>
            <a:r>
              <a:rPr kumimoji="0" lang="en-US" sz="2400" b="1" i="0" u="none" strike="noStrike" cap="none" normalizeH="0" baseline="0" dirty="0">
                <a:ln>
                  <a:noFill/>
                </a:ln>
                <a:solidFill>
                  <a:srgbClr val="273239"/>
                </a:solidFill>
                <a:effectLst/>
                <a:latin typeface="urw-din"/>
                <a:cs typeface="Arial" pitchFamily="34" charset="0"/>
              </a:rPr>
              <a:t>inputfile1.txt</a:t>
            </a:r>
            <a:r>
              <a:rPr kumimoji="0" lang="en-US" sz="2400" b="0" i="0" u="none" strike="noStrike" cap="none" normalizeH="0" baseline="0" dirty="0">
                <a:ln>
                  <a:noFill/>
                </a:ln>
                <a:solidFill>
                  <a:srgbClr val="273239"/>
                </a:solidFill>
                <a:effectLst/>
                <a:latin typeface="urw-din"/>
                <a:cs typeface="Arial" pitchFamily="34" charset="0"/>
              </a:rPr>
              <a:t> with the following content:</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273239"/>
                </a:solidFill>
                <a:effectLst/>
                <a:latin typeface="Consolas" pitchFamily="49" charset="0"/>
                <a:cs typeface="Arial" pitchFamily="34" charset="0"/>
              </a:rPr>
              <a:t>Hello Programmer!!! Learn </a:t>
            </a:r>
            <a:r>
              <a:rPr kumimoji="0" lang="en-US" sz="2400" b="0" i="0" u="none" strike="noStrike" cap="none" normalizeH="0" baseline="0" dirty="0" err="1">
                <a:ln>
                  <a:noFill/>
                </a:ln>
                <a:solidFill>
                  <a:srgbClr val="273239"/>
                </a:solidFill>
                <a:effectLst/>
                <a:latin typeface="Consolas" pitchFamily="49" charset="0"/>
                <a:cs typeface="Arial" pitchFamily="34" charset="0"/>
              </a:rPr>
              <a:t>NodeJS</a:t>
            </a:r>
            <a:r>
              <a:rPr kumimoji="0" lang="en-US" sz="2400" b="0" i="0" u="none" strike="noStrike" cap="none" normalizeH="0" baseline="0" dirty="0">
                <a:ln>
                  <a:noFill/>
                </a:ln>
                <a:solidFill>
                  <a:srgbClr val="273239"/>
                </a:solidFill>
                <a:effectLst/>
                <a:latin typeface="Consolas" pitchFamily="49" charset="0"/>
                <a:cs typeface="Arial" pitchFamily="34" charset="0"/>
              </a:rPr>
              <a:t> with </a:t>
            </a:r>
            <a:r>
              <a:rPr kumimoji="0" lang="en-US" sz="2400" b="0" i="0" u="none" strike="noStrike" cap="none" normalizeH="0" baseline="0" dirty="0" err="1">
                <a:ln>
                  <a:noFill/>
                </a:ln>
                <a:solidFill>
                  <a:srgbClr val="273239"/>
                </a:solidFill>
                <a:effectLst/>
                <a:latin typeface="Consolas" pitchFamily="49" charset="0"/>
                <a:cs typeface="Arial" pitchFamily="34" charset="0"/>
              </a:rPr>
              <a:t>GeeksforGeeks</a:t>
            </a:r>
            <a:endParaRPr kumimoji="0" lang="en-US" sz="2400" b="0" i="0" u="none" strike="noStrike" cap="none" normalizeH="0" baseline="0" dirty="0">
              <a:ln>
                <a:noFill/>
              </a:ln>
              <a:solidFill>
                <a:srgbClr val="273239"/>
              </a:solidFill>
              <a:effectLst/>
              <a:latin typeface="Consolas" pitchFamily="49" charset="0"/>
              <a:cs typeface="Arial" pitchFamily="34" charset="0"/>
            </a:endParaRPr>
          </a:p>
          <a:p>
            <a:pPr lvl="0" eaLnBrk="0" fontAlgn="base" hangingPunct="0">
              <a:spcBef>
                <a:spcPct val="0"/>
              </a:spcBef>
              <a:spcAft>
                <a:spcPct val="0"/>
              </a:spcAft>
            </a:pPr>
            <a:r>
              <a:rPr lang="en-US" sz="2400" dirty="0">
                <a:solidFill>
                  <a:srgbClr val="273239"/>
                </a:solidFill>
                <a:latin typeface="Consolas" pitchFamily="49" charset="0"/>
                <a:cs typeface="Arial" pitchFamily="34" charset="0"/>
              </a:rPr>
              <a:t>// Write JavaScript code</a:t>
            </a:r>
          </a:p>
          <a:p>
            <a:pPr lvl="0" eaLnBrk="0" fontAlgn="base" hangingPunct="0">
              <a:spcBef>
                <a:spcPct val="0"/>
              </a:spcBef>
              <a:spcAft>
                <a:spcPct val="0"/>
              </a:spcAft>
            </a:pPr>
            <a:r>
              <a:rPr lang="en-US" sz="2400" dirty="0" err="1">
                <a:solidFill>
                  <a:srgbClr val="273239"/>
                </a:solidFill>
                <a:latin typeface="Consolas" pitchFamily="49" charset="0"/>
                <a:cs typeface="Arial" pitchFamily="34" charset="0"/>
              </a:rPr>
              <a:t>var</a:t>
            </a:r>
            <a:r>
              <a:rPr lang="en-US" sz="2400" dirty="0">
                <a:solidFill>
                  <a:srgbClr val="273239"/>
                </a:solidFill>
                <a:latin typeface="Consolas" pitchFamily="49" charset="0"/>
                <a:cs typeface="Arial" pitchFamily="34" charset="0"/>
              </a:rPr>
              <a:t> </a:t>
            </a:r>
            <a:r>
              <a:rPr lang="en-US" sz="2400" dirty="0" err="1">
                <a:solidFill>
                  <a:srgbClr val="273239"/>
                </a:solidFill>
                <a:latin typeface="Consolas" pitchFamily="49" charset="0"/>
                <a:cs typeface="Arial" pitchFamily="34" charset="0"/>
              </a:rPr>
              <a:t>fs</a:t>
            </a:r>
            <a:r>
              <a:rPr lang="en-US" sz="2400" dirty="0">
                <a:solidFill>
                  <a:srgbClr val="273239"/>
                </a:solidFill>
                <a:latin typeface="Consolas" pitchFamily="49" charset="0"/>
                <a:cs typeface="Arial" pitchFamily="34" charset="0"/>
              </a:rPr>
              <a:t> = require("</a:t>
            </a:r>
            <a:r>
              <a:rPr lang="en-US" sz="2400" dirty="0" err="1">
                <a:solidFill>
                  <a:srgbClr val="273239"/>
                </a:solidFill>
                <a:latin typeface="Consolas" pitchFamily="49" charset="0"/>
                <a:cs typeface="Arial" pitchFamily="34" charset="0"/>
              </a:rPr>
              <a:t>fs</a:t>
            </a:r>
            <a:r>
              <a:rPr lang="en-US" sz="2400" dirty="0">
                <a:solidFill>
                  <a:srgbClr val="273239"/>
                </a:solidFill>
                <a:latin typeface="Consolas" pitchFamily="49" charset="0"/>
                <a:cs typeface="Arial" pitchFamily="34" charset="0"/>
              </a:rPr>
              <a:t>");</a:t>
            </a:r>
          </a:p>
          <a:p>
            <a:pPr lvl="0" eaLnBrk="0" fontAlgn="base" hangingPunct="0">
              <a:spcBef>
                <a:spcPct val="0"/>
              </a:spcBef>
              <a:spcAft>
                <a:spcPct val="0"/>
              </a:spcAft>
            </a:pPr>
            <a:r>
              <a:rPr lang="en-US" sz="2400" dirty="0" err="1">
                <a:solidFill>
                  <a:srgbClr val="273239"/>
                </a:solidFill>
                <a:latin typeface="Consolas" pitchFamily="49" charset="0"/>
                <a:cs typeface="Arial" pitchFamily="34" charset="0"/>
              </a:rPr>
              <a:t>var</a:t>
            </a:r>
            <a:r>
              <a:rPr lang="en-US" sz="2400" dirty="0">
                <a:solidFill>
                  <a:srgbClr val="273239"/>
                </a:solidFill>
                <a:latin typeface="Consolas" pitchFamily="49" charset="0"/>
                <a:cs typeface="Arial" pitchFamily="34" charset="0"/>
              </a:rPr>
              <a:t> </a:t>
            </a:r>
            <a:r>
              <a:rPr lang="en-US" sz="2400" dirty="0" err="1">
                <a:solidFill>
                  <a:srgbClr val="273239"/>
                </a:solidFill>
                <a:latin typeface="Consolas" pitchFamily="49" charset="0"/>
                <a:cs typeface="Arial" pitchFamily="34" charset="0"/>
              </a:rPr>
              <a:t>filedata</a:t>
            </a:r>
            <a:r>
              <a:rPr lang="en-US" sz="2400" dirty="0">
                <a:solidFill>
                  <a:srgbClr val="273239"/>
                </a:solidFill>
                <a:latin typeface="Consolas" pitchFamily="49" charset="0"/>
                <a:cs typeface="Arial" pitchFamily="34" charset="0"/>
              </a:rPr>
              <a:t> = </a:t>
            </a:r>
            <a:r>
              <a:rPr lang="en-US" sz="2400" dirty="0" err="1">
                <a:solidFill>
                  <a:srgbClr val="273239"/>
                </a:solidFill>
                <a:latin typeface="Consolas" pitchFamily="49" charset="0"/>
                <a:cs typeface="Arial" pitchFamily="34" charset="0"/>
              </a:rPr>
              <a:t>fs.readFileSync</a:t>
            </a:r>
            <a:r>
              <a:rPr lang="en-US" sz="2400" dirty="0">
                <a:solidFill>
                  <a:srgbClr val="273239"/>
                </a:solidFill>
                <a:latin typeface="Consolas" pitchFamily="49" charset="0"/>
                <a:cs typeface="Arial" pitchFamily="34" charset="0"/>
              </a:rPr>
              <a:t>('inputfile1.txt');</a:t>
            </a:r>
          </a:p>
          <a:p>
            <a:pPr lvl="0" eaLnBrk="0" fontAlgn="base" hangingPunct="0">
              <a:spcBef>
                <a:spcPct val="0"/>
              </a:spcBef>
              <a:spcAft>
                <a:spcPct val="0"/>
              </a:spcAft>
            </a:pPr>
            <a:r>
              <a:rPr lang="en-US" sz="2400" dirty="0">
                <a:solidFill>
                  <a:srgbClr val="273239"/>
                </a:solidFill>
                <a:latin typeface="Consolas" pitchFamily="49" charset="0"/>
                <a:cs typeface="Arial" pitchFamily="34" charset="0"/>
              </a:rPr>
              <a:t>console.log(</a:t>
            </a:r>
            <a:r>
              <a:rPr lang="en-US" sz="2400" dirty="0" err="1">
                <a:solidFill>
                  <a:srgbClr val="273239"/>
                </a:solidFill>
                <a:latin typeface="Consolas" pitchFamily="49" charset="0"/>
                <a:cs typeface="Arial" pitchFamily="34" charset="0"/>
              </a:rPr>
              <a:t>filedata.toString</a:t>
            </a:r>
            <a:r>
              <a:rPr lang="en-US" sz="2400" dirty="0">
                <a:solidFill>
                  <a:srgbClr val="273239"/>
                </a:solidFill>
                <a:latin typeface="Consolas" pitchFamily="49" charset="0"/>
                <a:cs typeface="Arial" pitchFamily="34" charset="0"/>
              </a:rPr>
              <a:t>());</a:t>
            </a:r>
          </a:p>
          <a:p>
            <a:pPr lvl="0" eaLnBrk="0" fontAlgn="base" hangingPunct="0">
              <a:spcBef>
                <a:spcPct val="0"/>
              </a:spcBef>
              <a:spcAft>
                <a:spcPct val="0"/>
              </a:spcAft>
            </a:pPr>
            <a:r>
              <a:rPr lang="en-US" sz="2400" dirty="0">
                <a:solidFill>
                  <a:srgbClr val="273239"/>
                </a:solidFill>
                <a:latin typeface="Consolas" pitchFamily="49" charset="0"/>
                <a:cs typeface="Arial" pitchFamily="34" charset="0"/>
              </a:rPr>
              <a:t>console.log("End of Program execution");</a:t>
            </a:r>
          </a:p>
        </p:txBody>
      </p:sp>
    </p:spTree>
    <p:extLst>
      <p:ext uri="{BB962C8B-B14F-4D97-AF65-F5344CB8AC3E}">
        <p14:creationId xmlns:p14="http://schemas.microsoft.com/office/powerpoint/2010/main" val="31807638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071546"/>
            <a:ext cx="10091774" cy="5100654"/>
          </a:xfrm>
          <a:solidFill>
            <a:schemeClr val="accent4">
              <a:lumMod val="60000"/>
              <a:lumOff val="40000"/>
            </a:schemeClr>
          </a:solidFill>
          <a:ln w="19050">
            <a:solidFill>
              <a:schemeClr val="tx1"/>
            </a:solidFill>
          </a:ln>
        </p:spPr>
        <p:txBody>
          <a:bodyPr>
            <a:normAutofit/>
          </a:bodyPr>
          <a:lstStyle/>
          <a:p>
            <a:pPr marL="0" indent="0" algn="just">
              <a:buNone/>
            </a:pPr>
            <a:r>
              <a:rPr lang="en-US" sz="2800" b="1" dirty="0"/>
              <a:t>Explanation:</a:t>
            </a:r>
            <a:r>
              <a:rPr lang="en-US" sz="2800" dirty="0"/>
              <a:t> </a:t>
            </a:r>
            <a:r>
              <a:rPr lang="en-US" sz="2800" i="1" dirty="0" err="1"/>
              <a:t>fs</a:t>
            </a:r>
            <a:r>
              <a:rPr lang="en-US" sz="2800" dirty="0"/>
              <a:t> library is loaded to handle file-system related operations. The </a:t>
            </a:r>
            <a:r>
              <a:rPr lang="en-US" sz="2800" dirty="0" err="1"/>
              <a:t>readFileSync</a:t>
            </a:r>
            <a:r>
              <a:rPr lang="en-US" sz="2800" dirty="0"/>
              <a:t>() function is synchronous and blocks execution until finished. The function blocks the program until it reads the file and then only it proceeds to end the program.</a:t>
            </a:r>
          </a:p>
          <a:p>
            <a:pPr marL="0" indent="0" algn="just">
              <a:buNone/>
            </a:pPr>
            <a:endParaRPr lang="en-US" sz="2800" b="1" dirty="0"/>
          </a:p>
          <a:p>
            <a:pPr marL="0" indent="0" algn="just">
              <a:buNone/>
            </a:pPr>
            <a:r>
              <a:rPr lang="en-US" sz="2800" b="1" dirty="0"/>
              <a:t>Output:</a:t>
            </a:r>
            <a:endParaRPr lang="en-US" sz="2800" dirty="0"/>
          </a:p>
        </p:txBody>
      </p:sp>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E84C12-0831-484C-AC9D-4EC842A303F7}" type="datetime1">
              <a:rPr lang="en-IN" smtClean="0"/>
              <a:t>21-01-2025</a:t>
            </a:fld>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62</a:t>
            </a:fld>
            <a:endParaRPr lang="en-US" dirty="0"/>
          </a:p>
        </p:txBody>
      </p:sp>
      <p:sp>
        <p:nvSpPr>
          <p:cNvPr id="7" name="Title 1"/>
          <p:cNvSpPr txBox="1">
            <a:spLocks/>
          </p:cNvSpPr>
          <p:nvPr/>
        </p:nvSpPr>
        <p:spPr>
          <a:xfrm>
            <a:off x="1600200" y="7"/>
            <a:ext cx="10591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dirty="0"/>
              <a:t>Callback function</a:t>
            </a:r>
            <a:endParaRPr lang="en-US" sz="3200" dirty="0"/>
          </a:p>
        </p:txBody>
      </p:sp>
      <p:sp>
        <p:nvSpPr>
          <p:cNvPr id="8"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pic>
        <p:nvPicPr>
          <p:cNvPr id="21506" name="Picture 2" descr="Lightbox"/>
          <p:cNvPicPr>
            <a:picLocks noChangeAspect="1" noChangeArrowheads="1"/>
          </p:cNvPicPr>
          <p:nvPr/>
        </p:nvPicPr>
        <p:blipFill>
          <a:blip r:embed="rId2"/>
          <a:srcRect/>
          <a:stretch>
            <a:fillRect/>
          </a:stretch>
        </p:blipFill>
        <p:spPr bwMode="auto">
          <a:xfrm>
            <a:off x="3271837" y="4191000"/>
            <a:ext cx="5648325" cy="1828800"/>
          </a:xfrm>
          <a:prstGeom prst="rect">
            <a:avLst/>
          </a:prstGeom>
          <a:noFill/>
        </p:spPr>
      </p:pic>
    </p:spTree>
    <p:extLst>
      <p:ext uri="{BB962C8B-B14F-4D97-AF65-F5344CB8AC3E}">
        <p14:creationId xmlns:p14="http://schemas.microsoft.com/office/powerpoint/2010/main" val="20167748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FF8C6D7-9988-2747-BBF6-A9DFBC624A7A}" type="datetime1">
              <a:rPr lang="en-IN" smtClean="0"/>
              <a:t>21-01-2025</a:t>
            </a:fld>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63</a:t>
            </a:fld>
            <a:endParaRPr lang="en-US" dirty="0"/>
          </a:p>
        </p:txBody>
      </p:sp>
      <p:sp>
        <p:nvSpPr>
          <p:cNvPr id="7" name="Title 1"/>
          <p:cNvSpPr txBox="1">
            <a:spLocks/>
          </p:cNvSpPr>
          <p:nvPr/>
        </p:nvSpPr>
        <p:spPr>
          <a:xfrm>
            <a:off x="1447800" y="0"/>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dirty="0"/>
              <a:t>Callback function</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20481" name="Rectangle 1"/>
          <p:cNvSpPr>
            <a:spLocks noChangeArrowheads="1"/>
          </p:cNvSpPr>
          <p:nvPr/>
        </p:nvSpPr>
        <p:spPr bwMode="auto">
          <a:xfrm>
            <a:off x="335360" y="1412776"/>
            <a:ext cx="11617986" cy="3306005"/>
          </a:xfrm>
          <a:prstGeom prst="rect">
            <a:avLst/>
          </a:prstGeom>
          <a:solidFill>
            <a:srgbClr val="FFFFFF"/>
          </a:solidFill>
          <a:ln w="9525">
            <a:noFill/>
            <a:miter lim="800000"/>
            <a:headEnd/>
            <a:tailEnd/>
          </a:ln>
          <a:effectLst/>
        </p:spPr>
        <p:txBody>
          <a:bodyPr vert="horz" wrap="square" lIns="0" tIns="0"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273239"/>
                </a:solidFill>
                <a:effectLst/>
                <a:latin typeface="urw-din"/>
                <a:cs typeface="Arial" pitchFamily="34" charset="0"/>
              </a:rPr>
              <a:t>Example 2:</a:t>
            </a:r>
            <a:r>
              <a:rPr kumimoji="0" lang="en-US" b="0" i="0" u="none" strike="noStrike" cap="none" normalizeH="0" baseline="0" dirty="0">
                <a:ln>
                  <a:noFill/>
                </a:ln>
                <a:solidFill>
                  <a:srgbClr val="273239"/>
                </a:solidFill>
                <a:effectLst/>
                <a:latin typeface="urw-din"/>
                <a:cs typeface="Arial" pitchFamily="34" charset="0"/>
              </a:rPr>
              <a:t> Code for reading a file asynchronously (non-blocking code) in Node.js. Create a text file </a:t>
            </a:r>
            <a:r>
              <a:rPr kumimoji="0" lang="en-US" b="1" i="0" u="none" strike="noStrike" cap="none" normalizeH="0" baseline="0" dirty="0">
                <a:ln>
                  <a:noFill/>
                </a:ln>
                <a:solidFill>
                  <a:srgbClr val="273239"/>
                </a:solidFill>
                <a:effectLst/>
                <a:latin typeface="urw-din"/>
                <a:cs typeface="Arial" pitchFamily="34" charset="0"/>
              </a:rPr>
              <a:t>inputfile1.txt</a:t>
            </a:r>
            <a:r>
              <a:rPr kumimoji="0" lang="en-US" b="0" i="0" u="none" strike="noStrike" cap="none" normalizeH="0" baseline="0" dirty="0">
                <a:ln>
                  <a:noFill/>
                </a:ln>
                <a:solidFill>
                  <a:srgbClr val="273239"/>
                </a:solidFill>
                <a:effectLst/>
                <a:latin typeface="urw-din"/>
                <a:cs typeface="Arial" pitchFamily="34" charset="0"/>
              </a:rPr>
              <a:t> with the following content.</a:t>
            </a:r>
            <a:endParaRPr kumimoji="0" lang="en-US" b="0" i="0" u="none" strike="noStrike" cap="none" normalizeH="0" baseline="0" dirty="0">
              <a:ln>
                <a:noFill/>
              </a:ln>
              <a:solidFill>
                <a:srgbClr val="273239"/>
              </a:solidFill>
              <a:effectLst/>
              <a:latin typeface="Consolas" pitchFamily="49"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rgbClr val="273239"/>
                </a:solidFill>
                <a:effectLst/>
                <a:latin typeface="Consolas" pitchFamily="49" charset="0"/>
                <a:cs typeface="Arial" pitchFamily="34" charset="0"/>
              </a:rPr>
              <a:t>Hello Programmer!!! Learn </a:t>
            </a:r>
            <a:r>
              <a:rPr kumimoji="0" lang="en-US" b="0" i="0" u="none" strike="noStrike" cap="none" normalizeH="0" baseline="0" dirty="0" err="1">
                <a:ln>
                  <a:noFill/>
                </a:ln>
                <a:solidFill>
                  <a:srgbClr val="273239"/>
                </a:solidFill>
                <a:effectLst/>
                <a:latin typeface="Consolas" pitchFamily="49" charset="0"/>
                <a:cs typeface="Arial" pitchFamily="34" charset="0"/>
              </a:rPr>
              <a:t>NodeJS</a:t>
            </a:r>
            <a:r>
              <a:rPr kumimoji="0" lang="en-US" b="0" i="0" u="none" strike="noStrike" cap="none" normalizeH="0" baseline="0" dirty="0">
                <a:ln>
                  <a:noFill/>
                </a:ln>
                <a:solidFill>
                  <a:srgbClr val="273239"/>
                </a:solidFill>
                <a:effectLst/>
                <a:latin typeface="Consolas" pitchFamily="49" charset="0"/>
                <a:cs typeface="Arial" pitchFamily="34" charset="0"/>
              </a:rPr>
              <a:t> with </a:t>
            </a:r>
            <a:r>
              <a:rPr kumimoji="0" lang="en-US" b="0" i="0" u="none" strike="noStrike" cap="none" normalizeH="0" baseline="0" dirty="0" err="1">
                <a:ln>
                  <a:noFill/>
                </a:ln>
                <a:solidFill>
                  <a:srgbClr val="273239"/>
                </a:solidFill>
                <a:effectLst/>
                <a:latin typeface="Consolas" pitchFamily="49" charset="0"/>
                <a:cs typeface="Arial" pitchFamily="34" charset="0"/>
              </a:rPr>
              <a:t>GeeksforGeeks</a:t>
            </a:r>
            <a:r>
              <a:rPr kumimoji="0" lang="en-US" b="0" i="0" u="none" strike="noStrike" cap="none" normalizeH="0" baseline="0" dirty="0">
                <a:ln>
                  <a:noFill/>
                </a:ln>
                <a:solidFill>
                  <a:schemeClr val="tx1"/>
                </a:solidFill>
                <a:effectLst/>
                <a:latin typeface="Arial" pitchFamily="34" charset="0"/>
                <a:cs typeface="Arial" pitchFamily="34" charset="0"/>
              </a:rPr>
              <a:t> </a:t>
            </a:r>
          </a:p>
          <a:p>
            <a:pPr lvl="0" eaLnBrk="0" fontAlgn="base" hangingPunct="0">
              <a:spcBef>
                <a:spcPct val="0"/>
              </a:spcBef>
              <a:spcAft>
                <a:spcPct val="0"/>
              </a:spcAft>
            </a:pPr>
            <a:r>
              <a:rPr lang="en-US" dirty="0">
                <a:latin typeface="Arial" pitchFamily="34" charset="0"/>
                <a:cs typeface="Arial" pitchFamily="34" charset="0"/>
              </a:rPr>
              <a:t>// Write a JavaScript code</a:t>
            </a:r>
          </a:p>
          <a:p>
            <a:pPr lvl="0" eaLnBrk="0" fontAlgn="base" hangingPunct="0">
              <a:spcBef>
                <a:spcPct val="0"/>
              </a:spcBef>
              <a:spcAft>
                <a:spcPct val="0"/>
              </a:spcAft>
            </a:pPr>
            <a:r>
              <a:rPr lang="en-US" dirty="0" err="1">
                <a:latin typeface="Arial" pitchFamily="34" charset="0"/>
                <a:cs typeface="Arial" pitchFamily="34" charset="0"/>
              </a:rPr>
              <a:t>var</a:t>
            </a:r>
            <a:r>
              <a:rPr lang="en-US" dirty="0">
                <a:latin typeface="Arial" pitchFamily="34" charset="0"/>
                <a:cs typeface="Arial" pitchFamily="34" charset="0"/>
              </a:rPr>
              <a:t> </a:t>
            </a:r>
            <a:r>
              <a:rPr lang="en-US" dirty="0" err="1">
                <a:latin typeface="Arial" pitchFamily="34" charset="0"/>
                <a:cs typeface="Arial" pitchFamily="34" charset="0"/>
              </a:rPr>
              <a:t>fs</a:t>
            </a:r>
            <a:r>
              <a:rPr lang="en-US" dirty="0">
                <a:latin typeface="Arial" pitchFamily="34" charset="0"/>
                <a:cs typeface="Arial" pitchFamily="34" charset="0"/>
              </a:rPr>
              <a:t> = require("</a:t>
            </a:r>
            <a:r>
              <a:rPr lang="en-US" dirty="0" err="1">
                <a:latin typeface="Arial" pitchFamily="34" charset="0"/>
                <a:cs typeface="Arial" pitchFamily="34" charset="0"/>
              </a:rPr>
              <a:t>fs</a:t>
            </a:r>
            <a:r>
              <a:rPr lang="en-US" dirty="0">
                <a:latin typeface="Arial" pitchFamily="34" charset="0"/>
                <a:cs typeface="Arial" pitchFamily="34" charset="0"/>
              </a:rPr>
              <a:t>");</a:t>
            </a:r>
          </a:p>
          <a:p>
            <a:pPr lvl="0" eaLnBrk="0" fontAlgn="base" hangingPunct="0">
              <a:spcBef>
                <a:spcPct val="0"/>
              </a:spcBef>
              <a:spcAft>
                <a:spcPct val="0"/>
              </a:spcAft>
            </a:pPr>
            <a:r>
              <a:rPr lang="en-US" dirty="0">
                <a:latin typeface="Arial" pitchFamily="34" charset="0"/>
                <a:cs typeface="Arial" pitchFamily="34" charset="0"/>
              </a:rPr>
              <a:t>	</a:t>
            </a:r>
          </a:p>
          <a:p>
            <a:pPr lvl="0" eaLnBrk="0" fontAlgn="base" hangingPunct="0">
              <a:spcBef>
                <a:spcPct val="0"/>
              </a:spcBef>
              <a:spcAft>
                <a:spcPct val="0"/>
              </a:spcAft>
            </a:pPr>
            <a:r>
              <a:rPr lang="en-US" dirty="0" err="1">
                <a:latin typeface="Arial" pitchFamily="34" charset="0"/>
                <a:cs typeface="Arial" pitchFamily="34" charset="0"/>
              </a:rPr>
              <a:t>fs.readFile</a:t>
            </a:r>
            <a:r>
              <a:rPr lang="en-US" dirty="0">
                <a:latin typeface="Arial" pitchFamily="34" charset="0"/>
                <a:cs typeface="Arial" pitchFamily="34" charset="0"/>
              </a:rPr>
              <a:t>('inputfile1.txt', function (</a:t>
            </a:r>
            <a:r>
              <a:rPr lang="en-US" dirty="0" err="1">
                <a:latin typeface="Arial" pitchFamily="34" charset="0"/>
                <a:cs typeface="Arial" pitchFamily="34" charset="0"/>
              </a:rPr>
              <a:t>ferr</a:t>
            </a:r>
            <a:r>
              <a:rPr lang="en-US" dirty="0">
                <a:latin typeface="Arial" pitchFamily="34" charset="0"/>
                <a:cs typeface="Arial" pitchFamily="34" charset="0"/>
              </a:rPr>
              <a:t>, </a:t>
            </a:r>
            <a:r>
              <a:rPr lang="en-US" dirty="0" err="1">
                <a:latin typeface="Arial" pitchFamily="34" charset="0"/>
                <a:cs typeface="Arial" pitchFamily="34" charset="0"/>
              </a:rPr>
              <a:t>filedata</a:t>
            </a:r>
            <a:r>
              <a:rPr lang="en-US" dirty="0">
                <a:latin typeface="Arial" pitchFamily="34" charset="0"/>
                <a:cs typeface="Arial" pitchFamily="34" charset="0"/>
              </a:rPr>
              <a:t>) {</a:t>
            </a:r>
          </a:p>
          <a:p>
            <a:pPr lvl="0" eaLnBrk="0" fontAlgn="base" hangingPunct="0">
              <a:spcBef>
                <a:spcPct val="0"/>
              </a:spcBef>
              <a:spcAft>
                <a:spcPct val="0"/>
              </a:spcAft>
            </a:pPr>
            <a:r>
              <a:rPr lang="en-US" dirty="0">
                <a:latin typeface="Arial" pitchFamily="34" charset="0"/>
                <a:cs typeface="Arial" pitchFamily="34" charset="0"/>
              </a:rPr>
              <a:t>	if (</a:t>
            </a:r>
            <a:r>
              <a:rPr lang="en-US" dirty="0" err="1">
                <a:latin typeface="Arial" pitchFamily="34" charset="0"/>
                <a:cs typeface="Arial" pitchFamily="34" charset="0"/>
              </a:rPr>
              <a:t>ferr</a:t>
            </a:r>
            <a:r>
              <a:rPr lang="en-US" dirty="0">
                <a:latin typeface="Arial" pitchFamily="34" charset="0"/>
                <a:cs typeface="Arial" pitchFamily="34" charset="0"/>
              </a:rPr>
              <a:t>) return </a:t>
            </a:r>
            <a:r>
              <a:rPr lang="en-US" dirty="0" err="1">
                <a:latin typeface="Arial" pitchFamily="34" charset="0"/>
                <a:cs typeface="Arial" pitchFamily="34" charset="0"/>
              </a:rPr>
              <a:t>console.error</a:t>
            </a:r>
            <a:r>
              <a:rPr lang="en-US" dirty="0">
                <a:latin typeface="Arial" pitchFamily="34" charset="0"/>
                <a:cs typeface="Arial" pitchFamily="34" charset="0"/>
              </a:rPr>
              <a:t>(</a:t>
            </a:r>
            <a:r>
              <a:rPr lang="en-US" dirty="0" err="1">
                <a:latin typeface="Arial" pitchFamily="34" charset="0"/>
                <a:cs typeface="Arial" pitchFamily="34" charset="0"/>
              </a:rPr>
              <a:t>ferr</a:t>
            </a:r>
            <a:r>
              <a:rPr lang="en-US" dirty="0">
                <a:latin typeface="Arial" pitchFamily="34" charset="0"/>
                <a:cs typeface="Arial" pitchFamily="34" charset="0"/>
              </a:rPr>
              <a:t>);</a:t>
            </a:r>
          </a:p>
          <a:p>
            <a:pPr lvl="0" eaLnBrk="0" fontAlgn="base" hangingPunct="0">
              <a:spcBef>
                <a:spcPct val="0"/>
              </a:spcBef>
              <a:spcAft>
                <a:spcPct val="0"/>
              </a:spcAft>
            </a:pPr>
            <a:r>
              <a:rPr lang="en-US" dirty="0">
                <a:latin typeface="Arial" pitchFamily="34" charset="0"/>
                <a:cs typeface="Arial" pitchFamily="34" charset="0"/>
              </a:rPr>
              <a:t>	console.log(</a:t>
            </a:r>
            <a:r>
              <a:rPr lang="en-US" dirty="0" err="1">
                <a:latin typeface="Arial" pitchFamily="34" charset="0"/>
                <a:cs typeface="Arial" pitchFamily="34" charset="0"/>
              </a:rPr>
              <a:t>filedata.toString</a:t>
            </a:r>
            <a:r>
              <a:rPr lang="en-US" dirty="0">
                <a:latin typeface="Arial" pitchFamily="34" charset="0"/>
                <a:cs typeface="Arial" pitchFamily="34" charset="0"/>
              </a:rPr>
              <a:t>());</a:t>
            </a:r>
          </a:p>
          <a:p>
            <a:pPr lvl="0" eaLnBrk="0" fontAlgn="base" hangingPunct="0">
              <a:spcBef>
                <a:spcPct val="0"/>
              </a:spcBef>
              <a:spcAft>
                <a:spcPct val="0"/>
              </a:spcAft>
            </a:pPr>
            <a:r>
              <a:rPr lang="en-US" dirty="0">
                <a:latin typeface="Arial" pitchFamily="34" charset="0"/>
                <a:cs typeface="Arial" pitchFamily="34" charset="0"/>
              </a:rPr>
              <a:t>});</a:t>
            </a:r>
          </a:p>
          <a:p>
            <a:pPr lvl="0" eaLnBrk="0" fontAlgn="base" hangingPunct="0">
              <a:spcBef>
                <a:spcPct val="0"/>
              </a:spcBef>
              <a:spcAft>
                <a:spcPct val="0"/>
              </a:spcAft>
            </a:pPr>
            <a:r>
              <a:rPr lang="en-US" dirty="0">
                <a:latin typeface="Arial" pitchFamily="34" charset="0"/>
                <a:cs typeface="Arial" pitchFamily="34" charset="0"/>
              </a:rPr>
              <a:t>console.log("End of Program execution");</a:t>
            </a:r>
            <a:endParaRPr kumimoji="0" lang="en-IN"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IN" sz="1100" dirty="0">
              <a:latin typeface="Arial" pitchFamily="34" charset="0"/>
              <a:cs typeface="Arial" pitchFamily="34" charset="0"/>
            </a:endParaRPr>
          </a:p>
        </p:txBody>
      </p:sp>
    </p:spTree>
    <p:extLst>
      <p:ext uri="{BB962C8B-B14F-4D97-AF65-F5344CB8AC3E}">
        <p14:creationId xmlns:p14="http://schemas.microsoft.com/office/powerpoint/2010/main" val="33199258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8BA0D52-7297-0C4C-82E9-13162012042E}" type="datetime1">
              <a:rPr lang="en-IN" smtClean="0"/>
              <a:t>21-01-2025</a:t>
            </a:fld>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64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dirty="0"/>
              <a:t>Callback function</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878973"/>
            <a:ext cx="11353800" cy="5678478"/>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800" b="1" dirty="0"/>
              <a:t>Explanation:</a:t>
            </a:r>
            <a:r>
              <a:rPr lang="en-US" sz="2800" dirty="0"/>
              <a:t> </a:t>
            </a:r>
            <a:r>
              <a:rPr lang="en-US" sz="2800" i="1" dirty="0" err="1"/>
              <a:t>fs</a:t>
            </a:r>
            <a:r>
              <a:rPr lang="en-US" sz="2800" dirty="0"/>
              <a:t> library is loaded to handle file-system related operations. The </a:t>
            </a:r>
            <a:r>
              <a:rPr lang="en-US" sz="2800" dirty="0" err="1"/>
              <a:t>readFile</a:t>
            </a:r>
            <a:r>
              <a:rPr lang="en-US" sz="2800" dirty="0"/>
              <a:t>() function is asynchronous and control return immediately to the next instruction in the program while the function keep running in the background. A callback function is passed which gets called when the task running in the background are finished.</a:t>
            </a:r>
          </a:p>
          <a:p>
            <a:pPr algn="just"/>
            <a:r>
              <a:rPr lang="en-US" sz="2800" b="1" dirty="0"/>
              <a:t>Output:</a:t>
            </a:r>
            <a:endParaRPr lang="en-US" sz="2800" dirty="0"/>
          </a:p>
          <a:p>
            <a:pPr algn="just"/>
            <a:endParaRPr lang="en-IN" sz="2800" u="sng" dirty="0">
              <a:solidFill>
                <a:schemeClr val="accent6">
                  <a:lumMod val="75000"/>
                </a:schemeClr>
              </a:solidFill>
              <a:latin typeface="+mj-lt"/>
            </a:endParaRPr>
          </a:p>
          <a:p>
            <a:pPr algn="just"/>
            <a:endParaRPr lang="en-IN" sz="2800" u="sng" dirty="0">
              <a:solidFill>
                <a:schemeClr val="accent6">
                  <a:lumMod val="75000"/>
                </a:schemeClr>
              </a:solidFill>
              <a:latin typeface="+mj-lt"/>
            </a:endParaRPr>
          </a:p>
          <a:p>
            <a:pPr algn="just"/>
            <a:endParaRPr lang="en-IN" sz="2800" u="sng" dirty="0">
              <a:solidFill>
                <a:schemeClr val="accent6">
                  <a:lumMod val="75000"/>
                </a:schemeClr>
              </a:solidFill>
              <a:latin typeface="+mj-lt"/>
            </a:endParaRPr>
          </a:p>
          <a:p>
            <a:pPr algn="just"/>
            <a:endParaRPr lang="en-IN" sz="2800" u="sng" dirty="0">
              <a:solidFill>
                <a:schemeClr val="accent6">
                  <a:lumMod val="75000"/>
                </a:schemeClr>
              </a:solidFill>
              <a:latin typeface="+mj-lt"/>
            </a:endParaRPr>
          </a:p>
          <a:p>
            <a:pPr algn="just"/>
            <a:endParaRPr lang="en-IN" sz="2800" u="sng" dirty="0">
              <a:solidFill>
                <a:schemeClr val="accent6">
                  <a:lumMod val="75000"/>
                </a:schemeClr>
              </a:solidFill>
              <a:latin typeface="+mj-lt"/>
            </a:endParaRPr>
          </a:p>
          <a:p>
            <a:pPr algn="just"/>
            <a:endParaRPr lang="en-IN" sz="2800" u="sng" dirty="0">
              <a:solidFill>
                <a:schemeClr val="accent6">
                  <a:lumMod val="75000"/>
                </a:schemeClr>
              </a:solidFill>
              <a:latin typeface="+mj-lt"/>
            </a:endParaRPr>
          </a:p>
          <a:p>
            <a:pPr algn="just"/>
            <a:endParaRPr lang="en-US" sz="2700" u="sng" dirty="0">
              <a:solidFill>
                <a:schemeClr val="accent6">
                  <a:lumMod val="75000"/>
                </a:schemeClr>
              </a:solidFill>
              <a:latin typeface="+mj-lt"/>
            </a:endParaRPr>
          </a:p>
        </p:txBody>
      </p:sp>
      <p:pic>
        <p:nvPicPr>
          <p:cNvPr id="19458" name="Picture 2" descr="Lightbox"/>
          <p:cNvPicPr>
            <a:picLocks noChangeAspect="1" noChangeArrowheads="1"/>
          </p:cNvPicPr>
          <p:nvPr/>
        </p:nvPicPr>
        <p:blipFill>
          <a:blip r:embed="rId2"/>
          <a:srcRect/>
          <a:stretch>
            <a:fillRect/>
          </a:stretch>
        </p:blipFill>
        <p:spPr bwMode="auto">
          <a:xfrm>
            <a:off x="3524232" y="3286124"/>
            <a:ext cx="6429420" cy="2428892"/>
          </a:xfrm>
          <a:prstGeom prst="rect">
            <a:avLst/>
          </a:prstGeom>
          <a:noFill/>
        </p:spPr>
      </p:pic>
      <p:sp>
        <p:nvSpPr>
          <p:cNvPr id="5" name="Footer Placeholder 4">
            <a:extLst>
              <a:ext uri="{FF2B5EF4-FFF2-40B4-BE49-F238E27FC236}">
                <a16:creationId xmlns:a16="http://schemas.microsoft.com/office/drawing/2014/main" id="{C4AF622B-AE80-B366-251A-04D57C83DD82}"/>
              </a:ext>
            </a:extLst>
          </p:cNvPr>
          <p:cNvSpPr>
            <a:spLocks noGrp="1"/>
          </p:cNvSpPr>
          <p:nvPr>
            <p:ph type="ftr" sz="quarter" idx="5"/>
          </p:nvPr>
        </p:nvSpPr>
        <p:spPr/>
        <p:txBody>
          <a:bodyPr/>
          <a:lstStyle/>
          <a:p>
            <a:pPr marL="12700">
              <a:lnSpc>
                <a:spcPct val="100000"/>
              </a:lnSpc>
              <a:spcBef>
                <a:spcPts val="40"/>
              </a:spcBef>
            </a:pPr>
            <a:r>
              <a:rPr lang="en-IN" spc="30"/>
              <a:t>Ritesh Kumar Singh                                           WEB DEVELOPMENT USING MEAN STACK                                   Unit  I</a:t>
            </a:r>
            <a:endParaRPr lang="en-IN" spc="35" dirty="0"/>
          </a:p>
        </p:txBody>
      </p:sp>
    </p:spTree>
    <p:extLst>
      <p:ext uri="{BB962C8B-B14F-4D97-AF65-F5344CB8AC3E}">
        <p14:creationId xmlns:p14="http://schemas.microsoft.com/office/powerpoint/2010/main" val="24596407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17AAB62-D65F-F040-9737-52E089375565}" type="datetime1">
              <a:rPr lang="en-IN" smtClean="0"/>
              <a:t>21-01-2025</a:t>
            </a:fld>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65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fontAlgn="base"/>
            <a:r>
              <a:rPr lang="en-US" sz="3200" b="1" dirty="0"/>
              <a:t>                                        REST API</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878973"/>
            <a:ext cx="11353800" cy="5247590"/>
          </a:xfrm>
          <a:prstGeom prst="rect">
            <a:avLst/>
          </a:prstGeom>
          <a:solidFill>
            <a:schemeClr val="accent3">
              <a:lumMod val="40000"/>
              <a:lumOff val="60000"/>
            </a:schemeClr>
          </a:solidFill>
          <a:ln w="28575">
            <a:solidFill>
              <a:schemeClr val="tx1"/>
            </a:solidFill>
          </a:ln>
        </p:spPr>
        <p:txBody>
          <a:bodyPr wrap="square">
            <a:spAutoFit/>
          </a:bodyPr>
          <a:lstStyle/>
          <a:p>
            <a:pPr algn="just">
              <a:buFont typeface="Wingdings" pitchFamily="2" charset="2"/>
              <a:buChar char="Ø"/>
            </a:pPr>
            <a:r>
              <a:rPr lang="en-US" sz="2800" b="1" dirty="0"/>
              <a:t>R</a:t>
            </a:r>
            <a:r>
              <a:rPr lang="en-US" sz="2800" dirty="0"/>
              <a:t>epresentational </a:t>
            </a:r>
            <a:r>
              <a:rPr lang="en-US" sz="2800" b="1" dirty="0"/>
              <a:t>S</a:t>
            </a:r>
            <a:r>
              <a:rPr lang="en-US" sz="2800" dirty="0"/>
              <a:t>tate </a:t>
            </a:r>
            <a:r>
              <a:rPr lang="en-US" sz="2800" b="1" dirty="0"/>
              <a:t>T</a:t>
            </a:r>
            <a:r>
              <a:rPr lang="en-US" sz="2800" dirty="0"/>
              <a:t>ransfer (REST) is an architectural style that defines a set of constraints to be used for creating web services. </a:t>
            </a:r>
            <a:r>
              <a:rPr lang="en-US" sz="2800" b="1" dirty="0"/>
              <a:t>REST API</a:t>
            </a:r>
            <a:r>
              <a:rPr lang="en-US" sz="2800" dirty="0"/>
              <a:t> is a way of accessing web services in a simple and flexible way without having any processing.</a:t>
            </a:r>
          </a:p>
          <a:p>
            <a:pPr algn="just">
              <a:buFont typeface="Wingdings" pitchFamily="2" charset="2"/>
              <a:buChar char="Ø"/>
            </a:pPr>
            <a:r>
              <a:rPr lang="en-US" sz="2800" dirty="0"/>
              <a:t>REST technology is generally preferred to the more robust Simple Object Access Protocol (SOAP) technology because REST uses less bandwidth, simple and flexible making it more suitable for internet usage. It’s used to fetch or give some information from a web service. All communication done via REST API uses only HTTP request.</a:t>
            </a:r>
            <a:endParaRPr lang="en-IN" sz="2800" dirty="0">
              <a:latin typeface="+mj-lt"/>
            </a:endParaRPr>
          </a:p>
          <a:p>
            <a:pPr algn="just"/>
            <a:endParaRPr lang="en-IN" sz="2800" dirty="0">
              <a:latin typeface="+mj-lt"/>
            </a:endParaRPr>
          </a:p>
          <a:p>
            <a:pPr algn="just"/>
            <a:endParaRPr lang="en-IN" sz="2800" dirty="0">
              <a:latin typeface="+mj-lt"/>
            </a:endParaRPr>
          </a:p>
          <a:p>
            <a:pPr algn="just"/>
            <a:endParaRPr lang="en-US" sz="2700" dirty="0">
              <a:latin typeface="+mj-lt"/>
            </a:endParaRPr>
          </a:p>
        </p:txBody>
      </p:sp>
      <p:sp>
        <p:nvSpPr>
          <p:cNvPr id="5" name="Footer Placeholder 4">
            <a:extLst>
              <a:ext uri="{FF2B5EF4-FFF2-40B4-BE49-F238E27FC236}">
                <a16:creationId xmlns:a16="http://schemas.microsoft.com/office/drawing/2014/main" id="{ABDF7EC7-6470-C508-2FE4-E4655915E752}"/>
              </a:ext>
            </a:extLst>
          </p:cNvPr>
          <p:cNvSpPr>
            <a:spLocks noGrp="1"/>
          </p:cNvSpPr>
          <p:nvPr>
            <p:ph type="ftr" sz="quarter" idx="5"/>
          </p:nvPr>
        </p:nvSpPr>
        <p:spPr/>
        <p:txBody>
          <a:bodyPr/>
          <a:lstStyle/>
          <a:p>
            <a:pPr marL="12700">
              <a:lnSpc>
                <a:spcPct val="100000"/>
              </a:lnSpc>
              <a:spcBef>
                <a:spcPts val="40"/>
              </a:spcBef>
            </a:pPr>
            <a:r>
              <a:rPr lang="en-IN" spc="30"/>
              <a:t>Ritesh Kumar Singh                                           WEB DEVELOPMENT USING MEAN STACK                                   Unit  I</a:t>
            </a:r>
            <a:endParaRPr lang="en-IN" spc="35" dirty="0"/>
          </a:p>
        </p:txBody>
      </p:sp>
    </p:spTree>
    <p:extLst>
      <p:ext uri="{BB962C8B-B14F-4D97-AF65-F5344CB8AC3E}">
        <p14:creationId xmlns:p14="http://schemas.microsoft.com/office/powerpoint/2010/main" val="33961371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CD55EA0-FECA-B34B-B71B-0E87971F60C3}" type="datetime1">
              <a:rPr lang="en-IN" smtClean="0"/>
              <a:t>21-01-2025</a:t>
            </a:fld>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66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t>REST API</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878973"/>
            <a:ext cx="11353800" cy="2246769"/>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800" b="1" dirty="0"/>
              <a:t>Working: </a:t>
            </a:r>
            <a:r>
              <a:rPr lang="en-US" sz="2800" dirty="0"/>
              <a:t>A request is sent from client to server in the form of a web URL as HTTP GET or POST or PUT or DELETE request. After that, a response comes back from the server in the form of a resource which can be anything like HTML, XML, Image, or JSON. But now JSON is the most popular format being used in Web Services. </a:t>
            </a:r>
            <a:endParaRPr lang="en-US" sz="2700" dirty="0">
              <a:latin typeface="+mj-lt"/>
            </a:endParaRPr>
          </a:p>
        </p:txBody>
      </p:sp>
      <p:sp>
        <p:nvSpPr>
          <p:cNvPr id="8"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pic>
        <p:nvPicPr>
          <p:cNvPr id="17410" name="Picture 2" descr="Lightbox"/>
          <p:cNvPicPr>
            <a:picLocks noChangeAspect="1" noChangeArrowheads="1"/>
          </p:cNvPicPr>
          <p:nvPr/>
        </p:nvPicPr>
        <p:blipFill>
          <a:blip r:embed="rId2"/>
          <a:srcRect/>
          <a:stretch>
            <a:fillRect/>
          </a:stretch>
        </p:blipFill>
        <p:spPr bwMode="auto">
          <a:xfrm>
            <a:off x="809588" y="3857628"/>
            <a:ext cx="9753600" cy="2085976"/>
          </a:xfrm>
          <a:prstGeom prst="rect">
            <a:avLst/>
          </a:prstGeom>
          <a:noFill/>
        </p:spPr>
      </p:pic>
    </p:spTree>
    <p:extLst>
      <p:ext uri="{BB962C8B-B14F-4D97-AF65-F5344CB8AC3E}">
        <p14:creationId xmlns:p14="http://schemas.microsoft.com/office/powerpoint/2010/main" val="17619537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E3B84C6-48E5-7841-88FA-806EF45E7416}" type="datetime1">
              <a:rPr lang="en-IN" smtClean="0"/>
              <a:t>21-01-2025</a:t>
            </a:fld>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67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b="1" dirty="0"/>
              <a:t>REST API</a:t>
            </a:r>
            <a:endParaRPr lang="en-US" sz="36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878973"/>
            <a:ext cx="11353800" cy="4893647"/>
          </a:xfrm>
          <a:prstGeom prst="rect">
            <a:avLst/>
          </a:prstGeom>
          <a:solidFill>
            <a:schemeClr val="accent3">
              <a:lumMod val="40000"/>
              <a:lumOff val="60000"/>
            </a:schemeClr>
          </a:solidFill>
          <a:ln w="28575">
            <a:solidFill>
              <a:schemeClr val="tx1"/>
            </a:solidFill>
          </a:ln>
        </p:spPr>
        <p:txBody>
          <a:bodyPr wrap="square">
            <a:spAutoFit/>
          </a:bodyPr>
          <a:lstStyle/>
          <a:p>
            <a:pPr algn="just">
              <a:buFont typeface="Wingdings" pitchFamily="2" charset="2"/>
              <a:buChar char="Ø"/>
            </a:pPr>
            <a:r>
              <a:rPr lang="en-US" sz="2400" dirty="0"/>
              <a:t>In </a:t>
            </a:r>
            <a:r>
              <a:rPr lang="en-US" sz="2400" b="1" dirty="0"/>
              <a:t>HTTP</a:t>
            </a:r>
            <a:r>
              <a:rPr lang="en-US" sz="2400" dirty="0"/>
              <a:t> there are five methods that are commonly used in a REST-based Architecture i.e., POST, GET, PUT, PATCH, and DELETE. These correspond to create, read, update, and delete (or CRUD) operations respectively. There are other methods which are less frequently used like OPTIONS and HEAD.</a:t>
            </a:r>
          </a:p>
          <a:p>
            <a:pPr fontAlgn="base">
              <a:buFont typeface="Wingdings" pitchFamily="2" charset="2"/>
              <a:buChar char="Ø"/>
            </a:pPr>
            <a:r>
              <a:rPr lang="en-US" sz="2400" b="1" dirty="0"/>
              <a:t>GET: </a:t>
            </a:r>
            <a:r>
              <a:rPr lang="en-US" sz="2400" dirty="0"/>
              <a:t>The HTTP GET method is used to </a:t>
            </a:r>
            <a:r>
              <a:rPr lang="en-US" sz="2400" b="1" dirty="0"/>
              <a:t>read</a:t>
            </a:r>
            <a:r>
              <a:rPr lang="en-US" sz="2400" dirty="0"/>
              <a:t> (or retrieve) a representation of a resource. In the safe path, GET returns a representation in XML or JSON and an HTTP response code of 200 (OK). In an error case, it most often returns a 404 (NOT FOUND) or 400 (BAD REQUEST). </a:t>
            </a:r>
            <a:br>
              <a:rPr lang="en-US" sz="2400" dirty="0"/>
            </a:br>
            <a:r>
              <a:rPr lang="en-US" sz="2400" dirty="0"/>
              <a:t> </a:t>
            </a:r>
          </a:p>
          <a:p>
            <a:pPr fontAlgn="base">
              <a:buFont typeface="Wingdings" pitchFamily="2" charset="2"/>
              <a:buChar char="Ø"/>
            </a:pPr>
            <a:r>
              <a:rPr lang="en-US" sz="2400" b="1" dirty="0"/>
              <a:t>POST:</a:t>
            </a:r>
            <a:r>
              <a:rPr lang="en-US" sz="2400" dirty="0"/>
              <a:t> The POST verb is most often utilized to </a:t>
            </a:r>
            <a:r>
              <a:rPr lang="en-US" sz="2400" b="1" dirty="0"/>
              <a:t>create</a:t>
            </a:r>
            <a:r>
              <a:rPr lang="en-US" sz="2400" dirty="0"/>
              <a:t> new resources. In particular, it’s used to create subordinate resources. That is, subordinate to some other (e.g. parent) resource. On successful creation, return HTTP status 201, returning a Location header with a link to the newly-created resource with the 201 HTTP status. </a:t>
            </a:r>
            <a:endParaRPr lang="en-US" sz="2700" dirty="0">
              <a:latin typeface="+mj-lt"/>
            </a:endParaRPr>
          </a:p>
        </p:txBody>
      </p:sp>
      <p:sp>
        <p:nvSpPr>
          <p:cNvPr id="5" name="Footer Placeholder 4">
            <a:extLst>
              <a:ext uri="{FF2B5EF4-FFF2-40B4-BE49-F238E27FC236}">
                <a16:creationId xmlns:a16="http://schemas.microsoft.com/office/drawing/2014/main" id="{13536596-7403-A007-B1A3-4371AE68D7E1}"/>
              </a:ext>
            </a:extLst>
          </p:cNvPr>
          <p:cNvSpPr>
            <a:spLocks noGrp="1"/>
          </p:cNvSpPr>
          <p:nvPr>
            <p:ph type="ftr" sz="quarter" idx="5"/>
          </p:nvPr>
        </p:nvSpPr>
        <p:spPr/>
        <p:txBody>
          <a:bodyPr/>
          <a:lstStyle/>
          <a:p>
            <a:pPr marL="12700">
              <a:lnSpc>
                <a:spcPct val="100000"/>
              </a:lnSpc>
              <a:spcBef>
                <a:spcPts val="40"/>
              </a:spcBef>
            </a:pPr>
            <a:r>
              <a:rPr lang="en-IN" spc="30"/>
              <a:t>Ritesh Kumar Singh                                           WEB DEVELOPMENT USING MEAN STACK                                   Unit  I</a:t>
            </a:r>
            <a:endParaRPr lang="en-IN" spc="35" dirty="0"/>
          </a:p>
        </p:txBody>
      </p:sp>
    </p:spTree>
    <p:extLst>
      <p:ext uri="{BB962C8B-B14F-4D97-AF65-F5344CB8AC3E}">
        <p14:creationId xmlns:p14="http://schemas.microsoft.com/office/powerpoint/2010/main" val="35704640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BCBE40B-2F84-9D43-92D9-FCE179E8B128}" type="datetime1">
              <a:rPr lang="en-IN" smtClean="0"/>
              <a:t>21-01-2025</a:t>
            </a:fld>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68</a:t>
            </a:fld>
            <a:endParaRPr lang="en-US" dirty="0"/>
          </a:p>
        </p:txBody>
      </p:sp>
      <p:sp>
        <p:nvSpPr>
          <p:cNvPr id="7" name="Title 1"/>
          <p:cNvSpPr txBox="1">
            <a:spLocks/>
          </p:cNvSpPr>
          <p:nvPr/>
        </p:nvSpPr>
        <p:spPr>
          <a:xfrm>
            <a:off x="1447800" y="0"/>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t>REST API</a:t>
            </a:r>
            <a:endParaRPr lang="en-US" sz="32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878973"/>
            <a:ext cx="11353800" cy="4893647"/>
          </a:xfrm>
          <a:prstGeom prst="rect">
            <a:avLst/>
          </a:prstGeom>
          <a:solidFill>
            <a:schemeClr val="accent3">
              <a:lumMod val="40000"/>
              <a:lumOff val="60000"/>
            </a:schemeClr>
          </a:solidFill>
          <a:ln w="28575">
            <a:solidFill>
              <a:schemeClr val="tx1"/>
            </a:solidFill>
          </a:ln>
        </p:spPr>
        <p:txBody>
          <a:bodyPr wrap="square">
            <a:spAutoFit/>
          </a:bodyPr>
          <a:lstStyle/>
          <a:p>
            <a:pPr algn="just">
              <a:buFont typeface="Wingdings" pitchFamily="2" charset="2"/>
              <a:buChar char="Ø"/>
            </a:pPr>
            <a:r>
              <a:rPr lang="en-US" sz="2400" b="1" dirty="0"/>
              <a:t>PUT: </a:t>
            </a:r>
            <a:r>
              <a:rPr lang="en-US" sz="2400" dirty="0"/>
              <a:t>It is used for </a:t>
            </a:r>
            <a:r>
              <a:rPr lang="en-US" sz="2400" b="1" dirty="0"/>
              <a:t>updating</a:t>
            </a:r>
            <a:r>
              <a:rPr lang="en-US" sz="2400" dirty="0"/>
              <a:t> the capabilities. However, PUT can also be used to </a:t>
            </a:r>
            <a:r>
              <a:rPr lang="en-US" sz="2400" b="1" dirty="0"/>
              <a:t>create</a:t>
            </a:r>
            <a:r>
              <a:rPr lang="en-US" sz="2400" dirty="0"/>
              <a:t> a resource in the case where the resource ID is chosen by the client instead of by the server. In other words, if the PUT is to a URI that contains the value of a non-existent resource ID.</a:t>
            </a:r>
          </a:p>
          <a:p>
            <a:pPr algn="just">
              <a:buFont typeface="Wingdings" pitchFamily="2" charset="2"/>
              <a:buChar char="Ø"/>
            </a:pPr>
            <a:r>
              <a:rPr lang="en-US" sz="2400" b="1" dirty="0"/>
              <a:t>PATCH: </a:t>
            </a:r>
            <a:r>
              <a:rPr lang="en-US" sz="2400" dirty="0"/>
              <a:t>It is used to </a:t>
            </a:r>
            <a:r>
              <a:rPr lang="en-US" sz="2400" b="1" dirty="0"/>
              <a:t>modify</a:t>
            </a:r>
            <a:r>
              <a:rPr lang="en-US" sz="2400" dirty="0"/>
              <a:t> capabilities. The PATCH request only needs to contain the changes to the resource, not the complete resource. This resembles PUT, but the body contains a set of instructions describing how a resource currently residing on the server should be modified to produce a new version.</a:t>
            </a:r>
            <a:endParaRPr lang="en-IN" sz="2400" dirty="0">
              <a:latin typeface="+mj-lt"/>
            </a:endParaRPr>
          </a:p>
          <a:p>
            <a:pPr algn="just">
              <a:buFont typeface="Wingdings" pitchFamily="2" charset="2"/>
              <a:buChar char="Ø"/>
            </a:pPr>
            <a:endParaRPr lang="en-IN" sz="2400" dirty="0">
              <a:latin typeface="+mj-lt"/>
            </a:endParaRPr>
          </a:p>
          <a:p>
            <a:pPr algn="just">
              <a:buFont typeface="Wingdings" pitchFamily="2" charset="2"/>
              <a:buChar char="Ø"/>
            </a:pPr>
            <a:endParaRPr lang="en-IN" sz="2400" dirty="0">
              <a:latin typeface="+mj-lt"/>
            </a:endParaRPr>
          </a:p>
          <a:p>
            <a:pPr algn="just">
              <a:buFont typeface="Wingdings" pitchFamily="2" charset="2"/>
              <a:buChar char="Ø"/>
            </a:pPr>
            <a:endParaRPr lang="en-IN" sz="2400" dirty="0">
              <a:latin typeface="+mj-lt"/>
            </a:endParaRPr>
          </a:p>
          <a:p>
            <a:pPr algn="just">
              <a:buFont typeface="Wingdings" pitchFamily="2" charset="2"/>
              <a:buChar char="Ø"/>
            </a:pPr>
            <a:endParaRPr lang="en-IN" sz="2400" dirty="0">
              <a:latin typeface="+mj-lt"/>
            </a:endParaRPr>
          </a:p>
          <a:p>
            <a:pPr algn="just">
              <a:buFont typeface="Wingdings" pitchFamily="2" charset="2"/>
              <a:buChar char="Ø"/>
            </a:pPr>
            <a:endParaRPr lang="en-IN" sz="2400" dirty="0">
              <a:latin typeface="+mj-lt"/>
            </a:endParaRPr>
          </a:p>
          <a:p>
            <a:pPr algn="just">
              <a:buFont typeface="Wingdings" pitchFamily="2" charset="2"/>
              <a:buChar char="Ø"/>
            </a:pPr>
            <a:endParaRPr lang="en-US" sz="2400" dirty="0">
              <a:latin typeface="+mj-lt"/>
            </a:endParaRPr>
          </a:p>
        </p:txBody>
      </p:sp>
      <p:sp>
        <p:nvSpPr>
          <p:cNvPr id="8"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Tree>
    <p:extLst>
      <p:ext uri="{BB962C8B-B14F-4D97-AF65-F5344CB8AC3E}">
        <p14:creationId xmlns:p14="http://schemas.microsoft.com/office/powerpoint/2010/main" val="24075347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115AF33-E92F-C64F-BC8B-8C4CB974F720}" type="datetime1">
              <a:rPr lang="en-IN" smtClean="0"/>
              <a:t>21-01-2025</a:t>
            </a:fld>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69</a:t>
            </a:fld>
            <a:endParaRPr lang="en-US" dirty="0"/>
          </a:p>
        </p:txBody>
      </p:sp>
      <p:sp>
        <p:nvSpPr>
          <p:cNvPr id="7" name="Title 1"/>
          <p:cNvSpPr txBox="1">
            <a:spLocks/>
          </p:cNvSpPr>
          <p:nvPr/>
        </p:nvSpPr>
        <p:spPr>
          <a:xfrm>
            <a:off x="1447800" y="0"/>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b="1" dirty="0"/>
              <a:t>REST API</a:t>
            </a:r>
            <a:endParaRPr lang="en-US" sz="36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878973"/>
            <a:ext cx="11353800" cy="5262979"/>
          </a:xfrm>
          <a:prstGeom prst="rect">
            <a:avLst/>
          </a:prstGeom>
          <a:solidFill>
            <a:schemeClr val="accent3">
              <a:lumMod val="40000"/>
              <a:lumOff val="60000"/>
            </a:schemeClr>
          </a:solidFill>
          <a:ln w="28575">
            <a:solidFill>
              <a:schemeClr val="tx1"/>
            </a:solidFill>
          </a:ln>
        </p:spPr>
        <p:txBody>
          <a:bodyPr wrap="square">
            <a:spAutoFit/>
          </a:bodyPr>
          <a:lstStyle/>
          <a:p>
            <a:pPr fontAlgn="base"/>
            <a:r>
              <a:rPr lang="en-US" sz="2800" b="1" dirty="0"/>
              <a:t>Request and Response</a:t>
            </a:r>
          </a:p>
          <a:p>
            <a:pPr fontAlgn="base"/>
            <a:r>
              <a:rPr lang="en-US" sz="2800" dirty="0"/>
              <a:t>Now we will see how request and response work for different </a:t>
            </a:r>
            <a:r>
              <a:rPr lang="en-US" sz="2800" b="1" dirty="0"/>
              <a:t>HTTP </a:t>
            </a:r>
            <a:r>
              <a:rPr lang="en-US" sz="2800" dirty="0"/>
              <a:t>methods. Let’s assume we have an </a:t>
            </a:r>
            <a:r>
              <a:rPr lang="en-US" sz="2800" b="1" dirty="0"/>
              <a:t>API(</a:t>
            </a:r>
            <a:r>
              <a:rPr lang="en-US" sz="2800" dirty="0"/>
              <a:t>https://www.geeksforgeeks.org/api/students</a:t>
            </a:r>
            <a:r>
              <a:rPr lang="en-US" sz="2800" b="1" dirty="0"/>
              <a:t>)</a:t>
            </a:r>
            <a:r>
              <a:rPr lang="en-US" sz="2800" dirty="0"/>
              <a:t> for all students data of </a:t>
            </a:r>
            <a:r>
              <a:rPr lang="en-US" sz="2800" dirty="0" err="1"/>
              <a:t>gfg</a:t>
            </a:r>
            <a:r>
              <a:rPr lang="en-US" sz="2800" dirty="0"/>
              <a:t>.</a:t>
            </a:r>
          </a:p>
          <a:p>
            <a:pPr fontAlgn="base"/>
            <a:r>
              <a:rPr lang="en-US" sz="2800" b="1" dirty="0"/>
              <a:t>GET: </a:t>
            </a:r>
            <a:r>
              <a:rPr lang="en-US" sz="2800" dirty="0"/>
              <a:t>Request for all Students.</a:t>
            </a:r>
          </a:p>
          <a:p>
            <a:pPr fontAlgn="base"/>
            <a:r>
              <a:rPr lang="en-US" sz="2800" dirty="0"/>
              <a:t>     </a:t>
            </a:r>
            <a:r>
              <a:rPr lang="en-US" sz="2800" dirty="0" err="1"/>
              <a:t>RequestGET</a:t>
            </a:r>
            <a:r>
              <a:rPr lang="en-US" sz="2800" dirty="0"/>
              <a:t>:/</a:t>
            </a:r>
            <a:r>
              <a:rPr lang="en-US" sz="2800" dirty="0" err="1"/>
              <a:t>api</a:t>
            </a:r>
            <a:r>
              <a:rPr lang="en-US" sz="2800" dirty="0"/>
              <a:t>/</a:t>
            </a:r>
            <a:r>
              <a:rPr lang="en-US" sz="2800" dirty="0" err="1"/>
              <a:t>students</a:t>
            </a:r>
            <a:r>
              <a:rPr lang="en-US" sz="2800" b="1" dirty="0" err="1"/>
              <a:t>POST</a:t>
            </a:r>
            <a:r>
              <a:rPr lang="en-US" sz="2800" b="1" dirty="0"/>
              <a:t>: </a:t>
            </a:r>
            <a:r>
              <a:rPr lang="en-US" sz="2800" dirty="0"/>
              <a:t>Request for Posting/Creating/Inserting Data</a:t>
            </a:r>
          </a:p>
          <a:p>
            <a:pPr fontAlgn="base"/>
            <a:r>
              <a:rPr lang="en-US" sz="2800" dirty="0"/>
              <a:t>Request</a:t>
            </a:r>
          </a:p>
          <a:p>
            <a:pPr fontAlgn="base"/>
            <a:r>
              <a:rPr lang="en-US" sz="2800" dirty="0"/>
              <a:t>POST:/</a:t>
            </a:r>
            <a:r>
              <a:rPr lang="en-US" sz="2800" dirty="0" err="1"/>
              <a:t>api</a:t>
            </a:r>
            <a:r>
              <a:rPr lang="en-US" sz="2800" dirty="0"/>
              <a:t>/students</a:t>
            </a:r>
          </a:p>
          <a:p>
            <a:pPr fontAlgn="base"/>
            <a:r>
              <a:rPr lang="en-US" sz="2800" dirty="0"/>
              <a:t>{“name”:”Raj”}</a:t>
            </a:r>
          </a:p>
          <a:p>
            <a:pPr fontAlgn="base"/>
            <a:endParaRPr lang="en-US" sz="2800" b="1" dirty="0"/>
          </a:p>
        </p:txBody>
      </p:sp>
      <p:sp>
        <p:nvSpPr>
          <p:cNvPr id="8"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Tree>
    <p:extLst>
      <p:ext uri="{BB962C8B-B14F-4D97-AF65-F5344CB8AC3E}">
        <p14:creationId xmlns:p14="http://schemas.microsoft.com/office/powerpoint/2010/main" val="3838717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E67CB0-6254-9D46-A9D9-215A798D280A}"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a:extLst>
              <a:ext uri="{FF2B5EF4-FFF2-40B4-BE49-F238E27FC236}">
                <a16:creationId xmlns:a16="http://schemas.microsoft.com/office/drawing/2014/main" id="{067567D3-B65B-4752-8952-9BA2BB96D648}"/>
              </a:ext>
            </a:extLst>
          </p:cNvPr>
          <p:cNvSpPr txBox="1"/>
          <p:nvPr/>
        </p:nvSpPr>
        <p:spPr>
          <a:xfrm>
            <a:off x="1467394" y="1245982"/>
            <a:ext cx="8286206"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UNIT-IV: </a:t>
            </a:r>
            <a:r>
              <a:rPr lang="en-US" sz="2800" b="1" dirty="0"/>
              <a:t>Building Single Page App with Angular js</a:t>
            </a:r>
            <a:endParaRPr lang="en-IN" sz="2800" b="1" dirty="0"/>
          </a:p>
        </p:txBody>
      </p:sp>
      <p:sp>
        <p:nvSpPr>
          <p:cNvPr id="2" name="TextBox 1"/>
          <p:cNvSpPr txBox="1"/>
          <p:nvPr/>
        </p:nvSpPr>
        <p:spPr>
          <a:xfrm>
            <a:off x="1467394" y="2667000"/>
            <a:ext cx="9934303" cy="224676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t>MVC Architecture, One-way and Two-way data binding, AngularJS Expressions, AngularJS Controllers, AngularJS Modules, adding controller to a module, Component, Dependency Injection, Filters, Tables, AngularJS Forms and Forms validation, Select using ng-option, AngularJS AJAX. </a:t>
            </a:r>
          </a:p>
        </p:txBody>
      </p:sp>
    </p:spTree>
    <p:extLst>
      <p:ext uri="{BB962C8B-B14F-4D97-AF65-F5344CB8AC3E}">
        <p14:creationId xmlns:p14="http://schemas.microsoft.com/office/powerpoint/2010/main" val="37483760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6777FD-D02D-2C4A-8A1A-57C7EC25024C}" type="datetime1">
              <a:rPr lang="en-IN" smtClean="0"/>
              <a:t>21-01-2025</a:t>
            </a:fld>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70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3600" dirty="0"/>
              <a:t>                                        </a:t>
            </a:r>
            <a:r>
              <a:rPr lang="en-US" sz="3600" dirty="0" err="1"/>
              <a:t>GraphQL</a:t>
            </a:r>
            <a:endParaRPr lang="en-US" sz="36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878973"/>
            <a:ext cx="11353800" cy="3539430"/>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800" dirty="0" err="1"/>
              <a:t>GraphQL</a:t>
            </a:r>
            <a:r>
              <a:rPr lang="en-US" sz="2800" dirty="0"/>
              <a:t> is a query language for your API, and a server-side runtime for executing queries using a type system you define for your data. </a:t>
            </a:r>
            <a:r>
              <a:rPr lang="en-US" sz="2800" dirty="0" err="1"/>
              <a:t>GraphQL</a:t>
            </a:r>
            <a:r>
              <a:rPr lang="en-US" sz="2800" dirty="0"/>
              <a:t> isn't tied to any specific database or storage engine and is instead backed by your existing code and data.</a:t>
            </a:r>
          </a:p>
          <a:p>
            <a:pPr marL="457200" indent="-457200" algn="just">
              <a:buFont typeface="Wingdings" panose="05000000000000000000" pitchFamily="2" charset="2"/>
              <a:buChar char="Ø"/>
            </a:pPr>
            <a:r>
              <a:rPr lang="en-US" sz="2800" dirty="0" err="1"/>
              <a:t>GraphQL</a:t>
            </a:r>
            <a:r>
              <a:rPr lang="en-US" sz="2800" dirty="0"/>
              <a:t> is a query language for your API, and a server-side runtime for executing queries using a type system you define for your data. </a:t>
            </a:r>
            <a:r>
              <a:rPr lang="en-US" sz="2800" dirty="0" err="1"/>
              <a:t>GraphQL</a:t>
            </a:r>
            <a:r>
              <a:rPr lang="en-US" sz="2800" dirty="0"/>
              <a:t> isn't tied to any specific database or storage engine and is instead backed by your existing code and data.</a:t>
            </a:r>
            <a:endParaRPr lang="en-US" sz="2700" dirty="0">
              <a:latin typeface="+mj-lt"/>
            </a:endParaRPr>
          </a:p>
        </p:txBody>
      </p:sp>
      <p:sp>
        <p:nvSpPr>
          <p:cNvPr id="8"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Tree>
    <p:extLst>
      <p:ext uri="{BB962C8B-B14F-4D97-AF65-F5344CB8AC3E}">
        <p14:creationId xmlns:p14="http://schemas.microsoft.com/office/powerpoint/2010/main" val="13776889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BB605D7-3BAC-664B-A3CC-685E81D2A757}" type="datetime1">
              <a:rPr lang="en-IN" smtClean="0"/>
              <a:t>21-01-2025</a:t>
            </a:fld>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71</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300" dirty="0" err="1"/>
              <a:t>GraphQL</a:t>
            </a:r>
            <a:endParaRPr lang="en-US" sz="3300"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878973"/>
            <a:ext cx="11353800" cy="5139869"/>
          </a:xfrm>
          <a:prstGeom prst="rect">
            <a:avLst/>
          </a:prstGeom>
          <a:solidFill>
            <a:schemeClr val="accent3">
              <a:lumMod val="40000"/>
              <a:lumOff val="60000"/>
            </a:schemeClr>
          </a:solidFill>
          <a:ln w="28575">
            <a:solidFill>
              <a:schemeClr val="tx1"/>
            </a:solidFill>
          </a:ln>
        </p:spPr>
        <p:txBody>
          <a:bodyPr wrap="square">
            <a:spAutoFit/>
          </a:bodyPr>
          <a:lstStyle/>
          <a:p>
            <a:pPr>
              <a:buFont typeface="Wingdings" pitchFamily="2" charset="2"/>
              <a:buChar char="Ø"/>
            </a:pPr>
            <a:r>
              <a:rPr lang="en-US" sz="2800" dirty="0"/>
              <a:t>Why </a:t>
            </a:r>
            <a:r>
              <a:rPr lang="en-US" sz="2800" dirty="0" err="1"/>
              <a:t>GraphQL</a:t>
            </a:r>
            <a:endParaRPr lang="en-US" sz="2800" dirty="0"/>
          </a:p>
          <a:p>
            <a:r>
              <a:rPr lang="en-US" sz="2400" dirty="0" err="1"/>
              <a:t>RESTful</a:t>
            </a:r>
            <a:r>
              <a:rPr lang="en-US" sz="2400" dirty="0"/>
              <a:t> APIs follow clear and well-structured resource-oriented approach. However, when the data gets more complex, the routes get longer. Sometimes it is not possible to fetch data with a single request. This is where </a:t>
            </a:r>
            <a:r>
              <a:rPr lang="en-US" sz="2400" dirty="0" err="1"/>
              <a:t>GraphQL</a:t>
            </a:r>
            <a:r>
              <a:rPr lang="en-US" sz="2400" dirty="0"/>
              <a:t> comes handy. </a:t>
            </a:r>
            <a:r>
              <a:rPr lang="en-US" sz="2400" dirty="0" err="1"/>
              <a:t>GraphQL</a:t>
            </a:r>
            <a:r>
              <a:rPr lang="en-US" sz="2400" dirty="0"/>
              <a:t> structures data in the form of a graph with its powerful query syntax for traversing, retrieving, and modifying data</a:t>
            </a:r>
            <a:r>
              <a:rPr lang="en-US" sz="2800" dirty="0"/>
              <a:t>.</a:t>
            </a:r>
          </a:p>
          <a:p>
            <a:endParaRPr lang="en-US" sz="2800" dirty="0"/>
          </a:p>
          <a:p>
            <a:r>
              <a:rPr lang="en-US" sz="2400" dirty="0"/>
              <a:t>The following are advantages of using </a:t>
            </a:r>
            <a:r>
              <a:rPr lang="en-US" sz="2400" dirty="0" err="1"/>
              <a:t>GraphQL</a:t>
            </a:r>
            <a:r>
              <a:rPr lang="en-US" sz="2400" dirty="0"/>
              <a:t> query Language −</a:t>
            </a:r>
          </a:p>
          <a:p>
            <a:r>
              <a:rPr lang="en-US" sz="2400" dirty="0"/>
              <a:t>Ask for what you want − and get it</a:t>
            </a:r>
          </a:p>
          <a:p>
            <a:r>
              <a:rPr lang="en-US" sz="2400" dirty="0"/>
              <a:t>Send a </a:t>
            </a:r>
            <a:r>
              <a:rPr lang="en-US" sz="2400" dirty="0" err="1"/>
              <a:t>GraphQL</a:t>
            </a:r>
            <a:r>
              <a:rPr lang="en-US" sz="2400" dirty="0"/>
              <a:t> query to your API and get exactly what you need. </a:t>
            </a:r>
            <a:r>
              <a:rPr lang="en-US" sz="2400" dirty="0" err="1"/>
              <a:t>GraphQL</a:t>
            </a:r>
            <a:r>
              <a:rPr lang="en-US" sz="2400" dirty="0"/>
              <a:t> queries always return predictable results. Applications using </a:t>
            </a:r>
            <a:r>
              <a:rPr lang="en-US" sz="2400" dirty="0" err="1"/>
              <a:t>GraphQL</a:t>
            </a:r>
            <a:r>
              <a:rPr lang="en-US" sz="2400" dirty="0"/>
              <a:t> are fast and stable. Unlike Restful services, these applications can restrict data that should be fetched from the server.</a:t>
            </a:r>
          </a:p>
          <a:p>
            <a:endParaRPr lang="en-US" sz="2800" dirty="0"/>
          </a:p>
        </p:txBody>
      </p:sp>
      <p:sp>
        <p:nvSpPr>
          <p:cNvPr id="8"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Tree>
    <p:extLst>
      <p:ext uri="{BB962C8B-B14F-4D97-AF65-F5344CB8AC3E}">
        <p14:creationId xmlns:p14="http://schemas.microsoft.com/office/powerpoint/2010/main" val="4057979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196752"/>
            <a:ext cx="11179224" cy="4608512"/>
          </a:xfrm>
        </p:spPr>
        <p:txBody>
          <a:bodyPr>
            <a:normAutofit/>
          </a:bodyPr>
          <a:lstStyle/>
          <a:p>
            <a:pPr algn="just">
              <a:buFont typeface="Wingdings" pitchFamily="2" charset="2"/>
              <a:buChar char="Ø"/>
            </a:pPr>
            <a:r>
              <a:rPr lang="en-US" sz="3100" b="1" dirty="0"/>
              <a:t>Introduction:</a:t>
            </a:r>
            <a:r>
              <a:rPr lang="en-US" sz="2400" dirty="0"/>
              <a:t> </a:t>
            </a:r>
            <a:r>
              <a:rPr lang="en-US" sz="2700" dirty="0"/>
              <a:t>Callback functions are used for Asynchronous events. Whenever any asynchronous event has to take place it is generally preferred to use callbacks (if data is not nested or inter-dependent).</a:t>
            </a:r>
            <a:br>
              <a:rPr lang="en-US" sz="2700" dirty="0"/>
            </a:br>
            <a:br>
              <a:rPr lang="en-US" sz="2400" dirty="0"/>
            </a:br>
            <a:r>
              <a:rPr lang="en-US" sz="2000" b="1" dirty="0"/>
              <a:t> </a:t>
            </a:r>
            <a:r>
              <a:rPr lang="en-US" sz="3100" b="1" dirty="0"/>
              <a:t>What are Promises</a:t>
            </a:r>
            <a:r>
              <a:rPr lang="en-US" sz="2000" dirty="0"/>
              <a:t> </a:t>
            </a:r>
            <a:r>
              <a:rPr lang="en-US" sz="2700" dirty="0"/>
              <a:t>A promise is an advancement of callbacks in Node.  In other words, a promise is a JavaScript object which is used to handle all the asynchronous data operations. While developing an application you may encounter that you are using a lot of nested callback functions.</a:t>
            </a:r>
          </a:p>
        </p:txBody>
      </p:sp>
      <p:sp>
        <p:nvSpPr>
          <p:cNvPr id="4" name="Date Placeholder 3"/>
          <p:cNvSpPr>
            <a:spLocks noGrp="1"/>
          </p:cNvSpPr>
          <p:nvPr>
            <p:ph type="dt" sz="half" idx="10"/>
          </p:nvPr>
        </p:nvSpPr>
        <p:spPr/>
        <p:txBody>
          <a:bodyPr/>
          <a:lstStyle/>
          <a:p>
            <a:fld id="{832DCC13-AD75-F943-8988-4D6C18FEA61A}" type="datetime1">
              <a:rPr lang="en-IN" smtClean="0"/>
              <a:t>21-01-2025</a:t>
            </a:fld>
            <a:endParaRPr lang="en-US"/>
          </a:p>
        </p:txBody>
      </p:sp>
      <p:sp>
        <p:nvSpPr>
          <p:cNvPr id="5" name="Footer Placeholder 4"/>
          <p:cNvSpPr>
            <a:spLocks noGrp="1"/>
          </p:cNvSpPr>
          <p:nvPr>
            <p:ph type="ftr" sz="quarter" idx="11"/>
          </p:nvPr>
        </p:nvSpPr>
        <p:spPr>
          <a:xfrm>
            <a:off x="4165600" y="6215083"/>
            <a:ext cx="3860800" cy="506400"/>
          </a:xfrm>
        </p:spPr>
        <p:txBody>
          <a:body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fontAlgn="base"/>
            <a:r>
              <a:rPr lang="en-US" sz="3600" b="1" dirty="0"/>
              <a:t>                             Promises in Node.js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buNone/>
            </a:pPr>
            <a:r>
              <a:rPr lang="en-US" sz="2400" dirty="0" err="1"/>
              <a:t>dboper.insertDocument</a:t>
            </a:r>
            <a:r>
              <a:rPr lang="en-US" sz="2400" dirty="0"/>
              <a:t>(db, { name: "Test", description: "Test"},</a:t>
            </a:r>
          </a:p>
          <a:p>
            <a:pPr>
              <a:buNone/>
            </a:pPr>
            <a:r>
              <a:rPr lang="en-US" sz="2400" dirty="0"/>
              <a:t>	"test", (result) =&gt; {</a:t>
            </a:r>
          </a:p>
          <a:p>
            <a:pPr>
              <a:buNone/>
            </a:pPr>
            <a:r>
              <a:rPr lang="en-US" sz="2400" dirty="0"/>
              <a:t>		console.log("Insert Document:\n", result.ops);</a:t>
            </a:r>
          </a:p>
          <a:p>
            <a:pPr>
              <a:buNone/>
            </a:pPr>
            <a:endParaRPr lang="en-US" sz="2400" dirty="0"/>
          </a:p>
          <a:p>
            <a:pPr>
              <a:buNone/>
            </a:pPr>
            <a:r>
              <a:rPr lang="en-US" sz="2400" dirty="0"/>
              <a:t>		</a:t>
            </a:r>
            <a:r>
              <a:rPr lang="en-US" sz="2400" dirty="0" err="1"/>
              <a:t>dboper.findDocuments</a:t>
            </a:r>
            <a:r>
              <a:rPr lang="en-US" sz="2400" dirty="0"/>
              <a:t>(db, "test", (docs) =&gt; {</a:t>
            </a:r>
          </a:p>
          <a:p>
            <a:pPr>
              <a:buNone/>
            </a:pPr>
            <a:r>
              <a:rPr lang="en-US" sz="2400" dirty="0"/>
              <a:t>			console.log("Found Documents:\n", docs);</a:t>
            </a:r>
          </a:p>
          <a:p>
            <a:pPr>
              <a:buNone/>
            </a:pPr>
            <a:endParaRPr lang="en-US" sz="2400" dirty="0"/>
          </a:p>
          <a:p>
            <a:pPr>
              <a:buNone/>
            </a:pPr>
            <a:r>
              <a:rPr lang="en-US" sz="2400" dirty="0"/>
              <a:t>			</a:t>
            </a:r>
            <a:r>
              <a:rPr lang="en-US" sz="2400" dirty="0" err="1"/>
              <a:t>dboper.updateDocument</a:t>
            </a:r>
            <a:r>
              <a:rPr lang="en-US" sz="2400" dirty="0"/>
              <a:t>(db, { name: "Test" },</a:t>
            </a:r>
          </a:p>
          <a:p>
            <a:pPr>
              <a:buNone/>
            </a:pPr>
            <a:r>
              <a:rPr lang="en-US" sz="2400" dirty="0"/>
              <a:t>				{ description: "Updated Test" }, "test",</a:t>
            </a:r>
          </a:p>
          <a:p>
            <a:pPr>
              <a:buNone/>
            </a:pPr>
            <a:r>
              <a:rPr lang="en-US" sz="2400" dirty="0"/>
              <a:t>			</a:t>
            </a:r>
            <a:r>
              <a:rPr lang="en-US" sz="1400" dirty="0"/>
              <a:t>	</a:t>
            </a:r>
          </a:p>
        </p:txBody>
      </p:sp>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96C67D1-8EB1-6B45-BFF9-C435DC4087FC}" type="datetime1">
              <a:rPr lang="en-IN" smtClean="0"/>
              <a:t>21-01-2025</a:t>
            </a:fld>
            <a:endParaRPr lang="en-US"/>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73</a:t>
            </a:fld>
            <a:endParaRPr lang="en-US"/>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fontAlgn="base"/>
            <a:r>
              <a:rPr lang="en-US" sz="3600" b="1" dirty="0"/>
              <a:t>                             Promises in Node.js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buNone/>
            </a:pPr>
            <a:r>
              <a:rPr lang="en-US" dirty="0"/>
              <a:t>(result) =&gt; {</a:t>
            </a:r>
          </a:p>
          <a:p>
            <a:pPr>
              <a:buNone/>
            </a:pPr>
            <a:r>
              <a:rPr lang="en-US" dirty="0"/>
              <a:t>					console.log("Updated Document:\n", </a:t>
            </a:r>
            <a:r>
              <a:rPr lang="en-US" dirty="0" err="1"/>
              <a:t>result.result</a:t>
            </a:r>
            <a:r>
              <a:rPr lang="en-US" dirty="0"/>
              <a:t>);</a:t>
            </a:r>
          </a:p>
          <a:p>
            <a:pPr>
              <a:buNone/>
            </a:pPr>
            <a:endParaRPr lang="en-US" dirty="0"/>
          </a:p>
          <a:p>
            <a:pPr>
              <a:buNone/>
            </a:pPr>
            <a:r>
              <a:rPr lang="en-US" dirty="0"/>
              <a:t>					</a:t>
            </a:r>
            <a:r>
              <a:rPr lang="en-US" dirty="0" err="1"/>
              <a:t>dboper.findDocuments</a:t>
            </a:r>
            <a:r>
              <a:rPr lang="en-US" dirty="0"/>
              <a:t>(db, "test", (docs) =&gt; {</a:t>
            </a:r>
          </a:p>
          <a:p>
            <a:pPr>
              <a:buNone/>
            </a:pPr>
            <a:r>
              <a:rPr lang="en-US" dirty="0"/>
              <a:t>						console.log("Found Updated Documents:\n", docs);</a:t>
            </a:r>
          </a:p>
          <a:p>
            <a:pPr>
              <a:buNone/>
            </a:pPr>
            <a:r>
              <a:rPr lang="en-US" dirty="0"/>
              <a:t>							</a:t>
            </a:r>
          </a:p>
          <a:p>
            <a:pPr>
              <a:buNone/>
            </a:pPr>
            <a:r>
              <a:rPr lang="en-US" dirty="0"/>
              <a:t>						</a:t>
            </a:r>
            <a:r>
              <a:rPr lang="en-US" dirty="0" err="1"/>
              <a:t>db.dropCollection</a:t>
            </a:r>
            <a:r>
              <a:rPr lang="en-US" dirty="0"/>
              <a:t>("test", (result) =&gt; {</a:t>
            </a:r>
          </a:p>
          <a:p>
            <a:pPr>
              <a:buNone/>
            </a:pPr>
            <a:r>
              <a:rPr lang="en-US" dirty="0"/>
              <a:t>							console.log("Dropped Collection: ", result);</a:t>
            </a:r>
          </a:p>
          <a:p>
            <a:pPr>
              <a:buNone/>
            </a:pPr>
            <a:endParaRPr lang="en-US" dirty="0"/>
          </a:p>
          <a:p>
            <a:pPr>
              <a:buNone/>
            </a:pPr>
            <a:r>
              <a:rPr lang="en-US" dirty="0"/>
              <a:t>							</a:t>
            </a:r>
            <a:r>
              <a:rPr lang="en-US" dirty="0" err="1"/>
              <a:t>client.close</a:t>
            </a:r>
            <a:r>
              <a:rPr lang="en-US" dirty="0"/>
              <a:t>();</a:t>
            </a:r>
          </a:p>
          <a:p>
            <a:pPr>
              <a:buNone/>
            </a:pPr>
            <a:r>
              <a:rPr lang="en-US" dirty="0"/>
              <a:t>						});</a:t>
            </a:r>
          </a:p>
          <a:p>
            <a:pPr>
              <a:buNone/>
            </a:pPr>
            <a:r>
              <a:rPr lang="en-US" dirty="0"/>
              <a:t>					});</a:t>
            </a:r>
          </a:p>
          <a:p>
            <a:pPr>
              <a:buNone/>
            </a:pPr>
            <a:r>
              <a:rPr lang="en-US" dirty="0"/>
              <a:t>				});</a:t>
            </a:r>
          </a:p>
          <a:p>
            <a:pPr>
              <a:buNone/>
            </a:pPr>
            <a:r>
              <a:rPr lang="en-US" dirty="0"/>
              <a:t>		});</a:t>
            </a:r>
          </a:p>
          <a:p>
            <a:pPr>
              <a:buNone/>
            </a:pPr>
            <a:r>
              <a:rPr lang="en-US" dirty="0"/>
              <a:t>	});</a:t>
            </a:r>
          </a:p>
          <a:p>
            <a:endParaRPr lang="en-US" dirty="0"/>
          </a:p>
        </p:txBody>
      </p:sp>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A995D16-0BBA-424B-8A00-D0D5AC7DDAC1}" type="datetime1">
              <a:rPr lang="en-IN" smtClean="0"/>
              <a:t>21-01-2025</a:t>
            </a:fld>
            <a:endParaRPr lang="en-US"/>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74</a:t>
            </a:fld>
            <a:endParaRPr lang="en-US"/>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fontAlgn="base"/>
            <a:r>
              <a:rPr lang="en-US" sz="3600" b="1" dirty="0"/>
              <a:t>                             Promises in Node.js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itchFamily="2" charset="2"/>
              <a:buChar char="Ø"/>
            </a:pPr>
            <a:r>
              <a:rPr lang="en-US" sz="2400" dirty="0"/>
              <a:t>This is what happens due to the nesting of callback functions. Now imagine if you need to perform multiple nested operations like this. That would make your code messy and very complex. In Node.js world, this problem is called </a:t>
            </a:r>
            <a:r>
              <a:rPr lang="en-US" sz="2400" b="1" dirty="0"/>
              <a:t>“Callback Hell”</a:t>
            </a:r>
            <a:r>
              <a:rPr lang="en-US" sz="2400" dirty="0"/>
              <a:t>.</a:t>
            </a:r>
          </a:p>
          <a:p>
            <a:pPr marL="0" indent="0">
              <a:buNone/>
            </a:pPr>
            <a:r>
              <a:rPr lang="en-US" sz="2400" dirty="0"/>
              <a:t> </a:t>
            </a:r>
          </a:p>
          <a:p>
            <a:pPr>
              <a:buFont typeface="Wingdings" pitchFamily="2" charset="2"/>
              <a:buChar char="Ø"/>
            </a:pPr>
            <a:r>
              <a:rPr lang="en-US" sz="2400" dirty="0"/>
              <a:t>To resolve this issue we need to get rid of the callback functions whilst nesting. This is where Promises come into the picture. A Promise in Node means an action which will either be completed or rejected. In case of completion, the promise is kept and otherwise, the promise is broken. So as the word suggests either the promise is kept or it is broken. And unlike callbacks, promises can be chained. </a:t>
            </a:r>
          </a:p>
        </p:txBody>
      </p:sp>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496C29F-0304-C84D-8121-E581E6FC6E90}" type="datetime1">
              <a:rPr lang="en-IN" smtClean="0"/>
              <a:t>21-01-2025</a:t>
            </a:fld>
            <a:endParaRPr lang="en-US"/>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75</a:t>
            </a:fld>
            <a:endParaRPr lang="en-US"/>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fontAlgn="base"/>
            <a:r>
              <a:rPr lang="en-US" sz="3600" b="1" dirty="0"/>
              <a:t>                             Promises in Node.js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itchFamily="2" charset="2"/>
              <a:buChar char="Ø"/>
            </a:pPr>
            <a:r>
              <a:rPr lang="en-US" sz="2400" b="1" dirty="0"/>
              <a:t>Callbacks to Promises</a:t>
            </a:r>
            <a:r>
              <a:rPr lang="en-US" sz="2400" dirty="0"/>
              <a:t> </a:t>
            </a:r>
            <a:r>
              <a:rPr lang="en-US" sz="2400" dirty="0" err="1"/>
              <a:t>Promises</a:t>
            </a:r>
            <a:r>
              <a:rPr lang="en-US" sz="2400" dirty="0"/>
              <a:t> notify whether the request is fulfilled or rejected. Callbacks can be registered with the </a:t>
            </a:r>
            <a:r>
              <a:rPr lang="en-US" sz="2400" b="1" dirty="0"/>
              <a:t>.then()</a:t>
            </a:r>
            <a:r>
              <a:rPr lang="en-US" sz="2400" dirty="0"/>
              <a:t> to handle fulfillment and rejection. The </a:t>
            </a:r>
            <a:r>
              <a:rPr lang="en-US" sz="2400" b="1" dirty="0"/>
              <a:t>.then()</a:t>
            </a:r>
            <a:r>
              <a:rPr lang="en-US" sz="2400" dirty="0"/>
              <a:t> can be chained to handle the fulfillment and rejection whereas </a:t>
            </a:r>
            <a:r>
              <a:rPr lang="en-US" sz="2400" b="1" dirty="0"/>
              <a:t>.catch()</a:t>
            </a:r>
            <a:r>
              <a:rPr lang="en-US" sz="2400" dirty="0"/>
              <a:t> can be used for handling the errors(if any).</a:t>
            </a:r>
          </a:p>
          <a:p>
            <a:pPr>
              <a:buNone/>
            </a:pPr>
            <a:r>
              <a:rPr lang="en-US" sz="2400" dirty="0"/>
              <a:t>    </a:t>
            </a:r>
            <a:r>
              <a:rPr lang="en-US" sz="2400" dirty="0" err="1"/>
              <a:t>dboper.insertDocument</a:t>
            </a:r>
            <a:r>
              <a:rPr lang="en-US" sz="2400" dirty="0"/>
              <a:t>(db,</a:t>
            </a:r>
          </a:p>
          <a:p>
            <a:pPr>
              <a:buNone/>
            </a:pPr>
            <a:r>
              <a:rPr lang="en-US" sz="2400" dirty="0"/>
              <a:t>	{ name: "Test", description: "Just a test"},</a:t>
            </a:r>
          </a:p>
          <a:p>
            <a:pPr>
              <a:buNone/>
            </a:pPr>
            <a:r>
              <a:rPr lang="en-US" sz="2400" dirty="0"/>
              <a:t>	"test").then((result) =&gt; {</a:t>
            </a:r>
          </a:p>
          <a:p>
            <a:pPr>
              <a:buNone/>
            </a:pPr>
            <a:r>
              <a:rPr lang="en-US" sz="2400" dirty="0"/>
              <a:t>		console.log("Insert Document:\n", result.ops);</a:t>
            </a:r>
          </a:p>
          <a:p>
            <a:pPr>
              <a:buNone/>
            </a:pPr>
            <a:r>
              <a:rPr lang="en-US" sz="2400" dirty="0"/>
              <a:t>	});</a:t>
            </a:r>
          </a:p>
          <a:p>
            <a:pPr>
              <a:buFont typeface="Wingdings" pitchFamily="2" charset="2"/>
              <a:buChar char="Ø"/>
            </a:pPr>
            <a:endParaRPr lang="en-US" sz="2400" dirty="0"/>
          </a:p>
        </p:txBody>
      </p:sp>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342E35D-BE4C-0944-9A7A-F4E5D7E3B19A}" type="datetime1">
              <a:rPr lang="en-IN" smtClean="0"/>
              <a:t>21-01-2025</a:t>
            </a:fld>
            <a:endParaRPr lang="en-US"/>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76</a:t>
            </a:fld>
            <a:endParaRPr lang="en-US"/>
          </a:p>
        </p:txBody>
      </p:sp>
      <p:sp>
        <p:nvSpPr>
          <p:cNvPr id="8"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fontAlgn="base"/>
            <a:r>
              <a:rPr lang="en-US" sz="3600" b="1" dirty="0"/>
              <a:t>                             Promises in Node.js</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b="1" dirty="0"/>
              <a:t>Nested Promises:</a:t>
            </a:r>
            <a:r>
              <a:rPr lang="en-US" sz="2400" dirty="0"/>
              <a:t> Often you will encounter situations where you need to make use of nested Promises. Nested promises begin with a </a:t>
            </a:r>
            <a:r>
              <a:rPr lang="en-US" sz="2400" b="1" dirty="0"/>
              <a:t>.then()</a:t>
            </a:r>
            <a:r>
              <a:rPr lang="en-US" sz="2400" dirty="0"/>
              <a:t> and in each of the </a:t>
            </a:r>
            <a:r>
              <a:rPr lang="en-US" sz="2400" b="1" dirty="0"/>
              <a:t>.then()</a:t>
            </a:r>
            <a:r>
              <a:rPr lang="en-US" sz="2400" dirty="0"/>
              <a:t> we have a </a:t>
            </a:r>
            <a:r>
              <a:rPr lang="en-US" sz="2400" b="1" dirty="0"/>
              <a:t>return statement</a:t>
            </a:r>
            <a:r>
              <a:rPr lang="en-US" sz="2400" dirty="0"/>
              <a:t>. After the </a:t>
            </a:r>
            <a:r>
              <a:rPr lang="en-US" sz="2400" b="1" dirty="0"/>
              <a:t>return statement, .then()</a:t>
            </a:r>
            <a:r>
              <a:rPr lang="en-US" sz="2400" dirty="0"/>
              <a:t> follows in the same manner.  Following example shows the worst case scenario wherein multiple .then() methods are used in order to declare nested promises (which are dependent on each other for their own execution).</a:t>
            </a:r>
          </a:p>
        </p:txBody>
      </p:sp>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9F2222A-4B41-1A47-829A-5FB599DBF178}" type="datetime1">
              <a:rPr lang="en-IN" smtClean="0"/>
              <a:t>21-01-2025</a:t>
            </a:fld>
            <a:endParaRPr lang="en-US"/>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77</a:t>
            </a:fld>
            <a:endParaRPr lang="en-US"/>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fontAlgn="base"/>
            <a:r>
              <a:rPr lang="en-US" sz="3600" b="1" dirty="0"/>
              <a:t>                             Promises in Node.js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Wingdings" pitchFamily="2" charset="2"/>
              <a:buChar char="Ø"/>
            </a:pPr>
            <a:r>
              <a:rPr lang="en-US" sz="2400" b="1" dirty="0"/>
              <a:t>Promise chaining:</a:t>
            </a:r>
            <a:r>
              <a:rPr lang="en-US" sz="2400" dirty="0"/>
              <a:t> Promise chaining is a syntax that allows you to chain together multiple asynchronous tasks in a specific order. This is great for complex code where one asynchronous task needs to be performed after the completion of a different asynchronous task.</a:t>
            </a:r>
          </a:p>
          <a:p>
            <a:pPr>
              <a:buFont typeface="Wingdings" pitchFamily="2" charset="2"/>
              <a:buChar char="Ø"/>
            </a:pPr>
            <a:r>
              <a:rPr lang="en-US" sz="2400" dirty="0"/>
              <a:t>To demonstrate promise chaining, the following function will be used to simulate an asynchronous task. In reality, it’s just adding up a couple of numbers, waiting two seconds, and fulfilling the promise with the sum.</a:t>
            </a:r>
          </a:p>
          <a:p>
            <a:pPr marL="0" indent="0">
              <a:buNone/>
            </a:pPr>
            <a:endParaRPr lang="en-US" sz="2400" dirty="0"/>
          </a:p>
        </p:txBody>
      </p:sp>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6BF6996-3D46-594F-B5F3-0201894BAC20}" type="datetime1">
              <a:rPr lang="en-IN" smtClean="0"/>
              <a:t>21-01-2025</a:t>
            </a:fld>
            <a:endParaRPr lang="en-US"/>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78</a:t>
            </a:fld>
            <a:endParaRPr lang="en-US"/>
          </a:p>
        </p:txBody>
      </p:sp>
      <p:sp>
        <p:nvSpPr>
          <p:cNvPr id="7" name="Title 1"/>
          <p:cNvSpPr txBox="1">
            <a:spLocks/>
          </p:cNvSpPr>
          <p:nvPr/>
        </p:nvSpPr>
        <p:spPr>
          <a:xfrm>
            <a:off x="1447800" y="0"/>
            <a:ext cx="10744200" cy="68580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fontAlgn="base"/>
            <a:r>
              <a:rPr lang="en-US" sz="3600" b="1" dirty="0"/>
              <a:t>                             </a:t>
            </a:r>
          </a:p>
          <a:p>
            <a:pPr fontAlgn="base"/>
            <a:r>
              <a:rPr lang="en-US" sz="3600" b="1" dirty="0"/>
              <a:t>                     </a:t>
            </a:r>
            <a:r>
              <a:rPr lang="en-US" sz="3200" dirty="0"/>
              <a:t>Node.js Promise Chaining</a:t>
            </a:r>
          </a:p>
          <a:p>
            <a:pPr fontAlgn="base"/>
            <a:endParaRPr lang="en-US" sz="3600" b="1"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fontAlgn="base">
              <a:buNone/>
            </a:pPr>
            <a:r>
              <a:rPr lang="en-US" dirty="0"/>
              <a:t>const add = (a, b) =&gt; {     </a:t>
            </a:r>
          </a:p>
          <a:p>
            <a:pPr fontAlgn="base">
              <a:buNone/>
            </a:pPr>
            <a:r>
              <a:rPr lang="en-US" dirty="0"/>
              <a:t>    return new Promise((resolve, reject) =&gt; {        </a:t>
            </a:r>
          </a:p>
          <a:p>
            <a:pPr fontAlgn="base">
              <a:buNone/>
            </a:pPr>
            <a:r>
              <a:rPr lang="en-US" dirty="0"/>
              <a:t>        </a:t>
            </a:r>
            <a:r>
              <a:rPr lang="en-US" dirty="0" err="1"/>
              <a:t>setTimeout</a:t>
            </a:r>
            <a:r>
              <a:rPr lang="en-US" dirty="0"/>
              <a:t>(() =&gt; {            </a:t>
            </a:r>
          </a:p>
          <a:p>
            <a:pPr fontAlgn="base">
              <a:buNone/>
            </a:pPr>
            <a:r>
              <a:rPr lang="en-US" dirty="0"/>
              <a:t>            if (a &lt; 0 || b &lt; 0) {                 </a:t>
            </a:r>
          </a:p>
          <a:p>
            <a:pPr fontAlgn="base">
              <a:buNone/>
            </a:pPr>
            <a:r>
              <a:rPr lang="en-US" dirty="0"/>
              <a:t>                return reject('Numbers must be non-negative')</a:t>
            </a:r>
          </a:p>
          <a:p>
            <a:pPr fontAlgn="base">
              <a:buNone/>
            </a:pPr>
            <a:r>
              <a:rPr lang="en-US" dirty="0"/>
              <a:t>            } </a:t>
            </a:r>
          </a:p>
          <a:p>
            <a:pPr fontAlgn="base">
              <a:buNone/>
            </a:pPr>
            <a:r>
              <a:rPr lang="en-US" dirty="0"/>
              <a:t>            resolve(a + b)         </a:t>
            </a:r>
          </a:p>
          <a:p>
            <a:pPr fontAlgn="base">
              <a:buNone/>
            </a:pPr>
            <a:r>
              <a:rPr lang="en-US" dirty="0"/>
              <a:t>        }, 2000) </a:t>
            </a:r>
          </a:p>
          <a:p>
            <a:pPr fontAlgn="base">
              <a:buNone/>
            </a:pPr>
            <a:r>
              <a:rPr lang="en-US" dirty="0"/>
              <a:t>    })</a:t>
            </a:r>
          </a:p>
          <a:p>
            <a:pPr fontAlgn="base">
              <a:buNone/>
            </a:pPr>
            <a:r>
              <a:rPr lang="en-US" dirty="0"/>
              <a:t>}</a:t>
            </a:r>
          </a:p>
          <a:p>
            <a:pPr fontAlgn="base">
              <a:buNone/>
            </a:pPr>
            <a:r>
              <a:rPr lang="en-US" dirty="0"/>
              <a:t>  </a:t>
            </a:r>
          </a:p>
          <a:p>
            <a:endParaRPr lang="en-US" dirty="0"/>
          </a:p>
        </p:txBody>
      </p:sp>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65FAD2-372A-474F-92A6-B9978028358B}" type="datetime1">
              <a:rPr lang="en-IN" smtClean="0"/>
              <a:t>21-01-2025</a:t>
            </a:fld>
            <a:endParaRPr lang="en-US"/>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79</a:t>
            </a:fld>
            <a:endParaRPr lang="en-US"/>
          </a:p>
        </p:txBody>
      </p:sp>
      <p:sp>
        <p:nvSpPr>
          <p:cNvPr id="7" name="Title 1"/>
          <p:cNvSpPr txBox="1">
            <a:spLocks/>
          </p:cNvSpPr>
          <p:nvPr/>
        </p:nvSpPr>
        <p:spPr>
          <a:xfrm>
            <a:off x="1447800" y="0"/>
            <a:ext cx="10744200" cy="68580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fontAlgn="base"/>
            <a:r>
              <a:rPr lang="en-US" sz="3600" b="1" dirty="0"/>
              <a:t>                             </a:t>
            </a:r>
          </a:p>
          <a:p>
            <a:pPr fontAlgn="base"/>
            <a:r>
              <a:rPr lang="en-US" sz="3600" b="1" dirty="0"/>
              <a:t>                     </a:t>
            </a:r>
            <a:r>
              <a:rPr lang="en-US" sz="3200" dirty="0"/>
              <a:t>Node.js Promise Chaining</a:t>
            </a:r>
          </a:p>
          <a:p>
            <a:pPr fontAlgn="base"/>
            <a:endParaRPr lang="en-US" sz="36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AD5C877-300E-B446-AB63-070462D0EC85}"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a:extLst>
              <a:ext uri="{FF2B5EF4-FFF2-40B4-BE49-F238E27FC236}">
                <a16:creationId xmlns:a16="http://schemas.microsoft.com/office/drawing/2014/main" id="{067567D3-B65B-4752-8952-9BA2BB96D648}"/>
              </a:ext>
            </a:extLst>
          </p:cNvPr>
          <p:cNvSpPr txBox="1"/>
          <p:nvPr/>
        </p:nvSpPr>
        <p:spPr>
          <a:xfrm>
            <a:off x="1447800" y="1213828"/>
            <a:ext cx="70104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UNIT-V: </a:t>
            </a:r>
            <a:r>
              <a:rPr lang="en-US" sz="2800" b="1" dirty="0"/>
              <a:t>Connecting Angular js with MongoDB</a:t>
            </a:r>
            <a:endParaRPr lang="en-IN" sz="2800" b="1" dirty="0"/>
          </a:p>
        </p:txBody>
      </p:sp>
      <p:sp>
        <p:nvSpPr>
          <p:cNvPr id="2" name="TextBox 1"/>
          <p:cNvSpPr txBox="1"/>
          <p:nvPr/>
        </p:nvSpPr>
        <p:spPr>
          <a:xfrm>
            <a:off x="1447800" y="2397697"/>
            <a:ext cx="9525000" cy="224676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t>Environment Setup of Mongo dB , data modeling ,The current SQL/NoSQL landscape, Create collection in Mongo dB, CRUD Operations in MongoDB. Mongo's feature set, Introduction to Mongoose, understanding mongoose schemas and datatypes, Connecting Angular with mongo dB using API. </a:t>
            </a:r>
          </a:p>
        </p:txBody>
      </p:sp>
    </p:spTree>
    <p:extLst>
      <p:ext uri="{BB962C8B-B14F-4D97-AF65-F5344CB8AC3E}">
        <p14:creationId xmlns:p14="http://schemas.microsoft.com/office/powerpoint/2010/main" val="4728509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fontAlgn="base">
              <a:buNone/>
            </a:pPr>
            <a:r>
              <a:rPr lang="en-US" sz="2400" dirty="0"/>
              <a:t>add(1, 2).then((sum) =&gt; {     </a:t>
            </a:r>
          </a:p>
          <a:p>
            <a:pPr fontAlgn="base">
              <a:buNone/>
            </a:pPr>
            <a:r>
              <a:rPr lang="en-US" sz="2400" dirty="0"/>
              <a:t>    console.log(sum)  // Print 3   </a:t>
            </a:r>
          </a:p>
          <a:p>
            <a:pPr fontAlgn="base">
              <a:buNone/>
            </a:pPr>
            <a:r>
              <a:rPr lang="en-US" sz="2400" dirty="0"/>
              <a:t>    return add(sum, 4)</a:t>
            </a:r>
          </a:p>
          <a:p>
            <a:pPr fontAlgn="base">
              <a:buNone/>
            </a:pPr>
            <a:r>
              <a:rPr lang="en-US" sz="2400" dirty="0"/>
              <a:t>}).then((sum2) =&gt; {     </a:t>
            </a:r>
          </a:p>
          <a:p>
            <a:pPr fontAlgn="base">
              <a:buNone/>
            </a:pPr>
            <a:r>
              <a:rPr lang="en-US" sz="2400" dirty="0"/>
              <a:t>    console.log(sum2) // Print 7 </a:t>
            </a:r>
          </a:p>
          <a:p>
            <a:pPr fontAlgn="base">
              <a:buNone/>
            </a:pPr>
            <a:r>
              <a:rPr lang="en-US" sz="2400" dirty="0"/>
              <a:t>}).catch((e) =&gt; { </a:t>
            </a:r>
          </a:p>
          <a:p>
            <a:pPr fontAlgn="base">
              <a:buNone/>
            </a:pPr>
            <a:r>
              <a:rPr lang="en-US" sz="2400" dirty="0"/>
              <a:t>    console.log(e) </a:t>
            </a:r>
          </a:p>
          <a:p>
            <a:pPr fontAlgn="base">
              <a:buNone/>
            </a:pPr>
            <a:r>
              <a:rPr lang="en-US" sz="2400" dirty="0"/>
              <a:t>});</a:t>
            </a:r>
          </a:p>
          <a:p>
            <a:pPr>
              <a:buNone/>
            </a:pPr>
            <a:endParaRPr lang="en-US" dirty="0"/>
          </a:p>
        </p:txBody>
      </p:sp>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395B874-CAAF-7F4C-8F2C-30AE44F137FB}" type="datetime1">
              <a:rPr lang="en-IN" smtClean="0"/>
              <a:t>21-01-2025</a:t>
            </a:fld>
            <a:endParaRPr lang="en-US"/>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80</a:t>
            </a:fld>
            <a:endParaRPr lang="en-US"/>
          </a:p>
        </p:txBody>
      </p:sp>
      <p:sp>
        <p:nvSpPr>
          <p:cNvPr id="7" name="Title 1"/>
          <p:cNvSpPr txBox="1">
            <a:spLocks/>
          </p:cNvSpPr>
          <p:nvPr/>
        </p:nvSpPr>
        <p:spPr>
          <a:xfrm>
            <a:off x="1447800" y="0"/>
            <a:ext cx="10744200" cy="68580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fontAlgn="base"/>
            <a:r>
              <a:rPr lang="en-US" sz="3600" b="1" dirty="0"/>
              <a:t>                             </a:t>
            </a:r>
          </a:p>
          <a:p>
            <a:pPr fontAlgn="base"/>
            <a:r>
              <a:rPr lang="en-US" sz="3600" b="1" dirty="0"/>
              <a:t>                     </a:t>
            </a:r>
            <a:r>
              <a:rPr lang="en-US" sz="3200" dirty="0"/>
              <a:t>Node.js Promise Chaining</a:t>
            </a:r>
          </a:p>
          <a:p>
            <a:pPr fontAlgn="base"/>
            <a:endParaRPr lang="en-US" sz="3600" b="1"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Char char="Ø"/>
            </a:pPr>
            <a:r>
              <a:rPr lang="en-US" sz="2400" b="1" dirty="0"/>
              <a:t>Template engines</a:t>
            </a:r>
            <a:r>
              <a:rPr lang="en-US" sz="2400" dirty="0"/>
              <a:t> are used when you want to rapidly build web applications that are split into different components. Templates also enable fast rendering of the server-side data that needs to be passed to the application.</a:t>
            </a:r>
          </a:p>
          <a:p>
            <a:pPr marL="0" indent="0">
              <a:buNone/>
            </a:pPr>
            <a:endParaRPr lang="en-US" sz="2400" dirty="0"/>
          </a:p>
          <a:p>
            <a:pPr>
              <a:buFont typeface="Wingdings" pitchFamily="2" charset="2"/>
              <a:buChar char="Ø"/>
            </a:pPr>
            <a:r>
              <a:rPr lang="en-US" sz="2400" dirty="0"/>
              <a:t>Template engines are mostly used for server-side applications that are run on only one server and are not built as APIs. The popular ones include </a:t>
            </a:r>
            <a:r>
              <a:rPr lang="en-US" sz="2400" dirty="0" err="1"/>
              <a:t>Ejs</a:t>
            </a:r>
            <a:r>
              <a:rPr lang="en-US" sz="2400" dirty="0"/>
              <a:t>, Jade, Pug, Mustache, </a:t>
            </a:r>
            <a:r>
              <a:rPr lang="en-US" sz="2400" dirty="0" err="1"/>
              <a:t>HandlebarsJS</a:t>
            </a:r>
            <a:r>
              <a:rPr lang="en-US" sz="2400" dirty="0"/>
              <a:t>, Jinja2, and Blade.</a:t>
            </a:r>
          </a:p>
          <a:p>
            <a:pPr>
              <a:buFont typeface="Wingdings" pitchFamily="2" charset="2"/>
              <a:buChar char="Ø"/>
            </a:pPr>
            <a:endParaRPr lang="en-US" sz="2400" dirty="0"/>
          </a:p>
        </p:txBody>
      </p:sp>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613FC39-C60D-7845-B6D6-7BF3D126DF4A}" type="datetime1">
              <a:rPr lang="en-IN" smtClean="0"/>
              <a:t>21-01-2025</a:t>
            </a:fld>
            <a:endParaRPr lang="en-US"/>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81</a:t>
            </a:fld>
            <a:endParaRPr lang="en-US"/>
          </a:p>
        </p:txBody>
      </p:sp>
      <p:sp>
        <p:nvSpPr>
          <p:cNvPr id="7" name="Title 1"/>
          <p:cNvSpPr txBox="1">
            <a:spLocks/>
          </p:cNvSpPr>
          <p:nvPr/>
        </p:nvSpPr>
        <p:spPr>
          <a:xfrm>
            <a:off x="1447800" y="0"/>
            <a:ext cx="10744200" cy="68580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3600" b="1" dirty="0"/>
              <a:t>                              </a:t>
            </a:r>
            <a:r>
              <a:rPr lang="en-US" sz="3200" dirty="0"/>
              <a:t>Template engines</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970F897-3FEA-2049-9808-9A1C9D645C66}" type="datetime1">
              <a:rPr lang="en-IN" smtClean="0"/>
              <a:t>21-01-2025</a:t>
            </a:fld>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82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Daily Quiz</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4840" y="781395"/>
            <a:ext cx="11353800" cy="5324535"/>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000" b="1" dirty="0">
                <a:latin typeface="+mj-lt"/>
              </a:rPr>
              <a:t>Q 1 -</a:t>
            </a:r>
            <a:r>
              <a:rPr lang="en-US" sz="2000" dirty="0"/>
              <a:t>. </a:t>
            </a:r>
            <a:r>
              <a:rPr lang="en-US" sz="2000" b="1" dirty="0"/>
              <a:t>Which of the following statements are true</a:t>
            </a:r>
            <a:r>
              <a:rPr lang="en-US" sz="2000" b="1" dirty="0">
                <a:latin typeface="+mj-lt"/>
              </a:rPr>
              <a:t>?</a:t>
            </a:r>
          </a:p>
          <a:p>
            <a:pPr algn="just"/>
            <a:r>
              <a:rPr lang="en-IN" sz="2000" b="1" dirty="0">
                <a:latin typeface="+mj-lt"/>
              </a:rPr>
              <a:t>A  </a:t>
            </a:r>
            <a:r>
              <a:rPr lang="en-IN" sz="2000" dirty="0">
                <a:latin typeface="+mj-lt"/>
              </a:rPr>
              <a:t>Node.js is a server side language.</a:t>
            </a:r>
          </a:p>
          <a:p>
            <a:pPr algn="just"/>
            <a:r>
              <a:rPr lang="en-IN" sz="2000" b="1" dirty="0">
                <a:latin typeface="+mj-lt"/>
              </a:rPr>
              <a:t>B </a:t>
            </a:r>
            <a:r>
              <a:rPr lang="en-IN" sz="2000" dirty="0"/>
              <a:t>Node.js is a client side language.</a:t>
            </a:r>
          </a:p>
          <a:p>
            <a:pPr algn="just"/>
            <a:r>
              <a:rPr lang="en-IN" sz="2000" b="1" dirty="0">
                <a:latin typeface="+mj-lt"/>
              </a:rPr>
              <a:t>C </a:t>
            </a:r>
            <a:r>
              <a:rPr lang="en-IN" sz="2000" dirty="0"/>
              <a:t>Node.js is a both server and client side language.</a:t>
            </a:r>
          </a:p>
          <a:p>
            <a:pPr algn="just"/>
            <a:r>
              <a:rPr lang="en-IN" sz="2000" b="1" dirty="0">
                <a:latin typeface="+mj-lt"/>
              </a:rPr>
              <a:t>D </a:t>
            </a:r>
            <a:r>
              <a:rPr lang="en-IN" sz="2000" dirty="0">
                <a:latin typeface="+mj-lt"/>
              </a:rPr>
              <a:t>None of the above.</a:t>
            </a:r>
          </a:p>
          <a:p>
            <a:pPr algn="just"/>
            <a:endParaRPr lang="en-IN" sz="2000" dirty="0">
              <a:latin typeface="+mj-lt"/>
            </a:endParaRPr>
          </a:p>
          <a:p>
            <a:pPr algn="just"/>
            <a:r>
              <a:rPr lang="en-IN" sz="2000" b="1" dirty="0">
                <a:latin typeface="+mj-lt"/>
              </a:rPr>
              <a:t>Q2-) </a:t>
            </a:r>
            <a:r>
              <a:rPr lang="en-US" sz="2000" b="1" dirty="0"/>
              <a:t>Node.js is written in which language?</a:t>
            </a:r>
            <a:endParaRPr lang="en-US" sz="2000" b="1" dirty="0">
              <a:latin typeface="+mj-lt"/>
            </a:endParaRPr>
          </a:p>
          <a:p>
            <a:pPr algn="just"/>
            <a:r>
              <a:rPr lang="en-US" sz="2000" b="1" dirty="0">
                <a:latin typeface="+mj-lt"/>
              </a:rPr>
              <a:t>A </a:t>
            </a:r>
            <a:r>
              <a:rPr lang="en-US" sz="2000" dirty="0">
                <a:latin typeface="+mj-lt"/>
              </a:rPr>
              <a:t>-C</a:t>
            </a:r>
          </a:p>
          <a:p>
            <a:pPr algn="just"/>
            <a:r>
              <a:rPr lang="en-US" sz="2000" b="1" dirty="0">
                <a:latin typeface="+mj-lt"/>
              </a:rPr>
              <a:t>B </a:t>
            </a:r>
            <a:r>
              <a:rPr lang="en-US" sz="2000" dirty="0">
                <a:latin typeface="+mj-lt"/>
              </a:rPr>
              <a:t>–C++</a:t>
            </a:r>
          </a:p>
          <a:p>
            <a:pPr algn="just"/>
            <a:r>
              <a:rPr lang="en-US" sz="2000" b="1" dirty="0">
                <a:latin typeface="+mj-lt"/>
              </a:rPr>
              <a:t>C </a:t>
            </a:r>
            <a:r>
              <a:rPr lang="en-US" sz="2000" dirty="0">
                <a:latin typeface="+mj-lt"/>
              </a:rPr>
              <a:t>-Java</a:t>
            </a:r>
          </a:p>
          <a:p>
            <a:pPr algn="just"/>
            <a:r>
              <a:rPr lang="en-US" sz="2000" b="1" dirty="0">
                <a:latin typeface="+mj-lt"/>
              </a:rPr>
              <a:t>D</a:t>
            </a:r>
            <a:r>
              <a:rPr lang="en-US" sz="2000" dirty="0">
                <a:latin typeface="+mj-lt"/>
              </a:rPr>
              <a:t> -JavaScript</a:t>
            </a:r>
          </a:p>
          <a:p>
            <a:pPr algn="just"/>
            <a:endParaRPr lang="en-US" sz="2000" dirty="0">
              <a:latin typeface="+mj-lt"/>
            </a:endParaRPr>
          </a:p>
          <a:p>
            <a:r>
              <a:rPr lang="en-US" sz="2000" b="1" dirty="0">
                <a:latin typeface="+mj-lt"/>
              </a:rPr>
              <a:t>Q 3 -</a:t>
            </a:r>
            <a:r>
              <a:rPr lang="en-US" sz="2000" b="1" dirty="0"/>
              <a:t> Which of the following are examples of node modules?</a:t>
            </a:r>
            <a:endParaRPr lang="en-US" sz="2000" dirty="0"/>
          </a:p>
          <a:p>
            <a:r>
              <a:rPr lang="en-US" sz="2000" dirty="0"/>
              <a:t>Express</a:t>
            </a:r>
          </a:p>
          <a:p>
            <a:r>
              <a:rPr lang="en-US" sz="2000" dirty="0"/>
              <a:t>Body-parser</a:t>
            </a:r>
          </a:p>
          <a:p>
            <a:r>
              <a:rPr lang="en-US" sz="2000" dirty="0"/>
              <a:t>Socket.io</a:t>
            </a:r>
          </a:p>
          <a:p>
            <a:r>
              <a:rPr lang="en-US" sz="2000" dirty="0"/>
              <a:t>All of the above</a:t>
            </a:r>
            <a:endParaRPr lang="en-US" sz="2000" dirty="0">
              <a:latin typeface="+mj-lt"/>
            </a:endParaRPr>
          </a:p>
        </p:txBody>
      </p:sp>
      <p:sp>
        <p:nvSpPr>
          <p:cNvPr id="5" name="Footer Placeholder 4">
            <a:extLst>
              <a:ext uri="{FF2B5EF4-FFF2-40B4-BE49-F238E27FC236}">
                <a16:creationId xmlns:a16="http://schemas.microsoft.com/office/drawing/2014/main" id="{A8DF1F86-21CA-B864-E1B9-BA9BF7E9AFA9}"/>
              </a:ext>
            </a:extLst>
          </p:cNvPr>
          <p:cNvSpPr>
            <a:spLocks noGrp="1"/>
          </p:cNvSpPr>
          <p:nvPr>
            <p:ph type="ftr" sz="quarter" idx="5"/>
          </p:nvPr>
        </p:nvSpPr>
        <p:spPr/>
        <p:txBody>
          <a:bodyPr/>
          <a:lstStyle/>
          <a:p>
            <a:pPr marL="12700">
              <a:lnSpc>
                <a:spcPct val="100000"/>
              </a:lnSpc>
              <a:spcBef>
                <a:spcPts val="40"/>
              </a:spcBef>
            </a:pPr>
            <a:r>
              <a:rPr lang="en-IN" spc="30"/>
              <a:t>Ritesh Kumar Singh                                           WEB DEVELOPMENT USING MEAN STACK                                   Unit  I</a:t>
            </a:r>
            <a:endParaRPr lang="en-IN" spc="35" dirty="0"/>
          </a:p>
        </p:txBody>
      </p:sp>
    </p:spTree>
    <p:extLst>
      <p:ext uri="{BB962C8B-B14F-4D97-AF65-F5344CB8AC3E}">
        <p14:creationId xmlns:p14="http://schemas.microsoft.com/office/powerpoint/2010/main" val="31154138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C47BD63-EA68-764A-9DEE-4087C5D21EB7}" type="datetime1">
              <a:rPr lang="en-IN" smtClean="0"/>
              <a:t>21-01-2025</a:t>
            </a:fld>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83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Daily Quiz</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5324535"/>
          </a:xfrm>
          <a:prstGeom prst="rect">
            <a:avLst/>
          </a:prstGeom>
          <a:solidFill>
            <a:schemeClr val="accent3">
              <a:lumMod val="40000"/>
              <a:lumOff val="60000"/>
            </a:schemeClr>
          </a:solidFill>
          <a:ln w="28575">
            <a:solidFill>
              <a:schemeClr val="tx1"/>
            </a:solidFill>
          </a:ln>
        </p:spPr>
        <p:txBody>
          <a:bodyPr wrap="square">
            <a:spAutoFit/>
          </a:bodyPr>
          <a:lstStyle/>
          <a:p>
            <a:r>
              <a:rPr lang="en-US" sz="2000" b="1" dirty="0">
                <a:latin typeface="+mj-lt"/>
              </a:rPr>
              <a:t>Q 4 -)</a:t>
            </a:r>
            <a:r>
              <a:rPr lang="en-US" sz="2000" b="1" dirty="0"/>
              <a:t> To include the HTTP server in the node module, what function do we use?</a:t>
            </a:r>
            <a:endParaRPr lang="en-US" sz="2000" dirty="0"/>
          </a:p>
          <a:p>
            <a:r>
              <a:rPr lang="en-US" sz="2000" b="1" dirty="0"/>
              <a:t>A </a:t>
            </a:r>
            <a:r>
              <a:rPr lang="en-US" sz="2000" dirty="0"/>
              <a:t>get()</a:t>
            </a:r>
          </a:p>
          <a:p>
            <a:r>
              <a:rPr lang="en-US" sz="2000" b="1" dirty="0"/>
              <a:t>B </a:t>
            </a:r>
            <a:r>
              <a:rPr lang="en-US" sz="2000" dirty="0"/>
              <a:t>require()</a:t>
            </a:r>
          </a:p>
          <a:p>
            <a:r>
              <a:rPr lang="en-US" sz="2000" b="1" dirty="0"/>
              <a:t>C </a:t>
            </a:r>
            <a:r>
              <a:rPr lang="en-US" sz="2000" dirty="0" err="1"/>
              <a:t>createServer</a:t>
            </a:r>
            <a:r>
              <a:rPr lang="en-US" sz="2000" dirty="0"/>
              <a:t>()</a:t>
            </a:r>
          </a:p>
          <a:p>
            <a:r>
              <a:rPr lang="en-US" sz="2000" b="1" dirty="0"/>
              <a:t>D </a:t>
            </a:r>
            <a:r>
              <a:rPr lang="en-US" sz="2000" dirty="0"/>
              <a:t>None of the above</a:t>
            </a:r>
          </a:p>
          <a:p>
            <a:endParaRPr lang="en-US" sz="2000" dirty="0"/>
          </a:p>
          <a:p>
            <a:r>
              <a:rPr lang="en-IN" sz="2000" b="1" dirty="0">
                <a:latin typeface="+mj-lt"/>
              </a:rPr>
              <a:t>Q5-)</a:t>
            </a:r>
            <a:r>
              <a:rPr lang="en-US" sz="2000" b="1" dirty="0"/>
              <a:t> To include the HTTP server in the node module, what function do we use?</a:t>
            </a:r>
            <a:endParaRPr lang="en-US" sz="2000" dirty="0"/>
          </a:p>
          <a:p>
            <a:r>
              <a:rPr lang="en-IN" sz="2000" b="1" dirty="0">
                <a:latin typeface="+mj-lt"/>
              </a:rPr>
              <a:t>A </a:t>
            </a:r>
            <a:r>
              <a:rPr lang="en-IN" sz="2000" dirty="0">
                <a:latin typeface="+mj-lt"/>
              </a:rPr>
              <a:t>Export</a:t>
            </a:r>
          </a:p>
          <a:p>
            <a:r>
              <a:rPr lang="en-IN" sz="2000" b="1" dirty="0">
                <a:latin typeface="+mj-lt"/>
              </a:rPr>
              <a:t>B </a:t>
            </a:r>
            <a:r>
              <a:rPr lang="en-IN" sz="2000" dirty="0">
                <a:latin typeface="+mj-lt"/>
              </a:rPr>
              <a:t>Expose</a:t>
            </a:r>
          </a:p>
          <a:p>
            <a:r>
              <a:rPr lang="en-IN" sz="2000" b="1" dirty="0">
                <a:latin typeface="+mj-lt"/>
              </a:rPr>
              <a:t>C </a:t>
            </a:r>
            <a:r>
              <a:rPr lang="en-IN" sz="2000" dirty="0">
                <a:latin typeface="+mj-lt"/>
              </a:rPr>
              <a:t>Require</a:t>
            </a:r>
          </a:p>
          <a:p>
            <a:r>
              <a:rPr lang="en-IN" sz="2000" b="1" dirty="0">
                <a:latin typeface="+mj-lt"/>
              </a:rPr>
              <a:t>D </a:t>
            </a:r>
            <a:r>
              <a:rPr lang="en-IN" sz="2000" dirty="0">
                <a:latin typeface="+mj-lt"/>
              </a:rPr>
              <a:t>None of the above</a:t>
            </a:r>
          </a:p>
          <a:p>
            <a:endParaRPr lang="en-US" sz="2000" dirty="0">
              <a:latin typeface="+mj-lt"/>
            </a:endParaRPr>
          </a:p>
          <a:p>
            <a:pPr algn="just"/>
            <a:r>
              <a:rPr lang="en-US" sz="2000" b="1" dirty="0">
                <a:latin typeface="+mj-lt"/>
              </a:rPr>
              <a:t>Q 6 -)</a:t>
            </a:r>
            <a:r>
              <a:rPr lang="en-US" sz="2000" dirty="0"/>
              <a:t>  </a:t>
            </a:r>
            <a:r>
              <a:rPr lang="en-US" sz="2000" b="1" dirty="0"/>
              <a:t>Default scope in Node.js application is?</a:t>
            </a:r>
          </a:p>
          <a:p>
            <a:pPr algn="just"/>
            <a:r>
              <a:rPr lang="en-IN" sz="2000" b="1" dirty="0"/>
              <a:t>A Global</a:t>
            </a:r>
          </a:p>
          <a:p>
            <a:pPr algn="just"/>
            <a:r>
              <a:rPr lang="en-IN" sz="2000" b="1" dirty="0"/>
              <a:t>B Local</a:t>
            </a:r>
          </a:p>
          <a:p>
            <a:pPr algn="just"/>
            <a:r>
              <a:rPr lang="en-IN" sz="2000" b="1" dirty="0"/>
              <a:t>C Local to objects</a:t>
            </a:r>
          </a:p>
          <a:p>
            <a:pPr algn="just"/>
            <a:r>
              <a:rPr lang="en-IN" sz="2000" b="1" dirty="0"/>
              <a:t>D None of the above</a:t>
            </a:r>
            <a:endParaRPr lang="en-US" sz="2000" dirty="0">
              <a:latin typeface="+mj-lt"/>
            </a:endParaRPr>
          </a:p>
        </p:txBody>
      </p:sp>
      <p:sp>
        <p:nvSpPr>
          <p:cNvPr id="8"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Tree>
    <p:extLst>
      <p:ext uri="{BB962C8B-B14F-4D97-AF65-F5344CB8AC3E}">
        <p14:creationId xmlns:p14="http://schemas.microsoft.com/office/powerpoint/2010/main" val="19197722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67BCD4-74EF-654F-B10E-6471DEFD8CCF}" type="datetime1">
              <a:rPr lang="en-IN" smtClean="0"/>
              <a:t>21-01-2025</a:t>
            </a:fld>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84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Weekly Assignment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2554545"/>
          </a:xfrm>
          <a:prstGeom prst="rect">
            <a:avLst/>
          </a:prstGeom>
          <a:solidFill>
            <a:schemeClr val="accent3">
              <a:lumMod val="40000"/>
              <a:lumOff val="60000"/>
            </a:schemeClr>
          </a:solidFill>
          <a:ln w="28575">
            <a:solidFill>
              <a:schemeClr val="tx1"/>
            </a:solidFill>
          </a:ln>
        </p:spPr>
        <p:txBody>
          <a:bodyPr wrap="square">
            <a:spAutoFit/>
          </a:bodyPr>
          <a:lstStyle/>
          <a:p>
            <a:pPr marL="457200" indent="-457200" algn="just">
              <a:buFont typeface="+mj-lt"/>
              <a:buAutoNum type="arabicPeriod"/>
            </a:pPr>
            <a:r>
              <a:rPr lang="en-US" sz="3200" dirty="0">
                <a:latin typeface="+mj-lt"/>
              </a:rPr>
              <a:t>What is </a:t>
            </a:r>
            <a:r>
              <a:rPr lang="en-US" sz="3200" dirty="0" err="1">
                <a:latin typeface="+mj-lt"/>
              </a:rPr>
              <a:t>Node.Js</a:t>
            </a:r>
            <a:r>
              <a:rPr lang="en-US" sz="3200" dirty="0">
                <a:latin typeface="+mj-lt"/>
              </a:rPr>
              <a:t>.</a:t>
            </a:r>
          </a:p>
          <a:p>
            <a:pPr marL="457200" indent="-457200" algn="just">
              <a:buFont typeface="+mj-lt"/>
              <a:buAutoNum type="arabicPeriod"/>
            </a:pPr>
            <a:r>
              <a:rPr lang="en-US" sz="3200" dirty="0">
                <a:latin typeface="+mj-lt"/>
              </a:rPr>
              <a:t>What is the </a:t>
            </a:r>
            <a:r>
              <a:rPr lang="en-US" sz="2800" dirty="0">
                <a:latin typeface="+mj-lt"/>
              </a:rPr>
              <a:t>various module present in </a:t>
            </a:r>
            <a:r>
              <a:rPr lang="en-US" sz="2800" dirty="0" err="1">
                <a:latin typeface="+mj-lt"/>
              </a:rPr>
              <a:t>Node.Js</a:t>
            </a:r>
            <a:r>
              <a:rPr lang="en-US" sz="2800" dirty="0"/>
              <a:t>.</a:t>
            </a:r>
          </a:p>
          <a:p>
            <a:pPr marL="457200" indent="-457200" algn="just">
              <a:buFont typeface="+mj-lt"/>
              <a:buAutoNum type="arabicPeriod"/>
            </a:pPr>
            <a:r>
              <a:rPr lang="en-US" sz="3200" dirty="0"/>
              <a:t>Describe the steps to install </a:t>
            </a:r>
            <a:r>
              <a:rPr lang="en-US" sz="3200" dirty="0" err="1"/>
              <a:t>Node.Js</a:t>
            </a:r>
            <a:r>
              <a:rPr lang="en-US" sz="3200" dirty="0"/>
              <a:t> in windows.</a:t>
            </a:r>
          </a:p>
          <a:p>
            <a:pPr marL="457200" indent="-457200" algn="just">
              <a:buFont typeface="+mj-lt"/>
              <a:buAutoNum type="arabicPeriod"/>
            </a:pPr>
            <a:r>
              <a:rPr lang="en-US" sz="3200" dirty="0">
                <a:latin typeface="+mj-lt"/>
              </a:rPr>
              <a:t>Elaborate promises in </a:t>
            </a:r>
            <a:r>
              <a:rPr lang="en-US" sz="3200" dirty="0" err="1">
                <a:latin typeface="+mj-lt"/>
              </a:rPr>
              <a:t>Node.Js</a:t>
            </a:r>
            <a:r>
              <a:rPr lang="en-US" sz="3200" dirty="0">
                <a:latin typeface="+mj-lt"/>
              </a:rPr>
              <a:t>.</a:t>
            </a:r>
          </a:p>
          <a:p>
            <a:pPr marL="457200" indent="-457200" algn="just">
              <a:buFont typeface="+mj-lt"/>
              <a:buAutoNum type="arabicPeriod"/>
            </a:pPr>
            <a:r>
              <a:rPr lang="en-US" sz="3200" dirty="0">
                <a:latin typeface="+mj-lt"/>
              </a:rPr>
              <a:t>Discuss Callback function in </a:t>
            </a:r>
            <a:r>
              <a:rPr lang="en-US" sz="3200" dirty="0" err="1">
                <a:latin typeface="+mj-lt"/>
              </a:rPr>
              <a:t>Node.Js</a:t>
            </a:r>
            <a:r>
              <a:rPr lang="en-US" sz="3200" dirty="0">
                <a:latin typeface="+mj-lt"/>
              </a:rPr>
              <a:t>.</a:t>
            </a:r>
          </a:p>
        </p:txBody>
      </p:sp>
      <p:sp>
        <p:nvSpPr>
          <p:cNvPr id="8"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Tree>
    <p:extLst>
      <p:ext uri="{BB962C8B-B14F-4D97-AF65-F5344CB8AC3E}">
        <p14:creationId xmlns:p14="http://schemas.microsoft.com/office/powerpoint/2010/main" val="87084885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37BD4A-05C5-3A72-0E97-EB945630F29D}"/>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06AF423B-FF8B-EDC6-32F0-2C39DD609FAE}"/>
              </a:ext>
            </a:extLst>
          </p:cNvPr>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67BCD4-74EF-654F-B10E-6471DEFD8CCF}" type="datetime1">
              <a:rPr lang="en-IN" smtClean="0"/>
              <a:t>21-01-2025</a:t>
            </a:fld>
            <a:endParaRPr lang="en-US" dirty="0"/>
          </a:p>
        </p:txBody>
      </p:sp>
      <p:sp>
        <p:nvSpPr>
          <p:cNvPr id="6" name="Slide Number Placeholder 5">
            <a:extLst>
              <a:ext uri="{FF2B5EF4-FFF2-40B4-BE49-F238E27FC236}">
                <a16:creationId xmlns:a16="http://schemas.microsoft.com/office/drawing/2014/main" id="{9F2036E5-8B4E-24F7-E21A-C131ACD5C810}"/>
              </a:ext>
            </a:extLst>
          </p:cNvPr>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85</a:t>
            </a:fld>
            <a:endParaRPr lang="en-US" dirty="0"/>
          </a:p>
        </p:txBody>
      </p:sp>
      <p:sp>
        <p:nvSpPr>
          <p:cNvPr id="7" name="Title 1">
            <a:extLst>
              <a:ext uri="{FF2B5EF4-FFF2-40B4-BE49-F238E27FC236}">
                <a16:creationId xmlns:a16="http://schemas.microsoft.com/office/drawing/2014/main" id="{2D9C0092-EFB3-2AE9-5A20-7691E3795658}"/>
              </a:ext>
            </a:extLst>
          </p:cNvPr>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Previous Year Question paper</a:t>
            </a:r>
          </a:p>
        </p:txBody>
      </p:sp>
      <p:sp>
        <p:nvSpPr>
          <p:cNvPr id="2" name="Rectangle 1">
            <a:extLst>
              <a:ext uri="{FF2B5EF4-FFF2-40B4-BE49-F238E27FC236}">
                <a16:creationId xmlns:a16="http://schemas.microsoft.com/office/drawing/2014/main" id="{08F215DB-454F-D805-8744-FF01FE8A2F83}"/>
              </a:ext>
            </a:extLst>
          </p:cNvPr>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Footer Placeholder 4">
            <a:extLst>
              <a:ext uri="{FF2B5EF4-FFF2-40B4-BE49-F238E27FC236}">
                <a16:creationId xmlns:a16="http://schemas.microsoft.com/office/drawing/2014/main" id="{F344C2F0-A381-F021-4142-D31767C005C4}"/>
              </a:ext>
            </a:extLst>
          </p:cNvPr>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pic>
        <p:nvPicPr>
          <p:cNvPr id="9" name="Picture 8">
            <a:extLst>
              <a:ext uri="{FF2B5EF4-FFF2-40B4-BE49-F238E27FC236}">
                <a16:creationId xmlns:a16="http://schemas.microsoft.com/office/drawing/2014/main" id="{1BE309B4-60DD-4C25-F7AA-A50870A5B196}"/>
              </a:ext>
            </a:extLst>
          </p:cNvPr>
          <p:cNvPicPr>
            <a:picLocks noChangeAspect="1"/>
          </p:cNvPicPr>
          <p:nvPr/>
        </p:nvPicPr>
        <p:blipFill>
          <a:blip r:embed="rId2"/>
          <a:stretch>
            <a:fillRect/>
          </a:stretch>
        </p:blipFill>
        <p:spPr>
          <a:xfrm>
            <a:off x="1143000" y="815981"/>
            <a:ext cx="4431928" cy="5410200"/>
          </a:xfrm>
          <a:prstGeom prst="rect">
            <a:avLst/>
          </a:prstGeom>
        </p:spPr>
      </p:pic>
      <p:pic>
        <p:nvPicPr>
          <p:cNvPr id="11" name="Picture 10">
            <a:extLst>
              <a:ext uri="{FF2B5EF4-FFF2-40B4-BE49-F238E27FC236}">
                <a16:creationId xmlns:a16="http://schemas.microsoft.com/office/drawing/2014/main" id="{C5F757D1-02C6-37EF-DF67-8E05B4693D8A}"/>
              </a:ext>
            </a:extLst>
          </p:cNvPr>
          <p:cNvPicPr>
            <a:picLocks noChangeAspect="1"/>
          </p:cNvPicPr>
          <p:nvPr/>
        </p:nvPicPr>
        <p:blipFill>
          <a:blip r:embed="rId3"/>
          <a:stretch>
            <a:fillRect/>
          </a:stretch>
        </p:blipFill>
        <p:spPr>
          <a:xfrm>
            <a:off x="5791200" y="815981"/>
            <a:ext cx="5053263" cy="5540376"/>
          </a:xfrm>
          <a:prstGeom prst="rect">
            <a:avLst/>
          </a:prstGeom>
        </p:spPr>
      </p:pic>
    </p:spTree>
    <p:extLst>
      <p:ext uri="{BB962C8B-B14F-4D97-AF65-F5344CB8AC3E}">
        <p14:creationId xmlns:p14="http://schemas.microsoft.com/office/powerpoint/2010/main" val="167656001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ED2177-E8CA-7E60-04C6-E3C31B5F3756}"/>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CF61FF3E-FBD4-2074-20EA-121A6E0371B2}"/>
              </a:ext>
            </a:extLst>
          </p:cNvPr>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367BCD4-74EF-654F-B10E-6471DEFD8CCF}" type="datetime1">
              <a:rPr lang="en-IN" smtClean="0"/>
              <a:t>21-01-2025</a:t>
            </a:fld>
            <a:endParaRPr lang="en-US" dirty="0"/>
          </a:p>
        </p:txBody>
      </p:sp>
      <p:sp>
        <p:nvSpPr>
          <p:cNvPr id="6" name="Slide Number Placeholder 5">
            <a:extLst>
              <a:ext uri="{FF2B5EF4-FFF2-40B4-BE49-F238E27FC236}">
                <a16:creationId xmlns:a16="http://schemas.microsoft.com/office/drawing/2014/main" id="{FA0CF1F1-B595-6CB7-8D2C-8870020E2727}"/>
              </a:ext>
            </a:extLst>
          </p:cNvPr>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86</a:t>
            </a:fld>
            <a:endParaRPr lang="en-US" dirty="0"/>
          </a:p>
        </p:txBody>
      </p:sp>
      <p:sp>
        <p:nvSpPr>
          <p:cNvPr id="7" name="Title 1">
            <a:extLst>
              <a:ext uri="{FF2B5EF4-FFF2-40B4-BE49-F238E27FC236}">
                <a16:creationId xmlns:a16="http://schemas.microsoft.com/office/drawing/2014/main" id="{79DDFE0F-134E-B81A-F959-7B2739759855}"/>
              </a:ext>
            </a:extLst>
          </p:cNvPr>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Previous Year Question paper(</a:t>
            </a:r>
            <a:r>
              <a:rPr lang="en-US" sz="3300" dirty="0" err="1"/>
              <a:t>Contd</a:t>
            </a:r>
            <a:r>
              <a:rPr lang="en-US" sz="3300"/>
              <a:t>…)</a:t>
            </a:r>
            <a:endParaRPr lang="en-US" sz="3300" dirty="0"/>
          </a:p>
        </p:txBody>
      </p:sp>
      <p:sp>
        <p:nvSpPr>
          <p:cNvPr id="2" name="Rectangle 1">
            <a:extLst>
              <a:ext uri="{FF2B5EF4-FFF2-40B4-BE49-F238E27FC236}">
                <a16:creationId xmlns:a16="http://schemas.microsoft.com/office/drawing/2014/main" id="{137A9C7A-5A9E-D7CC-EEB0-95D1CE565AAD}"/>
              </a:ext>
            </a:extLst>
          </p:cNvPr>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Footer Placeholder 4">
            <a:extLst>
              <a:ext uri="{FF2B5EF4-FFF2-40B4-BE49-F238E27FC236}">
                <a16:creationId xmlns:a16="http://schemas.microsoft.com/office/drawing/2014/main" id="{AE5E5823-2016-4D4B-1BBA-958500630749}"/>
              </a:ext>
            </a:extLst>
          </p:cNvPr>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pic>
        <p:nvPicPr>
          <p:cNvPr id="5" name="Picture 4">
            <a:extLst>
              <a:ext uri="{FF2B5EF4-FFF2-40B4-BE49-F238E27FC236}">
                <a16:creationId xmlns:a16="http://schemas.microsoft.com/office/drawing/2014/main" id="{48FAB92A-324C-77AE-A1D2-73FC57B13489}"/>
              </a:ext>
            </a:extLst>
          </p:cNvPr>
          <p:cNvPicPr>
            <a:picLocks noChangeAspect="1"/>
          </p:cNvPicPr>
          <p:nvPr/>
        </p:nvPicPr>
        <p:blipFill>
          <a:blip r:embed="rId2"/>
          <a:stretch>
            <a:fillRect/>
          </a:stretch>
        </p:blipFill>
        <p:spPr>
          <a:xfrm>
            <a:off x="739361" y="833100"/>
            <a:ext cx="5090808" cy="5339100"/>
          </a:xfrm>
          <a:prstGeom prst="rect">
            <a:avLst/>
          </a:prstGeom>
        </p:spPr>
      </p:pic>
      <p:pic>
        <p:nvPicPr>
          <p:cNvPr id="12" name="Picture 11">
            <a:extLst>
              <a:ext uri="{FF2B5EF4-FFF2-40B4-BE49-F238E27FC236}">
                <a16:creationId xmlns:a16="http://schemas.microsoft.com/office/drawing/2014/main" id="{2D8BFF67-6908-269F-75AB-20A667417A57}"/>
              </a:ext>
            </a:extLst>
          </p:cNvPr>
          <p:cNvPicPr>
            <a:picLocks noChangeAspect="1"/>
          </p:cNvPicPr>
          <p:nvPr/>
        </p:nvPicPr>
        <p:blipFill>
          <a:blip r:embed="rId3"/>
          <a:stretch>
            <a:fillRect/>
          </a:stretch>
        </p:blipFill>
        <p:spPr>
          <a:xfrm>
            <a:off x="5851824" y="685801"/>
            <a:ext cx="5708920" cy="5486400"/>
          </a:xfrm>
          <a:prstGeom prst="rect">
            <a:avLst/>
          </a:prstGeom>
        </p:spPr>
      </p:pic>
    </p:spTree>
    <p:extLst>
      <p:ext uri="{BB962C8B-B14F-4D97-AF65-F5344CB8AC3E}">
        <p14:creationId xmlns:p14="http://schemas.microsoft.com/office/powerpoint/2010/main" val="193420539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C670ADC-3CE6-7448-BA4A-E77D7A389E94}"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87</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Link ( YouTube &amp; NPTEL Video Links)</a:t>
            </a:r>
          </a:p>
        </p:txBody>
      </p:sp>
      <p:sp>
        <p:nvSpPr>
          <p:cNvPr id="9" name="Content Placeholder 2"/>
          <p:cNvSpPr>
            <a:spLocks noGrp="1"/>
          </p:cNvSpPr>
          <p:nvPr>
            <p:ph idx="1"/>
          </p:nvPr>
        </p:nvSpPr>
        <p:spPr>
          <a:xfrm>
            <a:off x="914400" y="1066800"/>
            <a:ext cx="11049000" cy="4525963"/>
          </a:xfrm>
        </p:spPr>
        <p:txBody>
          <a:bodyPr>
            <a:normAutofit/>
          </a:bodyPr>
          <a:lstStyle/>
          <a:p>
            <a:pPr marL="0" indent="0" algn="just">
              <a:buNone/>
            </a:pPr>
            <a:endParaRPr lang="en-US" sz="2800" dirty="0"/>
          </a:p>
          <a:p>
            <a:pPr>
              <a:buNone/>
            </a:pPr>
            <a:endParaRPr lang="en-US" dirty="0"/>
          </a:p>
        </p:txBody>
      </p:sp>
      <p:sp>
        <p:nvSpPr>
          <p:cNvPr id="8" name="Content Placeholder 2"/>
          <p:cNvSpPr txBox="1">
            <a:spLocks/>
          </p:cNvSpPr>
          <p:nvPr/>
        </p:nvSpPr>
        <p:spPr>
          <a:xfrm>
            <a:off x="239486" y="1062445"/>
            <a:ext cx="11734800" cy="4525963"/>
          </a:xfrm>
          <a:prstGeom prst="rect">
            <a:avLst/>
          </a:prstGeom>
          <a:solidFill>
            <a:schemeClr val="accent3"/>
          </a:solidFill>
          <a:ln w="19050">
            <a:solidFill>
              <a:schemeClr val="tx1"/>
            </a:solidFill>
          </a:ln>
        </p:spPr>
        <p:txBody>
          <a:bodyPr vert="horz" lIns="91440" tIns="45720" rIns="91440" bIns="45720" rtlCol="0">
            <a:normAutofit/>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00000"/>
              </a:lnSpc>
              <a:buNone/>
            </a:pPr>
            <a:r>
              <a:rPr lang="en-US" sz="2800" u="sng" dirty="0"/>
              <a:t>YouTube  /other  Video Links</a:t>
            </a:r>
          </a:p>
          <a:p>
            <a:pPr>
              <a:lnSpc>
                <a:spcPct val="200000"/>
              </a:lnSpc>
            </a:pPr>
            <a:r>
              <a:rPr lang="en-IN" sz="2800" dirty="0">
                <a:solidFill>
                  <a:schemeClr val="tx2"/>
                </a:solidFill>
              </a:rPr>
              <a:t>https://youtu.be/rI4kdGLaUiQ?list=PL6n9fhu94yhUbctIoxoVTrklN3LMwTCmd</a:t>
            </a:r>
          </a:p>
          <a:p>
            <a:pPr>
              <a:lnSpc>
                <a:spcPct val="200000"/>
              </a:lnSpc>
            </a:pPr>
            <a:r>
              <a:rPr lang="en-IN" sz="2800" dirty="0">
                <a:solidFill>
                  <a:schemeClr val="tx2"/>
                </a:solidFill>
              </a:rPr>
              <a:t>https://youtu.be/v9ejT8FO-7I?list=PLrhzvIcii6GNjpARdnO4ueTUAVR9eMBpc</a:t>
            </a:r>
          </a:p>
          <a:p>
            <a:pPr>
              <a:lnSpc>
                <a:spcPct val="200000"/>
              </a:lnSpc>
            </a:pPr>
            <a:r>
              <a:rPr lang="en-IN" sz="2800" dirty="0">
                <a:solidFill>
                  <a:schemeClr val="tx2"/>
                </a:solidFill>
              </a:rPr>
              <a:t>https://youtu.be/VGLjQuEQgkI?list=PLt4nG7RVVk1h9lxOYSOGI9pcP3I5oblbx</a:t>
            </a:r>
          </a:p>
        </p:txBody>
      </p:sp>
    </p:spTree>
    <p:extLst>
      <p:ext uri="{BB962C8B-B14F-4D97-AF65-F5344CB8AC3E}">
        <p14:creationId xmlns:p14="http://schemas.microsoft.com/office/powerpoint/2010/main" val="324407301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2DDAC7D-5187-A244-8EE6-381464E6960C}" type="datetime1">
              <a:rPr lang="en-IN" smtClean="0"/>
              <a:t>21-01-2025</a:t>
            </a:fld>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88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MCQ (End of Unit)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3785652"/>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000" b="1" dirty="0">
                <a:latin typeface="+mj-lt"/>
              </a:rPr>
              <a:t>1 </a:t>
            </a:r>
            <a:r>
              <a:rPr lang="en-US" sz="2000" b="1" dirty="0"/>
              <a:t>Which of the following is true about </a:t>
            </a:r>
            <a:r>
              <a:rPr lang="en-US" sz="2000" b="1" dirty="0" err="1"/>
              <a:t>package.json</a:t>
            </a:r>
            <a:r>
              <a:rPr lang="en-US" sz="2000" b="1" dirty="0"/>
              <a:t>?</a:t>
            </a:r>
            <a:endParaRPr lang="en-US" sz="2000" b="1" dirty="0">
              <a:latin typeface="+mj-lt"/>
            </a:endParaRPr>
          </a:p>
          <a:p>
            <a:pPr marL="342900" indent="-342900" algn="just">
              <a:buFont typeface="Wingdings" panose="05000000000000000000" pitchFamily="2" charset="2"/>
              <a:buChar char="q"/>
            </a:pPr>
            <a:r>
              <a:rPr lang="en-US" sz="2000" dirty="0" err="1"/>
              <a:t>package.json</a:t>
            </a:r>
            <a:r>
              <a:rPr lang="en-US" sz="2000" dirty="0"/>
              <a:t> is present in the root directory of any Node application/module.</a:t>
            </a:r>
            <a:r>
              <a:rPr lang="en-US" sz="2000" dirty="0">
                <a:latin typeface="+mj-lt"/>
              </a:rPr>
              <a:t> </a:t>
            </a:r>
          </a:p>
          <a:p>
            <a:pPr marL="342900" indent="-342900" algn="just">
              <a:buFont typeface="Wingdings" panose="05000000000000000000" pitchFamily="2" charset="2"/>
              <a:buChar char="q"/>
            </a:pPr>
            <a:r>
              <a:rPr lang="en-US" sz="2000" dirty="0">
                <a:latin typeface="+mj-lt"/>
              </a:rPr>
              <a:t> </a:t>
            </a:r>
            <a:r>
              <a:rPr lang="en-US" sz="2000" dirty="0" err="1"/>
              <a:t>package.json</a:t>
            </a:r>
            <a:r>
              <a:rPr lang="en-US" sz="2000" dirty="0"/>
              <a:t> is used to define the properties of a package.</a:t>
            </a:r>
            <a:endParaRPr lang="en-US" sz="2000" dirty="0">
              <a:latin typeface="+mj-lt"/>
            </a:endParaRPr>
          </a:p>
          <a:p>
            <a:pPr marL="342900" indent="-342900" algn="just">
              <a:buFont typeface="Wingdings" panose="05000000000000000000" pitchFamily="2" charset="2"/>
              <a:buChar char="q"/>
            </a:pPr>
            <a:r>
              <a:rPr lang="en-US" sz="2000" dirty="0" err="1"/>
              <a:t>package.json</a:t>
            </a:r>
            <a:r>
              <a:rPr lang="en-US" sz="2000" dirty="0"/>
              <a:t> can be used to update dependencies of a Node application.</a:t>
            </a:r>
            <a:r>
              <a:rPr lang="en-US" sz="2000" dirty="0">
                <a:latin typeface="+mj-lt"/>
              </a:rPr>
              <a:t> </a:t>
            </a:r>
          </a:p>
          <a:p>
            <a:r>
              <a:rPr lang="en-US" sz="2000" dirty="0">
                <a:latin typeface="+mj-lt"/>
              </a:rPr>
              <a:t> </a:t>
            </a:r>
            <a:r>
              <a:rPr lang="en-US" sz="2000" dirty="0"/>
              <a:t>All of the above.</a:t>
            </a:r>
            <a:endParaRPr lang="en-US" sz="2000" b="1" dirty="0"/>
          </a:p>
          <a:p>
            <a:r>
              <a:rPr lang="en-US" sz="2000" dirty="0"/>
              <a:t> </a:t>
            </a:r>
            <a:endParaRPr lang="en-US" sz="2000" dirty="0">
              <a:latin typeface="+mj-lt"/>
            </a:endParaRPr>
          </a:p>
          <a:p>
            <a:pPr algn="just"/>
            <a:r>
              <a:rPr lang="en-US" sz="2000" b="1" dirty="0">
                <a:latin typeface="+mj-lt"/>
              </a:rPr>
              <a:t>2. </a:t>
            </a:r>
            <a:r>
              <a:rPr lang="en-US" sz="2000" b="1" dirty="0"/>
              <a:t>Which of the following is true about writable stream?</a:t>
            </a:r>
            <a:endParaRPr lang="en-US" sz="2000" b="1" dirty="0">
              <a:latin typeface="+mj-lt"/>
            </a:endParaRPr>
          </a:p>
          <a:p>
            <a:pPr marL="342900" indent="-342900" algn="just">
              <a:buFont typeface="Wingdings" panose="05000000000000000000" pitchFamily="2" charset="2"/>
              <a:buChar char="q"/>
            </a:pPr>
            <a:r>
              <a:rPr lang="en-US" sz="2000" dirty="0"/>
              <a:t>writable stream is used for write operation.</a:t>
            </a:r>
            <a:r>
              <a:rPr lang="en-US" sz="2000" dirty="0">
                <a:latin typeface="+mj-lt"/>
              </a:rPr>
              <a:t> </a:t>
            </a:r>
          </a:p>
          <a:p>
            <a:pPr marL="342900" indent="-342900" algn="just">
              <a:buFont typeface="Wingdings" panose="05000000000000000000" pitchFamily="2" charset="2"/>
              <a:buChar char="q"/>
            </a:pPr>
            <a:r>
              <a:rPr lang="en-US" sz="2000" dirty="0">
                <a:latin typeface="+mj-lt"/>
              </a:rPr>
              <a:t> </a:t>
            </a:r>
            <a:r>
              <a:rPr lang="en-US" sz="2000" dirty="0"/>
              <a:t>Output of readable stream can be input to a writable stream.</a:t>
            </a:r>
            <a:endParaRPr lang="en-US" sz="2000" dirty="0">
              <a:latin typeface="+mj-lt"/>
            </a:endParaRPr>
          </a:p>
          <a:p>
            <a:pPr marL="342900" indent="-342900" algn="just">
              <a:buFont typeface="Wingdings" panose="05000000000000000000" pitchFamily="2" charset="2"/>
              <a:buChar char="q"/>
            </a:pPr>
            <a:r>
              <a:rPr lang="en-US" sz="2000" dirty="0">
                <a:latin typeface="+mj-lt"/>
              </a:rPr>
              <a:t> </a:t>
            </a:r>
            <a:r>
              <a:rPr lang="en-US" sz="2000" dirty="0"/>
              <a:t>Both of the above.</a:t>
            </a:r>
            <a:endParaRPr lang="en-US" sz="2000" dirty="0">
              <a:latin typeface="+mj-lt"/>
            </a:endParaRPr>
          </a:p>
          <a:p>
            <a:pPr marL="342900" indent="-342900" algn="just">
              <a:buFont typeface="Wingdings" panose="05000000000000000000" pitchFamily="2" charset="2"/>
              <a:buChar char="q"/>
            </a:pPr>
            <a:r>
              <a:rPr lang="en-US" sz="2000" dirty="0">
                <a:latin typeface="+mj-lt"/>
              </a:rPr>
              <a:t> </a:t>
            </a:r>
            <a:r>
              <a:rPr lang="en-US" sz="2000" dirty="0"/>
              <a:t>None of the above.</a:t>
            </a:r>
            <a:endParaRPr lang="en-US" sz="2000" dirty="0">
              <a:latin typeface="+mj-lt"/>
            </a:endParaRPr>
          </a:p>
          <a:p>
            <a:pPr algn="just"/>
            <a:endParaRPr lang="en-US" sz="2000" dirty="0">
              <a:latin typeface="+mj-lt"/>
            </a:endParaRPr>
          </a:p>
        </p:txBody>
      </p:sp>
      <p:sp>
        <p:nvSpPr>
          <p:cNvPr id="8"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Tree>
    <p:extLst>
      <p:ext uri="{BB962C8B-B14F-4D97-AF65-F5344CB8AC3E}">
        <p14:creationId xmlns:p14="http://schemas.microsoft.com/office/powerpoint/2010/main" val="44286641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64A87DB-9044-AB46-8978-4313C3338587}" type="datetime1">
              <a:rPr lang="en-IN" smtClean="0"/>
              <a:t>21-01-2025</a:t>
            </a:fld>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89</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MCQ (End of Unit)</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5016758"/>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2000" b="1" dirty="0">
                <a:latin typeface="+mj-lt"/>
              </a:rPr>
              <a:t> 3. </a:t>
            </a:r>
            <a:r>
              <a:rPr lang="en-US" sz="2000" b="1" dirty="0"/>
              <a:t>Which of the following is true about </a:t>
            </a:r>
            <a:r>
              <a:rPr lang="en-US" sz="2000" b="1" dirty="0" err="1"/>
              <a:t>fs</a:t>
            </a:r>
            <a:r>
              <a:rPr lang="en-US" sz="2000" b="1" dirty="0"/>
              <a:t> module of Node?</a:t>
            </a:r>
            <a:endParaRPr lang="en-US" sz="2000" b="1" dirty="0">
              <a:latin typeface="+mj-lt"/>
            </a:endParaRPr>
          </a:p>
          <a:p>
            <a:pPr marL="342900" indent="-342900" algn="just">
              <a:buFont typeface="Wingdings" panose="05000000000000000000" pitchFamily="2" charset="2"/>
              <a:buChar char="q"/>
            </a:pPr>
            <a:r>
              <a:rPr lang="en-US" sz="2000" dirty="0"/>
              <a:t>Every method in </a:t>
            </a:r>
            <a:r>
              <a:rPr lang="en-US" sz="2000" dirty="0" err="1"/>
              <a:t>fs</a:t>
            </a:r>
            <a:r>
              <a:rPr lang="en-US" sz="2000" dirty="0"/>
              <a:t> module have synchronous as well as asynchronous form.</a:t>
            </a:r>
          </a:p>
          <a:p>
            <a:pPr marL="342900" indent="-342900" algn="just">
              <a:buFont typeface="Wingdings" panose="05000000000000000000" pitchFamily="2" charset="2"/>
              <a:buChar char="q"/>
            </a:pPr>
            <a:r>
              <a:rPr lang="en-US" sz="2000" dirty="0"/>
              <a:t>Asynchronous methods of </a:t>
            </a:r>
            <a:r>
              <a:rPr lang="en-US" sz="2000" dirty="0" err="1"/>
              <a:t>fs</a:t>
            </a:r>
            <a:r>
              <a:rPr lang="en-US" sz="2000" dirty="0"/>
              <a:t> module take last parameter as completion function callback and first parameter of the callback function as error.</a:t>
            </a:r>
          </a:p>
          <a:p>
            <a:pPr marL="342900" indent="-342900" algn="just">
              <a:buFont typeface="Wingdings" panose="05000000000000000000" pitchFamily="2" charset="2"/>
              <a:buChar char="q"/>
            </a:pPr>
            <a:r>
              <a:rPr lang="en-US" sz="2000" dirty="0"/>
              <a:t>Both of the above.</a:t>
            </a:r>
          </a:p>
          <a:p>
            <a:pPr marL="342900" indent="-342900" algn="just">
              <a:buFont typeface="Wingdings" panose="05000000000000000000" pitchFamily="2" charset="2"/>
              <a:buChar char="q"/>
            </a:pPr>
            <a:r>
              <a:rPr lang="en-US" sz="2000" dirty="0"/>
              <a:t>None of the above.</a:t>
            </a:r>
            <a:r>
              <a:rPr lang="en-US" sz="2000" b="1" dirty="0">
                <a:latin typeface="+mj-lt"/>
              </a:rPr>
              <a:t> </a:t>
            </a:r>
            <a:endParaRPr lang="en-US" sz="2000" dirty="0">
              <a:latin typeface="+mj-lt"/>
            </a:endParaRPr>
          </a:p>
          <a:p>
            <a:pPr marL="342900" indent="-342900" algn="just">
              <a:buFont typeface="Wingdings" panose="05000000000000000000" pitchFamily="2" charset="2"/>
              <a:buChar char="q"/>
            </a:pPr>
            <a:endParaRPr lang="en-US" sz="2000" dirty="0">
              <a:latin typeface="+mj-lt"/>
            </a:endParaRPr>
          </a:p>
          <a:p>
            <a:pPr algn="just"/>
            <a:r>
              <a:rPr lang="en-US" sz="2000" b="1" dirty="0">
                <a:latin typeface="+mj-lt"/>
              </a:rPr>
              <a:t>4. </a:t>
            </a:r>
            <a:r>
              <a:rPr lang="en-US" sz="2000" b="1" dirty="0"/>
              <a:t>Which method of </a:t>
            </a:r>
            <a:r>
              <a:rPr lang="en-US" sz="2000" b="1" dirty="0" err="1"/>
              <a:t>fs</a:t>
            </a:r>
            <a:r>
              <a:rPr lang="en-US" sz="2000" b="1" dirty="0"/>
              <a:t> module is used to delete a file?</a:t>
            </a:r>
            <a:endParaRPr lang="en-US" sz="2000" b="1" dirty="0">
              <a:latin typeface="+mj-lt"/>
            </a:endParaRPr>
          </a:p>
          <a:p>
            <a:pPr algn="just"/>
            <a:endParaRPr lang="en-US" sz="2000" b="1" dirty="0">
              <a:latin typeface="+mj-lt"/>
            </a:endParaRPr>
          </a:p>
          <a:p>
            <a:pPr>
              <a:buFont typeface="Wingdings" pitchFamily="2" charset="2"/>
              <a:buChar char="q"/>
            </a:pPr>
            <a:r>
              <a:rPr lang="en-US" sz="2000" dirty="0"/>
              <a:t>  </a:t>
            </a:r>
            <a:r>
              <a:rPr lang="en-US" sz="2000" dirty="0" err="1"/>
              <a:t>fs.delete</a:t>
            </a:r>
            <a:r>
              <a:rPr lang="en-US" sz="2000" dirty="0"/>
              <a:t>(</a:t>
            </a:r>
            <a:r>
              <a:rPr lang="en-US" sz="2000" dirty="0" err="1"/>
              <a:t>fd</a:t>
            </a:r>
            <a:r>
              <a:rPr lang="en-US" sz="2000" dirty="0"/>
              <a:t>, </a:t>
            </a:r>
            <a:r>
              <a:rPr lang="en-US" sz="2000" dirty="0" err="1"/>
              <a:t>len</a:t>
            </a:r>
            <a:r>
              <a:rPr lang="en-US" sz="2000" dirty="0"/>
              <a:t>, callback)</a:t>
            </a:r>
          </a:p>
          <a:p>
            <a:pPr>
              <a:buFont typeface="Wingdings" pitchFamily="2" charset="2"/>
              <a:buChar char="q"/>
            </a:pPr>
            <a:r>
              <a:rPr lang="en-US" sz="2000" dirty="0" err="1"/>
              <a:t>fs.remove</a:t>
            </a:r>
            <a:r>
              <a:rPr lang="en-US" sz="2000" dirty="0"/>
              <a:t>(</a:t>
            </a:r>
            <a:r>
              <a:rPr lang="en-US" sz="2000" dirty="0" err="1"/>
              <a:t>fd</a:t>
            </a:r>
            <a:r>
              <a:rPr lang="en-US" sz="2000" dirty="0"/>
              <a:t>, </a:t>
            </a:r>
            <a:r>
              <a:rPr lang="en-US" sz="2000" dirty="0" err="1"/>
              <a:t>len</a:t>
            </a:r>
            <a:r>
              <a:rPr lang="en-US" sz="2000" dirty="0"/>
              <a:t>, callback)</a:t>
            </a:r>
          </a:p>
          <a:p>
            <a:pPr>
              <a:buFont typeface="Wingdings" pitchFamily="2" charset="2"/>
              <a:buChar char="q"/>
            </a:pPr>
            <a:r>
              <a:rPr lang="en-US" sz="2000" dirty="0" err="1"/>
              <a:t>fs.unlink</a:t>
            </a:r>
            <a:r>
              <a:rPr lang="en-US" sz="2000" dirty="0"/>
              <a:t>(path, callback)</a:t>
            </a:r>
          </a:p>
          <a:p>
            <a:pPr>
              <a:buFont typeface="Wingdings" pitchFamily="2" charset="2"/>
              <a:buChar char="q"/>
            </a:pPr>
            <a:r>
              <a:rPr lang="en-US" sz="2000" dirty="0"/>
              <a:t>None of the above.</a:t>
            </a:r>
          </a:p>
          <a:p>
            <a:pPr>
              <a:buFont typeface="Wingdings" pitchFamily="2" charset="2"/>
              <a:buChar char="q"/>
            </a:pPr>
            <a:endParaRPr lang="en-US" sz="2000" b="1" dirty="0"/>
          </a:p>
          <a:p>
            <a:br>
              <a:rPr lang="en-US" sz="2000" dirty="0"/>
            </a:br>
            <a:r>
              <a:rPr lang="en-US" sz="2000" dirty="0">
                <a:latin typeface="+mj-lt"/>
              </a:rPr>
              <a:t> </a:t>
            </a:r>
          </a:p>
        </p:txBody>
      </p:sp>
      <p:sp>
        <p:nvSpPr>
          <p:cNvPr id="8"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Tree>
    <p:extLst>
      <p:ext uri="{BB962C8B-B14F-4D97-AF65-F5344CB8AC3E}">
        <p14:creationId xmlns:p14="http://schemas.microsoft.com/office/powerpoint/2010/main" val="2068686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43FE8C9-E9E8-8046-A810-24E65B6D8DD2}" type="datetime1">
              <a:rPr lang="en-IN" smtClean="0"/>
              <a:t>21-01-2025</a:t>
            </a:fld>
            <a:endParaRPr lang="en-US" dirty="0"/>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9</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dirty="0"/>
              <a:t>Branch Wise Application</a:t>
            </a:r>
            <a:endParaRPr lang="en-IN" sz="3200" dirty="0"/>
          </a:p>
        </p:txBody>
      </p:sp>
      <p:graphicFrame>
        <p:nvGraphicFramePr>
          <p:cNvPr id="9" name="Table 8"/>
          <p:cNvGraphicFramePr>
            <a:graphicFrameLocks noGrp="1"/>
          </p:cNvGraphicFramePr>
          <p:nvPr/>
        </p:nvGraphicFramePr>
        <p:xfrm>
          <a:off x="1143000" y="1317623"/>
          <a:ext cx="10134600" cy="4703637"/>
        </p:xfrm>
        <a:graphic>
          <a:graphicData uri="http://schemas.openxmlformats.org/drawingml/2006/table">
            <a:tbl>
              <a:tblPr firstRow="1" bandRow="1">
                <a:tableStyleId>{5C22544A-7EE6-4342-B048-85BDC9FD1C3A}</a:tableStyleId>
              </a:tblPr>
              <a:tblGrid>
                <a:gridCol w="10134600">
                  <a:extLst>
                    <a:ext uri="{9D8B030D-6E8A-4147-A177-3AD203B41FA5}">
                      <a16:colId xmlns:a16="http://schemas.microsoft.com/office/drawing/2014/main" val="3381697907"/>
                    </a:ext>
                  </a:extLst>
                </a:gridCol>
              </a:tblGrid>
              <a:tr h="370840">
                <a:tc>
                  <a:txBody>
                    <a:bodyPr/>
                    <a:lstStyle/>
                    <a:p>
                      <a:r>
                        <a:rPr lang="en-US" sz="2400" b="0" dirty="0">
                          <a:solidFill>
                            <a:schemeClr val="accent4">
                              <a:lumMod val="50000"/>
                            </a:schemeClr>
                          </a:solidFill>
                        </a:rPr>
                        <a:t>1. Real time web analytics</a:t>
                      </a:r>
                    </a:p>
                  </a:txBody>
                  <a:tcPr/>
                </a:tc>
                <a:extLst>
                  <a:ext uri="{0D108BD9-81ED-4DB2-BD59-A6C34878D82A}">
                    <a16:rowId xmlns:a16="http://schemas.microsoft.com/office/drawing/2014/main" val="2041522289"/>
                  </a:ext>
                </a:extLst>
              </a:tr>
              <a:tr h="370840">
                <a:tc>
                  <a:txBody>
                    <a:bodyPr/>
                    <a:lstStyle/>
                    <a:p>
                      <a:pPr marL="0" indent="0">
                        <a:lnSpc>
                          <a:spcPct val="120000"/>
                        </a:lnSpc>
                        <a:buNone/>
                      </a:pPr>
                      <a:r>
                        <a:rPr lang="en-US" sz="2400" b="0" dirty="0">
                          <a:solidFill>
                            <a:schemeClr val="accent4">
                              <a:lumMod val="50000"/>
                            </a:schemeClr>
                          </a:solidFill>
                        </a:rPr>
                        <a:t>2. Digital Advertising</a:t>
                      </a:r>
                    </a:p>
                  </a:txBody>
                  <a:tcPr/>
                </a:tc>
                <a:extLst>
                  <a:ext uri="{0D108BD9-81ED-4DB2-BD59-A6C34878D82A}">
                    <a16:rowId xmlns:a16="http://schemas.microsoft.com/office/drawing/2014/main" val="4237819354"/>
                  </a:ext>
                </a:extLst>
              </a:tr>
              <a:tr h="370840">
                <a:tc>
                  <a:txBody>
                    <a:bodyPr/>
                    <a:lstStyle/>
                    <a:p>
                      <a:r>
                        <a:rPr lang="en-US" sz="2400" b="0" dirty="0">
                          <a:solidFill>
                            <a:schemeClr val="accent4">
                              <a:lumMod val="50000"/>
                            </a:schemeClr>
                          </a:solidFill>
                        </a:rPr>
                        <a:t>3. E-Commerce</a:t>
                      </a:r>
                    </a:p>
                  </a:txBody>
                  <a:tcPr/>
                </a:tc>
                <a:extLst>
                  <a:ext uri="{0D108BD9-81ED-4DB2-BD59-A6C34878D82A}">
                    <a16:rowId xmlns:a16="http://schemas.microsoft.com/office/drawing/2014/main" val="3364231830"/>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400" b="0" dirty="0">
                          <a:solidFill>
                            <a:schemeClr val="accent4">
                              <a:lumMod val="50000"/>
                            </a:schemeClr>
                          </a:solidFill>
                        </a:rPr>
                        <a:t>4. Publishing</a:t>
                      </a:r>
                    </a:p>
                  </a:txBody>
                  <a:tcPr/>
                </a:tc>
                <a:extLst>
                  <a:ext uri="{0D108BD9-81ED-4DB2-BD59-A6C34878D82A}">
                    <a16:rowId xmlns:a16="http://schemas.microsoft.com/office/drawing/2014/main" val="859735425"/>
                  </a:ext>
                </a:extLst>
              </a:tr>
              <a:tr h="370840">
                <a:tc>
                  <a:txBody>
                    <a:bodyPr/>
                    <a:lstStyle/>
                    <a:p>
                      <a:pPr marL="0" indent="0">
                        <a:lnSpc>
                          <a:spcPct val="120000"/>
                        </a:lnSpc>
                        <a:buNone/>
                      </a:pPr>
                      <a:r>
                        <a:rPr lang="en-US" sz="2400" b="0" dirty="0">
                          <a:solidFill>
                            <a:schemeClr val="accent4">
                              <a:lumMod val="50000"/>
                            </a:schemeClr>
                          </a:solidFill>
                        </a:rPr>
                        <a:t>5. Massively Multiplayer Online Games</a:t>
                      </a:r>
                    </a:p>
                  </a:txBody>
                  <a:tcPr/>
                </a:tc>
                <a:extLst>
                  <a:ext uri="{0D108BD9-81ED-4DB2-BD59-A6C34878D82A}">
                    <a16:rowId xmlns:a16="http://schemas.microsoft.com/office/drawing/2014/main" val="3838202114"/>
                  </a:ext>
                </a:extLst>
              </a:tr>
              <a:tr h="370840">
                <a:tc>
                  <a:txBody>
                    <a:bodyPr/>
                    <a:lstStyle/>
                    <a:p>
                      <a:r>
                        <a:rPr lang="en-US" sz="2400" b="0" dirty="0">
                          <a:solidFill>
                            <a:schemeClr val="accent4">
                              <a:lumMod val="50000"/>
                            </a:schemeClr>
                          </a:solidFill>
                        </a:rPr>
                        <a:t>6. Backend Services and Messaging</a:t>
                      </a:r>
                    </a:p>
                  </a:txBody>
                  <a:tcPr/>
                </a:tc>
                <a:extLst>
                  <a:ext uri="{0D108BD9-81ED-4DB2-BD59-A6C34878D82A}">
                    <a16:rowId xmlns:a16="http://schemas.microsoft.com/office/drawing/2014/main" val="2179510869"/>
                  </a:ext>
                </a:extLst>
              </a:tr>
              <a:tr h="370840">
                <a:tc>
                  <a:txBody>
                    <a:bodyPr/>
                    <a:lstStyle/>
                    <a:p>
                      <a:r>
                        <a:rPr lang="en-US" sz="2400" b="0" dirty="0">
                          <a:solidFill>
                            <a:schemeClr val="accent4">
                              <a:lumMod val="50000"/>
                            </a:schemeClr>
                          </a:solidFill>
                        </a:rPr>
                        <a:t>7. Project Management &amp; Collaboration</a:t>
                      </a:r>
                    </a:p>
                  </a:txBody>
                  <a:tcPr/>
                </a:tc>
                <a:extLst>
                  <a:ext uri="{0D108BD9-81ED-4DB2-BD59-A6C34878D82A}">
                    <a16:rowId xmlns:a16="http://schemas.microsoft.com/office/drawing/2014/main" val="4231919225"/>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400" b="0" dirty="0">
                          <a:solidFill>
                            <a:schemeClr val="accent4">
                              <a:lumMod val="50000"/>
                            </a:schemeClr>
                          </a:solidFill>
                        </a:rPr>
                        <a:t>8. Real time Monitoring Services</a:t>
                      </a:r>
                    </a:p>
                  </a:txBody>
                  <a:tcPr/>
                </a:tc>
                <a:extLst>
                  <a:ext uri="{0D108BD9-81ED-4DB2-BD59-A6C34878D82A}">
                    <a16:rowId xmlns:a16="http://schemas.microsoft.com/office/drawing/2014/main" val="2668177381"/>
                  </a:ext>
                </a:extLst>
              </a:tr>
              <a:tr h="370840">
                <a:tc>
                  <a:txBody>
                    <a:bodyPr/>
                    <a:lstStyle/>
                    <a:p>
                      <a:r>
                        <a:rPr lang="en-US" sz="2400" b="0" dirty="0">
                          <a:solidFill>
                            <a:schemeClr val="accent4">
                              <a:lumMod val="50000"/>
                            </a:schemeClr>
                          </a:solidFill>
                        </a:rPr>
                        <a:t>9.Live Charting and Graphing</a:t>
                      </a:r>
                    </a:p>
                  </a:txBody>
                  <a:tcPr/>
                </a:tc>
                <a:extLst>
                  <a:ext uri="{0D108BD9-81ED-4DB2-BD59-A6C34878D82A}">
                    <a16:rowId xmlns:a16="http://schemas.microsoft.com/office/drawing/2014/main" val="3851611393"/>
                  </a:ext>
                </a:extLst>
              </a:tr>
              <a:tr h="370840">
                <a:tc>
                  <a:txBody>
                    <a:bodyPr/>
                    <a:lstStyle/>
                    <a:p>
                      <a:pPr marL="0" indent="0">
                        <a:lnSpc>
                          <a:spcPct val="120000"/>
                        </a:lnSpc>
                        <a:buNone/>
                      </a:pPr>
                      <a:r>
                        <a:rPr lang="en-US" sz="2400" b="0" dirty="0">
                          <a:solidFill>
                            <a:schemeClr val="accent4">
                              <a:lumMod val="50000"/>
                            </a:schemeClr>
                          </a:solidFill>
                        </a:rPr>
                        <a:t>10. Group and Private Chat</a:t>
                      </a:r>
                    </a:p>
                  </a:txBody>
                  <a:tcPr/>
                </a:tc>
                <a:extLst>
                  <a:ext uri="{0D108BD9-81ED-4DB2-BD59-A6C34878D82A}">
                    <a16:rowId xmlns:a16="http://schemas.microsoft.com/office/drawing/2014/main" val="3340821400"/>
                  </a:ext>
                </a:extLst>
              </a:tr>
            </a:tbl>
          </a:graphicData>
        </a:graphic>
      </p:graphicFrame>
    </p:spTree>
    <p:extLst>
      <p:ext uri="{BB962C8B-B14F-4D97-AF65-F5344CB8AC3E}">
        <p14:creationId xmlns:p14="http://schemas.microsoft.com/office/powerpoint/2010/main" val="257912457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0F7CDF9-08B9-2149-AC83-7DDA09B912B0}" type="datetime1">
              <a:rPr lang="en-IN" smtClean="0"/>
              <a:t>21-01-2025</a:t>
            </a:fld>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90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a:t>Glossary Questions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81000" y="1066800"/>
            <a:ext cx="11620500" cy="5570756"/>
          </a:xfrm>
          <a:prstGeom prst="rect">
            <a:avLst/>
          </a:prstGeom>
          <a:solidFill>
            <a:schemeClr val="accent3">
              <a:lumMod val="40000"/>
              <a:lumOff val="60000"/>
            </a:schemeClr>
          </a:solidFill>
          <a:ln w="28575">
            <a:solidFill>
              <a:schemeClr val="tx1"/>
            </a:solidFill>
          </a:ln>
        </p:spPr>
        <p:txBody>
          <a:bodyPr wrap="square">
            <a:spAutoFit/>
          </a:bodyPr>
          <a:lstStyle/>
          <a:p>
            <a:pPr algn="ctr"/>
            <a:r>
              <a:rPr lang="en-US" sz="2400" b="1" u="sng" dirty="0">
                <a:latin typeface="+mj-lt"/>
              </a:rPr>
              <a:t>Top 10 </a:t>
            </a:r>
            <a:r>
              <a:rPr lang="en-US" sz="2400" b="1" u="sng" dirty="0" err="1">
                <a:latin typeface="+mj-lt"/>
              </a:rPr>
              <a:t>Node.Js</a:t>
            </a:r>
            <a:r>
              <a:rPr lang="en-US" sz="2400" b="1" u="sng" dirty="0">
                <a:latin typeface="+mj-lt"/>
              </a:rPr>
              <a:t> interview questions </a:t>
            </a:r>
          </a:p>
          <a:p>
            <a:pPr algn="ctr"/>
            <a:endParaRPr lang="en-US" sz="2400" b="1" u="sng" dirty="0">
              <a:latin typeface="+mj-lt"/>
            </a:endParaRPr>
          </a:p>
          <a:p>
            <a:pPr marL="342900" indent="-342900">
              <a:buFont typeface="+mj-lt"/>
              <a:buAutoNum type="arabicPeriod"/>
            </a:pPr>
            <a:r>
              <a:rPr lang="en-US" sz="2800" dirty="0"/>
              <a:t>How </a:t>
            </a:r>
            <a:r>
              <a:rPr lang="en-US" sz="2800" dirty="0" err="1"/>
              <a:t>NodeJs</a:t>
            </a:r>
            <a:r>
              <a:rPr lang="en-US" sz="2800" dirty="0"/>
              <a:t> works for server side?</a:t>
            </a:r>
          </a:p>
          <a:p>
            <a:pPr marL="342900" indent="-342900">
              <a:buFont typeface="+mj-lt"/>
              <a:buAutoNum type="arabicPeriod"/>
            </a:pPr>
            <a:r>
              <a:rPr lang="en-US" sz="2800" dirty="0"/>
              <a:t>How is </a:t>
            </a:r>
            <a:r>
              <a:rPr lang="en-US" sz="2800" dirty="0" err="1"/>
              <a:t>Node.Js</a:t>
            </a:r>
            <a:r>
              <a:rPr lang="en-US" sz="2800" dirty="0"/>
              <a:t> useful for the client and server side programming?</a:t>
            </a:r>
          </a:p>
          <a:p>
            <a:pPr marL="342900" indent="-342900">
              <a:buFont typeface="+mj-lt"/>
              <a:buAutoNum type="arabicPeriod"/>
            </a:pPr>
            <a:r>
              <a:rPr lang="en-US" sz="2800" dirty="0"/>
              <a:t>Explain the benefits of  </a:t>
            </a:r>
            <a:r>
              <a:rPr lang="en-US" sz="2800" dirty="0" err="1"/>
              <a:t>Node.Js</a:t>
            </a:r>
            <a:r>
              <a:rPr lang="en-US" sz="2800" dirty="0"/>
              <a:t>.</a:t>
            </a:r>
          </a:p>
          <a:p>
            <a:pPr marL="342900" indent="-342900">
              <a:buFont typeface="+mj-lt"/>
              <a:buAutoNum type="arabicPeriod"/>
            </a:pPr>
            <a:r>
              <a:rPr lang="en-US" sz="2800" dirty="0"/>
              <a:t>Describe the file module in </a:t>
            </a:r>
            <a:r>
              <a:rPr lang="en-US" sz="2800" dirty="0" err="1"/>
              <a:t>Node.Js</a:t>
            </a:r>
            <a:r>
              <a:rPr lang="en-US" sz="2800" dirty="0"/>
              <a:t>.</a:t>
            </a:r>
          </a:p>
          <a:p>
            <a:pPr marL="342900" indent="-342900">
              <a:buFont typeface="+mj-lt"/>
              <a:buAutoNum type="arabicPeriod"/>
            </a:pPr>
            <a:r>
              <a:rPr lang="en-US" sz="2800" dirty="0"/>
              <a:t>Discuss the various module in </a:t>
            </a:r>
            <a:r>
              <a:rPr lang="en-US" sz="2800" dirty="0" err="1"/>
              <a:t>Node.Js</a:t>
            </a:r>
            <a:r>
              <a:rPr lang="en-US" sz="2800" dirty="0"/>
              <a:t>.</a:t>
            </a:r>
          </a:p>
          <a:p>
            <a:pPr marL="342900" indent="-342900">
              <a:buFont typeface="+mj-lt"/>
              <a:buAutoNum type="arabicPeriod"/>
            </a:pPr>
            <a:r>
              <a:rPr lang="en-US" sz="2800" dirty="0"/>
              <a:t> What is callback function in </a:t>
            </a:r>
            <a:r>
              <a:rPr lang="en-US" sz="2800" dirty="0" err="1"/>
              <a:t>Node.Js</a:t>
            </a:r>
            <a:r>
              <a:rPr lang="en-US" sz="2800" dirty="0"/>
              <a:t>?</a:t>
            </a:r>
          </a:p>
          <a:p>
            <a:pPr marL="342900" indent="-342900">
              <a:buFont typeface="+mj-lt"/>
              <a:buAutoNum type="arabicPeriod"/>
            </a:pPr>
            <a:r>
              <a:rPr lang="en-US" sz="2800" dirty="0"/>
              <a:t>What is </a:t>
            </a:r>
            <a:r>
              <a:rPr lang="en-US" sz="2800" dirty="0" err="1"/>
              <a:t>GraphQL</a:t>
            </a:r>
            <a:r>
              <a:rPr lang="en-US" sz="2800" dirty="0"/>
              <a:t>?</a:t>
            </a:r>
          </a:p>
          <a:p>
            <a:pPr marL="342900" indent="-342900">
              <a:buFont typeface="+mj-lt"/>
              <a:buAutoNum type="arabicPeriod"/>
            </a:pPr>
            <a:r>
              <a:rPr lang="en-US" sz="2800" dirty="0"/>
              <a:t>What is Promise Chaining?</a:t>
            </a:r>
          </a:p>
          <a:p>
            <a:pPr marL="342900" indent="-342900">
              <a:buFont typeface="+mj-lt"/>
              <a:buAutoNum type="arabicPeriod"/>
            </a:pPr>
            <a:r>
              <a:rPr lang="en-US" sz="2800" dirty="0"/>
              <a:t>Describe the significance of promises in </a:t>
            </a:r>
            <a:r>
              <a:rPr lang="en-US" sz="2800" dirty="0" err="1"/>
              <a:t>Node.Js</a:t>
            </a:r>
            <a:r>
              <a:rPr lang="en-US" sz="2800" dirty="0"/>
              <a:t>.</a:t>
            </a:r>
          </a:p>
          <a:p>
            <a:pPr marL="342900" indent="-342900">
              <a:buFont typeface="+mj-lt"/>
              <a:buAutoNum type="arabicPeriod"/>
            </a:pPr>
            <a:r>
              <a:rPr lang="en-US" sz="2800" dirty="0"/>
              <a:t>What are Template engine?</a:t>
            </a:r>
          </a:p>
          <a:p>
            <a:endParaRPr lang="en-US" sz="2800" dirty="0"/>
          </a:p>
        </p:txBody>
      </p:sp>
      <p:sp>
        <p:nvSpPr>
          <p:cNvPr id="5" name="Footer Placeholder 4">
            <a:extLst>
              <a:ext uri="{FF2B5EF4-FFF2-40B4-BE49-F238E27FC236}">
                <a16:creationId xmlns:a16="http://schemas.microsoft.com/office/drawing/2014/main" id="{70220408-F41C-88EA-AF60-012B1006F0AD}"/>
              </a:ext>
            </a:extLst>
          </p:cNvPr>
          <p:cNvSpPr>
            <a:spLocks noGrp="1"/>
          </p:cNvSpPr>
          <p:nvPr>
            <p:ph type="ftr" sz="quarter" idx="5"/>
          </p:nvPr>
        </p:nvSpPr>
        <p:spPr/>
        <p:txBody>
          <a:bodyPr/>
          <a:lstStyle/>
          <a:p>
            <a:pPr marL="12700">
              <a:lnSpc>
                <a:spcPct val="100000"/>
              </a:lnSpc>
              <a:spcBef>
                <a:spcPts val="40"/>
              </a:spcBef>
            </a:pPr>
            <a:r>
              <a:rPr lang="en-IN" spc="30"/>
              <a:t>Ritesh Kumar Singh                                           WEB DEVELOPMENT USING MEAN STACK                                   Unit  I</a:t>
            </a:r>
            <a:endParaRPr lang="en-IN" spc="35" dirty="0"/>
          </a:p>
        </p:txBody>
      </p:sp>
    </p:spTree>
    <p:extLst>
      <p:ext uri="{BB962C8B-B14F-4D97-AF65-F5344CB8AC3E}">
        <p14:creationId xmlns:p14="http://schemas.microsoft.com/office/powerpoint/2010/main" val="15062544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EDD664-D662-B04B-BAC1-2754B4EE2295}" type="datetime1">
              <a:rPr lang="en-IN" smtClean="0"/>
              <a:t>21-01-2025</a:t>
            </a:fld>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91</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a:t>Expected Questions for University Exam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81000" y="1066800"/>
            <a:ext cx="11620500" cy="3785652"/>
          </a:xfrm>
          <a:prstGeom prst="rect">
            <a:avLst/>
          </a:prstGeom>
          <a:solidFill>
            <a:schemeClr val="accent3">
              <a:lumMod val="40000"/>
              <a:lumOff val="60000"/>
            </a:schemeClr>
          </a:solidFill>
          <a:ln w="28575">
            <a:solidFill>
              <a:schemeClr val="tx1"/>
            </a:solidFill>
          </a:ln>
        </p:spPr>
        <p:txBody>
          <a:bodyPr wrap="square">
            <a:spAutoFit/>
          </a:bodyPr>
          <a:lstStyle/>
          <a:p>
            <a:pPr marL="342900" indent="-342900">
              <a:buFont typeface="+mj-lt"/>
              <a:buAutoNum type="arabicPeriod"/>
            </a:pPr>
            <a:r>
              <a:rPr lang="en-US" sz="2400" dirty="0"/>
              <a:t>How </a:t>
            </a:r>
            <a:r>
              <a:rPr lang="en-US" sz="2400" dirty="0" err="1"/>
              <a:t>NodeJs</a:t>
            </a:r>
            <a:r>
              <a:rPr lang="en-US" sz="2400" dirty="0"/>
              <a:t> works for server side?</a:t>
            </a:r>
          </a:p>
          <a:p>
            <a:pPr marL="342900" indent="-342900">
              <a:buFont typeface="+mj-lt"/>
              <a:buAutoNum type="arabicPeriod"/>
            </a:pPr>
            <a:r>
              <a:rPr lang="en-US" sz="2400" dirty="0"/>
              <a:t>How is </a:t>
            </a:r>
            <a:r>
              <a:rPr lang="en-US" sz="2400" dirty="0" err="1"/>
              <a:t>Node.Js</a:t>
            </a:r>
            <a:r>
              <a:rPr lang="en-US" sz="2400" dirty="0"/>
              <a:t> useful for the client and server side programming?</a:t>
            </a:r>
          </a:p>
          <a:p>
            <a:pPr marL="342900" indent="-342900">
              <a:buFont typeface="+mj-lt"/>
              <a:buAutoNum type="arabicPeriod"/>
            </a:pPr>
            <a:r>
              <a:rPr lang="en-US" sz="2400" dirty="0"/>
              <a:t>Explain the benefits of  </a:t>
            </a:r>
            <a:r>
              <a:rPr lang="en-US" sz="2400" dirty="0" err="1"/>
              <a:t>Node.Js</a:t>
            </a:r>
            <a:r>
              <a:rPr lang="en-US" sz="2400" dirty="0"/>
              <a:t>.</a:t>
            </a:r>
          </a:p>
          <a:p>
            <a:pPr marL="342900" indent="-342900">
              <a:buFont typeface="+mj-lt"/>
              <a:buAutoNum type="arabicPeriod"/>
            </a:pPr>
            <a:r>
              <a:rPr lang="en-US" sz="2400" dirty="0"/>
              <a:t>Describe the file module in </a:t>
            </a:r>
            <a:r>
              <a:rPr lang="en-US" sz="2400" dirty="0" err="1"/>
              <a:t>Node.Js</a:t>
            </a:r>
            <a:r>
              <a:rPr lang="en-US" sz="2400" dirty="0"/>
              <a:t>.</a:t>
            </a:r>
          </a:p>
          <a:p>
            <a:pPr marL="342900" indent="-342900">
              <a:buFont typeface="+mj-lt"/>
              <a:buAutoNum type="arabicPeriod"/>
            </a:pPr>
            <a:r>
              <a:rPr lang="en-US" sz="2400" dirty="0"/>
              <a:t>Discuss the various module in </a:t>
            </a:r>
            <a:r>
              <a:rPr lang="en-US" sz="2400" dirty="0" err="1"/>
              <a:t>Node.Js</a:t>
            </a:r>
            <a:r>
              <a:rPr lang="en-US" sz="2400" dirty="0"/>
              <a:t>.</a:t>
            </a:r>
          </a:p>
          <a:p>
            <a:pPr marL="342900" indent="-342900">
              <a:buFont typeface="+mj-lt"/>
              <a:buAutoNum type="arabicPeriod"/>
            </a:pPr>
            <a:r>
              <a:rPr lang="en-US" sz="2400" dirty="0"/>
              <a:t> What is callback function in </a:t>
            </a:r>
            <a:r>
              <a:rPr lang="en-US" sz="2400" dirty="0" err="1"/>
              <a:t>Node.Js</a:t>
            </a:r>
            <a:r>
              <a:rPr lang="en-US" sz="2400" dirty="0"/>
              <a:t>?</a:t>
            </a:r>
          </a:p>
          <a:p>
            <a:pPr marL="342900" indent="-342900">
              <a:buFont typeface="+mj-lt"/>
              <a:buAutoNum type="arabicPeriod"/>
            </a:pPr>
            <a:r>
              <a:rPr lang="en-US" sz="2400" dirty="0"/>
              <a:t>What is </a:t>
            </a:r>
            <a:r>
              <a:rPr lang="en-US" sz="2400" dirty="0" err="1"/>
              <a:t>GraphQL</a:t>
            </a:r>
            <a:r>
              <a:rPr lang="en-US" sz="2400" dirty="0"/>
              <a:t>?</a:t>
            </a:r>
          </a:p>
          <a:p>
            <a:pPr marL="342900" indent="-342900">
              <a:buFont typeface="+mj-lt"/>
              <a:buAutoNum type="arabicPeriod"/>
            </a:pPr>
            <a:r>
              <a:rPr lang="en-US" sz="2400" dirty="0"/>
              <a:t>What is Promise Chaining?</a:t>
            </a:r>
          </a:p>
          <a:p>
            <a:pPr marL="342900" indent="-342900">
              <a:buFont typeface="+mj-lt"/>
              <a:buAutoNum type="arabicPeriod"/>
            </a:pPr>
            <a:r>
              <a:rPr lang="en-US" sz="2400" dirty="0"/>
              <a:t>Describe the significance of promises in </a:t>
            </a:r>
            <a:r>
              <a:rPr lang="en-US" sz="2400" dirty="0" err="1"/>
              <a:t>Node.Js</a:t>
            </a:r>
            <a:r>
              <a:rPr lang="en-US" sz="2400" dirty="0"/>
              <a:t>.</a:t>
            </a:r>
          </a:p>
          <a:p>
            <a:pPr marL="342900" indent="-342900">
              <a:buFont typeface="+mj-lt"/>
              <a:buAutoNum type="arabicPeriod"/>
            </a:pPr>
            <a:r>
              <a:rPr lang="en-US" sz="2400" dirty="0"/>
              <a:t>What are Template engine?</a:t>
            </a:r>
          </a:p>
        </p:txBody>
      </p:sp>
      <p:sp>
        <p:nvSpPr>
          <p:cNvPr id="8"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Tree>
    <p:extLst>
      <p:ext uri="{BB962C8B-B14F-4D97-AF65-F5344CB8AC3E}">
        <p14:creationId xmlns:p14="http://schemas.microsoft.com/office/powerpoint/2010/main" val="351348618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0F8BFD2-54DA-8741-811C-DFDF54C2C6CD}" type="datetime1">
              <a:rPr lang="en-IN" smtClean="0"/>
              <a:t>21-01-2025</a:t>
            </a:fld>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92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a:t>Summary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264522" y="1024647"/>
            <a:ext cx="11927477" cy="4401205"/>
          </a:xfrm>
          <a:prstGeom prst="rect">
            <a:avLst/>
          </a:prstGeom>
          <a:solidFill>
            <a:schemeClr val="accent3">
              <a:lumMod val="40000"/>
              <a:lumOff val="60000"/>
            </a:schemeClr>
          </a:solidFill>
          <a:ln w="28575">
            <a:solidFill>
              <a:schemeClr val="tx1"/>
            </a:solidFill>
          </a:ln>
        </p:spPr>
        <p:txBody>
          <a:bodyPr wrap="square">
            <a:spAutoFit/>
          </a:bodyPr>
          <a:lstStyle/>
          <a:p>
            <a:r>
              <a:rPr lang="en-US" sz="2800" b="1" dirty="0">
                <a:latin typeface="+mj-lt"/>
              </a:rPr>
              <a:t>Till Now we understand, </a:t>
            </a:r>
            <a:r>
              <a:rPr lang="en-US" sz="2800" dirty="0"/>
              <a:t>How to Install Node.js and NPM on Windows and Mac. </a:t>
            </a:r>
            <a:r>
              <a:rPr lang="en-US" sz="2800" dirty="0">
                <a:solidFill>
                  <a:schemeClr val="accent6">
                    <a:lumMod val="75000"/>
                  </a:schemeClr>
                </a:solidFill>
              </a:rPr>
              <a:t>Smalltalk MVC</a:t>
            </a:r>
            <a:r>
              <a:rPr lang="en-US" sz="2800" dirty="0"/>
              <a:t>, what are the model ,view and controller defined by small talk, </a:t>
            </a:r>
            <a:r>
              <a:rPr lang="en-US" sz="2800" dirty="0">
                <a:solidFill>
                  <a:schemeClr val="accent6">
                    <a:lumMod val="75000"/>
                  </a:schemeClr>
                </a:solidFill>
              </a:rPr>
              <a:t>design pattern in The catalog</a:t>
            </a:r>
            <a:r>
              <a:rPr lang="en-US" sz="2800" dirty="0"/>
              <a:t>, we learn how to </a:t>
            </a:r>
            <a:r>
              <a:rPr lang="en-US" sz="2800" dirty="0">
                <a:solidFill>
                  <a:schemeClr val="accent6">
                    <a:lumMod val="75000"/>
                  </a:schemeClr>
                </a:solidFill>
              </a:rPr>
              <a:t>organized the catalog</a:t>
            </a:r>
            <a:r>
              <a:rPr lang="en-US" sz="2800" dirty="0"/>
              <a:t>, learn how to </a:t>
            </a:r>
            <a:r>
              <a:rPr lang="en-US" sz="2800" dirty="0">
                <a:solidFill>
                  <a:schemeClr val="accent6">
                    <a:lumMod val="75000"/>
                  </a:schemeClr>
                </a:solidFill>
              </a:rPr>
              <a:t>solve real world problems </a:t>
            </a:r>
            <a:r>
              <a:rPr lang="en-US" sz="2800" dirty="0"/>
              <a:t>with design patterns, what are the approaches and Patterns that help in real world problem , how to </a:t>
            </a:r>
            <a:r>
              <a:rPr lang="en-US" sz="2800" dirty="0">
                <a:solidFill>
                  <a:schemeClr val="accent6">
                    <a:lumMod val="75000"/>
                  </a:schemeClr>
                </a:solidFill>
              </a:rPr>
              <a:t>choose best pattern and what are uses of the patterns.</a:t>
            </a:r>
          </a:p>
          <a:p>
            <a:r>
              <a:rPr lang="en-US" sz="2800" dirty="0"/>
              <a:t>The Principle of Least knowledge</a:t>
            </a:r>
            <a:r>
              <a:rPr lang="en-US" sz="2800" u="sng" dirty="0"/>
              <a:t>,</a:t>
            </a:r>
            <a:r>
              <a:rPr lang="en-US" sz="2800" dirty="0"/>
              <a:t> also known as </a:t>
            </a:r>
            <a:r>
              <a:rPr lang="en-US" sz="2800" dirty="0">
                <a:solidFill>
                  <a:schemeClr val="accent6">
                    <a:lumMod val="75000"/>
                  </a:schemeClr>
                </a:solidFill>
              </a:rPr>
              <a:t>The law of Demeter</a:t>
            </a:r>
            <a:r>
              <a:rPr lang="en-US" sz="2800" dirty="0"/>
              <a:t>, or more precisely, the Law of Demeter for Functions/Methods (LoD-F) is a design principle which provides guidelines for designing a system with minimal dependencies.</a:t>
            </a:r>
          </a:p>
          <a:p>
            <a:endParaRPr lang="en-US" sz="2800" dirty="0"/>
          </a:p>
        </p:txBody>
      </p:sp>
      <p:sp>
        <p:nvSpPr>
          <p:cNvPr id="8"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Tree>
    <p:extLst>
      <p:ext uri="{BB962C8B-B14F-4D97-AF65-F5344CB8AC3E}">
        <p14:creationId xmlns:p14="http://schemas.microsoft.com/office/powerpoint/2010/main" val="256520663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694D81-0CAA-F343-A207-A708AB14B47A}" type="datetime1">
              <a:rPr lang="en-IN" smtClean="0"/>
              <a:t>21-01-2025</a:t>
            </a:fld>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93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a:t>References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TextBox 7"/>
          <p:cNvSpPr txBox="1"/>
          <p:nvPr/>
        </p:nvSpPr>
        <p:spPr>
          <a:xfrm>
            <a:off x="609600" y="692343"/>
            <a:ext cx="11449050" cy="5909310"/>
          </a:xfrm>
          <a:prstGeom prst="rect">
            <a:avLst/>
          </a:prstGeom>
          <a:noFill/>
        </p:spPr>
        <p:txBody>
          <a:bodyPr wrap="square" rtlCol="0">
            <a:spAutoFit/>
          </a:bodyPr>
          <a:lstStyle/>
          <a:p>
            <a:pPr marL="971550" lvl="1" indent="-514350" algn="just">
              <a:lnSpc>
                <a:spcPct val="150000"/>
              </a:lnSpc>
              <a:buFont typeface="+mj-lt"/>
              <a:buAutoNum type="arabicPeriod"/>
            </a:pPr>
            <a:r>
              <a:rPr lang="en-US" sz="2800" dirty="0"/>
              <a:t>Simon Holmes, Clive Herber, “Getting MEAN with Mongo, Express, Angular, and Node”, 2nd Edition 2016, Addison Wesley Publication.</a:t>
            </a:r>
          </a:p>
          <a:p>
            <a:pPr marL="971550" lvl="1" indent="-514350" algn="just">
              <a:lnSpc>
                <a:spcPct val="150000"/>
              </a:lnSpc>
              <a:buFont typeface="+mj-lt"/>
              <a:buAutoNum type="arabicPeriod"/>
            </a:pPr>
            <a:r>
              <a:rPr lang="en-US" sz="2800" dirty="0"/>
              <a:t>Dhruti Shah, “Comprehensive guide to learn Node.js”, 1st Edition, 2018 BPB Publications. </a:t>
            </a:r>
          </a:p>
          <a:p>
            <a:pPr marL="971550" lvl="1" indent="-514350" algn="just">
              <a:lnSpc>
                <a:spcPct val="150000"/>
              </a:lnSpc>
              <a:buFont typeface="+mj-lt"/>
              <a:buAutoNum type="arabicPeriod"/>
            </a:pPr>
            <a:r>
              <a:rPr lang="en-US" sz="2800" dirty="0"/>
              <a:t>Christoffer,Noring,Pablo,Deeleman,“Learning Angular”,3rd Edition,2017  Packt publications. .</a:t>
            </a:r>
          </a:p>
          <a:p>
            <a:pPr marL="971550" lvl="1" indent="-514350" algn="just">
              <a:lnSpc>
                <a:spcPct val="150000"/>
              </a:lnSpc>
              <a:buFont typeface="+mj-lt"/>
              <a:buAutoNum type="arabicPeriod"/>
            </a:pPr>
            <a:r>
              <a:rPr lang="en-US" sz="2800" dirty="0"/>
              <a:t>Peter Membrey, David Hows, Eelco Plugge, “MongoDB Basics”, 2nd edition, 2018, International Publication. </a:t>
            </a:r>
          </a:p>
          <a:p>
            <a:pPr marL="971550" lvl="1" indent="-514350" algn="just">
              <a:lnSpc>
                <a:spcPct val="150000"/>
              </a:lnSpc>
              <a:buFont typeface="+mj-lt"/>
              <a:buAutoNum type="arabicPeriod"/>
            </a:pPr>
            <a:r>
              <a:rPr lang="en-US" sz="2800" dirty="0"/>
              <a:t>Christoffer Noring, Pablo Deeleman, “Learning Angular”,3rd Edition, </a:t>
            </a:r>
          </a:p>
        </p:txBody>
      </p:sp>
      <p:sp>
        <p:nvSpPr>
          <p:cNvPr id="3" name="Footer Placeholder 2">
            <a:extLst>
              <a:ext uri="{FF2B5EF4-FFF2-40B4-BE49-F238E27FC236}">
                <a16:creationId xmlns:a16="http://schemas.microsoft.com/office/drawing/2014/main" id="{9FE399FD-7EC3-74BF-0E52-7277222C3460}"/>
              </a:ext>
            </a:extLst>
          </p:cNvPr>
          <p:cNvSpPr>
            <a:spLocks noGrp="1"/>
          </p:cNvSpPr>
          <p:nvPr>
            <p:ph type="ftr" sz="quarter" idx="5"/>
          </p:nvPr>
        </p:nvSpPr>
        <p:spPr/>
        <p:txBody>
          <a:bodyPr/>
          <a:lstStyle/>
          <a:p>
            <a:pPr marL="12700">
              <a:lnSpc>
                <a:spcPct val="100000"/>
              </a:lnSpc>
              <a:spcBef>
                <a:spcPts val="40"/>
              </a:spcBef>
            </a:pPr>
            <a:r>
              <a:rPr lang="en-IN" spc="30"/>
              <a:t>Ritesh Kumar Singh                                           WEB DEVELOPMENT USING MEAN STACK                                   Unit  I</a:t>
            </a:r>
            <a:endParaRPr lang="en-IN" spc="35" dirty="0"/>
          </a:p>
        </p:txBody>
      </p:sp>
    </p:spTree>
    <p:extLst>
      <p:ext uri="{BB962C8B-B14F-4D97-AF65-F5344CB8AC3E}">
        <p14:creationId xmlns:p14="http://schemas.microsoft.com/office/powerpoint/2010/main" val="401656790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56357"/>
            <a:ext cx="28448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F05CF79-B5AD-0840-92B3-6692A25DA9F2}" type="datetime1">
              <a:rPr lang="en-IN" smtClean="0"/>
              <a:t>21-01-2025</a:t>
            </a:fld>
            <a:endParaRPr lang="en-US"/>
          </a:p>
        </p:txBody>
      </p:sp>
      <p:sp>
        <p:nvSpPr>
          <p:cNvPr id="5" name="Footer Placeholder 4"/>
          <p:cNvSpPr>
            <a:spLocks noGrp="1"/>
          </p:cNvSpPr>
          <p:nvPr>
            <p:ph type="ftr" sz="quarter" idx="11"/>
          </p:nvPr>
        </p:nvSpPr>
        <p:spPr>
          <a:xfrm>
            <a:off x="4165600" y="6356357"/>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Ritesh Kumar Singh                                           WEB DEVELOPMENT USING MEAN STACK                                   Unit  I</a:t>
            </a:r>
            <a:endParaRPr lang="en-US" dirty="0"/>
          </a:p>
        </p:txBody>
      </p:sp>
      <p:sp>
        <p:nvSpPr>
          <p:cNvPr id="6" name="Slide Number Placeholder 5"/>
          <p:cNvSpPr>
            <a:spLocks noGrp="1"/>
          </p:cNvSpPr>
          <p:nvPr>
            <p:ph type="sldNum" sz="quarter" idx="12"/>
          </p:nvPr>
        </p:nvSpPr>
        <p:spPr>
          <a:xfrm>
            <a:off x="8737600" y="6356357"/>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pPr/>
              <a:t>94</a:t>
            </a:fld>
            <a:endParaRPr lang="en-US"/>
          </a:p>
        </p:txBody>
      </p:sp>
      <p:sp>
        <p:nvSpPr>
          <p:cNvPr id="7" name="Title 1"/>
          <p:cNvSpPr txBox="1">
            <a:spLocks/>
          </p:cNvSpPr>
          <p:nvPr/>
        </p:nvSpPr>
        <p:spPr>
          <a:xfrm>
            <a:off x="1600200" y="1"/>
            <a:ext cx="10591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US" sz="3200" dirty="0"/>
          </a:p>
        </p:txBody>
      </p:sp>
      <p:sp>
        <p:nvSpPr>
          <p:cNvPr id="10" name="Rectangle 9">
            <a:extLst>
              <a:ext uri="{FF2B5EF4-FFF2-40B4-BE49-F238E27FC236}">
                <a16:creationId xmlns:a16="http://schemas.microsoft.com/office/drawing/2014/main" id="{6C347AEB-0CE8-4933-B463-5582E57CBB68}"/>
              </a:ext>
            </a:extLst>
          </p:cNvPr>
          <p:cNvSpPr/>
          <p:nvPr/>
        </p:nvSpPr>
        <p:spPr>
          <a:xfrm>
            <a:off x="3098800" y="2438400"/>
            <a:ext cx="5638800" cy="1200329"/>
          </a:xfrm>
          <a:prstGeom prst="rect">
            <a:avLst/>
          </a:prstGeom>
          <a:noFill/>
        </p:spPr>
        <p:txBody>
          <a:bodyPr wrap="square" lIns="91440" tIns="45720" rIns="91440" bIns="45720">
            <a:spAutoFit/>
          </a:bodyPr>
          <a:lstStyle/>
          <a:p>
            <a:pPr algn="ctr"/>
            <a:r>
              <a:rPr lang="en-US" sz="7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2170694177"/>
      </p:ext>
    </p:extLst>
  </p:cSld>
  <p:clrMapOvr>
    <a:masterClrMapping/>
  </p:clrMapOvr>
</p:sld>
</file>

<file path=ppt/theme/theme1.xml><?xml version="1.0" encoding="utf-8"?>
<a:theme xmlns:a="http://schemas.openxmlformats.org/drawingml/2006/main" name="Office Theme">
  <a:themeElements>
    <a:clrScheme name="Custom 2">
      <a:dk1>
        <a:srgbClr val="000000"/>
      </a:dk1>
      <a:lt1>
        <a:srgbClr val="FFFFFF"/>
      </a:lt1>
      <a:dk2>
        <a:srgbClr val="44546A"/>
      </a:dk2>
      <a:lt2>
        <a:srgbClr val="E7E6E6"/>
      </a:lt2>
      <a:accent1>
        <a:srgbClr val="E8676A"/>
      </a:accent1>
      <a:accent2>
        <a:srgbClr val="EEAFB7"/>
      </a:accent2>
      <a:accent3>
        <a:srgbClr val="EEB3BB"/>
      </a:accent3>
      <a:accent4>
        <a:srgbClr val="E9888D"/>
      </a:accent4>
      <a:accent5>
        <a:srgbClr val="EBA1A5"/>
      </a:accent5>
      <a:accent6>
        <a:srgbClr val="E8797C"/>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4745</TotalTime>
  <Words>8072</Words>
  <Application>Microsoft Office PowerPoint</Application>
  <PresentationFormat>Widescreen</PresentationFormat>
  <Paragraphs>1030</Paragraphs>
  <Slides>94</Slides>
  <Notes>18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94</vt:i4>
      </vt:variant>
    </vt:vector>
  </HeadingPairs>
  <TitlesOfParts>
    <vt:vector size="105" baseType="lpstr">
      <vt:lpstr>Arial</vt:lpstr>
      <vt:lpstr>Calibri</vt:lpstr>
      <vt:lpstr>Consolas</vt:lpstr>
      <vt:lpstr>Segoe UI</vt:lpstr>
      <vt:lpstr>Source Sans Pro</vt:lpstr>
      <vt:lpstr>Times New Roman</vt:lpstr>
      <vt:lpstr>Trebuchet MS</vt:lpstr>
      <vt:lpstr>urw-din</vt:lpstr>
      <vt:lpstr>Verdana</vt:lpstr>
      <vt:lpstr>Wingdings</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Callback functions are used for Asynchronous events. Whenever any asynchronous event has to take place it is generally preferred to use callbacks (if data is not nested or inter-dependent).   What are Promises A promise is an advancement of callbacks in Node.  In other words, a promise is a JavaScript object which is used to handle all the asynchronous data operations. While developing an application you may encounter that you are using a lot of nested callback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Noida Institute of Engineering and Technology, Greater  Noida</dc:title>
  <cp:lastModifiedBy>Ritesh Kumar Singh</cp:lastModifiedBy>
  <cp:revision>36</cp:revision>
  <dcterms:created xsi:type="dcterms:W3CDTF">2023-08-21T04:18:07Z</dcterms:created>
  <dcterms:modified xsi:type="dcterms:W3CDTF">2025-01-21T07:40:01Z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2023-07-14T00:00:00Z</vt:filetime>
  </property>
  <property fmtid="{D5CDD505-2E9C-101B-9397-08002B2CF9AE}" pid="3" name="Creator">
    <vt:lpwstr>WPS Presentation</vt:lpwstr>
  </property>
  <property fmtid="{D5CDD505-2E9C-101B-9397-08002B2CF9AE}" pid="4" name="LastSaved">
    <vt:filetime>2023-08-21T00:00:00Z</vt:filetime>
  </property>
</Properties>
</file>