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handoutMasterIdLst>
    <p:handoutMasterId r:id="rId89"/>
  </p:handoutMasterIdLst>
  <p:sldIdLst>
    <p:sldId id="1571" r:id="rId2"/>
    <p:sldId id="1572" r:id="rId3"/>
    <p:sldId id="640" r:id="rId4"/>
    <p:sldId id="592" r:id="rId5"/>
    <p:sldId id="1613" r:id="rId6"/>
    <p:sldId id="257" r:id="rId7"/>
    <p:sldId id="1614" r:id="rId8"/>
    <p:sldId id="258" r:id="rId9"/>
    <p:sldId id="1615" r:id="rId10"/>
    <p:sldId id="1616" r:id="rId11"/>
    <p:sldId id="1617" r:id="rId12"/>
    <p:sldId id="269" r:id="rId13"/>
    <p:sldId id="1529" r:id="rId14"/>
    <p:sldId id="1524" r:id="rId15"/>
    <p:sldId id="1525" r:id="rId16"/>
    <p:sldId id="1546" r:id="rId17"/>
    <p:sldId id="280" r:id="rId18"/>
    <p:sldId id="1563" r:id="rId19"/>
    <p:sldId id="285" r:id="rId20"/>
    <p:sldId id="1554" r:id="rId21"/>
    <p:sldId id="1555" r:id="rId22"/>
    <p:sldId id="1556" r:id="rId23"/>
    <p:sldId id="1565" r:id="rId24"/>
    <p:sldId id="1557" r:id="rId25"/>
    <p:sldId id="1564" r:id="rId26"/>
    <p:sldId id="1550" r:id="rId27"/>
    <p:sldId id="1566" r:id="rId28"/>
    <p:sldId id="1562" r:id="rId29"/>
    <p:sldId id="1567" r:id="rId30"/>
    <p:sldId id="1568" r:id="rId31"/>
    <p:sldId id="1569" r:id="rId32"/>
    <p:sldId id="1570" r:id="rId33"/>
    <p:sldId id="328" r:id="rId34"/>
    <p:sldId id="1547" r:id="rId35"/>
    <p:sldId id="1575" r:id="rId36"/>
    <p:sldId id="1576" r:id="rId37"/>
    <p:sldId id="1577" r:id="rId38"/>
    <p:sldId id="1578" r:id="rId39"/>
    <p:sldId id="1579" r:id="rId40"/>
    <p:sldId id="1580" r:id="rId41"/>
    <p:sldId id="1581" r:id="rId42"/>
    <p:sldId id="1582" r:id="rId43"/>
    <p:sldId id="1583" r:id="rId44"/>
    <p:sldId id="1584" r:id="rId45"/>
    <p:sldId id="1585" r:id="rId46"/>
    <p:sldId id="1586" r:id="rId47"/>
    <p:sldId id="1587" r:id="rId48"/>
    <p:sldId id="1588" r:id="rId49"/>
    <p:sldId id="1589" r:id="rId50"/>
    <p:sldId id="1590" r:id="rId51"/>
    <p:sldId id="1591" r:id="rId52"/>
    <p:sldId id="1592" r:id="rId53"/>
    <p:sldId id="1593" r:id="rId54"/>
    <p:sldId id="1594" r:id="rId55"/>
    <p:sldId id="1595" r:id="rId56"/>
    <p:sldId id="1596" r:id="rId57"/>
    <p:sldId id="1597" r:id="rId58"/>
    <p:sldId id="1598" r:id="rId59"/>
    <p:sldId id="1599" r:id="rId60"/>
    <p:sldId id="1600" r:id="rId61"/>
    <p:sldId id="1601" r:id="rId62"/>
    <p:sldId id="1602" r:id="rId63"/>
    <p:sldId id="1603" r:id="rId64"/>
    <p:sldId id="1604" r:id="rId65"/>
    <p:sldId id="1605" r:id="rId66"/>
    <p:sldId id="1606" r:id="rId67"/>
    <p:sldId id="1607" r:id="rId68"/>
    <p:sldId id="1608" r:id="rId69"/>
    <p:sldId id="1609" r:id="rId70"/>
    <p:sldId id="1610" r:id="rId71"/>
    <p:sldId id="1548" r:id="rId72"/>
    <p:sldId id="323" r:id="rId73"/>
    <p:sldId id="275" r:id="rId74"/>
    <p:sldId id="1622" r:id="rId75"/>
    <p:sldId id="1623" r:id="rId76"/>
    <p:sldId id="1624" r:id="rId77"/>
    <p:sldId id="1625" r:id="rId78"/>
    <p:sldId id="324" r:id="rId79"/>
    <p:sldId id="1573" r:id="rId80"/>
    <p:sldId id="1574" r:id="rId81"/>
    <p:sldId id="283" r:id="rId82"/>
    <p:sldId id="1619" r:id="rId83"/>
    <p:sldId id="1620" r:id="rId84"/>
    <p:sldId id="1621" r:id="rId85"/>
    <p:sldId id="1618" r:id="rId86"/>
    <p:sldId id="321"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7" autoAdjust="0"/>
    <p:restoredTop sz="91435"/>
  </p:normalViewPr>
  <p:slideViewPr>
    <p:cSldViewPr>
      <p:cViewPr varScale="1">
        <p:scale>
          <a:sx n="68" d="100"/>
          <a:sy n="68" d="100"/>
        </p:scale>
        <p:origin x="858" y="78"/>
      </p:cViewPr>
      <p:guideLst>
        <p:guide orient="horz" pos="2160"/>
        <p:guide pos="384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1/28/2025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1/28/2025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1803696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extLst>
      <p:ext uri="{BB962C8B-B14F-4D97-AF65-F5344CB8AC3E}">
        <p14:creationId xmlns:p14="http://schemas.microsoft.com/office/powerpoint/2010/main" val="1924249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extLst>
      <p:ext uri="{BB962C8B-B14F-4D97-AF65-F5344CB8AC3E}">
        <p14:creationId xmlns:p14="http://schemas.microsoft.com/office/powerpoint/2010/main" val="90069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6</a:t>
            </a:fld>
            <a:endParaRPr lang="en-US"/>
          </a:p>
        </p:txBody>
      </p:sp>
    </p:spTree>
    <p:extLst>
      <p:ext uri="{BB962C8B-B14F-4D97-AF65-F5344CB8AC3E}">
        <p14:creationId xmlns:p14="http://schemas.microsoft.com/office/powerpoint/2010/main" val="2836522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10</a:t>
            </a:fld>
            <a:endParaRPr lang="en-US"/>
          </a:p>
        </p:txBody>
      </p:sp>
    </p:spTree>
    <p:extLst>
      <p:ext uri="{BB962C8B-B14F-4D97-AF65-F5344CB8AC3E}">
        <p14:creationId xmlns:p14="http://schemas.microsoft.com/office/powerpoint/2010/main" val="2462257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11</a:t>
            </a:fld>
            <a:endParaRPr lang="en-US"/>
          </a:p>
        </p:txBody>
      </p:sp>
    </p:spTree>
    <p:extLst>
      <p:ext uri="{BB962C8B-B14F-4D97-AF65-F5344CB8AC3E}">
        <p14:creationId xmlns:p14="http://schemas.microsoft.com/office/powerpoint/2010/main" val="1094521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1635F52E-BA8C-4FAB-BCFA-C67A14D9CE22}" type="slidenum">
              <a:rPr lang="en-US" smtClean="0"/>
              <a:pPr/>
              <a:t>12</a:t>
            </a:fld>
            <a:endParaRPr lang="en-US"/>
          </a:p>
        </p:txBody>
      </p:sp>
    </p:spTree>
    <p:extLst>
      <p:ext uri="{BB962C8B-B14F-4D97-AF65-F5344CB8AC3E}">
        <p14:creationId xmlns:p14="http://schemas.microsoft.com/office/powerpoint/2010/main" val="340885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19</a:t>
            </a:fld>
            <a:endParaRPr lang="en-US"/>
          </a:p>
        </p:txBody>
      </p:sp>
    </p:spTree>
    <p:extLst>
      <p:ext uri="{BB962C8B-B14F-4D97-AF65-F5344CB8AC3E}">
        <p14:creationId xmlns:p14="http://schemas.microsoft.com/office/powerpoint/2010/main" val="1096997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4C3AA9-2715-43E5-9B36-CA8D0824B336}" type="datetime1">
              <a:rPr lang="en-US" smtClean="0"/>
              <a:t>1/28/2025</a:t>
            </a:fld>
            <a:endParaRPr lang="en-US"/>
          </a:p>
        </p:txBody>
      </p:sp>
      <p:sp>
        <p:nvSpPr>
          <p:cNvPr id="5" name="Footer Placeholder 4"/>
          <p:cNvSpPr>
            <a:spLocks noGrp="1"/>
          </p:cNvSpPr>
          <p:nvPr>
            <p:ph type="ftr" sz="quarter" idx="11"/>
          </p:nvPr>
        </p:nvSpPr>
        <p:spPr/>
        <p:txBody>
          <a:bodyPr/>
          <a:lstStyle/>
          <a:p>
            <a:r>
              <a:rPr lang="en-US" smtClean="0"/>
              <a:t>Faizan Ahmad             ACSE0651/AMICSE0601/ACSEH0601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D4B643-DBCC-4789-BB75-73E57B3E648E}" type="datetime1">
              <a:rPr lang="en-US" smtClean="0"/>
              <a:t>1/28/2025</a:t>
            </a:fld>
            <a:endParaRPr lang="en-US"/>
          </a:p>
        </p:txBody>
      </p:sp>
      <p:sp>
        <p:nvSpPr>
          <p:cNvPr id="5" name="Footer Placeholder 4"/>
          <p:cNvSpPr>
            <a:spLocks noGrp="1"/>
          </p:cNvSpPr>
          <p:nvPr>
            <p:ph type="ftr" sz="quarter" idx="11"/>
          </p:nvPr>
        </p:nvSpPr>
        <p:spPr/>
        <p:txBody>
          <a:bodyPr/>
          <a:lstStyle/>
          <a:p>
            <a:r>
              <a:rPr lang="en-US" smtClean="0"/>
              <a:t>Faizan Ahmad             ACSE0651/AMICSE0601/ACSEH0601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D6E8DC-D5CD-4A11-9FDD-446FD83D37A3}" type="datetime1">
              <a:rPr lang="en-US" smtClean="0"/>
              <a:t>1/28/2025</a:t>
            </a:fld>
            <a:endParaRPr lang="en-US"/>
          </a:p>
        </p:txBody>
      </p:sp>
      <p:sp>
        <p:nvSpPr>
          <p:cNvPr id="5" name="Footer Placeholder 4"/>
          <p:cNvSpPr>
            <a:spLocks noGrp="1"/>
          </p:cNvSpPr>
          <p:nvPr>
            <p:ph type="ftr" sz="quarter" idx="11"/>
          </p:nvPr>
        </p:nvSpPr>
        <p:spPr/>
        <p:txBody>
          <a:bodyPr/>
          <a:lstStyle/>
          <a:p>
            <a:r>
              <a:rPr lang="en-US" smtClean="0"/>
              <a:t>Faizan Ahmad             ACSE0651/AMICSE0601/ACSEH0601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9AD15-0D41-4950-982D-E3B767A9EDDA}" type="datetime1">
              <a:rPr lang="en-US" smtClean="0"/>
              <a:t>1/28/2025</a:t>
            </a:fld>
            <a:endParaRPr lang="en-US"/>
          </a:p>
        </p:txBody>
      </p:sp>
      <p:sp>
        <p:nvSpPr>
          <p:cNvPr id="5" name="Footer Placeholder 4"/>
          <p:cNvSpPr>
            <a:spLocks noGrp="1"/>
          </p:cNvSpPr>
          <p:nvPr>
            <p:ph type="ftr" sz="quarter" idx="11"/>
          </p:nvPr>
        </p:nvSpPr>
        <p:spPr/>
        <p:txBody>
          <a:bodyPr/>
          <a:lstStyle/>
          <a:p>
            <a:r>
              <a:rPr lang="en-US" smtClean="0"/>
              <a:t>Faizan Ahmad             ACSE0651/AMICSE0601/ACSEH0601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4CB048-CF9F-4656-A7ED-0BF8407844E5}" type="datetime1">
              <a:rPr lang="en-US" smtClean="0"/>
              <a:t>1/28/2025</a:t>
            </a:fld>
            <a:endParaRPr lang="en-US"/>
          </a:p>
        </p:txBody>
      </p:sp>
      <p:sp>
        <p:nvSpPr>
          <p:cNvPr id="5" name="Footer Placeholder 4"/>
          <p:cNvSpPr>
            <a:spLocks noGrp="1"/>
          </p:cNvSpPr>
          <p:nvPr>
            <p:ph type="ftr" sz="quarter" idx="11"/>
          </p:nvPr>
        </p:nvSpPr>
        <p:spPr/>
        <p:txBody>
          <a:bodyPr/>
          <a:lstStyle/>
          <a:p>
            <a:r>
              <a:rPr lang="en-US" smtClean="0"/>
              <a:t>Faizan Ahmad             ACSE0651/AMICSE0601/ACSEH0601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A487416-270C-4BE0-A8F0-34548906842A}" type="datetime1">
              <a:rPr lang="en-US" smtClean="0"/>
              <a:t>1/28/2025</a:t>
            </a:fld>
            <a:endParaRPr lang="en-US"/>
          </a:p>
        </p:txBody>
      </p:sp>
      <p:sp>
        <p:nvSpPr>
          <p:cNvPr id="6" name="Footer Placeholder 5"/>
          <p:cNvSpPr>
            <a:spLocks noGrp="1"/>
          </p:cNvSpPr>
          <p:nvPr>
            <p:ph type="ftr" sz="quarter" idx="11"/>
          </p:nvPr>
        </p:nvSpPr>
        <p:spPr/>
        <p:txBody>
          <a:bodyPr/>
          <a:lstStyle/>
          <a:p>
            <a:r>
              <a:rPr lang="en-US" smtClean="0"/>
              <a:t>Faizan Ahmad             ACSE0651/AMICSE0601/ACSEH0601                Unit 2</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4A1ECC-E85A-4BD3-9129-D760A4D066B8}" type="datetime1">
              <a:rPr lang="en-US" smtClean="0"/>
              <a:t>1/28/2025</a:t>
            </a:fld>
            <a:endParaRPr lang="en-US"/>
          </a:p>
        </p:txBody>
      </p:sp>
      <p:sp>
        <p:nvSpPr>
          <p:cNvPr id="8" name="Footer Placeholder 7"/>
          <p:cNvSpPr>
            <a:spLocks noGrp="1"/>
          </p:cNvSpPr>
          <p:nvPr>
            <p:ph type="ftr" sz="quarter" idx="11"/>
          </p:nvPr>
        </p:nvSpPr>
        <p:spPr/>
        <p:txBody>
          <a:bodyPr/>
          <a:lstStyle/>
          <a:p>
            <a:r>
              <a:rPr lang="en-US" smtClean="0"/>
              <a:t>Faizan Ahmad             ACSE0651/AMICSE0601/ACSEH0601                Unit 2</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65BF7EA-C4D9-4228-B354-AA51A92EFBCD}" type="datetime1">
              <a:rPr lang="en-US" smtClean="0"/>
              <a:t>1/28/2025</a:t>
            </a:fld>
            <a:endParaRPr lang="en-US"/>
          </a:p>
        </p:txBody>
      </p:sp>
      <p:sp>
        <p:nvSpPr>
          <p:cNvPr id="4" name="Footer Placeholder 3"/>
          <p:cNvSpPr>
            <a:spLocks noGrp="1"/>
          </p:cNvSpPr>
          <p:nvPr>
            <p:ph type="ftr" sz="quarter" idx="11"/>
          </p:nvPr>
        </p:nvSpPr>
        <p:spPr/>
        <p:txBody>
          <a:bodyPr/>
          <a:lstStyle/>
          <a:p>
            <a:r>
              <a:rPr lang="en-US" smtClean="0"/>
              <a:t>Faizan Ahmad             ACSE0651/AMICSE0601/ACSEH0601                Unit 2</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5AC8A5-AB3C-4AC1-BB6E-E8504C33DC05}" type="datetime1">
              <a:rPr lang="en-US" smtClean="0"/>
              <a:t>1/28/2025</a:t>
            </a:fld>
            <a:endParaRPr lang="en-US"/>
          </a:p>
        </p:txBody>
      </p:sp>
      <p:sp>
        <p:nvSpPr>
          <p:cNvPr id="3" name="Footer Placeholder 2"/>
          <p:cNvSpPr>
            <a:spLocks noGrp="1"/>
          </p:cNvSpPr>
          <p:nvPr>
            <p:ph type="ftr" sz="quarter" idx="11"/>
          </p:nvPr>
        </p:nvSpPr>
        <p:spPr/>
        <p:txBody>
          <a:bodyPr/>
          <a:lstStyle/>
          <a:p>
            <a:r>
              <a:rPr lang="en-US" smtClean="0"/>
              <a:t>Faizan Ahmad             ACSE0651/AMICSE0601/ACSEH0601                Unit 2</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1AD488-F763-445E-9A55-7E1197C64C1A}" type="datetime1">
              <a:rPr lang="en-US" smtClean="0"/>
              <a:t>1/28/2025</a:t>
            </a:fld>
            <a:endParaRPr lang="en-US"/>
          </a:p>
        </p:txBody>
      </p:sp>
      <p:sp>
        <p:nvSpPr>
          <p:cNvPr id="6" name="Footer Placeholder 5"/>
          <p:cNvSpPr>
            <a:spLocks noGrp="1"/>
          </p:cNvSpPr>
          <p:nvPr>
            <p:ph type="ftr" sz="quarter" idx="11"/>
          </p:nvPr>
        </p:nvSpPr>
        <p:spPr/>
        <p:txBody>
          <a:bodyPr/>
          <a:lstStyle/>
          <a:p>
            <a:r>
              <a:rPr lang="en-US" smtClean="0"/>
              <a:t>Faizan Ahmad             ACSE0651/AMICSE0601/ACSEH0601                Unit 2</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AD0D27-DE7E-478B-BD02-ED4A3B29294F}" type="datetime1">
              <a:rPr lang="en-US" smtClean="0"/>
              <a:t>1/28/2025</a:t>
            </a:fld>
            <a:endParaRPr lang="en-US"/>
          </a:p>
        </p:txBody>
      </p:sp>
      <p:sp>
        <p:nvSpPr>
          <p:cNvPr id="6" name="Footer Placeholder 5"/>
          <p:cNvSpPr>
            <a:spLocks noGrp="1"/>
          </p:cNvSpPr>
          <p:nvPr>
            <p:ph type="ftr" sz="quarter" idx="11"/>
          </p:nvPr>
        </p:nvSpPr>
        <p:spPr/>
        <p:txBody>
          <a:bodyPr/>
          <a:lstStyle/>
          <a:p>
            <a:r>
              <a:rPr lang="en-US" smtClean="0"/>
              <a:t>Faizan Ahmad             ACSE0651/AMICSE0601/ACSEH0601                Unit 2</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24CAFB-63A0-4C72-99B2-0F7D7D9552DE}" type="datetime1">
              <a:rPr lang="en-US" smtClean="0"/>
              <a:t>1/28/2025</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Faizan Ahmad             ACSE0651/AMICSE0601/ACSEH0601                Unit 2</a:t>
            </a:r>
            <a:endParaRPr lang="en-US" dirty="0"/>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7" name="Picture 6" descr="A black and red logo&#10;&#10;Description automatically generated">
            <a:extLst>
              <a:ext uri="{FF2B5EF4-FFF2-40B4-BE49-F238E27FC236}">
                <a16:creationId xmlns="" xmlns:a16="http://schemas.microsoft.com/office/drawing/2014/main" id="{51AB1F46-F1A3-2DF2-5EE0-F05547C4DDF6}"/>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1.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youtu.be/YpsFT50mths?list=PLd3UqWTnYXOlc93disyBjyFv-r1Vq-5zh"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62.xml.rels><?xml version="1.0" encoding="UTF-8" standalone="yes"?>
<Relationships xmlns="http://schemas.openxmlformats.org/package/2006/relationships"><Relationship Id="rId3" Type="http://schemas.openxmlformats.org/officeDocument/2006/relationships/hyperlink" Target="http://www.w3.org/TR/SVG" TargetMode="External"/><Relationship Id="rId2" Type="http://schemas.openxmlformats.org/officeDocument/2006/relationships/hyperlink" Target="http://www.w3.org/MarkUp/" TargetMode="External"/><Relationship Id="rId1" Type="http://schemas.openxmlformats.org/officeDocument/2006/relationships/slideLayout" Target="../slideLayouts/slideLayout2.xml"/><Relationship Id="rId5" Type="http://schemas.openxmlformats.org/officeDocument/2006/relationships/hyperlink" Target="http://www.w3.org/TR/REC-xml/" TargetMode="External"/><Relationship Id="rId4" Type="http://schemas.openxmlformats.org/officeDocument/2006/relationships/hyperlink" Target="http://xml.coverpages.org/wap-wml.html"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
            <a:ext cx="9982200" cy="909036"/>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err="1"/>
              <a:t>Noida</a:t>
            </a:r>
            <a:r>
              <a:rPr lang="en-US" sz="2800" dirty="0"/>
              <a:t> Institute of Engineering and Technology, Greater </a:t>
            </a:r>
            <a:r>
              <a:rPr lang="en-US" sz="2800" dirty="0" err="1"/>
              <a:t>Noida</a:t>
            </a:r>
            <a:endParaRPr lang="en-US" sz="2800" dirty="0"/>
          </a:p>
        </p:txBody>
      </p:sp>
      <p:sp>
        <p:nvSpPr>
          <p:cNvPr id="3" name="Subtitle 2"/>
          <p:cNvSpPr>
            <a:spLocks noGrp="1"/>
          </p:cNvSpPr>
          <p:nvPr>
            <p:ph type="subTitle" idx="1"/>
          </p:nvPr>
        </p:nvSpPr>
        <p:spPr>
          <a:xfrm>
            <a:off x="1828800" y="1213837"/>
            <a:ext cx="9448800" cy="767363"/>
          </a:xfrm>
          <a:ln>
            <a:solidFill>
              <a:schemeClr val="accent2"/>
            </a:solidFill>
          </a:ln>
        </p:spPr>
        <p:style>
          <a:lnRef idx="2">
            <a:schemeClr val="accent5"/>
          </a:lnRef>
          <a:fillRef idx="1">
            <a:schemeClr val="lt1"/>
          </a:fillRef>
          <a:effectRef idx="0">
            <a:schemeClr val="accent5"/>
          </a:effectRef>
          <a:fontRef idx="minor">
            <a:schemeClr val="dk1"/>
          </a:fontRef>
        </p:style>
        <p:txBody>
          <a:bodyPr>
            <a:normAutofit/>
          </a:bodyPr>
          <a:lstStyle/>
          <a:p>
            <a:r>
              <a:rPr lang="en-US" sz="4000" b="1" dirty="0">
                <a:solidFill>
                  <a:schemeClr val="tx1"/>
                </a:solidFill>
              </a:rPr>
              <a:t>JSP</a:t>
            </a:r>
          </a:p>
        </p:txBody>
      </p:sp>
      <p:sp>
        <p:nvSpPr>
          <p:cNvPr id="9" name="Date Placeholder 8"/>
          <p:cNvSpPr>
            <a:spLocks noGrp="1"/>
          </p:cNvSpPr>
          <p:nvPr>
            <p:ph type="dt" sz="half" idx="10"/>
          </p:nvPr>
        </p:nvSpPr>
        <p:spPr>
          <a:xfrm>
            <a:off x="1905000" y="6492876"/>
            <a:ext cx="2133600" cy="365125"/>
          </a:xfrm>
        </p:spPr>
        <p:txBody>
          <a:bodyPr/>
          <a:lstStyle/>
          <a:p>
            <a:fld id="{E9090582-A819-47C4-9FD5-4BE7574122FB}" type="datetime1">
              <a:rPr lang="en-US" smtClean="0"/>
              <a:t>1/28/2025</a:t>
            </a:fld>
            <a:endParaRPr lang="en-US" dirty="0"/>
          </a:p>
        </p:txBody>
      </p:sp>
      <p:sp>
        <p:nvSpPr>
          <p:cNvPr id="13" name="Footer Placeholder 12"/>
          <p:cNvSpPr>
            <a:spLocks noGrp="1"/>
          </p:cNvSpPr>
          <p:nvPr>
            <p:ph type="ftr" sz="quarter" idx="11"/>
          </p:nvPr>
        </p:nvSpPr>
        <p:spPr>
          <a:xfrm>
            <a:off x="3810000" y="6248402"/>
            <a:ext cx="5029200" cy="365125"/>
          </a:xfrm>
        </p:spPr>
        <p:txBody>
          <a:bodyPr/>
          <a:lstStyle/>
          <a:p>
            <a:r>
              <a:rPr lang="en-US" smtClean="0"/>
              <a:t>Faizan Ahmad             ACSE0651/AMICSE0601/ACSEH0601                Unit 2</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sp>
        <p:nvSpPr>
          <p:cNvPr id="6" name="Subtitle 2"/>
          <p:cNvSpPr txBox="1">
            <a:spLocks/>
          </p:cNvSpPr>
          <p:nvPr/>
        </p:nvSpPr>
        <p:spPr>
          <a:xfrm>
            <a:off x="8839200" y="4424964"/>
            <a:ext cx="2743200" cy="1061437"/>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pPr algn="ctr">
              <a:spcBef>
                <a:spcPct val="20000"/>
              </a:spcBef>
              <a:defRPr/>
            </a:pPr>
            <a:r>
              <a:rPr lang="en-US" sz="2400" dirty="0">
                <a:solidFill>
                  <a:schemeClr val="tx1"/>
                </a:solidFill>
              </a:rPr>
              <a:t>Faizan Ahmad </a:t>
            </a:r>
          </a:p>
          <a:p>
            <a:pPr algn="ctr">
              <a:spcBef>
                <a:spcPct val="20000"/>
              </a:spcBef>
              <a:defRPr/>
            </a:pPr>
            <a:r>
              <a:rPr lang="en-US" sz="2400" dirty="0">
                <a:solidFill>
                  <a:schemeClr val="tx1"/>
                </a:solidFill>
              </a:rPr>
              <a:t>CSE AIML</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1905000" y="5943600"/>
            <a:ext cx="533400" cy="533400"/>
          </a:xfrm>
          <a:prstGeom prst="rect">
            <a:avLst/>
          </a:prstGeom>
          <a:noFill/>
        </p:spPr>
      </p:pic>
      <p:pic>
        <p:nvPicPr>
          <p:cNvPr id="11" name="Picture 4" descr="C:\Users\Manks\Downloads\speak.png"/>
          <p:cNvPicPr>
            <a:picLocks noChangeAspect="1" noChangeArrowheads="1"/>
          </p:cNvPicPr>
          <p:nvPr/>
        </p:nvPicPr>
        <p:blipFill>
          <a:blip r:embed="rId4" cstate="print"/>
          <a:srcRect/>
          <a:stretch>
            <a:fillRect/>
          </a:stretch>
        </p:blipFill>
        <p:spPr bwMode="auto">
          <a:xfrm>
            <a:off x="9677400" y="2508251"/>
            <a:ext cx="1524000" cy="1524000"/>
          </a:xfrm>
          <a:prstGeom prst="rect">
            <a:avLst/>
          </a:prstGeom>
          <a:noFill/>
        </p:spPr>
      </p:pic>
      <p:sp>
        <p:nvSpPr>
          <p:cNvPr id="12" name="Subtitle 2"/>
          <p:cNvSpPr txBox="1">
            <a:spLocks/>
          </p:cNvSpPr>
          <p:nvPr/>
        </p:nvSpPr>
        <p:spPr>
          <a:xfrm>
            <a:off x="381000" y="2895600"/>
            <a:ext cx="2057400" cy="5334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500" dirty="0">
                <a:solidFill>
                  <a:schemeClr val="tx1"/>
                </a:solidFill>
              </a:rPr>
              <a:t>Unit: 2</a:t>
            </a:r>
          </a:p>
        </p:txBody>
      </p:sp>
      <p:sp>
        <p:nvSpPr>
          <p:cNvPr id="14" name="Subtitle 2"/>
          <p:cNvSpPr txBox="1">
            <a:spLocks/>
          </p:cNvSpPr>
          <p:nvPr/>
        </p:nvSpPr>
        <p:spPr>
          <a:xfrm>
            <a:off x="341671" y="3749675"/>
            <a:ext cx="4191000"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IN" sz="2000" dirty="0">
                <a:solidFill>
                  <a:schemeClr val="tx1"/>
                </a:solidFill>
              </a:rPr>
              <a:t>ADVANCED JAVA PROGRAMMING</a:t>
            </a:r>
          </a:p>
          <a:p>
            <a:pPr algn="ctr">
              <a:spcBef>
                <a:spcPct val="20000"/>
              </a:spcBef>
              <a:defRPr/>
            </a:pPr>
            <a:r>
              <a:rPr lang="en-IN" sz="2000" dirty="0">
                <a:solidFill>
                  <a:schemeClr val="tx1"/>
                </a:solidFill>
              </a:rPr>
              <a:t>ACSE0651/AMICSE0601/ACSEH0601</a:t>
            </a:r>
            <a:endParaRPr lang="en-US" sz="2000" dirty="0">
              <a:solidFill>
                <a:schemeClr val="tx1"/>
              </a:solidFill>
            </a:endParaRPr>
          </a:p>
        </p:txBody>
      </p:sp>
      <p:sp>
        <p:nvSpPr>
          <p:cNvPr id="15" name="Subtitle 2"/>
          <p:cNvSpPr txBox="1">
            <a:spLocks/>
          </p:cNvSpPr>
          <p:nvPr/>
        </p:nvSpPr>
        <p:spPr>
          <a:xfrm>
            <a:off x="341671" y="4908551"/>
            <a:ext cx="4191000"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000" dirty="0">
                <a:solidFill>
                  <a:schemeClr val="tx1"/>
                </a:solidFill>
              </a:rPr>
              <a:t>Course Details</a:t>
            </a:r>
            <a:br>
              <a:rPr lang="en-US" sz="2000" dirty="0">
                <a:solidFill>
                  <a:schemeClr val="tx1"/>
                </a:solidFill>
              </a:rPr>
            </a:br>
            <a:r>
              <a:rPr lang="en-US" sz="2000" dirty="0" err="1">
                <a:solidFill>
                  <a:schemeClr val="tx1"/>
                </a:solidFill>
              </a:rPr>
              <a:t>B.Tech</a:t>
            </a:r>
            <a:r>
              <a:rPr lang="en-US" sz="2000" dirty="0">
                <a:solidFill>
                  <a:schemeClr val="tx1"/>
                </a:solidFill>
              </a:rPr>
              <a:t> 6</a:t>
            </a:r>
            <a:r>
              <a:rPr lang="en-US" sz="2000" baseline="30000" dirty="0">
                <a:solidFill>
                  <a:schemeClr val="tx1"/>
                </a:solidFill>
              </a:rPr>
              <a:t>th</a:t>
            </a:r>
            <a:r>
              <a:rPr lang="en-US" sz="2000" dirty="0">
                <a:solidFill>
                  <a:schemeClr val="tx1"/>
                </a:solidFill>
              </a:rPr>
              <a:t> </a:t>
            </a:r>
            <a:r>
              <a:rPr lang="en-US" sz="2000" dirty="0" err="1">
                <a:solidFill>
                  <a:schemeClr val="tx1"/>
                </a:solidFill>
              </a:rPr>
              <a:t>Sem</a:t>
            </a:r>
            <a:endParaRPr lang="en-US" sz="2000" dirty="0">
              <a:solidFill>
                <a:schemeClr val="tx1"/>
              </a:solidFill>
            </a:endParaRPr>
          </a:p>
        </p:txBody>
      </p:sp>
      <p:pic>
        <p:nvPicPr>
          <p:cNvPr id="7" name="Picture 6" descr="A black and red logo&#10;&#10;Description automatically generated">
            <a:extLst>
              <a:ext uri="{FF2B5EF4-FFF2-40B4-BE49-F238E27FC236}">
                <a16:creationId xmlns="" xmlns:a16="http://schemas.microsoft.com/office/drawing/2014/main" id="{51AB1F46-F1A3-2DF2-5EE0-F05547C4DD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1"/>
            <a:ext cx="2209800" cy="947268"/>
          </a:xfrm>
          <a:prstGeom prst="rect">
            <a:avLst/>
          </a:prstGeom>
        </p:spPr>
      </p:pic>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9117629" y="2133600"/>
            <a:ext cx="2159972" cy="1981200"/>
          </a:xfrm>
          <a:prstGeom prst="rect">
            <a:avLst/>
          </a:prstGeom>
        </p:spPr>
      </p:pic>
    </p:spTree>
    <p:extLst>
      <p:ext uri="{BB962C8B-B14F-4D97-AF65-F5344CB8AC3E}">
        <p14:creationId xmlns:p14="http://schemas.microsoft.com/office/powerpoint/2010/main" val="1405880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2E74A7A7-D17D-47D1-A8E6-DE99D0B76C15}" type="datetime1">
              <a:rPr lang="en-US" smtClean="0"/>
              <a:t>1/28/2025</a:t>
            </a:fld>
            <a:endParaRPr lang="en-US"/>
          </a:p>
        </p:txBody>
      </p:sp>
      <p:sp>
        <p:nvSpPr>
          <p:cNvPr id="10" name="Footer Placeholder 4">
            <a:extLst>
              <a:ext uri="{FF2B5EF4-FFF2-40B4-BE49-F238E27FC236}">
                <a16:creationId xmlns:a16="http://schemas.microsoft.com/office/drawing/2014/main" xmlns="" id="{1E1F1E67-DD97-4391-AC3D-A518E91C4D45}"/>
              </a:ext>
            </a:extLst>
          </p:cNvPr>
          <p:cNvSpPr>
            <a:spLocks noGrp="1"/>
          </p:cNvSpPr>
          <p:nvPr>
            <p:ph type="ftr" sz="quarter" idx="11"/>
          </p:nvPr>
        </p:nvSpPr>
        <p:spPr>
          <a:xfrm>
            <a:off x="4038600" y="6356351"/>
            <a:ext cx="4191000" cy="365125"/>
          </a:xfrm>
        </p:spPr>
        <p:txBody>
          <a:bodyPr/>
          <a:lstStyle/>
          <a:p>
            <a:r>
              <a:rPr lang="en-US" smtClean="0"/>
              <a:t>Faizan Ahmad             ACSE0651/AMICSE0601/ACSEH0601                Unit 2</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10</a:t>
            </a:fld>
            <a:endParaRPr lang="en-US"/>
          </a:p>
        </p:txBody>
      </p:sp>
      <p:graphicFrame>
        <p:nvGraphicFramePr>
          <p:cNvPr id="9" name="Table 8">
            <a:extLst>
              <a:ext uri="{FF2B5EF4-FFF2-40B4-BE49-F238E27FC236}">
                <a16:creationId xmlns:a16="http://schemas.microsoft.com/office/drawing/2014/main" xmlns="" id="{68E9C82D-B52B-4E61-8FB0-BE4801B1985D}"/>
              </a:ext>
            </a:extLst>
          </p:cNvPr>
          <p:cNvGraphicFramePr>
            <a:graphicFrameLocks noGrp="1"/>
          </p:cNvGraphicFramePr>
          <p:nvPr>
            <p:extLst/>
          </p:nvPr>
        </p:nvGraphicFramePr>
        <p:xfrm>
          <a:off x="1950720" y="990601"/>
          <a:ext cx="8423786" cy="5181604"/>
        </p:xfrm>
        <a:graphic>
          <a:graphicData uri="http://schemas.openxmlformats.org/drawingml/2006/table">
            <a:tbl>
              <a:tblPr firstRow="1" firstCol="1" bandRow="1">
                <a:tableStyleId>{5C22544A-7EE6-4342-B048-85BDC9FD1C3A}</a:tableStyleId>
              </a:tblPr>
              <a:tblGrid>
                <a:gridCol w="433158">
                  <a:extLst>
                    <a:ext uri="{9D8B030D-6E8A-4147-A177-3AD203B41FA5}">
                      <a16:colId xmlns:a16="http://schemas.microsoft.com/office/drawing/2014/main" xmlns="" val="2950116005"/>
                    </a:ext>
                  </a:extLst>
                </a:gridCol>
                <a:gridCol w="548203">
                  <a:extLst>
                    <a:ext uri="{9D8B030D-6E8A-4147-A177-3AD203B41FA5}">
                      <a16:colId xmlns:a16="http://schemas.microsoft.com/office/drawing/2014/main" xmlns="" val="2519389202"/>
                    </a:ext>
                  </a:extLst>
                </a:gridCol>
                <a:gridCol w="5847235">
                  <a:extLst>
                    <a:ext uri="{9D8B030D-6E8A-4147-A177-3AD203B41FA5}">
                      <a16:colId xmlns:a16="http://schemas.microsoft.com/office/drawing/2014/main" xmlns="" val="1283486617"/>
                    </a:ext>
                  </a:extLst>
                </a:gridCol>
                <a:gridCol w="931944">
                  <a:extLst>
                    <a:ext uri="{9D8B030D-6E8A-4147-A177-3AD203B41FA5}">
                      <a16:colId xmlns:a16="http://schemas.microsoft.com/office/drawing/2014/main" xmlns="" val="1521810076"/>
                    </a:ext>
                  </a:extLst>
                </a:gridCol>
                <a:gridCol w="663246">
                  <a:extLst>
                    <a:ext uri="{9D8B030D-6E8A-4147-A177-3AD203B41FA5}">
                      <a16:colId xmlns:a16="http://schemas.microsoft.com/office/drawing/2014/main" xmlns="" val="844112379"/>
                    </a:ext>
                  </a:extLst>
                </a:gridCol>
              </a:tblGrid>
              <a:tr h="201819">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15000"/>
                        </a:lnSpc>
                        <a:spcAft>
                          <a:spcPts val="800"/>
                        </a:spcAft>
                      </a:pPr>
                      <a:r>
                        <a:rPr lang="en-IN" sz="1100" u="sng" dirty="0">
                          <a:effectLst/>
                        </a:rPr>
                        <a:t>SECTION – 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15000"/>
                        </a:lnSpc>
                        <a:spcAft>
                          <a:spcPts val="800"/>
                        </a:spcAft>
                      </a:pPr>
                      <a:r>
                        <a:rPr lang="en-IN" sz="1100">
                          <a:effectLst/>
                        </a:rPr>
                        <a:t>CO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3624701650"/>
                  </a:ext>
                </a:extLst>
              </a:tr>
              <a:tr h="201819">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15000"/>
                        </a:lnSpc>
                        <a:spcAft>
                          <a:spcPts val="800"/>
                        </a:spcAft>
                      </a:pPr>
                      <a:r>
                        <a:rPr lang="en-IN" sz="1100" u="none" strike="noStrike">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2654949261"/>
                  </a:ext>
                </a:extLst>
              </a:tr>
              <a:tr h="417286">
                <a:tc>
                  <a:txBody>
                    <a:bodyPr/>
                    <a:lstStyle/>
                    <a:p>
                      <a:pPr marL="342900" lvl="0" indent="-342900" algn="l">
                        <a:lnSpc>
                          <a:spcPct val="115000"/>
                        </a:lnSpc>
                        <a:spcAft>
                          <a:spcPts val="800"/>
                        </a:spcAft>
                        <a:buFont typeface="+mj-lt"/>
                        <a:buAutoNum type="arabicPeriod"/>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gridSpan="2">
                  <a:txBody>
                    <a:bodyPr/>
                    <a:lstStyle/>
                    <a:p>
                      <a:pPr algn="just">
                        <a:lnSpc>
                          <a:spcPct val="115000"/>
                        </a:lnSpc>
                        <a:spcAft>
                          <a:spcPts val="800"/>
                        </a:spcAft>
                      </a:pPr>
                      <a:r>
                        <a:rPr lang="en-IN" sz="1100">
                          <a:effectLst/>
                        </a:rPr>
                        <a:t>Attempt all parts-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hMerge="1">
                  <a:txBody>
                    <a:bodyPr/>
                    <a:lstStyle/>
                    <a:p>
                      <a:endParaRPr lang="en-IN"/>
                    </a:p>
                  </a:txBody>
                  <a:tcPr/>
                </a:tc>
                <a:tc>
                  <a:txBody>
                    <a:bodyPr/>
                    <a:lstStyle/>
                    <a:p>
                      <a:pPr algn="l">
                        <a:lnSpc>
                          <a:spcPct val="115000"/>
                        </a:lnSpc>
                        <a:spcAft>
                          <a:spcPts val="800"/>
                        </a:spcAft>
                      </a:pPr>
                      <a:r>
                        <a:rPr lang="en-IN" sz="1100">
                          <a:effectLst/>
                        </a:rPr>
                        <a:t>[10×1=10]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3654286680"/>
                  </a:ext>
                </a:extLst>
              </a:tr>
              <a:tr h="201819">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3680714243"/>
                  </a:ext>
                </a:extLst>
              </a:tr>
              <a:tr h="201819">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963688647"/>
                  </a:ext>
                </a:extLst>
              </a:tr>
              <a:tr h="201819">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dirty="0">
                          <a:effectLst/>
                        </a:rPr>
                        <a:t>Question-  </a:t>
                      </a: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546534300"/>
                  </a:ext>
                </a:extLst>
              </a:tr>
              <a:tr h="201819">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983919064"/>
                  </a:ext>
                </a:extLst>
              </a:tr>
              <a:tr h="201819">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dirty="0">
                          <a:effectLst/>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3519117527"/>
                  </a:ext>
                </a:extLst>
              </a:tr>
              <a:tr h="201819">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1-f.</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1635096111"/>
                  </a:ext>
                </a:extLst>
              </a:tr>
              <a:tr h="201819">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1096220180"/>
                  </a:ext>
                </a:extLst>
              </a:tr>
              <a:tr h="201819">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1143644025"/>
                  </a:ext>
                </a:extLst>
              </a:tr>
              <a:tr h="201819">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3195698476"/>
                  </a:ext>
                </a:extLst>
              </a:tr>
              <a:tr h="201819">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1-j.</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1914516950"/>
                  </a:ext>
                </a:extLst>
              </a:tr>
              <a:tr h="201819">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highlight>
                            <a:srgbClr val="FFFF00"/>
                          </a:highligh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highlight>
                            <a:srgbClr val="FFFF00"/>
                          </a:highligh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highlight>
                            <a:srgbClr val="FFFF00"/>
                          </a:highligh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1528130083"/>
                  </a:ext>
                </a:extLst>
              </a:tr>
              <a:tr h="201819">
                <a:tc>
                  <a:txBody>
                    <a:bodyPr/>
                    <a:lstStyle/>
                    <a:p>
                      <a:pPr algn="l">
                        <a:lnSpc>
                          <a:spcPct val="115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gridSpan="2">
                  <a:txBody>
                    <a:bodyPr/>
                    <a:lstStyle/>
                    <a:p>
                      <a:pPr algn="just">
                        <a:lnSpc>
                          <a:spcPct val="107000"/>
                        </a:lnSpc>
                        <a:spcAft>
                          <a:spcPts val="800"/>
                        </a:spcAft>
                      </a:pPr>
                      <a:r>
                        <a:rPr lang="en-IN" sz="1100">
                          <a:effectLst/>
                        </a:rPr>
                        <a:t>Attempt all parts-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hMerge="1">
                  <a:txBody>
                    <a:bodyPr/>
                    <a:lstStyle/>
                    <a:p>
                      <a:endParaRPr lang="en-IN"/>
                    </a:p>
                  </a:txBody>
                  <a:tcPr/>
                </a:tc>
                <a:tc>
                  <a:txBody>
                    <a:bodyPr/>
                    <a:lstStyle/>
                    <a:p>
                      <a:pPr algn="l">
                        <a:lnSpc>
                          <a:spcPct val="107000"/>
                        </a:lnSpc>
                        <a:spcAft>
                          <a:spcPts val="800"/>
                        </a:spcAft>
                      </a:pPr>
                      <a:r>
                        <a:rPr lang="en-IN" sz="1100">
                          <a:effectLst/>
                        </a:rPr>
                        <a:t>[5×2=10]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CO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897345443"/>
                  </a:ext>
                </a:extLst>
              </a:tr>
              <a:tr h="201819">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gridSpan="2">
                  <a:txBody>
                    <a:bodyPr/>
                    <a:lstStyle/>
                    <a:p>
                      <a:pPr algn="just">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hMerge="1">
                  <a:txBody>
                    <a:bodyPr/>
                    <a:lstStyle/>
                    <a:p>
                      <a:endParaRPr lang="en-IN"/>
                    </a:p>
                  </a:txBody>
                  <a:tcPr/>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3671151494"/>
                  </a:ext>
                </a:extLst>
              </a:tr>
              <a:tr h="201819">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2-a.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2355561627"/>
                  </a:ext>
                </a:extLst>
              </a:tr>
              <a:tr h="201819">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2-b.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807176739"/>
                  </a:ext>
                </a:extLst>
              </a:tr>
              <a:tr h="201819">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2-c.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3685432283"/>
                  </a:ext>
                </a:extLst>
              </a:tr>
              <a:tr h="201819">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2-d.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2616549910"/>
                  </a:ext>
                </a:extLst>
              </a:tr>
              <a:tr h="201819">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2-e.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dirty="0">
                          <a:effectLst/>
                        </a:rPr>
                        <a:t>Question-  </a:t>
                      </a: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3039478462"/>
                  </a:ext>
                </a:extLst>
              </a:tr>
              <a:tr h="201819">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marL="471805"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3876521518"/>
                  </a:ext>
                </a:extLst>
              </a:tr>
              <a:tr h="526119">
                <a:tc>
                  <a:txBody>
                    <a:bodyPr/>
                    <a:lstStyle/>
                    <a:p>
                      <a:pPr algn="l">
                        <a:lnSpc>
                          <a:spcPct val="115000"/>
                        </a:lnSpc>
                        <a:spcAft>
                          <a:spcPts val="800"/>
                        </a:spcAft>
                      </a:pPr>
                      <a:r>
                        <a:rPr lang="en-IN" sz="1100">
                          <a:effectLst/>
                        </a:rPr>
                        <a:t> </a:t>
                      </a:r>
                    </a:p>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marL="471805"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3396298671"/>
                  </a:ext>
                </a:extLst>
              </a:tr>
            </a:tbl>
          </a:graphicData>
        </a:graphic>
      </p:graphicFrame>
      <p:sp>
        <p:nvSpPr>
          <p:cNvPr id="8" name="Title 1">
            <a:extLst>
              <a:ext uri="{FF2B5EF4-FFF2-40B4-BE49-F238E27FC236}">
                <a16:creationId xmlns:a16="http://schemas.microsoft.com/office/drawing/2014/main" xmlns="" id="{1DF8D7C9-6B8F-9B6C-804B-03F0D78C2B56}"/>
              </a:ext>
            </a:extLst>
          </p:cNvPr>
          <p:cNvSpPr txBox="1">
            <a:spLocks/>
          </p:cNvSpPr>
          <p:nvPr/>
        </p:nvSpPr>
        <p:spPr>
          <a:xfrm>
            <a:off x="2868283" y="5752"/>
            <a:ext cx="7772400" cy="685799"/>
          </a:xfrm>
          <a:prstGeom prst="rect">
            <a:avLst/>
          </a:prstGeom>
          <a:gradFill flip="none" rotWithShape="1">
            <a:gsLst>
              <a:gs pos="500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anchor="ctr"/>
          <a:lstStyle>
            <a:defPPr>
              <a:defRPr lang="en-US"/>
            </a:defPPr>
            <a:lvl1pPr algn="ctr" eaLnBrk="0" fontAlgn="base" hangingPunct="0">
              <a:spcBef>
                <a:spcPct val="0"/>
              </a:spcBef>
              <a:spcAft>
                <a:spcPct val="0"/>
              </a:spcAft>
              <a:defRPr sz="2800" b="1">
                <a:latin typeface="Times New Roman" pitchFamily="18" charset="0"/>
                <a:ea typeface="Calibri"/>
                <a:cs typeface="Times New Roman" pitchFamily="18" charset="0"/>
              </a:defRPr>
            </a:lvl1pPr>
            <a:lvl2pPr algn="ctr" eaLnBrk="0" fontAlgn="base" hangingPunct="0">
              <a:spcBef>
                <a:spcPct val="0"/>
              </a:spcBef>
              <a:spcAft>
                <a:spcPct val="0"/>
              </a:spcAft>
              <a:defRPr sz="4400"/>
            </a:lvl2pPr>
            <a:lvl3pPr algn="ctr" eaLnBrk="0" fontAlgn="base" hangingPunct="0">
              <a:spcBef>
                <a:spcPct val="0"/>
              </a:spcBef>
              <a:spcAft>
                <a:spcPct val="0"/>
              </a:spcAft>
              <a:defRPr sz="4400"/>
            </a:lvl3pPr>
            <a:lvl4pPr algn="ctr" eaLnBrk="0" fontAlgn="base" hangingPunct="0">
              <a:spcBef>
                <a:spcPct val="0"/>
              </a:spcBef>
              <a:spcAft>
                <a:spcPct val="0"/>
              </a:spcAft>
              <a:defRPr sz="4400"/>
            </a:lvl4pPr>
            <a:lvl5pPr algn="ctr" eaLnBrk="0" fontAlgn="base" hangingPunct="0">
              <a:spcBef>
                <a:spcPct val="0"/>
              </a:spcBef>
              <a:spcAft>
                <a:spcPct val="0"/>
              </a:spcAft>
              <a:defRPr sz="4400"/>
            </a:lvl5pPr>
            <a:lvl6pPr marL="457189" algn="ctr" fontAlgn="base">
              <a:spcBef>
                <a:spcPct val="0"/>
              </a:spcBef>
              <a:spcAft>
                <a:spcPct val="0"/>
              </a:spcAft>
              <a:defRPr sz="4400"/>
            </a:lvl6pPr>
            <a:lvl7pPr marL="914377" algn="ctr" fontAlgn="base">
              <a:spcBef>
                <a:spcPct val="0"/>
              </a:spcBef>
              <a:spcAft>
                <a:spcPct val="0"/>
              </a:spcAft>
              <a:defRPr sz="4400"/>
            </a:lvl7pPr>
            <a:lvl8pPr marL="1371566" algn="ctr" fontAlgn="base">
              <a:spcBef>
                <a:spcPct val="0"/>
              </a:spcBef>
              <a:spcAft>
                <a:spcPct val="0"/>
              </a:spcAft>
              <a:defRPr sz="4400"/>
            </a:lvl8pPr>
            <a:lvl9pPr marL="1828754" algn="ctr" fontAlgn="base">
              <a:spcBef>
                <a:spcPct val="0"/>
              </a:spcBef>
              <a:spcAft>
                <a:spcPct val="0"/>
              </a:spcAft>
              <a:defRPr sz="4400"/>
            </a:lvl9pPr>
          </a:lstStyle>
          <a:p>
            <a:r>
              <a:rPr lang="en-US" dirty="0"/>
              <a:t>End Semester Question paper Templates</a:t>
            </a:r>
          </a:p>
        </p:txBody>
      </p:sp>
      <p:pic>
        <p:nvPicPr>
          <p:cNvPr id="11" name="Picture 10" descr="A black and red logo&#10;&#10;Description automatically generat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69334" y="-5787"/>
            <a:ext cx="1402466"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75688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0738169F-2E5D-4A6B-93BE-BEF758784A70}" type="datetime1">
              <a:rPr lang="en-US" smtClean="0"/>
              <a:t>1/28/2025</a:t>
            </a:fld>
            <a:endParaRPr lang="en-US"/>
          </a:p>
        </p:txBody>
      </p:sp>
      <p:sp>
        <p:nvSpPr>
          <p:cNvPr id="10" name="Footer Placeholder 4">
            <a:extLst>
              <a:ext uri="{FF2B5EF4-FFF2-40B4-BE49-F238E27FC236}">
                <a16:creationId xmlns:a16="http://schemas.microsoft.com/office/drawing/2014/main" xmlns="" id="{1E1F1E67-DD97-4391-AC3D-A518E91C4D45}"/>
              </a:ext>
            </a:extLst>
          </p:cNvPr>
          <p:cNvSpPr>
            <a:spLocks noGrp="1"/>
          </p:cNvSpPr>
          <p:nvPr>
            <p:ph type="ftr" sz="quarter" idx="11"/>
          </p:nvPr>
        </p:nvSpPr>
        <p:spPr>
          <a:xfrm>
            <a:off x="4038600" y="6356351"/>
            <a:ext cx="4191000" cy="365125"/>
          </a:xfrm>
        </p:spPr>
        <p:txBody>
          <a:bodyPr/>
          <a:lstStyle/>
          <a:p>
            <a:r>
              <a:rPr lang="en-US" smtClean="0"/>
              <a:t>Faizan Ahmad             ACSE0651/AMICSE0601/ACSEH0601                Unit 2</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11</a:t>
            </a:fld>
            <a:endParaRPr lang="en-US"/>
          </a:p>
        </p:txBody>
      </p:sp>
      <p:graphicFrame>
        <p:nvGraphicFramePr>
          <p:cNvPr id="9" name="Table 8">
            <a:extLst>
              <a:ext uri="{FF2B5EF4-FFF2-40B4-BE49-F238E27FC236}">
                <a16:creationId xmlns:a16="http://schemas.microsoft.com/office/drawing/2014/main" xmlns="" id="{60EA8C53-3C4B-4AF8-8C36-F1FFB4729F65}"/>
              </a:ext>
            </a:extLst>
          </p:cNvPr>
          <p:cNvGraphicFramePr>
            <a:graphicFrameLocks noGrp="1"/>
          </p:cNvGraphicFramePr>
          <p:nvPr>
            <p:extLst/>
          </p:nvPr>
        </p:nvGraphicFramePr>
        <p:xfrm>
          <a:off x="1828801" y="1066801"/>
          <a:ext cx="8305799" cy="5105405"/>
        </p:xfrm>
        <a:graphic>
          <a:graphicData uri="http://schemas.openxmlformats.org/drawingml/2006/table">
            <a:tbl>
              <a:tblPr firstRow="1" firstCol="1" bandRow="1">
                <a:tableStyleId>{5C22544A-7EE6-4342-B048-85BDC9FD1C3A}</a:tableStyleId>
              </a:tblPr>
              <a:tblGrid>
                <a:gridCol w="443847">
                  <a:extLst>
                    <a:ext uri="{9D8B030D-6E8A-4147-A177-3AD203B41FA5}">
                      <a16:colId xmlns:a16="http://schemas.microsoft.com/office/drawing/2014/main" xmlns="" val="973649388"/>
                    </a:ext>
                  </a:extLst>
                </a:gridCol>
                <a:gridCol w="539373">
                  <a:extLst>
                    <a:ext uri="{9D8B030D-6E8A-4147-A177-3AD203B41FA5}">
                      <a16:colId xmlns:a16="http://schemas.microsoft.com/office/drawing/2014/main" xmlns="" val="3837222777"/>
                    </a:ext>
                  </a:extLst>
                </a:gridCol>
                <a:gridCol w="5753076">
                  <a:extLst>
                    <a:ext uri="{9D8B030D-6E8A-4147-A177-3AD203B41FA5}">
                      <a16:colId xmlns:a16="http://schemas.microsoft.com/office/drawing/2014/main" xmlns="" val="4207401114"/>
                    </a:ext>
                  </a:extLst>
                </a:gridCol>
                <a:gridCol w="916935">
                  <a:extLst>
                    <a:ext uri="{9D8B030D-6E8A-4147-A177-3AD203B41FA5}">
                      <a16:colId xmlns:a16="http://schemas.microsoft.com/office/drawing/2014/main" xmlns="" val="3392075011"/>
                    </a:ext>
                  </a:extLst>
                </a:gridCol>
                <a:gridCol w="652568">
                  <a:extLst>
                    <a:ext uri="{9D8B030D-6E8A-4147-A177-3AD203B41FA5}">
                      <a16:colId xmlns:a16="http://schemas.microsoft.com/office/drawing/2014/main" xmlns="" val="1851896832"/>
                    </a:ext>
                  </a:extLst>
                </a:gridCol>
              </a:tblGrid>
              <a:tr h="390728">
                <a:tc>
                  <a:txBody>
                    <a:bodyPr/>
                    <a:lstStyle/>
                    <a:p>
                      <a:pPr algn="l">
                        <a:lnSpc>
                          <a:spcPct val="115000"/>
                        </a:lnSpc>
                        <a:spcAft>
                          <a:spcPts val="800"/>
                        </a:spcAft>
                      </a:pPr>
                      <a:r>
                        <a:rPr lang="en-IN" sz="800" dirty="0">
                          <a:effectLst/>
                        </a:rPr>
                        <a:t> </a:t>
                      </a:r>
                    </a:p>
                    <a:p>
                      <a:pPr algn="l">
                        <a:lnSpc>
                          <a:spcPct val="115000"/>
                        </a:lnSpc>
                        <a:spcAft>
                          <a:spcPts val="800"/>
                        </a:spcAft>
                      </a:pPr>
                      <a:r>
                        <a:rPr lang="en-IN" sz="8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marL="471805" algn="l">
                        <a:lnSpc>
                          <a:spcPct val="107000"/>
                        </a:lnSpc>
                        <a:spcAft>
                          <a:spcPts val="800"/>
                        </a:spcAft>
                      </a:pPr>
                      <a:r>
                        <a:rPr lang="en-IN" sz="8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07000"/>
                        </a:lnSpc>
                        <a:spcAft>
                          <a:spcPts val="800"/>
                        </a:spcAft>
                      </a:pPr>
                      <a:r>
                        <a:rPr lang="en-IN" sz="8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07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07000"/>
                        </a:lnSpc>
                        <a:spcAft>
                          <a:spcPts val="800"/>
                        </a:spcAft>
                      </a:pPr>
                      <a:r>
                        <a:rPr lang="en-IN" sz="8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3670536414"/>
                  </a:ext>
                </a:extLst>
              </a:tr>
              <a:tr h="142869">
                <a:tc gridSpan="3">
                  <a:txBody>
                    <a:bodyPr/>
                    <a:lstStyle/>
                    <a:p>
                      <a:pPr algn="ctr">
                        <a:lnSpc>
                          <a:spcPct val="115000"/>
                        </a:lnSpc>
                        <a:spcAft>
                          <a:spcPts val="800"/>
                        </a:spcAft>
                      </a:pPr>
                      <a:r>
                        <a:rPr lang="en-IN" sz="800" u="sng">
                          <a:effectLst/>
                        </a:rPr>
                        <a:t>SECTION – B</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hMerge="1">
                  <a:txBody>
                    <a:bodyPr/>
                    <a:lstStyle/>
                    <a:p>
                      <a:endParaRPr lang="en-IN"/>
                    </a:p>
                  </a:txBody>
                  <a:tcPr/>
                </a:tc>
                <a:tc>
                  <a:txBody>
                    <a:bodyPr/>
                    <a:lstStyle/>
                    <a:p>
                      <a:pPr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800">
                          <a:effectLst/>
                        </a:rPr>
                        <a:t>CO</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108648257"/>
                  </a:ext>
                </a:extLst>
              </a:tr>
              <a:tr h="142869">
                <a:tc gridSpan="3">
                  <a:txBody>
                    <a:bodyPr/>
                    <a:lstStyle/>
                    <a:p>
                      <a:pPr algn="ctr">
                        <a:lnSpc>
                          <a:spcPct val="115000"/>
                        </a:lnSpc>
                        <a:spcAft>
                          <a:spcPts val="800"/>
                        </a:spcAft>
                      </a:pPr>
                      <a:r>
                        <a:rPr lang="en-IN" sz="800" u="none" strike="noStrike"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hMerge="1">
                  <a:txBody>
                    <a:bodyPr/>
                    <a:lstStyle/>
                    <a:p>
                      <a:endParaRPr lang="en-IN"/>
                    </a:p>
                  </a:txBody>
                  <a:tcPr/>
                </a:tc>
                <a:tc>
                  <a:txBody>
                    <a:bodyPr/>
                    <a:lstStyle/>
                    <a:p>
                      <a:pPr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176960282"/>
                  </a:ext>
                </a:extLst>
              </a:tr>
              <a:tr h="142869">
                <a:tc>
                  <a:txBody>
                    <a:bodyPr/>
                    <a:lstStyle/>
                    <a:p>
                      <a:pPr algn="l">
                        <a:lnSpc>
                          <a:spcPct val="115000"/>
                        </a:lnSpc>
                        <a:spcAft>
                          <a:spcPts val="800"/>
                        </a:spcAft>
                      </a:pPr>
                      <a:r>
                        <a:rPr lang="en-IN" sz="800">
                          <a:effectLst/>
                        </a:rPr>
                        <a:t>3.</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gridSpan="2">
                  <a:txBody>
                    <a:bodyPr/>
                    <a:lstStyle/>
                    <a:p>
                      <a:pPr algn="l">
                        <a:lnSpc>
                          <a:spcPct val="115000"/>
                        </a:lnSpc>
                        <a:spcAft>
                          <a:spcPts val="800"/>
                        </a:spcAft>
                      </a:pPr>
                      <a:r>
                        <a:rPr lang="en-IN" sz="800">
                          <a:effectLst/>
                        </a:rPr>
                        <a:t>Answer any </a:t>
                      </a:r>
                      <a:r>
                        <a:rPr lang="en-IN" sz="800" u="sng">
                          <a:effectLst/>
                        </a:rPr>
                        <a:t>five </a:t>
                      </a:r>
                      <a:r>
                        <a:rPr lang="en-IN" sz="800">
                          <a:effectLst/>
                        </a:rPr>
                        <a:t>of the following-</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a:txBody>
                    <a:bodyPr/>
                    <a:lstStyle/>
                    <a:p>
                      <a:pPr algn="l">
                        <a:lnSpc>
                          <a:spcPct val="115000"/>
                        </a:lnSpc>
                        <a:spcAft>
                          <a:spcPts val="800"/>
                        </a:spcAft>
                      </a:pPr>
                      <a:r>
                        <a:rPr lang="en-IN" sz="800">
                          <a:effectLst/>
                        </a:rPr>
                        <a:t>[5×6=30]</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a:effectLst/>
                          <a:highlight>
                            <a:srgbClr val="FFFF00"/>
                          </a:highligh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306880783"/>
                  </a:ext>
                </a:extLst>
              </a:tr>
              <a:tr h="142869">
                <a:tc>
                  <a:txBody>
                    <a:bodyPr/>
                    <a:lstStyle/>
                    <a:p>
                      <a:pPr marL="457200"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07000"/>
                        </a:lnSpc>
                        <a:spcAft>
                          <a:spcPts val="800"/>
                        </a:spcAft>
                      </a:pPr>
                      <a:r>
                        <a:rPr lang="en-IN" sz="800">
                          <a:effectLst/>
                        </a:rPr>
                        <a:t>3-a.</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u="sng" dirty="0">
                          <a:effectLst/>
                        </a:rPr>
                        <a:t>Question-  </a:t>
                      </a:r>
                      <a:r>
                        <a:rPr lang="en-IN" sz="8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800">
                          <a:effectLst/>
                        </a:rPr>
                        <a:t>(6)</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479524051"/>
                  </a:ext>
                </a:extLst>
              </a:tr>
              <a:tr h="142869">
                <a:tc>
                  <a:txBody>
                    <a:bodyPr/>
                    <a:lstStyle/>
                    <a:p>
                      <a:pPr marL="457200"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07000"/>
                        </a:lnSpc>
                        <a:spcAft>
                          <a:spcPts val="800"/>
                        </a:spcAft>
                      </a:pPr>
                      <a:r>
                        <a:rPr lang="en-IN" sz="800">
                          <a:effectLst/>
                        </a:rPr>
                        <a:t>3-b.</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u="sng">
                          <a:effectLst/>
                        </a:rPr>
                        <a:t>Question-  </a:t>
                      </a: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800">
                          <a:effectLst/>
                        </a:rPr>
                        <a:t>(6)</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1121146815"/>
                  </a:ext>
                </a:extLst>
              </a:tr>
              <a:tr h="142869">
                <a:tc>
                  <a:txBody>
                    <a:bodyPr/>
                    <a:lstStyle/>
                    <a:p>
                      <a:pPr marL="457200"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07000"/>
                        </a:lnSpc>
                        <a:spcAft>
                          <a:spcPts val="800"/>
                        </a:spcAft>
                      </a:pPr>
                      <a:r>
                        <a:rPr lang="en-IN" sz="800">
                          <a:effectLst/>
                        </a:rPr>
                        <a:t>3-c.</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u="sng">
                          <a:effectLst/>
                        </a:rPr>
                        <a:t>Question-  </a:t>
                      </a: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800">
                          <a:effectLst/>
                        </a:rPr>
                        <a:t>(6)</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347320706"/>
                  </a:ext>
                </a:extLst>
              </a:tr>
              <a:tr h="142869">
                <a:tc>
                  <a:txBody>
                    <a:bodyPr/>
                    <a:lstStyle/>
                    <a:p>
                      <a:pPr marL="457200"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07000"/>
                        </a:lnSpc>
                        <a:spcAft>
                          <a:spcPts val="800"/>
                        </a:spcAft>
                      </a:pPr>
                      <a:r>
                        <a:rPr lang="en-IN" sz="800">
                          <a:effectLst/>
                        </a:rPr>
                        <a:t>3-d.</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u="sng" dirty="0">
                          <a:effectLst/>
                        </a:rPr>
                        <a:t>Question-  </a:t>
                      </a:r>
                      <a:r>
                        <a:rPr lang="en-IN" sz="8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800">
                          <a:effectLst/>
                        </a:rPr>
                        <a:t>(6)</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3507868033"/>
                  </a:ext>
                </a:extLst>
              </a:tr>
              <a:tr h="142869">
                <a:tc>
                  <a:txBody>
                    <a:bodyPr/>
                    <a:lstStyle/>
                    <a:p>
                      <a:pPr marL="457200"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07000"/>
                        </a:lnSpc>
                        <a:spcAft>
                          <a:spcPts val="800"/>
                        </a:spcAft>
                      </a:pPr>
                      <a:r>
                        <a:rPr lang="en-IN" sz="800">
                          <a:effectLst/>
                        </a:rPr>
                        <a:t>3-e.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u="sng">
                          <a:effectLst/>
                        </a:rPr>
                        <a:t>Question-  </a:t>
                      </a: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800">
                          <a:effectLst/>
                        </a:rPr>
                        <a:t>(6)</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2486654881"/>
                  </a:ext>
                </a:extLst>
              </a:tr>
              <a:tr h="142869">
                <a:tc>
                  <a:txBody>
                    <a:bodyPr/>
                    <a:lstStyle/>
                    <a:p>
                      <a:pPr marL="457200"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a:effectLst/>
                        </a:rPr>
                        <a:t>3-f.</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u="sng">
                          <a:effectLst/>
                        </a:rPr>
                        <a:t>Question-  </a:t>
                      </a: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800">
                          <a:effectLst/>
                        </a:rPr>
                        <a:t>(6)</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2319740598"/>
                  </a:ext>
                </a:extLst>
              </a:tr>
              <a:tr h="142869">
                <a:tc>
                  <a:txBody>
                    <a:bodyPr/>
                    <a:lstStyle/>
                    <a:p>
                      <a:pPr marL="457200"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a:effectLst/>
                        </a:rPr>
                        <a:t>3-g.</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u="sng" dirty="0">
                          <a:effectLst/>
                        </a:rPr>
                        <a:t>Question-  </a:t>
                      </a:r>
                      <a:r>
                        <a:rPr lang="en-IN" sz="8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800">
                          <a:effectLst/>
                        </a:rPr>
                        <a:t>(6)</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2735629215"/>
                  </a:ext>
                </a:extLst>
              </a:tr>
              <a:tr h="142869">
                <a:tc gridSpan="3">
                  <a:txBody>
                    <a:bodyPr/>
                    <a:lstStyle/>
                    <a:p>
                      <a:pPr algn="ctr">
                        <a:lnSpc>
                          <a:spcPct val="115000"/>
                        </a:lnSpc>
                        <a:spcAft>
                          <a:spcPts val="800"/>
                        </a:spcAft>
                      </a:pPr>
                      <a:r>
                        <a:rPr lang="en-IN" sz="800" u="sng">
                          <a:effectLst/>
                        </a:rPr>
                        <a:t>SECTION – C</a:t>
                      </a: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hMerge="1">
                  <a:txBody>
                    <a:bodyPr/>
                    <a:lstStyle/>
                    <a:p>
                      <a:endParaRPr lang="en-IN"/>
                    </a:p>
                  </a:txBody>
                  <a:tcPr/>
                </a:tc>
                <a:tc>
                  <a:txBody>
                    <a:bodyPr/>
                    <a:lstStyle/>
                    <a:p>
                      <a:pPr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800">
                          <a:effectLst/>
                        </a:rPr>
                        <a:t>CO</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220110701"/>
                  </a:ext>
                </a:extLst>
              </a:tr>
              <a:tr h="142869">
                <a:tc gridSpan="3">
                  <a:txBody>
                    <a:bodyPr/>
                    <a:lstStyle/>
                    <a:p>
                      <a:pPr algn="ctr">
                        <a:lnSpc>
                          <a:spcPct val="115000"/>
                        </a:lnSpc>
                        <a:spcAft>
                          <a:spcPts val="800"/>
                        </a:spcAft>
                      </a:pPr>
                      <a:r>
                        <a:rPr lang="en-IN" sz="800" u="none" strike="noStrike"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hMerge="1">
                  <a:txBody>
                    <a:bodyPr/>
                    <a:lstStyle/>
                    <a:p>
                      <a:endParaRPr lang="en-IN"/>
                    </a:p>
                  </a:txBody>
                  <a:tcPr/>
                </a:tc>
                <a:tc>
                  <a:txBody>
                    <a:bodyPr/>
                    <a:lstStyle/>
                    <a:p>
                      <a:pPr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1254156718"/>
                  </a:ext>
                </a:extLst>
              </a:tr>
              <a:tr h="142869">
                <a:tc>
                  <a:txBody>
                    <a:bodyPr/>
                    <a:lstStyle/>
                    <a:p>
                      <a:pPr algn="l">
                        <a:lnSpc>
                          <a:spcPct val="115000"/>
                        </a:lnSpc>
                        <a:spcAft>
                          <a:spcPts val="800"/>
                        </a:spcAft>
                      </a:pPr>
                      <a:r>
                        <a:rPr lang="en-IN" sz="800">
                          <a:effectLst/>
                        </a:rPr>
                        <a:t>4</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gridSpan="2">
                  <a:txBody>
                    <a:bodyPr/>
                    <a:lstStyle/>
                    <a:p>
                      <a:pPr algn="l">
                        <a:lnSpc>
                          <a:spcPct val="115000"/>
                        </a:lnSpc>
                        <a:spcAft>
                          <a:spcPts val="800"/>
                        </a:spcAft>
                      </a:pPr>
                      <a:r>
                        <a:rPr lang="en-IN" sz="800" dirty="0">
                          <a:effectLst/>
                        </a:rPr>
                        <a:t>Answer any</a:t>
                      </a:r>
                      <a:r>
                        <a:rPr lang="en-IN" sz="800" u="sng" dirty="0">
                          <a:effectLst/>
                        </a:rPr>
                        <a:t> one</a:t>
                      </a:r>
                      <a:r>
                        <a:rPr lang="en-IN" sz="800" dirty="0">
                          <a:effectLst/>
                        </a:rPr>
                        <a:t> of the following-</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a:txBody>
                    <a:bodyPr/>
                    <a:lstStyle/>
                    <a:p>
                      <a:pPr algn="l">
                        <a:lnSpc>
                          <a:spcPct val="115000"/>
                        </a:lnSpc>
                        <a:spcAft>
                          <a:spcPts val="800"/>
                        </a:spcAft>
                      </a:pPr>
                      <a:r>
                        <a:rPr lang="en-IN" sz="800">
                          <a:effectLst/>
                        </a:rPr>
                        <a:t>[5×10=50]</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3526900605"/>
                  </a:ext>
                </a:extLst>
              </a:tr>
              <a:tr h="142869">
                <a:tc>
                  <a:txBody>
                    <a:bodyPr/>
                    <a:lstStyle/>
                    <a:p>
                      <a:pPr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a:effectLst/>
                        </a:rPr>
                        <a:t>4-a.</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u="sng">
                          <a:effectLst/>
                        </a:rPr>
                        <a:t>Question-  </a:t>
                      </a: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800">
                          <a:effectLst/>
                        </a:rPr>
                        <a:t>(10)</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3033724488"/>
                  </a:ext>
                </a:extLst>
              </a:tr>
              <a:tr h="142869">
                <a:tc>
                  <a:txBody>
                    <a:bodyPr/>
                    <a:lstStyle/>
                    <a:p>
                      <a:pPr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8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1017297576"/>
                  </a:ext>
                </a:extLst>
              </a:tr>
              <a:tr h="142869">
                <a:tc>
                  <a:txBody>
                    <a:bodyPr/>
                    <a:lstStyle/>
                    <a:p>
                      <a:pPr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a:effectLst/>
                        </a:rPr>
                        <a:t>4-b.</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u="sng" dirty="0">
                          <a:effectLst/>
                        </a:rPr>
                        <a:t>Question-  </a:t>
                      </a:r>
                      <a:r>
                        <a:rPr lang="en-IN" sz="8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800">
                          <a:effectLst/>
                        </a:rPr>
                        <a:t>(10)</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3709418753"/>
                  </a:ext>
                </a:extLst>
              </a:tr>
              <a:tr h="142869">
                <a:tc>
                  <a:txBody>
                    <a:bodyPr/>
                    <a:lstStyle/>
                    <a:p>
                      <a:pPr algn="l">
                        <a:lnSpc>
                          <a:spcPct val="115000"/>
                        </a:lnSpc>
                        <a:spcAft>
                          <a:spcPts val="800"/>
                        </a:spcAft>
                      </a:pPr>
                      <a:r>
                        <a:rPr lang="en-IN" sz="800">
                          <a:effectLst/>
                        </a:rPr>
                        <a:t>5.</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gridSpan="2">
                  <a:txBody>
                    <a:bodyPr/>
                    <a:lstStyle/>
                    <a:p>
                      <a:pPr algn="l">
                        <a:lnSpc>
                          <a:spcPct val="115000"/>
                        </a:lnSpc>
                        <a:spcAft>
                          <a:spcPts val="800"/>
                        </a:spcAft>
                      </a:pPr>
                      <a:r>
                        <a:rPr lang="en-IN" sz="800" dirty="0">
                          <a:effectLst/>
                        </a:rPr>
                        <a:t>Answer any one of the following-</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a:txBody>
                    <a:bodyPr/>
                    <a:lstStyle/>
                    <a:p>
                      <a:pPr algn="ctr">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2664449640"/>
                  </a:ext>
                </a:extLst>
              </a:tr>
              <a:tr h="142869">
                <a:tc>
                  <a:txBody>
                    <a:bodyPr/>
                    <a:lstStyle/>
                    <a:p>
                      <a:pPr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a:effectLst/>
                        </a:rPr>
                        <a:t>5-a.</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u="sng" dirty="0">
                          <a:effectLst/>
                        </a:rPr>
                        <a:t>Question-  </a:t>
                      </a:r>
                      <a:r>
                        <a:rPr lang="en-IN" sz="8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800">
                          <a:effectLst/>
                        </a:rPr>
                        <a:t>(10)</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3379649031"/>
                  </a:ext>
                </a:extLst>
              </a:tr>
              <a:tr h="142869">
                <a:tc>
                  <a:txBody>
                    <a:bodyPr/>
                    <a:lstStyle/>
                    <a:p>
                      <a:pPr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8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1334051943"/>
                  </a:ext>
                </a:extLst>
              </a:tr>
              <a:tr h="142869">
                <a:tc>
                  <a:txBody>
                    <a:bodyPr/>
                    <a:lstStyle/>
                    <a:p>
                      <a:pPr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a:effectLst/>
                        </a:rPr>
                        <a:t>5-b.</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u="sng">
                          <a:effectLst/>
                        </a:rPr>
                        <a:t>Question-  </a:t>
                      </a: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800">
                          <a:effectLst/>
                        </a:rPr>
                        <a:t>(10)</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2074630357"/>
                  </a:ext>
                </a:extLst>
              </a:tr>
              <a:tr h="142869">
                <a:tc>
                  <a:txBody>
                    <a:bodyPr/>
                    <a:lstStyle/>
                    <a:p>
                      <a:pPr algn="l">
                        <a:lnSpc>
                          <a:spcPct val="115000"/>
                        </a:lnSpc>
                        <a:spcAft>
                          <a:spcPts val="800"/>
                        </a:spcAft>
                      </a:pPr>
                      <a:r>
                        <a:rPr lang="en-IN" sz="800">
                          <a:effectLst/>
                        </a:rPr>
                        <a:t>6.</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gridSpan="2">
                  <a:txBody>
                    <a:bodyPr/>
                    <a:lstStyle/>
                    <a:p>
                      <a:pPr algn="l">
                        <a:lnSpc>
                          <a:spcPct val="115000"/>
                        </a:lnSpc>
                        <a:spcAft>
                          <a:spcPts val="800"/>
                        </a:spcAft>
                      </a:pPr>
                      <a:r>
                        <a:rPr lang="en-IN" sz="800" dirty="0">
                          <a:effectLst/>
                        </a:rPr>
                        <a:t>Answer any one of the following-</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a:txBody>
                    <a:bodyPr/>
                    <a:lstStyle/>
                    <a:p>
                      <a:pPr algn="ctr">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3786884813"/>
                  </a:ext>
                </a:extLst>
              </a:tr>
              <a:tr h="142869">
                <a:tc>
                  <a:txBody>
                    <a:bodyPr/>
                    <a:lstStyle/>
                    <a:p>
                      <a:pPr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a:effectLst/>
                        </a:rPr>
                        <a:t>6-a.</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u="sng">
                          <a:effectLst/>
                        </a:rPr>
                        <a:t>Question-  </a:t>
                      </a: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800">
                          <a:effectLst/>
                        </a:rPr>
                        <a:t>(10)</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751502384"/>
                  </a:ext>
                </a:extLst>
              </a:tr>
              <a:tr h="142869">
                <a:tc>
                  <a:txBody>
                    <a:bodyPr/>
                    <a:lstStyle/>
                    <a:p>
                      <a:pPr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8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4062534913"/>
                  </a:ext>
                </a:extLst>
              </a:tr>
              <a:tr h="142869">
                <a:tc>
                  <a:txBody>
                    <a:bodyPr/>
                    <a:lstStyle/>
                    <a:p>
                      <a:pPr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a:effectLst/>
                        </a:rPr>
                        <a:t>6-b.</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u="sng">
                          <a:effectLst/>
                        </a:rPr>
                        <a:t>Question-  </a:t>
                      </a: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800">
                          <a:effectLst/>
                        </a:rPr>
                        <a:t>(10)</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2401415712"/>
                  </a:ext>
                </a:extLst>
              </a:tr>
              <a:tr h="142869">
                <a:tc>
                  <a:txBody>
                    <a:bodyPr/>
                    <a:lstStyle/>
                    <a:p>
                      <a:pPr algn="l">
                        <a:lnSpc>
                          <a:spcPct val="115000"/>
                        </a:lnSpc>
                        <a:spcAft>
                          <a:spcPts val="800"/>
                        </a:spcAft>
                      </a:pPr>
                      <a:r>
                        <a:rPr lang="en-IN" sz="800">
                          <a:effectLst/>
                        </a:rPr>
                        <a:t>7.</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gridSpan="2">
                  <a:txBody>
                    <a:bodyPr/>
                    <a:lstStyle/>
                    <a:p>
                      <a:pPr algn="l">
                        <a:lnSpc>
                          <a:spcPct val="115000"/>
                        </a:lnSpc>
                        <a:spcAft>
                          <a:spcPts val="800"/>
                        </a:spcAft>
                      </a:pPr>
                      <a:r>
                        <a:rPr lang="en-IN" sz="800">
                          <a:effectLst/>
                        </a:rPr>
                        <a:t>Answer any one of the following-</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a:txBody>
                    <a:bodyPr/>
                    <a:lstStyle/>
                    <a:p>
                      <a:pPr algn="ctr">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387757184"/>
                  </a:ext>
                </a:extLst>
              </a:tr>
              <a:tr h="142869">
                <a:tc>
                  <a:txBody>
                    <a:bodyPr/>
                    <a:lstStyle/>
                    <a:p>
                      <a:pPr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a:effectLst/>
                        </a:rPr>
                        <a:t>7-a.</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u="sng" dirty="0">
                          <a:effectLst/>
                        </a:rPr>
                        <a:t>Question-  </a:t>
                      </a:r>
                      <a:r>
                        <a:rPr lang="en-IN" sz="8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800">
                          <a:effectLst/>
                        </a:rPr>
                        <a:t>(10)</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1759824714"/>
                  </a:ext>
                </a:extLst>
              </a:tr>
              <a:tr h="142869">
                <a:tc>
                  <a:txBody>
                    <a:bodyPr/>
                    <a:lstStyle/>
                    <a:p>
                      <a:pPr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8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555039544"/>
                  </a:ext>
                </a:extLst>
              </a:tr>
              <a:tr h="142869">
                <a:tc>
                  <a:txBody>
                    <a:bodyPr/>
                    <a:lstStyle/>
                    <a:p>
                      <a:pPr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a:effectLst/>
                        </a:rPr>
                        <a:t>7-b.</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u="sng" dirty="0">
                          <a:effectLst/>
                        </a:rPr>
                        <a:t>Question-  </a:t>
                      </a:r>
                      <a:r>
                        <a:rPr lang="en-IN" sz="8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800">
                          <a:effectLst/>
                        </a:rPr>
                        <a:t>(10)</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256934956"/>
                  </a:ext>
                </a:extLst>
              </a:tr>
              <a:tr h="142869">
                <a:tc>
                  <a:txBody>
                    <a:bodyPr/>
                    <a:lstStyle/>
                    <a:p>
                      <a:pPr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2296045177"/>
                  </a:ext>
                </a:extLst>
              </a:tr>
              <a:tr h="142869">
                <a:tc>
                  <a:txBody>
                    <a:bodyPr/>
                    <a:lstStyle/>
                    <a:p>
                      <a:pPr algn="l">
                        <a:lnSpc>
                          <a:spcPct val="115000"/>
                        </a:lnSpc>
                        <a:spcAft>
                          <a:spcPts val="800"/>
                        </a:spcAft>
                      </a:pPr>
                      <a:r>
                        <a:rPr lang="en-IN" sz="800">
                          <a:effectLst/>
                        </a:rPr>
                        <a:t>8.</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gridSpan="2">
                  <a:txBody>
                    <a:bodyPr/>
                    <a:lstStyle/>
                    <a:p>
                      <a:pPr algn="l">
                        <a:lnSpc>
                          <a:spcPct val="115000"/>
                        </a:lnSpc>
                        <a:spcAft>
                          <a:spcPts val="800"/>
                        </a:spcAft>
                      </a:pPr>
                      <a:r>
                        <a:rPr lang="en-IN" sz="800">
                          <a:effectLst/>
                        </a:rPr>
                        <a:t>Answer any one of the following-</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a:txBody>
                    <a:bodyPr/>
                    <a:lstStyle/>
                    <a:p>
                      <a:pPr algn="ctr">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3493225830"/>
                  </a:ext>
                </a:extLst>
              </a:tr>
              <a:tr h="142869">
                <a:tc>
                  <a:txBody>
                    <a:bodyPr/>
                    <a:lstStyle/>
                    <a:p>
                      <a:pPr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a:effectLst/>
                        </a:rPr>
                        <a:t>8-a.</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u="sng">
                          <a:effectLst/>
                        </a:rPr>
                        <a:t>Question-  </a:t>
                      </a: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800">
                          <a:effectLst/>
                        </a:rPr>
                        <a:t>(10)</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765637275"/>
                  </a:ext>
                </a:extLst>
              </a:tr>
              <a:tr h="142869">
                <a:tc>
                  <a:txBody>
                    <a:bodyPr/>
                    <a:lstStyle/>
                    <a:p>
                      <a:pPr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1910773120"/>
                  </a:ext>
                </a:extLst>
              </a:tr>
              <a:tr h="142869">
                <a:tc>
                  <a:txBody>
                    <a:bodyPr/>
                    <a:lstStyle/>
                    <a:p>
                      <a:pPr algn="l">
                        <a:lnSpc>
                          <a:spcPct val="115000"/>
                        </a:lnSpc>
                        <a:spcAft>
                          <a:spcPts val="800"/>
                        </a:spcAft>
                      </a:pPr>
                      <a:r>
                        <a:rPr lang="en-IN" sz="800">
                          <a:effectLst/>
                        </a:rPr>
                        <a:t>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a:effectLst/>
                        </a:rPr>
                        <a:t>8-b.</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u="sng" dirty="0">
                          <a:effectLst/>
                        </a:rPr>
                        <a:t>Question-  </a:t>
                      </a:r>
                      <a:r>
                        <a:rPr lang="en-IN" sz="8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800" dirty="0">
                          <a:effectLst/>
                        </a:rPr>
                        <a:t>(10)</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800" dirty="0">
                          <a:effectLst/>
                        </a:rPr>
                        <a:t> </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1160435636"/>
                  </a:ext>
                </a:extLst>
              </a:tr>
            </a:tbl>
          </a:graphicData>
        </a:graphic>
      </p:graphicFrame>
      <p:sp>
        <p:nvSpPr>
          <p:cNvPr id="11" name="Title 1">
            <a:extLst>
              <a:ext uri="{FF2B5EF4-FFF2-40B4-BE49-F238E27FC236}">
                <a16:creationId xmlns:a16="http://schemas.microsoft.com/office/drawing/2014/main" xmlns="" id="{347927F9-6E7A-A49F-1908-40FE895FEB84}"/>
              </a:ext>
            </a:extLst>
          </p:cNvPr>
          <p:cNvSpPr txBox="1">
            <a:spLocks/>
          </p:cNvSpPr>
          <p:nvPr/>
        </p:nvSpPr>
        <p:spPr>
          <a:xfrm>
            <a:off x="2863970" y="7190"/>
            <a:ext cx="7772400" cy="685799"/>
          </a:xfrm>
          <a:prstGeom prst="rect">
            <a:avLst/>
          </a:prstGeom>
          <a:gradFill flip="none" rotWithShape="1">
            <a:gsLst>
              <a:gs pos="500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anchor="ctr"/>
          <a:lstStyle>
            <a:defPPr>
              <a:defRPr lang="en-US"/>
            </a:defPPr>
            <a:lvl1pPr algn="ctr" eaLnBrk="0" fontAlgn="base" hangingPunct="0">
              <a:spcBef>
                <a:spcPct val="0"/>
              </a:spcBef>
              <a:spcAft>
                <a:spcPct val="0"/>
              </a:spcAft>
              <a:defRPr sz="2800" b="1">
                <a:latin typeface="Times New Roman" pitchFamily="18" charset="0"/>
                <a:ea typeface="Calibri"/>
                <a:cs typeface="Times New Roman" pitchFamily="18" charset="0"/>
              </a:defRPr>
            </a:lvl1pPr>
            <a:lvl2pPr algn="ctr" eaLnBrk="0" fontAlgn="base" hangingPunct="0">
              <a:spcBef>
                <a:spcPct val="0"/>
              </a:spcBef>
              <a:spcAft>
                <a:spcPct val="0"/>
              </a:spcAft>
              <a:defRPr sz="4400"/>
            </a:lvl2pPr>
            <a:lvl3pPr algn="ctr" eaLnBrk="0" fontAlgn="base" hangingPunct="0">
              <a:spcBef>
                <a:spcPct val="0"/>
              </a:spcBef>
              <a:spcAft>
                <a:spcPct val="0"/>
              </a:spcAft>
              <a:defRPr sz="4400"/>
            </a:lvl3pPr>
            <a:lvl4pPr algn="ctr" eaLnBrk="0" fontAlgn="base" hangingPunct="0">
              <a:spcBef>
                <a:spcPct val="0"/>
              </a:spcBef>
              <a:spcAft>
                <a:spcPct val="0"/>
              </a:spcAft>
              <a:defRPr sz="4400"/>
            </a:lvl4pPr>
            <a:lvl5pPr algn="ctr" eaLnBrk="0" fontAlgn="base" hangingPunct="0">
              <a:spcBef>
                <a:spcPct val="0"/>
              </a:spcBef>
              <a:spcAft>
                <a:spcPct val="0"/>
              </a:spcAft>
              <a:defRPr sz="4400"/>
            </a:lvl5pPr>
            <a:lvl6pPr marL="457189" algn="ctr" fontAlgn="base">
              <a:spcBef>
                <a:spcPct val="0"/>
              </a:spcBef>
              <a:spcAft>
                <a:spcPct val="0"/>
              </a:spcAft>
              <a:defRPr sz="4400"/>
            </a:lvl6pPr>
            <a:lvl7pPr marL="914377" algn="ctr" fontAlgn="base">
              <a:spcBef>
                <a:spcPct val="0"/>
              </a:spcBef>
              <a:spcAft>
                <a:spcPct val="0"/>
              </a:spcAft>
              <a:defRPr sz="4400"/>
            </a:lvl7pPr>
            <a:lvl8pPr marL="1371566" algn="ctr" fontAlgn="base">
              <a:spcBef>
                <a:spcPct val="0"/>
              </a:spcBef>
              <a:spcAft>
                <a:spcPct val="0"/>
              </a:spcAft>
              <a:defRPr sz="4400"/>
            </a:lvl8pPr>
            <a:lvl9pPr marL="1828754" algn="ctr" fontAlgn="base">
              <a:spcBef>
                <a:spcPct val="0"/>
              </a:spcBef>
              <a:spcAft>
                <a:spcPct val="0"/>
              </a:spcAft>
              <a:defRPr sz="4400"/>
            </a:lvl9pPr>
          </a:lstStyle>
          <a:p>
            <a:r>
              <a:rPr lang="en-US" dirty="0"/>
              <a:t>End Semester Question paper Templates</a:t>
            </a:r>
          </a:p>
        </p:txBody>
      </p:sp>
      <p:pic>
        <p:nvPicPr>
          <p:cNvPr id="8" name="Picture 7" descr="A black and red logo&#10;&#10;Description automatically generat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69334" y="-5787"/>
            <a:ext cx="1402466"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64862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43001"/>
            <a:ext cx="10972800" cy="4648199"/>
          </a:xfrm>
        </p:spPr>
        <p:txBody>
          <a:bodyPr>
            <a:normAutofit/>
          </a:bodyPr>
          <a:lstStyle/>
          <a:p>
            <a:pPr marL="0" indent="0">
              <a:buNone/>
            </a:pPr>
            <a:r>
              <a:rPr lang="en-IN" sz="2800" b="1" dirty="0"/>
              <a:t>Pre-requisites</a:t>
            </a:r>
            <a:r>
              <a:rPr lang="en-IN" sz="2800" b="1" dirty="0" smtClean="0"/>
              <a:t>: </a:t>
            </a:r>
          </a:p>
          <a:p>
            <a:pPr marL="0" indent="0">
              <a:buNone/>
            </a:pPr>
            <a:r>
              <a:rPr lang="en-GB" sz="2800" dirty="0" smtClean="0">
                <a:cs typeface="Times New Roman" panose="02020603050405020304" pitchFamily="18" charset="0"/>
              </a:rPr>
              <a:t>OOTs Concepts, Java Programming</a:t>
            </a:r>
            <a:r>
              <a:rPr lang="en-GB" altLang="en-US" sz="2800" dirty="0" smtClean="0">
                <a:cs typeface="Times New Roman" panose="02020603050405020304" pitchFamily="18" charset="0"/>
              </a:rPr>
              <a:t>, </a:t>
            </a:r>
            <a:r>
              <a:rPr lang="en-GB" altLang="en-US" sz="2800" dirty="0">
                <a:cs typeface="Times New Roman" panose="02020603050405020304" pitchFamily="18" charset="0"/>
              </a:rPr>
              <a:t>JDBC Driver, </a:t>
            </a:r>
            <a:r>
              <a:rPr lang="en-GB" altLang="en-US" sz="2800" dirty="0" smtClean="0">
                <a:cs typeface="Times New Roman" panose="02020603050405020304" pitchFamily="18" charset="0"/>
              </a:rPr>
              <a:t>DB Connectivity</a:t>
            </a:r>
            <a:r>
              <a:rPr lang="en-GB" altLang="en-US" sz="2800" dirty="0">
                <a:cs typeface="Times New Roman" panose="02020603050405020304" pitchFamily="18" charset="0"/>
              </a:rPr>
              <a:t>, </a:t>
            </a:r>
            <a:r>
              <a:rPr lang="en-GB" altLang="en-US" sz="2800" dirty="0" smtClean="0">
                <a:cs typeface="Times New Roman" panose="02020603050405020304" pitchFamily="18" charset="0"/>
              </a:rPr>
              <a:t>Servlet</a:t>
            </a:r>
          </a:p>
          <a:p>
            <a:pPr marL="0" indent="0">
              <a:buNone/>
            </a:pPr>
            <a:endParaRPr lang="en-GB" altLang="en-US" sz="2800" b="1" dirty="0" smtClean="0">
              <a:cs typeface="Times New Roman" panose="02020603050405020304" pitchFamily="18" charset="0"/>
            </a:endParaRPr>
          </a:p>
          <a:p>
            <a:pPr marL="0" indent="0">
              <a:buNone/>
            </a:pPr>
            <a:r>
              <a:rPr lang="en-GB" altLang="en-US" sz="2800" b="1" dirty="0" smtClean="0">
                <a:cs typeface="Times New Roman" panose="02020603050405020304" pitchFamily="18" charset="0"/>
              </a:rPr>
              <a:t>Recap:</a:t>
            </a:r>
            <a:endParaRPr lang="en-US" altLang="en-US" dirty="0" smtClean="0">
              <a:latin typeface="Times New Roman" panose="02020603050405020304" pitchFamily="18" charset="0"/>
              <a:cs typeface="Times New Roman" panose="02020603050405020304" pitchFamily="18" charset="0"/>
            </a:endParaRPr>
          </a:p>
          <a:p>
            <a:pPr marL="812800" lvl="1" indent="-344488" algn="just">
              <a:lnSpc>
                <a:spcPts val="2738"/>
              </a:lnSpc>
              <a:spcBef>
                <a:spcPts val="250"/>
              </a:spcBef>
              <a:buClr>
                <a:srgbClr val="000000"/>
              </a:buClr>
              <a:buNone/>
            </a:pPr>
            <a:r>
              <a:rPr lang="en-US" altLang="en-US" dirty="0">
                <a:cs typeface="Times New Roman" panose="02020603050405020304" pitchFamily="18" charset="0"/>
              </a:rPr>
              <a:t>J</a:t>
            </a:r>
            <a:r>
              <a:rPr lang="en-GB" altLang="en-US" b="1" dirty="0" smtClean="0">
                <a:cs typeface="Times New Roman" panose="02020603050405020304" pitchFamily="18" charset="0"/>
              </a:rPr>
              <a:t>DBC</a:t>
            </a:r>
            <a:r>
              <a:rPr lang="en-GB" altLang="en-US" dirty="0">
                <a:cs typeface="Times New Roman" panose="02020603050405020304" pitchFamily="18" charset="0"/>
              </a:rPr>
              <a:t>: Introduction, JDBC Driver, DB Connectivity, Driver Manager, Connection, Statement, Result Set, Prepared Statement, Transaction Management, Stored Procedures.</a:t>
            </a:r>
            <a:endParaRPr lang="en-US" altLang="en-US" dirty="0">
              <a:cs typeface="Times New Roman" panose="02020603050405020304" pitchFamily="18" charset="0"/>
            </a:endParaRPr>
          </a:p>
          <a:p>
            <a:pPr marL="812800" lvl="1" indent="-344488" algn="just">
              <a:lnSpc>
                <a:spcPts val="2738"/>
              </a:lnSpc>
              <a:spcBef>
                <a:spcPts val="250"/>
              </a:spcBef>
              <a:buClr>
                <a:srgbClr val="000000"/>
              </a:buClr>
              <a:buNone/>
            </a:pPr>
            <a:r>
              <a:rPr lang="en-US" altLang="en-US" b="1" dirty="0">
                <a:cs typeface="Times New Roman" panose="02020603050405020304" pitchFamily="18" charset="0"/>
              </a:rPr>
              <a:t>Servlet: </a:t>
            </a:r>
            <a:r>
              <a:rPr lang="en-GB" altLang="en-US" dirty="0">
                <a:cs typeface="Times New Roman" panose="02020603050405020304" pitchFamily="18" charset="0"/>
              </a:rPr>
              <a:t>Servlet Overview, Servlet API, Servlet Interface, Generic Servlet, HTTP Servlet, Servlet Life Cycle, Redirect requests to other resources, Session Tracking, Event and Listener</a:t>
            </a:r>
            <a:r>
              <a:rPr lang="en-GB" altLang="en-US" dirty="0" smtClean="0">
                <a:cs typeface="Times New Roman" panose="02020603050405020304" pitchFamily="18" charset="0"/>
              </a:rPr>
              <a:t>.</a:t>
            </a:r>
            <a:endParaRPr lang="en-US" altLang="en-US" dirty="0">
              <a:cs typeface="Times New Roman" panose="02020603050405020304" pitchFamily="18" charset="0"/>
            </a:endParaRPr>
          </a:p>
        </p:txBody>
      </p:sp>
      <p:sp>
        <p:nvSpPr>
          <p:cNvPr id="4" name="Date Placeholder 3"/>
          <p:cNvSpPr>
            <a:spLocks noGrp="1"/>
          </p:cNvSpPr>
          <p:nvPr>
            <p:ph type="dt" sz="half" idx="10"/>
          </p:nvPr>
        </p:nvSpPr>
        <p:spPr/>
        <p:txBody>
          <a:bodyPr/>
          <a:lstStyle/>
          <a:p>
            <a:fld id="{ACD580A7-8EA4-420B-8BDF-9002756C790F}" type="datetime1">
              <a:rPr lang="en-US" smtClean="0"/>
              <a:t>1/28/2025</a:t>
            </a:fld>
            <a:endParaRPr lang="en-US"/>
          </a:p>
        </p:txBody>
      </p:sp>
      <p:sp>
        <p:nvSpPr>
          <p:cNvPr id="5" name="Footer Placeholder 4"/>
          <p:cNvSpPr>
            <a:spLocks noGrp="1"/>
          </p:cNvSpPr>
          <p:nvPr>
            <p:ph type="ftr" sz="quarter" idx="11"/>
          </p:nvPr>
        </p:nvSpPr>
        <p:spPr>
          <a:xfrm>
            <a:off x="4038600" y="6356352"/>
            <a:ext cx="5029200" cy="365125"/>
          </a:xfrm>
        </p:spPr>
        <p:txBody>
          <a:bodyPr/>
          <a:lstStyle/>
          <a:p>
            <a:r>
              <a:rPr lang="en-US" dirty="0"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p:cNvSpPr txBox="1">
            <a:spLocks/>
          </p:cNvSpPr>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algn="ctr">
              <a:spcBef>
                <a:spcPct val="0"/>
              </a:spcBef>
              <a:defRPr/>
            </a:pPr>
            <a:r>
              <a:rPr lang="en-US" sz="2800" dirty="0" smtClean="0"/>
              <a:t>Prerequisite &amp; Recap </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B31F350-E892-4440-B031-4EFC8C0F5F0B}" type="datetime1">
              <a:rPr lang="en-US" smtClean="0"/>
              <a:t>1/28/2025</a:t>
            </a:fld>
            <a:endParaRPr lang="en-US" dirty="0"/>
          </a:p>
        </p:txBody>
      </p:sp>
      <p:sp>
        <p:nvSpPr>
          <p:cNvPr id="10" name="Footer Placeholder 4">
            <a:extLst>
              <a:ext uri="{FF2B5EF4-FFF2-40B4-BE49-F238E27FC236}">
                <a16:creationId xmlns:a16="http://schemas.microsoft.com/office/drawing/2014/main" xmlns="" id="{BEFDD803-CFF3-4509-CF74-59B0D0F13171}"/>
              </a:ext>
            </a:extLst>
          </p:cNvPr>
          <p:cNvSpPr>
            <a:spLocks noGrp="1"/>
          </p:cNvSpPr>
          <p:nvPr>
            <p:ph type="ftr" sz="quarter" idx="11"/>
          </p:nvPr>
        </p:nvSpPr>
        <p:spPr>
          <a:xfrm>
            <a:off x="4038600" y="6356352"/>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Title 1"/>
          <p:cNvSpPr txBox="1">
            <a:spLocks/>
          </p:cNvSpPr>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lvl="0" algn="ctr">
              <a:spcBef>
                <a:spcPct val="0"/>
              </a:spcBef>
              <a:defRPr/>
            </a:pPr>
            <a:r>
              <a:rPr lang="en-US" sz="2800" dirty="0"/>
              <a:t>Brief Introduction about the subject with videos</a:t>
            </a:r>
            <a:endParaRPr lang="en-US" sz="3600" dirty="0">
              <a:latin typeface="Times New Roman" panose="02020603050405020304" pitchFamily="18" charset="0"/>
              <a:cs typeface="Times New Roman" panose="02020603050405020304" pitchFamily="18" charset="0"/>
            </a:endParaRPr>
          </a:p>
        </p:txBody>
      </p:sp>
      <p:sp>
        <p:nvSpPr>
          <p:cNvPr id="2" name="Rectangle 1"/>
          <p:cNvSpPr/>
          <p:nvPr/>
        </p:nvSpPr>
        <p:spPr>
          <a:xfrm>
            <a:off x="609600" y="1196753"/>
            <a:ext cx="11201400" cy="4893647"/>
          </a:xfrm>
          <a:prstGeom prst="rect">
            <a:avLst/>
          </a:prstGeom>
        </p:spPr>
        <p:txBody>
          <a:bodyPr wrap="square">
            <a:spAutoFit/>
          </a:bodyPr>
          <a:lstStyle/>
          <a:p>
            <a:pPr algn="just"/>
            <a:r>
              <a:rPr lang="en-IN" sz="2400" dirty="0"/>
              <a:t>Advance Java Programming provides libraries to understand the concept of Client-Server architecture for web- based applications. </a:t>
            </a:r>
            <a:endParaRPr lang="en-IN" sz="2400" dirty="0" smtClean="0"/>
          </a:p>
          <a:p>
            <a:pPr algn="just"/>
            <a:r>
              <a:rPr lang="en-IN" sz="2400" dirty="0" smtClean="0"/>
              <a:t>We </a:t>
            </a:r>
            <a:r>
              <a:rPr lang="en-IN" sz="2400" dirty="0"/>
              <a:t>can also work with web and application servers such as Apache Tomcat and Glassfish Using these servers, we can understand the working of HTTP protocol. </a:t>
            </a:r>
            <a:endParaRPr lang="en-IN" sz="2400" dirty="0" smtClean="0"/>
          </a:p>
          <a:p>
            <a:pPr algn="just"/>
            <a:r>
              <a:rPr lang="en-IN" sz="2400" dirty="0" smtClean="0"/>
              <a:t>It </a:t>
            </a:r>
            <a:r>
              <a:rPr lang="en-IN" sz="2400" dirty="0"/>
              <a:t>provides a set of services, API and protocols, that provides the functionality which is necessary for developing multi-tiered application, web-based application. </a:t>
            </a:r>
            <a:endParaRPr lang="en-IN" sz="2400" dirty="0" smtClean="0"/>
          </a:p>
          <a:p>
            <a:pPr algn="just"/>
            <a:r>
              <a:rPr lang="en-IN" sz="2400" dirty="0" smtClean="0"/>
              <a:t>There </a:t>
            </a:r>
            <a:r>
              <a:rPr lang="en-IN" sz="2400" dirty="0"/>
              <a:t>is a number of advance Java frameworks like, Spring, Hibernate, Struts, that enables us to develop secure transaction-based web applications such as banking application, inventory management </a:t>
            </a:r>
            <a:r>
              <a:rPr lang="en-IN" sz="2400" dirty="0" smtClean="0"/>
              <a:t>application.</a:t>
            </a:r>
          </a:p>
          <a:p>
            <a:pPr algn="just"/>
            <a:r>
              <a:rPr lang="en-IN" sz="2400" dirty="0" smtClean="0"/>
              <a:t>https</a:t>
            </a:r>
            <a:r>
              <a:rPr lang="en-IN" sz="2400" dirty="0"/>
              <a:t>://youtu.be/AGGePFPiNfU?list=PLlhM4lkb2sEjVsbbZ_kiixY5CcR84IQUg https://youtu.be/96xF9phMsWA https://youtu.be/Zopo5C79m2k</a:t>
            </a:r>
            <a:endParaRPr lang="en-US" sz="2400" dirty="0"/>
          </a:p>
          <a:p>
            <a:endParaRPr lang="en-US" sz="2400" dirty="0"/>
          </a:p>
        </p:txBody>
      </p:sp>
      <p:sp>
        <p:nvSpPr>
          <p:cNvPr id="3" name="AutoShape 2" descr="https://powerpoint.officeapps.live.com/pods/GetClipboardImage.ashx?Id=1ca9005f-336a-4be7-8320-71d361942a9b&amp;DC=PSG3&amp;pkey=0949c676-b3ba-440f-aebf-012ebc5e10e3&amp;wdwaccluster=PSG3"/>
          <p:cNvSpPr>
            <a:spLocks noChangeAspect="1" noChangeArrowheads="1"/>
          </p:cNvSpPr>
          <p:nvPr/>
        </p:nvSpPr>
        <p:spPr bwMode="auto">
          <a:xfrm>
            <a:off x="1736725"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40141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5819" y="1166020"/>
            <a:ext cx="8229600" cy="4525963"/>
          </a:xfrm>
        </p:spPr>
        <p:txBody>
          <a:bodyPr>
            <a:normAutofit/>
          </a:bodyPr>
          <a:lstStyle/>
          <a:p>
            <a:pPr algn="just"/>
            <a:endParaRPr lang="en-US" sz="2200" dirty="0"/>
          </a:p>
          <a:p>
            <a:pPr marL="514338" indent="-514338"/>
            <a:endParaRPr lang="en-US" sz="2200" dirty="0"/>
          </a:p>
        </p:txBody>
      </p:sp>
      <p:sp>
        <p:nvSpPr>
          <p:cNvPr id="4" name="Date Placeholder 3"/>
          <p:cNvSpPr>
            <a:spLocks noGrp="1"/>
          </p:cNvSpPr>
          <p:nvPr>
            <p:ph type="dt" sz="half" idx="10"/>
          </p:nvPr>
        </p:nvSpPr>
        <p:spPr/>
        <p:txBody>
          <a:bodyPr/>
          <a:lstStyle/>
          <a:p>
            <a:fld id="{32AEEE02-39FD-441B-A51A-DD2E2544EDDB}" type="datetime1">
              <a:rPr lang="en-US" smtClean="0"/>
              <a:t>1/28/2025</a:t>
            </a:fld>
            <a:endParaRPr lang="en-US"/>
          </a:p>
        </p:txBody>
      </p:sp>
      <p:sp>
        <p:nvSpPr>
          <p:cNvPr id="10" name="Footer Placeholder 4">
            <a:extLst>
              <a:ext uri="{FF2B5EF4-FFF2-40B4-BE49-F238E27FC236}">
                <a16:creationId xmlns:a16="http://schemas.microsoft.com/office/drawing/2014/main" xmlns="" id="{DC2E8111-2A1D-4317-2134-0671C53DB709}"/>
              </a:ext>
            </a:extLst>
          </p:cNvPr>
          <p:cNvSpPr>
            <a:spLocks noGrp="1"/>
          </p:cNvSpPr>
          <p:nvPr>
            <p:ph type="ftr" sz="quarter" idx="11"/>
          </p:nvPr>
        </p:nvSpPr>
        <p:spPr>
          <a:xfrm>
            <a:off x="4038600" y="6356352"/>
            <a:ext cx="5029200" cy="365125"/>
          </a:xfrm>
        </p:spPr>
        <p:txBody>
          <a:bodyPr/>
          <a:lstStyle/>
          <a:p>
            <a:r>
              <a:rPr lang="en-US" dirty="0"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p:cNvSpPr txBox="1">
            <a:spLocks/>
          </p:cNvSpPr>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lvl="0" algn="ctr">
              <a:spcBef>
                <a:spcPct val="0"/>
              </a:spcBef>
              <a:defRPr/>
            </a:pPr>
            <a:r>
              <a:rPr lang="en-US" sz="2800" dirty="0">
                <a:cs typeface="Times New Roman" panose="02020603050405020304" pitchFamily="18" charset="0"/>
              </a:rPr>
              <a:t>Unit Objective</a:t>
            </a:r>
          </a:p>
        </p:txBody>
      </p:sp>
      <p:sp>
        <p:nvSpPr>
          <p:cNvPr id="2" name="Rectangle 1"/>
          <p:cNvSpPr/>
          <p:nvPr/>
        </p:nvSpPr>
        <p:spPr>
          <a:xfrm>
            <a:off x="2743200" y="1297381"/>
            <a:ext cx="7492219" cy="369332"/>
          </a:xfrm>
          <a:prstGeom prst="rect">
            <a:avLst/>
          </a:prstGeom>
        </p:spPr>
        <p:txBody>
          <a:bodyPr wrap="square">
            <a:spAutoFit/>
          </a:bodyPr>
          <a:lstStyle/>
          <a:p>
            <a:pPr algn="just"/>
            <a:r>
              <a:rPr lang="en-US" dirty="0"/>
              <a:t>.  </a:t>
            </a:r>
          </a:p>
        </p:txBody>
      </p:sp>
      <p:sp>
        <p:nvSpPr>
          <p:cNvPr id="8" name="TextBox 7"/>
          <p:cNvSpPr txBox="1"/>
          <p:nvPr/>
        </p:nvSpPr>
        <p:spPr>
          <a:xfrm>
            <a:off x="2135560" y="2132856"/>
            <a:ext cx="8456240" cy="1569660"/>
          </a:xfrm>
          <a:prstGeom prst="rect">
            <a:avLst/>
          </a:prstGeom>
          <a:noFill/>
        </p:spPr>
        <p:txBody>
          <a:bodyPr wrap="square" rtlCol="0">
            <a:spAutoFit/>
          </a:bodyPr>
          <a:lstStyle/>
          <a:p>
            <a:pPr algn="just"/>
            <a:r>
              <a:rPr lang="en-IN" sz="2400" dirty="0"/>
              <a:t>The objective of this unit is to provide a comprehensive understanding of </a:t>
            </a:r>
            <a:r>
              <a:rPr lang="en-IN" sz="2400" dirty="0" smtClean="0"/>
              <a:t>Java Server </a:t>
            </a:r>
            <a:r>
              <a:rPr lang="en-IN" sz="2400" dirty="0"/>
              <a:t>Pages (JSP) technology and its core concepts, focusing on enabling learners to develop dynamic web applications efficiently</a:t>
            </a:r>
            <a:endParaRPr lang="en-US" sz="2400" dirty="0"/>
          </a:p>
        </p:txBody>
      </p:sp>
    </p:spTree>
    <p:extLst>
      <p:ext uri="{BB962C8B-B14F-4D97-AF65-F5344CB8AC3E}">
        <p14:creationId xmlns:p14="http://schemas.microsoft.com/office/powerpoint/2010/main" val="1394441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5819" y="1166020"/>
            <a:ext cx="8229600" cy="4525963"/>
          </a:xfrm>
        </p:spPr>
        <p:txBody>
          <a:bodyPr>
            <a:normAutofit/>
          </a:bodyPr>
          <a:lstStyle/>
          <a:p>
            <a:pPr algn="just">
              <a:lnSpc>
                <a:spcPct val="107000"/>
              </a:lnSpc>
              <a:spcAft>
                <a:spcPts val="800"/>
              </a:spcAft>
            </a:pPr>
            <a:endParaRPr lang="en-US" sz="22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A9666065-08E6-42E7-A9E2-5E4316EC60CB}" type="datetime1">
              <a:rPr lang="en-US" smtClean="0"/>
              <a:t>1/28/2025</a:t>
            </a:fld>
            <a:endParaRPr lang="en-US"/>
          </a:p>
        </p:txBody>
      </p:sp>
      <p:sp>
        <p:nvSpPr>
          <p:cNvPr id="10" name="Footer Placeholder 4">
            <a:extLst>
              <a:ext uri="{FF2B5EF4-FFF2-40B4-BE49-F238E27FC236}">
                <a16:creationId xmlns:a16="http://schemas.microsoft.com/office/drawing/2014/main" xmlns="" id="{310BFAF2-CF7B-68B2-EB11-F5299407E884}"/>
              </a:ext>
            </a:extLst>
          </p:cNvPr>
          <p:cNvSpPr>
            <a:spLocks noGrp="1"/>
          </p:cNvSpPr>
          <p:nvPr>
            <p:ph type="ftr" sz="quarter" idx="11"/>
          </p:nvPr>
        </p:nvSpPr>
        <p:spPr>
          <a:xfrm>
            <a:off x="4038600" y="6356352"/>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p:cNvSpPr txBox="1">
            <a:spLocks/>
          </p:cNvSpPr>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lvl="0" algn="ctr">
              <a:spcBef>
                <a:spcPct val="0"/>
              </a:spcBef>
              <a:defRPr/>
            </a:pPr>
            <a:r>
              <a:rPr lang="en-US" sz="2800" b="1" dirty="0">
                <a:cs typeface="Times New Roman" panose="02020603050405020304" pitchFamily="18" charset="0"/>
              </a:rPr>
              <a:t>Topic Objective</a:t>
            </a:r>
          </a:p>
        </p:txBody>
      </p:sp>
      <p:graphicFrame>
        <p:nvGraphicFramePr>
          <p:cNvPr id="2" name="Table 1"/>
          <p:cNvGraphicFramePr>
            <a:graphicFrameLocks noGrp="1"/>
          </p:cNvGraphicFramePr>
          <p:nvPr>
            <p:extLst>
              <p:ext uri="{D42A27DB-BD31-4B8C-83A1-F6EECF244321}">
                <p14:modId xmlns:p14="http://schemas.microsoft.com/office/powerpoint/2010/main" val="1562000711"/>
              </p:ext>
            </p:extLst>
          </p:nvPr>
        </p:nvGraphicFramePr>
        <p:xfrm>
          <a:off x="1870974" y="685801"/>
          <a:ext cx="8496944" cy="5974080"/>
        </p:xfrm>
        <a:graphic>
          <a:graphicData uri="http://schemas.openxmlformats.org/drawingml/2006/table">
            <a:tbl>
              <a:tblPr firstRow="1" bandRow="1">
                <a:tableStyleId>{5940675A-B579-460E-94D1-54222C63F5DA}</a:tableStyleId>
              </a:tblPr>
              <a:tblGrid>
                <a:gridCol w="5620072">
                  <a:extLst>
                    <a:ext uri="{9D8B030D-6E8A-4147-A177-3AD203B41FA5}">
                      <a16:colId xmlns:a16="http://schemas.microsoft.com/office/drawing/2014/main" xmlns="" val="20000"/>
                    </a:ext>
                  </a:extLst>
                </a:gridCol>
                <a:gridCol w="2876872">
                  <a:extLst>
                    <a:ext uri="{9D8B030D-6E8A-4147-A177-3AD203B41FA5}">
                      <a16:colId xmlns:a16="http://schemas.microsoft.com/office/drawing/2014/main" xmlns="" val="20001"/>
                    </a:ext>
                  </a:extLst>
                </a:gridCol>
              </a:tblGrid>
              <a:tr h="2168858">
                <a:tc>
                  <a:txBody>
                    <a:bodyPr/>
                    <a:lstStyle/>
                    <a:p>
                      <a:pPr algn="just"/>
                      <a:r>
                        <a:rPr lang="en-IN" sz="1900" b="0" kern="1200" dirty="0">
                          <a:solidFill>
                            <a:schemeClr val="tx1"/>
                          </a:solidFill>
                          <a:effectLst/>
                          <a:latin typeface="+mn-lt"/>
                          <a:ea typeface="+mn-ea"/>
                          <a:cs typeface="+mn-cs"/>
                        </a:rPr>
                        <a:t>JDBC: Introduction, JDBC Driver, DB Connectivity, Driver Manager, Connection, Statement, Result Set, Prepared Statement, Transaction Management, Stored Procedures.</a:t>
                      </a:r>
                      <a:br>
                        <a:rPr lang="en-IN" sz="1900" b="0" kern="1200" dirty="0">
                          <a:solidFill>
                            <a:schemeClr val="tx1"/>
                          </a:solidFill>
                          <a:effectLst/>
                          <a:latin typeface="+mn-lt"/>
                          <a:ea typeface="+mn-ea"/>
                          <a:cs typeface="+mn-cs"/>
                        </a:rPr>
                      </a:br>
                      <a:r>
                        <a:rPr lang="en-IN" sz="1900" b="0" kern="1200" dirty="0">
                          <a:solidFill>
                            <a:schemeClr val="tx1"/>
                          </a:solidFill>
                          <a:effectLst/>
                          <a:latin typeface="+mn-lt"/>
                          <a:ea typeface="+mn-ea"/>
                          <a:cs typeface="+mn-cs"/>
                        </a:rPr>
                        <a:t>Servlet: Servlet Overview, Servlet API, Servlet Interface, Generic Servlet, HTTP Servlet, Servlet Life Cycle, Redirect requests to other resources, Session Tracking, Event and Listener. </a:t>
                      </a:r>
                      <a:endParaRPr lang="en-IN" sz="1300" b="0" dirty="0"/>
                    </a:p>
                  </a:txBody>
                  <a:tcPr/>
                </a:tc>
                <a:tc>
                  <a:txBody>
                    <a:bodyPr/>
                    <a:lstStyle/>
                    <a:p>
                      <a:pPr algn="just"/>
                      <a:r>
                        <a:rPr lang="en-US" sz="1900" b="0" kern="1200" dirty="0">
                          <a:solidFill>
                            <a:schemeClr val="tx1"/>
                          </a:solidFill>
                          <a:effectLst/>
                          <a:latin typeface="+mn-lt"/>
                          <a:ea typeface="+mn-ea"/>
                          <a:cs typeface="+mn-cs"/>
                        </a:rPr>
                        <a:t>It </a:t>
                      </a:r>
                      <a:r>
                        <a:rPr lang="en-IN" sz="1900" b="0" kern="1200" dirty="0">
                          <a:solidFill>
                            <a:schemeClr val="tx1"/>
                          </a:solidFill>
                          <a:effectLst/>
                          <a:latin typeface="+mn-lt"/>
                          <a:ea typeface="+mn-ea"/>
                          <a:cs typeface="+mn-cs"/>
                        </a:rPr>
                        <a:t>provides universal data access from the Java programming language. </a:t>
                      </a:r>
                      <a:endParaRPr lang="en-US" sz="1900" b="0" kern="1200" dirty="0">
                        <a:solidFill>
                          <a:schemeClr val="tx1"/>
                        </a:solidFill>
                        <a:effectLst/>
                        <a:latin typeface="+mn-lt"/>
                        <a:ea typeface="+mn-ea"/>
                        <a:cs typeface="+mn-cs"/>
                      </a:endParaRPr>
                    </a:p>
                  </a:txBody>
                  <a:tcPr/>
                </a:tc>
                <a:extLst>
                  <a:ext uri="{0D108BD9-81ED-4DB2-BD59-A6C34878D82A}">
                    <a16:rowId xmlns:a16="http://schemas.microsoft.com/office/drawing/2014/main" xmlns="" val="10000"/>
                  </a:ext>
                </a:extLst>
              </a:tr>
              <a:tr h="1386422">
                <a:tc>
                  <a:txBody>
                    <a:bodyPr/>
                    <a:lstStyle/>
                    <a:p>
                      <a:pPr algn="just"/>
                      <a:r>
                        <a:rPr lang="en-IN" sz="1900" b="0" kern="1200" dirty="0">
                          <a:solidFill>
                            <a:schemeClr val="tx1"/>
                          </a:solidFill>
                          <a:effectLst/>
                          <a:latin typeface="+mn-lt"/>
                          <a:ea typeface="+mn-ea"/>
                          <a:cs typeface="+mn-cs"/>
                        </a:rPr>
                        <a:t>JSP: Introduction, Overview, JSP </a:t>
                      </a:r>
                      <a:r>
                        <a:rPr lang="en-IN" sz="1900" b="0" kern="1200" dirty="0" err="1">
                          <a:solidFill>
                            <a:schemeClr val="tx1"/>
                          </a:solidFill>
                          <a:effectLst/>
                          <a:latin typeface="+mn-lt"/>
                          <a:ea typeface="+mn-ea"/>
                          <a:cs typeface="+mn-cs"/>
                        </a:rPr>
                        <a:t>Scriptlet</a:t>
                      </a:r>
                      <a:r>
                        <a:rPr lang="en-IN" sz="1900" b="0" kern="1200" dirty="0">
                          <a:solidFill>
                            <a:schemeClr val="tx1"/>
                          </a:solidFill>
                          <a:effectLst/>
                          <a:latin typeface="+mn-lt"/>
                          <a:ea typeface="+mn-ea"/>
                          <a:cs typeface="+mn-cs"/>
                        </a:rPr>
                        <a:t> Tag, JSP expression Tag, JSP declaration Tag, Life Cycle of JSP, JSP API, Implicit Objects: JSP request, JSP response, JSP </a:t>
                      </a:r>
                      <a:r>
                        <a:rPr lang="en-IN" sz="1900" b="0" kern="1200" dirty="0" err="1">
                          <a:solidFill>
                            <a:schemeClr val="tx1"/>
                          </a:solidFill>
                          <a:effectLst/>
                          <a:latin typeface="+mn-lt"/>
                          <a:ea typeface="+mn-ea"/>
                          <a:cs typeface="+mn-cs"/>
                        </a:rPr>
                        <a:t>config</a:t>
                      </a:r>
                      <a:r>
                        <a:rPr lang="en-IN" sz="1900" b="0" kern="1200" dirty="0">
                          <a:solidFill>
                            <a:schemeClr val="tx1"/>
                          </a:solidFill>
                          <a:effectLst/>
                          <a:latin typeface="+mn-lt"/>
                          <a:ea typeface="+mn-ea"/>
                          <a:cs typeface="+mn-cs"/>
                        </a:rPr>
                        <a:t>, JSP session, JSP Application, JSP Page Context; JSP Page, JSP Exception. </a:t>
                      </a:r>
                      <a:endParaRPr lang="en-IN" sz="1300" b="0" dirty="0"/>
                    </a:p>
                  </a:txBody>
                  <a:tcPr>
                    <a:solidFill>
                      <a:srgbClr val="FFFF00"/>
                    </a:solidFill>
                  </a:tcPr>
                </a:tc>
                <a:tc>
                  <a:txBody>
                    <a:bodyPr/>
                    <a:lstStyle/>
                    <a:p>
                      <a:pPr algn="just"/>
                      <a:r>
                        <a:rPr lang="en-US" sz="1900" b="0" kern="1200" dirty="0">
                          <a:solidFill>
                            <a:schemeClr val="tx1"/>
                          </a:solidFill>
                          <a:effectLst/>
                          <a:latin typeface="+mn-lt"/>
                          <a:ea typeface="+mn-ea"/>
                          <a:cs typeface="+mn-cs"/>
                        </a:rPr>
                        <a:t>To learn </a:t>
                      </a:r>
                      <a:r>
                        <a:rPr lang="en-IN" sz="1900" b="0" kern="1200" dirty="0">
                          <a:solidFill>
                            <a:schemeClr val="tx1"/>
                          </a:solidFill>
                          <a:effectLst/>
                          <a:latin typeface="+mn-lt"/>
                          <a:ea typeface="+mn-ea"/>
                          <a:cs typeface="+mn-cs"/>
                        </a:rPr>
                        <a:t>creating web application.</a:t>
                      </a:r>
                      <a:endParaRPr lang="en-US" sz="1900" b="0" kern="1200" dirty="0">
                        <a:solidFill>
                          <a:schemeClr val="tx1"/>
                        </a:solidFill>
                        <a:effectLst/>
                        <a:latin typeface="+mn-lt"/>
                        <a:ea typeface="+mn-ea"/>
                        <a:cs typeface="+mn-cs"/>
                      </a:endParaRPr>
                    </a:p>
                  </a:txBody>
                  <a:tcPr>
                    <a:solidFill>
                      <a:srgbClr val="FFFF00"/>
                    </a:solidFill>
                  </a:tcPr>
                </a:tc>
                <a:extLst>
                  <a:ext uri="{0D108BD9-81ED-4DB2-BD59-A6C34878D82A}">
                    <a16:rowId xmlns:a16="http://schemas.microsoft.com/office/drawing/2014/main" xmlns="" val="10001"/>
                  </a:ext>
                </a:extLst>
              </a:tr>
              <a:tr h="1975235">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900" b="0" kern="1200" dirty="0">
                          <a:solidFill>
                            <a:schemeClr val="tx1"/>
                          </a:solidFill>
                          <a:effectLst/>
                          <a:latin typeface="+mn-lt"/>
                          <a:ea typeface="+mn-ea"/>
                          <a:cs typeface="+mn-cs"/>
                        </a:rPr>
                        <a:t>Spring 5.0: Spring Core Introduction and Overview, Managing Beans, The Spring Container, The Factory Pattern, Dependency Injection (DI), Spring Managed Bean Lifecycle, Constructor Injection, Metadata/Configuration: Life Cycle Annotations, Java Configuration, XML Free configuration. </a:t>
                      </a:r>
                      <a:endParaRPr lang="en-IN" sz="1300" b="0" dirty="0"/>
                    </a:p>
                    <a:p>
                      <a:pPr algn="just"/>
                      <a:endParaRPr lang="en-IN" sz="1300" b="0" dirty="0"/>
                    </a:p>
                  </a:txBody>
                  <a:tcPr/>
                </a:tc>
                <a:tc>
                  <a:txBody>
                    <a:bodyPr/>
                    <a:lstStyle/>
                    <a:p>
                      <a:pPr algn="just"/>
                      <a:r>
                        <a:rPr lang="en-IN" sz="1900" b="0" i="0" kern="1200" dirty="0">
                          <a:solidFill>
                            <a:schemeClr val="tx1"/>
                          </a:solidFill>
                          <a:effectLst/>
                          <a:latin typeface="+mn-lt"/>
                          <a:ea typeface="+mn-ea"/>
                          <a:cs typeface="+mn-cs"/>
                        </a:rPr>
                        <a:t>To understand Java framework which is used to build web applications.</a:t>
                      </a:r>
                      <a:endParaRPr lang="en-US" sz="1300" b="0" dirty="0"/>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685329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5819" y="1166020"/>
            <a:ext cx="8229600" cy="4525963"/>
          </a:xfrm>
        </p:spPr>
        <p:txBody>
          <a:bodyPr>
            <a:normAutofit/>
          </a:bodyPr>
          <a:lstStyle/>
          <a:p>
            <a:pPr algn="just">
              <a:lnSpc>
                <a:spcPct val="107000"/>
              </a:lnSpc>
              <a:spcAft>
                <a:spcPts val="800"/>
              </a:spcAft>
            </a:pPr>
            <a:endParaRPr lang="en-US" sz="22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47BF6222-9684-407B-BCFE-68CEF01BE640}" type="datetime1">
              <a:rPr lang="en-US" smtClean="0"/>
              <a:t>1/28/2025</a:t>
            </a:fld>
            <a:endParaRPr lang="en-US"/>
          </a:p>
        </p:txBody>
      </p:sp>
      <p:sp>
        <p:nvSpPr>
          <p:cNvPr id="10" name="Footer Placeholder 4">
            <a:extLst>
              <a:ext uri="{FF2B5EF4-FFF2-40B4-BE49-F238E27FC236}">
                <a16:creationId xmlns:a16="http://schemas.microsoft.com/office/drawing/2014/main" xmlns="" id="{310BFAF2-CF7B-68B2-EB11-F5299407E884}"/>
              </a:ext>
            </a:extLst>
          </p:cNvPr>
          <p:cNvSpPr>
            <a:spLocks noGrp="1"/>
          </p:cNvSpPr>
          <p:nvPr>
            <p:ph type="ftr" sz="quarter" idx="11"/>
          </p:nvPr>
        </p:nvSpPr>
        <p:spPr>
          <a:xfrm>
            <a:off x="4038600" y="6356352"/>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itle 1"/>
          <p:cNvSpPr txBox="1">
            <a:spLocks/>
          </p:cNvSpPr>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lvl="0" algn="ctr">
              <a:spcBef>
                <a:spcPct val="0"/>
              </a:spcBef>
              <a:defRPr/>
            </a:pPr>
            <a:r>
              <a:rPr lang="en-US" sz="2800" b="1" dirty="0">
                <a:cs typeface="Times New Roman" panose="02020603050405020304" pitchFamily="18" charset="0"/>
              </a:rPr>
              <a:t>Topic Objective</a:t>
            </a:r>
          </a:p>
        </p:txBody>
      </p:sp>
      <p:graphicFrame>
        <p:nvGraphicFramePr>
          <p:cNvPr id="2" name="Table 1"/>
          <p:cNvGraphicFramePr>
            <a:graphicFrameLocks noGrp="1"/>
          </p:cNvGraphicFramePr>
          <p:nvPr>
            <p:extLst>
              <p:ext uri="{D42A27DB-BD31-4B8C-83A1-F6EECF244321}">
                <p14:modId xmlns:p14="http://schemas.microsoft.com/office/powerpoint/2010/main" val="995921195"/>
              </p:ext>
            </p:extLst>
          </p:nvPr>
        </p:nvGraphicFramePr>
        <p:xfrm>
          <a:off x="1847528" y="836712"/>
          <a:ext cx="8496944" cy="3657600"/>
        </p:xfrm>
        <a:graphic>
          <a:graphicData uri="http://schemas.openxmlformats.org/drawingml/2006/table">
            <a:tbl>
              <a:tblPr firstRow="1" bandRow="1">
                <a:tableStyleId>{5940675A-B579-460E-94D1-54222C63F5DA}</a:tableStyleId>
              </a:tblPr>
              <a:tblGrid>
                <a:gridCol w="5620072">
                  <a:extLst>
                    <a:ext uri="{9D8B030D-6E8A-4147-A177-3AD203B41FA5}">
                      <a16:colId xmlns:a16="http://schemas.microsoft.com/office/drawing/2014/main" xmlns="" val="20000"/>
                    </a:ext>
                  </a:extLst>
                </a:gridCol>
                <a:gridCol w="2876872">
                  <a:extLst>
                    <a:ext uri="{9D8B030D-6E8A-4147-A177-3AD203B41FA5}">
                      <a16:colId xmlns:a16="http://schemas.microsoft.com/office/drawing/2014/main" xmlns="" val="20001"/>
                    </a:ext>
                  </a:extLst>
                </a:gridCol>
              </a:tblGrid>
              <a:tr h="2082800">
                <a:tc>
                  <a:txBody>
                    <a:bodyPr/>
                    <a:lstStyle/>
                    <a:p>
                      <a:pPr algn="just"/>
                      <a:r>
                        <a:rPr lang="en-IN" sz="1900" kern="1200" dirty="0">
                          <a:solidFill>
                            <a:schemeClr val="tx1"/>
                          </a:solidFill>
                          <a:effectLst/>
                          <a:latin typeface="+mn-lt"/>
                          <a:ea typeface="+mn-ea"/>
                          <a:cs typeface="+mn-cs"/>
                        </a:rPr>
                        <a:t>Spring MVC: Introduction/Developing Web Application with Spring MVC, Advanced Techniques, Spring Controllers</a:t>
                      </a:r>
                      <a:br>
                        <a:rPr lang="en-IN" sz="1900" kern="1200" dirty="0">
                          <a:solidFill>
                            <a:schemeClr val="tx1"/>
                          </a:solidFill>
                          <a:effectLst/>
                          <a:latin typeface="+mn-lt"/>
                          <a:ea typeface="+mn-ea"/>
                          <a:cs typeface="+mn-cs"/>
                        </a:rPr>
                      </a:br>
                      <a:r>
                        <a:rPr lang="en-IN" sz="1900" kern="1200" dirty="0">
                          <a:solidFill>
                            <a:schemeClr val="tx1"/>
                          </a:solidFill>
                          <a:effectLst/>
                          <a:latin typeface="+mn-lt"/>
                          <a:ea typeface="+mn-ea"/>
                          <a:cs typeface="+mn-cs"/>
                        </a:rPr>
                        <a:t>Spring Boot: Spring Boot Starters, CLI, Application Class, Logging, Auto Configuration Classes, Spring Boot dependencies, Spring data JPA introduction and Overview. </a:t>
                      </a:r>
                      <a:endParaRPr lang="en-IN" sz="1300" dirty="0"/>
                    </a:p>
                  </a:txBody>
                  <a:tcPr/>
                </a:tc>
                <a:tc>
                  <a:txBody>
                    <a:bodyPr/>
                    <a:lstStyle/>
                    <a:p>
                      <a:pPr algn="just"/>
                      <a:r>
                        <a:rPr lang="en-US" sz="1300" dirty="0"/>
                        <a:t>To</a:t>
                      </a:r>
                      <a:r>
                        <a:rPr lang="en-US" sz="1300" baseline="0" dirty="0"/>
                        <a:t> learn </a:t>
                      </a:r>
                      <a:r>
                        <a:rPr lang="en-IN" sz="1900" b="0" i="0" kern="1200" dirty="0">
                          <a:solidFill>
                            <a:schemeClr val="tx1"/>
                          </a:solidFill>
                          <a:effectLst/>
                          <a:latin typeface="+mn-lt"/>
                          <a:ea typeface="+mn-ea"/>
                          <a:cs typeface="+mn-cs"/>
                        </a:rPr>
                        <a:t>design pattern that separates the business logic, presentation logic and data.</a:t>
                      </a:r>
                      <a:endParaRPr lang="en-US" sz="1300" dirty="0"/>
                    </a:p>
                  </a:txBody>
                  <a:tcPr/>
                </a:tc>
                <a:extLst>
                  <a:ext uri="{0D108BD9-81ED-4DB2-BD59-A6C34878D82A}">
                    <a16:rowId xmlns:a16="http://schemas.microsoft.com/office/drawing/2014/main" xmlns="" val="10000"/>
                  </a:ext>
                </a:extLst>
              </a:tr>
              <a:tr h="1513840">
                <a:tc>
                  <a:txBody>
                    <a:bodyPr/>
                    <a:lstStyle/>
                    <a:p>
                      <a:pPr algn="just"/>
                      <a:r>
                        <a:rPr lang="en-IN" sz="1900" kern="1200" dirty="0">
                          <a:solidFill>
                            <a:schemeClr val="tx1"/>
                          </a:solidFill>
                          <a:effectLst/>
                          <a:latin typeface="+mn-lt"/>
                          <a:ea typeface="+mn-ea"/>
                          <a:cs typeface="+mn-cs"/>
                        </a:rPr>
                        <a:t>JPA: Introduction &amp; overview of data persistence, Overview of ORM tools, Understanding JPA, Entities: Requirement for Entity Class, Persistent Fields and Properties, Primary keys in Entries, Entity Management, Querying Entities, Entities Relationships. </a:t>
                      </a:r>
                      <a:endParaRPr lang="en-IN" sz="1300" dirty="0"/>
                    </a:p>
                  </a:txBody>
                  <a:tcPr/>
                </a:tc>
                <a:tc>
                  <a:txBody>
                    <a:bodyPr/>
                    <a:lstStyle/>
                    <a:p>
                      <a:pPr algn="just"/>
                      <a:r>
                        <a:rPr lang="en-US" sz="1900" b="0" i="0" kern="1200" dirty="0">
                          <a:solidFill>
                            <a:schemeClr val="tx1"/>
                          </a:solidFill>
                          <a:effectLst/>
                          <a:latin typeface="+mn-lt"/>
                          <a:ea typeface="+mn-ea"/>
                          <a:cs typeface="+mn-cs"/>
                        </a:rPr>
                        <a:t>To learn how we can </a:t>
                      </a:r>
                      <a:r>
                        <a:rPr lang="en-IN" sz="1900" b="0" i="0" kern="1200" dirty="0">
                          <a:solidFill>
                            <a:schemeClr val="tx1"/>
                          </a:solidFill>
                          <a:effectLst/>
                          <a:latin typeface="+mn-lt"/>
                          <a:ea typeface="+mn-ea"/>
                          <a:cs typeface="+mn-cs"/>
                        </a:rPr>
                        <a:t>examine, control, and persist data between Java objects and relational databases.</a:t>
                      </a:r>
                      <a:endParaRPr lang="en-US" sz="1300"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4140515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3D9F0B-A6C6-4FDE-BFD4-621CF5EE664C}" type="datetime1">
              <a:rPr lang="en-US" smtClean="0"/>
              <a:t>1/28/2025</a:t>
            </a:fld>
            <a:endParaRPr lang="en-US"/>
          </a:p>
        </p:txBody>
      </p:sp>
      <p:sp>
        <p:nvSpPr>
          <p:cNvPr id="5" name="Footer Placeholder 4"/>
          <p:cNvSpPr>
            <a:spLocks noGrp="1"/>
          </p:cNvSpPr>
          <p:nvPr>
            <p:ph type="ftr" sz="quarter" idx="11"/>
          </p:nvPr>
        </p:nvSpPr>
        <p:spPr>
          <a:xfrm>
            <a:off x="4038600" y="6356352"/>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Title 1"/>
          <p:cNvSpPr txBox="1">
            <a:spLocks/>
          </p:cNvSpPr>
          <p:nvPr/>
        </p:nvSpPr>
        <p:spPr>
          <a:xfrm>
            <a:off x="2895600" y="-30480"/>
            <a:ext cx="7772400" cy="1059872"/>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lvl="0" algn="ctr">
              <a:spcBef>
                <a:spcPct val="0"/>
              </a:spcBef>
              <a:defRPr/>
            </a:pPr>
            <a:r>
              <a:rPr lang="en-IN" sz="2800" dirty="0"/>
              <a:t>JSP Introduction</a:t>
            </a:r>
            <a:endParaRPr lang="en-US" sz="2800" dirty="0"/>
          </a:p>
        </p:txBody>
      </p:sp>
      <p:sp>
        <p:nvSpPr>
          <p:cNvPr id="8" name="Rectangle 3" descr="Rectangle: Click to edit Master text styles&#10;Second level&#10;Third level&#10;Fourth level&#10;Fifth level">
            <a:extLst>
              <a:ext uri="{FF2B5EF4-FFF2-40B4-BE49-F238E27FC236}">
                <a16:creationId xmlns:a16="http://schemas.microsoft.com/office/drawing/2014/main" xmlns="" id="{3073A99B-D9D5-2C72-E781-632D780501B8}"/>
              </a:ext>
            </a:extLst>
          </p:cNvPr>
          <p:cNvSpPr txBox="1">
            <a:spLocks noChangeArrowheads="1"/>
          </p:cNvSpPr>
          <p:nvPr/>
        </p:nvSpPr>
        <p:spPr>
          <a:xfrm>
            <a:off x="1828800" y="1295400"/>
            <a:ext cx="9601200" cy="44958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fontAlgn="base"/>
            <a:r>
              <a:rPr lang="en-IN" sz="2400" dirty="0">
                <a:solidFill>
                  <a:srgbClr val="273239"/>
                </a:solidFill>
              </a:rPr>
              <a:t>It stands for </a:t>
            </a:r>
            <a:r>
              <a:rPr lang="en-IN" sz="2400" b="1" dirty="0">
                <a:solidFill>
                  <a:srgbClr val="273239"/>
                </a:solidFill>
              </a:rPr>
              <a:t>Java Server Pages</a:t>
            </a:r>
            <a:r>
              <a:rPr lang="en-IN" sz="2400" dirty="0">
                <a:solidFill>
                  <a:srgbClr val="273239"/>
                </a:solidFill>
              </a:rPr>
              <a:t>.</a:t>
            </a:r>
          </a:p>
          <a:p>
            <a:pPr algn="just" fontAlgn="base"/>
            <a:r>
              <a:rPr lang="en-IN" sz="2400" dirty="0">
                <a:solidFill>
                  <a:srgbClr val="273239"/>
                </a:solidFill>
              </a:rPr>
              <a:t>It is a server side technology.</a:t>
            </a:r>
          </a:p>
          <a:p>
            <a:pPr algn="just" fontAlgn="base"/>
            <a:r>
              <a:rPr lang="en-IN" sz="2400" dirty="0">
                <a:solidFill>
                  <a:srgbClr val="273239"/>
                </a:solidFill>
              </a:rPr>
              <a:t>It is used for creating web application.</a:t>
            </a:r>
          </a:p>
          <a:p>
            <a:pPr algn="just" fontAlgn="base"/>
            <a:r>
              <a:rPr lang="en-IN" sz="2400" dirty="0">
                <a:solidFill>
                  <a:srgbClr val="273239"/>
                </a:solidFill>
              </a:rPr>
              <a:t>It is used to create dynamic web content.</a:t>
            </a:r>
          </a:p>
          <a:p>
            <a:pPr algn="just" fontAlgn="base"/>
            <a:r>
              <a:rPr lang="en-IN" sz="2400" dirty="0">
                <a:solidFill>
                  <a:srgbClr val="273239"/>
                </a:solidFill>
              </a:rPr>
              <a:t>In this JSP tags are used to insert JAVA code into HTML pages.</a:t>
            </a:r>
          </a:p>
          <a:p>
            <a:pPr algn="just" fontAlgn="base"/>
            <a:r>
              <a:rPr lang="en-IN" sz="2400" dirty="0">
                <a:solidFill>
                  <a:srgbClr val="273239"/>
                </a:solidFill>
              </a:rPr>
              <a:t>It is an advanced version of Servlet Technology.</a:t>
            </a:r>
          </a:p>
          <a:p>
            <a:pPr algn="just" fontAlgn="base"/>
            <a:r>
              <a:rPr lang="en-IN" sz="2400" dirty="0">
                <a:solidFill>
                  <a:srgbClr val="273239"/>
                </a:solidFill>
              </a:rPr>
              <a:t>It is a Web based technology helps us to create dynamic and platform independent web pages.</a:t>
            </a:r>
          </a:p>
          <a:p>
            <a:pPr algn="just" fontAlgn="base"/>
            <a:r>
              <a:rPr lang="en-IN" sz="2400" dirty="0">
                <a:solidFill>
                  <a:srgbClr val="273239"/>
                </a:solidFill>
              </a:rPr>
              <a:t>In this, Java code can be inserted in HTML/ XML pages or both.</a:t>
            </a:r>
          </a:p>
          <a:p>
            <a:pPr algn="just" fontAlgn="base"/>
            <a:r>
              <a:rPr lang="en-IN" sz="2400" dirty="0">
                <a:solidFill>
                  <a:srgbClr val="273239"/>
                </a:solidFill>
              </a:rPr>
              <a:t>JSP is first converted into servlet by JSP container before processing the client’s request.</a:t>
            </a:r>
          </a:p>
        </p:txBody>
      </p:sp>
    </p:spTree>
    <p:extLst>
      <p:ext uri="{BB962C8B-B14F-4D97-AF65-F5344CB8AC3E}">
        <p14:creationId xmlns:p14="http://schemas.microsoft.com/office/powerpoint/2010/main" val="3122582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14115C2-3F7E-48FF-BAD3-BCDC7B2F40D9}" type="datetime1">
              <a:rPr lang="en-US" smtClean="0"/>
              <a:t>1/28/2025</a:t>
            </a:fld>
            <a:endParaRPr lang="en-US"/>
          </a:p>
        </p:txBody>
      </p:sp>
      <p:sp>
        <p:nvSpPr>
          <p:cNvPr id="5" name="Footer Placeholder 4"/>
          <p:cNvSpPr>
            <a:spLocks noGrp="1"/>
          </p:cNvSpPr>
          <p:nvPr>
            <p:ph type="ftr" sz="quarter" idx="11"/>
          </p:nvPr>
        </p:nvSpPr>
        <p:spPr>
          <a:xfrm>
            <a:off x="4038600" y="6356352"/>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2895600" y="-30480"/>
            <a:ext cx="7772400" cy="1059872"/>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algn="ctr">
              <a:spcBef>
                <a:spcPct val="0"/>
              </a:spcBef>
              <a:defRPr/>
            </a:pPr>
            <a:r>
              <a:rPr lang="en-US" sz="2800" dirty="0">
                <a:solidFill>
                  <a:schemeClr val="tx1"/>
                </a:solidFill>
              </a:rPr>
              <a:t>Advantages of JSP over Servlet</a:t>
            </a:r>
          </a:p>
        </p:txBody>
      </p:sp>
      <p:sp>
        <p:nvSpPr>
          <p:cNvPr id="12" name="TextBox 11">
            <a:extLst>
              <a:ext uri="{FF2B5EF4-FFF2-40B4-BE49-F238E27FC236}">
                <a16:creationId xmlns:a16="http://schemas.microsoft.com/office/drawing/2014/main" xmlns="" id="{3A34ADBC-1BA0-EC84-A32A-E3F67F1E40B7}"/>
              </a:ext>
            </a:extLst>
          </p:cNvPr>
          <p:cNvSpPr txBox="1"/>
          <p:nvPr/>
        </p:nvSpPr>
        <p:spPr>
          <a:xfrm>
            <a:off x="1607820" y="1143002"/>
            <a:ext cx="9974580" cy="5016758"/>
          </a:xfrm>
          <a:prstGeom prst="rect">
            <a:avLst/>
          </a:prstGeom>
          <a:noFill/>
        </p:spPr>
        <p:txBody>
          <a:bodyPr wrap="square">
            <a:spAutoFit/>
          </a:bodyPr>
          <a:lstStyle/>
          <a:p>
            <a:pPr marL="285744" indent="-285744" algn="just">
              <a:buFont typeface="Arial" panose="020B0604020202020204" pitchFamily="34" charset="0"/>
              <a:buChar char="•"/>
            </a:pPr>
            <a:r>
              <a:rPr lang="en-US" sz="2000" dirty="0">
                <a:solidFill>
                  <a:srgbClr val="610B4B"/>
                </a:solidFill>
              </a:rPr>
              <a:t>Extension to Servlet</a:t>
            </a:r>
          </a:p>
          <a:p>
            <a:pPr algn="just"/>
            <a:r>
              <a:rPr lang="en-US" sz="2000" dirty="0">
                <a:solidFill>
                  <a:srgbClr val="333333"/>
                </a:solidFill>
              </a:rPr>
              <a:t>	JSP technology is the extension to Servlet technology. We can use all the 	features of the Servlet in JSP. In addition to, we can use implicit objects, 	predefined tags, expression language and Custom tags in JSP, that makes JSP 	development easy.</a:t>
            </a:r>
          </a:p>
          <a:p>
            <a:pPr marL="285744" indent="-285744" algn="just">
              <a:buFont typeface="Arial" panose="020B0604020202020204" pitchFamily="34" charset="0"/>
              <a:buChar char="•"/>
            </a:pPr>
            <a:r>
              <a:rPr lang="en-US" sz="2000" dirty="0">
                <a:solidFill>
                  <a:srgbClr val="610B4B"/>
                </a:solidFill>
              </a:rPr>
              <a:t>Easy to maintain</a:t>
            </a:r>
          </a:p>
          <a:p>
            <a:pPr algn="just"/>
            <a:r>
              <a:rPr lang="en-US" sz="2000" dirty="0">
                <a:solidFill>
                  <a:srgbClr val="333333"/>
                </a:solidFill>
              </a:rPr>
              <a:t>	JSP can be easily managed because we can easily separate our business logic 	with presentation logic. In Servlet technology, we mix our business logic with 	the presentation logic.</a:t>
            </a:r>
          </a:p>
          <a:p>
            <a:pPr marL="285744" indent="-285744" algn="just">
              <a:buFont typeface="Arial" panose="020B0604020202020204" pitchFamily="34" charset="0"/>
              <a:buChar char="•"/>
            </a:pPr>
            <a:r>
              <a:rPr lang="en-US" sz="2000" dirty="0">
                <a:solidFill>
                  <a:srgbClr val="610B4B"/>
                </a:solidFill>
              </a:rPr>
              <a:t>Fast Development: No need to recompile and redeploy</a:t>
            </a:r>
          </a:p>
          <a:p>
            <a:pPr algn="just"/>
            <a:r>
              <a:rPr lang="en-US" sz="2000" dirty="0">
                <a:solidFill>
                  <a:srgbClr val="333333"/>
                </a:solidFill>
              </a:rPr>
              <a:t>	If JSP page is modified, we don't need to recompile and redeploy the project. 	The Servlet code needs to be updated and recompiled if we have to change the 	look and feel of the application.</a:t>
            </a:r>
          </a:p>
          <a:p>
            <a:pPr marL="285744" indent="-285744" algn="just">
              <a:buFont typeface="Arial" panose="020B0604020202020204" pitchFamily="34" charset="0"/>
              <a:buChar char="•"/>
            </a:pPr>
            <a:r>
              <a:rPr lang="en-US" sz="2000" dirty="0">
                <a:solidFill>
                  <a:srgbClr val="610B4B"/>
                </a:solidFill>
              </a:rPr>
              <a:t>Less code than Servlet</a:t>
            </a:r>
          </a:p>
          <a:p>
            <a:pPr algn="just"/>
            <a:r>
              <a:rPr lang="en-US" sz="2000" dirty="0">
                <a:solidFill>
                  <a:srgbClr val="333333"/>
                </a:solidFill>
              </a:rPr>
              <a:t>	In JSP, we can use many tags such as action tags, JSTL, custom tags, etc. that 	reduces the code. Moreover, we can use EL, implicit objects, etc</a:t>
            </a:r>
            <a:r>
              <a:rPr lang="en-US" sz="2000" dirty="0" smtClean="0">
                <a:solidFill>
                  <a:srgbClr val="333333"/>
                </a:solidFill>
              </a:rPr>
              <a:t>.</a:t>
            </a:r>
            <a:endParaRPr lang="en-US" sz="2000" dirty="0">
              <a:solidFill>
                <a:srgbClr val="333333"/>
              </a:solidFill>
            </a:endParaRPr>
          </a:p>
        </p:txBody>
      </p:sp>
    </p:spTree>
    <p:extLst>
      <p:ext uri="{BB962C8B-B14F-4D97-AF65-F5344CB8AC3E}">
        <p14:creationId xmlns:p14="http://schemas.microsoft.com/office/powerpoint/2010/main" val="3803519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Date Placeholder 32">
            <a:extLst>
              <a:ext uri="{FF2B5EF4-FFF2-40B4-BE49-F238E27FC236}">
                <a16:creationId xmlns:a16="http://schemas.microsoft.com/office/drawing/2014/main" xmlns="" id="{5CFBE779-9448-94B9-60D0-F71B720358AB}"/>
              </a:ext>
            </a:extLst>
          </p:cNvPr>
          <p:cNvSpPr>
            <a:spLocks noGrp="1"/>
          </p:cNvSpPr>
          <p:nvPr>
            <p:ph type="dt" sz="half" idx="10"/>
          </p:nvPr>
        </p:nvSpPr>
        <p:spPr/>
        <p:txBody>
          <a:bodyPr/>
          <a:lstStyle/>
          <a:p>
            <a:fld id="{78C17353-CEAD-4E03-9255-A6AC32209358}" type="datetime1">
              <a:rPr lang="en-US" smtClean="0"/>
              <a:t>1/28/2025</a:t>
            </a:fld>
            <a:endParaRPr lang="en-US"/>
          </a:p>
        </p:txBody>
      </p:sp>
      <p:sp>
        <p:nvSpPr>
          <p:cNvPr id="34" name="Footer Placeholder 33">
            <a:extLst>
              <a:ext uri="{FF2B5EF4-FFF2-40B4-BE49-F238E27FC236}">
                <a16:creationId xmlns:a16="http://schemas.microsoft.com/office/drawing/2014/main" xmlns="" id="{67723412-D378-11BE-701C-57261A74321F}"/>
              </a:ext>
            </a:extLst>
          </p:cNvPr>
          <p:cNvSpPr>
            <a:spLocks noGrp="1"/>
          </p:cNvSpPr>
          <p:nvPr>
            <p:ph type="ftr" sz="quarter" idx="11"/>
          </p:nvPr>
        </p:nvSpPr>
        <p:spPr>
          <a:xfrm>
            <a:off x="4165600" y="6356353"/>
            <a:ext cx="4902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2836589" y="-353"/>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lvl="0" algn="ctr">
              <a:spcBef>
                <a:spcPct val="0"/>
              </a:spcBef>
              <a:defRPr/>
            </a:pPr>
            <a:r>
              <a:rPr lang="en-US" altLang="en-US" sz="2800" dirty="0"/>
              <a:t>JSP compilation into Servlets</a:t>
            </a:r>
            <a:endParaRPr lang="en-US" sz="1100" dirty="0"/>
          </a:p>
        </p:txBody>
      </p:sp>
      <p:sp>
        <p:nvSpPr>
          <p:cNvPr id="10" name="Rectangle 3">
            <a:extLst>
              <a:ext uri="{FF2B5EF4-FFF2-40B4-BE49-F238E27FC236}">
                <a16:creationId xmlns:a16="http://schemas.microsoft.com/office/drawing/2014/main" xmlns="" id="{EF47B476-C84A-02B8-7034-A9B687FD0A48}"/>
              </a:ext>
            </a:extLst>
          </p:cNvPr>
          <p:cNvSpPr>
            <a:spLocks noChangeArrowheads="1"/>
          </p:cNvSpPr>
          <p:nvPr/>
        </p:nvSpPr>
        <p:spPr bwMode="auto">
          <a:xfrm>
            <a:off x="2133600" y="3733800"/>
            <a:ext cx="1524000" cy="83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Web </a:t>
            </a:r>
          </a:p>
          <a:p>
            <a:pPr algn="ctr" eaLnBrk="1" hangingPunct="1"/>
            <a:r>
              <a:rPr lang="en-US" altLang="en-US"/>
              <a:t>Browser</a:t>
            </a:r>
          </a:p>
        </p:txBody>
      </p:sp>
      <p:sp>
        <p:nvSpPr>
          <p:cNvPr id="11" name="Rectangle 4">
            <a:extLst>
              <a:ext uri="{FF2B5EF4-FFF2-40B4-BE49-F238E27FC236}">
                <a16:creationId xmlns:a16="http://schemas.microsoft.com/office/drawing/2014/main" xmlns="" id="{E0E5B86C-8D08-2123-FA41-B867F7297F15}"/>
              </a:ext>
            </a:extLst>
          </p:cNvPr>
          <p:cNvSpPr>
            <a:spLocks noChangeArrowheads="1"/>
          </p:cNvSpPr>
          <p:nvPr/>
        </p:nvSpPr>
        <p:spPr bwMode="auto">
          <a:xfrm>
            <a:off x="4648200" y="3657600"/>
            <a:ext cx="1524000" cy="83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dirty="0"/>
              <a:t>Web </a:t>
            </a:r>
          </a:p>
          <a:p>
            <a:pPr algn="ctr" eaLnBrk="1" hangingPunct="1"/>
            <a:r>
              <a:rPr lang="en-US" altLang="en-US" dirty="0"/>
              <a:t>Server</a:t>
            </a:r>
          </a:p>
        </p:txBody>
      </p:sp>
      <p:sp>
        <p:nvSpPr>
          <p:cNvPr id="12" name="Rectangle 5">
            <a:extLst>
              <a:ext uri="{FF2B5EF4-FFF2-40B4-BE49-F238E27FC236}">
                <a16:creationId xmlns:a16="http://schemas.microsoft.com/office/drawing/2014/main" xmlns="" id="{5ED85FC9-390B-99BF-5261-4AF6ABE9423D}"/>
              </a:ext>
            </a:extLst>
          </p:cNvPr>
          <p:cNvSpPr>
            <a:spLocks noChangeArrowheads="1"/>
          </p:cNvSpPr>
          <p:nvPr/>
        </p:nvSpPr>
        <p:spPr bwMode="auto">
          <a:xfrm>
            <a:off x="6705600" y="3657600"/>
            <a:ext cx="175260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J2EE Web</a:t>
            </a:r>
          </a:p>
          <a:p>
            <a:pPr algn="ctr" eaLnBrk="1" hangingPunct="1"/>
            <a:r>
              <a:rPr lang="en-US" altLang="en-US"/>
              <a:t>Container</a:t>
            </a:r>
          </a:p>
        </p:txBody>
      </p:sp>
      <p:sp>
        <p:nvSpPr>
          <p:cNvPr id="13" name="Line 6">
            <a:extLst>
              <a:ext uri="{FF2B5EF4-FFF2-40B4-BE49-F238E27FC236}">
                <a16:creationId xmlns:a16="http://schemas.microsoft.com/office/drawing/2014/main" xmlns="" id="{775E0857-1A66-C7C6-14E0-E3631712201D}"/>
              </a:ext>
            </a:extLst>
          </p:cNvPr>
          <p:cNvSpPr>
            <a:spLocks noChangeShapeType="1"/>
          </p:cNvSpPr>
          <p:nvPr/>
        </p:nvSpPr>
        <p:spPr bwMode="auto">
          <a:xfrm>
            <a:off x="3657600" y="3962400"/>
            <a:ext cx="1066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4" name="Line 7">
            <a:extLst>
              <a:ext uri="{FF2B5EF4-FFF2-40B4-BE49-F238E27FC236}">
                <a16:creationId xmlns:a16="http://schemas.microsoft.com/office/drawing/2014/main" xmlns="" id="{B3ED3892-0D36-0B27-B220-DD9D42115783}"/>
              </a:ext>
            </a:extLst>
          </p:cNvPr>
          <p:cNvSpPr>
            <a:spLocks noChangeShapeType="1"/>
          </p:cNvSpPr>
          <p:nvPr/>
        </p:nvSpPr>
        <p:spPr bwMode="auto">
          <a:xfrm flipH="1">
            <a:off x="3657600" y="4343400"/>
            <a:ext cx="99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5" name="Line 8">
            <a:extLst>
              <a:ext uri="{FF2B5EF4-FFF2-40B4-BE49-F238E27FC236}">
                <a16:creationId xmlns:a16="http://schemas.microsoft.com/office/drawing/2014/main" xmlns="" id="{355210D9-B0E5-F559-001A-D52A043C1387}"/>
              </a:ext>
            </a:extLst>
          </p:cNvPr>
          <p:cNvSpPr>
            <a:spLocks noChangeShapeType="1"/>
          </p:cNvSpPr>
          <p:nvPr/>
        </p:nvSpPr>
        <p:spPr bwMode="auto">
          <a:xfrm>
            <a:off x="6172200" y="39624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6" name="Line 9">
            <a:extLst>
              <a:ext uri="{FF2B5EF4-FFF2-40B4-BE49-F238E27FC236}">
                <a16:creationId xmlns:a16="http://schemas.microsoft.com/office/drawing/2014/main" xmlns="" id="{1068F63F-6E8B-189C-8B88-B7F70B4537E1}"/>
              </a:ext>
            </a:extLst>
          </p:cNvPr>
          <p:cNvSpPr>
            <a:spLocks noChangeShapeType="1"/>
          </p:cNvSpPr>
          <p:nvPr/>
        </p:nvSpPr>
        <p:spPr bwMode="auto">
          <a:xfrm flipH="1">
            <a:off x="6172200" y="42672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7" name="Rectangle 10">
            <a:extLst>
              <a:ext uri="{FF2B5EF4-FFF2-40B4-BE49-F238E27FC236}">
                <a16:creationId xmlns:a16="http://schemas.microsoft.com/office/drawing/2014/main" xmlns="" id="{16F759D3-6582-AF51-8108-F2CD8AC01D43}"/>
              </a:ext>
            </a:extLst>
          </p:cNvPr>
          <p:cNvSpPr>
            <a:spLocks noChangeArrowheads="1"/>
          </p:cNvSpPr>
          <p:nvPr/>
        </p:nvSpPr>
        <p:spPr bwMode="auto">
          <a:xfrm>
            <a:off x="8839200" y="1676400"/>
            <a:ext cx="1219200" cy="167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a:p>
        </p:txBody>
      </p:sp>
      <p:sp>
        <p:nvSpPr>
          <p:cNvPr id="18" name="Line 11">
            <a:extLst>
              <a:ext uri="{FF2B5EF4-FFF2-40B4-BE49-F238E27FC236}">
                <a16:creationId xmlns:a16="http://schemas.microsoft.com/office/drawing/2014/main" xmlns="" id="{17428D7E-7C07-B7F8-8713-43CAB2B7B3A3}"/>
              </a:ext>
            </a:extLst>
          </p:cNvPr>
          <p:cNvSpPr>
            <a:spLocks noChangeShapeType="1"/>
          </p:cNvSpPr>
          <p:nvPr/>
        </p:nvSpPr>
        <p:spPr bwMode="auto">
          <a:xfrm>
            <a:off x="9144000" y="19812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19" name="Line 12">
            <a:extLst>
              <a:ext uri="{FF2B5EF4-FFF2-40B4-BE49-F238E27FC236}">
                <a16:creationId xmlns:a16="http://schemas.microsoft.com/office/drawing/2014/main" xmlns="" id="{DAE35395-2739-0781-0D3E-E7C201BEA0A1}"/>
              </a:ext>
            </a:extLst>
          </p:cNvPr>
          <p:cNvSpPr>
            <a:spLocks noChangeShapeType="1"/>
          </p:cNvSpPr>
          <p:nvPr/>
        </p:nvSpPr>
        <p:spPr bwMode="auto">
          <a:xfrm>
            <a:off x="9144000" y="21336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0" name="Line 13">
            <a:extLst>
              <a:ext uri="{FF2B5EF4-FFF2-40B4-BE49-F238E27FC236}">
                <a16:creationId xmlns:a16="http://schemas.microsoft.com/office/drawing/2014/main" xmlns="" id="{1874FDE7-A56B-7C16-7562-1472CDC81EDE}"/>
              </a:ext>
            </a:extLst>
          </p:cNvPr>
          <p:cNvSpPr>
            <a:spLocks noChangeShapeType="1"/>
          </p:cNvSpPr>
          <p:nvPr/>
        </p:nvSpPr>
        <p:spPr bwMode="auto">
          <a:xfrm>
            <a:off x="9144000" y="23622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1" name="Line 14">
            <a:extLst>
              <a:ext uri="{FF2B5EF4-FFF2-40B4-BE49-F238E27FC236}">
                <a16:creationId xmlns:a16="http://schemas.microsoft.com/office/drawing/2014/main" xmlns="" id="{7BB727C1-FCC9-D854-4A4F-7FC423292748}"/>
              </a:ext>
            </a:extLst>
          </p:cNvPr>
          <p:cNvSpPr>
            <a:spLocks noChangeShapeType="1"/>
          </p:cNvSpPr>
          <p:nvPr/>
        </p:nvSpPr>
        <p:spPr bwMode="auto">
          <a:xfrm>
            <a:off x="9144000" y="25908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2" name="Line 15">
            <a:extLst>
              <a:ext uri="{FF2B5EF4-FFF2-40B4-BE49-F238E27FC236}">
                <a16:creationId xmlns:a16="http://schemas.microsoft.com/office/drawing/2014/main" xmlns="" id="{20D87858-8586-14D0-AD41-D725F861EE9E}"/>
              </a:ext>
            </a:extLst>
          </p:cNvPr>
          <p:cNvSpPr>
            <a:spLocks noChangeShapeType="1"/>
          </p:cNvSpPr>
          <p:nvPr/>
        </p:nvSpPr>
        <p:spPr bwMode="auto">
          <a:xfrm>
            <a:off x="9144000" y="28194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3" name="Line 16">
            <a:extLst>
              <a:ext uri="{FF2B5EF4-FFF2-40B4-BE49-F238E27FC236}">
                <a16:creationId xmlns:a16="http://schemas.microsoft.com/office/drawing/2014/main" xmlns="" id="{58657ACE-7427-9A55-52CB-BDA2553B3B6D}"/>
              </a:ext>
            </a:extLst>
          </p:cNvPr>
          <p:cNvSpPr>
            <a:spLocks noChangeShapeType="1"/>
          </p:cNvSpPr>
          <p:nvPr/>
        </p:nvSpPr>
        <p:spPr bwMode="auto">
          <a:xfrm>
            <a:off x="9144000" y="30480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4" name="Rectangle 17">
            <a:extLst>
              <a:ext uri="{FF2B5EF4-FFF2-40B4-BE49-F238E27FC236}">
                <a16:creationId xmlns:a16="http://schemas.microsoft.com/office/drawing/2014/main" xmlns="" id="{293DF167-04B6-527C-8323-D28E2CDEC8FF}"/>
              </a:ext>
            </a:extLst>
          </p:cNvPr>
          <p:cNvSpPr>
            <a:spLocks noChangeArrowheads="1"/>
          </p:cNvSpPr>
          <p:nvPr/>
        </p:nvSpPr>
        <p:spPr bwMode="auto">
          <a:xfrm>
            <a:off x="8839200" y="4648200"/>
            <a:ext cx="1143000" cy="1143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Java</a:t>
            </a:r>
          </a:p>
          <a:p>
            <a:pPr algn="ctr" eaLnBrk="1" hangingPunct="1"/>
            <a:r>
              <a:rPr lang="en-US" altLang="en-US"/>
              <a:t>Servlets</a:t>
            </a:r>
          </a:p>
        </p:txBody>
      </p:sp>
      <p:sp>
        <p:nvSpPr>
          <p:cNvPr id="25" name="Line 19">
            <a:extLst>
              <a:ext uri="{FF2B5EF4-FFF2-40B4-BE49-F238E27FC236}">
                <a16:creationId xmlns:a16="http://schemas.microsoft.com/office/drawing/2014/main" xmlns="" id="{BBCCC9AD-843C-F91A-A50F-DF321252EC66}"/>
              </a:ext>
            </a:extLst>
          </p:cNvPr>
          <p:cNvSpPr>
            <a:spLocks noChangeShapeType="1"/>
          </p:cNvSpPr>
          <p:nvPr/>
        </p:nvSpPr>
        <p:spPr bwMode="auto">
          <a:xfrm flipV="1">
            <a:off x="7848600" y="3276600"/>
            <a:ext cx="990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6" name="Line 20">
            <a:extLst>
              <a:ext uri="{FF2B5EF4-FFF2-40B4-BE49-F238E27FC236}">
                <a16:creationId xmlns:a16="http://schemas.microsoft.com/office/drawing/2014/main" xmlns="" id="{39AC9134-6930-6DD9-4660-7496C05CD37F}"/>
              </a:ext>
            </a:extLst>
          </p:cNvPr>
          <p:cNvSpPr>
            <a:spLocks noChangeShapeType="1"/>
          </p:cNvSpPr>
          <p:nvPr/>
        </p:nvSpPr>
        <p:spPr bwMode="auto">
          <a:xfrm>
            <a:off x="9448800" y="3352800"/>
            <a:ext cx="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7" name="Line 21">
            <a:extLst>
              <a:ext uri="{FF2B5EF4-FFF2-40B4-BE49-F238E27FC236}">
                <a16:creationId xmlns:a16="http://schemas.microsoft.com/office/drawing/2014/main" xmlns="" id="{211952E6-C4E1-3B59-51BA-4266F429CE76}"/>
              </a:ext>
            </a:extLst>
          </p:cNvPr>
          <p:cNvSpPr>
            <a:spLocks noChangeShapeType="1"/>
          </p:cNvSpPr>
          <p:nvPr/>
        </p:nvSpPr>
        <p:spPr bwMode="auto">
          <a:xfrm>
            <a:off x="8077200" y="4572000"/>
            <a:ext cx="7620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8" name="Line 22">
            <a:extLst>
              <a:ext uri="{FF2B5EF4-FFF2-40B4-BE49-F238E27FC236}">
                <a16:creationId xmlns:a16="http://schemas.microsoft.com/office/drawing/2014/main" xmlns="" id="{A403BBE7-AE4E-E5D6-5A7D-C7C79D1798F7}"/>
              </a:ext>
            </a:extLst>
          </p:cNvPr>
          <p:cNvSpPr>
            <a:spLocks noChangeShapeType="1"/>
          </p:cNvSpPr>
          <p:nvPr/>
        </p:nvSpPr>
        <p:spPr bwMode="auto">
          <a:xfrm flipH="1" flipV="1">
            <a:off x="7772400" y="4572000"/>
            <a:ext cx="106680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9" name="Text Box 24">
            <a:extLst>
              <a:ext uri="{FF2B5EF4-FFF2-40B4-BE49-F238E27FC236}">
                <a16:creationId xmlns:a16="http://schemas.microsoft.com/office/drawing/2014/main" xmlns="" id="{A7F7C293-D7BD-962A-0619-8FD023134A4D}"/>
              </a:ext>
            </a:extLst>
          </p:cNvPr>
          <p:cNvSpPr txBox="1">
            <a:spLocks noChangeArrowheads="1"/>
          </p:cNvSpPr>
          <p:nvPr/>
        </p:nvSpPr>
        <p:spPr bwMode="auto">
          <a:xfrm>
            <a:off x="7543802" y="2819402"/>
            <a:ext cx="95410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Initial</a:t>
            </a:r>
          </a:p>
          <a:p>
            <a:pPr eaLnBrk="1" hangingPunct="1"/>
            <a:r>
              <a:rPr lang="en-US" altLang="en-US"/>
              <a:t>request</a:t>
            </a:r>
          </a:p>
        </p:txBody>
      </p:sp>
      <p:sp>
        <p:nvSpPr>
          <p:cNvPr id="30" name="Text Box 25">
            <a:extLst>
              <a:ext uri="{FF2B5EF4-FFF2-40B4-BE49-F238E27FC236}">
                <a16:creationId xmlns:a16="http://schemas.microsoft.com/office/drawing/2014/main" xmlns="" id="{0F2B253E-FC29-2C04-E65B-D116B9B8E77E}"/>
              </a:ext>
            </a:extLst>
          </p:cNvPr>
          <p:cNvSpPr txBox="1">
            <a:spLocks noChangeArrowheads="1"/>
          </p:cNvSpPr>
          <p:nvPr/>
        </p:nvSpPr>
        <p:spPr bwMode="auto">
          <a:xfrm>
            <a:off x="7315202" y="4910141"/>
            <a:ext cx="9669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err="1"/>
              <a:t>Subseq</a:t>
            </a:r>
            <a:endParaRPr lang="en-US" altLang="en-US" dirty="0"/>
          </a:p>
          <a:p>
            <a:pPr eaLnBrk="1" hangingPunct="1"/>
            <a:r>
              <a:rPr lang="en-US" altLang="en-US" dirty="0"/>
              <a:t>request</a:t>
            </a:r>
          </a:p>
        </p:txBody>
      </p:sp>
      <p:sp>
        <p:nvSpPr>
          <p:cNvPr id="31" name="Text Box 18">
            <a:extLst>
              <a:ext uri="{FF2B5EF4-FFF2-40B4-BE49-F238E27FC236}">
                <a16:creationId xmlns:a16="http://schemas.microsoft.com/office/drawing/2014/main" xmlns="" id="{9DCEECB9-6241-77D1-05F7-81A55E30132D}"/>
              </a:ext>
            </a:extLst>
          </p:cNvPr>
          <p:cNvSpPr txBox="1">
            <a:spLocks noChangeArrowheads="1"/>
          </p:cNvSpPr>
          <p:nvPr/>
        </p:nvSpPr>
        <p:spPr bwMode="auto">
          <a:xfrm>
            <a:off x="9173498" y="1295401"/>
            <a:ext cx="6197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JSP</a:t>
            </a:r>
          </a:p>
        </p:txBody>
      </p:sp>
      <p:sp>
        <p:nvSpPr>
          <p:cNvPr id="32" name="Text Box 23">
            <a:extLst>
              <a:ext uri="{FF2B5EF4-FFF2-40B4-BE49-F238E27FC236}">
                <a16:creationId xmlns:a16="http://schemas.microsoft.com/office/drawing/2014/main" xmlns="" id="{BC9DF816-D68D-88DF-9314-62700257844C}"/>
              </a:ext>
            </a:extLst>
          </p:cNvPr>
          <p:cNvSpPr txBox="1">
            <a:spLocks noChangeArrowheads="1"/>
          </p:cNvSpPr>
          <p:nvPr/>
        </p:nvSpPr>
        <p:spPr bwMode="auto">
          <a:xfrm>
            <a:off x="9438968" y="3789365"/>
            <a:ext cx="129412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b="1" dirty="0"/>
              <a:t>translation</a:t>
            </a:r>
          </a:p>
        </p:txBody>
      </p:sp>
    </p:spTree>
    <p:extLst>
      <p:ext uri="{BB962C8B-B14F-4D97-AF65-F5344CB8AC3E}">
        <p14:creationId xmlns:p14="http://schemas.microsoft.com/office/powerpoint/2010/main" val="1852384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 xmlns:a16="http://schemas.microsoft.com/office/drawing/2014/main" id="{737FFFF1-3727-A94E-9FE0-FAB537F1A886}"/>
              </a:ext>
            </a:extLst>
          </p:cNvPr>
          <p:cNvGraphicFramePr>
            <a:graphicFrameLocks noGrp="1"/>
          </p:cNvGraphicFramePr>
          <p:nvPr>
            <p:ph idx="1"/>
            <p:extLst>
              <p:ext uri="{D42A27DB-BD31-4B8C-83A1-F6EECF244321}">
                <p14:modId xmlns:p14="http://schemas.microsoft.com/office/powerpoint/2010/main" val="4116564200"/>
              </p:ext>
            </p:extLst>
          </p:nvPr>
        </p:nvGraphicFramePr>
        <p:xfrm>
          <a:off x="2166909" y="857233"/>
          <a:ext cx="8577290" cy="4989639"/>
        </p:xfrm>
        <a:graphic>
          <a:graphicData uri="http://schemas.openxmlformats.org/drawingml/2006/table">
            <a:tbl>
              <a:tblPr firstRow="1" bandRow="1">
                <a:tableStyleId>{21E4AEA4-8DFA-4A89-87EB-49C32662AFE0}</a:tableStyleId>
              </a:tblPr>
              <a:tblGrid>
                <a:gridCol w="2027413">
                  <a:extLst>
                    <a:ext uri="{9D8B030D-6E8A-4147-A177-3AD203B41FA5}">
                      <a16:colId xmlns="" xmlns:a16="http://schemas.microsoft.com/office/drawing/2014/main" val="2763848169"/>
                    </a:ext>
                  </a:extLst>
                </a:gridCol>
                <a:gridCol w="6549877">
                  <a:extLst>
                    <a:ext uri="{9D8B030D-6E8A-4147-A177-3AD203B41FA5}">
                      <a16:colId xmlns="" xmlns:a16="http://schemas.microsoft.com/office/drawing/2014/main" val="351016986"/>
                    </a:ext>
                  </a:extLst>
                </a:gridCol>
              </a:tblGrid>
              <a:tr h="633047">
                <a:tc>
                  <a:txBody>
                    <a:bodyPr/>
                    <a:lstStyle/>
                    <a:p>
                      <a:r>
                        <a:rPr lang="en-US" sz="1900" dirty="0"/>
                        <a:t>Experience</a:t>
                      </a:r>
                    </a:p>
                  </a:txBody>
                  <a:tcPr marL="68580" marR="68580"/>
                </a:tc>
                <a:tc>
                  <a:txBody>
                    <a:bodyPr/>
                    <a:lstStyle/>
                    <a:p>
                      <a:r>
                        <a:rPr lang="en-US" sz="1900" dirty="0"/>
                        <a:t>Details</a:t>
                      </a:r>
                    </a:p>
                  </a:txBody>
                  <a:tcPr marL="68580" marR="68580"/>
                </a:tc>
                <a:extLst>
                  <a:ext uri="{0D108BD9-81ED-4DB2-BD59-A6C34878D82A}">
                    <a16:rowId xmlns="" xmlns:a16="http://schemas.microsoft.com/office/drawing/2014/main" val="2133251064"/>
                  </a:ext>
                </a:extLst>
              </a:tr>
              <a:tr h="375920">
                <a:tc>
                  <a:txBody>
                    <a:bodyPr/>
                    <a:lstStyle/>
                    <a:p>
                      <a:r>
                        <a:rPr lang="en-US" sz="1900" dirty="0"/>
                        <a:t>Total Experience</a:t>
                      </a:r>
                    </a:p>
                  </a:txBody>
                  <a:tcPr marL="68580" marR="68580"/>
                </a:tc>
                <a:tc>
                  <a:txBody>
                    <a:bodyPr/>
                    <a:lstStyle/>
                    <a:p>
                      <a:r>
                        <a:rPr lang="en-IN" sz="1900" kern="1200" dirty="0" smtClean="0">
                          <a:effectLst/>
                        </a:rPr>
                        <a:t>9 </a:t>
                      </a:r>
                      <a:r>
                        <a:rPr lang="en-IN" sz="1900" kern="1200" dirty="0">
                          <a:effectLst/>
                        </a:rPr>
                        <a:t>Yrs</a:t>
                      </a:r>
                      <a:endParaRPr lang="en-IN" sz="1900" kern="1200" dirty="0">
                        <a:solidFill>
                          <a:schemeClr val="dk1"/>
                        </a:solidFill>
                        <a:effectLst/>
                        <a:latin typeface="+mn-lt"/>
                        <a:ea typeface="+mn-ea"/>
                        <a:cs typeface="+mn-cs"/>
                      </a:endParaRPr>
                    </a:p>
                  </a:txBody>
                  <a:tcPr marL="68580" marR="68580"/>
                </a:tc>
                <a:extLst>
                  <a:ext uri="{0D108BD9-81ED-4DB2-BD59-A6C34878D82A}">
                    <a16:rowId xmlns="" xmlns:a16="http://schemas.microsoft.com/office/drawing/2014/main" val="3013658682"/>
                  </a:ext>
                </a:extLst>
              </a:tr>
              <a:tr h="1513840">
                <a:tc>
                  <a:txBody>
                    <a:bodyPr/>
                    <a:lstStyle/>
                    <a:p>
                      <a:r>
                        <a:rPr lang="en-US" sz="1900" dirty="0"/>
                        <a:t>Teaching Experience</a:t>
                      </a:r>
                    </a:p>
                  </a:txBody>
                  <a:tcPr marL="68580" marR="68580"/>
                </a:tc>
                <a:tc>
                  <a:txBody>
                    <a:bodyPr/>
                    <a:lstStyle/>
                    <a:p>
                      <a:r>
                        <a:rPr lang="en-IN" sz="1900" kern="1200" dirty="0" smtClean="0">
                          <a:effectLst/>
                        </a:rPr>
                        <a:t>7 years</a:t>
                      </a:r>
                    </a:p>
                    <a:p>
                      <a:r>
                        <a:rPr lang="en-IN" sz="1900" kern="1200" dirty="0" smtClean="0">
                          <a:effectLst/>
                        </a:rPr>
                        <a:t>Subject </a:t>
                      </a:r>
                      <a:r>
                        <a:rPr lang="en-IN" sz="1900" kern="1200" dirty="0">
                          <a:effectLst/>
                        </a:rPr>
                        <a:t>Taught/Lab</a:t>
                      </a:r>
                      <a:r>
                        <a:rPr lang="en-IN" sz="1900" kern="1200" dirty="0" smtClean="0">
                          <a:effectLst/>
                        </a:rPr>
                        <a:t>: </a:t>
                      </a:r>
                      <a:r>
                        <a:rPr lang="en-IN" sz="1900" kern="1200" dirty="0">
                          <a:effectLst/>
                        </a:rPr>
                        <a:t>OOT using JAVA</a:t>
                      </a:r>
                      <a:r>
                        <a:rPr lang="en-IN" sz="1900" kern="1200" dirty="0" smtClean="0">
                          <a:effectLst/>
                        </a:rPr>
                        <a:t>, Advanced java programming/Lab, </a:t>
                      </a:r>
                      <a:r>
                        <a:rPr lang="en-IN" sz="1900" kern="1200" dirty="0">
                          <a:effectLst/>
                        </a:rPr>
                        <a:t>Artificial Intelligence and Web </a:t>
                      </a:r>
                      <a:r>
                        <a:rPr lang="en-IN" sz="1900" kern="1200" dirty="0" smtClean="0">
                          <a:effectLst/>
                        </a:rPr>
                        <a:t>Technology, Computer network</a:t>
                      </a:r>
                      <a:endParaRPr lang="en-IN" sz="1900" kern="1200" dirty="0">
                        <a:effectLst/>
                      </a:endParaRPr>
                    </a:p>
                    <a:p>
                      <a:r>
                        <a:rPr lang="en-IN" sz="1900" kern="1200" dirty="0">
                          <a:effectLst/>
                        </a:rPr>
                        <a:t>Subject Interest: </a:t>
                      </a:r>
                      <a:r>
                        <a:rPr lang="en-IN" sz="1900" kern="1200" dirty="0" smtClean="0">
                          <a:effectLst/>
                        </a:rPr>
                        <a:t>OOTS, JAVA, Artificial intelligence</a:t>
                      </a:r>
                      <a:endParaRPr lang="en-IN" sz="1900" kern="1200" dirty="0">
                        <a:solidFill>
                          <a:schemeClr val="dk1"/>
                        </a:solidFill>
                        <a:effectLst/>
                        <a:latin typeface="+mn-lt"/>
                        <a:ea typeface="+mn-ea"/>
                        <a:cs typeface="+mn-cs"/>
                      </a:endParaRPr>
                    </a:p>
                  </a:txBody>
                  <a:tcPr marL="68580" marR="68580"/>
                </a:tc>
                <a:extLst>
                  <a:ext uri="{0D108BD9-81ED-4DB2-BD59-A6C34878D82A}">
                    <a16:rowId xmlns="" xmlns:a16="http://schemas.microsoft.com/office/drawing/2014/main" val="3531348583"/>
                  </a:ext>
                </a:extLst>
              </a:tr>
              <a:tr h="944880">
                <a:tc>
                  <a:txBody>
                    <a:bodyPr/>
                    <a:lstStyle/>
                    <a:p>
                      <a:r>
                        <a:rPr lang="en-US" sz="1900" dirty="0"/>
                        <a:t>Industrial Work Experience</a:t>
                      </a:r>
                    </a:p>
                    <a:p>
                      <a:endParaRPr lang="en-US" sz="1900" dirty="0"/>
                    </a:p>
                  </a:txBody>
                  <a:tcPr marL="68580" marR="68580"/>
                </a:tc>
                <a:tc>
                  <a:txBody>
                    <a:bodyPr/>
                    <a:lstStyle/>
                    <a:p>
                      <a:r>
                        <a:rPr lang="en-US" sz="1900" dirty="0" smtClean="0"/>
                        <a:t>2 Years</a:t>
                      </a:r>
                      <a:endParaRPr lang="en-US" sz="1900" dirty="0"/>
                    </a:p>
                  </a:txBody>
                  <a:tcPr marL="68580" marR="68580"/>
                </a:tc>
                <a:extLst>
                  <a:ext uri="{0D108BD9-81ED-4DB2-BD59-A6C34878D82A}">
                    <a16:rowId xmlns="" xmlns:a16="http://schemas.microsoft.com/office/drawing/2014/main" val="778506616"/>
                  </a:ext>
                </a:extLst>
              </a:tr>
              <a:tr h="14762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900" dirty="0" smtClean="0"/>
                        <a:t>Education Background</a:t>
                      </a:r>
                    </a:p>
                  </a:txBody>
                  <a:tcPr marL="68580" marR="6858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900" b="0" kern="1200" dirty="0" err="1" smtClean="0">
                          <a:solidFill>
                            <a:schemeClr val="dk1"/>
                          </a:solidFill>
                          <a:effectLst/>
                          <a:latin typeface="+mn-lt"/>
                          <a:ea typeface="+mn-ea"/>
                          <a:cs typeface="+mn-cs"/>
                        </a:rPr>
                        <a:t>M.Tech</a:t>
                      </a:r>
                      <a:r>
                        <a:rPr lang="en-IN" sz="1900" b="0" kern="1200" dirty="0" smtClean="0">
                          <a:solidFill>
                            <a:schemeClr val="dk1"/>
                          </a:solidFill>
                          <a:effectLst/>
                          <a:latin typeface="+mn-lt"/>
                          <a:ea typeface="+mn-ea"/>
                          <a:cs typeface="+mn-cs"/>
                        </a:rPr>
                        <a:t> in CSE from Integral</a:t>
                      </a:r>
                      <a:r>
                        <a:rPr lang="en-IN" sz="1900" b="0" kern="1200" baseline="0" dirty="0" smtClean="0">
                          <a:solidFill>
                            <a:schemeClr val="dk1"/>
                          </a:solidFill>
                          <a:effectLst/>
                          <a:latin typeface="+mn-lt"/>
                          <a:ea typeface="+mn-ea"/>
                          <a:cs typeface="+mn-cs"/>
                        </a:rPr>
                        <a:t> University, Lucknow</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1900" b="0" kern="1200" baseline="0" dirty="0" err="1" smtClean="0">
                          <a:solidFill>
                            <a:schemeClr val="dk1"/>
                          </a:solidFill>
                          <a:effectLst/>
                          <a:latin typeface="+mn-lt"/>
                          <a:ea typeface="+mn-ea"/>
                          <a:cs typeface="+mn-cs"/>
                        </a:rPr>
                        <a:t>B.Tech</a:t>
                      </a:r>
                      <a:r>
                        <a:rPr lang="en-IN" sz="1900" b="0" kern="1200" baseline="0" dirty="0" smtClean="0">
                          <a:solidFill>
                            <a:schemeClr val="dk1"/>
                          </a:solidFill>
                          <a:effectLst/>
                          <a:latin typeface="+mn-lt"/>
                          <a:ea typeface="+mn-ea"/>
                          <a:cs typeface="+mn-cs"/>
                        </a:rPr>
                        <a:t> in CSE from AKTU, Lucknow</a:t>
                      </a:r>
                      <a:endParaRPr lang="en-IN" sz="1900" b="0" kern="1200" dirty="0">
                        <a:solidFill>
                          <a:schemeClr val="dk1"/>
                        </a:solidFill>
                        <a:effectLst/>
                        <a:latin typeface="+mn-lt"/>
                        <a:ea typeface="+mn-ea"/>
                        <a:cs typeface="+mn-cs"/>
                      </a:endParaRPr>
                    </a:p>
                  </a:txBody>
                  <a:tcPr marL="68580" marR="68580"/>
                </a:tc>
              </a:tr>
            </a:tbl>
          </a:graphicData>
        </a:graphic>
      </p:graphicFrame>
      <p:sp>
        <p:nvSpPr>
          <p:cNvPr id="7" name="Date Placeholder 8"/>
          <p:cNvSpPr>
            <a:spLocks noGrp="1"/>
          </p:cNvSpPr>
          <p:nvPr>
            <p:ph type="dt" sz="half" idx="10"/>
          </p:nvPr>
        </p:nvSpPr>
        <p:spPr>
          <a:xfrm>
            <a:off x="1952596" y="6492876"/>
            <a:ext cx="2133600" cy="365125"/>
          </a:xfrm>
        </p:spPr>
        <p:txBody>
          <a:bodyPr/>
          <a:lstStyle/>
          <a:p>
            <a:fld id="{749A89C5-947B-4227-8F09-59D3EDEA009B}" type="datetime1">
              <a:rPr lang="en-US" smtClean="0"/>
              <a:t>1/28/2025</a:t>
            </a:fld>
            <a:endParaRPr lang="en-US" dirty="0"/>
          </a:p>
        </p:txBody>
      </p:sp>
      <p:sp>
        <p:nvSpPr>
          <p:cNvPr id="8" name="Footer Placeholder 4">
            <a:extLst>
              <a:ext uri="{FF2B5EF4-FFF2-40B4-BE49-F238E27FC236}">
                <a16:creationId xmlns="" xmlns:a16="http://schemas.microsoft.com/office/drawing/2014/main" id="{F60777EF-AB41-44CD-AA5B-D3265C73A511}"/>
              </a:ext>
            </a:extLst>
          </p:cNvPr>
          <p:cNvSpPr>
            <a:spLocks noGrp="1"/>
          </p:cNvSpPr>
          <p:nvPr>
            <p:ph type="ftr" sz="quarter" idx="11"/>
          </p:nvPr>
        </p:nvSpPr>
        <p:spPr>
          <a:xfrm>
            <a:off x="4038600" y="6356349"/>
            <a:ext cx="5029200" cy="501651"/>
          </a:xfrm>
        </p:spPr>
        <p:txBody>
          <a:bodyPr anchor="ctr"/>
          <a:lstStyle/>
          <a:p>
            <a:r>
              <a:rPr lang="en-US" smtClean="0"/>
              <a:t>Faizan Ahmad             ACSE0651/AMICSE0601/ACSEH0601                Unit 2</a:t>
            </a:r>
            <a:endParaRPr lang="en-US" dirty="0"/>
          </a:p>
        </p:txBody>
      </p:sp>
      <p:sp>
        <p:nvSpPr>
          <p:cNvPr id="9" name="Slide Number Placeholder 9"/>
          <p:cNvSpPr>
            <a:spLocks noGrp="1"/>
          </p:cNvSpPr>
          <p:nvPr>
            <p:ph type="sldNum" sz="quarter" idx="12"/>
          </p:nvPr>
        </p:nvSpPr>
        <p:spPr>
          <a:xfrm>
            <a:off x="8077200" y="6356352"/>
            <a:ext cx="2133600" cy="365125"/>
          </a:xfrm>
        </p:spPr>
        <p:txBody>
          <a:bodyPr/>
          <a:lstStyle/>
          <a:p>
            <a:fld id="{B6F15528-21DE-4FAA-801E-634DDDAF4B2B}" type="slidenum">
              <a:rPr lang="en-US" smtClean="0"/>
              <a:pPr/>
              <a:t>2</a:t>
            </a:fld>
            <a:endParaRPr lang="en-US"/>
          </a:p>
        </p:txBody>
      </p:sp>
      <p:sp>
        <p:nvSpPr>
          <p:cNvPr id="4" name="Title 1">
            <a:extLst>
              <a:ext uri="{FF2B5EF4-FFF2-40B4-BE49-F238E27FC236}">
                <a16:creationId xmlns="" xmlns:a16="http://schemas.microsoft.com/office/drawing/2014/main" id="{EB97A82B-2560-C14E-AA99-1C83A02642CB}"/>
              </a:ext>
            </a:extLst>
          </p:cNvPr>
          <p:cNvSpPr txBox="1">
            <a:spLocks/>
          </p:cNvSpPr>
          <p:nvPr/>
        </p:nvSpPr>
        <p:spPr>
          <a:xfrm>
            <a:off x="2514600" y="6"/>
            <a:ext cx="786768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2800" dirty="0"/>
              <a:t>Faculty Profile</a:t>
            </a:r>
          </a:p>
        </p:txBody>
      </p:sp>
    </p:spTree>
    <p:extLst>
      <p:ext uri="{BB962C8B-B14F-4D97-AF65-F5344CB8AC3E}">
        <p14:creationId xmlns:p14="http://schemas.microsoft.com/office/powerpoint/2010/main" val="1731623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34405AC-5F6E-430F-B825-A4D7EE831A7F}" type="datetime1">
              <a:rPr lang="en-US" smtClean="0"/>
              <a:t>1/28/2025</a:t>
            </a:fld>
            <a:endParaRPr lang="en-US"/>
          </a:p>
        </p:txBody>
      </p:sp>
      <p:sp>
        <p:nvSpPr>
          <p:cNvPr id="11" name="Footer Placeholder 10">
            <a:extLst>
              <a:ext uri="{FF2B5EF4-FFF2-40B4-BE49-F238E27FC236}">
                <a16:creationId xmlns:a16="http://schemas.microsoft.com/office/drawing/2014/main" xmlns="" id="{D26C8D13-136B-99DA-2667-AC710D5D17B3}"/>
              </a:ext>
            </a:extLst>
          </p:cNvPr>
          <p:cNvSpPr>
            <a:spLocks noGrp="1"/>
          </p:cNvSpPr>
          <p:nvPr>
            <p:ph type="ftr" sz="quarter" idx="11"/>
          </p:nvPr>
        </p:nvSpPr>
        <p:spPr>
          <a:xfrm>
            <a:off x="2286000" y="6356353"/>
            <a:ext cx="85344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240792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lvl="0" algn="ctr">
              <a:spcBef>
                <a:spcPct val="0"/>
              </a:spcBef>
              <a:defRPr/>
            </a:pPr>
            <a:r>
              <a:rPr lang="en-US" altLang="en-US" sz="2800" dirty="0"/>
              <a:t>More on JSP syntax and contents</a:t>
            </a:r>
            <a:endParaRPr lang="en-US" sz="1100" dirty="0"/>
          </a:p>
        </p:txBody>
      </p:sp>
      <p:sp>
        <p:nvSpPr>
          <p:cNvPr id="10" name="Rectangle 3" descr="Rectangle: Click to edit Master text styles&#10;Second level&#10;Third level&#10;Fourth level&#10;Fifth level">
            <a:extLst>
              <a:ext uri="{FF2B5EF4-FFF2-40B4-BE49-F238E27FC236}">
                <a16:creationId xmlns:a16="http://schemas.microsoft.com/office/drawing/2014/main" xmlns="" id="{40E7A216-10FA-D9E0-BF8A-48A1E497B5A3}"/>
              </a:ext>
            </a:extLst>
          </p:cNvPr>
          <p:cNvSpPr txBox="1">
            <a:spLocks noChangeArrowheads="1"/>
          </p:cNvSpPr>
          <p:nvPr/>
        </p:nvSpPr>
        <p:spPr>
          <a:xfrm>
            <a:off x="1981200" y="1254578"/>
            <a:ext cx="9067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2800" dirty="0"/>
              <a:t>HTML code for user interface lay out </a:t>
            </a:r>
          </a:p>
          <a:p>
            <a:r>
              <a:rPr lang="en-US" altLang="en-US" sz="2800" dirty="0"/>
              <a:t>JSP tags: declarations, actions, directives, expressions, </a:t>
            </a:r>
            <a:r>
              <a:rPr lang="en-US" altLang="en-US" sz="2800" dirty="0" err="1"/>
              <a:t>scriplets</a:t>
            </a:r>
            <a:endParaRPr lang="en-US" altLang="en-US" sz="2800" dirty="0"/>
          </a:p>
          <a:p>
            <a:r>
              <a:rPr lang="en-US" altLang="en-US" sz="2800" dirty="0"/>
              <a:t>JSP implicit objects: a request object, response object, session object, </a:t>
            </a:r>
            <a:r>
              <a:rPr lang="en-US" altLang="en-US" sz="2800" dirty="0" err="1"/>
              <a:t>config</a:t>
            </a:r>
            <a:r>
              <a:rPr lang="en-US" altLang="en-US" sz="2800" dirty="0"/>
              <a:t> object</a:t>
            </a:r>
          </a:p>
          <a:p>
            <a:r>
              <a:rPr lang="en-US" altLang="en-US" sz="2800" dirty="0" err="1"/>
              <a:t>Javabeans</a:t>
            </a:r>
            <a:r>
              <a:rPr lang="en-US" altLang="en-US" sz="2800" dirty="0"/>
              <a:t>: for logic that can be taken care of at the JSP level.</a:t>
            </a:r>
          </a:p>
          <a:p>
            <a:r>
              <a:rPr lang="en-US" altLang="en-US" sz="2800" dirty="0"/>
              <a:t>We will examine only JSP tags here.</a:t>
            </a:r>
          </a:p>
        </p:txBody>
      </p:sp>
    </p:spTree>
    <p:extLst>
      <p:ext uri="{BB962C8B-B14F-4D97-AF65-F5344CB8AC3E}">
        <p14:creationId xmlns:p14="http://schemas.microsoft.com/office/powerpoint/2010/main" val="555533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31D6F56-75FD-4E50-992F-83BF757DD578}" type="datetime1">
              <a:rPr lang="en-US" smtClean="0"/>
              <a:t>1/28/2025</a:t>
            </a:fld>
            <a:endParaRPr lang="en-US"/>
          </a:p>
        </p:txBody>
      </p:sp>
      <p:sp>
        <p:nvSpPr>
          <p:cNvPr id="5" name="Footer Placeholder 4"/>
          <p:cNvSpPr>
            <a:spLocks noGrp="1"/>
          </p:cNvSpPr>
          <p:nvPr>
            <p:ph type="ftr" sz="quarter" idx="11"/>
          </p:nvPr>
        </p:nvSpPr>
        <p:spPr>
          <a:xfrm>
            <a:off x="4038600" y="6356352"/>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p:cNvSpPr>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algn="ctr">
              <a:spcBef>
                <a:spcPct val="0"/>
              </a:spcBef>
              <a:defRPr/>
            </a:pPr>
            <a:r>
              <a:rPr lang="en-US" sz="2800" dirty="0">
                <a:solidFill>
                  <a:schemeClr val="tx1"/>
                </a:solidFill>
              </a:rPr>
              <a:t>JSP </a:t>
            </a:r>
            <a:r>
              <a:rPr lang="en-US" sz="2800" dirty="0" err="1">
                <a:solidFill>
                  <a:schemeClr val="tx1"/>
                </a:solidFill>
              </a:rPr>
              <a:t>Scriptlet</a:t>
            </a:r>
            <a:r>
              <a:rPr lang="en-US" sz="2800" dirty="0">
                <a:solidFill>
                  <a:schemeClr val="tx1"/>
                </a:solidFill>
              </a:rPr>
              <a:t> tag (Scripting elements)</a:t>
            </a:r>
          </a:p>
        </p:txBody>
      </p:sp>
      <p:sp>
        <p:nvSpPr>
          <p:cNvPr id="11" name="TextBox 10">
            <a:extLst>
              <a:ext uri="{FF2B5EF4-FFF2-40B4-BE49-F238E27FC236}">
                <a16:creationId xmlns:a16="http://schemas.microsoft.com/office/drawing/2014/main" xmlns="" id="{5277A01F-AAB9-479C-5995-F6C73A77085B}"/>
              </a:ext>
            </a:extLst>
          </p:cNvPr>
          <p:cNvSpPr txBox="1"/>
          <p:nvPr/>
        </p:nvSpPr>
        <p:spPr>
          <a:xfrm>
            <a:off x="1965960" y="1344356"/>
            <a:ext cx="8549640" cy="3693319"/>
          </a:xfrm>
          <a:prstGeom prst="rect">
            <a:avLst/>
          </a:prstGeom>
          <a:noFill/>
        </p:spPr>
        <p:txBody>
          <a:bodyPr wrap="square">
            <a:spAutoFit/>
          </a:bodyPr>
          <a:lstStyle/>
          <a:p>
            <a:r>
              <a:rPr lang="en-US" dirty="0">
                <a:solidFill>
                  <a:srgbClr val="333333"/>
                </a:solidFill>
                <a:latin typeface="inter-regular"/>
              </a:rPr>
              <a:t>In JSP, java code can be written inside the </a:t>
            </a:r>
            <a:r>
              <a:rPr lang="en-US" dirty="0" err="1">
                <a:solidFill>
                  <a:srgbClr val="333333"/>
                </a:solidFill>
                <a:latin typeface="inter-regular"/>
              </a:rPr>
              <a:t>jsp</a:t>
            </a:r>
            <a:r>
              <a:rPr lang="en-US" dirty="0">
                <a:solidFill>
                  <a:srgbClr val="333333"/>
                </a:solidFill>
                <a:latin typeface="inter-regular"/>
              </a:rPr>
              <a:t> page using the </a:t>
            </a:r>
            <a:r>
              <a:rPr lang="en-US" dirty="0" err="1">
                <a:solidFill>
                  <a:srgbClr val="333333"/>
                </a:solidFill>
                <a:latin typeface="inter-regular"/>
              </a:rPr>
              <a:t>scriptlet</a:t>
            </a:r>
            <a:r>
              <a:rPr lang="en-US" dirty="0">
                <a:solidFill>
                  <a:srgbClr val="333333"/>
                </a:solidFill>
                <a:latin typeface="inter-regular"/>
              </a:rPr>
              <a:t> tag. Let's see what are the scripting elements first.</a:t>
            </a:r>
          </a:p>
          <a:p>
            <a:endParaRPr lang="en-US" dirty="0">
              <a:solidFill>
                <a:srgbClr val="333333"/>
              </a:solidFill>
              <a:latin typeface="inter-regular"/>
            </a:endParaRPr>
          </a:p>
          <a:p>
            <a:r>
              <a:rPr lang="en-IN" dirty="0">
                <a:solidFill>
                  <a:srgbClr val="610B38"/>
                </a:solidFill>
                <a:latin typeface="erdana"/>
              </a:rPr>
              <a:t>JSP Scripting elements</a:t>
            </a:r>
          </a:p>
          <a:p>
            <a:r>
              <a:rPr lang="en-US" dirty="0">
                <a:solidFill>
                  <a:srgbClr val="333333"/>
                </a:solidFill>
                <a:latin typeface="inter-regular"/>
              </a:rPr>
              <a:t>	The scripting elements provides the ability to insert java code inside the </a:t>
            </a:r>
            <a:r>
              <a:rPr lang="en-US" dirty="0" err="1">
                <a:solidFill>
                  <a:srgbClr val="333333"/>
                </a:solidFill>
                <a:latin typeface="inter-regular"/>
              </a:rPr>
              <a:t>jsp</a:t>
            </a:r>
            <a:r>
              <a:rPr lang="en-US" dirty="0">
                <a:solidFill>
                  <a:srgbClr val="333333"/>
                </a:solidFill>
                <a:latin typeface="inter-regular"/>
              </a:rPr>
              <a:t>. </a:t>
            </a:r>
          </a:p>
          <a:p>
            <a:endParaRPr lang="en-US" dirty="0">
              <a:solidFill>
                <a:srgbClr val="333333"/>
              </a:solidFill>
              <a:latin typeface="inter-regular"/>
            </a:endParaRPr>
          </a:p>
          <a:p>
            <a:r>
              <a:rPr lang="en-US" dirty="0">
                <a:solidFill>
                  <a:srgbClr val="333333"/>
                </a:solidFill>
                <a:latin typeface="inter-regular"/>
              </a:rPr>
              <a:t>There are three types of scripting elements:</a:t>
            </a:r>
          </a:p>
          <a:p>
            <a:endParaRPr lang="en-US" dirty="0">
              <a:solidFill>
                <a:srgbClr val="333333"/>
              </a:solidFill>
              <a:latin typeface="inter-regular"/>
            </a:endParaRPr>
          </a:p>
          <a:p>
            <a:pPr algn="just">
              <a:buFont typeface="Arial" panose="020B0604020202020204" pitchFamily="34" charset="0"/>
              <a:buChar char="•"/>
            </a:pPr>
            <a:r>
              <a:rPr lang="sv-SE" dirty="0">
                <a:solidFill>
                  <a:srgbClr val="000000"/>
                </a:solidFill>
                <a:latin typeface="inter-regular"/>
              </a:rPr>
              <a:t>Scriptlet tag</a:t>
            </a:r>
          </a:p>
          <a:p>
            <a:pPr algn="just">
              <a:buFont typeface="Arial" panose="020B0604020202020204" pitchFamily="34" charset="0"/>
              <a:buChar char="•"/>
            </a:pPr>
            <a:r>
              <a:rPr lang="sv-SE" dirty="0">
                <a:solidFill>
                  <a:srgbClr val="000000"/>
                </a:solidFill>
                <a:latin typeface="inter-regular"/>
              </a:rPr>
              <a:t>expression tag</a:t>
            </a:r>
          </a:p>
          <a:p>
            <a:pPr algn="just">
              <a:buFont typeface="Arial" panose="020B0604020202020204" pitchFamily="34" charset="0"/>
              <a:buChar char="•"/>
            </a:pPr>
            <a:r>
              <a:rPr lang="sv-SE" dirty="0">
                <a:solidFill>
                  <a:srgbClr val="000000"/>
                </a:solidFill>
                <a:latin typeface="inter-regular"/>
              </a:rPr>
              <a:t>declaration tag</a:t>
            </a:r>
          </a:p>
          <a:p>
            <a:endParaRPr lang="en-IN" dirty="0"/>
          </a:p>
        </p:txBody>
      </p:sp>
    </p:spTree>
    <p:extLst>
      <p:ext uri="{BB962C8B-B14F-4D97-AF65-F5344CB8AC3E}">
        <p14:creationId xmlns:p14="http://schemas.microsoft.com/office/powerpoint/2010/main" val="2412496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9633613-DCC7-4D53-9F4F-0BAD688096B0}" type="datetime1">
              <a:rPr lang="en-US" smtClean="0"/>
              <a:t>1/28/2025</a:t>
            </a:fld>
            <a:endParaRPr lang="en-US"/>
          </a:p>
        </p:txBody>
      </p:sp>
      <p:sp>
        <p:nvSpPr>
          <p:cNvPr id="5" name="Footer Placeholder 4"/>
          <p:cNvSpPr>
            <a:spLocks noGrp="1"/>
          </p:cNvSpPr>
          <p:nvPr>
            <p:ph type="ftr" sz="quarter" idx="11"/>
          </p:nvPr>
        </p:nvSpPr>
        <p:spPr>
          <a:xfrm>
            <a:off x="4038600" y="6356352"/>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Title 1"/>
          <p:cNvSpPr txBox="1">
            <a:spLocks/>
          </p:cNvSpPr>
          <p:nvPr/>
        </p:nvSpPr>
        <p:spPr>
          <a:xfrm>
            <a:off x="2766647"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algn="ctr">
              <a:spcBef>
                <a:spcPct val="0"/>
              </a:spcBef>
              <a:defRPr/>
            </a:pPr>
            <a:r>
              <a:rPr lang="en-US" altLang="en-US" sz="2800" dirty="0"/>
              <a:t>JSP Tags</a:t>
            </a:r>
            <a:endParaRPr lang="en-IN" sz="1100" dirty="0">
              <a:solidFill>
                <a:srgbClr val="610B4B"/>
              </a:solidFill>
              <a:latin typeface="erdana"/>
            </a:endParaRPr>
          </a:p>
        </p:txBody>
      </p:sp>
      <p:sp>
        <p:nvSpPr>
          <p:cNvPr id="14" name="Rectangle 3" descr="Rectangle: Click to edit Master text styles&#10;Second level&#10;Third level&#10;Fourth level&#10;Fifth level">
            <a:extLst>
              <a:ext uri="{FF2B5EF4-FFF2-40B4-BE49-F238E27FC236}">
                <a16:creationId xmlns:a16="http://schemas.microsoft.com/office/drawing/2014/main" xmlns="" id="{E0E3A4CA-0423-559D-384F-627B3A81A37B}"/>
              </a:ext>
            </a:extLst>
          </p:cNvPr>
          <p:cNvSpPr txBox="1">
            <a:spLocks noChangeArrowheads="1"/>
          </p:cNvSpPr>
          <p:nvPr/>
        </p:nvSpPr>
        <p:spPr>
          <a:xfrm>
            <a:off x="1905000" y="1524000"/>
            <a:ext cx="8610600" cy="41148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altLang="en-US" sz="2400" b="1">
                <a:solidFill>
                  <a:srgbClr val="FF0000"/>
                </a:solidFill>
              </a:rPr>
              <a:t>Declaration: </a:t>
            </a:r>
            <a:r>
              <a:rPr lang="en-US" altLang="en-US" sz="2400" b="1"/>
              <a:t>variable declaration</a:t>
            </a:r>
          </a:p>
          <a:p>
            <a:pPr lvl="1">
              <a:lnSpc>
                <a:spcPct val="90000"/>
              </a:lnSpc>
              <a:buFont typeface="Wingdings" panose="05000000000000000000" pitchFamily="2" charset="2"/>
              <a:buNone/>
            </a:pPr>
            <a:r>
              <a:rPr lang="en-US" altLang="en-US" sz="2400" b="1"/>
              <a:t>&lt;%! int age = 56 %&gt;</a:t>
            </a:r>
          </a:p>
          <a:p>
            <a:pPr>
              <a:lnSpc>
                <a:spcPct val="90000"/>
              </a:lnSpc>
            </a:pPr>
            <a:r>
              <a:rPr lang="en-US" altLang="en-US" sz="2400" b="1">
                <a:solidFill>
                  <a:srgbClr val="FF0000"/>
                </a:solidFill>
              </a:rPr>
              <a:t>Directive:</a:t>
            </a:r>
            <a:r>
              <a:rPr lang="en-US" altLang="en-US" sz="2400" b="1"/>
              <a:t> ex: import classes</a:t>
            </a:r>
          </a:p>
          <a:p>
            <a:pPr lvl="1">
              <a:lnSpc>
                <a:spcPct val="90000"/>
              </a:lnSpc>
              <a:buFont typeface="Wingdings" panose="05000000000000000000" pitchFamily="2" charset="2"/>
              <a:buNone/>
            </a:pPr>
            <a:r>
              <a:rPr lang="en-US" altLang="en-US" sz="2400" b="1"/>
              <a:t>&lt;%@ page import = “java.util.*” %&gt;</a:t>
            </a:r>
          </a:p>
          <a:p>
            <a:pPr>
              <a:lnSpc>
                <a:spcPct val="90000"/>
              </a:lnSpc>
            </a:pPr>
            <a:r>
              <a:rPr lang="en-US" altLang="en-US" sz="2400" b="1">
                <a:solidFill>
                  <a:srgbClr val="FF0000"/>
                </a:solidFill>
              </a:rPr>
              <a:t>Scriplet:</a:t>
            </a:r>
            <a:r>
              <a:rPr lang="en-US" altLang="en-US" sz="2400" b="1"/>
              <a:t> Java code </a:t>
            </a:r>
          </a:p>
          <a:p>
            <a:pPr lvl="1">
              <a:lnSpc>
                <a:spcPct val="90000"/>
              </a:lnSpc>
              <a:buFont typeface="Wingdings" panose="05000000000000000000" pitchFamily="2" charset="2"/>
              <a:buNone/>
            </a:pPr>
            <a:r>
              <a:rPr lang="en-US" altLang="en-US" sz="2400" b="1"/>
              <a:t>&lt;% if password(“xyz”) { </a:t>
            </a:r>
          </a:p>
          <a:p>
            <a:pPr lvl="1">
              <a:lnSpc>
                <a:spcPct val="90000"/>
              </a:lnSpc>
              <a:buFont typeface="Wingdings" panose="05000000000000000000" pitchFamily="2" charset="2"/>
              <a:buNone/>
            </a:pPr>
            <a:r>
              <a:rPr lang="en-US" altLang="en-US" sz="2400" b="1"/>
              <a:t>%&gt;</a:t>
            </a:r>
          </a:p>
          <a:p>
            <a:pPr lvl="1">
              <a:lnSpc>
                <a:spcPct val="90000"/>
              </a:lnSpc>
              <a:buFont typeface="Wingdings" panose="05000000000000000000" pitchFamily="2" charset="2"/>
              <a:buNone/>
            </a:pPr>
            <a:r>
              <a:rPr lang="en-US" altLang="en-US" sz="2400" b="1"/>
              <a:t> &lt;H1&gt; Welcome &lt;\H1&gt;</a:t>
            </a:r>
          </a:p>
          <a:p>
            <a:pPr>
              <a:lnSpc>
                <a:spcPct val="90000"/>
              </a:lnSpc>
            </a:pPr>
            <a:r>
              <a:rPr lang="en-US" altLang="en-US" sz="2400" b="1">
                <a:solidFill>
                  <a:srgbClr val="FF0000"/>
                </a:solidFill>
              </a:rPr>
              <a:t>Expression: </a:t>
            </a:r>
            <a:r>
              <a:rPr lang="en-US" altLang="en-US" sz="2400" b="1"/>
              <a:t>regular expression using variables and constants</a:t>
            </a:r>
          </a:p>
          <a:p>
            <a:pPr lvl="1">
              <a:lnSpc>
                <a:spcPct val="90000"/>
              </a:lnSpc>
            </a:pPr>
            <a:r>
              <a:rPr lang="en-US" altLang="en-US" sz="2400" b="1"/>
              <a:t>&lt;%= param[3]+4 %&gt; </a:t>
            </a:r>
          </a:p>
          <a:p>
            <a:pPr>
              <a:lnSpc>
                <a:spcPct val="90000"/>
              </a:lnSpc>
            </a:pPr>
            <a:r>
              <a:rPr lang="en-US" altLang="en-US" sz="2400" b="1">
                <a:solidFill>
                  <a:srgbClr val="FF0000"/>
                </a:solidFill>
              </a:rPr>
              <a:t>Action: </a:t>
            </a:r>
            <a:r>
              <a:rPr lang="en-US" altLang="en-US" sz="2400" b="1"/>
              <a:t>&lt;jsp:usebean name =“cart” class=“com.sun.java.Scart”</a:t>
            </a:r>
            <a:endParaRPr lang="en-US" altLang="en-US" sz="2400" b="1" dirty="0"/>
          </a:p>
        </p:txBody>
      </p:sp>
    </p:spTree>
    <p:extLst>
      <p:ext uri="{BB962C8B-B14F-4D97-AF65-F5344CB8AC3E}">
        <p14:creationId xmlns:p14="http://schemas.microsoft.com/office/powerpoint/2010/main" val="3758212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19E92B9-F43C-4D55-8FE1-367582B9B981}" type="datetime1">
              <a:rPr lang="en-US" smtClean="0"/>
              <a:t>1/28/2025</a:t>
            </a:fld>
            <a:endParaRPr lang="en-US"/>
          </a:p>
        </p:txBody>
      </p:sp>
      <p:sp>
        <p:nvSpPr>
          <p:cNvPr id="5" name="Footer Placeholder 4"/>
          <p:cNvSpPr>
            <a:spLocks noGrp="1"/>
          </p:cNvSpPr>
          <p:nvPr>
            <p:ph type="ftr" sz="quarter" idx="11"/>
          </p:nvPr>
        </p:nvSpPr>
        <p:spPr>
          <a:xfrm>
            <a:off x="4038600" y="6356352"/>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Title 1"/>
          <p:cNvSpPr txBox="1">
            <a:spLocks/>
          </p:cNvSpPr>
          <p:nvPr/>
        </p:nvSpPr>
        <p:spPr>
          <a:xfrm>
            <a:off x="281178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algn="ctr">
              <a:spcBef>
                <a:spcPct val="0"/>
              </a:spcBef>
              <a:defRPr/>
            </a:pPr>
            <a:r>
              <a:rPr lang="en-IN" sz="2800" dirty="0">
                <a:solidFill>
                  <a:schemeClr val="tx1"/>
                </a:solidFill>
              </a:rPr>
              <a:t>JSP </a:t>
            </a:r>
            <a:r>
              <a:rPr lang="en-IN" sz="2800" dirty="0" err="1">
                <a:solidFill>
                  <a:schemeClr val="tx1"/>
                </a:solidFill>
              </a:rPr>
              <a:t>scriptlet</a:t>
            </a:r>
            <a:r>
              <a:rPr lang="en-IN" sz="2800" dirty="0">
                <a:solidFill>
                  <a:schemeClr val="tx1"/>
                </a:solidFill>
              </a:rPr>
              <a:t> tag</a:t>
            </a:r>
          </a:p>
        </p:txBody>
      </p:sp>
      <p:sp>
        <p:nvSpPr>
          <p:cNvPr id="11" name="TextBox 10">
            <a:extLst>
              <a:ext uri="{FF2B5EF4-FFF2-40B4-BE49-F238E27FC236}">
                <a16:creationId xmlns:a16="http://schemas.microsoft.com/office/drawing/2014/main" xmlns="" id="{62560FE0-578A-65B6-7E0D-C44E6D354229}"/>
              </a:ext>
            </a:extLst>
          </p:cNvPr>
          <p:cNvSpPr txBox="1"/>
          <p:nvPr/>
        </p:nvSpPr>
        <p:spPr>
          <a:xfrm>
            <a:off x="1981200" y="1107442"/>
            <a:ext cx="8229600" cy="1477328"/>
          </a:xfrm>
          <a:prstGeom prst="rect">
            <a:avLst/>
          </a:prstGeom>
          <a:noFill/>
        </p:spPr>
        <p:txBody>
          <a:bodyPr wrap="square">
            <a:spAutoFit/>
          </a:bodyPr>
          <a:lstStyle/>
          <a:p>
            <a:r>
              <a:rPr lang="en-US" dirty="0">
                <a:solidFill>
                  <a:srgbClr val="333333"/>
                </a:solidFill>
                <a:latin typeface="inter-regular"/>
              </a:rPr>
              <a:t>A </a:t>
            </a:r>
            <a:r>
              <a:rPr lang="en-US" dirty="0" err="1">
                <a:solidFill>
                  <a:srgbClr val="333333"/>
                </a:solidFill>
                <a:latin typeface="inter-regular"/>
              </a:rPr>
              <a:t>scriptlet</a:t>
            </a:r>
            <a:r>
              <a:rPr lang="en-US" dirty="0">
                <a:solidFill>
                  <a:srgbClr val="333333"/>
                </a:solidFill>
                <a:latin typeface="inter-regular"/>
              </a:rPr>
              <a:t> tag is used to execute java source code in JSP. Syntax is as follows:</a:t>
            </a:r>
          </a:p>
          <a:p>
            <a:endParaRPr lang="en-US" dirty="0">
              <a:solidFill>
                <a:srgbClr val="333333"/>
              </a:solidFill>
              <a:latin typeface="inter-regular"/>
            </a:endParaRPr>
          </a:p>
          <a:p>
            <a:r>
              <a:rPr lang="en-US" dirty="0">
                <a:solidFill>
                  <a:srgbClr val="333333"/>
                </a:solidFill>
                <a:latin typeface="inter-regular"/>
              </a:rPr>
              <a:t>Syntax:</a:t>
            </a:r>
          </a:p>
          <a:p>
            <a:r>
              <a:rPr lang="en-IN" dirty="0">
                <a:solidFill>
                  <a:srgbClr val="000000"/>
                </a:solidFill>
                <a:latin typeface="inter-regular"/>
              </a:rPr>
              <a:t>		</a:t>
            </a:r>
            <a:r>
              <a:rPr lang="en-IN" b="1" dirty="0">
                <a:solidFill>
                  <a:srgbClr val="000000"/>
                </a:solidFill>
                <a:latin typeface="inter-regular"/>
              </a:rPr>
              <a:t>&lt;%  java source code %&gt;  </a:t>
            </a:r>
          </a:p>
          <a:p>
            <a:endParaRPr lang="en-IN" dirty="0"/>
          </a:p>
        </p:txBody>
      </p:sp>
      <p:sp>
        <p:nvSpPr>
          <p:cNvPr id="13" name="TextBox 12">
            <a:extLst>
              <a:ext uri="{FF2B5EF4-FFF2-40B4-BE49-F238E27FC236}">
                <a16:creationId xmlns:a16="http://schemas.microsoft.com/office/drawing/2014/main" xmlns="" id="{CDC157EA-E919-010B-05B2-0676F83D5264}"/>
              </a:ext>
            </a:extLst>
          </p:cNvPr>
          <p:cNvSpPr txBox="1"/>
          <p:nvPr/>
        </p:nvSpPr>
        <p:spPr>
          <a:xfrm>
            <a:off x="1905000" y="2362200"/>
            <a:ext cx="8305800" cy="4801314"/>
          </a:xfrm>
          <a:prstGeom prst="rect">
            <a:avLst/>
          </a:prstGeom>
          <a:noFill/>
        </p:spPr>
        <p:txBody>
          <a:bodyPr wrap="square">
            <a:spAutoFit/>
          </a:bodyPr>
          <a:lstStyle/>
          <a:p>
            <a:pPr algn="just"/>
            <a:r>
              <a:rPr lang="en-US" b="1" dirty="0">
                <a:solidFill>
                  <a:srgbClr val="006699"/>
                </a:solidFill>
                <a:latin typeface="inter-regular"/>
              </a:rPr>
              <a:t>How to write </a:t>
            </a:r>
            <a:r>
              <a:rPr lang="en-US" b="1" dirty="0" err="1">
                <a:solidFill>
                  <a:srgbClr val="006699"/>
                </a:solidFill>
                <a:latin typeface="inter-regular"/>
              </a:rPr>
              <a:t>scriptlet</a:t>
            </a:r>
            <a:endParaRPr lang="en-US" b="1" dirty="0">
              <a:solidFill>
                <a:srgbClr val="006699"/>
              </a:solidFill>
              <a:latin typeface="inter-regular"/>
            </a:endParaRPr>
          </a:p>
          <a:p>
            <a:pPr algn="just"/>
            <a:endParaRPr lang="en-US" b="1" dirty="0">
              <a:solidFill>
                <a:srgbClr val="006699"/>
              </a:solidFill>
              <a:latin typeface="inter-regular"/>
            </a:endParaRPr>
          </a:p>
          <a:p>
            <a:pPr algn="just"/>
            <a:r>
              <a:rPr lang="en-US" b="1" dirty="0">
                <a:solidFill>
                  <a:srgbClr val="006699"/>
                </a:solidFill>
                <a:latin typeface="inter-regular"/>
              </a:rPr>
              <a:t>&lt;html&gt;</a:t>
            </a:r>
            <a:r>
              <a:rPr lang="en-US" dirty="0">
                <a:solidFill>
                  <a:srgbClr val="000000"/>
                </a:solidFill>
                <a:latin typeface="inter-regular"/>
              </a:rPr>
              <a:t>  </a:t>
            </a:r>
          </a:p>
          <a:p>
            <a:pPr algn="just"/>
            <a:r>
              <a:rPr lang="en-US" b="1" dirty="0">
                <a:solidFill>
                  <a:srgbClr val="006699"/>
                </a:solidFill>
                <a:latin typeface="inter-regular"/>
              </a:rPr>
              <a:t>&lt;body&gt;</a:t>
            </a:r>
            <a:r>
              <a:rPr lang="en-US" dirty="0">
                <a:solidFill>
                  <a:srgbClr val="000000"/>
                </a:solidFill>
                <a:latin typeface="inter-regular"/>
              </a:rPr>
              <a:t>  </a:t>
            </a:r>
          </a:p>
          <a:p>
            <a:pPr algn="just"/>
            <a:r>
              <a:rPr lang="en-US" b="1" dirty="0">
                <a:solidFill>
                  <a:srgbClr val="006699"/>
                </a:solidFill>
                <a:latin typeface="inter-regular"/>
              </a:rPr>
              <a:t>&lt;</a:t>
            </a:r>
            <a:r>
              <a:rPr lang="en-US" dirty="0">
                <a:solidFill>
                  <a:srgbClr val="000000"/>
                </a:solidFill>
                <a:latin typeface="inter-regular"/>
              </a:rPr>
              <a:t>% </a:t>
            </a:r>
            <a:r>
              <a:rPr lang="en-US" dirty="0" err="1">
                <a:solidFill>
                  <a:srgbClr val="000000"/>
                </a:solidFill>
                <a:latin typeface="inter-regular"/>
              </a:rPr>
              <a:t>out.print</a:t>
            </a:r>
            <a:r>
              <a:rPr lang="en-US" dirty="0">
                <a:solidFill>
                  <a:srgbClr val="000000"/>
                </a:solidFill>
                <a:latin typeface="inter-regular"/>
              </a:rPr>
              <a:t>("welcome to </a:t>
            </a:r>
            <a:r>
              <a:rPr lang="en-US" dirty="0" err="1">
                <a:solidFill>
                  <a:srgbClr val="000000"/>
                </a:solidFill>
                <a:latin typeface="inter-regular"/>
              </a:rPr>
              <a:t>jsp</a:t>
            </a:r>
            <a:r>
              <a:rPr lang="en-US" dirty="0">
                <a:solidFill>
                  <a:srgbClr val="000000"/>
                </a:solidFill>
                <a:latin typeface="inter-regular"/>
              </a:rPr>
              <a:t>"); %</a:t>
            </a:r>
            <a:r>
              <a:rPr lang="en-US" b="1" dirty="0">
                <a:solidFill>
                  <a:srgbClr val="006699"/>
                </a:solidFill>
                <a:latin typeface="inter-regular"/>
              </a:rPr>
              <a:t>&gt;</a:t>
            </a:r>
            <a:r>
              <a:rPr lang="en-US" dirty="0">
                <a:solidFill>
                  <a:srgbClr val="000000"/>
                </a:solidFill>
                <a:latin typeface="inter-regular"/>
              </a:rPr>
              <a:t>  </a:t>
            </a:r>
          </a:p>
          <a:p>
            <a:pPr algn="just"/>
            <a:r>
              <a:rPr lang="en-US" b="1" dirty="0">
                <a:solidFill>
                  <a:srgbClr val="006699"/>
                </a:solidFill>
                <a:latin typeface="inter-regular"/>
              </a:rPr>
              <a:t>&lt;/body&gt;</a:t>
            </a:r>
            <a:r>
              <a:rPr lang="en-US" dirty="0">
                <a:solidFill>
                  <a:srgbClr val="000000"/>
                </a:solidFill>
                <a:latin typeface="inter-regular"/>
              </a:rPr>
              <a:t>  </a:t>
            </a:r>
          </a:p>
          <a:p>
            <a:pPr algn="just"/>
            <a:r>
              <a:rPr lang="en-US" b="1" dirty="0">
                <a:solidFill>
                  <a:srgbClr val="006699"/>
                </a:solidFill>
                <a:latin typeface="inter-regular"/>
              </a:rPr>
              <a:t>&lt;/html&gt;</a:t>
            </a:r>
            <a:r>
              <a:rPr lang="en-US" dirty="0">
                <a:solidFill>
                  <a:srgbClr val="000000"/>
                </a:solidFill>
                <a:latin typeface="inter-regular"/>
              </a:rPr>
              <a:t>  </a:t>
            </a:r>
          </a:p>
          <a:p>
            <a:pPr algn="just"/>
            <a:endParaRPr lang="en-US" dirty="0">
              <a:solidFill>
                <a:srgbClr val="000000"/>
              </a:solidFill>
              <a:latin typeface="inter-regular"/>
            </a:endParaRPr>
          </a:p>
          <a:p>
            <a:pPr algn="just"/>
            <a:r>
              <a:rPr lang="en-US" dirty="0" err="1">
                <a:solidFill>
                  <a:srgbClr val="000000"/>
                </a:solidFill>
                <a:latin typeface="inter-regular"/>
              </a:rPr>
              <a:t>Explaination</a:t>
            </a:r>
            <a:endParaRPr lang="en-US" dirty="0">
              <a:solidFill>
                <a:srgbClr val="000000"/>
              </a:solidFill>
              <a:latin typeface="inter-regular"/>
            </a:endParaRPr>
          </a:p>
          <a:p>
            <a:pPr algn="just">
              <a:buFont typeface="Arial" panose="020B0604020202020204" pitchFamily="34" charset="0"/>
              <a:buChar char="•"/>
            </a:pPr>
            <a:endParaRPr lang="en-US" dirty="0">
              <a:latin typeface="Nunito Sans" panose="020B0604020202020204" pitchFamily="2" charset="0"/>
            </a:endParaRPr>
          </a:p>
          <a:p>
            <a:pPr algn="just">
              <a:buFont typeface="Arial" panose="020B0604020202020204" pitchFamily="34" charset="0"/>
              <a:buChar char="•"/>
            </a:pPr>
            <a:r>
              <a:rPr lang="en-US" dirty="0" err="1">
                <a:latin typeface="Nunito Sans" panose="020B0604020202020204" pitchFamily="2" charset="0"/>
              </a:rPr>
              <a:t>Scriptlet</a:t>
            </a:r>
            <a:r>
              <a:rPr lang="en-US" dirty="0">
                <a:latin typeface="Nunito Sans" panose="020B0604020202020204" pitchFamily="2" charset="0"/>
              </a:rPr>
              <a:t> tag start with &lt;% tag and ends with%&gt; tag.</a:t>
            </a:r>
          </a:p>
          <a:p>
            <a:pPr algn="just">
              <a:buFont typeface="Arial" panose="020B0604020202020204" pitchFamily="34" charset="0"/>
              <a:buChar char="•"/>
            </a:pPr>
            <a:r>
              <a:rPr lang="en-US" dirty="0">
                <a:latin typeface="Nunito Sans" panose="020B0604020202020204" pitchFamily="2" charset="0"/>
              </a:rPr>
              <a:t>Plain Java for printing the output we write </a:t>
            </a:r>
            <a:r>
              <a:rPr lang="en-US" dirty="0" err="1">
                <a:latin typeface="Nunito Sans" panose="020B0604020202020204" pitchFamily="2" charset="0"/>
              </a:rPr>
              <a:t>System.out.println</a:t>
            </a:r>
            <a:r>
              <a:rPr lang="en-US" dirty="0">
                <a:latin typeface="Nunito Sans" panose="020B0604020202020204" pitchFamily="2" charset="0"/>
              </a:rPr>
              <a:t>() but in case of JSP we just write </a:t>
            </a:r>
            <a:r>
              <a:rPr lang="en-US" dirty="0" err="1">
                <a:latin typeface="Nunito Sans" panose="020B0604020202020204" pitchFamily="2" charset="0"/>
              </a:rPr>
              <a:t>out.println</a:t>
            </a:r>
            <a:r>
              <a:rPr lang="en-US" dirty="0">
                <a:latin typeface="Nunito Sans" panose="020B0604020202020204" pitchFamily="2" charset="0"/>
              </a:rPr>
              <a:t>() and System class automatically provided by JSP web container.</a:t>
            </a:r>
          </a:p>
          <a:p>
            <a:pPr algn="just">
              <a:buFont typeface="Arial" panose="020B0604020202020204" pitchFamily="34" charset="0"/>
              <a:buChar char="•"/>
            </a:pPr>
            <a:r>
              <a:rPr lang="en-US" dirty="0">
                <a:latin typeface="Nunito Sans" panose="020B0604020202020204" pitchFamily="2" charset="0"/>
              </a:rPr>
              <a:t>In JSP there are 9 implicit objects are there out is one among them.</a:t>
            </a:r>
          </a:p>
          <a:p>
            <a:pPr algn="just"/>
            <a:endParaRPr lang="en-US" dirty="0">
              <a:solidFill>
                <a:srgbClr val="000000"/>
              </a:solidFill>
              <a:latin typeface="inter-regular"/>
            </a:endParaRPr>
          </a:p>
          <a:p>
            <a:pPr algn="just"/>
            <a:endParaRPr lang="en-US" dirty="0">
              <a:solidFill>
                <a:srgbClr val="000000"/>
              </a:solidFill>
              <a:latin typeface="inter-regular"/>
            </a:endParaRPr>
          </a:p>
        </p:txBody>
      </p:sp>
    </p:spTree>
    <p:extLst>
      <p:ext uri="{BB962C8B-B14F-4D97-AF65-F5344CB8AC3E}">
        <p14:creationId xmlns:p14="http://schemas.microsoft.com/office/powerpoint/2010/main" val="3953285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0EC48DF-D7DA-462A-AD44-CBB96740FB74}" type="datetime1">
              <a:rPr lang="en-US" smtClean="0"/>
              <a:t>1/28/2025</a:t>
            </a:fld>
            <a:endParaRPr lang="en-US"/>
          </a:p>
        </p:txBody>
      </p:sp>
      <p:sp>
        <p:nvSpPr>
          <p:cNvPr id="5" name="Footer Placeholder 4"/>
          <p:cNvSpPr>
            <a:spLocks noGrp="1"/>
          </p:cNvSpPr>
          <p:nvPr>
            <p:ph type="ftr" sz="quarter" idx="11"/>
          </p:nvPr>
        </p:nvSpPr>
        <p:spPr>
          <a:xfrm>
            <a:off x="4038600" y="6356352"/>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2836589"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lvl="0" algn="ctr">
              <a:spcBef>
                <a:spcPct val="0"/>
              </a:spcBef>
              <a:defRPr/>
            </a:pPr>
            <a:r>
              <a:rPr lang="en-US" sz="2800" dirty="0">
                <a:solidFill>
                  <a:schemeClr val="tx1"/>
                </a:solidFill>
              </a:rPr>
              <a:t>Example</a:t>
            </a:r>
            <a:endParaRPr lang="en-US" sz="2400" dirty="0">
              <a:solidFill>
                <a:schemeClr val="tx1"/>
              </a:solidFill>
            </a:endParaRPr>
          </a:p>
        </p:txBody>
      </p:sp>
      <p:sp>
        <p:nvSpPr>
          <p:cNvPr id="3" name="TextBox 2">
            <a:extLst>
              <a:ext uri="{FF2B5EF4-FFF2-40B4-BE49-F238E27FC236}">
                <a16:creationId xmlns:a16="http://schemas.microsoft.com/office/drawing/2014/main" xmlns="" id="{BA101CFC-56E1-82C2-7037-61145331166F}"/>
              </a:ext>
            </a:extLst>
          </p:cNvPr>
          <p:cNvSpPr txBox="1"/>
          <p:nvPr/>
        </p:nvSpPr>
        <p:spPr>
          <a:xfrm>
            <a:off x="1981200" y="1143001"/>
            <a:ext cx="8153400" cy="3970318"/>
          </a:xfrm>
          <a:prstGeom prst="rect">
            <a:avLst/>
          </a:prstGeom>
          <a:noFill/>
        </p:spPr>
        <p:txBody>
          <a:bodyPr wrap="square">
            <a:spAutoFit/>
          </a:bodyPr>
          <a:lstStyle/>
          <a:p>
            <a:pPr algn="just"/>
            <a:r>
              <a:rPr lang="en-US" dirty="0">
                <a:solidFill>
                  <a:srgbClr val="333333"/>
                </a:solidFill>
                <a:latin typeface="inter-regular"/>
              </a:rPr>
              <a:t>In this example, we have created two files index.html and </a:t>
            </a:r>
            <a:r>
              <a:rPr lang="en-US" dirty="0" err="1">
                <a:solidFill>
                  <a:srgbClr val="333333"/>
                </a:solidFill>
                <a:latin typeface="inter-regular"/>
              </a:rPr>
              <a:t>welcome.jsp</a:t>
            </a:r>
            <a:r>
              <a:rPr lang="en-US" dirty="0">
                <a:solidFill>
                  <a:srgbClr val="333333"/>
                </a:solidFill>
                <a:latin typeface="inter-regular"/>
              </a:rPr>
              <a:t>. The index.html file gets the username from the user and the </a:t>
            </a:r>
            <a:r>
              <a:rPr lang="en-US" dirty="0" err="1">
                <a:solidFill>
                  <a:srgbClr val="333333"/>
                </a:solidFill>
                <a:latin typeface="inter-regular"/>
              </a:rPr>
              <a:t>welcome.jsp</a:t>
            </a:r>
            <a:r>
              <a:rPr lang="en-US" dirty="0">
                <a:solidFill>
                  <a:srgbClr val="333333"/>
                </a:solidFill>
                <a:latin typeface="inter-regular"/>
              </a:rPr>
              <a:t> file prints the username with the welcome message.</a:t>
            </a:r>
          </a:p>
          <a:p>
            <a:pPr algn="just"/>
            <a:r>
              <a:rPr lang="en-US" i="1" dirty="0">
                <a:solidFill>
                  <a:srgbClr val="333333"/>
                </a:solidFill>
                <a:latin typeface="inter-regular"/>
              </a:rPr>
              <a:t>File: index.html</a:t>
            </a:r>
          </a:p>
          <a:p>
            <a:pPr algn="just"/>
            <a:endParaRPr lang="en-US" i="1" dirty="0">
              <a:solidFill>
                <a:srgbClr val="333333"/>
              </a:solidFill>
              <a:latin typeface="inter-regular"/>
            </a:endParaRPr>
          </a:p>
          <a:p>
            <a:pPr algn="just"/>
            <a:r>
              <a:rPr lang="en-US" b="1" dirty="0">
                <a:solidFill>
                  <a:srgbClr val="006699"/>
                </a:solidFill>
                <a:latin typeface="inter-regular"/>
              </a:rPr>
              <a:t>&lt;html&gt;</a:t>
            </a:r>
            <a:r>
              <a:rPr lang="en-US" dirty="0">
                <a:solidFill>
                  <a:srgbClr val="000000"/>
                </a:solidFill>
                <a:latin typeface="inter-regular"/>
              </a:rPr>
              <a:t>  </a:t>
            </a:r>
          </a:p>
          <a:p>
            <a:pPr algn="just"/>
            <a:r>
              <a:rPr lang="en-US" b="1" dirty="0">
                <a:solidFill>
                  <a:srgbClr val="006699"/>
                </a:solidFill>
                <a:latin typeface="inter-regular"/>
              </a:rPr>
              <a:t>&lt;body&gt;</a:t>
            </a:r>
            <a:r>
              <a:rPr lang="en-US" dirty="0">
                <a:solidFill>
                  <a:srgbClr val="000000"/>
                </a:solidFill>
                <a:latin typeface="inter-regular"/>
              </a:rPr>
              <a:t>  </a:t>
            </a:r>
          </a:p>
          <a:p>
            <a:pPr algn="just"/>
            <a:r>
              <a:rPr lang="en-US" b="1" dirty="0">
                <a:solidFill>
                  <a:srgbClr val="006699"/>
                </a:solidFill>
                <a:latin typeface="inter-regular"/>
              </a:rPr>
              <a:t>&lt;form</a:t>
            </a:r>
            <a:r>
              <a:rPr lang="en-US" dirty="0">
                <a:solidFill>
                  <a:srgbClr val="000000"/>
                </a:solidFill>
                <a:latin typeface="inter-regular"/>
              </a:rPr>
              <a:t> </a:t>
            </a:r>
            <a:r>
              <a:rPr lang="en-US" dirty="0">
                <a:solidFill>
                  <a:srgbClr val="FF0000"/>
                </a:solidFill>
                <a:latin typeface="inter-regular"/>
              </a:rPr>
              <a:t>action</a:t>
            </a:r>
            <a:r>
              <a:rPr lang="en-US" dirty="0">
                <a:solidFill>
                  <a:srgbClr val="000000"/>
                </a:solidFill>
                <a:latin typeface="inter-regular"/>
              </a:rPr>
              <a:t>=</a:t>
            </a:r>
            <a:r>
              <a:rPr lang="en-US" dirty="0">
                <a:solidFill>
                  <a:srgbClr val="0000FF"/>
                </a:solidFill>
                <a:latin typeface="inter-regular"/>
              </a:rPr>
              <a:t>"</a:t>
            </a:r>
            <a:r>
              <a:rPr lang="en-US" dirty="0" err="1">
                <a:solidFill>
                  <a:srgbClr val="0000FF"/>
                </a:solidFill>
                <a:latin typeface="inter-regular"/>
              </a:rPr>
              <a:t>welcome.jsp</a:t>
            </a:r>
            <a:r>
              <a:rPr lang="en-US" dirty="0">
                <a:solidFill>
                  <a:srgbClr val="0000FF"/>
                </a:solidFill>
                <a:latin typeface="inter-regular"/>
              </a:rPr>
              <a:t>"</a:t>
            </a:r>
            <a:r>
              <a:rPr lang="en-US" b="1" dirty="0">
                <a:solidFill>
                  <a:srgbClr val="006699"/>
                </a:solidFill>
                <a:latin typeface="inter-regular"/>
              </a:rPr>
              <a:t>&gt;</a:t>
            </a:r>
            <a:r>
              <a:rPr lang="en-US" dirty="0">
                <a:solidFill>
                  <a:srgbClr val="000000"/>
                </a:solidFill>
                <a:latin typeface="inter-regular"/>
              </a:rPr>
              <a:t>  </a:t>
            </a:r>
          </a:p>
          <a:p>
            <a:pPr algn="just"/>
            <a:r>
              <a:rPr lang="en-US" b="1" dirty="0">
                <a:solidFill>
                  <a:srgbClr val="006699"/>
                </a:solidFill>
                <a:latin typeface="inter-regular"/>
              </a:rPr>
              <a:t>&lt;input</a:t>
            </a:r>
            <a:r>
              <a:rPr lang="en-US" dirty="0">
                <a:solidFill>
                  <a:srgbClr val="000000"/>
                </a:solidFill>
                <a:latin typeface="inter-regular"/>
              </a:rPr>
              <a:t> </a:t>
            </a:r>
            <a:r>
              <a:rPr lang="en-US" dirty="0">
                <a:solidFill>
                  <a:srgbClr val="FF0000"/>
                </a:solidFill>
                <a:latin typeface="inter-regular"/>
              </a:rPr>
              <a:t>type</a:t>
            </a:r>
            <a:r>
              <a:rPr lang="en-US" dirty="0">
                <a:solidFill>
                  <a:srgbClr val="000000"/>
                </a:solidFill>
                <a:latin typeface="inter-regular"/>
              </a:rPr>
              <a:t>=</a:t>
            </a:r>
            <a:r>
              <a:rPr lang="en-US" dirty="0">
                <a:solidFill>
                  <a:srgbClr val="0000FF"/>
                </a:solidFill>
                <a:latin typeface="inter-regular"/>
              </a:rPr>
              <a:t>"text"</a:t>
            </a:r>
            <a:r>
              <a:rPr lang="en-US" dirty="0">
                <a:solidFill>
                  <a:srgbClr val="000000"/>
                </a:solidFill>
                <a:latin typeface="inter-regular"/>
              </a:rPr>
              <a:t> </a:t>
            </a:r>
            <a:r>
              <a:rPr lang="en-US" dirty="0">
                <a:solidFill>
                  <a:srgbClr val="FF0000"/>
                </a:solidFill>
                <a:latin typeface="inter-regular"/>
              </a:rPr>
              <a:t>name</a:t>
            </a:r>
            <a:r>
              <a:rPr lang="en-US" dirty="0">
                <a:solidFill>
                  <a:srgbClr val="000000"/>
                </a:solidFill>
                <a:latin typeface="inter-regular"/>
              </a:rPr>
              <a:t>=</a:t>
            </a:r>
            <a:r>
              <a:rPr lang="en-US" dirty="0">
                <a:solidFill>
                  <a:srgbClr val="0000FF"/>
                </a:solidFill>
                <a:latin typeface="inter-regular"/>
              </a:rPr>
              <a:t>"</a:t>
            </a:r>
            <a:r>
              <a:rPr lang="en-US" dirty="0" err="1">
                <a:solidFill>
                  <a:srgbClr val="0000FF"/>
                </a:solidFill>
                <a:latin typeface="inter-regular"/>
              </a:rPr>
              <a:t>uname</a:t>
            </a:r>
            <a:r>
              <a:rPr lang="en-US" dirty="0">
                <a:solidFill>
                  <a:srgbClr val="0000FF"/>
                </a:solidFill>
                <a:latin typeface="inter-regular"/>
              </a:rPr>
              <a:t>"</a:t>
            </a:r>
            <a:r>
              <a:rPr lang="en-US" b="1" dirty="0">
                <a:solidFill>
                  <a:srgbClr val="006699"/>
                </a:solidFill>
                <a:latin typeface="inter-regular"/>
              </a:rPr>
              <a:t>&gt;</a:t>
            </a:r>
            <a:r>
              <a:rPr lang="en-US" dirty="0">
                <a:solidFill>
                  <a:srgbClr val="000000"/>
                </a:solidFill>
                <a:latin typeface="inter-regular"/>
              </a:rPr>
              <a:t>  </a:t>
            </a:r>
          </a:p>
          <a:p>
            <a:pPr algn="just"/>
            <a:r>
              <a:rPr lang="en-US" b="1" dirty="0">
                <a:solidFill>
                  <a:srgbClr val="006699"/>
                </a:solidFill>
                <a:latin typeface="inter-regular"/>
              </a:rPr>
              <a:t>&lt;input</a:t>
            </a:r>
            <a:r>
              <a:rPr lang="en-US" dirty="0">
                <a:solidFill>
                  <a:srgbClr val="000000"/>
                </a:solidFill>
                <a:latin typeface="inter-regular"/>
              </a:rPr>
              <a:t> </a:t>
            </a:r>
            <a:r>
              <a:rPr lang="en-US" dirty="0">
                <a:solidFill>
                  <a:srgbClr val="FF0000"/>
                </a:solidFill>
                <a:latin typeface="inter-regular"/>
              </a:rPr>
              <a:t>type</a:t>
            </a:r>
            <a:r>
              <a:rPr lang="en-US" dirty="0">
                <a:solidFill>
                  <a:srgbClr val="000000"/>
                </a:solidFill>
                <a:latin typeface="inter-regular"/>
              </a:rPr>
              <a:t>=</a:t>
            </a:r>
            <a:r>
              <a:rPr lang="en-US" dirty="0">
                <a:solidFill>
                  <a:srgbClr val="0000FF"/>
                </a:solidFill>
                <a:latin typeface="inter-regular"/>
              </a:rPr>
              <a:t>"submit"</a:t>
            </a:r>
            <a:r>
              <a:rPr lang="en-US" dirty="0">
                <a:solidFill>
                  <a:srgbClr val="000000"/>
                </a:solidFill>
                <a:latin typeface="inter-regular"/>
              </a:rPr>
              <a:t> </a:t>
            </a:r>
            <a:r>
              <a:rPr lang="en-US" dirty="0">
                <a:solidFill>
                  <a:srgbClr val="FF0000"/>
                </a:solidFill>
                <a:latin typeface="inter-regular"/>
              </a:rPr>
              <a:t>value</a:t>
            </a:r>
            <a:r>
              <a:rPr lang="en-US" dirty="0">
                <a:solidFill>
                  <a:srgbClr val="000000"/>
                </a:solidFill>
                <a:latin typeface="inter-regular"/>
              </a:rPr>
              <a:t>=</a:t>
            </a:r>
            <a:r>
              <a:rPr lang="en-US" dirty="0">
                <a:solidFill>
                  <a:srgbClr val="0000FF"/>
                </a:solidFill>
                <a:latin typeface="inter-regular"/>
              </a:rPr>
              <a:t>"go"</a:t>
            </a:r>
            <a:r>
              <a:rPr lang="en-US" b="1" dirty="0">
                <a:solidFill>
                  <a:srgbClr val="006699"/>
                </a:solidFill>
                <a:latin typeface="inter-regular"/>
              </a:rPr>
              <a:t>&gt;&lt;</a:t>
            </a:r>
            <a:r>
              <a:rPr lang="en-US" b="1" dirty="0" err="1">
                <a:solidFill>
                  <a:srgbClr val="006699"/>
                </a:solidFill>
                <a:latin typeface="inter-regular"/>
              </a:rPr>
              <a:t>br</a:t>
            </a:r>
            <a:r>
              <a:rPr lang="en-US" b="1" dirty="0">
                <a:solidFill>
                  <a:srgbClr val="006699"/>
                </a:solidFill>
                <a:latin typeface="inter-regular"/>
              </a:rPr>
              <a:t>/&gt;</a:t>
            </a:r>
            <a:r>
              <a:rPr lang="en-US" dirty="0">
                <a:solidFill>
                  <a:srgbClr val="000000"/>
                </a:solidFill>
                <a:latin typeface="inter-regular"/>
              </a:rPr>
              <a:t>  </a:t>
            </a:r>
          </a:p>
          <a:p>
            <a:pPr algn="just"/>
            <a:r>
              <a:rPr lang="en-US" b="1" dirty="0">
                <a:solidFill>
                  <a:srgbClr val="006699"/>
                </a:solidFill>
                <a:latin typeface="inter-regular"/>
              </a:rPr>
              <a:t>&lt;/form&gt;</a:t>
            </a:r>
            <a:r>
              <a:rPr lang="en-US" dirty="0">
                <a:solidFill>
                  <a:srgbClr val="000000"/>
                </a:solidFill>
                <a:latin typeface="inter-regular"/>
              </a:rPr>
              <a:t>  </a:t>
            </a:r>
          </a:p>
          <a:p>
            <a:pPr algn="just"/>
            <a:r>
              <a:rPr lang="en-US" b="1" dirty="0">
                <a:solidFill>
                  <a:srgbClr val="006699"/>
                </a:solidFill>
                <a:latin typeface="inter-regular"/>
              </a:rPr>
              <a:t>&lt;/body&gt;</a:t>
            </a:r>
            <a:r>
              <a:rPr lang="en-US" dirty="0">
                <a:solidFill>
                  <a:srgbClr val="000000"/>
                </a:solidFill>
                <a:latin typeface="inter-regular"/>
              </a:rPr>
              <a:t>  </a:t>
            </a:r>
          </a:p>
          <a:p>
            <a:pPr algn="just"/>
            <a:r>
              <a:rPr lang="en-US" b="1" dirty="0">
                <a:solidFill>
                  <a:srgbClr val="006699"/>
                </a:solidFill>
                <a:latin typeface="inter-regular"/>
              </a:rPr>
              <a:t>&lt;/html&gt;</a:t>
            </a:r>
            <a:r>
              <a:rPr lang="en-US" dirty="0">
                <a:solidFill>
                  <a:srgbClr val="000000"/>
                </a:solidFill>
                <a:latin typeface="inter-regular"/>
              </a:rPr>
              <a:t>  </a:t>
            </a:r>
          </a:p>
          <a:p>
            <a:pPr algn="just"/>
            <a:endParaRPr lang="en-US" i="1" dirty="0">
              <a:solidFill>
                <a:srgbClr val="333333"/>
              </a:solidFill>
              <a:latin typeface="inter-regular"/>
            </a:endParaRPr>
          </a:p>
        </p:txBody>
      </p:sp>
      <p:sp>
        <p:nvSpPr>
          <p:cNvPr id="10" name="TextBox 9">
            <a:extLst>
              <a:ext uri="{FF2B5EF4-FFF2-40B4-BE49-F238E27FC236}">
                <a16:creationId xmlns:a16="http://schemas.microsoft.com/office/drawing/2014/main" xmlns="" id="{DE9F2FDF-093B-4AFE-C30F-2E9657C6A808}"/>
              </a:ext>
            </a:extLst>
          </p:cNvPr>
          <p:cNvSpPr txBox="1"/>
          <p:nvPr/>
        </p:nvSpPr>
        <p:spPr>
          <a:xfrm>
            <a:off x="6248400" y="2667002"/>
            <a:ext cx="4572000" cy="3139321"/>
          </a:xfrm>
          <a:prstGeom prst="rect">
            <a:avLst/>
          </a:prstGeom>
          <a:noFill/>
        </p:spPr>
        <p:txBody>
          <a:bodyPr wrap="square">
            <a:spAutoFit/>
          </a:bodyPr>
          <a:lstStyle/>
          <a:p>
            <a:pPr algn="just"/>
            <a:r>
              <a:rPr lang="en-US" dirty="0">
                <a:solidFill>
                  <a:srgbClr val="000000"/>
                </a:solidFill>
                <a:latin typeface="inter-regular"/>
              </a:rPr>
              <a:t>File : </a:t>
            </a:r>
            <a:r>
              <a:rPr lang="en-US" dirty="0" err="1">
                <a:solidFill>
                  <a:srgbClr val="000000"/>
                </a:solidFill>
                <a:latin typeface="inter-regular"/>
              </a:rPr>
              <a:t>welcome.jsp</a:t>
            </a:r>
            <a:endParaRPr lang="en-US" dirty="0">
              <a:solidFill>
                <a:srgbClr val="000000"/>
              </a:solidFill>
              <a:latin typeface="inter-regular"/>
            </a:endParaRPr>
          </a:p>
          <a:p>
            <a:pPr algn="just"/>
            <a:endParaRPr lang="en-US" dirty="0">
              <a:solidFill>
                <a:srgbClr val="000000"/>
              </a:solidFill>
              <a:latin typeface="inter-regular"/>
            </a:endParaRPr>
          </a:p>
          <a:p>
            <a:pPr algn="just"/>
            <a:r>
              <a:rPr lang="en-US" dirty="0">
                <a:solidFill>
                  <a:srgbClr val="000000"/>
                </a:solidFill>
                <a:latin typeface="inter-regular"/>
              </a:rPr>
              <a:t>&lt;html&gt;  </a:t>
            </a:r>
          </a:p>
          <a:p>
            <a:pPr algn="just"/>
            <a:r>
              <a:rPr lang="en-US" dirty="0">
                <a:solidFill>
                  <a:srgbClr val="000000"/>
                </a:solidFill>
                <a:latin typeface="inter-regular"/>
              </a:rPr>
              <a:t>&lt;body&gt;  </a:t>
            </a:r>
          </a:p>
          <a:p>
            <a:pPr algn="just"/>
            <a:r>
              <a:rPr lang="en-US" dirty="0">
                <a:solidFill>
                  <a:srgbClr val="000000"/>
                </a:solidFill>
                <a:latin typeface="inter-regular"/>
              </a:rPr>
              <a:t>&lt;%  </a:t>
            </a:r>
          </a:p>
          <a:p>
            <a:pPr algn="just"/>
            <a:r>
              <a:rPr lang="en-US" dirty="0">
                <a:solidFill>
                  <a:srgbClr val="000000"/>
                </a:solidFill>
                <a:latin typeface="inter-regular"/>
              </a:rPr>
              <a:t>String name=</a:t>
            </a:r>
            <a:r>
              <a:rPr lang="en-US" dirty="0" err="1">
                <a:solidFill>
                  <a:srgbClr val="000000"/>
                </a:solidFill>
                <a:latin typeface="inter-regular"/>
              </a:rPr>
              <a:t>request.getParameter</a:t>
            </a:r>
            <a:r>
              <a:rPr lang="en-US" dirty="0">
                <a:solidFill>
                  <a:srgbClr val="000000"/>
                </a:solidFill>
                <a:latin typeface="inter-regular"/>
              </a:rPr>
              <a:t>(</a:t>
            </a:r>
            <a:r>
              <a:rPr lang="en-US" dirty="0">
                <a:solidFill>
                  <a:srgbClr val="0000FF"/>
                </a:solidFill>
                <a:latin typeface="inter-regular"/>
              </a:rPr>
              <a:t>"</a:t>
            </a:r>
            <a:r>
              <a:rPr lang="en-US" dirty="0" err="1">
                <a:solidFill>
                  <a:srgbClr val="0000FF"/>
                </a:solidFill>
                <a:latin typeface="inter-regular"/>
              </a:rPr>
              <a:t>uname</a:t>
            </a:r>
            <a:r>
              <a:rPr lang="en-US" dirty="0">
                <a:solidFill>
                  <a:srgbClr val="0000FF"/>
                </a:solidFill>
                <a:latin typeface="inter-regular"/>
              </a:rPr>
              <a:t>"</a:t>
            </a:r>
            <a:r>
              <a:rPr lang="en-US" dirty="0">
                <a:solidFill>
                  <a:srgbClr val="000000"/>
                </a:solidFill>
                <a:latin typeface="inter-regular"/>
              </a:rPr>
              <a:t>);  </a:t>
            </a:r>
            <a:r>
              <a:rPr lang="en-US" dirty="0" err="1">
                <a:solidFill>
                  <a:srgbClr val="000000"/>
                </a:solidFill>
                <a:latin typeface="inter-regular"/>
              </a:rPr>
              <a:t>out.print</a:t>
            </a:r>
            <a:r>
              <a:rPr lang="en-US" dirty="0">
                <a:solidFill>
                  <a:srgbClr val="000000"/>
                </a:solidFill>
                <a:latin typeface="inter-regular"/>
              </a:rPr>
              <a:t>(</a:t>
            </a:r>
            <a:r>
              <a:rPr lang="en-US" dirty="0">
                <a:solidFill>
                  <a:srgbClr val="0000FF"/>
                </a:solidFill>
                <a:latin typeface="inter-regular"/>
              </a:rPr>
              <a:t>"welcome "</a:t>
            </a:r>
            <a:r>
              <a:rPr lang="en-US" dirty="0">
                <a:solidFill>
                  <a:srgbClr val="000000"/>
                </a:solidFill>
                <a:latin typeface="inter-regular"/>
              </a:rPr>
              <a:t>+name);  </a:t>
            </a:r>
          </a:p>
          <a:p>
            <a:pPr algn="just"/>
            <a:r>
              <a:rPr lang="en-US" dirty="0">
                <a:solidFill>
                  <a:srgbClr val="000000"/>
                </a:solidFill>
                <a:latin typeface="inter-regular"/>
              </a:rPr>
              <a:t>%&gt;  </a:t>
            </a:r>
          </a:p>
          <a:p>
            <a:pPr algn="just"/>
            <a:r>
              <a:rPr lang="en-US" dirty="0">
                <a:solidFill>
                  <a:srgbClr val="000000"/>
                </a:solidFill>
                <a:latin typeface="inter-regular"/>
              </a:rPr>
              <a:t>&lt;/form&gt;  </a:t>
            </a:r>
          </a:p>
          <a:p>
            <a:pPr algn="just"/>
            <a:r>
              <a:rPr lang="en-US" dirty="0">
                <a:solidFill>
                  <a:srgbClr val="000000"/>
                </a:solidFill>
                <a:latin typeface="inter-regular"/>
              </a:rPr>
              <a:t>&lt;/body&gt;  </a:t>
            </a:r>
          </a:p>
          <a:p>
            <a:pPr algn="just"/>
            <a:r>
              <a:rPr lang="en-US" dirty="0">
                <a:solidFill>
                  <a:srgbClr val="000000"/>
                </a:solidFill>
                <a:latin typeface="inter-regular"/>
              </a:rPr>
              <a:t>&lt;/html&gt;  </a:t>
            </a:r>
          </a:p>
        </p:txBody>
      </p:sp>
    </p:spTree>
    <p:extLst>
      <p:ext uri="{BB962C8B-B14F-4D97-AF65-F5344CB8AC3E}">
        <p14:creationId xmlns:p14="http://schemas.microsoft.com/office/powerpoint/2010/main" val="3276034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8A9FC96-0D67-45C6-BA1B-E49A62B55568}" type="datetime1">
              <a:rPr lang="en-US" smtClean="0"/>
              <a:t>1/28/2025</a:t>
            </a:fld>
            <a:endParaRPr lang="en-US"/>
          </a:p>
        </p:txBody>
      </p:sp>
      <p:sp>
        <p:nvSpPr>
          <p:cNvPr id="5" name="Footer Placeholder 4"/>
          <p:cNvSpPr>
            <a:spLocks noGrp="1"/>
          </p:cNvSpPr>
          <p:nvPr>
            <p:ph type="ftr" sz="quarter" idx="11"/>
          </p:nvPr>
        </p:nvSpPr>
        <p:spPr>
          <a:xfrm>
            <a:off x="4038600" y="6356352"/>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2836589" y="-353"/>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lvl="0" algn="ctr">
              <a:spcBef>
                <a:spcPct val="0"/>
              </a:spcBef>
              <a:defRPr/>
            </a:pPr>
            <a:r>
              <a:rPr lang="en-US" sz="2800" dirty="0">
                <a:solidFill>
                  <a:schemeClr val="tx1"/>
                </a:solidFill>
              </a:rPr>
              <a:t>Difference Between Declaration Tag and </a:t>
            </a:r>
            <a:r>
              <a:rPr lang="en-US" sz="2800" dirty="0" err="1">
                <a:solidFill>
                  <a:schemeClr val="tx1"/>
                </a:solidFill>
              </a:rPr>
              <a:t>Scriptlet</a:t>
            </a:r>
            <a:r>
              <a:rPr lang="en-US" sz="2800" dirty="0">
                <a:solidFill>
                  <a:schemeClr val="tx1"/>
                </a:solidFill>
              </a:rPr>
              <a:t> Tag</a:t>
            </a:r>
          </a:p>
        </p:txBody>
      </p:sp>
      <p:graphicFrame>
        <p:nvGraphicFramePr>
          <p:cNvPr id="2" name="Table 1">
            <a:extLst>
              <a:ext uri="{FF2B5EF4-FFF2-40B4-BE49-F238E27FC236}">
                <a16:creationId xmlns:a16="http://schemas.microsoft.com/office/drawing/2014/main" xmlns="" id="{C51C0F90-227D-E574-56B0-BB426020F06D}"/>
              </a:ext>
            </a:extLst>
          </p:cNvPr>
          <p:cNvGraphicFramePr>
            <a:graphicFrameLocks noGrp="1"/>
          </p:cNvGraphicFramePr>
          <p:nvPr>
            <p:extLst>
              <p:ext uri="{D42A27DB-BD31-4B8C-83A1-F6EECF244321}">
                <p14:modId xmlns:p14="http://schemas.microsoft.com/office/powerpoint/2010/main" val="1973144434"/>
              </p:ext>
            </p:extLst>
          </p:nvPr>
        </p:nvGraphicFramePr>
        <p:xfrm>
          <a:off x="2209800" y="1126847"/>
          <a:ext cx="8001000" cy="4816755"/>
        </p:xfrm>
        <a:graphic>
          <a:graphicData uri="http://schemas.openxmlformats.org/drawingml/2006/table">
            <a:tbl>
              <a:tblPr/>
              <a:tblGrid>
                <a:gridCol w="3995981">
                  <a:extLst>
                    <a:ext uri="{9D8B030D-6E8A-4147-A177-3AD203B41FA5}">
                      <a16:colId xmlns:a16="http://schemas.microsoft.com/office/drawing/2014/main" xmlns="" val="3165950313"/>
                    </a:ext>
                  </a:extLst>
                </a:gridCol>
                <a:gridCol w="4005019">
                  <a:extLst>
                    <a:ext uri="{9D8B030D-6E8A-4147-A177-3AD203B41FA5}">
                      <a16:colId xmlns:a16="http://schemas.microsoft.com/office/drawing/2014/main" xmlns="" val="2558513399"/>
                    </a:ext>
                  </a:extLst>
                </a:gridCol>
              </a:tblGrid>
              <a:tr h="664380">
                <a:tc>
                  <a:txBody>
                    <a:bodyPr/>
                    <a:lstStyle/>
                    <a:p>
                      <a:pPr algn="ctr" fontAlgn="t"/>
                      <a:r>
                        <a:rPr lang="en-IN" sz="1300" b="1" dirty="0">
                          <a:effectLst/>
                          <a:latin typeface="Nunito Sans" pitchFamily="2" charset="0"/>
                        </a:rPr>
                        <a:t>Declaration Tag</a:t>
                      </a:r>
                      <a:endParaRPr lang="en-IN" sz="1300" dirty="0">
                        <a:effectLst/>
                      </a:endParaRPr>
                    </a:p>
                  </a:txBody>
                  <a:tcPr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w="15240" cap="flat" cmpd="sng" algn="ctr">
                      <a:solidFill>
                        <a:srgbClr val="D2D2D2"/>
                      </a:solidFill>
                      <a:prstDash val="solid"/>
                      <a:round/>
                      <a:headEnd type="none" w="med" len="med"/>
                      <a:tailEnd type="none" w="med" len="med"/>
                    </a:lnB>
                    <a:solidFill>
                      <a:srgbClr val="FFFFFF"/>
                    </a:solidFill>
                  </a:tcPr>
                </a:tc>
                <a:tc>
                  <a:txBody>
                    <a:bodyPr/>
                    <a:lstStyle/>
                    <a:p>
                      <a:pPr algn="ctr" fontAlgn="t"/>
                      <a:r>
                        <a:rPr lang="en-IN" sz="1300" b="1">
                          <a:effectLst/>
                          <a:latin typeface="Nunito Sans" pitchFamily="2" charset="0"/>
                        </a:rPr>
                        <a:t>Scriptlet Tag</a:t>
                      </a:r>
                      <a:endParaRPr lang="en-IN" sz="1300">
                        <a:effectLst/>
                      </a:endParaRPr>
                    </a:p>
                  </a:txBody>
                  <a:tcPr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w="1524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xmlns="" val="1436828563"/>
                  </a:ext>
                </a:extLst>
              </a:tr>
              <a:tr h="664380">
                <a:tc>
                  <a:txBody>
                    <a:bodyPr/>
                    <a:lstStyle/>
                    <a:p>
                      <a:pPr algn="l" fontAlgn="t"/>
                      <a:r>
                        <a:rPr lang="en-IN" sz="1300">
                          <a:effectLst/>
                        </a:rPr>
                        <a:t>Declared inside &lt;%! %&gt; tag.</a:t>
                      </a:r>
                    </a:p>
                  </a:txBody>
                  <a:tcPr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w="15240" cap="flat" cmpd="sng" algn="ctr">
                      <a:solidFill>
                        <a:srgbClr val="D2D2D2"/>
                      </a:solidFill>
                      <a:prstDash val="solid"/>
                      <a:round/>
                      <a:headEnd type="none" w="med" len="med"/>
                      <a:tailEnd type="none" w="med" len="med"/>
                    </a:lnB>
                    <a:solidFill>
                      <a:srgbClr val="FFFFFF"/>
                    </a:solidFill>
                  </a:tcPr>
                </a:tc>
                <a:tc>
                  <a:txBody>
                    <a:bodyPr/>
                    <a:lstStyle/>
                    <a:p>
                      <a:pPr algn="l" fontAlgn="t"/>
                      <a:r>
                        <a:rPr lang="en-IN" sz="1300">
                          <a:effectLst/>
                        </a:rPr>
                        <a:t>Declared inside &lt;% %&gt; tag.</a:t>
                      </a:r>
                    </a:p>
                  </a:txBody>
                  <a:tcPr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w="1524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xmlns="" val="3544557483"/>
                  </a:ext>
                </a:extLst>
              </a:tr>
              <a:tr h="1162665">
                <a:tc>
                  <a:txBody>
                    <a:bodyPr/>
                    <a:lstStyle/>
                    <a:p>
                      <a:pPr algn="l" fontAlgn="t"/>
                      <a:r>
                        <a:rPr lang="en-US" sz="1300" dirty="0">
                          <a:effectLst/>
                        </a:rPr>
                        <a:t>It can declare variables as well as methods.</a:t>
                      </a:r>
                    </a:p>
                  </a:txBody>
                  <a:tcPr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w="1524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300">
                          <a:effectLst/>
                        </a:rPr>
                        <a:t>It can declare only variables not methods.</a:t>
                      </a:r>
                    </a:p>
                  </a:txBody>
                  <a:tcPr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w="1524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xmlns="" val="2701054703"/>
                  </a:ext>
                </a:extLst>
              </a:tr>
              <a:tr h="1162665">
                <a:tc>
                  <a:txBody>
                    <a:bodyPr/>
                    <a:lstStyle/>
                    <a:p>
                      <a:pPr algn="l" fontAlgn="t"/>
                      <a:r>
                        <a:rPr lang="en-US" sz="1300">
                          <a:effectLst/>
                        </a:rPr>
                        <a:t>This tag is placed outside the _jspService() method.</a:t>
                      </a:r>
                    </a:p>
                  </a:txBody>
                  <a:tcPr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w="1524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300">
                          <a:effectLst/>
                        </a:rPr>
                        <a:t>This tag is placed inside the _jspService() method.</a:t>
                      </a:r>
                    </a:p>
                  </a:txBody>
                  <a:tcPr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w="1524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xmlns="" val="1499055430"/>
                  </a:ext>
                </a:extLst>
              </a:tr>
              <a:tr h="1162665">
                <a:tc>
                  <a:txBody>
                    <a:bodyPr/>
                    <a:lstStyle/>
                    <a:p>
                      <a:pPr algn="l" fontAlgn="t"/>
                      <a:r>
                        <a:rPr lang="en-US" sz="1300">
                          <a:effectLst/>
                        </a:rPr>
                        <a:t>It creates only one object for multiple requests.</a:t>
                      </a:r>
                    </a:p>
                  </a:txBody>
                  <a:tcPr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w="15240" cap="flat" cmpd="sng" algn="ctr">
                      <a:solidFill>
                        <a:srgbClr val="D2D2D2"/>
                      </a:solidFill>
                      <a:prstDash val="solid"/>
                      <a:round/>
                      <a:headEnd type="none" w="med" len="med"/>
                      <a:tailEnd type="none" w="med" len="med"/>
                    </a:lnB>
                    <a:solidFill>
                      <a:srgbClr val="FFFFFF"/>
                    </a:solidFill>
                  </a:tcPr>
                </a:tc>
                <a:tc>
                  <a:txBody>
                    <a:bodyPr/>
                    <a:lstStyle/>
                    <a:p>
                      <a:pPr algn="l" fontAlgn="t"/>
                      <a:r>
                        <a:rPr lang="en-US" sz="1300" dirty="0">
                          <a:effectLst/>
                        </a:rPr>
                        <a:t>It creates multiple objects for multiple requests.</a:t>
                      </a:r>
                    </a:p>
                  </a:txBody>
                  <a:tcPr anchor="ctr">
                    <a:lnL w="15240" cap="flat" cmpd="sng" algn="ctr">
                      <a:solidFill>
                        <a:srgbClr val="D2D2D2"/>
                      </a:solidFill>
                      <a:prstDash val="solid"/>
                      <a:round/>
                      <a:headEnd type="none" w="med" len="med"/>
                      <a:tailEnd type="none" w="med" len="med"/>
                    </a:lnL>
                    <a:lnR w="15240" cap="flat" cmpd="sng" algn="ctr">
                      <a:solidFill>
                        <a:srgbClr val="D2D2D2"/>
                      </a:solidFill>
                      <a:prstDash val="solid"/>
                      <a:round/>
                      <a:headEnd type="none" w="med" len="med"/>
                      <a:tailEnd type="none" w="med" len="med"/>
                    </a:lnR>
                    <a:lnT w="15240" cap="flat" cmpd="sng" algn="ctr">
                      <a:solidFill>
                        <a:srgbClr val="D2D2D2"/>
                      </a:solidFill>
                      <a:prstDash val="solid"/>
                      <a:round/>
                      <a:headEnd type="none" w="med" len="med"/>
                      <a:tailEnd type="none" w="med" len="med"/>
                    </a:lnT>
                    <a:lnB w="15240" cap="flat" cmpd="sng" algn="ctr">
                      <a:solidFill>
                        <a:srgbClr val="D2D2D2"/>
                      </a:solidFill>
                      <a:prstDash val="solid"/>
                      <a:round/>
                      <a:headEnd type="none" w="med" len="med"/>
                      <a:tailEnd type="none" w="med" len="med"/>
                    </a:lnB>
                    <a:solidFill>
                      <a:srgbClr val="FFFFFF"/>
                    </a:solidFill>
                  </a:tcPr>
                </a:tc>
                <a:extLst>
                  <a:ext uri="{0D108BD9-81ED-4DB2-BD59-A6C34878D82A}">
                    <a16:rowId xmlns:a16="http://schemas.microsoft.com/office/drawing/2014/main" xmlns="" val="2596063803"/>
                  </a:ext>
                </a:extLst>
              </a:tr>
            </a:tbl>
          </a:graphicData>
        </a:graphic>
      </p:graphicFrame>
    </p:spTree>
    <p:extLst>
      <p:ext uri="{BB962C8B-B14F-4D97-AF65-F5344CB8AC3E}">
        <p14:creationId xmlns:p14="http://schemas.microsoft.com/office/powerpoint/2010/main" val="21282948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6FD91C5A-3941-9571-8D9D-B2FE5D2C79A5}"/>
              </a:ext>
            </a:extLst>
          </p:cNvPr>
          <p:cNvSpPr txBox="1">
            <a:spLocks noGrp="1"/>
          </p:cNvSpPr>
          <p:nvPr>
            <p:ph type="title"/>
          </p:nvPr>
        </p:nvSpPr>
        <p:spPr>
          <a:xfrm>
            <a:off x="2895600" y="0"/>
            <a:ext cx="7315200" cy="685800"/>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lvl="0" algn="ctr">
              <a:spcBef>
                <a:spcPct val="0"/>
              </a:spcBef>
              <a:defRPr/>
            </a:pPr>
            <a:r>
              <a:rPr lang="en-US" sz="2800" dirty="0"/>
              <a:t>JSP expression tag</a:t>
            </a:r>
          </a:p>
        </p:txBody>
      </p:sp>
      <p:sp>
        <p:nvSpPr>
          <p:cNvPr id="4" name="Date Placeholder 3">
            <a:extLst>
              <a:ext uri="{FF2B5EF4-FFF2-40B4-BE49-F238E27FC236}">
                <a16:creationId xmlns:a16="http://schemas.microsoft.com/office/drawing/2014/main" xmlns="" id="{83E80AE9-5FD3-5D3F-44E0-7D097F8AF0B1}"/>
              </a:ext>
            </a:extLst>
          </p:cNvPr>
          <p:cNvSpPr>
            <a:spLocks noGrp="1"/>
          </p:cNvSpPr>
          <p:nvPr>
            <p:ph type="dt" sz="half" idx="10"/>
          </p:nvPr>
        </p:nvSpPr>
        <p:spPr/>
        <p:txBody>
          <a:bodyPr/>
          <a:lstStyle/>
          <a:p>
            <a:fld id="{2E762875-0C57-4629-BFE7-111A694BD7F4}" type="datetime1">
              <a:rPr lang="en-US" smtClean="0"/>
              <a:t>1/28/2025</a:t>
            </a:fld>
            <a:endParaRPr lang="en-US"/>
          </a:p>
        </p:txBody>
      </p:sp>
      <p:sp>
        <p:nvSpPr>
          <p:cNvPr id="5" name="Footer Placeholder 4">
            <a:extLst>
              <a:ext uri="{FF2B5EF4-FFF2-40B4-BE49-F238E27FC236}">
                <a16:creationId xmlns:a16="http://schemas.microsoft.com/office/drawing/2014/main" xmlns="" id="{842C850D-0A98-B564-5F0A-109C66BFFB44}"/>
              </a:ext>
            </a:extLst>
          </p:cNvPr>
          <p:cNvSpPr>
            <a:spLocks noGrp="1"/>
          </p:cNvSpPr>
          <p:nvPr>
            <p:ph type="ftr" sz="quarter" idx="11"/>
          </p:nvPr>
        </p:nvSpPr>
        <p:spPr>
          <a:xfrm>
            <a:off x="4165600" y="6356353"/>
            <a:ext cx="5130800" cy="365125"/>
          </a:xfrm>
        </p:spPr>
        <p:txBody>
          <a:bodyPr/>
          <a:lstStyle/>
          <a:p>
            <a:r>
              <a:rPr lang="en-US" dirty="0" smtClean="0"/>
              <a:t>Faizan Ahmad             ACSE0651/AMICSE0601/ACSEH0601                Unit 2</a:t>
            </a:r>
            <a:endParaRPr lang="en-US" dirty="0"/>
          </a:p>
        </p:txBody>
      </p:sp>
      <p:sp>
        <p:nvSpPr>
          <p:cNvPr id="6" name="Slide Number Placeholder 5">
            <a:extLst>
              <a:ext uri="{FF2B5EF4-FFF2-40B4-BE49-F238E27FC236}">
                <a16:creationId xmlns:a16="http://schemas.microsoft.com/office/drawing/2014/main" xmlns="" id="{FA4B36AE-4011-DDFC-DC1F-62F0A1CFD6AA}"/>
              </a:ext>
            </a:extLst>
          </p:cNvPr>
          <p:cNvSpPr>
            <a:spLocks noGrp="1"/>
          </p:cNvSpPr>
          <p:nvPr>
            <p:ph type="sldNum" sz="quarter" idx="12"/>
          </p:nvPr>
        </p:nvSpPr>
        <p:spPr/>
        <p:txBody>
          <a:bodyPr/>
          <a:lstStyle/>
          <a:p>
            <a:fld id="{B6F15528-21DE-4FAA-801E-634DDDAF4B2B}" type="slidenum">
              <a:rPr lang="en-US" smtClean="0"/>
              <a:pPr/>
              <a:t>26</a:t>
            </a:fld>
            <a:endParaRPr lang="en-US"/>
          </a:p>
        </p:txBody>
      </p:sp>
      <p:sp>
        <p:nvSpPr>
          <p:cNvPr id="12" name="TextBox 11">
            <a:extLst>
              <a:ext uri="{FF2B5EF4-FFF2-40B4-BE49-F238E27FC236}">
                <a16:creationId xmlns:a16="http://schemas.microsoft.com/office/drawing/2014/main" xmlns="" id="{A74AE32C-9423-930A-8CDF-1B2F562DCFB9}"/>
              </a:ext>
            </a:extLst>
          </p:cNvPr>
          <p:cNvSpPr txBox="1"/>
          <p:nvPr/>
        </p:nvSpPr>
        <p:spPr>
          <a:xfrm>
            <a:off x="1981200" y="1090354"/>
            <a:ext cx="8458200" cy="3139321"/>
          </a:xfrm>
          <a:prstGeom prst="rect">
            <a:avLst/>
          </a:prstGeom>
          <a:noFill/>
        </p:spPr>
        <p:txBody>
          <a:bodyPr wrap="square">
            <a:spAutoFit/>
          </a:bodyPr>
          <a:lstStyle/>
          <a:p>
            <a:r>
              <a:rPr lang="en-US" dirty="0">
                <a:solidFill>
                  <a:srgbClr val="444444"/>
                </a:solidFill>
                <a:latin typeface="Georgia" panose="02040502050405020303" pitchFamily="18" charset="0"/>
              </a:rPr>
              <a:t>JSP Expression tags evaluates expressions. They incorporate arithmetic and logical expressions so that they can be evaluated. They form an easy means to access the value of a Java variable. The Expressions in JSP can be an access point for other expressions and merge that value in an HTML file. They can easily access data stored in applications.</a:t>
            </a:r>
            <a:endParaRPr lang="en-US" dirty="0">
              <a:solidFill>
                <a:srgbClr val="333333"/>
              </a:solidFill>
              <a:latin typeface="inter-regular"/>
            </a:endParaRPr>
          </a:p>
          <a:p>
            <a:r>
              <a:rPr lang="en-US" dirty="0">
                <a:solidFill>
                  <a:srgbClr val="610B4B"/>
                </a:solidFill>
                <a:latin typeface="erdana"/>
              </a:rPr>
              <a:t>Syntax of JSP expression tag</a:t>
            </a:r>
          </a:p>
          <a:p>
            <a:endParaRPr lang="en-US" dirty="0">
              <a:solidFill>
                <a:srgbClr val="333333"/>
              </a:solidFill>
              <a:latin typeface="inter-regular"/>
            </a:endParaRPr>
          </a:p>
          <a:p>
            <a:r>
              <a:rPr lang="en-IN" b="1" dirty="0">
                <a:solidFill>
                  <a:srgbClr val="006699"/>
                </a:solidFill>
                <a:latin typeface="inter-regular"/>
              </a:rPr>
              <a:t>	&lt;</a:t>
            </a:r>
            <a:r>
              <a:rPr lang="en-IN" dirty="0">
                <a:solidFill>
                  <a:srgbClr val="000000"/>
                </a:solidFill>
                <a:latin typeface="inter-regular"/>
              </a:rPr>
              <a:t>%=  expression %</a:t>
            </a:r>
            <a:r>
              <a:rPr lang="en-IN" b="1" dirty="0">
                <a:solidFill>
                  <a:srgbClr val="006699"/>
                </a:solidFill>
                <a:latin typeface="inter-regular"/>
              </a:rPr>
              <a:t>&gt;</a:t>
            </a:r>
            <a:r>
              <a:rPr lang="en-IN" dirty="0">
                <a:solidFill>
                  <a:srgbClr val="000000"/>
                </a:solidFill>
                <a:latin typeface="inter-regular"/>
              </a:rPr>
              <a:t>  </a:t>
            </a:r>
          </a:p>
          <a:p>
            <a:pPr algn="just"/>
            <a:r>
              <a:rPr lang="en-US" b="1" dirty="0" err="1">
                <a:solidFill>
                  <a:srgbClr val="006699"/>
                </a:solidFill>
                <a:latin typeface="inter-regular"/>
              </a:rPr>
              <a:t>Eg</a:t>
            </a:r>
            <a:r>
              <a:rPr lang="en-US" b="1" dirty="0">
                <a:solidFill>
                  <a:srgbClr val="006699"/>
                </a:solidFill>
                <a:latin typeface="inter-regular"/>
              </a:rPr>
              <a:t> :</a:t>
            </a:r>
          </a:p>
          <a:p>
            <a:endParaRPr lang="en-IN" dirty="0">
              <a:solidFill>
                <a:srgbClr val="000000"/>
              </a:solidFill>
              <a:latin typeface="inter-regular"/>
            </a:endParaRPr>
          </a:p>
          <a:p>
            <a:endParaRPr lang="en-IN" dirty="0"/>
          </a:p>
        </p:txBody>
      </p:sp>
      <p:sp>
        <p:nvSpPr>
          <p:cNvPr id="2" name="Rectangle 2">
            <a:extLst>
              <a:ext uri="{FF2B5EF4-FFF2-40B4-BE49-F238E27FC236}">
                <a16:creationId xmlns:a16="http://schemas.microsoft.com/office/drawing/2014/main" xmlns="" id="{E009E2F0-EB2B-9352-92F2-2E2A32567DC3}"/>
              </a:ext>
            </a:extLst>
          </p:cNvPr>
          <p:cNvSpPr>
            <a:spLocks noChangeArrowheads="1"/>
          </p:cNvSpPr>
          <p:nvPr/>
        </p:nvSpPr>
        <p:spPr bwMode="auto">
          <a:xfrm>
            <a:off x="1828800" y="3587296"/>
            <a:ext cx="54864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100" dirty="0">
                <a:solidFill>
                  <a:srgbClr val="000000"/>
                </a:solidFill>
                <a:latin typeface="Consolas" panose="020B0609020204030204" pitchFamily="49" charset="0"/>
              </a:rPr>
              <a:t>&lt;</a:t>
            </a:r>
            <a:r>
              <a:rPr lang="en-US" altLang="en-US" sz="1100" b="1" dirty="0">
                <a:solidFill>
                  <a:srgbClr val="006699"/>
                </a:solidFill>
                <a:latin typeface="Consolas" panose="020B0609020204030204" pitchFamily="49" charset="0"/>
              </a:rPr>
              <a:t>html</a:t>
            </a:r>
            <a:r>
              <a:rPr lang="en-US" altLang="en-US" sz="1100" dirty="0">
                <a:solidFill>
                  <a:srgbClr val="000000"/>
                </a:solidFill>
                <a:latin typeface="Consolas" panose="020B0609020204030204" pitchFamily="49" charset="0"/>
              </a:rPr>
              <a:t>&gt;</a:t>
            </a:r>
            <a:endParaRPr lang="en-US" altLang="en-US" sz="600" dirty="0"/>
          </a:p>
          <a:p>
            <a:r>
              <a:rPr lang="en-US" altLang="en-US" dirty="0">
                <a:solidFill>
                  <a:srgbClr val="273239"/>
                </a:solidFill>
                <a:latin typeface="Consolas" panose="020B0609020204030204" pitchFamily="49" charset="0"/>
              </a:rPr>
              <a:t> </a:t>
            </a:r>
            <a:endParaRPr lang="en-US" altLang="en-US" dirty="0"/>
          </a:p>
          <a:p>
            <a:r>
              <a:rPr lang="en-US" altLang="en-US" sz="1100" dirty="0">
                <a:solidFill>
                  <a:srgbClr val="000000"/>
                </a:solidFill>
                <a:latin typeface="Consolas" panose="020B0609020204030204" pitchFamily="49" charset="0"/>
              </a:rPr>
              <a:t>&lt;</a:t>
            </a:r>
            <a:r>
              <a:rPr lang="en-US" altLang="en-US" sz="1100" b="1" dirty="0">
                <a:solidFill>
                  <a:srgbClr val="006699"/>
                </a:solidFill>
                <a:latin typeface="Consolas" panose="020B0609020204030204" pitchFamily="49" charset="0"/>
              </a:rPr>
              <a:t>head</a:t>
            </a:r>
            <a:r>
              <a:rPr lang="en-US" altLang="en-US" sz="1100" dirty="0">
                <a:solidFill>
                  <a:srgbClr val="000000"/>
                </a:solidFill>
                <a:latin typeface="Consolas" panose="020B0609020204030204" pitchFamily="49" charset="0"/>
              </a:rPr>
              <a:t>&gt;</a:t>
            </a:r>
            <a:endParaRPr lang="en-US" altLang="en-US" sz="600" dirty="0"/>
          </a:p>
          <a:p>
            <a:r>
              <a:rPr lang="en-US" altLang="en-US" sz="1100" dirty="0">
                <a:solidFill>
                  <a:srgbClr val="000000"/>
                </a:solidFill>
                <a:latin typeface="Consolas" panose="020B0609020204030204" pitchFamily="49" charset="0"/>
              </a:rPr>
              <a:t>&lt;</a:t>
            </a:r>
            <a:r>
              <a:rPr lang="en-US" altLang="en-US" sz="1100" b="1" dirty="0">
                <a:solidFill>
                  <a:srgbClr val="006699"/>
                </a:solidFill>
                <a:latin typeface="Consolas" panose="020B0609020204030204" pitchFamily="49" charset="0"/>
              </a:rPr>
              <a:t>meta</a:t>
            </a:r>
            <a:r>
              <a:rPr lang="en-US" altLang="en-US" sz="600" dirty="0">
                <a:solidFill>
                  <a:srgbClr val="273239"/>
                </a:solidFill>
                <a:latin typeface="Consolas" panose="020B0609020204030204" pitchFamily="49" charset="0"/>
              </a:rPr>
              <a:t> </a:t>
            </a:r>
            <a:r>
              <a:rPr lang="en-US" altLang="en-US" sz="1100" dirty="0">
                <a:solidFill>
                  <a:srgbClr val="000000"/>
                </a:solidFill>
                <a:latin typeface="Consolas" panose="020B0609020204030204" pitchFamily="49" charset="0"/>
              </a:rPr>
              <a:t>http-</a:t>
            </a:r>
            <a:r>
              <a:rPr lang="en-US" altLang="en-US" sz="1100" dirty="0" err="1">
                <a:solidFill>
                  <a:srgbClr val="000000"/>
                </a:solidFill>
                <a:latin typeface="Consolas" panose="020B0609020204030204" pitchFamily="49" charset="0"/>
              </a:rPr>
              <a:t>equiv</a:t>
            </a:r>
            <a:r>
              <a:rPr lang="en-US" altLang="en-US" sz="1100" dirty="0">
                <a:solidFill>
                  <a:srgbClr val="000000"/>
                </a:solidFill>
                <a:latin typeface="Consolas" panose="020B0609020204030204" pitchFamily="49" charset="0"/>
              </a:rPr>
              <a:t>="Content-Type" content="text/html; </a:t>
            </a:r>
            <a:r>
              <a:rPr lang="en-US" altLang="en-US" sz="1100" dirty="0">
                <a:solidFill>
                  <a:srgbClr val="808080"/>
                </a:solidFill>
                <a:latin typeface="Consolas" panose="020B0609020204030204" pitchFamily="49" charset="0"/>
              </a:rPr>
              <a:t>charset</a:t>
            </a:r>
            <a:r>
              <a:rPr lang="en-US" altLang="en-US" sz="1100" dirty="0">
                <a:solidFill>
                  <a:srgbClr val="000000"/>
                </a:solidFill>
                <a:latin typeface="Consolas" panose="020B0609020204030204" pitchFamily="49" charset="0"/>
              </a:rPr>
              <a:t>=</a:t>
            </a:r>
            <a:r>
              <a:rPr lang="en-US" altLang="en-US" sz="1100" dirty="0">
                <a:solidFill>
                  <a:srgbClr val="0000FF"/>
                </a:solidFill>
                <a:latin typeface="Consolas" panose="020B0609020204030204" pitchFamily="49" charset="0"/>
              </a:rPr>
              <a:t>ISO</a:t>
            </a:r>
            <a:r>
              <a:rPr lang="en-US" altLang="en-US" sz="1100" dirty="0">
                <a:solidFill>
                  <a:srgbClr val="000000"/>
                </a:solidFill>
                <a:latin typeface="Consolas" panose="020B0609020204030204" pitchFamily="49" charset="0"/>
              </a:rPr>
              <a:t>-8859-1"&gt;</a:t>
            </a:r>
            <a:endParaRPr lang="en-US" altLang="en-US" sz="600" dirty="0"/>
          </a:p>
          <a:p>
            <a:r>
              <a:rPr lang="en-US" altLang="en-US" sz="1100" dirty="0">
                <a:solidFill>
                  <a:srgbClr val="000000"/>
                </a:solidFill>
                <a:latin typeface="Consolas" panose="020B0609020204030204" pitchFamily="49" charset="0"/>
              </a:rPr>
              <a:t>&lt;</a:t>
            </a:r>
            <a:r>
              <a:rPr lang="en-US" altLang="en-US" sz="1100" b="1" dirty="0">
                <a:solidFill>
                  <a:srgbClr val="006699"/>
                </a:solidFill>
                <a:latin typeface="Consolas" panose="020B0609020204030204" pitchFamily="49" charset="0"/>
              </a:rPr>
              <a:t>title</a:t>
            </a:r>
            <a:r>
              <a:rPr lang="en-US" altLang="en-US" sz="1100" dirty="0">
                <a:solidFill>
                  <a:srgbClr val="000000"/>
                </a:solidFill>
                <a:latin typeface="Consolas" panose="020B0609020204030204" pitchFamily="49" charset="0"/>
              </a:rPr>
              <a:t>&gt;</a:t>
            </a:r>
            <a:r>
              <a:rPr lang="en-US" altLang="en-US" sz="1100" dirty="0" err="1">
                <a:solidFill>
                  <a:srgbClr val="000000"/>
                </a:solidFill>
                <a:latin typeface="Consolas" panose="020B0609020204030204" pitchFamily="49" charset="0"/>
              </a:rPr>
              <a:t>JSPforjava</a:t>
            </a:r>
            <a:r>
              <a:rPr lang="en-US" altLang="en-US" sz="1100" dirty="0">
                <a:solidFill>
                  <a:srgbClr val="000000"/>
                </a:solidFill>
                <a:latin typeface="Consolas" panose="020B0609020204030204" pitchFamily="49" charset="0"/>
              </a:rPr>
              <a:t>&lt;/</a:t>
            </a:r>
            <a:r>
              <a:rPr lang="en-US" altLang="en-US" sz="1100" b="1" dirty="0">
                <a:solidFill>
                  <a:srgbClr val="006699"/>
                </a:solidFill>
                <a:latin typeface="Consolas" panose="020B0609020204030204" pitchFamily="49" charset="0"/>
              </a:rPr>
              <a:t>title</a:t>
            </a:r>
            <a:r>
              <a:rPr lang="en-US" altLang="en-US" sz="1100" dirty="0">
                <a:solidFill>
                  <a:srgbClr val="000000"/>
                </a:solidFill>
                <a:latin typeface="Consolas" panose="020B0609020204030204" pitchFamily="49" charset="0"/>
              </a:rPr>
              <a:t>&gt;</a:t>
            </a:r>
            <a:endParaRPr lang="en-US" altLang="en-US" sz="600" dirty="0"/>
          </a:p>
          <a:p>
            <a:r>
              <a:rPr lang="en-US" altLang="en-US" sz="1100" dirty="0">
                <a:solidFill>
                  <a:srgbClr val="000000"/>
                </a:solidFill>
                <a:latin typeface="Consolas" panose="020B0609020204030204" pitchFamily="49" charset="0"/>
              </a:rPr>
              <a:t>&lt;/</a:t>
            </a:r>
            <a:r>
              <a:rPr lang="en-US" altLang="en-US" sz="1100" b="1" dirty="0">
                <a:solidFill>
                  <a:srgbClr val="006699"/>
                </a:solidFill>
                <a:latin typeface="Consolas" panose="020B0609020204030204" pitchFamily="49" charset="0"/>
              </a:rPr>
              <a:t>head</a:t>
            </a:r>
            <a:r>
              <a:rPr lang="en-US" altLang="en-US" sz="1100" dirty="0">
                <a:solidFill>
                  <a:srgbClr val="000000"/>
                </a:solidFill>
                <a:latin typeface="Consolas" panose="020B0609020204030204" pitchFamily="49" charset="0"/>
              </a:rPr>
              <a:t>&gt;</a:t>
            </a:r>
            <a:endParaRPr lang="en-US" altLang="en-US" sz="600" dirty="0"/>
          </a:p>
          <a:p>
            <a:r>
              <a:rPr lang="en-US" altLang="en-US" dirty="0">
                <a:solidFill>
                  <a:srgbClr val="273239"/>
                </a:solidFill>
                <a:latin typeface="Consolas" panose="020B0609020204030204" pitchFamily="49" charset="0"/>
              </a:rPr>
              <a:t> </a:t>
            </a:r>
            <a:endParaRPr lang="en-US" altLang="en-US" dirty="0"/>
          </a:p>
          <a:p>
            <a:r>
              <a:rPr lang="en-US" altLang="en-US" sz="1100" dirty="0">
                <a:solidFill>
                  <a:srgbClr val="000000"/>
                </a:solidFill>
                <a:latin typeface="Consolas" panose="020B0609020204030204" pitchFamily="49" charset="0"/>
              </a:rPr>
              <a:t>&lt;</a:t>
            </a:r>
            <a:r>
              <a:rPr lang="en-US" altLang="en-US" sz="1100" b="1" dirty="0">
                <a:solidFill>
                  <a:srgbClr val="006699"/>
                </a:solidFill>
                <a:latin typeface="Consolas" panose="020B0609020204030204" pitchFamily="49" charset="0"/>
              </a:rPr>
              <a:t>body</a:t>
            </a:r>
            <a:r>
              <a:rPr lang="en-US" altLang="en-US" sz="1100" dirty="0">
                <a:solidFill>
                  <a:srgbClr val="000000"/>
                </a:solidFill>
                <a:latin typeface="Consolas" panose="020B0609020204030204" pitchFamily="49" charset="0"/>
              </a:rPr>
              <a:t>&gt;</a:t>
            </a:r>
            <a:endParaRPr lang="en-US" altLang="en-US" sz="600" dirty="0"/>
          </a:p>
          <a:p>
            <a:r>
              <a:rPr lang="en-US" altLang="en-US" sz="1100" dirty="0">
                <a:solidFill>
                  <a:srgbClr val="000000"/>
                </a:solidFill>
                <a:latin typeface="Consolas" panose="020B0609020204030204" pitchFamily="49" charset="0"/>
              </a:rPr>
              <a:t>&lt;% </a:t>
            </a:r>
            <a:r>
              <a:rPr lang="en-US" altLang="en-US" sz="1100" dirty="0" err="1">
                <a:solidFill>
                  <a:srgbClr val="000000"/>
                </a:solidFill>
                <a:latin typeface="Consolas" panose="020B0609020204030204" pitchFamily="49" charset="0"/>
              </a:rPr>
              <a:t>out.println</a:t>
            </a:r>
            <a:r>
              <a:rPr lang="en-US" altLang="en-US" sz="1100" dirty="0">
                <a:solidFill>
                  <a:srgbClr val="000000"/>
                </a:solidFill>
                <a:latin typeface="Consolas" panose="020B0609020204030204" pitchFamily="49" charset="0"/>
              </a:rPr>
              <a:t>("Hello JSP "); %&gt; </a:t>
            </a:r>
            <a:r>
              <a:rPr lang="en-US" altLang="en-US" sz="1100" dirty="0">
                <a:solidFill>
                  <a:srgbClr val="008200"/>
                </a:solidFill>
                <a:latin typeface="Consolas" panose="020B0609020204030204" pitchFamily="49" charset="0"/>
              </a:rPr>
              <a:t>&lt;!-- </a:t>
            </a:r>
            <a:r>
              <a:rPr lang="en-US" altLang="en-US" sz="1100" dirty="0" err="1">
                <a:solidFill>
                  <a:srgbClr val="008200"/>
                </a:solidFill>
                <a:latin typeface="Consolas" panose="020B0609020204030204" pitchFamily="49" charset="0"/>
              </a:rPr>
              <a:t>Sriptlet</a:t>
            </a:r>
            <a:r>
              <a:rPr lang="en-US" altLang="en-US" sz="1100" dirty="0">
                <a:solidFill>
                  <a:srgbClr val="008200"/>
                </a:solidFill>
                <a:latin typeface="Consolas" panose="020B0609020204030204" pitchFamily="49" charset="0"/>
              </a:rPr>
              <a:t> Tag--&gt;</a:t>
            </a:r>
            <a:endParaRPr lang="en-US" altLang="en-US" sz="600" dirty="0"/>
          </a:p>
          <a:p>
            <a:r>
              <a:rPr lang="en-US" altLang="en-US" sz="1100" dirty="0">
                <a:solidFill>
                  <a:srgbClr val="000000"/>
                </a:solidFill>
                <a:latin typeface="Consolas" panose="020B0609020204030204" pitchFamily="49" charset="0"/>
              </a:rPr>
              <a:t>&lt;% int n1=10; int n2=30; %&gt;</a:t>
            </a:r>
            <a:r>
              <a:rPr lang="en-US" altLang="en-US" sz="1100" dirty="0">
                <a:solidFill>
                  <a:srgbClr val="008200"/>
                </a:solidFill>
                <a:latin typeface="Consolas" panose="020B0609020204030204" pitchFamily="49" charset="0"/>
              </a:rPr>
              <a:t>&lt;!-- </a:t>
            </a:r>
            <a:r>
              <a:rPr lang="en-US" altLang="en-US" sz="1100" dirty="0" err="1">
                <a:solidFill>
                  <a:srgbClr val="008200"/>
                </a:solidFill>
                <a:latin typeface="Consolas" panose="020B0609020204030204" pitchFamily="49" charset="0"/>
              </a:rPr>
              <a:t>Sriptlet</a:t>
            </a:r>
            <a:r>
              <a:rPr lang="en-US" altLang="en-US" sz="1100" dirty="0">
                <a:solidFill>
                  <a:srgbClr val="008200"/>
                </a:solidFill>
                <a:latin typeface="Consolas" panose="020B0609020204030204" pitchFamily="49" charset="0"/>
              </a:rPr>
              <a:t> Tag--&gt;</a:t>
            </a:r>
            <a:endParaRPr lang="en-US" altLang="en-US" sz="600" dirty="0"/>
          </a:p>
          <a:p>
            <a:r>
              <a:rPr lang="en-US" altLang="en-US" sz="1100" dirty="0">
                <a:solidFill>
                  <a:srgbClr val="000000"/>
                </a:solidFill>
                <a:latin typeface="Consolas" panose="020B0609020204030204" pitchFamily="49" charset="0"/>
              </a:rPr>
              <a:t>&lt;% </a:t>
            </a:r>
            <a:r>
              <a:rPr lang="en-US" altLang="en-US" sz="1100" dirty="0" err="1">
                <a:solidFill>
                  <a:srgbClr val="000000"/>
                </a:solidFill>
                <a:latin typeface="Consolas" panose="020B0609020204030204" pitchFamily="49" charset="0"/>
              </a:rPr>
              <a:t>out.println</a:t>
            </a:r>
            <a:r>
              <a:rPr lang="en-US" altLang="en-US" sz="1100" dirty="0">
                <a:solidFill>
                  <a:srgbClr val="000000"/>
                </a:solidFill>
                <a:latin typeface="Consolas" panose="020B0609020204030204" pitchFamily="49" charset="0"/>
              </a:rPr>
              <a:t>("&lt;</a:t>
            </a:r>
            <a:r>
              <a:rPr lang="en-US" altLang="en-US" sz="1100" b="1" dirty="0" err="1">
                <a:solidFill>
                  <a:srgbClr val="006699"/>
                </a:solidFill>
                <a:latin typeface="Consolas" panose="020B0609020204030204" pitchFamily="49" charset="0"/>
              </a:rPr>
              <a:t>br</a:t>
            </a:r>
            <a:r>
              <a:rPr lang="en-US" altLang="en-US" sz="1100" dirty="0">
                <a:solidFill>
                  <a:srgbClr val="000000"/>
                </a:solidFill>
                <a:latin typeface="Consolas" panose="020B0609020204030204" pitchFamily="49" charset="0"/>
              </a:rPr>
              <a:t>&gt;sum of n1 and n2 is "); %&gt; </a:t>
            </a:r>
            <a:r>
              <a:rPr lang="en-US" altLang="en-US" sz="1100" dirty="0">
                <a:solidFill>
                  <a:srgbClr val="008200"/>
                </a:solidFill>
                <a:latin typeface="Consolas" panose="020B0609020204030204" pitchFamily="49" charset="0"/>
              </a:rPr>
              <a:t>&lt;!-- </a:t>
            </a:r>
            <a:r>
              <a:rPr lang="en-US" altLang="en-US" sz="1100" dirty="0" err="1">
                <a:solidFill>
                  <a:srgbClr val="008200"/>
                </a:solidFill>
                <a:latin typeface="Consolas" panose="020B0609020204030204" pitchFamily="49" charset="0"/>
              </a:rPr>
              <a:t>Sriptlet</a:t>
            </a:r>
            <a:r>
              <a:rPr lang="en-US" altLang="en-US" sz="1100" dirty="0">
                <a:solidFill>
                  <a:srgbClr val="008200"/>
                </a:solidFill>
                <a:latin typeface="Consolas" panose="020B0609020204030204" pitchFamily="49" charset="0"/>
              </a:rPr>
              <a:t> Tag--&gt;</a:t>
            </a:r>
            <a:endParaRPr lang="en-US" altLang="en-US" sz="600" dirty="0"/>
          </a:p>
          <a:p>
            <a:r>
              <a:rPr lang="en-US" altLang="en-US" sz="1100" dirty="0">
                <a:solidFill>
                  <a:srgbClr val="000000"/>
                </a:solidFill>
                <a:latin typeface="Consolas" panose="020B0609020204030204" pitchFamily="49" charset="0"/>
              </a:rPr>
              <a:t>&lt;%= n1+n2 %&gt; </a:t>
            </a:r>
            <a:r>
              <a:rPr lang="en-US" altLang="en-US" sz="1100" dirty="0">
                <a:solidFill>
                  <a:srgbClr val="008200"/>
                </a:solidFill>
                <a:latin typeface="Consolas" panose="020B0609020204030204" pitchFamily="49" charset="0"/>
              </a:rPr>
              <a:t>&lt;!-- Expression tag --&gt;</a:t>
            </a:r>
            <a:endParaRPr lang="en-US" altLang="en-US" sz="600" dirty="0"/>
          </a:p>
          <a:p>
            <a:r>
              <a:rPr lang="en-US" altLang="en-US" sz="1100" dirty="0">
                <a:solidFill>
                  <a:srgbClr val="000000"/>
                </a:solidFill>
                <a:latin typeface="Consolas" panose="020B0609020204030204" pitchFamily="49" charset="0"/>
              </a:rPr>
              <a:t>&lt;/</a:t>
            </a:r>
            <a:r>
              <a:rPr lang="en-US" altLang="en-US" sz="1100" b="1" dirty="0">
                <a:solidFill>
                  <a:srgbClr val="006699"/>
                </a:solidFill>
                <a:latin typeface="Consolas" panose="020B0609020204030204" pitchFamily="49" charset="0"/>
              </a:rPr>
              <a:t>body</a:t>
            </a:r>
            <a:r>
              <a:rPr lang="en-US" altLang="en-US" sz="1100" dirty="0">
                <a:solidFill>
                  <a:srgbClr val="000000"/>
                </a:solidFill>
                <a:latin typeface="Consolas" panose="020B0609020204030204" pitchFamily="49" charset="0"/>
              </a:rPr>
              <a:t>&gt;</a:t>
            </a:r>
            <a:endParaRPr lang="en-US" altLang="en-US" sz="600" dirty="0"/>
          </a:p>
          <a:p>
            <a:r>
              <a:rPr lang="en-US" altLang="en-US" dirty="0">
                <a:solidFill>
                  <a:srgbClr val="273239"/>
                </a:solidFill>
                <a:latin typeface="Consolas" panose="020B0609020204030204" pitchFamily="49" charset="0"/>
              </a:rPr>
              <a:t> </a:t>
            </a:r>
            <a:endParaRPr lang="en-US" altLang="en-US" dirty="0"/>
          </a:p>
          <a:p>
            <a:r>
              <a:rPr lang="en-US" altLang="en-US" sz="1100" dirty="0">
                <a:solidFill>
                  <a:srgbClr val="000000"/>
                </a:solidFill>
                <a:latin typeface="Consolas" panose="020B0609020204030204" pitchFamily="49" charset="0"/>
              </a:rPr>
              <a:t>&lt;/</a:t>
            </a:r>
            <a:r>
              <a:rPr lang="en-US" altLang="en-US" sz="1100" b="1" dirty="0">
                <a:solidFill>
                  <a:srgbClr val="006699"/>
                </a:solidFill>
                <a:latin typeface="Consolas" panose="020B0609020204030204" pitchFamily="49" charset="0"/>
              </a:rPr>
              <a:t>html</a:t>
            </a:r>
            <a:r>
              <a:rPr lang="en-US" altLang="en-US" sz="1100" dirty="0">
                <a:solidFill>
                  <a:srgbClr val="000000"/>
                </a:solidFill>
                <a:latin typeface="Consolas" panose="020B0609020204030204" pitchFamily="49" charset="0"/>
              </a:rPr>
              <a:t>&gt;</a:t>
            </a:r>
            <a:endParaRPr lang="en-US" altLang="en-US" dirty="0"/>
          </a:p>
        </p:txBody>
      </p:sp>
      <p:sp>
        <p:nvSpPr>
          <p:cNvPr id="8" name="TextBox 7">
            <a:extLst>
              <a:ext uri="{FF2B5EF4-FFF2-40B4-BE49-F238E27FC236}">
                <a16:creationId xmlns:a16="http://schemas.microsoft.com/office/drawing/2014/main" xmlns="" id="{18845AB0-C8FB-7709-8A34-DA59E97E8EF7}"/>
              </a:ext>
            </a:extLst>
          </p:cNvPr>
          <p:cNvSpPr txBox="1"/>
          <p:nvPr/>
        </p:nvSpPr>
        <p:spPr>
          <a:xfrm>
            <a:off x="8082282" y="4982897"/>
            <a:ext cx="2315057" cy="923330"/>
          </a:xfrm>
          <a:prstGeom prst="rect">
            <a:avLst/>
          </a:prstGeom>
          <a:noFill/>
        </p:spPr>
        <p:txBody>
          <a:bodyPr wrap="none" rtlCol="0">
            <a:spAutoFit/>
          </a:bodyPr>
          <a:lstStyle/>
          <a:p>
            <a:r>
              <a:rPr lang="en-US" dirty="0"/>
              <a:t>Output:</a:t>
            </a:r>
          </a:p>
          <a:p>
            <a:r>
              <a:rPr lang="en-US" dirty="0"/>
              <a:t>Hello JSP</a:t>
            </a:r>
          </a:p>
          <a:p>
            <a:r>
              <a:rPr lang="en-US" dirty="0"/>
              <a:t>Sum of n1 and n2 is 40</a:t>
            </a:r>
            <a:endParaRPr lang="en-IN" dirty="0"/>
          </a:p>
        </p:txBody>
      </p:sp>
    </p:spTree>
    <p:extLst>
      <p:ext uri="{BB962C8B-B14F-4D97-AF65-F5344CB8AC3E}">
        <p14:creationId xmlns:p14="http://schemas.microsoft.com/office/powerpoint/2010/main" val="3784893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0971F9-EB1D-EAC5-92E9-A186FB831747}"/>
              </a:ext>
            </a:extLst>
          </p:cNvPr>
          <p:cNvSpPr>
            <a:spLocks noGrp="1"/>
          </p:cNvSpPr>
          <p:nvPr>
            <p:ph type="title"/>
          </p:nvPr>
        </p:nvSpPr>
        <p:spPr>
          <a:xfrm>
            <a:off x="2209800" y="0"/>
            <a:ext cx="9829800" cy="1143000"/>
          </a:xfrm>
        </p:spPr>
        <p:style>
          <a:lnRef idx="1">
            <a:schemeClr val="accent2"/>
          </a:lnRef>
          <a:fillRef idx="2">
            <a:schemeClr val="accent2"/>
          </a:fillRef>
          <a:effectRef idx="1">
            <a:schemeClr val="accent2"/>
          </a:effectRef>
          <a:fontRef idx="minor">
            <a:schemeClr val="dk1"/>
          </a:fontRef>
        </p:style>
        <p:txBody>
          <a:bodyPr>
            <a:noAutofit/>
          </a:bodyPr>
          <a:lstStyle/>
          <a:p>
            <a:r>
              <a:rPr lang="en-US" sz="2800" dirty="0">
                <a:solidFill>
                  <a:srgbClr val="273239"/>
                </a:solidFill>
              </a:rPr>
              <a:t>Creating an HTML file to take the username from </a:t>
            </a:r>
            <a:r>
              <a:rPr lang="en-US" sz="2800" dirty="0" err="1">
                <a:solidFill>
                  <a:srgbClr val="273239"/>
                </a:solidFill>
              </a:rPr>
              <a:t>user.save</a:t>
            </a:r>
            <a:r>
              <a:rPr lang="en-US" sz="2800" dirty="0">
                <a:solidFill>
                  <a:srgbClr val="273239"/>
                </a:solidFill>
              </a:rPr>
              <a:t> this file as index.html</a:t>
            </a:r>
            <a:endParaRPr lang="en-IN" sz="2800" dirty="0"/>
          </a:p>
        </p:txBody>
      </p:sp>
      <p:sp>
        <p:nvSpPr>
          <p:cNvPr id="4" name="Date Placeholder 3">
            <a:extLst>
              <a:ext uri="{FF2B5EF4-FFF2-40B4-BE49-F238E27FC236}">
                <a16:creationId xmlns:a16="http://schemas.microsoft.com/office/drawing/2014/main" xmlns="" id="{E1B53B16-9E92-1860-7697-2D5FEA29F161}"/>
              </a:ext>
            </a:extLst>
          </p:cNvPr>
          <p:cNvSpPr>
            <a:spLocks noGrp="1"/>
          </p:cNvSpPr>
          <p:nvPr>
            <p:ph type="dt" sz="half" idx="10"/>
          </p:nvPr>
        </p:nvSpPr>
        <p:spPr/>
        <p:txBody>
          <a:bodyPr/>
          <a:lstStyle/>
          <a:p>
            <a:fld id="{0AA62FC5-03EF-4495-BE7F-7A005BB3FCAF}" type="datetime1">
              <a:rPr lang="en-US" smtClean="0"/>
              <a:t>1/28/2025</a:t>
            </a:fld>
            <a:endParaRPr lang="en-US"/>
          </a:p>
        </p:txBody>
      </p:sp>
      <p:sp>
        <p:nvSpPr>
          <p:cNvPr id="5" name="Footer Placeholder 4">
            <a:extLst>
              <a:ext uri="{FF2B5EF4-FFF2-40B4-BE49-F238E27FC236}">
                <a16:creationId xmlns:a16="http://schemas.microsoft.com/office/drawing/2014/main" xmlns="" id="{52A2CFC5-47CF-F086-ADBE-43AE11D6A442}"/>
              </a:ext>
            </a:extLst>
          </p:cNvPr>
          <p:cNvSpPr>
            <a:spLocks noGrp="1"/>
          </p:cNvSpPr>
          <p:nvPr>
            <p:ph type="ftr" sz="quarter" idx="11"/>
          </p:nvPr>
        </p:nvSpPr>
        <p:spPr>
          <a:xfrm>
            <a:off x="4165600" y="6356353"/>
            <a:ext cx="5740400" cy="365125"/>
          </a:xfrm>
        </p:spPr>
        <p:txBody>
          <a:bodyPr/>
          <a:lstStyle/>
          <a:p>
            <a:r>
              <a:rPr lang="en-US" dirty="0" smtClean="0"/>
              <a:t>Faizan Ahmad             ACSE0651/AMICSE0601/ACSEH0601                Unit 2</a:t>
            </a:r>
            <a:endParaRPr lang="en-US" dirty="0"/>
          </a:p>
        </p:txBody>
      </p:sp>
      <p:sp>
        <p:nvSpPr>
          <p:cNvPr id="6" name="Slide Number Placeholder 5">
            <a:extLst>
              <a:ext uri="{FF2B5EF4-FFF2-40B4-BE49-F238E27FC236}">
                <a16:creationId xmlns:a16="http://schemas.microsoft.com/office/drawing/2014/main" xmlns="" id="{6F52DF80-9B69-9D99-32FA-D36F83AF6968}"/>
              </a:ext>
            </a:extLst>
          </p:cNvPr>
          <p:cNvSpPr>
            <a:spLocks noGrp="1"/>
          </p:cNvSpPr>
          <p:nvPr>
            <p:ph type="sldNum" sz="quarter" idx="12"/>
          </p:nvPr>
        </p:nvSpPr>
        <p:spPr/>
        <p:txBody>
          <a:bodyPr/>
          <a:lstStyle/>
          <a:p>
            <a:fld id="{B6F15528-21DE-4FAA-801E-634DDDAF4B2B}" type="slidenum">
              <a:rPr lang="en-US" smtClean="0"/>
              <a:pPr/>
              <a:t>27</a:t>
            </a:fld>
            <a:endParaRPr lang="en-US"/>
          </a:p>
        </p:txBody>
      </p:sp>
      <p:sp>
        <p:nvSpPr>
          <p:cNvPr id="8" name="TextBox 7">
            <a:extLst>
              <a:ext uri="{FF2B5EF4-FFF2-40B4-BE49-F238E27FC236}">
                <a16:creationId xmlns:a16="http://schemas.microsoft.com/office/drawing/2014/main" xmlns="" id="{C329A9D5-57DF-8099-286A-EBDC5CC6505A}"/>
              </a:ext>
            </a:extLst>
          </p:cNvPr>
          <p:cNvSpPr txBox="1"/>
          <p:nvPr/>
        </p:nvSpPr>
        <p:spPr>
          <a:xfrm>
            <a:off x="1752600" y="1524001"/>
            <a:ext cx="7772400" cy="3970318"/>
          </a:xfrm>
          <a:prstGeom prst="rect">
            <a:avLst/>
          </a:prstGeom>
          <a:noFill/>
        </p:spPr>
        <p:txBody>
          <a:bodyPr wrap="square">
            <a:spAutoFit/>
          </a:bodyPr>
          <a:lstStyle/>
          <a:p>
            <a:r>
              <a:rPr lang="en-IN" dirty="0"/>
              <a:t>&lt;!--index.html --&gt;</a:t>
            </a:r>
          </a:p>
          <a:p>
            <a:r>
              <a:rPr lang="en-IN" dirty="0"/>
              <a:t>&lt;!-- Example of JSP code which prints the Username --&gt;</a:t>
            </a:r>
          </a:p>
          <a:p>
            <a:r>
              <a:rPr lang="en-IN" dirty="0"/>
              <a:t>&lt;html&gt;</a:t>
            </a:r>
          </a:p>
          <a:p>
            <a:r>
              <a:rPr lang="en-IN" dirty="0"/>
              <a:t>&lt;body&gt;</a:t>
            </a:r>
          </a:p>
          <a:p>
            <a:r>
              <a:rPr lang="en-IN" dirty="0"/>
              <a:t>&lt;form action=“</a:t>
            </a:r>
            <a:r>
              <a:rPr lang="en-IN" dirty="0" err="1"/>
              <a:t>hello.jsp</a:t>
            </a:r>
            <a:r>
              <a:rPr lang="en-IN" dirty="0"/>
              <a:t>"&gt;</a:t>
            </a:r>
          </a:p>
          <a:p>
            <a:r>
              <a:rPr lang="en-IN" dirty="0"/>
              <a:t>&lt;!-- move the control to </a:t>
            </a:r>
            <a:r>
              <a:rPr lang="en-IN" dirty="0" err="1"/>
              <a:t>hello.jsp</a:t>
            </a:r>
            <a:r>
              <a:rPr lang="en-IN" dirty="0"/>
              <a:t> when Submit button is click --&gt;</a:t>
            </a:r>
          </a:p>
          <a:p>
            <a:endParaRPr lang="en-IN" dirty="0"/>
          </a:p>
          <a:p>
            <a:r>
              <a:rPr lang="en-IN" dirty="0"/>
              <a:t>Enter Username:</a:t>
            </a:r>
          </a:p>
          <a:p>
            <a:r>
              <a:rPr lang="en-IN" dirty="0"/>
              <a:t>&lt;input type="text" name="username"&gt;</a:t>
            </a:r>
          </a:p>
          <a:p>
            <a:r>
              <a:rPr lang="en-IN" dirty="0"/>
              <a:t>&lt;input type="submit" value="Submit"&gt;&lt;</a:t>
            </a:r>
            <a:r>
              <a:rPr lang="en-IN" dirty="0" err="1"/>
              <a:t>br</a:t>
            </a:r>
            <a:r>
              <a:rPr lang="en-IN" dirty="0"/>
              <a:t>/&gt;</a:t>
            </a:r>
          </a:p>
          <a:p>
            <a:endParaRPr lang="en-IN" dirty="0"/>
          </a:p>
          <a:p>
            <a:r>
              <a:rPr lang="en-IN" dirty="0"/>
              <a:t>&lt;/form&gt;</a:t>
            </a:r>
          </a:p>
          <a:p>
            <a:r>
              <a:rPr lang="en-IN" dirty="0"/>
              <a:t>&lt;/body&gt;</a:t>
            </a:r>
          </a:p>
          <a:p>
            <a:r>
              <a:rPr lang="en-IN" dirty="0"/>
              <a:t>&lt;/html&gt;</a:t>
            </a:r>
          </a:p>
        </p:txBody>
      </p:sp>
      <p:pic>
        <p:nvPicPr>
          <p:cNvPr id="10" name="Picture 9">
            <a:extLst>
              <a:ext uri="{FF2B5EF4-FFF2-40B4-BE49-F238E27FC236}">
                <a16:creationId xmlns:a16="http://schemas.microsoft.com/office/drawing/2014/main" xmlns="" id="{0CE52FA4-C28D-E50C-26EC-E19CA1E95638}"/>
              </a:ext>
            </a:extLst>
          </p:cNvPr>
          <p:cNvPicPr>
            <a:picLocks noChangeAspect="1"/>
          </p:cNvPicPr>
          <p:nvPr/>
        </p:nvPicPr>
        <p:blipFill>
          <a:blip r:embed="rId2"/>
          <a:stretch>
            <a:fillRect/>
          </a:stretch>
        </p:blipFill>
        <p:spPr>
          <a:xfrm>
            <a:off x="3124200" y="4419602"/>
            <a:ext cx="7543800" cy="1554615"/>
          </a:xfrm>
          <a:prstGeom prst="rect">
            <a:avLst/>
          </a:prstGeom>
        </p:spPr>
      </p:pic>
    </p:spTree>
    <p:extLst>
      <p:ext uri="{BB962C8B-B14F-4D97-AF65-F5344CB8AC3E}">
        <p14:creationId xmlns:p14="http://schemas.microsoft.com/office/powerpoint/2010/main" val="11266960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4CC4BBE-7DE6-4797-AF55-C04AE362BE8A}" type="datetime1">
              <a:rPr lang="en-US" smtClean="0"/>
              <a:t>1/28/2025</a:t>
            </a:fld>
            <a:endParaRPr lang="en-US"/>
          </a:p>
        </p:txBody>
      </p:sp>
      <p:sp>
        <p:nvSpPr>
          <p:cNvPr id="5" name="Footer Placeholder 4"/>
          <p:cNvSpPr>
            <a:spLocks noGrp="1"/>
          </p:cNvSpPr>
          <p:nvPr>
            <p:ph type="ftr" sz="quarter" idx="11"/>
          </p:nvPr>
        </p:nvSpPr>
        <p:spPr>
          <a:xfrm>
            <a:off x="4038600" y="6356352"/>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algn="ctr">
              <a:spcBef>
                <a:spcPct val="0"/>
              </a:spcBef>
              <a:defRPr/>
            </a:pPr>
            <a:r>
              <a:rPr lang="en-IN" sz="2800" dirty="0">
                <a:solidFill>
                  <a:srgbClr val="000000"/>
                </a:solidFill>
              </a:rPr>
              <a:t>JSP declaration Tag</a:t>
            </a:r>
            <a:endParaRPr lang="en-US" sz="2800" dirty="0">
              <a:solidFill>
                <a:schemeClr val="tx1"/>
              </a:solidFill>
            </a:endParaRPr>
          </a:p>
        </p:txBody>
      </p:sp>
      <p:sp>
        <p:nvSpPr>
          <p:cNvPr id="3" name="TextBox 2">
            <a:extLst>
              <a:ext uri="{FF2B5EF4-FFF2-40B4-BE49-F238E27FC236}">
                <a16:creationId xmlns:a16="http://schemas.microsoft.com/office/drawing/2014/main" xmlns="" id="{9296AAC7-268D-361B-6F33-877698E12D07}"/>
              </a:ext>
            </a:extLst>
          </p:cNvPr>
          <p:cNvSpPr txBox="1"/>
          <p:nvPr/>
        </p:nvSpPr>
        <p:spPr>
          <a:xfrm>
            <a:off x="2057400" y="1143001"/>
            <a:ext cx="8077200" cy="923330"/>
          </a:xfrm>
          <a:prstGeom prst="rect">
            <a:avLst/>
          </a:prstGeom>
          <a:noFill/>
        </p:spPr>
        <p:txBody>
          <a:bodyPr wrap="square">
            <a:spAutoFit/>
          </a:bodyPr>
          <a:lstStyle/>
          <a:p>
            <a:pPr algn="just"/>
            <a:r>
              <a:rPr lang="en-US" dirty="0">
                <a:solidFill>
                  <a:srgbClr val="333333"/>
                </a:solidFill>
                <a:latin typeface="inter-regular"/>
              </a:rPr>
              <a:t>The </a:t>
            </a:r>
            <a:r>
              <a:rPr lang="en-US" b="1" dirty="0">
                <a:solidFill>
                  <a:srgbClr val="333333"/>
                </a:solidFill>
                <a:latin typeface="inter-bold"/>
              </a:rPr>
              <a:t>JSP declaration tag</a:t>
            </a:r>
            <a:r>
              <a:rPr lang="en-US" dirty="0">
                <a:solidFill>
                  <a:srgbClr val="333333"/>
                </a:solidFill>
                <a:latin typeface="inter-regular"/>
              </a:rPr>
              <a:t> is used </a:t>
            </a:r>
            <a:r>
              <a:rPr lang="en-US" i="1" dirty="0">
                <a:solidFill>
                  <a:srgbClr val="333333"/>
                </a:solidFill>
                <a:latin typeface="inter-regular"/>
              </a:rPr>
              <a:t>to declare fields and methods</a:t>
            </a:r>
            <a:r>
              <a:rPr lang="en-US" dirty="0">
                <a:solidFill>
                  <a:srgbClr val="333333"/>
                </a:solidFill>
                <a:latin typeface="inter-regular"/>
              </a:rPr>
              <a:t>.</a:t>
            </a:r>
          </a:p>
          <a:p>
            <a:pPr algn="just"/>
            <a:r>
              <a:rPr lang="en-US" dirty="0">
                <a:solidFill>
                  <a:srgbClr val="333333"/>
                </a:solidFill>
                <a:latin typeface="inter-regular"/>
              </a:rPr>
              <a:t>The code written inside the </a:t>
            </a:r>
            <a:r>
              <a:rPr lang="en-US" dirty="0" err="1">
                <a:solidFill>
                  <a:srgbClr val="333333"/>
                </a:solidFill>
                <a:latin typeface="inter-regular"/>
              </a:rPr>
              <a:t>jsp</a:t>
            </a:r>
            <a:r>
              <a:rPr lang="en-US" dirty="0">
                <a:solidFill>
                  <a:srgbClr val="333333"/>
                </a:solidFill>
                <a:latin typeface="inter-regular"/>
              </a:rPr>
              <a:t> declaration tag is placed outside the service() method of auto generated servlet.</a:t>
            </a:r>
          </a:p>
        </p:txBody>
      </p:sp>
      <p:sp>
        <p:nvSpPr>
          <p:cNvPr id="11" name="TextBox 10">
            <a:extLst>
              <a:ext uri="{FF2B5EF4-FFF2-40B4-BE49-F238E27FC236}">
                <a16:creationId xmlns:a16="http://schemas.microsoft.com/office/drawing/2014/main" xmlns="" id="{11FBB319-5E1E-9467-E932-A43278BA7032}"/>
              </a:ext>
            </a:extLst>
          </p:cNvPr>
          <p:cNvSpPr txBox="1"/>
          <p:nvPr/>
        </p:nvSpPr>
        <p:spPr>
          <a:xfrm>
            <a:off x="2057401" y="2066329"/>
            <a:ext cx="6362700" cy="369332"/>
          </a:xfrm>
          <a:prstGeom prst="rect">
            <a:avLst/>
          </a:prstGeom>
          <a:noFill/>
        </p:spPr>
        <p:txBody>
          <a:bodyPr wrap="square">
            <a:spAutoFit/>
          </a:bodyPr>
          <a:lstStyle/>
          <a:p>
            <a:r>
              <a:rPr lang="en-US" dirty="0">
                <a:solidFill>
                  <a:srgbClr val="333333"/>
                </a:solidFill>
                <a:latin typeface="inter-regular"/>
              </a:rPr>
              <a:t>syntax of the declaration tag is as follows:</a:t>
            </a:r>
            <a:endParaRPr lang="en-IN" dirty="0"/>
          </a:p>
        </p:txBody>
      </p:sp>
      <p:sp>
        <p:nvSpPr>
          <p:cNvPr id="15" name="TextBox 14">
            <a:extLst>
              <a:ext uri="{FF2B5EF4-FFF2-40B4-BE49-F238E27FC236}">
                <a16:creationId xmlns:a16="http://schemas.microsoft.com/office/drawing/2014/main" xmlns="" id="{B74D4A48-16A0-63A7-83F9-2B6A6CC39A2F}"/>
              </a:ext>
            </a:extLst>
          </p:cNvPr>
          <p:cNvSpPr txBox="1"/>
          <p:nvPr/>
        </p:nvSpPr>
        <p:spPr>
          <a:xfrm>
            <a:off x="3505200" y="2620326"/>
            <a:ext cx="4597400" cy="369332"/>
          </a:xfrm>
          <a:prstGeom prst="rect">
            <a:avLst/>
          </a:prstGeom>
          <a:noFill/>
        </p:spPr>
        <p:txBody>
          <a:bodyPr wrap="square">
            <a:spAutoFit/>
          </a:bodyPr>
          <a:lstStyle/>
          <a:p>
            <a:pPr algn="just"/>
            <a:r>
              <a:rPr lang="en-IN" b="1" dirty="0">
                <a:solidFill>
                  <a:srgbClr val="006699"/>
                </a:solidFill>
                <a:latin typeface="inter-regular"/>
              </a:rPr>
              <a:t>&lt;</a:t>
            </a:r>
            <a:r>
              <a:rPr lang="en-IN" dirty="0">
                <a:solidFill>
                  <a:srgbClr val="000000"/>
                </a:solidFill>
                <a:latin typeface="inter-regular"/>
              </a:rPr>
              <a:t>%!  field or method declaration %</a:t>
            </a:r>
            <a:r>
              <a:rPr lang="en-IN" b="1" dirty="0">
                <a:solidFill>
                  <a:srgbClr val="006699"/>
                </a:solidFill>
                <a:latin typeface="inter-regular"/>
              </a:rPr>
              <a:t>&gt;</a:t>
            </a:r>
            <a:r>
              <a:rPr lang="en-IN" dirty="0">
                <a:solidFill>
                  <a:srgbClr val="000000"/>
                </a:solidFill>
                <a:latin typeface="inter-regular"/>
              </a:rPr>
              <a:t>  </a:t>
            </a:r>
          </a:p>
        </p:txBody>
      </p:sp>
      <p:sp>
        <p:nvSpPr>
          <p:cNvPr id="16" name="Rectangle 2">
            <a:extLst>
              <a:ext uri="{FF2B5EF4-FFF2-40B4-BE49-F238E27FC236}">
                <a16:creationId xmlns:a16="http://schemas.microsoft.com/office/drawing/2014/main" xmlns="" id="{4687E638-AE8D-76F3-2E7E-269930C36897}"/>
              </a:ext>
            </a:extLst>
          </p:cNvPr>
          <p:cNvSpPr>
            <a:spLocks noChangeArrowheads="1"/>
          </p:cNvSpPr>
          <p:nvPr/>
        </p:nvSpPr>
        <p:spPr bwMode="auto">
          <a:xfrm>
            <a:off x="2076156" y="2490310"/>
            <a:ext cx="8363243"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100" dirty="0">
                <a:solidFill>
                  <a:srgbClr val="000000"/>
                </a:solidFill>
                <a:latin typeface="Consolas" panose="020B0609020204030204" pitchFamily="49" charset="0"/>
              </a:rPr>
              <a:t>&lt;</a:t>
            </a:r>
            <a:r>
              <a:rPr lang="en-US" altLang="en-US" sz="1400" b="1" dirty="0">
                <a:solidFill>
                  <a:srgbClr val="006699"/>
                </a:solidFill>
                <a:latin typeface="+mn-lt"/>
              </a:rPr>
              <a:t>html</a:t>
            </a:r>
            <a:r>
              <a:rPr lang="en-US" altLang="en-US" sz="1400" dirty="0">
                <a:solidFill>
                  <a:srgbClr val="000000"/>
                </a:solidFill>
                <a:latin typeface="+mn-lt"/>
              </a:rPr>
              <a:t>&gt;</a:t>
            </a:r>
            <a:endParaRPr lang="en-US" altLang="en-US" sz="800" dirty="0">
              <a:latin typeface="+mn-lt"/>
            </a:endParaRPr>
          </a:p>
          <a:p>
            <a:r>
              <a:rPr lang="en-US" altLang="en-US" sz="2400" dirty="0">
                <a:solidFill>
                  <a:srgbClr val="273239"/>
                </a:solidFill>
                <a:latin typeface="+mn-lt"/>
              </a:rPr>
              <a:t> </a:t>
            </a:r>
            <a:endParaRPr lang="en-US" altLang="en-US" sz="2400" dirty="0">
              <a:latin typeface="+mn-lt"/>
            </a:endParaRPr>
          </a:p>
          <a:p>
            <a:r>
              <a:rPr lang="en-US" altLang="en-US" sz="1400" dirty="0">
                <a:solidFill>
                  <a:srgbClr val="000000"/>
                </a:solidFill>
                <a:latin typeface="+mn-lt"/>
              </a:rPr>
              <a:t>&lt;</a:t>
            </a:r>
            <a:r>
              <a:rPr lang="en-US" altLang="en-US" sz="1400" b="1" dirty="0">
                <a:solidFill>
                  <a:srgbClr val="006699"/>
                </a:solidFill>
                <a:latin typeface="+mn-lt"/>
              </a:rPr>
              <a:t>head</a:t>
            </a:r>
            <a:r>
              <a:rPr lang="en-US" altLang="en-US" sz="1400" dirty="0">
                <a:solidFill>
                  <a:srgbClr val="000000"/>
                </a:solidFill>
                <a:latin typeface="+mn-lt"/>
              </a:rPr>
              <a:t>&gt;</a:t>
            </a:r>
            <a:endParaRPr lang="en-US" altLang="en-US" sz="800" dirty="0">
              <a:latin typeface="+mn-lt"/>
            </a:endParaRPr>
          </a:p>
          <a:p>
            <a:r>
              <a:rPr lang="en-US" altLang="en-US" sz="1400" dirty="0">
                <a:solidFill>
                  <a:srgbClr val="000000"/>
                </a:solidFill>
                <a:latin typeface="+mn-lt"/>
              </a:rPr>
              <a:t>&lt;</a:t>
            </a:r>
            <a:r>
              <a:rPr lang="en-US" altLang="en-US" sz="1400" b="1" dirty="0">
                <a:solidFill>
                  <a:srgbClr val="006699"/>
                </a:solidFill>
                <a:latin typeface="+mn-lt"/>
              </a:rPr>
              <a:t>meta</a:t>
            </a:r>
            <a:r>
              <a:rPr lang="en-US" altLang="en-US" sz="800" dirty="0">
                <a:solidFill>
                  <a:srgbClr val="273239"/>
                </a:solidFill>
                <a:latin typeface="+mn-lt"/>
              </a:rPr>
              <a:t> </a:t>
            </a:r>
            <a:r>
              <a:rPr lang="en-US" altLang="en-US" sz="1400" dirty="0">
                <a:solidFill>
                  <a:srgbClr val="808080"/>
                </a:solidFill>
                <a:latin typeface="+mn-lt"/>
              </a:rPr>
              <a:t>http-</a:t>
            </a:r>
            <a:r>
              <a:rPr lang="en-US" altLang="en-US" sz="1400" dirty="0" err="1">
                <a:solidFill>
                  <a:srgbClr val="808080"/>
                </a:solidFill>
                <a:latin typeface="+mn-lt"/>
              </a:rPr>
              <a:t>equiv</a:t>
            </a:r>
            <a:r>
              <a:rPr lang="en-US" altLang="en-US" sz="1400" dirty="0">
                <a:solidFill>
                  <a:srgbClr val="000000"/>
                </a:solidFill>
                <a:latin typeface="+mn-lt"/>
              </a:rPr>
              <a:t>=</a:t>
            </a:r>
            <a:r>
              <a:rPr lang="en-US" altLang="en-US" sz="1400" dirty="0">
                <a:solidFill>
                  <a:srgbClr val="0000FF"/>
                </a:solidFill>
                <a:latin typeface="+mn-lt"/>
              </a:rPr>
              <a:t>"Content-Type"</a:t>
            </a:r>
            <a:r>
              <a:rPr lang="en-US" altLang="en-US" sz="800" dirty="0">
                <a:solidFill>
                  <a:srgbClr val="273239"/>
                </a:solidFill>
                <a:latin typeface="+mn-lt"/>
              </a:rPr>
              <a:t> </a:t>
            </a:r>
            <a:r>
              <a:rPr lang="en-US" altLang="en-US" sz="1400" dirty="0">
                <a:solidFill>
                  <a:srgbClr val="808080"/>
                </a:solidFill>
                <a:latin typeface="+mn-lt"/>
              </a:rPr>
              <a:t>content</a:t>
            </a:r>
            <a:r>
              <a:rPr lang="en-US" altLang="en-US" sz="1400" dirty="0">
                <a:solidFill>
                  <a:srgbClr val="000000"/>
                </a:solidFill>
                <a:latin typeface="+mn-lt"/>
              </a:rPr>
              <a:t>=</a:t>
            </a:r>
            <a:r>
              <a:rPr lang="en-US" altLang="en-US" sz="1400" dirty="0">
                <a:solidFill>
                  <a:srgbClr val="0000FF"/>
                </a:solidFill>
                <a:latin typeface="+mn-lt"/>
              </a:rPr>
              <a:t>"text/html; charset=ISO-8859-1"</a:t>
            </a:r>
            <a:r>
              <a:rPr lang="en-US" altLang="en-US" sz="1400" dirty="0">
                <a:solidFill>
                  <a:srgbClr val="000000"/>
                </a:solidFill>
                <a:latin typeface="+mn-lt"/>
              </a:rPr>
              <a:t>&gt;</a:t>
            </a:r>
            <a:endParaRPr lang="en-US" altLang="en-US" sz="800" dirty="0">
              <a:latin typeface="+mn-lt"/>
            </a:endParaRPr>
          </a:p>
          <a:p>
            <a:r>
              <a:rPr lang="en-US" altLang="en-US" sz="1400" dirty="0">
                <a:solidFill>
                  <a:srgbClr val="000000"/>
                </a:solidFill>
                <a:latin typeface="+mn-lt"/>
              </a:rPr>
              <a:t>&lt;</a:t>
            </a:r>
            <a:r>
              <a:rPr lang="en-US" altLang="en-US" sz="1400" b="1" dirty="0">
                <a:solidFill>
                  <a:srgbClr val="006699"/>
                </a:solidFill>
                <a:latin typeface="+mn-lt"/>
              </a:rPr>
              <a:t>title</a:t>
            </a:r>
            <a:r>
              <a:rPr lang="en-US" altLang="en-US" sz="1400" dirty="0">
                <a:solidFill>
                  <a:srgbClr val="000000"/>
                </a:solidFill>
                <a:latin typeface="+mn-lt"/>
              </a:rPr>
              <a:t>&gt;</a:t>
            </a:r>
            <a:r>
              <a:rPr lang="en-US" altLang="en-US" sz="1400" dirty="0" err="1">
                <a:solidFill>
                  <a:srgbClr val="000000"/>
                </a:solidFill>
                <a:latin typeface="+mn-lt"/>
              </a:rPr>
              <a:t>JSPforJava</a:t>
            </a:r>
            <a:r>
              <a:rPr lang="en-US" altLang="en-US" sz="1400" dirty="0">
                <a:solidFill>
                  <a:srgbClr val="000000"/>
                </a:solidFill>
                <a:latin typeface="+mn-lt"/>
              </a:rPr>
              <a:t>&lt;/</a:t>
            </a:r>
            <a:r>
              <a:rPr lang="en-US" altLang="en-US" sz="1400" b="1" dirty="0">
                <a:solidFill>
                  <a:srgbClr val="006699"/>
                </a:solidFill>
                <a:latin typeface="+mn-lt"/>
              </a:rPr>
              <a:t>title</a:t>
            </a:r>
            <a:r>
              <a:rPr lang="en-US" altLang="en-US" sz="1400" dirty="0">
                <a:solidFill>
                  <a:srgbClr val="000000"/>
                </a:solidFill>
                <a:latin typeface="+mn-lt"/>
              </a:rPr>
              <a:t>&gt;</a:t>
            </a:r>
            <a:endParaRPr lang="en-US" altLang="en-US" sz="800" dirty="0">
              <a:latin typeface="+mn-lt"/>
            </a:endParaRPr>
          </a:p>
          <a:p>
            <a:r>
              <a:rPr lang="en-US" altLang="en-US" sz="1400" dirty="0">
                <a:solidFill>
                  <a:srgbClr val="000000"/>
                </a:solidFill>
                <a:latin typeface="+mn-lt"/>
              </a:rPr>
              <a:t>&lt;/</a:t>
            </a:r>
            <a:r>
              <a:rPr lang="en-US" altLang="en-US" sz="1400" b="1" dirty="0">
                <a:solidFill>
                  <a:srgbClr val="006699"/>
                </a:solidFill>
                <a:latin typeface="+mn-lt"/>
              </a:rPr>
              <a:t>head</a:t>
            </a:r>
            <a:r>
              <a:rPr lang="en-US" altLang="en-US" sz="1400" dirty="0">
                <a:solidFill>
                  <a:srgbClr val="000000"/>
                </a:solidFill>
                <a:latin typeface="+mn-lt"/>
              </a:rPr>
              <a:t>&gt;</a:t>
            </a:r>
            <a:endParaRPr lang="en-US" altLang="en-US" sz="800" dirty="0">
              <a:latin typeface="+mn-lt"/>
            </a:endParaRPr>
          </a:p>
          <a:p>
            <a:r>
              <a:rPr lang="en-US" altLang="en-US" sz="2400" dirty="0">
                <a:solidFill>
                  <a:srgbClr val="273239"/>
                </a:solidFill>
                <a:latin typeface="+mn-lt"/>
              </a:rPr>
              <a:t> </a:t>
            </a:r>
            <a:endParaRPr lang="en-US" altLang="en-US" sz="2400" dirty="0">
              <a:latin typeface="+mn-lt"/>
            </a:endParaRPr>
          </a:p>
          <a:p>
            <a:r>
              <a:rPr lang="en-US" altLang="en-US" sz="1400" dirty="0">
                <a:solidFill>
                  <a:srgbClr val="000000"/>
                </a:solidFill>
                <a:latin typeface="+mn-lt"/>
              </a:rPr>
              <a:t>&lt;</a:t>
            </a:r>
            <a:r>
              <a:rPr lang="en-US" altLang="en-US" sz="1400" b="1" dirty="0">
                <a:solidFill>
                  <a:srgbClr val="006699"/>
                </a:solidFill>
                <a:latin typeface="+mn-lt"/>
              </a:rPr>
              <a:t>body</a:t>
            </a:r>
            <a:r>
              <a:rPr lang="en-US" altLang="en-US" sz="1400" dirty="0">
                <a:solidFill>
                  <a:srgbClr val="000000"/>
                </a:solidFill>
                <a:latin typeface="+mn-lt"/>
              </a:rPr>
              <a:t>&gt;</a:t>
            </a:r>
            <a:endParaRPr lang="en-US" altLang="en-US" sz="800" dirty="0">
              <a:latin typeface="+mn-lt"/>
            </a:endParaRPr>
          </a:p>
          <a:p>
            <a:r>
              <a:rPr lang="en-US" altLang="en-US" sz="1400" dirty="0">
                <a:solidFill>
                  <a:srgbClr val="008200"/>
                </a:solidFill>
                <a:latin typeface="+mn-lt"/>
              </a:rPr>
              <a:t>&lt;!--declaration of username variable....  --&gt;</a:t>
            </a:r>
            <a:endParaRPr lang="en-US" altLang="en-US" sz="800" dirty="0">
              <a:latin typeface="+mn-lt"/>
            </a:endParaRPr>
          </a:p>
          <a:p>
            <a:r>
              <a:rPr lang="en-US" altLang="en-US" sz="1400" dirty="0">
                <a:solidFill>
                  <a:srgbClr val="000000"/>
                </a:solidFill>
                <a:latin typeface="+mn-lt"/>
              </a:rPr>
              <a:t>&lt;%! String username=“Hello"; %&gt;</a:t>
            </a:r>
            <a:endParaRPr lang="en-US" altLang="en-US" sz="800" dirty="0">
              <a:latin typeface="+mn-lt"/>
            </a:endParaRPr>
          </a:p>
          <a:p>
            <a:r>
              <a:rPr lang="en-US" altLang="en-US" sz="2400" dirty="0">
                <a:solidFill>
                  <a:srgbClr val="273239"/>
                </a:solidFill>
                <a:latin typeface="+mn-lt"/>
              </a:rPr>
              <a:t> </a:t>
            </a:r>
            <a:endParaRPr lang="en-US" altLang="en-US" sz="2400" dirty="0">
              <a:latin typeface="+mn-lt"/>
            </a:endParaRPr>
          </a:p>
          <a:p>
            <a:r>
              <a:rPr lang="en-US" altLang="en-US" sz="1400" dirty="0">
                <a:solidFill>
                  <a:srgbClr val="008200"/>
                </a:solidFill>
                <a:latin typeface="+mn-lt"/>
              </a:rPr>
              <a:t>&lt;!--In expression tag a string is </a:t>
            </a:r>
            <a:r>
              <a:rPr lang="en-US" altLang="en-US" sz="1400" dirty="0" err="1">
                <a:solidFill>
                  <a:srgbClr val="008200"/>
                </a:solidFill>
                <a:latin typeface="+mn-lt"/>
              </a:rPr>
              <a:t>initialised</a:t>
            </a:r>
            <a:r>
              <a:rPr lang="en-US" altLang="en-US" sz="1400" dirty="0">
                <a:solidFill>
                  <a:srgbClr val="008200"/>
                </a:solidFill>
                <a:latin typeface="+mn-lt"/>
              </a:rPr>
              <a:t> as Hello --&gt;</a:t>
            </a:r>
            <a:endParaRPr lang="en-US" altLang="en-US" sz="800" dirty="0">
              <a:latin typeface="+mn-lt"/>
            </a:endParaRPr>
          </a:p>
          <a:p>
            <a:r>
              <a:rPr lang="en-US" altLang="en-US" sz="1400" dirty="0">
                <a:solidFill>
                  <a:srgbClr val="000000"/>
                </a:solidFill>
                <a:latin typeface="+mn-lt"/>
              </a:rPr>
              <a:t>&lt;%="Hello : "+username %&gt;</a:t>
            </a:r>
            <a:endParaRPr lang="en-US" altLang="en-US" sz="800" dirty="0">
              <a:latin typeface="+mn-lt"/>
            </a:endParaRPr>
          </a:p>
          <a:p>
            <a:r>
              <a:rPr lang="en-US" altLang="en-US" sz="2400" dirty="0">
                <a:solidFill>
                  <a:srgbClr val="273239"/>
                </a:solidFill>
                <a:latin typeface="+mn-lt"/>
              </a:rPr>
              <a:t> </a:t>
            </a:r>
            <a:endParaRPr lang="en-US" altLang="en-US" sz="2400" dirty="0">
              <a:latin typeface="+mn-lt"/>
            </a:endParaRPr>
          </a:p>
          <a:p>
            <a:r>
              <a:rPr lang="en-US" altLang="en-US" sz="1400" dirty="0">
                <a:solidFill>
                  <a:srgbClr val="008200"/>
                </a:solidFill>
                <a:latin typeface="+mn-lt"/>
              </a:rPr>
              <a:t>&lt;!-- Displaying expression using Expression Tag --&gt;</a:t>
            </a:r>
            <a:endParaRPr lang="en-US" altLang="en-US" sz="800" dirty="0">
              <a:latin typeface="+mn-lt"/>
            </a:endParaRPr>
          </a:p>
          <a:p>
            <a:r>
              <a:rPr lang="en-US" altLang="en-US" sz="1400" dirty="0">
                <a:solidFill>
                  <a:srgbClr val="000000"/>
                </a:solidFill>
                <a:latin typeface="+mn-lt"/>
              </a:rPr>
              <a:t>&lt;/</a:t>
            </a:r>
            <a:r>
              <a:rPr lang="en-US" altLang="en-US" sz="1400" b="1" dirty="0">
                <a:solidFill>
                  <a:srgbClr val="006699"/>
                </a:solidFill>
                <a:latin typeface="+mn-lt"/>
              </a:rPr>
              <a:t>body</a:t>
            </a:r>
            <a:r>
              <a:rPr lang="en-US" altLang="en-US" sz="1400" dirty="0">
                <a:solidFill>
                  <a:srgbClr val="000000"/>
                </a:solidFill>
                <a:latin typeface="+mn-lt"/>
              </a:rPr>
              <a:t>&gt;</a:t>
            </a:r>
            <a:endParaRPr lang="en-US" altLang="en-US" sz="800" dirty="0">
              <a:latin typeface="+mn-lt"/>
            </a:endParaRPr>
          </a:p>
          <a:p>
            <a:r>
              <a:rPr lang="en-US" altLang="en-US" sz="1400" dirty="0">
                <a:solidFill>
                  <a:srgbClr val="000000"/>
                </a:solidFill>
                <a:latin typeface="+mn-lt"/>
              </a:rPr>
              <a:t>&lt;/</a:t>
            </a:r>
            <a:r>
              <a:rPr lang="en-US" altLang="en-US" sz="1400" b="1" dirty="0">
                <a:solidFill>
                  <a:srgbClr val="006699"/>
                </a:solidFill>
                <a:latin typeface="+mn-lt"/>
              </a:rPr>
              <a:t>html</a:t>
            </a:r>
            <a:r>
              <a:rPr lang="en-US" altLang="en-US" sz="1400" dirty="0">
                <a:solidFill>
                  <a:srgbClr val="000000"/>
                </a:solidFill>
                <a:latin typeface="+mn-lt"/>
              </a:rPr>
              <a:t>&gt;</a:t>
            </a:r>
            <a:endParaRPr lang="en-US" altLang="en-US" sz="2400" dirty="0">
              <a:latin typeface="+mn-lt"/>
            </a:endParaRPr>
          </a:p>
        </p:txBody>
      </p:sp>
    </p:spTree>
    <p:extLst>
      <p:ext uri="{BB962C8B-B14F-4D97-AF65-F5344CB8AC3E}">
        <p14:creationId xmlns:p14="http://schemas.microsoft.com/office/powerpoint/2010/main" val="871315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E9A587-02BC-70F2-BC21-140DCDCECF0D}"/>
              </a:ext>
            </a:extLst>
          </p:cNvPr>
          <p:cNvSpPr>
            <a:spLocks noGrp="1"/>
          </p:cNvSpPr>
          <p:nvPr>
            <p:ph type="title"/>
          </p:nvPr>
        </p:nvSpPr>
        <p:spPr>
          <a:xfrm>
            <a:off x="2438400" y="0"/>
            <a:ext cx="8229600" cy="838200"/>
          </a:xfrm>
        </p:spPr>
        <p:style>
          <a:lnRef idx="1">
            <a:schemeClr val="accent2"/>
          </a:lnRef>
          <a:fillRef idx="2">
            <a:schemeClr val="accent2"/>
          </a:fillRef>
          <a:effectRef idx="1">
            <a:schemeClr val="accent2"/>
          </a:effectRef>
          <a:fontRef idx="minor">
            <a:schemeClr val="dk1"/>
          </a:fontRef>
        </p:style>
        <p:txBody>
          <a:bodyPr/>
          <a:lstStyle/>
          <a:p>
            <a:r>
              <a:rPr lang="en-US" sz="2800" dirty="0"/>
              <a:t>Example</a:t>
            </a:r>
            <a:endParaRPr lang="en-IN" dirty="0"/>
          </a:p>
        </p:txBody>
      </p:sp>
      <p:sp>
        <p:nvSpPr>
          <p:cNvPr id="4" name="Date Placeholder 3">
            <a:extLst>
              <a:ext uri="{FF2B5EF4-FFF2-40B4-BE49-F238E27FC236}">
                <a16:creationId xmlns:a16="http://schemas.microsoft.com/office/drawing/2014/main" xmlns="" id="{CB92D833-234F-871D-C4F7-B0B8C693BDBB}"/>
              </a:ext>
            </a:extLst>
          </p:cNvPr>
          <p:cNvSpPr>
            <a:spLocks noGrp="1"/>
          </p:cNvSpPr>
          <p:nvPr>
            <p:ph type="dt" sz="half" idx="10"/>
          </p:nvPr>
        </p:nvSpPr>
        <p:spPr/>
        <p:txBody>
          <a:bodyPr/>
          <a:lstStyle/>
          <a:p>
            <a:fld id="{200D8E19-F534-4636-A5E9-0B4AC25DEB0D}" type="datetime1">
              <a:rPr lang="en-US" smtClean="0"/>
              <a:t>1/28/2025</a:t>
            </a:fld>
            <a:endParaRPr lang="en-US"/>
          </a:p>
        </p:txBody>
      </p:sp>
      <p:sp>
        <p:nvSpPr>
          <p:cNvPr id="5" name="Footer Placeholder 4">
            <a:extLst>
              <a:ext uri="{FF2B5EF4-FFF2-40B4-BE49-F238E27FC236}">
                <a16:creationId xmlns:a16="http://schemas.microsoft.com/office/drawing/2014/main" xmlns="" id="{028358F9-5A1C-A867-A632-EF9832E7133C}"/>
              </a:ext>
            </a:extLst>
          </p:cNvPr>
          <p:cNvSpPr>
            <a:spLocks noGrp="1"/>
          </p:cNvSpPr>
          <p:nvPr>
            <p:ph type="ftr" sz="quarter" idx="11"/>
          </p:nvPr>
        </p:nvSpPr>
        <p:spPr>
          <a:xfrm>
            <a:off x="3048000" y="6356353"/>
            <a:ext cx="7010400" cy="365125"/>
          </a:xfrm>
        </p:spPr>
        <p:txBody>
          <a:bodyPr/>
          <a:lstStyle/>
          <a:p>
            <a:r>
              <a:rPr lang="en-US" dirty="0" smtClean="0"/>
              <a:t>Faizan Ahmad             ACSE0651/AMICSE0601/ACSEH0601                Unit 2</a:t>
            </a:r>
            <a:endParaRPr lang="en-US" dirty="0"/>
          </a:p>
        </p:txBody>
      </p:sp>
      <p:sp>
        <p:nvSpPr>
          <p:cNvPr id="6" name="Slide Number Placeholder 5">
            <a:extLst>
              <a:ext uri="{FF2B5EF4-FFF2-40B4-BE49-F238E27FC236}">
                <a16:creationId xmlns:a16="http://schemas.microsoft.com/office/drawing/2014/main" xmlns="" id="{6AB4FFE7-8FB9-72CD-45D9-22AFEA4081D8}"/>
              </a:ext>
            </a:extLst>
          </p:cNvPr>
          <p:cNvSpPr>
            <a:spLocks noGrp="1"/>
          </p:cNvSpPr>
          <p:nvPr>
            <p:ph type="sldNum" sz="quarter" idx="12"/>
          </p:nvPr>
        </p:nvSpPr>
        <p:spPr/>
        <p:txBody>
          <a:bodyPr/>
          <a:lstStyle/>
          <a:p>
            <a:fld id="{B6F15528-21DE-4FAA-801E-634DDDAF4B2B}" type="slidenum">
              <a:rPr lang="en-US" smtClean="0"/>
              <a:pPr/>
              <a:t>29</a:t>
            </a:fld>
            <a:endParaRPr lang="en-US"/>
          </a:p>
        </p:txBody>
      </p:sp>
      <p:sp>
        <p:nvSpPr>
          <p:cNvPr id="7" name="Rectangle 2">
            <a:extLst>
              <a:ext uri="{FF2B5EF4-FFF2-40B4-BE49-F238E27FC236}">
                <a16:creationId xmlns:a16="http://schemas.microsoft.com/office/drawing/2014/main" xmlns="" id="{C30529CB-3439-B106-EBDE-D1C523C8F775}"/>
              </a:ext>
            </a:extLst>
          </p:cNvPr>
          <p:cNvSpPr>
            <a:spLocks noChangeArrowheads="1"/>
          </p:cNvSpPr>
          <p:nvPr/>
        </p:nvSpPr>
        <p:spPr bwMode="auto">
          <a:xfrm>
            <a:off x="1981200" y="1184360"/>
            <a:ext cx="80772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latin typeface="Consolas" panose="020B0609020204030204" pitchFamily="49" charset="0"/>
              </a:rPr>
              <a:t>&lt;</a:t>
            </a:r>
            <a:r>
              <a:rPr lang="en-US" altLang="en-US" sz="1600" b="1" dirty="0">
                <a:latin typeface="Consolas" panose="020B0609020204030204" pitchFamily="49" charset="0"/>
              </a:rPr>
              <a:t>html</a:t>
            </a:r>
            <a:r>
              <a:rPr lang="en-US" altLang="en-US" sz="1600" dirty="0">
                <a:latin typeface="Consolas" panose="020B0609020204030204" pitchFamily="49" charset="0"/>
              </a:rPr>
              <a:t>&gt;</a:t>
            </a:r>
            <a:endParaRPr lang="en-US" altLang="en-US" sz="900" dirty="0"/>
          </a:p>
          <a:p>
            <a:r>
              <a:rPr lang="en-US" altLang="en-US" sz="1600" dirty="0">
                <a:latin typeface="Consolas" panose="020B0609020204030204" pitchFamily="49" charset="0"/>
              </a:rPr>
              <a:t>&lt;</a:t>
            </a:r>
            <a:r>
              <a:rPr lang="en-US" altLang="en-US" sz="1600" b="1" dirty="0">
                <a:latin typeface="Consolas" panose="020B0609020204030204" pitchFamily="49" charset="0"/>
              </a:rPr>
              <a:t>head</a:t>
            </a:r>
            <a:r>
              <a:rPr lang="en-US" altLang="en-US" sz="1600" dirty="0">
                <a:latin typeface="Consolas" panose="020B0609020204030204" pitchFamily="49" charset="0"/>
              </a:rPr>
              <a:t>&gt;</a:t>
            </a:r>
            <a:endParaRPr lang="en-US" altLang="en-US" sz="900" dirty="0"/>
          </a:p>
          <a:p>
            <a:r>
              <a:rPr lang="en-US" altLang="en-US" sz="1600" dirty="0">
                <a:latin typeface="Consolas" panose="020B0609020204030204" pitchFamily="49" charset="0"/>
              </a:rPr>
              <a:t>&lt;</a:t>
            </a:r>
            <a:r>
              <a:rPr lang="en-US" altLang="en-US" sz="1600" b="1" dirty="0">
                <a:latin typeface="Consolas" panose="020B0609020204030204" pitchFamily="49" charset="0"/>
              </a:rPr>
              <a:t>meta</a:t>
            </a:r>
            <a:r>
              <a:rPr lang="en-US" altLang="en-US" sz="900" dirty="0">
                <a:latin typeface="Consolas" panose="020B0609020204030204" pitchFamily="49" charset="0"/>
              </a:rPr>
              <a:t> </a:t>
            </a:r>
            <a:r>
              <a:rPr lang="en-US" altLang="en-US" sz="1600" dirty="0">
                <a:latin typeface="Consolas" panose="020B0609020204030204" pitchFamily="49" charset="0"/>
              </a:rPr>
              <a:t>http-</a:t>
            </a:r>
            <a:r>
              <a:rPr lang="en-US" altLang="en-US" sz="1600" dirty="0" err="1">
                <a:latin typeface="Consolas" panose="020B0609020204030204" pitchFamily="49" charset="0"/>
              </a:rPr>
              <a:t>equiv</a:t>
            </a:r>
            <a:r>
              <a:rPr lang="en-US" altLang="en-US" sz="1600" dirty="0">
                <a:latin typeface="Consolas" panose="020B0609020204030204" pitchFamily="49" charset="0"/>
              </a:rPr>
              <a:t>="Content-Type"</a:t>
            </a:r>
            <a:r>
              <a:rPr lang="en-US" altLang="en-US" sz="900" dirty="0">
                <a:latin typeface="Consolas" panose="020B0609020204030204" pitchFamily="49" charset="0"/>
              </a:rPr>
              <a:t> </a:t>
            </a:r>
            <a:r>
              <a:rPr lang="en-US" altLang="en-US" sz="1600" dirty="0">
                <a:latin typeface="Consolas" panose="020B0609020204030204" pitchFamily="49" charset="0"/>
              </a:rPr>
              <a:t>content="text/html; charset=ISO-8859-1"&gt;</a:t>
            </a:r>
            <a:endParaRPr lang="en-US" altLang="en-US" sz="900" dirty="0"/>
          </a:p>
          <a:p>
            <a:r>
              <a:rPr lang="en-US" altLang="en-US" sz="1600" dirty="0">
                <a:latin typeface="Consolas" panose="020B0609020204030204" pitchFamily="49" charset="0"/>
              </a:rPr>
              <a:t>&lt;</a:t>
            </a:r>
            <a:r>
              <a:rPr lang="en-US" altLang="en-US" sz="1600" b="1" dirty="0">
                <a:latin typeface="Consolas" panose="020B0609020204030204" pitchFamily="49" charset="0"/>
              </a:rPr>
              <a:t>title</a:t>
            </a:r>
            <a:r>
              <a:rPr lang="en-US" altLang="en-US" sz="1600" dirty="0">
                <a:latin typeface="Consolas" panose="020B0609020204030204" pitchFamily="49" charset="0"/>
              </a:rPr>
              <a:t>&gt;</a:t>
            </a:r>
            <a:r>
              <a:rPr lang="en-US" altLang="en-US" sz="1600" dirty="0" err="1">
                <a:latin typeface="Consolas" panose="020B0609020204030204" pitchFamily="49" charset="0"/>
              </a:rPr>
              <a:t>JSPforjava</a:t>
            </a:r>
            <a:r>
              <a:rPr lang="en-US" altLang="en-US" sz="1600" dirty="0">
                <a:latin typeface="Consolas" panose="020B0609020204030204" pitchFamily="49" charset="0"/>
              </a:rPr>
              <a:t>&lt;/</a:t>
            </a:r>
            <a:r>
              <a:rPr lang="en-US" altLang="en-US" sz="1600" b="1" dirty="0">
                <a:latin typeface="Consolas" panose="020B0609020204030204" pitchFamily="49" charset="0"/>
              </a:rPr>
              <a:t>title</a:t>
            </a:r>
            <a:r>
              <a:rPr lang="en-US" altLang="en-US" sz="1600" dirty="0">
                <a:latin typeface="Consolas" panose="020B0609020204030204" pitchFamily="49" charset="0"/>
              </a:rPr>
              <a:t>&gt;</a:t>
            </a:r>
            <a:endParaRPr lang="en-US" altLang="en-US" sz="900" dirty="0"/>
          </a:p>
          <a:p>
            <a:r>
              <a:rPr lang="en-US" altLang="en-US" sz="1600" dirty="0">
                <a:latin typeface="Consolas" panose="020B0609020204030204" pitchFamily="49" charset="0"/>
              </a:rPr>
              <a:t>&lt;/</a:t>
            </a:r>
            <a:r>
              <a:rPr lang="en-US" altLang="en-US" sz="1600" b="1" dirty="0">
                <a:latin typeface="Consolas" panose="020B0609020204030204" pitchFamily="49" charset="0"/>
              </a:rPr>
              <a:t>head</a:t>
            </a:r>
            <a:r>
              <a:rPr lang="en-US" altLang="en-US" sz="1600" dirty="0">
                <a:latin typeface="Consolas" panose="020B0609020204030204" pitchFamily="49" charset="0"/>
              </a:rPr>
              <a:t>&gt;</a:t>
            </a:r>
            <a:endParaRPr lang="en-US" altLang="en-US" sz="900" dirty="0"/>
          </a:p>
          <a:p>
            <a:r>
              <a:rPr lang="en-US" altLang="en-US" sz="1600" dirty="0">
                <a:latin typeface="Consolas" panose="020B0609020204030204" pitchFamily="49" charset="0"/>
              </a:rPr>
              <a:t>&lt;</a:t>
            </a:r>
            <a:r>
              <a:rPr lang="en-US" altLang="en-US" sz="1600" b="1" dirty="0">
                <a:latin typeface="Consolas" panose="020B0609020204030204" pitchFamily="49" charset="0"/>
              </a:rPr>
              <a:t>body</a:t>
            </a:r>
            <a:r>
              <a:rPr lang="en-US" altLang="en-US" sz="1600" dirty="0">
                <a:latin typeface="Consolas" panose="020B0609020204030204" pitchFamily="49" charset="0"/>
              </a:rPr>
              <a:t>&gt;</a:t>
            </a:r>
            <a:endParaRPr lang="en-US" altLang="en-US" sz="900" dirty="0"/>
          </a:p>
          <a:p>
            <a:r>
              <a:rPr lang="en-US" altLang="en-US" sz="1600" dirty="0">
                <a:latin typeface="Consolas" panose="020B0609020204030204" pitchFamily="49" charset="0"/>
              </a:rPr>
              <a:t> &lt;</a:t>
            </a:r>
            <a:r>
              <a:rPr lang="en-US" altLang="en-US" sz="1600" b="1" dirty="0">
                <a:latin typeface="Consolas" panose="020B0609020204030204" pitchFamily="49" charset="0"/>
              </a:rPr>
              <a:t>html</a:t>
            </a:r>
            <a:r>
              <a:rPr lang="en-US" altLang="en-US" sz="1600" dirty="0">
                <a:latin typeface="Consolas" panose="020B0609020204030204" pitchFamily="49" charset="0"/>
              </a:rPr>
              <a:t>&gt; </a:t>
            </a:r>
            <a:endParaRPr lang="en-US" altLang="en-US" sz="900" dirty="0"/>
          </a:p>
          <a:p>
            <a:r>
              <a:rPr lang="en-US" altLang="en-US" sz="1600" dirty="0">
                <a:latin typeface="Consolas" panose="020B0609020204030204" pitchFamily="49" charset="0"/>
              </a:rPr>
              <a:t>       &lt;</a:t>
            </a:r>
            <a:r>
              <a:rPr lang="en-US" altLang="en-US" sz="1600" b="1" dirty="0">
                <a:latin typeface="Consolas" panose="020B0609020204030204" pitchFamily="49" charset="0"/>
              </a:rPr>
              <a:t>body</a:t>
            </a:r>
            <a:r>
              <a:rPr lang="en-US" altLang="en-US" sz="1600" dirty="0">
                <a:latin typeface="Consolas" panose="020B0609020204030204" pitchFamily="49" charset="0"/>
              </a:rPr>
              <a:t>&gt;</a:t>
            </a:r>
            <a:endParaRPr lang="en-US" altLang="en-US" sz="900" dirty="0"/>
          </a:p>
          <a:p>
            <a:r>
              <a:rPr lang="en-US" altLang="en-US" sz="1600" dirty="0">
                <a:latin typeface="Consolas" panose="020B0609020204030204" pitchFamily="49" charset="0"/>
              </a:rPr>
              <a:t>        &lt;%!</a:t>
            </a:r>
            <a:endParaRPr lang="en-US" altLang="en-US" sz="900" dirty="0"/>
          </a:p>
          <a:p>
            <a:r>
              <a:rPr lang="en-US" altLang="en-US" sz="1600" dirty="0">
                <a:latin typeface="Consolas" panose="020B0609020204030204" pitchFamily="49" charset="0"/>
              </a:rPr>
              <a:t>        int factorial(int n)</a:t>
            </a:r>
            <a:endParaRPr lang="en-US" altLang="en-US" sz="900" dirty="0"/>
          </a:p>
          <a:p>
            <a:r>
              <a:rPr lang="en-US" altLang="en-US" sz="1600" dirty="0">
                <a:latin typeface="Consolas" panose="020B0609020204030204" pitchFamily="49" charset="0"/>
              </a:rPr>
              <a:t>        {</a:t>
            </a:r>
            <a:endParaRPr lang="en-US" altLang="en-US" sz="900" dirty="0"/>
          </a:p>
          <a:p>
            <a:r>
              <a:rPr lang="en-US" altLang="en-US" sz="1600" dirty="0">
                <a:latin typeface="Consolas" panose="020B0609020204030204" pitchFamily="49" charset="0"/>
              </a:rPr>
              <a:t>        if (n == 0)</a:t>
            </a:r>
            <a:endParaRPr lang="en-US" altLang="en-US" sz="900" dirty="0"/>
          </a:p>
          <a:p>
            <a:r>
              <a:rPr lang="en-US" altLang="en-US" sz="1600" dirty="0">
                <a:latin typeface="Consolas" panose="020B0609020204030204" pitchFamily="49" charset="0"/>
              </a:rPr>
              <a:t>            return 1;  </a:t>
            </a:r>
            <a:endParaRPr lang="en-US" altLang="en-US" sz="900" dirty="0"/>
          </a:p>
          <a:p>
            <a:r>
              <a:rPr lang="en-US" altLang="en-US" sz="1600" dirty="0">
                <a:latin typeface="Consolas" panose="020B0609020204030204" pitchFamily="49" charset="0"/>
              </a:rPr>
              <a:t>          return n*factorial(n-1);</a:t>
            </a:r>
            <a:endParaRPr lang="en-US" altLang="en-US" sz="900" dirty="0"/>
          </a:p>
          <a:p>
            <a:r>
              <a:rPr lang="en-US" altLang="en-US" sz="1600" dirty="0">
                <a:latin typeface="Consolas" panose="020B0609020204030204" pitchFamily="49" charset="0"/>
              </a:rPr>
              <a:t>        }</a:t>
            </a:r>
            <a:endParaRPr lang="en-US" altLang="en-US" sz="900" dirty="0"/>
          </a:p>
          <a:p>
            <a:r>
              <a:rPr lang="en-US" altLang="en-US" sz="1600" dirty="0">
                <a:latin typeface="Consolas" panose="020B0609020204030204" pitchFamily="49" charset="0"/>
              </a:rPr>
              <a:t>          %&gt;</a:t>
            </a:r>
            <a:endParaRPr lang="en-US" altLang="en-US" sz="900" dirty="0"/>
          </a:p>
          <a:p>
            <a:r>
              <a:rPr lang="en-US" altLang="en-US" sz="1600" dirty="0">
                <a:latin typeface="Consolas" panose="020B0609020204030204" pitchFamily="49" charset="0"/>
              </a:rPr>
              <a:t>         &lt;%= "Factorial of 5 is:"+factorial(5) %&gt;</a:t>
            </a:r>
            <a:endParaRPr lang="en-US" altLang="en-US" sz="900" dirty="0"/>
          </a:p>
          <a:p>
            <a:r>
              <a:rPr lang="en-US" altLang="en-US" sz="1600" dirty="0">
                <a:latin typeface="Consolas" panose="020B0609020204030204" pitchFamily="49" charset="0"/>
              </a:rPr>
              <a:t>        &lt;/</a:t>
            </a:r>
            <a:r>
              <a:rPr lang="en-US" altLang="en-US" sz="1600" b="1" dirty="0">
                <a:latin typeface="Consolas" panose="020B0609020204030204" pitchFamily="49" charset="0"/>
              </a:rPr>
              <a:t>body</a:t>
            </a:r>
            <a:r>
              <a:rPr lang="en-US" altLang="en-US" sz="1600" dirty="0">
                <a:latin typeface="Consolas" panose="020B0609020204030204" pitchFamily="49" charset="0"/>
              </a:rPr>
              <a:t>&gt;</a:t>
            </a:r>
            <a:endParaRPr lang="en-US" altLang="en-US" sz="900" dirty="0"/>
          </a:p>
          <a:p>
            <a:r>
              <a:rPr lang="en-US" altLang="en-US" sz="1600" dirty="0">
                <a:latin typeface="Consolas" panose="020B0609020204030204" pitchFamily="49" charset="0"/>
              </a:rPr>
              <a:t>       &lt;/</a:t>
            </a:r>
            <a:r>
              <a:rPr lang="en-US" altLang="en-US" sz="1600" b="1" dirty="0">
                <a:latin typeface="Consolas" panose="020B0609020204030204" pitchFamily="49" charset="0"/>
              </a:rPr>
              <a:t>html</a:t>
            </a:r>
            <a:r>
              <a:rPr lang="en-US" altLang="en-US" sz="1600" dirty="0">
                <a:latin typeface="Consolas" panose="020B0609020204030204" pitchFamily="49" charset="0"/>
              </a:rPr>
              <a:t>&gt;</a:t>
            </a:r>
            <a:endParaRPr lang="en-US" altLang="en-US" sz="900" dirty="0"/>
          </a:p>
          <a:p>
            <a:r>
              <a:rPr lang="en-US" altLang="en-US" sz="1600" dirty="0">
                <a:latin typeface="Consolas" panose="020B0609020204030204" pitchFamily="49" charset="0"/>
              </a:rPr>
              <a:t>&lt;/</a:t>
            </a:r>
            <a:r>
              <a:rPr lang="en-US" altLang="en-US" sz="1600" b="1" dirty="0">
                <a:latin typeface="Consolas" panose="020B0609020204030204" pitchFamily="49" charset="0"/>
              </a:rPr>
              <a:t>body</a:t>
            </a:r>
            <a:r>
              <a:rPr lang="en-US" altLang="en-US" sz="1600" dirty="0">
                <a:latin typeface="Consolas" panose="020B0609020204030204" pitchFamily="49" charset="0"/>
              </a:rPr>
              <a:t>&gt;</a:t>
            </a:r>
            <a:endParaRPr lang="en-US" altLang="en-US" sz="900" dirty="0"/>
          </a:p>
          <a:p>
            <a:r>
              <a:rPr lang="en-US" altLang="en-US" sz="1600" dirty="0">
                <a:latin typeface="Consolas" panose="020B0609020204030204" pitchFamily="49" charset="0"/>
              </a:rPr>
              <a:t>&lt;/</a:t>
            </a:r>
            <a:r>
              <a:rPr lang="en-US" altLang="en-US" sz="1600" b="1" dirty="0">
                <a:latin typeface="Consolas" panose="020B0609020204030204" pitchFamily="49" charset="0"/>
              </a:rPr>
              <a:t>html</a:t>
            </a:r>
            <a:r>
              <a:rPr lang="en-US" altLang="en-US" sz="1600" dirty="0">
                <a:latin typeface="Consolas" panose="020B0609020204030204" pitchFamily="49" charset="0"/>
              </a:rPr>
              <a:t>&gt;</a:t>
            </a:r>
            <a:endParaRPr lang="en-US" altLang="en-US" sz="2800" dirty="0"/>
          </a:p>
        </p:txBody>
      </p:sp>
      <p:sp>
        <p:nvSpPr>
          <p:cNvPr id="8" name="TextBox 7">
            <a:extLst>
              <a:ext uri="{FF2B5EF4-FFF2-40B4-BE49-F238E27FC236}">
                <a16:creationId xmlns:a16="http://schemas.microsoft.com/office/drawing/2014/main" xmlns="" id="{0A353867-48C7-7D4D-870B-7921C694514A}"/>
              </a:ext>
            </a:extLst>
          </p:cNvPr>
          <p:cNvSpPr txBox="1"/>
          <p:nvPr/>
        </p:nvSpPr>
        <p:spPr>
          <a:xfrm>
            <a:off x="8737600" y="4800600"/>
            <a:ext cx="2386781" cy="646331"/>
          </a:xfrm>
          <a:prstGeom prst="rect">
            <a:avLst/>
          </a:prstGeom>
          <a:noFill/>
        </p:spPr>
        <p:txBody>
          <a:bodyPr wrap="square" rtlCol="0">
            <a:spAutoFit/>
          </a:bodyPr>
          <a:lstStyle/>
          <a:p>
            <a:r>
              <a:rPr lang="en-US" b="1" dirty="0" err="1"/>
              <a:t>OutPut</a:t>
            </a:r>
            <a:r>
              <a:rPr lang="en-US" b="1" dirty="0"/>
              <a:t>:</a:t>
            </a:r>
          </a:p>
          <a:p>
            <a:r>
              <a:rPr lang="en-US" b="1" dirty="0"/>
              <a:t>Factorial of 5 is 20 </a:t>
            </a:r>
            <a:endParaRPr lang="en-IN" b="1" dirty="0"/>
          </a:p>
        </p:txBody>
      </p:sp>
    </p:spTree>
    <p:extLst>
      <p:ext uri="{BB962C8B-B14F-4D97-AF65-F5344CB8AC3E}">
        <p14:creationId xmlns:p14="http://schemas.microsoft.com/office/powerpoint/2010/main" val="3260333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1F9C4F9-3589-4209-A5D5-D99806C60FA9}" type="datetime1">
              <a:rPr lang="en-US" smtClean="0"/>
              <a:t>1/28/2025</a:t>
            </a:fld>
            <a:endParaRPr lang="en-US"/>
          </a:p>
        </p:txBody>
      </p:sp>
      <p:sp>
        <p:nvSpPr>
          <p:cNvPr id="11" name="Footer Placeholder 4">
            <a:extLst>
              <a:ext uri="{FF2B5EF4-FFF2-40B4-BE49-F238E27FC236}">
                <a16:creationId xmlns:a16="http://schemas.microsoft.com/office/drawing/2014/main" xmlns="" id="{03FCEE74-9E96-B4BC-F26F-1911484A6BA8}"/>
              </a:ext>
            </a:extLst>
          </p:cNvPr>
          <p:cNvSpPr>
            <a:spLocks noGrp="1"/>
          </p:cNvSpPr>
          <p:nvPr>
            <p:ph type="ftr" sz="quarter" idx="11"/>
          </p:nvPr>
        </p:nvSpPr>
        <p:spPr>
          <a:xfrm>
            <a:off x="4038600" y="6356349"/>
            <a:ext cx="5029200" cy="501651"/>
          </a:xfrm>
        </p:spPr>
        <p:txBody>
          <a:bodyPr anchor="ct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
        <p:nvSpPr>
          <p:cNvPr id="10" name="Title 1"/>
          <p:cNvSpPr txBox="1">
            <a:spLocks/>
          </p:cNvSpPr>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algn="ctr">
              <a:spcBef>
                <a:spcPct val="0"/>
              </a:spcBef>
              <a:defRPr/>
            </a:pPr>
            <a:r>
              <a:rPr lang="en-US" sz="2800" dirty="0"/>
              <a:t>Syllabus</a:t>
            </a:r>
            <a:endParaRPr lang="en-US" sz="3000" dirty="0"/>
          </a:p>
        </p:txBody>
      </p:sp>
      <p:graphicFrame>
        <p:nvGraphicFramePr>
          <p:cNvPr id="8" name="Table 7">
            <a:extLst>
              <a:ext uri="{FF2B5EF4-FFF2-40B4-BE49-F238E27FC236}">
                <a16:creationId xmlns:a16="http://schemas.microsoft.com/office/drawing/2014/main" xmlns="" id="{34DBBF03-DFE8-7954-32BE-DEBD990B6048}"/>
              </a:ext>
            </a:extLst>
          </p:cNvPr>
          <p:cNvGraphicFramePr>
            <a:graphicFrameLocks noGrp="1"/>
          </p:cNvGraphicFramePr>
          <p:nvPr>
            <p:extLst>
              <p:ext uri="{D42A27DB-BD31-4B8C-83A1-F6EECF244321}">
                <p14:modId xmlns:p14="http://schemas.microsoft.com/office/powerpoint/2010/main" val="2524627149"/>
              </p:ext>
            </p:extLst>
          </p:nvPr>
        </p:nvGraphicFramePr>
        <p:xfrm>
          <a:off x="304799" y="914400"/>
          <a:ext cx="11658601" cy="5662534"/>
        </p:xfrm>
        <a:graphic>
          <a:graphicData uri="http://schemas.openxmlformats.org/drawingml/2006/table">
            <a:tbl>
              <a:tblPr bandRow="1">
                <a:tableStyleId>{5940675A-B579-460E-94D1-54222C63F5DA}</a:tableStyleId>
              </a:tblPr>
              <a:tblGrid>
                <a:gridCol w="1272262">
                  <a:extLst>
                    <a:ext uri="{9D8B030D-6E8A-4147-A177-3AD203B41FA5}">
                      <a16:colId xmlns:a16="http://schemas.microsoft.com/office/drawing/2014/main" xmlns="" val="1185031062"/>
                    </a:ext>
                  </a:extLst>
                </a:gridCol>
                <a:gridCol w="333770">
                  <a:extLst>
                    <a:ext uri="{9D8B030D-6E8A-4147-A177-3AD203B41FA5}">
                      <a16:colId xmlns:a16="http://schemas.microsoft.com/office/drawing/2014/main" xmlns="" val="545374996"/>
                    </a:ext>
                  </a:extLst>
                </a:gridCol>
                <a:gridCol w="7161195">
                  <a:extLst>
                    <a:ext uri="{9D8B030D-6E8A-4147-A177-3AD203B41FA5}">
                      <a16:colId xmlns:a16="http://schemas.microsoft.com/office/drawing/2014/main" xmlns="" val="49436955"/>
                    </a:ext>
                  </a:extLst>
                </a:gridCol>
                <a:gridCol w="1482712">
                  <a:extLst>
                    <a:ext uri="{9D8B030D-6E8A-4147-A177-3AD203B41FA5}">
                      <a16:colId xmlns:a16="http://schemas.microsoft.com/office/drawing/2014/main" xmlns="" val="3705152762"/>
                    </a:ext>
                  </a:extLst>
                </a:gridCol>
                <a:gridCol w="1408662">
                  <a:extLst>
                    <a:ext uri="{9D8B030D-6E8A-4147-A177-3AD203B41FA5}">
                      <a16:colId xmlns:a16="http://schemas.microsoft.com/office/drawing/2014/main" xmlns="" val="1851650061"/>
                    </a:ext>
                  </a:extLst>
                </a:gridCol>
              </a:tblGrid>
              <a:tr h="270616">
                <a:tc gridSpan="5">
                  <a:txBody>
                    <a:bodyPr/>
                    <a:lstStyle/>
                    <a:p>
                      <a:pPr algn="ctr">
                        <a:lnSpc>
                          <a:spcPct val="107000"/>
                        </a:lnSpc>
                        <a:spcAft>
                          <a:spcPts val="0"/>
                        </a:spcAft>
                        <a:tabLst>
                          <a:tab pos="1533525" algn="l"/>
                        </a:tabLst>
                      </a:pPr>
                      <a:r>
                        <a:rPr lang="en-IN" dirty="0"/>
                        <a:t>B. TECH.  THIRD-YEAR</a:t>
                      </a:r>
                    </a:p>
                  </a:txBody>
                  <a:tcPr marL="27675" marR="27675" marT="0" marB="0">
                    <a:solidFill>
                      <a:schemeClr val="accent5">
                        <a:lumMod val="60000"/>
                        <a:lumOff val="4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3341449375"/>
                  </a:ext>
                </a:extLst>
              </a:tr>
              <a:tr h="270616">
                <a:tc gridSpan="2">
                  <a:txBody>
                    <a:bodyPr/>
                    <a:lstStyle/>
                    <a:p>
                      <a:pPr>
                        <a:lnSpc>
                          <a:spcPct val="107000"/>
                        </a:lnSpc>
                        <a:spcAft>
                          <a:spcPts val="0"/>
                        </a:spcAft>
                        <a:tabLst>
                          <a:tab pos="1533525" algn="l"/>
                        </a:tabLst>
                      </a:pPr>
                      <a:r>
                        <a:rPr lang="en-IN" sz="1600" b="1" dirty="0">
                          <a:effectLst/>
                        </a:rPr>
                        <a:t>Course code</a:t>
                      </a:r>
                      <a:endParaRPr lang="en-IN" sz="1600" b="1" dirty="0">
                        <a:effectLst/>
                        <a:latin typeface="+mn-lt"/>
                        <a:ea typeface="Calibri" panose="020F0502020204030204" pitchFamily="34" charset="0"/>
                        <a:cs typeface="Times New Roman" panose="02020603050405020304" pitchFamily="18" charset="0"/>
                      </a:endParaRPr>
                    </a:p>
                  </a:txBody>
                  <a:tcPr marL="27675" marR="27675" marT="0" marB="0"/>
                </a:tc>
                <a:tc hMerge="1">
                  <a:txBody>
                    <a:bodyPr/>
                    <a:lstStyle/>
                    <a:p>
                      <a:pPr>
                        <a:lnSpc>
                          <a:spcPct val="107000"/>
                        </a:lnSpc>
                        <a:spcAft>
                          <a:spcPts val="0"/>
                        </a:spcAft>
                        <a:tabLst>
                          <a:tab pos="1533525" algn="l"/>
                        </a:tabLst>
                      </a:pPr>
                      <a:endParaRPr lang="en-IN" sz="1600">
                        <a:effectLst/>
                        <a:latin typeface="+mn-lt"/>
                        <a:ea typeface="Calibri" panose="020F0502020204030204" pitchFamily="34" charset="0"/>
                        <a:cs typeface="Times New Roman" panose="02020603050405020304" pitchFamily="18" charset="0"/>
                      </a:endParaRPr>
                    </a:p>
                  </a:txBody>
                  <a:tcPr marL="27675" marR="27675" marT="0" marB="0"/>
                </a:tc>
                <a:tc>
                  <a:txBody>
                    <a:bodyPr/>
                    <a:lstStyle/>
                    <a:p>
                      <a:pPr>
                        <a:lnSpc>
                          <a:spcPct val="107000"/>
                        </a:lnSpc>
                        <a:spcAft>
                          <a:spcPts val="0"/>
                        </a:spcAft>
                        <a:tabLst>
                          <a:tab pos="1533525" algn="l"/>
                        </a:tabLst>
                      </a:pPr>
                      <a:r>
                        <a:rPr lang="en-IN" dirty="0"/>
                        <a:t> AMICSE0601</a:t>
                      </a:r>
                    </a:p>
                  </a:txBody>
                  <a:tcPr marL="27675" marR="27675" marT="0" marB="0"/>
                </a:tc>
                <a:tc>
                  <a:txBody>
                    <a:bodyPr/>
                    <a:lstStyle/>
                    <a:p>
                      <a:pPr algn="ctr">
                        <a:lnSpc>
                          <a:spcPct val="115000"/>
                        </a:lnSpc>
                        <a:spcAft>
                          <a:spcPts val="1000"/>
                        </a:spcAft>
                      </a:pPr>
                      <a:r>
                        <a:rPr lang="en-US" sz="1600" b="1">
                          <a:effectLst/>
                        </a:rPr>
                        <a:t>L T P</a:t>
                      </a:r>
                      <a:endParaRPr lang="en-IN" sz="1600" b="1">
                        <a:effectLst/>
                        <a:latin typeface="+mn-lt"/>
                        <a:ea typeface="Calibri" panose="020F0502020204030204" pitchFamily="34" charset="0"/>
                        <a:cs typeface="Times New Roman" panose="02020603050405020304" pitchFamily="18" charset="0"/>
                      </a:endParaRPr>
                    </a:p>
                  </a:txBody>
                  <a:tcPr marL="27675" marR="27675" marT="0" marB="0"/>
                </a:tc>
                <a:tc>
                  <a:txBody>
                    <a:bodyPr/>
                    <a:lstStyle/>
                    <a:p>
                      <a:pPr algn="ctr">
                        <a:lnSpc>
                          <a:spcPct val="115000"/>
                        </a:lnSpc>
                        <a:spcAft>
                          <a:spcPts val="1000"/>
                        </a:spcAft>
                      </a:pPr>
                      <a:r>
                        <a:rPr lang="en-US" sz="1600" b="1" dirty="0">
                          <a:effectLst/>
                        </a:rPr>
                        <a:t>Credits</a:t>
                      </a:r>
                      <a:endParaRPr lang="en-IN" sz="1600" b="1" dirty="0">
                        <a:effectLst/>
                        <a:latin typeface="+mn-lt"/>
                        <a:ea typeface="Calibri" panose="020F0502020204030204" pitchFamily="34" charset="0"/>
                        <a:cs typeface="Times New Roman" panose="02020603050405020304" pitchFamily="18" charset="0"/>
                      </a:endParaRPr>
                    </a:p>
                  </a:txBody>
                  <a:tcPr marL="27675" marR="27675" marT="0" marB="0"/>
                </a:tc>
                <a:extLst>
                  <a:ext uri="{0D108BD9-81ED-4DB2-BD59-A6C34878D82A}">
                    <a16:rowId xmlns:a16="http://schemas.microsoft.com/office/drawing/2014/main" xmlns="" val="3676080705"/>
                  </a:ext>
                </a:extLst>
              </a:tr>
              <a:tr h="286920">
                <a:tc gridSpan="2">
                  <a:txBody>
                    <a:bodyPr/>
                    <a:lstStyle/>
                    <a:p>
                      <a:pPr>
                        <a:lnSpc>
                          <a:spcPct val="107000"/>
                        </a:lnSpc>
                        <a:spcAft>
                          <a:spcPts val="0"/>
                        </a:spcAft>
                        <a:tabLst>
                          <a:tab pos="1533525" algn="l"/>
                        </a:tabLst>
                      </a:pPr>
                      <a:r>
                        <a:rPr lang="en-IN" sz="1600" b="1" dirty="0">
                          <a:effectLst/>
                        </a:rPr>
                        <a:t>Course title</a:t>
                      </a:r>
                      <a:endParaRPr lang="en-IN" sz="1600" b="1" dirty="0">
                        <a:effectLst/>
                        <a:latin typeface="+mn-lt"/>
                        <a:ea typeface="Calibri" panose="020F0502020204030204" pitchFamily="34" charset="0"/>
                        <a:cs typeface="Times New Roman" panose="02020603050405020304" pitchFamily="18" charset="0"/>
                      </a:endParaRPr>
                    </a:p>
                  </a:txBody>
                  <a:tcPr marL="27675" marR="27675" marT="0" marB="0"/>
                </a:tc>
                <a:tc hMerge="1">
                  <a:txBody>
                    <a:bodyPr/>
                    <a:lstStyle/>
                    <a:p>
                      <a:pPr>
                        <a:lnSpc>
                          <a:spcPct val="115000"/>
                        </a:lnSpc>
                        <a:spcAft>
                          <a:spcPts val="1000"/>
                        </a:spcAft>
                      </a:pPr>
                      <a:endParaRPr lang="en-IN" sz="1600">
                        <a:effectLst/>
                        <a:latin typeface="+mn-lt"/>
                        <a:ea typeface="Calibri" panose="020F0502020204030204" pitchFamily="34" charset="0"/>
                        <a:cs typeface="Times New Roman" panose="02020603050405020304" pitchFamily="18" charset="0"/>
                      </a:endParaRPr>
                    </a:p>
                  </a:txBody>
                  <a:tcPr marL="27675" marR="27675" marT="0" marB="0" anchor="ctr"/>
                </a:tc>
                <a:tc>
                  <a:txBody>
                    <a:bodyPr/>
                    <a:lstStyle/>
                    <a:p>
                      <a:pPr>
                        <a:lnSpc>
                          <a:spcPct val="115000"/>
                        </a:lnSpc>
                        <a:spcAft>
                          <a:spcPts val="1000"/>
                        </a:spcAft>
                      </a:pPr>
                      <a:r>
                        <a:rPr lang="en-IN" dirty="0"/>
                        <a:t>ADVANCED JAVA PROGRAMMING</a:t>
                      </a:r>
                    </a:p>
                  </a:txBody>
                  <a:tcPr marL="27675" marR="27675" marT="0" marB="0" anchor="ctr"/>
                </a:tc>
                <a:tc>
                  <a:txBody>
                    <a:bodyPr/>
                    <a:lstStyle/>
                    <a:p>
                      <a:pPr algn="ctr">
                        <a:lnSpc>
                          <a:spcPct val="115000"/>
                        </a:lnSpc>
                        <a:spcAft>
                          <a:spcPts val="1000"/>
                        </a:spcAft>
                      </a:pPr>
                      <a:r>
                        <a:rPr lang="en-US" sz="1600" b="1">
                          <a:effectLst/>
                        </a:rPr>
                        <a:t>3  0  0</a:t>
                      </a:r>
                      <a:endParaRPr lang="en-IN" sz="1600" b="1">
                        <a:effectLst/>
                        <a:latin typeface="+mn-lt"/>
                        <a:ea typeface="Calibri" panose="020F0502020204030204" pitchFamily="34" charset="0"/>
                        <a:cs typeface="Times New Roman" panose="02020603050405020304" pitchFamily="18" charset="0"/>
                      </a:endParaRPr>
                    </a:p>
                  </a:txBody>
                  <a:tcPr marL="27675" marR="27675" marT="0" marB="0"/>
                </a:tc>
                <a:tc>
                  <a:txBody>
                    <a:bodyPr/>
                    <a:lstStyle/>
                    <a:p>
                      <a:pPr algn="ctr">
                        <a:lnSpc>
                          <a:spcPct val="115000"/>
                        </a:lnSpc>
                        <a:spcAft>
                          <a:spcPts val="1000"/>
                        </a:spcAft>
                      </a:pPr>
                      <a:r>
                        <a:rPr lang="en-US" sz="1600" b="1" dirty="0">
                          <a:effectLst/>
                        </a:rPr>
                        <a:t>3</a:t>
                      </a:r>
                      <a:endParaRPr lang="en-IN" sz="1600" b="1" dirty="0">
                        <a:effectLst/>
                        <a:latin typeface="+mn-lt"/>
                        <a:ea typeface="Calibri" panose="020F0502020204030204" pitchFamily="34" charset="0"/>
                        <a:cs typeface="Times New Roman" panose="02020603050405020304" pitchFamily="18" charset="0"/>
                      </a:endParaRPr>
                    </a:p>
                  </a:txBody>
                  <a:tcPr marL="27675" marR="27675" marT="0" marB="0"/>
                </a:tc>
                <a:extLst>
                  <a:ext uri="{0D108BD9-81ED-4DB2-BD59-A6C34878D82A}">
                    <a16:rowId xmlns:a16="http://schemas.microsoft.com/office/drawing/2014/main" xmlns="" val="3210248935"/>
                  </a:ext>
                </a:extLst>
              </a:tr>
              <a:tr h="675188">
                <a:tc gridSpan="5">
                  <a:txBody>
                    <a:bodyPr/>
                    <a:lstStyle/>
                    <a:p>
                      <a:r>
                        <a:rPr lang="en-IN" dirty="0"/>
                        <a:t>Course objective: </a:t>
                      </a:r>
                      <a:r>
                        <a:rPr lang="en-US" dirty="0"/>
                        <a:t>Objective of this course is to provide the ability to design console based, GUI based, web based applications, integrated development environment to create, debug and run multi-tier and enterprise-level applications.</a:t>
                      </a:r>
                      <a:endParaRPr lang="en-IN" dirty="0"/>
                    </a:p>
                  </a:txBody>
                  <a:tcPr marL="27675" marR="27675"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829139518"/>
                  </a:ext>
                </a:extLst>
              </a:tr>
              <a:tr h="286920">
                <a:tc gridSpan="5">
                  <a:txBody>
                    <a:bodyPr/>
                    <a:lstStyle/>
                    <a:p>
                      <a:pPr algn="just">
                        <a:lnSpc>
                          <a:spcPct val="115000"/>
                        </a:lnSpc>
                        <a:spcAft>
                          <a:spcPts val="0"/>
                        </a:spcAft>
                      </a:pPr>
                      <a:r>
                        <a:rPr lang="en-US" dirty="0"/>
                        <a:t>Pre-requisites: Basics of C, C++, and basic concept of Core JAVA.</a:t>
                      </a:r>
                      <a:endParaRPr lang="en-IN" dirty="0"/>
                    </a:p>
                  </a:txBody>
                  <a:tcPr marL="27675" marR="27675"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603793720"/>
                  </a:ext>
                </a:extLst>
              </a:tr>
              <a:tr h="270616">
                <a:tc gridSpan="5">
                  <a:txBody>
                    <a:bodyPr/>
                    <a:lstStyle/>
                    <a:p>
                      <a:pPr algn="ctr">
                        <a:lnSpc>
                          <a:spcPct val="107000"/>
                        </a:lnSpc>
                        <a:spcAft>
                          <a:spcPts val="0"/>
                        </a:spcAft>
                        <a:tabLst>
                          <a:tab pos="1533525" algn="l"/>
                        </a:tabLst>
                      </a:pPr>
                      <a:r>
                        <a:rPr lang="en-IN" dirty="0"/>
                        <a:t>Course Contents / Syllabus</a:t>
                      </a:r>
                    </a:p>
                  </a:txBody>
                  <a:tcPr marL="27675" marR="27675" marT="0" marB="0">
                    <a:solidFill>
                      <a:schemeClr val="accent5">
                        <a:lumMod val="20000"/>
                        <a:lumOff val="8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27221405"/>
                  </a:ext>
                </a:extLst>
              </a:tr>
              <a:tr h="270616">
                <a:tc>
                  <a:txBody>
                    <a:bodyPr/>
                    <a:lstStyle/>
                    <a:p>
                      <a:pPr>
                        <a:lnSpc>
                          <a:spcPct val="107000"/>
                        </a:lnSpc>
                        <a:spcAft>
                          <a:spcPts val="0"/>
                        </a:spcAft>
                        <a:tabLst>
                          <a:tab pos="1533525" algn="l"/>
                        </a:tabLst>
                      </a:pPr>
                      <a:r>
                        <a:rPr lang="en-IN" sz="1600" b="1" dirty="0">
                          <a:effectLst/>
                        </a:rPr>
                        <a:t>UNIT-I</a:t>
                      </a:r>
                      <a:endParaRPr lang="en-IN" sz="1600" b="1" dirty="0">
                        <a:effectLst/>
                        <a:latin typeface="+mn-lt"/>
                        <a:ea typeface="Calibri" panose="020F0502020204030204" pitchFamily="34" charset="0"/>
                        <a:cs typeface="Times New Roman" panose="02020603050405020304" pitchFamily="18" charset="0"/>
                      </a:endParaRPr>
                    </a:p>
                  </a:txBody>
                  <a:tcPr marL="27675" marR="27675" marT="0" marB="0">
                    <a:solidFill>
                      <a:srgbClr val="E6E6E6"/>
                    </a:solidFill>
                  </a:tcPr>
                </a:tc>
                <a:tc gridSpan="3">
                  <a:txBody>
                    <a:bodyPr/>
                    <a:lstStyle/>
                    <a:p>
                      <a:pPr>
                        <a:lnSpc>
                          <a:spcPct val="107000"/>
                        </a:lnSpc>
                        <a:spcAft>
                          <a:spcPts val="0"/>
                        </a:spcAft>
                        <a:tabLst>
                          <a:tab pos="1533525" algn="l"/>
                        </a:tabLst>
                      </a:pPr>
                      <a:r>
                        <a:rPr lang="en-IN" dirty="0"/>
                        <a:t>INTRODUCTION</a:t>
                      </a:r>
                    </a:p>
                  </a:txBody>
                  <a:tcPr marL="27675" marR="27675" marT="0" marB="0">
                    <a:solidFill>
                      <a:srgbClr val="E6E6E6"/>
                    </a:solidFill>
                  </a:tcPr>
                </a:tc>
                <a:tc hMerge="1">
                  <a:txBody>
                    <a:bodyPr/>
                    <a:lstStyle/>
                    <a:p>
                      <a:endParaRPr lang="en-IN"/>
                    </a:p>
                  </a:txBody>
                  <a:tcPr/>
                </a:tc>
                <a:tc hMerge="1">
                  <a:txBody>
                    <a:bodyPr/>
                    <a:lstStyle/>
                    <a:p>
                      <a:endParaRPr lang="en-IN"/>
                    </a:p>
                  </a:txBody>
                  <a:tcPr/>
                </a:tc>
                <a:tc>
                  <a:txBody>
                    <a:bodyPr/>
                    <a:lstStyle/>
                    <a:p>
                      <a:pPr algn="ctr">
                        <a:lnSpc>
                          <a:spcPct val="107000"/>
                        </a:lnSpc>
                        <a:spcAft>
                          <a:spcPts val="0"/>
                        </a:spcAft>
                        <a:tabLst>
                          <a:tab pos="1533525" algn="l"/>
                        </a:tabLst>
                      </a:pPr>
                      <a:r>
                        <a:rPr lang="en-IN" sz="1600" b="1" dirty="0">
                          <a:effectLst/>
                        </a:rPr>
                        <a:t>8 Hours</a:t>
                      </a:r>
                      <a:endParaRPr lang="en-IN" sz="1600" b="1" dirty="0">
                        <a:effectLst/>
                        <a:latin typeface="+mn-lt"/>
                        <a:ea typeface="Calibri" panose="020F0502020204030204" pitchFamily="34" charset="0"/>
                        <a:cs typeface="Times New Roman" panose="02020603050405020304" pitchFamily="18" charset="0"/>
                      </a:endParaRPr>
                    </a:p>
                  </a:txBody>
                  <a:tcPr marL="27675" marR="27675" marT="0" marB="0">
                    <a:solidFill>
                      <a:srgbClr val="E6E6E6"/>
                    </a:solidFill>
                  </a:tcPr>
                </a:tc>
                <a:extLst>
                  <a:ext uri="{0D108BD9-81ED-4DB2-BD59-A6C34878D82A}">
                    <a16:rowId xmlns:a16="http://schemas.microsoft.com/office/drawing/2014/main" xmlns="" val="3628507392"/>
                  </a:ext>
                </a:extLst>
              </a:tr>
              <a:tr h="1058691">
                <a:tc gridSpan="5">
                  <a:txBody>
                    <a:bodyPr/>
                    <a:lstStyle/>
                    <a:p>
                      <a:r>
                        <a:rPr lang="en-US" dirty="0"/>
                        <a:t>JDBC: Introduction, JDBC Driver, DB Connectivity, Driver Manager, Connection, Statement, Result Set, Prepared </a:t>
                      </a:r>
                      <a:r>
                        <a:rPr lang="en-IN" dirty="0"/>
                        <a:t>Statement, Transaction Management, Stored Procedures.</a:t>
                      </a:r>
                    </a:p>
                    <a:p>
                      <a:r>
                        <a:rPr lang="en-IN" dirty="0"/>
                        <a:t>Servlet: Servlet Overview, Servlet API, Servlet Interface, Generic Servlet, HTTP Servlet, Servlet Life Cycle, </a:t>
                      </a:r>
                      <a:r>
                        <a:rPr lang="en-US" dirty="0"/>
                        <a:t>Redirect requests to other resources, Session Tracking, Event and Listener.</a:t>
                      </a:r>
                      <a:endParaRPr lang="en-IN" dirty="0"/>
                    </a:p>
                  </a:txBody>
                  <a:tcPr marL="27675" marR="27675" marT="0" marB="0">
                    <a:solidFill>
                      <a:schemeClr val="bg1"/>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603277497"/>
                  </a:ext>
                </a:extLst>
              </a:tr>
              <a:tr h="270616">
                <a:tc>
                  <a:txBody>
                    <a:bodyPr/>
                    <a:lstStyle/>
                    <a:p>
                      <a:pPr>
                        <a:lnSpc>
                          <a:spcPct val="107000"/>
                        </a:lnSpc>
                        <a:spcAft>
                          <a:spcPts val="0"/>
                        </a:spcAft>
                        <a:tabLst>
                          <a:tab pos="1533525" algn="l"/>
                        </a:tabLst>
                      </a:pPr>
                      <a:r>
                        <a:rPr lang="en-IN" sz="1600" b="1" dirty="0">
                          <a:effectLst/>
                        </a:rPr>
                        <a:t>UNIT-II</a:t>
                      </a:r>
                      <a:endParaRPr lang="en-IN" sz="1600" b="1" dirty="0">
                        <a:effectLst/>
                        <a:latin typeface="+mn-lt"/>
                        <a:ea typeface="Calibri" panose="020F0502020204030204" pitchFamily="34" charset="0"/>
                        <a:cs typeface="Times New Roman" panose="02020603050405020304" pitchFamily="18" charset="0"/>
                      </a:endParaRPr>
                    </a:p>
                  </a:txBody>
                  <a:tcPr marL="27675" marR="27675" marT="0" marB="0">
                    <a:solidFill>
                      <a:srgbClr val="E6E6E6"/>
                    </a:solidFill>
                  </a:tcPr>
                </a:tc>
                <a:tc gridSpan="3">
                  <a:txBody>
                    <a:bodyPr/>
                    <a:lstStyle/>
                    <a:p>
                      <a:pPr algn="just">
                        <a:lnSpc>
                          <a:spcPct val="107000"/>
                        </a:lnSpc>
                        <a:spcAft>
                          <a:spcPts val="0"/>
                        </a:spcAft>
                      </a:pPr>
                      <a:r>
                        <a:rPr lang="en-IN" dirty="0"/>
                        <a:t>JSP</a:t>
                      </a:r>
                    </a:p>
                  </a:txBody>
                  <a:tcPr marL="27675" marR="27675" marT="0" marB="0">
                    <a:solidFill>
                      <a:srgbClr val="E6E6E6"/>
                    </a:solidFill>
                  </a:tcPr>
                </a:tc>
                <a:tc hMerge="1">
                  <a:txBody>
                    <a:bodyPr/>
                    <a:lstStyle/>
                    <a:p>
                      <a:endParaRPr lang="en-IN"/>
                    </a:p>
                  </a:txBody>
                  <a:tcPr/>
                </a:tc>
                <a:tc hMerge="1">
                  <a:txBody>
                    <a:bodyPr/>
                    <a:lstStyle/>
                    <a:p>
                      <a:endParaRPr lang="en-IN"/>
                    </a:p>
                  </a:txBody>
                  <a:tcPr/>
                </a:tc>
                <a:tc>
                  <a:txBody>
                    <a:bodyPr/>
                    <a:lstStyle/>
                    <a:p>
                      <a:pPr algn="ctr">
                        <a:lnSpc>
                          <a:spcPct val="107000"/>
                        </a:lnSpc>
                        <a:spcAft>
                          <a:spcPts val="0"/>
                        </a:spcAft>
                        <a:tabLst>
                          <a:tab pos="1533525" algn="l"/>
                        </a:tabLst>
                      </a:pPr>
                      <a:r>
                        <a:rPr lang="en-IN" sz="1600" b="1" dirty="0">
                          <a:effectLst/>
                        </a:rPr>
                        <a:t>8 Hours</a:t>
                      </a:r>
                      <a:endParaRPr lang="en-IN" sz="1600" b="1" dirty="0">
                        <a:effectLst/>
                        <a:latin typeface="+mn-lt"/>
                        <a:ea typeface="Calibri" panose="020F0502020204030204" pitchFamily="34" charset="0"/>
                        <a:cs typeface="Times New Roman" panose="02020603050405020304" pitchFamily="18" charset="0"/>
                      </a:endParaRPr>
                    </a:p>
                  </a:txBody>
                  <a:tcPr marL="27675" marR="27675" marT="0" marB="0">
                    <a:solidFill>
                      <a:srgbClr val="E6E6E6"/>
                    </a:solidFill>
                  </a:tcPr>
                </a:tc>
                <a:extLst>
                  <a:ext uri="{0D108BD9-81ED-4DB2-BD59-A6C34878D82A}">
                    <a16:rowId xmlns:a16="http://schemas.microsoft.com/office/drawing/2014/main" xmlns="" val="1463311405"/>
                  </a:ext>
                </a:extLst>
              </a:tr>
              <a:tr h="675188">
                <a:tc gridSpan="5">
                  <a:txBody>
                    <a:bodyPr/>
                    <a:lstStyle/>
                    <a:p>
                      <a:r>
                        <a:rPr lang="en-IN" dirty="0"/>
                        <a:t>JSP: Introduction, Overview, JSP </a:t>
                      </a:r>
                      <a:r>
                        <a:rPr lang="en-IN" dirty="0" err="1"/>
                        <a:t>Scriptlet</a:t>
                      </a:r>
                      <a:r>
                        <a:rPr lang="en-IN" dirty="0"/>
                        <a:t> Tag, JSP expression Tag, JSP declaration Tag, Life Cycle of JSP, JSP API, Implicit Objects: JSP request, JSP response, JSP config, JSP session, JSP Application, JSP Page Context; JSP Page, JSP Exception.</a:t>
                      </a:r>
                    </a:p>
                  </a:txBody>
                  <a:tcPr marL="27675" marR="27675" marT="0" marB="0">
                    <a:solidFill>
                      <a:srgbClr val="FFFF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3239041926"/>
                  </a:ext>
                </a:extLst>
              </a:tr>
              <a:tr h="270616">
                <a:tc>
                  <a:txBody>
                    <a:bodyPr/>
                    <a:lstStyle/>
                    <a:p>
                      <a:pPr>
                        <a:lnSpc>
                          <a:spcPct val="107000"/>
                        </a:lnSpc>
                        <a:spcAft>
                          <a:spcPts val="0"/>
                        </a:spcAft>
                        <a:tabLst>
                          <a:tab pos="1533525" algn="l"/>
                        </a:tabLst>
                      </a:pPr>
                      <a:r>
                        <a:rPr lang="en-IN" sz="1600" b="1" dirty="0">
                          <a:effectLst/>
                        </a:rPr>
                        <a:t>UNIT-III</a:t>
                      </a:r>
                      <a:endParaRPr lang="en-IN" sz="1600" b="1" dirty="0">
                        <a:effectLst/>
                        <a:latin typeface="+mn-lt"/>
                        <a:ea typeface="Calibri" panose="020F0502020204030204" pitchFamily="34" charset="0"/>
                        <a:cs typeface="Times New Roman" panose="02020603050405020304" pitchFamily="18" charset="0"/>
                      </a:endParaRPr>
                    </a:p>
                  </a:txBody>
                  <a:tcPr marL="27675" marR="27675" marT="0" marB="0">
                    <a:solidFill>
                      <a:srgbClr val="E6E6E6"/>
                    </a:solidFill>
                  </a:tcPr>
                </a:tc>
                <a:tc gridSpan="3">
                  <a:txBody>
                    <a:bodyPr/>
                    <a:lstStyle/>
                    <a:p>
                      <a:pPr>
                        <a:lnSpc>
                          <a:spcPct val="107000"/>
                        </a:lnSpc>
                        <a:spcAft>
                          <a:spcPts val="0"/>
                        </a:spcAft>
                        <a:tabLst>
                          <a:tab pos="1533525" algn="l"/>
                        </a:tabLst>
                      </a:pPr>
                      <a:r>
                        <a:rPr lang="en-IN" dirty="0"/>
                        <a:t>Spring 5.0</a:t>
                      </a:r>
                    </a:p>
                  </a:txBody>
                  <a:tcPr marL="27675" marR="27675" marT="0" marB="0">
                    <a:solidFill>
                      <a:srgbClr val="E6E6E6"/>
                    </a:solidFill>
                  </a:tcPr>
                </a:tc>
                <a:tc hMerge="1">
                  <a:txBody>
                    <a:bodyPr/>
                    <a:lstStyle/>
                    <a:p>
                      <a:endParaRPr lang="en-IN"/>
                    </a:p>
                  </a:txBody>
                  <a:tcPr/>
                </a:tc>
                <a:tc hMerge="1">
                  <a:txBody>
                    <a:bodyPr/>
                    <a:lstStyle/>
                    <a:p>
                      <a:endParaRPr lang="en-IN"/>
                    </a:p>
                  </a:txBody>
                  <a:tcPr/>
                </a:tc>
                <a:tc>
                  <a:txBody>
                    <a:bodyPr/>
                    <a:lstStyle/>
                    <a:p>
                      <a:pPr algn="ctr">
                        <a:lnSpc>
                          <a:spcPct val="107000"/>
                        </a:lnSpc>
                        <a:spcAft>
                          <a:spcPts val="0"/>
                        </a:spcAft>
                        <a:tabLst>
                          <a:tab pos="1533525" algn="l"/>
                        </a:tabLst>
                      </a:pPr>
                      <a:r>
                        <a:rPr lang="en-IN" sz="1600" b="1" dirty="0">
                          <a:effectLst/>
                        </a:rPr>
                        <a:t>8 Hours</a:t>
                      </a:r>
                      <a:endParaRPr lang="en-IN" sz="1600" b="1" dirty="0">
                        <a:effectLst/>
                        <a:latin typeface="+mn-lt"/>
                        <a:ea typeface="Calibri" panose="020F0502020204030204" pitchFamily="34" charset="0"/>
                        <a:cs typeface="Times New Roman" panose="02020603050405020304" pitchFamily="18" charset="0"/>
                      </a:endParaRPr>
                    </a:p>
                  </a:txBody>
                  <a:tcPr marL="27675" marR="27675" marT="0" marB="0">
                    <a:solidFill>
                      <a:srgbClr val="E6E6E6"/>
                    </a:solidFill>
                  </a:tcPr>
                </a:tc>
                <a:extLst>
                  <a:ext uri="{0D108BD9-81ED-4DB2-BD59-A6C34878D82A}">
                    <a16:rowId xmlns:a16="http://schemas.microsoft.com/office/drawing/2014/main" xmlns="" val="1357938041"/>
                  </a:ext>
                </a:extLst>
              </a:tr>
              <a:tr h="794018">
                <a:tc gridSpan="5">
                  <a:txBody>
                    <a:bodyPr/>
                    <a:lstStyle/>
                    <a:p>
                      <a:r>
                        <a:rPr lang="en-US" dirty="0"/>
                        <a:t>Spring 5.0: Spring Core Introduction and Overview, Managing Beans, The Spring Container, The Factory Pattern, Dependency Injection (DI), Spring Managed Bean Lifecycle, Constructor Injection, Metadata/ Configuration: Life </a:t>
                      </a:r>
                      <a:r>
                        <a:rPr lang="en-IN" dirty="0"/>
                        <a:t>Cycle Annotations, Java Configuration, XML Free configuration.</a:t>
                      </a:r>
                    </a:p>
                  </a:txBody>
                  <a:tcPr marL="27675" marR="27675" marT="0" marB="0">
                    <a:solidFill>
                      <a:schemeClr val="bg1"/>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611353003"/>
                  </a:ext>
                </a:extLst>
              </a:tr>
            </a:tbl>
          </a:graphicData>
        </a:graphic>
      </p:graphicFrame>
    </p:spTree>
    <p:extLst>
      <p:ext uri="{BB962C8B-B14F-4D97-AF65-F5344CB8AC3E}">
        <p14:creationId xmlns:p14="http://schemas.microsoft.com/office/powerpoint/2010/main" val="25510521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533D864-3D37-D69E-1B33-EA87F01AA216}"/>
              </a:ext>
            </a:extLst>
          </p:cNvPr>
          <p:cNvSpPr>
            <a:spLocks noGrp="1"/>
          </p:cNvSpPr>
          <p:nvPr>
            <p:ph idx="1"/>
          </p:nvPr>
        </p:nvSpPr>
        <p:spPr>
          <a:xfrm>
            <a:off x="1371600" y="1600201"/>
            <a:ext cx="9296400" cy="4756152"/>
          </a:xfrm>
        </p:spPr>
        <p:txBody>
          <a:bodyPr>
            <a:normAutofit fontScale="77500" lnSpcReduction="20000"/>
          </a:bodyPr>
          <a:lstStyle/>
          <a:p>
            <a:pPr algn="l" fontAlgn="base">
              <a:buFont typeface="Arial" panose="020B0604020202020204" pitchFamily="34" charset="0"/>
              <a:buChar char="•"/>
            </a:pPr>
            <a:r>
              <a:rPr lang="en-US" sz="3100" b="1" i="0" dirty="0">
                <a:effectLst/>
              </a:rPr>
              <a:t>Expression tag:</a:t>
            </a:r>
            <a:r>
              <a:rPr lang="en-US" sz="3100" b="0" i="0" dirty="0">
                <a:effectLst/>
              </a:rPr>
              <a:t> This tag contains a scripting language expression that is converted to a String and inserted where the expression appears in the JSP file. Because the value of an expression is converted to a String, you can use an expression within text in a JSP file. You cannot use a semicolon to end an expression.</a:t>
            </a:r>
          </a:p>
          <a:p>
            <a:pPr algn="l" fontAlgn="base">
              <a:buFont typeface="Arial" panose="020B0604020202020204" pitchFamily="34" charset="0"/>
              <a:buChar char="•"/>
            </a:pPr>
            <a:r>
              <a:rPr lang="en-US" sz="3100" b="1" i="0" dirty="0">
                <a:effectLst/>
              </a:rPr>
              <a:t>Declaration tag:</a:t>
            </a:r>
            <a:r>
              <a:rPr lang="en-US" sz="3100" b="0" i="0" dirty="0">
                <a:effectLst/>
              </a:rPr>
              <a:t> This declares one or more variables or methods for use later in the JSP source file. It must contain at least one complete statement. You can declare any number of variables or methods within one declaration tag, but you have to separate them by semicolons. The declaration must be valid in the scripting language used in the JSP </a:t>
            </a:r>
            <a:r>
              <a:rPr lang="en-US" sz="3100" b="0" i="0" dirty="0" err="1">
                <a:effectLst/>
              </a:rPr>
              <a:t>file.You</a:t>
            </a:r>
            <a:r>
              <a:rPr lang="en-US" sz="3100" b="0" i="0" dirty="0">
                <a:effectLst/>
              </a:rPr>
              <a:t> can add method to the declaration part.</a:t>
            </a:r>
          </a:p>
          <a:p>
            <a:pPr algn="l" fontAlgn="base">
              <a:buFont typeface="Arial" panose="020B0604020202020204" pitchFamily="34" charset="0"/>
              <a:buChar char="•"/>
            </a:pPr>
            <a:r>
              <a:rPr lang="en-US" sz="3100" b="1" i="0" dirty="0" err="1">
                <a:effectLst/>
              </a:rPr>
              <a:t>Scriptlet</a:t>
            </a:r>
            <a:r>
              <a:rPr lang="en-US" sz="3100" b="1" i="0" dirty="0">
                <a:effectLst/>
              </a:rPr>
              <a:t> tag:</a:t>
            </a:r>
            <a:r>
              <a:rPr lang="en-US" sz="3100" b="0" i="0" dirty="0">
                <a:effectLst/>
              </a:rPr>
              <a:t> You can declare variables in the script-let and can do any processing. All the </a:t>
            </a:r>
            <a:r>
              <a:rPr lang="en-US" sz="3100" b="0" i="0" dirty="0" err="1">
                <a:effectLst/>
              </a:rPr>
              <a:t>Scriptlet</a:t>
            </a:r>
            <a:r>
              <a:rPr lang="en-US" sz="3100" b="0" i="0" dirty="0">
                <a:effectLst/>
              </a:rPr>
              <a:t> go to the inside service() method of the convert servlet.</a:t>
            </a:r>
          </a:p>
          <a:p>
            <a:endParaRPr lang="en-IN" dirty="0"/>
          </a:p>
        </p:txBody>
      </p:sp>
      <p:sp>
        <p:nvSpPr>
          <p:cNvPr id="4" name="Date Placeholder 3">
            <a:extLst>
              <a:ext uri="{FF2B5EF4-FFF2-40B4-BE49-F238E27FC236}">
                <a16:creationId xmlns:a16="http://schemas.microsoft.com/office/drawing/2014/main" xmlns="" id="{93BC1525-409F-14A6-67E9-7A16ACD7BE4F}"/>
              </a:ext>
            </a:extLst>
          </p:cNvPr>
          <p:cNvSpPr>
            <a:spLocks noGrp="1"/>
          </p:cNvSpPr>
          <p:nvPr>
            <p:ph type="dt" sz="half" idx="10"/>
          </p:nvPr>
        </p:nvSpPr>
        <p:spPr/>
        <p:txBody>
          <a:bodyPr/>
          <a:lstStyle/>
          <a:p>
            <a:fld id="{8DC12B1A-810F-4CA7-8729-EAB94DA776BB}" type="datetime1">
              <a:rPr lang="en-US" smtClean="0"/>
              <a:t>1/28/2025</a:t>
            </a:fld>
            <a:endParaRPr lang="en-US"/>
          </a:p>
        </p:txBody>
      </p:sp>
      <p:sp>
        <p:nvSpPr>
          <p:cNvPr id="5" name="Footer Placeholder 4">
            <a:extLst>
              <a:ext uri="{FF2B5EF4-FFF2-40B4-BE49-F238E27FC236}">
                <a16:creationId xmlns:a16="http://schemas.microsoft.com/office/drawing/2014/main" xmlns="" id="{DC3ADFA9-0B89-7560-5EBD-8EBA80E7A20B}"/>
              </a:ext>
            </a:extLst>
          </p:cNvPr>
          <p:cNvSpPr>
            <a:spLocks noGrp="1"/>
          </p:cNvSpPr>
          <p:nvPr>
            <p:ph type="ftr" sz="quarter" idx="11"/>
          </p:nvPr>
        </p:nvSpPr>
        <p:spPr>
          <a:xfrm>
            <a:off x="2514600" y="6356353"/>
            <a:ext cx="7620000" cy="365125"/>
          </a:xfrm>
        </p:spPr>
        <p:txBody>
          <a:bodyPr/>
          <a:lstStyle/>
          <a:p>
            <a:r>
              <a:rPr lang="en-US" dirty="0" smtClean="0"/>
              <a:t>Faizan Ahmad             ACSE0651/AMICSE0601/ACSEH0601                Unit 2</a:t>
            </a:r>
            <a:endParaRPr lang="en-US" dirty="0"/>
          </a:p>
        </p:txBody>
      </p:sp>
      <p:sp>
        <p:nvSpPr>
          <p:cNvPr id="6" name="Slide Number Placeholder 5">
            <a:extLst>
              <a:ext uri="{FF2B5EF4-FFF2-40B4-BE49-F238E27FC236}">
                <a16:creationId xmlns:a16="http://schemas.microsoft.com/office/drawing/2014/main" xmlns="" id="{FEE572D9-31B6-9DED-F681-48E2C72BCF5C}"/>
              </a:ext>
            </a:extLst>
          </p:cNvPr>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a:extLst>
              <a:ext uri="{FF2B5EF4-FFF2-40B4-BE49-F238E27FC236}">
                <a16:creationId xmlns:a16="http://schemas.microsoft.com/office/drawing/2014/main" xmlns="" id="{89BC6A32-33F1-615B-6733-74DF205528B8}"/>
              </a:ext>
            </a:extLst>
          </p:cNvPr>
          <p:cNvSpPr txBox="1">
            <a:spLocks/>
          </p:cNvSpPr>
          <p:nvPr/>
        </p:nvSpPr>
        <p:spPr>
          <a:xfrm>
            <a:off x="2209800" y="2"/>
            <a:ext cx="9372600" cy="1370013"/>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algn="ctr">
              <a:spcBef>
                <a:spcPct val="0"/>
              </a:spcBef>
              <a:defRPr/>
            </a:pPr>
            <a:r>
              <a:rPr lang="en-US" sz="2800" dirty="0">
                <a:solidFill>
                  <a:schemeClr val="tx1"/>
                </a:solidFill>
              </a:rPr>
              <a:t>Difference between the JSP Expression, Declarative, and </a:t>
            </a:r>
            <a:r>
              <a:rPr lang="en-US" sz="2800" dirty="0" err="1">
                <a:solidFill>
                  <a:schemeClr val="tx1"/>
                </a:solidFill>
              </a:rPr>
              <a:t>Scriptlet</a:t>
            </a:r>
            <a:r>
              <a:rPr lang="en-US" sz="2800" dirty="0">
                <a:solidFill>
                  <a:schemeClr val="tx1"/>
                </a:solidFill>
              </a:rPr>
              <a:t> tags</a:t>
            </a:r>
          </a:p>
        </p:txBody>
      </p:sp>
    </p:spTree>
    <p:extLst>
      <p:ext uri="{BB962C8B-B14F-4D97-AF65-F5344CB8AC3E}">
        <p14:creationId xmlns:p14="http://schemas.microsoft.com/office/powerpoint/2010/main" val="37994308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736870-83FF-C2D7-9A41-146A521D3360}"/>
              </a:ext>
            </a:extLst>
          </p:cNvPr>
          <p:cNvSpPr>
            <a:spLocks noGrp="1"/>
          </p:cNvSpPr>
          <p:nvPr>
            <p:ph type="title"/>
          </p:nvPr>
        </p:nvSpPr>
        <p:spPr>
          <a:xfrm>
            <a:off x="2438400" y="0"/>
            <a:ext cx="7848600" cy="1143000"/>
          </a:xfrm>
        </p:spPr>
        <p:style>
          <a:lnRef idx="1">
            <a:schemeClr val="accent2"/>
          </a:lnRef>
          <a:fillRef idx="2">
            <a:schemeClr val="accent2"/>
          </a:fillRef>
          <a:effectRef idx="1">
            <a:schemeClr val="accent2"/>
          </a:effectRef>
          <a:fontRef idx="minor">
            <a:schemeClr val="dk1"/>
          </a:fontRef>
        </p:style>
        <p:txBody>
          <a:bodyPr>
            <a:normAutofit/>
          </a:bodyPr>
          <a:lstStyle/>
          <a:p>
            <a:r>
              <a:rPr lang="en-US" sz="2800" dirty="0"/>
              <a:t>Practice Exercise</a:t>
            </a:r>
            <a:endParaRPr lang="en-IN" sz="2800" dirty="0"/>
          </a:p>
        </p:txBody>
      </p:sp>
      <p:sp>
        <p:nvSpPr>
          <p:cNvPr id="4" name="Date Placeholder 3">
            <a:extLst>
              <a:ext uri="{FF2B5EF4-FFF2-40B4-BE49-F238E27FC236}">
                <a16:creationId xmlns:a16="http://schemas.microsoft.com/office/drawing/2014/main" xmlns="" id="{1C4453AD-2031-7C77-684C-62537C931522}"/>
              </a:ext>
            </a:extLst>
          </p:cNvPr>
          <p:cNvSpPr>
            <a:spLocks noGrp="1"/>
          </p:cNvSpPr>
          <p:nvPr>
            <p:ph type="dt" sz="half" idx="10"/>
          </p:nvPr>
        </p:nvSpPr>
        <p:spPr/>
        <p:txBody>
          <a:bodyPr/>
          <a:lstStyle/>
          <a:p>
            <a:fld id="{8B9315D3-577E-486E-B057-1E53B37171A1}" type="datetime1">
              <a:rPr lang="en-US" smtClean="0"/>
              <a:t>1/28/2025</a:t>
            </a:fld>
            <a:endParaRPr lang="en-US"/>
          </a:p>
        </p:txBody>
      </p:sp>
      <p:sp>
        <p:nvSpPr>
          <p:cNvPr id="5" name="Footer Placeholder 4">
            <a:extLst>
              <a:ext uri="{FF2B5EF4-FFF2-40B4-BE49-F238E27FC236}">
                <a16:creationId xmlns:a16="http://schemas.microsoft.com/office/drawing/2014/main" xmlns="" id="{EC562876-12C0-9BB2-F8E2-9721EF9DE798}"/>
              </a:ext>
            </a:extLst>
          </p:cNvPr>
          <p:cNvSpPr>
            <a:spLocks noGrp="1"/>
          </p:cNvSpPr>
          <p:nvPr>
            <p:ph type="ftr" sz="quarter" idx="11"/>
          </p:nvPr>
        </p:nvSpPr>
        <p:spPr>
          <a:xfrm>
            <a:off x="3124200" y="6356353"/>
            <a:ext cx="6781800" cy="365125"/>
          </a:xfrm>
        </p:spPr>
        <p:txBody>
          <a:bodyPr/>
          <a:lstStyle/>
          <a:p>
            <a:r>
              <a:rPr lang="en-US" dirty="0" smtClean="0"/>
              <a:t>Faizan Ahmad             ACSE0651/AMICSE0601/ACSEH0601                Unit 2</a:t>
            </a:r>
            <a:endParaRPr lang="en-US" dirty="0"/>
          </a:p>
        </p:txBody>
      </p:sp>
      <p:sp>
        <p:nvSpPr>
          <p:cNvPr id="6" name="Slide Number Placeholder 5">
            <a:extLst>
              <a:ext uri="{FF2B5EF4-FFF2-40B4-BE49-F238E27FC236}">
                <a16:creationId xmlns:a16="http://schemas.microsoft.com/office/drawing/2014/main" xmlns="" id="{758D572B-CAF6-143B-8758-9DE5D5D2269F}"/>
              </a:ext>
            </a:extLst>
          </p:cNvPr>
          <p:cNvSpPr>
            <a:spLocks noGrp="1"/>
          </p:cNvSpPr>
          <p:nvPr>
            <p:ph type="sldNum" sz="quarter" idx="12"/>
          </p:nvPr>
        </p:nvSpPr>
        <p:spPr/>
        <p:txBody>
          <a:bodyPr/>
          <a:lstStyle/>
          <a:p>
            <a:fld id="{B6F15528-21DE-4FAA-801E-634DDDAF4B2B}" type="slidenum">
              <a:rPr lang="en-US" smtClean="0"/>
              <a:pPr/>
              <a:t>31</a:t>
            </a:fld>
            <a:endParaRPr lang="en-US"/>
          </a:p>
        </p:txBody>
      </p:sp>
      <p:sp>
        <p:nvSpPr>
          <p:cNvPr id="8" name="TextBox 7">
            <a:extLst>
              <a:ext uri="{FF2B5EF4-FFF2-40B4-BE49-F238E27FC236}">
                <a16:creationId xmlns:a16="http://schemas.microsoft.com/office/drawing/2014/main" xmlns="" id="{D420CC14-87FC-F5F2-E862-4726A562B8B2}"/>
              </a:ext>
            </a:extLst>
          </p:cNvPr>
          <p:cNvSpPr txBox="1"/>
          <p:nvPr/>
        </p:nvSpPr>
        <p:spPr>
          <a:xfrm>
            <a:off x="1981200" y="1600202"/>
            <a:ext cx="8534400" cy="4093428"/>
          </a:xfrm>
          <a:prstGeom prst="rect">
            <a:avLst/>
          </a:prstGeom>
          <a:noFill/>
        </p:spPr>
        <p:txBody>
          <a:bodyPr wrap="square">
            <a:spAutoFit/>
          </a:bodyPr>
          <a:lstStyle/>
          <a:p>
            <a:pPr algn="l"/>
            <a:r>
              <a:rPr lang="en-US" sz="2000" b="1" dirty="0">
                <a:solidFill>
                  <a:srgbClr val="000000"/>
                </a:solidFill>
                <a:latin typeface="Calibri" panose="020F0502020204030204" pitchFamily="34" charset="0"/>
              </a:rPr>
              <a:t>1.Assume four users user1, user2, user3 and user4 having the passwords pwd1, pwd2, pwd3 and pwd4 respectively. Write a servlet for doing the following. Create a Cookie and add these four-user id’s and passwords to this Cookie. 2. Read the user id and passwords entered in the Login form and authenticate with the values available in the cookies.</a:t>
            </a:r>
          </a:p>
          <a:p>
            <a:pPr algn="l"/>
            <a:endParaRPr lang="en-US" sz="2000" b="1" dirty="0">
              <a:solidFill>
                <a:srgbClr val="000000"/>
              </a:solidFill>
              <a:latin typeface="Calibri" panose="020F0502020204030204" pitchFamily="34" charset="0"/>
            </a:endParaRPr>
          </a:p>
          <a:p>
            <a:pPr algn="l"/>
            <a:r>
              <a:rPr lang="en-US" sz="2000" b="1" dirty="0">
                <a:solidFill>
                  <a:srgbClr val="000000"/>
                </a:solidFill>
                <a:latin typeface="Calibri" panose="020F0502020204030204" pitchFamily="34" charset="0"/>
              </a:rPr>
              <a:t>2. Write a JSP program to Print current date &amp; time.</a:t>
            </a:r>
          </a:p>
          <a:p>
            <a:pPr algn="l"/>
            <a:r>
              <a:rPr lang="en-US" sz="2000" b="1" dirty="0">
                <a:solidFill>
                  <a:srgbClr val="000000"/>
                </a:solidFill>
                <a:latin typeface="Calibri" panose="020F0502020204030204" pitchFamily="34" charset="0"/>
              </a:rPr>
              <a:t/>
            </a:r>
            <a:br>
              <a:rPr lang="en-US" sz="2000" b="1" dirty="0">
                <a:solidFill>
                  <a:srgbClr val="000000"/>
                </a:solidFill>
                <a:latin typeface="Calibri" panose="020F0502020204030204" pitchFamily="34" charset="0"/>
              </a:rPr>
            </a:br>
            <a:endParaRPr lang="en-US" sz="2000" b="1" dirty="0">
              <a:solidFill>
                <a:srgbClr val="000000"/>
              </a:solidFill>
              <a:latin typeface="Calibri" panose="020F0502020204030204" pitchFamily="34" charset="0"/>
            </a:endParaRPr>
          </a:p>
          <a:p>
            <a:pPr algn="l"/>
            <a:r>
              <a:rPr lang="en-US" sz="2000" b="1" dirty="0">
                <a:solidFill>
                  <a:srgbClr val="000000"/>
                </a:solidFill>
                <a:latin typeface="Calibri" panose="020F0502020204030204" pitchFamily="34" charset="0"/>
              </a:rPr>
              <a:t>3. Write a JSP program for basic arithmetic functions.</a:t>
            </a:r>
          </a:p>
          <a:p>
            <a:pPr algn="l"/>
            <a:r>
              <a:rPr lang="en-US" sz="2000" b="1" dirty="0">
                <a:solidFill>
                  <a:srgbClr val="000000"/>
                </a:solidFill>
                <a:latin typeface="Calibri" panose="020F0502020204030204" pitchFamily="34" charset="0"/>
              </a:rPr>
              <a:t/>
            </a:r>
            <a:br>
              <a:rPr lang="en-US" sz="2000" b="1" dirty="0">
                <a:solidFill>
                  <a:srgbClr val="000000"/>
                </a:solidFill>
                <a:latin typeface="Calibri" panose="020F0502020204030204" pitchFamily="34" charset="0"/>
              </a:rPr>
            </a:br>
            <a:endParaRPr lang="en-US" sz="2000" b="1" dirty="0">
              <a:solidFill>
                <a:srgbClr val="000000"/>
              </a:solidFill>
              <a:latin typeface="Calibri" panose="020F0502020204030204" pitchFamily="34" charset="0"/>
            </a:endParaRPr>
          </a:p>
          <a:p>
            <a:pPr algn="l"/>
            <a:r>
              <a:rPr lang="en-US" sz="2000" b="1" dirty="0">
                <a:solidFill>
                  <a:srgbClr val="000000"/>
                </a:solidFill>
                <a:latin typeface="Calibri" panose="020F0502020204030204" pitchFamily="34" charset="0"/>
              </a:rPr>
              <a:t>4. Write a JSP program to display Strings.</a:t>
            </a:r>
          </a:p>
        </p:txBody>
      </p:sp>
    </p:spTree>
    <p:extLst>
      <p:ext uri="{BB962C8B-B14F-4D97-AF65-F5344CB8AC3E}">
        <p14:creationId xmlns:p14="http://schemas.microsoft.com/office/powerpoint/2010/main" val="5946133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E704CDBC-54DF-7E75-BB09-F0AC7B377CBB}"/>
              </a:ext>
            </a:extLst>
          </p:cNvPr>
          <p:cNvSpPr>
            <a:spLocks noGrp="1"/>
          </p:cNvSpPr>
          <p:nvPr>
            <p:ph type="dt" sz="half" idx="10"/>
          </p:nvPr>
        </p:nvSpPr>
        <p:spPr/>
        <p:txBody>
          <a:bodyPr/>
          <a:lstStyle/>
          <a:p>
            <a:fld id="{5ECBAEFD-A532-4205-8681-EBFFC3659A50}" type="datetime1">
              <a:rPr lang="en-US" smtClean="0"/>
              <a:t>1/28/2025</a:t>
            </a:fld>
            <a:endParaRPr lang="en-US"/>
          </a:p>
        </p:txBody>
      </p:sp>
      <p:sp>
        <p:nvSpPr>
          <p:cNvPr id="5" name="Footer Placeholder 4">
            <a:extLst>
              <a:ext uri="{FF2B5EF4-FFF2-40B4-BE49-F238E27FC236}">
                <a16:creationId xmlns:a16="http://schemas.microsoft.com/office/drawing/2014/main" xmlns="" id="{2D90FA20-5142-76AA-4F0B-F678C8FFE630}"/>
              </a:ext>
            </a:extLst>
          </p:cNvPr>
          <p:cNvSpPr>
            <a:spLocks noGrp="1"/>
          </p:cNvSpPr>
          <p:nvPr>
            <p:ph type="ftr" sz="quarter" idx="11"/>
          </p:nvPr>
        </p:nvSpPr>
        <p:spPr>
          <a:xfrm>
            <a:off x="4165600" y="6356353"/>
            <a:ext cx="6045200" cy="365125"/>
          </a:xfrm>
        </p:spPr>
        <p:txBody>
          <a:bodyPr/>
          <a:lstStyle/>
          <a:p>
            <a:r>
              <a:rPr lang="en-US" dirty="0" smtClean="0"/>
              <a:t>Faizan Ahmad             ACSE0651/AMICSE0601/ACSEH0601                Unit 2</a:t>
            </a:r>
            <a:endParaRPr lang="en-US" dirty="0"/>
          </a:p>
        </p:txBody>
      </p:sp>
      <p:sp>
        <p:nvSpPr>
          <p:cNvPr id="6" name="Slide Number Placeholder 5">
            <a:extLst>
              <a:ext uri="{FF2B5EF4-FFF2-40B4-BE49-F238E27FC236}">
                <a16:creationId xmlns:a16="http://schemas.microsoft.com/office/drawing/2014/main" xmlns="" id="{5F5E6B92-BECC-7FD2-F8ED-CD32A167EF77}"/>
              </a:ext>
            </a:extLst>
          </p:cNvPr>
          <p:cNvSpPr>
            <a:spLocks noGrp="1"/>
          </p:cNvSpPr>
          <p:nvPr>
            <p:ph type="sldNum" sz="quarter" idx="12"/>
          </p:nvPr>
        </p:nvSpPr>
        <p:spPr/>
        <p:txBody>
          <a:bodyPr/>
          <a:lstStyle/>
          <a:p>
            <a:fld id="{B6F15528-21DE-4FAA-801E-634DDDAF4B2B}" type="slidenum">
              <a:rPr lang="en-US" smtClean="0"/>
              <a:pPr/>
              <a:t>32</a:t>
            </a:fld>
            <a:endParaRPr lang="en-US"/>
          </a:p>
        </p:txBody>
      </p:sp>
      <p:sp>
        <p:nvSpPr>
          <p:cNvPr id="8" name="TextBox 7">
            <a:extLst>
              <a:ext uri="{FF2B5EF4-FFF2-40B4-BE49-F238E27FC236}">
                <a16:creationId xmlns:a16="http://schemas.microsoft.com/office/drawing/2014/main" xmlns="" id="{43B6F1EC-338F-4CEB-A994-C745F3CEFEE8}"/>
              </a:ext>
            </a:extLst>
          </p:cNvPr>
          <p:cNvSpPr txBox="1"/>
          <p:nvPr/>
        </p:nvSpPr>
        <p:spPr>
          <a:xfrm>
            <a:off x="1928149" y="1499655"/>
            <a:ext cx="8458200" cy="1938992"/>
          </a:xfrm>
          <a:prstGeom prst="rect">
            <a:avLst/>
          </a:prstGeom>
          <a:noFill/>
        </p:spPr>
        <p:txBody>
          <a:bodyPr wrap="square">
            <a:spAutoFit/>
          </a:bodyPr>
          <a:lstStyle/>
          <a:p>
            <a:pPr algn="l"/>
            <a:r>
              <a:rPr lang="en-US" sz="2400" b="1" dirty="0">
                <a:solidFill>
                  <a:srgbClr val="000000"/>
                </a:solidFill>
                <a:latin typeface="Calibri" panose="020F0502020204030204" pitchFamily="34" charset="0"/>
              </a:rPr>
              <a:t>5. Write a JSP program to show and display at least 3 active control.</a:t>
            </a:r>
          </a:p>
          <a:p>
            <a:pPr algn="l"/>
            <a:r>
              <a:rPr lang="en-US" sz="2400" b="1" dirty="0">
                <a:solidFill>
                  <a:srgbClr val="000000"/>
                </a:solidFill>
                <a:latin typeface="Calibri" panose="020F0502020204030204" pitchFamily="34" charset="0"/>
              </a:rPr>
              <a:t/>
            </a:r>
            <a:br>
              <a:rPr lang="en-US" sz="2400" b="1" dirty="0">
                <a:solidFill>
                  <a:srgbClr val="000000"/>
                </a:solidFill>
                <a:latin typeface="Calibri" panose="020F0502020204030204" pitchFamily="34" charset="0"/>
              </a:rPr>
            </a:br>
            <a:endParaRPr lang="en-US" sz="2400" b="1" dirty="0">
              <a:solidFill>
                <a:srgbClr val="000000"/>
              </a:solidFill>
              <a:latin typeface="Calibri" panose="020F0502020204030204" pitchFamily="34" charset="0"/>
            </a:endParaRPr>
          </a:p>
          <a:p>
            <a:pPr algn="l"/>
            <a:r>
              <a:rPr lang="en-US" sz="2400" b="1" dirty="0">
                <a:solidFill>
                  <a:srgbClr val="000000"/>
                </a:solidFill>
                <a:latin typeface="Calibri" panose="020F0502020204030204" pitchFamily="34" charset="0"/>
              </a:rPr>
              <a:t>6. Write a JSP program to upload file into server.</a:t>
            </a:r>
          </a:p>
        </p:txBody>
      </p:sp>
      <p:sp>
        <p:nvSpPr>
          <p:cNvPr id="9" name="Title 1">
            <a:extLst>
              <a:ext uri="{FF2B5EF4-FFF2-40B4-BE49-F238E27FC236}">
                <a16:creationId xmlns:a16="http://schemas.microsoft.com/office/drawing/2014/main" xmlns="" id="{D6D3B6A8-BAAE-891E-01CA-99962BC5D000}"/>
              </a:ext>
            </a:extLst>
          </p:cNvPr>
          <p:cNvSpPr txBox="1">
            <a:spLocks/>
          </p:cNvSpPr>
          <p:nvPr/>
        </p:nvSpPr>
        <p:spPr>
          <a:xfrm>
            <a:off x="2819400" y="2"/>
            <a:ext cx="7848600" cy="11429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algn="ctr">
              <a:spcBef>
                <a:spcPct val="0"/>
              </a:spcBef>
              <a:defRPr/>
            </a:pPr>
            <a:r>
              <a:rPr lang="en-US" sz="2800" dirty="0">
                <a:solidFill>
                  <a:srgbClr val="273239"/>
                </a:solidFill>
                <a:latin typeface="Nunito" pitchFamily="2" charset="0"/>
              </a:rPr>
              <a:t>Practice Exercise</a:t>
            </a:r>
            <a:endParaRPr lang="en-US" sz="2800" dirty="0"/>
          </a:p>
        </p:txBody>
      </p:sp>
    </p:spTree>
    <p:extLst>
      <p:ext uri="{BB962C8B-B14F-4D97-AF65-F5344CB8AC3E}">
        <p14:creationId xmlns:p14="http://schemas.microsoft.com/office/powerpoint/2010/main" val="2324997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a:buAutoNum type="arabicPeriod"/>
            </a:pPr>
            <a:r>
              <a:rPr lang="en-IN" sz="1800" dirty="0">
                <a:latin typeface="Calibri" panose="020F0502020204030204" pitchFamily="34" charset="0"/>
                <a:cs typeface="Calibri" panose="020F0502020204030204" pitchFamily="34" charset="0"/>
              </a:rPr>
              <a:t>Which page directive should be used in JSP to generate a PDF page?</a:t>
            </a:r>
            <a:br>
              <a:rPr lang="en-IN" sz="1800" dirty="0">
                <a:latin typeface="Calibri" panose="020F0502020204030204" pitchFamily="34" charset="0"/>
                <a:cs typeface="Calibri" panose="020F0502020204030204" pitchFamily="34" charset="0"/>
              </a:rPr>
            </a:br>
            <a:r>
              <a:rPr lang="en-IN" sz="1800" dirty="0">
                <a:latin typeface="Calibri" panose="020F0502020204030204" pitchFamily="34" charset="0"/>
                <a:cs typeface="Calibri" panose="020F0502020204030204" pitchFamily="34" charset="0"/>
              </a:rPr>
              <a:t>a) </a:t>
            </a:r>
            <a:r>
              <a:rPr lang="en-IN" sz="1800" b="1" dirty="0" err="1">
                <a:latin typeface="Calibri" panose="020F0502020204030204" pitchFamily="34" charset="0"/>
                <a:cs typeface="Calibri" panose="020F0502020204030204" pitchFamily="34" charset="0"/>
              </a:rPr>
              <a:t>contentType</a:t>
            </a:r>
            <a:r>
              <a:rPr lang="en-IN" sz="1800" dirty="0">
                <a:latin typeface="Calibri" panose="020F0502020204030204" pitchFamily="34" charset="0"/>
                <a:cs typeface="Calibri" panose="020F0502020204030204" pitchFamily="34" charset="0"/>
              </a:rPr>
              <a:t/>
            </a:r>
            <a:br>
              <a:rPr lang="en-IN" sz="1800" dirty="0">
                <a:latin typeface="Calibri" panose="020F0502020204030204" pitchFamily="34" charset="0"/>
                <a:cs typeface="Calibri" panose="020F0502020204030204" pitchFamily="34" charset="0"/>
              </a:rPr>
            </a:br>
            <a:r>
              <a:rPr lang="en-IN" sz="1800" dirty="0">
                <a:latin typeface="Calibri" panose="020F0502020204030204" pitchFamily="34" charset="0"/>
                <a:cs typeface="Calibri" panose="020F0502020204030204" pitchFamily="34" charset="0"/>
              </a:rPr>
              <a:t>b) </a:t>
            </a:r>
            <a:r>
              <a:rPr lang="en-IN" sz="1800" dirty="0" err="1">
                <a:latin typeface="Calibri" panose="020F0502020204030204" pitchFamily="34" charset="0"/>
                <a:cs typeface="Calibri" panose="020F0502020204030204" pitchFamily="34" charset="0"/>
              </a:rPr>
              <a:t>generatePdf</a:t>
            </a:r>
            <a:r>
              <a:rPr lang="en-IN" sz="1800" dirty="0">
                <a:latin typeface="Calibri" panose="020F0502020204030204" pitchFamily="34" charset="0"/>
                <a:cs typeface="Calibri" panose="020F0502020204030204" pitchFamily="34" charset="0"/>
              </a:rPr>
              <a:t/>
            </a:r>
            <a:br>
              <a:rPr lang="en-IN" sz="1800" dirty="0">
                <a:latin typeface="Calibri" panose="020F0502020204030204" pitchFamily="34" charset="0"/>
                <a:cs typeface="Calibri" panose="020F0502020204030204" pitchFamily="34" charset="0"/>
              </a:rPr>
            </a:br>
            <a:r>
              <a:rPr lang="en-IN" sz="1800" dirty="0">
                <a:latin typeface="Calibri" panose="020F0502020204030204" pitchFamily="34" charset="0"/>
                <a:cs typeface="Calibri" panose="020F0502020204030204" pitchFamily="34" charset="0"/>
              </a:rPr>
              <a:t>c) </a:t>
            </a:r>
            <a:r>
              <a:rPr lang="en-IN" sz="1800" dirty="0" err="1">
                <a:latin typeface="Calibri" panose="020F0502020204030204" pitchFamily="34" charset="0"/>
                <a:cs typeface="Calibri" panose="020F0502020204030204" pitchFamily="34" charset="0"/>
              </a:rPr>
              <a:t>typePDF</a:t>
            </a:r>
            <a:r>
              <a:rPr lang="en-IN" sz="1800" dirty="0">
                <a:latin typeface="Calibri" panose="020F0502020204030204" pitchFamily="34" charset="0"/>
                <a:cs typeface="Calibri" panose="020F0502020204030204" pitchFamily="34" charset="0"/>
              </a:rPr>
              <a:t/>
            </a:r>
            <a:br>
              <a:rPr lang="en-IN" sz="1800" dirty="0">
                <a:latin typeface="Calibri" panose="020F0502020204030204" pitchFamily="34" charset="0"/>
                <a:cs typeface="Calibri" panose="020F0502020204030204" pitchFamily="34" charset="0"/>
              </a:rPr>
            </a:br>
            <a:r>
              <a:rPr lang="en-IN" sz="1800" dirty="0">
                <a:latin typeface="Calibri" panose="020F0502020204030204" pitchFamily="34" charset="0"/>
                <a:cs typeface="Calibri" panose="020F0502020204030204" pitchFamily="34" charset="0"/>
              </a:rPr>
              <a:t>d) </a:t>
            </a:r>
            <a:r>
              <a:rPr lang="en-IN" sz="1800" dirty="0" err="1">
                <a:latin typeface="Calibri" panose="020F0502020204030204" pitchFamily="34" charset="0"/>
                <a:cs typeface="Calibri" panose="020F0502020204030204" pitchFamily="34" charset="0"/>
              </a:rPr>
              <a:t>contentPDF</a:t>
            </a:r>
            <a:endParaRPr lang="en-IN" sz="1800" dirty="0">
              <a:latin typeface="Calibri" panose="020F0502020204030204" pitchFamily="34" charset="0"/>
              <a:cs typeface="Calibri" panose="020F0502020204030204" pitchFamily="34" charset="0"/>
            </a:endParaRPr>
          </a:p>
          <a:p>
            <a:pPr>
              <a:buAutoNum type="arabicPeriod"/>
            </a:pPr>
            <a:r>
              <a:rPr lang="en-IN" sz="1800" dirty="0">
                <a:latin typeface="Calibri" panose="020F0502020204030204" pitchFamily="34" charset="0"/>
                <a:cs typeface="Calibri" panose="020F0502020204030204" pitchFamily="34" charset="0"/>
              </a:rPr>
              <a:t>Which tag should be used to pass information from JSP to included JSP?</a:t>
            </a:r>
            <a:br>
              <a:rPr lang="en-IN" sz="1800" dirty="0">
                <a:latin typeface="Calibri" panose="020F0502020204030204" pitchFamily="34" charset="0"/>
                <a:cs typeface="Calibri" panose="020F0502020204030204" pitchFamily="34" charset="0"/>
              </a:rPr>
            </a:br>
            <a:r>
              <a:rPr lang="en-IN" sz="1800" b="1" dirty="0">
                <a:latin typeface="Calibri" panose="020F0502020204030204" pitchFamily="34" charset="0"/>
                <a:cs typeface="Calibri" panose="020F0502020204030204" pitchFamily="34" charset="0"/>
              </a:rPr>
              <a:t>a) Using &lt;%</a:t>
            </a:r>
            <a:r>
              <a:rPr lang="en-IN" sz="1800" b="1" dirty="0" err="1">
                <a:latin typeface="Calibri" panose="020F0502020204030204" pitchFamily="34" charset="0"/>
                <a:cs typeface="Calibri" panose="020F0502020204030204" pitchFamily="34" charset="0"/>
              </a:rPr>
              <a:t>jsp:page</a:t>
            </a:r>
            <a:r>
              <a:rPr lang="en-IN" sz="1800" b="1" dirty="0">
                <a:latin typeface="Calibri" panose="020F0502020204030204" pitchFamily="34" charset="0"/>
                <a:cs typeface="Calibri" panose="020F0502020204030204" pitchFamily="34" charset="0"/>
              </a:rPr>
              <a:t>&gt; tag</a:t>
            </a:r>
            <a:r>
              <a:rPr lang="en-IN" sz="1800" dirty="0">
                <a:latin typeface="Calibri" panose="020F0502020204030204" pitchFamily="34" charset="0"/>
                <a:cs typeface="Calibri" panose="020F0502020204030204" pitchFamily="34" charset="0"/>
              </a:rPr>
              <a:t/>
            </a:r>
            <a:br>
              <a:rPr lang="en-IN" sz="1800" dirty="0">
                <a:latin typeface="Calibri" panose="020F0502020204030204" pitchFamily="34" charset="0"/>
                <a:cs typeface="Calibri" panose="020F0502020204030204" pitchFamily="34" charset="0"/>
              </a:rPr>
            </a:br>
            <a:r>
              <a:rPr lang="en-IN" sz="1800" dirty="0">
                <a:latin typeface="Calibri" panose="020F0502020204030204" pitchFamily="34" charset="0"/>
                <a:cs typeface="Calibri" panose="020F0502020204030204" pitchFamily="34" charset="0"/>
              </a:rPr>
              <a:t>b) Using &lt;%</a:t>
            </a:r>
            <a:r>
              <a:rPr lang="en-IN" sz="1800" dirty="0" err="1">
                <a:latin typeface="Calibri" panose="020F0502020204030204" pitchFamily="34" charset="0"/>
                <a:cs typeface="Calibri" panose="020F0502020204030204" pitchFamily="34" charset="0"/>
              </a:rPr>
              <a:t>jsp:param</a:t>
            </a:r>
            <a:r>
              <a:rPr lang="en-IN" sz="1800" dirty="0">
                <a:latin typeface="Calibri" panose="020F0502020204030204" pitchFamily="34" charset="0"/>
                <a:cs typeface="Calibri" panose="020F0502020204030204" pitchFamily="34" charset="0"/>
              </a:rPr>
              <a:t>&gt; tag</a:t>
            </a:r>
            <a:br>
              <a:rPr lang="en-IN" sz="1800" dirty="0">
                <a:latin typeface="Calibri" panose="020F0502020204030204" pitchFamily="34" charset="0"/>
                <a:cs typeface="Calibri" panose="020F0502020204030204" pitchFamily="34" charset="0"/>
              </a:rPr>
            </a:br>
            <a:r>
              <a:rPr lang="en-IN" sz="1800" dirty="0">
                <a:latin typeface="Calibri" panose="020F0502020204030204" pitchFamily="34" charset="0"/>
                <a:cs typeface="Calibri" panose="020F0502020204030204" pitchFamily="34" charset="0"/>
              </a:rPr>
              <a:t>c) Using &lt;%</a:t>
            </a:r>
            <a:r>
              <a:rPr lang="en-IN" sz="1800" dirty="0" err="1">
                <a:latin typeface="Calibri" panose="020F0502020204030204" pitchFamily="34" charset="0"/>
                <a:cs typeface="Calibri" panose="020F0502020204030204" pitchFamily="34" charset="0"/>
              </a:rPr>
              <a:t>jsp:import</a:t>
            </a:r>
            <a:r>
              <a:rPr lang="en-IN" sz="1800" dirty="0">
                <a:latin typeface="Calibri" panose="020F0502020204030204" pitchFamily="34" charset="0"/>
                <a:cs typeface="Calibri" panose="020F0502020204030204" pitchFamily="34" charset="0"/>
              </a:rPr>
              <a:t>&gt; tag</a:t>
            </a:r>
            <a:br>
              <a:rPr lang="en-IN" sz="1800" dirty="0">
                <a:latin typeface="Calibri" panose="020F0502020204030204" pitchFamily="34" charset="0"/>
                <a:cs typeface="Calibri" panose="020F0502020204030204" pitchFamily="34" charset="0"/>
              </a:rPr>
            </a:br>
            <a:r>
              <a:rPr lang="en-IN" sz="1800" dirty="0">
                <a:latin typeface="Calibri" panose="020F0502020204030204" pitchFamily="34" charset="0"/>
                <a:cs typeface="Calibri" panose="020F0502020204030204" pitchFamily="34" charset="0"/>
              </a:rPr>
              <a:t>d) Using &lt;%</a:t>
            </a:r>
            <a:r>
              <a:rPr lang="en-IN" sz="1800" dirty="0" err="1">
                <a:latin typeface="Calibri" panose="020F0502020204030204" pitchFamily="34" charset="0"/>
                <a:cs typeface="Calibri" panose="020F0502020204030204" pitchFamily="34" charset="0"/>
              </a:rPr>
              <a:t>jsp:useBean</a:t>
            </a:r>
            <a:r>
              <a:rPr lang="en-IN" sz="1800" dirty="0">
                <a:latin typeface="Calibri" panose="020F0502020204030204" pitchFamily="34" charset="0"/>
                <a:cs typeface="Calibri" panose="020F0502020204030204" pitchFamily="34" charset="0"/>
              </a:rPr>
              <a:t>&gt; tag</a:t>
            </a:r>
          </a:p>
          <a:p>
            <a:pPr>
              <a:buAutoNum type="arabicPeriod"/>
            </a:pPr>
            <a:r>
              <a:rPr lang="en-IN" sz="1800" dirty="0">
                <a:latin typeface="Calibri" panose="020F0502020204030204" pitchFamily="34" charset="0"/>
                <a:cs typeface="Calibri" panose="020F0502020204030204" pitchFamily="34" charset="0"/>
              </a:rPr>
              <a:t>Application is instance of which class?</a:t>
            </a:r>
            <a:br>
              <a:rPr lang="en-IN" sz="1800" dirty="0">
                <a:latin typeface="Calibri" panose="020F0502020204030204" pitchFamily="34" charset="0"/>
                <a:cs typeface="Calibri" panose="020F0502020204030204" pitchFamily="34" charset="0"/>
              </a:rPr>
            </a:br>
            <a:r>
              <a:rPr lang="en-IN" sz="1800" dirty="0">
                <a:latin typeface="Calibri" panose="020F0502020204030204" pitchFamily="34" charset="0"/>
                <a:cs typeface="Calibri" panose="020F0502020204030204" pitchFamily="34" charset="0"/>
              </a:rPr>
              <a:t>a) </a:t>
            </a:r>
            <a:r>
              <a:rPr lang="en-IN" sz="1800" dirty="0" err="1">
                <a:latin typeface="Calibri" panose="020F0502020204030204" pitchFamily="34" charset="0"/>
                <a:cs typeface="Calibri" panose="020F0502020204030204" pitchFamily="34" charset="0"/>
              </a:rPr>
              <a:t>javax.servlet.Application</a:t>
            </a:r>
            <a:r>
              <a:rPr lang="en-IN" sz="1800" dirty="0">
                <a:latin typeface="Calibri" panose="020F0502020204030204" pitchFamily="34" charset="0"/>
                <a:cs typeface="Calibri" panose="020F0502020204030204" pitchFamily="34" charset="0"/>
              </a:rPr>
              <a:t/>
            </a:r>
            <a:br>
              <a:rPr lang="en-IN" sz="1800" dirty="0">
                <a:latin typeface="Calibri" panose="020F0502020204030204" pitchFamily="34" charset="0"/>
                <a:cs typeface="Calibri" panose="020F0502020204030204" pitchFamily="34" charset="0"/>
              </a:rPr>
            </a:br>
            <a:r>
              <a:rPr lang="en-IN" sz="1800" dirty="0">
                <a:latin typeface="Calibri" panose="020F0502020204030204" pitchFamily="34" charset="0"/>
                <a:cs typeface="Calibri" panose="020F0502020204030204" pitchFamily="34" charset="0"/>
              </a:rPr>
              <a:t>b) </a:t>
            </a:r>
            <a:r>
              <a:rPr lang="en-IN" sz="1800" dirty="0" err="1">
                <a:latin typeface="Calibri" panose="020F0502020204030204" pitchFamily="34" charset="0"/>
                <a:cs typeface="Calibri" panose="020F0502020204030204" pitchFamily="34" charset="0"/>
              </a:rPr>
              <a:t>javax.servlet.HttpContext</a:t>
            </a:r>
            <a:r>
              <a:rPr lang="en-IN" sz="1800" dirty="0">
                <a:latin typeface="Calibri" panose="020F0502020204030204" pitchFamily="34" charset="0"/>
                <a:cs typeface="Calibri" panose="020F0502020204030204" pitchFamily="34" charset="0"/>
              </a:rPr>
              <a:t/>
            </a:r>
            <a:br>
              <a:rPr lang="en-IN" sz="1800" dirty="0">
                <a:latin typeface="Calibri" panose="020F0502020204030204" pitchFamily="34" charset="0"/>
                <a:cs typeface="Calibri" panose="020F0502020204030204" pitchFamily="34" charset="0"/>
              </a:rPr>
            </a:br>
            <a:r>
              <a:rPr lang="en-IN" sz="1800" dirty="0">
                <a:latin typeface="Calibri" panose="020F0502020204030204" pitchFamily="34" charset="0"/>
                <a:cs typeface="Calibri" panose="020F0502020204030204" pitchFamily="34" charset="0"/>
              </a:rPr>
              <a:t>c) </a:t>
            </a:r>
            <a:r>
              <a:rPr lang="en-IN" sz="1800" dirty="0" err="1">
                <a:latin typeface="Calibri" panose="020F0502020204030204" pitchFamily="34" charset="0"/>
                <a:cs typeface="Calibri" panose="020F0502020204030204" pitchFamily="34" charset="0"/>
              </a:rPr>
              <a:t>javax.servlet.Context</a:t>
            </a:r>
            <a:r>
              <a:rPr lang="en-IN" sz="1800" dirty="0">
                <a:latin typeface="Calibri" panose="020F0502020204030204" pitchFamily="34" charset="0"/>
                <a:cs typeface="Calibri" panose="020F0502020204030204" pitchFamily="34" charset="0"/>
              </a:rPr>
              <a:t/>
            </a:r>
            <a:br>
              <a:rPr lang="en-IN" sz="1800" dirty="0">
                <a:latin typeface="Calibri" panose="020F0502020204030204" pitchFamily="34" charset="0"/>
                <a:cs typeface="Calibri" panose="020F0502020204030204" pitchFamily="34" charset="0"/>
              </a:rPr>
            </a:br>
            <a:r>
              <a:rPr lang="en-IN" sz="1800" b="1" dirty="0">
                <a:latin typeface="Calibri" panose="020F0502020204030204" pitchFamily="34" charset="0"/>
                <a:cs typeface="Calibri" panose="020F0502020204030204" pitchFamily="34" charset="0"/>
              </a:rPr>
              <a:t>d) </a:t>
            </a:r>
            <a:r>
              <a:rPr lang="en-IN" sz="1800" b="1" dirty="0" err="1">
                <a:latin typeface="Calibri" panose="020F0502020204030204" pitchFamily="34" charset="0"/>
                <a:cs typeface="Calibri" panose="020F0502020204030204" pitchFamily="34" charset="0"/>
              </a:rPr>
              <a:t>javax.servlet.ServletContext</a:t>
            </a:r>
            <a:endParaRPr lang="en-US" sz="1800" b="1" dirty="0">
              <a:latin typeface="Calibri" panose="020F0502020204030204" pitchFamily="34" charset="0"/>
              <a:cs typeface="Calibri" panose="020F0502020204030204" pitchFamily="34" charset="0"/>
            </a:endParaRPr>
          </a:p>
        </p:txBody>
      </p:sp>
      <p:sp>
        <p:nvSpPr>
          <p:cNvPr id="4" name="Date Placeholder 3"/>
          <p:cNvSpPr>
            <a:spLocks noGrp="1"/>
          </p:cNvSpPr>
          <p:nvPr>
            <p:ph type="dt" sz="half" idx="10"/>
          </p:nvPr>
        </p:nvSpPr>
        <p:spPr/>
        <p:txBody>
          <a:bodyPr/>
          <a:lstStyle/>
          <a:p>
            <a:fld id="{C891DC2B-463B-4DB0-BE8F-4C58CF525CBA}" type="datetime1">
              <a:rPr lang="en-US" smtClean="0"/>
              <a:t>1/28/2025</a:t>
            </a:fld>
            <a:endParaRPr lang="en-US"/>
          </a:p>
        </p:txBody>
      </p:sp>
      <p:sp>
        <p:nvSpPr>
          <p:cNvPr id="5" name="Footer Placeholder 4"/>
          <p:cNvSpPr>
            <a:spLocks noGrp="1"/>
          </p:cNvSpPr>
          <p:nvPr>
            <p:ph type="ftr" sz="quarter" idx="11"/>
          </p:nvPr>
        </p:nvSpPr>
        <p:spPr>
          <a:xfrm>
            <a:off x="4038600" y="6356352"/>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p:cNvSpPr>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algn="ctr">
              <a:spcBef>
                <a:spcPct val="0"/>
              </a:spcBef>
              <a:defRPr/>
            </a:pPr>
            <a:r>
              <a:rPr lang="en-US" sz="2800" dirty="0"/>
              <a:t>Daily Quiz</a:t>
            </a:r>
          </a:p>
        </p:txBody>
      </p:sp>
    </p:spTree>
    <p:extLst>
      <p:ext uri="{BB962C8B-B14F-4D97-AF65-F5344CB8AC3E}">
        <p14:creationId xmlns:p14="http://schemas.microsoft.com/office/powerpoint/2010/main" val="18692191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9067800" cy="4800599"/>
          </a:xfrm>
        </p:spPr>
        <p:txBody>
          <a:bodyPr>
            <a:normAutofit fontScale="92500" lnSpcReduction="10000"/>
          </a:bodyPr>
          <a:lstStyle/>
          <a:p>
            <a:r>
              <a:rPr lang="en-IN" sz="2800" dirty="0"/>
              <a:t>Create a JSP page to demonstrate how HTML and Java code can be combined to generate dynamic content.</a:t>
            </a:r>
          </a:p>
          <a:p>
            <a:r>
              <a:rPr lang="en-IN" sz="2800" dirty="0" smtClean="0"/>
              <a:t>Develop </a:t>
            </a:r>
            <a:r>
              <a:rPr lang="en-IN" sz="2800" dirty="0"/>
              <a:t>a JSP program to display the name of the server and the port number using an expression tag</a:t>
            </a:r>
            <a:r>
              <a:rPr lang="en-IN" sz="2800" dirty="0" smtClean="0"/>
              <a:t>.</a:t>
            </a:r>
          </a:p>
          <a:p>
            <a:r>
              <a:rPr lang="en-IN" sz="2800" dirty="0"/>
              <a:t>Develop a JSP page to connect to a database using a </a:t>
            </a:r>
            <a:r>
              <a:rPr lang="en-IN" sz="2800" dirty="0" err="1"/>
              <a:t>scriptlet</a:t>
            </a:r>
            <a:r>
              <a:rPr lang="en-IN" sz="2800" dirty="0"/>
              <a:t> and fetch data from a table.</a:t>
            </a:r>
            <a:r>
              <a:rPr lang="en-IN" sz="2800" dirty="0" smtClean="0"/>
              <a:t> </a:t>
            </a:r>
            <a:endParaRPr lang="en-IN" sz="2800" dirty="0"/>
          </a:p>
          <a:p>
            <a:r>
              <a:rPr lang="en-IN" sz="2800" dirty="0"/>
              <a:t>Develop a JSP page to connect to a database using a </a:t>
            </a:r>
            <a:r>
              <a:rPr lang="en-IN" sz="2800" dirty="0" err="1"/>
              <a:t>scriptlet</a:t>
            </a:r>
            <a:r>
              <a:rPr lang="en-IN" sz="2800" dirty="0"/>
              <a:t> and fetch data from a table</a:t>
            </a:r>
            <a:r>
              <a:rPr lang="en-IN" sz="2800" dirty="0" smtClean="0"/>
              <a:t>.</a:t>
            </a:r>
          </a:p>
          <a:p>
            <a:r>
              <a:rPr lang="en-IN" sz="2800" dirty="0"/>
              <a:t>Write a JSP program that uses an expression tag to display the square of a given number</a:t>
            </a:r>
            <a:r>
              <a:rPr lang="en-IN" sz="2800" dirty="0" smtClean="0"/>
              <a:t>.</a:t>
            </a:r>
          </a:p>
          <a:p>
            <a:r>
              <a:rPr lang="en-IN" sz="2800" dirty="0"/>
              <a:t>Create a JSP page that uses a declaration tag to declare a global variable and demonstrates its use across different requests.</a:t>
            </a:r>
            <a:endParaRPr lang="en-IN" sz="2800" dirty="0"/>
          </a:p>
          <a:p>
            <a:endParaRPr lang="en-IN" sz="1800" dirty="0"/>
          </a:p>
          <a:p>
            <a:endParaRPr lang="en-US" sz="1800" dirty="0"/>
          </a:p>
        </p:txBody>
      </p:sp>
      <p:sp>
        <p:nvSpPr>
          <p:cNvPr id="4" name="Date Placeholder 3"/>
          <p:cNvSpPr>
            <a:spLocks noGrp="1"/>
          </p:cNvSpPr>
          <p:nvPr>
            <p:ph type="dt" sz="half" idx="10"/>
          </p:nvPr>
        </p:nvSpPr>
        <p:spPr/>
        <p:txBody>
          <a:bodyPr/>
          <a:lstStyle/>
          <a:p>
            <a:fld id="{59825E62-EB09-4D39-B922-832C8FC15564}" type="datetime1">
              <a:rPr lang="en-US" smtClean="0"/>
              <a:t>1/28/2025</a:t>
            </a:fld>
            <a:endParaRPr lang="en-US"/>
          </a:p>
        </p:txBody>
      </p:sp>
      <p:sp>
        <p:nvSpPr>
          <p:cNvPr id="8" name="Footer Placeholder 4">
            <a:extLst>
              <a:ext uri="{FF2B5EF4-FFF2-40B4-BE49-F238E27FC236}">
                <a16:creationId xmlns:a16="http://schemas.microsoft.com/office/drawing/2014/main" xmlns="" id="{E1540E69-7947-EABE-D1A5-2C7872904C4F}"/>
              </a:ext>
            </a:extLst>
          </p:cNvPr>
          <p:cNvSpPr>
            <a:spLocks noGrp="1"/>
          </p:cNvSpPr>
          <p:nvPr>
            <p:ph type="ftr" sz="quarter" idx="11"/>
          </p:nvPr>
        </p:nvSpPr>
        <p:spPr>
          <a:xfrm>
            <a:off x="4038600" y="6356352"/>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p:cNvSpPr>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algn="ctr">
              <a:spcBef>
                <a:spcPct val="0"/>
              </a:spcBef>
              <a:defRPr/>
            </a:pPr>
            <a:r>
              <a:rPr lang="en-US" sz="2800" dirty="0"/>
              <a:t>Weekly Assignment</a:t>
            </a:r>
          </a:p>
        </p:txBody>
      </p:sp>
    </p:spTree>
    <p:extLst>
      <p:ext uri="{BB962C8B-B14F-4D97-AF65-F5344CB8AC3E}">
        <p14:creationId xmlns:p14="http://schemas.microsoft.com/office/powerpoint/2010/main" val="8729236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40A7547-C946-A09F-2B8B-F0E5AF109C1C}"/>
              </a:ext>
            </a:extLst>
          </p:cNvPr>
          <p:cNvSpPr>
            <a:spLocks noGrp="1"/>
          </p:cNvSpPr>
          <p:nvPr>
            <p:ph idx="1"/>
          </p:nvPr>
        </p:nvSpPr>
        <p:spPr/>
        <p:txBody>
          <a:bodyPr>
            <a:noAutofit/>
          </a:bodyPr>
          <a:lstStyle/>
          <a:p>
            <a:pPr algn="just" fontAlgn="base"/>
            <a:r>
              <a:rPr lang="en-IN" sz="1800" dirty="0">
                <a:solidFill>
                  <a:srgbClr val="273239"/>
                </a:solidFill>
                <a:latin typeface="Times New Roman" pitchFamily="18" charset="0"/>
                <a:cs typeface="Times New Roman" pitchFamily="18" charset="0"/>
              </a:rPr>
              <a:t>JSP API is a set of classes and interfaces that can be used to make a JSP page. These classes and interfaces are contained in the </a:t>
            </a:r>
            <a:r>
              <a:rPr lang="en-IN" sz="1800" dirty="0" err="1">
                <a:solidFill>
                  <a:srgbClr val="273239"/>
                </a:solidFill>
                <a:latin typeface="Times New Roman" pitchFamily="18" charset="0"/>
                <a:cs typeface="Times New Roman" pitchFamily="18" charset="0"/>
              </a:rPr>
              <a:t>javax</a:t>
            </a:r>
            <a:r>
              <a:rPr lang="en-IN" sz="1800" dirty="0">
                <a:solidFill>
                  <a:srgbClr val="273239"/>
                </a:solidFill>
                <a:latin typeface="Times New Roman" pitchFamily="18" charset="0"/>
                <a:cs typeface="Times New Roman" pitchFamily="18" charset="0"/>
              </a:rPr>
              <a:t> </a:t>
            </a:r>
            <a:r>
              <a:rPr lang="en-IN" sz="1800" dirty="0" err="1">
                <a:solidFill>
                  <a:srgbClr val="273239"/>
                </a:solidFill>
                <a:latin typeface="Times New Roman" pitchFamily="18" charset="0"/>
                <a:cs typeface="Times New Roman" pitchFamily="18" charset="0"/>
              </a:rPr>
              <a:t>servlet.jsp</a:t>
            </a:r>
            <a:r>
              <a:rPr lang="en-IN" sz="1800" dirty="0">
                <a:solidFill>
                  <a:srgbClr val="273239"/>
                </a:solidFill>
                <a:latin typeface="Times New Roman" pitchFamily="18" charset="0"/>
                <a:cs typeface="Times New Roman" pitchFamily="18" charset="0"/>
              </a:rPr>
              <a:t> packages. A portion of the classes characterized in the </a:t>
            </a:r>
            <a:r>
              <a:rPr lang="en-IN" sz="1800" dirty="0" err="1">
                <a:solidFill>
                  <a:srgbClr val="273239"/>
                </a:solidFill>
                <a:latin typeface="Times New Roman" pitchFamily="18" charset="0"/>
                <a:cs typeface="Times New Roman" pitchFamily="18" charset="0"/>
              </a:rPr>
              <a:t>javax</a:t>
            </a:r>
            <a:r>
              <a:rPr lang="en-IN" sz="1800" dirty="0">
                <a:solidFill>
                  <a:srgbClr val="273239"/>
                </a:solidFill>
                <a:latin typeface="Times New Roman" pitchFamily="18" charset="0"/>
                <a:cs typeface="Times New Roman" pitchFamily="18" charset="0"/>
              </a:rPr>
              <a:t>. </a:t>
            </a:r>
            <a:r>
              <a:rPr lang="en-IN" sz="1800" dirty="0" err="1">
                <a:solidFill>
                  <a:srgbClr val="273239"/>
                </a:solidFill>
                <a:latin typeface="Times New Roman" pitchFamily="18" charset="0"/>
                <a:cs typeface="Times New Roman" pitchFamily="18" charset="0"/>
              </a:rPr>
              <a:t>servlet.jsp</a:t>
            </a:r>
            <a:r>
              <a:rPr lang="en-IN" sz="1800" dirty="0">
                <a:solidFill>
                  <a:srgbClr val="273239"/>
                </a:solidFill>
                <a:latin typeface="Times New Roman" pitchFamily="18" charset="0"/>
                <a:cs typeface="Times New Roman" pitchFamily="18" charset="0"/>
              </a:rPr>
              <a:t> packages are:  </a:t>
            </a:r>
          </a:p>
          <a:p>
            <a:pPr algn="just" fontAlgn="base">
              <a:buFont typeface="+mj-lt"/>
              <a:buAutoNum type="arabicPeriod"/>
            </a:pPr>
            <a:r>
              <a:rPr lang="en-IN" sz="1800" dirty="0">
                <a:solidFill>
                  <a:srgbClr val="273239"/>
                </a:solidFill>
                <a:latin typeface="Times New Roman" pitchFamily="18" charset="0"/>
                <a:cs typeface="Times New Roman" pitchFamily="18" charset="0"/>
              </a:rPr>
              <a:t>Error Data</a:t>
            </a:r>
          </a:p>
          <a:p>
            <a:pPr algn="just" fontAlgn="base">
              <a:buFont typeface="+mj-lt"/>
              <a:buAutoNum type="arabicPeriod"/>
            </a:pPr>
            <a:r>
              <a:rPr lang="en-IN" sz="1800" dirty="0">
                <a:solidFill>
                  <a:srgbClr val="273239"/>
                </a:solidFill>
                <a:latin typeface="Times New Roman" pitchFamily="18" charset="0"/>
                <a:cs typeface="Times New Roman" pitchFamily="18" charset="0"/>
              </a:rPr>
              <a:t>JSP Writer</a:t>
            </a:r>
          </a:p>
          <a:p>
            <a:pPr algn="just" fontAlgn="base">
              <a:buFont typeface="+mj-lt"/>
              <a:buAutoNum type="arabicPeriod"/>
            </a:pPr>
            <a:r>
              <a:rPr lang="en-IN" sz="1800" dirty="0">
                <a:solidFill>
                  <a:srgbClr val="273239"/>
                </a:solidFill>
                <a:latin typeface="Times New Roman" pitchFamily="18" charset="0"/>
                <a:cs typeface="Times New Roman" pitchFamily="18" charset="0"/>
              </a:rPr>
              <a:t>Page Context</a:t>
            </a:r>
          </a:p>
          <a:p>
            <a:pPr algn="just" fontAlgn="base">
              <a:buNone/>
            </a:pPr>
            <a:endParaRPr lang="en-IN" sz="1800" dirty="0">
              <a:solidFill>
                <a:srgbClr val="273239"/>
              </a:solidFill>
              <a:latin typeface="Times New Roman" pitchFamily="18" charset="0"/>
              <a:cs typeface="Times New Roman" pitchFamily="18" charset="0"/>
            </a:endParaRPr>
          </a:p>
          <a:p>
            <a:pPr marL="0" indent="0" algn="just" fontAlgn="base">
              <a:buNone/>
            </a:pPr>
            <a:r>
              <a:rPr lang="en-IN" sz="1800" b="1" dirty="0">
                <a:solidFill>
                  <a:srgbClr val="273239"/>
                </a:solidFill>
                <a:latin typeface="Times New Roman" pitchFamily="18" charset="0"/>
                <a:cs typeface="Times New Roman" pitchFamily="18" charset="0"/>
              </a:rPr>
              <a:t>The Error Data Class:</a:t>
            </a:r>
            <a:r>
              <a:rPr lang="en-IN" sz="1800" dirty="0">
                <a:solidFill>
                  <a:srgbClr val="273239"/>
                </a:solidFill>
                <a:latin typeface="Times New Roman" pitchFamily="18" charset="0"/>
                <a:cs typeface="Times New Roman" pitchFamily="18" charset="0"/>
              </a:rPr>
              <a:t> The error information class characterizes error data for error pages. You have to set the estimation of the page mandate, </a:t>
            </a:r>
            <a:r>
              <a:rPr lang="en-IN" sz="1800" dirty="0" err="1">
                <a:solidFill>
                  <a:srgbClr val="273239"/>
                </a:solidFill>
                <a:latin typeface="Times New Roman" pitchFamily="18" charset="0"/>
                <a:cs typeface="Times New Roman" pitchFamily="18" charset="0"/>
              </a:rPr>
              <a:t>isErrorPage</a:t>
            </a:r>
            <a:r>
              <a:rPr lang="en-IN" sz="1800" dirty="0">
                <a:solidFill>
                  <a:srgbClr val="273239"/>
                </a:solidFill>
                <a:latin typeface="Times New Roman" pitchFamily="18" charset="0"/>
                <a:cs typeface="Times New Roman" pitchFamily="18" charset="0"/>
              </a:rPr>
              <a:t> to be consistent with demonstrating that a page is an error page. The error information class expands the </a:t>
            </a:r>
            <a:r>
              <a:rPr lang="en-IN" sz="1800" dirty="0" err="1">
                <a:solidFill>
                  <a:srgbClr val="273239"/>
                </a:solidFill>
                <a:latin typeface="Times New Roman" pitchFamily="18" charset="0"/>
                <a:cs typeface="Times New Roman" pitchFamily="18" charset="0"/>
              </a:rPr>
              <a:t>java.lang.Object</a:t>
            </a:r>
            <a:r>
              <a:rPr lang="en-IN" sz="1800" dirty="0">
                <a:solidFill>
                  <a:srgbClr val="273239"/>
                </a:solidFill>
                <a:latin typeface="Times New Roman" pitchFamily="18" charset="0"/>
                <a:cs typeface="Times New Roman" pitchFamily="18" charset="0"/>
              </a:rPr>
              <a:t> class. A portion of the strategies characterized in the </a:t>
            </a:r>
            <a:r>
              <a:rPr lang="en-IN" sz="1800" dirty="0" err="1">
                <a:solidFill>
                  <a:srgbClr val="273239"/>
                </a:solidFill>
                <a:latin typeface="Times New Roman" pitchFamily="18" charset="0"/>
                <a:cs typeface="Times New Roman" pitchFamily="18" charset="0"/>
              </a:rPr>
              <a:t>ErrorData</a:t>
            </a:r>
            <a:r>
              <a:rPr lang="en-IN" sz="1800" dirty="0">
                <a:solidFill>
                  <a:srgbClr val="273239"/>
                </a:solidFill>
                <a:latin typeface="Times New Roman" pitchFamily="18" charset="0"/>
                <a:cs typeface="Times New Roman" pitchFamily="18" charset="0"/>
              </a:rPr>
              <a:t> that you can use in a JSP page is: .</a:t>
            </a:r>
          </a:p>
          <a:p>
            <a:pPr marL="0" indent="0" algn="just">
              <a:buNone/>
            </a:pPr>
            <a:endParaRPr lang="en-IN" sz="1800" dirty="0">
              <a:solidFill>
                <a:srgbClr val="273239"/>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6BCE9A6-FA30-40D4-93CC-0DA0870E90E6}" type="datetime1">
              <a:rPr lang="en-US" smtClean="0"/>
              <a:t>1/28/2025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p:cNvSpPr>
          <p:nvPr/>
        </p:nvSpPr>
        <p:spPr>
          <a:xfrm>
            <a:off x="2836589" y="0"/>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lvl="0" algn="ctr">
              <a:spcBef>
                <a:spcPct val="0"/>
              </a:spcBef>
              <a:defRPr/>
            </a:pPr>
            <a:r>
              <a:rPr lang="en-IN" sz="2800" dirty="0"/>
              <a:t>JSP </a:t>
            </a:r>
            <a:r>
              <a:rPr lang="en-IN" sz="2800" dirty="0" smtClean="0"/>
              <a:t>API</a:t>
            </a:r>
            <a:endParaRPr lang="en-US" sz="2800" dirty="0"/>
          </a:p>
        </p:txBody>
      </p:sp>
    </p:spTree>
    <p:extLst>
      <p:ext uri="{BB962C8B-B14F-4D97-AF65-F5344CB8AC3E}">
        <p14:creationId xmlns:p14="http://schemas.microsoft.com/office/powerpoint/2010/main" val="38348629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40A7547-C946-A09F-2B8B-F0E5AF109C1C}"/>
              </a:ext>
            </a:extLst>
          </p:cNvPr>
          <p:cNvSpPr>
            <a:spLocks noGrp="1"/>
          </p:cNvSpPr>
          <p:nvPr>
            <p:ph idx="1"/>
          </p:nvPr>
        </p:nvSpPr>
        <p:spPr/>
        <p:txBody>
          <a:bodyPr>
            <a:noAutofit/>
          </a:bodyPr>
          <a:lstStyle/>
          <a:p>
            <a:pPr algn="l" fontAlgn="base">
              <a:buFont typeface="+mj-lt"/>
              <a:buAutoNum type="arabicPeriod"/>
            </a:pPr>
            <a:r>
              <a:rPr lang="en-IN" sz="1800" b="1" dirty="0" err="1">
                <a:solidFill>
                  <a:srgbClr val="273239"/>
                </a:solidFill>
                <a:latin typeface="+mj-lt"/>
              </a:rPr>
              <a:t>getRequestURL</a:t>
            </a:r>
            <a:r>
              <a:rPr lang="en-IN" sz="1800" b="1" dirty="0">
                <a:solidFill>
                  <a:srgbClr val="273239"/>
                </a:solidFill>
                <a:latin typeface="+mj-lt"/>
              </a:rPr>
              <a:t>():</a:t>
            </a:r>
            <a:r>
              <a:rPr lang="en-IN" sz="1800" dirty="0">
                <a:solidFill>
                  <a:srgbClr val="273239"/>
                </a:solidFill>
                <a:latin typeface="+mj-lt"/>
              </a:rPr>
              <a:t> Returns the mentioned URL through String.</a:t>
            </a:r>
          </a:p>
          <a:p>
            <a:pPr algn="l" fontAlgn="base">
              <a:buFont typeface="+mj-lt"/>
              <a:buAutoNum type="arabicPeriod"/>
            </a:pPr>
            <a:r>
              <a:rPr lang="en-IN" sz="1800" b="1" dirty="0" err="1">
                <a:solidFill>
                  <a:srgbClr val="273239"/>
                </a:solidFill>
                <a:latin typeface="+mj-lt"/>
              </a:rPr>
              <a:t>getServletName</a:t>
            </a:r>
            <a:r>
              <a:rPr lang="en-IN" sz="1800" b="1" dirty="0">
                <a:solidFill>
                  <a:srgbClr val="273239"/>
                </a:solidFill>
                <a:latin typeface="+mj-lt"/>
              </a:rPr>
              <a:t>():</a:t>
            </a:r>
            <a:r>
              <a:rPr lang="en-IN" sz="1800" dirty="0">
                <a:solidFill>
                  <a:srgbClr val="273239"/>
                </a:solidFill>
                <a:latin typeface="+mj-lt"/>
              </a:rPr>
              <a:t> Returns the name of the servlet conjured through String.</a:t>
            </a:r>
          </a:p>
          <a:p>
            <a:pPr algn="l" fontAlgn="base">
              <a:buFont typeface="+mj-lt"/>
              <a:buAutoNum type="arabicPeriod"/>
            </a:pPr>
            <a:r>
              <a:rPr lang="en-IN" sz="1800" b="1" dirty="0" err="1">
                <a:solidFill>
                  <a:srgbClr val="273239"/>
                </a:solidFill>
                <a:latin typeface="+mj-lt"/>
              </a:rPr>
              <a:t>getStatusCode</a:t>
            </a:r>
            <a:r>
              <a:rPr lang="en-IN" sz="1800" b="1" dirty="0">
                <a:solidFill>
                  <a:srgbClr val="273239"/>
                </a:solidFill>
                <a:latin typeface="+mj-lt"/>
              </a:rPr>
              <a:t>():</a:t>
            </a:r>
            <a:r>
              <a:rPr lang="en-IN" sz="1800" dirty="0">
                <a:solidFill>
                  <a:srgbClr val="273239"/>
                </a:solidFill>
                <a:latin typeface="+mj-lt"/>
              </a:rPr>
              <a:t> Returns the status code of the blunder as a whole number.</a:t>
            </a:r>
          </a:p>
          <a:p>
            <a:pPr algn="l" fontAlgn="base">
              <a:buFont typeface="+mj-lt"/>
              <a:buAutoNum type="arabicPeriod"/>
            </a:pPr>
            <a:r>
              <a:rPr lang="en-IN" sz="1800" b="1" dirty="0" err="1">
                <a:solidFill>
                  <a:srgbClr val="273239"/>
                </a:solidFill>
                <a:latin typeface="+mj-lt"/>
              </a:rPr>
              <a:t>getThrowable</a:t>
            </a:r>
            <a:r>
              <a:rPr lang="en-IN" sz="1800" b="1" dirty="0">
                <a:solidFill>
                  <a:srgbClr val="273239"/>
                </a:solidFill>
                <a:latin typeface="+mj-lt"/>
              </a:rPr>
              <a:t>():</a:t>
            </a:r>
            <a:r>
              <a:rPr lang="en-IN" sz="1800" dirty="0">
                <a:solidFill>
                  <a:srgbClr val="273239"/>
                </a:solidFill>
                <a:latin typeface="+mj-lt"/>
              </a:rPr>
              <a:t> Returns the Throwable special case that caused the mistake.</a:t>
            </a:r>
          </a:p>
          <a:p>
            <a:pPr marL="0" indent="0">
              <a:buNone/>
            </a:pPr>
            <a:endParaRPr lang="en-IN" sz="1800" dirty="0">
              <a:solidFill>
                <a:srgbClr val="273239"/>
              </a:solidFill>
              <a:latin typeface="+mj-lt"/>
            </a:endParaRPr>
          </a:p>
        </p:txBody>
      </p:sp>
      <p:sp>
        <p:nvSpPr>
          <p:cNvPr id="4" name="Date Placeholder 3"/>
          <p:cNvSpPr>
            <a:spLocks noGrp="1"/>
          </p:cNvSpPr>
          <p:nvPr>
            <p:ph type="dt" sz="half" idx="10"/>
          </p:nvPr>
        </p:nvSpPr>
        <p:spPr/>
        <p:txBody>
          <a:bodyPr/>
          <a:lstStyle/>
          <a:p>
            <a:fld id="{CB94D3EB-BE04-4870-8B02-F1DA16645CC1}" type="datetime1">
              <a:rPr lang="en-US" smtClean="0"/>
              <a:t>1/28/2025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p:cNvSpPr>
          <p:nvPr/>
        </p:nvSpPr>
        <p:spPr>
          <a:xfrm>
            <a:off x="2836589" y="30127"/>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lvl="0" algn="ctr">
              <a:spcBef>
                <a:spcPct val="0"/>
              </a:spcBef>
              <a:defRPr/>
            </a:pPr>
            <a:r>
              <a:rPr lang="en-IN" sz="2800" dirty="0"/>
              <a:t>JSP API </a:t>
            </a:r>
            <a:endParaRPr lang="en-US" sz="2800" dirty="0"/>
          </a:p>
        </p:txBody>
      </p:sp>
    </p:spTree>
    <p:extLst>
      <p:ext uri="{BB962C8B-B14F-4D97-AF65-F5344CB8AC3E}">
        <p14:creationId xmlns:p14="http://schemas.microsoft.com/office/powerpoint/2010/main" val="16975938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Autofit/>
          </a:bodyPr>
          <a:lstStyle/>
          <a:p>
            <a:pPr marL="0" indent="0" algn="just" fontAlgn="base">
              <a:buNone/>
            </a:pPr>
            <a:r>
              <a:rPr lang="en-IN" sz="1800" b="1" dirty="0">
                <a:solidFill>
                  <a:srgbClr val="273239"/>
                </a:solidFill>
                <a:latin typeface="Times New Roman" pitchFamily="18" charset="0"/>
                <a:cs typeface="Times New Roman" pitchFamily="18" charset="0"/>
              </a:rPr>
              <a:t>The </a:t>
            </a:r>
            <a:r>
              <a:rPr lang="en-IN" sz="1800" b="1" dirty="0" err="1">
                <a:solidFill>
                  <a:srgbClr val="273239"/>
                </a:solidFill>
                <a:latin typeface="Times New Roman" pitchFamily="18" charset="0"/>
                <a:cs typeface="Times New Roman" pitchFamily="18" charset="0"/>
              </a:rPr>
              <a:t>JspWriter</a:t>
            </a:r>
            <a:r>
              <a:rPr lang="en-IN" sz="1800" b="1" dirty="0">
                <a:solidFill>
                  <a:srgbClr val="273239"/>
                </a:solidFill>
                <a:latin typeface="Times New Roman" pitchFamily="18" charset="0"/>
                <a:cs typeface="Times New Roman" pitchFamily="18" charset="0"/>
              </a:rPr>
              <a:t> Class:</a:t>
            </a:r>
            <a:r>
              <a:rPr lang="en-IN" sz="1800" dirty="0">
                <a:solidFill>
                  <a:srgbClr val="273239"/>
                </a:solidFill>
                <a:latin typeface="Times New Roman" pitchFamily="18" charset="0"/>
                <a:cs typeface="Times New Roman" pitchFamily="18" charset="0"/>
              </a:rPr>
              <a:t> In a JSP page to compose activity and layout information we can utilize </a:t>
            </a:r>
            <a:r>
              <a:rPr lang="en-IN" sz="1800" dirty="0" err="1">
                <a:solidFill>
                  <a:srgbClr val="273239"/>
                </a:solidFill>
                <a:latin typeface="Times New Roman" pitchFamily="18" charset="0"/>
                <a:cs typeface="Times New Roman" pitchFamily="18" charset="0"/>
              </a:rPr>
              <a:t>JSPWriter</a:t>
            </a:r>
            <a:r>
              <a:rPr lang="en-IN" sz="1800" dirty="0">
                <a:solidFill>
                  <a:srgbClr val="273239"/>
                </a:solidFill>
                <a:latin typeface="Times New Roman" pitchFamily="18" charset="0"/>
                <a:cs typeface="Times New Roman" pitchFamily="18" charset="0"/>
              </a:rPr>
              <a:t> class. The understood variable out gives the </a:t>
            </a:r>
            <a:r>
              <a:rPr lang="en-IN" sz="1800" dirty="0" err="1">
                <a:solidFill>
                  <a:srgbClr val="273239"/>
                </a:solidFill>
                <a:latin typeface="Times New Roman" pitchFamily="18" charset="0"/>
                <a:cs typeface="Times New Roman" pitchFamily="18" charset="0"/>
              </a:rPr>
              <a:t>JSPWriter</a:t>
            </a:r>
            <a:r>
              <a:rPr lang="en-IN" sz="1800" dirty="0">
                <a:solidFill>
                  <a:srgbClr val="273239"/>
                </a:solidFill>
                <a:latin typeface="Times New Roman" pitchFamily="18" charset="0"/>
                <a:cs typeface="Times New Roman" pitchFamily="18" charset="0"/>
              </a:rPr>
              <a:t> class object. The </a:t>
            </a:r>
            <a:r>
              <a:rPr lang="en-IN" sz="1800" dirty="0" err="1">
                <a:solidFill>
                  <a:srgbClr val="273239"/>
                </a:solidFill>
                <a:latin typeface="Times New Roman" pitchFamily="18" charset="0"/>
                <a:cs typeface="Times New Roman" pitchFamily="18" charset="0"/>
              </a:rPr>
              <a:t>JSPWriter</a:t>
            </a:r>
            <a:r>
              <a:rPr lang="en-IN" sz="1800" dirty="0">
                <a:solidFill>
                  <a:srgbClr val="273239"/>
                </a:solidFill>
                <a:latin typeface="Times New Roman" pitchFamily="18" charset="0"/>
                <a:cs typeface="Times New Roman" pitchFamily="18" charset="0"/>
              </a:rPr>
              <a:t> class broadens the </a:t>
            </a:r>
            <a:r>
              <a:rPr lang="en-IN" sz="1800" dirty="0" err="1">
                <a:solidFill>
                  <a:srgbClr val="273239"/>
                </a:solidFill>
                <a:latin typeface="Times New Roman" pitchFamily="18" charset="0"/>
                <a:cs typeface="Times New Roman" pitchFamily="18" charset="0"/>
              </a:rPr>
              <a:t>java.io.Writer</a:t>
            </a:r>
            <a:r>
              <a:rPr lang="en-IN" sz="1800" dirty="0">
                <a:solidFill>
                  <a:srgbClr val="273239"/>
                </a:solidFill>
                <a:latin typeface="Times New Roman" pitchFamily="18" charset="0"/>
                <a:cs typeface="Times New Roman" pitchFamily="18" charset="0"/>
              </a:rPr>
              <a:t> class. A portion of the techniques characterize in the </a:t>
            </a:r>
            <a:r>
              <a:rPr lang="en-IN" sz="1800" dirty="0" err="1">
                <a:solidFill>
                  <a:srgbClr val="273239"/>
                </a:solidFill>
                <a:latin typeface="Times New Roman" pitchFamily="18" charset="0"/>
                <a:cs typeface="Times New Roman" pitchFamily="18" charset="0"/>
              </a:rPr>
              <a:t>JSPWriter</a:t>
            </a:r>
            <a:r>
              <a:rPr lang="en-IN" sz="1800" dirty="0">
                <a:solidFill>
                  <a:srgbClr val="273239"/>
                </a:solidFill>
                <a:latin typeface="Times New Roman" pitchFamily="18" charset="0"/>
                <a:cs typeface="Times New Roman" pitchFamily="18" charset="0"/>
              </a:rPr>
              <a:t> class that you can use in a JSP page are: </a:t>
            </a:r>
          </a:p>
          <a:p>
            <a:pPr algn="just" fontAlgn="base">
              <a:buFont typeface="+mj-lt"/>
              <a:buAutoNum type="arabicPeriod"/>
            </a:pPr>
            <a:r>
              <a:rPr lang="en-IN" sz="1800" b="1" dirty="0">
                <a:solidFill>
                  <a:srgbClr val="273239"/>
                </a:solidFill>
                <a:latin typeface="Times New Roman" pitchFamily="18" charset="0"/>
                <a:cs typeface="Times New Roman" pitchFamily="18" charset="0"/>
              </a:rPr>
              <a:t>clear():</a:t>
            </a:r>
            <a:r>
              <a:rPr lang="en-IN" sz="1800" dirty="0">
                <a:solidFill>
                  <a:srgbClr val="273239"/>
                </a:solidFill>
                <a:latin typeface="Times New Roman" pitchFamily="18" charset="0"/>
                <a:cs typeface="Times New Roman" pitchFamily="18" charset="0"/>
              </a:rPr>
              <a:t> Clears the substance of the cradle. The reasonable() technique tosses an </a:t>
            </a:r>
            <a:r>
              <a:rPr lang="en-IN" sz="1800" dirty="0" err="1">
                <a:solidFill>
                  <a:srgbClr val="273239"/>
                </a:solidFill>
                <a:latin typeface="Times New Roman" pitchFamily="18" charset="0"/>
                <a:cs typeface="Times New Roman" pitchFamily="18" charset="0"/>
              </a:rPr>
              <a:t>IOException</a:t>
            </a:r>
            <a:r>
              <a:rPr lang="en-IN" sz="1800" dirty="0">
                <a:solidFill>
                  <a:srgbClr val="273239"/>
                </a:solidFill>
                <a:latin typeface="Times New Roman" pitchFamily="18" charset="0"/>
                <a:cs typeface="Times New Roman" pitchFamily="18" charset="0"/>
              </a:rPr>
              <a:t> special case if the support is now cleared.</a:t>
            </a:r>
          </a:p>
          <a:p>
            <a:pPr algn="just" fontAlgn="base">
              <a:buFont typeface="+mj-lt"/>
              <a:buAutoNum type="arabicPeriod"/>
            </a:pPr>
            <a:r>
              <a:rPr lang="en-IN" sz="1800" b="1" dirty="0">
                <a:solidFill>
                  <a:srgbClr val="273239"/>
                </a:solidFill>
                <a:latin typeface="Times New Roman" pitchFamily="18" charset="0"/>
                <a:cs typeface="Times New Roman" pitchFamily="18" charset="0"/>
              </a:rPr>
              <a:t>close():</a:t>
            </a:r>
            <a:r>
              <a:rPr lang="en-IN" sz="1800" dirty="0">
                <a:solidFill>
                  <a:srgbClr val="273239"/>
                </a:solidFill>
                <a:latin typeface="Times New Roman" pitchFamily="18" charset="0"/>
                <a:cs typeface="Times New Roman" pitchFamily="18" charset="0"/>
              </a:rPr>
              <a:t> Closes and flushes the stream.</a:t>
            </a:r>
          </a:p>
          <a:p>
            <a:pPr algn="just" fontAlgn="base">
              <a:buFont typeface="+mj-lt"/>
              <a:buAutoNum type="arabicPeriod"/>
            </a:pPr>
            <a:r>
              <a:rPr lang="en-IN" sz="1800" b="1" dirty="0">
                <a:solidFill>
                  <a:srgbClr val="273239"/>
                </a:solidFill>
                <a:latin typeface="Times New Roman" pitchFamily="18" charset="0"/>
                <a:cs typeface="Times New Roman" pitchFamily="18" charset="0"/>
              </a:rPr>
              <a:t>flush():</a:t>
            </a:r>
            <a:r>
              <a:rPr lang="en-IN" sz="1800" dirty="0">
                <a:solidFill>
                  <a:srgbClr val="273239"/>
                </a:solidFill>
                <a:latin typeface="Times New Roman" pitchFamily="18" charset="0"/>
                <a:cs typeface="Times New Roman" pitchFamily="18" charset="0"/>
              </a:rPr>
              <a:t> Flushes the cradle stream. The flush() strategy flushes every one of the cradles in a chain of Writers and </a:t>
            </a:r>
            <a:r>
              <a:rPr lang="en-IN" sz="1800" dirty="0" err="1">
                <a:solidFill>
                  <a:srgbClr val="273239"/>
                </a:solidFill>
                <a:latin typeface="Times New Roman" pitchFamily="18" charset="0"/>
                <a:cs typeface="Times New Roman" pitchFamily="18" charset="0"/>
              </a:rPr>
              <a:t>OutputStream</a:t>
            </a:r>
            <a:r>
              <a:rPr lang="en-IN" sz="1800" dirty="0">
                <a:solidFill>
                  <a:srgbClr val="273239"/>
                </a:solidFill>
                <a:latin typeface="Times New Roman" pitchFamily="18" charset="0"/>
                <a:cs typeface="Times New Roman" pitchFamily="18" charset="0"/>
              </a:rPr>
              <a:t>. It tosses </a:t>
            </a:r>
            <a:r>
              <a:rPr lang="en-IN" sz="1800" dirty="0" err="1">
                <a:solidFill>
                  <a:srgbClr val="273239"/>
                </a:solidFill>
                <a:latin typeface="Times New Roman" pitchFamily="18" charset="0"/>
                <a:cs typeface="Times New Roman" pitchFamily="18" charset="0"/>
              </a:rPr>
              <a:t>java.io.IOException</a:t>
            </a:r>
            <a:r>
              <a:rPr lang="en-IN" sz="1800" dirty="0">
                <a:solidFill>
                  <a:srgbClr val="273239"/>
                </a:solidFill>
                <a:latin typeface="Times New Roman" pitchFamily="18" charset="0"/>
                <a:cs typeface="Times New Roman" pitchFamily="18" charset="0"/>
              </a:rPr>
              <a:t> special case on the off chance that you make a call to the compose() or flush() in the wake of shutting the stream.</a:t>
            </a:r>
          </a:p>
          <a:p>
            <a:pPr algn="just" fontAlgn="base">
              <a:buFont typeface="+mj-lt"/>
              <a:buAutoNum type="arabicPeriod"/>
            </a:pPr>
            <a:r>
              <a:rPr lang="en-IN" sz="1800" b="1" dirty="0" err="1">
                <a:solidFill>
                  <a:srgbClr val="273239"/>
                </a:solidFill>
                <a:latin typeface="Times New Roman" pitchFamily="18" charset="0"/>
                <a:cs typeface="Times New Roman" pitchFamily="18" charset="0"/>
              </a:rPr>
              <a:t>getBufferSize</a:t>
            </a:r>
            <a:r>
              <a:rPr lang="en-IN" sz="1800" b="1" dirty="0">
                <a:solidFill>
                  <a:srgbClr val="273239"/>
                </a:solidFill>
                <a:latin typeface="Times New Roman" pitchFamily="18" charset="0"/>
                <a:cs typeface="Times New Roman" pitchFamily="18" charset="0"/>
              </a:rPr>
              <a:t>():</a:t>
            </a:r>
            <a:r>
              <a:rPr lang="en-IN" sz="1800" dirty="0">
                <a:solidFill>
                  <a:srgbClr val="273239"/>
                </a:solidFill>
                <a:latin typeface="Times New Roman" pitchFamily="18" charset="0"/>
                <a:cs typeface="Times New Roman" pitchFamily="18" charset="0"/>
              </a:rPr>
              <a:t> Return the size of the support utilized by the </a:t>
            </a:r>
            <a:r>
              <a:rPr lang="en-IN" sz="1800" dirty="0" err="1">
                <a:solidFill>
                  <a:srgbClr val="273239"/>
                </a:solidFill>
                <a:latin typeface="Times New Roman" pitchFamily="18" charset="0"/>
                <a:cs typeface="Times New Roman" pitchFamily="18" charset="0"/>
              </a:rPr>
              <a:t>JSPWriter</a:t>
            </a:r>
            <a:r>
              <a:rPr lang="en-IN" sz="1800" dirty="0">
                <a:solidFill>
                  <a:srgbClr val="273239"/>
                </a:solidFill>
                <a:latin typeface="Times New Roman" pitchFamily="18" charset="0"/>
                <a:cs typeface="Times New Roman" pitchFamily="18" charset="0"/>
              </a:rPr>
              <a:t>.</a:t>
            </a:r>
          </a:p>
          <a:p>
            <a:pPr marL="0" indent="0" algn="just">
              <a:buNone/>
            </a:pPr>
            <a:r>
              <a:rPr lang="en-IN" sz="1800" dirty="0">
                <a:latin typeface="Times New Roman" pitchFamily="18" charset="0"/>
                <a:cs typeface="Times New Roman" pitchFamily="18" charset="0"/>
              </a:rPr>
              <a:t/>
            </a:r>
            <a:br>
              <a:rPr lang="en-IN" sz="1800" dirty="0">
                <a:latin typeface="Times New Roman" pitchFamily="18" charset="0"/>
                <a:cs typeface="Times New Roman" pitchFamily="18" charset="0"/>
              </a:rPr>
            </a:br>
            <a:endParaRPr lang="en-US"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13A18AF5-5EE6-40C5-BD2E-A7694D21B27E}" type="datetime1">
              <a:rPr lang="en-US" smtClean="0"/>
              <a:t>1/28/2025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p:cNvSpPr>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algn="ctr">
              <a:spcBef>
                <a:spcPct val="0"/>
              </a:spcBef>
              <a:defRPr/>
            </a:pPr>
            <a:r>
              <a:rPr lang="en-US" sz="2800" dirty="0"/>
              <a:t>JSP API </a:t>
            </a:r>
            <a:r>
              <a:rPr lang="en-US" sz="2800" dirty="0" err="1"/>
              <a:t>Cont</a:t>
            </a:r>
            <a:r>
              <a:rPr lang="en-US" sz="2800" dirty="0" smtClean="0"/>
              <a:t>…</a:t>
            </a:r>
            <a:endParaRPr lang="en-US" sz="2800" dirty="0"/>
          </a:p>
        </p:txBody>
      </p:sp>
    </p:spTree>
    <p:extLst>
      <p:ext uri="{BB962C8B-B14F-4D97-AF65-F5344CB8AC3E}">
        <p14:creationId xmlns:p14="http://schemas.microsoft.com/office/powerpoint/2010/main" val="3907389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Autofit/>
          </a:bodyPr>
          <a:lstStyle/>
          <a:p>
            <a:pPr algn="just" fontAlgn="base">
              <a:buNone/>
            </a:pPr>
            <a:r>
              <a:rPr lang="en-IN" sz="1800" b="1" dirty="0">
                <a:solidFill>
                  <a:srgbClr val="273239"/>
                </a:solidFill>
                <a:latin typeface="Times New Roman" pitchFamily="18" charset="0"/>
                <a:cs typeface="Times New Roman" pitchFamily="18" charset="0"/>
              </a:rPr>
              <a:t>4. print():</a:t>
            </a:r>
            <a:r>
              <a:rPr lang="en-IN" sz="1800" dirty="0">
                <a:solidFill>
                  <a:srgbClr val="273239"/>
                </a:solidFill>
                <a:latin typeface="Times New Roman" pitchFamily="18" charset="0"/>
                <a:cs typeface="Times New Roman" pitchFamily="18" charset="0"/>
              </a:rPr>
              <a:t> Prints the estimation of sort </a:t>
            </a:r>
            <a:r>
              <a:rPr lang="en-IN" sz="1800" dirty="0" err="1">
                <a:solidFill>
                  <a:srgbClr val="273239"/>
                </a:solidFill>
                <a:latin typeface="Times New Roman" pitchFamily="18" charset="0"/>
                <a:cs typeface="Times New Roman" pitchFamily="18" charset="0"/>
              </a:rPr>
              <a:t>boolean</a:t>
            </a:r>
            <a:r>
              <a:rPr lang="en-IN" sz="1800" dirty="0">
                <a:solidFill>
                  <a:srgbClr val="273239"/>
                </a:solidFill>
                <a:latin typeface="Times New Roman" pitchFamily="18" charset="0"/>
                <a:cs typeface="Times New Roman" pitchFamily="18" charset="0"/>
              </a:rPr>
              <a:t>, integer, character, long whole number, coasting point, twofold exactness gliding – point number, a variety of character, string, and item. The print() tosses the </a:t>
            </a:r>
            <a:r>
              <a:rPr lang="en-IN" sz="1800" dirty="0" err="1">
                <a:solidFill>
                  <a:srgbClr val="273239"/>
                </a:solidFill>
                <a:latin typeface="Times New Roman" pitchFamily="18" charset="0"/>
                <a:cs typeface="Times New Roman" pitchFamily="18" charset="0"/>
              </a:rPr>
              <a:t>java.io.IOException</a:t>
            </a:r>
            <a:r>
              <a:rPr lang="en-IN" sz="1800" dirty="0">
                <a:solidFill>
                  <a:srgbClr val="273239"/>
                </a:solidFill>
                <a:latin typeface="Times New Roman" pitchFamily="18" charset="0"/>
                <a:cs typeface="Times New Roman" pitchFamily="18" charset="0"/>
              </a:rPr>
              <a:t> exemption if any blunder happens while printing.</a:t>
            </a:r>
          </a:p>
          <a:p>
            <a:pPr algn="just" fontAlgn="base">
              <a:buNone/>
            </a:pPr>
            <a:r>
              <a:rPr lang="en-IN" sz="1800" b="1" dirty="0">
                <a:solidFill>
                  <a:srgbClr val="273239"/>
                </a:solidFill>
                <a:latin typeface="Times New Roman" pitchFamily="18" charset="0"/>
                <a:cs typeface="Times New Roman" pitchFamily="18" charset="0"/>
              </a:rPr>
              <a:t>5. </a:t>
            </a:r>
            <a:r>
              <a:rPr lang="en-IN" sz="1800" b="1" dirty="0" err="1">
                <a:solidFill>
                  <a:srgbClr val="273239"/>
                </a:solidFill>
                <a:latin typeface="Times New Roman" pitchFamily="18" charset="0"/>
                <a:cs typeface="Times New Roman" pitchFamily="18" charset="0"/>
              </a:rPr>
              <a:t>println</a:t>
            </a:r>
            <a:r>
              <a:rPr lang="en-IN" sz="1800" b="1" dirty="0">
                <a:solidFill>
                  <a:srgbClr val="273239"/>
                </a:solidFill>
                <a:latin typeface="Times New Roman" pitchFamily="18" charset="0"/>
                <a:cs typeface="Times New Roman" pitchFamily="18" charset="0"/>
              </a:rPr>
              <a:t>():</a:t>
            </a:r>
            <a:r>
              <a:rPr lang="en-IN" sz="1800" dirty="0">
                <a:solidFill>
                  <a:srgbClr val="273239"/>
                </a:solidFill>
                <a:latin typeface="Times New Roman" pitchFamily="18" charset="0"/>
                <a:cs typeface="Times New Roman" pitchFamily="18" charset="0"/>
              </a:rPr>
              <a:t> Prints an estimation of sort </a:t>
            </a:r>
            <a:r>
              <a:rPr lang="en-IN" sz="1800" dirty="0" err="1">
                <a:solidFill>
                  <a:srgbClr val="273239"/>
                </a:solidFill>
                <a:latin typeface="Times New Roman" pitchFamily="18" charset="0"/>
                <a:cs typeface="Times New Roman" pitchFamily="18" charset="0"/>
              </a:rPr>
              <a:t>boolean</a:t>
            </a:r>
            <a:r>
              <a:rPr lang="en-IN" sz="1800" dirty="0">
                <a:solidFill>
                  <a:srgbClr val="273239"/>
                </a:solidFill>
                <a:latin typeface="Times New Roman" pitchFamily="18" charset="0"/>
                <a:cs typeface="Times New Roman" pitchFamily="18" charset="0"/>
              </a:rPr>
              <a:t>, whole number, character, long whole number, drifting point, twofold exactness coasting point number, a variety of character, string, and article. The </a:t>
            </a:r>
            <a:r>
              <a:rPr lang="en-IN" sz="1800" dirty="0" err="1">
                <a:solidFill>
                  <a:srgbClr val="273239"/>
                </a:solidFill>
                <a:latin typeface="Times New Roman" pitchFamily="18" charset="0"/>
                <a:cs typeface="Times New Roman" pitchFamily="18" charset="0"/>
              </a:rPr>
              <a:t>Println</a:t>
            </a:r>
            <a:r>
              <a:rPr lang="en-IN" sz="1800" dirty="0">
                <a:solidFill>
                  <a:srgbClr val="273239"/>
                </a:solidFill>
                <a:latin typeface="Times New Roman" pitchFamily="18" charset="0"/>
                <a:cs typeface="Times New Roman" pitchFamily="18" charset="0"/>
              </a:rPr>
              <a:t>() tosses the </a:t>
            </a:r>
            <a:r>
              <a:rPr lang="en-IN" sz="1800" dirty="0" err="1">
                <a:solidFill>
                  <a:srgbClr val="273239"/>
                </a:solidFill>
                <a:latin typeface="Times New Roman" pitchFamily="18" charset="0"/>
                <a:cs typeface="Times New Roman" pitchFamily="18" charset="0"/>
              </a:rPr>
              <a:t>java.io.IOException</a:t>
            </a:r>
            <a:r>
              <a:rPr lang="en-IN" sz="1800" dirty="0">
                <a:solidFill>
                  <a:srgbClr val="273239"/>
                </a:solidFill>
                <a:latin typeface="Times New Roman" pitchFamily="18" charset="0"/>
                <a:cs typeface="Times New Roman" pitchFamily="18" charset="0"/>
              </a:rPr>
              <a:t> exemption if any blunder happens while printing.</a:t>
            </a:r>
          </a:p>
          <a:p>
            <a:pPr marL="0" indent="0" algn="just">
              <a:buNone/>
            </a:pPr>
            <a:r>
              <a:rPr lang="en-IN" sz="1800" dirty="0">
                <a:latin typeface="Times New Roman" pitchFamily="18" charset="0"/>
                <a:cs typeface="Times New Roman" pitchFamily="18" charset="0"/>
              </a:rPr>
              <a:t/>
            </a:r>
            <a:br>
              <a:rPr lang="en-IN" sz="1800" dirty="0">
                <a:latin typeface="Times New Roman" pitchFamily="18" charset="0"/>
                <a:cs typeface="Times New Roman" pitchFamily="18" charset="0"/>
              </a:rPr>
            </a:br>
            <a:endParaRPr lang="en-US"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D4F41722-8842-4B20-8511-518E896CDC02}" type="datetime1">
              <a:rPr lang="en-US" smtClean="0"/>
              <a:t>1/28/2025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algn="ctr">
              <a:spcBef>
                <a:spcPct val="0"/>
              </a:spcBef>
              <a:defRPr/>
            </a:pPr>
            <a:r>
              <a:rPr lang="en-US" sz="2800" dirty="0"/>
              <a:t>JSP API </a:t>
            </a:r>
            <a:r>
              <a:rPr lang="en-US" sz="2800" dirty="0" err="1"/>
              <a:t>Cont</a:t>
            </a:r>
            <a:r>
              <a:rPr lang="en-US" sz="2800" dirty="0" smtClean="0"/>
              <a:t>…</a:t>
            </a:r>
            <a:endParaRPr lang="en-US" sz="2800" dirty="0"/>
          </a:p>
        </p:txBody>
      </p:sp>
    </p:spTree>
    <p:extLst>
      <p:ext uri="{BB962C8B-B14F-4D97-AF65-F5344CB8AC3E}">
        <p14:creationId xmlns:p14="http://schemas.microsoft.com/office/powerpoint/2010/main" val="13110581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78AD014-7865-FB05-3724-D3F400467167}"/>
              </a:ext>
            </a:extLst>
          </p:cNvPr>
          <p:cNvSpPr>
            <a:spLocks noGrp="1"/>
          </p:cNvSpPr>
          <p:nvPr>
            <p:ph idx="1"/>
          </p:nvPr>
        </p:nvSpPr>
        <p:spPr/>
        <p:txBody>
          <a:bodyPr>
            <a:normAutofit/>
          </a:bodyPr>
          <a:lstStyle/>
          <a:p>
            <a:pPr marL="0" indent="0" algn="just">
              <a:buNone/>
            </a:pPr>
            <a:r>
              <a:rPr lang="en-IN" sz="1800" b="1" dirty="0">
                <a:solidFill>
                  <a:srgbClr val="273239"/>
                </a:solidFill>
                <a:latin typeface="Times New Roman" pitchFamily="18" charset="0"/>
                <a:cs typeface="Times New Roman" pitchFamily="18" charset="0"/>
              </a:rPr>
              <a:t>The </a:t>
            </a:r>
            <a:r>
              <a:rPr lang="en-IN" sz="1800" b="1" dirty="0" err="1">
                <a:solidFill>
                  <a:srgbClr val="273239"/>
                </a:solidFill>
                <a:latin typeface="Times New Roman" pitchFamily="18" charset="0"/>
                <a:cs typeface="Times New Roman" pitchFamily="18" charset="0"/>
              </a:rPr>
              <a:t>PageContext</a:t>
            </a:r>
            <a:r>
              <a:rPr lang="en-IN" sz="1800" b="1" dirty="0">
                <a:solidFill>
                  <a:srgbClr val="273239"/>
                </a:solidFill>
                <a:latin typeface="Times New Roman" pitchFamily="18" charset="0"/>
                <a:cs typeface="Times New Roman" pitchFamily="18" charset="0"/>
              </a:rPr>
              <a:t> Class:</a:t>
            </a:r>
            <a:r>
              <a:rPr lang="en-IN" sz="1800" dirty="0">
                <a:solidFill>
                  <a:srgbClr val="273239"/>
                </a:solidFill>
                <a:latin typeface="Times New Roman" pitchFamily="18" charset="0"/>
                <a:cs typeface="Times New Roman" pitchFamily="18" charset="0"/>
              </a:rPr>
              <a:t> The setting data is given by the </a:t>
            </a:r>
            <a:r>
              <a:rPr lang="en-IN" sz="1800" dirty="0" err="1">
                <a:solidFill>
                  <a:srgbClr val="273239"/>
                </a:solidFill>
                <a:latin typeface="Times New Roman" pitchFamily="18" charset="0"/>
                <a:cs typeface="Times New Roman" pitchFamily="18" charset="0"/>
              </a:rPr>
              <a:t>PageContext</a:t>
            </a:r>
            <a:r>
              <a:rPr lang="en-IN" sz="1800" dirty="0">
                <a:solidFill>
                  <a:srgbClr val="273239"/>
                </a:solidFill>
                <a:latin typeface="Times New Roman" pitchFamily="18" charset="0"/>
                <a:cs typeface="Times New Roman" pitchFamily="18" charset="0"/>
              </a:rPr>
              <a:t> class when the JSP innovation is utilized in the servlet condition. The </a:t>
            </a:r>
            <a:r>
              <a:rPr lang="en-IN" sz="1800" dirty="0" err="1">
                <a:solidFill>
                  <a:srgbClr val="273239"/>
                </a:solidFill>
                <a:latin typeface="Times New Roman" pitchFamily="18" charset="0"/>
                <a:cs typeface="Times New Roman" pitchFamily="18" charset="0"/>
              </a:rPr>
              <a:t>PageContext</a:t>
            </a:r>
            <a:r>
              <a:rPr lang="en-IN" sz="1800" dirty="0">
                <a:solidFill>
                  <a:srgbClr val="273239"/>
                </a:solidFill>
                <a:latin typeface="Times New Roman" pitchFamily="18" charset="0"/>
                <a:cs typeface="Times New Roman" pitchFamily="18" charset="0"/>
              </a:rPr>
              <a:t> class expands the </a:t>
            </a:r>
            <a:r>
              <a:rPr lang="en-IN" sz="1800" dirty="0" err="1">
                <a:solidFill>
                  <a:srgbClr val="273239"/>
                </a:solidFill>
                <a:latin typeface="Times New Roman" pitchFamily="18" charset="0"/>
                <a:cs typeface="Times New Roman" pitchFamily="18" charset="0"/>
              </a:rPr>
              <a:t>JSPContext</a:t>
            </a:r>
            <a:r>
              <a:rPr lang="en-IN" sz="1800" dirty="0">
                <a:solidFill>
                  <a:srgbClr val="273239"/>
                </a:solidFill>
                <a:latin typeface="Times New Roman" pitchFamily="18" charset="0"/>
                <a:cs typeface="Times New Roman" pitchFamily="18" charset="0"/>
              </a:rPr>
              <a:t> class. A </a:t>
            </a:r>
            <a:r>
              <a:rPr lang="en-IN" sz="1800" dirty="0" err="1">
                <a:solidFill>
                  <a:srgbClr val="273239"/>
                </a:solidFill>
                <a:latin typeface="Times New Roman" pitchFamily="18" charset="0"/>
                <a:cs typeface="Times New Roman" pitchFamily="18" charset="0"/>
              </a:rPr>
              <a:t>PageContext</a:t>
            </a:r>
            <a:r>
              <a:rPr lang="en-IN" sz="1800" dirty="0">
                <a:solidFill>
                  <a:srgbClr val="273239"/>
                </a:solidFill>
                <a:latin typeface="Times New Roman" pitchFamily="18" charset="0"/>
                <a:cs typeface="Times New Roman" pitchFamily="18" charset="0"/>
              </a:rPr>
              <a:t> occasion furnishes access to namespaces related to the JSP page. Some of the strategies characterized in the </a:t>
            </a:r>
            <a:r>
              <a:rPr lang="en-IN" sz="1800" dirty="0" err="1">
                <a:solidFill>
                  <a:srgbClr val="273239"/>
                </a:solidFill>
                <a:latin typeface="Times New Roman" pitchFamily="18" charset="0"/>
                <a:cs typeface="Times New Roman" pitchFamily="18" charset="0"/>
              </a:rPr>
              <a:t>PageContext</a:t>
            </a:r>
            <a:r>
              <a:rPr lang="en-IN" sz="1800" dirty="0">
                <a:solidFill>
                  <a:srgbClr val="273239"/>
                </a:solidFill>
                <a:latin typeface="Times New Roman" pitchFamily="18" charset="0"/>
                <a:cs typeface="Times New Roman" pitchFamily="18" charset="0"/>
              </a:rPr>
              <a:t> class are: </a:t>
            </a:r>
          </a:p>
          <a:p>
            <a:pPr algn="just" fontAlgn="base">
              <a:buFont typeface="+mj-lt"/>
              <a:buAutoNum type="arabicPeriod"/>
            </a:pPr>
            <a:r>
              <a:rPr lang="en-IN" sz="1900" b="1" dirty="0">
                <a:solidFill>
                  <a:srgbClr val="273239"/>
                </a:solidFill>
                <a:latin typeface="Times New Roman" pitchFamily="18" charset="0"/>
                <a:cs typeface="Times New Roman" pitchFamily="18" charset="0"/>
              </a:rPr>
              <a:t>forward():</a:t>
            </a:r>
            <a:r>
              <a:rPr lang="en-IN" sz="1900" dirty="0">
                <a:solidFill>
                  <a:srgbClr val="273239"/>
                </a:solidFill>
                <a:latin typeface="Times New Roman" pitchFamily="18" charset="0"/>
                <a:cs typeface="Times New Roman" pitchFamily="18" charset="0"/>
              </a:rPr>
              <a:t> Redirects the current servlet demand and servlet reaction to another page. This strategy acknowledges the URL of an objective page as a contention.</a:t>
            </a:r>
          </a:p>
          <a:p>
            <a:pPr algn="just" fontAlgn="base">
              <a:buFont typeface="+mj-lt"/>
              <a:buAutoNum type="arabicPeriod"/>
            </a:pPr>
            <a:r>
              <a:rPr lang="en-IN" sz="1900" b="1" dirty="0" err="1">
                <a:solidFill>
                  <a:srgbClr val="273239"/>
                </a:solidFill>
                <a:latin typeface="Times New Roman" pitchFamily="18" charset="0"/>
                <a:cs typeface="Times New Roman" pitchFamily="18" charset="0"/>
              </a:rPr>
              <a:t>getPage</a:t>
            </a:r>
            <a:r>
              <a:rPr lang="en-IN" sz="1900" b="1" dirty="0">
                <a:solidFill>
                  <a:srgbClr val="273239"/>
                </a:solidFill>
                <a:latin typeface="Times New Roman" pitchFamily="18" charset="0"/>
                <a:cs typeface="Times New Roman" pitchFamily="18" charset="0"/>
              </a:rPr>
              <a:t>():</a:t>
            </a:r>
            <a:r>
              <a:rPr lang="en-IN" sz="1900" dirty="0">
                <a:solidFill>
                  <a:srgbClr val="273239"/>
                </a:solidFill>
                <a:latin typeface="Times New Roman" pitchFamily="18" charset="0"/>
                <a:cs typeface="Times New Roman" pitchFamily="18" charset="0"/>
              </a:rPr>
              <a:t> Returns the present estimation of the page object.</a:t>
            </a:r>
          </a:p>
          <a:p>
            <a:pPr algn="just" fontAlgn="base">
              <a:buFont typeface="+mj-lt"/>
              <a:buAutoNum type="arabicPeriod"/>
            </a:pPr>
            <a:r>
              <a:rPr lang="en-IN" sz="1900" b="1" dirty="0" err="1">
                <a:solidFill>
                  <a:srgbClr val="273239"/>
                </a:solidFill>
                <a:latin typeface="Times New Roman" pitchFamily="18" charset="0"/>
                <a:cs typeface="Times New Roman" pitchFamily="18" charset="0"/>
              </a:rPr>
              <a:t>getRequest</a:t>
            </a:r>
            <a:r>
              <a:rPr lang="en-IN" sz="1900" b="1" dirty="0">
                <a:solidFill>
                  <a:srgbClr val="273239"/>
                </a:solidFill>
                <a:latin typeface="Times New Roman" pitchFamily="18" charset="0"/>
                <a:cs typeface="Times New Roman" pitchFamily="18" charset="0"/>
              </a:rPr>
              <a:t>():</a:t>
            </a:r>
            <a:r>
              <a:rPr lang="en-IN" sz="1900" dirty="0">
                <a:solidFill>
                  <a:srgbClr val="273239"/>
                </a:solidFill>
                <a:latin typeface="Times New Roman" pitchFamily="18" charset="0"/>
                <a:cs typeface="Times New Roman" pitchFamily="18" charset="0"/>
              </a:rPr>
              <a:t> Returns the present estimation of the solicitation object. The servlet solicitation is the arrival kind of </a:t>
            </a:r>
            <a:r>
              <a:rPr lang="en-IN" sz="1900" dirty="0" err="1">
                <a:solidFill>
                  <a:srgbClr val="273239"/>
                </a:solidFill>
                <a:latin typeface="Times New Roman" pitchFamily="18" charset="0"/>
                <a:cs typeface="Times New Roman" pitchFamily="18" charset="0"/>
              </a:rPr>
              <a:t>getRequest</a:t>
            </a:r>
            <a:r>
              <a:rPr lang="en-IN" sz="1900" dirty="0">
                <a:solidFill>
                  <a:srgbClr val="273239"/>
                </a:solidFill>
                <a:latin typeface="Times New Roman" pitchFamily="18" charset="0"/>
                <a:cs typeface="Times New Roman" pitchFamily="18" charset="0"/>
              </a:rPr>
              <a:t>().</a:t>
            </a:r>
          </a:p>
          <a:p>
            <a:pPr algn="just" fontAlgn="base">
              <a:buFont typeface="+mj-lt"/>
              <a:buAutoNum type="arabicPeriod"/>
            </a:pPr>
            <a:r>
              <a:rPr lang="en-IN" sz="1900" b="1" dirty="0" err="1">
                <a:solidFill>
                  <a:srgbClr val="273239"/>
                </a:solidFill>
                <a:latin typeface="Times New Roman" pitchFamily="18" charset="0"/>
                <a:cs typeface="Times New Roman" pitchFamily="18" charset="0"/>
              </a:rPr>
              <a:t>getResponse</a:t>
            </a:r>
            <a:r>
              <a:rPr lang="en-IN" sz="1900" b="1" dirty="0">
                <a:solidFill>
                  <a:srgbClr val="273239"/>
                </a:solidFill>
                <a:latin typeface="Times New Roman" pitchFamily="18" charset="0"/>
                <a:cs typeface="Times New Roman" pitchFamily="18" charset="0"/>
              </a:rPr>
              <a:t>():</a:t>
            </a:r>
            <a:r>
              <a:rPr lang="en-IN" sz="1900" dirty="0">
                <a:solidFill>
                  <a:srgbClr val="273239"/>
                </a:solidFill>
                <a:latin typeface="Times New Roman" pitchFamily="18" charset="0"/>
                <a:cs typeface="Times New Roman" pitchFamily="18" charset="0"/>
              </a:rPr>
              <a:t> Returns the present estimation of the reaction object. The return kind of the </a:t>
            </a:r>
            <a:r>
              <a:rPr lang="en-IN" sz="1900" dirty="0" err="1">
                <a:solidFill>
                  <a:srgbClr val="273239"/>
                </a:solidFill>
                <a:latin typeface="Times New Roman" pitchFamily="18" charset="0"/>
                <a:cs typeface="Times New Roman" pitchFamily="18" charset="0"/>
              </a:rPr>
              <a:t>getResponse</a:t>
            </a:r>
            <a:r>
              <a:rPr lang="en-IN" sz="1900" dirty="0">
                <a:solidFill>
                  <a:srgbClr val="273239"/>
                </a:solidFill>
                <a:latin typeface="Times New Roman" pitchFamily="18" charset="0"/>
                <a:cs typeface="Times New Roman" pitchFamily="18" charset="0"/>
              </a:rPr>
              <a:t>() technique is the servlet reaction.</a:t>
            </a:r>
          </a:p>
          <a:p>
            <a:pPr algn="just" fontAlgn="base">
              <a:buFont typeface="+mj-lt"/>
              <a:buAutoNum type="arabicPeriod"/>
            </a:pPr>
            <a:r>
              <a:rPr lang="en-IN" sz="1900" b="1" dirty="0" err="1">
                <a:solidFill>
                  <a:srgbClr val="273239"/>
                </a:solidFill>
                <a:latin typeface="Times New Roman" pitchFamily="18" charset="0"/>
                <a:cs typeface="Times New Roman" pitchFamily="18" charset="0"/>
              </a:rPr>
              <a:t>getServletConfig</a:t>
            </a:r>
            <a:r>
              <a:rPr lang="en-IN" sz="1900" b="1" dirty="0">
                <a:solidFill>
                  <a:srgbClr val="273239"/>
                </a:solidFill>
                <a:latin typeface="Times New Roman" pitchFamily="18" charset="0"/>
                <a:cs typeface="Times New Roman" pitchFamily="18" charset="0"/>
              </a:rPr>
              <a:t>():</a:t>
            </a:r>
            <a:r>
              <a:rPr lang="en-IN" sz="1900" dirty="0">
                <a:solidFill>
                  <a:srgbClr val="273239"/>
                </a:solidFill>
                <a:latin typeface="Times New Roman" pitchFamily="18" charset="0"/>
                <a:cs typeface="Times New Roman" pitchFamily="18" charset="0"/>
              </a:rPr>
              <a:t> Returns the </a:t>
            </a:r>
            <a:r>
              <a:rPr lang="en-IN" sz="1900" dirty="0" err="1">
                <a:solidFill>
                  <a:srgbClr val="273239"/>
                </a:solidFill>
                <a:latin typeface="Times New Roman" pitchFamily="18" charset="0"/>
                <a:cs typeface="Times New Roman" pitchFamily="18" charset="0"/>
              </a:rPr>
              <a:t>ServletConfig</a:t>
            </a:r>
            <a:r>
              <a:rPr lang="en-IN" sz="1900" dirty="0">
                <a:solidFill>
                  <a:srgbClr val="273239"/>
                </a:solidFill>
                <a:latin typeface="Times New Roman" pitchFamily="18" charset="0"/>
                <a:cs typeface="Times New Roman" pitchFamily="18" charset="0"/>
              </a:rPr>
              <a:t> of the present page.</a:t>
            </a:r>
          </a:p>
          <a:p>
            <a:pPr marL="0" indent="0" algn="just">
              <a:buNone/>
            </a:pPr>
            <a:endParaRPr lang="en-IN" sz="1800" dirty="0">
              <a:solidFill>
                <a:srgbClr val="273239"/>
              </a:solidFill>
              <a:latin typeface="Times New Roman" pitchFamily="18" charset="0"/>
              <a:cs typeface="Times New Roman" pitchFamily="18" charset="0"/>
            </a:endParaRPr>
          </a:p>
          <a:p>
            <a:pPr marL="0" indent="0" algn="just">
              <a:buNone/>
            </a:pPr>
            <a:endParaRPr lang="en-IN" sz="1800" dirty="0">
              <a:solidFill>
                <a:srgbClr val="273239"/>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D49B5835-36E1-4900-9E25-01BEEC047451}" type="datetime1">
              <a:rPr lang="en-US" smtClean="0"/>
              <a:t>1/28/2025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2836589" y="0"/>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lvl="0" algn="ctr">
              <a:spcBef>
                <a:spcPct val="0"/>
              </a:spcBef>
              <a:defRPr/>
            </a:pPr>
            <a:r>
              <a:rPr lang="en-US" sz="2800" dirty="0"/>
              <a:t>JSP API </a:t>
            </a:r>
            <a:r>
              <a:rPr lang="en-US" sz="2800" dirty="0" err="1"/>
              <a:t>Cont</a:t>
            </a:r>
            <a:r>
              <a:rPr lang="en-US" sz="2800" dirty="0" smtClean="0"/>
              <a:t>…</a:t>
            </a:r>
            <a:endParaRPr lang="en-US" sz="2800" dirty="0"/>
          </a:p>
        </p:txBody>
      </p:sp>
    </p:spTree>
    <p:extLst>
      <p:ext uri="{BB962C8B-B14F-4D97-AF65-F5344CB8AC3E}">
        <p14:creationId xmlns:p14="http://schemas.microsoft.com/office/powerpoint/2010/main" val="3407779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9">
            <a:extLst>
              <a:ext uri="{FF2B5EF4-FFF2-40B4-BE49-F238E27FC236}">
                <a16:creationId xmlns:a16="http://schemas.microsoft.com/office/drawing/2014/main" xmlns="" id="{7BA54580-D4E7-0349-3E59-B23A344FDB16}"/>
              </a:ext>
            </a:extLst>
          </p:cNvPr>
          <p:cNvGraphicFramePr>
            <a:graphicFrameLocks noGrp="1"/>
          </p:cNvGraphicFramePr>
          <p:nvPr>
            <p:ph idx="1"/>
            <p:extLst>
              <p:ext uri="{D42A27DB-BD31-4B8C-83A1-F6EECF244321}">
                <p14:modId xmlns:p14="http://schemas.microsoft.com/office/powerpoint/2010/main" val="1954981132"/>
              </p:ext>
            </p:extLst>
          </p:nvPr>
        </p:nvGraphicFramePr>
        <p:xfrm>
          <a:off x="595532" y="1042235"/>
          <a:ext cx="10896600" cy="4957676"/>
        </p:xfrm>
        <a:graphic>
          <a:graphicData uri="http://schemas.openxmlformats.org/drawingml/2006/table">
            <a:tbl>
              <a:tblPr bandRow="1">
                <a:tableStyleId>{5940675A-B579-460E-94D1-54222C63F5DA}</a:tableStyleId>
              </a:tblPr>
              <a:tblGrid>
                <a:gridCol w="987189">
                  <a:extLst>
                    <a:ext uri="{9D8B030D-6E8A-4147-A177-3AD203B41FA5}">
                      <a16:colId xmlns:a16="http://schemas.microsoft.com/office/drawing/2014/main" xmlns="" val="3121253837"/>
                    </a:ext>
                  </a:extLst>
                </a:gridCol>
                <a:gridCol w="201919">
                  <a:extLst>
                    <a:ext uri="{9D8B030D-6E8A-4147-A177-3AD203B41FA5}">
                      <a16:colId xmlns:a16="http://schemas.microsoft.com/office/drawing/2014/main" xmlns="" val="3684467913"/>
                    </a:ext>
                  </a:extLst>
                </a:gridCol>
                <a:gridCol w="8188980">
                  <a:extLst>
                    <a:ext uri="{9D8B030D-6E8A-4147-A177-3AD203B41FA5}">
                      <a16:colId xmlns:a16="http://schemas.microsoft.com/office/drawing/2014/main" xmlns="" val="2735772363"/>
                    </a:ext>
                  </a:extLst>
                </a:gridCol>
                <a:gridCol w="201919">
                  <a:extLst>
                    <a:ext uri="{9D8B030D-6E8A-4147-A177-3AD203B41FA5}">
                      <a16:colId xmlns:a16="http://schemas.microsoft.com/office/drawing/2014/main" xmlns="" val="2477280608"/>
                    </a:ext>
                  </a:extLst>
                </a:gridCol>
                <a:gridCol w="1316593">
                  <a:extLst>
                    <a:ext uri="{9D8B030D-6E8A-4147-A177-3AD203B41FA5}">
                      <a16:colId xmlns:a16="http://schemas.microsoft.com/office/drawing/2014/main" xmlns="" val="3208559767"/>
                    </a:ext>
                  </a:extLst>
                </a:gridCol>
              </a:tblGrid>
              <a:tr h="217297">
                <a:tc gridSpan="2">
                  <a:txBody>
                    <a:bodyPr/>
                    <a:lstStyle/>
                    <a:p>
                      <a:pPr>
                        <a:lnSpc>
                          <a:spcPct val="107000"/>
                        </a:lnSpc>
                        <a:spcAft>
                          <a:spcPts val="0"/>
                        </a:spcAft>
                        <a:tabLst>
                          <a:tab pos="1533525" algn="l"/>
                        </a:tabLst>
                      </a:pPr>
                      <a:r>
                        <a:rPr lang="en-IN" sz="1600" b="1" dirty="0">
                          <a:effectLst/>
                        </a:rPr>
                        <a:t>UNIT-IV</a:t>
                      </a:r>
                      <a:endParaRPr lang="en-IN" sz="1600" b="1" dirty="0">
                        <a:effectLst/>
                        <a:latin typeface="+mn-lt"/>
                        <a:ea typeface="Calibri" panose="020F0502020204030204" pitchFamily="34" charset="0"/>
                        <a:cs typeface="Times New Roman" panose="02020603050405020304" pitchFamily="18" charset="0"/>
                      </a:endParaRPr>
                    </a:p>
                  </a:txBody>
                  <a:tcPr marL="27675" marR="27675" marT="0" marB="0">
                    <a:solidFill>
                      <a:srgbClr val="E6E6E6"/>
                    </a:solidFill>
                  </a:tcPr>
                </a:tc>
                <a:tc hMerge="1">
                  <a:txBody>
                    <a:bodyPr/>
                    <a:lstStyle/>
                    <a:p>
                      <a:endParaRPr lang="en-IN"/>
                    </a:p>
                  </a:txBody>
                  <a:tcPr/>
                </a:tc>
                <a:tc gridSpan="2">
                  <a:txBody>
                    <a:bodyPr/>
                    <a:lstStyle/>
                    <a:p>
                      <a:pPr>
                        <a:lnSpc>
                          <a:spcPct val="107000"/>
                        </a:lnSpc>
                        <a:spcAft>
                          <a:spcPts val="0"/>
                        </a:spcAft>
                        <a:tabLst>
                          <a:tab pos="1533525" algn="l"/>
                        </a:tabLst>
                      </a:pPr>
                      <a:r>
                        <a:rPr lang="en-IN" sz="1800" b="1" i="0" u="none" strike="noStrike" kern="1200" baseline="0" dirty="0">
                          <a:solidFill>
                            <a:schemeClr val="tx1"/>
                          </a:solidFill>
                          <a:latin typeface="+mn-lt"/>
                          <a:ea typeface="+mn-ea"/>
                          <a:cs typeface="+mn-cs"/>
                        </a:rPr>
                        <a:t>Spring MVC &amp; Spring Boot</a:t>
                      </a:r>
                      <a:endParaRPr lang="en-IN" sz="1600" b="1" dirty="0">
                        <a:effectLst/>
                        <a:latin typeface="+mn-lt"/>
                        <a:ea typeface="Calibri" panose="020F0502020204030204" pitchFamily="34" charset="0"/>
                        <a:cs typeface="Times New Roman" panose="02020603050405020304" pitchFamily="18" charset="0"/>
                      </a:endParaRPr>
                    </a:p>
                  </a:txBody>
                  <a:tcPr marL="27675" marR="27675" marT="0" marB="0">
                    <a:solidFill>
                      <a:srgbClr val="E6E6E6"/>
                    </a:solidFill>
                  </a:tcPr>
                </a:tc>
                <a:tc hMerge="1">
                  <a:txBody>
                    <a:bodyPr/>
                    <a:lstStyle/>
                    <a:p>
                      <a:endParaRPr lang="en-IN"/>
                    </a:p>
                  </a:txBody>
                  <a:tcPr/>
                </a:tc>
                <a:tc>
                  <a:txBody>
                    <a:bodyPr/>
                    <a:lstStyle/>
                    <a:p>
                      <a:pPr algn="ctr">
                        <a:lnSpc>
                          <a:spcPct val="107000"/>
                        </a:lnSpc>
                        <a:spcAft>
                          <a:spcPts val="0"/>
                        </a:spcAft>
                        <a:tabLst>
                          <a:tab pos="1533525" algn="l"/>
                        </a:tabLst>
                      </a:pPr>
                      <a:r>
                        <a:rPr lang="en-IN" sz="1600" b="1" dirty="0">
                          <a:effectLst/>
                        </a:rPr>
                        <a:t>8 Hours</a:t>
                      </a:r>
                      <a:endParaRPr lang="en-IN" sz="1600" b="1" dirty="0">
                        <a:effectLst/>
                        <a:latin typeface="+mn-lt"/>
                        <a:ea typeface="Calibri" panose="020F0502020204030204" pitchFamily="34" charset="0"/>
                        <a:cs typeface="Times New Roman" panose="02020603050405020304" pitchFamily="18" charset="0"/>
                      </a:endParaRPr>
                    </a:p>
                  </a:txBody>
                  <a:tcPr marL="27675" marR="27675" marT="0" marB="0">
                    <a:solidFill>
                      <a:srgbClr val="E6E6E6"/>
                    </a:solidFill>
                  </a:tcPr>
                </a:tc>
                <a:extLst>
                  <a:ext uri="{0D108BD9-81ED-4DB2-BD59-A6C34878D82A}">
                    <a16:rowId xmlns:a16="http://schemas.microsoft.com/office/drawing/2014/main" xmlns="" val="3700056608"/>
                  </a:ext>
                </a:extLst>
              </a:tr>
              <a:tr h="531410">
                <a:tc gridSpan="5">
                  <a:txBody>
                    <a:bodyPr/>
                    <a:lstStyle/>
                    <a:p>
                      <a:pPr algn="just"/>
                      <a:r>
                        <a:rPr lang="en-US" sz="1600" kern="1200" dirty="0">
                          <a:solidFill>
                            <a:schemeClr val="tx1"/>
                          </a:solidFill>
                          <a:effectLst/>
                          <a:latin typeface="+mn-lt"/>
                          <a:ea typeface="+mn-ea"/>
                          <a:cs typeface="+mn-cs"/>
                        </a:rPr>
                        <a:t>Spring MVC: Introduction/Developing Web Application with Spring MVC, Advanced Techniques, Spring </a:t>
                      </a:r>
                      <a:r>
                        <a:rPr lang="en-IN" sz="1600" kern="1200" dirty="0">
                          <a:solidFill>
                            <a:schemeClr val="tx1"/>
                          </a:solidFill>
                          <a:effectLst/>
                          <a:latin typeface="+mn-lt"/>
                          <a:ea typeface="+mn-ea"/>
                          <a:cs typeface="+mn-cs"/>
                        </a:rPr>
                        <a:t>Controllers </a:t>
                      </a:r>
                      <a:r>
                        <a:rPr lang="en-US" sz="1600" kern="1200" dirty="0">
                          <a:solidFill>
                            <a:schemeClr val="tx1"/>
                          </a:solidFill>
                          <a:effectLst/>
                          <a:latin typeface="+mn-lt"/>
                          <a:ea typeface="+mn-ea"/>
                          <a:cs typeface="+mn-cs"/>
                        </a:rPr>
                        <a:t>Spring Boot: Spring Boot Starters, CLI, Application Class, Logging, Auto Configuration Classes, Spring Boot dependencies, Spring data JPA introduction and Overview.</a:t>
                      </a:r>
                      <a:endParaRPr lang="en-IN" sz="1600" kern="1200" dirty="0">
                        <a:solidFill>
                          <a:schemeClr val="tx1"/>
                        </a:solidFill>
                        <a:effectLst/>
                        <a:latin typeface="+mn-lt"/>
                        <a:ea typeface="+mn-ea"/>
                        <a:cs typeface="+mn-cs"/>
                      </a:endParaRPr>
                    </a:p>
                  </a:txBody>
                  <a:tcPr marL="27675" marR="27675"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064936028"/>
                  </a:ext>
                </a:extLst>
              </a:tr>
              <a:tr h="243388">
                <a:tc gridSpan="2">
                  <a:txBody>
                    <a:bodyPr/>
                    <a:lstStyle/>
                    <a:p>
                      <a:pPr>
                        <a:lnSpc>
                          <a:spcPct val="107000"/>
                        </a:lnSpc>
                        <a:spcAft>
                          <a:spcPts val="0"/>
                        </a:spcAft>
                        <a:tabLst>
                          <a:tab pos="1533525" algn="l"/>
                        </a:tabLst>
                      </a:pPr>
                      <a:r>
                        <a:rPr lang="en-IN" sz="1600" b="1" dirty="0">
                          <a:effectLst/>
                        </a:rPr>
                        <a:t>UNIT-V</a:t>
                      </a:r>
                      <a:endParaRPr lang="en-IN" sz="1600" b="1" dirty="0">
                        <a:effectLst/>
                        <a:latin typeface="+mn-lt"/>
                        <a:ea typeface="Calibri" panose="020F0502020204030204" pitchFamily="34" charset="0"/>
                        <a:cs typeface="Times New Roman" panose="02020603050405020304" pitchFamily="18" charset="0"/>
                      </a:endParaRPr>
                    </a:p>
                  </a:txBody>
                  <a:tcPr marL="27675" marR="27675" marT="0" marB="0">
                    <a:solidFill>
                      <a:srgbClr val="E6E6E6"/>
                    </a:solidFill>
                  </a:tcPr>
                </a:tc>
                <a:tc hMerge="1">
                  <a:txBody>
                    <a:bodyPr/>
                    <a:lstStyle/>
                    <a:p>
                      <a:endParaRPr lang="en-IN"/>
                    </a:p>
                  </a:txBody>
                  <a:tcPr/>
                </a:tc>
                <a:tc gridSpan="2">
                  <a:txBody>
                    <a:bodyPr/>
                    <a:lstStyle/>
                    <a:p>
                      <a:pPr>
                        <a:lnSpc>
                          <a:spcPct val="107000"/>
                        </a:lnSpc>
                        <a:spcAft>
                          <a:spcPts val="0"/>
                        </a:spcAft>
                        <a:tabLst>
                          <a:tab pos="1533525" algn="l"/>
                        </a:tabLst>
                      </a:pPr>
                      <a:r>
                        <a:rPr lang="en-IN" sz="1800" b="1" i="0" u="none" strike="noStrike" kern="1200" baseline="0" dirty="0">
                          <a:solidFill>
                            <a:schemeClr val="tx1"/>
                          </a:solidFill>
                          <a:latin typeface="+mn-lt"/>
                          <a:ea typeface="+mn-ea"/>
                          <a:cs typeface="+mn-cs"/>
                        </a:rPr>
                        <a:t>JPA</a:t>
                      </a:r>
                      <a:endParaRPr lang="en-IN" sz="1600" b="1" dirty="0">
                        <a:effectLst/>
                        <a:latin typeface="+mn-lt"/>
                        <a:ea typeface="Calibri" panose="020F0502020204030204" pitchFamily="34" charset="0"/>
                        <a:cs typeface="Times New Roman" panose="02020603050405020304" pitchFamily="18" charset="0"/>
                      </a:endParaRPr>
                    </a:p>
                  </a:txBody>
                  <a:tcPr marL="27675" marR="27675" marT="0" marB="0">
                    <a:solidFill>
                      <a:srgbClr val="E6E6E6"/>
                    </a:solidFill>
                  </a:tcPr>
                </a:tc>
                <a:tc hMerge="1">
                  <a:txBody>
                    <a:bodyPr/>
                    <a:lstStyle/>
                    <a:p>
                      <a:endParaRPr lang="en-IN"/>
                    </a:p>
                  </a:txBody>
                  <a:tcPr/>
                </a:tc>
                <a:tc>
                  <a:txBody>
                    <a:bodyPr/>
                    <a:lstStyle/>
                    <a:p>
                      <a:pPr algn="ctr">
                        <a:lnSpc>
                          <a:spcPct val="107000"/>
                        </a:lnSpc>
                        <a:spcAft>
                          <a:spcPts val="0"/>
                        </a:spcAft>
                        <a:tabLst>
                          <a:tab pos="1533525" algn="l"/>
                        </a:tabLst>
                      </a:pPr>
                      <a:r>
                        <a:rPr lang="en-IN" sz="1600" b="1" dirty="0">
                          <a:effectLst/>
                        </a:rPr>
                        <a:t>8 Hours</a:t>
                      </a:r>
                      <a:endParaRPr lang="en-IN" sz="1600" b="1" dirty="0">
                        <a:effectLst/>
                        <a:latin typeface="+mn-lt"/>
                        <a:ea typeface="Calibri" panose="020F0502020204030204" pitchFamily="34" charset="0"/>
                        <a:cs typeface="Times New Roman" panose="02020603050405020304" pitchFamily="18" charset="0"/>
                      </a:endParaRPr>
                    </a:p>
                  </a:txBody>
                  <a:tcPr marL="27675" marR="27675" marT="0" marB="0">
                    <a:solidFill>
                      <a:srgbClr val="E6E6E6"/>
                    </a:solidFill>
                  </a:tcPr>
                </a:tc>
                <a:extLst>
                  <a:ext uri="{0D108BD9-81ED-4DB2-BD59-A6C34878D82A}">
                    <a16:rowId xmlns:a16="http://schemas.microsoft.com/office/drawing/2014/main" xmlns="" val="4253683549"/>
                  </a:ext>
                </a:extLst>
              </a:tr>
              <a:tr h="764920">
                <a:tc gridSpan="5">
                  <a:txBody>
                    <a:bodyPr/>
                    <a:lstStyle/>
                    <a:p>
                      <a:r>
                        <a:rPr lang="en-US" sz="1600" kern="1200" dirty="0">
                          <a:solidFill>
                            <a:schemeClr val="tx1"/>
                          </a:solidFill>
                          <a:effectLst/>
                          <a:latin typeface="+mn-lt"/>
                          <a:ea typeface="+mn-ea"/>
                          <a:cs typeface="+mn-cs"/>
                        </a:rPr>
                        <a:t>JPA: Introduction &amp; overview of data persistence, Overview of ORM tools, Understanding JPA, Entities: Requirement for Entity Class, Persistent Fields and Properties, Primary keys in Entries, Entity Management,</a:t>
                      </a:r>
                      <a:r>
                        <a:rPr lang="en-IN" sz="1600" kern="1200" dirty="0">
                          <a:solidFill>
                            <a:schemeClr val="tx1"/>
                          </a:solidFill>
                          <a:effectLst/>
                          <a:latin typeface="+mn-lt"/>
                          <a:ea typeface="+mn-ea"/>
                          <a:cs typeface="+mn-cs"/>
                        </a:rPr>
                        <a:t>Querying Entities, Entities Relationships.</a:t>
                      </a:r>
                    </a:p>
                  </a:txBody>
                  <a:tcPr marL="27675" marR="27675"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613836905"/>
                  </a:ext>
                </a:extLst>
              </a:tr>
              <a:tr h="243388">
                <a:tc gridSpan="5">
                  <a:txBody>
                    <a:bodyPr/>
                    <a:lstStyle/>
                    <a:p>
                      <a:pPr algn="just">
                        <a:lnSpc>
                          <a:spcPct val="107000"/>
                        </a:lnSpc>
                        <a:spcBef>
                          <a:spcPts val="1200"/>
                        </a:spcBef>
                        <a:spcAft>
                          <a:spcPts val="1200"/>
                        </a:spcAft>
                      </a:pPr>
                      <a:r>
                        <a:rPr lang="en-IN" sz="1600" b="1" dirty="0">
                          <a:effectLst/>
                        </a:rPr>
                        <a:t>Course outcome: </a:t>
                      </a:r>
                      <a:r>
                        <a:rPr lang="en-IN" sz="1600" dirty="0">
                          <a:effectLst/>
                        </a:rPr>
                        <a:t>After completion of this course students will be able to</a:t>
                      </a:r>
                      <a:endParaRPr lang="en-IN" sz="1600" dirty="0">
                        <a:effectLst/>
                        <a:latin typeface="+mn-lt"/>
                        <a:ea typeface="Calibri" panose="020F0502020204030204" pitchFamily="34" charset="0"/>
                        <a:cs typeface="Times New Roman" panose="02020603050405020304" pitchFamily="18" charset="0"/>
                      </a:endParaRPr>
                    </a:p>
                  </a:txBody>
                  <a:tcPr marL="27675" marR="27675"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417627239"/>
                  </a:ext>
                </a:extLst>
              </a:tr>
              <a:tr h="531410">
                <a:tc>
                  <a:txBody>
                    <a:bodyPr/>
                    <a:lstStyle/>
                    <a:p>
                      <a:pPr algn="ctr">
                        <a:lnSpc>
                          <a:spcPct val="107000"/>
                        </a:lnSpc>
                        <a:spcAft>
                          <a:spcPts val="0"/>
                        </a:spcAft>
                      </a:pPr>
                      <a:r>
                        <a:rPr lang="en-IN" sz="1600" b="1" dirty="0">
                          <a:effectLst/>
                        </a:rPr>
                        <a:t>CO 1</a:t>
                      </a:r>
                      <a:endParaRPr lang="en-IN" sz="1600" b="1" dirty="0">
                        <a:effectLst/>
                        <a:latin typeface="+mn-lt"/>
                        <a:ea typeface="Calibri" panose="020F0502020204030204" pitchFamily="34" charset="0"/>
                        <a:cs typeface="Times New Roman" panose="02020603050405020304" pitchFamily="18" charset="0"/>
                      </a:endParaRPr>
                    </a:p>
                  </a:txBody>
                  <a:tcPr marL="27675" marR="27675" marT="0" marB="0"/>
                </a:tc>
                <a:tc gridSpan="2">
                  <a:txBody>
                    <a:bodyPr/>
                    <a:lstStyle/>
                    <a:p>
                      <a:r>
                        <a:rPr lang="en-US" sz="1600" kern="1200" dirty="0">
                          <a:solidFill>
                            <a:schemeClr val="tx1"/>
                          </a:solidFill>
                          <a:effectLst/>
                          <a:latin typeface="+mn-lt"/>
                          <a:ea typeface="+mn-ea"/>
                          <a:cs typeface="+mn-cs"/>
                        </a:rPr>
                        <a:t>Understand the concept of implementing the connection between Java and Database </a:t>
                      </a:r>
                      <a:r>
                        <a:rPr lang="en-IN" sz="1600" kern="1200" dirty="0">
                          <a:solidFill>
                            <a:schemeClr val="tx1"/>
                          </a:solidFill>
                          <a:effectLst/>
                          <a:latin typeface="+mn-lt"/>
                          <a:ea typeface="+mn-ea"/>
                          <a:cs typeface="+mn-cs"/>
                        </a:rPr>
                        <a:t>using JDBC.</a:t>
                      </a:r>
                    </a:p>
                  </a:txBody>
                  <a:tcPr marL="27675" marR="27675" marT="0" marB="0"/>
                </a:tc>
                <a:tc hMerge="1">
                  <a:txBody>
                    <a:bodyPr/>
                    <a:lstStyle/>
                    <a:p>
                      <a:endParaRPr lang="en-IN"/>
                    </a:p>
                  </a:txBody>
                  <a:tcPr/>
                </a:tc>
                <a:tc gridSpan="2">
                  <a:txBody>
                    <a:bodyPr/>
                    <a:lstStyle/>
                    <a:p>
                      <a:pPr algn="ctr">
                        <a:lnSpc>
                          <a:spcPct val="107000"/>
                        </a:lnSpc>
                        <a:spcAft>
                          <a:spcPts val="0"/>
                        </a:spcAft>
                      </a:pPr>
                      <a:r>
                        <a:rPr lang="en-IN" sz="1600" dirty="0">
                          <a:effectLst/>
                        </a:rPr>
                        <a:t>K2,K4</a:t>
                      </a:r>
                      <a:endParaRPr lang="en-IN" sz="1600" dirty="0">
                        <a:effectLst/>
                        <a:latin typeface="+mn-lt"/>
                        <a:ea typeface="Calibri" panose="020F0502020204030204" pitchFamily="34" charset="0"/>
                        <a:cs typeface="Times New Roman" panose="02020603050405020304" pitchFamily="18" charset="0"/>
                      </a:endParaRPr>
                    </a:p>
                  </a:txBody>
                  <a:tcPr marL="27675" marR="27675" marT="0" marB="0"/>
                </a:tc>
                <a:tc hMerge="1">
                  <a:txBody>
                    <a:bodyPr/>
                    <a:lstStyle/>
                    <a:p>
                      <a:endParaRPr lang="en-IN"/>
                    </a:p>
                  </a:txBody>
                  <a:tcPr/>
                </a:tc>
                <a:extLst>
                  <a:ext uri="{0D108BD9-81ED-4DB2-BD59-A6C34878D82A}">
                    <a16:rowId xmlns:a16="http://schemas.microsoft.com/office/drawing/2014/main" xmlns="" val="4171973578"/>
                  </a:ext>
                </a:extLst>
              </a:tr>
              <a:tr h="531410">
                <a:tc>
                  <a:txBody>
                    <a:bodyPr/>
                    <a:lstStyle/>
                    <a:p>
                      <a:pPr algn="ctr">
                        <a:lnSpc>
                          <a:spcPct val="107000"/>
                        </a:lnSpc>
                        <a:spcAft>
                          <a:spcPts val="0"/>
                        </a:spcAft>
                      </a:pPr>
                      <a:r>
                        <a:rPr lang="en-IN" sz="1600" b="1">
                          <a:effectLst/>
                        </a:rPr>
                        <a:t>CO 2</a:t>
                      </a:r>
                      <a:endParaRPr lang="en-IN" sz="1600" b="1">
                        <a:effectLst/>
                        <a:latin typeface="+mn-lt"/>
                        <a:ea typeface="Calibri" panose="020F0502020204030204" pitchFamily="34" charset="0"/>
                        <a:cs typeface="Times New Roman" panose="02020603050405020304" pitchFamily="18" charset="0"/>
                      </a:endParaRPr>
                    </a:p>
                  </a:txBody>
                  <a:tcPr marL="27675" marR="27675" marT="0" marB="0"/>
                </a:tc>
                <a:tc gridSpan="2">
                  <a:txBody>
                    <a:bodyPr/>
                    <a:lstStyle/>
                    <a:p>
                      <a:pPr algn="just">
                        <a:lnSpc>
                          <a:spcPct val="115000"/>
                        </a:lnSpc>
                        <a:spcAft>
                          <a:spcPts val="0"/>
                        </a:spcAft>
                      </a:pPr>
                      <a:r>
                        <a:rPr lang="en-IN" sz="1600" kern="1200" dirty="0">
                          <a:solidFill>
                            <a:schemeClr val="tx1"/>
                          </a:solidFill>
                          <a:effectLst/>
                          <a:latin typeface="+mn-lt"/>
                          <a:ea typeface="+mn-ea"/>
                          <a:cs typeface="+mn-cs"/>
                        </a:rPr>
                        <a:t>Understand, Analyse, and Build dynamic web pages for server-side programming</a:t>
                      </a:r>
                    </a:p>
                  </a:txBody>
                  <a:tcPr marL="27675" marR="27675" marT="0" marB="0"/>
                </a:tc>
                <a:tc hMerge="1">
                  <a:txBody>
                    <a:bodyPr/>
                    <a:lstStyle/>
                    <a:p>
                      <a:endParaRPr lang="en-IN"/>
                    </a:p>
                  </a:txBody>
                  <a:tcPr/>
                </a:tc>
                <a:tc gridSpan="2">
                  <a:txBody>
                    <a:bodyPr/>
                    <a:lstStyle/>
                    <a:p>
                      <a:pPr algn="ctr">
                        <a:lnSpc>
                          <a:spcPct val="107000"/>
                        </a:lnSpc>
                        <a:spcAft>
                          <a:spcPts val="0"/>
                        </a:spcAft>
                      </a:pPr>
                      <a:r>
                        <a:rPr lang="en-IN" sz="1600" dirty="0">
                          <a:effectLst/>
                        </a:rPr>
                        <a:t>K2,K3</a:t>
                      </a:r>
                      <a:endParaRPr lang="en-IN" sz="1600" dirty="0">
                        <a:effectLst/>
                        <a:latin typeface="+mn-lt"/>
                        <a:ea typeface="Calibri" panose="020F0502020204030204" pitchFamily="34" charset="0"/>
                        <a:cs typeface="Times New Roman" panose="02020603050405020304" pitchFamily="18" charset="0"/>
                      </a:endParaRPr>
                    </a:p>
                  </a:txBody>
                  <a:tcPr marL="27675" marR="27675" marT="0" marB="0"/>
                </a:tc>
                <a:tc hMerge="1">
                  <a:txBody>
                    <a:bodyPr/>
                    <a:lstStyle/>
                    <a:p>
                      <a:endParaRPr lang="en-IN"/>
                    </a:p>
                  </a:txBody>
                  <a:tcPr/>
                </a:tc>
                <a:extLst>
                  <a:ext uri="{0D108BD9-81ED-4DB2-BD59-A6C34878D82A}">
                    <a16:rowId xmlns:a16="http://schemas.microsoft.com/office/drawing/2014/main" xmlns="" val="3836108228"/>
                  </a:ext>
                </a:extLst>
              </a:tr>
              <a:tr h="531410">
                <a:tc>
                  <a:txBody>
                    <a:bodyPr/>
                    <a:lstStyle/>
                    <a:p>
                      <a:pPr algn="ctr">
                        <a:lnSpc>
                          <a:spcPct val="107000"/>
                        </a:lnSpc>
                        <a:spcAft>
                          <a:spcPts val="0"/>
                        </a:spcAft>
                      </a:pPr>
                      <a:r>
                        <a:rPr lang="en-IN" sz="1600" b="1">
                          <a:effectLst/>
                        </a:rPr>
                        <a:t>CO 3</a:t>
                      </a:r>
                      <a:endParaRPr lang="en-IN" sz="1600" b="1">
                        <a:effectLst/>
                        <a:latin typeface="+mn-lt"/>
                        <a:ea typeface="Calibri" panose="020F0502020204030204" pitchFamily="34" charset="0"/>
                        <a:cs typeface="Times New Roman" panose="02020603050405020304" pitchFamily="18" charset="0"/>
                      </a:endParaRPr>
                    </a:p>
                  </a:txBody>
                  <a:tcPr marL="27675" marR="27675" marT="0" marB="0"/>
                </a:tc>
                <a:tc gridSpan="2">
                  <a:txBody>
                    <a:bodyPr/>
                    <a:lstStyle/>
                    <a:p>
                      <a:r>
                        <a:rPr lang="en-US" sz="1600" kern="1200" dirty="0">
                          <a:solidFill>
                            <a:schemeClr val="tx1"/>
                          </a:solidFill>
                          <a:effectLst/>
                          <a:latin typeface="+mn-lt"/>
                          <a:ea typeface="+mn-ea"/>
                          <a:cs typeface="+mn-cs"/>
                        </a:rPr>
                        <a:t>Analyze and design the Spring Core Modules and DI to configure and wire beans</a:t>
                      </a:r>
                    </a:p>
                    <a:p>
                      <a:r>
                        <a:rPr lang="en-IN" sz="1600" kern="1200" dirty="0">
                          <a:solidFill>
                            <a:schemeClr val="tx1"/>
                          </a:solidFill>
                          <a:effectLst/>
                          <a:latin typeface="+mn-lt"/>
                          <a:ea typeface="+mn-ea"/>
                          <a:cs typeface="+mn-cs"/>
                        </a:rPr>
                        <a:t>(application objects) together</a:t>
                      </a:r>
                    </a:p>
                  </a:txBody>
                  <a:tcPr marL="27675" marR="27675" marT="0" marB="0"/>
                </a:tc>
                <a:tc hMerge="1">
                  <a:txBody>
                    <a:bodyPr/>
                    <a:lstStyle/>
                    <a:p>
                      <a:endParaRPr lang="en-IN"/>
                    </a:p>
                  </a:txBody>
                  <a:tcPr/>
                </a:tc>
                <a:tc gridSpan="2">
                  <a:txBody>
                    <a:bodyPr/>
                    <a:lstStyle/>
                    <a:p>
                      <a:pPr algn="ctr">
                        <a:lnSpc>
                          <a:spcPct val="107000"/>
                        </a:lnSpc>
                        <a:spcAft>
                          <a:spcPts val="0"/>
                        </a:spcAft>
                      </a:pPr>
                      <a:r>
                        <a:rPr lang="en-IN" sz="1600" dirty="0">
                          <a:effectLst/>
                        </a:rPr>
                        <a:t>K4,K5</a:t>
                      </a:r>
                      <a:endParaRPr lang="en-IN" sz="1600" dirty="0">
                        <a:effectLst/>
                        <a:latin typeface="+mn-lt"/>
                        <a:ea typeface="Calibri" panose="020F0502020204030204" pitchFamily="34" charset="0"/>
                        <a:cs typeface="Times New Roman" panose="02020603050405020304" pitchFamily="18" charset="0"/>
                      </a:endParaRPr>
                    </a:p>
                  </a:txBody>
                  <a:tcPr marL="27675" marR="27675" marT="0" marB="0"/>
                </a:tc>
                <a:tc hMerge="1">
                  <a:txBody>
                    <a:bodyPr/>
                    <a:lstStyle/>
                    <a:p>
                      <a:endParaRPr lang="en-IN"/>
                    </a:p>
                  </a:txBody>
                  <a:tcPr/>
                </a:tc>
                <a:extLst>
                  <a:ext uri="{0D108BD9-81ED-4DB2-BD59-A6C34878D82A}">
                    <a16:rowId xmlns:a16="http://schemas.microsoft.com/office/drawing/2014/main" xmlns="" val="3516047196"/>
                  </a:ext>
                </a:extLst>
              </a:tr>
              <a:tr h="531410">
                <a:tc>
                  <a:txBody>
                    <a:bodyPr/>
                    <a:lstStyle/>
                    <a:p>
                      <a:pPr algn="ctr">
                        <a:lnSpc>
                          <a:spcPct val="107000"/>
                        </a:lnSpc>
                        <a:spcAft>
                          <a:spcPts val="0"/>
                        </a:spcAft>
                      </a:pPr>
                      <a:r>
                        <a:rPr lang="en-IN" sz="1600" b="1">
                          <a:effectLst/>
                        </a:rPr>
                        <a:t>CO 4</a:t>
                      </a:r>
                      <a:endParaRPr lang="en-IN" sz="1600" b="1">
                        <a:effectLst/>
                        <a:latin typeface="+mn-lt"/>
                        <a:ea typeface="Calibri" panose="020F0502020204030204" pitchFamily="34" charset="0"/>
                        <a:cs typeface="Times New Roman" panose="02020603050405020304" pitchFamily="18" charset="0"/>
                      </a:endParaRPr>
                    </a:p>
                  </a:txBody>
                  <a:tcPr marL="27675" marR="27675" marT="0" marB="0"/>
                </a:tc>
                <a:tc gridSpan="2">
                  <a:txBody>
                    <a:bodyPr/>
                    <a:lstStyle/>
                    <a:p>
                      <a:r>
                        <a:rPr lang="en-US" sz="1600" kern="1200" dirty="0">
                          <a:solidFill>
                            <a:schemeClr val="tx1"/>
                          </a:solidFill>
                          <a:effectLst/>
                          <a:latin typeface="+mn-lt"/>
                          <a:ea typeface="+mn-ea"/>
                          <a:cs typeface="+mn-cs"/>
                        </a:rPr>
                        <a:t>Design Model View Controller architecture and ready components that can be used to develop flexible and loosely coupled web applications.</a:t>
                      </a:r>
                      <a:endParaRPr lang="en-IN" sz="1600" kern="1200" dirty="0">
                        <a:solidFill>
                          <a:schemeClr val="tx1"/>
                        </a:solidFill>
                        <a:effectLst/>
                        <a:latin typeface="+mn-lt"/>
                        <a:ea typeface="+mn-ea"/>
                        <a:cs typeface="+mn-cs"/>
                      </a:endParaRPr>
                    </a:p>
                  </a:txBody>
                  <a:tcPr marL="27675" marR="27675" marT="0" marB="0"/>
                </a:tc>
                <a:tc hMerge="1">
                  <a:txBody>
                    <a:bodyPr/>
                    <a:lstStyle/>
                    <a:p>
                      <a:endParaRPr lang="en-IN"/>
                    </a:p>
                  </a:txBody>
                  <a:tcPr/>
                </a:tc>
                <a:tc gridSpan="2">
                  <a:txBody>
                    <a:bodyPr/>
                    <a:lstStyle/>
                    <a:p>
                      <a:pPr algn="ctr">
                        <a:lnSpc>
                          <a:spcPct val="107000"/>
                        </a:lnSpc>
                        <a:spcAft>
                          <a:spcPts val="0"/>
                        </a:spcAft>
                      </a:pPr>
                      <a:r>
                        <a:rPr lang="en-IN" sz="1600" dirty="0">
                          <a:effectLst/>
                        </a:rPr>
                        <a:t>K2,K3.K6</a:t>
                      </a:r>
                      <a:endParaRPr lang="en-IN" sz="1600" dirty="0">
                        <a:effectLst/>
                        <a:latin typeface="+mn-lt"/>
                        <a:ea typeface="Calibri" panose="020F0502020204030204" pitchFamily="34" charset="0"/>
                        <a:cs typeface="Times New Roman" panose="02020603050405020304" pitchFamily="18" charset="0"/>
                      </a:endParaRPr>
                    </a:p>
                  </a:txBody>
                  <a:tcPr marL="27675" marR="27675" marT="0" marB="0"/>
                </a:tc>
                <a:tc hMerge="1">
                  <a:txBody>
                    <a:bodyPr/>
                    <a:lstStyle/>
                    <a:p>
                      <a:endParaRPr lang="en-IN"/>
                    </a:p>
                  </a:txBody>
                  <a:tcPr/>
                </a:tc>
                <a:extLst>
                  <a:ext uri="{0D108BD9-81ED-4DB2-BD59-A6C34878D82A}">
                    <a16:rowId xmlns:a16="http://schemas.microsoft.com/office/drawing/2014/main" xmlns="" val="189576806"/>
                  </a:ext>
                </a:extLst>
              </a:tr>
              <a:tr h="257646">
                <a:tc>
                  <a:txBody>
                    <a:bodyPr/>
                    <a:lstStyle/>
                    <a:p>
                      <a:pPr algn="ctr">
                        <a:lnSpc>
                          <a:spcPct val="107000"/>
                        </a:lnSpc>
                        <a:spcAft>
                          <a:spcPts val="0"/>
                        </a:spcAft>
                      </a:pPr>
                      <a:r>
                        <a:rPr lang="en-IN" sz="1600" b="1" dirty="0">
                          <a:effectLst/>
                        </a:rPr>
                        <a:t>CO 5</a:t>
                      </a:r>
                      <a:endParaRPr lang="en-IN" sz="1600" b="1" dirty="0">
                        <a:effectLst/>
                        <a:latin typeface="+mn-lt"/>
                        <a:ea typeface="Calibri" panose="020F0502020204030204" pitchFamily="34" charset="0"/>
                        <a:cs typeface="Times New Roman" panose="02020603050405020304" pitchFamily="18" charset="0"/>
                      </a:endParaRPr>
                    </a:p>
                  </a:txBody>
                  <a:tcPr marL="27675" marR="27675" marT="0" marB="0"/>
                </a:tc>
                <a:tc gridSpan="2">
                  <a:txBody>
                    <a:bodyPr/>
                    <a:lstStyle/>
                    <a:p>
                      <a:r>
                        <a:rPr lang="en-US" sz="1600" kern="1200" dirty="0">
                          <a:solidFill>
                            <a:schemeClr val="tx1"/>
                          </a:solidFill>
                          <a:effectLst/>
                          <a:latin typeface="+mn-lt"/>
                          <a:ea typeface="+mn-ea"/>
                          <a:cs typeface="+mn-cs"/>
                        </a:rPr>
                        <a:t>Deploy JPA to Map, store, retrieve, and update data from java objects to relational </a:t>
                      </a:r>
                      <a:r>
                        <a:rPr lang="en-IN" sz="1600" kern="1200" dirty="0">
                          <a:solidFill>
                            <a:schemeClr val="tx1"/>
                          </a:solidFill>
                          <a:effectLst/>
                          <a:latin typeface="+mn-lt"/>
                          <a:ea typeface="+mn-ea"/>
                          <a:cs typeface="+mn-cs"/>
                        </a:rPr>
                        <a:t>databases and vice versa.</a:t>
                      </a:r>
                    </a:p>
                  </a:txBody>
                  <a:tcPr marL="27675" marR="27675" marT="0" marB="0"/>
                </a:tc>
                <a:tc hMerge="1">
                  <a:txBody>
                    <a:bodyPr/>
                    <a:lstStyle/>
                    <a:p>
                      <a:endParaRPr lang="en-IN"/>
                    </a:p>
                  </a:txBody>
                  <a:tcPr/>
                </a:tc>
                <a:tc gridSpan="2">
                  <a:txBody>
                    <a:bodyPr/>
                    <a:lstStyle/>
                    <a:p>
                      <a:pPr algn="ctr">
                        <a:lnSpc>
                          <a:spcPct val="107000"/>
                        </a:lnSpc>
                        <a:spcAft>
                          <a:spcPts val="0"/>
                        </a:spcAft>
                      </a:pPr>
                      <a:r>
                        <a:rPr lang="en-IN" sz="1600" dirty="0">
                          <a:effectLst/>
                        </a:rPr>
                        <a:t>K5</a:t>
                      </a:r>
                      <a:endParaRPr lang="en-IN" sz="1600" dirty="0">
                        <a:effectLst/>
                        <a:latin typeface="+mn-lt"/>
                        <a:ea typeface="Calibri" panose="020F0502020204030204" pitchFamily="34" charset="0"/>
                        <a:cs typeface="Times New Roman" panose="02020603050405020304" pitchFamily="18" charset="0"/>
                      </a:endParaRPr>
                    </a:p>
                  </a:txBody>
                  <a:tcPr marL="27675" marR="27675" marT="0" marB="0"/>
                </a:tc>
                <a:tc hMerge="1">
                  <a:txBody>
                    <a:bodyPr/>
                    <a:lstStyle/>
                    <a:p>
                      <a:endParaRPr lang="en-IN"/>
                    </a:p>
                  </a:txBody>
                  <a:tcPr/>
                </a:tc>
                <a:extLst>
                  <a:ext uri="{0D108BD9-81ED-4DB2-BD59-A6C34878D82A}">
                    <a16:rowId xmlns:a16="http://schemas.microsoft.com/office/drawing/2014/main" xmlns="" val="2990562764"/>
                  </a:ext>
                </a:extLst>
              </a:tr>
            </a:tbl>
          </a:graphicData>
        </a:graphic>
      </p:graphicFrame>
      <p:sp>
        <p:nvSpPr>
          <p:cNvPr id="4" name="Date Placeholder 3"/>
          <p:cNvSpPr>
            <a:spLocks noGrp="1"/>
          </p:cNvSpPr>
          <p:nvPr>
            <p:ph type="dt" sz="half" idx="10"/>
          </p:nvPr>
        </p:nvSpPr>
        <p:spPr/>
        <p:txBody>
          <a:bodyPr/>
          <a:lstStyle/>
          <a:p>
            <a:fld id="{C934F52C-A72D-4D8E-AB23-074224E64AFF}" type="datetime1">
              <a:rPr lang="en-US" smtClean="0"/>
              <a:t>1/28/2025</a:t>
            </a:fld>
            <a:endParaRPr lang="en-US"/>
          </a:p>
        </p:txBody>
      </p:sp>
      <p:sp>
        <p:nvSpPr>
          <p:cNvPr id="10" name="Footer Placeholder 4">
            <a:extLst>
              <a:ext uri="{FF2B5EF4-FFF2-40B4-BE49-F238E27FC236}">
                <a16:creationId xmlns:a16="http://schemas.microsoft.com/office/drawing/2014/main" xmlns="" id="{C49868D3-C183-F53E-8C54-240B1EC89BEE}"/>
              </a:ext>
            </a:extLst>
          </p:cNvPr>
          <p:cNvSpPr>
            <a:spLocks noGrp="1"/>
          </p:cNvSpPr>
          <p:nvPr>
            <p:ph type="ftr" sz="quarter" idx="11"/>
          </p:nvPr>
        </p:nvSpPr>
        <p:spPr>
          <a:xfrm>
            <a:off x="4038600" y="6356349"/>
            <a:ext cx="5029200" cy="501651"/>
          </a:xfrm>
        </p:spPr>
        <p:txBody>
          <a:bodyPr anchor="ct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8" name="Title 1"/>
          <p:cNvSpPr txBox="1">
            <a:spLocks/>
          </p:cNvSpPr>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algn="ctr">
              <a:spcBef>
                <a:spcPct val="0"/>
              </a:spcBef>
              <a:defRPr/>
            </a:pPr>
            <a:r>
              <a:rPr lang="en-US" sz="2800" dirty="0"/>
              <a:t>Syllabus</a:t>
            </a:r>
            <a:endParaRPr lang="en-US" sz="3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78AD014-7865-FB05-3724-D3F400467167}"/>
              </a:ext>
            </a:extLst>
          </p:cNvPr>
          <p:cNvSpPr>
            <a:spLocks noGrp="1"/>
          </p:cNvSpPr>
          <p:nvPr>
            <p:ph idx="1"/>
          </p:nvPr>
        </p:nvSpPr>
        <p:spPr/>
        <p:txBody>
          <a:bodyPr>
            <a:normAutofit/>
          </a:bodyPr>
          <a:lstStyle/>
          <a:p>
            <a:pPr algn="just" fontAlgn="base">
              <a:buNone/>
            </a:pPr>
            <a:r>
              <a:rPr lang="en-IN" sz="1900" b="1" dirty="0">
                <a:solidFill>
                  <a:srgbClr val="273239"/>
                </a:solidFill>
                <a:latin typeface="Times New Roman" pitchFamily="18" charset="0"/>
                <a:cs typeface="Times New Roman" pitchFamily="18" charset="0"/>
              </a:rPr>
              <a:t>6. </a:t>
            </a:r>
            <a:r>
              <a:rPr lang="en-IN" sz="1900" b="1" dirty="0" err="1">
                <a:solidFill>
                  <a:srgbClr val="273239"/>
                </a:solidFill>
                <a:latin typeface="Times New Roman" pitchFamily="18" charset="0"/>
                <a:cs typeface="Times New Roman" pitchFamily="18" charset="0"/>
              </a:rPr>
              <a:t>getServletContext</a:t>
            </a:r>
            <a:r>
              <a:rPr lang="en-IN" sz="1900" b="1" dirty="0">
                <a:solidFill>
                  <a:srgbClr val="273239"/>
                </a:solidFill>
                <a:latin typeface="Times New Roman" pitchFamily="18" charset="0"/>
                <a:cs typeface="Times New Roman" pitchFamily="18" charset="0"/>
              </a:rPr>
              <a:t>():</a:t>
            </a:r>
            <a:r>
              <a:rPr lang="en-IN" sz="1900" dirty="0">
                <a:solidFill>
                  <a:srgbClr val="273239"/>
                </a:solidFill>
                <a:latin typeface="Times New Roman" pitchFamily="18" charset="0"/>
                <a:cs typeface="Times New Roman" pitchFamily="18" charset="0"/>
              </a:rPr>
              <a:t> Returns the </a:t>
            </a:r>
            <a:r>
              <a:rPr lang="en-IN" sz="1900" dirty="0" err="1">
                <a:solidFill>
                  <a:srgbClr val="273239"/>
                </a:solidFill>
                <a:latin typeface="Times New Roman" pitchFamily="18" charset="0"/>
                <a:cs typeface="Times New Roman" pitchFamily="18" charset="0"/>
              </a:rPr>
              <a:t>ServletContext</a:t>
            </a:r>
            <a:r>
              <a:rPr lang="en-IN" sz="1900" dirty="0">
                <a:solidFill>
                  <a:srgbClr val="273239"/>
                </a:solidFill>
                <a:latin typeface="Times New Roman" pitchFamily="18" charset="0"/>
                <a:cs typeface="Times New Roman" pitchFamily="18" charset="0"/>
              </a:rPr>
              <a:t> of the present page.</a:t>
            </a:r>
          </a:p>
          <a:p>
            <a:pPr algn="just" fontAlgn="base">
              <a:buNone/>
            </a:pPr>
            <a:r>
              <a:rPr lang="en-IN" sz="1900" b="1" dirty="0">
                <a:solidFill>
                  <a:srgbClr val="273239"/>
                </a:solidFill>
                <a:latin typeface="Times New Roman" pitchFamily="18" charset="0"/>
                <a:cs typeface="Times New Roman" pitchFamily="18" charset="0"/>
              </a:rPr>
              <a:t>7. </a:t>
            </a:r>
            <a:r>
              <a:rPr lang="en-IN" sz="1900" b="1" dirty="0" err="1">
                <a:solidFill>
                  <a:srgbClr val="273239"/>
                </a:solidFill>
                <a:latin typeface="Times New Roman" pitchFamily="18" charset="0"/>
                <a:cs typeface="Times New Roman" pitchFamily="18" charset="0"/>
              </a:rPr>
              <a:t>getSession</a:t>
            </a:r>
            <a:r>
              <a:rPr lang="en-IN" sz="1900" b="1" dirty="0">
                <a:solidFill>
                  <a:srgbClr val="273239"/>
                </a:solidFill>
                <a:latin typeface="Times New Roman" pitchFamily="18" charset="0"/>
                <a:cs typeface="Times New Roman" pitchFamily="18" charset="0"/>
              </a:rPr>
              <a:t>():</a:t>
            </a:r>
            <a:r>
              <a:rPr lang="en-IN" sz="1900" dirty="0">
                <a:solidFill>
                  <a:srgbClr val="273239"/>
                </a:solidFill>
                <a:latin typeface="Times New Roman" pitchFamily="18" charset="0"/>
                <a:cs typeface="Times New Roman" pitchFamily="18" charset="0"/>
              </a:rPr>
              <a:t> The arrival kind of </a:t>
            </a:r>
            <a:r>
              <a:rPr lang="en-IN" sz="1900" dirty="0" err="1">
                <a:solidFill>
                  <a:srgbClr val="273239"/>
                </a:solidFill>
                <a:latin typeface="Times New Roman" pitchFamily="18" charset="0"/>
                <a:cs typeface="Times New Roman" pitchFamily="18" charset="0"/>
              </a:rPr>
              <a:t>getSession</a:t>
            </a:r>
            <a:r>
              <a:rPr lang="en-IN" sz="1900" dirty="0">
                <a:solidFill>
                  <a:srgbClr val="273239"/>
                </a:solidFill>
                <a:latin typeface="Times New Roman" pitchFamily="18" charset="0"/>
                <a:cs typeface="Times New Roman" pitchFamily="18" charset="0"/>
              </a:rPr>
              <a:t>() is </a:t>
            </a:r>
            <a:r>
              <a:rPr lang="en-IN" sz="1900" dirty="0" err="1">
                <a:solidFill>
                  <a:srgbClr val="273239"/>
                </a:solidFill>
                <a:latin typeface="Times New Roman" pitchFamily="18" charset="0"/>
                <a:cs typeface="Times New Roman" pitchFamily="18" charset="0"/>
              </a:rPr>
              <a:t>HttpSession</a:t>
            </a:r>
            <a:r>
              <a:rPr lang="en-IN" sz="1900" dirty="0">
                <a:solidFill>
                  <a:srgbClr val="273239"/>
                </a:solidFill>
                <a:latin typeface="Times New Roman" pitchFamily="18" charset="0"/>
                <a:cs typeface="Times New Roman" pitchFamily="18" charset="0"/>
              </a:rPr>
              <a:t>. It will restore the current </a:t>
            </a:r>
            <a:r>
              <a:rPr lang="en-IN" sz="1900" dirty="0" err="1">
                <a:solidFill>
                  <a:srgbClr val="273239"/>
                </a:solidFill>
                <a:latin typeface="Times New Roman" pitchFamily="18" charset="0"/>
                <a:cs typeface="Times New Roman" pitchFamily="18" charset="0"/>
              </a:rPr>
              <a:t>PageContext</a:t>
            </a:r>
            <a:r>
              <a:rPr lang="en-IN" sz="1900" dirty="0">
                <a:solidFill>
                  <a:srgbClr val="273239"/>
                </a:solidFill>
                <a:latin typeface="Times New Roman" pitchFamily="18" charset="0"/>
                <a:cs typeface="Times New Roman" pitchFamily="18" charset="0"/>
              </a:rPr>
              <a:t>.</a:t>
            </a:r>
          </a:p>
          <a:p>
            <a:pPr algn="just" fontAlgn="base">
              <a:buNone/>
            </a:pPr>
            <a:r>
              <a:rPr lang="en-IN" sz="1900" b="1" dirty="0">
                <a:solidFill>
                  <a:srgbClr val="273239"/>
                </a:solidFill>
                <a:latin typeface="Times New Roman" pitchFamily="18" charset="0"/>
                <a:cs typeface="Times New Roman" pitchFamily="18" charset="0"/>
              </a:rPr>
              <a:t>8. include():</a:t>
            </a:r>
            <a:r>
              <a:rPr lang="en-IN" sz="1900" dirty="0">
                <a:solidFill>
                  <a:srgbClr val="273239"/>
                </a:solidFill>
                <a:latin typeface="Times New Roman" pitchFamily="18" charset="0"/>
                <a:cs typeface="Times New Roman" pitchFamily="18" charset="0"/>
              </a:rPr>
              <a:t> Processes the current servlet demand and the reaction determined in the URL. The incorporate() technique accepts two contentions, a URL way and the flush estimation of </a:t>
            </a:r>
            <a:r>
              <a:rPr lang="en-IN" sz="1900" dirty="0" err="1">
                <a:solidFill>
                  <a:srgbClr val="273239"/>
                </a:solidFill>
                <a:latin typeface="Times New Roman" pitchFamily="18" charset="0"/>
                <a:cs typeface="Times New Roman" pitchFamily="18" charset="0"/>
              </a:rPr>
              <a:t>boolean</a:t>
            </a:r>
            <a:r>
              <a:rPr lang="en-IN" sz="1900" dirty="0">
                <a:solidFill>
                  <a:srgbClr val="273239"/>
                </a:solidFill>
                <a:latin typeface="Times New Roman" pitchFamily="18" charset="0"/>
                <a:cs typeface="Times New Roman" pitchFamily="18" charset="0"/>
              </a:rPr>
              <a:t> sort.</a:t>
            </a:r>
          </a:p>
          <a:p>
            <a:pPr marL="0" indent="0" algn="just">
              <a:buNone/>
            </a:pPr>
            <a:endParaRPr lang="en-IN" sz="1800" dirty="0">
              <a:solidFill>
                <a:srgbClr val="273239"/>
              </a:solidFill>
              <a:latin typeface="Times New Roman" pitchFamily="18" charset="0"/>
              <a:cs typeface="Times New Roman" pitchFamily="18" charset="0"/>
            </a:endParaRPr>
          </a:p>
          <a:p>
            <a:pPr marL="0" indent="0" algn="just">
              <a:buNone/>
            </a:pPr>
            <a:endParaRPr lang="en-IN" sz="1800" dirty="0">
              <a:solidFill>
                <a:srgbClr val="273239"/>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094D2C1-75D3-49C9-B4B0-D4E8B8885143}" type="datetime1">
              <a:rPr lang="en-US" smtClean="0"/>
              <a:t>1/28/2025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p:cNvSpPr>
          <p:nvPr/>
        </p:nvSpPr>
        <p:spPr>
          <a:xfrm>
            <a:off x="2836589" y="30127"/>
            <a:ext cx="7772400" cy="808073"/>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lvl="0" algn="ctr">
              <a:spcBef>
                <a:spcPct val="0"/>
              </a:spcBef>
              <a:defRPr/>
            </a:pPr>
            <a:r>
              <a:rPr lang="en-US" sz="2800" dirty="0"/>
              <a:t>JSP API </a:t>
            </a:r>
            <a:r>
              <a:rPr lang="en-US" sz="2800" dirty="0" err="1"/>
              <a:t>Cont</a:t>
            </a:r>
            <a:r>
              <a:rPr lang="en-US" sz="2800" dirty="0" smtClean="0"/>
              <a:t>…</a:t>
            </a:r>
            <a:endParaRPr lang="en-US" sz="2800" dirty="0"/>
          </a:p>
        </p:txBody>
      </p:sp>
    </p:spTree>
    <p:extLst>
      <p:ext uri="{BB962C8B-B14F-4D97-AF65-F5344CB8AC3E}">
        <p14:creationId xmlns:p14="http://schemas.microsoft.com/office/powerpoint/2010/main" val="16065191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E45053A-3DD3-4E8B-9244-9E952D58E431}" type="datetime1">
              <a:rPr lang="en-US" smtClean="0"/>
              <a:t>1/28/2025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p:cNvSpPr>
          <p:nvPr/>
        </p:nvSpPr>
        <p:spPr>
          <a:xfrm>
            <a:off x="2836589" y="30127"/>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lvl="0" algn="ctr">
              <a:spcBef>
                <a:spcPct val="0"/>
              </a:spcBef>
              <a:defRPr/>
            </a:pPr>
            <a:r>
              <a:rPr lang="en-IN" sz="2800" dirty="0">
                <a:solidFill>
                  <a:srgbClr val="273239"/>
                </a:solidFill>
              </a:rPr>
              <a:t>Session Tracking in JSP</a:t>
            </a:r>
            <a:r>
              <a:rPr lang="en-IN" sz="2800" dirty="0">
                <a:solidFill>
                  <a:schemeClr val="tx1"/>
                </a:solidFill>
              </a:rPr>
              <a:t>  </a:t>
            </a:r>
            <a:endParaRPr lang="en-US" sz="2800" dirty="0">
              <a:solidFill>
                <a:schemeClr val="tx1"/>
              </a:solidFill>
            </a:endParaRPr>
          </a:p>
        </p:txBody>
      </p:sp>
      <p:sp>
        <p:nvSpPr>
          <p:cNvPr id="11" name="TextBox 10">
            <a:extLst>
              <a:ext uri="{FF2B5EF4-FFF2-40B4-BE49-F238E27FC236}">
                <a16:creationId xmlns="" xmlns:a16="http://schemas.microsoft.com/office/drawing/2014/main" id="{2B3FC096-C4ED-163C-6DCA-9A01CF5308F9}"/>
              </a:ext>
            </a:extLst>
          </p:cNvPr>
          <p:cNvSpPr txBox="1"/>
          <p:nvPr/>
        </p:nvSpPr>
        <p:spPr>
          <a:xfrm>
            <a:off x="2971800" y="1143000"/>
            <a:ext cx="7239000" cy="3970318"/>
          </a:xfrm>
          <a:prstGeom prst="rect">
            <a:avLst/>
          </a:prstGeom>
          <a:noFill/>
        </p:spPr>
        <p:txBody>
          <a:bodyPr wrap="square">
            <a:spAutoFit/>
          </a:bodyPr>
          <a:lstStyle/>
          <a:p>
            <a:pPr algn="just" fontAlgn="base">
              <a:buFont typeface="Arial" panose="020B0604020202020204" pitchFamily="34" charset="0"/>
              <a:buChar char="•"/>
            </a:pPr>
            <a:r>
              <a:rPr lang="en-IN" b="1" dirty="0">
                <a:solidFill>
                  <a:srgbClr val="273239"/>
                </a:solidFill>
              </a:rPr>
              <a:t>Cookies:</a:t>
            </a:r>
            <a:r>
              <a:rPr lang="en-IN" dirty="0">
                <a:solidFill>
                  <a:srgbClr val="273239"/>
                </a:solidFill>
              </a:rPr>
              <a:t> A little message field put away on the customers machine. The treat can be impair in the program settings so they are not constantly accessible.</a:t>
            </a:r>
          </a:p>
          <a:p>
            <a:pPr algn="just" fontAlgn="base">
              <a:buFont typeface="Arial" panose="020B0604020202020204" pitchFamily="34" charset="0"/>
              <a:buChar char="•"/>
            </a:pPr>
            <a:r>
              <a:rPr lang="en-IN" b="1" dirty="0">
                <a:solidFill>
                  <a:srgbClr val="273239"/>
                </a:solidFill>
              </a:rPr>
              <a:t>URL revamping:</a:t>
            </a:r>
            <a:r>
              <a:rPr lang="en-IN" dirty="0">
                <a:solidFill>
                  <a:srgbClr val="273239"/>
                </a:solidFill>
              </a:rPr>
              <a:t> Store session data in the URL. Works, when treats are not bolstered yet, can make bookmarking of site pages an issue since they have session explicit data toward the finish of a URL.</a:t>
            </a:r>
          </a:p>
          <a:p>
            <a:pPr algn="just" fontAlgn="base">
              <a:buFont typeface="Arial" panose="020B0604020202020204" pitchFamily="34" charset="0"/>
              <a:buChar char="•"/>
            </a:pPr>
            <a:r>
              <a:rPr lang="en-IN" b="1" dirty="0">
                <a:solidFill>
                  <a:srgbClr val="273239"/>
                </a:solidFill>
              </a:rPr>
              <a:t>Avoided fields:</a:t>
            </a:r>
            <a:r>
              <a:rPr lang="en-IN" dirty="0">
                <a:solidFill>
                  <a:srgbClr val="273239"/>
                </a:solidFill>
              </a:rPr>
              <a:t> HTML covered up alter boxes, for example: </a:t>
            </a:r>
          </a:p>
          <a:p>
            <a:pPr algn="just" fontAlgn="base"/>
            <a:r>
              <a:rPr lang="en-IN" dirty="0"/>
              <a:t>&lt;input type = "hidden"&gt;</a:t>
            </a:r>
          </a:p>
          <a:p>
            <a:pPr algn="just" fontAlgn="base">
              <a:buFont typeface="Arial" panose="020B0604020202020204" pitchFamily="34" charset="0"/>
              <a:buChar char="•"/>
            </a:pPr>
            <a:r>
              <a:rPr lang="en-IN" b="1" dirty="0">
                <a:solidFill>
                  <a:srgbClr val="273239"/>
                </a:solidFill>
              </a:rPr>
              <a:t>Session objects:</a:t>
            </a:r>
            <a:r>
              <a:rPr lang="en-IN" dirty="0">
                <a:solidFill>
                  <a:srgbClr val="273239"/>
                </a:solidFill>
              </a:rPr>
              <a:t> JSP Implicit Object. A session article utilizes a key/esteem mix to store information. To retrieve data from a session:</a:t>
            </a:r>
          </a:p>
          <a:p>
            <a:pPr algn="just" fontAlgn="base"/>
            <a:r>
              <a:rPr lang="en-IN" dirty="0" err="1"/>
              <a:t>session.getValued</a:t>
            </a:r>
            <a:r>
              <a:rPr lang="en-IN" dirty="0"/>
              <a:t>("</a:t>
            </a:r>
            <a:r>
              <a:rPr lang="en-IN" dirty="0" err="1"/>
              <a:t>msg</a:t>
            </a:r>
            <a:r>
              <a:rPr lang="en-IN" dirty="0"/>
              <a:t>") </a:t>
            </a:r>
          </a:p>
          <a:p>
            <a:pPr algn="just" fontAlgn="base">
              <a:buFont typeface="Arial" panose="020B0604020202020204" pitchFamily="34" charset="0"/>
              <a:buChar char="•"/>
            </a:pPr>
            <a:r>
              <a:rPr lang="en-IN" dirty="0">
                <a:solidFill>
                  <a:srgbClr val="273239"/>
                </a:solidFill>
              </a:rPr>
              <a:t>The arrival kind of the strategy </a:t>
            </a:r>
            <a:r>
              <a:rPr lang="en-IN" dirty="0" err="1">
                <a:solidFill>
                  <a:srgbClr val="273239"/>
                </a:solidFill>
              </a:rPr>
              <a:t>getValue</a:t>
            </a:r>
            <a:r>
              <a:rPr lang="en-IN" dirty="0">
                <a:solidFill>
                  <a:srgbClr val="273239"/>
                </a:solidFill>
              </a:rPr>
              <a:t> is Object, so you should typecase to get the required worth. Invalid is returned when there is no such key with the session name.</a:t>
            </a:r>
          </a:p>
        </p:txBody>
      </p:sp>
    </p:spTree>
    <p:extLst>
      <p:ext uri="{BB962C8B-B14F-4D97-AF65-F5344CB8AC3E}">
        <p14:creationId xmlns:p14="http://schemas.microsoft.com/office/powerpoint/2010/main" val="35746286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4A19488-85BF-2610-4D58-1B8696856EF0}"/>
              </a:ext>
            </a:extLst>
          </p:cNvPr>
          <p:cNvSpPr>
            <a:spLocks noGrp="1"/>
          </p:cNvSpPr>
          <p:nvPr>
            <p:ph idx="1"/>
          </p:nvPr>
        </p:nvSpPr>
        <p:spPr/>
        <p:txBody>
          <a:bodyPr>
            <a:normAutofit/>
          </a:bodyPr>
          <a:lstStyle/>
          <a:p>
            <a:pPr algn="just"/>
            <a:r>
              <a:rPr lang="en-IN" sz="1800" dirty="0">
                <a:solidFill>
                  <a:srgbClr val="333333"/>
                </a:solidFill>
              </a:rPr>
              <a:t>The </a:t>
            </a:r>
            <a:r>
              <a:rPr lang="en-IN" sz="1800" b="1" dirty="0">
                <a:solidFill>
                  <a:srgbClr val="333333"/>
                </a:solidFill>
              </a:rPr>
              <a:t>JSP request</a:t>
            </a:r>
            <a:r>
              <a:rPr lang="en-IN" sz="1800" dirty="0">
                <a:solidFill>
                  <a:srgbClr val="333333"/>
                </a:solidFill>
              </a:rPr>
              <a:t> is an implicit object of type </a:t>
            </a:r>
            <a:r>
              <a:rPr lang="en-IN" sz="1800" dirty="0" err="1">
                <a:solidFill>
                  <a:srgbClr val="333333"/>
                </a:solidFill>
              </a:rPr>
              <a:t>HttpServletRequest</a:t>
            </a:r>
            <a:r>
              <a:rPr lang="en-IN" sz="1800" dirty="0">
                <a:solidFill>
                  <a:srgbClr val="333333"/>
                </a:solidFill>
              </a:rPr>
              <a:t> i.e. created for each </a:t>
            </a:r>
            <a:r>
              <a:rPr lang="en-IN" sz="1800" dirty="0" err="1">
                <a:solidFill>
                  <a:srgbClr val="333333"/>
                </a:solidFill>
              </a:rPr>
              <a:t>jsp</a:t>
            </a:r>
            <a:r>
              <a:rPr lang="en-IN" sz="1800" dirty="0">
                <a:solidFill>
                  <a:srgbClr val="333333"/>
                </a:solidFill>
              </a:rPr>
              <a:t> request by the web container. It can be used to get request information such as parameter, header information, remote address, server name, server port, content type, character encoding etc.</a:t>
            </a:r>
          </a:p>
          <a:p>
            <a:pPr algn="just"/>
            <a:r>
              <a:rPr lang="en-IN" sz="1800" dirty="0">
                <a:solidFill>
                  <a:srgbClr val="333333"/>
                </a:solidFill>
              </a:rPr>
              <a:t>It can also be used to set, get and remove attributes from the </a:t>
            </a:r>
            <a:r>
              <a:rPr lang="en-IN" sz="1800" dirty="0" err="1">
                <a:solidFill>
                  <a:srgbClr val="333333"/>
                </a:solidFill>
              </a:rPr>
              <a:t>jsp</a:t>
            </a:r>
            <a:r>
              <a:rPr lang="en-IN" sz="1800" dirty="0">
                <a:solidFill>
                  <a:srgbClr val="333333"/>
                </a:solidFill>
              </a:rPr>
              <a:t> request scope.</a:t>
            </a:r>
          </a:p>
          <a:p>
            <a:pPr algn="just"/>
            <a:r>
              <a:rPr lang="en-IN" sz="1800" dirty="0">
                <a:solidFill>
                  <a:srgbClr val="333333"/>
                </a:solidFill>
              </a:rPr>
              <a:t>Let's see the simple example of request implicit object where we are printing the name of the user with welcome message.</a:t>
            </a:r>
          </a:p>
          <a:p>
            <a:pPr marL="0" indent="0">
              <a:buNone/>
            </a:pPr>
            <a:r>
              <a:rPr lang="en-IN" sz="1800" dirty="0"/>
              <a:t>Example of JSP request implicit object</a:t>
            </a:r>
          </a:p>
          <a:p>
            <a:pPr marL="0" indent="0">
              <a:buNone/>
            </a:pPr>
            <a:r>
              <a:rPr lang="en-US" sz="1800" dirty="0" err="1"/>
              <a:t>Index.html</a:t>
            </a:r>
            <a:endParaRPr lang="en-US" sz="1800" dirty="0"/>
          </a:p>
          <a:p>
            <a:pPr marL="0" indent="0" algn="just">
              <a:buNone/>
            </a:pPr>
            <a:r>
              <a:rPr lang="en-IN" sz="1800" b="1" dirty="0"/>
              <a:t>&lt;form</a:t>
            </a:r>
            <a:r>
              <a:rPr lang="en-IN" sz="1800" dirty="0"/>
              <a:t> action="</a:t>
            </a:r>
            <a:r>
              <a:rPr lang="en-IN" sz="1800" dirty="0" err="1"/>
              <a:t>welcome.jsp</a:t>
            </a:r>
            <a:r>
              <a:rPr lang="en-IN" sz="1800" dirty="0"/>
              <a:t>"</a:t>
            </a:r>
            <a:r>
              <a:rPr lang="en-IN" sz="1800" b="1" dirty="0"/>
              <a:t>&gt;</a:t>
            </a:r>
            <a:r>
              <a:rPr lang="en-IN" sz="1800" dirty="0"/>
              <a:t>  </a:t>
            </a:r>
          </a:p>
          <a:p>
            <a:pPr marL="0" indent="0" algn="just">
              <a:buNone/>
            </a:pPr>
            <a:r>
              <a:rPr lang="en-IN" sz="1800" b="1" dirty="0"/>
              <a:t>&lt;input</a:t>
            </a:r>
            <a:r>
              <a:rPr lang="en-IN" sz="1800" dirty="0"/>
              <a:t> type="text" name="</a:t>
            </a:r>
            <a:r>
              <a:rPr lang="en-IN" sz="1800" dirty="0" err="1"/>
              <a:t>uname</a:t>
            </a:r>
            <a:r>
              <a:rPr lang="en-IN" sz="1800" dirty="0"/>
              <a:t>"</a:t>
            </a:r>
            <a:r>
              <a:rPr lang="en-IN" sz="1800" b="1" dirty="0"/>
              <a:t>&gt;</a:t>
            </a:r>
            <a:r>
              <a:rPr lang="en-IN" sz="1800" dirty="0"/>
              <a:t>  </a:t>
            </a:r>
          </a:p>
          <a:p>
            <a:pPr marL="0" indent="0" algn="just">
              <a:buNone/>
            </a:pPr>
            <a:r>
              <a:rPr lang="en-IN" sz="1800" b="1" dirty="0"/>
              <a:t>&lt;input</a:t>
            </a:r>
            <a:r>
              <a:rPr lang="en-IN" sz="1800" dirty="0"/>
              <a:t> type="submit" value="go"</a:t>
            </a:r>
            <a:r>
              <a:rPr lang="en-IN" sz="1800" b="1" dirty="0"/>
              <a:t>&gt;&lt;</a:t>
            </a:r>
            <a:r>
              <a:rPr lang="en-IN" sz="1800" b="1" dirty="0" err="1"/>
              <a:t>br</a:t>
            </a:r>
            <a:r>
              <a:rPr lang="en-IN" sz="1800" b="1" dirty="0"/>
              <a:t>/&gt;</a:t>
            </a:r>
            <a:r>
              <a:rPr lang="en-IN" sz="1800" dirty="0"/>
              <a:t>  </a:t>
            </a:r>
          </a:p>
          <a:p>
            <a:pPr marL="0" indent="0" algn="just">
              <a:buNone/>
            </a:pPr>
            <a:r>
              <a:rPr lang="en-IN" sz="1800" b="1" dirty="0"/>
              <a:t>&lt;/form&gt;</a:t>
            </a:r>
            <a:r>
              <a:rPr lang="en-IN" sz="1800" dirty="0"/>
              <a:t> </a:t>
            </a:r>
            <a:r>
              <a:rPr lang="en-IN" sz="1100" dirty="0">
                <a:solidFill>
                  <a:srgbClr val="000000"/>
                </a:solidFill>
                <a:latin typeface="inter-regular"/>
              </a:rPr>
              <a:t> </a:t>
            </a:r>
          </a:p>
          <a:p>
            <a:pPr marL="0" indent="0">
              <a:buNone/>
            </a:pPr>
            <a:endParaRPr lang="en-US" sz="1800" dirty="0"/>
          </a:p>
        </p:txBody>
      </p:sp>
      <p:sp>
        <p:nvSpPr>
          <p:cNvPr id="4" name="Date Placeholder 3"/>
          <p:cNvSpPr>
            <a:spLocks noGrp="1"/>
          </p:cNvSpPr>
          <p:nvPr>
            <p:ph type="dt" sz="half" idx="10"/>
          </p:nvPr>
        </p:nvSpPr>
        <p:spPr/>
        <p:txBody>
          <a:bodyPr/>
          <a:lstStyle/>
          <a:p>
            <a:fld id="{6F2337B9-D0D9-4A3A-8E66-2280A674F26B}" type="datetime1">
              <a:rPr lang="en-US" smtClean="0"/>
              <a:t>1/28/2025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p:cNvSpPr>
          <p:nvPr/>
        </p:nvSpPr>
        <p:spPr>
          <a:xfrm>
            <a:off x="2836589" y="30127"/>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lvl="0" algn="ctr">
              <a:spcBef>
                <a:spcPct val="0"/>
              </a:spcBef>
              <a:defRPr/>
            </a:pPr>
            <a:r>
              <a:rPr lang="en-IN" sz="2800" dirty="0"/>
              <a:t>Implicit Objects: JSP </a:t>
            </a:r>
            <a:r>
              <a:rPr lang="en-IN" sz="2800" dirty="0" smtClean="0"/>
              <a:t>request</a:t>
            </a:r>
            <a:endParaRPr lang="en-US" sz="2800" dirty="0"/>
          </a:p>
        </p:txBody>
      </p:sp>
    </p:spTree>
    <p:extLst>
      <p:ext uri="{BB962C8B-B14F-4D97-AF65-F5344CB8AC3E}">
        <p14:creationId xmlns:p14="http://schemas.microsoft.com/office/powerpoint/2010/main" val="12286065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17DCCC5-74AF-4F31-9E4F-D2EAB7019FA2}" type="datetime1">
              <a:rPr lang="en-US" smtClean="0"/>
              <a:t>1/28/2025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2667000" y="0"/>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algn="ctr">
              <a:spcBef>
                <a:spcPct val="0"/>
              </a:spcBef>
              <a:defRPr/>
            </a:pPr>
            <a:r>
              <a:rPr lang="en-IN" sz="2800" dirty="0">
                <a:solidFill>
                  <a:schemeClr val="tx1"/>
                </a:solidFill>
              </a:rPr>
              <a:t>Example of JSP request implicit object </a:t>
            </a:r>
            <a:r>
              <a:rPr lang="en-IN" sz="2800" dirty="0" err="1">
                <a:solidFill>
                  <a:schemeClr val="tx1"/>
                </a:solidFill>
              </a:rPr>
              <a:t>Cont</a:t>
            </a:r>
            <a:r>
              <a:rPr lang="en-IN" sz="2800" dirty="0" smtClean="0">
                <a:solidFill>
                  <a:schemeClr val="tx1"/>
                </a:solidFill>
              </a:rPr>
              <a:t>…</a:t>
            </a:r>
            <a:endParaRPr lang="en-US" sz="2800" dirty="0">
              <a:solidFill>
                <a:schemeClr val="tx1"/>
              </a:solidFill>
            </a:endParaRPr>
          </a:p>
        </p:txBody>
      </p:sp>
      <p:sp>
        <p:nvSpPr>
          <p:cNvPr id="10" name="TextBox 9">
            <a:extLst>
              <a:ext uri="{FF2B5EF4-FFF2-40B4-BE49-F238E27FC236}">
                <a16:creationId xmlns="" xmlns:a16="http://schemas.microsoft.com/office/drawing/2014/main" id="{77678FBC-0BD3-50D3-A667-D660A48558A1}"/>
              </a:ext>
            </a:extLst>
          </p:cNvPr>
          <p:cNvSpPr txBox="1"/>
          <p:nvPr/>
        </p:nvSpPr>
        <p:spPr>
          <a:xfrm>
            <a:off x="2931090" y="1142999"/>
            <a:ext cx="4597052" cy="1477328"/>
          </a:xfrm>
          <a:prstGeom prst="rect">
            <a:avLst/>
          </a:prstGeom>
          <a:noFill/>
        </p:spPr>
        <p:txBody>
          <a:bodyPr wrap="square">
            <a:spAutoFit/>
          </a:bodyPr>
          <a:lstStyle/>
          <a:p>
            <a:pPr algn="just"/>
            <a:r>
              <a:rPr lang="en-IN" b="1" dirty="0" err="1"/>
              <a:t>welcome.jsp</a:t>
            </a:r>
            <a:endParaRPr lang="en-IN" dirty="0"/>
          </a:p>
          <a:p>
            <a:pPr algn="just"/>
            <a:r>
              <a:rPr lang="en-IN" dirty="0"/>
              <a:t>&lt;%   </a:t>
            </a:r>
          </a:p>
          <a:p>
            <a:pPr algn="just"/>
            <a:r>
              <a:rPr lang="en-IN" dirty="0"/>
              <a:t>String name=</a:t>
            </a:r>
            <a:r>
              <a:rPr lang="en-IN" dirty="0" err="1"/>
              <a:t>request.getParameter</a:t>
            </a:r>
            <a:r>
              <a:rPr lang="en-IN" dirty="0"/>
              <a:t>("</a:t>
            </a:r>
            <a:r>
              <a:rPr lang="en-IN" dirty="0" err="1"/>
              <a:t>uname</a:t>
            </a:r>
            <a:r>
              <a:rPr lang="en-IN" dirty="0"/>
              <a:t>");  </a:t>
            </a:r>
          </a:p>
          <a:p>
            <a:pPr algn="just"/>
            <a:r>
              <a:rPr lang="en-IN" dirty="0" err="1"/>
              <a:t>out.print</a:t>
            </a:r>
            <a:r>
              <a:rPr lang="en-IN" dirty="0"/>
              <a:t>("welcome "+name);  </a:t>
            </a:r>
          </a:p>
          <a:p>
            <a:pPr algn="just"/>
            <a:r>
              <a:rPr lang="en-IN" dirty="0"/>
              <a:t>%&gt;  </a:t>
            </a:r>
          </a:p>
        </p:txBody>
      </p:sp>
      <p:pic>
        <p:nvPicPr>
          <p:cNvPr id="12" name="Picture 11" descr="Graphical user interface, text, application&#10;&#10;Description automatically generated">
            <a:extLst>
              <a:ext uri="{FF2B5EF4-FFF2-40B4-BE49-F238E27FC236}">
                <a16:creationId xmlns="" xmlns:a16="http://schemas.microsoft.com/office/drawing/2014/main" id="{B3794AC9-7BD9-A1D4-64FE-74E6E98806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5316" y="2873636"/>
            <a:ext cx="2654300" cy="2307964"/>
          </a:xfrm>
          <a:prstGeom prst="rect">
            <a:avLst/>
          </a:prstGeom>
        </p:spPr>
      </p:pic>
      <p:pic>
        <p:nvPicPr>
          <p:cNvPr id="14" name="Picture 13" descr="Graphical user interface, text&#10;&#10;Description automatically generated">
            <a:extLst>
              <a:ext uri="{FF2B5EF4-FFF2-40B4-BE49-F238E27FC236}">
                <a16:creationId xmlns="" xmlns:a16="http://schemas.microsoft.com/office/drawing/2014/main" id="{A7E1AC6F-F3C3-01AA-389A-E0544AB162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0778" y="3048000"/>
            <a:ext cx="2616200" cy="2307964"/>
          </a:xfrm>
          <a:prstGeom prst="rect">
            <a:avLst/>
          </a:prstGeom>
        </p:spPr>
      </p:pic>
    </p:spTree>
    <p:extLst>
      <p:ext uri="{BB962C8B-B14F-4D97-AF65-F5344CB8AC3E}">
        <p14:creationId xmlns:p14="http://schemas.microsoft.com/office/powerpoint/2010/main" val="35553176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endParaRPr lang="en-IN" sz="1800" dirty="0"/>
          </a:p>
          <a:p>
            <a:pPr algn="just"/>
            <a:r>
              <a:rPr lang="en-IN" sz="1800" dirty="0">
                <a:solidFill>
                  <a:srgbClr val="333333"/>
                </a:solidFill>
              </a:rPr>
              <a:t>In JSP, response is an implicit object of type </a:t>
            </a:r>
            <a:r>
              <a:rPr lang="en-IN" sz="1800" dirty="0" err="1">
                <a:solidFill>
                  <a:srgbClr val="333333"/>
                </a:solidFill>
              </a:rPr>
              <a:t>HttpServletResponse</a:t>
            </a:r>
            <a:r>
              <a:rPr lang="en-IN" sz="1800" dirty="0">
                <a:solidFill>
                  <a:srgbClr val="333333"/>
                </a:solidFill>
              </a:rPr>
              <a:t>. The instance of </a:t>
            </a:r>
            <a:r>
              <a:rPr lang="en-IN" sz="1800" dirty="0" err="1">
                <a:solidFill>
                  <a:srgbClr val="333333"/>
                </a:solidFill>
              </a:rPr>
              <a:t>HttpServletResponse</a:t>
            </a:r>
            <a:r>
              <a:rPr lang="en-IN" sz="1800" dirty="0">
                <a:solidFill>
                  <a:srgbClr val="333333"/>
                </a:solidFill>
              </a:rPr>
              <a:t> is created by the web container for each </a:t>
            </a:r>
            <a:r>
              <a:rPr lang="en-IN" sz="1800" dirty="0" err="1">
                <a:solidFill>
                  <a:srgbClr val="333333"/>
                </a:solidFill>
              </a:rPr>
              <a:t>jsp</a:t>
            </a:r>
            <a:r>
              <a:rPr lang="en-IN" sz="1800" dirty="0">
                <a:solidFill>
                  <a:srgbClr val="333333"/>
                </a:solidFill>
              </a:rPr>
              <a:t> request.</a:t>
            </a:r>
          </a:p>
          <a:p>
            <a:pPr algn="just"/>
            <a:r>
              <a:rPr lang="en-IN" sz="1800" dirty="0">
                <a:solidFill>
                  <a:srgbClr val="333333"/>
                </a:solidFill>
              </a:rPr>
              <a:t>It can be used to add or manipulate response such as redirect response to another resource, send error etc.</a:t>
            </a:r>
          </a:p>
          <a:p>
            <a:pPr algn="just"/>
            <a:r>
              <a:rPr lang="en-IN" sz="1800" dirty="0">
                <a:solidFill>
                  <a:srgbClr val="333333"/>
                </a:solidFill>
              </a:rPr>
              <a:t>Let's see the example of response implicit object where we are redirecting the response to the Google.</a:t>
            </a:r>
          </a:p>
          <a:p>
            <a:endParaRPr lang="en-US" sz="1800" dirty="0"/>
          </a:p>
        </p:txBody>
      </p:sp>
      <p:sp>
        <p:nvSpPr>
          <p:cNvPr id="4" name="Date Placeholder 3"/>
          <p:cNvSpPr>
            <a:spLocks noGrp="1"/>
          </p:cNvSpPr>
          <p:nvPr>
            <p:ph type="dt" sz="half" idx="10"/>
          </p:nvPr>
        </p:nvSpPr>
        <p:spPr/>
        <p:txBody>
          <a:bodyPr/>
          <a:lstStyle/>
          <a:p>
            <a:fld id="{06C57193-A3A7-480D-AAA0-DF61A07EDD16}" type="datetime1">
              <a:rPr lang="en-US" smtClean="0"/>
              <a:t>1/28/2025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p:cNvSpPr>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algn="ctr">
              <a:spcBef>
                <a:spcPct val="0"/>
              </a:spcBef>
              <a:defRPr/>
            </a:pPr>
            <a:r>
              <a:rPr lang="en-IN" sz="2800" dirty="0">
                <a:solidFill>
                  <a:schemeClr val="tx1"/>
                </a:solidFill>
              </a:rPr>
              <a:t>JSP response implicit object </a:t>
            </a:r>
            <a:endParaRPr lang="en-US" sz="2800" dirty="0">
              <a:solidFill>
                <a:schemeClr val="tx1"/>
              </a:solidFill>
            </a:endParaRPr>
          </a:p>
        </p:txBody>
      </p:sp>
    </p:spTree>
    <p:extLst>
      <p:ext uri="{BB962C8B-B14F-4D97-AF65-F5344CB8AC3E}">
        <p14:creationId xmlns:p14="http://schemas.microsoft.com/office/powerpoint/2010/main" val="34497845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marL="0" indent="0">
              <a:buNone/>
            </a:pPr>
            <a:r>
              <a:rPr lang="en-IN" sz="1800" b="1" dirty="0" err="1"/>
              <a:t>index.html</a:t>
            </a:r>
            <a:endParaRPr lang="en-IN" sz="1800" b="1" dirty="0"/>
          </a:p>
          <a:p>
            <a:pPr marL="0" indent="0" algn="just">
              <a:buNone/>
            </a:pPr>
            <a:r>
              <a:rPr lang="en-IN" sz="1800" dirty="0"/>
              <a:t>&lt;form action="</a:t>
            </a:r>
            <a:r>
              <a:rPr lang="en-IN" sz="1800" dirty="0" err="1"/>
              <a:t>welcome.jsp</a:t>
            </a:r>
            <a:r>
              <a:rPr lang="en-IN" sz="1800" dirty="0"/>
              <a:t>"&gt;  </a:t>
            </a:r>
          </a:p>
          <a:p>
            <a:pPr marL="0" indent="0" algn="just">
              <a:buNone/>
            </a:pPr>
            <a:r>
              <a:rPr lang="en-IN" sz="1800" dirty="0"/>
              <a:t>&lt;input type="text" name="</a:t>
            </a:r>
            <a:r>
              <a:rPr lang="en-IN" sz="1800" dirty="0" err="1"/>
              <a:t>uname</a:t>
            </a:r>
            <a:r>
              <a:rPr lang="en-IN" sz="1800" dirty="0"/>
              <a:t>"&gt;  </a:t>
            </a:r>
          </a:p>
          <a:p>
            <a:pPr marL="0" indent="0" algn="just">
              <a:buNone/>
            </a:pPr>
            <a:r>
              <a:rPr lang="en-IN" sz="1800" dirty="0"/>
              <a:t>&lt;input type="submit" value="go"&gt;&lt;</a:t>
            </a:r>
            <a:r>
              <a:rPr lang="en-IN" sz="1800" dirty="0" err="1"/>
              <a:t>br</a:t>
            </a:r>
            <a:r>
              <a:rPr lang="en-IN" sz="1800" dirty="0"/>
              <a:t>/&gt;  </a:t>
            </a:r>
          </a:p>
          <a:p>
            <a:pPr marL="0" indent="0" algn="just">
              <a:buNone/>
            </a:pPr>
            <a:r>
              <a:rPr lang="en-IN" sz="1800" dirty="0"/>
              <a:t>&lt;/form&gt; </a:t>
            </a:r>
          </a:p>
          <a:p>
            <a:pPr marL="0" indent="0" algn="just">
              <a:buNone/>
            </a:pPr>
            <a:r>
              <a:rPr lang="en-IN" sz="1800" b="1" dirty="0" err="1"/>
              <a:t>welcome.jsp</a:t>
            </a:r>
            <a:endParaRPr lang="en-IN" sz="1800" dirty="0"/>
          </a:p>
          <a:p>
            <a:pPr marL="0" indent="0" algn="just">
              <a:buNone/>
            </a:pPr>
            <a:r>
              <a:rPr lang="en-IN" sz="1800" dirty="0"/>
              <a:t>&lt;%   </a:t>
            </a:r>
          </a:p>
          <a:p>
            <a:pPr marL="0" indent="0" algn="just">
              <a:buNone/>
            </a:pPr>
            <a:r>
              <a:rPr lang="en-IN" sz="1800" dirty="0" err="1"/>
              <a:t>response.sendRedirect</a:t>
            </a:r>
            <a:r>
              <a:rPr lang="en-IN" sz="1800" dirty="0"/>
              <a:t>("http://</a:t>
            </a:r>
            <a:r>
              <a:rPr lang="en-IN" sz="1800" dirty="0" err="1"/>
              <a:t>www.google.com</a:t>
            </a:r>
            <a:r>
              <a:rPr lang="en-IN" sz="1800" dirty="0"/>
              <a:t>");  </a:t>
            </a:r>
          </a:p>
          <a:p>
            <a:pPr marL="0" indent="0" algn="just">
              <a:buNone/>
            </a:pPr>
            <a:r>
              <a:rPr lang="en-IN" sz="1800" dirty="0"/>
              <a:t>%&gt; </a:t>
            </a:r>
          </a:p>
          <a:p>
            <a:pPr marL="0" indent="0" algn="just">
              <a:buNone/>
            </a:pPr>
            <a:endParaRPr lang="en-IN" sz="1800" dirty="0"/>
          </a:p>
          <a:p>
            <a:pPr marL="0" indent="0">
              <a:buNone/>
            </a:pPr>
            <a:endParaRPr lang="en-US" sz="1800" dirty="0"/>
          </a:p>
        </p:txBody>
      </p:sp>
      <p:sp>
        <p:nvSpPr>
          <p:cNvPr id="4" name="Date Placeholder 3"/>
          <p:cNvSpPr>
            <a:spLocks noGrp="1"/>
          </p:cNvSpPr>
          <p:nvPr>
            <p:ph type="dt" sz="half" idx="10"/>
          </p:nvPr>
        </p:nvSpPr>
        <p:spPr/>
        <p:txBody>
          <a:bodyPr/>
          <a:lstStyle/>
          <a:p>
            <a:fld id="{CEDF0CC5-434B-4C5F-8E30-C5A6F84C05B9}" type="datetime1">
              <a:rPr lang="en-US" smtClean="0"/>
              <a:t>1/28/2025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p:cNvSpPr txBox="1">
            <a:spLocks/>
          </p:cNvSpPr>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algn="ctr"/>
            <a:r>
              <a:rPr lang="en-IN" sz="2800" dirty="0">
                <a:solidFill>
                  <a:schemeClr val="tx1"/>
                </a:solidFill>
              </a:rPr>
              <a:t>Example of response implicit object </a:t>
            </a:r>
            <a:endParaRPr lang="en-US" sz="2800" dirty="0">
              <a:solidFill>
                <a:schemeClr val="tx1"/>
              </a:solidFill>
            </a:endParaRPr>
          </a:p>
        </p:txBody>
      </p:sp>
      <p:pic>
        <p:nvPicPr>
          <p:cNvPr id="8" name="Picture 7" descr="Graphical user interface, application&#10;&#10;Description automatically generated">
            <a:extLst>
              <a:ext uri="{FF2B5EF4-FFF2-40B4-BE49-F238E27FC236}">
                <a16:creationId xmlns="" xmlns:a16="http://schemas.microsoft.com/office/drawing/2014/main" id="{7851BEB3-D335-D391-0C5D-CB211B7EFB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2050" y="3967957"/>
            <a:ext cx="3619500" cy="2044700"/>
          </a:xfrm>
          <a:prstGeom prst="rect">
            <a:avLst/>
          </a:prstGeom>
        </p:spPr>
      </p:pic>
    </p:spTree>
    <p:extLst>
      <p:ext uri="{BB962C8B-B14F-4D97-AF65-F5344CB8AC3E}">
        <p14:creationId xmlns:p14="http://schemas.microsoft.com/office/powerpoint/2010/main" val="13814421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952462C-4833-4587-A218-FD80BA2B39B1}" type="datetime1">
              <a:rPr lang="en-US" smtClean="0"/>
              <a:t>1/28/2025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p:cNvSpPr>
          <p:nvPr/>
        </p:nvSpPr>
        <p:spPr>
          <a:xfrm>
            <a:off x="2836589" y="30127"/>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lvl="0" algn="ctr">
              <a:spcBef>
                <a:spcPct val="0"/>
              </a:spcBef>
              <a:defRPr/>
            </a:pPr>
            <a:r>
              <a:rPr lang="en-IN" sz="2800" dirty="0"/>
              <a:t>JSP Config Implicit </a:t>
            </a:r>
            <a:r>
              <a:rPr lang="en-IN" sz="2800" dirty="0" smtClean="0"/>
              <a:t>Object</a:t>
            </a:r>
            <a:endParaRPr lang="en-US" sz="2800" dirty="0"/>
          </a:p>
        </p:txBody>
      </p:sp>
      <p:sp>
        <p:nvSpPr>
          <p:cNvPr id="11" name="TextBox 10">
            <a:extLst>
              <a:ext uri="{FF2B5EF4-FFF2-40B4-BE49-F238E27FC236}">
                <a16:creationId xmlns="" xmlns:a16="http://schemas.microsoft.com/office/drawing/2014/main" id="{5F604474-A9E1-020F-262F-F88BB6717F28}"/>
              </a:ext>
            </a:extLst>
          </p:cNvPr>
          <p:cNvSpPr txBox="1"/>
          <p:nvPr/>
        </p:nvSpPr>
        <p:spPr>
          <a:xfrm>
            <a:off x="2362200" y="1524000"/>
            <a:ext cx="7924800" cy="3970318"/>
          </a:xfrm>
          <a:prstGeom prst="rect">
            <a:avLst/>
          </a:prstGeom>
          <a:noFill/>
        </p:spPr>
        <p:txBody>
          <a:bodyPr wrap="square">
            <a:spAutoFit/>
          </a:bodyPr>
          <a:lstStyle/>
          <a:p>
            <a:pPr algn="just"/>
            <a:r>
              <a:rPr lang="en-IN" dirty="0"/>
              <a:t>In JSP, config is an implicit object of type </a:t>
            </a:r>
            <a:r>
              <a:rPr lang="en-IN" dirty="0" err="1"/>
              <a:t>ServletConfig</a:t>
            </a:r>
            <a:r>
              <a:rPr lang="en-IN" dirty="0"/>
              <a:t>. This object can be used to get initialization parameter for a particular JSP page. The config object is created by the web container for each </a:t>
            </a:r>
            <a:r>
              <a:rPr lang="en-IN" dirty="0" err="1"/>
              <a:t>jsp</a:t>
            </a:r>
            <a:r>
              <a:rPr lang="en-IN" dirty="0"/>
              <a:t> page.</a:t>
            </a:r>
            <a:r>
              <a:rPr lang="en-US" dirty="0"/>
              <a:t> SP’s </a:t>
            </a:r>
            <a:r>
              <a:rPr lang="en-US" dirty="0" err="1"/>
              <a:t>config</a:t>
            </a:r>
            <a:r>
              <a:rPr lang="en-US" dirty="0"/>
              <a:t> object carries the configuration pieces of information like the username, password, driver name, </a:t>
            </a:r>
            <a:r>
              <a:rPr lang="en-US" dirty="0" err="1"/>
              <a:t>servlet</a:t>
            </a:r>
            <a:r>
              <a:rPr lang="en-US" dirty="0"/>
              <a:t> name, </a:t>
            </a:r>
            <a:r>
              <a:rPr lang="en-US" dirty="0" err="1"/>
              <a:t>servlet</a:t>
            </a:r>
            <a:r>
              <a:rPr lang="en-US" dirty="0"/>
              <a:t> context, specification names, and their values settle in the web.xml (configuration file). </a:t>
            </a:r>
            <a:endParaRPr lang="en-IN" dirty="0"/>
          </a:p>
          <a:p>
            <a:pPr algn="just"/>
            <a:r>
              <a:rPr lang="en-IN" dirty="0"/>
              <a:t>Generally, it is used to get initialization parameter from the </a:t>
            </a:r>
            <a:r>
              <a:rPr lang="en-IN" dirty="0" err="1"/>
              <a:t>web.xml</a:t>
            </a:r>
            <a:r>
              <a:rPr lang="en-IN" dirty="0"/>
              <a:t> file.</a:t>
            </a:r>
          </a:p>
          <a:p>
            <a:pPr algn="just"/>
            <a:r>
              <a:rPr lang="en-IN" dirty="0">
                <a:latin typeface="tahoma" panose="020B0604030504040204" pitchFamily="34" charset="0"/>
              </a:rPr>
              <a:t>Example of config implicit object</a:t>
            </a:r>
          </a:p>
          <a:p>
            <a:pPr algn="just"/>
            <a:r>
              <a:rPr lang="en-IN" b="1" dirty="0" err="1">
                <a:latin typeface="inter-bold"/>
              </a:rPr>
              <a:t>index.html</a:t>
            </a:r>
            <a:endParaRPr lang="en-IN" b="1" dirty="0">
              <a:latin typeface="inter-regular"/>
            </a:endParaRPr>
          </a:p>
          <a:p>
            <a:pPr algn="just"/>
            <a:r>
              <a:rPr lang="en-IN" dirty="0">
                <a:latin typeface="inter-regular"/>
              </a:rPr>
              <a:t>&lt;form action="welcome"&gt;  </a:t>
            </a:r>
          </a:p>
          <a:p>
            <a:pPr algn="just"/>
            <a:r>
              <a:rPr lang="en-IN" dirty="0">
                <a:latin typeface="inter-regular"/>
              </a:rPr>
              <a:t>&lt;input type="text" name="</a:t>
            </a:r>
            <a:r>
              <a:rPr lang="en-IN" dirty="0" err="1">
                <a:latin typeface="inter-regular"/>
              </a:rPr>
              <a:t>uname</a:t>
            </a:r>
            <a:r>
              <a:rPr lang="en-IN" dirty="0">
                <a:latin typeface="inter-regular"/>
              </a:rPr>
              <a:t>"&gt;  </a:t>
            </a:r>
          </a:p>
          <a:p>
            <a:pPr algn="just"/>
            <a:r>
              <a:rPr lang="en-IN" dirty="0">
                <a:latin typeface="inter-regular"/>
              </a:rPr>
              <a:t>&lt;input type="submit" value="go"&gt;&lt;</a:t>
            </a:r>
            <a:r>
              <a:rPr lang="en-IN" dirty="0" err="1">
                <a:latin typeface="inter-regular"/>
              </a:rPr>
              <a:t>br</a:t>
            </a:r>
            <a:r>
              <a:rPr lang="en-IN" dirty="0">
                <a:latin typeface="inter-regular"/>
              </a:rPr>
              <a:t>/&gt;  </a:t>
            </a:r>
          </a:p>
          <a:p>
            <a:pPr algn="just"/>
            <a:r>
              <a:rPr lang="en-IN" dirty="0">
                <a:latin typeface="inter-regular"/>
              </a:rPr>
              <a:t>&lt;/form&gt;  </a:t>
            </a:r>
          </a:p>
          <a:p>
            <a:pPr algn="just"/>
            <a:endParaRPr lang="en-IN" dirty="0"/>
          </a:p>
        </p:txBody>
      </p:sp>
    </p:spTree>
    <p:extLst>
      <p:ext uri="{BB962C8B-B14F-4D97-AF65-F5344CB8AC3E}">
        <p14:creationId xmlns:p14="http://schemas.microsoft.com/office/powerpoint/2010/main" val="23242766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9F8A383-AEF5-4493-AF2D-3C3C6B63FDE7}" type="datetime1">
              <a:rPr lang="en-US" smtClean="0"/>
              <a:t>1/28/2025</a:t>
            </a:fld>
            <a:endParaRPr lang="en-US" dirty="0"/>
          </a:p>
        </p:txBody>
      </p:sp>
      <p:sp>
        <p:nvSpPr>
          <p:cNvPr id="5" name="Footer Placeholder 4"/>
          <p:cNvSpPr>
            <a:spLocks noGrp="1"/>
          </p:cNvSpPr>
          <p:nvPr>
            <p:ph type="ftr" sz="quarter" idx="11"/>
          </p:nvPr>
        </p:nvSpPr>
        <p:spPr>
          <a:xfrm>
            <a:off x="4038600" y="6356351"/>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p:cNvSpPr txBox="1">
            <a:spLocks/>
          </p:cNvSpPr>
          <p:nvPr/>
        </p:nvSpPr>
        <p:spPr>
          <a:xfrm>
            <a:off x="2836589" y="30127"/>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algn="ctr">
              <a:spcBef>
                <a:spcPct val="0"/>
              </a:spcBef>
              <a:defRPr/>
            </a:pPr>
            <a:r>
              <a:rPr lang="en-IN" sz="2800" dirty="0">
                <a:solidFill>
                  <a:schemeClr val="tx1"/>
                </a:solidFill>
              </a:rPr>
              <a:t>Example of config implicit object </a:t>
            </a:r>
            <a:r>
              <a:rPr lang="en-IN" sz="2800" dirty="0" err="1">
                <a:solidFill>
                  <a:schemeClr val="tx1"/>
                </a:solidFill>
              </a:rPr>
              <a:t>Cont</a:t>
            </a:r>
            <a:r>
              <a:rPr lang="en-IN" sz="2800" dirty="0" smtClean="0">
                <a:solidFill>
                  <a:schemeClr val="tx1"/>
                </a:solidFill>
              </a:rPr>
              <a:t>…</a:t>
            </a:r>
            <a:endParaRPr lang="en-US" sz="2800" dirty="0">
              <a:solidFill>
                <a:schemeClr val="tx1"/>
              </a:solidFill>
            </a:endParaRPr>
          </a:p>
        </p:txBody>
      </p:sp>
      <p:sp>
        <p:nvSpPr>
          <p:cNvPr id="10" name="TextBox 9">
            <a:extLst>
              <a:ext uri="{FF2B5EF4-FFF2-40B4-BE49-F238E27FC236}">
                <a16:creationId xmlns="" xmlns:a16="http://schemas.microsoft.com/office/drawing/2014/main" id="{456151F8-86B0-9CAD-D489-A42A856EEC5B}"/>
              </a:ext>
            </a:extLst>
          </p:cNvPr>
          <p:cNvSpPr txBox="1"/>
          <p:nvPr/>
        </p:nvSpPr>
        <p:spPr>
          <a:xfrm>
            <a:off x="2862198" y="914401"/>
            <a:ext cx="7348603" cy="6186309"/>
          </a:xfrm>
          <a:prstGeom prst="rect">
            <a:avLst/>
          </a:prstGeom>
          <a:noFill/>
        </p:spPr>
        <p:txBody>
          <a:bodyPr wrap="square">
            <a:spAutoFit/>
          </a:bodyPr>
          <a:lstStyle/>
          <a:p>
            <a:pPr algn="just"/>
            <a:r>
              <a:rPr lang="en-IN" b="1" dirty="0" err="1">
                <a:latin typeface="inter-bold"/>
              </a:rPr>
              <a:t>web.xml</a:t>
            </a:r>
            <a:r>
              <a:rPr lang="en-IN" b="1" dirty="0">
                <a:latin typeface="inter-bold"/>
              </a:rPr>
              <a:t> file</a:t>
            </a:r>
            <a:endParaRPr lang="en-IN" dirty="0">
              <a:latin typeface="inter-regular"/>
            </a:endParaRPr>
          </a:p>
          <a:p>
            <a:pPr algn="just"/>
            <a:r>
              <a:rPr lang="en-IN" dirty="0">
                <a:latin typeface="inter-regular"/>
              </a:rPr>
              <a:t>&lt;web-app&gt;  </a:t>
            </a:r>
          </a:p>
          <a:p>
            <a:pPr algn="just"/>
            <a:r>
              <a:rPr lang="en-IN" dirty="0">
                <a:latin typeface="inter-regular"/>
              </a:rPr>
              <a:t>&lt;servlet&gt;  </a:t>
            </a:r>
          </a:p>
          <a:p>
            <a:pPr algn="just"/>
            <a:r>
              <a:rPr lang="en-IN" dirty="0">
                <a:latin typeface="inter-regular"/>
              </a:rPr>
              <a:t>&lt;servlet-name&gt;</a:t>
            </a:r>
            <a:r>
              <a:rPr lang="en-IN" dirty="0" err="1">
                <a:latin typeface="inter-regular"/>
              </a:rPr>
              <a:t>sonoojaiswal</a:t>
            </a:r>
            <a:r>
              <a:rPr lang="en-IN" dirty="0">
                <a:latin typeface="inter-regular"/>
              </a:rPr>
              <a:t>&lt;/servlet-name&gt;  </a:t>
            </a:r>
          </a:p>
          <a:p>
            <a:pPr algn="just"/>
            <a:r>
              <a:rPr lang="en-IN" dirty="0">
                <a:latin typeface="inter-regular"/>
              </a:rPr>
              <a:t>&lt;</a:t>
            </a:r>
            <a:r>
              <a:rPr lang="en-IN" dirty="0" err="1">
                <a:latin typeface="inter-regular"/>
              </a:rPr>
              <a:t>jsp</a:t>
            </a:r>
            <a:r>
              <a:rPr lang="en-IN" dirty="0">
                <a:latin typeface="inter-regular"/>
              </a:rPr>
              <a:t>-file&gt;/</a:t>
            </a:r>
            <a:r>
              <a:rPr lang="en-IN" dirty="0" err="1">
                <a:latin typeface="inter-regular"/>
              </a:rPr>
              <a:t>welcome.jsp</a:t>
            </a:r>
            <a:r>
              <a:rPr lang="en-IN" dirty="0">
                <a:latin typeface="inter-regular"/>
              </a:rPr>
              <a:t>&lt;/</a:t>
            </a:r>
            <a:r>
              <a:rPr lang="en-IN" dirty="0" err="1">
                <a:latin typeface="inter-regular"/>
              </a:rPr>
              <a:t>jsp</a:t>
            </a:r>
            <a:r>
              <a:rPr lang="en-IN" dirty="0">
                <a:latin typeface="inter-regular"/>
              </a:rPr>
              <a:t>-file&gt;  </a:t>
            </a:r>
          </a:p>
          <a:p>
            <a:pPr algn="just"/>
            <a:r>
              <a:rPr lang="en-IN" dirty="0">
                <a:latin typeface="inter-regular"/>
              </a:rPr>
              <a:t>&lt;</a:t>
            </a:r>
            <a:r>
              <a:rPr lang="en-IN" dirty="0" err="1">
                <a:latin typeface="inter-regular"/>
              </a:rPr>
              <a:t>init</a:t>
            </a:r>
            <a:r>
              <a:rPr lang="en-IN" dirty="0">
                <a:latin typeface="inter-regular"/>
              </a:rPr>
              <a:t>-param&gt;  </a:t>
            </a:r>
          </a:p>
          <a:p>
            <a:pPr algn="just"/>
            <a:r>
              <a:rPr lang="en-IN" dirty="0">
                <a:latin typeface="inter-regular"/>
              </a:rPr>
              <a:t>&lt;param-name&gt;</a:t>
            </a:r>
            <a:r>
              <a:rPr lang="en-IN" dirty="0" err="1">
                <a:latin typeface="inter-regular"/>
              </a:rPr>
              <a:t>dname</a:t>
            </a:r>
            <a:r>
              <a:rPr lang="en-IN" dirty="0">
                <a:latin typeface="inter-regular"/>
              </a:rPr>
              <a:t>&lt;/param-name&gt;  </a:t>
            </a:r>
          </a:p>
          <a:p>
            <a:pPr algn="just"/>
            <a:r>
              <a:rPr lang="en-IN" dirty="0">
                <a:latin typeface="inter-regular"/>
              </a:rPr>
              <a:t>&lt;param-value&gt;</a:t>
            </a:r>
            <a:r>
              <a:rPr lang="en-IN" dirty="0" err="1">
                <a:latin typeface="inter-regular"/>
              </a:rPr>
              <a:t>sun.jdbc.odbc.JdbcOdbcDriver</a:t>
            </a:r>
            <a:r>
              <a:rPr lang="en-IN" dirty="0">
                <a:latin typeface="inter-regular"/>
              </a:rPr>
              <a:t>&lt;/param-value&gt;  </a:t>
            </a:r>
          </a:p>
          <a:p>
            <a:pPr algn="just"/>
            <a:r>
              <a:rPr lang="en-IN" dirty="0">
                <a:latin typeface="inter-regular"/>
              </a:rPr>
              <a:t>&lt;/</a:t>
            </a:r>
            <a:r>
              <a:rPr lang="en-IN" dirty="0" err="1">
                <a:latin typeface="inter-regular"/>
              </a:rPr>
              <a:t>init</a:t>
            </a:r>
            <a:r>
              <a:rPr lang="en-IN" dirty="0">
                <a:latin typeface="inter-regular"/>
              </a:rPr>
              <a:t>-param&gt;   </a:t>
            </a:r>
          </a:p>
          <a:p>
            <a:pPr algn="just"/>
            <a:r>
              <a:rPr lang="en-IN" dirty="0">
                <a:latin typeface="inter-regular"/>
              </a:rPr>
              <a:t>&lt;/servlet&gt;  </a:t>
            </a:r>
          </a:p>
          <a:p>
            <a:pPr algn="just"/>
            <a:r>
              <a:rPr lang="en-IN" dirty="0">
                <a:latin typeface="inter-regular"/>
              </a:rPr>
              <a:t>&lt;servlet-mapping&gt;  </a:t>
            </a:r>
          </a:p>
          <a:p>
            <a:pPr algn="just"/>
            <a:r>
              <a:rPr lang="en-IN" dirty="0">
                <a:latin typeface="inter-regular"/>
              </a:rPr>
              <a:t>&lt;servlet-name&gt;</a:t>
            </a:r>
            <a:r>
              <a:rPr lang="en-IN" dirty="0" err="1">
                <a:latin typeface="inter-regular"/>
              </a:rPr>
              <a:t>sonoojaiswal</a:t>
            </a:r>
            <a:r>
              <a:rPr lang="en-IN" dirty="0">
                <a:latin typeface="inter-regular"/>
              </a:rPr>
              <a:t>&lt;/servlet-name&gt;  </a:t>
            </a:r>
          </a:p>
          <a:p>
            <a:pPr algn="just"/>
            <a:r>
              <a:rPr lang="en-IN" dirty="0">
                <a:latin typeface="inter-regular"/>
              </a:rPr>
              <a:t>&lt;</a:t>
            </a:r>
            <a:r>
              <a:rPr lang="en-IN" dirty="0" err="1">
                <a:latin typeface="inter-regular"/>
              </a:rPr>
              <a:t>url</a:t>
            </a:r>
            <a:r>
              <a:rPr lang="en-IN" dirty="0">
                <a:latin typeface="inter-regular"/>
              </a:rPr>
              <a:t>-pattern&gt;/welcome&lt;/</a:t>
            </a:r>
            <a:r>
              <a:rPr lang="en-IN" dirty="0" err="1">
                <a:latin typeface="inter-regular"/>
              </a:rPr>
              <a:t>url</a:t>
            </a:r>
            <a:r>
              <a:rPr lang="en-IN" dirty="0">
                <a:latin typeface="inter-regular"/>
              </a:rPr>
              <a:t>-pattern&gt;  </a:t>
            </a:r>
          </a:p>
          <a:p>
            <a:pPr algn="just"/>
            <a:r>
              <a:rPr lang="en-IN" dirty="0">
                <a:latin typeface="inter-regular"/>
              </a:rPr>
              <a:t>&lt;/servlet-mapping&gt;   </a:t>
            </a:r>
          </a:p>
          <a:p>
            <a:pPr algn="just"/>
            <a:r>
              <a:rPr lang="en-IN" dirty="0">
                <a:latin typeface="inter-regular"/>
              </a:rPr>
              <a:t>&lt;/web-app&gt;  </a:t>
            </a:r>
          </a:p>
          <a:p>
            <a:pPr algn="just"/>
            <a:r>
              <a:rPr lang="en-IN" b="1" dirty="0" err="1">
                <a:latin typeface="inter-bold"/>
              </a:rPr>
              <a:t>welcome.jsp</a:t>
            </a:r>
            <a:endParaRPr lang="en-IN" b="1" dirty="0">
              <a:latin typeface="inter-regular"/>
            </a:endParaRPr>
          </a:p>
          <a:p>
            <a:pPr algn="just"/>
            <a:r>
              <a:rPr lang="en-IN" b="1" dirty="0">
                <a:latin typeface="inter-regular"/>
              </a:rPr>
              <a:t>&lt;</a:t>
            </a:r>
            <a:r>
              <a:rPr lang="en-IN" dirty="0">
                <a:latin typeface="inter-regular"/>
              </a:rPr>
              <a:t>%   </a:t>
            </a:r>
          </a:p>
          <a:p>
            <a:pPr algn="just"/>
            <a:r>
              <a:rPr lang="en-IN" dirty="0" err="1">
                <a:latin typeface="inter-regular"/>
              </a:rPr>
              <a:t>out.print</a:t>
            </a:r>
            <a:r>
              <a:rPr lang="en-IN" dirty="0">
                <a:latin typeface="inter-regular"/>
              </a:rPr>
              <a:t>("Welcome "+</a:t>
            </a:r>
            <a:r>
              <a:rPr lang="en-IN" dirty="0" err="1">
                <a:latin typeface="inter-regular"/>
              </a:rPr>
              <a:t>request.getParameter</a:t>
            </a:r>
            <a:r>
              <a:rPr lang="en-IN" dirty="0">
                <a:latin typeface="inter-regular"/>
              </a:rPr>
              <a:t>("</a:t>
            </a:r>
            <a:r>
              <a:rPr lang="en-IN" dirty="0" err="1">
                <a:latin typeface="inter-regular"/>
              </a:rPr>
              <a:t>uname</a:t>
            </a:r>
            <a:r>
              <a:rPr lang="en-IN" dirty="0">
                <a:latin typeface="inter-regular"/>
              </a:rPr>
              <a:t>"));   </a:t>
            </a:r>
          </a:p>
          <a:p>
            <a:pPr algn="just"/>
            <a:r>
              <a:rPr lang="en-IN" dirty="0">
                <a:latin typeface="inter-regular"/>
              </a:rPr>
              <a:t>String driver=</a:t>
            </a:r>
            <a:r>
              <a:rPr lang="en-IN" dirty="0" err="1">
                <a:latin typeface="inter-regular"/>
              </a:rPr>
              <a:t>config.getInitParameter</a:t>
            </a:r>
            <a:r>
              <a:rPr lang="en-IN" dirty="0">
                <a:latin typeface="inter-regular"/>
              </a:rPr>
              <a:t>("</a:t>
            </a:r>
            <a:r>
              <a:rPr lang="en-IN" dirty="0" err="1">
                <a:latin typeface="inter-regular"/>
              </a:rPr>
              <a:t>dname</a:t>
            </a:r>
            <a:r>
              <a:rPr lang="en-IN" dirty="0">
                <a:latin typeface="inter-regular"/>
              </a:rPr>
              <a:t>");  </a:t>
            </a:r>
          </a:p>
          <a:p>
            <a:pPr algn="just"/>
            <a:r>
              <a:rPr lang="en-IN" dirty="0" err="1">
                <a:latin typeface="inter-regular"/>
              </a:rPr>
              <a:t>out.print</a:t>
            </a:r>
            <a:r>
              <a:rPr lang="en-IN" dirty="0">
                <a:latin typeface="inter-regular"/>
              </a:rPr>
              <a:t>("driver name is="+driver);  </a:t>
            </a:r>
          </a:p>
          <a:p>
            <a:pPr algn="just"/>
            <a:r>
              <a:rPr lang="en-IN" dirty="0">
                <a:latin typeface="inter-regular"/>
              </a:rPr>
              <a:t>%</a:t>
            </a:r>
            <a:r>
              <a:rPr lang="en-IN" b="1" dirty="0">
                <a:latin typeface="inter-regular"/>
              </a:rPr>
              <a:t>&gt;</a:t>
            </a:r>
            <a:r>
              <a:rPr lang="en-IN" dirty="0">
                <a:latin typeface="inter-regular"/>
              </a:rPr>
              <a:t>  </a:t>
            </a:r>
          </a:p>
          <a:p>
            <a:pPr algn="just"/>
            <a:endParaRPr lang="en-IN" dirty="0">
              <a:latin typeface="inter-regular"/>
            </a:endParaRPr>
          </a:p>
        </p:txBody>
      </p:sp>
    </p:spTree>
    <p:extLst>
      <p:ext uri="{BB962C8B-B14F-4D97-AF65-F5344CB8AC3E}">
        <p14:creationId xmlns:p14="http://schemas.microsoft.com/office/powerpoint/2010/main" val="31476616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Graphical user interface, text, application&#10;&#10;Description automatically generated">
            <a:extLst>
              <a:ext uri="{FF2B5EF4-FFF2-40B4-BE49-F238E27FC236}">
                <a16:creationId xmlns="" xmlns:a16="http://schemas.microsoft.com/office/drawing/2014/main" id="{D9110BB7-0BCA-2B3F-0669-8A5DC6CC77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1400" y="1676400"/>
            <a:ext cx="3784600" cy="3581400"/>
          </a:xfrm>
        </p:spPr>
      </p:pic>
      <p:sp>
        <p:nvSpPr>
          <p:cNvPr id="4" name="Date Placeholder 3"/>
          <p:cNvSpPr>
            <a:spLocks noGrp="1"/>
          </p:cNvSpPr>
          <p:nvPr>
            <p:ph type="dt" sz="half" idx="10"/>
          </p:nvPr>
        </p:nvSpPr>
        <p:spPr/>
        <p:txBody>
          <a:bodyPr/>
          <a:lstStyle/>
          <a:p>
            <a:fld id="{5B478C7C-9131-40AA-AFAD-8886CE2F44F8}" type="datetime1">
              <a:rPr lang="en-US" smtClean="0"/>
              <a:t>1/28/2025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p:cNvSpPr txBox="1">
            <a:spLocks/>
          </p:cNvSpPr>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algn="ctr">
              <a:spcBef>
                <a:spcPct val="0"/>
              </a:spcBef>
              <a:defRPr/>
            </a:pPr>
            <a:r>
              <a:rPr lang="en-IN" sz="2800" dirty="0">
                <a:solidFill>
                  <a:schemeClr val="tx1"/>
                </a:solidFill>
              </a:rPr>
              <a:t>JSP </a:t>
            </a:r>
            <a:r>
              <a:rPr lang="en-IN" sz="2800" dirty="0" err="1">
                <a:solidFill>
                  <a:schemeClr val="tx1"/>
                </a:solidFill>
              </a:rPr>
              <a:t>COnfig</a:t>
            </a:r>
            <a:r>
              <a:rPr lang="en-IN" sz="2800" dirty="0">
                <a:solidFill>
                  <a:schemeClr val="tx1"/>
                </a:solidFill>
              </a:rPr>
              <a:t> implicit object </a:t>
            </a:r>
            <a:r>
              <a:rPr lang="en-IN" sz="2800" dirty="0" smtClean="0">
                <a:solidFill>
                  <a:schemeClr val="tx1"/>
                </a:solidFill>
              </a:rPr>
              <a:t>Output</a:t>
            </a:r>
            <a:endParaRPr lang="en-US" sz="2800" dirty="0">
              <a:solidFill>
                <a:schemeClr val="tx1"/>
              </a:solidFill>
            </a:endParaRPr>
          </a:p>
        </p:txBody>
      </p:sp>
      <p:pic>
        <p:nvPicPr>
          <p:cNvPr id="11" name="Picture 10" descr="Graphical user interface, text, application, email&#10;&#10;Description automatically generated">
            <a:extLst>
              <a:ext uri="{FF2B5EF4-FFF2-40B4-BE49-F238E27FC236}">
                <a16:creationId xmlns="" xmlns:a16="http://schemas.microsoft.com/office/drawing/2014/main" id="{7E39633B-4AF1-31E0-1A2B-3B8B809353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676400"/>
            <a:ext cx="3695700" cy="3657600"/>
          </a:xfrm>
          <a:prstGeom prst="rect">
            <a:avLst/>
          </a:prstGeom>
        </p:spPr>
      </p:pic>
    </p:spTree>
    <p:extLst>
      <p:ext uri="{BB962C8B-B14F-4D97-AF65-F5344CB8AC3E}">
        <p14:creationId xmlns:p14="http://schemas.microsoft.com/office/powerpoint/2010/main" val="31583270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AEB7A6-E2FE-4C12-8438-CC4A4BFD7B31}" type="datetime1">
              <a:rPr lang="en-US" smtClean="0"/>
              <a:t>1/28/2025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p:cNvSpPr>
          <p:nvPr/>
        </p:nvSpPr>
        <p:spPr>
          <a:xfrm>
            <a:off x="2836589" y="30127"/>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algn="ctr">
              <a:spcBef>
                <a:spcPct val="0"/>
              </a:spcBef>
              <a:defRPr/>
            </a:pPr>
            <a:r>
              <a:rPr lang="en-IN" sz="2800" dirty="0"/>
              <a:t>JSP </a:t>
            </a:r>
            <a:r>
              <a:rPr lang="en-IN" sz="2800" dirty="0" smtClean="0"/>
              <a:t>Session</a:t>
            </a:r>
            <a:endParaRPr lang="en-US" sz="2800" dirty="0"/>
          </a:p>
        </p:txBody>
      </p:sp>
      <p:sp>
        <p:nvSpPr>
          <p:cNvPr id="10" name="TextBox 9">
            <a:extLst>
              <a:ext uri="{FF2B5EF4-FFF2-40B4-BE49-F238E27FC236}">
                <a16:creationId xmlns="" xmlns:a16="http://schemas.microsoft.com/office/drawing/2014/main" id="{C6A97F4E-20F9-45B9-1C12-61943D7D309B}"/>
              </a:ext>
            </a:extLst>
          </p:cNvPr>
          <p:cNvSpPr txBox="1"/>
          <p:nvPr/>
        </p:nvSpPr>
        <p:spPr>
          <a:xfrm>
            <a:off x="2696506" y="1196002"/>
            <a:ext cx="6798989" cy="3970318"/>
          </a:xfrm>
          <a:prstGeom prst="rect">
            <a:avLst/>
          </a:prstGeom>
          <a:noFill/>
        </p:spPr>
        <p:txBody>
          <a:bodyPr wrap="square">
            <a:spAutoFit/>
          </a:bodyPr>
          <a:lstStyle/>
          <a:p>
            <a:pPr algn="just"/>
            <a:r>
              <a:rPr lang="en-IN" dirty="0"/>
              <a:t>In JSP, session is an implicit object of type </a:t>
            </a:r>
            <a:r>
              <a:rPr lang="en-IN" dirty="0" err="1"/>
              <a:t>HttpSession.The</a:t>
            </a:r>
            <a:r>
              <a:rPr lang="en-IN" dirty="0"/>
              <a:t> Java developer can use this object to </a:t>
            </a:r>
            <a:r>
              <a:rPr lang="en-IN" dirty="0" err="1"/>
              <a:t>set,get</a:t>
            </a:r>
            <a:r>
              <a:rPr lang="en-IN" dirty="0"/>
              <a:t> or remove attribute or to get session information.</a:t>
            </a:r>
            <a:r>
              <a:rPr lang="en-US"/>
              <a:t> It is mainly used to approach all data of the user until the user session is active</a:t>
            </a:r>
            <a:endParaRPr lang="en-IN" dirty="0"/>
          </a:p>
          <a:p>
            <a:pPr algn="just"/>
            <a:r>
              <a:rPr lang="en-IN" dirty="0"/>
              <a:t>Example of session implicit object</a:t>
            </a:r>
          </a:p>
          <a:p>
            <a:pPr algn="just"/>
            <a:r>
              <a:rPr lang="en-IN" b="1" dirty="0" err="1"/>
              <a:t>index.html</a:t>
            </a:r>
            <a:endParaRPr lang="en-IN" b="1" dirty="0"/>
          </a:p>
          <a:p>
            <a:pPr algn="just"/>
            <a:r>
              <a:rPr lang="en-IN" dirty="0"/>
              <a:t>&lt;html&gt;  </a:t>
            </a:r>
          </a:p>
          <a:p>
            <a:pPr algn="just"/>
            <a:r>
              <a:rPr lang="en-IN" dirty="0"/>
              <a:t>&lt;body&gt;  </a:t>
            </a:r>
          </a:p>
          <a:p>
            <a:pPr algn="just"/>
            <a:r>
              <a:rPr lang="en-IN" dirty="0"/>
              <a:t>&lt;form action="</a:t>
            </a:r>
            <a:r>
              <a:rPr lang="en-IN" dirty="0" err="1"/>
              <a:t>welcome.jsp</a:t>
            </a:r>
            <a:r>
              <a:rPr lang="en-IN" dirty="0"/>
              <a:t>"&gt;  </a:t>
            </a:r>
          </a:p>
          <a:p>
            <a:pPr algn="just"/>
            <a:r>
              <a:rPr lang="en-IN" dirty="0"/>
              <a:t>&lt;input type="text" name="</a:t>
            </a:r>
            <a:r>
              <a:rPr lang="en-IN" dirty="0" err="1"/>
              <a:t>uname</a:t>
            </a:r>
            <a:r>
              <a:rPr lang="en-IN" dirty="0"/>
              <a:t>"&gt;  </a:t>
            </a:r>
          </a:p>
          <a:p>
            <a:pPr algn="just"/>
            <a:r>
              <a:rPr lang="en-IN" dirty="0"/>
              <a:t>&lt;input type="submit" value="go"&gt;&lt;</a:t>
            </a:r>
            <a:r>
              <a:rPr lang="en-IN" dirty="0" err="1"/>
              <a:t>br</a:t>
            </a:r>
            <a:r>
              <a:rPr lang="en-IN" dirty="0"/>
              <a:t>/&gt;  </a:t>
            </a:r>
          </a:p>
          <a:p>
            <a:pPr algn="just"/>
            <a:r>
              <a:rPr lang="en-IN" dirty="0"/>
              <a:t>&lt;/form&gt;  </a:t>
            </a:r>
          </a:p>
          <a:p>
            <a:pPr algn="just"/>
            <a:r>
              <a:rPr lang="en-IN" dirty="0"/>
              <a:t>&lt;/body&gt;  </a:t>
            </a:r>
          </a:p>
          <a:p>
            <a:pPr algn="just"/>
            <a:r>
              <a:rPr lang="en-IN" dirty="0"/>
              <a:t>&lt;/html&gt;  </a:t>
            </a:r>
          </a:p>
        </p:txBody>
      </p:sp>
    </p:spTree>
    <p:extLst>
      <p:ext uri="{BB962C8B-B14F-4D97-AF65-F5344CB8AC3E}">
        <p14:creationId xmlns:p14="http://schemas.microsoft.com/office/powerpoint/2010/main" val="1010929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9" descr="Text&#10;&#10;Description automatically generated with medium confidence">
            <a:extLst>
              <a:ext uri="{FF2B5EF4-FFF2-40B4-BE49-F238E27FC236}">
                <a16:creationId xmlns:a16="http://schemas.microsoft.com/office/drawing/2014/main" xmlns="" id="{49DC2390-1E9B-765E-6989-421CD6FA52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3442" y="990600"/>
            <a:ext cx="8594558" cy="2819400"/>
          </a:xfrm>
        </p:spPr>
      </p:pic>
      <p:sp>
        <p:nvSpPr>
          <p:cNvPr id="4" name="Date Placeholder 3"/>
          <p:cNvSpPr>
            <a:spLocks noGrp="1"/>
          </p:cNvSpPr>
          <p:nvPr>
            <p:ph type="dt" sz="half" idx="10"/>
          </p:nvPr>
        </p:nvSpPr>
        <p:spPr/>
        <p:txBody>
          <a:bodyPr/>
          <a:lstStyle/>
          <a:p>
            <a:fld id="{0414681D-490C-49F8-A068-EB11513F8BDB}" type="datetime1">
              <a:rPr lang="en-US" smtClean="0"/>
              <a:t>1/28/2025</a:t>
            </a:fld>
            <a:endParaRPr lang="en-US"/>
          </a:p>
        </p:txBody>
      </p:sp>
      <p:sp>
        <p:nvSpPr>
          <p:cNvPr id="10" name="Footer Placeholder 4">
            <a:extLst>
              <a:ext uri="{FF2B5EF4-FFF2-40B4-BE49-F238E27FC236}">
                <a16:creationId xmlns:a16="http://schemas.microsoft.com/office/drawing/2014/main" xmlns="" id="{C49868D3-C183-F53E-8C54-240B1EC89BEE}"/>
              </a:ext>
            </a:extLst>
          </p:cNvPr>
          <p:cNvSpPr>
            <a:spLocks noGrp="1"/>
          </p:cNvSpPr>
          <p:nvPr>
            <p:ph type="ftr" sz="quarter" idx="11"/>
          </p:nvPr>
        </p:nvSpPr>
        <p:spPr>
          <a:xfrm>
            <a:off x="4038600" y="6356349"/>
            <a:ext cx="5029200" cy="501651"/>
          </a:xfrm>
        </p:spPr>
        <p:txBody>
          <a:bodyPr anchor="ct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8" name="Title 1"/>
          <p:cNvSpPr txBox="1">
            <a:spLocks/>
          </p:cNvSpPr>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algn="ctr">
              <a:spcBef>
                <a:spcPct val="0"/>
              </a:spcBef>
              <a:defRPr/>
            </a:pPr>
            <a:r>
              <a:rPr lang="en-US" sz="2800" dirty="0"/>
              <a:t>Syllabus</a:t>
            </a:r>
            <a:endParaRPr lang="en-US" sz="3000" dirty="0"/>
          </a:p>
        </p:txBody>
      </p:sp>
      <p:sp>
        <p:nvSpPr>
          <p:cNvPr id="12" name="TextBox 11">
            <a:extLst>
              <a:ext uri="{FF2B5EF4-FFF2-40B4-BE49-F238E27FC236}">
                <a16:creationId xmlns:a16="http://schemas.microsoft.com/office/drawing/2014/main" xmlns="" id="{1AD01787-5F2E-B413-A97F-CDDCC45556E7}"/>
              </a:ext>
            </a:extLst>
          </p:cNvPr>
          <p:cNvSpPr txBox="1"/>
          <p:nvPr/>
        </p:nvSpPr>
        <p:spPr>
          <a:xfrm>
            <a:off x="2069432" y="3545430"/>
            <a:ext cx="8534400" cy="2870016"/>
          </a:xfrm>
          <a:prstGeom prst="rect">
            <a:avLst/>
          </a:prstGeom>
          <a:noFill/>
        </p:spPr>
        <p:txBody>
          <a:bodyPr wrap="square">
            <a:spAutoFit/>
          </a:bodyPr>
          <a:lstStyle/>
          <a:p>
            <a:pPr algn="l"/>
            <a:r>
              <a:rPr lang="en-US" sz="2000" b="0" i="0" u="none" strike="noStrike" baseline="0" dirty="0">
                <a:solidFill>
                  <a:srgbClr val="000000"/>
                </a:solidFill>
                <a:latin typeface="CIDFont+F1"/>
              </a:rPr>
              <a:t>NPTEL/ YouTube/ Faculty Video Link:</a:t>
            </a:r>
          </a:p>
          <a:p>
            <a:pPr algn="l"/>
            <a:r>
              <a:rPr lang="en-IN" sz="1600" b="1" i="0" u="none" strike="noStrike" baseline="0" dirty="0">
                <a:solidFill>
                  <a:srgbClr val="000000"/>
                </a:solidFill>
              </a:rPr>
              <a:t>Unit1</a:t>
            </a:r>
          </a:p>
          <a:p>
            <a:pPr algn="l"/>
            <a:r>
              <a:rPr lang="en-IN" sz="1400" b="0" i="0" u="none" strike="noStrike" baseline="0" dirty="0">
                <a:solidFill>
                  <a:srgbClr val="0000FF"/>
                </a:solidFill>
              </a:rPr>
              <a:t>https://youtu.be/96xF9phMsWA</a:t>
            </a:r>
          </a:p>
          <a:p>
            <a:pPr algn="l"/>
            <a:r>
              <a:rPr lang="en-IN" sz="1400" b="0" i="0" u="none" strike="noStrike" baseline="0" dirty="0">
                <a:solidFill>
                  <a:srgbClr val="0000FF"/>
                </a:solidFill>
              </a:rPr>
              <a:t>https://youtu.be/Zopo5C79m2k</a:t>
            </a:r>
          </a:p>
          <a:p>
            <a:pPr algn="l"/>
            <a:r>
              <a:rPr lang="fi-FI" sz="1600" b="1" i="0" u="none" strike="noStrike" baseline="0" dirty="0">
                <a:solidFill>
                  <a:srgbClr val="000000"/>
                </a:solidFill>
              </a:rPr>
              <a:t>Unit 2 </a:t>
            </a:r>
            <a:r>
              <a:rPr lang="fi-FI" sz="1400" b="0" i="0" u="none" strike="noStrike" baseline="0" dirty="0">
                <a:solidFill>
                  <a:srgbClr val="0000FF"/>
                </a:solidFill>
              </a:rPr>
              <a:t>https://youtu.be/vHmUVQKXlVo</a:t>
            </a:r>
          </a:p>
          <a:p>
            <a:pPr algn="l"/>
            <a:r>
              <a:rPr lang="en-IN" sz="1400" b="0" i="0" u="none" strike="noStrike" baseline="0" dirty="0">
                <a:solidFill>
                  <a:srgbClr val="0000FF"/>
                </a:solidFill>
              </a:rPr>
              <a:t>https://youtu.be/qz0aGYrrlhU</a:t>
            </a:r>
          </a:p>
          <a:p>
            <a:pPr algn="l"/>
            <a:r>
              <a:rPr lang="fi-FI" sz="1600" b="1" i="0" u="none" strike="noStrike" baseline="0" dirty="0">
                <a:solidFill>
                  <a:srgbClr val="000000"/>
                </a:solidFill>
              </a:rPr>
              <a:t>Unit 3 </a:t>
            </a:r>
            <a:r>
              <a:rPr lang="en-IN" sz="1400" b="0" i="0" u="none" strike="noStrike" baseline="0" dirty="0">
                <a:solidFill>
                  <a:srgbClr val="0000FF"/>
                </a:solidFill>
              </a:rPr>
              <a:t>https://youtu.be/GBOK1-nvdU4</a:t>
            </a:r>
          </a:p>
          <a:p>
            <a:pPr algn="l"/>
            <a:r>
              <a:rPr lang="en-IN" sz="1050" b="0" i="0" u="none" strike="noStrike" baseline="0" dirty="0">
                <a:solidFill>
                  <a:srgbClr val="0000FF"/>
                </a:solidFill>
                <a:hlinkClick r:id="rId3"/>
              </a:rPr>
              <a:t>https://youtu.be/YpsFT50mths?list=PLd3UqWTnYXOlc93disyBjyFv-r1Vq-5zh</a:t>
            </a:r>
            <a:endParaRPr lang="en-IN" sz="1050" b="0" i="0" u="none" strike="noStrike" baseline="0" dirty="0">
              <a:solidFill>
                <a:srgbClr val="0000FF"/>
              </a:solidFill>
            </a:endParaRPr>
          </a:p>
          <a:p>
            <a:pPr algn="l"/>
            <a:r>
              <a:rPr lang="fi-FI" sz="1600" b="1" i="0" u="none" strike="noStrike" baseline="0" dirty="0">
                <a:solidFill>
                  <a:srgbClr val="000000"/>
                </a:solidFill>
              </a:rPr>
              <a:t>Unit 4 </a:t>
            </a:r>
            <a:r>
              <a:rPr lang="fi-FI" sz="1400" b="0" i="0" u="none" strike="noStrike" baseline="0" dirty="0">
                <a:solidFill>
                  <a:srgbClr val="0000FF"/>
                </a:solidFill>
              </a:rPr>
              <a:t>https://youtu.be/-qfEOE4vtxE</a:t>
            </a:r>
          </a:p>
          <a:p>
            <a:pPr algn="l"/>
            <a:r>
              <a:rPr lang="en-IN" sz="1400" b="0" i="0" u="none" strike="noStrike" baseline="0" dirty="0">
                <a:solidFill>
                  <a:srgbClr val="0000FF"/>
                </a:solidFill>
              </a:rPr>
              <a:t>https://youtu.be/PkZNo7MFNFg</a:t>
            </a:r>
          </a:p>
          <a:p>
            <a:pPr algn="l"/>
            <a:r>
              <a:rPr lang="fi-FI" sz="1600" b="1" i="0" u="none" strike="noStrike" baseline="0" dirty="0">
                <a:solidFill>
                  <a:srgbClr val="000000"/>
                </a:solidFill>
              </a:rPr>
              <a:t>Unit 5 </a:t>
            </a:r>
            <a:r>
              <a:rPr lang="fi-FI" sz="1400" b="0" i="0" u="none" strike="noStrike" baseline="0" dirty="0">
                <a:solidFill>
                  <a:srgbClr val="0000FF"/>
                </a:solidFill>
              </a:rPr>
              <a:t>https://youtu.be/_GMEqhUyyFM</a:t>
            </a:r>
          </a:p>
          <a:p>
            <a:pPr algn="l"/>
            <a:r>
              <a:rPr lang="en-IN" sz="1400" b="0" i="0" u="none" strike="noStrike" baseline="0" dirty="0">
                <a:solidFill>
                  <a:srgbClr val="0000FF"/>
                </a:solidFill>
              </a:rPr>
              <a:t>https://youtu.be/ImtZ5yENzgE</a:t>
            </a:r>
          </a:p>
        </p:txBody>
      </p:sp>
    </p:spTree>
    <p:extLst>
      <p:ext uri="{BB962C8B-B14F-4D97-AF65-F5344CB8AC3E}">
        <p14:creationId xmlns:p14="http://schemas.microsoft.com/office/powerpoint/2010/main" val="13084046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 xmlns:a16="http://schemas.microsoft.com/office/drawing/2014/main" id="{2973DDA3-EF15-CA0D-9311-803C91CB827D}"/>
              </a:ext>
            </a:extLst>
          </p:cNvPr>
          <p:cNvSpPr>
            <a:spLocks noGrp="1"/>
          </p:cNvSpPr>
          <p:nvPr>
            <p:ph idx="1"/>
          </p:nvPr>
        </p:nvSpPr>
        <p:spPr>
          <a:xfrm>
            <a:off x="1981200" y="1600201"/>
            <a:ext cx="4495800" cy="4525963"/>
          </a:xfrm>
        </p:spPr>
        <p:txBody>
          <a:bodyPr>
            <a:noAutofit/>
          </a:bodyPr>
          <a:lstStyle/>
          <a:p>
            <a:pPr marL="0" indent="0" algn="just">
              <a:buNone/>
            </a:pPr>
            <a:r>
              <a:rPr lang="en-IN" sz="1800" b="1" dirty="0" err="1"/>
              <a:t>welcome.jsp</a:t>
            </a:r>
            <a:endParaRPr lang="en-IN" sz="1800" b="1" dirty="0"/>
          </a:p>
          <a:p>
            <a:pPr marL="0" indent="0" algn="just">
              <a:buNone/>
            </a:pPr>
            <a:r>
              <a:rPr lang="en-IN" sz="1800" dirty="0"/>
              <a:t>&lt;html&gt;  </a:t>
            </a:r>
          </a:p>
          <a:p>
            <a:pPr marL="0" indent="0" algn="just">
              <a:buNone/>
            </a:pPr>
            <a:r>
              <a:rPr lang="en-IN" sz="1800" dirty="0"/>
              <a:t>&lt;body&gt;  </a:t>
            </a:r>
          </a:p>
          <a:p>
            <a:pPr marL="0" indent="0" algn="just">
              <a:buNone/>
            </a:pPr>
            <a:r>
              <a:rPr lang="en-IN" sz="1800" dirty="0"/>
              <a:t>&lt;%    </a:t>
            </a:r>
          </a:p>
          <a:p>
            <a:pPr marL="0" indent="0" algn="just">
              <a:buNone/>
            </a:pPr>
            <a:r>
              <a:rPr lang="en-IN" sz="1800" dirty="0"/>
              <a:t>String name=</a:t>
            </a:r>
            <a:r>
              <a:rPr lang="en-IN" sz="1800" dirty="0" err="1"/>
              <a:t>request.getParameter</a:t>
            </a:r>
            <a:r>
              <a:rPr lang="en-IN" sz="1800" dirty="0"/>
              <a:t>("</a:t>
            </a:r>
            <a:r>
              <a:rPr lang="en-IN" sz="1800" dirty="0" err="1"/>
              <a:t>uname</a:t>
            </a:r>
            <a:r>
              <a:rPr lang="en-IN" sz="1800" dirty="0"/>
              <a:t>");</a:t>
            </a:r>
          </a:p>
          <a:p>
            <a:pPr marL="0" indent="0" algn="just">
              <a:buNone/>
            </a:pPr>
            <a:r>
              <a:rPr lang="en-IN" sz="1800" dirty="0" err="1"/>
              <a:t>out.print</a:t>
            </a:r>
            <a:r>
              <a:rPr lang="en-IN" sz="1800" dirty="0"/>
              <a:t>("Welcome "+name);  </a:t>
            </a:r>
          </a:p>
          <a:p>
            <a:pPr marL="0" indent="0" algn="just">
              <a:buNone/>
            </a:pPr>
            <a:r>
              <a:rPr lang="en-IN" sz="1800" dirty="0" err="1"/>
              <a:t>session.setAttribute</a:t>
            </a:r>
            <a:r>
              <a:rPr lang="en-IN" sz="1800" dirty="0"/>
              <a:t>("</a:t>
            </a:r>
            <a:r>
              <a:rPr lang="en-IN" sz="1800" dirty="0" err="1"/>
              <a:t>user",name</a:t>
            </a:r>
            <a:r>
              <a:rPr lang="en-IN" sz="1800" dirty="0"/>
              <a:t>);  </a:t>
            </a:r>
          </a:p>
          <a:p>
            <a:pPr marL="0" indent="0" algn="just">
              <a:buNone/>
            </a:pPr>
            <a:r>
              <a:rPr lang="en-IN" sz="1800" dirty="0"/>
              <a:t>&lt;a </a:t>
            </a:r>
            <a:r>
              <a:rPr lang="en-IN" sz="1800" dirty="0" err="1"/>
              <a:t>href</a:t>
            </a:r>
            <a:r>
              <a:rPr lang="en-IN" sz="1800" dirty="0"/>
              <a:t>="</a:t>
            </a:r>
            <a:r>
              <a:rPr lang="en-IN" sz="1800" dirty="0" err="1"/>
              <a:t>second.jsp</a:t>
            </a:r>
            <a:r>
              <a:rPr lang="en-IN" sz="1800" dirty="0"/>
              <a:t>"&gt;second </a:t>
            </a:r>
            <a:r>
              <a:rPr lang="en-IN" sz="1800" dirty="0" err="1"/>
              <a:t>jsp</a:t>
            </a:r>
            <a:r>
              <a:rPr lang="en-IN" sz="1800" dirty="0"/>
              <a:t> page&lt;/a&gt;  </a:t>
            </a:r>
          </a:p>
          <a:p>
            <a:pPr marL="0" indent="0" algn="just">
              <a:buNone/>
            </a:pPr>
            <a:r>
              <a:rPr lang="en-IN" sz="1800" dirty="0"/>
              <a:t>%&gt;  </a:t>
            </a:r>
          </a:p>
          <a:p>
            <a:pPr marL="0" indent="0" algn="just">
              <a:buNone/>
            </a:pPr>
            <a:r>
              <a:rPr lang="en-IN" sz="1800" dirty="0"/>
              <a:t>&lt;/body&gt;  </a:t>
            </a:r>
          </a:p>
          <a:p>
            <a:pPr marL="0" indent="0" algn="just">
              <a:buNone/>
            </a:pPr>
            <a:r>
              <a:rPr lang="en-IN" sz="1800" dirty="0"/>
              <a:t>&lt;/html&gt;  </a:t>
            </a:r>
          </a:p>
        </p:txBody>
      </p:sp>
      <p:sp>
        <p:nvSpPr>
          <p:cNvPr id="4" name="Date Placeholder 3"/>
          <p:cNvSpPr>
            <a:spLocks noGrp="1"/>
          </p:cNvSpPr>
          <p:nvPr>
            <p:ph type="dt" sz="half" idx="10"/>
          </p:nvPr>
        </p:nvSpPr>
        <p:spPr/>
        <p:txBody>
          <a:bodyPr/>
          <a:lstStyle/>
          <a:p>
            <a:fld id="{88888946-5982-43F4-9174-AC08762354E2}" type="datetime1">
              <a:rPr lang="en-US" smtClean="0"/>
              <a:t>1/28/2025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p:cNvSpPr>
          <p:nvPr/>
        </p:nvSpPr>
        <p:spPr>
          <a:xfrm>
            <a:off x="2836589" y="30127"/>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algn="ctr">
              <a:spcBef>
                <a:spcPct val="0"/>
              </a:spcBef>
              <a:defRPr/>
            </a:pPr>
            <a:r>
              <a:rPr lang="en-IN" sz="2800" dirty="0"/>
              <a:t>Example of session implicit object</a:t>
            </a:r>
            <a:r>
              <a:rPr lang="en-IN" sz="2800" dirty="0">
                <a:solidFill>
                  <a:schemeClr val="tx1"/>
                </a:solidFill>
              </a:rPr>
              <a:t> </a:t>
            </a:r>
            <a:endParaRPr lang="en-US" sz="2800" dirty="0">
              <a:solidFill>
                <a:schemeClr val="tx1"/>
              </a:solidFill>
            </a:endParaRPr>
          </a:p>
        </p:txBody>
      </p:sp>
      <p:sp>
        <p:nvSpPr>
          <p:cNvPr id="11" name="TextBox 10">
            <a:extLst>
              <a:ext uri="{FF2B5EF4-FFF2-40B4-BE49-F238E27FC236}">
                <a16:creationId xmlns="" xmlns:a16="http://schemas.microsoft.com/office/drawing/2014/main" id="{D11D9B5C-539C-DA46-FB80-445E5AF58D35}"/>
              </a:ext>
            </a:extLst>
          </p:cNvPr>
          <p:cNvSpPr txBox="1"/>
          <p:nvPr/>
        </p:nvSpPr>
        <p:spPr>
          <a:xfrm>
            <a:off x="5867401" y="3200400"/>
            <a:ext cx="4796010" cy="2862322"/>
          </a:xfrm>
          <a:prstGeom prst="rect">
            <a:avLst/>
          </a:prstGeom>
          <a:noFill/>
        </p:spPr>
        <p:txBody>
          <a:bodyPr wrap="square">
            <a:spAutoFit/>
          </a:bodyPr>
          <a:lstStyle/>
          <a:p>
            <a:pPr algn="just"/>
            <a:r>
              <a:rPr lang="en-IN" b="1" dirty="0" err="1"/>
              <a:t>second.jsp</a:t>
            </a:r>
            <a:endParaRPr lang="en-IN" b="1" dirty="0"/>
          </a:p>
          <a:p>
            <a:pPr algn="just"/>
            <a:r>
              <a:rPr lang="en-IN" dirty="0"/>
              <a:t>&lt;html&gt;  </a:t>
            </a:r>
          </a:p>
          <a:p>
            <a:pPr algn="just"/>
            <a:r>
              <a:rPr lang="en-IN" dirty="0"/>
              <a:t>&lt;body&gt;  </a:t>
            </a:r>
          </a:p>
          <a:p>
            <a:pPr algn="just"/>
            <a:r>
              <a:rPr lang="en-IN" dirty="0"/>
              <a:t>&lt;%    </a:t>
            </a:r>
          </a:p>
          <a:p>
            <a:pPr algn="just"/>
            <a:r>
              <a:rPr lang="en-IN" dirty="0"/>
              <a:t>String name=(String)</a:t>
            </a:r>
            <a:r>
              <a:rPr lang="en-IN" dirty="0" err="1"/>
              <a:t>session.getAttribute</a:t>
            </a:r>
            <a:r>
              <a:rPr lang="en-IN" dirty="0"/>
              <a:t>("user");  </a:t>
            </a:r>
          </a:p>
          <a:p>
            <a:pPr algn="just"/>
            <a:r>
              <a:rPr lang="en-IN" dirty="0" err="1"/>
              <a:t>out.print</a:t>
            </a:r>
            <a:r>
              <a:rPr lang="en-IN" dirty="0"/>
              <a:t>("Hello "+name);  </a:t>
            </a:r>
          </a:p>
          <a:p>
            <a:pPr algn="just"/>
            <a:r>
              <a:rPr lang="en-IN" dirty="0"/>
              <a:t>%&gt;  </a:t>
            </a:r>
          </a:p>
          <a:p>
            <a:pPr algn="just"/>
            <a:r>
              <a:rPr lang="en-IN" dirty="0"/>
              <a:t>&lt;/body&gt;  </a:t>
            </a:r>
          </a:p>
          <a:p>
            <a:pPr algn="just"/>
            <a:r>
              <a:rPr lang="en-IN" dirty="0"/>
              <a:t>&lt;/html&gt;  </a:t>
            </a:r>
          </a:p>
        </p:txBody>
      </p:sp>
    </p:spTree>
    <p:extLst>
      <p:ext uri="{BB962C8B-B14F-4D97-AF65-F5344CB8AC3E}">
        <p14:creationId xmlns:p14="http://schemas.microsoft.com/office/powerpoint/2010/main" val="18431173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Graphical user interface, text, application&#10;&#10;Description automatically generated">
            <a:extLst>
              <a:ext uri="{FF2B5EF4-FFF2-40B4-BE49-F238E27FC236}">
                <a16:creationId xmlns="" xmlns:a16="http://schemas.microsoft.com/office/drawing/2014/main" id="{186B9701-A4E7-1944-FB19-8FEAA3B3CA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6087" y="1143001"/>
            <a:ext cx="3581400" cy="2269475"/>
          </a:xfrm>
        </p:spPr>
      </p:pic>
      <p:sp>
        <p:nvSpPr>
          <p:cNvPr id="4" name="Date Placeholder 3"/>
          <p:cNvSpPr>
            <a:spLocks noGrp="1"/>
          </p:cNvSpPr>
          <p:nvPr>
            <p:ph type="dt" sz="half" idx="10"/>
          </p:nvPr>
        </p:nvSpPr>
        <p:spPr/>
        <p:txBody>
          <a:bodyPr/>
          <a:lstStyle/>
          <a:p>
            <a:fld id="{2CD9D0BF-0026-44AB-8A18-8974E343DCA1}" type="datetime1">
              <a:rPr lang="en-US" smtClean="0"/>
              <a:t>1/28/2025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p:cNvSpPr txBox="1">
            <a:spLocks/>
          </p:cNvSpPr>
          <p:nvPr/>
        </p:nvSpPr>
        <p:spPr>
          <a:xfrm>
            <a:off x="2836589" y="30127"/>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lvl="0" algn="ctr">
              <a:spcBef>
                <a:spcPct val="0"/>
              </a:spcBef>
              <a:defRPr/>
            </a:pPr>
            <a:r>
              <a:rPr lang="en-IN" sz="2800" dirty="0"/>
              <a:t>Session Implicit Object Output </a:t>
            </a:r>
            <a:endParaRPr lang="en-US" sz="2800" dirty="0"/>
          </a:p>
        </p:txBody>
      </p:sp>
      <p:pic>
        <p:nvPicPr>
          <p:cNvPr id="11" name="Picture 10" descr="Graphical user interface, text, application&#10;&#10;Description automatically generated">
            <a:extLst>
              <a:ext uri="{FF2B5EF4-FFF2-40B4-BE49-F238E27FC236}">
                <a16:creationId xmlns="" xmlns:a16="http://schemas.microsoft.com/office/drawing/2014/main" id="{DFE336EF-FA7B-9C57-C8FF-34E07266F8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6650" y="839587"/>
            <a:ext cx="3721100" cy="2696550"/>
          </a:xfrm>
          <a:prstGeom prst="rect">
            <a:avLst/>
          </a:prstGeom>
        </p:spPr>
      </p:pic>
      <p:pic>
        <p:nvPicPr>
          <p:cNvPr id="13" name="Picture 12" descr="Graphical user interface, text, application&#10;&#10;Description automatically generated">
            <a:extLst>
              <a:ext uri="{FF2B5EF4-FFF2-40B4-BE49-F238E27FC236}">
                <a16:creationId xmlns="" xmlns:a16="http://schemas.microsoft.com/office/drawing/2014/main" id="{DFD39A20-2F83-A2AC-E7DF-8A986DA780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1438" y="3625296"/>
            <a:ext cx="3683000" cy="2607392"/>
          </a:xfrm>
          <a:prstGeom prst="rect">
            <a:avLst/>
          </a:prstGeom>
        </p:spPr>
      </p:pic>
    </p:spTree>
    <p:extLst>
      <p:ext uri="{BB962C8B-B14F-4D97-AF65-F5344CB8AC3E}">
        <p14:creationId xmlns:p14="http://schemas.microsoft.com/office/powerpoint/2010/main" val="34961742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079B676-7CDC-D406-630F-29D7A822491B}"/>
              </a:ext>
            </a:extLst>
          </p:cNvPr>
          <p:cNvSpPr>
            <a:spLocks noGrp="1"/>
          </p:cNvSpPr>
          <p:nvPr>
            <p:ph idx="1"/>
          </p:nvPr>
        </p:nvSpPr>
        <p:spPr/>
        <p:txBody>
          <a:bodyPr>
            <a:normAutofit/>
          </a:bodyPr>
          <a:lstStyle/>
          <a:p>
            <a:pPr algn="just"/>
            <a:r>
              <a:rPr lang="en-IN" sz="1800" dirty="0">
                <a:solidFill>
                  <a:srgbClr val="333333"/>
                </a:solidFill>
              </a:rPr>
              <a:t>In JSP, application is an implicit object of type </a:t>
            </a:r>
            <a:r>
              <a:rPr lang="en-IN" sz="1800" dirty="0" err="1">
                <a:solidFill>
                  <a:srgbClr val="333333"/>
                </a:solidFill>
              </a:rPr>
              <a:t>ServletContext</a:t>
            </a:r>
            <a:r>
              <a:rPr lang="en-IN" sz="1800" dirty="0">
                <a:solidFill>
                  <a:srgbClr val="333333"/>
                </a:solidFill>
              </a:rPr>
              <a:t>.</a:t>
            </a:r>
          </a:p>
          <a:p>
            <a:pPr algn="just"/>
            <a:r>
              <a:rPr lang="en-IN" sz="1800" dirty="0">
                <a:solidFill>
                  <a:srgbClr val="333333"/>
                </a:solidFill>
              </a:rPr>
              <a:t>The instance of </a:t>
            </a:r>
            <a:r>
              <a:rPr lang="en-IN" sz="1800" dirty="0" err="1">
                <a:solidFill>
                  <a:srgbClr val="333333"/>
                </a:solidFill>
              </a:rPr>
              <a:t>ServletContext</a:t>
            </a:r>
            <a:r>
              <a:rPr lang="en-IN" sz="1800" dirty="0">
                <a:solidFill>
                  <a:srgbClr val="333333"/>
                </a:solidFill>
              </a:rPr>
              <a:t> is created only once by the web container when application or project is deployed on the server.</a:t>
            </a:r>
          </a:p>
          <a:p>
            <a:pPr algn="just"/>
            <a:r>
              <a:rPr lang="en-IN" sz="1800" dirty="0">
                <a:solidFill>
                  <a:srgbClr val="333333"/>
                </a:solidFill>
              </a:rPr>
              <a:t>This object can be used to get initialization parameter from </a:t>
            </a:r>
            <a:r>
              <a:rPr lang="en-IN" sz="1800" dirty="0" err="1">
                <a:solidFill>
                  <a:srgbClr val="333333"/>
                </a:solidFill>
              </a:rPr>
              <a:t>configuaration</a:t>
            </a:r>
            <a:r>
              <a:rPr lang="en-IN" sz="1800" dirty="0">
                <a:solidFill>
                  <a:srgbClr val="333333"/>
                </a:solidFill>
              </a:rPr>
              <a:t> file (</a:t>
            </a:r>
            <a:r>
              <a:rPr lang="en-IN" sz="1800" dirty="0" err="1">
                <a:solidFill>
                  <a:srgbClr val="333333"/>
                </a:solidFill>
              </a:rPr>
              <a:t>web.xml</a:t>
            </a:r>
            <a:r>
              <a:rPr lang="en-IN" sz="1800" dirty="0">
                <a:solidFill>
                  <a:srgbClr val="333333"/>
                </a:solidFill>
              </a:rPr>
              <a:t>). It can also be used to get, set or remove attribute from the application scope.</a:t>
            </a:r>
          </a:p>
          <a:p>
            <a:pPr algn="just"/>
            <a:r>
              <a:rPr lang="en-IN" sz="1800" dirty="0">
                <a:solidFill>
                  <a:srgbClr val="333333"/>
                </a:solidFill>
              </a:rPr>
              <a:t>This initialization parameter can be used by all </a:t>
            </a:r>
            <a:r>
              <a:rPr lang="en-IN" sz="1800" dirty="0" err="1">
                <a:solidFill>
                  <a:srgbClr val="333333"/>
                </a:solidFill>
              </a:rPr>
              <a:t>jsp</a:t>
            </a:r>
            <a:r>
              <a:rPr lang="en-IN" sz="1800" dirty="0">
                <a:solidFill>
                  <a:srgbClr val="333333"/>
                </a:solidFill>
              </a:rPr>
              <a:t> pages.</a:t>
            </a:r>
          </a:p>
        </p:txBody>
      </p:sp>
      <p:sp>
        <p:nvSpPr>
          <p:cNvPr id="4" name="Date Placeholder 3"/>
          <p:cNvSpPr>
            <a:spLocks noGrp="1"/>
          </p:cNvSpPr>
          <p:nvPr>
            <p:ph type="dt" sz="half" idx="10"/>
          </p:nvPr>
        </p:nvSpPr>
        <p:spPr/>
        <p:txBody>
          <a:bodyPr/>
          <a:lstStyle/>
          <a:p>
            <a:fld id="{A7C4630E-2F54-44A7-AEE2-7E00B09354E7}" type="datetime1">
              <a:rPr lang="en-US" smtClean="0"/>
              <a:t>1/28/2025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p:cNvSpPr>
          <p:nvPr/>
        </p:nvSpPr>
        <p:spPr>
          <a:xfrm>
            <a:off x="2836589" y="30127"/>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lvl="0" algn="ctr">
              <a:spcBef>
                <a:spcPct val="0"/>
              </a:spcBef>
              <a:defRPr/>
            </a:pPr>
            <a:r>
              <a:rPr lang="en-IN" sz="2800" dirty="0"/>
              <a:t>JSP Application </a:t>
            </a:r>
            <a:endParaRPr lang="en-US" sz="2800" dirty="0"/>
          </a:p>
        </p:txBody>
      </p:sp>
    </p:spTree>
    <p:extLst>
      <p:ext uri="{BB962C8B-B14F-4D97-AF65-F5344CB8AC3E}">
        <p14:creationId xmlns:p14="http://schemas.microsoft.com/office/powerpoint/2010/main" val="37771673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2">
            <a:extLst>
              <a:ext uri="{FF2B5EF4-FFF2-40B4-BE49-F238E27FC236}">
                <a16:creationId xmlns="" xmlns:a16="http://schemas.microsoft.com/office/drawing/2014/main" id="{41675BD7-4A99-40FE-EE30-F250F1981D0F}"/>
              </a:ext>
            </a:extLst>
          </p:cNvPr>
          <p:cNvSpPr>
            <a:spLocks noGrp="1"/>
          </p:cNvSpPr>
          <p:nvPr>
            <p:ph idx="1"/>
          </p:nvPr>
        </p:nvSpPr>
        <p:spPr>
          <a:xfrm>
            <a:off x="1676400" y="1543404"/>
            <a:ext cx="4267200" cy="4525963"/>
          </a:xfrm>
        </p:spPr>
        <p:txBody>
          <a:bodyPr>
            <a:noAutofit/>
          </a:bodyPr>
          <a:lstStyle/>
          <a:p>
            <a:pPr marL="0" indent="0" algn="just">
              <a:buNone/>
            </a:pPr>
            <a:r>
              <a:rPr lang="en-IN" sz="1800" b="1" dirty="0" err="1"/>
              <a:t>index.html</a:t>
            </a:r>
            <a:endParaRPr lang="en-IN" sz="1800" dirty="0"/>
          </a:p>
          <a:p>
            <a:pPr marL="0" indent="0" algn="just">
              <a:buNone/>
            </a:pPr>
            <a:r>
              <a:rPr lang="en-IN" sz="1800" dirty="0"/>
              <a:t>&lt;form action="welcome"&gt;  </a:t>
            </a:r>
          </a:p>
          <a:p>
            <a:pPr marL="0" indent="0" algn="just">
              <a:buNone/>
            </a:pPr>
            <a:r>
              <a:rPr lang="en-IN" sz="1800" dirty="0"/>
              <a:t>&lt;input type="text" name="</a:t>
            </a:r>
            <a:r>
              <a:rPr lang="en-IN" sz="1800" dirty="0" err="1"/>
              <a:t>uname</a:t>
            </a:r>
            <a:r>
              <a:rPr lang="en-IN" sz="1800" dirty="0"/>
              <a:t>"&gt;  </a:t>
            </a:r>
          </a:p>
          <a:p>
            <a:pPr marL="0" indent="0" algn="just">
              <a:buNone/>
            </a:pPr>
            <a:r>
              <a:rPr lang="en-IN" sz="1800" dirty="0"/>
              <a:t>&lt;input type="submit" value="go"&gt;&lt;</a:t>
            </a:r>
            <a:r>
              <a:rPr lang="en-IN" sz="1800" dirty="0" err="1"/>
              <a:t>br</a:t>
            </a:r>
            <a:r>
              <a:rPr lang="en-IN" sz="1800" dirty="0"/>
              <a:t>/&gt;  </a:t>
            </a:r>
          </a:p>
          <a:p>
            <a:pPr marL="0" indent="0" algn="just">
              <a:buNone/>
            </a:pPr>
            <a:r>
              <a:rPr lang="en-IN" sz="1800" dirty="0"/>
              <a:t>&lt;/form&gt;  </a:t>
            </a:r>
          </a:p>
          <a:p>
            <a:pPr marL="0" indent="0" algn="just">
              <a:buNone/>
            </a:pPr>
            <a:endParaRPr lang="en-IN" sz="1800" dirty="0"/>
          </a:p>
        </p:txBody>
      </p:sp>
      <p:sp>
        <p:nvSpPr>
          <p:cNvPr id="4" name="Date Placeholder 3"/>
          <p:cNvSpPr>
            <a:spLocks noGrp="1"/>
          </p:cNvSpPr>
          <p:nvPr>
            <p:ph type="dt" sz="half" idx="10"/>
          </p:nvPr>
        </p:nvSpPr>
        <p:spPr/>
        <p:txBody>
          <a:bodyPr/>
          <a:lstStyle/>
          <a:p>
            <a:fld id="{B09868B4-B843-4C8F-A32B-744A196B84F0}" type="datetime1">
              <a:rPr lang="en-US" smtClean="0"/>
              <a:t>1/28/2025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p:cNvSpPr txBox="1">
            <a:spLocks/>
          </p:cNvSpPr>
          <p:nvPr/>
        </p:nvSpPr>
        <p:spPr>
          <a:xfrm>
            <a:off x="2836589" y="30127"/>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marL="12700" algn="ctr">
              <a:spcBef>
                <a:spcPts val="100"/>
              </a:spcBef>
            </a:pPr>
            <a:r>
              <a:rPr lang="en-IN" sz="2800" dirty="0">
                <a:solidFill>
                  <a:schemeClr val="tx1"/>
                </a:solidFill>
              </a:rPr>
              <a:t>Example of application implicit object </a:t>
            </a:r>
            <a:endParaRPr lang="en-US" sz="2800" dirty="0">
              <a:solidFill>
                <a:schemeClr val="tx1"/>
              </a:solidFill>
            </a:endParaRPr>
          </a:p>
        </p:txBody>
      </p:sp>
      <p:sp>
        <p:nvSpPr>
          <p:cNvPr id="19" name="Content Placeholder 2">
            <a:extLst>
              <a:ext uri="{FF2B5EF4-FFF2-40B4-BE49-F238E27FC236}">
                <a16:creationId xmlns="" xmlns:a16="http://schemas.microsoft.com/office/drawing/2014/main" id="{47C006A6-3A98-7F39-18EE-D2704DBCD2FE}"/>
              </a:ext>
            </a:extLst>
          </p:cNvPr>
          <p:cNvSpPr txBox="1">
            <a:spLocks/>
          </p:cNvSpPr>
          <p:nvPr/>
        </p:nvSpPr>
        <p:spPr>
          <a:xfrm>
            <a:off x="5791200" y="351105"/>
            <a:ext cx="4876800" cy="594363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endParaRPr lang="en-IN" sz="1800" dirty="0"/>
          </a:p>
          <a:p>
            <a:pPr marL="0" indent="0" algn="just">
              <a:buNone/>
            </a:pPr>
            <a:r>
              <a:rPr lang="en-IN" sz="1800" b="1" dirty="0" err="1"/>
              <a:t>web.xml</a:t>
            </a:r>
            <a:r>
              <a:rPr lang="en-IN" sz="1800" b="1" dirty="0"/>
              <a:t> file</a:t>
            </a:r>
          </a:p>
          <a:p>
            <a:pPr marL="0" indent="0" algn="just">
              <a:buNone/>
            </a:pPr>
            <a:r>
              <a:rPr lang="en-IN" sz="1800" dirty="0"/>
              <a:t>&lt;web-app&gt;  </a:t>
            </a:r>
          </a:p>
          <a:p>
            <a:pPr marL="0" indent="0" algn="just">
              <a:buNone/>
            </a:pPr>
            <a:r>
              <a:rPr lang="en-IN" sz="1800" dirty="0"/>
              <a:t>&lt;servlet&gt;  </a:t>
            </a:r>
          </a:p>
          <a:p>
            <a:pPr marL="0" indent="0" algn="just">
              <a:buNone/>
            </a:pPr>
            <a:r>
              <a:rPr lang="en-IN" sz="1800" dirty="0"/>
              <a:t>&lt;servlet-name&gt;</a:t>
            </a:r>
            <a:r>
              <a:rPr lang="en-IN" sz="1800" dirty="0" err="1"/>
              <a:t>sonoojaiswal</a:t>
            </a:r>
            <a:r>
              <a:rPr lang="en-IN" sz="1800" dirty="0"/>
              <a:t>&lt;/servlet-name&gt;  </a:t>
            </a:r>
          </a:p>
          <a:p>
            <a:pPr marL="0" indent="0" algn="just">
              <a:buNone/>
            </a:pPr>
            <a:r>
              <a:rPr lang="en-IN" sz="1800" dirty="0"/>
              <a:t>&lt;</a:t>
            </a:r>
            <a:r>
              <a:rPr lang="en-IN" sz="1800" dirty="0" err="1"/>
              <a:t>jsp</a:t>
            </a:r>
            <a:r>
              <a:rPr lang="en-IN" sz="1800" dirty="0"/>
              <a:t>-file&gt;/</a:t>
            </a:r>
            <a:r>
              <a:rPr lang="en-IN" sz="1800" dirty="0" err="1"/>
              <a:t>welcome.jsp</a:t>
            </a:r>
            <a:r>
              <a:rPr lang="en-IN" sz="1800" dirty="0"/>
              <a:t>&lt;/</a:t>
            </a:r>
            <a:r>
              <a:rPr lang="en-IN" sz="1800" dirty="0" err="1"/>
              <a:t>jsp</a:t>
            </a:r>
            <a:r>
              <a:rPr lang="en-IN" sz="1800" dirty="0"/>
              <a:t>-file&gt;  </a:t>
            </a:r>
          </a:p>
          <a:p>
            <a:pPr marL="0" indent="0" algn="just">
              <a:buNone/>
            </a:pPr>
            <a:r>
              <a:rPr lang="en-IN" sz="1800" dirty="0"/>
              <a:t>&lt;/servlet&gt;    </a:t>
            </a:r>
          </a:p>
          <a:p>
            <a:pPr marL="0" indent="0" algn="just">
              <a:buNone/>
            </a:pPr>
            <a:r>
              <a:rPr lang="en-IN" sz="1800" dirty="0"/>
              <a:t>&lt;servlet-mapping&gt;  </a:t>
            </a:r>
          </a:p>
          <a:p>
            <a:pPr marL="0" indent="0" algn="just">
              <a:buNone/>
            </a:pPr>
            <a:r>
              <a:rPr lang="en-IN" sz="1800" dirty="0"/>
              <a:t>&lt;servlet-name&gt;</a:t>
            </a:r>
            <a:r>
              <a:rPr lang="en-IN" sz="1800" dirty="0" err="1"/>
              <a:t>sonoojaiswal</a:t>
            </a:r>
            <a:r>
              <a:rPr lang="en-IN" sz="1800" dirty="0"/>
              <a:t>&lt;/servlet-name&gt;  </a:t>
            </a:r>
          </a:p>
          <a:p>
            <a:pPr marL="0" indent="0" algn="just">
              <a:buNone/>
            </a:pPr>
            <a:r>
              <a:rPr lang="en-IN" sz="1800" dirty="0"/>
              <a:t>&lt;</a:t>
            </a:r>
            <a:r>
              <a:rPr lang="en-IN" sz="1800" dirty="0" err="1"/>
              <a:t>url</a:t>
            </a:r>
            <a:r>
              <a:rPr lang="en-IN" sz="1800" dirty="0"/>
              <a:t>-pattern&gt;/welcome&lt;/</a:t>
            </a:r>
            <a:r>
              <a:rPr lang="en-IN" sz="1800" dirty="0" err="1"/>
              <a:t>url</a:t>
            </a:r>
            <a:r>
              <a:rPr lang="en-IN" sz="1800" dirty="0"/>
              <a:t>-pattern&gt;  </a:t>
            </a:r>
          </a:p>
          <a:p>
            <a:pPr marL="0" indent="0" algn="just">
              <a:buNone/>
            </a:pPr>
            <a:r>
              <a:rPr lang="en-IN" sz="1800" dirty="0"/>
              <a:t>&lt;/servlet-mapping&gt;    </a:t>
            </a:r>
          </a:p>
          <a:p>
            <a:pPr marL="0" indent="0" algn="just">
              <a:buNone/>
            </a:pPr>
            <a:r>
              <a:rPr lang="en-IN" sz="1800" dirty="0"/>
              <a:t>&lt;context-param&gt;  </a:t>
            </a:r>
          </a:p>
          <a:p>
            <a:pPr marL="0" indent="0" algn="just">
              <a:buNone/>
            </a:pPr>
            <a:r>
              <a:rPr lang="en-IN" sz="1800" dirty="0"/>
              <a:t>&lt;param-name&gt;</a:t>
            </a:r>
            <a:r>
              <a:rPr lang="en-IN" sz="1800" dirty="0" err="1"/>
              <a:t>dname</a:t>
            </a:r>
            <a:r>
              <a:rPr lang="en-IN" sz="1800" dirty="0"/>
              <a:t>&lt;/param-name&gt;  </a:t>
            </a:r>
          </a:p>
          <a:p>
            <a:pPr marL="0" indent="0" algn="just">
              <a:buNone/>
            </a:pPr>
            <a:r>
              <a:rPr lang="en-IN" sz="1800" dirty="0"/>
              <a:t>&lt;param-value&gt;</a:t>
            </a:r>
            <a:r>
              <a:rPr lang="en-IN" sz="1800" dirty="0" err="1"/>
              <a:t>sun.jdbc.odbc.JdbcOdbcDriver</a:t>
            </a:r>
            <a:r>
              <a:rPr lang="en-IN" sz="1800" dirty="0"/>
              <a:t>&lt;/param-value&gt;  </a:t>
            </a:r>
          </a:p>
          <a:p>
            <a:pPr marL="0" indent="0" algn="just">
              <a:buNone/>
            </a:pPr>
            <a:r>
              <a:rPr lang="en-IN" sz="1800" dirty="0"/>
              <a:t>&lt;/context-param&gt;  </a:t>
            </a:r>
          </a:p>
          <a:p>
            <a:pPr marL="0" indent="0" algn="just">
              <a:buNone/>
            </a:pPr>
            <a:r>
              <a:rPr lang="en-IN" sz="1800" dirty="0"/>
              <a:t>&lt;/web-app&gt;  </a:t>
            </a:r>
          </a:p>
          <a:p>
            <a:pPr marL="0" indent="0" algn="just">
              <a:buNone/>
            </a:pPr>
            <a:endParaRPr lang="en-IN" sz="1800" dirty="0"/>
          </a:p>
        </p:txBody>
      </p:sp>
    </p:spTree>
    <p:extLst>
      <p:ext uri="{BB962C8B-B14F-4D97-AF65-F5344CB8AC3E}">
        <p14:creationId xmlns:p14="http://schemas.microsoft.com/office/powerpoint/2010/main" val="25087457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257E705-D447-4395-BC09-7B206AC4BADC}" type="datetime1">
              <a:rPr lang="en-US" smtClean="0"/>
              <a:t>1/28/2025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p:cNvSpPr>
          <p:nvPr/>
        </p:nvSpPr>
        <p:spPr>
          <a:xfrm>
            <a:off x="2836589" y="30127"/>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marL="12700" algn="ctr">
              <a:spcBef>
                <a:spcPts val="100"/>
              </a:spcBef>
            </a:pPr>
            <a:r>
              <a:rPr lang="en-IN" sz="2800" dirty="0">
                <a:solidFill>
                  <a:schemeClr val="tx1"/>
                </a:solidFill>
              </a:rPr>
              <a:t>Example of application implicit object </a:t>
            </a:r>
            <a:r>
              <a:rPr lang="en-IN" sz="2800" dirty="0" err="1">
                <a:solidFill>
                  <a:schemeClr val="tx1"/>
                </a:solidFill>
              </a:rPr>
              <a:t>Cont</a:t>
            </a:r>
            <a:r>
              <a:rPr lang="en-IN" sz="2800" dirty="0" smtClean="0">
                <a:solidFill>
                  <a:schemeClr val="tx1"/>
                </a:solidFill>
              </a:rPr>
              <a:t>…</a:t>
            </a:r>
            <a:endParaRPr lang="en-US" sz="2800" dirty="0">
              <a:solidFill>
                <a:schemeClr val="tx1"/>
              </a:solidFill>
            </a:endParaRPr>
          </a:p>
        </p:txBody>
      </p:sp>
      <p:sp>
        <p:nvSpPr>
          <p:cNvPr id="11" name="TextBox 10">
            <a:extLst>
              <a:ext uri="{FF2B5EF4-FFF2-40B4-BE49-F238E27FC236}">
                <a16:creationId xmlns="" xmlns:a16="http://schemas.microsoft.com/office/drawing/2014/main" id="{A65607FB-884C-21E8-7D8D-BDB9EF9570CC}"/>
              </a:ext>
            </a:extLst>
          </p:cNvPr>
          <p:cNvSpPr txBox="1"/>
          <p:nvPr/>
        </p:nvSpPr>
        <p:spPr>
          <a:xfrm>
            <a:off x="3429000" y="1143000"/>
            <a:ext cx="5867400" cy="1754326"/>
          </a:xfrm>
          <a:prstGeom prst="rect">
            <a:avLst/>
          </a:prstGeom>
          <a:noFill/>
        </p:spPr>
        <p:txBody>
          <a:bodyPr wrap="square">
            <a:spAutoFit/>
          </a:bodyPr>
          <a:lstStyle/>
          <a:p>
            <a:pPr algn="just"/>
            <a:r>
              <a:rPr lang="en-IN" b="1" dirty="0" err="1"/>
              <a:t>welcome.jsp</a:t>
            </a:r>
            <a:endParaRPr lang="en-IN" dirty="0"/>
          </a:p>
          <a:p>
            <a:pPr algn="just"/>
            <a:r>
              <a:rPr lang="en-IN" b="1" dirty="0"/>
              <a:t>&lt;</a:t>
            </a:r>
            <a:r>
              <a:rPr lang="en-IN" dirty="0"/>
              <a:t>%    </a:t>
            </a:r>
          </a:p>
          <a:p>
            <a:pPr algn="just"/>
            <a:r>
              <a:rPr lang="en-IN" dirty="0" err="1"/>
              <a:t>out.print</a:t>
            </a:r>
            <a:r>
              <a:rPr lang="en-IN" dirty="0"/>
              <a:t>("Welcome "+</a:t>
            </a:r>
            <a:r>
              <a:rPr lang="en-IN" dirty="0" err="1"/>
              <a:t>request.getParameter</a:t>
            </a:r>
            <a:r>
              <a:rPr lang="en-IN" dirty="0"/>
              <a:t>("</a:t>
            </a:r>
            <a:r>
              <a:rPr lang="en-IN" dirty="0" err="1"/>
              <a:t>uname</a:t>
            </a:r>
            <a:r>
              <a:rPr lang="en-IN" dirty="0"/>
              <a:t>"));  </a:t>
            </a:r>
          </a:p>
          <a:p>
            <a:pPr algn="just"/>
            <a:r>
              <a:rPr lang="en-IN" dirty="0"/>
              <a:t>String driver=</a:t>
            </a:r>
            <a:r>
              <a:rPr lang="en-IN" dirty="0" err="1"/>
              <a:t>application.getInitParameter</a:t>
            </a:r>
            <a:r>
              <a:rPr lang="en-IN" dirty="0"/>
              <a:t>("</a:t>
            </a:r>
            <a:r>
              <a:rPr lang="en-IN" dirty="0" err="1"/>
              <a:t>dname</a:t>
            </a:r>
            <a:r>
              <a:rPr lang="en-IN" dirty="0"/>
              <a:t>");  </a:t>
            </a:r>
          </a:p>
          <a:p>
            <a:pPr algn="just"/>
            <a:r>
              <a:rPr lang="en-IN" dirty="0" err="1"/>
              <a:t>out.print</a:t>
            </a:r>
            <a:r>
              <a:rPr lang="en-IN" dirty="0"/>
              <a:t>("driver name is="+driver);  </a:t>
            </a:r>
          </a:p>
          <a:p>
            <a:pPr algn="just"/>
            <a:r>
              <a:rPr lang="en-IN" dirty="0"/>
              <a:t>%</a:t>
            </a:r>
            <a:r>
              <a:rPr lang="en-IN" b="1" dirty="0"/>
              <a:t>&gt;</a:t>
            </a:r>
            <a:r>
              <a:rPr lang="en-IN" dirty="0"/>
              <a:t>  </a:t>
            </a:r>
          </a:p>
        </p:txBody>
      </p:sp>
    </p:spTree>
    <p:extLst>
      <p:ext uri="{BB962C8B-B14F-4D97-AF65-F5344CB8AC3E}">
        <p14:creationId xmlns:p14="http://schemas.microsoft.com/office/powerpoint/2010/main" val="16806262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7D2305E-CB0F-4944-9CCA-FF36A82A20FD}" type="datetime1">
              <a:rPr lang="en-US" smtClean="0"/>
              <a:t>1/28/2025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p:cNvSpPr txBox="1">
            <a:spLocks/>
          </p:cNvSpPr>
          <p:nvPr/>
        </p:nvSpPr>
        <p:spPr>
          <a:xfrm>
            <a:off x="2836589" y="30127"/>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marL="12700" algn="ctr">
              <a:spcBef>
                <a:spcPts val="100"/>
              </a:spcBef>
            </a:pPr>
            <a:r>
              <a:rPr lang="en-IN" sz="2800" dirty="0">
                <a:solidFill>
                  <a:schemeClr val="tx1"/>
                </a:solidFill>
              </a:rPr>
              <a:t>Output of application implicit object </a:t>
            </a:r>
            <a:r>
              <a:rPr lang="en-IN" sz="2800" dirty="0" err="1">
                <a:solidFill>
                  <a:schemeClr val="tx1"/>
                </a:solidFill>
              </a:rPr>
              <a:t>Cont</a:t>
            </a:r>
            <a:r>
              <a:rPr lang="en-IN" sz="2800" dirty="0" smtClean="0">
                <a:solidFill>
                  <a:schemeClr val="tx1"/>
                </a:solidFill>
              </a:rPr>
              <a:t>…</a:t>
            </a:r>
            <a:endParaRPr lang="en-US" sz="2800" dirty="0">
              <a:solidFill>
                <a:schemeClr val="tx1"/>
              </a:solidFill>
            </a:endParaRPr>
          </a:p>
        </p:txBody>
      </p:sp>
      <p:pic>
        <p:nvPicPr>
          <p:cNvPr id="3" name="Picture 2" descr="Graphical user interface, text, application&#10;&#10;Description automatically generated">
            <a:extLst>
              <a:ext uri="{FF2B5EF4-FFF2-40B4-BE49-F238E27FC236}">
                <a16:creationId xmlns="" xmlns:a16="http://schemas.microsoft.com/office/drawing/2014/main" id="{074247A5-FBB6-DE4F-E5B0-D3A7874C5B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5600" y="1367575"/>
            <a:ext cx="3784600" cy="3471900"/>
          </a:xfrm>
          <a:prstGeom prst="rect">
            <a:avLst/>
          </a:prstGeom>
        </p:spPr>
      </p:pic>
      <p:pic>
        <p:nvPicPr>
          <p:cNvPr id="10" name="Picture 9" descr="Graphical user interface, text, application, email&#10;&#10;Description automatically generated">
            <a:extLst>
              <a:ext uri="{FF2B5EF4-FFF2-40B4-BE49-F238E27FC236}">
                <a16:creationId xmlns="" xmlns:a16="http://schemas.microsoft.com/office/drawing/2014/main" id="{94DA9806-8E57-C671-7548-0B9D17F4DA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3322600"/>
            <a:ext cx="4191000" cy="3033750"/>
          </a:xfrm>
          <a:prstGeom prst="rect">
            <a:avLst/>
          </a:prstGeom>
        </p:spPr>
      </p:pic>
    </p:spTree>
    <p:extLst>
      <p:ext uri="{BB962C8B-B14F-4D97-AF65-F5344CB8AC3E}">
        <p14:creationId xmlns:p14="http://schemas.microsoft.com/office/powerpoint/2010/main" val="19646733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a:buAutoNum type="arabicPeriod"/>
            </a:pPr>
            <a:r>
              <a:rPr lang="en-IN" sz="1800" dirty="0"/>
              <a:t>_</a:t>
            </a:r>
            <a:r>
              <a:rPr lang="en-IN" sz="1800" dirty="0" err="1"/>
              <a:t>jspService</a:t>
            </a:r>
            <a:r>
              <a:rPr lang="en-IN" sz="1800" dirty="0"/>
              <a:t>() method of </a:t>
            </a:r>
            <a:r>
              <a:rPr lang="en-IN" sz="1800" dirty="0" err="1"/>
              <a:t>HttpJspPage</a:t>
            </a:r>
            <a:r>
              <a:rPr lang="en-IN" sz="1800" dirty="0"/>
              <a:t> class should not be overridden.</a:t>
            </a:r>
            <a:br>
              <a:rPr lang="en-IN" sz="1800" dirty="0"/>
            </a:br>
            <a:r>
              <a:rPr lang="en-IN" sz="1800" b="1" dirty="0"/>
              <a:t>a) True</a:t>
            </a:r>
            <a:r>
              <a:rPr lang="en-IN" sz="1800" dirty="0"/>
              <a:t/>
            </a:r>
            <a:br>
              <a:rPr lang="en-IN" sz="1800" dirty="0"/>
            </a:br>
            <a:r>
              <a:rPr lang="en-IN" sz="1800" dirty="0"/>
              <a:t>b) False</a:t>
            </a:r>
          </a:p>
          <a:p>
            <a:pPr>
              <a:buAutoNum type="arabicPeriod"/>
            </a:pPr>
            <a:r>
              <a:rPr lang="en-IN" sz="1800" dirty="0"/>
              <a:t>Which option is true about session scope?</a:t>
            </a:r>
            <a:br>
              <a:rPr lang="en-IN" sz="1800" dirty="0"/>
            </a:br>
            <a:r>
              <a:rPr lang="en-IN" sz="1800" dirty="0"/>
              <a:t>a) Objects are accessible only from the page in which they are created</a:t>
            </a:r>
            <a:br>
              <a:rPr lang="en-IN" sz="1800" dirty="0"/>
            </a:br>
            <a:r>
              <a:rPr lang="en-IN" sz="1800" b="1" dirty="0"/>
              <a:t>b) Objects are accessible only from the pages which are in same session</a:t>
            </a:r>
            <a:r>
              <a:rPr lang="en-IN" sz="1800" dirty="0"/>
              <a:t/>
            </a:r>
            <a:br>
              <a:rPr lang="en-IN" sz="1800" dirty="0"/>
            </a:br>
            <a:r>
              <a:rPr lang="en-IN" sz="1800" dirty="0"/>
              <a:t>c) Objects are accessible only from the pages which are processing the same request</a:t>
            </a:r>
            <a:br>
              <a:rPr lang="en-IN" sz="1800" dirty="0"/>
            </a:br>
            <a:r>
              <a:rPr lang="en-IN" sz="1800" dirty="0"/>
              <a:t>d) Objects are accessible only from the pages which reside in same application</a:t>
            </a:r>
          </a:p>
          <a:p>
            <a:pPr>
              <a:buAutoNum type="arabicPeriod"/>
            </a:pPr>
            <a:r>
              <a:rPr lang="en-IN" sz="1800" dirty="0"/>
              <a:t>Which one is the correct order of phases in JSP life cycle?</a:t>
            </a:r>
            <a:br>
              <a:rPr lang="en-IN" sz="1800" dirty="0"/>
            </a:br>
            <a:r>
              <a:rPr lang="en-IN" sz="1800" dirty="0"/>
              <a:t>a) Initialization, </a:t>
            </a:r>
            <a:r>
              <a:rPr lang="en-IN" sz="1800" dirty="0" err="1"/>
              <a:t>Cleanup</a:t>
            </a:r>
            <a:r>
              <a:rPr lang="en-IN" sz="1800" dirty="0"/>
              <a:t>, Compilation, Execution</a:t>
            </a:r>
            <a:br>
              <a:rPr lang="en-IN" sz="1800" dirty="0"/>
            </a:br>
            <a:r>
              <a:rPr lang="en-IN" sz="1800" dirty="0"/>
              <a:t>b) Initialization, Compilation, </a:t>
            </a:r>
            <a:r>
              <a:rPr lang="en-IN" sz="1800" dirty="0" err="1"/>
              <a:t>Cleanup</a:t>
            </a:r>
            <a:r>
              <a:rPr lang="en-IN" sz="1800" dirty="0"/>
              <a:t>, Execution</a:t>
            </a:r>
            <a:br>
              <a:rPr lang="en-IN" sz="1800" dirty="0"/>
            </a:br>
            <a:r>
              <a:rPr lang="en-IN" sz="1800" b="1" dirty="0"/>
              <a:t>c) Compilation, Initialization, Execution, </a:t>
            </a:r>
            <a:r>
              <a:rPr lang="en-IN" sz="1800" b="1" dirty="0" err="1"/>
              <a:t>Cleanup</a:t>
            </a:r>
            <a:r>
              <a:rPr lang="en-IN" sz="1800" dirty="0"/>
              <a:t/>
            </a:r>
            <a:br>
              <a:rPr lang="en-IN" sz="1800" dirty="0"/>
            </a:br>
            <a:r>
              <a:rPr lang="en-IN" sz="1800" dirty="0"/>
              <a:t>d) </a:t>
            </a:r>
            <a:r>
              <a:rPr lang="en-IN" sz="1800" dirty="0" err="1"/>
              <a:t>Cleanup</a:t>
            </a:r>
            <a:r>
              <a:rPr lang="en-IN" sz="1800" dirty="0"/>
              <a:t>, Compilation, Initialization, Execution</a:t>
            </a:r>
            <a:endParaRPr lang="en-US" sz="1800" b="1" dirty="0">
              <a:cs typeface="Calibri" panose="020F0502020204030204" pitchFamily="34" charset="0"/>
            </a:endParaRPr>
          </a:p>
        </p:txBody>
      </p:sp>
      <p:sp>
        <p:nvSpPr>
          <p:cNvPr id="4" name="Date Placeholder 3"/>
          <p:cNvSpPr>
            <a:spLocks noGrp="1"/>
          </p:cNvSpPr>
          <p:nvPr>
            <p:ph type="dt" sz="half" idx="10"/>
          </p:nvPr>
        </p:nvSpPr>
        <p:spPr/>
        <p:txBody>
          <a:bodyPr/>
          <a:lstStyle/>
          <a:p>
            <a:fld id="{2659DAC7-8935-402D-9DCE-0EBC880BBEAF}" type="datetime1">
              <a:rPr lang="en-US" smtClean="0"/>
              <a:t>1/28/2025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p:cNvSpPr txBox="1">
            <a:spLocks/>
          </p:cNvSpPr>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algn="ctr">
              <a:spcBef>
                <a:spcPct val="0"/>
              </a:spcBef>
              <a:defRPr/>
            </a:pPr>
            <a:r>
              <a:rPr lang="en-US" sz="2800" dirty="0"/>
              <a:t>Daily Quiz</a:t>
            </a:r>
          </a:p>
        </p:txBody>
      </p:sp>
    </p:spTree>
    <p:extLst>
      <p:ext uri="{BB962C8B-B14F-4D97-AF65-F5344CB8AC3E}">
        <p14:creationId xmlns:p14="http://schemas.microsoft.com/office/powerpoint/2010/main" val="29713936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fontScale="92500" lnSpcReduction="20000"/>
          </a:bodyPr>
          <a:lstStyle/>
          <a:p>
            <a:pPr>
              <a:buNone/>
            </a:pPr>
            <a:r>
              <a:rPr lang="en-US" sz="1800" b="1" dirty="0">
                <a:cs typeface="Calibri" panose="020F0502020204030204" pitchFamily="34" charset="0"/>
              </a:rPr>
              <a:t>4. </a:t>
            </a:r>
            <a:r>
              <a:rPr lang="en-US" sz="1800" b="1" dirty="0"/>
              <a:t>What is the correct signature of </a:t>
            </a:r>
            <a:r>
              <a:rPr lang="en-US" sz="1800" b="1" dirty="0" err="1"/>
              <a:t>jspInit</a:t>
            </a:r>
            <a:r>
              <a:rPr lang="en-US" sz="1800" b="1" dirty="0"/>
              <a:t>() method of </a:t>
            </a:r>
            <a:r>
              <a:rPr lang="en-US" sz="1800" b="1" dirty="0" err="1"/>
              <a:t>HttpJspPage</a:t>
            </a:r>
            <a:r>
              <a:rPr lang="en-US" sz="1800" b="1" dirty="0"/>
              <a:t> class?</a:t>
            </a:r>
          </a:p>
          <a:p>
            <a:pPr>
              <a:buNone/>
            </a:pPr>
            <a:r>
              <a:rPr lang="en-US" sz="1800" dirty="0"/>
              <a:t>A - void </a:t>
            </a:r>
            <a:r>
              <a:rPr lang="en-US" sz="1800" dirty="0" err="1"/>
              <a:t>jspInit</a:t>
            </a:r>
            <a:r>
              <a:rPr lang="en-US" sz="1800" dirty="0"/>
              <a:t>(</a:t>
            </a:r>
            <a:r>
              <a:rPr lang="en-US" sz="1800" dirty="0" err="1"/>
              <a:t>HTTPRequest</a:t>
            </a:r>
            <a:r>
              <a:rPr lang="en-US" sz="1800" dirty="0"/>
              <a:t> request, </a:t>
            </a:r>
            <a:r>
              <a:rPr lang="en-US" sz="1800" dirty="0" err="1"/>
              <a:t>HTTPResponse</a:t>
            </a:r>
            <a:r>
              <a:rPr lang="en-US" sz="1800" dirty="0"/>
              <a:t> response)</a:t>
            </a:r>
          </a:p>
          <a:p>
            <a:pPr>
              <a:buNone/>
            </a:pPr>
            <a:r>
              <a:rPr lang="en-US" sz="1800" dirty="0"/>
              <a:t>B - void </a:t>
            </a:r>
            <a:r>
              <a:rPr lang="en-US" sz="1800" dirty="0" err="1"/>
              <a:t>jspInit</a:t>
            </a:r>
            <a:r>
              <a:rPr lang="en-US" sz="1800" dirty="0"/>
              <a:t>(</a:t>
            </a:r>
            <a:r>
              <a:rPr lang="en-US" sz="1800" dirty="0" err="1"/>
              <a:t>HTTPRequest</a:t>
            </a:r>
            <a:r>
              <a:rPr lang="en-US" sz="1800" dirty="0"/>
              <a:t> request, </a:t>
            </a:r>
            <a:r>
              <a:rPr lang="en-US" sz="1800" dirty="0" err="1"/>
              <a:t>HTTPResponse</a:t>
            </a:r>
            <a:r>
              <a:rPr lang="en-US" sz="1800" dirty="0"/>
              <a:t> response) throws </a:t>
            </a:r>
            <a:r>
              <a:rPr lang="en-US" sz="1800" dirty="0" err="1"/>
              <a:t>ServletException</a:t>
            </a:r>
            <a:r>
              <a:rPr lang="en-US" sz="1800" dirty="0"/>
              <a:t>, </a:t>
            </a:r>
            <a:r>
              <a:rPr lang="en-US" sz="1800" dirty="0" err="1"/>
              <a:t>IOException</a:t>
            </a:r>
            <a:endParaRPr lang="en-US" sz="1800" dirty="0"/>
          </a:p>
          <a:p>
            <a:pPr>
              <a:buNone/>
            </a:pPr>
            <a:r>
              <a:rPr lang="en-US" sz="1800" b="1" dirty="0"/>
              <a:t>C - void </a:t>
            </a:r>
            <a:r>
              <a:rPr lang="en-US" sz="1800" b="1" dirty="0" err="1"/>
              <a:t>jspInit</a:t>
            </a:r>
            <a:r>
              <a:rPr lang="en-US" sz="1800" b="1" dirty="0"/>
              <a:t>()</a:t>
            </a:r>
          </a:p>
          <a:p>
            <a:pPr>
              <a:buNone/>
            </a:pPr>
            <a:r>
              <a:rPr lang="en-US" sz="1800" dirty="0"/>
              <a:t>D - void </a:t>
            </a:r>
            <a:r>
              <a:rPr lang="en-US" sz="1800" dirty="0" err="1"/>
              <a:t>jspInit</a:t>
            </a:r>
            <a:r>
              <a:rPr lang="en-US" sz="1800" dirty="0"/>
              <a:t>() throws </a:t>
            </a:r>
            <a:r>
              <a:rPr lang="en-US" sz="1800" dirty="0" err="1"/>
              <a:t>ServletException</a:t>
            </a:r>
            <a:r>
              <a:rPr lang="en-US" sz="1800" dirty="0"/>
              <a:t>, </a:t>
            </a:r>
            <a:r>
              <a:rPr lang="en-US" sz="1800" dirty="0" err="1"/>
              <a:t>IOException</a:t>
            </a:r>
            <a:endParaRPr lang="en-US" sz="1800" dirty="0"/>
          </a:p>
          <a:p>
            <a:pPr>
              <a:buNone/>
            </a:pPr>
            <a:r>
              <a:rPr lang="en-US" sz="1800" dirty="0"/>
              <a:t>5. </a:t>
            </a:r>
            <a:r>
              <a:rPr lang="en-US" sz="1800" b="1" dirty="0"/>
              <a:t>Which of the following is a server side technology?</a:t>
            </a:r>
          </a:p>
          <a:p>
            <a:pPr>
              <a:buNone/>
            </a:pPr>
            <a:r>
              <a:rPr lang="en-US" sz="1800" dirty="0"/>
              <a:t>A - html</a:t>
            </a:r>
          </a:p>
          <a:p>
            <a:pPr>
              <a:buNone/>
            </a:pPr>
            <a:r>
              <a:rPr lang="en-US" sz="1800" b="1" dirty="0"/>
              <a:t>B - </a:t>
            </a:r>
            <a:r>
              <a:rPr lang="en-US" sz="1800" b="1" dirty="0" err="1"/>
              <a:t>jsp</a:t>
            </a:r>
            <a:endParaRPr lang="en-US" sz="1800" b="1" dirty="0"/>
          </a:p>
          <a:p>
            <a:pPr>
              <a:buNone/>
            </a:pPr>
            <a:r>
              <a:rPr lang="en-US" sz="1800" dirty="0"/>
              <a:t>C - </a:t>
            </a:r>
            <a:r>
              <a:rPr lang="en-US" sz="1800" dirty="0" err="1"/>
              <a:t>javaScript</a:t>
            </a:r>
            <a:endParaRPr lang="en-US" sz="1800" dirty="0"/>
          </a:p>
          <a:p>
            <a:pPr>
              <a:buNone/>
            </a:pPr>
            <a:r>
              <a:rPr lang="en-US" sz="1800" dirty="0"/>
              <a:t>D - </a:t>
            </a:r>
            <a:r>
              <a:rPr lang="en-US" sz="1800" dirty="0" err="1"/>
              <a:t>css</a:t>
            </a:r>
            <a:endParaRPr lang="en-US" sz="1800" dirty="0"/>
          </a:p>
          <a:p>
            <a:pPr>
              <a:buNone/>
            </a:pPr>
            <a:r>
              <a:rPr lang="en-US" sz="1800" dirty="0"/>
              <a:t>6. </a:t>
            </a:r>
            <a:r>
              <a:rPr lang="en-US" sz="1800" b="1" dirty="0"/>
              <a:t>Which is the methods of generated </a:t>
            </a:r>
            <a:r>
              <a:rPr lang="en-US" sz="1800" b="1" dirty="0" err="1"/>
              <a:t>Servlet</a:t>
            </a:r>
            <a:r>
              <a:rPr lang="en-US" sz="1800" b="1" dirty="0"/>
              <a:t>?</a:t>
            </a:r>
          </a:p>
          <a:p>
            <a:pPr>
              <a:buNone/>
            </a:pPr>
            <a:r>
              <a:rPr lang="en-US" sz="1800" dirty="0"/>
              <a:t>A - </a:t>
            </a:r>
            <a:r>
              <a:rPr lang="en-US" sz="1800" dirty="0" err="1"/>
              <a:t>jspInit</a:t>
            </a:r>
            <a:r>
              <a:rPr lang="en-US" sz="1800" dirty="0"/>
              <a:t>()</a:t>
            </a:r>
          </a:p>
          <a:p>
            <a:pPr>
              <a:buNone/>
            </a:pPr>
            <a:r>
              <a:rPr lang="en-US" sz="1800" dirty="0"/>
              <a:t>B - _</a:t>
            </a:r>
            <a:r>
              <a:rPr lang="en-US" sz="1800" dirty="0" err="1"/>
              <a:t>jspService</a:t>
            </a:r>
            <a:r>
              <a:rPr lang="en-US" sz="1800" dirty="0"/>
              <a:t>()</a:t>
            </a:r>
          </a:p>
          <a:p>
            <a:pPr>
              <a:buNone/>
            </a:pPr>
            <a:r>
              <a:rPr lang="en-US" sz="1800" dirty="0"/>
              <a:t>C - </a:t>
            </a:r>
            <a:r>
              <a:rPr lang="en-US" sz="1800" dirty="0" err="1"/>
              <a:t>jspDestroy</a:t>
            </a:r>
            <a:r>
              <a:rPr lang="en-US" sz="1800" dirty="0"/>
              <a:t>()</a:t>
            </a:r>
          </a:p>
          <a:p>
            <a:pPr>
              <a:buNone/>
            </a:pPr>
            <a:r>
              <a:rPr lang="en-US" sz="1800" b="1" dirty="0"/>
              <a:t>D - All of the above</a:t>
            </a:r>
          </a:p>
          <a:p>
            <a:pPr>
              <a:buNone/>
            </a:pPr>
            <a:endParaRPr lang="en-US" sz="1800" dirty="0"/>
          </a:p>
          <a:p>
            <a:pPr>
              <a:buNone/>
            </a:pPr>
            <a:endParaRPr lang="en-US" sz="1800" dirty="0"/>
          </a:p>
          <a:p>
            <a:pPr>
              <a:buNone/>
            </a:pPr>
            <a:endParaRPr lang="en-US" sz="1800" b="1" dirty="0">
              <a:cs typeface="Calibri" panose="020F0502020204030204" pitchFamily="34" charset="0"/>
            </a:endParaRPr>
          </a:p>
        </p:txBody>
      </p:sp>
      <p:sp>
        <p:nvSpPr>
          <p:cNvPr id="4" name="Date Placeholder 3"/>
          <p:cNvSpPr>
            <a:spLocks noGrp="1"/>
          </p:cNvSpPr>
          <p:nvPr>
            <p:ph type="dt" sz="half" idx="10"/>
          </p:nvPr>
        </p:nvSpPr>
        <p:spPr/>
        <p:txBody>
          <a:bodyPr/>
          <a:lstStyle/>
          <a:p>
            <a:fld id="{0DF7EE21-C2A6-4452-B8E7-5BE75C5F4978}" type="datetime1">
              <a:rPr lang="en-US" smtClean="0"/>
              <a:t>1/28/2025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p:cNvSpPr>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algn="ctr">
              <a:spcBef>
                <a:spcPct val="0"/>
              </a:spcBef>
              <a:defRPr/>
            </a:pPr>
            <a:r>
              <a:rPr lang="en-US" sz="2800" dirty="0"/>
              <a:t>Daily Quiz</a:t>
            </a:r>
          </a:p>
        </p:txBody>
      </p:sp>
    </p:spTree>
    <p:extLst>
      <p:ext uri="{BB962C8B-B14F-4D97-AF65-F5344CB8AC3E}">
        <p14:creationId xmlns:p14="http://schemas.microsoft.com/office/powerpoint/2010/main" val="16659409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lnSpcReduction="10000"/>
          </a:bodyPr>
          <a:lstStyle/>
          <a:p>
            <a:pPr>
              <a:buNone/>
            </a:pPr>
            <a:r>
              <a:rPr lang="en-US" sz="1800" dirty="0"/>
              <a:t>7. </a:t>
            </a:r>
            <a:r>
              <a:rPr lang="en-US" sz="1800" b="1" dirty="0"/>
              <a:t>Which of the following attribute is used to mark a page as error processing page?</a:t>
            </a:r>
          </a:p>
          <a:p>
            <a:pPr>
              <a:buNone/>
            </a:pPr>
            <a:r>
              <a:rPr lang="en-US" sz="1800" b="1" dirty="0"/>
              <a:t>A - </a:t>
            </a:r>
            <a:r>
              <a:rPr lang="en-US" sz="1800" b="1" dirty="0" err="1"/>
              <a:t>isErrorPage</a:t>
            </a:r>
            <a:endParaRPr lang="en-US" sz="1800" b="1" dirty="0"/>
          </a:p>
          <a:p>
            <a:pPr>
              <a:buNone/>
            </a:pPr>
            <a:r>
              <a:rPr lang="en-US" sz="1800" dirty="0"/>
              <a:t>B - </a:t>
            </a:r>
            <a:r>
              <a:rPr lang="en-US" sz="1800" dirty="0" err="1"/>
              <a:t>errorPage</a:t>
            </a:r>
            <a:endParaRPr lang="en-US" sz="1800" dirty="0"/>
          </a:p>
          <a:p>
            <a:pPr>
              <a:buNone/>
            </a:pPr>
            <a:r>
              <a:rPr lang="en-US" sz="1800" dirty="0"/>
              <a:t>C - exception</a:t>
            </a:r>
          </a:p>
          <a:p>
            <a:pPr>
              <a:buNone/>
            </a:pPr>
            <a:r>
              <a:rPr lang="en-US" sz="1800" dirty="0"/>
              <a:t>D - </a:t>
            </a:r>
            <a:r>
              <a:rPr lang="en-US" sz="1800" dirty="0" err="1"/>
              <a:t>exceptionPage</a:t>
            </a:r>
            <a:endParaRPr lang="en-US" sz="1800" dirty="0"/>
          </a:p>
          <a:p>
            <a:pPr>
              <a:buNone/>
            </a:pPr>
            <a:r>
              <a:rPr lang="en-US" sz="1800" dirty="0"/>
              <a:t>8. </a:t>
            </a:r>
            <a:r>
              <a:rPr lang="en-US" sz="1800" b="1" dirty="0"/>
              <a:t>Which of the following method can be used to read parameters names?</a:t>
            </a:r>
          </a:p>
          <a:p>
            <a:pPr>
              <a:buNone/>
            </a:pPr>
            <a:r>
              <a:rPr lang="en-US" sz="1800" dirty="0"/>
              <a:t>A - </a:t>
            </a:r>
            <a:r>
              <a:rPr lang="en-US" sz="1800" dirty="0" err="1"/>
              <a:t>request.getParameter</a:t>
            </a:r>
            <a:r>
              <a:rPr lang="en-US" sz="1800" dirty="0"/>
              <a:t>()</a:t>
            </a:r>
          </a:p>
          <a:p>
            <a:pPr>
              <a:buNone/>
            </a:pPr>
            <a:r>
              <a:rPr lang="en-US" sz="1800" dirty="0"/>
              <a:t>B - </a:t>
            </a:r>
            <a:r>
              <a:rPr lang="en-US" sz="1800" dirty="0" err="1"/>
              <a:t>response.getParameter</a:t>
            </a:r>
            <a:r>
              <a:rPr lang="en-US" sz="1800" dirty="0"/>
              <a:t>()</a:t>
            </a:r>
          </a:p>
          <a:p>
            <a:pPr>
              <a:buNone/>
            </a:pPr>
            <a:r>
              <a:rPr lang="en-US" sz="1800" b="1" dirty="0"/>
              <a:t>C - </a:t>
            </a:r>
            <a:r>
              <a:rPr lang="en-US" sz="1800" b="1" dirty="0" err="1"/>
              <a:t>request.getParameterNames</a:t>
            </a:r>
            <a:r>
              <a:rPr lang="en-US" sz="1800" b="1" dirty="0"/>
              <a:t>()</a:t>
            </a:r>
          </a:p>
          <a:p>
            <a:pPr>
              <a:buNone/>
            </a:pPr>
            <a:r>
              <a:rPr lang="en-US" sz="1800" dirty="0"/>
              <a:t>D - </a:t>
            </a:r>
            <a:r>
              <a:rPr lang="en-US" sz="1800" dirty="0" err="1"/>
              <a:t>response.getParameterNames</a:t>
            </a:r>
            <a:r>
              <a:rPr lang="en-US" sz="1800" dirty="0"/>
              <a:t>()</a:t>
            </a:r>
          </a:p>
          <a:p>
            <a:pPr>
              <a:buNone/>
            </a:pPr>
            <a:r>
              <a:rPr lang="en-US" sz="1800" dirty="0"/>
              <a:t>9. </a:t>
            </a:r>
            <a:r>
              <a:rPr lang="en-US" sz="1800" b="1" dirty="0"/>
              <a:t>Is it possible to include files using absolute path in a JSP page using include directive?</a:t>
            </a:r>
          </a:p>
          <a:p>
            <a:pPr>
              <a:buNone/>
            </a:pPr>
            <a:r>
              <a:rPr lang="en-US" sz="1800" b="1" dirty="0"/>
              <a:t>A - true</a:t>
            </a:r>
          </a:p>
          <a:p>
            <a:pPr>
              <a:buNone/>
            </a:pPr>
            <a:r>
              <a:rPr lang="en-US" sz="1800" dirty="0"/>
              <a:t>B - false</a:t>
            </a:r>
          </a:p>
          <a:p>
            <a:pPr>
              <a:buNone/>
            </a:pPr>
            <a:endParaRPr lang="en-US" sz="1800" dirty="0"/>
          </a:p>
          <a:p>
            <a:endParaRPr lang="en-US" sz="1800" dirty="0"/>
          </a:p>
          <a:p>
            <a:pPr>
              <a:buNone/>
            </a:pPr>
            <a:endParaRPr lang="en-US" sz="1800" dirty="0"/>
          </a:p>
          <a:p>
            <a:pPr>
              <a:buNone/>
            </a:pPr>
            <a:endParaRPr lang="en-US" sz="1800" dirty="0"/>
          </a:p>
          <a:p>
            <a:pPr>
              <a:buNone/>
            </a:pPr>
            <a:endParaRPr lang="en-US" sz="1800" b="1" dirty="0">
              <a:cs typeface="Calibri" panose="020F0502020204030204" pitchFamily="34" charset="0"/>
            </a:endParaRPr>
          </a:p>
        </p:txBody>
      </p:sp>
      <p:sp>
        <p:nvSpPr>
          <p:cNvPr id="4" name="Date Placeholder 3"/>
          <p:cNvSpPr>
            <a:spLocks noGrp="1"/>
          </p:cNvSpPr>
          <p:nvPr>
            <p:ph type="dt" sz="half" idx="10"/>
          </p:nvPr>
        </p:nvSpPr>
        <p:spPr/>
        <p:txBody>
          <a:bodyPr/>
          <a:lstStyle/>
          <a:p>
            <a:fld id="{4CDFE9FF-F447-4D49-9226-B2E7A2F244A5}" type="datetime1">
              <a:rPr lang="en-US" smtClean="0"/>
              <a:t>1/28/2025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Title 1"/>
          <p:cNvSpPr txBox="1">
            <a:spLocks/>
          </p:cNvSpPr>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algn="ctr">
              <a:spcBef>
                <a:spcPct val="0"/>
              </a:spcBef>
              <a:defRPr/>
            </a:pPr>
            <a:r>
              <a:rPr lang="en-US" sz="2800" dirty="0"/>
              <a:t>Daily Quiz</a:t>
            </a:r>
          </a:p>
        </p:txBody>
      </p:sp>
    </p:spTree>
    <p:extLst>
      <p:ext uri="{BB962C8B-B14F-4D97-AF65-F5344CB8AC3E}">
        <p14:creationId xmlns:p14="http://schemas.microsoft.com/office/powerpoint/2010/main" val="39544583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a:extLst>
              <a:ext uri="{FF2B5EF4-FFF2-40B4-BE49-F238E27FC236}">
                <a16:creationId xmlns="" xmlns:a16="http://schemas.microsoft.com/office/drawing/2014/main" id="{0A8649A5-CA95-F428-4EA1-3F6CECA17CAC}"/>
              </a:ext>
            </a:extLst>
          </p:cNvPr>
          <p:cNvGraphicFramePr>
            <a:graphicFrameLocks noGrp="1"/>
          </p:cNvGraphicFramePr>
          <p:nvPr>
            <p:ph idx="1"/>
            <p:extLst/>
          </p:nvPr>
        </p:nvGraphicFramePr>
        <p:xfrm>
          <a:off x="2133600" y="1341577"/>
          <a:ext cx="8053192" cy="2697023"/>
        </p:xfrm>
        <a:graphic>
          <a:graphicData uri="http://schemas.openxmlformats.org/drawingml/2006/table">
            <a:tbl>
              <a:tblPr/>
              <a:tblGrid>
                <a:gridCol w="8053192">
                  <a:extLst>
                    <a:ext uri="{9D8B030D-6E8A-4147-A177-3AD203B41FA5}">
                      <a16:colId xmlns="" xmlns:a16="http://schemas.microsoft.com/office/drawing/2014/main" val="643764738"/>
                    </a:ext>
                  </a:extLst>
                </a:gridCol>
              </a:tblGrid>
              <a:tr h="2311734">
                <a:tc>
                  <a:txBody>
                    <a:bodyPr/>
                    <a:lstStyle/>
                    <a:p>
                      <a:pPr algn="just">
                        <a:buFont typeface="Arial" panose="020B0604020202020204" pitchFamily="34" charset="0"/>
                        <a:buNone/>
                      </a:pPr>
                      <a:r>
                        <a:rPr lang="en-IN" dirty="0">
                          <a:solidFill>
                            <a:srgbClr val="333333"/>
                          </a:solidFill>
                          <a:effectLst/>
                          <a:latin typeface="+mn-lt"/>
                        </a:rPr>
                        <a:t>JSP, page Context is an implicit object of type Page Context class. The page Context object can be used to </a:t>
                      </a:r>
                      <a:r>
                        <a:rPr lang="en-IN" dirty="0" err="1">
                          <a:solidFill>
                            <a:srgbClr val="333333"/>
                          </a:solidFill>
                          <a:effectLst/>
                          <a:latin typeface="+mn-lt"/>
                        </a:rPr>
                        <a:t>set,get</a:t>
                      </a:r>
                      <a:r>
                        <a:rPr lang="en-IN" dirty="0">
                          <a:solidFill>
                            <a:srgbClr val="333333"/>
                          </a:solidFill>
                          <a:effectLst/>
                          <a:latin typeface="+mn-lt"/>
                        </a:rPr>
                        <a:t> or remove attribute from one of the following scopes:</a:t>
                      </a:r>
                    </a:p>
                    <a:p>
                      <a:pPr algn="just">
                        <a:buFont typeface="Arial" panose="020B0604020202020204" pitchFamily="34" charset="0"/>
                        <a:buChar char="•"/>
                      </a:pPr>
                      <a:r>
                        <a:rPr lang="en-IN" dirty="0">
                          <a:solidFill>
                            <a:srgbClr val="000000"/>
                          </a:solidFill>
                          <a:effectLst/>
                          <a:latin typeface="+mn-lt"/>
                        </a:rPr>
                        <a:t>page</a:t>
                      </a:r>
                    </a:p>
                    <a:p>
                      <a:pPr algn="just">
                        <a:buFont typeface="Arial" panose="020B0604020202020204" pitchFamily="34" charset="0"/>
                        <a:buChar char="•"/>
                      </a:pPr>
                      <a:r>
                        <a:rPr lang="en-IN" dirty="0">
                          <a:solidFill>
                            <a:srgbClr val="000000"/>
                          </a:solidFill>
                          <a:effectLst/>
                          <a:latin typeface="+mn-lt"/>
                        </a:rPr>
                        <a:t>request</a:t>
                      </a:r>
                    </a:p>
                    <a:p>
                      <a:pPr algn="just">
                        <a:buFont typeface="Arial" panose="020B0604020202020204" pitchFamily="34" charset="0"/>
                        <a:buChar char="•"/>
                      </a:pPr>
                      <a:r>
                        <a:rPr lang="en-IN" dirty="0">
                          <a:solidFill>
                            <a:srgbClr val="000000"/>
                          </a:solidFill>
                          <a:effectLst/>
                          <a:latin typeface="+mn-lt"/>
                        </a:rPr>
                        <a:t>session</a:t>
                      </a:r>
                    </a:p>
                    <a:p>
                      <a:pPr algn="just">
                        <a:buFont typeface="Arial" panose="020B0604020202020204" pitchFamily="34" charset="0"/>
                        <a:buChar char="•"/>
                      </a:pPr>
                      <a:r>
                        <a:rPr lang="en-IN" dirty="0">
                          <a:solidFill>
                            <a:srgbClr val="000000"/>
                          </a:solidFill>
                          <a:effectLst/>
                          <a:latin typeface="+mn-lt"/>
                        </a:rPr>
                        <a:t>application</a:t>
                      </a:r>
                    </a:p>
                  </a:txBody>
                  <a:tcPr marL="0" marR="0" marT="0" marB="0" anchor="ctr">
                    <a:lnL>
                      <a:noFill/>
                    </a:lnL>
                    <a:lnR>
                      <a:noFill/>
                    </a:lnR>
                    <a:lnT>
                      <a:noFill/>
                    </a:lnT>
                    <a:lnB>
                      <a:noFill/>
                    </a:lnB>
                    <a:solidFill>
                      <a:srgbClr val="FFFFFF"/>
                    </a:solidFill>
                  </a:tcPr>
                </a:tc>
                <a:extLst>
                  <a:ext uri="{0D108BD9-81ED-4DB2-BD59-A6C34878D82A}">
                    <a16:rowId xmlns="" xmlns:a16="http://schemas.microsoft.com/office/drawing/2014/main" val="3705673527"/>
                  </a:ext>
                </a:extLst>
              </a:tr>
              <a:tr h="385289">
                <a:tc>
                  <a:txBody>
                    <a:bodyPr/>
                    <a:lstStyle/>
                    <a:p>
                      <a:pPr algn="just"/>
                      <a:r>
                        <a:rPr lang="en-IN" dirty="0">
                          <a:solidFill>
                            <a:srgbClr val="333333"/>
                          </a:solidFill>
                          <a:effectLst/>
                          <a:latin typeface="+mn-lt"/>
                        </a:rPr>
                        <a:t>In JSP, page scope is the default scope.</a:t>
                      </a:r>
                    </a:p>
                  </a:txBody>
                  <a:tcPr marL="0" marR="0" marT="0" marB="0" anchor="ctr">
                    <a:lnL>
                      <a:noFill/>
                    </a:lnL>
                    <a:lnR>
                      <a:noFill/>
                    </a:lnR>
                    <a:lnT>
                      <a:noFill/>
                    </a:lnT>
                    <a:lnB>
                      <a:noFill/>
                    </a:lnB>
                    <a:solidFill>
                      <a:srgbClr val="FFFFFF"/>
                    </a:solidFill>
                  </a:tcPr>
                </a:tc>
                <a:extLst>
                  <a:ext uri="{0D108BD9-81ED-4DB2-BD59-A6C34878D82A}">
                    <a16:rowId xmlns="" xmlns:a16="http://schemas.microsoft.com/office/drawing/2014/main" val="2831730095"/>
                  </a:ext>
                </a:extLst>
              </a:tr>
            </a:tbl>
          </a:graphicData>
        </a:graphic>
      </p:graphicFrame>
      <p:sp>
        <p:nvSpPr>
          <p:cNvPr id="4" name="Date Placeholder 3"/>
          <p:cNvSpPr>
            <a:spLocks noGrp="1"/>
          </p:cNvSpPr>
          <p:nvPr>
            <p:ph type="dt" sz="half" idx="10"/>
          </p:nvPr>
        </p:nvSpPr>
        <p:spPr/>
        <p:txBody>
          <a:bodyPr/>
          <a:lstStyle/>
          <a:p>
            <a:fld id="{77122AB1-45BB-475C-A997-0E38AABA7382}" type="datetime1">
              <a:rPr lang="en-US" smtClean="0"/>
              <a:t>1/28/2025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7" name="Title 1"/>
          <p:cNvSpPr txBox="1">
            <a:spLocks/>
          </p:cNvSpPr>
          <p:nvPr/>
        </p:nvSpPr>
        <p:spPr>
          <a:xfrm>
            <a:off x="2836589" y="30127"/>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algn="ctr">
              <a:spcBef>
                <a:spcPct val="0"/>
              </a:spcBef>
              <a:defRPr/>
            </a:pPr>
            <a:r>
              <a:rPr lang="en-IN" sz="2800" dirty="0">
                <a:solidFill>
                  <a:schemeClr val="tx1"/>
                </a:solidFill>
              </a:rPr>
              <a:t>Page Context implicit object </a:t>
            </a:r>
            <a:endParaRPr lang="en-US" sz="2800" dirty="0">
              <a:solidFill>
                <a:schemeClr val="tx1"/>
              </a:solidFill>
            </a:endParaRPr>
          </a:p>
        </p:txBody>
      </p:sp>
    </p:spTree>
    <p:extLst>
      <p:ext uri="{BB962C8B-B14F-4D97-AF65-F5344CB8AC3E}">
        <p14:creationId xmlns:p14="http://schemas.microsoft.com/office/powerpoint/2010/main" val="1053414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1143001"/>
            <a:ext cx="8001000" cy="4525963"/>
          </a:xfrm>
        </p:spPr>
        <p:txBody>
          <a:bodyPr numCol="2">
            <a:noAutofit/>
          </a:bodyPr>
          <a:lstStyle/>
          <a:p>
            <a:r>
              <a:rPr lang="en-IN" sz="1800" dirty="0">
                <a:latin typeface="CIDFont+F1"/>
              </a:rPr>
              <a:t>JSP</a:t>
            </a:r>
            <a:r>
              <a:rPr lang="en-IN" sz="1800" dirty="0">
                <a:latin typeface="CIDFont+F2"/>
              </a:rPr>
              <a:t>: Introduction</a:t>
            </a:r>
          </a:p>
          <a:p>
            <a:r>
              <a:rPr lang="en-IN" sz="1800" dirty="0">
                <a:latin typeface="CIDFont+F2"/>
              </a:rPr>
              <a:t>Overview</a:t>
            </a:r>
          </a:p>
          <a:p>
            <a:r>
              <a:rPr lang="en-IN" sz="1800" dirty="0">
                <a:latin typeface="CIDFont+F2"/>
              </a:rPr>
              <a:t>JSP </a:t>
            </a:r>
            <a:r>
              <a:rPr lang="en-IN" sz="1800" dirty="0" err="1">
                <a:latin typeface="CIDFont+F2"/>
              </a:rPr>
              <a:t>Scriptlet</a:t>
            </a:r>
            <a:r>
              <a:rPr lang="en-IN" sz="1800" dirty="0">
                <a:latin typeface="CIDFont+F2"/>
              </a:rPr>
              <a:t> Tag</a:t>
            </a:r>
          </a:p>
          <a:p>
            <a:r>
              <a:rPr lang="en-IN" sz="1800" dirty="0">
                <a:latin typeface="CIDFont+F2"/>
              </a:rPr>
              <a:t>JSP expression Tag</a:t>
            </a:r>
          </a:p>
          <a:p>
            <a:r>
              <a:rPr lang="en-IN" sz="1800" dirty="0">
                <a:latin typeface="CIDFont+F2"/>
              </a:rPr>
              <a:t>JSP declaration Tag</a:t>
            </a:r>
          </a:p>
          <a:p>
            <a:r>
              <a:rPr lang="en-IN" sz="1800" dirty="0">
                <a:latin typeface="CIDFont+F2"/>
              </a:rPr>
              <a:t>Life Cycle of JSP</a:t>
            </a:r>
          </a:p>
          <a:p>
            <a:r>
              <a:rPr lang="en-IN" sz="1800" dirty="0">
                <a:latin typeface="CIDFont+F2"/>
              </a:rPr>
              <a:t>JSP API</a:t>
            </a:r>
          </a:p>
          <a:p>
            <a:r>
              <a:rPr lang="en-IN" sz="1800" dirty="0">
                <a:latin typeface="CIDFont+F2"/>
              </a:rPr>
              <a:t>Implicit Objects: JSP request</a:t>
            </a:r>
          </a:p>
          <a:p>
            <a:r>
              <a:rPr lang="en-IN" sz="1800" dirty="0">
                <a:latin typeface="CIDFont+F2"/>
              </a:rPr>
              <a:t>JSP response</a:t>
            </a:r>
          </a:p>
          <a:p>
            <a:r>
              <a:rPr lang="en-IN" sz="1800" dirty="0">
                <a:latin typeface="CIDFont+F2"/>
              </a:rPr>
              <a:t>JSP config</a:t>
            </a:r>
          </a:p>
          <a:p>
            <a:r>
              <a:rPr lang="en-IN" sz="1800" dirty="0">
                <a:latin typeface="CIDFont+F2"/>
              </a:rPr>
              <a:t>JSP session</a:t>
            </a:r>
          </a:p>
          <a:p>
            <a:r>
              <a:rPr lang="en-IN" sz="1800" dirty="0">
                <a:latin typeface="CIDFont+F2"/>
              </a:rPr>
              <a:t>JSP Application</a:t>
            </a:r>
          </a:p>
          <a:p>
            <a:r>
              <a:rPr lang="en-IN" sz="1800" dirty="0">
                <a:latin typeface="CIDFont+F2"/>
              </a:rPr>
              <a:t>JSP Page Context </a:t>
            </a:r>
          </a:p>
          <a:p>
            <a:r>
              <a:rPr lang="en-IN" sz="1800" dirty="0">
                <a:latin typeface="CIDFont+F2"/>
              </a:rPr>
              <a:t>JSP Page</a:t>
            </a:r>
          </a:p>
          <a:p>
            <a:r>
              <a:rPr lang="en-IN" sz="1800" dirty="0">
                <a:latin typeface="CIDFont+F2"/>
              </a:rPr>
              <a:t>JSP Exception </a:t>
            </a:r>
            <a:endParaRPr lang="en-IN" sz="1100" dirty="0"/>
          </a:p>
        </p:txBody>
      </p:sp>
      <p:sp>
        <p:nvSpPr>
          <p:cNvPr id="6" name="Date Placeholder 5"/>
          <p:cNvSpPr>
            <a:spLocks noGrp="1"/>
          </p:cNvSpPr>
          <p:nvPr>
            <p:ph type="dt" sz="half" idx="10"/>
          </p:nvPr>
        </p:nvSpPr>
        <p:spPr/>
        <p:txBody>
          <a:bodyPr/>
          <a:lstStyle/>
          <a:p>
            <a:fld id="{916FC9DC-1855-42D1-A053-7B1097520936}" type="datetime1">
              <a:rPr lang="en-US" smtClean="0"/>
              <a:t>1/28/2025</a:t>
            </a:fld>
            <a:endParaRPr lang="en-US"/>
          </a:p>
        </p:txBody>
      </p:sp>
      <p:sp>
        <p:nvSpPr>
          <p:cNvPr id="10" name="Footer Placeholder 9"/>
          <p:cNvSpPr>
            <a:spLocks noGrp="1"/>
          </p:cNvSpPr>
          <p:nvPr>
            <p:ph type="ftr" sz="quarter" idx="11"/>
          </p:nvPr>
        </p:nvSpPr>
        <p:spPr>
          <a:xfrm>
            <a:off x="4038600" y="6356352"/>
            <a:ext cx="5029200" cy="365125"/>
          </a:xfrm>
        </p:spPr>
        <p:txBody>
          <a:bodyPr/>
          <a:lstStyle/>
          <a:p>
            <a:r>
              <a:rPr lang="en-US" smtClean="0"/>
              <a:t>Faizan Ahmad             ACSE0651/AMICSE0601/ACSEH0601                Unit 2</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6</a:t>
            </a:fld>
            <a:endParaRPr lang="en-US"/>
          </a:p>
        </p:txBody>
      </p:sp>
      <p:sp>
        <p:nvSpPr>
          <p:cNvPr id="8" name="Title 1"/>
          <p:cNvSpPr txBox="1">
            <a:spLocks/>
          </p:cNvSpPr>
          <p:nvPr/>
        </p:nvSpPr>
        <p:spPr>
          <a:xfrm>
            <a:off x="2895600" y="3"/>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algn="ctr">
              <a:spcBef>
                <a:spcPct val="0"/>
              </a:spcBef>
              <a:defRPr/>
            </a:pPr>
            <a:r>
              <a:rPr lang="en-US" sz="2800" dirty="0"/>
              <a:t>Content</a:t>
            </a:r>
            <a:endParaRPr lang="en-US" sz="24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99E5D27-B6A2-481C-84F1-5E869CDA65DA}" type="datetime1">
              <a:rPr lang="en-US" smtClean="0"/>
              <a:t>1/28/2025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7" name="Title 1"/>
          <p:cNvSpPr txBox="1">
            <a:spLocks/>
          </p:cNvSpPr>
          <p:nvPr/>
        </p:nvSpPr>
        <p:spPr>
          <a:xfrm>
            <a:off x="2836589" y="30127"/>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algn="ctr">
              <a:spcBef>
                <a:spcPct val="0"/>
              </a:spcBef>
              <a:defRPr/>
            </a:pPr>
            <a:r>
              <a:rPr lang="en-IN" sz="2800" dirty="0">
                <a:solidFill>
                  <a:schemeClr val="tx1"/>
                </a:solidFill>
              </a:rPr>
              <a:t>Example of page Context implicit object</a:t>
            </a:r>
            <a:r>
              <a:rPr lang="en-IN" sz="2800" spc="105" dirty="0">
                <a:solidFill>
                  <a:schemeClr val="tx1"/>
                </a:solidFill>
              </a:rPr>
              <a:t> </a:t>
            </a:r>
            <a:endParaRPr lang="en-US" sz="2800" dirty="0">
              <a:solidFill>
                <a:schemeClr val="tx1"/>
              </a:solidFill>
            </a:endParaRPr>
          </a:p>
        </p:txBody>
      </p:sp>
      <p:sp>
        <p:nvSpPr>
          <p:cNvPr id="10" name="TextBox 9">
            <a:extLst>
              <a:ext uri="{FF2B5EF4-FFF2-40B4-BE49-F238E27FC236}">
                <a16:creationId xmlns="" xmlns:a16="http://schemas.microsoft.com/office/drawing/2014/main" id="{B296ECA3-2F2C-4CDE-ED0E-3951A5EE91C2}"/>
              </a:ext>
            </a:extLst>
          </p:cNvPr>
          <p:cNvSpPr txBox="1"/>
          <p:nvPr/>
        </p:nvSpPr>
        <p:spPr>
          <a:xfrm>
            <a:off x="1752600" y="1211660"/>
            <a:ext cx="4572000" cy="2585323"/>
          </a:xfrm>
          <a:prstGeom prst="rect">
            <a:avLst/>
          </a:prstGeom>
          <a:noFill/>
        </p:spPr>
        <p:txBody>
          <a:bodyPr wrap="square">
            <a:spAutoFit/>
          </a:bodyPr>
          <a:lstStyle/>
          <a:p>
            <a:pPr algn="just"/>
            <a:r>
              <a:rPr lang="en-IN" b="1" dirty="0" err="1">
                <a:latin typeface="erdana"/>
              </a:rPr>
              <a:t>index.html</a:t>
            </a:r>
            <a:endParaRPr lang="en-IN" b="1" dirty="0">
              <a:latin typeface="erdana"/>
            </a:endParaRPr>
          </a:p>
          <a:p>
            <a:pPr algn="just"/>
            <a:r>
              <a:rPr lang="en-IN" dirty="0">
                <a:latin typeface="inter-regular"/>
              </a:rPr>
              <a:t>&lt;html&gt;  </a:t>
            </a:r>
          </a:p>
          <a:p>
            <a:pPr algn="just"/>
            <a:r>
              <a:rPr lang="en-IN" dirty="0">
                <a:latin typeface="inter-regular"/>
              </a:rPr>
              <a:t>&lt;body&gt;  </a:t>
            </a:r>
          </a:p>
          <a:p>
            <a:pPr algn="just"/>
            <a:r>
              <a:rPr lang="en-IN" dirty="0">
                <a:latin typeface="inter-regular"/>
              </a:rPr>
              <a:t>&lt;form action="</a:t>
            </a:r>
            <a:r>
              <a:rPr lang="en-IN" dirty="0" err="1">
                <a:latin typeface="inter-regular"/>
              </a:rPr>
              <a:t>welcome.jsp</a:t>
            </a:r>
            <a:r>
              <a:rPr lang="en-IN" dirty="0">
                <a:latin typeface="inter-regular"/>
              </a:rPr>
              <a:t>"&gt;  </a:t>
            </a:r>
          </a:p>
          <a:p>
            <a:pPr algn="just"/>
            <a:r>
              <a:rPr lang="en-IN" dirty="0">
                <a:latin typeface="inter-regular"/>
              </a:rPr>
              <a:t>&lt;input type="text" name="</a:t>
            </a:r>
            <a:r>
              <a:rPr lang="en-IN" dirty="0" err="1">
                <a:latin typeface="inter-regular"/>
              </a:rPr>
              <a:t>uname</a:t>
            </a:r>
            <a:r>
              <a:rPr lang="en-IN" dirty="0">
                <a:latin typeface="inter-regular"/>
              </a:rPr>
              <a:t>"&gt;  </a:t>
            </a:r>
          </a:p>
          <a:p>
            <a:pPr algn="just"/>
            <a:r>
              <a:rPr lang="en-IN" dirty="0">
                <a:latin typeface="inter-regular"/>
              </a:rPr>
              <a:t>&lt;input type="submit" value="go"&gt;&lt;</a:t>
            </a:r>
            <a:r>
              <a:rPr lang="en-IN" dirty="0" err="1">
                <a:latin typeface="inter-regular"/>
              </a:rPr>
              <a:t>br</a:t>
            </a:r>
            <a:r>
              <a:rPr lang="en-IN" dirty="0">
                <a:latin typeface="inter-regular"/>
              </a:rPr>
              <a:t>/&gt;  </a:t>
            </a:r>
          </a:p>
          <a:p>
            <a:pPr algn="just"/>
            <a:r>
              <a:rPr lang="en-IN" dirty="0">
                <a:latin typeface="inter-regular"/>
              </a:rPr>
              <a:t>&lt;/form&gt;  </a:t>
            </a:r>
          </a:p>
          <a:p>
            <a:pPr algn="just"/>
            <a:r>
              <a:rPr lang="en-IN" dirty="0">
                <a:latin typeface="inter-regular"/>
              </a:rPr>
              <a:t>&lt;/body&gt;  </a:t>
            </a:r>
          </a:p>
          <a:p>
            <a:pPr algn="just"/>
            <a:r>
              <a:rPr lang="en-IN" dirty="0">
                <a:latin typeface="inter-regular"/>
              </a:rPr>
              <a:t>&lt;/html&gt;  </a:t>
            </a:r>
          </a:p>
        </p:txBody>
      </p:sp>
      <p:sp>
        <p:nvSpPr>
          <p:cNvPr id="11" name="TextBox 10">
            <a:extLst>
              <a:ext uri="{FF2B5EF4-FFF2-40B4-BE49-F238E27FC236}">
                <a16:creationId xmlns="" xmlns:a16="http://schemas.microsoft.com/office/drawing/2014/main" id="{93CCB451-F791-1AF3-B892-F891C7D2DE72}"/>
              </a:ext>
            </a:extLst>
          </p:cNvPr>
          <p:cNvSpPr txBox="1"/>
          <p:nvPr/>
        </p:nvSpPr>
        <p:spPr>
          <a:xfrm>
            <a:off x="1752600" y="3582154"/>
            <a:ext cx="7239000" cy="3416320"/>
          </a:xfrm>
          <a:prstGeom prst="rect">
            <a:avLst/>
          </a:prstGeom>
          <a:noFill/>
        </p:spPr>
        <p:txBody>
          <a:bodyPr wrap="square">
            <a:spAutoFit/>
          </a:bodyPr>
          <a:lstStyle/>
          <a:p>
            <a:pPr algn="just"/>
            <a:r>
              <a:rPr lang="en-IN" b="1" dirty="0" err="1">
                <a:latin typeface="erdana"/>
              </a:rPr>
              <a:t>welcome.jsp</a:t>
            </a:r>
            <a:endParaRPr lang="en-IN" b="1" dirty="0">
              <a:latin typeface="erdana"/>
            </a:endParaRPr>
          </a:p>
          <a:p>
            <a:pPr algn="just"/>
            <a:r>
              <a:rPr lang="en-IN" dirty="0">
                <a:latin typeface="inter-regular"/>
              </a:rPr>
              <a:t>&lt;html&gt;  </a:t>
            </a:r>
          </a:p>
          <a:p>
            <a:pPr algn="just"/>
            <a:r>
              <a:rPr lang="en-IN" dirty="0">
                <a:latin typeface="inter-regular"/>
              </a:rPr>
              <a:t>&lt;body&gt;  </a:t>
            </a:r>
          </a:p>
          <a:p>
            <a:pPr algn="just"/>
            <a:r>
              <a:rPr lang="en-IN" dirty="0">
                <a:latin typeface="inter-regular"/>
              </a:rPr>
              <a:t>&lt;%   </a:t>
            </a:r>
          </a:p>
          <a:p>
            <a:pPr algn="just"/>
            <a:r>
              <a:rPr lang="en-IN" dirty="0">
                <a:latin typeface="inter-regular"/>
              </a:rPr>
              <a:t>String name=</a:t>
            </a:r>
            <a:r>
              <a:rPr lang="en-IN" dirty="0" err="1">
                <a:latin typeface="inter-regular"/>
              </a:rPr>
              <a:t>request.getParameter</a:t>
            </a:r>
            <a:r>
              <a:rPr lang="en-IN" dirty="0">
                <a:latin typeface="inter-regular"/>
              </a:rPr>
              <a:t>("</a:t>
            </a:r>
            <a:r>
              <a:rPr lang="en-IN" dirty="0" err="1">
                <a:latin typeface="inter-regular"/>
              </a:rPr>
              <a:t>uname</a:t>
            </a:r>
            <a:r>
              <a:rPr lang="en-IN" dirty="0">
                <a:latin typeface="inter-regular"/>
              </a:rPr>
              <a:t>"); </a:t>
            </a:r>
          </a:p>
          <a:p>
            <a:pPr algn="just"/>
            <a:r>
              <a:rPr lang="en-IN" dirty="0" err="1">
                <a:latin typeface="inter-regular"/>
              </a:rPr>
              <a:t>out.print</a:t>
            </a:r>
            <a:r>
              <a:rPr lang="en-IN" dirty="0">
                <a:latin typeface="inter-regular"/>
              </a:rPr>
              <a:t>("Welcome "+name);   </a:t>
            </a:r>
          </a:p>
          <a:p>
            <a:pPr algn="just"/>
            <a:r>
              <a:rPr lang="en-IN" dirty="0" err="1">
                <a:latin typeface="inter-regular"/>
              </a:rPr>
              <a:t>pageContext.setAttribute</a:t>
            </a:r>
            <a:r>
              <a:rPr lang="en-IN" dirty="0">
                <a:latin typeface="inter-regular"/>
              </a:rPr>
              <a:t>("user",</a:t>
            </a:r>
            <a:r>
              <a:rPr lang="en-IN" dirty="0" err="1">
                <a:latin typeface="inter-regular"/>
              </a:rPr>
              <a:t>name,PageContext.SESSION_SCOPE</a:t>
            </a:r>
            <a:r>
              <a:rPr lang="en-IN" dirty="0">
                <a:latin typeface="inter-regular"/>
              </a:rPr>
              <a:t>);   </a:t>
            </a:r>
          </a:p>
          <a:p>
            <a:pPr algn="just"/>
            <a:r>
              <a:rPr lang="en-IN" dirty="0">
                <a:latin typeface="inter-regular"/>
              </a:rPr>
              <a:t>&lt;a </a:t>
            </a:r>
            <a:r>
              <a:rPr lang="en-IN" dirty="0" err="1">
                <a:latin typeface="inter-regular"/>
              </a:rPr>
              <a:t>href</a:t>
            </a:r>
            <a:r>
              <a:rPr lang="en-IN" dirty="0">
                <a:latin typeface="inter-regular"/>
              </a:rPr>
              <a:t>="</a:t>
            </a:r>
            <a:r>
              <a:rPr lang="en-IN" dirty="0" err="1">
                <a:latin typeface="inter-regular"/>
              </a:rPr>
              <a:t>second.jsp</a:t>
            </a:r>
            <a:r>
              <a:rPr lang="en-IN" dirty="0">
                <a:latin typeface="inter-regular"/>
              </a:rPr>
              <a:t>"&gt;second </a:t>
            </a:r>
            <a:r>
              <a:rPr lang="en-IN" dirty="0" err="1">
                <a:latin typeface="inter-regular"/>
              </a:rPr>
              <a:t>jsp</a:t>
            </a:r>
            <a:r>
              <a:rPr lang="en-IN" dirty="0">
                <a:latin typeface="inter-regular"/>
              </a:rPr>
              <a:t> page&lt;/a&gt;  </a:t>
            </a:r>
          </a:p>
          <a:p>
            <a:pPr algn="just"/>
            <a:r>
              <a:rPr lang="en-IN" dirty="0">
                <a:latin typeface="inter-regular"/>
              </a:rPr>
              <a:t>%&gt;  </a:t>
            </a:r>
          </a:p>
          <a:p>
            <a:pPr algn="just"/>
            <a:r>
              <a:rPr lang="en-IN" dirty="0">
                <a:latin typeface="inter-regular"/>
              </a:rPr>
              <a:t>&lt;/body&gt;  </a:t>
            </a:r>
          </a:p>
          <a:p>
            <a:pPr algn="just"/>
            <a:r>
              <a:rPr lang="en-IN" dirty="0">
                <a:latin typeface="inter-regular"/>
              </a:rPr>
              <a:t>&lt;/html&gt;  </a:t>
            </a:r>
          </a:p>
        </p:txBody>
      </p:sp>
      <p:sp>
        <p:nvSpPr>
          <p:cNvPr id="13" name="TextBox 12">
            <a:extLst>
              <a:ext uri="{FF2B5EF4-FFF2-40B4-BE49-F238E27FC236}">
                <a16:creationId xmlns="" xmlns:a16="http://schemas.microsoft.com/office/drawing/2014/main" id="{48E1AA7C-8F87-C484-FD13-0F742D046A44}"/>
              </a:ext>
            </a:extLst>
          </p:cNvPr>
          <p:cNvSpPr txBox="1"/>
          <p:nvPr/>
        </p:nvSpPr>
        <p:spPr>
          <a:xfrm>
            <a:off x="5650282" y="867474"/>
            <a:ext cx="5017718" cy="2862322"/>
          </a:xfrm>
          <a:prstGeom prst="rect">
            <a:avLst/>
          </a:prstGeom>
          <a:noFill/>
        </p:spPr>
        <p:txBody>
          <a:bodyPr wrap="square">
            <a:spAutoFit/>
          </a:bodyPr>
          <a:lstStyle/>
          <a:p>
            <a:pPr algn="just"/>
            <a:r>
              <a:rPr lang="en-IN" b="1" dirty="0" err="1">
                <a:latin typeface="erdana"/>
              </a:rPr>
              <a:t>second.jsp</a:t>
            </a:r>
            <a:endParaRPr lang="en-IN" b="1" dirty="0">
              <a:latin typeface="erdana"/>
            </a:endParaRPr>
          </a:p>
          <a:p>
            <a:pPr algn="just"/>
            <a:r>
              <a:rPr lang="en-IN" dirty="0">
                <a:latin typeface="inter-regular"/>
              </a:rPr>
              <a:t>&lt;html&gt;  </a:t>
            </a:r>
          </a:p>
          <a:p>
            <a:pPr algn="just"/>
            <a:r>
              <a:rPr lang="en-IN" dirty="0">
                <a:latin typeface="inter-regular"/>
              </a:rPr>
              <a:t>&lt;body&gt;  </a:t>
            </a:r>
          </a:p>
          <a:p>
            <a:pPr algn="just"/>
            <a:r>
              <a:rPr lang="en-IN" dirty="0">
                <a:latin typeface="inter-regular"/>
              </a:rPr>
              <a:t>&lt;%   </a:t>
            </a:r>
          </a:p>
          <a:p>
            <a:pPr algn="just"/>
            <a:r>
              <a:rPr lang="en-IN" dirty="0">
                <a:latin typeface="inter-regular"/>
              </a:rPr>
              <a:t>String name=(String)</a:t>
            </a:r>
            <a:r>
              <a:rPr lang="en-IN" dirty="0" err="1">
                <a:latin typeface="inter-regular"/>
              </a:rPr>
              <a:t>pageContext.getAttribute</a:t>
            </a:r>
            <a:r>
              <a:rPr lang="en-IN" dirty="0">
                <a:latin typeface="inter-regular"/>
              </a:rPr>
              <a:t>("user",</a:t>
            </a:r>
            <a:r>
              <a:rPr lang="en-IN" dirty="0" err="1">
                <a:latin typeface="inter-regular"/>
              </a:rPr>
              <a:t>PageContext.SESSION_SCOPE</a:t>
            </a:r>
            <a:r>
              <a:rPr lang="en-IN" dirty="0">
                <a:latin typeface="inter-regular"/>
              </a:rPr>
              <a:t>);  </a:t>
            </a:r>
          </a:p>
          <a:p>
            <a:pPr algn="just"/>
            <a:r>
              <a:rPr lang="en-IN" dirty="0" err="1">
                <a:latin typeface="inter-regular"/>
              </a:rPr>
              <a:t>out.print</a:t>
            </a:r>
            <a:r>
              <a:rPr lang="en-IN" dirty="0">
                <a:latin typeface="inter-regular"/>
              </a:rPr>
              <a:t>("Hello "+name);   </a:t>
            </a:r>
          </a:p>
          <a:p>
            <a:pPr algn="just"/>
            <a:r>
              <a:rPr lang="en-IN" dirty="0">
                <a:latin typeface="inter-regular"/>
              </a:rPr>
              <a:t>%&gt;  </a:t>
            </a:r>
          </a:p>
          <a:p>
            <a:pPr algn="just"/>
            <a:r>
              <a:rPr lang="en-IN" dirty="0">
                <a:latin typeface="inter-regular"/>
              </a:rPr>
              <a:t>&lt;/body&gt;  </a:t>
            </a:r>
          </a:p>
          <a:p>
            <a:pPr algn="just"/>
            <a:r>
              <a:rPr lang="en-IN" dirty="0">
                <a:latin typeface="inter-regular"/>
              </a:rPr>
              <a:t>&lt;/html&gt;  </a:t>
            </a:r>
          </a:p>
        </p:txBody>
      </p:sp>
    </p:spTree>
    <p:extLst>
      <p:ext uri="{BB962C8B-B14F-4D97-AF65-F5344CB8AC3E}">
        <p14:creationId xmlns:p14="http://schemas.microsoft.com/office/powerpoint/2010/main" val="41911493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761B637-35D4-4E40-A36A-471A9E0E15D5}" type="datetime1">
              <a:rPr lang="en-US" smtClean="0"/>
              <a:t>1/28/2025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7" name="Title 1"/>
          <p:cNvSpPr txBox="1">
            <a:spLocks/>
          </p:cNvSpPr>
          <p:nvPr/>
        </p:nvSpPr>
        <p:spPr>
          <a:xfrm>
            <a:off x="2836589" y="30127"/>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lvl="0" algn="ctr">
              <a:spcBef>
                <a:spcPct val="0"/>
              </a:spcBef>
              <a:defRPr/>
            </a:pPr>
            <a:r>
              <a:rPr lang="en-IN" sz="2800" dirty="0">
                <a:solidFill>
                  <a:schemeClr val="tx1"/>
                </a:solidFill>
              </a:rPr>
              <a:t>Output of page Context implicit object</a:t>
            </a:r>
            <a:r>
              <a:rPr lang="en-IN" sz="2800" spc="105" dirty="0">
                <a:solidFill>
                  <a:schemeClr val="tx1"/>
                </a:solidFill>
              </a:rPr>
              <a:t> </a:t>
            </a:r>
            <a:endParaRPr lang="en-US" sz="2800" dirty="0">
              <a:solidFill>
                <a:schemeClr val="tx1"/>
              </a:solidFill>
            </a:endParaRPr>
          </a:p>
        </p:txBody>
      </p:sp>
      <p:pic>
        <p:nvPicPr>
          <p:cNvPr id="3" name="Picture 2" descr="Graphical user interface, text, application&#10;&#10;Description automatically generated">
            <a:extLst>
              <a:ext uri="{FF2B5EF4-FFF2-40B4-BE49-F238E27FC236}">
                <a16:creationId xmlns="" xmlns:a16="http://schemas.microsoft.com/office/drawing/2014/main" id="{1BB94F64-BCEF-4E72-65AE-FDB92E8158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6220" y="1196002"/>
            <a:ext cx="3581400" cy="2613998"/>
          </a:xfrm>
          <a:prstGeom prst="rect">
            <a:avLst/>
          </a:prstGeom>
        </p:spPr>
      </p:pic>
      <p:pic>
        <p:nvPicPr>
          <p:cNvPr id="11" name="Picture 10" descr="Graphical user interface, text, application&#10;&#10;Description automatically generated">
            <a:extLst>
              <a:ext uri="{FF2B5EF4-FFF2-40B4-BE49-F238E27FC236}">
                <a16:creationId xmlns="" xmlns:a16="http://schemas.microsoft.com/office/drawing/2014/main" id="{2F77E9C1-4BCA-5251-9B0F-3AF7811CBD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7211" y="1227779"/>
            <a:ext cx="3721100" cy="2582221"/>
          </a:xfrm>
          <a:prstGeom prst="rect">
            <a:avLst/>
          </a:prstGeom>
        </p:spPr>
      </p:pic>
      <p:pic>
        <p:nvPicPr>
          <p:cNvPr id="13" name="Picture 12" descr="Graphical user interface, text, application&#10;&#10;Description automatically generated">
            <a:extLst>
              <a:ext uri="{FF2B5EF4-FFF2-40B4-BE49-F238E27FC236}">
                <a16:creationId xmlns="" xmlns:a16="http://schemas.microsoft.com/office/drawing/2014/main" id="{23EAAE16-4F35-223C-02B5-D6972A9404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3800" y="3960775"/>
            <a:ext cx="4419600" cy="2351098"/>
          </a:xfrm>
          <a:prstGeom prst="rect">
            <a:avLst/>
          </a:prstGeom>
        </p:spPr>
      </p:pic>
    </p:spTree>
    <p:extLst>
      <p:ext uri="{BB962C8B-B14F-4D97-AF65-F5344CB8AC3E}">
        <p14:creationId xmlns:p14="http://schemas.microsoft.com/office/powerpoint/2010/main" val="22201043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C1B79CA-C4B0-496C-8B6D-B48B0176D918}" type="datetime1">
              <a:rPr lang="en-US" smtClean="0"/>
              <a:t>1/28/2025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Title 1"/>
          <p:cNvSpPr txBox="1">
            <a:spLocks/>
          </p:cNvSpPr>
          <p:nvPr/>
        </p:nvSpPr>
        <p:spPr>
          <a:xfrm>
            <a:off x="2836589" y="30127"/>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lvl="0" algn="ctr">
              <a:spcBef>
                <a:spcPct val="0"/>
              </a:spcBef>
              <a:defRPr/>
            </a:pPr>
            <a:r>
              <a:rPr lang="en-IN" sz="2800" spc="40" dirty="0">
                <a:solidFill>
                  <a:schemeClr val="tx1"/>
                </a:solidFill>
              </a:rPr>
              <a:t>JSP Page</a:t>
            </a:r>
            <a:r>
              <a:rPr lang="en-IN" sz="2800" dirty="0">
                <a:solidFill>
                  <a:schemeClr val="tx1"/>
                </a:solidFill>
              </a:rPr>
              <a:t> </a:t>
            </a:r>
            <a:endParaRPr lang="en-US" sz="2800" dirty="0">
              <a:solidFill>
                <a:schemeClr val="tx1"/>
              </a:solidFill>
            </a:endParaRPr>
          </a:p>
        </p:txBody>
      </p:sp>
      <p:sp>
        <p:nvSpPr>
          <p:cNvPr id="11" name="TextBox 10">
            <a:extLst>
              <a:ext uri="{FF2B5EF4-FFF2-40B4-BE49-F238E27FC236}">
                <a16:creationId xmlns="" xmlns:a16="http://schemas.microsoft.com/office/drawing/2014/main" id="{5B3A9FA0-9625-67EF-3C2C-4D0A647E7342}"/>
              </a:ext>
            </a:extLst>
          </p:cNvPr>
          <p:cNvSpPr txBox="1"/>
          <p:nvPr/>
        </p:nvSpPr>
        <p:spPr>
          <a:xfrm>
            <a:off x="2552700" y="1281953"/>
            <a:ext cx="7086600" cy="3693319"/>
          </a:xfrm>
          <a:prstGeom prst="rect">
            <a:avLst/>
          </a:prstGeom>
          <a:noFill/>
        </p:spPr>
        <p:txBody>
          <a:bodyPr wrap="square">
            <a:spAutoFit/>
          </a:bodyPr>
          <a:lstStyle/>
          <a:p>
            <a:pPr algn="just"/>
            <a:r>
              <a:rPr lang="en-IN" dirty="0"/>
              <a:t>A </a:t>
            </a:r>
            <a:r>
              <a:rPr lang="en-IN" b="1" dirty="0"/>
              <a:t>JSP page</a:t>
            </a:r>
            <a:r>
              <a:rPr lang="en-IN" dirty="0"/>
              <a:t> is a text document that contains two types of text: static data, which can be expressed in any text-based format (such as </a:t>
            </a:r>
            <a:r>
              <a:rPr lang="en-IN" dirty="0">
                <a:hlinkClick r:id="rId2">
                  <a:extLst>
                    <a:ext uri="{A12FA001-AC4F-418D-AE19-62706E023703}">
                      <ahyp:hlinkClr xmlns="" xmlns:ahyp="http://schemas.microsoft.com/office/drawing/2018/hyperlinkcolor" val="tx"/>
                    </a:ext>
                  </a:extLst>
                </a:hlinkClick>
              </a:rPr>
              <a:t>HTML</a:t>
            </a:r>
            <a:r>
              <a:rPr lang="en-IN" dirty="0"/>
              <a:t>, </a:t>
            </a:r>
            <a:r>
              <a:rPr lang="en-IN" dirty="0">
                <a:hlinkClick r:id="rId3">
                  <a:extLst>
                    <a:ext uri="{A12FA001-AC4F-418D-AE19-62706E023703}">
                      <ahyp:hlinkClr xmlns="" xmlns:ahyp="http://schemas.microsoft.com/office/drawing/2018/hyperlinkcolor" val="tx"/>
                    </a:ext>
                  </a:extLst>
                </a:hlinkClick>
              </a:rPr>
              <a:t>SVG</a:t>
            </a:r>
            <a:r>
              <a:rPr lang="en-IN" dirty="0"/>
              <a:t>, </a:t>
            </a:r>
            <a:r>
              <a:rPr lang="en-IN" dirty="0">
                <a:hlinkClick r:id="rId4">
                  <a:extLst>
                    <a:ext uri="{A12FA001-AC4F-418D-AE19-62706E023703}">
                      <ahyp:hlinkClr xmlns="" xmlns:ahyp="http://schemas.microsoft.com/office/drawing/2018/hyperlinkcolor" val="tx"/>
                    </a:ext>
                  </a:extLst>
                </a:hlinkClick>
              </a:rPr>
              <a:t>WML</a:t>
            </a:r>
            <a:r>
              <a:rPr lang="en-IN" dirty="0"/>
              <a:t>, and </a:t>
            </a:r>
            <a:r>
              <a:rPr lang="en-IN" dirty="0">
                <a:hlinkClick r:id="rId5">
                  <a:extLst>
                    <a:ext uri="{A12FA001-AC4F-418D-AE19-62706E023703}">
                      <ahyp:hlinkClr xmlns="" xmlns:ahyp="http://schemas.microsoft.com/office/drawing/2018/hyperlinkcolor" val="tx"/>
                    </a:ext>
                  </a:extLst>
                </a:hlinkClick>
              </a:rPr>
              <a:t>XML</a:t>
            </a:r>
            <a:r>
              <a:rPr lang="en-IN" dirty="0"/>
              <a:t>), and JSP elements, which construct dynamic content.</a:t>
            </a:r>
          </a:p>
          <a:p>
            <a:pPr algn="just"/>
            <a:r>
              <a:rPr lang="en-IN" dirty="0"/>
              <a:t>The recommended file extension for the source file of a JSP page is .</a:t>
            </a:r>
            <a:r>
              <a:rPr lang="en-IN" dirty="0" err="1"/>
              <a:t>jsp</a:t>
            </a:r>
            <a:r>
              <a:rPr lang="en-IN" dirty="0"/>
              <a:t>. The page can be composed of a top file that includes other files that contain either a complete JSP page or a fragment of a JSP page. The recommended extension for the source file of a fragment of a JSP page is .</a:t>
            </a:r>
            <a:r>
              <a:rPr lang="en-IN" dirty="0" err="1"/>
              <a:t>jspf</a:t>
            </a:r>
            <a:r>
              <a:rPr lang="en-IN" dirty="0"/>
              <a:t>.</a:t>
            </a:r>
          </a:p>
          <a:p>
            <a:pPr algn="just"/>
            <a:r>
              <a:rPr lang="en-IN" dirty="0"/>
              <a:t>The JSP elements in a JSP page can be expressed in two syntaxes, standard and XML, though any given file can use only one syntax. A JSP page in XML syntax is an XML document and can be manipulated by tools and APIs for XML documents. </a:t>
            </a:r>
          </a:p>
        </p:txBody>
      </p:sp>
    </p:spTree>
    <p:extLst>
      <p:ext uri="{BB962C8B-B14F-4D97-AF65-F5344CB8AC3E}">
        <p14:creationId xmlns:p14="http://schemas.microsoft.com/office/powerpoint/2010/main" val="1642655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3D8B6A-E268-41D4-BDD7-5C08C0FFAA86}" type="datetime1">
              <a:rPr lang="en-US" smtClean="0"/>
              <a:t>1/28/2025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p:cNvSpPr txBox="1">
            <a:spLocks/>
          </p:cNvSpPr>
          <p:nvPr/>
        </p:nvSpPr>
        <p:spPr>
          <a:xfrm>
            <a:off x="2836589" y="30127"/>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lvl="0" algn="ctr">
              <a:spcBef>
                <a:spcPct val="0"/>
              </a:spcBef>
              <a:defRPr/>
            </a:pPr>
            <a:r>
              <a:rPr lang="en-IN" sz="2800" spc="40" dirty="0">
                <a:solidFill>
                  <a:schemeClr val="tx1"/>
                </a:solidFill>
              </a:rPr>
              <a:t>Creating a simple JSP Page</a:t>
            </a:r>
            <a:r>
              <a:rPr lang="en-IN" sz="2800" dirty="0">
                <a:solidFill>
                  <a:schemeClr val="tx1"/>
                </a:solidFill>
              </a:rPr>
              <a:t> </a:t>
            </a:r>
            <a:endParaRPr lang="en-US" sz="2800" dirty="0">
              <a:solidFill>
                <a:schemeClr val="tx1"/>
              </a:solidFill>
            </a:endParaRPr>
          </a:p>
        </p:txBody>
      </p:sp>
      <p:sp>
        <p:nvSpPr>
          <p:cNvPr id="11" name="TextBox 10">
            <a:extLst>
              <a:ext uri="{FF2B5EF4-FFF2-40B4-BE49-F238E27FC236}">
                <a16:creationId xmlns="" xmlns:a16="http://schemas.microsoft.com/office/drawing/2014/main" id="{5B3A9FA0-9625-67EF-3C2C-4D0A647E7342}"/>
              </a:ext>
            </a:extLst>
          </p:cNvPr>
          <p:cNvSpPr txBox="1"/>
          <p:nvPr/>
        </p:nvSpPr>
        <p:spPr>
          <a:xfrm>
            <a:off x="2552700" y="1281953"/>
            <a:ext cx="7086600" cy="4524315"/>
          </a:xfrm>
          <a:prstGeom prst="rect">
            <a:avLst/>
          </a:prstGeom>
          <a:noFill/>
        </p:spPr>
        <p:txBody>
          <a:bodyPr wrap="square">
            <a:spAutoFit/>
          </a:bodyPr>
          <a:lstStyle/>
          <a:p>
            <a:pPr algn="just"/>
            <a:r>
              <a:rPr lang="en-IN" dirty="0">
                <a:solidFill>
                  <a:srgbClr val="333333"/>
                </a:solidFill>
                <a:latin typeface="inter-regular"/>
              </a:rPr>
              <a:t>To create the first JSP page, write some HTML code as given below, and save it by .</a:t>
            </a:r>
            <a:r>
              <a:rPr lang="en-IN" dirty="0" err="1">
                <a:solidFill>
                  <a:srgbClr val="333333"/>
                </a:solidFill>
                <a:latin typeface="inter-regular"/>
              </a:rPr>
              <a:t>jsp</a:t>
            </a:r>
            <a:r>
              <a:rPr lang="en-IN" dirty="0">
                <a:solidFill>
                  <a:srgbClr val="333333"/>
                </a:solidFill>
                <a:latin typeface="inter-regular"/>
              </a:rPr>
              <a:t> extension. We have saved this file as </a:t>
            </a:r>
            <a:r>
              <a:rPr lang="en-IN" dirty="0" err="1">
                <a:solidFill>
                  <a:srgbClr val="333333"/>
                </a:solidFill>
                <a:latin typeface="inter-regular"/>
              </a:rPr>
              <a:t>index.jsp</a:t>
            </a:r>
            <a:r>
              <a:rPr lang="en-IN" dirty="0">
                <a:solidFill>
                  <a:srgbClr val="333333"/>
                </a:solidFill>
                <a:latin typeface="inter-regular"/>
              </a:rPr>
              <a:t>. Put it in a folder and paste the folder in the web-apps directory in </a:t>
            </a:r>
            <a:r>
              <a:rPr lang="en-IN" dirty="0" err="1">
                <a:solidFill>
                  <a:srgbClr val="333333"/>
                </a:solidFill>
                <a:latin typeface="inter-regular"/>
              </a:rPr>
              <a:t>apache</a:t>
            </a:r>
            <a:r>
              <a:rPr lang="en-IN" dirty="0">
                <a:solidFill>
                  <a:srgbClr val="333333"/>
                </a:solidFill>
                <a:latin typeface="inter-regular"/>
              </a:rPr>
              <a:t> tomcat to run the JSP page.</a:t>
            </a:r>
          </a:p>
          <a:p>
            <a:pPr algn="just"/>
            <a:r>
              <a:rPr lang="en-IN" b="1" dirty="0" err="1">
                <a:solidFill>
                  <a:srgbClr val="333333"/>
                </a:solidFill>
                <a:latin typeface="inter-bold"/>
              </a:rPr>
              <a:t>index.jsp</a:t>
            </a:r>
            <a:endParaRPr lang="en-IN" b="1" dirty="0">
              <a:solidFill>
                <a:srgbClr val="333333"/>
              </a:solidFill>
              <a:latin typeface="inter-bold"/>
            </a:endParaRPr>
          </a:p>
          <a:p>
            <a:pPr algn="just"/>
            <a:r>
              <a:rPr lang="en-IN" dirty="0">
                <a:solidFill>
                  <a:srgbClr val="333333"/>
                </a:solidFill>
                <a:latin typeface="inter-regular"/>
              </a:rPr>
              <a:t>Let's see the simple example of JSP where we are using the </a:t>
            </a:r>
            <a:r>
              <a:rPr lang="en-IN" dirty="0" err="1">
                <a:solidFill>
                  <a:srgbClr val="333333"/>
                </a:solidFill>
                <a:latin typeface="inter-regular"/>
              </a:rPr>
              <a:t>scriptlet</a:t>
            </a:r>
            <a:r>
              <a:rPr lang="en-IN" dirty="0">
                <a:solidFill>
                  <a:srgbClr val="333333"/>
                </a:solidFill>
                <a:latin typeface="inter-regular"/>
              </a:rPr>
              <a:t> tag to put Java code in the JSP page. We will learn </a:t>
            </a:r>
            <a:r>
              <a:rPr lang="en-IN" dirty="0" err="1">
                <a:solidFill>
                  <a:srgbClr val="333333"/>
                </a:solidFill>
                <a:latin typeface="inter-regular"/>
              </a:rPr>
              <a:t>scriptlet</a:t>
            </a:r>
            <a:r>
              <a:rPr lang="en-IN" dirty="0">
                <a:solidFill>
                  <a:srgbClr val="333333"/>
                </a:solidFill>
                <a:latin typeface="inter-regular"/>
              </a:rPr>
              <a:t> tag later.</a:t>
            </a:r>
          </a:p>
          <a:p>
            <a:pPr algn="just"/>
            <a:r>
              <a:rPr lang="en-IN" dirty="0">
                <a:solidFill>
                  <a:srgbClr val="000000"/>
                </a:solidFill>
                <a:latin typeface="inter-regular"/>
              </a:rPr>
              <a:t>&lt;html&gt;  </a:t>
            </a:r>
          </a:p>
          <a:p>
            <a:pPr algn="just"/>
            <a:r>
              <a:rPr lang="en-IN" dirty="0">
                <a:solidFill>
                  <a:srgbClr val="000000"/>
                </a:solidFill>
                <a:latin typeface="inter-regular"/>
              </a:rPr>
              <a:t>&lt;body&gt;  </a:t>
            </a:r>
          </a:p>
          <a:p>
            <a:pPr algn="just"/>
            <a:r>
              <a:rPr lang="en-IN" dirty="0">
                <a:solidFill>
                  <a:srgbClr val="000000"/>
                </a:solidFill>
                <a:latin typeface="inter-regular"/>
              </a:rPr>
              <a:t>&lt;% </a:t>
            </a:r>
            <a:r>
              <a:rPr lang="en-IN" dirty="0" err="1">
                <a:solidFill>
                  <a:srgbClr val="000000"/>
                </a:solidFill>
                <a:latin typeface="inter-regular"/>
              </a:rPr>
              <a:t>out.print</a:t>
            </a:r>
            <a:r>
              <a:rPr lang="en-IN" dirty="0">
                <a:solidFill>
                  <a:srgbClr val="000000"/>
                </a:solidFill>
                <a:latin typeface="inter-regular"/>
              </a:rPr>
              <a:t>(</a:t>
            </a:r>
            <a:r>
              <a:rPr lang="en-IN" dirty="0">
                <a:solidFill>
                  <a:srgbClr val="C00000"/>
                </a:solidFill>
                <a:latin typeface="inter-regular"/>
              </a:rPr>
              <a:t>2</a:t>
            </a:r>
            <a:r>
              <a:rPr lang="en-IN" dirty="0">
                <a:solidFill>
                  <a:srgbClr val="000000"/>
                </a:solidFill>
                <a:latin typeface="inter-regular"/>
              </a:rPr>
              <a:t>*</a:t>
            </a:r>
            <a:r>
              <a:rPr lang="en-IN" dirty="0">
                <a:solidFill>
                  <a:srgbClr val="C00000"/>
                </a:solidFill>
                <a:latin typeface="inter-regular"/>
              </a:rPr>
              <a:t>5</a:t>
            </a:r>
            <a:r>
              <a:rPr lang="en-IN" dirty="0">
                <a:solidFill>
                  <a:srgbClr val="000000"/>
                </a:solidFill>
                <a:latin typeface="inter-regular"/>
              </a:rPr>
              <a:t>); %&gt;  </a:t>
            </a:r>
          </a:p>
          <a:p>
            <a:pPr algn="just"/>
            <a:r>
              <a:rPr lang="en-IN" dirty="0">
                <a:solidFill>
                  <a:srgbClr val="000000"/>
                </a:solidFill>
                <a:latin typeface="inter-regular"/>
              </a:rPr>
              <a:t>&lt;/body&gt;  </a:t>
            </a:r>
          </a:p>
          <a:p>
            <a:pPr algn="just"/>
            <a:r>
              <a:rPr lang="en-IN" dirty="0">
                <a:solidFill>
                  <a:srgbClr val="000000"/>
                </a:solidFill>
                <a:latin typeface="inter-regular"/>
              </a:rPr>
              <a:t>&lt;/html&gt;  </a:t>
            </a:r>
          </a:p>
          <a:p>
            <a:pPr algn="just"/>
            <a:endParaRPr lang="en-IN" dirty="0">
              <a:solidFill>
                <a:srgbClr val="000000"/>
              </a:solidFill>
              <a:latin typeface="inter-regular"/>
            </a:endParaRPr>
          </a:p>
          <a:p>
            <a:pPr algn="just"/>
            <a:r>
              <a:rPr lang="en-IN" dirty="0">
                <a:solidFill>
                  <a:srgbClr val="333333"/>
                </a:solidFill>
                <a:latin typeface="inter-regular"/>
              </a:rPr>
              <a:t>It will print </a:t>
            </a:r>
            <a:r>
              <a:rPr lang="en-IN" b="1" dirty="0">
                <a:solidFill>
                  <a:srgbClr val="333333"/>
                </a:solidFill>
                <a:latin typeface="inter-bold"/>
              </a:rPr>
              <a:t>10</a:t>
            </a:r>
            <a:r>
              <a:rPr lang="en-IN" dirty="0">
                <a:solidFill>
                  <a:srgbClr val="333333"/>
                </a:solidFill>
                <a:latin typeface="inter-regular"/>
              </a:rPr>
              <a:t> on the browser.</a:t>
            </a:r>
            <a:endParaRPr lang="en-IN" dirty="0">
              <a:solidFill>
                <a:srgbClr val="000000"/>
              </a:solidFill>
              <a:latin typeface="inter-regular"/>
            </a:endParaRPr>
          </a:p>
          <a:p>
            <a:pPr algn="just"/>
            <a:endParaRPr lang="en-IN" dirty="0">
              <a:solidFill>
                <a:srgbClr val="333333"/>
              </a:solidFill>
              <a:latin typeface="inter-regular"/>
            </a:endParaRPr>
          </a:p>
        </p:txBody>
      </p:sp>
    </p:spTree>
    <p:extLst>
      <p:ext uri="{BB962C8B-B14F-4D97-AF65-F5344CB8AC3E}">
        <p14:creationId xmlns:p14="http://schemas.microsoft.com/office/powerpoint/2010/main" val="29071309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E760752-1E05-4FB8-AA2A-D38603F22B65}" type="datetime1">
              <a:rPr lang="en-US" smtClean="0"/>
              <a:t>1/28/2025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p:cNvSpPr txBox="1">
            <a:spLocks/>
          </p:cNvSpPr>
          <p:nvPr/>
        </p:nvSpPr>
        <p:spPr>
          <a:xfrm>
            <a:off x="2836589" y="30127"/>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lvl="0" algn="ctr">
              <a:spcBef>
                <a:spcPct val="0"/>
              </a:spcBef>
              <a:defRPr/>
            </a:pPr>
            <a:r>
              <a:rPr lang="en-IN" sz="2800" spc="40" dirty="0">
                <a:solidFill>
                  <a:schemeClr val="tx1"/>
                </a:solidFill>
              </a:rPr>
              <a:t>JSP Exception</a:t>
            </a:r>
            <a:r>
              <a:rPr lang="en-IN" sz="2800" dirty="0">
                <a:solidFill>
                  <a:schemeClr val="tx1"/>
                </a:solidFill>
              </a:rPr>
              <a:t>  </a:t>
            </a:r>
            <a:endParaRPr lang="en-US" sz="2800" dirty="0">
              <a:solidFill>
                <a:schemeClr val="tx1"/>
              </a:solidFill>
            </a:endParaRPr>
          </a:p>
        </p:txBody>
      </p:sp>
      <p:sp>
        <p:nvSpPr>
          <p:cNvPr id="8" name="TextBox 7">
            <a:extLst>
              <a:ext uri="{FF2B5EF4-FFF2-40B4-BE49-F238E27FC236}">
                <a16:creationId xmlns="" xmlns:a16="http://schemas.microsoft.com/office/drawing/2014/main" id="{87837993-B232-273A-A4C0-7349D0057F7B}"/>
              </a:ext>
            </a:extLst>
          </p:cNvPr>
          <p:cNvSpPr txBox="1"/>
          <p:nvPr/>
        </p:nvSpPr>
        <p:spPr>
          <a:xfrm>
            <a:off x="2743200" y="1143001"/>
            <a:ext cx="7467600" cy="3139321"/>
          </a:xfrm>
          <a:prstGeom prst="rect">
            <a:avLst/>
          </a:prstGeom>
          <a:noFill/>
        </p:spPr>
        <p:txBody>
          <a:bodyPr wrap="square">
            <a:spAutoFit/>
          </a:bodyPr>
          <a:lstStyle/>
          <a:p>
            <a:pPr algn="just"/>
            <a:r>
              <a:rPr lang="en-IN" b="1" dirty="0">
                <a:solidFill>
                  <a:srgbClr val="222222"/>
                </a:solidFill>
              </a:rPr>
              <a:t>Exceptions</a:t>
            </a:r>
            <a:r>
              <a:rPr lang="en-IN" dirty="0">
                <a:solidFill>
                  <a:srgbClr val="222222"/>
                </a:solidFill>
              </a:rPr>
              <a:t> in JSP occur when there is an error in the code either by the developer or internal error from the system. Exception handling in JSP is the same as in Java where we manage exceptions using Try Catch blocks. Unlike Java, there are exceptions in JSP also when there is no error in the code.</a:t>
            </a:r>
          </a:p>
          <a:p>
            <a:pPr algn="just"/>
            <a:r>
              <a:rPr lang="en-IN" b="1" dirty="0">
                <a:solidFill>
                  <a:srgbClr val="222222"/>
                </a:solidFill>
              </a:rPr>
              <a:t>Types of Exceptions in JSP</a:t>
            </a:r>
          </a:p>
          <a:p>
            <a:pPr algn="just"/>
            <a:r>
              <a:rPr lang="en-IN" dirty="0">
                <a:solidFill>
                  <a:srgbClr val="222222"/>
                </a:solidFill>
              </a:rPr>
              <a:t>Exceptions in JSP are of three types:</a:t>
            </a:r>
          </a:p>
          <a:p>
            <a:pPr algn="just">
              <a:buFont typeface="+mj-lt"/>
              <a:buAutoNum type="arabicPeriod"/>
            </a:pPr>
            <a:r>
              <a:rPr lang="en-IN" dirty="0">
                <a:solidFill>
                  <a:srgbClr val="222222"/>
                </a:solidFill>
              </a:rPr>
              <a:t>Checked Exception</a:t>
            </a:r>
          </a:p>
          <a:p>
            <a:pPr algn="just">
              <a:buFont typeface="+mj-lt"/>
              <a:buAutoNum type="arabicPeriod"/>
            </a:pPr>
            <a:r>
              <a:rPr lang="en-IN" dirty="0">
                <a:solidFill>
                  <a:srgbClr val="222222"/>
                </a:solidFill>
              </a:rPr>
              <a:t>Runtime Exception</a:t>
            </a:r>
          </a:p>
          <a:p>
            <a:pPr algn="just">
              <a:buFont typeface="+mj-lt"/>
              <a:buAutoNum type="arabicPeriod"/>
            </a:pPr>
            <a:r>
              <a:rPr lang="en-IN" dirty="0">
                <a:solidFill>
                  <a:srgbClr val="222222"/>
                </a:solidFill>
              </a:rPr>
              <a:t>Error Exception</a:t>
            </a:r>
          </a:p>
          <a:p>
            <a:pPr algn="just"/>
            <a:r>
              <a:rPr lang="en-IN" dirty="0"/>
              <a:t/>
            </a:r>
            <a:br>
              <a:rPr lang="en-IN" dirty="0"/>
            </a:br>
            <a:endParaRPr lang="en-US" dirty="0"/>
          </a:p>
        </p:txBody>
      </p:sp>
    </p:spTree>
    <p:extLst>
      <p:ext uri="{BB962C8B-B14F-4D97-AF65-F5344CB8AC3E}">
        <p14:creationId xmlns:p14="http://schemas.microsoft.com/office/powerpoint/2010/main" val="27205461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7BD930B-5AF9-4566-B39F-9B63F485F634}" type="datetime1">
              <a:rPr lang="en-US" smtClean="0"/>
              <a:t>1/28/2025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7" name="Title 1"/>
          <p:cNvSpPr txBox="1">
            <a:spLocks/>
          </p:cNvSpPr>
          <p:nvPr/>
        </p:nvSpPr>
        <p:spPr>
          <a:xfrm>
            <a:off x="2836589" y="30127"/>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lvl="0" algn="ctr">
              <a:spcBef>
                <a:spcPct val="0"/>
              </a:spcBef>
              <a:defRPr/>
            </a:pPr>
            <a:r>
              <a:rPr lang="en-IN" sz="2800" spc="40" dirty="0">
                <a:solidFill>
                  <a:schemeClr val="tx1"/>
                </a:solidFill>
              </a:rPr>
              <a:t>JSP Exception</a:t>
            </a:r>
            <a:r>
              <a:rPr lang="en-IN" sz="2800" dirty="0">
                <a:solidFill>
                  <a:schemeClr val="tx1"/>
                </a:solidFill>
              </a:rPr>
              <a:t>  </a:t>
            </a:r>
            <a:endParaRPr lang="en-US" sz="2800" dirty="0">
              <a:solidFill>
                <a:schemeClr val="tx1"/>
              </a:solidFill>
            </a:endParaRPr>
          </a:p>
        </p:txBody>
      </p:sp>
      <p:sp>
        <p:nvSpPr>
          <p:cNvPr id="8" name="TextBox 7">
            <a:extLst>
              <a:ext uri="{FF2B5EF4-FFF2-40B4-BE49-F238E27FC236}">
                <a16:creationId xmlns="" xmlns:a16="http://schemas.microsoft.com/office/drawing/2014/main" id="{87837993-B232-273A-A4C0-7349D0057F7B}"/>
              </a:ext>
            </a:extLst>
          </p:cNvPr>
          <p:cNvSpPr txBox="1"/>
          <p:nvPr/>
        </p:nvSpPr>
        <p:spPr>
          <a:xfrm>
            <a:off x="2743200" y="1143000"/>
            <a:ext cx="7467600" cy="6463308"/>
          </a:xfrm>
          <a:prstGeom prst="rect">
            <a:avLst/>
          </a:prstGeom>
          <a:noFill/>
        </p:spPr>
        <p:txBody>
          <a:bodyPr wrap="square">
            <a:spAutoFit/>
          </a:bodyPr>
          <a:lstStyle/>
          <a:p>
            <a:r>
              <a:rPr lang="en-US" b="1" dirty="0"/>
              <a:t>index.jsp</a:t>
            </a:r>
          </a:p>
          <a:p>
            <a:r>
              <a:rPr lang="en-US" dirty="0"/>
              <a:t>&lt;form action="process.jsp"&gt;  </a:t>
            </a:r>
          </a:p>
          <a:p>
            <a:r>
              <a:rPr lang="en-US" dirty="0"/>
              <a:t>No1:&lt;input type="text" name="n1" /&gt;&lt;</a:t>
            </a:r>
            <a:r>
              <a:rPr lang="en-US" dirty="0" err="1"/>
              <a:t>br</a:t>
            </a:r>
            <a:r>
              <a:rPr lang="en-US" dirty="0"/>
              <a:t>/&gt;&lt;</a:t>
            </a:r>
            <a:r>
              <a:rPr lang="en-US" dirty="0" err="1"/>
              <a:t>br</a:t>
            </a:r>
            <a:r>
              <a:rPr lang="en-US" dirty="0"/>
              <a:t>/&gt;  </a:t>
            </a:r>
          </a:p>
          <a:p>
            <a:r>
              <a:rPr lang="en-US" dirty="0"/>
              <a:t>No1:&lt;input type="text" name="n2" /&gt;&lt;</a:t>
            </a:r>
            <a:r>
              <a:rPr lang="en-US" dirty="0" err="1"/>
              <a:t>br</a:t>
            </a:r>
            <a:r>
              <a:rPr lang="en-US" dirty="0"/>
              <a:t>/&gt;&lt;</a:t>
            </a:r>
            <a:r>
              <a:rPr lang="en-US" dirty="0" err="1"/>
              <a:t>br</a:t>
            </a:r>
            <a:r>
              <a:rPr lang="en-US" dirty="0"/>
              <a:t>/&gt;  </a:t>
            </a:r>
          </a:p>
          <a:p>
            <a:r>
              <a:rPr lang="en-US" dirty="0"/>
              <a:t>&lt;input type="submit" value="divide"/&gt;  </a:t>
            </a:r>
          </a:p>
          <a:p>
            <a:r>
              <a:rPr lang="en-US" dirty="0"/>
              <a:t>&lt;/form&gt;  </a:t>
            </a:r>
          </a:p>
          <a:p>
            <a:endParaRPr lang="en-US" b="1" dirty="0"/>
          </a:p>
          <a:p>
            <a:r>
              <a:rPr lang="en-US" b="1" dirty="0"/>
              <a:t>process.jsp</a:t>
            </a:r>
          </a:p>
          <a:p>
            <a:r>
              <a:rPr lang="en-US" dirty="0"/>
              <a:t>&lt;%@ page </a:t>
            </a:r>
            <a:r>
              <a:rPr lang="en-US" dirty="0" err="1"/>
              <a:t>errorPage</a:t>
            </a:r>
            <a:r>
              <a:rPr lang="en-US" dirty="0"/>
              <a:t>="error.jsp" %&gt;  </a:t>
            </a:r>
          </a:p>
          <a:p>
            <a:r>
              <a:rPr lang="en-US" dirty="0"/>
              <a:t>&lt;%  </a:t>
            </a:r>
          </a:p>
          <a:p>
            <a:r>
              <a:rPr lang="en-US" dirty="0"/>
              <a:t>  </a:t>
            </a:r>
          </a:p>
          <a:p>
            <a:r>
              <a:rPr lang="en-US" dirty="0"/>
              <a:t>String num1=</a:t>
            </a:r>
            <a:r>
              <a:rPr lang="en-US" dirty="0" err="1"/>
              <a:t>request.getParameter</a:t>
            </a:r>
            <a:r>
              <a:rPr lang="en-US" dirty="0"/>
              <a:t>("n1");  </a:t>
            </a:r>
          </a:p>
          <a:p>
            <a:r>
              <a:rPr lang="en-US" dirty="0"/>
              <a:t>String num2=</a:t>
            </a:r>
            <a:r>
              <a:rPr lang="en-US" dirty="0" err="1"/>
              <a:t>request.getParameter</a:t>
            </a:r>
            <a:r>
              <a:rPr lang="en-US" dirty="0"/>
              <a:t>("n2");  </a:t>
            </a:r>
          </a:p>
          <a:p>
            <a:r>
              <a:rPr lang="en-US" dirty="0"/>
              <a:t>  </a:t>
            </a:r>
          </a:p>
          <a:p>
            <a:r>
              <a:rPr lang="en-US" b="1" dirty="0" err="1"/>
              <a:t>int</a:t>
            </a:r>
            <a:r>
              <a:rPr lang="en-US" dirty="0"/>
              <a:t> a=</a:t>
            </a:r>
            <a:r>
              <a:rPr lang="en-US" dirty="0" err="1"/>
              <a:t>Integer.parseInt</a:t>
            </a:r>
            <a:r>
              <a:rPr lang="en-US" dirty="0"/>
              <a:t>(num1);  </a:t>
            </a:r>
          </a:p>
          <a:p>
            <a:r>
              <a:rPr lang="en-US" b="1" dirty="0" err="1"/>
              <a:t>int</a:t>
            </a:r>
            <a:r>
              <a:rPr lang="en-US" dirty="0"/>
              <a:t> b=</a:t>
            </a:r>
            <a:r>
              <a:rPr lang="en-US" dirty="0" err="1"/>
              <a:t>Integer.parseInt</a:t>
            </a:r>
            <a:r>
              <a:rPr lang="en-US" dirty="0"/>
              <a:t>(num2);  </a:t>
            </a:r>
          </a:p>
          <a:p>
            <a:r>
              <a:rPr lang="en-US" b="1" dirty="0" err="1"/>
              <a:t>int</a:t>
            </a:r>
            <a:r>
              <a:rPr lang="en-US" dirty="0"/>
              <a:t> c=a/b;  </a:t>
            </a:r>
          </a:p>
          <a:p>
            <a:r>
              <a:rPr lang="en-US" dirty="0" err="1"/>
              <a:t>out.print</a:t>
            </a:r>
            <a:r>
              <a:rPr lang="en-US" dirty="0"/>
              <a:t>("division of numbers is: "+c);  </a:t>
            </a:r>
          </a:p>
          <a:p>
            <a:r>
              <a:rPr lang="en-US" dirty="0"/>
              <a:t>  </a:t>
            </a:r>
          </a:p>
          <a:p>
            <a:r>
              <a:rPr lang="en-US" dirty="0"/>
              <a:t>%&gt;  </a:t>
            </a:r>
          </a:p>
          <a:p>
            <a:endParaRPr lang="en-US" b="1" dirty="0"/>
          </a:p>
          <a:p>
            <a:pPr algn="just"/>
            <a:r>
              <a:rPr lang="en-IN" dirty="0"/>
              <a:t/>
            </a:r>
            <a:br>
              <a:rPr lang="en-IN" dirty="0"/>
            </a:br>
            <a:endParaRPr lang="en-US" dirty="0"/>
          </a:p>
        </p:txBody>
      </p:sp>
    </p:spTree>
    <p:extLst>
      <p:ext uri="{BB962C8B-B14F-4D97-AF65-F5344CB8AC3E}">
        <p14:creationId xmlns:p14="http://schemas.microsoft.com/office/powerpoint/2010/main" val="28994787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EE246E1-69B0-491C-B766-D751BDAEFFA5}" type="datetime1">
              <a:rPr lang="en-US" smtClean="0"/>
              <a:t>1/28/2025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7" name="Title 1"/>
          <p:cNvSpPr txBox="1">
            <a:spLocks/>
          </p:cNvSpPr>
          <p:nvPr/>
        </p:nvSpPr>
        <p:spPr>
          <a:xfrm>
            <a:off x="2836589" y="30127"/>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lvl="0" algn="ctr">
              <a:spcBef>
                <a:spcPct val="0"/>
              </a:spcBef>
              <a:defRPr/>
            </a:pPr>
            <a:r>
              <a:rPr lang="en-IN" sz="2800" spc="40" dirty="0">
                <a:solidFill>
                  <a:schemeClr val="tx1"/>
                </a:solidFill>
              </a:rPr>
              <a:t>JSP Exception</a:t>
            </a:r>
            <a:r>
              <a:rPr lang="en-IN" sz="2800" dirty="0">
                <a:solidFill>
                  <a:schemeClr val="tx1"/>
                </a:solidFill>
              </a:rPr>
              <a:t>  </a:t>
            </a:r>
            <a:endParaRPr lang="en-US" sz="2800" dirty="0">
              <a:solidFill>
                <a:schemeClr val="tx1"/>
              </a:solidFill>
            </a:endParaRPr>
          </a:p>
        </p:txBody>
      </p:sp>
      <p:sp>
        <p:nvSpPr>
          <p:cNvPr id="8" name="TextBox 7">
            <a:extLst>
              <a:ext uri="{FF2B5EF4-FFF2-40B4-BE49-F238E27FC236}">
                <a16:creationId xmlns="" xmlns:a16="http://schemas.microsoft.com/office/drawing/2014/main" id="{87837993-B232-273A-A4C0-7349D0057F7B}"/>
              </a:ext>
            </a:extLst>
          </p:cNvPr>
          <p:cNvSpPr txBox="1"/>
          <p:nvPr/>
        </p:nvSpPr>
        <p:spPr>
          <a:xfrm>
            <a:off x="2743200" y="1143000"/>
            <a:ext cx="7467600" cy="2862322"/>
          </a:xfrm>
          <a:prstGeom prst="rect">
            <a:avLst/>
          </a:prstGeom>
          <a:noFill/>
        </p:spPr>
        <p:txBody>
          <a:bodyPr wrap="square">
            <a:spAutoFit/>
          </a:bodyPr>
          <a:lstStyle/>
          <a:p>
            <a:r>
              <a:rPr lang="en-US" b="1" dirty="0"/>
              <a:t>error.jsp</a:t>
            </a:r>
          </a:p>
          <a:p>
            <a:endParaRPr lang="en-US" dirty="0"/>
          </a:p>
          <a:p>
            <a:r>
              <a:rPr lang="en-US" dirty="0"/>
              <a:t>&lt;%@ page </a:t>
            </a:r>
            <a:r>
              <a:rPr lang="en-US" dirty="0" err="1"/>
              <a:t>isErrorPage</a:t>
            </a:r>
            <a:r>
              <a:rPr lang="en-US" dirty="0"/>
              <a:t>="true" %&gt;  </a:t>
            </a:r>
          </a:p>
          <a:p>
            <a:r>
              <a:rPr lang="en-US" dirty="0"/>
              <a:t>  </a:t>
            </a:r>
          </a:p>
          <a:p>
            <a:r>
              <a:rPr lang="en-US" dirty="0"/>
              <a:t>&lt;h3&gt;Sorry an exception </a:t>
            </a:r>
            <a:r>
              <a:rPr lang="en-US" dirty="0" err="1"/>
              <a:t>occured</a:t>
            </a:r>
            <a:r>
              <a:rPr lang="en-US" dirty="0"/>
              <a:t>!&lt;/h3&gt;  </a:t>
            </a:r>
          </a:p>
          <a:p>
            <a:r>
              <a:rPr lang="en-US" dirty="0"/>
              <a:t>  </a:t>
            </a:r>
          </a:p>
          <a:p>
            <a:r>
              <a:rPr lang="en-US" dirty="0"/>
              <a:t>Exception is: &lt;%= exception %&gt;</a:t>
            </a:r>
          </a:p>
          <a:p>
            <a:endParaRPr lang="en-US" b="1" dirty="0"/>
          </a:p>
          <a:p>
            <a:pPr algn="just"/>
            <a:r>
              <a:rPr lang="en-IN" dirty="0"/>
              <a:t/>
            </a:r>
            <a:br>
              <a:rPr lang="en-IN" dirty="0"/>
            </a:br>
            <a:endParaRPr lang="en-US" dirty="0"/>
          </a:p>
        </p:txBody>
      </p:sp>
    </p:spTree>
    <p:extLst>
      <p:ext uri="{BB962C8B-B14F-4D97-AF65-F5344CB8AC3E}">
        <p14:creationId xmlns:p14="http://schemas.microsoft.com/office/powerpoint/2010/main" val="7977643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F4FF953-6AEF-4660-8930-A96F76AA329B}" type="datetime1">
              <a:rPr lang="en-US" smtClean="0"/>
              <a:t>1/28/2025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7" name="Title 1"/>
          <p:cNvSpPr txBox="1">
            <a:spLocks/>
          </p:cNvSpPr>
          <p:nvPr/>
        </p:nvSpPr>
        <p:spPr>
          <a:xfrm>
            <a:off x="2836589" y="30127"/>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algn="ctr">
              <a:spcBef>
                <a:spcPct val="0"/>
              </a:spcBef>
              <a:defRPr/>
            </a:pPr>
            <a:r>
              <a:rPr lang="en-IN" sz="2800" dirty="0">
                <a:solidFill>
                  <a:schemeClr val="tx1"/>
                </a:solidFill>
              </a:rPr>
              <a:t> </a:t>
            </a:r>
            <a:r>
              <a:rPr lang="en-IN" sz="2800" dirty="0">
                <a:solidFill>
                  <a:srgbClr val="222222"/>
                </a:solidFill>
              </a:rPr>
              <a:t>Checked Exceptions </a:t>
            </a:r>
            <a:endParaRPr lang="en-US" sz="2800" dirty="0">
              <a:solidFill>
                <a:schemeClr val="tx1"/>
              </a:solidFill>
            </a:endParaRPr>
          </a:p>
        </p:txBody>
      </p:sp>
      <p:sp>
        <p:nvSpPr>
          <p:cNvPr id="10" name="TextBox 9">
            <a:extLst>
              <a:ext uri="{FF2B5EF4-FFF2-40B4-BE49-F238E27FC236}">
                <a16:creationId xmlns="" xmlns:a16="http://schemas.microsoft.com/office/drawing/2014/main" id="{240B0A2C-4031-E362-D209-7D68912BC2A3}"/>
              </a:ext>
            </a:extLst>
          </p:cNvPr>
          <p:cNvSpPr txBox="1"/>
          <p:nvPr/>
        </p:nvSpPr>
        <p:spPr>
          <a:xfrm>
            <a:off x="2836590" y="1169597"/>
            <a:ext cx="7221811" cy="2862322"/>
          </a:xfrm>
          <a:prstGeom prst="rect">
            <a:avLst/>
          </a:prstGeom>
          <a:noFill/>
        </p:spPr>
        <p:txBody>
          <a:bodyPr wrap="square">
            <a:spAutoFit/>
          </a:bodyPr>
          <a:lstStyle/>
          <a:p>
            <a:pPr algn="just"/>
            <a:r>
              <a:rPr lang="en-IN" dirty="0">
                <a:latin typeface="Times New Roman" pitchFamily="18" charset="0"/>
                <a:cs typeface="Times New Roman" pitchFamily="18" charset="0"/>
              </a:rPr>
              <a:t>It is normally a user error or problems which are not seen by the developer are termed as checked exceptions.</a:t>
            </a:r>
          </a:p>
          <a:p>
            <a:pPr algn="just"/>
            <a:r>
              <a:rPr lang="en-IN" dirty="0">
                <a:latin typeface="Times New Roman" pitchFamily="18" charset="0"/>
                <a:cs typeface="Times New Roman" pitchFamily="18" charset="0"/>
              </a:rPr>
              <a:t>Some Checked exception examples are:</a:t>
            </a:r>
          </a:p>
          <a:p>
            <a:pPr algn="just">
              <a:buFont typeface="+mj-lt"/>
              <a:buAutoNum type="arabicPeriod"/>
            </a:pPr>
            <a:r>
              <a:rPr lang="en-IN" b="1" dirty="0" err="1">
                <a:latin typeface="Times New Roman" pitchFamily="18" charset="0"/>
                <a:cs typeface="Times New Roman" pitchFamily="18" charset="0"/>
              </a:rPr>
              <a:t>FileNotFoundException</a:t>
            </a:r>
            <a:r>
              <a:rPr lang="en-IN" dirty="0">
                <a:latin typeface="Times New Roman" pitchFamily="18" charset="0"/>
                <a:cs typeface="Times New Roman" pitchFamily="18" charset="0"/>
              </a:rPr>
              <a:t>: This is a checked exception (where it tries to find a file when the file is not found on the disk).</a:t>
            </a:r>
          </a:p>
          <a:p>
            <a:pPr algn="just">
              <a:buFont typeface="+mj-lt"/>
              <a:buAutoNum type="arabicPeriod"/>
            </a:pPr>
            <a:r>
              <a:rPr lang="en-IN" b="1" dirty="0">
                <a:latin typeface="Times New Roman" pitchFamily="18" charset="0"/>
                <a:cs typeface="Times New Roman" pitchFamily="18" charset="0"/>
              </a:rPr>
              <a:t>IO Exception</a:t>
            </a:r>
            <a:r>
              <a:rPr lang="en-IN" dirty="0">
                <a:latin typeface="Times New Roman" pitchFamily="18" charset="0"/>
                <a:cs typeface="Times New Roman" pitchFamily="18" charset="0"/>
              </a:rPr>
              <a:t>: This is also checked exception if there is any exception occurred during reading or writing of a file then the IO exception is raised.</a:t>
            </a:r>
          </a:p>
          <a:p>
            <a:pPr algn="just">
              <a:buFont typeface="+mj-lt"/>
              <a:buAutoNum type="arabicPeriod"/>
            </a:pPr>
            <a:r>
              <a:rPr lang="en-IN" b="1" dirty="0" err="1">
                <a:latin typeface="Times New Roman" pitchFamily="18" charset="0"/>
                <a:cs typeface="Times New Roman" pitchFamily="18" charset="0"/>
              </a:rPr>
              <a:t>SQLException</a:t>
            </a:r>
            <a:r>
              <a:rPr lang="en-IN" dirty="0">
                <a:latin typeface="Times New Roman" pitchFamily="18" charset="0"/>
                <a:cs typeface="Times New Roman" pitchFamily="18" charset="0"/>
              </a:rPr>
              <a:t>: This is also a checked exception when the file is connected with SQL database, and there is issue with the connectivity of the SQL database then </a:t>
            </a:r>
            <a:r>
              <a:rPr lang="en-IN" dirty="0" err="1">
                <a:latin typeface="Times New Roman" pitchFamily="18" charset="0"/>
                <a:cs typeface="Times New Roman" pitchFamily="18" charset="0"/>
              </a:rPr>
              <a:t>SQLException</a:t>
            </a:r>
            <a:r>
              <a:rPr lang="en-IN" dirty="0">
                <a:latin typeface="Times New Roman" pitchFamily="18" charset="0"/>
                <a:cs typeface="Times New Roman" pitchFamily="18" charset="0"/>
              </a:rPr>
              <a:t> is raised</a:t>
            </a:r>
          </a:p>
        </p:txBody>
      </p:sp>
    </p:spTree>
    <p:extLst>
      <p:ext uri="{BB962C8B-B14F-4D97-AF65-F5344CB8AC3E}">
        <p14:creationId xmlns:p14="http://schemas.microsoft.com/office/powerpoint/2010/main" val="12141055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690AAD3-7EC9-4A0B-81A2-F5CC76FE095B}" type="datetime1">
              <a:rPr lang="en-US" smtClean="0"/>
              <a:t>1/28/2025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7" name="Title 1"/>
          <p:cNvSpPr txBox="1">
            <a:spLocks/>
          </p:cNvSpPr>
          <p:nvPr/>
        </p:nvSpPr>
        <p:spPr>
          <a:xfrm>
            <a:off x="2836589" y="30127"/>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algn="ctr">
              <a:spcBef>
                <a:spcPct val="0"/>
              </a:spcBef>
              <a:defRPr/>
            </a:pPr>
            <a:r>
              <a:rPr lang="en-IN" sz="2800" dirty="0">
                <a:solidFill>
                  <a:schemeClr val="tx1"/>
                </a:solidFill>
                <a:latin typeface="+mj-lt"/>
              </a:rPr>
              <a:t> </a:t>
            </a:r>
            <a:r>
              <a:rPr lang="en-IN" sz="2800" dirty="0">
                <a:solidFill>
                  <a:srgbClr val="222222"/>
                </a:solidFill>
                <a:latin typeface="+mj-lt"/>
              </a:rPr>
              <a:t>Runtime Exceptions </a:t>
            </a:r>
            <a:endParaRPr lang="en-US" sz="2800" dirty="0">
              <a:solidFill>
                <a:schemeClr val="tx1"/>
              </a:solidFill>
              <a:latin typeface="+mj-lt"/>
            </a:endParaRPr>
          </a:p>
        </p:txBody>
      </p:sp>
      <p:sp>
        <p:nvSpPr>
          <p:cNvPr id="10" name="TextBox 9">
            <a:extLst>
              <a:ext uri="{FF2B5EF4-FFF2-40B4-BE49-F238E27FC236}">
                <a16:creationId xmlns="" xmlns:a16="http://schemas.microsoft.com/office/drawing/2014/main" id="{240B0A2C-4031-E362-D209-7D68912BC2A3}"/>
              </a:ext>
            </a:extLst>
          </p:cNvPr>
          <p:cNvSpPr txBox="1"/>
          <p:nvPr/>
        </p:nvSpPr>
        <p:spPr>
          <a:xfrm>
            <a:off x="2836590" y="1169598"/>
            <a:ext cx="7221811" cy="3139321"/>
          </a:xfrm>
          <a:prstGeom prst="rect">
            <a:avLst/>
          </a:prstGeom>
          <a:noFill/>
        </p:spPr>
        <p:txBody>
          <a:bodyPr wrap="square">
            <a:spAutoFit/>
          </a:bodyPr>
          <a:lstStyle/>
          <a:p>
            <a:pPr algn="just"/>
            <a:r>
              <a:rPr lang="en-IN" dirty="0">
                <a:solidFill>
                  <a:srgbClr val="222222"/>
                </a:solidFill>
                <a:latin typeface="Times New Roman" pitchFamily="18" charset="0"/>
                <a:cs typeface="Times New Roman" pitchFamily="18" charset="0"/>
              </a:rPr>
              <a:t>Runtime exceptions are the one which could have avoided by the programmer. They are ignored at the time of compilation.</a:t>
            </a:r>
          </a:p>
          <a:p>
            <a:pPr algn="just"/>
            <a:r>
              <a:rPr lang="en-IN" dirty="0">
                <a:solidFill>
                  <a:srgbClr val="222222"/>
                </a:solidFill>
                <a:latin typeface="Times New Roman" pitchFamily="18" charset="0"/>
                <a:cs typeface="Times New Roman" pitchFamily="18" charset="0"/>
              </a:rPr>
              <a:t>Some Runtime exception examples are:</a:t>
            </a:r>
          </a:p>
          <a:p>
            <a:pPr algn="just">
              <a:buFont typeface="+mj-lt"/>
              <a:buAutoNum type="arabicPeriod"/>
            </a:pPr>
            <a:r>
              <a:rPr lang="en-IN" b="1" dirty="0" err="1">
                <a:solidFill>
                  <a:srgbClr val="222222"/>
                </a:solidFill>
                <a:latin typeface="Times New Roman" pitchFamily="18" charset="0"/>
                <a:cs typeface="Times New Roman" pitchFamily="18" charset="0"/>
              </a:rPr>
              <a:t>ArrayIndexOutOfBoundsException</a:t>
            </a:r>
            <a:r>
              <a:rPr lang="en-IN" dirty="0">
                <a:solidFill>
                  <a:srgbClr val="222222"/>
                </a:solidFill>
                <a:latin typeface="Times New Roman" pitchFamily="18" charset="0"/>
                <a:cs typeface="Times New Roman" pitchFamily="18" charset="0"/>
              </a:rPr>
              <a:t>: This is a runtime exception when array size exceeds the elements.</a:t>
            </a:r>
          </a:p>
          <a:p>
            <a:pPr algn="just">
              <a:buFont typeface="+mj-lt"/>
              <a:buAutoNum type="arabicPeriod"/>
            </a:pPr>
            <a:r>
              <a:rPr lang="en-IN" b="1" dirty="0" err="1">
                <a:solidFill>
                  <a:srgbClr val="222222"/>
                </a:solidFill>
                <a:latin typeface="Times New Roman" pitchFamily="18" charset="0"/>
                <a:cs typeface="Times New Roman" pitchFamily="18" charset="0"/>
              </a:rPr>
              <a:t>ArithmeticException</a:t>
            </a:r>
            <a:r>
              <a:rPr lang="en-IN" dirty="0">
                <a:solidFill>
                  <a:srgbClr val="222222"/>
                </a:solidFill>
                <a:latin typeface="Times New Roman" pitchFamily="18" charset="0"/>
                <a:cs typeface="Times New Roman" pitchFamily="18" charset="0"/>
              </a:rPr>
              <a:t>: This is also a runtime exception when there are any mathematical operations, which are not permitted under normal conditions, for example, dividing a number by 0 will give an exception.</a:t>
            </a:r>
          </a:p>
          <a:p>
            <a:pPr algn="just">
              <a:buFont typeface="+mj-lt"/>
              <a:buAutoNum type="arabicPeriod"/>
            </a:pPr>
            <a:r>
              <a:rPr lang="en-IN" b="1" dirty="0" err="1">
                <a:solidFill>
                  <a:srgbClr val="222222"/>
                </a:solidFill>
                <a:latin typeface="Times New Roman" pitchFamily="18" charset="0"/>
                <a:cs typeface="Times New Roman" pitchFamily="18" charset="0"/>
              </a:rPr>
              <a:t>NullPointer</a:t>
            </a:r>
            <a:r>
              <a:rPr lang="en-IN" b="1" dirty="0">
                <a:solidFill>
                  <a:srgbClr val="222222"/>
                </a:solidFill>
                <a:latin typeface="Times New Roman" pitchFamily="18" charset="0"/>
                <a:cs typeface="Times New Roman" pitchFamily="18" charset="0"/>
              </a:rPr>
              <a:t> Exception</a:t>
            </a:r>
            <a:r>
              <a:rPr lang="en-IN" dirty="0">
                <a:solidFill>
                  <a:srgbClr val="222222"/>
                </a:solidFill>
                <a:latin typeface="Times New Roman" pitchFamily="18" charset="0"/>
                <a:cs typeface="Times New Roman" pitchFamily="18" charset="0"/>
              </a:rPr>
              <a:t>: This is also a runtime exception which is raised when a variable or an object is null when we try to access the same. This is a very common exception.</a:t>
            </a:r>
          </a:p>
        </p:txBody>
      </p:sp>
    </p:spTree>
    <p:extLst>
      <p:ext uri="{BB962C8B-B14F-4D97-AF65-F5344CB8AC3E}">
        <p14:creationId xmlns:p14="http://schemas.microsoft.com/office/powerpoint/2010/main" val="11504963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CC06DFE-4903-45B5-AA8B-0F79A89CF313}" type="datetime1">
              <a:rPr lang="en-US" smtClean="0"/>
              <a:t>1/28/2025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7" name="Title 1"/>
          <p:cNvSpPr txBox="1">
            <a:spLocks/>
          </p:cNvSpPr>
          <p:nvPr/>
        </p:nvSpPr>
        <p:spPr>
          <a:xfrm>
            <a:off x="2836589" y="30127"/>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algn="ctr">
              <a:spcBef>
                <a:spcPct val="0"/>
              </a:spcBef>
              <a:defRPr/>
            </a:pPr>
            <a:r>
              <a:rPr lang="en-IN" sz="2800" dirty="0">
                <a:solidFill>
                  <a:schemeClr val="tx1"/>
                </a:solidFill>
              </a:rPr>
              <a:t> </a:t>
            </a:r>
            <a:r>
              <a:rPr lang="en-IN" sz="2800" dirty="0">
                <a:solidFill>
                  <a:srgbClr val="222222"/>
                </a:solidFill>
              </a:rPr>
              <a:t>Errors </a:t>
            </a:r>
            <a:endParaRPr lang="en-US" sz="2800" dirty="0">
              <a:solidFill>
                <a:schemeClr val="tx1"/>
              </a:solidFill>
            </a:endParaRPr>
          </a:p>
        </p:txBody>
      </p:sp>
      <p:sp>
        <p:nvSpPr>
          <p:cNvPr id="10" name="TextBox 9">
            <a:extLst>
              <a:ext uri="{FF2B5EF4-FFF2-40B4-BE49-F238E27FC236}">
                <a16:creationId xmlns="" xmlns:a16="http://schemas.microsoft.com/office/drawing/2014/main" id="{240B0A2C-4031-E362-D209-7D68912BC2A3}"/>
              </a:ext>
            </a:extLst>
          </p:cNvPr>
          <p:cNvSpPr txBox="1"/>
          <p:nvPr/>
        </p:nvSpPr>
        <p:spPr>
          <a:xfrm>
            <a:off x="1981200" y="1169598"/>
            <a:ext cx="9067800" cy="3416320"/>
          </a:xfrm>
          <a:prstGeom prst="rect">
            <a:avLst/>
          </a:prstGeom>
          <a:noFill/>
        </p:spPr>
        <p:txBody>
          <a:bodyPr wrap="square">
            <a:spAutoFit/>
          </a:bodyPr>
          <a:lstStyle/>
          <a:p>
            <a:pPr algn="l"/>
            <a:r>
              <a:rPr lang="en-IN" sz="2400" dirty="0">
                <a:solidFill>
                  <a:srgbClr val="222222"/>
                </a:solidFill>
                <a:latin typeface="Times New Roman" pitchFamily="18" charset="0"/>
                <a:cs typeface="Times New Roman" pitchFamily="18" charset="0"/>
              </a:rPr>
              <a:t>The problem arises due to the control of the user or programmer. If stack overflows, then error can occur.</a:t>
            </a:r>
          </a:p>
          <a:p>
            <a:pPr algn="l"/>
            <a:r>
              <a:rPr lang="en-IN" sz="2400" dirty="0">
                <a:solidFill>
                  <a:srgbClr val="222222"/>
                </a:solidFill>
                <a:latin typeface="Times New Roman" pitchFamily="18" charset="0"/>
                <a:cs typeface="Times New Roman" pitchFamily="18" charset="0"/>
              </a:rPr>
              <a:t>Some examples of the error are listed below:</a:t>
            </a:r>
          </a:p>
          <a:p>
            <a:pPr algn="l">
              <a:buFont typeface="+mj-lt"/>
              <a:buAutoNum type="arabicPeriod"/>
            </a:pPr>
            <a:r>
              <a:rPr lang="en-IN" sz="2400" b="1" dirty="0">
                <a:solidFill>
                  <a:srgbClr val="222222"/>
                </a:solidFill>
                <a:latin typeface="Times New Roman" pitchFamily="18" charset="0"/>
                <a:cs typeface="Times New Roman" pitchFamily="18" charset="0"/>
              </a:rPr>
              <a:t>Error</a:t>
            </a:r>
            <a:r>
              <a:rPr lang="en-IN" sz="2400" dirty="0">
                <a:solidFill>
                  <a:srgbClr val="222222"/>
                </a:solidFill>
                <a:latin typeface="Times New Roman" pitchFamily="18" charset="0"/>
                <a:cs typeface="Times New Roman" pitchFamily="18" charset="0"/>
              </a:rPr>
              <a:t>: This error is a subclass of throwable which indicates serious problems that an application cannot catch.</a:t>
            </a:r>
          </a:p>
          <a:p>
            <a:pPr algn="l">
              <a:buFont typeface="+mj-lt"/>
              <a:buAutoNum type="arabicPeriod"/>
            </a:pPr>
            <a:r>
              <a:rPr lang="en-IN" sz="2400" b="1" dirty="0">
                <a:solidFill>
                  <a:srgbClr val="222222"/>
                </a:solidFill>
                <a:latin typeface="Times New Roman" pitchFamily="18" charset="0"/>
                <a:cs typeface="Times New Roman" pitchFamily="18" charset="0"/>
              </a:rPr>
              <a:t>Instantiation Error</a:t>
            </a:r>
            <a:r>
              <a:rPr lang="en-IN" sz="2400" dirty="0">
                <a:solidFill>
                  <a:srgbClr val="222222"/>
                </a:solidFill>
                <a:latin typeface="Times New Roman" pitchFamily="18" charset="0"/>
                <a:cs typeface="Times New Roman" pitchFamily="18" charset="0"/>
              </a:rPr>
              <a:t>: This error occurs when we try to instantiate an object, and it fails to do that.</a:t>
            </a:r>
          </a:p>
          <a:p>
            <a:pPr algn="l">
              <a:buFont typeface="+mj-lt"/>
              <a:buAutoNum type="arabicPeriod"/>
            </a:pPr>
            <a:r>
              <a:rPr lang="en-IN" sz="2400" b="1" dirty="0">
                <a:solidFill>
                  <a:srgbClr val="222222"/>
                </a:solidFill>
                <a:latin typeface="Times New Roman" pitchFamily="18" charset="0"/>
                <a:cs typeface="Times New Roman" pitchFamily="18" charset="0"/>
              </a:rPr>
              <a:t>Internal Error</a:t>
            </a:r>
            <a:r>
              <a:rPr lang="en-IN" sz="2400" dirty="0">
                <a:solidFill>
                  <a:srgbClr val="222222"/>
                </a:solidFill>
                <a:latin typeface="Times New Roman" pitchFamily="18" charset="0"/>
                <a:cs typeface="Times New Roman" pitchFamily="18" charset="0"/>
              </a:rPr>
              <a:t>: This error occurs when there is an error occurred from JVM i.e. Java Virtual Machine.</a:t>
            </a:r>
          </a:p>
        </p:txBody>
      </p:sp>
    </p:spTree>
    <p:extLst>
      <p:ext uri="{BB962C8B-B14F-4D97-AF65-F5344CB8AC3E}">
        <p14:creationId xmlns:p14="http://schemas.microsoft.com/office/powerpoint/2010/main" val="3698018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C26FF105-EA8E-138D-C78A-F6615E77C47D}"/>
              </a:ext>
            </a:extLst>
          </p:cNvPr>
          <p:cNvSpPr>
            <a:spLocks noGrp="1"/>
          </p:cNvSpPr>
          <p:nvPr>
            <p:ph idx="1"/>
          </p:nvPr>
        </p:nvSpPr>
        <p:spPr>
          <a:xfrm>
            <a:off x="609600" y="1295400"/>
            <a:ext cx="10972800" cy="5060953"/>
          </a:xfrm>
        </p:spPr>
        <p:txBody>
          <a:bodyPr>
            <a:normAutofit fontScale="92500" lnSpcReduction="10000"/>
          </a:bodyPr>
          <a:lstStyle/>
          <a:p>
            <a:pPr algn="l" fontAlgn="base">
              <a:buFont typeface="Arial" panose="020B0604020202020204" pitchFamily="34" charset="0"/>
              <a:buChar char="•"/>
            </a:pPr>
            <a:r>
              <a:rPr lang="en-IN" sz="3000" dirty="0">
                <a:solidFill>
                  <a:srgbClr val="273239"/>
                </a:solidFill>
                <a:cs typeface="Times New Roman" panose="02020603050405020304" pitchFamily="18" charset="0"/>
              </a:rPr>
              <a:t>Desktop GUI Applications</a:t>
            </a:r>
          </a:p>
          <a:p>
            <a:pPr algn="l" fontAlgn="base">
              <a:buFont typeface="Arial" panose="020B0604020202020204" pitchFamily="34" charset="0"/>
              <a:buChar char="•"/>
            </a:pPr>
            <a:r>
              <a:rPr lang="en-IN" sz="3000" dirty="0">
                <a:solidFill>
                  <a:srgbClr val="273239"/>
                </a:solidFill>
                <a:cs typeface="Times New Roman" panose="02020603050405020304" pitchFamily="18" charset="0"/>
              </a:rPr>
              <a:t>Mobile Applications</a:t>
            </a:r>
          </a:p>
          <a:p>
            <a:pPr algn="l" fontAlgn="base">
              <a:buFont typeface="Arial" panose="020B0604020202020204" pitchFamily="34" charset="0"/>
              <a:buChar char="•"/>
            </a:pPr>
            <a:r>
              <a:rPr lang="en-IN" sz="3000" dirty="0">
                <a:solidFill>
                  <a:srgbClr val="273239"/>
                </a:solidFill>
                <a:cs typeface="Times New Roman" panose="02020603050405020304" pitchFamily="18" charset="0"/>
              </a:rPr>
              <a:t>Artificial intelligence</a:t>
            </a:r>
          </a:p>
          <a:p>
            <a:pPr algn="l" fontAlgn="base">
              <a:buFont typeface="Arial" panose="020B0604020202020204" pitchFamily="34" charset="0"/>
              <a:buChar char="•"/>
            </a:pPr>
            <a:r>
              <a:rPr lang="en-IN" sz="3000" dirty="0">
                <a:solidFill>
                  <a:srgbClr val="273239"/>
                </a:solidFill>
                <a:cs typeface="Times New Roman" panose="02020603050405020304" pitchFamily="18" charset="0"/>
              </a:rPr>
              <a:t>Web applications</a:t>
            </a:r>
          </a:p>
          <a:p>
            <a:pPr algn="l" fontAlgn="base">
              <a:buFont typeface="Arial" panose="020B0604020202020204" pitchFamily="34" charset="0"/>
              <a:buChar char="•"/>
            </a:pPr>
            <a:r>
              <a:rPr lang="en-IN" sz="3000" dirty="0">
                <a:solidFill>
                  <a:srgbClr val="273239"/>
                </a:solidFill>
                <a:cs typeface="Times New Roman" panose="02020603050405020304" pitchFamily="18" charset="0"/>
              </a:rPr>
              <a:t>Big Data technology</a:t>
            </a:r>
          </a:p>
          <a:p>
            <a:pPr algn="l" fontAlgn="base">
              <a:buFont typeface="Arial" panose="020B0604020202020204" pitchFamily="34" charset="0"/>
              <a:buChar char="•"/>
            </a:pPr>
            <a:r>
              <a:rPr lang="en-IN" sz="3000" dirty="0">
                <a:solidFill>
                  <a:srgbClr val="273239"/>
                </a:solidFill>
                <a:cs typeface="Times New Roman" panose="02020603050405020304" pitchFamily="18" charset="0"/>
              </a:rPr>
              <a:t>Gaming applications</a:t>
            </a:r>
          </a:p>
          <a:p>
            <a:pPr algn="l" fontAlgn="base">
              <a:buFont typeface="Arial" panose="020B0604020202020204" pitchFamily="34" charset="0"/>
              <a:buChar char="•"/>
            </a:pPr>
            <a:r>
              <a:rPr lang="en-IN" sz="3000" dirty="0">
                <a:solidFill>
                  <a:srgbClr val="273239"/>
                </a:solidFill>
                <a:cs typeface="Times New Roman" panose="02020603050405020304" pitchFamily="18" charset="0"/>
              </a:rPr>
              <a:t>Business applications</a:t>
            </a:r>
          </a:p>
          <a:p>
            <a:pPr algn="l" fontAlgn="base">
              <a:buFont typeface="Arial" panose="020B0604020202020204" pitchFamily="34" charset="0"/>
              <a:buChar char="•"/>
            </a:pPr>
            <a:r>
              <a:rPr lang="en-IN" sz="3000" dirty="0">
                <a:solidFill>
                  <a:srgbClr val="273239"/>
                </a:solidFill>
                <a:cs typeface="Times New Roman" panose="02020603050405020304" pitchFamily="18" charset="0"/>
              </a:rPr>
              <a:t>Embedded systems</a:t>
            </a:r>
          </a:p>
          <a:p>
            <a:pPr algn="l" fontAlgn="base">
              <a:buFont typeface="Arial" panose="020B0604020202020204" pitchFamily="34" charset="0"/>
              <a:buChar char="•"/>
            </a:pPr>
            <a:r>
              <a:rPr lang="en-IN" sz="3000" dirty="0">
                <a:solidFill>
                  <a:srgbClr val="273239"/>
                </a:solidFill>
                <a:cs typeface="Times New Roman" panose="02020603050405020304" pitchFamily="18" charset="0"/>
              </a:rPr>
              <a:t>Cloud applications</a:t>
            </a:r>
          </a:p>
          <a:p>
            <a:pPr algn="l" fontAlgn="base">
              <a:buFont typeface="Arial" panose="020B0604020202020204" pitchFamily="34" charset="0"/>
              <a:buChar char="•"/>
            </a:pPr>
            <a:r>
              <a:rPr lang="en-IN" sz="3000" dirty="0">
                <a:solidFill>
                  <a:srgbClr val="273239"/>
                </a:solidFill>
                <a:cs typeface="Times New Roman" panose="02020603050405020304" pitchFamily="18" charset="0"/>
              </a:rPr>
              <a:t>Scientific applications</a:t>
            </a:r>
          </a:p>
          <a:p>
            <a:endParaRPr lang="en-IN" dirty="0"/>
          </a:p>
        </p:txBody>
      </p:sp>
      <p:sp>
        <p:nvSpPr>
          <p:cNvPr id="4" name="Date Placeholder 3"/>
          <p:cNvSpPr>
            <a:spLocks noGrp="1"/>
          </p:cNvSpPr>
          <p:nvPr>
            <p:ph type="dt" sz="half" idx="10"/>
          </p:nvPr>
        </p:nvSpPr>
        <p:spPr/>
        <p:txBody>
          <a:bodyPr/>
          <a:lstStyle/>
          <a:p>
            <a:fld id="{02A8BF4B-F530-41BF-9193-9C9954A0B872}" type="datetime1">
              <a:rPr lang="en-US" smtClean="0"/>
              <a:t>1/28/2025</a:t>
            </a:fld>
            <a:endParaRPr lang="en-US"/>
          </a:p>
        </p:txBody>
      </p:sp>
      <p:sp>
        <p:nvSpPr>
          <p:cNvPr id="5" name="Footer Placeholder 4"/>
          <p:cNvSpPr>
            <a:spLocks noGrp="1"/>
          </p:cNvSpPr>
          <p:nvPr>
            <p:ph type="ftr" sz="quarter" idx="11"/>
          </p:nvPr>
        </p:nvSpPr>
        <p:spPr/>
        <p:txBody>
          <a:bodyPr/>
          <a:lstStyle/>
          <a:p>
            <a:r>
              <a:rPr lang="en-US" smtClean="0"/>
              <a:t>Faizan Ahmad             ACSE0651/AMICSE0601/ACSEH0601                Unit 2</a:t>
            </a:r>
            <a:endParaRPr lang="en-US" dirty="0"/>
          </a:p>
        </p:txBody>
      </p:sp>
      <p:sp>
        <p:nvSpPr>
          <p:cNvPr id="2" name="Slide Number Placeholder 1">
            <a:extLst>
              <a:ext uri="{FF2B5EF4-FFF2-40B4-BE49-F238E27FC236}">
                <a16:creationId xmlns:a16="http://schemas.microsoft.com/office/drawing/2014/main" xmlns="" id="{C61CDD03-E709-4B93-8529-270489D864A5}"/>
              </a:ext>
            </a:extLst>
          </p:cNvPr>
          <p:cNvSpPr>
            <a:spLocks noGrp="1"/>
          </p:cNvSpPr>
          <p:nvPr>
            <p:ph type="sldNum" sz="quarter" idx="12"/>
          </p:nvPr>
        </p:nvSpPr>
        <p:spPr/>
        <p:txBody>
          <a:bodyPr/>
          <a:lstStyle/>
          <a:p>
            <a:fld id="{B6F15528-21DE-4FAA-801E-634DDDAF4B2B}" type="slidenum">
              <a:rPr lang="en-US" smtClean="0"/>
              <a:pPr/>
              <a:t>7</a:t>
            </a:fld>
            <a:endParaRPr lang="en-US"/>
          </a:p>
        </p:txBody>
      </p:sp>
      <p:sp>
        <p:nvSpPr>
          <p:cNvPr id="8" name="Title 1">
            <a:extLst>
              <a:ext uri="{FF2B5EF4-FFF2-40B4-BE49-F238E27FC236}">
                <a16:creationId xmlns:a16="http://schemas.microsoft.com/office/drawing/2014/main" xmlns="" id="{5D5C4FDE-2A6E-4DC8-AB54-266BE25B0906}"/>
              </a:ext>
            </a:extLst>
          </p:cNvPr>
          <p:cNvSpPr txBox="1">
            <a:spLocks/>
          </p:cNvSpPr>
          <p:nvPr/>
        </p:nvSpPr>
        <p:spPr>
          <a:xfrm>
            <a:off x="2895600" y="0"/>
            <a:ext cx="7772400" cy="685799"/>
          </a:xfrm>
          <a:prstGeom prst="rect">
            <a:avLst/>
          </a:prstGeom>
          <a:gradFill flip="none" rotWithShape="1">
            <a:gsLst>
              <a:gs pos="500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anchor="ctr"/>
          <a:lstStyle>
            <a:defPPr>
              <a:defRPr lang="en-US"/>
            </a:defPPr>
            <a:lvl1pPr algn="ctr" eaLnBrk="0" fontAlgn="base" hangingPunct="0">
              <a:spcBef>
                <a:spcPct val="0"/>
              </a:spcBef>
              <a:spcAft>
                <a:spcPct val="0"/>
              </a:spcAft>
              <a:defRPr sz="2800" b="1">
                <a:latin typeface="Times New Roman" pitchFamily="18" charset="0"/>
                <a:ea typeface="Calibri"/>
                <a:cs typeface="Times New Roman" pitchFamily="18" charset="0"/>
              </a:defRPr>
            </a:lvl1pPr>
            <a:lvl2pPr algn="ctr" eaLnBrk="0" fontAlgn="base" hangingPunct="0">
              <a:spcBef>
                <a:spcPct val="0"/>
              </a:spcBef>
              <a:spcAft>
                <a:spcPct val="0"/>
              </a:spcAft>
              <a:defRPr sz="4400"/>
            </a:lvl2pPr>
            <a:lvl3pPr algn="ctr" eaLnBrk="0" fontAlgn="base" hangingPunct="0">
              <a:spcBef>
                <a:spcPct val="0"/>
              </a:spcBef>
              <a:spcAft>
                <a:spcPct val="0"/>
              </a:spcAft>
              <a:defRPr sz="4400"/>
            </a:lvl3pPr>
            <a:lvl4pPr algn="ctr" eaLnBrk="0" fontAlgn="base" hangingPunct="0">
              <a:spcBef>
                <a:spcPct val="0"/>
              </a:spcBef>
              <a:spcAft>
                <a:spcPct val="0"/>
              </a:spcAft>
              <a:defRPr sz="4400"/>
            </a:lvl4pPr>
            <a:lvl5pPr algn="ctr" eaLnBrk="0" fontAlgn="base" hangingPunct="0">
              <a:spcBef>
                <a:spcPct val="0"/>
              </a:spcBef>
              <a:spcAft>
                <a:spcPct val="0"/>
              </a:spcAft>
              <a:defRPr sz="4400"/>
            </a:lvl5pPr>
            <a:lvl6pPr marL="457189" algn="ctr" fontAlgn="base">
              <a:spcBef>
                <a:spcPct val="0"/>
              </a:spcBef>
              <a:spcAft>
                <a:spcPct val="0"/>
              </a:spcAft>
              <a:defRPr sz="4400"/>
            </a:lvl6pPr>
            <a:lvl7pPr marL="914377" algn="ctr" fontAlgn="base">
              <a:spcBef>
                <a:spcPct val="0"/>
              </a:spcBef>
              <a:spcAft>
                <a:spcPct val="0"/>
              </a:spcAft>
              <a:defRPr sz="4400"/>
            </a:lvl7pPr>
            <a:lvl8pPr marL="1371566" algn="ctr" fontAlgn="base">
              <a:spcBef>
                <a:spcPct val="0"/>
              </a:spcBef>
              <a:spcAft>
                <a:spcPct val="0"/>
              </a:spcAft>
              <a:defRPr sz="4400"/>
            </a:lvl8pPr>
            <a:lvl9pPr marL="1828754" algn="ctr" fontAlgn="base">
              <a:spcBef>
                <a:spcPct val="0"/>
              </a:spcBef>
              <a:spcAft>
                <a:spcPct val="0"/>
              </a:spcAft>
              <a:defRPr sz="4400"/>
            </a:lvl9pPr>
          </a:lstStyle>
          <a:p>
            <a:r>
              <a:rPr lang="en-US" b="0" dirty="0">
                <a:latin typeface="+mn-lt"/>
              </a:rPr>
              <a:t>Branch wise Applications</a:t>
            </a:r>
          </a:p>
        </p:txBody>
      </p:sp>
    </p:spTree>
    <p:extLst>
      <p:ext uri="{BB962C8B-B14F-4D97-AF65-F5344CB8AC3E}">
        <p14:creationId xmlns:p14="http://schemas.microsoft.com/office/powerpoint/2010/main" val="7140988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marL="0" indent="0" algn="just">
              <a:buNone/>
            </a:pPr>
            <a:r>
              <a:rPr lang="en-IN" sz="1800" dirty="0">
                <a:solidFill>
                  <a:srgbClr val="222222"/>
                </a:solidFill>
                <a:latin typeface="Times New Roman" pitchFamily="18" charset="0"/>
                <a:cs typeface="Times New Roman" pitchFamily="18" charset="0"/>
              </a:rPr>
              <a:t>It is an instance of the throwable class, and it is used in error pages.</a:t>
            </a:r>
          </a:p>
          <a:p>
            <a:pPr marL="0" indent="0" algn="just">
              <a:buNone/>
            </a:pPr>
            <a:r>
              <a:rPr lang="en-IN" sz="1800" dirty="0">
                <a:solidFill>
                  <a:srgbClr val="222222"/>
                </a:solidFill>
                <a:latin typeface="Times New Roman" pitchFamily="18" charset="0"/>
                <a:cs typeface="Times New Roman" pitchFamily="18" charset="0"/>
              </a:rPr>
              <a:t>Some methods of throwable class are:</a:t>
            </a:r>
          </a:p>
          <a:p>
            <a:pPr algn="just">
              <a:buFont typeface="Arial" panose="020B0604020202020204" pitchFamily="34" charset="0"/>
              <a:buChar char="•"/>
            </a:pPr>
            <a:r>
              <a:rPr lang="en-IN" sz="1800" b="1" dirty="0">
                <a:solidFill>
                  <a:srgbClr val="222222"/>
                </a:solidFill>
                <a:latin typeface="Times New Roman" pitchFamily="18" charset="0"/>
                <a:cs typeface="Times New Roman" pitchFamily="18" charset="0"/>
              </a:rPr>
              <a:t>Public String </a:t>
            </a:r>
            <a:r>
              <a:rPr lang="en-IN" sz="1800" b="1" dirty="0" err="1">
                <a:solidFill>
                  <a:srgbClr val="222222"/>
                </a:solidFill>
                <a:latin typeface="Times New Roman" pitchFamily="18" charset="0"/>
                <a:cs typeface="Times New Roman" pitchFamily="18" charset="0"/>
              </a:rPr>
              <a:t>getMessage</a:t>
            </a:r>
            <a:r>
              <a:rPr lang="en-IN" sz="1800" b="1" dirty="0">
                <a:solidFill>
                  <a:srgbClr val="222222"/>
                </a:solidFill>
                <a:latin typeface="Times New Roman" pitchFamily="18" charset="0"/>
                <a:cs typeface="Times New Roman" pitchFamily="18" charset="0"/>
              </a:rPr>
              <a:t>()</a:t>
            </a:r>
            <a:r>
              <a:rPr lang="en-IN" sz="1800" dirty="0">
                <a:solidFill>
                  <a:srgbClr val="222222"/>
                </a:solidFill>
                <a:latin typeface="Times New Roman" pitchFamily="18" charset="0"/>
                <a:cs typeface="Times New Roman" pitchFamily="18" charset="0"/>
              </a:rPr>
              <a:t> – returns the message of the exception.</a:t>
            </a:r>
          </a:p>
          <a:p>
            <a:pPr algn="just">
              <a:buFont typeface="Arial" panose="020B0604020202020204" pitchFamily="34" charset="0"/>
              <a:buChar char="•"/>
            </a:pPr>
            <a:r>
              <a:rPr lang="en-IN" sz="1800" b="1" dirty="0">
                <a:solidFill>
                  <a:srgbClr val="222222"/>
                </a:solidFill>
                <a:latin typeface="Times New Roman" pitchFamily="18" charset="0"/>
                <a:cs typeface="Times New Roman" pitchFamily="18" charset="0"/>
              </a:rPr>
              <a:t>Public </a:t>
            </a:r>
            <a:r>
              <a:rPr lang="en-IN" sz="1800" b="1" dirty="0" err="1">
                <a:solidFill>
                  <a:srgbClr val="222222"/>
                </a:solidFill>
                <a:latin typeface="Times New Roman" pitchFamily="18" charset="0"/>
                <a:cs typeface="Times New Roman" pitchFamily="18" charset="0"/>
              </a:rPr>
              <a:t>throwablegetCause</a:t>
            </a:r>
            <a:r>
              <a:rPr lang="en-IN" sz="1800" b="1" dirty="0">
                <a:solidFill>
                  <a:srgbClr val="222222"/>
                </a:solidFill>
                <a:latin typeface="Times New Roman" pitchFamily="18" charset="0"/>
                <a:cs typeface="Times New Roman" pitchFamily="18" charset="0"/>
              </a:rPr>
              <a:t>()</a:t>
            </a:r>
            <a:r>
              <a:rPr lang="en-IN" sz="1800" dirty="0">
                <a:solidFill>
                  <a:srgbClr val="222222"/>
                </a:solidFill>
                <a:latin typeface="Times New Roman" pitchFamily="18" charset="0"/>
                <a:cs typeface="Times New Roman" pitchFamily="18" charset="0"/>
              </a:rPr>
              <a:t> – returns cause of the exception</a:t>
            </a:r>
          </a:p>
          <a:p>
            <a:pPr algn="just">
              <a:buFont typeface="Arial" panose="020B0604020202020204" pitchFamily="34" charset="0"/>
              <a:buChar char="•"/>
            </a:pPr>
            <a:r>
              <a:rPr lang="en-IN" sz="1800" b="1" dirty="0">
                <a:solidFill>
                  <a:srgbClr val="222222"/>
                </a:solidFill>
                <a:latin typeface="Times New Roman" pitchFamily="18" charset="0"/>
                <a:cs typeface="Times New Roman" pitchFamily="18" charset="0"/>
              </a:rPr>
              <a:t>Public </a:t>
            </a:r>
            <a:r>
              <a:rPr lang="en-IN" sz="1800" b="1" dirty="0" err="1">
                <a:solidFill>
                  <a:srgbClr val="222222"/>
                </a:solidFill>
                <a:latin typeface="Times New Roman" pitchFamily="18" charset="0"/>
                <a:cs typeface="Times New Roman" pitchFamily="18" charset="0"/>
              </a:rPr>
              <a:t>printStackTrace</a:t>
            </a:r>
            <a:r>
              <a:rPr lang="en-IN" sz="1800" b="1" dirty="0">
                <a:solidFill>
                  <a:srgbClr val="222222"/>
                </a:solidFill>
                <a:latin typeface="Times New Roman" pitchFamily="18" charset="0"/>
                <a:cs typeface="Times New Roman" pitchFamily="18" charset="0"/>
              </a:rPr>
              <a:t>()</a:t>
            </a:r>
            <a:r>
              <a:rPr lang="en-IN" sz="1800" dirty="0">
                <a:solidFill>
                  <a:srgbClr val="222222"/>
                </a:solidFill>
                <a:latin typeface="Times New Roman" pitchFamily="18" charset="0"/>
                <a:cs typeface="Times New Roman" pitchFamily="18" charset="0"/>
              </a:rPr>
              <a:t>– returns the </a:t>
            </a:r>
            <a:r>
              <a:rPr lang="en-IN" sz="1800" dirty="0" err="1">
                <a:solidFill>
                  <a:srgbClr val="222222"/>
                </a:solidFill>
                <a:latin typeface="Times New Roman" pitchFamily="18" charset="0"/>
                <a:cs typeface="Times New Roman" pitchFamily="18" charset="0"/>
              </a:rPr>
              <a:t>stacktrace</a:t>
            </a:r>
            <a:r>
              <a:rPr lang="en-IN" sz="1800" dirty="0">
                <a:solidFill>
                  <a:srgbClr val="222222"/>
                </a:solidFill>
                <a:latin typeface="Times New Roman" pitchFamily="18" charset="0"/>
                <a:cs typeface="Times New Roman" pitchFamily="18" charset="0"/>
              </a:rPr>
              <a:t> of the exception.</a:t>
            </a:r>
          </a:p>
          <a:p>
            <a:pPr marL="0" indent="0" algn="just">
              <a:buNone/>
            </a:pPr>
            <a:r>
              <a:rPr lang="en-IN" sz="1800" dirty="0">
                <a:latin typeface="Times New Roman" pitchFamily="18" charset="0"/>
                <a:cs typeface="Times New Roman" pitchFamily="18" charset="0"/>
              </a:rPr>
              <a:t/>
            </a:r>
            <a:br>
              <a:rPr lang="en-IN" sz="1800" dirty="0">
                <a:latin typeface="Times New Roman" pitchFamily="18" charset="0"/>
                <a:cs typeface="Times New Roman" pitchFamily="18" charset="0"/>
              </a:rPr>
            </a:br>
            <a:endParaRPr lang="en-IN"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E023B81-0AE7-4812-82A2-5EB8983064F8}" type="datetime1">
              <a:rPr lang="en-US" smtClean="0"/>
              <a:t>1/28/2025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7" name="Title 1"/>
          <p:cNvSpPr txBox="1">
            <a:spLocks/>
          </p:cNvSpPr>
          <p:nvPr/>
        </p:nvSpPr>
        <p:spPr>
          <a:xfrm>
            <a:off x="2895600" y="1"/>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algn="ctr"/>
            <a:r>
              <a:rPr lang="en-IN" sz="2800" dirty="0">
                <a:solidFill>
                  <a:srgbClr val="222222"/>
                </a:solidFill>
              </a:rPr>
              <a:t>Error </a:t>
            </a:r>
            <a:r>
              <a:rPr lang="en-IN" sz="2800" dirty="0" smtClean="0">
                <a:solidFill>
                  <a:srgbClr val="222222"/>
                </a:solidFill>
              </a:rPr>
              <a:t>Exceptions</a:t>
            </a:r>
            <a:endParaRPr lang="en-IN" sz="2800" dirty="0">
              <a:solidFill>
                <a:srgbClr val="222222"/>
              </a:solidFill>
            </a:endParaRPr>
          </a:p>
        </p:txBody>
      </p:sp>
    </p:spTree>
    <p:extLst>
      <p:ext uri="{BB962C8B-B14F-4D97-AF65-F5344CB8AC3E}">
        <p14:creationId xmlns:p14="http://schemas.microsoft.com/office/powerpoint/2010/main" val="15200380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a:buAutoNum type="arabicPeriod"/>
            </a:pPr>
            <a:r>
              <a:rPr lang="en-IN" sz="1800" dirty="0"/>
              <a:t>_</a:t>
            </a:r>
            <a:r>
              <a:rPr lang="en-IN" sz="1800" dirty="0" err="1"/>
              <a:t>jspService</a:t>
            </a:r>
            <a:r>
              <a:rPr lang="en-IN" sz="1800" dirty="0"/>
              <a:t>() method of </a:t>
            </a:r>
            <a:r>
              <a:rPr lang="en-IN" sz="1800" dirty="0" err="1"/>
              <a:t>HttpJspPage</a:t>
            </a:r>
            <a:r>
              <a:rPr lang="en-IN" sz="1800" dirty="0"/>
              <a:t> class should not be overridden.</a:t>
            </a:r>
            <a:br>
              <a:rPr lang="en-IN" sz="1800" dirty="0"/>
            </a:br>
            <a:r>
              <a:rPr lang="en-IN" sz="1800" b="1" dirty="0"/>
              <a:t>a) True</a:t>
            </a:r>
            <a:r>
              <a:rPr lang="en-IN" sz="1800" dirty="0"/>
              <a:t/>
            </a:r>
            <a:br>
              <a:rPr lang="en-IN" sz="1800" dirty="0"/>
            </a:br>
            <a:r>
              <a:rPr lang="en-IN" sz="1800" dirty="0"/>
              <a:t>b) False</a:t>
            </a:r>
          </a:p>
          <a:p>
            <a:pPr>
              <a:buAutoNum type="arabicPeriod"/>
            </a:pPr>
            <a:r>
              <a:rPr lang="en-IN" sz="1800" dirty="0"/>
              <a:t>Which option is true about session scope?</a:t>
            </a:r>
            <a:br>
              <a:rPr lang="en-IN" sz="1800" dirty="0"/>
            </a:br>
            <a:r>
              <a:rPr lang="en-IN" sz="1800" dirty="0"/>
              <a:t>a) Objects are accessible only from the page in which they are created</a:t>
            </a:r>
            <a:br>
              <a:rPr lang="en-IN" sz="1800" dirty="0"/>
            </a:br>
            <a:r>
              <a:rPr lang="en-IN" sz="1800" b="1" dirty="0"/>
              <a:t>b) Objects are accessible only from the pages which are in same session</a:t>
            </a:r>
            <a:r>
              <a:rPr lang="en-IN" sz="1800" dirty="0"/>
              <a:t/>
            </a:r>
            <a:br>
              <a:rPr lang="en-IN" sz="1800" dirty="0"/>
            </a:br>
            <a:r>
              <a:rPr lang="en-IN" sz="1800" dirty="0"/>
              <a:t>c) Objects are accessible only from the pages which are processing the same request</a:t>
            </a:r>
            <a:br>
              <a:rPr lang="en-IN" sz="1800" dirty="0"/>
            </a:br>
            <a:r>
              <a:rPr lang="en-IN" sz="1800" dirty="0"/>
              <a:t>d) Objects are accessible only from the pages which reside in same application</a:t>
            </a:r>
          </a:p>
          <a:p>
            <a:pPr>
              <a:buAutoNum type="arabicPeriod"/>
            </a:pPr>
            <a:r>
              <a:rPr lang="en-IN" sz="1800" dirty="0"/>
              <a:t>Which one is the correct order of phases in JSP life cycle?</a:t>
            </a:r>
            <a:br>
              <a:rPr lang="en-IN" sz="1800" dirty="0"/>
            </a:br>
            <a:r>
              <a:rPr lang="en-IN" sz="1800" dirty="0"/>
              <a:t>a) Initialization, </a:t>
            </a:r>
            <a:r>
              <a:rPr lang="en-IN" sz="1800" dirty="0" err="1"/>
              <a:t>Cleanup</a:t>
            </a:r>
            <a:r>
              <a:rPr lang="en-IN" sz="1800" dirty="0"/>
              <a:t>, Compilation, Execution</a:t>
            </a:r>
            <a:br>
              <a:rPr lang="en-IN" sz="1800" dirty="0"/>
            </a:br>
            <a:r>
              <a:rPr lang="en-IN" sz="1800" dirty="0"/>
              <a:t>b) Initialization, Compilation, </a:t>
            </a:r>
            <a:r>
              <a:rPr lang="en-IN" sz="1800" dirty="0" err="1"/>
              <a:t>Cleanup</a:t>
            </a:r>
            <a:r>
              <a:rPr lang="en-IN" sz="1800" dirty="0"/>
              <a:t>, Execution</a:t>
            </a:r>
            <a:br>
              <a:rPr lang="en-IN" sz="1800" dirty="0"/>
            </a:br>
            <a:r>
              <a:rPr lang="en-IN" sz="1800" b="1" dirty="0"/>
              <a:t>c) Compilation, Initialization, Execution, </a:t>
            </a:r>
            <a:r>
              <a:rPr lang="en-IN" sz="1800" b="1" dirty="0" err="1"/>
              <a:t>Cleanup</a:t>
            </a:r>
            <a:r>
              <a:rPr lang="en-IN" sz="1800" dirty="0"/>
              <a:t/>
            </a:r>
            <a:br>
              <a:rPr lang="en-IN" sz="1800" dirty="0"/>
            </a:br>
            <a:r>
              <a:rPr lang="en-IN" sz="1800" dirty="0"/>
              <a:t>d) </a:t>
            </a:r>
            <a:r>
              <a:rPr lang="en-IN" sz="1800" dirty="0" err="1"/>
              <a:t>Cleanup</a:t>
            </a:r>
            <a:r>
              <a:rPr lang="en-IN" sz="1800" dirty="0"/>
              <a:t>, Compilation, Initialization, Execution</a:t>
            </a:r>
            <a:endParaRPr lang="en-US" sz="1800" b="1" dirty="0">
              <a:cs typeface="Calibri" panose="020F0502020204030204" pitchFamily="34" charset="0"/>
            </a:endParaRPr>
          </a:p>
        </p:txBody>
      </p:sp>
      <p:sp>
        <p:nvSpPr>
          <p:cNvPr id="4" name="Date Placeholder 3"/>
          <p:cNvSpPr>
            <a:spLocks noGrp="1"/>
          </p:cNvSpPr>
          <p:nvPr>
            <p:ph type="dt" sz="half" idx="10"/>
          </p:nvPr>
        </p:nvSpPr>
        <p:spPr/>
        <p:txBody>
          <a:bodyPr/>
          <a:lstStyle/>
          <a:p>
            <a:fld id="{0C4A1230-CC7D-4478-9B09-887AB155D789}" type="datetime1">
              <a:rPr lang="en-US" smtClean="0"/>
              <a:t>1/28/2025</a:t>
            </a:fld>
            <a:endParaRPr lang="en-US"/>
          </a:p>
        </p:txBody>
      </p:sp>
      <p:sp>
        <p:nvSpPr>
          <p:cNvPr id="5" name="Footer Placeholder 4"/>
          <p:cNvSpPr>
            <a:spLocks noGrp="1"/>
          </p:cNvSpPr>
          <p:nvPr>
            <p:ph type="ftr" sz="quarter" idx="11"/>
          </p:nvPr>
        </p:nvSpPr>
        <p:spPr>
          <a:xfrm>
            <a:off x="4038600" y="6356352"/>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7" name="Title 1"/>
          <p:cNvSpPr txBox="1">
            <a:spLocks/>
          </p:cNvSpPr>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algn="ctr">
              <a:spcBef>
                <a:spcPct val="0"/>
              </a:spcBef>
              <a:defRPr/>
            </a:pPr>
            <a:r>
              <a:rPr lang="en-US" sz="2400" dirty="0"/>
              <a:t>Daily Quiz</a:t>
            </a:r>
          </a:p>
        </p:txBody>
      </p:sp>
    </p:spTree>
    <p:extLst>
      <p:ext uri="{BB962C8B-B14F-4D97-AF65-F5344CB8AC3E}">
        <p14:creationId xmlns:p14="http://schemas.microsoft.com/office/powerpoint/2010/main" val="1136714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9525000" cy="5213350"/>
          </a:xfrm>
        </p:spPr>
        <p:txBody>
          <a:bodyPr>
            <a:noAutofit/>
          </a:bodyPr>
          <a:lstStyle/>
          <a:p>
            <a:pPr algn="just"/>
            <a:r>
              <a:rPr lang="en-IN" sz="2000" dirty="0" smtClean="0"/>
              <a:t>How can the application object help manage shared resources in JSP? </a:t>
            </a:r>
          </a:p>
          <a:p>
            <a:pPr algn="just"/>
            <a:r>
              <a:rPr lang="en-IN" sz="2000" dirty="0" smtClean="0"/>
              <a:t>Write a program to use request, response, and session implicit objects in a JSP page. </a:t>
            </a:r>
          </a:p>
          <a:p>
            <a:pPr algn="just"/>
            <a:r>
              <a:rPr lang="en-IN" sz="2000" dirty="0" smtClean="0"/>
              <a:t>What is the &lt;error-page&gt; element in web.xml, and how does it handle JSP exceptions? </a:t>
            </a:r>
          </a:p>
          <a:p>
            <a:pPr algn="just"/>
            <a:r>
              <a:rPr lang="en-US" altLang="en-US" sz="2000" dirty="0" smtClean="0"/>
              <a:t>Write a JSP program to redirect users to another page using the response object. </a:t>
            </a:r>
          </a:p>
          <a:p>
            <a:pPr algn="just"/>
            <a:r>
              <a:rPr lang="en-US" altLang="en-US" sz="2000" dirty="0" smtClean="0"/>
              <a:t>Demonstrate how to include another JSP page using &lt;</a:t>
            </a:r>
            <a:r>
              <a:rPr lang="en-US" altLang="en-US" sz="2000" dirty="0" err="1" smtClean="0"/>
              <a:t>jsp:include</a:t>
            </a:r>
            <a:r>
              <a:rPr lang="en-US" altLang="en-US" sz="2000" dirty="0" smtClean="0"/>
              <a:t>&gt;. </a:t>
            </a:r>
          </a:p>
          <a:p>
            <a:pPr algn="just"/>
            <a:r>
              <a:rPr lang="en-US" altLang="en-US" sz="2000" dirty="0" smtClean="0"/>
              <a:t>Write a program to retrieve servlet and request attributes using </a:t>
            </a:r>
            <a:r>
              <a:rPr lang="en-US" altLang="en-US" sz="2000" dirty="0" err="1" smtClean="0"/>
              <a:t>pageContext</a:t>
            </a:r>
            <a:r>
              <a:rPr lang="en-US" altLang="en-US" sz="2000" dirty="0" smtClean="0"/>
              <a:t>. </a:t>
            </a:r>
            <a:endParaRPr lang="en-IN" sz="2000" dirty="0" smtClean="0"/>
          </a:p>
          <a:p>
            <a:pPr algn="just"/>
            <a:r>
              <a:rPr lang="en-IN" sz="2000" dirty="0" smtClean="0"/>
              <a:t>Illustrate JSP response. </a:t>
            </a:r>
          </a:p>
          <a:p>
            <a:pPr algn="just"/>
            <a:r>
              <a:rPr lang="en-IN" sz="2000" dirty="0" smtClean="0"/>
              <a:t>Write a program using the JSP API to dynamically generate a table based on user input.</a:t>
            </a:r>
          </a:p>
          <a:p>
            <a:pPr algn="just"/>
            <a:r>
              <a:rPr lang="en-IN" sz="2000" dirty="0" smtClean="0"/>
              <a:t>Write a program to differentiate the scope (page, request, session, and application) of attributes in JSP. </a:t>
            </a:r>
          </a:p>
          <a:p>
            <a:pPr algn="just"/>
            <a:r>
              <a:rPr lang="en-US" altLang="en-US" sz="2000" dirty="0" smtClean="0"/>
              <a:t>Write a JSP program to create a global counter using the application object. </a:t>
            </a:r>
            <a:endParaRPr lang="en-IN" sz="2000" dirty="0" smtClean="0"/>
          </a:p>
          <a:p>
            <a:pPr algn="just"/>
            <a:r>
              <a:rPr lang="en-IN" sz="2000" dirty="0" smtClean="0"/>
              <a:t>Write a program to demonstrate secure data transmission using HTTPS in JSP</a:t>
            </a:r>
            <a:endParaRPr lang="en-US" sz="2000" dirty="0"/>
          </a:p>
        </p:txBody>
      </p:sp>
      <p:sp>
        <p:nvSpPr>
          <p:cNvPr id="4" name="Date Placeholder 3"/>
          <p:cNvSpPr>
            <a:spLocks noGrp="1"/>
          </p:cNvSpPr>
          <p:nvPr>
            <p:ph type="dt" sz="half" idx="10"/>
          </p:nvPr>
        </p:nvSpPr>
        <p:spPr/>
        <p:txBody>
          <a:bodyPr/>
          <a:lstStyle/>
          <a:p>
            <a:fld id="{A6B84DAB-CC02-4AF0-AEB2-507E8D80A407}" type="datetime1">
              <a:rPr lang="en-US" smtClean="0"/>
              <a:t>1/28/2025</a:t>
            </a:fld>
            <a:endParaRPr lang="en-US"/>
          </a:p>
        </p:txBody>
      </p:sp>
      <p:sp>
        <p:nvSpPr>
          <p:cNvPr id="8" name="Footer Placeholder 4">
            <a:extLst>
              <a:ext uri="{FF2B5EF4-FFF2-40B4-BE49-F238E27FC236}">
                <a16:creationId xmlns:a16="http://schemas.microsoft.com/office/drawing/2014/main" xmlns="" id="{E1540E69-7947-EABE-D1A5-2C7872904C4F}"/>
              </a:ext>
            </a:extLst>
          </p:cNvPr>
          <p:cNvSpPr>
            <a:spLocks noGrp="1"/>
          </p:cNvSpPr>
          <p:nvPr>
            <p:ph type="ftr" sz="quarter" idx="11"/>
          </p:nvPr>
        </p:nvSpPr>
        <p:spPr>
          <a:xfrm>
            <a:off x="4038600" y="6356352"/>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
        <p:nvSpPr>
          <p:cNvPr id="7" name="Title 1"/>
          <p:cNvSpPr txBox="1">
            <a:spLocks/>
          </p:cNvSpPr>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algn="ctr">
              <a:spcBef>
                <a:spcPct val="0"/>
              </a:spcBef>
              <a:defRPr/>
            </a:pPr>
            <a:r>
              <a:rPr lang="en-US" sz="2400" dirty="0"/>
              <a:t>Weekly Assignment</a:t>
            </a:r>
          </a:p>
        </p:txBody>
      </p:sp>
      <p:sp>
        <p:nvSpPr>
          <p:cNvPr id="9" name="Rectangle 3"/>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264685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marL="0" indent="0">
              <a:buNone/>
            </a:pPr>
            <a:r>
              <a:rPr lang="en-US" sz="2000" dirty="0" err="1"/>
              <a:t>Youtube</a:t>
            </a:r>
            <a:r>
              <a:rPr lang="en-US" sz="2000" dirty="0"/>
              <a:t>/other  Video Links</a:t>
            </a:r>
            <a:endParaRPr lang="en-IN" sz="1800" dirty="0">
              <a:solidFill>
                <a:srgbClr val="0000FF"/>
              </a:solidFill>
              <a:latin typeface="CIDFont+F2"/>
            </a:endParaRPr>
          </a:p>
          <a:p>
            <a:r>
              <a:rPr lang="en-IN" sz="1800" dirty="0">
                <a:solidFill>
                  <a:srgbClr val="0000FF"/>
                </a:solidFill>
                <a:latin typeface="CIDFont+F2"/>
              </a:rPr>
              <a:t>https://</a:t>
            </a:r>
            <a:r>
              <a:rPr lang="en-IN" sz="1800" dirty="0" err="1">
                <a:solidFill>
                  <a:srgbClr val="0000FF"/>
                </a:solidFill>
                <a:latin typeface="CIDFont+F2"/>
              </a:rPr>
              <a:t>youtu.be</a:t>
            </a:r>
            <a:r>
              <a:rPr lang="en-IN" sz="1800" dirty="0">
                <a:solidFill>
                  <a:srgbClr val="0000FF"/>
                </a:solidFill>
                <a:latin typeface="CIDFont+F2"/>
              </a:rPr>
              <a:t>/</a:t>
            </a:r>
            <a:r>
              <a:rPr lang="en-IN" sz="1800" dirty="0" err="1">
                <a:solidFill>
                  <a:srgbClr val="0000FF"/>
                </a:solidFill>
                <a:latin typeface="CIDFont+F2"/>
              </a:rPr>
              <a:t>BsDoLVMnmZs</a:t>
            </a:r>
            <a:r>
              <a:rPr lang="en-IN" sz="1800" dirty="0">
                <a:solidFill>
                  <a:srgbClr val="0000FF"/>
                </a:solidFill>
                <a:latin typeface="CIDFont+F2"/>
              </a:rPr>
              <a:t> </a:t>
            </a:r>
          </a:p>
          <a:p>
            <a:r>
              <a:rPr lang="en-IN" sz="1800" dirty="0">
                <a:solidFill>
                  <a:srgbClr val="0000FF"/>
                </a:solidFill>
                <a:latin typeface="CIDFont+F2"/>
              </a:rPr>
              <a:t>https://</a:t>
            </a:r>
            <a:r>
              <a:rPr lang="en-IN" sz="1800" dirty="0" err="1">
                <a:solidFill>
                  <a:srgbClr val="0000FF"/>
                </a:solidFill>
                <a:latin typeface="CIDFont+F2"/>
              </a:rPr>
              <a:t>youtu.be</a:t>
            </a:r>
            <a:r>
              <a:rPr lang="en-IN" sz="1800" dirty="0">
                <a:solidFill>
                  <a:srgbClr val="0000FF"/>
                </a:solidFill>
                <a:latin typeface="CIDFont+F2"/>
              </a:rPr>
              <a:t>/a8W952NBZUE </a:t>
            </a:r>
          </a:p>
          <a:p>
            <a:r>
              <a:rPr lang="en-IN" sz="1800" dirty="0">
                <a:solidFill>
                  <a:srgbClr val="0000FF"/>
                </a:solidFill>
                <a:latin typeface="CIDFont+F2"/>
              </a:rPr>
              <a:t>https://</a:t>
            </a:r>
            <a:r>
              <a:rPr lang="en-IN" sz="1800" dirty="0" err="1">
                <a:solidFill>
                  <a:srgbClr val="0000FF"/>
                </a:solidFill>
                <a:latin typeface="CIDFont+F2"/>
              </a:rPr>
              <a:t>www.youtube.com</a:t>
            </a:r>
            <a:r>
              <a:rPr lang="en-IN" sz="1800" dirty="0">
                <a:solidFill>
                  <a:srgbClr val="0000FF"/>
                </a:solidFill>
                <a:latin typeface="CIDFont+F2"/>
              </a:rPr>
              <a:t>/</a:t>
            </a:r>
            <a:r>
              <a:rPr lang="en-IN" sz="1800" dirty="0" err="1">
                <a:solidFill>
                  <a:srgbClr val="0000FF"/>
                </a:solidFill>
                <a:latin typeface="CIDFont+F2"/>
              </a:rPr>
              <a:t>watch?v</a:t>
            </a:r>
            <a:r>
              <a:rPr lang="en-IN" sz="1800" dirty="0">
                <a:solidFill>
                  <a:srgbClr val="0000FF"/>
                </a:solidFill>
                <a:latin typeface="CIDFont+F2"/>
              </a:rPr>
              <a:t>=J_d1fJy90GY&amp;t=4s</a:t>
            </a:r>
          </a:p>
          <a:p>
            <a:endParaRPr lang="en-US" sz="2000" dirty="0"/>
          </a:p>
          <a:p>
            <a:endParaRPr lang="en-US" sz="2000" dirty="0"/>
          </a:p>
        </p:txBody>
      </p:sp>
      <p:sp>
        <p:nvSpPr>
          <p:cNvPr id="4" name="Date Placeholder 3"/>
          <p:cNvSpPr>
            <a:spLocks noGrp="1"/>
          </p:cNvSpPr>
          <p:nvPr>
            <p:ph type="dt" sz="half" idx="10"/>
          </p:nvPr>
        </p:nvSpPr>
        <p:spPr/>
        <p:txBody>
          <a:bodyPr/>
          <a:lstStyle/>
          <a:p>
            <a:fld id="{EE0B71AD-66F6-4B53-A17E-DB6274B7611A}" type="datetime1">
              <a:rPr lang="en-US" smtClean="0"/>
              <a:t>1/28/2025</a:t>
            </a:fld>
            <a:endParaRPr lang="en-US"/>
          </a:p>
        </p:txBody>
      </p:sp>
      <p:sp>
        <p:nvSpPr>
          <p:cNvPr id="8" name="Footer Placeholder 4">
            <a:extLst>
              <a:ext uri="{FF2B5EF4-FFF2-40B4-BE49-F238E27FC236}">
                <a16:creationId xmlns:a16="http://schemas.microsoft.com/office/drawing/2014/main" xmlns="" id="{D5548378-072E-8507-2696-07D530BE78DC}"/>
              </a:ext>
            </a:extLst>
          </p:cNvPr>
          <p:cNvSpPr>
            <a:spLocks noGrp="1"/>
          </p:cNvSpPr>
          <p:nvPr>
            <p:ph type="ftr" sz="quarter" idx="11"/>
          </p:nvPr>
        </p:nvSpPr>
        <p:spPr>
          <a:xfrm>
            <a:off x="4038600" y="6356352"/>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
        <p:nvSpPr>
          <p:cNvPr id="7" name="Title 1"/>
          <p:cNvSpPr txBox="1">
            <a:spLocks/>
          </p:cNvSpPr>
          <p:nvPr/>
        </p:nvSpPr>
        <p:spPr>
          <a:xfrm>
            <a:off x="2286000" y="2"/>
            <a:ext cx="9525000" cy="990598"/>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algn="ctr">
              <a:spcBef>
                <a:spcPct val="0"/>
              </a:spcBef>
              <a:defRPr/>
            </a:pPr>
            <a:r>
              <a:rPr lang="en-US" sz="2800" dirty="0"/>
              <a:t>Faculty Video Links, </a:t>
            </a:r>
            <a:r>
              <a:rPr lang="en-US" sz="2800" dirty="0" err="1"/>
              <a:t>Youtube</a:t>
            </a:r>
            <a:r>
              <a:rPr lang="en-US" sz="2800" dirty="0"/>
              <a:t> &amp; NPTEL Video Links and Online Courses Details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5213350"/>
          </a:xfrm>
        </p:spPr>
        <p:txBody>
          <a:bodyPr>
            <a:normAutofit lnSpcReduction="10000"/>
          </a:bodyPr>
          <a:lstStyle/>
          <a:p>
            <a:pPr marL="0" indent="0">
              <a:buNone/>
            </a:pPr>
            <a:r>
              <a:rPr lang="en-IN" sz="1800" b="1" dirty="0"/>
              <a:t>1. What does JSP stand for?</a:t>
            </a:r>
          </a:p>
          <a:p>
            <a:pPr marL="0" indent="0">
              <a:buNone/>
            </a:pPr>
            <a:r>
              <a:rPr lang="en-IN" sz="1800" dirty="0"/>
              <a:t>A. JavaScript Programming</a:t>
            </a:r>
            <a:br>
              <a:rPr lang="en-IN" sz="1800" dirty="0"/>
            </a:br>
            <a:r>
              <a:rPr lang="en-IN" sz="1800" dirty="0"/>
              <a:t>B. Java Server Pages</a:t>
            </a:r>
            <a:br>
              <a:rPr lang="en-IN" sz="1800" dirty="0"/>
            </a:br>
            <a:r>
              <a:rPr lang="en-IN" sz="1800" dirty="0"/>
              <a:t>C. Java Servlet Protocol</a:t>
            </a:r>
            <a:br>
              <a:rPr lang="en-IN" sz="1800" dirty="0"/>
            </a:br>
            <a:r>
              <a:rPr lang="en-IN" sz="1800" dirty="0"/>
              <a:t>D. Java Source Pages</a:t>
            </a:r>
          </a:p>
          <a:p>
            <a:pPr marL="0" indent="0">
              <a:buNone/>
            </a:pPr>
            <a:r>
              <a:rPr lang="en-IN" sz="1800" b="1" dirty="0"/>
              <a:t>Answer:</a:t>
            </a:r>
            <a:r>
              <a:rPr lang="en-IN" sz="1800" dirty="0"/>
              <a:t> B. Java Server Pages</a:t>
            </a:r>
          </a:p>
          <a:p>
            <a:pPr marL="0" indent="0">
              <a:buNone/>
            </a:pPr>
            <a:r>
              <a:rPr lang="en-IN" sz="1800" b="1" dirty="0"/>
              <a:t>2. What is the primary purpose of JSP?</a:t>
            </a:r>
          </a:p>
          <a:p>
            <a:pPr marL="0" indent="0">
              <a:buNone/>
            </a:pPr>
            <a:r>
              <a:rPr lang="en-IN" sz="1800" dirty="0"/>
              <a:t>A. To handle backend database operations</a:t>
            </a:r>
            <a:br>
              <a:rPr lang="en-IN" sz="1800" dirty="0"/>
            </a:br>
            <a:r>
              <a:rPr lang="en-IN" sz="1800" dirty="0"/>
              <a:t>B. To create dynamic web pages</a:t>
            </a:r>
            <a:br>
              <a:rPr lang="en-IN" sz="1800" dirty="0"/>
            </a:br>
            <a:r>
              <a:rPr lang="en-IN" sz="1800" dirty="0"/>
              <a:t>C. To replace HTML in web development</a:t>
            </a:r>
            <a:br>
              <a:rPr lang="en-IN" sz="1800" dirty="0"/>
            </a:br>
            <a:r>
              <a:rPr lang="en-IN" sz="1800" dirty="0"/>
              <a:t>D. To implement client-side scripting</a:t>
            </a:r>
          </a:p>
          <a:p>
            <a:pPr marL="0" indent="0">
              <a:buNone/>
            </a:pPr>
            <a:r>
              <a:rPr lang="en-IN" sz="1800" b="1" dirty="0"/>
              <a:t>Answer:</a:t>
            </a:r>
            <a:r>
              <a:rPr lang="en-IN" sz="1800" dirty="0"/>
              <a:t> B. To create dynamic web </a:t>
            </a:r>
            <a:r>
              <a:rPr lang="en-IN" sz="1800" dirty="0" smtClean="0"/>
              <a:t>pages</a:t>
            </a:r>
          </a:p>
          <a:p>
            <a:pPr marL="0" indent="0">
              <a:buNone/>
            </a:pPr>
            <a:r>
              <a:rPr lang="en-IN" sz="1800" b="1" dirty="0" smtClean="0"/>
              <a:t>3. </a:t>
            </a:r>
            <a:r>
              <a:rPr lang="en-IN" sz="1800" b="1" dirty="0"/>
              <a:t>Which of the following is NOT a valid JSP implicit object?</a:t>
            </a:r>
          </a:p>
          <a:p>
            <a:pPr marL="0" indent="0">
              <a:buNone/>
            </a:pPr>
            <a:r>
              <a:rPr lang="en-IN" sz="1800" dirty="0"/>
              <a:t>A. request</a:t>
            </a:r>
            <a:br>
              <a:rPr lang="en-IN" sz="1800" dirty="0"/>
            </a:br>
            <a:r>
              <a:rPr lang="en-IN" sz="1800" dirty="0"/>
              <a:t>B. response</a:t>
            </a:r>
            <a:br>
              <a:rPr lang="en-IN" sz="1800" dirty="0"/>
            </a:br>
            <a:r>
              <a:rPr lang="en-IN" sz="1800" dirty="0"/>
              <a:t>C. connection</a:t>
            </a:r>
            <a:br>
              <a:rPr lang="en-IN" sz="1800" dirty="0"/>
            </a:br>
            <a:r>
              <a:rPr lang="en-IN" sz="1800" dirty="0"/>
              <a:t>D. session</a:t>
            </a:r>
          </a:p>
          <a:p>
            <a:pPr marL="0" indent="0">
              <a:buNone/>
            </a:pPr>
            <a:r>
              <a:rPr lang="en-IN" sz="1800" b="1" dirty="0"/>
              <a:t>Answer:</a:t>
            </a:r>
            <a:r>
              <a:rPr lang="en-IN" sz="1800" dirty="0"/>
              <a:t> C. </a:t>
            </a:r>
            <a:r>
              <a:rPr lang="en-IN" sz="1800" dirty="0" smtClean="0"/>
              <a:t>connection</a:t>
            </a:r>
            <a:endParaRPr lang="en-IN" sz="1800" dirty="0"/>
          </a:p>
        </p:txBody>
      </p:sp>
      <p:sp>
        <p:nvSpPr>
          <p:cNvPr id="4" name="Date Placeholder 3"/>
          <p:cNvSpPr>
            <a:spLocks noGrp="1"/>
          </p:cNvSpPr>
          <p:nvPr>
            <p:ph type="dt" sz="half" idx="10"/>
          </p:nvPr>
        </p:nvSpPr>
        <p:spPr/>
        <p:txBody>
          <a:bodyPr/>
          <a:lstStyle/>
          <a:p>
            <a:fld id="{884AFC69-2858-4BC4-9362-2BC977E57AA6}" type="datetime1">
              <a:rPr lang="en-US" smtClean="0"/>
              <a:t>1/28/2025</a:t>
            </a:fld>
            <a:endParaRPr lang="en-US"/>
          </a:p>
        </p:txBody>
      </p:sp>
      <p:sp>
        <p:nvSpPr>
          <p:cNvPr id="5" name="Footer Placeholder 4"/>
          <p:cNvSpPr>
            <a:spLocks noGrp="1"/>
          </p:cNvSpPr>
          <p:nvPr>
            <p:ph type="ftr" sz="quarter" idx="11"/>
          </p:nvPr>
        </p:nvSpPr>
        <p:spPr>
          <a:xfrm>
            <a:off x="4038600" y="6356352"/>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7" name="Title 1"/>
          <p:cNvSpPr txBox="1">
            <a:spLocks/>
          </p:cNvSpPr>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algn="ctr">
              <a:spcBef>
                <a:spcPct val="0"/>
              </a:spcBef>
              <a:defRPr/>
            </a:pPr>
            <a:r>
              <a:rPr lang="en-US" sz="2400" dirty="0" smtClean="0"/>
              <a:t>Quiz</a:t>
            </a:r>
            <a:endParaRPr lang="en-US" sz="2400" dirty="0"/>
          </a:p>
        </p:txBody>
      </p:sp>
    </p:spTree>
    <p:extLst>
      <p:ext uri="{BB962C8B-B14F-4D97-AF65-F5344CB8AC3E}">
        <p14:creationId xmlns:p14="http://schemas.microsoft.com/office/powerpoint/2010/main" val="1832203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5213350"/>
          </a:xfrm>
        </p:spPr>
        <p:txBody>
          <a:bodyPr>
            <a:normAutofit fontScale="92500" lnSpcReduction="10000"/>
          </a:bodyPr>
          <a:lstStyle/>
          <a:p>
            <a:pPr marL="0" indent="0">
              <a:buNone/>
            </a:pPr>
            <a:r>
              <a:rPr lang="en-IN" sz="1800" b="1" dirty="0" smtClean="0"/>
              <a:t>4. </a:t>
            </a:r>
            <a:r>
              <a:rPr lang="en-IN" sz="1800" b="1" dirty="0"/>
              <a:t>What is the file extension for a JSP file</a:t>
            </a:r>
            <a:r>
              <a:rPr lang="en-IN" sz="1800" b="1" dirty="0" smtClean="0"/>
              <a:t>?</a:t>
            </a:r>
          </a:p>
          <a:p>
            <a:pPr marL="342900" indent="-342900">
              <a:buAutoNum type="alphaUcPeriod"/>
            </a:pPr>
            <a:r>
              <a:rPr lang="en-IN" sz="1800" dirty="0" smtClean="0"/>
              <a:t>.java</a:t>
            </a:r>
          </a:p>
          <a:p>
            <a:pPr marL="342900" indent="-342900">
              <a:buAutoNum type="alphaUcPeriod"/>
            </a:pPr>
            <a:r>
              <a:rPr lang="en-IN" sz="1800" dirty="0" smtClean="0"/>
              <a:t>.</a:t>
            </a:r>
            <a:r>
              <a:rPr lang="en-IN" sz="1800" dirty="0" err="1" smtClean="0"/>
              <a:t>jsp</a:t>
            </a:r>
            <a:endParaRPr lang="en-IN" sz="1800" dirty="0" smtClean="0"/>
          </a:p>
          <a:p>
            <a:pPr marL="342900" indent="-342900">
              <a:buAutoNum type="alphaUcPeriod"/>
            </a:pPr>
            <a:r>
              <a:rPr lang="en-IN" sz="1800" dirty="0" smtClean="0"/>
              <a:t>.html</a:t>
            </a:r>
          </a:p>
          <a:p>
            <a:pPr marL="342900" indent="-342900">
              <a:buAutoNum type="alphaUcPeriod"/>
            </a:pPr>
            <a:r>
              <a:rPr lang="en-IN" sz="1800" dirty="0" smtClean="0"/>
              <a:t>.</a:t>
            </a:r>
            <a:r>
              <a:rPr lang="en-IN" sz="1800" dirty="0" err="1" smtClean="0"/>
              <a:t>jhtml</a:t>
            </a:r>
            <a:endParaRPr lang="en-IN" sz="1800" dirty="0" smtClean="0"/>
          </a:p>
          <a:p>
            <a:pPr marL="0" indent="0">
              <a:buNone/>
            </a:pPr>
            <a:r>
              <a:rPr lang="en-IN" sz="1800" b="1" dirty="0" smtClean="0"/>
              <a:t>Answer</a:t>
            </a:r>
            <a:r>
              <a:rPr lang="en-IN" sz="1800" b="1" dirty="0"/>
              <a:t>:</a:t>
            </a:r>
            <a:r>
              <a:rPr lang="en-IN" sz="1800" dirty="0"/>
              <a:t> B. .</a:t>
            </a:r>
            <a:r>
              <a:rPr lang="en-IN" sz="1800" dirty="0" err="1" smtClean="0"/>
              <a:t>jsp</a:t>
            </a:r>
            <a:endParaRPr lang="en-IN" sz="1800" dirty="0" smtClean="0"/>
          </a:p>
          <a:p>
            <a:pPr marL="0" indent="0">
              <a:buNone/>
            </a:pPr>
            <a:r>
              <a:rPr lang="en-IN" sz="1800" b="1" dirty="0" smtClean="0"/>
              <a:t>5. </a:t>
            </a:r>
            <a:r>
              <a:rPr lang="en-IN" sz="1800" b="1" dirty="0"/>
              <a:t>What is the correct syntax for a JSP expression</a:t>
            </a:r>
            <a:r>
              <a:rPr lang="en-IN" sz="1800" b="1" dirty="0" smtClean="0"/>
              <a:t>?</a:t>
            </a:r>
          </a:p>
          <a:p>
            <a:pPr marL="342900" indent="-342900">
              <a:buAutoNum type="alphaUcPeriod"/>
            </a:pPr>
            <a:r>
              <a:rPr lang="en-IN" sz="1800" dirty="0" smtClean="0"/>
              <a:t>&lt;% </a:t>
            </a:r>
            <a:r>
              <a:rPr lang="en-IN" sz="1800" dirty="0"/>
              <a:t>expression </a:t>
            </a:r>
            <a:r>
              <a:rPr lang="en-IN" sz="1800" dirty="0" smtClean="0"/>
              <a:t>%&gt;</a:t>
            </a:r>
          </a:p>
          <a:p>
            <a:pPr marL="342900" indent="-342900">
              <a:buAutoNum type="alphaUcPeriod"/>
            </a:pPr>
            <a:r>
              <a:rPr lang="en-IN" sz="1800" dirty="0" smtClean="0"/>
              <a:t>&lt;%# </a:t>
            </a:r>
            <a:r>
              <a:rPr lang="en-IN" sz="1800" dirty="0"/>
              <a:t>expression </a:t>
            </a:r>
            <a:r>
              <a:rPr lang="en-IN" sz="1800" dirty="0" smtClean="0"/>
              <a:t>%&gt;</a:t>
            </a:r>
          </a:p>
          <a:p>
            <a:pPr marL="342900" indent="-342900">
              <a:buAutoNum type="alphaUcPeriod"/>
            </a:pPr>
            <a:r>
              <a:rPr lang="en-IN" sz="1800" dirty="0" smtClean="0"/>
              <a:t>&lt;%= </a:t>
            </a:r>
            <a:r>
              <a:rPr lang="en-IN" sz="1800" dirty="0"/>
              <a:t>expression </a:t>
            </a:r>
            <a:r>
              <a:rPr lang="en-IN" sz="1800" dirty="0" smtClean="0"/>
              <a:t>%&gt;</a:t>
            </a:r>
          </a:p>
          <a:p>
            <a:pPr marL="342900" indent="-342900">
              <a:buAutoNum type="alphaUcPeriod"/>
            </a:pPr>
            <a:r>
              <a:rPr lang="en-IN" sz="1800" dirty="0" smtClean="0"/>
              <a:t>&lt;%! </a:t>
            </a:r>
            <a:r>
              <a:rPr lang="en-IN" sz="1800" dirty="0"/>
              <a:t>expression </a:t>
            </a:r>
            <a:r>
              <a:rPr lang="en-IN" sz="1800" dirty="0" smtClean="0"/>
              <a:t>%&gt;</a:t>
            </a:r>
          </a:p>
          <a:p>
            <a:pPr marL="0" indent="0">
              <a:buNone/>
            </a:pPr>
            <a:r>
              <a:rPr lang="en-IN" sz="1800" b="1" dirty="0" smtClean="0"/>
              <a:t>Answer</a:t>
            </a:r>
            <a:r>
              <a:rPr lang="en-IN" sz="1800" b="1" dirty="0"/>
              <a:t>: </a:t>
            </a:r>
            <a:r>
              <a:rPr lang="en-IN" sz="1800" dirty="0"/>
              <a:t>C. &lt;%= expression </a:t>
            </a:r>
            <a:r>
              <a:rPr lang="en-IN" sz="1800" dirty="0" smtClean="0"/>
              <a:t>%&gt;</a:t>
            </a:r>
          </a:p>
          <a:p>
            <a:pPr marL="0" indent="0">
              <a:buNone/>
            </a:pPr>
            <a:r>
              <a:rPr lang="en-IN" sz="1800" b="1" dirty="0" smtClean="0"/>
              <a:t>6. </a:t>
            </a:r>
            <a:r>
              <a:rPr lang="en-IN" sz="1800" b="1" dirty="0"/>
              <a:t>Which of the following is used to declare a method in JSP</a:t>
            </a:r>
            <a:r>
              <a:rPr lang="en-IN" sz="1800" b="1" dirty="0" smtClean="0"/>
              <a:t>?</a:t>
            </a:r>
          </a:p>
          <a:p>
            <a:pPr marL="342900" indent="-342900">
              <a:buAutoNum type="alphaUcPeriod"/>
            </a:pPr>
            <a:r>
              <a:rPr lang="en-IN" sz="1800" dirty="0" smtClean="0"/>
              <a:t>&lt;% </a:t>
            </a:r>
            <a:r>
              <a:rPr lang="en-IN" sz="1800" dirty="0"/>
              <a:t>method declaration </a:t>
            </a:r>
            <a:r>
              <a:rPr lang="en-IN" sz="1800" dirty="0" smtClean="0"/>
              <a:t>%&gt;</a:t>
            </a:r>
          </a:p>
          <a:p>
            <a:pPr marL="342900" indent="-342900">
              <a:buAutoNum type="alphaUcPeriod"/>
            </a:pPr>
            <a:r>
              <a:rPr lang="en-IN" sz="1800" dirty="0" smtClean="0"/>
              <a:t>&lt;%! </a:t>
            </a:r>
            <a:r>
              <a:rPr lang="en-IN" sz="1800" dirty="0"/>
              <a:t>method declaration </a:t>
            </a:r>
            <a:r>
              <a:rPr lang="en-IN" sz="1800" dirty="0" smtClean="0"/>
              <a:t>%&gt;</a:t>
            </a:r>
          </a:p>
          <a:p>
            <a:pPr marL="342900" indent="-342900">
              <a:buAutoNum type="alphaUcPeriod"/>
            </a:pPr>
            <a:r>
              <a:rPr lang="en-IN" sz="1800" dirty="0" smtClean="0"/>
              <a:t>&lt;%= </a:t>
            </a:r>
            <a:r>
              <a:rPr lang="en-IN" sz="1800" dirty="0"/>
              <a:t>method declaration </a:t>
            </a:r>
            <a:r>
              <a:rPr lang="en-IN" sz="1800" dirty="0" smtClean="0"/>
              <a:t>%&gt;</a:t>
            </a:r>
          </a:p>
          <a:p>
            <a:pPr marL="342900" indent="-342900">
              <a:buAutoNum type="alphaUcPeriod"/>
            </a:pPr>
            <a:r>
              <a:rPr lang="en-IN" sz="1800" dirty="0" smtClean="0"/>
              <a:t>&lt;%@ </a:t>
            </a:r>
            <a:r>
              <a:rPr lang="en-IN" sz="1800" dirty="0"/>
              <a:t>method declaration </a:t>
            </a:r>
            <a:r>
              <a:rPr lang="en-IN" sz="1800" dirty="0" smtClean="0"/>
              <a:t>%&gt;</a:t>
            </a:r>
          </a:p>
          <a:p>
            <a:pPr marL="0" indent="0">
              <a:buNone/>
            </a:pPr>
            <a:r>
              <a:rPr lang="en-IN" sz="1800" b="1" dirty="0" smtClean="0"/>
              <a:t>Answer</a:t>
            </a:r>
            <a:r>
              <a:rPr lang="en-IN" sz="1800" b="1" dirty="0"/>
              <a:t>: </a:t>
            </a:r>
            <a:r>
              <a:rPr lang="en-IN" sz="1800" dirty="0"/>
              <a:t>B. &lt;%! method declaration %&gt;</a:t>
            </a:r>
            <a:endParaRPr lang="en-IN" sz="1800" dirty="0" smtClean="0"/>
          </a:p>
        </p:txBody>
      </p:sp>
      <p:sp>
        <p:nvSpPr>
          <p:cNvPr id="4" name="Date Placeholder 3"/>
          <p:cNvSpPr>
            <a:spLocks noGrp="1"/>
          </p:cNvSpPr>
          <p:nvPr>
            <p:ph type="dt" sz="half" idx="10"/>
          </p:nvPr>
        </p:nvSpPr>
        <p:spPr/>
        <p:txBody>
          <a:bodyPr/>
          <a:lstStyle/>
          <a:p>
            <a:fld id="{A7F7191A-EFB9-4B20-8041-40D8E3E54DB6}" type="datetime1">
              <a:rPr lang="en-US" smtClean="0"/>
              <a:t>1/28/2025</a:t>
            </a:fld>
            <a:endParaRPr lang="en-US"/>
          </a:p>
        </p:txBody>
      </p:sp>
      <p:sp>
        <p:nvSpPr>
          <p:cNvPr id="5" name="Footer Placeholder 4"/>
          <p:cNvSpPr>
            <a:spLocks noGrp="1"/>
          </p:cNvSpPr>
          <p:nvPr>
            <p:ph type="ftr" sz="quarter" idx="11"/>
          </p:nvPr>
        </p:nvSpPr>
        <p:spPr>
          <a:xfrm>
            <a:off x="4038600" y="6356352"/>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
        <p:nvSpPr>
          <p:cNvPr id="7" name="Title 1"/>
          <p:cNvSpPr txBox="1">
            <a:spLocks/>
          </p:cNvSpPr>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algn="ctr">
              <a:spcBef>
                <a:spcPct val="0"/>
              </a:spcBef>
              <a:defRPr/>
            </a:pPr>
            <a:r>
              <a:rPr lang="en-US" sz="2400" dirty="0" smtClean="0"/>
              <a:t>Quiz</a:t>
            </a:r>
            <a:endParaRPr lang="en-US" sz="2400" dirty="0"/>
          </a:p>
        </p:txBody>
      </p:sp>
    </p:spTree>
    <p:extLst>
      <p:ext uri="{BB962C8B-B14F-4D97-AF65-F5344CB8AC3E}">
        <p14:creationId xmlns:p14="http://schemas.microsoft.com/office/powerpoint/2010/main" val="248316305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5213350"/>
          </a:xfrm>
        </p:spPr>
        <p:txBody>
          <a:bodyPr>
            <a:normAutofit fontScale="92500" lnSpcReduction="10000"/>
          </a:bodyPr>
          <a:lstStyle/>
          <a:p>
            <a:pPr marL="0" indent="0">
              <a:buNone/>
            </a:pPr>
            <a:r>
              <a:rPr lang="en-IN" sz="1800" b="1" dirty="0" smtClean="0"/>
              <a:t>7. </a:t>
            </a:r>
            <a:r>
              <a:rPr lang="en-IN" sz="1800" b="1" dirty="0"/>
              <a:t>What happens when a JSP page is requested for the first time?</a:t>
            </a:r>
          </a:p>
          <a:p>
            <a:pPr marL="0" indent="0">
              <a:buNone/>
            </a:pPr>
            <a:r>
              <a:rPr lang="en-IN" sz="1800" dirty="0"/>
              <a:t>A. It is directly executed without any processing.</a:t>
            </a:r>
            <a:br>
              <a:rPr lang="en-IN" sz="1800" dirty="0"/>
            </a:br>
            <a:r>
              <a:rPr lang="en-IN" sz="1800" dirty="0"/>
              <a:t>B. It is compiled into a servlet and then executed.</a:t>
            </a:r>
            <a:br>
              <a:rPr lang="en-IN" sz="1800" dirty="0"/>
            </a:br>
            <a:r>
              <a:rPr lang="en-IN" sz="1800" dirty="0"/>
              <a:t>C. It generates an HTML file for execution.</a:t>
            </a:r>
            <a:br>
              <a:rPr lang="en-IN" sz="1800" dirty="0"/>
            </a:br>
            <a:r>
              <a:rPr lang="en-IN" sz="1800" dirty="0"/>
              <a:t>D. It is compiled into a JavaScript file and executed.</a:t>
            </a:r>
          </a:p>
          <a:p>
            <a:pPr marL="0" indent="0">
              <a:buNone/>
            </a:pPr>
            <a:r>
              <a:rPr lang="en-IN" sz="1800" b="1" dirty="0"/>
              <a:t>Answer:</a:t>
            </a:r>
            <a:r>
              <a:rPr lang="en-IN" sz="1800" dirty="0"/>
              <a:t> B. It is compiled into a servlet and then executed.</a:t>
            </a:r>
          </a:p>
          <a:p>
            <a:pPr marL="0" indent="0">
              <a:buNone/>
            </a:pPr>
            <a:r>
              <a:rPr lang="en-IN" sz="1800" b="1" dirty="0" smtClean="0"/>
              <a:t>8. </a:t>
            </a:r>
            <a:r>
              <a:rPr lang="en-IN" sz="1800" b="1" dirty="0"/>
              <a:t>Which of the following JSP lifecycle methods is invoked only once</a:t>
            </a:r>
            <a:r>
              <a:rPr lang="en-IN" sz="1800" b="1" dirty="0" smtClean="0"/>
              <a:t>?</a:t>
            </a:r>
          </a:p>
          <a:p>
            <a:pPr marL="342900" indent="-342900">
              <a:buAutoNum type="alphaUcPeriod"/>
            </a:pPr>
            <a:r>
              <a:rPr lang="en-IN" sz="1800" dirty="0" smtClean="0"/>
              <a:t>_</a:t>
            </a:r>
            <a:r>
              <a:rPr lang="en-IN" sz="1800" dirty="0" err="1"/>
              <a:t>jspService</a:t>
            </a:r>
            <a:r>
              <a:rPr lang="en-IN" sz="1800" dirty="0" smtClean="0"/>
              <a:t>()</a:t>
            </a:r>
          </a:p>
          <a:p>
            <a:pPr marL="342900" indent="-342900">
              <a:buAutoNum type="alphaUcPeriod"/>
            </a:pPr>
            <a:r>
              <a:rPr lang="en-IN" sz="1800" dirty="0" smtClean="0"/>
              <a:t>B</a:t>
            </a:r>
            <a:r>
              <a:rPr lang="en-IN" sz="1800" dirty="0"/>
              <a:t>. </a:t>
            </a:r>
            <a:r>
              <a:rPr lang="en-IN" sz="1800" dirty="0" err="1"/>
              <a:t>jspDestroy</a:t>
            </a:r>
            <a:r>
              <a:rPr lang="en-IN" sz="1800" dirty="0" smtClean="0"/>
              <a:t>()</a:t>
            </a:r>
          </a:p>
          <a:p>
            <a:pPr marL="342900" indent="-342900">
              <a:buAutoNum type="alphaUcPeriod"/>
            </a:pPr>
            <a:r>
              <a:rPr lang="en-IN" sz="1800" dirty="0" smtClean="0"/>
              <a:t>C</a:t>
            </a:r>
            <a:r>
              <a:rPr lang="en-IN" sz="1800" dirty="0"/>
              <a:t>. </a:t>
            </a:r>
            <a:r>
              <a:rPr lang="en-IN" sz="1800" dirty="0" err="1"/>
              <a:t>jspInit</a:t>
            </a:r>
            <a:r>
              <a:rPr lang="en-IN" sz="1800" dirty="0" smtClean="0"/>
              <a:t>()</a:t>
            </a:r>
          </a:p>
          <a:p>
            <a:pPr marL="342900" indent="-342900">
              <a:buAutoNum type="alphaUcPeriod"/>
            </a:pPr>
            <a:r>
              <a:rPr lang="en-IN" sz="1800" dirty="0" smtClean="0"/>
              <a:t>D</a:t>
            </a:r>
            <a:r>
              <a:rPr lang="en-IN" sz="1800" dirty="0"/>
              <a:t>. Both B and </a:t>
            </a:r>
            <a:r>
              <a:rPr lang="en-IN" sz="1800" dirty="0" smtClean="0"/>
              <a:t>C</a:t>
            </a:r>
          </a:p>
          <a:p>
            <a:pPr marL="0" indent="0">
              <a:buNone/>
            </a:pPr>
            <a:r>
              <a:rPr lang="en-IN" sz="1800" b="1" dirty="0" smtClean="0"/>
              <a:t>Answer</a:t>
            </a:r>
            <a:r>
              <a:rPr lang="en-IN" sz="1800" b="1" dirty="0"/>
              <a:t>:</a:t>
            </a:r>
            <a:r>
              <a:rPr lang="en-IN" sz="1800" dirty="0"/>
              <a:t> D. Both B and </a:t>
            </a:r>
            <a:r>
              <a:rPr lang="en-IN" sz="1800" dirty="0" smtClean="0"/>
              <a:t>C</a:t>
            </a:r>
          </a:p>
          <a:p>
            <a:pPr marL="0" indent="0">
              <a:buNone/>
            </a:pPr>
            <a:r>
              <a:rPr lang="en-IN" sz="1800" b="1" dirty="0" smtClean="0"/>
              <a:t>9. </a:t>
            </a:r>
            <a:r>
              <a:rPr lang="en-IN" sz="1800" b="1" dirty="0"/>
              <a:t>Which JSP directive is used to include another file in the JSP file at translation time</a:t>
            </a:r>
            <a:r>
              <a:rPr lang="en-IN" sz="1800" b="1" dirty="0" smtClean="0"/>
              <a:t>?</a:t>
            </a:r>
          </a:p>
          <a:p>
            <a:pPr marL="342900" indent="-342900">
              <a:buAutoNum type="alphaUcPeriod"/>
            </a:pPr>
            <a:r>
              <a:rPr lang="en-IN" sz="1800" dirty="0" smtClean="0"/>
              <a:t>&lt;%@ </a:t>
            </a:r>
            <a:r>
              <a:rPr lang="en-IN" sz="1800" dirty="0"/>
              <a:t>include file="</a:t>
            </a:r>
            <a:r>
              <a:rPr lang="en-IN" sz="1800" dirty="0" err="1"/>
              <a:t>fileName</a:t>
            </a:r>
            <a:r>
              <a:rPr lang="en-IN" sz="1800" dirty="0"/>
              <a:t>" </a:t>
            </a:r>
            <a:r>
              <a:rPr lang="en-IN" sz="1800" dirty="0" smtClean="0"/>
              <a:t>%&gt;</a:t>
            </a:r>
          </a:p>
          <a:p>
            <a:pPr marL="342900" indent="-342900">
              <a:buAutoNum type="alphaUcPeriod"/>
            </a:pPr>
            <a:r>
              <a:rPr lang="en-IN" sz="1800" dirty="0" smtClean="0"/>
              <a:t>B</a:t>
            </a:r>
            <a:r>
              <a:rPr lang="en-IN" sz="1800" dirty="0"/>
              <a:t>. &lt;</a:t>
            </a:r>
            <a:r>
              <a:rPr lang="en-IN" sz="1800" dirty="0" err="1"/>
              <a:t>jsp:include</a:t>
            </a:r>
            <a:r>
              <a:rPr lang="en-IN" sz="1800" dirty="0"/>
              <a:t> page="</a:t>
            </a:r>
            <a:r>
              <a:rPr lang="en-IN" sz="1800" dirty="0" err="1"/>
              <a:t>fileName</a:t>
            </a:r>
            <a:r>
              <a:rPr lang="en-IN" sz="1800" dirty="0"/>
              <a:t>" </a:t>
            </a:r>
            <a:r>
              <a:rPr lang="en-IN" sz="1800" dirty="0" smtClean="0"/>
              <a:t>/&gt;</a:t>
            </a:r>
          </a:p>
          <a:p>
            <a:pPr marL="342900" indent="-342900">
              <a:buAutoNum type="alphaUcPeriod"/>
            </a:pPr>
            <a:r>
              <a:rPr lang="en-IN" sz="1800" dirty="0" smtClean="0"/>
              <a:t>C</a:t>
            </a:r>
            <a:r>
              <a:rPr lang="en-IN" sz="1800" dirty="0"/>
              <a:t>. &lt;</a:t>
            </a:r>
            <a:r>
              <a:rPr lang="en-IN" sz="1800" dirty="0" err="1"/>
              <a:t>jsp:forward</a:t>
            </a:r>
            <a:r>
              <a:rPr lang="en-IN" sz="1800" dirty="0"/>
              <a:t> page="</a:t>
            </a:r>
            <a:r>
              <a:rPr lang="en-IN" sz="1800" dirty="0" err="1"/>
              <a:t>fileName</a:t>
            </a:r>
            <a:r>
              <a:rPr lang="en-IN" sz="1800" dirty="0"/>
              <a:t>" </a:t>
            </a:r>
            <a:r>
              <a:rPr lang="en-IN" sz="1800" dirty="0" smtClean="0"/>
              <a:t>/&gt;</a:t>
            </a:r>
          </a:p>
          <a:p>
            <a:pPr marL="342900" indent="-342900">
              <a:buAutoNum type="alphaUcPeriod"/>
            </a:pPr>
            <a:r>
              <a:rPr lang="en-IN" sz="1800" dirty="0" smtClean="0"/>
              <a:t>D</a:t>
            </a:r>
            <a:r>
              <a:rPr lang="en-IN" sz="1800" dirty="0"/>
              <a:t>. &lt;%@ forward file="</a:t>
            </a:r>
            <a:r>
              <a:rPr lang="en-IN" sz="1800" dirty="0" err="1"/>
              <a:t>fileName</a:t>
            </a:r>
            <a:r>
              <a:rPr lang="en-IN" sz="1800" dirty="0"/>
              <a:t>" </a:t>
            </a:r>
            <a:r>
              <a:rPr lang="en-IN" sz="1800" dirty="0" smtClean="0"/>
              <a:t>%&gt;</a:t>
            </a:r>
          </a:p>
          <a:p>
            <a:pPr marL="0" indent="0">
              <a:buNone/>
            </a:pPr>
            <a:r>
              <a:rPr lang="en-IN" sz="1800" b="1" dirty="0" smtClean="0"/>
              <a:t>Answer</a:t>
            </a:r>
            <a:r>
              <a:rPr lang="en-IN" sz="1800" b="1" dirty="0"/>
              <a:t>:</a:t>
            </a:r>
            <a:r>
              <a:rPr lang="en-IN" sz="1800" dirty="0"/>
              <a:t> A. &lt;%@ include file="</a:t>
            </a:r>
            <a:r>
              <a:rPr lang="en-IN" sz="1800" dirty="0" err="1"/>
              <a:t>fileName</a:t>
            </a:r>
            <a:r>
              <a:rPr lang="en-IN" sz="1800" dirty="0"/>
              <a:t>" %&gt;</a:t>
            </a:r>
            <a:endParaRPr lang="en-IN" sz="1800" dirty="0" smtClean="0"/>
          </a:p>
        </p:txBody>
      </p:sp>
      <p:sp>
        <p:nvSpPr>
          <p:cNvPr id="4" name="Date Placeholder 3"/>
          <p:cNvSpPr>
            <a:spLocks noGrp="1"/>
          </p:cNvSpPr>
          <p:nvPr>
            <p:ph type="dt" sz="half" idx="10"/>
          </p:nvPr>
        </p:nvSpPr>
        <p:spPr/>
        <p:txBody>
          <a:bodyPr/>
          <a:lstStyle/>
          <a:p>
            <a:fld id="{B6C4B4C0-7E33-4333-A18A-1887EF32349C}" type="datetime1">
              <a:rPr lang="en-US" smtClean="0"/>
              <a:t>1/28/2025</a:t>
            </a:fld>
            <a:endParaRPr lang="en-US"/>
          </a:p>
        </p:txBody>
      </p:sp>
      <p:sp>
        <p:nvSpPr>
          <p:cNvPr id="5" name="Footer Placeholder 4"/>
          <p:cNvSpPr>
            <a:spLocks noGrp="1"/>
          </p:cNvSpPr>
          <p:nvPr>
            <p:ph type="ftr" sz="quarter" idx="11"/>
          </p:nvPr>
        </p:nvSpPr>
        <p:spPr>
          <a:xfrm>
            <a:off x="4038600" y="6356352"/>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7" name="Title 1"/>
          <p:cNvSpPr txBox="1">
            <a:spLocks/>
          </p:cNvSpPr>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algn="ctr">
              <a:spcBef>
                <a:spcPct val="0"/>
              </a:spcBef>
              <a:defRPr/>
            </a:pPr>
            <a:r>
              <a:rPr lang="en-US" sz="2400" dirty="0" smtClean="0"/>
              <a:t>Quiz</a:t>
            </a:r>
            <a:endParaRPr lang="en-US" sz="2400" dirty="0"/>
          </a:p>
        </p:txBody>
      </p:sp>
    </p:spTree>
    <p:extLst>
      <p:ext uri="{BB962C8B-B14F-4D97-AF65-F5344CB8AC3E}">
        <p14:creationId xmlns:p14="http://schemas.microsoft.com/office/powerpoint/2010/main" val="18914319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5213350"/>
          </a:xfrm>
        </p:spPr>
        <p:txBody>
          <a:bodyPr>
            <a:normAutofit/>
          </a:bodyPr>
          <a:lstStyle/>
          <a:p>
            <a:pPr marL="0" indent="0">
              <a:buNone/>
            </a:pPr>
            <a:r>
              <a:rPr lang="en-IN" sz="1800" b="1" dirty="0" smtClean="0"/>
              <a:t>10. </a:t>
            </a:r>
            <a:r>
              <a:rPr lang="en-IN" sz="1800" b="1" dirty="0"/>
              <a:t>Which tag is used in JSP to include reusable components dynamically at runtime</a:t>
            </a:r>
            <a:r>
              <a:rPr lang="en-IN" sz="1800" b="1" dirty="0" smtClean="0"/>
              <a:t>?</a:t>
            </a:r>
          </a:p>
          <a:p>
            <a:pPr marL="342900" indent="-342900">
              <a:buAutoNum type="alphaUcPeriod"/>
            </a:pPr>
            <a:r>
              <a:rPr lang="en-IN" sz="1800" dirty="0" smtClean="0"/>
              <a:t>&lt;%@ </a:t>
            </a:r>
            <a:r>
              <a:rPr lang="en-IN" sz="1800" dirty="0"/>
              <a:t>include </a:t>
            </a:r>
            <a:r>
              <a:rPr lang="en-IN" sz="1800" dirty="0" smtClean="0"/>
              <a:t>%&gt;</a:t>
            </a:r>
          </a:p>
          <a:p>
            <a:pPr marL="342900" indent="-342900">
              <a:buAutoNum type="alphaUcPeriod"/>
            </a:pPr>
            <a:r>
              <a:rPr lang="en-IN" sz="1800" dirty="0" smtClean="0"/>
              <a:t>&lt;</a:t>
            </a:r>
            <a:r>
              <a:rPr lang="en-IN" sz="1800" dirty="0" err="1"/>
              <a:t>jsp:include</a:t>
            </a:r>
            <a:r>
              <a:rPr lang="en-IN" sz="1800" dirty="0"/>
              <a:t> </a:t>
            </a:r>
            <a:r>
              <a:rPr lang="en-IN" sz="1800" dirty="0" smtClean="0"/>
              <a:t>/&gt;</a:t>
            </a:r>
          </a:p>
          <a:p>
            <a:pPr marL="342900" indent="-342900">
              <a:buAutoNum type="alphaUcPeriod"/>
            </a:pPr>
            <a:r>
              <a:rPr lang="en-IN" sz="1800" dirty="0" smtClean="0"/>
              <a:t>&lt;</a:t>
            </a:r>
            <a:r>
              <a:rPr lang="en-IN" sz="1800" dirty="0" err="1"/>
              <a:t>jsp:forward</a:t>
            </a:r>
            <a:r>
              <a:rPr lang="en-IN" sz="1800" dirty="0"/>
              <a:t> </a:t>
            </a:r>
            <a:r>
              <a:rPr lang="en-IN" sz="1800" dirty="0" smtClean="0"/>
              <a:t>/&gt;</a:t>
            </a:r>
          </a:p>
          <a:p>
            <a:pPr marL="342900" indent="-342900">
              <a:buAutoNum type="alphaUcPeriod"/>
            </a:pPr>
            <a:r>
              <a:rPr lang="en-IN" sz="1800" dirty="0" smtClean="0"/>
              <a:t>&lt;</a:t>
            </a:r>
            <a:r>
              <a:rPr lang="en-IN" sz="1800" dirty="0" err="1"/>
              <a:t>jsp:useBean</a:t>
            </a:r>
            <a:r>
              <a:rPr lang="en-IN" sz="1800" dirty="0"/>
              <a:t> </a:t>
            </a:r>
            <a:r>
              <a:rPr lang="en-IN" sz="1800" dirty="0" smtClean="0"/>
              <a:t>/&gt;</a:t>
            </a:r>
          </a:p>
          <a:p>
            <a:pPr marL="0" indent="0">
              <a:buNone/>
            </a:pPr>
            <a:r>
              <a:rPr lang="en-IN" sz="1800" b="1" dirty="0" smtClean="0"/>
              <a:t>Answer</a:t>
            </a:r>
            <a:r>
              <a:rPr lang="en-IN" sz="1800" b="1" dirty="0"/>
              <a:t>: </a:t>
            </a:r>
            <a:r>
              <a:rPr lang="en-IN" sz="1800" dirty="0"/>
              <a:t>B. &lt;</a:t>
            </a:r>
            <a:r>
              <a:rPr lang="en-IN" sz="1800" dirty="0" err="1"/>
              <a:t>jsp:include</a:t>
            </a:r>
            <a:r>
              <a:rPr lang="en-IN" sz="1800" dirty="0"/>
              <a:t> </a:t>
            </a:r>
            <a:r>
              <a:rPr lang="en-IN" sz="1800" dirty="0" smtClean="0"/>
              <a:t>/&gt;</a:t>
            </a:r>
          </a:p>
          <a:p>
            <a:pPr marL="0" indent="0">
              <a:buNone/>
            </a:pPr>
            <a:r>
              <a:rPr lang="en-IN" sz="1800" dirty="0" smtClean="0"/>
              <a:t>11. </a:t>
            </a:r>
            <a:r>
              <a:rPr lang="en-IN" sz="1800" dirty="0"/>
              <a:t>Which of these is NOT a valid JSP directive</a:t>
            </a:r>
            <a:r>
              <a:rPr lang="en-IN" sz="1800" dirty="0" smtClean="0"/>
              <a:t>?</a:t>
            </a:r>
          </a:p>
          <a:p>
            <a:pPr marL="342900" indent="-342900">
              <a:buAutoNum type="alphaUcPeriod"/>
            </a:pPr>
            <a:r>
              <a:rPr lang="en-IN" sz="1800" dirty="0" smtClean="0"/>
              <a:t>&lt;%@ </a:t>
            </a:r>
            <a:r>
              <a:rPr lang="en-IN" sz="1800" dirty="0"/>
              <a:t>page </a:t>
            </a:r>
            <a:r>
              <a:rPr lang="en-IN" sz="1800" dirty="0" smtClean="0"/>
              <a:t>%&gt;</a:t>
            </a:r>
          </a:p>
          <a:p>
            <a:pPr marL="342900" indent="-342900">
              <a:buAutoNum type="alphaUcPeriod"/>
            </a:pPr>
            <a:r>
              <a:rPr lang="en-IN" sz="1800" dirty="0" smtClean="0"/>
              <a:t>&lt;%@ </a:t>
            </a:r>
            <a:r>
              <a:rPr lang="en-IN" sz="1800" dirty="0" err="1"/>
              <a:t>taglib</a:t>
            </a:r>
            <a:r>
              <a:rPr lang="en-IN" sz="1800" dirty="0"/>
              <a:t> </a:t>
            </a:r>
            <a:r>
              <a:rPr lang="en-IN" sz="1800" dirty="0" smtClean="0"/>
              <a:t>%&gt;</a:t>
            </a:r>
          </a:p>
          <a:p>
            <a:pPr marL="342900" indent="-342900">
              <a:buAutoNum type="alphaUcPeriod"/>
            </a:pPr>
            <a:r>
              <a:rPr lang="en-IN" sz="1800" dirty="0" smtClean="0"/>
              <a:t>&lt;%@ </a:t>
            </a:r>
            <a:r>
              <a:rPr lang="en-IN" sz="1800" dirty="0"/>
              <a:t>session </a:t>
            </a:r>
            <a:r>
              <a:rPr lang="en-IN" sz="1800" dirty="0" smtClean="0"/>
              <a:t>%&gt;</a:t>
            </a:r>
          </a:p>
          <a:p>
            <a:pPr marL="342900" indent="-342900">
              <a:buAutoNum type="alphaUcPeriod"/>
            </a:pPr>
            <a:r>
              <a:rPr lang="en-IN" sz="1800" dirty="0" smtClean="0"/>
              <a:t>&lt;%@ </a:t>
            </a:r>
            <a:r>
              <a:rPr lang="en-IN" sz="1800" dirty="0"/>
              <a:t>include </a:t>
            </a:r>
            <a:r>
              <a:rPr lang="en-IN" sz="1800" dirty="0" smtClean="0"/>
              <a:t>%&gt;</a:t>
            </a:r>
          </a:p>
          <a:p>
            <a:pPr marL="0" indent="0">
              <a:buNone/>
            </a:pPr>
            <a:r>
              <a:rPr lang="en-IN" sz="1800" b="1" dirty="0" smtClean="0"/>
              <a:t>Answer</a:t>
            </a:r>
            <a:r>
              <a:rPr lang="en-IN" sz="1800" b="1" dirty="0"/>
              <a:t>:</a:t>
            </a:r>
            <a:r>
              <a:rPr lang="en-IN" sz="1800" dirty="0"/>
              <a:t> C. &lt;%@ session %&gt;</a:t>
            </a:r>
            <a:endParaRPr lang="en-IN" sz="1800" dirty="0" smtClean="0"/>
          </a:p>
        </p:txBody>
      </p:sp>
      <p:sp>
        <p:nvSpPr>
          <p:cNvPr id="4" name="Date Placeholder 3"/>
          <p:cNvSpPr>
            <a:spLocks noGrp="1"/>
          </p:cNvSpPr>
          <p:nvPr>
            <p:ph type="dt" sz="half" idx="10"/>
          </p:nvPr>
        </p:nvSpPr>
        <p:spPr/>
        <p:txBody>
          <a:bodyPr/>
          <a:lstStyle/>
          <a:p>
            <a:fld id="{D8F79213-8345-46C9-B2F8-DF92CF15D4DF}" type="datetime1">
              <a:rPr lang="en-US" smtClean="0"/>
              <a:t>1/28/2025</a:t>
            </a:fld>
            <a:endParaRPr lang="en-US"/>
          </a:p>
        </p:txBody>
      </p:sp>
      <p:sp>
        <p:nvSpPr>
          <p:cNvPr id="5" name="Footer Placeholder 4"/>
          <p:cNvSpPr>
            <a:spLocks noGrp="1"/>
          </p:cNvSpPr>
          <p:nvPr>
            <p:ph type="ftr" sz="quarter" idx="11"/>
          </p:nvPr>
        </p:nvSpPr>
        <p:spPr>
          <a:xfrm>
            <a:off x="4038600" y="6356352"/>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7" name="Title 1"/>
          <p:cNvSpPr txBox="1">
            <a:spLocks/>
          </p:cNvSpPr>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algn="ctr">
              <a:spcBef>
                <a:spcPct val="0"/>
              </a:spcBef>
              <a:defRPr/>
            </a:pPr>
            <a:r>
              <a:rPr lang="en-US" sz="2400" dirty="0" smtClean="0"/>
              <a:t>Quiz</a:t>
            </a:r>
            <a:endParaRPr lang="en-US" sz="2400" dirty="0"/>
          </a:p>
        </p:txBody>
      </p:sp>
    </p:spTree>
    <p:extLst>
      <p:ext uri="{BB962C8B-B14F-4D97-AF65-F5344CB8AC3E}">
        <p14:creationId xmlns:p14="http://schemas.microsoft.com/office/powerpoint/2010/main" val="26243605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lnSpcReduction="10000"/>
          </a:bodyPr>
          <a:lstStyle/>
          <a:p>
            <a:r>
              <a:rPr lang="en-IN" sz="1800" dirty="0"/>
              <a:t>Explain JSP and its elements?</a:t>
            </a:r>
          </a:p>
          <a:p>
            <a:r>
              <a:rPr lang="en-IN" sz="1800" dirty="0"/>
              <a:t>Where is </a:t>
            </a:r>
            <a:r>
              <a:rPr lang="en-IN" sz="1800" dirty="0" err="1"/>
              <a:t>scriptlet</a:t>
            </a:r>
            <a:r>
              <a:rPr lang="en-IN" sz="1800" dirty="0"/>
              <a:t> tag used in JSP?</a:t>
            </a:r>
          </a:p>
          <a:p>
            <a:r>
              <a:rPr lang="en-IN" sz="1800" dirty="0"/>
              <a:t>How to write the JSP expression?</a:t>
            </a:r>
          </a:p>
          <a:p>
            <a:r>
              <a:rPr lang="en-IN" sz="1800" dirty="0"/>
              <a:t>Explain JSP declaration Tag with example. </a:t>
            </a:r>
          </a:p>
          <a:p>
            <a:r>
              <a:rPr lang="en-IN" sz="1800" dirty="0"/>
              <a:t>Explain the phases available in JSP life cycle? </a:t>
            </a:r>
          </a:p>
          <a:p>
            <a:r>
              <a:rPr lang="en-IN" sz="1800" dirty="0"/>
              <a:t>What is JSP API and how portion of the classes characterized in the </a:t>
            </a:r>
            <a:r>
              <a:rPr lang="en-IN" sz="1800" dirty="0" err="1"/>
              <a:t>javax</a:t>
            </a:r>
            <a:r>
              <a:rPr lang="en-IN" sz="1800" dirty="0"/>
              <a:t>. </a:t>
            </a:r>
            <a:r>
              <a:rPr lang="en-IN" sz="1800" dirty="0" err="1"/>
              <a:t>servlet.jsp</a:t>
            </a:r>
            <a:r>
              <a:rPr lang="en-IN" sz="1800" dirty="0"/>
              <a:t> packages?</a:t>
            </a:r>
          </a:p>
          <a:p>
            <a:r>
              <a:rPr lang="en-IN" sz="1800" dirty="0"/>
              <a:t>What are the 9 implicit objects?</a:t>
            </a:r>
          </a:p>
          <a:p>
            <a:r>
              <a:rPr lang="en-IN" sz="1800" dirty="0"/>
              <a:t>How to use request and response in JSP?</a:t>
            </a:r>
          </a:p>
          <a:p>
            <a:r>
              <a:rPr lang="en-IN" sz="1800" dirty="0"/>
              <a:t>Explain JSP config.</a:t>
            </a:r>
          </a:p>
          <a:p>
            <a:r>
              <a:rPr lang="en-IN" sz="1800" dirty="0"/>
              <a:t>How to maintain session in JSP? </a:t>
            </a:r>
          </a:p>
          <a:p>
            <a:r>
              <a:rPr lang="en-IN" sz="1800" dirty="0"/>
              <a:t>What are the applications of JSP? </a:t>
            </a:r>
          </a:p>
          <a:p>
            <a:r>
              <a:rPr lang="en-IN" sz="1800" dirty="0"/>
              <a:t>What is difference between page and </a:t>
            </a:r>
            <a:r>
              <a:rPr lang="en-IN" sz="1800" dirty="0" err="1"/>
              <a:t>PageContext</a:t>
            </a:r>
            <a:r>
              <a:rPr lang="en-IN" sz="1800" dirty="0"/>
              <a:t> in JSP? </a:t>
            </a:r>
          </a:p>
          <a:p>
            <a:r>
              <a:rPr lang="en-IN" sz="1800" dirty="0"/>
              <a:t>What happens if an exception is thrown from a JSP?</a:t>
            </a:r>
          </a:p>
        </p:txBody>
      </p:sp>
      <p:sp>
        <p:nvSpPr>
          <p:cNvPr id="4" name="Date Placeholder 3"/>
          <p:cNvSpPr>
            <a:spLocks noGrp="1"/>
          </p:cNvSpPr>
          <p:nvPr>
            <p:ph type="dt" sz="half" idx="10"/>
          </p:nvPr>
        </p:nvSpPr>
        <p:spPr/>
        <p:txBody>
          <a:bodyPr/>
          <a:lstStyle/>
          <a:p>
            <a:fld id="{F8CAEA8A-8EC7-49ED-803A-331786D72948}" type="datetime1">
              <a:rPr lang="en-US" smtClean="0"/>
              <a:t>1/28/2025</a:t>
            </a:fld>
            <a:endParaRPr lang="en-US"/>
          </a:p>
        </p:txBody>
      </p:sp>
      <p:sp>
        <p:nvSpPr>
          <p:cNvPr id="8" name="Footer Placeholder 4">
            <a:extLst>
              <a:ext uri="{FF2B5EF4-FFF2-40B4-BE49-F238E27FC236}">
                <a16:creationId xmlns:a16="http://schemas.microsoft.com/office/drawing/2014/main" xmlns="" id="{F4161880-33A4-CD92-64AF-64C5E3CD7C53}"/>
              </a:ext>
            </a:extLst>
          </p:cNvPr>
          <p:cNvSpPr>
            <a:spLocks noGrp="1"/>
          </p:cNvSpPr>
          <p:nvPr>
            <p:ph type="ftr" sz="quarter" idx="11"/>
          </p:nvPr>
        </p:nvSpPr>
        <p:spPr>
          <a:xfrm>
            <a:off x="4038600" y="6356352"/>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2895600" y="3"/>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lvl="0" algn="ctr">
              <a:spcBef>
                <a:spcPct val="0"/>
              </a:spcBef>
              <a:defRPr/>
            </a:pPr>
            <a:r>
              <a:rPr lang="en-US" sz="2800" dirty="0">
                <a:solidFill>
                  <a:schemeClr val="tx1"/>
                </a:solidFill>
              </a:rPr>
              <a:t>Expected Questions for University Exam </a:t>
            </a:r>
          </a:p>
        </p:txBody>
      </p:sp>
    </p:spTree>
    <p:extLst>
      <p:ext uri="{BB962C8B-B14F-4D97-AF65-F5344CB8AC3E}">
        <p14:creationId xmlns:p14="http://schemas.microsoft.com/office/powerpoint/2010/main" val="387388150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66019"/>
            <a:ext cx="8229600" cy="4525963"/>
          </a:xfrm>
        </p:spPr>
        <p:txBody>
          <a:bodyPr>
            <a:noAutofit/>
          </a:bodyPr>
          <a:lstStyle/>
          <a:p>
            <a:pPr algn="just"/>
            <a:r>
              <a:rPr lang="en-IN" sz="1800" dirty="0" err="1"/>
              <a:t>JavaServer</a:t>
            </a:r>
            <a:r>
              <a:rPr lang="en-IN" sz="1800" dirty="0"/>
              <a:t> Pages (JSP) is a technology for developing Webpages that supports dynamic content. This helps developers insert java code in HTML pages by making use of special JSP tags, most of which start with &lt;% and end with %&gt;.</a:t>
            </a:r>
          </a:p>
          <a:p>
            <a:pPr algn="just"/>
            <a:r>
              <a:rPr lang="en-IN" sz="1800" dirty="0"/>
              <a:t>A </a:t>
            </a:r>
            <a:r>
              <a:rPr lang="en-IN" sz="1800" dirty="0" err="1"/>
              <a:t>scriptlet</a:t>
            </a:r>
            <a:r>
              <a:rPr lang="en-IN" sz="1800" dirty="0"/>
              <a:t> tag is used to execute java source code in JSP. </a:t>
            </a:r>
          </a:p>
          <a:p>
            <a:pPr algn="just"/>
            <a:r>
              <a:rPr lang="en-IN" sz="1800" dirty="0"/>
              <a:t>Expression tag is one of the scripting elements in JSP. Expression Tag in JSP is used for writing your content on the client-side. </a:t>
            </a:r>
          </a:p>
          <a:p>
            <a:pPr algn="just"/>
            <a:r>
              <a:rPr lang="en-IN" sz="1800" dirty="0"/>
              <a:t>Declaration tag is used to declare one or more variables or methods at class level.</a:t>
            </a:r>
          </a:p>
          <a:p>
            <a:pPr algn="just"/>
            <a:r>
              <a:rPr lang="en-IN" sz="1800" dirty="0"/>
              <a:t>A Java Server Page life cycle is defined as the process that started with its creation which later translated to a servlet and afterward servlet lifecycle comes into play. This is how the process goes on until its destruction. </a:t>
            </a:r>
          </a:p>
          <a:p>
            <a:pPr algn="just"/>
            <a:r>
              <a:rPr lang="en-IN" sz="1800" dirty="0"/>
              <a:t>JSP API is a set of classes and interfaces that can be used to make a JSP page. </a:t>
            </a:r>
          </a:p>
          <a:p>
            <a:pPr algn="just"/>
            <a:r>
              <a:rPr lang="en-IN" sz="1800" dirty="0"/>
              <a:t>Implicit objects are a set of Java objects that the JSP Container makes available to developers in each page. </a:t>
            </a:r>
          </a:p>
          <a:p>
            <a:pPr algn="just"/>
            <a:r>
              <a:rPr lang="en-IN" sz="1800" dirty="0"/>
              <a:t>The JSP request can be defined as an implicit object is an instance of "</a:t>
            </a:r>
            <a:r>
              <a:rPr lang="en-IN" sz="1800" dirty="0" err="1"/>
              <a:t>HttpServletRequest</a:t>
            </a:r>
            <a:r>
              <a:rPr lang="en-IN" sz="1800" dirty="0"/>
              <a:t>" and is formed for all JSP requests through the web container.</a:t>
            </a:r>
          </a:p>
        </p:txBody>
      </p:sp>
      <p:sp>
        <p:nvSpPr>
          <p:cNvPr id="4" name="Date Placeholder 3"/>
          <p:cNvSpPr>
            <a:spLocks noGrp="1"/>
          </p:cNvSpPr>
          <p:nvPr>
            <p:ph type="dt" sz="half" idx="10"/>
          </p:nvPr>
        </p:nvSpPr>
        <p:spPr/>
        <p:txBody>
          <a:bodyPr/>
          <a:lstStyle/>
          <a:p>
            <a:fld id="{98DE09D4-33AC-4B88-A442-015B5B711D53}" type="datetime1">
              <a:rPr lang="en-US" smtClean="0"/>
              <a:t>1/28/2025</a:t>
            </a:fld>
            <a:endParaRPr lang="en-US"/>
          </a:p>
        </p:txBody>
      </p:sp>
      <p:sp>
        <p:nvSpPr>
          <p:cNvPr id="8" name="Footer Placeholder 4">
            <a:extLst>
              <a:ext uri="{FF2B5EF4-FFF2-40B4-BE49-F238E27FC236}">
                <a16:creationId xmlns="" xmlns:a16="http://schemas.microsoft.com/office/drawing/2014/main" id="{FCF02BBA-A24A-742F-FBA1-5A7D2C3518AA}"/>
              </a:ext>
            </a:extLst>
          </p:cNvPr>
          <p:cNvSpPr>
            <a:spLocks noGrp="1"/>
          </p:cNvSpPr>
          <p:nvPr>
            <p:ph type="ftr" sz="quarter" idx="11"/>
          </p:nvPr>
        </p:nvSpPr>
        <p:spPr>
          <a:xfrm>
            <a:off x="4038600" y="6356351"/>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p:cNvSpPr txBox="1">
            <a:spLocks/>
          </p:cNvSpPr>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lvl="0" algn="ctr">
              <a:spcBef>
                <a:spcPct val="0"/>
              </a:spcBef>
              <a:defRPr/>
            </a:pPr>
            <a:r>
              <a:rPr lang="en-US" sz="2800" dirty="0">
                <a:solidFill>
                  <a:schemeClr val="tx1"/>
                </a:solidFill>
              </a:rPr>
              <a:t>Summary</a:t>
            </a:r>
            <a:endParaRPr lang="en-US" sz="2400" dirty="0">
              <a:solidFill>
                <a:schemeClr val="tx1"/>
              </a:solidFill>
            </a:endParaRPr>
          </a:p>
        </p:txBody>
      </p:sp>
    </p:spTree>
    <p:extLst>
      <p:ext uri="{BB962C8B-B14F-4D97-AF65-F5344CB8AC3E}">
        <p14:creationId xmlns:p14="http://schemas.microsoft.com/office/powerpoint/2010/main" val="1966895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1"/>
            <a:ext cx="11277600" cy="4525963"/>
          </a:xfrm>
        </p:spPr>
        <p:txBody>
          <a:bodyPr>
            <a:noAutofit/>
          </a:bodyPr>
          <a:lstStyle/>
          <a:p>
            <a:pPr algn="just"/>
            <a:r>
              <a:rPr lang="en-US" sz="2800" dirty="0"/>
              <a:t>Objective of this course is to provide the ability to design console based, GUI based, web based applications, integrated development environment to create, debug and run multi-tier and enterprise-level applications.</a:t>
            </a:r>
          </a:p>
          <a:p>
            <a:pPr algn="just">
              <a:lnSpc>
                <a:spcPct val="115000"/>
              </a:lnSpc>
              <a:spcBef>
                <a:spcPts val="1200"/>
              </a:spcBef>
              <a:buClr>
                <a:srgbClr val="000000"/>
              </a:buClr>
              <a:buFont typeface="Times New Roman" panose="02020603050405020304" pitchFamily="18" charset="0"/>
              <a:buChar char="•"/>
            </a:pPr>
            <a:r>
              <a:rPr lang="en-US" altLang="en-US" sz="2800" dirty="0">
                <a:sym typeface="Times New Roman" panose="02020603050405020304" pitchFamily="18" charset="0"/>
              </a:rPr>
              <a:t>To design and develop the dynamic web sites using, Servlet and </a:t>
            </a:r>
            <a:r>
              <a:rPr lang="en-US" altLang="en-US" sz="2800" dirty="0" err="1">
                <a:sym typeface="Times New Roman" panose="02020603050405020304" pitchFamily="18" charset="0"/>
              </a:rPr>
              <a:t>jsp</a:t>
            </a:r>
            <a:r>
              <a:rPr lang="en-US" altLang="en-US" sz="2800" dirty="0">
                <a:sym typeface="Times New Roman" panose="02020603050405020304" pitchFamily="18" charset="0"/>
              </a:rPr>
              <a:t>. </a:t>
            </a:r>
          </a:p>
          <a:p>
            <a:pPr algn="just">
              <a:lnSpc>
                <a:spcPct val="115000"/>
              </a:lnSpc>
              <a:spcBef>
                <a:spcPts val="1200"/>
              </a:spcBef>
              <a:buClr>
                <a:srgbClr val="000000"/>
              </a:buClr>
              <a:buFont typeface="Times New Roman" panose="02020603050405020304" pitchFamily="18" charset="0"/>
              <a:buChar char="•"/>
            </a:pPr>
            <a:r>
              <a:rPr lang="en-US" altLang="en-US" sz="2800" dirty="0">
                <a:sym typeface="Times New Roman" panose="02020603050405020304" pitchFamily="18" charset="0"/>
              </a:rPr>
              <a:t>To understand the concept of business logic to develop the enterprises application by Spring framework.</a:t>
            </a:r>
          </a:p>
          <a:p>
            <a:pPr algn="just">
              <a:lnSpc>
                <a:spcPct val="115000"/>
              </a:lnSpc>
              <a:spcBef>
                <a:spcPts val="1200"/>
              </a:spcBef>
              <a:buClr>
                <a:srgbClr val="000000"/>
              </a:buClr>
              <a:buFont typeface="Times New Roman" panose="02020603050405020304" pitchFamily="18" charset="0"/>
              <a:buChar char="•"/>
            </a:pPr>
            <a:r>
              <a:rPr lang="en-US" altLang="en-US" sz="2800" dirty="0">
                <a:sym typeface="Times New Roman" panose="02020603050405020304" pitchFamily="18" charset="0"/>
              </a:rPr>
              <a:t>To apply the MVC design pattern in developing a live project.</a:t>
            </a:r>
          </a:p>
          <a:p>
            <a:pPr algn="just">
              <a:lnSpc>
                <a:spcPct val="115000"/>
              </a:lnSpc>
              <a:spcBef>
                <a:spcPts val="1200"/>
              </a:spcBef>
              <a:buClr>
                <a:srgbClr val="000000"/>
              </a:buClr>
              <a:buFont typeface="Times New Roman" panose="02020603050405020304" pitchFamily="18" charset="0"/>
              <a:buChar char="•"/>
            </a:pPr>
            <a:r>
              <a:rPr lang="en-US" altLang="en-US" sz="2800" dirty="0">
                <a:sym typeface="Times New Roman" panose="02020603050405020304" pitchFamily="18" charset="0"/>
              </a:rPr>
              <a:t>To learn the concept of  database handling in java and apply this concept in transactional processing based project.</a:t>
            </a:r>
            <a:endParaRPr lang="en-US" altLang="en-US" sz="2800" dirty="0">
              <a:sym typeface="Calibri" panose="020F0502020204030204" pitchFamily="34" charset="0"/>
            </a:endParaRPr>
          </a:p>
        </p:txBody>
      </p:sp>
      <p:sp>
        <p:nvSpPr>
          <p:cNvPr id="4" name="Date Placeholder 3"/>
          <p:cNvSpPr>
            <a:spLocks noGrp="1"/>
          </p:cNvSpPr>
          <p:nvPr>
            <p:ph type="dt" sz="half" idx="10"/>
          </p:nvPr>
        </p:nvSpPr>
        <p:spPr/>
        <p:txBody>
          <a:bodyPr/>
          <a:lstStyle/>
          <a:p>
            <a:fld id="{71E1C438-AD5E-44AC-9BD5-AC95619C2EC5}" type="datetime1">
              <a:rPr lang="en-US" smtClean="0"/>
              <a:t>1/28/2025</a:t>
            </a:fld>
            <a:endParaRPr lang="en-US"/>
          </a:p>
        </p:txBody>
      </p:sp>
      <p:sp>
        <p:nvSpPr>
          <p:cNvPr id="5" name="Footer Placeholder 4"/>
          <p:cNvSpPr>
            <a:spLocks noGrp="1"/>
          </p:cNvSpPr>
          <p:nvPr>
            <p:ph type="ftr" sz="quarter" idx="11"/>
          </p:nvPr>
        </p:nvSpPr>
        <p:spPr>
          <a:xfrm>
            <a:off x="4343400" y="6248402"/>
            <a:ext cx="47244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2895600" y="3"/>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algn="ctr">
              <a:spcBef>
                <a:spcPct val="0"/>
              </a:spcBef>
              <a:defRPr/>
            </a:pPr>
            <a:r>
              <a:rPr lang="en-US" sz="2800" dirty="0"/>
              <a:t>Course Objective</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66019"/>
            <a:ext cx="8229600" cy="4525963"/>
          </a:xfrm>
        </p:spPr>
        <p:txBody>
          <a:bodyPr>
            <a:noAutofit/>
          </a:bodyPr>
          <a:lstStyle/>
          <a:p>
            <a:pPr algn="just"/>
            <a:r>
              <a:rPr lang="en-IN" sz="1800" dirty="0"/>
              <a:t>In JSP, response is an implicit object of type </a:t>
            </a:r>
            <a:r>
              <a:rPr lang="en-IN" sz="1800" dirty="0" err="1"/>
              <a:t>HttpServletResponse</a:t>
            </a:r>
            <a:r>
              <a:rPr lang="en-IN" sz="1800" dirty="0"/>
              <a:t>.</a:t>
            </a:r>
          </a:p>
          <a:p>
            <a:pPr algn="just"/>
            <a:r>
              <a:rPr lang="en-IN" sz="1800" dirty="0"/>
              <a:t>JSP Config is an implicit object which is used to transmit the configuration details to the JSP page.</a:t>
            </a:r>
          </a:p>
          <a:p>
            <a:pPr algn="just"/>
            <a:r>
              <a:rPr lang="en-IN" sz="1800" dirty="0"/>
              <a:t>In JSP, the session is the most regularly used implicit object of type </a:t>
            </a:r>
            <a:r>
              <a:rPr lang="en-IN" sz="1800" dirty="0" err="1"/>
              <a:t>HttpSession</a:t>
            </a:r>
            <a:r>
              <a:rPr lang="en-IN" sz="1800" dirty="0"/>
              <a:t>.</a:t>
            </a:r>
          </a:p>
          <a:p>
            <a:pPr algn="just"/>
            <a:r>
              <a:rPr lang="en-IN" sz="1800" dirty="0"/>
              <a:t>In JSP, application is an implicit object of type </a:t>
            </a:r>
            <a:r>
              <a:rPr lang="en-IN" sz="1800" dirty="0" err="1"/>
              <a:t>ServletContext</a:t>
            </a:r>
            <a:r>
              <a:rPr lang="en-IN" sz="1800" dirty="0"/>
              <a:t>. This is an instance of </a:t>
            </a:r>
            <a:r>
              <a:rPr lang="en-IN" sz="1800" dirty="0" err="1"/>
              <a:t>javax.servlet.ServletContext</a:t>
            </a:r>
            <a:r>
              <a:rPr lang="en-IN" sz="1800" dirty="0"/>
              <a:t>.</a:t>
            </a:r>
          </a:p>
          <a:p>
            <a:pPr algn="just"/>
            <a:r>
              <a:rPr lang="en-IN" sz="1800" dirty="0"/>
              <a:t>A </a:t>
            </a:r>
            <a:r>
              <a:rPr lang="en-IN" sz="1800" dirty="0" err="1"/>
              <a:t>PageContext</a:t>
            </a:r>
            <a:r>
              <a:rPr lang="en-IN" sz="1800" dirty="0"/>
              <a:t> instance is obtained by a JSP implementation class by calling the </a:t>
            </a:r>
            <a:r>
              <a:rPr lang="en-IN" sz="1800" dirty="0" err="1"/>
              <a:t>JspFactory.getPageContext</a:t>
            </a:r>
            <a:r>
              <a:rPr lang="en-IN" sz="1800" dirty="0"/>
              <a:t>() method, and is released by calling </a:t>
            </a:r>
            <a:r>
              <a:rPr lang="en-IN" sz="1800" dirty="0" err="1"/>
              <a:t>JspFactory</a:t>
            </a:r>
            <a:r>
              <a:rPr lang="en-IN" sz="1800" dirty="0"/>
              <a:t>.</a:t>
            </a:r>
          </a:p>
          <a:p>
            <a:pPr algn="just"/>
            <a:r>
              <a:rPr lang="en-IN" sz="1800" dirty="0"/>
              <a:t>A JSP page is a text document that contains two types of text: static data, which can be expressed in any text-based format (such as HTML, SVG, WML, and XML), and JSP elements, which construct dynamic content.</a:t>
            </a:r>
          </a:p>
          <a:p>
            <a:pPr algn="just"/>
            <a:r>
              <a:rPr lang="en-IN" sz="1800" dirty="0"/>
              <a:t>Exceptions in JSP occur when there is an error in the code either by the developer or internal error from the system.</a:t>
            </a:r>
          </a:p>
          <a:p>
            <a:pPr algn="just"/>
            <a:endParaRPr lang="en-IN" sz="1800" dirty="0"/>
          </a:p>
        </p:txBody>
      </p:sp>
      <p:sp>
        <p:nvSpPr>
          <p:cNvPr id="4" name="Date Placeholder 3"/>
          <p:cNvSpPr>
            <a:spLocks noGrp="1"/>
          </p:cNvSpPr>
          <p:nvPr>
            <p:ph type="dt" sz="half" idx="10"/>
          </p:nvPr>
        </p:nvSpPr>
        <p:spPr/>
        <p:txBody>
          <a:bodyPr/>
          <a:lstStyle/>
          <a:p>
            <a:fld id="{93849E1C-0D51-4F8A-96F3-788ED3B6DEF7}" type="datetime1">
              <a:rPr lang="en-US" smtClean="0"/>
              <a:t>1/28/2025</a:t>
            </a:fld>
            <a:endParaRPr lang="en-US"/>
          </a:p>
        </p:txBody>
      </p:sp>
      <p:sp>
        <p:nvSpPr>
          <p:cNvPr id="8" name="Footer Placeholder 4">
            <a:extLst>
              <a:ext uri="{FF2B5EF4-FFF2-40B4-BE49-F238E27FC236}">
                <a16:creationId xmlns="" xmlns:a16="http://schemas.microsoft.com/office/drawing/2014/main" id="{FCF02BBA-A24A-742F-FBA1-5A7D2C3518AA}"/>
              </a:ext>
            </a:extLst>
          </p:cNvPr>
          <p:cNvSpPr>
            <a:spLocks noGrp="1"/>
          </p:cNvSpPr>
          <p:nvPr>
            <p:ph type="ftr" sz="quarter" idx="11"/>
          </p:nvPr>
        </p:nvSpPr>
        <p:spPr>
          <a:xfrm>
            <a:off x="4038600" y="6356351"/>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2895600" y="2"/>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lvl="0" algn="ctr">
              <a:spcBef>
                <a:spcPct val="0"/>
              </a:spcBef>
              <a:defRPr/>
            </a:pPr>
            <a:r>
              <a:rPr lang="en-US" sz="2800" dirty="0">
                <a:solidFill>
                  <a:schemeClr val="tx1"/>
                </a:solidFill>
              </a:rPr>
              <a:t>Summary </a:t>
            </a:r>
            <a:r>
              <a:rPr lang="en-US" sz="2800" dirty="0" err="1">
                <a:solidFill>
                  <a:schemeClr val="tx1"/>
                </a:solidFill>
              </a:rPr>
              <a:t>Cont</a:t>
            </a:r>
            <a:r>
              <a:rPr lang="en-US" sz="2800" dirty="0">
                <a:solidFill>
                  <a:schemeClr val="tx1"/>
                </a:solidFill>
              </a:rPr>
              <a:t>…</a:t>
            </a:r>
          </a:p>
        </p:txBody>
      </p:sp>
    </p:spTree>
    <p:extLst>
      <p:ext uri="{BB962C8B-B14F-4D97-AF65-F5344CB8AC3E}">
        <p14:creationId xmlns:p14="http://schemas.microsoft.com/office/powerpoint/2010/main" val="251686785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F3DF4C5-3EC3-4EE0-86F4-1732B9972A44}" type="datetime1">
              <a:rPr lang="en-US" smtClean="0"/>
              <a:t>1/28/2025</a:t>
            </a:fld>
            <a:endParaRPr lang="en-US"/>
          </a:p>
        </p:txBody>
      </p:sp>
      <p:sp>
        <p:nvSpPr>
          <p:cNvPr id="9" name="Footer Placeholder 4">
            <a:extLst>
              <a:ext uri="{FF2B5EF4-FFF2-40B4-BE49-F238E27FC236}">
                <a16:creationId xmlns:a16="http://schemas.microsoft.com/office/drawing/2014/main" xmlns="" id="{AF8CE5A3-7AC4-84B0-D942-F548E67B6AE2}"/>
              </a:ext>
            </a:extLst>
          </p:cNvPr>
          <p:cNvSpPr>
            <a:spLocks noGrp="1"/>
          </p:cNvSpPr>
          <p:nvPr>
            <p:ph type="ftr" sz="quarter" idx="11"/>
          </p:nvPr>
        </p:nvSpPr>
        <p:spPr>
          <a:xfrm>
            <a:off x="4038600" y="6356352"/>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7" name="Title 1"/>
          <p:cNvSpPr txBox="1">
            <a:spLocks/>
          </p:cNvSpPr>
          <p:nvPr/>
        </p:nvSpPr>
        <p:spPr>
          <a:xfrm>
            <a:off x="2895600" y="3"/>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lvl="0" algn="ctr">
              <a:spcBef>
                <a:spcPct val="0"/>
              </a:spcBef>
              <a:defRPr/>
            </a:pPr>
            <a:r>
              <a:rPr lang="en-US" sz="2800" dirty="0" smtClean="0"/>
              <a:t>Previous Year Question Paper</a:t>
            </a:r>
            <a:endParaRPr lang="en-US" sz="2800"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600" y="685802"/>
            <a:ext cx="8839200" cy="5672895"/>
          </a:xfrm>
        </p:spPr>
      </p:pic>
    </p:spTree>
    <p:extLst>
      <p:ext uri="{BB962C8B-B14F-4D97-AF65-F5344CB8AC3E}">
        <p14:creationId xmlns:p14="http://schemas.microsoft.com/office/powerpoint/2010/main" val="255522020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D3A07CD-76DC-4100-8D35-72192788466A}" type="datetime1">
              <a:rPr lang="en-US" smtClean="0"/>
              <a:t>1/28/2025</a:t>
            </a:fld>
            <a:endParaRPr lang="en-US"/>
          </a:p>
        </p:txBody>
      </p:sp>
      <p:sp>
        <p:nvSpPr>
          <p:cNvPr id="9" name="Footer Placeholder 4">
            <a:extLst>
              <a:ext uri="{FF2B5EF4-FFF2-40B4-BE49-F238E27FC236}">
                <a16:creationId xmlns:a16="http://schemas.microsoft.com/office/drawing/2014/main" xmlns="" id="{AF8CE5A3-7AC4-84B0-D942-F548E67B6AE2}"/>
              </a:ext>
            </a:extLst>
          </p:cNvPr>
          <p:cNvSpPr>
            <a:spLocks noGrp="1"/>
          </p:cNvSpPr>
          <p:nvPr>
            <p:ph type="ftr" sz="quarter" idx="11"/>
          </p:nvPr>
        </p:nvSpPr>
        <p:spPr>
          <a:xfrm>
            <a:off x="4038600" y="6356352"/>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2895600" y="3"/>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lvl="0" algn="ctr">
              <a:spcBef>
                <a:spcPct val="0"/>
              </a:spcBef>
              <a:defRPr/>
            </a:pPr>
            <a:r>
              <a:rPr lang="en-US" sz="2800" dirty="0" smtClean="0"/>
              <a:t>Previous Year Question Paper</a:t>
            </a:r>
            <a:endParaRPr lang="en-US" sz="28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5600" y="696355"/>
            <a:ext cx="7772400" cy="5659998"/>
          </a:xfrm>
        </p:spPr>
      </p:pic>
    </p:spTree>
    <p:extLst>
      <p:ext uri="{BB962C8B-B14F-4D97-AF65-F5344CB8AC3E}">
        <p14:creationId xmlns:p14="http://schemas.microsoft.com/office/powerpoint/2010/main" val="240178276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D4C1322-CFEB-43EC-AE42-7ECA7AF78584}" type="datetime1">
              <a:rPr lang="en-US" smtClean="0"/>
              <a:t>1/28/2025</a:t>
            </a:fld>
            <a:endParaRPr lang="en-US"/>
          </a:p>
        </p:txBody>
      </p:sp>
      <p:sp>
        <p:nvSpPr>
          <p:cNvPr id="9" name="Footer Placeholder 4">
            <a:extLst>
              <a:ext uri="{FF2B5EF4-FFF2-40B4-BE49-F238E27FC236}">
                <a16:creationId xmlns:a16="http://schemas.microsoft.com/office/drawing/2014/main" xmlns="" id="{AF8CE5A3-7AC4-84B0-D942-F548E67B6AE2}"/>
              </a:ext>
            </a:extLst>
          </p:cNvPr>
          <p:cNvSpPr>
            <a:spLocks noGrp="1"/>
          </p:cNvSpPr>
          <p:nvPr>
            <p:ph type="ftr" sz="quarter" idx="11"/>
          </p:nvPr>
        </p:nvSpPr>
        <p:spPr>
          <a:xfrm>
            <a:off x="4038600" y="6356352"/>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
        <p:nvSpPr>
          <p:cNvPr id="7" name="Title 1"/>
          <p:cNvSpPr txBox="1">
            <a:spLocks/>
          </p:cNvSpPr>
          <p:nvPr/>
        </p:nvSpPr>
        <p:spPr>
          <a:xfrm>
            <a:off x="2895600" y="3"/>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lvl="0" algn="ctr">
              <a:spcBef>
                <a:spcPct val="0"/>
              </a:spcBef>
              <a:defRPr/>
            </a:pPr>
            <a:r>
              <a:rPr lang="en-US" sz="2800" dirty="0" smtClean="0"/>
              <a:t>Previous Year Question Paper</a:t>
            </a:r>
            <a:endParaRPr lang="en-US" sz="28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5600" y="685802"/>
            <a:ext cx="7772400" cy="5670549"/>
          </a:xfrm>
        </p:spPr>
      </p:pic>
    </p:spTree>
    <p:extLst>
      <p:ext uri="{BB962C8B-B14F-4D97-AF65-F5344CB8AC3E}">
        <p14:creationId xmlns:p14="http://schemas.microsoft.com/office/powerpoint/2010/main" val="285688085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C40EFB5-027F-4F65-84F7-58660B60FF32}" type="datetime1">
              <a:rPr lang="en-US" smtClean="0"/>
              <a:t>1/28/2025</a:t>
            </a:fld>
            <a:endParaRPr lang="en-US"/>
          </a:p>
        </p:txBody>
      </p:sp>
      <p:sp>
        <p:nvSpPr>
          <p:cNvPr id="9" name="Footer Placeholder 4">
            <a:extLst>
              <a:ext uri="{FF2B5EF4-FFF2-40B4-BE49-F238E27FC236}">
                <a16:creationId xmlns:a16="http://schemas.microsoft.com/office/drawing/2014/main" xmlns="" id="{AF8CE5A3-7AC4-84B0-D942-F548E67B6AE2}"/>
              </a:ext>
            </a:extLst>
          </p:cNvPr>
          <p:cNvSpPr>
            <a:spLocks noGrp="1"/>
          </p:cNvSpPr>
          <p:nvPr>
            <p:ph type="ftr" sz="quarter" idx="11"/>
          </p:nvPr>
        </p:nvSpPr>
        <p:spPr>
          <a:xfrm>
            <a:off x="4038600" y="6356352"/>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sp>
        <p:nvSpPr>
          <p:cNvPr id="7" name="Title 1"/>
          <p:cNvSpPr txBox="1">
            <a:spLocks/>
          </p:cNvSpPr>
          <p:nvPr/>
        </p:nvSpPr>
        <p:spPr>
          <a:xfrm>
            <a:off x="2895600" y="3"/>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lvl="0" algn="ctr">
              <a:spcBef>
                <a:spcPct val="0"/>
              </a:spcBef>
              <a:defRPr/>
            </a:pPr>
            <a:r>
              <a:rPr lang="en-US" sz="2800" dirty="0" smtClean="0"/>
              <a:t>Previous Year Question Paper</a:t>
            </a:r>
            <a:endParaRPr lang="en-US" sz="28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2083" y="716282"/>
            <a:ext cx="7772400" cy="5670549"/>
          </a:xfrm>
        </p:spPr>
      </p:pic>
    </p:spTree>
    <p:extLst>
      <p:ext uri="{BB962C8B-B14F-4D97-AF65-F5344CB8AC3E}">
        <p14:creationId xmlns:p14="http://schemas.microsoft.com/office/powerpoint/2010/main" val="51988912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xmlns="" id="{185AEFE6-6239-0997-DC5F-FD240680DCA1}"/>
              </a:ext>
            </a:extLst>
          </p:cNvPr>
          <p:cNvSpPr>
            <a:spLocks noGrp="1"/>
          </p:cNvSpPr>
          <p:nvPr>
            <p:ph idx="1"/>
          </p:nvPr>
        </p:nvSpPr>
        <p:spPr>
          <a:xfrm>
            <a:off x="2057400" y="1143001"/>
            <a:ext cx="8229600" cy="4525963"/>
          </a:xfrm>
        </p:spPr>
        <p:txBody>
          <a:bodyPr>
            <a:normAutofit/>
          </a:bodyPr>
          <a:lstStyle/>
          <a:p>
            <a:pPr algn="just"/>
            <a:r>
              <a:rPr lang="en-IN" sz="1800" dirty="0" err="1"/>
              <a:t>Bhave</a:t>
            </a:r>
            <a:r>
              <a:rPr lang="en-IN" sz="1800" dirty="0"/>
              <a:t>, “Programming with Java”, Pearson Education, 2009 </a:t>
            </a:r>
          </a:p>
          <a:p>
            <a:pPr algn="just"/>
            <a:r>
              <a:rPr lang="en-IN" sz="1800" dirty="0"/>
              <a:t>Herbert </a:t>
            </a:r>
            <a:r>
              <a:rPr lang="en-IN" sz="1800" dirty="0" err="1"/>
              <a:t>Schieldt</a:t>
            </a:r>
            <a:r>
              <a:rPr lang="en-IN" sz="1800" dirty="0"/>
              <a:t>, “The Complete </a:t>
            </a:r>
            <a:r>
              <a:rPr lang="en-IN" sz="1800" dirty="0" err="1"/>
              <a:t>Refernce</a:t>
            </a:r>
            <a:r>
              <a:rPr lang="en-IN" sz="1800" dirty="0"/>
              <a:t>: Java”, TMH, 1991 </a:t>
            </a:r>
          </a:p>
          <a:p>
            <a:pPr algn="just"/>
            <a:r>
              <a:rPr lang="en-IN" sz="1800" dirty="0"/>
              <a:t>Hans Bergsten, “Java Server Pages”, SPD </a:t>
            </a:r>
            <a:r>
              <a:rPr lang="en-IN" sz="1800" dirty="0" err="1"/>
              <a:t>O’Really</a:t>
            </a:r>
            <a:r>
              <a:rPr lang="en-IN" sz="1800" dirty="0"/>
              <a:t>, 1985 </a:t>
            </a:r>
          </a:p>
          <a:p>
            <a:pPr algn="just"/>
            <a:r>
              <a:rPr lang="en-IN" sz="1800" dirty="0"/>
              <a:t>Katy Sierra and Bert Bates, “Head First: Java”, </a:t>
            </a:r>
            <a:r>
              <a:rPr lang="en-IN" sz="1800" dirty="0" err="1"/>
              <a:t>O’Really</a:t>
            </a:r>
            <a:r>
              <a:rPr lang="en-IN" sz="1800" dirty="0"/>
              <a:t>, 2008 </a:t>
            </a:r>
          </a:p>
          <a:p>
            <a:pPr algn="just"/>
            <a:r>
              <a:rPr lang="en-IN" sz="1800" dirty="0"/>
              <a:t>Katy Sierra and Bert Bates, “Head First: Servlets &amp; JSP”, </a:t>
            </a:r>
            <a:r>
              <a:rPr lang="en-IN" sz="1800" dirty="0" err="1"/>
              <a:t>O’Really</a:t>
            </a:r>
            <a:r>
              <a:rPr lang="en-IN" sz="1800" dirty="0"/>
              <a:t> , 2008 </a:t>
            </a:r>
          </a:p>
          <a:p>
            <a:pPr algn="just"/>
            <a:r>
              <a:rPr lang="en-IN" sz="1800" dirty="0" err="1"/>
              <a:t>NaughtonSchildt</a:t>
            </a:r>
            <a:r>
              <a:rPr lang="en-IN" sz="1800" dirty="0"/>
              <a:t>, “The Complete </a:t>
            </a:r>
            <a:r>
              <a:rPr lang="en-IN" sz="1800" dirty="0" err="1"/>
              <a:t>Refernce</a:t>
            </a:r>
            <a:r>
              <a:rPr lang="en-IN" sz="1800" dirty="0"/>
              <a:t>: JAVA2”, TMH ,1991 </a:t>
            </a:r>
          </a:p>
          <a:p>
            <a:pPr algn="just"/>
            <a:r>
              <a:rPr lang="en-IN" sz="1800" dirty="0" err="1"/>
              <a:t>Balagurusamy</a:t>
            </a:r>
            <a:r>
              <a:rPr lang="en-IN" sz="1800" dirty="0"/>
              <a:t> E, “Programming in JAVA”, TMH, 2010 </a:t>
            </a:r>
          </a:p>
          <a:p>
            <a:pPr algn="just"/>
            <a:r>
              <a:rPr lang="en-IN" sz="1800" dirty="0"/>
              <a:t>Introduction to Web Development with </a:t>
            </a:r>
            <a:r>
              <a:rPr lang="en-IN" sz="1800" dirty="0" err="1"/>
              <a:t>HTML,CSS,JavaScript</a:t>
            </a:r>
            <a:r>
              <a:rPr lang="en-IN" sz="1800" dirty="0"/>
              <a:t>(</a:t>
            </a:r>
            <a:r>
              <a:rPr lang="en-IN" sz="1800" dirty="0" err="1"/>
              <a:t>Cousera</a:t>
            </a:r>
            <a:r>
              <a:rPr lang="en-IN" sz="1800" dirty="0"/>
              <a:t> Course) </a:t>
            </a:r>
          </a:p>
          <a:p>
            <a:pPr marL="0" indent="0">
              <a:buNone/>
            </a:pPr>
            <a:endParaRPr lang="en-IN" dirty="0"/>
          </a:p>
          <a:p>
            <a:endParaRPr lang="en-US" dirty="0"/>
          </a:p>
        </p:txBody>
      </p:sp>
      <p:sp>
        <p:nvSpPr>
          <p:cNvPr id="4" name="Date Placeholder 3"/>
          <p:cNvSpPr>
            <a:spLocks noGrp="1"/>
          </p:cNvSpPr>
          <p:nvPr>
            <p:ph type="dt" sz="half" idx="10"/>
          </p:nvPr>
        </p:nvSpPr>
        <p:spPr/>
        <p:txBody>
          <a:bodyPr/>
          <a:lstStyle/>
          <a:p>
            <a:fld id="{3B6C522E-89B4-49A0-95D6-281686D19CF5}" type="datetime1">
              <a:rPr lang="en-US" smtClean="0"/>
              <a:t>1/28/2025</a:t>
            </a:fld>
            <a:endParaRPr lang="en-US"/>
          </a:p>
        </p:txBody>
      </p:sp>
      <p:sp>
        <p:nvSpPr>
          <p:cNvPr id="9" name="Footer Placeholder 4">
            <a:extLst>
              <a:ext uri="{FF2B5EF4-FFF2-40B4-BE49-F238E27FC236}">
                <a16:creationId xmlns:a16="http://schemas.microsoft.com/office/drawing/2014/main" xmlns="" id="{AF8CE5A3-7AC4-84B0-D942-F548E67B6AE2}"/>
              </a:ext>
            </a:extLst>
          </p:cNvPr>
          <p:cNvSpPr>
            <a:spLocks noGrp="1"/>
          </p:cNvSpPr>
          <p:nvPr>
            <p:ph type="ftr" sz="quarter" idx="11"/>
          </p:nvPr>
        </p:nvSpPr>
        <p:spPr>
          <a:xfrm>
            <a:off x="4038600" y="6356352"/>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7" name="Title 1"/>
          <p:cNvSpPr txBox="1">
            <a:spLocks/>
          </p:cNvSpPr>
          <p:nvPr/>
        </p:nvSpPr>
        <p:spPr>
          <a:xfrm>
            <a:off x="2895600" y="3"/>
            <a:ext cx="7772400" cy="685799"/>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lvl="0" algn="ctr">
              <a:spcBef>
                <a:spcPct val="0"/>
              </a:spcBef>
              <a:defRPr/>
            </a:pPr>
            <a:r>
              <a:rPr lang="en-US" sz="2800" dirty="0"/>
              <a:t>References</a:t>
            </a:r>
          </a:p>
        </p:txBody>
      </p:sp>
    </p:spTree>
    <p:extLst>
      <p:ext uri="{BB962C8B-B14F-4D97-AF65-F5344CB8AC3E}">
        <p14:creationId xmlns:p14="http://schemas.microsoft.com/office/powerpoint/2010/main" val="244566743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4269692" y="1143000"/>
            <a:ext cx="3805016" cy="1107996"/>
          </a:xfrm>
          <a:prstGeom prst="rect">
            <a:avLst/>
          </a:prstGeom>
          <a:noFill/>
        </p:spPr>
        <p:txBody>
          <a:bodyPr vert="horz" wrap="none" lIns="91440" tIns="45720" rIns="91440" bIns="45720" rtlCol="0">
            <a:spAutoFit/>
          </a:bodyPr>
          <a:lstStyle/>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
        <p:nvSpPr>
          <p:cNvPr id="4" name="Date Placeholder 3"/>
          <p:cNvSpPr>
            <a:spLocks noGrp="1"/>
          </p:cNvSpPr>
          <p:nvPr>
            <p:ph type="dt" sz="half" idx="10"/>
          </p:nvPr>
        </p:nvSpPr>
        <p:spPr/>
        <p:txBody>
          <a:bodyPr/>
          <a:lstStyle/>
          <a:p>
            <a:fld id="{E00D62DE-6F09-4BCF-890C-2C80A5E40C86}" type="datetime1">
              <a:rPr lang="en-US" smtClean="0"/>
              <a:t>1/28/2025</a:t>
            </a:fld>
            <a:endParaRPr lang="en-US"/>
          </a:p>
        </p:txBody>
      </p:sp>
      <p:sp>
        <p:nvSpPr>
          <p:cNvPr id="8" name="Footer Placeholder 4">
            <a:extLst>
              <a:ext uri="{FF2B5EF4-FFF2-40B4-BE49-F238E27FC236}">
                <a16:creationId xmlns:a16="http://schemas.microsoft.com/office/drawing/2014/main" xmlns="" id="{79A0FD2C-1510-F0DC-605A-BBB720F3EEA8}"/>
              </a:ext>
            </a:extLst>
          </p:cNvPr>
          <p:cNvSpPr>
            <a:spLocks noGrp="1"/>
          </p:cNvSpPr>
          <p:nvPr>
            <p:ph type="ftr" sz="quarter" idx="11"/>
          </p:nvPr>
        </p:nvSpPr>
        <p:spPr>
          <a:xfrm>
            <a:off x="4038600" y="6356352"/>
            <a:ext cx="5029200" cy="365125"/>
          </a:xfrm>
        </p:spPr>
        <p:txBody>
          <a:bodyPr/>
          <a:lstStyle/>
          <a:p>
            <a:r>
              <a:rPr lang="en-US" smtClean="0"/>
              <a:t>Faizan Ahmad             ACSE0651/AMICSE0601/ACSEH0601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Tree>
    <p:extLst>
      <p:ext uri="{BB962C8B-B14F-4D97-AF65-F5344CB8AC3E}">
        <p14:creationId xmlns:p14="http://schemas.microsoft.com/office/powerpoint/2010/main" val="2832509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8E65A7-190F-428B-A0BE-774A44A391CB}" type="datetime1">
              <a:rPr lang="en-US" smtClean="0">
                <a:solidFill>
                  <a:schemeClr val="tx1"/>
                </a:solidFill>
              </a:rPr>
              <a:t>1/28/2025</a:t>
            </a:fld>
            <a:endParaRPr lang="en-US" dirty="0">
              <a:solidFill>
                <a:schemeClr val="tx1"/>
              </a:solidFill>
            </a:endParaRPr>
          </a:p>
        </p:txBody>
      </p:sp>
      <p:sp>
        <p:nvSpPr>
          <p:cNvPr id="3" name="Footer Placeholder 2"/>
          <p:cNvSpPr>
            <a:spLocks noGrp="1"/>
          </p:cNvSpPr>
          <p:nvPr>
            <p:ph type="ftr" sz="quarter" idx="11"/>
          </p:nvPr>
        </p:nvSpPr>
        <p:spPr>
          <a:xfrm>
            <a:off x="4165600" y="6400800"/>
            <a:ext cx="5861138" cy="365125"/>
          </a:xfrm>
        </p:spPr>
        <p:txBody>
          <a:bodyPr/>
          <a:lstStyle/>
          <a:p>
            <a:r>
              <a:rPr lang="en-US" smtClean="0"/>
              <a:t>Faizan Ahmad             ACSE0651/AMICSE0601/ACSEH0601                Unit 2</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schemeClr val="tx1"/>
                </a:solidFill>
              </a:rPr>
              <a:pPr/>
              <a:t>9</a:t>
            </a:fld>
            <a:endParaRPr lang="en-US" dirty="0">
              <a:solidFill>
                <a:schemeClr val="tx1"/>
              </a:solidFill>
            </a:endParaRPr>
          </a:p>
        </p:txBody>
      </p:sp>
      <p:sp>
        <p:nvSpPr>
          <p:cNvPr id="5" name="Title 1"/>
          <p:cNvSpPr txBox="1">
            <a:spLocks/>
          </p:cNvSpPr>
          <p:nvPr/>
        </p:nvSpPr>
        <p:spPr>
          <a:xfrm>
            <a:off x="2859878" y="-9057"/>
            <a:ext cx="7772400" cy="685799"/>
          </a:xfrm>
          <a:prstGeom prst="rect">
            <a:avLst/>
          </a:prstGeom>
          <a:gradFill flip="none" rotWithShape="1">
            <a:gsLst>
              <a:gs pos="5000">
                <a:srgbClr val="FF0000">
                  <a:tint val="66000"/>
                  <a:satMod val="160000"/>
                </a:srgbClr>
              </a:gs>
              <a:gs pos="50000">
                <a:srgbClr val="FF0000">
                  <a:tint val="44500"/>
                  <a:satMod val="160000"/>
                </a:srgbClr>
              </a:gs>
              <a:gs pos="100000">
                <a:srgbClr val="FF0000">
                  <a:tint val="23500"/>
                  <a:satMod val="160000"/>
                </a:srgbClr>
              </a:gs>
            </a:gsLst>
            <a:lin ang="0" scaled="1"/>
            <a:tileRect/>
          </a:gradFill>
          <a:ln>
            <a:noFill/>
          </a:ln>
          <a:extLst>
            <a:ext uri="{91240B29-F687-4F45-9708-019B960494DF}">
              <a14:hiddenLine xmlns:a14="http://schemas.microsoft.com/office/drawing/2010/main" w="9525">
                <a:solidFill>
                  <a:srgbClr val="000000"/>
                </a:solidFill>
                <a:miter lim="800000"/>
                <a:headEnd/>
                <a:tailEnd/>
              </a14:hiddenLine>
            </a:ext>
          </a:extLst>
        </p:spPr>
        <p:style>
          <a:lnRef idx="1">
            <a:schemeClr val="accent5"/>
          </a:lnRef>
          <a:fillRef idx="2">
            <a:schemeClr val="accent5"/>
          </a:fillRef>
          <a:effectRef idx="1">
            <a:schemeClr val="accent5"/>
          </a:effectRef>
          <a:fontRef idx="minor">
            <a:schemeClr val="dk1"/>
          </a:fontRef>
        </p:style>
        <p:txBody>
          <a:bodyPr anchor="ctr"/>
          <a:lstStyle>
            <a:defPPr>
              <a:defRPr lang="en-US"/>
            </a:defPPr>
            <a:lvl1pPr algn="ctr" eaLnBrk="0" fontAlgn="base" hangingPunct="0">
              <a:spcBef>
                <a:spcPct val="0"/>
              </a:spcBef>
              <a:spcAft>
                <a:spcPct val="0"/>
              </a:spcAft>
              <a:defRPr sz="2800" b="1">
                <a:latin typeface="Times New Roman" pitchFamily="18" charset="0"/>
                <a:ea typeface="Calibri"/>
                <a:cs typeface="Times New Roman" pitchFamily="18" charset="0"/>
              </a:defRPr>
            </a:lvl1pPr>
            <a:lvl2pPr algn="ctr" eaLnBrk="0" fontAlgn="base" hangingPunct="0">
              <a:spcBef>
                <a:spcPct val="0"/>
              </a:spcBef>
              <a:spcAft>
                <a:spcPct val="0"/>
              </a:spcAft>
              <a:defRPr sz="4400"/>
            </a:lvl2pPr>
            <a:lvl3pPr algn="ctr" eaLnBrk="0" fontAlgn="base" hangingPunct="0">
              <a:spcBef>
                <a:spcPct val="0"/>
              </a:spcBef>
              <a:spcAft>
                <a:spcPct val="0"/>
              </a:spcAft>
              <a:defRPr sz="4400"/>
            </a:lvl3pPr>
            <a:lvl4pPr algn="ctr" eaLnBrk="0" fontAlgn="base" hangingPunct="0">
              <a:spcBef>
                <a:spcPct val="0"/>
              </a:spcBef>
              <a:spcAft>
                <a:spcPct val="0"/>
              </a:spcAft>
              <a:defRPr sz="4400"/>
            </a:lvl4pPr>
            <a:lvl5pPr algn="ctr" eaLnBrk="0" fontAlgn="base" hangingPunct="0">
              <a:spcBef>
                <a:spcPct val="0"/>
              </a:spcBef>
              <a:spcAft>
                <a:spcPct val="0"/>
              </a:spcAft>
              <a:defRPr sz="4400"/>
            </a:lvl5pPr>
            <a:lvl6pPr marL="457189" algn="ctr" fontAlgn="base">
              <a:spcBef>
                <a:spcPct val="0"/>
              </a:spcBef>
              <a:spcAft>
                <a:spcPct val="0"/>
              </a:spcAft>
              <a:defRPr sz="4400"/>
            </a:lvl6pPr>
            <a:lvl7pPr marL="914377" algn="ctr" fontAlgn="base">
              <a:spcBef>
                <a:spcPct val="0"/>
              </a:spcBef>
              <a:spcAft>
                <a:spcPct val="0"/>
              </a:spcAft>
              <a:defRPr sz="4400"/>
            </a:lvl7pPr>
            <a:lvl8pPr marL="1371566" algn="ctr" fontAlgn="base">
              <a:spcBef>
                <a:spcPct val="0"/>
              </a:spcBef>
              <a:spcAft>
                <a:spcPct val="0"/>
              </a:spcAft>
              <a:defRPr sz="4400"/>
            </a:lvl8pPr>
            <a:lvl9pPr marL="1828754" algn="ctr" fontAlgn="base">
              <a:spcBef>
                <a:spcPct val="0"/>
              </a:spcBef>
              <a:spcAft>
                <a:spcPct val="0"/>
              </a:spcAft>
              <a:defRPr sz="4400"/>
            </a:lvl9pPr>
          </a:lstStyle>
          <a:p>
            <a:r>
              <a:rPr lang="en-US" dirty="0"/>
              <a:t>Course Outcomes</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45196" y="1176062"/>
            <a:ext cx="8229600"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1981200" y="1198728"/>
            <a:ext cx="8265604" cy="507831"/>
          </a:xfrm>
          <a:prstGeom prst="rect">
            <a:avLst/>
          </a:prstGeom>
        </p:spPr>
        <p:txBody>
          <a:bodyPr wrap="square">
            <a:spAutoFit/>
          </a:bodyPr>
          <a:lstStyle/>
          <a:p>
            <a:pPr algn="just"/>
            <a:r>
              <a:rPr lang="en-US" sz="2700" dirty="0">
                <a:solidFill>
                  <a:srgbClr val="000000"/>
                </a:solidFill>
              </a:rPr>
              <a:t>	</a:t>
            </a:r>
          </a:p>
        </p:txBody>
      </p:sp>
      <p:graphicFrame>
        <p:nvGraphicFramePr>
          <p:cNvPr id="8" name="Table 7"/>
          <p:cNvGraphicFramePr>
            <a:graphicFrameLocks noGrp="1"/>
          </p:cNvGraphicFramePr>
          <p:nvPr>
            <p:extLst/>
          </p:nvPr>
        </p:nvGraphicFramePr>
        <p:xfrm>
          <a:off x="2063553" y="1166790"/>
          <a:ext cx="7963187" cy="617382"/>
        </p:xfrm>
        <a:graphic>
          <a:graphicData uri="http://schemas.openxmlformats.org/drawingml/2006/table">
            <a:tbl>
              <a:tblPr firstRow="1" firstCol="1" bandRow="1">
                <a:tableStyleId>{5A111915-BE36-4E01-A7E5-04B1672EAD32}</a:tableStyleId>
              </a:tblPr>
              <a:tblGrid>
                <a:gridCol w="7963187">
                  <a:extLst>
                    <a:ext uri="{9D8B030D-6E8A-4147-A177-3AD203B41FA5}">
                      <a16:colId xmlns:a16="http://schemas.microsoft.com/office/drawing/2014/main" xmlns="" val="20000"/>
                    </a:ext>
                  </a:extLst>
                </a:gridCol>
              </a:tblGrid>
              <a:tr h="617382">
                <a:tc>
                  <a:txBody>
                    <a:bodyPr/>
                    <a:lstStyle/>
                    <a:p>
                      <a:pPr marL="0" marR="0" algn="just">
                        <a:lnSpc>
                          <a:spcPct val="115000"/>
                        </a:lnSpc>
                        <a:spcBef>
                          <a:spcPts val="1200"/>
                        </a:spcBef>
                        <a:spcAft>
                          <a:spcPts val="1200"/>
                        </a:spcAft>
                      </a:pPr>
                      <a:r>
                        <a:rPr lang="en-US" sz="1800" dirty="0">
                          <a:effectLst/>
                        </a:rPr>
                        <a:t>Course outcomes :  After completion of this course students will be able to</a:t>
                      </a:r>
                      <a:endParaRPr lang="en-US" sz="1800" dirty="0">
                        <a:effectLst/>
                        <a:latin typeface="Times New Roman" panose="02020603050405020304" pitchFamily="18" charset="0"/>
                        <a:ea typeface="Calibri"/>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585587722"/>
              </p:ext>
            </p:extLst>
          </p:nvPr>
        </p:nvGraphicFramePr>
        <p:xfrm>
          <a:off x="2092960" y="1806839"/>
          <a:ext cx="7933778" cy="4667588"/>
        </p:xfrm>
        <a:graphic>
          <a:graphicData uri="http://schemas.openxmlformats.org/drawingml/2006/table">
            <a:tbl>
              <a:tblPr firstRow="1" firstCol="1" bandRow="1">
                <a:effectLst/>
                <a:tableStyleId>{BDBED569-4797-4DF1-A0F4-6AAB3CD982D8}</a:tableStyleId>
              </a:tblPr>
              <a:tblGrid>
                <a:gridCol w="891086">
                  <a:extLst>
                    <a:ext uri="{9D8B030D-6E8A-4147-A177-3AD203B41FA5}">
                      <a16:colId xmlns:a16="http://schemas.microsoft.com/office/drawing/2014/main" xmlns="" val="4040727765"/>
                    </a:ext>
                  </a:extLst>
                </a:gridCol>
                <a:gridCol w="5924411">
                  <a:extLst>
                    <a:ext uri="{9D8B030D-6E8A-4147-A177-3AD203B41FA5}">
                      <a16:colId xmlns:a16="http://schemas.microsoft.com/office/drawing/2014/main" xmlns="" val="3422662514"/>
                    </a:ext>
                  </a:extLst>
                </a:gridCol>
                <a:gridCol w="1118281">
                  <a:extLst>
                    <a:ext uri="{9D8B030D-6E8A-4147-A177-3AD203B41FA5}">
                      <a16:colId xmlns:a16="http://schemas.microsoft.com/office/drawing/2014/main" xmlns="" val="3225774826"/>
                    </a:ext>
                  </a:extLst>
                </a:gridCol>
              </a:tblGrid>
              <a:tr h="705021">
                <a:tc>
                  <a:txBody>
                    <a:bodyPr/>
                    <a:lstStyle/>
                    <a:p>
                      <a:pPr algn="ctr">
                        <a:lnSpc>
                          <a:spcPct val="107000"/>
                        </a:lnSpc>
                        <a:spcAft>
                          <a:spcPts val="0"/>
                        </a:spcAft>
                      </a:pPr>
                      <a:r>
                        <a:rPr lang="en-IN" sz="1600" b="0" dirty="0">
                          <a:effectLst/>
                        </a:rPr>
                        <a:t>CO 1</a:t>
                      </a:r>
                      <a:endParaRPr lang="en-IN" sz="1600" b="0" dirty="0">
                        <a:effectLst/>
                        <a:latin typeface="+mn-lt"/>
                        <a:ea typeface="Calibri" panose="020F0502020204030204" pitchFamily="34" charset="0"/>
                        <a:cs typeface="Times New Roman" panose="02020603050405020304" pitchFamily="18" charset="0"/>
                      </a:endParaRPr>
                    </a:p>
                  </a:txBody>
                  <a:tcPr marL="27675" marR="27675" marT="0" marB="0">
                    <a:solidFill>
                      <a:schemeClr val="bg1"/>
                    </a:solidFill>
                  </a:tcPr>
                </a:tc>
                <a:tc>
                  <a:txBody>
                    <a:bodyPr/>
                    <a:lstStyle/>
                    <a:p>
                      <a:r>
                        <a:rPr lang="en-US" sz="1600" b="0" kern="1200" dirty="0">
                          <a:solidFill>
                            <a:schemeClr val="tx1"/>
                          </a:solidFill>
                          <a:effectLst/>
                          <a:latin typeface="+mn-lt"/>
                          <a:ea typeface="+mn-ea"/>
                          <a:cs typeface="+mn-cs"/>
                        </a:rPr>
                        <a:t>Understand the concept of implementing the connection between Java and Database </a:t>
                      </a:r>
                      <a:r>
                        <a:rPr lang="en-IN" sz="1600" b="0" kern="1200" dirty="0">
                          <a:solidFill>
                            <a:schemeClr val="tx1"/>
                          </a:solidFill>
                          <a:effectLst/>
                          <a:latin typeface="+mn-lt"/>
                          <a:ea typeface="+mn-ea"/>
                          <a:cs typeface="+mn-cs"/>
                        </a:rPr>
                        <a:t>using JDBC.</a:t>
                      </a:r>
                    </a:p>
                  </a:txBody>
                  <a:tcPr marL="27675" marR="27675" marT="0" marB="0">
                    <a:solidFill>
                      <a:schemeClr val="bg1"/>
                    </a:solidFill>
                  </a:tcPr>
                </a:tc>
                <a:tc>
                  <a:txBody>
                    <a:bodyPr/>
                    <a:lstStyle/>
                    <a:p>
                      <a:pPr algn="ctr">
                        <a:lnSpc>
                          <a:spcPct val="115000"/>
                        </a:lnSpc>
                        <a:spcAft>
                          <a:spcPts val="1000"/>
                        </a:spcAft>
                      </a:pPr>
                      <a:r>
                        <a:rPr lang="en-US" sz="1600" b="0" dirty="0">
                          <a:effectLst/>
                        </a:rPr>
                        <a:t>K2,K4</a:t>
                      </a:r>
                      <a:endParaRPr lang="en-IN" sz="16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solidFill>
                      <a:schemeClr val="bg1"/>
                    </a:solidFill>
                  </a:tcPr>
                </a:tc>
                <a:extLst>
                  <a:ext uri="{0D108BD9-81ED-4DB2-BD59-A6C34878D82A}">
                    <a16:rowId xmlns:a16="http://schemas.microsoft.com/office/drawing/2014/main" xmlns="" val="2642426600"/>
                  </a:ext>
                </a:extLst>
              </a:tr>
              <a:tr h="1069540">
                <a:tc>
                  <a:txBody>
                    <a:bodyPr/>
                    <a:lstStyle/>
                    <a:p>
                      <a:pPr algn="ctr">
                        <a:lnSpc>
                          <a:spcPct val="107000"/>
                        </a:lnSpc>
                        <a:spcAft>
                          <a:spcPts val="0"/>
                        </a:spcAft>
                      </a:pPr>
                      <a:r>
                        <a:rPr lang="en-IN" sz="1600" b="1" dirty="0">
                          <a:effectLst/>
                        </a:rPr>
                        <a:t>CO 2</a:t>
                      </a:r>
                      <a:endParaRPr lang="en-IN" sz="1600" b="1" dirty="0">
                        <a:effectLst/>
                        <a:latin typeface="+mn-lt"/>
                        <a:ea typeface="Calibri" panose="020F0502020204030204" pitchFamily="34" charset="0"/>
                        <a:cs typeface="Times New Roman" panose="02020603050405020304" pitchFamily="18" charset="0"/>
                      </a:endParaRPr>
                    </a:p>
                  </a:txBody>
                  <a:tcPr marL="27675" marR="27675" marT="0" marB="0">
                    <a:solidFill>
                      <a:srgbClr val="FFFF00">
                        <a:alpha val="20000"/>
                      </a:srgbClr>
                    </a:solidFill>
                  </a:tcPr>
                </a:tc>
                <a:tc>
                  <a:txBody>
                    <a:bodyPr/>
                    <a:lstStyle/>
                    <a:p>
                      <a:pPr algn="just">
                        <a:lnSpc>
                          <a:spcPct val="115000"/>
                        </a:lnSpc>
                        <a:spcAft>
                          <a:spcPts val="0"/>
                        </a:spcAft>
                      </a:pPr>
                      <a:r>
                        <a:rPr lang="en-IN" sz="1600" b="1" kern="1200" dirty="0">
                          <a:solidFill>
                            <a:schemeClr val="tx1"/>
                          </a:solidFill>
                          <a:effectLst/>
                          <a:latin typeface="+mn-lt"/>
                          <a:ea typeface="+mn-ea"/>
                          <a:cs typeface="+mn-cs"/>
                        </a:rPr>
                        <a:t>Understand, Analyse, and Build dynamic web pages for server-side programming</a:t>
                      </a:r>
                    </a:p>
                  </a:txBody>
                  <a:tcPr marL="27675" marR="27675" marT="0" marB="0">
                    <a:solidFill>
                      <a:srgbClr val="FFFF00">
                        <a:alpha val="20000"/>
                      </a:srgbClr>
                    </a:solidFill>
                  </a:tcPr>
                </a:tc>
                <a:tc>
                  <a:txBody>
                    <a:bodyPr/>
                    <a:lstStyle/>
                    <a:p>
                      <a:pPr algn="ctr">
                        <a:lnSpc>
                          <a:spcPct val="115000"/>
                        </a:lnSpc>
                        <a:spcAft>
                          <a:spcPts val="1000"/>
                        </a:spcAft>
                      </a:pPr>
                      <a:r>
                        <a:rPr lang="en-US" sz="1600" b="1" dirty="0">
                          <a:effectLst/>
                        </a:rPr>
                        <a:t>K2,K2</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solidFill>
                      <a:srgbClr val="FFFF00">
                        <a:alpha val="20000"/>
                      </a:srgbClr>
                    </a:solidFill>
                  </a:tcPr>
                </a:tc>
                <a:extLst>
                  <a:ext uri="{0D108BD9-81ED-4DB2-BD59-A6C34878D82A}">
                    <a16:rowId xmlns:a16="http://schemas.microsoft.com/office/drawing/2014/main" xmlns="" val="547125384"/>
                  </a:ext>
                </a:extLst>
              </a:tr>
              <a:tr h="963098">
                <a:tc>
                  <a:txBody>
                    <a:bodyPr/>
                    <a:lstStyle/>
                    <a:p>
                      <a:pPr algn="ctr">
                        <a:lnSpc>
                          <a:spcPct val="107000"/>
                        </a:lnSpc>
                        <a:spcAft>
                          <a:spcPts val="0"/>
                        </a:spcAft>
                      </a:pPr>
                      <a:r>
                        <a:rPr lang="en-IN" sz="1600" b="0" dirty="0">
                          <a:effectLst/>
                        </a:rPr>
                        <a:t>CO 3</a:t>
                      </a:r>
                      <a:endParaRPr lang="en-IN" sz="1600" b="0" dirty="0">
                        <a:effectLst/>
                        <a:latin typeface="+mn-lt"/>
                        <a:ea typeface="Calibri" panose="020F0502020204030204" pitchFamily="34" charset="0"/>
                        <a:cs typeface="Times New Roman" panose="02020603050405020304" pitchFamily="18" charset="0"/>
                      </a:endParaRPr>
                    </a:p>
                  </a:txBody>
                  <a:tcPr marL="27675" marR="27675" marT="0" marB="0">
                    <a:noFill/>
                  </a:tcPr>
                </a:tc>
                <a:tc>
                  <a:txBody>
                    <a:bodyPr/>
                    <a:lstStyle/>
                    <a:p>
                      <a:r>
                        <a:rPr lang="en-US" sz="1600" b="0" kern="1200" dirty="0">
                          <a:solidFill>
                            <a:schemeClr val="tx1"/>
                          </a:solidFill>
                          <a:effectLst/>
                          <a:latin typeface="+mn-lt"/>
                          <a:ea typeface="+mn-ea"/>
                          <a:cs typeface="+mn-cs"/>
                        </a:rPr>
                        <a:t>Analyze and design the Spring Core Modules and DI to configure and wire beans </a:t>
                      </a:r>
                      <a:r>
                        <a:rPr lang="en-IN" sz="1600" b="0" kern="1200" dirty="0">
                          <a:solidFill>
                            <a:schemeClr val="tx1"/>
                          </a:solidFill>
                          <a:effectLst/>
                          <a:latin typeface="+mn-lt"/>
                          <a:ea typeface="+mn-ea"/>
                          <a:cs typeface="+mn-cs"/>
                        </a:rPr>
                        <a:t>(application objects) together</a:t>
                      </a:r>
                    </a:p>
                  </a:txBody>
                  <a:tcPr marL="27675" marR="27675" marT="0" marB="0">
                    <a:noFill/>
                  </a:tcPr>
                </a:tc>
                <a:tc>
                  <a:txBody>
                    <a:bodyPr/>
                    <a:lstStyle/>
                    <a:p>
                      <a:pPr algn="ctr">
                        <a:lnSpc>
                          <a:spcPct val="115000"/>
                        </a:lnSpc>
                        <a:spcAft>
                          <a:spcPts val="1000"/>
                        </a:spcAft>
                      </a:pPr>
                      <a:r>
                        <a:rPr lang="en-US" sz="1600" b="0" dirty="0">
                          <a:effectLst/>
                        </a:rPr>
                        <a:t>K4,K5</a:t>
                      </a:r>
                      <a:endParaRPr lang="en-IN" sz="16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noFill/>
                  </a:tcPr>
                </a:tc>
                <a:extLst>
                  <a:ext uri="{0D108BD9-81ED-4DB2-BD59-A6C34878D82A}">
                    <a16:rowId xmlns:a16="http://schemas.microsoft.com/office/drawing/2014/main" xmlns="" val="3426395499"/>
                  </a:ext>
                </a:extLst>
              </a:tr>
              <a:tr h="914924">
                <a:tc>
                  <a:txBody>
                    <a:bodyPr/>
                    <a:lstStyle/>
                    <a:p>
                      <a:pPr algn="ctr">
                        <a:lnSpc>
                          <a:spcPct val="107000"/>
                        </a:lnSpc>
                        <a:spcAft>
                          <a:spcPts val="0"/>
                        </a:spcAft>
                      </a:pPr>
                      <a:r>
                        <a:rPr lang="en-IN" sz="1600" b="1" dirty="0">
                          <a:effectLst/>
                        </a:rPr>
                        <a:t>CO 4</a:t>
                      </a:r>
                      <a:endParaRPr lang="en-IN" sz="1600" b="1" dirty="0">
                        <a:effectLst/>
                        <a:latin typeface="+mn-lt"/>
                        <a:ea typeface="Calibri" panose="020F0502020204030204" pitchFamily="34" charset="0"/>
                        <a:cs typeface="Times New Roman" panose="02020603050405020304" pitchFamily="18" charset="0"/>
                      </a:endParaRPr>
                    </a:p>
                  </a:txBody>
                  <a:tcPr marL="27675" marR="27675" marT="0" marB="0">
                    <a:noFill/>
                  </a:tcPr>
                </a:tc>
                <a:tc>
                  <a:txBody>
                    <a:bodyPr/>
                    <a:lstStyle/>
                    <a:p>
                      <a:r>
                        <a:rPr lang="en-US" sz="1600" kern="1200" dirty="0">
                          <a:solidFill>
                            <a:schemeClr val="tx1"/>
                          </a:solidFill>
                          <a:effectLst/>
                          <a:latin typeface="+mn-lt"/>
                          <a:ea typeface="+mn-ea"/>
                          <a:cs typeface="+mn-cs"/>
                        </a:rPr>
                        <a:t>Design Model View Controller architecture and ready components that can be used to develop flexible and loosely coupled web applications.</a:t>
                      </a:r>
                      <a:endParaRPr lang="en-IN" sz="1600" kern="1200" dirty="0">
                        <a:solidFill>
                          <a:schemeClr val="tx1"/>
                        </a:solidFill>
                        <a:effectLst/>
                        <a:latin typeface="+mn-lt"/>
                        <a:ea typeface="+mn-ea"/>
                        <a:cs typeface="+mn-cs"/>
                      </a:endParaRPr>
                    </a:p>
                  </a:txBody>
                  <a:tcPr marL="27675" marR="27675" marT="0" marB="0">
                    <a:noFill/>
                  </a:tcPr>
                </a:tc>
                <a:tc>
                  <a:txBody>
                    <a:bodyPr/>
                    <a:lstStyle/>
                    <a:p>
                      <a:pPr algn="ctr">
                        <a:lnSpc>
                          <a:spcPct val="115000"/>
                        </a:lnSpc>
                        <a:spcAft>
                          <a:spcPts val="1000"/>
                        </a:spcAft>
                      </a:pPr>
                      <a:r>
                        <a:rPr lang="en-US" sz="1600" b="1" dirty="0">
                          <a:effectLst/>
                        </a:rPr>
                        <a:t> K2,K3,K6</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noFill/>
                  </a:tcPr>
                </a:tc>
                <a:extLst>
                  <a:ext uri="{0D108BD9-81ED-4DB2-BD59-A6C34878D82A}">
                    <a16:rowId xmlns:a16="http://schemas.microsoft.com/office/drawing/2014/main" xmlns="" val="2906387022"/>
                  </a:ext>
                </a:extLst>
              </a:tr>
              <a:tr h="1015005">
                <a:tc>
                  <a:txBody>
                    <a:bodyPr/>
                    <a:lstStyle/>
                    <a:p>
                      <a:pPr algn="ctr">
                        <a:lnSpc>
                          <a:spcPct val="107000"/>
                        </a:lnSpc>
                        <a:spcAft>
                          <a:spcPts val="0"/>
                        </a:spcAft>
                      </a:pPr>
                      <a:r>
                        <a:rPr lang="en-IN" sz="1600" b="1" dirty="0">
                          <a:effectLst/>
                        </a:rPr>
                        <a:t>CO 5</a:t>
                      </a:r>
                      <a:endParaRPr lang="en-IN" sz="1600" b="1" dirty="0">
                        <a:effectLst/>
                        <a:latin typeface="+mn-lt"/>
                        <a:ea typeface="Calibri" panose="020F0502020204030204" pitchFamily="34" charset="0"/>
                        <a:cs typeface="Times New Roman" panose="02020603050405020304" pitchFamily="18" charset="0"/>
                      </a:endParaRPr>
                    </a:p>
                  </a:txBody>
                  <a:tcPr marL="27675" marR="27675" marT="0" marB="0">
                    <a:solidFill>
                      <a:schemeClr val="bg1"/>
                    </a:solidFill>
                  </a:tcPr>
                </a:tc>
                <a:tc>
                  <a:txBody>
                    <a:bodyPr/>
                    <a:lstStyle/>
                    <a:p>
                      <a:r>
                        <a:rPr lang="en-US" sz="1600" kern="1200" dirty="0">
                          <a:solidFill>
                            <a:schemeClr val="tx1"/>
                          </a:solidFill>
                          <a:effectLst/>
                          <a:latin typeface="+mn-lt"/>
                          <a:ea typeface="+mn-ea"/>
                          <a:cs typeface="+mn-cs"/>
                        </a:rPr>
                        <a:t>Deploy JPA to Map, store, retrieve, and update data from java objects to relational </a:t>
                      </a:r>
                      <a:r>
                        <a:rPr lang="en-IN" sz="1600" kern="1200" dirty="0">
                          <a:solidFill>
                            <a:schemeClr val="tx1"/>
                          </a:solidFill>
                          <a:effectLst/>
                          <a:latin typeface="+mn-lt"/>
                          <a:ea typeface="+mn-ea"/>
                          <a:cs typeface="+mn-cs"/>
                        </a:rPr>
                        <a:t>databases and vice versa.</a:t>
                      </a:r>
                    </a:p>
                  </a:txBody>
                  <a:tcPr marL="27675" marR="27675" marT="0" marB="0">
                    <a:solidFill>
                      <a:schemeClr val="bg1"/>
                    </a:solidFill>
                  </a:tcPr>
                </a:tc>
                <a:tc>
                  <a:txBody>
                    <a:bodyPr/>
                    <a:lstStyle/>
                    <a:p>
                      <a:pPr algn="ctr">
                        <a:lnSpc>
                          <a:spcPct val="115000"/>
                        </a:lnSpc>
                        <a:spcAft>
                          <a:spcPts val="1000"/>
                        </a:spcAft>
                      </a:pPr>
                      <a:r>
                        <a:rPr lang="en-US" sz="1600" b="1" dirty="0">
                          <a:effectLst/>
                        </a:rPr>
                        <a:t>K5</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solidFill>
                      <a:schemeClr val="bg1"/>
                    </a:solidFill>
                  </a:tcPr>
                </a:tc>
                <a:extLst>
                  <a:ext uri="{0D108BD9-81ED-4DB2-BD59-A6C34878D82A}">
                    <a16:rowId xmlns:a16="http://schemas.microsoft.com/office/drawing/2014/main" xmlns="" val="1589431808"/>
                  </a:ext>
                </a:extLst>
              </a:tr>
            </a:tbl>
          </a:graphicData>
        </a:graphic>
      </p:graphicFrame>
    </p:spTree>
    <p:extLst>
      <p:ext uri="{BB962C8B-B14F-4D97-AF65-F5344CB8AC3E}">
        <p14:creationId xmlns:p14="http://schemas.microsoft.com/office/powerpoint/2010/main" val="32675599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2403</TotalTime>
  <Words>4615</Words>
  <Application>Microsoft Office PowerPoint</Application>
  <PresentationFormat>Widescreen</PresentationFormat>
  <Paragraphs>1384</Paragraphs>
  <Slides>86</Slides>
  <Notes>7</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86</vt:i4>
      </vt:variant>
    </vt:vector>
  </HeadingPairs>
  <TitlesOfParts>
    <vt:vector size="102" baseType="lpstr">
      <vt:lpstr>Arial</vt:lpstr>
      <vt:lpstr>Calibri</vt:lpstr>
      <vt:lpstr>CIDFont+F1</vt:lpstr>
      <vt:lpstr>CIDFont+F2</vt:lpstr>
      <vt:lpstr>Consolas</vt:lpstr>
      <vt:lpstr>erdana</vt:lpstr>
      <vt:lpstr>Georgia</vt:lpstr>
      <vt:lpstr>inter-bold</vt:lpstr>
      <vt:lpstr>inter-regular</vt:lpstr>
      <vt:lpstr>Mangal</vt:lpstr>
      <vt:lpstr>Nunito</vt:lpstr>
      <vt:lpstr>Nunito Sans</vt:lpstr>
      <vt:lpstr>Tahoma</vt:lpstr>
      <vt:lpstr>Times New Roman</vt:lpstr>
      <vt:lpstr>Wingdings</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JSP expression tag</vt:lpstr>
      <vt:lpstr>Creating an HTML file to take the username from user.save this file as index.html</vt:lpstr>
      <vt:lpstr>PowerPoint Presentation</vt:lpstr>
      <vt:lpstr>Example</vt:lpstr>
      <vt:lpstr>PowerPoint Presentation</vt:lpstr>
      <vt:lpstr>Practice Exercise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Windows User</cp:lastModifiedBy>
  <cp:revision>564</cp:revision>
  <dcterms:created xsi:type="dcterms:W3CDTF">2006-08-16T00:00:00Z</dcterms:created>
  <dcterms:modified xsi:type="dcterms:W3CDTF">2025-01-28T05:17:47Z</dcterms:modified>
</cp:coreProperties>
</file>